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84"/>
  </p:notesMasterIdLst>
  <p:sldIdLst>
    <p:sldId id="738" r:id="rId2"/>
    <p:sldId id="799" r:id="rId3"/>
    <p:sldId id="868" r:id="rId4"/>
    <p:sldId id="801" r:id="rId5"/>
    <p:sldId id="802" r:id="rId6"/>
    <p:sldId id="890" r:id="rId7"/>
    <p:sldId id="869" r:id="rId8"/>
    <p:sldId id="870" r:id="rId9"/>
    <p:sldId id="871" r:id="rId10"/>
    <p:sldId id="872" r:id="rId11"/>
    <p:sldId id="873" r:id="rId12"/>
    <p:sldId id="874" r:id="rId13"/>
    <p:sldId id="889" r:id="rId14"/>
    <p:sldId id="950" r:id="rId15"/>
    <p:sldId id="947" r:id="rId16"/>
    <p:sldId id="876" r:id="rId17"/>
    <p:sldId id="877" r:id="rId18"/>
    <p:sldId id="878" r:id="rId19"/>
    <p:sldId id="879" r:id="rId20"/>
    <p:sldId id="880" r:id="rId21"/>
    <p:sldId id="881" r:id="rId22"/>
    <p:sldId id="882" r:id="rId23"/>
    <p:sldId id="899" r:id="rId24"/>
    <p:sldId id="900" r:id="rId25"/>
    <p:sldId id="902" r:id="rId26"/>
    <p:sldId id="903" r:id="rId27"/>
    <p:sldId id="905" r:id="rId28"/>
    <p:sldId id="906" r:id="rId29"/>
    <p:sldId id="907" r:id="rId30"/>
    <p:sldId id="909" r:id="rId31"/>
    <p:sldId id="910" r:id="rId32"/>
    <p:sldId id="914" r:id="rId33"/>
    <p:sldId id="916" r:id="rId34"/>
    <p:sldId id="917" r:id="rId35"/>
    <p:sldId id="918" r:id="rId36"/>
    <p:sldId id="919" r:id="rId37"/>
    <p:sldId id="920" r:id="rId38"/>
    <p:sldId id="922" r:id="rId39"/>
    <p:sldId id="921" r:id="rId40"/>
    <p:sldId id="923" r:id="rId41"/>
    <p:sldId id="924" r:id="rId42"/>
    <p:sldId id="925" r:id="rId43"/>
    <p:sldId id="926" r:id="rId44"/>
    <p:sldId id="928" r:id="rId45"/>
    <p:sldId id="930" r:id="rId46"/>
    <p:sldId id="932" r:id="rId47"/>
    <p:sldId id="933" r:id="rId48"/>
    <p:sldId id="936" r:id="rId49"/>
    <p:sldId id="939" r:id="rId50"/>
    <p:sldId id="940" r:id="rId51"/>
    <p:sldId id="1021" r:id="rId52"/>
    <p:sldId id="944" r:id="rId53"/>
    <p:sldId id="945" r:id="rId54"/>
    <p:sldId id="971" r:id="rId55"/>
    <p:sldId id="972" r:id="rId56"/>
    <p:sldId id="973" r:id="rId57"/>
    <p:sldId id="974" r:id="rId58"/>
    <p:sldId id="948" r:id="rId59"/>
    <p:sldId id="951" r:id="rId60"/>
    <p:sldId id="952" r:id="rId61"/>
    <p:sldId id="953" r:id="rId62"/>
    <p:sldId id="955" r:id="rId63"/>
    <p:sldId id="957" r:id="rId64"/>
    <p:sldId id="958" r:id="rId65"/>
    <p:sldId id="954" r:id="rId66"/>
    <p:sldId id="803" r:id="rId67"/>
    <p:sldId id="1019" r:id="rId68"/>
    <p:sldId id="806" r:id="rId69"/>
    <p:sldId id="807" r:id="rId70"/>
    <p:sldId id="942" r:id="rId71"/>
    <p:sldId id="256" r:id="rId72"/>
    <p:sldId id="854" r:id="rId73"/>
    <p:sldId id="853" r:id="rId74"/>
    <p:sldId id="848" r:id="rId75"/>
    <p:sldId id="847" r:id="rId76"/>
    <p:sldId id="1020" r:id="rId77"/>
    <p:sldId id="968" r:id="rId78"/>
    <p:sldId id="970" r:id="rId79"/>
    <p:sldId id="975" r:id="rId80"/>
    <p:sldId id="976" r:id="rId81"/>
    <p:sldId id="866" r:id="rId82"/>
    <p:sldId id="867" r:id="rId83"/>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napToGrid="0">
      <p:cViewPr varScale="1">
        <p:scale>
          <a:sx n="109" d="100"/>
          <a:sy n="109" d="100"/>
        </p:scale>
        <p:origin x="-594" y="-84"/>
      </p:cViewPr>
      <p:guideLst>
        <p:guide orient="horz" pos="2160"/>
        <p:guide pos="3840"/>
      </p:guideLst>
    </p:cSldViewPr>
  </p:slideViewPr>
  <p:notesTextViewPr>
    <p:cViewPr>
      <p:scale>
        <a:sx n="1" d="1"/>
        <a:sy n="1" d="1"/>
      </p:scale>
      <p:origin x="0" y="0"/>
    </p:cViewPr>
  </p:notesTextViewPr>
  <p:sorterViewPr>
    <p:cViewPr>
      <p:scale>
        <a:sx n="112" d="100"/>
        <a:sy n="112" d="100"/>
      </p:scale>
      <p:origin x="0" y="-2556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2769F5-BC78-4EE9-87A6-133E1E175919}" type="datetimeFigureOut">
              <a:rPr lang="el-GR" smtClean="0"/>
              <a:pPr/>
              <a:t>30/10/2024</a:t>
            </a:fld>
            <a:endParaRPr lang="el-GR"/>
          </a:p>
        </p:txBody>
      </p:sp>
      <p:sp>
        <p:nvSpPr>
          <p:cNvPr id="4" name="Θέση εικόνας διαφάνειας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F0F962-FF06-47FA-ADE7-548E6BACC2EF}" type="slidenum">
              <a:rPr lang="el-GR" smtClean="0"/>
              <a:pPr/>
              <a:t>‹#›</a:t>
            </a:fld>
            <a:endParaRPr lang="el-GR"/>
          </a:p>
        </p:txBody>
      </p:sp>
    </p:spTree>
    <p:extLst>
      <p:ext uri="{BB962C8B-B14F-4D97-AF65-F5344CB8AC3E}">
        <p14:creationId xmlns:p14="http://schemas.microsoft.com/office/powerpoint/2010/main" xmlns="" val="990976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Times New Roman" pitchFamily="18" charset="0"/>
              </a:defRPr>
            </a:lvl1pPr>
            <a:lvl2pPr marL="742950" indent="-285750" algn="l" eaLnBrk="0" hangingPunct="0">
              <a:spcBef>
                <a:spcPct val="30000"/>
              </a:spcBef>
              <a:defRPr sz="1200">
                <a:solidFill>
                  <a:schemeClr val="tx1"/>
                </a:solidFill>
                <a:latin typeface="Times New Roman" pitchFamily="18" charset="0"/>
              </a:defRPr>
            </a:lvl2pPr>
            <a:lvl3pPr marL="1143000" indent="-228600" algn="l" eaLnBrk="0" hangingPunct="0">
              <a:spcBef>
                <a:spcPct val="30000"/>
              </a:spcBef>
              <a:defRPr sz="1200">
                <a:solidFill>
                  <a:schemeClr val="tx1"/>
                </a:solidFill>
                <a:latin typeface="Times New Roman" pitchFamily="18" charset="0"/>
              </a:defRPr>
            </a:lvl3pPr>
            <a:lvl4pPr marL="1600200" indent="-228600" algn="l" eaLnBrk="0" hangingPunct="0">
              <a:spcBef>
                <a:spcPct val="30000"/>
              </a:spcBef>
              <a:defRPr sz="1200">
                <a:solidFill>
                  <a:schemeClr val="tx1"/>
                </a:solidFill>
                <a:latin typeface="Times New Roman" pitchFamily="18" charset="0"/>
              </a:defRPr>
            </a:lvl4pPr>
            <a:lvl5pPr marL="2057400" indent="-228600" algn="l"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58779404-96E5-4DBE-9E5F-DEF19B180E78}" type="slidenum">
              <a:rPr lang="en-GB" altLang="el-GR" smtClean="0"/>
              <a:pPr algn="r" eaLnBrk="1" hangingPunct="1">
                <a:spcBef>
                  <a:spcPct val="0"/>
                </a:spcBef>
              </a:pPr>
              <a:t>4</a:t>
            </a:fld>
            <a:endParaRPr lang="en-GB" altLang="el-GR"/>
          </a:p>
        </p:txBody>
      </p:sp>
      <p:sp>
        <p:nvSpPr>
          <p:cNvPr id="103427" name="Rectangle 2"/>
          <p:cNvSpPr>
            <a:spLocks noGrp="1" noChangeArrowheads="1"/>
          </p:cNvSpPr>
          <p:nvPr>
            <p:ph type="body" idx="1"/>
          </p:nvPr>
        </p:nvSpPr>
        <p:spPr>
          <a:xfrm>
            <a:off x="914400" y="4344988"/>
            <a:ext cx="5029200" cy="41116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7750" tIns="43105" rIns="87750" bIns="43105"/>
          <a:lstStyle/>
          <a:p>
            <a:pPr marL="230188" indent="-230188"/>
            <a:r>
              <a:rPr lang="en-US" altLang="el-GR"/>
              <a:t>With asthma, what we see is the tip of the iceberg, the symptoms. </a:t>
            </a:r>
          </a:p>
          <a:p>
            <a:pPr marL="230188" indent="-230188"/>
            <a:endParaRPr lang="en-US" altLang="el-GR"/>
          </a:p>
          <a:p>
            <a:pPr marL="230188" indent="-230188">
              <a:buFontTx/>
              <a:buChar char="•"/>
            </a:pPr>
            <a:r>
              <a:rPr lang="en-US" altLang="el-GR"/>
              <a:t>At the base of the iceberg is the airway inflammation. </a:t>
            </a:r>
          </a:p>
          <a:p>
            <a:pPr marL="230188" indent="-230188">
              <a:buFontTx/>
              <a:buChar char="•"/>
            </a:pPr>
            <a:r>
              <a:rPr lang="en-US" altLang="el-GR"/>
              <a:t>This inflammation underlies the bronchial hyperresponsiveness of asthma. </a:t>
            </a:r>
          </a:p>
          <a:p>
            <a:pPr marL="230188" indent="-230188">
              <a:buFontTx/>
              <a:buChar char="•"/>
            </a:pPr>
            <a:r>
              <a:rPr lang="en-US" altLang="el-GR"/>
              <a:t>Airflow obstruction</a:t>
            </a:r>
            <a:r>
              <a:rPr lang="en-US" altLang="el-GR">
                <a:solidFill>
                  <a:schemeClr val="tx2"/>
                </a:solidFill>
              </a:rPr>
              <a:t> results from bronchoconstriction, bronchial edema, mucus hypersecretion and inflammatory cell recruitment including eosinophils, a key inflammatory cell. </a:t>
            </a:r>
          </a:p>
          <a:p>
            <a:pPr marL="230188" indent="-230188">
              <a:buFontTx/>
              <a:buChar char="•"/>
            </a:pPr>
            <a:r>
              <a:rPr lang="en-US" altLang="el-GR">
                <a:solidFill>
                  <a:schemeClr val="tx2"/>
                </a:solidFill>
              </a:rPr>
              <a:t>The culmination of the inflammatory process is the tip of the iceberg, the symptoms.</a:t>
            </a:r>
            <a:endParaRPr lang="el-GR" altLang="el-GR">
              <a:solidFill>
                <a:schemeClr val="tx2"/>
              </a:solidFill>
            </a:endParaRPr>
          </a:p>
        </p:txBody>
      </p:sp>
      <p:sp>
        <p:nvSpPr>
          <p:cNvPr id="103428" name="Rectangle 3"/>
          <p:cNvSpPr>
            <a:spLocks noGrp="1" noRot="1" noChangeAspect="1" noChangeArrowheads="1" noTextEdit="1"/>
          </p:cNvSpPr>
          <p:nvPr>
            <p:ph type="sldImg"/>
          </p:nvPr>
        </p:nvSpPr>
        <p:spPr>
          <a:xfrm>
            <a:off x="388938" y="688975"/>
            <a:ext cx="6088062" cy="3425825"/>
          </a:xfrm>
          <a:ln w="12700" cap="flat">
            <a:solidFill>
              <a:schemeClr val="tx1"/>
            </a:solid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CDC7E781-6D27-4B5D-AEEA-816EA5513A8C}" type="slidenum">
              <a:rPr lang="en-US" altLang="el-GR" smtClean="0">
                <a:latin typeface="Arial" pitchFamily="34" charset="0"/>
                <a:cs typeface="Arial" pitchFamily="34" charset="0"/>
              </a:rPr>
              <a:pPr eaLnBrk="1" hangingPunct="1">
                <a:spcBef>
                  <a:spcPct val="0"/>
                </a:spcBef>
              </a:pPr>
              <a:t>22</a:t>
            </a:fld>
            <a:endParaRPr lang="en-US" altLang="el-GR">
              <a:latin typeface="Arial" pitchFamily="34" charset="0"/>
              <a:cs typeface="Arial" pitchFamily="34" charset="0"/>
            </a:endParaRPr>
          </a:p>
        </p:txBody>
      </p:sp>
      <p:sp>
        <p:nvSpPr>
          <p:cNvPr id="160771" name="Rectangle 2"/>
          <p:cNvSpPr>
            <a:spLocks noGrp="1" noRot="1" noChangeAspect="1" noChangeArrowheads="1" noTextEdit="1"/>
          </p:cNvSpPr>
          <p:nvPr>
            <p:ph type="sldImg"/>
          </p:nvPr>
        </p:nvSpPr>
        <p:spPr bwMode="auto">
          <a:xfrm>
            <a:off x="393700" y="692150"/>
            <a:ext cx="6070600" cy="34163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0772" name="Rectangle 3"/>
          <p:cNvSpPr>
            <a:spLocks noGrp="1" noChangeArrowheads="1"/>
          </p:cNvSpPr>
          <p:nvPr>
            <p:ph type="body" idx="1"/>
          </p:nvPr>
        </p:nvSpPr>
        <p:spPr bwMode="auto">
          <a:xfrm>
            <a:off x="882650" y="4338638"/>
            <a:ext cx="5076825" cy="4106862"/>
          </a:xfrm>
          <a:noFill/>
          <a:extLst>
            <a:ext uri="{909E8E84-426E-40DD-AFC4-6F175D3DCCD1}">
              <a14:hiddenFill xmlns:a14="http://schemas.microsoft.com/office/drawing/2010/main" xmlns="">
                <a:gradFill rotWithShape="0">
                  <a:gsLst>
                    <a:gs pos="0">
                      <a:srgbClr val="FAEF14"/>
                    </a:gs>
                    <a:gs pos="100000">
                      <a:srgbClr val="FEFCD0"/>
                    </a:gs>
                  </a:gsLst>
                  <a:lin ang="0" scaled="1"/>
                </a:gradFill>
              </a14:hiddenFill>
            </a:ext>
            <a:ext uri="{91240B29-F687-4F45-9708-019B960494DF}">
              <a14:hiddenLine xmlns:a14="http://schemas.microsoft.com/office/drawing/2010/main" xmlns="" w="12700">
                <a:solidFill>
                  <a:schemeClr val="tx1"/>
                </a:solidFill>
                <a:miter lim="800000"/>
                <a:headEnd/>
                <a:tailEnd/>
              </a14:hiddenLine>
            </a:ext>
          </a:extLst>
        </p:spPr>
        <p:txBody>
          <a:bodyPr wrap="square" lIns="90487" tIns="44450" rIns="90487" bIns="44450" numCol="1" anchor="t" anchorCtr="0" compatLnSpc="1">
            <a:prstTxWarp prst="textNoShape">
              <a:avLst/>
            </a:prstTxWarp>
          </a:bodyPr>
          <a:lstStyle/>
          <a:p>
            <a:endParaRPr lang="el-GR" alt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9214FFE-5A90-4E78-8AE8-97898209DE10}" type="slidenum">
              <a:rPr lang="en-GB" altLang="el-GR" smtClean="0">
                <a:latin typeface="Times New Roman" pitchFamily="18" charset="0"/>
              </a:rPr>
              <a:pPr eaLnBrk="1" hangingPunct="1">
                <a:spcBef>
                  <a:spcPct val="0"/>
                </a:spcBef>
              </a:pPr>
              <a:t>25</a:t>
            </a:fld>
            <a:endParaRPr lang="en-GB" altLang="el-GR">
              <a:latin typeface="Times New Roman" pitchFamily="18" charset="0"/>
            </a:endParaRPr>
          </a:p>
        </p:txBody>
      </p:sp>
      <p:sp>
        <p:nvSpPr>
          <p:cNvPr id="1617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1796"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GB" altLang="el-GR" sz="1400" b="1"/>
              <a:t>Airway hyperresponsiveness can be measured in different ways.</a:t>
            </a:r>
          </a:p>
          <a:p>
            <a:r>
              <a:rPr lang="en-GB" altLang="el-GR" sz="1400" b="1"/>
              <a:t>A variety of different stimuli can be used.</a:t>
            </a:r>
          </a:p>
          <a:p>
            <a:r>
              <a:rPr lang="en-GB" altLang="el-GR" sz="1400" b="1"/>
              <a:t>Stimuli which can cause airway obstruction can be devided into 2 groups.</a:t>
            </a:r>
          </a:p>
          <a:p>
            <a:endParaRPr lang="en-US" altLang="el-GR" b="1"/>
          </a:p>
          <a:p>
            <a:r>
              <a:rPr lang="en-US" altLang="el-GR" b="1"/>
              <a:t>Stimuli that act direct on receptors on the airway smooth muscle causing a possible broncho constriction are called direct stimuli.</a:t>
            </a:r>
          </a:p>
          <a:p>
            <a:r>
              <a:rPr lang="en-GB" altLang="el-GR" sz="1400" b="1"/>
              <a:t>“indirect” stimuli, act through intermediary cells like: inflammatory cells, epithelial cells and nerves.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E35689E2-7870-4D36-A847-D91D3C8D566B}" type="slidenum">
              <a:rPr lang="en-GB" altLang="el-GR">
                <a:latin typeface="Times New Roman" pitchFamily="18" charset="0"/>
              </a:rPr>
              <a:pPr algn="r" eaLnBrk="1" hangingPunct="1">
                <a:spcBef>
                  <a:spcPct val="0"/>
                </a:spcBef>
              </a:pPr>
              <a:t>30</a:t>
            </a:fld>
            <a:endParaRPr lang="en-GB" altLang="el-GR">
              <a:latin typeface="Times New Roman" pitchFamily="18" charset="0"/>
            </a:endParaRPr>
          </a:p>
        </p:txBody>
      </p:sp>
      <p:sp>
        <p:nvSpPr>
          <p:cNvPr id="1638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3844"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l-GR" b="1"/>
              <a:t>The results are best given in a response tabel with dose response curve in which the physisian can see  how hyperresonsive and how hyperreactive a patiënt is , Here you also see the fall in FEV1 and the flow volume loop.</a:t>
            </a:r>
            <a:endParaRPr lang="nl-NL" altLang="el-GR" b="1"/>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5891" name="Espace réservé des commentair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fr-FR" altLang="el-GR"/>
          </a:p>
        </p:txBody>
      </p:sp>
      <p:sp>
        <p:nvSpPr>
          <p:cNvPr id="165892" name="Espace réservé du numéro de diapositiv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3A30D8A4-15E3-4F52-8133-6BE1E571073B}" type="slidenum">
              <a:rPr lang="fr-FR" altLang="el-GR" smtClean="0">
                <a:latin typeface="Times New Roman" pitchFamily="18" charset="0"/>
              </a:rPr>
              <a:pPr eaLnBrk="1" hangingPunct="1">
                <a:spcBef>
                  <a:spcPct val="0"/>
                </a:spcBef>
              </a:pPr>
              <a:t>31</a:t>
            </a:fld>
            <a:endParaRPr lang="fr-FR" altLang="el-GR">
              <a:latin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1011" name="Espace réservé des commentair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el-GR"/>
          </a:p>
        </p:txBody>
      </p:sp>
      <p:sp>
        <p:nvSpPr>
          <p:cNvPr id="171012" name="Espace réservé du numéro de diapositiv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167C7737-1CDB-4255-8A25-D72113B87C4E}" type="slidenum">
              <a:rPr lang="en-GB" altLang="el-GR" smtClean="0">
                <a:latin typeface="Times New Roman" pitchFamily="18" charset="0"/>
              </a:rPr>
              <a:pPr eaLnBrk="1" hangingPunct="1">
                <a:spcBef>
                  <a:spcPct val="0"/>
                </a:spcBef>
              </a:pPr>
              <a:t>32</a:t>
            </a:fld>
            <a:endParaRPr lang="en-GB" altLang="el-GR">
              <a:latin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A2E37C2-3568-4854-B419-22D846614ADA}" type="slidenum">
              <a:rPr lang="el-GR" altLang="el-GR" smtClean="0">
                <a:latin typeface="Arial" pitchFamily="34" charset="0"/>
                <a:cs typeface="Arial" pitchFamily="34" charset="0"/>
              </a:rPr>
              <a:pPr eaLnBrk="1" hangingPunct="1">
                <a:spcBef>
                  <a:spcPct val="0"/>
                </a:spcBef>
              </a:pPr>
              <a:t>33</a:t>
            </a:fld>
            <a:endParaRPr lang="el-GR" altLang="el-GR">
              <a:latin typeface="Arial" pitchFamily="34" charset="0"/>
              <a:cs typeface="Arial" pitchFamily="34" charset="0"/>
            </a:endParaRPr>
          </a:p>
        </p:txBody>
      </p:sp>
      <p:sp>
        <p:nvSpPr>
          <p:cNvPr id="1730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3060"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l-GR" altLang="el-GR"/>
              <a:t>Θετικό αποτέλεσμα δεν σημαίνει απαραίτητα αλλεργία καθώς ορισμένοι έχουν ειδικά αντισώματα χωρίς συμπώματα.Σημασία το ιστορικό έκθεσης.</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5107" name="2 - Θέση σημειώσεων"/>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l-GR"/>
              <a:t>Den einai </a:t>
            </a:r>
            <a:r>
              <a:rPr lang="el-GR" altLang="el-GR"/>
              <a:t>όλοι οι ασθενείς ίδιοι και από αυτή τη μελέτη φαίνεται ότι αν απεικονίσουμε στον καθετο άξονα τα συμπτώματα και στον οριζόντιο τη φλεγμονή είναι εύκολα τα πράγματα στον κύκλο. Όμως τα πράγματα είναι δύσκολα όταν οι ασθενείς έχουν πολλά συμπτώματα και λίγη φλεγμονή ή όταν έχουν λίγα ή υποβαθμισμένα συμπτώματα και έντονη φλεγμονή. Άρα  χρειαζόμαστε αντικειμενικές μετρήσεις (βιολογικοί δείκτες) </a:t>
            </a:r>
          </a:p>
        </p:txBody>
      </p:sp>
      <p:sp>
        <p:nvSpPr>
          <p:cNvPr id="175108" name="3 - Θέση αριθμού διαφάνειας"/>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89213EB3-1A1A-4461-8968-26071BDA83F1}" type="slidenum">
              <a:rPr lang="el-GR" altLang="el-GR"/>
              <a:pPr algn="r" eaLnBrk="1" hangingPunct="1">
                <a:spcBef>
                  <a:spcPct val="0"/>
                </a:spcBef>
              </a:pPr>
              <a:t>38</a:t>
            </a:fld>
            <a:endParaRPr lang="el-GR" altLang="el-G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4083" name="2 - Θέση σημειώσεων"/>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sp>
        <p:nvSpPr>
          <p:cNvPr id="174084" name="3 - Θέση αριθμού διαφάνειας"/>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8DFB432C-AC85-431F-BEA8-C182E6054292}" type="slidenum">
              <a:rPr lang="el-GR" altLang="el-GR"/>
              <a:pPr algn="r" eaLnBrk="1" hangingPunct="1">
                <a:spcBef>
                  <a:spcPct val="0"/>
                </a:spcBef>
              </a:pPr>
              <a:t>39</a:t>
            </a:fld>
            <a:endParaRPr lang="el-GR" altLang="el-G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6131" name="2 - Θέση σημειώσεων"/>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l-GR" altLang="el-GR"/>
              <a:t>????????????????????</a:t>
            </a:r>
          </a:p>
        </p:txBody>
      </p:sp>
      <p:sp>
        <p:nvSpPr>
          <p:cNvPr id="176132" name="3 - Θέση αριθμού διαφάνειας"/>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70C95052-A306-45FA-8138-DD0080A0B84D}" type="slidenum">
              <a:rPr lang="el-GR" altLang="el-GR"/>
              <a:pPr algn="r" eaLnBrk="1" hangingPunct="1">
                <a:spcBef>
                  <a:spcPct val="0"/>
                </a:spcBef>
              </a:pPr>
              <a:t>43</a:t>
            </a:fld>
            <a:endParaRPr lang="el-GR" altLang="el-G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1592D323-6D77-47AC-8C97-DB80E3CB5A10}" type="slidenum">
              <a:rPr lang="en-GB" altLang="el-GR" smtClean="0">
                <a:latin typeface="Arial" pitchFamily="34" charset="0"/>
              </a:rPr>
              <a:pPr eaLnBrk="1" hangingPunct="1">
                <a:spcBef>
                  <a:spcPct val="0"/>
                </a:spcBef>
              </a:pPr>
              <a:t>44</a:t>
            </a:fld>
            <a:endParaRPr lang="en-GB" altLang="el-GR">
              <a:latin typeface="Arial" pitchFamily="34" charset="0"/>
            </a:endParaRPr>
          </a:p>
        </p:txBody>
      </p:sp>
      <p:sp>
        <p:nvSpPr>
          <p:cNvPr id="177155" name="Rectangle 2"/>
          <p:cNvSpPr>
            <a:spLocks noGrp="1" noRot="1" noChangeAspect="1" noChangeArrowheads="1" noTextEdit="1"/>
          </p:cNvSpPr>
          <p:nvPr>
            <p:ph type="sldImg"/>
          </p:nvPr>
        </p:nvSpPr>
        <p:spPr bwMode="auto">
          <a:xfrm>
            <a:off x="890588" y="303213"/>
            <a:ext cx="5095875" cy="286702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7156" name="Text Box 3"/>
          <p:cNvSpPr txBox="1">
            <a:spLocks noChangeArrowheads="1"/>
          </p:cNvSpPr>
          <p:nvPr/>
        </p:nvSpPr>
        <p:spPr bwMode="auto">
          <a:xfrm>
            <a:off x="227013" y="5478463"/>
            <a:ext cx="906462" cy="175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8075" tIns="44036" rIns="88075" bIns="44036">
            <a:spAutoFit/>
          </a:bodyPr>
          <a:lstStyle>
            <a:lvl1pPr defTabSz="881063" eaLnBrk="0" hangingPunct="0">
              <a:spcBef>
                <a:spcPct val="30000"/>
              </a:spcBef>
              <a:defRPr sz="1200">
                <a:solidFill>
                  <a:schemeClr val="tx1"/>
                </a:solidFill>
                <a:latin typeface="Calibri" pitchFamily="34" charset="0"/>
              </a:defRPr>
            </a:lvl1pPr>
            <a:lvl2pPr marL="742950" indent="-285750" defTabSz="881063" eaLnBrk="0" hangingPunct="0">
              <a:spcBef>
                <a:spcPct val="30000"/>
              </a:spcBef>
              <a:defRPr sz="1200">
                <a:solidFill>
                  <a:schemeClr val="tx1"/>
                </a:solidFill>
                <a:latin typeface="Calibri" pitchFamily="34" charset="0"/>
              </a:defRPr>
            </a:lvl2pPr>
            <a:lvl3pPr marL="1143000" indent="-228600" defTabSz="881063" eaLnBrk="0" hangingPunct="0">
              <a:spcBef>
                <a:spcPct val="30000"/>
              </a:spcBef>
              <a:defRPr sz="1200">
                <a:solidFill>
                  <a:schemeClr val="tx1"/>
                </a:solidFill>
                <a:latin typeface="Calibri" pitchFamily="34" charset="0"/>
              </a:defRPr>
            </a:lvl3pPr>
            <a:lvl4pPr marL="1600200" indent="-228600" defTabSz="881063" eaLnBrk="0" hangingPunct="0">
              <a:spcBef>
                <a:spcPct val="30000"/>
              </a:spcBef>
              <a:defRPr sz="1200">
                <a:solidFill>
                  <a:schemeClr val="tx1"/>
                </a:solidFill>
                <a:latin typeface="Calibri" pitchFamily="34" charset="0"/>
              </a:defRPr>
            </a:lvl4pPr>
            <a:lvl5pPr marL="2057400" indent="-228600" defTabSz="881063" eaLnBrk="0" hangingPunct="0">
              <a:spcBef>
                <a:spcPct val="30000"/>
              </a:spcBef>
              <a:defRPr sz="1200">
                <a:solidFill>
                  <a:schemeClr val="tx1"/>
                </a:solidFill>
                <a:latin typeface="Calibri" pitchFamily="34" charset="0"/>
              </a:defRPr>
            </a:lvl5pPr>
            <a:lvl6pPr marL="2514600" indent="-228600" defTabSz="881063" eaLnBrk="0" fontAlgn="base" hangingPunct="0">
              <a:spcBef>
                <a:spcPct val="30000"/>
              </a:spcBef>
              <a:spcAft>
                <a:spcPct val="0"/>
              </a:spcAft>
              <a:defRPr sz="1200">
                <a:solidFill>
                  <a:schemeClr val="tx1"/>
                </a:solidFill>
                <a:latin typeface="Calibri" pitchFamily="34" charset="0"/>
              </a:defRPr>
            </a:lvl6pPr>
            <a:lvl7pPr marL="2971800" indent="-228600" defTabSz="881063" eaLnBrk="0" fontAlgn="base" hangingPunct="0">
              <a:spcBef>
                <a:spcPct val="30000"/>
              </a:spcBef>
              <a:spcAft>
                <a:spcPct val="0"/>
              </a:spcAft>
              <a:defRPr sz="1200">
                <a:solidFill>
                  <a:schemeClr val="tx1"/>
                </a:solidFill>
                <a:latin typeface="Calibri" pitchFamily="34" charset="0"/>
              </a:defRPr>
            </a:lvl7pPr>
            <a:lvl8pPr marL="3429000" indent="-228600" defTabSz="881063" eaLnBrk="0" fontAlgn="base" hangingPunct="0">
              <a:spcBef>
                <a:spcPct val="30000"/>
              </a:spcBef>
              <a:spcAft>
                <a:spcPct val="0"/>
              </a:spcAft>
              <a:defRPr sz="1200">
                <a:solidFill>
                  <a:schemeClr val="tx1"/>
                </a:solidFill>
                <a:latin typeface="Calibri" pitchFamily="34" charset="0"/>
              </a:defRPr>
            </a:lvl8pPr>
            <a:lvl9pPr marL="3886200" indent="-228600" defTabSz="881063" eaLnBrk="0" fontAlgn="base" hangingPunct="0">
              <a:spcBef>
                <a:spcPct val="30000"/>
              </a:spcBef>
              <a:spcAft>
                <a:spcPct val="0"/>
              </a:spcAft>
              <a:defRPr sz="1200">
                <a:solidFill>
                  <a:schemeClr val="tx1"/>
                </a:solidFill>
                <a:latin typeface="Calibri" pitchFamily="34" charset="0"/>
              </a:defRPr>
            </a:lvl9pPr>
          </a:lstStyle>
          <a:p>
            <a:pPr>
              <a:spcBef>
                <a:spcPct val="0"/>
              </a:spcBef>
            </a:pPr>
            <a:r>
              <a:rPr lang="en-US" altLang="el-GR" sz="900">
                <a:latin typeface="Arial" pitchFamily="34" charset="0"/>
                <a:cs typeface="Arial" pitchFamily="34" charset="0"/>
              </a:rPr>
              <a:t>Ref 3, </a:t>
            </a:r>
          </a:p>
          <a:p>
            <a:pPr>
              <a:spcBef>
                <a:spcPct val="0"/>
              </a:spcBef>
            </a:pPr>
            <a:r>
              <a:rPr lang="en-US" altLang="el-GR" sz="900">
                <a:latin typeface="Arial" pitchFamily="34" charset="0"/>
                <a:cs typeface="Arial" pitchFamily="34" charset="0"/>
              </a:rPr>
              <a:t>p 9, C2, </a:t>
            </a:r>
            <a:br>
              <a:rPr lang="en-US" altLang="el-GR" sz="900">
                <a:latin typeface="Arial" pitchFamily="34" charset="0"/>
                <a:cs typeface="Arial" pitchFamily="34" charset="0"/>
              </a:rPr>
            </a:br>
            <a:r>
              <a:rPr lang="en-US" altLang="el-GR" sz="900">
                <a:solidFill>
                  <a:srgbClr val="000000"/>
                </a:solidFill>
                <a:latin typeface="Arial" pitchFamily="34" charset="0"/>
                <a:cs typeface="Arial" pitchFamily="34" charset="0"/>
              </a:rPr>
              <a:t>¶2, L1-2;</a:t>
            </a:r>
          </a:p>
          <a:p>
            <a:pPr>
              <a:spcBef>
                <a:spcPct val="0"/>
              </a:spcBef>
            </a:pPr>
            <a:r>
              <a:rPr lang="en-US" altLang="el-GR" sz="900">
                <a:latin typeface="Arial" pitchFamily="34" charset="0"/>
                <a:cs typeface="Arial" pitchFamily="34" charset="0"/>
              </a:rPr>
              <a:t>p 10, C1, </a:t>
            </a:r>
            <a:br>
              <a:rPr lang="en-US" altLang="el-GR" sz="900">
                <a:latin typeface="Arial" pitchFamily="34" charset="0"/>
                <a:cs typeface="Arial" pitchFamily="34" charset="0"/>
              </a:rPr>
            </a:br>
            <a:r>
              <a:rPr lang="en-US" altLang="el-GR" sz="900">
                <a:solidFill>
                  <a:srgbClr val="000000"/>
                </a:solidFill>
                <a:latin typeface="Arial" pitchFamily="34" charset="0"/>
                <a:cs typeface="Arial" pitchFamily="34" charset="0"/>
              </a:rPr>
              <a:t>¶1, L1-3;</a:t>
            </a:r>
          </a:p>
          <a:p>
            <a:pPr>
              <a:spcBef>
                <a:spcPct val="0"/>
              </a:spcBef>
            </a:pPr>
            <a:r>
              <a:rPr lang="en-US" altLang="el-GR" sz="900">
                <a:latin typeface="Arial" pitchFamily="34" charset="0"/>
                <a:cs typeface="Arial" pitchFamily="34" charset="0"/>
              </a:rPr>
              <a:t>p 12, C2, </a:t>
            </a:r>
            <a:br>
              <a:rPr lang="en-US" altLang="el-GR" sz="900">
                <a:latin typeface="Arial" pitchFamily="34" charset="0"/>
                <a:cs typeface="Arial" pitchFamily="34" charset="0"/>
              </a:rPr>
            </a:br>
            <a:r>
              <a:rPr lang="en-US" altLang="el-GR" sz="900">
                <a:solidFill>
                  <a:srgbClr val="000000"/>
                </a:solidFill>
                <a:latin typeface="Arial" pitchFamily="34" charset="0"/>
                <a:cs typeface="Arial" pitchFamily="34" charset="0"/>
              </a:rPr>
              <a:t>¶1, L4-6, </a:t>
            </a:r>
            <a:r>
              <a:rPr lang="en-US" altLang="el-GR" sz="900">
                <a:latin typeface="Arial" pitchFamily="34" charset="0"/>
                <a:cs typeface="Arial" pitchFamily="34" charset="0"/>
              </a:rPr>
              <a:t>C2, </a:t>
            </a:r>
            <a:r>
              <a:rPr lang="en-US" altLang="el-GR" sz="900">
                <a:solidFill>
                  <a:srgbClr val="000000"/>
                </a:solidFill>
                <a:latin typeface="Arial" pitchFamily="34" charset="0"/>
                <a:cs typeface="Arial" pitchFamily="34" charset="0"/>
              </a:rPr>
              <a:t>¶2, L6-8;</a:t>
            </a:r>
          </a:p>
          <a:p>
            <a:pPr>
              <a:spcBef>
                <a:spcPct val="0"/>
              </a:spcBef>
            </a:pPr>
            <a:r>
              <a:rPr lang="en-US" altLang="el-GR" sz="900">
                <a:latin typeface="Arial" pitchFamily="34" charset="0"/>
                <a:cs typeface="Arial" pitchFamily="34" charset="0"/>
              </a:rPr>
              <a:t>p 13, Table 6;</a:t>
            </a:r>
          </a:p>
          <a:p>
            <a:pPr>
              <a:spcBef>
                <a:spcPct val="0"/>
              </a:spcBef>
            </a:pPr>
            <a:r>
              <a:rPr lang="en-US" altLang="el-GR" sz="900">
                <a:latin typeface="Arial" pitchFamily="34" charset="0"/>
                <a:cs typeface="Arial" pitchFamily="34" charset="0"/>
              </a:rPr>
              <a:t>p 14, </a:t>
            </a:r>
          </a:p>
          <a:p>
            <a:pPr>
              <a:spcBef>
                <a:spcPct val="0"/>
              </a:spcBef>
            </a:pPr>
            <a:r>
              <a:rPr lang="en-US" altLang="el-GR" sz="900">
                <a:latin typeface="Arial" pitchFamily="34" charset="0"/>
                <a:cs typeface="Arial" pitchFamily="34" charset="0"/>
              </a:rPr>
              <a:t>Fig. 3</a:t>
            </a:r>
          </a:p>
          <a:p>
            <a:pPr>
              <a:spcBef>
                <a:spcPct val="0"/>
              </a:spcBef>
            </a:pPr>
            <a:endParaRPr lang="en-US" altLang="el-GR" sz="900">
              <a:latin typeface="Arial" pitchFamily="34" charset="0"/>
              <a:cs typeface="Arial" pitchFamily="34" charset="0"/>
            </a:endParaRPr>
          </a:p>
        </p:txBody>
      </p:sp>
      <p:sp>
        <p:nvSpPr>
          <p:cNvPr id="177157" name="Rectangle 4"/>
          <p:cNvSpPr>
            <a:spLocks noGrp="1" noChangeArrowheads="1"/>
          </p:cNvSpPr>
          <p:nvPr>
            <p:ph type="body" idx="1"/>
          </p:nvPr>
        </p:nvSpPr>
        <p:spPr bwMode="auto">
          <a:xfrm>
            <a:off x="1058863" y="3225800"/>
            <a:ext cx="4841875" cy="50450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7" tIns="44430" rIns="90447" bIns="44430" numCol="1" anchor="t" anchorCtr="0" compatLnSpc="1">
            <a:prstTxWarp prst="textNoShape">
              <a:avLst/>
            </a:prstTxWarp>
          </a:bodyPr>
          <a:lstStyle/>
          <a:p>
            <a:pPr eaLnBrk="1" hangingPunct="1">
              <a:lnSpc>
                <a:spcPct val="150000"/>
              </a:lnSpc>
              <a:tabLst>
                <a:tab pos="233363" algn="l"/>
              </a:tabLst>
            </a:pPr>
            <a:r>
              <a:rPr lang="en-GB" altLang="en-US" b="1" noProof="1">
                <a:latin typeface="Arial" pitchFamily="34" charset="0"/>
              </a:rPr>
              <a:t>Slide </a:t>
            </a:r>
            <a:r>
              <a:rPr lang="en-US" altLang="en-US" b="1">
                <a:latin typeface="Arial" pitchFamily="34" charset="0"/>
              </a:rPr>
              <a:t>3</a:t>
            </a:r>
            <a:endParaRPr lang="en-US" altLang="en-US" b="1" noProof="1">
              <a:latin typeface="Arial" pitchFamily="34" charset="0"/>
            </a:endParaRPr>
          </a:p>
          <a:p>
            <a:pPr eaLnBrk="1" hangingPunct="1">
              <a:lnSpc>
                <a:spcPct val="150000"/>
              </a:lnSpc>
              <a:tabLst>
                <a:tab pos="233363" algn="l"/>
              </a:tabLst>
            </a:pPr>
            <a:r>
              <a:rPr lang="en-US" altLang="en-US">
                <a:latin typeface="Arial" pitchFamily="34" charset="0"/>
                <a:cs typeface="Times New Roman" pitchFamily="18" charset="0"/>
              </a:rPr>
              <a:t>A recent study examined the relationship between airway inflammation and disease activity in 74 non-smoking patients with intermittent (n=19), mild to moderate (n=38), or severe persistent (n=17) asthma.  Twenty-two nonatopic individuals served as controls.  A subanalysis was performed of patients receiving corticosteroid therapy.  Patients with mild to moderate asthma showed significantly higher levels of inflammatory mediators (eosinophils) versus controls, despite treatment with high (p&lt;0.01) or low (p&lt;0.001) doses of inhaled corticosteroids (ICS).  Similarly, patients with severe asthma receiving oral corticosteroids or oral corticosteroids + ICS showed significantly higher eosinophil counts than controls (p&lt;0.01).</a:t>
            </a:r>
            <a:r>
              <a:rPr lang="en-US" altLang="en-US" baseline="30000">
                <a:latin typeface="Arial" pitchFamily="34" charset="0"/>
                <a:cs typeface="Times New Roman" pitchFamily="18" charset="0"/>
              </a:rPr>
              <a:t>3</a:t>
            </a:r>
            <a:endParaRPr lang="en-US" altLang="en-US" b="1" i="1">
              <a:latin typeface="Arial" pitchFamily="34" charset="0"/>
              <a:cs typeface="Times New Roman" pitchFamily="18" charset="0"/>
            </a:endParaRPr>
          </a:p>
          <a:p>
            <a:pPr eaLnBrk="1" hangingPunct="1">
              <a:lnSpc>
                <a:spcPct val="150000"/>
              </a:lnSpc>
              <a:tabLst>
                <a:tab pos="233363" algn="l"/>
              </a:tabLst>
            </a:pPr>
            <a:r>
              <a:rPr lang="en-US" altLang="en-US">
                <a:latin typeface="Arial" pitchFamily="34" charset="0"/>
                <a:cs typeface="Times New Roman" pitchFamily="18" charset="0"/>
              </a:rPr>
              <a:t>Thus, some degree of airway inflammation may persist despite treatment with corticosteroids at any dose. </a:t>
            </a:r>
            <a:endParaRPr lang="en-US" altLang="en-US" noProof="1">
              <a:latin typeface="Arial" pitchFamily="34" charset="0"/>
              <a:cs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txBox="1">
            <a:spLocks noGrp="1" noChangeArrowheads="1"/>
          </p:cNvSpPr>
          <p:nvPr/>
        </p:nvSpPr>
        <p:spPr bwMode="auto">
          <a:xfrm>
            <a:off x="3887788" y="8686800"/>
            <a:ext cx="29702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636310FA-DCF7-4715-8EF6-E12DDA588E11}" type="slidenum">
              <a:rPr lang="en-GB" altLang="el-GR" b="1">
                <a:latin typeface="Times New Roman" pitchFamily="18" charset="0"/>
                <a:cs typeface="Arial" pitchFamily="34" charset="0"/>
              </a:rPr>
              <a:pPr algn="r" eaLnBrk="1" hangingPunct="1">
                <a:spcBef>
                  <a:spcPct val="0"/>
                </a:spcBef>
              </a:pPr>
              <a:t>6</a:t>
            </a:fld>
            <a:endParaRPr lang="en-GB" altLang="el-GR" b="1">
              <a:latin typeface="Times New Roman" pitchFamily="18" charset="0"/>
              <a:cs typeface="Arial" pitchFamily="34" charset="0"/>
            </a:endParaRPr>
          </a:p>
        </p:txBody>
      </p:sp>
      <p:sp>
        <p:nvSpPr>
          <p:cNvPr id="104451" name="Rectangle 7"/>
          <p:cNvSpPr txBox="1">
            <a:spLocks noGrp="1" noChangeArrowheads="1"/>
          </p:cNvSpPr>
          <p:nvPr/>
        </p:nvSpPr>
        <p:spPr bwMode="auto">
          <a:xfrm>
            <a:off x="3887788" y="8686800"/>
            <a:ext cx="29702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D448031A-75C6-40D9-B895-A4DA3AF7302B}" type="slidenum">
              <a:rPr lang="en-GB" altLang="el-GR" b="1">
                <a:latin typeface="Times New Roman" pitchFamily="18" charset="0"/>
                <a:cs typeface="Arial" pitchFamily="34" charset="0"/>
              </a:rPr>
              <a:pPr algn="r" eaLnBrk="1" hangingPunct="1">
                <a:spcBef>
                  <a:spcPct val="0"/>
                </a:spcBef>
              </a:pPr>
              <a:t>6</a:t>
            </a:fld>
            <a:endParaRPr lang="en-GB" altLang="el-GR" b="1">
              <a:latin typeface="Times New Roman" pitchFamily="18" charset="0"/>
              <a:cs typeface="Arial" pitchFamily="34" charset="0"/>
            </a:endParaRPr>
          </a:p>
        </p:txBody>
      </p:sp>
      <p:sp>
        <p:nvSpPr>
          <p:cNvPr id="10445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4453"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altLang="el-G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9203" name="2 - Θέση σημειώσεων"/>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l-GR"/>
              <a:t>Cut off point me times eidikotitas kai euaisthisias</a:t>
            </a:r>
            <a:r>
              <a:rPr lang="el-GR" altLang="el-GR"/>
              <a:t> 19  τιμεσ &gt;25  &gt;90% ειδικοτητα για τη διάγνωση του άσθματος σε νέους ενήλικες</a:t>
            </a:r>
          </a:p>
        </p:txBody>
      </p:sp>
      <p:sp>
        <p:nvSpPr>
          <p:cNvPr id="179204" name="3 - Θέση αριθμού διαφάνειας"/>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2C2A70B9-8968-4103-86BF-CF6FF3CED5FE}" type="slidenum">
              <a:rPr lang="el-GR" altLang="el-GR"/>
              <a:pPr algn="r" eaLnBrk="1" hangingPunct="1">
                <a:spcBef>
                  <a:spcPct val="0"/>
                </a:spcBef>
              </a:pPr>
              <a:t>46</a:t>
            </a:fld>
            <a:endParaRPr lang="el-GR" altLang="el-G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80227" name="2 - Θέση σημειώσεων"/>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l-GR" altLang="el-GR"/>
              <a:t>Η συσχέτιση δεν είναι πολύ ισχυρή γιατί το Νο επηρεάζεται από το κάπνισμα την αλλεργική ρινίτιδα τη λήψη </a:t>
            </a:r>
            <a:r>
              <a:rPr lang="en-US" altLang="el-GR"/>
              <a:t>ICS</a:t>
            </a:r>
            <a:endParaRPr lang="el-GR" altLang="el-GR"/>
          </a:p>
        </p:txBody>
      </p:sp>
      <p:sp>
        <p:nvSpPr>
          <p:cNvPr id="180228" name="3 - Θέση αριθμού διαφάνειας"/>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91970EBE-5A69-43FD-AEF0-4CA78BEDFCA8}" type="slidenum">
              <a:rPr lang="el-GR" altLang="el-GR"/>
              <a:pPr algn="r" eaLnBrk="1" hangingPunct="1">
                <a:spcBef>
                  <a:spcPct val="0"/>
                </a:spcBef>
              </a:pPr>
              <a:t>47</a:t>
            </a:fld>
            <a:endParaRPr lang="el-GR" altLang="el-G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82275" name="2 - Θέση σημειώσεων"/>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l-GR"/>
              <a:t>Na diavaso kala tin meleti </a:t>
            </a:r>
            <a:r>
              <a:rPr lang="el-GR" altLang="el-GR"/>
              <a:t>++++ τον </a:t>
            </a:r>
            <a:r>
              <a:rPr lang="en-US" altLang="el-GR"/>
              <a:t>prez de lano pou diegrapsa ……+++ editorial an eye to the future</a:t>
            </a:r>
          </a:p>
        </p:txBody>
      </p:sp>
      <p:sp>
        <p:nvSpPr>
          <p:cNvPr id="182276" name="3 - Θέση αριθμού διαφάνειας"/>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F7DCC970-CDA3-432B-B3A7-CBB01F4A1D46}" type="slidenum">
              <a:rPr lang="el-GR" altLang="el-GR" smtClean="0"/>
              <a:pPr eaLnBrk="1" hangingPunct="1">
                <a:spcBef>
                  <a:spcPct val="0"/>
                </a:spcBef>
              </a:pPr>
              <a:t>49</a:t>
            </a:fld>
            <a:endParaRPr lang="el-GR" altLang="el-G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2EE15494-6546-4B33-98DA-F5F14C6A8F04}" type="slidenum">
              <a:rPr lang="el-GR" altLang="el-GR" smtClean="0">
                <a:latin typeface="Arial" pitchFamily="34" charset="0"/>
                <a:cs typeface="Arial" pitchFamily="34" charset="0"/>
              </a:rPr>
              <a:pPr eaLnBrk="1" hangingPunct="1">
                <a:spcBef>
                  <a:spcPct val="0"/>
                </a:spcBef>
              </a:pPr>
              <a:t>58</a:t>
            </a:fld>
            <a:endParaRPr lang="el-GR" altLang="el-GR">
              <a:latin typeface="Arial" pitchFamily="34" charset="0"/>
              <a:cs typeface="Arial" pitchFamily="34" charset="0"/>
            </a:endParaRPr>
          </a:p>
        </p:txBody>
      </p:sp>
      <p:sp>
        <p:nvSpPr>
          <p:cNvPr id="19149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900E6A19-D1A7-4E10-A163-82DB8D230F5E}" type="slidenum">
              <a:rPr lang="en-US" altLang="el-GR">
                <a:latin typeface="Arial" pitchFamily="34" charset="0"/>
                <a:ea typeface="ＭＳ Ｐゴシック" pitchFamily="34" charset="-128"/>
                <a:cs typeface="Arial" pitchFamily="34" charset="0"/>
              </a:rPr>
              <a:pPr algn="r" eaLnBrk="1" hangingPunct="1">
                <a:spcBef>
                  <a:spcPct val="0"/>
                </a:spcBef>
              </a:pPr>
              <a:t>58</a:t>
            </a:fld>
            <a:endParaRPr lang="en-US" altLang="el-GR">
              <a:latin typeface="Arial" pitchFamily="34" charset="0"/>
              <a:ea typeface="ＭＳ Ｐゴシック" pitchFamily="34" charset="-128"/>
              <a:cs typeface="Arial" pitchFamily="34" charset="0"/>
            </a:endParaRPr>
          </a:p>
        </p:txBody>
      </p:sp>
      <p:sp>
        <p:nvSpPr>
          <p:cNvPr id="191492" name="Rectangle 2"/>
          <p:cNvSpPr>
            <a:spLocks noGrp="1" noRot="1" noChangeAspect="1" noChangeArrowheads="1" noTextEdit="1"/>
          </p:cNvSpPr>
          <p:nvPr>
            <p:ph type="sldImg"/>
          </p:nvPr>
        </p:nvSpPr>
        <p:spPr bwMode="auto">
          <a:xfrm>
            <a:off x="338138" y="654050"/>
            <a:ext cx="6197600" cy="3487738"/>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1493" name="Rectangle 3"/>
          <p:cNvSpPr>
            <a:spLocks noGrp="1" noChangeArrowheads="1"/>
          </p:cNvSpPr>
          <p:nvPr>
            <p:ph type="body" idx="1"/>
          </p:nvPr>
        </p:nvSpPr>
        <p:spPr bwMode="auto">
          <a:xfrm>
            <a:off x="922338" y="4359275"/>
            <a:ext cx="5030787" cy="40703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l-GR" altLang="el-GR" sz="2000">
              <a:latin typeface="Arial" pitchFamily="34" charset="0"/>
              <a:cs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ln>
            <a:miter lim="800000"/>
            <a:headEnd/>
            <a:tailEnd/>
          </a:ln>
        </p:spPr>
        <p:txBody>
          <a:bodyPr rtlCol="0"/>
          <a:lstStyle/>
          <a:p>
            <a:pPr>
              <a:defRPr/>
            </a:pPr>
            <a:r>
              <a:rPr lang="en-GB">
                <a:cs typeface="+mn-cs"/>
              </a:rPr>
              <a:t>4</a:t>
            </a:r>
          </a:p>
        </p:txBody>
      </p:sp>
      <p:sp>
        <p:nvSpPr>
          <p:cNvPr id="52227" name="Rectangle 7"/>
          <p:cNvSpPr txBox="1">
            <a:spLocks noGrp="1" noChangeArrowheads="1"/>
          </p:cNvSpPr>
          <p:nvPr/>
        </p:nvSpPr>
        <p:spPr bwMode="auto">
          <a:xfrm>
            <a:off x="3887530" y="8685878"/>
            <a:ext cx="2970470" cy="4581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6672" tIns="43335" rIns="86672" bIns="43335" anchor="b"/>
          <a:lstStyle>
            <a:lvl1pPr defTabSz="938213" eaLnBrk="0" hangingPunct="0">
              <a:spcBef>
                <a:spcPct val="30000"/>
              </a:spcBef>
              <a:defRPr sz="1200">
                <a:solidFill>
                  <a:schemeClr val="tx1"/>
                </a:solidFill>
                <a:latin typeface="Times New Roman" pitchFamily="18" charset="0"/>
              </a:defRPr>
            </a:lvl1pPr>
            <a:lvl2pPr marL="742950" indent="-285750" defTabSz="938213" eaLnBrk="0" hangingPunct="0">
              <a:spcBef>
                <a:spcPct val="30000"/>
              </a:spcBef>
              <a:defRPr sz="1200">
                <a:solidFill>
                  <a:schemeClr val="tx1"/>
                </a:solidFill>
                <a:latin typeface="Times New Roman" pitchFamily="18" charset="0"/>
              </a:defRPr>
            </a:lvl2pPr>
            <a:lvl3pPr marL="1143000" indent="-228600" defTabSz="938213" eaLnBrk="0" hangingPunct="0">
              <a:spcBef>
                <a:spcPct val="30000"/>
              </a:spcBef>
              <a:defRPr sz="1200">
                <a:solidFill>
                  <a:schemeClr val="tx1"/>
                </a:solidFill>
                <a:latin typeface="Times New Roman" pitchFamily="18" charset="0"/>
              </a:defRPr>
            </a:lvl3pPr>
            <a:lvl4pPr marL="1600200" indent="-228600" defTabSz="938213" eaLnBrk="0" hangingPunct="0">
              <a:spcBef>
                <a:spcPct val="30000"/>
              </a:spcBef>
              <a:defRPr sz="1200">
                <a:solidFill>
                  <a:schemeClr val="tx1"/>
                </a:solidFill>
                <a:latin typeface="Times New Roman" pitchFamily="18" charset="0"/>
              </a:defRPr>
            </a:lvl4pPr>
            <a:lvl5pPr marL="2057400" indent="-228600" defTabSz="938213" eaLnBrk="0" hangingPunct="0">
              <a:spcBef>
                <a:spcPct val="30000"/>
              </a:spcBef>
              <a:defRPr sz="1200">
                <a:solidFill>
                  <a:schemeClr val="tx1"/>
                </a:solidFill>
                <a:latin typeface="Times New Roman" pitchFamily="18" charset="0"/>
              </a:defRPr>
            </a:lvl5pPr>
            <a:lvl6pPr marL="2514600" indent="-228600" defTabSz="938213" eaLnBrk="0" fontAlgn="base" hangingPunct="0">
              <a:spcBef>
                <a:spcPct val="30000"/>
              </a:spcBef>
              <a:spcAft>
                <a:spcPct val="0"/>
              </a:spcAft>
              <a:defRPr sz="1200">
                <a:solidFill>
                  <a:schemeClr val="tx1"/>
                </a:solidFill>
                <a:latin typeface="Times New Roman" pitchFamily="18" charset="0"/>
              </a:defRPr>
            </a:lvl6pPr>
            <a:lvl7pPr marL="2971800" indent="-228600" defTabSz="938213" eaLnBrk="0" fontAlgn="base" hangingPunct="0">
              <a:spcBef>
                <a:spcPct val="30000"/>
              </a:spcBef>
              <a:spcAft>
                <a:spcPct val="0"/>
              </a:spcAft>
              <a:defRPr sz="1200">
                <a:solidFill>
                  <a:schemeClr val="tx1"/>
                </a:solidFill>
                <a:latin typeface="Times New Roman" pitchFamily="18" charset="0"/>
              </a:defRPr>
            </a:lvl7pPr>
            <a:lvl8pPr marL="3429000" indent="-228600" defTabSz="938213" eaLnBrk="0" fontAlgn="base" hangingPunct="0">
              <a:spcBef>
                <a:spcPct val="30000"/>
              </a:spcBef>
              <a:spcAft>
                <a:spcPct val="0"/>
              </a:spcAft>
              <a:defRPr sz="1200">
                <a:solidFill>
                  <a:schemeClr val="tx1"/>
                </a:solidFill>
                <a:latin typeface="Times New Roman" pitchFamily="18" charset="0"/>
              </a:defRPr>
            </a:lvl8pPr>
            <a:lvl9pPr marL="3886200" indent="-228600" defTabSz="938213" eaLnBrk="0" fontAlgn="base" hangingPunct="0">
              <a:spcBef>
                <a:spcPct val="30000"/>
              </a:spcBef>
              <a:spcAft>
                <a:spcPct val="0"/>
              </a:spcAft>
              <a:defRPr sz="1200">
                <a:solidFill>
                  <a:schemeClr val="tx1"/>
                </a:solidFill>
                <a:latin typeface="Times New Roman" pitchFamily="18" charset="0"/>
              </a:defRPr>
            </a:lvl9pPr>
          </a:lstStyle>
          <a:p>
            <a:pPr algn="r">
              <a:spcBef>
                <a:spcPct val="0"/>
              </a:spcBef>
            </a:pPr>
            <a:r>
              <a:rPr lang="en-GB" altLang="el-GR" b="0"/>
              <a:t>4</a:t>
            </a:r>
          </a:p>
        </p:txBody>
      </p:sp>
      <p:sp>
        <p:nvSpPr>
          <p:cNvPr id="52228" name="Rectangle 2"/>
          <p:cNvSpPr>
            <a:spLocks noGrp="1" noRot="1" noChangeAspect="1" noChangeArrowheads="1" noTextEdit="1"/>
          </p:cNvSpPr>
          <p:nvPr>
            <p:ph type="sldImg"/>
          </p:nvPr>
        </p:nvSpPr>
        <p:spPr>
          <a:xfrm>
            <a:off x="381000" y="685800"/>
            <a:ext cx="6096000" cy="3429000"/>
          </a:xfrm>
          <a:ln/>
        </p:spPr>
      </p:sp>
      <p:sp>
        <p:nvSpPr>
          <p:cNvPr id="52229"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l-GR" altLang="el-GR" b="1"/>
              <a:t>ΒΑΣΙΚΟ ΜΗΝΥΜΑ ΓΙΑ ΤΗ ΔΙΑΦΑΝΕΙΑ:  </a:t>
            </a:r>
          </a:p>
          <a:p>
            <a:pPr eaLnBrk="1" hangingPunct="1"/>
            <a:r>
              <a:rPr lang="el-GR" altLang="el-GR" b="1"/>
              <a:t>Η τελευταία αναθεώρηση των κατευθυντήριων οδηγιών για το άσθμα βασίζεται στην επίτευξη ελέγχου του άσθματος.</a:t>
            </a:r>
          </a:p>
          <a:p>
            <a:pPr eaLnBrk="1" hangingPunct="1"/>
            <a:r>
              <a:rPr lang="el-GR" altLang="el-GR" b="1"/>
              <a:t>Ελεγχόμενο είναι όταν επιτυγχάνεται η απαλλαγή από παροξυσμούς και αφυπνίσεις κατά τη διάρκεια της νύκτας και η ύπαρξη ελάχιστων συμπτωμάτων την ημέρα και η ελάχιστη ανάγκη για θεραπεία ανακούφισης κάθε εβδομάδα. Είναι παρόμοιος με τον ορισμό του καλά ελεγχόμενου άσθματος που ήταν το πρωτεύον καταληκτικό σημείο στην μελέτη GOAL. </a:t>
            </a:r>
          </a:p>
          <a:p>
            <a:pPr eaLnBrk="1" hangingPunct="1"/>
            <a:endParaRPr lang="sv-SE" altLang="el-GR" b="1"/>
          </a:p>
          <a:p>
            <a:pPr eaLnBrk="1" hangingPunct="1"/>
            <a:r>
              <a:rPr lang="el-GR" altLang="el-GR"/>
              <a:t>Σημείωση: ένας παροξυσμός το χρόνο σημαίνει ότι οι ασθενείς είναι στην καλύτερη περίπτωση ελλιπώς ελεγχόμενοι, αλλά οι ασθενείς μπορεί να παρουσιάσουν ήσσονα συμπτώματα και να χρησιμοποιήσουν θεραπεία διάσωσης μέχρι 100 ημέρες το χρόνο και πάλι να μπορούν να θεωρούνται ελεγχόμενοι. Επομένως, οι παροξυσμοί θεωρείται ότι έχουν μεγαλύτερη σημασία. Γι’ αυτό υπάρχει μια πιο έντονη γραμμή που χωρίζει τα συμπτώματα από τους παροξυσμούς στον παραπάνω πίνακα. </a:t>
            </a:r>
          </a:p>
          <a:p>
            <a:pPr eaLnBrk="1" hangingPunct="1"/>
            <a:endParaRPr lang="sv-SE" altLang="el-GR"/>
          </a:p>
          <a:p>
            <a:pPr eaLnBrk="1" hangingPunct="1"/>
            <a:r>
              <a:rPr lang="el-GR" altLang="el-GR">
                <a:cs typeface="Times New Roman" pitchFamily="18" charset="0"/>
              </a:rPr>
              <a:t>Bateman E et al. Can guideline-defined asthma control be achieved? The Gaining Optimal Asthma ControL study. </a:t>
            </a:r>
            <a:r>
              <a:rPr lang="el-GR" altLang="el-GR" i="1">
                <a:cs typeface="Times New Roman" pitchFamily="18" charset="0"/>
              </a:rPr>
              <a:t>Am J Respir Crit Care Med </a:t>
            </a:r>
            <a:r>
              <a:rPr lang="el-GR" altLang="el-GR">
                <a:cs typeface="Times New Roman" pitchFamily="18" charset="0"/>
              </a:rPr>
              <a:t>2004; </a:t>
            </a:r>
            <a:r>
              <a:rPr lang="el-GR" altLang="el-GR" b="1">
                <a:cs typeface="Times New Roman" pitchFamily="18" charset="0"/>
              </a:rPr>
              <a:t>170:</a:t>
            </a:r>
            <a:r>
              <a:rPr lang="el-GR" altLang="el-GR">
                <a:cs typeface="Times New Roman" pitchFamily="18" charset="0"/>
              </a:rPr>
              <a:t> 836–44.</a:t>
            </a:r>
          </a:p>
          <a:p>
            <a:pPr eaLnBrk="1" hangingPunct="1"/>
            <a:endParaRPr lang="en-GB" altLang="el-GR" b="1"/>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eaLnBrk="0" hangingPunct="0">
              <a:defRPr sz="1200" b="1">
                <a:solidFill>
                  <a:srgbClr val="FF0000"/>
                </a:solidFill>
                <a:latin typeface="Arial" pitchFamily="34" charset="0"/>
              </a:defRPr>
            </a:lvl1pPr>
            <a:lvl2pPr marL="742950" indent="-285750" eaLnBrk="0" hangingPunct="0">
              <a:defRPr sz="1200" b="1">
                <a:solidFill>
                  <a:srgbClr val="FF0000"/>
                </a:solidFill>
                <a:latin typeface="Arial" pitchFamily="34" charset="0"/>
              </a:defRPr>
            </a:lvl2pPr>
            <a:lvl3pPr marL="1143000" indent="-228600" eaLnBrk="0" hangingPunct="0">
              <a:defRPr sz="1200" b="1">
                <a:solidFill>
                  <a:srgbClr val="FF0000"/>
                </a:solidFill>
                <a:latin typeface="Arial" pitchFamily="34" charset="0"/>
              </a:defRPr>
            </a:lvl3pPr>
            <a:lvl4pPr marL="1600200" indent="-228600" eaLnBrk="0" hangingPunct="0">
              <a:defRPr sz="1200" b="1">
                <a:solidFill>
                  <a:srgbClr val="FF0000"/>
                </a:solidFill>
                <a:latin typeface="Arial" pitchFamily="34" charset="0"/>
              </a:defRPr>
            </a:lvl4pPr>
            <a:lvl5pPr marL="2057400" indent="-228600" eaLnBrk="0" hangingPunct="0">
              <a:defRPr sz="1200" b="1">
                <a:solidFill>
                  <a:srgbClr val="FF0000"/>
                </a:solidFill>
                <a:latin typeface="Arial" pitchFamily="34" charset="0"/>
              </a:defRPr>
            </a:lvl5pPr>
            <a:lvl6pPr marL="2514600" indent="-228600" eaLnBrk="0" fontAlgn="base" hangingPunct="0">
              <a:spcBef>
                <a:spcPct val="0"/>
              </a:spcBef>
              <a:spcAft>
                <a:spcPct val="0"/>
              </a:spcAft>
              <a:defRPr sz="1200" b="1">
                <a:solidFill>
                  <a:srgbClr val="FF0000"/>
                </a:solidFill>
                <a:latin typeface="Arial" pitchFamily="34" charset="0"/>
              </a:defRPr>
            </a:lvl6pPr>
            <a:lvl7pPr marL="2971800" indent="-228600" eaLnBrk="0" fontAlgn="base" hangingPunct="0">
              <a:spcBef>
                <a:spcPct val="0"/>
              </a:spcBef>
              <a:spcAft>
                <a:spcPct val="0"/>
              </a:spcAft>
              <a:defRPr sz="1200" b="1">
                <a:solidFill>
                  <a:srgbClr val="FF0000"/>
                </a:solidFill>
                <a:latin typeface="Arial" pitchFamily="34" charset="0"/>
              </a:defRPr>
            </a:lvl7pPr>
            <a:lvl8pPr marL="3429000" indent="-228600" eaLnBrk="0" fontAlgn="base" hangingPunct="0">
              <a:spcBef>
                <a:spcPct val="0"/>
              </a:spcBef>
              <a:spcAft>
                <a:spcPct val="0"/>
              </a:spcAft>
              <a:defRPr sz="1200" b="1">
                <a:solidFill>
                  <a:srgbClr val="FF0000"/>
                </a:solidFill>
                <a:latin typeface="Arial" pitchFamily="34" charset="0"/>
              </a:defRPr>
            </a:lvl8pPr>
            <a:lvl9pPr marL="3886200" indent="-228600" eaLnBrk="0" fontAlgn="base" hangingPunct="0">
              <a:spcBef>
                <a:spcPct val="0"/>
              </a:spcBef>
              <a:spcAft>
                <a:spcPct val="0"/>
              </a:spcAft>
              <a:defRPr sz="1200" b="1">
                <a:solidFill>
                  <a:srgbClr val="FF0000"/>
                </a:solidFill>
                <a:latin typeface="Arial" pitchFamily="34" charset="0"/>
              </a:defRPr>
            </a:lvl9pPr>
          </a:lstStyle>
          <a:p>
            <a:pPr eaLnBrk="1" hangingPunct="1"/>
            <a:fld id="{3B4D605F-3E55-40B8-B214-086F74622A17}" type="slidenum">
              <a:rPr lang="it-IT" altLang="el-GR" b="0" smtClean="0">
                <a:solidFill>
                  <a:srgbClr val="000000"/>
                </a:solidFill>
              </a:rPr>
              <a:pPr eaLnBrk="1" hangingPunct="1"/>
              <a:t>72</a:t>
            </a:fld>
            <a:endParaRPr lang="it-IT" altLang="el-GR" b="0">
              <a:solidFill>
                <a:srgbClr val="000000"/>
              </a:solidFill>
            </a:endParaRPr>
          </a:p>
        </p:txBody>
      </p:sp>
      <p:sp>
        <p:nvSpPr>
          <p:cNvPr id="7577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1200" b="1">
                <a:solidFill>
                  <a:srgbClr val="FF0000"/>
                </a:solidFill>
                <a:latin typeface="Arial" pitchFamily="34" charset="0"/>
              </a:defRPr>
            </a:lvl1pPr>
            <a:lvl2pPr marL="37931725" indent="-37474525" eaLnBrk="0" hangingPunct="0">
              <a:defRPr sz="1200" b="1">
                <a:solidFill>
                  <a:srgbClr val="FF0000"/>
                </a:solidFill>
                <a:latin typeface="Arial" pitchFamily="34" charset="0"/>
              </a:defRPr>
            </a:lvl2pPr>
            <a:lvl3pPr marL="1143000" indent="-228600" eaLnBrk="0" hangingPunct="0">
              <a:defRPr sz="1200" b="1">
                <a:solidFill>
                  <a:srgbClr val="FF0000"/>
                </a:solidFill>
                <a:latin typeface="Arial" pitchFamily="34" charset="0"/>
              </a:defRPr>
            </a:lvl3pPr>
            <a:lvl4pPr marL="1600200" indent="-228600" eaLnBrk="0" hangingPunct="0">
              <a:defRPr sz="1200" b="1">
                <a:solidFill>
                  <a:srgbClr val="FF0000"/>
                </a:solidFill>
                <a:latin typeface="Arial" pitchFamily="34" charset="0"/>
              </a:defRPr>
            </a:lvl4pPr>
            <a:lvl5pPr marL="2057400" indent="-228600" eaLnBrk="0" hangingPunct="0">
              <a:defRPr sz="1200" b="1">
                <a:solidFill>
                  <a:srgbClr val="FF0000"/>
                </a:solidFill>
                <a:latin typeface="Arial" pitchFamily="34" charset="0"/>
              </a:defRPr>
            </a:lvl5pPr>
            <a:lvl6pPr marL="2514600" indent="-228600" eaLnBrk="0" fontAlgn="base" hangingPunct="0">
              <a:spcBef>
                <a:spcPct val="0"/>
              </a:spcBef>
              <a:spcAft>
                <a:spcPct val="0"/>
              </a:spcAft>
              <a:defRPr sz="1200" b="1">
                <a:solidFill>
                  <a:srgbClr val="FF0000"/>
                </a:solidFill>
                <a:latin typeface="Arial" pitchFamily="34" charset="0"/>
              </a:defRPr>
            </a:lvl6pPr>
            <a:lvl7pPr marL="2971800" indent="-228600" eaLnBrk="0" fontAlgn="base" hangingPunct="0">
              <a:spcBef>
                <a:spcPct val="0"/>
              </a:spcBef>
              <a:spcAft>
                <a:spcPct val="0"/>
              </a:spcAft>
              <a:defRPr sz="1200" b="1">
                <a:solidFill>
                  <a:srgbClr val="FF0000"/>
                </a:solidFill>
                <a:latin typeface="Arial" pitchFamily="34" charset="0"/>
              </a:defRPr>
            </a:lvl7pPr>
            <a:lvl8pPr marL="3429000" indent="-228600" eaLnBrk="0" fontAlgn="base" hangingPunct="0">
              <a:spcBef>
                <a:spcPct val="0"/>
              </a:spcBef>
              <a:spcAft>
                <a:spcPct val="0"/>
              </a:spcAft>
              <a:defRPr sz="1200" b="1">
                <a:solidFill>
                  <a:srgbClr val="FF0000"/>
                </a:solidFill>
                <a:latin typeface="Arial" pitchFamily="34" charset="0"/>
              </a:defRPr>
            </a:lvl8pPr>
            <a:lvl9pPr marL="3886200" indent="-228600" eaLnBrk="0" fontAlgn="base" hangingPunct="0">
              <a:spcBef>
                <a:spcPct val="0"/>
              </a:spcBef>
              <a:spcAft>
                <a:spcPct val="0"/>
              </a:spcAft>
              <a:defRPr sz="1200" b="1">
                <a:solidFill>
                  <a:srgbClr val="FF0000"/>
                </a:solidFill>
                <a:latin typeface="Arial" pitchFamily="34" charset="0"/>
              </a:defRPr>
            </a:lvl9pPr>
          </a:lstStyle>
          <a:p>
            <a:pPr algn="r" eaLnBrk="1" hangingPunct="1"/>
            <a:fld id="{EBDEE5E2-E7A6-413D-8597-53B430B1AA07}" type="slidenum">
              <a:rPr lang="en-US" altLang="el-GR">
                <a:solidFill>
                  <a:srgbClr val="000000"/>
                </a:solidFill>
                <a:latin typeface="Tahoma" pitchFamily="34" charset="0"/>
                <a:ea typeface="ＭＳ Ｐゴシック" pitchFamily="34" charset="-128"/>
              </a:rPr>
              <a:pPr algn="r" eaLnBrk="1" hangingPunct="1"/>
              <a:t>72</a:t>
            </a:fld>
            <a:endParaRPr lang="en-US" altLang="el-GR">
              <a:solidFill>
                <a:srgbClr val="000000"/>
              </a:solidFill>
              <a:latin typeface="Tahoma" pitchFamily="34" charset="0"/>
              <a:ea typeface="ＭＳ Ｐゴシック" pitchFamily="34" charset="-128"/>
            </a:endParaRPr>
          </a:p>
        </p:txBody>
      </p:sp>
      <p:sp>
        <p:nvSpPr>
          <p:cNvPr id="75780" name="Rectangle 2"/>
          <p:cNvSpPr>
            <a:spLocks noGrp="1" noRot="1" noChangeAspect="1" noChangeArrowheads="1" noTextEdit="1"/>
          </p:cNvSpPr>
          <p:nvPr>
            <p:ph type="sldImg"/>
          </p:nvPr>
        </p:nvSpPr>
        <p:spPr>
          <a:ln/>
        </p:spPr>
      </p:sp>
      <p:sp>
        <p:nvSpPr>
          <p:cNvPr id="75781" name="Rectangle 3"/>
          <p:cNvSpPr>
            <a:spLocks noGrp="1" noChangeArrowheads="1"/>
          </p:cNvSpPr>
          <p:nvPr>
            <p:ph type="body" idx="1"/>
          </p:nvPr>
        </p:nvSpPr>
        <p:spPr>
          <a:noFill/>
        </p:spPr>
        <p:txBody>
          <a:bodyPr/>
          <a:lstStyle/>
          <a:p>
            <a:endParaRPr lang="el-GR" altLang="el-G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8F31635D-2A6C-4E83-8DC5-C0E47E4688E9}" type="slidenum">
              <a:rPr lang="fr-FR" altLang="el-GR" smtClean="0">
                <a:solidFill>
                  <a:srgbClr val="000000"/>
                </a:solidFill>
                <a:latin typeface="Arial" pitchFamily="34" charset="0"/>
                <a:cs typeface="Arial" pitchFamily="34" charset="0"/>
              </a:rPr>
              <a:pPr eaLnBrk="1" hangingPunct="1">
                <a:spcBef>
                  <a:spcPct val="0"/>
                </a:spcBef>
              </a:pPr>
              <a:t>73</a:t>
            </a:fld>
            <a:endParaRPr lang="fr-FR" altLang="el-GR">
              <a:solidFill>
                <a:srgbClr val="000000"/>
              </a:solidFill>
              <a:latin typeface="Arial" pitchFamily="34" charset="0"/>
              <a:cs typeface="Arial" pitchFamily="34" charset="0"/>
            </a:endParaRPr>
          </a:p>
        </p:txBody>
      </p:sp>
      <p:sp>
        <p:nvSpPr>
          <p:cNvPr id="74755" name="Rectangle 2"/>
          <p:cNvSpPr>
            <a:spLocks noGrp="1" noRot="1" noChangeAspect="1" noChangeArrowheads="1" noTextEdit="1"/>
          </p:cNvSpPr>
          <p:nvPr>
            <p:ph type="sldImg"/>
          </p:nvPr>
        </p:nvSpPr>
        <p:spPr>
          <a:xfrm>
            <a:off x="390525" y="703263"/>
            <a:ext cx="6118225" cy="3441700"/>
          </a:xfrm>
          <a:ln/>
        </p:spPr>
      </p:sp>
      <p:sp>
        <p:nvSpPr>
          <p:cNvPr id="74756" name="Rectangle 3"/>
          <p:cNvSpPr>
            <a:spLocks noGrp="1" noChangeArrowheads="1"/>
          </p:cNvSpPr>
          <p:nvPr>
            <p:ph type="body" idx="1"/>
          </p:nvPr>
        </p:nvSpPr>
        <p:spPr>
          <a:xfrm>
            <a:off x="930275" y="4359275"/>
            <a:ext cx="5035550" cy="4075113"/>
          </a:xfrm>
          <a:noFill/>
        </p:spPr>
        <p:txBody>
          <a:bodyPr lIns="89310" tIns="44655" rIns="89310" bIns="44655"/>
          <a:lstStyle/>
          <a:p>
            <a:pPr defTabSz="935038" eaLnBrk="1" hangingPunct="1">
              <a:buFontTx/>
              <a:buChar char="•"/>
            </a:pPr>
            <a:r>
              <a:rPr lang="en-GB" altLang="el-GR" dirty="0">
                <a:latin typeface="Optima" pitchFamily="34" charset="0"/>
              </a:rPr>
              <a:t> Differences in the onset of effect and duration of action between salbutamol, formoterol and salmeterol are related to the lipophilicity and the diffusion </a:t>
            </a:r>
            <a:r>
              <a:rPr lang="en-GB" altLang="el-GR" dirty="0" err="1">
                <a:latin typeface="Optima" pitchFamily="34" charset="0"/>
              </a:rPr>
              <a:t>microkinetics</a:t>
            </a:r>
            <a:r>
              <a:rPr lang="en-GB" altLang="el-GR" dirty="0">
                <a:latin typeface="Optima" pitchFamily="34" charset="0"/>
              </a:rPr>
              <a:t> of these </a:t>
            </a:r>
            <a:r>
              <a:rPr lang="en-GB" altLang="el-GR" dirty="0">
                <a:latin typeface="Optima" pitchFamily="34" charset="0"/>
                <a:sym typeface="Symbol" pitchFamily="18" charset="2"/>
              </a:rPr>
              <a:t></a:t>
            </a:r>
            <a:r>
              <a:rPr lang="en-GB" altLang="el-GR" baseline="-25000" dirty="0">
                <a:latin typeface="Optima" pitchFamily="34" charset="0"/>
                <a:sym typeface="Symbol" pitchFamily="18" charset="2"/>
              </a:rPr>
              <a:t>2</a:t>
            </a:r>
            <a:r>
              <a:rPr lang="en-GB" altLang="el-GR" dirty="0">
                <a:latin typeface="Optima" pitchFamily="34" charset="0"/>
                <a:sym typeface="Symbol" pitchFamily="18" charset="2"/>
              </a:rPr>
              <a:t>-</a:t>
            </a:r>
            <a:r>
              <a:rPr lang="en-GB" altLang="el-GR" dirty="0">
                <a:latin typeface="Optima" pitchFamily="34" charset="0"/>
              </a:rPr>
              <a:t>agonists at the </a:t>
            </a:r>
            <a:br>
              <a:rPr lang="en-GB" altLang="el-GR" dirty="0">
                <a:latin typeface="Optima" pitchFamily="34" charset="0"/>
              </a:rPr>
            </a:br>
            <a:r>
              <a:rPr lang="en-GB" altLang="el-GR" dirty="0">
                <a:latin typeface="Optima" pitchFamily="34" charset="0"/>
                <a:sym typeface="Symbol" pitchFamily="18" charset="2"/>
              </a:rPr>
              <a:t></a:t>
            </a:r>
            <a:r>
              <a:rPr lang="en-GB" altLang="el-GR" baseline="-25000" dirty="0">
                <a:latin typeface="Optima" pitchFamily="34" charset="0"/>
                <a:sym typeface="Symbol" pitchFamily="18" charset="2"/>
              </a:rPr>
              <a:t>2</a:t>
            </a:r>
            <a:r>
              <a:rPr lang="en-GB" altLang="el-GR" dirty="0">
                <a:latin typeface="Optima" pitchFamily="34" charset="0"/>
                <a:sym typeface="Symbol" pitchFamily="18" charset="2"/>
              </a:rPr>
              <a:t>-adrenoceptor.</a:t>
            </a:r>
          </a:p>
          <a:p>
            <a:pPr defTabSz="935038" eaLnBrk="1" hangingPunct="1">
              <a:buFontTx/>
              <a:buChar char="•"/>
            </a:pPr>
            <a:r>
              <a:rPr lang="en-GB" altLang="el-GR" dirty="0">
                <a:latin typeface="Optima" pitchFamily="34" charset="0"/>
              </a:rPr>
              <a:t> A hydrophilic drug, such as salbutamol, will have a partition equilibrium in favour of the aqueous </a:t>
            </a:r>
            <a:r>
              <a:rPr lang="en-GB" altLang="el-GR" dirty="0" err="1">
                <a:latin typeface="Optima" pitchFamily="34" charset="0"/>
              </a:rPr>
              <a:t>biophase</a:t>
            </a:r>
            <a:r>
              <a:rPr lang="en-GB" altLang="el-GR" dirty="0">
                <a:latin typeface="Optima" pitchFamily="34" charset="0"/>
              </a:rPr>
              <a:t>. Consequently, it reaches the receptor quickly but is also rapidly washed away — explaining the characteristic rapid onset and short duration of effect of salbutamol. </a:t>
            </a:r>
          </a:p>
          <a:p>
            <a:pPr defTabSz="935038" eaLnBrk="1" hangingPunct="1">
              <a:buFontTx/>
              <a:buChar char="•"/>
            </a:pPr>
            <a:r>
              <a:rPr lang="en-GB" altLang="el-GR" dirty="0">
                <a:latin typeface="Optima" pitchFamily="34" charset="0"/>
              </a:rPr>
              <a:t> Formoterol, however, is moderately lipophilic. Consequently, in the aqueous phase, it reaches the </a:t>
            </a:r>
            <a:r>
              <a:rPr lang="en-GB" altLang="el-GR" dirty="0">
                <a:latin typeface="Optima" pitchFamily="34" charset="0"/>
                <a:sym typeface="Symbol" pitchFamily="18" charset="2"/>
              </a:rPr>
              <a:t></a:t>
            </a:r>
            <a:r>
              <a:rPr lang="en-GB" altLang="el-GR" baseline="-25000" dirty="0">
                <a:latin typeface="Optima" pitchFamily="34" charset="0"/>
                <a:sym typeface="Symbol" pitchFamily="18" charset="2"/>
              </a:rPr>
              <a:t>2</a:t>
            </a:r>
            <a:r>
              <a:rPr lang="en-GB" altLang="el-GR" dirty="0">
                <a:latin typeface="Optima" pitchFamily="34" charset="0"/>
                <a:sym typeface="Symbol" pitchFamily="18" charset="2"/>
              </a:rPr>
              <a:t>-adrenoceptor</a:t>
            </a:r>
            <a:r>
              <a:rPr lang="en-GB" altLang="el-GR" dirty="0">
                <a:latin typeface="Optima" pitchFamily="34" charset="0"/>
              </a:rPr>
              <a:t> quickly. Some formoterol also interacts with the lipid membrane and is released intermittently to reactivate the </a:t>
            </a:r>
            <a:r>
              <a:rPr lang="en-GB" altLang="el-GR" dirty="0">
                <a:latin typeface="Optima" pitchFamily="34" charset="0"/>
                <a:sym typeface="Symbol" pitchFamily="18" charset="2"/>
              </a:rPr>
              <a:t></a:t>
            </a:r>
            <a:r>
              <a:rPr lang="en-GB" altLang="el-GR" baseline="-25000" dirty="0">
                <a:latin typeface="Optima" pitchFamily="34" charset="0"/>
                <a:sym typeface="Symbol" pitchFamily="18" charset="2"/>
              </a:rPr>
              <a:t>2</a:t>
            </a:r>
            <a:r>
              <a:rPr lang="en-GB" altLang="el-GR" dirty="0">
                <a:latin typeface="Optima" pitchFamily="34" charset="0"/>
                <a:sym typeface="Symbol" pitchFamily="18" charset="2"/>
              </a:rPr>
              <a:t>-adrenoceptor, resulting in a </a:t>
            </a:r>
            <a:r>
              <a:rPr lang="en-GB" altLang="el-GR" dirty="0">
                <a:latin typeface="Optima" pitchFamily="34" charset="0"/>
              </a:rPr>
              <a:t>longer duration of action compared with salbutamol. These properties explain why formoterol is a long-acting </a:t>
            </a:r>
            <a:r>
              <a:rPr lang="en-GB" altLang="el-GR" dirty="0">
                <a:latin typeface="Optima" pitchFamily="34" charset="0"/>
                <a:sym typeface="Symbol" pitchFamily="18" charset="2"/>
              </a:rPr>
              <a:t></a:t>
            </a:r>
            <a:r>
              <a:rPr lang="en-GB" altLang="el-GR" baseline="-25000" dirty="0">
                <a:latin typeface="Optima" pitchFamily="34" charset="0"/>
                <a:sym typeface="Symbol" pitchFamily="18" charset="2"/>
              </a:rPr>
              <a:t>2</a:t>
            </a:r>
            <a:r>
              <a:rPr lang="en-GB" altLang="el-GR" dirty="0">
                <a:latin typeface="Optima" pitchFamily="34" charset="0"/>
                <a:sym typeface="Symbol" pitchFamily="18" charset="2"/>
              </a:rPr>
              <a:t>-</a:t>
            </a:r>
            <a:r>
              <a:rPr lang="en-GB" altLang="el-GR" dirty="0">
                <a:latin typeface="Optima" pitchFamily="34" charset="0"/>
              </a:rPr>
              <a:t>agonist with a rapid onset of action.</a:t>
            </a:r>
          </a:p>
          <a:p>
            <a:pPr defTabSz="935038" eaLnBrk="1" hangingPunct="1">
              <a:buFontTx/>
              <a:buChar char="•"/>
            </a:pPr>
            <a:r>
              <a:rPr lang="en-GB" altLang="el-GR" dirty="0">
                <a:latin typeface="Optima" pitchFamily="34" charset="0"/>
              </a:rPr>
              <a:t> The highly lipophilic drug salmeterol has a strong attraction to the lipid membrane. Consequently, most of the agonist passes into the lipid membrane and less is available to activate the </a:t>
            </a:r>
            <a:r>
              <a:rPr lang="en-GB" altLang="el-GR" dirty="0">
                <a:latin typeface="Optima" pitchFamily="34" charset="0"/>
                <a:sym typeface="Symbol" pitchFamily="18" charset="2"/>
              </a:rPr>
              <a:t></a:t>
            </a:r>
            <a:r>
              <a:rPr lang="en-GB" altLang="el-GR" baseline="-25000" dirty="0">
                <a:latin typeface="Optima" pitchFamily="34" charset="0"/>
                <a:sym typeface="Symbol" pitchFamily="18" charset="2"/>
              </a:rPr>
              <a:t>2</a:t>
            </a:r>
            <a:r>
              <a:rPr lang="en-GB" altLang="el-GR" dirty="0">
                <a:latin typeface="Optima" pitchFamily="34" charset="0"/>
                <a:sym typeface="Symbol" pitchFamily="18" charset="2"/>
              </a:rPr>
              <a:t>-adrenoceptor</a:t>
            </a:r>
            <a:r>
              <a:rPr lang="en-GB" altLang="el-GR" dirty="0">
                <a:latin typeface="Optima" pitchFamily="34" charset="0"/>
              </a:rPr>
              <a:t>, resulting in a slow onset of action. However, a sufficient proportion of </a:t>
            </a:r>
            <a:br>
              <a:rPr lang="en-GB" altLang="el-GR" dirty="0">
                <a:latin typeface="Optima" pitchFamily="34" charset="0"/>
              </a:rPr>
            </a:br>
            <a:r>
              <a:rPr lang="en-GB" altLang="el-GR" dirty="0">
                <a:latin typeface="Optima" pitchFamily="34" charset="0"/>
                <a:sym typeface="Symbol" pitchFamily="18" charset="2"/>
              </a:rPr>
              <a:t></a:t>
            </a:r>
            <a:r>
              <a:rPr lang="en-GB" altLang="el-GR" baseline="-25000" dirty="0">
                <a:latin typeface="Optima" pitchFamily="34" charset="0"/>
                <a:sym typeface="Symbol" pitchFamily="18" charset="2"/>
              </a:rPr>
              <a:t>2</a:t>
            </a:r>
            <a:r>
              <a:rPr lang="en-GB" altLang="el-GR" dirty="0">
                <a:latin typeface="Optima" pitchFamily="34" charset="0"/>
                <a:sym typeface="Symbol" pitchFamily="18" charset="2"/>
              </a:rPr>
              <a:t>-adrenoceptors will be activated by salmeterol to cause prolonged bronchodilation. </a:t>
            </a:r>
            <a:endParaRPr lang="en-GB" altLang="el-GR" dirty="0">
              <a:latin typeface="Optima" pitchFamily="34" charset="0"/>
            </a:endParaRPr>
          </a:p>
          <a:p>
            <a:pPr defTabSz="935038" eaLnBrk="1" hangingPunct="1"/>
            <a:endParaRPr lang="en-GB" altLang="el-GR" dirty="0">
              <a:latin typeface="Optima" pitchFamily="34" charset="0"/>
            </a:endParaRPr>
          </a:p>
          <a:p>
            <a:pPr defTabSz="935038" eaLnBrk="1" hangingPunct="1"/>
            <a:r>
              <a:rPr lang="en-GB" altLang="el-GR" dirty="0">
                <a:latin typeface="Optima" pitchFamily="34" charset="0"/>
              </a:rPr>
              <a:t>Anderson</a:t>
            </a:r>
            <a:r>
              <a:rPr lang="sv-SE" altLang="el-GR" dirty="0">
                <a:latin typeface="Optima" pitchFamily="34" charset="0"/>
              </a:rPr>
              <a:t> GP. Life Sci 1993;52:2145–2160</a:t>
            </a:r>
          </a:p>
          <a:p>
            <a:pPr defTabSz="935038" eaLnBrk="1" hangingPunct="1"/>
            <a:r>
              <a:rPr lang="sv-SE" altLang="el-GR" sz="1000" dirty="0">
                <a:latin typeface="Optima" pitchFamily="34" charset="0"/>
              </a:rPr>
              <a:t>Figure reprinted with kind permission. ©1993 Elsevier Ltd.</a:t>
            </a:r>
            <a:endParaRPr lang="en-GB" altLang="el-GR" sz="1000" dirty="0">
              <a:latin typeface="Optima"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8FD4B306-0CF1-4889-BAC3-B781339F11A9}" type="slidenum">
              <a:rPr lang="fr-FR" altLang="el-GR" smtClean="0">
                <a:latin typeface="Arial" pitchFamily="34" charset="0"/>
                <a:cs typeface="Arial" pitchFamily="34" charset="0"/>
              </a:rPr>
              <a:pPr eaLnBrk="1" hangingPunct="1">
                <a:spcBef>
                  <a:spcPct val="0"/>
                </a:spcBef>
              </a:pPr>
              <a:t>74</a:t>
            </a:fld>
            <a:endParaRPr lang="fr-FR" altLang="el-GR">
              <a:latin typeface="Arial" pitchFamily="34" charset="0"/>
              <a:cs typeface="Arial" pitchFamily="34"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r>
              <a:rPr lang="sv-SE" altLang="el-GR"/>
              <a:t>Patients were asked whether there were any ’signs’ or ’warning’s that they were about to experience an asthma attack. Sixty per cent of patients answered positively. </a:t>
            </a:r>
          </a:p>
          <a:p>
            <a:pPr eaLnBrk="1" hangingPunct="1"/>
            <a:r>
              <a:rPr lang="sv-SE" altLang="el-GR"/>
              <a:t>Base: All respondents (n=2,406)</a:t>
            </a:r>
            <a:endParaRPr lang="en-GB" altLang="el-G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This slide shows a page from the decision tree in v2.0</a:t>
            </a:r>
            <a:r>
              <a:rPr lang="en-AU" baseline="0"/>
              <a:t> pocket guide – addition of dupilumab, and of prompt for extension of treatment trial if response is unclear</a:t>
            </a:r>
            <a:endParaRPr lang="en-AU"/>
          </a:p>
        </p:txBody>
      </p:sp>
      <p:sp>
        <p:nvSpPr>
          <p:cNvPr id="4" name="Slide Number Placeholder 3"/>
          <p:cNvSpPr>
            <a:spLocks noGrp="1"/>
          </p:cNvSpPr>
          <p:nvPr>
            <p:ph type="sldNum" sz="quarter" idx="10"/>
          </p:nvPr>
        </p:nvSpPr>
        <p:spPr/>
        <p:txBody>
          <a:bodyPr/>
          <a:lstStyle/>
          <a:p>
            <a:fld id="{F2DE7CD0-D342-4853-9B24-2629CAF6F161}" type="slidenum">
              <a:rPr lang="en-AU" smtClean="0"/>
              <a:pPr/>
              <a:t>77</a:t>
            </a:fld>
            <a:endParaRPr lang="en-AU"/>
          </a:p>
        </p:txBody>
      </p:sp>
    </p:spTree>
    <p:extLst>
      <p:ext uri="{BB962C8B-B14F-4D97-AF65-F5344CB8AC3E}">
        <p14:creationId xmlns:p14="http://schemas.microsoft.com/office/powerpoint/2010/main" xmlns="" val="17350637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C3AB264D-9D35-4540-AC80-41ADD001FD71}" type="slidenum">
              <a:rPr lang="en-GB" altLang="el-GR">
                <a:latin typeface="Arial" pitchFamily="34" charset="0"/>
              </a:rPr>
              <a:pPr algn="r" eaLnBrk="1" hangingPunct="1">
                <a:spcBef>
                  <a:spcPct val="0"/>
                </a:spcBef>
              </a:pPr>
              <a:t>79</a:t>
            </a:fld>
            <a:endParaRPr lang="en-GB" altLang="el-GR">
              <a:latin typeface="Arial" pitchFamily="34" charset="0"/>
            </a:endParaRPr>
          </a:p>
        </p:txBody>
      </p:sp>
      <p:sp>
        <p:nvSpPr>
          <p:cNvPr id="1955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5588"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l-GR" alt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4627" name="2 - Θέση σημειώσεων"/>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l-GR"/>
          </a:p>
        </p:txBody>
      </p:sp>
      <p:sp>
        <p:nvSpPr>
          <p:cNvPr id="154628" name="3 - Θέση αριθμού διαφάνειας"/>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577D3C0-EC79-4E92-81DA-95C48F413F79}" type="slidenum">
              <a:rPr lang="el-GR" altLang="el-GR" smtClean="0">
                <a:latin typeface="Arial" pitchFamily="34" charset="0"/>
                <a:ea typeface="ＭＳ Ｐゴシック" pitchFamily="34" charset="-128"/>
              </a:rPr>
              <a:pPr eaLnBrk="1" hangingPunct="1">
                <a:spcBef>
                  <a:spcPct val="0"/>
                </a:spcBef>
              </a:pPr>
              <a:t>8</a:t>
            </a:fld>
            <a:endParaRPr lang="el-GR" altLang="el-GR">
              <a:latin typeface="Arial" pitchFamily="34" charset="0"/>
              <a:ea typeface="ＭＳ Ｐゴシック"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53F58C9C-B90D-4D80-A726-0C7550D132D6}" type="slidenum">
              <a:rPr lang="en-GB" altLang="el-GR">
                <a:latin typeface="Arial" pitchFamily="34" charset="0"/>
              </a:rPr>
              <a:pPr algn="r" eaLnBrk="1" hangingPunct="1">
                <a:spcBef>
                  <a:spcPct val="0"/>
                </a:spcBef>
              </a:pPr>
              <a:t>80</a:t>
            </a:fld>
            <a:endParaRPr lang="en-GB" altLang="el-GR">
              <a:latin typeface="Arial" pitchFamily="34" charset="0"/>
            </a:endParaRPr>
          </a:p>
        </p:txBody>
      </p:sp>
      <p:sp>
        <p:nvSpPr>
          <p:cNvPr id="1966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6612"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l-GR" altLang="el-G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974EB85-7C1A-4070-BCC4-B1FD057794A7}" type="slidenum">
              <a:rPr lang="el-GR" altLang="el-GR" smtClean="0">
                <a:latin typeface="Arial" pitchFamily="34" charset="0"/>
              </a:rPr>
              <a:pPr eaLnBrk="1" hangingPunct="1">
                <a:spcBef>
                  <a:spcPct val="0"/>
                </a:spcBef>
              </a:pPr>
              <a:t>81</a:t>
            </a:fld>
            <a:endParaRPr lang="el-GR" altLang="el-GR">
              <a:latin typeface="Arial" pitchFamily="34" charset="0"/>
            </a:endParaRPr>
          </a:p>
        </p:txBody>
      </p:sp>
      <p:sp>
        <p:nvSpPr>
          <p:cNvPr id="1976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7636"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l-GR" altLang="el-GR">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046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a:latin typeface="Arial" pitchFamily="34" charset="0"/>
            </a:endParaRPr>
          </a:p>
        </p:txBody>
      </p:sp>
      <p:sp>
        <p:nvSpPr>
          <p:cNvPr id="19046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C8E7DFEF-9C6F-4CB4-90C3-7D07B70D151B}" type="slidenum">
              <a:rPr lang="el-GR" altLang="el-GR" smtClean="0">
                <a:latin typeface="Arial" pitchFamily="34" charset="0"/>
              </a:rPr>
              <a:pPr eaLnBrk="1" hangingPunct="1">
                <a:spcBef>
                  <a:spcPct val="0"/>
                </a:spcBef>
              </a:pPr>
              <a:t>15</a:t>
            </a:fld>
            <a:endParaRPr lang="el-GR" altLang="el-GR">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E41DB40A-9816-496C-9DE7-38535B654534}" type="slidenum">
              <a:rPr lang="el-GR" altLang="el-GR" b="1">
                <a:solidFill>
                  <a:srgbClr val="000000"/>
                </a:solidFill>
                <a:latin typeface="Arial" pitchFamily="34" charset="0"/>
                <a:cs typeface="Arial" pitchFamily="34" charset="0"/>
              </a:rPr>
              <a:pPr algn="r" eaLnBrk="1" hangingPunct="1">
                <a:spcBef>
                  <a:spcPct val="0"/>
                </a:spcBef>
              </a:pPr>
              <a:t>16</a:t>
            </a:fld>
            <a:endParaRPr lang="el-GR" altLang="el-GR" b="1">
              <a:solidFill>
                <a:srgbClr val="000000"/>
              </a:solidFill>
              <a:latin typeface="Arial" pitchFamily="34" charset="0"/>
              <a:cs typeface="Arial" pitchFamily="34" charset="0"/>
            </a:endParaRPr>
          </a:p>
        </p:txBody>
      </p:sp>
      <p:sp>
        <p:nvSpPr>
          <p:cNvPr id="1556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5652"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l-GR" alt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3B740B60-5909-49FF-B2F8-3B348F509417}" type="slidenum">
              <a:rPr lang="en-US" altLang="el-GR" smtClean="0">
                <a:latin typeface="Arial" pitchFamily="34" charset="0"/>
                <a:ea typeface="ＭＳ Ｐゴシック" pitchFamily="34" charset="-128"/>
              </a:rPr>
              <a:pPr eaLnBrk="1" hangingPunct="1">
                <a:spcBef>
                  <a:spcPct val="0"/>
                </a:spcBef>
              </a:pPr>
              <a:t>17</a:t>
            </a:fld>
            <a:endParaRPr lang="en-US" altLang="el-GR">
              <a:latin typeface="Arial" pitchFamily="34" charset="0"/>
              <a:ea typeface="ＭＳ Ｐゴシック" pitchFamily="34" charset="-128"/>
            </a:endParaRPr>
          </a:p>
        </p:txBody>
      </p:sp>
      <p:sp>
        <p:nvSpPr>
          <p:cNvPr id="156675" name="Rectangle 2"/>
          <p:cNvSpPr>
            <a:spLocks noGrp="1" noRot="1" noChangeAspect="1" noChangeArrowheads="1" noTextEdit="1"/>
          </p:cNvSpPr>
          <p:nvPr>
            <p:ph type="sldImg"/>
          </p:nvPr>
        </p:nvSpPr>
        <p:spPr bwMode="auto">
          <a:xfrm>
            <a:off x="393700" y="692150"/>
            <a:ext cx="6070600" cy="34163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6676" name="Rectangle 3"/>
          <p:cNvSpPr>
            <a:spLocks noGrp="1" noChangeArrowheads="1"/>
          </p:cNvSpPr>
          <p:nvPr>
            <p:ph type="body" idx="1"/>
          </p:nvPr>
        </p:nvSpPr>
        <p:spPr bwMode="auto">
          <a:xfrm>
            <a:off x="882650" y="4338638"/>
            <a:ext cx="5076825" cy="410686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87" tIns="44450" rIns="90487" bIns="44450" numCol="1" anchor="t" anchorCtr="0" compatLnSpc="1">
            <a:prstTxWarp prst="textNoShape">
              <a:avLst/>
            </a:prstTxWarp>
          </a:bodyPr>
          <a:lstStyle/>
          <a:p>
            <a:pPr eaLnBrk="1" hangingPunct="1">
              <a:spcBef>
                <a:spcPct val="0"/>
              </a:spcBef>
            </a:pPr>
            <a:endParaRPr lang="el-GR" altLang="el-GR">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9BA40F1F-017E-4DA1-9464-FF196D6203D5}" type="slidenum">
              <a:rPr lang="el-GR" altLang="el-GR" smtClean="0">
                <a:latin typeface="Arial" pitchFamily="34" charset="0"/>
                <a:cs typeface="Arial" pitchFamily="34" charset="0"/>
              </a:rPr>
              <a:pPr eaLnBrk="1" hangingPunct="1">
                <a:spcBef>
                  <a:spcPct val="0"/>
                </a:spcBef>
              </a:pPr>
              <a:t>19</a:t>
            </a:fld>
            <a:endParaRPr lang="el-GR" altLang="el-GR">
              <a:latin typeface="Arial" pitchFamily="34" charset="0"/>
              <a:cs typeface="Arial" pitchFamily="34" charset="0"/>
            </a:endParaRPr>
          </a:p>
        </p:txBody>
      </p:sp>
      <p:sp>
        <p:nvSpPr>
          <p:cNvPr id="1576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7700"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F85C13A-2984-4FF1-8AC6-5A63E9BD6532}" type="slidenum">
              <a:rPr lang="el-GR" altLang="el-GR" smtClean="0">
                <a:latin typeface="Arial" pitchFamily="34" charset="0"/>
                <a:cs typeface="Arial" pitchFamily="34" charset="0"/>
              </a:rPr>
              <a:pPr eaLnBrk="1" hangingPunct="1">
                <a:spcBef>
                  <a:spcPct val="0"/>
                </a:spcBef>
              </a:pPr>
              <a:t>20</a:t>
            </a:fld>
            <a:endParaRPr lang="el-GR" altLang="el-GR">
              <a:latin typeface="Arial" pitchFamily="34" charset="0"/>
              <a:cs typeface="Arial" pitchFamily="34" charset="0"/>
            </a:endParaRPr>
          </a:p>
        </p:txBody>
      </p:sp>
      <p:sp>
        <p:nvSpPr>
          <p:cNvPr id="1587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8724"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l-GR" altLang="el-GR"/>
              <a:t>Διαφορετικά ροόμετρα διαφορετικές τιμές, ευρύ φάσμα προβλεπόμενων άρα καλύτερη ασθενούς</a:t>
            </a:r>
            <a:r>
              <a:rPr lang="en-US" altLang="el-GR"/>
              <a:t> values with different peak flows vary</a:t>
            </a:r>
            <a:endParaRPr lang="el-GR" altLang="el-GR"/>
          </a:p>
          <a:p>
            <a:pPr eaLnBrk="1" hangingPunct="1"/>
            <a:r>
              <a:rPr lang="el-GR" altLang="el-GR"/>
              <a:t>Υποεκτίμηση της απόφραξης</a:t>
            </a:r>
            <a:r>
              <a:rPr lang="en-US" altLang="el-GR"/>
              <a:t> underestimate of airflow limitation</a:t>
            </a:r>
            <a:endParaRPr lang="el-GR" altLang="el-GR"/>
          </a:p>
          <a:p>
            <a:pPr eaLnBrk="1" hangingPunct="1"/>
            <a:r>
              <a:rPr lang="el-GR" altLang="el-GR"/>
              <a:t>Πρωί προ αγωγής χαμηλότερες τιμές, βράδυ υψηλότερες</a:t>
            </a:r>
            <a:endParaRPr lang="en-US" alt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6758361-8F94-46DA-9A08-6049C752D344}" type="slidenum">
              <a:rPr lang="el-GR" altLang="el-GR" smtClean="0">
                <a:latin typeface="Arial" pitchFamily="34" charset="0"/>
                <a:cs typeface="Arial" pitchFamily="34" charset="0"/>
              </a:rPr>
              <a:pPr eaLnBrk="1" hangingPunct="1">
                <a:spcBef>
                  <a:spcPct val="0"/>
                </a:spcBef>
              </a:pPr>
              <a:t>21</a:t>
            </a:fld>
            <a:endParaRPr lang="el-GR" altLang="el-GR">
              <a:latin typeface="Arial" pitchFamily="34" charset="0"/>
              <a:cs typeface="Arial" pitchFamily="34" charset="0"/>
            </a:endParaRPr>
          </a:p>
        </p:txBody>
      </p:sp>
      <p:sp>
        <p:nvSpPr>
          <p:cNvPr id="159747" name="Rectangle 2"/>
          <p:cNvSpPr>
            <a:spLocks noGrp="1" noChangeArrowheads="1"/>
          </p:cNvSpPr>
          <p:nvPr>
            <p:ph type="body" idx="1"/>
          </p:nvPr>
        </p:nvSpPr>
        <p:spPr bwMode="auto">
          <a:xfrm>
            <a:off x="914400" y="4341813"/>
            <a:ext cx="5029200" cy="411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square" lIns="91674" tIns="45032" rIns="91674" bIns="45032" numCol="1" anchor="t" anchorCtr="0" compatLnSpc="1">
            <a:prstTxWarp prst="textNoShape">
              <a:avLst/>
            </a:prstTxWarp>
          </a:bodyPr>
          <a:lstStyle/>
          <a:p>
            <a:pPr eaLnBrk="1" hangingPunct="1"/>
            <a:r>
              <a:rPr lang="el-GR" altLang="el-GR"/>
              <a:t>Από τις δοκιμασίες που μπορούν να βοηθήσουν στη διάγνωση είναι η ροομέτρηση. Τα ροόμετρα ουσιαστικά είναι εργαλεία παρακολούθησης. Έχουν μικρότερη ευαισθησία από τη σπιρομέτρηση γιατί μετρούν ροή σε μεγαλύτερους αεραγωγούς. </a:t>
            </a:r>
          </a:p>
        </p:txBody>
      </p:sp>
      <p:sp>
        <p:nvSpPr>
          <p:cNvPr id="159748" name="Rectangle 3"/>
          <p:cNvSpPr>
            <a:spLocks noGrp="1" noRot="1" noChangeAspect="1" noChangeArrowheads="1" noTextEdit="1"/>
          </p:cNvSpPr>
          <p:nvPr>
            <p:ph type="sldImg"/>
          </p:nvPr>
        </p:nvSpPr>
        <p:spPr bwMode="auto">
          <a:xfrm>
            <a:off x="390525" y="692150"/>
            <a:ext cx="6075363" cy="3417888"/>
          </a:xfrm>
          <a:noFill/>
          <a:ln cap="flat">
            <a:solidFill>
              <a:schemeClr val="tx1"/>
            </a:solidFill>
            <a:miter lim="800000"/>
            <a:headEnd/>
            <a:tailEnd/>
          </a:ln>
          <a:extLst>
            <a:ext uri="{909E8E84-426E-40DD-AFC4-6F175D3DCCD1}">
              <a14:hiddenFill xmlns:a14="http://schemas.microsoft.com/office/drawing/2010/main" xmlns="">
                <a:solidFill>
                  <a:srgbClr val="FFFFFF"/>
                </a:solidFill>
              </a14:hiddenFill>
            </a:ext>
          </a:extLst>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2745D159-3E55-4E2C-A326-6B4064F3E108}"/>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xmlns="" id="{EE70CB5A-D1B6-48FA-81D4-86A1DF3C56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xmlns="" id="{9EDB7CE8-4081-4079-B0E1-6BB35FB34BD1}"/>
              </a:ext>
            </a:extLst>
          </p:cNvPr>
          <p:cNvSpPr>
            <a:spLocks noGrp="1"/>
          </p:cNvSpPr>
          <p:nvPr>
            <p:ph type="dt" sz="half" idx="10"/>
          </p:nvPr>
        </p:nvSpPr>
        <p:spPr/>
        <p:txBody>
          <a:bodyPr/>
          <a:lstStyle/>
          <a:p>
            <a:fld id="{7B966200-6DE6-4AD8-813F-71E2986071F1}" type="datetimeFigureOut">
              <a:rPr lang="el-GR" smtClean="0"/>
              <a:pPr/>
              <a:t>30/10/2024</a:t>
            </a:fld>
            <a:endParaRPr lang="el-GR"/>
          </a:p>
        </p:txBody>
      </p:sp>
      <p:sp>
        <p:nvSpPr>
          <p:cNvPr id="5" name="Θέση υποσέλιδου 4">
            <a:extLst>
              <a:ext uri="{FF2B5EF4-FFF2-40B4-BE49-F238E27FC236}">
                <a16:creationId xmlns:a16="http://schemas.microsoft.com/office/drawing/2014/main" xmlns="" id="{987D170D-76EB-42BE-B544-D8735FA1F072}"/>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xmlns="" id="{D682D354-43D9-425A-B511-EB499AE6B1FA}"/>
              </a:ext>
            </a:extLst>
          </p:cNvPr>
          <p:cNvSpPr>
            <a:spLocks noGrp="1"/>
          </p:cNvSpPr>
          <p:nvPr>
            <p:ph type="sldNum" sz="quarter" idx="12"/>
          </p:nvPr>
        </p:nvSpPr>
        <p:spPr/>
        <p:txBody>
          <a:bodyPr/>
          <a:lstStyle/>
          <a:p>
            <a:fld id="{36C25B51-B64E-4AD2-BE37-D50A60667714}" type="slidenum">
              <a:rPr lang="el-GR" smtClean="0"/>
              <a:pPr/>
              <a:t>‹#›</a:t>
            </a:fld>
            <a:endParaRPr lang="el-GR"/>
          </a:p>
        </p:txBody>
      </p:sp>
    </p:spTree>
    <p:extLst>
      <p:ext uri="{BB962C8B-B14F-4D97-AF65-F5344CB8AC3E}">
        <p14:creationId xmlns:p14="http://schemas.microsoft.com/office/powerpoint/2010/main" xmlns="" val="2069583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12A94FDF-615F-4C3E-B397-08AB99D442E8}"/>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xmlns="" id="{022BBAE8-C15A-46EF-A9FE-F6CD7B809BF9}"/>
              </a:ext>
            </a:extLst>
          </p:cNvPr>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xmlns="" id="{C75FE14D-26F7-4864-A5DA-A61803991852}"/>
              </a:ext>
            </a:extLst>
          </p:cNvPr>
          <p:cNvSpPr>
            <a:spLocks noGrp="1"/>
          </p:cNvSpPr>
          <p:nvPr>
            <p:ph type="dt" sz="half" idx="10"/>
          </p:nvPr>
        </p:nvSpPr>
        <p:spPr/>
        <p:txBody>
          <a:bodyPr/>
          <a:lstStyle/>
          <a:p>
            <a:fld id="{7B966200-6DE6-4AD8-813F-71E2986071F1}" type="datetimeFigureOut">
              <a:rPr lang="el-GR" smtClean="0"/>
              <a:pPr/>
              <a:t>30/10/2024</a:t>
            </a:fld>
            <a:endParaRPr lang="el-GR"/>
          </a:p>
        </p:txBody>
      </p:sp>
      <p:sp>
        <p:nvSpPr>
          <p:cNvPr id="5" name="Θέση υποσέλιδου 4">
            <a:extLst>
              <a:ext uri="{FF2B5EF4-FFF2-40B4-BE49-F238E27FC236}">
                <a16:creationId xmlns:a16="http://schemas.microsoft.com/office/drawing/2014/main" xmlns="" id="{7B0AAB33-C460-47AB-94CD-418A633EB32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xmlns="" id="{BAB4924F-20D4-40E4-BAA3-D5B03A67AD4C}"/>
              </a:ext>
            </a:extLst>
          </p:cNvPr>
          <p:cNvSpPr>
            <a:spLocks noGrp="1"/>
          </p:cNvSpPr>
          <p:nvPr>
            <p:ph type="sldNum" sz="quarter" idx="12"/>
          </p:nvPr>
        </p:nvSpPr>
        <p:spPr/>
        <p:txBody>
          <a:bodyPr/>
          <a:lstStyle/>
          <a:p>
            <a:fld id="{36C25B51-B64E-4AD2-BE37-D50A60667714}" type="slidenum">
              <a:rPr lang="el-GR" smtClean="0"/>
              <a:pPr/>
              <a:t>‹#›</a:t>
            </a:fld>
            <a:endParaRPr lang="el-GR"/>
          </a:p>
        </p:txBody>
      </p:sp>
    </p:spTree>
    <p:extLst>
      <p:ext uri="{BB962C8B-B14F-4D97-AF65-F5344CB8AC3E}">
        <p14:creationId xmlns:p14="http://schemas.microsoft.com/office/powerpoint/2010/main" xmlns="" val="2295827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xmlns="" id="{BC62181A-BA62-465C-B4EA-4A3B8C286F4D}"/>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xmlns="" id="{8684EF9F-FE49-478F-B00F-A86ACEB75D2D}"/>
              </a:ext>
            </a:extLst>
          </p:cNvPr>
          <p:cNvSpPr>
            <a:spLocks noGrp="1"/>
          </p:cNvSpPr>
          <p:nvPr>
            <p:ph type="body" orient="vert" idx="1"/>
          </p:nvPr>
        </p:nvSpPr>
        <p:spPr>
          <a:xfrm>
            <a:off x="838200" y="365125"/>
            <a:ext cx="7734300" cy="5811838"/>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xmlns="" id="{9FAF564D-6468-4C14-95D3-3FC02F165AED}"/>
              </a:ext>
            </a:extLst>
          </p:cNvPr>
          <p:cNvSpPr>
            <a:spLocks noGrp="1"/>
          </p:cNvSpPr>
          <p:nvPr>
            <p:ph type="dt" sz="half" idx="10"/>
          </p:nvPr>
        </p:nvSpPr>
        <p:spPr/>
        <p:txBody>
          <a:bodyPr/>
          <a:lstStyle/>
          <a:p>
            <a:fld id="{7B966200-6DE6-4AD8-813F-71E2986071F1}" type="datetimeFigureOut">
              <a:rPr lang="el-GR" smtClean="0"/>
              <a:pPr/>
              <a:t>30/10/2024</a:t>
            </a:fld>
            <a:endParaRPr lang="el-GR"/>
          </a:p>
        </p:txBody>
      </p:sp>
      <p:sp>
        <p:nvSpPr>
          <p:cNvPr id="5" name="Θέση υποσέλιδου 4">
            <a:extLst>
              <a:ext uri="{FF2B5EF4-FFF2-40B4-BE49-F238E27FC236}">
                <a16:creationId xmlns:a16="http://schemas.microsoft.com/office/drawing/2014/main" xmlns="" id="{05EE49FA-7285-45A8-AF6A-0EBD8586ACA6}"/>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xmlns="" id="{DEF40DEA-7D18-4B3F-A305-DA4A7A002792}"/>
              </a:ext>
            </a:extLst>
          </p:cNvPr>
          <p:cNvSpPr>
            <a:spLocks noGrp="1"/>
          </p:cNvSpPr>
          <p:nvPr>
            <p:ph type="sldNum" sz="quarter" idx="12"/>
          </p:nvPr>
        </p:nvSpPr>
        <p:spPr/>
        <p:txBody>
          <a:bodyPr/>
          <a:lstStyle/>
          <a:p>
            <a:fld id="{36C25B51-B64E-4AD2-BE37-D50A60667714}" type="slidenum">
              <a:rPr lang="el-GR" smtClean="0"/>
              <a:pPr/>
              <a:t>‹#›</a:t>
            </a:fld>
            <a:endParaRPr lang="el-GR"/>
          </a:p>
        </p:txBody>
      </p:sp>
    </p:spTree>
    <p:extLst>
      <p:ext uri="{BB962C8B-B14F-4D97-AF65-F5344CB8AC3E}">
        <p14:creationId xmlns:p14="http://schemas.microsoft.com/office/powerpoint/2010/main" xmlns="" val="12248757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Rounded Rectangle 14"/>
          <p:cNvSpPr/>
          <p:nvPr userDrawn="1"/>
        </p:nvSpPr>
        <p:spPr>
          <a:xfrm>
            <a:off x="220133" y="6653213"/>
            <a:ext cx="1176020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a:solidFill>
                <a:prstClr val="white"/>
              </a:solidFill>
            </a:endParaRPr>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203200" y="139700"/>
            <a:ext cx="11760200" cy="150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3"/>
          <p:cNvSpPr>
            <a:spLocks/>
          </p:cNvSpPr>
          <p:nvPr userDrawn="1"/>
        </p:nvSpPr>
        <p:spPr bwMode="auto">
          <a:xfrm>
            <a:off x="9856727" y="6679456"/>
            <a:ext cx="1654299" cy="153888"/>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altLang="en-US" sz="1000">
                <a:solidFill>
                  <a:srgbClr val="FFFFFF"/>
                </a:solidFill>
                <a:sym typeface="Arial" pitchFamily="34" charset="0"/>
              </a:rPr>
              <a:t>© Global Initiative for Asthma</a:t>
            </a:r>
          </a:p>
        </p:txBody>
      </p:sp>
      <p:pic>
        <p:nvPicPr>
          <p:cNvPr id="6" name="Picture 4"/>
          <p:cNvPicPr>
            <a:picLocks noChangeAspect="1"/>
          </p:cNvPicPr>
          <p:nvPr userDrawn="1"/>
        </p:nvPicPr>
        <p:blipFill>
          <a:blip r:embed="rId3">
            <a:extLst>
              <a:ext uri="{28A0092B-C50C-407E-A947-70E740481C1C}">
                <a14:useLocalDpi xmlns:a14="http://schemas.microsoft.com/office/drawing/2010/main" xmlns="" val="0"/>
              </a:ext>
            </a:extLst>
          </a:blip>
          <a:srcRect/>
          <a:stretch>
            <a:fillRect/>
          </a:stretch>
        </p:blipFill>
        <p:spPr bwMode="auto">
          <a:xfrm>
            <a:off x="10615085" y="184150"/>
            <a:ext cx="1291167" cy="995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itle 1"/>
          <p:cNvSpPr>
            <a:spLocks noGrp="1"/>
          </p:cNvSpPr>
          <p:nvPr>
            <p:ph type="title"/>
          </p:nvPr>
        </p:nvSpPr>
        <p:spPr>
          <a:xfrm>
            <a:off x="229706" y="251382"/>
            <a:ext cx="10131377"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dirty="0"/>
              <a:t>Click to edit Master title style</a:t>
            </a:r>
            <a:endParaRPr lang="en-AU" dirty="0"/>
          </a:p>
        </p:txBody>
      </p:sp>
      <p:sp>
        <p:nvSpPr>
          <p:cNvPr id="7" name="Date Placeholder 3"/>
          <p:cNvSpPr>
            <a:spLocks noGrp="1"/>
          </p:cNvSpPr>
          <p:nvPr>
            <p:ph type="dt" sz="half" idx="10"/>
          </p:nvPr>
        </p:nvSpPr>
        <p:spPr>
          <a:xfrm>
            <a:off x="609600" y="6356351"/>
            <a:ext cx="2844800" cy="365125"/>
          </a:xfrm>
        </p:spPr>
        <p:txBody>
          <a:bodyPr/>
          <a:lstStyle>
            <a:lvl1pPr>
              <a:defRPr>
                <a:solidFill>
                  <a:prstClr val="black"/>
                </a:solidFill>
                <a:latin typeface="+mn-lt"/>
                <a:ea typeface="ＭＳ Ｐゴシック" pitchFamily="34" charset="-128"/>
              </a:defRPr>
            </a:lvl1pPr>
          </a:lstStyle>
          <a:p>
            <a:pPr>
              <a:defRPr/>
            </a:pPr>
            <a:fld id="{E026B130-49EB-452D-BB73-CAD25FE53402}" type="datetime1">
              <a:rPr lang="en-AU" altLang="en-US"/>
              <a:pPr>
                <a:defRPr/>
              </a:pPr>
              <a:t>30/10/2024</a:t>
            </a:fld>
            <a:endParaRPr lang="en-AU" altLang="en-US"/>
          </a:p>
        </p:txBody>
      </p:sp>
      <p:sp>
        <p:nvSpPr>
          <p:cNvPr id="8" name="Footer Placeholder 4"/>
          <p:cNvSpPr>
            <a:spLocks noGrp="1"/>
          </p:cNvSpPr>
          <p:nvPr>
            <p:ph type="ftr" sz="quarter" idx="11"/>
          </p:nvPr>
        </p:nvSpPr>
        <p:spPr>
          <a:xfrm>
            <a:off x="4165600" y="6356351"/>
            <a:ext cx="3860800" cy="365125"/>
          </a:xfrm>
        </p:spPr>
        <p:txBody>
          <a:bodyPr/>
          <a:lstStyle>
            <a:lvl1pPr fontAlgn="auto">
              <a:spcBef>
                <a:spcPts val="0"/>
              </a:spcBef>
              <a:spcAft>
                <a:spcPts val="0"/>
              </a:spcAft>
              <a:defRPr>
                <a:solidFill>
                  <a:prstClr val="black"/>
                </a:solidFill>
                <a:latin typeface="+mn-lt"/>
                <a:ea typeface="+mn-ea"/>
                <a:cs typeface="+mn-cs"/>
              </a:defRPr>
            </a:lvl1pPr>
          </a:lstStyle>
          <a:p>
            <a:pPr>
              <a:defRPr/>
            </a:pPr>
            <a:endParaRPr lang="en-AU"/>
          </a:p>
        </p:txBody>
      </p:sp>
      <p:sp>
        <p:nvSpPr>
          <p:cNvPr id="9" name="Slide Number Placeholder 5"/>
          <p:cNvSpPr>
            <a:spLocks noGrp="1"/>
          </p:cNvSpPr>
          <p:nvPr>
            <p:ph type="sldNum" sz="quarter" idx="12"/>
          </p:nvPr>
        </p:nvSpPr>
        <p:spPr>
          <a:xfrm>
            <a:off x="8737600" y="6356351"/>
            <a:ext cx="2844800" cy="365125"/>
          </a:xfrm>
        </p:spPr>
        <p:txBody>
          <a:bodyPr/>
          <a:lstStyle>
            <a:lvl1pPr>
              <a:defRPr>
                <a:solidFill>
                  <a:prstClr val="black"/>
                </a:solidFill>
                <a:latin typeface="+mn-lt"/>
                <a:ea typeface="ＭＳ Ｐゴシック" pitchFamily="34" charset="-128"/>
              </a:defRPr>
            </a:lvl1pPr>
          </a:lstStyle>
          <a:p>
            <a:pPr>
              <a:defRPr/>
            </a:pPr>
            <a:fld id="{DBE5F112-932F-4DCE-A08F-B9A0942896E1}" type="slidenum">
              <a:rPr lang="en-AU" altLang="en-US"/>
              <a:pPr>
                <a:defRPr/>
              </a:pPr>
              <a:t>‹#›</a:t>
            </a:fld>
            <a:endParaRPr lang="en-AU" altLang="en-US"/>
          </a:p>
        </p:txBody>
      </p:sp>
    </p:spTree>
    <p:extLst>
      <p:ext uri="{BB962C8B-B14F-4D97-AF65-F5344CB8AC3E}">
        <p14:creationId xmlns:p14="http://schemas.microsoft.com/office/powerpoint/2010/main" xmlns="" val="14461238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7813"/>
            <a:ext cx="10972800" cy="1143000"/>
          </a:xfrm>
        </p:spPr>
        <p:txBody>
          <a:bodyPr/>
          <a:lstStyle/>
          <a:p>
            <a:r>
              <a:rPr lang="en-US"/>
              <a:t>Click to edit Master title style</a:t>
            </a:r>
            <a:endParaRPr lang="el-GR"/>
          </a:p>
        </p:txBody>
      </p:sp>
      <p:sp>
        <p:nvSpPr>
          <p:cNvPr id="3" name="Content Placeholder 2"/>
          <p:cNvSpPr>
            <a:spLocks noGrp="1"/>
          </p:cNvSpPr>
          <p:nvPr>
            <p:ph sz="quarter" idx="1"/>
          </p:nvPr>
        </p:nvSpPr>
        <p:spPr>
          <a:xfrm>
            <a:off x="609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Content Placeholder 4"/>
          <p:cNvSpPr>
            <a:spLocks noGrp="1"/>
          </p:cNvSpPr>
          <p:nvPr>
            <p:ph sz="quarter" idx="3"/>
          </p:nvPr>
        </p:nvSpPr>
        <p:spPr>
          <a:xfrm>
            <a:off x="609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Content Placeholder 5"/>
          <p:cNvSpPr>
            <a:spLocks noGrp="1"/>
          </p:cNvSpPr>
          <p:nvPr>
            <p:ph sz="quarter" idx="4"/>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el-GR"/>
          </a:p>
        </p:txBody>
      </p:sp>
      <p:sp>
        <p:nvSpPr>
          <p:cNvPr id="8" name="Rectangle 5"/>
          <p:cNvSpPr>
            <a:spLocks noGrp="1" noChangeArrowheads="1"/>
          </p:cNvSpPr>
          <p:nvPr>
            <p:ph type="ftr" sz="quarter" idx="11"/>
          </p:nvPr>
        </p:nvSpPr>
        <p:spPr>
          <a:ln/>
        </p:spPr>
        <p:txBody>
          <a:bodyPr/>
          <a:lstStyle>
            <a:lvl1pPr>
              <a:defRPr/>
            </a:lvl1pPr>
          </a:lstStyle>
          <a:p>
            <a:pPr>
              <a:defRPr/>
            </a:pPr>
            <a:endParaRPr lang="el-GR"/>
          </a:p>
        </p:txBody>
      </p:sp>
      <p:sp>
        <p:nvSpPr>
          <p:cNvPr id="9" name="Rectangle 6"/>
          <p:cNvSpPr>
            <a:spLocks noGrp="1" noChangeArrowheads="1"/>
          </p:cNvSpPr>
          <p:nvPr>
            <p:ph type="sldNum" sz="quarter" idx="12"/>
          </p:nvPr>
        </p:nvSpPr>
        <p:spPr>
          <a:ln/>
        </p:spPr>
        <p:txBody>
          <a:bodyPr/>
          <a:lstStyle>
            <a:lvl1pPr>
              <a:defRPr/>
            </a:lvl1pPr>
          </a:lstStyle>
          <a:p>
            <a:pPr>
              <a:defRPr/>
            </a:pPr>
            <a:fld id="{96747742-7A7E-4B59-B675-97BF5F9B4C31}" type="slidenum">
              <a:rPr lang="el-GR"/>
              <a:pPr>
                <a:defRPr/>
              </a:pPr>
              <a:t>‹#›</a:t>
            </a:fld>
            <a:endParaRPr lang="el-GR"/>
          </a:p>
        </p:txBody>
      </p:sp>
    </p:spTree>
    <p:extLst>
      <p:ext uri="{BB962C8B-B14F-4D97-AF65-F5344CB8AC3E}">
        <p14:creationId xmlns:p14="http://schemas.microsoft.com/office/powerpoint/2010/main" xmlns="" val="36470048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74638"/>
            <a:ext cx="10972800" cy="1143000"/>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609600" y="1600201"/>
            <a:ext cx="5384800" cy="45259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6197600" y="1600201"/>
            <a:ext cx="5384800" cy="45259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p:cNvSpPr>
            <a:spLocks noGrp="1" noChangeArrowheads="1"/>
          </p:cNvSpPr>
          <p:nvPr>
            <p:ph type="dt" sz="half" idx="10"/>
          </p:nvPr>
        </p:nvSpPr>
        <p:spPr/>
        <p:txBody>
          <a:bodyPr/>
          <a:lstStyle>
            <a:lvl1pPr>
              <a:defRPr/>
            </a:lvl1pPr>
          </a:lstStyle>
          <a:p>
            <a:pPr>
              <a:defRPr/>
            </a:pPr>
            <a:endParaRPr lang="el-GR"/>
          </a:p>
        </p:txBody>
      </p:sp>
      <p:sp>
        <p:nvSpPr>
          <p:cNvPr id="6" name="Rectangle 5"/>
          <p:cNvSpPr>
            <a:spLocks noGrp="1" noChangeArrowheads="1"/>
          </p:cNvSpPr>
          <p:nvPr>
            <p:ph type="ftr" sz="quarter" idx="11"/>
          </p:nvPr>
        </p:nvSpPr>
        <p:spPr/>
        <p:txBody>
          <a:bodyPr/>
          <a:lstStyle>
            <a:lvl1pPr algn="l">
              <a:defRPr/>
            </a:lvl1pPr>
          </a:lstStyle>
          <a:p>
            <a:pPr>
              <a:defRPr/>
            </a:pPr>
            <a:endParaRPr lang="el-GR"/>
          </a:p>
        </p:txBody>
      </p:sp>
      <p:sp>
        <p:nvSpPr>
          <p:cNvPr id="7" name="Rectangle 6"/>
          <p:cNvSpPr>
            <a:spLocks noGrp="1" noChangeArrowheads="1"/>
          </p:cNvSpPr>
          <p:nvPr>
            <p:ph type="sldNum" sz="quarter" idx="12"/>
          </p:nvPr>
        </p:nvSpPr>
        <p:spPr/>
        <p:txBody>
          <a:bodyPr/>
          <a:lstStyle>
            <a:lvl1pPr>
              <a:defRPr>
                <a:ea typeface="+mn-ea"/>
              </a:defRPr>
            </a:lvl1pPr>
          </a:lstStyle>
          <a:p>
            <a:pPr>
              <a:defRPr/>
            </a:pPr>
            <a:fld id="{43E43DE0-CD43-44C1-8240-402E1E6DE515}" type="slidenum">
              <a:rPr lang="el-GR"/>
              <a:pPr>
                <a:defRPr/>
              </a:pPr>
              <a:t>‹#›</a:t>
            </a:fld>
            <a:endParaRPr lang="el-GR"/>
          </a:p>
        </p:txBody>
      </p:sp>
    </p:spTree>
    <p:extLst>
      <p:ext uri="{BB962C8B-B14F-4D97-AF65-F5344CB8AC3E}">
        <p14:creationId xmlns:p14="http://schemas.microsoft.com/office/powerpoint/2010/main" xmlns="" val="14017038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914400" y="609600"/>
            <a:ext cx="10363200" cy="1143000"/>
          </a:xfrm>
        </p:spPr>
        <p:txBody>
          <a:bodyPr/>
          <a:lstStyle/>
          <a:p>
            <a:r>
              <a:rPr lang="fr-FR"/>
              <a:t>Cliquez pour modifier le style du titre</a:t>
            </a:r>
          </a:p>
        </p:txBody>
      </p:sp>
      <p:sp>
        <p:nvSpPr>
          <p:cNvPr id="3" name="Espace réservé du tableau 2"/>
          <p:cNvSpPr>
            <a:spLocks noGrp="1"/>
          </p:cNvSpPr>
          <p:nvPr>
            <p:ph type="tbl" idx="1"/>
          </p:nvPr>
        </p:nvSpPr>
        <p:spPr>
          <a:xfrm>
            <a:off x="914400" y="1981200"/>
            <a:ext cx="10363200" cy="4114800"/>
          </a:xfrm>
        </p:spPr>
        <p:txBody>
          <a:bodyPr/>
          <a:lstStyle/>
          <a:p>
            <a:pPr lvl="0"/>
            <a:endParaRPr lang="fr-FR" noProof="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893BD52-45DB-4B33-B39E-7744ABE9EDE9}" type="slidenum">
              <a:rPr lang="en-US"/>
              <a:pPr>
                <a:defRPr/>
              </a:pPr>
              <a:t>‹#›</a:t>
            </a:fld>
            <a:endParaRPr lang="en-US"/>
          </a:p>
        </p:txBody>
      </p:sp>
    </p:spTree>
    <p:extLst>
      <p:ext uri="{BB962C8B-B14F-4D97-AF65-F5344CB8AC3E}">
        <p14:creationId xmlns:p14="http://schemas.microsoft.com/office/powerpoint/2010/main" xmlns="" val="2888703938"/>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Rounded Rectangle 14"/>
          <p:cNvSpPr/>
          <p:nvPr userDrawn="1"/>
        </p:nvSpPr>
        <p:spPr>
          <a:xfrm>
            <a:off x="220133" y="6653213"/>
            <a:ext cx="1176020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AU">
              <a:solidFill>
                <a:prstClr val="white"/>
              </a:solidFill>
            </a:endParaRPr>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203200" y="139700"/>
            <a:ext cx="11760200" cy="150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3"/>
          <p:cNvSpPr>
            <a:spLocks/>
          </p:cNvSpPr>
          <p:nvPr userDrawn="1"/>
        </p:nvSpPr>
        <p:spPr bwMode="auto">
          <a:xfrm>
            <a:off x="9855668" y="6679456"/>
            <a:ext cx="1654299" cy="153888"/>
          </a:xfrm>
          <a:prstGeom prst="rect">
            <a:avLst/>
          </a:prstGeom>
          <a:noFill/>
          <a:ln>
            <a:noFill/>
          </a:ln>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fontAlgn="auto">
              <a:spcBef>
                <a:spcPts val="0"/>
              </a:spcBef>
              <a:spcAft>
                <a:spcPts val="0"/>
              </a:spcAft>
              <a:defRPr/>
            </a:pPr>
            <a:r>
              <a:rPr lang="en-US" altLang="en-US" sz="1000">
                <a:solidFill>
                  <a:srgbClr val="FFFFFF"/>
                </a:solidFill>
                <a:latin typeface="Arial" charset="0"/>
                <a:cs typeface="Arial" charset="0"/>
                <a:sym typeface="Arial" charset="0"/>
              </a:rPr>
              <a:t>© Global Initiative for Asthma</a:t>
            </a:r>
          </a:p>
        </p:txBody>
      </p:sp>
      <p:pic>
        <p:nvPicPr>
          <p:cNvPr id="6" name="Picture 9"/>
          <p:cNvPicPr>
            <a:picLocks noChangeAspect="1"/>
          </p:cNvPicPr>
          <p:nvPr userDrawn="1"/>
        </p:nvPicPr>
        <p:blipFill>
          <a:blip r:embed="rId3">
            <a:extLst>
              <a:ext uri="{28A0092B-C50C-407E-A947-70E740481C1C}">
                <a14:useLocalDpi xmlns:a14="http://schemas.microsoft.com/office/drawing/2010/main" xmlns="" val="0"/>
              </a:ext>
            </a:extLst>
          </a:blip>
          <a:srcRect/>
          <a:stretch>
            <a:fillRect/>
          </a:stretch>
        </p:blipFill>
        <p:spPr bwMode="auto">
          <a:xfrm>
            <a:off x="10615085" y="184151"/>
            <a:ext cx="1291167" cy="995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1"/>
          <p:cNvPicPr preferRelativeResize="0">
            <a:picLocks noChangeAspect="1"/>
          </p:cNvPicPr>
          <p:nvPr userDrawn="1"/>
        </p:nvPicPr>
        <p:blipFill>
          <a:blip r:embed="rId4">
            <a:extLst>
              <a:ext uri="{28A0092B-C50C-407E-A947-70E740481C1C}">
                <a14:useLocalDpi xmlns:a14="http://schemas.microsoft.com/office/drawing/2010/main" xmlns="" val="0"/>
              </a:ext>
            </a:extLst>
          </a:blip>
          <a:srcRect/>
          <a:stretch>
            <a:fillRect/>
          </a:stretch>
        </p:blipFill>
        <p:spPr bwMode="auto">
          <a:xfrm>
            <a:off x="9311218" y="239713"/>
            <a:ext cx="1147233" cy="868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itle 1"/>
          <p:cNvSpPr>
            <a:spLocks noGrp="1"/>
          </p:cNvSpPr>
          <p:nvPr>
            <p:ph type="title"/>
          </p:nvPr>
        </p:nvSpPr>
        <p:spPr>
          <a:xfrm>
            <a:off x="229704" y="251382"/>
            <a:ext cx="8640000" cy="936000"/>
          </a:xfrm>
          <a:prstGeom prst="rect">
            <a:avLst/>
          </a:prstGeom>
          <a:noFill/>
        </p:spPr>
        <p:txBody>
          <a:bodyPr>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dirty="0"/>
              <a:t>Click to edit Master title style</a:t>
            </a:r>
            <a:endParaRPr lang="en-AU" dirty="0"/>
          </a:p>
        </p:txBody>
      </p:sp>
      <p:sp>
        <p:nvSpPr>
          <p:cNvPr id="8" name="Date Placeholder 3"/>
          <p:cNvSpPr>
            <a:spLocks noGrp="1"/>
          </p:cNvSpPr>
          <p:nvPr>
            <p:ph type="dt" sz="half" idx="10"/>
          </p:nvPr>
        </p:nvSpPr>
        <p:spPr>
          <a:xfrm>
            <a:off x="609600" y="6356351"/>
            <a:ext cx="28448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fld id="{2D9AAD1F-950E-4842-A58A-E63C5ED282EA}" type="datetimeFigureOut">
              <a:rPr lang="en-AU"/>
              <a:pPr>
                <a:defRPr/>
              </a:pPr>
              <a:t>30/10/2024</a:t>
            </a:fld>
            <a:endParaRPr lang="en-AU"/>
          </a:p>
        </p:txBody>
      </p:sp>
      <p:sp>
        <p:nvSpPr>
          <p:cNvPr id="9" name="Footer Placeholder 4"/>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endParaRPr lang="en-AU"/>
          </a:p>
        </p:txBody>
      </p:sp>
      <p:sp>
        <p:nvSpPr>
          <p:cNvPr id="10" name="Slide Number Placeholder 5"/>
          <p:cNvSpPr>
            <a:spLocks noGrp="1"/>
          </p:cNvSpPr>
          <p:nvPr>
            <p:ph type="sldNum" sz="quarter" idx="12"/>
          </p:nvPr>
        </p:nvSpPr>
        <p:spPr>
          <a:xfrm>
            <a:off x="8737600" y="6356351"/>
            <a:ext cx="2844800" cy="365125"/>
          </a:xfrm>
          <a:prstGeom prst="rect">
            <a:avLst/>
          </a:prstGeom>
        </p:spPr>
        <p:txBody>
          <a:bodyPr/>
          <a:lstStyle>
            <a:lvl1pPr fontAlgn="auto">
              <a:spcBef>
                <a:spcPts val="0"/>
              </a:spcBef>
              <a:spcAft>
                <a:spcPts val="0"/>
              </a:spcAft>
              <a:defRPr>
                <a:solidFill>
                  <a:prstClr val="black"/>
                </a:solidFill>
                <a:latin typeface="+mn-lt"/>
              </a:defRPr>
            </a:lvl1pPr>
          </a:lstStyle>
          <a:p>
            <a:pPr>
              <a:defRPr/>
            </a:pPr>
            <a:fld id="{EC221A28-03A6-4473-96B7-858931526CB6}" type="slidenum">
              <a:rPr lang="en-AU"/>
              <a:pPr>
                <a:defRPr/>
              </a:pPr>
              <a:t>‹#›</a:t>
            </a:fld>
            <a:endParaRPr lang="en-AU"/>
          </a:p>
        </p:txBody>
      </p:sp>
    </p:spTree>
    <p:extLst>
      <p:ext uri="{BB962C8B-B14F-4D97-AF65-F5344CB8AC3E}">
        <p14:creationId xmlns:p14="http://schemas.microsoft.com/office/powerpoint/2010/main" xmlns="" val="1069942522"/>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Rounded Rectangle 14"/>
          <p:cNvSpPr/>
          <p:nvPr userDrawn="1"/>
        </p:nvSpPr>
        <p:spPr>
          <a:xfrm>
            <a:off x="220133" y="6653214"/>
            <a:ext cx="1176020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fontAlgn="auto">
              <a:spcBef>
                <a:spcPts val="0"/>
              </a:spcBef>
              <a:spcAft>
                <a:spcPts val="0"/>
              </a:spcAft>
              <a:defRPr/>
            </a:pPr>
            <a:endParaRPr lang="en-AU"/>
          </a:p>
        </p:txBody>
      </p:sp>
      <p:sp>
        <p:nvSpPr>
          <p:cNvPr id="5" name="Date Placeholder 2"/>
          <p:cNvSpPr>
            <a:spLocks noGrp="1"/>
          </p:cNvSpPr>
          <p:nvPr>
            <p:ph type="dt" sz="half" idx="10"/>
          </p:nvPr>
        </p:nvSpPr>
        <p:spPr>
          <a:xfrm>
            <a:off x="609600" y="6356351"/>
            <a:ext cx="2844800" cy="365125"/>
          </a:xfrm>
          <a:prstGeom prst="rect">
            <a:avLst/>
          </a:prstGeom>
        </p:spPr>
        <p:txBody>
          <a:bodyPr vert="horz" wrap="square" lIns="121917" tIns="60958" rIns="121917" bIns="60958" numCol="1" anchor="t" anchorCtr="0" compatLnSpc="1">
            <a:prstTxWarp prst="textNoShape">
              <a:avLst/>
            </a:prstTxWarp>
          </a:bodyPr>
          <a:lstStyle>
            <a:lvl1pPr>
              <a:defRPr/>
            </a:lvl1pPr>
          </a:lstStyle>
          <a:p>
            <a:fld id="{4C834639-7F67-43A3-A266-330C94FF1B03}" type="datetime1">
              <a:rPr lang="en-AU" altLang="en-US"/>
              <a:pPr/>
              <a:t>30/10/2024</a:t>
            </a:fld>
            <a:endParaRPr lang="en-AU" altLang="en-US"/>
          </a:p>
        </p:txBody>
      </p:sp>
      <p:sp>
        <p:nvSpPr>
          <p:cNvPr id="6" name="Footer Placeholder 3"/>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p>
        </p:txBody>
      </p:sp>
      <p:sp>
        <p:nvSpPr>
          <p:cNvPr id="7" name="Slide Number Placeholder 4"/>
          <p:cNvSpPr>
            <a:spLocks noGrp="1"/>
          </p:cNvSpPr>
          <p:nvPr>
            <p:ph type="sldNum" sz="quarter" idx="12"/>
          </p:nvPr>
        </p:nvSpPr>
        <p:spPr>
          <a:xfrm>
            <a:off x="8737600" y="6356351"/>
            <a:ext cx="2844800" cy="365125"/>
          </a:xfrm>
          <a:prstGeom prst="rect">
            <a:avLst/>
          </a:prstGeom>
        </p:spPr>
        <p:txBody>
          <a:bodyPr vert="horz" wrap="square" lIns="121917" tIns="60958" rIns="121917" bIns="60958" numCol="1" anchor="t" anchorCtr="0" compatLnSpc="1">
            <a:prstTxWarp prst="textNoShape">
              <a:avLst/>
            </a:prstTxWarp>
          </a:bodyPr>
          <a:lstStyle>
            <a:lvl1pPr>
              <a:defRPr/>
            </a:lvl1pPr>
          </a:lstStyle>
          <a:p>
            <a:fld id="{2B327612-2A87-402A-92F8-F921DC130266}" type="slidenum">
              <a:rPr lang="en-AU" altLang="en-US"/>
              <a:pPr/>
              <a:t>‹#›</a:t>
            </a:fld>
            <a:endParaRPr lang="en-AU" altLang="en-US"/>
          </a:p>
        </p:txBody>
      </p:sp>
      <p:pic>
        <p:nvPicPr>
          <p:cNvPr id="8" name="Picture 3"/>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992544" y="245535"/>
            <a:ext cx="913707" cy="9391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23"/>
          <p:cNvSpPr>
            <a:spLocks/>
          </p:cNvSpPr>
          <p:nvPr userDrawn="1"/>
        </p:nvSpPr>
        <p:spPr bwMode="auto">
          <a:xfrm>
            <a:off x="8070319" y="6653808"/>
            <a:ext cx="3795911" cy="205184"/>
          </a:xfrm>
          <a:prstGeom prst="rect">
            <a:avLst/>
          </a:prstGeom>
          <a:noFill/>
          <a:ln>
            <a:noFill/>
          </a:ln>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300">
                <a:solidFill>
                  <a:srgbClr val="FFFFFF"/>
                </a:solidFill>
                <a:cs typeface="Arial" pitchFamily="34" charset="0"/>
                <a:sym typeface="Arial" pitchFamily="34" charset="0"/>
              </a:rPr>
              <a:t>© Global Initiative for Asthma, www.ginasthma.org</a:t>
            </a:r>
          </a:p>
        </p:txBody>
      </p:sp>
    </p:spTree>
    <p:extLst>
      <p:ext uri="{BB962C8B-B14F-4D97-AF65-F5344CB8AC3E}">
        <p14:creationId xmlns:p14="http://schemas.microsoft.com/office/powerpoint/2010/main" xmlns="" val="944528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91A10C65-503B-4E30-A700-399CEFD76145}"/>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xmlns="" id="{8C7033B0-1B1E-4A98-8455-2F6406A7BED8}"/>
              </a:ext>
            </a:extLst>
          </p:cNvPr>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xmlns="" id="{49FF43EF-CD92-4F17-9D05-E9DF5C188DAE}"/>
              </a:ext>
            </a:extLst>
          </p:cNvPr>
          <p:cNvSpPr>
            <a:spLocks noGrp="1"/>
          </p:cNvSpPr>
          <p:nvPr>
            <p:ph type="dt" sz="half" idx="10"/>
          </p:nvPr>
        </p:nvSpPr>
        <p:spPr/>
        <p:txBody>
          <a:bodyPr/>
          <a:lstStyle/>
          <a:p>
            <a:fld id="{7B966200-6DE6-4AD8-813F-71E2986071F1}" type="datetimeFigureOut">
              <a:rPr lang="el-GR" smtClean="0"/>
              <a:pPr/>
              <a:t>30/10/2024</a:t>
            </a:fld>
            <a:endParaRPr lang="el-GR"/>
          </a:p>
        </p:txBody>
      </p:sp>
      <p:sp>
        <p:nvSpPr>
          <p:cNvPr id="5" name="Θέση υποσέλιδου 4">
            <a:extLst>
              <a:ext uri="{FF2B5EF4-FFF2-40B4-BE49-F238E27FC236}">
                <a16:creationId xmlns:a16="http://schemas.microsoft.com/office/drawing/2014/main" xmlns="" id="{80300650-5123-4D2D-B760-49283ADAD92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xmlns="" id="{FDE3AF54-143D-4A0A-9148-4B9DA576516C}"/>
              </a:ext>
            </a:extLst>
          </p:cNvPr>
          <p:cNvSpPr>
            <a:spLocks noGrp="1"/>
          </p:cNvSpPr>
          <p:nvPr>
            <p:ph type="sldNum" sz="quarter" idx="12"/>
          </p:nvPr>
        </p:nvSpPr>
        <p:spPr/>
        <p:txBody>
          <a:bodyPr/>
          <a:lstStyle/>
          <a:p>
            <a:fld id="{36C25B51-B64E-4AD2-BE37-D50A60667714}" type="slidenum">
              <a:rPr lang="el-GR" smtClean="0"/>
              <a:pPr/>
              <a:t>‹#›</a:t>
            </a:fld>
            <a:endParaRPr lang="el-GR"/>
          </a:p>
        </p:txBody>
      </p:sp>
    </p:spTree>
    <p:extLst>
      <p:ext uri="{BB962C8B-B14F-4D97-AF65-F5344CB8AC3E}">
        <p14:creationId xmlns:p14="http://schemas.microsoft.com/office/powerpoint/2010/main" xmlns="" val="2423099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7F204BD6-80A2-4F24-97B8-C520A79B2BF4}"/>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xmlns="" id="{FD95C59E-045B-4F2A-94EF-E4D1F947F0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Επεξεργασία στυλ υποδείγματος κειμένου</a:t>
            </a:r>
          </a:p>
        </p:txBody>
      </p:sp>
      <p:sp>
        <p:nvSpPr>
          <p:cNvPr id="4" name="Θέση ημερομηνίας 3">
            <a:extLst>
              <a:ext uri="{FF2B5EF4-FFF2-40B4-BE49-F238E27FC236}">
                <a16:creationId xmlns:a16="http://schemas.microsoft.com/office/drawing/2014/main" xmlns="" id="{B470052F-6F67-4957-85DC-1BDF25218C0C}"/>
              </a:ext>
            </a:extLst>
          </p:cNvPr>
          <p:cNvSpPr>
            <a:spLocks noGrp="1"/>
          </p:cNvSpPr>
          <p:nvPr>
            <p:ph type="dt" sz="half" idx="10"/>
          </p:nvPr>
        </p:nvSpPr>
        <p:spPr/>
        <p:txBody>
          <a:bodyPr/>
          <a:lstStyle/>
          <a:p>
            <a:fld id="{7B966200-6DE6-4AD8-813F-71E2986071F1}" type="datetimeFigureOut">
              <a:rPr lang="el-GR" smtClean="0"/>
              <a:pPr/>
              <a:t>30/10/2024</a:t>
            </a:fld>
            <a:endParaRPr lang="el-GR"/>
          </a:p>
        </p:txBody>
      </p:sp>
      <p:sp>
        <p:nvSpPr>
          <p:cNvPr id="5" name="Θέση υποσέλιδου 4">
            <a:extLst>
              <a:ext uri="{FF2B5EF4-FFF2-40B4-BE49-F238E27FC236}">
                <a16:creationId xmlns:a16="http://schemas.microsoft.com/office/drawing/2014/main" xmlns="" id="{63B6CEE0-0E5F-4A3E-82F9-31EDDC73D221}"/>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xmlns="" id="{ED430F71-485E-458A-9836-7369AA2D4F79}"/>
              </a:ext>
            </a:extLst>
          </p:cNvPr>
          <p:cNvSpPr>
            <a:spLocks noGrp="1"/>
          </p:cNvSpPr>
          <p:nvPr>
            <p:ph type="sldNum" sz="quarter" idx="12"/>
          </p:nvPr>
        </p:nvSpPr>
        <p:spPr/>
        <p:txBody>
          <a:bodyPr/>
          <a:lstStyle/>
          <a:p>
            <a:fld id="{36C25B51-B64E-4AD2-BE37-D50A60667714}" type="slidenum">
              <a:rPr lang="el-GR" smtClean="0"/>
              <a:pPr/>
              <a:t>‹#›</a:t>
            </a:fld>
            <a:endParaRPr lang="el-GR"/>
          </a:p>
        </p:txBody>
      </p:sp>
    </p:spTree>
    <p:extLst>
      <p:ext uri="{BB962C8B-B14F-4D97-AF65-F5344CB8AC3E}">
        <p14:creationId xmlns:p14="http://schemas.microsoft.com/office/powerpoint/2010/main" xmlns="" val="1868302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6128D18F-F44A-40C5-88CC-36820CC09F75}"/>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xmlns="" id="{A75A2878-6B69-4CCA-B649-07C14088475D}"/>
              </a:ext>
            </a:extLst>
          </p:cNvPr>
          <p:cNvSpPr>
            <a:spLocks noGrp="1"/>
          </p:cNvSpPr>
          <p:nvPr>
            <p:ph sz="half" idx="1"/>
          </p:nvPr>
        </p:nvSpPr>
        <p:spPr>
          <a:xfrm>
            <a:off x="838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a:extLst>
              <a:ext uri="{FF2B5EF4-FFF2-40B4-BE49-F238E27FC236}">
                <a16:creationId xmlns:a16="http://schemas.microsoft.com/office/drawing/2014/main" xmlns="" id="{B586997A-34EA-4310-AE4A-06F4E55E1D50}"/>
              </a:ext>
            </a:extLst>
          </p:cNvPr>
          <p:cNvSpPr>
            <a:spLocks noGrp="1"/>
          </p:cNvSpPr>
          <p:nvPr>
            <p:ph sz="half" idx="2"/>
          </p:nvPr>
        </p:nvSpPr>
        <p:spPr>
          <a:xfrm>
            <a:off x="6172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a:extLst>
              <a:ext uri="{FF2B5EF4-FFF2-40B4-BE49-F238E27FC236}">
                <a16:creationId xmlns:a16="http://schemas.microsoft.com/office/drawing/2014/main" xmlns="" id="{8BC1FE48-5A71-4FB6-9C2C-56BA12CAE198}"/>
              </a:ext>
            </a:extLst>
          </p:cNvPr>
          <p:cNvSpPr>
            <a:spLocks noGrp="1"/>
          </p:cNvSpPr>
          <p:nvPr>
            <p:ph type="dt" sz="half" idx="10"/>
          </p:nvPr>
        </p:nvSpPr>
        <p:spPr/>
        <p:txBody>
          <a:bodyPr/>
          <a:lstStyle/>
          <a:p>
            <a:fld id="{7B966200-6DE6-4AD8-813F-71E2986071F1}" type="datetimeFigureOut">
              <a:rPr lang="el-GR" smtClean="0"/>
              <a:pPr/>
              <a:t>30/10/2024</a:t>
            </a:fld>
            <a:endParaRPr lang="el-GR"/>
          </a:p>
        </p:txBody>
      </p:sp>
      <p:sp>
        <p:nvSpPr>
          <p:cNvPr id="6" name="Θέση υποσέλιδου 5">
            <a:extLst>
              <a:ext uri="{FF2B5EF4-FFF2-40B4-BE49-F238E27FC236}">
                <a16:creationId xmlns:a16="http://schemas.microsoft.com/office/drawing/2014/main" xmlns="" id="{C4580C46-F4AD-45AB-86FA-63DD4CD7083C}"/>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xmlns="" id="{4654163D-5DA3-477F-9F8F-993773DAE190}"/>
              </a:ext>
            </a:extLst>
          </p:cNvPr>
          <p:cNvSpPr>
            <a:spLocks noGrp="1"/>
          </p:cNvSpPr>
          <p:nvPr>
            <p:ph type="sldNum" sz="quarter" idx="12"/>
          </p:nvPr>
        </p:nvSpPr>
        <p:spPr/>
        <p:txBody>
          <a:bodyPr/>
          <a:lstStyle/>
          <a:p>
            <a:fld id="{36C25B51-B64E-4AD2-BE37-D50A60667714}" type="slidenum">
              <a:rPr lang="el-GR" smtClean="0"/>
              <a:pPr/>
              <a:t>‹#›</a:t>
            </a:fld>
            <a:endParaRPr lang="el-GR"/>
          </a:p>
        </p:txBody>
      </p:sp>
    </p:spTree>
    <p:extLst>
      <p:ext uri="{BB962C8B-B14F-4D97-AF65-F5344CB8AC3E}">
        <p14:creationId xmlns:p14="http://schemas.microsoft.com/office/powerpoint/2010/main" xmlns="" val="872759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8BB1954D-A514-4851-9C8F-AA2A0D356FF9}"/>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xmlns="" id="{B1C60D50-0465-4D46-98E5-C24063AFA4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a:extLst>
              <a:ext uri="{FF2B5EF4-FFF2-40B4-BE49-F238E27FC236}">
                <a16:creationId xmlns:a16="http://schemas.microsoft.com/office/drawing/2014/main" xmlns="" id="{2BED7F8F-A8EC-4B7B-ABF0-8F953E4CD71D}"/>
              </a:ext>
            </a:extLst>
          </p:cNvPr>
          <p:cNvSpPr>
            <a:spLocks noGrp="1"/>
          </p:cNvSpPr>
          <p:nvPr>
            <p:ph sz="half" idx="2"/>
          </p:nvPr>
        </p:nvSpPr>
        <p:spPr>
          <a:xfrm>
            <a:off x="839788" y="2505075"/>
            <a:ext cx="515778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a:extLst>
              <a:ext uri="{FF2B5EF4-FFF2-40B4-BE49-F238E27FC236}">
                <a16:creationId xmlns:a16="http://schemas.microsoft.com/office/drawing/2014/main" xmlns="" id="{40A006AF-F4E7-4431-980B-4792B24827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Θέση περιεχομένου 5">
            <a:extLst>
              <a:ext uri="{FF2B5EF4-FFF2-40B4-BE49-F238E27FC236}">
                <a16:creationId xmlns:a16="http://schemas.microsoft.com/office/drawing/2014/main" xmlns="" id="{D8E06EBF-0CC5-490A-B7D0-5ACE2CAB0CEC}"/>
              </a:ext>
            </a:extLst>
          </p:cNvPr>
          <p:cNvSpPr>
            <a:spLocks noGrp="1"/>
          </p:cNvSpPr>
          <p:nvPr>
            <p:ph sz="quarter" idx="4"/>
          </p:nvPr>
        </p:nvSpPr>
        <p:spPr>
          <a:xfrm>
            <a:off x="6172200" y="2505075"/>
            <a:ext cx="5183188"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a:extLst>
              <a:ext uri="{FF2B5EF4-FFF2-40B4-BE49-F238E27FC236}">
                <a16:creationId xmlns:a16="http://schemas.microsoft.com/office/drawing/2014/main" xmlns="" id="{E54F404A-9F97-4E34-979A-FF2305E79CB7}"/>
              </a:ext>
            </a:extLst>
          </p:cNvPr>
          <p:cNvSpPr>
            <a:spLocks noGrp="1"/>
          </p:cNvSpPr>
          <p:nvPr>
            <p:ph type="dt" sz="half" idx="10"/>
          </p:nvPr>
        </p:nvSpPr>
        <p:spPr/>
        <p:txBody>
          <a:bodyPr/>
          <a:lstStyle/>
          <a:p>
            <a:fld id="{7B966200-6DE6-4AD8-813F-71E2986071F1}" type="datetimeFigureOut">
              <a:rPr lang="el-GR" smtClean="0"/>
              <a:pPr/>
              <a:t>30/10/2024</a:t>
            </a:fld>
            <a:endParaRPr lang="el-GR"/>
          </a:p>
        </p:txBody>
      </p:sp>
      <p:sp>
        <p:nvSpPr>
          <p:cNvPr id="8" name="Θέση υποσέλιδου 7">
            <a:extLst>
              <a:ext uri="{FF2B5EF4-FFF2-40B4-BE49-F238E27FC236}">
                <a16:creationId xmlns:a16="http://schemas.microsoft.com/office/drawing/2014/main" xmlns="" id="{9F89DE46-0C4F-4E1A-99C2-4753DE2F23B4}"/>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xmlns="" id="{5C38919F-5901-4CAE-8149-7915EF814B85}"/>
              </a:ext>
            </a:extLst>
          </p:cNvPr>
          <p:cNvSpPr>
            <a:spLocks noGrp="1"/>
          </p:cNvSpPr>
          <p:nvPr>
            <p:ph type="sldNum" sz="quarter" idx="12"/>
          </p:nvPr>
        </p:nvSpPr>
        <p:spPr/>
        <p:txBody>
          <a:bodyPr/>
          <a:lstStyle/>
          <a:p>
            <a:fld id="{36C25B51-B64E-4AD2-BE37-D50A60667714}" type="slidenum">
              <a:rPr lang="el-GR" smtClean="0"/>
              <a:pPr/>
              <a:t>‹#›</a:t>
            </a:fld>
            <a:endParaRPr lang="el-GR"/>
          </a:p>
        </p:txBody>
      </p:sp>
    </p:spTree>
    <p:extLst>
      <p:ext uri="{BB962C8B-B14F-4D97-AF65-F5344CB8AC3E}">
        <p14:creationId xmlns:p14="http://schemas.microsoft.com/office/powerpoint/2010/main" xmlns="" val="556489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80E49377-4F1C-4620-8479-DC5B756A451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xmlns="" id="{B89DB804-1496-4559-951B-B11CFAFA27EC}"/>
              </a:ext>
            </a:extLst>
          </p:cNvPr>
          <p:cNvSpPr>
            <a:spLocks noGrp="1"/>
          </p:cNvSpPr>
          <p:nvPr>
            <p:ph type="dt" sz="half" idx="10"/>
          </p:nvPr>
        </p:nvSpPr>
        <p:spPr/>
        <p:txBody>
          <a:bodyPr/>
          <a:lstStyle/>
          <a:p>
            <a:fld id="{7B966200-6DE6-4AD8-813F-71E2986071F1}" type="datetimeFigureOut">
              <a:rPr lang="el-GR" smtClean="0"/>
              <a:pPr/>
              <a:t>30/10/2024</a:t>
            </a:fld>
            <a:endParaRPr lang="el-GR"/>
          </a:p>
        </p:txBody>
      </p:sp>
      <p:sp>
        <p:nvSpPr>
          <p:cNvPr id="4" name="Θέση υποσέλιδου 3">
            <a:extLst>
              <a:ext uri="{FF2B5EF4-FFF2-40B4-BE49-F238E27FC236}">
                <a16:creationId xmlns:a16="http://schemas.microsoft.com/office/drawing/2014/main" xmlns="" id="{DAC82FEB-87EA-4CA0-AF4D-51D46B1F9E53}"/>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xmlns="" id="{6B6591E8-016E-4302-9FFC-E6B6A237B5BF}"/>
              </a:ext>
            </a:extLst>
          </p:cNvPr>
          <p:cNvSpPr>
            <a:spLocks noGrp="1"/>
          </p:cNvSpPr>
          <p:nvPr>
            <p:ph type="sldNum" sz="quarter" idx="12"/>
          </p:nvPr>
        </p:nvSpPr>
        <p:spPr/>
        <p:txBody>
          <a:bodyPr/>
          <a:lstStyle/>
          <a:p>
            <a:fld id="{36C25B51-B64E-4AD2-BE37-D50A60667714}" type="slidenum">
              <a:rPr lang="el-GR" smtClean="0"/>
              <a:pPr/>
              <a:t>‹#›</a:t>
            </a:fld>
            <a:endParaRPr lang="el-GR"/>
          </a:p>
        </p:txBody>
      </p:sp>
    </p:spTree>
    <p:extLst>
      <p:ext uri="{BB962C8B-B14F-4D97-AF65-F5344CB8AC3E}">
        <p14:creationId xmlns:p14="http://schemas.microsoft.com/office/powerpoint/2010/main" xmlns="" val="122715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xmlns="" id="{EE6FCDEF-3491-41D7-9F67-EF8F4B56A438}"/>
              </a:ext>
            </a:extLst>
          </p:cNvPr>
          <p:cNvSpPr>
            <a:spLocks noGrp="1"/>
          </p:cNvSpPr>
          <p:nvPr>
            <p:ph type="dt" sz="half" idx="10"/>
          </p:nvPr>
        </p:nvSpPr>
        <p:spPr/>
        <p:txBody>
          <a:bodyPr/>
          <a:lstStyle/>
          <a:p>
            <a:fld id="{7B966200-6DE6-4AD8-813F-71E2986071F1}" type="datetimeFigureOut">
              <a:rPr lang="el-GR" smtClean="0"/>
              <a:pPr/>
              <a:t>30/10/2024</a:t>
            </a:fld>
            <a:endParaRPr lang="el-GR"/>
          </a:p>
        </p:txBody>
      </p:sp>
      <p:sp>
        <p:nvSpPr>
          <p:cNvPr id="3" name="Θέση υποσέλιδου 2">
            <a:extLst>
              <a:ext uri="{FF2B5EF4-FFF2-40B4-BE49-F238E27FC236}">
                <a16:creationId xmlns:a16="http://schemas.microsoft.com/office/drawing/2014/main" xmlns="" id="{8E9B8EB3-7B2D-4DD9-9F92-D43ED088C66D}"/>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xmlns="" id="{FECBAF63-001F-46B0-959B-4F0607C742AB}"/>
              </a:ext>
            </a:extLst>
          </p:cNvPr>
          <p:cNvSpPr>
            <a:spLocks noGrp="1"/>
          </p:cNvSpPr>
          <p:nvPr>
            <p:ph type="sldNum" sz="quarter" idx="12"/>
          </p:nvPr>
        </p:nvSpPr>
        <p:spPr/>
        <p:txBody>
          <a:bodyPr/>
          <a:lstStyle/>
          <a:p>
            <a:fld id="{36C25B51-B64E-4AD2-BE37-D50A60667714}" type="slidenum">
              <a:rPr lang="el-GR" smtClean="0"/>
              <a:pPr/>
              <a:t>‹#›</a:t>
            </a:fld>
            <a:endParaRPr lang="el-GR"/>
          </a:p>
        </p:txBody>
      </p:sp>
    </p:spTree>
    <p:extLst>
      <p:ext uri="{BB962C8B-B14F-4D97-AF65-F5344CB8AC3E}">
        <p14:creationId xmlns:p14="http://schemas.microsoft.com/office/powerpoint/2010/main" xmlns="" val="570913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2B70167E-1F5A-43B2-AB55-0444F06E215A}"/>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xmlns="" id="{1530294C-61F6-4943-8F5C-EE00CAC90F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a:extLst>
              <a:ext uri="{FF2B5EF4-FFF2-40B4-BE49-F238E27FC236}">
                <a16:creationId xmlns:a16="http://schemas.microsoft.com/office/drawing/2014/main" xmlns="" id="{44807D42-1C15-4D4A-889D-DABD27B7D2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a:extLst>
              <a:ext uri="{FF2B5EF4-FFF2-40B4-BE49-F238E27FC236}">
                <a16:creationId xmlns:a16="http://schemas.microsoft.com/office/drawing/2014/main" xmlns="" id="{5D1FCC4A-9830-4A1A-B057-9D62593D5EC4}"/>
              </a:ext>
            </a:extLst>
          </p:cNvPr>
          <p:cNvSpPr>
            <a:spLocks noGrp="1"/>
          </p:cNvSpPr>
          <p:nvPr>
            <p:ph type="dt" sz="half" idx="10"/>
          </p:nvPr>
        </p:nvSpPr>
        <p:spPr/>
        <p:txBody>
          <a:bodyPr/>
          <a:lstStyle/>
          <a:p>
            <a:fld id="{7B966200-6DE6-4AD8-813F-71E2986071F1}" type="datetimeFigureOut">
              <a:rPr lang="el-GR" smtClean="0"/>
              <a:pPr/>
              <a:t>30/10/2024</a:t>
            </a:fld>
            <a:endParaRPr lang="el-GR"/>
          </a:p>
        </p:txBody>
      </p:sp>
      <p:sp>
        <p:nvSpPr>
          <p:cNvPr id="6" name="Θέση υποσέλιδου 5">
            <a:extLst>
              <a:ext uri="{FF2B5EF4-FFF2-40B4-BE49-F238E27FC236}">
                <a16:creationId xmlns:a16="http://schemas.microsoft.com/office/drawing/2014/main" xmlns="" id="{46884C58-F7AD-4DF7-84AB-D4DA8B45C54F}"/>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xmlns="" id="{5B1B7066-727E-469B-8F18-BED32B75F595}"/>
              </a:ext>
            </a:extLst>
          </p:cNvPr>
          <p:cNvSpPr>
            <a:spLocks noGrp="1"/>
          </p:cNvSpPr>
          <p:nvPr>
            <p:ph type="sldNum" sz="quarter" idx="12"/>
          </p:nvPr>
        </p:nvSpPr>
        <p:spPr/>
        <p:txBody>
          <a:bodyPr/>
          <a:lstStyle/>
          <a:p>
            <a:fld id="{36C25B51-B64E-4AD2-BE37-D50A60667714}" type="slidenum">
              <a:rPr lang="el-GR" smtClean="0"/>
              <a:pPr/>
              <a:t>‹#›</a:t>
            </a:fld>
            <a:endParaRPr lang="el-GR"/>
          </a:p>
        </p:txBody>
      </p:sp>
    </p:spTree>
    <p:extLst>
      <p:ext uri="{BB962C8B-B14F-4D97-AF65-F5344CB8AC3E}">
        <p14:creationId xmlns:p14="http://schemas.microsoft.com/office/powerpoint/2010/main" xmlns="" val="2661320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E2253C7F-9EAF-4714-96FF-681E03B50125}"/>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xmlns="" id="{2FEF9C09-F1E1-4283-9BB4-A1E074473A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xmlns="" id="{EC08DA7C-EB63-45E6-8D62-B1E3BCC0CA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a:extLst>
              <a:ext uri="{FF2B5EF4-FFF2-40B4-BE49-F238E27FC236}">
                <a16:creationId xmlns:a16="http://schemas.microsoft.com/office/drawing/2014/main" xmlns="" id="{1736E656-5997-4DCB-830E-48FB8307127F}"/>
              </a:ext>
            </a:extLst>
          </p:cNvPr>
          <p:cNvSpPr>
            <a:spLocks noGrp="1"/>
          </p:cNvSpPr>
          <p:nvPr>
            <p:ph type="dt" sz="half" idx="10"/>
          </p:nvPr>
        </p:nvSpPr>
        <p:spPr/>
        <p:txBody>
          <a:bodyPr/>
          <a:lstStyle/>
          <a:p>
            <a:fld id="{7B966200-6DE6-4AD8-813F-71E2986071F1}" type="datetimeFigureOut">
              <a:rPr lang="el-GR" smtClean="0"/>
              <a:pPr/>
              <a:t>30/10/2024</a:t>
            </a:fld>
            <a:endParaRPr lang="el-GR"/>
          </a:p>
        </p:txBody>
      </p:sp>
      <p:sp>
        <p:nvSpPr>
          <p:cNvPr id="6" name="Θέση υποσέλιδου 5">
            <a:extLst>
              <a:ext uri="{FF2B5EF4-FFF2-40B4-BE49-F238E27FC236}">
                <a16:creationId xmlns:a16="http://schemas.microsoft.com/office/drawing/2014/main" xmlns="" id="{AF06913A-E54E-4765-8415-0B819E62A1E8}"/>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xmlns="" id="{F8011683-34C2-4F02-8EEC-38B850BED243}"/>
              </a:ext>
            </a:extLst>
          </p:cNvPr>
          <p:cNvSpPr>
            <a:spLocks noGrp="1"/>
          </p:cNvSpPr>
          <p:nvPr>
            <p:ph type="sldNum" sz="quarter" idx="12"/>
          </p:nvPr>
        </p:nvSpPr>
        <p:spPr/>
        <p:txBody>
          <a:bodyPr/>
          <a:lstStyle/>
          <a:p>
            <a:fld id="{36C25B51-B64E-4AD2-BE37-D50A60667714}" type="slidenum">
              <a:rPr lang="el-GR" smtClean="0"/>
              <a:pPr/>
              <a:t>‹#›</a:t>
            </a:fld>
            <a:endParaRPr lang="el-GR"/>
          </a:p>
        </p:txBody>
      </p:sp>
    </p:spTree>
    <p:extLst>
      <p:ext uri="{BB962C8B-B14F-4D97-AF65-F5344CB8AC3E}">
        <p14:creationId xmlns:p14="http://schemas.microsoft.com/office/powerpoint/2010/main" xmlns="" val="3129407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xmlns="" id="{D41818BA-7C1A-4236-A71B-EB72892812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xmlns="" id="{5B0FC5B8-246B-461C-9838-6D5A29CD47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xmlns="" id="{8ED59E23-0DA7-461F-978D-83B97B5B0E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966200-6DE6-4AD8-813F-71E2986071F1}" type="datetimeFigureOut">
              <a:rPr lang="el-GR" smtClean="0"/>
              <a:pPr/>
              <a:t>30/10/2024</a:t>
            </a:fld>
            <a:endParaRPr lang="el-GR"/>
          </a:p>
        </p:txBody>
      </p:sp>
      <p:sp>
        <p:nvSpPr>
          <p:cNvPr id="5" name="Θέση υποσέλιδου 4">
            <a:extLst>
              <a:ext uri="{FF2B5EF4-FFF2-40B4-BE49-F238E27FC236}">
                <a16:creationId xmlns:a16="http://schemas.microsoft.com/office/drawing/2014/main" xmlns="" id="{38193B34-D29F-4660-90CE-7C3B746D3E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xmlns="" id="{6A9456C7-0508-49DA-98A3-B99B982CEC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C25B51-B64E-4AD2-BE37-D50A60667714}" type="slidenum">
              <a:rPr lang="el-GR" smtClean="0"/>
              <a:pPr/>
              <a:t>‹#›</a:t>
            </a:fld>
            <a:endParaRPr lang="el-GR"/>
          </a:p>
        </p:txBody>
      </p:sp>
    </p:spTree>
    <p:extLst>
      <p:ext uri="{BB962C8B-B14F-4D97-AF65-F5344CB8AC3E}">
        <p14:creationId xmlns:p14="http://schemas.microsoft.com/office/powerpoint/2010/main" xmlns="" val="39451895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5" r:id="rId16"/>
    <p:sldLayoutId id="214748366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wm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2.emf"/><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6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4.png"/><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6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5.png"/><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0.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7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0.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8.xml"/><Relationship Id="rId1" Type="http://schemas.openxmlformats.org/officeDocument/2006/relationships/slideLayout" Target="../slideLayouts/slideLayout17.xml"/><Relationship Id="rId4" Type="http://schemas.openxmlformats.org/officeDocument/2006/relationships/image" Target="../media/image9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w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5"/>
          <p:cNvSpPr>
            <a:spLocks noChangeArrowheads="1"/>
          </p:cNvSpPr>
          <p:nvPr/>
        </p:nvSpPr>
        <p:spPr bwMode="auto">
          <a:xfrm>
            <a:off x="1669002" y="4983616"/>
            <a:ext cx="7965445" cy="144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pPr>
            <a:r>
              <a:rPr lang="el-GR" altLang="el-GR" sz="2000" b="1" dirty="0" err="1">
                <a:solidFill>
                  <a:srgbClr val="C00000"/>
                </a:solidFill>
                <a:latin typeface="Comic Sans MS" pitchFamily="66" charset="0"/>
              </a:rPr>
              <a:t>Ροβίνα</a:t>
            </a:r>
            <a:r>
              <a:rPr lang="el-GR" altLang="el-GR" sz="2000" b="1" dirty="0">
                <a:solidFill>
                  <a:srgbClr val="C00000"/>
                </a:solidFill>
                <a:latin typeface="Comic Sans MS" pitchFamily="66" charset="0"/>
              </a:rPr>
              <a:t> </a:t>
            </a:r>
            <a:r>
              <a:rPr lang="el-GR" altLang="el-GR" sz="2000" b="1" dirty="0" err="1">
                <a:solidFill>
                  <a:srgbClr val="C00000"/>
                </a:solidFill>
                <a:latin typeface="Comic Sans MS" pitchFamily="66" charset="0"/>
              </a:rPr>
              <a:t>Νικολέττα</a:t>
            </a:r>
            <a:endParaRPr lang="en-US" altLang="el-GR" sz="2000" b="1" dirty="0">
              <a:solidFill>
                <a:srgbClr val="C00000"/>
              </a:solidFill>
              <a:latin typeface="Comic Sans MS" pitchFamily="66" charset="0"/>
            </a:endParaRPr>
          </a:p>
          <a:p>
            <a:pPr algn="ctr" eaLnBrk="1" hangingPunct="1">
              <a:lnSpc>
                <a:spcPct val="100000"/>
              </a:lnSpc>
              <a:spcBef>
                <a:spcPct val="0"/>
              </a:spcBef>
              <a:buFontTx/>
              <a:buNone/>
            </a:pPr>
            <a:endParaRPr lang="el-GR" altLang="el-GR" sz="2000" b="1" dirty="0">
              <a:solidFill>
                <a:srgbClr val="C00000"/>
              </a:solidFill>
              <a:latin typeface="Comic Sans MS" pitchFamily="66" charset="0"/>
            </a:endParaRPr>
          </a:p>
          <a:p>
            <a:pPr algn="ctr" eaLnBrk="1" hangingPunct="1">
              <a:lnSpc>
                <a:spcPct val="100000"/>
              </a:lnSpc>
              <a:spcBef>
                <a:spcPct val="0"/>
              </a:spcBef>
              <a:buFontTx/>
              <a:buNone/>
            </a:pPr>
            <a:r>
              <a:rPr lang="el-GR" altLang="el-GR" sz="1600" b="1" dirty="0">
                <a:solidFill>
                  <a:srgbClr val="002060"/>
                </a:solidFill>
                <a:latin typeface="Comic Sans MS" pitchFamily="66" charset="0"/>
              </a:rPr>
              <a:t>Αναπληρώτρια καθηγήτρια Πνευμονολογίας - Εντατικής Θεραπείας ΕΚΠΑ</a:t>
            </a:r>
          </a:p>
          <a:p>
            <a:pPr algn="ctr" eaLnBrk="1" hangingPunct="1">
              <a:lnSpc>
                <a:spcPct val="100000"/>
              </a:lnSpc>
              <a:spcBef>
                <a:spcPct val="0"/>
              </a:spcBef>
              <a:buFontTx/>
              <a:buNone/>
            </a:pPr>
            <a:r>
              <a:rPr lang="el-GR" altLang="el-GR" sz="1600" b="1" dirty="0">
                <a:solidFill>
                  <a:srgbClr val="002060"/>
                </a:solidFill>
                <a:latin typeface="Comic Sans MS" pitchFamily="66" charset="0"/>
              </a:rPr>
              <a:t>Α Πανεπιστημιακή Πνευμονολογική Κλινική</a:t>
            </a:r>
          </a:p>
          <a:p>
            <a:pPr algn="ctr" eaLnBrk="1" hangingPunct="1">
              <a:lnSpc>
                <a:spcPct val="100000"/>
              </a:lnSpc>
              <a:spcBef>
                <a:spcPct val="0"/>
              </a:spcBef>
              <a:buFontTx/>
              <a:buNone/>
            </a:pPr>
            <a:r>
              <a:rPr lang="el-GR" altLang="el-GR" sz="1600" b="1" dirty="0">
                <a:solidFill>
                  <a:srgbClr val="002060"/>
                </a:solidFill>
                <a:latin typeface="Comic Sans MS" pitchFamily="66" charset="0"/>
              </a:rPr>
              <a:t>ΝΝΘΑ «η Σωτηρία»</a:t>
            </a:r>
          </a:p>
        </p:txBody>
      </p:sp>
      <p:pic>
        <p:nvPicPr>
          <p:cNvPr id="6" name="Picture 7" descr="0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903029" y="0"/>
            <a:ext cx="4288971" cy="2514600"/>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7" name="Picture 4" descr="small airway"/>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 y="0"/>
            <a:ext cx="4101737"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5" descr="PH before96"/>
          <p:cNvPicPr>
            <a:picLocks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101736" y="0"/>
            <a:ext cx="3801293"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3370217" y="3423879"/>
            <a:ext cx="5760720" cy="523220"/>
          </a:xfrm>
          <a:prstGeom prst="rect">
            <a:avLst/>
          </a:prstGeom>
          <a:noFill/>
        </p:spPr>
        <p:txBody>
          <a:bodyPr wrap="square" rtlCol="0">
            <a:spAutoFit/>
          </a:bodyPr>
          <a:lstStyle/>
          <a:p>
            <a:pPr algn="ctr"/>
            <a:r>
              <a:rPr lang="el-GR" sz="2800" b="1" dirty="0">
                <a:solidFill>
                  <a:srgbClr val="002060"/>
                </a:solidFill>
                <a:latin typeface="Comic Sans MS" panose="030F0702030302020204" pitchFamily="66" charset="0"/>
              </a:rPr>
              <a:t>ΒΡΟΓΧΙΚΟ ΑΣΘΜΑ</a:t>
            </a:r>
          </a:p>
        </p:txBody>
      </p:sp>
    </p:spTree>
    <p:extLst>
      <p:ext uri="{BB962C8B-B14F-4D97-AF65-F5344CB8AC3E}">
        <p14:creationId xmlns:p14="http://schemas.microsoft.com/office/powerpoint/2010/main" xmlns="" val="16954346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600451" y="4875213"/>
            <a:ext cx="4275667" cy="14144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0179"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16417" y="490538"/>
            <a:ext cx="11938000" cy="3860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0180"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3889375"/>
            <a:ext cx="3600451" cy="596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0181" name="Picture 4"/>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600451" y="3849689"/>
            <a:ext cx="2813049" cy="676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0182" name="Picture 5"/>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8870951" y="315914"/>
            <a:ext cx="3223683" cy="6873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0183" name="Picture 6"/>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7696201" y="3810000"/>
            <a:ext cx="2349500" cy="676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83545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18118" y="427038"/>
            <a:ext cx="10477500" cy="3810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03" name="Picture 8"/>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545417" y="4354513"/>
            <a:ext cx="5334000" cy="2286000"/>
          </a:xfrm>
          <a:prstGeom prst="rect">
            <a:avLst/>
          </a:prstGeom>
          <a:solidFill>
            <a:srgbClr val="C00000"/>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51204" name="Rectangle 6"/>
          <p:cNvSpPr txBox="1">
            <a:spLocks noChangeArrowheads="1"/>
          </p:cNvSpPr>
          <p:nvPr/>
        </p:nvSpPr>
        <p:spPr bwMode="auto">
          <a:xfrm>
            <a:off x="1018117" y="254000"/>
            <a:ext cx="10386483" cy="64611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l-GR" altLang="el-GR" sz="3600" b="1">
                <a:solidFill>
                  <a:srgbClr val="040466"/>
                </a:solidFill>
                <a:latin typeface="Comic Sans MS" pitchFamily="66" charset="0"/>
              </a:rPr>
              <a:t>Συμπτώματα άσθματος</a:t>
            </a:r>
            <a:endParaRPr lang="en-US" altLang="el-GR" sz="3600" b="1">
              <a:solidFill>
                <a:srgbClr val="040466"/>
              </a:solidFill>
              <a:latin typeface="Comic Sans MS" pitchFamily="66" charset="0"/>
            </a:endParaRPr>
          </a:p>
        </p:txBody>
      </p:sp>
      <p:sp>
        <p:nvSpPr>
          <p:cNvPr id="2" name="TextBox 1"/>
          <p:cNvSpPr txBox="1">
            <a:spLocks noChangeArrowheads="1"/>
          </p:cNvSpPr>
          <p:nvPr/>
        </p:nvSpPr>
        <p:spPr bwMode="auto">
          <a:xfrm>
            <a:off x="3545417" y="4324351"/>
            <a:ext cx="5526616" cy="2308324"/>
          </a:xfrm>
          <a:prstGeom prst="rect">
            <a:avLst/>
          </a:prstGeom>
          <a:solidFill>
            <a:srgbClr val="0404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endParaRPr lang="el-GR" altLang="el-GR" sz="2400" dirty="0">
              <a:solidFill>
                <a:schemeClr val="bg1"/>
              </a:solidFill>
              <a:latin typeface="Comic Sans MS" pitchFamily="66" charset="0"/>
            </a:endParaRPr>
          </a:p>
          <a:p>
            <a:pPr algn="ctr" eaLnBrk="1" hangingPunct="1">
              <a:spcBef>
                <a:spcPct val="0"/>
              </a:spcBef>
              <a:buFontTx/>
              <a:buNone/>
            </a:pPr>
            <a:r>
              <a:rPr lang="el-GR" altLang="el-GR" sz="2400" dirty="0">
                <a:solidFill>
                  <a:schemeClr val="bg1"/>
                </a:solidFill>
                <a:latin typeface="Comic Sans MS" pitchFamily="66" charset="0"/>
              </a:rPr>
              <a:t>Τα συμπτώματα  παρουσιάζουν διακύμανση στο χρόνο ως προς την εμφάνιση, τη συχνότητα και  την ένταση με την οποία εκδηλώνονται</a:t>
            </a:r>
          </a:p>
          <a:p>
            <a:pPr algn="ctr" eaLnBrk="1" hangingPunct="1">
              <a:spcBef>
                <a:spcPct val="0"/>
              </a:spcBef>
              <a:buFontTx/>
              <a:buNone/>
            </a:pPr>
            <a:endParaRPr lang="el-GR" altLang="el-GR" sz="2400" dirty="0">
              <a:solidFill>
                <a:schemeClr val="bg1"/>
              </a:solidFill>
              <a:latin typeface="Comic Sans MS" pitchFamily="66" charset="0"/>
            </a:endParaRPr>
          </a:p>
        </p:txBody>
      </p:sp>
    </p:spTree>
    <p:extLst>
      <p:ext uri="{BB962C8B-B14F-4D97-AF65-F5344CB8AC3E}">
        <p14:creationId xmlns:p14="http://schemas.microsoft.com/office/powerpoint/2010/main" xmlns="" val="34188963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4418" y="1352550"/>
            <a:ext cx="11370733" cy="5208588"/>
          </a:xfrm>
          <a:solidFill>
            <a:srgbClr val="FFFFFF"/>
          </a:solidFill>
        </p:spPr>
        <p:txBody>
          <a:bodyPr>
            <a:normAutofit fontScale="85000" lnSpcReduction="10000"/>
          </a:bodyPr>
          <a:lstStyle/>
          <a:p>
            <a:pPr fontAlgn="auto">
              <a:lnSpc>
                <a:spcPct val="110000"/>
              </a:lnSpc>
              <a:spcAft>
                <a:spcPts val="0"/>
              </a:spcAft>
              <a:defRPr/>
            </a:pPr>
            <a:r>
              <a:rPr lang="el-GR" i="1" dirty="0">
                <a:solidFill>
                  <a:srgbClr val="C00000"/>
                </a:solidFill>
                <a:latin typeface="Comic Sans MS" panose="030F0702030302020204" pitchFamily="66" charset="0"/>
              </a:rPr>
              <a:t>Αυξάνεται η πιθανότητα τα συμπτώματα να οφείλονται στο άσθμα όταν είναι</a:t>
            </a:r>
            <a:r>
              <a:rPr lang="en-AU" dirty="0">
                <a:solidFill>
                  <a:srgbClr val="C00000"/>
                </a:solidFill>
                <a:latin typeface="Comic Sans MS" panose="030F0702030302020204" pitchFamily="66" charset="0"/>
              </a:rPr>
              <a:t>:</a:t>
            </a:r>
          </a:p>
          <a:p>
            <a:pPr lvl="1" fontAlgn="auto">
              <a:lnSpc>
                <a:spcPct val="110000"/>
              </a:lnSpc>
              <a:spcAft>
                <a:spcPts val="0"/>
              </a:spcAft>
              <a:defRPr/>
            </a:pPr>
            <a:r>
              <a:rPr lang="el-GR" dirty="0">
                <a:solidFill>
                  <a:srgbClr val="040466"/>
                </a:solidFill>
                <a:latin typeface="Comic Sans MS" panose="030F0702030302020204" pitchFamily="66" charset="0"/>
              </a:rPr>
              <a:t>Περισσότερα από ένα </a:t>
            </a:r>
            <a:r>
              <a:rPr lang="en-AU" dirty="0">
                <a:solidFill>
                  <a:srgbClr val="040466"/>
                </a:solidFill>
                <a:latin typeface="Comic Sans MS" panose="030F0702030302020204" pitchFamily="66" charset="0"/>
              </a:rPr>
              <a:t>(</a:t>
            </a:r>
            <a:r>
              <a:rPr lang="el-GR" dirty="0">
                <a:solidFill>
                  <a:srgbClr val="040466"/>
                </a:solidFill>
                <a:latin typeface="Comic Sans MS" panose="030F0702030302020204" pitchFamily="66" charset="0"/>
              </a:rPr>
              <a:t>συριγμός</a:t>
            </a:r>
            <a:r>
              <a:rPr lang="en-AU" dirty="0">
                <a:solidFill>
                  <a:srgbClr val="040466"/>
                </a:solidFill>
                <a:latin typeface="Comic Sans MS" panose="030F0702030302020204" pitchFamily="66" charset="0"/>
              </a:rPr>
              <a:t>,</a:t>
            </a:r>
            <a:r>
              <a:rPr lang="el-GR" dirty="0">
                <a:solidFill>
                  <a:srgbClr val="040466"/>
                </a:solidFill>
                <a:latin typeface="Comic Sans MS" panose="030F0702030302020204" pitchFamily="66" charset="0"/>
              </a:rPr>
              <a:t> δύσπνοια, βήχας, «βάρος στο στήθος»</a:t>
            </a:r>
            <a:r>
              <a:rPr lang="en-AU" dirty="0">
                <a:solidFill>
                  <a:srgbClr val="040466"/>
                </a:solidFill>
                <a:latin typeface="Comic Sans MS" panose="030F0702030302020204" pitchFamily="66" charset="0"/>
              </a:rPr>
              <a:t>)</a:t>
            </a:r>
          </a:p>
          <a:p>
            <a:pPr lvl="1" fontAlgn="auto">
              <a:lnSpc>
                <a:spcPct val="110000"/>
              </a:lnSpc>
              <a:spcAft>
                <a:spcPts val="0"/>
              </a:spcAft>
              <a:defRPr/>
            </a:pPr>
            <a:r>
              <a:rPr lang="el-GR" dirty="0">
                <a:solidFill>
                  <a:srgbClr val="040466"/>
                </a:solidFill>
                <a:latin typeface="Comic Sans MS" panose="030F0702030302020204" pitchFamily="66" charset="0"/>
              </a:rPr>
              <a:t>Συχνά είναι χειρότερα τη νύκτα ή νωρίς το πρωί </a:t>
            </a:r>
          </a:p>
          <a:p>
            <a:pPr lvl="1" fontAlgn="auto">
              <a:lnSpc>
                <a:spcPct val="110000"/>
              </a:lnSpc>
              <a:spcAft>
                <a:spcPts val="0"/>
              </a:spcAft>
              <a:defRPr/>
            </a:pPr>
            <a:r>
              <a:rPr lang="el-GR" dirty="0">
                <a:solidFill>
                  <a:srgbClr val="040466"/>
                </a:solidFill>
                <a:latin typeface="Comic Sans MS" panose="030F0702030302020204" pitchFamily="66" charset="0"/>
              </a:rPr>
              <a:t>Παρουσιάζουν διακύμανση στο χρόνο και ως προς την ένταση</a:t>
            </a:r>
            <a:endParaRPr lang="en-AU" dirty="0">
              <a:solidFill>
                <a:srgbClr val="040466"/>
              </a:solidFill>
              <a:latin typeface="Comic Sans MS" panose="030F0702030302020204" pitchFamily="66" charset="0"/>
            </a:endParaRPr>
          </a:p>
          <a:p>
            <a:pPr lvl="1" fontAlgn="auto">
              <a:lnSpc>
                <a:spcPct val="110000"/>
              </a:lnSpc>
              <a:spcAft>
                <a:spcPts val="0"/>
              </a:spcAft>
              <a:defRPr/>
            </a:pPr>
            <a:r>
              <a:rPr lang="el-GR" dirty="0">
                <a:solidFill>
                  <a:srgbClr val="040466"/>
                </a:solidFill>
                <a:latin typeface="Comic Sans MS" panose="030F0702030302020204" pitchFamily="66" charset="0"/>
              </a:rPr>
              <a:t>Πυροδοτούνται από ιογενείς λοιμώξεις, την άσκηση, την έκθεση σε αλλεργιογόνα, τις αλλαγές του καιρού</a:t>
            </a:r>
            <a:r>
              <a:rPr lang="en-AU" dirty="0">
                <a:solidFill>
                  <a:srgbClr val="040466"/>
                </a:solidFill>
                <a:latin typeface="Comic Sans MS" panose="030F0702030302020204" pitchFamily="66" charset="0"/>
              </a:rPr>
              <a:t>,</a:t>
            </a:r>
            <a:r>
              <a:rPr lang="el-GR" dirty="0">
                <a:solidFill>
                  <a:srgbClr val="040466"/>
                </a:solidFill>
                <a:latin typeface="Comic Sans MS" panose="030F0702030302020204" pitchFamily="66" charset="0"/>
              </a:rPr>
              <a:t> το γέλιο, ερεθίσματα όπως τα καυσαέρια, τον καπνό του τσιγάρου και τις έντονες μυρωδιές</a:t>
            </a:r>
          </a:p>
          <a:p>
            <a:pPr lvl="1" fontAlgn="auto">
              <a:lnSpc>
                <a:spcPct val="110000"/>
              </a:lnSpc>
              <a:spcAft>
                <a:spcPts val="0"/>
              </a:spcAft>
              <a:defRPr/>
            </a:pPr>
            <a:endParaRPr lang="el-GR" dirty="0">
              <a:solidFill>
                <a:srgbClr val="040466"/>
              </a:solidFill>
              <a:latin typeface="Comic Sans MS" panose="030F0702030302020204" pitchFamily="66" charset="0"/>
            </a:endParaRPr>
          </a:p>
          <a:p>
            <a:pPr marL="457200" lvl="1" indent="0" fontAlgn="auto">
              <a:lnSpc>
                <a:spcPct val="110000"/>
              </a:lnSpc>
              <a:spcAft>
                <a:spcPts val="0"/>
              </a:spcAft>
              <a:buFontTx/>
              <a:buNone/>
              <a:defRPr/>
            </a:pPr>
            <a:r>
              <a:rPr lang="el-GR" i="1" dirty="0">
                <a:solidFill>
                  <a:srgbClr val="C00000"/>
                </a:solidFill>
                <a:latin typeface="Comic Sans MS" panose="030F0702030302020204" pitchFamily="66" charset="0"/>
              </a:rPr>
              <a:t>Είναι πολύ πιθανό να μην οφείλονται σε άσθμα όταν υπάρχει</a:t>
            </a:r>
            <a:r>
              <a:rPr lang="en-AU" dirty="0">
                <a:solidFill>
                  <a:srgbClr val="C00000"/>
                </a:solidFill>
                <a:latin typeface="Comic Sans MS" panose="030F0702030302020204" pitchFamily="66" charset="0"/>
              </a:rPr>
              <a:t>:</a:t>
            </a:r>
          </a:p>
          <a:p>
            <a:pPr lvl="1" fontAlgn="auto">
              <a:lnSpc>
                <a:spcPct val="110000"/>
              </a:lnSpc>
              <a:spcAft>
                <a:spcPts val="0"/>
              </a:spcAft>
              <a:defRPr/>
            </a:pPr>
            <a:r>
              <a:rPr lang="el-GR" dirty="0">
                <a:solidFill>
                  <a:srgbClr val="040466"/>
                </a:solidFill>
                <a:latin typeface="Comic Sans MS" panose="030F0702030302020204" pitchFamily="66" charset="0"/>
              </a:rPr>
              <a:t>Μόνο βήχας χωρίς άλλα συμπτώματα</a:t>
            </a:r>
            <a:endParaRPr lang="en-AU" dirty="0">
              <a:solidFill>
                <a:srgbClr val="040466"/>
              </a:solidFill>
              <a:latin typeface="Comic Sans MS" panose="030F0702030302020204" pitchFamily="66" charset="0"/>
            </a:endParaRPr>
          </a:p>
          <a:p>
            <a:pPr lvl="1" fontAlgn="auto">
              <a:lnSpc>
                <a:spcPct val="110000"/>
              </a:lnSpc>
              <a:spcAft>
                <a:spcPts val="0"/>
              </a:spcAft>
              <a:defRPr/>
            </a:pPr>
            <a:r>
              <a:rPr lang="el-GR" dirty="0">
                <a:solidFill>
                  <a:srgbClr val="040466"/>
                </a:solidFill>
                <a:latin typeface="Comic Sans MS" panose="030F0702030302020204" pitchFamily="66" charset="0"/>
              </a:rPr>
              <a:t>Χρόνια παραγωγή πτυέλων</a:t>
            </a:r>
            <a:endParaRPr lang="en-AU" dirty="0">
              <a:solidFill>
                <a:srgbClr val="040466"/>
              </a:solidFill>
              <a:latin typeface="Comic Sans MS" panose="030F0702030302020204" pitchFamily="66" charset="0"/>
            </a:endParaRPr>
          </a:p>
          <a:p>
            <a:pPr lvl="1" fontAlgn="auto">
              <a:lnSpc>
                <a:spcPct val="110000"/>
              </a:lnSpc>
              <a:spcAft>
                <a:spcPts val="0"/>
              </a:spcAft>
              <a:defRPr/>
            </a:pPr>
            <a:r>
              <a:rPr lang="el-GR" dirty="0">
                <a:solidFill>
                  <a:srgbClr val="040466"/>
                </a:solidFill>
                <a:latin typeface="Comic Sans MS" panose="030F0702030302020204" pitchFamily="66" charset="0"/>
              </a:rPr>
              <a:t>Δύσπνοια που οδηγεί σε ζάλη, ήπιος πονοκέφαλος ή περιφερικές αιμωδίες</a:t>
            </a:r>
            <a:endParaRPr lang="en-AU" dirty="0">
              <a:solidFill>
                <a:srgbClr val="040466"/>
              </a:solidFill>
              <a:latin typeface="Comic Sans MS" panose="030F0702030302020204" pitchFamily="66" charset="0"/>
            </a:endParaRPr>
          </a:p>
          <a:p>
            <a:pPr lvl="1" fontAlgn="auto">
              <a:lnSpc>
                <a:spcPct val="110000"/>
              </a:lnSpc>
              <a:spcAft>
                <a:spcPts val="0"/>
              </a:spcAft>
              <a:defRPr/>
            </a:pPr>
            <a:r>
              <a:rPr lang="el-GR" dirty="0">
                <a:solidFill>
                  <a:srgbClr val="040466"/>
                </a:solidFill>
                <a:latin typeface="Comic Sans MS" panose="030F0702030302020204" pitchFamily="66" charset="0"/>
              </a:rPr>
              <a:t>Θωρακικό άλγος</a:t>
            </a:r>
            <a:endParaRPr lang="en-AU" dirty="0">
              <a:solidFill>
                <a:srgbClr val="040466"/>
              </a:solidFill>
              <a:latin typeface="Comic Sans MS" panose="030F0702030302020204" pitchFamily="66" charset="0"/>
            </a:endParaRPr>
          </a:p>
          <a:p>
            <a:pPr lvl="1" fontAlgn="auto">
              <a:lnSpc>
                <a:spcPct val="110000"/>
              </a:lnSpc>
              <a:spcAft>
                <a:spcPts val="0"/>
              </a:spcAft>
              <a:defRPr/>
            </a:pPr>
            <a:r>
              <a:rPr lang="el-GR" dirty="0">
                <a:solidFill>
                  <a:srgbClr val="040466"/>
                </a:solidFill>
                <a:latin typeface="Comic Sans MS" panose="030F0702030302020204" pitchFamily="66" charset="0"/>
              </a:rPr>
              <a:t>Δύσπνοια μετά από άσκηση με εισπνευστικό συριγμό </a:t>
            </a:r>
            <a:r>
              <a:rPr lang="en-AU" dirty="0">
                <a:solidFill>
                  <a:srgbClr val="040466"/>
                </a:solidFill>
                <a:latin typeface="Comic Sans MS" panose="030F0702030302020204" pitchFamily="66" charset="0"/>
              </a:rPr>
              <a:t>(stridor)</a:t>
            </a:r>
          </a:p>
          <a:p>
            <a:pPr lvl="1" fontAlgn="auto">
              <a:lnSpc>
                <a:spcPct val="110000"/>
              </a:lnSpc>
              <a:spcAft>
                <a:spcPts val="0"/>
              </a:spcAft>
              <a:defRPr/>
            </a:pPr>
            <a:endParaRPr lang="en-AU" dirty="0">
              <a:solidFill>
                <a:srgbClr val="040466"/>
              </a:solidFill>
            </a:endParaRPr>
          </a:p>
        </p:txBody>
      </p:sp>
      <p:sp>
        <p:nvSpPr>
          <p:cNvPr id="52227" name="Title 1"/>
          <p:cNvSpPr>
            <a:spLocks noGrp="1"/>
          </p:cNvSpPr>
          <p:nvPr>
            <p:ph type="title"/>
          </p:nvPr>
        </p:nvSpPr>
        <p:spPr>
          <a:xfrm>
            <a:off x="431801" y="1"/>
            <a:ext cx="10104967" cy="936625"/>
          </a:xfrm>
        </p:spPr>
        <p:txBody>
          <a:bodyPr/>
          <a:lstStyle/>
          <a:p>
            <a:pPr algn="ctr"/>
            <a:r>
              <a:rPr lang="el-GR" altLang="el-GR" sz="3600" b="1" dirty="0">
                <a:solidFill>
                  <a:srgbClr val="040466"/>
                </a:solidFill>
                <a:latin typeface="Comic Sans MS" pitchFamily="66" charset="0"/>
              </a:rPr>
              <a:t>Συμπτώματα</a:t>
            </a:r>
            <a:endParaRPr lang="en-AU" altLang="el-GR" sz="3600" b="1" dirty="0">
              <a:solidFill>
                <a:srgbClr val="040466"/>
              </a:solidFill>
              <a:latin typeface="Comic Sans MS" pitchFamily="66" charset="0"/>
            </a:endParaRPr>
          </a:p>
        </p:txBody>
      </p:sp>
      <p:sp>
        <p:nvSpPr>
          <p:cNvPr id="5" name="Ορθογώνιο 7"/>
          <p:cNvSpPr>
            <a:spLocks noChangeArrowheads="1"/>
          </p:cNvSpPr>
          <p:nvPr/>
        </p:nvSpPr>
        <p:spPr bwMode="auto">
          <a:xfrm>
            <a:off x="9306985" y="6237289"/>
            <a:ext cx="155202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GB" altLang="el-GR" sz="1800" dirty="0">
                <a:latin typeface="Arial" pitchFamily="34" charset="0"/>
              </a:rPr>
              <a:t> </a:t>
            </a:r>
            <a:r>
              <a:rPr lang="en-GB" altLang="el-GR" sz="1800" b="1" i="1" dirty="0">
                <a:solidFill>
                  <a:srgbClr val="C00000"/>
                </a:solidFill>
                <a:latin typeface="Comic Sans MS" pitchFamily="66" charset="0"/>
              </a:rPr>
              <a:t>GINA 20</a:t>
            </a:r>
            <a:r>
              <a:rPr lang="el-GR" altLang="el-GR" sz="1800" b="1" i="1" dirty="0">
                <a:solidFill>
                  <a:srgbClr val="C00000"/>
                </a:solidFill>
                <a:latin typeface="Comic Sans MS" pitchFamily="66" charset="0"/>
              </a:rPr>
              <a:t>22</a:t>
            </a:r>
          </a:p>
        </p:txBody>
      </p:sp>
    </p:spTree>
    <p:extLst>
      <p:ext uri="{BB962C8B-B14F-4D97-AF65-F5344CB8AC3E}">
        <p14:creationId xmlns:p14="http://schemas.microsoft.com/office/powerpoint/2010/main" xmlns="" val="30307034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31367" y="1570039"/>
            <a:ext cx="5649384" cy="5208587"/>
          </a:xfrm>
        </p:spPr>
        <p:txBody>
          <a:bodyPr/>
          <a:lstStyle/>
          <a:p>
            <a:pPr lvl="1"/>
            <a:r>
              <a:rPr lang="el-GR" altLang="el-GR" b="1" dirty="0">
                <a:solidFill>
                  <a:srgbClr val="002060"/>
                </a:solidFill>
                <a:latin typeface="Comic Sans MS" pitchFamily="66" charset="0"/>
                <a:cs typeface="Arial" pitchFamily="34" charset="0"/>
              </a:rPr>
              <a:t>Αλλεργική ρινίτιδα</a:t>
            </a:r>
          </a:p>
          <a:p>
            <a:pPr lvl="1"/>
            <a:r>
              <a:rPr lang="el-GR" altLang="el-GR" b="1" dirty="0" err="1">
                <a:solidFill>
                  <a:srgbClr val="002060"/>
                </a:solidFill>
                <a:latin typeface="Comic Sans MS" pitchFamily="66" charset="0"/>
                <a:cs typeface="Arial" pitchFamily="34" charset="0"/>
              </a:rPr>
              <a:t>Παραρρινοκολπίτιδα</a:t>
            </a:r>
            <a:endParaRPr lang="el-GR" altLang="el-GR" b="1" dirty="0">
              <a:solidFill>
                <a:srgbClr val="002060"/>
              </a:solidFill>
              <a:latin typeface="Comic Sans MS" pitchFamily="66" charset="0"/>
              <a:cs typeface="Arial" pitchFamily="34" charset="0"/>
            </a:endParaRPr>
          </a:p>
          <a:p>
            <a:pPr lvl="1"/>
            <a:r>
              <a:rPr lang="el-GR" altLang="el-GR" b="1" dirty="0">
                <a:solidFill>
                  <a:srgbClr val="002060"/>
                </a:solidFill>
                <a:latin typeface="Comic Sans MS" pitchFamily="66" charset="0"/>
                <a:cs typeface="Arial" pitchFamily="34" charset="0"/>
              </a:rPr>
              <a:t>ΓΟΠ</a:t>
            </a:r>
          </a:p>
          <a:p>
            <a:pPr lvl="1"/>
            <a:r>
              <a:rPr lang="el-GR" altLang="el-GR" b="1" dirty="0">
                <a:solidFill>
                  <a:srgbClr val="002060"/>
                </a:solidFill>
                <a:latin typeface="Comic Sans MS" pitchFamily="66" charset="0"/>
                <a:cs typeface="Arial" pitchFamily="34" charset="0"/>
              </a:rPr>
              <a:t>Παχυσαρκία</a:t>
            </a:r>
          </a:p>
          <a:p>
            <a:pPr lvl="1"/>
            <a:r>
              <a:rPr lang="el-GR" altLang="el-GR" b="1" dirty="0">
                <a:solidFill>
                  <a:srgbClr val="002060"/>
                </a:solidFill>
                <a:latin typeface="Comic Sans MS" pitchFamily="66" charset="0"/>
                <a:cs typeface="Arial" pitchFamily="34" charset="0"/>
              </a:rPr>
              <a:t>Αποφρακτικό </a:t>
            </a:r>
            <a:r>
              <a:rPr lang="el-GR" altLang="el-GR" b="1" dirty="0" err="1">
                <a:solidFill>
                  <a:srgbClr val="002060"/>
                </a:solidFill>
                <a:latin typeface="Comic Sans MS" pitchFamily="66" charset="0"/>
                <a:cs typeface="Arial" pitchFamily="34" charset="0"/>
              </a:rPr>
              <a:t>υπνοαπνοϊκό</a:t>
            </a:r>
            <a:r>
              <a:rPr lang="el-GR" altLang="el-GR" b="1" dirty="0">
                <a:solidFill>
                  <a:srgbClr val="002060"/>
                </a:solidFill>
                <a:latin typeface="Comic Sans MS" pitchFamily="66" charset="0"/>
                <a:cs typeface="Arial" pitchFamily="34" charset="0"/>
              </a:rPr>
              <a:t> σύνδρομο</a:t>
            </a:r>
          </a:p>
          <a:p>
            <a:pPr lvl="1"/>
            <a:r>
              <a:rPr lang="el-GR" altLang="el-GR" b="1" dirty="0">
                <a:solidFill>
                  <a:srgbClr val="002060"/>
                </a:solidFill>
                <a:latin typeface="Comic Sans MS" pitchFamily="66" charset="0"/>
                <a:cs typeface="Arial" pitchFamily="34" charset="0"/>
              </a:rPr>
              <a:t>Άγχος</a:t>
            </a:r>
          </a:p>
          <a:p>
            <a:pPr lvl="1"/>
            <a:endParaRPr lang="en-AU" altLang="el-GR" dirty="0">
              <a:cs typeface="Arial" pitchFamily="34" charset="0"/>
            </a:endParaRPr>
          </a:p>
        </p:txBody>
      </p:sp>
      <p:sp>
        <p:nvSpPr>
          <p:cNvPr id="57347" name="TextBox 4"/>
          <p:cNvSpPr txBox="1">
            <a:spLocks noChangeArrowheads="1"/>
          </p:cNvSpPr>
          <p:nvPr/>
        </p:nvSpPr>
        <p:spPr bwMode="auto">
          <a:xfrm>
            <a:off x="213785" y="6624639"/>
            <a:ext cx="272838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AU" altLang="el-GR" sz="1400" i="1">
                <a:latin typeface="Comic Sans MS" pitchFamily="66" charset="0"/>
              </a:rPr>
              <a:t>GINA 20</a:t>
            </a:r>
            <a:r>
              <a:rPr lang="el-GR" altLang="el-GR" sz="1400" i="1">
                <a:latin typeface="Comic Sans MS" pitchFamily="66" charset="0"/>
              </a:rPr>
              <a:t>17</a:t>
            </a:r>
            <a:endParaRPr lang="en-AU" altLang="el-GR" sz="1400" i="1">
              <a:latin typeface="Comic Sans MS" pitchFamily="66" charset="0"/>
            </a:endParaRPr>
          </a:p>
        </p:txBody>
      </p:sp>
      <p:sp>
        <p:nvSpPr>
          <p:cNvPr id="57348" name="Rectangle 2"/>
          <p:cNvSpPr>
            <a:spLocks noChangeArrowheads="1"/>
          </p:cNvSpPr>
          <p:nvPr/>
        </p:nvSpPr>
        <p:spPr bwMode="auto">
          <a:xfrm>
            <a:off x="1261534" y="304800"/>
            <a:ext cx="9190567" cy="609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algn="ctr" eaLnBrk="1" hangingPunct="1">
              <a:lnSpc>
                <a:spcPct val="90000"/>
              </a:lnSpc>
              <a:spcBef>
                <a:spcPct val="0"/>
              </a:spcBef>
              <a:buClrTx/>
              <a:buFontTx/>
              <a:buNone/>
            </a:pPr>
            <a:r>
              <a:rPr lang="el-GR" altLang="el-GR" b="1" dirty="0" err="1">
                <a:solidFill>
                  <a:srgbClr val="C00000"/>
                </a:solidFill>
                <a:latin typeface="Comic Sans MS" pitchFamily="66" charset="0"/>
                <a:ea typeface="Arial Unicode MS" pitchFamily="34" charset="-128"/>
                <a:cs typeface="Arial Unicode MS" pitchFamily="34" charset="-128"/>
              </a:rPr>
              <a:t>Συνοδά</a:t>
            </a:r>
            <a:r>
              <a:rPr lang="el-GR" altLang="el-GR" b="1" dirty="0">
                <a:solidFill>
                  <a:srgbClr val="C00000"/>
                </a:solidFill>
                <a:latin typeface="Comic Sans MS" pitchFamily="66" charset="0"/>
                <a:ea typeface="Arial Unicode MS" pitchFamily="34" charset="-128"/>
                <a:cs typeface="Arial Unicode MS" pitchFamily="34" charset="-128"/>
              </a:rPr>
              <a:t> νοσήματα στο βρογχικό άσθμα</a:t>
            </a:r>
          </a:p>
        </p:txBody>
      </p:sp>
      <p:pic>
        <p:nvPicPr>
          <p:cNvPr id="57349"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76300" y="1724026"/>
            <a:ext cx="3234267" cy="3419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8709699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92213"/>
            <a:ext cx="11370733" cy="5208587"/>
          </a:xfrm>
        </p:spPr>
        <p:txBody>
          <a:bodyPr/>
          <a:lstStyle/>
          <a:p>
            <a:r>
              <a:rPr lang="el-GR" altLang="el-GR" sz="2400">
                <a:solidFill>
                  <a:srgbClr val="040466"/>
                </a:solidFill>
                <a:latin typeface="Comic Sans MS" pitchFamily="66" charset="0"/>
              </a:rPr>
              <a:t>Στους ασθενείς με άσθμα η κλινική εξέταση </a:t>
            </a:r>
            <a:endParaRPr lang="en-AU" altLang="el-GR" sz="2400">
              <a:solidFill>
                <a:srgbClr val="040466"/>
              </a:solidFill>
              <a:latin typeface="Comic Sans MS" pitchFamily="66" charset="0"/>
            </a:endParaRPr>
          </a:p>
          <a:p>
            <a:pPr lvl="1"/>
            <a:r>
              <a:rPr lang="el-GR" altLang="el-GR" sz="2400">
                <a:solidFill>
                  <a:srgbClr val="040466"/>
                </a:solidFill>
                <a:latin typeface="Comic Sans MS" pitchFamily="66" charset="0"/>
              </a:rPr>
              <a:t>Συχνά είναι φυσιολογική</a:t>
            </a:r>
            <a:endParaRPr lang="en-AU" altLang="el-GR" sz="2400">
              <a:solidFill>
                <a:srgbClr val="040466"/>
              </a:solidFill>
              <a:latin typeface="Comic Sans MS" pitchFamily="66" charset="0"/>
            </a:endParaRPr>
          </a:p>
          <a:p>
            <a:pPr lvl="1"/>
            <a:r>
              <a:rPr lang="el-GR" altLang="el-GR" sz="2400">
                <a:solidFill>
                  <a:srgbClr val="040466"/>
                </a:solidFill>
                <a:latin typeface="Comic Sans MS" pitchFamily="66" charset="0"/>
              </a:rPr>
              <a:t>Το συχνότερο εύρημα στην ακρόαση είναι ο συριγμός, ιδιαίτερα στη δυναμική εκπνοή</a:t>
            </a:r>
            <a:endParaRPr lang="en-AU" altLang="el-GR" sz="2400">
              <a:solidFill>
                <a:srgbClr val="040466"/>
              </a:solidFill>
              <a:latin typeface="Comic Sans MS" pitchFamily="66" charset="0"/>
            </a:endParaRPr>
          </a:p>
          <a:p>
            <a:r>
              <a:rPr lang="el-GR" altLang="el-GR" sz="2400">
                <a:solidFill>
                  <a:srgbClr val="040466"/>
                </a:solidFill>
                <a:latin typeface="Comic Sans MS" pitchFamily="66" charset="0"/>
              </a:rPr>
              <a:t>Προσοχή στη ΔΔ</a:t>
            </a:r>
            <a:r>
              <a:rPr lang="en-AU" altLang="el-GR" sz="2400">
                <a:solidFill>
                  <a:srgbClr val="040466"/>
                </a:solidFill>
                <a:latin typeface="Comic Sans MS" pitchFamily="66" charset="0"/>
              </a:rPr>
              <a:t>:</a:t>
            </a:r>
          </a:p>
          <a:p>
            <a:pPr lvl="1"/>
            <a:r>
              <a:rPr lang="el-GR" altLang="el-GR" sz="2400">
                <a:solidFill>
                  <a:srgbClr val="040466"/>
                </a:solidFill>
                <a:latin typeface="Comic Sans MS" pitchFamily="66" charset="0"/>
              </a:rPr>
              <a:t>Λοιμώξεις του αναπνευστικού</a:t>
            </a:r>
            <a:endParaRPr lang="en-AU" altLang="el-GR" sz="2400">
              <a:solidFill>
                <a:srgbClr val="040466"/>
              </a:solidFill>
              <a:latin typeface="Comic Sans MS" pitchFamily="66" charset="0"/>
            </a:endParaRPr>
          </a:p>
          <a:p>
            <a:pPr lvl="1"/>
            <a:r>
              <a:rPr lang="el-GR" altLang="el-GR" sz="2400">
                <a:solidFill>
                  <a:srgbClr val="040466"/>
                </a:solidFill>
                <a:latin typeface="Comic Sans MS" pitchFamily="66" charset="0"/>
              </a:rPr>
              <a:t>ΧΑΠ</a:t>
            </a:r>
            <a:endParaRPr lang="en-AU" altLang="el-GR" sz="2400">
              <a:solidFill>
                <a:srgbClr val="040466"/>
              </a:solidFill>
              <a:latin typeface="Comic Sans MS" pitchFamily="66" charset="0"/>
            </a:endParaRPr>
          </a:p>
          <a:p>
            <a:pPr lvl="1"/>
            <a:r>
              <a:rPr lang="el-GR" altLang="el-GR" sz="2400">
                <a:solidFill>
                  <a:srgbClr val="040466"/>
                </a:solidFill>
                <a:latin typeface="Comic Sans MS" pitchFamily="66" charset="0"/>
              </a:rPr>
              <a:t>Δυσλειτουργία των ανώτερων αεραγωγών</a:t>
            </a:r>
            <a:endParaRPr lang="en-AU" altLang="el-GR" sz="2400">
              <a:solidFill>
                <a:srgbClr val="040466"/>
              </a:solidFill>
              <a:latin typeface="Comic Sans MS" pitchFamily="66" charset="0"/>
            </a:endParaRPr>
          </a:p>
          <a:p>
            <a:pPr lvl="1"/>
            <a:r>
              <a:rPr lang="el-GR" altLang="el-GR" sz="2400">
                <a:solidFill>
                  <a:srgbClr val="040466"/>
                </a:solidFill>
                <a:latin typeface="Comic Sans MS" pitchFamily="66" charset="0"/>
              </a:rPr>
              <a:t>Ενδοβρογχική στένωση</a:t>
            </a:r>
            <a:r>
              <a:rPr lang="en-AU" altLang="el-GR" sz="2400">
                <a:solidFill>
                  <a:srgbClr val="040466"/>
                </a:solidFill>
                <a:latin typeface="Comic Sans MS" pitchFamily="66" charset="0"/>
              </a:rPr>
              <a:t> </a:t>
            </a:r>
          </a:p>
          <a:p>
            <a:pPr lvl="1"/>
            <a:r>
              <a:rPr lang="el-GR" altLang="el-GR" sz="2400">
                <a:solidFill>
                  <a:srgbClr val="040466"/>
                </a:solidFill>
                <a:latin typeface="Comic Sans MS" pitchFamily="66" charset="0"/>
              </a:rPr>
              <a:t>Ξένο σώμα</a:t>
            </a:r>
            <a:endParaRPr lang="en-AU" altLang="el-GR" sz="2400">
              <a:solidFill>
                <a:srgbClr val="040466"/>
              </a:solidFill>
              <a:latin typeface="Comic Sans MS" pitchFamily="66" charset="0"/>
            </a:endParaRPr>
          </a:p>
          <a:p>
            <a:r>
              <a:rPr lang="el-GR" altLang="el-GR" sz="2400">
                <a:solidFill>
                  <a:srgbClr val="040466"/>
                </a:solidFill>
                <a:latin typeface="Comic Sans MS" pitchFamily="66" charset="0"/>
              </a:rPr>
              <a:t>Ο συριγμός μπορεί να απουσιάζει στις σοβαρές παροξύνσεις του άσθματος</a:t>
            </a:r>
            <a:r>
              <a:rPr lang="en-AU" altLang="el-GR" sz="2400">
                <a:solidFill>
                  <a:srgbClr val="040466"/>
                </a:solidFill>
                <a:latin typeface="Comic Sans MS" pitchFamily="66" charset="0"/>
              </a:rPr>
              <a:t> (silent chest)</a:t>
            </a:r>
          </a:p>
        </p:txBody>
      </p:sp>
      <p:sp>
        <p:nvSpPr>
          <p:cNvPr id="53251" name="Title 1"/>
          <p:cNvSpPr>
            <a:spLocks noGrp="1"/>
          </p:cNvSpPr>
          <p:nvPr>
            <p:ph type="title"/>
          </p:nvPr>
        </p:nvSpPr>
        <p:spPr>
          <a:xfrm>
            <a:off x="624418" y="1"/>
            <a:ext cx="10104967" cy="936625"/>
          </a:xfrm>
        </p:spPr>
        <p:txBody>
          <a:bodyPr/>
          <a:lstStyle/>
          <a:p>
            <a:pPr algn="ctr"/>
            <a:r>
              <a:rPr lang="el-GR" altLang="el-GR" b="1" dirty="0">
                <a:solidFill>
                  <a:srgbClr val="C00000"/>
                </a:solidFill>
                <a:latin typeface="Comic Sans MS" pitchFamily="66" charset="0"/>
              </a:rPr>
              <a:t>Κλινική εξέταση-ΔΔ</a:t>
            </a:r>
            <a:endParaRPr lang="en-AU" altLang="el-GR" b="1" dirty="0">
              <a:solidFill>
                <a:srgbClr val="C00000"/>
              </a:solidFill>
              <a:latin typeface="Comic Sans MS" pitchFamily="66" charset="0"/>
            </a:endParaRPr>
          </a:p>
        </p:txBody>
      </p:sp>
      <p:cxnSp>
        <p:nvCxnSpPr>
          <p:cNvPr id="53252" name="Ευθεία γραμμή σύνδεσης 3"/>
          <p:cNvCxnSpPr>
            <a:cxnSpLocks noChangeShapeType="1"/>
          </p:cNvCxnSpPr>
          <p:nvPr/>
        </p:nvCxnSpPr>
        <p:spPr bwMode="auto">
          <a:xfrm>
            <a:off x="239185" y="873126"/>
            <a:ext cx="11713633" cy="34925"/>
          </a:xfrm>
          <a:prstGeom prst="line">
            <a:avLst/>
          </a:prstGeom>
          <a:noFill/>
          <a:ln w="57150" algn="ctr">
            <a:solidFill>
              <a:srgbClr val="040466"/>
            </a:solidFill>
            <a:round/>
            <a:headEnd/>
            <a:tailEnd/>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xmlns="" val="33236421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8"/>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1001" y="1270000"/>
            <a:ext cx="6000751" cy="4516438"/>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25955"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447368" y="1270000"/>
            <a:ext cx="5363633" cy="4491038"/>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sp>
        <p:nvSpPr>
          <p:cNvPr id="125956" name="TextBox 3"/>
          <p:cNvSpPr txBox="1">
            <a:spLocks noChangeArrowheads="1"/>
          </p:cNvSpPr>
          <p:nvPr/>
        </p:nvSpPr>
        <p:spPr bwMode="auto">
          <a:xfrm>
            <a:off x="2381252" y="428626"/>
            <a:ext cx="5843266"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r>
              <a:rPr lang="el-GR" altLang="el-GR" sz="2800" b="1">
                <a:solidFill>
                  <a:srgbClr val="040466"/>
                </a:solidFill>
                <a:latin typeface="Comic Sans MS" pitchFamily="66" charset="0"/>
              </a:rPr>
              <a:t>Δυσλειτουργία φωνητικών χορδών</a:t>
            </a:r>
          </a:p>
        </p:txBody>
      </p:sp>
    </p:spTree>
    <p:extLst>
      <p:ext uri="{BB962C8B-B14F-4D97-AF65-F5344CB8AC3E}">
        <p14:creationId xmlns:p14="http://schemas.microsoft.com/office/powerpoint/2010/main" xmlns="" val="3359405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xfrm>
            <a:off x="315384" y="0"/>
            <a:ext cx="11480800" cy="1200150"/>
          </a:xfrm>
        </p:spPr>
        <p:txBody>
          <a:bodyPr/>
          <a:lstStyle/>
          <a:p>
            <a:pPr algn="ctr"/>
            <a:r>
              <a:rPr lang="el-GR" altLang="el-GR" sz="2800" b="1" dirty="0" err="1">
                <a:solidFill>
                  <a:srgbClr val="C00000"/>
                </a:solidFill>
                <a:latin typeface="Comic Sans MS" pitchFamily="66" charset="0"/>
              </a:rPr>
              <a:t>Σπιρομέτρηση</a:t>
            </a:r>
            <a:r>
              <a:rPr lang="en-US" altLang="el-GR" sz="2400" b="1" dirty="0">
                <a:solidFill>
                  <a:srgbClr val="C00000"/>
                </a:solidFill>
                <a:latin typeface="Comic Sans MS" pitchFamily="66" charset="0"/>
              </a:rPr>
              <a:t/>
            </a:r>
            <a:br>
              <a:rPr lang="en-US" altLang="el-GR" sz="2400" b="1" dirty="0">
                <a:solidFill>
                  <a:srgbClr val="C00000"/>
                </a:solidFill>
                <a:latin typeface="Comic Sans MS" pitchFamily="66" charset="0"/>
              </a:rPr>
            </a:br>
            <a:r>
              <a:rPr lang="el-GR" altLang="el-GR" sz="1600" b="1" dirty="0">
                <a:solidFill>
                  <a:srgbClr val="002060"/>
                </a:solidFill>
                <a:latin typeface="Comic Sans MS" pitchFamily="66" charset="0"/>
              </a:rPr>
              <a:t>Τεστ </a:t>
            </a:r>
            <a:r>
              <a:rPr lang="el-GR" altLang="el-GR" sz="1600" b="1" dirty="0" err="1">
                <a:solidFill>
                  <a:srgbClr val="002060"/>
                </a:solidFill>
                <a:latin typeface="Comic Sans MS" pitchFamily="66" charset="0"/>
              </a:rPr>
              <a:t>αναστρεψιμότητας</a:t>
            </a:r>
            <a:r>
              <a:rPr lang="el-GR" altLang="el-GR" sz="1600" b="1" dirty="0">
                <a:solidFill>
                  <a:srgbClr val="002060"/>
                </a:solidFill>
                <a:latin typeface="Comic Sans MS" pitchFamily="66" charset="0"/>
              </a:rPr>
              <a:t> στο άσθμα</a:t>
            </a:r>
            <a:br>
              <a:rPr lang="el-GR" altLang="el-GR" sz="1600" b="1" dirty="0">
                <a:solidFill>
                  <a:srgbClr val="002060"/>
                </a:solidFill>
                <a:latin typeface="Comic Sans MS" pitchFamily="66" charset="0"/>
              </a:rPr>
            </a:br>
            <a:r>
              <a:rPr lang="el-GR" altLang="el-GR" sz="1600" b="1" dirty="0" err="1">
                <a:solidFill>
                  <a:srgbClr val="002060"/>
                </a:solidFill>
                <a:latin typeface="Comic Sans MS" pitchFamily="66" charset="0"/>
              </a:rPr>
              <a:t>Σπιρομέτρηση</a:t>
            </a:r>
            <a:r>
              <a:rPr lang="el-GR" altLang="el-GR" sz="1600" b="1" dirty="0">
                <a:solidFill>
                  <a:srgbClr val="002060"/>
                </a:solidFill>
                <a:latin typeface="Comic Sans MS" pitchFamily="66" charset="0"/>
              </a:rPr>
              <a:t> προ και μετά </a:t>
            </a:r>
            <a:r>
              <a:rPr lang="el-GR" altLang="el-GR" sz="1600" b="1" dirty="0" err="1">
                <a:solidFill>
                  <a:srgbClr val="002060"/>
                </a:solidFill>
                <a:latin typeface="Comic Sans MS" pitchFamily="66" charset="0"/>
              </a:rPr>
              <a:t>βρογχοδιαστολή</a:t>
            </a:r>
            <a:endParaRPr lang="el-GR" altLang="el-GR" sz="1600" b="1" dirty="0">
              <a:solidFill>
                <a:srgbClr val="002060"/>
              </a:solidFill>
              <a:latin typeface="Comic Sans MS" pitchFamily="66" charset="0"/>
            </a:endParaRPr>
          </a:p>
        </p:txBody>
      </p:sp>
      <p:sp>
        <p:nvSpPr>
          <p:cNvPr id="54275" name="AutoShape 4"/>
          <p:cNvSpPr>
            <a:spLocks noChangeArrowheads="1"/>
          </p:cNvSpPr>
          <p:nvPr/>
        </p:nvSpPr>
        <p:spPr bwMode="auto">
          <a:xfrm>
            <a:off x="4607985" y="2765426"/>
            <a:ext cx="3253316" cy="828675"/>
          </a:xfrm>
          <a:prstGeom prst="rightArrow">
            <a:avLst>
              <a:gd name="adj1" fmla="val 35917"/>
              <a:gd name="adj2" fmla="val 85852"/>
            </a:avLst>
          </a:prstGeom>
          <a:solidFill>
            <a:srgbClr val="C00000"/>
          </a:solidFill>
          <a:ln w="9525">
            <a:solidFill>
              <a:srgbClr val="FF3300"/>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endParaRPr lang="el-GR" altLang="el-GR" sz="3600">
              <a:solidFill>
                <a:srgbClr val="C00000"/>
              </a:solidFill>
              <a:latin typeface="Garamond" pitchFamily="18" charset="0"/>
              <a:cs typeface="Times New Roman" pitchFamily="18" charset="0"/>
            </a:endParaRPr>
          </a:p>
        </p:txBody>
      </p:sp>
      <p:sp>
        <p:nvSpPr>
          <p:cNvPr id="54276" name="AutoShape 5"/>
          <p:cNvSpPr>
            <a:spLocks noChangeArrowheads="1"/>
          </p:cNvSpPr>
          <p:nvPr/>
        </p:nvSpPr>
        <p:spPr bwMode="auto">
          <a:xfrm>
            <a:off x="592666" y="4149726"/>
            <a:ext cx="3625851" cy="1700213"/>
          </a:xfrm>
          <a:prstGeom prst="roundRect">
            <a:avLst>
              <a:gd name="adj" fmla="val 16667"/>
            </a:avLst>
          </a:prstGeom>
          <a:solidFill>
            <a:srgbClr val="0070C0"/>
          </a:solidFill>
          <a:ln w="9525">
            <a:solidFill>
              <a:schemeClr val="accent1"/>
            </a:solidFill>
            <a:round/>
            <a:headEnd/>
            <a:tailEnd/>
          </a:ln>
        </p:spPr>
        <p:txBody>
          <a:bodyPr wrap="none"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l-GR" altLang="el-GR" sz="2800" b="1">
                <a:solidFill>
                  <a:srgbClr val="FFFFFF"/>
                </a:solidFill>
                <a:latin typeface="Comic Sans MS" pitchFamily="66" charset="0"/>
                <a:cs typeface="Times New Roman" pitchFamily="18" charset="0"/>
              </a:rPr>
              <a:t>Αύξηση </a:t>
            </a:r>
            <a:r>
              <a:rPr lang="en-US" altLang="el-GR" sz="2800" b="1">
                <a:solidFill>
                  <a:srgbClr val="FFFFFF"/>
                </a:solidFill>
                <a:latin typeface="Comic Sans MS" pitchFamily="66" charset="0"/>
                <a:cs typeface="Times New Roman" pitchFamily="18" charset="0"/>
              </a:rPr>
              <a:t>FEV</a:t>
            </a:r>
            <a:r>
              <a:rPr lang="en-US" altLang="el-GR" sz="2800" b="1" baseline="-25000">
                <a:solidFill>
                  <a:srgbClr val="FFFFFF"/>
                </a:solidFill>
                <a:latin typeface="Comic Sans MS" pitchFamily="66" charset="0"/>
                <a:cs typeface="Times New Roman" pitchFamily="18" charset="0"/>
              </a:rPr>
              <a:t>1</a:t>
            </a:r>
            <a:endParaRPr lang="el-GR" altLang="el-GR" sz="2800" b="1" baseline="-25000">
              <a:solidFill>
                <a:srgbClr val="FFFFFF"/>
              </a:solidFill>
              <a:latin typeface="Comic Sans MS" pitchFamily="66" charset="0"/>
              <a:cs typeface="Times New Roman" pitchFamily="18" charset="0"/>
            </a:endParaRPr>
          </a:p>
          <a:p>
            <a:pPr algn="ctr" eaLnBrk="1" hangingPunct="1">
              <a:spcBef>
                <a:spcPct val="0"/>
              </a:spcBef>
              <a:buFontTx/>
              <a:buNone/>
            </a:pPr>
            <a:r>
              <a:rPr lang="el-GR" altLang="el-GR" sz="2800" b="1">
                <a:solidFill>
                  <a:srgbClr val="C00000"/>
                </a:solidFill>
                <a:latin typeface="Garamond" pitchFamily="18" charset="0"/>
                <a:cs typeface="Times New Roman" pitchFamily="18" charset="0"/>
              </a:rPr>
              <a:t>&gt;12% </a:t>
            </a:r>
          </a:p>
          <a:p>
            <a:pPr algn="ctr" eaLnBrk="1" hangingPunct="1">
              <a:spcBef>
                <a:spcPct val="0"/>
              </a:spcBef>
              <a:buFontTx/>
              <a:buNone/>
            </a:pPr>
            <a:r>
              <a:rPr lang="el-GR" altLang="el-GR" sz="2800" b="1">
                <a:solidFill>
                  <a:srgbClr val="C00000"/>
                </a:solidFill>
                <a:latin typeface="Garamond" pitchFamily="18" charset="0"/>
                <a:cs typeface="Times New Roman" pitchFamily="18" charset="0"/>
              </a:rPr>
              <a:t>και</a:t>
            </a:r>
          </a:p>
          <a:p>
            <a:pPr algn="ctr" eaLnBrk="1" hangingPunct="1">
              <a:spcBef>
                <a:spcPct val="0"/>
              </a:spcBef>
              <a:buFontTx/>
              <a:buNone/>
            </a:pPr>
            <a:r>
              <a:rPr lang="el-GR" altLang="el-GR" sz="2800" b="1">
                <a:solidFill>
                  <a:srgbClr val="C00000"/>
                </a:solidFill>
                <a:latin typeface="Garamond" pitchFamily="18" charset="0"/>
                <a:cs typeface="Times New Roman" pitchFamily="18" charset="0"/>
              </a:rPr>
              <a:t>&gt;200 </a:t>
            </a:r>
            <a:r>
              <a:rPr lang="en-US" altLang="el-GR" sz="2800" b="1">
                <a:solidFill>
                  <a:srgbClr val="C00000"/>
                </a:solidFill>
                <a:latin typeface="Garamond" pitchFamily="18" charset="0"/>
                <a:cs typeface="Times New Roman" pitchFamily="18" charset="0"/>
              </a:rPr>
              <a:t>mL</a:t>
            </a:r>
            <a:endParaRPr lang="el-GR" altLang="el-GR" sz="2800" b="1">
              <a:solidFill>
                <a:srgbClr val="C00000"/>
              </a:solidFill>
              <a:latin typeface="Garamond" pitchFamily="18" charset="0"/>
              <a:cs typeface="Times New Roman" pitchFamily="18" charset="0"/>
            </a:endParaRPr>
          </a:p>
        </p:txBody>
      </p:sp>
      <p:sp>
        <p:nvSpPr>
          <p:cNvPr id="54277" name="Text Box 6"/>
          <p:cNvSpPr txBox="1">
            <a:spLocks noChangeArrowheads="1"/>
          </p:cNvSpPr>
          <p:nvPr/>
        </p:nvSpPr>
        <p:spPr bwMode="auto">
          <a:xfrm>
            <a:off x="4651376" y="2080105"/>
            <a:ext cx="3744383"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r>
              <a:rPr lang="el-GR" altLang="el-GR" sz="2000" b="1" i="1">
                <a:solidFill>
                  <a:srgbClr val="002060"/>
                </a:solidFill>
                <a:latin typeface="Comic Sans MS" pitchFamily="66" charset="0"/>
                <a:cs typeface="Times New Roman" pitchFamily="18" charset="0"/>
              </a:rPr>
              <a:t>Εισπνοή 400 μ</a:t>
            </a:r>
            <a:r>
              <a:rPr lang="en-US" altLang="el-GR" sz="2000" b="1" i="1">
                <a:solidFill>
                  <a:srgbClr val="002060"/>
                </a:solidFill>
                <a:latin typeface="Comic Sans MS" pitchFamily="66" charset="0"/>
                <a:cs typeface="Times New Roman" pitchFamily="18" charset="0"/>
              </a:rPr>
              <a:t>g</a:t>
            </a:r>
            <a:r>
              <a:rPr lang="el-GR" altLang="el-GR" sz="2000" b="1" i="1">
                <a:solidFill>
                  <a:srgbClr val="002060"/>
                </a:solidFill>
                <a:latin typeface="Comic Sans MS" pitchFamily="66" charset="0"/>
                <a:cs typeface="Times New Roman" pitchFamily="18" charset="0"/>
              </a:rPr>
              <a:t> σαλβουταμόλης</a:t>
            </a:r>
          </a:p>
          <a:p>
            <a:pPr eaLnBrk="1" hangingPunct="1">
              <a:spcBef>
                <a:spcPct val="0"/>
              </a:spcBef>
              <a:buFontTx/>
              <a:buNone/>
            </a:pPr>
            <a:r>
              <a:rPr lang="el-GR" altLang="el-GR" sz="2000" b="1" i="1">
                <a:solidFill>
                  <a:srgbClr val="FF0000"/>
                </a:solidFill>
                <a:latin typeface="Comic Sans MS" pitchFamily="66" charset="0"/>
                <a:cs typeface="Times New Roman" pitchFamily="18" charset="0"/>
              </a:rPr>
              <a:t>   (4 εισπνοές</a:t>
            </a:r>
            <a:r>
              <a:rPr lang="en-US" altLang="el-GR" sz="2000" b="1" i="1">
                <a:solidFill>
                  <a:srgbClr val="FF0000"/>
                </a:solidFill>
                <a:latin typeface="Comic Sans MS" pitchFamily="66" charset="0"/>
                <a:cs typeface="Times New Roman" pitchFamily="18" charset="0"/>
              </a:rPr>
              <a:t>)</a:t>
            </a:r>
            <a:endParaRPr lang="el-GR" altLang="el-GR" sz="2000" b="1" i="1">
              <a:solidFill>
                <a:srgbClr val="FF0000"/>
              </a:solidFill>
              <a:latin typeface="Comic Sans MS" pitchFamily="66" charset="0"/>
              <a:cs typeface="Times New Roman" pitchFamily="18" charset="0"/>
            </a:endParaRPr>
          </a:p>
        </p:txBody>
      </p:sp>
      <p:pic>
        <p:nvPicPr>
          <p:cNvPr id="54278"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804152" y="1200150"/>
            <a:ext cx="4152900" cy="5373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279" name="AutoShape 3"/>
          <p:cNvSpPr>
            <a:spLocks noChangeArrowheads="1"/>
          </p:cNvSpPr>
          <p:nvPr/>
        </p:nvSpPr>
        <p:spPr bwMode="auto">
          <a:xfrm>
            <a:off x="228600" y="2622551"/>
            <a:ext cx="4218517" cy="1268413"/>
          </a:xfrm>
          <a:prstGeom prst="roundRect">
            <a:avLst>
              <a:gd name="adj" fmla="val 16667"/>
            </a:avLst>
          </a:prstGeom>
          <a:solidFill>
            <a:srgbClr val="0070C0"/>
          </a:solidFill>
          <a:ln w="9525">
            <a:solidFill>
              <a:schemeClr val="accent1"/>
            </a:solidFill>
            <a:round/>
            <a:headEnd/>
            <a:tailEnd/>
          </a:ln>
        </p:spPr>
        <p:txBody>
          <a:bodyPr wrap="none"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l-GR" altLang="el-GR" sz="2800" b="1">
                <a:solidFill>
                  <a:srgbClr val="FFFFFF"/>
                </a:solidFill>
                <a:latin typeface="Comic Sans MS" pitchFamily="66" charset="0"/>
                <a:cs typeface="Times New Roman" pitchFamily="18" charset="0"/>
              </a:rPr>
              <a:t>Αρχική Τιμή </a:t>
            </a:r>
            <a:r>
              <a:rPr lang="en-US" altLang="el-GR" sz="2800" b="1">
                <a:solidFill>
                  <a:srgbClr val="FFFFFF"/>
                </a:solidFill>
                <a:latin typeface="Comic Sans MS" pitchFamily="66" charset="0"/>
                <a:cs typeface="Times New Roman" pitchFamily="18" charset="0"/>
              </a:rPr>
              <a:t>FEV</a:t>
            </a:r>
            <a:r>
              <a:rPr lang="en-US" altLang="el-GR" sz="2800" b="1" baseline="-25000">
                <a:solidFill>
                  <a:srgbClr val="FFFFFF"/>
                </a:solidFill>
                <a:latin typeface="Comic Sans MS" pitchFamily="66" charset="0"/>
                <a:cs typeface="Times New Roman" pitchFamily="18" charset="0"/>
              </a:rPr>
              <a:t>1</a:t>
            </a:r>
            <a:r>
              <a:rPr lang="el-GR" altLang="el-GR" sz="2800" b="1" baseline="-25000">
                <a:solidFill>
                  <a:srgbClr val="000000"/>
                </a:solidFill>
                <a:latin typeface="Comic Sans MS" pitchFamily="66" charset="0"/>
                <a:cs typeface="Times New Roman" pitchFamily="18" charset="0"/>
              </a:rPr>
              <a:t> </a:t>
            </a:r>
          </a:p>
        </p:txBody>
      </p:sp>
      <p:sp>
        <p:nvSpPr>
          <p:cNvPr id="54280" name="Δεξιό βέλος 1"/>
          <p:cNvSpPr>
            <a:spLocks noChangeArrowheads="1"/>
          </p:cNvSpPr>
          <p:nvPr/>
        </p:nvSpPr>
        <p:spPr bwMode="auto">
          <a:xfrm>
            <a:off x="4218518" y="4621213"/>
            <a:ext cx="865716" cy="588962"/>
          </a:xfrm>
          <a:prstGeom prst="rightArrow">
            <a:avLst>
              <a:gd name="adj1" fmla="val 50000"/>
              <a:gd name="adj2" fmla="val 50094"/>
            </a:avLst>
          </a:prstGeom>
          <a:solidFill>
            <a:srgbClr val="C00000"/>
          </a:solidFill>
          <a:ln w="9525" algn="ctr">
            <a:solidFill>
              <a:schemeClr val="tx1"/>
            </a:solidFill>
            <a:round/>
            <a:headEnd/>
            <a:tailEnd/>
          </a:ln>
        </p:spPr>
        <p:txBody>
          <a:bodyPr wrap="none"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l-GR" altLang="el-GR" sz="1800" b="1">
              <a:solidFill>
                <a:srgbClr val="000000"/>
              </a:solidFill>
              <a:latin typeface="Garamond" pitchFamily="18" charset="0"/>
            </a:endParaRPr>
          </a:p>
        </p:txBody>
      </p:sp>
      <p:sp>
        <p:nvSpPr>
          <p:cNvPr id="54281" name="Text Box 8"/>
          <p:cNvSpPr txBox="1">
            <a:spLocks noChangeArrowheads="1"/>
          </p:cNvSpPr>
          <p:nvPr/>
        </p:nvSpPr>
        <p:spPr bwMode="auto">
          <a:xfrm>
            <a:off x="4229101" y="3919538"/>
            <a:ext cx="4011084"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l-GR" altLang="el-GR" sz="2400" b="1">
                <a:solidFill>
                  <a:srgbClr val="002060"/>
                </a:solidFill>
                <a:latin typeface="Comic Sans MS" pitchFamily="66" charset="0"/>
              </a:rPr>
              <a:t>Σημαντική αναστρεψιμότητα</a:t>
            </a:r>
          </a:p>
        </p:txBody>
      </p:sp>
      <p:sp>
        <p:nvSpPr>
          <p:cNvPr id="2" name="Rectangle 1">
            <a:extLst>
              <a:ext uri="{FF2B5EF4-FFF2-40B4-BE49-F238E27FC236}">
                <a16:creationId xmlns:a16="http://schemas.microsoft.com/office/drawing/2014/main" xmlns="" id="{04417403-89C7-4C04-AD30-5C1072ACAED4}"/>
              </a:ext>
            </a:extLst>
          </p:cNvPr>
          <p:cNvSpPr/>
          <p:nvPr/>
        </p:nvSpPr>
        <p:spPr>
          <a:xfrm>
            <a:off x="-1183247" y="6048967"/>
            <a:ext cx="9579006" cy="1184940"/>
          </a:xfrm>
          <a:prstGeom prst="rect">
            <a:avLst/>
          </a:prstGeom>
        </p:spPr>
        <p:txBody>
          <a:bodyPr wrap="square">
            <a:spAutoFit/>
          </a:bodyPr>
          <a:lstStyle/>
          <a:p>
            <a:pPr algn="ctr" fontAlgn="auto">
              <a:spcAft>
                <a:spcPts val="0"/>
              </a:spcAft>
              <a:defRPr/>
            </a:pPr>
            <a:r>
              <a:rPr lang="el-GR" sz="1400" b="1" i="1" dirty="0">
                <a:solidFill>
                  <a:srgbClr val="040466"/>
                </a:solidFill>
                <a:latin typeface="Comic Sans MS" panose="030F0702030302020204" pitchFamily="66" charset="0"/>
              </a:rPr>
              <a:t>Τεκμηρίωση της στένωσης των αεραγωγών</a:t>
            </a:r>
          </a:p>
          <a:p>
            <a:pPr algn="ctr" fontAlgn="auto">
              <a:spcAft>
                <a:spcPts val="0"/>
              </a:spcAft>
              <a:defRPr/>
            </a:pPr>
            <a:endParaRPr lang="en-AU" sz="1400" dirty="0">
              <a:solidFill>
                <a:srgbClr val="040466"/>
              </a:solidFill>
              <a:latin typeface="Comic Sans MS" panose="030F0702030302020204" pitchFamily="66" charset="0"/>
            </a:endParaRPr>
          </a:p>
          <a:p>
            <a:pPr lvl="1" algn="ctr" fontAlgn="auto">
              <a:spcAft>
                <a:spcPts val="0"/>
              </a:spcAft>
              <a:defRPr/>
            </a:pPr>
            <a:r>
              <a:rPr lang="el-GR" sz="1400" dirty="0">
                <a:solidFill>
                  <a:srgbClr val="040466"/>
                </a:solidFill>
                <a:latin typeface="Comic Sans MS" panose="030F0702030302020204" pitchFamily="66" charset="0"/>
              </a:rPr>
              <a:t>Μειωμένος λόγος </a:t>
            </a:r>
            <a:r>
              <a:rPr lang="en-AU" sz="1400" dirty="0">
                <a:solidFill>
                  <a:srgbClr val="040466"/>
                </a:solidFill>
                <a:latin typeface="Comic Sans MS" panose="030F0702030302020204" pitchFamily="66" charset="0"/>
              </a:rPr>
              <a:t>FEV</a:t>
            </a:r>
            <a:r>
              <a:rPr lang="en-AU" sz="1400" baseline="-25000" dirty="0">
                <a:solidFill>
                  <a:srgbClr val="040466"/>
                </a:solidFill>
                <a:latin typeface="Comic Sans MS" panose="030F0702030302020204" pitchFamily="66" charset="0"/>
              </a:rPr>
              <a:t>1</a:t>
            </a:r>
            <a:r>
              <a:rPr lang="en-AU" sz="1400" dirty="0">
                <a:solidFill>
                  <a:srgbClr val="040466"/>
                </a:solidFill>
                <a:latin typeface="Comic Sans MS" panose="030F0702030302020204" pitchFamily="66" charset="0"/>
              </a:rPr>
              <a:t>/FVC</a:t>
            </a:r>
            <a:r>
              <a:rPr lang="el-GR" sz="1400" dirty="0">
                <a:solidFill>
                  <a:srgbClr val="040466"/>
                </a:solidFill>
                <a:latin typeface="Comic Sans MS" panose="030F0702030302020204" pitchFamily="66" charset="0"/>
              </a:rPr>
              <a:t> &lt;0,75 </a:t>
            </a:r>
            <a:r>
              <a:rPr lang="en-AU" sz="1400" dirty="0">
                <a:solidFill>
                  <a:srgbClr val="040466"/>
                </a:solidFill>
                <a:latin typeface="Comic Sans MS" panose="030F0702030302020204" pitchFamily="66" charset="0"/>
              </a:rPr>
              <a:t>(</a:t>
            </a:r>
            <a:r>
              <a:rPr lang="el-GR" sz="1400" dirty="0">
                <a:solidFill>
                  <a:srgbClr val="040466"/>
                </a:solidFill>
                <a:latin typeface="Comic Sans MS" panose="030F0702030302020204" pitchFamily="66" charset="0"/>
              </a:rPr>
              <a:t>τουλάχιστον μια φορά, όταν ο</a:t>
            </a:r>
            <a:r>
              <a:rPr lang="en-AU" sz="1400" dirty="0">
                <a:solidFill>
                  <a:srgbClr val="040466"/>
                </a:solidFill>
                <a:latin typeface="Comic Sans MS" panose="030F0702030302020204" pitchFamily="66" charset="0"/>
              </a:rPr>
              <a:t> FEV</a:t>
            </a:r>
            <a:r>
              <a:rPr lang="en-AU" sz="1400" baseline="-25000" dirty="0">
                <a:solidFill>
                  <a:srgbClr val="040466"/>
                </a:solidFill>
                <a:latin typeface="Comic Sans MS" panose="030F0702030302020204" pitchFamily="66" charset="0"/>
              </a:rPr>
              <a:t>1</a:t>
            </a:r>
            <a:r>
              <a:rPr lang="en-AU" sz="1400" dirty="0">
                <a:solidFill>
                  <a:srgbClr val="040466"/>
                </a:solidFill>
                <a:latin typeface="Comic Sans MS" panose="030F0702030302020204" pitchFamily="66" charset="0"/>
              </a:rPr>
              <a:t> </a:t>
            </a:r>
            <a:r>
              <a:rPr lang="el-GR" sz="1400" dirty="0">
                <a:solidFill>
                  <a:srgbClr val="040466"/>
                </a:solidFill>
                <a:latin typeface="Comic Sans MS" panose="030F0702030302020204" pitchFamily="66" charset="0"/>
              </a:rPr>
              <a:t>είναι μειωμένος</a:t>
            </a:r>
            <a:r>
              <a:rPr lang="en-AU" sz="1400" dirty="0">
                <a:solidFill>
                  <a:srgbClr val="040466"/>
                </a:solidFill>
                <a:latin typeface="Comic Sans MS" panose="030F0702030302020204" pitchFamily="66" charset="0"/>
              </a:rPr>
              <a:t>)</a:t>
            </a:r>
            <a:endParaRPr lang="el-GR" sz="1400" dirty="0">
              <a:solidFill>
                <a:srgbClr val="040466"/>
              </a:solidFill>
              <a:latin typeface="Comic Sans MS" panose="030F0702030302020204" pitchFamily="66" charset="0"/>
            </a:endParaRPr>
          </a:p>
          <a:p>
            <a:pPr lvl="1" algn="ctr" fontAlgn="auto">
              <a:spcAft>
                <a:spcPts val="0"/>
              </a:spcAft>
              <a:defRPr/>
            </a:pPr>
            <a:endParaRPr lang="el-GR" sz="2900" dirty="0">
              <a:solidFill>
                <a:srgbClr val="040466"/>
              </a:solidFill>
              <a:latin typeface="Comic Sans MS" panose="030F0702030302020204" pitchFamily="66" charset="0"/>
            </a:endParaRPr>
          </a:p>
        </p:txBody>
      </p:sp>
    </p:spTree>
    <p:extLst>
      <p:ext uri="{BB962C8B-B14F-4D97-AF65-F5344CB8AC3E}">
        <p14:creationId xmlns:p14="http://schemas.microsoft.com/office/powerpoint/2010/main" xmlns="" val="178780812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0"/>
          <p:cNvSpPr>
            <a:spLocks noChangeArrowheads="1"/>
          </p:cNvSpPr>
          <p:nvPr/>
        </p:nvSpPr>
        <p:spPr bwMode="auto">
          <a:xfrm>
            <a:off x="2362418" y="5008564"/>
            <a:ext cx="2385267"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r" eaLnBrk="1" hangingPunct="1">
              <a:spcBef>
                <a:spcPct val="0"/>
              </a:spcBef>
              <a:buFontTx/>
              <a:buNone/>
            </a:pPr>
            <a:r>
              <a:rPr lang="en-US" altLang="el-GR" sz="2400" b="1">
                <a:solidFill>
                  <a:srgbClr val="134679"/>
                </a:solidFill>
                <a:latin typeface="Comic Sans MS" pitchFamily="66" charset="0"/>
              </a:rPr>
              <a:t>Time (seconds)</a:t>
            </a:r>
          </a:p>
        </p:txBody>
      </p:sp>
      <p:sp>
        <p:nvSpPr>
          <p:cNvPr id="55299" name="Rectangle 20"/>
          <p:cNvSpPr>
            <a:spLocks noChangeArrowheads="1"/>
          </p:cNvSpPr>
          <p:nvPr/>
        </p:nvSpPr>
        <p:spPr bwMode="auto">
          <a:xfrm>
            <a:off x="1235636" y="822325"/>
            <a:ext cx="1200648"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r" eaLnBrk="1" hangingPunct="1">
              <a:spcBef>
                <a:spcPct val="0"/>
              </a:spcBef>
              <a:buFontTx/>
              <a:buNone/>
            </a:pPr>
            <a:r>
              <a:rPr lang="el-GR" altLang="el-GR" sz="2400" b="1">
                <a:solidFill>
                  <a:srgbClr val="134679"/>
                </a:solidFill>
                <a:latin typeface="Comic Sans MS" pitchFamily="66" charset="0"/>
              </a:rPr>
              <a:t>Όγκος</a:t>
            </a:r>
            <a:r>
              <a:rPr lang="el-GR" altLang="el-GR" sz="2800" b="1">
                <a:solidFill>
                  <a:srgbClr val="134679"/>
                </a:solidFill>
              </a:rPr>
              <a:t> </a:t>
            </a:r>
            <a:endParaRPr lang="en-US" altLang="el-GR" sz="2800" b="1">
              <a:solidFill>
                <a:srgbClr val="134679"/>
              </a:solidFill>
            </a:endParaRPr>
          </a:p>
        </p:txBody>
      </p:sp>
      <p:sp>
        <p:nvSpPr>
          <p:cNvPr id="55300" name="Rectangle 26"/>
          <p:cNvSpPr>
            <a:spLocks noChangeArrowheads="1"/>
          </p:cNvSpPr>
          <p:nvPr/>
        </p:nvSpPr>
        <p:spPr bwMode="auto">
          <a:xfrm>
            <a:off x="19051" y="5459413"/>
            <a:ext cx="5465233" cy="582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r>
              <a:rPr lang="en-US" altLang="el-GR" sz="1600">
                <a:solidFill>
                  <a:srgbClr val="134679"/>
                </a:solidFill>
              </a:rPr>
              <a:t>Note:  Each FEV</a:t>
            </a:r>
            <a:r>
              <a:rPr lang="en-US" altLang="el-GR" sz="1600" baseline="-25000">
                <a:solidFill>
                  <a:srgbClr val="134679"/>
                </a:solidFill>
              </a:rPr>
              <a:t>1</a:t>
            </a:r>
            <a:r>
              <a:rPr lang="en-US" altLang="el-GR" sz="1600">
                <a:solidFill>
                  <a:srgbClr val="134679"/>
                </a:solidFill>
              </a:rPr>
              <a:t> represents the highest of three reproducible measurements</a:t>
            </a:r>
          </a:p>
        </p:txBody>
      </p:sp>
      <p:sp>
        <p:nvSpPr>
          <p:cNvPr id="55301" name="Title 1"/>
          <p:cNvSpPr>
            <a:spLocks noGrp="1"/>
          </p:cNvSpPr>
          <p:nvPr>
            <p:ph type="title"/>
          </p:nvPr>
        </p:nvSpPr>
        <p:spPr>
          <a:xfrm>
            <a:off x="281518" y="107951"/>
            <a:ext cx="10130367" cy="887413"/>
          </a:xfrm>
        </p:spPr>
        <p:txBody>
          <a:bodyPr/>
          <a:lstStyle/>
          <a:p>
            <a:pPr algn="ctr" eaLnBrk="1" hangingPunct="1"/>
            <a:r>
              <a:rPr lang="el-GR" altLang="el-GR" b="1">
                <a:latin typeface="Comic Sans MS" pitchFamily="66" charset="0"/>
              </a:rPr>
              <a:t>Σπιρομέτρηση</a:t>
            </a:r>
            <a:br>
              <a:rPr lang="el-GR" altLang="el-GR" b="1">
                <a:latin typeface="Comic Sans MS" pitchFamily="66" charset="0"/>
              </a:rPr>
            </a:br>
            <a:r>
              <a:rPr lang="el-GR" altLang="el-GR" b="1">
                <a:latin typeface="Comic Sans MS" pitchFamily="66" charset="0"/>
              </a:rPr>
              <a:t>Τυπικό αποφρακτικό πρότυπο</a:t>
            </a:r>
            <a:endParaRPr lang="en-AU" altLang="el-GR" b="1">
              <a:latin typeface="Comic Sans MS" pitchFamily="66" charset="0"/>
            </a:endParaRPr>
          </a:p>
        </p:txBody>
      </p:sp>
      <p:sp>
        <p:nvSpPr>
          <p:cNvPr id="55302" name="Rectangle 20"/>
          <p:cNvSpPr>
            <a:spLocks noChangeArrowheads="1"/>
          </p:cNvSpPr>
          <p:nvPr/>
        </p:nvSpPr>
        <p:spPr bwMode="auto">
          <a:xfrm>
            <a:off x="888274" y="1493839"/>
            <a:ext cx="896077"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r" eaLnBrk="1" hangingPunct="1">
              <a:spcBef>
                <a:spcPct val="0"/>
              </a:spcBef>
              <a:buFontTx/>
              <a:buNone/>
            </a:pPr>
            <a:r>
              <a:rPr lang="en-US" altLang="el-GR" sz="2400" b="1">
                <a:solidFill>
                  <a:srgbClr val="134679"/>
                </a:solidFill>
                <a:latin typeface="Comic Sans MS" pitchFamily="66" charset="0"/>
              </a:rPr>
              <a:t>FEV</a:t>
            </a:r>
            <a:r>
              <a:rPr lang="en-US" altLang="el-GR" sz="2400" b="1" baseline="-25000">
                <a:solidFill>
                  <a:srgbClr val="134679"/>
                </a:solidFill>
                <a:latin typeface="Comic Sans MS" pitchFamily="66" charset="0"/>
              </a:rPr>
              <a:t>1</a:t>
            </a:r>
          </a:p>
        </p:txBody>
      </p:sp>
      <p:sp>
        <p:nvSpPr>
          <p:cNvPr id="371715" name="Freeform 3"/>
          <p:cNvSpPr>
            <a:spLocks/>
          </p:cNvSpPr>
          <p:nvPr/>
        </p:nvSpPr>
        <p:spPr bwMode="auto">
          <a:xfrm>
            <a:off x="537634" y="1327150"/>
            <a:ext cx="4593167" cy="3252788"/>
          </a:xfrm>
          <a:custGeom>
            <a:avLst/>
            <a:gdLst/>
            <a:ahLst/>
            <a:cxnLst>
              <a:cxn ang="0">
                <a:pos x="0" y="0"/>
              </a:cxn>
              <a:cxn ang="0">
                <a:pos x="0" y="2048"/>
              </a:cxn>
              <a:cxn ang="0">
                <a:pos x="2024" y="2048"/>
              </a:cxn>
            </a:cxnLst>
            <a:rect l="0" t="0" r="r" b="b"/>
            <a:pathLst>
              <a:path w="2025" h="2049">
                <a:moveTo>
                  <a:pt x="0" y="0"/>
                </a:moveTo>
                <a:lnTo>
                  <a:pt x="0" y="2048"/>
                </a:lnTo>
                <a:lnTo>
                  <a:pt x="2024" y="2048"/>
                </a:lnTo>
              </a:path>
            </a:pathLst>
          </a:custGeom>
          <a:noFill/>
          <a:ln w="25400" cap="rnd" cmpd="sng">
            <a:solidFill>
              <a:srgbClr val="134679"/>
            </a:solidFill>
            <a:prstDash val="solid"/>
            <a:round/>
            <a:headEnd type="none" w="med" len="med"/>
            <a:tailEnd type="none" w="med" len="med"/>
          </a:ln>
          <a:effectLst/>
        </p:spPr>
        <p:txBody>
          <a:bodyP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371716" name="Freeform 4"/>
          <p:cNvSpPr>
            <a:spLocks/>
          </p:cNvSpPr>
          <p:nvPr/>
        </p:nvSpPr>
        <p:spPr bwMode="auto">
          <a:xfrm>
            <a:off x="563034" y="1649413"/>
            <a:ext cx="4567767" cy="2898775"/>
          </a:xfrm>
          <a:custGeom>
            <a:avLst/>
            <a:gdLst>
              <a:gd name="connsiteX0" fmla="*/ 0 w 9995"/>
              <a:gd name="connsiteY0" fmla="*/ 9992 h 9992"/>
              <a:gd name="connsiteX1" fmla="*/ 42 w 9995"/>
              <a:gd name="connsiteY1" fmla="*/ 9831 h 9992"/>
              <a:gd name="connsiteX2" fmla="*/ 152 w 9995"/>
              <a:gd name="connsiteY2" fmla="*/ 9391 h 9992"/>
              <a:gd name="connsiteX3" fmla="*/ 320 w 9995"/>
              <a:gd name="connsiteY3" fmla="*/ 8744 h 9992"/>
              <a:gd name="connsiteX4" fmla="*/ 551 w 9995"/>
              <a:gd name="connsiteY4" fmla="*/ 7935 h 9992"/>
              <a:gd name="connsiteX5" fmla="*/ 693 w 9995"/>
              <a:gd name="connsiteY5" fmla="*/ 7488 h 9992"/>
              <a:gd name="connsiteX6" fmla="*/ 855 w 9995"/>
              <a:gd name="connsiteY6" fmla="*/ 7034 h 9992"/>
              <a:gd name="connsiteX7" fmla="*/ 1018 w 9995"/>
              <a:gd name="connsiteY7" fmla="*/ 6564 h 9992"/>
              <a:gd name="connsiteX8" fmla="*/ 1196 w 9995"/>
              <a:gd name="connsiteY8" fmla="*/ 6102 h 9992"/>
              <a:gd name="connsiteX9" fmla="*/ 1396 w 9995"/>
              <a:gd name="connsiteY9" fmla="*/ 5647 h 9992"/>
              <a:gd name="connsiteX10" fmla="*/ 1600 w 9995"/>
              <a:gd name="connsiteY10" fmla="*/ 5208 h 9992"/>
              <a:gd name="connsiteX11" fmla="*/ 1710 w 9995"/>
              <a:gd name="connsiteY11" fmla="*/ 5000 h 9992"/>
              <a:gd name="connsiteX12" fmla="*/ 1821 w 9995"/>
              <a:gd name="connsiteY12" fmla="*/ 4792 h 9992"/>
              <a:gd name="connsiteX13" fmla="*/ 1931 w 9995"/>
              <a:gd name="connsiteY13" fmla="*/ 4599 h 9992"/>
              <a:gd name="connsiteX14" fmla="*/ 2041 w 9995"/>
              <a:gd name="connsiteY14" fmla="*/ 4422 h 9992"/>
              <a:gd name="connsiteX15" fmla="*/ 2293 w 9995"/>
              <a:gd name="connsiteY15" fmla="*/ 4052 h 9992"/>
              <a:gd name="connsiteX16" fmla="*/ 2560 w 9995"/>
              <a:gd name="connsiteY16" fmla="*/ 3675 h 9992"/>
              <a:gd name="connsiteX17" fmla="*/ 2875 w 9995"/>
              <a:gd name="connsiteY17" fmla="*/ 3290 h 9992"/>
              <a:gd name="connsiteX18" fmla="*/ 3206 w 9995"/>
              <a:gd name="connsiteY18" fmla="*/ 2889 h 9992"/>
              <a:gd name="connsiteX19" fmla="*/ 3384 w 9995"/>
              <a:gd name="connsiteY19" fmla="*/ 2696 h 9992"/>
              <a:gd name="connsiteX20" fmla="*/ 3578 w 9995"/>
              <a:gd name="connsiteY20" fmla="*/ 2512 h 9992"/>
              <a:gd name="connsiteX21" fmla="*/ 3767 w 9995"/>
              <a:gd name="connsiteY21" fmla="*/ 2319 h 9992"/>
              <a:gd name="connsiteX22" fmla="*/ 3966 w 9995"/>
              <a:gd name="connsiteY22" fmla="*/ 2142 h 9992"/>
              <a:gd name="connsiteX23" fmla="*/ 4187 w 9995"/>
              <a:gd name="connsiteY23" fmla="*/ 1949 h 9992"/>
              <a:gd name="connsiteX24" fmla="*/ 4407 w 9995"/>
              <a:gd name="connsiteY24" fmla="*/ 1772 h 9992"/>
              <a:gd name="connsiteX25" fmla="*/ 4633 w 9995"/>
              <a:gd name="connsiteY25" fmla="*/ 1595 h 9992"/>
              <a:gd name="connsiteX26" fmla="*/ 4869 w 9995"/>
              <a:gd name="connsiteY26" fmla="*/ 1433 h 9992"/>
              <a:gd name="connsiteX27" fmla="*/ 5121 w 9995"/>
              <a:gd name="connsiteY27" fmla="*/ 1271 h 9992"/>
              <a:gd name="connsiteX28" fmla="*/ 5373 w 9995"/>
              <a:gd name="connsiteY28" fmla="*/ 1109 h 9992"/>
              <a:gd name="connsiteX29" fmla="*/ 5645 w 9995"/>
              <a:gd name="connsiteY29" fmla="*/ 963 h 9992"/>
              <a:gd name="connsiteX30" fmla="*/ 5913 w 9995"/>
              <a:gd name="connsiteY30" fmla="*/ 832 h 9992"/>
              <a:gd name="connsiteX31" fmla="*/ 6196 w 9995"/>
              <a:gd name="connsiteY31" fmla="*/ 693 h 9992"/>
              <a:gd name="connsiteX32" fmla="*/ 6495 w 9995"/>
              <a:gd name="connsiteY32" fmla="*/ 578 h 9992"/>
              <a:gd name="connsiteX33" fmla="*/ 6800 w 9995"/>
              <a:gd name="connsiteY33" fmla="*/ 462 h 9992"/>
              <a:gd name="connsiteX34" fmla="*/ 7429 w 9995"/>
              <a:gd name="connsiteY34" fmla="*/ 270 h 9992"/>
              <a:gd name="connsiteX35" fmla="*/ 7765 w 9995"/>
              <a:gd name="connsiteY35" fmla="*/ 193 h 9992"/>
              <a:gd name="connsiteX36" fmla="*/ 8116 w 9995"/>
              <a:gd name="connsiteY36" fmla="*/ 123 h 9992"/>
              <a:gd name="connsiteX37" fmla="*/ 8468 w 9995"/>
              <a:gd name="connsiteY37" fmla="*/ 77 h 9992"/>
              <a:gd name="connsiteX38" fmla="*/ 8830 w 9995"/>
              <a:gd name="connsiteY38" fmla="*/ 31 h 9992"/>
              <a:gd name="connsiteX39" fmla="*/ 9208 w 9995"/>
              <a:gd name="connsiteY39" fmla="*/ 0 h 9992"/>
              <a:gd name="connsiteX40" fmla="*/ 9591 w 9995"/>
              <a:gd name="connsiteY40" fmla="*/ 0 h 9992"/>
              <a:gd name="connsiteX41" fmla="*/ 9995 w 9995"/>
              <a:gd name="connsiteY41" fmla="*/ 0 h 9992"/>
              <a:gd name="connsiteX0" fmla="*/ 0 w 10000"/>
              <a:gd name="connsiteY0" fmla="*/ 10000 h 10000"/>
              <a:gd name="connsiteX1" fmla="*/ 42 w 10000"/>
              <a:gd name="connsiteY1" fmla="*/ 9839 h 10000"/>
              <a:gd name="connsiteX2" fmla="*/ 152 w 10000"/>
              <a:gd name="connsiteY2" fmla="*/ 9399 h 10000"/>
              <a:gd name="connsiteX3" fmla="*/ 320 w 10000"/>
              <a:gd name="connsiteY3" fmla="*/ 8751 h 10000"/>
              <a:gd name="connsiteX4" fmla="*/ 551 w 10000"/>
              <a:gd name="connsiteY4" fmla="*/ 7941 h 10000"/>
              <a:gd name="connsiteX5" fmla="*/ 693 w 10000"/>
              <a:gd name="connsiteY5" fmla="*/ 7494 h 10000"/>
              <a:gd name="connsiteX6" fmla="*/ 855 w 10000"/>
              <a:gd name="connsiteY6" fmla="*/ 7040 h 10000"/>
              <a:gd name="connsiteX7" fmla="*/ 1019 w 10000"/>
              <a:gd name="connsiteY7" fmla="*/ 6569 h 10000"/>
              <a:gd name="connsiteX8" fmla="*/ 1197 w 10000"/>
              <a:gd name="connsiteY8" fmla="*/ 6107 h 10000"/>
              <a:gd name="connsiteX9" fmla="*/ 1397 w 10000"/>
              <a:gd name="connsiteY9" fmla="*/ 5652 h 10000"/>
              <a:gd name="connsiteX10" fmla="*/ 1601 w 10000"/>
              <a:gd name="connsiteY10" fmla="*/ 5212 h 10000"/>
              <a:gd name="connsiteX11" fmla="*/ 1711 w 10000"/>
              <a:gd name="connsiteY11" fmla="*/ 5004 h 10000"/>
              <a:gd name="connsiteX12" fmla="*/ 1822 w 10000"/>
              <a:gd name="connsiteY12" fmla="*/ 4796 h 10000"/>
              <a:gd name="connsiteX13" fmla="*/ 1932 w 10000"/>
              <a:gd name="connsiteY13" fmla="*/ 4603 h 10000"/>
              <a:gd name="connsiteX14" fmla="*/ 2042 w 10000"/>
              <a:gd name="connsiteY14" fmla="*/ 4426 h 10000"/>
              <a:gd name="connsiteX15" fmla="*/ 2294 w 10000"/>
              <a:gd name="connsiteY15" fmla="*/ 4055 h 10000"/>
              <a:gd name="connsiteX16" fmla="*/ 2561 w 10000"/>
              <a:gd name="connsiteY16" fmla="*/ 3678 h 10000"/>
              <a:gd name="connsiteX17" fmla="*/ 2876 w 10000"/>
              <a:gd name="connsiteY17" fmla="*/ 3293 h 10000"/>
              <a:gd name="connsiteX18" fmla="*/ 3208 w 10000"/>
              <a:gd name="connsiteY18" fmla="*/ 2891 h 10000"/>
              <a:gd name="connsiteX19" fmla="*/ 3386 w 10000"/>
              <a:gd name="connsiteY19" fmla="*/ 2698 h 10000"/>
              <a:gd name="connsiteX20" fmla="*/ 3580 w 10000"/>
              <a:gd name="connsiteY20" fmla="*/ 2514 h 10000"/>
              <a:gd name="connsiteX21" fmla="*/ 3769 w 10000"/>
              <a:gd name="connsiteY21" fmla="*/ 2321 h 10000"/>
              <a:gd name="connsiteX22" fmla="*/ 3968 w 10000"/>
              <a:gd name="connsiteY22" fmla="*/ 2144 h 10000"/>
              <a:gd name="connsiteX23" fmla="*/ 4189 w 10000"/>
              <a:gd name="connsiteY23" fmla="*/ 1951 h 10000"/>
              <a:gd name="connsiteX24" fmla="*/ 4409 w 10000"/>
              <a:gd name="connsiteY24" fmla="*/ 1773 h 10000"/>
              <a:gd name="connsiteX25" fmla="*/ 4635 w 10000"/>
              <a:gd name="connsiteY25" fmla="*/ 1596 h 10000"/>
              <a:gd name="connsiteX26" fmla="*/ 4871 w 10000"/>
              <a:gd name="connsiteY26" fmla="*/ 1434 h 10000"/>
              <a:gd name="connsiteX27" fmla="*/ 5124 w 10000"/>
              <a:gd name="connsiteY27" fmla="*/ 1272 h 10000"/>
              <a:gd name="connsiteX28" fmla="*/ 5376 w 10000"/>
              <a:gd name="connsiteY28" fmla="*/ 1110 h 10000"/>
              <a:gd name="connsiteX29" fmla="*/ 5648 w 10000"/>
              <a:gd name="connsiteY29" fmla="*/ 964 h 10000"/>
              <a:gd name="connsiteX30" fmla="*/ 5916 w 10000"/>
              <a:gd name="connsiteY30" fmla="*/ 833 h 10000"/>
              <a:gd name="connsiteX31" fmla="*/ 6199 w 10000"/>
              <a:gd name="connsiteY31" fmla="*/ 694 h 10000"/>
              <a:gd name="connsiteX32" fmla="*/ 6498 w 10000"/>
              <a:gd name="connsiteY32" fmla="*/ 578 h 10000"/>
              <a:gd name="connsiteX33" fmla="*/ 6803 w 10000"/>
              <a:gd name="connsiteY33" fmla="*/ 462 h 10000"/>
              <a:gd name="connsiteX34" fmla="*/ 7769 w 10000"/>
              <a:gd name="connsiteY34" fmla="*/ 193 h 10000"/>
              <a:gd name="connsiteX35" fmla="*/ 8120 w 10000"/>
              <a:gd name="connsiteY35" fmla="*/ 123 h 10000"/>
              <a:gd name="connsiteX36" fmla="*/ 8472 w 10000"/>
              <a:gd name="connsiteY36" fmla="*/ 77 h 10000"/>
              <a:gd name="connsiteX37" fmla="*/ 8834 w 10000"/>
              <a:gd name="connsiteY37" fmla="*/ 31 h 10000"/>
              <a:gd name="connsiteX38" fmla="*/ 9213 w 10000"/>
              <a:gd name="connsiteY38" fmla="*/ 0 h 10000"/>
              <a:gd name="connsiteX39" fmla="*/ 9596 w 10000"/>
              <a:gd name="connsiteY39" fmla="*/ 0 h 10000"/>
              <a:gd name="connsiteX40" fmla="*/ 10000 w 10000"/>
              <a:gd name="connsiteY40" fmla="*/ 0 h 10000"/>
              <a:gd name="connsiteX0" fmla="*/ 0 w 10000"/>
              <a:gd name="connsiteY0" fmla="*/ 10000 h 10000"/>
              <a:gd name="connsiteX1" fmla="*/ 42 w 10000"/>
              <a:gd name="connsiteY1" fmla="*/ 9839 h 10000"/>
              <a:gd name="connsiteX2" fmla="*/ 152 w 10000"/>
              <a:gd name="connsiteY2" fmla="*/ 9399 h 10000"/>
              <a:gd name="connsiteX3" fmla="*/ 320 w 10000"/>
              <a:gd name="connsiteY3" fmla="*/ 8751 h 10000"/>
              <a:gd name="connsiteX4" fmla="*/ 551 w 10000"/>
              <a:gd name="connsiteY4" fmla="*/ 7941 h 10000"/>
              <a:gd name="connsiteX5" fmla="*/ 693 w 10000"/>
              <a:gd name="connsiteY5" fmla="*/ 7494 h 10000"/>
              <a:gd name="connsiteX6" fmla="*/ 855 w 10000"/>
              <a:gd name="connsiteY6" fmla="*/ 7040 h 10000"/>
              <a:gd name="connsiteX7" fmla="*/ 1019 w 10000"/>
              <a:gd name="connsiteY7" fmla="*/ 6569 h 10000"/>
              <a:gd name="connsiteX8" fmla="*/ 1197 w 10000"/>
              <a:gd name="connsiteY8" fmla="*/ 6107 h 10000"/>
              <a:gd name="connsiteX9" fmla="*/ 1397 w 10000"/>
              <a:gd name="connsiteY9" fmla="*/ 5652 h 10000"/>
              <a:gd name="connsiteX10" fmla="*/ 1601 w 10000"/>
              <a:gd name="connsiteY10" fmla="*/ 5212 h 10000"/>
              <a:gd name="connsiteX11" fmla="*/ 1711 w 10000"/>
              <a:gd name="connsiteY11" fmla="*/ 5004 h 10000"/>
              <a:gd name="connsiteX12" fmla="*/ 1822 w 10000"/>
              <a:gd name="connsiteY12" fmla="*/ 4796 h 10000"/>
              <a:gd name="connsiteX13" fmla="*/ 1932 w 10000"/>
              <a:gd name="connsiteY13" fmla="*/ 4603 h 10000"/>
              <a:gd name="connsiteX14" fmla="*/ 2042 w 10000"/>
              <a:gd name="connsiteY14" fmla="*/ 4426 h 10000"/>
              <a:gd name="connsiteX15" fmla="*/ 2294 w 10000"/>
              <a:gd name="connsiteY15" fmla="*/ 4055 h 10000"/>
              <a:gd name="connsiteX16" fmla="*/ 2561 w 10000"/>
              <a:gd name="connsiteY16" fmla="*/ 3678 h 10000"/>
              <a:gd name="connsiteX17" fmla="*/ 2876 w 10000"/>
              <a:gd name="connsiteY17" fmla="*/ 3293 h 10000"/>
              <a:gd name="connsiteX18" fmla="*/ 3208 w 10000"/>
              <a:gd name="connsiteY18" fmla="*/ 2891 h 10000"/>
              <a:gd name="connsiteX19" fmla="*/ 3386 w 10000"/>
              <a:gd name="connsiteY19" fmla="*/ 2698 h 10000"/>
              <a:gd name="connsiteX20" fmla="*/ 3580 w 10000"/>
              <a:gd name="connsiteY20" fmla="*/ 2514 h 10000"/>
              <a:gd name="connsiteX21" fmla="*/ 3769 w 10000"/>
              <a:gd name="connsiteY21" fmla="*/ 2321 h 10000"/>
              <a:gd name="connsiteX22" fmla="*/ 3968 w 10000"/>
              <a:gd name="connsiteY22" fmla="*/ 2144 h 10000"/>
              <a:gd name="connsiteX23" fmla="*/ 4189 w 10000"/>
              <a:gd name="connsiteY23" fmla="*/ 1951 h 10000"/>
              <a:gd name="connsiteX24" fmla="*/ 4409 w 10000"/>
              <a:gd name="connsiteY24" fmla="*/ 1773 h 10000"/>
              <a:gd name="connsiteX25" fmla="*/ 4635 w 10000"/>
              <a:gd name="connsiteY25" fmla="*/ 1596 h 10000"/>
              <a:gd name="connsiteX26" fmla="*/ 4871 w 10000"/>
              <a:gd name="connsiteY26" fmla="*/ 1434 h 10000"/>
              <a:gd name="connsiteX27" fmla="*/ 5124 w 10000"/>
              <a:gd name="connsiteY27" fmla="*/ 1272 h 10000"/>
              <a:gd name="connsiteX28" fmla="*/ 5376 w 10000"/>
              <a:gd name="connsiteY28" fmla="*/ 1110 h 10000"/>
              <a:gd name="connsiteX29" fmla="*/ 5648 w 10000"/>
              <a:gd name="connsiteY29" fmla="*/ 964 h 10000"/>
              <a:gd name="connsiteX30" fmla="*/ 5916 w 10000"/>
              <a:gd name="connsiteY30" fmla="*/ 833 h 10000"/>
              <a:gd name="connsiteX31" fmla="*/ 6199 w 10000"/>
              <a:gd name="connsiteY31" fmla="*/ 694 h 10000"/>
              <a:gd name="connsiteX32" fmla="*/ 6498 w 10000"/>
              <a:gd name="connsiteY32" fmla="*/ 578 h 10000"/>
              <a:gd name="connsiteX33" fmla="*/ 6803 w 10000"/>
              <a:gd name="connsiteY33" fmla="*/ 462 h 10000"/>
              <a:gd name="connsiteX34" fmla="*/ 8120 w 10000"/>
              <a:gd name="connsiteY34" fmla="*/ 123 h 10000"/>
              <a:gd name="connsiteX35" fmla="*/ 8472 w 10000"/>
              <a:gd name="connsiteY35" fmla="*/ 77 h 10000"/>
              <a:gd name="connsiteX36" fmla="*/ 8834 w 10000"/>
              <a:gd name="connsiteY36" fmla="*/ 31 h 10000"/>
              <a:gd name="connsiteX37" fmla="*/ 9213 w 10000"/>
              <a:gd name="connsiteY37" fmla="*/ 0 h 10000"/>
              <a:gd name="connsiteX38" fmla="*/ 9596 w 10000"/>
              <a:gd name="connsiteY38" fmla="*/ 0 h 10000"/>
              <a:gd name="connsiteX39" fmla="*/ 10000 w 10000"/>
              <a:gd name="connsiteY39" fmla="*/ 0 h 10000"/>
              <a:gd name="connsiteX0" fmla="*/ 0 w 10000"/>
              <a:gd name="connsiteY0" fmla="*/ 10000 h 10000"/>
              <a:gd name="connsiteX1" fmla="*/ 42 w 10000"/>
              <a:gd name="connsiteY1" fmla="*/ 9839 h 10000"/>
              <a:gd name="connsiteX2" fmla="*/ 152 w 10000"/>
              <a:gd name="connsiteY2" fmla="*/ 9399 h 10000"/>
              <a:gd name="connsiteX3" fmla="*/ 320 w 10000"/>
              <a:gd name="connsiteY3" fmla="*/ 8751 h 10000"/>
              <a:gd name="connsiteX4" fmla="*/ 551 w 10000"/>
              <a:gd name="connsiteY4" fmla="*/ 7941 h 10000"/>
              <a:gd name="connsiteX5" fmla="*/ 693 w 10000"/>
              <a:gd name="connsiteY5" fmla="*/ 7494 h 10000"/>
              <a:gd name="connsiteX6" fmla="*/ 855 w 10000"/>
              <a:gd name="connsiteY6" fmla="*/ 7040 h 10000"/>
              <a:gd name="connsiteX7" fmla="*/ 1019 w 10000"/>
              <a:gd name="connsiteY7" fmla="*/ 6569 h 10000"/>
              <a:gd name="connsiteX8" fmla="*/ 1197 w 10000"/>
              <a:gd name="connsiteY8" fmla="*/ 6107 h 10000"/>
              <a:gd name="connsiteX9" fmla="*/ 1397 w 10000"/>
              <a:gd name="connsiteY9" fmla="*/ 5652 h 10000"/>
              <a:gd name="connsiteX10" fmla="*/ 1601 w 10000"/>
              <a:gd name="connsiteY10" fmla="*/ 5212 h 10000"/>
              <a:gd name="connsiteX11" fmla="*/ 1711 w 10000"/>
              <a:gd name="connsiteY11" fmla="*/ 5004 h 10000"/>
              <a:gd name="connsiteX12" fmla="*/ 1822 w 10000"/>
              <a:gd name="connsiteY12" fmla="*/ 4796 h 10000"/>
              <a:gd name="connsiteX13" fmla="*/ 1932 w 10000"/>
              <a:gd name="connsiteY13" fmla="*/ 4603 h 10000"/>
              <a:gd name="connsiteX14" fmla="*/ 2042 w 10000"/>
              <a:gd name="connsiteY14" fmla="*/ 4426 h 10000"/>
              <a:gd name="connsiteX15" fmla="*/ 2294 w 10000"/>
              <a:gd name="connsiteY15" fmla="*/ 4055 h 10000"/>
              <a:gd name="connsiteX16" fmla="*/ 2561 w 10000"/>
              <a:gd name="connsiteY16" fmla="*/ 3678 h 10000"/>
              <a:gd name="connsiteX17" fmla="*/ 2876 w 10000"/>
              <a:gd name="connsiteY17" fmla="*/ 3293 h 10000"/>
              <a:gd name="connsiteX18" fmla="*/ 3208 w 10000"/>
              <a:gd name="connsiteY18" fmla="*/ 2891 h 10000"/>
              <a:gd name="connsiteX19" fmla="*/ 3386 w 10000"/>
              <a:gd name="connsiteY19" fmla="*/ 2698 h 10000"/>
              <a:gd name="connsiteX20" fmla="*/ 3580 w 10000"/>
              <a:gd name="connsiteY20" fmla="*/ 2514 h 10000"/>
              <a:gd name="connsiteX21" fmla="*/ 3769 w 10000"/>
              <a:gd name="connsiteY21" fmla="*/ 2321 h 10000"/>
              <a:gd name="connsiteX22" fmla="*/ 3968 w 10000"/>
              <a:gd name="connsiteY22" fmla="*/ 2144 h 10000"/>
              <a:gd name="connsiteX23" fmla="*/ 4189 w 10000"/>
              <a:gd name="connsiteY23" fmla="*/ 1951 h 10000"/>
              <a:gd name="connsiteX24" fmla="*/ 4409 w 10000"/>
              <a:gd name="connsiteY24" fmla="*/ 1773 h 10000"/>
              <a:gd name="connsiteX25" fmla="*/ 4635 w 10000"/>
              <a:gd name="connsiteY25" fmla="*/ 1596 h 10000"/>
              <a:gd name="connsiteX26" fmla="*/ 4871 w 10000"/>
              <a:gd name="connsiteY26" fmla="*/ 1434 h 10000"/>
              <a:gd name="connsiteX27" fmla="*/ 5124 w 10000"/>
              <a:gd name="connsiteY27" fmla="*/ 1272 h 10000"/>
              <a:gd name="connsiteX28" fmla="*/ 5376 w 10000"/>
              <a:gd name="connsiteY28" fmla="*/ 1110 h 10000"/>
              <a:gd name="connsiteX29" fmla="*/ 5648 w 10000"/>
              <a:gd name="connsiteY29" fmla="*/ 964 h 10000"/>
              <a:gd name="connsiteX30" fmla="*/ 5916 w 10000"/>
              <a:gd name="connsiteY30" fmla="*/ 833 h 10000"/>
              <a:gd name="connsiteX31" fmla="*/ 6199 w 10000"/>
              <a:gd name="connsiteY31" fmla="*/ 694 h 10000"/>
              <a:gd name="connsiteX32" fmla="*/ 6498 w 10000"/>
              <a:gd name="connsiteY32" fmla="*/ 578 h 10000"/>
              <a:gd name="connsiteX33" fmla="*/ 6803 w 10000"/>
              <a:gd name="connsiteY33" fmla="*/ 462 h 10000"/>
              <a:gd name="connsiteX34" fmla="*/ 8472 w 10000"/>
              <a:gd name="connsiteY34" fmla="*/ 77 h 10000"/>
              <a:gd name="connsiteX35" fmla="*/ 8834 w 10000"/>
              <a:gd name="connsiteY35" fmla="*/ 31 h 10000"/>
              <a:gd name="connsiteX36" fmla="*/ 9213 w 10000"/>
              <a:gd name="connsiteY36" fmla="*/ 0 h 10000"/>
              <a:gd name="connsiteX37" fmla="*/ 9596 w 10000"/>
              <a:gd name="connsiteY37" fmla="*/ 0 h 10000"/>
              <a:gd name="connsiteX38" fmla="*/ 10000 w 10000"/>
              <a:gd name="connsiteY38" fmla="*/ 0 h 10000"/>
              <a:gd name="connsiteX0" fmla="*/ 0 w 10000"/>
              <a:gd name="connsiteY0" fmla="*/ 10000 h 10000"/>
              <a:gd name="connsiteX1" fmla="*/ 42 w 10000"/>
              <a:gd name="connsiteY1" fmla="*/ 9839 h 10000"/>
              <a:gd name="connsiteX2" fmla="*/ 152 w 10000"/>
              <a:gd name="connsiteY2" fmla="*/ 9399 h 10000"/>
              <a:gd name="connsiteX3" fmla="*/ 320 w 10000"/>
              <a:gd name="connsiteY3" fmla="*/ 8751 h 10000"/>
              <a:gd name="connsiteX4" fmla="*/ 551 w 10000"/>
              <a:gd name="connsiteY4" fmla="*/ 7941 h 10000"/>
              <a:gd name="connsiteX5" fmla="*/ 693 w 10000"/>
              <a:gd name="connsiteY5" fmla="*/ 7494 h 10000"/>
              <a:gd name="connsiteX6" fmla="*/ 855 w 10000"/>
              <a:gd name="connsiteY6" fmla="*/ 7040 h 10000"/>
              <a:gd name="connsiteX7" fmla="*/ 1019 w 10000"/>
              <a:gd name="connsiteY7" fmla="*/ 6569 h 10000"/>
              <a:gd name="connsiteX8" fmla="*/ 1197 w 10000"/>
              <a:gd name="connsiteY8" fmla="*/ 6107 h 10000"/>
              <a:gd name="connsiteX9" fmla="*/ 1397 w 10000"/>
              <a:gd name="connsiteY9" fmla="*/ 5652 h 10000"/>
              <a:gd name="connsiteX10" fmla="*/ 1601 w 10000"/>
              <a:gd name="connsiteY10" fmla="*/ 5212 h 10000"/>
              <a:gd name="connsiteX11" fmla="*/ 1711 w 10000"/>
              <a:gd name="connsiteY11" fmla="*/ 5004 h 10000"/>
              <a:gd name="connsiteX12" fmla="*/ 1822 w 10000"/>
              <a:gd name="connsiteY12" fmla="*/ 4796 h 10000"/>
              <a:gd name="connsiteX13" fmla="*/ 1932 w 10000"/>
              <a:gd name="connsiteY13" fmla="*/ 4603 h 10000"/>
              <a:gd name="connsiteX14" fmla="*/ 2042 w 10000"/>
              <a:gd name="connsiteY14" fmla="*/ 4426 h 10000"/>
              <a:gd name="connsiteX15" fmla="*/ 2294 w 10000"/>
              <a:gd name="connsiteY15" fmla="*/ 4055 h 10000"/>
              <a:gd name="connsiteX16" fmla="*/ 2561 w 10000"/>
              <a:gd name="connsiteY16" fmla="*/ 3678 h 10000"/>
              <a:gd name="connsiteX17" fmla="*/ 2876 w 10000"/>
              <a:gd name="connsiteY17" fmla="*/ 3293 h 10000"/>
              <a:gd name="connsiteX18" fmla="*/ 3208 w 10000"/>
              <a:gd name="connsiteY18" fmla="*/ 2891 h 10000"/>
              <a:gd name="connsiteX19" fmla="*/ 3386 w 10000"/>
              <a:gd name="connsiteY19" fmla="*/ 2698 h 10000"/>
              <a:gd name="connsiteX20" fmla="*/ 3580 w 10000"/>
              <a:gd name="connsiteY20" fmla="*/ 2514 h 10000"/>
              <a:gd name="connsiteX21" fmla="*/ 3769 w 10000"/>
              <a:gd name="connsiteY21" fmla="*/ 2321 h 10000"/>
              <a:gd name="connsiteX22" fmla="*/ 3968 w 10000"/>
              <a:gd name="connsiteY22" fmla="*/ 2144 h 10000"/>
              <a:gd name="connsiteX23" fmla="*/ 4189 w 10000"/>
              <a:gd name="connsiteY23" fmla="*/ 1951 h 10000"/>
              <a:gd name="connsiteX24" fmla="*/ 4409 w 10000"/>
              <a:gd name="connsiteY24" fmla="*/ 1773 h 10000"/>
              <a:gd name="connsiteX25" fmla="*/ 4635 w 10000"/>
              <a:gd name="connsiteY25" fmla="*/ 1596 h 10000"/>
              <a:gd name="connsiteX26" fmla="*/ 4871 w 10000"/>
              <a:gd name="connsiteY26" fmla="*/ 1434 h 10000"/>
              <a:gd name="connsiteX27" fmla="*/ 5124 w 10000"/>
              <a:gd name="connsiteY27" fmla="*/ 1272 h 10000"/>
              <a:gd name="connsiteX28" fmla="*/ 5376 w 10000"/>
              <a:gd name="connsiteY28" fmla="*/ 1110 h 10000"/>
              <a:gd name="connsiteX29" fmla="*/ 5648 w 10000"/>
              <a:gd name="connsiteY29" fmla="*/ 964 h 10000"/>
              <a:gd name="connsiteX30" fmla="*/ 5916 w 10000"/>
              <a:gd name="connsiteY30" fmla="*/ 833 h 10000"/>
              <a:gd name="connsiteX31" fmla="*/ 6199 w 10000"/>
              <a:gd name="connsiteY31" fmla="*/ 694 h 10000"/>
              <a:gd name="connsiteX32" fmla="*/ 6498 w 10000"/>
              <a:gd name="connsiteY32" fmla="*/ 578 h 10000"/>
              <a:gd name="connsiteX33" fmla="*/ 6803 w 10000"/>
              <a:gd name="connsiteY33" fmla="*/ 462 h 10000"/>
              <a:gd name="connsiteX34" fmla="*/ 8834 w 10000"/>
              <a:gd name="connsiteY34" fmla="*/ 31 h 10000"/>
              <a:gd name="connsiteX35" fmla="*/ 9213 w 10000"/>
              <a:gd name="connsiteY35" fmla="*/ 0 h 10000"/>
              <a:gd name="connsiteX36" fmla="*/ 9596 w 10000"/>
              <a:gd name="connsiteY36" fmla="*/ 0 h 10000"/>
              <a:gd name="connsiteX37" fmla="*/ 10000 w 10000"/>
              <a:gd name="connsiteY37" fmla="*/ 0 h 10000"/>
              <a:gd name="connsiteX0" fmla="*/ 0 w 10000"/>
              <a:gd name="connsiteY0" fmla="*/ 10000 h 10000"/>
              <a:gd name="connsiteX1" fmla="*/ 42 w 10000"/>
              <a:gd name="connsiteY1" fmla="*/ 9839 h 10000"/>
              <a:gd name="connsiteX2" fmla="*/ 152 w 10000"/>
              <a:gd name="connsiteY2" fmla="*/ 9399 h 10000"/>
              <a:gd name="connsiteX3" fmla="*/ 320 w 10000"/>
              <a:gd name="connsiteY3" fmla="*/ 8751 h 10000"/>
              <a:gd name="connsiteX4" fmla="*/ 551 w 10000"/>
              <a:gd name="connsiteY4" fmla="*/ 7941 h 10000"/>
              <a:gd name="connsiteX5" fmla="*/ 693 w 10000"/>
              <a:gd name="connsiteY5" fmla="*/ 7494 h 10000"/>
              <a:gd name="connsiteX6" fmla="*/ 855 w 10000"/>
              <a:gd name="connsiteY6" fmla="*/ 7040 h 10000"/>
              <a:gd name="connsiteX7" fmla="*/ 1019 w 10000"/>
              <a:gd name="connsiteY7" fmla="*/ 6569 h 10000"/>
              <a:gd name="connsiteX8" fmla="*/ 1197 w 10000"/>
              <a:gd name="connsiteY8" fmla="*/ 6107 h 10000"/>
              <a:gd name="connsiteX9" fmla="*/ 1397 w 10000"/>
              <a:gd name="connsiteY9" fmla="*/ 5652 h 10000"/>
              <a:gd name="connsiteX10" fmla="*/ 1601 w 10000"/>
              <a:gd name="connsiteY10" fmla="*/ 5212 h 10000"/>
              <a:gd name="connsiteX11" fmla="*/ 1711 w 10000"/>
              <a:gd name="connsiteY11" fmla="*/ 5004 h 10000"/>
              <a:gd name="connsiteX12" fmla="*/ 1822 w 10000"/>
              <a:gd name="connsiteY12" fmla="*/ 4796 h 10000"/>
              <a:gd name="connsiteX13" fmla="*/ 1932 w 10000"/>
              <a:gd name="connsiteY13" fmla="*/ 4603 h 10000"/>
              <a:gd name="connsiteX14" fmla="*/ 2042 w 10000"/>
              <a:gd name="connsiteY14" fmla="*/ 4426 h 10000"/>
              <a:gd name="connsiteX15" fmla="*/ 2294 w 10000"/>
              <a:gd name="connsiteY15" fmla="*/ 4055 h 10000"/>
              <a:gd name="connsiteX16" fmla="*/ 2561 w 10000"/>
              <a:gd name="connsiteY16" fmla="*/ 3678 h 10000"/>
              <a:gd name="connsiteX17" fmla="*/ 2876 w 10000"/>
              <a:gd name="connsiteY17" fmla="*/ 3293 h 10000"/>
              <a:gd name="connsiteX18" fmla="*/ 3208 w 10000"/>
              <a:gd name="connsiteY18" fmla="*/ 2891 h 10000"/>
              <a:gd name="connsiteX19" fmla="*/ 3386 w 10000"/>
              <a:gd name="connsiteY19" fmla="*/ 2698 h 10000"/>
              <a:gd name="connsiteX20" fmla="*/ 3580 w 10000"/>
              <a:gd name="connsiteY20" fmla="*/ 2514 h 10000"/>
              <a:gd name="connsiteX21" fmla="*/ 3769 w 10000"/>
              <a:gd name="connsiteY21" fmla="*/ 2321 h 10000"/>
              <a:gd name="connsiteX22" fmla="*/ 3968 w 10000"/>
              <a:gd name="connsiteY22" fmla="*/ 2144 h 10000"/>
              <a:gd name="connsiteX23" fmla="*/ 4189 w 10000"/>
              <a:gd name="connsiteY23" fmla="*/ 1951 h 10000"/>
              <a:gd name="connsiteX24" fmla="*/ 4409 w 10000"/>
              <a:gd name="connsiteY24" fmla="*/ 1773 h 10000"/>
              <a:gd name="connsiteX25" fmla="*/ 4635 w 10000"/>
              <a:gd name="connsiteY25" fmla="*/ 1596 h 10000"/>
              <a:gd name="connsiteX26" fmla="*/ 4871 w 10000"/>
              <a:gd name="connsiteY26" fmla="*/ 1434 h 10000"/>
              <a:gd name="connsiteX27" fmla="*/ 5124 w 10000"/>
              <a:gd name="connsiteY27" fmla="*/ 1272 h 10000"/>
              <a:gd name="connsiteX28" fmla="*/ 5376 w 10000"/>
              <a:gd name="connsiteY28" fmla="*/ 1110 h 10000"/>
              <a:gd name="connsiteX29" fmla="*/ 5648 w 10000"/>
              <a:gd name="connsiteY29" fmla="*/ 964 h 10000"/>
              <a:gd name="connsiteX30" fmla="*/ 5916 w 10000"/>
              <a:gd name="connsiteY30" fmla="*/ 833 h 10000"/>
              <a:gd name="connsiteX31" fmla="*/ 6199 w 10000"/>
              <a:gd name="connsiteY31" fmla="*/ 694 h 10000"/>
              <a:gd name="connsiteX32" fmla="*/ 6498 w 10000"/>
              <a:gd name="connsiteY32" fmla="*/ 578 h 10000"/>
              <a:gd name="connsiteX33" fmla="*/ 6803 w 10000"/>
              <a:gd name="connsiteY33" fmla="*/ 462 h 10000"/>
              <a:gd name="connsiteX34" fmla="*/ 9213 w 10000"/>
              <a:gd name="connsiteY34" fmla="*/ 0 h 10000"/>
              <a:gd name="connsiteX35" fmla="*/ 9596 w 10000"/>
              <a:gd name="connsiteY35" fmla="*/ 0 h 10000"/>
              <a:gd name="connsiteX36" fmla="*/ 10000 w 10000"/>
              <a:gd name="connsiteY36" fmla="*/ 0 h 10000"/>
              <a:gd name="connsiteX0" fmla="*/ 0 w 10000"/>
              <a:gd name="connsiteY0" fmla="*/ 10000 h 10000"/>
              <a:gd name="connsiteX1" fmla="*/ 42 w 10000"/>
              <a:gd name="connsiteY1" fmla="*/ 9839 h 10000"/>
              <a:gd name="connsiteX2" fmla="*/ 152 w 10000"/>
              <a:gd name="connsiteY2" fmla="*/ 9399 h 10000"/>
              <a:gd name="connsiteX3" fmla="*/ 320 w 10000"/>
              <a:gd name="connsiteY3" fmla="*/ 8751 h 10000"/>
              <a:gd name="connsiteX4" fmla="*/ 551 w 10000"/>
              <a:gd name="connsiteY4" fmla="*/ 7941 h 10000"/>
              <a:gd name="connsiteX5" fmla="*/ 693 w 10000"/>
              <a:gd name="connsiteY5" fmla="*/ 7494 h 10000"/>
              <a:gd name="connsiteX6" fmla="*/ 855 w 10000"/>
              <a:gd name="connsiteY6" fmla="*/ 7040 h 10000"/>
              <a:gd name="connsiteX7" fmla="*/ 1019 w 10000"/>
              <a:gd name="connsiteY7" fmla="*/ 6569 h 10000"/>
              <a:gd name="connsiteX8" fmla="*/ 1197 w 10000"/>
              <a:gd name="connsiteY8" fmla="*/ 6107 h 10000"/>
              <a:gd name="connsiteX9" fmla="*/ 1397 w 10000"/>
              <a:gd name="connsiteY9" fmla="*/ 5652 h 10000"/>
              <a:gd name="connsiteX10" fmla="*/ 1601 w 10000"/>
              <a:gd name="connsiteY10" fmla="*/ 5212 h 10000"/>
              <a:gd name="connsiteX11" fmla="*/ 1711 w 10000"/>
              <a:gd name="connsiteY11" fmla="*/ 5004 h 10000"/>
              <a:gd name="connsiteX12" fmla="*/ 1822 w 10000"/>
              <a:gd name="connsiteY12" fmla="*/ 4796 h 10000"/>
              <a:gd name="connsiteX13" fmla="*/ 1932 w 10000"/>
              <a:gd name="connsiteY13" fmla="*/ 4603 h 10000"/>
              <a:gd name="connsiteX14" fmla="*/ 2042 w 10000"/>
              <a:gd name="connsiteY14" fmla="*/ 4426 h 10000"/>
              <a:gd name="connsiteX15" fmla="*/ 2294 w 10000"/>
              <a:gd name="connsiteY15" fmla="*/ 4055 h 10000"/>
              <a:gd name="connsiteX16" fmla="*/ 2561 w 10000"/>
              <a:gd name="connsiteY16" fmla="*/ 3678 h 10000"/>
              <a:gd name="connsiteX17" fmla="*/ 2876 w 10000"/>
              <a:gd name="connsiteY17" fmla="*/ 3293 h 10000"/>
              <a:gd name="connsiteX18" fmla="*/ 3208 w 10000"/>
              <a:gd name="connsiteY18" fmla="*/ 2891 h 10000"/>
              <a:gd name="connsiteX19" fmla="*/ 3386 w 10000"/>
              <a:gd name="connsiteY19" fmla="*/ 2698 h 10000"/>
              <a:gd name="connsiteX20" fmla="*/ 3580 w 10000"/>
              <a:gd name="connsiteY20" fmla="*/ 2514 h 10000"/>
              <a:gd name="connsiteX21" fmla="*/ 3769 w 10000"/>
              <a:gd name="connsiteY21" fmla="*/ 2321 h 10000"/>
              <a:gd name="connsiteX22" fmla="*/ 3968 w 10000"/>
              <a:gd name="connsiteY22" fmla="*/ 2144 h 10000"/>
              <a:gd name="connsiteX23" fmla="*/ 4189 w 10000"/>
              <a:gd name="connsiteY23" fmla="*/ 1951 h 10000"/>
              <a:gd name="connsiteX24" fmla="*/ 4409 w 10000"/>
              <a:gd name="connsiteY24" fmla="*/ 1773 h 10000"/>
              <a:gd name="connsiteX25" fmla="*/ 4635 w 10000"/>
              <a:gd name="connsiteY25" fmla="*/ 1596 h 10000"/>
              <a:gd name="connsiteX26" fmla="*/ 4871 w 10000"/>
              <a:gd name="connsiteY26" fmla="*/ 1434 h 10000"/>
              <a:gd name="connsiteX27" fmla="*/ 5124 w 10000"/>
              <a:gd name="connsiteY27" fmla="*/ 1272 h 10000"/>
              <a:gd name="connsiteX28" fmla="*/ 5376 w 10000"/>
              <a:gd name="connsiteY28" fmla="*/ 1110 h 10000"/>
              <a:gd name="connsiteX29" fmla="*/ 5648 w 10000"/>
              <a:gd name="connsiteY29" fmla="*/ 964 h 10000"/>
              <a:gd name="connsiteX30" fmla="*/ 5916 w 10000"/>
              <a:gd name="connsiteY30" fmla="*/ 833 h 10000"/>
              <a:gd name="connsiteX31" fmla="*/ 6199 w 10000"/>
              <a:gd name="connsiteY31" fmla="*/ 694 h 10000"/>
              <a:gd name="connsiteX32" fmla="*/ 6498 w 10000"/>
              <a:gd name="connsiteY32" fmla="*/ 578 h 10000"/>
              <a:gd name="connsiteX33" fmla="*/ 6803 w 10000"/>
              <a:gd name="connsiteY33" fmla="*/ 462 h 10000"/>
              <a:gd name="connsiteX34" fmla="*/ 9596 w 10000"/>
              <a:gd name="connsiteY34" fmla="*/ 0 h 10000"/>
              <a:gd name="connsiteX35" fmla="*/ 10000 w 10000"/>
              <a:gd name="connsiteY35" fmla="*/ 0 h 10000"/>
              <a:gd name="connsiteX0" fmla="*/ 0 w 10000"/>
              <a:gd name="connsiteY0" fmla="*/ 10000 h 10000"/>
              <a:gd name="connsiteX1" fmla="*/ 42 w 10000"/>
              <a:gd name="connsiteY1" fmla="*/ 9839 h 10000"/>
              <a:gd name="connsiteX2" fmla="*/ 152 w 10000"/>
              <a:gd name="connsiteY2" fmla="*/ 9399 h 10000"/>
              <a:gd name="connsiteX3" fmla="*/ 320 w 10000"/>
              <a:gd name="connsiteY3" fmla="*/ 8751 h 10000"/>
              <a:gd name="connsiteX4" fmla="*/ 551 w 10000"/>
              <a:gd name="connsiteY4" fmla="*/ 7941 h 10000"/>
              <a:gd name="connsiteX5" fmla="*/ 693 w 10000"/>
              <a:gd name="connsiteY5" fmla="*/ 7494 h 10000"/>
              <a:gd name="connsiteX6" fmla="*/ 855 w 10000"/>
              <a:gd name="connsiteY6" fmla="*/ 7040 h 10000"/>
              <a:gd name="connsiteX7" fmla="*/ 1019 w 10000"/>
              <a:gd name="connsiteY7" fmla="*/ 6569 h 10000"/>
              <a:gd name="connsiteX8" fmla="*/ 1197 w 10000"/>
              <a:gd name="connsiteY8" fmla="*/ 6107 h 10000"/>
              <a:gd name="connsiteX9" fmla="*/ 1397 w 10000"/>
              <a:gd name="connsiteY9" fmla="*/ 5652 h 10000"/>
              <a:gd name="connsiteX10" fmla="*/ 1601 w 10000"/>
              <a:gd name="connsiteY10" fmla="*/ 5212 h 10000"/>
              <a:gd name="connsiteX11" fmla="*/ 1711 w 10000"/>
              <a:gd name="connsiteY11" fmla="*/ 5004 h 10000"/>
              <a:gd name="connsiteX12" fmla="*/ 1822 w 10000"/>
              <a:gd name="connsiteY12" fmla="*/ 4796 h 10000"/>
              <a:gd name="connsiteX13" fmla="*/ 1932 w 10000"/>
              <a:gd name="connsiteY13" fmla="*/ 4603 h 10000"/>
              <a:gd name="connsiteX14" fmla="*/ 2042 w 10000"/>
              <a:gd name="connsiteY14" fmla="*/ 4426 h 10000"/>
              <a:gd name="connsiteX15" fmla="*/ 2294 w 10000"/>
              <a:gd name="connsiteY15" fmla="*/ 4055 h 10000"/>
              <a:gd name="connsiteX16" fmla="*/ 2561 w 10000"/>
              <a:gd name="connsiteY16" fmla="*/ 3678 h 10000"/>
              <a:gd name="connsiteX17" fmla="*/ 2876 w 10000"/>
              <a:gd name="connsiteY17" fmla="*/ 3293 h 10000"/>
              <a:gd name="connsiteX18" fmla="*/ 3208 w 10000"/>
              <a:gd name="connsiteY18" fmla="*/ 2891 h 10000"/>
              <a:gd name="connsiteX19" fmla="*/ 3386 w 10000"/>
              <a:gd name="connsiteY19" fmla="*/ 2698 h 10000"/>
              <a:gd name="connsiteX20" fmla="*/ 3580 w 10000"/>
              <a:gd name="connsiteY20" fmla="*/ 2514 h 10000"/>
              <a:gd name="connsiteX21" fmla="*/ 3769 w 10000"/>
              <a:gd name="connsiteY21" fmla="*/ 2321 h 10000"/>
              <a:gd name="connsiteX22" fmla="*/ 3968 w 10000"/>
              <a:gd name="connsiteY22" fmla="*/ 2144 h 10000"/>
              <a:gd name="connsiteX23" fmla="*/ 4189 w 10000"/>
              <a:gd name="connsiteY23" fmla="*/ 1951 h 10000"/>
              <a:gd name="connsiteX24" fmla="*/ 4409 w 10000"/>
              <a:gd name="connsiteY24" fmla="*/ 1773 h 10000"/>
              <a:gd name="connsiteX25" fmla="*/ 4635 w 10000"/>
              <a:gd name="connsiteY25" fmla="*/ 1596 h 10000"/>
              <a:gd name="connsiteX26" fmla="*/ 4871 w 10000"/>
              <a:gd name="connsiteY26" fmla="*/ 1434 h 10000"/>
              <a:gd name="connsiteX27" fmla="*/ 5124 w 10000"/>
              <a:gd name="connsiteY27" fmla="*/ 1272 h 10000"/>
              <a:gd name="connsiteX28" fmla="*/ 5376 w 10000"/>
              <a:gd name="connsiteY28" fmla="*/ 1110 h 10000"/>
              <a:gd name="connsiteX29" fmla="*/ 5648 w 10000"/>
              <a:gd name="connsiteY29" fmla="*/ 964 h 10000"/>
              <a:gd name="connsiteX30" fmla="*/ 5916 w 10000"/>
              <a:gd name="connsiteY30" fmla="*/ 833 h 10000"/>
              <a:gd name="connsiteX31" fmla="*/ 6199 w 10000"/>
              <a:gd name="connsiteY31" fmla="*/ 694 h 10000"/>
              <a:gd name="connsiteX32" fmla="*/ 6498 w 10000"/>
              <a:gd name="connsiteY32" fmla="*/ 578 h 10000"/>
              <a:gd name="connsiteX33" fmla="*/ 6803 w 10000"/>
              <a:gd name="connsiteY33" fmla="*/ 462 h 10000"/>
              <a:gd name="connsiteX34" fmla="*/ 10000 w 10000"/>
              <a:gd name="connsiteY34" fmla="*/ 0 h 10000"/>
              <a:gd name="connsiteX0" fmla="*/ 0 w 6803"/>
              <a:gd name="connsiteY0" fmla="*/ 9538 h 9538"/>
              <a:gd name="connsiteX1" fmla="*/ 42 w 6803"/>
              <a:gd name="connsiteY1" fmla="*/ 9377 h 9538"/>
              <a:gd name="connsiteX2" fmla="*/ 152 w 6803"/>
              <a:gd name="connsiteY2" fmla="*/ 8937 h 9538"/>
              <a:gd name="connsiteX3" fmla="*/ 320 w 6803"/>
              <a:gd name="connsiteY3" fmla="*/ 8289 h 9538"/>
              <a:gd name="connsiteX4" fmla="*/ 551 w 6803"/>
              <a:gd name="connsiteY4" fmla="*/ 7479 h 9538"/>
              <a:gd name="connsiteX5" fmla="*/ 693 w 6803"/>
              <a:gd name="connsiteY5" fmla="*/ 7032 h 9538"/>
              <a:gd name="connsiteX6" fmla="*/ 855 w 6803"/>
              <a:gd name="connsiteY6" fmla="*/ 6578 h 9538"/>
              <a:gd name="connsiteX7" fmla="*/ 1019 w 6803"/>
              <a:gd name="connsiteY7" fmla="*/ 6107 h 9538"/>
              <a:gd name="connsiteX8" fmla="*/ 1197 w 6803"/>
              <a:gd name="connsiteY8" fmla="*/ 5645 h 9538"/>
              <a:gd name="connsiteX9" fmla="*/ 1397 w 6803"/>
              <a:gd name="connsiteY9" fmla="*/ 5190 h 9538"/>
              <a:gd name="connsiteX10" fmla="*/ 1601 w 6803"/>
              <a:gd name="connsiteY10" fmla="*/ 4750 h 9538"/>
              <a:gd name="connsiteX11" fmla="*/ 1711 w 6803"/>
              <a:gd name="connsiteY11" fmla="*/ 4542 h 9538"/>
              <a:gd name="connsiteX12" fmla="*/ 1822 w 6803"/>
              <a:gd name="connsiteY12" fmla="*/ 4334 h 9538"/>
              <a:gd name="connsiteX13" fmla="*/ 1932 w 6803"/>
              <a:gd name="connsiteY13" fmla="*/ 4141 h 9538"/>
              <a:gd name="connsiteX14" fmla="*/ 2042 w 6803"/>
              <a:gd name="connsiteY14" fmla="*/ 3964 h 9538"/>
              <a:gd name="connsiteX15" fmla="*/ 2294 w 6803"/>
              <a:gd name="connsiteY15" fmla="*/ 3593 h 9538"/>
              <a:gd name="connsiteX16" fmla="*/ 2561 w 6803"/>
              <a:gd name="connsiteY16" fmla="*/ 3216 h 9538"/>
              <a:gd name="connsiteX17" fmla="*/ 2876 w 6803"/>
              <a:gd name="connsiteY17" fmla="*/ 2831 h 9538"/>
              <a:gd name="connsiteX18" fmla="*/ 3208 w 6803"/>
              <a:gd name="connsiteY18" fmla="*/ 2429 h 9538"/>
              <a:gd name="connsiteX19" fmla="*/ 3386 w 6803"/>
              <a:gd name="connsiteY19" fmla="*/ 2236 h 9538"/>
              <a:gd name="connsiteX20" fmla="*/ 3580 w 6803"/>
              <a:gd name="connsiteY20" fmla="*/ 2052 h 9538"/>
              <a:gd name="connsiteX21" fmla="*/ 3769 w 6803"/>
              <a:gd name="connsiteY21" fmla="*/ 1859 h 9538"/>
              <a:gd name="connsiteX22" fmla="*/ 3968 w 6803"/>
              <a:gd name="connsiteY22" fmla="*/ 1682 h 9538"/>
              <a:gd name="connsiteX23" fmla="*/ 4189 w 6803"/>
              <a:gd name="connsiteY23" fmla="*/ 1489 h 9538"/>
              <a:gd name="connsiteX24" fmla="*/ 4409 w 6803"/>
              <a:gd name="connsiteY24" fmla="*/ 1311 h 9538"/>
              <a:gd name="connsiteX25" fmla="*/ 4635 w 6803"/>
              <a:gd name="connsiteY25" fmla="*/ 1134 h 9538"/>
              <a:gd name="connsiteX26" fmla="*/ 4871 w 6803"/>
              <a:gd name="connsiteY26" fmla="*/ 972 h 9538"/>
              <a:gd name="connsiteX27" fmla="*/ 5124 w 6803"/>
              <a:gd name="connsiteY27" fmla="*/ 810 h 9538"/>
              <a:gd name="connsiteX28" fmla="*/ 5376 w 6803"/>
              <a:gd name="connsiteY28" fmla="*/ 648 h 9538"/>
              <a:gd name="connsiteX29" fmla="*/ 5648 w 6803"/>
              <a:gd name="connsiteY29" fmla="*/ 502 h 9538"/>
              <a:gd name="connsiteX30" fmla="*/ 5916 w 6803"/>
              <a:gd name="connsiteY30" fmla="*/ 371 h 9538"/>
              <a:gd name="connsiteX31" fmla="*/ 6199 w 6803"/>
              <a:gd name="connsiteY31" fmla="*/ 232 h 9538"/>
              <a:gd name="connsiteX32" fmla="*/ 6498 w 6803"/>
              <a:gd name="connsiteY32" fmla="*/ 116 h 9538"/>
              <a:gd name="connsiteX33" fmla="*/ 6803 w 6803"/>
              <a:gd name="connsiteY33" fmla="*/ 0 h 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03" h="9538">
                <a:moveTo>
                  <a:pt x="0" y="9538"/>
                </a:moveTo>
                <a:cubicBezTo>
                  <a:pt x="14" y="9484"/>
                  <a:pt x="28" y="9431"/>
                  <a:pt x="42" y="9377"/>
                </a:cubicBezTo>
                <a:cubicBezTo>
                  <a:pt x="79" y="9230"/>
                  <a:pt x="115" y="9084"/>
                  <a:pt x="152" y="8937"/>
                </a:cubicBezTo>
                <a:lnTo>
                  <a:pt x="320" y="8289"/>
                </a:lnTo>
                <a:lnTo>
                  <a:pt x="551" y="7479"/>
                </a:lnTo>
                <a:cubicBezTo>
                  <a:pt x="598" y="7330"/>
                  <a:pt x="646" y="7181"/>
                  <a:pt x="693" y="7032"/>
                </a:cubicBezTo>
                <a:lnTo>
                  <a:pt x="855" y="6578"/>
                </a:lnTo>
                <a:cubicBezTo>
                  <a:pt x="909" y="6421"/>
                  <a:pt x="964" y="6264"/>
                  <a:pt x="1019" y="6107"/>
                </a:cubicBezTo>
                <a:cubicBezTo>
                  <a:pt x="1078" y="5953"/>
                  <a:pt x="1138" y="5799"/>
                  <a:pt x="1197" y="5645"/>
                </a:cubicBezTo>
                <a:lnTo>
                  <a:pt x="1397" y="5190"/>
                </a:lnTo>
                <a:lnTo>
                  <a:pt x="1601" y="4750"/>
                </a:lnTo>
                <a:cubicBezTo>
                  <a:pt x="1638" y="4681"/>
                  <a:pt x="1674" y="4611"/>
                  <a:pt x="1711" y="4542"/>
                </a:cubicBezTo>
                <a:lnTo>
                  <a:pt x="1822" y="4334"/>
                </a:lnTo>
                <a:cubicBezTo>
                  <a:pt x="1859" y="4270"/>
                  <a:pt x="1895" y="4205"/>
                  <a:pt x="1932" y="4141"/>
                </a:cubicBezTo>
                <a:cubicBezTo>
                  <a:pt x="1969" y="4082"/>
                  <a:pt x="2005" y="4023"/>
                  <a:pt x="2042" y="3964"/>
                </a:cubicBezTo>
                <a:lnTo>
                  <a:pt x="2294" y="3593"/>
                </a:lnTo>
                <a:lnTo>
                  <a:pt x="2561" y="3216"/>
                </a:lnTo>
                <a:lnTo>
                  <a:pt x="2876" y="2831"/>
                </a:lnTo>
                <a:lnTo>
                  <a:pt x="3208" y="2429"/>
                </a:lnTo>
                <a:lnTo>
                  <a:pt x="3386" y="2236"/>
                </a:lnTo>
                <a:lnTo>
                  <a:pt x="3580" y="2052"/>
                </a:lnTo>
                <a:lnTo>
                  <a:pt x="3769" y="1859"/>
                </a:lnTo>
                <a:lnTo>
                  <a:pt x="3968" y="1682"/>
                </a:lnTo>
                <a:lnTo>
                  <a:pt x="4189" y="1489"/>
                </a:lnTo>
                <a:lnTo>
                  <a:pt x="4409" y="1311"/>
                </a:lnTo>
                <a:lnTo>
                  <a:pt x="4635" y="1134"/>
                </a:lnTo>
                <a:lnTo>
                  <a:pt x="4871" y="972"/>
                </a:lnTo>
                <a:lnTo>
                  <a:pt x="5124" y="810"/>
                </a:lnTo>
                <a:lnTo>
                  <a:pt x="5376" y="648"/>
                </a:lnTo>
                <a:lnTo>
                  <a:pt x="5648" y="502"/>
                </a:lnTo>
                <a:lnTo>
                  <a:pt x="5916" y="371"/>
                </a:lnTo>
                <a:lnTo>
                  <a:pt x="6199" y="232"/>
                </a:lnTo>
                <a:lnTo>
                  <a:pt x="6498" y="116"/>
                </a:lnTo>
                <a:lnTo>
                  <a:pt x="6803" y="0"/>
                </a:lnTo>
              </a:path>
            </a:pathLst>
          </a:custGeom>
          <a:noFill/>
          <a:ln w="50800" cap="rnd" cmpd="sng">
            <a:solidFill>
              <a:srgbClr val="4E6BFA"/>
            </a:solidFill>
            <a:prstDash val="solid"/>
            <a:round/>
            <a:headEnd type="none" w="med" len="med"/>
            <a:tailEnd type="none" w="med" len="med"/>
          </a:ln>
          <a:effectLst/>
        </p:spPr>
        <p:txBody>
          <a:bodyP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371717" name="Freeform 5"/>
          <p:cNvSpPr>
            <a:spLocks/>
          </p:cNvSpPr>
          <p:nvPr/>
        </p:nvSpPr>
        <p:spPr bwMode="auto">
          <a:xfrm>
            <a:off x="563033" y="1568450"/>
            <a:ext cx="4540251" cy="2981325"/>
          </a:xfrm>
          <a:custGeom>
            <a:avLst/>
            <a:gdLst>
              <a:gd name="connsiteX0" fmla="*/ 9995 w 9995"/>
              <a:gd name="connsiteY0" fmla="*/ 0 h 10006"/>
              <a:gd name="connsiteX1" fmla="*/ 9722 w 9995"/>
              <a:gd name="connsiteY1" fmla="*/ 43 h 10006"/>
              <a:gd name="connsiteX2" fmla="*/ 9449 w 9995"/>
              <a:gd name="connsiteY2" fmla="*/ 22 h 10006"/>
              <a:gd name="connsiteX3" fmla="*/ 9176 w 9995"/>
              <a:gd name="connsiteY3" fmla="*/ 11 h 10006"/>
              <a:gd name="connsiteX4" fmla="*/ 8909 w 9995"/>
              <a:gd name="connsiteY4" fmla="*/ 11 h 10006"/>
              <a:gd name="connsiteX5" fmla="*/ 8636 w 9995"/>
              <a:gd name="connsiteY5" fmla="*/ 22 h 10006"/>
              <a:gd name="connsiteX6" fmla="*/ 8363 w 9995"/>
              <a:gd name="connsiteY6" fmla="*/ 32 h 10006"/>
              <a:gd name="connsiteX7" fmla="*/ 8095 w 9995"/>
              <a:gd name="connsiteY7" fmla="*/ 43 h 10006"/>
              <a:gd name="connsiteX8" fmla="*/ 7823 w 9995"/>
              <a:gd name="connsiteY8" fmla="*/ 75 h 10006"/>
              <a:gd name="connsiteX9" fmla="*/ 7550 w 9995"/>
              <a:gd name="connsiteY9" fmla="*/ 107 h 10006"/>
              <a:gd name="connsiteX10" fmla="*/ 7293 w 9995"/>
              <a:gd name="connsiteY10" fmla="*/ 145 h 10006"/>
              <a:gd name="connsiteX11" fmla="*/ 7020 w 9995"/>
              <a:gd name="connsiteY11" fmla="*/ 198 h 10006"/>
              <a:gd name="connsiteX12" fmla="*/ 6758 w 9995"/>
              <a:gd name="connsiteY12" fmla="*/ 257 h 10006"/>
              <a:gd name="connsiteX13" fmla="*/ 6490 w 9995"/>
              <a:gd name="connsiteY13" fmla="*/ 321 h 10006"/>
              <a:gd name="connsiteX14" fmla="*/ 6228 w 9995"/>
              <a:gd name="connsiteY14" fmla="*/ 390 h 10006"/>
              <a:gd name="connsiteX15" fmla="*/ 5976 w 9995"/>
              <a:gd name="connsiteY15" fmla="*/ 481 h 10006"/>
              <a:gd name="connsiteX16" fmla="*/ 5714 w 9995"/>
              <a:gd name="connsiteY16" fmla="*/ 577 h 10006"/>
              <a:gd name="connsiteX17" fmla="*/ 5462 w 9995"/>
              <a:gd name="connsiteY17" fmla="*/ 679 h 10006"/>
              <a:gd name="connsiteX18" fmla="*/ 5215 w 9995"/>
              <a:gd name="connsiteY18" fmla="*/ 791 h 10006"/>
              <a:gd name="connsiteX19" fmla="*/ 4963 w 9995"/>
              <a:gd name="connsiteY19" fmla="*/ 903 h 10006"/>
              <a:gd name="connsiteX20" fmla="*/ 4711 w 9995"/>
              <a:gd name="connsiteY20" fmla="*/ 1037 h 10006"/>
              <a:gd name="connsiteX21" fmla="*/ 4470 w 9995"/>
              <a:gd name="connsiteY21" fmla="*/ 1181 h 10006"/>
              <a:gd name="connsiteX22" fmla="*/ 4239 w 9995"/>
              <a:gd name="connsiteY22" fmla="*/ 1330 h 10006"/>
              <a:gd name="connsiteX23" fmla="*/ 3998 w 9995"/>
              <a:gd name="connsiteY23" fmla="*/ 1496 h 10006"/>
              <a:gd name="connsiteX24" fmla="*/ 3767 w 9995"/>
              <a:gd name="connsiteY24" fmla="*/ 1667 h 10006"/>
              <a:gd name="connsiteX25" fmla="*/ 3547 w 9995"/>
              <a:gd name="connsiteY25" fmla="*/ 1854 h 10006"/>
              <a:gd name="connsiteX26" fmla="*/ 3316 w 9995"/>
              <a:gd name="connsiteY26" fmla="*/ 2046 h 10006"/>
              <a:gd name="connsiteX27" fmla="*/ 3106 w 9995"/>
              <a:gd name="connsiteY27" fmla="*/ 2249 h 10006"/>
              <a:gd name="connsiteX28" fmla="*/ 2886 w 9995"/>
              <a:gd name="connsiteY28" fmla="*/ 2479 h 10006"/>
              <a:gd name="connsiteX29" fmla="*/ 2681 w 9995"/>
              <a:gd name="connsiteY29" fmla="*/ 2714 h 10006"/>
              <a:gd name="connsiteX30" fmla="*/ 2471 w 9995"/>
              <a:gd name="connsiteY30" fmla="*/ 2949 h 10006"/>
              <a:gd name="connsiteX31" fmla="*/ 2282 w 9995"/>
              <a:gd name="connsiteY31" fmla="*/ 3200 h 10006"/>
              <a:gd name="connsiteX32" fmla="*/ 2088 w 9995"/>
              <a:gd name="connsiteY32" fmla="*/ 3478 h 10006"/>
              <a:gd name="connsiteX33" fmla="*/ 1899 w 9995"/>
              <a:gd name="connsiteY33" fmla="*/ 3756 h 10006"/>
              <a:gd name="connsiteX34" fmla="*/ 1726 w 9995"/>
              <a:gd name="connsiteY34" fmla="*/ 4028 h 10006"/>
              <a:gd name="connsiteX35" fmla="*/ 1569 w 9995"/>
              <a:gd name="connsiteY35" fmla="*/ 4317 h 10006"/>
              <a:gd name="connsiteX36" fmla="*/ 1417 w 9995"/>
              <a:gd name="connsiteY36" fmla="*/ 4594 h 10006"/>
              <a:gd name="connsiteX37" fmla="*/ 1275 w 9995"/>
              <a:gd name="connsiteY37" fmla="*/ 4877 h 10006"/>
              <a:gd name="connsiteX38" fmla="*/ 1144 w 9995"/>
              <a:gd name="connsiteY38" fmla="*/ 5166 h 10006"/>
              <a:gd name="connsiteX39" fmla="*/ 1023 w 9995"/>
              <a:gd name="connsiteY39" fmla="*/ 5449 h 10006"/>
              <a:gd name="connsiteX40" fmla="*/ 902 w 9995"/>
              <a:gd name="connsiteY40" fmla="*/ 5737 h 10006"/>
              <a:gd name="connsiteX41" fmla="*/ 803 w 9995"/>
              <a:gd name="connsiteY41" fmla="*/ 6010 h 10006"/>
              <a:gd name="connsiteX42" fmla="*/ 703 w 9995"/>
              <a:gd name="connsiteY42" fmla="*/ 6288 h 10006"/>
              <a:gd name="connsiteX43" fmla="*/ 624 w 9995"/>
              <a:gd name="connsiteY43" fmla="*/ 6565 h 10006"/>
              <a:gd name="connsiteX44" fmla="*/ 546 w 9995"/>
              <a:gd name="connsiteY44" fmla="*/ 6827 h 10006"/>
              <a:gd name="connsiteX45" fmla="*/ 404 w 9995"/>
              <a:gd name="connsiteY45" fmla="*/ 7351 h 10006"/>
              <a:gd name="connsiteX46" fmla="*/ 294 w 9995"/>
              <a:gd name="connsiteY46" fmla="*/ 7842 h 10006"/>
              <a:gd name="connsiteX47" fmla="*/ 205 w 9995"/>
              <a:gd name="connsiteY47" fmla="*/ 8302 h 10006"/>
              <a:gd name="connsiteX48" fmla="*/ 131 w 9995"/>
              <a:gd name="connsiteY48" fmla="*/ 8708 h 10006"/>
              <a:gd name="connsiteX49" fmla="*/ 84 w 9995"/>
              <a:gd name="connsiteY49" fmla="*/ 9087 h 10006"/>
              <a:gd name="connsiteX50" fmla="*/ 42 w 9995"/>
              <a:gd name="connsiteY50" fmla="*/ 9407 h 10006"/>
              <a:gd name="connsiteX51" fmla="*/ 10 w 9995"/>
              <a:gd name="connsiteY51" fmla="*/ 9856 h 10006"/>
              <a:gd name="connsiteX52" fmla="*/ 0 w 9995"/>
              <a:gd name="connsiteY52" fmla="*/ 10006 h 10006"/>
              <a:gd name="connsiteX0" fmla="*/ 10000 w 10000"/>
              <a:gd name="connsiteY0" fmla="*/ 21 h 10021"/>
              <a:gd name="connsiteX1" fmla="*/ 9709 w 10000"/>
              <a:gd name="connsiteY1" fmla="*/ 0 h 10021"/>
              <a:gd name="connsiteX2" fmla="*/ 9454 w 10000"/>
              <a:gd name="connsiteY2" fmla="*/ 43 h 10021"/>
              <a:gd name="connsiteX3" fmla="*/ 9181 w 10000"/>
              <a:gd name="connsiteY3" fmla="*/ 32 h 10021"/>
              <a:gd name="connsiteX4" fmla="*/ 8913 w 10000"/>
              <a:gd name="connsiteY4" fmla="*/ 32 h 10021"/>
              <a:gd name="connsiteX5" fmla="*/ 8640 w 10000"/>
              <a:gd name="connsiteY5" fmla="*/ 43 h 10021"/>
              <a:gd name="connsiteX6" fmla="*/ 8367 w 10000"/>
              <a:gd name="connsiteY6" fmla="*/ 53 h 10021"/>
              <a:gd name="connsiteX7" fmla="*/ 8099 w 10000"/>
              <a:gd name="connsiteY7" fmla="*/ 64 h 10021"/>
              <a:gd name="connsiteX8" fmla="*/ 7827 w 10000"/>
              <a:gd name="connsiteY8" fmla="*/ 96 h 10021"/>
              <a:gd name="connsiteX9" fmla="*/ 7554 w 10000"/>
              <a:gd name="connsiteY9" fmla="*/ 128 h 10021"/>
              <a:gd name="connsiteX10" fmla="*/ 7297 w 10000"/>
              <a:gd name="connsiteY10" fmla="*/ 166 h 10021"/>
              <a:gd name="connsiteX11" fmla="*/ 7024 w 10000"/>
              <a:gd name="connsiteY11" fmla="*/ 219 h 10021"/>
              <a:gd name="connsiteX12" fmla="*/ 6761 w 10000"/>
              <a:gd name="connsiteY12" fmla="*/ 278 h 10021"/>
              <a:gd name="connsiteX13" fmla="*/ 6493 w 10000"/>
              <a:gd name="connsiteY13" fmla="*/ 342 h 10021"/>
              <a:gd name="connsiteX14" fmla="*/ 6231 w 10000"/>
              <a:gd name="connsiteY14" fmla="*/ 411 h 10021"/>
              <a:gd name="connsiteX15" fmla="*/ 5979 w 10000"/>
              <a:gd name="connsiteY15" fmla="*/ 502 h 10021"/>
              <a:gd name="connsiteX16" fmla="*/ 5717 w 10000"/>
              <a:gd name="connsiteY16" fmla="*/ 598 h 10021"/>
              <a:gd name="connsiteX17" fmla="*/ 5465 w 10000"/>
              <a:gd name="connsiteY17" fmla="*/ 700 h 10021"/>
              <a:gd name="connsiteX18" fmla="*/ 5218 w 10000"/>
              <a:gd name="connsiteY18" fmla="*/ 812 h 10021"/>
              <a:gd name="connsiteX19" fmla="*/ 4965 w 10000"/>
              <a:gd name="connsiteY19" fmla="*/ 923 h 10021"/>
              <a:gd name="connsiteX20" fmla="*/ 4713 w 10000"/>
              <a:gd name="connsiteY20" fmla="*/ 1057 h 10021"/>
              <a:gd name="connsiteX21" fmla="*/ 4472 w 10000"/>
              <a:gd name="connsiteY21" fmla="*/ 1201 h 10021"/>
              <a:gd name="connsiteX22" fmla="*/ 4241 w 10000"/>
              <a:gd name="connsiteY22" fmla="*/ 1350 h 10021"/>
              <a:gd name="connsiteX23" fmla="*/ 4000 w 10000"/>
              <a:gd name="connsiteY23" fmla="*/ 1516 h 10021"/>
              <a:gd name="connsiteX24" fmla="*/ 3769 w 10000"/>
              <a:gd name="connsiteY24" fmla="*/ 1687 h 10021"/>
              <a:gd name="connsiteX25" fmla="*/ 3549 w 10000"/>
              <a:gd name="connsiteY25" fmla="*/ 1874 h 10021"/>
              <a:gd name="connsiteX26" fmla="*/ 3318 w 10000"/>
              <a:gd name="connsiteY26" fmla="*/ 2066 h 10021"/>
              <a:gd name="connsiteX27" fmla="*/ 3108 w 10000"/>
              <a:gd name="connsiteY27" fmla="*/ 2269 h 10021"/>
              <a:gd name="connsiteX28" fmla="*/ 2887 w 10000"/>
              <a:gd name="connsiteY28" fmla="*/ 2499 h 10021"/>
              <a:gd name="connsiteX29" fmla="*/ 2682 w 10000"/>
              <a:gd name="connsiteY29" fmla="*/ 2733 h 10021"/>
              <a:gd name="connsiteX30" fmla="*/ 2472 w 10000"/>
              <a:gd name="connsiteY30" fmla="*/ 2968 h 10021"/>
              <a:gd name="connsiteX31" fmla="*/ 2283 w 10000"/>
              <a:gd name="connsiteY31" fmla="*/ 3219 h 10021"/>
              <a:gd name="connsiteX32" fmla="*/ 2089 w 10000"/>
              <a:gd name="connsiteY32" fmla="*/ 3497 h 10021"/>
              <a:gd name="connsiteX33" fmla="*/ 1900 w 10000"/>
              <a:gd name="connsiteY33" fmla="*/ 3775 h 10021"/>
              <a:gd name="connsiteX34" fmla="*/ 1727 w 10000"/>
              <a:gd name="connsiteY34" fmla="*/ 4047 h 10021"/>
              <a:gd name="connsiteX35" fmla="*/ 1570 w 10000"/>
              <a:gd name="connsiteY35" fmla="*/ 4335 h 10021"/>
              <a:gd name="connsiteX36" fmla="*/ 1418 w 10000"/>
              <a:gd name="connsiteY36" fmla="*/ 4612 h 10021"/>
              <a:gd name="connsiteX37" fmla="*/ 1276 w 10000"/>
              <a:gd name="connsiteY37" fmla="*/ 4895 h 10021"/>
              <a:gd name="connsiteX38" fmla="*/ 1145 w 10000"/>
              <a:gd name="connsiteY38" fmla="*/ 5184 h 10021"/>
              <a:gd name="connsiteX39" fmla="*/ 1024 w 10000"/>
              <a:gd name="connsiteY39" fmla="*/ 5467 h 10021"/>
              <a:gd name="connsiteX40" fmla="*/ 902 w 10000"/>
              <a:gd name="connsiteY40" fmla="*/ 5755 h 10021"/>
              <a:gd name="connsiteX41" fmla="*/ 803 w 10000"/>
              <a:gd name="connsiteY41" fmla="*/ 6027 h 10021"/>
              <a:gd name="connsiteX42" fmla="*/ 703 w 10000"/>
              <a:gd name="connsiteY42" fmla="*/ 6305 h 10021"/>
              <a:gd name="connsiteX43" fmla="*/ 624 w 10000"/>
              <a:gd name="connsiteY43" fmla="*/ 6582 h 10021"/>
              <a:gd name="connsiteX44" fmla="*/ 546 w 10000"/>
              <a:gd name="connsiteY44" fmla="*/ 6844 h 10021"/>
              <a:gd name="connsiteX45" fmla="*/ 404 w 10000"/>
              <a:gd name="connsiteY45" fmla="*/ 7368 h 10021"/>
              <a:gd name="connsiteX46" fmla="*/ 294 w 10000"/>
              <a:gd name="connsiteY46" fmla="*/ 7858 h 10021"/>
              <a:gd name="connsiteX47" fmla="*/ 205 w 10000"/>
              <a:gd name="connsiteY47" fmla="*/ 8318 h 10021"/>
              <a:gd name="connsiteX48" fmla="*/ 131 w 10000"/>
              <a:gd name="connsiteY48" fmla="*/ 8724 h 10021"/>
              <a:gd name="connsiteX49" fmla="*/ 84 w 10000"/>
              <a:gd name="connsiteY49" fmla="*/ 9103 h 10021"/>
              <a:gd name="connsiteX50" fmla="*/ 42 w 10000"/>
              <a:gd name="connsiteY50" fmla="*/ 9422 h 10021"/>
              <a:gd name="connsiteX51" fmla="*/ 10 w 10000"/>
              <a:gd name="connsiteY51" fmla="*/ 9871 h 10021"/>
              <a:gd name="connsiteX52" fmla="*/ 0 w 10000"/>
              <a:gd name="connsiteY52" fmla="*/ 10021 h 10021"/>
              <a:gd name="connsiteX0" fmla="*/ 10000 w 10000"/>
              <a:gd name="connsiteY0" fmla="*/ 26 h 10026"/>
              <a:gd name="connsiteX1" fmla="*/ 9709 w 10000"/>
              <a:gd name="connsiteY1" fmla="*/ 5 h 10026"/>
              <a:gd name="connsiteX2" fmla="*/ 9454 w 10000"/>
              <a:gd name="connsiteY2" fmla="*/ 0 h 10026"/>
              <a:gd name="connsiteX3" fmla="*/ 9181 w 10000"/>
              <a:gd name="connsiteY3" fmla="*/ 37 h 10026"/>
              <a:gd name="connsiteX4" fmla="*/ 8913 w 10000"/>
              <a:gd name="connsiteY4" fmla="*/ 37 h 10026"/>
              <a:gd name="connsiteX5" fmla="*/ 8640 w 10000"/>
              <a:gd name="connsiteY5" fmla="*/ 48 h 10026"/>
              <a:gd name="connsiteX6" fmla="*/ 8367 w 10000"/>
              <a:gd name="connsiteY6" fmla="*/ 58 h 10026"/>
              <a:gd name="connsiteX7" fmla="*/ 8099 w 10000"/>
              <a:gd name="connsiteY7" fmla="*/ 69 h 10026"/>
              <a:gd name="connsiteX8" fmla="*/ 7827 w 10000"/>
              <a:gd name="connsiteY8" fmla="*/ 101 h 10026"/>
              <a:gd name="connsiteX9" fmla="*/ 7554 w 10000"/>
              <a:gd name="connsiteY9" fmla="*/ 133 h 10026"/>
              <a:gd name="connsiteX10" fmla="*/ 7297 w 10000"/>
              <a:gd name="connsiteY10" fmla="*/ 171 h 10026"/>
              <a:gd name="connsiteX11" fmla="*/ 7024 w 10000"/>
              <a:gd name="connsiteY11" fmla="*/ 224 h 10026"/>
              <a:gd name="connsiteX12" fmla="*/ 6761 w 10000"/>
              <a:gd name="connsiteY12" fmla="*/ 283 h 10026"/>
              <a:gd name="connsiteX13" fmla="*/ 6493 w 10000"/>
              <a:gd name="connsiteY13" fmla="*/ 347 h 10026"/>
              <a:gd name="connsiteX14" fmla="*/ 6231 w 10000"/>
              <a:gd name="connsiteY14" fmla="*/ 416 h 10026"/>
              <a:gd name="connsiteX15" fmla="*/ 5979 w 10000"/>
              <a:gd name="connsiteY15" fmla="*/ 507 h 10026"/>
              <a:gd name="connsiteX16" fmla="*/ 5717 w 10000"/>
              <a:gd name="connsiteY16" fmla="*/ 603 h 10026"/>
              <a:gd name="connsiteX17" fmla="*/ 5465 w 10000"/>
              <a:gd name="connsiteY17" fmla="*/ 705 h 10026"/>
              <a:gd name="connsiteX18" fmla="*/ 5218 w 10000"/>
              <a:gd name="connsiteY18" fmla="*/ 817 h 10026"/>
              <a:gd name="connsiteX19" fmla="*/ 4965 w 10000"/>
              <a:gd name="connsiteY19" fmla="*/ 928 h 10026"/>
              <a:gd name="connsiteX20" fmla="*/ 4713 w 10000"/>
              <a:gd name="connsiteY20" fmla="*/ 1062 h 10026"/>
              <a:gd name="connsiteX21" fmla="*/ 4472 w 10000"/>
              <a:gd name="connsiteY21" fmla="*/ 1206 h 10026"/>
              <a:gd name="connsiteX22" fmla="*/ 4241 w 10000"/>
              <a:gd name="connsiteY22" fmla="*/ 1355 h 10026"/>
              <a:gd name="connsiteX23" fmla="*/ 4000 w 10000"/>
              <a:gd name="connsiteY23" fmla="*/ 1521 h 10026"/>
              <a:gd name="connsiteX24" fmla="*/ 3769 w 10000"/>
              <a:gd name="connsiteY24" fmla="*/ 1692 h 10026"/>
              <a:gd name="connsiteX25" fmla="*/ 3549 w 10000"/>
              <a:gd name="connsiteY25" fmla="*/ 1879 h 10026"/>
              <a:gd name="connsiteX26" fmla="*/ 3318 w 10000"/>
              <a:gd name="connsiteY26" fmla="*/ 2071 h 10026"/>
              <a:gd name="connsiteX27" fmla="*/ 3108 w 10000"/>
              <a:gd name="connsiteY27" fmla="*/ 2274 h 10026"/>
              <a:gd name="connsiteX28" fmla="*/ 2887 w 10000"/>
              <a:gd name="connsiteY28" fmla="*/ 2504 h 10026"/>
              <a:gd name="connsiteX29" fmla="*/ 2682 w 10000"/>
              <a:gd name="connsiteY29" fmla="*/ 2738 h 10026"/>
              <a:gd name="connsiteX30" fmla="*/ 2472 w 10000"/>
              <a:gd name="connsiteY30" fmla="*/ 2973 h 10026"/>
              <a:gd name="connsiteX31" fmla="*/ 2283 w 10000"/>
              <a:gd name="connsiteY31" fmla="*/ 3224 h 10026"/>
              <a:gd name="connsiteX32" fmla="*/ 2089 w 10000"/>
              <a:gd name="connsiteY32" fmla="*/ 3502 h 10026"/>
              <a:gd name="connsiteX33" fmla="*/ 1900 w 10000"/>
              <a:gd name="connsiteY33" fmla="*/ 3780 h 10026"/>
              <a:gd name="connsiteX34" fmla="*/ 1727 w 10000"/>
              <a:gd name="connsiteY34" fmla="*/ 4052 h 10026"/>
              <a:gd name="connsiteX35" fmla="*/ 1570 w 10000"/>
              <a:gd name="connsiteY35" fmla="*/ 4340 h 10026"/>
              <a:gd name="connsiteX36" fmla="*/ 1418 w 10000"/>
              <a:gd name="connsiteY36" fmla="*/ 4617 h 10026"/>
              <a:gd name="connsiteX37" fmla="*/ 1276 w 10000"/>
              <a:gd name="connsiteY37" fmla="*/ 4900 h 10026"/>
              <a:gd name="connsiteX38" fmla="*/ 1145 w 10000"/>
              <a:gd name="connsiteY38" fmla="*/ 5189 h 10026"/>
              <a:gd name="connsiteX39" fmla="*/ 1024 w 10000"/>
              <a:gd name="connsiteY39" fmla="*/ 5472 h 10026"/>
              <a:gd name="connsiteX40" fmla="*/ 902 w 10000"/>
              <a:gd name="connsiteY40" fmla="*/ 5760 h 10026"/>
              <a:gd name="connsiteX41" fmla="*/ 803 w 10000"/>
              <a:gd name="connsiteY41" fmla="*/ 6032 h 10026"/>
              <a:gd name="connsiteX42" fmla="*/ 703 w 10000"/>
              <a:gd name="connsiteY42" fmla="*/ 6310 h 10026"/>
              <a:gd name="connsiteX43" fmla="*/ 624 w 10000"/>
              <a:gd name="connsiteY43" fmla="*/ 6587 h 10026"/>
              <a:gd name="connsiteX44" fmla="*/ 546 w 10000"/>
              <a:gd name="connsiteY44" fmla="*/ 6849 h 10026"/>
              <a:gd name="connsiteX45" fmla="*/ 404 w 10000"/>
              <a:gd name="connsiteY45" fmla="*/ 7373 h 10026"/>
              <a:gd name="connsiteX46" fmla="*/ 294 w 10000"/>
              <a:gd name="connsiteY46" fmla="*/ 7863 h 10026"/>
              <a:gd name="connsiteX47" fmla="*/ 205 w 10000"/>
              <a:gd name="connsiteY47" fmla="*/ 8323 h 10026"/>
              <a:gd name="connsiteX48" fmla="*/ 131 w 10000"/>
              <a:gd name="connsiteY48" fmla="*/ 8729 h 10026"/>
              <a:gd name="connsiteX49" fmla="*/ 84 w 10000"/>
              <a:gd name="connsiteY49" fmla="*/ 9108 h 10026"/>
              <a:gd name="connsiteX50" fmla="*/ 42 w 10000"/>
              <a:gd name="connsiteY50" fmla="*/ 9427 h 10026"/>
              <a:gd name="connsiteX51" fmla="*/ 10 w 10000"/>
              <a:gd name="connsiteY51" fmla="*/ 9876 h 10026"/>
              <a:gd name="connsiteX52" fmla="*/ 0 w 10000"/>
              <a:gd name="connsiteY52" fmla="*/ 10026 h 10026"/>
              <a:gd name="connsiteX0" fmla="*/ 10000 w 10000"/>
              <a:gd name="connsiteY0" fmla="*/ 37 h 10037"/>
              <a:gd name="connsiteX1" fmla="*/ 9709 w 10000"/>
              <a:gd name="connsiteY1" fmla="*/ 16 h 10037"/>
              <a:gd name="connsiteX2" fmla="*/ 9454 w 10000"/>
              <a:gd name="connsiteY2" fmla="*/ 11 h 10037"/>
              <a:gd name="connsiteX3" fmla="*/ 9181 w 10000"/>
              <a:gd name="connsiteY3" fmla="*/ 0 h 10037"/>
              <a:gd name="connsiteX4" fmla="*/ 8913 w 10000"/>
              <a:gd name="connsiteY4" fmla="*/ 48 h 10037"/>
              <a:gd name="connsiteX5" fmla="*/ 8640 w 10000"/>
              <a:gd name="connsiteY5" fmla="*/ 59 h 10037"/>
              <a:gd name="connsiteX6" fmla="*/ 8367 w 10000"/>
              <a:gd name="connsiteY6" fmla="*/ 69 h 10037"/>
              <a:gd name="connsiteX7" fmla="*/ 8099 w 10000"/>
              <a:gd name="connsiteY7" fmla="*/ 80 h 10037"/>
              <a:gd name="connsiteX8" fmla="*/ 7827 w 10000"/>
              <a:gd name="connsiteY8" fmla="*/ 112 h 10037"/>
              <a:gd name="connsiteX9" fmla="*/ 7554 w 10000"/>
              <a:gd name="connsiteY9" fmla="*/ 144 h 10037"/>
              <a:gd name="connsiteX10" fmla="*/ 7297 w 10000"/>
              <a:gd name="connsiteY10" fmla="*/ 182 h 10037"/>
              <a:gd name="connsiteX11" fmla="*/ 7024 w 10000"/>
              <a:gd name="connsiteY11" fmla="*/ 235 h 10037"/>
              <a:gd name="connsiteX12" fmla="*/ 6761 w 10000"/>
              <a:gd name="connsiteY12" fmla="*/ 294 h 10037"/>
              <a:gd name="connsiteX13" fmla="*/ 6493 w 10000"/>
              <a:gd name="connsiteY13" fmla="*/ 358 h 10037"/>
              <a:gd name="connsiteX14" fmla="*/ 6231 w 10000"/>
              <a:gd name="connsiteY14" fmla="*/ 427 h 10037"/>
              <a:gd name="connsiteX15" fmla="*/ 5979 w 10000"/>
              <a:gd name="connsiteY15" fmla="*/ 518 h 10037"/>
              <a:gd name="connsiteX16" fmla="*/ 5717 w 10000"/>
              <a:gd name="connsiteY16" fmla="*/ 614 h 10037"/>
              <a:gd name="connsiteX17" fmla="*/ 5465 w 10000"/>
              <a:gd name="connsiteY17" fmla="*/ 716 h 10037"/>
              <a:gd name="connsiteX18" fmla="*/ 5218 w 10000"/>
              <a:gd name="connsiteY18" fmla="*/ 828 h 10037"/>
              <a:gd name="connsiteX19" fmla="*/ 4965 w 10000"/>
              <a:gd name="connsiteY19" fmla="*/ 939 h 10037"/>
              <a:gd name="connsiteX20" fmla="*/ 4713 w 10000"/>
              <a:gd name="connsiteY20" fmla="*/ 1073 h 10037"/>
              <a:gd name="connsiteX21" fmla="*/ 4472 w 10000"/>
              <a:gd name="connsiteY21" fmla="*/ 1217 h 10037"/>
              <a:gd name="connsiteX22" fmla="*/ 4241 w 10000"/>
              <a:gd name="connsiteY22" fmla="*/ 1366 h 10037"/>
              <a:gd name="connsiteX23" fmla="*/ 4000 w 10000"/>
              <a:gd name="connsiteY23" fmla="*/ 1532 h 10037"/>
              <a:gd name="connsiteX24" fmla="*/ 3769 w 10000"/>
              <a:gd name="connsiteY24" fmla="*/ 1703 h 10037"/>
              <a:gd name="connsiteX25" fmla="*/ 3549 w 10000"/>
              <a:gd name="connsiteY25" fmla="*/ 1890 h 10037"/>
              <a:gd name="connsiteX26" fmla="*/ 3318 w 10000"/>
              <a:gd name="connsiteY26" fmla="*/ 2082 h 10037"/>
              <a:gd name="connsiteX27" fmla="*/ 3108 w 10000"/>
              <a:gd name="connsiteY27" fmla="*/ 2285 h 10037"/>
              <a:gd name="connsiteX28" fmla="*/ 2887 w 10000"/>
              <a:gd name="connsiteY28" fmla="*/ 2515 h 10037"/>
              <a:gd name="connsiteX29" fmla="*/ 2682 w 10000"/>
              <a:gd name="connsiteY29" fmla="*/ 2749 h 10037"/>
              <a:gd name="connsiteX30" fmla="*/ 2472 w 10000"/>
              <a:gd name="connsiteY30" fmla="*/ 2984 h 10037"/>
              <a:gd name="connsiteX31" fmla="*/ 2283 w 10000"/>
              <a:gd name="connsiteY31" fmla="*/ 3235 h 10037"/>
              <a:gd name="connsiteX32" fmla="*/ 2089 w 10000"/>
              <a:gd name="connsiteY32" fmla="*/ 3513 h 10037"/>
              <a:gd name="connsiteX33" fmla="*/ 1900 w 10000"/>
              <a:gd name="connsiteY33" fmla="*/ 3791 h 10037"/>
              <a:gd name="connsiteX34" fmla="*/ 1727 w 10000"/>
              <a:gd name="connsiteY34" fmla="*/ 4063 h 10037"/>
              <a:gd name="connsiteX35" fmla="*/ 1570 w 10000"/>
              <a:gd name="connsiteY35" fmla="*/ 4351 h 10037"/>
              <a:gd name="connsiteX36" fmla="*/ 1418 w 10000"/>
              <a:gd name="connsiteY36" fmla="*/ 4628 h 10037"/>
              <a:gd name="connsiteX37" fmla="*/ 1276 w 10000"/>
              <a:gd name="connsiteY37" fmla="*/ 4911 h 10037"/>
              <a:gd name="connsiteX38" fmla="*/ 1145 w 10000"/>
              <a:gd name="connsiteY38" fmla="*/ 5200 h 10037"/>
              <a:gd name="connsiteX39" fmla="*/ 1024 w 10000"/>
              <a:gd name="connsiteY39" fmla="*/ 5483 h 10037"/>
              <a:gd name="connsiteX40" fmla="*/ 902 w 10000"/>
              <a:gd name="connsiteY40" fmla="*/ 5771 h 10037"/>
              <a:gd name="connsiteX41" fmla="*/ 803 w 10000"/>
              <a:gd name="connsiteY41" fmla="*/ 6043 h 10037"/>
              <a:gd name="connsiteX42" fmla="*/ 703 w 10000"/>
              <a:gd name="connsiteY42" fmla="*/ 6321 h 10037"/>
              <a:gd name="connsiteX43" fmla="*/ 624 w 10000"/>
              <a:gd name="connsiteY43" fmla="*/ 6598 h 10037"/>
              <a:gd name="connsiteX44" fmla="*/ 546 w 10000"/>
              <a:gd name="connsiteY44" fmla="*/ 6860 h 10037"/>
              <a:gd name="connsiteX45" fmla="*/ 404 w 10000"/>
              <a:gd name="connsiteY45" fmla="*/ 7384 h 10037"/>
              <a:gd name="connsiteX46" fmla="*/ 294 w 10000"/>
              <a:gd name="connsiteY46" fmla="*/ 7874 h 10037"/>
              <a:gd name="connsiteX47" fmla="*/ 205 w 10000"/>
              <a:gd name="connsiteY47" fmla="*/ 8334 h 10037"/>
              <a:gd name="connsiteX48" fmla="*/ 131 w 10000"/>
              <a:gd name="connsiteY48" fmla="*/ 8740 h 10037"/>
              <a:gd name="connsiteX49" fmla="*/ 84 w 10000"/>
              <a:gd name="connsiteY49" fmla="*/ 9119 h 10037"/>
              <a:gd name="connsiteX50" fmla="*/ 42 w 10000"/>
              <a:gd name="connsiteY50" fmla="*/ 9438 h 10037"/>
              <a:gd name="connsiteX51" fmla="*/ 10 w 10000"/>
              <a:gd name="connsiteY51" fmla="*/ 9887 h 10037"/>
              <a:gd name="connsiteX52" fmla="*/ 0 w 10000"/>
              <a:gd name="connsiteY52" fmla="*/ 10037 h 10037"/>
              <a:gd name="connsiteX0" fmla="*/ 10000 w 10000"/>
              <a:gd name="connsiteY0" fmla="*/ 26 h 10026"/>
              <a:gd name="connsiteX1" fmla="*/ 9709 w 10000"/>
              <a:gd name="connsiteY1" fmla="*/ 5 h 10026"/>
              <a:gd name="connsiteX2" fmla="*/ 9454 w 10000"/>
              <a:gd name="connsiteY2" fmla="*/ 0 h 10026"/>
              <a:gd name="connsiteX3" fmla="*/ 8913 w 10000"/>
              <a:gd name="connsiteY3" fmla="*/ 37 h 10026"/>
              <a:gd name="connsiteX4" fmla="*/ 8640 w 10000"/>
              <a:gd name="connsiteY4" fmla="*/ 48 h 10026"/>
              <a:gd name="connsiteX5" fmla="*/ 8367 w 10000"/>
              <a:gd name="connsiteY5" fmla="*/ 58 h 10026"/>
              <a:gd name="connsiteX6" fmla="*/ 8099 w 10000"/>
              <a:gd name="connsiteY6" fmla="*/ 69 h 10026"/>
              <a:gd name="connsiteX7" fmla="*/ 7827 w 10000"/>
              <a:gd name="connsiteY7" fmla="*/ 101 h 10026"/>
              <a:gd name="connsiteX8" fmla="*/ 7554 w 10000"/>
              <a:gd name="connsiteY8" fmla="*/ 133 h 10026"/>
              <a:gd name="connsiteX9" fmla="*/ 7297 w 10000"/>
              <a:gd name="connsiteY9" fmla="*/ 171 h 10026"/>
              <a:gd name="connsiteX10" fmla="*/ 7024 w 10000"/>
              <a:gd name="connsiteY10" fmla="*/ 224 h 10026"/>
              <a:gd name="connsiteX11" fmla="*/ 6761 w 10000"/>
              <a:gd name="connsiteY11" fmla="*/ 283 h 10026"/>
              <a:gd name="connsiteX12" fmla="*/ 6493 w 10000"/>
              <a:gd name="connsiteY12" fmla="*/ 347 h 10026"/>
              <a:gd name="connsiteX13" fmla="*/ 6231 w 10000"/>
              <a:gd name="connsiteY13" fmla="*/ 416 h 10026"/>
              <a:gd name="connsiteX14" fmla="*/ 5979 w 10000"/>
              <a:gd name="connsiteY14" fmla="*/ 507 h 10026"/>
              <a:gd name="connsiteX15" fmla="*/ 5717 w 10000"/>
              <a:gd name="connsiteY15" fmla="*/ 603 h 10026"/>
              <a:gd name="connsiteX16" fmla="*/ 5465 w 10000"/>
              <a:gd name="connsiteY16" fmla="*/ 705 h 10026"/>
              <a:gd name="connsiteX17" fmla="*/ 5218 w 10000"/>
              <a:gd name="connsiteY17" fmla="*/ 817 h 10026"/>
              <a:gd name="connsiteX18" fmla="*/ 4965 w 10000"/>
              <a:gd name="connsiteY18" fmla="*/ 928 h 10026"/>
              <a:gd name="connsiteX19" fmla="*/ 4713 w 10000"/>
              <a:gd name="connsiteY19" fmla="*/ 1062 h 10026"/>
              <a:gd name="connsiteX20" fmla="*/ 4472 w 10000"/>
              <a:gd name="connsiteY20" fmla="*/ 1206 h 10026"/>
              <a:gd name="connsiteX21" fmla="*/ 4241 w 10000"/>
              <a:gd name="connsiteY21" fmla="*/ 1355 h 10026"/>
              <a:gd name="connsiteX22" fmla="*/ 4000 w 10000"/>
              <a:gd name="connsiteY22" fmla="*/ 1521 h 10026"/>
              <a:gd name="connsiteX23" fmla="*/ 3769 w 10000"/>
              <a:gd name="connsiteY23" fmla="*/ 1692 h 10026"/>
              <a:gd name="connsiteX24" fmla="*/ 3549 w 10000"/>
              <a:gd name="connsiteY24" fmla="*/ 1879 h 10026"/>
              <a:gd name="connsiteX25" fmla="*/ 3318 w 10000"/>
              <a:gd name="connsiteY25" fmla="*/ 2071 h 10026"/>
              <a:gd name="connsiteX26" fmla="*/ 3108 w 10000"/>
              <a:gd name="connsiteY26" fmla="*/ 2274 h 10026"/>
              <a:gd name="connsiteX27" fmla="*/ 2887 w 10000"/>
              <a:gd name="connsiteY27" fmla="*/ 2504 h 10026"/>
              <a:gd name="connsiteX28" fmla="*/ 2682 w 10000"/>
              <a:gd name="connsiteY28" fmla="*/ 2738 h 10026"/>
              <a:gd name="connsiteX29" fmla="*/ 2472 w 10000"/>
              <a:gd name="connsiteY29" fmla="*/ 2973 h 10026"/>
              <a:gd name="connsiteX30" fmla="*/ 2283 w 10000"/>
              <a:gd name="connsiteY30" fmla="*/ 3224 h 10026"/>
              <a:gd name="connsiteX31" fmla="*/ 2089 w 10000"/>
              <a:gd name="connsiteY31" fmla="*/ 3502 h 10026"/>
              <a:gd name="connsiteX32" fmla="*/ 1900 w 10000"/>
              <a:gd name="connsiteY32" fmla="*/ 3780 h 10026"/>
              <a:gd name="connsiteX33" fmla="*/ 1727 w 10000"/>
              <a:gd name="connsiteY33" fmla="*/ 4052 h 10026"/>
              <a:gd name="connsiteX34" fmla="*/ 1570 w 10000"/>
              <a:gd name="connsiteY34" fmla="*/ 4340 h 10026"/>
              <a:gd name="connsiteX35" fmla="*/ 1418 w 10000"/>
              <a:gd name="connsiteY35" fmla="*/ 4617 h 10026"/>
              <a:gd name="connsiteX36" fmla="*/ 1276 w 10000"/>
              <a:gd name="connsiteY36" fmla="*/ 4900 h 10026"/>
              <a:gd name="connsiteX37" fmla="*/ 1145 w 10000"/>
              <a:gd name="connsiteY37" fmla="*/ 5189 h 10026"/>
              <a:gd name="connsiteX38" fmla="*/ 1024 w 10000"/>
              <a:gd name="connsiteY38" fmla="*/ 5472 h 10026"/>
              <a:gd name="connsiteX39" fmla="*/ 902 w 10000"/>
              <a:gd name="connsiteY39" fmla="*/ 5760 h 10026"/>
              <a:gd name="connsiteX40" fmla="*/ 803 w 10000"/>
              <a:gd name="connsiteY40" fmla="*/ 6032 h 10026"/>
              <a:gd name="connsiteX41" fmla="*/ 703 w 10000"/>
              <a:gd name="connsiteY41" fmla="*/ 6310 h 10026"/>
              <a:gd name="connsiteX42" fmla="*/ 624 w 10000"/>
              <a:gd name="connsiteY42" fmla="*/ 6587 h 10026"/>
              <a:gd name="connsiteX43" fmla="*/ 546 w 10000"/>
              <a:gd name="connsiteY43" fmla="*/ 6849 h 10026"/>
              <a:gd name="connsiteX44" fmla="*/ 404 w 10000"/>
              <a:gd name="connsiteY44" fmla="*/ 7373 h 10026"/>
              <a:gd name="connsiteX45" fmla="*/ 294 w 10000"/>
              <a:gd name="connsiteY45" fmla="*/ 7863 h 10026"/>
              <a:gd name="connsiteX46" fmla="*/ 205 w 10000"/>
              <a:gd name="connsiteY46" fmla="*/ 8323 h 10026"/>
              <a:gd name="connsiteX47" fmla="*/ 131 w 10000"/>
              <a:gd name="connsiteY47" fmla="*/ 8729 h 10026"/>
              <a:gd name="connsiteX48" fmla="*/ 84 w 10000"/>
              <a:gd name="connsiteY48" fmla="*/ 9108 h 10026"/>
              <a:gd name="connsiteX49" fmla="*/ 42 w 10000"/>
              <a:gd name="connsiteY49" fmla="*/ 9427 h 10026"/>
              <a:gd name="connsiteX50" fmla="*/ 10 w 10000"/>
              <a:gd name="connsiteY50" fmla="*/ 9876 h 10026"/>
              <a:gd name="connsiteX51" fmla="*/ 0 w 10000"/>
              <a:gd name="connsiteY51" fmla="*/ 10026 h 10026"/>
              <a:gd name="connsiteX0" fmla="*/ 9982 w 9982"/>
              <a:gd name="connsiteY0" fmla="*/ 0 h 10048"/>
              <a:gd name="connsiteX1" fmla="*/ 9709 w 9982"/>
              <a:gd name="connsiteY1" fmla="*/ 27 h 10048"/>
              <a:gd name="connsiteX2" fmla="*/ 9454 w 9982"/>
              <a:gd name="connsiteY2" fmla="*/ 22 h 10048"/>
              <a:gd name="connsiteX3" fmla="*/ 8913 w 9982"/>
              <a:gd name="connsiteY3" fmla="*/ 59 h 10048"/>
              <a:gd name="connsiteX4" fmla="*/ 8640 w 9982"/>
              <a:gd name="connsiteY4" fmla="*/ 70 h 10048"/>
              <a:gd name="connsiteX5" fmla="*/ 8367 w 9982"/>
              <a:gd name="connsiteY5" fmla="*/ 80 h 10048"/>
              <a:gd name="connsiteX6" fmla="*/ 8099 w 9982"/>
              <a:gd name="connsiteY6" fmla="*/ 91 h 10048"/>
              <a:gd name="connsiteX7" fmla="*/ 7827 w 9982"/>
              <a:gd name="connsiteY7" fmla="*/ 123 h 10048"/>
              <a:gd name="connsiteX8" fmla="*/ 7554 w 9982"/>
              <a:gd name="connsiteY8" fmla="*/ 155 h 10048"/>
              <a:gd name="connsiteX9" fmla="*/ 7297 w 9982"/>
              <a:gd name="connsiteY9" fmla="*/ 193 h 10048"/>
              <a:gd name="connsiteX10" fmla="*/ 7024 w 9982"/>
              <a:gd name="connsiteY10" fmla="*/ 246 h 10048"/>
              <a:gd name="connsiteX11" fmla="*/ 6761 w 9982"/>
              <a:gd name="connsiteY11" fmla="*/ 305 h 10048"/>
              <a:gd name="connsiteX12" fmla="*/ 6493 w 9982"/>
              <a:gd name="connsiteY12" fmla="*/ 369 h 10048"/>
              <a:gd name="connsiteX13" fmla="*/ 6231 w 9982"/>
              <a:gd name="connsiteY13" fmla="*/ 438 h 10048"/>
              <a:gd name="connsiteX14" fmla="*/ 5979 w 9982"/>
              <a:gd name="connsiteY14" fmla="*/ 529 h 10048"/>
              <a:gd name="connsiteX15" fmla="*/ 5717 w 9982"/>
              <a:gd name="connsiteY15" fmla="*/ 625 h 10048"/>
              <a:gd name="connsiteX16" fmla="*/ 5465 w 9982"/>
              <a:gd name="connsiteY16" fmla="*/ 727 h 10048"/>
              <a:gd name="connsiteX17" fmla="*/ 5218 w 9982"/>
              <a:gd name="connsiteY17" fmla="*/ 839 h 10048"/>
              <a:gd name="connsiteX18" fmla="*/ 4965 w 9982"/>
              <a:gd name="connsiteY18" fmla="*/ 950 h 10048"/>
              <a:gd name="connsiteX19" fmla="*/ 4713 w 9982"/>
              <a:gd name="connsiteY19" fmla="*/ 1084 h 10048"/>
              <a:gd name="connsiteX20" fmla="*/ 4472 w 9982"/>
              <a:gd name="connsiteY20" fmla="*/ 1228 h 10048"/>
              <a:gd name="connsiteX21" fmla="*/ 4241 w 9982"/>
              <a:gd name="connsiteY21" fmla="*/ 1377 h 10048"/>
              <a:gd name="connsiteX22" fmla="*/ 4000 w 9982"/>
              <a:gd name="connsiteY22" fmla="*/ 1543 h 10048"/>
              <a:gd name="connsiteX23" fmla="*/ 3769 w 9982"/>
              <a:gd name="connsiteY23" fmla="*/ 1714 h 10048"/>
              <a:gd name="connsiteX24" fmla="*/ 3549 w 9982"/>
              <a:gd name="connsiteY24" fmla="*/ 1901 h 10048"/>
              <a:gd name="connsiteX25" fmla="*/ 3318 w 9982"/>
              <a:gd name="connsiteY25" fmla="*/ 2093 h 10048"/>
              <a:gd name="connsiteX26" fmla="*/ 3108 w 9982"/>
              <a:gd name="connsiteY26" fmla="*/ 2296 h 10048"/>
              <a:gd name="connsiteX27" fmla="*/ 2887 w 9982"/>
              <a:gd name="connsiteY27" fmla="*/ 2526 h 10048"/>
              <a:gd name="connsiteX28" fmla="*/ 2682 w 9982"/>
              <a:gd name="connsiteY28" fmla="*/ 2760 h 10048"/>
              <a:gd name="connsiteX29" fmla="*/ 2472 w 9982"/>
              <a:gd name="connsiteY29" fmla="*/ 2995 h 10048"/>
              <a:gd name="connsiteX30" fmla="*/ 2283 w 9982"/>
              <a:gd name="connsiteY30" fmla="*/ 3246 h 10048"/>
              <a:gd name="connsiteX31" fmla="*/ 2089 w 9982"/>
              <a:gd name="connsiteY31" fmla="*/ 3524 h 10048"/>
              <a:gd name="connsiteX32" fmla="*/ 1900 w 9982"/>
              <a:gd name="connsiteY32" fmla="*/ 3802 h 10048"/>
              <a:gd name="connsiteX33" fmla="*/ 1727 w 9982"/>
              <a:gd name="connsiteY33" fmla="*/ 4074 h 10048"/>
              <a:gd name="connsiteX34" fmla="*/ 1570 w 9982"/>
              <a:gd name="connsiteY34" fmla="*/ 4362 h 10048"/>
              <a:gd name="connsiteX35" fmla="*/ 1418 w 9982"/>
              <a:gd name="connsiteY35" fmla="*/ 4639 h 10048"/>
              <a:gd name="connsiteX36" fmla="*/ 1276 w 9982"/>
              <a:gd name="connsiteY36" fmla="*/ 4922 h 10048"/>
              <a:gd name="connsiteX37" fmla="*/ 1145 w 9982"/>
              <a:gd name="connsiteY37" fmla="*/ 5211 h 10048"/>
              <a:gd name="connsiteX38" fmla="*/ 1024 w 9982"/>
              <a:gd name="connsiteY38" fmla="*/ 5494 h 10048"/>
              <a:gd name="connsiteX39" fmla="*/ 902 w 9982"/>
              <a:gd name="connsiteY39" fmla="*/ 5782 h 10048"/>
              <a:gd name="connsiteX40" fmla="*/ 803 w 9982"/>
              <a:gd name="connsiteY40" fmla="*/ 6054 h 10048"/>
              <a:gd name="connsiteX41" fmla="*/ 703 w 9982"/>
              <a:gd name="connsiteY41" fmla="*/ 6332 h 10048"/>
              <a:gd name="connsiteX42" fmla="*/ 624 w 9982"/>
              <a:gd name="connsiteY42" fmla="*/ 6609 h 10048"/>
              <a:gd name="connsiteX43" fmla="*/ 546 w 9982"/>
              <a:gd name="connsiteY43" fmla="*/ 6871 h 10048"/>
              <a:gd name="connsiteX44" fmla="*/ 404 w 9982"/>
              <a:gd name="connsiteY44" fmla="*/ 7395 h 10048"/>
              <a:gd name="connsiteX45" fmla="*/ 294 w 9982"/>
              <a:gd name="connsiteY45" fmla="*/ 7885 h 10048"/>
              <a:gd name="connsiteX46" fmla="*/ 205 w 9982"/>
              <a:gd name="connsiteY46" fmla="*/ 8345 h 10048"/>
              <a:gd name="connsiteX47" fmla="*/ 131 w 9982"/>
              <a:gd name="connsiteY47" fmla="*/ 8751 h 10048"/>
              <a:gd name="connsiteX48" fmla="*/ 84 w 9982"/>
              <a:gd name="connsiteY48" fmla="*/ 9130 h 10048"/>
              <a:gd name="connsiteX49" fmla="*/ 42 w 9982"/>
              <a:gd name="connsiteY49" fmla="*/ 9449 h 10048"/>
              <a:gd name="connsiteX50" fmla="*/ 10 w 9982"/>
              <a:gd name="connsiteY50" fmla="*/ 9898 h 10048"/>
              <a:gd name="connsiteX51" fmla="*/ 0 w 9982"/>
              <a:gd name="connsiteY51" fmla="*/ 10048 h 10048"/>
              <a:gd name="connsiteX0" fmla="*/ 10000 w 10000"/>
              <a:gd name="connsiteY0" fmla="*/ 0 h 10000"/>
              <a:gd name="connsiteX1" fmla="*/ 9471 w 10000"/>
              <a:gd name="connsiteY1" fmla="*/ 22 h 10000"/>
              <a:gd name="connsiteX2" fmla="*/ 8929 w 10000"/>
              <a:gd name="connsiteY2" fmla="*/ 59 h 10000"/>
              <a:gd name="connsiteX3" fmla="*/ 8656 w 10000"/>
              <a:gd name="connsiteY3" fmla="*/ 70 h 10000"/>
              <a:gd name="connsiteX4" fmla="*/ 8382 w 10000"/>
              <a:gd name="connsiteY4" fmla="*/ 80 h 10000"/>
              <a:gd name="connsiteX5" fmla="*/ 8114 w 10000"/>
              <a:gd name="connsiteY5" fmla="*/ 91 h 10000"/>
              <a:gd name="connsiteX6" fmla="*/ 7841 w 10000"/>
              <a:gd name="connsiteY6" fmla="*/ 122 h 10000"/>
              <a:gd name="connsiteX7" fmla="*/ 7568 w 10000"/>
              <a:gd name="connsiteY7" fmla="*/ 154 h 10000"/>
              <a:gd name="connsiteX8" fmla="*/ 7310 w 10000"/>
              <a:gd name="connsiteY8" fmla="*/ 192 h 10000"/>
              <a:gd name="connsiteX9" fmla="*/ 7037 w 10000"/>
              <a:gd name="connsiteY9" fmla="*/ 245 h 10000"/>
              <a:gd name="connsiteX10" fmla="*/ 6773 w 10000"/>
              <a:gd name="connsiteY10" fmla="*/ 304 h 10000"/>
              <a:gd name="connsiteX11" fmla="*/ 6505 w 10000"/>
              <a:gd name="connsiteY11" fmla="*/ 367 h 10000"/>
              <a:gd name="connsiteX12" fmla="*/ 6242 w 10000"/>
              <a:gd name="connsiteY12" fmla="*/ 436 h 10000"/>
              <a:gd name="connsiteX13" fmla="*/ 5990 w 10000"/>
              <a:gd name="connsiteY13" fmla="*/ 526 h 10000"/>
              <a:gd name="connsiteX14" fmla="*/ 5727 w 10000"/>
              <a:gd name="connsiteY14" fmla="*/ 622 h 10000"/>
              <a:gd name="connsiteX15" fmla="*/ 5475 w 10000"/>
              <a:gd name="connsiteY15" fmla="*/ 724 h 10000"/>
              <a:gd name="connsiteX16" fmla="*/ 5227 w 10000"/>
              <a:gd name="connsiteY16" fmla="*/ 835 h 10000"/>
              <a:gd name="connsiteX17" fmla="*/ 4974 w 10000"/>
              <a:gd name="connsiteY17" fmla="*/ 945 h 10000"/>
              <a:gd name="connsiteX18" fmla="*/ 4721 w 10000"/>
              <a:gd name="connsiteY18" fmla="*/ 1079 h 10000"/>
              <a:gd name="connsiteX19" fmla="*/ 4480 w 10000"/>
              <a:gd name="connsiteY19" fmla="*/ 1222 h 10000"/>
              <a:gd name="connsiteX20" fmla="*/ 4249 w 10000"/>
              <a:gd name="connsiteY20" fmla="*/ 1370 h 10000"/>
              <a:gd name="connsiteX21" fmla="*/ 4007 w 10000"/>
              <a:gd name="connsiteY21" fmla="*/ 1536 h 10000"/>
              <a:gd name="connsiteX22" fmla="*/ 3776 w 10000"/>
              <a:gd name="connsiteY22" fmla="*/ 1706 h 10000"/>
              <a:gd name="connsiteX23" fmla="*/ 3555 w 10000"/>
              <a:gd name="connsiteY23" fmla="*/ 1892 h 10000"/>
              <a:gd name="connsiteX24" fmla="*/ 3324 w 10000"/>
              <a:gd name="connsiteY24" fmla="*/ 2083 h 10000"/>
              <a:gd name="connsiteX25" fmla="*/ 3114 w 10000"/>
              <a:gd name="connsiteY25" fmla="*/ 2285 h 10000"/>
              <a:gd name="connsiteX26" fmla="*/ 2892 w 10000"/>
              <a:gd name="connsiteY26" fmla="*/ 2514 h 10000"/>
              <a:gd name="connsiteX27" fmla="*/ 2687 w 10000"/>
              <a:gd name="connsiteY27" fmla="*/ 2747 h 10000"/>
              <a:gd name="connsiteX28" fmla="*/ 2476 w 10000"/>
              <a:gd name="connsiteY28" fmla="*/ 2981 h 10000"/>
              <a:gd name="connsiteX29" fmla="*/ 2287 w 10000"/>
              <a:gd name="connsiteY29" fmla="*/ 3230 h 10000"/>
              <a:gd name="connsiteX30" fmla="*/ 2093 w 10000"/>
              <a:gd name="connsiteY30" fmla="*/ 3507 h 10000"/>
              <a:gd name="connsiteX31" fmla="*/ 1903 w 10000"/>
              <a:gd name="connsiteY31" fmla="*/ 3784 h 10000"/>
              <a:gd name="connsiteX32" fmla="*/ 1730 w 10000"/>
              <a:gd name="connsiteY32" fmla="*/ 4055 h 10000"/>
              <a:gd name="connsiteX33" fmla="*/ 1573 w 10000"/>
              <a:gd name="connsiteY33" fmla="*/ 4341 h 10000"/>
              <a:gd name="connsiteX34" fmla="*/ 1421 w 10000"/>
              <a:gd name="connsiteY34" fmla="*/ 4617 h 10000"/>
              <a:gd name="connsiteX35" fmla="*/ 1278 w 10000"/>
              <a:gd name="connsiteY35" fmla="*/ 4898 h 10000"/>
              <a:gd name="connsiteX36" fmla="*/ 1147 w 10000"/>
              <a:gd name="connsiteY36" fmla="*/ 5186 h 10000"/>
              <a:gd name="connsiteX37" fmla="*/ 1026 w 10000"/>
              <a:gd name="connsiteY37" fmla="*/ 5468 h 10000"/>
              <a:gd name="connsiteX38" fmla="*/ 904 w 10000"/>
              <a:gd name="connsiteY38" fmla="*/ 5754 h 10000"/>
              <a:gd name="connsiteX39" fmla="*/ 804 w 10000"/>
              <a:gd name="connsiteY39" fmla="*/ 6025 h 10000"/>
              <a:gd name="connsiteX40" fmla="*/ 704 w 10000"/>
              <a:gd name="connsiteY40" fmla="*/ 6302 h 10000"/>
              <a:gd name="connsiteX41" fmla="*/ 625 w 10000"/>
              <a:gd name="connsiteY41" fmla="*/ 6577 h 10000"/>
              <a:gd name="connsiteX42" fmla="*/ 547 w 10000"/>
              <a:gd name="connsiteY42" fmla="*/ 6838 h 10000"/>
              <a:gd name="connsiteX43" fmla="*/ 405 w 10000"/>
              <a:gd name="connsiteY43" fmla="*/ 7360 h 10000"/>
              <a:gd name="connsiteX44" fmla="*/ 295 w 10000"/>
              <a:gd name="connsiteY44" fmla="*/ 7847 h 10000"/>
              <a:gd name="connsiteX45" fmla="*/ 205 w 10000"/>
              <a:gd name="connsiteY45" fmla="*/ 8305 h 10000"/>
              <a:gd name="connsiteX46" fmla="*/ 131 w 10000"/>
              <a:gd name="connsiteY46" fmla="*/ 8709 h 10000"/>
              <a:gd name="connsiteX47" fmla="*/ 84 w 10000"/>
              <a:gd name="connsiteY47" fmla="*/ 9086 h 10000"/>
              <a:gd name="connsiteX48" fmla="*/ 42 w 10000"/>
              <a:gd name="connsiteY48" fmla="*/ 9404 h 10000"/>
              <a:gd name="connsiteX49" fmla="*/ 10 w 10000"/>
              <a:gd name="connsiteY49" fmla="*/ 9851 h 10000"/>
              <a:gd name="connsiteX50" fmla="*/ 0 w 10000"/>
              <a:gd name="connsiteY50" fmla="*/ 10000 h 10000"/>
              <a:gd name="connsiteX0" fmla="*/ 10000 w 10000"/>
              <a:gd name="connsiteY0" fmla="*/ 0 h 10000"/>
              <a:gd name="connsiteX1" fmla="*/ 9471 w 10000"/>
              <a:gd name="connsiteY1" fmla="*/ 22 h 10000"/>
              <a:gd name="connsiteX2" fmla="*/ 8929 w 10000"/>
              <a:gd name="connsiteY2" fmla="*/ 11 h 10000"/>
              <a:gd name="connsiteX3" fmla="*/ 8656 w 10000"/>
              <a:gd name="connsiteY3" fmla="*/ 70 h 10000"/>
              <a:gd name="connsiteX4" fmla="*/ 8382 w 10000"/>
              <a:gd name="connsiteY4" fmla="*/ 80 h 10000"/>
              <a:gd name="connsiteX5" fmla="*/ 8114 w 10000"/>
              <a:gd name="connsiteY5" fmla="*/ 91 h 10000"/>
              <a:gd name="connsiteX6" fmla="*/ 7841 w 10000"/>
              <a:gd name="connsiteY6" fmla="*/ 122 h 10000"/>
              <a:gd name="connsiteX7" fmla="*/ 7568 w 10000"/>
              <a:gd name="connsiteY7" fmla="*/ 154 h 10000"/>
              <a:gd name="connsiteX8" fmla="*/ 7310 w 10000"/>
              <a:gd name="connsiteY8" fmla="*/ 192 h 10000"/>
              <a:gd name="connsiteX9" fmla="*/ 7037 w 10000"/>
              <a:gd name="connsiteY9" fmla="*/ 245 h 10000"/>
              <a:gd name="connsiteX10" fmla="*/ 6773 w 10000"/>
              <a:gd name="connsiteY10" fmla="*/ 304 h 10000"/>
              <a:gd name="connsiteX11" fmla="*/ 6505 w 10000"/>
              <a:gd name="connsiteY11" fmla="*/ 367 h 10000"/>
              <a:gd name="connsiteX12" fmla="*/ 6242 w 10000"/>
              <a:gd name="connsiteY12" fmla="*/ 436 h 10000"/>
              <a:gd name="connsiteX13" fmla="*/ 5990 w 10000"/>
              <a:gd name="connsiteY13" fmla="*/ 526 h 10000"/>
              <a:gd name="connsiteX14" fmla="*/ 5727 w 10000"/>
              <a:gd name="connsiteY14" fmla="*/ 622 h 10000"/>
              <a:gd name="connsiteX15" fmla="*/ 5475 w 10000"/>
              <a:gd name="connsiteY15" fmla="*/ 724 h 10000"/>
              <a:gd name="connsiteX16" fmla="*/ 5227 w 10000"/>
              <a:gd name="connsiteY16" fmla="*/ 835 h 10000"/>
              <a:gd name="connsiteX17" fmla="*/ 4974 w 10000"/>
              <a:gd name="connsiteY17" fmla="*/ 945 h 10000"/>
              <a:gd name="connsiteX18" fmla="*/ 4721 w 10000"/>
              <a:gd name="connsiteY18" fmla="*/ 1079 h 10000"/>
              <a:gd name="connsiteX19" fmla="*/ 4480 w 10000"/>
              <a:gd name="connsiteY19" fmla="*/ 1222 h 10000"/>
              <a:gd name="connsiteX20" fmla="*/ 4249 w 10000"/>
              <a:gd name="connsiteY20" fmla="*/ 1370 h 10000"/>
              <a:gd name="connsiteX21" fmla="*/ 4007 w 10000"/>
              <a:gd name="connsiteY21" fmla="*/ 1536 h 10000"/>
              <a:gd name="connsiteX22" fmla="*/ 3776 w 10000"/>
              <a:gd name="connsiteY22" fmla="*/ 1706 h 10000"/>
              <a:gd name="connsiteX23" fmla="*/ 3555 w 10000"/>
              <a:gd name="connsiteY23" fmla="*/ 1892 h 10000"/>
              <a:gd name="connsiteX24" fmla="*/ 3324 w 10000"/>
              <a:gd name="connsiteY24" fmla="*/ 2083 h 10000"/>
              <a:gd name="connsiteX25" fmla="*/ 3114 w 10000"/>
              <a:gd name="connsiteY25" fmla="*/ 2285 h 10000"/>
              <a:gd name="connsiteX26" fmla="*/ 2892 w 10000"/>
              <a:gd name="connsiteY26" fmla="*/ 2514 h 10000"/>
              <a:gd name="connsiteX27" fmla="*/ 2687 w 10000"/>
              <a:gd name="connsiteY27" fmla="*/ 2747 h 10000"/>
              <a:gd name="connsiteX28" fmla="*/ 2476 w 10000"/>
              <a:gd name="connsiteY28" fmla="*/ 2981 h 10000"/>
              <a:gd name="connsiteX29" fmla="*/ 2287 w 10000"/>
              <a:gd name="connsiteY29" fmla="*/ 3230 h 10000"/>
              <a:gd name="connsiteX30" fmla="*/ 2093 w 10000"/>
              <a:gd name="connsiteY30" fmla="*/ 3507 h 10000"/>
              <a:gd name="connsiteX31" fmla="*/ 1903 w 10000"/>
              <a:gd name="connsiteY31" fmla="*/ 3784 h 10000"/>
              <a:gd name="connsiteX32" fmla="*/ 1730 w 10000"/>
              <a:gd name="connsiteY32" fmla="*/ 4055 h 10000"/>
              <a:gd name="connsiteX33" fmla="*/ 1573 w 10000"/>
              <a:gd name="connsiteY33" fmla="*/ 4341 h 10000"/>
              <a:gd name="connsiteX34" fmla="*/ 1421 w 10000"/>
              <a:gd name="connsiteY34" fmla="*/ 4617 h 10000"/>
              <a:gd name="connsiteX35" fmla="*/ 1278 w 10000"/>
              <a:gd name="connsiteY35" fmla="*/ 4898 h 10000"/>
              <a:gd name="connsiteX36" fmla="*/ 1147 w 10000"/>
              <a:gd name="connsiteY36" fmla="*/ 5186 h 10000"/>
              <a:gd name="connsiteX37" fmla="*/ 1026 w 10000"/>
              <a:gd name="connsiteY37" fmla="*/ 5468 h 10000"/>
              <a:gd name="connsiteX38" fmla="*/ 904 w 10000"/>
              <a:gd name="connsiteY38" fmla="*/ 5754 h 10000"/>
              <a:gd name="connsiteX39" fmla="*/ 804 w 10000"/>
              <a:gd name="connsiteY39" fmla="*/ 6025 h 10000"/>
              <a:gd name="connsiteX40" fmla="*/ 704 w 10000"/>
              <a:gd name="connsiteY40" fmla="*/ 6302 h 10000"/>
              <a:gd name="connsiteX41" fmla="*/ 625 w 10000"/>
              <a:gd name="connsiteY41" fmla="*/ 6577 h 10000"/>
              <a:gd name="connsiteX42" fmla="*/ 547 w 10000"/>
              <a:gd name="connsiteY42" fmla="*/ 6838 h 10000"/>
              <a:gd name="connsiteX43" fmla="*/ 405 w 10000"/>
              <a:gd name="connsiteY43" fmla="*/ 7360 h 10000"/>
              <a:gd name="connsiteX44" fmla="*/ 295 w 10000"/>
              <a:gd name="connsiteY44" fmla="*/ 7847 h 10000"/>
              <a:gd name="connsiteX45" fmla="*/ 205 w 10000"/>
              <a:gd name="connsiteY45" fmla="*/ 8305 h 10000"/>
              <a:gd name="connsiteX46" fmla="*/ 131 w 10000"/>
              <a:gd name="connsiteY46" fmla="*/ 8709 h 10000"/>
              <a:gd name="connsiteX47" fmla="*/ 84 w 10000"/>
              <a:gd name="connsiteY47" fmla="*/ 9086 h 10000"/>
              <a:gd name="connsiteX48" fmla="*/ 42 w 10000"/>
              <a:gd name="connsiteY48" fmla="*/ 9404 h 10000"/>
              <a:gd name="connsiteX49" fmla="*/ 10 w 10000"/>
              <a:gd name="connsiteY49" fmla="*/ 9851 h 10000"/>
              <a:gd name="connsiteX50" fmla="*/ 0 w 10000"/>
              <a:gd name="connsiteY50" fmla="*/ 10000 h 10000"/>
              <a:gd name="connsiteX0" fmla="*/ 10000 w 10000"/>
              <a:gd name="connsiteY0" fmla="*/ 0 h 10000"/>
              <a:gd name="connsiteX1" fmla="*/ 9471 w 10000"/>
              <a:gd name="connsiteY1" fmla="*/ 22 h 10000"/>
              <a:gd name="connsiteX2" fmla="*/ 8929 w 10000"/>
              <a:gd name="connsiteY2" fmla="*/ 11 h 10000"/>
              <a:gd name="connsiteX3" fmla="*/ 8620 w 10000"/>
              <a:gd name="connsiteY3" fmla="*/ 22 h 10000"/>
              <a:gd name="connsiteX4" fmla="*/ 8382 w 10000"/>
              <a:gd name="connsiteY4" fmla="*/ 80 h 10000"/>
              <a:gd name="connsiteX5" fmla="*/ 8114 w 10000"/>
              <a:gd name="connsiteY5" fmla="*/ 91 h 10000"/>
              <a:gd name="connsiteX6" fmla="*/ 7841 w 10000"/>
              <a:gd name="connsiteY6" fmla="*/ 122 h 10000"/>
              <a:gd name="connsiteX7" fmla="*/ 7568 w 10000"/>
              <a:gd name="connsiteY7" fmla="*/ 154 h 10000"/>
              <a:gd name="connsiteX8" fmla="*/ 7310 w 10000"/>
              <a:gd name="connsiteY8" fmla="*/ 192 h 10000"/>
              <a:gd name="connsiteX9" fmla="*/ 7037 w 10000"/>
              <a:gd name="connsiteY9" fmla="*/ 245 h 10000"/>
              <a:gd name="connsiteX10" fmla="*/ 6773 w 10000"/>
              <a:gd name="connsiteY10" fmla="*/ 304 h 10000"/>
              <a:gd name="connsiteX11" fmla="*/ 6505 w 10000"/>
              <a:gd name="connsiteY11" fmla="*/ 367 h 10000"/>
              <a:gd name="connsiteX12" fmla="*/ 6242 w 10000"/>
              <a:gd name="connsiteY12" fmla="*/ 436 h 10000"/>
              <a:gd name="connsiteX13" fmla="*/ 5990 w 10000"/>
              <a:gd name="connsiteY13" fmla="*/ 526 h 10000"/>
              <a:gd name="connsiteX14" fmla="*/ 5727 w 10000"/>
              <a:gd name="connsiteY14" fmla="*/ 622 h 10000"/>
              <a:gd name="connsiteX15" fmla="*/ 5475 w 10000"/>
              <a:gd name="connsiteY15" fmla="*/ 724 h 10000"/>
              <a:gd name="connsiteX16" fmla="*/ 5227 w 10000"/>
              <a:gd name="connsiteY16" fmla="*/ 835 h 10000"/>
              <a:gd name="connsiteX17" fmla="*/ 4974 w 10000"/>
              <a:gd name="connsiteY17" fmla="*/ 945 h 10000"/>
              <a:gd name="connsiteX18" fmla="*/ 4721 w 10000"/>
              <a:gd name="connsiteY18" fmla="*/ 1079 h 10000"/>
              <a:gd name="connsiteX19" fmla="*/ 4480 w 10000"/>
              <a:gd name="connsiteY19" fmla="*/ 1222 h 10000"/>
              <a:gd name="connsiteX20" fmla="*/ 4249 w 10000"/>
              <a:gd name="connsiteY20" fmla="*/ 1370 h 10000"/>
              <a:gd name="connsiteX21" fmla="*/ 4007 w 10000"/>
              <a:gd name="connsiteY21" fmla="*/ 1536 h 10000"/>
              <a:gd name="connsiteX22" fmla="*/ 3776 w 10000"/>
              <a:gd name="connsiteY22" fmla="*/ 1706 h 10000"/>
              <a:gd name="connsiteX23" fmla="*/ 3555 w 10000"/>
              <a:gd name="connsiteY23" fmla="*/ 1892 h 10000"/>
              <a:gd name="connsiteX24" fmla="*/ 3324 w 10000"/>
              <a:gd name="connsiteY24" fmla="*/ 2083 h 10000"/>
              <a:gd name="connsiteX25" fmla="*/ 3114 w 10000"/>
              <a:gd name="connsiteY25" fmla="*/ 2285 h 10000"/>
              <a:gd name="connsiteX26" fmla="*/ 2892 w 10000"/>
              <a:gd name="connsiteY26" fmla="*/ 2514 h 10000"/>
              <a:gd name="connsiteX27" fmla="*/ 2687 w 10000"/>
              <a:gd name="connsiteY27" fmla="*/ 2747 h 10000"/>
              <a:gd name="connsiteX28" fmla="*/ 2476 w 10000"/>
              <a:gd name="connsiteY28" fmla="*/ 2981 h 10000"/>
              <a:gd name="connsiteX29" fmla="*/ 2287 w 10000"/>
              <a:gd name="connsiteY29" fmla="*/ 3230 h 10000"/>
              <a:gd name="connsiteX30" fmla="*/ 2093 w 10000"/>
              <a:gd name="connsiteY30" fmla="*/ 3507 h 10000"/>
              <a:gd name="connsiteX31" fmla="*/ 1903 w 10000"/>
              <a:gd name="connsiteY31" fmla="*/ 3784 h 10000"/>
              <a:gd name="connsiteX32" fmla="*/ 1730 w 10000"/>
              <a:gd name="connsiteY32" fmla="*/ 4055 h 10000"/>
              <a:gd name="connsiteX33" fmla="*/ 1573 w 10000"/>
              <a:gd name="connsiteY33" fmla="*/ 4341 h 10000"/>
              <a:gd name="connsiteX34" fmla="*/ 1421 w 10000"/>
              <a:gd name="connsiteY34" fmla="*/ 4617 h 10000"/>
              <a:gd name="connsiteX35" fmla="*/ 1278 w 10000"/>
              <a:gd name="connsiteY35" fmla="*/ 4898 h 10000"/>
              <a:gd name="connsiteX36" fmla="*/ 1147 w 10000"/>
              <a:gd name="connsiteY36" fmla="*/ 5186 h 10000"/>
              <a:gd name="connsiteX37" fmla="*/ 1026 w 10000"/>
              <a:gd name="connsiteY37" fmla="*/ 5468 h 10000"/>
              <a:gd name="connsiteX38" fmla="*/ 904 w 10000"/>
              <a:gd name="connsiteY38" fmla="*/ 5754 h 10000"/>
              <a:gd name="connsiteX39" fmla="*/ 804 w 10000"/>
              <a:gd name="connsiteY39" fmla="*/ 6025 h 10000"/>
              <a:gd name="connsiteX40" fmla="*/ 704 w 10000"/>
              <a:gd name="connsiteY40" fmla="*/ 6302 h 10000"/>
              <a:gd name="connsiteX41" fmla="*/ 625 w 10000"/>
              <a:gd name="connsiteY41" fmla="*/ 6577 h 10000"/>
              <a:gd name="connsiteX42" fmla="*/ 547 w 10000"/>
              <a:gd name="connsiteY42" fmla="*/ 6838 h 10000"/>
              <a:gd name="connsiteX43" fmla="*/ 405 w 10000"/>
              <a:gd name="connsiteY43" fmla="*/ 7360 h 10000"/>
              <a:gd name="connsiteX44" fmla="*/ 295 w 10000"/>
              <a:gd name="connsiteY44" fmla="*/ 7847 h 10000"/>
              <a:gd name="connsiteX45" fmla="*/ 205 w 10000"/>
              <a:gd name="connsiteY45" fmla="*/ 8305 h 10000"/>
              <a:gd name="connsiteX46" fmla="*/ 131 w 10000"/>
              <a:gd name="connsiteY46" fmla="*/ 8709 h 10000"/>
              <a:gd name="connsiteX47" fmla="*/ 84 w 10000"/>
              <a:gd name="connsiteY47" fmla="*/ 9086 h 10000"/>
              <a:gd name="connsiteX48" fmla="*/ 42 w 10000"/>
              <a:gd name="connsiteY48" fmla="*/ 9404 h 10000"/>
              <a:gd name="connsiteX49" fmla="*/ 10 w 10000"/>
              <a:gd name="connsiteY49" fmla="*/ 9851 h 10000"/>
              <a:gd name="connsiteX50" fmla="*/ 0 w 10000"/>
              <a:gd name="connsiteY50" fmla="*/ 10000 h 10000"/>
              <a:gd name="connsiteX0" fmla="*/ 10000 w 10000"/>
              <a:gd name="connsiteY0" fmla="*/ 26 h 10026"/>
              <a:gd name="connsiteX1" fmla="*/ 9471 w 10000"/>
              <a:gd name="connsiteY1" fmla="*/ 0 h 10026"/>
              <a:gd name="connsiteX2" fmla="*/ 8929 w 10000"/>
              <a:gd name="connsiteY2" fmla="*/ 37 h 10026"/>
              <a:gd name="connsiteX3" fmla="*/ 8620 w 10000"/>
              <a:gd name="connsiteY3" fmla="*/ 48 h 10026"/>
              <a:gd name="connsiteX4" fmla="*/ 8382 w 10000"/>
              <a:gd name="connsiteY4" fmla="*/ 106 h 10026"/>
              <a:gd name="connsiteX5" fmla="*/ 8114 w 10000"/>
              <a:gd name="connsiteY5" fmla="*/ 117 h 10026"/>
              <a:gd name="connsiteX6" fmla="*/ 7841 w 10000"/>
              <a:gd name="connsiteY6" fmla="*/ 148 h 10026"/>
              <a:gd name="connsiteX7" fmla="*/ 7568 w 10000"/>
              <a:gd name="connsiteY7" fmla="*/ 180 h 10026"/>
              <a:gd name="connsiteX8" fmla="*/ 7310 w 10000"/>
              <a:gd name="connsiteY8" fmla="*/ 218 h 10026"/>
              <a:gd name="connsiteX9" fmla="*/ 7037 w 10000"/>
              <a:gd name="connsiteY9" fmla="*/ 271 h 10026"/>
              <a:gd name="connsiteX10" fmla="*/ 6773 w 10000"/>
              <a:gd name="connsiteY10" fmla="*/ 330 h 10026"/>
              <a:gd name="connsiteX11" fmla="*/ 6505 w 10000"/>
              <a:gd name="connsiteY11" fmla="*/ 393 h 10026"/>
              <a:gd name="connsiteX12" fmla="*/ 6242 w 10000"/>
              <a:gd name="connsiteY12" fmla="*/ 462 h 10026"/>
              <a:gd name="connsiteX13" fmla="*/ 5990 w 10000"/>
              <a:gd name="connsiteY13" fmla="*/ 552 h 10026"/>
              <a:gd name="connsiteX14" fmla="*/ 5727 w 10000"/>
              <a:gd name="connsiteY14" fmla="*/ 648 h 10026"/>
              <a:gd name="connsiteX15" fmla="*/ 5475 w 10000"/>
              <a:gd name="connsiteY15" fmla="*/ 750 h 10026"/>
              <a:gd name="connsiteX16" fmla="*/ 5227 w 10000"/>
              <a:gd name="connsiteY16" fmla="*/ 861 h 10026"/>
              <a:gd name="connsiteX17" fmla="*/ 4974 w 10000"/>
              <a:gd name="connsiteY17" fmla="*/ 971 h 10026"/>
              <a:gd name="connsiteX18" fmla="*/ 4721 w 10000"/>
              <a:gd name="connsiteY18" fmla="*/ 1105 h 10026"/>
              <a:gd name="connsiteX19" fmla="*/ 4480 w 10000"/>
              <a:gd name="connsiteY19" fmla="*/ 1248 h 10026"/>
              <a:gd name="connsiteX20" fmla="*/ 4249 w 10000"/>
              <a:gd name="connsiteY20" fmla="*/ 1396 h 10026"/>
              <a:gd name="connsiteX21" fmla="*/ 4007 w 10000"/>
              <a:gd name="connsiteY21" fmla="*/ 1562 h 10026"/>
              <a:gd name="connsiteX22" fmla="*/ 3776 w 10000"/>
              <a:gd name="connsiteY22" fmla="*/ 1732 h 10026"/>
              <a:gd name="connsiteX23" fmla="*/ 3555 w 10000"/>
              <a:gd name="connsiteY23" fmla="*/ 1918 h 10026"/>
              <a:gd name="connsiteX24" fmla="*/ 3324 w 10000"/>
              <a:gd name="connsiteY24" fmla="*/ 2109 h 10026"/>
              <a:gd name="connsiteX25" fmla="*/ 3114 w 10000"/>
              <a:gd name="connsiteY25" fmla="*/ 2311 h 10026"/>
              <a:gd name="connsiteX26" fmla="*/ 2892 w 10000"/>
              <a:gd name="connsiteY26" fmla="*/ 2540 h 10026"/>
              <a:gd name="connsiteX27" fmla="*/ 2687 w 10000"/>
              <a:gd name="connsiteY27" fmla="*/ 2773 h 10026"/>
              <a:gd name="connsiteX28" fmla="*/ 2476 w 10000"/>
              <a:gd name="connsiteY28" fmla="*/ 3007 h 10026"/>
              <a:gd name="connsiteX29" fmla="*/ 2287 w 10000"/>
              <a:gd name="connsiteY29" fmla="*/ 3256 h 10026"/>
              <a:gd name="connsiteX30" fmla="*/ 2093 w 10000"/>
              <a:gd name="connsiteY30" fmla="*/ 3533 h 10026"/>
              <a:gd name="connsiteX31" fmla="*/ 1903 w 10000"/>
              <a:gd name="connsiteY31" fmla="*/ 3810 h 10026"/>
              <a:gd name="connsiteX32" fmla="*/ 1730 w 10000"/>
              <a:gd name="connsiteY32" fmla="*/ 4081 h 10026"/>
              <a:gd name="connsiteX33" fmla="*/ 1573 w 10000"/>
              <a:gd name="connsiteY33" fmla="*/ 4367 h 10026"/>
              <a:gd name="connsiteX34" fmla="*/ 1421 w 10000"/>
              <a:gd name="connsiteY34" fmla="*/ 4643 h 10026"/>
              <a:gd name="connsiteX35" fmla="*/ 1278 w 10000"/>
              <a:gd name="connsiteY35" fmla="*/ 4924 h 10026"/>
              <a:gd name="connsiteX36" fmla="*/ 1147 w 10000"/>
              <a:gd name="connsiteY36" fmla="*/ 5212 h 10026"/>
              <a:gd name="connsiteX37" fmla="*/ 1026 w 10000"/>
              <a:gd name="connsiteY37" fmla="*/ 5494 h 10026"/>
              <a:gd name="connsiteX38" fmla="*/ 904 w 10000"/>
              <a:gd name="connsiteY38" fmla="*/ 5780 h 10026"/>
              <a:gd name="connsiteX39" fmla="*/ 804 w 10000"/>
              <a:gd name="connsiteY39" fmla="*/ 6051 h 10026"/>
              <a:gd name="connsiteX40" fmla="*/ 704 w 10000"/>
              <a:gd name="connsiteY40" fmla="*/ 6328 h 10026"/>
              <a:gd name="connsiteX41" fmla="*/ 625 w 10000"/>
              <a:gd name="connsiteY41" fmla="*/ 6603 h 10026"/>
              <a:gd name="connsiteX42" fmla="*/ 547 w 10000"/>
              <a:gd name="connsiteY42" fmla="*/ 6864 h 10026"/>
              <a:gd name="connsiteX43" fmla="*/ 405 w 10000"/>
              <a:gd name="connsiteY43" fmla="*/ 7386 h 10026"/>
              <a:gd name="connsiteX44" fmla="*/ 295 w 10000"/>
              <a:gd name="connsiteY44" fmla="*/ 7873 h 10026"/>
              <a:gd name="connsiteX45" fmla="*/ 205 w 10000"/>
              <a:gd name="connsiteY45" fmla="*/ 8331 h 10026"/>
              <a:gd name="connsiteX46" fmla="*/ 131 w 10000"/>
              <a:gd name="connsiteY46" fmla="*/ 8735 h 10026"/>
              <a:gd name="connsiteX47" fmla="*/ 84 w 10000"/>
              <a:gd name="connsiteY47" fmla="*/ 9112 h 10026"/>
              <a:gd name="connsiteX48" fmla="*/ 42 w 10000"/>
              <a:gd name="connsiteY48" fmla="*/ 9430 h 10026"/>
              <a:gd name="connsiteX49" fmla="*/ 10 w 10000"/>
              <a:gd name="connsiteY49" fmla="*/ 9877 h 10026"/>
              <a:gd name="connsiteX50" fmla="*/ 0 w 10000"/>
              <a:gd name="connsiteY50" fmla="*/ 10026 h 10026"/>
              <a:gd name="connsiteX0" fmla="*/ 10000 w 10000"/>
              <a:gd name="connsiteY0" fmla="*/ 26 h 10026"/>
              <a:gd name="connsiteX1" fmla="*/ 9471 w 10000"/>
              <a:gd name="connsiteY1" fmla="*/ 0 h 10026"/>
              <a:gd name="connsiteX2" fmla="*/ 8929 w 10000"/>
              <a:gd name="connsiteY2" fmla="*/ 37 h 10026"/>
              <a:gd name="connsiteX3" fmla="*/ 8382 w 10000"/>
              <a:gd name="connsiteY3" fmla="*/ 106 h 10026"/>
              <a:gd name="connsiteX4" fmla="*/ 8114 w 10000"/>
              <a:gd name="connsiteY4" fmla="*/ 117 h 10026"/>
              <a:gd name="connsiteX5" fmla="*/ 7841 w 10000"/>
              <a:gd name="connsiteY5" fmla="*/ 148 h 10026"/>
              <a:gd name="connsiteX6" fmla="*/ 7568 w 10000"/>
              <a:gd name="connsiteY6" fmla="*/ 180 h 10026"/>
              <a:gd name="connsiteX7" fmla="*/ 7310 w 10000"/>
              <a:gd name="connsiteY7" fmla="*/ 218 h 10026"/>
              <a:gd name="connsiteX8" fmla="*/ 7037 w 10000"/>
              <a:gd name="connsiteY8" fmla="*/ 271 h 10026"/>
              <a:gd name="connsiteX9" fmla="*/ 6773 w 10000"/>
              <a:gd name="connsiteY9" fmla="*/ 330 h 10026"/>
              <a:gd name="connsiteX10" fmla="*/ 6505 w 10000"/>
              <a:gd name="connsiteY10" fmla="*/ 393 h 10026"/>
              <a:gd name="connsiteX11" fmla="*/ 6242 w 10000"/>
              <a:gd name="connsiteY11" fmla="*/ 462 h 10026"/>
              <a:gd name="connsiteX12" fmla="*/ 5990 w 10000"/>
              <a:gd name="connsiteY12" fmla="*/ 552 h 10026"/>
              <a:gd name="connsiteX13" fmla="*/ 5727 w 10000"/>
              <a:gd name="connsiteY13" fmla="*/ 648 h 10026"/>
              <a:gd name="connsiteX14" fmla="*/ 5475 w 10000"/>
              <a:gd name="connsiteY14" fmla="*/ 750 h 10026"/>
              <a:gd name="connsiteX15" fmla="*/ 5227 w 10000"/>
              <a:gd name="connsiteY15" fmla="*/ 861 h 10026"/>
              <a:gd name="connsiteX16" fmla="*/ 4974 w 10000"/>
              <a:gd name="connsiteY16" fmla="*/ 971 h 10026"/>
              <a:gd name="connsiteX17" fmla="*/ 4721 w 10000"/>
              <a:gd name="connsiteY17" fmla="*/ 1105 h 10026"/>
              <a:gd name="connsiteX18" fmla="*/ 4480 w 10000"/>
              <a:gd name="connsiteY18" fmla="*/ 1248 h 10026"/>
              <a:gd name="connsiteX19" fmla="*/ 4249 w 10000"/>
              <a:gd name="connsiteY19" fmla="*/ 1396 h 10026"/>
              <a:gd name="connsiteX20" fmla="*/ 4007 w 10000"/>
              <a:gd name="connsiteY20" fmla="*/ 1562 h 10026"/>
              <a:gd name="connsiteX21" fmla="*/ 3776 w 10000"/>
              <a:gd name="connsiteY21" fmla="*/ 1732 h 10026"/>
              <a:gd name="connsiteX22" fmla="*/ 3555 w 10000"/>
              <a:gd name="connsiteY22" fmla="*/ 1918 h 10026"/>
              <a:gd name="connsiteX23" fmla="*/ 3324 w 10000"/>
              <a:gd name="connsiteY23" fmla="*/ 2109 h 10026"/>
              <a:gd name="connsiteX24" fmla="*/ 3114 w 10000"/>
              <a:gd name="connsiteY24" fmla="*/ 2311 h 10026"/>
              <a:gd name="connsiteX25" fmla="*/ 2892 w 10000"/>
              <a:gd name="connsiteY25" fmla="*/ 2540 h 10026"/>
              <a:gd name="connsiteX26" fmla="*/ 2687 w 10000"/>
              <a:gd name="connsiteY26" fmla="*/ 2773 h 10026"/>
              <a:gd name="connsiteX27" fmla="*/ 2476 w 10000"/>
              <a:gd name="connsiteY27" fmla="*/ 3007 h 10026"/>
              <a:gd name="connsiteX28" fmla="*/ 2287 w 10000"/>
              <a:gd name="connsiteY28" fmla="*/ 3256 h 10026"/>
              <a:gd name="connsiteX29" fmla="*/ 2093 w 10000"/>
              <a:gd name="connsiteY29" fmla="*/ 3533 h 10026"/>
              <a:gd name="connsiteX30" fmla="*/ 1903 w 10000"/>
              <a:gd name="connsiteY30" fmla="*/ 3810 h 10026"/>
              <a:gd name="connsiteX31" fmla="*/ 1730 w 10000"/>
              <a:gd name="connsiteY31" fmla="*/ 4081 h 10026"/>
              <a:gd name="connsiteX32" fmla="*/ 1573 w 10000"/>
              <a:gd name="connsiteY32" fmla="*/ 4367 h 10026"/>
              <a:gd name="connsiteX33" fmla="*/ 1421 w 10000"/>
              <a:gd name="connsiteY33" fmla="*/ 4643 h 10026"/>
              <a:gd name="connsiteX34" fmla="*/ 1278 w 10000"/>
              <a:gd name="connsiteY34" fmla="*/ 4924 h 10026"/>
              <a:gd name="connsiteX35" fmla="*/ 1147 w 10000"/>
              <a:gd name="connsiteY35" fmla="*/ 5212 h 10026"/>
              <a:gd name="connsiteX36" fmla="*/ 1026 w 10000"/>
              <a:gd name="connsiteY36" fmla="*/ 5494 h 10026"/>
              <a:gd name="connsiteX37" fmla="*/ 904 w 10000"/>
              <a:gd name="connsiteY37" fmla="*/ 5780 h 10026"/>
              <a:gd name="connsiteX38" fmla="*/ 804 w 10000"/>
              <a:gd name="connsiteY38" fmla="*/ 6051 h 10026"/>
              <a:gd name="connsiteX39" fmla="*/ 704 w 10000"/>
              <a:gd name="connsiteY39" fmla="*/ 6328 h 10026"/>
              <a:gd name="connsiteX40" fmla="*/ 625 w 10000"/>
              <a:gd name="connsiteY40" fmla="*/ 6603 h 10026"/>
              <a:gd name="connsiteX41" fmla="*/ 547 w 10000"/>
              <a:gd name="connsiteY41" fmla="*/ 6864 h 10026"/>
              <a:gd name="connsiteX42" fmla="*/ 405 w 10000"/>
              <a:gd name="connsiteY42" fmla="*/ 7386 h 10026"/>
              <a:gd name="connsiteX43" fmla="*/ 295 w 10000"/>
              <a:gd name="connsiteY43" fmla="*/ 7873 h 10026"/>
              <a:gd name="connsiteX44" fmla="*/ 205 w 10000"/>
              <a:gd name="connsiteY44" fmla="*/ 8331 h 10026"/>
              <a:gd name="connsiteX45" fmla="*/ 131 w 10000"/>
              <a:gd name="connsiteY45" fmla="*/ 8735 h 10026"/>
              <a:gd name="connsiteX46" fmla="*/ 84 w 10000"/>
              <a:gd name="connsiteY46" fmla="*/ 9112 h 10026"/>
              <a:gd name="connsiteX47" fmla="*/ 42 w 10000"/>
              <a:gd name="connsiteY47" fmla="*/ 9430 h 10026"/>
              <a:gd name="connsiteX48" fmla="*/ 10 w 10000"/>
              <a:gd name="connsiteY48" fmla="*/ 9877 h 10026"/>
              <a:gd name="connsiteX49" fmla="*/ 0 w 10000"/>
              <a:gd name="connsiteY49" fmla="*/ 10026 h 10026"/>
              <a:gd name="connsiteX0" fmla="*/ 10000 w 10000"/>
              <a:gd name="connsiteY0" fmla="*/ 26 h 10026"/>
              <a:gd name="connsiteX1" fmla="*/ 9471 w 10000"/>
              <a:gd name="connsiteY1" fmla="*/ 0 h 10026"/>
              <a:gd name="connsiteX2" fmla="*/ 8929 w 10000"/>
              <a:gd name="connsiteY2" fmla="*/ 37 h 10026"/>
              <a:gd name="connsiteX3" fmla="*/ 8418 w 10000"/>
              <a:gd name="connsiteY3" fmla="*/ 58 h 10026"/>
              <a:gd name="connsiteX4" fmla="*/ 8114 w 10000"/>
              <a:gd name="connsiteY4" fmla="*/ 117 h 10026"/>
              <a:gd name="connsiteX5" fmla="*/ 7841 w 10000"/>
              <a:gd name="connsiteY5" fmla="*/ 148 h 10026"/>
              <a:gd name="connsiteX6" fmla="*/ 7568 w 10000"/>
              <a:gd name="connsiteY6" fmla="*/ 180 h 10026"/>
              <a:gd name="connsiteX7" fmla="*/ 7310 w 10000"/>
              <a:gd name="connsiteY7" fmla="*/ 218 h 10026"/>
              <a:gd name="connsiteX8" fmla="*/ 7037 w 10000"/>
              <a:gd name="connsiteY8" fmla="*/ 271 h 10026"/>
              <a:gd name="connsiteX9" fmla="*/ 6773 w 10000"/>
              <a:gd name="connsiteY9" fmla="*/ 330 h 10026"/>
              <a:gd name="connsiteX10" fmla="*/ 6505 w 10000"/>
              <a:gd name="connsiteY10" fmla="*/ 393 h 10026"/>
              <a:gd name="connsiteX11" fmla="*/ 6242 w 10000"/>
              <a:gd name="connsiteY11" fmla="*/ 462 h 10026"/>
              <a:gd name="connsiteX12" fmla="*/ 5990 w 10000"/>
              <a:gd name="connsiteY12" fmla="*/ 552 h 10026"/>
              <a:gd name="connsiteX13" fmla="*/ 5727 w 10000"/>
              <a:gd name="connsiteY13" fmla="*/ 648 h 10026"/>
              <a:gd name="connsiteX14" fmla="*/ 5475 w 10000"/>
              <a:gd name="connsiteY14" fmla="*/ 750 h 10026"/>
              <a:gd name="connsiteX15" fmla="*/ 5227 w 10000"/>
              <a:gd name="connsiteY15" fmla="*/ 861 h 10026"/>
              <a:gd name="connsiteX16" fmla="*/ 4974 w 10000"/>
              <a:gd name="connsiteY16" fmla="*/ 971 h 10026"/>
              <a:gd name="connsiteX17" fmla="*/ 4721 w 10000"/>
              <a:gd name="connsiteY17" fmla="*/ 1105 h 10026"/>
              <a:gd name="connsiteX18" fmla="*/ 4480 w 10000"/>
              <a:gd name="connsiteY18" fmla="*/ 1248 h 10026"/>
              <a:gd name="connsiteX19" fmla="*/ 4249 w 10000"/>
              <a:gd name="connsiteY19" fmla="*/ 1396 h 10026"/>
              <a:gd name="connsiteX20" fmla="*/ 4007 w 10000"/>
              <a:gd name="connsiteY20" fmla="*/ 1562 h 10026"/>
              <a:gd name="connsiteX21" fmla="*/ 3776 w 10000"/>
              <a:gd name="connsiteY21" fmla="*/ 1732 h 10026"/>
              <a:gd name="connsiteX22" fmla="*/ 3555 w 10000"/>
              <a:gd name="connsiteY22" fmla="*/ 1918 h 10026"/>
              <a:gd name="connsiteX23" fmla="*/ 3324 w 10000"/>
              <a:gd name="connsiteY23" fmla="*/ 2109 h 10026"/>
              <a:gd name="connsiteX24" fmla="*/ 3114 w 10000"/>
              <a:gd name="connsiteY24" fmla="*/ 2311 h 10026"/>
              <a:gd name="connsiteX25" fmla="*/ 2892 w 10000"/>
              <a:gd name="connsiteY25" fmla="*/ 2540 h 10026"/>
              <a:gd name="connsiteX26" fmla="*/ 2687 w 10000"/>
              <a:gd name="connsiteY26" fmla="*/ 2773 h 10026"/>
              <a:gd name="connsiteX27" fmla="*/ 2476 w 10000"/>
              <a:gd name="connsiteY27" fmla="*/ 3007 h 10026"/>
              <a:gd name="connsiteX28" fmla="*/ 2287 w 10000"/>
              <a:gd name="connsiteY28" fmla="*/ 3256 h 10026"/>
              <a:gd name="connsiteX29" fmla="*/ 2093 w 10000"/>
              <a:gd name="connsiteY29" fmla="*/ 3533 h 10026"/>
              <a:gd name="connsiteX30" fmla="*/ 1903 w 10000"/>
              <a:gd name="connsiteY30" fmla="*/ 3810 h 10026"/>
              <a:gd name="connsiteX31" fmla="*/ 1730 w 10000"/>
              <a:gd name="connsiteY31" fmla="*/ 4081 h 10026"/>
              <a:gd name="connsiteX32" fmla="*/ 1573 w 10000"/>
              <a:gd name="connsiteY32" fmla="*/ 4367 h 10026"/>
              <a:gd name="connsiteX33" fmla="*/ 1421 w 10000"/>
              <a:gd name="connsiteY33" fmla="*/ 4643 h 10026"/>
              <a:gd name="connsiteX34" fmla="*/ 1278 w 10000"/>
              <a:gd name="connsiteY34" fmla="*/ 4924 h 10026"/>
              <a:gd name="connsiteX35" fmla="*/ 1147 w 10000"/>
              <a:gd name="connsiteY35" fmla="*/ 5212 h 10026"/>
              <a:gd name="connsiteX36" fmla="*/ 1026 w 10000"/>
              <a:gd name="connsiteY36" fmla="*/ 5494 h 10026"/>
              <a:gd name="connsiteX37" fmla="*/ 904 w 10000"/>
              <a:gd name="connsiteY37" fmla="*/ 5780 h 10026"/>
              <a:gd name="connsiteX38" fmla="*/ 804 w 10000"/>
              <a:gd name="connsiteY38" fmla="*/ 6051 h 10026"/>
              <a:gd name="connsiteX39" fmla="*/ 704 w 10000"/>
              <a:gd name="connsiteY39" fmla="*/ 6328 h 10026"/>
              <a:gd name="connsiteX40" fmla="*/ 625 w 10000"/>
              <a:gd name="connsiteY40" fmla="*/ 6603 h 10026"/>
              <a:gd name="connsiteX41" fmla="*/ 547 w 10000"/>
              <a:gd name="connsiteY41" fmla="*/ 6864 h 10026"/>
              <a:gd name="connsiteX42" fmla="*/ 405 w 10000"/>
              <a:gd name="connsiteY42" fmla="*/ 7386 h 10026"/>
              <a:gd name="connsiteX43" fmla="*/ 295 w 10000"/>
              <a:gd name="connsiteY43" fmla="*/ 7873 h 10026"/>
              <a:gd name="connsiteX44" fmla="*/ 205 w 10000"/>
              <a:gd name="connsiteY44" fmla="*/ 8331 h 10026"/>
              <a:gd name="connsiteX45" fmla="*/ 131 w 10000"/>
              <a:gd name="connsiteY45" fmla="*/ 8735 h 10026"/>
              <a:gd name="connsiteX46" fmla="*/ 84 w 10000"/>
              <a:gd name="connsiteY46" fmla="*/ 9112 h 10026"/>
              <a:gd name="connsiteX47" fmla="*/ 42 w 10000"/>
              <a:gd name="connsiteY47" fmla="*/ 9430 h 10026"/>
              <a:gd name="connsiteX48" fmla="*/ 10 w 10000"/>
              <a:gd name="connsiteY48" fmla="*/ 9877 h 10026"/>
              <a:gd name="connsiteX49" fmla="*/ 0 w 10000"/>
              <a:gd name="connsiteY49" fmla="*/ 10026 h 10026"/>
              <a:gd name="connsiteX0" fmla="*/ 10000 w 10000"/>
              <a:gd name="connsiteY0" fmla="*/ 26 h 10026"/>
              <a:gd name="connsiteX1" fmla="*/ 9471 w 10000"/>
              <a:gd name="connsiteY1" fmla="*/ 0 h 10026"/>
              <a:gd name="connsiteX2" fmla="*/ 8929 w 10000"/>
              <a:gd name="connsiteY2" fmla="*/ 37 h 10026"/>
              <a:gd name="connsiteX3" fmla="*/ 8436 w 10000"/>
              <a:gd name="connsiteY3" fmla="*/ 90 h 10026"/>
              <a:gd name="connsiteX4" fmla="*/ 8114 w 10000"/>
              <a:gd name="connsiteY4" fmla="*/ 117 h 10026"/>
              <a:gd name="connsiteX5" fmla="*/ 7841 w 10000"/>
              <a:gd name="connsiteY5" fmla="*/ 148 h 10026"/>
              <a:gd name="connsiteX6" fmla="*/ 7568 w 10000"/>
              <a:gd name="connsiteY6" fmla="*/ 180 h 10026"/>
              <a:gd name="connsiteX7" fmla="*/ 7310 w 10000"/>
              <a:gd name="connsiteY7" fmla="*/ 218 h 10026"/>
              <a:gd name="connsiteX8" fmla="*/ 7037 w 10000"/>
              <a:gd name="connsiteY8" fmla="*/ 271 h 10026"/>
              <a:gd name="connsiteX9" fmla="*/ 6773 w 10000"/>
              <a:gd name="connsiteY9" fmla="*/ 330 h 10026"/>
              <a:gd name="connsiteX10" fmla="*/ 6505 w 10000"/>
              <a:gd name="connsiteY10" fmla="*/ 393 h 10026"/>
              <a:gd name="connsiteX11" fmla="*/ 6242 w 10000"/>
              <a:gd name="connsiteY11" fmla="*/ 462 h 10026"/>
              <a:gd name="connsiteX12" fmla="*/ 5990 w 10000"/>
              <a:gd name="connsiteY12" fmla="*/ 552 h 10026"/>
              <a:gd name="connsiteX13" fmla="*/ 5727 w 10000"/>
              <a:gd name="connsiteY13" fmla="*/ 648 h 10026"/>
              <a:gd name="connsiteX14" fmla="*/ 5475 w 10000"/>
              <a:gd name="connsiteY14" fmla="*/ 750 h 10026"/>
              <a:gd name="connsiteX15" fmla="*/ 5227 w 10000"/>
              <a:gd name="connsiteY15" fmla="*/ 861 h 10026"/>
              <a:gd name="connsiteX16" fmla="*/ 4974 w 10000"/>
              <a:gd name="connsiteY16" fmla="*/ 971 h 10026"/>
              <a:gd name="connsiteX17" fmla="*/ 4721 w 10000"/>
              <a:gd name="connsiteY17" fmla="*/ 1105 h 10026"/>
              <a:gd name="connsiteX18" fmla="*/ 4480 w 10000"/>
              <a:gd name="connsiteY18" fmla="*/ 1248 h 10026"/>
              <a:gd name="connsiteX19" fmla="*/ 4249 w 10000"/>
              <a:gd name="connsiteY19" fmla="*/ 1396 h 10026"/>
              <a:gd name="connsiteX20" fmla="*/ 4007 w 10000"/>
              <a:gd name="connsiteY20" fmla="*/ 1562 h 10026"/>
              <a:gd name="connsiteX21" fmla="*/ 3776 w 10000"/>
              <a:gd name="connsiteY21" fmla="*/ 1732 h 10026"/>
              <a:gd name="connsiteX22" fmla="*/ 3555 w 10000"/>
              <a:gd name="connsiteY22" fmla="*/ 1918 h 10026"/>
              <a:gd name="connsiteX23" fmla="*/ 3324 w 10000"/>
              <a:gd name="connsiteY23" fmla="*/ 2109 h 10026"/>
              <a:gd name="connsiteX24" fmla="*/ 3114 w 10000"/>
              <a:gd name="connsiteY24" fmla="*/ 2311 h 10026"/>
              <a:gd name="connsiteX25" fmla="*/ 2892 w 10000"/>
              <a:gd name="connsiteY25" fmla="*/ 2540 h 10026"/>
              <a:gd name="connsiteX26" fmla="*/ 2687 w 10000"/>
              <a:gd name="connsiteY26" fmla="*/ 2773 h 10026"/>
              <a:gd name="connsiteX27" fmla="*/ 2476 w 10000"/>
              <a:gd name="connsiteY27" fmla="*/ 3007 h 10026"/>
              <a:gd name="connsiteX28" fmla="*/ 2287 w 10000"/>
              <a:gd name="connsiteY28" fmla="*/ 3256 h 10026"/>
              <a:gd name="connsiteX29" fmla="*/ 2093 w 10000"/>
              <a:gd name="connsiteY29" fmla="*/ 3533 h 10026"/>
              <a:gd name="connsiteX30" fmla="*/ 1903 w 10000"/>
              <a:gd name="connsiteY30" fmla="*/ 3810 h 10026"/>
              <a:gd name="connsiteX31" fmla="*/ 1730 w 10000"/>
              <a:gd name="connsiteY31" fmla="*/ 4081 h 10026"/>
              <a:gd name="connsiteX32" fmla="*/ 1573 w 10000"/>
              <a:gd name="connsiteY32" fmla="*/ 4367 h 10026"/>
              <a:gd name="connsiteX33" fmla="*/ 1421 w 10000"/>
              <a:gd name="connsiteY33" fmla="*/ 4643 h 10026"/>
              <a:gd name="connsiteX34" fmla="*/ 1278 w 10000"/>
              <a:gd name="connsiteY34" fmla="*/ 4924 h 10026"/>
              <a:gd name="connsiteX35" fmla="*/ 1147 w 10000"/>
              <a:gd name="connsiteY35" fmla="*/ 5212 h 10026"/>
              <a:gd name="connsiteX36" fmla="*/ 1026 w 10000"/>
              <a:gd name="connsiteY36" fmla="*/ 5494 h 10026"/>
              <a:gd name="connsiteX37" fmla="*/ 904 w 10000"/>
              <a:gd name="connsiteY37" fmla="*/ 5780 h 10026"/>
              <a:gd name="connsiteX38" fmla="*/ 804 w 10000"/>
              <a:gd name="connsiteY38" fmla="*/ 6051 h 10026"/>
              <a:gd name="connsiteX39" fmla="*/ 704 w 10000"/>
              <a:gd name="connsiteY39" fmla="*/ 6328 h 10026"/>
              <a:gd name="connsiteX40" fmla="*/ 625 w 10000"/>
              <a:gd name="connsiteY40" fmla="*/ 6603 h 10026"/>
              <a:gd name="connsiteX41" fmla="*/ 547 w 10000"/>
              <a:gd name="connsiteY41" fmla="*/ 6864 h 10026"/>
              <a:gd name="connsiteX42" fmla="*/ 405 w 10000"/>
              <a:gd name="connsiteY42" fmla="*/ 7386 h 10026"/>
              <a:gd name="connsiteX43" fmla="*/ 295 w 10000"/>
              <a:gd name="connsiteY43" fmla="*/ 7873 h 10026"/>
              <a:gd name="connsiteX44" fmla="*/ 205 w 10000"/>
              <a:gd name="connsiteY44" fmla="*/ 8331 h 10026"/>
              <a:gd name="connsiteX45" fmla="*/ 131 w 10000"/>
              <a:gd name="connsiteY45" fmla="*/ 8735 h 10026"/>
              <a:gd name="connsiteX46" fmla="*/ 84 w 10000"/>
              <a:gd name="connsiteY46" fmla="*/ 9112 h 10026"/>
              <a:gd name="connsiteX47" fmla="*/ 42 w 10000"/>
              <a:gd name="connsiteY47" fmla="*/ 9430 h 10026"/>
              <a:gd name="connsiteX48" fmla="*/ 10 w 10000"/>
              <a:gd name="connsiteY48" fmla="*/ 9877 h 10026"/>
              <a:gd name="connsiteX49" fmla="*/ 0 w 10000"/>
              <a:gd name="connsiteY49" fmla="*/ 10026 h 10026"/>
              <a:gd name="connsiteX0" fmla="*/ 10018 w 10018"/>
              <a:gd name="connsiteY0" fmla="*/ 0 h 10048"/>
              <a:gd name="connsiteX1" fmla="*/ 9471 w 10018"/>
              <a:gd name="connsiteY1" fmla="*/ 22 h 10048"/>
              <a:gd name="connsiteX2" fmla="*/ 8929 w 10018"/>
              <a:gd name="connsiteY2" fmla="*/ 59 h 10048"/>
              <a:gd name="connsiteX3" fmla="*/ 8436 w 10018"/>
              <a:gd name="connsiteY3" fmla="*/ 112 h 10048"/>
              <a:gd name="connsiteX4" fmla="*/ 8114 w 10018"/>
              <a:gd name="connsiteY4" fmla="*/ 139 h 10048"/>
              <a:gd name="connsiteX5" fmla="*/ 7841 w 10018"/>
              <a:gd name="connsiteY5" fmla="*/ 170 h 10048"/>
              <a:gd name="connsiteX6" fmla="*/ 7568 w 10018"/>
              <a:gd name="connsiteY6" fmla="*/ 202 h 10048"/>
              <a:gd name="connsiteX7" fmla="*/ 7310 w 10018"/>
              <a:gd name="connsiteY7" fmla="*/ 240 h 10048"/>
              <a:gd name="connsiteX8" fmla="*/ 7037 w 10018"/>
              <a:gd name="connsiteY8" fmla="*/ 293 h 10048"/>
              <a:gd name="connsiteX9" fmla="*/ 6773 w 10018"/>
              <a:gd name="connsiteY9" fmla="*/ 352 h 10048"/>
              <a:gd name="connsiteX10" fmla="*/ 6505 w 10018"/>
              <a:gd name="connsiteY10" fmla="*/ 415 h 10048"/>
              <a:gd name="connsiteX11" fmla="*/ 6242 w 10018"/>
              <a:gd name="connsiteY11" fmla="*/ 484 h 10048"/>
              <a:gd name="connsiteX12" fmla="*/ 5990 w 10018"/>
              <a:gd name="connsiteY12" fmla="*/ 574 h 10048"/>
              <a:gd name="connsiteX13" fmla="*/ 5727 w 10018"/>
              <a:gd name="connsiteY13" fmla="*/ 670 h 10048"/>
              <a:gd name="connsiteX14" fmla="*/ 5475 w 10018"/>
              <a:gd name="connsiteY14" fmla="*/ 772 h 10048"/>
              <a:gd name="connsiteX15" fmla="*/ 5227 w 10018"/>
              <a:gd name="connsiteY15" fmla="*/ 883 h 10048"/>
              <a:gd name="connsiteX16" fmla="*/ 4974 w 10018"/>
              <a:gd name="connsiteY16" fmla="*/ 993 h 10048"/>
              <a:gd name="connsiteX17" fmla="*/ 4721 w 10018"/>
              <a:gd name="connsiteY17" fmla="*/ 1127 h 10048"/>
              <a:gd name="connsiteX18" fmla="*/ 4480 w 10018"/>
              <a:gd name="connsiteY18" fmla="*/ 1270 h 10048"/>
              <a:gd name="connsiteX19" fmla="*/ 4249 w 10018"/>
              <a:gd name="connsiteY19" fmla="*/ 1418 h 10048"/>
              <a:gd name="connsiteX20" fmla="*/ 4007 w 10018"/>
              <a:gd name="connsiteY20" fmla="*/ 1584 h 10048"/>
              <a:gd name="connsiteX21" fmla="*/ 3776 w 10018"/>
              <a:gd name="connsiteY21" fmla="*/ 1754 h 10048"/>
              <a:gd name="connsiteX22" fmla="*/ 3555 w 10018"/>
              <a:gd name="connsiteY22" fmla="*/ 1940 h 10048"/>
              <a:gd name="connsiteX23" fmla="*/ 3324 w 10018"/>
              <a:gd name="connsiteY23" fmla="*/ 2131 h 10048"/>
              <a:gd name="connsiteX24" fmla="*/ 3114 w 10018"/>
              <a:gd name="connsiteY24" fmla="*/ 2333 h 10048"/>
              <a:gd name="connsiteX25" fmla="*/ 2892 w 10018"/>
              <a:gd name="connsiteY25" fmla="*/ 2562 h 10048"/>
              <a:gd name="connsiteX26" fmla="*/ 2687 w 10018"/>
              <a:gd name="connsiteY26" fmla="*/ 2795 h 10048"/>
              <a:gd name="connsiteX27" fmla="*/ 2476 w 10018"/>
              <a:gd name="connsiteY27" fmla="*/ 3029 h 10048"/>
              <a:gd name="connsiteX28" fmla="*/ 2287 w 10018"/>
              <a:gd name="connsiteY28" fmla="*/ 3278 h 10048"/>
              <a:gd name="connsiteX29" fmla="*/ 2093 w 10018"/>
              <a:gd name="connsiteY29" fmla="*/ 3555 h 10048"/>
              <a:gd name="connsiteX30" fmla="*/ 1903 w 10018"/>
              <a:gd name="connsiteY30" fmla="*/ 3832 h 10048"/>
              <a:gd name="connsiteX31" fmla="*/ 1730 w 10018"/>
              <a:gd name="connsiteY31" fmla="*/ 4103 h 10048"/>
              <a:gd name="connsiteX32" fmla="*/ 1573 w 10018"/>
              <a:gd name="connsiteY32" fmla="*/ 4389 h 10048"/>
              <a:gd name="connsiteX33" fmla="*/ 1421 w 10018"/>
              <a:gd name="connsiteY33" fmla="*/ 4665 h 10048"/>
              <a:gd name="connsiteX34" fmla="*/ 1278 w 10018"/>
              <a:gd name="connsiteY34" fmla="*/ 4946 h 10048"/>
              <a:gd name="connsiteX35" fmla="*/ 1147 w 10018"/>
              <a:gd name="connsiteY35" fmla="*/ 5234 h 10048"/>
              <a:gd name="connsiteX36" fmla="*/ 1026 w 10018"/>
              <a:gd name="connsiteY36" fmla="*/ 5516 h 10048"/>
              <a:gd name="connsiteX37" fmla="*/ 904 w 10018"/>
              <a:gd name="connsiteY37" fmla="*/ 5802 h 10048"/>
              <a:gd name="connsiteX38" fmla="*/ 804 w 10018"/>
              <a:gd name="connsiteY38" fmla="*/ 6073 h 10048"/>
              <a:gd name="connsiteX39" fmla="*/ 704 w 10018"/>
              <a:gd name="connsiteY39" fmla="*/ 6350 h 10048"/>
              <a:gd name="connsiteX40" fmla="*/ 625 w 10018"/>
              <a:gd name="connsiteY40" fmla="*/ 6625 h 10048"/>
              <a:gd name="connsiteX41" fmla="*/ 547 w 10018"/>
              <a:gd name="connsiteY41" fmla="*/ 6886 h 10048"/>
              <a:gd name="connsiteX42" fmla="*/ 405 w 10018"/>
              <a:gd name="connsiteY42" fmla="*/ 7408 h 10048"/>
              <a:gd name="connsiteX43" fmla="*/ 295 w 10018"/>
              <a:gd name="connsiteY43" fmla="*/ 7895 h 10048"/>
              <a:gd name="connsiteX44" fmla="*/ 205 w 10018"/>
              <a:gd name="connsiteY44" fmla="*/ 8353 h 10048"/>
              <a:gd name="connsiteX45" fmla="*/ 131 w 10018"/>
              <a:gd name="connsiteY45" fmla="*/ 8757 h 10048"/>
              <a:gd name="connsiteX46" fmla="*/ 84 w 10018"/>
              <a:gd name="connsiteY46" fmla="*/ 9134 h 10048"/>
              <a:gd name="connsiteX47" fmla="*/ 42 w 10018"/>
              <a:gd name="connsiteY47" fmla="*/ 9452 h 10048"/>
              <a:gd name="connsiteX48" fmla="*/ 10 w 10018"/>
              <a:gd name="connsiteY48" fmla="*/ 9899 h 10048"/>
              <a:gd name="connsiteX49" fmla="*/ 0 w 10018"/>
              <a:gd name="connsiteY49" fmla="*/ 10048 h 10048"/>
              <a:gd name="connsiteX0" fmla="*/ 10045 w 10045"/>
              <a:gd name="connsiteY0" fmla="*/ 50 h 10026"/>
              <a:gd name="connsiteX1" fmla="*/ 9471 w 10045"/>
              <a:gd name="connsiteY1" fmla="*/ 0 h 10026"/>
              <a:gd name="connsiteX2" fmla="*/ 8929 w 10045"/>
              <a:gd name="connsiteY2" fmla="*/ 37 h 10026"/>
              <a:gd name="connsiteX3" fmla="*/ 8436 w 10045"/>
              <a:gd name="connsiteY3" fmla="*/ 90 h 10026"/>
              <a:gd name="connsiteX4" fmla="*/ 8114 w 10045"/>
              <a:gd name="connsiteY4" fmla="*/ 117 h 10026"/>
              <a:gd name="connsiteX5" fmla="*/ 7841 w 10045"/>
              <a:gd name="connsiteY5" fmla="*/ 148 h 10026"/>
              <a:gd name="connsiteX6" fmla="*/ 7568 w 10045"/>
              <a:gd name="connsiteY6" fmla="*/ 180 h 10026"/>
              <a:gd name="connsiteX7" fmla="*/ 7310 w 10045"/>
              <a:gd name="connsiteY7" fmla="*/ 218 h 10026"/>
              <a:gd name="connsiteX8" fmla="*/ 7037 w 10045"/>
              <a:gd name="connsiteY8" fmla="*/ 271 h 10026"/>
              <a:gd name="connsiteX9" fmla="*/ 6773 w 10045"/>
              <a:gd name="connsiteY9" fmla="*/ 330 h 10026"/>
              <a:gd name="connsiteX10" fmla="*/ 6505 w 10045"/>
              <a:gd name="connsiteY10" fmla="*/ 393 h 10026"/>
              <a:gd name="connsiteX11" fmla="*/ 6242 w 10045"/>
              <a:gd name="connsiteY11" fmla="*/ 462 h 10026"/>
              <a:gd name="connsiteX12" fmla="*/ 5990 w 10045"/>
              <a:gd name="connsiteY12" fmla="*/ 552 h 10026"/>
              <a:gd name="connsiteX13" fmla="*/ 5727 w 10045"/>
              <a:gd name="connsiteY13" fmla="*/ 648 h 10026"/>
              <a:gd name="connsiteX14" fmla="*/ 5475 w 10045"/>
              <a:gd name="connsiteY14" fmla="*/ 750 h 10026"/>
              <a:gd name="connsiteX15" fmla="*/ 5227 w 10045"/>
              <a:gd name="connsiteY15" fmla="*/ 861 h 10026"/>
              <a:gd name="connsiteX16" fmla="*/ 4974 w 10045"/>
              <a:gd name="connsiteY16" fmla="*/ 971 h 10026"/>
              <a:gd name="connsiteX17" fmla="*/ 4721 w 10045"/>
              <a:gd name="connsiteY17" fmla="*/ 1105 h 10026"/>
              <a:gd name="connsiteX18" fmla="*/ 4480 w 10045"/>
              <a:gd name="connsiteY18" fmla="*/ 1248 h 10026"/>
              <a:gd name="connsiteX19" fmla="*/ 4249 w 10045"/>
              <a:gd name="connsiteY19" fmla="*/ 1396 h 10026"/>
              <a:gd name="connsiteX20" fmla="*/ 4007 w 10045"/>
              <a:gd name="connsiteY20" fmla="*/ 1562 h 10026"/>
              <a:gd name="connsiteX21" fmla="*/ 3776 w 10045"/>
              <a:gd name="connsiteY21" fmla="*/ 1732 h 10026"/>
              <a:gd name="connsiteX22" fmla="*/ 3555 w 10045"/>
              <a:gd name="connsiteY22" fmla="*/ 1918 h 10026"/>
              <a:gd name="connsiteX23" fmla="*/ 3324 w 10045"/>
              <a:gd name="connsiteY23" fmla="*/ 2109 h 10026"/>
              <a:gd name="connsiteX24" fmla="*/ 3114 w 10045"/>
              <a:gd name="connsiteY24" fmla="*/ 2311 h 10026"/>
              <a:gd name="connsiteX25" fmla="*/ 2892 w 10045"/>
              <a:gd name="connsiteY25" fmla="*/ 2540 h 10026"/>
              <a:gd name="connsiteX26" fmla="*/ 2687 w 10045"/>
              <a:gd name="connsiteY26" fmla="*/ 2773 h 10026"/>
              <a:gd name="connsiteX27" fmla="*/ 2476 w 10045"/>
              <a:gd name="connsiteY27" fmla="*/ 3007 h 10026"/>
              <a:gd name="connsiteX28" fmla="*/ 2287 w 10045"/>
              <a:gd name="connsiteY28" fmla="*/ 3256 h 10026"/>
              <a:gd name="connsiteX29" fmla="*/ 2093 w 10045"/>
              <a:gd name="connsiteY29" fmla="*/ 3533 h 10026"/>
              <a:gd name="connsiteX30" fmla="*/ 1903 w 10045"/>
              <a:gd name="connsiteY30" fmla="*/ 3810 h 10026"/>
              <a:gd name="connsiteX31" fmla="*/ 1730 w 10045"/>
              <a:gd name="connsiteY31" fmla="*/ 4081 h 10026"/>
              <a:gd name="connsiteX32" fmla="*/ 1573 w 10045"/>
              <a:gd name="connsiteY32" fmla="*/ 4367 h 10026"/>
              <a:gd name="connsiteX33" fmla="*/ 1421 w 10045"/>
              <a:gd name="connsiteY33" fmla="*/ 4643 h 10026"/>
              <a:gd name="connsiteX34" fmla="*/ 1278 w 10045"/>
              <a:gd name="connsiteY34" fmla="*/ 4924 h 10026"/>
              <a:gd name="connsiteX35" fmla="*/ 1147 w 10045"/>
              <a:gd name="connsiteY35" fmla="*/ 5212 h 10026"/>
              <a:gd name="connsiteX36" fmla="*/ 1026 w 10045"/>
              <a:gd name="connsiteY36" fmla="*/ 5494 h 10026"/>
              <a:gd name="connsiteX37" fmla="*/ 904 w 10045"/>
              <a:gd name="connsiteY37" fmla="*/ 5780 h 10026"/>
              <a:gd name="connsiteX38" fmla="*/ 804 w 10045"/>
              <a:gd name="connsiteY38" fmla="*/ 6051 h 10026"/>
              <a:gd name="connsiteX39" fmla="*/ 704 w 10045"/>
              <a:gd name="connsiteY39" fmla="*/ 6328 h 10026"/>
              <a:gd name="connsiteX40" fmla="*/ 625 w 10045"/>
              <a:gd name="connsiteY40" fmla="*/ 6603 h 10026"/>
              <a:gd name="connsiteX41" fmla="*/ 547 w 10045"/>
              <a:gd name="connsiteY41" fmla="*/ 6864 h 10026"/>
              <a:gd name="connsiteX42" fmla="*/ 405 w 10045"/>
              <a:gd name="connsiteY42" fmla="*/ 7386 h 10026"/>
              <a:gd name="connsiteX43" fmla="*/ 295 w 10045"/>
              <a:gd name="connsiteY43" fmla="*/ 7873 h 10026"/>
              <a:gd name="connsiteX44" fmla="*/ 205 w 10045"/>
              <a:gd name="connsiteY44" fmla="*/ 8331 h 10026"/>
              <a:gd name="connsiteX45" fmla="*/ 131 w 10045"/>
              <a:gd name="connsiteY45" fmla="*/ 8735 h 10026"/>
              <a:gd name="connsiteX46" fmla="*/ 84 w 10045"/>
              <a:gd name="connsiteY46" fmla="*/ 9112 h 10026"/>
              <a:gd name="connsiteX47" fmla="*/ 42 w 10045"/>
              <a:gd name="connsiteY47" fmla="*/ 9430 h 10026"/>
              <a:gd name="connsiteX48" fmla="*/ 10 w 10045"/>
              <a:gd name="connsiteY48" fmla="*/ 9877 h 10026"/>
              <a:gd name="connsiteX49" fmla="*/ 0 w 10045"/>
              <a:gd name="connsiteY49" fmla="*/ 10026 h 10026"/>
              <a:gd name="connsiteX0" fmla="*/ 10045 w 10045"/>
              <a:gd name="connsiteY0" fmla="*/ 13 h 9989"/>
              <a:gd name="connsiteX1" fmla="*/ 9471 w 10045"/>
              <a:gd name="connsiteY1" fmla="*/ 11 h 9989"/>
              <a:gd name="connsiteX2" fmla="*/ 8929 w 10045"/>
              <a:gd name="connsiteY2" fmla="*/ 0 h 9989"/>
              <a:gd name="connsiteX3" fmla="*/ 8436 w 10045"/>
              <a:gd name="connsiteY3" fmla="*/ 53 h 9989"/>
              <a:gd name="connsiteX4" fmla="*/ 8114 w 10045"/>
              <a:gd name="connsiteY4" fmla="*/ 80 h 9989"/>
              <a:gd name="connsiteX5" fmla="*/ 7841 w 10045"/>
              <a:gd name="connsiteY5" fmla="*/ 111 h 9989"/>
              <a:gd name="connsiteX6" fmla="*/ 7568 w 10045"/>
              <a:gd name="connsiteY6" fmla="*/ 143 h 9989"/>
              <a:gd name="connsiteX7" fmla="*/ 7310 w 10045"/>
              <a:gd name="connsiteY7" fmla="*/ 181 h 9989"/>
              <a:gd name="connsiteX8" fmla="*/ 7037 w 10045"/>
              <a:gd name="connsiteY8" fmla="*/ 234 h 9989"/>
              <a:gd name="connsiteX9" fmla="*/ 6773 w 10045"/>
              <a:gd name="connsiteY9" fmla="*/ 293 h 9989"/>
              <a:gd name="connsiteX10" fmla="*/ 6505 w 10045"/>
              <a:gd name="connsiteY10" fmla="*/ 356 h 9989"/>
              <a:gd name="connsiteX11" fmla="*/ 6242 w 10045"/>
              <a:gd name="connsiteY11" fmla="*/ 425 h 9989"/>
              <a:gd name="connsiteX12" fmla="*/ 5990 w 10045"/>
              <a:gd name="connsiteY12" fmla="*/ 515 h 9989"/>
              <a:gd name="connsiteX13" fmla="*/ 5727 w 10045"/>
              <a:gd name="connsiteY13" fmla="*/ 611 h 9989"/>
              <a:gd name="connsiteX14" fmla="*/ 5475 w 10045"/>
              <a:gd name="connsiteY14" fmla="*/ 713 h 9989"/>
              <a:gd name="connsiteX15" fmla="*/ 5227 w 10045"/>
              <a:gd name="connsiteY15" fmla="*/ 824 h 9989"/>
              <a:gd name="connsiteX16" fmla="*/ 4974 w 10045"/>
              <a:gd name="connsiteY16" fmla="*/ 934 h 9989"/>
              <a:gd name="connsiteX17" fmla="*/ 4721 w 10045"/>
              <a:gd name="connsiteY17" fmla="*/ 1068 h 9989"/>
              <a:gd name="connsiteX18" fmla="*/ 4480 w 10045"/>
              <a:gd name="connsiteY18" fmla="*/ 1211 h 9989"/>
              <a:gd name="connsiteX19" fmla="*/ 4249 w 10045"/>
              <a:gd name="connsiteY19" fmla="*/ 1359 h 9989"/>
              <a:gd name="connsiteX20" fmla="*/ 4007 w 10045"/>
              <a:gd name="connsiteY20" fmla="*/ 1525 h 9989"/>
              <a:gd name="connsiteX21" fmla="*/ 3776 w 10045"/>
              <a:gd name="connsiteY21" fmla="*/ 1695 h 9989"/>
              <a:gd name="connsiteX22" fmla="*/ 3555 w 10045"/>
              <a:gd name="connsiteY22" fmla="*/ 1881 h 9989"/>
              <a:gd name="connsiteX23" fmla="*/ 3324 w 10045"/>
              <a:gd name="connsiteY23" fmla="*/ 2072 h 9989"/>
              <a:gd name="connsiteX24" fmla="*/ 3114 w 10045"/>
              <a:gd name="connsiteY24" fmla="*/ 2274 h 9989"/>
              <a:gd name="connsiteX25" fmla="*/ 2892 w 10045"/>
              <a:gd name="connsiteY25" fmla="*/ 2503 h 9989"/>
              <a:gd name="connsiteX26" fmla="*/ 2687 w 10045"/>
              <a:gd name="connsiteY26" fmla="*/ 2736 h 9989"/>
              <a:gd name="connsiteX27" fmla="*/ 2476 w 10045"/>
              <a:gd name="connsiteY27" fmla="*/ 2970 h 9989"/>
              <a:gd name="connsiteX28" fmla="*/ 2287 w 10045"/>
              <a:gd name="connsiteY28" fmla="*/ 3219 h 9989"/>
              <a:gd name="connsiteX29" fmla="*/ 2093 w 10045"/>
              <a:gd name="connsiteY29" fmla="*/ 3496 h 9989"/>
              <a:gd name="connsiteX30" fmla="*/ 1903 w 10045"/>
              <a:gd name="connsiteY30" fmla="*/ 3773 h 9989"/>
              <a:gd name="connsiteX31" fmla="*/ 1730 w 10045"/>
              <a:gd name="connsiteY31" fmla="*/ 4044 h 9989"/>
              <a:gd name="connsiteX32" fmla="*/ 1573 w 10045"/>
              <a:gd name="connsiteY32" fmla="*/ 4330 h 9989"/>
              <a:gd name="connsiteX33" fmla="*/ 1421 w 10045"/>
              <a:gd name="connsiteY33" fmla="*/ 4606 h 9989"/>
              <a:gd name="connsiteX34" fmla="*/ 1278 w 10045"/>
              <a:gd name="connsiteY34" fmla="*/ 4887 h 9989"/>
              <a:gd name="connsiteX35" fmla="*/ 1147 w 10045"/>
              <a:gd name="connsiteY35" fmla="*/ 5175 h 9989"/>
              <a:gd name="connsiteX36" fmla="*/ 1026 w 10045"/>
              <a:gd name="connsiteY36" fmla="*/ 5457 h 9989"/>
              <a:gd name="connsiteX37" fmla="*/ 904 w 10045"/>
              <a:gd name="connsiteY37" fmla="*/ 5743 h 9989"/>
              <a:gd name="connsiteX38" fmla="*/ 804 w 10045"/>
              <a:gd name="connsiteY38" fmla="*/ 6014 h 9989"/>
              <a:gd name="connsiteX39" fmla="*/ 704 w 10045"/>
              <a:gd name="connsiteY39" fmla="*/ 6291 h 9989"/>
              <a:gd name="connsiteX40" fmla="*/ 625 w 10045"/>
              <a:gd name="connsiteY40" fmla="*/ 6566 h 9989"/>
              <a:gd name="connsiteX41" fmla="*/ 547 w 10045"/>
              <a:gd name="connsiteY41" fmla="*/ 6827 h 9989"/>
              <a:gd name="connsiteX42" fmla="*/ 405 w 10045"/>
              <a:gd name="connsiteY42" fmla="*/ 7349 h 9989"/>
              <a:gd name="connsiteX43" fmla="*/ 295 w 10045"/>
              <a:gd name="connsiteY43" fmla="*/ 7836 h 9989"/>
              <a:gd name="connsiteX44" fmla="*/ 205 w 10045"/>
              <a:gd name="connsiteY44" fmla="*/ 8294 h 9989"/>
              <a:gd name="connsiteX45" fmla="*/ 131 w 10045"/>
              <a:gd name="connsiteY45" fmla="*/ 8698 h 9989"/>
              <a:gd name="connsiteX46" fmla="*/ 84 w 10045"/>
              <a:gd name="connsiteY46" fmla="*/ 9075 h 9989"/>
              <a:gd name="connsiteX47" fmla="*/ 42 w 10045"/>
              <a:gd name="connsiteY47" fmla="*/ 9393 h 9989"/>
              <a:gd name="connsiteX48" fmla="*/ 10 w 10045"/>
              <a:gd name="connsiteY48" fmla="*/ 9840 h 9989"/>
              <a:gd name="connsiteX49" fmla="*/ 0 w 10045"/>
              <a:gd name="connsiteY49" fmla="*/ 9989 h 9989"/>
              <a:gd name="connsiteX0" fmla="*/ 10000 w 10000"/>
              <a:gd name="connsiteY0" fmla="*/ 2 h 9989"/>
              <a:gd name="connsiteX1" fmla="*/ 9429 w 10000"/>
              <a:gd name="connsiteY1" fmla="*/ 0 h 9989"/>
              <a:gd name="connsiteX2" fmla="*/ 8889 w 10000"/>
              <a:gd name="connsiteY2" fmla="*/ 13 h 9989"/>
              <a:gd name="connsiteX3" fmla="*/ 8398 w 10000"/>
              <a:gd name="connsiteY3" fmla="*/ 42 h 9989"/>
              <a:gd name="connsiteX4" fmla="*/ 8078 w 10000"/>
              <a:gd name="connsiteY4" fmla="*/ 69 h 9989"/>
              <a:gd name="connsiteX5" fmla="*/ 7806 w 10000"/>
              <a:gd name="connsiteY5" fmla="*/ 100 h 9989"/>
              <a:gd name="connsiteX6" fmla="*/ 7534 w 10000"/>
              <a:gd name="connsiteY6" fmla="*/ 132 h 9989"/>
              <a:gd name="connsiteX7" fmla="*/ 7277 w 10000"/>
              <a:gd name="connsiteY7" fmla="*/ 170 h 9989"/>
              <a:gd name="connsiteX8" fmla="*/ 7005 w 10000"/>
              <a:gd name="connsiteY8" fmla="*/ 223 h 9989"/>
              <a:gd name="connsiteX9" fmla="*/ 6743 w 10000"/>
              <a:gd name="connsiteY9" fmla="*/ 282 h 9989"/>
              <a:gd name="connsiteX10" fmla="*/ 6476 w 10000"/>
              <a:gd name="connsiteY10" fmla="*/ 345 h 9989"/>
              <a:gd name="connsiteX11" fmla="*/ 6214 w 10000"/>
              <a:gd name="connsiteY11" fmla="*/ 414 h 9989"/>
              <a:gd name="connsiteX12" fmla="*/ 5963 w 10000"/>
              <a:gd name="connsiteY12" fmla="*/ 505 h 9989"/>
              <a:gd name="connsiteX13" fmla="*/ 5701 w 10000"/>
              <a:gd name="connsiteY13" fmla="*/ 601 h 9989"/>
              <a:gd name="connsiteX14" fmla="*/ 5450 w 10000"/>
              <a:gd name="connsiteY14" fmla="*/ 703 h 9989"/>
              <a:gd name="connsiteX15" fmla="*/ 5204 w 10000"/>
              <a:gd name="connsiteY15" fmla="*/ 814 h 9989"/>
              <a:gd name="connsiteX16" fmla="*/ 4952 w 10000"/>
              <a:gd name="connsiteY16" fmla="*/ 924 h 9989"/>
              <a:gd name="connsiteX17" fmla="*/ 4700 w 10000"/>
              <a:gd name="connsiteY17" fmla="*/ 1058 h 9989"/>
              <a:gd name="connsiteX18" fmla="*/ 4460 w 10000"/>
              <a:gd name="connsiteY18" fmla="*/ 1201 h 9989"/>
              <a:gd name="connsiteX19" fmla="*/ 4230 w 10000"/>
              <a:gd name="connsiteY19" fmla="*/ 1349 h 9989"/>
              <a:gd name="connsiteX20" fmla="*/ 3989 w 10000"/>
              <a:gd name="connsiteY20" fmla="*/ 1516 h 9989"/>
              <a:gd name="connsiteX21" fmla="*/ 3759 w 10000"/>
              <a:gd name="connsiteY21" fmla="*/ 1686 h 9989"/>
              <a:gd name="connsiteX22" fmla="*/ 3539 w 10000"/>
              <a:gd name="connsiteY22" fmla="*/ 1872 h 9989"/>
              <a:gd name="connsiteX23" fmla="*/ 3309 w 10000"/>
              <a:gd name="connsiteY23" fmla="*/ 2063 h 9989"/>
              <a:gd name="connsiteX24" fmla="*/ 3100 w 10000"/>
              <a:gd name="connsiteY24" fmla="*/ 2266 h 9989"/>
              <a:gd name="connsiteX25" fmla="*/ 2879 w 10000"/>
              <a:gd name="connsiteY25" fmla="*/ 2495 h 9989"/>
              <a:gd name="connsiteX26" fmla="*/ 2675 w 10000"/>
              <a:gd name="connsiteY26" fmla="*/ 2728 h 9989"/>
              <a:gd name="connsiteX27" fmla="*/ 2465 w 10000"/>
              <a:gd name="connsiteY27" fmla="*/ 2962 h 9989"/>
              <a:gd name="connsiteX28" fmla="*/ 2277 w 10000"/>
              <a:gd name="connsiteY28" fmla="*/ 3212 h 9989"/>
              <a:gd name="connsiteX29" fmla="*/ 2084 w 10000"/>
              <a:gd name="connsiteY29" fmla="*/ 3489 h 9989"/>
              <a:gd name="connsiteX30" fmla="*/ 1894 w 10000"/>
              <a:gd name="connsiteY30" fmla="*/ 3766 h 9989"/>
              <a:gd name="connsiteX31" fmla="*/ 1722 w 10000"/>
              <a:gd name="connsiteY31" fmla="*/ 4037 h 9989"/>
              <a:gd name="connsiteX32" fmla="*/ 1566 w 10000"/>
              <a:gd name="connsiteY32" fmla="*/ 4324 h 9989"/>
              <a:gd name="connsiteX33" fmla="*/ 1415 w 10000"/>
              <a:gd name="connsiteY33" fmla="*/ 4600 h 9989"/>
              <a:gd name="connsiteX34" fmla="*/ 1272 w 10000"/>
              <a:gd name="connsiteY34" fmla="*/ 4881 h 9989"/>
              <a:gd name="connsiteX35" fmla="*/ 1142 w 10000"/>
              <a:gd name="connsiteY35" fmla="*/ 5170 h 9989"/>
              <a:gd name="connsiteX36" fmla="*/ 1021 w 10000"/>
              <a:gd name="connsiteY36" fmla="*/ 5452 h 9989"/>
              <a:gd name="connsiteX37" fmla="*/ 900 w 10000"/>
              <a:gd name="connsiteY37" fmla="*/ 5738 h 9989"/>
              <a:gd name="connsiteX38" fmla="*/ 800 w 10000"/>
              <a:gd name="connsiteY38" fmla="*/ 6010 h 9989"/>
              <a:gd name="connsiteX39" fmla="*/ 701 w 10000"/>
              <a:gd name="connsiteY39" fmla="*/ 6287 h 9989"/>
              <a:gd name="connsiteX40" fmla="*/ 622 w 10000"/>
              <a:gd name="connsiteY40" fmla="*/ 6562 h 9989"/>
              <a:gd name="connsiteX41" fmla="*/ 545 w 10000"/>
              <a:gd name="connsiteY41" fmla="*/ 6824 h 9989"/>
              <a:gd name="connsiteX42" fmla="*/ 403 w 10000"/>
              <a:gd name="connsiteY42" fmla="*/ 7346 h 9989"/>
              <a:gd name="connsiteX43" fmla="*/ 294 w 10000"/>
              <a:gd name="connsiteY43" fmla="*/ 7834 h 9989"/>
              <a:gd name="connsiteX44" fmla="*/ 204 w 10000"/>
              <a:gd name="connsiteY44" fmla="*/ 8292 h 9989"/>
              <a:gd name="connsiteX45" fmla="*/ 130 w 10000"/>
              <a:gd name="connsiteY45" fmla="*/ 8697 h 9989"/>
              <a:gd name="connsiteX46" fmla="*/ 84 w 10000"/>
              <a:gd name="connsiteY46" fmla="*/ 9074 h 9989"/>
              <a:gd name="connsiteX47" fmla="*/ 42 w 10000"/>
              <a:gd name="connsiteY47" fmla="*/ 9392 h 9989"/>
              <a:gd name="connsiteX48" fmla="*/ 10 w 10000"/>
              <a:gd name="connsiteY48" fmla="*/ 9840 h 9989"/>
              <a:gd name="connsiteX49" fmla="*/ 0 w 10000"/>
              <a:gd name="connsiteY49" fmla="*/ 9989 h 9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000" h="9989">
                <a:moveTo>
                  <a:pt x="10000" y="2"/>
                </a:moveTo>
                <a:lnTo>
                  <a:pt x="9429" y="0"/>
                </a:lnTo>
                <a:lnTo>
                  <a:pt x="8889" y="13"/>
                </a:lnTo>
                <a:lnTo>
                  <a:pt x="8398" y="42"/>
                </a:lnTo>
                <a:lnTo>
                  <a:pt x="8078" y="69"/>
                </a:lnTo>
                <a:lnTo>
                  <a:pt x="7806" y="100"/>
                </a:lnTo>
                <a:lnTo>
                  <a:pt x="7534" y="132"/>
                </a:lnTo>
                <a:lnTo>
                  <a:pt x="7277" y="170"/>
                </a:lnTo>
                <a:lnTo>
                  <a:pt x="7005" y="223"/>
                </a:lnTo>
                <a:lnTo>
                  <a:pt x="6743" y="282"/>
                </a:lnTo>
                <a:lnTo>
                  <a:pt x="6476" y="345"/>
                </a:lnTo>
                <a:lnTo>
                  <a:pt x="6214" y="414"/>
                </a:lnTo>
                <a:lnTo>
                  <a:pt x="5963" y="505"/>
                </a:lnTo>
                <a:lnTo>
                  <a:pt x="5701" y="601"/>
                </a:lnTo>
                <a:lnTo>
                  <a:pt x="5450" y="703"/>
                </a:lnTo>
                <a:lnTo>
                  <a:pt x="5204" y="814"/>
                </a:lnTo>
                <a:lnTo>
                  <a:pt x="4952" y="924"/>
                </a:lnTo>
                <a:lnTo>
                  <a:pt x="4700" y="1058"/>
                </a:lnTo>
                <a:lnTo>
                  <a:pt x="4460" y="1201"/>
                </a:lnTo>
                <a:lnTo>
                  <a:pt x="4230" y="1349"/>
                </a:lnTo>
                <a:lnTo>
                  <a:pt x="3989" y="1516"/>
                </a:lnTo>
                <a:lnTo>
                  <a:pt x="3759" y="1686"/>
                </a:lnTo>
                <a:lnTo>
                  <a:pt x="3539" y="1872"/>
                </a:lnTo>
                <a:lnTo>
                  <a:pt x="3309" y="2063"/>
                </a:lnTo>
                <a:lnTo>
                  <a:pt x="3100" y="2266"/>
                </a:lnTo>
                <a:lnTo>
                  <a:pt x="2879" y="2495"/>
                </a:lnTo>
                <a:lnTo>
                  <a:pt x="2675" y="2728"/>
                </a:lnTo>
                <a:lnTo>
                  <a:pt x="2465" y="2962"/>
                </a:lnTo>
                <a:cubicBezTo>
                  <a:pt x="2402" y="3045"/>
                  <a:pt x="2340" y="3129"/>
                  <a:pt x="2277" y="3212"/>
                </a:cubicBezTo>
                <a:cubicBezTo>
                  <a:pt x="2212" y="3304"/>
                  <a:pt x="2148" y="3397"/>
                  <a:pt x="2084" y="3489"/>
                </a:cubicBezTo>
                <a:lnTo>
                  <a:pt x="1894" y="3766"/>
                </a:lnTo>
                <a:cubicBezTo>
                  <a:pt x="1837" y="3856"/>
                  <a:pt x="1780" y="3947"/>
                  <a:pt x="1722" y="4037"/>
                </a:cubicBezTo>
                <a:lnTo>
                  <a:pt x="1566" y="4324"/>
                </a:lnTo>
                <a:cubicBezTo>
                  <a:pt x="1515" y="4416"/>
                  <a:pt x="1465" y="4508"/>
                  <a:pt x="1415" y="4600"/>
                </a:cubicBezTo>
                <a:lnTo>
                  <a:pt x="1272" y="4881"/>
                </a:lnTo>
                <a:cubicBezTo>
                  <a:pt x="1228" y="4977"/>
                  <a:pt x="1186" y="5075"/>
                  <a:pt x="1142" y="5170"/>
                </a:cubicBezTo>
                <a:cubicBezTo>
                  <a:pt x="1102" y="5264"/>
                  <a:pt x="1061" y="5358"/>
                  <a:pt x="1021" y="5452"/>
                </a:cubicBezTo>
                <a:cubicBezTo>
                  <a:pt x="981" y="5547"/>
                  <a:pt x="940" y="5643"/>
                  <a:pt x="900" y="5738"/>
                </a:cubicBezTo>
                <a:cubicBezTo>
                  <a:pt x="867" y="5829"/>
                  <a:pt x="834" y="5920"/>
                  <a:pt x="800" y="6010"/>
                </a:cubicBezTo>
                <a:cubicBezTo>
                  <a:pt x="768" y="6103"/>
                  <a:pt x="734" y="6194"/>
                  <a:pt x="701" y="6287"/>
                </a:cubicBezTo>
                <a:cubicBezTo>
                  <a:pt x="675" y="6378"/>
                  <a:pt x="648" y="6471"/>
                  <a:pt x="622" y="6562"/>
                </a:cubicBezTo>
                <a:cubicBezTo>
                  <a:pt x="596" y="6649"/>
                  <a:pt x="570" y="6737"/>
                  <a:pt x="545" y="6824"/>
                </a:cubicBezTo>
                <a:cubicBezTo>
                  <a:pt x="498" y="6998"/>
                  <a:pt x="450" y="7172"/>
                  <a:pt x="403" y="7346"/>
                </a:cubicBezTo>
                <a:cubicBezTo>
                  <a:pt x="366" y="7508"/>
                  <a:pt x="331" y="7670"/>
                  <a:pt x="294" y="7834"/>
                </a:cubicBezTo>
                <a:cubicBezTo>
                  <a:pt x="263" y="7987"/>
                  <a:pt x="234" y="8140"/>
                  <a:pt x="204" y="8292"/>
                </a:cubicBezTo>
                <a:cubicBezTo>
                  <a:pt x="179" y="8426"/>
                  <a:pt x="155" y="8562"/>
                  <a:pt x="130" y="8697"/>
                </a:cubicBezTo>
                <a:cubicBezTo>
                  <a:pt x="114" y="8823"/>
                  <a:pt x="100" y="8949"/>
                  <a:pt x="84" y="9074"/>
                </a:cubicBezTo>
                <a:cubicBezTo>
                  <a:pt x="70" y="9180"/>
                  <a:pt x="56" y="9285"/>
                  <a:pt x="42" y="9392"/>
                </a:cubicBezTo>
                <a:cubicBezTo>
                  <a:pt x="31" y="9542"/>
                  <a:pt x="21" y="9690"/>
                  <a:pt x="10" y="9840"/>
                </a:cubicBezTo>
                <a:cubicBezTo>
                  <a:pt x="7" y="9889"/>
                  <a:pt x="3" y="9939"/>
                  <a:pt x="0" y="9989"/>
                </a:cubicBezTo>
              </a:path>
            </a:pathLst>
          </a:custGeom>
          <a:noFill/>
          <a:ln w="50800" cap="rnd" cmpd="sng">
            <a:solidFill>
              <a:srgbClr val="00B050"/>
            </a:solidFill>
            <a:prstDash val="solid"/>
            <a:round/>
            <a:headEnd type="none" w="med" len="med"/>
            <a:tailEnd type="none" w="med" len="med"/>
          </a:ln>
          <a:effectLst/>
        </p:spPr>
        <p:txBody>
          <a:bodyP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371718" name="Freeform 6"/>
          <p:cNvSpPr>
            <a:spLocks/>
          </p:cNvSpPr>
          <p:nvPr/>
        </p:nvSpPr>
        <p:spPr bwMode="auto">
          <a:xfrm>
            <a:off x="582085" y="2519364"/>
            <a:ext cx="4508500" cy="2028825"/>
          </a:xfrm>
          <a:custGeom>
            <a:avLst/>
            <a:gdLst>
              <a:gd name="connsiteX0" fmla="*/ 0 w 9995"/>
              <a:gd name="connsiteY0" fmla="*/ 9988 h 9988"/>
              <a:gd name="connsiteX1" fmla="*/ 21 w 9995"/>
              <a:gd name="connsiteY1" fmla="*/ 9855 h 9988"/>
              <a:gd name="connsiteX2" fmla="*/ 100 w 9995"/>
              <a:gd name="connsiteY2" fmla="*/ 9480 h 9988"/>
              <a:gd name="connsiteX3" fmla="*/ 231 w 9995"/>
              <a:gd name="connsiteY3" fmla="*/ 8912 h 9988"/>
              <a:gd name="connsiteX4" fmla="*/ 440 w 9995"/>
              <a:gd name="connsiteY4" fmla="*/ 8162 h 9988"/>
              <a:gd name="connsiteX5" fmla="*/ 572 w 9995"/>
              <a:gd name="connsiteY5" fmla="*/ 7751 h 9988"/>
              <a:gd name="connsiteX6" fmla="*/ 724 w 9995"/>
              <a:gd name="connsiteY6" fmla="*/ 7316 h 9988"/>
              <a:gd name="connsiteX7" fmla="*/ 891 w 9995"/>
              <a:gd name="connsiteY7" fmla="*/ 6868 h 9988"/>
              <a:gd name="connsiteX8" fmla="*/ 1080 w 9995"/>
              <a:gd name="connsiteY8" fmla="*/ 6385 h 9988"/>
              <a:gd name="connsiteX9" fmla="*/ 1295 w 9995"/>
              <a:gd name="connsiteY9" fmla="*/ 5901 h 9988"/>
              <a:gd name="connsiteX10" fmla="*/ 1536 w 9995"/>
              <a:gd name="connsiteY10" fmla="*/ 5417 h 9988"/>
              <a:gd name="connsiteX11" fmla="*/ 1793 w 9995"/>
              <a:gd name="connsiteY11" fmla="*/ 4921 h 9988"/>
              <a:gd name="connsiteX12" fmla="*/ 2077 w 9995"/>
              <a:gd name="connsiteY12" fmla="*/ 4462 h 9988"/>
              <a:gd name="connsiteX13" fmla="*/ 2375 w 9995"/>
              <a:gd name="connsiteY13" fmla="*/ 4002 h 9988"/>
              <a:gd name="connsiteX14" fmla="*/ 2690 w 9995"/>
              <a:gd name="connsiteY14" fmla="*/ 3543 h 9988"/>
              <a:gd name="connsiteX15" fmla="*/ 3020 w 9995"/>
              <a:gd name="connsiteY15" fmla="*/ 3096 h 9988"/>
              <a:gd name="connsiteX16" fmla="*/ 3372 w 9995"/>
              <a:gd name="connsiteY16" fmla="*/ 2684 h 9988"/>
              <a:gd name="connsiteX17" fmla="*/ 3734 w 9995"/>
              <a:gd name="connsiteY17" fmla="*/ 2285 h 9988"/>
              <a:gd name="connsiteX18" fmla="*/ 4122 w 9995"/>
              <a:gd name="connsiteY18" fmla="*/ 1923 h 9988"/>
              <a:gd name="connsiteX19" fmla="*/ 4546 w 9995"/>
              <a:gd name="connsiteY19" fmla="*/ 1572 h 9988"/>
              <a:gd name="connsiteX20" fmla="*/ 4987 w 9995"/>
              <a:gd name="connsiteY20" fmla="*/ 1270 h 9988"/>
              <a:gd name="connsiteX21" fmla="*/ 5469 w 9995"/>
              <a:gd name="connsiteY21" fmla="*/ 967 h 9988"/>
              <a:gd name="connsiteX22" fmla="*/ 5978 w 9995"/>
              <a:gd name="connsiteY22" fmla="*/ 713 h 9988"/>
              <a:gd name="connsiteX23" fmla="*/ 6251 w 9995"/>
              <a:gd name="connsiteY23" fmla="*/ 605 h 9988"/>
              <a:gd name="connsiteX24" fmla="*/ 6833 w 9995"/>
              <a:gd name="connsiteY24" fmla="*/ 411 h 9988"/>
              <a:gd name="connsiteX25" fmla="*/ 7137 w 9995"/>
              <a:gd name="connsiteY25" fmla="*/ 326 h 9988"/>
              <a:gd name="connsiteX26" fmla="*/ 7446 w 9995"/>
              <a:gd name="connsiteY26" fmla="*/ 254 h 9988"/>
              <a:gd name="connsiteX27" fmla="*/ 7777 w 9995"/>
              <a:gd name="connsiteY27" fmla="*/ 181 h 9988"/>
              <a:gd name="connsiteX28" fmla="*/ 8107 w 9995"/>
              <a:gd name="connsiteY28" fmla="*/ 121 h 9988"/>
              <a:gd name="connsiteX29" fmla="*/ 8458 w 9995"/>
              <a:gd name="connsiteY29" fmla="*/ 73 h 9988"/>
              <a:gd name="connsiteX30" fmla="*/ 8831 w 9995"/>
              <a:gd name="connsiteY30" fmla="*/ 48 h 9988"/>
              <a:gd name="connsiteX31" fmla="*/ 9203 w 9995"/>
              <a:gd name="connsiteY31" fmla="*/ 24 h 9988"/>
              <a:gd name="connsiteX32" fmla="*/ 9591 w 9995"/>
              <a:gd name="connsiteY32" fmla="*/ 0 h 9988"/>
              <a:gd name="connsiteX33" fmla="*/ 9995 w 9995"/>
              <a:gd name="connsiteY33" fmla="*/ 0 h 9988"/>
              <a:gd name="connsiteX0" fmla="*/ 0 w 10000"/>
              <a:gd name="connsiteY0" fmla="*/ 10000 h 10000"/>
              <a:gd name="connsiteX1" fmla="*/ 21 w 10000"/>
              <a:gd name="connsiteY1" fmla="*/ 9867 h 10000"/>
              <a:gd name="connsiteX2" fmla="*/ 100 w 10000"/>
              <a:gd name="connsiteY2" fmla="*/ 9491 h 10000"/>
              <a:gd name="connsiteX3" fmla="*/ 231 w 10000"/>
              <a:gd name="connsiteY3" fmla="*/ 8923 h 10000"/>
              <a:gd name="connsiteX4" fmla="*/ 440 w 10000"/>
              <a:gd name="connsiteY4" fmla="*/ 8172 h 10000"/>
              <a:gd name="connsiteX5" fmla="*/ 572 w 10000"/>
              <a:gd name="connsiteY5" fmla="*/ 7760 h 10000"/>
              <a:gd name="connsiteX6" fmla="*/ 724 w 10000"/>
              <a:gd name="connsiteY6" fmla="*/ 7325 h 10000"/>
              <a:gd name="connsiteX7" fmla="*/ 891 w 10000"/>
              <a:gd name="connsiteY7" fmla="*/ 6876 h 10000"/>
              <a:gd name="connsiteX8" fmla="*/ 1081 w 10000"/>
              <a:gd name="connsiteY8" fmla="*/ 6393 h 10000"/>
              <a:gd name="connsiteX9" fmla="*/ 1296 w 10000"/>
              <a:gd name="connsiteY9" fmla="*/ 5908 h 10000"/>
              <a:gd name="connsiteX10" fmla="*/ 1537 w 10000"/>
              <a:gd name="connsiteY10" fmla="*/ 5424 h 10000"/>
              <a:gd name="connsiteX11" fmla="*/ 1794 w 10000"/>
              <a:gd name="connsiteY11" fmla="*/ 4927 h 10000"/>
              <a:gd name="connsiteX12" fmla="*/ 2078 w 10000"/>
              <a:gd name="connsiteY12" fmla="*/ 4467 h 10000"/>
              <a:gd name="connsiteX13" fmla="*/ 2376 w 10000"/>
              <a:gd name="connsiteY13" fmla="*/ 4007 h 10000"/>
              <a:gd name="connsiteX14" fmla="*/ 2691 w 10000"/>
              <a:gd name="connsiteY14" fmla="*/ 3547 h 10000"/>
              <a:gd name="connsiteX15" fmla="*/ 3022 w 10000"/>
              <a:gd name="connsiteY15" fmla="*/ 3100 h 10000"/>
              <a:gd name="connsiteX16" fmla="*/ 3374 w 10000"/>
              <a:gd name="connsiteY16" fmla="*/ 2687 h 10000"/>
              <a:gd name="connsiteX17" fmla="*/ 3736 w 10000"/>
              <a:gd name="connsiteY17" fmla="*/ 2288 h 10000"/>
              <a:gd name="connsiteX18" fmla="*/ 4124 w 10000"/>
              <a:gd name="connsiteY18" fmla="*/ 1925 h 10000"/>
              <a:gd name="connsiteX19" fmla="*/ 4548 w 10000"/>
              <a:gd name="connsiteY19" fmla="*/ 1574 h 10000"/>
              <a:gd name="connsiteX20" fmla="*/ 4989 w 10000"/>
              <a:gd name="connsiteY20" fmla="*/ 1272 h 10000"/>
              <a:gd name="connsiteX21" fmla="*/ 5472 w 10000"/>
              <a:gd name="connsiteY21" fmla="*/ 968 h 10000"/>
              <a:gd name="connsiteX22" fmla="*/ 5981 w 10000"/>
              <a:gd name="connsiteY22" fmla="*/ 714 h 10000"/>
              <a:gd name="connsiteX23" fmla="*/ 6254 w 10000"/>
              <a:gd name="connsiteY23" fmla="*/ 606 h 10000"/>
              <a:gd name="connsiteX24" fmla="*/ 7141 w 10000"/>
              <a:gd name="connsiteY24" fmla="*/ 326 h 10000"/>
              <a:gd name="connsiteX25" fmla="*/ 7450 w 10000"/>
              <a:gd name="connsiteY25" fmla="*/ 254 h 10000"/>
              <a:gd name="connsiteX26" fmla="*/ 7781 w 10000"/>
              <a:gd name="connsiteY26" fmla="*/ 181 h 10000"/>
              <a:gd name="connsiteX27" fmla="*/ 8111 w 10000"/>
              <a:gd name="connsiteY27" fmla="*/ 121 h 10000"/>
              <a:gd name="connsiteX28" fmla="*/ 8462 w 10000"/>
              <a:gd name="connsiteY28" fmla="*/ 73 h 10000"/>
              <a:gd name="connsiteX29" fmla="*/ 8835 w 10000"/>
              <a:gd name="connsiteY29" fmla="*/ 48 h 10000"/>
              <a:gd name="connsiteX30" fmla="*/ 9208 w 10000"/>
              <a:gd name="connsiteY30" fmla="*/ 24 h 10000"/>
              <a:gd name="connsiteX31" fmla="*/ 9596 w 10000"/>
              <a:gd name="connsiteY31" fmla="*/ 0 h 10000"/>
              <a:gd name="connsiteX32" fmla="*/ 10000 w 10000"/>
              <a:gd name="connsiteY32" fmla="*/ 0 h 10000"/>
              <a:gd name="connsiteX0" fmla="*/ 0 w 9596"/>
              <a:gd name="connsiteY0" fmla="*/ 10000 h 10000"/>
              <a:gd name="connsiteX1" fmla="*/ 21 w 9596"/>
              <a:gd name="connsiteY1" fmla="*/ 9867 h 10000"/>
              <a:gd name="connsiteX2" fmla="*/ 100 w 9596"/>
              <a:gd name="connsiteY2" fmla="*/ 9491 h 10000"/>
              <a:gd name="connsiteX3" fmla="*/ 231 w 9596"/>
              <a:gd name="connsiteY3" fmla="*/ 8923 h 10000"/>
              <a:gd name="connsiteX4" fmla="*/ 440 w 9596"/>
              <a:gd name="connsiteY4" fmla="*/ 8172 h 10000"/>
              <a:gd name="connsiteX5" fmla="*/ 572 w 9596"/>
              <a:gd name="connsiteY5" fmla="*/ 7760 h 10000"/>
              <a:gd name="connsiteX6" fmla="*/ 724 w 9596"/>
              <a:gd name="connsiteY6" fmla="*/ 7325 h 10000"/>
              <a:gd name="connsiteX7" fmla="*/ 891 w 9596"/>
              <a:gd name="connsiteY7" fmla="*/ 6876 h 10000"/>
              <a:gd name="connsiteX8" fmla="*/ 1081 w 9596"/>
              <a:gd name="connsiteY8" fmla="*/ 6393 h 10000"/>
              <a:gd name="connsiteX9" fmla="*/ 1296 w 9596"/>
              <a:gd name="connsiteY9" fmla="*/ 5908 h 10000"/>
              <a:gd name="connsiteX10" fmla="*/ 1537 w 9596"/>
              <a:gd name="connsiteY10" fmla="*/ 5424 h 10000"/>
              <a:gd name="connsiteX11" fmla="*/ 1794 w 9596"/>
              <a:gd name="connsiteY11" fmla="*/ 4927 h 10000"/>
              <a:gd name="connsiteX12" fmla="*/ 2078 w 9596"/>
              <a:gd name="connsiteY12" fmla="*/ 4467 h 10000"/>
              <a:gd name="connsiteX13" fmla="*/ 2376 w 9596"/>
              <a:gd name="connsiteY13" fmla="*/ 4007 h 10000"/>
              <a:gd name="connsiteX14" fmla="*/ 2691 w 9596"/>
              <a:gd name="connsiteY14" fmla="*/ 3547 h 10000"/>
              <a:gd name="connsiteX15" fmla="*/ 3022 w 9596"/>
              <a:gd name="connsiteY15" fmla="*/ 3100 h 10000"/>
              <a:gd name="connsiteX16" fmla="*/ 3374 w 9596"/>
              <a:gd name="connsiteY16" fmla="*/ 2687 h 10000"/>
              <a:gd name="connsiteX17" fmla="*/ 3736 w 9596"/>
              <a:gd name="connsiteY17" fmla="*/ 2288 h 10000"/>
              <a:gd name="connsiteX18" fmla="*/ 4124 w 9596"/>
              <a:gd name="connsiteY18" fmla="*/ 1925 h 10000"/>
              <a:gd name="connsiteX19" fmla="*/ 4548 w 9596"/>
              <a:gd name="connsiteY19" fmla="*/ 1574 h 10000"/>
              <a:gd name="connsiteX20" fmla="*/ 4989 w 9596"/>
              <a:gd name="connsiteY20" fmla="*/ 1272 h 10000"/>
              <a:gd name="connsiteX21" fmla="*/ 5472 w 9596"/>
              <a:gd name="connsiteY21" fmla="*/ 968 h 10000"/>
              <a:gd name="connsiteX22" fmla="*/ 5981 w 9596"/>
              <a:gd name="connsiteY22" fmla="*/ 714 h 10000"/>
              <a:gd name="connsiteX23" fmla="*/ 6254 w 9596"/>
              <a:gd name="connsiteY23" fmla="*/ 606 h 10000"/>
              <a:gd name="connsiteX24" fmla="*/ 7141 w 9596"/>
              <a:gd name="connsiteY24" fmla="*/ 326 h 10000"/>
              <a:gd name="connsiteX25" fmla="*/ 7450 w 9596"/>
              <a:gd name="connsiteY25" fmla="*/ 254 h 10000"/>
              <a:gd name="connsiteX26" fmla="*/ 7781 w 9596"/>
              <a:gd name="connsiteY26" fmla="*/ 181 h 10000"/>
              <a:gd name="connsiteX27" fmla="*/ 8111 w 9596"/>
              <a:gd name="connsiteY27" fmla="*/ 121 h 10000"/>
              <a:gd name="connsiteX28" fmla="*/ 8462 w 9596"/>
              <a:gd name="connsiteY28" fmla="*/ 73 h 10000"/>
              <a:gd name="connsiteX29" fmla="*/ 8835 w 9596"/>
              <a:gd name="connsiteY29" fmla="*/ 48 h 10000"/>
              <a:gd name="connsiteX30" fmla="*/ 9208 w 9596"/>
              <a:gd name="connsiteY30" fmla="*/ 24 h 10000"/>
              <a:gd name="connsiteX31" fmla="*/ 9596 w 9596"/>
              <a:gd name="connsiteY31" fmla="*/ 0 h 10000"/>
              <a:gd name="connsiteX0" fmla="*/ 0 w 9596"/>
              <a:gd name="connsiteY0" fmla="*/ 9976 h 9976"/>
              <a:gd name="connsiteX1" fmla="*/ 22 w 9596"/>
              <a:gd name="connsiteY1" fmla="*/ 9843 h 9976"/>
              <a:gd name="connsiteX2" fmla="*/ 104 w 9596"/>
              <a:gd name="connsiteY2" fmla="*/ 9467 h 9976"/>
              <a:gd name="connsiteX3" fmla="*/ 241 w 9596"/>
              <a:gd name="connsiteY3" fmla="*/ 8899 h 9976"/>
              <a:gd name="connsiteX4" fmla="*/ 459 w 9596"/>
              <a:gd name="connsiteY4" fmla="*/ 8148 h 9976"/>
              <a:gd name="connsiteX5" fmla="*/ 596 w 9596"/>
              <a:gd name="connsiteY5" fmla="*/ 7736 h 9976"/>
              <a:gd name="connsiteX6" fmla="*/ 754 w 9596"/>
              <a:gd name="connsiteY6" fmla="*/ 7301 h 9976"/>
              <a:gd name="connsiteX7" fmla="*/ 929 w 9596"/>
              <a:gd name="connsiteY7" fmla="*/ 6852 h 9976"/>
              <a:gd name="connsiteX8" fmla="*/ 1127 w 9596"/>
              <a:gd name="connsiteY8" fmla="*/ 6369 h 9976"/>
              <a:gd name="connsiteX9" fmla="*/ 1351 w 9596"/>
              <a:gd name="connsiteY9" fmla="*/ 5884 h 9976"/>
              <a:gd name="connsiteX10" fmla="*/ 1602 w 9596"/>
              <a:gd name="connsiteY10" fmla="*/ 5400 h 9976"/>
              <a:gd name="connsiteX11" fmla="*/ 1870 w 9596"/>
              <a:gd name="connsiteY11" fmla="*/ 4903 h 9976"/>
              <a:gd name="connsiteX12" fmla="*/ 2165 w 9596"/>
              <a:gd name="connsiteY12" fmla="*/ 4443 h 9976"/>
              <a:gd name="connsiteX13" fmla="*/ 2476 w 9596"/>
              <a:gd name="connsiteY13" fmla="*/ 3983 h 9976"/>
              <a:gd name="connsiteX14" fmla="*/ 2804 w 9596"/>
              <a:gd name="connsiteY14" fmla="*/ 3523 h 9976"/>
              <a:gd name="connsiteX15" fmla="*/ 3149 w 9596"/>
              <a:gd name="connsiteY15" fmla="*/ 3076 h 9976"/>
              <a:gd name="connsiteX16" fmla="*/ 3516 w 9596"/>
              <a:gd name="connsiteY16" fmla="*/ 2663 h 9976"/>
              <a:gd name="connsiteX17" fmla="*/ 3893 w 9596"/>
              <a:gd name="connsiteY17" fmla="*/ 2264 h 9976"/>
              <a:gd name="connsiteX18" fmla="*/ 4298 w 9596"/>
              <a:gd name="connsiteY18" fmla="*/ 1901 h 9976"/>
              <a:gd name="connsiteX19" fmla="*/ 4739 w 9596"/>
              <a:gd name="connsiteY19" fmla="*/ 1550 h 9976"/>
              <a:gd name="connsiteX20" fmla="*/ 5199 w 9596"/>
              <a:gd name="connsiteY20" fmla="*/ 1248 h 9976"/>
              <a:gd name="connsiteX21" fmla="*/ 5702 w 9596"/>
              <a:gd name="connsiteY21" fmla="*/ 944 h 9976"/>
              <a:gd name="connsiteX22" fmla="*/ 6233 w 9596"/>
              <a:gd name="connsiteY22" fmla="*/ 690 h 9976"/>
              <a:gd name="connsiteX23" fmla="*/ 6517 w 9596"/>
              <a:gd name="connsiteY23" fmla="*/ 582 h 9976"/>
              <a:gd name="connsiteX24" fmla="*/ 7442 w 9596"/>
              <a:gd name="connsiteY24" fmla="*/ 302 h 9976"/>
              <a:gd name="connsiteX25" fmla="*/ 7764 w 9596"/>
              <a:gd name="connsiteY25" fmla="*/ 230 h 9976"/>
              <a:gd name="connsiteX26" fmla="*/ 8109 w 9596"/>
              <a:gd name="connsiteY26" fmla="*/ 157 h 9976"/>
              <a:gd name="connsiteX27" fmla="*/ 8452 w 9596"/>
              <a:gd name="connsiteY27" fmla="*/ 97 h 9976"/>
              <a:gd name="connsiteX28" fmla="*/ 8818 w 9596"/>
              <a:gd name="connsiteY28" fmla="*/ 49 h 9976"/>
              <a:gd name="connsiteX29" fmla="*/ 9207 w 9596"/>
              <a:gd name="connsiteY29" fmla="*/ 24 h 9976"/>
              <a:gd name="connsiteX30" fmla="*/ 9596 w 9596"/>
              <a:gd name="connsiteY30" fmla="*/ 0 h 9976"/>
              <a:gd name="connsiteX0" fmla="*/ 0 w 9595"/>
              <a:gd name="connsiteY0" fmla="*/ 9976 h 9976"/>
              <a:gd name="connsiteX1" fmla="*/ 23 w 9595"/>
              <a:gd name="connsiteY1" fmla="*/ 9843 h 9976"/>
              <a:gd name="connsiteX2" fmla="*/ 108 w 9595"/>
              <a:gd name="connsiteY2" fmla="*/ 9466 h 9976"/>
              <a:gd name="connsiteX3" fmla="*/ 251 w 9595"/>
              <a:gd name="connsiteY3" fmla="*/ 8896 h 9976"/>
              <a:gd name="connsiteX4" fmla="*/ 478 w 9595"/>
              <a:gd name="connsiteY4" fmla="*/ 8144 h 9976"/>
              <a:gd name="connsiteX5" fmla="*/ 621 w 9595"/>
              <a:gd name="connsiteY5" fmla="*/ 7731 h 9976"/>
              <a:gd name="connsiteX6" fmla="*/ 786 w 9595"/>
              <a:gd name="connsiteY6" fmla="*/ 7295 h 9976"/>
              <a:gd name="connsiteX7" fmla="*/ 968 w 9595"/>
              <a:gd name="connsiteY7" fmla="*/ 6844 h 9976"/>
              <a:gd name="connsiteX8" fmla="*/ 1174 w 9595"/>
              <a:gd name="connsiteY8" fmla="*/ 6360 h 9976"/>
              <a:gd name="connsiteX9" fmla="*/ 1408 w 9595"/>
              <a:gd name="connsiteY9" fmla="*/ 5874 h 9976"/>
              <a:gd name="connsiteX10" fmla="*/ 1669 w 9595"/>
              <a:gd name="connsiteY10" fmla="*/ 5389 h 9976"/>
              <a:gd name="connsiteX11" fmla="*/ 1949 w 9595"/>
              <a:gd name="connsiteY11" fmla="*/ 4891 h 9976"/>
              <a:gd name="connsiteX12" fmla="*/ 2256 w 9595"/>
              <a:gd name="connsiteY12" fmla="*/ 4430 h 9976"/>
              <a:gd name="connsiteX13" fmla="*/ 2580 w 9595"/>
              <a:gd name="connsiteY13" fmla="*/ 3969 h 9976"/>
              <a:gd name="connsiteX14" fmla="*/ 2922 w 9595"/>
              <a:gd name="connsiteY14" fmla="*/ 3507 h 9976"/>
              <a:gd name="connsiteX15" fmla="*/ 3282 w 9595"/>
              <a:gd name="connsiteY15" fmla="*/ 3059 h 9976"/>
              <a:gd name="connsiteX16" fmla="*/ 3664 w 9595"/>
              <a:gd name="connsiteY16" fmla="*/ 2645 h 9976"/>
              <a:gd name="connsiteX17" fmla="*/ 4057 w 9595"/>
              <a:gd name="connsiteY17" fmla="*/ 2245 h 9976"/>
              <a:gd name="connsiteX18" fmla="*/ 4479 w 9595"/>
              <a:gd name="connsiteY18" fmla="*/ 1882 h 9976"/>
              <a:gd name="connsiteX19" fmla="*/ 4939 w 9595"/>
              <a:gd name="connsiteY19" fmla="*/ 1530 h 9976"/>
              <a:gd name="connsiteX20" fmla="*/ 5418 w 9595"/>
              <a:gd name="connsiteY20" fmla="*/ 1227 h 9976"/>
              <a:gd name="connsiteX21" fmla="*/ 5942 w 9595"/>
              <a:gd name="connsiteY21" fmla="*/ 922 h 9976"/>
              <a:gd name="connsiteX22" fmla="*/ 6495 w 9595"/>
              <a:gd name="connsiteY22" fmla="*/ 668 h 9976"/>
              <a:gd name="connsiteX23" fmla="*/ 6791 w 9595"/>
              <a:gd name="connsiteY23" fmla="*/ 559 h 9976"/>
              <a:gd name="connsiteX24" fmla="*/ 7755 w 9595"/>
              <a:gd name="connsiteY24" fmla="*/ 279 h 9976"/>
              <a:gd name="connsiteX25" fmla="*/ 8091 w 9595"/>
              <a:gd name="connsiteY25" fmla="*/ 207 h 9976"/>
              <a:gd name="connsiteX26" fmla="*/ 8450 w 9595"/>
              <a:gd name="connsiteY26" fmla="*/ 133 h 9976"/>
              <a:gd name="connsiteX27" fmla="*/ 8808 w 9595"/>
              <a:gd name="connsiteY27" fmla="*/ 73 h 9976"/>
              <a:gd name="connsiteX28" fmla="*/ 9189 w 9595"/>
              <a:gd name="connsiteY28" fmla="*/ 25 h 9976"/>
              <a:gd name="connsiteX29" fmla="*/ 9595 w 9595"/>
              <a:gd name="connsiteY29" fmla="*/ 0 h 9976"/>
              <a:gd name="connsiteX0" fmla="*/ 0 w 9577"/>
              <a:gd name="connsiteY0" fmla="*/ 9975 h 9975"/>
              <a:gd name="connsiteX1" fmla="*/ 24 w 9577"/>
              <a:gd name="connsiteY1" fmla="*/ 9842 h 9975"/>
              <a:gd name="connsiteX2" fmla="*/ 113 w 9577"/>
              <a:gd name="connsiteY2" fmla="*/ 9464 h 9975"/>
              <a:gd name="connsiteX3" fmla="*/ 262 w 9577"/>
              <a:gd name="connsiteY3" fmla="*/ 8892 h 9975"/>
              <a:gd name="connsiteX4" fmla="*/ 498 w 9577"/>
              <a:gd name="connsiteY4" fmla="*/ 8139 h 9975"/>
              <a:gd name="connsiteX5" fmla="*/ 647 w 9577"/>
              <a:gd name="connsiteY5" fmla="*/ 7725 h 9975"/>
              <a:gd name="connsiteX6" fmla="*/ 819 w 9577"/>
              <a:gd name="connsiteY6" fmla="*/ 7288 h 9975"/>
              <a:gd name="connsiteX7" fmla="*/ 1009 w 9577"/>
              <a:gd name="connsiteY7" fmla="*/ 6835 h 9975"/>
              <a:gd name="connsiteX8" fmla="*/ 1224 w 9577"/>
              <a:gd name="connsiteY8" fmla="*/ 6350 h 9975"/>
              <a:gd name="connsiteX9" fmla="*/ 1467 w 9577"/>
              <a:gd name="connsiteY9" fmla="*/ 5863 h 9975"/>
              <a:gd name="connsiteX10" fmla="*/ 1739 w 9577"/>
              <a:gd name="connsiteY10" fmla="*/ 5377 h 9975"/>
              <a:gd name="connsiteX11" fmla="*/ 2031 w 9577"/>
              <a:gd name="connsiteY11" fmla="*/ 4878 h 9975"/>
              <a:gd name="connsiteX12" fmla="*/ 2351 w 9577"/>
              <a:gd name="connsiteY12" fmla="*/ 4416 h 9975"/>
              <a:gd name="connsiteX13" fmla="*/ 2689 w 9577"/>
              <a:gd name="connsiteY13" fmla="*/ 3954 h 9975"/>
              <a:gd name="connsiteX14" fmla="*/ 3045 w 9577"/>
              <a:gd name="connsiteY14" fmla="*/ 3490 h 9975"/>
              <a:gd name="connsiteX15" fmla="*/ 3421 w 9577"/>
              <a:gd name="connsiteY15" fmla="*/ 3041 h 9975"/>
              <a:gd name="connsiteX16" fmla="*/ 3819 w 9577"/>
              <a:gd name="connsiteY16" fmla="*/ 2626 h 9975"/>
              <a:gd name="connsiteX17" fmla="*/ 4228 w 9577"/>
              <a:gd name="connsiteY17" fmla="*/ 2225 h 9975"/>
              <a:gd name="connsiteX18" fmla="*/ 4668 w 9577"/>
              <a:gd name="connsiteY18" fmla="*/ 1862 h 9975"/>
              <a:gd name="connsiteX19" fmla="*/ 5147 w 9577"/>
              <a:gd name="connsiteY19" fmla="*/ 1509 h 9975"/>
              <a:gd name="connsiteX20" fmla="*/ 5647 w 9577"/>
              <a:gd name="connsiteY20" fmla="*/ 1205 h 9975"/>
              <a:gd name="connsiteX21" fmla="*/ 6193 w 9577"/>
              <a:gd name="connsiteY21" fmla="*/ 899 h 9975"/>
              <a:gd name="connsiteX22" fmla="*/ 6769 w 9577"/>
              <a:gd name="connsiteY22" fmla="*/ 645 h 9975"/>
              <a:gd name="connsiteX23" fmla="*/ 7078 w 9577"/>
              <a:gd name="connsiteY23" fmla="*/ 535 h 9975"/>
              <a:gd name="connsiteX24" fmla="*/ 8082 w 9577"/>
              <a:gd name="connsiteY24" fmla="*/ 255 h 9975"/>
              <a:gd name="connsiteX25" fmla="*/ 8433 w 9577"/>
              <a:gd name="connsiteY25" fmla="*/ 182 h 9975"/>
              <a:gd name="connsiteX26" fmla="*/ 8807 w 9577"/>
              <a:gd name="connsiteY26" fmla="*/ 108 h 9975"/>
              <a:gd name="connsiteX27" fmla="*/ 9180 w 9577"/>
              <a:gd name="connsiteY27" fmla="*/ 48 h 9975"/>
              <a:gd name="connsiteX28" fmla="*/ 9577 w 9577"/>
              <a:gd name="connsiteY28" fmla="*/ 0 h 9975"/>
              <a:gd name="connsiteX0" fmla="*/ 0 w 9585"/>
              <a:gd name="connsiteY0" fmla="*/ 9952 h 9952"/>
              <a:gd name="connsiteX1" fmla="*/ 25 w 9585"/>
              <a:gd name="connsiteY1" fmla="*/ 9819 h 9952"/>
              <a:gd name="connsiteX2" fmla="*/ 118 w 9585"/>
              <a:gd name="connsiteY2" fmla="*/ 9440 h 9952"/>
              <a:gd name="connsiteX3" fmla="*/ 274 w 9585"/>
              <a:gd name="connsiteY3" fmla="*/ 8866 h 9952"/>
              <a:gd name="connsiteX4" fmla="*/ 520 w 9585"/>
              <a:gd name="connsiteY4" fmla="*/ 8111 h 9952"/>
              <a:gd name="connsiteX5" fmla="*/ 676 w 9585"/>
              <a:gd name="connsiteY5" fmla="*/ 7696 h 9952"/>
              <a:gd name="connsiteX6" fmla="*/ 855 w 9585"/>
              <a:gd name="connsiteY6" fmla="*/ 7258 h 9952"/>
              <a:gd name="connsiteX7" fmla="*/ 1054 w 9585"/>
              <a:gd name="connsiteY7" fmla="*/ 6804 h 9952"/>
              <a:gd name="connsiteX8" fmla="*/ 1278 w 9585"/>
              <a:gd name="connsiteY8" fmla="*/ 6318 h 9952"/>
              <a:gd name="connsiteX9" fmla="*/ 1532 w 9585"/>
              <a:gd name="connsiteY9" fmla="*/ 5830 h 9952"/>
              <a:gd name="connsiteX10" fmla="*/ 1816 w 9585"/>
              <a:gd name="connsiteY10" fmla="*/ 5342 h 9952"/>
              <a:gd name="connsiteX11" fmla="*/ 2121 w 9585"/>
              <a:gd name="connsiteY11" fmla="*/ 4842 h 9952"/>
              <a:gd name="connsiteX12" fmla="*/ 2455 w 9585"/>
              <a:gd name="connsiteY12" fmla="*/ 4379 h 9952"/>
              <a:gd name="connsiteX13" fmla="*/ 2808 w 9585"/>
              <a:gd name="connsiteY13" fmla="*/ 3916 h 9952"/>
              <a:gd name="connsiteX14" fmla="*/ 3179 w 9585"/>
              <a:gd name="connsiteY14" fmla="*/ 3451 h 9952"/>
              <a:gd name="connsiteX15" fmla="*/ 3572 w 9585"/>
              <a:gd name="connsiteY15" fmla="*/ 3001 h 9952"/>
              <a:gd name="connsiteX16" fmla="*/ 3988 w 9585"/>
              <a:gd name="connsiteY16" fmla="*/ 2585 h 9952"/>
              <a:gd name="connsiteX17" fmla="*/ 4415 w 9585"/>
              <a:gd name="connsiteY17" fmla="*/ 2183 h 9952"/>
              <a:gd name="connsiteX18" fmla="*/ 4874 w 9585"/>
              <a:gd name="connsiteY18" fmla="*/ 1819 h 9952"/>
              <a:gd name="connsiteX19" fmla="*/ 5374 w 9585"/>
              <a:gd name="connsiteY19" fmla="*/ 1465 h 9952"/>
              <a:gd name="connsiteX20" fmla="*/ 5896 w 9585"/>
              <a:gd name="connsiteY20" fmla="*/ 1160 h 9952"/>
              <a:gd name="connsiteX21" fmla="*/ 6467 w 9585"/>
              <a:gd name="connsiteY21" fmla="*/ 853 h 9952"/>
              <a:gd name="connsiteX22" fmla="*/ 7068 w 9585"/>
              <a:gd name="connsiteY22" fmla="*/ 599 h 9952"/>
              <a:gd name="connsiteX23" fmla="*/ 7391 w 9585"/>
              <a:gd name="connsiteY23" fmla="*/ 488 h 9952"/>
              <a:gd name="connsiteX24" fmla="*/ 8439 w 9585"/>
              <a:gd name="connsiteY24" fmla="*/ 208 h 9952"/>
              <a:gd name="connsiteX25" fmla="*/ 8805 w 9585"/>
              <a:gd name="connsiteY25" fmla="*/ 134 h 9952"/>
              <a:gd name="connsiteX26" fmla="*/ 9196 w 9585"/>
              <a:gd name="connsiteY26" fmla="*/ 60 h 9952"/>
              <a:gd name="connsiteX27" fmla="*/ 9585 w 9585"/>
              <a:gd name="connsiteY27" fmla="*/ 0 h 9952"/>
              <a:gd name="connsiteX0" fmla="*/ 0 w 9594"/>
              <a:gd name="connsiteY0" fmla="*/ 9940 h 9940"/>
              <a:gd name="connsiteX1" fmla="*/ 26 w 9594"/>
              <a:gd name="connsiteY1" fmla="*/ 9806 h 9940"/>
              <a:gd name="connsiteX2" fmla="*/ 123 w 9594"/>
              <a:gd name="connsiteY2" fmla="*/ 9426 h 9940"/>
              <a:gd name="connsiteX3" fmla="*/ 286 w 9594"/>
              <a:gd name="connsiteY3" fmla="*/ 8849 h 9940"/>
              <a:gd name="connsiteX4" fmla="*/ 543 w 9594"/>
              <a:gd name="connsiteY4" fmla="*/ 8090 h 9940"/>
              <a:gd name="connsiteX5" fmla="*/ 705 w 9594"/>
              <a:gd name="connsiteY5" fmla="*/ 7673 h 9940"/>
              <a:gd name="connsiteX6" fmla="*/ 892 w 9594"/>
              <a:gd name="connsiteY6" fmla="*/ 7233 h 9940"/>
              <a:gd name="connsiteX7" fmla="*/ 1100 w 9594"/>
              <a:gd name="connsiteY7" fmla="*/ 6777 h 9940"/>
              <a:gd name="connsiteX8" fmla="*/ 1333 w 9594"/>
              <a:gd name="connsiteY8" fmla="*/ 6288 h 9940"/>
              <a:gd name="connsiteX9" fmla="*/ 1598 w 9594"/>
              <a:gd name="connsiteY9" fmla="*/ 5798 h 9940"/>
              <a:gd name="connsiteX10" fmla="*/ 1895 w 9594"/>
              <a:gd name="connsiteY10" fmla="*/ 5308 h 9940"/>
              <a:gd name="connsiteX11" fmla="*/ 2213 w 9594"/>
              <a:gd name="connsiteY11" fmla="*/ 4805 h 9940"/>
              <a:gd name="connsiteX12" fmla="*/ 2561 w 9594"/>
              <a:gd name="connsiteY12" fmla="*/ 4340 h 9940"/>
              <a:gd name="connsiteX13" fmla="*/ 2930 w 9594"/>
              <a:gd name="connsiteY13" fmla="*/ 3875 h 9940"/>
              <a:gd name="connsiteX14" fmla="*/ 3317 w 9594"/>
              <a:gd name="connsiteY14" fmla="*/ 3408 h 9940"/>
              <a:gd name="connsiteX15" fmla="*/ 3727 w 9594"/>
              <a:gd name="connsiteY15" fmla="*/ 2955 h 9940"/>
              <a:gd name="connsiteX16" fmla="*/ 4161 w 9594"/>
              <a:gd name="connsiteY16" fmla="*/ 2537 h 9940"/>
              <a:gd name="connsiteX17" fmla="*/ 4606 w 9594"/>
              <a:gd name="connsiteY17" fmla="*/ 2134 h 9940"/>
              <a:gd name="connsiteX18" fmla="*/ 5085 w 9594"/>
              <a:gd name="connsiteY18" fmla="*/ 1768 h 9940"/>
              <a:gd name="connsiteX19" fmla="*/ 5607 w 9594"/>
              <a:gd name="connsiteY19" fmla="*/ 1412 h 9940"/>
              <a:gd name="connsiteX20" fmla="*/ 6151 w 9594"/>
              <a:gd name="connsiteY20" fmla="*/ 1106 h 9940"/>
              <a:gd name="connsiteX21" fmla="*/ 6747 w 9594"/>
              <a:gd name="connsiteY21" fmla="*/ 797 h 9940"/>
              <a:gd name="connsiteX22" fmla="*/ 7374 w 9594"/>
              <a:gd name="connsiteY22" fmla="*/ 542 h 9940"/>
              <a:gd name="connsiteX23" fmla="*/ 7711 w 9594"/>
              <a:gd name="connsiteY23" fmla="*/ 430 h 9940"/>
              <a:gd name="connsiteX24" fmla="*/ 8804 w 9594"/>
              <a:gd name="connsiteY24" fmla="*/ 149 h 9940"/>
              <a:gd name="connsiteX25" fmla="*/ 9186 w 9594"/>
              <a:gd name="connsiteY25" fmla="*/ 75 h 9940"/>
              <a:gd name="connsiteX26" fmla="*/ 9594 w 9594"/>
              <a:gd name="connsiteY26" fmla="*/ 0 h 9940"/>
              <a:gd name="connsiteX0" fmla="*/ 0 w 9575"/>
              <a:gd name="connsiteY0" fmla="*/ 9925 h 9925"/>
              <a:gd name="connsiteX1" fmla="*/ 27 w 9575"/>
              <a:gd name="connsiteY1" fmla="*/ 9790 h 9925"/>
              <a:gd name="connsiteX2" fmla="*/ 128 w 9575"/>
              <a:gd name="connsiteY2" fmla="*/ 9408 h 9925"/>
              <a:gd name="connsiteX3" fmla="*/ 298 w 9575"/>
              <a:gd name="connsiteY3" fmla="*/ 8827 h 9925"/>
              <a:gd name="connsiteX4" fmla="*/ 566 w 9575"/>
              <a:gd name="connsiteY4" fmla="*/ 8064 h 9925"/>
              <a:gd name="connsiteX5" fmla="*/ 735 w 9575"/>
              <a:gd name="connsiteY5" fmla="*/ 7644 h 9925"/>
              <a:gd name="connsiteX6" fmla="*/ 930 w 9575"/>
              <a:gd name="connsiteY6" fmla="*/ 7202 h 9925"/>
              <a:gd name="connsiteX7" fmla="*/ 1147 w 9575"/>
              <a:gd name="connsiteY7" fmla="*/ 6743 h 9925"/>
              <a:gd name="connsiteX8" fmla="*/ 1389 w 9575"/>
              <a:gd name="connsiteY8" fmla="*/ 6251 h 9925"/>
              <a:gd name="connsiteX9" fmla="*/ 1666 w 9575"/>
              <a:gd name="connsiteY9" fmla="*/ 5758 h 9925"/>
              <a:gd name="connsiteX10" fmla="*/ 1975 w 9575"/>
              <a:gd name="connsiteY10" fmla="*/ 5265 h 9925"/>
              <a:gd name="connsiteX11" fmla="*/ 2307 w 9575"/>
              <a:gd name="connsiteY11" fmla="*/ 4759 h 9925"/>
              <a:gd name="connsiteX12" fmla="*/ 2669 w 9575"/>
              <a:gd name="connsiteY12" fmla="*/ 4291 h 9925"/>
              <a:gd name="connsiteX13" fmla="*/ 3054 w 9575"/>
              <a:gd name="connsiteY13" fmla="*/ 3823 h 9925"/>
              <a:gd name="connsiteX14" fmla="*/ 3457 w 9575"/>
              <a:gd name="connsiteY14" fmla="*/ 3354 h 9925"/>
              <a:gd name="connsiteX15" fmla="*/ 3885 w 9575"/>
              <a:gd name="connsiteY15" fmla="*/ 2898 h 9925"/>
              <a:gd name="connsiteX16" fmla="*/ 4337 w 9575"/>
              <a:gd name="connsiteY16" fmla="*/ 2477 h 9925"/>
              <a:gd name="connsiteX17" fmla="*/ 4801 w 9575"/>
              <a:gd name="connsiteY17" fmla="*/ 2072 h 9925"/>
              <a:gd name="connsiteX18" fmla="*/ 5300 w 9575"/>
              <a:gd name="connsiteY18" fmla="*/ 1704 h 9925"/>
              <a:gd name="connsiteX19" fmla="*/ 5844 w 9575"/>
              <a:gd name="connsiteY19" fmla="*/ 1346 h 9925"/>
              <a:gd name="connsiteX20" fmla="*/ 6411 w 9575"/>
              <a:gd name="connsiteY20" fmla="*/ 1038 h 9925"/>
              <a:gd name="connsiteX21" fmla="*/ 7033 w 9575"/>
              <a:gd name="connsiteY21" fmla="*/ 727 h 9925"/>
              <a:gd name="connsiteX22" fmla="*/ 7686 w 9575"/>
              <a:gd name="connsiteY22" fmla="*/ 470 h 9925"/>
              <a:gd name="connsiteX23" fmla="*/ 8037 w 9575"/>
              <a:gd name="connsiteY23" fmla="*/ 358 h 9925"/>
              <a:gd name="connsiteX24" fmla="*/ 9177 w 9575"/>
              <a:gd name="connsiteY24" fmla="*/ 75 h 9925"/>
              <a:gd name="connsiteX25" fmla="*/ 9575 w 9575"/>
              <a:gd name="connsiteY25" fmla="*/ 0 h 9925"/>
              <a:gd name="connsiteX0" fmla="*/ 0 w 9584"/>
              <a:gd name="connsiteY0" fmla="*/ 9924 h 9924"/>
              <a:gd name="connsiteX1" fmla="*/ 28 w 9584"/>
              <a:gd name="connsiteY1" fmla="*/ 9788 h 9924"/>
              <a:gd name="connsiteX2" fmla="*/ 134 w 9584"/>
              <a:gd name="connsiteY2" fmla="*/ 9403 h 9924"/>
              <a:gd name="connsiteX3" fmla="*/ 311 w 9584"/>
              <a:gd name="connsiteY3" fmla="*/ 8818 h 9924"/>
              <a:gd name="connsiteX4" fmla="*/ 591 w 9584"/>
              <a:gd name="connsiteY4" fmla="*/ 8049 h 9924"/>
              <a:gd name="connsiteX5" fmla="*/ 768 w 9584"/>
              <a:gd name="connsiteY5" fmla="*/ 7626 h 9924"/>
              <a:gd name="connsiteX6" fmla="*/ 971 w 9584"/>
              <a:gd name="connsiteY6" fmla="*/ 7180 h 9924"/>
              <a:gd name="connsiteX7" fmla="*/ 1198 w 9584"/>
              <a:gd name="connsiteY7" fmla="*/ 6718 h 9924"/>
              <a:gd name="connsiteX8" fmla="*/ 1451 w 9584"/>
              <a:gd name="connsiteY8" fmla="*/ 6222 h 9924"/>
              <a:gd name="connsiteX9" fmla="*/ 1740 w 9584"/>
              <a:gd name="connsiteY9" fmla="*/ 5726 h 9924"/>
              <a:gd name="connsiteX10" fmla="*/ 2063 w 9584"/>
              <a:gd name="connsiteY10" fmla="*/ 5229 h 9924"/>
              <a:gd name="connsiteX11" fmla="*/ 2409 w 9584"/>
              <a:gd name="connsiteY11" fmla="*/ 4719 h 9924"/>
              <a:gd name="connsiteX12" fmla="*/ 2787 w 9584"/>
              <a:gd name="connsiteY12" fmla="*/ 4247 h 9924"/>
              <a:gd name="connsiteX13" fmla="*/ 3190 w 9584"/>
              <a:gd name="connsiteY13" fmla="*/ 3776 h 9924"/>
              <a:gd name="connsiteX14" fmla="*/ 3610 w 9584"/>
              <a:gd name="connsiteY14" fmla="*/ 3303 h 9924"/>
              <a:gd name="connsiteX15" fmla="*/ 4057 w 9584"/>
              <a:gd name="connsiteY15" fmla="*/ 2844 h 9924"/>
              <a:gd name="connsiteX16" fmla="*/ 4530 w 9584"/>
              <a:gd name="connsiteY16" fmla="*/ 2420 h 9924"/>
              <a:gd name="connsiteX17" fmla="*/ 5014 w 9584"/>
              <a:gd name="connsiteY17" fmla="*/ 2012 h 9924"/>
              <a:gd name="connsiteX18" fmla="*/ 5535 w 9584"/>
              <a:gd name="connsiteY18" fmla="*/ 1641 h 9924"/>
              <a:gd name="connsiteX19" fmla="*/ 6103 w 9584"/>
              <a:gd name="connsiteY19" fmla="*/ 1280 h 9924"/>
              <a:gd name="connsiteX20" fmla="*/ 6696 w 9584"/>
              <a:gd name="connsiteY20" fmla="*/ 970 h 9924"/>
              <a:gd name="connsiteX21" fmla="*/ 7345 w 9584"/>
              <a:gd name="connsiteY21" fmla="*/ 656 h 9924"/>
              <a:gd name="connsiteX22" fmla="*/ 8027 w 9584"/>
              <a:gd name="connsiteY22" fmla="*/ 398 h 9924"/>
              <a:gd name="connsiteX23" fmla="*/ 8394 w 9584"/>
              <a:gd name="connsiteY23" fmla="*/ 285 h 9924"/>
              <a:gd name="connsiteX24" fmla="*/ 9584 w 9584"/>
              <a:gd name="connsiteY24" fmla="*/ 0 h 9924"/>
              <a:gd name="connsiteX0" fmla="*/ 0 w 8758"/>
              <a:gd name="connsiteY0" fmla="*/ 9713 h 9713"/>
              <a:gd name="connsiteX1" fmla="*/ 29 w 8758"/>
              <a:gd name="connsiteY1" fmla="*/ 9576 h 9713"/>
              <a:gd name="connsiteX2" fmla="*/ 140 w 8758"/>
              <a:gd name="connsiteY2" fmla="*/ 9188 h 9713"/>
              <a:gd name="connsiteX3" fmla="*/ 324 w 8758"/>
              <a:gd name="connsiteY3" fmla="*/ 8599 h 9713"/>
              <a:gd name="connsiteX4" fmla="*/ 617 w 8758"/>
              <a:gd name="connsiteY4" fmla="*/ 7824 h 9713"/>
              <a:gd name="connsiteX5" fmla="*/ 801 w 8758"/>
              <a:gd name="connsiteY5" fmla="*/ 7397 h 9713"/>
              <a:gd name="connsiteX6" fmla="*/ 1013 w 8758"/>
              <a:gd name="connsiteY6" fmla="*/ 6948 h 9713"/>
              <a:gd name="connsiteX7" fmla="*/ 1250 w 8758"/>
              <a:gd name="connsiteY7" fmla="*/ 6482 h 9713"/>
              <a:gd name="connsiteX8" fmla="*/ 1514 w 8758"/>
              <a:gd name="connsiteY8" fmla="*/ 5983 h 9713"/>
              <a:gd name="connsiteX9" fmla="*/ 1816 w 8758"/>
              <a:gd name="connsiteY9" fmla="*/ 5483 h 9713"/>
              <a:gd name="connsiteX10" fmla="*/ 2153 w 8758"/>
              <a:gd name="connsiteY10" fmla="*/ 4982 h 9713"/>
              <a:gd name="connsiteX11" fmla="*/ 2514 w 8758"/>
              <a:gd name="connsiteY11" fmla="*/ 4468 h 9713"/>
              <a:gd name="connsiteX12" fmla="*/ 2908 w 8758"/>
              <a:gd name="connsiteY12" fmla="*/ 3993 h 9713"/>
              <a:gd name="connsiteX13" fmla="*/ 3328 w 8758"/>
              <a:gd name="connsiteY13" fmla="*/ 3518 h 9713"/>
              <a:gd name="connsiteX14" fmla="*/ 3767 w 8758"/>
              <a:gd name="connsiteY14" fmla="*/ 3041 h 9713"/>
              <a:gd name="connsiteX15" fmla="*/ 4233 w 8758"/>
              <a:gd name="connsiteY15" fmla="*/ 2579 h 9713"/>
              <a:gd name="connsiteX16" fmla="*/ 4727 w 8758"/>
              <a:gd name="connsiteY16" fmla="*/ 2152 h 9713"/>
              <a:gd name="connsiteX17" fmla="*/ 5232 w 8758"/>
              <a:gd name="connsiteY17" fmla="*/ 1740 h 9713"/>
              <a:gd name="connsiteX18" fmla="*/ 5775 w 8758"/>
              <a:gd name="connsiteY18" fmla="*/ 1367 h 9713"/>
              <a:gd name="connsiteX19" fmla="*/ 6368 w 8758"/>
              <a:gd name="connsiteY19" fmla="*/ 1003 h 9713"/>
              <a:gd name="connsiteX20" fmla="*/ 6987 w 8758"/>
              <a:gd name="connsiteY20" fmla="*/ 690 h 9713"/>
              <a:gd name="connsiteX21" fmla="*/ 7664 w 8758"/>
              <a:gd name="connsiteY21" fmla="*/ 374 h 9713"/>
              <a:gd name="connsiteX22" fmla="*/ 8375 w 8758"/>
              <a:gd name="connsiteY22" fmla="*/ 114 h 9713"/>
              <a:gd name="connsiteX23" fmla="*/ 8758 w 8758"/>
              <a:gd name="connsiteY23" fmla="*/ 0 h 9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758" h="9713">
                <a:moveTo>
                  <a:pt x="0" y="9713"/>
                </a:moveTo>
                <a:cubicBezTo>
                  <a:pt x="7" y="9669"/>
                  <a:pt x="22" y="9621"/>
                  <a:pt x="29" y="9576"/>
                </a:cubicBezTo>
                <a:cubicBezTo>
                  <a:pt x="65" y="9445"/>
                  <a:pt x="103" y="9317"/>
                  <a:pt x="140" y="9188"/>
                </a:cubicBezTo>
                <a:cubicBezTo>
                  <a:pt x="200" y="8992"/>
                  <a:pt x="263" y="8796"/>
                  <a:pt x="324" y="8599"/>
                </a:cubicBezTo>
                <a:cubicBezTo>
                  <a:pt x="423" y="8341"/>
                  <a:pt x="519" y="8082"/>
                  <a:pt x="617" y="7824"/>
                </a:cubicBezTo>
                <a:cubicBezTo>
                  <a:pt x="678" y="7681"/>
                  <a:pt x="739" y="7539"/>
                  <a:pt x="801" y="7397"/>
                </a:cubicBezTo>
                <a:cubicBezTo>
                  <a:pt x="873" y="7247"/>
                  <a:pt x="941" y="7099"/>
                  <a:pt x="1013" y="6948"/>
                </a:cubicBezTo>
                <a:cubicBezTo>
                  <a:pt x="1093" y="6793"/>
                  <a:pt x="1171" y="6639"/>
                  <a:pt x="1250" y="6482"/>
                </a:cubicBezTo>
                <a:lnTo>
                  <a:pt x="1514" y="5983"/>
                </a:lnTo>
                <a:lnTo>
                  <a:pt x="1816" y="5483"/>
                </a:lnTo>
                <a:lnTo>
                  <a:pt x="2153" y="4982"/>
                </a:lnTo>
                <a:lnTo>
                  <a:pt x="2514" y="4468"/>
                </a:lnTo>
                <a:lnTo>
                  <a:pt x="2908" y="3993"/>
                </a:lnTo>
                <a:lnTo>
                  <a:pt x="3328" y="3518"/>
                </a:lnTo>
                <a:lnTo>
                  <a:pt x="3767" y="3041"/>
                </a:lnTo>
                <a:lnTo>
                  <a:pt x="4233" y="2579"/>
                </a:lnTo>
                <a:lnTo>
                  <a:pt x="4727" y="2152"/>
                </a:lnTo>
                <a:lnTo>
                  <a:pt x="5232" y="1740"/>
                </a:lnTo>
                <a:lnTo>
                  <a:pt x="5775" y="1367"/>
                </a:lnTo>
                <a:lnTo>
                  <a:pt x="6368" y="1003"/>
                </a:lnTo>
                <a:lnTo>
                  <a:pt x="6987" y="690"/>
                </a:lnTo>
                <a:lnTo>
                  <a:pt x="7664" y="374"/>
                </a:lnTo>
                <a:lnTo>
                  <a:pt x="8375" y="114"/>
                </a:lnTo>
                <a:lnTo>
                  <a:pt x="8758" y="0"/>
                </a:lnTo>
              </a:path>
            </a:pathLst>
          </a:custGeom>
          <a:noFill/>
          <a:ln w="50800" cap="rnd" cmpd="sng">
            <a:solidFill>
              <a:srgbClr val="FF0000"/>
            </a:solidFill>
            <a:prstDash val="solid"/>
            <a:round/>
            <a:headEnd type="none" w="med" len="med"/>
            <a:tailEnd type="none" w="med" len="med"/>
          </a:ln>
          <a:effectLst/>
        </p:spPr>
        <p:txBody>
          <a:bodyP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371719" name="Line 7"/>
          <p:cNvSpPr>
            <a:spLocks noChangeShapeType="1"/>
          </p:cNvSpPr>
          <p:nvPr/>
        </p:nvSpPr>
        <p:spPr bwMode="auto">
          <a:xfrm flipV="1">
            <a:off x="1327151" y="4567238"/>
            <a:ext cx="0" cy="139700"/>
          </a:xfrm>
          <a:prstGeom prst="line">
            <a:avLst/>
          </a:prstGeom>
          <a:noFill/>
          <a:ln w="12700">
            <a:solidFill>
              <a:srgbClr val="134679"/>
            </a:solidFill>
            <a:round/>
            <a:headEnd/>
            <a:tailEnd/>
          </a:ln>
          <a:effectLst/>
        </p:spPr>
        <p:txBody>
          <a:bodyPr wrap="none" anchor="ct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371720" name="Freeform 8"/>
          <p:cNvSpPr>
            <a:spLocks/>
          </p:cNvSpPr>
          <p:nvPr/>
        </p:nvSpPr>
        <p:spPr bwMode="auto">
          <a:xfrm>
            <a:off x="2087034" y="4567239"/>
            <a:ext cx="2117" cy="142875"/>
          </a:xfrm>
          <a:custGeom>
            <a:avLst/>
            <a:gdLst/>
            <a:ahLst/>
            <a:cxnLst>
              <a:cxn ang="0">
                <a:pos x="0" y="89"/>
              </a:cxn>
              <a:cxn ang="0">
                <a:pos x="0" y="80"/>
              </a:cxn>
              <a:cxn ang="0">
                <a:pos x="0" y="68"/>
              </a:cxn>
              <a:cxn ang="0">
                <a:pos x="0" y="57"/>
              </a:cxn>
              <a:cxn ang="0">
                <a:pos x="0" y="45"/>
              </a:cxn>
              <a:cxn ang="0">
                <a:pos x="0" y="34"/>
              </a:cxn>
              <a:cxn ang="0">
                <a:pos x="0" y="22"/>
              </a:cxn>
              <a:cxn ang="0">
                <a:pos x="0" y="11"/>
              </a:cxn>
              <a:cxn ang="0">
                <a:pos x="0" y="0"/>
              </a:cxn>
            </a:cxnLst>
            <a:rect l="0" t="0" r="r" b="b"/>
            <a:pathLst>
              <a:path w="1" h="90">
                <a:moveTo>
                  <a:pt x="0" y="89"/>
                </a:moveTo>
                <a:lnTo>
                  <a:pt x="0" y="80"/>
                </a:lnTo>
                <a:lnTo>
                  <a:pt x="0" y="68"/>
                </a:lnTo>
                <a:lnTo>
                  <a:pt x="0" y="57"/>
                </a:lnTo>
                <a:lnTo>
                  <a:pt x="0" y="45"/>
                </a:lnTo>
                <a:lnTo>
                  <a:pt x="0" y="34"/>
                </a:lnTo>
                <a:lnTo>
                  <a:pt x="0" y="22"/>
                </a:lnTo>
                <a:lnTo>
                  <a:pt x="0" y="11"/>
                </a:lnTo>
                <a:lnTo>
                  <a:pt x="0" y="0"/>
                </a:lnTo>
              </a:path>
            </a:pathLst>
          </a:custGeom>
          <a:noFill/>
          <a:ln w="12700" cap="rnd" cmpd="sng">
            <a:solidFill>
              <a:srgbClr val="134679"/>
            </a:solidFill>
            <a:prstDash val="solid"/>
            <a:round/>
            <a:headEnd type="none" w="med" len="med"/>
            <a:tailEnd type="none" w="med" len="med"/>
          </a:ln>
          <a:effectLst/>
        </p:spPr>
        <p:txBody>
          <a:bodyP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371721" name="Freeform 9"/>
          <p:cNvSpPr>
            <a:spLocks/>
          </p:cNvSpPr>
          <p:nvPr/>
        </p:nvSpPr>
        <p:spPr bwMode="auto">
          <a:xfrm>
            <a:off x="2846918" y="4567239"/>
            <a:ext cx="2116" cy="142875"/>
          </a:xfrm>
          <a:custGeom>
            <a:avLst/>
            <a:gdLst/>
            <a:ahLst/>
            <a:cxnLst>
              <a:cxn ang="0">
                <a:pos x="0" y="89"/>
              </a:cxn>
              <a:cxn ang="0">
                <a:pos x="0" y="80"/>
              </a:cxn>
              <a:cxn ang="0">
                <a:pos x="0" y="68"/>
              </a:cxn>
              <a:cxn ang="0">
                <a:pos x="0" y="57"/>
              </a:cxn>
              <a:cxn ang="0">
                <a:pos x="0" y="45"/>
              </a:cxn>
              <a:cxn ang="0">
                <a:pos x="0" y="34"/>
              </a:cxn>
              <a:cxn ang="0">
                <a:pos x="0" y="22"/>
              </a:cxn>
              <a:cxn ang="0">
                <a:pos x="0" y="11"/>
              </a:cxn>
              <a:cxn ang="0">
                <a:pos x="0" y="0"/>
              </a:cxn>
            </a:cxnLst>
            <a:rect l="0" t="0" r="r" b="b"/>
            <a:pathLst>
              <a:path w="1" h="90">
                <a:moveTo>
                  <a:pt x="0" y="89"/>
                </a:moveTo>
                <a:lnTo>
                  <a:pt x="0" y="80"/>
                </a:lnTo>
                <a:lnTo>
                  <a:pt x="0" y="68"/>
                </a:lnTo>
                <a:lnTo>
                  <a:pt x="0" y="57"/>
                </a:lnTo>
                <a:lnTo>
                  <a:pt x="0" y="45"/>
                </a:lnTo>
                <a:lnTo>
                  <a:pt x="0" y="34"/>
                </a:lnTo>
                <a:lnTo>
                  <a:pt x="0" y="22"/>
                </a:lnTo>
                <a:lnTo>
                  <a:pt x="0" y="11"/>
                </a:lnTo>
                <a:lnTo>
                  <a:pt x="0" y="0"/>
                </a:lnTo>
              </a:path>
            </a:pathLst>
          </a:custGeom>
          <a:noFill/>
          <a:ln w="12700" cap="rnd" cmpd="sng">
            <a:solidFill>
              <a:srgbClr val="134679"/>
            </a:solidFill>
            <a:prstDash val="solid"/>
            <a:round/>
            <a:headEnd type="none" w="med" len="med"/>
            <a:tailEnd type="none" w="med" len="med"/>
          </a:ln>
          <a:effectLst/>
        </p:spPr>
        <p:txBody>
          <a:bodyP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371722" name="Freeform 10"/>
          <p:cNvSpPr>
            <a:spLocks/>
          </p:cNvSpPr>
          <p:nvPr/>
        </p:nvSpPr>
        <p:spPr bwMode="auto">
          <a:xfrm>
            <a:off x="3606800" y="4567239"/>
            <a:ext cx="2117" cy="142875"/>
          </a:xfrm>
          <a:custGeom>
            <a:avLst/>
            <a:gdLst/>
            <a:ahLst/>
            <a:cxnLst>
              <a:cxn ang="0">
                <a:pos x="0" y="89"/>
              </a:cxn>
              <a:cxn ang="0">
                <a:pos x="0" y="80"/>
              </a:cxn>
              <a:cxn ang="0">
                <a:pos x="0" y="68"/>
              </a:cxn>
              <a:cxn ang="0">
                <a:pos x="0" y="57"/>
              </a:cxn>
              <a:cxn ang="0">
                <a:pos x="0" y="45"/>
              </a:cxn>
              <a:cxn ang="0">
                <a:pos x="0" y="34"/>
              </a:cxn>
              <a:cxn ang="0">
                <a:pos x="0" y="22"/>
              </a:cxn>
              <a:cxn ang="0">
                <a:pos x="0" y="11"/>
              </a:cxn>
              <a:cxn ang="0">
                <a:pos x="0" y="0"/>
              </a:cxn>
            </a:cxnLst>
            <a:rect l="0" t="0" r="r" b="b"/>
            <a:pathLst>
              <a:path w="1" h="90">
                <a:moveTo>
                  <a:pt x="0" y="89"/>
                </a:moveTo>
                <a:lnTo>
                  <a:pt x="0" y="80"/>
                </a:lnTo>
                <a:lnTo>
                  <a:pt x="0" y="68"/>
                </a:lnTo>
                <a:lnTo>
                  <a:pt x="0" y="57"/>
                </a:lnTo>
                <a:lnTo>
                  <a:pt x="0" y="45"/>
                </a:lnTo>
                <a:lnTo>
                  <a:pt x="0" y="34"/>
                </a:lnTo>
                <a:lnTo>
                  <a:pt x="0" y="22"/>
                </a:lnTo>
                <a:lnTo>
                  <a:pt x="0" y="11"/>
                </a:lnTo>
                <a:lnTo>
                  <a:pt x="0" y="0"/>
                </a:lnTo>
              </a:path>
            </a:pathLst>
          </a:custGeom>
          <a:noFill/>
          <a:ln w="12700" cap="rnd" cmpd="sng">
            <a:solidFill>
              <a:srgbClr val="134679"/>
            </a:solidFill>
            <a:prstDash val="solid"/>
            <a:round/>
            <a:headEnd type="none" w="med" len="med"/>
            <a:tailEnd type="none" w="med" len="med"/>
          </a:ln>
          <a:effectLst/>
        </p:spPr>
        <p:txBody>
          <a:bodyP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371723" name="Line 11"/>
          <p:cNvSpPr>
            <a:spLocks noChangeShapeType="1"/>
          </p:cNvSpPr>
          <p:nvPr/>
        </p:nvSpPr>
        <p:spPr bwMode="auto">
          <a:xfrm flipV="1">
            <a:off x="4345517" y="4567238"/>
            <a:ext cx="0" cy="139700"/>
          </a:xfrm>
          <a:prstGeom prst="line">
            <a:avLst/>
          </a:prstGeom>
          <a:noFill/>
          <a:ln w="12700">
            <a:solidFill>
              <a:srgbClr val="134679"/>
            </a:solidFill>
            <a:round/>
            <a:headEnd/>
            <a:tailEnd/>
          </a:ln>
          <a:effectLst/>
        </p:spPr>
        <p:txBody>
          <a:bodyPr wrap="none" anchor="ct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55312" name="Rectangle 12"/>
          <p:cNvSpPr>
            <a:spLocks noChangeArrowheads="1"/>
          </p:cNvSpPr>
          <p:nvPr/>
        </p:nvSpPr>
        <p:spPr bwMode="auto">
          <a:xfrm>
            <a:off x="1175699" y="4686300"/>
            <a:ext cx="296555"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n-US" altLang="el-GR" sz="1600">
                <a:solidFill>
                  <a:srgbClr val="134679"/>
                </a:solidFill>
              </a:rPr>
              <a:t>1</a:t>
            </a:r>
          </a:p>
        </p:txBody>
      </p:sp>
      <p:sp>
        <p:nvSpPr>
          <p:cNvPr id="55313" name="Rectangle 14"/>
          <p:cNvSpPr>
            <a:spLocks noChangeArrowheads="1"/>
          </p:cNvSpPr>
          <p:nvPr/>
        </p:nvSpPr>
        <p:spPr bwMode="auto">
          <a:xfrm>
            <a:off x="1939814" y="4686300"/>
            <a:ext cx="296555"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n-US" altLang="el-GR" sz="1600">
                <a:solidFill>
                  <a:srgbClr val="134679"/>
                </a:solidFill>
              </a:rPr>
              <a:t>2</a:t>
            </a:r>
          </a:p>
        </p:txBody>
      </p:sp>
      <p:sp>
        <p:nvSpPr>
          <p:cNvPr id="55314" name="Rectangle 15"/>
          <p:cNvSpPr>
            <a:spLocks noChangeArrowheads="1"/>
          </p:cNvSpPr>
          <p:nvPr/>
        </p:nvSpPr>
        <p:spPr bwMode="auto">
          <a:xfrm>
            <a:off x="2691232" y="4686300"/>
            <a:ext cx="296555"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n-US" altLang="el-GR" sz="1600">
                <a:solidFill>
                  <a:srgbClr val="134679"/>
                </a:solidFill>
              </a:rPr>
              <a:t>3</a:t>
            </a:r>
          </a:p>
        </p:txBody>
      </p:sp>
      <p:sp>
        <p:nvSpPr>
          <p:cNvPr id="55315" name="Rectangle 16"/>
          <p:cNvSpPr>
            <a:spLocks noChangeArrowheads="1"/>
          </p:cNvSpPr>
          <p:nvPr/>
        </p:nvSpPr>
        <p:spPr bwMode="auto">
          <a:xfrm>
            <a:off x="3482865" y="4686300"/>
            <a:ext cx="296555"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n-US" altLang="el-GR" sz="1600">
                <a:solidFill>
                  <a:srgbClr val="134679"/>
                </a:solidFill>
              </a:rPr>
              <a:t>4</a:t>
            </a:r>
          </a:p>
        </p:txBody>
      </p:sp>
      <p:sp>
        <p:nvSpPr>
          <p:cNvPr id="55316" name="Rectangle 17"/>
          <p:cNvSpPr>
            <a:spLocks noChangeArrowheads="1"/>
          </p:cNvSpPr>
          <p:nvPr/>
        </p:nvSpPr>
        <p:spPr bwMode="auto">
          <a:xfrm>
            <a:off x="4210999" y="4686300"/>
            <a:ext cx="296555"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n-US" altLang="el-GR" sz="1600">
                <a:solidFill>
                  <a:srgbClr val="134679"/>
                </a:solidFill>
              </a:rPr>
              <a:t>5</a:t>
            </a:r>
          </a:p>
        </p:txBody>
      </p:sp>
      <p:sp>
        <p:nvSpPr>
          <p:cNvPr id="55317" name="Rectangle 20"/>
          <p:cNvSpPr>
            <a:spLocks noChangeArrowheads="1"/>
          </p:cNvSpPr>
          <p:nvPr/>
        </p:nvSpPr>
        <p:spPr bwMode="auto">
          <a:xfrm>
            <a:off x="3864288" y="1189038"/>
            <a:ext cx="843179"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r" eaLnBrk="1" hangingPunct="1">
              <a:spcBef>
                <a:spcPct val="0"/>
              </a:spcBef>
              <a:buFontTx/>
              <a:buNone/>
            </a:pPr>
            <a:r>
              <a:rPr lang="en-US" altLang="el-GR" sz="1600">
                <a:solidFill>
                  <a:srgbClr val="00B050"/>
                </a:solidFill>
              </a:rPr>
              <a:t>Normal</a:t>
            </a:r>
          </a:p>
        </p:txBody>
      </p:sp>
      <p:sp>
        <p:nvSpPr>
          <p:cNvPr id="55318" name="Rectangle 21"/>
          <p:cNvSpPr>
            <a:spLocks noChangeArrowheads="1"/>
          </p:cNvSpPr>
          <p:nvPr/>
        </p:nvSpPr>
        <p:spPr bwMode="auto">
          <a:xfrm>
            <a:off x="4058907" y="1878013"/>
            <a:ext cx="1074011"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r" eaLnBrk="1" hangingPunct="1">
              <a:spcBef>
                <a:spcPct val="0"/>
              </a:spcBef>
              <a:buFontTx/>
              <a:buNone/>
            </a:pPr>
            <a:r>
              <a:rPr lang="en-US" altLang="el-GR" sz="1600">
                <a:solidFill>
                  <a:srgbClr val="4E6BFA"/>
                </a:solidFill>
              </a:rPr>
              <a:t>Asthma </a:t>
            </a:r>
            <a:br>
              <a:rPr lang="en-US" altLang="el-GR" sz="1600">
                <a:solidFill>
                  <a:srgbClr val="4E6BFA"/>
                </a:solidFill>
              </a:rPr>
            </a:br>
            <a:r>
              <a:rPr lang="en-US" altLang="el-GR" sz="1600">
                <a:solidFill>
                  <a:srgbClr val="4E6BFA"/>
                </a:solidFill>
              </a:rPr>
              <a:t>(after BD)</a:t>
            </a:r>
          </a:p>
        </p:txBody>
      </p:sp>
      <p:sp>
        <p:nvSpPr>
          <p:cNvPr id="55319" name="Rectangle 22"/>
          <p:cNvSpPr>
            <a:spLocks noChangeArrowheads="1"/>
          </p:cNvSpPr>
          <p:nvPr/>
        </p:nvSpPr>
        <p:spPr bwMode="auto">
          <a:xfrm>
            <a:off x="3463537" y="2768601"/>
            <a:ext cx="1243929"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r" eaLnBrk="1" hangingPunct="1">
              <a:spcBef>
                <a:spcPct val="0"/>
              </a:spcBef>
              <a:buFontTx/>
              <a:buNone/>
            </a:pPr>
            <a:r>
              <a:rPr lang="en-US" altLang="el-GR" sz="1600">
                <a:solidFill>
                  <a:srgbClr val="FF0000"/>
                </a:solidFill>
              </a:rPr>
              <a:t>Asthma </a:t>
            </a:r>
            <a:br>
              <a:rPr lang="en-US" altLang="el-GR" sz="1600">
                <a:solidFill>
                  <a:srgbClr val="FF0000"/>
                </a:solidFill>
              </a:rPr>
            </a:br>
            <a:r>
              <a:rPr lang="en-US" altLang="el-GR" sz="1600">
                <a:solidFill>
                  <a:srgbClr val="FF0000"/>
                </a:solidFill>
              </a:rPr>
              <a:t>(before BD)</a:t>
            </a:r>
          </a:p>
        </p:txBody>
      </p:sp>
      <p:sp>
        <p:nvSpPr>
          <p:cNvPr id="371735" name="Freeform 23"/>
          <p:cNvSpPr>
            <a:spLocks/>
          </p:cNvSpPr>
          <p:nvPr/>
        </p:nvSpPr>
        <p:spPr bwMode="auto">
          <a:xfrm>
            <a:off x="550334" y="2768600"/>
            <a:ext cx="776817" cy="1771650"/>
          </a:xfrm>
          <a:custGeom>
            <a:avLst/>
            <a:gdLst/>
            <a:ahLst/>
            <a:cxnLst>
              <a:cxn ang="0">
                <a:pos x="0" y="0"/>
              </a:cxn>
              <a:cxn ang="0">
                <a:pos x="409" y="0"/>
              </a:cxn>
              <a:cxn ang="0">
                <a:pos x="409" y="1215"/>
              </a:cxn>
            </a:cxnLst>
            <a:rect l="0" t="0" r="r" b="b"/>
            <a:pathLst>
              <a:path w="410" h="1216">
                <a:moveTo>
                  <a:pt x="0" y="0"/>
                </a:moveTo>
                <a:lnTo>
                  <a:pt x="409" y="0"/>
                </a:lnTo>
                <a:lnTo>
                  <a:pt x="409" y="1215"/>
                </a:lnTo>
              </a:path>
            </a:pathLst>
          </a:custGeom>
          <a:noFill/>
          <a:ln w="12700" cap="rnd" cmpd="sng">
            <a:solidFill>
              <a:srgbClr val="134679"/>
            </a:solidFill>
            <a:prstDash val="dash"/>
            <a:round/>
            <a:headEnd type="none" w="med" len="med"/>
            <a:tailEnd type="none" w="med" len="med"/>
          </a:ln>
          <a:effectLst/>
        </p:spPr>
        <p:txBody>
          <a:bodyP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371736" name="Line 24"/>
          <p:cNvSpPr>
            <a:spLocks noChangeShapeType="1"/>
          </p:cNvSpPr>
          <p:nvPr/>
        </p:nvSpPr>
        <p:spPr bwMode="auto">
          <a:xfrm>
            <a:off x="579967" y="3390900"/>
            <a:ext cx="723900" cy="0"/>
          </a:xfrm>
          <a:prstGeom prst="line">
            <a:avLst/>
          </a:prstGeom>
          <a:noFill/>
          <a:ln w="12700">
            <a:solidFill>
              <a:srgbClr val="134679"/>
            </a:solidFill>
            <a:prstDash val="dash"/>
            <a:round/>
            <a:headEnd/>
            <a:tailEnd/>
          </a:ln>
          <a:effectLst/>
        </p:spPr>
        <p:txBody>
          <a:bodyPr wrap="none" anchor="ct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371737" name="Line 25"/>
          <p:cNvSpPr>
            <a:spLocks noChangeShapeType="1"/>
          </p:cNvSpPr>
          <p:nvPr/>
        </p:nvSpPr>
        <p:spPr bwMode="auto">
          <a:xfrm>
            <a:off x="579967" y="3783013"/>
            <a:ext cx="723900" cy="0"/>
          </a:xfrm>
          <a:prstGeom prst="line">
            <a:avLst/>
          </a:prstGeom>
          <a:noFill/>
          <a:ln w="12700">
            <a:solidFill>
              <a:srgbClr val="134679"/>
            </a:solidFill>
            <a:prstDash val="dash"/>
            <a:round/>
            <a:headEnd/>
            <a:tailEnd/>
          </a:ln>
          <a:effectLst/>
        </p:spPr>
        <p:txBody>
          <a:bodyPr wrap="none" anchor="ct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cxnSp>
        <p:nvCxnSpPr>
          <p:cNvPr id="5" name="Straight Arrow Connector 4"/>
          <p:cNvCxnSpPr/>
          <p:nvPr/>
        </p:nvCxnSpPr>
        <p:spPr>
          <a:xfrm flipH="1">
            <a:off x="1299634" y="1930400"/>
            <a:ext cx="27517" cy="50800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grpSp>
        <p:nvGrpSpPr>
          <p:cNvPr id="14" name="Group 13"/>
          <p:cNvGrpSpPr>
            <a:grpSpLocks/>
          </p:cNvGrpSpPr>
          <p:nvPr/>
        </p:nvGrpSpPr>
        <p:grpSpPr bwMode="auto">
          <a:xfrm>
            <a:off x="5920318" y="912774"/>
            <a:ext cx="6301316" cy="5524539"/>
            <a:chOff x="4498721" y="1071630"/>
            <a:chExt cx="4724771" cy="5525722"/>
          </a:xfrm>
        </p:grpSpPr>
        <p:sp>
          <p:nvSpPr>
            <p:cNvPr id="52" name="ZoneTexte 9"/>
            <p:cNvSpPr txBox="1"/>
            <p:nvPr/>
          </p:nvSpPr>
          <p:spPr>
            <a:xfrm rot="5400000">
              <a:off x="5844485" y="962357"/>
              <a:ext cx="554117" cy="772664"/>
            </a:xfrm>
            <a:prstGeom prst="rect">
              <a:avLst/>
            </a:prstGeom>
            <a:noFill/>
          </p:spPr>
          <p:txBody>
            <a:bodyPr vert="vert270">
              <a:spAutoFit/>
            </a:bodyPr>
            <a:lstStyle/>
            <a:p>
              <a:pPr algn="ctr" fontAlgn="auto">
                <a:spcBef>
                  <a:spcPts val="0"/>
                </a:spcBef>
                <a:spcAft>
                  <a:spcPts val="0"/>
                </a:spcAft>
                <a:defRPr/>
              </a:pPr>
              <a:r>
                <a:rPr lang="el-GR" sz="2400" b="1" dirty="0">
                  <a:solidFill>
                    <a:srgbClr val="134679"/>
                  </a:solidFill>
                  <a:latin typeface="Comic Sans MS" panose="030F0702030302020204" pitchFamily="66" charset="0"/>
                </a:rPr>
                <a:t>Ροή</a:t>
              </a:r>
              <a:endParaRPr lang="fr-CA" sz="2400" b="1" dirty="0">
                <a:solidFill>
                  <a:srgbClr val="134679"/>
                </a:solidFill>
                <a:latin typeface="Comic Sans MS" panose="030F0702030302020204" pitchFamily="66" charset="0"/>
              </a:endParaRPr>
            </a:p>
          </p:txBody>
        </p:sp>
        <p:sp>
          <p:nvSpPr>
            <p:cNvPr id="55329" name="Rectangle 20"/>
            <p:cNvSpPr>
              <a:spLocks noChangeArrowheads="1"/>
            </p:cNvSpPr>
            <p:nvPr/>
          </p:nvSpPr>
          <p:spPr bwMode="auto">
            <a:xfrm>
              <a:off x="8317228" y="4845738"/>
              <a:ext cx="906264" cy="459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r" eaLnBrk="1" hangingPunct="1">
                <a:spcBef>
                  <a:spcPct val="0"/>
                </a:spcBef>
                <a:buFontTx/>
                <a:buNone/>
              </a:pPr>
              <a:r>
                <a:rPr lang="en-US" altLang="el-GR" sz="2400" b="1">
                  <a:solidFill>
                    <a:srgbClr val="134679"/>
                  </a:solidFill>
                  <a:latin typeface="Comic Sans MS" pitchFamily="66" charset="0"/>
                </a:rPr>
                <a:t>Volume</a:t>
              </a:r>
            </a:p>
          </p:txBody>
        </p:sp>
        <p:sp>
          <p:nvSpPr>
            <p:cNvPr id="55330" name="ZoneTexte 11"/>
            <p:cNvSpPr txBox="1">
              <a:spLocks noChangeArrowheads="1"/>
            </p:cNvSpPr>
            <p:nvPr/>
          </p:nvSpPr>
          <p:spPr bwMode="auto">
            <a:xfrm>
              <a:off x="6021961" y="2653188"/>
              <a:ext cx="97182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fr-CA" altLang="el-GR" sz="1600">
                  <a:solidFill>
                    <a:srgbClr val="00B050"/>
                  </a:solidFill>
                </a:rPr>
                <a:t>Normal</a:t>
              </a:r>
            </a:p>
          </p:txBody>
        </p:sp>
        <p:cxnSp>
          <p:nvCxnSpPr>
            <p:cNvPr id="55" name="Straight Connector 54"/>
            <p:cNvCxnSpPr/>
            <p:nvPr/>
          </p:nvCxnSpPr>
          <p:spPr>
            <a:xfrm>
              <a:off x="4498721" y="1486095"/>
              <a:ext cx="0" cy="4536459"/>
            </a:xfrm>
            <a:prstGeom prst="line">
              <a:avLst/>
            </a:prstGeom>
            <a:ln w="31750">
              <a:solidFill>
                <a:srgbClr val="134679"/>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4519353" y="4730052"/>
              <a:ext cx="4091522" cy="0"/>
            </a:xfrm>
            <a:prstGeom prst="line">
              <a:avLst/>
            </a:prstGeom>
            <a:ln w="31750">
              <a:solidFill>
                <a:srgbClr val="134679"/>
              </a:solidFill>
            </a:ln>
          </p:spPr>
          <p:style>
            <a:lnRef idx="1">
              <a:schemeClr val="accent1"/>
            </a:lnRef>
            <a:fillRef idx="0">
              <a:schemeClr val="accent1"/>
            </a:fillRef>
            <a:effectRef idx="0">
              <a:schemeClr val="accent1"/>
            </a:effectRef>
            <a:fontRef idx="minor">
              <a:schemeClr val="tx1"/>
            </a:fontRef>
          </p:style>
        </p:cxnSp>
        <p:sp>
          <p:nvSpPr>
            <p:cNvPr id="57" name="Freeform 56"/>
            <p:cNvSpPr/>
            <p:nvPr/>
          </p:nvSpPr>
          <p:spPr>
            <a:xfrm>
              <a:off x="4503482" y="4699883"/>
              <a:ext cx="3775691" cy="1897469"/>
            </a:xfrm>
            <a:custGeom>
              <a:avLst/>
              <a:gdLst>
                <a:gd name="connsiteX0" fmla="*/ 0 w 4441371"/>
                <a:gd name="connsiteY0" fmla="*/ 58057 h 1654628"/>
                <a:gd name="connsiteX1" fmla="*/ 595086 w 4441371"/>
                <a:gd name="connsiteY1" fmla="*/ 711200 h 1654628"/>
                <a:gd name="connsiteX2" fmla="*/ 595086 w 4441371"/>
                <a:gd name="connsiteY2" fmla="*/ 711200 h 1654628"/>
                <a:gd name="connsiteX3" fmla="*/ 928914 w 4441371"/>
                <a:gd name="connsiteY3" fmla="*/ 1030514 h 1654628"/>
                <a:gd name="connsiteX4" fmla="*/ 1465943 w 4441371"/>
                <a:gd name="connsiteY4" fmla="*/ 1407885 h 1654628"/>
                <a:gd name="connsiteX5" fmla="*/ 2104571 w 4441371"/>
                <a:gd name="connsiteY5" fmla="*/ 1582057 h 1654628"/>
                <a:gd name="connsiteX6" fmla="*/ 2583543 w 4441371"/>
                <a:gd name="connsiteY6" fmla="*/ 1654628 h 1654628"/>
                <a:gd name="connsiteX7" fmla="*/ 3178629 w 4441371"/>
                <a:gd name="connsiteY7" fmla="*/ 1582057 h 1654628"/>
                <a:gd name="connsiteX8" fmla="*/ 3556000 w 4441371"/>
                <a:gd name="connsiteY8" fmla="*/ 1407885 h 1654628"/>
                <a:gd name="connsiteX9" fmla="*/ 3889829 w 4441371"/>
                <a:gd name="connsiteY9" fmla="*/ 1161143 h 1654628"/>
                <a:gd name="connsiteX10" fmla="*/ 4238171 w 4441371"/>
                <a:gd name="connsiteY10" fmla="*/ 653143 h 1654628"/>
                <a:gd name="connsiteX11" fmla="*/ 4368800 w 4441371"/>
                <a:gd name="connsiteY11" fmla="*/ 275771 h 1654628"/>
                <a:gd name="connsiteX12" fmla="*/ 4441371 w 4441371"/>
                <a:gd name="connsiteY12" fmla="*/ 0 h 1654628"/>
                <a:gd name="connsiteX0" fmla="*/ 0 w 4441371"/>
                <a:gd name="connsiteY0" fmla="*/ 58057 h 1659494"/>
                <a:gd name="connsiteX1" fmla="*/ 595086 w 4441371"/>
                <a:gd name="connsiteY1" fmla="*/ 711200 h 1659494"/>
                <a:gd name="connsiteX2" fmla="*/ 595086 w 4441371"/>
                <a:gd name="connsiteY2" fmla="*/ 711200 h 1659494"/>
                <a:gd name="connsiteX3" fmla="*/ 928914 w 4441371"/>
                <a:gd name="connsiteY3" fmla="*/ 1030514 h 1659494"/>
                <a:gd name="connsiteX4" fmla="*/ 1465943 w 4441371"/>
                <a:gd name="connsiteY4" fmla="*/ 1407885 h 1659494"/>
                <a:gd name="connsiteX5" fmla="*/ 2090057 w 4441371"/>
                <a:gd name="connsiteY5" fmla="*/ 1625600 h 1659494"/>
                <a:gd name="connsiteX6" fmla="*/ 2583543 w 4441371"/>
                <a:gd name="connsiteY6" fmla="*/ 1654628 h 1659494"/>
                <a:gd name="connsiteX7" fmla="*/ 3178629 w 4441371"/>
                <a:gd name="connsiteY7" fmla="*/ 1582057 h 1659494"/>
                <a:gd name="connsiteX8" fmla="*/ 3556000 w 4441371"/>
                <a:gd name="connsiteY8" fmla="*/ 1407885 h 1659494"/>
                <a:gd name="connsiteX9" fmla="*/ 3889829 w 4441371"/>
                <a:gd name="connsiteY9" fmla="*/ 1161143 h 1659494"/>
                <a:gd name="connsiteX10" fmla="*/ 4238171 w 4441371"/>
                <a:gd name="connsiteY10" fmla="*/ 653143 h 1659494"/>
                <a:gd name="connsiteX11" fmla="*/ 4368800 w 4441371"/>
                <a:gd name="connsiteY11" fmla="*/ 275771 h 1659494"/>
                <a:gd name="connsiteX12" fmla="*/ 4441371 w 4441371"/>
                <a:gd name="connsiteY12" fmla="*/ 0 h 1659494"/>
                <a:gd name="connsiteX0" fmla="*/ 0 w 4441371"/>
                <a:gd name="connsiteY0" fmla="*/ 58057 h 1659494"/>
                <a:gd name="connsiteX1" fmla="*/ 595086 w 4441371"/>
                <a:gd name="connsiteY1" fmla="*/ 711200 h 1659494"/>
                <a:gd name="connsiteX2" fmla="*/ 595086 w 4441371"/>
                <a:gd name="connsiteY2" fmla="*/ 711200 h 1659494"/>
                <a:gd name="connsiteX3" fmla="*/ 928914 w 4441371"/>
                <a:gd name="connsiteY3" fmla="*/ 1030514 h 1659494"/>
                <a:gd name="connsiteX4" fmla="*/ 1465943 w 4441371"/>
                <a:gd name="connsiteY4" fmla="*/ 1407885 h 1659494"/>
                <a:gd name="connsiteX5" fmla="*/ 2090057 w 4441371"/>
                <a:gd name="connsiteY5" fmla="*/ 1625600 h 1659494"/>
                <a:gd name="connsiteX6" fmla="*/ 2583543 w 4441371"/>
                <a:gd name="connsiteY6" fmla="*/ 1654628 h 1659494"/>
                <a:gd name="connsiteX7" fmla="*/ 3178629 w 4441371"/>
                <a:gd name="connsiteY7" fmla="*/ 1582057 h 1659494"/>
                <a:gd name="connsiteX8" fmla="*/ 3556000 w 4441371"/>
                <a:gd name="connsiteY8" fmla="*/ 1407885 h 1659494"/>
                <a:gd name="connsiteX9" fmla="*/ 3889829 w 4441371"/>
                <a:gd name="connsiteY9" fmla="*/ 1132568 h 1659494"/>
                <a:gd name="connsiteX10" fmla="*/ 4238171 w 4441371"/>
                <a:gd name="connsiteY10" fmla="*/ 653143 h 1659494"/>
                <a:gd name="connsiteX11" fmla="*/ 4368800 w 4441371"/>
                <a:gd name="connsiteY11" fmla="*/ 275771 h 1659494"/>
                <a:gd name="connsiteX12" fmla="*/ 4441371 w 4441371"/>
                <a:gd name="connsiteY12" fmla="*/ 0 h 1659494"/>
                <a:gd name="connsiteX0" fmla="*/ 0 w 4441371"/>
                <a:gd name="connsiteY0" fmla="*/ 58057 h 1659494"/>
                <a:gd name="connsiteX1" fmla="*/ 595086 w 4441371"/>
                <a:gd name="connsiteY1" fmla="*/ 711200 h 1659494"/>
                <a:gd name="connsiteX2" fmla="*/ 595086 w 4441371"/>
                <a:gd name="connsiteY2" fmla="*/ 711200 h 1659494"/>
                <a:gd name="connsiteX3" fmla="*/ 928914 w 4441371"/>
                <a:gd name="connsiteY3" fmla="*/ 1030514 h 1659494"/>
                <a:gd name="connsiteX4" fmla="*/ 1465943 w 4441371"/>
                <a:gd name="connsiteY4" fmla="*/ 1407885 h 1659494"/>
                <a:gd name="connsiteX5" fmla="*/ 2090057 w 4441371"/>
                <a:gd name="connsiteY5" fmla="*/ 1625600 h 1659494"/>
                <a:gd name="connsiteX6" fmla="*/ 2583543 w 4441371"/>
                <a:gd name="connsiteY6" fmla="*/ 1654628 h 1659494"/>
                <a:gd name="connsiteX7" fmla="*/ 3178629 w 4441371"/>
                <a:gd name="connsiteY7" fmla="*/ 1582057 h 1659494"/>
                <a:gd name="connsiteX8" fmla="*/ 3556000 w 4441371"/>
                <a:gd name="connsiteY8" fmla="*/ 1407885 h 1659494"/>
                <a:gd name="connsiteX9" fmla="*/ 3889829 w 4441371"/>
                <a:gd name="connsiteY9" fmla="*/ 1132568 h 1659494"/>
                <a:gd name="connsiteX10" fmla="*/ 4209596 w 4441371"/>
                <a:gd name="connsiteY10" fmla="*/ 634093 h 1659494"/>
                <a:gd name="connsiteX11" fmla="*/ 4368800 w 4441371"/>
                <a:gd name="connsiteY11" fmla="*/ 275771 h 1659494"/>
                <a:gd name="connsiteX12" fmla="*/ 4441371 w 4441371"/>
                <a:gd name="connsiteY12" fmla="*/ 0 h 1659494"/>
                <a:gd name="connsiteX0" fmla="*/ 0 w 4441371"/>
                <a:gd name="connsiteY0" fmla="*/ 58057 h 1684706"/>
                <a:gd name="connsiteX1" fmla="*/ 595086 w 4441371"/>
                <a:gd name="connsiteY1" fmla="*/ 711200 h 1684706"/>
                <a:gd name="connsiteX2" fmla="*/ 595086 w 4441371"/>
                <a:gd name="connsiteY2" fmla="*/ 711200 h 1684706"/>
                <a:gd name="connsiteX3" fmla="*/ 928914 w 4441371"/>
                <a:gd name="connsiteY3" fmla="*/ 1030514 h 1684706"/>
                <a:gd name="connsiteX4" fmla="*/ 1465943 w 4441371"/>
                <a:gd name="connsiteY4" fmla="*/ 1407885 h 1684706"/>
                <a:gd name="connsiteX5" fmla="*/ 2090057 w 4441371"/>
                <a:gd name="connsiteY5" fmla="*/ 1625600 h 1684706"/>
                <a:gd name="connsiteX6" fmla="*/ 2593068 w 4441371"/>
                <a:gd name="connsiteY6" fmla="*/ 1683203 h 1684706"/>
                <a:gd name="connsiteX7" fmla="*/ 3178629 w 4441371"/>
                <a:gd name="connsiteY7" fmla="*/ 1582057 h 1684706"/>
                <a:gd name="connsiteX8" fmla="*/ 3556000 w 4441371"/>
                <a:gd name="connsiteY8" fmla="*/ 1407885 h 1684706"/>
                <a:gd name="connsiteX9" fmla="*/ 3889829 w 4441371"/>
                <a:gd name="connsiteY9" fmla="*/ 1132568 h 1684706"/>
                <a:gd name="connsiteX10" fmla="*/ 4209596 w 4441371"/>
                <a:gd name="connsiteY10" fmla="*/ 634093 h 1684706"/>
                <a:gd name="connsiteX11" fmla="*/ 4368800 w 4441371"/>
                <a:gd name="connsiteY11" fmla="*/ 275771 h 1684706"/>
                <a:gd name="connsiteX12" fmla="*/ 4441371 w 4441371"/>
                <a:gd name="connsiteY12" fmla="*/ 0 h 1684706"/>
                <a:gd name="connsiteX0" fmla="*/ 0 w 4441371"/>
                <a:gd name="connsiteY0" fmla="*/ 58057 h 1684410"/>
                <a:gd name="connsiteX1" fmla="*/ 595086 w 4441371"/>
                <a:gd name="connsiteY1" fmla="*/ 711200 h 1684410"/>
                <a:gd name="connsiteX2" fmla="*/ 595086 w 4441371"/>
                <a:gd name="connsiteY2" fmla="*/ 711200 h 1684410"/>
                <a:gd name="connsiteX3" fmla="*/ 928914 w 4441371"/>
                <a:gd name="connsiteY3" fmla="*/ 1030514 h 1684410"/>
                <a:gd name="connsiteX4" fmla="*/ 1538515 w 4441371"/>
                <a:gd name="connsiteY4" fmla="*/ 1451428 h 1684410"/>
                <a:gd name="connsiteX5" fmla="*/ 2090057 w 4441371"/>
                <a:gd name="connsiteY5" fmla="*/ 1625600 h 1684410"/>
                <a:gd name="connsiteX6" fmla="*/ 2593068 w 4441371"/>
                <a:gd name="connsiteY6" fmla="*/ 1683203 h 1684410"/>
                <a:gd name="connsiteX7" fmla="*/ 3178629 w 4441371"/>
                <a:gd name="connsiteY7" fmla="*/ 1582057 h 1684410"/>
                <a:gd name="connsiteX8" fmla="*/ 3556000 w 4441371"/>
                <a:gd name="connsiteY8" fmla="*/ 1407885 h 1684410"/>
                <a:gd name="connsiteX9" fmla="*/ 3889829 w 4441371"/>
                <a:gd name="connsiteY9" fmla="*/ 1132568 h 1684410"/>
                <a:gd name="connsiteX10" fmla="*/ 4209596 w 4441371"/>
                <a:gd name="connsiteY10" fmla="*/ 634093 h 1684410"/>
                <a:gd name="connsiteX11" fmla="*/ 4368800 w 4441371"/>
                <a:gd name="connsiteY11" fmla="*/ 275771 h 1684410"/>
                <a:gd name="connsiteX12" fmla="*/ 4441371 w 4441371"/>
                <a:gd name="connsiteY12" fmla="*/ 0 h 1684410"/>
                <a:gd name="connsiteX0" fmla="*/ 0 w 4441371"/>
                <a:gd name="connsiteY0" fmla="*/ 58057 h 1696130"/>
                <a:gd name="connsiteX1" fmla="*/ 595086 w 4441371"/>
                <a:gd name="connsiteY1" fmla="*/ 711200 h 1696130"/>
                <a:gd name="connsiteX2" fmla="*/ 595086 w 4441371"/>
                <a:gd name="connsiteY2" fmla="*/ 711200 h 1696130"/>
                <a:gd name="connsiteX3" fmla="*/ 928914 w 4441371"/>
                <a:gd name="connsiteY3" fmla="*/ 1030514 h 1696130"/>
                <a:gd name="connsiteX4" fmla="*/ 1538515 w 4441371"/>
                <a:gd name="connsiteY4" fmla="*/ 1451428 h 1696130"/>
                <a:gd name="connsiteX5" fmla="*/ 2090057 w 4441371"/>
                <a:gd name="connsiteY5" fmla="*/ 1669143 h 1696130"/>
                <a:gd name="connsiteX6" fmla="*/ 2593068 w 4441371"/>
                <a:gd name="connsiteY6" fmla="*/ 1683203 h 1696130"/>
                <a:gd name="connsiteX7" fmla="*/ 3178629 w 4441371"/>
                <a:gd name="connsiteY7" fmla="*/ 1582057 h 1696130"/>
                <a:gd name="connsiteX8" fmla="*/ 3556000 w 4441371"/>
                <a:gd name="connsiteY8" fmla="*/ 1407885 h 1696130"/>
                <a:gd name="connsiteX9" fmla="*/ 3889829 w 4441371"/>
                <a:gd name="connsiteY9" fmla="*/ 1132568 h 1696130"/>
                <a:gd name="connsiteX10" fmla="*/ 4209596 w 4441371"/>
                <a:gd name="connsiteY10" fmla="*/ 634093 h 1696130"/>
                <a:gd name="connsiteX11" fmla="*/ 4368800 w 4441371"/>
                <a:gd name="connsiteY11" fmla="*/ 275771 h 1696130"/>
                <a:gd name="connsiteX12" fmla="*/ 4441371 w 4441371"/>
                <a:gd name="connsiteY12" fmla="*/ 0 h 1696130"/>
                <a:gd name="connsiteX0" fmla="*/ 0 w 4441371"/>
                <a:gd name="connsiteY0" fmla="*/ 58057 h 1695271"/>
                <a:gd name="connsiteX1" fmla="*/ 595086 w 4441371"/>
                <a:gd name="connsiteY1" fmla="*/ 711200 h 1695271"/>
                <a:gd name="connsiteX2" fmla="*/ 595086 w 4441371"/>
                <a:gd name="connsiteY2" fmla="*/ 711200 h 1695271"/>
                <a:gd name="connsiteX3" fmla="*/ 928914 w 4441371"/>
                <a:gd name="connsiteY3" fmla="*/ 1030514 h 1695271"/>
                <a:gd name="connsiteX4" fmla="*/ 1480458 w 4441371"/>
                <a:gd name="connsiteY4" fmla="*/ 1465943 h 1695271"/>
                <a:gd name="connsiteX5" fmla="*/ 2090057 w 4441371"/>
                <a:gd name="connsiteY5" fmla="*/ 1669143 h 1695271"/>
                <a:gd name="connsiteX6" fmla="*/ 2593068 w 4441371"/>
                <a:gd name="connsiteY6" fmla="*/ 1683203 h 1695271"/>
                <a:gd name="connsiteX7" fmla="*/ 3178629 w 4441371"/>
                <a:gd name="connsiteY7" fmla="*/ 1582057 h 1695271"/>
                <a:gd name="connsiteX8" fmla="*/ 3556000 w 4441371"/>
                <a:gd name="connsiteY8" fmla="*/ 1407885 h 1695271"/>
                <a:gd name="connsiteX9" fmla="*/ 3889829 w 4441371"/>
                <a:gd name="connsiteY9" fmla="*/ 1132568 h 1695271"/>
                <a:gd name="connsiteX10" fmla="*/ 4209596 w 4441371"/>
                <a:gd name="connsiteY10" fmla="*/ 634093 h 1695271"/>
                <a:gd name="connsiteX11" fmla="*/ 4368800 w 4441371"/>
                <a:gd name="connsiteY11" fmla="*/ 275771 h 1695271"/>
                <a:gd name="connsiteX12" fmla="*/ 4441371 w 4441371"/>
                <a:gd name="connsiteY12" fmla="*/ 0 h 1695271"/>
                <a:gd name="connsiteX0" fmla="*/ 0 w 4441371"/>
                <a:gd name="connsiteY0" fmla="*/ 58057 h 1695271"/>
                <a:gd name="connsiteX1" fmla="*/ 595086 w 4441371"/>
                <a:gd name="connsiteY1" fmla="*/ 711200 h 1695271"/>
                <a:gd name="connsiteX2" fmla="*/ 595086 w 4441371"/>
                <a:gd name="connsiteY2" fmla="*/ 711200 h 1695271"/>
                <a:gd name="connsiteX3" fmla="*/ 885371 w 4441371"/>
                <a:gd name="connsiteY3" fmla="*/ 1030514 h 1695271"/>
                <a:gd name="connsiteX4" fmla="*/ 1480458 w 4441371"/>
                <a:gd name="connsiteY4" fmla="*/ 1465943 h 1695271"/>
                <a:gd name="connsiteX5" fmla="*/ 2090057 w 4441371"/>
                <a:gd name="connsiteY5" fmla="*/ 1669143 h 1695271"/>
                <a:gd name="connsiteX6" fmla="*/ 2593068 w 4441371"/>
                <a:gd name="connsiteY6" fmla="*/ 1683203 h 1695271"/>
                <a:gd name="connsiteX7" fmla="*/ 3178629 w 4441371"/>
                <a:gd name="connsiteY7" fmla="*/ 1582057 h 1695271"/>
                <a:gd name="connsiteX8" fmla="*/ 3556000 w 4441371"/>
                <a:gd name="connsiteY8" fmla="*/ 1407885 h 1695271"/>
                <a:gd name="connsiteX9" fmla="*/ 3889829 w 4441371"/>
                <a:gd name="connsiteY9" fmla="*/ 1132568 h 1695271"/>
                <a:gd name="connsiteX10" fmla="*/ 4209596 w 4441371"/>
                <a:gd name="connsiteY10" fmla="*/ 634093 h 1695271"/>
                <a:gd name="connsiteX11" fmla="*/ 4368800 w 4441371"/>
                <a:gd name="connsiteY11" fmla="*/ 275771 h 1695271"/>
                <a:gd name="connsiteX12" fmla="*/ 4441371 w 4441371"/>
                <a:gd name="connsiteY12" fmla="*/ 0 h 1695271"/>
                <a:gd name="connsiteX0" fmla="*/ 0 w 4441371"/>
                <a:gd name="connsiteY0" fmla="*/ 58057 h 1695271"/>
                <a:gd name="connsiteX1" fmla="*/ 595086 w 4441371"/>
                <a:gd name="connsiteY1" fmla="*/ 711200 h 1695271"/>
                <a:gd name="connsiteX2" fmla="*/ 551543 w 4441371"/>
                <a:gd name="connsiteY2" fmla="*/ 711200 h 1695271"/>
                <a:gd name="connsiteX3" fmla="*/ 885371 w 4441371"/>
                <a:gd name="connsiteY3" fmla="*/ 1030514 h 1695271"/>
                <a:gd name="connsiteX4" fmla="*/ 1480458 w 4441371"/>
                <a:gd name="connsiteY4" fmla="*/ 1465943 h 1695271"/>
                <a:gd name="connsiteX5" fmla="*/ 2090057 w 4441371"/>
                <a:gd name="connsiteY5" fmla="*/ 1669143 h 1695271"/>
                <a:gd name="connsiteX6" fmla="*/ 2593068 w 4441371"/>
                <a:gd name="connsiteY6" fmla="*/ 1683203 h 1695271"/>
                <a:gd name="connsiteX7" fmla="*/ 3178629 w 4441371"/>
                <a:gd name="connsiteY7" fmla="*/ 1582057 h 1695271"/>
                <a:gd name="connsiteX8" fmla="*/ 3556000 w 4441371"/>
                <a:gd name="connsiteY8" fmla="*/ 1407885 h 1695271"/>
                <a:gd name="connsiteX9" fmla="*/ 3889829 w 4441371"/>
                <a:gd name="connsiteY9" fmla="*/ 1132568 h 1695271"/>
                <a:gd name="connsiteX10" fmla="*/ 4209596 w 4441371"/>
                <a:gd name="connsiteY10" fmla="*/ 634093 h 1695271"/>
                <a:gd name="connsiteX11" fmla="*/ 4368800 w 4441371"/>
                <a:gd name="connsiteY11" fmla="*/ 275771 h 1695271"/>
                <a:gd name="connsiteX12" fmla="*/ 4441371 w 4441371"/>
                <a:gd name="connsiteY12" fmla="*/ 0 h 1695271"/>
                <a:gd name="connsiteX0" fmla="*/ 0 w 4441371"/>
                <a:gd name="connsiteY0" fmla="*/ 58057 h 1695271"/>
                <a:gd name="connsiteX1" fmla="*/ 595086 w 4441371"/>
                <a:gd name="connsiteY1" fmla="*/ 711200 h 1695271"/>
                <a:gd name="connsiteX2" fmla="*/ 885371 w 4441371"/>
                <a:gd name="connsiteY2" fmla="*/ 1030514 h 1695271"/>
                <a:gd name="connsiteX3" fmla="*/ 1480458 w 4441371"/>
                <a:gd name="connsiteY3" fmla="*/ 1465943 h 1695271"/>
                <a:gd name="connsiteX4" fmla="*/ 2090057 w 4441371"/>
                <a:gd name="connsiteY4" fmla="*/ 1669143 h 1695271"/>
                <a:gd name="connsiteX5" fmla="*/ 2593068 w 4441371"/>
                <a:gd name="connsiteY5" fmla="*/ 1683203 h 1695271"/>
                <a:gd name="connsiteX6" fmla="*/ 3178629 w 4441371"/>
                <a:gd name="connsiteY6" fmla="*/ 1582057 h 1695271"/>
                <a:gd name="connsiteX7" fmla="*/ 3556000 w 4441371"/>
                <a:gd name="connsiteY7" fmla="*/ 1407885 h 1695271"/>
                <a:gd name="connsiteX8" fmla="*/ 3889829 w 4441371"/>
                <a:gd name="connsiteY8" fmla="*/ 1132568 h 1695271"/>
                <a:gd name="connsiteX9" fmla="*/ 4209596 w 4441371"/>
                <a:gd name="connsiteY9" fmla="*/ 634093 h 1695271"/>
                <a:gd name="connsiteX10" fmla="*/ 4368800 w 4441371"/>
                <a:gd name="connsiteY10" fmla="*/ 275771 h 1695271"/>
                <a:gd name="connsiteX11" fmla="*/ 4441371 w 4441371"/>
                <a:gd name="connsiteY11" fmla="*/ 0 h 1695271"/>
                <a:gd name="connsiteX0" fmla="*/ 0 w 4441371"/>
                <a:gd name="connsiteY0" fmla="*/ 58057 h 1695271"/>
                <a:gd name="connsiteX1" fmla="*/ 551543 w 4441371"/>
                <a:gd name="connsiteY1" fmla="*/ 740229 h 1695271"/>
                <a:gd name="connsiteX2" fmla="*/ 885371 w 4441371"/>
                <a:gd name="connsiteY2" fmla="*/ 1030514 h 1695271"/>
                <a:gd name="connsiteX3" fmla="*/ 1480458 w 4441371"/>
                <a:gd name="connsiteY3" fmla="*/ 1465943 h 1695271"/>
                <a:gd name="connsiteX4" fmla="*/ 2090057 w 4441371"/>
                <a:gd name="connsiteY4" fmla="*/ 1669143 h 1695271"/>
                <a:gd name="connsiteX5" fmla="*/ 2593068 w 4441371"/>
                <a:gd name="connsiteY5" fmla="*/ 1683203 h 1695271"/>
                <a:gd name="connsiteX6" fmla="*/ 3178629 w 4441371"/>
                <a:gd name="connsiteY6" fmla="*/ 1582057 h 1695271"/>
                <a:gd name="connsiteX7" fmla="*/ 3556000 w 4441371"/>
                <a:gd name="connsiteY7" fmla="*/ 1407885 h 1695271"/>
                <a:gd name="connsiteX8" fmla="*/ 3889829 w 4441371"/>
                <a:gd name="connsiteY8" fmla="*/ 1132568 h 1695271"/>
                <a:gd name="connsiteX9" fmla="*/ 4209596 w 4441371"/>
                <a:gd name="connsiteY9" fmla="*/ 634093 h 1695271"/>
                <a:gd name="connsiteX10" fmla="*/ 4368800 w 4441371"/>
                <a:gd name="connsiteY10" fmla="*/ 275771 h 1695271"/>
                <a:gd name="connsiteX11" fmla="*/ 4441371 w 4441371"/>
                <a:gd name="connsiteY11" fmla="*/ 0 h 1695271"/>
                <a:gd name="connsiteX0" fmla="*/ 0 w 4441371"/>
                <a:gd name="connsiteY0" fmla="*/ 58057 h 1695271"/>
                <a:gd name="connsiteX1" fmla="*/ 551543 w 4441371"/>
                <a:gd name="connsiteY1" fmla="*/ 740229 h 1695271"/>
                <a:gd name="connsiteX2" fmla="*/ 972457 w 4441371"/>
                <a:gd name="connsiteY2" fmla="*/ 1117600 h 1695271"/>
                <a:gd name="connsiteX3" fmla="*/ 1480458 w 4441371"/>
                <a:gd name="connsiteY3" fmla="*/ 1465943 h 1695271"/>
                <a:gd name="connsiteX4" fmla="*/ 2090057 w 4441371"/>
                <a:gd name="connsiteY4" fmla="*/ 1669143 h 1695271"/>
                <a:gd name="connsiteX5" fmla="*/ 2593068 w 4441371"/>
                <a:gd name="connsiteY5" fmla="*/ 1683203 h 1695271"/>
                <a:gd name="connsiteX6" fmla="*/ 3178629 w 4441371"/>
                <a:gd name="connsiteY6" fmla="*/ 1582057 h 1695271"/>
                <a:gd name="connsiteX7" fmla="*/ 3556000 w 4441371"/>
                <a:gd name="connsiteY7" fmla="*/ 1407885 h 1695271"/>
                <a:gd name="connsiteX8" fmla="*/ 3889829 w 4441371"/>
                <a:gd name="connsiteY8" fmla="*/ 1132568 h 1695271"/>
                <a:gd name="connsiteX9" fmla="*/ 4209596 w 4441371"/>
                <a:gd name="connsiteY9" fmla="*/ 634093 h 1695271"/>
                <a:gd name="connsiteX10" fmla="*/ 4368800 w 4441371"/>
                <a:gd name="connsiteY10" fmla="*/ 275771 h 1695271"/>
                <a:gd name="connsiteX11" fmla="*/ 4441371 w 4441371"/>
                <a:gd name="connsiteY11" fmla="*/ 0 h 1695271"/>
                <a:gd name="connsiteX0" fmla="*/ 0 w 4441371"/>
                <a:gd name="connsiteY0" fmla="*/ 58057 h 1695271"/>
                <a:gd name="connsiteX1" fmla="*/ 391886 w 4441371"/>
                <a:gd name="connsiteY1" fmla="*/ 711200 h 1695271"/>
                <a:gd name="connsiteX2" fmla="*/ 972457 w 4441371"/>
                <a:gd name="connsiteY2" fmla="*/ 1117600 h 1695271"/>
                <a:gd name="connsiteX3" fmla="*/ 1480458 w 4441371"/>
                <a:gd name="connsiteY3" fmla="*/ 1465943 h 1695271"/>
                <a:gd name="connsiteX4" fmla="*/ 2090057 w 4441371"/>
                <a:gd name="connsiteY4" fmla="*/ 1669143 h 1695271"/>
                <a:gd name="connsiteX5" fmla="*/ 2593068 w 4441371"/>
                <a:gd name="connsiteY5" fmla="*/ 1683203 h 1695271"/>
                <a:gd name="connsiteX6" fmla="*/ 3178629 w 4441371"/>
                <a:gd name="connsiteY6" fmla="*/ 1582057 h 1695271"/>
                <a:gd name="connsiteX7" fmla="*/ 3556000 w 4441371"/>
                <a:gd name="connsiteY7" fmla="*/ 1407885 h 1695271"/>
                <a:gd name="connsiteX8" fmla="*/ 3889829 w 4441371"/>
                <a:gd name="connsiteY8" fmla="*/ 1132568 h 1695271"/>
                <a:gd name="connsiteX9" fmla="*/ 4209596 w 4441371"/>
                <a:gd name="connsiteY9" fmla="*/ 634093 h 1695271"/>
                <a:gd name="connsiteX10" fmla="*/ 4368800 w 4441371"/>
                <a:gd name="connsiteY10" fmla="*/ 275771 h 1695271"/>
                <a:gd name="connsiteX11" fmla="*/ 4441371 w 4441371"/>
                <a:gd name="connsiteY11" fmla="*/ 0 h 1695271"/>
                <a:gd name="connsiteX0" fmla="*/ 0 w 4441371"/>
                <a:gd name="connsiteY0" fmla="*/ 58057 h 1695271"/>
                <a:gd name="connsiteX1" fmla="*/ 391886 w 4441371"/>
                <a:gd name="connsiteY1" fmla="*/ 711200 h 1695271"/>
                <a:gd name="connsiteX2" fmla="*/ 972457 w 4441371"/>
                <a:gd name="connsiteY2" fmla="*/ 1117600 h 1695271"/>
                <a:gd name="connsiteX3" fmla="*/ 1480458 w 4441371"/>
                <a:gd name="connsiteY3" fmla="*/ 1465943 h 1695271"/>
                <a:gd name="connsiteX4" fmla="*/ 2090057 w 4441371"/>
                <a:gd name="connsiteY4" fmla="*/ 1669143 h 1695271"/>
                <a:gd name="connsiteX5" fmla="*/ 2593068 w 4441371"/>
                <a:gd name="connsiteY5" fmla="*/ 1683203 h 1695271"/>
                <a:gd name="connsiteX6" fmla="*/ 3178629 w 4441371"/>
                <a:gd name="connsiteY6" fmla="*/ 1582057 h 1695271"/>
                <a:gd name="connsiteX7" fmla="*/ 3556000 w 4441371"/>
                <a:gd name="connsiteY7" fmla="*/ 1407885 h 1695271"/>
                <a:gd name="connsiteX8" fmla="*/ 3889829 w 4441371"/>
                <a:gd name="connsiteY8" fmla="*/ 1132568 h 1695271"/>
                <a:gd name="connsiteX9" fmla="*/ 4209596 w 4441371"/>
                <a:gd name="connsiteY9" fmla="*/ 634093 h 1695271"/>
                <a:gd name="connsiteX10" fmla="*/ 4368800 w 4441371"/>
                <a:gd name="connsiteY10" fmla="*/ 275771 h 1695271"/>
                <a:gd name="connsiteX11" fmla="*/ 4441371 w 4441371"/>
                <a:gd name="connsiteY11" fmla="*/ 0 h 1695271"/>
                <a:gd name="connsiteX0" fmla="*/ 0 w 4441371"/>
                <a:gd name="connsiteY0" fmla="*/ 58057 h 1695271"/>
                <a:gd name="connsiteX1" fmla="*/ 391886 w 4441371"/>
                <a:gd name="connsiteY1" fmla="*/ 711200 h 1695271"/>
                <a:gd name="connsiteX2" fmla="*/ 798285 w 4441371"/>
                <a:gd name="connsiteY2" fmla="*/ 1190171 h 1695271"/>
                <a:gd name="connsiteX3" fmla="*/ 1480458 w 4441371"/>
                <a:gd name="connsiteY3" fmla="*/ 1465943 h 1695271"/>
                <a:gd name="connsiteX4" fmla="*/ 2090057 w 4441371"/>
                <a:gd name="connsiteY4" fmla="*/ 1669143 h 1695271"/>
                <a:gd name="connsiteX5" fmla="*/ 2593068 w 4441371"/>
                <a:gd name="connsiteY5" fmla="*/ 1683203 h 1695271"/>
                <a:gd name="connsiteX6" fmla="*/ 3178629 w 4441371"/>
                <a:gd name="connsiteY6" fmla="*/ 1582057 h 1695271"/>
                <a:gd name="connsiteX7" fmla="*/ 3556000 w 4441371"/>
                <a:gd name="connsiteY7" fmla="*/ 1407885 h 1695271"/>
                <a:gd name="connsiteX8" fmla="*/ 3889829 w 4441371"/>
                <a:gd name="connsiteY8" fmla="*/ 1132568 h 1695271"/>
                <a:gd name="connsiteX9" fmla="*/ 4209596 w 4441371"/>
                <a:gd name="connsiteY9" fmla="*/ 634093 h 1695271"/>
                <a:gd name="connsiteX10" fmla="*/ 4368800 w 4441371"/>
                <a:gd name="connsiteY10" fmla="*/ 275771 h 1695271"/>
                <a:gd name="connsiteX11" fmla="*/ 4441371 w 4441371"/>
                <a:gd name="connsiteY11" fmla="*/ 0 h 1695271"/>
                <a:gd name="connsiteX0" fmla="*/ 0 w 4441371"/>
                <a:gd name="connsiteY0" fmla="*/ 58057 h 1690867"/>
                <a:gd name="connsiteX1" fmla="*/ 391886 w 4441371"/>
                <a:gd name="connsiteY1" fmla="*/ 711200 h 1690867"/>
                <a:gd name="connsiteX2" fmla="*/ 798285 w 4441371"/>
                <a:gd name="connsiteY2" fmla="*/ 1190171 h 1690867"/>
                <a:gd name="connsiteX3" fmla="*/ 1407886 w 4441371"/>
                <a:gd name="connsiteY3" fmla="*/ 1553029 h 1690867"/>
                <a:gd name="connsiteX4" fmla="*/ 2090057 w 4441371"/>
                <a:gd name="connsiteY4" fmla="*/ 1669143 h 1690867"/>
                <a:gd name="connsiteX5" fmla="*/ 2593068 w 4441371"/>
                <a:gd name="connsiteY5" fmla="*/ 1683203 h 1690867"/>
                <a:gd name="connsiteX6" fmla="*/ 3178629 w 4441371"/>
                <a:gd name="connsiteY6" fmla="*/ 1582057 h 1690867"/>
                <a:gd name="connsiteX7" fmla="*/ 3556000 w 4441371"/>
                <a:gd name="connsiteY7" fmla="*/ 1407885 h 1690867"/>
                <a:gd name="connsiteX8" fmla="*/ 3889829 w 4441371"/>
                <a:gd name="connsiteY8" fmla="*/ 1132568 h 1690867"/>
                <a:gd name="connsiteX9" fmla="*/ 4209596 w 4441371"/>
                <a:gd name="connsiteY9" fmla="*/ 634093 h 1690867"/>
                <a:gd name="connsiteX10" fmla="*/ 4368800 w 4441371"/>
                <a:gd name="connsiteY10" fmla="*/ 275771 h 1690867"/>
                <a:gd name="connsiteX11" fmla="*/ 4441371 w 4441371"/>
                <a:gd name="connsiteY11" fmla="*/ 0 h 1690867"/>
                <a:gd name="connsiteX0" fmla="*/ 0 w 4441371"/>
                <a:gd name="connsiteY0" fmla="*/ 58057 h 1690867"/>
                <a:gd name="connsiteX1" fmla="*/ 203200 w 4441371"/>
                <a:gd name="connsiteY1" fmla="*/ 493486 h 1690867"/>
                <a:gd name="connsiteX2" fmla="*/ 391886 w 4441371"/>
                <a:gd name="connsiteY2" fmla="*/ 711200 h 1690867"/>
                <a:gd name="connsiteX3" fmla="*/ 798285 w 4441371"/>
                <a:gd name="connsiteY3" fmla="*/ 1190171 h 1690867"/>
                <a:gd name="connsiteX4" fmla="*/ 1407886 w 4441371"/>
                <a:gd name="connsiteY4" fmla="*/ 1553029 h 1690867"/>
                <a:gd name="connsiteX5" fmla="*/ 2090057 w 4441371"/>
                <a:gd name="connsiteY5" fmla="*/ 1669143 h 1690867"/>
                <a:gd name="connsiteX6" fmla="*/ 2593068 w 4441371"/>
                <a:gd name="connsiteY6" fmla="*/ 1683203 h 1690867"/>
                <a:gd name="connsiteX7" fmla="*/ 3178629 w 4441371"/>
                <a:gd name="connsiteY7" fmla="*/ 1582057 h 1690867"/>
                <a:gd name="connsiteX8" fmla="*/ 3556000 w 4441371"/>
                <a:gd name="connsiteY8" fmla="*/ 1407885 h 1690867"/>
                <a:gd name="connsiteX9" fmla="*/ 3889829 w 4441371"/>
                <a:gd name="connsiteY9" fmla="*/ 1132568 h 1690867"/>
                <a:gd name="connsiteX10" fmla="*/ 4209596 w 4441371"/>
                <a:gd name="connsiteY10" fmla="*/ 634093 h 1690867"/>
                <a:gd name="connsiteX11" fmla="*/ 4368800 w 4441371"/>
                <a:gd name="connsiteY11" fmla="*/ 275771 h 1690867"/>
                <a:gd name="connsiteX12" fmla="*/ 4441371 w 4441371"/>
                <a:gd name="connsiteY12" fmla="*/ 0 h 1690867"/>
                <a:gd name="connsiteX0" fmla="*/ 0 w 4441371"/>
                <a:gd name="connsiteY0" fmla="*/ 58057 h 1690867"/>
                <a:gd name="connsiteX1" fmla="*/ 203200 w 4441371"/>
                <a:gd name="connsiteY1" fmla="*/ 493486 h 1690867"/>
                <a:gd name="connsiteX2" fmla="*/ 449944 w 4441371"/>
                <a:gd name="connsiteY2" fmla="*/ 856343 h 1690867"/>
                <a:gd name="connsiteX3" fmla="*/ 798285 w 4441371"/>
                <a:gd name="connsiteY3" fmla="*/ 1190171 h 1690867"/>
                <a:gd name="connsiteX4" fmla="*/ 1407886 w 4441371"/>
                <a:gd name="connsiteY4" fmla="*/ 1553029 h 1690867"/>
                <a:gd name="connsiteX5" fmla="*/ 2090057 w 4441371"/>
                <a:gd name="connsiteY5" fmla="*/ 1669143 h 1690867"/>
                <a:gd name="connsiteX6" fmla="*/ 2593068 w 4441371"/>
                <a:gd name="connsiteY6" fmla="*/ 1683203 h 1690867"/>
                <a:gd name="connsiteX7" fmla="*/ 3178629 w 4441371"/>
                <a:gd name="connsiteY7" fmla="*/ 1582057 h 1690867"/>
                <a:gd name="connsiteX8" fmla="*/ 3556000 w 4441371"/>
                <a:gd name="connsiteY8" fmla="*/ 1407885 h 1690867"/>
                <a:gd name="connsiteX9" fmla="*/ 3889829 w 4441371"/>
                <a:gd name="connsiteY9" fmla="*/ 1132568 h 1690867"/>
                <a:gd name="connsiteX10" fmla="*/ 4209596 w 4441371"/>
                <a:gd name="connsiteY10" fmla="*/ 634093 h 1690867"/>
                <a:gd name="connsiteX11" fmla="*/ 4368800 w 4441371"/>
                <a:gd name="connsiteY11" fmla="*/ 275771 h 1690867"/>
                <a:gd name="connsiteX12" fmla="*/ 4441371 w 4441371"/>
                <a:gd name="connsiteY12" fmla="*/ 0 h 1690867"/>
                <a:gd name="connsiteX0" fmla="*/ 0 w 4441371"/>
                <a:gd name="connsiteY0" fmla="*/ 58057 h 1720293"/>
                <a:gd name="connsiteX1" fmla="*/ 203200 w 4441371"/>
                <a:gd name="connsiteY1" fmla="*/ 493486 h 1720293"/>
                <a:gd name="connsiteX2" fmla="*/ 449944 w 4441371"/>
                <a:gd name="connsiteY2" fmla="*/ 856343 h 1720293"/>
                <a:gd name="connsiteX3" fmla="*/ 798285 w 4441371"/>
                <a:gd name="connsiteY3" fmla="*/ 1190171 h 1720293"/>
                <a:gd name="connsiteX4" fmla="*/ 1407886 w 4441371"/>
                <a:gd name="connsiteY4" fmla="*/ 1553029 h 1720293"/>
                <a:gd name="connsiteX5" fmla="*/ 2090057 w 4441371"/>
                <a:gd name="connsiteY5" fmla="*/ 1712685 h 1720293"/>
                <a:gd name="connsiteX6" fmla="*/ 2593068 w 4441371"/>
                <a:gd name="connsiteY6" fmla="*/ 1683203 h 1720293"/>
                <a:gd name="connsiteX7" fmla="*/ 3178629 w 4441371"/>
                <a:gd name="connsiteY7" fmla="*/ 1582057 h 1720293"/>
                <a:gd name="connsiteX8" fmla="*/ 3556000 w 4441371"/>
                <a:gd name="connsiteY8" fmla="*/ 1407885 h 1720293"/>
                <a:gd name="connsiteX9" fmla="*/ 3889829 w 4441371"/>
                <a:gd name="connsiteY9" fmla="*/ 1132568 h 1720293"/>
                <a:gd name="connsiteX10" fmla="*/ 4209596 w 4441371"/>
                <a:gd name="connsiteY10" fmla="*/ 634093 h 1720293"/>
                <a:gd name="connsiteX11" fmla="*/ 4368800 w 4441371"/>
                <a:gd name="connsiteY11" fmla="*/ 275771 h 1720293"/>
                <a:gd name="connsiteX12" fmla="*/ 4441371 w 4441371"/>
                <a:gd name="connsiteY12" fmla="*/ 0 h 1720293"/>
                <a:gd name="connsiteX0" fmla="*/ 0 w 4441371"/>
                <a:gd name="connsiteY0" fmla="*/ 58057 h 1730634"/>
                <a:gd name="connsiteX1" fmla="*/ 203200 w 4441371"/>
                <a:gd name="connsiteY1" fmla="*/ 493486 h 1730634"/>
                <a:gd name="connsiteX2" fmla="*/ 449944 w 4441371"/>
                <a:gd name="connsiteY2" fmla="*/ 856343 h 1730634"/>
                <a:gd name="connsiteX3" fmla="*/ 798285 w 4441371"/>
                <a:gd name="connsiteY3" fmla="*/ 1190171 h 1730634"/>
                <a:gd name="connsiteX4" fmla="*/ 1407886 w 4441371"/>
                <a:gd name="connsiteY4" fmla="*/ 1553029 h 1730634"/>
                <a:gd name="connsiteX5" fmla="*/ 2090057 w 4441371"/>
                <a:gd name="connsiteY5" fmla="*/ 1712685 h 1730634"/>
                <a:gd name="connsiteX6" fmla="*/ 2636611 w 4441371"/>
                <a:gd name="connsiteY6" fmla="*/ 1712231 h 1730634"/>
                <a:gd name="connsiteX7" fmla="*/ 3178629 w 4441371"/>
                <a:gd name="connsiteY7" fmla="*/ 1582057 h 1730634"/>
                <a:gd name="connsiteX8" fmla="*/ 3556000 w 4441371"/>
                <a:gd name="connsiteY8" fmla="*/ 1407885 h 1730634"/>
                <a:gd name="connsiteX9" fmla="*/ 3889829 w 4441371"/>
                <a:gd name="connsiteY9" fmla="*/ 1132568 h 1730634"/>
                <a:gd name="connsiteX10" fmla="*/ 4209596 w 4441371"/>
                <a:gd name="connsiteY10" fmla="*/ 634093 h 1730634"/>
                <a:gd name="connsiteX11" fmla="*/ 4368800 w 4441371"/>
                <a:gd name="connsiteY11" fmla="*/ 275771 h 1730634"/>
                <a:gd name="connsiteX12" fmla="*/ 4441371 w 4441371"/>
                <a:gd name="connsiteY12" fmla="*/ 0 h 1730634"/>
                <a:gd name="connsiteX0" fmla="*/ 0 w 4454494"/>
                <a:gd name="connsiteY0" fmla="*/ 30063 h 1730634"/>
                <a:gd name="connsiteX1" fmla="*/ 216323 w 4454494"/>
                <a:gd name="connsiteY1" fmla="*/ 493486 h 1730634"/>
                <a:gd name="connsiteX2" fmla="*/ 463067 w 4454494"/>
                <a:gd name="connsiteY2" fmla="*/ 856343 h 1730634"/>
                <a:gd name="connsiteX3" fmla="*/ 811408 w 4454494"/>
                <a:gd name="connsiteY3" fmla="*/ 1190171 h 1730634"/>
                <a:gd name="connsiteX4" fmla="*/ 1421009 w 4454494"/>
                <a:gd name="connsiteY4" fmla="*/ 1553029 h 1730634"/>
                <a:gd name="connsiteX5" fmla="*/ 2103180 w 4454494"/>
                <a:gd name="connsiteY5" fmla="*/ 1712685 h 1730634"/>
                <a:gd name="connsiteX6" fmla="*/ 2649734 w 4454494"/>
                <a:gd name="connsiteY6" fmla="*/ 1712231 h 1730634"/>
                <a:gd name="connsiteX7" fmla="*/ 3191752 w 4454494"/>
                <a:gd name="connsiteY7" fmla="*/ 1582057 h 1730634"/>
                <a:gd name="connsiteX8" fmla="*/ 3569123 w 4454494"/>
                <a:gd name="connsiteY8" fmla="*/ 1407885 h 1730634"/>
                <a:gd name="connsiteX9" fmla="*/ 3902952 w 4454494"/>
                <a:gd name="connsiteY9" fmla="*/ 1132568 h 1730634"/>
                <a:gd name="connsiteX10" fmla="*/ 4222719 w 4454494"/>
                <a:gd name="connsiteY10" fmla="*/ 634093 h 1730634"/>
                <a:gd name="connsiteX11" fmla="*/ 4381923 w 4454494"/>
                <a:gd name="connsiteY11" fmla="*/ 275771 h 1730634"/>
                <a:gd name="connsiteX12" fmla="*/ 4454494 w 4454494"/>
                <a:gd name="connsiteY12" fmla="*/ 0 h 1730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54494" h="1730634">
                  <a:moveTo>
                    <a:pt x="0" y="30063"/>
                  </a:moveTo>
                  <a:cubicBezTo>
                    <a:pt x="41124" y="95378"/>
                    <a:pt x="151009" y="384629"/>
                    <a:pt x="216323" y="493486"/>
                  </a:cubicBezTo>
                  <a:cubicBezTo>
                    <a:pt x="281637" y="602343"/>
                    <a:pt x="363886" y="740229"/>
                    <a:pt x="463067" y="856343"/>
                  </a:cubicBezTo>
                  <a:cubicBezTo>
                    <a:pt x="562248" y="972457"/>
                    <a:pt x="651751" y="1074057"/>
                    <a:pt x="811408" y="1190171"/>
                  </a:cubicBezTo>
                  <a:cubicBezTo>
                    <a:pt x="971065" y="1306285"/>
                    <a:pt x="1205714" y="1465943"/>
                    <a:pt x="1421009" y="1553029"/>
                  </a:cubicBezTo>
                  <a:cubicBezTo>
                    <a:pt x="1636304" y="1640115"/>
                    <a:pt x="1898393" y="1686151"/>
                    <a:pt x="2103180" y="1712685"/>
                  </a:cubicBezTo>
                  <a:cubicBezTo>
                    <a:pt x="2307968" y="1739219"/>
                    <a:pt x="2468305" y="1734002"/>
                    <a:pt x="2649734" y="1712231"/>
                  </a:cubicBezTo>
                  <a:cubicBezTo>
                    <a:pt x="2831163" y="1690460"/>
                    <a:pt x="3038521" y="1632781"/>
                    <a:pt x="3191752" y="1582057"/>
                  </a:cubicBezTo>
                  <a:cubicBezTo>
                    <a:pt x="3344984" y="1531333"/>
                    <a:pt x="3450590" y="1482800"/>
                    <a:pt x="3569123" y="1407885"/>
                  </a:cubicBezTo>
                  <a:cubicBezTo>
                    <a:pt x="3687656" y="1332970"/>
                    <a:pt x="3794019" y="1261533"/>
                    <a:pt x="3902952" y="1132568"/>
                  </a:cubicBezTo>
                  <a:cubicBezTo>
                    <a:pt x="4011885" y="1003603"/>
                    <a:pt x="4142890" y="776893"/>
                    <a:pt x="4222719" y="634093"/>
                  </a:cubicBezTo>
                  <a:cubicBezTo>
                    <a:pt x="4302548" y="491293"/>
                    <a:pt x="4343294" y="381453"/>
                    <a:pt x="4381923" y="275771"/>
                  </a:cubicBezTo>
                  <a:cubicBezTo>
                    <a:pt x="4420552" y="170089"/>
                    <a:pt x="4435142" y="83457"/>
                    <a:pt x="4454494" y="0"/>
                  </a:cubicBezTo>
                </a:path>
              </a:pathLst>
            </a:custGeom>
            <a:noFill/>
            <a:ln w="50800">
              <a:solidFill>
                <a:srgbClr val="4E6BF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a:solidFill>
                  <a:prstClr val="white"/>
                </a:solidFill>
              </a:endParaRPr>
            </a:p>
          </p:txBody>
        </p:sp>
        <p:sp>
          <p:nvSpPr>
            <p:cNvPr id="58" name="Freeform 57"/>
            <p:cNvSpPr/>
            <p:nvPr/>
          </p:nvSpPr>
          <p:spPr>
            <a:xfrm>
              <a:off x="4513004" y="1883055"/>
              <a:ext cx="3542388" cy="2846998"/>
            </a:xfrm>
            <a:custGeom>
              <a:avLst/>
              <a:gdLst>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377371 w 4412343"/>
                <a:gd name="connsiteY5" fmla="*/ 870857 h 3309257"/>
                <a:gd name="connsiteX6" fmla="*/ 478971 w 4412343"/>
                <a:gd name="connsiteY6" fmla="*/ 1509486 h 3309257"/>
                <a:gd name="connsiteX7" fmla="*/ 682171 w 4412343"/>
                <a:gd name="connsiteY7" fmla="*/ 2032000 h 3309257"/>
                <a:gd name="connsiteX8" fmla="*/ 1103085 w 4412343"/>
                <a:gd name="connsiteY8" fmla="*/ 2525486 h 3309257"/>
                <a:gd name="connsiteX9" fmla="*/ 1625600 w 4412343"/>
                <a:gd name="connsiteY9" fmla="*/ 2801257 h 3309257"/>
                <a:gd name="connsiteX10" fmla="*/ 2249714 w 4412343"/>
                <a:gd name="connsiteY10" fmla="*/ 3033486 h 3309257"/>
                <a:gd name="connsiteX11" fmla="*/ 3004457 w 4412343"/>
                <a:gd name="connsiteY11" fmla="*/ 31786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34521 w 4412343"/>
                <a:gd name="connsiteY5" fmla="*/ 861332 h 3309257"/>
                <a:gd name="connsiteX6" fmla="*/ 478971 w 4412343"/>
                <a:gd name="connsiteY6" fmla="*/ 1509486 h 3309257"/>
                <a:gd name="connsiteX7" fmla="*/ 682171 w 4412343"/>
                <a:gd name="connsiteY7" fmla="*/ 2032000 h 3309257"/>
                <a:gd name="connsiteX8" fmla="*/ 1103085 w 4412343"/>
                <a:gd name="connsiteY8" fmla="*/ 2525486 h 3309257"/>
                <a:gd name="connsiteX9" fmla="*/ 1625600 w 4412343"/>
                <a:gd name="connsiteY9" fmla="*/ 2801257 h 3309257"/>
                <a:gd name="connsiteX10" fmla="*/ 2249714 w 4412343"/>
                <a:gd name="connsiteY10" fmla="*/ 3033486 h 3309257"/>
                <a:gd name="connsiteX11" fmla="*/ 3004457 w 4412343"/>
                <a:gd name="connsiteY11" fmla="*/ 31786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34521 w 4412343"/>
                <a:gd name="connsiteY5" fmla="*/ 861332 h 3309257"/>
                <a:gd name="connsiteX6" fmla="*/ 583746 w 4412343"/>
                <a:gd name="connsiteY6" fmla="*/ 1490436 h 3309257"/>
                <a:gd name="connsiteX7" fmla="*/ 682171 w 4412343"/>
                <a:gd name="connsiteY7" fmla="*/ 2032000 h 3309257"/>
                <a:gd name="connsiteX8" fmla="*/ 1103085 w 4412343"/>
                <a:gd name="connsiteY8" fmla="*/ 2525486 h 3309257"/>
                <a:gd name="connsiteX9" fmla="*/ 1625600 w 4412343"/>
                <a:gd name="connsiteY9" fmla="*/ 2801257 h 3309257"/>
                <a:gd name="connsiteX10" fmla="*/ 2249714 w 4412343"/>
                <a:gd name="connsiteY10" fmla="*/ 3033486 h 3309257"/>
                <a:gd name="connsiteX11" fmla="*/ 3004457 w 4412343"/>
                <a:gd name="connsiteY11" fmla="*/ 31786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34521 w 4412343"/>
                <a:gd name="connsiteY5" fmla="*/ 861332 h 3309257"/>
                <a:gd name="connsiteX6" fmla="*/ 583746 w 4412343"/>
                <a:gd name="connsiteY6" fmla="*/ 1490436 h 3309257"/>
                <a:gd name="connsiteX7" fmla="*/ 682171 w 4412343"/>
                <a:gd name="connsiteY7" fmla="*/ 2032000 h 3309257"/>
                <a:gd name="connsiteX8" fmla="*/ 1103085 w 4412343"/>
                <a:gd name="connsiteY8" fmla="*/ 2525486 h 3309257"/>
                <a:gd name="connsiteX9" fmla="*/ 1625600 w 4412343"/>
                <a:gd name="connsiteY9" fmla="*/ 2801257 h 3309257"/>
                <a:gd name="connsiteX10" fmla="*/ 2249714 w 4412343"/>
                <a:gd name="connsiteY10" fmla="*/ 3033486 h 3309257"/>
                <a:gd name="connsiteX11" fmla="*/ 3004457 w 4412343"/>
                <a:gd name="connsiteY11" fmla="*/ 31786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34521 w 4412343"/>
                <a:gd name="connsiteY5" fmla="*/ 861332 h 3309257"/>
                <a:gd name="connsiteX6" fmla="*/ 583746 w 4412343"/>
                <a:gd name="connsiteY6" fmla="*/ 1490436 h 3309257"/>
                <a:gd name="connsiteX7" fmla="*/ 786946 w 4412343"/>
                <a:gd name="connsiteY7" fmla="*/ 2003425 h 3309257"/>
                <a:gd name="connsiteX8" fmla="*/ 1103085 w 4412343"/>
                <a:gd name="connsiteY8" fmla="*/ 2525486 h 3309257"/>
                <a:gd name="connsiteX9" fmla="*/ 1625600 w 4412343"/>
                <a:gd name="connsiteY9" fmla="*/ 2801257 h 3309257"/>
                <a:gd name="connsiteX10" fmla="*/ 2249714 w 4412343"/>
                <a:gd name="connsiteY10" fmla="*/ 3033486 h 3309257"/>
                <a:gd name="connsiteX11" fmla="*/ 3004457 w 4412343"/>
                <a:gd name="connsiteY11" fmla="*/ 31786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34521 w 4412343"/>
                <a:gd name="connsiteY5" fmla="*/ 861332 h 3309257"/>
                <a:gd name="connsiteX6" fmla="*/ 583746 w 4412343"/>
                <a:gd name="connsiteY6" fmla="*/ 1490436 h 3309257"/>
                <a:gd name="connsiteX7" fmla="*/ 786946 w 4412343"/>
                <a:gd name="connsiteY7" fmla="*/ 2003425 h 3309257"/>
                <a:gd name="connsiteX8" fmla="*/ 1103085 w 4412343"/>
                <a:gd name="connsiteY8" fmla="*/ 2525486 h 3309257"/>
                <a:gd name="connsiteX9" fmla="*/ 1625600 w 4412343"/>
                <a:gd name="connsiteY9" fmla="*/ 2801257 h 3309257"/>
                <a:gd name="connsiteX10" fmla="*/ 2249714 w 4412343"/>
                <a:gd name="connsiteY10" fmla="*/ 3033486 h 3309257"/>
                <a:gd name="connsiteX11" fmla="*/ 3004457 w 4412343"/>
                <a:gd name="connsiteY11" fmla="*/ 31786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34521 w 4412343"/>
                <a:gd name="connsiteY5" fmla="*/ 861332 h 3309257"/>
                <a:gd name="connsiteX6" fmla="*/ 583746 w 4412343"/>
                <a:gd name="connsiteY6" fmla="*/ 1490436 h 3309257"/>
                <a:gd name="connsiteX7" fmla="*/ 786946 w 4412343"/>
                <a:gd name="connsiteY7" fmla="*/ 2003425 h 3309257"/>
                <a:gd name="connsiteX8" fmla="*/ 1198335 w 4412343"/>
                <a:gd name="connsiteY8" fmla="*/ 2477861 h 3309257"/>
                <a:gd name="connsiteX9" fmla="*/ 1625600 w 4412343"/>
                <a:gd name="connsiteY9" fmla="*/ 2801257 h 3309257"/>
                <a:gd name="connsiteX10" fmla="*/ 2249714 w 4412343"/>
                <a:gd name="connsiteY10" fmla="*/ 3033486 h 3309257"/>
                <a:gd name="connsiteX11" fmla="*/ 3004457 w 4412343"/>
                <a:gd name="connsiteY11" fmla="*/ 31786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34521 w 4412343"/>
                <a:gd name="connsiteY5" fmla="*/ 861332 h 3309257"/>
                <a:gd name="connsiteX6" fmla="*/ 583746 w 4412343"/>
                <a:gd name="connsiteY6" fmla="*/ 1490436 h 3309257"/>
                <a:gd name="connsiteX7" fmla="*/ 786946 w 4412343"/>
                <a:gd name="connsiteY7" fmla="*/ 2003425 h 3309257"/>
                <a:gd name="connsiteX8" fmla="*/ 1198335 w 4412343"/>
                <a:gd name="connsiteY8" fmla="*/ 2477861 h 3309257"/>
                <a:gd name="connsiteX9" fmla="*/ 1625600 w 4412343"/>
                <a:gd name="connsiteY9" fmla="*/ 2801257 h 3309257"/>
                <a:gd name="connsiteX10" fmla="*/ 2249714 w 4412343"/>
                <a:gd name="connsiteY10" fmla="*/ 3033486 h 3309257"/>
                <a:gd name="connsiteX11" fmla="*/ 3004457 w 4412343"/>
                <a:gd name="connsiteY11" fmla="*/ 31786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34521 w 4412343"/>
                <a:gd name="connsiteY5" fmla="*/ 861332 h 3309257"/>
                <a:gd name="connsiteX6" fmla="*/ 583746 w 4412343"/>
                <a:gd name="connsiteY6" fmla="*/ 1490436 h 3309257"/>
                <a:gd name="connsiteX7" fmla="*/ 786946 w 4412343"/>
                <a:gd name="connsiteY7" fmla="*/ 2003425 h 3309257"/>
                <a:gd name="connsiteX8" fmla="*/ 1284060 w 4412343"/>
                <a:gd name="connsiteY8" fmla="*/ 2430236 h 3309257"/>
                <a:gd name="connsiteX9" fmla="*/ 1625600 w 4412343"/>
                <a:gd name="connsiteY9" fmla="*/ 2801257 h 3309257"/>
                <a:gd name="connsiteX10" fmla="*/ 2249714 w 4412343"/>
                <a:gd name="connsiteY10" fmla="*/ 3033486 h 3309257"/>
                <a:gd name="connsiteX11" fmla="*/ 3004457 w 4412343"/>
                <a:gd name="connsiteY11" fmla="*/ 31786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34521 w 4412343"/>
                <a:gd name="connsiteY5" fmla="*/ 861332 h 3309257"/>
                <a:gd name="connsiteX6" fmla="*/ 583746 w 4412343"/>
                <a:gd name="connsiteY6" fmla="*/ 1490436 h 3309257"/>
                <a:gd name="connsiteX7" fmla="*/ 786946 w 4412343"/>
                <a:gd name="connsiteY7" fmla="*/ 2003425 h 3309257"/>
                <a:gd name="connsiteX8" fmla="*/ 1284060 w 4412343"/>
                <a:gd name="connsiteY8" fmla="*/ 2430236 h 3309257"/>
                <a:gd name="connsiteX9" fmla="*/ 1625600 w 4412343"/>
                <a:gd name="connsiteY9" fmla="*/ 2801257 h 3309257"/>
                <a:gd name="connsiteX10" fmla="*/ 2249714 w 4412343"/>
                <a:gd name="connsiteY10" fmla="*/ 3033486 h 3309257"/>
                <a:gd name="connsiteX11" fmla="*/ 3004457 w 4412343"/>
                <a:gd name="connsiteY11" fmla="*/ 31786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34521 w 4412343"/>
                <a:gd name="connsiteY5" fmla="*/ 861332 h 3309257"/>
                <a:gd name="connsiteX6" fmla="*/ 583746 w 4412343"/>
                <a:gd name="connsiteY6" fmla="*/ 1490436 h 3309257"/>
                <a:gd name="connsiteX7" fmla="*/ 786946 w 4412343"/>
                <a:gd name="connsiteY7" fmla="*/ 2003425 h 3309257"/>
                <a:gd name="connsiteX8" fmla="*/ 1284060 w 4412343"/>
                <a:gd name="connsiteY8" fmla="*/ 2430236 h 3309257"/>
                <a:gd name="connsiteX9" fmla="*/ 1692275 w 4412343"/>
                <a:gd name="connsiteY9" fmla="*/ 2725057 h 3309257"/>
                <a:gd name="connsiteX10" fmla="*/ 2249714 w 4412343"/>
                <a:gd name="connsiteY10" fmla="*/ 3033486 h 3309257"/>
                <a:gd name="connsiteX11" fmla="*/ 3004457 w 4412343"/>
                <a:gd name="connsiteY11" fmla="*/ 31786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34521 w 4412343"/>
                <a:gd name="connsiteY5" fmla="*/ 861332 h 3309257"/>
                <a:gd name="connsiteX6" fmla="*/ 583746 w 4412343"/>
                <a:gd name="connsiteY6" fmla="*/ 1490436 h 3309257"/>
                <a:gd name="connsiteX7" fmla="*/ 786946 w 4412343"/>
                <a:gd name="connsiteY7" fmla="*/ 2003425 h 3309257"/>
                <a:gd name="connsiteX8" fmla="*/ 1284060 w 4412343"/>
                <a:gd name="connsiteY8" fmla="*/ 2430236 h 3309257"/>
                <a:gd name="connsiteX9" fmla="*/ 1692275 w 4412343"/>
                <a:gd name="connsiteY9" fmla="*/ 2725057 h 3309257"/>
                <a:gd name="connsiteX10" fmla="*/ 2297339 w 4412343"/>
                <a:gd name="connsiteY10" fmla="*/ 2976336 h 3309257"/>
                <a:gd name="connsiteX11" fmla="*/ 3004457 w 4412343"/>
                <a:gd name="connsiteY11" fmla="*/ 31786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34521 w 4412343"/>
                <a:gd name="connsiteY5" fmla="*/ 861332 h 3309257"/>
                <a:gd name="connsiteX6" fmla="*/ 583746 w 4412343"/>
                <a:gd name="connsiteY6" fmla="*/ 1490436 h 3309257"/>
                <a:gd name="connsiteX7" fmla="*/ 786946 w 4412343"/>
                <a:gd name="connsiteY7" fmla="*/ 2003425 h 3309257"/>
                <a:gd name="connsiteX8" fmla="*/ 1284060 w 4412343"/>
                <a:gd name="connsiteY8" fmla="*/ 2430236 h 3309257"/>
                <a:gd name="connsiteX9" fmla="*/ 1692275 w 4412343"/>
                <a:gd name="connsiteY9" fmla="*/ 2725057 h 3309257"/>
                <a:gd name="connsiteX10" fmla="*/ 2297339 w 4412343"/>
                <a:gd name="connsiteY10" fmla="*/ 2976336 h 3309257"/>
                <a:gd name="connsiteX11" fmla="*/ 3004457 w 4412343"/>
                <a:gd name="connsiteY11" fmla="*/ 31786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34521 w 4412343"/>
                <a:gd name="connsiteY5" fmla="*/ 861332 h 3309257"/>
                <a:gd name="connsiteX6" fmla="*/ 583746 w 4412343"/>
                <a:gd name="connsiteY6" fmla="*/ 1490436 h 3309257"/>
                <a:gd name="connsiteX7" fmla="*/ 786946 w 4412343"/>
                <a:gd name="connsiteY7" fmla="*/ 2003425 h 3309257"/>
                <a:gd name="connsiteX8" fmla="*/ 890814 w 4412343"/>
                <a:gd name="connsiteY8" fmla="*/ 1983468 h 3309257"/>
                <a:gd name="connsiteX9" fmla="*/ 1284060 w 4412343"/>
                <a:gd name="connsiteY9" fmla="*/ 2430236 h 3309257"/>
                <a:gd name="connsiteX10" fmla="*/ 1692275 w 4412343"/>
                <a:gd name="connsiteY10" fmla="*/ 2725057 h 3309257"/>
                <a:gd name="connsiteX11" fmla="*/ 2297339 w 4412343"/>
                <a:gd name="connsiteY11" fmla="*/ 2976336 h 3309257"/>
                <a:gd name="connsiteX12" fmla="*/ 3004457 w 4412343"/>
                <a:gd name="connsiteY12" fmla="*/ 3178629 h 3309257"/>
                <a:gd name="connsiteX13" fmla="*/ 3875314 w 4412343"/>
                <a:gd name="connsiteY13" fmla="*/ 3265714 h 3309257"/>
                <a:gd name="connsiteX14" fmla="*/ 4412343 w 4412343"/>
                <a:gd name="connsiteY14"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34521 w 4412343"/>
                <a:gd name="connsiteY5" fmla="*/ 861332 h 3309257"/>
                <a:gd name="connsiteX6" fmla="*/ 583746 w 4412343"/>
                <a:gd name="connsiteY6" fmla="*/ 1490436 h 3309257"/>
                <a:gd name="connsiteX7" fmla="*/ 844096 w 4412343"/>
                <a:gd name="connsiteY7" fmla="*/ 1936750 h 3309257"/>
                <a:gd name="connsiteX8" fmla="*/ 890814 w 4412343"/>
                <a:gd name="connsiteY8" fmla="*/ 1983468 h 3309257"/>
                <a:gd name="connsiteX9" fmla="*/ 1284060 w 4412343"/>
                <a:gd name="connsiteY9" fmla="*/ 2430236 h 3309257"/>
                <a:gd name="connsiteX10" fmla="*/ 1692275 w 4412343"/>
                <a:gd name="connsiteY10" fmla="*/ 2725057 h 3309257"/>
                <a:gd name="connsiteX11" fmla="*/ 2297339 w 4412343"/>
                <a:gd name="connsiteY11" fmla="*/ 2976336 h 3309257"/>
                <a:gd name="connsiteX12" fmla="*/ 3004457 w 4412343"/>
                <a:gd name="connsiteY12" fmla="*/ 3178629 h 3309257"/>
                <a:gd name="connsiteX13" fmla="*/ 3875314 w 4412343"/>
                <a:gd name="connsiteY13" fmla="*/ 3265714 h 3309257"/>
                <a:gd name="connsiteX14" fmla="*/ 4412343 w 4412343"/>
                <a:gd name="connsiteY14"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34521 w 4412343"/>
                <a:gd name="connsiteY5" fmla="*/ 861332 h 3309257"/>
                <a:gd name="connsiteX6" fmla="*/ 631371 w 4412343"/>
                <a:gd name="connsiteY6" fmla="*/ 1480911 h 3309257"/>
                <a:gd name="connsiteX7" fmla="*/ 844096 w 4412343"/>
                <a:gd name="connsiteY7" fmla="*/ 1936750 h 3309257"/>
                <a:gd name="connsiteX8" fmla="*/ 890814 w 4412343"/>
                <a:gd name="connsiteY8" fmla="*/ 1983468 h 3309257"/>
                <a:gd name="connsiteX9" fmla="*/ 1284060 w 4412343"/>
                <a:gd name="connsiteY9" fmla="*/ 2430236 h 3309257"/>
                <a:gd name="connsiteX10" fmla="*/ 1692275 w 4412343"/>
                <a:gd name="connsiteY10" fmla="*/ 2725057 h 3309257"/>
                <a:gd name="connsiteX11" fmla="*/ 2297339 w 4412343"/>
                <a:gd name="connsiteY11" fmla="*/ 2976336 h 3309257"/>
                <a:gd name="connsiteX12" fmla="*/ 3004457 w 4412343"/>
                <a:gd name="connsiteY12" fmla="*/ 3178629 h 3309257"/>
                <a:gd name="connsiteX13" fmla="*/ 3875314 w 4412343"/>
                <a:gd name="connsiteY13" fmla="*/ 3265714 h 3309257"/>
                <a:gd name="connsiteX14" fmla="*/ 4412343 w 4412343"/>
                <a:gd name="connsiteY14"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34521 w 4412343"/>
                <a:gd name="connsiteY5" fmla="*/ 861332 h 3309257"/>
                <a:gd name="connsiteX6" fmla="*/ 631371 w 4412343"/>
                <a:gd name="connsiteY6" fmla="*/ 1480911 h 3309257"/>
                <a:gd name="connsiteX7" fmla="*/ 882196 w 4412343"/>
                <a:gd name="connsiteY7" fmla="*/ 1936750 h 3309257"/>
                <a:gd name="connsiteX8" fmla="*/ 890814 w 4412343"/>
                <a:gd name="connsiteY8" fmla="*/ 1983468 h 3309257"/>
                <a:gd name="connsiteX9" fmla="*/ 1284060 w 4412343"/>
                <a:gd name="connsiteY9" fmla="*/ 2430236 h 3309257"/>
                <a:gd name="connsiteX10" fmla="*/ 1692275 w 4412343"/>
                <a:gd name="connsiteY10" fmla="*/ 2725057 h 3309257"/>
                <a:gd name="connsiteX11" fmla="*/ 2297339 w 4412343"/>
                <a:gd name="connsiteY11" fmla="*/ 2976336 h 3309257"/>
                <a:gd name="connsiteX12" fmla="*/ 3004457 w 4412343"/>
                <a:gd name="connsiteY12" fmla="*/ 3178629 h 3309257"/>
                <a:gd name="connsiteX13" fmla="*/ 3875314 w 4412343"/>
                <a:gd name="connsiteY13" fmla="*/ 3265714 h 3309257"/>
                <a:gd name="connsiteX14" fmla="*/ 4412343 w 4412343"/>
                <a:gd name="connsiteY14"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34521 w 4412343"/>
                <a:gd name="connsiteY5" fmla="*/ 861332 h 3309257"/>
                <a:gd name="connsiteX6" fmla="*/ 631371 w 4412343"/>
                <a:gd name="connsiteY6" fmla="*/ 1480911 h 3309257"/>
                <a:gd name="connsiteX7" fmla="*/ 882196 w 4412343"/>
                <a:gd name="connsiteY7" fmla="*/ 1936750 h 3309257"/>
                <a:gd name="connsiteX8" fmla="*/ 1284060 w 4412343"/>
                <a:gd name="connsiteY8" fmla="*/ 2430236 h 3309257"/>
                <a:gd name="connsiteX9" fmla="*/ 1692275 w 4412343"/>
                <a:gd name="connsiteY9" fmla="*/ 2725057 h 3309257"/>
                <a:gd name="connsiteX10" fmla="*/ 2297339 w 4412343"/>
                <a:gd name="connsiteY10" fmla="*/ 2976336 h 3309257"/>
                <a:gd name="connsiteX11" fmla="*/ 3004457 w 4412343"/>
                <a:gd name="connsiteY11" fmla="*/ 31786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34521 w 4412343"/>
                <a:gd name="connsiteY5" fmla="*/ 861332 h 3309257"/>
                <a:gd name="connsiteX6" fmla="*/ 631371 w 4412343"/>
                <a:gd name="connsiteY6" fmla="*/ 1480911 h 3309257"/>
                <a:gd name="connsiteX7" fmla="*/ 882196 w 4412343"/>
                <a:gd name="connsiteY7" fmla="*/ 1936750 h 3309257"/>
                <a:gd name="connsiteX8" fmla="*/ 1284060 w 4412343"/>
                <a:gd name="connsiteY8" fmla="*/ 2430236 h 3309257"/>
                <a:gd name="connsiteX9" fmla="*/ 1692275 w 4412343"/>
                <a:gd name="connsiteY9" fmla="*/ 2725057 h 3309257"/>
                <a:gd name="connsiteX10" fmla="*/ 2297339 w 4412343"/>
                <a:gd name="connsiteY10" fmla="*/ 2976336 h 3309257"/>
                <a:gd name="connsiteX11" fmla="*/ 3004457 w 4412343"/>
                <a:gd name="connsiteY11" fmla="*/ 31786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34521 w 4412343"/>
                <a:gd name="connsiteY5" fmla="*/ 861332 h 3309257"/>
                <a:gd name="connsiteX6" fmla="*/ 631371 w 4412343"/>
                <a:gd name="connsiteY6" fmla="*/ 1480911 h 3309257"/>
                <a:gd name="connsiteX7" fmla="*/ 882196 w 4412343"/>
                <a:gd name="connsiteY7" fmla="*/ 1936750 h 3309257"/>
                <a:gd name="connsiteX8" fmla="*/ 1284060 w 4412343"/>
                <a:gd name="connsiteY8" fmla="*/ 2430236 h 3309257"/>
                <a:gd name="connsiteX9" fmla="*/ 1720850 w 4412343"/>
                <a:gd name="connsiteY9" fmla="*/ 2715532 h 3309257"/>
                <a:gd name="connsiteX10" fmla="*/ 2297339 w 4412343"/>
                <a:gd name="connsiteY10" fmla="*/ 2976336 h 3309257"/>
                <a:gd name="connsiteX11" fmla="*/ 3004457 w 4412343"/>
                <a:gd name="connsiteY11" fmla="*/ 31786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34521 w 4412343"/>
                <a:gd name="connsiteY5" fmla="*/ 861332 h 3309257"/>
                <a:gd name="connsiteX6" fmla="*/ 631371 w 4412343"/>
                <a:gd name="connsiteY6" fmla="*/ 1480911 h 3309257"/>
                <a:gd name="connsiteX7" fmla="*/ 882196 w 4412343"/>
                <a:gd name="connsiteY7" fmla="*/ 1936750 h 3309257"/>
                <a:gd name="connsiteX8" fmla="*/ 1284060 w 4412343"/>
                <a:gd name="connsiteY8" fmla="*/ 2430236 h 3309257"/>
                <a:gd name="connsiteX9" fmla="*/ 1720850 w 4412343"/>
                <a:gd name="connsiteY9" fmla="*/ 2715532 h 3309257"/>
                <a:gd name="connsiteX10" fmla="*/ 2325914 w 4412343"/>
                <a:gd name="connsiteY10" fmla="*/ 2957286 h 3309257"/>
                <a:gd name="connsiteX11" fmla="*/ 3004457 w 4412343"/>
                <a:gd name="connsiteY11" fmla="*/ 31786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34521 w 4412343"/>
                <a:gd name="connsiteY5" fmla="*/ 861332 h 3309257"/>
                <a:gd name="connsiteX6" fmla="*/ 631371 w 4412343"/>
                <a:gd name="connsiteY6" fmla="*/ 1480911 h 3309257"/>
                <a:gd name="connsiteX7" fmla="*/ 882196 w 4412343"/>
                <a:gd name="connsiteY7" fmla="*/ 1936750 h 3309257"/>
                <a:gd name="connsiteX8" fmla="*/ 1284060 w 4412343"/>
                <a:gd name="connsiteY8" fmla="*/ 2430236 h 3309257"/>
                <a:gd name="connsiteX9" fmla="*/ 1720850 w 4412343"/>
                <a:gd name="connsiteY9" fmla="*/ 2715532 h 3309257"/>
                <a:gd name="connsiteX10" fmla="*/ 2325914 w 4412343"/>
                <a:gd name="connsiteY10" fmla="*/ 2957286 h 3309257"/>
                <a:gd name="connsiteX11" fmla="*/ 3013982 w 4412343"/>
                <a:gd name="connsiteY11" fmla="*/ 31405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34521 w 4412343"/>
                <a:gd name="connsiteY5" fmla="*/ 861332 h 3309257"/>
                <a:gd name="connsiteX6" fmla="*/ 707571 w 4412343"/>
                <a:gd name="connsiteY6" fmla="*/ 1461861 h 3309257"/>
                <a:gd name="connsiteX7" fmla="*/ 882196 w 4412343"/>
                <a:gd name="connsiteY7" fmla="*/ 1936750 h 3309257"/>
                <a:gd name="connsiteX8" fmla="*/ 1284060 w 4412343"/>
                <a:gd name="connsiteY8" fmla="*/ 2430236 h 3309257"/>
                <a:gd name="connsiteX9" fmla="*/ 1720850 w 4412343"/>
                <a:gd name="connsiteY9" fmla="*/ 2715532 h 3309257"/>
                <a:gd name="connsiteX10" fmla="*/ 2325914 w 4412343"/>
                <a:gd name="connsiteY10" fmla="*/ 2957286 h 3309257"/>
                <a:gd name="connsiteX11" fmla="*/ 3013982 w 4412343"/>
                <a:gd name="connsiteY11" fmla="*/ 31405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91671 w 4412343"/>
                <a:gd name="connsiteY5" fmla="*/ 832757 h 3309257"/>
                <a:gd name="connsiteX6" fmla="*/ 707571 w 4412343"/>
                <a:gd name="connsiteY6" fmla="*/ 1461861 h 3309257"/>
                <a:gd name="connsiteX7" fmla="*/ 882196 w 4412343"/>
                <a:gd name="connsiteY7" fmla="*/ 1936750 h 3309257"/>
                <a:gd name="connsiteX8" fmla="*/ 1284060 w 4412343"/>
                <a:gd name="connsiteY8" fmla="*/ 2430236 h 3309257"/>
                <a:gd name="connsiteX9" fmla="*/ 1720850 w 4412343"/>
                <a:gd name="connsiteY9" fmla="*/ 2715532 h 3309257"/>
                <a:gd name="connsiteX10" fmla="*/ 2325914 w 4412343"/>
                <a:gd name="connsiteY10" fmla="*/ 2957286 h 3309257"/>
                <a:gd name="connsiteX11" fmla="*/ 3013982 w 4412343"/>
                <a:gd name="connsiteY11" fmla="*/ 31405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91671 w 4412343"/>
                <a:gd name="connsiteY5" fmla="*/ 832757 h 3309257"/>
                <a:gd name="connsiteX6" fmla="*/ 707571 w 4412343"/>
                <a:gd name="connsiteY6" fmla="*/ 1461861 h 3309257"/>
                <a:gd name="connsiteX7" fmla="*/ 948871 w 4412343"/>
                <a:gd name="connsiteY7" fmla="*/ 1908175 h 3309257"/>
                <a:gd name="connsiteX8" fmla="*/ 1284060 w 4412343"/>
                <a:gd name="connsiteY8" fmla="*/ 2430236 h 3309257"/>
                <a:gd name="connsiteX9" fmla="*/ 1720850 w 4412343"/>
                <a:gd name="connsiteY9" fmla="*/ 2715532 h 3309257"/>
                <a:gd name="connsiteX10" fmla="*/ 2325914 w 4412343"/>
                <a:gd name="connsiteY10" fmla="*/ 2957286 h 3309257"/>
                <a:gd name="connsiteX11" fmla="*/ 3013982 w 4412343"/>
                <a:gd name="connsiteY11" fmla="*/ 31405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91671 w 4412343"/>
                <a:gd name="connsiteY5" fmla="*/ 832757 h 3309257"/>
                <a:gd name="connsiteX6" fmla="*/ 707571 w 4412343"/>
                <a:gd name="connsiteY6" fmla="*/ 1461861 h 3309257"/>
                <a:gd name="connsiteX7" fmla="*/ 948871 w 4412343"/>
                <a:gd name="connsiteY7" fmla="*/ 1908175 h 3309257"/>
                <a:gd name="connsiteX8" fmla="*/ 1331685 w 4412343"/>
                <a:gd name="connsiteY8" fmla="*/ 2392136 h 3309257"/>
                <a:gd name="connsiteX9" fmla="*/ 1720850 w 4412343"/>
                <a:gd name="connsiteY9" fmla="*/ 2715532 h 3309257"/>
                <a:gd name="connsiteX10" fmla="*/ 2325914 w 4412343"/>
                <a:gd name="connsiteY10" fmla="*/ 2957286 h 3309257"/>
                <a:gd name="connsiteX11" fmla="*/ 3013982 w 4412343"/>
                <a:gd name="connsiteY11" fmla="*/ 31405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91671 w 4412343"/>
                <a:gd name="connsiteY5" fmla="*/ 832757 h 3309257"/>
                <a:gd name="connsiteX6" fmla="*/ 707571 w 4412343"/>
                <a:gd name="connsiteY6" fmla="*/ 1461861 h 3309257"/>
                <a:gd name="connsiteX7" fmla="*/ 948871 w 4412343"/>
                <a:gd name="connsiteY7" fmla="*/ 1908175 h 3309257"/>
                <a:gd name="connsiteX8" fmla="*/ 1331685 w 4412343"/>
                <a:gd name="connsiteY8" fmla="*/ 2392136 h 3309257"/>
                <a:gd name="connsiteX9" fmla="*/ 1758950 w 4412343"/>
                <a:gd name="connsiteY9" fmla="*/ 2667907 h 3309257"/>
                <a:gd name="connsiteX10" fmla="*/ 2325914 w 4412343"/>
                <a:gd name="connsiteY10" fmla="*/ 2957286 h 3309257"/>
                <a:gd name="connsiteX11" fmla="*/ 3013982 w 4412343"/>
                <a:gd name="connsiteY11" fmla="*/ 31405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91671 w 4412343"/>
                <a:gd name="connsiteY5" fmla="*/ 832757 h 3309257"/>
                <a:gd name="connsiteX6" fmla="*/ 707571 w 4412343"/>
                <a:gd name="connsiteY6" fmla="*/ 1461861 h 3309257"/>
                <a:gd name="connsiteX7" fmla="*/ 948871 w 4412343"/>
                <a:gd name="connsiteY7" fmla="*/ 1908175 h 3309257"/>
                <a:gd name="connsiteX8" fmla="*/ 1388835 w 4412343"/>
                <a:gd name="connsiteY8" fmla="*/ 2363561 h 3309257"/>
                <a:gd name="connsiteX9" fmla="*/ 1758950 w 4412343"/>
                <a:gd name="connsiteY9" fmla="*/ 2667907 h 3309257"/>
                <a:gd name="connsiteX10" fmla="*/ 2325914 w 4412343"/>
                <a:gd name="connsiteY10" fmla="*/ 2957286 h 3309257"/>
                <a:gd name="connsiteX11" fmla="*/ 3013982 w 4412343"/>
                <a:gd name="connsiteY11" fmla="*/ 31405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91671 w 4412343"/>
                <a:gd name="connsiteY5" fmla="*/ 832757 h 3309257"/>
                <a:gd name="connsiteX6" fmla="*/ 707571 w 4412343"/>
                <a:gd name="connsiteY6" fmla="*/ 1461861 h 3309257"/>
                <a:gd name="connsiteX7" fmla="*/ 948871 w 4412343"/>
                <a:gd name="connsiteY7" fmla="*/ 1908175 h 3309257"/>
                <a:gd name="connsiteX8" fmla="*/ 1388835 w 4412343"/>
                <a:gd name="connsiteY8" fmla="*/ 2363561 h 3309257"/>
                <a:gd name="connsiteX9" fmla="*/ 1797050 w 4412343"/>
                <a:gd name="connsiteY9" fmla="*/ 2658382 h 3309257"/>
                <a:gd name="connsiteX10" fmla="*/ 2325914 w 4412343"/>
                <a:gd name="connsiteY10" fmla="*/ 2957286 h 3309257"/>
                <a:gd name="connsiteX11" fmla="*/ 3013982 w 4412343"/>
                <a:gd name="connsiteY11" fmla="*/ 31405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91671 w 4412343"/>
                <a:gd name="connsiteY5" fmla="*/ 832757 h 3309257"/>
                <a:gd name="connsiteX6" fmla="*/ 707571 w 4412343"/>
                <a:gd name="connsiteY6" fmla="*/ 1461861 h 3309257"/>
                <a:gd name="connsiteX7" fmla="*/ 948871 w 4412343"/>
                <a:gd name="connsiteY7" fmla="*/ 1908175 h 3309257"/>
                <a:gd name="connsiteX8" fmla="*/ 1388835 w 4412343"/>
                <a:gd name="connsiteY8" fmla="*/ 2363561 h 3309257"/>
                <a:gd name="connsiteX9" fmla="*/ 1797050 w 4412343"/>
                <a:gd name="connsiteY9" fmla="*/ 2658382 h 3309257"/>
                <a:gd name="connsiteX10" fmla="*/ 2364014 w 4412343"/>
                <a:gd name="connsiteY10" fmla="*/ 2919186 h 3309257"/>
                <a:gd name="connsiteX11" fmla="*/ 3013982 w 4412343"/>
                <a:gd name="connsiteY11" fmla="*/ 3140529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91671 w 4412343"/>
                <a:gd name="connsiteY5" fmla="*/ 832757 h 3309257"/>
                <a:gd name="connsiteX6" fmla="*/ 707571 w 4412343"/>
                <a:gd name="connsiteY6" fmla="*/ 1461861 h 3309257"/>
                <a:gd name="connsiteX7" fmla="*/ 948871 w 4412343"/>
                <a:gd name="connsiteY7" fmla="*/ 1908175 h 3309257"/>
                <a:gd name="connsiteX8" fmla="*/ 1388835 w 4412343"/>
                <a:gd name="connsiteY8" fmla="*/ 2363561 h 3309257"/>
                <a:gd name="connsiteX9" fmla="*/ 1797050 w 4412343"/>
                <a:gd name="connsiteY9" fmla="*/ 2658382 h 3309257"/>
                <a:gd name="connsiteX10" fmla="*/ 2364014 w 4412343"/>
                <a:gd name="connsiteY10" fmla="*/ 2919186 h 3309257"/>
                <a:gd name="connsiteX11" fmla="*/ 3033032 w 4412343"/>
                <a:gd name="connsiteY11" fmla="*/ 3111954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91671 w 4412343"/>
                <a:gd name="connsiteY5" fmla="*/ 832757 h 3309257"/>
                <a:gd name="connsiteX6" fmla="*/ 707571 w 4412343"/>
                <a:gd name="connsiteY6" fmla="*/ 1461861 h 3309257"/>
                <a:gd name="connsiteX7" fmla="*/ 996496 w 4412343"/>
                <a:gd name="connsiteY7" fmla="*/ 1908175 h 3309257"/>
                <a:gd name="connsiteX8" fmla="*/ 1388835 w 4412343"/>
                <a:gd name="connsiteY8" fmla="*/ 2363561 h 3309257"/>
                <a:gd name="connsiteX9" fmla="*/ 1797050 w 4412343"/>
                <a:gd name="connsiteY9" fmla="*/ 2658382 h 3309257"/>
                <a:gd name="connsiteX10" fmla="*/ 2364014 w 4412343"/>
                <a:gd name="connsiteY10" fmla="*/ 2919186 h 3309257"/>
                <a:gd name="connsiteX11" fmla="*/ 3033032 w 4412343"/>
                <a:gd name="connsiteY11" fmla="*/ 3111954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319314 w 4412343"/>
                <a:gd name="connsiteY4" fmla="*/ 348343 h 3309257"/>
                <a:gd name="connsiteX5" fmla="*/ 491671 w 4412343"/>
                <a:gd name="connsiteY5" fmla="*/ 832757 h 3309257"/>
                <a:gd name="connsiteX6" fmla="*/ 745671 w 4412343"/>
                <a:gd name="connsiteY6" fmla="*/ 1461861 h 3309257"/>
                <a:gd name="connsiteX7" fmla="*/ 996496 w 4412343"/>
                <a:gd name="connsiteY7" fmla="*/ 1908175 h 3309257"/>
                <a:gd name="connsiteX8" fmla="*/ 1388835 w 4412343"/>
                <a:gd name="connsiteY8" fmla="*/ 2363561 h 3309257"/>
                <a:gd name="connsiteX9" fmla="*/ 1797050 w 4412343"/>
                <a:gd name="connsiteY9" fmla="*/ 2658382 h 3309257"/>
                <a:gd name="connsiteX10" fmla="*/ 2364014 w 4412343"/>
                <a:gd name="connsiteY10" fmla="*/ 2919186 h 3309257"/>
                <a:gd name="connsiteX11" fmla="*/ 3033032 w 4412343"/>
                <a:gd name="connsiteY11" fmla="*/ 3111954 h 3309257"/>
                <a:gd name="connsiteX12" fmla="*/ 3875314 w 4412343"/>
                <a:gd name="connsiteY12" fmla="*/ 3265714 h 3309257"/>
                <a:gd name="connsiteX13" fmla="*/ 4412343 w 4412343"/>
                <a:gd name="connsiteY13" fmla="*/ 3280229 h 3309257"/>
                <a:gd name="connsiteX0" fmla="*/ 0 w 4412343"/>
                <a:gd name="connsiteY0" fmla="*/ 3309257 h 3309257"/>
                <a:gd name="connsiteX1" fmla="*/ 203200 w 4412343"/>
                <a:gd name="connsiteY1" fmla="*/ 0 h 3309257"/>
                <a:gd name="connsiteX2" fmla="*/ 203200 w 4412343"/>
                <a:gd name="connsiteY2" fmla="*/ 0 h 3309257"/>
                <a:gd name="connsiteX3" fmla="*/ 217714 w 4412343"/>
                <a:gd name="connsiteY3" fmla="*/ 87086 h 3309257"/>
                <a:gd name="connsiteX4" fmla="*/ 252639 w 4412343"/>
                <a:gd name="connsiteY4" fmla="*/ 164193 h 3309257"/>
                <a:gd name="connsiteX5" fmla="*/ 319314 w 4412343"/>
                <a:gd name="connsiteY5" fmla="*/ 348343 h 3309257"/>
                <a:gd name="connsiteX6" fmla="*/ 491671 w 4412343"/>
                <a:gd name="connsiteY6" fmla="*/ 832757 h 3309257"/>
                <a:gd name="connsiteX7" fmla="*/ 745671 w 4412343"/>
                <a:gd name="connsiteY7" fmla="*/ 1461861 h 3309257"/>
                <a:gd name="connsiteX8" fmla="*/ 996496 w 4412343"/>
                <a:gd name="connsiteY8" fmla="*/ 1908175 h 3309257"/>
                <a:gd name="connsiteX9" fmla="*/ 1388835 w 4412343"/>
                <a:gd name="connsiteY9" fmla="*/ 2363561 h 3309257"/>
                <a:gd name="connsiteX10" fmla="*/ 1797050 w 4412343"/>
                <a:gd name="connsiteY10" fmla="*/ 2658382 h 3309257"/>
                <a:gd name="connsiteX11" fmla="*/ 2364014 w 4412343"/>
                <a:gd name="connsiteY11" fmla="*/ 2919186 h 3309257"/>
                <a:gd name="connsiteX12" fmla="*/ 3033032 w 4412343"/>
                <a:gd name="connsiteY12" fmla="*/ 3111954 h 3309257"/>
                <a:gd name="connsiteX13" fmla="*/ 3875314 w 4412343"/>
                <a:gd name="connsiteY13" fmla="*/ 3265714 h 3309257"/>
                <a:gd name="connsiteX14" fmla="*/ 4412343 w 4412343"/>
                <a:gd name="connsiteY14" fmla="*/ 3280229 h 3309257"/>
                <a:gd name="connsiteX0" fmla="*/ 0 w 4412343"/>
                <a:gd name="connsiteY0" fmla="*/ 3309257 h 3309257"/>
                <a:gd name="connsiteX1" fmla="*/ 190727 w 4412343"/>
                <a:gd name="connsiteY1" fmla="*/ 178481 h 3309257"/>
                <a:gd name="connsiteX2" fmla="*/ 203200 w 4412343"/>
                <a:gd name="connsiteY2" fmla="*/ 0 h 3309257"/>
                <a:gd name="connsiteX3" fmla="*/ 203200 w 4412343"/>
                <a:gd name="connsiteY3" fmla="*/ 0 h 3309257"/>
                <a:gd name="connsiteX4" fmla="*/ 217714 w 4412343"/>
                <a:gd name="connsiteY4" fmla="*/ 87086 h 3309257"/>
                <a:gd name="connsiteX5" fmla="*/ 252639 w 4412343"/>
                <a:gd name="connsiteY5" fmla="*/ 164193 h 3309257"/>
                <a:gd name="connsiteX6" fmla="*/ 319314 w 4412343"/>
                <a:gd name="connsiteY6" fmla="*/ 348343 h 3309257"/>
                <a:gd name="connsiteX7" fmla="*/ 491671 w 4412343"/>
                <a:gd name="connsiteY7" fmla="*/ 832757 h 3309257"/>
                <a:gd name="connsiteX8" fmla="*/ 745671 w 4412343"/>
                <a:gd name="connsiteY8" fmla="*/ 1461861 h 3309257"/>
                <a:gd name="connsiteX9" fmla="*/ 996496 w 4412343"/>
                <a:gd name="connsiteY9" fmla="*/ 1908175 h 3309257"/>
                <a:gd name="connsiteX10" fmla="*/ 1388835 w 4412343"/>
                <a:gd name="connsiteY10" fmla="*/ 2363561 h 3309257"/>
                <a:gd name="connsiteX11" fmla="*/ 1797050 w 4412343"/>
                <a:gd name="connsiteY11" fmla="*/ 2658382 h 3309257"/>
                <a:gd name="connsiteX12" fmla="*/ 2364014 w 4412343"/>
                <a:gd name="connsiteY12" fmla="*/ 2919186 h 3309257"/>
                <a:gd name="connsiteX13" fmla="*/ 3033032 w 4412343"/>
                <a:gd name="connsiteY13" fmla="*/ 3111954 h 3309257"/>
                <a:gd name="connsiteX14" fmla="*/ 3875314 w 4412343"/>
                <a:gd name="connsiteY14" fmla="*/ 3265714 h 3309257"/>
                <a:gd name="connsiteX15" fmla="*/ 4412343 w 4412343"/>
                <a:gd name="connsiteY15" fmla="*/ 3280229 h 3309257"/>
                <a:gd name="connsiteX0" fmla="*/ 0 w 4412343"/>
                <a:gd name="connsiteY0" fmla="*/ 3309257 h 3309257"/>
                <a:gd name="connsiteX1" fmla="*/ 157389 w 4412343"/>
                <a:gd name="connsiteY1" fmla="*/ 178481 h 3309257"/>
                <a:gd name="connsiteX2" fmla="*/ 203200 w 4412343"/>
                <a:gd name="connsiteY2" fmla="*/ 0 h 3309257"/>
                <a:gd name="connsiteX3" fmla="*/ 203200 w 4412343"/>
                <a:gd name="connsiteY3" fmla="*/ 0 h 3309257"/>
                <a:gd name="connsiteX4" fmla="*/ 217714 w 4412343"/>
                <a:gd name="connsiteY4" fmla="*/ 87086 h 3309257"/>
                <a:gd name="connsiteX5" fmla="*/ 252639 w 4412343"/>
                <a:gd name="connsiteY5" fmla="*/ 164193 h 3309257"/>
                <a:gd name="connsiteX6" fmla="*/ 319314 w 4412343"/>
                <a:gd name="connsiteY6" fmla="*/ 348343 h 3309257"/>
                <a:gd name="connsiteX7" fmla="*/ 491671 w 4412343"/>
                <a:gd name="connsiteY7" fmla="*/ 832757 h 3309257"/>
                <a:gd name="connsiteX8" fmla="*/ 745671 w 4412343"/>
                <a:gd name="connsiteY8" fmla="*/ 1461861 h 3309257"/>
                <a:gd name="connsiteX9" fmla="*/ 996496 w 4412343"/>
                <a:gd name="connsiteY9" fmla="*/ 1908175 h 3309257"/>
                <a:gd name="connsiteX10" fmla="*/ 1388835 w 4412343"/>
                <a:gd name="connsiteY10" fmla="*/ 2363561 h 3309257"/>
                <a:gd name="connsiteX11" fmla="*/ 1797050 w 4412343"/>
                <a:gd name="connsiteY11" fmla="*/ 2658382 h 3309257"/>
                <a:gd name="connsiteX12" fmla="*/ 2364014 w 4412343"/>
                <a:gd name="connsiteY12" fmla="*/ 2919186 h 3309257"/>
                <a:gd name="connsiteX13" fmla="*/ 3033032 w 4412343"/>
                <a:gd name="connsiteY13" fmla="*/ 3111954 h 3309257"/>
                <a:gd name="connsiteX14" fmla="*/ 3875314 w 4412343"/>
                <a:gd name="connsiteY14" fmla="*/ 3265714 h 3309257"/>
                <a:gd name="connsiteX15" fmla="*/ 4412343 w 4412343"/>
                <a:gd name="connsiteY15" fmla="*/ 3280229 h 3309257"/>
                <a:gd name="connsiteX0" fmla="*/ 0 w 4412343"/>
                <a:gd name="connsiteY0" fmla="*/ 3309257 h 3309257"/>
                <a:gd name="connsiteX1" fmla="*/ 157389 w 4412343"/>
                <a:gd name="connsiteY1" fmla="*/ 178481 h 3309257"/>
                <a:gd name="connsiteX2" fmla="*/ 181202 w 4412343"/>
                <a:gd name="connsiteY2" fmla="*/ 78468 h 3309257"/>
                <a:gd name="connsiteX3" fmla="*/ 203200 w 4412343"/>
                <a:gd name="connsiteY3" fmla="*/ 0 h 3309257"/>
                <a:gd name="connsiteX4" fmla="*/ 203200 w 4412343"/>
                <a:gd name="connsiteY4" fmla="*/ 0 h 3309257"/>
                <a:gd name="connsiteX5" fmla="*/ 217714 w 4412343"/>
                <a:gd name="connsiteY5" fmla="*/ 87086 h 3309257"/>
                <a:gd name="connsiteX6" fmla="*/ 252639 w 4412343"/>
                <a:gd name="connsiteY6" fmla="*/ 164193 h 3309257"/>
                <a:gd name="connsiteX7" fmla="*/ 319314 w 4412343"/>
                <a:gd name="connsiteY7" fmla="*/ 348343 h 3309257"/>
                <a:gd name="connsiteX8" fmla="*/ 491671 w 4412343"/>
                <a:gd name="connsiteY8" fmla="*/ 832757 h 3309257"/>
                <a:gd name="connsiteX9" fmla="*/ 745671 w 4412343"/>
                <a:gd name="connsiteY9" fmla="*/ 1461861 h 3309257"/>
                <a:gd name="connsiteX10" fmla="*/ 996496 w 4412343"/>
                <a:gd name="connsiteY10" fmla="*/ 1908175 h 3309257"/>
                <a:gd name="connsiteX11" fmla="*/ 1388835 w 4412343"/>
                <a:gd name="connsiteY11" fmla="*/ 2363561 h 3309257"/>
                <a:gd name="connsiteX12" fmla="*/ 1797050 w 4412343"/>
                <a:gd name="connsiteY12" fmla="*/ 2658382 h 3309257"/>
                <a:gd name="connsiteX13" fmla="*/ 2364014 w 4412343"/>
                <a:gd name="connsiteY13" fmla="*/ 2919186 h 3309257"/>
                <a:gd name="connsiteX14" fmla="*/ 3033032 w 4412343"/>
                <a:gd name="connsiteY14" fmla="*/ 3111954 h 3309257"/>
                <a:gd name="connsiteX15" fmla="*/ 3875314 w 4412343"/>
                <a:gd name="connsiteY15" fmla="*/ 3265714 h 3309257"/>
                <a:gd name="connsiteX16" fmla="*/ 4412343 w 4412343"/>
                <a:gd name="connsiteY16" fmla="*/ 3280229 h 3309257"/>
                <a:gd name="connsiteX0" fmla="*/ 0 w 4412343"/>
                <a:gd name="connsiteY0" fmla="*/ 3309257 h 3309257"/>
                <a:gd name="connsiteX1" fmla="*/ 157389 w 4412343"/>
                <a:gd name="connsiteY1" fmla="*/ 178481 h 3309257"/>
                <a:gd name="connsiteX2" fmla="*/ 152627 w 4412343"/>
                <a:gd name="connsiteY2" fmla="*/ 64180 h 3309257"/>
                <a:gd name="connsiteX3" fmla="*/ 203200 w 4412343"/>
                <a:gd name="connsiteY3" fmla="*/ 0 h 3309257"/>
                <a:gd name="connsiteX4" fmla="*/ 203200 w 4412343"/>
                <a:gd name="connsiteY4" fmla="*/ 0 h 3309257"/>
                <a:gd name="connsiteX5" fmla="*/ 217714 w 4412343"/>
                <a:gd name="connsiteY5" fmla="*/ 87086 h 3309257"/>
                <a:gd name="connsiteX6" fmla="*/ 252639 w 4412343"/>
                <a:gd name="connsiteY6" fmla="*/ 164193 h 3309257"/>
                <a:gd name="connsiteX7" fmla="*/ 319314 w 4412343"/>
                <a:gd name="connsiteY7" fmla="*/ 348343 h 3309257"/>
                <a:gd name="connsiteX8" fmla="*/ 491671 w 4412343"/>
                <a:gd name="connsiteY8" fmla="*/ 832757 h 3309257"/>
                <a:gd name="connsiteX9" fmla="*/ 745671 w 4412343"/>
                <a:gd name="connsiteY9" fmla="*/ 1461861 h 3309257"/>
                <a:gd name="connsiteX10" fmla="*/ 996496 w 4412343"/>
                <a:gd name="connsiteY10" fmla="*/ 1908175 h 3309257"/>
                <a:gd name="connsiteX11" fmla="*/ 1388835 w 4412343"/>
                <a:gd name="connsiteY11" fmla="*/ 2363561 h 3309257"/>
                <a:gd name="connsiteX12" fmla="*/ 1797050 w 4412343"/>
                <a:gd name="connsiteY12" fmla="*/ 2658382 h 3309257"/>
                <a:gd name="connsiteX13" fmla="*/ 2364014 w 4412343"/>
                <a:gd name="connsiteY13" fmla="*/ 2919186 h 3309257"/>
                <a:gd name="connsiteX14" fmla="*/ 3033032 w 4412343"/>
                <a:gd name="connsiteY14" fmla="*/ 3111954 h 3309257"/>
                <a:gd name="connsiteX15" fmla="*/ 3875314 w 4412343"/>
                <a:gd name="connsiteY15" fmla="*/ 3265714 h 3309257"/>
                <a:gd name="connsiteX16" fmla="*/ 4412343 w 4412343"/>
                <a:gd name="connsiteY16" fmla="*/ 3280229 h 3309257"/>
                <a:gd name="connsiteX0" fmla="*/ 0 w 4412343"/>
                <a:gd name="connsiteY0" fmla="*/ 3309257 h 3309257"/>
                <a:gd name="connsiteX1" fmla="*/ 157389 w 4412343"/>
                <a:gd name="connsiteY1" fmla="*/ 178481 h 3309257"/>
                <a:gd name="connsiteX2" fmla="*/ 152627 w 4412343"/>
                <a:gd name="connsiteY2" fmla="*/ 64180 h 3309257"/>
                <a:gd name="connsiteX3" fmla="*/ 203200 w 4412343"/>
                <a:gd name="connsiteY3" fmla="*/ 0 h 3309257"/>
                <a:gd name="connsiteX4" fmla="*/ 203200 w 4412343"/>
                <a:gd name="connsiteY4" fmla="*/ 0 h 3309257"/>
                <a:gd name="connsiteX5" fmla="*/ 217714 w 4412343"/>
                <a:gd name="connsiteY5" fmla="*/ 87086 h 3309257"/>
                <a:gd name="connsiteX6" fmla="*/ 252639 w 4412343"/>
                <a:gd name="connsiteY6" fmla="*/ 164193 h 3309257"/>
                <a:gd name="connsiteX7" fmla="*/ 319314 w 4412343"/>
                <a:gd name="connsiteY7" fmla="*/ 348343 h 3309257"/>
                <a:gd name="connsiteX8" fmla="*/ 491671 w 4412343"/>
                <a:gd name="connsiteY8" fmla="*/ 832757 h 3309257"/>
                <a:gd name="connsiteX9" fmla="*/ 745671 w 4412343"/>
                <a:gd name="connsiteY9" fmla="*/ 1461861 h 3309257"/>
                <a:gd name="connsiteX10" fmla="*/ 996496 w 4412343"/>
                <a:gd name="connsiteY10" fmla="*/ 1908175 h 3309257"/>
                <a:gd name="connsiteX11" fmla="*/ 1388835 w 4412343"/>
                <a:gd name="connsiteY11" fmla="*/ 2363561 h 3309257"/>
                <a:gd name="connsiteX12" fmla="*/ 1797050 w 4412343"/>
                <a:gd name="connsiteY12" fmla="*/ 2658382 h 3309257"/>
                <a:gd name="connsiteX13" fmla="*/ 2364014 w 4412343"/>
                <a:gd name="connsiteY13" fmla="*/ 2919186 h 3309257"/>
                <a:gd name="connsiteX14" fmla="*/ 3033032 w 4412343"/>
                <a:gd name="connsiteY14" fmla="*/ 3111954 h 3309257"/>
                <a:gd name="connsiteX15" fmla="*/ 3875314 w 4412343"/>
                <a:gd name="connsiteY15" fmla="*/ 3265714 h 3309257"/>
                <a:gd name="connsiteX16" fmla="*/ 4412343 w 4412343"/>
                <a:gd name="connsiteY16" fmla="*/ 3280229 h 3309257"/>
                <a:gd name="connsiteX0" fmla="*/ 0 w 4412343"/>
                <a:gd name="connsiteY0" fmla="*/ 3309257 h 3309257"/>
                <a:gd name="connsiteX1" fmla="*/ 157389 w 4412343"/>
                <a:gd name="connsiteY1" fmla="*/ 178481 h 3309257"/>
                <a:gd name="connsiteX2" fmla="*/ 152627 w 4412343"/>
                <a:gd name="connsiteY2" fmla="*/ 64180 h 3309257"/>
                <a:gd name="connsiteX3" fmla="*/ 203200 w 4412343"/>
                <a:gd name="connsiteY3" fmla="*/ 0 h 3309257"/>
                <a:gd name="connsiteX4" fmla="*/ 203200 w 4412343"/>
                <a:gd name="connsiteY4" fmla="*/ 0 h 3309257"/>
                <a:gd name="connsiteX5" fmla="*/ 251052 w 4412343"/>
                <a:gd name="connsiteY5" fmla="*/ 77561 h 3309257"/>
                <a:gd name="connsiteX6" fmla="*/ 252639 w 4412343"/>
                <a:gd name="connsiteY6" fmla="*/ 164193 h 3309257"/>
                <a:gd name="connsiteX7" fmla="*/ 319314 w 4412343"/>
                <a:gd name="connsiteY7" fmla="*/ 348343 h 3309257"/>
                <a:gd name="connsiteX8" fmla="*/ 491671 w 4412343"/>
                <a:gd name="connsiteY8" fmla="*/ 832757 h 3309257"/>
                <a:gd name="connsiteX9" fmla="*/ 745671 w 4412343"/>
                <a:gd name="connsiteY9" fmla="*/ 1461861 h 3309257"/>
                <a:gd name="connsiteX10" fmla="*/ 996496 w 4412343"/>
                <a:gd name="connsiteY10" fmla="*/ 1908175 h 3309257"/>
                <a:gd name="connsiteX11" fmla="*/ 1388835 w 4412343"/>
                <a:gd name="connsiteY11" fmla="*/ 2363561 h 3309257"/>
                <a:gd name="connsiteX12" fmla="*/ 1797050 w 4412343"/>
                <a:gd name="connsiteY12" fmla="*/ 2658382 h 3309257"/>
                <a:gd name="connsiteX13" fmla="*/ 2364014 w 4412343"/>
                <a:gd name="connsiteY13" fmla="*/ 2919186 h 3309257"/>
                <a:gd name="connsiteX14" fmla="*/ 3033032 w 4412343"/>
                <a:gd name="connsiteY14" fmla="*/ 3111954 h 3309257"/>
                <a:gd name="connsiteX15" fmla="*/ 3875314 w 4412343"/>
                <a:gd name="connsiteY15" fmla="*/ 3265714 h 3309257"/>
                <a:gd name="connsiteX16" fmla="*/ 4412343 w 4412343"/>
                <a:gd name="connsiteY16" fmla="*/ 3280229 h 3309257"/>
                <a:gd name="connsiteX0" fmla="*/ 0 w 4412343"/>
                <a:gd name="connsiteY0" fmla="*/ 3309257 h 3309257"/>
                <a:gd name="connsiteX1" fmla="*/ 157389 w 4412343"/>
                <a:gd name="connsiteY1" fmla="*/ 178481 h 3309257"/>
                <a:gd name="connsiteX2" fmla="*/ 152627 w 4412343"/>
                <a:gd name="connsiteY2" fmla="*/ 64180 h 3309257"/>
                <a:gd name="connsiteX3" fmla="*/ 203200 w 4412343"/>
                <a:gd name="connsiteY3" fmla="*/ 0 h 3309257"/>
                <a:gd name="connsiteX4" fmla="*/ 203200 w 4412343"/>
                <a:gd name="connsiteY4" fmla="*/ 0 h 3309257"/>
                <a:gd name="connsiteX5" fmla="*/ 251052 w 4412343"/>
                <a:gd name="connsiteY5" fmla="*/ 77561 h 3309257"/>
                <a:gd name="connsiteX6" fmla="*/ 285976 w 4412343"/>
                <a:gd name="connsiteY6" fmla="*/ 159431 h 3309257"/>
                <a:gd name="connsiteX7" fmla="*/ 319314 w 4412343"/>
                <a:gd name="connsiteY7" fmla="*/ 348343 h 3309257"/>
                <a:gd name="connsiteX8" fmla="*/ 491671 w 4412343"/>
                <a:gd name="connsiteY8" fmla="*/ 832757 h 3309257"/>
                <a:gd name="connsiteX9" fmla="*/ 745671 w 4412343"/>
                <a:gd name="connsiteY9" fmla="*/ 1461861 h 3309257"/>
                <a:gd name="connsiteX10" fmla="*/ 996496 w 4412343"/>
                <a:gd name="connsiteY10" fmla="*/ 1908175 h 3309257"/>
                <a:gd name="connsiteX11" fmla="*/ 1388835 w 4412343"/>
                <a:gd name="connsiteY11" fmla="*/ 2363561 h 3309257"/>
                <a:gd name="connsiteX12" fmla="*/ 1797050 w 4412343"/>
                <a:gd name="connsiteY12" fmla="*/ 2658382 h 3309257"/>
                <a:gd name="connsiteX13" fmla="*/ 2364014 w 4412343"/>
                <a:gd name="connsiteY13" fmla="*/ 2919186 h 3309257"/>
                <a:gd name="connsiteX14" fmla="*/ 3033032 w 4412343"/>
                <a:gd name="connsiteY14" fmla="*/ 3111954 h 3309257"/>
                <a:gd name="connsiteX15" fmla="*/ 3875314 w 4412343"/>
                <a:gd name="connsiteY15" fmla="*/ 3265714 h 3309257"/>
                <a:gd name="connsiteX16" fmla="*/ 4412343 w 4412343"/>
                <a:gd name="connsiteY16" fmla="*/ 3280229 h 3309257"/>
                <a:gd name="connsiteX0" fmla="*/ 0 w 4412343"/>
                <a:gd name="connsiteY0" fmla="*/ 3309257 h 3309257"/>
                <a:gd name="connsiteX1" fmla="*/ 157389 w 4412343"/>
                <a:gd name="connsiteY1" fmla="*/ 178481 h 3309257"/>
                <a:gd name="connsiteX2" fmla="*/ 152627 w 4412343"/>
                <a:gd name="connsiteY2" fmla="*/ 64180 h 3309257"/>
                <a:gd name="connsiteX3" fmla="*/ 203200 w 4412343"/>
                <a:gd name="connsiteY3" fmla="*/ 0 h 3309257"/>
                <a:gd name="connsiteX4" fmla="*/ 203200 w 4412343"/>
                <a:gd name="connsiteY4" fmla="*/ 0 h 3309257"/>
                <a:gd name="connsiteX5" fmla="*/ 251052 w 4412343"/>
                <a:gd name="connsiteY5" fmla="*/ 77561 h 3309257"/>
                <a:gd name="connsiteX6" fmla="*/ 285976 w 4412343"/>
                <a:gd name="connsiteY6" fmla="*/ 159431 h 3309257"/>
                <a:gd name="connsiteX7" fmla="*/ 347889 w 4412343"/>
                <a:gd name="connsiteY7" fmla="*/ 338818 h 3309257"/>
                <a:gd name="connsiteX8" fmla="*/ 491671 w 4412343"/>
                <a:gd name="connsiteY8" fmla="*/ 832757 h 3309257"/>
                <a:gd name="connsiteX9" fmla="*/ 745671 w 4412343"/>
                <a:gd name="connsiteY9" fmla="*/ 1461861 h 3309257"/>
                <a:gd name="connsiteX10" fmla="*/ 996496 w 4412343"/>
                <a:gd name="connsiteY10" fmla="*/ 1908175 h 3309257"/>
                <a:gd name="connsiteX11" fmla="*/ 1388835 w 4412343"/>
                <a:gd name="connsiteY11" fmla="*/ 2363561 h 3309257"/>
                <a:gd name="connsiteX12" fmla="*/ 1797050 w 4412343"/>
                <a:gd name="connsiteY12" fmla="*/ 2658382 h 3309257"/>
                <a:gd name="connsiteX13" fmla="*/ 2364014 w 4412343"/>
                <a:gd name="connsiteY13" fmla="*/ 2919186 h 3309257"/>
                <a:gd name="connsiteX14" fmla="*/ 3033032 w 4412343"/>
                <a:gd name="connsiteY14" fmla="*/ 3111954 h 3309257"/>
                <a:gd name="connsiteX15" fmla="*/ 3875314 w 4412343"/>
                <a:gd name="connsiteY15" fmla="*/ 3265714 h 3309257"/>
                <a:gd name="connsiteX16" fmla="*/ 4412343 w 4412343"/>
                <a:gd name="connsiteY16" fmla="*/ 3280229 h 3309257"/>
                <a:gd name="connsiteX0" fmla="*/ 0 w 4412343"/>
                <a:gd name="connsiteY0" fmla="*/ 3309257 h 3309257"/>
                <a:gd name="connsiteX1" fmla="*/ 157389 w 4412343"/>
                <a:gd name="connsiteY1" fmla="*/ 178481 h 3309257"/>
                <a:gd name="connsiteX2" fmla="*/ 152627 w 4412343"/>
                <a:gd name="connsiteY2" fmla="*/ 64180 h 3309257"/>
                <a:gd name="connsiteX3" fmla="*/ 203200 w 4412343"/>
                <a:gd name="connsiteY3" fmla="*/ 0 h 3309257"/>
                <a:gd name="connsiteX4" fmla="*/ 203200 w 4412343"/>
                <a:gd name="connsiteY4" fmla="*/ 0 h 3309257"/>
                <a:gd name="connsiteX5" fmla="*/ 251052 w 4412343"/>
                <a:gd name="connsiteY5" fmla="*/ 77561 h 3309257"/>
                <a:gd name="connsiteX6" fmla="*/ 285976 w 4412343"/>
                <a:gd name="connsiteY6" fmla="*/ 159431 h 3309257"/>
                <a:gd name="connsiteX7" fmla="*/ 347889 w 4412343"/>
                <a:gd name="connsiteY7" fmla="*/ 338818 h 3309257"/>
                <a:gd name="connsiteX8" fmla="*/ 520246 w 4412343"/>
                <a:gd name="connsiteY8" fmla="*/ 832757 h 3309257"/>
                <a:gd name="connsiteX9" fmla="*/ 745671 w 4412343"/>
                <a:gd name="connsiteY9" fmla="*/ 1461861 h 3309257"/>
                <a:gd name="connsiteX10" fmla="*/ 996496 w 4412343"/>
                <a:gd name="connsiteY10" fmla="*/ 1908175 h 3309257"/>
                <a:gd name="connsiteX11" fmla="*/ 1388835 w 4412343"/>
                <a:gd name="connsiteY11" fmla="*/ 2363561 h 3309257"/>
                <a:gd name="connsiteX12" fmla="*/ 1797050 w 4412343"/>
                <a:gd name="connsiteY12" fmla="*/ 2658382 h 3309257"/>
                <a:gd name="connsiteX13" fmla="*/ 2364014 w 4412343"/>
                <a:gd name="connsiteY13" fmla="*/ 2919186 h 3309257"/>
                <a:gd name="connsiteX14" fmla="*/ 3033032 w 4412343"/>
                <a:gd name="connsiteY14" fmla="*/ 3111954 h 3309257"/>
                <a:gd name="connsiteX15" fmla="*/ 3875314 w 4412343"/>
                <a:gd name="connsiteY15" fmla="*/ 3265714 h 3309257"/>
                <a:gd name="connsiteX16" fmla="*/ 4412343 w 4412343"/>
                <a:gd name="connsiteY16" fmla="*/ 3280229 h 3309257"/>
                <a:gd name="connsiteX0" fmla="*/ 0 w 4412343"/>
                <a:gd name="connsiteY0" fmla="*/ 3309413 h 3309413"/>
                <a:gd name="connsiteX1" fmla="*/ 157389 w 4412343"/>
                <a:gd name="connsiteY1" fmla="*/ 178637 h 3309413"/>
                <a:gd name="connsiteX2" fmla="*/ 152627 w 4412343"/>
                <a:gd name="connsiteY2" fmla="*/ 64336 h 3309413"/>
                <a:gd name="connsiteX3" fmla="*/ 203200 w 4412343"/>
                <a:gd name="connsiteY3" fmla="*/ 156 h 3309413"/>
                <a:gd name="connsiteX4" fmla="*/ 198438 w 4412343"/>
                <a:gd name="connsiteY4" fmla="*/ 47781 h 3309413"/>
                <a:gd name="connsiteX5" fmla="*/ 251052 w 4412343"/>
                <a:gd name="connsiteY5" fmla="*/ 77717 h 3309413"/>
                <a:gd name="connsiteX6" fmla="*/ 285976 w 4412343"/>
                <a:gd name="connsiteY6" fmla="*/ 159587 h 3309413"/>
                <a:gd name="connsiteX7" fmla="*/ 347889 w 4412343"/>
                <a:gd name="connsiteY7" fmla="*/ 338974 h 3309413"/>
                <a:gd name="connsiteX8" fmla="*/ 520246 w 4412343"/>
                <a:gd name="connsiteY8" fmla="*/ 832913 h 3309413"/>
                <a:gd name="connsiteX9" fmla="*/ 745671 w 4412343"/>
                <a:gd name="connsiteY9" fmla="*/ 1462017 h 3309413"/>
                <a:gd name="connsiteX10" fmla="*/ 996496 w 4412343"/>
                <a:gd name="connsiteY10" fmla="*/ 1908331 h 3309413"/>
                <a:gd name="connsiteX11" fmla="*/ 1388835 w 4412343"/>
                <a:gd name="connsiteY11" fmla="*/ 2363717 h 3309413"/>
                <a:gd name="connsiteX12" fmla="*/ 1797050 w 4412343"/>
                <a:gd name="connsiteY12" fmla="*/ 2658538 h 3309413"/>
                <a:gd name="connsiteX13" fmla="*/ 2364014 w 4412343"/>
                <a:gd name="connsiteY13" fmla="*/ 2919342 h 3309413"/>
                <a:gd name="connsiteX14" fmla="*/ 3033032 w 4412343"/>
                <a:gd name="connsiteY14" fmla="*/ 3112110 h 3309413"/>
                <a:gd name="connsiteX15" fmla="*/ 3875314 w 4412343"/>
                <a:gd name="connsiteY15" fmla="*/ 3265870 h 3309413"/>
                <a:gd name="connsiteX16" fmla="*/ 4412343 w 4412343"/>
                <a:gd name="connsiteY16" fmla="*/ 3280385 h 3309413"/>
                <a:gd name="connsiteX0" fmla="*/ 0 w 4412343"/>
                <a:gd name="connsiteY0" fmla="*/ 3274905 h 3274905"/>
                <a:gd name="connsiteX1" fmla="*/ 157389 w 4412343"/>
                <a:gd name="connsiteY1" fmla="*/ 144129 h 3274905"/>
                <a:gd name="connsiteX2" fmla="*/ 152627 w 4412343"/>
                <a:gd name="connsiteY2" fmla="*/ 29828 h 3274905"/>
                <a:gd name="connsiteX3" fmla="*/ 203200 w 4412343"/>
                <a:gd name="connsiteY3" fmla="*/ 22798 h 3274905"/>
                <a:gd name="connsiteX4" fmla="*/ 198438 w 4412343"/>
                <a:gd name="connsiteY4" fmla="*/ 13273 h 3274905"/>
                <a:gd name="connsiteX5" fmla="*/ 251052 w 4412343"/>
                <a:gd name="connsiteY5" fmla="*/ 43209 h 3274905"/>
                <a:gd name="connsiteX6" fmla="*/ 285976 w 4412343"/>
                <a:gd name="connsiteY6" fmla="*/ 125079 h 3274905"/>
                <a:gd name="connsiteX7" fmla="*/ 347889 w 4412343"/>
                <a:gd name="connsiteY7" fmla="*/ 304466 h 3274905"/>
                <a:gd name="connsiteX8" fmla="*/ 520246 w 4412343"/>
                <a:gd name="connsiteY8" fmla="*/ 798405 h 3274905"/>
                <a:gd name="connsiteX9" fmla="*/ 745671 w 4412343"/>
                <a:gd name="connsiteY9" fmla="*/ 1427509 h 3274905"/>
                <a:gd name="connsiteX10" fmla="*/ 996496 w 4412343"/>
                <a:gd name="connsiteY10" fmla="*/ 1873823 h 3274905"/>
                <a:gd name="connsiteX11" fmla="*/ 1388835 w 4412343"/>
                <a:gd name="connsiteY11" fmla="*/ 2329209 h 3274905"/>
                <a:gd name="connsiteX12" fmla="*/ 1797050 w 4412343"/>
                <a:gd name="connsiteY12" fmla="*/ 2624030 h 3274905"/>
                <a:gd name="connsiteX13" fmla="*/ 2364014 w 4412343"/>
                <a:gd name="connsiteY13" fmla="*/ 2884834 h 3274905"/>
                <a:gd name="connsiteX14" fmla="*/ 3033032 w 4412343"/>
                <a:gd name="connsiteY14" fmla="*/ 3077602 h 3274905"/>
                <a:gd name="connsiteX15" fmla="*/ 3875314 w 4412343"/>
                <a:gd name="connsiteY15" fmla="*/ 3231362 h 3274905"/>
                <a:gd name="connsiteX16" fmla="*/ 4412343 w 4412343"/>
                <a:gd name="connsiteY16" fmla="*/ 3245877 h 3274905"/>
                <a:gd name="connsiteX0" fmla="*/ 0 w 4412343"/>
                <a:gd name="connsiteY0" fmla="*/ 3262595 h 3262595"/>
                <a:gd name="connsiteX1" fmla="*/ 157389 w 4412343"/>
                <a:gd name="connsiteY1" fmla="*/ 131819 h 3262595"/>
                <a:gd name="connsiteX2" fmla="*/ 166915 w 4412343"/>
                <a:gd name="connsiteY2" fmla="*/ 41330 h 3262595"/>
                <a:gd name="connsiteX3" fmla="*/ 203200 w 4412343"/>
                <a:gd name="connsiteY3" fmla="*/ 10488 h 3262595"/>
                <a:gd name="connsiteX4" fmla="*/ 198438 w 4412343"/>
                <a:gd name="connsiteY4" fmla="*/ 963 h 3262595"/>
                <a:gd name="connsiteX5" fmla="*/ 251052 w 4412343"/>
                <a:gd name="connsiteY5" fmla="*/ 30899 h 3262595"/>
                <a:gd name="connsiteX6" fmla="*/ 285976 w 4412343"/>
                <a:gd name="connsiteY6" fmla="*/ 112769 h 3262595"/>
                <a:gd name="connsiteX7" fmla="*/ 347889 w 4412343"/>
                <a:gd name="connsiteY7" fmla="*/ 292156 h 3262595"/>
                <a:gd name="connsiteX8" fmla="*/ 520246 w 4412343"/>
                <a:gd name="connsiteY8" fmla="*/ 786095 h 3262595"/>
                <a:gd name="connsiteX9" fmla="*/ 745671 w 4412343"/>
                <a:gd name="connsiteY9" fmla="*/ 1415199 h 3262595"/>
                <a:gd name="connsiteX10" fmla="*/ 996496 w 4412343"/>
                <a:gd name="connsiteY10" fmla="*/ 1861513 h 3262595"/>
                <a:gd name="connsiteX11" fmla="*/ 1388835 w 4412343"/>
                <a:gd name="connsiteY11" fmla="*/ 2316899 h 3262595"/>
                <a:gd name="connsiteX12" fmla="*/ 1797050 w 4412343"/>
                <a:gd name="connsiteY12" fmla="*/ 2611720 h 3262595"/>
                <a:gd name="connsiteX13" fmla="*/ 2364014 w 4412343"/>
                <a:gd name="connsiteY13" fmla="*/ 2872524 h 3262595"/>
                <a:gd name="connsiteX14" fmla="*/ 3033032 w 4412343"/>
                <a:gd name="connsiteY14" fmla="*/ 3065292 h 3262595"/>
                <a:gd name="connsiteX15" fmla="*/ 3875314 w 4412343"/>
                <a:gd name="connsiteY15" fmla="*/ 3219052 h 3262595"/>
                <a:gd name="connsiteX16" fmla="*/ 4412343 w 4412343"/>
                <a:gd name="connsiteY16" fmla="*/ 3233567 h 3262595"/>
                <a:gd name="connsiteX0" fmla="*/ 0 w 4412343"/>
                <a:gd name="connsiteY0" fmla="*/ 3262595 h 3262595"/>
                <a:gd name="connsiteX1" fmla="*/ 157389 w 4412343"/>
                <a:gd name="connsiteY1" fmla="*/ 131819 h 3262595"/>
                <a:gd name="connsiteX2" fmla="*/ 166915 w 4412343"/>
                <a:gd name="connsiteY2" fmla="*/ 41330 h 3262595"/>
                <a:gd name="connsiteX3" fmla="*/ 203200 w 4412343"/>
                <a:gd name="connsiteY3" fmla="*/ 10488 h 3262595"/>
                <a:gd name="connsiteX4" fmla="*/ 212726 w 4412343"/>
                <a:gd name="connsiteY4" fmla="*/ 963 h 3262595"/>
                <a:gd name="connsiteX5" fmla="*/ 251052 w 4412343"/>
                <a:gd name="connsiteY5" fmla="*/ 30899 h 3262595"/>
                <a:gd name="connsiteX6" fmla="*/ 285976 w 4412343"/>
                <a:gd name="connsiteY6" fmla="*/ 112769 h 3262595"/>
                <a:gd name="connsiteX7" fmla="*/ 347889 w 4412343"/>
                <a:gd name="connsiteY7" fmla="*/ 292156 h 3262595"/>
                <a:gd name="connsiteX8" fmla="*/ 520246 w 4412343"/>
                <a:gd name="connsiteY8" fmla="*/ 786095 h 3262595"/>
                <a:gd name="connsiteX9" fmla="*/ 745671 w 4412343"/>
                <a:gd name="connsiteY9" fmla="*/ 1415199 h 3262595"/>
                <a:gd name="connsiteX10" fmla="*/ 996496 w 4412343"/>
                <a:gd name="connsiteY10" fmla="*/ 1861513 h 3262595"/>
                <a:gd name="connsiteX11" fmla="*/ 1388835 w 4412343"/>
                <a:gd name="connsiteY11" fmla="*/ 2316899 h 3262595"/>
                <a:gd name="connsiteX12" fmla="*/ 1797050 w 4412343"/>
                <a:gd name="connsiteY12" fmla="*/ 2611720 h 3262595"/>
                <a:gd name="connsiteX13" fmla="*/ 2364014 w 4412343"/>
                <a:gd name="connsiteY13" fmla="*/ 2872524 h 3262595"/>
                <a:gd name="connsiteX14" fmla="*/ 3033032 w 4412343"/>
                <a:gd name="connsiteY14" fmla="*/ 3065292 h 3262595"/>
                <a:gd name="connsiteX15" fmla="*/ 3875314 w 4412343"/>
                <a:gd name="connsiteY15" fmla="*/ 3219052 h 3262595"/>
                <a:gd name="connsiteX16" fmla="*/ 4412343 w 4412343"/>
                <a:gd name="connsiteY16" fmla="*/ 3233567 h 3262595"/>
                <a:gd name="connsiteX0" fmla="*/ 0 w 4412343"/>
                <a:gd name="connsiteY0" fmla="*/ 3267638 h 3267638"/>
                <a:gd name="connsiteX1" fmla="*/ 157389 w 4412343"/>
                <a:gd name="connsiteY1" fmla="*/ 136862 h 3267638"/>
                <a:gd name="connsiteX2" fmla="*/ 166915 w 4412343"/>
                <a:gd name="connsiteY2" fmla="*/ 46373 h 3267638"/>
                <a:gd name="connsiteX3" fmla="*/ 196057 w 4412343"/>
                <a:gd name="connsiteY3" fmla="*/ 3625 h 3267638"/>
                <a:gd name="connsiteX4" fmla="*/ 212726 w 4412343"/>
                <a:gd name="connsiteY4" fmla="*/ 6006 h 3267638"/>
                <a:gd name="connsiteX5" fmla="*/ 251052 w 4412343"/>
                <a:gd name="connsiteY5" fmla="*/ 35942 h 3267638"/>
                <a:gd name="connsiteX6" fmla="*/ 285976 w 4412343"/>
                <a:gd name="connsiteY6" fmla="*/ 117812 h 3267638"/>
                <a:gd name="connsiteX7" fmla="*/ 347889 w 4412343"/>
                <a:gd name="connsiteY7" fmla="*/ 297199 h 3267638"/>
                <a:gd name="connsiteX8" fmla="*/ 520246 w 4412343"/>
                <a:gd name="connsiteY8" fmla="*/ 791138 h 3267638"/>
                <a:gd name="connsiteX9" fmla="*/ 745671 w 4412343"/>
                <a:gd name="connsiteY9" fmla="*/ 1420242 h 3267638"/>
                <a:gd name="connsiteX10" fmla="*/ 996496 w 4412343"/>
                <a:gd name="connsiteY10" fmla="*/ 1866556 h 3267638"/>
                <a:gd name="connsiteX11" fmla="*/ 1388835 w 4412343"/>
                <a:gd name="connsiteY11" fmla="*/ 2321942 h 3267638"/>
                <a:gd name="connsiteX12" fmla="*/ 1797050 w 4412343"/>
                <a:gd name="connsiteY12" fmla="*/ 2616763 h 3267638"/>
                <a:gd name="connsiteX13" fmla="*/ 2364014 w 4412343"/>
                <a:gd name="connsiteY13" fmla="*/ 2877567 h 3267638"/>
                <a:gd name="connsiteX14" fmla="*/ 3033032 w 4412343"/>
                <a:gd name="connsiteY14" fmla="*/ 3070335 h 3267638"/>
                <a:gd name="connsiteX15" fmla="*/ 3875314 w 4412343"/>
                <a:gd name="connsiteY15" fmla="*/ 3224095 h 3267638"/>
                <a:gd name="connsiteX16" fmla="*/ 4412343 w 4412343"/>
                <a:gd name="connsiteY16" fmla="*/ 3238610 h 3267638"/>
                <a:gd name="connsiteX0" fmla="*/ 0 w 4412343"/>
                <a:gd name="connsiteY0" fmla="*/ 3266723 h 3266723"/>
                <a:gd name="connsiteX1" fmla="*/ 157389 w 4412343"/>
                <a:gd name="connsiteY1" fmla="*/ 135947 h 3266723"/>
                <a:gd name="connsiteX2" fmla="*/ 166915 w 4412343"/>
                <a:gd name="connsiteY2" fmla="*/ 45458 h 3266723"/>
                <a:gd name="connsiteX3" fmla="*/ 196057 w 4412343"/>
                <a:gd name="connsiteY3" fmla="*/ 2710 h 3266723"/>
                <a:gd name="connsiteX4" fmla="*/ 251052 w 4412343"/>
                <a:gd name="connsiteY4" fmla="*/ 35027 h 3266723"/>
                <a:gd name="connsiteX5" fmla="*/ 285976 w 4412343"/>
                <a:gd name="connsiteY5" fmla="*/ 116897 h 3266723"/>
                <a:gd name="connsiteX6" fmla="*/ 347889 w 4412343"/>
                <a:gd name="connsiteY6" fmla="*/ 296284 h 3266723"/>
                <a:gd name="connsiteX7" fmla="*/ 520246 w 4412343"/>
                <a:gd name="connsiteY7" fmla="*/ 790223 h 3266723"/>
                <a:gd name="connsiteX8" fmla="*/ 745671 w 4412343"/>
                <a:gd name="connsiteY8" fmla="*/ 1419327 h 3266723"/>
                <a:gd name="connsiteX9" fmla="*/ 996496 w 4412343"/>
                <a:gd name="connsiteY9" fmla="*/ 1865641 h 3266723"/>
                <a:gd name="connsiteX10" fmla="*/ 1388835 w 4412343"/>
                <a:gd name="connsiteY10" fmla="*/ 2321027 h 3266723"/>
                <a:gd name="connsiteX11" fmla="*/ 1797050 w 4412343"/>
                <a:gd name="connsiteY11" fmla="*/ 2615848 h 3266723"/>
                <a:gd name="connsiteX12" fmla="*/ 2364014 w 4412343"/>
                <a:gd name="connsiteY12" fmla="*/ 2876652 h 3266723"/>
                <a:gd name="connsiteX13" fmla="*/ 3033032 w 4412343"/>
                <a:gd name="connsiteY13" fmla="*/ 3069420 h 3266723"/>
                <a:gd name="connsiteX14" fmla="*/ 3875314 w 4412343"/>
                <a:gd name="connsiteY14" fmla="*/ 3223180 h 3266723"/>
                <a:gd name="connsiteX15" fmla="*/ 4412343 w 4412343"/>
                <a:gd name="connsiteY15" fmla="*/ 3237695 h 3266723"/>
                <a:gd name="connsiteX0" fmla="*/ 0 w 4412343"/>
                <a:gd name="connsiteY0" fmla="*/ 3264565 h 3264565"/>
                <a:gd name="connsiteX1" fmla="*/ 157389 w 4412343"/>
                <a:gd name="connsiteY1" fmla="*/ 133789 h 3264565"/>
                <a:gd name="connsiteX2" fmla="*/ 166915 w 4412343"/>
                <a:gd name="connsiteY2" fmla="*/ 43300 h 3264565"/>
                <a:gd name="connsiteX3" fmla="*/ 169295 w 4412343"/>
                <a:gd name="connsiteY3" fmla="*/ 14726 h 3264565"/>
                <a:gd name="connsiteX4" fmla="*/ 196057 w 4412343"/>
                <a:gd name="connsiteY4" fmla="*/ 552 h 3264565"/>
                <a:gd name="connsiteX5" fmla="*/ 251052 w 4412343"/>
                <a:gd name="connsiteY5" fmla="*/ 32869 h 3264565"/>
                <a:gd name="connsiteX6" fmla="*/ 285976 w 4412343"/>
                <a:gd name="connsiteY6" fmla="*/ 114739 h 3264565"/>
                <a:gd name="connsiteX7" fmla="*/ 347889 w 4412343"/>
                <a:gd name="connsiteY7" fmla="*/ 294126 h 3264565"/>
                <a:gd name="connsiteX8" fmla="*/ 520246 w 4412343"/>
                <a:gd name="connsiteY8" fmla="*/ 788065 h 3264565"/>
                <a:gd name="connsiteX9" fmla="*/ 745671 w 4412343"/>
                <a:gd name="connsiteY9" fmla="*/ 1417169 h 3264565"/>
                <a:gd name="connsiteX10" fmla="*/ 996496 w 4412343"/>
                <a:gd name="connsiteY10" fmla="*/ 1863483 h 3264565"/>
                <a:gd name="connsiteX11" fmla="*/ 1388835 w 4412343"/>
                <a:gd name="connsiteY11" fmla="*/ 2318869 h 3264565"/>
                <a:gd name="connsiteX12" fmla="*/ 1797050 w 4412343"/>
                <a:gd name="connsiteY12" fmla="*/ 2613690 h 3264565"/>
                <a:gd name="connsiteX13" fmla="*/ 2364014 w 4412343"/>
                <a:gd name="connsiteY13" fmla="*/ 2874494 h 3264565"/>
                <a:gd name="connsiteX14" fmla="*/ 3033032 w 4412343"/>
                <a:gd name="connsiteY14" fmla="*/ 3067262 h 3264565"/>
                <a:gd name="connsiteX15" fmla="*/ 3875314 w 4412343"/>
                <a:gd name="connsiteY15" fmla="*/ 3221022 h 3264565"/>
                <a:gd name="connsiteX16" fmla="*/ 4412343 w 4412343"/>
                <a:gd name="connsiteY16" fmla="*/ 3235537 h 3264565"/>
                <a:gd name="connsiteX0" fmla="*/ 0 w 4412343"/>
                <a:gd name="connsiteY0" fmla="*/ 3265188 h 3265188"/>
                <a:gd name="connsiteX1" fmla="*/ 157389 w 4412343"/>
                <a:gd name="connsiteY1" fmla="*/ 134412 h 3265188"/>
                <a:gd name="connsiteX2" fmla="*/ 166915 w 4412343"/>
                <a:gd name="connsiteY2" fmla="*/ 43923 h 3265188"/>
                <a:gd name="connsiteX3" fmla="*/ 178820 w 4412343"/>
                <a:gd name="connsiteY3" fmla="*/ 10587 h 3265188"/>
                <a:gd name="connsiteX4" fmla="*/ 196057 w 4412343"/>
                <a:gd name="connsiteY4" fmla="*/ 1175 h 3265188"/>
                <a:gd name="connsiteX5" fmla="*/ 251052 w 4412343"/>
                <a:gd name="connsiteY5" fmla="*/ 33492 h 3265188"/>
                <a:gd name="connsiteX6" fmla="*/ 285976 w 4412343"/>
                <a:gd name="connsiteY6" fmla="*/ 115362 h 3265188"/>
                <a:gd name="connsiteX7" fmla="*/ 347889 w 4412343"/>
                <a:gd name="connsiteY7" fmla="*/ 294749 h 3265188"/>
                <a:gd name="connsiteX8" fmla="*/ 520246 w 4412343"/>
                <a:gd name="connsiteY8" fmla="*/ 788688 h 3265188"/>
                <a:gd name="connsiteX9" fmla="*/ 745671 w 4412343"/>
                <a:gd name="connsiteY9" fmla="*/ 1417792 h 3265188"/>
                <a:gd name="connsiteX10" fmla="*/ 996496 w 4412343"/>
                <a:gd name="connsiteY10" fmla="*/ 1864106 h 3265188"/>
                <a:gd name="connsiteX11" fmla="*/ 1388835 w 4412343"/>
                <a:gd name="connsiteY11" fmla="*/ 2319492 h 3265188"/>
                <a:gd name="connsiteX12" fmla="*/ 1797050 w 4412343"/>
                <a:gd name="connsiteY12" fmla="*/ 2614313 h 3265188"/>
                <a:gd name="connsiteX13" fmla="*/ 2364014 w 4412343"/>
                <a:gd name="connsiteY13" fmla="*/ 2875117 h 3265188"/>
                <a:gd name="connsiteX14" fmla="*/ 3033032 w 4412343"/>
                <a:gd name="connsiteY14" fmla="*/ 3067885 h 3265188"/>
                <a:gd name="connsiteX15" fmla="*/ 3875314 w 4412343"/>
                <a:gd name="connsiteY15" fmla="*/ 3221645 h 3265188"/>
                <a:gd name="connsiteX16" fmla="*/ 4412343 w 4412343"/>
                <a:gd name="connsiteY16" fmla="*/ 3236160 h 3265188"/>
                <a:gd name="connsiteX0" fmla="*/ 0 w 4412343"/>
                <a:gd name="connsiteY0" fmla="*/ 3265188 h 3265188"/>
                <a:gd name="connsiteX1" fmla="*/ 157389 w 4412343"/>
                <a:gd name="connsiteY1" fmla="*/ 134412 h 3265188"/>
                <a:gd name="connsiteX2" fmla="*/ 166915 w 4412343"/>
                <a:gd name="connsiteY2" fmla="*/ 43923 h 3265188"/>
                <a:gd name="connsiteX3" fmla="*/ 178820 w 4412343"/>
                <a:gd name="connsiteY3" fmla="*/ 10587 h 3265188"/>
                <a:gd name="connsiteX4" fmla="*/ 196057 w 4412343"/>
                <a:gd name="connsiteY4" fmla="*/ 1175 h 3265188"/>
                <a:gd name="connsiteX5" fmla="*/ 251052 w 4412343"/>
                <a:gd name="connsiteY5" fmla="*/ 33492 h 3265188"/>
                <a:gd name="connsiteX6" fmla="*/ 285976 w 4412343"/>
                <a:gd name="connsiteY6" fmla="*/ 115362 h 3265188"/>
                <a:gd name="connsiteX7" fmla="*/ 347889 w 4412343"/>
                <a:gd name="connsiteY7" fmla="*/ 294749 h 3265188"/>
                <a:gd name="connsiteX8" fmla="*/ 491218 w 4412343"/>
                <a:gd name="connsiteY8" fmla="*/ 832231 h 3265188"/>
                <a:gd name="connsiteX9" fmla="*/ 745671 w 4412343"/>
                <a:gd name="connsiteY9" fmla="*/ 1417792 h 3265188"/>
                <a:gd name="connsiteX10" fmla="*/ 996496 w 4412343"/>
                <a:gd name="connsiteY10" fmla="*/ 1864106 h 3265188"/>
                <a:gd name="connsiteX11" fmla="*/ 1388835 w 4412343"/>
                <a:gd name="connsiteY11" fmla="*/ 2319492 h 3265188"/>
                <a:gd name="connsiteX12" fmla="*/ 1797050 w 4412343"/>
                <a:gd name="connsiteY12" fmla="*/ 2614313 h 3265188"/>
                <a:gd name="connsiteX13" fmla="*/ 2364014 w 4412343"/>
                <a:gd name="connsiteY13" fmla="*/ 2875117 h 3265188"/>
                <a:gd name="connsiteX14" fmla="*/ 3033032 w 4412343"/>
                <a:gd name="connsiteY14" fmla="*/ 3067885 h 3265188"/>
                <a:gd name="connsiteX15" fmla="*/ 3875314 w 4412343"/>
                <a:gd name="connsiteY15" fmla="*/ 3221645 h 3265188"/>
                <a:gd name="connsiteX16" fmla="*/ 4412343 w 4412343"/>
                <a:gd name="connsiteY16" fmla="*/ 3236160 h 3265188"/>
                <a:gd name="connsiteX0" fmla="*/ 0 w 4446464"/>
                <a:gd name="connsiteY0" fmla="*/ 3252464 h 3252464"/>
                <a:gd name="connsiteX1" fmla="*/ 191510 w 4446464"/>
                <a:gd name="connsiteY1" fmla="*/ 134412 h 3252464"/>
                <a:gd name="connsiteX2" fmla="*/ 201036 w 4446464"/>
                <a:gd name="connsiteY2" fmla="*/ 43923 h 3252464"/>
                <a:gd name="connsiteX3" fmla="*/ 212941 w 4446464"/>
                <a:gd name="connsiteY3" fmla="*/ 10587 h 3252464"/>
                <a:gd name="connsiteX4" fmla="*/ 230178 w 4446464"/>
                <a:gd name="connsiteY4" fmla="*/ 1175 h 3252464"/>
                <a:gd name="connsiteX5" fmla="*/ 285173 w 4446464"/>
                <a:gd name="connsiteY5" fmla="*/ 33492 h 3252464"/>
                <a:gd name="connsiteX6" fmla="*/ 320097 w 4446464"/>
                <a:gd name="connsiteY6" fmla="*/ 115362 h 3252464"/>
                <a:gd name="connsiteX7" fmla="*/ 382010 w 4446464"/>
                <a:gd name="connsiteY7" fmla="*/ 294749 h 3252464"/>
                <a:gd name="connsiteX8" fmla="*/ 525339 w 4446464"/>
                <a:gd name="connsiteY8" fmla="*/ 832231 h 3252464"/>
                <a:gd name="connsiteX9" fmla="*/ 779792 w 4446464"/>
                <a:gd name="connsiteY9" fmla="*/ 1417792 h 3252464"/>
                <a:gd name="connsiteX10" fmla="*/ 1030617 w 4446464"/>
                <a:gd name="connsiteY10" fmla="*/ 1864106 h 3252464"/>
                <a:gd name="connsiteX11" fmla="*/ 1422956 w 4446464"/>
                <a:gd name="connsiteY11" fmla="*/ 2319492 h 3252464"/>
                <a:gd name="connsiteX12" fmla="*/ 1831171 w 4446464"/>
                <a:gd name="connsiteY12" fmla="*/ 2614313 h 3252464"/>
                <a:gd name="connsiteX13" fmla="*/ 2398135 w 4446464"/>
                <a:gd name="connsiteY13" fmla="*/ 2875117 h 3252464"/>
                <a:gd name="connsiteX14" fmla="*/ 3067153 w 4446464"/>
                <a:gd name="connsiteY14" fmla="*/ 3067885 h 3252464"/>
                <a:gd name="connsiteX15" fmla="*/ 3909435 w 4446464"/>
                <a:gd name="connsiteY15" fmla="*/ 3221645 h 3252464"/>
                <a:gd name="connsiteX16" fmla="*/ 4446464 w 4446464"/>
                <a:gd name="connsiteY16" fmla="*/ 3236160 h 325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46464" h="3252464">
                  <a:moveTo>
                    <a:pt x="0" y="3252464"/>
                  </a:moveTo>
                  <a:lnTo>
                    <a:pt x="191510" y="134412"/>
                  </a:lnTo>
                  <a:lnTo>
                    <a:pt x="201036" y="43923"/>
                  </a:lnTo>
                  <a:cubicBezTo>
                    <a:pt x="203020" y="24079"/>
                    <a:pt x="208084" y="17712"/>
                    <a:pt x="212941" y="10587"/>
                  </a:cubicBezTo>
                  <a:cubicBezTo>
                    <a:pt x="217798" y="3462"/>
                    <a:pt x="218139" y="-2643"/>
                    <a:pt x="230178" y="1175"/>
                  </a:cubicBezTo>
                  <a:cubicBezTo>
                    <a:pt x="242217" y="4993"/>
                    <a:pt x="270187" y="14461"/>
                    <a:pt x="285173" y="33492"/>
                  </a:cubicBezTo>
                  <a:cubicBezTo>
                    <a:pt x="300159" y="52523"/>
                    <a:pt x="303164" y="71819"/>
                    <a:pt x="320097" y="115362"/>
                  </a:cubicBezTo>
                  <a:cubicBezTo>
                    <a:pt x="337030" y="158905"/>
                    <a:pt x="347803" y="175271"/>
                    <a:pt x="382010" y="294749"/>
                  </a:cubicBezTo>
                  <a:cubicBezTo>
                    <a:pt x="416217" y="414227"/>
                    <a:pt x="459042" y="645057"/>
                    <a:pt x="525339" y="832231"/>
                  </a:cubicBezTo>
                  <a:cubicBezTo>
                    <a:pt x="591636" y="1019405"/>
                    <a:pt x="695579" y="1245813"/>
                    <a:pt x="779792" y="1417792"/>
                  </a:cubicBezTo>
                  <a:cubicBezTo>
                    <a:pt x="864005" y="1589771"/>
                    <a:pt x="923423" y="1713823"/>
                    <a:pt x="1030617" y="1864106"/>
                  </a:cubicBezTo>
                  <a:cubicBezTo>
                    <a:pt x="1137811" y="2014389"/>
                    <a:pt x="1289530" y="2194458"/>
                    <a:pt x="1422956" y="2319492"/>
                  </a:cubicBezTo>
                  <a:cubicBezTo>
                    <a:pt x="1556382" y="2444526"/>
                    <a:pt x="1668641" y="2521709"/>
                    <a:pt x="1831171" y="2614313"/>
                  </a:cubicBezTo>
                  <a:cubicBezTo>
                    <a:pt x="1993701" y="2706917"/>
                    <a:pt x="2192138" y="2799522"/>
                    <a:pt x="2398135" y="2875117"/>
                  </a:cubicBezTo>
                  <a:cubicBezTo>
                    <a:pt x="2604132" y="2950712"/>
                    <a:pt x="2815270" y="3010130"/>
                    <a:pt x="3067153" y="3067885"/>
                  </a:cubicBezTo>
                  <a:cubicBezTo>
                    <a:pt x="3319036" y="3125640"/>
                    <a:pt x="3679550" y="3193599"/>
                    <a:pt x="3909435" y="3221645"/>
                  </a:cubicBezTo>
                  <a:cubicBezTo>
                    <a:pt x="4139320" y="3249691"/>
                    <a:pt x="4356959" y="3233741"/>
                    <a:pt x="4446464" y="3236160"/>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a:solidFill>
                  <a:prstClr val="white"/>
                </a:solidFill>
              </a:endParaRPr>
            </a:p>
          </p:txBody>
        </p:sp>
        <p:sp>
          <p:nvSpPr>
            <p:cNvPr id="59" name="Freeform 58"/>
            <p:cNvSpPr/>
            <p:nvPr/>
          </p:nvSpPr>
          <p:spPr>
            <a:xfrm>
              <a:off x="4508244" y="1779846"/>
              <a:ext cx="3728078" cy="2931153"/>
            </a:xfrm>
            <a:custGeom>
              <a:avLst/>
              <a:gdLst>
                <a:gd name="connsiteX0" fmla="*/ 0 w 4397828"/>
                <a:gd name="connsiteY0" fmla="*/ 3338286 h 3338286"/>
                <a:gd name="connsiteX1" fmla="*/ 203200 w 4397828"/>
                <a:gd name="connsiteY1" fmla="*/ 0 h 3338286"/>
                <a:gd name="connsiteX2" fmla="*/ 203200 w 4397828"/>
                <a:gd name="connsiteY2" fmla="*/ 0 h 3338286"/>
                <a:gd name="connsiteX3" fmla="*/ 856343 w 4397828"/>
                <a:gd name="connsiteY3" fmla="*/ 1001486 h 3338286"/>
                <a:gd name="connsiteX4" fmla="*/ 856343 w 4397828"/>
                <a:gd name="connsiteY4" fmla="*/ 1001486 h 3338286"/>
                <a:gd name="connsiteX5" fmla="*/ 1219200 w 4397828"/>
                <a:gd name="connsiteY5" fmla="*/ 1509486 h 3338286"/>
                <a:gd name="connsiteX6" fmla="*/ 1814285 w 4397828"/>
                <a:gd name="connsiteY6" fmla="*/ 2075543 h 3338286"/>
                <a:gd name="connsiteX7" fmla="*/ 2757714 w 4397828"/>
                <a:gd name="connsiteY7" fmla="*/ 2699657 h 3338286"/>
                <a:gd name="connsiteX8" fmla="*/ 3468914 w 4397828"/>
                <a:gd name="connsiteY8" fmla="*/ 3048000 h 3338286"/>
                <a:gd name="connsiteX9" fmla="*/ 4397828 w 4397828"/>
                <a:gd name="connsiteY9" fmla="*/ 3294743 h 3338286"/>
                <a:gd name="connsiteX0" fmla="*/ 0 w 4397828"/>
                <a:gd name="connsiteY0" fmla="*/ 3338286 h 3338286"/>
                <a:gd name="connsiteX1" fmla="*/ 203200 w 4397828"/>
                <a:gd name="connsiteY1" fmla="*/ 0 h 3338286"/>
                <a:gd name="connsiteX2" fmla="*/ 203200 w 4397828"/>
                <a:gd name="connsiteY2" fmla="*/ 0 h 3338286"/>
                <a:gd name="connsiteX3" fmla="*/ 245495 w 4397828"/>
                <a:gd name="connsiteY3" fmla="*/ 69624 h 3338286"/>
                <a:gd name="connsiteX4" fmla="*/ 856343 w 4397828"/>
                <a:gd name="connsiteY4" fmla="*/ 1001486 h 3338286"/>
                <a:gd name="connsiteX5" fmla="*/ 856343 w 4397828"/>
                <a:gd name="connsiteY5" fmla="*/ 1001486 h 3338286"/>
                <a:gd name="connsiteX6" fmla="*/ 1219200 w 4397828"/>
                <a:gd name="connsiteY6" fmla="*/ 1509486 h 3338286"/>
                <a:gd name="connsiteX7" fmla="*/ 1814285 w 4397828"/>
                <a:gd name="connsiteY7" fmla="*/ 2075543 h 3338286"/>
                <a:gd name="connsiteX8" fmla="*/ 2757714 w 4397828"/>
                <a:gd name="connsiteY8" fmla="*/ 2699657 h 3338286"/>
                <a:gd name="connsiteX9" fmla="*/ 3468914 w 4397828"/>
                <a:gd name="connsiteY9" fmla="*/ 3048000 h 3338286"/>
                <a:gd name="connsiteX10" fmla="*/ 4397828 w 4397828"/>
                <a:gd name="connsiteY10" fmla="*/ 3294743 h 3338286"/>
                <a:gd name="connsiteX0" fmla="*/ 0 w 4397828"/>
                <a:gd name="connsiteY0" fmla="*/ 3338286 h 3338286"/>
                <a:gd name="connsiteX1" fmla="*/ 195489 w 4397828"/>
                <a:gd name="connsiteY1" fmla="*/ 45811 h 3338286"/>
                <a:gd name="connsiteX2" fmla="*/ 203200 w 4397828"/>
                <a:gd name="connsiteY2" fmla="*/ 0 h 3338286"/>
                <a:gd name="connsiteX3" fmla="*/ 203200 w 4397828"/>
                <a:gd name="connsiteY3" fmla="*/ 0 h 3338286"/>
                <a:gd name="connsiteX4" fmla="*/ 245495 w 4397828"/>
                <a:gd name="connsiteY4" fmla="*/ 69624 h 3338286"/>
                <a:gd name="connsiteX5" fmla="*/ 856343 w 4397828"/>
                <a:gd name="connsiteY5" fmla="*/ 1001486 h 3338286"/>
                <a:gd name="connsiteX6" fmla="*/ 856343 w 4397828"/>
                <a:gd name="connsiteY6" fmla="*/ 1001486 h 3338286"/>
                <a:gd name="connsiteX7" fmla="*/ 1219200 w 4397828"/>
                <a:gd name="connsiteY7" fmla="*/ 1509486 h 3338286"/>
                <a:gd name="connsiteX8" fmla="*/ 1814285 w 4397828"/>
                <a:gd name="connsiteY8" fmla="*/ 2075543 h 3338286"/>
                <a:gd name="connsiteX9" fmla="*/ 2757714 w 4397828"/>
                <a:gd name="connsiteY9" fmla="*/ 2699657 h 3338286"/>
                <a:gd name="connsiteX10" fmla="*/ 3468914 w 4397828"/>
                <a:gd name="connsiteY10" fmla="*/ 3048000 h 3338286"/>
                <a:gd name="connsiteX11" fmla="*/ 4397828 w 4397828"/>
                <a:gd name="connsiteY11" fmla="*/ 3294743 h 3338286"/>
                <a:gd name="connsiteX0" fmla="*/ 0 w 4397828"/>
                <a:gd name="connsiteY0" fmla="*/ 3338286 h 3338286"/>
                <a:gd name="connsiteX1" fmla="*/ 181202 w 4397828"/>
                <a:gd name="connsiteY1" fmla="*/ 36286 h 3338286"/>
                <a:gd name="connsiteX2" fmla="*/ 203200 w 4397828"/>
                <a:gd name="connsiteY2" fmla="*/ 0 h 3338286"/>
                <a:gd name="connsiteX3" fmla="*/ 203200 w 4397828"/>
                <a:gd name="connsiteY3" fmla="*/ 0 h 3338286"/>
                <a:gd name="connsiteX4" fmla="*/ 245495 w 4397828"/>
                <a:gd name="connsiteY4" fmla="*/ 69624 h 3338286"/>
                <a:gd name="connsiteX5" fmla="*/ 856343 w 4397828"/>
                <a:gd name="connsiteY5" fmla="*/ 1001486 h 3338286"/>
                <a:gd name="connsiteX6" fmla="*/ 856343 w 4397828"/>
                <a:gd name="connsiteY6" fmla="*/ 1001486 h 3338286"/>
                <a:gd name="connsiteX7" fmla="*/ 1219200 w 4397828"/>
                <a:gd name="connsiteY7" fmla="*/ 1509486 h 3338286"/>
                <a:gd name="connsiteX8" fmla="*/ 1814285 w 4397828"/>
                <a:gd name="connsiteY8" fmla="*/ 2075543 h 3338286"/>
                <a:gd name="connsiteX9" fmla="*/ 2757714 w 4397828"/>
                <a:gd name="connsiteY9" fmla="*/ 2699657 h 3338286"/>
                <a:gd name="connsiteX10" fmla="*/ 3468914 w 4397828"/>
                <a:gd name="connsiteY10" fmla="*/ 3048000 h 3338286"/>
                <a:gd name="connsiteX11" fmla="*/ 4397828 w 4397828"/>
                <a:gd name="connsiteY11" fmla="*/ 3294743 h 3338286"/>
                <a:gd name="connsiteX0" fmla="*/ 0 w 4397828"/>
                <a:gd name="connsiteY0" fmla="*/ 3338286 h 3338286"/>
                <a:gd name="connsiteX1" fmla="*/ 181202 w 4397828"/>
                <a:gd name="connsiteY1" fmla="*/ 36286 h 3338286"/>
                <a:gd name="connsiteX2" fmla="*/ 203200 w 4397828"/>
                <a:gd name="connsiteY2" fmla="*/ 0 h 3338286"/>
                <a:gd name="connsiteX3" fmla="*/ 203200 w 4397828"/>
                <a:gd name="connsiteY3" fmla="*/ 0 h 3338286"/>
                <a:gd name="connsiteX4" fmla="*/ 255020 w 4397828"/>
                <a:gd name="connsiteY4" fmla="*/ 14856 h 3338286"/>
                <a:gd name="connsiteX5" fmla="*/ 856343 w 4397828"/>
                <a:gd name="connsiteY5" fmla="*/ 1001486 h 3338286"/>
                <a:gd name="connsiteX6" fmla="*/ 856343 w 4397828"/>
                <a:gd name="connsiteY6" fmla="*/ 1001486 h 3338286"/>
                <a:gd name="connsiteX7" fmla="*/ 1219200 w 4397828"/>
                <a:gd name="connsiteY7" fmla="*/ 1509486 h 3338286"/>
                <a:gd name="connsiteX8" fmla="*/ 1814285 w 4397828"/>
                <a:gd name="connsiteY8" fmla="*/ 2075543 h 3338286"/>
                <a:gd name="connsiteX9" fmla="*/ 2757714 w 4397828"/>
                <a:gd name="connsiteY9" fmla="*/ 2699657 h 3338286"/>
                <a:gd name="connsiteX10" fmla="*/ 3468914 w 4397828"/>
                <a:gd name="connsiteY10" fmla="*/ 3048000 h 3338286"/>
                <a:gd name="connsiteX11" fmla="*/ 4397828 w 4397828"/>
                <a:gd name="connsiteY11" fmla="*/ 3294743 h 3338286"/>
                <a:gd name="connsiteX0" fmla="*/ 0 w 4397828"/>
                <a:gd name="connsiteY0" fmla="*/ 3338286 h 3338286"/>
                <a:gd name="connsiteX1" fmla="*/ 181202 w 4397828"/>
                <a:gd name="connsiteY1" fmla="*/ 36286 h 3338286"/>
                <a:gd name="connsiteX2" fmla="*/ 203200 w 4397828"/>
                <a:gd name="connsiteY2" fmla="*/ 0 h 3338286"/>
                <a:gd name="connsiteX3" fmla="*/ 203200 w 4397828"/>
                <a:gd name="connsiteY3" fmla="*/ 0 h 3338286"/>
                <a:gd name="connsiteX4" fmla="*/ 255020 w 4397828"/>
                <a:gd name="connsiteY4" fmla="*/ 14856 h 3338286"/>
                <a:gd name="connsiteX5" fmla="*/ 856343 w 4397828"/>
                <a:gd name="connsiteY5" fmla="*/ 1001486 h 3338286"/>
                <a:gd name="connsiteX6" fmla="*/ 856343 w 4397828"/>
                <a:gd name="connsiteY6" fmla="*/ 1001486 h 3338286"/>
                <a:gd name="connsiteX7" fmla="*/ 1219200 w 4397828"/>
                <a:gd name="connsiteY7" fmla="*/ 1509486 h 3338286"/>
                <a:gd name="connsiteX8" fmla="*/ 1814285 w 4397828"/>
                <a:gd name="connsiteY8" fmla="*/ 2075543 h 3338286"/>
                <a:gd name="connsiteX9" fmla="*/ 2757714 w 4397828"/>
                <a:gd name="connsiteY9" fmla="*/ 2699657 h 3338286"/>
                <a:gd name="connsiteX10" fmla="*/ 3468914 w 4397828"/>
                <a:gd name="connsiteY10" fmla="*/ 3048000 h 3338286"/>
                <a:gd name="connsiteX11" fmla="*/ 4397828 w 4397828"/>
                <a:gd name="connsiteY11" fmla="*/ 3294743 h 3338286"/>
                <a:gd name="connsiteX0" fmla="*/ 0 w 4397828"/>
                <a:gd name="connsiteY0" fmla="*/ 3400025 h 3400025"/>
                <a:gd name="connsiteX1" fmla="*/ 181202 w 4397828"/>
                <a:gd name="connsiteY1" fmla="*/ 98025 h 3400025"/>
                <a:gd name="connsiteX2" fmla="*/ 203200 w 4397828"/>
                <a:gd name="connsiteY2" fmla="*/ 61739 h 3400025"/>
                <a:gd name="connsiteX3" fmla="*/ 203200 w 4397828"/>
                <a:gd name="connsiteY3" fmla="*/ 61739 h 3400025"/>
                <a:gd name="connsiteX4" fmla="*/ 226445 w 4397828"/>
                <a:gd name="connsiteY4" fmla="*/ 64688 h 3400025"/>
                <a:gd name="connsiteX5" fmla="*/ 255020 w 4397828"/>
                <a:gd name="connsiteY5" fmla="*/ 76595 h 3400025"/>
                <a:gd name="connsiteX6" fmla="*/ 856343 w 4397828"/>
                <a:gd name="connsiteY6" fmla="*/ 1063225 h 3400025"/>
                <a:gd name="connsiteX7" fmla="*/ 856343 w 4397828"/>
                <a:gd name="connsiteY7" fmla="*/ 1063225 h 3400025"/>
                <a:gd name="connsiteX8" fmla="*/ 1219200 w 4397828"/>
                <a:gd name="connsiteY8" fmla="*/ 1571225 h 3400025"/>
                <a:gd name="connsiteX9" fmla="*/ 1814285 w 4397828"/>
                <a:gd name="connsiteY9" fmla="*/ 2137282 h 3400025"/>
                <a:gd name="connsiteX10" fmla="*/ 2757714 w 4397828"/>
                <a:gd name="connsiteY10" fmla="*/ 2761396 h 3400025"/>
                <a:gd name="connsiteX11" fmla="*/ 3468914 w 4397828"/>
                <a:gd name="connsiteY11" fmla="*/ 3109739 h 3400025"/>
                <a:gd name="connsiteX12" fmla="*/ 4397828 w 4397828"/>
                <a:gd name="connsiteY12" fmla="*/ 3356482 h 3400025"/>
                <a:gd name="connsiteX0" fmla="*/ 0 w 4397828"/>
                <a:gd name="connsiteY0" fmla="*/ 3422824 h 3422824"/>
                <a:gd name="connsiteX1" fmla="*/ 181202 w 4397828"/>
                <a:gd name="connsiteY1" fmla="*/ 120824 h 3422824"/>
                <a:gd name="connsiteX2" fmla="*/ 203200 w 4397828"/>
                <a:gd name="connsiteY2" fmla="*/ 84538 h 3422824"/>
                <a:gd name="connsiteX3" fmla="*/ 203200 w 4397828"/>
                <a:gd name="connsiteY3" fmla="*/ 84538 h 3422824"/>
                <a:gd name="connsiteX4" fmla="*/ 226445 w 4397828"/>
                <a:gd name="connsiteY4" fmla="*/ 87487 h 3422824"/>
                <a:gd name="connsiteX5" fmla="*/ 212158 w 4397828"/>
                <a:gd name="connsiteY5" fmla="*/ 32719 h 3422824"/>
                <a:gd name="connsiteX6" fmla="*/ 255020 w 4397828"/>
                <a:gd name="connsiteY6" fmla="*/ 99394 h 3422824"/>
                <a:gd name="connsiteX7" fmla="*/ 856343 w 4397828"/>
                <a:gd name="connsiteY7" fmla="*/ 1086024 h 3422824"/>
                <a:gd name="connsiteX8" fmla="*/ 856343 w 4397828"/>
                <a:gd name="connsiteY8" fmla="*/ 1086024 h 3422824"/>
                <a:gd name="connsiteX9" fmla="*/ 1219200 w 4397828"/>
                <a:gd name="connsiteY9" fmla="*/ 1594024 h 3422824"/>
                <a:gd name="connsiteX10" fmla="*/ 1814285 w 4397828"/>
                <a:gd name="connsiteY10" fmla="*/ 2160081 h 3422824"/>
                <a:gd name="connsiteX11" fmla="*/ 2757714 w 4397828"/>
                <a:gd name="connsiteY11" fmla="*/ 2784195 h 3422824"/>
                <a:gd name="connsiteX12" fmla="*/ 3468914 w 4397828"/>
                <a:gd name="connsiteY12" fmla="*/ 3132538 h 3422824"/>
                <a:gd name="connsiteX13" fmla="*/ 4397828 w 4397828"/>
                <a:gd name="connsiteY13" fmla="*/ 3379281 h 3422824"/>
                <a:gd name="connsiteX0" fmla="*/ 0 w 4397828"/>
                <a:gd name="connsiteY0" fmla="*/ 3406101 h 3406101"/>
                <a:gd name="connsiteX1" fmla="*/ 181202 w 4397828"/>
                <a:gd name="connsiteY1" fmla="*/ 104101 h 3406101"/>
                <a:gd name="connsiteX2" fmla="*/ 203200 w 4397828"/>
                <a:gd name="connsiteY2" fmla="*/ 67815 h 3406101"/>
                <a:gd name="connsiteX3" fmla="*/ 203200 w 4397828"/>
                <a:gd name="connsiteY3" fmla="*/ 67815 h 3406101"/>
                <a:gd name="connsiteX4" fmla="*/ 226445 w 4397828"/>
                <a:gd name="connsiteY4" fmla="*/ 70764 h 3406101"/>
                <a:gd name="connsiteX5" fmla="*/ 212158 w 4397828"/>
                <a:gd name="connsiteY5" fmla="*/ 15996 h 3406101"/>
                <a:gd name="connsiteX6" fmla="*/ 255020 w 4397828"/>
                <a:gd name="connsiteY6" fmla="*/ 82671 h 3406101"/>
                <a:gd name="connsiteX7" fmla="*/ 856343 w 4397828"/>
                <a:gd name="connsiteY7" fmla="*/ 1069301 h 3406101"/>
                <a:gd name="connsiteX8" fmla="*/ 856343 w 4397828"/>
                <a:gd name="connsiteY8" fmla="*/ 1069301 h 3406101"/>
                <a:gd name="connsiteX9" fmla="*/ 1219200 w 4397828"/>
                <a:gd name="connsiteY9" fmla="*/ 1577301 h 3406101"/>
                <a:gd name="connsiteX10" fmla="*/ 1814285 w 4397828"/>
                <a:gd name="connsiteY10" fmla="*/ 2143358 h 3406101"/>
                <a:gd name="connsiteX11" fmla="*/ 2757714 w 4397828"/>
                <a:gd name="connsiteY11" fmla="*/ 2767472 h 3406101"/>
                <a:gd name="connsiteX12" fmla="*/ 3468914 w 4397828"/>
                <a:gd name="connsiteY12" fmla="*/ 3115815 h 3406101"/>
                <a:gd name="connsiteX13" fmla="*/ 4397828 w 4397828"/>
                <a:gd name="connsiteY13" fmla="*/ 3362558 h 3406101"/>
                <a:gd name="connsiteX0" fmla="*/ 0 w 4397828"/>
                <a:gd name="connsiteY0" fmla="*/ 3400026 h 3400026"/>
                <a:gd name="connsiteX1" fmla="*/ 181202 w 4397828"/>
                <a:gd name="connsiteY1" fmla="*/ 98026 h 3400026"/>
                <a:gd name="connsiteX2" fmla="*/ 203200 w 4397828"/>
                <a:gd name="connsiteY2" fmla="*/ 61740 h 3400026"/>
                <a:gd name="connsiteX3" fmla="*/ 203200 w 4397828"/>
                <a:gd name="connsiteY3" fmla="*/ 61740 h 3400026"/>
                <a:gd name="connsiteX4" fmla="*/ 226445 w 4397828"/>
                <a:gd name="connsiteY4" fmla="*/ 64689 h 3400026"/>
                <a:gd name="connsiteX5" fmla="*/ 255020 w 4397828"/>
                <a:gd name="connsiteY5" fmla="*/ 76596 h 3400026"/>
                <a:gd name="connsiteX6" fmla="*/ 856343 w 4397828"/>
                <a:gd name="connsiteY6" fmla="*/ 1063226 h 3400026"/>
                <a:gd name="connsiteX7" fmla="*/ 856343 w 4397828"/>
                <a:gd name="connsiteY7" fmla="*/ 1063226 h 3400026"/>
                <a:gd name="connsiteX8" fmla="*/ 1219200 w 4397828"/>
                <a:gd name="connsiteY8" fmla="*/ 1571226 h 3400026"/>
                <a:gd name="connsiteX9" fmla="*/ 1814285 w 4397828"/>
                <a:gd name="connsiteY9" fmla="*/ 2137283 h 3400026"/>
                <a:gd name="connsiteX10" fmla="*/ 2757714 w 4397828"/>
                <a:gd name="connsiteY10" fmla="*/ 2761397 h 3400026"/>
                <a:gd name="connsiteX11" fmla="*/ 3468914 w 4397828"/>
                <a:gd name="connsiteY11" fmla="*/ 3109740 h 3400026"/>
                <a:gd name="connsiteX12" fmla="*/ 4397828 w 4397828"/>
                <a:gd name="connsiteY12" fmla="*/ 3356483 h 3400026"/>
                <a:gd name="connsiteX0" fmla="*/ 0 w 4397828"/>
                <a:gd name="connsiteY0" fmla="*/ 3398313 h 3398313"/>
                <a:gd name="connsiteX1" fmla="*/ 181202 w 4397828"/>
                <a:gd name="connsiteY1" fmla="*/ 96313 h 3398313"/>
                <a:gd name="connsiteX2" fmla="*/ 203200 w 4397828"/>
                <a:gd name="connsiteY2" fmla="*/ 60027 h 3398313"/>
                <a:gd name="connsiteX3" fmla="*/ 203200 w 4397828"/>
                <a:gd name="connsiteY3" fmla="*/ 60027 h 3398313"/>
                <a:gd name="connsiteX4" fmla="*/ 226445 w 4397828"/>
                <a:gd name="connsiteY4" fmla="*/ 62976 h 3398313"/>
                <a:gd name="connsiteX5" fmla="*/ 285976 w 4397828"/>
                <a:gd name="connsiteY5" fmla="*/ 77264 h 3398313"/>
                <a:gd name="connsiteX6" fmla="*/ 856343 w 4397828"/>
                <a:gd name="connsiteY6" fmla="*/ 1061513 h 3398313"/>
                <a:gd name="connsiteX7" fmla="*/ 856343 w 4397828"/>
                <a:gd name="connsiteY7" fmla="*/ 1061513 h 3398313"/>
                <a:gd name="connsiteX8" fmla="*/ 1219200 w 4397828"/>
                <a:gd name="connsiteY8" fmla="*/ 1569513 h 3398313"/>
                <a:gd name="connsiteX9" fmla="*/ 1814285 w 4397828"/>
                <a:gd name="connsiteY9" fmla="*/ 2135570 h 3398313"/>
                <a:gd name="connsiteX10" fmla="*/ 2757714 w 4397828"/>
                <a:gd name="connsiteY10" fmla="*/ 2759684 h 3398313"/>
                <a:gd name="connsiteX11" fmla="*/ 3468914 w 4397828"/>
                <a:gd name="connsiteY11" fmla="*/ 3108027 h 3398313"/>
                <a:gd name="connsiteX12" fmla="*/ 4397828 w 4397828"/>
                <a:gd name="connsiteY12" fmla="*/ 3354770 h 3398313"/>
                <a:gd name="connsiteX0" fmla="*/ 0 w 4397828"/>
                <a:gd name="connsiteY0" fmla="*/ 3338286 h 3338286"/>
                <a:gd name="connsiteX1" fmla="*/ 181202 w 4397828"/>
                <a:gd name="connsiteY1" fmla="*/ 36286 h 3338286"/>
                <a:gd name="connsiteX2" fmla="*/ 203200 w 4397828"/>
                <a:gd name="connsiteY2" fmla="*/ 0 h 3338286"/>
                <a:gd name="connsiteX3" fmla="*/ 203200 w 4397828"/>
                <a:gd name="connsiteY3" fmla="*/ 0 h 3338286"/>
                <a:gd name="connsiteX4" fmla="*/ 226445 w 4397828"/>
                <a:gd name="connsiteY4" fmla="*/ 2949 h 3338286"/>
                <a:gd name="connsiteX5" fmla="*/ 285976 w 4397828"/>
                <a:gd name="connsiteY5" fmla="*/ 17237 h 3338286"/>
                <a:gd name="connsiteX6" fmla="*/ 856343 w 4397828"/>
                <a:gd name="connsiteY6" fmla="*/ 1001486 h 3338286"/>
                <a:gd name="connsiteX7" fmla="*/ 856343 w 4397828"/>
                <a:gd name="connsiteY7" fmla="*/ 1001486 h 3338286"/>
                <a:gd name="connsiteX8" fmla="*/ 1219200 w 4397828"/>
                <a:gd name="connsiteY8" fmla="*/ 1509486 h 3338286"/>
                <a:gd name="connsiteX9" fmla="*/ 1814285 w 4397828"/>
                <a:gd name="connsiteY9" fmla="*/ 2075543 h 3338286"/>
                <a:gd name="connsiteX10" fmla="*/ 2757714 w 4397828"/>
                <a:gd name="connsiteY10" fmla="*/ 2699657 h 3338286"/>
                <a:gd name="connsiteX11" fmla="*/ 3468914 w 4397828"/>
                <a:gd name="connsiteY11" fmla="*/ 3048000 h 3338286"/>
                <a:gd name="connsiteX12" fmla="*/ 4397828 w 4397828"/>
                <a:gd name="connsiteY12" fmla="*/ 3294743 h 3338286"/>
                <a:gd name="connsiteX0" fmla="*/ 0 w 4397828"/>
                <a:gd name="connsiteY0" fmla="*/ 3338286 h 3338286"/>
                <a:gd name="connsiteX1" fmla="*/ 181202 w 4397828"/>
                <a:gd name="connsiteY1" fmla="*/ 36286 h 3338286"/>
                <a:gd name="connsiteX2" fmla="*/ 203200 w 4397828"/>
                <a:gd name="connsiteY2" fmla="*/ 0 h 3338286"/>
                <a:gd name="connsiteX3" fmla="*/ 203200 w 4397828"/>
                <a:gd name="connsiteY3" fmla="*/ 0 h 3338286"/>
                <a:gd name="connsiteX4" fmla="*/ 226445 w 4397828"/>
                <a:gd name="connsiteY4" fmla="*/ 2949 h 3338286"/>
                <a:gd name="connsiteX5" fmla="*/ 288357 w 4397828"/>
                <a:gd name="connsiteY5" fmla="*/ 29143 h 3338286"/>
                <a:gd name="connsiteX6" fmla="*/ 856343 w 4397828"/>
                <a:gd name="connsiteY6" fmla="*/ 1001486 h 3338286"/>
                <a:gd name="connsiteX7" fmla="*/ 856343 w 4397828"/>
                <a:gd name="connsiteY7" fmla="*/ 1001486 h 3338286"/>
                <a:gd name="connsiteX8" fmla="*/ 1219200 w 4397828"/>
                <a:gd name="connsiteY8" fmla="*/ 1509486 h 3338286"/>
                <a:gd name="connsiteX9" fmla="*/ 1814285 w 4397828"/>
                <a:gd name="connsiteY9" fmla="*/ 2075543 h 3338286"/>
                <a:gd name="connsiteX10" fmla="*/ 2757714 w 4397828"/>
                <a:gd name="connsiteY10" fmla="*/ 2699657 h 3338286"/>
                <a:gd name="connsiteX11" fmla="*/ 3468914 w 4397828"/>
                <a:gd name="connsiteY11" fmla="*/ 3048000 h 3338286"/>
                <a:gd name="connsiteX12" fmla="*/ 4397828 w 4397828"/>
                <a:gd name="connsiteY12" fmla="*/ 3294743 h 3338286"/>
                <a:gd name="connsiteX0" fmla="*/ 0 w 4397828"/>
                <a:gd name="connsiteY0" fmla="*/ 3338286 h 3338286"/>
                <a:gd name="connsiteX1" fmla="*/ 181202 w 4397828"/>
                <a:gd name="connsiteY1" fmla="*/ 36286 h 3338286"/>
                <a:gd name="connsiteX2" fmla="*/ 203200 w 4397828"/>
                <a:gd name="connsiteY2" fmla="*/ 0 h 3338286"/>
                <a:gd name="connsiteX3" fmla="*/ 203200 w 4397828"/>
                <a:gd name="connsiteY3" fmla="*/ 0 h 3338286"/>
                <a:gd name="connsiteX4" fmla="*/ 226445 w 4397828"/>
                <a:gd name="connsiteY4" fmla="*/ 2949 h 3338286"/>
                <a:gd name="connsiteX5" fmla="*/ 278832 w 4397828"/>
                <a:gd name="connsiteY5" fmla="*/ 36287 h 3338286"/>
                <a:gd name="connsiteX6" fmla="*/ 856343 w 4397828"/>
                <a:gd name="connsiteY6" fmla="*/ 1001486 h 3338286"/>
                <a:gd name="connsiteX7" fmla="*/ 856343 w 4397828"/>
                <a:gd name="connsiteY7" fmla="*/ 1001486 h 3338286"/>
                <a:gd name="connsiteX8" fmla="*/ 1219200 w 4397828"/>
                <a:gd name="connsiteY8" fmla="*/ 1509486 h 3338286"/>
                <a:gd name="connsiteX9" fmla="*/ 1814285 w 4397828"/>
                <a:gd name="connsiteY9" fmla="*/ 2075543 h 3338286"/>
                <a:gd name="connsiteX10" fmla="*/ 2757714 w 4397828"/>
                <a:gd name="connsiteY10" fmla="*/ 2699657 h 3338286"/>
                <a:gd name="connsiteX11" fmla="*/ 3468914 w 4397828"/>
                <a:gd name="connsiteY11" fmla="*/ 3048000 h 3338286"/>
                <a:gd name="connsiteX12" fmla="*/ 4397828 w 4397828"/>
                <a:gd name="connsiteY12" fmla="*/ 3294743 h 3338286"/>
                <a:gd name="connsiteX0" fmla="*/ 0 w 4397828"/>
                <a:gd name="connsiteY0" fmla="*/ 3338286 h 3338286"/>
                <a:gd name="connsiteX1" fmla="*/ 181202 w 4397828"/>
                <a:gd name="connsiteY1" fmla="*/ 36286 h 3338286"/>
                <a:gd name="connsiteX2" fmla="*/ 203200 w 4397828"/>
                <a:gd name="connsiteY2" fmla="*/ 0 h 3338286"/>
                <a:gd name="connsiteX3" fmla="*/ 203200 w 4397828"/>
                <a:gd name="connsiteY3" fmla="*/ 0 h 3338286"/>
                <a:gd name="connsiteX4" fmla="*/ 226445 w 4397828"/>
                <a:gd name="connsiteY4" fmla="*/ 2949 h 3338286"/>
                <a:gd name="connsiteX5" fmla="*/ 278832 w 4397828"/>
                <a:gd name="connsiteY5" fmla="*/ 36287 h 3338286"/>
                <a:gd name="connsiteX6" fmla="*/ 856343 w 4397828"/>
                <a:gd name="connsiteY6" fmla="*/ 1001486 h 3338286"/>
                <a:gd name="connsiteX7" fmla="*/ 856343 w 4397828"/>
                <a:gd name="connsiteY7" fmla="*/ 1001486 h 3338286"/>
                <a:gd name="connsiteX8" fmla="*/ 1219200 w 4397828"/>
                <a:gd name="connsiteY8" fmla="*/ 1509486 h 3338286"/>
                <a:gd name="connsiteX9" fmla="*/ 1814285 w 4397828"/>
                <a:gd name="connsiteY9" fmla="*/ 2075543 h 3338286"/>
                <a:gd name="connsiteX10" fmla="*/ 2757714 w 4397828"/>
                <a:gd name="connsiteY10" fmla="*/ 2699657 h 3338286"/>
                <a:gd name="connsiteX11" fmla="*/ 3468914 w 4397828"/>
                <a:gd name="connsiteY11" fmla="*/ 3048000 h 3338286"/>
                <a:gd name="connsiteX12" fmla="*/ 4397828 w 4397828"/>
                <a:gd name="connsiteY12" fmla="*/ 3294743 h 3338286"/>
                <a:gd name="connsiteX0" fmla="*/ 0 w 4397828"/>
                <a:gd name="connsiteY0" fmla="*/ 3339349 h 3339349"/>
                <a:gd name="connsiteX1" fmla="*/ 181202 w 4397828"/>
                <a:gd name="connsiteY1" fmla="*/ 37349 h 3339349"/>
                <a:gd name="connsiteX2" fmla="*/ 203200 w 4397828"/>
                <a:gd name="connsiteY2" fmla="*/ 1063 h 3339349"/>
                <a:gd name="connsiteX3" fmla="*/ 191294 w 4397828"/>
                <a:gd name="connsiteY3" fmla="*/ 10588 h 3339349"/>
                <a:gd name="connsiteX4" fmla="*/ 226445 w 4397828"/>
                <a:gd name="connsiteY4" fmla="*/ 4012 h 3339349"/>
                <a:gd name="connsiteX5" fmla="*/ 278832 w 4397828"/>
                <a:gd name="connsiteY5" fmla="*/ 37350 h 3339349"/>
                <a:gd name="connsiteX6" fmla="*/ 856343 w 4397828"/>
                <a:gd name="connsiteY6" fmla="*/ 1002549 h 3339349"/>
                <a:gd name="connsiteX7" fmla="*/ 856343 w 4397828"/>
                <a:gd name="connsiteY7" fmla="*/ 1002549 h 3339349"/>
                <a:gd name="connsiteX8" fmla="*/ 1219200 w 4397828"/>
                <a:gd name="connsiteY8" fmla="*/ 1510549 h 3339349"/>
                <a:gd name="connsiteX9" fmla="*/ 1814285 w 4397828"/>
                <a:gd name="connsiteY9" fmla="*/ 2076606 h 3339349"/>
                <a:gd name="connsiteX10" fmla="*/ 2757714 w 4397828"/>
                <a:gd name="connsiteY10" fmla="*/ 2700720 h 3339349"/>
                <a:gd name="connsiteX11" fmla="*/ 3468914 w 4397828"/>
                <a:gd name="connsiteY11" fmla="*/ 3049063 h 3339349"/>
                <a:gd name="connsiteX12" fmla="*/ 4397828 w 4397828"/>
                <a:gd name="connsiteY12" fmla="*/ 3295806 h 3339349"/>
                <a:gd name="connsiteX0" fmla="*/ 0 w 4397828"/>
                <a:gd name="connsiteY0" fmla="*/ 3341392 h 3341392"/>
                <a:gd name="connsiteX1" fmla="*/ 181202 w 4397828"/>
                <a:gd name="connsiteY1" fmla="*/ 39392 h 3341392"/>
                <a:gd name="connsiteX2" fmla="*/ 203200 w 4397828"/>
                <a:gd name="connsiteY2" fmla="*/ 3106 h 3341392"/>
                <a:gd name="connsiteX3" fmla="*/ 226445 w 4397828"/>
                <a:gd name="connsiteY3" fmla="*/ 6055 h 3341392"/>
                <a:gd name="connsiteX4" fmla="*/ 278832 w 4397828"/>
                <a:gd name="connsiteY4" fmla="*/ 39393 h 3341392"/>
                <a:gd name="connsiteX5" fmla="*/ 856343 w 4397828"/>
                <a:gd name="connsiteY5" fmla="*/ 1004592 h 3341392"/>
                <a:gd name="connsiteX6" fmla="*/ 856343 w 4397828"/>
                <a:gd name="connsiteY6" fmla="*/ 1004592 h 3341392"/>
                <a:gd name="connsiteX7" fmla="*/ 1219200 w 4397828"/>
                <a:gd name="connsiteY7" fmla="*/ 1512592 h 3341392"/>
                <a:gd name="connsiteX8" fmla="*/ 1814285 w 4397828"/>
                <a:gd name="connsiteY8" fmla="*/ 2078649 h 3341392"/>
                <a:gd name="connsiteX9" fmla="*/ 2757714 w 4397828"/>
                <a:gd name="connsiteY9" fmla="*/ 2702763 h 3341392"/>
                <a:gd name="connsiteX10" fmla="*/ 3468914 w 4397828"/>
                <a:gd name="connsiteY10" fmla="*/ 3051106 h 3341392"/>
                <a:gd name="connsiteX11" fmla="*/ 4397828 w 4397828"/>
                <a:gd name="connsiteY11" fmla="*/ 3297849 h 3341392"/>
                <a:gd name="connsiteX0" fmla="*/ 0 w 4397828"/>
                <a:gd name="connsiteY0" fmla="*/ 3342510 h 3342510"/>
                <a:gd name="connsiteX1" fmla="*/ 181202 w 4397828"/>
                <a:gd name="connsiteY1" fmla="*/ 40510 h 3342510"/>
                <a:gd name="connsiteX2" fmla="*/ 203200 w 4397828"/>
                <a:gd name="connsiteY2" fmla="*/ 4224 h 3342510"/>
                <a:gd name="connsiteX3" fmla="*/ 240732 w 4397828"/>
                <a:gd name="connsiteY3" fmla="*/ 4792 h 3342510"/>
                <a:gd name="connsiteX4" fmla="*/ 278832 w 4397828"/>
                <a:gd name="connsiteY4" fmla="*/ 40511 h 3342510"/>
                <a:gd name="connsiteX5" fmla="*/ 856343 w 4397828"/>
                <a:gd name="connsiteY5" fmla="*/ 1005710 h 3342510"/>
                <a:gd name="connsiteX6" fmla="*/ 856343 w 4397828"/>
                <a:gd name="connsiteY6" fmla="*/ 1005710 h 3342510"/>
                <a:gd name="connsiteX7" fmla="*/ 1219200 w 4397828"/>
                <a:gd name="connsiteY7" fmla="*/ 1513710 h 3342510"/>
                <a:gd name="connsiteX8" fmla="*/ 1814285 w 4397828"/>
                <a:gd name="connsiteY8" fmla="*/ 2079767 h 3342510"/>
                <a:gd name="connsiteX9" fmla="*/ 2757714 w 4397828"/>
                <a:gd name="connsiteY9" fmla="*/ 2703881 h 3342510"/>
                <a:gd name="connsiteX10" fmla="*/ 3468914 w 4397828"/>
                <a:gd name="connsiteY10" fmla="*/ 3052224 h 3342510"/>
                <a:gd name="connsiteX11" fmla="*/ 4397828 w 4397828"/>
                <a:gd name="connsiteY11" fmla="*/ 3298967 h 3342510"/>
                <a:gd name="connsiteX0" fmla="*/ 0 w 4397828"/>
                <a:gd name="connsiteY0" fmla="*/ 3342510 h 3342510"/>
                <a:gd name="connsiteX1" fmla="*/ 181202 w 4397828"/>
                <a:gd name="connsiteY1" fmla="*/ 40510 h 3342510"/>
                <a:gd name="connsiteX2" fmla="*/ 203200 w 4397828"/>
                <a:gd name="connsiteY2" fmla="*/ 4224 h 3342510"/>
                <a:gd name="connsiteX3" fmla="*/ 240732 w 4397828"/>
                <a:gd name="connsiteY3" fmla="*/ 4792 h 3342510"/>
                <a:gd name="connsiteX4" fmla="*/ 278832 w 4397828"/>
                <a:gd name="connsiteY4" fmla="*/ 40511 h 3342510"/>
                <a:gd name="connsiteX5" fmla="*/ 856343 w 4397828"/>
                <a:gd name="connsiteY5" fmla="*/ 1005710 h 3342510"/>
                <a:gd name="connsiteX6" fmla="*/ 856343 w 4397828"/>
                <a:gd name="connsiteY6" fmla="*/ 1005710 h 3342510"/>
                <a:gd name="connsiteX7" fmla="*/ 1219200 w 4397828"/>
                <a:gd name="connsiteY7" fmla="*/ 1513710 h 3342510"/>
                <a:gd name="connsiteX8" fmla="*/ 1974269 w 4397828"/>
                <a:gd name="connsiteY8" fmla="*/ 2203863 h 3342510"/>
                <a:gd name="connsiteX9" fmla="*/ 2757714 w 4397828"/>
                <a:gd name="connsiteY9" fmla="*/ 2703881 h 3342510"/>
                <a:gd name="connsiteX10" fmla="*/ 3468914 w 4397828"/>
                <a:gd name="connsiteY10" fmla="*/ 3052224 h 3342510"/>
                <a:gd name="connsiteX11" fmla="*/ 4397828 w 4397828"/>
                <a:gd name="connsiteY11" fmla="*/ 3298967 h 3342510"/>
                <a:gd name="connsiteX0" fmla="*/ 0 w 4397828"/>
                <a:gd name="connsiteY0" fmla="*/ 3342510 h 3342510"/>
                <a:gd name="connsiteX1" fmla="*/ 181202 w 4397828"/>
                <a:gd name="connsiteY1" fmla="*/ 40510 h 3342510"/>
                <a:gd name="connsiteX2" fmla="*/ 203200 w 4397828"/>
                <a:gd name="connsiteY2" fmla="*/ 4224 h 3342510"/>
                <a:gd name="connsiteX3" fmla="*/ 240732 w 4397828"/>
                <a:gd name="connsiteY3" fmla="*/ 4792 h 3342510"/>
                <a:gd name="connsiteX4" fmla="*/ 278832 w 4397828"/>
                <a:gd name="connsiteY4" fmla="*/ 40511 h 3342510"/>
                <a:gd name="connsiteX5" fmla="*/ 856343 w 4397828"/>
                <a:gd name="connsiteY5" fmla="*/ 1005710 h 3342510"/>
                <a:gd name="connsiteX6" fmla="*/ 856343 w 4397828"/>
                <a:gd name="connsiteY6" fmla="*/ 1005710 h 3342510"/>
                <a:gd name="connsiteX7" fmla="*/ 1219200 w 4397828"/>
                <a:gd name="connsiteY7" fmla="*/ 1513710 h 3342510"/>
                <a:gd name="connsiteX8" fmla="*/ 1974269 w 4397828"/>
                <a:gd name="connsiteY8" fmla="*/ 2203863 h 3342510"/>
                <a:gd name="connsiteX9" fmla="*/ 2757714 w 4397828"/>
                <a:gd name="connsiteY9" fmla="*/ 2719394 h 3342510"/>
                <a:gd name="connsiteX10" fmla="*/ 3468914 w 4397828"/>
                <a:gd name="connsiteY10" fmla="*/ 3052224 h 3342510"/>
                <a:gd name="connsiteX11" fmla="*/ 4397828 w 4397828"/>
                <a:gd name="connsiteY11" fmla="*/ 3298967 h 3342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97828" h="3342510">
                  <a:moveTo>
                    <a:pt x="0" y="3342510"/>
                  </a:moveTo>
                  <a:lnTo>
                    <a:pt x="181202" y="40510"/>
                  </a:lnTo>
                  <a:cubicBezTo>
                    <a:pt x="188535" y="28415"/>
                    <a:pt x="193278" y="10177"/>
                    <a:pt x="203200" y="4224"/>
                  </a:cubicBezTo>
                  <a:cubicBezTo>
                    <a:pt x="213122" y="-1729"/>
                    <a:pt x="228127" y="-1256"/>
                    <a:pt x="240732" y="4792"/>
                  </a:cubicBezTo>
                  <a:cubicBezTo>
                    <a:pt x="249369" y="7268"/>
                    <a:pt x="257192" y="14581"/>
                    <a:pt x="278832" y="40511"/>
                  </a:cubicBezTo>
                  <a:lnTo>
                    <a:pt x="856343" y="1005710"/>
                  </a:lnTo>
                  <a:lnTo>
                    <a:pt x="856343" y="1005710"/>
                  </a:lnTo>
                  <a:cubicBezTo>
                    <a:pt x="916819" y="1090377"/>
                    <a:pt x="1032879" y="1314018"/>
                    <a:pt x="1219200" y="1513710"/>
                  </a:cubicBezTo>
                  <a:cubicBezTo>
                    <a:pt x="1405521" y="1713402"/>
                    <a:pt x="1717850" y="2002916"/>
                    <a:pt x="1974269" y="2203863"/>
                  </a:cubicBezTo>
                  <a:cubicBezTo>
                    <a:pt x="2230688" y="2404810"/>
                    <a:pt x="2508607" y="2578001"/>
                    <a:pt x="2757714" y="2719394"/>
                  </a:cubicBezTo>
                  <a:cubicBezTo>
                    <a:pt x="3006821" y="2860787"/>
                    <a:pt x="3195562" y="2955629"/>
                    <a:pt x="3468914" y="3052224"/>
                  </a:cubicBezTo>
                  <a:cubicBezTo>
                    <a:pt x="3742266" y="3148819"/>
                    <a:pt x="4262361" y="3255424"/>
                    <a:pt x="4397828" y="3298967"/>
                  </a:cubicBezTo>
                </a:path>
              </a:pathLst>
            </a:custGeom>
            <a:noFill/>
            <a:ln w="50800">
              <a:solidFill>
                <a:srgbClr val="4E6BF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a:solidFill>
                  <a:prstClr val="white"/>
                </a:solidFill>
              </a:endParaRPr>
            </a:p>
          </p:txBody>
        </p:sp>
        <p:sp>
          <p:nvSpPr>
            <p:cNvPr id="55336" name="Rectangle 21"/>
            <p:cNvSpPr>
              <a:spLocks noChangeArrowheads="1"/>
            </p:cNvSpPr>
            <p:nvPr/>
          </p:nvSpPr>
          <p:spPr bwMode="auto">
            <a:xfrm>
              <a:off x="5816399" y="3242243"/>
              <a:ext cx="668281" cy="492548"/>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r" eaLnBrk="1" hangingPunct="1">
                <a:spcBef>
                  <a:spcPct val="0"/>
                </a:spcBef>
                <a:buFontTx/>
                <a:buNone/>
              </a:pPr>
              <a:r>
                <a:rPr lang="en-US" altLang="el-GR" sz="1600">
                  <a:solidFill>
                    <a:srgbClr val="4E6BFA"/>
                  </a:solidFill>
                </a:rPr>
                <a:t>Asthma </a:t>
              </a:r>
              <a:br>
                <a:rPr lang="en-US" altLang="el-GR" sz="1600">
                  <a:solidFill>
                    <a:srgbClr val="4E6BFA"/>
                  </a:solidFill>
                </a:rPr>
              </a:br>
              <a:r>
                <a:rPr lang="en-US" altLang="el-GR" sz="1600">
                  <a:solidFill>
                    <a:srgbClr val="4E6BFA"/>
                  </a:solidFill>
                </a:rPr>
                <a:t>(after BD)</a:t>
              </a:r>
            </a:p>
          </p:txBody>
        </p:sp>
        <p:sp>
          <p:nvSpPr>
            <p:cNvPr id="55337" name="Rectangle 22"/>
            <p:cNvSpPr>
              <a:spLocks noChangeArrowheads="1"/>
            </p:cNvSpPr>
            <p:nvPr/>
          </p:nvSpPr>
          <p:spPr bwMode="auto">
            <a:xfrm>
              <a:off x="5548614" y="3917744"/>
              <a:ext cx="795686" cy="492548"/>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r" eaLnBrk="1" hangingPunct="1">
                <a:spcBef>
                  <a:spcPct val="0"/>
                </a:spcBef>
                <a:buFontTx/>
                <a:buNone/>
              </a:pPr>
              <a:r>
                <a:rPr lang="en-US" altLang="el-GR" sz="1600">
                  <a:solidFill>
                    <a:srgbClr val="FF0000"/>
                  </a:solidFill>
                </a:rPr>
                <a:t>Asthma </a:t>
              </a:r>
              <a:br>
                <a:rPr lang="en-US" altLang="el-GR" sz="1600">
                  <a:solidFill>
                    <a:srgbClr val="FF0000"/>
                  </a:solidFill>
                </a:rPr>
              </a:br>
              <a:r>
                <a:rPr lang="en-US" altLang="el-GR" sz="1600">
                  <a:solidFill>
                    <a:srgbClr val="FF0000"/>
                  </a:solidFill>
                </a:rPr>
                <a:t>(before BD)</a:t>
              </a:r>
            </a:p>
          </p:txBody>
        </p:sp>
        <p:sp>
          <p:nvSpPr>
            <p:cNvPr id="62" name="Freeform 61"/>
            <p:cNvSpPr/>
            <p:nvPr/>
          </p:nvSpPr>
          <p:spPr>
            <a:xfrm>
              <a:off x="4508244" y="1808427"/>
              <a:ext cx="3770929" cy="2910510"/>
            </a:xfrm>
            <a:custGeom>
              <a:avLst/>
              <a:gdLst>
                <a:gd name="connsiteX0" fmla="*/ 0 w 4706509"/>
                <a:gd name="connsiteY0" fmla="*/ 3323771 h 3553385"/>
                <a:gd name="connsiteX1" fmla="*/ 217714 w 4706509"/>
                <a:gd name="connsiteY1" fmla="*/ 0 h 3553385"/>
                <a:gd name="connsiteX2" fmla="*/ 217714 w 4706509"/>
                <a:gd name="connsiteY2" fmla="*/ 0 h 3553385"/>
                <a:gd name="connsiteX3" fmla="*/ 4412343 w 4706509"/>
                <a:gd name="connsiteY3" fmla="*/ 3294743 h 3553385"/>
                <a:gd name="connsiteX4" fmla="*/ 4397829 w 4706509"/>
                <a:gd name="connsiteY4" fmla="*/ 3294743 h 3553385"/>
                <a:gd name="connsiteX0" fmla="*/ 0 w 4706509"/>
                <a:gd name="connsiteY0" fmla="*/ 3323771 h 3553385"/>
                <a:gd name="connsiteX1" fmla="*/ 217714 w 4706509"/>
                <a:gd name="connsiteY1" fmla="*/ 0 h 3553385"/>
                <a:gd name="connsiteX2" fmla="*/ 217714 w 4706509"/>
                <a:gd name="connsiteY2" fmla="*/ 0 h 3553385"/>
                <a:gd name="connsiteX3" fmla="*/ 249743 w 4706509"/>
                <a:gd name="connsiteY3" fmla="*/ 23134 h 3553385"/>
                <a:gd name="connsiteX4" fmla="*/ 4412343 w 4706509"/>
                <a:gd name="connsiteY4" fmla="*/ 3294743 h 3553385"/>
                <a:gd name="connsiteX5" fmla="*/ 4397829 w 4706509"/>
                <a:gd name="connsiteY5" fmla="*/ 3294743 h 3553385"/>
                <a:gd name="connsiteX0" fmla="*/ 0 w 4706509"/>
                <a:gd name="connsiteY0" fmla="*/ 3323771 h 3553385"/>
                <a:gd name="connsiteX1" fmla="*/ 208968 w 4706509"/>
                <a:gd name="connsiteY1" fmla="*/ 51260 h 3553385"/>
                <a:gd name="connsiteX2" fmla="*/ 217714 w 4706509"/>
                <a:gd name="connsiteY2" fmla="*/ 0 h 3553385"/>
                <a:gd name="connsiteX3" fmla="*/ 217714 w 4706509"/>
                <a:gd name="connsiteY3" fmla="*/ 0 h 3553385"/>
                <a:gd name="connsiteX4" fmla="*/ 249743 w 4706509"/>
                <a:gd name="connsiteY4" fmla="*/ 23134 h 3553385"/>
                <a:gd name="connsiteX5" fmla="*/ 4412343 w 4706509"/>
                <a:gd name="connsiteY5" fmla="*/ 3294743 h 3553385"/>
                <a:gd name="connsiteX6" fmla="*/ 4397829 w 4706509"/>
                <a:gd name="connsiteY6" fmla="*/ 3294743 h 3553385"/>
                <a:gd name="connsiteX0" fmla="*/ 0 w 4706509"/>
                <a:gd name="connsiteY0" fmla="*/ 3323771 h 3553385"/>
                <a:gd name="connsiteX1" fmla="*/ 188581 w 4706509"/>
                <a:gd name="connsiteY1" fmla="*/ 46145 h 3553385"/>
                <a:gd name="connsiteX2" fmla="*/ 217714 w 4706509"/>
                <a:gd name="connsiteY2" fmla="*/ 0 h 3553385"/>
                <a:gd name="connsiteX3" fmla="*/ 217714 w 4706509"/>
                <a:gd name="connsiteY3" fmla="*/ 0 h 3553385"/>
                <a:gd name="connsiteX4" fmla="*/ 249743 w 4706509"/>
                <a:gd name="connsiteY4" fmla="*/ 23134 h 3553385"/>
                <a:gd name="connsiteX5" fmla="*/ 4412343 w 4706509"/>
                <a:gd name="connsiteY5" fmla="*/ 3294743 h 3553385"/>
                <a:gd name="connsiteX6" fmla="*/ 4397829 w 4706509"/>
                <a:gd name="connsiteY6" fmla="*/ 3294743 h 3553385"/>
                <a:gd name="connsiteX0" fmla="*/ 0 w 4706509"/>
                <a:gd name="connsiteY0" fmla="*/ 3323771 h 3553385"/>
                <a:gd name="connsiteX1" fmla="*/ 188581 w 4706509"/>
                <a:gd name="connsiteY1" fmla="*/ 46145 h 3553385"/>
                <a:gd name="connsiteX2" fmla="*/ 217714 w 4706509"/>
                <a:gd name="connsiteY2" fmla="*/ 0 h 3553385"/>
                <a:gd name="connsiteX3" fmla="*/ 196226 w 4706509"/>
                <a:gd name="connsiteY3" fmla="*/ 23134 h 3553385"/>
                <a:gd name="connsiteX4" fmla="*/ 217714 w 4706509"/>
                <a:gd name="connsiteY4" fmla="*/ 0 h 3553385"/>
                <a:gd name="connsiteX5" fmla="*/ 249743 w 4706509"/>
                <a:gd name="connsiteY5" fmla="*/ 23134 h 3553385"/>
                <a:gd name="connsiteX6" fmla="*/ 4412343 w 4706509"/>
                <a:gd name="connsiteY6" fmla="*/ 3294743 h 3553385"/>
                <a:gd name="connsiteX7" fmla="*/ 4397829 w 4706509"/>
                <a:gd name="connsiteY7" fmla="*/ 3294743 h 3553385"/>
                <a:gd name="connsiteX0" fmla="*/ 0 w 4706509"/>
                <a:gd name="connsiteY0" fmla="*/ 3325669 h 3555283"/>
                <a:gd name="connsiteX1" fmla="*/ 188581 w 4706509"/>
                <a:gd name="connsiteY1" fmla="*/ 48043 h 3555283"/>
                <a:gd name="connsiteX2" fmla="*/ 217714 w 4706509"/>
                <a:gd name="connsiteY2" fmla="*/ 1898 h 3555283"/>
                <a:gd name="connsiteX3" fmla="*/ 188581 w 4706509"/>
                <a:gd name="connsiteY3" fmla="*/ 9690 h 3555283"/>
                <a:gd name="connsiteX4" fmla="*/ 217714 w 4706509"/>
                <a:gd name="connsiteY4" fmla="*/ 1898 h 3555283"/>
                <a:gd name="connsiteX5" fmla="*/ 249743 w 4706509"/>
                <a:gd name="connsiteY5" fmla="*/ 25032 h 3555283"/>
                <a:gd name="connsiteX6" fmla="*/ 4412343 w 4706509"/>
                <a:gd name="connsiteY6" fmla="*/ 3296641 h 3555283"/>
                <a:gd name="connsiteX7" fmla="*/ 4397829 w 4706509"/>
                <a:gd name="connsiteY7" fmla="*/ 3296641 h 3555283"/>
                <a:gd name="connsiteX0" fmla="*/ 0 w 4706509"/>
                <a:gd name="connsiteY0" fmla="*/ 3325669 h 3555283"/>
                <a:gd name="connsiteX1" fmla="*/ 178388 w 4706509"/>
                <a:gd name="connsiteY1" fmla="*/ 48043 h 3555283"/>
                <a:gd name="connsiteX2" fmla="*/ 217714 w 4706509"/>
                <a:gd name="connsiteY2" fmla="*/ 1898 h 3555283"/>
                <a:gd name="connsiteX3" fmla="*/ 188581 w 4706509"/>
                <a:gd name="connsiteY3" fmla="*/ 9690 h 3555283"/>
                <a:gd name="connsiteX4" fmla="*/ 217714 w 4706509"/>
                <a:gd name="connsiteY4" fmla="*/ 1898 h 3555283"/>
                <a:gd name="connsiteX5" fmla="*/ 249743 w 4706509"/>
                <a:gd name="connsiteY5" fmla="*/ 25032 h 3555283"/>
                <a:gd name="connsiteX6" fmla="*/ 4412343 w 4706509"/>
                <a:gd name="connsiteY6" fmla="*/ 3296641 h 3555283"/>
                <a:gd name="connsiteX7" fmla="*/ 4397829 w 4706509"/>
                <a:gd name="connsiteY7" fmla="*/ 3296641 h 3555283"/>
                <a:gd name="connsiteX0" fmla="*/ 0 w 4706509"/>
                <a:gd name="connsiteY0" fmla="*/ 3325669 h 3555283"/>
                <a:gd name="connsiteX1" fmla="*/ 178388 w 4706509"/>
                <a:gd name="connsiteY1" fmla="*/ 48043 h 3555283"/>
                <a:gd name="connsiteX2" fmla="*/ 217714 w 4706509"/>
                <a:gd name="connsiteY2" fmla="*/ 1898 h 3555283"/>
                <a:gd name="connsiteX3" fmla="*/ 188581 w 4706509"/>
                <a:gd name="connsiteY3" fmla="*/ 9690 h 3555283"/>
                <a:gd name="connsiteX4" fmla="*/ 217714 w 4706509"/>
                <a:gd name="connsiteY4" fmla="*/ 1898 h 3555283"/>
                <a:gd name="connsiteX5" fmla="*/ 249743 w 4706509"/>
                <a:gd name="connsiteY5" fmla="*/ 25032 h 3555283"/>
                <a:gd name="connsiteX6" fmla="*/ 4412343 w 4706509"/>
                <a:gd name="connsiteY6" fmla="*/ 3296641 h 3555283"/>
                <a:gd name="connsiteX7" fmla="*/ 4397829 w 4706509"/>
                <a:gd name="connsiteY7" fmla="*/ 3296641 h 3555283"/>
                <a:gd name="connsiteX0" fmla="*/ 0 w 4706509"/>
                <a:gd name="connsiteY0" fmla="*/ 3324441 h 3554055"/>
                <a:gd name="connsiteX1" fmla="*/ 178388 w 4706509"/>
                <a:gd name="connsiteY1" fmla="*/ 46815 h 3554055"/>
                <a:gd name="connsiteX2" fmla="*/ 217714 w 4706509"/>
                <a:gd name="connsiteY2" fmla="*/ 670 h 3554055"/>
                <a:gd name="connsiteX3" fmla="*/ 165645 w 4706509"/>
                <a:gd name="connsiteY3" fmla="*/ 18690 h 3554055"/>
                <a:gd name="connsiteX4" fmla="*/ 188581 w 4706509"/>
                <a:gd name="connsiteY4" fmla="*/ 8462 h 3554055"/>
                <a:gd name="connsiteX5" fmla="*/ 217714 w 4706509"/>
                <a:gd name="connsiteY5" fmla="*/ 670 h 3554055"/>
                <a:gd name="connsiteX6" fmla="*/ 249743 w 4706509"/>
                <a:gd name="connsiteY6" fmla="*/ 23804 h 3554055"/>
                <a:gd name="connsiteX7" fmla="*/ 4412343 w 4706509"/>
                <a:gd name="connsiteY7" fmla="*/ 3295413 h 3554055"/>
                <a:gd name="connsiteX8" fmla="*/ 4397829 w 4706509"/>
                <a:gd name="connsiteY8" fmla="*/ 3295413 h 3554055"/>
                <a:gd name="connsiteX0" fmla="*/ 0 w 4706509"/>
                <a:gd name="connsiteY0" fmla="*/ 3325426 h 3555040"/>
                <a:gd name="connsiteX1" fmla="*/ 178388 w 4706509"/>
                <a:gd name="connsiteY1" fmla="*/ 47800 h 3555040"/>
                <a:gd name="connsiteX2" fmla="*/ 217714 w 4706509"/>
                <a:gd name="connsiteY2" fmla="*/ 1655 h 3555040"/>
                <a:gd name="connsiteX3" fmla="*/ 188581 w 4706509"/>
                <a:gd name="connsiteY3" fmla="*/ 9447 h 3555040"/>
                <a:gd name="connsiteX4" fmla="*/ 217714 w 4706509"/>
                <a:gd name="connsiteY4" fmla="*/ 1655 h 3555040"/>
                <a:gd name="connsiteX5" fmla="*/ 249743 w 4706509"/>
                <a:gd name="connsiteY5" fmla="*/ 24789 h 3555040"/>
                <a:gd name="connsiteX6" fmla="*/ 4412343 w 4706509"/>
                <a:gd name="connsiteY6" fmla="*/ 3296398 h 3555040"/>
                <a:gd name="connsiteX7" fmla="*/ 4397829 w 4706509"/>
                <a:gd name="connsiteY7" fmla="*/ 3296398 h 3555040"/>
                <a:gd name="connsiteX0" fmla="*/ 0 w 4703011"/>
                <a:gd name="connsiteY0" fmla="*/ 3325426 h 3553898"/>
                <a:gd name="connsiteX1" fmla="*/ 178388 w 4703011"/>
                <a:gd name="connsiteY1" fmla="*/ 47800 h 3553898"/>
                <a:gd name="connsiteX2" fmla="*/ 217714 w 4703011"/>
                <a:gd name="connsiteY2" fmla="*/ 1655 h 3553898"/>
                <a:gd name="connsiteX3" fmla="*/ 188581 w 4703011"/>
                <a:gd name="connsiteY3" fmla="*/ 9447 h 3553898"/>
                <a:gd name="connsiteX4" fmla="*/ 217714 w 4703011"/>
                <a:gd name="connsiteY4" fmla="*/ 1655 h 3553898"/>
                <a:gd name="connsiteX5" fmla="*/ 265033 w 4703011"/>
                <a:gd name="connsiteY5" fmla="*/ 17118 h 3553898"/>
                <a:gd name="connsiteX6" fmla="*/ 4412343 w 4703011"/>
                <a:gd name="connsiteY6" fmla="*/ 3296398 h 3553898"/>
                <a:gd name="connsiteX7" fmla="*/ 4397829 w 4703011"/>
                <a:gd name="connsiteY7" fmla="*/ 3296398 h 3553898"/>
                <a:gd name="connsiteX0" fmla="*/ 0 w 4703011"/>
                <a:gd name="connsiteY0" fmla="*/ 3324588 h 3553060"/>
                <a:gd name="connsiteX1" fmla="*/ 178388 w 4703011"/>
                <a:gd name="connsiteY1" fmla="*/ 46962 h 3553060"/>
                <a:gd name="connsiteX2" fmla="*/ 217714 w 4703011"/>
                <a:gd name="connsiteY2" fmla="*/ 817 h 3553060"/>
                <a:gd name="connsiteX3" fmla="*/ 191130 w 4703011"/>
                <a:gd name="connsiteY3" fmla="*/ 16280 h 3553060"/>
                <a:gd name="connsiteX4" fmla="*/ 217714 w 4703011"/>
                <a:gd name="connsiteY4" fmla="*/ 817 h 3553060"/>
                <a:gd name="connsiteX5" fmla="*/ 265033 w 4703011"/>
                <a:gd name="connsiteY5" fmla="*/ 16280 h 3553060"/>
                <a:gd name="connsiteX6" fmla="*/ 4412343 w 4703011"/>
                <a:gd name="connsiteY6" fmla="*/ 3295560 h 3553060"/>
                <a:gd name="connsiteX7" fmla="*/ 4397829 w 4703011"/>
                <a:gd name="connsiteY7" fmla="*/ 3295560 h 3553060"/>
                <a:gd name="connsiteX0" fmla="*/ 0 w 4412343"/>
                <a:gd name="connsiteY0" fmla="*/ 3324588 h 3324588"/>
                <a:gd name="connsiteX1" fmla="*/ 178388 w 4412343"/>
                <a:gd name="connsiteY1" fmla="*/ 46962 h 3324588"/>
                <a:gd name="connsiteX2" fmla="*/ 217714 w 4412343"/>
                <a:gd name="connsiteY2" fmla="*/ 817 h 3324588"/>
                <a:gd name="connsiteX3" fmla="*/ 191130 w 4412343"/>
                <a:gd name="connsiteY3" fmla="*/ 16280 h 3324588"/>
                <a:gd name="connsiteX4" fmla="*/ 217714 w 4412343"/>
                <a:gd name="connsiteY4" fmla="*/ 817 h 3324588"/>
                <a:gd name="connsiteX5" fmla="*/ 265033 w 4412343"/>
                <a:gd name="connsiteY5" fmla="*/ 16280 h 3324588"/>
                <a:gd name="connsiteX6" fmla="*/ 4412343 w 4412343"/>
                <a:gd name="connsiteY6" fmla="*/ 3295560 h 3324588"/>
                <a:gd name="connsiteX0" fmla="*/ 0 w 4754069"/>
                <a:gd name="connsiteY0" fmla="*/ 3324588 h 3560505"/>
                <a:gd name="connsiteX1" fmla="*/ 178388 w 4754069"/>
                <a:gd name="connsiteY1" fmla="*/ 46962 h 3560505"/>
                <a:gd name="connsiteX2" fmla="*/ 217714 w 4754069"/>
                <a:gd name="connsiteY2" fmla="*/ 817 h 3560505"/>
                <a:gd name="connsiteX3" fmla="*/ 191130 w 4754069"/>
                <a:gd name="connsiteY3" fmla="*/ 16280 h 3560505"/>
                <a:gd name="connsiteX4" fmla="*/ 217714 w 4754069"/>
                <a:gd name="connsiteY4" fmla="*/ 817 h 3560505"/>
                <a:gd name="connsiteX5" fmla="*/ 265033 w 4754069"/>
                <a:gd name="connsiteY5" fmla="*/ 16280 h 3560505"/>
                <a:gd name="connsiteX6" fmla="*/ 4754069 w 4754069"/>
                <a:gd name="connsiteY6" fmla="*/ 3560505 h 3560505"/>
                <a:gd name="connsiteX0" fmla="*/ 0 w 4770923"/>
                <a:gd name="connsiteY0" fmla="*/ 3565061 h 3565061"/>
                <a:gd name="connsiteX1" fmla="*/ 195242 w 4770923"/>
                <a:gd name="connsiteY1" fmla="*/ 46962 h 3565061"/>
                <a:gd name="connsiteX2" fmla="*/ 234568 w 4770923"/>
                <a:gd name="connsiteY2" fmla="*/ 817 h 3565061"/>
                <a:gd name="connsiteX3" fmla="*/ 207984 w 4770923"/>
                <a:gd name="connsiteY3" fmla="*/ 16280 h 3565061"/>
                <a:gd name="connsiteX4" fmla="*/ 234568 w 4770923"/>
                <a:gd name="connsiteY4" fmla="*/ 817 h 3565061"/>
                <a:gd name="connsiteX5" fmla="*/ 281887 w 4770923"/>
                <a:gd name="connsiteY5" fmla="*/ 16280 h 3565061"/>
                <a:gd name="connsiteX6" fmla="*/ 4770923 w 4770923"/>
                <a:gd name="connsiteY6" fmla="*/ 3560505 h 3565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0923" h="3565061">
                  <a:moveTo>
                    <a:pt x="0" y="3565061"/>
                  </a:moveTo>
                  <a:lnTo>
                    <a:pt x="195242" y="46962"/>
                  </a:lnTo>
                  <a:cubicBezTo>
                    <a:pt x="187115" y="21352"/>
                    <a:pt x="232444" y="5931"/>
                    <a:pt x="234568" y="817"/>
                  </a:cubicBezTo>
                  <a:cubicBezTo>
                    <a:pt x="236692" y="-4297"/>
                    <a:pt x="207984" y="16280"/>
                    <a:pt x="207984" y="16280"/>
                  </a:cubicBezTo>
                  <a:cubicBezTo>
                    <a:pt x="207984" y="16280"/>
                    <a:pt x="222251" y="817"/>
                    <a:pt x="234568" y="817"/>
                  </a:cubicBezTo>
                  <a:cubicBezTo>
                    <a:pt x="246885" y="817"/>
                    <a:pt x="271211" y="8569"/>
                    <a:pt x="281887" y="16280"/>
                  </a:cubicBezTo>
                  <a:lnTo>
                    <a:pt x="4770923" y="3560505"/>
                  </a:lnTo>
                </a:path>
              </a:pathLst>
            </a:cu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a:solidFill>
                  <a:prstClr val="white"/>
                </a:solidFill>
              </a:endParaRPr>
            </a:p>
          </p:txBody>
        </p:sp>
        <p:sp>
          <p:nvSpPr>
            <p:cNvPr id="63" name="Freeform 62"/>
            <p:cNvSpPr/>
            <p:nvPr/>
          </p:nvSpPr>
          <p:spPr>
            <a:xfrm>
              <a:off x="4524114" y="4739579"/>
              <a:ext cx="3531278" cy="1857773"/>
            </a:xfrm>
            <a:custGeom>
              <a:avLst/>
              <a:gdLst>
                <a:gd name="connsiteX0" fmla="*/ 0 w 4441371"/>
                <a:gd name="connsiteY0" fmla="*/ 58057 h 1654628"/>
                <a:gd name="connsiteX1" fmla="*/ 595086 w 4441371"/>
                <a:gd name="connsiteY1" fmla="*/ 711200 h 1654628"/>
                <a:gd name="connsiteX2" fmla="*/ 595086 w 4441371"/>
                <a:gd name="connsiteY2" fmla="*/ 711200 h 1654628"/>
                <a:gd name="connsiteX3" fmla="*/ 928914 w 4441371"/>
                <a:gd name="connsiteY3" fmla="*/ 1030514 h 1654628"/>
                <a:gd name="connsiteX4" fmla="*/ 1465943 w 4441371"/>
                <a:gd name="connsiteY4" fmla="*/ 1407885 h 1654628"/>
                <a:gd name="connsiteX5" fmla="*/ 2104571 w 4441371"/>
                <a:gd name="connsiteY5" fmla="*/ 1582057 h 1654628"/>
                <a:gd name="connsiteX6" fmla="*/ 2583543 w 4441371"/>
                <a:gd name="connsiteY6" fmla="*/ 1654628 h 1654628"/>
                <a:gd name="connsiteX7" fmla="*/ 3178629 w 4441371"/>
                <a:gd name="connsiteY7" fmla="*/ 1582057 h 1654628"/>
                <a:gd name="connsiteX8" fmla="*/ 3556000 w 4441371"/>
                <a:gd name="connsiteY8" fmla="*/ 1407885 h 1654628"/>
                <a:gd name="connsiteX9" fmla="*/ 3889829 w 4441371"/>
                <a:gd name="connsiteY9" fmla="*/ 1161143 h 1654628"/>
                <a:gd name="connsiteX10" fmla="*/ 4238171 w 4441371"/>
                <a:gd name="connsiteY10" fmla="*/ 653143 h 1654628"/>
                <a:gd name="connsiteX11" fmla="*/ 4368800 w 4441371"/>
                <a:gd name="connsiteY11" fmla="*/ 275771 h 1654628"/>
                <a:gd name="connsiteX12" fmla="*/ 4441371 w 4441371"/>
                <a:gd name="connsiteY12" fmla="*/ 0 h 1654628"/>
                <a:gd name="connsiteX0" fmla="*/ 0 w 4441371"/>
                <a:gd name="connsiteY0" fmla="*/ 58057 h 1659494"/>
                <a:gd name="connsiteX1" fmla="*/ 595086 w 4441371"/>
                <a:gd name="connsiteY1" fmla="*/ 711200 h 1659494"/>
                <a:gd name="connsiteX2" fmla="*/ 595086 w 4441371"/>
                <a:gd name="connsiteY2" fmla="*/ 711200 h 1659494"/>
                <a:gd name="connsiteX3" fmla="*/ 928914 w 4441371"/>
                <a:gd name="connsiteY3" fmla="*/ 1030514 h 1659494"/>
                <a:gd name="connsiteX4" fmla="*/ 1465943 w 4441371"/>
                <a:gd name="connsiteY4" fmla="*/ 1407885 h 1659494"/>
                <a:gd name="connsiteX5" fmla="*/ 2090057 w 4441371"/>
                <a:gd name="connsiteY5" fmla="*/ 1625600 h 1659494"/>
                <a:gd name="connsiteX6" fmla="*/ 2583543 w 4441371"/>
                <a:gd name="connsiteY6" fmla="*/ 1654628 h 1659494"/>
                <a:gd name="connsiteX7" fmla="*/ 3178629 w 4441371"/>
                <a:gd name="connsiteY7" fmla="*/ 1582057 h 1659494"/>
                <a:gd name="connsiteX8" fmla="*/ 3556000 w 4441371"/>
                <a:gd name="connsiteY8" fmla="*/ 1407885 h 1659494"/>
                <a:gd name="connsiteX9" fmla="*/ 3889829 w 4441371"/>
                <a:gd name="connsiteY9" fmla="*/ 1161143 h 1659494"/>
                <a:gd name="connsiteX10" fmla="*/ 4238171 w 4441371"/>
                <a:gd name="connsiteY10" fmla="*/ 653143 h 1659494"/>
                <a:gd name="connsiteX11" fmla="*/ 4368800 w 4441371"/>
                <a:gd name="connsiteY11" fmla="*/ 275771 h 1659494"/>
                <a:gd name="connsiteX12" fmla="*/ 4441371 w 4441371"/>
                <a:gd name="connsiteY12" fmla="*/ 0 h 1659494"/>
                <a:gd name="connsiteX0" fmla="*/ 0 w 4441371"/>
                <a:gd name="connsiteY0" fmla="*/ 58057 h 1659494"/>
                <a:gd name="connsiteX1" fmla="*/ 595086 w 4441371"/>
                <a:gd name="connsiteY1" fmla="*/ 711200 h 1659494"/>
                <a:gd name="connsiteX2" fmla="*/ 595086 w 4441371"/>
                <a:gd name="connsiteY2" fmla="*/ 711200 h 1659494"/>
                <a:gd name="connsiteX3" fmla="*/ 928914 w 4441371"/>
                <a:gd name="connsiteY3" fmla="*/ 1030514 h 1659494"/>
                <a:gd name="connsiteX4" fmla="*/ 1465943 w 4441371"/>
                <a:gd name="connsiteY4" fmla="*/ 1407885 h 1659494"/>
                <a:gd name="connsiteX5" fmla="*/ 2090057 w 4441371"/>
                <a:gd name="connsiteY5" fmla="*/ 1625600 h 1659494"/>
                <a:gd name="connsiteX6" fmla="*/ 2583543 w 4441371"/>
                <a:gd name="connsiteY6" fmla="*/ 1654628 h 1659494"/>
                <a:gd name="connsiteX7" fmla="*/ 3178629 w 4441371"/>
                <a:gd name="connsiteY7" fmla="*/ 1582057 h 1659494"/>
                <a:gd name="connsiteX8" fmla="*/ 3556000 w 4441371"/>
                <a:gd name="connsiteY8" fmla="*/ 1407885 h 1659494"/>
                <a:gd name="connsiteX9" fmla="*/ 3889829 w 4441371"/>
                <a:gd name="connsiteY9" fmla="*/ 1132568 h 1659494"/>
                <a:gd name="connsiteX10" fmla="*/ 4238171 w 4441371"/>
                <a:gd name="connsiteY10" fmla="*/ 653143 h 1659494"/>
                <a:gd name="connsiteX11" fmla="*/ 4368800 w 4441371"/>
                <a:gd name="connsiteY11" fmla="*/ 275771 h 1659494"/>
                <a:gd name="connsiteX12" fmla="*/ 4441371 w 4441371"/>
                <a:gd name="connsiteY12" fmla="*/ 0 h 1659494"/>
                <a:gd name="connsiteX0" fmla="*/ 0 w 4441371"/>
                <a:gd name="connsiteY0" fmla="*/ 58057 h 1659494"/>
                <a:gd name="connsiteX1" fmla="*/ 595086 w 4441371"/>
                <a:gd name="connsiteY1" fmla="*/ 711200 h 1659494"/>
                <a:gd name="connsiteX2" fmla="*/ 595086 w 4441371"/>
                <a:gd name="connsiteY2" fmla="*/ 711200 h 1659494"/>
                <a:gd name="connsiteX3" fmla="*/ 928914 w 4441371"/>
                <a:gd name="connsiteY3" fmla="*/ 1030514 h 1659494"/>
                <a:gd name="connsiteX4" fmla="*/ 1465943 w 4441371"/>
                <a:gd name="connsiteY4" fmla="*/ 1407885 h 1659494"/>
                <a:gd name="connsiteX5" fmla="*/ 2090057 w 4441371"/>
                <a:gd name="connsiteY5" fmla="*/ 1625600 h 1659494"/>
                <a:gd name="connsiteX6" fmla="*/ 2583543 w 4441371"/>
                <a:gd name="connsiteY6" fmla="*/ 1654628 h 1659494"/>
                <a:gd name="connsiteX7" fmla="*/ 3178629 w 4441371"/>
                <a:gd name="connsiteY7" fmla="*/ 1582057 h 1659494"/>
                <a:gd name="connsiteX8" fmla="*/ 3556000 w 4441371"/>
                <a:gd name="connsiteY8" fmla="*/ 1407885 h 1659494"/>
                <a:gd name="connsiteX9" fmla="*/ 3889829 w 4441371"/>
                <a:gd name="connsiteY9" fmla="*/ 1132568 h 1659494"/>
                <a:gd name="connsiteX10" fmla="*/ 4209596 w 4441371"/>
                <a:gd name="connsiteY10" fmla="*/ 634093 h 1659494"/>
                <a:gd name="connsiteX11" fmla="*/ 4368800 w 4441371"/>
                <a:gd name="connsiteY11" fmla="*/ 275771 h 1659494"/>
                <a:gd name="connsiteX12" fmla="*/ 4441371 w 4441371"/>
                <a:gd name="connsiteY12" fmla="*/ 0 h 1659494"/>
                <a:gd name="connsiteX0" fmla="*/ 0 w 4441371"/>
                <a:gd name="connsiteY0" fmla="*/ 58057 h 1684706"/>
                <a:gd name="connsiteX1" fmla="*/ 595086 w 4441371"/>
                <a:gd name="connsiteY1" fmla="*/ 711200 h 1684706"/>
                <a:gd name="connsiteX2" fmla="*/ 595086 w 4441371"/>
                <a:gd name="connsiteY2" fmla="*/ 711200 h 1684706"/>
                <a:gd name="connsiteX3" fmla="*/ 928914 w 4441371"/>
                <a:gd name="connsiteY3" fmla="*/ 1030514 h 1684706"/>
                <a:gd name="connsiteX4" fmla="*/ 1465943 w 4441371"/>
                <a:gd name="connsiteY4" fmla="*/ 1407885 h 1684706"/>
                <a:gd name="connsiteX5" fmla="*/ 2090057 w 4441371"/>
                <a:gd name="connsiteY5" fmla="*/ 1625600 h 1684706"/>
                <a:gd name="connsiteX6" fmla="*/ 2593068 w 4441371"/>
                <a:gd name="connsiteY6" fmla="*/ 1683203 h 1684706"/>
                <a:gd name="connsiteX7" fmla="*/ 3178629 w 4441371"/>
                <a:gd name="connsiteY7" fmla="*/ 1582057 h 1684706"/>
                <a:gd name="connsiteX8" fmla="*/ 3556000 w 4441371"/>
                <a:gd name="connsiteY8" fmla="*/ 1407885 h 1684706"/>
                <a:gd name="connsiteX9" fmla="*/ 3889829 w 4441371"/>
                <a:gd name="connsiteY9" fmla="*/ 1132568 h 1684706"/>
                <a:gd name="connsiteX10" fmla="*/ 4209596 w 4441371"/>
                <a:gd name="connsiteY10" fmla="*/ 634093 h 1684706"/>
                <a:gd name="connsiteX11" fmla="*/ 4368800 w 4441371"/>
                <a:gd name="connsiteY11" fmla="*/ 275771 h 1684706"/>
                <a:gd name="connsiteX12" fmla="*/ 4441371 w 4441371"/>
                <a:gd name="connsiteY12" fmla="*/ 0 h 1684706"/>
                <a:gd name="connsiteX0" fmla="*/ 0 w 4441371"/>
                <a:gd name="connsiteY0" fmla="*/ 58057 h 1684410"/>
                <a:gd name="connsiteX1" fmla="*/ 595086 w 4441371"/>
                <a:gd name="connsiteY1" fmla="*/ 711200 h 1684410"/>
                <a:gd name="connsiteX2" fmla="*/ 595086 w 4441371"/>
                <a:gd name="connsiteY2" fmla="*/ 711200 h 1684410"/>
                <a:gd name="connsiteX3" fmla="*/ 928914 w 4441371"/>
                <a:gd name="connsiteY3" fmla="*/ 1030514 h 1684410"/>
                <a:gd name="connsiteX4" fmla="*/ 1538515 w 4441371"/>
                <a:gd name="connsiteY4" fmla="*/ 1451428 h 1684410"/>
                <a:gd name="connsiteX5" fmla="*/ 2090057 w 4441371"/>
                <a:gd name="connsiteY5" fmla="*/ 1625600 h 1684410"/>
                <a:gd name="connsiteX6" fmla="*/ 2593068 w 4441371"/>
                <a:gd name="connsiteY6" fmla="*/ 1683203 h 1684410"/>
                <a:gd name="connsiteX7" fmla="*/ 3178629 w 4441371"/>
                <a:gd name="connsiteY7" fmla="*/ 1582057 h 1684410"/>
                <a:gd name="connsiteX8" fmla="*/ 3556000 w 4441371"/>
                <a:gd name="connsiteY8" fmla="*/ 1407885 h 1684410"/>
                <a:gd name="connsiteX9" fmla="*/ 3889829 w 4441371"/>
                <a:gd name="connsiteY9" fmla="*/ 1132568 h 1684410"/>
                <a:gd name="connsiteX10" fmla="*/ 4209596 w 4441371"/>
                <a:gd name="connsiteY10" fmla="*/ 634093 h 1684410"/>
                <a:gd name="connsiteX11" fmla="*/ 4368800 w 4441371"/>
                <a:gd name="connsiteY11" fmla="*/ 275771 h 1684410"/>
                <a:gd name="connsiteX12" fmla="*/ 4441371 w 4441371"/>
                <a:gd name="connsiteY12" fmla="*/ 0 h 1684410"/>
                <a:gd name="connsiteX0" fmla="*/ 0 w 4441371"/>
                <a:gd name="connsiteY0" fmla="*/ 58057 h 1696130"/>
                <a:gd name="connsiteX1" fmla="*/ 595086 w 4441371"/>
                <a:gd name="connsiteY1" fmla="*/ 711200 h 1696130"/>
                <a:gd name="connsiteX2" fmla="*/ 595086 w 4441371"/>
                <a:gd name="connsiteY2" fmla="*/ 711200 h 1696130"/>
                <a:gd name="connsiteX3" fmla="*/ 928914 w 4441371"/>
                <a:gd name="connsiteY3" fmla="*/ 1030514 h 1696130"/>
                <a:gd name="connsiteX4" fmla="*/ 1538515 w 4441371"/>
                <a:gd name="connsiteY4" fmla="*/ 1451428 h 1696130"/>
                <a:gd name="connsiteX5" fmla="*/ 2090057 w 4441371"/>
                <a:gd name="connsiteY5" fmla="*/ 1669143 h 1696130"/>
                <a:gd name="connsiteX6" fmla="*/ 2593068 w 4441371"/>
                <a:gd name="connsiteY6" fmla="*/ 1683203 h 1696130"/>
                <a:gd name="connsiteX7" fmla="*/ 3178629 w 4441371"/>
                <a:gd name="connsiteY7" fmla="*/ 1582057 h 1696130"/>
                <a:gd name="connsiteX8" fmla="*/ 3556000 w 4441371"/>
                <a:gd name="connsiteY8" fmla="*/ 1407885 h 1696130"/>
                <a:gd name="connsiteX9" fmla="*/ 3889829 w 4441371"/>
                <a:gd name="connsiteY9" fmla="*/ 1132568 h 1696130"/>
                <a:gd name="connsiteX10" fmla="*/ 4209596 w 4441371"/>
                <a:gd name="connsiteY10" fmla="*/ 634093 h 1696130"/>
                <a:gd name="connsiteX11" fmla="*/ 4368800 w 4441371"/>
                <a:gd name="connsiteY11" fmla="*/ 275771 h 1696130"/>
                <a:gd name="connsiteX12" fmla="*/ 4441371 w 4441371"/>
                <a:gd name="connsiteY12" fmla="*/ 0 h 1696130"/>
                <a:gd name="connsiteX0" fmla="*/ 0 w 4441371"/>
                <a:gd name="connsiteY0" fmla="*/ 58057 h 1695271"/>
                <a:gd name="connsiteX1" fmla="*/ 595086 w 4441371"/>
                <a:gd name="connsiteY1" fmla="*/ 711200 h 1695271"/>
                <a:gd name="connsiteX2" fmla="*/ 595086 w 4441371"/>
                <a:gd name="connsiteY2" fmla="*/ 711200 h 1695271"/>
                <a:gd name="connsiteX3" fmla="*/ 928914 w 4441371"/>
                <a:gd name="connsiteY3" fmla="*/ 1030514 h 1695271"/>
                <a:gd name="connsiteX4" fmla="*/ 1480458 w 4441371"/>
                <a:gd name="connsiteY4" fmla="*/ 1465943 h 1695271"/>
                <a:gd name="connsiteX5" fmla="*/ 2090057 w 4441371"/>
                <a:gd name="connsiteY5" fmla="*/ 1669143 h 1695271"/>
                <a:gd name="connsiteX6" fmla="*/ 2593068 w 4441371"/>
                <a:gd name="connsiteY6" fmla="*/ 1683203 h 1695271"/>
                <a:gd name="connsiteX7" fmla="*/ 3178629 w 4441371"/>
                <a:gd name="connsiteY7" fmla="*/ 1582057 h 1695271"/>
                <a:gd name="connsiteX8" fmla="*/ 3556000 w 4441371"/>
                <a:gd name="connsiteY8" fmla="*/ 1407885 h 1695271"/>
                <a:gd name="connsiteX9" fmla="*/ 3889829 w 4441371"/>
                <a:gd name="connsiteY9" fmla="*/ 1132568 h 1695271"/>
                <a:gd name="connsiteX10" fmla="*/ 4209596 w 4441371"/>
                <a:gd name="connsiteY10" fmla="*/ 634093 h 1695271"/>
                <a:gd name="connsiteX11" fmla="*/ 4368800 w 4441371"/>
                <a:gd name="connsiteY11" fmla="*/ 275771 h 1695271"/>
                <a:gd name="connsiteX12" fmla="*/ 4441371 w 4441371"/>
                <a:gd name="connsiteY12" fmla="*/ 0 h 1695271"/>
                <a:gd name="connsiteX0" fmla="*/ 0 w 4441371"/>
                <a:gd name="connsiteY0" fmla="*/ 58057 h 1695271"/>
                <a:gd name="connsiteX1" fmla="*/ 595086 w 4441371"/>
                <a:gd name="connsiteY1" fmla="*/ 711200 h 1695271"/>
                <a:gd name="connsiteX2" fmla="*/ 595086 w 4441371"/>
                <a:gd name="connsiteY2" fmla="*/ 711200 h 1695271"/>
                <a:gd name="connsiteX3" fmla="*/ 885371 w 4441371"/>
                <a:gd name="connsiteY3" fmla="*/ 1030514 h 1695271"/>
                <a:gd name="connsiteX4" fmla="*/ 1480458 w 4441371"/>
                <a:gd name="connsiteY4" fmla="*/ 1465943 h 1695271"/>
                <a:gd name="connsiteX5" fmla="*/ 2090057 w 4441371"/>
                <a:gd name="connsiteY5" fmla="*/ 1669143 h 1695271"/>
                <a:gd name="connsiteX6" fmla="*/ 2593068 w 4441371"/>
                <a:gd name="connsiteY6" fmla="*/ 1683203 h 1695271"/>
                <a:gd name="connsiteX7" fmla="*/ 3178629 w 4441371"/>
                <a:gd name="connsiteY7" fmla="*/ 1582057 h 1695271"/>
                <a:gd name="connsiteX8" fmla="*/ 3556000 w 4441371"/>
                <a:gd name="connsiteY8" fmla="*/ 1407885 h 1695271"/>
                <a:gd name="connsiteX9" fmla="*/ 3889829 w 4441371"/>
                <a:gd name="connsiteY9" fmla="*/ 1132568 h 1695271"/>
                <a:gd name="connsiteX10" fmla="*/ 4209596 w 4441371"/>
                <a:gd name="connsiteY10" fmla="*/ 634093 h 1695271"/>
                <a:gd name="connsiteX11" fmla="*/ 4368800 w 4441371"/>
                <a:gd name="connsiteY11" fmla="*/ 275771 h 1695271"/>
                <a:gd name="connsiteX12" fmla="*/ 4441371 w 4441371"/>
                <a:gd name="connsiteY12" fmla="*/ 0 h 1695271"/>
                <a:gd name="connsiteX0" fmla="*/ 0 w 4441371"/>
                <a:gd name="connsiteY0" fmla="*/ 58057 h 1695271"/>
                <a:gd name="connsiteX1" fmla="*/ 595086 w 4441371"/>
                <a:gd name="connsiteY1" fmla="*/ 711200 h 1695271"/>
                <a:gd name="connsiteX2" fmla="*/ 551543 w 4441371"/>
                <a:gd name="connsiteY2" fmla="*/ 711200 h 1695271"/>
                <a:gd name="connsiteX3" fmla="*/ 885371 w 4441371"/>
                <a:gd name="connsiteY3" fmla="*/ 1030514 h 1695271"/>
                <a:gd name="connsiteX4" fmla="*/ 1480458 w 4441371"/>
                <a:gd name="connsiteY4" fmla="*/ 1465943 h 1695271"/>
                <a:gd name="connsiteX5" fmla="*/ 2090057 w 4441371"/>
                <a:gd name="connsiteY5" fmla="*/ 1669143 h 1695271"/>
                <a:gd name="connsiteX6" fmla="*/ 2593068 w 4441371"/>
                <a:gd name="connsiteY6" fmla="*/ 1683203 h 1695271"/>
                <a:gd name="connsiteX7" fmla="*/ 3178629 w 4441371"/>
                <a:gd name="connsiteY7" fmla="*/ 1582057 h 1695271"/>
                <a:gd name="connsiteX8" fmla="*/ 3556000 w 4441371"/>
                <a:gd name="connsiteY8" fmla="*/ 1407885 h 1695271"/>
                <a:gd name="connsiteX9" fmla="*/ 3889829 w 4441371"/>
                <a:gd name="connsiteY9" fmla="*/ 1132568 h 1695271"/>
                <a:gd name="connsiteX10" fmla="*/ 4209596 w 4441371"/>
                <a:gd name="connsiteY10" fmla="*/ 634093 h 1695271"/>
                <a:gd name="connsiteX11" fmla="*/ 4368800 w 4441371"/>
                <a:gd name="connsiteY11" fmla="*/ 275771 h 1695271"/>
                <a:gd name="connsiteX12" fmla="*/ 4441371 w 4441371"/>
                <a:gd name="connsiteY12" fmla="*/ 0 h 1695271"/>
                <a:gd name="connsiteX0" fmla="*/ 0 w 4441371"/>
                <a:gd name="connsiteY0" fmla="*/ 58057 h 1695271"/>
                <a:gd name="connsiteX1" fmla="*/ 595086 w 4441371"/>
                <a:gd name="connsiteY1" fmla="*/ 711200 h 1695271"/>
                <a:gd name="connsiteX2" fmla="*/ 885371 w 4441371"/>
                <a:gd name="connsiteY2" fmla="*/ 1030514 h 1695271"/>
                <a:gd name="connsiteX3" fmla="*/ 1480458 w 4441371"/>
                <a:gd name="connsiteY3" fmla="*/ 1465943 h 1695271"/>
                <a:gd name="connsiteX4" fmla="*/ 2090057 w 4441371"/>
                <a:gd name="connsiteY4" fmla="*/ 1669143 h 1695271"/>
                <a:gd name="connsiteX5" fmla="*/ 2593068 w 4441371"/>
                <a:gd name="connsiteY5" fmla="*/ 1683203 h 1695271"/>
                <a:gd name="connsiteX6" fmla="*/ 3178629 w 4441371"/>
                <a:gd name="connsiteY6" fmla="*/ 1582057 h 1695271"/>
                <a:gd name="connsiteX7" fmla="*/ 3556000 w 4441371"/>
                <a:gd name="connsiteY7" fmla="*/ 1407885 h 1695271"/>
                <a:gd name="connsiteX8" fmla="*/ 3889829 w 4441371"/>
                <a:gd name="connsiteY8" fmla="*/ 1132568 h 1695271"/>
                <a:gd name="connsiteX9" fmla="*/ 4209596 w 4441371"/>
                <a:gd name="connsiteY9" fmla="*/ 634093 h 1695271"/>
                <a:gd name="connsiteX10" fmla="*/ 4368800 w 4441371"/>
                <a:gd name="connsiteY10" fmla="*/ 275771 h 1695271"/>
                <a:gd name="connsiteX11" fmla="*/ 4441371 w 4441371"/>
                <a:gd name="connsiteY11" fmla="*/ 0 h 1695271"/>
                <a:gd name="connsiteX0" fmla="*/ 0 w 4441371"/>
                <a:gd name="connsiteY0" fmla="*/ 58057 h 1695271"/>
                <a:gd name="connsiteX1" fmla="*/ 551543 w 4441371"/>
                <a:gd name="connsiteY1" fmla="*/ 740229 h 1695271"/>
                <a:gd name="connsiteX2" fmla="*/ 885371 w 4441371"/>
                <a:gd name="connsiteY2" fmla="*/ 1030514 h 1695271"/>
                <a:gd name="connsiteX3" fmla="*/ 1480458 w 4441371"/>
                <a:gd name="connsiteY3" fmla="*/ 1465943 h 1695271"/>
                <a:gd name="connsiteX4" fmla="*/ 2090057 w 4441371"/>
                <a:gd name="connsiteY4" fmla="*/ 1669143 h 1695271"/>
                <a:gd name="connsiteX5" fmla="*/ 2593068 w 4441371"/>
                <a:gd name="connsiteY5" fmla="*/ 1683203 h 1695271"/>
                <a:gd name="connsiteX6" fmla="*/ 3178629 w 4441371"/>
                <a:gd name="connsiteY6" fmla="*/ 1582057 h 1695271"/>
                <a:gd name="connsiteX7" fmla="*/ 3556000 w 4441371"/>
                <a:gd name="connsiteY7" fmla="*/ 1407885 h 1695271"/>
                <a:gd name="connsiteX8" fmla="*/ 3889829 w 4441371"/>
                <a:gd name="connsiteY8" fmla="*/ 1132568 h 1695271"/>
                <a:gd name="connsiteX9" fmla="*/ 4209596 w 4441371"/>
                <a:gd name="connsiteY9" fmla="*/ 634093 h 1695271"/>
                <a:gd name="connsiteX10" fmla="*/ 4368800 w 4441371"/>
                <a:gd name="connsiteY10" fmla="*/ 275771 h 1695271"/>
                <a:gd name="connsiteX11" fmla="*/ 4441371 w 4441371"/>
                <a:gd name="connsiteY11" fmla="*/ 0 h 1695271"/>
                <a:gd name="connsiteX0" fmla="*/ 0 w 4441371"/>
                <a:gd name="connsiteY0" fmla="*/ 58057 h 1695271"/>
                <a:gd name="connsiteX1" fmla="*/ 551543 w 4441371"/>
                <a:gd name="connsiteY1" fmla="*/ 740229 h 1695271"/>
                <a:gd name="connsiteX2" fmla="*/ 972457 w 4441371"/>
                <a:gd name="connsiteY2" fmla="*/ 1117600 h 1695271"/>
                <a:gd name="connsiteX3" fmla="*/ 1480458 w 4441371"/>
                <a:gd name="connsiteY3" fmla="*/ 1465943 h 1695271"/>
                <a:gd name="connsiteX4" fmla="*/ 2090057 w 4441371"/>
                <a:gd name="connsiteY4" fmla="*/ 1669143 h 1695271"/>
                <a:gd name="connsiteX5" fmla="*/ 2593068 w 4441371"/>
                <a:gd name="connsiteY5" fmla="*/ 1683203 h 1695271"/>
                <a:gd name="connsiteX6" fmla="*/ 3178629 w 4441371"/>
                <a:gd name="connsiteY6" fmla="*/ 1582057 h 1695271"/>
                <a:gd name="connsiteX7" fmla="*/ 3556000 w 4441371"/>
                <a:gd name="connsiteY7" fmla="*/ 1407885 h 1695271"/>
                <a:gd name="connsiteX8" fmla="*/ 3889829 w 4441371"/>
                <a:gd name="connsiteY8" fmla="*/ 1132568 h 1695271"/>
                <a:gd name="connsiteX9" fmla="*/ 4209596 w 4441371"/>
                <a:gd name="connsiteY9" fmla="*/ 634093 h 1695271"/>
                <a:gd name="connsiteX10" fmla="*/ 4368800 w 4441371"/>
                <a:gd name="connsiteY10" fmla="*/ 275771 h 1695271"/>
                <a:gd name="connsiteX11" fmla="*/ 4441371 w 4441371"/>
                <a:gd name="connsiteY11" fmla="*/ 0 h 1695271"/>
                <a:gd name="connsiteX0" fmla="*/ 0 w 4441371"/>
                <a:gd name="connsiteY0" fmla="*/ 58057 h 1695271"/>
                <a:gd name="connsiteX1" fmla="*/ 391886 w 4441371"/>
                <a:gd name="connsiteY1" fmla="*/ 711200 h 1695271"/>
                <a:gd name="connsiteX2" fmla="*/ 972457 w 4441371"/>
                <a:gd name="connsiteY2" fmla="*/ 1117600 h 1695271"/>
                <a:gd name="connsiteX3" fmla="*/ 1480458 w 4441371"/>
                <a:gd name="connsiteY3" fmla="*/ 1465943 h 1695271"/>
                <a:gd name="connsiteX4" fmla="*/ 2090057 w 4441371"/>
                <a:gd name="connsiteY4" fmla="*/ 1669143 h 1695271"/>
                <a:gd name="connsiteX5" fmla="*/ 2593068 w 4441371"/>
                <a:gd name="connsiteY5" fmla="*/ 1683203 h 1695271"/>
                <a:gd name="connsiteX6" fmla="*/ 3178629 w 4441371"/>
                <a:gd name="connsiteY6" fmla="*/ 1582057 h 1695271"/>
                <a:gd name="connsiteX7" fmla="*/ 3556000 w 4441371"/>
                <a:gd name="connsiteY7" fmla="*/ 1407885 h 1695271"/>
                <a:gd name="connsiteX8" fmla="*/ 3889829 w 4441371"/>
                <a:gd name="connsiteY8" fmla="*/ 1132568 h 1695271"/>
                <a:gd name="connsiteX9" fmla="*/ 4209596 w 4441371"/>
                <a:gd name="connsiteY9" fmla="*/ 634093 h 1695271"/>
                <a:gd name="connsiteX10" fmla="*/ 4368800 w 4441371"/>
                <a:gd name="connsiteY10" fmla="*/ 275771 h 1695271"/>
                <a:gd name="connsiteX11" fmla="*/ 4441371 w 4441371"/>
                <a:gd name="connsiteY11" fmla="*/ 0 h 1695271"/>
                <a:gd name="connsiteX0" fmla="*/ 0 w 4441371"/>
                <a:gd name="connsiteY0" fmla="*/ 58057 h 1695271"/>
                <a:gd name="connsiteX1" fmla="*/ 391886 w 4441371"/>
                <a:gd name="connsiteY1" fmla="*/ 711200 h 1695271"/>
                <a:gd name="connsiteX2" fmla="*/ 972457 w 4441371"/>
                <a:gd name="connsiteY2" fmla="*/ 1117600 h 1695271"/>
                <a:gd name="connsiteX3" fmla="*/ 1480458 w 4441371"/>
                <a:gd name="connsiteY3" fmla="*/ 1465943 h 1695271"/>
                <a:gd name="connsiteX4" fmla="*/ 2090057 w 4441371"/>
                <a:gd name="connsiteY4" fmla="*/ 1669143 h 1695271"/>
                <a:gd name="connsiteX5" fmla="*/ 2593068 w 4441371"/>
                <a:gd name="connsiteY5" fmla="*/ 1683203 h 1695271"/>
                <a:gd name="connsiteX6" fmla="*/ 3178629 w 4441371"/>
                <a:gd name="connsiteY6" fmla="*/ 1582057 h 1695271"/>
                <a:gd name="connsiteX7" fmla="*/ 3556000 w 4441371"/>
                <a:gd name="connsiteY7" fmla="*/ 1407885 h 1695271"/>
                <a:gd name="connsiteX8" fmla="*/ 3889829 w 4441371"/>
                <a:gd name="connsiteY8" fmla="*/ 1132568 h 1695271"/>
                <a:gd name="connsiteX9" fmla="*/ 4209596 w 4441371"/>
                <a:gd name="connsiteY9" fmla="*/ 634093 h 1695271"/>
                <a:gd name="connsiteX10" fmla="*/ 4368800 w 4441371"/>
                <a:gd name="connsiteY10" fmla="*/ 275771 h 1695271"/>
                <a:gd name="connsiteX11" fmla="*/ 4441371 w 4441371"/>
                <a:gd name="connsiteY11" fmla="*/ 0 h 1695271"/>
                <a:gd name="connsiteX0" fmla="*/ 0 w 4441371"/>
                <a:gd name="connsiteY0" fmla="*/ 58057 h 1695271"/>
                <a:gd name="connsiteX1" fmla="*/ 391886 w 4441371"/>
                <a:gd name="connsiteY1" fmla="*/ 711200 h 1695271"/>
                <a:gd name="connsiteX2" fmla="*/ 798285 w 4441371"/>
                <a:gd name="connsiteY2" fmla="*/ 1190171 h 1695271"/>
                <a:gd name="connsiteX3" fmla="*/ 1480458 w 4441371"/>
                <a:gd name="connsiteY3" fmla="*/ 1465943 h 1695271"/>
                <a:gd name="connsiteX4" fmla="*/ 2090057 w 4441371"/>
                <a:gd name="connsiteY4" fmla="*/ 1669143 h 1695271"/>
                <a:gd name="connsiteX5" fmla="*/ 2593068 w 4441371"/>
                <a:gd name="connsiteY5" fmla="*/ 1683203 h 1695271"/>
                <a:gd name="connsiteX6" fmla="*/ 3178629 w 4441371"/>
                <a:gd name="connsiteY6" fmla="*/ 1582057 h 1695271"/>
                <a:gd name="connsiteX7" fmla="*/ 3556000 w 4441371"/>
                <a:gd name="connsiteY7" fmla="*/ 1407885 h 1695271"/>
                <a:gd name="connsiteX8" fmla="*/ 3889829 w 4441371"/>
                <a:gd name="connsiteY8" fmla="*/ 1132568 h 1695271"/>
                <a:gd name="connsiteX9" fmla="*/ 4209596 w 4441371"/>
                <a:gd name="connsiteY9" fmla="*/ 634093 h 1695271"/>
                <a:gd name="connsiteX10" fmla="*/ 4368800 w 4441371"/>
                <a:gd name="connsiteY10" fmla="*/ 275771 h 1695271"/>
                <a:gd name="connsiteX11" fmla="*/ 4441371 w 4441371"/>
                <a:gd name="connsiteY11" fmla="*/ 0 h 1695271"/>
                <a:gd name="connsiteX0" fmla="*/ 0 w 4441371"/>
                <a:gd name="connsiteY0" fmla="*/ 58057 h 1690867"/>
                <a:gd name="connsiteX1" fmla="*/ 391886 w 4441371"/>
                <a:gd name="connsiteY1" fmla="*/ 711200 h 1690867"/>
                <a:gd name="connsiteX2" fmla="*/ 798285 w 4441371"/>
                <a:gd name="connsiteY2" fmla="*/ 1190171 h 1690867"/>
                <a:gd name="connsiteX3" fmla="*/ 1407886 w 4441371"/>
                <a:gd name="connsiteY3" fmla="*/ 1553029 h 1690867"/>
                <a:gd name="connsiteX4" fmla="*/ 2090057 w 4441371"/>
                <a:gd name="connsiteY4" fmla="*/ 1669143 h 1690867"/>
                <a:gd name="connsiteX5" fmla="*/ 2593068 w 4441371"/>
                <a:gd name="connsiteY5" fmla="*/ 1683203 h 1690867"/>
                <a:gd name="connsiteX6" fmla="*/ 3178629 w 4441371"/>
                <a:gd name="connsiteY6" fmla="*/ 1582057 h 1690867"/>
                <a:gd name="connsiteX7" fmla="*/ 3556000 w 4441371"/>
                <a:gd name="connsiteY7" fmla="*/ 1407885 h 1690867"/>
                <a:gd name="connsiteX8" fmla="*/ 3889829 w 4441371"/>
                <a:gd name="connsiteY8" fmla="*/ 1132568 h 1690867"/>
                <a:gd name="connsiteX9" fmla="*/ 4209596 w 4441371"/>
                <a:gd name="connsiteY9" fmla="*/ 634093 h 1690867"/>
                <a:gd name="connsiteX10" fmla="*/ 4368800 w 4441371"/>
                <a:gd name="connsiteY10" fmla="*/ 275771 h 1690867"/>
                <a:gd name="connsiteX11" fmla="*/ 4441371 w 4441371"/>
                <a:gd name="connsiteY11" fmla="*/ 0 h 1690867"/>
                <a:gd name="connsiteX0" fmla="*/ 0 w 4441371"/>
                <a:gd name="connsiteY0" fmla="*/ 58057 h 1690867"/>
                <a:gd name="connsiteX1" fmla="*/ 203200 w 4441371"/>
                <a:gd name="connsiteY1" fmla="*/ 493486 h 1690867"/>
                <a:gd name="connsiteX2" fmla="*/ 391886 w 4441371"/>
                <a:gd name="connsiteY2" fmla="*/ 711200 h 1690867"/>
                <a:gd name="connsiteX3" fmla="*/ 798285 w 4441371"/>
                <a:gd name="connsiteY3" fmla="*/ 1190171 h 1690867"/>
                <a:gd name="connsiteX4" fmla="*/ 1407886 w 4441371"/>
                <a:gd name="connsiteY4" fmla="*/ 1553029 h 1690867"/>
                <a:gd name="connsiteX5" fmla="*/ 2090057 w 4441371"/>
                <a:gd name="connsiteY5" fmla="*/ 1669143 h 1690867"/>
                <a:gd name="connsiteX6" fmla="*/ 2593068 w 4441371"/>
                <a:gd name="connsiteY6" fmla="*/ 1683203 h 1690867"/>
                <a:gd name="connsiteX7" fmla="*/ 3178629 w 4441371"/>
                <a:gd name="connsiteY7" fmla="*/ 1582057 h 1690867"/>
                <a:gd name="connsiteX8" fmla="*/ 3556000 w 4441371"/>
                <a:gd name="connsiteY8" fmla="*/ 1407885 h 1690867"/>
                <a:gd name="connsiteX9" fmla="*/ 3889829 w 4441371"/>
                <a:gd name="connsiteY9" fmla="*/ 1132568 h 1690867"/>
                <a:gd name="connsiteX10" fmla="*/ 4209596 w 4441371"/>
                <a:gd name="connsiteY10" fmla="*/ 634093 h 1690867"/>
                <a:gd name="connsiteX11" fmla="*/ 4368800 w 4441371"/>
                <a:gd name="connsiteY11" fmla="*/ 275771 h 1690867"/>
                <a:gd name="connsiteX12" fmla="*/ 4441371 w 4441371"/>
                <a:gd name="connsiteY12" fmla="*/ 0 h 1690867"/>
                <a:gd name="connsiteX0" fmla="*/ 0 w 4441371"/>
                <a:gd name="connsiteY0" fmla="*/ 58057 h 1690867"/>
                <a:gd name="connsiteX1" fmla="*/ 203200 w 4441371"/>
                <a:gd name="connsiteY1" fmla="*/ 493486 h 1690867"/>
                <a:gd name="connsiteX2" fmla="*/ 449944 w 4441371"/>
                <a:gd name="connsiteY2" fmla="*/ 856343 h 1690867"/>
                <a:gd name="connsiteX3" fmla="*/ 798285 w 4441371"/>
                <a:gd name="connsiteY3" fmla="*/ 1190171 h 1690867"/>
                <a:gd name="connsiteX4" fmla="*/ 1407886 w 4441371"/>
                <a:gd name="connsiteY4" fmla="*/ 1553029 h 1690867"/>
                <a:gd name="connsiteX5" fmla="*/ 2090057 w 4441371"/>
                <a:gd name="connsiteY5" fmla="*/ 1669143 h 1690867"/>
                <a:gd name="connsiteX6" fmla="*/ 2593068 w 4441371"/>
                <a:gd name="connsiteY6" fmla="*/ 1683203 h 1690867"/>
                <a:gd name="connsiteX7" fmla="*/ 3178629 w 4441371"/>
                <a:gd name="connsiteY7" fmla="*/ 1582057 h 1690867"/>
                <a:gd name="connsiteX8" fmla="*/ 3556000 w 4441371"/>
                <a:gd name="connsiteY8" fmla="*/ 1407885 h 1690867"/>
                <a:gd name="connsiteX9" fmla="*/ 3889829 w 4441371"/>
                <a:gd name="connsiteY9" fmla="*/ 1132568 h 1690867"/>
                <a:gd name="connsiteX10" fmla="*/ 4209596 w 4441371"/>
                <a:gd name="connsiteY10" fmla="*/ 634093 h 1690867"/>
                <a:gd name="connsiteX11" fmla="*/ 4368800 w 4441371"/>
                <a:gd name="connsiteY11" fmla="*/ 275771 h 1690867"/>
                <a:gd name="connsiteX12" fmla="*/ 4441371 w 4441371"/>
                <a:gd name="connsiteY12" fmla="*/ 0 h 1690867"/>
                <a:gd name="connsiteX0" fmla="*/ 0 w 4441371"/>
                <a:gd name="connsiteY0" fmla="*/ 58057 h 1720293"/>
                <a:gd name="connsiteX1" fmla="*/ 203200 w 4441371"/>
                <a:gd name="connsiteY1" fmla="*/ 493486 h 1720293"/>
                <a:gd name="connsiteX2" fmla="*/ 449944 w 4441371"/>
                <a:gd name="connsiteY2" fmla="*/ 856343 h 1720293"/>
                <a:gd name="connsiteX3" fmla="*/ 798285 w 4441371"/>
                <a:gd name="connsiteY3" fmla="*/ 1190171 h 1720293"/>
                <a:gd name="connsiteX4" fmla="*/ 1407886 w 4441371"/>
                <a:gd name="connsiteY4" fmla="*/ 1553029 h 1720293"/>
                <a:gd name="connsiteX5" fmla="*/ 2090057 w 4441371"/>
                <a:gd name="connsiteY5" fmla="*/ 1712685 h 1720293"/>
                <a:gd name="connsiteX6" fmla="*/ 2593068 w 4441371"/>
                <a:gd name="connsiteY6" fmla="*/ 1683203 h 1720293"/>
                <a:gd name="connsiteX7" fmla="*/ 3178629 w 4441371"/>
                <a:gd name="connsiteY7" fmla="*/ 1582057 h 1720293"/>
                <a:gd name="connsiteX8" fmla="*/ 3556000 w 4441371"/>
                <a:gd name="connsiteY8" fmla="*/ 1407885 h 1720293"/>
                <a:gd name="connsiteX9" fmla="*/ 3889829 w 4441371"/>
                <a:gd name="connsiteY9" fmla="*/ 1132568 h 1720293"/>
                <a:gd name="connsiteX10" fmla="*/ 4209596 w 4441371"/>
                <a:gd name="connsiteY10" fmla="*/ 634093 h 1720293"/>
                <a:gd name="connsiteX11" fmla="*/ 4368800 w 4441371"/>
                <a:gd name="connsiteY11" fmla="*/ 275771 h 1720293"/>
                <a:gd name="connsiteX12" fmla="*/ 4441371 w 4441371"/>
                <a:gd name="connsiteY12" fmla="*/ 0 h 1720293"/>
                <a:gd name="connsiteX0" fmla="*/ 0 w 4441371"/>
                <a:gd name="connsiteY0" fmla="*/ 58057 h 1730634"/>
                <a:gd name="connsiteX1" fmla="*/ 203200 w 4441371"/>
                <a:gd name="connsiteY1" fmla="*/ 493486 h 1730634"/>
                <a:gd name="connsiteX2" fmla="*/ 449944 w 4441371"/>
                <a:gd name="connsiteY2" fmla="*/ 856343 h 1730634"/>
                <a:gd name="connsiteX3" fmla="*/ 798285 w 4441371"/>
                <a:gd name="connsiteY3" fmla="*/ 1190171 h 1730634"/>
                <a:gd name="connsiteX4" fmla="*/ 1407886 w 4441371"/>
                <a:gd name="connsiteY4" fmla="*/ 1553029 h 1730634"/>
                <a:gd name="connsiteX5" fmla="*/ 2090057 w 4441371"/>
                <a:gd name="connsiteY5" fmla="*/ 1712685 h 1730634"/>
                <a:gd name="connsiteX6" fmla="*/ 2636611 w 4441371"/>
                <a:gd name="connsiteY6" fmla="*/ 1712231 h 1730634"/>
                <a:gd name="connsiteX7" fmla="*/ 3178629 w 4441371"/>
                <a:gd name="connsiteY7" fmla="*/ 1582057 h 1730634"/>
                <a:gd name="connsiteX8" fmla="*/ 3556000 w 4441371"/>
                <a:gd name="connsiteY8" fmla="*/ 1407885 h 1730634"/>
                <a:gd name="connsiteX9" fmla="*/ 3889829 w 4441371"/>
                <a:gd name="connsiteY9" fmla="*/ 1132568 h 1730634"/>
                <a:gd name="connsiteX10" fmla="*/ 4209596 w 4441371"/>
                <a:gd name="connsiteY10" fmla="*/ 634093 h 1730634"/>
                <a:gd name="connsiteX11" fmla="*/ 4368800 w 4441371"/>
                <a:gd name="connsiteY11" fmla="*/ 275771 h 1730634"/>
                <a:gd name="connsiteX12" fmla="*/ 4441371 w 4441371"/>
                <a:gd name="connsiteY12" fmla="*/ 0 h 1730634"/>
                <a:gd name="connsiteX0" fmla="*/ 0 w 4454494"/>
                <a:gd name="connsiteY0" fmla="*/ 30063 h 1730634"/>
                <a:gd name="connsiteX1" fmla="*/ 216323 w 4454494"/>
                <a:gd name="connsiteY1" fmla="*/ 493486 h 1730634"/>
                <a:gd name="connsiteX2" fmla="*/ 463067 w 4454494"/>
                <a:gd name="connsiteY2" fmla="*/ 856343 h 1730634"/>
                <a:gd name="connsiteX3" fmla="*/ 811408 w 4454494"/>
                <a:gd name="connsiteY3" fmla="*/ 1190171 h 1730634"/>
                <a:gd name="connsiteX4" fmla="*/ 1421009 w 4454494"/>
                <a:gd name="connsiteY4" fmla="*/ 1553029 h 1730634"/>
                <a:gd name="connsiteX5" fmla="*/ 2103180 w 4454494"/>
                <a:gd name="connsiteY5" fmla="*/ 1712685 h 1730634"/>
                <a:gd name="connsiteX6" fmla="*/ 2649734 w 4454494"/>
                <a:gd name="connsiteY6" fmla="*/ 1712231 h 1730634"/>
                <a:gd name="connsiteX7" fmla="*/ 3191752 w 4454494"/>
                <a:gd name="connsiteY7" fmla="*/ 1582057 h 1730634"/>
                <a:gd name="connsiteX8" fmla="*/ 3569123 w 4454494"/>
                <a:gd name="connsiteY8" fmla="*/ 1407885 h 1730634"/>
                <a:gd name="connsiteX9" fmla="*/ 3902952 w 4454494"/>
                <a:gd name="connsiteY9" fmla="*/ 1132568 h 1730634"/>
                <a:gd name="connsiteX10" fmla="*/ 4222719 w 4454494"/>
                <a:gd name="connsiteY10" fmla="*/ 634093 h 1730634"/>
                <a:gd name="connsiteX11" fmla="*/ 4381923 w 4454494"/>
                <a:gd name="connsiteY11" fmla="*/ 275771 h 1730634"/>
                <a:gd name="connsiteX12" fmla="*/ 4454494 w 4454494"/>
                <a:gd name="connsiteY12" fmla="*/ 0 h 1730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54494" h="1730634">
                  <a:moveTo>
                    <a:pt x="0" y="30063"/>
                  </a:moveTo>
                  <a:cubicBezTo>
                    <a:pt x="41124" y="95378"/>
                    <a:pt x="151009" y="384629"/>
                    <a:pt x="216323" y="493486"/>
                  </a:cubicBezTo>
                  <a:cubicBezTo>
                    <a:pt x="281637" y="602343"/>
                    <a:pt x="363886" y="740229"/>
                    <a:pt x="463067" y="856343"/>
                  </a:cubicBezTo>
                  <a:cubicBezTo>
                    <a:pt x="562248" y="972457"/>
                    <a:pt x="651751" y="1074057"/>
                    <a:pt x="811408" y="1190171"/>
                  </a:cubicBezTo>
                  <a:cubicBezTo>
                    <a:pt x="971065" y="1306285"/>
                    <a:pt x="1205714" y="1465943"/>
                    <a:pt x="1421009" y="1553029"/>
                  </a:cubicBezTo>
                  <a:cubicBezTo>
                    <a:pt x="1636304" y="1640115"/>
                    <a:pt x="1898393" y="1686151"/>
                    <a:pt x="2103180" y="1712685"/>
                  </a:cubicBezTo>
                  <a:cubicBezTo>
                    <a:pt x="2307968" y="1739219"/>
                    <a:pt x="2468305" y="1734002"/>
                    <a:pt x="2649734" y="1712231"/>
                  </a:cubicBezTo>
                  <a:cubicBezTo>
                    <a:pt x="2831163" y="1690460"/>
                    <a:pt x="3038521" y="1632781"/>
                    <a:pt x="3191752" y="1582057"/>
                  </a:cubicBezTo>
                  <a:cubicBezTo>
                    <a:pt x="3344984" y="1531333"/>
                    <a:pt x="3450590" y="1482800"/>
                    <a:pt x="3569123" y="1407885"/>
                  </a:cubicBezTo>
                  <a:cubicBezTo>
                    <a:pt x="3687656" y="1332970"/>
                    <a:pt x="3794019" y="1261533"/>
                    <a:pt x="3902952" y="1132568"/>
                  </a:cubicBezTo>
                  <a:cubicBezTo>
                    <a:pt x="4011885" y="1003603"/>
                    <a:pt x="4142890" y="776893"/>
                    <a:pt x="4222719" y="634093"/>
                  </a:cubicBezTo>
                  <a:cubicBezTo>
                    <a:pt x="4302548" y="491293"/>
                    <a:pt x="4343294" y="381453"/>
                    <a:pt x="4381923" y="275771"/>
                  </a:cubicBezTo>
                  <a:cubicBezTo>
                    <a:pt x="4420552" y="170089"/>
                    <a:pt x="4435142" y="83457"/>
                    <a:pt x="4454494" y="0"/>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a:solidFill>
                  <a:prstClr val="white"/>
                </a:solidFill>
              </a:endParaRPr>
            </a:p>
          </p:txBody>
        </p:sp>
      </p:grpSp>
      <p:sp>
        <p:nvSpPr>
          <p:cNvPr id="55325" name="TextBox 41"/>
          <p:cNvSpPr txBox="1">
            <a:spLocks noChangeArrowheads="1"/>
          </p:cNvSpPr>
          <p:nvPr/>
        </p:nvSpPr>
        <p:spPr bwMode="auto">
          <a:xfrm>
            <a:off x="213785" y="6624639"/>
            <a:ext cx="272838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r>
              <a:rPr lang="en-AU" altLang="el-GR" sz="1200" i="1">
                <a:solidFill>
                  <a:schemeClr val="bg1"/>
                </a:solidFill>
              </a:rPr>
              <a:t>GINA 2017</a:t>
            </a:r>
          </a:p>
        </p:txBody>
      </p:sp>
      <p:sp>
        <p:nvSpPr>
          <p:cNvPr id="43" name="Line 11"/>
          <p:cNvSpPr>
            <a:spLocks noChangeShapeType="1"/>
          </p:cNvSpPr>
          <p:nvPr/>
        </p:nvSpPr>
        <p:spPr bwMode="auto">
          <a:xfrm flipV="1">
            <a:off x="5090584" y="4589463"/>
            <a:ext cx="0" cy="139700"/>
          </a:xfrm>
          <a:prstGeom prst="line">
            <a:avLst/>
          </a:prstGeom>
          <a:noFill/>
          <a:ln w="12700">
            <a:solidFill>
              <a:srgbClr val="134679"/>
            </a:solidFill>
            <a:round/>
            <a:headEnd/>
            <a:tailEnd/>
          </a:ln>
          <a:effectLst/>
        </p:spPr>
        <p:txBody>
          <a:bodyPr wrap="none" anchor="ct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55327" name="Rectangle 17"/>
          <p:cNvSpPr>
            <a:spLocks noChangeArrowheads="1"/>
          </p:cNvSpPr>
          <p:nvPr/>
        </p:nvSpPr>
        <p:spPr bwMode="auto">
          <a:xfrm>
            <a:off x="4956065" y="4708526"/>
            <a:ext cx="296555"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n-US" altLang="el-GR" sz="1600">
                <a:solidFill>
                  <a:srgbClr val="134679"/>
                </a:solidFill>
              </a:rPr>
              <a:t>6</a:t>
            </a:r>
          </a:p>
        </p:txBody>
      </p:sp>
    </p:spTree>
    <p:extLst>
      <p:ext uri="{BB962C8B-B14F-4D97-AF65-F5344CB8AC3E}">
        <p14:creationId xmlns:p14="http://schemas.microsoft.com/office/powerpoint/2010/main" xmlns="" val="202026308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4418" y="1352550"/>
            <a:ext cx="11370733" cy="5208588"/>
          </a:xfrm>
        </p:spPr>
        <p:txBody>
          <a:bodyPr>
            <a:normAutofit fontScale="62500" lnSpcReduction="20000"/>
          </a:bodyPr>
          <a:lstStyle/>
          <a:p>
            <a:pPr fontAlgn="auto">
              <a:spcAft>
                <a:spcPts val="0"/>
              </a:spcAft>
              <a:defRPr/>
            </a:pPr>
            <a:r>
              <a:rPr lang="el-GR" sz="4400" b="1" i="1" dirty="0">
                <a:solidFill>
                  <a:srgbClr val="040466"/>
                </a:solidFill>
                <a:latin typeface="Comic Sans MS" panose="030F0702030302020204" pitchFamily="66" charset="0"/>
              </a:rPr>
              <a:t>Τεκμηρίωση της στένωσης των αεραγωγών</a:t>
            </a:r>
          </a:p>
          <a:p>
            <a:pPr fontAlgn="auto">
              <a:spcAft>
                <a:spcPts val="0"/>
              </a:spcAft>
              <a:defRPr/>
            </a:pPr>
            <a:endParaRPr lang="en-AU" sz="2900" dirty="0">
              <a:solidFill>
                <a:srgbClr val="040466"/>
              </a:solidFill>
              <a:latin typeface="Comic Sans MS" panose="030F0702030302020204" pitchFamily="66" charset="0"/>
            </a:endParaRPr>
          </a:p>
          <a:p>
            <a:pPr lvl="1" fontAlgn="auto">
              <a:spcAft>
                <a:spcPts val="0"/>
              </a:spcAft>
              <a:defRPr/>
            </a:pPr>
            <a:r>
              <a:rPr lang="el-GR" sz="3300" dirty="0">
                <a:solidFill>
                  <a:srgbClr val="040466"/>
                </a:solidFill>
                <a:latin typeface="Comic Sans MS" panose="030F0702030302020204" pitchFamily="66" charset="0"/>
              </a:rPr>
              <a:t>Μειωμένος λόγος </a:t>
            </a:r>
            <a:r>
              <a:rPr lang="en-AU" sz="3300" dirty="0">
                <a:solidFill>
                  <a:srgbClr val="040466"/>
                </a:solidFill>
                <a:latin typeface="Comic Sans MS" panose="030F0702030302020204" pitchFamily="66" charset="0"/>
              </a:rPr>
              <a:t>FEV</a:t>
            </a:r>
            <a:r>
              <a:rPr lang="en-AU" sz="3300" baseline="-25000" dirty="0">
                <a:solidFill>
                  <a:srgbClr val="040466"/>
                </a:solidFill>
                <a:latin typeface="Comic Sans MS" panose="030F0702030302020204" pitchFamily="66" charset="0"/>
              </a:rPr>
              <a:t>1</a:t>
            </a:r>
            <a:r>
              <a:rPr lang="en-AU" sz="3300" dirty="0">
                <a:solidFill>
                  <a:srgbClr val="040466"/>
                </a:solidFill>
                <a:latin typeface="Comic Sans MS" panose="030F0702030302020204" pitchFamily="66" charset="0"/>
              </a:rPr>
              <a:t>/FVC</a:t>
            </a:r>
            <a:r>
              <a:rPr lang="el-GR" sz="3300" dirty="0">
                <a:solidFill>
                  <a:srgbClr val="040466"/>
                </a:solidFill>
                <a:latin typeface="Comic Sans MS" panose="030F0702030302020204" pitchFamily="66" charset="0"/>
              </a:rPr>
              <a:t> &lt;0,75 </a:t>
            </a:r>
            <a:r>
              <a:rPr lang="en-AU" sz="3300" dirty="0">
                <a:solidFill>
                  <a:srgbClr val="040466"/>
                </a:solidFill>
                <a:latin typeface="Comic Sans MS" panose="030F0702030302020204" pitchFamily="66" charset="0"/>
              </a:rPr>
              <a:t>(</a:t>
            </a:r>
            <a:r>
              <a:rPr lang="el-GR" sz="3300" dirty="0">
                <a:solidFill>
                  <a:srgbClr val="040466"/>
                </a:solidFill>
                <a:latin typeface="Comic Sans MS" panose="030F0702030302020204" pitchFamily="66" charset="0"/>
              </a:rPr>
              <a:t>τουλάχιστον μια φορά, όταν ο</a:t>
            </a:r>
            <a:r>
              <a:rPr lang="en-AU" sz="3300" dirty="0">
                <a:solidFill>
                  <a:srgbClr val="040466"/>
                </a:solidFill>
                <a:latin typeface="Comic Sans MS" panose="030F0702030302020204" pitchFamily="66" charset="0"/>
              </a:rPr>
              <a:t> FEV</a:t>
            </a:r>
            <a:r>
              <a:rPr lang="en-AU" sz="3300" baseline="-25000" dirty="0">
                <a:solidFill>
                  <a:srgbClr val="040466"/>
                </a:solidFill>
                <a:latin typeface="Comic Sans MS" panose="030F0702030302020204" pitchFamily="66" charset="0"/>
              </a:rPr>
              <a:t>1</a:t>
            </a:r>
            <a:r>
              <a:rPr lang="en-AU" sz="3300" dirty="0">
                <a:solidFill>
                  <a:srgbClr val="040466"/>
                </a:solidFill>
                <a:latin typeface="Comic Sans MS" panose="030F0702030302020204" pitchFamily="66" charset="0"/>
              </a:rPr>
              <a:t> </a:t>
            </a:r>
            <a:r>
              <a:rPr lang="el-GR" sz="3300" dirty="0">
                <a:solidFill>
                  <a:srgbClr val="040466"/>
                </a:solidFill>
                <a:latin typeface="Comic Sans MS" panose="030F0702030302020204" pitchFamily="66" charset="0"/>
              </a:rPr>
              <a:t>είναι μειωμένος</a:t>
            </a:r>
            <a:r>
              <a:rPr lang="en-AU" sz="3300" dirty="0">
                <a:solidFill>
                  <a:srgbClr val="040466"/>
                </a:solidFill>
                <a:latin typeface="Comic Sans MS" panose="030F0702030302020204" pitchFamily="66" charset="0"/>
              </a:rPr>
              <a:t>)</a:t>
            </a:r>
            <a:endParaRPr lang="el-GR" sz="3300" dirty="0">
              <a:solidFill>
                <a:srgbClr val="040466"/>
              </a:solidFill>
              <a:latin typeface="Comic Sans MS" panose="030F0702030302020204" pitchFamily="66" charset="0"/>
            </a:endParaRPr>
          </a:p>
          <a:p>
            <a:pPr lvl="1" fontAlgn="auto">
              <a:spcAft>
                <a:spcPts val="0"/>
              </a:spcAft>
              <a:defRPr/>
            </a:pPr>
            <a:endParaRPr lang="el-GR" sz="2900" dirty="0">
              <a:solidFill>
                <a:srgbClr val="040466"/>
              </a:solidFill>
              <a:latin typeface="Comic Sans MS" panose="030F0702030302020204" pitchFamily="66" charset="0"/>
            </a:endParaRPr>
          </a:p>
          <a:p>
            <a:pPr fontAlgn="auto">
              <a:spcAft>
                <a:spcPts val="0"/>
              </a:spcAft>
              <a:defRPr/>
            </a:pPr>
            <a:r>
              <a:rPr lang="el-GR" sz="4400" b="1" i="1" dirty="0">
                <a:solidFill>
                  <a:srgbClr val="040466"/>
                </a:solidFill>
                <a:latin typeface="Comic Sans MS" panose="030F0702030302020204" pitchFamily="66" charset="0"/>
              </a:rPr>
              <a:t>Τεκμηρίωση μεγαλύτερης διακύμανσης στην πνευμονική λειτουργικότητα από αυτή που φυσιολογικά παρατηρείται</a:t>
            </a:r>
          </a:p>
          <a:p>
            <a:pPr fontAlgn="auto">
              <a:spcAft>
                <a:spcPts val="0"/>
              </a:spcAft>
              <a:defRPr/>
            </a:pPr>
            <a:endParaRPr lang="en-AU" sz="2900" b="1" i="1" dirty="0">
              <a:solidFill>
                <a:srgbClr val="040466"/>
              </a:solidFill>
              <a:latin typeface="Comic Sans MS" panose="030F0702030302020204" pitchFamily="66" charset="0"/>
            </a:endParaRPr>
          </a:p>
          <a:p>
            <a:pPr lvl="1" fontAlgn="auto">
              <a:spcAft>
                <a:spcPts val="0"/>
              </a:spcAft>
              <a:defRPr/>
            </a:pPr>
            <a:r>
              <a:rPr lang="el-GR" sz="3300" dirty="0">
                <a:solidFill>
                  <a:srgbClr val="040466"/>
                </a:solidFill>
                <a:latin typeface="Comic Sans MS" panose="030F0702030302020204" pitchFamily="66" charset="0"/>
              </a:rPr>
              <a:t>Όσο μεγαλύτερη η διακύμανση ή όσο περισσότερες φορές ανευρίσκεται τόσο πιθανότερη η διάγνωση του άσθματος</a:t>
            </a:r>
            <a:endParaRPr lang="en-AU" sz="3300" dirty="0">
              <a:solidFill>
                <a:srgbClr val="040466"/>
              </a:solidFill>
              <a:latin typeface="Comic Sans MS" panose="030F0702030302020204" pitchFamily="66" charset="0"/>
            </a:endParaRPr>
          </a:p>
          <a:p>
            <a:pPr lvl="1" fontAlgn="auto">
              <a:spcAft>
                <a:spcPts val="0"/>
              </a:spcAft>
              <a:defRPr/>
            </a:pPr>
            <a:r>
              <a:rPr lang="el-GR" sz="3300" dirty="0">
                <a:solidFill>
                  <a:srgbClr val="040466"/>
                </a:solidFill>
                <a:latin typeface="Comic Sans MS" panose="030F0702030302020204" pitchFamily="66" charset="0"/>
              </a:rPr>
              <a:t>Μεγάλη ημερήσια διακύμανση σε διάστημα 1-2 εβδομάδων στη </a:t>
            </a:r>
            <a:r>
              <a:rPr lang="el-GR" sz="3300" dirty="0" err="1">
                <a:solidFill>
                  <a:srgbClr val="040466"/>
                </a:solidFill>
                <a:latin typeface="Comic Sans MS" panose="030F0702030302020204" pitchFamily="66" charset="0"/>
              </a:rPr>
              <a:t>ροομέτρηση</a:t>
            </a:r>
            <a:r>
              <a:rPr lang="el-GR" sz="3300" dirty="0">
                <a:solidFill>
                  <a:srgbClr val="040466"/>
                </a:solidFill>
                <a:latin typeface="Comic Sans MS" panose="030F0702030302020204" pitchFamily="66" charset="0"/>
              </a:rPr>
              <a:t> (καταγραφή της </a:t>
            </a:r>
            <a:r>
              <a:rPr lang="en-AU" sz="3300" dirty="0">
                <a:solidFill>
                  <a:srgbClr val="040466"/>
                </a:solidFill>
                <a:latin typeface="Comic Sans MS" panose="030F0702030302020204" pitchFamily="66" charset="0"/>
              </a:rPr>
              <a:t>PEF </a:t>
            </a:r>
            <a:r>
              <a:rPr lang="el-GR" sz="3300" dirty="0">
                <a:solidFill>
                  <a:srgbClr val="040466"/>
                </a:solidFill>
                <a:latin typeface="Comic Sans MS" panose="030F0702030302020204" pitchFamily="66" charset="0"/>
              </a:rPr>
              <a:t>2 φορές/ημέρα</a:t>
            </a:r>
            <a:endParaRPr lang="en-AU" sz="3300" dirty="0">
              <a:solidFill>
                <a:srgbClr val="040466"/>
              </a:solidFill>
              <a:latin typeface="Comic Sans MS" panose="030F0702030302020204" pitchFamily="66" charset="0"/>
            </a:endParaRPr>
          </a:p>
          <a:p>
            <a:pPr lvl="1" fontAlgn="auto">
              <a:spcAft>
                <a:spcPts val="0"/>
              </a:spcAft>
              <a:defRPr/>
            </a:pPr>
            <a:r>
              <a:rPr lang="el-GR" sz="3300" dirty="0">
                <a:solidFill>
                  <a:srgbClr val="040466"/>
                </a:solidFill>
                <a:latin typeface="Comic Sans MS" panose="030F0702030302020204" pitchFamily="66" charset="0"/>
              </a:rPr>
              <a:t>Σημαντική αύξηση του </a:t>
            </a:r>
            <a:r>
              <a:rPr lang="en-AU" sz="3300" dirty="0">
                <a:solidFill>
                  <a:srgbClr val="040466"/>
                </a:solidFill>
                <a:latin typeface="Comic Sans MS" panose="030F0702030302020204" pitchFamily="66" charset="0"/>
              </a:rPr>
              <a:t>FEV</a:t>
            </a:r>
            <a:r>
              <a:rPr lang="en-AU" sz="3300" baseline="-25000" dirty="0">
                <a:solidFill>
                  <a:srgbClr val="040466"/>
                </a:solidFill>
                <a:latin typeface="Comic Sans MS" panose="030F0702030302020204" pitchFamily="66" charset="0"/>
              </a:rPr>
              <a:t>1</a:t>
            </a:r>
            <a:r>
              <a:rPr lang="en-AU" sz="3300" dirty="0">
                <a:solidFill>
                  <a:srgbClr val="040466"/>
                </a:solidFill>
                <a:latin typeface="Comic Sans MS" panose="030F0702030302020204" pitchFamily="66" charset="0"/>
              </a:rPr>
              <a:t> </a:t>
            </a:r>
            <a:r>
              <a:rPr lang="el-GR" sz="3300" dirty="0">
                <a:solidFill>
                  <a:srgbClr val="040466"/>
                </a:solidFill>
                <a:latin typeface="Comic Sans MS" panose="030F0702030302020204" pitchFamily="66" charset="0"/>
              </a:rPr>
              <a:t>ή του</a:t>
            </a:r>
            <a:r>
              <a:rPr lang="en-AU" sz="3300" dirty="0">
                <a:solidFill>
                  <a:srgbClr val="040466"/>
                </a:solidFill>
                <a:latin typeface="Comic Sans MS" panose="030F0702030302020204" pitchFamily="66" charset="0"/>
              </a:rPr>
              <a:t> PEF </a:t>
            </a:r>
            <a:r>
              <a:rPr lang="el-GR" sz="3300" dirty="0">
                <a:solidFill>
                  <a:srgbClr val="040466"/>
                </a:solidFill>
                <a:latin typeface="Comic Sans MS" panose="030F0702030302020204" pitchFamily="66" charset="0"/>
              </a:rPr>
              <a:t>μετά από θεραπεία </a:t>
            </a:r>
            <a:r>
              <a:rPr lang="en-AU" sz="3300" dirty="0">
                <a:solidFill>
                  <a:srgbClr val="040466"/>
                </a:solidFill>
                <a:latin typeface="Comic Sans MS" panose="030F0702030302020204" pitchFamily="66" charset="0"/>
              </a:rPr>
              <a:t>4</a:t>
            </a:r>
            <a:r>
              <a:rPr lang="el-GR" sz="3300" dirty="0">
                <a:solidFill>
                  <a:srgbClr val="040466"/>
                </a:solidFill>
                <a:latin typeface="Comic Sans MS" panose="030F0702030302020204" pitchFamily="66" charset="0"/>
              </a:rPr>
              <a:t> εβδομάδων</a:t>
            </a:r>
            <a:endParaRPr lang="en-AU" sz="3300" dirty="0">
              <a:solidFill>
                <a:srgbClr val="040466"/>
              </a:solidFill>
              <a:latin typeface="Comic Sans MS" panose="030F0702030302020204" pitchFamily="66" charset="0"/>
            </a:endParaRPr>
          </a:p>
          <a:p>
            <a:pPr lvl="1" fontAlgn="auto">
              <a:spcAft>
                <a:spcPts val="0"/>
              </a:spcAft>
              <a:defRPr/>
            </a:pPr>
            <a:r>
              <a:rPr lang="el-GR" sz="3300" dirty="0">
                <a:solidFill>
                  <a:srgbClr val="040466"/>
                </a:solidFill>
                <a:latin typeface="Comic Sans MS" panose="030F0702030302020204" pitchFamily="66" charset="0"/>
              </a:rPr>
              <a:t>Αν ο αρχικός έλεγχος είναι αρνητικός επαναλάβατε όταν</a:t>
            </a:r>
            <a:r>
              <a:rPr lang="en-AU" sz="3300" dirty="0">
                <a:solidFill>
                  <a:srgbClr val="040466"/>
                </a:solidFill>
                <a:latin typeface="Comic Sans MS" panose="030F0702030302020204" pitchFamily="66" charset="0"/>
              </a:rPr>
              <a:t>:</a:t>
            </a:r>
          </a:p>
          <a:p>
            <a:pPr lvl="2" fontAlgn="auto">
              <a:spcAft>
                <a:spcPts val="0"/>
              </a:spcAft>
              <a:defRPr/>
            </a:pPr>
            <a:r>
              <a:rPr lang="el-GR" sz="3300" dirty="0">
                <a:solidFill>
                  <a:srgbClr val="040466"/>
                </a:solidFill>
                <a:latin typeface="Comic Sans MS" panose="030F0702030302020204" pitchFamily="66" charset="0"/>
              </a:rPr>
              <a:t>Ο ασθενής είναι συμπτωματικός ή δεν λαμβάνει βρογχοδιασταλτικά</a:t>
            </a:r>
            <a:endParaRPr lang="en-AU" sz="3300" dirty="0">
              <a:solidFill>
                <a:srgbClr val="040466"/>
              </a:solidFill>
              <a:latin typeface="Comic Sans MS" panose="030F0702030302020204" pitchFamily="66" charset="0"/>
            </a:endParaRPr>
          </a:p>
          <a:p>
            <a:pPr lvl="2" fontAlgn="auto">
              <a:spcAft>
                <a:spcPts val="0"/>
              </a:spcAft>
              <a:defRPr/>
            </a:pPr>
            <a:r>
              <a:rPr lang="el-GR" sz="3300" dirty="0">
                <a:solidFill>
                  <a:srgbClr val="040466"/>
                </a:solidFill>
                <a:latin typeface="Comic Sans MS" panose="030F0702030302020204" pitchFamily="66" charset="0"/>
              </a:rPr>
              <a:t>Περαιτέρω έλεγχος (ειδικά σε παιδιά</a:t>
            </a:r>
            <a:r>
              <a:rPr lang="en-AU" sz="3300" dirty="0">
                <a:solidFill>
                  <a:srgbClr val="040466"/>
                </a:solidFill>
                <a:latin typeface="Comic Sans MS" panose="030F0702030302020204" pitchFamily="66" charset="0"/>
              </a:rPr>
              <a:t> ≤5 </a:t>
            </a:r>
            <a:r>
              <a:rPr lang="el-GR" sz="3300" dirty="0">
                <a:solidFill>
                  <a:srgbClr val="040466"/>
                </a:solidFill>
                <a:latin typeface="Comic Sans MS" panose="030F0702030302020204" pitchFamily="66" charset="0"/>
              </a:rPr>
              <a:t> ετών ή ηλικιωμένους</a:t>
            </a:r>
            <a:r>
              <a:rPr lang="en-AU" sz="3300" dirty="0">
                <a:solidFill>
                  <a:srgbClr val="040466"/>
                </a:solidFill>
                <a:latin typeface="Comic Sans MS" panose="030F0702030302020204" pitchFamily="66" charset="0"/>
              </a:rPr>
              <a:t>)</a:t>
            </a:r>
            <a:endParaRPr lang="en-AU" sz="3300" dirty="0">
              <a:latin typeface="Comic Sans MS" panose="030F0702030302020204" pitchFamily="66" charset="0"/>
            </a:endParaRPr>
          </a:p>
          <a:p>
            <a:pPr marL="914400" lvl="2" indent="0" fontAlgn="auto">
              <a:spcAft>
                <a:spcPts val="0"/>
              </a:spcAft>
              <a:buFontTx/>
              <a:buNone/>
              <a:defRPr/>
            </a:pPr>
            <a:r>
              <a:rPr lang="el-GR" sz="2900" dirty="0">
                <a:solidFill>
                  <a:srgbClr val="040466"/>
                </a:solidFill>
                <a:latin typeface="Comic Sans MS" panose="030F0702030302020204" pitchFamily="66" charset="0"/>
              </a:rPr>
              <a:t>Επί συχνών συμπτωμάτων αλλά με φυσιολογικό </a:t>
            </a:r>
            <a:r>
              <a:rPr lang="en-AU" sz="2900" dirty="0">
                <a:solidFill>
                  <a:srgbClr val="040466"/>
                </a:solidFill>
                <a:latin typeface="Comic Sans MS" panose="030F0702030302020204" pitchFamily="66" charset="0"/>
              </a:rPr>
              <a:t>FEV</a:t>
            </a:r>
            <a:r>
              <a:rPr lang="en-AU" sz="2900" baseline="-25000" dirty="0">
                <a:solidFill>
                  <a:srgbClr val="040466"/>
                </a:solidFill>
                <a:latin typeface="Comic Sans MS" panose="030F0702030302020204" pitchFamily="66" charset="0"/>
              </a:rPr>
              <a:t>1</a:t>
            </a:r>
            <a:r>
              <a:rPr lang="en-AU" sz="2900" dirty="0">
                <a:solidFill>
                  <a:srgbClr val="040466"/>
                </a:solidFill>
                <a:latin typeface="Comic Sans MS" panose="030F0702030302020204" pitchFamily="66" charset="0"/>
              </a:rPr>
              <a:t>:</a:t>
            </a:r>
            <a:r>
              <a:rPr lang="en-AU" sz="2900" dirty="0">
                <a:solidFill>
                  <a:srgbClr val="040466"/>
                </a:solidFill>
                <a:latin typeface="Comic Sans MS" panose="030F0702030302020204" pitchFamily="66" charset="0"/>
                <a:sym typeface="Wingdings"/>
              </a:rPr>
              <a:t> </a:t>
            </a:r>
            <a:r>
              <a:rPr lang="el-GR" sz="2900" dirty="0">
                <a:solidFill>
                  <a:srgbClr val="040466"/>
                </a:solidFill>
                <a:latin typeface="Comic Sans MS" panose="030F0702030302020204" pitchFamily="66" charset="0"/>
                <a:sym typeface="Wingdings"/>
              </a:rPr>
              <a:t>καρδιακή νόσος? Κακή φυσική κατάσταση?</a:t>
            </a:r>
            <a:endParaRPr lang="en-AU" sz="2900" dirty="0">
              <a:solidFill>
                <a:srgbClr val="040466"/>
              </a:solidFill>
              <a:latin typeface="Comic Sans MS" panose="030F0702030302020204" pitchFamily="66" charset="0"/>
              <a:sym typeface="Wingdings"/>
            </a:endParaRPr>
          </a:p>
          <a:p>
            <a:pPr marL="914400" lvl="2" indent="0" fontAlgn="auto">
              <a:spcAft>
                <a:spcPts val="0"/>
              </a:spcAft>
              <a:buFontTx/>
              <a:buNone/>
              <a:defRPr/>
            </a:pPr>
            <a:r>
              <a:rPr lang="el-GR" sz="2900" dirty="0">
                <a:solidFill>
                  <a:srgbClr val="040466"/>
                </a:solidFill>
                <a:latin typeface="Comic Sans MS" panose="030F0702030302020204" pitchFamily="66" charset="0"/>
                <a:sym typeface="Wingdings"/>
              </a:rPr>
              <a:t>Επί λίγων συμπτωμάτων αλλά με μειωμένο </a:t>
            </a:r>
            <a:r>
              <a:rPr lang="en-AU" sz="2900" dirty="0">
                <a:solidFill>
                  <a:srgbClr val="040466"/>
                </a:solidFill>
                <a:latin typeface="Comic Sans MS" panose="030F0702030302020204" pitchFamily="66" charset="0"/>
                <a:sym typeface="Wingdings"/>
              </a:rPr>
              <a:t>FEV</a:t>
            </a:r>
            <a:r>
              <a:rPr lang="en-AU" sz="2900" baseline="-25000" dirty="0">
                <a:solidFill>
                  <a:srgbClr val="040466"/>
                </a:solidFill>
                <a:latin typeface="Comic Sans MS" panose="030F0702030302020204" pitchFamily="66" charset="0"/>
                <a:sym typeface="Wingdings"/>
              </a:rPr>
              <a:t>1</a:t>
            </a:r>
            <a:r>
              <a:rPr lang="en-AU" sz="2900" dirty="0">
                <a:solidFill>
                  <a:srgbClr val="040466"/>
                </a:solidFill>
                <a:latin typeface="Comic Sans MS" panose="030F0702030302020204" pitchFamily="66" charset="0"/>
                <a:sym typeface="Wingdings"/>
              </a:rPr>
              <a:t>: </a:t>
            </a:r>
            <a:r>
              <a:rPr lang="el-GR" sz="2900" dirty="0">
                <a:solidFill>
                  <a:srgbClr val="040466"/>
                </a:solidFill>
                <a:latin typeface="Comic Sans MS" panose="030F0702030302020204" pitchFamily="66" charset="0"/>
                <a:sym typeface="Wingdings"/>
              </a:rPr>
              <a:t>φτωχή αντίληψη των συμπτωμάτων? Περιορισμός στις καθημερινές δραστηριότητες</a:t>
            </a:r>
            <a:r>
              <a:rPr lang="en-AU" sz="2900" dirty="0">
                <a:solidFill>
                  <a:srgbClr val="040466"/>
                </a:solidFill>
                <a:latin typeface="Comic Sans MS" panose="030F0702030302020204" pitchFamily="66" charset="0"/>
                <a:sym typeface="Wingdings"/>
              </a:rPr>
              <a:t>?</a:t>
            </a:r>
          </a:p>
          <a:p>
            <a:pPr lvl="2" fontAlgn="auto">
              <a:spcAft>
                <a:spcPts val="0"/>
              </a:spcAft>
              <a:defRPr/>
            </a:pPr>
            <a:endParaRPr lang="en-AU" sz="2900" dirty="0">
              <a:solidFill>
                <a:srgbClr val="040466"/>
              </a:solidFill>
              <a:latin typeface="Comic Sans MS" panose="030F0702030302020204" pitchFamily="66" charset="0"/>
            </a:endParaRPr>
          </a:p>
          <a:p>
            <a:pPr lvl="1" fontAlgn="auto">
              <a:spcAft>
                <a:spcPts val="0"/>
              </a:spcAft>
              <a:defRPr/>
            </a:pPr>
            <a:endParaRPr lang="en-AU" sz="2900" dirty="0">
              <a:solidFill>
                <a:srgbClr val="040466"/>
              </a:solidFill>
              <a:latin typeface="Comic Sans MS" panose="030F0702030302020204" pitchFamily="66" charset="0"/>
            </a:endParaRPr>
          </a:p>
          <a:p>
            <a:pPr lvl="1" fontAlgn="auto">
              <a:spcAft>
                <a:spcPts val="0"/>
              </a:spcAft>
              <a:defRPr/>
            </a:pPr>
            <a:endParaRPr lang="en-AU" dirty="0">
              <a:solidFill>
                <a:srgbClr val="040466"/>
              </a:solidFill>
            </a:endParaRPr>
          </a:p>
        </p:txBody>
      </p:sp>
      <p:sp>
        <p:nvSpPr>
          <p:cNvPr id="56323" name="Title 1"/>
          <p:cNvSpPr>
            <a:spLocks noGrp="1"/>
          </p:cNvSpPr>
          <p:nvPr>
            <p:ph type="title"/>
          </p:nvPr>
        </p:nvSpPr>
        <p:spPr>
          <a:xfrm>
            <a:off x="912284" y="115889"/>
            <a:ext cx="10104967" cy="936625"/>
          </a:xfrm>
        </p:spPr>
        <p:txBody>
          <a:bodyPr/>
          <a:lstStyle/>
          <a:p>
            <a:r>
              <a:rPr lang="el-GR" altLang="el-GR" sz="2800" b="1">
                <a:solidFill>
                  <a:srgbClr val="C00000"/>
                </a:solidFill>
                <a:latin typeface="Comic Sans MS" pitchFamily="66" charset="0"/>
              </a:rPr>
              <a:t>Τεκμηρίωση της κυμαινόμενης στένωσης των αεραγωγών</a:t>
            </a:r>
            <a:endParaRPr lang="en-AU" altLang="el-GR" sz="2800" b="1">
              <a:solidFill>
                <a:srgbClr val="C00000"/>
              </a:solidFill>
              <a:latin typeface="Comic Sans MS" pitchFamily="66" charset="0"/>
            </a:endParaRPr>
          </a:p>
        </p:txBody>
      </p:sp>
      <p:sp>
        <p:nvSpPr>
          <p:cNvPr id="5" name="Ορθογώνιο 7"/>
          <p:cNvSpPr>
            <a:spLocks noChangeArrowheads="1"/>
          </p:cNvSpPr>
          <p:nvPr/>
        </p:nvSpPr>
        <p:spPr bwMode="auto">
          <a:xfrm>
            <a:off x="10299762" y="6472420"/>
            <a:ext cx="155202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GB" altLang="el-GR" sz="1800" dirty="0">
                <a:latin typeface="Arial" pitchFamily="34" charset="0"/>
              </a:rPr>
              <a:t> </a:t>
            </a:r>
            <a:r>
              <a:rPr lang="en-GB" altLang="el-GR" sz="1800" b="1" i="1" dirty="0">
                <a:solidFill>
                  <a:srgbClr val="C00000"/>
                </a:solidFill>
                <a:latin typeface="Comic Sans MS" pitchFamily="66" charset="0"/>
              </a:rPr>
              <a:t>GINA 20</a:t>
            </a:r>
            <a:r>
              <a:rPr lang="el-GR" altLang="el-GR" sz="1800" b="1" i="1" dirty="0">
                <a:solidFill>
                  <a:srgbClr val="C00000"/>
                </a:solidFill>
                <a:latin typeface="Comic Sans MS" pitchFamily="66" charset="0"/>
              </a:rPr>
              <a:t>22</a:t>
            </a:r>
          </a:p>
        </p:txBody>
      </p:sp>
    </p:spTree>
    <p:extLst>
      <p:ext uri="{BB962C8B-B14F-4D97-AF65-F5344CB8AC3E}">
        <p14:creationId xmlns:p14="http://schemas.microsoft.com/office/powerpoint/2010/main" xmlns="" val="12277558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mini_wright_cci"/>
          <p:cNvPicPr>
            <a:picLocks noGrp="1" noChangeAspect="1" noChangeArrowheads="1"/>
          </p:cNvPicPr>
          <p:nvPr>
            <p:ph sz="quarter" idx="1"/>
          </p:nvPr>
        </p:nvPicPr>
        <p:blipFill>
          <a:blip r:embed="rId3">
            <a:extLst>
              <a:ext uri="{28A0092B-C50C-407E-A947-70E740481C1C}">
                <a14:useLocalDpi xmlns:a14="http://schemas.microsoft.com/office/drawing/2010/main" xmlns="" val="0"/>
              </a:ext>
            </a:extLst>
          </a:blip>
          <a:srcRect/>
          <a:stretch>
            <a:fillRect/>
          </a:stretch>
        </p:blipFill>
        <p:spPr>
          <a:xfrm>
            <a:off x="1488018" y="1308147"/>
            <a:ext cx="3649133" cy="2824162"/>
          </a:xfrm>
          <a:noFill/>
          <a:extLs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57347" name="Picture 3" descr="asmplan%2B2004"/>
          <p:cNvPicPr>
            <a:picLocks noGrp="1" noChangeAspect="1" noChangeArrowheads="1"/>
          </p:cNvPicPr>
          <p:nvPr>
            <p:ph sz="quarter" idx="2"/>
          </p:nvPr>
        </p:nvPicPr>
        <p:blipFill>
          <a:blip r:embed="rId4">
            <a:extLst>
              <a:ext uri="{28A0092B-C50C-407E-A947-70E740481C1C}">
                <a14:useLocalDpi xmlns:a14="http://schemas.microsoft.com/office/drawing/2010/main" xmlns="" val="0"/>
              </a:ext>
            </a:extLst>
          </a:blip>
          <a:srcRect/>
          <a:stretch>
            <a:fillRect/>
          </a:stretch>
        </p:blipFill>
        <p:spPr>
          <a:xfrm>
            <a:off x="6383867" y="1350215"/>
            <a:ext cx="3168651" cy="2740025"/>
          </a:xfrm>
          <a:noFill/>
          <a:extLs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57348" name="Picture 4" descr="New_PFM_EN13826_both"/>
          <p:cNvPicPr>
            <a:picLocks noGrp="1" noChangeAspect="1" noChangeArrowheads="1"/>
          </p:cNvPicPr>
          <p:nvPr>
            <p:ph sz="quarter" idx="3"/>
          </p:nvPr>
        </p:nvPicPr>
        <p:blipFill>
          <a:blip r:embed="rId5">
            <a:extLst>
              <a:ext uri="{28A0092B-C50C-407E-A947-70E740481C1C}">
                <a14:useLocalDpi xmlns:a14="http://schemas.microsoft.com/office/drawing/2010/main" xmlns="" val="0"/>
              </a:ext>
            </a:extLst>
          </a:blip>
          <a:srcRect/>
          <a:stretch>
            <a:fillRect/>
          </a:stretch>
        </p:blipFill>
        <p:spPr>
          <a:xfrm>
            <a:off x="1488018" y="4221164"/>
            <a:ext cx="3744383" cy="2447925"/>
          </a:xfrm>
          <a:noFill/>
          <a:extLs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57349" name="Picture 5" descr="PEF diary_2004"/>
          <p:cNvPicPr>
            <a:picLocks noGrp="1" noChangeAspect="1" noChangeArrowheads="1"/>
          </p:cNvPicPr>
          <p:nvPr>
            <p:ph sz="quarter" idx="4"/>
          </p:nvPr>
        </p:nvPicPr>
        <p:blipFill>
          <a:blip r:embed="rId6">
            <a:extLst>
              <a:ext uri="{28A0092B-C50C-407E-A947-70E740481C1C}">
                <a14:useLocalDpi xmlns:a14="http://schemas.microsoft.com/office/drawing/2010/main" xmlns="" val="0"/>
              </a:ext>
            </a:extLst>
          </a:blip>
          <a:srcRect/>
          <a:stretch>
            <a:fillRect/>
          </a:stretch>
        </p:blipFill>
        <p:spPr>
          <a:xfrm>
            <a:off x="6383867" y="4249739"/>
            <a:ext cx="3551767" cy="2274887"/>
          </a:xfrm>
          <a:noFill/>
          <a:extLs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57350" name="Rectangle 6"/>
          <p:cNvSpPr>
            <a:spLocks noGrp="1" noChangeArrowheads="1"/>
          </p:cNvSpPr>
          <p:nvPr>
            <p:ph type="title" sz="quarter"/>
          </p:nvPr>
        </p:nvSpPr>
        <p:spPr>
          <a:xfrm>
            <a:off x="124781" y="250654"/>
            <a:ext cx="10972800" cy="774700"/>
          </a:xfrm>
        </p:spPr>
        <p:txBody>
          <a:bodyPr>
            <a:normAutofit fontScale="90000"/>
          </a:bodyPr>
          <a:lstStyle/>
          <a:p>
            <a:pPr algn="ctr" eaLnBrk="1" hangingPunct="1"/>
            <a:r>
              <a:rPr lang="en-US" altLang="el-GR" b="1" dirty="0">
                <a:solidFill>
                  <a:srgbClr val="FFFF00"/>
                </a:solidFill>
              </a:rPr>
              <a:t/>
            </a:r>
            <a:br>
              <a:rPr lang="en-US" altLang="el-GR" b="1" dirty="0">
                <a:solidFill>
                  <a:srgbClr val="FFFF00"/>
                </a:solidFill>
              </a:rPr>
            </a:br>
            <a:r>
              <a:rPr lang="el-GR" altLang="el-GR" sz="2700" b="1" dirty="0" err="1">
                <a:solidFill>
                  <a:srgbClr val="C00000"/>
                </a:solidFill>
                <a:latin typeface="Comic Sans MS" pitchFamily="66" charset="0"/>
              </a:rPr>
              <a:t>Ροομέτρηση</a:t>
            </a:r>
            <a:endParaRPr lang="el-GR" altLang="el-GR" sz="2700" b="1" dirty="0">
              <a:solidFill>
                <a:srgbClr val="C00000"/>
              </a:solidFill>
              <a:latin typeface="Comic Sans MS" pitchFamily="66" charset="0"/>
            </a:endParaRPr>
          </a:p>
        </p:txBody>
      </p:sp>
      <p:sp>
        <p:nvSpPr>
          <p:cNvPr id="2" name="Rectangle 1">
            <a:extLst>
              <a:ext uri="{FF2B5EF4-FFF2-40B4-BE49-F238E27FC236}">
                <a16:creationId xmlns:a16="http://schemas.microsoft.com/office/drawing/2014/main" xmlns="" id="{6A6C6FFD-94E1-4464-9261-0FA7EB71831D}"/>
              </a:ext>
            </a:extLst>
          </p:cNvPr>
          <p:cNvSpPr/>
          <p:nvPr/>
        </p:nvSpPr>
        <p:spPr>
          <a:xfrm>
            <a:off x="1390650" y="33304"/>
            <a:ext cx="10191749" cy="707886"/>
          </a:xfrm>
          <a:prstGeom prst="rect">
            <a:avLst/>
          </a:prstGeom>
        </p:spPr>
        <p:txBody>
          <a:bodyPr wrap="square">
            <a:spAutoFit/>
          </a:bodyPr>
          <a:lstStyle/>
          <a:p>
            <a:pPr algn="ctr" fontAlgn="auto">
              <a:spcAft>
                <a:spcPts val="0"/>
              </a:spcAft>
              <a:defRPr/>
            </a:pPr>
            <a:r>
              <a:rPr lang="el-GR" sz="2000" b="1" i="1" dirty="0">
                <a:solidFill>
                  <a:srgbClr val="040466"/>
                </a:solidFill>
                <a:latin typeface="Comic Sans MS" panose="030F0702030302020204" pitchFamily="66" charset="0"/>
              </a:rPr>
              <a:t>Τεκμηρίωση μεγαλύτερης διακύμανσης στην πνευμονική λειτουργικότητα από αυτή που φυσιολογικά παρατηρείται</a:t>
            </a:r>
          </a:p>
        </p:txBody>
      </p:sp>
    </p:spTree>
    <p:extLst>
      <p:ext uri="{BB962C8B-B14F-4D97-AF65-F5344CB8AC3E}">
        <p14:creationId xmlns:p14="http://schemas.microsoft.com/office/powerpoint/2010/main" xmlns="" val="208224095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Ορθογώνιο 3"/>
          <p:cNvSpPr>
            <a:spLocks noChangeArrowheads="1"/>
          </p:cNvSpPr>
          <p:nvPr/>
        </p:nvSpPr>
        <p:spPr bwMode="auto">
          <a:xfrm>
            <a:off x="1478280" y="2321878"/>
            <a:ext cx="9313333" cy="304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l-GR" altLang="el-GR" sz="2400" b="1" dirty="0">
                <a:solidFill>
                  <a:srgbClr val="000066"/>
                </a:solidFill>
                <a:latin typeface="Comic Sans MS" pitchFamily="66" charset="0"/>
              </a:rPr>
              <a:t>Το άσθμα είναι μια ετερογενής νόσος, που χαρακτηρίζεται από χρόνια φλεγμονή των αεραγωγών. </a:t>
            </a:r>
          </a:p>
          <a:p>
            <a:pPr eaLnBrk="1" hangingPunct="1">
              <a:lnSpc>
                <a:spcPct val="100000"/>
              </a:lnSpc>
              <a:spcBef>
                <a:spcPct val="0"/>
              </a:spcBef>
              <a:buFontTx/>
              <a:buNone/>
            </a:pPr>
            <a:endParaRPr lang="el-GR" altLang="el-GR" sz="2400" b="1" dirty="0">
              <a:solidFill>
                <a:srgbClr val="000066"/>
              </a:solidFill>
              <a:latin typeface="Comic Sans MS" pitchFamily="66" charset="0"/>
            </a:endParaRPr>
          </a:p>
          <a:p>
            <a:pPr eaLnBrk="1" hangingPunct="1">
              <a:lnSpc>
                <a:spcPct val="100000"/>
              </a:lnSpc>
              <a:spcBef>
                <a:spcPct val="0"/>
              </a:spcBef>
              <a:buFontTx/>
              <a:buNone/>
            </a:pPr>
            <a:r>
              <a:rPr lang="el-GR" altLang="el-GR" sz="2400" b="1" dirty="0">
                <a:solidFill>
                  <a:srgbClr val="000066"/>
                </a:solidFill>
                <a:latin typeface="Comic Sans MS" pitchFamily="66" charset="0"/>
              </a:rPr>
              <a:t>Τεκμηριώνεται με το ιστορικό ή τα αναπνευστικά συμπτώματα (συριγμός, δύσπνοια, «βάρος» στο στήθος και βήχας) που παρουσιάζουν διακύμανση μέσα στο χρόνο ως προς την εκδήλωση και την ένταση και συνοδεύονται από στένωση των αεραγωγών.</a:t>
            </a:r>
          </a:p>
        </p:txBody>
      </p:sp>
      <p:sp>
        <p:nvSpPr>
          <p:cNvPr id="7171" name="Ορθογώνιο 4"/>
          <p:cNvSpPr>
            <a:spLocks noChangeArrowheads="1"/>
          </p:cNvSpPr>
          <p:nvPr/>
        </p:nvSpPr>
        <p:spPr bwMode="auto">
          <a:xfrm>
            <a:off x="2904067" y="107950"/>
            <a:ext cx="609600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eaLnBrk="1" hangingPunct="1">
              <a:lnSpc>
                <a:spcPct val="100000"/>
              </a:lnSpc>
              <a:spcBef>
                <a:spcPct val="0"/>
              </a:spcBef>
              <a:buFontTx/>
              <a:buNone/>
            </a:pPr>
            <a:r>
              <a:rPr lang="el-GR" altLang="el-GR" sz="3200" b="1">
                <a:solidFill>
                  <a:srgbClr val="C00000"/>
                </a:solidFill>
                <a:latin typeface="Comic Sans MS" pitchFamily="66" charset="0"/>
              </a:rPr>
              <a:t>Βρογχικό άσθμα</a:t>
            </a:r>
          </a:p>
          <a:p>
            <a:pPr algn="ctr" eaLnBrk="1" hangingPunct="1">
              <a:lnSpc>
                <a:spcPct val="100000"/>
              </a:lnSpc>
              <a:spcBef>
                <a:spcPct val="0"/>
              </a:spcBef>
              <a:buFontTx/>
              <a:buNone/>
            </a:pPr>
            <a:r>
              <a:rPr lang="en-GB" altLang="el-GR" sz="3200" b="1">
                <a:solidFill>
                  <a:srgbClr val="C00000"/>
                </a:solidFill>
                <a:latin typeface="Comic Sans MS" pitchFamily="66" charset="0"/>
              </a:rPr>
              <a:t>O</a:t>
            </a:r>
            <a:r>
              <a:rPr lang="el-GR" altLang="el-GR" sz="3200" b="1">
                <a:solidFill>
                  <a:srgbClr val="C00000"/>
                </a:solidFill>
                <a:latin typeface="Comic Sans MS" pitchFamily="66" charset="0"/>
              </a:rPr>
              <a:t>ρισμός</a:t>
            </a:r>
          </a:p>
        </p:txBody>
      </p:sp>
      <p:pic>
        <p:nvPicPr>
          <p:cNvPr id="7173" name="Picture 6"/>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814984" y="168276"/>
            <a:ext cx="2258483" cy="17446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2373987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body" sz="half" idx="1"/>
          </p:nvPr>
        </p:nvSpPr>
        <p:spPr>
          <a:xfrm>
            <a:off x="239184" y="1412875"/>
            <a:ext cx="11040533" cy="4895850"/>
          </a:xfrm>
        </p:spPr>
        <p:txBody>
          <a:bodyPr>
            <a:normAutofit lnSpcReduction="10000"/>
          </a:bodyPr>
          <a:lstStyle/>
          <a:p>
            <a:pPr marL="234950" indent="-234950" defTabSz="2244725" eaLnBrk="1" hangingPunct="1">
              <a:lnSpc>
                <a:spcPct val="80000"/>
              </a:lnSpc>
              <a:spcAft>
                <a:spcPct val="10000"/>
              </a:spcAft>
              <a:buFont typeface="Wingdings" pitchFamily="2" charset="2"/>
              <a:buNone/>
              <a:defRPr/>
            </a:pPr>
            <a:r>
              <a:rPr lang="el-GR" sz="2400" b="1" dirty="0">
                <a:solidFill>
                  <a:srgbClr val="FF9900"/>
                </a:solidFill>
              </a:rPr>
              <a:t>	</a:t>
            </a:r>
            <a:r>
              <a:rPr lang="en-US" sz="2400" b="1" dirty="0">
                <a:solidFill>
                  <a:srgbClr val="C00000"/>
                </a:solidFill>
                <a:latin typeface="Comic Sans MS" panose="030F0702030302020204" pitchFamily="66" charset="0"/>
              </a:rPr>
              <a:t>P</a:t>
            </a:r>
            <a:r>
              <a:rPr lang="en-US" sz="2400" dirty="0">
                <a:solidFill>
                  <a:srgbClr val="040466"/>
                </a:solidFill>
                <a:latin typeface="Comic Sans MS" panose="030F0702030302020204" pitchFamily="66" charset="0"/>
              </a:rPr>
              <a:t>eak</a:t>
            </a:r>
            <a:r>
              <a:rPr lang="en-US" sz="2400" dirty="0">
                <a:solidFill>
                  <a:srgbClr val="FFFF00"/>
                </a:solidFill>
                <a:latin typeface="Comic Sans MS" panose="030F0702030302020204" pitchFamily="66" charset="0"/>
              </a:rPr>
              <a:t> </a:t>
            </a:r>
            <a:r>
              <a:rPr lang="en-US" sz="2400" b="1" dirty="0">
                <a:solidFill>
                  <a:srgbClr val="C00000"/>
                </a:solidFill>
                <a:latin typeface="Comic Sans MS" panose="030F0702030302020204" pitchFamily="66" charset="0"/>
              </a:rPr>
              <a:t>E</a:t>
            </a:r>
            <a:r>
              <a:rPr lang="en-US" sz="2400" dirty="0">
                <a:solidFill>
                  <a:srgbClr val="040466"/>
                </a:solidFill>
                <a:latin typeface="Comic Sans MS" panose="030F0702030302020204" pitchFamily="66" charset="0"/>
              </a:rPr>
              <a:t>xpiratory</a:t>
            </a:r>
            <a:r>
              <a:rPr lang="en-US" sz="2400" dirty="0">
                <a:latin typeface="Comic Sans MS" panose="030F0702030302020204" pitchFamily="66" charset="0"/>
              </a:rPr>
              <a:t> </a:t>
            </a:r>
            <a:r>
              <a:rPr lang="en-US" sz="2400" b="1" dirty="0">
                <a:solidFill>
                  <a:srgbClr val="C00000"/>
                </a:solidFill>
                <a:latin typeface="Comic Sans MS" panose="030F0702030302020204" pitchFamily="66" charset="0"/>
              </a:rPr>
              <a:t>F</a:t>
            </a:r>
            <a:r>
              <a:rPr lang="en-US" sz="2400" dirty="0">
                <a:solidFill>
                  <a:srgbClr val="040466"/>
                </a:solidFill>
                <a:latin typeface="Comic Sans MS" panose="030F0702030302020204" pitchFamily="66" charset="0"/>
              </a:rPr>
              <a:t>low</a:t>
            </a:r>
            <a:r>
              <a:rPr lang="en-US" sz="2400" dirty="0">
                <a:latin typeface="Comic Sans MS" panose="030F0702030302020204" pitchFamily="66" charset="0"/>
              </a:rPr>
              <a:t> </a:t>
            </a:r>
            <a:r>
              <a:rPr lang="en-US" sz="2400" b="1" dirty="0">
                <a:solidFill>
                  <a:srgbClr val="C00000"/>
                </a:solidFill>
                <a:latin typeface="Comic Sans MS" panose="030F0702030302020204" pitchFamily="66" charset="0"/>
              </a:rPr>
              <a:t>R</a:t>
            </a:r>
            <a:r>
              <a:rPr lang="en-US" sz="2400" dirty="0">
                <a:solidFill>
                  <a:srgbClr val="040466"/>
                </a:solidFill>
                <a:latin typeface="Comic Sans MS" panose="030F0702030302020204" pitchFamily="66" charset="0"/>
              </a:rPr>
              <a:t>ate</a:t>
            </a:r>
            <a:r>
              <a:rPr lang="en-US" sz="2400" dirty="0">
                <a:latin typeface="Comic Sans MS" panose="030F0702030302020204" pitchFamily="66" charset="0"/>
              </a:rPr>
              <a:t> </a:t>
            </a:r>
            <a:r>
              <a:rPr lang="en-US" sz="2400" dirty="0">
                <a:solidFill>
                  <a:srgbClr val="002060"/>
                </a:solidFill>
                <a:latin typeface="Comic Sans MS" panose="030F0702030302020204" pitchFamily="66" charset="0"/>
              </a:rPr>
              <a:t>(</a:t>
            </a:r>
            <a:r>
              <a:rPr lang="en-US" sz="2400" b="1" dirty="0">
                <a:solidFill>
                  <a:srgbClr val="002060"/>
                </a:solidFill>
                <a:latin typeface="Comic Sans MS" panose="030F0702030302020204" pitchFamily="66" charset="0"/>
              </a:rPr>
              <a:t>PEFR</a:t>
            </a:r>
            <a:r>
              <a:rPr lang="en-US" sz="2400" dirty="0">
                <a:solidFill>
                  <a:srgbClr val="002060"/>
                </a:solidFill>
                <a:latin typeface="Comic Sans MS" panose="030F0702030302020204" pitchFamily="66" charset="0"/>
              </a:rPr>
              <a:t>)</a:t>
            </a:r>
          </a:p>
          <a:p>
            <a:pPr marL="234950" indent="-234950" defTabSz="2244725" eaLnBrk="1" hangingPunct="1">
              <a:lnSpc>
                <a:spcPct val="80000"/>
              </a:lnSpc>
              <a:spcAft>
                <a:spcPct val="10000"/>
              </a:spcAft>
              <a:buClr>
                <a:srgbClr val="FFFF00"/>
              </a:buClr>
              <a:buFont typeface="Wingdings" pitchFamily="2" charset="2"/>
              <a:buChar char="Ø"/>
              <a:defRPr/>
            </a:pPr>
            <a:endParaRPr lang="el-GR" sz="1000" dirty="0">
              <a:latin typeface="Comic Sans MS" panose="030F0702030302020204" pitchFamily="66" charset="0"/>
            </a:endParaRPr>
          </a:p>
          <a:p>
            <a:pPr marL="234950" indent="-234950" defTabSz="2244725" eaLnBrk="1" hangingPunct="1">
              <a:lnSpc>
                <a:spcPct val="80000"/>
              </a:lnSpc>
              <a:spcAft>
                <a:spcPct val="10000"/>
              </a:spcAft>
              <a:buClr>
                <a:srgbClr val="FFFF00"/>
              </a:buClr>
              <a:buFont typeface="Wingdings" pitchFamily="2" charset="2"/>
              <a:buChar char="Ø"/>
              <a:defRPr/>
            </a:pPr>
            <a:r>
              <a:rPr lang="el-GR" sz="2400" dirty="0">
                <a:solidFill>
                  <a:srgbClr val="040466"/>
                </a:solidFill>
                <a:latin typeface="Comic Sans MS" panose="030F0702030302020204" pitchFamily="66" charset="0"/>
              </a:rPr>
              <a:t>Εύκολα στη χρήση</a:t>
            </a:r>
            <a:r>
              <a:rPr lang="en-US" sz="2400" dirty="0">
                <a:solidFill>
                  <a:srgbClr val="040466"/>
                </a:solidFill>
                <a:latin typeface="Comic Sans MS" panose="030F0702030302020204" pitchFamily="66" charset="0"/>
              </a:rPr>
              <a:t>, </a:t>
            </a:r>
            <a:r>
              <a:rPr lang="el-GR" sz="2400" dirty="0">
                <a:solidFill>
                  <a:srgbClr val="040466"/>
                </a:solidFill>
                <a:latin typeface="Comic Sans MS" panose="030F0702030302020204" pitchFamily="66" charset="0"/>
              </a:rPr>
              <a:t>χαμηλού κόστους</a:t>
            </a:r>
            <a:r>
              <a:rPr lang="en-US" sz="2400" dirty="0">
                <a:solidFill>
                  <a:srgbClr val="040466"/>
                </a:solidFill>
                <a:latin typeface="Comic Sans MS" panose="030F0702030302020204" pitchFamily="66" charset="0"/>
              </a:rPr>
              <a:t>, </a:t>
            </a:r>
            <a:r>
              <a:rPr lang="el-GR" sz="2400" dirty="0">
                <a:solidFill>
                  <a:srgbClr val="040466"/>
                </a:solidFill>
                <a:latin typeface="Comic Sans MS" panose="030F0702030302020204" pitchFamily="66" charset="0"/>
              </a:rPr>
              <a:t>φορητά</a:t>
            </a:r>
            <a:endParaRPr lang="el-GR" sz="1000" dirty="0">
              <a:solidFill>
                <a:srgbClr val="040466"/>
              </a:solidFill>
              <a:latin typeface="Comic Sans MS" panose="030F0702030302020204" pitchFamily="66" charset="0"/>
            </a:endParaRPr>
          </a:p>
          <a:p>
            <a:pPr marL="627063" lvl="1" indent="-222250" defTabSz="2244725" eaLnBrk="1" hangingPunct="1">
              <a:lnSpc>
                <a:spcPct val="80000"/>
              </a:lnSpc>
              <a:spcAft>
                <a:spcPct val="10000"/>
              </a:spcAft>
              <a:defRPr/>
            </a:pPr>
            <a:endParaRPr lang="el-GR" sz="1800" dirty="0">
              <a:solidFill>
                <a:srgbClr val="040466"/>
              </a:solidFill>
              <a:latin typeface="Comic Sans MS" panose="030F0702030302020204" pitchFamily="66" charset="0"/>
            </a:endParaRPr>
          </a:p>
          <a:p>
            <a:pPr marL="404813" lvl="1" indent="0" defTabSz="2244725" eaLnBrk="1" hangingPunct="1">
              <a:lnSpc>
                <a:spcPct val="80000"/>
              </a:lnSpc>
              <a:spcAft>
                <a:spcPct val="10000"/>
              </a:spcAft>
              <a:buFontTx/>
              <a:buNone/>
              <a:defRPr/>
            </a:pPr>
            <a:r>
              <a:rPr lang="el-GR" sz="2400" b="1" i="1" dirty="0">
                <a:solidFill>
                  <a:srgbClr val="C00000"/>
                </a:solidFill>
                <a:latin typeface="Comic Sans MS" panose="030F0702030302020204" pitchFamily="66" charset="0"/>
              </a:rPr>
              <a:t>Ποια η χρήση τους?</a:t>
            </a:r>
          </a:p>
          <a:p>
            <a:pPr marL="627063" lvl="1" indent="-222250" defTabSz="2244725" eaLnBrk="1" hangingPunct="1">
              <a:lnSpc>
                <a:spcPct val="80000"/>
              </a:lnSpc>
              <a:spcAft>
                <a:spcPct val="10000"/>
              </a:spcAft>
              <a:defRPr/>
            </a:pPr>
            <a:endParaRPr lang="el-GR" sz="1800" dirty="0">
              <a:solidFill>
                <a:srgbClr val="040466"/>
              </a:solidFill>
              <a:latin typeface="Comic Sans MS" panose="030F0702030302020204" pitchFamily="66" charset="0"/>
            </a:endParaRPr>
          </a:p>
          <a:p>
            <a:pPr marL="627063" lvl="1" indent="-222250" defTabSz="2244725" eaLnBrk="1" hangingPunct="1">
              <a:lnSpc>
                <a:spcPct val="80000"/>
              </a:lnSpc>
              <a:spcAft>
                <a:spcPct val="10000"/>
              </a:spcAft>
              <a:defRPr/>
            </a:pPr>
            <a:r>
              <a:rPr lang="el-GR" sz="2400" b="1" dirty="0">
                <a:solidFill>
                  <a:srgbClr val="040466"/>
                </a:solidFill>
                <a:latin typeface="Comic Sans MS" panose="030F0702030302020204" pitchFamily="66" charset="0"/>
              </a:rPr>
              <a:t>Διάγνωση του άσθματος</a:t>
            </a:r>
          </a:p>
          <a:p>
            <a:pPr marL="627063" lvl="1" indent="-222250" defTabSz="2244725" eaLnBrk="1" hangingPunct="1">
              <a:lnSpc>
                <a:spcPct val="80000"/>
              </a:lnSpc>
              <a:spcAft>
                <a:spcPct val="10000"/>
              </a:spcAft>
              <a:defRPr/>
            </a:pPr>
            <a:endParaRPr lang="el-GR" sz="2400" b="1" dirty="0">
              <a:solidFill>
                <a:srgbClr val="040466"/>
              </a:solidFill>
              <a:latin typeface="Comic Sans MS" panose="030F0702030302020204" pitchFamily="66" charset="0"/>
            </a:endParaRPr>
          </a:p>
          <a:p>
            <a:pPr marL="1031875" lvl="2" indent="-234950" defTabSz="2244725" eaLnBrk="1" hangingPunct="1">
              <a:lnSpc>
                <a:spcPct val="80000"/>
              </a:lnSpc>
              <a:spcBef>
                <a:spcPct val="0"/>
              </a:spcBef>
              <a:spcAft>
                <a:spcPct val="10000"/>
              </a:spcAft>
              <a:defRPr/>
            </a:pPr>
            <a:r>
              <a:rPr lang="el-GR" dirty="0">
                <a:solidFill>
                  <a:srgbClr val="040466"/>
                </a:solidFill>
                <a:latin typeface="Comic Sans MS" panose="030F0702030302020204" pitchFamily="66" charset="0"/>
              </a:rPr>
              <a:t>Βελτίωση </a:t>
            </a:r>
            <a:r>
              <a:rPr lang="el-GR" b="1" dirty="0">
                <a:solidFill>
                  <a:srgbClr val="040466"/>
                </a:solidFill>
                <a:latin typeface="Comic Sans MS" panose="030F0702030302020204" pitchFamily="66" charset="0"/>
              </a:rPr>
              <a:t>≥</a:t>
            </a:r>
            <a:r>
              <a:rPr lang="en-US" b="1" dirty="0">
                <a:solidFill>
                  <a:srgbClr val="040466"/>
                </a:solidFill>
                <a:latin typeface="Comic Sans MS" panose="030F0702030302020204" pitchFamily="66" charset="0"/>
              </a:rPr>
              <a:t>20</a:t>
            </a:r>
            <a:r>
              <a:rPr lang="el-GR" b="1" dirty="0">
                <a:solidFill>
                  <a:srgbClr val="040466"/>
                </a:solidFill>
                <a:latin typeface="Comic Sans MS" panose="030F0702030302020204" pitchFamily="66" charset="0"/>
              </a:rPr>
              <a:t>% (ή 60</a:t>
            </a:r>
            <a:r>
              <a:rPr lang="en-US" b="1" dirty="0">
                <a:solidFill>
                  <a:srgbClr val="040466"/>
                </a:solidFill>
                <a:latin typeface="Comic Sans MS" panose="030F0702030302020204" pitchFamily="66" charset="0"/>
              </a:rPr>
              <a:t>L/min)</a:t>
            </a:r>
            <a:endParaRPr lang="el-GR" b="1" dirty="0">
              <a:solidFill>
                <a:srgbClr val="040466"/>
              </a:solidFill>
              <a:latin typeface="Comic Sans MS" panose="030F0702030302020204" pitchFamily="66" charset="0"/>
            </a:endParaRPr>
          </a:p>
          <a:p>
            <a:pPr marL="1031875" lvl="2" indent="-234950" defTabSz="2244725" eaLnBrk="1" hangingPunct="1">
              <a:lnSpc>
                <a:spcPct val="80000"/>
              </a:lnSpc>
              <a:spcBef>
                <a:spcPct val="0"/>
              </a:spcBef>
              <a:spcAft>
                <a:spcPct val="10000"/>
              </a:spcAft>
              <a:defRPr/>
            </a:pPr>
            <a:r>
              <a:rPr lang="el-GR" dirty="0">
                <a:solidFill>
                  <a:srgbClr val="040466"/>
                </a:solidFill>
                <a:latin typeface="Comic Sans MS" panose="030F0702030302020204" pitchFamily="66" charset="0"/>
              </a:rPr>
              <a:t>Ημερήσια διακύμανση </a:t>
            </a:r>
            <a:r>
              <a:rPr lang="el-GR" b="1" dirty="0">
                <a:solidFill>
                  <a:srgbClr val="040466"/>
                </a:solidFill>
                <a:latin typeface="Comic Sans MS" panose="030F0702030302020204" pitchFamily="66" charset="0"/>
              </a:rPr>
              <a:t>&gt;20%</a:t>
            </a:r>
            <a:endParaRPr lang="el-GR" b="1" dirty="0">
              <a:solidFill>
                <a:srgbClr val="FFFF00"/>
              </a:solidFill>
              <a:latin typeface="Comic Sans MS" panose="030F0702030302020204" pitchFamily="66" charset="0"/>
            </a:endParaRPr>
          </a:p>
          <a:p>
            <a:pPr marL="404813" lvl="1" indent="0" defTabSz="2244725" eaLnBrk="1" hangingPunct="1">
              <a:lnSpc>
                <a:spcPct val="80000"/>
              </a:lnSpc>
              <a:spcAft>
                <a:spcPct val="10000"/>
              </a:spcAft>
              <a:buFontTx/>
              <a:buNone/>
              <a:defRPr/>
            </a:pPr>
            <a:r>
              <a:rPr lang="el-GR" sz="2400" dirty="0">
                <a:solidFill>
                  <a:srgbClr val="040466"/>
                </a:solidFill>
                <a:latin typeface="Comic Sans MS" panose="030F0702030302020204" pitchFamily="66" charset="0"/>
              </a:rPr>
              <a:t>(Ιδανικά η σύγκριση πρέπει να γίνεται με την</a:t>
            </a:r>
          </a:p>
          <a:p>
            <a:pPr marL="404813" lvl="1" indent="0" defTabSz="2244725" eaLnBrk="1" hangingPunct="1">
              <a:lnSpc>
                <a:spcPct val="80000"/>
              </a:lnSpc>
              <a:spcAft>
                <a:spcPct val="10000"/>
              </a:spcAft>
              <a:buFontTx/>
              <a:buNone/>
              <a:defRPr/>
            </a:pPr>
            <a:r>
              <a:rPr lang="el-GR" sz="2400" dirty="0">
                <a:solidFill>
                  <a:srgbClr val="040466"/>
                </a:solidFill>
                <a:latin typeface="Comic Sans MS" panose="030F0702030302020204" pitchFamily="66" charset="0"/>
              </a:rPr>
              <a:t>    καλύτερη τιμή αναφοράς του ασθενούς)</a:t>
            </a:r>
          </a:p>
          <a:p>
            <a:pPr marL="627063" lvl="1" indent="-222250" defTabSz="2244725" eaLnBrk="1" hangingPunct="1">
              <a:lnSpc>
                <a:spcPct val="80000"/>
              </a:lnSpc>
              <a:spcAft>
                <a:spcPct val="10000"/>
              </a:spcAft>
              <a:defRPr/>
            </a:pPr>
            <a:r>
              <a:rPr lang="el-GR" sz="2400" b="1" dirty="0">
                <a:solidFill>
                  <a:srgbClr val="040466"/>
                </a:solidFill>
                <a:latin typeface="Comic Sans MS" panose="030F0702030302020204" pitchFamily="66" charset="0"/>
              </a:rPr>
              <a:t>Παρακολούθηση</a:t>
            </a:r>
          </a:p>
          <a:p>
            <a:pPr marL="627063" lvl="1" indent="-222250" defTabSz="2244725" eaLnBrk="1" hangingPunct="1">
              <a:lnSpc>
                <a:spcPct val="80000"/>
              </a:lnSpc>
              <a:spcAft>
                <a:spcPct val="10000"/>
              </a:spcAft>
              <a:defRPr/>
            </a:pPr>
            <a:r>
              <a:rPr lang="el-GR" sz="2400" b="1" dirty="0">
                <a:solidFill>
                  <a:srgbClr val="040466"/>
                </a:solidFill>
                <a:latin typeface="Comic Sans MS" panose="030F0702030302020204" pitchFamily="66" charset="0"/>
              </a:rPr>
              <a:t>Αξιολόγηση νυκτερινών συμπτωμάτων</a:t>
            </a:r>
          </a:p>
        </p:txBody>
      </p:sp>
      <p:sp>
        <p:nvSpPr>
          <p:cNvPr id="58371" name="Rectangle 3"/>
          <p:cNvSpPr>
            <a:spLocks noGrp="1" noChangeArrowheads="1"/>
          </p:cNvSpPr>
          <p:nvPr>
            <p:ph type="title" sz="quarter"/>
          </p:nvPr>
        </p:nvSpPr>
        <p:spPr>
          <a:xfrm>
            <a:off x="719667" y="-387350"/>
            <a:ext cx="10972800" cy="774700"/>
          </a:xfrm>
        </p:spPr>
        <p:txBody>
          <a:bodyPr>
            <a:normAutofit fontScale="90000"/>
          </a:bodyPr>
          <a:lstStyle/>
          <a:p>
            <a:pPr algn="ctr" eaLnBrk="1" hangingPunct="1"/>
            <a:r>
              <a:rPr lang="en-US" altLang="el-GR" dirty="0">
                <a:solidFill>
                  <a:srgbClr val="FFFF00"/>
                </a:solidFill>
              </a:rPr>
              <a:t/>
            </a:r>
            <a:br>
              <a:rPr lang="en-US" altLang="el-GR" dirty="0">
                <a:solidFill>
                  <a:srgbClr val="FFFF00"/>
                </a:solidFill>
              </a:rPr>
            </a:br>
            <a:r>
              <a:rPr lang="en-US" altLang="el-GR" b="1" dirty="0">
                <a:solidFill>
                  <a:srgbClr val="FFFF00"/>
                </a:solidFill>
              </a:rPr>
              <a:t/>
            </a:r>
            <a:br>
              <a:rPr lang="en-US" altLang="el-GR" b="1" dirty="0">
                <a:solidFill>
                  <a:srgbClr val="FFFF00"/>
                </a:solidFill>
              </a:rPr>
            </a:br>
            <a:r>
              <a:rPr lang="el-GR" altLang="el-GR" b="1" dirty="0">
                <a:solidFill>
                  <a:srgbClr val="040466"/>
                </a:solidFill>
                <a:latin typeface="Comic Sans MS" pitchFamily="66" charset="0"/>
              </a:rPr>
              <a:t>Ροόμετρα</a:t>
            </a:r>
            <a:endParaRPr lang="el-GR" altLang="el-GR" dirty="0">
              <a:solidFill>
                <a:srgbClr val="FFFF00"/>
              </a:solidFill>
            </a:endParaRPr>
          </a:p>
        </p:txBody>
      </p:sp>
      <p:pic>
        <p:nvPicPr>
          <p:cNvPr id="58372" name="Picture 4"/>
          <p:cNvPicPr>
            <a:picLocks noGrp="1" noChangeAspect="1" noChangeArrowheads="1"/>
          </p:cNvPicPr>
          <p:nvPr>
            <p:ph sz="half" idx="2"/>
          </p:nvPr>
        </p:nvPicPr>
        <p:blipFill>
          <a:blip r:embed="rId3">
            <a:extLst>
              <a:ext uri="{28A0092B-C50C-407E-A947-70E740481C1C}">
                <a14:useLocalDpi xmlns:a14="http://schemas.microsoft.com/office/drawing/2010/main" xmlns="" val="0"/>
              </a:ext>
            </a:extLst>
          </a:blip>
          <a:srcRect/>
          <a:stretch>
            <a:fillRect/>
          </a:stretch>
        </p:blipFill>
        <p:spPr>
          <a:xfrm>
            <a:off x="8496301" y="2492376"/>
            <a:ext cx="3528484" cy="2447925"/>
          </a:xfrm>
          <a:noFill/>
          <a:extLst>
            <a:ext uri="{909E8E84-426E-40DD-AFC4-6F175D3DCCD1}">
              <a14:hiddenFill xmlns:a14="http://schemas.microsoft.com/office/drawing/2010/main" xmlns="">
                <a:solidFill>
                  <a:srgbClr val="8686AE"/>
                </a:solidFill>
              </a14:hiddenFill>
            </a:ext>
            <a:ext uri="{91240B29-F687-4F45-9708-019B960494DF}">
              <a14:hiddenLine xmlns:a14="http://schemas.microsoft.com/office/drawing/2010/main" xmlns="" w="9525">
                <a:solidFill>
                  <a:srgbClr val="C0C0C0"/>
                </a:solidFill>
                <a:miter lim="800000"/>
                <a:headEnd/>
                <a:tailEnd/>
              </a14:hiddenLine>
            </a:ext>
          </a:extLst>
        </p:spPr>
      </p:pic>
    </p:spTree>
    <p:extLst>
      <p:ext uri="{BB962C8B-B14F-4D97-AF65-F5344CB8AC3E}">
        <p14:creationId xmlns:p14="http://schemas.microsoft.com/office/powerpoint/2010/main" xmlns="" val="369534562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Freeform 2"/>
          <p:cNvSpPr>
            <a:spLocks/>
          </p:cNvSpPr>
          <p:nvPr/>
        </p:nvSpPr>
        <p:spPr bwMode="auto">
          <a:xfrm>
            <a:off x="10380134" y="3768725"/>
            <a:ext cx="512233" cy="642938"/>
          </a:xfrm>
          <a:custGeom>
            <a:avLst/>
            <a:gdLst>
              <a:gd name="T0" fmla="*/ 2147483647 w 242"/>
              <a:gd name="T1" fmla="*/ 2147483647 h 405"/>
              <a:gd name="T2" fmla="*/ 2147483647 w 242"/>
              <a:gd name="T3" fmla="*/ 2147483647 h 405"/>
              <a:gd name="T4" fmla="*/ 2147483647 w 242"/>
              <a:gd name="T5" fmla="*/ 2147483647 h 405"/>
              <a:gd name="T6" fmla="*/ 2147483647 w 242"/>
              <a:gd name="T7" fmla="*/ 0 h 405"/>
              <a:gd name="T8" fmla="*/ 0 w 242"/>
              <a:gd name="T9" fmla="*/ 2147483647 h 405"/>
              <a:gd name="T10" fmla="*/ 2147483647 w 242"/>
              <a:gd name="T11" fmla="*/ 0 h 405"/>
              <a:gd name="T12" fmla="*/ 2147483647 w 242"/>
              <a:gd name="T13" fmla="*/ 2147483647 h 405"/>
              <a:gd name="T14" fmla="*/ 2147483647 w 242"/>
              <a:gd name="T15" fmla="*/ 2147483647 h 405"/>
              <a:gd name="T16" fmla="*/ 2147483647 w 242"/>
              <a:gd name="T17" fmla="*/ 2147483647 h 405"/>
              <a:gd name="T18" fmla="*/ 2147483647 w 242"/>
              <a:gd name="T19" fmla="*/ 2147483647 h 405"/>
              <a:gd name="T20" fmla="*/ 2147483647 w 242"/>
              <a:gd name="T21" fmla="*/ 2147483647 h 405"/>
              <a:gd name="T22" fmla="*/ 2147483647 w 242"/>
              <a:gd name="T23" fmla="*/ 2147483647 h 405"/>
              <a:gd name="T24" fmla="*/ 2147483647 w 242"/>
              <a:gd name="T25" fmla="*/ 2147483647 h 405"/>
              <a:gd name="T26" fmla="*/ 2147483647 w 242"/>
              <a:gd name="T27" fmla="*/ 2147483647 h 405"/>
              <a:gd name="T28" fmla="*/ 2147483647 w 242"/>
              <a:gd name="T29" fmla="*/ 2147483647 h 405"/>
              <a:gd name="T30" fmla="*/ 2147483647 w 242"/>
              <a:gd name="T31" fmla="*/ 2147483647 h 405"/>
              <a:gd name="T32" fmla="*/ 2147483647 w 242"/>
              <a:gd name="T33" fmla="*/ 2147483647 h 405"/>
              <a:gd name="T34" fmla="*/ 2147483647 w 242"/>
              <a:gd name="T35" fmla="*/ 2147483647 h 405"/>
              <a:gd name="T36" fmla="*/ 2147483647 w 242"/>
              <a:gd name="T37" fmla="*/ 2147483647 h 405"/>
              <a:gd name="T38" fmla="*/ 2147483647 w 242"/>
              <a:gd name="T39" fmla="*/ 2147483647 h 405"/>
              <a:gd name="T40" fmla="*/ 2147483647 w 242"/>
              <a:gd name="T41" fmla="*/ 2147483647 h 40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2" h="405">
                <a:moveTo>
                  <a:pt x="7" y="398"/>
                </a:moveTo>
                <a:lnTo>
                  <a:pt x="67" y="6"/>
                </a:lnTo>
                <a:lnTo>
                  <a:pt x="1" y="404"/>
                </a:lnTo>
                <a:lnTo>
                  <a:pt x="73" y="0"/>
                </a:lnTo>
                <a:lnTo>
                  <a:pt x="0" y="391"/>
                </a:lnTo>
                <a:lnTo>
                  <a:pt x="66" y="0"/>
                </a:lnTo>
                <a:lnTo>
                  <a:pt x="113" y="323"/>
                </a:lnTo>
                <a:lnTo>
                  <a:pt x="171" y="10"/>
                </a:lnTo>
                <a:lnTo>
                  <a:pt x="234" y="290"/>
                </a:lnTo>
                <a:lnTo>
                  <a:pt x="187" y="7"/>
                </a:lnTo>
                <a:lnTo>
                  <a:pt x="241" y="295"/>
                </a:lnTo>
                <a:lnTo>
                  <a:pt x="175" y="7"/>
                </a:lnTo>
                <a:lnTo>
                  <a:pt x="235" y="300"/>
                </a:lnTo>
                <a:lnTo>
                  <a:pt x="175" y="7"/>
                </a:lnTo>
                <a:lnTo>
                  <a:pt x="235" y="300"/>
                </a:lnTo>
                <a:lnTo>
                  <a:pt x="181" y="7"/>
                </a:lnTo>
                <a:lnTo>
                  <a:pt x="241" y="289"/>
                </a:lnTo>
                <a:lnTo>
                  <a:pt x="187" y="2"/>
                </a:lnTo>
                <a:lnTo>
                  <a:pt x="235" y="300"/>
                </a:lnTo>
                <a:lnTo>
                  <a:pt x="175" y="7"/>
                </a:lnTo>
                <a:lnTo>
                  <a:pt x="229" y="300"/>
                </a:lnTo>
              </a:path>
            </a:pathLst>
          </a:custGeom>
          <a:noFill/>
          <a:ln w="50800" cap="rnd" cmpd="sng">
            <a:solidFill>
              <a:srgbClr val="FF99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l-GR"/>
          </a:p>
        </p:txBody>
      </p:sp>
      <p:sp>
        <p:nvSpPr>
          <p:cNvPr id="59395" name="Rectangle 3"/>
          <p:cNvSpPr>
            <a:spLocks noChangeArrowheads="1"/>
          </p:cNvSpPr>
          <p:nvPr/>
        </p:nvSpPr>
        <p:spPr bwMode="auto">
          <a:xfrm>
            <a:off x="4658784" y="5270501"/>
            <a:ext cx="2436565" cy="3975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spcBef>
                <a:spcPct val="0"/>
              </a:spcBef>
              <a:buFontTx/>
              <a:buNone/>
            </a:pPr>
            <a:r>
              <a:rPr lang="en-US" altLang="el-GR" sz="2000" b="1" dirty="0">
                <a:solidFill>
                  <a:srgbClr val="002060"/>
                </a:solidFill>
                <a:latin typeface="Comic Sans MS" panose="030F0702030302020204" pitchFamily="66" charset="0"/>
              </a:rPr>
              <a:t>Morning peak flow</a:t>
            </a:r>
          </a:p>
        </p:txBody>
      </p:sp>
      <p:sp>
        <p:nvSpPr>
          <p:cNvPr id="59396" name="Rectangle 4"/>
          <p:cNvSpPr>
            <a:spLocks noChangeArrowheads="1"/>
          </p:cNvSpPr>
          <p:nvPr/>
        </p:nvSpPr>
        <p:spPr bwMode="auto">
          <a:xfrm>
            <a:off x="4658784" y="4953001"/>
            <a:ext cx="2159246" cy="3975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spcBef>
                <a:spcPct val="0"/>
              </a:spcBef>
              <a:buFontTx/>
              <a:buNone/>
            </a:pPr>
            <a:r>
              <a:rPr lang="en-US" altLang="el-GR" sz="2000" b="1" dirty="0">
                <a:solidFill>
                  <a:srgbClr val="002060"/>
                </a:solidFill>
                <a:latin typeface="Comic Sans MS" pitchFamily="66" charset="0"/>
              </a:rPr>
              <a:t>Night peak flow</a:t>
            </a:r>
          </a:p>
        </p:txBody>
      </p:sp>
      <p:sp>
        <p:nvSpPr>
          <p:cNvPr id="59397" name="Oval 5"/>
          <p:cNvSpPr>
            <a:spLocks noChangeArrowheads="1"/>
          </p:cNvSpPr>
          <p:nvPr/>
        </p:nvSpPr>
        <p:spPr bwMode="auto">
          <a:xfrm>
            <a:off x="4389967" y="5373689"/>
            <a:ext cx="160867" cy="142875"/>
          </a:xfrm>
          <a:prstGeom prst="ellipse">
            <a:avLst/>
          </a:prstGeom>
          <a:solidFill>
            <a:srgbClr val="CF0E30"/>
          </a:solidFill>
          <a:ln w="127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l-GR" altLang="el-GR" sz="1800"/>
          </a:p>
        </p:txBody>
      </p:sp>
      <p:sp>
        <p:nvSpPr>
          <p:cNvPr id="59398" name="Rectangle 6"/>
          <p:cNvSpPr>
            <a:spLocks noChangeArrowheads="1"/>
          </p:cNvSpPr>
          <p:nvPr/>
        </p:nvSpPr>
        <p:spPr bwMode="auto">
          <a:xfrm>
            <a:off x="4428067" y="5084763"/>
            <a:ext cx="133351" cy="144462"/>
          </a:xfrm>
          <a:prstGeom prst="rect">
            <a:avLst/>
          </a:prstGeom>
          <a:solidFill>
            <a:srgbClr val="D49FFF"/>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endParaRPr lang="el-GR" altLang="el-GR" sz="1400">
              <a:latin typeface="Garamond" pitchFamily="18" charset="0"/>
            </a:endParaRPr>
          </a:p>
        </p:txBody>
      </p:sp>
      <p:sp>
        <p:nvSpPr>
          <p:cNvPr id="59399" name="Freeform 7"/>
          <p:cNvSpPr>
            <a:spLocks/>
          </p:cNvSpPr>
          <p:nvPr/>
        </p:nvSpPr>
        <p:spPr bwMode="auto">
          <a:xfrm>
            <a:off x="8030633" y="3716338"/>
            <a:ext cx="2347384" cy="781050"/>
          </a:xfrm>
          <a:custGeom>
            <a:avLst/>
            <a:gdLst>
              <a:gd name="T0" fmla="*/ 0 w 1109"/>
              <a:gd name="T1" fmla="*/ 2147483647 h 492"/>
              <a:gd name="T2" fmla="*/ 2147483647 w 1109"/>
              <a:gd name="T3" fmla="*/ 2147483647 h 492"/>
              <a:gd name="T4" fmla="*/ 2147483647 w 1109"/>
              <a:gd name="T5" fmla="*/ 2147483647 h 492"/>
              <a:gd name="T6" fmla="*/ 2147483647 w 1109"/>
              <a:gd name="T7" fmla="*/ 2147483647 h 492"/>
              <a:gd name="T8" fmla="*/ 2147483647 w 1109"/>
              <a:gd name="T9" fmla="*/ 2147483647 h 492"/>
              <a:gd name="T10" fmla="*/ 2147483647 w 1109"/>
              <a:gd name="T11" fmla="*/ 2147483647 h 492"/>
              <a:gd name="T12" fmla="*/ 2147483647 w 1109"/>
              <a:gd name="T13" fmla="*/ 2147483647 h 492"/>
              <a:gd name="T14" fmla="*/ 2147483647 w 1109"/>
              <a:gd name="T15" fmla="*/ 2147483647 h 492"/>
              <a:gd name="T16" fmla="*/ 2147483647 w 1109"/>
              <a:gd name="T17" fmla="*/ 2147483647 h 492"/>
              <a:gd name="T18" fmla="*/ 2147483647 w 1109"/>
              <a:gd name="T19" fmla="*/ 2147483647 h 492"/>
              <a:gd name="T20" fmla="*/ 2147483647 w 1109"/>
              <a:gd name="T21" fmla="*/ 2147483647 h 492"/>
              <a:gd name="T22" fmla="*/ 2147483647 w 1109"/>
              <a:gd name="T23" fmla="*/ 2147483647 h 492"/>
              <a:gd name="T24" fmla="*/ 2147483647 w 1109"/>
              <a:gd name="T25" fmla="*/ 2147483647 h 492"/>
              <a:gd name="T26" fmla="*/ 2147483647 w 1109"/>
              <a:gd name="T27" fmla="*/ 2147483647 h 492"/>
              <a:gd name="T28" fmla="*/ 2147483647 w 1109"/>
              <a:gd name="T29" fmla="*/ 2147483647 h 492"/>
              <a:gd name="T30" fmla="*/ 2147483647 w 1109"/>
              <a:gd name="T31" fmla="*/ 0 h 492"/>
              <a:gd name="T32" fmla="*/ 2147483647 w 1109"/>
              <a:gd name="T33" fmla="*/ 2147483647 h 492"/>
              <a:gd name="T34" fmla="*/ 2147483647 w 1109"/>
              <a:gd name="T35" fmla="*/ 2147483647 h 492"/>
              <a:gd name="T36" fmla="*/ 2147483647 w 1109"/>
              <a:gd name="T37" fmla="*/ 2147483647 h 492"/>
              <a:gd name="T38" fmla="*/ 2147483647 w 1109"/>
              <a:gd name="T39" fmla="*/ 2147483647 h 492"/>
              <a:gd name="T40" fmla="*/ 2147483647 w 1109"/>
              <a:gd name="T41" fmla="*/ 2147483647 h 49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09" h="492">
                <a:moveTo>
                  <a:pt x="0" y="417"/>
                </a:moveTo>
                <a:lnTo>
                  <a:pt x="62" y="65"/>
                </a:lnTo>
                <a:lnTo>
                  <a:pt x="105" y="491"/>
                </a:lnTo>
                <a:lnTo>
                  <a:pt x="155" y="134"/>
                </a:lnTo>
                <a:lnTo>
                  <a:pt x="198" y="477"/>
                </a:lnTo>
                <a:lnTo>
                  <a:pt x="264" y="70"/>
                </a:lnTo>
                <a:lnTo>
                  <a:pt x="311" y="407"/>
                </a:lnTo>
                <a:lnTo>
                  <a:pt x="369" y="80"/>
                </a:lnTo>
                <a:lnTo>
                  <a:pt x="432" y="372"/>
                </a:lnTo>
                <a:lnTo>
                  <a:pt x="486" y="36"/>
                </a:lnTo>
                <a:lnTo>
                  <a:pt x="545" y="422"/>
                </a:lnTo>
                <a:lnTo>
                  <a:pt x="607" y="65"/>
                </a:lnTo>
                <a:lnTo>
                  <a:pt x="653" y="486"/>
                </a:lnTo>
                <a:lnTo>
                  <a:pt x="712" y="134"/>
                </a:lnTo>
                <a:lnTo>
                  <a:pt x="766" y="388"/>
                </a:lnTo>
                <a:lnTo>
                  <a:pt x="821" y="0"/>
                </a:lnTo>
                <a:lnTo>
                  <a:pt x="879" y="422"/>
                </a:lnTo>
                <a:lnTo>
                  <a:pt x="937" y="99"/>
                </a:lnTo>
                <a:lnTo>
                  <a:pt x="999" y="482"/>
                </a:lnTo>
                <a:lnTo>
                  <a:pt x="1050" y="129"/>
                </a:lnTo>
                <a:lnTo>
                  <a:pt x="1108" y="427"/>
                </a:lnTo>
              </a:path>
            </a:pathLst>
          </a:custGeom>
          <a:noFill/>
          <a:ln w="50800" cap="rnd" cmpd="sng">
            <a:solidFill>
              <a:srgbClr val="FF99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l-GR"/>
          </a:p>
        </p:txBody>
      </p:sp>
      <p:sp>
        <p:nvSpPr>
          <p:cNvPr id="59400" name="Rectangle 8"/>
          <p:cNvSpPr>
            <a:spLocks noChangeArrowheads="1"/>
          </p:cNvSpPr>
          <p:nvPr/>
        </p:nvSpPr>
        <p:spPr bwMode="auto">
          <a:xfrm rot="-5400000">
            <a:off x="294404" y="3607260"/>
            <a:ext cx="2478244" cy="3975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a:spcBef>
                <a:spcPct val="0"/>
              </a:spcBef>
              <a:buFontTx/>
              <a:buNone/>
            </a:pPr>
            <a:r>
              <a:rPr lang="en-US" altLang="el-GR" sz="2000" b="1" dirty="0">
                <a:solidFill>
                  <a:srgbClr val="002060"/>
                </a:solidFill>
                <a:latin typeface="Comic Sans MS" pitchFamily="66" charset="0"/>
              </a:rPr>
              <a:t>PEFR (%Predicted</a:t>
            </a:r>
            <a:r>
              <a:rPr lang="en-US" altLang="el-GR" sz="2000" b="1" dirty="0">
                <a:latin typeface="Comic Sans MS" pitchFamily="66" charset="0"/>
              </a:rPr>
              <a:t>)</a:t>
            </a:r>
          </a:p>
        </p:txBody>
      </p:sp>
      <p:sp>
        <p:nvSpPr>
          <p:cNvPr id="59401" name="Freeform 9"/>
          <p:cNvSpPr>
            <a:spLocks/>
          </p:cNvSpPr>
          <p:nvPr/>
        </p:nvSpPr>
        <p:spPr bwMode="auto">
          <a:xfrm>
            <a:off x="2986618" y="2917825"/>
            <a:ext cx="2341033" cy="223838"/>
          </a:xfrm>
          <a:custGeom>
            <a:avLst/>
            <a:gdLst>
              <a:gd name="T0" fmla="*/ 0 w 1106"/>
              <a:gd name="T1" fmla="*/ 2147483647 h 141"/>
              <a:gd name="T2" fmla="*/ 2147483647 w 1106"/>
              <a:gd name="T3" fmla="*/ 2147483647 h 141"/>
              <a:gd name="T4" fmla="*/ 2147483647 w 1106"/>
              <a:gd name="T5" fmla="*/ 2147483647 h 141"/>
              <a:gd name="T6" fmla="*/ 2147483647 w 1106"/>
              <a:gd name="T7" fmla="*/ 2147483647 h 141"/>
              <a:gd name="T8" fmla="*/ 2147483647 w 1106"/>
              <a:gd name="T9" fmla="*/ 2147483647 h 141"/>
              <a:gd name="T10" fmla="*/ 2147483647 w 1106"/>
              <a:gd name="T11" fmla="*/ 0 h 141"/>
              <a:gd name="T12" fmla="*/ 2147483647 w 1106"/>
              <a:gd name="T13" fmla="*/ 2147483647 h 141"/>
              <a:gd name="T14" fmla="*/ 2147483647 w 1106"/>
              <a:gd name="T15" fmla="*/ 2147483647 h 141"/>
              <a:gd name="T16" fmla="*/ 2147483647 w 1106"/>
              <a:gd name="T17" fmla="*/ 2147483647 h 141"/>
              <a:gd name="T18" fmla="*/ 2147483647 w 1106"/>
              <a:gd name="T19" fmla="*/ 2147483647 h 141"/>
              <a:gd name="T20" fmla="*/ 2147483647 w 1106"/>
              <a:gd name="T21" fmla="*/ 2147483647 h 141"/>
              <a:gd name="T22" fmla="*/ 2147483647 w 1106"/>
              <a:gd name="T23" fmla="*/ 2147483647 h 141"/>
              <a:gd name="T24" fmla="*/ 2147483647 w 1106"/>
              <a:gd name="T25" fmla="*/ 2147483647 h 141"/>
              <a:gd name="T26" fmla="*/ 2147483647 w 1106"/>
              <a:gd name="T27" fmla="*/ 2147483647 h 141"/>
              <a:gd name="T28" fmla="*/ 2147483647 w 1106"/>
              <a:gd name="T29" fmla="*/ 2147483647 h 141"/>
              <a:gd name="T30" fmla="*/ 2147483647 w 1106"/>
              <a:gd name="T31" fmla="*/ 2147483647 h 141"/>
              <a:gd name="T32" fmla="*/ 2147483647 w 1106"/>
              <a:gd name="T33" fmla="*/ 2147483647 h 141"/>
              <a:gd name="T34" fmla="*/ 2147483647 w 1106"/>
              <a:gd name="T35" fmla="*/ 2147483647 h 141"/>
              <a:gd name="T36" fmla="*/ 2147483647 w 1106"/>
              <a:gd name="T37" fmla="*/ 2147483647 h 141"/>
              <a:gd name="T38" fmla="*/ 2147483647 w 1106"/>
              <a:gd name="T39" fmla="*/ 2147483647 h 141"/>
              <a:gd name="T40" fmla="*/ 2147483647 w 1106"/>
              <a:gd name="T41" fmla="*/ 2147483647 h 1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06" h="141">
                <a:moveTo>
                  <a:pt x="0" y="140"/>
                </a:moveTo>
                <a:lnTo>
                  <a:pt x="66" y="31"/>
                </a:lnTo>
                <a:lnTo>
                  <a:pt x="121" y="117"/>
                </a:lnTo>
                <a:lnTo>
                  <a:pt x="175" y="66"/>
                </a:lnTo>
                <a:lnTo>
                  <a:pt x="234" y="140"/>
                </a:lnTo>
                <a:lnTo>
                  <a:pt x="288" y="0"/>
                </a:lnTo>
                <a:lnTo>
                  <a:pt x="342" y="124"/>
                </a:lnTo>
                <a:lnTo>
                  <a:pt x="393" y="16"/>
                </a:lnTo>
                <a:lnTo>
                  <a:pt x="439" y="117"/>
                </a:lnTo>
                <a:lnTo>
                  <a:pt x="498" y="12"/>
                </a:lnTo>
                <a:lnTo>
                  <a:pt x="541" y="97"/>
                </a:lnTo>
                <a:lnTo>
                  <a:pt x="595" y="23"/>
                </a:lnTo>
                <a:lnTo>
                  <a:pt x="642" y="128"/>
                </a:lnTo>
                <a:lnTo>
                  <a:pt x="692" y="70"/>
                </a:lnTo>
                <a:lnTo>
                  <a:pt x="751" y="113"/>
                </a:lnTo>
                <a:lnTo>
                  <a:pt x="805" y="23"/>
                </a:lnTo>
                <a:lnTo>
                  <a:pt x="867" y="105"/>
                </a:lnTo>
                <a:lnTo>
                  <a:pt x="926" y="20"/>
                </a:lnTo>
                <a:lnTo>
                  <a:pt x="984" y="136"/>
                </a:lnTo>
                <a:lnTo>
                  <a:pt x="1042" y="43"/>
                </a:lnTo>
                <a:lnTo>
                  <a:pt x="1105" y="120"/>
                </a:lnTo>
              </a:path>
            </a:pathLst>
          </a:custGeom>
          <a:noFill/>
          <a:ln w="50800" cap="rnd" cmpd="sng">
            <a:solidFill>
              <a:schemeClr val="tx2"/>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l-GR"/>
          </a:p>
        </p:txBody>
      </p:sp>
      <p:sp>
        <p:nvSpPr>
          <p:cNvPr id="59402" name="Line 10"/>
          <p:cNvSpPr>
            <a:spLocks noChangeShapeType="1"/>
          </p:cNvSpPr>
          <p:nvPr/>
        </p:nvSpPr>
        <p:spPr bwMode="auto">
          <a:xfrm>
            <a:off x="2825751" y="2833688"/>
            <a:ext cx="0" cy="1116012"/>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59403" name="Line 11"/>
          <p:cNvSpPr>
            <a:spLocks noChangeShapeType="1"/>
          </p:cNvSpPr>
          <p:nvPr/>
        </p:nvSpPr>
        <p:spPr bwMode="auto">
          <a:xfrm flipV="1">
            <a:off x="2844800" y="2997200"/>
            <a:ext cx="3346451" cy="508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59404" name="Rectangle 12"/>
          <p:cNvSpPr>
            <a:spLocks noChangeArrowheads="1"/>
          </p:cNvSpPr>
          <p:nvPr/>
        </p:nvSpPr>
        <p:spPr bwMode="auto">
          <a:xfrm>
            <a:off x="1756833" y="2863850"/>
            <a:ext cx="838372" cy="3975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spcBef>
                <a:spcPct val="0"/>
              </a:spcBef>
              <a:buFontTx/>
              <a:buNone/>
            </a:pPr>
            <a:r>
              <a:rPr lang="en-US" altLang="el-GR" sz="2000" b="1" dirty="0">
                <a:solidFill>
                  <a:srgbClr val="002060"/>
                </a:solidFill>
              </a:rPr>
              <a:t>100%</a:t>
            </a:r>
          </a:p>
        </p:txBody>
      </p:sp>
      <p:sp>
        <p:nvSpPr>
          <p:cNvPr id="59405" name="Line 13"/>
          <p:cNvSpPr>
            <a:spLocks noChangeShapeType="1"/>
          </p:cNvSpPr>
          <p:nvPr/>
        </p:nvSpPr>
        <p:spPr bwMode="auto">
          <a:xfrm>
            <a:off x="2743201" y="3352800"/>
            <a:ext cx="268817"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59406" name="Line 14"/>
          <p:cNvSpPr>
            <a:spLocks noChangeShapeType="1"/>
          </p:cNvSpPr>
          <p:nvPr/>
        </p:nvSpPr>
        <p:spPr bwMode="auto">
          <a:xfrm>
            <a:off x="2743201" y="3657600"/>
            <a:ext cx="268817"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59407" name="Line 15"/>
          <p:cNvSpPr>
            <a:spLocks noChangeShapeType="1"/>
          </p:cNvSpPr>
          <p:nvPr/>
        </p:nvSpPr>
        <p:spPr bwMode="auto">
          <a:xfrm>
            <a:off x="2743201" y="3962400"/>
            <a:ext cx="268817"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59408" name="Line 16"/>
          <p:cNvSpPr>
            <a:spLocks noChangeShapeType="1"/>
          </p:cNvSpPr>
          <p:nvPr/>
        </p:nvSpPr>
        <p:spPr bwMode="auto">
          <a:xfrm>
            <a:off x="2743201" y="4267200"/>
            <a:ext cx="268817"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59409" name="Line 17"/>
          <p:cNvSpPr>
            <a:spLocks noChangeShapeType="1"/>
          </p:cNvSpPr>
          <p:nvPr/>
        </p:nvSpPr>
        <p:spPr bwMode="auto">
          <a:xfrm>
            <a:off x="2743201" y="4572000"/>
            <a:ext cx="268817"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59410" name="Line 18"/>
          <p:cNvSpPr>
            <a:spLocks noChangeShapeType="1"/>
          </p:cNvSpPr>
          <p:nvPr/>
        </p:nvSpPr>
        <p:spPr bwMode="auto">
          <a:xfrm>
            <a:off x="2825751" y="3824288"/>
            <a:ext cx="0" cy="811212"/>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59411" name="Rectangle 19"/>
          <p:cNvSpPr>
            <a:spLocks noChangeArrowheads="1"/>
          </p:cNvSpPr>
          <p:nvPr/>
        </p:nvSpPr>
        <p:spPr bwMode="auto">
          <a:xfrm>
            <a:off x="1883834" y="4406900"/>
            <a:ext cx="695704" cy="3975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spcBef>
                <a:spcPct val="0"/>
              </a:spcBef>
              <a:buFontTx/>
              <a:buNone/>
            </a:pPr>
            <a:r>
              <a:rPr lang="en-US" altLang="el-GR" sz="2000" b="1" dirty="0">
                <a:solidFill>
                  <a:srgbClr val="002060"/>
                </a:solidFill>
              </a:rPr>
              <a:t>50%</a:t>
            </a:r>
          </a:p>
        </p:txBody>
      </p:sp>
      <p:sp>
        <p:nvSpPr>
          <p:cNvPr id="59412" name="Line 20"/>
          <p:cNvSpPr>
            <a:spLocks noChangeShapeType="1"/>
          </p:cNvSpPr>
          <p:nvPr/>
        </p:nvSpPr>
        <p:spPr bwMode="auto">
          <a:xfrm>
            <a:off x="7518401" y="3048000"/>
            <a:ext cx="3469217"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59413" name="Line 21"/>
          <p:cNvSpPr>
            <a:spLocks noChangeShapeType="1"/>
          </p:cNvSpPr>
          <p:nvPr/>
        </p:nvSpPr>
        <p:spPr bwMode="auto">
          <a:xfrm>
            <a:off x="7499351" y="2833689"/>
            <a:ext cx="35983" cy="1100137"/>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59414" name="Line 22"/>
          <p:cNvSpPr>
            <a:spLocks noChangeShapeType="1"/>
          </p:cNvSpPr>
          <p:nvPr/>
        </p:nvSpPr>
        <p:spPr bwMode="auto">
          <a:xfrm>
            <a:off x="7535333" y="3824288"/>
            <a:ext cx="0" cy="811212"/>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59415" name="Line 23"/>
          <p:cNvSpPr>
            <a:spLocks noChangeShapeType="1"/>
          </p:cNvSpPr>
          <p:nvPr/>
        </p:nvSpPr>
        <p:spPr bwMode="auto">
          <a:xfrm flipV="1">
            <a:off x="7416800" y="3644900"/>
            <a:ext cx="311151" cy="127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59416" name="Line 24"/>
          <p:cNvSpPr>
            <a:spLocks noChangeShapeType="1"/>
          </p:cNvSpPr>
          <p:nvPr/>
        </p:nvSpPr>
        <p:spPr bwMode="auto">
          <a:xfrm>
            <a:off x="7416801" y="3352800"/>
            <a:ext cx="268817"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59417" name="Line 25"/>
          <p:cNvSpPr>
            <a:spLocks noChangeShapeType="1"/>
          </p:cNvSpPr>
          <p:nvPr/>
        </p:nvSpPr>
        <p:spPr bwMode="auto">
          <a:xfrm>
            <a:off x="7416801" y="3962400"/>
            <a:ext cx="268817"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59418" name="Line 26"/>
          <p:cNvSpPr>
            <a:spLocks noChangeShapeType="1"/>
          </p:cNvSpPr>
          <p:nvPr/>
        </p:nvSpPr>
        <p:spPr bwMode="auto">
          <a:xfrm>
            <a:off x="7416801" y="4267200"/>
            <a:ext cx="268817"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59419" name="Line 27"/>
          <p:cNvSpPr>
            <a:spLocks noChangeShapeType="1"/>
          </p:cNvSpPr>
          <p:nvPr/>
        </p:nvSpPr>
        <p:spPr bwMode="auto">
          <a:xfrm>
            <a:off x="7416801" y="4572000"/>
            <a:ext cx="268817" cy="0"/>
          </a:xfrm>
          <a:prstGeom prst="line">
            <a:avLst/>
          </a:prstGeom>
          <a:noFill/>
          <a:ln w="1270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59420" name="Rectangle 28"/>
          <p:cNvSpPr>
            <a:spLocks noChangeArrowheads="1"/>
          </p:cNvSpPr>
          <p:nvPr/>
        </p:nvSpPr>
        <p:spPr bwMode="auto">
          <a:xfrm>
            <a:off x="6455833" y="2882900"/>
            <a:ext cx="838372" cy="3975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spcBef>
                <a:spcPct val="0"/>
              </a:spcBef>
              <a:buFontTx/>
              <a:buNone/>
            </a:pPr>
            <a:r>
              <a:rPr lang="en-US" altLang="el-GR" sz="2000" b="1"/>
              <a:t>100%</a:t>
            </a:r>
          </a:p>
        </p:txBody>
      </p:sp>
      <p:sp>
        <p:nvSpPr>
          <p:cNvPr id="59421" name="Rectangle 29"/>
          <p:cNvSpPr>
            <a:spLocks noChangeArrowheads="1"/>
          </p:cNvSpPr>
          <p:nvPr/>
        </p:nvSpPr>
        <p:spPr bwMode="auto">
          <a:xfrm>
            <a:off x="6506633" y="4379913"/>
            <a:ext cx="1049867" cy="393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88" tIns="44450" rIns="90488" bIns="44450">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spcBef>
                <a:spcPct val="0"/>
              </a:spcBef>
              <a:buFontTx/>
              <a:buNone/>
            </a:pPr>
            <a:r>
              <a:rPr lang="en-US" altLang="el-GR" sz="2000" b="1"/>
              <a:t>50%</a:t>
            </a:r>
          </a:p>
        </p:txBody>
      </p:sp>
      <p:sp>
        <p:nvSpPr>
          <p:cNvPr id="59422" name="Rectangle 30"/>
          <p:cNvSpPr>
            <a:spLocks noChangeArrowheads="1"/>
          </p:cNvSpPr>
          <p:nvPr/>
        </p:nvSpPr>
        <p:spPr bwMode="auto">
          <a:xfrm>
            <a:off x="3062817" y="2928939"/>
            <a:ext cx="133349" cy="96837"/>
          </a:xfrm>
          <a:prstGeom prst="rect">
            <a:avLst/>
          </a:prstGeom>
          <a:solidFill>
            <a:srgbClr val="D49FFF"/>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l-GR" altLang="el-GR" sz="1800"/>
          </a:p>
        </p:txBody>
      </p:sp>
      <p:sp>
        <p:nvSpPr>
          <p:cNvPr id="59423" name="Rectangle 31"/>
          <p:cNvSpPr>
            <a:spLocks noChangeArrowheads="1"/>
          </p:cNvSpPr>
          <p:nvPr/>
        </p:nvSpPr>
        <p:spPr bwMode="auto">
          <a:xfrm>
            <a:off x="3291418" y="2965450"/>
            <a:ext cx="133349" cy="96838"/>
          </a:xfrm>
          <a:prstGeom prst="rect">
            <a:avLst/>
          </a:prstGeom>
          <a:solidFill>
            <a:srgbClr val="D49FFF"/>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l-GR" altLang="el-GR" sz="1800"/>
          </a:p>
        </p:txBody>
      </p:sp>
      <p:sp>
        <p:nvSpPr>
          <p:cNvPr id="59424" name="Rectangle 32"/>
          <p:cNvSpPr>
            <a:spLocks noChangeArrowheads="1"/>
          </p:cNvSpPr>
          <p:nvPr/>
        </p:nvSpPr>
        <p:spPr bwMode="auto">
          <a:xfrm>
            <a:off x="3526367" y="2867025"/>
            <a:ext cx="133351" cy="96838"/>
          </a:xfrm>
          <a:prstGeom prst="rect">
            <a:avLst/>
          </a:prstGeom>
          <a:solidFill>
            <a:srgbClr val="D49FFF"/>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l-GR" altLang="el-GR" sz="1800"/>
          </a:p>
        </p:txBody>
      </p:sp>
      <p:sp>
        <p:nvSpPr>
          <p:cNvPr id="59425" name="Rectangle 33"/>
          <p:cNvSpPr>
            <a:spLocks noChangeArrowheads="1"/>
          </p:cNvSpPr>
          <p:nvPr/>
        </p:nvSpPr>
        <p:spPr bwMode="auto">
          <a:xfrm>
            <a:off x="3748618" y="2900364"/>
            <a:ext cx="133349" cy="96837"/>
          </a:xfrm>
          <a:prstGeom prst="rect">
            <a:avLst/>
          </a:prstGeom>
          <a:solidFill>
            <a:srgbClr val="D49FFF"/>
          </a:solidFill>
          <a:ln w="12700">
            <a:solidFill>
              <a:schemeClr val="tx2"/>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l-GR" altLang="el-GR" sz="1800"/>
          </a:p>
        </p:txBody>
      </p:sp>
      <p:sp>
        <p:nvSpPr>
          <p:cNvPr id="59426" name="Rectangle 34"/>
          <p:cNvSpPr>
            <a:spLocks noChangeArrowheads="1"/>
          </p:cNvSpPr>
          <p:nvPr/>
        </p:nvSpPr>
        <p:spPr bwMode="auto">
          <a:xfrm>
            <a:off x="3977218" y="2890839"/>
            <a:ext cx="133349" cy="96837"/>
          </a:xfrm>
          <a:prstGeom prst="rect">
            <a:avLst/>
          </a:prstGeom>
          <a:solidFill>
            <a:srgbClr val="D49FFF"/>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l-GR" altLang="el-GR" sz="1800"/>
          </a:p>
        </p:txBody>
      </p:sp>
      <p:sp>
        <p:nvSpPr>
          <p:cNvPr id="59427" name="Rectangle 35"/>
          <p:cNvSpPr>
            <a:spLocks noChangeArrowheads="1"/>
          </p:cNvSpPr>
          <p:nvPr/>
        </p:nvSpPr>
        <p:spPr bwMode="auto">
          <a:xfrm>
            <a:off x="4176184" y="2919414"/>
            <a:ext cx="133349" cy="96837"/>
          </a:xfrm>
          <a:prstGeom prst="rect">
            <a:avLst/>
          </a:prstGeom>
          <a:solidFill>
            <a:srgbClr val="D49FFF"/>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l-GR" altLang="el-GR" sz="1800"/>
          </a:p>
        </p:txBody>
      </p:sp>
      <p:sp>
        <p:nvSpPr>
          <p:cNvPr id="59428" name="Rectangle 36"/>
          <p:cNvSpPr>
            <a:spLocks noChangeArrowheads="1"/>
          </p:cNvSpPr>
          <p:nvPr/>
        </p:nvSpPr>
        <p:spPr bwMode="auto">
          <a:xfrm>
            <a:off x="4389967" y="2987675"/>
            <a:ext cx="133351" cy="96838"/>
          </a:xfrm>
          <a:prstGeom prst="rect">
            <a:avLst/>
          </a:prstGeom>
          <a:solidFill>
            <a:srgbClr val="D49FFF"/>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l-GR" altLang="el-GR" sz="1800"/>
          </a:p>
        </p:txBody>
      </p:sp>
      <p:sp>
        <p:nvSpPr>
          <p:cNvPr id="59429" name="Rectangle 37"/>
          <p:cNvSpPr>
            <a:spLocks noChangeArrowheads="1"/>
          </p:cNvSpPr>
          <p:nvPr/>
        </p:nvSpPr>
        <p:spPr bwMode="auto">
          <a:xfrm>
            <a:off x="4610101" y="2914650"/>
            <a:ext cx="133351" cy="96838"/>
          </a:xfrm>
          <a:prstGeom prst="rect">
            <a:avLst/>
          </a:prstGeom>
          <a:solidFill>
            <a:srgbClr val="D49FFF"/>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l-GR" altLang="el-GR" sz="1800"/>
          </a:p>
        </p:txBody>
      </p:sp>
      <p:sp>
        <p:nvSpPr>
          <p:cNvPr id="59430" name="Rectangle 38"/>
          <p:cNvSpPr>
            <a:spLocks noChangeArrowheads="1"/>
          </p:cNvSpPr>
          <p:nvPr/>
        </p:nvSpPr>
        <p:spPr bwMode="auto">
          <a:xfrm>
            <a:off x="4895851" y="2908300"/>
            <a:ext cx="133349" cy="96838"/>
          </a:xfrm>
          <a:prstGeom prst="rect">
            <a:avLst/>
          </a:prstGeom>
          <a:solidFill>
            <a:srgbClr val="D49FFF"/>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l-GR" altLang="el-GR" sz="1800"/>
          </a:p>
        </p:txBody>
      </p:sp>
      <p:sp>
        <p:nvSpPr>
          <p:cNvPr id="59431" name="Rectangle 39"/>
          <p:cNvSpPr>
            <a:spLocks noChangeArrowheads="1"/>
          </p:cNvSpPr>
          <p:nvPr/>
        </p:nvSpPr>
        <p:spPr bwMode="auto">
          <a:xfrm>
            <a:off x="5122334" y="2957514"/>
            <a:ext cx="133351" cy="96837"/>
          </a:xfrm>
          <a:prstGeom prst="rect">
            <a:avLst/>
          </a:prstGeom>
          <a:solidFill>
            <a:srgbClr val="D49FFF"/>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l-GR" altLang="el-GR" sz="1800"/>
          </a:p>
        </p:txBody>
      </p:sp>
      <p:sp>
        <p:nvSpPr>
          <p:cNvPr id="59432" name="Oval 40"/>
          <p:cNvSpPr>
            <a:spLocks noChangeArrowheads="1"/>
          </p:cNvSpPr>
          <p:nvPr/>
        </p:nvSpPr>
        <p:spPr bwMode="auto">
          <a:xfrm>
            <a:off x="2914651" y="3097213"/>
            <a:ext cx="133349" cy="100012"/>
          </a:xfrm>
          <a:prstGeom prst="ellipse">
            <a:avLst/>
          </a:prstGeom>
          <a:solidFill>
            <a:srgbClr val="CF0E30"/>
          </a:solidFill>
          <a:ln w="127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l-GR" altLang="el-GR" sz="1800"/>
          </a:p>
        </p:txBody>
      </p:sp>
      <p:sp>
        <p:nvSpPr>
          <p:cNvPr id="59433" name="Oval 41"/>
          <p:cNvSpPr>
            <a:spLocks noChangeArrowheads="1"/>
          </p:cNvSpPr>
          <p:nvPr/>
        </p:nvSpPr>
        <p:spPr bwMode="auto">
          <a:xfrm>
            <a:off x="3172884" y="3068638"/>
            <a:ext cx="133349" cy="100012"/>
          </a:xfrm>
          <a:prstGeom prst="ellipse">
            <a:avLst/>
          </a:prstGeom>
          <a:solidFill>
            <a:srgbClr val="CF0E30"/>
          </a:solidFill>
          <a:ln w="127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l-GR" altLang="el-GR" sz="1800"/>
          </a:p>
        </p:txBody>
      </p:sp>
      <p:sp>
        <p:nvSpPr>
          <p:cNvPr id="59434" name="Oval 42"/>
          <p:cNvSpPr>
            <a:spLocks noChangeArrowheads="1"/>
          </p:cNvSpPr>
          <p:nvPr/>
        </p:nvSpPr>
        <p:spPr bwMode="auto">
          <a:xfrm>
            <a:off x="3407834" y="3082926"/>
            <a:ext cx="133351" cy="100013"/>
          </a:xfrm>
          <a:prstGeom prst="ellipse">
            <a:avLst/>
          </a:prstGeom>
          <a:solidFill>
            <a:srgbClr val="CF0E30"/>
          </a:solidFill>
          <a:ln w="127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l-GR" altLang="el-GR" sz="1800"/>
          </a:p>
        </p:txBody>
      </p:sp>
      <p:sp>
        <p:nvSpPr>
          <p:cNvPr id="59435" name="Oval 43"/>
          <p:cNvSpPr>
            <a:spLocks noChangeArrowheads="1"/>
          </p:cNvSpPr>
          <p:nvPr/>
        </p:nvSpPr>
        <p:spPr bwMode="auto">
          <a:xfrm>
            <a:off x="3636434" y="3065463"/>
            <a:ext cx="133351" cy="100012"/>
          </a:xfrm>
          <a:prstGeom prst="ellipse">
            <a:avLst/>
          </a:prstGeom>
          <a:solidFill>
            <a:srgbClr val="CF0E30"/>
          </a:solidFill>
          <a:ln w="127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l-GR" altLang="el-GR" sz="1800"/>
          </a:p>
        </p:txBody>
      </p:sp>
      <p:sp>
        <p:nvSpPr>
          <p:cNvPr id="59436" name="Oval 44"/>
          <p:cNvSpPr>
            <a:spLocks noChangeArrowheads="1"/>
          </p:cNvSpPr>
          <p:nvPr/>
        </p:nvSpPr>
        <p:spPr bwMode="auto">
          <a:xfrm>
            <a:off x="3848101" y="3044826"/>
            <a:ext cx="133351" cy="100013"/>
          </a:xfrm>
          <a:prstGeom prst="ellipse">
            <a:avLst/>
          </a:prstGeom>
          <a:solidFill>
            <a:srgbClr val="CF0E30"/>
          </a:solidFill>
          <a:ln w="127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l-GR" altLang="el-GR" sz="1800"/>
          </a:p>
        </p:txBody>
      </p:sp>
      <p:sp>
        <p:nvSpPr>
          <p:cNvPr id="59437" name="Oval 45"/>
          <p:cNvSpPr>
            <a:spLocks noChangeArrowheads="1"/>
          </p:cNvSpPr>
          <p:nvPr/>
        </p:nvSpPr>
        <p:spPr bwMode="auto">
          <a:xfrm>
            <a:off x="4064001" y="3024188"/>
            <a:ext cx="133351" cy="100012"/>
          </a:xfrm>
          <a:prstGeom prst="ellipse">
            <a:avLst/>
          </a:prstGeom>
          <a:solidFill>
            <a:srgbClr val="CF0E30"/>
          </a:solidFill>
          <a:ln w="127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l-GR" altLang="el-GR" sz="1800"/>
          </a:p>
        </p:txBody>
      </p:sp>
      <p:sp>
        <p:nvSpPr>
          <p:cNvPr id="59438" name="Oval 46"/>
          <p:cNvSpPr>
            <a:spLocks noChangeArrowheads="1"/>
          </p:cNvSpPr>
          <p:nvPr/>
        </p:nvSpPr>
        <p:spPr bwMode="auto">
          <a:xfrm>
            <a:off x="4275667" y="3062288"/>
            <a:ext cx="133351" cy="100012"/>
          </a:xfrm>
          <a:prstGeom prst="ellipse">
            <a:avLst/>
          </a:prstGeom>
          <a:solidFill>
            <a:srgbClr val="CF0E30"/>
          </a:solidFill>
          <a:ln w="127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l-GR" altLang="el-GR" sz="1800"/>
          </a:p>
        </p:txBody>
      </p:sp>
      <p:sp>
        <p:nvSpPr>
          <p:cNvPr id="59439" name="Oval 47"/>
          <p:cNvSpPr>
            <a:spLocks noChangeArrowheads="1"/>
          </p:cNvSpPr>
          <p:nvPr/>
        </p:nvSpPr>
        <p:spPr bwMode="auto">
          <a:xfrm>
            <a:off x="4497918" y="3038476"/>
            <a:ext cx="133349" cy="100013"/>
          </a:xfrm>
          <a:prstGeom prst="ellipse">
            <a:avLst/>
          </a:prstGeom>
          <a:solidFill>
            <a:srgbClr val="CF0E30"/>
          </a:solidFill>
          <a:ln w="127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l-GR" altLang="el-GR" sz="1800"/>
          </a:p>
        </p:txBody>
      </p:sp>
      <p:sp>
        <p:nvSpPr>
          <p:cNvPr id="59440" name="Oval 48"/>
          <p:cNvSpPr>
            <a:spLocks noChangeArrowheads="1"/>
          </p:cNvSpPr>
          <p:nvPr/>
        </p:nvSpPr>
        <p:spPr bwMode="auto">
          <a:xfrm>
            <a:off x="4756151" y="3025776"/>
            <a:ext cx="133349" cy="100013"/>
          </a:xfrm>
          <a:prstGeom prst="ellipse">
            <a:avLst/>
          </a:prstGeom>
          <a:solidFill>
            <a:srgbClr val="CF0E30"/>
          </a:solidFill>
          <a:ln w="127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l-GR" altLang="el-GR" sz="1800"/>
          </a:p>
        </p:txBody>
      </p:sp>
      <p:sp>
        <p:nvSpPr>
          <p:cNvPr id="59441" name="Oval 49"/>
          <p:cNvSpPr>
            <a:spLocks noChangeArrowheads="1"/>
          </p:cNvSpPr>
          <p:nvPr/>
        </p:nvSpPr>
        <p:spPr bwMode="auto">
          <a:xfrm>
            <a:off x="4997451" y="3065463"/>
            <a:ext cx="133349" cy="100012"/>
          </a:xfrm>
          <a:prstGeom prst="ellipse">
            <a:avLst/>
          </a:prstGeom>
          <a:solidFill>
            <a:srgbClr val="CF0E30"/>
          </a:solidFill>
          <a:ln w="127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l-GR" altLang="el-GR" sz="1800"/>
          </a:p>
        </p:txBody>
      </p:sp>
      <p:sp>
        <p:nvSpPr>
          <p:cNvPr id="59442" name="Oval 50"/>
          <p:cNvSpPr>
            <a:spLocks noChangeArrowheads="1"/>
          </p:cNvSpPr>
          <p:nvPr/>
        </p:nvSpPr>
        <p:spPr bwMode="auto">
          <a:xfrm>
            <a:off x="5262034" y="3074988"/>
            <a:ext cx="133351" cy="100012"/>
          </a:xfrm>
          <a:prstGeom prst="ellipse">
            <a:avLst/>
          </a:prstGeom>
          <a:solidFill>
            <a:srgbClr val="CF0E30"/>
          </a:solidFill>
          <a:ln w="127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l-GR" altLang="el-GR" sz="1800"/>
          </a:p>
        </p:txBody>
      </p:sp>
      <p:sp>
        <p:nvSpPr>
          <p:cNvPr id="59443" name="Oval 51"/>
          <p:cNvSpPr>
            <a:spLocks noChangeArrowheads="1"/>
          </p:cNvSpPr>
          <p:nvPr/>
        </p:nvSpPr>
        <p:spPr bwMode="auto">
          <a:xfrm>
            <a:off x="7941734" y="4341813"/>
            <a:ext cx="133351" cy="100012"/>
          </a:xfrm>
          <a:prstGeom prst="ellipse">
            <a:avLst/>
          </a:prstGeom>
          <a:solidFill>
            <a:srgbClr val="CF0E30"/>
          </a:solidFill>
          <a:ln w="127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l-GR" altLang="el-GR" sz="1800"/>
          </a:p>
        </p:txBody>
      </p:sp>
      <p:sp>
        <p:nvSpPr>
          <p:cNvPr id="59444" name="Oval 52"/>
          <p:cNvSpPr>
            <a:spLocks noChangeArrowheads="1"/>
          </p:cNvSpPr>
          <p:nvPr/>
        </p:nvSpPr>
        <p:spPr bwMode="auto">
          <a:xfrm>
            <a:off x="8191501" y="4462463"/>
            <a:ext cx="133351" cy="100012"/>
          </a:xfrm>
          <a:prstGeom prst="ellipse">
            <a:avLst/>
          </a:prstGeom>
          <a:solidFill>
            <a:srgbClr val="CF0E30"/>
          </a:solidFill>
          <a:ln w="127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l-GR" altLang="el-GR" sz="1800"/>
          </a:p>
        </p:txBody>
      </p:sp>
      <p:sp>
        <p:nvSpPr>
          <p:cNvPr id="59445" name="Oval 53"/>
          <p:cNvSpPr>
            <a:spLocks noChangeArrowheads="1"/>
          </p:cNvSpPr>
          <p:nvPr/>
        </p:nvSpPr>
        <p:spPr bwMode="auto">
          <a:xfrm>
            <a:off x="8382001" y="4437063"/>
            <a:ext cx="133351" cy="100012"/>
          </a:xfrm>
          <a:prstGeom prst="ellipse">
            <a:avLst/>
          </a:prstGeom>
          <a:solidFill>
            <a:srgbClr val="CF0E30"/>
          </a:solidFill>
          <a:ln w="127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l-GR" altLang="el-GR" sz="1800"/>
          </a:p>
        </p:txBody>
      </p:sp>
      <p:sp>
        <p:nvSpPr>
          <p:cNvPr id="59446" name="Oval 54"/>
          <p:cNvSpPr>
            <a:spLocks noChangeArrowheads="1"/>
          </p:cNvSpPr>
          <p:nvPr/>
        </p:nvSpPr>
        <p:spPr bwMode="auto">
          <a:xfrm>
            <a:off x="8610601" y="4330701"/>
            <a:ext cx="133351" cy="100013"/>
          </a:xfrm>
          <a:prstGeom prst="ellipse">
            <a:avLst/>
          </a:prstGeom>
          <a:solidFill>
            <a:srgbClr val="CF0E30"/>
          </a:solidFill>
          <a:ln w="127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l-GR" altLang="el-GR" sz="1800"/>
          </a:p>
        </p:txBody>
      </p:sp>
      <p:sp>
        <p:nvSpPr>
          <p:cNvPr id="59447" name="Oval 55"/>
          <p:cNvSpPr>
            <a:spLocks noChangeArrowheads="1"/>
          </p:cNvSpPr>
          <p:nvPr/>
        </p:nvSpPr>
        <p:spPr bwMode="auto">
          <a:xfrm>
            <a:off x="8875184" y="4273551"/>
            <a:ext cx="133349" cy="100013"/>
          </a:xfrm>
          <a:prstGeom prst="ellipse">
            <a:avLst/>
          </a:prstGeom>
          <a:solidFill>
            <a:srgbClr val="CF0E30"/>
          </a:solidFill>
          <a:ln w="127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l-GR" altLang="el-GR" sz="1800"/>
          </a:p>
        </p:txBody>
      </p:sp>
      <p:sp>
        <p:nvSpPr>
          <p:cNvPr id="59448" name="Oval 56"/>
          <p:cNvSpPr>
            <a:spLocks noChangeArrowheads="1"/>
          </p:cNvSpPr>
          <p:nvPr/>
        </p:nvSpPr>
        <p:spPr bwMode="auto">
          <a:xfrm>
            <a:off x="9114367" y="4344988"/>
            <a:ext cx="133351" cy="100012"/>
          </a:xfrm>
          <a:prstGeom prst="ellipse">
            <a:avLst/>
          </a:prstGeom>
          <a:solidFill>
            <a:srgbClr val="CF0E30"/>
          </a:solidFill>
          <a:ln w="127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l-GR" altLang="el-GR" sz="1800"/>
          </a:p>
        </p:txBody>
      </p:sp>
      <p:sp>
        <p:nvSpPr>
          <p:cNvPr id="59449" name="Oval 57"/>
          <p:cNvSpPr>
            <a:spLocks noChangeArrowheads="1"/>
          </p:cNvSpPr>
          <p:nvPr/>
        </p:nvSpPr>
        <p:spPr bwMode="auto">
          <a:xfrm>
            <a:off x="9334501" y="4454526"/>
            <a:ext cx="133351" cy="100013"/>
          </a:xfrm>
          <a:prstGeom prst="ellipse">
            <a:avLst/>
          </a:prstGeom>
          <a:solidFill>
            <a:srgbClr val="CF0E30"/>
          </a:solidFill>
          <a:ln w="127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l-GR" altLang="el-GR" sz="1800"/>
          </a:p>
        </p:txBody>
      </p:sp>
      <p:sp>
        <p:nvSpPr>
          <p:cNvPr id="59450" name="Oval 58"/>
          <p:cNvSpPr>
            <a:spLocks noChangeArrowheads="1"/>
          </p:cNvSpPr>
          <p:nvPr/>
        </p:nvSpPr>
        <p:spPr bwMode="auto">
          <a:xfrm>
            <a:off x="9571567" y="4297363"/>
            <a:ext cx="133351" cy="100012"/>
          </a:xfrm>
          <a:prstGeom prst="ellipse">
            <a:avLst/>
          </a:prstGeom>
          <a:solidFill>
            <a:srgbClr val="CF0E30"/>
          </a:solidFill>
          <a:ln w="127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l-GR" altLang="el-GR" sz="1800"/>
          </a:p>
        </p:txBody>
      </p:sp>
      <p:sp>
        <p:nvSpPr>
          <p:cNvPr id="59451" name="Oval 59"/>
          <p:cNvSpPr>
            <a:spLocks noChangeArrowheads="1"/>
          </p:cNvSpPr>
          <p:nvPr/>
        </p:nvSpPr>
        <p:spPr bwMode="auto">
          <a:xfrm>
            <a:off x="9819218" y="4351338"/>
            <a:ext cx="133349" cy="100012"/>
          </a:xfrm>
          <a:prstGeom prst="ellipse">
            <a:avLst/>
          </a:prstGeom>
          <a:solidFill>
            <a:srgbClr val="CF0E30"/>
          </a:solidFill>
          <a:ln w="127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l-GR" altLang="el-GR" sz="1800"/>
          </a:p>
        </p:txBody>
      </p:sp>
      <p:sp>
        <p:nvSpPr>
          <p:cNvPr id="59452" name="Oval 60"/>
          <p:cNvSpPr>
            <a:spLocks noChangeArrowheads="1"/>
          </p:cNvSpPr>
          <p:nvPr/>
        </p:nvSpPr>
        <p:spPr bwMode="auto">
          <a:xfrm>
            <a:off x="10068984" y="4445001"/>
            <a:ext cx="133349" cy="100013"/>
          </a:xfrm>
          <a:prstGeom prst="ellipse">
            <a:avLst/>
          </a:prstGeom>
          <a:solidFill>
            <a:srgbClr val="CF0E30"/>
          </a:solidFill>
          <a:ln w="127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l-GR" altLang="el-GR" sz="1800"/>
          </a:p>
        </p:txBody>
      </p:sp>
      <p:sp>
        <p:nvSpPr>
          <p:cNvPr id="59453" name="Oval 61"/>
          <p:cNvSpPr>
            <a:spLocks noChangeArrowheads="1"/>
          </p:cNvSpPr>
          <p:nvPr/>
        </p:nvSpPr>
        <p:spPr bwMode="auto">
          <a:xfrm>
            <a:off x="10316634" y="4364038"/>
            <a:ext cx="133351" cy="100012"/>
          </a:xfrm>
          <a:prstGeom prst="ellipse">
            <a:avLst/>
          </a:prstGeom>
          <a:solidFill>
            <a:srgbClr val="CF0E30"/>
          </a:solidFill>
          <a:ln w="127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l-GR" altLang="el-GR" sz="1800"/>
          </a:p>
        </p:txBody>
      </p:sp>
      <p:sp>
        <p:nvSpPr>
          <p:cNvPr id="59454" name="Rectangle 62"/>
          <p:cNvSpPr>
            <a:spLocks noChangeArrowheads="1"/>
          </p:cNvSpPr>
          <p:nvPr/>
        </p:nvSpPr>
        <p:spPr bwMode="auto">
          <a:xfrm>
            <a:off x="8085667" y="3767139"/>
            <a:ext cx="133351" cy="96837"/>
          </a:xfrm>
          <a:prstGeom prst="rect">
            <a:avLst/>
          </a:prstGeom>
          <a:solidFill>
            <a:srgbClr val="D49FFF"/>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l-GR" altLang="el-GR" sz="1800"/>
          </a:p>
        </p:txBody>
      </p:sp>
      <p:sp>
        <p:nvSpPr>
          <p:cNvPr id="59455" name="Rectangle 63"/>
          <p:cNvSpPr>
            <a:spLocks noChangeArrowheads="1"/>
          </p:cNvSpPr>
          <p:nvPr/>
        </p:nvSpPr>
        <p:spPr bwMode="auto">
          <a:xfrm>
            <a:off x="8295218" y="3875089"/>
            <a:ext cx="133349" cy="96837"/>
          </a:xfrm>
          <a:prstGeom prst="rect">
            <a:avLst/>
          </a:prstGeom>
          <a:solidFill>
            <a:srgbClr val="D49FFF"/>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l-GR" altLang="el-GR" sz="1800"/>
          </a:p>
        </p:txBody>
      </p:sp>
      <p:sp>
        <p:nvSpPr>
          <p:cNvPr id="59456" name="Rectangle 64"/>
          <p:cNvSpPr>
            <a:spLocks noChangeArrowheads="1"/>
          </p:cNvSpPr>
          <p:nvPr/>
        </p:nvSpPr>
        <p:spPr bwMode="auto">
          <a:xfrm>
            <a:off x="8513234" y="3776664"/>
            <a:ext cx="133351" cy="96837"/>
          </a:xfrm>
          <a:prstGeom prst="rect">
            <a:avLst/>
          </a:prstGeom>
          <a:solidFill>
            <a:srgbClr val="D49FFF"/>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l-GR" altLang="el-GR" sz="1800"/>
          </a:p>
        </p:txBody>
      </p:sp>
      <p:sp>
        <p:nvSpPr>
          <p:cNvPr id="59457" name="Rectangle 65"/>
          <p:cNvSpPr>
            <a:spLocks noChangeArrowheads="1"/>
          </p:cNvSpPr>
          <p:nvPr/>
        </p:nvSpPr>
        <p:spPr bwMode="auto">
          <a:xfrm>
            <a:off x="8746067" y="3790950"/>
            <a:ext cx="133351" cy="96838"/>
          </a:xfrm>
          <a:prstGeom prst="rect">
            <a:avLst/>
          </a:prstGeom>
          <a:solidFill>
            <a:srgbClr val="D49FFF"/>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l-GR" altLang="el-GR" sz="1800"/>
          </a:p>
        </p:txBody>
      </p:sp>
      <p:sp>
        <p:nvSpPr>
          <p:cNvPr id="59458" name="Rectangle 66"/>
          <p:cNvSpPr>
            <a:spLocks noChangeArrowheads="1"/>
          </p:cNvSpPr>
          <p:nvPr/>
        </p:nvSpPr>
        <p:spPr bwMode="auto">
          <a:xfrm>
            <a:off x="8993718" y="3729038"/>
            <a:ext cx="133349" cy="96837"/>
          </a:xfrm>
          <a:prstGeom prst="rect">
            <a:avLst/>
          </a:prstGeom>
          <a:solidFill>
            <a:srgbClr val="D49FFF"/>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l-GR" altLang="el-GR" sz="1800"/>
          </a:p>
        </p:txBody>
      </p:sp>
      <p:sp>
        <p:nvSpPr>
          <p:cNvPr id="59459" name="Rectangle 67"/>
          <p:cNvSpPr>
            <a:spLocks noChangeArrowheads="1"/>
          </p:cNvSpPr>
          <p:nvPr/>
        </p:nvSpPr>
        <p:spPr bwMode="auto">
          <a:xfrm>
            <a:off x="9247718" y="3768725"/>
            <a:ext cx="133349" cy="96838"/>
          </a:xfrm>
          <a:prstGeom prst="rect">
            <a:avLst/>
          </a:prstGeom>
          <a:solidFill>
            <a:srgbClr val="D49FFF"/>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l-GR" altLang="el-GR" sz="1800"/>
          </a:p>
        </p:txBody>
      </p:sp>
      <p:sp>
        <p:nvSpPr>
          <p:cNvPr id="59460" name="Rectangle 68"/>
          <p:cNvSpPr>
            <a:spLocks noChangeArrowheads="1"/>
          </p:cNvSpPr>
          <p:nvPr/>
        </p:nvSpPr>
        <p:spPr bwMode="auto">
          <a:xfrm>
            <a:off x="9469967" y="3868738"/>
            <a:ext cx="133351" cy="96837"/>
          </a:xfrm>
          <a:prstGeom prst="rect">
            <a:avLst/>
          </a:prstGeom>
          <a:solidFill>
            <a:srgbClr val="D49FFF"/>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l-GR" altLang="el-GR" sz="1800"/>
          </a:p>
        </p:txBody>
      </p:sp>
      <p:sp>
        <p:nvSpPr>
          <p:cNvPr id="59461" name="Rectangle 69"/>
          <p:cNvSpPr>
            <a:spLocks noChangeArrowheads="1"/>
          </p:cNvSpPr>
          <p:nvPr/>
        </p:nvSpPr>
        <p:spPr bwMode="auto">
          <a:xfrm>
            <a:off x="9698567" y="3662364"/>
            <a:ext cx="133351" cy="96837"/>
          </a:xfrm>
          <a:prstGeom prst="rect">
            <a:avLst/>
          </a:prstGeom>
          <a:solidFill>
            <a:srgbClr val="D49FFF"/>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l-GR" altLang="el-GR" sz="1800"/>
          </a:p>
        </p:txBody>
      </p:sp>
      <p:sp>
        <p:nvSpPr>
          <p:cNvPr id="59462" name="Rectangle 70"/>
          <p:cNvSpPr>
            <a:spLocks noChangeArrowheads="1"/>
          </p:cNvSpPr>
          <p:nvPr/>
        </p:nvSpPr>
        <p:spPr bwMode="auto">
          <a:xfrm>
            <a:off x="9944101" y="3816350"/>
            <a:ext cx="133351" cy="96838"/>
          </a:xfrm>
          <a:prstGeom prst="rect">
            <a:avLst/>
          </a:prstGeom>
          <a:solidFill>
            <a:srgbClr val="D49FFF"/>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l-GR" altLang="el-GR" sz="1800"/>
          </a:p>
        </p:txBody>
      </p:sp>
      <p:sp>
        <p:nvSpPr>
          <p:cNvPr id="59463" name="Rectangle 71"/>
          <p:cNvSpPr>
            <a:spLocks noChangeArrowheads="1"/>
          </p:cNvSpPr>
          <p:nvPr/>
        </p:nvSpPr>
        <p:spPr bwMode="auto">
          <a:xfrm>
            <a:off x="10187518" y="3865564"/>
            <a:ext cx="133349" cy="96837"/>
          </a:xfrm>
          <a:prstGeom prst="rect">
            <a:avLst/>
          </a:prstGeom>
          <a:solidFill>
            <a:srgbClr val="D49FFF"/>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l-GR" altLang="el-GR" sz="1800"/>
          </a:p>
        </p:txBody>
      </p:sp>
      <p:sp>
        <p:nvSpPr>
          <p:cNvPr id="59464" name="Rectangle 72"/>
          <p:cNvSpPr>
            <a:spLocks noChangeArrowheads="1"/>
          </p:cNvSpPr>
          <p:nvPr/>
        </p:nvSpPr>
        <p:spPr bwMode="auto">
          <a:xfrm>
            <a:off x="5308601" y="2905125"/>
            <a:ext cx="133351" cy="96838"/>
          </a:xfrm>
          <a:prstGeom prst="rect">
            <a:avLst/>
          </a:prstGeom>
          <a:solidFill>
            <a:srgbClr val="D49FFF"/>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l-GR" altLang="el-GR" sz="1800"/>
          </a:p>
        </p:txBody>
      </p:sp>
      <p:sp>
        <p:nvSpPr>
          <p:cNvPr id="59465" name="Rectangle 73"/>
          <p:cNvSpPr>
            <a:spLocks noChangeArrowheads="1"/>
          </p:cNvSpPr>
          <p:nvPr/>
        </p:nvSpPr>
        <p:spPr bwMode="auto">
          <a:xfrm>
            <a:off x="5594351" y="2898775"/>
            <a:ext cx="133349" cy="96838"/>
          </a:xfrm>
          <a:prstGeom prst="rect">
            <a:avLst/>
          </a:prstGeom>
          <a:solidFill>
            <a:srgbClr val="D49FFF"/>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l-GR" altLang="el-GR" sz="1800"/>
          </a:p>
        </p:txBody>
      </p:sp>
      <p:sp>
        <p:nvSpPr>
          <p:cNvPr id="59466" name="Rectangle 74"/>
          <p:cNvSpPr>
            <a:spLocks noChangeArrowheads="1"/>
          </p:cNvSpPr>
          <p:nvPr/>
        </p:nvSpPr>
        <p:spPr bwMode="auto">
          <a:xfrm>
            <a:off x="5820834" y="2947989"/>
            <a:ext cx="133351" cy="96837"/>
          </a:xfrm>
          <a:prstGeom prst="rect">
            <a:avLst/>
          </a:prstGeom>
          <a:solidFill>
            <a:srgbClr val="D49FFF"/>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l-GR" altLang="el-GR" sz="1800"/>
          </a:p>
        </p:txBody>
      </p:sp>
      <p:sp>
        <p:nvSpPr>
          <p:cNvPr id="59467" name="Oval 75"/>
          <p:cNvSpPr>
            <a:spLocks noChangeArrowheads="1"/>
          </p:cNvSpPr>
          <p:nvPr/>
        </p:nvSpPr>
        <p:spPr bwMode="auto">
          <a:xfrm>
            <a:off x="5454651" y="3016251"/>
            <a:ext cx="133349" cy="100013"/>
          </a:xfrm>
          <a:prstGeom prst="ellipse">
            <a:avLst/>
          </a:prstGeom>
          <a:solidFill>
            <a:srgbClr val="CF0E30"/>
          </a:solidFill>
          <a:ln w="127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l-GR" altLang="el-GR" sz="1800"/>
          </a:p>
        </p:txBody>
      </p:sp>
      <p:sp>
        <p:nvSpPr>
          <p:cNvPr id="59468" name="Oval 76"/>
          <p:cNvSpPr>
            <a:spLocks noChangeArrowheads="1"/>
          </p:cNvSpPr>
          <p:nvPr/>
        </p:nvSpPr>
        <p:spPr bwMode="auto">
          <a:xfrm>
            <a:off x="5695951" y="3055938"/>
            <a:ext cx="133349" cy="100012"/>
          </a:xfrm>
          <a:prstGeom prst="ellipse">
            <a:avLst/>
          </a:prstGeom>
          <a:solidFill>
            <a:srgbClr val="CF0E30"/>
          </a:solidFill>
          <a:ln w="127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l-GR" altLang="el-GR" sz="1800"/>
          </a:p>
        </p:txBody>
      </p:sp>
      <p:sp>
        <p:nvSpPr>
          <p:cNvPr id="59469" name="Oval 77"/>
          <p:cNvSpPr>
            <a:spLocks noChangeArrowheads="1"/>
          </p:cNvSpPr>
          <p:nvPr/>
        </p:nvSpPr>
        <p:spPr bwMode="auto">
          <a:xfrm>
            <a:off x="5960534" y="3065463"/>
            <a:ext cx="133351" cy="100012"/>
          </a:xfrm>
          <a:prstGeom prst="ellipse">
            <a:avLst/>
          </a:prstGeom>
          <a:solidFill>
            <a:srgbClr val="CF0E30"/>
          </a:solidFill>
          <a:ln w="127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l-GR" altLang="el-GR" sz="1800"/>
          </a:p>
        </p:txBody>
      </p:sp>
      <p:sp>
        <p:nvSpPr>
          <p:cNvPr id="59470" name="Oval 78"/>
          <p:cNvSpPr>
            <a:spLocks noChangeArrowheads="1"/>
          </p:cNvSpPr>
          <p:nvPr/>
        </p:nvSpPr>
        <p:spPr bwMode="auto">
          <a:xfrm>
            <a:off x="10557934" y="4230688"/>
            <a:ext cx="133351" cy="100012"/>
          </a:xfrm>
          <a:prstGeom prst="ellipse">
            <a:avLst/>
          </a:prstGeom>
          <a:solidFill>
            <a:srgbClr val="CF0E30"/>
          </a:solidFill>
          <a:ln w="127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l-GR" altLang="el-GR" sz="1800"/>
          </a:p>
        </p:txBody>
      </p:sp>
      <p:sp>
        <p:nvSpPr>
          <p:cNvPr id="59471" name="Oval 79"/>
          <p:cNvSpPr>
            <a:spLocks noChangeArrowheads="1"/>
          </p:cNvSpPr>
          <p:nvPr/>
        </p:nvSpPr>
        <p:spPr bwMode="auto">
          <a:xfrm>
            <a:off x="10799234" y="4202113"/>
            <a:ext cx="133351" cy="100012"/>
          </a:xfrm>
          <a:prstGeom prst="ellipse">
            <a:avLst/>
          </a:prstGeom>
          <a:solidFill>
            <a:srgbClr val="CF0E30"/>
          </a:solidFill>
          <a:ln w="127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l-GR" altLang="el-GR" sz="1800"/>
          </a:p>
        </p:txBody>
      </p:sp>
      <p:sp>
        <p:nvSpPr>
          <p:cNvPr id="59472" name="Rectangle 80"/>
          <p:cNvSpPr>
            <a:spLocks noChangeArrowheads="1"/>
          </p:cNvSpPr>
          <p:nvPr/>
        </p:nvSpPr>
        <p:spPr bwMode="auto">
          <a:xfrm>
            <a:off x="10460567" y="3690939"/>
            <a:ext cx="133351" cy="96837"/>
          </a:xfrm>
          <a:prstGeom prst="rect">
            <a:avLst/>
          </a:prstGeom>
          <a:solidFill>
            <a:srgbClr val="D49FFF"/>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l-GR" altLang="el-GR" sz="1800"/>
          </a:p>
        </p:txBody>
      </p:sp>
      <p:sp>
        <p:nvSpPr>
          <p:cNvPr id="59473" name="Rectangle 81"/>
          <p:cNvSpPr>
            <a:spLocks noChangeArrowheads="1"/>
          </p:cNvSpPr>
          <p:nvPr/>
        </p:nvSpPr>
        <p:spPr bwMode="auto">
          <a:xfrm>
            <a:off x="10676467" y="3709989"/>
            <a:ext cx="133351" cy="96837"/>
          </a:xfrm>
          <a:prstGeom prst="rect">
            <a:avLst/>
          </a:prstGeom>
          <a:solidFill>
            <a:srgbClr val="D49FFF"/>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l-GR" altLang="el-GR" sz="1800"/>
          </a:p>
        </p:txBody>
      </p:sp>
      <p:sp>
        <p:nvSpPr>
          <p:cNvPr id="59474" name="Rectangle 82"/>
          <p:cNvSpPr>
            <a:spLocks noGrp="1" noChangeArrowheads="1"/>
          </p:cNvSpPr>
          <p:nvPr>
            <p:ph type="title"/>
          </p:nvPr>
        </p:nvSpPr>
        <p:spPr>
          <a:xfrm>
            <a:off x="-21166" y="188913"/>
            <a:ext cx="11952817" cy="1143000"/>
          </a:xfrm>
        </p:spPr>
        <p:txBody>
          <a:bodyPr/>
          <a:lstStyle/>
          <a:p>
            <a:pPr algn="ctr" eaLnBrk="1" hangingPunct="1"/>
            <a:r>
              <a:rPr lang="el-GR" altLang="el-GR" sz="3600" b="1" dirty="0">
                <a:solidFill>
                  <a:srgbClr val="002060"/>
                </a:solidFill>
                <a:latin typeface="Comic Sans MS" pitchFamily="66" charset="0"/>
              </a:rPr>
              <a:t>Ημερήσια διακύμανση της PEFR </a:t>
            </a:r>
            <a:br>
              <a:rPr lang="el-GR" altLang="el-GR" sz="3600" b="1" dirty="0">
                <a:solidFill>
                  <a:srgbClr val="002060"/>
                </a:solidFill>
                <a:latin typeface="Comic Sans MS" pitchFamily="66" charset="0"/>
              </a:rPr>
            </a:br>
            <a:endParaRPr lang="el-GR" altLang="el-GR" sz="3600" b="1" dirty="0">
              <a:solidFill>
                <a:srgbClr val="002060"/>
              </a:solidFill>
              <a:latin typeface="Comic Sans MS" pitchFamily="66" charset="0"/>
            </a:endParaRPr>
          </a:p>
        </p:txBody>
      </p:sp>
      <p:sp>
        <p:nvSpPr>
          <p:cNvPr id="59475" name="Rectangle 83"/>
          <p:cNvSpPr>
            <a:spLocks noChangeArrowheads="1"/>
          </p:cNvSpPr>
          <p:nvPr/>
        </p:nvSpPr>
        <p:spPr bwMode="auto">
          <a:xfrm>
            <a:off x="3107267" y="2276475"/>
            <a:ext cx="2904067" cy="431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l-GR" altLang="el-GR" sz="1800" b="1" dirty="0">
                <a:solidFill>
                  <a:srgbClr val="002060"/>
                </a:solidFill>
                <a:latin typeface="Comic Sans MS" pitchFamily="66" charset="0"/>
              </a:rPr>
              <a:t>Διακύμανση &lt;20%</a:t>
            </a:r>
          </a:p>
        </p:txBody>
      </p:sp>
      <p:sp>
        <p:nvSpPr>
          <p:cNvPr id="59476" name="Rectangle 84"/>
          <p:cNvSpPr>
            <a:spLocks noChangeArrowheads="1"/>
          </p:cNvSpPr>
          <p:nvPr/>
        </p:nvSpPr>
        <p:spPr bwMode="auto">
          <a:xfrm>
            <a:off x="7630584" y="2276475"/>
            <a:ext cx="2904067" cy="431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l-GR" altLang="el-GR" sz="1800" b="1" dirty="0">
                <a:solidFill>
                  <a:srgbClr val="002060"/>
                </a:solidFill>
                <a:latin typeface="Comic Sans MS" pitchFamily="66" charset="0"/>
              </a:rPr>
              <a:t>Διακύμανση &gt;20%</a:t>
            </a:r>
          </a:p>
        </p:txBody>
      </p:sp>
      <p:pic>
        <p:nvPicPr>
          <p:cNvPr id="59477" name="Picture 85" descr="global"/>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619317" y="66675"/>
            <a:ext cx="1371600" cy="1058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262" name="Text Box 86"/>
          <p:cNvSpPr txBox="1">
            <a:spLocks noChangeArrowheads="1"/>
          </p:cNvSpPr>
          <p:nvPr/>
        </p:nvSpPr>
        <p:spPr bwMode="auto">
          <a:xfrm>
            <a:off x="2427818" y="5734050"/>
            <a:ext cx="6229349" cy="553998"/>
          </a:xfrm>
          <a:prstGeom prst="rect">
            <a:avLst/>
          </a:prstGeom>
          <a:noFill/>
          <a:ln w="9525">
            <a:solidFill>
              <a:srgbClr val="FFFF00"/>
            </a:solidFill>
            <a:miter lim="800000"/>
            <a:headEnd/>
            <a:tailEnd/>
          </a:ln>
          <a:effectLst/>
          <a:extLst>
            <a:ext uri="{909E8E84-426E-40DD-AFC4-6F175D3DCCD1}">
              <a14:hiddenFill xmlns:a14="http://schemas.microsoft.com/office/drawing/2010/main" xmlns="">
                <a:solidFill>
                  <a:srgbClr val="0000CC"/>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defRPr/>
            </a:pPr>
            <a:r>
              <a:rPr lang="el-GR" sz="1600" b="1" dirty="0">
                <a:solidFill>
                  <a:srgbClr val="002060"/>
                </a:solidFill>
              </a:rPr>
              <a:t>                                    </a:t>
            </a:r>
            <a:r>
              <a:rPr lang="en-US" sz="1400" b="1" dirty="0">
                <a:solidFill>
                  <a:srgbClr val="002060"/>
                </a:solidFill>
              </a:rPr>
              <a:t>Maximum </a:t>
            </a:r>
            <a:r>
              <a:rPr lang="el-GR" sz="1400" b="1" dirty="0">
                <a:solidFill>
                  <a:srgbClr val="002060"/>
                </a:solidFill>
              </a:rPr>
              <a:t>– </a:t>
            </a:r>
            <a:r>
              <a:rPr lang="en-US" sz="1400" b="1" dirty="0">
                <a:solidFill>
                  <a:srgbClr val="002060"/>
                </a:solidFill>
              </a:rPr>
              <a:t>Minimum </a:t>
            </a:r>
            <a:r>
              <a:rPr lang="el-GR" sz="1400" b="1" dirty="0">
                <a:solidFill>
                  <a:srgbClr val="002060"/>
                </a:solidFill>
              </a:rPr>
              <a:t> </a:t>
            </a:r>
            <a:r>
              <a:rPr lang="en-US" sz="1400" b="1" dirty="0">
                <a:solidFill>
                  <a:srgbClr val="002060"/>
                </a:solidFill>
              </a:rPr>
              <a:t>PEFR</a:t>
            </a:r>
          </a:p>
          <a:p>
            <a:pPr algn="ctr">
              <a:defRPr/>
            </a:pPr>
            <a:r>
              <a:rPr lang="en-US" sz="1400" b="1" dirty="0">
                <a:solidFill>
                  <a:srgbClr val="002060"/>
                </a:solidFill>
              </a:rPr>
              <a:t>Variation</a:t>
            </a:r>
            <a:r>
              <a:rPr lang="el-GR" sz="1400" b="1" dirty="0">
                <a:solidFill>
                  <a:srgbClr val="002060"/>
                </a:solidFill>
              </a:rPr>
              <a:t> </a:t>
            </a:r>
            <a:r>
              <a:rPr lang="en-US" sz="1400" b="1" dirty="0">
                <a:solidFill>
                  <a:srgbClr val="002060"/>
                </a:solidFill>
              </a:rPr>
              <a:t>PEFR = </a:t>
            </a:r>
            <a:r>
              <a:rPr lang="en-US" sz="1400" b="1" dirty="0">
                <a:solidFill>
                  <a:srgbClr val="002060"/>
                </a:solidFill>
                <a:sym typeface="Symbol" pitchFamily="18" charset="2"/>
              </a:rPr>
              <a:t></a:t>
            </a:r>
            <a:r>
              <a:rPr lang="el-GR" sz="1400" b="1" dirty="0">
                <a:solidFill>
                  <a:srgbClr val="002060"/>
                </a:solidFill>
              </a:rPr>
              <a:t>		  </a:t>
            </a:r>
            <a:r>
              <a:rPr lang="en-US" sz="1400" b="1" dirty="0">
                <a:solidFill>
                  <a:srgbClr val="002060"/>
                </a:solidFill>
              </a:rPr>
              <a:t>Mean PEFR</a:t>
            </a:r>
            <a:endParaRPr lang="el-GR" sz="1400" b="1" dirty="0">
              <a:solidFill>
                <a:srgbClr val="002060"/>
              </a:solidFill>
            </a:endParaRPr>
          </a:p>
        </p:txBody>
      </p:sp>
    </p:spTree>
    <p:extLst>
      <p:ext uri="{BB962C8B-B14F-4D97-AF65-F5344CB8AC3E}">
        <p14:creationId xmlns:p14="http://schemas.microsoft.com/office/powerpoint/2010/main" xmlns="" val="219488527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Line 2"/>
          <p:cNvSpPr>
            <a:spLocks noChangeShapeType="1"/>
          </p:cNvSpPr>
          <p:nvPr/>
        </p:nvSpPr>
        <p:spPr bwMode="auto">
          <a:xfrm>
            <a:off x="889000" y="1323975"/>
            <a:ext cx="10464800" cy="0"/>
          </a:xfrm>
          <a:prstGeom prst="line">
            <a:avLst/>
          </a:prstGeom>
          <a:noFill/>
          <a:ln w="38100">
            <a:solidFill>
              <a:srgbClr val="040466"/>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l-GR"/>
          </a:p>
        </p:txBody>
      </p:sp>
      <p:pic>
        <p:nvPicPr>
          <p:cNvPr id="60419" name="Picture 3" descr="global"/>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49251" y="152400"/>
            <a:ext cx="1479549"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20" name="Picture 5" descr="Fig-2_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914400" y="1524000"/>
            <a:ext cx="10439400" cy="529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21" name="Text Box 6"/>
          <p:cNvSpPr txBox="1">
            <a:spLocks noChangeArrowheads="1"/>
          </p:cNvSpPr>
          <p:nvPr/>
        </p:nvSpPr>
        <p:spPr bwMode="auto">
          <a:xfrm>
            <a:off x="2438400" y="152400"/>
            <a:ext cx="9042400" cy="582211"/>
          </a:xfrm>
          <a:prstGeom prst="rect">
            <a:avLst/>
          </a:prstGeom>
          <a:noFill/>
          <a:ln>
            <a:noFill/>
          </a:ln>
          <a:effectLst/>
          <a:extLst>
            <a:ext uri="{909E8E84-426E-40DD-AFC4-6F175D3DCCD1}">
              <a14:hiddenFill xmlns:a14="http://schemas.microsoft.com/office/drawing/2010/main" xmlns="">
                <a:gradFill rotWithShape="0">
                  <a:gsLst>
                    <a:gs pos="0">
                      <a:srgbClr val="FAEF14"/>
                    </a:gs>
                    <a:gs pos="100000">
                      <a:srgbClr val="FEFCD0"/>
                    </a:gs>
                  </a:gsLst>
                  <a:lin ang="0" scaled="1"/>
                </a:gra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87" tIns="44450" rIns="90487" bIns="44450">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ct val="50000"/>
              </a:spcBef>
              <a:buFontTx/>
              <a:buNone/>
            </a:pPr>
            <a:r>
              <a:rPr lang="el-GR" altLang="el-GR" b="1" dirty="0">
                <a:solidFill>
                  <a:srgbClr val="C00000"/>
                </a:solidFill>
                <a:latin typeface="Comic Sans MS" pitchFamily="66" charset="0"/>
              </a:rPr>
              <a:t>Καταγραφή της διακύμανσης της PEFR</a:t>
            </a:r>
            <a:endParaRPr lang="en-US" altLang="el-GR" b="1" dirty="0">
              <a:solidFill>
                <a:srgbClr val="C00000"/>
              </a:solidFill>
              <a:latin typeface="Comic Sans MS" pitchFamily="66" charset="0"/>
            </a:endParaRPr>
          </a:p>
        </p:txBody>
      </p:sp>
    </p:spTree>
    <p:extLst>
      <p:ext uri="{BB962C8B-B14F-4D97-AF65-F5344CB8AC3E}">
        <p14:creationId xmlns:p14="http://schemas.microsoft.com/office/powerpoint/2010/main" xmlns="" val="1532788829"/>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Τίτλος 1"/>
          <p:cNvSpPr>
            <a:spLocks noGrp="1"/>
          </p:cNvSpPr>
          <p:nvPr>
            <p:ph type="ctrTitle"/>
          </p:nvPr>
        </p:nvSpPr>
        <p:spPr>
          <a:xfrm>
            <a:off x="1007533" y="188914"/>
            <a:ext cx="10363200" cy="1470025"/>
          </a:xfrm>
        </p:spPr>
        <p:txBody>
          <a:bodyPr/>
          <a:lstStyle/>
          <a:p>
            <a:r>
              <a:rPr lang="el-GR" altLang="el-GR" sz="3200" b="1">
                <a:solidFill>
                  <a:srgbClr val="040466"/>
                </a:solidFill>
                <a:latin typeface="Comic Sans MS" pitchFamily="66" charset="0"/>
              </a:rPr>
              <a:t>Η βρογχική πρόκληση στη διάγνωση του άσθματος</a:t>
            </a:r>
          </a:p>
        </p:txBody>
      </p:sp>
      <p:pic>
        <p:nvPicPr>
          <p:cNvPr id="67587" name="Picture 2" descr="copd_spirometer_original"/>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8318" y="2159000"/>
            <a:ext cx="3568700" cy="230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7588" name="Group 14"/>
          <p:cNvGrpSpPr>
            <a:grpSpLocks/>
          </p:cNvGrpSpPr>
          <p:nvPr/>
        </p:nvGrpSpPr>
        <p:grpSpPr bwMode="auto">
          <a:xfrm>
            <a:off x="6604000" y="1684338"/>
            <a:ext cx="8627533" cy="2779712"/>
            <a:chOff x="-360" y="210"/>
            <a:chExt cx="3966" cy="2366"/>
          </a:xfrm>
        </p:grpSpPr>
        <p:pic>
          <p:nvPicPr>
            <p:cNvPr id="67591" name="Picture 2" descr="Du Toit riding bike"/>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60" y="586"/>
              <a:ext cx="1467" cy="1990"/>
            </a:xfrm>
            <a:prstGeom prst="rect">
              <a:avLst/>
            </a:prstGeom>
            <a:noFill/>
            <a:ln w="9525">
              <a:solidFill>
                <a:srgbClr val="FFFF00"/>
              </a:solidFill>
              <a:miter lim="800000"/>
              <a:headEnd/>
              <a:tailEnd/>
            </a:ln>
            <a:extLst>
              <a:ext uri="{909E8E84-426E-40DD-AFC4-6F175D3DCCD1}">
                <a14:hiddenFill xmlns:a14="http://schemas.microsoft.com/office/drawing/2010/main" xmlns="">
                  <a:solidFill>
                    <a:srgbClr val="FFFFFF"/>
                  </a:solidFill>
                </a14:hiddenFill>
              </a:ext>
            </a:extLst>
          </p:spPr>
        </p:pic>
        <p:sp>
          <p:nvSpPr>
            <p:cNvPr id="67592" name="Text Box 10"/>
            <p:cNvSpPr txBox="1">
              <a:spLocks noChangeArrowheads="1"/>
            </p:cNvSpPr>
            <p:nvPr/>
          </p:nvSpPr>
          <p:spPr bwMode="auto">
            <a:xfrm>
              <a:off x="49" y="255"/>
              <a:ext cx="1658" cy="3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endParaRPr lang="en-AU" altLang="el-GR" sz="1800">
                <a:solidFill>
                  <a:srgbClr val="D60093"/>
                </a:solidFill>
                <a:latin typeface="Comic Sans MS" pitchFamily="66" charset="0"/>
              </a:endParaRPr>
            </a:p>
          </p:txBody>
        </p:sp>
        <p:sp>
          <p:nvSpPr>
            <p:cNvPr id="67593" name="Text Box 11"/>
            <p:cNvSpPr txBox="1">
              <a:spLocks noChangeArrowheads="1"/>
            </p:cNvSpPr>
            <p:nvPr/>
          </p:nvSpPr>
          <p:spPr bwMode="auto">
            <a:xfrm>
              <a:off x="1746" y="210"/>
              <a:ext cx="1860" cy="3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n-AU" altLang="el-GR" sz="1800">
                  <a:solidFill>
                    <a:srgbClr val="D60093"/>
                  </a:solidFill>
                  <a:latin typeface="Comic Sans MS" pitchFamily="66" charset="0"/>
                </a:rPr>
                <a:t>  </a:t>
              </a:r>
            </a:p>
          </p:txBody>
        </p:sp>
      </p:grpSp>
      <p:pic>
        <p:nvPicPr>
          <p:cNvPr id="67589" name="Picture 11"/>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407834" y="2122488"/>
            <a:ext cx="3215217" cy="23415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7590" name="Picture 1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9480552" y="2120900"/>
            <a:ext cx="2711449" cy="2343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821073538"/>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83267" y="1903413"/>
            <a:ext cx="9404351" cy="4425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8611" name="TextBox 3"/>
          <p:cNvSpPr txBox="1">
            <a:spLocks noChangeArrowheads="1"/>
          </p:cNvSpPr>
          <p:nvPr/>
        </p:nvSpPr>
        <p:spPr bwMode="auto">
          <a:xfrm>
            <a:off x="0" y="333375"/>
            <a:ext cx="117602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l-GR" altLang="el-GR" sz="2400" b="1">
                <a:solidFill>
                  <a:srgbClr val="040466"/>
                </a:solidFill>
                <a:latin typeface="Comic Sans MS" pitchFamily="66" charset="0"/>
              </a:rPr>
              <a:t>Ο όρος υπεραντιδραστικότητα (</a:t>
            </a:r>
            <a:r>
              <a:rPr lang="en-US" altLang="el-GR" sz="2400" b="1">
                <a:solidFill>
                  <a:srgbClr val="040466"/>
                </a:solidFill>
                <a:latin typeface="Comic Sans MS" pitchFamily="66" charset="0"/>
              </a:rPr>
              <a:t>BHR) </a:t>
            </a:r>
            <a:r>
              <a:rPr lang="el-GR" altLang="el-GR" sz="2400" b="1">
                <a:solidFill>
                  <a:srgbClr val="040466"/>
                </a:solidFill>
                <a:latin typeface="Comic Sans MS" pitchFamily="66" charset="0"/>
              </a:rPr>
              <a:t>αναφέρεται στην ευκολία και την ένταση με την οποία στενεύουν οι αεραγωγοί ως απάντηση σε ερεθίσματα φαρμακευτικά, χημικά, φυσικά ή μηχανικά</a:t>
            </a:r>
            <a:r>
              <a:rPr lang="en-US" altLang="el-GR" sz="2400" b="1">
                <a:solidFill>
                  <a:srgbClr val="040466"/>
                </a:solidFill>
                <a:latin typeface="Comic Sans MS" pitchFamily="66" charset="0"/>
              </a:rPr>
              <a:t>. </a:t>
            </a:r>
          </a:p>
        </p:txBody>
      </p:sp>
      <p:sp>
        <p:nvSpPr>
          <p:cNvPr id="68612" name="Ορθογώνιο 4"/>
          <p:cNvSpPr>
            <a:spLocks noChangeArrowheads="1"/>
          </p:cNvSpPr>
          <p:nvPr/>
        </p:nvSpPr>
        <p:spPr bwMode="auto">
          <a:xfrm>
            <a:off x="6096000" y="6519864"/>
            <a:ext cx="60960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r>
              <a:rPr lang="en-US" altLang="el-GR" sz="1600" b="1">
                <a:solidFill>
                  <a:srgbClr val="040466"/>
                </a:solidFill>
                <a:latin typeface="Comic Sans MS" pitchFamily="66" charset="0"/>
              </a:rPr>
              <a:t>P P. Howarth, Symposium Berlin 1999</a:t>
            </a:r>
          </a:p>
        </p:txBody>
      </p:sp>
      <p:sp>
        <p:nvSpPr>
          <p:cNvPr id="68613" name="TextBox 5"/>
          <p:cNvSpPr txBox="1">
            <a:spLocks noChangeArrowheads="1"/>
          </p:cNvSpPr>
          <p:nvPr/>
        </p:nvSpPr>
        <p:spPr bwMode="auto">
          <a:xfrm>
            <a:off x="1888889" y="5201780"/>
            <a:ext cx="3551767" cy="830997"/>
          </a:xfrm>
          <a:prstGeom prst="rect">
            <a:avLst/>
          </a:prstGeom>
          <a:solidFill>
            <a:schemeClr val="bg1"/>
          </a:solidFill>
          <a:ln>
            <a:noFill/>
          </a:ln>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l-GR" altLang="el-GR" sz="2400" b="1" dirty="0">
                <a:solidFill>
                  <a:srgbClr val="040466"/>
                </a:solidFill>
                <a:latin typeface="Comic Sans MS" pitchFamily="66" charset="0"/>
              </a:rPr>
              <a:t>Φυσιολογικός βρόγχος</a:t>
            </a:r>
          </a:p>
          <a:p>
            <a:pPr algn="ctr" eaLnBrk="1" hangingPunct="1">
              <a:spcBef>
                <a:spcPct val="0"/>
              </a:spcBef>
              <a:buFontTx/>
              <a:buNone/>
            </a:pPr>
            <a:endParaRPr lang="el-GR" altLang="el-GR" sz="2400" b="1" dirty="0">
              <a:solidFill>
                <a:srgbClr val="040466"/>
              </a:solidFill>
              <a:latin typeface="Comic Sans MS" pitchFamily="66" charset="0"/>
            </a:endParaRPr>
          </a:p>
        </p:txBody>
      </p:sp>
      <p:sp>
        <p:nvSpPr>
          <p:cNvPr id="68614" name="TextBox 29"/>
          <p:cNvSpPr txBox="1">
            <a:spLocks noChangeArrowheads="1"/>
          </p:cNvSpPr>
          <p:nvPr/>
        </p:nvSpPr>
        <p:spPr bwMode="auto">
          <a:xfrm>
            <a:off x="6864351" y="5414963"/>
            <a:ext cx="3551767" cy="461962"/>
          </a:xfrm>
          <a:prstGeom prst="rect">
            <a:avLst/>
          </a:prstGeom>
          <a:solidFill>
            <a:schemeClr val="bg1"/>
          </a:solidFill>
          <a:ln>
            <a:noFill/>
          </a:ln>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l-GR" altLang="el-GR" sz="2400" b="1" dirty="0">
                <a:solidFill>
                  <a:srgbClr val="040466"/>
                </a:solidFill>
                <a:latin typeface="Comic Sans MS" pitchFamily="66" charset="0"/>
              </a:rPr>
              <a:t>Άσθμα</a:t>
            </a:r>
          </a:p>
        </p:txBody>
      </p:sp>
    </p:spTree>
    <p:extLst>
      <p:ext uri="{BB962C8B-B14F-4D97-AF65-F5344CB8AC3E}">
        <p14:creationId xmlns:p14="http://schemas.microsoft.com/office/powerpoint/2010/main" xmlns="" val="948019209"/>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825500" y="39688"/>
            <a:ext cx="10363200" cy="1143000"/>
          </a:xfrm>
        </p:spPr>
        <p:txBody>
          <a:bodyPr/>
          <a:lstStyle/>
          <a:p>
            <a:pPr algn="ctr"/>
            <a:r>
              <a:rPr lang="el-GR" altLang="el-GR" sz="3600" b="1" dirty="0">
                <a:solidFill>
                  <a:srgbClr val="040466"/>
                </a:solidFill>
                <a:latin typeface="Comic Sans MS" pitchFamily="66" charset="0"/>
              </a:rPr>
              <a:t>Δοκιμασίες πρόκλησης</a:t>
            </a:r>
            <a:endParaRPr lang="en-GB" altLang="el-GR" sz="3600" b="1" dirty="0">
              <a:solidFill>
                <a:srgbClr val="040466"/>
              </a:solidFill>
              <a:latin typeface="Comic Sans MS" pitchFamily="66" charset="0"/>
            </a:endParaRPr>
          </a:p>
        </p:txBody>
      </p:sp>
      <p:sp>
        <p:nvSpPr>
          <p:cNvPr id="13322" name="Line 10"/>
          <p:cNvSpPr>
            <a:spLocks noChangeShapeType="1"/>
          </p:cNvSpPr>
          <p:nvPr/>
        </p:nvSpPr>
        <p:spPr bwMode="auto">
          <a:xfrm>
            <a:off x="609600" y="981075"/>
            <a:ext cx="10972800" cy="0"/>
          </a:xfrm>
          <a:prstGeom prst="line">
            <a:avLst/>
          </a:prstGeom>
          <a:noFill/>
          <a:ln w="57150">
            <a:solidFill>
              <a:srgbClr val="C00000"/>
            </a:solidFill>
            <a:round/>
            <a:headEnd/>
            <a:tailEnd/>
          </a:ln>
          <a:extLst>
            <a:ext uri="{909E8E84-426E-40DD-AFC4-6F175D3DCCD1}">
              <a14:hiddenFill xmlns:a14="http://schemas.microsoft.com/office/drawing/2010/main" xmlns="">
                <a:noFill/>
              </a14:hiddenFill>
            </a:ext>
          </a:extLst>
        </p:spPr>
        <p:txBody>
          <a:bodyPr wrap="none" anchor="ctr"/>
          <a:lstStyle/>
          <a:p>
            <a:pPr>
              <a:defRPr/>
            </a:pPr>
            <a:endParaRPr lang="el-GR">
              <a:ln>
                <a:solidFill>
                  <a:srgbClr val="FF0000"/>
                </a:solidFill>
              </a:ln>
            </a:endParaRPr>
          </a:p>
        </p:txBody>
      </p:sp>
      <p:sp>
        <p:nvSpPr>
          <p:cNvPr id="72708" name="TextBox 1"/>
          <p:cNvSpPr txBox="1">
            <a:spLocks noChangeArrowheads="1"/>
          </p:cNvSpPr>
          <p:nvPr/>
        </p:nvSpPr>
        <p:spPr bwMode="auto">
          <a:xfrm>
            <a:off x="431800" y="1277938"/>
            <a:ext cx="11150600"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l-GR" altLang="el-GR" sz="2400">
                <a:solidFill>
                  <a:srgbClr val="040466"/>
                </a:solidFill>
                <a:latin typeface="Comic Sans MS" pitchFamily="66" charset="0"/>
              </a:rPr>
              <a:t>Η βρογχική υπεραντιδραστικότητα</a:t>
            </a:r>
            <a:r>
              <a:rPr lang="en-US" altLang="el-GR" sz="2400">
                <a:solidFill>
                  <a:srgbClr val="040466"/>
                </a:solidFill>
                <a:latin typeface="Comic Sans MS" pitchFamily="66" charset="0"/>
              </a:rPr>
              <a:t> (BHR)</a:t>
            </a:r>
            <a:r>
              <a:rPr lang="el-GR" altLang="el-GR" sz="2400">
                <a:solidFill>
                  <a:srgbClr val="040466"/>
                </a:solidFill>
                <a:latin typeface="Comic Sans MS" pitchFamily="66" charset="0"/>
              </a:rPr>
              <a:t> εκτιμάται στο εργαστήριο από το βαθμό της στένωσης των αεραγωγών (μέσω της έκπτωσης της τιμής του </a:t>
            </a:r>
            <a:r>
              <a:rPr lang="en-US" altLang="el-GR" sz="2400">
                <a:solidFill>
                  <a:srgbClr val="040466"/>
                </a:solidFill>
                <a:latin typeface="Comic Sans MS" pitchFamily="66" charset="0"/>
              </a:rPr>
              <a:t>FEV</a:t>
            </a:r>
            <a:r>
              <a:rPr lang="en-US" altLang="el-GR" sz="2400" baseline="-25000">
                <a:solidFill>
                  <a:srgbClr val="040466"/>
                </a:solidFill>
                <a:latin typeface="Comic Sans MS" pitchFamily="66" charset="0"/>
              </a:rPr>
              <a:t>1</a:t>
            </a:r>
            <a:r>
              <a:rPr lang="en-US" altLang="el-GR" sz="2400">
                <a:solidFill>
                  <a:srgbClr val="040466"/>
                </a:solidFill>
                <a:latin typeface="Comic Sans MS" pitchFamily="66" charset="0"/>
              </a:rPr>
              <a:t>)</a:t>
            </a:r>
            <a:r>
              <a:rPr lang="el-GR" altLang="el-GR" sz="2400">
                <a:solidFill>
                  <a:srgbClr val="040466"/>
                </a:solidFill>
                <a:latin typeface="Comic Sans MS" pitchFamily="66" charset="0"/>
              </a:rPr>
              <a:t> μετά την εισπνοή ενός βρογχοσυσπαστικού παράγοντα </a:t>
            </a:r>
          </a:p>
          <a:p>
            <a:pPr algn="r" eaLnBrk="1" hangingPunct="1">
              <a:spcBef>
                <a:spcPct val="0"/>
              </a:spcBef>
              <a:buFontTx/>
              <a:buNone/>
            </a:pPr>
            <a:r>
              <a:rPr lang="en-US" altLang="el-GR" sz="1800" b="1">
                <a:solidFill>
                  <a:srgbClr val="C00000"/>
                </a:solidFill>
                <a:latin typeface="Comic Sans MS" pitchFamily="66" charset="0"/>
              </a:rPr>
              <a:t>Joos, Curr Opin Pharmacol, 2003</a:t>
            </a:r>
            <a:r>
              <a:rPr lang="el-GR" altLang="el-GR" sz="1800" b="1">
                <a:solidFill>
                  <a:srgbClr val="C00000"/>
                </a:solidFill>
                <a:latin typeface="Comic Sans MS" pitchFamily="66" charset="0"/>
              </a:rPr>
              <a:t>    </a:t>
            </a:r>
          </a:p>
        </p:txBody>
      </p:sp>
      <p:sp>
        <p:nvSpPr>
          <p:cNvPr id="72709" name="TextBox 2"/>
          <p:cNvSpPr txBox="1">
            <a:spLocks noChangeArrowheads="1"/>
          </p:cNvSpPr>
          <p:nvPr/>
        </p:nvSpPr>
        <p:spPr bwMode="auto">
          <a:xfrm>
            <a:off x="609600" y="3933826"/>
            <a:ext cx="10972800" cy="1938992"/>
          </a:xfrm>
          <a:prstGeom prst="rect">
            <a:avLst/>
          </a:prstGeom>
          <a:noFill/>
          <a:ln w="9525">
            <a:solidFill>
              <a:srgbClr val="C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r>
              <a:rPr lang="el-GR" altLang="el-GR" sz="2400">
                <a:solidFill>
                  <a:srgbClr val="040466"/>
                </a:solidFill>
                <a:latin typeface="Comic Sans MS" pitchFamily="66" charset="0"/>
              </a:rPr>
              <a:t>Όταν παρατηρείται πτώση του </a:t>
            </a:r>
            <a:r>
              <a:rPr lang="en-US" altLang="el-GR" sz="2400">
                <a:solidFill>
                  <a:srgbClr val="040466"/>
                </a:solidFill>
                <a:latin typeface="Comic Sans MS" pitchFamily="66" charset="0"/>
              </a:rPr>
              <a:t>FEV</a:t>
            </a:r>
            <a:r>
              <a:rPr lang="en-US" altLang="el-GR" sz="2400" baseline="-25000">
                <a:solidFill>
                  <a:srgbClr val="040466"/>
                </a:solidFill>
                <a:latin typeface="Comic Sans MS" pitchFamily="66" charset="0"/>
              </a:rPr>
              <a:t>1</a:t>
            </a:r>
            <a:r>
              <a:rPr lang="en-US" altLang="el-GR" sz="2400">
                <a:solidFill>
                  <a:srgbClr val="040466"/>
                </a:solidFill>
                <a:latin typeface="Comic Sans MS" pitchFamily="66" charset="0"/>
              </a:rPr>
              <a:t> </a:t>
            </a:r>
            <a:r>
              <a:rPr lang="el-GR" altLang="el-GR" sz="2400">
                <a:solidFill>
                  <a:srgbClr val="040466"/>
                </a:solidFill>
                <a:latin typeface="Comic Sans MS" pitchFamily="66" charset="0"/>
              </a:rPr>
              <a:t>μεταξύ 10-20% (ανάλογα με τη δοκιμασία πρόκλησης) συγκριτικά με την τιμή του στη βασική σπιρομέτρηση που πραγματοποιείται πριν την έναρξη των εισπνοών της βρογχοσυσπ</a:t>
            </a:r>
            <a:r>
              <a:rPr lang="en-US" altLang="el-GR" sz="2400">
                <a:solidFill>
                  <a:srgbClr val="040466"/>
                </a:solidFill>
                <a:latin typeface="Comic Sans MS" pitchFamily="66" charset="0"/>
              </a:rPr>
              <a:t>a</a:t>
            </a:r>
            <a:r>
              <a:rPr lang="el-GR" altLang="el-GR" sz="2400">
                <a:solidFill>
                  <a:srgbClr val="040466"/>
                </a:solidFill>
                <a:latin typeface="Comic Sans MS" pitchFamily="66" charset="0"/>
              </a:rPr>
              <a:t>στικής ουσίας, διακόπτεται η δοκιμασία και  υπολογίζεται η συγκέντρωση (</a:t>
            </a:r>
            <a:r>
              <a:rPr lang="en-US" altLang="el-GR" sz="2400">
                <a:solidFill>
                  <a:srgbClr val="040466"/>
                </a:solidFill>
                <a:latin typeface="Comic Sans MS" pitchFamily="66" charset="0"/>
              </a:rPr>
              <a:t>PC)</a:t>
            </a:r>
            <a:r>
              <a:rPr lang="el-GR" altLang="el-GR" sz="2400">
                <a:solidFill>
                  <a:srgbClr val="040466"/>
                </a:solidFill>
                <a:latin typeface="Comic Sans MS" pitchFamily="66" charset="0"/>
              </a:rPr>
              <a:t> ή η δόση </a:t>
            </a:r>
            <a:r>
              <a:rPr lang="en-US" altLang="el-GR" sz="2400">
                <a:solidFill>
                  <a:srgbClr val="040466"/>
                </a:solidFill>
                <a:latin typeface="Comic Sans MS" pitchFamily="66" charset="0"/>
              </a:rPr>
              <a:t>(PD) </a:t>
            </a:r>
            <a:r>
              <a:rPr lang="el-GR" altLang="el-GR" sz="2400">
                <a:solidFill>
                  <a:srgbClr val="040466"/>
                </a:solidFill>
                <a:latin typeface="Comic Sans MS" pitchFamily="66" charset="0"/>
              </a:rPr>
              <a:t>της ουσίας που την προκάλεσε </a:t>
            </a:r>
          </a:p>
        </p:txBody>
      </p:sp>
    </p:spTree>
    <p:extLst>
      <p:ext uri="{BB962C8B-B14F-4D97-AF65-F5344CB8AC3E}">
        <p14:creationId xmlns:p14="http://schemas.microsoft.com/office/powerpoint/2010/main" xmlns="" val="165608000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70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2709"/>
                                        </p:tgtEl>
                                        <p:attrNameLst>
                                          <p:attrName>style.visibility</p:attrName>
                                        </p:attrNameLst>
                                      </p:cBhvr>
                                      <p:to>
                                        <p:strVal val="visible"/>
                                      </p:to>
                                    </p:set>
                                    <p:animEffect transition="in" filter="fade">
                                      <p:cBhvr>
                                        <p:cTn id="11" dur="500"/>
                                        <p:tgtEl>
                                          <p:spTgt spid="72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8" grpId="0"/>
      <p:bldP spid="7270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Box 1"/>
          <p:cNvSpPr txBox="1">
            <a:spLocks noChangeArrowheads="1"/>
          </p:cNvSpPr>
          <p:nvPr/>
        </p:nvSpPr>
        <p:spPr bwMode="auto">
          <a:xfrm>
            <a:off x="6227234" y="1909764"/>
            <a:ext cx="8066617" cy="489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eaLnBrk="1" hangingPunct="1">
              <a:spcBef>
                <a:spcPct val="0"/>
              </a:spcBef>
              <a:buSzTx/>
              <a:buFontTx/>
              <a:buNone/>
            </a:pPr>
            <a:r>
              <a:rPr lang="el-GR" altLang="el-GR" sz="2400" b="1">
                <a:solidFill>
                  <a:srgbClr val="FF0000"/>
                </a:solidFill>
                <a:latin typeface="Comic Sans MS" pitchFamily="66" charset="0"/>
              </a:rPr>
              <a:t>Έμμεσες δοκιμασίες</a:t>
            </a:r>
            <a:endParaRPr lang="en-US" altLang="el-GR" sz="2400" b="1">
              <a:solidFill>
                <a:srgbClr val="FF0000"/>
              </a:solidFill>
              <a:latin typeface="Comic Sans MS" pitchFamily="66" charset="0"/>
            </a:endParaRPr>
          </a:p>
          <a:p>
            <a:pPr eaLnBrk="1" hangingPunct="1">
              <a:spcBef>
                <a:spcPct val="0"/>
              </a:spcBef>
              <a:buSzTx/>
              <a:buFontTx/>
              <a:buNone/>
            </a:pPr>
            <a:r>
              <a:rPr lang="el-GR" altLang="el-GR" sz="2400" b="1">
                <a:solidFill>
                  <a:srgbClr val="FF0000"/>
                </a:solidFill>
                <a:latin typeface="Comic Sans MS" pitchFamily="66" charset="0"/>
              </a:rPr>
              <a:t> πρόκλησης</a:t>
            </a:r>
            <a:endParaRPr lang="en-US" altLang="el-GR" sz="2400" b="1">
              <a:solidFill>
                <a:srgbClr val="FF0000"/>
              </a:solidFill>
              <a:latin typeface="Comic Sans MS" pitchFamily="66" charset="0"/>
            </a:endParaRPr>
          </a:p>
          <a:p>
            <a:pPr eaLnBrk="1" hangingPunct="1">
              <a:spcBef>
                <a:spcPct val="0"/>
              </a:spcBef>
              <a:buSzTx/>
              <a:buFontTx/>
              <a:buNone/>
            </a:pPr>
            <a:endParaRPr lang="el-GR" altLang="el-GR" sz="2400" b="1">
              <a:solidFill>
                <a:srgbClr val="FF0000"/>
              </a:solidFill>
              <a:latin typeface="Comic Sans MS" pitchFamily="66" charset="0"/>
            </a:endParaRPr>
          </a:p>
          <a:p>
            <a:pPr>
              <a:spcBef>
                <a:spcPct val="0"/>
              </a:spcBef>
              <a:buSzTx/>
              <a:buFontTx/>
              <a:buChar char="•"/>
            </a:pPr>
            <a:r>
              <a:rPr lang="el-GR" altLang="el-GR" sz="2400" b="1">
                <a:solidFill>
                  <a:srgbClr val="040466"/>
                </a:solidFill>
                <a:latin typeface="Comic Sans MS" pitchFamily="66" charset="0"/>
              </a:rPr>
              <a:t>Άσκηση</a:t>
            </a:r>
          </a:p>
          <a:p>
            <a:pPr>
              <a:spcBef>
                <a:spcPct val="0"/>
              </a:spcBef>
              <a:buSzTx/>
              <a:buFontTx/>
              <a:buChar char="•"/>
            </a:pPr>
            <a:r>
              <a:rPr lang="el-GR" altLang="el-GR" sz="2400" b="1">
                <a:solidFill>
                  <a:srgbClr val="040466"/>
                </a:solidFill>
                <a:latin typeface="Comic Sans MS" pitchFamily="66" charset="0"/>
              </a:rPr>
              <a:t>Μαννιτόλη </a:t>
            </a:r>
          </a:p>
          <a:p>
            <a:pPr>
              <a:spcBef>
                <a:spcPct val="0"/>
              </a:spcBef>
              <a:buSzTx/>
              <a:buFontTx/>
              <a:buChar char="•"/>
            </a:pPr>
            <a:r>
              <a:rPr lang="el-GR" altLang="el-GR" sz="2400" b="1">
                <a:solidFill>
                  <a:srgbClr val="040466"/>
                </a:solidFill>
                <a:latin typeface="Comic Sans MS" pitchFamily="66" charset="0"/>
              </a:rPr>
              <a:t>Αδενοσίνη</a:t>
            </a:r>
          </a:p>
          <a:p>
            <a:pPr>
              <a:spcBef>
                <a:spcPct val="0"/>
              </a:spcBef>
              <a:buSzTx/>
              <a:buFontTx/>
              <a:buChar char="•"/>
            </a:pPr>
            <a:r>
              <a:rPr lang="el-GR" altLang="el-GR" sz="2400" b="1">
                <a:solidFill>
                  <a:srgbClr val="040466"/>
                </a:solidFill>
                <a:latin typeface="Comic Sans MS" pitchFamily="66" charset="0"/>
              </a:rPr>
              <a:t>Ψυχρός αέρας</a:t>
            </a:r>
          </a:p>
          <a:p>
            <a:pPr>
              <a:spcBef>
                <a:spcPct val="0"/>
              </a:spcBef>
              <a:buSzTx/>
              <a:buFontTx/>
              <a:buChar char="•"/>
            </a:pPr>
            <a:r>
              <a:rPr lang="el-GR" altLang="el-GR" sz="2400" b="1">
                <a:solidFill>
                  <a:srgbClr val="040466"/>
                </a:solidFill>
                <a:latin typeface="Comic Sans MS" pitchFamily="66" charset="0"/>
              </a:rPr>
              <a:t>Υπέρτονα διαλύματα</a:t>
            </a:r>
          </a:p>
          <a:p>
            <a:pPr>
              <a:spcBef>
                <a:spcPct val="0"/>
              </a:spcBef>
              <a:buSzTx/>
              <a:buFontTx/>
              <a:buChar char="•"/>
            </a:pPr>
            <a:r>
              <a:rPr lang="el-GR" altLang="el-GR" sz="2400" b="1">
                <a:solidFill>
                  <a:srgbClr val="040466"/>
                </a:solidFill>
                <a:latin typeface="Comic Sans MS" pitchFamily="66" charset="0"/>
              </a:rPr>
              <a:t>Εθελούσιος ισοκαπνικός</a:t>
            </a:r>
          </a:p>
          <a:p>
            <a:pPr>
              <a:spcBef>
                <a:spcPct val="0"/>
              </a:spcBef>
              <a:buSzTx/>
              <a:buFontTx/>
              <a:buNone/>
            </a:pPr>
            <a:r>
              <a:rPr lang="el-GR" altLang="el-GR" sz="2400" b="1">
                <a:solidFill>
                  <a:srgbClr val="040466"/>
                </a:solidFill>
                <a:latin typeface="Comic Sans MS" pitchFamily="66" charset="0"/>
              </a:rPr>
              <a:t> υπεραερισμός (</a:t>
            </a:r>
            <a:r>
              <a:rPr lang="en-US" altLang="el-GR" sz="2400" b="1">
                <a:solidFill>
                  <a:srgbClr val="040466"/>
                </a:solidFill>
                <a:latin typeface="Comic Sans MS" pitchFamily="66" charset="0"/>
              </a:rPr>
              <a:t>EVH)</a:t>
            </a:r>
            <a:r>
              <a:rPr lang="it-IT" altLang="el-GR" sz="2400" b="1">
                <a:solidFill>
                  <a:srgbClr val="040466"/>
                </a:solidFill>
                <a:latin typeface="Comic Sans MS" pitchFamily="66" charset="0"/>
              </a:rPr>
              <a:t> </a:t>
            </a:r>
          </a:p>
          <a:p>
            <a:pPr eaLnBrk="1" hangingPunct="1">
              <a:spcBef>
                <a:spcPct val="0"/>
              </a:spcBef>
              <a:buSzTx/>
              <a:buFontTx/>
              <a:buNone/>
            </a:pPr>
            <a:endParaRPr lang="el-GR" altLang="el-GR" sz="3600" b="1">
              <a:solidFill>
                <a:srgbClr val="FF0000"/>
              </a:solidFill>
              <a:latin typeface="Comic Sans MS" pitchFamily="66" charset="0"/>
            </a:endParaRPr>
          </a:p>
          <a:p>
            <a:pPr eaLnBrk="1" hangingPunct="1">
              <a:spcBef>
                <a:spcPct val="0"/>
              </a:spcBef>
              <a:buSzTx/>
              <a:buFontTx/>
              <a:buNone/>
            </a:pPr>
            <a:endParaRPr lang="el-GR" altLang="el-GR" sz="3600" b="1">
              <a:solidFill>
                <a:srgbClr val="FF0000"/>
              </a:solidFill>
              <a:latin typeface="Comic Sans MS" pitchFamily="66" charset="0"/>
            </a:endParaRPr>
          </a:p>
        </p:txBody>
      </p:sp>
      <p:sp>
        <p:nvSpPr>
          <p:cNvPr id="71683" name="TextBox 2"/>
          <p:cNvSpPr txBox="1">
            <a:spLocks noChangeArrowheads="1"/>
          </p:cNvSpPr>
          <p:nvPr/>
        </p:nvSpPr>
        <p:spPr bwMode="auto">
          <a:xfrm>
            <a:off x="814917" y="188914"/>
            <a:ext cx="10752667" cy="954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lgn="ctr" eaLnBrk="1" hangingPunct="1">
              <a:spcBef>
                <a:spcPct val="0"/>
              </a:spcBef>
              <a:buSzTx/>
              <a:buFontTx/>
              <a:buNone/>
            </a:pPr>
            <a:r>
              <a:rPr lang="el-GR" altLang="el-GR" sz="2800" b="1">
                <a:solidFill>
                  <a:srgbClr val="040466"/>
                </a:solidFill>
                <a:latin typeface="Comic Sans MS" pitchFamily="66" charset="0"/>
              </a:rPr>
              <a:t>Εκτίμηση της βρογχικής υπεραντιδραστικότητας</a:t>
            </a:r>
          </a:p>
          <a:p>
            <a:pPr algn="ctr" eaLnBrk="1" hangingPunct="1">
              <a:spcBef>
                <a:spcPct val="0"/>
              </a:spcBef>
              <a:buSzTx/>
              <a:buFontTx/>
              <a:buNone/>
            </a:pPr>
            <a:r>
              <a:rPr lang="en-US" altLang="el-GR" sz="2800" b="1">
                <a:solidFill>
                  <a:srgbClr val="040466"/>
                </a:solidFill>
                <a:latin typeface="Comic Sans MS" pitchFamily="66" charset="0"/>
              </a:rPr>
              <a:t>(BHR)</a:t>
            </a:r>
            <a:r>
              <a:rPr lang="el-GR" altLang="el-GR" sz="2800" b="1">
                <a:solidFill>
                  <a:srgbClr val="040466"/>
                </a:solidFill>
                <a:latin typeface="Comic Sans MS" pitchFamily="66" charset="0"/>
              </a:rPr>
              <a:t> </a:t>
            </a:r>
          </a:p>
        </p:txBody>
      </p:sp>
      <p:sp>
        <p:nvSpPr>
          <p:cNvPr id="4" name="Ορθογώνιο 3"/>
          <p:cNvSpPr/>
          <p:nvPr/>
        </p:nvSpPr>
        <p:spPr>
          <a:xfrm>
            <a:off x="527051" y="1917701"/>
            <a:ext cx="4912783" cy="1569660"/>
          </a:xfrm>
          <a:prstGeom prst="rect">
            <a:avLst/>
          </a:prstGeom>
        </p:spPr>
        <p:txBody>
          <a:bodyPr>
            <a:spAutoFit/>
          </a:bodyPr>
          <a:lstStyle/>
          <a:p>
            <a:pPr>
              <a:defRPr/>
            </a:pPr>
            <a:r>
              <a:rPr lang="el-GR" altLang="el-GR" sz="2400" b="1" dirty="0">
                <a:solidFill>
                  <a:srgbClr val="FF0000"/>
                </a:solidFill>
                <a:latin typeface="Comic Sans MS" pitchFamily="66" charset="0"/>
              </a:rPr>
              <a:t>Άμεσες δοκιμασίες πρόκλησης</a:t>
            </a:r>
          </a:p>
          <a:p>
            <a:pPr>
              <a:defRPr/>
            </a:pPr>
            <a:endParaRPr lang="el-GR" altLang="el-GR" sz="2400" b="1" dirty="0">
              <a:solidFill>
                <a:srgbClr val="040466"/>
              </a:solidFill>
              <a:latin typeface="Comic Sans MS" pitchFamily="66" charset="0"/>
            </a:endParaRPr>
          </a:p>
          <a:p>
            <a:pPr marL="342900" indent="-342900">
              <a:buFont typeface="Arial" panose="020B0604020202020204" pitchFamily="34" charset="0"/>
              <a:buChar char="•"/>
              <a:defRPr/>
            </a:pPr>
            <a:r>
              <a:rPr lang="el-GR" altLang="el-GR" sz="2400" b="1" i="1" dirty="0" err="1">
                <a:solidFill>
                  <a:srgbClr val="040466"/>
                </a:solidFill>
                <a:latin typeface="Comic Sans MS" pitchFamily="66" charset="0"/>
              </a:rPr>
              <a:t>Μεταχολίνη</a:t>
            </a:r>
            <a:endParaRPr lang="el-GR" altLang="el-GR" sz="2400" b="1" i="1" dirty="0">
              <a:solidFill>
                <a:srgbClr val="040466"/>
              </a:solidFill>
              <a:latin typeface="Comic Sans MS" pitchFamily="66" charset="0"/>
            </a:endParaRPr>
          </a:p>
          <a:p>
            <a:pPr marL="342900" indent="-342900">
              <a:buFont typeface="Arial" panose="020B0604020202020204" pitchFamily="34" charset="0"/>
              <a:buChar char="•"/>
              <a:defRPr/>
            </a:pPr>
            <a:r>
              <a:rPr lang="el-GR" altLang="el-GR" sz="2400" b="1" i="1" dirty="0" err="1">
                <a:solidFill>
                  <a:srgbClr val="040466"/>
                </a:solidFill>
                <a:latin typeface="Comic Sans MS" pitchFamily="66" charset="0"/>
              </a:rPr>
              <a:t>Ισταμίνη</a:t>
            </a:r>
            <a:endParaRPr lang="el-GR" altLang="el-GR" sz="2400" b="1" i="1" dirty="0">
              <a:solidFill>
                <a:srgbClr val="040466"/>
              </a:solidFill>
              <a:latin typeface="Comic Sans MS" pitchFamily="66" charset="0"/>
            </a:endParaRPr>
          </a:p>
        </p:txBody>
      </p:sp>
    </p:spTree>
    <p:extLst>
      <p:ext uri="{BB962C8B-B14F-4D97-AF65-F5344CB8AC3E}">
        <p14:creationId xmlns:p14="http://schemas.microsoft.com/office/powerpoint/2010/main" xmlns="" val="824388677"/>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468967" y="1268413"/>
            <a:ext cx="9025467" cy="477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31" name="Text Box 3"/>
          <p:cNvSpPr txBox="1">
            <a:spLocks noChangeArrowheads="1"/>
          </p:cNvSpPr>
          <p:nvPr/>
        </p:nvSpPr>
        <p:spPr bwMode="auto">
          <a:xfrm>
            <a:off x="501651" y="141288"/>
            <a:ext cx="10682816"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lgn="ctr" eaLnBrk="1" hangingPunct="1">
              <a:spcBef>
                <a:spcPct val="0"/>
              </a:spcBef>
              <a:buSzTx/>
              <a:buFontTx/>
              <a:buNone/>
            </a:pPr>
            <a:r>
              <a:rPr lang="el-GR" altLang="el-GR" sz="2400" b="1">
                <a:solidFill>
                  <a:srgbClr val="A80408"/>
                </a:solidFill>
                <a:latin typeface="Comic Sans MS" pitchFamily="66" charset="0"/>
              </a:rPr>
              <a:t>Σύγκριση των άμεσων και έμμεσων ερεθισμάτων στην πρόκληση βρογχόσπασμου </a:t>
            </a:r>
            <a:endParaRPr lang="it-IT" altLang="el-GR" sz="2400" b="1">
              <a:solidFill>
                <a:srgbClr val="A80408"/>
              </a:solidFill>
              <a:latin typeface="Comic Sans MS" pitchFamily="66" charset="0"/>
            </a:endParaRPr>
          </a:p>
        </p:txBody>
      </p:sp>
      <p:sp>
        <p:nvSpPr>
          <p:cNvPr id="73732" name="Text Box 4"/>
          <p:cNvSpPr txBox="1">
            <a:spLocks noChangeArrowheads="1"/>
          </p:cNvSpPr>
          <p:nvPr/>
        </p:nvSpPr>
        <p:spPr bwMode="auto">
          <a:xfrm>
            <a:off x="1604434" y="6400800"/>
            <a:ext cx="801693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eaLnBrk="1" hangingPunct="1">
              <a:spcBef>
                <a:spcPct val="0"/>
              </a:spcBef>
              <a:buSzTx/>
              <a:buFontTx/>
              <a:buNone/>
            </a:pPr>
            <a:r>
              <a:rPr lang="it-IT" altLang="el-GR" sz="1600" b="1">
                <a:latin typeface="Comic Sans MS" pitchFamily="66" charset="0"/>
              </a:rPr>
              <a:t>Spicuzza L, Bonfiglio C, Polosa R. Trends Pharmacol Sci,</a:t>
            </a:r>
            <a:r>
              <a:rPr lang="el-GR" altLang="el-GR" sz="1600" b="1">
                <a:latin typeface="Comic Sans MS" pitchFamily="66" charset="0"/>
              </a:rPr>
              <a:t> 2003;24(8):409-13</a:t>
            </a:r>
            <a:r>
              <a:rPr lang="el-GR" altLang="el-GR" sz="2400">
                <a:latin typeface="Times New Roman" pitchFamily="18" charset="0"/>
              </a:rPr>
              <a:t> </a:t>
            </a:r>
            <a:endParaRPr lang="it-IT" altLang="el-GR" sz="2400">
              <a:latin typeface="Times New Roman" pitchFamily="18" charset="0"/>
            </a:endParaRPr>
          </a:p>
        </p:txBody>
      </p:sp>
      <p:sp>
        <p:nvSpPr>
          <p:cNvPr id="73733" name="Rectangle 5"/>
          <p:cNvSpPr>
            <a:spLocks noChangeArrowheads="1"/>
          </p:cNvSpPr>
          <p:nvPr/>
        </p:nvSpPr>
        <p:spPr bwMode="auto">
          <a:xfrm>
            <a:off x="1892301" y="2997200"/>
            <a:ext cx="2112433" cy="287338"/>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eaLnBrk="1" hangingPunct="1">
              <a:spcBef>
                <a:spcPct val="0"/>
              </a:spcBef>
              <a:buSzTx/>
              <a:buFontTx/>
              <a:buNone/>
            </a:pPr>
            <a:endParaRPr lang="el-GR" altLang="el-GR" sz="2400">
              <a:latin typeface="Times New Roman" pitchFamily="18" charset="0"/>
            </a:endParaRPr>
          </a:p>
        </p:txBody>
      </p:sp>
      <p:sp>
        <p:nvSpPr>
          <p:cNvPr id="73734" name="Rectangle 6"/>
          <p:cNvSpPr>
            <a:spLocks noChangeArrowheads="1"/>
          </p:cNvSpPr>
          <p:nvPr/>
        </p:nvSpPr>
        <p:spPr bwMode="auto">
          <a:xfrm>
            <a:off x="6769100" y="3716339"/>
            <a:ext cx="2110317" cy="604837"/>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eaLnBrk="1" hangingPunct="1">
              <a:spcBef>
                <a:spcPct val="0"/>
              </a:spcBef>
              <a:buSzTx/>
              <a:buFontTx/>
              <a:buNone/>
            </a:pPr>
            <a:endParaRPr lang="el-GR" altLang="el-GR" sz="2400">
              <a:latin typeface="Times New Roman" pitchFamily="18" charset="0"/>
            </a:endParaRPr>
          </a:p>
        </p:txBody>
      </p:sp>
      <p:sp>
        <p:nvSpPr>
          <p:cNvPr id="73735" name="Rectangle 7"/>
          <p:cNvSpPr>
            <a:spLocks noChangeArrowheads="1"/>
          </p:cNvSpPr>
          <p:nvPr/>
        </p:nvSpPr>
        <p:spPr bwMode="auto">
          <a:xfrm>
            <a:off x="8976785" y="2997201"/>
            <a:ext cx="1246716" cy="790575"/>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eaLnBrk="1" hangingPunct="1">
              <a:spcBef>
                <a:spcPct val="0"/>
              </a:spcBef>
              <a:buSzTx/>
              <a:buFontTx/>
              <a:buNone/>
            </a:pPr>
            <a:endParaRPr lang="el-GR" altLang="el-GR" sz="2400">
              <a:latin typeface="Times New Roman" pitchFamily="18" charset="0"/>
            </a:endParaRPr>
          </a:p>
        </p:txBody>
      </p:sp>
      <p:sp>
        <p:nvSpPr>
          <p:cNvPr id="73736" name="Rectangle 8"/>
          <p:cNvSpPr>
            <a:spLocks noChangeArrowheads="1"/>
          </p:cNvSpPr>
          <p:nvPr/>
        </p:nvSpPr>
        <p:spPr bwMode="auto">
          <a:xfrm>
            <a:off x="4195234" y="3227388"/>
            <a:ext cx="941917" cy="474662"/>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eaLnBrk="1" hangingPunct="1">
              <a:spcBef>
                <a:spcPct val="0"/>
              </a:spcBef>
              <a:buSzTx/>
              <a:buFontTx/>
              <a:buNone/>
            </a:pPr>
            <a:endParaRPr lang="el-GR" altLang="el-GR" sz="2400">
              <a:latin typeface="Times New Roman" pitchFamily="18" charset="0"/>
            </a:endParaRPr>
          </a:p>
        </p:txBody>
      </p:sp>
      <p:sp>
        <p:nvSpPr>
          <p:cNvPr id="73737" name="Rectangle 9"/>
          <p:cNvSpPr>
            <a:spLocks noChangeArrowheads="1"/>
          </p:cNvSpPr>
          <p:nvPr/>
        </p:nvSpPr>
        <p:spPr bwMode="auto">
          <a:xfrm>
            <a:off x="1775884" y="1614489"/>
            <a:ext cx="2302933" cy="1368425"/>
          </a:xfrm>
          <a:prstGeom prst="rect">
            <a:avLst/>
          </a:prstGeom>
          <a:solidFill>
            <a:schemeClr val="bg1"/>
          </a:solidFill>
          <a:ln>
            <a:noFill/>
          </a:ln>
        </p:spPr>
        <p:txBody>
          <a:bodyPr wrap="none" anchor="ct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eaLnBrk="1" hangingPunct="1">
              <a:spcBef>
                <a:spcPct val="0"/>
              </a:spcBef>
              <a:buSzTx/>
              <a:buFontTx/>
              <a:buNone/>
            </a:pPr>
            <a:endParaRPr lang="el-GR" altLang="el-GR" sz="2400">
              <a:latin typeface="Times New Roman" pitchFamily="18" charset="0"/>
            </a:endParaRPr>
          </a:p>
        </p:txBody>
      </p:sp>
    </p:spTree>
    <p:extLst>
      <p:ext uri="{BB962C8B-B14F-4D97-AF65-F5344CB8AC3E}">
        <p14:creationId xmlns:p14="http://schemas.microsoft.com/office/powerpoint/2010/main" xmlns="" val="1073688626"/>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468967" y="1268413"/>
            <a:ext cx="9025467" cy="477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5" name="Text Box 3"/>
          <p:cNvSpPr txBox="1">
            <a:spLocks noChangeArrowheads="1"/>
          </p:cNvSpPr>
          <p:nvPr/>
        </p:nvSpPr>
        <p:spPr bwMode="auto">
          <a:xfrm>
            <a:off x="501651" y="141288"/>
            <a:ext cx="10682816"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lgn="ctr" eaLnBrk="1" hangingPunct="1">
              <a:spcBef>
                <a:spcPct val="0"/>
              </a:spcBef>
              <a:buSzTx/>
              <a:buFontTx/>
              <a:buNone/>
            </a:pPr>
            <a:r>
              <a:rPr lang="el-GR" altLang="el-GR" sz="2400" b="1">
                <a:solidFill>
                  <a:srgbClr val="A80408"/>
                </a:solidFill>
                <a:latin typeface="Comic Sans MS" pitchFamily="66" charset="0"/>
              </a:rPr>
              <a:t>Σύγκριση των άμεσων και έμμεσων ερεθισμάτων στην πρόκληση βρογχόσπασμου </a:t>
            </a:r>
            <a:endParaRPr lang="it-IT" altLang="el-GR" sz="2400" b="1">
              <a:solidFill>
                <a:srgbClr val="A80408"/>
              </a:solidFill>
              <a:latin typeface="Comic Sans MS" pitchFamily="66" charset="0"/>
            </a:endParaRPr>
          </a:p>
        </p:txBody>
      </p:sp>
      <p:sp>
        <p:nvSpPr>
          <p:cNvPr id="74756" name="Rectangle 5"/>
          <p:cNvSpPr>
            <a:spLocks noChangeArrowheads="1"/>
          </p:cNvSpPr>
          <p:nvPr/>
        </p:nvSpPr>
        <p:spPr bwMode="auto">
          <a:xfrm>
            <a:off x="1892301" y="2997200"/>
            <a:ext cx="2112433" cy="287338"/>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eaLnBrk="1" hangingPunct="1">
              <a:spcBef>
                <a:spcPct val="0"/>
              </a:spcBef>
              <a:buSzTx/>
              <a:buFontTx/>
              <a:buNone/>
            </a:pPr>
            <a:endParaRPr lang="el-GR" altLang="el-GR" sz="2400">
              <a:latin typeface="Times New Roman" pitchFamily="18" charset="0"/>
            </a:endParaRPr>
          </a:p>
        </p:txBody>
      </p:sp>
      <p:sp>
        <p:nvSpPr>
          <p:cNvPr id="74757" name="Rectangle 6"/>
          <p:cNvSpPr>
            <a:spLocks noChangeArrowheads="1"/>
          </p:cNvSpPr>
          <p:nvPr/>
        </p:nvSpPr>
        <p:spPr bwMode="auto">
          <a:xfrm>
            <a:off x="6769100" y="3716339"/>
            <a:ext cx="2110317" cy="604837"/>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eaLnBrk="1" hangingPunct="1">
              <a:spcBef>
                <a:spcPct val="0"/>
              </a:spcBef>
              <a:buSzTx/>
              <a:buFontTx/>
              <a:buNone/>
            </a:pPr>
            <a:endParaRPr lang="el-GR" altLang="el-GR" sz="2400">
              <a:latin typeface="Times New Roman" pitchFamily="18" charset="0"/>
            </a:endParaRPr>
          </a:p>
        </p:txBody>
      </p:sp>
      <p:sp>
        <p:nvSpPr>
          <p:cNvPr id="74758" name="Rectangle 7"/>
          <p:cNvSpPr>
            <a:spLocks noChangeArrowheads="1"/>
          </p:cNvSpPr>
          <p:nvPr/>
        </p:nvSpPr>
        <p:spPr bwMode="auto">
          <a:xfrm>
            <a:off x="8976785" y="2997201"/>
            <a:ext cx="1246716" cy="790575"/>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eaLnBrk="1" hangingPunct="1">
              <a:spcBef>
                <a:spcPct val="0"/>
              </a:spcBef>
              <a:buSzTx/>
              <a:buFontTx/>
              <a:buNone/>
            </a:pPr>
            <a:endParaRPr lang="el-GR" altLang="el-GR" sz="2400">
              <a:latin typeface="Times New Roman" pitchFamily="18" charset="0"/>
            </a:endParaRPr>
          </a:p>
        </p:txBody>
      </p:sp>
      <p:sp>
        <p:nvSpPr>
          <p:cNvPr id="74759" name="Rectangle 8"/>
          <p:cNvSpPr>
            <a:spLocks noChangeArrowheads="1"/>
          </p:cNvSpPr>
          <p:nvPr/>
        </p:nvSpPr>
        <p:spPr bwMode="auto">
          <a:xfrm>
            <a:off x="4195234" y="3227388"/>
            <a:ext cx="941917" cy="474662"/>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eaLnBrk="1" hangingPunct="1">
              <a:spcBef>
                <a:spcPct val="0"/>
              </a:spcBef>
              <a:buSzTx/>
              <a:buFontTx/>
              <a:buNone/>
            </a:pPr>
            <a:endParaRPr lang="el-GR" altLang="el-GR" sz="2400">
              <a:latin typeface="Times New Roman" pitchFamily="18" charset="0"/>
            </a:endParaRPr>
          </a:p>
        </p:txBody>
      </p:sp>
      <p:sp>
        <p:nvSpPr>
          <p:cNvPr id="74760" name="Text Box 4"/>
          <p:cNvSpPr txBox="1">
            <a:spLocks noChangeArrowheads="1"/>
          </p:cNvSpPr>
          <p:nvPr/>
        </p:nvSpPr>
        <p:spPr bwMode="auto">
          <a:xfrm>
            <a:off x="1604434" y="6400800"/>
            <a:ext cx="801693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eaLnBrk="1" hangingPunct="1">
              <a:spcBef>
                <a:spcPct val="0"/>
              </a:spcBef>
              <a:buSzTx/>
              <a:buFontTx/>
              <a:buNone/>
            </a:pPr>
            <a:r>
              <a:rPr lang="it-IT" altLang="el-GR" sz="1600" b="1">
                <a:latin typeface="Comic Sans MS" pitchFamily="66" charset="0"/>
              </a:rPr>
              <a:t>Spicuzza L, Bonfiglio C, Polosa R. Trends Pharmacol Sci,</a:t>
            </a:r>
            <a:r>
              <a:rPr lang="el-GR" altLang="el-GR" sz="1600" b="1">
                <a:latin typeface="Comic Sans MS" pitchFamily="66" charset="0"/>
              </a:rPr>
              <a:t> 2003;24(8):409-13</a:t>
            </a:r>
            <a:r>
              <a:rPr lang="el-GR" altLang="el-GR" sz="2400">
                <a:latin typeface="Times New Roman" pitchFamily="18" charset="0"/>
              </a:rPr>
              <a:t> </a:t>
            </a:r>
            <a:endParaRPr lang="it-IT" altLang="el-GR" sz="2400">
              <a:latin typeface="Times New Roman" pitchFamily="18" charset="0"/>
            </a:endParaRPr>
          </a:p>
        </p:txBody>
      </p:sp>
    </p:spTree>
    <p:extLst>
      <p:ext uri="{BB962C8B-B14F-4D97-AF65-F5344CB8AC3E}">
        <p14:creationId xmlns:p14="http://schemas.microsoft.com/office/powerpoint/2010/main" xmlns="" val="3927013777"/>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Box 1"/>
          <p:cNvSpPr txBox="1">
            <a:spLocks noChangeArrowheads="1"/>
          </p:cNvSpPr>
          <p:nvPr/>
        </p:nvSpPr>
        <p:spPr bwMode="auto">
          <a:xfrm>
            <a:off x="486834" y="129723"/>
            <a:ext cx="11425767"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lgn="ctr" eaLnBrk="1" hangingPunct="1">
              <a:spcBef>
                <a:spcPct val="0"/>
              </a:spcBef>
              <a:buSzTx/>
              <a:buFontTx/>
              <a:buNone/>
            </a:pPr>
            <a:r>
              <a:rPr lang="el-GR" altLang="el-GR" sz="2800" b="1" dirty="0">
                <a:solidFill>
                  <a:srgbClr val="C00000"/>
                </a:solidFill>
                <a:latin typeface="Comic Sans MS" pitchFamily="66" charset="0"/>
              </a:rPr>
              <a:t>Πότε θα  ζητήσουμε μια δοκιμασία πρόκλησης;</a:t>
            </a:r>
          </a:p>
        </p:txBody>
      </p:sp>
      <p:sp>
        <p:nvSpPr>
          <p:cNvPr id="3" name="TextBox 2"/>
          <p:cNvSpPr txBox="1">
            <a:spLocks noChangeArrowheads="1"/>
          </p:cNvSpPr>
          <p:nvPr/>
        </p:nvSpPr>
        <p:spPr bwMode="auto">
          <a:xfrm>
            <a:off x="334434" y="905303"/>
            <a:ext cx="11523133" cy="5940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eaLnBrk="1" hangingPunct="1">
              <a:spcBef>
                <a:spcPct val="0"/>
              </a:spcBef>
              <a:buSzTx/>
              <a:buFontTx/>
              <a:buChar char="•"/>
            </a:pPr>
            <a:r>
              <a:rPr lang="el-GR" altLang="el-GR" sz="2000" b="1" dirty="0">
                <a:solidFill>
                  <a:srgbClr val="040466"/>
                </a:solidFill>
                <a:latin typeface="Comic Sans MS" pitchFamily="66" charset="0"/>
              </a:rPr>
              <a:t>Όταν θέλουμε να τεκμηριώσουμε τη διάγνωση του άσθματος</a:t>
            </a:r>
            <a:endParaRPr lang="en-US" altLang="el-GR" sz="2000" b="1" dirty="0">
              <a:solidFill>
                <a:srgbClr val="040466"/>
              </a:solidFill>
              <a:latin typeface="Comic Sans MS" pitchFamily="66" charset="0"/>
            </a:endParaRPr>
          </a:p>
          <a:p>
            <a:pPr eaLnBrk="1" hangingPunct="1">
              <a:spcBef>
                <a:spcPct val="0"/>
              </a:spcBef>
              <a:buSzTx/>
              <a:buFontTx/>
              <a:buNone/>
            </a:pPr>
            <a:r>
              <a:rPr lang="el-GR" altLang="el-GR" sz="2000" b="1" dirty="0">
                <a:solidFill>
                  <a:srgbClr val="040466"/>
                </a:solidFill>
                <a:latin typeface="Comic Sans MS" pitchFamily="66" charset="0"/>
              </a:rPr>
              <a:t> </a:t>
            </a:r>
          </a:p>
          <a:p>
            <a:pPr eaLnBrk="1" hangingPunct="1">
              <a:spcBef>
                <a:spcPct val="0"/>
              </a:spcBef>
              <a:buSzTx/>
              <a:buFontTx/>
              <a:buChar char="•"/>
            </a:pPr>
            <a:r>
              <a:rPr lang="el-GR" altLang="el-GR" sz="2000" b="1" dirty="0">
                <a:solidFill>
                  <a:srgbClr val="040466"/>
                </a:solidFill>
                <a:latin typeface="Comic Sans MS" pitchFamily="66" charset="0"/>
              </a:rPr>
              <a:t>Όταν θέλουμε να τεκμηριώσουμε τη διάγνωση του άσθματος μετά από άσκηση, του επαγγελματικού άσθματος</a:t>
            </a:r>
            <a:endParaRPr lang="en-US" altLang="el-GR" sz="2000" b="1" dirty="0">
              <a:solidFill>
                <a:srgbClr val="040466"/>
              </a:solidFill>
              <a:latin typeface="Comic Sans MS" pitchFamily="66" charset="0"/>
            </a:endParaRPr>
          </a:p>
          <a:p>
            <a:pPr eaLnBrk="1" hangingPunct="1">
              <a:spcBef>
                <a:spcPct val="0"/>
              </a:spcBef>
              <a:buSzTx/>
              <a:buFontTx/>
              <a:buChar char="•"/>
            </a:pPr>
            <a:endParaRPr lang="el-GR" altLang="el-GR" sz="2000" b="1" dirty="0">
              <a:solidFill>
                <a:srgbClr val="040466"/>
              </a:solidFill>
              <a:latin typeface="Comic Sans MS" pitchFamily="66" charset="0"/>
            </a:endParaRPr>
          </a:p>
          <a:p>
            <a:pPr eaLnBrk="1" hangingPunct="1">
              <a:spcBef>
                <a:spcPct val="0"/>
              </a:spcBef>
              <a:buSzTx/>
              <a:buFontTx/>
              <a:buChar char="•"/>
            </a:pPr>
            <a:r>
              <a:rPr lang="el-GR" altLang="el-GR" sz="2000" b="1" dirty="0">
                <a:solidFill>
                  <a:srgbClr val="040466"/>
                </a:solidFill>
                <a:latin typeface="Comic Sans MS" pitchFamily="66" charset="0"/>
              </a:rPr>
              <a:t>Στη διερεύνηση του βήχα συνώνυμου άσθματος (</a:t>
            </a:r>
            <a:r>
              <a:rPr lang="en-US" altLang="el-GR" sz="2000" b="1" dirty="0">
                <a:solidFill>
                  <a:srgbClr val="040466"/>
                </a:solidFill>
                <a:latin typeface="Comic Sans MS" pitchFamily="66" charset="0"/>
              </a:rPr>
              <a:t>cough variant asthma)</a:t>
            </a:r>
          </a:p>
          <a:p>
            <a:pPr eaLnBrk="1" hangingPunct="1">
              <a:spcBef>
                <a:spcPct val="0"/>
              </a:spcBef>
              <a:buSzTx/>
              <a:buFontTx/>
              <a:buChar char="•"/>
            </a:pPr>
            <a:endParaRPr lang="en-US" altLang="el-GR" sz="2000" b="1" dirty="0">
              <a:solidFill>
                <a:srgbClr val="040466"/>
              </a:solidFill>
              <a:latin typeface="Comic Sans MS" pitchFamily="66" charset="0"/>
            </a:endParaRPr>
          </a:p>
          <a:p>
            <a:pPr eaLnBrk="1" hangingPunct="1">
              <a:spcBef>
                <a:spcPct val="0"/>
              </a:spcBef>
              <a:buSzTx/>
              <a:buFontTx/>
              <a:buChar char="•"/>
            </a:pPr>
            <a:r>
              <a:rPr lang="el-GR" altLang="el-GR" sz="2000" b="1" dirty="0">
                <a:solidFill>
                  <a:srgbClr val="040466"/>
                </a:solidFill>
                <a:latin typeface="Comic Sans MS" pitchFamily="66" charset="0"/>
              </a:rPr>
              <a:t>Για την εκτίμηση της απάντησης στη θεραπεία με αντιφλεγμονώδεις παράγοντες (π.χ. εισπνεόμενα κορτικοειδή)</a:t>
            </a:r>
            <a:endParaRPr lang="en-US" altLang="el-GR" sz="2000" b="1" dirty="0">
              <a:solidFill>
                <a:srgbClr val="040466"/>
              </a:solidFill>
              <a:latin typeface="Comic Sans MS" pitchFamily="66" charset="0"/>
            </a:endParaRPr>
          </a:p>
          <a:p>
            <a:pPr eaLnBrk="1" hangingPunct="1">
              <a:spcBef>
                <a:spcPct val="0"/>
              </a:spcBef>
              <a:buSzTx/>
              <a:buFontTx/>
              <a:buChar char="•"/>
            </a:pPr>
            <a:endParaRPr lang="el-GR" altLang="el-GR" sz="2000" b="1" dirty="0">
              <a:solidFill>
                <a:srgbClr val="040466"/>
              </a:solidFill>
              <a:latin typeface="Comic Sans MS" pitchFamily="66" charset="0"/>
            </a:endParaRPr>
          </a:p>
          <a:p>
            <a:pPr eaLnBrk="1" hangingPunct="1">
              <a:spcBef>
                <a:spcPct val="0"/>
              </a:spcBef>
              <a:buSzTx/>
              <a:buFontTx/>
              <a:buChar char="•"/>
            </a:pPr>
            <a:r>
              <a:rPr lang="el-GR" altLang="el-GR" sz="2000" b="1" dirty="0">
                <a:solidFill>
                  <a:srgbClr val="040466"/>
                </a:solidFill>
                <a:latin typeface="Comic Sans MS" pitchFamily="66" charset="0"/>
              </a:rPr>
              <a:t>Για την εκτίμηση του βαθμού της βρογχικής </a:t>
            </a:r>
            <a:r>
              <a:rPr lang="el-GR" altLang="el-GR" sz="2000" b="1" dirty="0" err="1">
                <a:solidFill>
                  <a:srgbClr val="040466"/>
                </a:solidFill>
                <a:latin typeface="Comic Sans MS" pitchFamily="66" charset="0"/>
              </a:rPr>
              <a:t>υπεραντιδραστικότητας</a:t>
            </a:r>
            <a:endParaRPr lang="el-GR" altLang="el-GR" sz="2000" b="1" dirty="0">
              <a:solidFill>
                <a:srgbClr val="040466"/>
              </a:solidFill>
              <a:latin typeface="Comic Sans MS" pitchFamily="66" charset="0"/>
            </a:endParaRPr>
          </a:p>
          <a:p>
            <a:pPr eaLnBrk="1" hangingPunct="1">
              <a:spcBef>
                <a:spcPct val="0"/>
              </a:spcBef>
              <a:buSzTx/>
              <a:buFontTx/>
              <a:buChar char="•"/>
            </a:pPr>
            <a:endParaRPr lang="el-GR" altLang="el-GR" sz="2000" b="1" dirty="0">
              <a:solidFill>
                <a:srgbClr val="040466"/>
              </a:solidFill>
              <a:latin typeface="Comic Sans MS" pitchFamily="66" charset="0"/>
            </a:endParaRPr>
          </a:p>
          <a:p>
            <a:pPr eaLnBrk="1" hangingPunct="1">
              <a:spcBef>
                <a:spcPct val="0"/>
              </a:spcBef>
              <a:buSzTx/>
              <a:buFontTx/>
              <a:buChar char="•"/>
            </a:pPr>
            <a:r>
              <a:rPr lang="el-GR" altLang="el-GR" sz="2000" b="1" dirty="0">
                <a:solidFill>
                  <a:srgbClr val="040466"/>
                </a:solidFill>
                <a:latin typeface="Comic Sans MS" pitchFamily="66" charset="0"/>
              </a:rPr>
              <a:t>Για την εκτίμηση των αθλητών υψηλών επιδόσεων </a:t>
            </a:r>
          </a:p>
          <a:p>
            <a:pPr eaLnBrk="1" hangingPunct="1">
              <a:spcBef>
                <a:spcPct val="0"/>
              </a:spcBef>
              <a:buSzTx/>
              <a:buFontTx/>
              <a:buChar char="•"/>
            </a:pPr>
            <a:endParaRPr lang="el-GR" altLang="el-GR" sz="2000" b="1" dirty="0">
              <a:solidFill>
                <a:srgbClr val="040466"/>
              </a:solidFill>
              <a:latin typeface="Comic Sans MS" pitchFamily="66" charset="0"/>
            </a:endParaRPr>
          </a:p>
          <a:p>
            <a:pPr eaLnBrk="1" hangingPunct="1">
              <a:spcBef>
                <a:spcPct val="0"/>
              </a:spcBef>
              <a:buSzTx/>
              <a:buFontTx/>
              <a:buChar char="•"/>
            </a:pPr>
            <a:r>
              <a:rPr lang="el-GR" altLang="el-GR" sz="2000" b="1" dirty="0">
                <a:solidFill>
                  <a:srgbClr val="040466"/>
                </a:solidFill>
                <a:latin typeface="Comic Sans MS" pitchFamily="66" charset="0"/>
              </a:rPr>
              <a:t>Για τη διάγνωση της </a:t>
            </a:r>
            <a:r>
              <a:rPr lang="el-GR" altLang="el-GR" sz="2000" b="1" dirty="0" err="1">
                <a:solidFill>
                  <a:srgbClr val="040466"/>
                </a:solidFill>
                <a:latin typeface="Comic Sans MS" pitchFamily="66" charset="0"/>
              </a:rPr>
              <a:t>βρογχοστένωσης</a:t>
            </a:r>
            <a:r>
              <a:rPr lang="el-GR" altLang="el-GR" sz="2000" b="1" dirty="0">
                <a:solidFill>
                  <a:srgbClr val="040466"/>
                </a:solidFill>
                <a:latin typeface="Comic Sans MS" pitchFamily="66" charset="0"/>
              </a:rPr>
              <a:t> σε δύτες </a:t>
            </a:r>
            <a:r>
              <a:rPr lang="en-US" altLang="el-GR" sz="2000" b="1" dirty="0">
                <a:solidFill>
                  <a:srgbClr val="040466"/>
                </a:solidFill>
                <a:latin typeface="Comic Sans MS" pitchFamily="66" charset="0"/>
              </a:rPr>
              <a:t>SCUBA</a:t>
            </a:r>
          </a:p>
          <a:p>
            <a:pPr eaLnBrk="1" hangingPunct="1">
              <a:spcBef>
                <a:spcPct val="0"/>
              </a:spcBef>
              <a:buSzTx/>
              <a:buFontTx/>
              <a:buChar char="•"/>
            </a:pPr>
            <a:endParaRPr lang="en-US" altLang="el-GR" sz="2000" b="1" dirty="0">
              <a:solidFill>
                <a:srgbClr val="040466"/>
              </a:solidFill>
              <a:latin typeface="Comic Sans MS" pitchFamily="66" charset="0"/>
            </a:endParaRPr>
          </a:p>
          <a:p>
            <a:pPr eaLnBrk="1" hangingPunct="1">
              <a:spcBef>
                <a:spcPct val="0"/>
              </a:spcBef>
              <a:buSzTx/>
              <a:buFontTx/>
              <a:buChar char="•"/>
            </a:pPr>
            <a:r>
              <a:rPr lang="el-GR" altLang="el-GR" sz="2000" b="1" dirty="0">
                <a:solidFill>
                  <a:srgbClr val="040466"/>
                </a:solidFill>
                <a:latin typeface="Comic Sans MS" pitchFamily="66" charset="0"/>
              </a:rPr>
              <a:t>Για τη </a:t>
            </a:r>
            <a:r>
              <a:rPr lang="el-GR" altLang="el-GR" sz="2000" b="1" dirty="0" err="1">
                <a:solidFill>
                  <a:srgbClr val="040466"/>
                </a:solidFill>
                <a:latin typeface="Comic Sans MS" pitchFamily="66" charset="0"/>
              </a:rPr>
              <a:t>διαφοροδιάγνωση</a:t>
            </a:r>
            <a:r>
              <a:rPr lang="el-GR" altLang="el-GR" sz="2000" b="1" dirty="0">
                <a:solidFill>
                  <a:srgbClr val="040466"/>
                </a:solidFill>
                <a:latin typeface="Comic Sans MS" pitchFamily="66" charset="0"/>
              </a:rPr>
              <a:t> του άσθματος από άλλες καταστάσεις χρόνιας </a:t>
            </a:r>
            <a:r>
              <a:rPr lang="el-GR" altLang="el-GR" sz="2000" b="1" dirty="0" err="1">
                <a:solidFill>
                  <a:srgbClr val="040466"/>
                </a:solidFill>
                <a:latin typeface="Comic Sans MS" pitchFamily="66" charset="0"/>
              </a:rPr>
              <a:t>βρογχοστένωσης</a:t>
            </a:r>
            <a:endParaRPr lang="el-GR" altLang="el-GR" sz="2000" b="1" dirty="0">
              <a:solidFill>
                <a:srgbClr val="040466"/>
              </a:solidFill>
              <a:latin typeface="Comic Sans MS" pitchFamily="66" charset="0"/>
            </a:endParaRPr>
          </a:p>
          <a:p>
            <a:pPr eaLnBrk="1" hangingPunct="1">
              <a:spcBef>
                <a:spcPct val="0"/>
              </a:spcBef>
              <a:buSzTx/>
              <a:buFontTx/>
              <a:buChar char="•"/>
            </a:pPr>
            <a:endParaRPr lang="el-GR" altLang="el-GR" sz="2000" b="1" dirty="0">
              <a:solidFill>
                <a:schemeClr val="bg1"/>
              </a:solidFill>
              <a:latin typeface="Comic Sans MS" pitchFamily="66" charset="0"/>
            </a:endParaRPr>
          </a:p>
          <a:p>
            <a:pPr eaLnBrk="1" hangingPunct="1">
              <a:spcBef>
                <a:spcPct val="0"/>
              </a:spcBef>
              <a:buSzTx/>
              <a:buFontTx/>
              <a:buChar char="•"/>
            </a:pPr>
            <a:endParaRPr lang="el-GR" altLang="el-GR" sz="2000" b="1" dirty="0">
              <a:solidFill>
                <a:schemeClr val="bg1"/>
              </a:solidFill>
              <a:latin typeface="Comic Sans MS" pitchFamily="66" charset="0"/>
            </a:endParaRPr>
          </a:p>
        </p:txBody>
      </p:sp>
      <p:sp>
        <p:nvSpPr>
          <p:cNvPr id="75780" name="TextBox 3"/>
          <p:cNvSpPr txBox="1">
            <a:spLocks noChangeArrowheads="1"/>
          </p:cNvSpPr>
          <p:nvPr/>
        </p:nvSpPr>
        <p:spPr bwMode="auto">
          <a:xfrm>
            <a:off x="3951818" y="6400800"/>
            <a:ext cx="824018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lgn="r" eaLnBrk="1" hangingPunct="1">
              <a:spcBef>
                <a:spcPct val="0"/>
              </a:spcBef>
              <a:buSzTx/>
              <a:buFontTx/>
              <a:buNone/>
            </a:pPr>
            <a:r>
              <a:rPr lang="en-US" altLang="el-GR" sz="1600" b="1">
                <a:solidFill>
                  <a:srgbClr val="C00000"/>
                </a:solidFill>
                <a:latin typeface="Comic Sans MS" pitchFamily="66" charset="0"/>
              </a:rPr>
              <a:t>Borges</a:t>
            </a:r>
            <a:r>
              <a:rPr lang="el-GR" altLang="el-GR" sz="1600" b="1">
                <a:solidFill>
                  <a:srgbClr val="C00000"/>
                </a:solidFill>
                <a:latin typeface="Comic Sans MS" pitchFamily="66" charset="0"/>
              </a:rPr>
              <a:t> </a:t>
            </a:r>
            <a:r>
              <a:rPr lang="en-US" altLang="el-GR" sz="1600" b="1">
                <a:solidFill>
                  <a:srgbClr val="C00000"/>
                </a:solidFill>
                <a:latin typeface="Comic Sans MS" pitchFamily="66" charset="0"/>
              </a:rPr>
              <a:t>C et al, </a:t>
            </a:r>
            <a:r>
              <a:rPr lang="el-GR" altLang="el-GR" sz="1600" b="1">
                <a:solidFill>
                  <a:srgbClr val="C00000"/>
                </a:solidFill>
                <a:latin typeface="Comic Sans MS" pitchFamily="66" charset="0"/>
              </a:rPr>
              <a:t>Sao Paulo Med J. 2011;129(4):243-9</a:t>
            </a:r>
            <a:r>
              <a:rPr lang="el-GR" altLang="el-GR" sz="2400">
                <a:solidFill>
                  <a:srgbClr val="C00000"/>
                </a:solidFill>
                <a:latin typeface="Times New Roman" pitchFamily="18" charset="0"/>
              </a:rPr>
              <a:t> </a:t>
            </a:r>
          </a:p>
        </p:txBody>
      </p:sp>
    </p:spTree>
    <p:extLst>
      <p:ext uri="{BB962C8B-B14F-4D97-AF65-F5344CB8AC3E}">
        <p14:creationId xmlns:p14="http://schemas.microsoft.com/office/powerpoint/2010/main" xmlns="" val="237220826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 calcmode="lin" valueType="num">
                                      <p:cBhvr additive="base">
                                        <p:cTn id="3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anim calcmode="lin" valueType="num">
                                      <p:cBhvr additive="base">
                                        <p:cTn id="43"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14" end="14"/>
                                            </p:txEl>
                                          </p:spTgt>
                                        </p:tgtEl>
                                        <p:attrNameLst>
                                          <p:attrName>style.visibility</p:attrName>
                                        </p:attrNameLst>
                                      </p:cBhvr>
                                      <p:to>
                                        <p:strVal val="visible"/>
                                      </p:to>
                                    </p:set>
                                    <p:anim calcmode="lin" valueType="num">
                                      <p:cBhvr additive="base">
                                        <p:cTn id="49"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1"/>
          </p:nvPr>
        </p:nvSpPr>
        <p:spPr>
          <a:xfrm>
            <a:off x="624418" y="1773238"/>
            <a:ext cx="11370733" cy="5208587"/>
          </a:xfrm>
        </p:spPr>
        <p:txBody>
          <a:bodyPr/>
          <a:lstStyle/>
          <a:p>
            <a:r>
              <a:rPr lang="el-GR" altLang="el-GR" sz="2400" dirty="0">
                <a:solidFill>
                  <a:srgbClr val="040466"/>
                </a:solidFill>
                <a:latin typeface="Comic Sans MS" pitchFamily="66" charset="0"/>
              </a:rPr>
              <a:t>Το άσθμα είναι ένα από τα συχνότερα χρόνια νοσήματα παγκοσμίως, που εκτιμάται πως αφορά περισσότερους από </a:t>
            </a:r>
            <a:r>
              <a:rPr lang="en-US" altLang="el-GR" sz="2400" dirty="0">
                <a:solidFill>
                  <a:srgbClr val="040466"/>
                </a:solidFill>
                <a:latin typeface="Comic Sans MS" pitchFamily="66" charset="0"/>
              </a:rPr>
              <a:t>300 </a:t>
            </a:r>
            <a:r>
              <a:rPr lang="el-GR" altLang="el-GR" sz="2400" dirty="0">
                <a:solidFill>
                  <a:srgbClr val="040466"/>
                </a:solidFill>
                <a:latin typeface="Comic Sans MS" pitchFamily="66" charset="0"/>
              </a:rPr>
              <a:t>εκατομμύρια ασθενείς</a:t>
            </a:r>
          </a:p>
          <a:p>
            <a:endParaRPr lang="en-US" altLang="el-GR" sz="2400" dirty="0">
              <a:solidFill>
                <a:srgbClr val="040466"/>
              </a:solidFill>
              <a:latin typeface="Comic Sans MS" pitchFamily="66" charset="0"/>
            </a:endParaRPr>
          </a:p>
          <a:p>
            <a:r>
              <a:rPr lang="el-GR" altLang="el-GR" sz="2400" dirty="0">
                <a:solidFill>
                  <a:srgbClr val="040466"/>
                </a:solidFill>
                <a:latin typeface="Comic Sans MS" pitchFamily="66" charset="0"/>
              </a:rPr>
              <a:t>Η επίπτωσή του αυξάνεται σε πολλές χώρες, ιδιαίτερα στα παιδιά</a:t>
            </a:r>
          </a:p>
          <a:p>
            <a:endParaRPr lang="en-US" altLang="el-GR" sz="2400" dirty="0">
              <a:solidFill>
                <a:srgbClr val="040466"/>
              </a:solidFill>
              <a:latin typeface="Comic Sans MS" pitchFamily="66" charset="0"/>
            </a:endParaRPr>
          </a:p>
          <a:p>
            <a:r>
              <a:rPr lang="el-GR" altLang="el-GR" sz="2400" dirty="0">
                <a:solidFill>
                  <a:srgbClr val="040466"/>
                </a:solidFill>
                <a:latin typeface="Comic Sans MS" pitchFamily="66" charset="0"/>
              </a:rPr>
              <a:t>Αποτελεί κύρια αιτία απουσίας από το σχολείο και την εργασία</a:t>
            </a:r>
          </a:p>
          <a:p>
            <a:endParaRPr lang="en-US" altLang="el-GR" sz="2400" dirty="0">
              <a:solidFill>
                <a:srgbClr val="040466"/>
              </a:solidFill>
              <a:latin typeface="Comic Sans MS" pitchFamily="66" charset="0"/>
            </a:endParaRPr>
          </a:p>
          <a:p>
            <a:r>
              <a:rPr lang="el-GR" altLang="el-GR" sz="2400" dirty="0">
                <a:solidFill>
                  <a:srgbClr val="040466"/>
                </a:solidFill>
                <a:latin typeface="Comic Sans MS" pitchFamily="66" charset="0"/>
              </a:rPr>
              <a:t>Επισύρει υψηλό κόστος για τη φροντίδα του στα συστήματα υγείας-στις ανεπτυγμένες χώρες εκτιμάται πως αποτελεί το 1-2% του συνολικού κόστους για την υγεία</a:t>
            </a:r>
          </a:p>
        </p:txBody>
      </p:sp>
      <p:sp>
        <p:nvSpPr>
          <p:cNvPr id="126978" name="Title 1"/>
          <p:cNvSpPr>
            <a:spLocks noGrp="1"/>
          </p:cNvSpPr>
          <p:nvPr>
            <p:ph type="title"/>
          </p:nvPr>
        </p:nvSpPr>
        <p:spPr>
          <a:xfrm>
            <a:off x="624418" y="28576"/>
            <a:ext cx="10104967" cy="936625"/>
          </a:xfrm>
          <a:solidFill>
            <a:schemeClr val="accent1">
              <a:lumMod val="20000"/>
              <a:lumOff val="80000"/>
            </a:schemeClr>
          </a:solidFill>
        </p:spPr>
        <p:txBody>
          <a:bodyPr/>
          <a:lstStyle/>
          <a:p>
            <a:pPr algn="ctr">
              <a:defRPr/>
            </a:pPr>
            <a:r>
              <a:rPr lang="el-GR" altLang="el-GR" b="1" dirty="0">
                <a:solidFill>
                  <a:srgbClr val="040466"/>
                </a:solidFill>
                <a:latin typeface="Comic Sans MS" panose="030F0702030302020204" pitchFamily="66" charset="0"/>
              </a:rPr>
              <a:t>Επιδημιολογία</a:t>
            </a:r>
            <a:endParaRPr lang="en-AU" altLang="el-GR" b="1" dirty="0">
              <a:solidFill>
                <a:srgbClr val="040466"/>
              </a:solidFill>
              <a:latin typeface="Comic Sans MS" panose="030F0702030302020204" pitchFamily="66" charset="0"/>
            </a:endParaRPr>
          </a:p>
        </p:txBody>
      </p:sp>
    </p:spTree>
    <p:extLst>
      <p:ext uri="{BB962C8B-B14F-4D97-AF65-F5344CB8AC3E}">
        <p14:creationId xmlns:p14="http://schemas.microsoft.com/office/powerpoint/2010/main" xmlns="" val="37465110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7826" name="Group 2"/>
          <p:cNvGrpSpPr>
            <a:grpSpLocks/>
          </p:cNvGrpSpPr>
          <p:nvPr/>
        </p:nvGrpSpPr>
        <p:grpSpPr bwMode="auto">
          <a:xfrm>
            <a:off x="0" y="0"/>
            <a:ext cx="12192000" cy="6858000"/>
            <a:chOff x="1152" y="288"/>
            <a:chExt cx="3747" cy="3627"/>
          </a:xfrm>
        </p:grpSpPr>
        <p:pic>
          <p:nvPicPr>
            <p:cNvPr id="77827" name="Picture 3" descr="histamine"/>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152" y="288"/>
              <a:ext cx="3747" cy="36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28" name="Text Box 4"/>
            <p:cNvSpPr txBox="1">
              <a:spLocks noChangeArrowheads="1"/>
            </p:cNvSpPr>
            <p:nvPr/>
          </p:nvSpPr>
          <p:spPr bwMode="auto">
            <a:xfrm>
              <a:off x="3168" y="1728"/>
              <a:ext cx="520" cy="1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eaLnBrk="1" hangingPunct="1">
                <a:spcBef>
                  <a:spcPct val="0"/>
                </a:spcBef>
                <a:buSzTx/>
                <a:buFontTx/>
                <a:buNone/>
              </a:pPr>
              <a:r>
                <a:rPr lang="nl-NL" altLang="el-GR" sz="1600">
                  <a:solidFill>
                    <a:schemeClr val="accent2"/>
                  </a:solidFill>
                  <a:latin typeface="Arial" pitchFamily="34" charset="0"/>
                </a:rPr>
                <a:t>PC</a:t>
              </a:r>
              <a:r>
                <a:rPr lang="nl-NL" altLang="el-GR" sz="1600" baseline="-25000">
                  <a:solidFill>
                    <a:schemeClr val="accent2"/>
                  </a:solidFill>
                  <a:latin typeface="Arial" pitchFamily="34" charset="0"/>
                </a:rPr>
                <a:t>20</a:t>
              </a:r>
              <a:r>
                <a:rPr lang="nl-NL" altLang="el-GR" sz="1600">
                  <a:solidFill>
                    <a:schemeClr val="accent2"/>
                  </a:solidFill>
                  <a:latin typeface="Arial" pitchFamily="34" charset="0"/>
                </a:rPr>
                <a:t> 1,03 mg/ml</a:t>
              </a:r>
              <a:endParaRPr lang="nl-NL" altLang="el-GR" sz="2400">
                <a:latin typeface="Arial" pitchFamily="34" charset="0"/>
              </a:endParaRPr>
            </a:p>
          </p:txBody>
        </p:sp>
        <p:sp>
          <p:nvSpPr>
            <p:cNvPr id="77829" name="Rectangle 5"/>
            <p:cNvSpPr>
              <a:spLocks noChangeArrowheads="1"/>
            </p:cNvSpPr>
            <p:nvPr/>
          </p:nvSpPr>
          <p:spPr bwMode="auto">
            <a:xfrm>
              <a:off x="3216" y="2936"/>
              <a:ext cx="240" cy="912"/>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eaLnBrk="1" hangingPunct="1">
                <a:spcBef>
                  <a:spcPct val="0"/>
                </a:spcBef>
                <a:buSzTx/>
                <a:buFontTx/>
                <a:buNone/>
              </a:pPr>
              <a:endParaRPr lang="fr-FR" altLang="el-GR" sz="2400">
                <a:latin typeface="Times New Roman" pitchFamily="18" charset="0"/>
              </a:endParaRPr>
            </a:p>
          </p:txBody>
        </p:sp>
        <p:sp>
          <p:nvSpPr>
            <p:cNvPr id="77830" name="Rectangle 6"/>
            <p:cNvSpPr>
              <a:spLocks noChangeArrowheads="1"/>
            </p:cNvSpPr>
            <p:nvPr/>
          </p:nvSpPr>
          <p:spPr bwMode="auto">
            <a:xfrm>
              <a:off x="2632" y="2808"/>
              <a:ext cx="768" cy="144"/>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eaLnBrk="1" hangingPunct="1">
                <a:spcBef>
                  <a:spcPct val="0"/>
                </a:spcBef>
                <a:buSzTx/>
                <a:buFontTx/>
                <a:buNone/>
              </a:pPr>
              <a:endParaRPr lang="fr-FR" altLang="el-GR" sz="2400">
                <a:latin typeface="Times New Roman" pitchFamily="18" charset="0"/>
              </a:endParaRPr>
            </a:p>
          </p:txBody>
        </p:sp>
        <p:sp>
          <p:nvSpPr>
            <p:cNvPr id="77831" name="Line 7"/>
            <p:cNvSpPr>
              <a:spLocks noChangeShapeType="1"/>
            </p:cNvSpPr>
            <p:nvPr/>
          </p:nvSpPr>
          <p:spPr bwMode="auto">
            <a:xfrm>
              <a:off x="2976" y="2784"/>
              <a:ext cx="0" cy="1104"/>
            </a:xfrm>
            <a:prstGeom prst="line">
              <a:avLst/>
            </a:prstGeom>
            <a:noFill/>
            <a:ln w="28575">
              <a:solidFill>
                <a:srgbClr val="B2B2B2"/>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77832" name="Line 8"/>
            <p:cNvSpPr>
              <a:spLocks noChangeShapeType="1"/>
            </p:cNvSpPr>
            <p:nvPr/>
          </p:nvSpPr>
          <p:spPr bwMode="auto">
            <a:xfrm>
              <a:off x="3264" y="2784"/>
              <a:ext cx="0" cy="1104"/>
            </a:xfrm>
            <a:prstGeom prst="line">
              <a:avLst/>
            </a:prstGeom>
            <a:noFill/>
            <a:ln w="28575">
              <a:solidFill>
                <a:srgbClr val="B2B2B2"/>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grpSp>
    </p:spTree>
    <p:extLst>
      <p:ext uri="{BB962C8B-B14F-4D97-AF65-F5344CB8AC3E}">
        <p14:creationId xmlns:p14="http://schemas.microsoft.com/office/powerpoint/2010/main" xmlns="" val="3051348176"/>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9874" name="Freeform 8"/>
          <p:cNvSpPr>
            <a:spLocks/>
          </p:cNvSpPr>
          <p:nvPr/>
        </p:nvSpPr>
        <p:spPr bwMode="auto">
          <a:xfrm>
            <a:off x="5952067" y="2084388"/>
            <a:ext cx="5712884" cy="3683000"/>
          </a:xfrm>
          <a:custGeom>
            <a:avLst/>
            <a:gdLst>
              <a:gd name="T0" fmla="*/ 2147483647 w 2699"/>
              <a:gd name="T1" fmla="*/ 2147483647 h 2320"/>
              <a:gd name="T2" fmla="*/ 2147483647 w 2699"/>
              <a:gd name="T3" fmla="*/ 2147483647 h 2320"/>
              <a:gd name="T4" fmla="*/ 2147483647 w 2699"/>
              <a:gd name="T5" fmla="*/ 2147483647 h 2320"/>
              <a:gd name="T6" fmla="*/ 2147483647 w 2699"/>
              <a:gd name="T7" fmla="*/ 2147483647 h 2320"/>
              <a:gd name="T8" fmla="*/ 2147483647 w 2699"/>
              <a:gd name="T9" fmla="*/ 2147483647 h 2320"/>
              <a:gd name="T10" fmla="*/ 2147483647 w 2699"/>
              <a:gd name="T11" fmla="*/ 2147483647 h 2320"/>
              <a:gd name="T12" fmla="*/ 2147483647 w 2699"/>
              <a:gd name="T13" fmla="*/ 0 h 23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99" h="2320">
                <a:moveTo>
                  <a:pt x="23" y="2268"/>
                </a:moveTo>
                <a:cubicBezTo>
                  <a:pt x="11" y="2294"/>
                  <a:pt x="0" y="2320"/>
                  <a:pt x="23" y="2131"/>
                </a:cubicBezTo>
                <a:cubicBezTo>
                  <a:pt x="46" y="1942"/>
                  <a:pt x="121" y="1391"/>
                  <a:pt x="159" y="1134"/>
                </a:cubicBezTo>
                <a:cubicBezTo>
                  <a:pt x="197" y="877"/>
                  <a:pt x="196" y="733"/>
                  <a:pt x="249" y="589"/>
                </a:cubicBezTo>
                <a:cubicBezTo>
                  <a:pt x="302" y="445"/>
                  <a:pt x="348" y="355"/>
                  <a:pt x="476" y="272"/>
                </a:cubicBezTo>
                <a:cubicBezTo>
                  <a:pt x="604" y="189"/>
                  <a:pt x="651" y="135"/>
                  <a:pt x="1021" y="90"/>
                </a:cubicBezTo>
                <a:cubicBezTo>
                  <a:pt x="1391" y="45"/>
                  <a:pt x="2045" y="22"/>
                  <a:pt x="2699" y="0"/>
                </a:cubicBezTo>
              </a:path>
            </a:pathLst>
          </a:custGeom>
          <a:noFill/>
          <a:ln w="38100" cap="flat" cmpd="sng">
            <a:solidFill>
              <a:srgbClr val="FF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79875" name="Freeform 9"/>
          <p:cNvSpPr>
            <a:spLocks/>
          </p:cNvSpPr>
          <p:nvPr/>
        </p:nvSpPr>
        <p:spPr bwMode="auto">
          <a:xfrm>
            <a:off x="6000751" y="2084388"/>
            <a:ext cx="5664200" cy="3600450"/>
          </a:xfrm>
          <a:custGeom>
            <a:avLst/>
            <a:gdLst>
              <a:gd name="T0" fmla="*/ 0 w 2676"/>
              <a:gd name="T1" fmla="*/ 2147483647 h 2268"/>
              <a:gd name="T2" fmla="*/ 2147483647 w 2676"/>
              <a:gd name="T3" fmla="*/ 2147483647 h 2268"/>
              <a:gd name="T4" fmla="*/ 2147483647 w 2676"/>
              <a:gd name="T5" fmla="*/ 2147483647 h 2268"/>
              <a:gd name="T6" fmla="*/ 2147483647 w 2676"/>
              <a:gd name="T7" fmla="*/ 2147483647 h 2268"/>
              <a:gd name="T8" fmla="*/ 2147483647 w 2676"/>
              <a:gd name="T9" fmla="*/ 2147483647 h 2268"/>
              <a:gd name="T10" fmla="*/ 2147483647 w 2676"/>
              <a:gd name="T11" fmla="*/ 2147483647 h 2268"/>
              <a:gd name="T12" fmla="*/ 2147483647 w 2676"/>
              <a:gd name="T13" fmla="*/ 0 h 226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76" h="2268">
                <a:moveTo>
                  <a:pt x="0" y="2268"/>
                </a:moveTo>
                <a:cubicBezTo>
                  <a:pt x="18" y="2150"/>
                  <a:pt x="37" y="2033"/>
                  <a:pt x="90" y="1859"/>
                </a:cubicBezTo>
                <a:cubicBezTo>
                  <a:pt x="143" y="1685"/>
                  <a:pt x="211" y="1428"/>
                  <a:pt x="317" y="1224"/>
                </a:cubicBezTo>
                <a:cubicBezTo>
                  <a:pt x="423" y="1020"/>
                  <a:pt x="574" y="786"/>
                  <a:pt x="725" y="635"/>
                </a:cubicBezTo>
                <a:cubicBezTo>
                  <a:pt x="876" y="484"/>
                  <a:pt x="1050" y="400"/>
                  <a:pt x="1224" y="317"/>
                </a:cubicBezTo>
                <a:cubicBezTo>
                  <a:pt x="1398" y="234"/>
                  <a:pt x="1527" y="189"/>
                  <a:pt x="1769" y="136"/>
                </a:cubicBezTo>
                <a:cubicBezTo>
                  <a:pt x="2011" y="83"/>
                  <a:pt x="2343" y="41"/>
                  <a:pt x="2676" y="0"/>
                </a:cubicBezTo>
              </a:path>
            </a:pathLst>
          </a:custGeom>
          <a:noFill/>
          <a:ln w="38100" cap="flat" cmpd="sng">
            <a:solidFill>
              <a:srgbClr val="FF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79876" name="Line 10"/>
          <p:cNvSpPr>
            <a:spLocks noChangeShapeType="1"/>
          </p:cNvSpPr>
          <p:nvPr/>
        </p:nvSpPr>
        <p:spPr bwMode="auto">
          <a:xfrm flipV="1">
            <a:off x="6017684" y="2062163"/>
            <a:ext cx="5664200" cy="3600450"/>
          </a:xfrm>
          <a:prstGeom prst="line">
            <a:avLst/>
          </a:prstGeom>
          <a:noFill/>
          <a:ln w="38100">
            <a:solidFill>
              <a:srgbClr val="FF0000"/>
            </a:solidFill>
            <a:prstDash val="dash"/>
            <a:round/>
            <a:headEnd/>
            <a:tailEnd/>
          </a:ln>
          <a:extLst>
            <a:ext uri="{909E8E84-426E-40DD-AFC4-6F175D3DCCD1}">
              <a14:hiddenFill xmlns:a14="http://schemas.microsoft.com/office/drawing/2010/main" xmlns="">
                <a:noFill/>
              </a14:hiddenFill>
            </a:ext>
          </a:extLst>
        </p:spPr>
        <p:txBody>
          <a:bodyPr/>
          <a:lstStyle/>
          <a:p>
            <a:endParaRPr lang="el-GR"/>
          </a:p>
        </p:txBody>
      </p:sp>
      <p:sp>
        <p:nvSpPr>
          <p:cNvPr id="79877" name="Freeform 13"/>
          <p:cNvSpPr>
            <a:spLocks/>
          </p:cNvSpPr>
          <p:nvPr/>
        </p:nvSpPr>
        <p:spPr bwMode="auto">
          <a:xfrm>
            <a:off x="5679018" y="5611813"/>
            <a:ext cx="512233" cy="120650"/>
          </a:xfrm>
          <a:custGeom>
            <a:avLst/>
            <a:gdLst>
              <a:gd name="T0" fmla="*/ 2147483647 w 242"/>
              <a:gd name="T1" fmla="*/ 2147483647 h 76"/>
              <a:gd name="T2" fmla="*/ 2147483647 w 242"/>
              <a:gd name="T3" fmla="*/ 0 h 76"/>
              <a:gd name="T4" fmla="*/ 0 60000 65536"/>
              <a:gd name="T5" fmla="*/ 0 60000 65536"/>
            </a:gdLst>
            <a:ahLst/>
            <a:cxnLst>
              <a:cxn ang="T4">
                <a:pos x="T0" y="T1"/>
              </a:cxn>
              <a:cxn ang="T5">
                <a:pos x="T2" y="T3"/>
              </a:cxn>
            </a:cxnLst>
            <a:rect l="0" t="0" r="r" b="b"/>
            <a:pathLst>
              <a:path w="242" h="76">
                <a:moveTo>
                  <a:pt x="152" y="46"/>
                </a:moveTo>
                <a:cubicBezTo>
                  <a:pt x="159" y="30"/>
                  <a:pt x="0" y="76"/>
                  <a:pt x="242" y="0"/>
                </a:cubicBezTo>
              </a:path>
            </a:pathLst>
          </a:custGeom>
          <a:noFill/>
          <a:ln w="25400" cap="flat" cmpd="sng">
            <a:solidFill>
              <a:schemeClr val="tx1"/>
            </a:solidFill>
            <a:prstDash val="sysDot"/>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79878" name="Freeform 14"/>
          <p:cNvSpPr>
            <a:spLocks/>
          </p:cNvSpPr>
          <p:nvPr/>
        </p:nvSpPr>
        <p:spPr bwMode="auto">
          <a:xfrm>
            <a:off x="6000751" y="2060575"/>
            <a:ext cx="5664200" cy="3551238"/>
          </a:xfrm>
          <a:custGeom>
            <a:avLst/>
            <a:gdLst>
              <a:gd name="T0" fmla="*/ 0 w 2676"/>
              <a:gd name="T1" fmla="*/ 2147483647 h 2237"/>
              <a:gd name="T2" fmla="*/ 2147483647 w 2676"/>
              <a:gd name="T3" fmla="*/ 2147483647 h 2237"/>
              <a:gd name="T4" fmla="*/ 2147483647 w 2676"/>
              <a:gd name="T5" fmla="*/ 2147483647 h 2237"/>
              <a:gd name="T6" fmla="*/ 2147483647 w 2676"/>
              <a:gd name="T7" fmla="*/ 2147483647 h 2237"/>
              <a:gd name="T8" fmla="*/ 2147483647 w 2676"/>
              <a:gd name="T9" fmla="*/ 2147483647 h 2237"/>
              <a:gd name="T10" fmla="*/ 2147483647 w 2676"/>
              <a:gd name="T11" fmla="*/ 2147483647 h 2237"/>
              <a:gd name="T12" fmla="*/ 2147483647 w 2676"/>
              <a:gd name="T13" fmla="*/ 2147483647 h 2237"/>
              <a:gd name="T14" fmla="*/ 2147483647 w 2676"/>
              <a:gd name="T15" fmla="*/ 2147483647 h 22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76" h="2237">
                <a:moveTo>
                  <a:pt x="0" y="2237"/>
                </a:moveTo>
                <a:cubicBezTo>
                  <a:pt x="83" y="2229"/>
                  <a:pt x="166" y="2222"/>
                  <a:pt x="317" y="2192"/>
                </a:cubicBezTo>
                <a:cubicBezTo>
                  <a:pt x="468" y="2162"/>
                  <a:pt x="733" y="2109"/>
                  <a:pt x="907" y="2056"/>
                </a:cubicBezTo>
                <a:cubicBezTo>
                  <a:pt x="1081" y="2003"/>
                  <a:pt x="1209" y="1950"/>
                  <a:pt x="1360" y="1874"/>
                </a:cubicBezTo>
                <a:cubicBezTo>
                  <a:pt x="1511" y="1798"/>
                  <a:pt x="1670" y="1715"/>
                  <a:pt x="1814" y="1602"/>
                </a:cubicBezTo>
                <a:cubicBezTo>
                  <a:pt x="1958" y="1489"/>
                  <a:pt x="2094" y="1398"/>
                  <a:pt x="2222" y="1194"/>
                </a:cubicBezTo>
                <a:cubicBezTo>
                  <a:pt x="2350" y="990"/>
                  <a:pt x="2509" y="573"/>
                  <a:pt x="2585" y="377"/>
                </a:cubicBezTo>
                <a:cubicBezTo>
                  <a:pt x="2661" y="181"/>
                  <a:pt x="2608" y="0"/>
                  <a:pt x="2676" y="15"/>
                </a:cubicBezTo>
              </a:path>
            </a:pathLst>
          </a:custGeom>
          <a:noFill/>
          <a:ln w="38100" cap="flat" cmpd="sng">
            <a:solidFill>
              <a:srgbClr val="FF0000"/>
            </a:solidFill>
            <a:prstDash val="sysDot"/>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79879" name="Line 15"/>
          <p:cNvSpPr>
            <a:spLocks noChangeShapeType="1"/>
          </p:cNvSpPr>
          <p:nvPr/>
        </p:nvSpPr>
        <p:spPr bwMode="auto">
          <a:xfrm>
            <a:off x="6000751" y="2084388"/>
            <a:ext cx="0" cy="360045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79880" name="Line 16"/>
          <p:cNvSpPr>
            <a:spLocks noChangeShapeType="1"/>
          </p:cNvSpPr>
          <p:nvPr/>
        </p:nvSpPr>
        <p:spPr bwMode="auto">
          <a:xfrm>
            <a:off x="11664951" y="2084388"/>
            <a:ext cx="0" cy="360045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79881" name="Line 17"/>
          <p:cNvSpPr>
            <a:spLocks noChangeShapeType="1"/>
          </p:cNvSpPr>
          <p:nvPr/>
        </p:nvSpPr>
        <p:spPr bwMode="auto">
          <a:xfrm>
            <a:off x="5983817" y="2062163"/>
            <a:ext cx="5664200" cy="0"/>
          </a:xfrm>
          <a:prstGeom prst="line">
            <a:avLst/>
          </a:prstGeom>
          <a:noFill/>
          <a:ln w="25400">
            <a:solidFill>
              <a:srgbClr val="040466"/>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79882" name="Line 18"/>
          <p:cNvSpPr>
            <a:spLocks noChangeShapeType="1"/>
          </p:cNvSpPr>
          <p:nvPr/>
        </p:nvSpPr>
        <p:spPr bwMode="auto">
          <a:xfrm>
            <a:off x="6000751" y="5675313"/>
            <a:ext cx="5664200"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79883" name="Text Box 19"/>
          <p:cNvSpPr txBox="1">
            <a:spLocks noChangeArrowheads="1"/>
          </p:cNvSpPr>
          <p:nvPr/>
        </p:nvSpPr>
        <p:spPr bwMode="auto">
          <a:xfrm>
            <a:off x="5763050" y="1844676"/>
            <a:ext cx="409151" cy="4056495"/>
          </a:xfrm>
          <a:prstGeom prst="rect">
            <a:avLst/>
          </a:prstGeom>
          <a:noFill/>
          <a:ln w="25400">
            <a:solidFill>
              <a:srgbClr val="000000"/>
            </a:solidFill>
            <a:prstDash val="sysDot"/>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lgn="r" eaLnBrk="1" hangingPunct="1">
              <a:lnSpc>
                <a:spcPct val="115000"/>
              </a:lnSpc>
              <a:spcBef>
                <a:spcPct val="0"/>
              </a:spcBef>
              <a:buSzTx/>
              <a:buFontTx/>
              <a:buNone/>
            </a:pPr>
            <a:r>
              <a:rPr lang="it-IT" altLang="el-GR" sz="1400">
                <a:solidFill>
                  <a:srgbClr val="040466"/>
                </a:solidFill>
                <a:latin typeface="Times New Roman" pitchFamily="18" charset="0"/>
              </a:rPr>
              <a:t>1</a:t>
            </a:r>
          </a:p>
          <a:p>
            <a:pPr algn="r" eaLnBrk="1" hangingPunct="1">
              <a:lnSpc>
                <a:spcPct val="115000"/>
              </a:lnSpc>
              <a:spcBef>
                <a:spcPct val="0"/>
              </a:spcBef>
              <a:buSzTx/>
              <a:buFontTx/>
              <a:buNone/>
            </a:pPr>
            <a:endParaRPr lang="it-IT" altLang="el-GR" sz="1400">
              <a:solidFill>
                <a:srgbClr val="040466"/>
              </a:solidFill>
              <a:latin typeface="Times New Roman" pitchFamily="18" charset="0"/>
            </a:endParaRPr>
          </a:p>
          <a:p>
            <a:pPr algn="r" eaLnBrk="1" hangingPunct="1">
              <a:lnSpc>
                <a:spcPct val="115000"/>
              </a:lnSpc>
              <a:spcBef>
                <a:spcPct val="0"/>
              </a:spcBef>
              <a:buSzTx/>
              <a:buFontTx/>
              <a:buNone/>
            </a:pPr>
            <a:endParaRPr lang="it-IT" altLang="el-GR" sz="1400">
              <a:solidFill>
                <a:srgbClr val="040466"/>
              </a:solidFill>
              <a:latin typeface="Times New Roman" pitchFamily="18" charset="0"/>
            </a:endParaRPr>
          </a:p>
          <a:p>
            <a:pPr algn="r" eaLnBrk="1" hangingPunct="1">
              <a:lnSpc>
                <a:spcPct val="115000"/>
              </a:lnSpc>
              <a:spcBef>
                <a:spcPct val="0"/>
              </a:spcBef>
              <a:buSzTx/>
              <a:buFontTx/>
              <a:buNone/>
            </a:pPr>
            <a:r>
              <a:rPr lang="it-IT" altLang="el-GR" sz="1400">
                <a:solidFill>
                  <a:srgbClr val="040466"/>
                </a:solidFill>
                <a:latin typeface="Times New Roman" pitchFamily="18" charset="0"/>
              </a:rPr>
              <a:t>0.8</a:t>
            </a:r>
          </a:p>
          <a:p>
            <a:pPr algn="r" eaLnBrk="1" hangingPunct="1">
              <a:lnSpc>
                <a:spcPct val="115000"/>
              </a:lnSpc>
              <a:spcBef>
                <a:spcPct val="0"/>
              </a:spcBef>
              <a:buSzTx/>
              <a:buFontTx/>
              <a:buNone/>
            </a:pPr>
            <a:endParaRPr lang="it-IT" altLang="el-GR" sz="1400">
              <a:solidFill>
                <a:srgbClr val="040466"/>
              </a:solidFill>
              <a:latin typeface="Times New Roman" pitchFamily="18" charset="0"/>
            </a:endParaRPr>
          </a:p>
          <a:p>
            <a:pPr algn="r" eaLnBrk="1" hangingPunct="1">
              <a:lnSpc>
                <a:spcPct val="115000"/>
              </a:lnSpc>
              <a:spcBef>
                <a:spcPct val="0"/>
              </a:spcBef>
              <a:buSzTx/>
              <a:buFontTx/>
              <a:buNone/>
            </a:pPr>
            <a:endParaRPr lang="it-IT" altLang="el-GR" sz="1400">
              <a:solidFill>
                <a:srgbClr val="040466"/>
              </a:solidFill>
              <a:latin typeface="Times New Roman" pitchFamily="18" charset="0"/>
            </a:endParaRPr>
          </a:p>
          <a:p>
            <a:pPr algn="r" eaLnBrk="1" hangingPunct="1">
              <a:lnSpc>
                <a:spcPct val="115000"/>
              </a:lnSpc>
              <a:spcBef>
                <a:spcPct val="0"/>
              </a:spcBef>
              <a:buSzTx/>
              <a:buFontTx/>
              <a:buNone/>
            </a:pPr>
            <a:r>
              <a:rPr lang="it-IT" altLang="el-GR" sz="1400">
                <a:solidFill>
                  <a:srgbClr val="040466"/>
                </a:solidFill>
                <a:latin typeface="Times New Roman" pitchFamily="18" charset="0"/>
              </a:rPr>
              <a:t>0.6</a:t>
            </a:r>
          </a:p>
          <a:p>
            <a:pPr algn="r" eaLnBrk="1" hangingPunct="1">
              <a:lnSpc>
                <a:spcPct val="115000"/>
              </a:lnSpc>
              <a:spcBef>
                <a:spcPct val="0"/>
              </a:spcBef>
              <a:buSzTx/>
              <a:buFontTx/>
              <a:buNone/>
            </a:pPr>
            <a:endParaRPr lang="it-IT" altLang="el-GR" sz="1400">
              <a:solidFill>
                <a:srgbClr val="040466"/>
              </a:solidFill>
              <a:latin typeface="Times New Roman" pitchFamily="18" charset="0"/>
            </a:endParaRPr>
          </a:p>
          <a:p>
            <a:pPr algn="r" eaLnBrk="1" hangingPunct="1">
              <a:lnSpc>
                <a:spcPct val="115000"/>
              </a:lnSpc>
              <a:spcBef>
                <a:spcPct val="0"/>
              </a:spcBef>
              <a:buSzTx/>
              <a:buFontTx/>
              <a:buNone/>
            </a:pPr>
            <a:endParaRPr lang="it-IT" altLang="el-GR" sz="1400">
              <a:solidFill>
                <a:srgbClr val="040466"/>
              </a:solidFill>
              <a:latin typeface="Times New Roman" pitchFamily="18" charset="0"/>
            </a:endParaRPr>
          </a:p>
          <a:p>
            <a:pPr algn="r" eaLnBrk="1" hangingPunct="1">
              <a:lnSpc>
                <a:spcPct val="115000"/>
              </a:lnSpc>
              <a:spcBef>
                <a:spcPct val="0"/>
              </a:spcBef>
              <a:buSzTx/>
              <a:buFontTx/>
              <a:buNone/>
            </a:pPr>
            <a:r>
              <a:rPr lang="it-IT" altLang="el-GR" sz="1400">
                <a:solidFill>
                  <a:srgbClr val="040466"/>
                </a:solidFill>
                <a:latin typeface="Times New Roman" pitchFamily="18" charset="0"/>
              </a:rPr>
              <a:t>0.4</a:t>
            </a:r>
          </a:p>
          <a:p>
            <a:pPr algn="r" eaLnBrk="1" hangingPunct="1">
              <a:lnSpc>
                <a:spcPct val="115000"/>
              </a:lnSpc>
              <a:spcBef>
                <a:spcPct val="0"/>
              </a:spcBef>
              <a:buSzTx/>
              <a:buFontTx/>
              <a:buNone/>
            </a:pPr>
            <a:endParaRPr lang="it-IT" altLang="el-GR" sz="1400">
              <a:solidFill>
                <a:srgbClr val="040466"/>
              </a:solidFill>
              <a:latin typeface="Times New Roman" pitchFamily="18" charset="0"/>
            </a:endParaRPr>
          </a:p>
          <a:p>
            <a:pPr algn="r" eaLnBrk="1" hangingPunct="1">
              <a:lnSpc>
                <a:spcPct val="115000"/>
              </a:lnSpc>
              <a:spcBef>
                <a:spcPct val="0"/>
              </a:spcBef>
              <a:buSzTx/>
              <a:buFontTx/>
              <a:buNone/>
            </a:pPr>
            <a:endParaRPr lang="it-IT" altLang="el-GR" sz="1400">
              <a:solidFill>
                <a:srgbClr val="040466"/>
              </a:solidFill>
              <a:latin typeface="Times New Roman" pitchFamily="18" charset="0"/>
            </a:endParaRPr>
          </a:p>
          <a:p>
            <a:pPr algn="r" eaLnBrk="1" hangingPunct="1">
              <a:lnSpc>
                <a:spcPct val="115000"/>
              </a:lnSpc>
              <a:spcBef>
                <a:spcPct val="0"/>
              </a:spcBef>
              <a:buSzTx/>
              <a:buFontTx/>
              <a:buNone/>
            </a:pPr>
            <a:r>
              <a:rPr lang="it-IT" altLang="el-GR" sz="1400">
                <a:solidFill>
                  <a:srgbClr val="040466"/>
                </a:solidFill>
                <a:latin typeface="Times New Roman" pitchFamily="18" charset="0"/>
              </a:rPr>
              <a:t>0.2</a:t>
            </a:r>
          </a:p>
          <a:p>
            <a:pPr algn="r" eaLnBrk="1" hangingPunct="1">
              <a:lnSpc>
                <a:spcPct val="115000"/>
              </a:lnSpc>
              <a:spcBef>
                <a:spcPct val="0"/>
              </a:spcBef>
              <a:buSzTx/>
              <a:buFontTx/>
              <a:buNone/>
            </a:pPr>
            <a:endParaRPr lang="it-IT" altLang="el-GR" sz="1400">
              <a:solidFill>
                <a:srgbClr val="040466"/>
              </a:solidFill>
              <a:latin typeface="Times New Roman" pitchFamily="18" charset="0"/>
            </a:endParaRPr>
          </a:p>
          <a:p>
            <a:pPr algn="r" eaLnBrk="1" hangingPunct="1">
              <a:lnSpc>
                <a:spcPct val="115000"/>
              </a:lnSpc>
              <a:spcBef>
                <a:spcPct val="0"/>
              </a:spcBef>
              <a:buSzTx/>
              <a:buFontTx/>
              <a:buNone/>
            </a:pPr>
            <a:endParaRPr lang="it-IT" altLang="el-GR" sz="1400">
              <a:solidFill>
                <a:srgbClr val="040466"/>
              </a:solidFill>
              <a:latin typeface="Times New Roman" pitchFamily="18" charset="0"/>
            </a:endParaRPr>
          </a:p>
          <a:p>
            <a:pPr algn="r" eaLnBrk="1" hangingPunct="1">
              <a:lnSpc>
                <a:spcPct val="115000"/>
              </a:lnSpc>
              <a:spcBef>
                <a:spcPct val="0"/>
              </a:spcBef>
              <a:buSzTx/>
              <a:buFontTx/>
              <a:buNone/>
            </a:pPr>
            <a:r>
              <a:rPr lang="it-IT" altLang="el-GR" sz="1400">
                <a:solidFill>
                  <a:srgbClr val="040466"/>
                </a:solidFill>
                <a:latin typeface="Times New Roman" pitchFamily="18" charset="0"/>
              </a:rPr>
              <a:t>0</a:t>
            </a:r>
          </a:p>
        </p:txBody>
      </p:sp>
      <p:sp>
        <p:nvSpPr>
          <p:cNvPr id="79884" name="Text Box 20"/>
          <p:cNvSpPr txBox="1">
            <a:spLocks noChangeArrowheads="1"/>
          </p:cNvSpPr>
          <p:nvPr/>
        </p:nvSpPr>
        <p:spPr bwMode="auto">
          <a:xfrm>
            <a:off x="5808133" y="5756276"/>
            <a:ext cx="4134465" cy="307777"/>
          </a:xfrm>
          <a:prstGeom prst="rect">
            <a:avLst/>
          </a:prstGeom>
          <a:noFill/>
          <a:ln w="25400">
            <a:solidFill>
              <a:srgbClr val="000000"/>
            </a:solidFill>
            <a:prstDash val="sysDot"/>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eaLnBrk="1" hangingPunct="1">
              <a:spcBef>
                <a:spcPct val="0"/>
              </a:spcBef>
              <a:buSzTx/>
              <a:buFontTx/>
              <a:buNone/>
            </a:pPr>
            <a:r>
              <a:rPr lang="it-IT" altLang="el-GR" sz="1400">
                <a:solidFill>
                  <a:srgbClr val="040466"/>
                </a:solidFill>
                <a:latin typeface="Times New Roman" pitchFamily="18" charset="0"/>
              </a:rPr>
              <a:t>0              0.2            0.4             0.6            0.8             1</a:t>
            </a:r>
          </a:p>
        </p:txBody>
      </p:sp>
      <p:sp>
        <p:nvSpPr>
          <p:cNvPr id="79885" name="Text Box 21"/>
          <p:cNvSpPr txBox="1">
            <a:spLocks noChangeArrowheads="1"/>
          </p:cNvSpPr>
          <p:nvPr/>
        </p:nvSpPr>
        <p:spPr bwMode="auto">
          <a:xfrm rot="-5400000">
            <a:off x="4434307" y="3543091"/>
            <a:ext cx="1850186"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prstDash val="sysDot"/>
                <a:miter lim="800000"/>
                <a:headEnd/>
                <a:tailEnd/>
              </a14:hiddenLine>
            </a:ext>
          </a:extLst>
        </p:spPr>
        <p:txBody>
          <a:bodyPr wrap="none">
            <a:spAutoFit/>
          </a:bodyP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eaLnBrk="1" hangingPunct="1">
              <a:spcBef>
                <a:spcPct val="0"/>
              </a:spcBef>
              <a:buSzTx/>
              <a:buFontTx/>
              <a:buNone/>
            </a:pPr>
            <a:r>
              <a:rPr lang="it-IT" altLang="el-GR" sz="1600">
                <a:latin typeface="Times New Roman" pitchFamily="18" charset="0"/>
              </a:rPr>
              <a:t>Post-test probability</a:t>
            </a:r>
          </a:p>
        </p:txBody>
      </p:sp>
      <p:sp>
        <p:nvSpPr>
          <p:cNvPr id="79886" name="Text Box 23"/>
          <p:cNvSpPr txBox="1">
            <a:spLocks noChangeArrowheads="1"/>
          </p:cNvSpPr>
          <p:nvPr/>
        </p:nvSpPr>
        <p:spPr bwMode="auto">
          <a:xfrm>
            <a:off x="7440084" y="6043613"/>
            <a:ext cx="1770036"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prstDash val="sysDot"/>
                <a:miter lim="800000"/>
                <a:headEnd/>
                <a:tailEnd/>
              </a14:hiddenLine>
            </a:ext>
          </a:extLst>
        </p:spPr>
        <p:txBody>
          <a:bodyPr wrap="none">
            <a:spAutoFit/>
          </a:bodyP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eaLnBrk="1" hangingPunct="1">
              <a:spcBef>
                <a:spcPct val="0"/>
              </a:spcBef>
              <a:buSzTx/>
              <a:buFontTx/>
              <a:buNone/>
            </a:pPr>
            <a:r>
              <a:rPr lang="it-IT" altLang="el-GR" sz="1600">
                <a:latin typeface="Times New Roman" pitchFamily="18" charset="0"/>
              </a:rPr>
              <a:t>Pre-test probability</a:t>
            </a:r>
          </a:p>
        </p:txBody>
      </p:sp>
      <p:sp>
        <p:nvSpPr>
          <p:cNvPr id="79887" name="Text Box 26"/>
          <p:cNvSpPr txBox="1">
            <a:spLocks noChangeArrowheads="1"/>
          </p:cNvSpPr>
          <p:nvPr/>
        </p:nvSpPr>
        <p:spPr bwMode="auto">
          <a:xfrm>
            <a:off x="1" y="2205039"/>
            <a:ext cx="4847167" cy="223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prstDash val="sysDot"/>
                <a:miter lim="800000"/>
                <a:headEnd/>
                <a:tailEnd/>
              </a14:hiddenLine>
            </a:ext>
          </a:extLst>
        </p:spPr>
        <p:txBody>
          <a:bodyPr>
            <a:spAutoFit/>
          </a:bodyP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eaLnBrk="1" hangingPunct="1">
              <a:spcBef>
                <a:spcPct val="0"/>
              </a:spcBef>
              <a:buSzTx/>
              <a:buFontTx/>
              <a:buNone/>
            </a:pPr>
            <a:r>
              <a:rPr lang="it-IT" altLang="el-GR" sz="1600">
                <a:latin typeface="Times New Roman" pitchFamily="18" charset="0"/>
              </a:rPr>
              <a:t>   </a:t>
            </a:r>
            <a:r>
              <a:rPr lang="it-IT" altLang="el-GR" sz="1600">
                <a:solidFill>
                  <a:srgbClr val="040466"/>
                </a:solidFill>
                <a:latin typeface="Times New Roman" pitchFamily="18" charset="0"/>
              </a:rPr>
              <a:t>PC20 (mg/ml)         Interpretation</a:t>
            </a:r>
          </a:p>
          <a:p>
            <a:pPr eaLnBrk="1" hangingPunct="1">
              <a:spcBef>
                <a:spcPct val="0"/>
              </a:spcBef>
              <a:buSzTx/>
              <a:buFontTx/>
              <a:buNone/>
            </a:pPr>
            <a:endParaRPr lang="it-IT" altLang="el-GR" sz="1600">
              <a:solidFill>
                <a:srgbClr val="040466"/>
              </a:solidFill>
              <a:latin typeface="Times New Roman" pitchFamily="18" charset="0"/>
            </a:endParaRPr>
          </a:p>
          <a:p>
            <a:pPr eaLnBrk="1" hangingPunct="1">
              <a:lnSpc>
                <a:spcPct val="125000"/>
              </a:lnSpc>
              <a:spcBef>
                <a:spcPct val="0"/>
              </a:spcBef>
              <a:buSzTx/>
              <a:buFontTx/>
              <a:buNone/>
            </a:pPr>
            <a:r>
              <a:rPr lang="it-IT" altLang="el-GR" sz="1600">
                <a:solidFill>
                  <a:srgbClr val="040466"/>
                </a:solidFill>
                <a:latin typeface="Times New Roman" pitchFamily="18" charset="0"/>
              </a:rPr>
              <a:t>      &gt;16             	 Normal BHR</a:t>
            </a:r>
          </a:p>
          <a:p>
            <a:pPr eaLnBrk="1" hangingPunct="1">
              <a:lnSpc>
                <a:spcPct val="150000"/>
              </a:lnSpc>
              <a:spcBef>
                <a:spcPct val="0"/>
              </a:spcBef>
              <a:buSzTx/>
              <a:buFontTx/>
              <a:buNone/>
            </a:pPr>
            <a:r>
              <a:rPr lang="it-IT" altLang="el-GR" sz="1600">
                <a:solidFill>
                  <a:srgbClr val="040466"/>
                </a:solidFill>
                <a:latin typeface="Times New Roman" pitchFamily="18" charset="0"/>
              </a:rPr>
              <a:t>     4-16    </a:t>
            </a:r>
            <a:r>
              <a:rPr lang="el-GR" altLang="el-GR" sz="1600">
                <a:solidFill>
                  <a:srgbClr val="040466"/>
                </a:solidFill>
                <a:latin typeface="Times New Roman" pitchFamily="18" charset="0"/>
              </a:rPr>
              <a:t>  </a:t>
            </a:r>
            <a:r>
              <a:rPr lang="it-IT" altLang="el-GR" sz="1600">
                <a:solidFill>
                  <a:srgbClr val="040466"/>
                </a:solidFill>
                <a:latin typeface="Times New Roman" pitchFamily="18" charset="0"/>
              </a:rPr>
              <a:t> 	Borderline BHR</a:t>
            </a:r>
          </a:p>
          <a:p>
            <a:pPr eaLnBrk="1" hangingPunct="1">
              <a:lnSpc>
                <a:spcPct val="150000"/>
              </a:lnSpc>
              <a:spcBef>
                <a:spcPct val="0"/>
              </a:spcBef>
              <a:buSzTx/>
              <a:buFontTx/>
              <a:buNone/>
            </a:pPr>
            <a:r>
              <a:rPr lang="it-IT" altLang="el-GR" sz="1600">
                <a:solidFill>
                  <a:srgbClr val="040466"/>
                </a:solidFill>
                <a:latin typeface="Times New Roman" pitchFamily="18" charset="0"/>
              </a:rPr>
              <a:t>      1-4		Mild BHR</a:t>
            </a:r>
          </a:p>
          <a:p>
            <a:pPr eaLnBrk="1" hangingPunct="1">
              <a:lnSpc>
                <a:spcPct val="150000"/>
              </a:lnSpc>
              <a:spcBef>
                <a:spcPct val="0"/>
              </a:spcBef>
              <a:buSzTx/>
              <a:buFontTx/>
              <a:buNone/>
            </a:pPr>
            <a:r>
              <a:rPr lang="it-IT" altLang="el-GR" sz="1600">
                <a:solidFill>
                  <a:srgbClr val="040466"/>
                </a:solidFill>
                <a:latin typeface="Times New Roman" pitchFamily="18" charset="0"/>
              </a:rPr>
              <a:t>      &lt;1		Moderate to </a:t>
            </a:r>
          </a:p>
          <a:p>
            <a:pPr eaLnBrk="1" hangingPunct="1">
              <a:spcBef>
                <a:spcPct val="0"/>
              </a:spcBef>
              <a:buSzTx/>
              <a:buFontTx/>
              <a:buNone/>
            </a:pPr>
            <a:r>
              <a:rPr lang="it-IT" altLang="el-GR" sz="1600">
                <a:solidFill>
                  <a:srgbClr val="040466"/>
                </a:solidFill>
                <a:latin typeface="Times New Roman" pitchFamily="18" charset="0"/>
              </a:rPr>
              <a:t>		severe BHR</a:t>
            </a:r>
          </a:p>
        </p:txBody>
      </p:sp>
      <p:sp>
        <p:nvSpPr>
          <p:cNvPr id="79888" name="Line 27"/>
          <p:cNvSpPr>
            <a:spLocks noChangeShapeType="1"/>
          </p:cNvSpPr>
          <p:nvPr/>
        </p:nvSpPr>
        <p:spPr bwMode="auto">
          <a:xfrm>
            <a:off x="190500" y="2636838"/>
            <a:ext cx="4656667"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79889" name="Rectangle 28"/>
          <p:cNvSpPr>
            <a:spLocks noChangeArrowheads="1"/>
          </p:cNvSpPr>
          <p:nvPr/>
        </p:nvSpPr>
        <p:spPr bwMode="auto">
          <a:xfrm>
            <a:off x="192618" y="2205038"/>
            <a:ext cx="4751916" cy="2303462"/>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eaLnBrk="1" hangingPunct="1">
              <a:spcBef>
                <a:spcPct val="0"/>
              </a:spcBef>
              <a:buSzTx/>
              <a:buFontTx/>
              <a:buNone/>
            </a:pPr>
            <a:endParaRPr lang="el-GR" altLang="el-GR" sz="2400">
              <a:latin typeface="Times New Roman" pitchFamily="18" charset="0"/>
            </a:endParaRPr>
          </a:p>
        </p:txBody>
      </p:sp>
      <p:sp>
        <p:nvSpPr>
          <p:cNvPr id="79890" name="Rectangle 29"/>
          <p:cNvSpPr>
            <a:spLocks noChangeArrowheads="1"/>
          </p:cNvSpPr>
          <p:nvPr/>
        </p:nvSpPr>
        <p:spPr bwMode="auto">
          <a:xfrm>
            <a:off x="334434" y="6308725"/>
            <a:ext cx="389722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prstDash val="sysDot"/>
                <a:miter lim="800000"/>
                <a:headEnd/>
                <a:tailEnd/>
              </a14:hiddenLine>
            </a:ext>
          </a:extLst>
        </p:spPr>
        <p:txBody>
          <a:bodyPr wrap="none">
            <a:spAutoFit/>
          </a:bodyP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eaLnBrk="1" hangingPunct="1">
              <a:spcBef>
                <a:spcPct val="0"/>
              </a:spcBef>
              <a:buSzTx/>
              <a:buFontTx/>
              <a:buNone/>
            </a:pPr>
            <a:r>
              <a:rPr lang="it-IT" altLang="el-GR" sz="1600" b="1">
                <a:solidFill>
                  <a:schemeClr val="accent2"/>
                </a:solidFill>
                <a:latin typeface="Comic Sans MS" pitchFamily="66" charset="0"/>
              </a:rPr>
              <a:t>Popa et al,AJRCCM 2001;163:292-3</a:t>
            </a:r>
          </a:p>
        </p:txBody>
      </p:sp>
      <p:sp>
        <p:nvSpPr>
          <p:cNvPr id="79891" name="Text Box 30"/>
          <p:cNvSpPr txBox="1">
            <a:spLocks noChangeArrowheads="1"/>
          </p:cNvSpPr>
          <p:nvPr/>
        </p:nvSpPr>
        <p:spPr bwMode="auto">
          <a:xfrm rot="-2066986">
            <a:off x="8732665" y="4343550"/>
            <a:ext cx="137088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prstDash val="sysDot"/>
                <a:miter lim="800000"/>
                <a:headEnd/>
                <a:tailEnd/>
              </a14:hiddenLine>
            </a:ext>
          </a:extLst>
        </p:spPr>
        <p:txBody>
          <a:bodyPr wrap="none">
            <a:spAutoFit/>
          </a:bodyP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eaLnBrk="1" hangingPunct="1">
              <a:spcBef>
                <a:spcPct val="0"/>
              </a:spcBef>
              <a:buSzTx/>
              <a:buFontTx/>
              <a:buNone/>
            </a:pPr>
            <a:r>
              <a:rPr lang="it-IT" altLang="el-GR" sz="2400">
                <a:solidFill>
                  <a:srgbClr val="040466"/>
                </a:solidFill>
                <a:latin typeface="Times New Roman" pitchFamily="18" charset="0"/>
              </a:rPr>
              <a:t>16 mg/ml</a:t>
            </a:r>
          </a:p>
        </p:txBody>
      </p:sp>
      <p:sp>
        <p:nvSpPr>
          <p:cNvPr id="79892" name="Text Box 31"/>
          <p:cNvSpPr txBox="1">
            <a:spLocks noChangeArrowheads="1"/>
          </p:cNvSpPr>
          <p:nvPr/>
        </p:nvSpPr>
        <p:spPr bwMode="auto">
          <a:xfrm rot="-2660488">
            <a:off x="6667543" y="2759225"/>
            <a:ext cx="1217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prstDash val="sysDot"/>
                <a:miter lim="800000"/>
                <a:headEnd/>
                <a:tailEnd/>
              </a14:hiddenLine>
            </a:ext>
          </a:extLst>
        </p:spPr>
        <p:txBody>
          <a:bodyPr wrap="none">
            <a:spAutoFit/>
          </a:bodyP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eaLnBrk="1" hangingPunct="1">
              <a:spcBef>
                <a:spcPct val="0"/>
              </a:spcBef>
              <a:buSzTx/>
              <a:buFontTx/>
              <a:buNone/>
            </a:pPr>
            <a:r>
              <a:rPr lang="it-IT" altLang="el-GR" sz="2400">
                <a:solidFill>
                  <a:srgbClr val="040466"/>
                </a:solidFill>
                <a:latin typeface="Times New Roman" pitchFamily="18" charset="0"/>
              </a:rPr>
              <a:t>4 mg/ml</a:t>
            </a:r>
          </a:p>
        </p:txBody>
      </p:sp>
      <p:sp>
        <p:nvSpPr>
          <p:cNvPr id="79893" name="Text Box 32"/>
          <p:cNvSpPr txBox="1">
            <a:spLocks noChangeArrowheads="1"/>
          </p:cNvSpPr>
          <p:nvPr/>
        </p:nvSpPr>
        <p:spPr bwMode="auto">
          <a:xfrm rot="-2549631">
            <a:off x="5994443" y="2255986"/>
            <a:ext cx="1217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prstDash val="sysDot"/>
                <a:miter lim="800000"/>
                <a:headEnd/>
                <a:tailEnd/>
              </a14:hiddenLine>
            </a:ext>
          </a:extLst>
        </p:spPr>
        <p:txBody>
          <a:bodyPr wrap="none">
            <a:spAutoFit/>
          </a:bodyP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eaLnBrk="1" hangingPunct="1">
              <a:spcBef>
                <a:spcPct val="0"/>
              </a:spcBef>
              <a:buSzTx/>
              <a:buFontTx/>
              <a:buNone/>
            </a:pPr>
            <a:r>
              <a:rPr lang="it-IT" altLang="el-GR" sz="2400">
                <a:solidFill>
                  <a:srgbClr val="040466"/>
                </a:solidFill>
                <a:latin typeface="Times New Roman" pitchFamily="18" charset="0"/>
              </a:rPr>
              <a:t>1 mg/ml</a:t>
            </a:r>
          </a:p>
        </p:txBody>
      </p:sp>
      <p:sp>
        <p:nvSpPr>
          <p:cNvPr id="79894" name="Text Box 33"/>
          <p:cNvSpPr txBox="1">
            <a:spLocks noChangeArrowheads="1"/>
          </p:cNvSpPr>
          <p:nvPr/>
        </p:nvSpPr>
        <p:spPr bwMode="auto">
          <a:xfrm rot="-2494275">
            <a:off x="7819009" y="3551386"/>
            <a:ext cx="1217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prstDash val="sysDot"/>
                <a:miter lim="800000"/>
                <a:headEnd/>
                <a:tailEnd/>
              </a14:hiddenLine>
            </a:ext>
          </a:extLst>
        </p:spPr>
        <p:txBody>
          <a:bodyPr wrap="none">
            <a:spAutoFit/>
          </a:bodyP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eaLnBrk="1" hangingPunct="1">
              <a:spcBef>
                <a:spcPct val="0"/>
              </a:spcBef>
              <a:buSzTx/>
              <a:buFontTx/>
              <a:buNone/>
            </a:pPr>
            <a:r>
              <a:rPr lang="it-IT" altLang="el-GR" sz="2400">
                <a:solidFill>
                  <a:srgbClr val="040466"/>
                </a:solidFill>
                <a:latin typeface="Times New Roman" pitchFamily="18" charset="0"/>
              </a:rPr>
              <a:t>8 mg/ml</a:t>
            </a:r>
          </a:p>
        </p:txBody>
      </p:sp>
      <p:sp>
        <p:nvSpPr>
          <p:cNvPr id="79895" name="Text Box 3"/>
          <p:cNvSpPr txBox="1">
            <a:spLocks noChangeArrowheads="1"/>
          </p:cNvSpPr>
          <p:nvPr/>
        </p:nvSpPr>
        <p:spPr bwMode="auto">
          <a:xfrm>
            <a:off x="624418" y="260350"/>
            <a:ext cx="11233149"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lgn="ctr">
              <a:spcBef>
                <a:spcPct val="0"/>
              </a:spcBef>
              <a:buSzTx/>
              <a:buFontTx/>
              <a:buNone/>
            </a:pPr>
            <a:r>
              <a:rPr lang="el-GR" altLang="el-GR" sz="3200" b="1">
                <a:solidFill>
                  <a:srgbClr val="CC0000"/>
                </a:solidFill>
                <a:latin typeface="Comic Sans MS" pitchFamily="66" charset="0"/>
              </a:rPr>
              <a:t>Βρογχική Υπεραπαντητικότητα</a:t>
            </a:r>
            <a:r>
              <a:rPr lang="en-GB" altLang="el-GR" sz="3200" b="1">
                <a:solidFill>
                  <a:srgbClr val="CC0000"/>
                </a:solidFill>
                <a:latin typeface="Comic Sans MS" pitchFamily="66" charset="0"/>
                <a:ea typeface="ＭＳ Ｐゴシック" pitchFamily="34" charset="-128"/>
              </a:rPr>
              <a:t>: </a:t>
            </a:r>
          </a:p>
          <a:p>
            <a:pPr algn="ctr">
              <a:spcBef>
                <a:spcPct val="0"/>
              </a:spcBef>
              <a:buSzTx/>
              <a:buFontTx/>
              <a:buNone/>
            </a:pPr>
            <a:r>
              <a:rPr lang="en-GB" altLang="el-GR" sz="3200" b="1">
                <a:solidFill>
                  <a:srgbClr val="CC0000"/>
                </a:solidFill>
                <a:latin typeface="Comic Sans MS" pitchFamily="66" charset="0"/>
                <a:ea typeface="ＭＳ Ｐゴシック" pitchFamily="34" charset="-128"/>
              </a:rPr>
              <a:t>dose-response curve and PC</a:t>
            </a:r>
            <a:r>
              <a:rPr lang="en-GB" altLang="el-GR" sz="3200" b="1" baseline="-25000">
                <a:solidFill>
                  <a:srgbClr val="CC0000"/>
                </a:solidFill>
                <a:latin typeface="Comic Sans MS" pitchFamily="66" charset="0"/>
                <a:ea typeface="ＭＳ Ｐゴシック" pitchFamily="34" charset="-128"/>
              </a:rPr>
              <a:t>20</a:t>
            </a:r>
          </a:p>
        </p:txBody>
      </p:sp>
    </p:spTree>
    <p:extLst>
      <p:ext uri="{BB962C8B-B14F-4D97-AF65-F5344CB8AC3E}">
        <p14:creationId xmlns:p14="http://schemas.microsoft.com/office/powerpoint/2010/main" xmlns="" val="3165089680"/>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bwMode="auto">
          <a:xfrm>
            <a:off x="1250950" y="-138385"/>
            <a:ext cx="10363200" cy="1143001"/>
          </a:xfrm>
        </p:spPr>
        <p:txBody>
          <a:bodyPr wrap="square" numCol="1" anchorCtr="0" compatLnSpc="1">
            <a:prstTxWarp prst="textNoShape">
              <a:avLst/>
            </a:prstTxWarp>
          </a:bodyPr>
          <a:lstStyle/>
          <a:p>
            <a:pPr algn="ctr" eaLnBrk="1" hangingPunct="1"/>
            <a:r>
              <a:rPr lang="el-GR" altLang="el-GR" sz="3200" b="1" dirty="0">
                <a:solidFill>
                  <a:srgbClr val="C00000"/>
                </a:solidFill>
                <a:effectLst/>
                <a:latin typeface="Comic Sans MS" pitchFamily="66" charset="0"/>
              </a:rPr>
              <a:t>Παράγοντες που αυξάνουν τη ΒΥ</a:t>
            </a:r>
            <a:endParaRPr lang="en-US" altLang="el-GR" sz="3200" b="1" dirty="0">
              <a:solidFill>
                <a:srgbClr val="C00000"/>
              </a:solidFill>
              <a:effectLst/>
              <a:latin typeface="Comic Sans MS" pitchFamily="66" charset="0"/>
            </a:endParaRPr>
          </a:p>
        </p:txBody>
      </p:sp>
      <p:graphicFrame>
        <p:nvGraphicFramePr>
          <p:cNvPr id="89091" name="Group 3"/>
          <p:cNvGraphicFramePr>
            <a:graphicFrameLocks noGrp="1"/>
          </p:cNvGraphicFramePr>
          <p:nvPr>
            <p:ph type="tbl" idx="1"/>
            <p:extLst>
              <p:ext uri="{D42A27DB-BD31-4B8C-83A1-F6EECF244321}">
                <p14:modId xmlns:p14="http://schemas.microsoft.com/office/powerpoint/2010/main" xmlns="" val="1945101802"/>
              </p:ext>
            </p:extLst>
          </p:nvPr>
        </p:nvGraphicFramePr>
        <p:xfrm>
          <a:off x="527051" y="1341438"/>
          <a:ext cx="11389783" cy="4583111"/>
        </p:xfrm>
        <a:graphic>
          <a:graphicData uri="http://schemas.openxmlformats.org/drawingml/2006/table">
            <a:tbl>
              <a:tblPr/>
              <a:tblGrid>
                <a:gridCol w="6208183">
                  <a:extLst>
                    <a:ext uri="{9D8B030D-6E8A-4147-A177-3AD203B41FA5}">
                      <a16:colId xmlns:a16="http://schemas.microsoft.com/office/drawing/2014/main" xmlns="" val="20000"/>
                    </a:ext>
                  </a:extLst>
                </a:gridCol>
                <a:gridCol w="5181600">
                  <a:extLst>
                    <a:ext uri="{9D8B030D-6E8A-4147-A177-3AD203B41FA5}">
                      <a16:colId xmlns:a16="http://schemas.microsoft.com/office/drawing/2014/main" xmlns="" val="20001"/>
                    </a:ext>
                  </a:extLst>
                </a:gridCol>
              </a:tblGrid>
              <a:tr h="58713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400" b="1" i="0" u="none" strike="noStrike" cap="none" normalizeH="0" baseline="0" dirty="0">
                          <a:ln>
                            <a:noFill/>
                          </a:ln>
                          <a:solidFill>
                            <a:srgbClr val="002060"/>
                          </a:solidFill>
                          <a:effectLst/>
                          <a:latin typeface="Comic Sans MS" pitchFamily="66" charset="0"/>
                        </a:rPr>
                        <a:t>Παράγοντας</a:t>
                      </a:r>
                      <a:endParaRPr kumimoji="0" lang="en-US" sz="2400" b="1" i="0" u="none" strike="noStrike" cap="none" normalizeH="0" baseline="0" dirty="0">
                        <a:ln>
                          <a:noFill/>
                        </a:ln>
                        <a:solidFill>
                          <a:srgbClr val="002060"/>
                        </a:solidFill>
                        <a:effectLst/>
                        <a:latin typeface="Comic Sans MS" pitchFamily="66" charset="0"/>
                      </a:endParaRPr>
                    </a:p>
                  </a:txBody>
                  <a:tcPr marL="121920" marR="121920" marT="45702" marB="457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400" b="1" i="0" u="none" strike="noStrike" cap="none" normalizeH="0" baseline="0" dirty="0">
                          <a:ln>
                            <a:noFill/>
                          </a:ln>
                          <a:solidFill>
                            <a:srgbClr val="002060"/>
                          </a:solidFill>
                          <a:effectLst/>
                          <a:latin typeface="Comic Sans MS" pitchFamily="66" charset="0"/>
                        </a:rPr>
                        <a:t>Διάρκεια δράσης</a:t>
                      </a:r>
                      <a:endParaRPr kumimoji="0" lang="en-US" sz="2400" b="1" i="0" u="none" strike="noStrike" cap="none" normalizeH="0" baseline="0" dirty="0">
                        <a:ln>
                          <a:noFill/>
                        </a:ln>
                        <a:solidFill>
                          <a:srgbClr val="002060"/>
                        </a:solidFill>
                        <a:effectLst/>
                        <a:latin typeface="Comic Sans MS" pitchFamily="66" charset="0"/>
                      </a:endParaRPr>
                    </a:p>
                  </a:txBody>
                  <a:tcPr marL="121920" marR="121920"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82292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400" b="1" i="0" u="none" strike="noStrike" cap="none" normalizeH="0" baseline="0" dirty="0">
                          <a:ln>
                            <a:noFill/>
                          </a:ln>
                          <a:solidFill>
                            <a:srgbClr val="002060"/>
                          </a:solidFill>
                          <a:effectLst/>
                          <a:latin typeface="Comic Sans MS" pitchFamily="66" charset="0"/>
                        </a:rPr>
                        <a:t>Έκθεση σε περιβαλλοντικά αλλεργιογόνα</a:t>
                      </a:r>
                      <a:endParaRPr kumimoji="0" lang="en-US" sz="2400" b="1" i="0" u="none" strike="noStrike" cap="none" normalizeH="0" baseline="0" dirty="0">
                        <a:ln>
                          <a:noFill/>
                        </a:ln>
                        <a:solidFill>
                          <a:srgbClr val="002060"/>
                        </a:solidFill>
                        <a:effectLst/>
                        <a:latin typeface="Comic Sans MS" pitchFamily="66" charset="0"/>
                      </a:endParaRPr>
                    </a:p>
                  </a:txBody>
                  <a:tcPr marL="121920" marR="121920" marT="45702" marB="457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BE" sz="2400" b="1" i="0" u="none" strike="noStrike" cap="none" normalizeH="0" baseline="0" dirty="0">
                          <a:ln>
                            <a:noFill/>
                          </a:ln>
                          <a:solidFill>
                            <a:srgbClr val="002060"/>
                          </a:solidFill>
                          <a:effectLst/>
                          <a:latin typeface="Comic Sans MS" pitchFamily="66" charset="0"/>
                        </a:rPr>
                        <a:t>1 – 3 </a:t>
                      </a:r>
                      <a:r>
                        <a:rPr kumimoji="0" lang="el-GR" sz="2400" b="1" i="0" u="none" strike="noStrike" cap="none" normalizeH="0" baseline="0" dirty="0">
                          <a:ln>
                            <a:noFill/>
                          </a:ln>
                          <a:solidFill>
                            <a:srgbClr val="002060"/>
                          </a:solidFill>
                          <a:effectLst/>
                          <a:latin typeface="Comic Sans MS" pitchFamily="66" charset="0"/>
                        </a:rPr>
                        <a:t>εβδομάδες</a:t>
                      </a:r>
                      <a:endParaRPr kumimoji="0" lang="en-US" sz="2400" b="1" i="0" u="none" strike="noStrike" cap="none" normalizeH="0" baseline="0" dirty="0">
                        <a:ln>
                          <a:noFill/>
                        </a:ln>
                        <a:solidFill>
                          <a:srgbClr val="002060"/>
                        </a:solidFill>
                        <a:effectLst/>
                        <a:latin typeface="Comic Sans MS" pitchFamily="66" charset="0"/>
                      </a:endParaRPr>
                    </a:p>
                  </a:txBody>
                  <a:tcPr marL="121920" marR="121920"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82292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400" b="1" i="0" u="none" strike="noStrike" cap="none" normalizeH="0" baseline="0" dirty="0">
                          <a:ln>
                            <a:noFill/>
                          </a:ln>
                          <a:solidFill>
                            <a:srgbClr val="002060"/>
                          </a:solidFill>
                          <a:effectLst/>
                          <a:latin typeface="Comic Sans MS" pitchFamily="66" charset="0"/>
                        </a:rPr>
                        <a:t>Ερεθιστικές ουσίες στον επαγγελματικό χώρο</a:t>
                      </a:r>
                      <a:endParaRPr kumimoji="0" lang="en-US" sz="2400" b="1" i="0" u="none" strike="noStrike" cap="none" normalizeH="0" baseline="0" dirty="0">
                        <a:ln>
                          <a:noFill/>
                        </a:ln>
                        <a:solidFill>
                          <a:srgbClr val="002060"/>
                        </a:solidFill>
                        <a:effectLst/>
                        <a:latin typeface="Comic Sans MS" pitchFamily="66" charset="0"/>
                      </a:endParaRPr>
                    </a:p>
                  </a:txBody>
                  <a:tcPr marL="121920" marR="121920" marT="45702" marB="457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400" b="1" i="0" u="none" strike="noStrike" cap="none" normalizeH="0" baseline="0" dirty="0">
                          <a:ln>
                            <a:noFill/>
                          </a:ln>
                          <a:solidFill>
                            <a:srgbClr val="002060"/>
                          </a:solidFill>
                          <a:effectLst/>
                          <a:latin typeface="Comic Sans MS" pitchFamily="66" charset="0"/>
                        </a:rPr>
                        <a:t>μήνες</a:t>
                      </a:r>
                      <a:endParaRPr kumimoji="0" lang="en-US" sz="2400" b="1" i="0" u="none" strike="noStrike" cap="none" normalizeH="0" baseline="0" dirty="0">
                        <a:ln>
                          <a:noFill/>
                        </a:ln>
                        <a:solidFill>
                          <a:srgbClr val="002060"/>
                        </a:solidFill>
                        <a:effectLst/>
                        <a:latin typeface="Comic Sans MS" pitchFamily="66" charset="0"/>
                      </a:endParaRPr>
                    </a:p>
                  </a:txBody>
                  <a:tcPr marL="121920" marR="121920"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58713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400" b="1" i="0" u="none" strike="noStrike" cap="none" normalizeH="0" baseline="0" dirty="0">
                          <a:ln>
                            <a:noFill/>
                          </a:ln>
                          <a:solidFill>
                            <a:srgbClr val="002060"/>
                          </a:solidFill>
                          <a:effectLst/>
                          <a:latin typeface="Comic Sans MS" pitchFamily="66" charset="0"/>
                        </a:rPr>
                        <a:t>Αναπνευστικές λοιμώξεις</a:t>
                      </a:r>
                      <a:endParaRPr kumimoji="0" lang="en-US" sz="2400" b="1" i="0" u="none" strike="noStrike" cap="none" normalizeH="0" baseline="0" dirty="0">
                        <a:ln>
                          <a:noFill/>
                        </a:ln>
                        <a:solidFill>
                          <a:srgbClr val="002060"/>
                        </a:solidFill>
                        <a:effectLst/>
                        <a:latin typeface="Comic Sans MS" pitchFamily="66" charset="0"/>
                      </a:endParaRPr>
                    </a:p>
                  </a:txBody>
                  <a:tcPr marL="121920" marR="121920" marT="45702" marB="457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BE" sz="2400" b="1" i="0" u="none" strike="noStrike" cap="none" normalizeH="0" baseline="0" dirty="0">
                          <a:ln>
                            <a:noFill/>
                          </a:ln>
                          <a:solidFill>
                            <a:srgbClr val="002060"/>
                          </a:solidFill>
                          <a:effectLst/>
                          <a:latin typeface="Comic Sans MS" pitchFamily="66" charset="0"/>
                        </a:rPr>
                        <a:t>3 – 6 </a:t>
                      </a:r>
                      <a:r>
                        <a:rPr kumimoji="0" lang="el-GR" sz="2400" b="1" i="0" u="none" strike="noStrike" cap="none" normalizeH="0" baseline="0" dirty="0">
                          <a:ln>
                            <a:noFill/>
                          </a:ln>
                          <a:solidFill>
                            <a:srgbClr val="002060"/>
                          </a:solidFill>
                          <a:effectLst/>
                          <a:latin typeface="Comic Sans MS" pitchFamily="66" charset="0"/>
                        </a:rPr>
                        <a:t>εβδομάδες</a:t>
                      </a:r>
                      <a:endParaRPr kumimoji="0" lang="en-US" sz="2400" b="1" i="0" u="none" strike="noStrike" cap="none" normalizeH="0" baseline="0" dirty="0">
                        <a:ln>
                          <a:noFill/>
                        </a:ln>
                        <a:solidFill>
                          <a:srgbClr val="002060"/>
                        </a:solidFill>
                        <a:effectLst/>
                        <a:latin typeface="Comic Sans MS" pitchFamily="66" charset="0"/>
                      </a:endParaRPr>
                    </a:p>
                  </a:txBody>
                  <a:tcPr marL="121920" marR="121920"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58713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400" b="1" i="0" u="none" strike="noStrike" cap="none" normalizeH="0" baseline="0" dirty="0">
                          <a:ln>
                            <a:noFill/>
                          </a:ln>
                          <a:solidFill>
                            <a:srgbClr val="002060"/>
                          </a:solidFill>
                          <a:effectLst/>
                          <a:latin typeface="Comic Sans MS" pitchFamily="66" charset="0"/>
                        </a:rPr>
                        <a:t>Εισπνεόμενοι ρύποι</a:t>
                      </a:r>
                      <a:endParaRPr kumimoji="0" lang="en-US" sz="2400" b="1" i="0" u="none" strike="noStrike" cap="none" normalizeH="0" baseline="0" dirty="0">
                        <a:ln>
                          <a:noFill/>
                        </a:ln>
                        <a:solidFill>
                          <a:srgbClr val="002060"/>
                        </a:solidFill>
                        <a:effectLst/>
                        <a:latin typeface="Comic Sans MS" pitchFamily="66" charset="0"/>
                      </a:endParaRPr>
                    </a:p>
                  </a:txBody>
                  <a:tcPr marL="121920" marR="121920" marT="45702" marB="457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BE" sz="2400" b="1" i="0" u="none" strike="noStrike" cap="none" normalizeH="0" baseline="0" dirty="0">
                          <a:ln>
                            <a:noFill/>
                          </a:ln>
                          <a:solidFill>
                            <a:srgbClr val="002060"/>
                          </a:solidFill>
                          <a:effectLst/>
                          <a:latin typeface="Comic Sans MS" pitchFamily="66" charset="0"/>
                        </a:rPr>
                        <a:t>1 </a:t>
                      </a:r>
                      <a:r>
                        <a:rPr kumimoji="0" lang="el-GR" sz="2400" b="1" i="0" u="none" strike="noStrike" cap="none" normalizeH="0" baseline="0" dirty="0">
                          <a:ln>
                            <a:noFill/>
                          </a:ln>
                          <a:solidFill>
                            <a:srgbClr val="002060"/>
                          </a:solidFill>
                          <a:effectLst/>
                          <a:latin typeface="Comic Sans MS" pitchFamily="66" charset="0"/>
                        </a:rPr>
                        <a:t>εβδομάδα</a:t>
                      </a:r>
                      <a:endParaRPr kumimoji="0" lang="en-US" sz="2400" b="1" i="0" u="none" strike="noStrike" cap="none" normalizeH="0" baseline="0" dirty="0">
                        <a:ln>
                          <a:noFill/>
                        </a:ln>
                        <a:solidFill>
                          <a:srgbClr val="002060"/>
                        </a:solidFill>
                        <a:effectLst/>
                        <a:latin typeface="Comic Sans MS" pitchFamily="66" charset="0"/>
                      </a:endParaRPr>
                    </a:p>
                  </a:txBody>
                  <a:tcPr marL="121920" marR="121920"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58872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400" b="1" i="0" u="none" strike="noStrike" cap="none" normalizeH="0" baseline="0" dirty="0">
                          <a:ln>
                            <a:noFill/>
                          </a:ln>
                          <a:solidFill>
                            <a:srgbClr val="002060"/>
                          </a:solidFill>
                          <a:effectLst/>
                          <a:latin typeface="Comic Sans MS" pitchFamily="66" charset="0"/>
                        </a:rPr>
                        <a:t>Καπνός τσιγάρου</a:t>
                      </a:r>
                      <a:endParaRPr kumimoji="0" lang="en-US" sz="2400" b="1" i="0" u="none" strike="noStrike" cap="none" normalizeH="0" baseline="0" dirty="0">
                        <a:ln>
                          <a:noFill/>
                        </a:ln>
                        <a:solidFill>
                          <a:srgbClr val="002060"/>
                        </a:solidFill>
                        <a:effectLst/>
                        <a:latin typeface="Comic Sans MS" pitchFamily="66" charset="0"/>
                      </a:endParaRPr>
                    </a:p>
                  </a:txBody>
                  <a:tcPr marL="121920" marR="121920" marT="45702" marB="457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400" b="1" i="0" u="none" strike="noStrike" cap="none" normalizeH="0" baseline="0" dirty="0">
                          <a:ln>
                            <a:noFill/>
                          </a:ln>
                          <a:solidFill>
                            <a:srgbClr val="002060"/>
                          </a:solidFill>
                          <a:effectLst/>
                          <a:latin typeface="Comic Sans MS" pitchFamily="66" charset="0"/>
                        </a:rPr>
                        <a:t>άγνωστο</a:t>
                      </a:r>
                      <a:endParaRPr kumimoji="0" lang="en-US" sz="2400" b="1" i="0" u="none" strike="noStrike" cap="none" normalizeH="0" baseline="0" dirty="0">
                        <a:ln>
                          <a:noFill/>
                        </a:ln>
                        <a:solidFill>
                          <a:srgbClr val="002060"/>
                        </a:solidFill>
                        <a:effectLst/>
                        <a:latin typeface="Comic Sans MS" pitchFamily="66" charset="0"/>
                      </a:endParaRPr>
                    </a:p>
                  </a:txBody>
                  <a:tcPr marL="121920" marR="121920"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58713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400" b="1" i="0" u="none" strike="noStrike" cap="none" normalizeH="0" baseline="0" dirty="0">
                          <a:ln>
                            <a:noFill/>
                          </a:ln>
                          <a:solidFill>
                            <a:srgbClr val="002060"/>
                          </a:solidFill>
                          <a:effectLst/>
                          <a:latin typeface="Comic Sans MS" pitchFamily="66" charset="0"/>
                        </a:rPr>
                        <a:t>Χημικές ερεθιστικές ουσίες</a:t>
                      </a:r>
                      <a:endParaRPr kumimoji="0" lang="en-US" sz="2400" b="1" i="0" u="none" strike="noStrike" cap="none" normalizeH="0" baseline="0" dirty="0">
                        <a:ln>
                          <a:noFill/>
                        </a:ln>
                        <a:solidFill>
                          <a:srgbClr val="002060"/>
                        </a:solidFill>
                        <a:effectLst/>
                        <a:latin typeface="Comic Sans MS" pitchFamily="66" charset="0"/>
                      </a:endParaRPr>
                    </a:p>
                  </a:txBody>
                  <a:tcPr marL="121920" marR="121920" marT="45702" marB="457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400" b="1" i="0" u="none" strike="noStrike" cap="none" normalizeH="0" baseline="0" dirty="0">
                          <a:ln>
                            <a:noFill/>
                          </a:ln>
                          <a:solidFill>
                            <a:srgbClr val="002060"/>
                          </a:solidFill>
                          <a:effectLst/>
                          <a:latin typeface="Comic Sans MS" pitchFamily="66" charset="0"/>
                        </a:rPr>
                        <a:t>Ημέρες έως μήνες</a:t>
                      </a:r>
                      <a:endParaRPr kumimoji="0" lang="en-US" sz="2400" b="1" i="0" u="none" strike="noStrike" cap="none" normalizeH="0" baseline="0" dirty="0">
                        <a:ln>
                          <a:noFill/>
                        </a:ln>
                        <a:solidFill>
                          <a:srgbClr val="002060"/>
                        </a:solidFill>
                        <a:effectLst/>
                        <a:latin typeface="Comic Sans MS" pitchFamily="66" charset="0"/>
                      </a:endParaRPr>
                    </a:p>
                  </a:txBody>
                  <a:tcPr marL="121920" marR="121920"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bl>
          </a:graphicData>
        </a:graphic>
      </p:graphicFrame>
      <p:sp>
        <p:nvSpPr>
          <p:cNvPr id="85021" name="Ορθογώνιο 1"/>
          <p:cNvSpPr>
            <a:spLocks noChangeArrowheads="1"/>
          </p:cNvSpPr>
          <p:nvPr/>
        </p:nvSpPr>
        <p:spPr bwMode="auto">
          <a:xfrm>
            <a:off x="912284" y="6280150"/>
            <a:ext cx="1104053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eaLnBrk="1" hangingPunct="1">
              <a:spcBef>
                <a:spcPct val="0"/>
              </a:spcBef>
              <a:buSzTx/>
              <a:buFontTx/>
              <a:buNone/>
            </a:pPr>
            <a:r>
              <a:rPr lang="fr-BE" altLang="el-GR" sz="2000" b="1" i="1">
                <a:solidFill>
                  <a:srgbClr val="002060"/>
                </a:solidFill>
                <a:latin typeface="Comic Sans MS" pitchFamily="66" charset="0"/>
              </a:rPr>
              <a:t>ATS statement, Am J Respir Crit Care Med, 2000, 161, 309</a:t>
            </a:r>
            <a:endParaRPr lang="en-US" altLang="el-GR" sz="2000" b="1" i="1">
              <a:solidFill>
                <a:srgbClr val="002060"/>
              </a:solidFill>
              <a:latin typeface="Comic Sans MS" pitchFamily="66" charset="0"/>
            </a:endParaRPr>
          </a:p>
        </p:txBody>
      </p:sp>
    </p:spTree>
    <p:extLst>
      <p:ext uri="{BB962C8B-B14F-4D97-AF65-F5344CB8AC3E}">
        <p14:creationId xmlns:p14="http://schemas.microsoft.com/office/powerpoint/2010/main" xmlns="" val="1967819530"/>
      </p:ext>
    </p:extLst>
  </p:cSld>
  <p:clrMapOvr>
    <a:masterClrMapping/>
  </p:clrMapOvr>
  <p:transition spd="med">
    <p:blinds/>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609601" y="115888"/>
            <a:ext cx="10361084" cy="800100"/>
          </a:xfrm>
        </p:spPr>
        <p:txBody>
          <a:bodyPr wrap="square" numCol="1" anchorCtr="0" compatLnSpc="1">
            <a:prstTxWarp prst="textNoShape">
              <a:avLst/>
            </a:prstTxWarp>
          </a:bodyPr>
          <a:lstStyle/>
          <a:p>
            <a:pPr algn="ctr" eaLnBrk="1" hangingPunct="1"/>
            <a:r>
              <a:rPr lang="el-GR" altLang="el-GR" sz="2800" b="1">
                <a:solidFill>
                  <a:srgbClr val="C00000"/>
                </a:solidFill>
                <a:effectLst/>
                <a:latin typeface="Comic Sans MS" pitchFamily="66" charset="0"/>
              </a:rPr>
              <a:t>Εκτίμηση της ατοπίας</a:t>
            </a:r>
          </a:p>
        </p:txBody>
      </p:sp>
      <p:sp>
        <p:nvSpPr>
          <p:cNvPr id="56323" name="Rectangle 3"/>
          <p:cNvSpPr>
            <a:spLocks noGrp="1" noChangeArrowheads="1"/>
          </p:cNvSpPr>
          <p:nvPr>
            <p:ph type="body" idx="1"/>
          </p:nvPr>
        </p:nvSpPr>
        <p:spPr bwMode="auto">
          <a:xfrm>
            <a:off x="914400" y="1268414"/>
            <a:ext cx="10363200" cy="4852987"/>
          </a:xfrm>
        </p:spPr>
        <p:txBody>
          <a:bodyPr wrap="square" numCol="1" anchorCtr="0" compatLnSpc="1">
            <a:prstTxWarp prst="textNoShape">
              <a:avLst/>
            </a:prstTxWarp>
          </a:bodyPr>
          <a:lstStyle/>
          <a:p>
            <a:pPr marL="15875" indent="0" eaLnBrk="1" hangingPunct="1">
              <a:buClr>
                <a:srgbClr val="FF9900"/>
              </a:buClr>
              <a:buSzPct val="120000"/>
              <a:buFont typeface="Wingdings" pitchFamily="2" charset="2"/>
              <a:buNone/>
            </a:pPr>
            <a:r>
              <a:rPr lang="el-GR" altLang="el-GR" sz="2400" b="1">
                <a:solidFill>
                  <a:srgbClr val="040466"/>
                </a:solidFill>
                <a:effectLst/>
                <a:latin typeface="Comic Sans MS" pitchFamily="66" charset="0"/>
              </a:rPr>
              <a:t>Ιστορικό</a:t>
            </a:r>
          </a:p>
          <a:p>
            <a:pPr marL="384175" lvl="1" indent="0" eaLnBrk="1" hangingPunct="1">
              <a:buClr>
                <a:srgbClr val="FF9900"/>
              </a:buClr>
              <a:buSzPct val="120000"/>
              <a:buFont typeface="Wingdings" pitchFamily="2" charset="2"/>
              <a:buNone/>
            </a:pPr>
            <a:r>
              <a:rPr lang="el-GR" altLang="el-GR" sz="2400">
                <a:solidFill>
                  <a:srgbClr val="040466"/>
                </a:solidFill>
                <a:effectLst/>
                <a:latin typeface="Comic Sans MS" pitchFamily="66" charset="0"/>
              </a:rPr>
              <a:t>Βοηθά στην αναγνώριση παραγόντων κινδύνου</a:t>
            </a:r>
          </a:p>
          <a:p>
            <a:pPr marL="15875" indent="0" eaLnBrk="1" hangingPunct="1">
              <a:buClr>
                <a:srgbClr val="FF9900"/>
              </a:buClr>
              <a:buSzPct val="120000"/>
              <a:buFont typeface="Wingdings" pitchFamily="2" charset="2"/>
              <a:buNone/>
            </a:pPr>
            <a:r>
              <a:rPr lang="en-US" altLang="el-GR" sz="2400" b="1">
                <a:solidFill>
                  <a:srgbClr val="040466"/>
                </a:solidFill>
                <a:effectLst/>
                <a:latin typeface="Comic Sans MS" pitchFamily="66" charset="0"/>
              </a:rPr>
              <a:t>Skin prick tests</a:t>
            </a:r>
            <a:endParaRPr lang="el-GR" altLang="el-GR" sz="2400" b="1">
              <a:solidFill>
                <a:srgbClr val="040466"/>
              </a:solidFill>
              <a:effectLst/>
              <a:latin typeface="Comic Sans MS" pitchFamily="66" charset="0"/>
            </a:endParaRPr>
          </a:p>
          <a:p>
            <a:pPr marL="384175" lvl="1" indent="0" eaLnBrk="1" hangingPunct="1">
              <a:buClr>
                <a:srgbClr val="FF9900"/>
              </a:buClr>
              <a:buSzPct val="120000"/>
              <a:buFont typeface="Wingdings" pitchFamily="2" charset="2"/>
              <a:buNone/>
            </a:pPr>
            <a:r>
              <a:rPr lang="el-GR" altLang="el-GR" sz="2400">
                <a:solidFill>
                  <a:srgbClr val="040466"/>
                </a:solidFill>
                <a:effectLst/>
                <a:latin typeface="Comic Sans MS" pitchFamily="66" charset="0"/>
              </a:rPr>
              <a:t>Συμβάλουν στη διάγνωση του άσθματος</a:t>
            </a:r>
          </a:p>
          <a:p>
            <a:pPr marL="15875" indent="0" eaLnBrk="1" hangingPunct="1">
              <a:buClr>
                <a:srgbClr val="FF9900"/>
              </a:buClr>
              <a:buSzPct val="120000"/>
              <a:buFont typeface="Wingdings" pitchFamily="2" charset="2"/>
              <a:buNone/>
            </a:pPr>
            <a:r>
              <a:rPr lang="en-US" altLang="el-GR" sz="2400" b="1">
                <a:solidFill>
                  <a:srgbClr val="040466"/>
                </a:solidFill>
                <a:effectLst/>
                <a:latin typeface="Comic Sans MS" pitchFamily="66" charset="0"/>
              </a:rPr>
              <a:t>Specific serum IgE </a:t>
            </a:r>
            <a:r>
              <a:rPr lang="el-GR" altLang="el-GR" sz="2400" b="1">
                <a:solidFill>
                  <a:srgbClr val="040466"/>
                </a:solidFill>
                <a:effectLst/>
                <a:latin typeface="Comic Sans MS" pitchFamily="66" charset="0"/>
              </a:rPr>
              <a:t>(</a:t>
            </a:r>
            <a:r>
              <a:rPr lang="en-US" altLang="el-GR" sz="2400" b="1">
                <a:solidFill>
                  <a:srgbClr val="040466"/>
                </a:solidFill>
                <a:effectLst/>
                <a:latin typeface="Comic Sans MS" pitchFamily="66" charset="0"/>
              </a:rPr>
              <a:t>RAST)</a:t>
            </a:r>
            <a:endParaRPr lang="el-GR" altLang="el-GR" sz="2400" b="1">
              <a:solidFill>
                <a:srgbClr val="040466"/>
              </a:solidFill>
              <a:effectLst/>
              <a:latin typeface="Comic Sans MS" pitchFamily="66" charset="0"/>
            </a:endParaRPr>
          </a:p>
          <a:p>
            <a:pPr marL="384175" lvl="1" indent="0" eaLnBrk="1" hangingPunct="1">
              <a:buClr>
                <a:srgbClr val="FF9900"/>
              </a:buClr>
              <a:buSzPct val="120000"/>
              <a:buFont typeface="Wingdings" pitchFamily="2" charset="2"/>
              <a:buNone/>
            </a:pPr>
            <a:r>
              <a:rPr lang="el-GR" altLang="el-GR" sz="2400">
                <a:solidFill>
                  <a:srgbClr val="040466"/>
                </a:solidFill>
                <a:effectLst/>
                <a:latin typeface="Comic Sans MS" pitchFamily="66" charset="0"/>
              </a:rPr>
              <a:t>Δεν υπερέχουν των δερματικών τεστ, ακριβή εξέταση</a:t>
            </a:r>
          </a:p>
          <a:p>
            <a:pPr marL="15875" indent="0" eaLnBrk="1" hangingPunct="1">
              <a:buClr>
                <a:srgbClr val="FF9900"/>
              </a:buClr>
              <a:buSzPct val="120000"/>
              <a:buFont typeface="Wingdings" pitchFamily="2" charset="2"/>
              <a:buNone/>
            </a:pPr>
            <a:r>
              <a:rPr lang="en-US" altLang="el-GR" sz="2400" b="1">
                <a:solidFill>
                  <a:srgbClr val="040466"/>
                </a:solidFill>
                <a:effectLst/>
                <a:latin typeface="Comic Sans MS" pitchFamily="66" charset="0"/>
              </a:rPr>
              <a:t>Total IgE</a:t>
            </a:r>
            <a:endParaRPr lang="el-GR" altLang="el-GR" sz="2400" b="1">
              <a:solidFill>
                <a:srgbClr val="040466"/>
              </a:solidFill>
              <a:effectLst/>
              <a:latin typeface="Comic Sans MS" pitchFamily="66" charset="0"/>
            </a:endParaRPr>
          </a:p>
          <a:p>
            <a:pPr marL="384175" lvl="1" indent="0" eaLnBrk="1" hangingPunct="1">
              <a:buClr>
                <a:srgbClr val="FF9900"/>
              </a:buClr>
              <a:buSzPct val="120000"/>
              <a:buFont typeface="Wingdings" pitchFamily="2" charset="2"/>
              <a:buNone/>
            </a:pPr>
            <a:r>
              <a:rPr lang="el-GR" altLang="el-GR" sz="2400">
                <a:solidFill>
                  <a:srgbClr val="040466"/>
                </a:solidFill>
                <a:effectLst/>
                <a:latin typeface="Comic Sans MS" pitchFamily="66" charset="0"/>
              </a:rPr>
              <a:t>Καμία αξία ως διαγνωστικό τεστ για την τεκμηρίωση της ατοπίας</a:t>
            </a:r>
            <a:endParaRPr lang="en-US" altLang="el-GR" sz="2400">
              <a:solidFill>
                <a:srgbClr val="040466"/>
              </a:solidFill>
              <a:effectLst/>
              <a:latin typeface="Comic Sans MS" pitchFamily="66" charset="0"/>
            </a:endParaRPr>
          </a:p>
          <a:p>
            <a:pPr marL="384175" lvl="1" indent="0" eaLnBrk="1" hangingPunct="1">
              <a:buClr>
                <a:srgbClr val="FF9900"/>
              </a:buClr>
              <a:buSzPct val="120000"/>
              <a:buFont typeface="Wingdings" pitchFamily="2" charset="2"/>
              <a:buNone/>
            </a:pPr>
            <a:endParaRPr lang="en-US" altLang="el-GR" sz="2400">
              <a:solidFill>
                <a:srgbClr val="040466"/>
              </a:solidFill>
              <a:effectLst/>
              <a:latin typeface="Comic Sans MS" pitchFamily="66" charset="0"/>
            </a:endParaRPr>
          </a:p>
        </p:txBody>
      </p:sp>
    </p:spTree>
    <p:extLst>
      <p:ext uri="{BB962C8B-B14F-4D97-AF65-F5344CB8AC3E}">
        <p14:creationId xmlns:p14="http://schemas.microsoft.com/office/powerpoint/2010/main" xmlns="" val="36702462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animEffect transition="in" filter="blinds(horizontal)">
                                      <p:cBhvr>
                                        <p:cTn id="7" dur="500"/>
                                        <p:tgtEl>
                                          <p:spTgt spid="56323">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6323">
                                            <p:txEl>
                                              <p:pRg st="1" end="1"/>
                                            </p:txEl>
                                          </p:spTgt>
                                        </p:tgtEl>
                                        <p:attrNameLst>
                                          <p:attrName>style.visibility</p:attrName>
                                        </p:attrNameLst>
                                      </p:cBhvr>
                                      <p:to>
                                        <p:strVal val="visible"/>
                                      </p:to>
                                    </p:set>
                                    <p:animEffect transition="in" filter="blinds(horizontal)">
                                      <p:cBhvr>
                                        <p:cTn id="10" dur="500"/>
                                        <p:tgtEl>
                                          <p:spTgt spid="56323">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6323">
                                            <p:txEl>
                                              <p:pRg st="2" end="2"/>
                                            </p:txEl>
                                          </p:spTgt>
                                        </p:tgtEl>
                                        <p:attrNameLst>
                                          <p:attrName>style.visibility</p:attrName>
                                        </p:attrNameLst>
                                      </p:cBhvr>
                                      <p:to>
                                        <p:strVal val="visible"/>
                                      </p:to>
                                    </p:set>
                                    <p:animEffect transition="in" filter="blinds(horizontal)">
                                      <p:cBhvr>
                                        <p:cTn id="15" dur="500"/>
                                        <p:tgtEl>
                                          <p:spTgt spid="56323">
                                            <p:txEl>
                                              <p:pRg st="2" end="2"/>
                                            </p:txEl>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56323">
                                            <p:txEl>
                                              <p:pRg st="3" end="3"/>
                                            </p:txEl>
                                          </p:spTgt>
                                        </p:tgtEl>
                                        <p:attrNameLst>
                                          <p:attrName>style.visibility</p:attrName>
                                        </p:attrNameLst>
                                      </p:cBhvr>
                                      <p:to>
                                        <p:strVal val="visible"/>
                                      </p:to>
                                    </p:set>
                                    <p:animEffect transition="in" filter="blinds(horizontal)">
                                      <p:cBhvr>
                                        <p:cTn id="18" dur="500"/>
                                        <p:tgtEl>
                                          <p:spTgt spid="56323">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56323">
                                            <p:txEl>
                                              <p:pRg st="4" end="4"/>
                                            </p:txEl>
                                          </p:spTgt>
                                        </p:tgtEl>
                                        <p:attrNameLst>
                                          <p:attrName>style.visibility</p:attrName>
                                        </p:attrNameLst>
                                      </p:cBhvr>
                                      <p:to>
                                        <p:strVal val="visible"/>
                                      </p:to>
                                    </p:set>
                                    <p:animEffect transition="in" filter="blinds(horizontal)">
                                      <p:cBhvr>
                                        <p:cTn id="23" dur="500"/>
                                        <p:tgtEl>
                                          <p:spTgt spid="56323">
                                            <p:txEl>
                                              <p:pRg st="4" end="4"/>
                                            </p:txEl>
                                          </p:spTgt>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56323">
                                            <p:txEl>
                                              <p:pRg st="5" end="5"/>
                                            </p:txEl>
                                          </p:spTgt>
                                        </p:tgtEl>
                                        <p:attrNameLst>
                                          <p:attrName>style.visibility</p:attrName>
                                        </p:attrNameLst>
                                      </p:cBhvr>
                                      <p:to>
                                        <p:strVal val="visible"/>
                                      </p:to>
                                    </p:set>
                                    <p:animEffect transition="in" filter="blinds(horizontal)">
                                      <p:cBhvr>
                                        <p:cTn id="26" dur="500"/>
                                        <p:tgtEl>
                                          <p:spTgt spid="56323">
                                            <p:txEl>
                                              <p:pRg st="5" end="5"/>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56323">
                                            <p:txEl>
                                              <p:pRg st="6" end="6"/>
                                            </p:txEl>
                                          </p:spTgt>
                                        </p:tgtEl>
                                        <p:attrNameLst>
                                          <p:attrName>style.visibility</p:attrName>
                                        </p:attrNameLst>
                                      </p:cBhvr>
                                      <p:to>
                                        <p:strVal val="visible"/>
                                      </p:to>
                                    </p:set>
                                    <p:animEffect transition="in" filter="blinds(horizontal)">
                                      <p:cBhvr>
                                        <p:cTn id="31" dur="500"/>
                                        <p:tgtEl>
                                          <p:spTgt spid="56323">
                                            <p:txEl>
                                              <p:pRg st="6" end="6"/>
                                            </p:txEl>
                                          </p:spTgt>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56323">
                                            <p:txEl>
                                              <p:pRg st="7" end="7"/>
                                            </p:txEl>
                                          </p:spTgt>
                                        </p:tgtEl>
                                        <p:attrNameLst>
                                          <p:attrName>style.visibility</p:attrName>
                                        </p:attrNameLst>
                                      </p:cBhvr>
                                      <p:to>
                                        <p:strVal val="visible"/>
                                      </p:to>
                                    </p:set>
                                    <p:animEffect transition="in" filter="blinds(horizontal)">
                                      <p:cBhvr>
                                        <p:cTn id="34" dur="500"/>
                                        <p:tgtEl>
                                          <p:spTgt spid="5632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1583267" y="333375"/>
            <a:ext cx="10058400" cy="914400"/>
          </a:xfrm>
        </p:spPr>
        <p:txBody>
          <a:bodyPr wrap="square" numCol="1" anchorCtr="0" compatLnSpc="1">
            <a:prstTxWarp prst="textNoShape">
              <a:avLst/>
            </a:prstTxWarp>
          </a:bodyPr>
          <a:lstStyle/>
          <a:p>
            <a:pPr algn="ctr" eaLnBrk="1" hangingPunct="1"/>
            <a:r>
              <a:rPr lang="el-GR" altLang="el-GR" sz="4000" b="1">
                <a:solidFill>
                  <a:srgbClr val="C00000"/>
                </a:solidFill>
                <a:effectLst/>
                <a:latin typeface="Comic Sans MS" pitchFamily="66" charset="0"/>
              </a:rPr>
              <a:t>Αλλεργία (+)</a:t>
            </a:r>
          </a:p>
        </p:txBody>
      </p:sp>
      <p:sp>
        <p:nvSpPr>
          <p:cNvPr id="62467" name="Rectangle 3"/>
          <p:cNvSpPr>
            <a:spLocks noGrp="1" noChangeArrowheads="1"/>
          </p:cNvSpPr>
          <p:nvPr>
            <p:ph type="body" idx="1"/>
          </p:nvPr>
        </p:nvSpPr>
        <p:spPr>
          <a:xfrm>
            <a:off x="1007534" y="2205038"/>
            <a:ext cx="10176933" cy="3657600"/>
          </a:xfrm>
        </p:spPr>
        <p:txBody>
          <a:bodyPr>
            <a:normAutofit fontScale="92500" lnSpcReduction="10000"/>
          </a:bodyPr>
          <a:lstStyle/>
          <a:p>
            <a:pPr eaLnBrk="1" hangingPunct="1">
              <a:defRPr/>
            </a:pPr>
            <a:r>
              <a:rPr lang="el-GR" sz="2800" dirty="0">
                <a:solidFill>
                  <a:srgbClr val="040466"/>
                </a:solidFill>
                <a:effectLst/>
                <a:latin typeface="Comic Sans MS" panose="030F0702030302020204" pitchFamily="66" charset="0"/>
              </a:rPr>
              <a:t>Η ύπαρξη αλλεργιών δεν αυξάνει την πιθανότητα διάγνωσης του άσθματος  </a:t>
            </a:r>
          </a:p>
          <a:p>
            <a:pPr eaLnBrk="1" hangingPunct="1">
              <a:defRPr/>
            </a:pPr>
            <a:endParaRPr lang="el-GR" sz="2800" dirty="0">
              <a:solidFill>
                <a:srgbClr val="040466"/>
              </a:solidFill>
              <a:effectLst/>
              <a:latin typeface="Comic Sans MS" panose="030F0702030302020204" pitchFamily="66" charset="0"/>
            </a:endParaRPr>
          </a:p>
          <a:p>
            <a:pPr eaLnBrk="1" hangingPunct="1">
              <a:defRPr/>
            </a:pPr>
            <a:r>
              <a:rPr lang="el-GR" sz="2800" dirty="0">
                <a:solidFill>
                  <a:srgbClr val="040466"/>
                </a:solidFill>
                <a:effectLst/>
                <a:latin typeface="Comic Sans MS" panose="030F0702030302020204" pitchFamily="66" charset="0"/>
              </a:rPr>
              <a:t>Η ύπαρξη αλλεργιών αυξάνει την πιθανότητα διάγνωσης άσθματος σε ασθενείς με αναπνευστικά συμπτώματα και μπορεί να βοηθήσει  στην αναγνώριση παραγόντων κινδύνου εξατομικευμένα.</a:t>
            </a:r>
          </a:p>
          <a:p>
            <a:pPr eaLnBrk="1" hangingPunct="1">
              <a:defRPr/>
            </a:pPr>
            <a:endParaRPr lang="el-GR" sz="2800" dirty="0">
              <a:solidFill>
                <a:srgbClr val="040466"/>
              </a:solidFill>
              <a:effectLst/>
              <a:latin typeface="Comic Sans MS" panose="030F0702030302020204" pitchFamily="66" charset="0"/>
            </a:endParaRPr>
          </a:p>
          <a:p>
            <a:pPr eaLnBrk="1" hangingPunct="1">
              <a:defRPr/>
            </a:pPr>
            <a:r>
              <a:rPr lang="el-GR" sz="2800" dirty="0">
                <a:solidFill>
                  <a:srgbClr val="040466"/>
                </a:solidFill>
                <a:effectLst/>
                <a:latin typeface="Comic Sans MS" panose="030F0702030302020204" pitchFamily="66" charset="0"/>
              </a:rPr>
              <a:t>Ένα θετικό τεστ δεν υποδηλώνει απαραίτητα αλλεργία, διότι κάποιοι άνθρωποι έχουν ειδικά αντισώματα χωρίς συμπτώματα.</a:t>
            </a:r>
          </a:p>
        </p:txBody>
      </p:sp>
    </p:spTree>
    <p:extLst>
      <p:ext uri="{BB962C8B-B14F-4D97-AF65-F5344CB8AC3E}">
        <p14:creationId xmlns:p14="http://schemas.microsoft.com/office/powerpoint/2010/main" xmlns="" val="19991989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1390651" y="476250"/>
            <a:ext cx="10058400" cy="914400"/>
          </a:xfrm>
        </p:spPr>
        <p:txBody>
          <a:bodyPr wrap="square" numCol="1" anchorCtr="0" compatLnSpc="1">
            <a:prstTxWarp prst="textNoShape">
              <a:avLst/>
            </a:prstTxWarp>
            <a:normAutofit fontScale="90000"/>
          </a:bodyPr>
          <a:lstStyle/>
          <a:p>
            <a:pPr algn="ctr" eaLnBrk="1" hangingPunct="1"/>
            <a:r>
              <a:rPr lang="en-US" altLang="el-GR" sz="3600" b="1" dirty="0">
                <a:solidFill>
                  <a:srgbClr val="C00000"/>
                </a:solidFill>
                <a:effectLst/>
                <a:latin typeface="Comic Sans MS" pitchFamily="66" charset="0"/>
              </a:rPr>
              <a:t>Cough variant asthma (CVA</a:t>
            </a:r>
            <a:r>
              <a:rPr lang="en-US" altLang="el-GR" sz="3600" b="1" dirty="0" smtClean="0">
                <a:solidFill>
                  <a:srgbClr val="C00000"/>
                </a:solidFill>
                <a:effectLst/>
                <a:latin typeface="Comic Sans MS" pitchFamily="66" charset="0"/>
              </a:rPr>
              <a:t>)</a:t>
            </a:r>
            <a:br>
              <a:rPr lang="en-US" altLang="el-GR" sz="3600" b="1" dirty="0" smtClean="0">
                <a:solidFill>
                  <a:srgbClr val="C00000"/>
                </a:solidFill>
                <a:effectLst/>
                <a:latin typeface="Comic Sans MS" pitchFamily="66" charset="0"/>
              </a:rPr>
            </a:br>
            <a:r>
              <a:rPr lang="el-GR" altLang="el-GR" sz="3600" b="1" dirty="0">
                <a:solidFill>
                  <a:srgbClr val="C00000"/>
                </a:solidFill>
                <a:effectLst/>
                <a:latin typeface="Comic Sans MS" pitchFamily="66" charset="0"/>
              </a:rPr>
              <a:t/>
            </a:r>
            <a:br>
              <a:rPr lang="el-GR" altLang="el-GR" sz="3600" b="1" dirty="0">
                <a:solidFill>
                  <a:srgbClr val="C00000"/>
                </a:solidFill>
                <a:effectLst/>
                <a:latin typeface="Comic Sans MS" pitchFamily="66" charset="0"/>
              </a:rPr>
            </a:br>
            <a:r>
              <a:rPr lang="el-GR" altLang="el-GR" sz="2800" b="1" i="1" dirty="0">
                <a:solidFill>
                  <a:srgbClr val="040466"/>
                </a:solidFill>
                <a:effectLst/>
                <a:latin typeface="Comic Sans MS" pitchFamily="66" charset="0"/>
              </a:rPr>
              <a:t>Βήχας ισοδύναμος άσθματος </a:t>
            </a:r>
          </a:p>
        </p:txBody>
      </p:sp>
      <p:sp>
        <p:nvSpPr>
          <p:cNvPr id="89091" name="Rectangle 3"/>
          <p:cNvSpPr>
            <a:spLocks noGrp="1" noChangeArrowheads="1"/>
          </p:cNvSpPr>
          <p:nvPr>
            <p:ph type="body" idx="1"/>
          </p:nvPr>
        </p:nvSpPr>
        <p:spPr bwMode="auto">
          <a:xfrm>
            <a:off x="609600" y="2133601"/>
            <a:ext cx="10972800" cy="3997325"/>
          </a:xfrm>
        </p:spPr>
        <p:txBody>
          <a:bodyPr wrap="square" numCol="1" anchorCtr="0" compatLnSpc="1">
            <a:prstTxWarp prst="textNoShape">
              <a:avLst/>
            </a:prstTxWarp>
          </a:bodyPr>
          <a:lstStyle/>
          <a:p>
            <a:pPr eaLnBrk="1" hangingPunct="1">
              <a:lnSpc>
                <a:spcPct val="90000"/>
              </a:lnSpc>
            </a:pPr>
            <a:r>
              <a:rPr lang="el-GR" altLang="el-GR">
                <a:solidFill>
                  <a:srgbClr val="040466"/>
                </a:solidFill>
                <a:effectLst/>
                <a:latin typeface="Comic Sans MS" pitchFamily="66" charset="0"/>
              </a:rPr>
              <a:t>Ο χρόνιος βήχας είναι το κύριο ή το μοναδικό σύμπτωμα</a:t>
            </a:r>
          </a:p>
          <a:p>
            <a:pPr eaLnBrk="1" hangingPunct="1">
              <a:lnSpc>
                <a:spcPct val="90000"/>
              </a:lnSpc>
            </a:pPr>
            <a:endParaRPr lang="el-GR" altLang="el-GR">
              <a:solidFill>
                <a:srgbClr val="040466"/>
              </a:solidFill>
              <a:effectLst/>
              <a:latin typeface="Comic Sans MS" pitchFamily="66" charset="0"/>
            </a:endParaRPr>
          </a:p>
          <a:p>
            <a:pPr eaLnBrk="1" hangingPunct="1">
              <a:lnSpc>
                <a:spcPct val="90000"/>
              </a:lnSpc>
            </a:pPr>
            <a:r>
              <a:rPr lang="el-GR" altLang="el-GR">
                <a:solidFill>
                  <a:srgbClr val="040466"/>
                </a:solidFill>
                <a:effectLst/>
                <a:latin typeface="Comic Sans MS" pitchFamily="66" charset="0"/>
              </a:rPr>
              <a:t>Συνηθέστερος στα παιδιά</a:t>
            </a:r>
          </a:p>
          <a:p>
            <a:pPr eaLnBrk="1" hangingPunct="1">
              <a:lnSpc>
                <a:spcPct val="90000"/>
              </a:lnSpc>
            </a:pPr>
            <a:endParaRPr lang="el-GR" altLang="el-GR">
              <a:solidFill>
                <a:srgbClr val="040466"/>
              </a:solidFill>
              <a:effectLst/>
              <a:latin typeface="Comic Sans MS" pitchFamily="66" charset="0"/>
            </a:endParaRPr>
          </a:p>
          <a:p>
            <a:pPr eaLnBrk="1" hangingPunct="1">
              <a:lnSpc>
                <a:spcPct val="90000"/>
              </a:lnSpc>
            </a:pPr>
            <a:r>
              <a:rPr lang="el-GR" altLang="el-GR">
                <a:solidFill>
                  <a:srgbClr val="040466"/>
                </a:solidFill>
                <a:effectLst/>
                <a:latin typeface="Comic Sans MS" pitchFamily="66" charset="0"/>
              </a:rPr>
              <a:t>Άνδρες</a:t>
            </a:r>
            <a:r>
              <a:rPr lang="en-US" altLang="el-GR">
                <a:solidFill>
                  <a:srgbClr val="040466"/>
                </a:solidFill>
                <a:effectLst/>
                <a:latin typeface="Comic Sans MS" pitchFamily="66" charset="0"/>
              </a:rPr>
              <a:t>:</a:t>
            </a:r>
            <a:r>
              <a:rPr lang="el-GR" altLang="el-GR">
                <a:solidFill>
                  <a:srgbClr val="040466"/>
                </a:solidFill>
                <a:effectLst/>
                <a:latin typeface="Comic Sans MS" pitchFamily="66" charset="0"/>
              </a:rPr>
              <a:t>γυναίκες</a:t>
            </a:r>
            <a:r>
              <a:rPr lang="en-US" altLang="el-GR">
                <a:solidFill>
                  <a:srgbClr val="040466"/>
                </a:solidFill>
                <a:effectLst/>
                <a:latin typeface="Comic Sans MS" pitchFamily="66" charset="0"/>
              </a:rPr>
              <a:t> 1:1   </a:t>
            </a:r>
            <a:r>
              <a:rPr lang="el-GR" altLang="el-GR">
                <a:solidFill>
                  <a:srgbClr val="040466"/>
                </a:solidFill>
                <a:effectLst/>
                <a:latin typeface="Comic Sans MS" pitchFamily="66" charset="0"/>
              </a:rPr>
              <a:t>όλες οι ηλικίες</a:t>
            </a:r>
          </a:p>
          <a:p>
            <a:pPr eaLnBrk="1" hangingPunct="1">
              <a:lnSpc>
                <a:spcPct val="90000"/>
              </a:lnSpc>
            </a:pPr>
            <a:endParaRPr lang="en-US" altLang="el-GR">
              <a:solidFill>
                <a:srgbClr val="040466"/>
              </a:solidFill>
              <a:effectLst/>
              <a:latin typeface="Comic Sans MS" pitchFamily="66" charset="0"/>
            </a:endParaRPr>
          </a:p>
          <a:p>
            <a:pPr eaLnBrk="1" hangingPunct="1">
              <a:lnSpc>
                <a:spcPct val="90000"/>
              </a:lnSpc>
            </a:pPr>
            <a:r>
              <a:rPr lang="el-GR" altLang="el-GR">
                <a:solidFill>
                  <a:srgbClr val="040466"/>
                </a:solidFill>
                <a:effectLst/>
                <a:latin typeface="Comic Sans MS" pitchFamily="66" charset="0"/>
              </a:rPr>
              <a:t>Βήχας ξηρός, εντονότερος τη νύκτα</a:t>
            </a:r>
          </a:p>
        </p:txBody>
      </p:sp>
    </p:spTree>
    <p:extLst>
      <p:ext uri="{BB962C8B-B14F-4D97-AF65-F5344CB8AC3E}">
        <p14:creationId xmlns:p14="http://schemas.microsoft.com/office/powerpoint/2010/main" xmlns="" val="16955794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bwMode="auto">
          <a:xfrm>
            <a:off x="799496" y="417876"/>
            <a:ext cx="10058400" cy="914400"/>
          </a:xfrm>
        </p:spPr>
        <p:txBody>
          <a:bodyPr wrap="square" numCol="1" anchorCtr="0" compatLnSpc="1">
            <a:prstTxWarp prst="textNoShape">
              <a:avLst/>
            </a:prstTxWarp>
          </a:bodyPr>
          <a:lstStyle/>
          <a:p>
            <a:pPr algn="ctr" eaLnBrk="1" hangingPunct="1"/>
            <a:r>
              <a:rPr lang="en-US" altLang="el-GR" sz="3600" b="1" dirty="0">
                <a:solidFill>
                  <a:srgbClr val="C00000"/>
                </a:solidFill>
                <a:effectLst/>
                <a:latin typeface="Comic Sans MS" pitchFamily="66" charset="0"/>
              </a:rPr>
              <a:t>CVA</a:t>
            </a:r>
            <a:endParaRPr lang="el-GR" altLang="el-GR" sz="3600" b="1" dirty="0">
              <a:solidFill>
                <a:srgbClr val="C00000"/>
              </a:solidFill>
              <a:effectLst/>
              <a:latin typeface="Comic Sans MS" pitchFamily="66" charset="0"/>
            </a:endParaRPr>
          </a:p>
        </p:txBody>
      </p:sp>
      <p:sp>
        <p:nvSpPr>
          <p:cNvPr id="77827" name="Rectangle 3"/>
          <p:cNvSpPr>
            <a:spLocks noGrp="1" noChangeArrowheads="1"/>
          </p:cNvSpPr>
          <p:nvPr>
            <p:ph type="body" idx="1"/>
          </p:nvPr>
        </p:nvSpPr>
        <p:spPr>
          <a:xfrm>
            <a:off x="1571655" y="1329055"/>
            <a:ext cx="8128000" cy="3657600"/>
          </a:xfrm>
        </p:spPr>
        <p:txBody>
          <a:bodyPr>
            <a:noAutofit/>
          </a:bodyPr>
          <a:lstStyle/>
          <a:p>
            <a:pPr eaLnBrk="1" hangingPunct="1">
              <a:defRPr/>
            </a:pPr>
            <a:r>
              <a:rPr lang="el-GR" dirty="0">
                <a:solidFill>
                  <a:srgbClr val="040466"/>
                </a:solidFill>
                <a:effectLst/>
                <a:latin typeface="Comic Sans MS" panose="030F0702030302020204" pitchFamily="66" charset="0"/>
              </a:rPr>
              <a:t>Φυσική εξέταση, πνευμονική λειτουργία</a:t>
            </a:r>
            <a:r>
              <a:rPr lang="en-US" dirty="0">
                <a:solidFill>
                  <a:srgbClr val="040466"/>
                </a:solidFill>
                <a:effectLst/>
                <a:latin typeface="Comic Sans MS" panose="030F0702030302020204" pitchFamily="66" charset="0"/>
              </a:rPr>
              <a:t>:</a:t>
            </a:r>
            <a:r>
              <a:rPr lang="el-GR" dirty="0">
                <a:solidFill>
                  <a:srgbClr val="040466"/>
                </a:solidFill>
                <a:effectLst/>
                <a:latin typeface="Comic Sans MS" panose="030F0702030302020204" pitchFamily="66" charset="0"/>
              </a:rPr>
              <a:t> </a:t>
            </a:r>
            <a:r>
              <a:rPr lang="el-GR" dirty="0" err="1">
                <a:solidFill>
                  <a:srgbClr val="040466"/>
                </a:solidFill>
                <a:effectLst/>
                <a:latin typeface="Comic Sans MS" panose="030F0702030302020204" pitchFamily="66" charset="0"/>
              </a:rPr>
              <a:t>κφ</a:t>
            </a:r>
            <a:endParaRPr lang="el-GR" dirty="0">
              <a:solidFill>
                <a:srgbClr val="040466"/>
              </a:solidFill>
              <a:effectLst/>
              <a:latin typeface="Comic Sans MS" panose="030F0702030302020204" pitchFamily="66" charset="0"/>
            </a:endParaRPr>
          </a:p>
          <a:p>
            <a:pPr eaLnBrk="1" hangingPunct="1">
              <a:buFont typeface="Wingdings" pitchFamily="2" charset="2"/>
              <a:buNone/>
              <a:defRPr/>
            </a:pPr>
            <a:endParaRPr lang="el-GR" dirty="0">
              <a:solidFill>
                <a:srgbClr val="040466"/>
              </a:solidFill>
              <a:effectLst/>
              <a:latin typeface="Comic Sans MS" panose="030F0702030302020204" pitchFamily="66" charset="0"/>
            </a:endParaRPr>
          </a:p>
          <a:p>
            <a:pPr eaLnBrk="1" hangingPunct="1">
              <a:defRPr/>
            </a:pPr>
            <a:r>
              <a:rPr lang="el-GR" dirty="0">
                <a:solidFill>
                  <a:srgbClr val="C00000"/>
                </a:solidFill>
                <a:effectLst/>
                <a:latin typeface="Comic Sans MS" panose="030F0702030302020204" pitchFamily="66" charset="0"/>
              </a:rPr>
              <a:t>ΒΥ: θετική</a:t>
            </a:r>
          </a:p>
          <a:p>
            <a:pPr eaLnBrk="1" hangingPunct="1">
              <a:defRPr/>
            </a:pPr>
            <a:endParaRPr lang="el-GR" dirty="0">
              <a:solidFill>
                <a:srgbClr val="C00000"/>
              </a:solidFill>
              <a:effectLst/>
              <a:latin typeface="Comic Sans MS" panose="030F0702030302020204" pitchFamily="66" charset="0"/>
            </a:endParaRPr>
          </a:p>
          <a:p>
            <a:pPr eaLnBrk="1" hangingPunct="1">
              <a:defRPr/>
            </a:pPr>
            <a:r>
              <a:rPr lang="el-GR" dirty="0">
                <a:solidFill>
                  <a:srgbClr val="040466"/>
                </a:solidFill>
                <a:effectLst/>
                <a:latin typeface="Comic Sans MS" panose="030F0702030302020204" pitchFamily="66" charset="0"/>
              </a:rPr>
              <a:t>Εμπειρική θεραπεία αν δεν υπάρχει δυνατότητα ελέγχου της ΒΥ</a:t>
            </a:r>
          </a:p>
          <a:p>
            <a:pPr eaLnBrk="1" hangingPunct="1">
              <a:defRPr/>
            </a:pPr>
            <a:endParaRPr lang="el-GR" dirty="0">
              <a:solidFill>
                <a:srgbClr val="040466"/>
              </a:solidFill>
              <a:effectLst/>
              <a:latin typeface="Comic Sans MS" panose="030F0702030302020204" pitchFamily="66" charset="0"/>
            </a:endParaRPr>
          </a:p>
          <a:p>
            <a:pPr eaLnBrk="1" hangingPunct="1">
              <a:defRPr/>
            </a:pPr>
            <a:r>
              <a:rPr lang="el-GR" dirty="0">
                <a:solidFill>
                  <a:srgbClr val="040466"/>
                </a:solidFill>
                <a:effectLst/>
                <a:latin typeface="Comic Sans MS" panose="030F0702030302020204" pitchFamily="66" charset="0"/>
              </a:rPr>
              <a:t>Η τεκμηρίωση τίθεται όταν ο βήχας υποχωρεί με την αγωγή του άσθματος</a:t>
            </a:r>
          </a:p>
          <a:p>
            <a:pPr eaLnBrk="1" hangingPunct="1">
              <a:defRPr/>
            </a:pPr>
            <a:endParaRPr lang="en-US" dirty="0">
              <a:solidFill>
                <a:srgbClr val="040466"/>
              </a:solidFill>
              <a:effectLst/>
              <a:latin typeface="Comic Sans MS" panose="030F0702030302020204" pitchFamily="66" charset="0"/>
            </a:endParaRPr>
          </a:p>
          <a:p>
            <a:pPr eaLnBrk="1" hangingPunct="1">
              <a:defRPr/>
            </a:pPr>
            <a:r>
              <a:rPr lang="el-GR" dirty="0">
                <a:solidFill>
                  <a:srgbClr val="040466"/>
                </a:solidFill>
                <a:effectLst/>
                <a:latin typeface="Comic Sans MS" panose="030F0702030302020204" pitchFamily="66" charset="0"/>
              </a:rPr>
              <a:t>Δ</a:t>
            </a:r>
            <a:r>
              <a:rPr lang="en-US" dirty="0">
                <a:solidFill>
                  <a:srgbClr val="040466"/>
                </a:solidFill>
                <a:effectLst/>
                <a:latin typeface="Comic Sans MS" panose="030F0702030302020204" pitchFamily="66" charset="0"/>
              </a:rPr>
              <a:t>/</a:t>
            </a:r>
            <a:r>
              <a:rPr lang="el-GR" dirty="0">
                <a:solidFill>
                  <a:srgbClr val="040466"/>
                </a:solidFill>
                <a:effectLst/>
                <a:latin typeface="Comic Sans MS" panose="030F0702030302020204" pitchFamily="66" charset="0"/>
              </a:rPr>
              <a:t>Δ</a:t>
            </a:r>
            <a:r>
              <a:rPr lang="en-US" dirty="0">
                <a:solidFill>
                  <a:srgbClr val="040466"/>
                </a:solidFill>
                <a:effectLst/>
                <a:latin typeface="Comic Sans MS" panose="030F0702030302020204" pitchFamily="66" charset="0"/>
              </a:rPr>
              <a:t> </a:t>
            </a:r>
            <a:r>
              <a:rPr lang="el-GR" dirty="0" err="1">
                <a:solidFill>
                  <a:srgbClr val="040466"/>
                </a:solidFill>
                <a:effectLst/>
                <a:latin typeface="Comic Sans MS" panose="030F0702030302020204" pitchFamily="66" charset="0"/>
              </a:rPr>
              <a:t>ηωσινοφιλική</a:t>
            </a:r>
            <a:r>
              <a:rPr lang="el-GR" dirty="0">
                <a:solidFill>
                  <a:srgbClr val="040466"/>
                </a:solidFill>
                <a:effectLst/>
                <a:latin typeface="Comic Sans MS" panose="030F0702030302020204" pitchFamily="66" charset="0"/>
              </a:rPr>
              <a:t> βρογχίτιδα</a:t>
            </a:r>
          </a:p>
        </p:txBody>
      </p:sp>
    </p:spTree>
    <p:extLst>
      <p:ext uri="{BB962C8B-B14F-4D97-AF65-F5344CB8AC3E}">
        <p14:creationId xmlns:p14="http://schemas.microsoft.com/office/powerpoint/2010/main" xmlns="" val="36614302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550334" y="549275"/>
            <a:ext cx="11087100" cy="863600"/>
          </a:xfrm>
          <a:noFill/>
          <a:extLst>
            <a:ext uri="{909E8E84-426E-40DD-AFC4-6F175D3DCCD1}">
              <a14:hiddenFill xmlns:a14="http://schemas.microsoft.com/office/drawing/2010/main" xmlns="">
                <a:solidFill>
                  <a:srgbClr val="FFFFFF"/>
                </a:solidFill>
              </a14:hiddenFill>
            </a:ext>
          </a:extLst>
        </p:spPr>
        <p:txBody>
          <a:bodyPr wrap="square" numCol="1" anchorCtr="0" compatLnSpc="1">
            <a:prstTxWarp prst="textNoShape">
              <a:avLst/>
            </a:prstTxWarp>
            <a:normAutofit fontScale="90000"/>
          </a:bodyPr>
          <a:lstStyle/>
          <a:p>
            <a:pPr algn="ctr"/>
            <a:r>
              <a:rPr lang="el-GR" altLang="el-GR" sz="3200" b="1" dirty="0" err="1">
                <a:solidFill>
                  <a:srgbClr val="C00000"/>
                </a:solidFill>
                <a:effectLst/>
                <a:latin typeface="Comic Sans MS" pitchFamily="66" charset="0"/>
              </a:rPr>
              <a:t>Βιοδείκτες</a:t>
            </a:r>
            <a:r>
              <a:rPr lang="el-GR" altLang="el-GR" sz="3200" b="1" dirty="0">
                <a:solidFill>
                  <a:srgbClr val="C00000"/>
                </a:solidFill>
                <a:effectLst/>
                <a:latin typeface="Comic Sans MS" pitchFamily="66" charset="0"/>
              </a:rPr>
              <a:t/>
            </a:r>
            <a:br>
              <a:rPr lang="el-GR" altLang="el-GR" sz="3200" b="1" dirty="0">
                <a:solidFill>
                  <a:srgbClr val="C00000"/>
                </a:solidFill>
                <a:effectLst/>
                <a:latin typeface="Comic Sans MS" pitchFamily="66" charset="0"/>
              </a:rPr>
            </a:br>
            <a:r>
              <a:rPr lang="el-GR" altLang="el-GR" sz="2400" b="1" dirty="0">
                <a:solidFill>
                  <a:srgbClr val="040466"/>
                </a:solidFill>
                <a:effectLst/>
                <a:latin typeface="Comic Sans MS" pitchFamily="66" charset="0"/>
              </a:rPr>
              <a:t/>
            </a:r>
            <a:br>
              <a:rPr lang="el-GR" altLang="el-GR" sz="2400" b="1" dirty="0">
                <a:solidFill>
                  <a:srgbClr val="040466"/>
                </a:solidFill>
                <a:effectLst/>
                <a:latin typeface="Comic Sans MS" pitchFamily="66" charset="0"/>
              </a:rPr>
            </a:br>
            <a:r>
              <a:rPr lang="el-GR" altLang="el-GR" sz="2000" b="1" dirty="0">
                <a:solidFill>
                  <a:srgbClr val="040466"/>
                </a:solidFill>
                <a:effectLst/>
                <a:latin typeface="Comic Sans MS" pitchFamily="66" charset="0"/>
              </a:rPr>
              <a:t>Υπόθεση</a:t>
            </a:r>
            <a:r>
              <a:rPr lang="en-US" altLang="el-GR" sz="2000" b="1" dirty="0">
                <a:solidFill>
                  <a:srgbClr val="040466"/>
                </a:solidFill>
                <a:effectLst/>
                <a:latin typeface="Comic Sans MS" pitchFamily="66" charset="0"/>
              </a:rPr>
              <a:t>:  </a:t>
            </a:r>
            <a:r>
              <a:rPr lang="el-GR" altLang="el-GR" sz="2000" b="1" dirty="0">
                <a:solidFill>
                  <a:srgbClr val="040466"/>
                </a:solidFill>
                <a:effectLst/>
                <a:latin typeface="Comic Sans MS" pitchFamily="66" charset="0"/>
              </a:rPr>
              <a:t>Η φλεγμονή των αεραγωγών ευθύνεται για τις κλινικές εκδηλώσεις του άσθματος</a:t>
            </a:r>
            <a:endParaRPr lang="en-US" altLang="el-GR" sz="2000" b="1" dirty="0">
              <a:solidFill>
                <a:srgbClr val="040466"/>
              </a:solidFill>
              <a:effectLst/>
              <a:latin typeface="Comic Sans MS" pitchFamily="66" charset="0"/>
            </a:endParaRPr>
          </a:p>
        </p:txBody>
      </p:sp>
      <p:pic>
        <p:nvPicPr>
          <p:cNvPr id="91139" name="Picture 3" descr="HM00436_"/>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341034" y="1973263"/>
            <a:ext cx="3050117" cy="2443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140" name="Line 4"/>
          <p:cNvSpPr>
            <a:spLocks noChangeShapeType="1"/>
          </p:cNvSpPr>
          <p:nvPr/>
        </p:nvSpPr>
        <p:spPr bwMode="auto">
          <a:xfrm>
            <a:off x="3867151" y="4416425"/>
            <a:ext cx="0" cy="827088"/>
          </a:xfrm>
          <a:prstGeom prst="line">
            <a:avLst/>
          </a:prstGeom>
          <a:noFill/>
          <a:ln w="57150">
            <a:solidFill>
              <a:srgbClr val="040466"/>
            </a:solidFill>
            <a:round/>
            <a:headEnd type="none" w="sm" len="sm"/>
            <a:tailEnd type="triangle" w="sm" len="sm"/>
          </a:ln>
          <a:extLst>
            <a:ext uri="{909E8E84-426E-40DD-AFC4-6F175D3DCCD1}">
              <a14:hiddenFill xmlns:a14="http://schemas.microsoft.com/office/drawing/2010/main" xmlns="">
                <a:noFill/>
              </a14:hiddenFill>
            </a:ext>
          </a:extLst>
        </p:spPr>
        <p:txBody>
          <a:bodyPr/>
          <a:lstStyle/>
          <a:p>
            <a:endParaRPr lang="el-GR"/>
          </a:p>
        </p:txBody>
      </p:sp>
      <p:sp>
        <p:nvSpPr>
          <p:cNvPr id="190473" name="Text Box 9"/>
          <p:cNvSpPr txBox="1">
            <a:spLocks noChangeArrowheads="1"/>
          </p:cNvSpPr>
          <p:nvPr/>
        </p:nvSpPr>
        <p:spPr bwMode="auto">
          <a:xfrm>
            <a:off x="922867" y="5373689"/>
            <a:ext cx="10714567" cy="948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6027" tIns="43013" rIns="86027" bIns="43013">
            <a:spAutoFit/>
          </a:bodyPr>
          <a:lstStyle>
            <a:lvl1pPr defTabSz="860425" eaLnBrk="0" hangingPunct="0">
              <a:spcBef>
                <a:spcPct val="20000"/>
              </a:spcBef>
              <a:buSzPct val="60000"/>
              <a:buFont typeface="Wingdings" pitchFamily="2" charset="2"/>
              <a:buChar char=""/>
              <a:defRPr sz="2100">
                <a:solidFill>
                  <a:schemeClr val="tx1"/>
                </a:solidFill>
                <a:latin typeface="Calibri" pitchFamily="34" charset="0"/>
              </a:defRPr>
            </a:lvl1pPr>
            <a:lvl2pPr marL="430213" indent="-255588" defTabSz="860425" eaLnBrk="0" hangingPunct="0">
              <a:spcBef>
                <a:spcPct val="20000"/>
              </a:spcBef>
              <a:buSzPct val="60000"/>
              <a:buFont typeface="Wingdings" pitchFamily="2" charset="2"/>
              <a:buChar char=""/>
              <a:defRPr sz="1900">
                <a:solidFill>
                  <a:schemeClr val="tx1"/>
                </a:solidFill>
                <a:latin typeface="Calibri" pitchFamily="34" charset="0"/>
              </a:defRPr>
            </a:lvl2pPr>
            <a:lvl3pPr marL="860425" indent="-255588" defTabSz="860425" eaLnBrk="0" hangingPunct="0">
              <a:spcBef>
                <a:spcPct val="20000"/>
              </a:spcBef>
              <a:buSzPct val="60000"/>
              <a:buFont typeface="Wingdings" pitchFamily="2" charset="2"/>
              <a:buChar char=""/>
              <a:defRPr sz="1700">
                <a:solidFill>
                  <a:schemeClr val="tx1"/>
                </a:solidFill>
                <a:latin typeface="Calibri" pitchFamily="34" charset="0"/>
              </a:defRPr>
            </a:lvl3pPr>
            <a:lvl4pPr marL="1290638" indent="-255588" defTabSz="860425" eaLnBrk="0" hangingPunct="0">
              <a:spcBef>
                <a:spcPct val="20000"/>
              </a:spcBef>
              <a:buSzPct val="60000"/>
              <a:buFont typeface="Wingdings" pitchFamily="2" charset="2"/>
              <a:buChar char=""/>
              <a:defRPr sz="1600">
                <a:solidFill>
                  <a:schemeClr val="tx1"/>
                </a:solidFill>
                <a:latin typeface="Calibri" pitchFamily="34" charset="0"/>
              </a:defRPr>
            </a:lvl4pPr>
            <a:lvl5pPr marL="1720850" indent="-255588" defTabSz="860425" eaLnBrk="0" hangingPunct="0">
              <a:spcBef>
                <a:spcPct val="20000"/>
              </a:spcBef>
              <a:buSzPct val="60000"/>
              <a:buFont typeface="Wingdings" pitchFamily="2" charset="2"/>
              <a:buChar char=""/>
              <a:defRPr sz="1500">
                <a:solidFill>
                  <a:schemeClr val="tx1"/>
                </a:solidFill>
                <a:latin typeface="Calibri" pitchFamily="34" charset="0"/>
              </a:defRPr>
            </a:lvl5pPr>
            <a:lvl6pPr marL="2178050" indent="-255588" defTabSz="860425"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635250" indent="-255588" defTabSz="860425"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092450" indent="-255588" defTabSz="860425"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549650" indent="-255588" defTabSz="860425"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spcBef>
                <a:spcPct val="50000"/>
              </a:spcBef>
              <a:buSzTx/>
              <a:buFont typeface="Symbol" pitchFamily="18" charset="2"/>
              <a:buNone/>
            </a:pPr>
            <a:r>
              <a:rPr lang="el-GR" altLang="el-GR" sz="2800" b="1" dirty="0">
                <a:solidFill>
                  <a:srgbClr val="002060"/>
                </a:solidFill>
                <a:latin typeface="Comic Sans MS" pitchFamily="66" charset="0"/>
                <a:sym typeface="Symbol" pitchFamily="18" charset="2"/>
              </a:rPr>
              <a:t>Έτσι λοιπόν… η εκτίμηση των δεικτών φλεγμονής φαίνεται χρήσιμη για τη διάγνωση και την αντιμετώπιση του άσθματος</a:t>
            </a:r>
            <a:endParaRPr lang="en-US" altLang="el-GR" sz="2800" b="1" dirty="0">
              <a:solidFill>
                <a:srgbClr val="002060"/>
              </a:solidFill>
              <a:latin typeface="Comic Sans MS" pitchFamily="66" charset="0"/>
            </a:endParaRPr>
          </a:p>
        </p:txBody>
      </p:sp>
      <p:sp>
        <p:nvSpPr>
          <p:cNvPr id="91142" name="Line 10"/>
          <p:cNvSpPr>
            <a:spLocks noChangeShapeType="1"/>
          </p:cNvSpPr>
          <p:nvPr/>
        </p:nvSpPr>
        <p:spPr bwMode="auto">
          <a:xfrm>
            <a:off x="1056217" y="1666875"/>
            <a:ext cx="9880600" cy="0"/>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11" name="Text Box 9"/>
          <p:cNvSpPr txBox="1">
            <a:spLocks noChangeArrowheads="1"/>
          </p:cNvSpPr>
          <p:nvPr/>
        </p:nvSpPr>
        <p:spPr bwMode="auto">
          <a:xfrm>
            <a:off x="6608234" y="1995488"/>
            <a:ext cx="3881967" cy="1271806"/>
          </a:xfrm>
          <a:prstGeom prst="rect">
            <a:avLst/>
          </a:prstGeom>
          <a:solidFill>
            <a:schemeClr val="tx1"/>
          </a:solidFill>
          <a:ln>
            <a:noFill/>
          </a:ln>
          <a:effectLst/>
          <a:extLst/>
        </p:spPr>
        <p:txBody>
          <a:bodyPr lIns="86027" tIns="43013" rIns="86027" bIns="43013">
            <a:spAutoFit/>
          </a:bodyPr>
          <a:lstStyle>
            <a:lvl1pPr defTabSz="860425" eaLnBrk="0" hangingPunct="0">
              <a:defRPr>
                <a:solidFill>
                  <a:schemeClr val="tx1"/>
                </a:solidFill>
                <a:latin typeface="Garamond" pitchFamily="18" charset="0"/>
              </a:defRPr>
            </a:lvl1pPr>
            <a:lvl2pPr marL="430213" defTabSz="860425" eaLnBrk="0" hangingPunct="0">
              <a:defRPr>
                <a:solidFill>
                  <a:schemeClr val="tx1"/>
                </a:solidFill>
                <a:latin typeface="Garamond" pitchFamily="18" charset="0"/>
              </a:defRPr>
            </a:lvl2pPr>
            <a:lvl3pPr marL="860425" defTabSz="860425" eaLnBrk="0" hangingPunct="0">
              <a:defRPr>
                <a:solidFill>
                  <a:schemeClr val="tx1"/>
                </a:solidFill>
                <a:latin typeface="Garamond" pitchFamily="18" charset="0"/>
              </a:defRPr>
            </a:lvl3pPr>
            <a:lvl4pPr marL="1290638" defTabSz="860425" eaLnBrk="0" hangingPunct="0">
              <a:defRPr>
                <a:solidFill>
                  <a:schemeClr val="tx1"/>
                </a:solidFill>
                <a:latin typeface="Garamond" pitchFamily="18" charset="0"/>
              </a:defRPr>
            </a:lvl4pPr>
            <a:lvl5pPr marL="1720850" defTabSz="860425" eaLnBrk="0" hangingPunct="0">
              <a:defRPr>
                <a:solidFill>
                  <a:schemeClr val="tx1"/>
                </a:solidFill>
                <a:latin typeface="Garamond" pitchFamily="18" charset="0"/>
              </a:defRPr>
            </a:lvl5pPr>
            <a:lvl6pPr marL="2178050" algn="ctr" defTabSz="860425" eaLnBrk="0" fontAlgn="base" hangingPunct="0">
              <a:spcBef>
                <a:spcPct val="0"/>
              </a:spcBef>
              <a:spcAft>
                <a:spcPct val="0"/>
              </a:spcAft>
              <a:defRPr>
                <a:solidFill>
                  <a:schemeClr val="tx1"/>
                </a:solidFill>
                <a:latin typeface="Garamond" pitchFamily="18" charset="0"/>
              </a:defRPr>
            </a:lvl6pPr>
            <a:lvl7pPr marL="2635250" algn="ctr" defTabSz="860425" eaLnBrk="0" fontAlgn="base" hangingPunct="0">
              <a:spcBef>
                <a:spcPct val="0"/>
              </a:spcBef>
              <a:spcAft>
                <a:spcPct val="0"/>
              </a:spcAft>
              <a:defRPr>
                <a:solidFill>
                  <a:schemeClr val="tx1"/>
                </a:solidFill>
                <a:latin typeface="Garamond" pitchFamily="18" charset="0"/>
              </a:defRPr>
            </a:lvl7pPr>
            <a:lvl8pPr marL="3092450" algn="ctr" defTabSz="860425" eaLnBrk="0" fontAlgn="base" hangingPunct="0">
              <a:spcBef>
                <a:spcPct val="0"/>
              </a:spcBef>
              <a:spcAft>
                <a:spcPct val="0"/>
              </a:spcAft>
              <a:defRPr>
                <a:solidFill>
                  <a:schemeClr val="tx1"/>
                </a:solidFill>
                <a:latin typeface="Garamond" pitchFamily="18" charset="0"/>
              </a:defRPr>
            </a:lvl8pPr>
            <a:lvl9pPr marL="3549650" algn="ctr" defTabSz="860425" eaLnBrk="0" fontAlgn="base" hangingPunct="0">
              <a:spcBef>
                <a:spcPct val="0"/>
              </a:spcBef>
              <a:spcAft>
                <a:spcPct val="0"/>
              </a:spcAft>
              <a:defRPr>
                <a:solidFill>
                  <a:schemeClr val="tx1"/>
                </a:solidFill>
                <a:latin typeface="Garamond" pitchFamily="18" charset="0"/>
              </a:defRPr>
            </a:lvl9pPr>
          </a:lstStyle>
          <a:p>
            <a:pPr>
              <a:spcBef>
                <a:spcPct val="50000"/>
              </a:spcBef>
              <a:defRPr/>
            </a:pPr>
            <a:r>
              <a:rPr lang="el-GR" sz="2300" dirty="0">
                <a:effectLst>
                  <a:outerShdw blurRad="38100" dist="38100" dir="2700000" algn="tl">
                    <a:srgbClr val="FFFFFF"/>
                  </a:outerShdw>
                </a:effectLst>
                <a:latin typeface="Arial" charset="0"/>
                <a:sym typeface="Symbol" pitchFamily="18" charset="2"/>
              </a:rPr>
              <a:t>   </a:t>
            </a:r>
            <a:r>
              <a:rPr lang="en-US" sz="2300" dirty="0">
                <a:effectLst>
                  <a:outerShdw blurRad="38100" dist="38100" dir="2700000" algn="tl">
                    <a:srgbClr val="FFFFFF"/>
                  </a:outerShdw>
                </a:effectLst>
                <a:latin typeface="Arial" charset="0"/>
                <a:sym typeface="Symbol" pitchFamily="18" charset="2"/>
              </a:rPr>
              <a:t> </a:t>
            </a:r>
            <a:r>
              <a:rPr lang="el-GR" sz="2300" dirty="0">
                <a:effectLst>
                  <a:outerShdw blurRad="38100" dist="38100" dir="2700000" algn="tl">
                    <a:srgbClr val="FFFFFF"/>
                  </a:outerShdw>
                </a:effectLst>
                <a:latin typeface="Arial" charset="0"/>
                <a:sym typeface="Symbol" pitchFamily="18" charset="2"/>
              </a:rPr>
              <a:t>  </a:t>
            </a:r>
            <a:r>
              <a:rPr lang="el-GR" b="1" dirty="0">
                <a:solidFill>
                  <a:schemeClr val="bg1"/>
                </a:solidFill>
                <a:latin typeface="Comic Sans MS" pitchFamily="66" charset="0"/>
                <a:sym typeface="Symbol" pitchFamily="18" charset="2"/>
              </a:rPr>
              <a:t>Συμπτώματα</a:t>
            </a:r>
            <a:endParaRPr lang="en-US" b="1" dirty="0">
              <a:solidFill>
                <a:schemeClr val="bg1"/>
              </a:solidFill>
              <a:latin typeface="Comic Sans MS" pitchFamily="66" charset="0"/>
            </a:endParaRPr>
          </a:p>
          <a:p>
            <a:pPr lvl="1">
              <a:spcBef>
                <a:spcPct val="50000"/>
              </a:spcBef>
              <a:buFont typeface="Symbol" pitchFamily="18" charset="2"/>
              <a:buChar char="¯"/>
              <a:defRPr/>
            </a:pPr>
            <a:r>
              <a:rPr lang="el-GR" b="1" dirty="0">
                <a:solidFill>
                  <a:schemeClr val="bg1"/>
                </a:solidFill>
                <a:latin typeface="Comic Sans MS" pitchFamily="66" charset="0"/>
              </a:rPr>
              <a:t>Πνευμονική λειτουργικότητα</a:t>
            </a:r>
            <a:endParaRPr lang="en-US" b="1" dirty="0">
              <a:solidFill>
                <a:schemeClr val="bg1"/>
              </a:solidFill>
              <a:latin typeface="Comic Sans MS" pitchFamily="66" charset="0"/>
            </a:endParaRPr>
          </a:p>
          <a:p>
            <a:pPr>
              <a:spcBef>
                <a:spcPct val="50000"/>
              </a:spcBef>
              <a:buFont typeface="Symbol" pitchFamily="18" charset="2"/>
              <a:buNone/>
              <a:defRPr/>
            </a:pPr>
            <a:r>
              <a:rPr lang="en-US" b="1" dirty="0">
                <a:solidFill>
                  <a:schemeClr val="bg1"/>
                </a:solidFill>
                <a:latin typeface="Comic Sans MS" pitchFamily="66" charset="0"/>
              </a:rPr>
              <a:t>  </a:t>
            </a:r>
            <a:r>
              <a:rPr lang="el-GR" b="1" dirty="0">
                <a:solidFill>
                  <a:schemeClr val="bg1"/>
                </a:solidFill>
                <a:latin typeface="Comic Sans MS" pitchFamily="66" charset="0"/>
              </a:rPr>
              <a:t> Παροξύνσεις</a:t>
            </a:r>
            <a:endParaRPr lang="en-US" b="1" dirty="0">
              <a:solidFill>
                <a:schemeClr val="bg1"/>
              </a:solidFill>
              <a:latin typeface="Comic Sans MS" pitchFamily="66" charset="0"/>
            </a:endParaRPr>
          </a:p>
        </p:txBody>
      </p:sp>
      <p:pic>
        <p:nvPicPr>
          <p:cNvPr id="4107" name="Picture 1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280150" y="1766094"/>
            <a:ext cx="4396317" cy="285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Tree>
    <p:extLst>
      <p:ext uri="{BB962C8B-B14F-4D97-AF65-F5344CB8AC3E}">
        <p14:creationId xmlns:p14="http://schemas.microsoft.com/office/powerpoint/2010/main" xmlns="" val="413172803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10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04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73" grpId="0"/>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1 - Τίτλος"/>
          <p:cNvSpPr>
            <a:spLocks noGrp="1"/>
          </p:cNvSpPr>
          <p:nvPr>
            <p:ph type="title" idx="4294967295"/>
          </p:nvPr>
        </p:nvSpPr>
        <p:spPr bwMode="auto">
          <a:xfrm>
            <a:off x="127000" y="147638"/>
            <a:ext cx="11599333" cy="55086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 anchorCtr="0" compatLnSpc="1">
            <a:prstTxWarp prst="textNoShape">
              <a:avLst/>
            </a:prstTxWarp>
          </a:bodyPr>
          <a:lstStyle/>
          <a:p>
            <a:pPr algn="ctr"/>
            <a:r>
              <a:rPr lang="el-GR" altLang="el-GR" sz="2800" b="1">
                <a:solidFill>
                  <a:srgbClr val="040466"/>
                </a:solidFill>
                <a:effectLst/>
                <a:latin typeface="Comic Sans MS" pitchFamily="66" charset="0"/>
              </a:rPr>
              <a:t>Γιατί χρειαζόμαστε βιολογικούς δείκτες στο άσθμα; </a:t>
            </a:r>
          </a:p>
        </p:txBody>
      </p:sp>
      <p:pic>
        <p:nvPicPr>
          <p:cNvPr id="93187"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34433" y="1052513"/>
            <a:ext cx="11489267" cy="562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188" name="4 - TextBox"/>
          <p:cNvSpPr txBox="1">
            <a:spLocks noChangeArrowheads="1"/>
          </p:cNvSpPr>
          <p:nvPr/>
        </p:nvSpPr>
        <p:spPr bwMode="auto">
          <a:xfrm>
            <a:off x="8777817" y="6553201"/>
            <a:ext cx="225401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eaLnBrk="1" hangingPunct="1">
              <a:spcBef>
                <a:spcPct val="0"/>
              </a:spcBef>
              <a:buSzTx/>
              <a:buFontTx/>
              <a:buNone/>
            </a:pPr>
            <a:r>
              <a:rPr lang="en-US" altLang="el-GR" sz="1400" b="1" i="1"/>
              <a:t>Haldar P et al AJRCCM 2008</a:t>
            </a:r>
            <a:endParaRPr lang="el-GR" altLang="el-GR" sz="1400" b="1" i="1"/>
          </a:p>
        </p:txBody>
      </p:sp>
    </p:spTree>
    <p:extLst>
      <p:ext uri="{BB962C8B-B14F-4D97-AF65-F5344CB8AC3E}">
        <p14:creationId xmlns:p14="http://schemas.microsoft.com/office/powerpoint/2010/main" xmlns="" val="2601801422"/>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1 - Τίτλος"/>
          <p:cNvSpPr>
            <a:spLocks noGrp="1"/>
          </p:cNvSpPr>
          <p:nvPr>
            <p:ph type="title" idx="4294967295"/>
          </p:nvPr>
        </p:nvSpPr>
        <p:spPr bwMode="auto">
          <a:xfrm>
            <a:off x="334434" y="333376"/>
            <a:ext cx="11599333" cy="99536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 anchorCtr="0" compatLnSpc="1">
            <a:prstTxWarp prst="textNoShape">
              <a:avLst/>
            </a:prstTxWarp>
          </a:bodyPr>
          <a:lstStyle/>
          <a:p>
            <a:pPr algn="ctr"/>
            <a:r>
              <a:rPr lang="el-GR" altLang="el-GR" sz="3200" b="1">
                <a:solidFill>
                  <a:srgbClr val="040466"/>
                </a:solidFill>
                <a:effectLst/>
                <a:latin typeface="Comic Sans MS" pitchFamily="66" charset="0"/>
              </a:rPr>
              <a:t>Χρήση των βιολογικών δεικτών στην κλινική πράξη</a:t>
            </a:r>
            <a:r>
              <a:rPr lang="el-GR" altLang="el-GR" sz="3200" b="1">
                <a:solidFill>
                  <a:srgbClr val="040466"/>
                </a:solidFill>
                <a:effectLst/>
              </a:rPr>
              <a:t> </a:t>
            </a:r>
          </a:p>
        </p:txBody>
      </p:sp>
      <p:sp>
        <p:nvSpPr>
          <p:cNvPr id="3" name="2 - Θέση περιεχομένου"/>
          <p:cNvSpPr>
            <a:spLocks noGrp="1"/>
          </p:cNvSpPr>
          <p:nvPr>
            <p:ph idx="4294967295"/>
          </p:nvPr>
        </p:nvSpPr>
        <p:spPr bwMode="auto">
          <a:xfrm>
            <a:off x="334434" y="1557338"/>
            <a:ext cx="11256433" cy="46609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p>
            <a:r>
              <a:rPr lang="el-GR" altLang="el-GR">
                <a:solidFill>
                  <a:srgbClr val="040466"/>
                </a:solidFill>
                <a:effectLst/>
                <a:latin typeface="Comic Sans MS" pitchFamily="66" charset="0"/>
              </a:rPr>
              <a:t>Διάγνωση και την επιλογή της αρχικής θεραπείας</a:t>
            </a:r>
          </a:p>
          <a:p>
            <a:endParaRPr lang="el-GR" altLang="el-GR">
              <a:solidFill>
                <a:srgbClr val="040466"/>
              </a:solidFill>
              <a:effectLst/>
              <a:latin typeface="Comic Sans MS" pitchFamily="66" charset="0"/>
            </a:endParaRPr>
          </a:p>
          <a:p>
            <a:r>
              <a:rPr lang="el-GR" altLang="el-GR">
                <a:solidFill>
                  <a:srgbClr val="040466"/>
                </a:solidFill>
                <a:effectLst/>
                <a:latin typeface="Comic Sans MS" pitchFamily="66" charset="0"/>
              </a:rPr>
              <a:t>Προσπάθεια ελέγχου του άσθματος</a:t>
            </a:r>
          </a:p>
          <a:p>
            <a:endParaRPr lang="el-GR" altLang="el-GR">
              <a:solidFill>
                <a:srgbClr val="040466"/>
              </a:solidFill>
              <a:effectLst/>
              <a:latin typeface="Comic Sans MS" pitchFamily="66" charset="0"/>
            </a:endParaRPr>
          </a:p>
          <a:p>
            <a:r>
              <a:rPr lang="el-GR" altLang="el-GR">
                <a:solidFill>
                  <a:srgbClr val="040466"/>
                </a:solidFill>
                <a:effectLst/>
                <a:latin typeface="Comic Sans MS" pitchFamily="66" charset="0"/>
              </a:rPr>
              <a:t>Πρόβλεψη και πρόληψη μελλοντικής απώλειας ελέγχου και </a:t>
            </a:r>
          </a:p>
          <a:p>
            <a:pPr>
              <a:buFont typeface="Wingdings" pitchFamily="2" charset="2"/>
              <a:buNone/>
            </a:pPr>
            <a:r>
              <a:rPr lang="el-GR" altLang="el-GR">
                <a:solidFill>
                  <a:srgbClr val="040466"/>
                </a:solidFill>
                <a:effectLst/>
                <a:latin typeface="Comic Sans MS" pitchFamily="66" charset="0"/>
              </a:rPr>
              <a:t>   εμφάνισης </a:t>
            </a:r>
            <a:r>
              <a:rPr lang="en-US" altLang="el-GR">
                <a:solidFill>
                  <a:srgbClr val="040466"/>
                </a:solidFill>
                <a:effectLst/>
                <a:latin typeface="Comic Sans MS" pitchFamily="66" charset="0"/>
              </a:rPr>
              <a:t> </a:t>
            </a:r>
            <a:r>
              <a:rPr lang="el-GR" altLang="el-GR">
                <a:solidFill>
                  <a:srgbClr val="040466"/>
                </a:solidFill>
                <a:effectLst/>
                <a:latin typeface="Comic Sans MS" pitchFamily="66" charset="0"/>
              </a:rPr>
              <a:t>παρόξυνσης</a:t>
            </a:r>
          </a:p>
          <a:p>
            <a:pPr>
              <a:buFont typeface="Wingdings" pitchFamily="2" charset="2"/>
              <a:buNone/>
            </a:pPr>
            <a:endParaRPr lang="en-US" altLang="el-GR">
              <a:solidFill>
                <a:srgbClr val="040466"/>
              </a:solidFill>
              <a:effectLst/>
              <a:latin typeface="Comic Sans MS" pitchFamily="66" charset="0"/>
            </a:endParaRPr>
          </a:p>
          <a:p>
            <a:r>
              <a:rPr lang="el-GR" altLang="el-GR">
                <a:solidFill>
                  <a:srgbClr val="040466"/>
                </a:solidFill>
                <a:effectLst/>
                <a:latin typeface="Comic Sans MS" pitchFamily="66" charset="0"/>
              </a:rPr>
              <a:t>Θεραπευτικοί στόχοι</a:t>
            </a:r>
          </a:p>
        </p:txBody>
      </p:sp>
    </p:spTree>
    <p:extLst>
      <p:ext uri="{BB962C8B-B14F-4D97-AF65-F5344CB8AC3E}">
        <p14:creationId xmlns:p14="http://schemas.microsoft.com/office/powerpoint/2010/main" xmlns="" val="245563374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linds(horizontal)">
                                      <p:cBhvr>
                                        <p:cTn id="22" dur="500"/>
                                        <p:tgtEl>
                                          <p:spTgt spid="3">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blinds(horizontal)">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068682" y="2673351"/>
            <a:ext cx="10188223" cy="3605213"/>
            <a:chOff x="505" y="1684"/>
            <a:chExt cx="4813" cy="2271"/>
          </a:xfrm>
        </p:grpSpPr>
        <p:sp>
          <p:nvSpPr>
            <p:cNvPr id="32848" name="Freeform 3"/>
            <p:cNvSpPr>
              <a:spLocks/>
            </p:cNvSpPr>
            <p:nvPr/>
          </p:nvSpPr>
          <p:spPr bwMode="auto">
            <a:xfrm>
              <a:off x="505" y="1684"/>
              <a:ext cx="4813" cy="2271"/>
            </a:xfrm>
            <a:custGeom>
              <a:avLst/>
              <a:gdLst>
                <a:gd name="T0" fmla="*/ 0 w 5085"/>
                <a:gd name="T1" fmla="*/ 4397 h 2034"/>
                <a:gd name="T2" fmla="*/ 3459 w 5085"/>
                <a:gd name="T3" fmla="*/ 259 h 2034"/>
                <a:gd name="T4" fmla="*/ 3446 w 5085"/>
                <a:gd name="T5" fmla="*/ 259 h 2034"/>
                <a:gd name="T6" fmla="*/ 3434 w 5085"/>
                <a:gd name="T7" fmla="*/ 263 h 2034"/>
                <a:gd name="T8" fmla="*/ 3425 w 5085"/>
                <a:gd name="T9" fmla="*/ 263 h 2034"/>
                <a:gd name="T10" fmla="*/ 3416 w 5085"/>
                <a:gd name="T11" fmla="*/ 266 h 2034"/>
                <a:gd name="T12" fmla="*/ 3409 w 5085"/>
                <a:gd name="T13" fmla="*/ 266 h 2034"/>
                <a:gd name="T14" fmla="*/ 3403 w 5085"/>
                <a:gd name="T15" fmla="*/ 266 h 2034"/>
                <a:gd name="T16" fmla="*/ 3398 w 5085"/>
                <a:gd name="T17" fmla="*/ 266 h 2034"/>
                <a:gd name="T18" fmla="*/ 3392 w 5085"/>
                <a:gd name="T19" fmla="*/ 259 h 2034"/>
                <a:gd name="T20" fmla="*/ 3381 w 5085"/>
                <a:gd name="T21" fmla="*/ 252 h 2034"/>
                <a:gd name="T22" fmla="*/ 3372 w 5085"/>
                <a:gd name="T23" fmla="*/ 239 h 2034"/>
                <a:gd name="T24" fmla="*/ 3366 w 5085"/>
                <a:gd name="T25" fmla="*/ 227 h 2034"/>
                <a:gd name="T26" fmla="*/ 3359 w 5085"/>
                <a:gd name="T27" fmla="*/ 212 h 2034"/>
                <a:gd name="T28" fmla="*/ 3356 w 5085"/>
                <a:gd name="T29" fmla="*/ 194 h 2034"/>
                <a:gd name="T30" fmla="*/ 3353 w 5085"/>
                <a:gd name="T31" fmla="*/ 179 h 2034"/>
                <a:gd name="T32" fmla="*/ 3353 w 5085"/>
                <a:gd name="T33" fmla="*/ 163 h 2034"/>
                <a:gd name="T34" fmla="*/ 3353 w 5085"/>
                <a:gd name="T35" fmla="*/ 146 h 2034"/>
                <a:gd name="T36" fmla="*/ 3355 w 5085"/>
                <a:gd name="T37" fmla="*/ 130 h 2034"/>
                <a:gd name="T38" fmla="*/ 3361 w 5085"/>
                <a:gd name="T39" fmla="*/ 117 h 2034"/>
                <a:gd name="T40" fmla="*/ 3369 w 5085"/>
                <a:gd name="T41" fmla="*/ 108 h 2034"/>
                <a:gd name="T42" fmla="*/ 3375 w 5085"/>
                <a:gd name="T43" fmla="*/ 105 h 2034"/>
                <a:gd name="T44" fmla="*/ 3384 w 5085"/>
                <a:gd name="T45" fmla="*/ 103 h 2034"/>
                <a:gd name="T46" fmla="*/ 3390 w 5085"/>
                <a:gd name="T47" fmla="*/ 103 h 2034"/>
                <a:gd name="T48" fmla="*/ 3395 w 5085"/>
                <a:gd name="T49" fmla="*/ 105 h 2034"/>
                <a:gd name="T50" fmla="*/ 3397 w 5085"/>
                <a:gd name="T51" fmla="*/ 105 h 2034"/>
                <a:gd name="T52" fmla="*/ 3394 w 5085"/>
                <a:gd name="T53" fmla="*/ 73 h 2034"/>
                <a:gd name="T54" fmla="*/ 3391 w 5085"/>
                <a:gd name="T55" fmla="*/ 49 h 2034"/>
                <a:gd name="T56" fmla="*/ 3385 w 5085"/>
                <a:gd name="T57" fmla="*/ 29 h 2034"/>
                <a:gd name="T58" fmla="*/ 3378 w 5085"/>
                <a:gd name="T59" fmla="*/ 13 h 2034"/>
                <a:gd name="T60" fmla="*/ 3369 w 5085"/>
                <a:gd name="T61" fmla="*/ 2 h 2034"/>
                <a:gd name="T62" fmla="*/ 3358 w 5085"/>
                <a:gd name="T63" fmla="*/ 0 h 2034"/>
                <a:gd name="T64" fmla="*/ 3347 w 5085"/>
                <a:gd name="T65" fmla="*/ 1 h 2034"/>
                <a:gd name="T66" fmla="*/ 3336 w 5085"/>
                <a:gd name="T67" fmla="*/ 13 h 2034"/>
                <a:gd name="T68" fmla="*/ 3320 w 5085"/>
                <a:gd name="T69" fmla="*/ 39 h 2034"/>
                <a:gd name="T70" fmla="*/ 3306 w 5085"/>
                <a:gd name="T71" fmla="*/ 71 h 2034"/>
                <a:gd name="T72" fmla="*/ 3292 w 5085"/>
                <a:gd name="T73" fmla="*/ 115 h 2034"/>
                <a:gd name="T74" fmla="*/ 3278 w 5085"/>
                <a:gd name="T75" fmla="*/ 154 h 2034"/>
                <a:gd name="T76" fmla="*/ 3263 w 5085"/>
                <a:gd name="T77" fmla="*/ 192 h 2034"/>
                <a:gd name="T78" fmla="*/ 3244 w 5085"/>
                <a:gd name="T79" fmla="*/ 227 h 2034"/>
                <a:gd name="T80" fmla="*/ 3222 w 5085"/>
                <a:gd name="T81" fmla="*/ 249 h 2034"/>
                <a:gd name="T82" fmla="*/ 3194 w 5085"/>
                <a:gd name="T83" fmla="*/ 256 h 203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85"/>
                <a:gd name="T127" fmla="*/ 0 h 2034"/>
                <a:gd name="T128" fmla="*/ 5085 w 5085"/>
                <a:gd name="T129" fmla="*/ 2034 h 203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85" h="2034">
                  <a:moveTo>
                    <a:pt x="0" y="102"/>
                  </a:moveTo>
                  <a:lnTo>
                    <a:pt x="0" y="2033"/>
                  </a:lnTo>
                  <a:lnTo>
                    <a:pt x="5080" y="2033"/>
                  </a:lnTo>
                  <a:lnTo>
                    <a:pt x="5084" y="120"/>
                  </a:lnTo>
                  <a:lnTo>
                    <a:pt x="5074" y="120"/>
                  </a:lnTo>
                  <a:lnTo>
                    <a:pt x="5064" y="120"/>
                  </a:lnTo>
                  <a:lnTo>
                    <a:pt x="5055" y="121"/>
                  </a:lnTo>
                  <a:lnTo>
                    <a:pt x="5047" y="121"/>
                  </a:lnTo>
                  <a:lnTo>
                    <a:pt x="5040" y="121"/>
                  </a:lnTo>
                  <a:lnTo>
                    <a:pt x="5032" y="121"/>
                  </a:lnTo>
                  <a:lnTo>
                    <a:pt x="5027" y="123"/>
                  </a:lnTo>
                  <a:lnTo>
                    <a:pt x="5020" y="123"/>
                  </a:lnTo>
                  <a:lnTo>
                    <a:pt x="5014" y="123"/>
                  </a:lnTo>
                  <a:lnTo>
                    <a:pt x="5010" y="123"/>
                  </a:lnTo>
                  <a:lnTo>
                    <a:pt x="5005" y="123"/>
                  </a:lnTo>
                  <a:lnTo>
                    <a:pt x="5001" y="123"/>
                  </a:lnTo>
                  <a:lnTo>
                    <a:pt x="4996" y="123"/>
                  </a:lnTo>
                  <a:lnTo>
                    <a:pt x="4992" y="123"/>
                  </a:lnTo>
                  <a:lnTo>
                    <a:pt x="4989" y="121"/>
                  </a:lnTo>
                  <a:lnTo>
                    <a:pt x="4985" y="120"/>
                  </a:lnTo>
                  <a:lnTo>
                    <a:pt x="4976" y="119"/>
                  </a:lnTo>
                  <a:lnTo>
                    <a:pt x="4968" y="116"/>
                  </a:lnTo>
                  <a:lnTo>
                    <a:pt x="4960" y="114"/>
                  </a:lnTo>
                  <a:lnTo>
                    <a:pt x="4955" y="111"/>
                  </a:lnTo>
                  <a:lnTo>
                    <a:pt x="4949" y="108"/>
                  </a:lnTo>
                  <a:lnTo>
                    <a:pt x="4945" y="105"/>
                  </a:lnTo>
                  <a:lnTo>
                    <a:pt x="4940" y="101"/>
                  </a:lnTo>
                  <a:lnTo>
                    <a:pt x="4937" y="98"/>
                  </a:lnTo>
                  <a:lnTo>
                    <a:pt x="4935" y="93"/>
                  </a:lnTo>
                  <a:lnTo>
                    <a:pt x="4932" y="90"/>
                  </a:lnTo>
                  <a:lnTo>
                    <a:pt x="4930" y="86"/>
                  </a:lnTo>
                  <a:lnTo>
                    <a:pt x="4929" y="82"/>
                  </a:lnTo>
                  <a:lnTo>
                    <a:pt x="4928" y="78"/>
                  </a:lnTo>
                  <a:lnTo>
                    <a:pt x="4928" y="75"/>
                  </a:lnTo>
                  <a:lnTo>
                    <a:pt x="4928" y="71"/>
                  </a:lnTo>
                  <a:lnTo>
                    <a:pt x="4928" y="67"/>
                  </a:lnTo>
                  <a:lnTo>
                    <a:pt x="4929" y="62"/>
                  </a:lnTo>
                  <a:lnTo>
                    <a:pt x="4931" y="59"/>
                  </a:lnTo>
                  <a:lnTo>
                    <a:pt x="4935" y="56"/>
                  </a:lnTo>
                  <a:lnTo>
                    <a:pt x="4939" y="54"/>
                  </a:lnTo>
                  <a:lnTo>
                    <a:pt x="4944" y="52"/>
                  </a:lnTo>
                  <a:lnTo>
                    <a:pt x="4949" y="50"/>
                  </a:lnTo>
                  <a:lnTo>
                    <a:pt x="4955" y="49"/>
                  </a:lnTo>
                  <a:lnTo>
                    <a:pt x="4960" y="48"/>
                  </a:lnTo>
                  <a:lnTo>
                    <a:pt x="4966" y="48"/>
                  </a:lnTo>
                  <a:lnTo>
                    <a:pt x="4972" y="47"/>
                  </a:lnTo>
                  <a:lnTo>
                    <a:pt x="4977" y="47"/>
                  </a:lnTo>
                  <a:lnTo>
                    <a:pt x="4981" y="47"/>
                  </a:lnTo>
                  <a:lnTo>
                    <a:pt x="4985" y="47"/>
                  </a:lnTo>
                  <a:lnTo>
                    <a:pt x="4989" y="48"/>
                  </a:lnTo>
                  <a:lnTo>
                    <a:pt x="4990" y="48"/>
                  </a:lnTo>
                  <a:lnTo>
                    <a:pt x="4991" y="48"/>
                  </a:lnTo>
                  <a:lnTo>
                    <a:pt x="4990" y="40"/>
                  </a:lnTo>
                  <a:lnTo>
                    <a:pt x="4987" y="34"/>
                  </a:lnTo>
                  <a:lnTo>
                    <a:pt x="4985" y="28"/>
                  </a:lnTo>
                  <a:lnTo>
                    <a:pt x="4982" y="22"/>
                  </a:lnTo>
                  <a:lnTo>
                    <a:pt x="4977" y="18"/>
                  </a:lnTo>
                  <a:lnTo>
                    <a:pt x="4973" y="13"/>
                  </a:lnTo>
                  <a:lnTo>
                    <a:pt x="4968" y="9"/>
                  </a:lnTo>
                  <a:lnTo>
                    <a:pt x="4963" y="6"/>
                  </a:lnTo>
                  <a:lnTo>
                    <a:pt x="4956" y="3"/>
                  </a:lnTo>
                  <a:lnTo>
                    <a:pt x="4949" y="2"/>
                  </a:lnTo>
                  <a:lnTo>
                    <a:pt x="4942" y="1"/>
                  </a:lnTo>
                  <a:lnTo>
                    <a:pt x="4935" y="0"/>
                  </a:lnTo>
                  <a:lnTo>
                    <a:pt x="4927" y="0"/>
                  </a:lnTo>
                  <a:lnTo>
                    <a:pt x="4918" y="1"/>
                  </a:lnTo>
                  <a:lnTo>
                    <a:pt x="4910" y="3"/>
                  </a:lnTo>
                  <a:lnTo>
                    <a:pt x="4901" y="6"/>
                  </a:lnTo>
                  <a:lnTo>
                    <a:pt x="4890" y="11"/>
                  </a:lnTo>
                  <a:lnTo>
                    <a:pt x="4878" y="18"/>
                  </a:lnTo>
                  <a:lnTo>
                    <a:pt x="4868" y="25"/>
                  </a:lnTo>
                  <a:lnTo>
                    <a:pt x="4858" y="33"/>
                  </a:lnTo>
                  <a:lnTo>
                    <a:pt x="4848" y="43"/>
                  </a:lnTo>
                  <a:lnTo>
                    <a:pt x="4838" y="52"/>
                  </a:lnTo>
                  <a:lnTo>
                    <a:pt x="4828" y="61"/>
                  </a:lnTo>
                  <a:lnTo>
                    <a:pt x="4818" y="72"/>
                  </a:lnTo>
                  <a:lnTo>
                    <a:pt x="4807" y="81"/>
                  </a:lnTo>
                  <a:lnTo>
                    <a:pt x="4794" y="89"/>
                  </a:lnTo>
                  <a:lnTo>
                    <a:pt x="4781" y="98"/>
                  </a:lnTo>
                  <a:lnTo>
                    <a:pt x="4766" y="105"/>
                  </a:lnTo>
                  <a:lnTo>
                    <a:pt x="4750" y="111"/>
                  </a:lnTo>
                  <a:lnTo>
                    <a:pt x="4734" y="115"/>
                  </a:lnTo>
                  <a:lnTo>
                    <a:pt x="4713" y="118"/>
                  </a:lnTo>
                  <a:lnTo>
                    <a:pt x="4693" y="119"/>
                  </a:lnTo>
                  <a:lnTo>
                    <a:pt x="0" y="102"/>
                  </a:lnTo>
                </a:path>
              </a:pathLst>
            </a:custGeom>
            <a:solidFill>
              <a:srgbClr val="C0E7F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l-GR"/>
            </a:p>
          </p:txBody>
        </p:sp>
        <p:grpSp>
          <p:nvGrpSpPr>
            <p:cNvPr id="32849" name="Group 4"/>
            <p:cNvGrpSpPr>
              <a:grpSpLocks/>
            </p:cNvGrpSpPr>
            <p:nvPr/>
          </p:nvGrpSpPr>
          <p:grpSpPr bwMode="auto">
            <a:xfrm>
              <a:off x="1132" y="1898"/>
              <a:ext cx="4053" cy="1799"/>
              <a:chOff x="1132" y="1898"/>
              <a:chExt cx="4053" cy="1799"/>
            </a:xfrm>
          </p:grpSpPr>
          <p:sp>
            <p:nvSpPr>
              <p:cNvPr id="32850" name="Freeform 5"/>
              <p:cNvSpPr>
                <a:spLocks/>
              </p:cNvSpPr>
              <p:nvPr/>
            </p:nvSpPr>
            <p:spPr bwMode="auto">
              <a:xfrm>
                <a:off x="1139" y="3527"/>
                <a:ext cx="148" cy="106"/>
              </a:xfrm>
              <a:custGeom>
                <a:avLst/>
                <a:gdLst>
                  <a:gd name="T0" fmla="*/ 0 w 156"/>
                  <a:gd name="T1" fmla="*/ 203 h 95"/>
                  <a:gd name="T2" fmla="*/ 1 w 156"/>
                  <a:gd name="T3" fmla="*/ 201 h 95"/>
                  <a:gd name="T4" fmla="*/ 4 w 156"/>
                  <a:gd name="T5" fmla="*/ 196 h 95"/>
                  <a:gd name="T6" fmla="*/ 9 w 156"/>
                  <a:gd name="T7" fmla="*/ 187 h 95"/>
                  <a:gd name="T8" fmla="*/ 12 w 156"/>
                  <a:gd name="T9" fmla="*/ 176 h 95"/>
                  <a:gd name="T10" fmla="*/ 22 w 156"/>
                  <a:gd name="T11" fmla="*/ 163 h 95"/>
                  <a:gd name="T12" fmla="*/ 27 w 156"/>
                  <a:gd name="T13" fmla="*/ 147 h 95"/>
                  <a:gd name="T14" fmla="*/ 37 w 156"/>
                  <a:gd name="T15" fmla="*/ 132 h 95"/>
                  <a:gd name="T16" fmla="*/ 45 w 156"/>
                  <a:gd name="T17" fmla="*/ 116 h 95"/>
                  <a:gd name="T18" fmla="*/ 55 w 156"/>
                  <a:gd name="T19" fmla="*/ 95 h 95"/>
                  <a:gd name="T20" fmla="*/ 64 w 156"/>
                  <a:gd name="T21" fmla="*/ 77 h 95"/>
                  <a:gd name="T22" fmla="*/ 72 w 156"/>
                  <a:gd name="T23" fmla="*/ 61 h 95"/>
                  <a:gd name="T24" fmla="*/ 81 w 156"/>
                  <a:gd name="T25" fmla="*/ 45 h 95"/>
                  <a:gd name="T26" fmla="*/ 89 w 156"/>
                  <a:gd name="T27" fmla="*/ 31 h 95"/>
                  <a:gd name="T28" fmla="*/ 97 w 156"/>
                  <a:gd name="T29" fmla="*/ 17 h 95"/>
                  <a:gd name="T30" fmla="*/ 102 w 156"/>
                  <a:gd name="T31" fmla="*/ 4 h 95"/>
                  <a:gd name="T32" fmla="*/ 107 w 156"/>
                  <a:gd name="T33" fmla="*/ 0 h 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6"/>
                  <a:gd name="T52" fmla="*/ 0 h 95"/>
                  <a:gd name="T53" fmla="*/ 156 w 156"/>
                  <a:gd name="T54" fmla="*/ 95 h 9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6" h="95">
                    <a:moveTo>
                      <a:pt x="0" y="94"/>
                    </a:moveTo>
                    <a:lnTo>
                      <a:pt x="1" y="93"/>
                    </a:lnTo>
                    <a:lnTo>
                      <a:pt x="4" y="91"/>
                    </a:lnTo>
                    <a:lnTo>
                      <a:pt x="11" y="87"/>
                    </a:lnTo>
                    <a:lnTo>
                      <a:pt x="19" y="82"/>
                    </a:lnTo>
                    <a:lnTo>
                      <a:pt x="29" y="75"/>
                    </a:lnTo>
                    <a:lnTo>
                      <a:pt x="40" y="68"/>
                    </a:lnTo>
                    <a:lnTo>
                      <a:pt x="53" y="61"/>
                    </a:lnTo>
                    <a:lnTo>
                      <a:pt x="65" y="53"/>
                    </a:lnTo>
                    <a:lnTo>
                      <a:pt x="79" y="44"/>
                    </a:lnTo>
                    <a:lnTo>
                      <a:pt x="92" y="36"/>
                    </a:lnTo>
                    <a:lnTo>
                      <a:pt x="104" y="28"/>
                    </a:lnTo>
                    <a:lnTo>
                      <a:pt x="117" y="21"/>
                    </a:lnTo>
                    <a:lnTo>
                      <a:pt x="129" y="14"/>
                    </a:lnTo>
                    <a:lnTo>
                      <a:pt x="139" y="8"/>
                    </a:lnTo>
                    <a:lnTo>
                      <a:pt x="148" y="4"/>
                    </a:lnTo>
                    <a:lnTo>
                      <a:pt x="155" y="0"/>
                    </a:lnTo>
                  </a:path>
                </a:pathLst>
              </a:custGeom>
              <a:noFill/>
              <a:ln w="127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2851" name="Line 6"/>
              <p:cNvSpPr>
                <a:spLocks noChangeShapeType="1"/>
              </p:cNvSpPr>
              <p:nvPr/>
            </p:nvSpPr>
            <p:spPr bwMode="auto">
              <a:xfrm flipH="1" flipV="1">
                <a:off x="1132" y="3626"/>
                <a:ext cx="12" cy="1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852" name="Line 7"/>
              <p:cNvSpPr>
                <a:spLocks noChangeShapeType="1"/>
              </p:cNvSpPr>
              <p:nvPr/>
            </p:nvSpPr>
            <p:spPr bwMode="auto">
              <a:xfrm>
                <a:off x="1284" y="3525"/>
                <a:ext cx="3" cy="6"/>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853" name="Freeform 8"/>
              <p:cNvSpPr>
                <a:spLocks/>
              </p:cNvSpPr>
              <p:nvPr/>
            </p:nvSpPr>
            <p:spPr bwMode="auto">
              <a:xfrm>
                <a:off x="1286" y="3439"/>
                <a:ext cx="59" cy="89"/>
              </a:xfrm>
              <a:custGeom>
                <a:avLst/>
                <a:gdLst>
                  <a:gd name="T0" fmla="*/ 0 w 63"/>
                  <a:gd name="T1" fmla="*/ 167 h 80"/>
                  <a:gd name="T2" fmla="*/ 6 w 63"/>
                  <a:gd name="T3" fmla="*/ 162 h 80"/>
                  <a:gd name="T4" fmla="*/ 7 w 63"/>
                  <a:gd name="T5" fmla="*/ 152 h 80"/>
                  <a:gd name="T6" fmla="*/ 9 w 63"/>
                  <a:gd name="T7" fmla="*/ 146 h 80"/>
                  <a:gd name="T8" fmla="*/ 13 w 63"/>
                  <a:gd name="T9" fmla="*/ 135 h 80"/>
                  <a:gd name="T10" fmla="*/ 17 w 63"/>
                  <a:gd name="T11" fmla="*/ 122 h 80"/>
                  <a:gd name="T12" fmla="*/ 19 w 63"/>
                  <a:gd name="T13" fmla="*/ 111 h 80"/>
                  <a:gd name="T14" fmla="*/ 21 w 63"/>
                  <a:gd name="T15" fmla="*/ 99 h 80"/>
                  <a:gd name="T16" fmla="*/ 23 w 63"/>
                  <a:gd name="T17" fmla="*/ 87 h 80"/>
                  <a:gd name="T18" fmla="*/ 26 w 63"/>
                  <a:gd name="T19" fmla="*/ 73 h 80"/>
                  <a:gd name="T20" fmla="*/ 28 w 63"/>
                  <a:gd name="T21" fmla="*/ 63 h 80"/>
                  <a:gd name="T22" fmla="*/ 30 w 63"/>
                  <a:gd name="T23" fmla="*/ 51 h 80"/>
                  <a:gd name="T24" fmla="*/ 32 w 63"/>
                  <a:gd name="T25" fmla="*/ 37 h 80"/>
                  <a:gd name="T26" fmla="*/ 34 w 63"/>
                  <a:gd name="T27" fmla="*/ 27 h 80"/>
                  <a:gd name="T28" fmla="*/ 35 w 63"/>
                  <a:gd name="T29" fmla="*/ 16 h 80"/>
                  <a:gd name="T30" fmla="*/ 37 w 63"/>
                  <a:gd name="T31" fmla="*/ 3 h 80"/>
                  <a:gd name="T32" fmla="*/ 39 w 63"/>
                  <a:gd name="T33" fmla="*/ 0 h 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3"/>
                  <a:gd name="T52" fmla="*/ 0 h 80"/>
                  <a:gd name="T53" fmla="*/ 63 w 63"/>
                  <a:gd name="T54" fmla="*/ 80 h 8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3" h="80">
                    <a:moveTo>
                      <a:pt x="0" y="79"/>
                    </a:moveTo>
                    <a:lnTo>
                      <a:pt x="6" y="76"/>
                    </a:lnTo>
                    <a:lnTo>
                      <a:pt x="11" y="73"/>
                    </a:lnTo>
                    <a:lnTo>
                      <a:pt x="16" y="68"/>
                    </a:lnTo>
                    <a:lnTo>
                      <a:pt x="20" y="64"/>
                    </a:lnTo>
                    <a:lnTo>
                      <a:pt x="25" y="58"/>
                    </a:lnTo>
                    <a:lnTo>
                      <a:pt x="29" y="53"/>
                    </a:lnTo>
                    <a:lnTo>
                      <a:pt x="33" y="47"/>
                    </a:lnTo>
                    <a:lnTo>
                      <a:pt x="37" y="41"/>
                    </a:lnTo>
                    <a:lnTo>
                      <a:pt x="41" y="35"/>
                    </a:lnTo>
                    <a:lnTo>
                      <a:pt x="44" y="30"/>
                    </a:lnTo>
                    <a:lnTo>
                      <a:pt x="47" y="24"/>
                    </a:lnTo>
                    <a:lnTo>
                      <a:pt x="50" y="18"/>
                    </a:lnTo>
                    <a:lnTo>
                      <a:pt x="53" y="13"/>
                    </a:lnTo>
                    <a:lnTo>
                      <a:pt x="56" y="8"/>
                    </a:lnTo>
                    <a:lnTo>
                      <a:pt x="59" y="3"/>
                    </a:lnTo>
                    <a:lnTo>
                      <a:pt x="62" y="0"/>
                    </a:lnTo>
                  </a:path>
                </a:pathLst>
              </a:custGeom>
              <a:noFill/>
              <a:ln w="127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2854" name="Line 9"/>
              <p:cNvSpPr>
                <a:spLocks noChangeShapeType="1"/>
              </p:cNvSpPr>
              <p:nvPr/>
            </p:nvSpPr>
            <p:spPr bwMode="auto">
              <a:xfrm flipH="1" flipV="1">
                <a:off x="1281" y="3521"/>
                <a:ext cx="10" cy="1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855" name="Line 10"/>
              <p:cNvSpPr>
                <a:spLocks noChangeShapeType="1"/>
              </p:cNvSpPr>
              <p:nvPr/>
            </p:nvSpPr>
            <p:spPr bwMode="auto">
              <a:xfrm>
                <a:off x="1342" y="3437"/>
                <a:ext cx="4" cy="3"/>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856" name="Freeform 11"/>
              <p:cNvSpPr>
                <a:spLocks/>
              </p:cNvSpPr>
              <p:nvPr/>
            </p:nvSpPr>
            <p:spPr bwMode="auto">
              <a:xfrm>
                <a:off x="1344" y="3413"/>
                <a:ext cx="82" cy="27"/>
              </a:xfrm>
              <a:custGeom>
                <a:avLst/>
                <a:gdLst>
                  <a:gd name="T0" fmla="*/ 0 w 86"/>
                  <a:gd name="T1" fmla="*/ 53 h 24"/>
                  <a:gd name="T2" fmla="*/ 3 w 86"/>
                  <a:gd name="T3" fmla="*/ 47 h 24"/>
                  <a:gd name="T4" fmla="*/ 7 w 86"/>
                  <a:gd name="T5" fmla="*/ 38 h 24"/>
                  <a:gd name="T6" fmla="*/ 10 w 86"/>
                  <a:gd name="T7" fmla="*/ 34 h 24"/>
                  <a:gd name="T8" fmla="*/ 10 w 86"/>
                  <a:gd name="T9" fmla="*/ 33 h 24"/>
                  <a:gd name="T10" fmla="*/ 12 w 86"/>
                  <a:gd name="T11" fmla="*/ 30 h 24"/>
                  <a:gd name="T12" fmla="*/ 16 w 86"/>
                  <a:gd name="T13" fmla="*/ 29 h 24"/>
                  <a:gd name="T14" fmla="*/ 22 w 86"/>
                  <a:gd name="T15" fmla="*/ 29 h 24"/>
                  <a:gd name="T16" fmla="*/ 26 w 86"/>
                  <a:gd name="T17" fmla="*/ 26 h 24"/>
                  <a:gd name="T18" fmla="*/ 28 w 86"/>
                  <a:gd name="T19" fmla="*/ 26 h 24"/>
                  <a:gd name="T20" fmla="*/ 32 w 86"/>
                  <a:gd name="T21" fmla="*/ 23 h 24"/>
                  <a:gd name="T22" fmla="*/ 37 w 86"/>
                  <a:gd name="T23" fmla="*/ 20 h 24"/>
                  <a:gd name="T24" fmla="*/ 42 w 86"/>
                  <a:gd name="T25" fmla="*/ 18 h 24"/>
                  <a:gd name="T26" fmla="*/ 47 w 86"/>
                  <a:gd name="T27" fmla="*/ 16 h 24"/>
                  <a:gd name="T28" fmla="*/ 51 w 86"/>
                  <a:gd name="T29" fmla="*/ 12 h 24"/>
                  <a:gd name="T30" fmla="*/ 56 w 86"/>
                  <a:gd name="T31" fmla="*/ 3 h 24"/>
                  <a:gd name="T32" fmla="*/ 61 w 86"/>
                  <a:gd name="T33" fmla="*/ 0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6"/>
                  <a:gd name="T52" fmla="*/ 0 h 24"/>
                  <a:gd name="T53" fmla="*/ 86 w 86"/>
                  <a:gd name="T54" fmla="*/ 24 h 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6" h="24">
                    <a:moveTo>
                      <a:pt x="0" y="23"/>
                    </a:moveTo>
                    <a:lnTo>
                      <a:pt x="3" y="20"/>
                    </a:lnTo>
                    <a:lnTo>
                      <a:pt x="7" y="17"/>
                    </a:lnTo>
                    <a:lnTo>
                      <a:pt x="10" y="15"/>
                    </a:lnTo>
                    <a:lnTo>
                      <a:pt x="15" y="14"/>
                    </a:lnTo>
                    <a:lnTo>
                      <a:pt x="19" y="13"/>
                    </a:lnTo>
                    <a:lnTo>
                      <a:pt x="23" y="12"/>
                    </a:lnTo>
                    <a:lnTo>
                      <a:pt x="29" y="12"/>
                    </a:lnTo>
                    <a:lnTo>
                      <a:pt x="34" y="11"/>
                    </a:lnTo>
                    <a:lnTo>
                      <a:pt x="39" y="11"/>
                    </a:lnTo>
                    <a:lnTo>
                      <a:pt x="46" y="10"/>
                    </a:lnTo>
                    <a:lnTo>
                      <a:pt x="51" y="9"/>
                    </a:lnTo>
                    <a:lnTo>
                      <a:pt x="58" y="8"/>
                    </a:lnTo>
                    <a:lnTo>
                      <a:pt x="65" y="7"/>
                    </a:lnTo>
                    <a:lnTo>
                      <a:pt x="72" y="5"/>
                    </a:lnTo>
                    <a:lnTo>
                      <a:pt x="78" y="3"/>
                    </a:lnTo>
                    <a:lnTo>
                      <a:pt x="85" y="0"/>
                    </a:lnTo>
                  </a:path>
                </a:pathLst>
              </a:custGeom>
              <a:noFill/>
              <a:ln w="127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2857" name="Line 12"/>
              <p:cNvSpPr>
                <a:spLocks noChangeShapeType="1"/>
              </p:cNvSpPr>
              <p:nvPr/>
            </p:nvSpPr>
            <p:spPr bwMode="auto">
              <a:xfrm flipH="1" flipV="1">
                <a:off x="1338" y="3432"/>
                <a:ext cx="12" cy="13"/>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858" name="Line 13"/>
              <p:cNvSpPr>
                <a:spLocks noChangeShapeType="1"/>
              </p:cNvSpPr>
              <p:nvPr/>
            </p:nvSpPr>
            <p:spPr bwMode="auto">
              <a:xfrm>
                <a:off x="1424" y="3410"/>
                <a:ext cx="3" cy="6"/>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859" name="Freeform 14"/>
              <p:cNvSpPr>
                <a:spLocks/>
              </p:cNvSpPr>
              <p:nvPr/>
            </p:nvSpPr>
            <p:spPr bwMode="auto">
              <a:xfrm>
                <a:off x="1425" y="3287"/>
                <a:ext cx="119" cy="128"/>
              </a:xfrm>
              <a:custGeom>
                <a:avLst/>
                <a:gdLst>
                  <a:gd name="T0" fmla="*/ 0 w 126"/>
                  <a:gd name="T1" fmla="*/ 256 h 114"/>
                  <a:gd name="T2" fmla="*/ 8 w 126"/>
                  <a:gd name="T3" fmla="*/ 244 h 114"/>
                  <a:gd name="T4" fmla="*/ 9 w 126"/>
                  <a:gd name="T5" fmla="*/ 232 h 114"/>
                  <a:gd name="T6" fmla="*/ 18 w 126"/>
                  <a:gd name="T7" fmla="*/ 217 h 114"/>
                  <a:gd name="T8" fmla="*/ 23 w 126"/>
                  <a:gd name="T9" fmla="*/ 199 h 114"/>
                  <a:gd name="T10" fmla="*/ 28 w 126"/>
                  <a:gd name="T11" fmla="*/ 183 h 114"/>
                  <a:gd name="T12" fmla="*/ 35 w 126"/>
                  <a:gd name="T13" fmla="*/ 163 h 114"/>
                  <a:gd name="T14" fmla="*/ 41 w 126"/>
                  <a:gd name="T15" fmla="*/ 143 h 114"/>
                  <a:gd name="T16" fmla="*/ 46 w 126"/>
                  <a:gd name="T17" fmla="*/ 120 h 114"/>
                  <a:gd name="T18" fmla="*/ 53 w 126"/>
                  <a:gd name="T19" fmla="*/ 102 h 114"/>
                  <a:gd name="T20" fmla="*/ 58 w 126"/>
                  <a:gd name="T21" fmla="*/ 81 h 114"/>
                  <a:gd name="T22" fmla="*/ 62 w 126"/>
                  <a:gd name="T23" fmla="*/ 62 h 114"/>
                  <a:gd name="T24" fmla="*/ 68 w 126"/>
                  <a:gd name="T25" fmla="*/ 48 h 114"/>
                  <a:gd name="T26" fmla="*/ 73 w 126"/>
                  <a:gd name="T27" fmla="*/ 31 h 114"/>
                  <a:gd name="T28" fmla="*/ 77 w 126"/>
                  <a:gd name="T29" fmla="*/ 17 h 114"/>
                  <a:gd name="T30" fmla="*/ 80 w 126"/>
                  <a:gd name="T31" fmla="*/ 3 h 114"/>
                  <a:gd name="T32" fmla="*/ 84 w 126"/>
                  <a:gd name="T33" fmla="*/ 0 h 1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6"/>
                  <a:gd name="T52" fmla="*/ 0 h 114"/>
                  <a:gd name="T53" fmla="*/ 126 w 126"/>
                  <a:gd name="T54" fmla="*/ 114 h 1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6" h="114">
                    <a:moveTo>
                      <a:pt x="0" y="113"/>
                    </a:moveTo>
                    <a:lnTo>
                      <a:pt x="8" y="108"/>
                    </a:lnTo>
                    <a:lnTo>
                      <a:pt x="16" y="103"/>
                    </a:lnTo>
                    <a:lnTo>
                      <a:pt x="25" y="96"/>
                    </a:lnTo>
                    <a:lnTo>
                      <a:pt x="33" y="89"/>
                    </a:lnTo>
                    <a:lnTo>
                      <a:pt x="42" y="81"/>
                    </a:lnTo>
                    <a:lnTo>
                      <a:pt x="51" y="72"/>
                    </a:lnTo>
                    <a:lnTo>
                      <a:pt x="60" y="63"/>
                    </a:lnTo>
                    <a:lnTo>
                      <a:pt x="69" y="54"/>
                    </a:lnTo>
                    <a:lnTo>
                      <a:pt x="78" y="45"/>
                    </a:lnTo>
                    <a:lnTo>
                      <a:pt x="86" y="36"/>
                    </a:lnTo>
                    <a:lnTo>
                      <a:pt x="93" y="28"/>
                    </a:lnTo>
                    <a:lnTo>
                      <a:pt x="101" y="21"/>
                    </a:lnTo>
                    <a:lnTo>
                      <a:pt x="108" y="14"/>
                    </a:lnTo>
                    <a:lnTo>
                      <a:pt x="115" y="8"/>
                    </a:lnTo>
                    <a:lnTo>
                      <a:pt x="120" y="3"/>
                    </a:lnTo>
                    <a:lnTo>
                      <a:pt x="125" y="0"/>
                    </a:lnTo>
                  </a:path>
                </a:pathLst>
              </a:custGeom>
              <a:noFill/>
              <a:ln w="127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2860" name="Line 15"/>
              <p:cNvSpPr>
                <a:spLocks noChangeShapeType="1"/>
              </p:cNvSpPr>
              <p:nvPr/>
            </p:nvSpPr>
            <p:spPr bwMode="auto">
              <a:xfrm flipH="1" flipV="1">
                <a:off x="1420" y="3406"/>
                <a:ext cx="10" cy="1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861" name="Line 16"/>
              <p:cNvSpPr>
                <a:spLocks noChangeShapeType="1"/>
              </p:cNvSpPr>
              <p:nvPr/>
            </p:nvSpPr>
            <p:spPr bwMode="auto">
              <a:xfrm>
                <a:off x="1542" y="3285"/>
                <a:ext cx="3"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862" name="Freeform 17"/>
              <p:cNvSpPr>
                <a:spLocks/>
              </p:cNvSpPr>
              <p:nvPr/>
            </p:nvSpPr>
            <p:spPr bwMode="auto">
              <a:xfrm>
                <a:off x="1543" y="3130"/>
                <a:ext cx="142" cy="158"/>
              </a:xfrm>
              <a:custGeom>
                <a:avLst/>
                <a:gdLst>
                  <a:gd name="T0" fmla="*/ 0 w 150"/>
                  <a:gd name="T1" fmla="*/ 298 h 142"/>
                  <a:gd name="T2" fmla="*/ 6 w 150"/>
                  <a:gd name="T3" fmla="*/ 288 h 142"/>
                  <a:gd name="T4" fmla="*/ 9 w 150"/>
                  <a:gd name="T5" fmla="*/ 276 h 142"/>
                  <a:gd name="T6" fmla="*/ 16 w 150"/>
                  <a:gd name="T7" fmla="*/ 259 h 142"/>
                  <a:gd name="T8" fmla="*/ 24 w 150"/>
                  <a:gd name="T9" fmla="*/ 240 h 142"/>
                  <a:gd name="T10" fmla="*/ 31 w 150"/>
                  <a:gd name="T11" fmla="*/ 216 h 142"/>
                  <a:gd name="T12" fmla="*/ 40 w 150"/>
                  <a:gd name="T13" fmla="*/ 190 h 142"/>
                  <a:gd name="T14" fmla="*/ 47 w 150"/>
                  <a:gd name="T15" fmla="*/ 166 h 142"/>
                  <a:gd name="T16" fmla="*/ 58 w 150"/>
                  <a:gd name="T17" fmla="*/ 136 h 142"/>
                  <a:gd name="T18" fmla="*/ 65 w 150"/>
                  <a:gd name="T19" fmla="*/ 111 h 142"/>
                  <a:gd name="T20" fmla="*/ 74 w 150"/>
                  <a:gd name="T21" fmla="*/ 87 h 142"/>
                  <a:gd name="T22" fmla="*/ 81 w 150"/>
                  <a:gd name="T23" fmla="*/ 63 h 142"/>
                  <a:gd name="T24" fmla="*/ 88 w 150"/>
                  <a:gd name="T25" fmla="*/ 41 h 142"/>
                  <a:gd name="T26" fmla="*/ 93 w 150"/>
                  <a:gd name="T27" fmla="*/ 24 h 142"/>
                  <a:gd name="T28" fmla="*/ 98 w 150"/>
                  <a:gd name="T29" fmla="*/ 12 h 142"/>
                  <a:gd name="T30" fmla="*/ 100 w 150"/>
                  <a:gd name="T31" fmla="*/ 1 h 142"/>
                  <a:gd name="T32" fmla="*/ 101 w 150"/>
                  <a:gd name="T33" fmla="*/ 0 h 1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0"/>
                  <a:gd name="T52" fmla="*/ 0 h 142"/>
                  <a:gd name="T53" fmla="*/ 150 w 150"/>
                  <a:gd name="T54" fmla="*/ 142 h 1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0" h="142">
                    <a:moveTo>
                      <a:pt x="0" y="141"/>
                    </a:moveTo>
                    <a:lnTo>
                      <a:pt x="6" y="137"/>
                    </a:lnTo>
                    <a:lnTo>
                      <a:pt x="14" y="131"/>
                    </a:lnTo>
                    <a:lnTo>
                      <a:pt x="23" y="123"/>
                    </a:lnTo>
                    <a:lnTo>
                      <a:pt x="34" y="113"/>
                    </a:lnTo>
                    <a:lnTo>
                      <a:pt x="45" y="102"/>
                    </a:lnTo>
                    <a:lnTo>
                      <a:pt x="58" y="90"/>
                    </a:lnTo>
                    <a:lnTo>
                      <a:pt x="70" y="78"/>
                    </a:lnTo>
                    <a:lnTo>
                      <a:pt x="84" y="65"/>
                    </a:lnTo>
                    <a:lnTo>
                      <a:pt x="96" y="53"/>
                    </a:lnTo>
                    <a:lnTo>
                      <a:pt x="108" y="41"/>
                    </a:lnTo>
                    <a:lnTo>
                      <a:pt x="119" y="30"/>
                    </a:lnTo>
                    <a:lnTo>
                      <a:pt x="129" y="20"/>
                    </a:lnTo>
                    <a:lnTo>
                      <a:pt x="137" y="12"/>
                    </a:lnTo>
                    <a:lnTo>
                      <a:pt x="143" y="5"/>
                    </a:lnTo>
                    <a:lnTo>
                      <a:pt x="147" y="1"/>
                    </a:lnTo>
                    <a:lnTo>
                      <a:pt x="149" y="0"/>
                    </a:lnTo>
                  </a:path>
                </a:pathLst>
              </a:custGeom>
              <a:noFill/>
              <a:ln w="127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2863" name="Line 18"/>
              <p:cNvSpPr>
                <a:spLocks noChangeShapeType="1"/>
              </p:cNvSpPr>
              <p:nvPr/>
            </p:nvSpPr>
            <p:spPr bwMode="auto">
              <a:xfrm flipH="1" flipV="1">
                <a:off x="1539" y="3281"/>
                <a:ext cx="10" cy="13"/>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864" name="Line 19"/>
              <p:cNvSpPr>
                <a:spLocks noChangeShapeType="1"/>
              </p:cNvSpPr>
              <p:nvPr/>
            </p:nvSpPr>
            <p:spPr bwMode="auto">
              <a:xfrm>
                <a:off x="1682" y="3128"/>
                <a:ext cx="4"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865" name="Line 20"/>
              <p:cNvSpPr>
                <a:spLocks noChangeShapeType="1"/>
              </p:cNvSpPr>
              <p:nvPr/>
            </p:nvSpPr>
            <p:spPr bwMode="auto">
              <a:xfrm flipV="1">
                <a:off x="1688" y="3026"/>
                <a:ext cx="103" cy="108"/>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866" name="Freeform 21"/>
              <p:cNvSpPr>
                <a:spLocks/>
              </p:cNvSpPr>
              <p:nvPr/>
            </p:nvSpPr>
            <p:spPr bwMode="auto">
              <a:xfrm>
                <a:off x="1795" y="3027"/>
                <a:ext cx="96" cy="51"/>
              </a:xfrm>
              <a:custGeom>
                <a:avLst/>
                <a:gdLst>
                  <a:gd name="T0" fmla="*/ 0 w 102"/>
                  <a:gd name="T1" fmla="*/ 3 h 46"/>
                  <a:gd name="T2" fmla="*/ 0 w 102"/>
                  <a:gd name="T3" fmla="*/ 3 h 46"/>
                  <a:gd name="T4" fmla="*/ 1 w 102"/>
                  <a:gd name="T5" fmla="*/ 2 h 46"/>
                  <a:gd name="T6" fmla="*/ 2 w 102"/>
                  <a:gd name="T7" fmla="*/ 1 h 46"/>
                  <a:gd name="T8" fmla="*/ 4 w 102"/>
                  <a:gd name="T9" fmla="*/ 1 h 46"/>
                  <a:gd name="T10" fmla="*/ 7 w 102"/>
                  <a:gd name="T11" fmla="*/ 0 h 46"/>
                  <a:gd name="T12" fmla="*/ 8 w 102"/>
                  <a:gd name="T13" fmla="*/ 0 h 46"/>
                  <a:gd name="T14" fmla="*/ 8 w 102"/>
                  <a:gd name="T15" fmla="*/ 0 h 46"/>
                  <a:gd name="T16" fmla="*/ 12 w 102"/>
                  <a:gd name="T17" fmla="*/ 1 h 46"/>
                  <a:gd name="T18" fmla="*/ 18 w 102"/>
                  <a:gd name="T19" fmla="*/ 2 h 46"/>
                  <a:gd name="T20" fmla="*/ 22 w 102"/>
                  <a:gd name="T21" fmla="*/ 12 h 46"/>
                  <a:gd name="T22" fmla="*/ 28 w 102"/>
                  <a:gd name="T23" fmla="*/ 16 h 46"/>
                  <a:gd name="T24" fmla="*/ 34 w 102"/>
                  <a:gd name="T25" fmla="*/ 27 h 46"/>
                  <a:gd name="T26" fmla="*/ 40 w 102"/>
                  <a:gd name="T27" fmla="*/ 37 h 46"/>
                  <a:gd name="T28" fmla="*/ 48 w 102"/>
                  <a:gd name="T29" fmla="*/ 53 h 46"/>
                  <a:gd name="T30" fmla="*/ 56 w 102"/>
                  <a:gd name="T31" fmla="*/ 71 h 46"/>
                  <a:gd name="T32" fmla="*/ 66 w 102"/>
                  <a:gd name="T33" fmla="*/ 92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2"/>
                  <a:gd name="T52" fmla="*/ 0 h 46"/>
                  <a:gd name="T53" fmla="*/ 102 w 102"/>
                  <a:gd name="T54" fmla="*/ 46 h 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2" h="46">
                    <a:moveTo>
                      <a:pt x="0" y="3"/>
                    </a:moveTo>
                    <a:lnTo>
                      <a:pt x="0" y="3"/>
                    </a:lnTo>
                    <a:lnTo>
                      <a:pt x="1" y="2"/>
                    </a:lnTo>
                    <a:lnTo>
                      <a:pt x="2" y="1"/>
                    </a:lnTo>
                    <a:lnTo>
                      <a:pt x="4" y="1"/>
                    </a:lnTo>
                    <a:lnTo>
                      <a:pt x="7" y="0"/>
                    </a:lnTo>
                    <a:lnTo>
                      <a:pt x="10" y="0"/>
                    </a:lnTo>
                    <a:lnTo>
                      <a:pt x="15" y="0"/>
                    </a:lnTo>
                    <a:lnTo>
                      <a:pt x="19" y="1"/>
                    </a:lnTo>
                    <a:lnTo>
                      <a:pt x="26" y="2"/>
                    </a:lnTo>
                    <a:lnTo>
                      <a:pt x="33" y="5"/>
                    </a:lnTo>
                    <a:lnTo>
                      <a:pt x="42" y="8"/>
                    </a:lnTo>
                    <a:lnTo>
                      <a:pt x="51" y="13"/>
                    </a:lnTo>
                    <a:lnTo>
                      <a:pt x="62" y="18"/>
                    </a:lnTo>
                    <a:lnTo>
                      <a:pt x="73" y="26"/>
                    </a:lnTo>
                    <a:lnTo>
                      <a:pt x="86" y="34"/>
                    </a:lnTo>
                    <a:lnTo>
                      <a:pt x="101" y="45"/>
                    </a:lnTo>
                  </a:path>
                </a:pathLst>
              </a:custGeom>
              <a:noFill/>
              <a:ln w="127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2867" name="Line 22"/>
              <p:cNvSpPr>
                <a:spLocks noChangeShapeType="1"/>
              </p:cNvSpPr>
              <p:nvPr/>
            </p:nvSpPr>
            <p:spPr bwMode="auto">
              <a:xfrm flipH="1" flipV="1">
                <a:off x="1788" y="3024"/>
                <a:ext cx="13" cy="12"/>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868" name="Line 23"/>
              <p:cNvSpPr>
                <a:spLocks noChangeShapeType="1"/>
              </p:cNvSpPr>
              <p:nvPr/>
            </p:nvSpPr>
            <p:spPr bwMode="auto">
              <a:xfrm flipH="1">
                <a:off x="1885" y="3075"/>
                <a:ext cx="12" cy="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869" name="Freeform 24"/>
              <p:cNvSpPr>
                <a:spLocks/>
              </p:cNvSpPr>
              <p:nvPr/>
            </p:nvSpPr>
            <p:spPr bwMode="auto">
              <a:xfrm>
                <a:off x="1890" y="3067"/>
                <a:ext cx="104" cy="26"/>
              </a:xfrm>
              <a:custGeom>
                <a:avLst/>
                <a:gdLst>
                  <a:gd name="T0" fmla="*/ 0 w 109"/>
                  <a:gd name="T1" fmla="*/ 20 h 23"/>
                  <a:gd name="T2" fmla="*/ 6 w 109"/>
                  <a:gd name="T3" fmla="*/ 31 h 23"/>
                  <a:gd name="T4" fmla="*/ 10 w 109"/>
                  <a:gd name="T5" fmla="*/ 37 h 23"/>
                  <a:gd name="T6" fmla="*/ 12 w 109"/>
                  <a:gd name="T7" fmla="*/ 45 h 23"/>
                  <a:gd name="T8" fmla="*/ 19 w 109"/>
                  <a:gd name="T9" fmla="*/ 51 h 23"/>
                  <a:gd name="T10" fmla="*/ 26 w 109"/>
                  <a:gd name="T11" fmla="*/ 52 h 23"/>
                  <a:gd name="T12" fmla="*/ 30 w 109"/>
                  <a:gd name="T13" fmla="*/ 52 h 23"/>
                  <a:gd name="T14" fmla="*/ 36 w 109"/>
                  <a:gd name="T15" fmla="*/ 52 h 23"/>
                  <a:gd name="T16" fmla="*/ 42 w 109"/>
                  <a:gd name="T17" fmla="*/ 52 h 23"/>
                  <a:gd name="T18" fmla="*/ 46 w 109"/>
                  <a:gd name="T19" fmla="*/ 51 h 23"/>
                  <a:gd name="T20" fmla="*/ 52 w 109"/>
                  <a:gd name="T21" fmla="*/ 45 h 23"/>
                  <a:gd name="T22" fmla="*/ 57 w 109"/>
                  <a:gd name="T23" fmla="*/ 40 h 23"/>
                  <a:gd name="T24" fmla="*/ 62 w 109"/>
                  <a:gd name="T25" fmla="*/ 33 h 23"/>
                  <a:gd name="T26" fmla="*/ 67 w 109"/>
                  <a:gd name="T27" fmla="*/ 26 h 23"/>
                  <a:gd name="T28" fmla="*/ 71 w 109"/>
                  <a:gd name="T29" fmla="*/ 18 h 23"/>
                  <a:gd name="T30" fmla="*/ 74 w 109"/>
                  <a:gd name="T31" fmla="*/ 11 h 23"/>
                  <a:gd name="T32" fmla="*/ 78 w 109"/>
                  <a:gd name="T33" fmla="*/ 0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9"/>
                  <a:gd name="T52" fmla="*/ 0 h 23"/>
                  <a:gd name="T53" fmla="*/ 109 w 109"/>
                  <a:gd name="T54" fmla="*/ 23 h 2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9" h="23">
                    <a:moveTo>
                      <a:pt x="0" y="9"/>
                    </a:moveTo>
                    <a:lnTo>
                      <a:pt x="6" y="13"/>
                    </a:lnTo>
                    <a:lnTo>
                      <a:pt x="12" y="16"/>
                    </a:lnTo>
                    <a:lnTo>
                      <a:pt x="19" y="19"/>
                    </a:lnTo>
                    <a:lnTo>
                      <a:pt x="26" y="21"/>
                    </a:lnTo>
                    <a:lnTo>
                      <a:pt x="34" y="22"/>
                    </a:lnTo>
                    <a:lnTo>
                      <a:pt x="42" y="22"/>
                    </a:lnTo>
                    <a:lnTo>
                      <a:pt x="50" y="22"/>
                    </a:lnTo>
                    <a:lnTo>
                      <a:pt x="57" y="22"/>
                    </a:lnTo>
                    <a:lnTo>
                      <a:pt x="64" y="21"/>
                    </a:lnTo>
                    <a:lnTo>
                      <a:pt x="72" y="19"/>
                    </a:lnTo>
                    <a:lnTo>
                      <a:pt x="79" y="17"/>
                    </a:lnTo>
                    <a:lnTo>
                      <a:pt x="86" y="14"/>
                    </a:lnTo>
                    <a:lnTo>
                      <a:pt x="92" y="11"/>
                    </a:lnTo>
                    <a:lnTo>
                      <a:pt x="98" y="8"/>
                    </a:lnTo>
                    <a:lnTo>
                      <a:pt x="104" y="4"/>
                    </a:lnTo>
                    <a:lnTo>
                      <a:pt x="108" y="0"/>
                    </a:lnTo>
                  </a:path>
                </a:pathLst>
              </a:custGeom>
              <a:noFill/>
              <a:ln w="127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2870" name="Line 25"/>
              <p:cNvSpPr>
                <a:spLocks noChangeShapeType="1"/>
              </p:cNvSpPr>
              <p:nvPr/>
            </p:nvSpPr>
            <p:spPr bwMode="auto">
              <a:xfrm flipV="1">
                <a:off x="1888" y="3071"/>
                <a:ext cx="4" cy="13"/>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871" name="Line 26"/>
              <p:cNvSpPr>
                <a:spLocks noChangeShapeType="1"/>
              </p:cNvSpPr>
              <p:nvPr/>
            </p:nvSpPr>
            <p:spPr bwMode="auto">
              <a:xfrm>
                <a:off x="1991" y="3065"/>
                <a:ext cx="4" cy="3"/>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872" name="Freeform 27"/>
              <p:cNvSpPr>
                <a:spLocks/>
              </p:cNvSpPr>
              <p:nvPr/>
            </p:nvSpPr>
            <p:spPr bwMode="auto">
              <a:xfrm>
                <a:off x="1956" y="2946"/>
                <a:ext cx="42" cy="122"/>
              </a:xfrm>
              <a:custGeom>
                <a:avLst/>
                <a:gdLst>
                  <a:gd name="T0" fmla="*/ 31 w 43"/>
                  <a:gd name="T1" fmla="*/ 225 h 110"/>
                  <a:gd name="T2" fmla="*/ 34 w 43"/>
                  <a:gd name="T3" fmla="*/ 214 h 110"/>
                  <a:gd name="T4" fmla="*/ 35 w 43"/>
                  <a:gd name="T5" fmla="*/ 203 h 110"/>
                  <a:gd name="T6" fmla="*/ 34 w 43"/>
                  <a:gd name="T7" fmla="*/ 189 h 110"/>
                  <a:gd name="T8" fmla="*/ 31 w 43"/>
                  <a:gd name="T9" fmla="*/ 172 h 110"/>
                  <a:gd name="T10" fmla="*/ 27 w 43"/>
                  <a:gd name="T11" fmla="*/ 157 h 110"/>
                  <a:gd name="T12" fmla="*/ 22 w 43"/>
                  <a:gd name="T13" fmla="*/ 142 h 110"/>
                  <a:gd name="T14" fmla="*/ 21 w 43"/>
                  <a:gd name="T15" fmla="*/ 125 h 110"/>
                  <a:gd name="T16" fmla="*/ 18 w 43"/>
                  <a:gd name="T17" fmla="*/ 110 h 110"/>
                  <a:gd name="T18" fmla="*/ 12 w 43"/>
                  <a:gd name="T19" fmla="*/ 92 h 110"/>
                  <a:gd name="T20" fmla="*/ 8 w 43"/>
                  <a:gd name="T21" fmla="*/ 75 h 110"/>
                  <a:gd name="T22" fmla="*/ 3 w 43"/>
                  <a:gd name="T23" fmla="*/ 59 h 110"/>
                  <a:gd name="T24" fmla="*/ 1 w 43"/>
                  <a:gd name="T25" fmla="*/ 45 h 110"/>
                  <a:gd name="T26" fmla="*/ 0 w 43"/>
                  <a:gd name="T27" fmla="*/ 32 h 110"/>
                  <a:gd name="T28" fmla="*/ 0 w 43"/>
                  <a:gd name="T29" fmla="*/ 20 h 110"/>
                  <a:gd name="T30" fmla="*/ 3 w 43"/>
                  <a:gd name="T31" fmla="*/ 4 h 110"/>
                  <a:gd name="T32" fmla="*/ 9 w 43"/>
                  <a:gd name="T33" fmla="*/ 0 h 1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
                  <a:gd name="T52" fmla="*/ 0 h 110"/>
                  <a:gd name="T53" fmla="*/ 43 w 43"/>
                  <a:gd name="T54" fmla="*/ 110 h 1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 h="110">
                    <a:moveTo>
                      <a:pt x="38" y="109"/>
                    </a:moveTo>
                    <a:lnTo>
                      <a:pt x="41" y="104"/>
                    </a:lnTo>
                    <a:lnTo>
                      <a:pt x="42" y="98"/>
                    </a:lnTo>
                    <a:lnTo>
                      <a:pt x="41" y="91"/>
                    </a:lnTo>
                    <a:lnTo>
                      <a:pt x="38" y="84"/>
                    </a:lnTo>
                    <a:lnTo>
                      <a:pt x="34" y="77"/>
                    </a:lnTo>
                    <a:lnTo>
                      <a:pt x="29" y="69"/>
                    </a:lnTo>
                    <a:lnTo>
                      <a:pt x="23" y="61"/>
                    </a:lnTo>
                    <a:lnTo>
                      <a:pt x="18" y="53"/>
                    </a:lnTo>
                    <a:lnTo>
                      <a:pt x="12" y="45"/>
                    </a:lnTo>
                    <a:lnTo>
                      <a:pt x="8" y="37"/>
                    </a:lnTo>
                    <a:lnTo>
                      <a:pt x="3" y="29"/>
                    </a:lnTo>
                    <a:lnTo>
                      <a:pt x="1" y="22"/>
                    </a:lnTo>
                    <a:lnTo>
                      <a:pt x="0" y="15"/>
                    </a:lnTo>
                    <a:lnTo>
                      <a:pt x="0" y="10"/>
                    </a:lnTo>
                    <a:lnTo>
                      <a:pt x="3" y="4"/>
                    </a:lnTo>
                    <a:lnTo>
                      <a:pt x="9" y="0"/>
                    </a:lnTo>
                  </a:path>
                </a:pathLst>
              </a:custGeom>
              <a:noFill/>
              <a:ln w="127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2873" name="Line 28"/>
              <p:cNvSpPr>
                <a:spLocks noChangeShapeType="1"/>
              </p:cNvSpPr>
              <p:nvPr/>
            </p:nvSpPr>
            <p:spPr bwMode="auto">
              <a:xfrm flipH="1" flipV="1">
                <a:off x="1988" y="3061"/>
                <a:ext cx="11" cy="12"/>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874" name="Line 29"/>
              <p:cNvSpPr>
                <a:spLocks noChangeShapeType="1"/>
              </p:cNvSpPr>
              <p:nvPr/>
            </p:nvSpPr>
            <p:spPr bwMode="auto">
              <a:xfrm>
                <a:off x="1964" y="2943"/>
                <a:ext cx="2" cy="6"/>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875" name="Freeform 30"/>
              <p:cNvSpPr>
                <a:spLocks/>
              </p:cNvSpPr>
              <p:nvPr/>
            </p:nvSpPr>
            <p:spPr bwMode="auto">
              <a:xfrm>
                <a:off x="1965" y="2820"/>
                <a:ext cx="69" cy="127"/>
              </a:xfrm>
              <a:custGeom>
                <a:avLst/>
                <a:gdLst>
                  <a:gd name="T0" fmla="*/ 0 w 73"/>
                  <a:gd name="T1" fmla="*/ 255 h 113"/>
                  <a:gd name="T2" fmla="*/ 8 w 73"/>
                  <a:gd name="T3" fmla="*/ 244 h 113"/>
                  <a:gd name="T4" fmla="*/ 9 w 73"/>
                  <a:gd name="T5" fmla="*/ 234 h 113"/>
                  <a:gd name="T6" fmla="*/ 16 w 73"/>
                  <a:gd name="T7" fmla="*/ 221 h 113"/>
                  <a:gd name="T8" fmla="*/ 21 w 73"/>
                  <a:gd name="T9" fmla="*/ 207 h 113"/>
                  <a:gd name="T10" fmla="*/ 24 w 73"/>
                  <a:gd name="T11" fmla="*/ 193 h 113"/>
                  <a:gd name="T12" fmla="*/ 28 w 73"/>
                  <a:gd name="T13" fmla="*/ 175 h 113"/>
                  <a:gd name="T14" fmla="*/ 32 w 73"/>
                  <a:gd name="T15" fmla="*/ 157 h 113"/>
                  <a:gd name="T16" fmla="*/ 36 w 73"/>
                  <a:gd name="T17" fmla="*/ 140 h 113"/>
                  <a:gd name="T18" fmla="*/ 39 w 73"/>
                  <a:gd name="T19" fmla="*/ 119 h 113"/>
                  <a:gd name="T20" fmla="*/ 42 w 73"/>
                  <a:gd name="T21" fmla="*/ 102 h 113"/>
                  <a:gd name="T22" fmla="*/ 43 w 73"/>
                  <a:gd name="T23" fmla="*/ 84 h 113"/>
                  <a:gd name="T24" fmla="*/ 46 w 73"/>
                  <a:gd name="T25" fmla="*/ 67 h 113"/>
                  <a:gd name="T26" fmla="*/ 48 w 73"/>
                  <a:gd name="T27" fmla="*/ 48 h 113"/>
                  <a:gd name="T28" fmla="*/ 48 w 73"/>
                  <a:gd name="T29" fmla="*/ 30 h 113"/>
                  <a:gd name="T30" fmla="*/ 48 w 73"/>
                  <a:gd name="T31" fmla="*/ 15 h 113"/>
                  <a:gd name="T32" fmla="*/ 48 w 73"/>
                  <a:gd name="T33" fmla="*/ 0 h 1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3"/>
                  <a:gd name="T52" fmla="*/ 0 h 113"/>
                  <a:gd name="T53" fmla="*/ 73 w 73"/>
                  <a:gd name="T54" fmla="*/ 113 h 1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3" h="113">
                    <a:moveTo>
                      <a:pt x="0" y="112"/>
                    </a:moveTo>
                    <a:lnTo>
                      <a:pt x="8" y="108"/>
                    </a:lnTo>
                    <a:lnTo>
                      <a:pt x="15" y="104"/>
                    </a:lnTo>
                    <a:lnTo>
                      <a:pt x="23" y="98"/>
                    </a:lnTo>
                    <a:lnTo>
                      <a:pt x="29" y="92"/>
                    </a:lnTo>
                    <a:lnTo>
                      <a:pt x="35" y="85"/>
                    </a:lnTo>
                    <a:lnTo>
                      <a:pt x="42" y="77"/>
                    </a:lnTo>
                    <a:lnTo>
                      <a:pt x="47" y="69"/>
                    </a:lnTo>
                    <a:lnTo>
                      <a:pt x="53" y="61"/>
                    </a:lnTo>
                    <a:lnTo>
                      <a:pt x="57" y="53"/>
                    </a:lnTo>
                    <a:lnTo>
                      <a:pt x="62" y="45"/>
                    </a:lnTo>
                    <a:lnTo>
                      <a:pt x="65" y="37"/>
                    </a:lnTo>
                    <a:lnTo>
                      <a:pt x="69" y="29"/>
                    </a:lnTo>
                    <a:lnTo>
                      <a:pt x="71" y="21"/>
                    </a:lnTo>
                    <a:lnTo>
                      <a:pt x="72" y="13"/>
                    </a:lnTo>
                    <a:lnTo>
                      <a:pt x="72" y="7"/>
                    </a:lnTo>
                    <a:lnTo>
                      <a:pt x="71" y="0"/>
                    </a:lnTo>
                  </a:path>
                </a:pathLst>
              </a:custGeom>
              <a:noFill/>
              <a:ln w="127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2876" name="Line 31"/>
              <p:cNvSpPr>
                <a:spLocks noChangeShapeType="1"/>
              </p:cNvSpPr>
              <p:nvPr/>
            </p:nvSpPr>
            <p:spPr bwMode="auto">
              <a:xfrm flipH="1" flipV="1">
                <a:off x="1960" y="2939"/>
                <a:ext cx="10" cy="1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877" name="Line 32"/>
              <p:cNvSpPr>
                <a:spLocks noChangeShapeType="1"/>
              </p:cNvSpPr>
              <p:nvPr/>
            </p:nvSpPr>
            <p:spPr bwMode="auto">
              <a:xfrm flipV="1">
                <a:off x="2030" y="2816"/>
                <a:ext cx="5" cy="1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878" name="Freeform 33"/>
              <p:cNvSpPr>
                <a:spLocks/>
              </p:cNvSpPr>
              <p:nvPr/>
            </p:nvSpPr>
            <p:spPr bwMode="auto">
              <a:xfrm>
                <a:off x="2031" y="2616"/>
                <a:ext cx="32" cy="206"/>
              </a:xfrm>
              <a:custGeom>
                <a:avLst/>
                <a:gdLst>
                  <a:gd name="T0" fmla="*/ 1 w 34"/>
                  <a:gd name="T1" fmla="*/ 406 h 184"/>
                  <a:gd name="T2" fmla="*/ 0 w 34"/>
                  <a:gd name="T3" fmla="*/ 388 h 184"/>
                  <a:gd name="T4" fmla="*/ 0 w 34"/>
                  <a:gd name="T5" fmla="*/ 367 h 184"/>
                  <a:gd name="T6" fmla="*/ 0 w 34"/>
                  <a:gd name="T7" fmla="*/ 347 h 184"/>
                  <a:gd name="T8" fmla="*/ 1 w 34"/>
                  <a:gd name="T9" fmla="*/ 319 h 184"/>
                  <a:gd name="T10" fmla="*/ 3 w 34"/>
                  <a:gd name="T11" fmla="*/ 294 h 184"/>
                  <a:gd name="T12" fmla="*/ 6 w 34"/>
                  <a:gd name="T13" fmla="*/ 265 h 184"/>
                  <a:gd name="T14" fmla="*/ 8 w 34"/>
                  <a:gd name="T15" fmla="*/ 235 h 184"/>
                  <a:gd name="T16" fmla="*/ 8 w 34"/>
                  <a:gd name="T17" fmla="*/ 204 h 184"/>
                  <a:gd name="T18" fmla="*/ 8 w 34"/>
                  <a:gd name="T19" fmla="*/ 175 h 184"/>
                  <a:gd name="T20" fmla="*/ 10 w 34"/>
                  <a:gd name="T21" fmla="*/ 146 h 184"/>
                  <a:gd name="T22" fmla="*/ 12 w 34"/>
                  <a:gd name="T23" fmla="*/ 115 h 184"/>
                  <a:gd name="T24" fmla="*/ 16 w 34"/>
                  <a:gd name="T25" fmla="*/ 88 h 184"/>
                  <a:gd name="T26" fmla="*/ 18 w 34"/>
                  <a:gd name="T27" fmla="*/ 62 h 184"/>
                  <a:gd name="T28" fmla="*/ 19 w 34"/>
                  <a:gd name="T29" fmla="*/ 38 h 184"/>
                  <a:gd name="T30" fmla="*/ 21 w 34"/>
                  <a:gd name="T31" fmla="*/ 17 h 184"/>
                  <a:gd name="T32" fmla="*/ 22 w 34"/>
                  <a:gd name="T33" fmla="*/ 0 h 1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184"/>
                  <a:gd name="T53" fmla="*/ 34 w 34"/>
                  <a:gd name="T54" fmla="*/ 184 h 18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184">
                    <a:moveTo>
                      <a:pt x="1" y="183"/>
                    </a:moveTo>
                    <a:lnTo>
                      <a:pt x="0" y="176"/>
                    </a:lnTo>
                    <a:lnTo>
                      <a:pt x="0" y="167"/>
                    </a:lnTo>
                    <a:lnTo>
                      <a:pt x="0" y="157"/>
                    </a:lnTo>
                    <a:lnTo>
                      <a:pt x="1" y="146"/>
                    </a:lnTo>
                    <a:lnTo>
                      <a:pt x="3" y="134"/>
                    </a:lnTo>
                    <a:lnTo>
                      <a:pt x="6" y="121"/>
                    </a:lnTo>
                    <a:lnTo>
                      <a:pt x="8" y="107"/>
                    </a:lnTo>
                    <a:lnTo>
                      <a:pt x="10" y="93"/>
                    </a:lnTo>
                    <a:lnTo>
                      <a:pt x="14" y="79"/>
                    </a:lnTo>
                    <a:lnTo>
                      <a:pt x="17" y="66"/>
                    </a:lnTo>
                    <a:lnTo>
                      <a:pt x="19" y="52"/>
                    </a:lnTo>
                    <a:lnTo>
                      <a:pt x="23" y="40"/>
                    </a:lnTo>
                    <a:lnTo>
                      <a:pt x="26" y="28"/>
                    </a:lnTo>
                    <a:lnTo>
                      <a:pt x="28" y="17"/>
                    </a:lnTo>
                    <a:lnTo>
                      <a:pt x="31" y="8"/>
                    </a:lnTo>
                    <a:lnTo>
                      <a:pt x="33" y="0"/>
                    </a:lnTo>
                  </a:path>
                </a:pathLst>
              </a:custGeom>
              <a:noFill/>
              <a:ln w="127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2879" name="Line 34"/>
              <p:cNvSpPr>
                <a:spLocks noChangeShapeType="1"/>
              </p:cNvSpPr>
              <p:nvPr/>
            </p:nvSpPr>
            <p:spPr bwMode="auto">
              <a:xfrm flipH="1">
                <a:off x="2026" y="2820"/>
                <a:ext cx="13" cy="2"/>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880" name="Line 35"/>
              <p:cNvSpPr>
                <a:spLocks noChangeShapeType="1"/>
              </p:cNvSpPr>
              <p:nvPr/>
            </p:nvSpPr>
            <p:spPr bwMode="auto">
              <a:xfrm>
                <a:off x="2059" y="2616"/>
                <a:ext cx="5"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881" name="Freeform 36"/>
              <p:cNvSpPr>
                <a:spLocks/>
              </p:cNvSpPr>
              <p:nvPr/>
            </p:nvSpPr>
            <p:spPr bwMode="auto">
              <a:xfrm>
                <a:off x="2062" y="2443"/>
                <a:ext cx="175" cy="174"/>
              </a:xfrm>
              <a:custGeom>
                <a:avLst/>
                <a:gdLst>
                  <a:gd name="T0" fmla="*/ 0 w 185"/>
                  <a:gd name="T1" fmla="*/ 334 h 156"/>
                  <a:gd name="T2" fmla="*/ 2 w 185"/>
                  <a:gd name="T3" fmla="*/ 316 h 156"/>
                  <a:gd name="T4" fmla="*/ 9 w 185"/>
                  <a:gd name="T5" fmla="*/ 298 h 156"/>
                  <a:gd name="T6" fmla="*/ 12 w 185"/>
                  <a:gd name="T7" fmla="*/ 277 h 156"/>
                  <a:gd name="T8" fmla="*/ 22 w 185"/>
                  <a:gd name="T9" fmla="*/ 252 h 156"/>
                  <a:gd name="T10" fmla="*/ 32 w 185"/>
                  <a:gd name="T11" fmla="*/ 226 h 156"/>
                  <a:gd name="T12" fmla="*/ 42 w 185"/>
                  <a:gd name="T13" fmla="*/ 201 h 156"/>
                  <a:gd name="T14" fmla="*/ 52 w 185"/>
                  <a:gd name="T15" fmla="*/ 173 h 156"/>
                  <a:gd name="T16" fmla="*/ 63 w 185"/>
                  <a:gd name="T17" fmla="*/ 148 h 156"/>
                  <a:gd name="T18" fmla="*/ 75 w 185"/>
                  <a:gd name="T19" fmla="*/ 122 h 156"/>
                  <a:gd name="T20" fmla="*/ 86 w 185"/>
                  <a:gd name="T21" fmla="*/ 96 h 156"/>
                  <a:gd name="T22" fmla="*/ 96 w 185"/>
                  <a:gd name="T23" fmla="*/ 73 h 156"/>
                  <a:gd name="T24" fmla="*/ 106 w 185"/>
                  <a:gd name="T25" fmla="*/ 55 h 156"/>
                  <a:gd name="T26" fmla="*/ 113 w 185"/>
                  <a:gd name="T27" fmla="*/ 35 h 156"/>
                  <a:gd name="T28" fmla="*/ 119 w 185"/>
                  <a:gd name="T29" fmla="*/ 19 h 156"/>
                  <a:gd name="T30" fmla="*/ 124 w 185"/>
                  <a:gd name="T31" fmla="*/ 4 h 156"/>
                  <a:gd name="T32" fmla="*/ 125 w 185"/>
                  <a:gd name="T33" fmla="*/ 0 h 15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
                  <a:gd name="T52" fmla="*/ 0 h 156"/>
                  <a:gd name="T53" fmla="*/ 185 w 185"/>
                  <a:gd name="T54" fmla="*/ 156 h 15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 h="156">
                    <a:moveTo>
                      <a:pt x="0" y="155"/>
                    </a:moveTo>
                    <a:lnTo>
                      <a:pt x="2" y="147"/>
                    </a:lnTo>
                    <a:lnTo>
                      <a:pt x="9" y="138"/>
                    </a:lnTo>
                    <a:lnTo>
                      <a:pt x="19" y="128"/>
                    </a:lnTo>
                    <a:lnTo>
                      <a:pt x="31" y="117"/>
                    </a:lnTo>
                    <a:lnTo>
                      <a:pt x="46" y="105"/>
                    </a:lnTo>
                    <a:lnTo>
                      <a:pt x="61" y="93"/>
                    </a:lnTo>
                    <a:lnTo>
                      <a:pt x="77" y="81"/>
                    </a:lnTo>
                    <a:lnTo>
                      <a:pt x="94" y="69"/>
                    </a:lnTo>
                    <a:lnTo>
                      <a:pt x="111" y="57"/>
                    </a:lnTo>
                    <a:lnTo>
                      <a:pt x="128" y="45"/>
                    </a:lnTo>
                    <a:lnTo>
                      <a:pt x="142" y="34"/>
                    </a:lnTo>
                    <a:lnTo>
                      <a:pt x="156" y="25"/>
                    </a:lnTo>
                    <a:lnTo>
                      <a:pt x="167" y="16"/>
                    </a:lnTo>
                    <a:lnTo>
                      <a:pt x="176" y="9"/>
                    </a:lnTo>
                    <a:lnTo>
                      <a:pt x="182" y="4"/>
                    </a:lnTo>
                    <a:lnTo>
                      <a:pt x="184" y="0"/>
                    </a:lnTo>
                  </a:path>
                </a:pathLst>
              </a:custGeom>
              <a:noFill/>
              <a:ln w="127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2882" name="Line 37"/>
              <p:cNvSpPr>
                <a:spLocks noChangeShapeType="1"/>
              </p:cNvSpPr>
              <p:nvPr/>
            </p:nvSpPr>
            <p:spPr bwMode="auto">
              <a:xfrm flipH="1">
                <a:off x="2055" y="2616"/>
                <a:ext cx="1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883" name="Line 38"/>
              <p:cNvSpPr>
                <a:spLocks noChangeShapeType="1"/>
              </p:cNvSpPr>
              <p:nvPr/>
            </p:nvSpPr>
            <p:spPr bwMode="auto">
              <a:xfrm>
                <a:off x="2234" y="2443"/>
                <a:ext cx="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884" name="Freeform 39"/>
              <p:cNvSpPr>
                <a:spLocks/>
              </p:cNvSpPr>
              <p:nvPr/>
            </p:nvSpPr>
            <p:spPr bwMode="auto">
              <a:xfrm>
                <a:off x="2216" y="2355"/>
                <a:ext cx="21" cy="89"/>
              </a:xfrm>
              <a:custGeom>
                <a:avLst/>
                <a:gdLst>
                  <a:gd name="T0" fmla="*/ 14 w 22"/>
                  <a:gd name="T1" fmla="*/ 167 h 80"/>
                  <a:gd name="T2" fmla="*/ 14 w 22"/>
                  <a:gd name="T3" fmla="*/ 162 h 80"/>
                  <a:gd name="T4" fmla="*/ 12 w 22"/>
                  <a:gd name="T5" fmla="*/ 151 h 80"/>
                  <a:gd name="T6" fmla="*/ 11 w 22"/>
                  <a:gd name="T7" fmla="*/ 140 h 80"/>
                  <a:gd name="T8" fmla="*/ 11 w 22"/>
                  <a:gd name="T9" fmla="*/ 131 h 80"/>
                  <a:gd name="T10" fmla="*/ 11 w 22"/>
                  <a:gd name="T11" fmla="*/ 118 h 80"/>
                  <a:gd name="T12" fmla="*/ 9 w 22"/>
                  <a:gd name="T13" fmla="*/ 106 h 80"/>
                  <a:gd name="T14" fmla="*/ 6 w 22"/>
                  <a:gd name="T15" fmla="*/ 89 h 80"/>
                  <a:gd name="T16" fmla="*/ 4 w 22"/>
                  <a:gd name="T17" fmla="*/ 77 h 80"/>
                  <a:gd name="T18" fmla="*/ 2 w 22"/>
                  <a:gd name="T19" fmla="*/ 62 h 80"/>
                  <a:gd name="T20" fmla="*/ 1 w 22"/>
                  <a:gd name="T21" fmla="*/ 50 h 80"/>
                  <a:gd name="T22" fmla="*/ 0 w 22"/>
                  <a:gd name="T23" fmla="*/ 36 h 80"/>
                  <a:gd name="T24" fmla="*/ 2 w 22"/>
                  <a:gd name="T25" fmla="*/ 24 h 80"/>
                  <a:gd name="T26" fmla="*/ 4 w 22"/>
                  <a:gd name="T27" fmla="*/ 14 h 80"/>
                  <a:gd name="T28" fmla="*/ 8 w 22"/>
                  <a:gd name="T29" fmla="*/ 4 h 80"/>
                  <a:gd name="T30" fmla="*/ 11 w 22"/>
                  <a:gd name="T31" fmla="*/ 1 h 80"/>
                  <a:gd name="T32" fmla="*/ 14 w 22"/>
                  <a:gd name="T33" fmla="*/ 0 h 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80"/>
                  <a:gd name="T53" fmla="*/ 22 w 22"/>
                  <a:gd name="T54" fmla="*/ 80 h 8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80">
                    <a:moveTo>
                      <a:pt x="21" y="79"/>
                    </a:moveTo>
                    <a:lnTo>
                      <a:pt x="21" y="76"/>
                    </a:lnTo>
                    <a:lnTo>
                      <a:pt x="19" y="72"/>
                    </a:lnTo>
                    <a:lnTo>
                      <a:pt x="17" y="67"/>
                    </a:lnTo>
                    <a:lnTo>
                      <a:pt x="14" y="61"/>
                    </a:lnTo>
                    <a:lnTo>
                      <a:pt x="11" y="55"/>
                    </a:lnTo>
                    <a:lnTo>
                      <a:pt x="9" y="49"/>
                    </a:lnTo>
                    <a:lnTo>
                      <a:pt x="6" y="42"/>
                    </a:lnTo>
                    <a:lnTo>
                      <a:pt x="4" y="36"/>
                    </a:lnTo>
                    <a:lnTo>
                      <a:pt x="2" y="29"/>
                    </a:lnTo>
                    <a:lnTo>
                      <a:pt x="1" y="23"/>
                    </a:lnTo>
                    <a:lnTo>
                      <a:pt x="0" y="17"/>
                    </a:lnTo>
                    <a:lnTo>
                      <a:pt x="2" y="12"/>
                    </a:lnTo>
                    <a:lnTo>
                      <a:pt x="4" y="7"/>
                    </a:lnTo>
                    <a:lnTo>
                      <a:pt x="8" y="4"/>
                    </a:lnTo>
                    <a:lnTo>
                      <a:pt x="13" y="1"/>
                    </a:lnTo>
                    <a:lnTo>
                      <a:pt x="21" y="0"/>
                    </a:lnTo>
                  </a:path>
                </a:pathLst>
              </a:custGeom>
              <a:noFill/>
              <a:ln w="127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2885" name="Line 40"/>
              <p:cNvSpPr>
                <a:spLocks noChangeShapeType="1"/>
              </p:cNvSpPr>
              <p:nvPr/>
            </p:nvSpPr>
            <p:spPr bwMode="auto">
              <a:xfrm flipH="1">
                <a:off x="2230" y="2443"/>
                <a:ext cx="1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886" name="Line 41"/>
              <p:cNvSpPr>
                <a:spLocks noChangeShapeType="1"/>
              </p:cNvSpPr>
              <p:nvPr/>
            </p:nvSpPr>
            <p:spPr bwMode="auto">
              <a:xfrm>
                <a:off x="2236" y="2352"/>
                <a:ext cx="0" cy="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887" name="Freeform 42"/>
              <p:cNvSpPr>
                <a:spLocks/>
              </p:cNvSpPr>
              <p:nvPr/>
            </p:nvSpPr>
            <p:spPr bwMode="auto">
              <a:xfrm>
                <a:off x="2236" y="2281"/>
                <a:ext cx="33" cy="75"/>
              </a:xfrm>
              <a:custGeom>
                <a:avLst/>
                <a:gdLst>
                  <a:gd name="T0" fmla="*/ 0 w 35"/>
                  <a:gd name="T1" fmla="*/ 146 h 67"/>
                  <a:gd name="T2" fmla="*/ 8 w 35"/>
                  <a:gd name="T3" fmla="*/ 143 h 67"/>
                  <a:gd name="T4" fmla="*/ 8 w 35"/>
                  <a:gd name="T5" fmla="*/ 133 h 67"/>
                  <a:gd name="T6" fmla="*/ 13 w 35"/>
                  <a:gd name="T7" fmla="*/ 129 h 67"/>
                  <a:gd name="T8" fmla="*/ 18 w 35"/>
                  <a:gd name="T9" fmla="*/ 116 h 67"/>
                  <a:gd name="T10" fmla="*/ 20 w 35"/>
                  <a:gd name="T11" fmla="*/ 105 h 67"/>
                  <a:gd name="T12" fmla="*/ 21 w 35"/>
                  <a:gd name="T13" fmla="*/ 94 h 67"/>
                  <a:gd name="T14" fmla="*/ 22 w 35"/>
                  <a:gd name="T15" fmla="*/ 81 h 67"/>
                  <a:gd name="T16" fmla="*/ 22 w 35"/>
                  <a:gd name="T17" fmla="*/ 69 h 67"/>
                  <a:gd name="T18" fmla="*/ 23 w 35"/>
                  <a:gd name="T19" fmla="*/ 55 h 67"/>
                  <a:gd name="T20" fmla="*/ 23 w 35"/>
                  <a:gd name="T21" fmla="*/ 43 h 67"/>
                  <a:gd name="T22" fmla="*/ 23 w 35"/>
                  <a:gd name="T23" fmla="*/ 31 h 67"/>
                  <a:gd name="T24" fmla="*/ 22 w 35"/>
                  <a:gd name="T25" fmla="*/ 19 h 67"/>
                  <a:gd name="T26" fmla="*/ 22 w 35"/>
                  <a:gd name="T27" fmla="*/ 12 h 67"/>
                  <a:gd name="T28" fmla="*/ 22 w 35"/>
                  <a:gd name="T29" fmla="*/ 2 h 67"/>
                  <a:gd name="T30" fmla="*/ 22 w 35"/>
                  <a:gd name="T31" fmla="*/ 0 h 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5"/>
                  <a:gd name="T49" fmla="*/ 0 h 67"/>
                  <a:gd name="T50" fmla="*/ 35 w 35"/>
                  <a:gd name="T51" fmla="*/ 67 h 6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5" h="67">
                    <a:moveTo>
                      <a:pt x="0" y="66"/>
                    </a:moveTo>
                    <a:lnTo>
                      <a:pt x="8" y="64"/>
                    </a:lnTo>
                    <a:lnTo>
                      <a:pt x="15" y="61"/>
                    </a:lnTo>
                    <a:lnTo>
                      <a:pt x="20" y="58"/>
                    </a:lnTo>
                    <a:lnTo>
                      <a:pt x="25" y="53"/>
                    </a:lnTo>
                    <a:lnTo>
                      <a:pt x="28" y="48"/>
                    </a:lnTo>
                    <a:lnTo>
                      <a:pt x="31" y="43"/>
                    </a:lnTo>
                    <a:lnTo>
                      <a:pt x="32" y="37"/>
                    </a:lnTo>
                    <a:lnTo>
                      <a:pt x="33" y="31"/>
                    </a:lnTo>
                    <a:lnTo>
                      <a:pt x="34" y="25"/>
                    </a:lnTo>
                    <a:lnTo>
                      <a:pt x="34" y="19"/>
                    </a:lnTo>
                    <a:lnTo>
                      <a:pt x="34" y="14"/>
                    </a:lnTo>
                    <a:lnTo>
                      <a:pt x="33" y="9"/>
                    </a:lnTo>
                    <a:lnTo>
                      <a:pt x="33" y="5"/>
                    </a:lnTo>
                    <a:lnTo>
                      <a:pt x="32" y="2"/>
                    </a:lnTo>
                    <a:lnTo>
                      <a:pt x="32" y="0"/>
                    </a:lnTo>
                  </a:path>
                </a:pathLst>
              </a:custGeom>
              <a:noFill/>
              <a:ln w="127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2888" name="Line 43"/>
              <p:cNvSpPr>
                <a:spLocks noChangeShapeType="1"/>
              </p:cNvSpPr>
              <p:nvPr/>
            </p:nvSpPr>
            <p:spPr bwMode="auto">
              <a:xfrm flipV="1">
                <a:off x="2236" y="2347"/>
                <a:ext cx="0" cy="1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889" name="Line 44"/>
              <p:cNvSpPr>
                <a:spLocks noChangeShapeType="1"/>
              </p:cNvSpPr>
              <p:nvPr/>
            </p:nvSpPr>
            <p:spPr bwMode="auto">
              <a:xfrm flipV="1">
                <a:off x="2263" y="2276"/>
                <a:ext cx="5" cy="1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890" name="Freeform 45"/>
              <p:cNvSpPr>
                <a:spLocks/>
              </p:cNvSpPr>
              <p:nvPr/>
            </p:nvSpPr>
            <p:spPr bwMode="auto">
              <a:xfrm>
                <a:off x="2244" y="2155"/>
                <a:ext cx="23" cy="127"/>
              </a:xfrm>
              <a:custGeom>
                <a:avLst/>
                <a:gdLst>
                  <a:gd name="T0" fmla="*/ 14 w 25"/>
                  <a:gd name="T1" fmla="*/ 241 h 114"/>
                  <a:gd name="T2" fmla="*/ 14 w 25"/>
                  <a:gd name="T3" fmla="*/ 240 h 114"/>
                  <a:gd name="T4" fmla="*/ 13 w 25"/>
                  <a:gd name="T5" fmla="*/ 229 h 114"/>
                  <a:gd name="T6" fmla="*/ 13 w 25"/>
                  <a:gd name="T7" fmla="*/ 221 h 114"/>
                  <a:gd name="T8" fmla="*/ 11 w 25"/>
                  <a:gd name="T9" fmla="*/ 206 h 114"/>
                  <a:gd name="T10" fmla="*/ 11 w 25"/>
                  <a:gd name="T11" fmla="*/ 192 h 114"/>
                  <a:gd name="T12" fmla="*/ 9 w 25"/>
                  <a:gd name="T13" fmla="*/ 174 h 114"/>
                  <a:gd name="T14" fmla="*/ 7 w 25"/>
                  <a:gd name="T15" fmla="*/ 154 h 114"/>
                  <a:gd name="T16" fmla="*/ 6 w 25"/>
                  <a:gd name="T17" fmla="*/ 134 h 114"/>
                  <a:gd name="T18" fmla="*/ 6 w 25"/>
                  <a:gd name="T19" fmla="*/ 113 h 114"/>
                  <a:gd name="T20" fmla="*/ 6 w 25"/>
                  <a:gd name="T21" fmla="*/ 95 h 114"/>
                  <a:gd name="T22" fmla="*/ 6 w 25"/>
                  <a:gd name="T23" fmla="*/ 72 h 114"/>
                  <a:gd name="T24" fmla="*/ 3 w 25"/>
                  <a:gd name="T25" fmla="*/ 53 h 114"/>
                  <a:gd name="T26" fmla="*/ 2 w 25"/>
                  <a:gd name="T27" fmla="*/ 36 h 114"/>
                  <a:gd name="T28" fmla="*/ 1 w 25"/>
                  <a:gd name="T29" fmla="*/ 20 h 114"/>
                  <a:gd name="T30" fmla="*/ 0 w 25"/>
                  <a:gd name="T31" fmla="*/ 4 h 114"/>
                  <a:gd name="T32" fmla="*/ 0 w 25"/>
                  <a:gd name="T33" fmla="*/ 0 h 1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
                  <a:gd name="T52" fmla="*/ 0 h 114"/>
                  <a:gd name="T53" fmla="*/ 25 w 25"/>
                  <a:gd name="T54" fmla="*/ 114 h 1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 h="114">
                    <a:moveTo>
                      <a:pt x="24" y="113"/>
                    </a:moveTo>
                    <a:lnTo>
                      <a:pt x="24" y="112"/>
                    </a:lnTo>
                    <a:lnTo>
                      <a:pt x="23" y="108"/>
                    </a:lnTo>
                    <a:lnTo>
                      <a:pt x="22" y="104"/>
                    </a:lnTo>
                    <a:lnTo>
                      <a:pt x="19" y="97"/>
                    </a:lnTo>
                    <a:lnTo>
                      <a:pt x="18" y="90"/>
                    </a:lnTo>
                    <a:lnTo>
                      <a:pt x="16" y="82"/>
                    </a:lnTo>
                    <a:lnTo>
                      <a:pt x="14" y="73"/>
                    </a:lnTo>
                    <a:lnTo>
                      <a:pt x="11" y="63"/>
                    </a:lnTo>
                    <a:lnTo>
                      <a:pt x="9" y="53"/>
                    </a:lnTo>
                    <a:lnTo>
                      <a:pt x="7" y="44"/>
                    </a:lnTo>
                    <a:lnTo>
                      <a:pt x="6" y="34"/>
                    </a:lnTo>
                    <a:lnTo>
                      <a:pt x="3" y="25"/>
                    </a:lnTo>
                    <a:lnTo>
                      <a:pt x="2" y="17"/>
                    </a:lnTo>
                    <a:lnTo>
                      <a:pt x="1" y="10"/>
                    </a:lnTo>
                    <a:lnTo>
                      <a:pt x="0" y="4"/>
                    </a:lnTo>
                    <a:lnTo>
                      <a:pt x="0" y="0"/>
                    </a:lnTo>
                  </a:path>
                </a:pathLst>
              </a:custGeom>
              <a:noFill/>
              <a:ln w="127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2891" name="Line 46"/>
              <p:cNvSpPr>
                <a:spLocks noChangeShapeType="1"/>
              </p:cNvSpPr>
              <p:nvPr/>
            </p:nvSpPr>
            <p:spPr bwMode="auto">
              <a:xfrm flipH="1">
                <a:off x="2260" y="2280"/>
                <a:ext cx="12" cy="1"/>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892" name="Line 47"/>
              <p:cNvSpPr>
                <a:spLocks noChangeShapeType="1"/>
              </p:cNvSpPr>
              <p:nvPr/>
            </p:nvSpPr>
            <p:spPr bwMode="auto">
              <a:xfrm>
                <a:off x="2242" y="2155"/>
                <a:ext cx="5"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893" name="Freeform 48"/>
              <p:cNvSpPr>
                <a:spLocks/>
              </p:cNvSpPr>
              <p:nvPr/>
            </p:nvSpPr>
            <p:spPr bwMode="auto">
              <a:xfrm>
                <a:off x="2244" y="2046"/>
                <a:ext cx="29" cy="110"/>
              </a:xfrm>
              <a:custGeom>
                <a:avLst/>
                <a:gdLst>
                  <a:gd name="T0" fmla="*/ 0 w 31"/>
                  <a:gd name="T1" fmla="*/ 204 h 99"/>
                  <a:gd name="T2" fmla="*/ 0 w 31"/>
                  <a:gd name="T3" fmla="*/ 197 h 99"/>
                  <a:gd name="T4" fmla="*/ 2 w 31"/>
                  <a:gd name="T5" fmla="*/ 187 h 99"/>
                  <a:gd name="T6" fmla="*/ 5 w 31"/>
                  <a:gd name="T7" fmla="*/ 173 h 99"/>
                  <a:gd name="T8" fmla="*/ 7 w 31"/>
                  <a:gd name="T9" fmla="*/ 163 h 99"/>
                  <a:gd name="T10" fmla="*/ 7 w 31"/>
                  <a:gd name="T11" fmla="*/ 148 h 99"/>
                  <a:gd name="T12" fmla="*/ 7 w 31"/>
                  <a:gd name="T13" fmla="*/ 133 h 99"/>
                  <a:gd name="T14" fmla="*/ 10 w 31"/>
                  <a:gd name="T15" fmla="*/ 119 h 99"/>
                  <a:gd name="T16" fmla="*/ 14 w 31"/>
                  <a:gd name="T17" fmla="*/ 101 h 99"/>
                  <a:gd name="T18" fmla="*/ 16 w 31"/>
                  <a:gd name="T19" fmla="*/ 87 h 99"/>
                  <a:gd name="T20" fmla="*/ 18 w 31"/>
                  <a:gd name="T21" fmla="*/ 71 h 99"/>
                  <a:gd name="T22" fmla="*/ 19 w 31"/>
                  <a:gd name="T23" fmla="*/ 57 h 99"/>
                  <a:gd name="T24" fmla="*/ 19 w 31"/>
                  <a:gd name="T25" fmla="*/ 41 h 99"/>
                  <a:gd name="T26" fmla="*/ 19 w 31"/>
                  <a:gd name="T27" fmla="*/ 30 h 99"/>
                  <a:gd name="T28" fmla="*/ 19 w 31"/>
                  <a:gd name="T29" fmla="*/ 16 h 99"/>
                  <a:gd name="T30" fmla="*/ 18 w 31"/>
                  <a:gd name="T31" fmla="*/ 4 h 99"/>
                  <a:gd name="T32" fmla="*/ 16 w 31"/>
                  <a:gd name="T33" fmla="*/ 0 h 9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
                  <a:gd name="T52" fmla="*/ 0 h 99"/>
                  <a:gd name="T53" fmla="*/ 31 w 31"/>
                  <a:gd name="T54" fmla="*/ 99 h 9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 h="99">
                    <a:moveTo>
                      <a:pt x="0" y="98"/>
                    </a:moveTo>
                    <a:lnTo>
                      <a:pt x="0" y="94"/>
                    </a:lnTo>
                    <a:lnTo>
                      <a:pt x="2" y="89"/>
                    </a:lnTo>
                    <a:lnTo>
                      <a:pt x="5" y="83"/>
                    </a:lnTo>
                    <a:lnTo>
                      <a:pt x="7" y="77"/>
                    </a:lnTo>
                    <a:lnTo>
                      <a:pt x="10" y="70"/>
                    </a:lnTo>
                    <a:lnTo>
                      <a:pt x="14" y="63"/>
                    </a:lnTo>
                    <a:lnTo>
                      <a:pt x="17" y="56"/>
                    </a:lnTo>
                    <a:lnTo>
                      <a:pt x="21" y="49"/>
                    </a:lnTo>
                    <a:lnTo>
                      <a:pt x="24" y="41"/>
                    </a:lnTo>
                    <a:lnTo>
                      <a:pt x="27" y="34"/>
                    </a:lnTo>
                    <a:lnTo>
                      <a:pt x="29" y="27"/>
                    </a:lnTo>
                    <a:lnTo>
                      <a:pt x="30" y="20"/>
                    </a:lnTo>
                    <a:lnTo>
                      <a:pt x="30" y="14"/>
                    </a:lnTo>
                    <a:lnTo>
                      <a:pt x="30" y="8"/>
                    </a:lnTo>
                    <a:lnTo>
                      <a:pt x="28" y="4"/>
                    </a:lnTo>
                    <a:lnTo>
                      <a:pt x="24" y="0"/>
                    </a:lnTo>
                  </a:path>
                </a:pathLst>
              </a:custGeom>
              <a:noFill/>
              <a:ln w="127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2894" name="Line 49"/>
              <p:cNvSpPr>
                <a:spLocks noChangeShapeType="1"/>
              </p:cNvSpPr>
              <p:nvPr/>
            </p:nvSpPr>
            <p:spPr bwMode="auto">
              <a:xfrm flipH="1">
                <a:off x="2237" y="2155"/>
                <a:ext cx="1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895" name="Line 50"/>
              <p:cNvSpPr>
                <a:spLocks noChangeShapeType="1"/>
              </p:cNvSpPr>
              <p:nvPr/>
            </p:nvSpPr>
            <p:spPr bwMode="auto">
              <a:xfrm flipV="1">
                <a:off x="2264" y="2039"/>
                <a:ext cx="3" cy="13"/>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896" name="Freeform 51"/>
              <p:cNvSpPr>
                <a:spLocks/>
              </p:cNvSpPr>
              <p:nvPr/>
            </p:nvSpPr>
            <p:spPr bwMode="auto">
              <a:xfrm>
                <a:off x="2249" y="1945"/>
                <a:ext cx="18" cy="102"/>
              </a:xfrm>
              <a:custGeom>
                <a:avLst/>
                <a:gdLst>
                  <a:gd name="T0" fmla="*/ 11 w 19"/>
                  <a:gd name="T1" fmla="*/ 200 h 91"/>
                  <a:gd name="T2" fmla="*/ 9 w 19"/>
                  <a:gd name="T3" fmla="*/ 191 h 91"/>
                  <a:gd name="T4" fmla="*/ 9 w 19"/>
                  <a:gd name="T5" fmla="*/ 179 h 91"/>
                  <a:gd name="T6" fmla="*/ 7 w 19"/>
                  <a:gd name="T7" fmla="*/ 166 h 91"/>
                  <a:gd name="T8" fmla="*/ 5 w 19"/>
                  <a:gd name="T9" fmla="*/ 149 h 91"/>
                  <a:gd name="T10" fmla="*/ 2 w 19"/>
                  <a:gd name="T11" fmla="*/ 133 h 91"/>
                  <a:gd name="T12" fmla="*/ 1 w 19"/>
                  <a:gd name="T13" fmla="*/ 119 h 91"/>
                  <a:gd name="T14" fmla="*/ 0 w 19"/>
                  <a:gd name="T15" fmla="*/ 104 h 91"/>
                  <a:gd name="T16" fmla="*/ 0 w 19"/>
                  <a:gd name="T17" fmla="*/ 90 h 91"/>
                  <a:gd name="T18" fmla="*/ 0 w 19"/>
                  <a:gd name="T19" fmla="*/ 71 h 91"/>
                  <a:gd name="T20" fmla="*/ 1 w 19"/>
                  <a:gd name="T21" fmla="*/ 55 h 91"/>
                  <a:gd name="T22" fmla="*/ 2 w 19"/>
                  <a:gd name="T23" fmla="*/ 43 h 91"/>
                  <a:gd name="T24" fmla="*/ 5 w 19"/>
                  <a:gd name="T25" fmla="*/ 30 h 91"/>
                  <a:gd name="T26" fmla="*/ 7 w 19"/>
                  <a:gd name="T27" fmla="*/ 19 h 91"/>
                  <a:gd name="T28" fmla="*/ 9 w 19"/>
                  <a:gd name="T29" fmla="*/ 4 h 91"/>
                  <a:gd name="T30" fmla="*/ 9 w 19"/>
                  <a:gd name="T31" fmla="*/ 2 h 91"/>
                  <a:gd name="T32" fmla="*/ 11 w 19"/>
                  <a:gd name="T33" fmla="*/ 0 h 9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
                  <a:gd name="T52" fmla="*/ 0 h 91"/>
                  <a:gd name="T53" fmla="*/ 19 w 19"/>
                  <a:gd name="T54" fmla="*/ 91 h 9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 h="91">
                    <a:moveTo>
                      <a:pt x="18" y="90"/>
                    </a:moveTo>
                    <a:lnTo>
                      <a:pt x="14" y="86"/>
                    </a:lnTo>
                    <a:lnTo>
                      <a:pt x="10" y="81"/>
                    </a:lnTo>
                    <a:lnTo>
                      <a:pt x="7" y="75"/>
                    </a:lnTo>
                    <a:lnTo>
                      <a:pt x="5" y="68"/>
                    </a:lnTo>
                    <a:lnTo>
                      <a:pt x="2" y="61"/>
                    </a:lnTo>
                    <a:lnTo>
                      <a:pt x="1" y="54"/>
                    </a:lnTo>
                    <a:lnTo>
                      <a:pt x="0" y="47"/>
                    </a:lnTo>
                    <a:lnTo>
                      <a:pt x="0" y="40"/>
                    </a:lnTo>
                    <a:lnTo>
                      <a:pt x="0" y="32"/>
                    </a:lnTo>
                    <a:lnTo>
                      <a:pt x="1" y="25"/>
                    </a:lnTo>
                    <a:lnTo>
                      <a:pt x="2" y="19"/>
                    </a:lnTo>
                    <a:lnTo>
                      <a:pt x="5" y="13"/>
                    </a:lnTo>
                    <a:lnTo>
                      <a:pt x="7" y="9"/>
                    </a:lnTo>
                    <a:lnTo>
                      <a:pt x="10" y="4"/>
                    </a:lnTo>
                    <a:lnTo>
                      <a:pt x="14" y="2"/>
                    </a:lnTo>
                    <a:lnTo>
                      <a:pt x="18" y="0"/>
                    </a:lnTo>
                  </a:path>
                </a:pathLst>
              </a:custGeom>
              <a:noFill/>
              <a:ln w="127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2897" name="Line 52"/>
              <p:cNvSpPr>
                <a:spLocks noChangeShapeType="1"/>
              </p:cNvSpPr>
              <p:nvPr/>
            </p:nvSpPr>
            <p:spPr bwMode="auto">
              <a:xfrm flipH="1">
                <a:off x="2261" y="2043"/>
                <a:ext cx="11" cy="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898" name="Line 53"/>
              <p:cNvSpPr>
                <a:spLocks noChangeShapeType="1"/>
              </p:cNvSpPr>
              <p:nvPr/>
            </p:nvSpPr>
            <p:spPr bwMode="auto">
              <a:xfrm>
                <a:off x="2265" y="1943"/>
                <a:ext cx="1" cy="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899" name="Freeform 54"/>
              <p:cNvSpPr>
                <a:spLocks/>
              </p:cNvSpPr>
              <p:nvPr/>
            </p:nvSpPr>
            <p:spPr bwMode="auto">
              <a:xfrm>
                <a:off x="2266" y="1898"/>
                <a:ext cx="112" cy="48"/>
              </a:xfrm>
              <a:custGeom>
                <a:avLst/>
                <a:gdLst>
                  <a:gd name="T0" fmla="*/ 0 w 118"/>
                  <a:gd name="T1" fmla="*/ 90 h 43"/>
                  <a:gd name="T2" fmla="*/ 5 w 118"/>
                  <a:gd name="T3" fmla="*/ 88 h 43"/>
                  <a:gd name="T4" fmla="*/ 9 w 118"/>
                  <a:gd name="T5" fmla="*/ 85 h 43"/>
                  <a:gd name="T6" fmla="*/ 10 w 118"/>
                  <a:gd name="T7" fmla="*/ 79 h 43"/>
                  <a:gd name="T8" fmla="*/ 17 w 118"/>
                  <a:gd name="T9" fmla="*/ 73 h 43"/>
                  <a:gd name="T10" fmla="*/ 22 w 118"/>
                  <a:gd name="T11" fmla="*/ 68 h 43"/>
                  <a:gd name="T12" fmla="*/ 26 w 118"/>
                  <a:gd name="T13" fmla="*/ 61 h 43"/>
                  <a:gd name="T14" fmla="*/ 33 w 118"/>
                  <a:gd name="T15" fmla="*/ 55 h 43"/>
                  <a:gd name="T16" fmla="*/ 39 w 118"/>
                  <a:gd name="T17" fmla="*/ 45 h 43"/>
                  <a:gd name="T18" fmla="*/ 44 w 118"/>
                  <a:gd name="T19" fmla="*/ 39 h 43"/>
                  <a:gd name="T20" fmla="*/ 50 w 118"/>
                  <a:gd name="T21" fmla="*/ 31 h 43"/>
                  <a:gd name="T22" fmla="*/ 56 w 118"/>
                  <a:gd name="T23" fmla="*/ 23 h 43"/>
                  <a:gd name="T24" fmla="*/ 62 w 118"/>
                  <a:gd name="T25" fmla="*/ 17 h 43"/>
                  <a:gd name="T26" fmla="*/ 67 w 118"/>
                  <a:gd name="T27" fmla="*/ 12 h 43"/>
                  <a:gd name="T28" fmla="*/ 72 w 118"/>
                  <a:gd name="T29" fmla="*/ 3 h 43"/>
                  <a:gd name="T30" fmla="*/ 76 w 118"/>
                  <a:gd name="T31" fmla="*/ 1 h 43"/>
                  <a:gd name="T32" fmla="*/ 81 w 118"/>
                  <a:gd name="T33" fmla="*/ 0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8"/>
                  <a:gd name="T52" fmla="*/ 0 h 43"/>
                  <a:gd name="T53" fmla="*/ 118 w 118"/>
                  <a:gd name="T54" fmla="*/ 43 h 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8" h="43">
                    <a:moveTo>
                      <a:pt x="0" y="42"/>
                    </a:moveTo>
                    <a:lnTo>
                      <a:pt x="5" y="41"/>
                    </a:lnTo>
                    <a:lnTo>
                      <a:pt x="10" y="39"/>
                    </a:lnTo>
                    <a:lnTo>
                      <a:pt x="17" y="37"/>
                    </a:lnTo>
                    <a:lnTo>
                      <a:pt x="24" y="34"/>
                    </a:lnTo>
                    <a:lnTo>
                      <a:pt x="30" y="31"/>
                    </a:lnTo>
                    <a:lnTo>
                      <a:pt x="38" y="28"/>
                    </a:lnTo>
                    <a:lnTo>
                      <a:pt x="47" y="25"/>
                    </a:lnTo>
                    <a:lnTo>
                      <a:pt x="55" y="21"/>
                    </a:lnTo>
                    <a:lnTo>
                      <a:pt x="63" y="18"/>
                    </a:lnTo>
                    <a:lnTo>
                      <a:pt x="72" y="14"/>
                    </a:lnTo>
                    <a:lnTo>
                      <a:pt x="80" y="11"/>
                    </a:lnTo>
                    <a:lnTo>
                      <a:pt x="89" y="8"/>
                    </a:lnTo>
                    <a:lnTo>
                      <a:pt x="97" y="5"/>
                    </a:lnTo>
                    <a:lnTo>
                      <a:pt x="104" y="3"/>
                    </a:lnTo>
                    <a:lnTo>
                      <a:pt x="110" y="1"/>
                    </a:lnTo>
                    <a:lnTo>
                      <a:pt x="117" y="0"/>
                    </a:lnTo>
                  </a:path>
                </a:pathLst>
              </a:custGeom>
              <a:noFill/>
              <a:ln w="127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2900" name="Line 55"/>
              <p:cNvSpPr>
                <a:spLocks noChangeShapeType="1"/>
              </p:cNvSpPr>
              <p:nvPr/>
            </p:nvSpPr>
            <p:spPr bwMode="auto">
              <a:xfrm flipH="1" flipV="1">
                <a:off x="2262" y="1938"/>
                <a:ext cx="8" cy="1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901" name="Line 56"/>
              <p:cNvSpPr>
                <a:spLocks noChangeShapeType="1"/>
              </p:cNvSpPr>
              <p:nvPr/>
            </p:nvSpPr>
            <p:spPr bwMode="auto">
              <a:xfrm>
                <a:off x="3729" y="1918"/>
                <a:ext cx="16" cy="7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902" name="Freeform 57"/>
              <p:cNvSpPr>
                <a:spLocks/>
              </p:cNvSpPr>
              <p:nvPr/>
            </p:nvSpPr>
            <p:spPr bwMode="auto">
              <a:xfrm>
                <a:off x="3748" y="1998"/>
                <a:ext cx="97" cy="164"/>
              </a:xfrm>
              <a:custGeom>
                <a:avLst/>
                <a:gdLst>
                  <a:gd name="T0" fmla="*/ 0 w 102"/>
                  <a:gd name="T1" fmla="*/ 0 h 147"/>
                  <a:gd name="T2" fmla="*/ 0 w 102"/>
                  <a:gd name="T3" fmla="*/ 1 h 147"/>
                  <a:gd name="T4" fmla="*/ 3 w 102"/>
                  <a:gd name="T5" fmla="*/ 13 h 147"/>
                  <a:gd name="T6" fmla="*/ 7 w 102"/>
                  <a:gd name="T7" fmla="*/ 26 h 147"/>
                  <a:gd name="T8" fmla="*/ 10 w 102"/>
                  <a:gd name="T9" fmla="*/ 45 h 147"/>
                  <a:gd name="T10" fmla="*/ 13 w 102"/>
                  <a:gd name="T11" fmla="*/ 68 h 147"/>
                  <a:gd name="T12" fmla="*/ 20 w 102"/>
                  <a:gd name="T13" fmla="*/ 90 h 147"/>
                  <a:gd name="T14" fmla="*/ 26 w 102"/>
                  <a:gd name="T15" fmla="*/ 118 h 147"/>
                  <a:gd name="T16" fmla="*/ 30 w 102"/>
                  <a:gd name="T17" fmla="*/ 146 h 147"/>
                  <a:gd name="T18" fmla="*/ 38 w 102"/>
                  <a:gd name="T19" fmla="*/ 171 h 147"/>
                  <a:gd name="T20" fmla="*/ 44 w 102"/>
                  <a:gd name="T21" fmla="*/ 201 h 147"/>
                  <a:gd name="T22" fmla="*/ 50 w 102"/>
                  <a:gd name="T23" fmla="*/ 228 h 147"/>
                  <a:gd name="T24" fmla="*/ 56 w 102"/>
                  <a:gd name="T25" fmla="*/ 252 h 147"/>
                  <a:gd name="T26" fmla="*/ 60 w 102"/>
                  <a:gd name="T27" fmla="*/ 272 h 147"/>
                  <a:gd name="T28" fmla="*/ 65 w 102"/>
                  <a:gd name="T29" fmla="*/ 290 h 147"/>
                  <a:gd name="T30" fmla="*/ 68 w 102"/>
                  <a:gd name="T31" fmla="*/ 302 h 147"/>
                  <a:gd name="T32" fmla="*/ 71 w 102"/>
                  <a:gd name="T33" fmla="*/ 313 h 14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2"/>
                  <a:gd name="T52" fmla="*/ 0 h 147"/>
                  <a:gd name="T53" fmla="*/ 102 w 102"/>
                  <a:gd name="T54" fmla="*/ 147 h 14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2" h="147">
                    <a:moveTo>
                      <a:pt x="0" y="0"/>
                    </a:moveTo>
                    <a:lnTo>
                      <a:pt x="0" y="1"/>
                    </a:lnTo>
                    <a:lnTo>
                      <a:pt x="3" y="6"/>
                    </a:lnTo>
                    <a:lnTo>
                      <a:pt x="7" y="12"/>
                    </a:lnTo>
                    <a:lnTo>
                      <a:pt x="12" y="21"/>
                    </a:lnTo>
                    <a:lnTo>
                      <a:pt x="20" y="31"/>
                    </a:lnTo>
                    <a:lnTo>
                      <a:pt x="27" y="42"/>
                    </a:lnTo>
                    <a:lnTo>
                      <a:pt x="36" y="55"/>
                    </a:lnTo>
                    <a:lnTo>
                      <a:pt x="44" y="67"/>
                    </a:lnTo>
                    <a:lnTo>
                      <a:pt x="53" y="80"/>
                    </a:lnTo>
                    <a:lnTo>
                      <a:pt x="62" y="93"/>
                    </a:lnTo>
                    <a:lnTo>
                      <a:pt x="71" y="106"/>
                    </a:lnTo>
                    <a:lnTo>
                      <a:pt x="79" y="117"/>
                    </a:lnTo>
                    <a:lnTo>
                      <a:pt x="85" y="127"/>
                    </a:lnTo>
                    <a:lnTo>
                      <a:pt x="92" y="135"/>
                    </a:lnTo>
                    <a:lnTo>
                      <a:pt x="97" y="141"/>
                    </a:lnTo>
                    <a:lnTo>
                      <a:pt x="101" y="146"/>
                    </a:lnTo>
                  </a:path>
                </a:pathLst>
              </a:custGeom>
              <a:noFill/>
              <a:ln w="127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2903" name="Line 58"/>
              <p:cNvSpPr>
                <a:spLocks noChangeShapeType="1"/>
              </p:cNvSpPr>
              <p:nvPr/>
            </p:nvSpPr>
            <p:spPr bwMode="auto">
              <a:xfrm flipV="1">
                <a:off x="3745" y="1992"/>
                <a:ext cx="6" cy="11"/>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904" name="Line 59"/>
              <p:cNvSpPr>
                <a:spLocks noChangeShapeType="1"/>
              </p:cNvSpPr>
              <p:nvPr/>
            </p:nvSpPr>
            <p:spPr bwMode="auto">
              <a:xfrm flipH="1">
                <a:off x="3839" y="2158"/>
                <a:ext cx="11"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905" name="Freeform 60"/>
              <p:cNvSpPr>
                <a:spLocks/>
              </p:cNvSpPr>
              <p:nvPr/>
            </p:nvSpPr>
            <p:spPr bwMode="auto">
              <a:xfrm>
                <a:off x="3844" y="2161"/>
                <a:ext cx="60" cy="79"/>
              </a:xfrm>
              <a:custGeom>
                <a:avLst/>
                <a:gdLst>
                  <a:gd name="T0" fmla="*/ 0 w 63"/>
                  <a:gd name="T1" fmla="*/ 0 h 71"/>
                  <a:gd name="T2" fmla="*/ 2 w 63"/>
                  <a:gd name="T3" fmla="*/ 2 h 71"/>
                  <a:gd name="T4" fmla="*/ 6 w 63"/>
                  <a:gd name="T5" fmla="*/ 12 h 71"/>
                  <a:gd name="T6" fmla="*/ 9 w 63"/>
                  <a:gd name="T7" fmla="*/ 18 h 71"/>
                  <a:gd name="T8" fmla="*/ 10 w 63"/>
                  <a:gd name="T9" fmla="*/ 27 h 71"/>
                  <a:gd name="T10" fmla="*/ 10 w 63"/>
                  <a:gd name="T11" fmla="*/ 33 h 71"/>
                  <a:gd name="T12" fmla="*/ 13 w 63"/>
                  <a:gd name="T13" fmla="*/ 45 h 71"/>
                  <a:gd name="T14" fmla="*/ 17 w 63"/>
                  <a:gd name="T15" fmla="*/ 52 h 71"/>
                  <a:gd name="T16" fmla="*/ 21 w 63"/>
                  <a:gd name="T17" fmla="*/ 62 h 71"/>
                  <a:gd name="T18" fmla="*/ 24 w 63"/>
                  <a:gd name="T19" fmla="*/ 72 h 71"/>
                  <a:gd name="T20" fmla="*/ 26 w 63"/>
                  <a:gd name="T21" fmla="*/ 81 h 71"/>
                  <a:gd name="T22" fmla="*/ 28 w 63"/>
                  <a:gd name="T23" fmla="*/ 95 h 71"/>
                  <a:gd name="T24" fmla="*/ 30 w 63"/>
                  <a:gd name="T25" fmla="*/ 106 h 71"/>
                  <a:gd name="T26" fmla="*/ 34 w 63"/>
                  <a:gd name="T27" fmla="*/ 113 h 71"/>
                  <a:gd name="T28" fmla="*/ 38 w 63"/>
                  <a:gd name="T29" fmla="*/ 124 h 71"/>
                  <a:gd name="T30" fmla="*/ 41 w 63"/>
                  <a:gd name="T31" fmla="*/ 136 h 71"/>
                  <a:gd name="T32" fmla="*/ 44 w 63"/>
                  <a:gd name="T33" fmla="*/ 149 h 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3"/>
                  <a:gd name="T52" fmla="*/ 0 h 71"/>
                  <a:gd name="T53" fmla="*/ 63 w 63"/>
                  <a:gd name="T54" fmla="*/ 71 h 7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3" h="71">
                    <a:moveTo>
                      <a:pt x="0" y="0"/>
                    </a:moveTo>
                    <a:lnTo>
                      <a:pt x="2" y="2"/>
                    </a:lnTo>
                    <a:lnTo>
                      <a:pt x="6" y="5"/>
                    </a:lnTo>
                    <a:lnTo>
                      <a:pt x="9" y="9"/>
                    </a:lnTo>
                    <a:lnTo>
                      <a:pt x="12" y="13"/>
                    </a:lnTo>
                    <a:lnTo>
                      <a:pt x="16" y="16"/>
                    </a:lnTo>
                    <a:lnTo>
                      <a:pt x="20" y="21"/>
                    </a:lnTo>
                    <a:lnTo>
                      <a:pt x="24" y="25"/>
                    </a:lnTo>
                    <a:lnTo>
                      <a:pt x="28" y="29"/>
                    </a:lnTo>
                    <a:lnTo>
                      <a:pt x="32" y="34"/>
                    </a:lnTo>
                    <a:lnTo>
                      <a:pt x="36" y="39"/>
                    </a:lnTo>
                    <a:lnTo>
                      <a:pt x="39" y="44"/>
                    </a:lnTo>
                    <a:lnTo>
                      <a:pt x="44" y="49"/>
                    </a:lnTo>
                    <a:lnTo>
                      <a:pt x="48" y="54"/>
                    </a:lnTo>
                    <a:lnTo>
                      <a:pt x="53" y="59"/>
                    </a:lnTo>
                    <a:lnTo>
                      <a:pt x="57" y="65"/>
                    </a:lnTo>
                    <a:lnTo>
                      <a:pt x="62" y="70"/>
                    </a:lnTo>
                  </a:path>
                </a:pathLst>
              </a:custGeom>
              <a:noFill/>
              <a:ln w="127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2906" name="Line 61"/>
              <p:cNvSpPr>
                <a:spLocks noChangeShapeType="1"/>
              </p:cNvSpPr>
              <p:nvPr/>
            </p:nvSpPr>
            <p:spPr bwMode="auto">
              <a:xfrm flipV="1">
                <a:off x="3842" y="2154"/>
                <a:ext cx="4" cy="12"/>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907" name="Line 62"/>
              <p:cNvSpPr>
                <a:spLocks noChangeShapeType="1"/>
              </p:cNvSpPr>
              <p:nvPr/>
            </p:nvSpPr>
            <p:spPr bwMode="auto">
              <a:xfrm flipH="1">
                <a:off x="3898" y="2238"/>
                <a:ext cx="10" cy="3"/>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908" name="Freeform 63"/>
              <p:cNvSpPr>
                <a:spLocks/>
              </p:cNvSpPr>
              <p:nvPr/>
            </p:nvSpPr>
            <p:spPr bwMode="auto">
              <a:xfrm>
                <a:off x="3903" y="2239"/>
                <a:ext cx="89" cy="180"/>
              </a:xfrm>
              <a:custGeom>
                <a:avLst/>
                <a:gdLst>
                  <a:gd name="T0" fmla="*/ 0 w 94"/>
                  <a:gd name="T1" fmla="*/ 0 h 161"/>
                  <a:gd name="T2" fmla="*/ 4 w 94"/>
                  <a:gd name="T3" fmla="*/ 13 h 161"/>
                  <a:gd name="T4" fmla="*/ 9 w 94"/>
                  <a:gd name="T5" fmla="*/ 31 h 161"/>
                  <a:gd name="T6" fmla="*/ 10 w 94"/>
                  <a:gd name="T7" fmla="*/ 50 h 161"/>
                  <a:gd name="T8" fmla="*/ 17 w 94"/>
                  <a:gd name="T9" fmla="*/ 74 h 161"/>
                  <a:gd name="T10" fmla="*/ 22 w 94"/>
                  <a:gd name="T11" fmla="*/ 100 h 161"/>
                  <a:gd name="T12" fmla="*/ 25 w 94"/>
                  <a:gd name="T13" fmla="*/ 129 h 161"/>
                  <a:gd name="T14" fmla="*/ 31 w 94"/>
                  <a:gd name="T15" fmla="*/ 154 h 161"/>
                  <a:gd name="T16" fmla="*/ 37 w 94"/>
                  <a:gd name="T17" fmla="*/ 181 h 161"/>
                  <a:gd name="T18" fmla="*/ 41 w 94"/>
                  <a:gd name="T19" fmla="*/ 210 h 161"/>
                  <a:gd name="T20" fmla="*/ 45 w 94"/>
                  <a:gd name="T21" fmla="*/ 236 h 161"/>
                  <a:gd name="T22" fmla="*/ 50 w 94"/>
                  <a:gd name="T23" fmla="*/ 263 h 161"/>
                  <a:gd name="T24" fmla="*/ 53 w 94"/>
                  <a:gd name="T25" fmla="*/ 284 h 161"/>
                  <a:gd name="T26" fmla="*/ 58 w 94"/>
                  <a:gd name="T27" fmla="*/ 307 h 161"/>
                  <a:gd name="T28" fmla="*/ 59 w 94"/>
                  <a:gd name="T29" fmla="*/ 321 h 161"/>
                  <a:gd name="T30" fmla="*/ 62 w 94"/>
                  <a:gd name="T31" fmla="*/ 337 h 161"/>
                  <a:gd name="T32" fmla="*/ 63 w 94"/>
                  <a:gd name="T33" fmla="*/ 350 h 1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4"/>
                  <a:gd name="T52" fmla="*/ 0 h 161"/>
                  <a:gd name="T53" fmla="*/ 94 w 94"/>
                  <a:gd name="T54" fmla="*/ 161 h 16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4" h="161">
                    <a:moveTo>
                      <a:pt x="0" y="0"/>
                    </a:moveTo>
                    <a:lnTo>
                      <a:pt x="4" y="6"/>
                    </a:lnTo>
                    <a:lnTo>
                      <a:pt x="10" y="14"/>
                    </a:lnTo>
                    <a:lnTo>
                      <a:pt x="17" y="23"/>
                    </a:lnTo>
                    <a:lnTo>
                      <a:pt x="24" y="34"/>
                    </a:lnTo>
                    <a:lnTo>
                      <a:pt x="30" y="46"/>
                    </a:lnTo>
                    <a:lnTo>
                      <a:pt x="37" y="58"/>
                    </a:lnTo>
                    <a:lnTo>
                      <a:pt x="45" y="71"/>
                    </a:lnTo>
                    <a:lnTo>
                      <a:pt x="53" y="83"/>
                    </a:lnTo>
                    <a:lnTo>
                      <a:pt x="59" y="96"/>
                    </a:lnTo>
                    <a:lnTo>
                      <a:pt x="66" y="108"/>
                    </a:lnTo>
                    <a:lnTo>
                      <a:pt x="73" y="120"/>
                    </a:lnTo>
                    <a:lnTo>
                      <a:pt x="78" y="131"/>
                    </a:lnTo>
                    <a:lnTo>
                      <a:pt x="84" y="140"/>
                    </a:lnTo>
                    <a:lnTo>
                      <a:pt x="87" y="148"/>
                    </a:lnTo>
                    <a:lnTo>
                      <a:pt x="91" y="155"/>
                    </a:lnTo>
                    <a:lnTo>
                      <a:pt x="93" y="160"/>
                    </a:lnTo>
                  </a:path>
                </a:pathLst>
              </a:custGeom>
              <a:noFill/>
              <a:ln w="127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2909" name="Line 64"/>
              <p:cNvSpPr>
                <a:spLocks noChangeShapeType="1"/>
              </p:cNvSpPr>
              <p:nvPr/>
            </p:nvSpPr>
            <p:spPr bwMode="auto">
              <a:xfrm flipV="1">
                <a:off x="3901" y="2233"/>
                <a:ext cx="4" cy="12"/>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910" name="Line 65"/>
              <p:cNvSpPr>
                <a:spLocks noChangeShapeType="1"/>
              </p:cNvSpPr>
              <p:nvPr/>
            </p:nvSpPr>
            <p:spPr bwMode="auto">
              <a:xfrm flipH="1">
                <a:off x="3985" y="2416"/>
                <a:ext cx="14" cy="1"/>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911" name="Freeform 66"/>
              <p:cNvSpPr>
                <a:spLocks/>
              </p:cNvSpPr>
              <p:nvPr/>
            </p:nvSpPr>
            <p:spPr bwMode="auto">
              <a:xfrm>
                <a:off x="3991" y="2417"/>
                <a:ext cx="82" cy="210"/>
              </a:xfrm>
              <a:custGeom>
                <a:avLst/>
                <a:gdLst>
                  <a:gd name="T0" fmla="*/ 0 w 87"/>
                  <a:gd name="T1" fmla="*/ 0 h 188"/>
                  <a:gd name="T2" fmla="*/ 2 w 87"/>
                  <a:gd name="T3" fmla="*/ 4 h 188"/>
                  <a:gd name="T4" fmla="*/ 5 w 87"/>
                  <a:gd name="T5" fmla="*/ 26 h 188"/>
                  <a:gd name="T6" fmla="*/ 8 w 87"/>
                  <a:gd name="T7" fmla="*/ 45 h 188"/>
                  <a:gd name="T8" fmla="*/ 8 w 87"/>
                  <a:gd name="T9" fmla="*/ 71 h 188"/>
                  <a:gd name="T10" fmla="*/ 12 w 87"/>
                  <a:gd name="T11" fmla="*/ 98 h 188"/>
                  <a:gd name="T12" fmla="*/ 18 w 87"/>
                  <a:gd name="T13" fmla="*/ 131 h 188"/>
                  <a:gd name="T14" fmla="*/ 21 w 87"/>
                  <a:gd name="T15" fmla="*/ 163 h 188"/>
                  <a:gd name="T16" fmla="*/ 24 w 87"/>
                  <a:gd name="T17" fmla="*/ 195 h 188"/>
                  <a:gd name="T18" fmla="*/ 29 w 87"/>
                  <a:gd name="T19" fmla="*/ 227 h 188"/>
                  <a:gd name="T20" fmla="*/ 34 w 87"/>
                  <a:gd name="T21" fmla="*/ 263 h 188"/>
                  <a:gd name="T22" fmla="*/ 39 w 87"/>
                  <a:gd name="T23" fmla="*/ 295 h 188"/>
                  <a:gd name="T24" fmla="*/ 41 w 87"/>
                  <a:gd name="T25" fmla="*/ 322 h 188"/>
                  <a:gd name="T26" fmla="*/ 46 w 87"/>
                  <a:gd name="T27" fmla="*/ 350 h 188"/>
                  <a:gd name="T28" fmla="*/ 51 w 87"/>
                  <a:gd name="T29" fmla="*/ 372 h 188"/>
                  <a:gd name="T30" fmla="*/ 54 w 87"/>
                  <a:gd name="T31" fmla="*/ 392 h 188"/>
                  <a:gd name="T32" fmla="*/ 57 w 87"/>
                  <a:gd name="T33" fmla="*/ 404 h 1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7"/>
                  <a:gd name="T52" fmla="*/ 0 h 188"/>
                  <a:gd name="T53" fmla="*/ 87 w 87"/>
                  <a:gd name="T54" fmla="*/ 188 h 1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7" h="188">
                    <a:moveTo>
                      <a:pt x="0" y="0"/>
                    </a:moveTo>
                    <a:lnTo>
                      <a:pt x="2" y="4"/>
                    </a:lnTo>
                    <a:lnTo>
                      <a:pt x="5" y="12"/>
                    </a:lnTo>
                    <a:lnTo>
                      <a:pt x="9" y="21"/>
                    </a:lnTo>
                    <a:lnTo>
                      <a:pt x="14" y="33"/>
                    </a:lnTo>
                    <a:lnTo>
                      <a:pt x="19" y="46"/>
                    </a:lnTo>
                    <a:lnTo>
                      <a:pt x="25" y="60"/>
                    </a:lnTo>
                    <a:lnTo>
                      <a:pt x="31" y="75"/>
                    </a:lnTo>
                    <a:lnTo>
                      <a:pt x="37" y="90"/>
                    </a:lnTo>
                    <a:lnTo>
                      <a:pt x="44" y="105"/>
                    </a:lnTo>
                    <a:lnTo>
                      <a:pt x="51" y="120"/>
                    </a:lnTo>
                    <a:lnTo>
                      <a:pt x="58" y="135"/>
                    </a:lnTo>
                    <a:lnTo>
                      <a:pt x="63" y="149"/>
                    </a:lnTo>
                    <a:lnTo>
                      <a:pt x="70" y="161"/>
                    </a:lnTo>
                    <a:lnTo>
                      <a:pt x="76" y="172"/>
                    </a:lnTo>
                    <a:lnTo>
                      <a:pt x="81" y="181"/>
                    </a:lnTo>
                    <a:lnTo>
                      <a:pt x="86" y="187"/>
                    </a:lnTo>
                  </a:path>
                </a:pathLst>
              </a:custGeom>
              <a:noFill/>
              <a:ln w="127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2912" name="Line 67"/>
              <p:cNvSpPr>
                <a:spLocks noChangeShapeType="1"/>
              </p:cNvSpPr>
              <p:nvPr/>
            </p:nvSpPr>
            <p:spPr bwMode="auto">
              <a:xfrm flipV="1">
                <a:off x="3989" y="2412"/>
                <a:ext cx="5" cy="1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913" name="Line 68"/>
              <p:cNvSpPr>
                <a:spLocks noChangeShapeType="1"/>
              </p:cNvSpPr>
              <p:nvPr/>
            </p:nvSpPr>
            <p:spPr bwMode="auto">
              <a:xfrm flipH="1">
                <a:off x="4067" y="2625"/>
                <a:ext cx="10" cy="3"/>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914" name="Freeform 69"/>
              <p:cNvSpPr>
                <a:spLocks/>
              </p:cNvSpPr>
              <p:nvPr/>
            </p:nvSpPr>
            <p:spPr bwMode="auto">
              <a:xfrm>
                <a:off x="4072" y="2626"/>
                <a:ext cx="46" cy="159"/>
              </a:xfrm>
              <a:custGeom>
                <a:avLst/>
                <a:gdLst>
                  <a:gd name="T0" fmla="*/ 0 w 48"/>
                  <a:gd name="T1" fmla="*/ 0 h 142"/>
                  <a:gd name="T2" fmla="*/ 4 w 48"/>
                  <a:gd name="T3" fmla="*/ 13 h 142"/>
                  <a:gd name="T4" fmla="*/ 9 w 48"/>
                  <a:gd name="T5" fmla="*/ 31 h 142"/>
                  <a:gd name="T6" fmla="*/ 12 w 48"/>
                  <a:gd name="T7" fmla="*/ 50 h 142"/>
                  <a:gd name="T8" fmla="*/ 12 w 48"/>
                  <a:gd name="T9" fmla="*/ 71 h 142"/>
                  <a:gd name="T10" fmla="*/ 14 w 48"/>
                  <a:gd name="T11" fmla="*/ 94 h 142"/>
                  <a:gd name="T12" fmla="*/ 18 w 48"/>
                  <a:gd name="T13" fmla="*/ 118 h 142"/>
                  <a:gd name="T14" fmla="*/ 21 w 48"/>
                  <a:gd name="T15" fmla="*/ 144 h 142"/>
                  <a:gd name="T16" fmla="*/ 24 w 48"/>
                  <a:gd name="T17" fmla="*/ 167 h 142"/>
                  <a:gd name="T18" fmla="*/ 28 w 48"/>
                  <a:gd name="T19" fmla="*/ 191 h 142"/>
                  <a:gd name="T20" fmla="*/ 30 w 48"/>
                  <a:gd name="T21" fmla="*/ 218 h 142"/>
                  <a:gd name="T22" fmla="*/ 31 w 48"/>
                  <a:gd name="T23" fmla="*/ 237 h 142"/>
                  <a:gd name="T24" fmla="*/ 32 w 48"/>
                  <a:gd name="T25" fmla="*/ 260 h 142"/>
                  <a:gd name="T26" fmla="*/ 33 w 48"/>
                  <a:gd name="T27" fmla="*/ 277 h 142"/>
                  <a:gd name="T28" fmla="*/ 33 w 48"/>
                  <a:gd name="T29" fmla="*/ 292 h 142"/>
                  <a:gd name="T30" fmla="*/ 34 w 48"/>
                  <a:gd name="T31" fmla="*/ 306 h 142"/>
                  <a:gd name="T32" fmla="*/ 34 w 48"/>
                  <a:gd name="T33" fmla="*/ 312 h 1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
                  <a:gd name="T52" fmla="*/ 0 h 142"/>
                  <a:gd name="T53" fmla="*/ 48 w 48"/>
                  <a:gd name="T54" fmla="*/ 142 h 1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 h="142">
                    <a:moveTo>
                      <a:pt x="0" y="0"/>
                    </a:moveTo>
                    <a:lnTo>
                      <a:pt x="4" y="6"/>
                    </a:lnTo>
                    <a:lnTo>
                      <a:pt x="9" y="14"/>
                    </a:lnTo>
                    <a:lnTo>
                      <a:pt x="13" y="23"/>
                    </a:lnTo>
                    <a:lnTo>
                      <a:pt x="17" y="32"/>
                    </a:lnTo>
                    <a:lnTo>
                      <a:pt x="21" y="43"/>
                    </a:lnTo>
                    <a:lnTo>
                      <a:pt x="25" y="54"/>
                    </a:lnTo>
                    <a:lnTo>
                      <a:pt x="28" y="65"/>
                    </a:lnTo>
                    <a:lnTo>
                      <a:pt x="31" y="76"/>
                    </a:lnTo>
                    <a:lnTo>
                      <a:pt x="35" y="87"/>
                    </a:lnTo>
                    <a:lnTo>
                      <a:pt x="38" y="98"/>
                    </a:lnTo>
                    <a:lnTo>
                      <a:pt x="40" y="108"/>
                    </a:lnTo>
                    <a:lnTo>
                      <a:pt x="43" y="117"/>
                    </a:lnTo>
                    <a:lnTo>
                      <a:pt x="44" y="125"/>
                    </a:lnTo>
                    <a:lnTo>
                      <a:pt x="45" y="132"/>
                    </a:lnTo>
                    <a:lnTo>
                      <a:pt x="46" y="138"/>
                    </a:lnTo>
                    <a:lnTo>
                      <a:pt x="47" y="141"/>
                    </a:lnTo>
                  </a:path>
                </a:pathLst>
              </a:custGeom>
              <a:noFill/>
              <a:ln w="127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2915" name="Line 70"/>
              <p:cNvSpPr>
                <a:spLocks noChangeShapeType="1"/>
              </p:cNvSpPr>
              <p:nvPr/>
            </p:nvSpPr>
            <p:spPr bwMode="auto">
              <a:xfrm flipV="1">
                <a:off x="4070" y="2621"/>
                <a:ext cx="4" cy="12"/>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916" name="Line 71"/>
              <p:cNvSpPr>
                <a:spLocks noChangeShapeType="1"/>
              </p:cNvSpPr>
              <p:nvPr/>
            </p:nvSpPr>
            <p:spPr bwMode="auto">
              <a:xfrm flipH="1">
                <a:off x="4110" y="2784"/>
                <a:ext cx="1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917" name="Freeform 72"/>
              <p:cNvSpPr>
                <a:spLocks/>
              </p:cNvSpPr>
              <p:nvPr/>
            </p:nvSpPr>
            <p:spPr bwMode="auto">
              <a:xfrm>
                <a:off x="4117" y="2784"/>
                <a:ext cx="23" cy="168"/>
              </a:xfrm>
              <a:custGeom>
                <a:avLst/>
                <a:gdLst>
                  <a:gd name="T0" fmla="*/ 0 w 25"/>
                  <a:gd name="T1" fmla="*/ 0 h 151"/>
                  <a:gd name="T2" fmla="*/ 0 w 25"/>
                  <a:gd name="T3" fmla="*/ 4 h 151"/>
                  <a:gd name="T4" fmla="*/ 0 w 25"/>
                  <a:gd name="T5" fmla="*/ 20 h 151"/>
                  <a:gd name="T6" fmla="*/ 0 w 25"/>
                  <a:gd name="T7" fmla="*/ 37 h 151"/>
                  <a:gd name="T8" fmla="*/ 0 w 25"/>
                  <a:gd name="T9" fmla="*/ 57 h 151"/>
                  <a:gd name="T10" fmla="*/ 0 w 25"/>
                  <a:gd name="T11" fmla="*/ 78 h 151"/>
                  <a:gd name="T12" fmla="*/ 1 w 25"/>
                  <a:gd name="T13" fmla="*/ 106 h 151"/>
                  <a:gd name="T14" fmla="*/ 1 w 25"/>
                  <a:gd name="T15" fmla="*/ 131 h 151"/>
                  <a:gd name="T16" fmla="*/ 2 w 25"/>
                  <a:gd name="T17" fmla="*/ 152 h 151"/>
                  <a:gd name="T18" fmla="*/ 3 w 25"/>
                  <a:gd name="T19" fmla="*/ 182 h 151"/>
                  <a:gd name="T20" fmla="*/ 6 w 25"/>
                  <a:gd name="T21" fmla="*/ 207 h 151"/>
                  <a:gd name="T22" fmla="*/ 6 w 25"/>
                  <a:gd name="T23" fmla="*/ 231 h 151"/>
                  <a:gd name="T24" fmla="*/ 6 w 25"/>
                  <a:gd name="T25" fmla="*/ 256 h 151"/>
                  <a:gd name="T26" fmla="*/ 6 w 25"/>
                  <a:gd name="T27" fmla="*/ 276 h 151"/>
                  <a:gd name="T28" fmla="*/ 8 w 25"/>
                  <a:gd name="T29" fmla="*/ 294 h 151"/>
                  <a:gd name="T30" fmla="*/ 11 w 25"/>
                  <a:gd name="T31" fmla="*/ 307 h 151"/>
                  <a:gd name="T32" fmla="*/ 14 w 25"/>
                  <a:gd name="T33" fmla="*/ 317 h 15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
                  <a:gd name="T52" fmla="*/ 0 h 151"/>
                  <a:gd name="T53" fmla="*/ 25 w 25"/>
                  <a:gd name="T54" fmla="*/ 151 h 15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 h="151">
                    <a:moveTo>
                      <a:pt x="0" y="0"/>
                    </a:moveTo>
                    <a:lnTo>
                      <a:pt x="0" y="4"/>
                    </a:lnTo>
                    <a:lnTo>
                      <a:pt x="0" y="10"/>
                    </a:lnTo>
                    <a:lnTo>
                      <a:pt x="0" y="18"/>
                    </a:lnTo>
                    <a:lnTo>
                      <a:pt x="0" y="27"/>
                    </a:lnTo>
                    <a:lnTo>
                      <a:pt x="0" y="37"/>
                    </a:lnTo>
                    <a:lnTo>
                      <a:pt x="1" y="49"/>
                    </a:lnTo>
                    <a:lnTo>
                      <a:pt x="1" y="61"/>
                    </a:lnTo>
                    <a:lnTo>
                      <a:pt x="2" y="73"/>
                    </a:lnTo>
                    <a:lnTo>
                      <a:pt x="3" y="86"/>
                    </a:lnTo>
                    <a:lnTo>
                      <a:pt x="6" y="98"/>
                    </a:lnTo>
                    <a:lnTo>
                      <a:pt x="7" y="110"/>
                    </a:lnTo>
                    <a:lnTo>
                      <a:pt x="9" y="121"/>
                    </a:lnTo>
                    <a:lnTo>
                      <a:pt x="13" y="131"/>
                    </a:lnTo>
                    <a:lnTo>
                      <a:pt x="15" y="139"/>
                    </a:lnTo>
                    <a:lnTo>
                      <a:pt x="19" y="146"/>
                    </a:lnTo>
                    <a:lnTo>
                      <a:pt x="24" y="150"/>
                    </a:lnTo>
                  </a:path>
                </a:pathLst>
              </a:custGeom>
              <a:noFill/>
              <a:ln w="127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2918" name="Line 73"/>
              <p:cNvSpPr>
                <a:spLocks noChangeShapeType="1"/>
              </p:cNvSpPr>
              <p:nvPr/>
            </p:nvSpPr>
            <p:spPr bwMode="auto">
              <a:xfrm>
                <a:off x="4114" y="2784"/>
                <a:ext cx="5"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919" name="Line 74"/>
              <p:cNvSpPr>
                <a:spLocks noChangeShapeType="1"/>
              </p:cNvSpPr>
              <p:nvPr/>
            </p:nvSpPr>
            <p:spPr bwMode="auto">
              <a:xfrm flipH="1">
                <a:off x="4134" y="2949"/>
                <a:ext cx="11"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920" name="Freeform 75"/>
              <p:cNvSpPr>
                <a:spLocks/>
              </p:cNvSpPr>
              <p:nvPr/>
            </p:nvSpPr>
            <p:spPr bwMode="auto">
              <a:xfrm>
                <a:off x="4139" y="2951"/>
                <a:ext cx="111" cy="75"/>
              </a:xfrm>
              <a:custGeom>
                <a:avLst/>
                <a:gdLst>
                  <a:gd name="T0" fmla="*/ 0 w 117"/>
                  <a:gd name="T1" fmla="*/ 0 h 67"/>
                  <a:gd name="T2" fmla="*/ 3 w 117"/>
                  <a:gd name="T3" fmla="*/ 4 h 67"/>
                  <a:gd name="T4" fmla="*/ 9 w 117"/>
                  <a:gd name="T5" fmla="*/ 17 h 67"/>
                  <a:gd name="T6" fmla="*/ 9 w 117"/>
                  <a:gd name="T7" fmla="*/ 30 h 67"/>
                  <a:gd name="T8" fmla="*/ 12 w 117"/>
                  <a:gd name="T9" fmla="*/ 38 h 67"/>
                  <a:gd name="T10" fmla="*/ 18 w 117"/>
                  <a:gd name="T11" fmla="*/ 49 h 67"/>
                  <a:gd name="T12" fmla="*/ 22 w 117"/>
                  <a:gd name="T13" fmla="*/ 60 h 67"/>
                  <a:gd name="T14" fmla="*/ 25 w 117"/>
                  <a:gd name="T15" fmla="*/ 71 h 67"/>
                  <a:gd name="T16" fmla="*/ 29 w 117"/>
                  <a:gd name="T17" fmla="*/ 81 h 67"/>
                  <a:gd name="T18" fmla="*/ 36 w 117"/>
                  <a:gd name="T19" fmla="*/ 91 h 67"/>
                  <a:gd name="T20" fmla="*/ 40 w 117"/>
                  <a:gd name="T21" fmla="*/ 102 h 67"/>
                  <a:gd name="T22" fmla="*/ 46 w 117"/>
                  <a:gd name="T23" fmla="*/ 111 h 67"/>
                  <a:gd name="T24" fmla="*/ 51 w 117"/>
                  <a:gd name="T25" fmla="*/ 118 h 67"/>
                  <a:gd name="T26" fmla="*/ 59 w 117"/>
                  <a:gd name="T27" fmla="*/ 129 h 67"/>
                  <a:gd name="T28" fmla="*/ 65 w 117"/>
                  <a:gd name="T29" fmla="*/ 133 h 67"/>
                  <a:gd name="T30" fmla="*/ 73 w 117"/>
                  <a:gd name="T31" fmla="*/ 143 h 67"/>
                  <a:gd name="T32" fmla="*/ 80 w 117"/>
                  <a:gd name="T33" fmla="*/ 146 h 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7"/>
                  <a:gd name="T52" fmla="*/ 0 h 67"/>
                  <a:gd name="T53" fmla="*/ 117 w 117"/>
                  <a:gd name="T54" fmla="*/ 67 h 6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7" h="67">
                    <a:moveTo>
                      <a:pt x="0" y="0"/>
                    </a:moveTo>
                    <a:lnTo>
                      <a:pt x="3" y="4"/>
                    </a:lnTo>
                    <a:lnTo>
                      <a:pt x="9" y="8"/>
                    </a:lnTo>
                    <a:lnTo>
                      <a:pt x="14" y="13"/>
                    </a:lnTo>
                    <a:lnTo>
                      <a:pt x="19" y="17"/>
                    </a:lnTo>
                    <a:lnTo>
                      <a:pt x="25" y="22"/>
                    </a:lnTo>
                    <a:lnTo>
                      <a:pt x="30" y="27"/>
                    </a:lnTo>
                    <a:lnTo>
                      <a:pt x="36" y="32"/>
                    </a:lnTo>
                    <a:lnTo>
                      <a:pt x="43" y="37"/>
                    </a:lnTo>
                    <a:lnTo>
                      <a:pt x="51" y="41"/>
                    </a:lnTo>
                    <a:lnTo>
                      <a:pt x="57" y="46"/>
                    </a:lnTo>
                    <a:lnTo>
                      <a:pt x="66" y="50"/>
                    </a:lnTo>
                    <a:lnTo>
                      <a:pt x="74" y="54"/>
                    </a:lnTo>
                    <a:lnTo>
                      <a:pt x="84" y="58"/>
                    </a:lnTo>
                    <a:lnTo>
                      <a:pt x="95" y="61"/>
                    </a:lnTo>
                    <a:lnTo>
                      <a:pt x="105" y="64"/>
                    </a:lnTo>
                    <a:lnTo>
                      <a:pt x="116" y="66"/>
                    </a:lnTo>
                  </a:path>
                </a:pathLst>
              </a:custGeom>
              <a:noFill/>
              <a:ln w="127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2921" name="Line 76"/>
              <p:cNvSpPr>
                <a:spLocks noChangeShapeType="1"/>
              </p:cNvSpPr>
              <p:nvPr/>
            </p:nvSpPr>
            <p:spPr bwMode="auto">
              <a:xfrm flipV="1">
                <a:off x="4137" y="2944"/>
                <a:ext cx="3" cy="1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922" name="Line 77"/>
              <p:cNvSpPr>
                <a:spLocks noChangeShapeType="1"/>
              </p:cNvSpPr>
              <p:nvPr/>
            </p:nvSpPr>
            <p:spPr bwMode="auto">
              <a:xfrm flipH="1">
                <a:off x="4246" y="3023"/>
                <a:ext cx="8" cy="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923" name="Freeform 78"/>
              <p:cNvSpPr>
                <a:spLocks/>
              </p:cNvSpPr>
              <p:nvPr/>
            </p:nvSpPr>
            <p:spPr bwMode="auto">
              <a:xfrm>
                <a:off x="4249" y="3025"/>
                <a:ext cx="215" cy="143"/>
              </a:xfrm>
              <a:custGeom>
                <a:avLst/>
                <a:gdLst>
                  <a:gd name="T0" fmla="*/ 0 w 227"/>
                  <a:gd name="T1" fmla="*/ 0 h 128"/>
                  <a:gd name="T2" fmla="*/ 9 w 227"/>
                  <a:gd name="T3" fmla="*/ 2 h 128"/>
                  <a:gd name="T4" fmla="*/ 19 w 227"/>
                  <a:gd name="T5" fmla="*/ 12 h 128"/>
                  <a:gd name="T6" fmla="*/ 27 w 227"/>
                  <a:gd name="T7" fmla="*/ 21 h 128"/>
                  <a:gd name="T8" fmla="*/ 39 w 227"/>
                  <a:gd name="T9" fmla="*/ 32 h 128"/>
                  <a:gd name="T10" fmla="*/ 49 w 227"/>
                  <a:gd name="T11" fmla="*/ 44 h 128"/>
                  <a:gd name="T12" fmla="*/ 61 w 227"/>
                  <a:gd name="T13" fmla="*/ 59 h 128"/>
                  <a:gd name="T14" fmla="*/ 73 w 227"/>
                  <a:gd name="T15" fmla="*/ 74 h 128"/>
                  <a:gd name="T16" fmla="*/ 84 w 227"/>
                  <a:gd name="T17" fmla="*/ 93 h 128"/>
                  <a:gd name="T18" fmla="*/ 94 w 227"/>
                  <a:gd name="T19" fmla="*/ 111 h 128"/>
                  <a:gd name="T20" fmla="*/ 105 w 227"/>
                  <a:gd name="T21" fmla="*/ 131 h 128"/>
                  <a:gd name="T22" fmla="*/ 116 w 227"/>
                  <a:gd name="T23" fmla="*/ 151 h 128"/>
                  <a:gd name="T24" fmla="*/ 125 w 227"/>
                  <a:gd name="T25" fmla="*/ 173 h 128"/>
                  <a:gd name="T26" fmla="*/ 134 w 227"/>
                  <a:gd name="T27" fmla="*/ 199 h 128"/>
                  <a:gd name="T28" fmla="*/ 143 w 227"/>
                  <a:gd name="T29" fmla="*/ 223 h 128"/>
                  <a:gd name="T30" fmla="*/ 149 w 227"/>
                  <a:gd name="T31" fmla="*/ 249 h 128"/>
                  <a:gd name="T32" fmla="*/ 154 w 227"/>
                  <a:gd name="T33" fmla="*/ 277 h 1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7"/>
                  <a:gd name="T52" fmla="*/ 0 h 128"/>
                  <a:gd name="T53" fmla="*/ 227 w 227"/>
                  <a:gd name="T54" fmla="*/ 128 h 1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7" h="128">
                    <a:moveTo>
                      <a:pt x="0" y="0"/>
                    </a:moveTo>
                    <a:lnTo>
                      <a:pt x="12" y="2"/>
                    </a:lnTo>
                    <a:lnTo>
                      <a:pt x="26" y="5"/>
                    </a:lnTo>
                    <a:lnTo>
                      <a:pt x="40" y="10"/>
                    </a:lnTo>
                    <a:lnTo>
                      <a:pt x="56" y="15"/>
                    </a:lnTo>
                    <a:lnTo>
                      <a:pt x="72" y="20"/>
                    </a:lnTo>
                    <a:lnTo>
                      <a:pt x="89" y="27"/>
                    </a:lnTo>
                    <a:lnTo>
                      <a:pt x="106" y="34"/>
                    </a:lnTo>
                    <a:lnTo>
                      <a:pt x="123" y="42"/>
                    </a:lnTo>
                    <a:lnTo>
                      <a:pt x="138" y="51"/>
                    </a:lnTo>
                    <a:lnTo>
                      <a:pt x="154" y="60"/>
                    </a:lnTo>
                    <a:lnTo>
                      <a:pt x="169" y="70"/>
                    </a:lnTo>
                    <a:lnTo>
                      <a:pt x="183" y="80"/>
                    </a:lnTo>
                    <a:lnTo>
                      <a:pt x="196" y="91"/>
                    </a:lnTo>
                    <a:lnTo>
                      <a:pt x="208" y="103"/>
                    </a:lnTo>
                    <a:lnTo>
                      <a:pt x="218" y="115"/>
                    </a:lnTo>
                    <a:lnTo>
                      <a:pt x="226" y="127"/>
                    </a:lnTo>
                  </a:path>
                </a:pathLst>
              </a:custGeom>
              <a:noFill/>
              <a:ln w="127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2924" name="Line 79"/>
              <p:cNvSpPr>
                <a:spLocks noChangeShapeType="1"/>
              </p:cNvSpPr>
              <p:nvPr/>
            </p:nvSpPr>
            <p:spPr bwMode="auto">
              <a:xfrm flipV="1">
                <a:off x="4249" y="3018"/>
                <a:ext cx="1" cy="1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925" name="Line 80"/>
              <p:cNvSpPr>
                <a:spLocks noChangeShapeType="1"/>
              </p:cNvSpPr>
              <p:nvPr/>
            </p:nvSpPr>
            <p:spPr bwMode="auto">
              <a:xfrm flipH="1">
                <a:off x="4458" y="3166"/>
                <a:ext cx="11" cy="2"/>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926" name="Freeform 81"/>
              <p:cNvSpPr>
                <a:spLocks/>
              </p:cNvSpPr>
              <p:nvPr/>
            </p:nvSpPr>
            <p:spPr bwMode="auto">
              <a:xfrm>
                <a:off x="4463" y="3167"/>
                <a:ext cx="127" cy="168"/>
              </a:xfrm>
              <a:custGeom>
                <a:avLst/>
                <a:gdLst>
                  <a:gd name="T0" fmla="*/ 0 w 134"/>
                  <a:gd name="T1" fmla="*/ 0 h 151"/>
                  <a:gd name="T2" fmla="*/ 8 w 134"/>
                  <a:gd name="T3" fmla="*/ 24 h 151"/>
                  <a:gd name="T4" fmla="*/ 9 w 134"/>
                  <a:gd name="T5" fmla="*/ 51 h 151"/>
                  <a:gd name="T6" fmla="*/ 16 w 134"/>
                  <a:gd name="T7" fmla="*/ 78 h 151"/>
                  <a:gd name="T8" fmla="*/ 21 w 134"/>
                  <a:gd name="T9" fmla="*/ 106 h 151"/>
                  <a:gd name="T10" fmla="*/ 25 w 134"/>
                  <a:gd name="T11" fmla="*/ 132 h 151"/>
                  <a:gd name="T12" fmla="*/ 31 w 134"/>
                  <a:gd name="T13" fmla="*/ 152 h 151"/>
                  <a:gd name="T14" fmla="*/ 37 w 134"/>
                  <a:gd name="T15" fmla="*/ 180 h 151"/>
                  <a:gd name="T16" fmla="*/ 42 w 134"/>
                  <a:gd name="T17" fmla="*/ 202 h 151"/>
                  <a:gd name="T18" fmla="*/ 47 w 134"/>
                  <a:gd name="T19" fmla="*/ 223 h 151"/>
                  <a:gd name="T20" fmla="*/ 53 w 134"/>
                  <a:gd name="T21" fmla="*/ 245 h 151"/>
                  <a:gd name="T22" fmla="*/ 60 w 134"/>
                  <a:gd name="T23" fmla="*/ 261 h 151"/>
                  <a:gd name="T24" fmla="*/ 65 w 134"/>
                  <a:gd name="T25" fmla="*/ 278 h 151"/>
                  <a:gd name="T26" fmla="*/ 72 w 134"/>
                  <a:gd name="T27" fmla="*/ 290 h 151"/>
                  <a:gd name="T28" fmla="*/ 78 w 134"/>
                  <a:gd name="T29" fmla="*/ 302 h 151"/>
                  <a:gd name="T30" fmla="*/ 85 w 134"/>
                  <a:gd name="T31" fmla="*/ 309 h 151"/>
                  <a:gd name="T32" fmla="*/ 91 w 134"/>
                  <a:gd name="T33" fmla="*/ 317 h 15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4"/>
                  <a:gd name="T52" fmla="*/ 0 h 151"/>
                  <a:gd name="T53" fmla="*/ 134 w 134"/>
                  <a:gd name="T54" fmla="*/ 151 h 15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4" h="151">
                    <a:moveTo>
                      <a:pt x="0" y="0"/>
                    </a:moveTo>
                    <a:lnTo>
                      <a:pt x="8" y="12"/>
                    </a:lnTo>
                    <a:lnTo>
                      <a:pt x="15" y="24"/>
                    </a:lnTo>
                    <a:lnTo>
                      <a:pt x="23" y="37"/>
                    </a:lnTo>
                    <a:lnTo>
                      <a:pt x="29" y="49"/>
                    </a:lnTo>
                    <a:lnTo>
                      <a:pt x="37" y="62"/>
                    </a:lnTo>
                    <a:lnTo>
                      <a:pt x="45" y="73"/>
                    </a:lnTo>
                    <a:lnTo>
                      <a:pt x="53" y="85"/>
                    </a:lnTo>
                    <a:lnTo>
                      <a:pt x="61" y="96"/>
                    </a:lnTo>
                    <a:lnTo>
                      <a:pt x="69" y="106"/>
                    </a:lnTo>
                    <a:lnTo>
                      <a:pt x="77" y="116"/>
                    </a:lnTo>
                    <a:lnTo>
                      <a:pt x="86" y="124"/>
                    </a:lnTo>
                    <a:lnTo>
                      <a:pt x="95" y="132"/>
                    </a:lnTo>
                    <a:lnTo>
                      <a:pt x="104" y="138"/>
                    </a:lnTo>
                    <a:lnTo>
                      <a:pt x="113" y="143"/>
                    </a:lnTo>
                    <a:lnTo>
                      <a:pt x="123" y="147"/>
                    </a:lnTo>
                    <a:lnTo>
                      <a:pt x="133" y="150"/>
                    </a:lnTo>
                  </a:path>
                </a:pathLst>
              </a:custGeom>
              <a:noFill/>
              <a:ln w="127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2927" name="Line 82"/>
              <p:cNvSpPr>
                <a:spLocks noChangeShapeType="1"/>
              </p:cNvSpPr>
              <p:nvPr/>
            </p:nvSpPr>
            <p:spPr bwMode="auto">
              <a:xfrm flipV="1">
                <a:off x="4461" y="3161"/>
                <a:ext cx="4" cy="11"/>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928" name="Line 83"/>
              <p:cNvSpPr>
                <a:spLocks noChangeShapeType="1"/>
              </p:cNvSpPr>
              <p:nvPr/>
            </p:nvSpPr>
            <p:spPr bwMode="auto">
              <a:xfrm>
                <a:off x="4589" y="3331"/>
                <a:ext cx="0" cy="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929" name="Freeform 84"/>
              <p:cNvSpPr>
                <a:spLocks/>
              </p:cNvSpPr>
              <p:nvPr/>
            </p:nvSpPr>
            <p:spPr bwMode="auto">
              <a:xfrm>
                <a:off x="4589" y="3334"/>
                <a:ext cx="185" cy="11"/>
              </a:xfrm>
              <a:custGeom>
                <a:avLst/>
                <a:gdLst>
                  <a:gd name="T0" fmla="*/ 0 w 195"/>
                  <a:gd name="T1" fmla="*/ 0 h 10"/>
                  <a:gd name="T2" fmla="*/ 9 w 195"/>
                  <a:gd name="T3" fmla="*/ 1 h 10"/>
                  <a:gd name="T4" fmla="*/ 15 w 195"/>
                  <a:gd name="T5" fmla="*/ 2 h 10"/>
                  <a:gd name="T6" fmla="*/ 25 w 195"/>
                  <a:gd name="T7" fmla="*/ 2 h 10"/>
                  <a:gd name="T8" fmla="*/ 34 w 195"/>
                  <a:gd name="T9" fmla="*/ 3 h 10"/>
                  <a:gd name="T10" fmla="*/ 44 w 195"/>
                  <a:gd name="T11" fmla="*/ 2 h 10"/>
                  <a:gd name="T12" fmla="*/ 53 w 195"/>
                  <a:gd name="T13" fmla="*/ 2 h 10"/>
                  <a:gd name="T14" fmla="*/ 63 w 195"/>
                  <a:gd name="T15" fmla="*/ 1 h 10"/>
                  <a:gd name="T16" fmla="*/ 73 w 195"/>
                  <a:gd name="T17" fmla="*/ 1 h 10"/>
                  <a:gd name="T18" fmla="*/ 83 w 195"/>
                  <a:gd name="T19" fmla="*/ 0 h 10"/>
                  <a:gd name="T20" fmla="*/ 92 w 195"/>
                  <a:gd name="T21" fmla="*/ 0 h 10"/>
                  <a:gd name="T22" fmla="*/ 102 w 195"/>
                  <a:gd name="T23" fmla="*/ 0 h 10"/>
                  <a:gd name="T24" fmla="*/ 109 w 195"/>
                  <a:gd name="T25" fmla="*/ 1 h 10"/>
                  <a:gd name="T26" fmla="*/ 117 w 195"/>
                  <a:gd name="T27" fmla="*/ 2 h 10"/>
                  <a:gd name="T28" fmla="*/ 123 w 195"/>
                  <a:gd name="T29" fmla="*/ 4 h 10"/>
                  <a:gd name="T30" fmla="*/ 129 w 195"/>
                  <a:gd name="T31" fmla="*/ 13 h 10"/>
                  <a:gd name="T32" fmla="*/ 134 w 195"/>
                  <a:gd name="T33" fmla="*/ 17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5"/>
                  <a:gd name="T52" fmla="*/ 0 h 10"/>
                  <a:gd name="T53" fmla="*/ 195 w 195"/>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5" h="10">
                    <a:moveTo>
                      <a:pt x="0" y="0"/>
                    </a:moveTo>
                    <a:lnTo>
                      <a:pt x="10" y="1"/>
                    </a:lnTo>
                    <a:lnTo>
                      <a:pt x="22" y="2"/>
                    </a:lnTo>
                    <a:lnTo>
                      <a:pt x="36" y="2"/>
                    </a:lnTo>
                    <a:lnTo>
                      <a:pt x="48" y="3"/>
                    </a:lnTo>
                    <a:lnTo>
                      <a:pt x="63" y="2"/>
                    </a:lnTo>
                    <a:lnTo>
                      <a:pt x="76" y="2"/>
                    </a:lnTo>
                    <a:lnTo>
                      <a:pt x="91" y="1"/>
                    </a:lnTo>
                    <a:lnTo>
                      <a:pt x="105" y="1"/>
                    </a:lnTo>
                    <a:lnTo>
                      <a:pt x="120" y="0"/>
                    </a:lnTo>
                    <a:lnTo>
                      <a:pt x="133" y="0"/>
                    </a:lnTo>
                    <a:lnTo>
                      <a:pt x="146" y="0"/>
                    </a:lnTo>
                    <a:lnTo>
                      <a:pt x="158" y="1"/>
                    </a:lnTo>
                    <a:lnTo>
                      <a:pt x="169" y="2"/>
                    </a:lnTo>
                    <a:lnTo>
                      <a:pt x="178" y="4"/>
                    </a:lnTo>
                    <a:lnTo>
                      <a:pt x="187" y="6"/>
                    </a:lnTo>
                    <a:lnTo>
                      <a:pt x="194" y="9"/>
                    </a:lnTo>
                  </a:path>
                </a:pathLst>
              </a:custGeom>
              <a:noFill/>
              <a:ln w="127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2930" name="Line 85"/>
              <p:cNvSpPr>
                <a:spLocks noChangeShapeType="1"/>
              </p:cNvSpPr>
              <p:nvPr/>
            </p:nvSpPr>
            <p:spPr bwMode="auto">
              <a:xfrm flipV="1">
                <a:off x="4589" y="3326"/>
                <a:ext cx="0" cy="1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931" name="Line 86"/>
              <p:cNvSpPr>
                <a:spLocks noChangeShapeType="1"/>
              </p:cNvSpPr>
              <p:nvPr/>
            </p:nvSpPr>
            <p:spPr bwMode="auto">
              <a:xfrm flipH="1">
                <a:off x="4767" y="3342"/>
                <a:ext cx="10" cy="6"/>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932" name="Freeform 87"/>
              <p:cNvSpPr>
                <a:spLocks/>
              </p:cNvSpPr>
              <p:nvPr/>
            </p:nvSpPr>
            <p:spPr bwMode="auto">
              <a:xfrm>
                <a:off x="4773" y="3344"/>
                <a:ext cx="155" cy="170"/>
              </a:xfrm>
              <a:custGeom>
                <a:avLst/>
                <a:gdLst>
                  <a:gd name="T0" fmla="*/ 0 w 164"/>
                  <a:gd name="T1" fmla="*/ 0 h 152"/>
                  <a:gd name="T2" fmla="*/ 7 w 164"/>
                  <a:gd name="T3" fmla="*/ 12 h 152"/>
                  <a:gd name="T4" fmla="*/ 9 w 164"/>
                  <a:gd name="T5" fmla="*/ 23 h 152"/>
                  <a:gd name="T6" fmla="*/ 18 w 164"/>
                  <a:gd name="T7" fmla="*/ 40 h 152"/>
                  <a:gd name="T8" fmla="*/ 24 w 164"/>
                  <a:gd name="T9" fmla="*/ 62 h 152"/>
                  <a:gd name="T10" fmla="*/ 32 w 164"/>
                  <a:gd name="T11" fmla="*/ 86 h 152"/>
                  <a:gd name="T12" fmla="*/ 39 w 164"/>
                  <a:gd name="T13" fmla="*/ 108 h 152"/>
                  <a:gd name="T14" fmla="*/ 48 w 164"/>
                  <a:gd name="T15" fmla="*/ 133 h 152"/>
                  <a:gd name="T16" fmla="*/ 57 w 164"/>
                  <a:gd name="T17" fmla="*/ 162 h 152"/>
                  <a:gd name="T18" fmla="*/ 66 w 164"/>
                  <a:gd name="T19" fmla="*/ 187 h 152"/>
                  <a:gd name="T20" fmla="*/ 74 w 164"/>
                  <a:gd name="T21" fmla="*/ 211 h 152"/>
                  <a:gd name="T22" fmla="*/ 81 w 164"/>
                  <a:gd name="T23" fmla="*/ 238 h 152"/>
                  <a:gd name="T24" fmla="*/ 90 w 164"/>
                  <a:gd name="T25" fmla="*/ 263 h 152"/>
                  <a:gd name="T26" fmla="*/ 95 w 164"/>
                  <a:gd name="T27" fmla="*/ 282 h 152"/>
                  <a:gd name="T28" fmla="*/ 102 w 164"/>
                  <a:gd name="T29" fmla="*/ 300 h 152"/>
                  <a:gd name="T30" fmla="*/ 106 w 164"/>
                  <a:gd name="T31" fmla="*/ 317 h 152"/>
                  <a:gd name="T32" fmla="*/ 110 w 164"/>
                  <a:gd name="T33" fmla="*/ 330 h 15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4"/>
                  <a:gd name="T52" fmla="*/ 0 h 152"/>
                  <a:gd name="T53" fmla="*/ 164 w 164"/>
                  <a:gd name="T54" fmla="*/ 152 h 15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4" h="152">
                    <a:moveTo>
                      <a:pt x="0" y="0"/>
                    </a:moveTo>
                    <a:lnTo>
                      <a:pt x="7" y="5"/>
                    </a:lnTo>
                    <a:lnTo>
                      <a:pt x="15" y="11"/>
                    </a:lnTo>
                    <a:lnTo>
                      <a:pt x="25" y="19"/>
                    </a:lnTo>
                    <a:lnTo>
                      <a:pt x="35" y="28"/>
                    </a:lnTo>
                    <a:lnTo>
                      <a:pt x="47" y="39"/>
                    </a:lnTo>
                    <a:lnTo>
                      <a:pt x="58" y="50"/>
                    </a:lnTo>
                    <a:lnTo>
                      <a:pt x="72" y="61"/>
                    </a:lnTo>
                    <a:lnTo>
                      <a:pt x="84" y="74"/>
                    </a:lnTo>
                    <a:lnTo>
                      <a:pt x="97" y="85"/>
                    </a:lnTo>
                    <a:lnTo>
                      <a:pt x="109" y="97"/>
                    </a:lnTo>
                    <a:lnTo>
                      <a:pt x="121" y="109"/>
                    </a:lnTo>
                    <a:lnTo>
                      <a:pt x="133" y="120"/>
                    </a:lnTo>
                    <a:lnTo>
                      <a:pt x="142" y="129"/>
                    </a:lnTo>
                    <a:lnTo>
                      <a:pt x="151" y="138"/>
                    </a:lnTo>
                    <a:lnTo>
                      <a:pt x="157" y="145"/>
                    </a:lnTo>
                    <a:lnTo>
                      <a:pt x="163" y="151"/>
                    </a:lnTo>
                  </a:path>
                </a:pathLst>
              </a:custGeom>
              <a:noFill/>
              <a:ln w="127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2933" name="Line 88"/>
              <p:cNvSpPr>
                <a:spLocks noChangeShapeType="1"/>
              </p:cNvSpPr>
              <p:nvPr/>
            </p:nvSpPr>
            <p:spPr bwMode="auto">
              <a:xfrm flipV="1">
                <a:off x="4772" y="3337"/>
                <a:ext cx="2" cy="1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934" name="Line 89"/>
              <p:cNvSpPr>
                <a:spLocks noChangeShapeType="1"/>
              </p:cNvSpPr>
              <p:nvPr/>
            </p:nvSpPr>
            <p:spPr bwMode="auto">
              <a:xfrm flipH="1">
                <a:off x="4921" y="3511"/>
                <a:ext cx="13" cy="3"/>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935" name="Freeform 90"/>
              <p:cNvSpPr>
                <a:spLocks/>
              </p:cNvSpPr>
              <p:nvPr/>
            </p:nvSpPr>
            <p:spPr bwMode="auto">
              <a:xfrm>
                <a:off x="4927" y="3513"/>
                <a:ext cx="253" cy="184"/>
              </a:xfrm>
              <a:custGeom>
                <a:avLst/>
                <a:gdLst>
                  <a:gd name="T0" fmla="*/ 0 w 267"/>
                  <a:gd name="T1" fmla="*/ 0 h 165"/>
                  <a:gd name="T2" fmla="*/ 7 w 267"/>
                  <a:gd name="T3" fmla="*/ 12 h 165"/>
                  <a:gd name="T4" fmla="*/ 10 w 267"/>
                  <a:gd name="T5" fmla="*/ 25 h 165"/>
                  <a:gd name="T6" fmla="*/ 22 w 267"/>
                  <a:gd name="T7" fmla="*/ 45 h 165"/>
                  <a:gd name="T8" fmla="*/ 33 w 267"/>
                  <a:gd name="T9" fmla="*/ 67 h 165"/>
                  <a:gd name="T10" fmla="*/ 45 w 267"/>
                  <a:gd name="T11" fmla="*/ 89 h 165"/>
                  <a:gd name="T12" fmla="*/ 59 w 267"/>
                  <a:gd name="T13" fmla="*/ 117 h 165"/>
                  <a:gd name="T14" fmla="*/ 74 w 267"/>
                  <a:gd name="T15" fmla="*/ 145 h 165"/>
                  <a:gd name="T16" fmla="*/ 89 w 267"/>
                  <a:gd name="T17" fmla="*/ 171 h 165"/>
                  <a:gd name="T18" fmla="*/ 104 w 267"/>
                  <a:gd name="T19" fmla="*/ 201 h 165"/>
                  <a:gd name="T20" fmla="*/ 119 w 267"/>
                  <a:gd name="T21" fmla="*/ 225 h 165"/>
                  <a:gd name="T22" fmla="*/ 134 w 267"/>
                  <a:gd name="T23" fmla="*/ 253 h 165"/>
                  <a:gd name="T24" fmla="*/ 146 w 267"/>
                  <a:gd name="T25" fmla="*/ 279 h 165"/>
                  <a:gd name="T26" fmla="*/ 159 w 267"/>
                  <a:gd name="T27" fmla="*/ 300 h 165"/>
                  <a:gd name="T28" fmla="*/ 169 w 267"/>
                  <a:gd name="T29" fmla="*/ 318 h 165"/>
                  <a:gd name="T30" fmla="*/ 177 w 267"/>
                  <a:gd name="T31" fmla="*/ 336 h 165"/>
                  <a:gd name="T32" fmla="*/ 182 w 267"/>
                  <a:gd name="T33" fmla="*/ 350 h 1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7"/>
                  <a:gd name="T52" fmla="*/ 0 h 165"/>
                  <a:gd name="T53" fmla="*/ 267 w 267"/>
                  <a:gd name="T54" fmla="*/ 165 h 16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7" h="165">
                    <a:moveTo>
                      <a:pt x="0" y="0"/>
                    </a:moveTo>
                    <a:lnTo>
                      <a:pt x="7" y="5"/>
                    </a:lnTo>
                    <a:lnTo>
                      <a:pt x="17" y="12"/>
                    </a:lnTo>
                    <a:lnTo>
                      <a:pt x="30" y="21"/>
                    </a:lnTo>
                    <a:lnTo>
                      <a:pt x="47" y="31"/>
                    </a:lnTo>
                    <a:lnTo>
                      <a:pt x="65" y="42"/>
                    </a:lnTo>
                    <a:lnTo>
                      <a:pt x="86" y="54"/>
                    </a:lnTo>
                    <a:lnTo>
                      <a:pt x="108" y="67"/>
                    </a:lnTo>
                    <a:lnTo>
                      <a:pt x="130" y="80"/>
                    </a:lnTo>
                    <a:lnTo>
                      <a:pt x="152" y="93"/>
                    </a:lnTo>
                    <a:lnTo>
                      <a:pt x="174" y="105"/>
                    </a:lnTo>
                    <a:lnTo>
                      <a:pt x="195" y="118"/>
                    </a:lnTo>
                    <a:lnTo>
                      <a:pt x="214" y="129"/>
                    </a:lnTo>
                    <a:lnTo>
                      <a:pt x="231" y="140"/>
                    </a:lnTo>
                    <a:lnTo>
                      <a:pt x="246" y="149"/>
                    </a:lnTo>
                    <a:lnTo>
                      <a:pt x="257" y="157"/>
                    </a:lnTo>
                    <a:lnTo>
                      <a:pt x="266" y="164"/>
                    </a:lnTo>
                  </a:path>
                </a:pathLst>
              </a:custGeom>
              <a:noFill/>
              <a:ln w="127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2936" name="Line 91"/>
              <p:cNvSpPr>
                <a:spLocks noChangeShapeType="1"/>
              </p:cNvSpPr>
              <p:nvPr/>
            </p:nvSpPr>
            <p:spPr bwMode="auto">
              <a:xfrm flipV="1">
                <a:off x="4925" y="3506"/>
                <a:ext cx="4" cy="12"/>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937" name="Line 92"/>
              <p:cNvSpPr>
                <a:spLocks noChangeShapeType="1"/>
              </p:cNvSpPr>
              <p:nvPr/>
            </p:nvSpPr>
            <p:spPr bwMode="auto">
              <a:xfrm flipH="1">
                <a:off x="5173" y="3694"/>
                <a:ext cx="12" cy="3"/>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938" name="Freeform 93"/>
              <p:cNvSpPr>
                <a:spLocks/>
              </p:cNvSpPr>
              <p:nvPr/>
            </p:nvSpPr>
            <p:spPr bwMode="auto">
              <a:xfrm>
                <a:off x="1425" y="3103"/>
                <a:ext cx="318" cy="375"/>
              </a:xfrm>
              <a:custGeom>
                <a:avLst/>
                <a:gdLst>
                  <a:gd name="T0" fmla="*/ 221 w 336"/>
                  <a:gd name="T1" fmla="*/ 279 h 336"/>
                  <a:gd name="T2" fmla="*/ 211 w 336"/>
                  <a:gd name="T3" fmla="*/ 302 h 336"/>
                  <a:gd name="T4" fmla="*/ 199 w 336"/>
                  <a:gd name="T5" fmla="*/ 333 h 336"/>
                  <a:gd name="T6" fmla="*/ 186 w 336"/>
                  <a:gd name="T7" fmla="*/ 357 h 336"/>
                  <a:gd name="T8" fmla="*/ 172 w 336"/>
                  <a:gd name="T9" fmla="*/ 386 h 336"/>
                  <a:gd name="T10" fmla="*/ 158 w 336"/>
                  <a:gd name="T11" fmla="*/ 412 h 336"/>
                  <a:gd name="T12" fmla="*/ 147 w 336"/>
                  <a:gd name="T13" fmla="*/ 435 h 336"/>
                  <a:gd name="T14" fmla="*/ 141 w 336"/>
                  <a:gd name="T15" fmla="*/ 459 h 336"/>
                  <a:gd name="T16" fmla="*/ 136 w 336"/>
                  <a:gd name="T17" fmla="*/ 479 h 336"/>
                  <a:gd name="T18" fmla="*/ 134 w 336"/>
                  <a:gd name="T19" fmla="*/ 491 h 336"/>
                  <a:gd name="T20" fmla="*/ 132 w 336"/>
                  <a:gd name="T21" fmla="*/ 504 h 336"/>
                  <a:gd name="T22" fmla="*/ 127 w 336"/>
                  <a:gd name="T23" fmla="*/ 518 h 336"/>
                  <a:gd name="T24" fmla="*/ 123 w 336"/>
                  <a:gd name="T25" fmla="*/ 527 h 336"/>
                  <a:gd name="T26" fmla="*/ 118 w 336"/>
                  <a:gd name="T27" fmla="*/ 544 h 336"/>
                  <a:gd name="T28" fmla="*/ 112 w 336"/>
                  <a:gd name="T29" fmla="*/ 559 h 336"/>
                  <a:gd name="T30" fmla="*/ 105 w 336"/>
                  <a:gd name="T31" fmla="*/ 577 h 336"/>
                  <a:gd name="T32" fmla="*/ 97 w 336"/>
                  <a:gd name="T33" fmla="*/ 599 h 336"/>
                  <a:gd name="T34" fmla="*/ 84 w 336"/>
                  <a:gd name="T35" fmla="*/ 618 h 336"/>
                  <a:gd name="T36" fmla="*/ 70 w 336"/>
                  <a:gd name="T37" fmla="*/ 637 h 336"/>
                  <a:gd name="T38" fmla="*/ 53 w 336"/>
                  <a:gd name="T39" fmla="*/ 655 h 336"/>
                  <a:gd name="T40" fmla="*/ 37 w 336"/>
                  <a:gd name="T41" fmla="*/ 672 h 336"/>
                  <a:gd name="T42" fmla="*/ 22 w 336"/>
                  <a:gd name="T43" fmla="*/ 686 h 336"/>
                  <a:gd name="T44" fmla="*/ 9 w 336"/>
                  <a:gd name="T45" fmla="*/ 701 h 336"/>
                  <a:gd name="T46" fmla="*/ 3 w 336"/>
                  <a:gd name="T47" fmla="*/ 714 h 336"/>
                  <a:gd name="T48" fmla="*/ 0 w 336"/>
                  <a:gd name="T49" fmla="*/ 721 h 336"/>
                  <a:gd name="T50" fmla="*/ 2 w 336"/>
                  <a:gd name="T51" fmla="*/ 714 h 336"/>
                  <a:gd name="T52" fmla="*/ 9 w 336"/>
                  <a:gd name="T53" fmla="*/ 686 h 336"/>
                  <a:gd name="T54" fmla="*/ 12 w 336"/>
                  <a:gd name="T55" fmla="*/ 654 h 336"/>
                  <a:gd name="T56" fmla="*/ 22 w 336"/>
                  <a:gd name="T57" fmla="*/ 614 h 336"/>
                  <a:gd name="T58" fmla="*/ 27 w 336"/>
                  <a:gd name="T59" fmla="*/ 578 h 336"/>
                  <a:gd name="T60" fmla="*/ 34 w 336"/>
                  <a:gd name="T61" fmla="*/ 548 h 336"/>
                  <a:gd name="T62" fmla="*/ 37 w 336"/>
                  <a:gd name="T63" fmla="*/ 527 h 336"/>
                  <a:gd name="T64" fmla="*/ 38 w 336"/>
                  <a:gd name="T65" fmla="*/ 526 h 336"/>
                  <a:gd name="T66" fmla="*/ 42 w 336"/>
                  <a:gd name="T67" fmla="*/ 513 h 336"/>
                  <a:gd name="T68" fmla="*/ 49 w 336"/>
                  <a:gd name="T69" fmla="*/ 491 h 336"/>
                  <a:gd name="T70" fmla="*/ 59 w 336"/>
                  <a:gd name="T71" fmla="*/ 465 h 336"/>
                  <a:gd name="T72" fmla="*/ 70 w 336"/>
                  <a:gd name="T73" fmla="*/ 432 h 336"/>
                  <a:gd name="T74" fmla="*/ 82 w 336"/>
                  <a:gd name="T75" fmla="*/ 402 h 336"/>
                  <a:gd name="T76" fmla="*/ 95 w 336"/>
                  <a:gd name="T77" fmla="*/ 372 h 336"/>
                  <a:gd name="T78" fmla="*/ 107 w 336"/>
                  <a:gd name="T79" fmla="*/ 346 h 336"/>
                  <a:gd name="T80" fmla="*/ 116 w 336"/>
                  <a:gd name="T81" fmla="*/ 326 h 336"/>
                  <a:gd name="T82" fmla="*/ 125 w 336"/>
                  <a:gd name="T83" fmla="*/ 301 h 336"/>
                  <a:gd name="T84" fmla="*/ 132 w 336"/>
                  <a:gd name="T85" fmla="*/ 278 h 336"/>
                  <a:gd name="T86" fmla="*/ 138 w 336"/>
                  <a:gd name="T87" fmla="*/ 249 h 336"/>
                  <a:gd name="T88" fmla="*/ 144 w 336"/>
                  <a:gd name="T89" fmla="*/ 219 h 336"/>
                  <a:gd name="T90" fmla="*/ 151 w 336"/>
                  <a:gd name="T91" fmla="*/ 194 h 336"/>
                  <a:gd name="T92" fmla="*/ 159 w 336"/>
                  <a:gd name="T93" fmla="*/ 170 h 336"/>
                  <a:gd name="T94" fmla="*/ 168 w 336"/>
                  <a:gd name="T95" fmla="*/ 151 h 336"/>
                  <a:gd name="T96" fmla="*/ 181 w 336"/>
                  <a:gd name="T97" fmla="*/ 133 h 336"/>
                  <a:gd name="T98" fmla="*/ 192 w 336"/>
                  <a:gd name="T99" fmla="*/ 116 h 336"/>
                  <a:gd name="T100" fmla="*/ 202 w 336"/>
                  <a:gd name="T101" fmla="*/ 90 h 336"/>
                  <a:gd name="T102" fmla="*/ 209 w 336"/>
                  <a:gd name="T103" fmla="*/ 68 h 336"/>
                  <a:gd name="T104" fmla="*/ 217 w 336"/>
                  <a:gd name="T105" fmla="*/ 45 h 336"/>
                  <a:gd name="T106" fmla="*/ 221 w 336"/>
                  <a:gd name="T107" fmla="*/ 26 h 336"/>
                  <a:gd name="T108" fmla="*/ 226 w 336"/>
                  <a:gd name="T109" fmla="*/ 12 h 336"/>
                  <a:gd name="T110" fmla="*/ 228 w 336"/>
                  <a:gd name="T111" fmla="*/ 0 h 3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36"/>
                  <a:gd name="T169" fmla="*/ 0 h 336"/>
                  <a:gd name="T170" fmla="*/ 336 w 336"/>
                  <a:gd name="T171" fmla="*/ 336 h 3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36" h="336">
                    <a:moveTo>
                      <a:pt x="327" y="122"/>
                    </a:moveTo>
                    <a:lnTo>
                      <a:pt x="324" y="129"/>
                    </a:lnTo>
                    <a:lnTo>
                      <a:pt x="318" y="135"/>
                    </a:lnTo>
                    <a:lnTo>
                      <a:pt x="311" y="141"/>
                    </a:lnTo>
                    <a:lnTo>
                      <a:pt x="302" y="148"/>
                    </a:lnTo>
                    <a:lnTo>
                      <a:pt x="293" y="154"/>
                    </a:lnTo>
                    <a:lnTo>
                      <a:pt x="283" y="160"/>
                    </a:lnTo>
                    <a:lnTo>
                      <a:pt x="273" y="166"/>
                    </a:lnTo>
                    <a:lnTo>
                      <a:pt x="262" y="173"/>
                    </a:lnTo>
                    <a:lnTo>
                      <a:pt x="252" y="179"/>
                    </a:lnTo>
                    <a:lnTo>
                      <a:pt x="242" y="185"/>
                    </a:lnTo>
                    <a:lnTo>
                      <a:pt x="232" y="191"/>
                    </a:lnTo>
                    <a:lnTo>
                      <a:pt x="224" y="196"/>
                    </a:lnTo>
                    <a:lnTo>
                      <a:pt x="216" y="202"/>
                    </a:lnTo>
                    <a:lnTo>
                      <a:pt x="210" y="207"/>
                    </a:lnTo>
                    <a:lnTo>
                      <a:pt x="206" y="212"/>
                    </a:lnTo>
                    <a:lnTo>
                      <a:pt x="203" y="216"/>
                    </a:lnTo>
                    <a:lnTo>
                      <a:pt x="201" y="221"/>
                    </a:lnTo>
                    <a:lnTo>
                      <a:pt x="199" y="224"/>
                    </a:lnTo>
                    <a:lnTo>
                      <a:pt x="198" y="228"/>
                    </a:lnTo>
                    <a:lnTo>
                      <a:pt x="196" y="231"/>
                    </a:lnTo>
                    <a:lnTo>
                      <a:pt x="193" y="234"/>
                    </a:lnTo>
                    <a:lnTo>
                      <a:pt x="190" y="237"/>
                    </a:lnTo>
                    <a:lnTo>
                      <a:pt x="188" y="240"/>
                    </a:lnTo>
                    <a:lnTo>
                      <a:pt x="184" y="242"/>
                    </a:lnTo>
                    <a:lnTo>
                      <a:pt x="181" y="245"/>
                    </a:lnTo>
                    <a:lnTo>
                      <a:pt x="178" y="249"/>
                    </a:lnTo>
                    <a:lnTo>
                      <a:pt x="173" y="252"/>
                    </a:lnTo>
                    <a:lnTo>
                      <a:pt x="169" y="255"/>
                    </a:lnTo>
                    <a:lnTo>
                      <a:pt x="164" y="259"/>
                    </a:lnTo>
                    <a:lnTo>
                      <a:pt x="160" y="263"/>
                    </a:lnTo>
                    <a:lnTo>
                      <a:pt x="154" y="267"/>
                    </a:lnTo>
                    <a:lnTo>
                      <a:pt x="148" y="273"/>
                    </a:lnTo>
                    <a:lnTo>
                      <a:pt x="142" y="278"/>
                    </a:lnTo>
                    <a:lnTo>
                      <a:pt x="134" y="283"/>
                    </a:lnTo>
                    <a:lnTo>
                      <a:pt x="124" y="287"/>
                    </a:lnTo>
                    <a:lnTo>
                      <a:pt x="114" y="292"/>
                    </a:lnTo>
                    <a:lnTo>
                      <a:pt x="102" y="296"/>
                    </a:lnTo>
                    <a:lnTo>
                      <a:pt x="90" y="301"/>
                    </a:lnTo>
                    <a:lnTo>
                      <a:pt x="78" y="304"/>
                    </a:lnTo>
                    <a:lnTo>
                      <a:pt x="65" y="308"/>
                    </a:lnTo>
                    <a:lnTo>
                      <a:pt x="54" y="312"/>
                    </a:lnTo>
                    <a:lnTo>
                      <a:pt x="43" y="316"/>
                    </a:lnTo>
                    <a:lnTo>
                      <a:pt x="31" y="319"/>
                    </a:lnTo>
                    <a:lnTo>
                      <a:pt x="22" y="322"/>
                    </a:lnTo>
                    <a:lnTo>
                      <a:pt x="15" y="325"/>
                    </a:lnTo>
                    <a:lnTo>
                      <a:pt x="8" y="328"/>
                    </a:lnTo>
                    <a:lnTo>
                      <a:pt x="3" y="331"/>
                    </a:lnTo>
                    <a:lnTo>
                      <a:pt x="0" y="334"/>
                    </a:lnTo>
                    <a:lnTo>
                      <a:pt x="0" y="335"/>
                    </a:lnTo>
                    <a:lnTo>
                      <a:pt x="0" y="334"/>
                    </a:lnTo>
                    <a:lnTo>
                      <a:pt x="2" y="331"/>
                    </a:lnTo>
                    <a:lnTo>
                      <a:pt x="6" y="326"/>
                    </a:lnTo>
                    <a:lnTo>
                      <a:pt x="10" y="319"/>
                    </a:lnTo>
                    <a:lnTo>
                      <a:pt x="15" y="311"/>
                    </a:lnTo>
                    <a:lnTo>
                      <a:pt x="19" y="303"/>
                    </a:lnTo>
                    <a:lnTo>
                      <a:pt x="25" y="294"/>
                    </a:lnTo>
                    <a:lnTo>
                      <a:pt x="30" y="285"/>
                    </a:lnTo>
                    <a:lnTo>
                      <a:pt x="36" y="276"/>
                    </a:lnTo>
                    <a:lnTo>
                      <a:pt x="40" y="268"/>
                    </a:lnTo>
                    <a:lnTo>
                      <a:pt x="45" y="260"/>
                    </a:lnTo>
                    <a:lnTo>
                      <a:pt x="49" y="254"/>
                    </a:lnTo>
                    <a:lnTo>
                      <a:pt x="53" y="249"/>
                    </a:lnTo>
                    <a:lnTo>
                      <a:pt x="54" y="245"/>
                    </a:lnTo>
                    <a:lnTo>
                      <a:pt x="55" y="244"/>
                    </a:lnTo>
                    <a:lnTo>
                      <a:pt x="56" y="244"/>
                    </a:lnTo>
                    <a:lnTo>
                      <a:pt x="58" y="241"/>
                    </a:lnTo>
                    <a:lnTo>
                      <a:pt x="62" y="238"/>
                    </a:lnTo>
                    <a:lnTo>
                      <a:pt x="66" y="234"/>
                    </a:lnTo>
                    <a:lnTo>
                      <a:pt x="72" y="228"/>
                    </a:lnTo>
                    <a:lnTo>
                      <a:pt x="79" y="222"/>
                    </a:lnTo>
                    <a:lnTo>
                      <a:pt x="87" y="216"/>
                    </a:lnTo>
                    <a:lnTo>
                      <a:pt x="96" y="209"/>
                    </a:lnTo>
                    <a:lnTo>
                      <a:pt x="103" y="201"/>
                    </a:lnTo>
                    <a:lnTo>
                      <a:pt x="112" y="194"/>
                    </a:lnTo>
                    <a:lnTo>
                      <a:pt x="121" y="186"/>
                    </a:lnTo>
                    <a:lnTo>
                      <a:pt x="130" y="179"/>
                    </a:lnTo>
                    <a:lnTo>
                      <a:pt x="139" y="172"/>
                    </a:lnTo>
                    <a:lnTo>
                      <a:pt x="148" y="166"/>
                    </a:lnTo>
                    <a:lnTo>
                      <a:pt x="156" y="160"/>
                    </a:lnTo>
                    <a:lnTo>
                      <a:pt x="164" y="155"/>
                    </a:lnTo>
                    <a:lnTo>
                      <a:pt x="171" y="151"/>
                    </a:lnTo>
                    <a:lnTo>
                      <a:pt x="178" y="145"/>
                    </a:lnTo>
                    <a:lnTo>
                      <a:pt x="183" y="140"/>
                    </a:lnTo>
                    <a:lnTo>
                      <a:pt x="188" y="134"/>
                    </a:lnTo>
                    <a:lnTo>
                      <a:pt x="193" y="128"/>
                    </a:lnTo>
                    <a:lnTo>
                      <a:pt x="198" y="122"/>
                    </a:lnTo>
                    <a:lnTo>
                      <a:pt x="203" y="115"/>
                    </a:lnTo>
                    <a:lnTo>
                      <a:pt x="208" y="109"/>
                    </a:lnTo>
                    <a:lnTo>
                      <a:pt x="212" y="102"/>
                    </a:lnTo>
                    <a:lnTo>
                      <a:pt x="217" y="96"/>
                    </a:lnTo>
                    <a:lnTo>
                      <a:pt x="223" y="90"/>
                    </a:lnTo>
                    <a:lnTo>
                      <a:pt x="228" y="85"/>
                    </a:lnTo>
                    <a:lnTo>
                      <a:pt x="235" y="79"/>
                    </a:lnTo>
                    <a:lnTo>
                      <a:pt x="242" y="74"/>
                    </a:lnTo>
                    <a:lnTo>
                      <a:pt x="248" y="70"/>
                    </a:lnTo>
                    <a:lnTo>
                      <a:pt x="257" y="66"/>
                    </a:lnTo>
                    <a:lnTo>
                      <a:pt x="265" y="62"/>
                    </a:lnTo>
                    <a:lnTo>
                      <a:pt x="274" y="58"/>
                    </a:lnTo>
                    <a:lnTo>
                      <a:pt x="282" y="53"/>
                    </a:lnTo>
                    <a:lnTo>
                      <a:pt x="289" y="48"/>
                    </a:lnTo>
                    <a:lnTo>
                      <a:pt x="296" y="42"/>
                    </a:lnTo>
                    <a:lnTo>
                      <a:pt x="302" y="37"/>
                    </a:lnTo>
                    <a:lnTo>
                      <a:pt x="308" y="31"/>
                    </a:lnTo>
                    <a:lnTo>
                      <a:pt x="314" y="26"/>
                    </a:lnTo>
                    <a:lnTo>
                      <a:pt x="318" y="21"/>
                    </a:lnTo>
                    <a:lnTo>
                      <a:pt x="323" y="16"/>
                    </a:lnTo>
                    <a:lnTo>
                      <a:pt x="326" y="12"/>
                    </a:lnTo>
                    <a:lnTo>
                      <a:pt x="329" y="8"/>
                    </a:lnTo>
                    <a:lnTo>
                      <a:pt x="332" y="5"/>
                    </a:lnTo>
                    <a:lnTo>
                      <a:pt x="334" y="2"/>
                    </a:lnTo>
                    <a:lnTo>
                      <a:pt x="335" y="0"/>
                    </a:lnTo>
                    <a:lnTo>
                      <a:pt x="327" y="122"/>
                    </a:lnTo>
                  </a:path>
                </a:pathLst>
              </a:custGeom>
              <a:solidFill>
                <a:srgbClr val="80CFE2"/>
              </a:solidFill>
              <a:ln w="12700" cap="rnd">
                <a:solidFill>
                  <a:srgbClr val="232323"/>
                </a:solidFill>
                <a:round/>
                <a:headEnd/>
                <a:tailEnd/>
              </a:ln>
            </p:spPr>
            <p:txBody>
              <a:bodyPr/>
              <a:lstStyle/>
              <a:p>
                <a:endParaRPr lang="el-GR"/>
              </a:p>
            </p:txBody>
          </p:sp>
          <p:sp>
            <p:nvSpPr>
              <p:cNvPr id="32939" name="Freeform 94"/>
              <p:cNvSpPr>
                <a:spLocks/>
              </p:cNvSpPr>
              <p:nvPr/>
            </p:nvSpPr>
            <p:spPr bwMode="auto">
              <a:xfrm>
                <a:off x="1838" y="3093"/>
                <a:ext cx="94" cy="137"/>
              </a:xfrm>
              <a:custGeom>
                <a:avLst/>
                <a:gdLst>
                  <a:gd name="T0" fmla="*/ 0 w 99"/>
                  <a:gd name="T1" fmla="*/ 0 h 123"/>
                  <a:gd name="T2" fmla="*/ 17 w 99"/>
                  <a:gd name="T3" fmla="*/ 258 h 123"/>
                  <a:gd name="T4" fmla="*/ 39 w 99"/>
                  <a:gd name="T5" fmla="*/ 229 h 123"/>
                  <a:gd name="T6" fmla="*/ 39 w 99"/>
                  <a:gd name="T7" fmla="*/ 228 h 123"/>
                  <a:gd name="T8" fmla="*/ 40 w 99"/>
                  <a:gd name="T9" fmla="*/ 228 h 123"/>
                  <a:gd name="T10" fmla="*/ 42 w 99"/>
                  <a:gd name="T11" fmla="*/ 228 h 123"/>
                  <a:gd name="T12" fmla="*/ 43 w 99"/>
                  <a:gd name="T13" fmla="*/ 228 h 123"/>
                  <a:gd name="T14" fmla="*/ 44 w 99"/>
                  <a:gd name="T15" fmla="*/ 228 h 123"/>
                  <a:gd name="T16" fmla="*/ 45 w 99"/>
                  <a:gd name="T17" fmla="*/ 228 h 123"/>
                  <a:gd name="T18" fmla="*/ 48 w 99"/>
                  <a:gd name="T19" fmla="*/ 228 h 123"/>
                  <a:gd name="T20" fmla="*/ 49 w 99"/>
                  <a:gd name="T21" fmla="*/ 229 h 123"/>
                  <a:gd name="T22" fmla="*/ 51 w 99"/>
                  <a:gd name="T23" fmla="*/ 231 h 123"/>
                  <a:gd name="T24" fmla="*/ 54 w 99"/>
                  <a:gd name="T25" fmla="*/ 235 h 123"/>
                  <a:gd name="T26" fmla="*/ 57 w 99"/>
                  <a:gd name="T27" fmla="*/ 238 h 123"/>
                  <a:gd name="T28" fmla="*/ 60 w 99"/>
                  <a:gd name="T29" fmla="*/ 241 h 123"/>
                  <a:gd name="T30" fmla="*/ 63 w 99"/>
                  <a:gd name="T31" fmla="*/ 244 h 123"/>
                  <a:gd name="T32" fmla="*/ 65 w 99"/>
                  <a:gd name="T33" fmla="*/ 248 h 123"/>
                  <a:gd name="T34" fmla="*/ 67 w 99"/>
                  <a:gd name="T35" fmla="*/ 254 h 123"/>
                  <a:gd name="T36" fmla="*/ 68 w 99"/>
                  <a:gd name="T37" fmla="*/ 252 h 123"/>
                  <a:gd name="T38" fmla="*/ 67 w 99"/>
                  <a:gd name="T39" fmla="*/ 246 h 123"/>
                  <a:gd name="T40" fmla="*/ 66 w 99"/>
                  <a:gd name="T41" fmla="*/ 241 h 123"/>
                  <a:gd name="T42" fmla="*/ 63 w 99"/>
                  <a:gd name="T43" fmla="*/ 229 h 123"/>
                  <a:gd name="T44" fmla="*/ 61 w 99"/>
                  <a:gd name="T45" fmla="*/ 217 h 123"/>
                  <a:gd name="T46" fmla="*/ 57 w 99"/>
                  <a:gd name="T47" fmla="*/ 203 h 123"/>
                  <a:gd name="T48" fmla="*/ 51 w 99"/>
                  <a:gd name="T49" fmla="*/ 186 h 123"/>
                  <a:gd name="T50" fmla="*/ 47 w 99"/>
                  <a:gd name="T51" fmla="*/ 170 h 123"/>
                  <a:gd name="T52" fmla="*/ 43 w 99"/>
                  <a:gd name="T53" fmla="*/ 154 h 123"/>
                  <a:gd name="T54" fmla="*/ 38 w 99"/>
                  <a:gd name="T55" fmla="*/ 137 h 123"/>
                  <a:gd name="T56" fmla="*/ 34 w 99"/>
                  <a:gd name="T57" fmla="*/ 123 h 123"/>
                  <a:gd name="T58" fmla="*/ 29 w 99"/>
                  <a:gd name="T59" fmla="*/ 108 h 123"/>
                  <a:gd name="T60" fmla="*/ 26 w 99"/>
                  <a:gd name="T61" fmla="*/ 97 h 123"/>
                  <a:gd name="T62" fmla="*/ 24 w 99"/>
                  <a:gd name="T63" fmla="*/ 87 h 123"/>
                  <a:gd name="T64" fmla="*/ 23 w 99"/>
                  <a:gd name="T65" fmla="*/ 80 h 123"/>
                  <a:gd name="T66" fmla="*/ 22 w 99"/>
                  <a:gd name="T67" fmla="*/ 74 h 123"/>
                  <a:gd name="T68" fmla="*/ 21 w 99"/>
                  <a:gd name="T69" fmla="*/ 69 h 123"/>
                  <a:gd name="T70" fmla="*/ 19 w 99"/>
                  <a:gd name="T71" fmla="*/ 62 h 123"/>
                  <a:gd name="T72" fmla="*/ 17 w 99"/>
                  <a:gd name="T73" fmla="*/ 56 h 123"/>
                  <a:gd name="T74" fmla="*/ 13 w 99"/>
                  <a:gd name="T75" fmla="*/ 50 h 123"/>
                  <a:gd name="T76" fmla="*/ 11 w 99"/>
                  <a:gd name="T77" fmla="*/ 40 h 123"/>
                  <a:gd name="T78" fmla="*/ 9 w 99"/>
                  <a:gd name="T79" fmla="*/ 35 h 123"/>
                  <a:gd name="T80" fmla="*/ 9 w 99"/>
                  <a:gd name="T81" fmla="*/ 28 h 123"/>
                  <a:gd name="T82" fmla="*/ 9 w 99"/>
                  <a:gd name="T83" fmla="*/ 22 h 123"/>
                  <a:gd name="T84" fmla="*/ 8 w 99"/>
                  <a:gd name="T85" fmla="*/ 16 h 123"/>
                  <a:gd name="T86" fmla="*/ 6 w 99"/>
                  <a:gd name="T87" fmla="*/ 13 h 123"/>
                  <a:gd name="T88" fmla="*/ 3 w 99"/>
                  <a:gd name="T89" fmla="*/ 4 h 123"/>
                  <a:gd name="T90" fmla="*/ 2 w 99"/>
                  <a:gd name="T91" fmla="*/ 2 h 123"/>
                  <a:gd name="T92" fmla="*/ 1 w 99"/>
                  <a:gd name="T93" fmla="*/ 1 h 123"/>
                  <a:gd name="T94" fmla="*/ 0 w 99"/>
                  <a:gd name="T95" fmla="*/ 0 h 12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9"/>
                  <a:gd name="T145" fmla="*/ 0 h 123"/>
                  <a:gd name="T146" fmla="*/ 99 w 99"/>
                  <a:gd name="T147" fmla="*/ 123 h 12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9" h="123">
                    <a:moveTo>
                      <a:pt x="0" y="0"/>
                    </a:moveTo>
                    <a:lnTo>
                      <a:pt x="24" y="122"/>
                    </a:lnTo>
                    <a:lnTo>
                      <a:pt x="55" y="108"/>
                    </a:lnTo>
                    <a:lnTo>
                      <a:pt x="56" y="107"/>
                    </a:lnTo>
                    <a:lnTo>
                      <a:pt x="57" y="107"/>
                    </a:lnTo>
                    <a:lnTo>
                      <a:pt x="60" y="107"/>
                    </a:lnTo>
                    <a:lnTo>
                      <a:pt x="61" y="107"/>
                    </a:lnTo>
                    <a:lnTo>
                      <a:pt x="63" y="107"/>
                    </a:lnTo>
                    <a:lnTo>
                      <a:pt x="65" y="107"/>
                    </a:lnTo>
                    <a:lnTo>
                      <a:pt x="69" y="107"/>
                    </a:lnTo>
                    <a:lnTo>
                      <a:pt x="71" y="108"/>
                    </a:lnTo>
                    <a:lnTo>
                      <a:pt x="74" y="109"/>
                    </a:lnTo>
                    <a:lnTo>
                      <a:pt x="78" y="110"/>
                    </a:lnTo>
                    <a:lnTo>
                      <a:pt x="81" y="111"/>
                    </a:lnTo>
                    <a:lnTo>
                      <a:pt x="86" y="113"/>
                    </a:lnTo>
                    <a:lnTo>
                      <a:pt x="89" y="115"/>
                    </a:lnTo>
                    <a:lnTo>
                      <a:pt x="93" y="117"/>
                    </a:lnTo>
                    <a:lnTo>
                      <a:pt x="97" y="119"/>
                    </a:lnTo>
                    <a:lnTo>
                      <a:pt x="98" y="118"/>
                    </a:lnTo>
                    <a:lnTo>
                      <a:pt x="97" y="116"/>
                    </a:lnTo>
                    <a:lnTo>
                      <a:pt x="95" y="113"/>
                    </a:lnTo>
                    <a:lnTo>
                      <a:pt x="91" y="108"/>
                    </a:lnTo>
                    <a:lnTo>
                      <a:pt x="87" y="102"/>
                    </a:lnTo>
                    <a:lnTo>
                      <a:pt x="81" y="95"/>
                    </a:lnTo>
                    <a:lnTo>
                      <a:pt x="74" y="88"/>
                    </a:lnTo>
                    <a:lnTo>
                      <a:pt x="68" y="80"/>
                    </a:lnTo>
                    <a:lnTo>
                      <a:pt x="61" y="73"/>
                    </a:lnTo>
                    <a:lnTo>
                      <a:pt x="54" y="65"/>
                    </a:lnTo>
                    <a:lnTo>
                      <a:pt x="48" y="58"/>
                    </a:lnTo>
                    <a:lnTo>
                      <a:pt x="43" y="51"/>
                    </a:lnTo>
                    <a:lnTo>
                      <a:pt x="37" y="46"/>
                    </a:lnTo>
                    <a:lnTo>
                      <a:pt x="34" y="41"/>
                    </a:lnTo>
                    <a:lnTo>
                      <a:pt x="32" y="38"/>
                    </a:lnTo>
                    <a:lnTo>
                      <a:pt x="29" y="35"/>
                    </a:lnTo>
                    <a:lnTo>
                      <a:pt x="28" y="32"/>
                    </a:lnTo>
                    <a:lnTo>
                      <a:pt x="26" y="29"/>
                    </a:lnTo>
                    <a:lnTo>
                      <a:pt x="24" y="26"/>
                    </a:lnTo>
                    <a:lnTo>
                      <a:pt x="20" y="23"/>
                    </a:lnTo>
                    <a:lnTo>
                      <a:pt x="18" y="19"/>
                    </a:lnTo>
                    <a:lnTo>
                      <a:pt x="16" y="16"/>
                    </a:lnTo>
                    <a:lnTo>
                      <a:pt x="12" y="13"/>
                    </a:lnTo>
                    <a:lnTo>
                      <a:pt x="10" y="11"/>
                    </a:lnTo>
                    <a:lnTo>
                      <a:pt x="8" y="8"/>
                    </a:lnTo>
                    <a:lnTo>
                      <a:pt x="6" y="6"/>
                    </a:lnTo>
                    <a:lnTo>
                      <a:pt x="3" y="4"/>
                    </a:lnTo>
                    <a:lnTo>
                      <a:pt x="2" y="2"/>
                    </a:lnTo>
                    <a:lnTo>
                      <a:pt x="1" y="1"/>
                    </a:lnTo>
                    <a:lnTo>
                      <a:pt x="0" y="0"/>
                    </a:lnTo>
                  </a:path>
                </a:pathLst>
              </a:custGeom>
              <a:solidFill>
                <a:srgbClr val="80CFE2"/>
              </a:solidFill>
              <a:ln w="12700" cap="rnd">
                <a:solidFill>
                  <a:srgbClr val="232323"/>
                </a:solidFill>
                <a:round/>
                <a:headEnd/>
                <a:tailEnd/>
              </a:ln>
            </p:spPr>
            <p:txBody>
              <a:bodyPr/>
              <a:lstStyle/>
              <a:p>
                <a:endParaRPr lang="el-GR"/>
              </a:p>
            </p:txBody>
          </p:sp>
          <p:sp>
            <p:nvSpPr>
              <p:cNvPr id="32940" name="Freeform 95"/>
              <p:cNvSpPr>
                <a:spLocks/>
              </p:cNvSpPr>
              <p:nvPr/>
            </p:nvSpPr>
            <p:spPr bwMode="auto">
              <a:xfrm>
                <a:off x="4071" y="3211"/>
                <a:ext cx="80" cy="67"/>
              </a:xfrm>
              <a:custGeom>
                <a:avLst/>
                <a:gdLst>
                  <a:gd name="T0" fmla="*/ 0 w 84"/>
                  <a:gd name="T1" fmla="*/ 19 h 60"/>
                  <a:gd name="T2" fmla="*/ 3 w 84"/>
                  <a:gd name="T3" fmla="*/ 26 h 60"/>
                  <a:gd name="T4" fmla="*/ 8 w 84"/>
                  <a:gd name="T5" fmla="*/ 32 h 60"/>
                  <a:gd name="T6" fmla="*/ 10 w 84"/>
                  <a:gd name="T7" fmla="*/ 39 h 60"/>
                  <a:gd name="T8" fmla="*/ 10 w 84"/>
                  <a:gd name="T9" fmla="*/ 49 h 60"/>
                  <a:gd name="T10" fmla="*/ 12 w 84"/>
                  <a:gd name="T11" fmla="*/ 55 h 60"/>
                  <a:gd name="T12" fmla="*/ 17 w 84"/>
                  <a:gd name="T13" fmla="*/ 61 h 60"/>
                  <a:gd name="T14" fmla="*/ 20 w 84"/>
                  <a:gd name="T15" fmla="*/ 68 h 60"/>
                  <a:gd name="T16" fmla="*/ 24 w 84"/>
                  <a:gd name="T17" fmla="*/ 76 h 60"/>
                  <a:gd name="T18" fmla="*/ 26 w 84"/>
                  <a:gd name="T19" fmla="*/ 82 h 60"/>
                  <a:gd name="T20" fmla="*/ 28 w 84"/>
                  <a:gd name="T21" fmla="*/ 88 h 60"/>
                  <a:gd name="T22" fmla="*/ 30 w 84"/>
                  <a:gd name="T23" fmla="*/ 95 h 60"/>
                  <a:gd name="T24" fmla="*/ 33 w 84"/>
                  <a:gd name="T25" fmla="*/ 103 h 60"/>
                  <a:gd name="T26" fmla="*/ 38 w 84"/>
                  <a:gd name="T27" fmla="*/ 108 h 60"/>
                  <a:gd name="T28" fmla="*/ 40 w 84"/>
                  <a:gd name="T29" fmla="*/ 116 h 60"/>
                  <a:gd name="T30" fmla="*/ 44 w 84"/>
                  <a:gd name="T31" fmla="*/ 121 h 60"/>
                  <a:gd name="T32" fmla="*/ 47 w 84"/>
                  <a:gd name="T33" fmla="*/ 130 h 60"/>
                  <a:gd name="T34" fmla="*/ 59 w 84"/>
                  <a:gd name="T35" fmla="*/ 106 h 60"/>
                  <a:gd name="T36" fmla="*/ 56 w 84"/>
                  <a:gd name="T37" fmla="*/ 98 h 60"/>
                  <a:gd name="T38" fmla="*/ 52 w 84"/>
                  <a:gd name="T39" fmla="*/ 95 h 60"/>
                  <a:gd name="T40" fmla="*/ 50 w 84"/>
                  <a:gd name="T41" fmla="*/ 88 h 60"/>
                  <a:gd name="T42" fmla="*/ 46 w 84"/>
                  <a:gd name="T43" fmla="*/ 82 h 60"/>
                  <a:gd name="T44" fmla="*/ 44 w 84"/>
                  <a:gd name="T45" fmla="*/ 76 h 60"/>
                  <a:gd name="T46" fmla="*/ 40 w 84"/>
                  <a:gd name="T47" fmla="*/ 70 h 60"/>
                  <a:gd name="T48" fmla="*/ 38 w 84"/>
                  <a:gd name="T49" fmla="*/ 63 h 60"/>
                  <a:gd name="T50" fmla="*/ 34 w 84"/>
                  <a:gd name="T51" fmla="*/ 56 h 60"/>
                  <a:gd name="T52" fmla="*/ 30 w 84"/>
                  <a:gd name="T53" fmla="*/ 50 h 60"/>
                  <a:gd name="T54" fmla="*/ 28 w 84"/>
                  <a:gd name="T55" fmla="*/ 44 h 60"/>
                  <a:gd name="T56" fmla="*/ 26 w 84"/>
                  <a:gd name="T57" fmla="*/ 36 h 60"/>
                  <a:gd name="T58" fmla="*/ 24 w 84"/>
                  <a:gd name="T59" fmla="*/ 31 h 60"/>
                  <a:gd name="T60" fmla="*/ 21 w 84"/>
                  <a:gd name="T61" fmla="*/ 21 h 60"/>
                  <a:gd name="T62" fmla="*/ 18 w 84"/>
                  <a:gd name="T63" fmla="*/ 15 h 60"/>
                  <a:gd name="T64" fmla="*/ 14 w 84"/>
                  <a:gd name="T65" fmla="*/ 3 h 60"/>
                  <a:gd name="T66" fmla="*/ 11 w 84"/>
                  <a:gd name="T67" fmla="*/ 0 h 60"/>
                  <a:gd name="T68" fmla="*/ 0 w 84"/>
                  <a:gd name="T69" fmla="*/ 19 h 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4"/>
                  <a:gd name="T106" fmla="*/ 0 h 60"/>
                  <a:gd name="T107" fmla="*/ 84 w 84"/>
                  <a:gd name="T108" fmla="*/ 60 h 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4" h="60">
                    <a:moveTo>
                      <a:pt x="0" y="9"/>
                    </a:moveTo>
                    <a:lnTo>
                      <a:pt x="3" y="12"/>
                    </a:lnTo>
                    <a:lnTo>
                      <a:pt x="8" y="15"/>
                    </a:lnTo>
                    <a:lnTo>
                      <a:pt x="11" y="18"/>
                    </a:lnTo>
                    <a:lnTo>
                      <a:pt x="16" y="22"/>
                    </a:lnTo>
                    <a:lnTo>
                      <a:pt x="19" y="25"/>
                    </a:lnTo>
                    <a:lnTo>
                      <a:pt x="24" y="28"/>
                    </a:lnTo>
                    <a:lnTo>
                      <a:pt x="27" y="31"/>
                    </a:lnTo>
                    <a:lnTo>
                      <a:pt x="31" y="35"/>
                    </a:lnTo>
                    <a:lnTo>
                      <a:pt x="35" y="38"/>
                    </a:lnTo>
                    <a:lnTo>
                      <a:pt x="39" y="41"/>
                    </a:lnTo>
                    <a:lnTo>
                      <a:pt x="43" y="44"/>
                    </a:lnTo>
                    <a:lnTo>
                      <a:pt x="47" y="47"/>
                    </a:lnTo>
                    <a:lnTo>
                      <a:pt x="52" y="50"/>
                    </a:lnTo>
                    <a:lnTo>
                      <a:pt x="56" y="53"/>
                    </a:lnTo>
                    <a:lnTo>
                      <a:pt x="61" y="56"/>
                    </a:lnTo>
                    <a:lnTo>
                      <a:pt x="66" y="59"/>
                    </a:lnTo>
                    <a:lnTo>
                      <a:pt x="83" y="49"/>
                    </a:lnTo>
                    <a:lnTo>
                      <a:pt x="79" y="46"/>
                    </a:lnTo>
                    <a:lnTo>
                      <a:pt x="74" y="44"/>
                    </a:lnTo>
                    <a:lnTo>
                      <a:pt x="70" y="41"/>
                    </a:lnTo>
                    <a:lnTo>
                      <a:pt x="65" y="38"/>
                    </a:lnTo>
                    <a:lnTo>
                      <a:pt x="61" y="35"/>
                    </a:lnTo>
                    <a:lnTo>
                      <a:pt x="56" y="32"/>
                    </a:lnTo>
                    <a:lnTo>
                      <a:pt x="52" y="29"/>
                    </a:lnTo>
                    <a:lnTo>
                      <a:pt x="48" y="26"/>
                    </a:lnTo>
                    <a:lnTo>
                      <a:pt x="44" y="23"/>
                    </a:lnTo>
                    <a:lnTo>
                      <a:pt x="39" y="20"/>
                    </a:lnTo>
                    <a:lnTo>
                      <a:pt x="36" y="17"/>
                    </a:lnTo>
                    <a:lnTo>
                      <a:pt x="31" y="14"/>
                    </a:lnTo>
                    <a:lnTo>
                      <a:pt x="28" y="10"/>
                    </a:lnTo>
                    <a:lnTo>
                      <a:pt x="25" y="7"/>
                    </a:lnTo>
                    <a:lnTo>
                      <a:pt x="21" y="3"/>
                    </a:lnTo>
                    <a:lnTo>
                      <a:pt x="18" y="0"/>
                    </a:lnTo>
                    <a:lnTo>
                      <a:pt x="0" y="9"/>
                    </a:lnTo>
                  </a:path>
                </a:pathLst>
              </a:custGeom>
              <a:solidFill>
                <a:srgbClr val="C0E7F1"/>
              </a:solidFill>
              <a:ln w="12700" cap="rnd">
                <a:solidFill>
                  <a:srgbClr val="232323"/>
                </a:solidFill>
                <a:round/>
                <a:headEnd/>
                <a:tailEnd/>
              </a:ln>
            </p:spPr>
            <p:txBody>
              <a:bodyPr/>
              <a:lstStyle/>
              <a:p>
                <a:endParaRPr lang="el-GR"/>
              </a:p>
            </p:txBody>
          </p:sp>
          <p:sp>
            <p:nvSpPr>
              <p:cNvPr id="32941" name="Freeform 96"/>
              <p:cNvSpPr>
                <a:spLocks/>
              </p:cNvSpPr>
              <p:nvPr/>
            </p:nvSpPr>
            <p:spPr bwMode="auto">
              <a:xfrm>
                <a:off x="2061" y="3430"/>
                <a:ext cx="66" cy="79"/>
              </a:xfrm>
              <a:custGeom>
                <a:avLst/>
                <a:gdLst>
                  <a:gd name="T0" fmla="*/ 0 w 69"/>
                  <a:gd name="T1" fmla="*/ 12 h 71"/>
                  <a:gd name="T2" fmla="*/ 2 w 69"/>
                  <a:gd name="T3" fmla="*/ 18 h 71"/>
                  <a:gd name="T4" fmla="*/ 4 w 69"/>
                  <a:gd name="T5" fmla="*/ 27 h 71"/>
                  <a:gd name="T6" fmla="*/ 8 w 69"/>
                  <a:gd name="T7" fmla="*/ 36 h 71"/>
                  <a:gd name="T8" fmla="*/ 10 w 69"/>
                  <a:gd name="T9" fmla="*/ 45 h 71"/>
                  <a:gd name="T10" fmla="*/ 11 w 69"/>
                  <a:gd name="T11" fmla="*/ 52 h 71"/>
                  <a:gd name="T12" fmla="*/ 11 w 69"/>
                  <a:gd name="T13" fmla="*/ 62 h 71"/>
                  <a:gd name="T14" fmla="*/ 14 w 69"/>
                  <a:gd name="T15" fmla="*/ 70 h 71"/>
                  <a:gd name="T16" fmla="*/ 18 w 69"/>
                  <a:gd name="T17" fmla="*/ 78 h 71"/>
                  <a:gd name="T18" fmla="*/ 20 w 69"/>
                  <a:gd name="T19" fmla="*/ 87 h 71"/>
                  <a:gd name="T20" fmla="*/ 23 w 69"/>
                  <a:gd name="T21" fmla="*/ 96 h 71"/>
                  <a:gd name="T22" fmla="*/ 26 w 69"/>
                  <a:gd name="T23" fmla="*/ 106 h 71"/>
                  <a:gd name="T24" fmla="*/ 28 w 69"/>
                  <a:gd name="T25" fmla="*/ 111 h 71"/>
                  <a:gd name="T26" fmla="*/ 29 w 69"/>
                  <a:gd name="T27" fmla="*/ 120 h 71"/>
                  <a:gd name="T28" fmla="*/ 31 w 69"/>
                  <a:gd name="T29" fmla="*/ 131 h 71"/>
                  <a:gd name="T30" fmla="*/ 32 w 69"/>
                  <a:gd name="T31" fmla="*/ 136 h 71"/>
                  <a:gd name="T32" fmla="*/ 33 w 69"/>
                  <a:gd name="T33" fmla="*/ 149 h 71"/>
                  <a:gd name="T34" fmla="*/ 50 w 69"/>
                  <a:gd name="T35" fmla="*/ 138 h 71"/>
                  <a:gd name="T36" fmla="*/ 49 w 69"/>
                  <a:gd name="T37" fmla="*/ 132 h 71"/>
                  <a:gd name="T38" fmla="*/ 47 w 69"/>
                  <a:gd name="T39" fmla="*/ 120 h 71"/>
                  <a:gd name="T40" fmla="*/ 45 w 69"/>
                  <a:gd name="T41" fmla="*/ 111 h 71"/>
                  <a:gd name="T42" fmla="*/ 43 w 69"/>
                  <a:gd name="T43" fmla="*/ 106 h 71"/>
                  <a:gd name="T44" fmla="*/ 42 w 69"/>
                  <a:gd name="T45" fmla="*/ 96 h 71"/>
                  <a:gd name="T46" fmla="*/ 38 w 69"/>
                  <a:gd name="T47" fmla="*/ 87 h 71"/>
                  <a:gd name="T48" fmla="*/ 35 w 69"/>
                  <a:gd name="T49" fmla="*/ 78 h 71"/>
                  <a:gd name="T50" fmla="*/ 33 w 69"/>
                  <a:gd name="T51" fmla="*/ 70 h 71"/>
                  <a:gd name="T52" fmla="*/ 31 w 69"/>
                  <a:gd name="T53" fmla="*/ 62 h 71"/>
                  <a:gd name="T54" fmla="*/ 30 w 69"/>
                  <a:gd name="T55" fmla="*/ 51 h 71"/>
                  <a:gd name="T56" fmla="*/ 28 w 69"/>
                  <a:gd name="T57" fmla="*/ 41 h 71"/>
                  <a:gd name="T58" fmla="*/ 27 w 69"/>
                  <a:gd name="T59" fmla="*/ 33 h 71"/>
                  <a:gd name="T60" fmla="*/ 24 w 69"/>
                  <a:gd name="T61" fmla="*/ 24 h 71"/>
                  <a:gd name="T62" fmla="*/ 21 w 69"/>
                  <a:gd name="T63" fmla="*/ 16 h 71"/>
                  <a:gd name="T64" fmla="*/ 18 w 69"/>
                  <a:gd name="T65" fmla="*/ 4 h 71"/>
                  <a:gd name="T66" fmla="*/ 15 w 69"/>
                  <a:gd name="T67" fmla="*/ 0 h 71"/>
                  <a:gd name="T68" fmla="*/ 0 w 69"/>
                  <a:gd name="T69" fmla="*/ 12 h 7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9"/>
                  <a:gd name="T106" fmla="*/ 0 h 71"/>
                  <a:gd name="T107" fmla="*/ 69 w 69"/>
                  <a:gd name="T108" fmla="*/ 71 h 7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9" h="71">
                    <a:moveTo>
                      <a:pt x="0" y="5"/>
                    </a:moveTo>
                    <a:lnTo>
                      <a:pt x="2" y="9"/>
                    </a:lnTo>
                    <a:lnTo>
                      <a:pt x="4" y="13"/>
                    </a:lnTo>
                    <a:lnTo>
                      <a:pt x="8" y="17"/>
                    </a:lnTo>
                    <a:lnTo>
                      <a:pt x="10" y="21"/>
                    </a:lnTo>
                    <a:lnTo>
                      <a:pt x="13" y="25"/>
                    </a:lnTo>
                    <a:lnTo>
                      <a:pt x="18" y="29"/>
                    </a:lnTo>
                    <a:lnTo>
                      <a:pt x="21" y="33"/>
                    </a:lnTo>
                    <a:lnTo>
                      <a:pt x="25" y="37"/>
                    </a:lnTo>
                    <a:lnTo>
                      <a:pt x="27" y="41"/>
                    </a:lnTo>
                    <a:lnTo>
                      <a:pt x="30" y="45"/>
                    </a:lnTo>
                    <a:lnTo>
                      <a:pt x="33" y="49"/>
                    </a:lnTo>
                    <a:lnTo>
                      <a:pt x="37" y="53"/>
                    </a:lnTo>
                    <a:lnTo>
                      <a:pt x="39" y="57"/>
                    </a:lnTo>
                    <a:lnTo>
                      <a:pt x="42" y="61"/>
                    </a:lnTo>
                    <a:lnTo>
                      <a:pt x="45" y="65"/>
                    </a:lnTo>
                    <a:lnTo>
                      <a:pt x="46" y="70"/>
                    </a:lnTo>
                    <a:lnTo>
                      <a:pt x="68" y="66"/>
                    </a:lnTo>
                    <a:lnTo>
                      <a:pt x="66" y="62"/>
                    </a:lnTo>
                    <a:lnTo>
                      <a:pt x="64" y="57"/>
                    </a:lnTo>
                    <a:lnTo>
                      <a:pt x="61" y="53"/>
                    </a:lnTo>
                    <a:lnTo>
                      <a:pt x="58" y="49"/>
                    </a:lnTo>
                    <a:lnTo>
                      <a:pt x="56" y="45"/>
                    </a:lnTo>
                    <a:lnTo>
                      <a:pt x="52" y="41"/>
                    </a:lnTo>
                    <a:lnTo>
                      <a:pt x="49" y="37"/>
                    </a:lnTo>
                    <a:lnTo>
                      <a:pt x="47" y="33"/>
                    </a:lnTo>
                    <a:lnTo>
                      <a:pt x="43" y="29"/>
                    </a:lnTo>
                    <a:lnTo>
                      <a:pt x="40" y="24"/>
                    </a:lnTo>
                    <a:lnTo>
                      <a:pt x="37" y="20"/>
                    </a:lnTo>
                    <a:lnTo>
                      <a:pt x="35" y="16"/>
                    </a:lnTo>
                    <a:lnTo>
                      <a:pt x="31" y="12"/>
                    </a:lnTo>
                    <a:lnTo>
                      <a:pt x="28" y="8"/>
                    </a:lnTo>
                    <a:lnTo>
                      <a:pt x="25" y="4"/>
                    </a:lnTo>
                    <a:lnTo>
                      <a:pt x="22" y="0"/>
                    </a:lnTo>
                    <a:lnTo>
                      <a:pt x="0" y="5"/>
                    </a:lnTo>
                  </a:path>
                </a:pathLst>
              </a:custGeom>
              <a:solidFill>
                <a:srgbClr val="C0E7F1"/>
              </a:solidFill>
              <a:ln w="12700" cap="rnd">
                <a:solidFill>
                  <a:srgbClr val="232323"/>
                </a:solidFill>
                <a:round/>
                <a:headEnd/>
                <a:tailEnd/>
              </a:ln>
            </p:spPr>
            <p:txBody>
              <a:bodyPr/>
              <a:lstStyle/>
              <a:p>
                <a:endParaRPr lang="el-GR"/>
              </a:p>
            </p:txBody>
          </p:sp>
          <p:sp>
            <p:nvSpPr>
              <p:cNvPr id="32942" name="Freeform 97"/>
              <p:cNvSpPr>
                <a:spLocks/>
              </p:cNvSpPr>
              <p:nvPr/>
            </p:nvSpPr>
            <p:spPr bwMode="auto">
              <a:xfrm>
                <a:off x="2598" y="2914"/>
                <a:ext cx="63" cy="35"/>
              </a:xfrm>
              <a:custGeom>
                <a:avLst/>
                <a:gdLst>
                  <a:gd name="T0" fmla="*/ 38 w 66"/>
                  <a:gd name="T1" fmla="*/ 0 h 31"/>
                  <a:gd name="T2" fmla="*/ 34 w 66"/>
                  <a:gd name="T3" fmla="*/ 1 h 31"/>
                  <a:gd name="T4" fmla="*/ 32 w 66"/>
                  <a:gd name="T5" fmla="*/ 2 h 31"/>
                  <a:gd name="T6" fmla="*/ 31 w 66"/>
                  <a:gd name="T7" fmla="*/ 11 h 31"/>
                  <a:gd name="T8" fmla="*/ 29 w 66"/>
                  <a:gd name="T9" fmla="*/ 12 h 31"/>
                  <a:gd name="T10" fmla="*/ 27 w 66"/>
                  <a:gd name="T11" fmla="*/ 14 h 31"/>
                  <a:gd name="T12" fmla="*/ 26 w 66"/>
                  <a:gd name="T13" fmla="*/ 16 h 31"/>
                  <a:gd name="T14" fmla="*/ 23 w 66"/>
                  <a:gd name="T15" fmla="*/ 18 h 31"/>
                  <a:gd name="T16" fmla="*/ 20 w 66"/>
                  <a:gd name="T17" fmla="*/ 20 h 31"/>
                  <a:gd name="T18" fmla="*/ 17 w 66"/>
                  <a:gd name="T19" fmla="*/ 23 h 31"/>
                  <a:gd name="T20" fmla="*/ 13 w 66"/>
                  <a:gd name="T21" fmla="*/ 26 h 31"/>
                  <a:gd name="T22" fmla="*/ 11 w 66"/>
                  <a:gd name="T23" fmla="*/ 29 h 31"/>
                  <a:gd name="T24" fmla="*/ 10 w 66"/>
                  <a:gd name="T25" fmla="*/ 30 h 31"/>
                  <a:gd name="T26" fmla="*/ 10 w 66"/>
                  <a:gd name="T27" fmla="*/ 33 h 31"/>
                  <a:gd name="T28" fmla="*/ 7 w 66"/>
                  <a:gd name="T29" fmla="*/ 34 h 31"/>
                  <a:gd name="T30" fmla="*/ 3 w 66"/>
                  <a:gd name="T31" fmla="*/ 34 h 31"/>
                  <a:gd name="T32" fmla="*/ 0 w 66"/>
                  <a:gd name="T33" fmla="*/ 37 h 31"/>
                  <a:gd name="T34" fmla="*/ 9 w 66"/>
                  <a:gd name="T35" fmla="*/ 70 h 31"/>
                  <a:gd name="T36" fmla="*/ 10 w 66"/>
                  <a:gd name="T37" fmla="*/ 67 h 31"/>
                  <a:gd name="T38" fmla="*/ 11 w 66"/>
                  <a:gd name="T39" fmla="*/ 67 h 31"/>
                  <a:gd name="T40" fmla="*/ 13 w 66"/>
                  <a:gd name="T41" fmla="*/ 62 h 31"/>
                  <a:gd name="T42" fmla="*/ 17 w 66"/>
                  <a:gd name="T43" fmla="*/ 60 h 31"/>
                  <a:gd name="T44" fmla="*/ 20 w 66"/>
                  <a:gd name="T45" fmla="*/ 59 h 31"/>
                  <a:gd name="T46" fmla="*/ 24 w 66"/>
                  <a:gd name="T47" fmla="*/ 55 h 31"/>
                  <a:gd name="T48" fmla="*/ 27 w 66"/>
                  <a:gd name="T49" fmla="*/ 53 h 31"/>
                  <a:gd name="T50" fmla="*/ 28 w 66"/>
                  <a:gd name="T51" fmla="*/ 52 h 31"/>
                  <a:gd name="T52" fmla="*/ 30 w 66"/>
                  <a:gd name="T53" fmla="*/ 49 h 31"/>
                  <a:gd name="T54" fmla="*/ 32 w 66"/>
                  <a:gd name="T55" fmla="*/ 43 h 31"/>
                  <a:gd name="T56" fmla="*/ 35 w 66"/>
                  <a:gd name="T57" fmla="*/ 42 h 31"/>
                  <a:gd name="T58" fmla="*/ 39 w 66"/>
                  <a:gd name="T59" fmla="*/ 38 h 31"/>
                  <a:gd name="T60" fmla="*/ 41 w 66"/>
                  <a:gd name="T61" fmla="*/ 34 h 31"/>
                  <a:gd name="T62" fmla="*/ 43 w 66"/>
                  <a:gd name="T63" fmla="*/ 33 h 31"/>
                  <a:gd name="T64" fmla="*/ 45 w 66"/>
                  <a:gd name="T65" fmla="*/ 29 h 31"/>
                  <a:gd name="T66" fmla="*/ 47 w 66"/>
                  <a:gd name="T67" fmla="*/ 26 h 31"/>
                  <a:gd name="T68" fmla="*/ 38 w 66"/>
                  <a:gd name="T69" fmla="*/ 0 h 3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6"/>
                  <a:gd name="T106" fmla="*/ 0 h 31"/>
                  <a:gd name="T107" fmla="*/ 66 w 66"/>
                  <a:gd name="T108" fmla="*/ 31 h 3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6" h="31">
                    <a:moveTo>
                      <a:pt x="52" y="0"/>
                    </a:moveTo>
                    <a:lnTo>
                      <a:pt x="48" y="1"/>
                    </a:lnTo>
                    <a:lnTo>
                      <a:pt x="45" y="2"/>
                    </a:lnTo>
                    <a:lnTo>
                      <a:pt x="43" y="4"/>
                    </a:lnTo>
                    <a:lnTo>
                      <a:pt x="39" y="5"/>
                    </a:lnTo>
                    <a:lnTo>
                      <a:pt x="36" y="6"/>
                    </a:lnTo>
                    <a:lnTo>
                      <a:pt x="34" y="7"/>
                    </a:lnTo>
                    <a:lnTo>
                      <a:pt x="30" y="8"/>
                    </a:lnTo>
                    <a:lnTo>
                      <a:pt x="27" y="9"/>
                    </a:lnTo>
                    <a:lnTo>
                      <a:pt x="24" y="10"/>
                    </a:lnTo>
                    <a:lnTo>
                      <a:pt x="20" y="11"/>
                    </a:lnTo>
                    <a:lnTo>
                      <a:pt x="17" y="12"/>
                    </a:lnTo>
                    <a:lnTo>
                      <a:pt x="13" y="13"/>
                    </a:lnTo>
                    <a:lnTo>
                      <a:pt x="10" y="14"/>
                    </a:lnTo>
                    <a:lnTo>
                      <a:pt x="7" y="15"/>
                    </a:lnTo>
                    <a:lnTo>
                      <a:pt x="3" y="15"/>
                    </a:lnTo>
                    <a:lnTo>
                      <a:pt x="0" y="16"/>
                    </a:lnTo>
                    <a:lnTo>
                      <a:pt x="9" y="30"/>
                    </a:lnTo>
                    <a:lnTo>
                      <a:pt x="12" y="28"/>
                    </a:lnTo>
                    <a:lnTo>
                      <a:pt x="16" y="28"/>
                    </a:lnTo>
                    <a:lnTo>
                      <a:pt x="20" y="27"/>
                    </a:lnTo>
                    <a:lnTo>
                      <a:pt x="24" y="26"/>
                    </a:lnTo>
                    <a:lnTo>
                      <a:pt x="27" y="25"/>
                    </a:lnTo>
                    <a:lnTo>
                      <a:pt x="31" y="24"/>
                    </a:lnTo>
                    <a:lnTo>
                      <a:pt x="35" y="23"/>
                    </a:lnTo>
                    <a:lnTo>
                      <a:pt x="38" y="22"/>
                    </a:lnTo>
                    <a:lnTo>
                      <a:pt x="41" y="21"/>
                    </a:lnTo>
                    <a:lnTo>
                      <a:pt x="45" y="19"/>
                    </a:lnTo>
                    <a:lnTo>
                      <a:pt x="49" y="18"/>
                    </a:lnTo>
                    <a:lnTo>
                      <a:pt x="53" y="17"/>
                    </a:lnTo>
                    <a:lnTo>
                      <a:pt x="56" y="15"/>
                    </a:lnTo>
                    <a:lnTo>
                      <a:pt x="58" y="14"/>
                    </a:lnTo>
                    <a:lnTo>
                      <a:pt x="62" y="12"/>
                    </a:lnTo>
                    <a:lnTo>
                      <a:pt x="65" y="11"/>
                    </a:lnTo>
                    <a:lnTo>
                      <a:pt x="52" y="0"/>
                    </a:lnTo>
                  </a:path>
                </a:pathLst>
              </a:custGeom>
              <a:solidFill>
                <a:srgbClr val="C0E7F1"/>
              </a:solidFill>
              <a:ln w="12700" cap="rnd">
                <a:solidFill>
                  <a:srgbClr val="232323"/>
                </a:solidFill>
                <a:round/>
                <a:headEnd/>
                <a:tailEnd/>
              </a:ln>
            </p:spPr>
            <p:txBody>
              <a:bodyPr/>
              <a:lstStyle/>
              <a:p>
                <a:endParaRPr lang="el-GR"/>
              </a:p>
            </p:txBody>
          </p:sp>
          <p:sp>
            <p:nvSpPr>
              <p:cNvPr id="32943" name="Freeform 98"/>
              <p:cNvSpPr>
                <a:spLocks/>
              </p:cNvSpPr>
              <p:nvPr/>
            </p:nvSpPr>
            <p:spPr bwMode="auto">
              <a:xfrm>
                <a:off x="2735" y="2909"/>
                <a:ext cx="28" cy="20"/>
              </a:xfrm>
              <a:custGeom>
                <a:avLst/>
                <a:gdLst>
                  <a:gd name="T0" fmla="*/ 7 w 30"/>
                  <a:gd name="T1" fmla="*/ 0 h 18"/>
                  <a:gd name="T2" fmla="*/ 7 w 30"/>
                  <a:gd name="T3" fmla="*/ 1 h 18"/>
                  <a:gd name="T4" fmla="*/ 7 w 30"/>
                  <a:gd name="T5" fmla="*/ 2 h 18"/>
                  <a:gd name="T6" fmla="*/ 6 w 30"/>
                  <a:gd name="T7" fmla="*/ 3 h 18"/>
                  <a:gd name="T8" fmla="*/ 6 w 30"/>
                  <a:gd name="T9" fmla="*/ 4 h 18"/>
                  <a:gd name="T10" fmla="*/ 6 w 30"/>
                  <a:gd name="T11" fmla="*/ 12 h 18"/>
                  <a:gd name="T12" fmla="*/ 4 w 30"/>
                  <a:gd name="T13" fmla="*/ 12 h 18"/>
                  <a:gd name="T14" fmla="*/ 4 w 30"/>
                  <a:gd name="T15" fmla="*/ 13 h 18"/>
                  <a:gd name="T16" fmla="*/ 3 w 30"/>
                  <a:gd name="T17" fmla="*/ 14 h 18"/>
                  <a:gd name="T18" fmla="*/ 2 w 30"/>
                  <a:gd name="T19" fmla="*/ 16 h 18"/>
                  <a:gd name="T20" fmla="*/ 2 w 30"/>
                  <a:gd name="T21" fmla="*/ 18 h 18"/>
                  <a:gd name="T22" fmla="*/ 2 w 30"/>
                  <a:gd name="T23" fmla="*/ 20 h 18"/>
                  <a:gd name="T24" fmla="*/ 1 w 30"/>
                  <a:gd name="T25" fmla="*/ 20 h 18"/>
                  <a:gd name="T26" fmla="*/ 1 w 30"/>
                  <a:gd name="T27" fmla="*/ 22 h 18"/>
                  <a:gd name="T28" fmla="*/ 0 w 30"/>
                  <a:gd name="T29" fmla="*/ 24 h 18"/>
                  <a:gd name="T30" fmla="*/ 15 w 30"/>
                  <a:gd name="T31" fmla="*/ 36 h 18"/>
                  <a:gd name="T32" fmla="*/ 15 w 30"/>
                  <a:gd name="T33" fmla="*/ 33 h 18"/>
                  <a:gd name="T34" fmla="*/ 15 w 30"/>
                  <a:gd name="T35" fmla="*/ 32 h 18"/>
                  <a:gd name="T36" fmla="*/ 15 w 30"/>
                  <a:gd name="T37" fmla="*/ 32 h 18"/>
                  <a:gd name="T38" fmla="*/ 15 w 30"/>
                  <a:gd name="T39" fmla="*/ 30 h 18"/>
                  <a:gd name="T40" fmla="*/ 16 w 30"/>
                  <a:gd name="T41" fmla="*/ 27 h 18"/>
                  <a:gd name="T42" fmla="*/ 16 w 30"/>
                  <a:gd name="T43" fmla="*/ 24 h 18"/>
                  <a:gd name="T44" fmla="*/ 17 w 30"/>
                  <a:gd name="T45" fmla="*/ 24 h 18"/>
                  <a:gd name="T46" fmla="*/ 17 w 30"/>
                  <a:gd name="T47" fmla="*/ 22 h 18"/>
                  <a:gd name="T48" fmla="*/ 17 w 30"/>
                  <a:gd name="T49" fmla="*/ 20 h 18"/>
                  <a:gd name="T50" fmla="*/ 17 w 30"/>
                  <a:gd name="T51" fmla="*/ 18 h 18"/>
                  <a:gd name="T52" fmla="*/ 18 w 30"/>
                  <a:gd name="T53" fmla="*/ 16 h 18"/>
                  <a:gd name="T54" fmla="*/ 18 w 30"/>
                  <a:gd name="T55" fmla="*/ 14 h 18"/>
                  <a:gd name="T56" fmla="*/ 18 w 30"/>
                  <a:gd name="T57" fmla="*/ 13 h 18"/>
                  <a:gd name="T58" fmla="*/ 18 w 30"/>
                  <a:gd name="T59" fmla="*/ 12 h 18"/>
                  <a:gd name="T60" fmla="*/ 7 w 30"/>
                  <a:gd name="T61" fmla="*/ 0 h 1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0"/>
                  <a:gd name="T94" fmla="*/ 0 h 18"/>
                  <a:gd name="T95" fmla="*/ 30 w 30"/>
                  <a:gd name="T96" fmla="*/ 18 h 1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0" h="18">
                    <a:moveTo>
                      <a:pt x="8" y="0"/>
                    </a:moveTo>
                    <a:lnTo>
                      <a:pt x="8" y="1"/>
                    </a:lnTo>
                    <a:lnTo>
                      <a:pt x="7" y="2"/>
                    </a:lnTo>
                    <a:lnTo>
                      <a:pt x="6" y="3"/>
                    </a:lnTo>
                    <a:lnTo>
                      <a:pt x="6" y="4"/>
                    </a:lnTo>
                    <a:lnTo>
                      <a:pt x="6" y="5"/>
                    </a:lnTo>
                    <a:lnTo>
                      <a:pt x="4" y="5"/>
                    </a:lnTo>
                    <a:lnTo>
                      <a:pt x="4" y="6"/>
                    </a:lnTo>
                    <a:lnTo>
                      <a:pt x="3" y="7"/>
                    </a:lnTo>
                    <a:lnTo>
                      <a:pt x="2" y="8"/>
                    </a:lnTo>
                    <a:lnTo>
                      <a:pt x="2" y="9"/>
                    </a:lnTo>
                    <a:lnTo>
                      <a:pt x="2" y="10"/>
                    </a:lnTo>
                    <a:lnTo>
                      <a:pt x="1" y="10"/>
                    </a:lnTo>
                    <a:lnTo>
                      <a:pt x="1" y="11"/>
                    </a:lnTo>
                    <a:lnTo>
                      <a:pt x="0" y="12"/>
                    </a:lnTo>
                    <a:lnTo>
                      <a:pt x="22" y="17"/>
                    </a:lnTo>
                    <a:lnTo>
                      <a:pt x="22" y="16"/>
                    </a:lnTo>
                    <a:lnTo>
                      <a:pt x="22" y="15"/>
                    </a:lnTo>
                    <a:lnTo>
                      <a:pt x="23" y="15"/>
                    </a:lnTo>
                    <a:lnTo>
                      <a:pt x="23" y="14"/>
                    </a:lnTo>
                    <a:lnTo>
                      <a:pt x="25" y="13"/>
                    </a:lnTo>
                    <a:lnTo>
                      <a:pt x="25" y="12"/>
                    </a:lnTo>
                    <a:lnTo>
                      <a:pt x="26" y="12"/>
                    </a:lnTo>
                    <a:lnTo>
                      <a:pt x="26" y="11"/>
                    </a:lnTo>
                    <a:lnTo>
                      <a:pt x="26" y="10"/>
                    </a:lnTo>
                    <a:lnTo>
                      <a:pt x="27" y="9"/>
                    </a:lnTo>
                    <a:lnTo>
                      <a:pt x="28" y="8"/>
                    </a:lnTo>
                    <a:lnTo>
                      <a:pt x="28" y="7"/>
                    </a:lnTo>
                    <a:lnTo>
                      <a:pt x="29" y="6"/>
                    </a:lnTo>
                    <a:lnTo>
                      <a:pt x="29" y="5"/>
                    </a:lnTo>
                    <a:lnTo>
                      <a:pt x="8" y="0"/>
                    </a:lnTo>
                  </a:path>
                </a:pathLst>
              </a:custGeom>
              <a:solidFill>
                <a:srgbClr val="C0E7F1"/>
              </a:solidFill>
              <a:ln w="12700" cap="rnd">
                <a:solidFill>
                  <a:srgbClr val="232323"/>
                </a:solidFill>
                <a:round/>
                <a:headEnd/>
                <a:tailEnd/>
              </a:ln>
            </p:spPr>
            <p:txBody>
              <a:bodyPr/>
              <a:lstStyle/>
              <a:p>
                <a:endParaRPr lang="el-GR"/>
              </a:p>
            </p:txBody>
          </p:sp>
          <p:sp>
            <p:nvSpPr>
              <p:cNvPr id="32944" name="Freeform 99"/>
              <p:cNvSpPr>
                <a:spLocks/>
              </p:cNvSpPr>
              <p:nvPr/>
            </p:nvSpPr>
            <p:spPr bwMode="auto">
              <a:xfrm>
                <a:off x="3630" y="2914"/>
                <a:ext cx="135" cy="68"/>
              </a:xfrm>
              <a:custGeom>
                <a:avLst/>
                <a:gdLst>
                  <a:gd name="T0" fmla="*/ 0 w 143"/>
                  <a:gd name="T1" fmla="*/ 22 h 61"/>
                  <a:gd name="T2" fmla="*/ 7 w 143"/>
                  <a:gd name="T3" fmla="*/ 31 h 61"/>
                  <a:gd name="T4" fmla="*/ 8 w 143"/>
                  <a:gd name="T5" fmla="*/ 39 h 61"/>
                  <a:gd name="T6" fmla="*/ 16 w 143"/>
                  <a:gd name="T7" fmla="*/ 45 h 61"/>
                  <a:gd name="T8" fmla="*/ 21 w 143"/>
                  <a:gd name="T9" fmla="*/ 54 h 61"/>
                  <a:gd name="T10" fmla="*/ 25 w 143"/>
                  <a:gd name="T11" fmla="*/ 60 h 61"/>
                  <a:gd name="T12" fmla="*/ 31 w 143"/>
                  <a:gd name="T13" fmla="*/ 67 h 61"/>
                  <a:gd name="T14" fmla="*/ 36 w 143"/>
                  <a:gd name="T15" fmla="*/ 72 h 61"/>
                  <a:gd name="T16" fmla="*/ 42 w 143"/>
                  <a:gd name="T17" fmla="*/ 79 h 61"/>
                  <a:gd name="T18" fmla="*/ 47 w 143"/>
                  <a:gd name="T19" fmla="*/ 86 h 61"/>
                  <a:gd name="T20" fmla="*/ 53 w 143"/>
                  <a:gd name="T21" fmla="*/ 94 h 61"/>
                  <a:gd name="T22" fmla="*/ 59 w 143"/>
                  <a:gd name="T23" fmla="*/ 96 h 61"/>
                  <a:gd name="T24" fmla="*/ 64 w 143"/>
                  <a:gd name="T25" fmla="*/ 105 h 61"/>
                  <a:gd name="T26" fmla="*/ 70 w 143"/>
                  <a:gd name="T27" fmla="*/ 109 h 61"/>
                  <a:gd name="T28" fmla="*/ 75 w 143"/>
                  <a:gd name="T29" fmla="*/ 117 h 61"/>
                  <a:gd name="T30" fmla="*/ 81 w 143"/>
                  <a:gd name="T31" fmla="*/ 122 h 61"/>
                  <a:gd name="T32" fmla="*/ 86 w 143"/>
                  <a:gd name="T33" fmla="*/ 130 h 61"/>
                  <a:gd name="T34" fmla="*/ 95 w 143"/>
                  <a:gd name="T35" fmla="*/ 106 h 61"/>
                  <a:gd name="T36" fmla="*/ 90 w 143"/>
                  <a:gd name="T37" fmla="*/ 98 h 61"/>
                  <a:gd name="T38" fmla="*/ 83 w 143"/>
                  <a:gd name="T39" fmla="*/ 94 h 61"/>
                  <a:gd name="T40" fmla="*/ 78 w 143"/>
                  <a:gd name="T41" fmla="*/ 86 h 61"/>
                  <a:gd name="T42" fmla="*/ 73 w 143"/>
                  <a:gd name="T43" fmla="*/ 79 h 61"/>
                  <a:gd name="T44" fmla="*/ 68 w 143"/>
                  <a:gd name="T45" fmla="*/ 72 h 61"/>
                  <a:gd name="T46" fmla="*/ 63 w 143"/>
                  <a:gd name="T47" fmla="*/ 67 h 61"/>
                  <a:gd name="T48" fmla="*/ 57 w 143"/>
                  <a:gd name="T49" fmla="*/ 60 h 61"/>
                  <a:gd name="T50" fmla="*/ 52 w 143"/>
                  <a:gd name="T51" fmla="*/ 54 h 61"/>
                  <a:gd name="T52" fmla="*/ 46 w 143"/>
                  <a:gd name="T53" fmla="*/ 48 h 61"/>
                  <a:gd name="T54" fmla="*/ 41 w 143"/>
                  <a:gd name="T55" fmla="*/ 43 h 61"/>
                  <a:gd name="T56" fmla="*/ 36 w 143"/>
                  <a:gd name="T57" fmla="*/ 36 h 61"/>
                  <a:gd name="T58" fmla="*/ 30 w 143"/>
                  <a:gd name="T59" fmla="*/ 28 h 61"/>
                  <a:gd name="T60" fmla="*/ 24 w 143"/>
                  <a:gd name="T61" fmla="*/ 20 h 61"/>
                  <a:gd name="T62" fmla="*/ 20 w 143"/>
                  <a:gd name="T63" fmla="*/ 14 h 61"/>
                  <a:gd name="T64" fmla="*/ 16 w 143"/>
                  <a:gd name="T65" fmla="*/ 3 h 61"/>
                  <a:gd name="T66" fmla="*/ 8 w 143"/>
                  <a:gd name="T67" fmla="*/ 0 h 61"/>
                  <a:gd name="T68" fmla="*/ 0 w 143"/>
                  <a:gd name="T69" fmla="*/ 22 h 6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3"/>
                  <a:gd name="T106" fmla="*/ 0 h 61"/>
                  <a:gd name="T107" fmla="*/ 143 w 143"/>
                  <a:gd name="T108" fmla="*/ 61 h 6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3" h="61">
                    <a:moveTo>
                      <a:pt x="0" y="11"/>
                    </a:moveTo>
                    <a:lnTo>
                      <a:pt x="7" y="14"/>
                    </a:lnTo>
                    <a:lnTo>
                      <a:pt x="15" y="18"/>
                    </a:lnTo>
                    <a:lnTo>
                      <a:pt x="23" y="21"/>
                    </a:lnTo>
                    <a:lnTo>
                      <a:pt x="30" y="25"/>
                    </a:lnTo>
                    <a:lnTo>
                      <a:pt x="38" y="28"/>
                    </a:lnTo>
                    <a:lnTo>
                      <a:pt x="46" y="31"/>
                    </a:lnTo>
                    <a:lnTo>
                      <a:pt x="54" y="34"/>
                    </a:lnTo>
                    <a:lnTo>
                      <a:pt x="63" y="37"/>
                    </a:lnTo>
                    <a:lnTo>
                      <a:pt x="71" y="40"/>
                    </a:lnTo>
                    <a:lnTo>
                      <a:pt x="79" y="43"/>
                    </a:lnTo>
                    <a:lnTo>
                      <a:pt x="88" y="45"/>
                    </a:lnTo>
                    <a:lnTo>
                      <a:pt x="96" y="48"/>
                    </a:lnTo>
                    <a:lnTo>
                      <a:pt x="104" y="51"/>
                    </a:lnTo>
                    <a:lnTo>
                      <a:pt x="112" y="54"/>
                    </a:lnTo>
                    <a:lnTo>
                      <a:pt x="121" y="57"/>
                    </a:lnTo>
                    <a:lnTo>
                      <a:pt x="128" y="60"/>
                    </a:lnTo>
                    <a:lnTo>
                      <a:pt x="142" y="49"/>
                    </a:lnTo>
                    <a:lnTo>
                      <a:pt x="134" y="46"/>
                    </a:lnTo>
                    <a:lnTo>
                      <a:pt x="125" y="43"/>
                    </a:lnTo>
                    <a:lnTo>
                      <a:pt x="117" y="40"/>
                    </a:lnTo>
                    <a:lnTo>
                      <a:pt x="109" y="37"/>
                    </a:lnTo>
                    <a:lnTo>
                      <a:pt x="101" y="34"/>
                    </a:lnTo>
                    <a:lnTo>
                      <a:pt x="94" y="31"/>
                    </a:lnTo>
                    <a:lnTo>
                      <a:pt x="85" y="28"/>
                    </a:lnTo>
                    <a:lnTo>
                      <a:pt x="77" y="25"/>
                    </a:lnTo>
                    <a:lnTo>
                      <a:pt x="69" y="22"/>
                    </a:lnTo>
                    <a:lnTo>
                      <a:pt x="61" y="20"/>
                    </a:lnTo>
                    <a:lnTo>
                      <a:pt x="53" y="17"/>
                    </a:lnTo>
                    <a:lnTo>
                      <a:pt x="45" y="13"/>
                    </a:lnTo>
                    <a:lnTo>
                      <a:pt x="37" y="10"/>
                    </a:lnTo>
                    <a:lnTo>
                      <a:pt x="29" y="7"/>
                    </a:lnTo>
                    <a:lnTo>
                      <a:pt x="23" y="3"/>
                    </a:lnTo>
                    <a:lnTo>
                      <a:pt x="15" y="0"/>
                    </a:lnTo>
                    <a:lnTo>
                      <a:pt x="0" y="11"/>
                    </a:lnTo>
                  </a:path>
                </a:pathLst>
              </a:custGeom>
              <a:solidFill>
                <a:srgbClr val="C0E7F1"/>
              </a:solidFill>
              <a:ln w="12700" cap="rnd">
                <a:solidFill>
                  <a:srgbClr val="232323"/>
                </a:solidFill>
                <a:round/>
                <a:headEnd/>
                <a:tailEnd/>
              </a:ln>
            </p:spPr>
            <p:txBody>
              <a:bodyPr/>
              <a:lstStyle/>
              <a:p>
                <a:endParaRPr lang="el-GR"/>
              </a:p>
            </p:txBody>
          </p:sp>
          <p:sp>
            <p:nvSpPr>
              <p:cNvPr id="32945" name="Freeform 100"/>
              <p:cNvSpPr>
                <a:spLocks/>
              </p:cNvSpPr>
              <p:nvPr/>
            </p:nvSpPr>
            <p:spPr bwMode="auto">
              <a:xfrm>
                <a:off x="2391" y="1946"/>
                <a:ext cx="120" cy="67"/>
              </a:xfrm>
              <a:custGeom>
                <a:avLst/>
                <a:gdLst>
                  <a:gd name="T0" fmla="*/ 0 w 127"/>
                  <a:gd name="T1" fmla="*/ 29 h 60"/>
                  <a:gd name="T2" fmla="*/ 8 w 127"/>
                  <a:gd name="T3" fmla="*/ 31 h 60"/>
                  <a:gd name="T4" fmla="*/ 9 w 127"/>
                  <a:gd name="T5" fmla="*/ 35 h 60"/>
                  <a:gd name="T6" fmla="*/ 16 w 127"/>
                  <a:gd name="T7" fmla="*/ 39 h 60"/>
                  <a:gd name="T8" fmla="*/ 21 w 127"/>
                  <a:gd name="T9" fmla="*/ 44 h 60"/>
                  <a:gd name="T10" fmla="*/ 25 w 127"/>
                  <a:gd name="T11" fmla="*/ 50 h 60"/>
                  <a:gd name="T12" fmla="*/ 31 w 127"/>
                  <a:gd name="T13" fmla="*/ 55 h 60"/>
                  <a:gd name="T14" fmla="*/ 36 w 127"/>
                  <a:gd name="T15" fmla="*/ 61 h 60"/>
                  <a:gd name="T16" fmla="*/ 41 w 127"/>
                  <a:gd name="T17" fmla="*/ 65 h 60"/>
                  <a:gd name="T18" fmla="*/ 45 w 127"/>
                  <a:gd name="T19" fmla="*/ 71 h 60"/>
                  <a:gd name="T20" fmla="*/ 50 w 127"/>
                  <a:gd name="T21" fmla="*/ 78 h 60"/>
                  <a:gd name="T22" fmla="*/ 54 w 127"/>
                  <a:gd name="T23" fmla="*/ 85 h 60"/>
                  <a:gd name="T24" fmla="*/ 58 w 127"/>
                  <a:gd name="T25" fmla="*/ 94 h 60"/>
                  <a:gd name="T26" fmla="*/ 61 w 127"/>
                  <a:gd name="T27" fmla="*/ 103 h 60"/>
                  <a:gd name="T28" fmla="*/ 66 w 127"/>
                  <a:gd name="T29" fmla="*/ 109 h 60"/>
                  <a:gd name="T30" fmla="*/ 70 w 127"/>
                  <a:gd name="T31" fmla="*/ 117 h 60"/>
                  <a:gd name="T32" fmla="*/ 73 w 127"/>
                  <a:gd name="T33" fmla="*/ 130 h 60"/>
                  <a:gd name="T34" fmla="*/ 84 w 127"/>
                  <a:gd name="T35" fmla="*/ 108 h 60"/>
                  <a:gd name="T36" fmla="*/ 80 w 127"/>
                  <a:gd name="T37" fmla="*/ 97 h 60"/>
                  <a:gd name="T38" fmla="*/ 77 w 127"/>
                  <a:gd name="T39" fmla="*/ 88 h 60"/>
                  <a:gd name="T40" fmla="*/ 73 w 127"/>
                  <a:gd name="T41" fmla="*/ 79 h 60"/>
                  <a:gd name="T42" fmla="*/ 68 w 127"/>
                  <a:gd name="T43" fmla="*/ 71 h 60"/>
                  <a:gd name="T44" fmla="*/ 65 w 127"/>
                  <a:gd name="T45" fmla="*/ 63 h 60"/>
                  <a:gd name="T46" fmla="*/ 59 w 127"/>
                  <a:gd name="T47" fmla="*/ 56 h 60"/>
                  <a:gd name="T48" fmla="*/ 55 w 127"/>
                  <a:gd name="T49" fmla="*/ 49 h 60"/>
                  <a:gd name="T50" fmla="*/ 49 w 127"/>
                  <a:gd name="T51" fmla="*/ 40 h 60"/>
                  <a:gd name="T52" fmla="*/ 44 w 127"/>
                  <a:gd name="T53" fmla="*/ 35 h 60"/>
                  <a:gd name="T54" fmla="*/ 40 w 127"/>
                  <a:gd name="T55" fmla="*/ 29 h 60"/>
                  <a:gd name="T56" fmla="*/ 35 w 127"/>
                  <a:gd name="T57" fmla="*/ 21 h 60"/>
                  <a:gd name="T58" fmla="*/ 28 w 127"/>
                  <a:gd name="T59" fmla="*/ 17 h 60"/>
                  <a:gd name="T60" fmla="*/ 23 w 127"/>
                  <a:gd name="T61" fmla="*/ 12 h 60"/>
                  <a:gd name="T62" fmla="*/ 19 w 127"/>
                  <a:gd name="T63" fmla="*/ 3 h 60"/>
                  <a:gd name="T64" fmla="*/ 10 w 127"/>
                  <a:gd name="T65" fmla="*/ 1 h 60"/>
                  <a:gd name="T66" fmla="*/ 8 w 127"/>
                  <a:gd name="T67" fmla="*/ 0 h 60"/>
                  <a:gd name="T68" fmla="*/ 0 w 127"/>
                  <a:gd name="T69" fmla="*/ 29 h 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7"/>
                  <a:gd name="T106" fmla="*/ 0 h 60"/>
                  <a:gd name="T107" fmla="*/ 127 w 127"/>
                  <a:gd name="T108" fmla="*/ 60 h 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7" h="60">
                    <a:moveTo>
                      <a:pt x="0" y="13"/>
                    </a:moveTo>
                    <a:lnTo>
                      <a:pt x="8" y="14"/>
                    </a:lnTo>
                    <a:lnTo>
                      <a:pt x="16" y="16"/>
                    </a:lnTo>
                    <a:lnTo>
                      <a:pt x="23" y="18"/>
                    </a:lnTo>
                    <a:lnTo>
                      <a:pt x="30" y="20"/>
                    </a:lnTo>
                    <a:lnTo>
                      <a:pt x="38" y="23"/>
                    </a:lnTo>
                    <a:lnTo>
                      <a:pt x="46" y="25"/>
                    </a:lnTo>
                    <a:lnTo>
                      <a:pt x="53" y="28"/>
                    </a:lnTo>
                    <a:lnTo>
                      <a:pt x="61" y="30"/>
                    </a:lnTo>
                    <a:lnTo>
                      <a:pt x="68" y="33"/>
                    </a:lnTo>
                    <a:lnTo>
                      <a:pt x="74" y="36"/>
                    </a:lnTo>
                    <a:lnTo>
                      <a:pt x="80" y="39"/>
                    </a:lnTo>
                    <a:lnTo>
                      <a:pt x="87" y="43"/>
                    </a:lnTo>
                    <a:lnTo>
                      <a:pt x="92" y="47"/>
                    </a:lnTo>
                    <a:lnTo>
                      <a:pt x="98" y="51"/>
                    </a:lnTo>
                    <a:lnTo>
                      <a:pt x="104" y="54"/>
                    </a:lnTo>
                    <a:lnTo>
                      <a:pt x="108" y="59"/>
                    </a:lnTo>
                    <a:lnTo>
                      <a:pt x="126" y="50"/>
                    </a:lnTo>
                    <a:lnTo>
                      <a:pt x="120" y="45"/>
                    </a:lnTo>
                    <a:lnTo>
                      <a:pt x="114" y="41"/>
                    </a:lnTo>
                    <a:lnTo>
                      <a:pt x="108" y="37"/>
                    </a:lnTo>
                    <a:lnTo>
                      <a:pt x="101" y="33"/>
                    </a:lnTo>
                    <a:lnTo>
                      <a:pt x="96" y="29"/>
                    </a:lnTo>
                    <a:lnTo>
                      <a:pt x="88" y="26"/>
                    </a:lnTo>
                    <a:lnTo>
                      <a:pt x="81" y="22"/>
                    </a:lnTo>
                    <a:lnTo>
                      <a:pt x="73" y="19"/>
                    </a:lnTo>
                    <a:lnTo>
                      <a:pt x="66" y="16"/>
                    </a:lnTo>
                    <a:lnTo>
                      <a:pt x="59" y="13"/>
                    </a:lnTo>
                    <a:lnTo>
                      <a:pt x="51" y="10"/>
                    </a:lnTo>
                    <a:lnTo>
                      <a:pt x="42" y="8"/>
                    </a:lnTo>
                    <a:lnTo>
                      <a:pt x="34" y="5"/>
                    </a:lnTo>
                    <a:lnTo>
                      <a:pt x="26" y="3"/>
                    </a:lnTo>
                    <a:lnTo>
                      <a:pt x="17" y="1"/>
                    </a:lnTo>
                    <a:lnTo>
                      <a:pt x="8" y="0"/>
                    </a:lnTo>
                    <a:lnTo>
                      <a:pt x="0" y="13"/>
                    </a:lnTo>
                  </a:path>
                </a:pathLst>
              </a:custGeom>
              <a:solidFill>
                <a:srgbClr val="C0E7F1"/>
              </a:solidFill>
              <a:ln w="12700" cap="rnd">
                <a:solidFill>
                  <a:srgbClr val="000000"/>
                </a:solidFill>
                <a:round/>
                <a:headEnd/>
                <a:tailEnd/>
              </a:ln>
            </p:spPr>
            <p:txBody>
              <a:bodyPr/>
              <a:lstStyle/>
              <a:p>
                <a:endParaRPr lang="el-GR"/>
              </a:p>
            </p:txBody>
          </p:sp>
          <p:sp>
            <p:nvSpPr>
              <p:cNvPr id="32946" name="Freeform 101"/>
              <p:cNvSpPr>
                <a:spLocks/>
              </p:cNvSpPr>
              <p:nvPr/>
            </p:nvSpPr>
            <p:spPr bwMode="auto">
              <a:xfrm>
                <a:off x="1777" y="3317"/>
                <a:ext cx="102" cy="64"/>
              </a:xfrm>
              <a:custGeom>
                <a:avLst/>
                <a:gdLst>
                  <a:gd name="T0" fmla="*/ 0 w 106"/>
                  <a:gd name="T1" fmla="*/ 21 h 57"/>
                  <a:gd name="T2" fmla="*/ 6 w 106"/>
                  <a:gd name="T3" fmla="*/ 30 h 57"/>
                  <a:gd name="T4" fmla="*/ 12 w 106"/>
                  <a:gd name="T5" fmla="*/ 35 h 57"/>
                  <a:gd name="T6" fmla="*/ 13 w 106"/>
                  <a:gd name="T7" fmla="*/ 43 h 57"/>
                  <a:gd name="T8" fmla="*/ 15 w 106"/>
                  <a:gd name="T9" fmla="*/ 49 h 57"/>
                  <a:gd name="T10" fmla="*/ 21 w 106"/>
                  <a:gd name="T11" fmla="*/ 55 h 57"/>
                  <a:gd name="T12" fmla="*/ 27 w 106"/>
                  <a:gd name="T13" fmla="*/ 62 h 57"/>
                  <a:gd name="T14" fmla="*/ 32 w 106"/>
                  <a:gd name="T15" fmla="*/ 70 h 57"/>
                  <a:gd name="T16" fmla="*/ 35 w 106"/>
                  <a:gd name="T17" fmla="*/ 79 h 57"/>
                  <a:gd name="T18" fmla="*/ 37 w 106"/>
                  <a:gd name="T19" fmla="*/ 85 h 57"/>
                  <a:gd name="T20" fmla="*/ 42 w 106"/>
                  <a:gd name="T21" fmla="*/ 92 h 57"/>
                  <a:gd name="T22" fmla="*/ 47 w 106"/>
                  <a:gd name="T23" fmla="*/ 100 h 57"/>
                  <a:gd name="T24" fmla="*/ 53 w 106"/>
                  <a:gd name="T25" fmla="*/ 103 h 57"/>
                  <a:gd name="T26" fmla="*/ 57 w 106"/>
                  <a:gd name="T27" fmla="*/ 112 h 57"/>
                  <a:gd name="T28" fmla="*/ 61 w 106"/>
                  <a:gd name="T29" fmla="*/ 116 h 57"/>
                  <a:gd name="T30" fmla="*/ 66 w 106"/>
                  <a:gd name="T31" fmla="*/ 120 h 57"/>
                  <a:gd name="T32" fmla="*/ 72 w 106"/>
                  <a:gd name="T33" fmla="*/ 127 h 57"/>
                  <a:gd name="T34" fmla="*/ 80 w 106"/>
                  <a:gd name="T35" fmla="*/ 100 h 57"/>
                  <a:gd name="T36" fmla="*/ 75 w 106"/>
                  <a:gd name="T37" fmla="*/ 94 h 57"/>
                  <a:gd name="T38" fmla="*/ 71 w 106"/>
                  <a:gd name="T39" fmla="*/ 89 h 57"/>
                  <a:gd name="T40" fmla="*/ 65 w 106"/>
                  <a:gd name="T41" fmla="*/ 84 h 57"/>
                  <a:gd name="T42" fmla="*/ 61 w 106"/>
                  <a:gd name="T43" fmla="*/ 79 h 57"/>
                  <a:gd name="T44" fmla="*/ 58 w 106"/>
                  <a:gd name="T45" fmla="*/ 72 h 57"/>
                  <a:gd name="T46" fmla="*/ 54 w 106"/>
                  <a:gd name="T47" fmla="*/ 67 h 57"/>
                  <a:gd name="T48" fmla="*/ 50 w 106"/>
                  <a:gd name="T49" fmla="*/ 60 h 57"/>
                  <a:gd name="T50" fmla="*/ 45 w 106"/>
                  <a:gd name="T51" fmla="*/ 53 h 57"/>
                  <a:gd name="T52" fmla="*/ 40 w 106"/>
                  <a:gd name="T53" fmla="*/ 44 h 57"/>
                  <a:gd name="T54" fmla="*/ 36 w 106"/>
                  <a:gd name="T55" fmla="*/ 38 h 57"/>
                  <a:gd name="T56" fmla="*/ 34 w 106"/>
                  <a:gd name="T57" fmla="*/ 31 h 57"/>
                  <a:gd name="T58" fmla="*/ 31 w 106"/>
                  <a:gd name="T59" fmla="*/ 24 h 57"/>
                  <a:gd name="T60" fmla="*/ 25 w 106"/>
                  <a:gd name="T61" fmla="*/ 17 h 57"/>
                  <a:gd name="T62" fmla="*/ 21 w 106"/>
                  <a:gd name="T63" fmla="*/ 12 h 57"/>
                  <a:gd name="T64" fmla="*/ 14 w 106"/>
                  <a:gd name="T65" fmla="*/ 2 h 57"/>
                  <a:gd name="T66" fmla="*/ 13 w 106"/>
                  <a:gd name="T67" fmla="*/ 0 h 57"/>
                  <a:gd name="T68" fmla="*/ 0 w 106"/>
                  <a:gd name="T69" fmla="*/ 21 h 5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6"/>
                  <a:gd name="T106" fmla="*/ 0 h 57"/>
                  <a:gd name="T107" fmla="*/ 106 w 106"/>
                  <a:gd name="T108" fmla="*/ 57 h 5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6" h="57">
                    <a:moveTo>
                      <a:pt x="0" y="10"/>
                    </a:moveTo>
                    <a:lnTo>
                      <a:pt x="6" y="13"/>
                    </a:lnTo>
                    <a:lnTo>
                      <a:pt x="12" y="16"/>
                    </a:lnTo>
                    <a:lnTo>
                      <a:pt x="17" y="19"/>
                    </a:lnTo>
                    <a:lnTo>
                      <a:pt x="22" y="22"/>
                    </a:lnTo>
                    <a:lnTo>
                      <a:pt x="28" y="25"/>
                    </a:lnTo>
                    <a:lnTo>
                      <a:pt x="34" y="28"/>
                    </a:lnTo>
                    <a:lnTo>
                      <a:pt x="39" y="31"/>
                    </a:lnTo>
                    <a:lnTo>
                      <a:pt x="45" y="35"/>
                    </a:lnTo>
                    <a:lnTo>
                      <a:pt x="50" y="38"/>
                    </a:lnTo>
                    <a:lnTo>
                      <a:pt x="56" y="41"/>
                    </a:lnTo>
                    <a:lnTo>
                      <a:pt x="61" y="44"/>
                    </a:lnTo>
                    <a:lnTo>
                      <a:pt x="68" y="46"/>
                    </a:lnTo>
                    <a:lnTo>
                      <a:pt x="74" y="49"/>
                    </a:lnTo>
                    <a:lnTo>
                      <a:pt x="80" y="52"/>
                    </a:lnTo>
                    <a:lnTo>
                      <a:pt x="87" y="54"/>
                    </a:lnTo>
                    <a:lnTo>
                      <a:pt x="94" y="56"/>
                    </a:lnTo>
                    <a:lnTo>
                      <a:pt x="105" y="44"/>
                    </a:lnTo>
                    <a:lnTo>
                      <a:pt x="98" y="42"/>
                    </a:lnTo>
                    <a:lnTo>
                      <a:pt x="92" y="39"/>
                    </a:lnTo>
                    <a:lnTo>
                      <a:pt x="86" y="37"/>
                    </a:lnTo>
                    <a:lnTo>
                      <a:pt x="80" y="35"/>
                    </a:lnTo>
                    <a:lnTo>
                      <a:pt x="75" y="32"/>
                    </a:lnTo>
                    <a:lnTo>
                      <a:pt x="69" y="29"/>
                    </a:lnTo>
                    <a:lnTo>
                      <a:pt x="64" y="26"/>
                    </a:lnTo>
                    <a:lnTo>
                      <a:pt x="59" y="23"/>
                    </a:lnTo>
                    <a:lnTo>
                      <a:pt x="54" y="20"/>
                    </a:lnTo>
                    <a:lnTo>
                      <a:pt x="48" y="17"/>
                    </a:lnTo>
                    <a:lnTo>
                      <a:pt x="44" y="14"/>
                    </a:lnTo>
                    <a:lnTo>
                      <a:pt x="38" y="11"/>
                    </a:lnTo>
                    <a:lnTo>
                      <a:pt x="32" y="8"/>
                    </a:lnTo>
                    <a:lnTo>
                      <a:pt x="28" y="5"/>
                    </a:lnTo>
                    <a:lnTo>
                      <a:pt x="21" y="2"/>
                    </a:lnTo>
                    <a:lnTo>
                      <a:pt x="16" y="0"/>
                    </a:lnTo>
                    <a:lnTo>
                      <a:pt x="0" y="10"/>
                    </a:lnTo>
                  </a:path>
                </a:pathLst>
              </a:custGeom>
              <a:solidFill>
                <a:srgbClr val="C0E7F1"/>
              </a:solidFill>
              <a:ln w="12700" cap="rnd">
                <a:solidFill>
                  <a:srgbClr val="232323"/>
                </a:solidFill>
                <a:round/>
                <a:headEnd/>
                <a:tailEnd/>
              </a:ln>
            </p:spPr>
            <p:txBody>
              <a:bodyPr/>
              <a:lstStyle/>
              <a:p>
                <a:endParaRPr lang="el-GR"/>
              </a:p>
            </p:txBody>
          </p:sp>
          <p:sp>
            <p:nvSpPr>
              <p:cNvPr id="32947" name="Freeform 102"/>
              <p:cNvSpPr>
                <a:spLocks/>
              </p:cNvSpPr>
              <p:nvPr/>
            </p:nvSpPr>
            <p:spPr bwMode="auto">
              <a:xfrm>
                <a:off x="4178" y="3432"/>
                <a:ext cx="51" cy="38"/>
              </a:xfrm>
              <a:custGeom>
                <a:avLst/>
                <a:gdLst>
                  <a:gd name="T0" fmla="*/ 9 w 54"/>
                  <a:gd name="T1" fmla="*/ 72 h 34"/>
                  <a:gd name="T2" fmla="*/ 9 w 54"/>
                  <a:gd name="T3" fmla="*/ 68 h 34"/>
                  <a:gd name="T4" fmla="*/ 12 w 54"/>
                  <a:gd name="T5" fmla="*/ 66 h 34"/>
                  <a:gd name="T6" fmla="*/ 14 w 54"/>
                  <a:gd name="T7" fmla="*/ 63 h 34"/>
                  <a:gd name="T8" fmla="*/ 18 w 54"/>
                  <a:gd name="T9" fmla="*/ 61 h 34"/>
                  <a:gd name="T10" fmla="*/ 20 w 54"/>
                  <a:gd name="T11" fmla="*/ 59 h 34"/>
                  <a:gd name="T12" fmla="*/ 21 w 54"/>
                  <a:gd name="T13" fmla="*/ 55 h 34"/>
                  <a:gd name="T14" fmla="*/ 23 w 54"/>
                  <a:gd name="T15" fmla="*/ 53 h 34"/>
                  <a:gd name="T16" fmla="*/ 24 w 54"/>
                  <a:gd name="T17" fmla="*/ 50 h 34"/>
                  <a:gd name="T18" fmla="*/ 25 w 54"/>
                  <a:gd name="T19" fmla="*/ 45 h 34"/>
                  <a:gd name="T20" fmla="*/ 27 w 54"/>
                  <a:gd name="T21" fmla="*/ 44 h 34"/>
                  <a:gd name="T22" fmla="*/ 29 w 54"/>
                  <a:gd name="T23" fmla="*/ 39 h 34"/>
                  <a:gd name="T24" fmla="*/ 31 w 54"/>
                  <a:gd name="T25" fmla="*/ 36 h 34"/>
                  <a:gd name="T26" fmla="*/ 31 w 54"/>
                  <a:gd name="T27" fmla="*/ 32 h 34"/>
                  <a:gd name="T28" fmla="*/ 33 w 54"/>
                  <a:gd name="T29" fmla="*/ 29 h 34"/>
                  <a:gd name="T30" fmla="*/ 35 w 54"/>
                  <a:gd name="T31" fmla="*/ 23 h 34"/>
                  <a:gd name="T32" fmla="*/ 36 w 54"/>
                  <a:gd name="T33" fmla="*/ 19 h 34"/>
                  <a:gd name="T34" fmla="*/ 23 w 54"/>
                  <a:gd name="T35" fmla="*/ 0 h 34"/>
                  <a:gd name="T36" fmla="*/ 22 w 54"/>
                  <a:gd name="T37" fmla="*/ 1 h 34"/>
                  <a:gd name="T38" fmla="*/ 21 w 54"/>
                  <a:gd name="T39" fmla="*/ 2 h 34"/>
                  <a:gd name="T40" fmla="*/ 20 w 54"/>
                  <a:gd name="T41" fmla="*/ 4 h 34"/>
                  <a:gd name="T42" fmla="*/ 18 w 54"/>
                  <a:gd name="T43" fmla="*/ 12 h 34"/>
                  <a:gd name="T44" fmla="*/ 17 w 54"/>
                  <a:gd name="T45" fmla="*/ 15 h 34"/>
                  <a:gd name="T46" fmla="*/ 16 w 54"/>
                  <a:gd name="T47" fmla="*/ 17 h 34"/>
                  <a:gd name="T48" fmla="*/ 13 w 54"/>
                  <a:gd name="T49" fmla="*/ 21 h 34"/>
                  <a:gd name="T50" fmla="*/ 12 w 54"/>
                  <a:gd name="T51" fmla="*/ 26 h 34"/>
                  <a:gd name="T52" fmla="*/ 11 w 54"/>
                  <a:gd name="T53" fmla="*/ 29 h 34"/>
                  <a:gd name="T54" fmla="*/ 9 w 54"/>
                  <a:gd name="T55" fmla="*/ 32 h 34"/>
                  <a:gd name="T56" fmla="*/ 9 w 54"/>
                  <a:gd name="T57" fmla="*/ 35 h 34"/>
                  <a:gd name="T58" fmla="*/ 9 w 54"/>
                  <a:gd name="T59" fmla="*/ 39 h 34"/>
                  <a:gd name="T60" fmla="*/ 9 w 54"/>
                  <a:gd name="T61" fmla="*/ 40 h 34"/>
                  <a:gd name="T62" fmla="*/ 7 w 54"/>
                  <a:gd name="T63" fmla="*/ 44 h 34"/>
                  <a:gd name="T64" fmla="*/ 3 w 54"/>
                  <a:gd name="T65" fmla="*/ 44 h 34"/>
                  <a:gd name="T66" fmla="*/ 0 w 54"/>
                  <a:gd name="T67" fmla="*/ 45 h 34"/>
                  <a:gd name="T68" fmla="*/ 9 w 54"/>
                  <a:gd name="T69" fmla="*/ 72 h 3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4"/>
                  <a:gd name="T106" fmla="*/ 0 h 34"/>
                  <a:gd name="T107" fmla="*/ 54 w 54"/>
                  <a:gd name="T108" fmla="*/ 34 h 3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4" h="34">
                    <a:moveTo>
                      <a:pt x="12" y="33"/>
                    </a:moveTo>
                    <a:lnTo>
                      <a:pt x="16" y="31"/>
                    </a:lnTo>
                    <a:lnTo>
                      <a:pt x="19" y="30"/>
                    </a:lnTo>
                    <a:lnTo>
                      <a:pt x="21" y="29"/>
                    </a:lnTo>
                    <a:lnTo>
                      <a:pt x="25" y="28"/>
                    </a:lnTo>
                    <a:lnTo>
                      <a:pt x="27" y="27"/>
                    </a:lnTo>
                    <a:lnTo>
                      <a:pt x="30" y="25"/>
                    </a:lnTo>
                    <a:lnTo>
                      <a:pt x="33" y="24"/>
                    </a:lnTo>
                    <a:lnTo>
                      <a:pt x="35" y="23"/>
                    </a:lnTo>
                    <a:lnTo>
                      <a:pt x="38" y="21"/>
                    </a:lnTo>
                    <a:lnTo>
                      <a:pt x="41" y="20"/>
                    </a:lnTo>
                    <a:lnTo>
                      <a:pt x="43" y="18"/>
                    </a:lnTo>
                    <a:lnTo>
                      <a:pt x="45" y="17"/>
                    </a:lnTo>
                    <a:lnTo>
                      <a:pt x="46" y="15"/>
                    </a:lnTo>
                    <a:lnTo>
                      <a:pt x="48" y="13"/>
                    </a:lnTo>
                    <a:lnTo>
                      <a:pt x="51" y="11"/>
                    </a:lnTo>
                    <a:lnTo>
                      <a:pt x="53" y="9"/>
                    </a:lnTo>
                    <a:lnTo>
                      <a:pt x="34" y="0"/>
                    </a:lnTo>
                    <a:lnTo>
                      <a:pt x="32" y="1"/>
                    </a:lnTo>
                    <a:lnTo>
                      <a:pt x="29" y="2"/>
                    </a:lnTo>
                    <a:lnTo>
                      <a:pt x="27" y="4"/>
                    </a:lnTo>
                    <a:lnTo>
                      <a:pt x="25" y="5"/>
                    </a:lnTo>
                    <a:lnTo>
                      <a:pt x="24" y="7"/>
                    </a:lnTo>
                    <a:lnTo>
                      <a:pt x="23" y="8"/>
                    </a:lnTo>
                    <a:lnTo>
                      <a:pt x="20" y="10"/>
                    </a:lnTo>
                    <a:lnTo>
                      <a:pt x="19" y="12"/>
                    </a:lnTo>
                    <a:lnTo>
                      <a:pt x="18" y="13"/>
                    </a:lnTo>
                    <a:lnTo>
                      <a:pt x="16" y="15"/>
                    </a:lnTo>
                    <a:lnTo>
                      <a:pt x="14" y="16"/>
                    </a:lnTo>
                    <a:lnTo>
                      <a:pt x="11" y="18"/>
                    </a:lnTo>
                    <a:lnTo>
                      <a:pt x="9" y="19"/>
                    </a:lnTo>
                    <a:lnTo>
                      <a:pt x="7" y="20"/>
                    </a:lnTo>
                    <a:lnTo>
                      <a:pt x="3" y="20"/>
                    </a:lnTo>
                    <a:lnTo>
                      <a:pt x="0" y="21"/>
                    </a:lnTo>
                    <a:lnTo>
                      <a:pt x="12" y="33"/>
                    </a:lnTo>
                  </a:path>
                </a:pathLst>
              </a:custGeom>
              <a:solidFill>
                <a:srgbClr val="C0E7F1"/>
              </a:solidFill>
              <a:ln w="12700" cap="rnd">
                <a:solidFill>
                  <a:srgbClr val="232323"/>
                </a:solidFill>
                <a:round/>
                <a:headEnd/>
                <a:tailEnd/>
              </a:ln>
            </p:spPr>
            <p:txBody>
              <a:bodyPr/>
              <a:lstStyle/>
              <a:p>
                <a:endParaRPr lang="el-GR"/>
              </a:p>
            </p:txBody>
          </p:sp>
          <p:sp>
            <p:nvSpPr>
              <p:cNvPr id="32948" name="Freeform 103"/>
              <p:cNvSpPr>
                <a:spLocks/>
              </p:cNvSpPr>
              <p:nvPr/>
            </p:nvSpPr>
            <p:spPr bwMode="auto">
              <a:xfrm>
                <a:off x="2316" y="2442"/>
                <a:ext cx="48" cy="35"/>
              </a:xfrm>
              <a:custGeom>
                <a:avLst/>
                <a:gdLst>
                  <a:gd name="T0" fmla="*/ 12 w 50"/>
                  <a:gd name="T1" fmla="*/ 70 h 31"/>
                  <a:gd name="T2" fmla="*/ 12 w 50"/>
                  <a:gd name="T3" fmla="*/ 67 h 31"/>
                  <a:gd name="T4" fmla="*/ 14 w 50"/>
                  <a:gd name="T5" fmla="*/ 62 h 31"/>
                  <a:gd name="T6" fmla="*/ 16 w 50"/>
                  <a:gd name="T7" fmla="*/ 60 h 31"/>
                  <a:gd name="T8" fmla="*/ 18 w 50"/>
                  <a:gd name="T9" fmla="*/ 59 h 31"/>
                  <a:gd name="T10" fmla="*/ 20 w 50"/>
                  <a:gd name="T11" fmla="*/ 53 h 31"/>
                  <a:gd name="T12" fmla="*/ 22 w 50"/>
                  <a:gd name="T13" fmla="*/ 52 h 31"/>
                  <a:gd name="T14" fmla="*/ 23 w 50"/>
                  <a:gd name="T15" fmla="*/ 49 h 31"/>
                  <a:gd name="T16" fmla="*/ 25 w 50"/>
                  <a:gd name="T17" fmla="*/ 43 h 31"/>
                  <a:gd name="T18" fmla="*/ 28 w 50"/>
                  <a:gd name="T19" fmla="*/ 42 h 31"/>
                  <a:gd name="T20" fmla="*/ 30 w 50"/>
                  <a:gd name="T21" fmla="*/ 38 h 31"/>
                  <a:gd name="T22" fmla="*/ 30 w 50"/>
                  <a:gd name="T23" fmla="*/ 34 h 31"/>
                  <a:gd name="T24" fmla="*/ 31 w 50"/>
                  <a:gd name="T25" fmla="*/ 33 h 31"/>
                  <a:gd name="T26" fmla="*/ 32 w 50"/>
                  <a:gd name="T27" fmla="*/ 30 h 31"/>
                  <a:gd name="T28" fmla="*/ 34 w 50"/>
                  <a:gd name="T29" fmla="*/ 29 h 31"/>
                  <a:gd name="T30" fmla="*/ 35 w 50"/>
                  <a:gd name="T31" fmla="*/ 23 h 31"/>
                  <a:gd name="T32" fmla="*/ 36 w 50"/>
                  <a:gd name="T33" fmla="*/ 20 h 31"/>
                  <a:gd name="T34" fmla="*/ 24 w 50"/>
                  <a:gd name="T35" fmla="*/ 0 h 31"/>
                  <a:gd name="T36" fmla="*/ 22 w 50"/>
                  <a:gd name="T37" fmla="*/ 1 h 31"/>
                  <a:gd name="T38" fmla="*/ 21 w 50"/>
                  <a:gd name="T39" fmla="*/ 2 h 31"/>
                  <a:gd name="T40" fmla="*/ 19 w 50"/>
                  <a:gd name="T41" fmla="*/ 3 h 31"/>
                  <a:gd name="T42" fmla="*/ 16 w 50"/>
                  <a:gd name="T43" fmla="*/ 12 h 31"/>
                  <a:gd name="T44" fmla="*/ 14 w 50"/>
                  <a:gd name="T45" fmla="*/ 14 h 31"/>
                  <a:gd name="T46" fmla="*/ 12 w 50"/>
                  <a:gd name="T47" fmla="*/ 16 h 31"/>
                  <a:gd name="T48" fmla="*/ 12 w 50"/>
                  <a:gd name="T49" fmla="*/ 18 h 31"/>
                  <a:gd name="T50" fmla="*/ 12 w 50"/>
                  <a:gd name="T51" fmla="*/ 23 h 31"/>
                  <a:gd name="T52" fmla="*/ 12 w 50"/>
                  <a:gd name="T53" fmla="*/ 26 h 31"/>
                  <a:gd name="T54" fmla="*/ 12 w 50"/>
                  <a:gd name="T55" fmla="*/ 29 h 31"/>
                  <a:gd name="T56" fmla="*/ 10 w 50"/>
                  <a:gd name="T57" fmla="*/ 33 h 31"/>
                  <a:gd name="T58" fmla="*/ 8 w 50"/>
                  <a:gd name="T59" fmla="*/ 34 h 31"/>
                  <a:gd name="T60" fmla="*/ 6 w 50"/>
                  <a:gd name="T61" fmla="*/ 37 h 31"/>
                  <a:gd name="T62" fmla="*/ 4 w 50"/>
                  <a:gd name="T63" fmla="*/ 42 h 31"/>
                  <a:gd name="T64" fmla="*/ 2 w 50"/>
                  <a:gd name="T65" fmla="*/ 43 h 31"/>
                  <a:gd name="T66" fmla="*/ 0 w 50"/>
                  <a:gd name="T67" fmla="*/ 47 h 31"/>
                  <a:gd name="T68" fmla="*/ 12 w 50"/>
                  <a:gd name="T69" fmla="*/ 70 h 3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0"/>
                  <a:gd name="T106" fmla="*/ 0 h 31"/>
                  <a:gd name="T107" fmla="*/ 50 w 50"/>
                  <a:gd name="T108" fmla="*/ 31 h 3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0" h="31">
                    <a:moveTo>
                      <a:pt x="18" y="30"/>
                    </a:moveTo>
                    <a:lnTo>
                      <a:pt x="19" y="28"/>
                    </a:lnTo>
                    <a:lnTo>
                      <a:pt x="21" y="27"/>
                    </a:lnTo>
                    <a:lnTo>
                      <a:pt x="23" y="26"/>
                    </a:lnTo>
                    <a:lnTo>
                      <a:pt x="25" y="25"/>
                    </a:lnTo>
                    <a:lnTo>
                      <a:pt x="27" y="23"/>
                    </a:lnTo>
                    <a:lnTo>
                      <a:pt x="29" y="22"/>
                    </a:lnTo>
                    <a:lnTo>
                      <a:pt x="30" y="21"/>
                    </a:lnTo>
                    <a:lnTo>
                      <a:pt x="32" y="19"/>
                    </a:lnTo>
                    <a:lnTo>
                      <a:pt x="35" y="18"/>
                    </a:lnTo>
                    <a:lnTo>
                      <a:pt x="37" y="17"/>
                    </a:lnTo>
                    <a:lnTo>
                      <a:pt x="38" y="15"/>
                    </a:lnTo>
                    <a:lnTo>
                      <a:pt x="40" y="14"/>
                    </a:lnTo>
                    <a:lnTo>
                      <a:pt x="42" y="13"/>
                    </a:lnTo>
                    <a:lnTo>
                      <a:pt x="45" y="12"/>
                    </a:lnTo>
                    <a:lnTo>
                      <a:pt x="47" y="10"/>
                    </a:lnTo>
                    <a:lnTo>
                      <a:pt x="49" y="9"/>
                    </a:lnTo>
                    <a:lnTo>
                      <a:pt x="31" y="0"/>
                    </a:lnTo>
                    <a:lnTo>
                      <a:pt x="29" y="1"/>
                    </a:lnTo>
                    <a:lnTo>
                      <a:pt x="28" y="2"/>
                    </a:lnTo>
                    <a:lnTo>
                      <a:pt x="26" y="3"/>
                    </a:lnTo>
                    <a:lnTo>
                      <a:pt x="23" y="5"/>
                    </a:lnTo>
                    <a:lnTo>
                      <a:pt x="21" y="6"/>
                    </a:lnTo>
                    <a:lnTo>
                      <a:pt x="19" y="7"/>
                    </a:lnTo>
                    <a:lnTo>
                      <a:pt x="18" y="8"/>
                    </a:lnTo>
                    <a:lnTo>
                      <a:pt x="16" y="10"/>
                    </a:lnTo>
                    <a:lnTo>
                      <a:pt x="13" y="11"/>
                    </a:lnTo>
                    <a:lnTo>
                      <a:pt x="12" y="12"/>
                    </a:lnTo>
                    <a:lnTo>
                      <a:pt x="10" y="14"/>
                    </a:lnTo>
                    <a:lnTo>
                      <a:pt x="8" y="15"/>
                    </a:lnTo>
                    <a:lnTo>
                      <a:pt x="6" y="16"/>
                    </a:lnTo>
                    <a:lnTo>
                      <a:pt x="4" y="18"/>
                    </a:lnTo>
                    <a:lnTo>
                      <a:pt x="2" y="19"/>
                    </a:lnTo>
                    <a:lnTo>
                      <a:pt x="0" y="20"/>
                    </a:lnTo>
                    <a:lnTo>
                      <a:pt x="18" y="30"/>
                    </a:lnTo>
                  </a:path>
                </a:pathLst>
              </a:custGeom>
              <a:solidFill>
                <a:srgbClr val="C0E7F1"/>
              </a:solidFill>
              <a:ln w="12700" cap="rnd">
                <a:solidFill>
                  <a:srgbClr val="232323"/>
                </a:solidFill>
                <a:round/>
                <a:headEnd/>
                <a:tailEnd/>
              </a:ln>
            </p:spPr>
            <p:txBody>
              <a:bodyPr/>
              <a:lstStyle/>
              <a:p>
                <a:endParaRPr lang="el-GR"/>
              </a:p>
            </p:txBody>
          </p:sp>
          <p:sp>
            <p:nvSpPr>
              <p:cNvPr id="32949" name="Freeform 104"/>
              <p:cNvSpPr>
                <a:spLocks/>
              </p:cNvSpPr>
              <p:nvPr/>
            </p:nvSpPr>
            <p:spPr bwMode="auto">
              <a:xfrm>
                <a:off x="3834" y="2676"/>
                <a:ext cx="92" cy="69"/>
              </a:xfrm>
              <a:custGeom>
                <a:avLst/>
                <a:gdLst>
                  <a:gd name="T0" fmla="*/ 0 w 98"/>
                  <a:gd name="T1" fmla="*/ 18 h 61"/>
                  <a:gd name="T2" fmla="*/ 3 w 98"/>
                  <a:gd name="T3" fmla="*/ 29 h 61"/>
                  <a:gd name="T4" fmla="*/ 8 w 98"/>
                  <a:gd name="T5" fmla="*/ 37 h 61"/>
                  <a:gd name="T6" fmla="*/ 8 w 98"/>
                  <a:gd name="T7" fmla="*/ 45 h 61"/>
                  <a:gd name="T8" fmla="*/ 10 w 98"/>
                  <a:gd name="T9" fmla="*/ 52 h 61"/>
                  <a:gd name="T10" fmla="*/ 16 w 98"/>
                  <a:gd name="T11" fmla="*/ 61 h 61"/>
                  <a:gd name="T12" fmla="*/ 19 w 98"/>
                  <a:gd name="T13" fmla="*/ 69 h 61"/>
                  <a:gd name="T14" fmla="*/ 21 w 98"/>
                  <a:gd name="T15" fmla="*/ 75 h 61"/>
                  <a:gd name="T16" fmla="*/ 24 w 98"/>
                  <a:gd name="T17" fmla="*/ 79 h 61"/>
                  <a:gd name="T18" fmla="*/ 28 w 98"/>
                  <a:gd name="T19" fmla="*/ 88 h 61"/>
                  <a:gd name="T20" fmla="*/ 32 w 98"/>
                  <a:gd name="T21" fmla="*/ 96 h 61"/>
                  <a:gd name="T22" fmla="*/ 36 w 98"/>
                  <a:gd name="T23" fmla="*/ 101 h 61"/>
                  <a:gd name="T24" fmla="*/ 38 w 98"/>
                  <a:gd name="T25" fmla="*/ 110 h 61"/>
                  <a:gd name="T26" fmla="*/ 42 w 98"/>
                  <a:gd name="T27" fmla="*/ 114 h 61"/>
                  <a:gd name="T28" fmla="*/ 45 w 98"/>
                  <a:gd name="T29" fmla="*/ 126 h 61"/>
                  <a:gd name="T30" fmla="*/ 48 w 98"/>
                  <a:gd name="T31" fmla="*/ 130 h 61"/>
                  <a:gd name="T32" fmla="*/ 51 w 98"/>
                  <a:gd name="T33" fmla="*/ 143 h 61"/>
                  <a:gd name="T34" fmla="*/ 62 w 98"/>
                  <a:gd name="T35" fmla="*/ 124 h 61"/>
                  <a:gd name="T36" fmla="*/ 59 w 98"/>
                  <a:gd name="T37" fmla="*/ 113 h 61"/>
                  <a:gd name="T38" fmla="*/ 57 w 98"/>
                  <a:gd name="T39" fmla="*/ 109 h 61"/>
                  <a:gd name="T40" fmla="*/ 54 w 98"/>
                  <a:gd name="T41" fmla="*/ 97 h 61"/>
                  <a:gd name="T42" fmla="*/ 51 w 98"/>
                  <a:gd name="T43" fmla="*/ 89 h 61"/>
                  <a:gd name="T44" fmla="*/ 48 w 98"/>
                  <a:gd name="T45" fmla="*/ 85 h 61"/>
                  <a:gd name="T46" fmla="*/ 44 w 98"/>
                  <a:gd name="T47" fmla="*/ 76 h 61"/>
                  <a:gd name="T48" fmla="*/ 39 w 98"/>
                  <a:gd name="T49" fmla="*/ 69 h 61"/>
                  <a:gd name="T50" fmla="*/ 37 w 98"/>
                  <a:gd name="T51" fmla="*/ 61 h 61"/>
                  <a:gd name="T52" fmla="*/ 34 w 98"/>
                  <a:gd name="T53" fmla="*/ 54 h 61"/>
                  <a:gd name="T54" fmla="*/ 30 w 98"/>
                  <a:gd name="T55" fmla="*/ 48 h 61"/>
                  <a:gd name="T56" fmla="*/ 27 w 98"/>
                  <a:gd name="T57" fmla="*/ 40 h 61"/>
                  <a:gd name="T58" fmla="*/ 23 w 98"/>
                  <a:gd name="T59" fmla="*/ 31 h 61"/>
                  <a:gd name="T60" fmla="*/ 21 w 98"/>
                  <a:gd name="T61" fmla="*/ 23 h 61"/>
                  <a:gd name="T62" fmla="*/ 18 w 98"/>
                  <a:gd name="T63" fmla="*/ 16 h 61"/>
                  <a:gd name="T64" fmla="*/ 16 w 98"/>
                  <a:gd name="T65" fmla="*/ 3 h 61"/>
                  <a:gd name="T66" fmla="*/ 12 w 98"/>
                  <a:gd name="T67" fmla="*/ 0 h 61"/>
                  <a:gd name="T68" fmla="*/ 0 w 98"/>
                  <a:gd name="T69" fmla="*/ 18 h 6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8"/>
                  <a:gd name="T106" fmla="*/ 0 h 61"/>
                  <a:gd name="T107" fmla="*/ 98 w 98"/>
                  <a:gd name="T108" fmla="*/ 61 h 6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8" h="61">
                    <a:moveTo>
                      <a:pt x="0" y="8"/>
                    </a:moveTo>
                    <a:lnTo>
                      <a:pt x="3" y="12"/>
                    </a:lnTo>
                    <a:lnTo>
                      <a:pt x="8" y="16"/>
                    </a:lnTo>
                    <a:lnTo>
                      <a:pt x="12" y="19"/>
                    </a:lnTo>
                    <a:lnTo>
                      <a:pt x="17" y="22"/>
                    </a:lnTo>
                    <a:lnTo>
                      <a:pt x="23" y="26"/>
                    </a:lnTo>
                    <a:lnTo>
                      <a:pt x="28" y="29"/>
                    </a:lnTo>
                    <a:lnTo>
                      <a:pt x="33" y="31"/>
                    </a:lnTo>
                    <a:lnTo>
                      <a:pt x="38" y="34"/>
                    </a:lnTo>
                    <a:lnTo>
                      <a:pt x="44" y="37"/>
                    </a:lnTo>
                    <a:lnTo>
                      <a:pt x="50" y="40"/>
                    </a:lnTo>
                    <a:lnTo>
                      <a:pt x="55" y="43"/>
                    </a:lnTo>
                    <a:lnTo>
                      <a:pt x="60" y="46"/>
                    </a:lnTo>
                    <a:lnTo>
                      <a:pt x="65" y="49"/>
                    </a:lnTo>
                    <a:lnTo>
                      <a:pt x="70" y="53"/>
                    </a:lnTo>
                    <a:lnTo>
                      <a:pt x="73" y="56"/>
                    </a:lnTo>
                    <a:lnTo>
                      <a:pt x="78" y="60"/>
                    </a:lnTo>
                    <a:lnTo>
                      <a:pt x="97" y="52"/>
                    </a:lnTo>
                    <a:lnTo>
                      <a:pt x="92" y="48"/>
                    </a:lnTo>
                    <a:lnTo>
                      <a:pt x="88" y="45"/>
                    </a:lnTo>
                    <a:lnTo>
                      <a:pt x="83" y="41"/>
                    </a:lnTo>
                    <a:lnTo>
                      <a:pt x="78" y="38"/>
                    </a:lnTo>
                    <a:lnTo>
                      <a:pt x="73" y="35"/>
                    </a:lnTo>
                    <a:lnTo>
                      <a:pt x="68" y="32"/>
                    </a:lnTo>
                    <a:lnTo>
                      <a:pt x="62" y="29"/>
                    </a:lnTo>
                    <a:lnTo>
                      <a:pt x="58" y="26"/>
                    </a:lnTo>
                    <a:lnTo>
                      <a:pt x="52" y="23"/>
                    </a:lnTo>
                    <a:lnTo>
                      <a:pt x="46" y="20"/>
                    </a:lnTo>
                    <a:lnTo>
                      <a:pt x="42" y="17"/>
                    </a:lnTo>
                    <a:lnTo>
                      <a:pt x="36" y="13"/>
                    </a:lnTo>
                    <a:lnTo>
                      <a:pt x="32" y="10"/>
                    </a:lnTo>
                    <a:lnTo>
                      <a:pt x="27" y="7"/>
                    </a:lnTo>
                    <a:lnTo>
                      <a:pt x="23" y="3"/>
                    </a:lnTo>
                    <a:lnTo>
                      <a:pt x="19" y="0"/>
                    </a:lnTo>
                    <a:lnTo>
                      <a:pt x="0" y="8"/>
                    </a:lnTo>
                  </a:path>
                </a:pathLst>
              </a:custGeom>
              <a:solidFill>
                <a:srgbClr val="C0E7F1"/>
              </a:solidFill>
              <a:ln w="12700" cap="rnd">
                <a:solidFill>
                  <a:srgbClr val="232323"/>
                </a:solidFill>
                <a:round/>
                <a:headEnd/>
                <a:tailEnd/>
              </a:ln>
            </p:spPr>
            <p:txBody>
              <a:bodyPr/>
              <a:lstStyle/>
              <a:p>
                <a:endParaRPr lang="el-GR"/>
              </a:p>
            </p:txBody>
          </p:sp>
          <p:sp>
            <p:nvSpPr>
              <p:cNvPr id="32950" name="Freeform 105"/>
              <p:cNvSpPr>
                <a:spLocks/>
              </p:cNvSpPr>
              <p:nvPr/>
            </p:nvSpPr>
            <p:spPr bwMode="auto">
              <a:xfrm>
                <a:off x="1652" y="3557"/>
                <a:ext cx="35" cy="56"/>
              </a:xfrm>
              <a:custGeom>
                <a:avLst/>
                <a:gdLst>
                  <a:gd name="T0" fmla="*/ 0 w 37"/>
                  <a:gd name="T1" fmla="*/ 13 h 50"/>
                  <a:gd name="T2" fmla="*/ 1 w 37"/>
                  <a:gd name="T3" fmla="*/ 17 h 50"/>
                  <a:gd name="T4" fmla="*/ 2 w 37"/>
                  <a:gd name="T5" fmla="*/ 21 h 50"/>
                  <a:gd name="T6" fmla="*/ 5 w 37"/>
                  <a:gd name="T7" fmla="*/ 30 h 50"/>
                  <a:gd name="T8" fmla="*/ 6 w 37"/>
                  <a:gd name="T9" fmla="*/ 34 h 50"/>
                  <a:gd name="T10" fmla="*/ 8 w 37"/>
                  <a:gd name="T11" fmla="*/ 39 h 50"/>
                  <a:gd name="T12" fmla="*/ 9 w 37"/>
                  <a:gd name="T13" fmla="*/ 44 h 50"/>
                  <a:gd name="T14" fmla="*/ 9 w 37"/>
                  <a:gd name="T15" fmla="*/ 50 h 50"/>
                  <a:gd name="T16" fmla="*/ 9 w 37"/>
                  <a:gd name="T17" fmla="*/ 55 h 50"/>
                  <a:gd name="T18" fmla="*/ 9 w 37"/>
                  <a:gd name="T19" fmla="*/ 62 h 50"/>
                  <a:gd name="T20" fmla="*/ 9 w 37"/>
                  <a:gd name="T21" fmla="*/ 69 h 50"/>
                  <a:gd name="T22" fmla="*/ 9 w 37"/>
                  <a:gd name="T23" fmla="*/ 73 h 50"/>
                  <a:gd name="T24" fmla="*/ 9 w 37"/>
                  <a:gd name="T25" fmla="*/ 80 h 50"/>
                  <a:gd name="T26" fmla="*/ 9 w 37"/>
                  <a:gd name="T27" fmla="*/ 86 h 50"/>
                  <a:gd name="T28" fmla="*/ 9 w 37"/>
                  <a:gd name="T29" fmla="*/ 92 h 50"/>
                  <a:gd name="T30" fmla="*/ 9 w 37"/>
                  <a:gd name="T31" fmla="*/ 96 h 50"/>
                  <a:gd name="T32" fmla="*/ 9 w 37"/>
                  <a:gd name="T33" fmla="*/ 104 h 50"/>
                  <a:gd name="T34" fmla="*/ 23 w 37"/>
                  <a:gd name="T35" fmla="*/ 108 h 50"/>
                  <a:gd name="T36" fmla="*/ 24 w 37"/>
                  <a:gd name="T37" fmla="*/ 103 h 50"/>
                  <a:gd name="T38" fmla="*/ 24 w 37"/>
                  <a:gd name="T39" fmla="*/ 94 h 50"/>
                  <a:gd name="T40" fmla="*/ 24 w 37"/>
                  <a:gd name="T41" fmla="*/ 86 h 50"/>
                  <a:gd name="T42" fmla="*/ 24 w 37"/>
                  <a:gd name="T43" fmla="*/ 80 h 50"/>
                  <a:gd name="T44" fmla="*/ 24 w 37"/>
                  <a:gd name="T45" fmla="*/ 73 h 50"/>
                  <a:gd name="T46" fmla="*/ 24 w 37"/>
                  <a:gd name="T47" fmla="*/ 67 h 50"/>
                  <a:gd name="T48" fmla="*/ 24 w 37"/>
                  <a:gd name="T49" fmla="*/ 60 h 50"/>
                  <a:gd name="T50" fmla="*/ 24 w 37"/>
                  <a:gd name="T51" fmla="*/ 54 h 50"/>
                  <a:gd name="T52" fmla="*/ 23 w 37"/>
                  <a:gd name="T53" fmla="*/ 48 h 50"/>
                  <a:gd name="T54" fmla="*/ 22 w 37"/>
                  <a:gd name="T55" fmla="*/ 39 h 50"/>
                  <a:gd name="T56" fmla="*/ 21 w 37"/>
                  <a:gd name="T57" fmla="*/ 31 h 50"/>
                  <a:gd name="T58" fmla="*/ 21 w 37"/>
                  <a:gd name="T59" fmla="*/ 27 h 50"/>
                  <a:gd name="T60" fmla="*/ 20 w 37"/>
                  <a:gd name="T61" fmla="*/ 19 h 50"/>
                  <a:gd name="T62" fmla="*/ 18 w 37"/>
                  <a:gd name="T63" fmla="*/ 13 h 50"/>
                  <a:gd name="T64" fmla="*/ 17 w 37"/>
                  <a:gd name="T65" fmla="*/ 3 h 50"/>
                  <a:gd name="T66" fmla="*/ 14 w 37"/>
                  <a:gd name="T67" fmla="*/ 0 h 50"/>
                  <a:gd name="T68" fmla="*/ 0 w 37"/>
                  <a:gd name="T69" fmla="*/ 13 h 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7"/>
                  <a:gd name="T106" fmla="*/ 0 h 50"/>
                  <a:gd name="T107" fmla="*/ 37 w 37"/>
                  <a:gd name="T108" fmla="*/ 50 h 5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7" h="50">
                    <a:moveTo>
                      <a:pt x="0" y="6"/>
                    </a:moveTo>
                    <a:lnTo>
                      <a:pt x="1" y="8"/>
                    </a:lnTo>
                    <a:lnTo>
                      <a:pt x="2" y="10"/>
                    </a:lnTo>
                    <a:lnTo>
                      <a:pt x="5" y="13"/>
                    </a:lnTo>
                    <a:lnTo>
                      <a:pt x="6" y="15"/>
                    </a:lnTo>
                    <a:lnTo>
                      <a:pt x="8" y="18"/>
                    </a:lnTo>
                    <a:lnTo>
                      <a:pt x="9" y="20"/>
                    </a:lnTo>
                    <a:lnTo>
                      <a:pt x="10" y="23"/>
                    </a:lnTo>
                    <a:lnTo>
                      <a:pt x="11" y="25"/>
                    </a:lnTo>
                    <a:lnTo>
                      <a:pt x="12" y="28"/>
                    </a:lnTo>
                    <a:lnTo>
                      <a:pt x="12" y="31"/>
                    </a:lnTo>
                    <a:lnTo>
                      <a:pt x="14" y="33"/>
                    </a:lnTo>
                    <a:lnTo>
                      <a:pt x="14" y="36"/>
                    </a:lnTo>
                    <a:lnTo>
                      <a:pt x="14" y="39"/>
                    </a:lnTo>
                    <a:lnTo>
                      <a:pt x="14" y="41"/>
                    </a:lnTo>
                    <a:lnTo>
                      <a:pt x="12" y="44"/>
                    </a:lnTo>
                    <a:lnTo>
                      <a:pt x="11" y="47"/>
                    </a:lnTo>
                    <a:lnTo>
                      <a:pt x="34" y="49"/>
                    </a:lnTo>
                    <a:lnTo>
                      <a:pt x="35" y="46"/>
                    </a:lnTo>
                    <a:lnTo>
                      <a:pt x="36" y="43"/>
                    </a:lnTo>
                    <a:lnTo>
                      <a:pt x="36" y="39"/>
                    </a:lnTo>
                    <a:lnTo>
                      <a:pt x="36" y="36"/>
                    </a:lnTo>
                    <a:lnTo>
                      <a:pt x="36" y="33"/>
                    </a:lnTo>
                    <a:lnTo>
                      <a:pt x="36" y="30"/>
                    </a:lnTo>
                    <a:lnTo>
                      <a:pt x="35" y="27"/>
                    </a:lnTo>
                    <a:lnTo>
                      <a:pt x="35" y="24"/>
                    </a:lnTo>
                    <a:lnTo>
                      <a:pt x="33" y="21"/>
                    </a:lnTo>
                    <a:lnTo>
                      <a:pt x="32" y="18"/>
                    </a:lnTo>
                    <a:lnTo>
                      <a:pt x="30" y="14"/>
                    </a:lnTo>
                    <a:lnTo>
                      <a:pt x="29" y="12"/>
                    </a:lnTo>
                    <a:lnTo>
                      <a:pt x="27" y="9"/>
                    </a:lnTo>
                    <a:lnTo>
                      <a:pt x="25" y="6"/>
                    </a:lnTo>
                    <a:lnTo>
                      <a:pt x="24" y="3"/>
                    </a:lnTo>
                    <a:lnTo>
                      <a:pt x="21" y="0"/>
                    </a:lnTo>
                    <a:lnTo>
                      <a:pt x="0" y="6"/>
                    </a:lnTo>
                  </a:path>
                </a:pathLst>
              </a:custGeom>
              <a:solidFill>
                <a:srgbClr val="C0E7F1"/>
              </a:solidFill>
              <a:ln w="12700" cap="rnd">
                <a:solidFill>
                  <a:srgbClr val="232323"/>
                </a:solidFill>
                <a:round/>
                <a:headEnd/>
                <a:tailEnd/>
              </a:ln>
            </p:spPr>
            <p:txBody>
              <a:bodyPr/>
              <a:lstStyle/>
              <a:p>
                <a:endParaRPr lang="el-GR"/>
              </a:p>
            </p:txBody>
          </p:sp>
          <p:sp>
            <p:nvSpPr>
              <p:cNvPr id="32951" name="Freeform 106"/>
              <p:cNvSpPr>
                <a:spLocks/>
              </p:cNvSpPr>
              <p:nvPr/>
            </p:nvSpPr>
            <p:spPr bwMode="auto">
              <a:xfrm>
                <a:off x="2135" y="3210"/>
                <a:ext cx="101" cy="64"/>
              </a:xfrm>
              <a:custGeom>
                <a:avLst/>
                <a:gdLst>
                  <a:gd name="T0" fmla="*/ 0 w 106"/>
                  <a:gd name="T1" fmla="*/ 21 h 57"/>
                  <a:gd name="T2" fmla="*/ 6 w 106"/>
                  <a:gd name="T3" fmla="*/ 30 h 57"/>
                  <a:gd name="T4" fmla="*/ 10 w 106"/>
                  <a:gd name="T5" fmla="*/ 35 h 57"/>
                  <a:gd name="T6" fmla="*/ 10 w 106"/>
                  <a:gd name="T7" fmla="*/ 43 h 57"/>
                  <a:gd name="T8" fmla="*/ 15 w 106"/>
                  <a:gd name="T9" fmla="*/ 49 h 57"/>
                  <a:gd name="T10" fmla="*/ 21 w 106"/>
                  <a:gd name="T11" fmla="*/ 55 h 57"/>
                  <a:gd name="T12" fmla="*/ 25 w 106"/>
                  <a:gd name="T13" fmla="*/ 62 h 57"/>
                  <a:gd name="T14" fmla="*/ 28 w 106"/>
                  <a:gd name="T15" fmla="*/ 70 h 57"/>
                  <a:gd name="T16" fmla="*/ 31 w 106"/>
                  <a:gd name="T17" fmla="*/ 79 h 57"/>
                  <a:gd name="T18" fmla="*/ 36 w 106"/>
                  <a:gd name="T19" fmla="*/ 85 h 57"/>
                  <a:gd name="T20" fmla="*/ 41 w 106"/>
                  <a:gd name="T21" fmla="*/ 92 h 57"/>
                  <a:gd name="T22" fmla="*/ 44 w 106"/>
                  <a:gd name="T23" fmla="*/ 100 h 57"/>
                  <a:gd name="T24" fmla="*/ 49 w 106"/>
                  <a:gd name="T25" fmla="*/ 103 h 57"/>
                  <a:gd name="T26" fmla="*/ 53 w 106"/>
                  <a:gd name="T27" fmla="*/ 112 h 57"/>
                  <a:gd name="T28" fmla="*/ 57 w 106"/>
                  <a:gd name="T29" fmla="*/ 116 h 57"/>
                  <a:gd name="T30" fmla="*/ 62 w 106"/>
                  <a:gd name="T31" fmla="*/ 120 h 57"/>
                  <a:gd name="T32" fmla="*/ 68 w 106"/>
                  <a:gd name="T33" fmla="*/ 127 h 57"/>
                  <a:gd name="T34" fmla="*/ 75 w 106"/>
                  <a:gd name="T35" fmla="*/ 100 h 57"/>
                  <a:gd name="T36" fmla="*/ 70 w 106"/>
                  <a:gd name="T37" fmla="*/ 94 h 57"/>
                  <a:gd name="T38" fmla="*/ 66 w 106"/>
                  <a:gd name="T39" fmla="*/ 89 h 57"/>
                  <a:gd name="T40" fmla="*/ 62 w 106"/>
                  <a:gd name="T41" fmla="*/ 84 h 57"/>
                  <a:gd name="T42" fmla="*/ 57 w 106"/>
                  <a:gd name="T43" fmla="*/ 79 h 57"/>
                  <a:gd name="T44" fmla="*/ 53 w 106"/>
                  <a:gd name="T45" fmla="*/ 72 h 57"/>
                  <a:gd name="T46" fmla="*/ 49 w 106"/>
                  <a:gd name="T47" fmla="*/ 67 h 57"/>
                  <a:gd name="T48" fmla="*/ 46 w 106"/>
                  <a:gd name="T49" fmla="*/ 60 h 57"/>
                  <a:gd name="T50" fmla="*/ 43 w 106"/>
                  <a:gd name="T51" fmla="*/ 53 h 57"/>
                  <a:gd name="T52" fmla="*/ 39 w 106"/>
                  <a:gd name="T53" fmla="*/ 44 h 57"/>
                  <a:gd name="T54" fmla="*/ 34 w 106"/>
                  <a:gd name="T55" fmla="*/ 38 h 57"/>
                  <a:gd name="T56" fmla="*/ 30 w 106"/>
                  <a:gd name="T57" fmla="*/ 31 h 57"/>
                  <a:gd name="T58" fmla="*/ 27 w 106"/>
                  <a:gd name="T59" fmla="*/ 24 h 57"/>
                  <a:gd name="T60" fmla="*/ 24 w 106"/>
                  <a:gd name="T61" fmla="*/ 17 h 57"/>
                  <a:gd name="T62" fmla="*/ 21 w 106"/>
                  <a:gd name="T63" fmla="*/ 12 h 57"/>
                  <a:gd name="T64" fmla="*/ 14 w 106"/>
                  <a:gd name="T65" fmla="*/ 2 h 57"/>
                  <a:gd name="T66" fmla="*/ 10 w 106"/>
                  <a:gd name="T67" fmla="*/ 0 h 57"/>
                  <a:gd name="T68" fmla="*/ 0 w 106"/>
                  <a:gd name="T69" fmla="*/ 21 h 5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6"/>
                  <a:gd name="T106" fmla="*/ 0 h 57"/>
                  <a:gd name="T107" fmla="*/ 106 w 106"/>
                  <a:gd name="T108" fmla="*/ 57 h 5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6" h="57">
                    <a:moveTo>
                      <a:pt x="0" y="10"/>
                    </a:moveTo>
                    <a:lnTo>
                      <a:pt x="6" y="13"/>
                    </a:lnTo>
                    <a:lnTo>
                      <a:pt x="12" y="16"/>
                    </a:lnTo>
                    <a:lnTo>
                      <a:pt x="17" y="19"/>
                    </a:lnTo>
                    <a:lnTo>
                      <a:pt x="22" y="22"/>
                    </a:lnTo>
                    <a:lnTo>
                      <a:pt x="28" y="25"/>
                    </a:lnTo>
                    <a:lnTo>
                      <a:pt x="34" y="28"/>
                    </a:lnTo>
                    <a:lnTo>
                      <a:pt x="39" y="31"/>
                    </a:lnTo>
                    <a:lnTo>
                      <a:pt x="45" y="35"/>
                    </a:lnTo>
                    <a:lnTo>
                      <a:pt x="50" y="38"/>
                    </a:lnTo>
                    <a:lnTo>
                      <a:pt x="56" y="41"/>
                    </a:lnTo>
                    <a:lnTo>
                      <a:pt x="61" y="44"/>
                    </a:lnTo>
                    <a:lnTo>
                      <a:pt x="68" y="46"/>
                    </a:lnTo>
                    <a:lnTo>
                      <a:pt x="74" y="49"/>
                    </a:lnTo>
                    <a:lnTo>
                      <a:pt x="80" y="52"/>
                    </a:lnTo>
                    <a:lnTo>
                      <a:pt x="87" y="54"/>
                    </a:lnTo>
                    <a:lnTo>
                      <a:pt x="94" y="56"/>
                    </a:lnTo>
                    <a:lnTo>
                      <a:pt x="105" y="44"/>
                    </a:lnTo>
                    <a:lnTo>
                      <a:pt x="98" y="42"/>
                    </a:lnTo>
                    <a:lnTo>
                      <a:pt x="92" y="39"/>
                    </a:lnTo>
                    <a:lnTo>
                      <a:pt x="86" y="37"/>
                    </a:lnTo>
                    <a:lnTo>
                      <a:pt x="80" y="35"/>
                    </a:lnTo>
                    <a:lnTo>
                      <a:pt x="75" y="32"/>
                    </a:lnTo>
                    <a:lnTo>
                      <a:pt x="69" y="29"/>
                    </a:lnTo>
                    <a:lnTo>
                      <a:pt x="64" y="26"/>
                    </a:lnTo>
                    <a:lnTo>
                      <a:pt x="59" y="23"/>
                    </a:lnTo>
                    <a:lnTo>
                      <a:pt x="54" y="20"/>
                    </a:lnTo>
                    <a:lnTo>
                      <a:pt x="48" y="17"/>
                    </a:lnTo>
                    <a:lnTo>
                      <a:pt x="44" y="14"/>
                    </a:lnTo>
                    <a:lnTo>
                      <a:pt x="38" y="11"/>
                    </a:lnTo>
                    <a:lnTo>
                      <a:pt x="32" y="8"/>
                    </a:lnTo>
                    <a:lnTo>
                      <a:pt x="28" y="5"/>
                    </a:lnTo>
                    <a:lnTo>
                      <a:pt x="21" y="2"/>
                    </a:lnTo>
                    <a:lnTo>
                      <a:pt x="16" y="0"/>
                    </a:lnTo>
                    <a:lnTo>
                      <a:pt x="0" y="10"/>
                    </a:lnTo>
                  </a:path>
                </a:pathLst>
              </a:custGeom>
              <a:solidFill>
                <a:srgbClr val="C0E7F1"/>
              </a:solidFill>
              <a:ln w="12700" cap="rnd">
                <a:solidFill>
                  <a:srgbClr val="232323"/>
                </a:solidFill>
                <a:round/>
                <a:headEnd/>
                <a:tailEnd/>
              </a:ln>
            </p:spPr>
            <p:txBody>
              <a:bodyPr/>
              <a:lstStyle/>
              <a:p>
                <a:endParaRPr lang="el-GR"/>
              </a:p>
            </p:txBody>
          </p:sp>
          <p:sp>
            <p:nvSpPr>
              <p:cNvPr id="32952" name="Freeform 107"/>
              <p:cNvSpPr>
                <a:spLocks/>
              </p:cNvSpPr>
              <p:nvPr/>
            </p:nvSpPr>
            <p:spPr bwMode="auto">
              <a:xfrm>
                <a:off x="3515" y="1924"/>
                <a:ext cx="101" cy="63"/>
              </a:xfrm>
              <a:custGeom>
                <a:avLst/>
                <a:gdLst>
                  <a:gd name="T0" fmla="*/ 0 w 106"/>
                  <a:gd name="T1" fmla="*/ 19 h 57"/>
                  <a:gd name="T2" fmla="*/ 6 w 106"/>
                  <a:gd name="T3" fmla="*/ 25 h 57"/>
                  <a:gd name="T4" fmla="*/ 10 w 106"/>
                  <a:gd name="T5" fmla="*/ 33 h 57"/>
                  <a:gd name="T6" fmla="*/ 10 w 106"/>
                  <a:gd name="T7" fmla="*/ 38 h 57"/>
                  <a:gd name="T8" fmla="*/ 15 w 106"/>
                  <a:gd name="T9" fmla="*/ 44 h 57"/>
                  <a:gd name="T10" fmla="*/ 21 w 106"/>
                  <a:gd name="T11" fmla="*/ 51 h 57"/>
                  <a:gd name="T12" fmla="*/ 25 w 106"/>
                  <a:gd name="T13" fmla="*/ 56 h 57"/>
                  <a:gd name="T14" fmla="*/ 28 w 106"/>
                  <a:gd name="T15" fmla="*/ 62 h 57"/>
                  <a:gd name="T16" fmla="*/ 31 w 106"/>
                  <a:gd name="T17" fmla="*/ 72 h 57"/>
                  <a:gd name="T18" fmla="*/ 36 w 106"/>
                  <a:gd name="T19" fmla="*/ 76 h 57"/>
                  <a:gd name="T20" fmla="*/ 41 w 106"/>
                  <a:gd name="T21" fmla="*/ 82 h 57"/>
                  <a:gd name="T22" fmla="*/ 44 w 106"/>
                  <a:gd name="T23" fmla="*/ 90 h 57"/>
                  <a:gd name="T24" fmla="*/ 49 w 106"/>
                  <a:gd name="T25" fmla="*/ 93 h 57"/>
                  <a:gd name="T26" fmla="*/ 53 w 106"/>
                  <a:gd name="T27" fmla="*/ 99 h 57"/>
                  <a:gd name="T28" fmla="*/ 57 w 106"/>
                  <a:gd name="T29" fmla="*/ 104 h 57"/>
                  <a:gd name="T30" fmla="*/ 62 w 106"/>
                  <a:gd name="T31" fmla="*/ 109 h 57"/>
                  <a:gd name="T32" fmla="*/ 68 w 106"/>
                  <a:gd name="T33" fmla="*/ 114 h 57"/>
                  <a:gd name="T34" fmla="*/ 75 w 106"/>
                  <a:gd name="T35" fmla="*/ 90 h 57"/>
                  <a:gd name="T36" fmla="*/ 70 w 106"/>
                  <a:gd name="T37" fmla="*/ 84 h 57"/>
                  <a:gd name="T38" fmla="*/ 66 w 106"/>
                  <a:gd name="T39" fmla="*/ 80 h 57"/>
                  <a:gd name="T40" fmla="*/ 62 w 106"/>
                  <a:gd name="T41" fmla="*/ 74 h 57"/>
                  <a:gd name="T42" fmla="*/ 57 w 106"/>
                  <a:gd name="T43" fmla="*/ 72 h 57"/>
                  <a:gd name="T44" fmla="*/ 53 w 106"/>
                  <a:gd name="T45" fmla="*/ 65 h 57"/>
                  <a:gd name="T46" fmla="*/ 49 w 106"/>
                  <a:gd name="T47" fmla="*/ 59 h 57"/>
                  <a:gd name="T48" fmla="*/ 46 w 106"/>
                  <a:gd name="T49" fmla="*/ 53 h 57"/>
                  <a:gd name="T50" fmla="*/ 43 w 106"/>
                  <a:gd name="T51" fmla="*/ 46 h 57"/>
                  <a:gd name="T52" fmla="*/ 39 w 106"/>
                  <a:gd name="T53" fmla="*/ 40 h 57"/>
                  <a:gd name="T54" fmla="*/ 34 w 106"/>
                  <a:gd name="T55" fmla="*/ 34 h 57"/>
                  <a:gd name="T56" fmla="*/ 30 w 106"/>
                  <a:gd name="T57" fmla="*/ 28 h 57"/>
                  <a:gd name="T58" fmla="*/ 27 w 106"/>
                  <a:gd name="T59" fmla="*/ 21 h 57"/>
                  <a:gd name="T60" fmla="*/ 24 w 106"/>
                  <a:gd name="T61" fmla="*/ 15 h 57"/>
                  <a:gd name="T62" fmla="*/ 21 w 106"/>
                  <a:gd name="T63" fmla="*/ 12 h 57"/>
                  <a:gd name="T64" fmla="*/ 14 w 106"/>
                  <a:gd name="T65" fmla="*/ 2 h 57"/>
                  <a:gd name="T66" fmla="*/ 10 w 106"/>
                  <a:gd name="T67" fmla="*/ 0 h 57"/>
                  <a:gd name="T68" fmla="*/ 0 w 106"/>
                  <a:gd name="T69" fmla="*/ 19 h 5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6"/>
                  <a:gd name="T106" fmla="*/ 0 h 57"/>
                  <a:gd name="T107" fmla="*/ 106 w 106"/>
                  <a:gd name="T108" fmla="*/ 57 h 5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6" h="57">
                    <a:moveTo>
                      <a:pt x="0" y="10"/>
                    </a:moveTo>
                    <a:lnTo>
                      <a:pt x="6" y="13"/>
                    </a:lnTo>
                    <a:lnTo>
                      <a:pt x="12" y="16"/>
                    </a:lnTo>
                    <a:lnTo>
                      <a:pt x="17" y="19"/>
                    </a:lnTo>
                    <a:lnTo>
                      <a:pt x="22" y="22"/>
                    </a:lnTo>
                    <a:lnTo>
                      <a:pt x="28" y="25"/>
                    </a:lnTo>
                    <a:lnTo>
                      <a:pt x="34" y="28"/>
                    </a:lnTo>
                    <a:lnTo>
                      <a:pt x="39" y="31"/>
                    </a:lnTo>
                    <a:lnTo>
                      <a:pt x="45" y="35"/>
                    </a:lnTo>
                    <a:lnTo>
                      <a:pt x="50" y="38"/>
                    </a:lnTo>
                    <a:lnTo>
                      <a:pt x="56" y="41"/>
                    </a:lnTo>
                    <a:lnTo>
                      <a:pt x="61" y="44"/>
                    </a:lnTo>
                    <a:lnTo>
                      <a:pt x="68" y="46"/>
                    </a:lnTo>
                    <a:lnTo>
                      <a:pt x="74" y="49"/>
                    </a:lnTo>
                    <a:lnTo>
                      <a:pt x="80" y="52"/>
                    </a:lnTo>
                    <a:lnTo>
                      <a:pt x="87" y="54"/>
                    </a:lnTo>
                    <a:lnTo>
                      <a:pt x="94" y="56"/>
                    </a:lnTo>
                    <a:lnTo>
                      <a:pt x="105" y="44"/>
                    </a:lnTo>
                    <a:lnTo>
                      <a:pt x="98" y="42"/>
                    </a:lnTo>
                    <a:lnTo>
                      <a:pt x="92" y="39"/>
                    </a:lnTo>
                    <a:lnTo>
                      <a:pt x="86" y="37"/>
                    </a:lnTo>
                    <a:lnTo>
                      <a:pt x="80" y="35"/>
                    </a:lnTo>
                    <a:lnTo>
                      <a:pt x="75" y="32"/>
                    </a:lnTo>
                    <a:lnTo>
                      <a:pt x="69" y="29"/>
                    </a:lnTo>
                    <a:lnTo>
                      <a:pt x="64" y="26"/>
                    </a:lnTo>
                    <a:lnTo>
                      <a:pt x="59" y="23"/>
                    </a:lnTo>
                    <a:lnTo>
                      <a:pt x="54" y="20"/>
                    </a:lnTo>
                    <a:lnTo>
                      <a:pt x="48" y="17"/>
                    </a:lnTo>
                    <a:lnTo>
                      <a:pt x="44" y="14"/>
                    </a:lnTo>
                    <a:lnTo>
                      <a:pt x="38" y="11"/>
                    </a:lnTo>
                    <a:lnTo>
                      <a:pt x="32" y="8"/>
                    </a:lnTo>
                    <a:lnTo>
                      <a:pt x="28" y="5"/>
                    </a:lnTo>
                    <a:lnTo>
                      <a:pt x="21" y="2"/>
                    </a:lnTo>
                    <a:lnTo>
                      <a:pt x="16" y="0"/>
                    </a:lnTo>
                    <a:lnTo>
                      <a:pt x="0" y="10"/>
                    </a:lnTo>
                  </a:path>
                </a:pathLst>
              </a:custGeom>
              <a:solidFill>
                <a:srgbClr val="C0E7F1"/>
              </a:solidFill>
              <a:ln w="12700" cap="rnd">
                <a:solidFill>
                  <a:srgbClr val="232323"/>
                </a:solidFill>
                <a:round/>
                <a:headEnd/>
                <a:tailEnd/>
              </a:ln>
            </p:spPr>
            <p:txBody>
              <a:bodyPr/>
              <a:lstStyle/>
              <a:p>
                <a:endParaRPr lang="el-GR"/>
              </a:p>
            </p:txBody>
          </p:sp>
          <p:sp>
            <p:nvSpPr>
              <p:cNvPr id="32953" name="Freeform 108"/>
              <p:cNvSpPr>
                <a:spLocks/>
              </p:cNvSpPr>
              <p:nvPr/>
            </p:nvSpPr>
            <p:spPr bwMode="auto">
              <a:xfrm>
                <a:off x="2135" y="2674"/>
                <a:ext cx="101" cy="64"/>
              </a:xfrm>
              <a:custGeom>
                <a:avLst/>
                <a:gdLst>
                  <a:gd name="T0" fmla="*/ 0 w 106"/>
                  <a:gd name="T1" fmla="*/ 21 h 57"/>
                  <a:gd name="T2" fmla="*/ 6 w 106"/>
                  <a:gd name="T3" fmla="*/ 30 h 57"/>
                  <a:gd name="T4" fmla="*/ 10 w 106"/>
                  <a:gd name="T5" fmla="*/ 35 h 57"/>
                  <a:gd name="T6" fmla="*/ 10 w 106"/>
                  <a:gd name="T7" fmla="*/ 43 h 57"/>
                  <a:gd name="T8" fmla="*/ 15 w 106"/>
                  <a:gd name="T9" fmla="*/ 49 h 57"/>
                  <a:gd name="T10" fmla="*/ 21 w 106"/>
                  <a:gd name="T11" fmla="*/ 55 h 57"/>
                  <a:gd name="T12" fmla="*/ 25 w 106"/>
                  <a:gd name="T13" fmla="*/ 62 h 57"/>
                  <a:gd name="T14" fmla="*/ 28 w 106"/>
                  <a:gd name="T15" fmla="*/ 70 h 57"/>
                  <a:gd name="T16" fmla="*/ 31 w 106"/>
                  <a:gd name="T17" fmla="*/ 79 h 57"/>
                  <a:gd name="T18" fmla="*/ 36 w 106"/>
                  <a:gd name="T19" fmla="*/ 85 h 57"/>
                  <a:gd name="T20" fmla="*/ 41 w 106"/>
                  <a:gd name="T21" fmla="*/ 92 h 57"/>
                  <a:gd name="T22" fmla="*/ 44 w 106"/>
                  <a:gd name="T23" fmla="*/ 100 h 57"/>
                  <a:gd name="T24" fmla="*/ 49 w 106"/>
                  <a:gd name="T25" fmla="*/ 103 h 57"/>
                  <a:gd name="T26" fmla="*/ 53 w 106"/>
                  <a:gd name="T27" fmla="*/ 112 h 57"/>
                  <a:gd name="T28" fmla="*/ 57 w 106"/>
                  <a:gd name="T29" fmla="*/ 116 h 57"/>
                  <a:gd name="T30" fmla="*/ 62 w 106"/>
                  <a:gd name="T31" fmla="*/ 120 h 57"/>
                  <a:gd name="T32" fmla="*/ 68 w 106"/>
                  <a:gd name="T33" fmla="*/ 127 h 57"/>
                  <a:gd name="T34" fmla="*/ 75 w 106"/>
                  <a:gd name="T35" fmla="*/ 100 h 57"/>
                  <a:gd name="T36" fmla="*/ 70 w 106"/>
                  <a:gd name="T37" fmla="*/ 94 h 57"/>
                  <a:gd name="T38" fmla="*/ 66 w 106"/>
                  <a:gd name="T39" fmla="*/ 89 h 57"/>
                  <a:gd name="T40" fmla="*/ 62 w 106"/>
                  <a:gd name="T41" fmla="*/ 84 h 57"/>
                  <a:gd name="T42" fmla="*/ 57 w 106"/>
                  <a:gd name="T43" fmla="*/ 79 h 57"/>
                  <a:gd name="T44" fmla="*/ 53 w 106"/>
                  <a:gd name="T45" fmla="*/ 72 h 57"/>
                  <a:gd name="T46" fmla="*/ 49 w 106"/>
                  <a:gd name="T47" fmla="*/ 67 h 57"/>
                  <a:gd name="T48" fmla="*/ 46 w 106"/>
                  <a:gd name="T49" fmla="*/ 60 h 57"/>
                  <a:gd name="T50" fmla="*/ 43 w 106"/>
                  <a:gd name="T51" fmla="*/ 53 h 57"/>
                  <a:gd name="T52" fmla="*/ 39 w 106"/>
                  <a:gd name="T53" fmla="*/ 44 h 57"/>
                  <a:gd name="T54" fmla="*/ 34 w 106"/>
                  <a:gd name="T55" fmla="*/ 38 h 57"/>
                  <a:gd name="T56" fmla="*/ 30 w 106"/>
                  <a:gd name="T57" fmla="*/ 31 h 57"/>
                  <a:gd name="T58" fmla="*/ 27 w 106"/>
                  <a:gd name="T59" fmla="*/ 24 h 57"/>
                  <a:gd name="T60" fmla="*/ 24 w 106"/>
                  <a:gd name="T61" fmla="*/ 17 h 57"/>
                  <a:gd name="T62" fmla="*/ 21 w 106"/>
                  <a:gd name="T63" fmla="*/ 12 h 57"/>
                  <a:gd name="T64" fmla="*/ 14 w 106"/>
                  <a:gd name="T65" fmla="*/ 2 h 57"/>
                  <a:gd name="T66" fmla="*/ 10 w 106"/>
                  <a:gd name="T67" fmla="*/ 0 h 57"/>
                  <a:gd name="T68" fmla="*/ 0 w 106"/>
                  <a:gd name="T69" fmla="*/ 21 h 5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6"/>
                  <a:gd name="T106" fmla="*/ 0 h 57"/>
                  <a:gd name="T107" fmla="*/ 106 w 106"/>
                  <a:gd name="T108" fmla="*/ 57 h 5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6" h="57">
                    <a:moveTo>
                      <a:pt x="0" y="10"/>
                    </a:moveTo>
                    <a:lnTo>
                      <a:pt x="6" y="13"/>
                    </a:lnTo>
                    <a:lnTo>
                      <a:pt x="12" y="16"/>
                    </a:lnTo>
                    <a:lnTo>
                      <a:pt x="17" y="19"/>
                    </a:lnTo>
                    <a:lnTo>
                      <a:pt x="22" y="22"/>
                    </a:lnTo>
                    <a:lnTo>
                      <a:pt x="28" y="25"/>
                    </a:lnTo>
                    <a:lnTo>
                      <a:pt x="34" y="28"/>
                    </a:lnTo>
                    <a:lnTo>
                      <a:pt x="39" y="31"/>
                    </a:lnTo>
                    <a:lnTo>
                      <a:pt x="45" y="35"/>
                    </a:lnTo>
                    <a:lnTo>
                      <a:pt x="50" y="38"/>
                    </a:lnTo>
                    <a:lnTo>
                      <a:pt x="56" y="41"/>
                    </a:lnTo>
                    <a:lnTo>
                      <a:pt x="61" y="44"/>
                    </a:lnTo>
                    <a:lnTo>
                      <a:pt x="68" y="46"/>
                    </a:lnTo>
                    <a:lnTo>
                      <a:pt x="74" y="49"/>
                    </a:lnTo>
                    <a:lnTo>
                      <a:pt x="80" y="52"/>
                    </a:lnTo>
                    <a:lnTo>
                      <a:pt x="87" y="54"/>
                    </a:lnTo>
                    <a:lnTo>
                      <a:pt x="94" y="56"/>
                    </a:lnTo>
                    <a:lnTo>
                      <a:pt x="105" y="44"/>
                    </a:lnTo>
                    <a:lnTo>
                      <a:pt x="98" y="42"/>
                    </a:lnTo>
                    <a:lnTo>
                      <a:pt x="92" y="39"/>
                    </a:lnTo>
                    <a:lnTo>
                      <a:pt x="86" y="37"/>
                    </a:lnTo>
                    <a:lnTo>
                      <a:pt x="80" y="35"/>
                    </a:lnTo>
                    <a:lnTo>
                      <a:pt x="75" y="32"/>
                    </a:lnTo>
                    <a:lnTo>
                      <a:pt x="69" y="29"/>
                    </a:lnTo>
                    <a:lnTo>
                      <a:pt x="64" y="26"/>
                    </a:lnTo>
                    <a:lnTo>
                      <a:pt x="59" y="23"/>
                    </a:lnTo>
                    <a:lnTo>
                      <a:pt x="54" y="20"/>
                    </a:lnTo>
                    <a:lnTo>
                      <a:pt x="48" y="17"/>
                    </a:lnTo>
                    <a:lnTo>
                      <a:pt x="44" y="14"/>
                    </a:lnTo>
                    <a:lnTo>
                      <a:pt x="38" y="11"/>
                    </a:lnTo>
                    <a:lnTo>
                      <a:pt x="32" y="8"/>
                    </a:lnTo>
                    <a:lnTo>
                      <a:pt x="28" y="5"/>
                    </a:lnTo>
                    <a:lnTo>
                      <a:pt x="21" y="2"/>
                    </a:lnTo>
                    <a:lnTo>
                      <a:pt x="16" y="0"/>
                    </a:lnTo>
                    <a:lnTo>
                      <a:pt x="0" y="10"/>
                    </a:lnTo>
                  </a:path>
                </a:pathLst>
              </a:custGeom>
              <a:solidFill>
                <a:srgbClr val="C0E7F1"/>
              </a:solidFill>
              <a:ln w="12700" cap="rnd">
                <a:solidFill>
                  <a:srgbClr val="232323"/>
                </a:solidFill>
                <a:round/>
                <a:headEnd/>
                <a:tailEnd/>
              </a:ln>
            </p:spPr>
            <p:txBody>
              <a:bodyPr/>
              <a:lstStyle/>
              <a:p>
                <a:endParaRPr lang="el-GR"/>
              </a:p>
            </p:txBody>
          </p:sp>
          <p:sp>
            <p:nvSpPr>
              <p:cNvPr id="32954" name="Freeform 109"/>
              <p:cNvSpPr>
                <a:spLocks/>
              </p:cNvSpPr>
              <p:nvPr/>
            </p:nvSpPr>
            <p:spPr bwMode="auto">
              <a:xfrm>
                <a:off x="3873" y="3371"/>
                <a:ext cx="101" cy="64"/>
              </a:xfrm>
              <a:custGeom>
                <a:avLst/>
                <a:gdLst>
                  <a:gd name="T0" fmla="*/ 0 w 106"/>
                  <a:gd name="T1" fmla="*/ 21 h 57"/>
                  <a:gd name="T2" fmla="*/ 6 w 106"/>
                  <a:gd name="T3" fmla="*/ 30 h 57"/>
                  <a:gd name="T4" fmla="*/ 10 w 106"/>
                  <a:gd name="T5" fmla="*/ 35 h 57"/>
                  <a:gd name="T6" fmla="*/ 10 w 106"/>
                  <a:gd name="T7" fmla="*/ 43 h 57"/>
                  <a:gd name="T8" fmla="*/ 15 w 106"/>
                  <a:gd name="T9" fmla="*/ 49 h 57"/>
                  <a:gd name="T10" fmla="*/ 21 w 106"/>
                  <a:gd name="T11" fmla="*/ 55 h 57"/>
                  <a:gd name="T12" fmla="*/ 25 w 106"/>
                  <a:gd name="T13" fmla="*/ 62 h 57"/>
                  <a:gd name="T14" fmla="*/ 28 w 106"/>
                  <a:gd name="T15" fmla="*/ 70 h 57"/>
                  <a:gd name="T16" fmla="*/ 31 w 106"/>
                  <a:gd name="T17" fmla="*/ 79 h 57"/>
                  <a:gd name="T18" fmla="*/ 36 w 106"/>
                  <a:gd name="T19" fmla="*/ 85 h 57"/>
                  <a:gd name="T20" fmla="*/ 41 w 106"/>
                  <a:gd name="T21" fmla="*/ 92 h 57"/>
                  <a:gd name="T22" fmla="*/ 44 w 106"/>
                  <a:gd name="T23" fmla="*/ 100 h 57"/>
                  <a:gd name="T24" fmla="*/ 49 w 106"/>
                  <a:gd name="T25" fmla="*/ 103 h 57"/>
                  <a:gd name="T26" fmla="*/ 53 w 106"/>
                  <a:gd name="T27" fmla="*/ 112 h 57"/>
                  <a:gd name="T28" fmla="*/ 57 w 106"/>
                  <a:gd name="T29" fmla="*/ 116 h 57"/>
                  <a:gd name="T30" fmla="*/ 62 w 106"/>
                  <a:gd name="T31" fmla="*/ 120 h 57"/>
                  <a:gd name="T32" fmla="*/ 68 w 106"/>
                  <a:gd name="T33" fmla="*/ 127 h 57"/>
                  <a:gd name="T34" fmla="*/ 75 w 106"/>
                  <a:gd name="T35" fmla="*/ 100 h 57"/>
                  <a:gd name="T36" fmla="*/ 70 w 106"/>
                  <a:gd name="T37" fmla="*/ 94 h 57"/>
                  <a:gd name="T38" fmla="*/ 66 w 106"/>
                  <a:gd name="T39" fmla="*/ 89 h 57"/>
                  <a:gd name="T40" fmla="*/ 62 w 106"/>
                  <a:gd name="T41" fmla="*/ 84 h 57"/>
                  <a:gd name="T42" fmla="*/ 57 w 106"/>
                  <a:gd name="T43" fmla="*/ 79 h 57"/>
                  <a:gd name="T44" fmla="*/ 53 w 106"/>
                  <a:gd name="T45" fmla="*/ 72 h 57"/>
                  <a:gd name="T46" fmla="*/ 49 w 106"/>
                  <a:gd name="T47" fmla="*/ 67 h 57"/>
                  <a:gd name="T48" fmla="*/ 46 w 106"/>
                  <a:gd name="T49" fmla="*/ 60 h 57"/>
                  <a:gd name="T50" fmla="*/ 43 w 106"/>
                  <a:gd name="T51" fmla="*/ 53 h 57"/>
                  <a:gd name="T52" fmla="*/ 39 w 106"/>
                  <a:gd name="T53" fmla="*/ 44 h 57"/>
                  <a:gd name="T54" fmla="*/ 34 w 106"/>
                  <a:gd name="T55" fmla="*/ 38 h 57"/>
                  <a:gd name="T56" fmla="*/ 30 w 106"/>
                  <a:gd name="T57" fmla="*/ 31 h 57"/>
                  <a:gd name="T58" fmla="*/ 27 w 106"/>
                  <a:gd name="T59" fmla="*/ 24 h 57"/>
                  <a:gd name="T60" fmla="*/ 24 w 106"/>
                  <a:gd name="T61" fmla="*/ 17 h 57"/>
                  <a:gd name="T62" fmla="*/ 21 w 106"/>
                  <a:gd name="T63" fmla="*/ 12 h 57"/>
                  <a:gd name="T64" fmla="*/ 14 w 106"/>
                  <a:gd name="T65" fmla="*/ 2 h 57"/>
                  <a:gd name="T66" fmla="*/ 10 w 106"/>
                  <a:gd name="T67" fmla="*/ 0 h 57"/>
                  <a:gd name="T68" fmla="*/ 0 w 106"/>
                  <a:gd name="T69" fmla="*/ 21 h 5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6"/>
                  <a:gd name="T106" fmla="*/ 0 h 57"/>
                  <a:gd name="T107" fmla="*/ 106 w 106"/>
                  <a:gd name="T108" fmla="*/ 57 h 5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6" h="57">
                    <a:moveTo>
                      <a:pt x="0" y="10"/>
                    </a:moveTo>
                    <a:lnTo>
                      <a:pt x="6" y="13"/>
                    </a:lnTo>
                    <a:lnTo>
                      <a:pt x="12" y="16"/>
                    </a:lnTo>
                    <a:lnTo>
                      <a:pt x="17" y="19"/>
                    </a:lnTo>
                    <a:lnTo>
                      <a:pt x="22" y="22"/>
                    </a:lnTo>
                    <a:lnTo>
                      <a:pt x="28" y="25"/>
                    </a:lnTo>
                    <a:lnTo>
                      <a:pt x="34" y="28"/>
                    </a:lnTo>
                    <a:lnTo>
                      <a:pt x="39" y="31"/>
                    </a:lnTo>
                    <a:lnTo>
                      <a:pt x="45" y="35"/>
                    </a:lnTo>
                    <a:lnTo>
                      <a:pt x="50" y="38"/>
                    </a:lnTo>
                    <a:lnTo>
                      <a:pt x="56" y="41"/>
                    </a:lnTo>
                    <a:lnTo>
                      <a:pt x="61" y="44"/>
                    </a:lnTo>
                    <a:lnTo>
                      <a:pt x="68" y="46"/>
                    </a:lnTo>
                    <a:lnTo>
                      <a:pt x="74" y="49"/>
                    </a:lnTo>
                    <a:lnTo>
                      <a:pt x="80" y="52"/>
                    </a:lnTo>
                    <a:lnTo>
                      <a:pt x="87" y="54"/>
                    </a:lnTo>
                    <a:lnTo>
                      <a:pt x="94" y="56"/>
                    </a:lnTo>
                    <a:lnTo>
                      <a:pt x="105" y="44"/>
                    </a:lnTo>
                    <a:lnTo>
                      <a:pt x="98" y="42"/>
                    </a:lnTo>
                    <a:lnTo>
                      <a:pt x="92" y="39"/>
                    </a:lnTo>
                    <a:lnTo>
                      <a:pt x="86" y="37"/>
                    </a:lnTo>
                    <a:lnTo>
                      <a:pt x="80" y="35"/>
                    </a:lnTo>
                    <a:lnTo>
                      <a:pt x="75" y="32"/>
                    </a:lnTo>
                    <a:lnTo>
                      <a:pt x="69" y="29"/>
                    </a:lnTo>
                    <a:lnTo>
                      <a:pt x="64" y="26"/>
                    </a:lnTo>
                    <a:lnTo>
                      <a:pt x="59" y="23"/>
                    </a:lnTo>
                    <a:lnTo>
                      <a:pt x="54" y="20"/>
                    </a:lnTo>
                    <a:lnTo>
                      <a:pt x="48" y="17"/>
                    </a:lnTo>
                    <a:lnTo>
                      <a:pt x="44" y="14"/>
                    </a:lnTo>
                    <a:lnTo>
                      <a:pt x="38" y="11"/>
                    </a:lnTo>
                    <a:lnTo>
                      <a:pt x="32" y="8"/>
                    </a:lnTo>
                    <a:lnTo>
                      <a:pt x="28" y="5"/>
                    </a:lnTo>
                    <a:lnTo>
                      <a:pt x="21" y="2"/>
                    </a:lnTo>
                    <a:lnTo>
                      <a:pt x="16" y="0"/>
                    </a:lnTo>
                    <a:lnTo>
                      <a:pt x="0" y="10"/>
                    </a:lnTo>
                  </a:path>
                </a:pathLst>
              </a:custGeom>
              <a:solidFill>
                <a:srgbClr val="C0E7F1"/>
              </a:solidFill>
              <a:ln w="12700" cap="rnd">
                <a:solidFill>
                  <a:srgbClr val="232323"/>
                </a:solidFill>
                <a:round/>
                <a:headEnd/>
                <a:tailEnd/>
              </a:ln>
            </p:spPr>
            <p:txBody>
              <a:bodyPr/>
              <a:lstStyle/>
              <a:p>
                <a:endParaRPr lang="el-GR"/>
              </a:p>
            </p:txBody>
          </p:sp>
          <p:sp>
            <p:nvSpPr>
              <p:cNvPr id="32955" name="Freeform 110"/>
              <p:cNvSpPr>
                <a:spLocks/>
              </p:cNvSpPr>
              <p:nvPr/>
            </p:nvSpPr>
            <p:spPr bwMode="auto">
              <a:xfrm>
                <a:off x="4282" y="3210"/>
                <a:ext cx="101" cy="64"/>
              </a:xfrm>
              <a:custGeom>
                <a:avLst/>
                <a:gdLst>
                  <a:gd name="T0" fmla="*/ 0 w 106"/>
                  <a:gd name="T1" fmla="*/ 21 h 57"/>
                  <a:gd name="T2" fmla="*/ 6 w 106"/>
                  <a:gd name="T3" fmla="*/ 30 h 57"/>
                  <a:gd name="T4" fmla="*/ 10 w 106"/>
                  <a:gd name="T5" fmla="*/ 35 h 57"/>
                  <a:gd name="T6" fmla="*/ 10 w 106"/>
                  <a:gd name="T7" fmla="*/ 43 h 57"/>
                  <a:gd name="T8" fmla="*/ 15 w 106"/>
                  <a:gd name="T9" fmla="*/ 49 h 57"/>
                  <a:gd name="T10" fmla="*/ 21 w 106"/>
                  <a:gd name="T11" fmla="*/ 55 h 57"/>
                  <a:gd name="T12" fmla="*/ 25 w 106"/>
                  <a:gd name="T13" fmla="*/ 62 h 57"/>
                  <a:gd name="T14" fmla="*/ 28 w 106"/>
                  <a:gd name="T15" fmla="*/ 70 h 57"/>
                  <a:gd name="T16" fmla="*/ 31 w 106"/>
                  <a:gd name="T17" fmla="*/ 79 h 57"/>
                  <a:gd name="T18" fmla="*/ 36 w 106"/>
                  <a:gd name="T19" fmla="*/ 85 h 57"/>
                  <a:gd name="T20" fmla="*/ 41 w 106"/>
                  <a:gd name="T21" fmla="*/ 92 h 57"/>
                  <a:gd name="T22" fmla="*/ 44 w 106"/>
                  <a:gd name="T23" fmla="*/ 100 h 57"/>
                  <a:gd name="T24" fmla="*/ 49 w 106"/>
                  <a:gd name="T25" fmla="*/ 103 h 57"/>
                  <a:gd name="T26" fmla="*/ 53 w 106"/>
                  <a:gd name="T27" fmla="*/ 112 h 57"/>
                  <a:gd name="T28" fmla="*/ 57 w 106"/>
                  <a:gd name="T29" fmla="*/ 116 h 57"/>
                  <a:gd name="T30" fmla="*/ 62 w 106"/>
                  <a:gd name="T31" fmla="*/ 120 h 57"/>
                  <a:gd name="T32" fmla="*/ 68 w 106"/>
                  <a:gd name="T33" fmla="*/ 127 h 57"/>
                  <a:gd name="T34" fmla="*/ 75 w 106"/>
                  <a:gd name="T35" fmla="*/ 100 h 57"/>
                  <a:gd name="T36" fmla="*/ 70 w 106"/>
                  <a:gd name="T37" fmla="*/ 94 h 57"/>
                  <a:gd name="T38" fmla="*/ 66 w 106"/>
                  <a:gd name="T39" fmla="*/ 89 h 57"/>
                  <a:gd name="T40" fmla="*/ 62 w 106"/>
                  <a:gd name="T41" fmla="*/ 84 h 57"/>
                  <a:gd name="T42" fmla="*/ 57 w 106"/>
                  <a:gd name="T43" fmla="*/ 79 h 57"/>
                  <a:gd name="T44" fmla="*/ 53 w 106"/>
                  <a:gd name="T45" fmla="*/ 72 h 57"/>
                  <a:gd name="T46" fmla="*/ 49 w 106"/>
                  <a:gd name="T47" fmla="*/ 67 h 57"/>
                  <a:gd name="T48" fmla="*/ 46 w 106"/>
                  <a:gd name="T49" fmla="*/ 60 h 57"/>
                  <a:gd name="T50" fmla="*/ 43 w 106"/>
                  <a:gd name="T51" fmla="*/ 53 h 57"/>
                  <a:gd name="T52" fmla="*/ 39 w 106"/>
                  <a:gd name="T53" fmla="*/ 44 h 57"/>
                  <a:gd name="T54" fmla="*/ 34 w 106"/>
                  <a:gd name="T55" fmla="*/ 38 h 57"/>
                  <a:gd name="T56" fmla="*/ 30 w 106"/>
                  <a:gd name="T57" fmla="*/ 31 h 57"/>
                  <a:gd name="T58" fmla="*/ 27 w 106"/>
                  <a:gd name="T59" fmla="*/ 24 h 57"/>
                  <a:gd name="T60" fmla="*/ 24 w 106"/>
                  <a:gd name="T61" fmla="*/ 17 h 57"/>
                  <a:gd name="T62" fmla="*/ 21 w 106"/>
                  <a:gd name="T63" fmla="*/ 12 h 57"/>
                  <a:gd name="T64" fmla="*/ 14 w 106"/>
                  <a:gd name="T65" fmla="*/ 2 h 57"/>
                  <a:gd name="T66" fmla="*/ 10 w 106"/>
                  <a:gd name="T67" fmla="*/ 0 h 57"/>
                  <a:gd name="T68" fmla="*/ 0 w 106"/>
                  <a:gd name="T69" fmla="*/ 21 h 5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6"/>
                  <a:gd name="T106" fmla="*/ 0 h 57"/>
                  <a:gd name="T107" fmla="*/ 106 w 106"/>
                  <a:gd name="T108" fmla="*/ 57 h 5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6" h="57">
                    <a:moveTo>
                      <a:pt x="0" y="10"/>
                    </a:moveTo>
                    <a:lnTo>
                      <a:pt x="6" y="13"/>
                    </a:lnTo>
                    <a:lnTo>
                      <a:pt x="12" y="16"/>
                    </a:lnTo>
                    <a:lnTo>
                      <a:pt x="17" y="19"/>
                    </a:lnTo>
                    <a:lnTo>
                      <a:pt x="22" y="22"/>
                    </a:lnTo>
                    <a:lnTo>
                      <a:pt x="28" y="25"/>
                    </a:lnTo>
                    <a:lnTo>
                      <a:pt x="34" y="28"/>
                    </a:lnTo>
                    <a:lnTo>
                      <a:pt x="39" y="31"/>
                    </a:lnTo>
                    <a:lnTo>
                      <a:pt x="45" y="35"/>
                    </a:lnTo>
                    <a:lnTo>
                      <a:pt x="50" y="38"/>
                    </a:lnTo>
                    <a:lnTo>
                      <a:pt x="56" y="41"/>
                    </a:lnTo>
                    <a:lnTo>
                      <a:pt x="61" y="44"/>
                    </a:lnTo>
                    <a:lnTo>
                      <a:pt x="68" y="46"/>
                    </a:lnTo>
                    <a:lnTo>
                      <a:pt x="74" y="49"/>
                    </a:lnTo>
                    <a:lnTo>
                      <a:pt x="80" y="52"/>
                    </a:lnTo>
                    <a:lnTo>
                      <a:pt x="87" y="54"/>
                    </a:lnTo>
                    <a:lnTo>
                      <a:pt x="94" y="56"/>
                    </a:lnTo>
                    <a:lnTo>
                      <a:pt x="105" y="44"/>
                    </a:lnTo>
                    <a:lnTo>
                      <a:pt x="98" y="42"/>
                    </a:lnTo>
                    <a:lnTo>
                      <a:pt x="92" y="39"/>
                    </a:lnTo>
                    <a:lnTo>
                      <a:pt x="86" y="37"/>
                    </a:lnTo>
                    <a:lnTo>
                      <a:pt x="80" y="35"/>
                    </a:lnTo>
                    <a:lnTo>
                      <a:pt x="75" y="32"/>
                    </a:lnTo>
                    <a:lnTo>
                      <a:pt x="69" y="29"/>
                    </a:lnTo>
                    <a:lnTo>
                      <a:pt x="64" y="26"/>
                    </a:lnTo>
                    <a:lnTo>
                      <a:pt x="59" y="23"/>
                    </a:lnTo>
                    <a:lnTo>
                      <a:pt x="54" y="20"/>
                    </a:lnTo>
                    <a:lnTo>
                      <a:pt x="48" y="17"/>
                    </a:lnTo>
                    <a:lnTo>
                      <a:pt x="44" y="14"/>
                    </a:lnTo>
                    <a:lnTo>
                      <a:pt x="38" y="11"/>
                    </a:lnTo>
                    <a:lnTo>
                      <a:pt x="32" y="8"/>
                    </a:lnTo>
                    <a:lnTo>
                      <a:pt x="28" y="5"/>
                    </a:lnTo>
                    <a:lnTo>
                      <a:pt x="21" y="2"/>
                    </a:lnTo>
                    <a:lnTo>
                      <a:pt x="16" y="0"/>
                    </a:lnTo>
                    <a:lnTo>
                      <a:pt x="0" y="10"/>
                    </a:lnTo>
                  </a:path>
                </a:pathLst>
              </a:custGeom>
              <a:solidFill>
                <a:srgbClr val="C0E7F1"/>
              </a:solidFill>
              <a:ln w="12700" cap="rnd">
                <a:solidFill>
                  <a:srgbClr val="232323"/>
                </a:solidFill>
                <a:round/>
                <a:headEnd/>
                <a:tailEnd/>
              </a:ln>
            </p:spPr>
            <p:txBody>
              <a:bodyPr/>
              <a:lstStyle/>
              <a:p>
                <a:endParaRPr lang="el-GR"/>
              </a:p>
            </p:txBody>
          </p:sp>
          <p:sp>
            <p:nvSpPr>
              <p:cNvPr id="32956" name="Freeform 111"/>
              <p:cNvSpPr>
                <a:spLocks/>
              </p:cNvSpPr>
              <p:nvPr/>
            </p:nvSpPr>
            <p:spPr bwMode="auto">
              <a:xfrm>
                <a:off x="2289" y="2138"/>
                <a:ext cx="101" cy="64"/>
              </a:xfrm>
              <a:custGeom>
                <a:avLst/>
                <a:gdLst>
                  <a:gd name="T0" fmla="*/ 0 w 106"/>
                  <a:gd name="T1" fmla="*/ 21 h 57"/>
                  <a:gd name="T2" fmla="*/ 6 w 106"/>
                  <a:gd name="T3" fmla="*/ 30 h 57"/>
                  <a:gd name="T4" fmla="*/ 10 w 106"/>
                  <a:gd name="T5" fmla="*/ 35 h 57"/>
                  <a:gd name="T6" fmla="*/ 10 w 106"/>
                  <a:gd name="T7" fmla="*/ 43 h 57"/>
                  <a:gd name="T8" fmla="*/ 15 w 106"/>
                  <a:gd name="T9" fmla="*/ 49 h 57"/>
                  <a:gd name="T10" fmla="*/ 21 w 106"/>
                  <a:gd name="T11" fmla="*/ 55 h 57"/>
                  <a:gd name="T12" fmla="*/ 25 w 106"/>
                  <a:gd name="T13" fmla="*/ 62 h 57"/>
                  <a:gd name="T14" fmla="*/ 28 w 106"/>
                  <a:gd name="T15" fmla="*/ 70 h 57"/>
                  <a:gd name="T16" fmla="*/ 31 w 106"/>
                  <a:gd name="T17" fmla="*/ 79 h 57"/>
                  <a:gd name="T18" fmla="*/ 36 w 106"/>
                  <a:gd name="T19" fmla="*/ 85 h 57"/>
                  <a:gd name="T20" fmla="*/ 41 w 106"/>
                  <a:gd name="T21" fmla="*/ 92 h 57"/>
                  <a:gd name="T22" fmla="*/ 44 w 106"/>
                  <a:gd name="T23" fmla="*/ 100 h 57"/>
                  <a:gd name="T24" fmla="*/ 49 w 106"/>
                  <a:gd name="T25" fmla="*/ 103 h 57"/>
                  <a:gd name="T26" fmla="*/ 53 w 106"/>
                  <a:gd name="T27" fmla="*/ 112 h 57"/>
                  <a:gd name="T28" fmla="*/ 57 w 106"/>
                  <a:gd name="T29" fmla="*/ 116 h 57"/>
                  <a:gd name="T30" fmla="*/ 62 w 106"/>
                  <a:gd name="T31" fmla="*/ 120 h 57"/>
                  <a:gd name="T32" fmla="*/ 68 w 106"/>
                  <a:gd name="T33" fmla="*/ 127 h 57"/>
                  <a:gd name="T34" fmla="*/ 75 w 106"/>
                  <a:gd name="T35" fmla="*/ 100 h 57"/>
                  <a:gd name="T36" fmla="*/ 70 w 106"/>
                  <a:gd name="T37" fmla="*/ 94 h 57"/>
                  <a:gd name="T38" fmla="*/ 66 w 106"/>
                  <a:gd name="T39" fmla="*/ 89 h 57"/>
                  <a:gd name="T40" fmla="*/ 62 w 106"/>
                  <a:gd name="T41" fmla="*/ 84 h 57"/>
                  <a:gd name="T42" fmla="*/ 57 w 106"/>
                  <a:gd name="T43" fmla="*/ 79 h 57"/>
                  <a:gd name="T44" fmla="*/ 53 w 106"/>
                  <a:gd name="T45" fmla="*/ 72 h 57"/>
                  <a:gd name="T46" fmla="*/ 49 w 106"/>
                  <a:gd name="T47" fmla="*/ 67 h 57"/>
                  <a:gd name="T48" fmla="*/ 46 w 106"/>
                  <a:gd name="T49" fmla="*/ 60 h 57"/>
                  <a:gd name="T50" fmla="*/ 43 w 106"/>
                  <a:gd name="T51" fmla="*/ 53 h 57"/>
                  <a:gd name="T52" fmla="*/ 39 w 106"/>
                  <a:gd name="T53" fmla="*/ 44 h 57"/>
                  <a:gd name="T54" fmla="*/ 34 w 106"/>
                  <a:gd name="T55" fmla="*/ 38 h 57"/>
                  <a:gd name="T56" fmla="*/ 30 w 106"/>
                  <a:gd name="T57" fmla="*/ 31 h 57"/>
                  <a:gd name="T58" fmla="*/ 27 w 106"/>
                  <a:gd name="T59" fmla="*/ 24 h 57"/>
                  <a:gd name="T60" fmla="*/ 24 w 106"/>
                  <a:gd name="T61" fmla="*/ 17 h 57"/>
                  <a:gd name="T62" fmla="*/ 21 w 106"/>
                  <a:gd name="T63" fmla="*/ 12 h 57"/>
                  <a:gd name="T64" fmla="*/ 14 w 106"/>
                  <a:gd name="T65" fmla="*/ 2 h 57"/>
                  <a:gd name="T66" fmla="*/ 10 w 106"/>
                  <a:gd name="T67" fmla="*/ 0 h 57"/>
                  <a:gd name="T68" fmla="*/ 0 w 106"/>
                  <a:gd name="T69" fmla="*/ 21 h 5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6"/>
                  <a:gd name="T106" fmla="*/ 0 h 57"/>
                  <a:gd name="T107" fmla="*/ 106 w 106"/>
                  <a:gd name="T108" fmla="*/ 57 h 5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6" h="57">
                    <a:moveTo>
                      <a:pt x="0" y="10"/>
                    </a:moveTo>
                    <a:lnTo>
                      <a:pt x="6" y="13"/>
                    </a:lnTo>
                    <a:lnTo>
                      <a:pt x="12" y="16"/>
                    </a:lnTo>
                    <a:lnTo>
                      <a:pt x="17" y="19"/>
                    </a:lnTo>
                    <a:lnTo>
                      <a:pt x="22" y="22"/>
                    </a:lnTo>
                    <a:lnTo>
                      <a:pt x="28" y="25"/>
                    </a:lnTo>
                    <a:lnTo>
                      <a:pt x="34" y="28"/>
                    </a:lnTo>
                    <a:lnTo>
                      <a:pt x="39" y="31"/>
                    </a:lnTo>
                    <a:lnTo>
                      <a:pt x="45" y="35"/>
                    </a:lnTo>
                    <a:lnTo>
                      <a:pt x="50" y="38"/>
                    </a:lnTo>
                    <a:lnTo>
                      <a:pt x="56" y="41"/>
                    </a:lnTo>
                    <a:lnTo>
                      <a:pt x="61" y="44"/>
                    </a:lnTo>
                    <a:lnTo>
                      <a:pt x="68" y="46"/>
                    </a:lnTo>
                    <a:lnTo>
                      <a:pt x="74" y="49"/>
                    </a:lnTo>
                    <a:lnTo>
                      <a:pt x="80" y="52"/>
                    </a:lnTo>
                    <a:lnTo>
                      <a:pt x="87" y="54"/>
                    </a:lnTo>
                    <a:lnTo>
                      <a:pt x="94" y="56"/>
                    </a:lnTo>
                    <a:lnTo>
                      <a:pt x="105" y="44"/>
                    </a:lnTo>
                    <a:lnTo>
                      <a:pt x="98" y="42"/>
                    </a:lnTo>
                    <a:lnTo>
                      <a:pt x="92" y="39"/>
                    </a:lnTo>
                    <a:lnTo>
                      <a:pt x="86" y="37"/>
                    </a:lnTo>
                    <a:lnTo>
                      <a:pt x="80" y="35"/>
                    </a:lnTo>
                    <a:lnTo>
                      <a:pt x="75" y="32"/>
                    </a:lnTo>
                    <a:lnTo>
                      <a:pt x="69" y="29"/>
                    </a:lnTo>
                    <a:lnTo>
                      <a:pt x="64" y="26"/>
                    </a:lnTo>
                    <a:lnTo>
                      <a:pt x="59" y="23"/>
                    </a:lnTo>
                    <a:lnTo>
                      <a:pt x="54" y="20"/>
                    </a:lnTo>
                    <a:lnTo>
                      <a:pt x="48" y="17"/>
                    </a:lnTo>
                    <a:lnTo>
                      <a:pt x="44" y="14"/>
                    </a:lnTo>
                    <a:lnTo>
                      <a:pt x="38" y="11"/>
                    </a:lnTo>
                    <a:lnTo>
                      <a:pt x="32" y="8"/>
                    </a:lnTo>
                    <a:lnTo>
                      <a:pt x="28" y="5"/>
                    </a:lnTo>
                    <a:lnTo>
                      <a:pt x="21" y="2"/>
                    </a:lnTo>
                    <a:lnTo>
                      <a:pt x="16" y="0"/>
                    </a:lnTo>
                    <a:lnTo>
                      <a:pt x="0" y="10"/>
                    </a:lnTo>
                  </a:path>
                </a:pathLst>
              </a:custGeom>
              <a:solidFill>
                <a:srgbClr val="C0E7F1"/>
              </a:solidFill>
              <a:ln w="12700" cap="rnd">
                <a:solidFill>
                  <a:srgbClr val="232323"/>
                </a:solidFill>
                <a:round/>
                <a:headEnd/>
                <a:tailEnd/>
              </a:ln>
            </p:spPr>
            <p:txBody>
              <a:bodyPr/>
              <a:lstStyle/>
              <a:p>
                <a:endParaRPr lang="el-GR"/>
              </a:p>
            </p:txBody>
          </p:sp>
          <p:sp>
            <p:nvSpPr>
              <p:cNvPr id="32957" name="Freeform 112"/>
              <p:cNvSpPr>
                <a:spLocks/>
              </p:cNvSpPr>
              <p:nvPr/>
            </p:nvSpPr>
            <p:spPr bwMode="auto">
              <a:xfrm>
                <a:off x="3771" y="2245"/>
                <a:ext cx="101" cy="64"/>
              </a:xfrm>
              <a:custGeom>
                <a:avLst/>
                <a:gdLst>
                  <a:gd name="T0" fmla="*/ 0 w 106"/>
                  <a:gd name="T1" fmla="*/ 21 h 57"/>
                  <a:gd name="T2" fmla="*/ 6 w 106"/>
                  <a:gd name="T3" fmla="*/ 30 h 57"/>
                  <a:gd name="T4" fmla="*/ 10 w 106"/>
                  <a:gd name="T5" fmla="*/ 35 h 57"/>
                  <a:gd name="T6" fmla="*/ 10 w 106"/>
                  <a:gd name="T7" fmla="*/ 43 h 57"/>
                  <a:gd name="T8" fmla="*/ 15 w 106"/>
                  <a:gd name="T9" fmla="*/ 49 h 57"/>
                  <a:gd name="T10" fmla="*/ 21 w 106"/>
                  <a:gd name="T11" fmla="*/ 55 h 57"/>
                  <a:gd name="T12" fmla="*/ 25 w 106"/>
                  <a:gd name="T13" fmla="*/ 62 h 57"/>
                  <a:gd name="T14" fmla="*/ 28 w 106"/>
                  <a:gd name="T15" fmla="*/ 70 h 57"/>
                  <a:gd name="T16" fmla="*/ 31 w 106"/>
                  <a:gd name="T17" fmla="*/ 79 h 57"/>
                  <a:gd name="T18" fmla="*/ 36 w 106"/>
                  <a:gd name="T19" fmla="*/ 85 h 57"/>
                  <a:gd name="T20" fmla="*/ 41 w 106"/>
                  <a:gd name="T21" fmla="*/ 92 h 57"/>
                  <a:gd name="T22" fmla="*/ 44 w 106"/>
                  <a:gd name="T23" fmla="*/ 100 h 57"/>
                  <a:gd name="T24" fmla="*/ 49 w 106"/>
                  <a:gd name="T25" fmla="*/ 103 h 57"/>
                  <a:gd name="T26" fmla="*/ 53 w 106"/>
                  <a:gd name="T27" fmla="*/ 112 h 57"/>
                  <a:gd name="T28" fmla="*/ 57 w 106"/>
                  <a:gd name="T29" fmla="*/ 116 h 57"/>
                  <a:gd name="T30" fmla="*/ 62 w 106"/>
                  <a:gd name="T31" fmla="*/ 120 h 57"/>
                  <a:gd name="T32" fmla="*/ 68 w 106"/>
                  <a:gd name="T33" fmla="*/ 127 h 57"/>
                  <a:gd name="T34" fmla="*/ 75 w 106"/>
                  <a:gd name="T35" fmla="*/ 100 h 57"/>
                  <a:gd name="T36" fmla="*/ 70 w 106"/>
                  <a:gd name="T37" fmla="*/ 94 h 57"/>
                  <a:gd name="T38" fmla="*/ 66 w 106"/>
                  <a:gd name="T39" fmla="*/ 89 h 57"/>
                  <a:gd name="T40" fmla="*/ 62 w 106"/>
                  <a:gd name="T41" fmla="*/ 84 h 57"/>
                  <a:gd name="T42" fmla="*/ 57 w 106"/>
                  <a:gd name="T43" fmla="*/ 79 h 57"/>
                  <a:gd name="T44" fmla="*/ 53 w 106"/>
                  <a:gd name="T45" fmla="*/ 72 h 57"/>
                  <a:gd name="T46" fmla="*/ 49 w 106"/>
                  <a:gd name="T47" fmla="*/ 67 h 57"/>
                  <a:gd name="T48" fmla="*/ 46 w 106"/>
                  <a:gd name="T49" fmla="*/ 60 h 57"/>
                  <a:gd name="T50" fmla="*/ 43 w 106"/>
                  <a:gd name="T51" fmla="*/ 53 h 57"/>
                  <a:gd name="T52" fmla="*/ 39 w 106"/>
                  <a:gd name="T53" fmla="*/ 44 h 57"/>
                  <a:gd name="T54" fmla="*/ 34 w 106"/>
                  <a:gd name="T55" fmla="*/ 38 h 57"/>
                  <a:gd name="T56" fmla="*/ 30 w 106"/>
                  <a:gd name="T57" fmla="*/ 31 h 57"/>
                  <a:gd name="T58" fmla="*/ 27 w 106"/>
                  <a:gd name="T59" fmla="*/ 24 h 57"/>
                  <a:gd name="T60" fmla="*/ 24 w 106"/>
                  <a:gd name="T61" fmla="*/ 17 h 57"/>
                  <a:gd name="T62" fmla="*/ 21 w 106"/>
                  <a:gd name="T63" fmla="*/ 12 h 57"/>
                  <a:gd name="T64" fmla="*/ 14 w 106"/>
                  <a:gd name="T65" fmla="*/ 2 h 57"/>
                  <a:gd name="T66" fmla="*/ 10 w 106"/>
                  <a:gd name="T67" fmla="*/ 0 h 57"/>
                  <a:gd name="T68" fmla="*/ 0 w 106"/>
                  <a:gd name="T69" fmla="*/ 21 h 5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6"/>
                  <a:gd name="T106" fmla="*/ 0 h 57"/>
                  <a:gd name="T107" fmla="*/ 106 w 106"/>
                  <a:gd name="T108" fmla="*/ 57 h 5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6" h="57">
                    <a:moveTo>
                      <a:pt x="0" y="10"/>
                    </a:moveTo>
                    <a:lnTo>
                      <a:pt x="6" y="13"/>
                    </a:lnTo>
                    <a:lnTo>
                      <a:pt x="12" y="16"/>
                    </a:lnTo>
                    <a:lnTo>
                      <a:pt x="17" y="19"/>
                    </a:lnTo>
                    <a:lnTo>
                      <a:pt x="22" y="22"/>
                    </a:lnTo>
                    <a:lnTo>
                      <a:pt x="28" y="25"/>
                    </a:lnTo>
                    <a:lnTo>
                      <a:pt x="34" y="28"/>
                    </a:lnTo>
                    <a:lnTo>
                      <a:pt x="39" y="31"/>
                    </a:lnTo>
                    <a:lnTo>
                      <a:pt x="45" y="35"/>
                    </a:lnTo>
                    <a:lnTo>
                      <a:pt x="50" y="38"/>
                    </a:lnTo>
                    <a:lnTo>
                      <a:pt x="56" y="41"/>
                    </a:lnTo>
                    <a:lnTo>
                      <a:pt x="61" y="44"/>
                    </a:lnTo>
                    <a:lnTo>
                      <a:pt x="68" y="46"/>
                    </a:lnTo>
                    <a:lnTo>
                      <a:pt x="74" y="49"/>
                    </a:lnTo>
                    <a:lnTo>
                      <a:pt x="80" y="52"/>
                    </a:lnTo>
                    <a:lnTo>
                      <a:pt x="87" y="54"/>
                    </a:lnTo>
                    <a:lnTo>
                      <a:pt x="94" y="56"/>
                    </a:lnTo>
                    <a:lnTo>
                      <a:pt x="105" y="44"/>
                    </a:lnTo>
                    <a:lnTo>
                      <a:pt x="98" y="42"/>
                    </a:lnTo>
                    <a:lnTo>
                      <a:pt x="92" y="39"/>
                    </a:lnTo>
                    <a:lnTo>
                      <a:pt x="86" y="37"/>
                    </a:lnTo>
                    <a:lnTo>
                      <a:pt x="80" y="35"/>
                    </a:lnTo>
                    <a:lnTo>
                      <a:pt x="75" y="32"/>
                    </a:lnTo>
                    <a:lnTo>
                      <a:pt x="69" y="29"/>
                    </a:lnTo>
                    <a:lnTo>
                      <a:pt x="64" y="26"/>
                    </a:lnTo>
                    <a:lnTo>
                      <a:pt x="59" y="23"/>
                    </a:lnTo>
                    <a:lnTo>
                      <a:pt x="54" y="20"/>
                    </a:lnTo>
                    <a:lnTo>
                      <a:pt x="48" y="17"/>
                    </a:lnTo>
                    <a:lnTo>
                      <a:pt x="44" y="14"/>
                    </a:lnTo>
                    <a:lnTo>
                      <a:pt x="38" y="11"/>
                    </a:lnTo>
                    <a:lnTo>
                      <a:pt x="32" y="8"/>
                    </a:lnTo>
                    <a:lnTo>
                      <a:pt x="28" y="5"/>
                    </a:lnTo>
                    <a:lnTo>
                      <a:pt x="21" y="2"/>
                    </a:lnTo>
                    <a:lnTo>
                      <a:pt x="16" y="0"/>
                    </a:lnTo>
                    <a:lnTo>
                      <a:pt x="0" y="10"/>
                    </a:lnTo>
                  </a:path>
                </a:pathLst>
              </a:custGeom>
              <a:solidFill>
                <a:srgbClr val="C0E7F1"/>
              </a:solidFill>
              <a:ln w="12700" cap="rnd">
                <a:solidFill>
                  <a:srgbClr val="232323"/>
                </a:solidFill>
                <a:round/>
                <a:headEnd/>
                <a:tailEnd/>
              </a:ln>
            </p:spPr>
            <p:txBody>
              <a:bodyPr/>
              <a:lstStyle/>
              <a:p>
                <a:endParaRPr lang="el-GR"/>
              </a:p>
            </p:txBody>
          </p:sp>
        </p:grpSp>
      </p:grpSp>
      <p:sp>
        <p:nvSpPr>
          <p:cNvPr id="7171" name="Rectangle 113"/>
          <p:cNvSpPr>
            <a:spLocks noGrp="1" noChangeArrowheads="1"/>
          </p:cNvSpPr>
          <p:nvPr>
            <p:ph type="title"/>
          </p:nvPr>
        </p:nvSpPr>
        <p:spPr>
          <a:xfrm>
            <a:off x="824864" y="115161"/>
            <a:ext cx="11177882" cy="1143001"/>
          </a:xfrm>
        </p:spPr>
        <p:txBody>
          <a:bodyPr>
            <a:noAutofit/>
          </a:bodyPr>
          <a:lstStyle/>
          <a:p>
            <a:pPr>
              <a:defRPr/>
            </a:pPr>
            <a:r>
              <a:rPr lang="en-US" sz="3600" b="1" dirty="0">
                <a:solidFill>
                  <a:srgbClr val="002060"/>
                </a:solidFill>
              </a:rPr>
              <a:t>T</a:t>
            </a:r>
            <a:r>
              <a:rPr lang="el-GR" sz="3600" b="1" dirty="0">
                <a:solidFill>
                  <a:srgbClr val="002060"/>
                </a:solidFill>
                <a:effectLst/>
                <a:latin typeface="Comic Sans MS" pitchFamily="66" charset="0"/>
              </a:rPr>
              <a:t>α συμπτώματα είναι «η κορυφή του παγόβουνου»</a:t>
            </a:r>
            <a:endParaRPr lang="en-US" sz="3600" b="1" dirty="0">
              <a:solidFill>
                <a:srgbClr val="002060"/>
              </a:solidFill>
              <a:effectLst/>
              <a:latin typeface="Comic Sans MS" pitchFamily="66" charset="0"/>
            </a:endParaRPr>
          </a:p>
        </p:txBody>
      </p:sp>
      <p:grpSp>
        <p:nvGrpSpPr>
          <p:cNvPr id="4" name="Group 114"/>
          <p:cNvGrpSpPr>
            <a:grpSpLocks/>
          </p:cNvGrpSpPr>
          <p:nvPr/>
        </p:nvGrpSpPr>
        <p:grpSpPr bwMode="auto">
          <a:xfrm>
            <a:off x="3640667" y="4927601"/>
            <a:ext cx="5695244" cy="912813"/>
            <a:chOff x="1720" y="3104"/>
            <a:chExt cx="2691" cy="575"/>
          </a:xfrm>
        </p:grpSpPr>
        <p:sp>
          <p:nvSpPr>
            <p:cNvPr id="32845" name="Rectangle 115"/>
            <p:cNvSpPr>
              <a:spLocks noChangeArrowheads="1"/>
            </p:cNvSpPr>
            <p:nvPr/>
          </p:nvSpPr>
          <p:spPr bwMode="auto">
            <a:xfrm>
              <a:off x="2657" y="3158"/>
              <a:ext cx="811" cy="3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lvl1pPr algn="l" eaLnBrk="0" hangingPunct="0">
                <a:lnSpc>
                  <a:spcPct val="110000"/>
                </a:lnSpc>
                <a:buClr>
                  <a:srgbClr val="FFFF00"/>
                </a:buClr>
                <a:buFont typeface="Wingdings" pitchFamily="2" charset="2"/>
                <a:buChar char="§"/>
                <a:defRPr sz="2400" b="1">
                  <a:solidFill>
                    <a:schemeClr val="bg1"/>
                  </a:solidFill>
                  <a:latin typeface="Arial" pitchFamily="34" charset="0"/>
                </a:defRPr>
              </a:lvl1pPr>
              <a:lvl2pPr marL="742950" indent="-285750" algn="l" eaLnBrk="0" hangingPunct="0">
                <a:lnSpc>
                  <a:spcPct val="110000"/>
                </a:lnSpc>
                <a:buClr>
                  <a:srgbClr val="FFFF00"/>
                </a:buClr>
                <a:buChar char="–"/>
                <a:defRPr sz="2000">
                  <a:solidFill>
                    <a:schemeClr val="bg1"/>
                  </a:solidFill>
                  <a:latin typeface="Arial" pitchFamily="34" charset="0"/>
                </a:defRPr>
              </a:lvl2pPr>
              <a:lvl3pPr marL="1143000" indent="-228600" algn="l" eaLnBrk="0" hangingPunct="0">
                <a:lnSpc>
                  <a:spcPct val="110000"/>
                </a:lnSpc>
                <a:buClr>
                  <a:srgbClr val="FFFF00"/>
                </a:buClr>
                <a:buChar char="•"/>
                <a:defRPr sz="2000">
                  <a:solidFill>
                    <a:schemeClr val="bg1"/>
                  </a:solidFill>
                  <a:latin typeface="Arial" pitchFamily="34" charset="0"/>
                </a:defRPr>
              </a:lvl3pPr>
              <a:lvl4pPr marL="1600200" indent="-228600" algn="l" eaLnBrk="0" hangingPunct="0">
                <a:lnSpc>
                  <a:spcPct val="110000"/>
                </a:lnSpc>
                <a:buClr>
                  <a:srgbClr val="FFFF00"/>
                </a:buClr>
                <a:buChar char="–"/>
                <a:defRPr sz="2000">
                  <a:solidFill>
                    <a:schemeClr val="bg1"/>
                  </a:solidFill>
                  <a:latin typeface="Arial" pitchFamily="34" charset="0"/>
                </a:defRPr>
              </a:lvl4pPr>
              <a:lvl5pPr marL="2057400" indent="-228600" algn="l" eaLnBrk="0" hangingPunct="0">
                <a:lnSpc>
                  <a:spcPct val="110000"/>
                </a:lnSpc>
                <a:buClr>
                  <a:srgbClr val="FFFF00"/>
                </a:buClr>
                <a:buChar char="»"/>
                <a:defRPr sz="2000">
                  <a:solidFill>
                    <a:schemeClr val="bg1"/>
                  </a:solidFill>
                  <a:latin typeface="Arial" pitchFamily="34" charset="0"/>
                </a:defRPr>
              </a:lvl5pPr>
              <a:lvl6pPr marL="2514600" indent="-228600" eaLnBrk="0" fontAlgn="base" hangingPunct="0">
                <a:lnSpc>
                  <a:spcPct val="110000"/>
                </a:lnSpc>
                <a:spcBef>
                  <a:spcPct val="0"/>
                </a:spcBef>
                <a:spcAft>
                  <a:spcPct val="0"/>
                </a:spcAft>
                <a:buClr>
                  <a:srgbClr val="FFFF00"/>
                </a:buClr>
                <a:buChar char="»"/>
                <a:defRPr sz="2000">
                  <a:solidFill>
                    <a:schemeClr val="bg1"/>
                  </a:solidFill>
                  <a:latin typeface="Arial" pitchFamily="34" charset="0"/>
                </a:defRPr>
              </a:lvl6pPr>
              <a:lvl7pPr marL="2971800" indent="-228600" eaLnBrk="0" fontAlgn="base" hangingPunct="0">
                <a:lnSpc>
                  <a:spcPct val="110000"/>
                </a:lnSpc>
                <a:spcBef>
                  <a:spcPct val="0"/>
                </a:spcBef>
                <a:spcAft>
                  <a:spcPct val="0"/>
                </a:spcAft>
                <a:buClr>
                  <a:srgbClr val="FFFF00"/>
                </a:buClr>
                <a:buChar char="»"/>
                <a:defRPr sz="2000">
                  <a:solidFill>
                    <a:schemeClr val="bg1"/>
                  </a:solidFill>
                  <a:latin typeface="Arial" pitchFamily="34" charset="0"/>
                </a:defRPr>
              </a:lvl7pPr>
              <a:lvl8pPr marL="3429000" indent="-228600" eaLnBrk="0" fontAlgn="base" hangingPunct="0">
                <a:lnSpc>
                  <a:spcPct val="110000"/>
                </a:lnSpc>
                <a:spcBef>
                  <a:spcPct val="0"/>
                </a:spcBef>
                <a:spcAft>
                  <a:spcPct val="0"/>
                </a:spcAft>
                <a:buClr>
                  <a:srgbClr val="FFFF00"/>
                </a:buClr>
                <a:buChar char="»"/>
                <a:defRPr sz="2000">
                  <a:solidFill>
                    <a:schemeClr val="bg1"/>
                  </a:solidFill>
                  <a:latin typeface="Arial" pitchFamily="34" charset="0"/>
                </a:defRPr>
              </a:lvl8pPr>
              <a:lvl9pPr marL="3886200" indent="-228600" eaLnBrk="0" fontAlgn="base" hangingPunct="0">
                <a:lnSpc>
                  <a:spcPct val="110000"/>
                </a:lnSpc>
                <a:spcBef>
                  <a:spcPct val="0"/>
                </a:spcBef>
                <a:spcAft>
                  <a:spcPct val="0"/>
                </a:spcAft>
                <a:buClr>
                  <a:srgbClr val="FFFF00"/>
                </a:buClr>
                <a:buChar char="»"/>
                <a:defRPr sz="2000">
                  <a:solidFill>
                    <a:schemeClr val="bg1"/>
                  </a:solidFill>
                  <a:latin typeface="Arial" pitchFamily="34" charset="0"/>
                </a:defRPr>
              </a:lvl9pPr>
            </a:lstStyle>
            <a:p>
              <a:pPr algn="ctr">
                <a:lnSpc>
                  <a:spcPct val="100000"/>
                </a:lnSpc>
                <a:buClrTx/>
                <a:buFontTx/>
                <a:buNone/>
              </a:pPr>
              <a:r>
                <a:rPr lang="el-GR" altLang="el-GR" sz="2600">
                  <a:solidFill>
                    <a:srgbClr val="FF0000"/>
                  </a:solidFill>
                  <a:latin typeface="Comic Sans MS" pitchFamily="66" charset="0"/>
                </a:rPr>
                <a:t>Φλεγμονή</a:t>
              </a:r>
              <a:r>
                <a:rPr lang="en-US" altLang="el-GR" sz="2600">
                  <a:solidFill>
                    <a:srgbClr val="FF0000"/>
                  </a:solidFill>
                  <a:latin typeface="Comic Sans MS" pitchFamily="66" charset="0"/>
                </a:rPr>
                <a:t> </a:t>
              </a:r>
            </a:p>
          </p:txBody>
        </p:sp>
        <p:sp>
          <p:nvSpPr>
            <p:cNvPr id="32846" name="Rectangle 116"/>
            <p:cNvSpPr>
              <a:spLocks noChangeArrowheads="1"/>
            </p:cNvSpPr>
            <p:nvPr/>
          </p:nvSpPr>
          <p:spPr bwMode="auto">
            <a:xfrm>
              <a:off x="2589" y="3370"/>
              <a:ext cx="903" cy="3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lvl1pPr algn="l" eaLnBrk="0" hangingPunct="0">
                <a:lnSpc>
                  <a:spcPct val="110000"/>
                </a:lnSpc>
                <a:buClr>
                  <a:srgbClr val="FFFF00"/>
                </a:buClr>
                <a:buFont typeface="Wingdings" pitchFamily="2" charset="2"/>
                <a:buChar char="§"/>
                <a:defRPr sz="2400" b="1">
                  <a:solidFill>
                    <a:schemeClr val="bg1"/>
                  </a:solidFill>
                  <a:latin typeface="Arial" pitchFamily="34" charset="0"/>
                </a:defRPr>
              </a:lvl1pPr>
              <a:lvl2pPr marL="742950" indent="-285750" algn="l" eaLnBrk="0" hangingPunct="0">
                <a:lnSpc>
                  <a:spcPct val="110000"/>
                </a:lnSpc>
                <a:buClr>
                  <a:srgbClr val="FFFF00"/>
                </a:buClr>
                <a:buChar char="–"/>
                <a:defRPr sz="2000">
                  <a:solidFill>
                    <a:schemeClr val="bg1"/>
                  </a:solidFill>
                  <a:latin typeface="Arial" pitchFamily="34" charset="0"/>
                </a:defRPr>
              </a:lvl2pPr>
              <a:lvl3pPr marL="1143000" indent="-228600" algn="l" eaLnBrk="0" hangingPunct="0">
                <a:lnSpc>
                  <a:spcPct val="110000"/>
                </a:lnSpc>
                <a:buClr>
                  <a:srgbClr val="FFFF00"/>
                </a:buClr>
                <a:buChar char="•"/>
                <a:defRPr sz="2000">
                  <a:solidFill>
                    <a:schemeClr val="bg1"/>
                  </a:solidFill>
                  <a:latin typeface="Arial" pitchFamily="34" charset="0"/>
                </a:defRPr>
              </a:lvl3pPr>
              <a:lvl4pPr marL="1600200" indent="-228600" algn="l" eaLnBrk="0" hangingPunct="0">
                <a:lnSpc>
                  <a:spcPct val="110000"/>
                </a:lnSpc>
                <a:buClr>
                  <a:srgbClr val="FFFF00"/>
                </a:buClr>
                <a:buChar char="–"/>
                <a:defRPr sz="2000">
                  <a:solidFill>
                    <a:schemeClr val="bg1"/>
                  </a:solidFill>
                  <a:latin typeface="Arial" pitchFamily="34" charset="0"/>
                </a:defRPr>
              </a:lvl4pPr>
              <a:lvl5pPr marL="2057400" indent="-228600" algn="l" eaLnBrk="0" hangingPunct="0">
                <a:lnSpc>
                  <a:spcPct val="110000"/>
                </a:lnSpc>
                <a:buClr>
                  <a:srgbClr val="FFFF00"/>
                </a:buClr>
                <a:buChar char="»"/>
                <a:defRPr sz="2000">
                  <a:solidFill>
                    <a:schemeClr val="bg1"/>
                  </a:solidFill>
                  <a:latin typeface="Arial" pitchFamily="34" charset="0"/>
                </a:defRPr>
              </a:lvl5pPr>
              <a:lvl6pPr marL="2514600" indent="-228600" eaLnBrk="0" fontAlgn="base" hangingPunct="0">
                <a:lnSpc>
                  <a:spcPct val="110000"/>
                </a:lnSpc>
                <a:spcBef>
                  <a:spcPct val="0"/>
                </a:spcBef>
                <a:spcAft>
                  <a:spcPct val="0"/>
                </a:spcAft>
                <a:buClr>
                  <a:srgbClr val="FFFF00"/>
                </a:buClr>
                <a:buChar char="»"/>
                <a:defRPr sz="2000">
                  <a:solidFill>
                    <a:schemeClr val="bg1"/>
                  </a:solidFill>
                  <a:latin typeface="Arial" pitchFamily="34" charset="0"/>
                </a:defRPr>
              </a:lvl6pPr>
              <a:lvl7pPr marL="2971800" indent="-228600" eaLnBrk="0" fontAlgn="base" hangingPunct="0">
                <a:lnSpc>
                  <a:spcPct val="110000"/>
                </a:lnSpc>
                <a:spcBef>
                  <a:spcPct val="0"/>
                </a:spcBef>
                <a:spcAft>
                  <a:spcPct val="0"/>
                </a:spcAft>
                <a:buClr>
                  <a:srgbClr val="FFFF00"/>
                </a:buClr>
                <a:buChar char="»"/>
                <a:defRPr sz="2000">
                  <a:solidFill>
                    <a:schemeClr val="bg1"/>
                  </a:solidFill>
                  <a:latin typeface="Arial" pitchFamily="34" charset="0"/>
                </a:defRPr>
              </a:lvl7pPr>
              <a:lvl8pPr marL="3429000" indent="-228600" eaLnBrk="0" fontAlgn="base" hangingPunct="0">
                <a:lnSpc>
                  <a:spcPct val="110000"/>
                </a:lnSpc>
                <a:spcBef>
                  <a:spcPct val="0"/>
                </a:spcBef>
                <a:spcAft>
                  <a:spcPct val="0"/>
                </a:spcAft>
                <a:buClr>
                  <a:srgbClr val="FFFF00"/>
                </a:buClr>
                <a:buChar char="»"/>
                <a:defRPr sz="2000">
                  <a:solidFill>
                    <a:schemeClr val="bg1"/>
                  </a:solidFill>
                  <a:latin typeface="Arial" pitchFamily="34" charset="0"/>
                </a:defRPr>
              </a:lvl8pPr>
              <a:lvl9pPr marL="3886200" indent="-228600" eaLnBrk="0" fontAlgn="base" hangingPunct="0">
                <a:lnSpc>
                  <a:spcPct val="110000"/>
                </a:lnSpc>
                <a:spcBef>
                  <a:spcPct val="0"/>
                </a:spcBef>
                <a:spcAft>
                  <a:spcPct val="0"/>
                </a:spcAft>
                <a:buClr>
                  <a:srgbClr val="FFFF00"/>
                </a:buClr>
                <a:buChar char="»"/>
                <a:defRPr sz="2000">
                  <a:solidFill>
                    <a:schemeClr val="bg1"/>
                  </a:solidFill>
                  <a:latin typeface="Arial" pitchFamily="34" charset="0"/>
                </a:defRPr>
              </a:lvl9pPr>
            </a:lstStyle>
            <a:p>
              <a:pPr algn="ctr">
                <a:lnSpc>
                  <a:spcPct val="100000"/>
                </a:lnSpc>
                <a:buClrTx/>
                <a:buFontTx/>
                <a:buNone/>
              </a:pPr>
              <a:r>
                <a:rPr lang="el-GR" altLang="el-GR" sz="2600">
                  <a:solidFill>
                    <a:srgbClr val="FF0000"/>
                  </a:solidFill>
                  <a:latin typeface="Comic Sans MS" pitchFamily="66" charset="0"/>
                </a:rPr>
                <a:t>αεραγωγών</a:t>
              </a:r>
              <a:endParaRPr lang="en-US" altLang="el-GR" sz="2600">
                <a:solidFill>
                  <a:srgbClr val="FF0000"/>
                </a:solidFill>
                <a:latin typeface="Comic Sans MS" pitchFamily="66" charset="0"/>
              </a:endParaRPr>
            </a:p>
          </p:txBody>
        </p:sp>
        <p:sp>
          <p:nvSpPr>
            <p:cNvPr id="32847" name="Line 117"/>
            <p:cNvSpPr>
              <a:spLocks noChangeShapeType="1"/>
            </p:cNvSpPr>
            <p:nvPr/>
          </p:nvSpPr>
          <p:spPr bwMode="auto">
            <a:xfrm>
              <a:off x="1720" y="3104"/>
              <a:ext cx="2691" cy="0"/>
            </a:xfrm>
            <a:prstGeom prst="line">
              <a:avLst/>
            </a:prstGeom>
            <a:noFill/>
            <a:ln w="25400">
              <a:solidFill>
                <a:srgbClr val="00206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grpSp>
      <p:grpSp>
        <p:nvGrpSpPr>
          <p:cNvPr id="5" name="Group 118"/>
          <p:cNvGrpSpPr>
            <a:grpSpLocks/>
          </p:cNvGrpSpPr>
          <p:nvPr/>
        </p:nvGrpSpPr>
        <p:grpSpPr bwMode="auto">
          <a:xfrm>
            <a:off x="4722302" y="3171826"/>
            <a:ext cx="3143956" cy="841375"/>
            <a:chOff x="2256" y="1973"/>
            <a:chExt cx="1485" cy="530"/>
          </a:xfrm>
        </p:grpSpPr>
        <p:sp>
          <p:nvSpPr>
            <p:cNvPr id="32842" name="Line 119"/>
            <p:cNvSpPr>
              <a:spLocks noChangeShapeType="1"/>
            </p:cNvSpPr>
            <p:nvPr/>
          </p:nvSpPr>
          <p:spPr bwMode="auto">
            <a:xfrm>
              <a:off x="2256" y="1973"/>
              <a:ext cx="1483" cy="0"/>
            </a:xfrm>
            <a:prstGeom prst="line">
              <a:avLst/>
            </a:prstGeom>
            <a:noFill/>
            <a:ln w="25400">
              <a:solidFill>
                <a:srgbClr val="002060"/>
              </a:solidFill>
              <a:round/>
              <a:headEnd/>
              <a:tailEnd/>
            </a:ln>
            <a:extLst>
              <a:ext uri="{909E8E84-426E-40DD-AFC4-6F175D3DCCD1}">
                <a14:hiddenFill xmlns:a14="http://schemas.microsoft.com/office/drawing/2010/main" xmlns="">
                  <a:noFill/>
                </a14:hiddenFill>
              </a:ext>
            </a:extLst>
          </p:spPr>
          <p:txBody>
            <a:bodyPr wrap="none" anchor="ctr"/>
            <a:lstStyle/>
            <a:p>
              <a:endParaRPr lang="el-GR">
                <a:ln>
                  <a:solidFill>
                    <a:srgbClr val="002060"/>
                  </a:solidFill>
                </a:ln>
              </a:endParaRPr>
            </a:p>
          </p:txBody>
        </p:sp>
        <p:sp>
          <p:nvSpPr>
            <p:cNvPr id="32843" name="Rectangle 120"/>
            <p:cNvSpPr>
              <a:spLocks noChangeArrowheads="1"/>
            </p:cNvSpPr>
            <p:nvPr/>
          </p:nvSpPr>
          <p:spPr bwMode="auto">
            <a:xfrm>
              <a:off x="2736" y="1979"/>
              <a:ext cx="719" cy="3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lvl1pPr algn="l" eaLnBrk="0" hangingPunct="0">
                <a:lnSpc>
                  <a:spcPct val="110000"/>
                </a:lnSpc>
                <a:buClr>
                  <a:srgbClr val="FFFF00"/>
                </a:buClr>
                <a:buFont typeface="Wingdings" pitchFamily="2" charset="2"/>
                <a:buChar char="§"/>
                <a:defRPr sz="2400" b="1">
                  <a:solidFill>
                    <a:schemeClr val="bg1"/>
                  </a:solidFill>
                  <a:latin typeface="Arial" pitchFamily="34" charset="0"/>
                </a:defRPr>
              </a:lvl1pPr>
              <a:lvl2pPr marL="742950" indent="-285750" algn="l" eaLnBrk="0" hangingPunct="0">
                <a:lnSpc>
                  <a:spcPct val="110000"/>
                </a:lnSpc>
                <a:buClr>
                  <a:srgbClr val="FFFF00"/>
                </a:buClr>
                <a:buChar char="–"/>
                <a:defRPr sz="2000">
                  <a:solidFill>
                    <a:schemeClr val="bg1"/>
                  </a:solidFill>
                  <a:latin typeface="Arial" pitchFamily="34" charset="0"/>
                </a:defRPr>
              </a:lvl2pPr>
              <a:lvl3pPr marL="1143000" indent="-228600" algn="l" eaLnBrk="0" hangingPunct="0">
                <a:lnSpc>
                  <a:spcPct val="110000"/>
                </a:lnSpc>
                <a:buClr>
                  <a:srgbClr val="FFFF00"/>
                </a:buClr>
                <a:buChar char="•"/>
                <a:defRPr sz="2000">
                  <a:solidFill>
                    <a:schemeClr val="bg1"/>
                  </a:solidFill>
                  <a:latin typeface="Arial" pitchFamily="34" charset="0"/>
                </a:defRPr>
              </a:lvl3pPr>
              <a:lvl4pPr marL="1600200" indent="-228600" algn="l" eaLnBrk="0" hangingPunct="0">
                <a:lnSpc>
                  <a:spcPct val="110000"/>
                </a:lnSpc>
                <a:buClr>
                  <a:srgbClr val="FFFF00"/>
                </a:buClr>
                <a:buChar char="–"/>
                <a:defRPr sz="2000">
                  <a:solidFill>
                    <a:schemeClr val="bg1"/>
                  </a:solidFill>
                  <a:latin typeface="Arial" pitchFamily="34" charset="0"/>
                </a:defRPr>
              </a:lvl4pPr>
              <a:lvl5pPr marL="2057400" indent="-228600" algn="l" eaLnBrk="0" hangingPunct="0">
                <a:lnSpc>
                  <a:spcPct val="110000"/>
                </a:lnSpc>
                <a:buClr>
                  <a:srgbClr val="FFFF00"/>
                </a:buClr>
                <a:buChar char="»"/>
                <a:defRPr sz="2000">
                  <a:solidFill>
                    <a:schemeClr val="bg1"/>
                  </a:solidFill>
                  <a:latin typeface="Arial" pitchFamily="34" charset="0"/>
                </a:defRPr>
              </a:lvl5pPr>
              <a:lvl6pPr marL="2514600" indent="-228600" eaLnBrk="0" fontAlgn="base" hangingPunct="0">
                <a:lnSpc>
                  <a:spcPct val="110000"/>
                </a:lnSpc>
                <a:spcBef>
                  <a:spcPct val="0"/>
                </a:spcBef>
                <a:spcAft>
                  <a:spcPct val="0"/>
                </a:spcAft>
                <a:buClr>
                  <a:srgbClr val="FFFF00"/>
                </a:buClr>
                <a:buChar char="»"/>
                <a:defRPr sz="2000">
                  <a:solidFill>
                    <a:schemeClr val="bg1"/>
                  </a:solidFill>
                  <a:latin typeface="Arial" pitchFamily="34" charset="0"/>
                </a:defRPr>
              </a:lvl6pPr>
              <a:lvl7pPr marL="2971800" indent="-228600" eaLnBrk="0" fontAlgn="base" hangingPunct="0">
                <a:lnSpc>
                  <a:spcPct val="110000"/>
                </a:lnSpc>
                <a:spcBef>
                  <a:spcPct val="0"/>
                </a:spcBef>
                <a:spcAft>
                  <a:spcPct val="0"/>
                </a:spcAft>
                <a:buClr>
                  <a:srgbClr val="FFFF00"/>
                </a:buClr>
                <a:buChar char="»"/>
                <a:defRPr sz="2000">
                  <a:solidFill>
                    <a:schemeClr val="bg1"/>
                  </a:solidFill>
                  <a:latin typeface="Arial" pitchFamily="34" charset="0"/>
                </a:defRPr>
              </a:lvl7pPr>
              <a:lvl8pPr marL="3429000" indent="-228600" eaLnBrk="0" fontAlgn="base" hangingPunct="0">
                <a:lnSpc>
                  <a:spcPct val="110000"/>
                </a:lnSpc>
                <a:spcBef>
                  <a:spcPct val="0"/>
                </a:spcBef>
                <a:spcAft>
                  <a:spcPct val="0"/>
                </a:spcAft>
                <a:buClr>
                  <a:srgbClr val="FFFF00"/>
                </a:buClr>
                <a:buChar char="»"/>
                <a:defRPr sz="2000">
                  <a:solidFill>
                    <a:schemeClr val="bg1"/>
                  </a:solidFill>
                  <a:latin typeface="Arial" pitchFamily="34" charset="0"/>
                </a:defRPr>
              </a:lvl8pPr>
              <a:lvl9pPr marL="3886200" indent="-228600" eaLnBrk="0" fontAlgn="base" hangingPunct="0">
                <a:lnSpc>
                  <a:spcPct val="110000"/>
                </a:lnSpc>
                <a:spcBef>
                  <a:spcPct val="0"/>
                </a:spcBef>
                <a:spcAft>
                  <a:spcPct val="0"/>
                </a:spcAft>
                <a:buClr>
                  <a:srgbClr val="FFFF00"/>
                </a:buClr>
                <a:buChar char="»"/>
                <a:defRPr sz="2000">
                  <a:solidFill>
                    <a:schemeClr val="bg1"/>
                  </a:solidFill>
                  <a:latin typeface="Arial" pitchFamily="34" charset="0"/>
                </a:defRPr>
              </a:lvl9pPr>
            </a:lstStyle>
            <a:p>
              <a:pPr algn="ctr">
                <a:lnSpc>
                  <a:spcPct val="100000"/>
                </a:lnSpc>
                <a:buClrTx/>
                <a:buFontTx/>
                <a:buNone/>
              </a:pPr>
              <a:r>
                <a:rPr lang="el-GR" altLang="el-GR" sz="2600">
                  <a:solidFill>
                    <a:srgbClr val="FF0000"/>
                  </a:solidFill>
                  <a:latin typeface="Comic Sans MS" pitchFamily="66" charset="0"/>
                </a:rPr>
                <a:t>Στένωση</a:t>
              </a:r>
              <a:endParaRPr lang="en-US" altLang="el-GR" sz="2600">
                <a:solidFill>
                  <a:srgbClr val="FF0000"/>
                </a:solidFill>
                <a:latin typeface="Comic Sans MS" pitchFamily="66" charset="0"/>
              </a:endParaRPr>
            </a:p>
          </p:txBody>
        </p:sp>
        <p:sp>
          <p:nvSpPr>
            <p:cNvPr id="32844" name="Rectangle 121"/>
            <p:cNvSpPr>
              <a:spLocks noChangeArrowheads="1"/>
            </p:cNvSpPr>
            <p:nvPr/>
          </p:nvSpPr>
          <p:spPr bwMode="auto">
            <a:xfrm>
              <a:off x="2838" y="2194"/>
              <a:ext cx="903" cy="3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lvl1pPr algn="l" eaLnBrk="0" hangingPunct="0">
                <a:lnSpc>
                  <a:spcPct val="110000"/>
                </a:lnSpc>
                <a:buClr>
                  <a:srgbClr val="FFFF00"/>
                </a:buClr>
                <a:buFont typeface="Wingdings" pitchFamily="2" charset="2"/>
                <a:buChar char="§"/>
                <a:defRPr sz="2400" b="1">
                  <a:solidFill>
                    <a:schemeClr val="bg1"/>
                  </a:solidFill>
                  <a:latin typeface="Arial" pitchFamily="34" charset="0"/>
                </a:defRPr>
              </a:lvl1pPr>
              <a:lvl2pPr marL="742950" indent="-285750" algn="l" eaLnBrk="0" hangingPunct="0">
                <a:lnSpc>
                  <a:spcPct val="110000"/>
                </a:lnSpc>
                <a:buClr>
                  <a:srgbClr val="FFFF00"/>
                </a:buClr>
                <a:buChar char="–"/>
                <a:defRPr sz="2000">
                  <a:solidFill>
                    <a:schemeClr val="bg1"/>
                  </a:solidFill>
                  <a:latin typeface="Arial" pitchFamily="34" charset="0"/>
                </a:defRPr>
              </a:lvl2pPr>
              <a:lvl3pPr marL="1143000" indent="-228600" algn="l" eaLnBrk="0" hangingPunct="0">
                <a:lnSpc>
                  <a:spcPct val="110000"/>
                </a:lnSpc>
                <a:buClr>
                  <a:srgbClr val="FFFF00"/>
                </a:buClr>
                <a:buChar char="•"/>
                <a:defRPr sz="2000">
                  <a:solidFill>
                    <a:schemeClr val="bg1"/>
                  </a:solidFill>
                  <a:latin typeface="Arial" pitchFamily="34" charset="0"/>
                </a:defRPr>
              </a:lvl3pPr>
              <a:lvl4pPr marL="1600200" indent="-228600" algn="l" eaLnBrk="0" hangingPunct="0">
                <a:lnSpc>
                  <a:spcPct val="110000"/>
                </a:lnSpc>
                <a:buClr>
                  <a:srgbClr val="FFFF00"/>
                </a:buClr>
                <a:buChar char="–"/>
                <a:defRPr sz="2000">
                  <a:solidFill>
                    <a:schemeClr val="bg1"/>
                  </a:solidFill>
                  <a:latin typeface="Arial" pitchFamily="34" charset="0"/>
                </a:defRPr>
              </a:lvl4pPr>
              <a:lvl5pPr marL="2057400" indent="-228600" algn="l" eaLnBrk="0" hangingPunct="0">
                <a:lnSpc>
                  <a:spcPct val="110000"/>
                </a:lnSpc>
                <a:buClr>
                  <a:srgbClr val="FFFF00"/>
                </a:buClr>
                <a:buChar char="»"/>
                <a:defRPr sz="2000">
                  <a:solidFill>
                    <a:schemeClr val="bg1"/>
                  </a:solidFill>
                  <a:latin typeface="Arial" pitchFamily="34" charset="0"/>
                </a:defRPr>
              </a:lvl5pPr>
              <a:lvl6pPr marL="2514600" indent="-228600" eaLnBrk="0" fontAlgn="base" hangingPunct="0">
                <a:lnSpc>
                  <a:spcPct val="110000"/>
                </a:lnSpc>
                <a:spcBef>
                  <a:spcPct val="0"/>
                </a:spcBef>
                <a:spcAft>
                  <a:spcPct val="0"/>
                </a:spcAft>
                <a:buClr>
                  <a:srgbClr val="FFFF00"/>
                </a:buClr>
                <a:buChar char="»"/>
                <a:defRPr sz="2000">
                  <a:solidFill>
                    <a:schemeClr val="bg1"/>
                  </a:solidFill>
                  <a:latin typeface="Arial" pitchFamily="34" charset="0"/>
                </a:defRPr>
              </a:lvl6pPr>
              <a:lvl7pPr marL="2971800" indent="-228600" eaLnBrk="0" fontAlgn="base" hangingPunct="0">
                <a:lnSpc>
                  <a:spcPct val="110000"/>
                </a:lnSpc>
                <a:spcBef>
                  <a:spcPct val="0"/>
                </a:spcBef>
                <a:spcAft>
                  <a:spcPct val="0"/>
                </a:spcAft>
                <a:buClr>
                  <a:srgbClr val="FFFF00"/>
                </a:buClr>
                <a:buChar char="»"/>
                <a:defRPr sz="2000">
                  <a:solidFill>
                    <a:schemeClr val="bg1"/>
                  </a:solidFill>
                  <a:latin typeface="Arial" pitchFamily="34" charset="0"/>
                </a:defRPr>
              </a:lvl7pPr>
              <a:lvl8pPr marL="3429000" indent="-228600" eaLnBrk="0" fontAlgn="base" hangingPunct="0">
                <a:lnSpc>
                  <a:spcPct val="110000"/>
                </a:lnSpc>
                <a:spcBef>
                  <a:spcPct val="0"/>
                </a:spcBef>
                <a:spcAft>
                  <a:spcPct val="0"/>
                </a:spcAft>
                <a:buClr>
                  <a:srgbClr val="FFFF00"/>
                </a:buClr>
                <a:buChar char="»"/>
                <a:defRPr sz="2000">
                  <a:solidFill>
                    <a:schemeClr val="bg1"/>
                  </a:solidFill>
                  <a:latin typeface="Arial" pitchFamily="34" charset="0"/>
                </a:defRPr>
              </a:lvl8pPr>
              <a:lvl9pPr marL="3886200" indent="-228600" eaLnBrk="0" fontAlgn="base" hangingPunct="0">
                <a:lnSpc>
                  <a:spcPct val="110000"/>
                </a:lnSpc>
                <a:spcBef>
                  <a:spcPct val="0"/>
                </a:spcBef>
                <a:spcAft>
                  <a:spcPct val="0"/>
                </a:spcAft>
                <a:buClr>
                  <a:srgbClr val="FFFF00"/>
                </a:buClr>
                <a:buChar char="»"/>
                <a:defRPr sz="2000">
                  <a:solidFill>
                    <a:schemeClr val="bg1"/>
                  </a:solidFill>
                  <a:latin typeface="Arial" pitchFamily="34" charset="0"/>
                </a:defRPr>
              </a:lvl9pPr>
            </a:lstStyle>
            <a:p>
              <a:pPr algn="r">
                <a:lnSpc>
                  <a:spcPct val="100000"/>
                </a:lnSpc>
                <a:buClrTx/>
                <a:buFontTx/>
                <a:buNone/>
              </a:pPr>
              <a:r>
                <a:rPr lang="el-GR" altLang="el-GR" sz="2600">
                  <a:solidFill>
                    <a:srgbClr val="FF0000"/>
                  </a:solidFill>
                  <a:latin typeface="Comic Sans MS" pitchFamily="66" charset="0"/>
                </a:rPr>
                <a:t>αεραγωγών</a:t>
              </a:r>
              <a:endParaRPr lang="en-US" altLang="el-GR" sz="2600">
                <a:solidFill>
                  <a:srgbClr val="FF0000"/>
                </a:solidFill>
                <a:latin typeface="Comic Sans MS" pitchFamily="66" charset="0"/>
              </a:endParaRPr>
            </a:p>
          </p:txBody>
        </p:sp>
      </p:grpSp>
      <p:grpSp>
        <p:nvGrpSpPr>
          <p:cNvPr id="6" name="Group 122"/>
          <p:cNvGrpSpPr>
            <a:grpSpLocks/>
          </p:cNvGrpSpPr>
          <p:nvPr/>
        </p:nvGrpSpPr>
        <p:grpSpPr bwMode="auto">
          <a:xfrm>
            <a:off x="4711229" y="4005263"/>
            <a:ext cx="4034912" cy="873125"/>
            <a:chOff x="2138" y="2523"/>
            <a:chExt cx="1907" cy="550"/>
          </a:xfrm>
        </p:grpSpPr>
        <p:sp>
          <p:nvSpPr>
            <p:cNvPr id="32839" name="Rectangle 123"/>
            <p:cNvSpPr>
              <a:spLocks noChangeArrowheads="1"/>
            </p:cNvSpPr>
            <p:nvPr/>
          </p:nvSpPr>
          <p:spPr bwMode="auto">
            <a:xfrm>
              <a:off x="2635" y="2523"/>
              <a:ext cx="806" cy="3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lvl1pPr algn="l" eaLnBrk="0" hangingPunct="0">
                <a:lnSpc>
                  <a:spcPct val="110000"/>
                </a:lnSpc>
                <a:buClr>
                  <a:srgbClr val="FFFF00"/>
                </a:buClr>
                <a:buFont typeface="Wingdings" pitchFamily="2" charset="2"/>
                <a:buChar char="§"/>
                <a:defRPr sz="2400" b="1">
                  <a:solidFill>
                    <a:schemeClr val="bg1"/>
                  </a:solidFill>
                  <a:latin typeface="Arial" pitchFamily="34" charset="0"/>
                </a:defRPr>
              </a:lvl1pPr>
              <a:lvl2pPr marL="742950" indent="-285750" algn="l" eaLnBrk="0" hangingPunct="0">
                <a:lnSpc>
                  <a:spcPct val="110000"/>
                </a:lnSpc>
                <a:buClr>
                  <a:srgbClr val="FFFF00"/>
                </a:buClr>
                <a:buChar char="–"/>
                <a:defRPr sz="2000">
                  <a:solidFill>
                    <a:schemeClr val="bg1"/>
                  </a:solidFill>
                  <a:latin typeface="Arial" pitchFamily="34" charset="0"/>
                </a:defRPr>
              </a:lvl2pPr>
              <a:lvl3pPr marL="1143000" indent="-228600" algn="l" eaLnBrk="0" hangingPunct="0">
                <a:lnSpc>
                  <a:spcPct val="110000"/>
                </a:lnSpc>
                <a:buClr>
                  <a:srgbClr val="FFFF00"/>
                </a:buClr>
                <a:buChar char="•"/>
                <a:defRPr sz="2000">
                  <a:solidFill>
                    <a:schemeClr val="bg1"/>
                  </a:solidFill>
                  <a:latin typeface="Arial" pitchFamily="34" charset="0"/>
                </a:defRPr>
              </a:lvl3pPr>
              <a:lvl4pPr marL="1600200" indent="-228600" algn="l" eaLnBrk="0" hangingPunct="0">
                <a:lnSpc>
                  <a:spcPct val="110000"/>
                </a:lnSpc>
                <a:buClr>
                  <a:srgbClr val="FFFF00"/>
                </a:buClr>
                <a:buChar char="–"/>
                <a:defRPr sz="2000">
                  <a:solidFill>
                    <a:schemeClr val="bg1"/>
                  </a:solidFill>
                  <a:latin typeface="Arial" pitchFamily="34" charset="0"/>
                </a:defRPr>
              </a:lvl4pPr>
              <a:lvl5pPr marL="2057400" indent="-228600" algn="l" eaLnBrk="0" hangingPunct="0">
                <a:lnSpc>
                  <a:spcPct val="110000"/>
                </a:lnSpc>
                <a:buClr>
                  <a:srgbClr val="FFFF00"/>
                </a:buClr>
                <a:buChar char="»"/>
                <a:defRPr sz="2000">
                  <a:solidFill>
                    <a:schemeClr val="bg1"/>
                  </a:solidFill>
                  <a:latin typeface="Arial" pitchFamily="34" charset="0"/>
                </a:defRPr>
              </a:lvl5pPr>
              <a:lvl6pPr marL="2514600" indent="-228600" eaLnBrk="0" fontAlgn="base" hangingPunct="0">
                <a:lnSpc>
                  <a:spcPct val="110000"/>
                </a:lnSpc>
                <a:spcBef>
                  <a:spcPct val="0"/>
                </a:spcBef>
                <a:spcAft>
                  <a:spcPct val="0"/>
                </a:spcAft>
                <a:buClr>
                  <a:srgbClr val="FFFF00"/>
                </a:buClr>
                <a:buChar char="»"/>
                <a:defRPr sz="2000">
                  <a:solidFill>
                    <a:schemeClr val="bg1"/>
                  </a:solidFill>
                  <a:latin typeface="Arial" pitchFamily="34" charset="0"/>
                </a:defRPr>
              </a:lvl6pPr>
              <a:lvl7pPr marL="2971800" indent="-228600" eaLnBrk="0" fontAlgn="base" hangingPunct="0">
                <a:lnSpc>
                  <a:spcPct val="110000"/>
                </a:lnSpc>
                <a:spcBef>
                  <a:spcPct val="0"/>
                </a:spcBef>
                <a:spcAft>
                  <a:spcPct val="0"/>
                </a:spcAft>
                <a:buClr>
                  <a:srgbClr val="FFFF00"/>
                </a:buClr>
                <a:buChar char="»"/>
                <a:defRPr sz="2000">
                  <a:solidFill>
                    <a:schemeClr val="bg1"/>
                  </a:solidFill>
                  <a:latin typeface="Arial" pitchFamily="34" charset="0"/>
                </a:defRPr>
              </a:lvl7pPr>
              <a:lvl8pPr marL="3429000" indent="-228600" eaLnBrk="0" fontAlgn="base" hangingPunct="0">
                <a:lnSpc>
                  <a:spcPct val="110000"/>
                </a:lnSpc>
                <a:spcBef>
                  <a:spcPct val="0"/>
                </a:spcBef>
                <a:spcAft>
                  <a:spcPct val="0"/>
                </a:spcAft>
                <a:buClr>
                  <a:srgbClr val="FFFF00"/>
                </a:buClr>
                <a:buChar char="»"/>
                <a:defRPr sz="2000">
                  <a:solidFill>
                    <a:schemeClr val="bg1"/>
                  </a:solidFill>
                  <a:latin typeface="Arial" pitchFamily="34" charset="0"/>
                </a:defRPr>
              </a:lvl8pPr>
              <a:lvl9pPr marL="3886200" indent="-228600" eaLnBrk="0" fontAlgn="base" hangingPunct="0">
                <a:lnSpc>
                  <a:spcPct val="110000"/>
                </a:lnSpc>
                <a:spcBef>
                  <a:spcPct val="0"/>
                </a:spcBef>
                <a:spcAft>
                  <a:spcPct val="0"/>
                </a:spcAft>
                <a:buClr>
                  <a:srgbClr val="FFFF00"/>
                </a:buClr>
                <a:buChar char="»"/>
                <a:defRPr sz="2000">
                  <a:solidFill>
                    <a:schemeClr val="bg1"/>
                  </a:solidFill>
                  <a:latin typeface="Arial" pitchFamily="34" charset="0"/>
                </a:defRPr>
              </a:lvl9pPr>
            </a:lstStyle>
            <a:p>
              <a:pPr algn="ctr">
                <a:lnSpc>
                  <a:spcPct val="100000"/>
                </a:lnSpc>
                <a:buClrTx/>
                <a:buFontTx/>
                <a:buNone/>
              </a:pPr>
              <a:r>
                <a:rPr lang="en-US" altLang="el-GR" sz="2600">
                  <a:solidFill>
                    <a:srgbClr val="FF0000"/>
                  </a:solidFill>
                  <a:latin typeface="Comic Sans MS" pitchFamily="66" charset="0"/>
                </a:rPr>
                <a:t>B</a:t>
              </a:r>
              <a:r>
                <a:rPr lang="el-GR" altLang="el-GR" sz="2600">
                  <a:solidFill>
                    <a:srgbClr val="FF0000"/>
                  </a:solidFill>
                  <a:latin typeface="Comic Sans MS" pitchFamily="66" charset="0"/>
                </a:rPr>
                <a:t>ρογχική</a:t>
              </a:r>
              <a:r>
                <a:rPr lang="en-US" altLang="el-GR" sz="2600">
                  <a:solidFill>
                    <a:srgbClr val="FF0000"/>
                  </a:solidFill>
                  <a:latin typeface="Comic Sans MS" pitchFamily="66" charset="0"/>
                </a:rPr>
                <a:t> </a:t>
              </a:r>
            </a:p>
          </p:txBody>
        </p:sp>
        <p:sp>
          <p:nvSpPr>
            <p:cNvPr id="32840" name="Rectangle 124"/>
            <p:cNvSpPr>
              <a:spLocks noChangeArrowheads="1"/>
            </p:cNvSpPr>
            <p:nvPr/>
          </p:nvSpPr>
          <p:spPr bwMode="auto">
            <a:xfrm>
              <a:off x="2328" y="2764"/>
              <a:ext cx="1655" cy="3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lvl1pPr algn="l" eaLnBrk="0" hangingPunct="0">
                <a:lnSpc>
                  <a:spcPct val="110000"/>
                </a:lnSpc>
                <a:buClr>
                  <a:srgbClr val="FFFF00"/>
                </a:buClr>
                <a:buFont typeface="Wingdings" pitchFamily="2" charset="2"/>
                <a:buChar char="§"/>
                <a:defRPr sz="2400" b="1">
                  <a:solidFill>
                    <a:schemeClr val="bg1"/>
                  </a:solidFill>
                  <a:latin typeface="Arial" pitchFamily="34" charset="0"/>
                </a:defRPr>
              </a:lvl1pPr>
              <a:lvl2pPr marL="742950" indent="-285750" algn="l" eaLnBrk="0" hangingPunct="0">
                <a:lnSpc>
                  <a:spcPct val="110000"/>
                </a:lnSpc>
                <a:buClr>
                  <a:srgbClr val="FFFF00"/>
                </a:buClr>
                <a:buChar char="–"/>
                <a:defRPr sz="2000">
                  <a:solidFill>
                    <a:schemeClr val="bg1"/>
                  </a:solidFill>
                  <a:latin typeface="Arial" pitchFamily="34" charset="0"/>
                </a:defRPr>
              </a:lvl2pPr>
              <a:lvl3pPr marL="1143000" indent="-228600" algn="l" eaLnBrk="0" hangingPunct="0">
                <a:lnSpc>
                  <a:spcPct val="110000"/>
                </a:lnSpc>
                <a:buClr>
                  <a:srgbClr val="FFFF00"/>
                </a:buClr>
                <a:buChar char="•"/>
                <a:defRPr sz="2000">
                  <a:solidFill>
                    <a:schemeClr val="bg1"/>
                  </a:solidFill>
                  <a:latin typeface="Arial" pitchFamily="34" charset="0"/>
                </a:defRPr>
              </a:lvl3pPr>
              <a:lvl4pPr marL="1600200" indent="-228600" algn="l" eaLnBrk="0" hangingPunct="0">
                <a:lnSpc>
                  <a:spcPct val="110000"/>
                </a:lnSpc>
                <a:buClr>
                  <a:srgbClr val="FFFF00"/>
                </a:buClr>
                <a:buChar char="–"/>
                <a:defRPr sz="2000">
                  <a:solidFill>
                    <a:schemeClr val="bg1"/>
                  </a:solidFill>
                  <a:latin typeface="Arial" pitchFamily="34" charset="0"/>
                </a:defRPr>
              </a:lvl4pPr>
              <a:lvl5pPr marL="2057400" indent="-228600" algn="l" eaLnBrk="0" hangingPunct="0">
                <a:lnSpc>
                  <a:spcPct val="110000"/>
                </a:lnSpc>
                <a:buClr>
                  <a:srgbClr val="FFFF00"/>
                </a:buClr>
                <a:buChar char="»"/>
                <a:defRPr sz="2000">
                  <a:solidFill>
                    <a:schemeClr val="bg1"/>
                  </a:solidFill>
                  <a:latin typeface="Arial" pitchFamily="34" charset="0"/>
                </a:defRPr>
              </a:lvl5pPr>
              <a:lvl6pPr marL="2514600" indent="-228600" eaLnBrk="0" fontAlgn="base" hangingPunct="0">
                <a:lnSpc>
                  <a:spcPct val="110000"/>
                </a:lnSpc>
                <a:spcBef>
                  <a:spcPct val="0"/>
                </a:spcBef>
                <a:spcAft>
                  <a:spcPct val="0"/>
                </a:spcAft>
                <a:buClr>
                  <a:srgbClr val="FFFF00"/>
                </a:buClr>
                <a:buChar char="»"/>
                <a:defRPr sz="2000">
                  <a:solidFill>
                    <a:schemeClr val="bg1"/>
                  </a:solidFill>
                  <a:latin typeface="Arial" pitchFamily="34" charset="0"/>
                </a:defRPr>
              </a:lvl6pPr>
              <a:lvl7pPr marL="2971800" indent="-228600" eaLnBrk="0" fontAlgn="base" hangingPunct="0">
                <a:lnSpc>
                  <a:spcPct val="110000"/>
                </a:lnSpc>
                <a:spcBef>
                  <a:spcPct val="0"/>
                </a:spcBef>
                <a:spcAft>
                  <a:spcPct val="0"/>
                </a:spcAft>
                <a:buClr>
                  <a:srgbClr val="FFFF00"/>
                </a:buClr>
                <a:buChar char="»"/>
                <a:defRPr sz="2000">
                  <a:solidFill>
                    <a:schemeClr val="bg1"/>
                  </a:solidFill>
                  <a:latin typeface="Arial" pitchFamily="34" charset="0"/>
                </a:defRPr>
              </a:lvl7pPr>
              <a:lvl8pPr marL="3429000" indent="-228600" eaLnBrk="0" fontAlgn="base" hangingPunct="0">
                <a:lnSpc>
                  <a:spcPct val="110000"/>
                </a:lnSpc>
                <a:spcBef>
                  <a:spcPct val="0"/>
                </a:spcBef>
                <a:spcAft>
                  <a:spcPct val="0"/>
                </a:spcAft>
                <a:buClr>
                  <a:srgbClr val="FFFF00"/>
                </a:buClr>
                <a:buChar char="»"/>
                <a:defRPr sz="2000">
                  <a:solidFill>
                    <a:schemeClr val="bg1"/>
                  </a:solidFill>
                  <a:latin typeface="Arial" pitchFamily="34" charset="0"/>
                </a:defRPr>
              </a:lvl8pPr>
              <a:lvl9pPr marL="3886200" indent="-228600" eaLnBrk="0" fontAlgn="base" hangingPunct="0">
                <a:lnSpc>
                  <a:spcPct val="110000"/>
                </a:lnSpc>
                <a:spcBef>
                  <a:spcPct val="0"/>
                </a:spcBef>
                <a:spcAft>
                  <a:spcPct val="0"/>
                </a:spcAft>
                <a:buClr>
                  <a:srgbClr val="FFFF00"/>
                </a:buClr>
                <a:buChar char="»"/>
                <a:defRPr sz="2000">
                  <a:solidFill>
                    <a:schemeClr val="bg1"/>
                  </a:solidFill>
                  <a:latin typeface="Arial" pitchFamily="34" charset="0"/>
                </a:defRPr>
              </a:lvl9pPr>
            </a:lstStyle>
            <a:p>
              <a:pPr algn="ctr">
                <a:lnSpc>
                  <a:spcPct val="100000"/>
                </a:lnSpc>
                <a:buClrTx/>
                <a:buFontTx/>
                <a:buNone/>
              </a:pPr>
              <a:r>
                <a:rPr lang="el-GR" altLang="el-GR" sz="2600">
                  <a:solidFill>
                    <a:srgbClr val="FF0000"/>
                  </a:solidFill>
                  <a:latin typeface="Comic Sans MS" pitchFamily="66" charset="0"/>
                </a:rPr>
                <a:t>υπεραντιδραστικότητα</a:t>
              </a:r>
              <a:endParaRPr lang="en-US" altLang="el-GR" sz="2600">
                <a:solidFill>
                  <a:srgbClr val="FF0000"/>
                </a:solidFill>
                <a:latin typeface="Comic Sans MS" pitchFamily="66" charset="0"/>
              </a:endParaRPr>
            </a:p>
          </p:txBody>
        </p:sp>
        <p:sp>
          <p:nvSpPr>
            <p:cNvPr id="32841" name="Line 125"/>
            <p:cNvSpPr>
              <a:spLocks noChangeShapeType="1"/>
            </p:cNvSpPr>
            <p:nvPr/>
          </p:nvSpPr>
          <p:spPr bwMode="auto">
            <a:xfrm>
              <a:off x="2138" y="2539"/>
              <a:ext cx="1907" cy="0"/>
            </a:xfrm>
            <a:prstGeom prst="line">
              <a:avLst/>
            </a:prstGeom>
            <a:noFill/>
            <a:ln w="25400">
              <a:solidFill>
                <a:srgbClr val="00206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grpSp>
      <p:grpSp>
        <p:nvGrpSpPr>
          <p:cNvPr id="32775" name="Group 126"/>
          <p:cNvGrpSpPr>
            <a:grpSpLocks/>
          </p:cNvGrpSpPr>
          <p:nvPr/>
        </p:nvGrpSpPr>
        <p:grpSpPr bwMode="auto">
          <a:xfrm>
            <a:off x="1068695" y="1612900"/>
            <a:ext cx="9407394" cy="1430338"/>
            <a:chOff x="505" y="1016"/>
            <a:chExt cx="4444" cy="901"/>
          </a:xfrm>
        </p:grpSpPr>
        <p:sp>
          <p:nvSpPr>
            <p:cNvPr id="32779" name="Freeform 127"/>
            <p:cNvSpPr>
              <a:spLocks/>
            </p:cNvSpPr>
            <p:nvPr/>
          </p:nvSpPr>
          <p:spPr bwMode="auto">
            <a:xfrm>
              <a:off x="564" y="1187"/>
              <a:ext cx="231" cy="260"/>
            </a:xfrm>
            <a:custGeom>
              <a:avLst/>
              <a:gdLst>
                <a:gd name="T0" fmla="*/ 143 w 244"/>
                <a:gd name="T1" fmla="*/ 77 h 233"/>
                <a:gd name="T2" fmla="*/ 143 w 244"/>
                <a:gd name="T3" fmla="*/ 69 h 233"/>
                <a:gd name="T4" fmla="*/ 143 w 244"/>
                <a:gd name="T5" fmla="*/ 62 h 233"/>
                <a:gd name="T6" fmla="*/ 140 w 244"/>
                <a:gd name="T7" fmla="*/ 55 h 233"/>
                <a:gd name="T8" fmla="*/ 136 w 244"/>
                <a:gd name="T9" fmla="*/ 49 h 233"/>
                <a:gd name="T10" fmla="*/ 135 w 244"/>
                <a:gd name="T11" fmla="*/ 40 h 233"/>
                <a:gd name="T12" fmla="*/ 131 w 244"/>
                <a:gd name="T13" fmla="*/ 35 h 233"/>
                <a:gd name="T14" fmla="*/ 127 w 244"/>
                <a:gd name="T15" fmla="*/ 29 h 233"/>
                <a:gd name="T16" fmla="*/ 121 w 244"/>
                <a:gd name="T17" fmla="*/ 21 h 233"/>
                <a:gd name="T18" fmla="*/ 116 w 244"/>
                <a:gd name="T19" fmla="*/ 17 h 233"/>
                <a:gd name="T20" fmla="*/ 111 w 244"/>
                <a:gd name="T21" fmla="*/ 13 h 233"/>
                <a:gd name="T22" fmla="*/ 106 w 244"/>
                <a:gd name="T23" fmla="*/ 4 h 233"/>
                <a:gd name="T24" fmla="*/ 98 w 244"/>
                <a:gd name="T25" fmla="*/ 2 h 233"/>
                <a:gd name="T26" fmla="*/ 93 w 244"/>
                <a:gd name="T27" fmla="*/ 1 h 233"/>
                <a:gd name="T28" fmla="*/ 86 w 244"/>
                <a:gd name="T29" fmla="*/ 0 h 233"/>
                <a:gd name="T30" fmla="*/ 79 w 244"/>
                <a:gd name="T31" fmla="*/ 0 h 233"/>
                <a:gd name="T32" fmla="*/ 72 w 244"/>
                <a:gd name="T33" fmla="*/ 0 h 233"/>
                <a:gd name="T34" fmla="*/ 64 w 244"/>
                <a:gd name="T35" fmla="*/ 0 h 233"/>
                <a:gd name="T36" fmla="*/ 57 w 244"/>
                <a:gd name="T37" fmla="*/ 0 h 233"/>
                <a:gd name="T38" fmla="*/ 50 w 244"/>
                <a:gd name="T39" fmla="*/ 1 h 233"/>
                <a:gd name="T40" fmla="*/ 44 w 244"/>
                <a:gd name="T41" fmla="*/ 2 h 233"/>
                <a:gd name="T42" fmla="*/ 38 w 244"/>
                <a:gd name="T43" fmla="*/ 4 h 233"/>
                <a:gd name="T44" fmla="*/ 32 w 244"/>
                <a:gd name="T45" fmla="*/ 13 h 233"/>
                <a:gd name="T46" fmla="*/ 26 w 244"/>
                <a:gd name="T47" fmla="*/ 17 h 233"/>
                <a:gd name="T48" fmla="*/ 22 w 244"/>
                <a:gd name="T49" fmla="*/ 21 h 233"/>
                <a:gd name="T50" fmla="*/ 17 w 244"/>
                <a:gd name="T51" fmla="*/ 29 h 233"/>
                <a:gd name="T52" fmla="*/ 11 w 244"/>
                <a:gd name="T53" fmla="*/ 35 h 233"/>
                <a:gd name="T54" fmla="*/ 9 w 244"/>
                <a:gd name="T55" fmla="*/ 40 h 233"/>
                <a:gd name="T56" fmla="*/ 8 w 244"/>
                <a:gd name="T57" fmla="*/ 49 h 233"/>
                <a:gd name="T58" fmla="*/ 5 w 244"/>
                <a:gd name="T59" fmla="*/ 55 h 233"/>
                <a:gd name="T60" fmla="*/ 2 w 244"/>
                <a:gd name="T61" fmla="*/ 62 h 233"/>
                <a:gd name="T62" fmla="*/ 0 w 244"/>
                <a:gd name="T63" fmla="*/ 69 h 233"/>
                <a:gd name="T64" fmla="*/ 0 w 244"/>
                <a:gd name="T65" fmla="*/ 77 h 233"/>
                <a:gd name="T66" fmla="*/ 34 w 244"/>
                <a:gd name="T67" fmla="*/ 499 h 233"/>
                <a:gd name="T68" fmla="*/ 166 w 244"/>
                <a:gd name="T69" fmla="*/ 499 h 233"/>
                <a:gd name="T70" fmla="*/ 143 w 244"/>
                <a:gd name="T71" fmla="*/ 77 h 23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4"/>
                <a:gd name="T109" fmla="*/ 0 h 233"/>
                <a:gd name="T110" fmla="*/ 244 w 244"/>
                <a:gd name="T111" fmla="*/ 233 h 23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4" h="233">
                  <a:moveTo>
                    <a:pt x="210" y="36"/>
                  </a:moveTo>
                  <a:lnTo>
                    <a:pt x="209" y="32"/>
                  </a:lnTo>
                  <a:lnTo>
                    <a:pt x="208" y="29"/>
                  </a:lnTo>
                  <a:lnTo>
                    <a:pt x="205" y="25"/>
                  </a:lnTo>
                  <a:lnTo>
                    <a:pt x="201" y="22"/>
                  </a:lnTo>
                  <a:lnTo>
                    <a:pt x="197" y="19"/>
                  </a:lnTo>
                  <a:lnTo>
                    <a:pt x="192" y="16"/>
                  </a:lnTo>
                  <a:lnTo>
                    <a:pt x="186" y="13"/>
                  </a:lnTo>
                  <a:lnTo>
                    <a:pt x="179" y="10"/>
                  </a:lnTo>
                  <a:lnTo>
                    <a:pt x="171" y="8"/>
                  </a:lnTo>
                  <a:lnTo>
                    <a:pt x="163" y="6"/>
                  </a:lnTo>
                  <a:lnTo>
                    <a:pt x="155" y="4"/>
                  </a:lnTo>
                  <a:lnTo>
                    <a:pt x="145" y="2"/>
                  </a:lnTo>
                  <a:lnTo>
                    <a:pt x="136" y="1"/>
                  </a:lnTo>
                  <a:lnTo>
                    <a:pt x="126" y="0"/>
                  </a:lnTo>
                  <a:lnTo>
                    <a:pt x="116" y="0"/>
                  </a:lnTo>
                  <a:lnTo>
                    <a:pt x="105" y="0"/>
                  </a:lnTo>
                  <a:lnTo>
                    <a:pt x="95" y="0"/>
                  </a:lnTo>
                  <a:lnTo>
                    <a:pt x="83" y="0"/>
                  </a:lnTo>
                  <a:lnTo>
                    <a:pt x="74" y="1"/>
                  </a:lnTo>
                  <a:lnTo>
                    <a:pt x="64" y="2"/>
                  </a:lnTo>
                  <a:lnTo>
                    <a:pt x="55" y="4"/>
                  </a:lnTo>
                  <a:lnTo>
                    <a:pt x="46" y="6"/>
                  </a:lnTo>
                  <a:lnTo>
                    <a:pt x="38" y="8"/>
                  </a:lnTo>
                  <a:lnTo>
                    <a:pt x="30" y="10"/>
                  </a:lnTo>
                  <a:lnTo>
                    <a:pt x="24" y="13"/>
                  </a:lnTo>
                  <a:lnTo>
                    <a:pt x="18" y="16"/>
                  </a:lnTo>
                  <a:lnTo>
                    <a:pt x="12" y="19"/>
                  </a:lnTo>
                  <a:lnTo>
                    <a:pt x="8" y="22"/>
                  </a:lnTo>
                  <a:lnTo>
                    <a:pt x="5" y="25"/>
                  </a:lnTo>
                  <a:lnTo>
                    <a:pt x="2" y="29"/>
                  </a:lnTo>
                  <a:lnTo>
                    <a:pt x="0" y="32"/>
                  </a:lnTo>
                  <a:lnTo>
                    <a:pt x="0" y="36"/>
                  </a:lnTo>
                  <a:lnTo>
                    <a:pt x="50" y="232"/>
                  </a:lnTo>
                  <a:lnTo>
                    <a:pt x="243" y="232"/>
                  </a:lnTo>
                  <a:lnTo>
                    <a:pt x="210" y="36"/>
                  </a:lnTo>
                </a:path>
              </a:pathLst>
            </a:custGeom>
            <a:solidFill>
              <a:srgbClr val="FFFFFF"/>
            </a:solidFill>
            <a:ln w="12700" cap="rnd">
              <a:solidFill>
                <a:srgbClr val="000000"/>
              </a:solidFill>
              <a:round/>
              <a:headEnd/>
              <a:tailEnd/>
            </a:ln>
          </p:spPr>
          <p:txBody>
            <a:bodyPr/>
            <a:lstStyle/>
            <a:p>
              <a:endParaRPr lang="el-GR"/>
            </a:p>
          </p:txBody>
        </p:sp>
        <p:sp>
          <p:nvSpPr>
            <p:cNvPr id="32780" name="Freeform 128"/>
            <p:cNvSpPr>
              <a:spLocks/>
            </p:cNvSpPr>
            <p:nvPr/>
          </p:nvSpPr>
          <p:spPr bwMode="auto">
            <a:xfrm>
              <a:off x="848" y="1187"/>
              <a:ext cx="231" cy="260"/>
            </a:xfrm>
            <a:custGeom>
              <a:avLst/>
              <a:gdLst>
                <a:gd name="T0" fmla="*/ 143 w 244"/>
                <a:gd name="T1" fmla="*/ 77 h 233"/>
                <a:gd name="T2" fmla="*/ 143 w 244"/>
                <a:gd name="T3" fmla="*/ 69 h 233"/>
                <a:gd name="T4" fmla="*/ 143 w 244"/>
                <a:gd name="T5" fmla="*/ 62 h 233"/>
                <a:gd name="T6" fmla="*/ 140 w 244"/>
                <a:gd name="T7" fmla="*/ 55 h 233"/>
                <a:gd name="T8" fmla="*/ 136 w 244"/>
                <a:gd name="T9" fmla="*/ 49 h 233"/>
                <a:gd name="T10" fmla="*/ 135 w 244"/>
                <a:gd name="T11" fmla="*/ 40 h 233"/>
                <a:gd name="T12" fmla="*/ 130 w 244"/>
                <a:gd name="T13" fmla="*/ 35 h 233"/>
                <a:gd name="T14" fmla="*/ 127 w 244"/>
                <a:gd name="T15" fmla="*/ 29 h 233"/>
                <a:gd name="T16" fmla="*/ 121 w 244"/>
                <a:gd name="T17" fmla="*/ 21 h 233"/>
                <a:gd name="T18" fmla="*/ 117 w 244"/>
                <a:gd name="T19" fmla="*/ 17 h 233"/>
                <a:gd name="T20" fmla="*/ 111 w 244"/>
                <a:gd name="T21" fmla="*/ 13 h 233"/>
                <a:gd name="T22" fmla="*/ 106 w 244"/>
                <a:gd name="T23" fmla="*/ 4 h 233"/>
                <a:gd name="T24" fmla="*/ 99 w 244"/>
                <a:gd name="T25" fmla="*/ 2 h 233"/>
                <a:gd name="T26" fmla="*/ 93 w 244"/>
                <a:gd name="T27" fmla="*/ 1 h 233"/>
                <a:gd name="T28" fmla="*/ 86 w 244"/>
                <a:gd name="T29" fmla="*/ 0 h 233"/>
                <a:gd name="T30" fmla="*/ 79 w 244"/>
                <a:gd name="T31" fmla="*/ 0 h 233"/>
                <a:gd name="T32" fmla="*/ 72 w 244"/>
                <a:gd name="T33" fmla="*/ 0 h 233"/>
                <a:gd name="T34" fmla="*/ 64 w 244"/>
                <a:gd name="T35" fmla="*/ 0 h 233"/>
                <a:gd name="T36" fmla="*/ 58 w 244"/>
                <a:gd name="T37" fmla="*/ 0 h 233"/>
                <a:gd name="T38" fmla="*/ 50 w 244"/>
                <a:gd name="T39" fmla="*/ 1 h 233"/>
                <a:gd name="T40" fmla="*/ 44 w 244"/>
                <a:gd name="T41" fmla="*/ 2 h 233"/>
                <a:gd name="T42" fmla="*/ 38 w 244"/>
                <a:gd name="T43" fmla="*/ 4 h 233"/>
                <a:gd name="T44" fmla="*/ 32 w 244"/>
                <a:gd name="T45" fmla="*/ 13 h 233"/>
                <a:gd name="T46" fmla="*/ 26 w 244"/>
                <a:gd name="T47" fmla="*/ 17 h 233"/>
                <a:gd name="T48" fmla="*/ 23 w 244"/>
                <a:gd name="T49" fmla="*/ 21 h 233"/>
                <a:gd name="T50" fmla="*/ 17 w 244"/>
                <a:gd name="T51" fmla="*/ 29 h 233"/>
                <a:gd name="T52" fmla="*/ 11 w 244"/>
                <a:gd name="T53" fmla="*/ 35 h 233"/>
                <a:gd name="T54" fmla="*/ 9 w 244"/>
                <a:gd name="T55" fmla="*/ 40 h 233"/>
                <a:gd name="T56" fmla="*/ 9 w 244"/>
                <a:gd name="T57" fmla="*/ 49 h 233"/>
                <a:gd name="T58" fmla="*/ 5 w 244"/>
                <a:gd name="T59" fmla="*/ 55 h 233"/>
                <a:gd name="T60" fmla="*/ 2 w 244"/>
                <a:gd name="T61" fmla="*/ 62 h 233"/>
                <a:gd name="T62" fmla="*/ 1 w 244"/>
                <a:gd name="T63" fmla="*/ 69 h 233"/>
                <a:gd name="T64" fmla="*/ 0 w 244"/>
                <a:gd name="T65" fmla="*/ 77 h 233"/>
                <a:gd name="T66" fmla="*/ 34 w 244"/>
                <a:gd name="T67" fmla="*/ 499 h 233"/>
                <a:gd name="T68" fmla="*/ 166 w 244"/>
                <a:gd name="T69" fmla="*/ 499 h 233"/>
                <a:gd name="T70" fmla="*/ 143 w 244"/>
                <a:gd name="T71" fmla="*/ 77 h 23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4"/>
                <a:gd name="T109" fmla="*/ 0 h 233"/>
                <a:gd name="T110" fmla="*/ 244 w 244"/>
                <a:gd name="T111" fmla="*/ 233 h 23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4" h="233">
                  <a:moveTo>
                    <a:pt x="209" y="36"/>
                  </a:moveTo>
                  <a:lnTo>
                    <a:pt x="209" y="32"/>
                  </a:lnTo>
                  <a:lnTo>
                    <a:pt x="208" y="29"/>
                  </a:lnTo>
                  <a:lnTo>
                    <a:pt x="205" y="25"/>
                  </a:lnTo>
                  <a:lnTo>
                    <a:pt x="201" y="22"/>
                  </a:lnTo>
                  <a:lnTo>
                    <a:pt x="197" y="19"/>
                  </a:lnTo>
                  <a:lnTo>
                    <a:pt x="191" y="16"/>
                  </a:lnTo>
                  <a:lnTo>
                    <a:pt x="186" y="13"/>
                  </a:lnTo>
                  <a:lnTo>
                    <a:pt x="179" y="10"/>
                  </a:lnTo>
                  <a:lnTo>
                    <a:pt x="172" y="8"/>
                  </a:lnTo>
                  <a:lnTo>
                    <a:pt x="163" y="6"/>
                  </a:lnTo>
                  <a:lnTo>
                    <a:pt x="155" y="4"/>
                  </a:lnTo>
                  <a:lnTo>
                    <a:pt x="146" y="2"/>
                  </a:lnTo>
                  <a:lnTo>
                    <a:pt x="136" y="1"/>
                  </a:lnTo>
                  <a:lnTo>
                    <a:pt x="126" y="0"/>
                  </a:lnTo>
                  <a:lnTo>
                    <a:pt x="116" y="0"/>
                  </a:lnTo>
                  <a:lnTo>
                    <a:pt x="106" y="0"/>
                  </a:lnTo>
                  <a:lnTo>
                    <a:pt x="95" y="0"/>
                  </a:lnTo>
                  <a:lnTo>
                    <a:pt x="84" y="0"/>
                  </a:lnTo>
                  <a:lnTo>
                    <a:pt x="74" y="1"/>
                  </a:lnTo>
                  <a:lnTo>
                    <a:pt x="64" y="2"/>
                  </a:lnTo>
                  <a:lnTo>
                    <a:pt x="55" y="4"/>
                  </a:lnTo>
                  <a:lnTo>
                    <a:pt x="46" y="6"/>
                  </a:lnTo>
                  <a:lnTo>
                    <a:pt x="38" y="8"/>
                  </a:lnTo>
                  <a:lnTo>
                    <a:pt x="32" y="10"/>
                  </a:lnTo>
                  <a:lnTo>
                    <a:pt x="24" y="13"/>
                  </a:lnTo>
                  <a:lnTo>
                    <a:pt x="18" y="16"/>
                  </a:lnTo>
                  <a:lnTo>
                    <a:pt x="12" y="19"/>
                  </a:lnTo>
                  <a:lnTo>
                    <a:pt x="9" y="22"/>
                  </a:lnTo>
                  <a:lnTo>
                    <a:pt x="5" y="25"/>
                  </a:lnTo>
                  <a:lnTo>
                    <a:pt x="2" y="29"/>
                  </a:lnTo>
                  <a:lnTo>
                    <a:pt x="1" y="32"/>
                  </a:lnTo>
                  <a:lnTo>
                    <a:pt x="0" y="36"/>
                  </a:lnTo>
                  <a:lnTo>
                    <a:pt x="50" y="232"/>
                  </a:lnTo>
                  <a:lnTo>
                    <a:pt x="243" y="232"/>
                  </a:lnTo>
                  <a:lnTo>
                    <a:pt x="209" y="36"/>
                  </a:lnTo>
                </a:path>
              </a:pathLst>
            </a:custGeom>
            <a:solidFill>
              <a:srgbClr val="FFFFFF"/>
            </a:solidFill>
            <a:ln w="12700" cap="rnd">
              <a:solidFill>
                <a:srgbClr val="000000"/>
              </a:solidFill>
              <a:round/>
              <a:headEnd/>
              <a:tailEnd/>
            </a:ln>
          </p:spPr>
          <p:txBody>
            <a:bodyPr/>
            <a:lstStyle/>
            <a:p>
              <a:endParaRPr lang="el-GR"/>
            </a:p>
          </p:txBody>
        </p:sp>
        <p:sp>
          <p:nvSpPr>
            <p:cNvPr id="32781" name="Freeform 129"/>
            <p:cNvSpPr>
              <a:spLocks/>
            </p:cNvSpPr>
            <p:nvPr/>
          </p:nvSpPr>
          <p:spPr bwMode="auto">
            <a:xfrm>
              <a:off x="535" y="1369"/>
              <a:ext cx="711" cy="278"/>
            </a:xfrm>
            <a:custGeom>
              <a:avLst/>
              <a:gdLst>
                <a:gd name="T0" fmla="*/ 0 w 751"/>
                <a:gd name="T1" fmla="*/ 78 h 249"/>
                <a:gd name="T2" fmla="*/ 468 w 751"/>
                <a:gd name="T3" fmla="*/ 0 h 249"/>
                <a:gd name="T4" fmla="*/ 469 w 751"/>
                <a:gd name="T5" fmla="*/ 0 h 249"/>
                <a:gd name="T6" fmla="*/ 470 w 751"/>
                <a:gd name="T7" fmla="*/ 0 h 249"/>
                <a:gd name="T8" fmla="*/ 471 w 751"/>
                <a:gd name="T9" fmla="*/ 0 h 249"/>
                <a:gd name="T10" fmla="*/ 474 w 751"/>
                <a:gd name="T11" fmla="*/ 1 h 249"/>
                <a:gd name="T12" fmla="*/ 477 w 751"/>
                <a:gd name="T13" fmla="*/ 1 h 249"/>
                <a:gd name="T14" fmla="*/ 480 w 751"/>
                <a:gd name="T15" fmla="*/ 2 h 249"/>
                <a:gd name="T16" fmla="*/ 481 w 751"/>
                <a:gd name="T17" fmla="*/ 4 h 249"/>
                <a:gd name="T18" fmla="*/ 486 w 751"/>
                <a:gd name="T19" fmla="*/ 15 h 249"/>
                <a:gd name="T20" fmla="*/ 489 w 751"/>
                <a:gd name="T21" fmla="*/ 21 h 249"/>
                <a:gd name="T22" fmla="*/ 492 w 751"/>
                <a:gd name="T23" fmla="*/ 29 h 249"/>
                <a:gd name="T24" fmla="*/ 494 w 751"/>
                <a:gd name="T25" fmla="*/ 39 h 249"/>
                <a:gd name="T26" fmla="*/ 498 w 751"/>
                <a:gd name="T27" fmla="*/ 50 h 249"/>
                <a:gd name="T28" fmla="*/ 501 w 751"/>
                <a:gd name="T29" fmla="*/ 64 h 249"/>
                <a:gd name="T30" fmla="*/ 504 w 751"/>
                <a:gd name="T31" fmla="*/ 79 h 249"/>
                <a:gd name="T32" fmla="*/ 505 w 751"/>
                <a:gd name="T33" fmla="*/ 98 h 249"/>
                <a:gd name="T34" fmla="*/ 506 w 751"/>
                <a:gd name="T35" fmla="*/ 121 h 249"/>
                <a:gd name="T36" fmla="*/ 506 w 751"/>
                <a:gd name="T37" fmla="*/ 146 h 249"/>
                <a:gd name="T38" fmla="*/ 507 w 751"/>
                <a:gd name="T39" fmla="*/ 172 h 249"/>
                <a:gd name="T40" fmla="*/ 507 w 751"/>
                <a:gd name="T41" fmla="*/ 203 h 249"/>
                <a:gd name="T42" fmla="*/ 507 w 751"/>
                <a:gd name="T43" fmla="*/ 237 h 249"/>
                <a:gd name="T44" fmla="*/ 507 w 751"/>
                <a:gd name="T45" fmla="*/ 270 h 249"/>
                <a:gd name="T46" fmla="*/ 508 w 751"/>
                <a:gd name="T47" fmla="*/ 303 h 249"/>
                <a:gd name="T48" fmla="*/ 508 w 751"/>
                <a:gd name="T49" fmla="*/ 338 h 249"/>
                <a:gd name="T50" fmla="*/ 509 w 751"/>
                <a:gd name="T51" fmla="*/ 373 h 249"/>
                <a:gd name="T52" fmla="*/ 509 w 751"/>
                <a:gd name="T53" fmla="*/ 405 h 249"/>
                <a:gd name="T54" fmla="*/ 510 w 751"/>
                <a:gd name="T55" fmla="*/ 438 h 249"/>
                <a:gd name="T56" fmla="*/ 510 w 751"/>
                <a:gd name="T57" fmla="*/ 463 h 249"/>
                <a:gd name="T58" fmla="*/ 510 w 751"/>
                <a:gd name="T59" fmla="*/ 489 h 249"/>
                <a:gd name="T60" fmla="*/ 511 w 751"/>
                <a:gd name="T61" fmla="*/ 509 h 249"/>
                <a:gd name="T62" fmla="*/ 511 w 751"/>
                <a:gd name="T63" fmla="*/ 523 h 249"/>
                <a:gd name="T64" fmla="*/ 511 w 751"/>
                <a:gd name="T65" fmla="*/ 534 h 249"/>
                <a:gd name="T66" fmla="*/ 511 w 751"/>
                <a:gd name="T67" fmla="*/ 536 h 249"/>
                <a:gd name="T68" fmla="*/ 22 w 751"/>
                <a:gd name="T69" fmla="*/ 502 h 249"/>
                <a:gd name="T70" fmla="*/ 0 w 751"/>
                <a:gd name="T71" fmla="*/ 78 h 24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51"/>
                <a:gd name="T109" fmla="*/ 0 h 249"/>
                <a:gd name="T110" fmla="*/ 751 w 751"/>
                <a:gd name="T111" fmla="*/ 249 h 24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51" h="249">
                  <a:moveTo>
                    <a:pt x="0" y="36"/>
                  </a:moveTo>
                  <a:lnTo>
                    <a:pt x="687" y="0"/>
                  </a:lnTo>
                  <a:lnTo>
                    <a:pt x="688" y="0"/>
                  </a:lnTo>
                  <a:lnTo>
                    <a:pt x="689" y="0"/>
                  </a:lnTo>
                  <a:lnTo>
                    <a:pt x="692" y="0"/>
                  </a:lnTo>
                  <a:lnTo>
                    <a:pt x="695" y="1"/>
                  </a:lnTo>
                  <a:lnTo>
                    <a:pt x="699" y="1"/>
                  </a:lnTo>
                  <a:lnTo>
                    <a:pt x="704" y="2"/>
                  </a:lnTo>
                  <a:lnTo>
                    <a:pt x="707" y="4"/>
                  </a:lnTo>
                  <a:lnTo>
                    <a:pt x="713" y="7"/>
                  </a:lnTo>
                  <a:lnTo>
                    <a:pt x="717" y="10"/>
                  </a:lnTo>
                  <a:lnTo>
                    <a:pt x="723" y="13"/>
                  </a:lnTo>
                  <a:lnTo>
                    <a:pt x="726" y="18"/>
                  </a:lnTo>
                  <a:lnTo>
                    <a:pt x="731" y="23"/>
                  </a:lnTo>
                  <a:lnTo>
                    <a:pt x="734" y="30"/>
                  </a:lnTo>
                  <a:lnTo>
                    <a:pt x="738" y="37"/>
                  </a:lnTo>
                  <a:lnTo>
                    <a:pt x="740" y="46"/>
                  </a:lnTo>
                  <a:lnTo>
                    <a:pt x="741" y="56"/>
                  </a:lnTo>
                  <a:lnTo>
                    <a:pt x="742" y="67"/>
                  </a:lnTo>
                  <a:lnTo>
                    <a:pt x="743" y="80"/>
                  </a:lnTo>
                  <a:lnTo>
                    <a:pt x="743" y="94"/>
                  </a:lnTo>
                  <a:lnTo>
                    <a:pt x="744" y="109"/>
                  </a:lnTo>
                  <a:lnTo>
                    <a:pt x="746" y="125"/>
                  </a:lnTo>
                  <a:lnTo>
                    <a:pt x="747" y="141"/>
                  </a:lnTo>
                  <a:lnTo>
                    <a:pt x="747" y="157"/>
                  </a:lnTo>
                  <a:lnTo>
                    <a:pt x="748" y="173"/>
                  </a:lnTo>
                  <a:lnTo>
                    <a:pt x="748" y="188"/>
                  </a:lnTo>
                  <a:lnTo>
                    <a:pt x="749" y="202"/>
                  </a:lnTo>
                  <a:lnTo>
                    <a:pt x="749" y="214"/>
                  </a:lnTo>
                  <a:lnTo>
                    <a:pt x="749" y="226"/>
                  </a:lnTo>
                  <a:lnTo>
                    <a:pt x="750" y="235"/>
                  </a:lnTo>
                  <a:lnTo>
                    <a:pt x="750" y="242"/>
                  </a:lnTo>
                  <a:lnTo>
                    <a:pt x="750" y="246"/>
                  </a:lnTo>
                  <a:lnTo>
                    <a:pt x="750" y="248"/>
                  </a:lnTo>
                  <a:lnTo>
                    <a:pt x="31" y="232"/>
                  </a:lnTo>
                  <a:lnTo>
                    <a:pt x="0" y="36"/>
                  </a:lnTo>
                </a:path>
              </a:pathLst>
            </a:custGeom>
            <a:solidFill>
              <a:srgbClr val="FFFFFF"/>
            </a:solidFill>
            <a:ln w="12700" cap="rnd">
              <a:solidFill>
                <a:srgbClr val="000000"/>
              </a:solidFill>
              <a:round/>
              <a:headEnd/>
              <a:tailEnd/>
            </a:ln>
          </p:spPr>
          <p:txBody>
            <a:bodyPr/>
            <a:lstStyle/>
            <a:p>
              <a:endParaRPr lang="el-GR"/>
            </a:p>
          </p:txBody>
        </p:sp>
        <p:sp>
          <p:nvSpPr>
            <p:cNvPr id="32782" name="Freeform 130"/>
            <p:cNvSpPr>
              <a:spLocks/>
            </p:cNvSpPr>
            <p:nvPr/>
          </p:nvSpPr>
          <p:spPr bwMode="auto">
            <a:xfrm>
              <a:off x="553" y="1457"/>
              <a:ext cx="1183" cy="359"/>
            </a:xfrm>
            <a:custGeom>
              <a:avLst/>
              <a:gdLst>
                <a:gd name="T0" fmla="*/ 3 w 1250"/>
                <a:gd name="T1" fmla="*/ 699 h 321"/>
                <a:gd name="T2" fmla="*/ 616 w 1250"/>
                <a:gd name="T3" fmla="*/ 665 h 321"/>
                <a:gd name="T4" fmla="*/ 616 w 1250"/>
                <a:gd name="T5" fmla="*/ 664 h 321"/>
                <a:gd name="T6" fmla="*/ 616 w 1250"/>
                <a:gd name="T7" fmla="*/ 663 h 321"/>
                <a:gd name="T8" fmla="*/ 617 w 1250"/>
                <a:gd name="T9" fmla="*/ 661 h 321"/>
                <a:gd name="T10" fmla="*/ 618 w 1250"/>
                <a:gd name="T11" fmla="*/ 649 h 321"/>
                <a:gd name="T12" fmla="*/ 620 w 1250"/>
                <a:gd name="T13" fmla="*/ 642 h 321"/>
                <a:gd name="T14" fmla="*/ 623 w 1250"/>
                <a:gd name="T15" fmla="*/ 631 h 321"/>
                <a:gd name="T16" fmla="*/ 625 w 1250"/>
                <a:gd name="T17" fmla="*/ 616 h 321"/>
                <a:gd name="T18" fmla="*/ 627 w 1250"/>
                <a:gd name="T19" fmla="*/ 603 h 321"/>
                <a:gd name="T20" fmla="*/ 631 w 1250"/>
                <a:gd name="T21" fmla="*/ 589 h 321"/>
                <a:gd name="T22" fmla="*/ 637 w 1250"/>
                <a:gd name="T23" fmla="*/ 567 h 321"/>
                <a:gd name="T24" fmla="*/ 642 w 1250"/>
                <a:gd name="T25" fmla="*/ 547 h 321"/>
                <a:gd name="T26" fmla="*/ 647 w 1250"/>
                <a:gd name="T27" fmla="*/ 527 h 321"/>
                <a:gd name="T28" fmla="*/ 654 w 1250"/>
                <a:gd name="T29" fmla="*/ 500 h 321"/>
                <a:gd name="T30" fmla="*/ 662 w 1250"/>
                <a:gd name="T31" fmla="*/ 476 h 321"/>
                <a:gd name="T32" fmla="*/ 671 w 1250"/>
                <a:gd name="T33" fmla="*/ 448 h 321"/>
                <a:gd name="T34" fmla="*/ 680 w 1250"/>
                <a:gd name="T35" fmla="*/ 424 h 321"/>
                <a:gd name="T36" fmla="*/ 691 w 1250"/>
                <a:gd name="T37" fmla="*/ 389 h 321"/>
                <a:gd name="T38" fmla="*/ 704 w 1250"/>
                <a:gd name="T39" fmla="*/ 362 h 321"/>
                <a:gd name="T40" fmla="*/ 715 w 1250"/>
                <a:gd name="T41" fmla="*/ 331 h 321"/>
                <a:gd name="T42" fmla="*/ 728 w 1250"/>
                <a:gd name="T43" fmla="*/ 309 h 321"/>
                <a:gd name="T44" fmla="*/ 741 w 1250"/>
                <a:gd name="T45" fmla="*/ 283 h 321"/>
                <a:gd name="T46" fmla="*/ 752 w 1250"/>
                <a:gd name="T47" fmla="*/ 263 h 321"/>
                <a:gd name="T48" fmla="*/ 765 w 1250"/>
                <a:gd name="T49" fmla="*/ 237 h 321"/>
                <a:gd name="T50" fmla="*/ 777 w 1250"/>
                <a:gd name="T51" fmla="*/ 216 h 321"/>
                <a:gd name="T52" fmla="*/ 787 w 1250"/>
                <a:gd name="T53" fmla="*/ 197 h 321"/>
                <a:gd name="T54" fmla="*/ 799 w 1250"/>
                <a:gd name="T55" fmla="*/ 172 h 321"/>
                <a:gd name="T56" fmla="*/ 810 w 1250"/>
                <a:gd name="T57" fmla="*/ 149 h 321"/>
                <a:gd name="T58" fmla="*/ 819 w 1250"/>
                <a:gd name="T59" fmla="*/ 121 h 321"/>
                <a:gd name="T60" fmla="*/ 828 w 1250"/>
                <a:gd name="T61" fmla="*/ 96 h 321"/>
                <a:gd name="T62" fmla="*/ 837 w 1250"/>
                <a:gd name="T63" fmla="*/ 69 h 321"/>
                <a:gd name="T64" fmla="*/ 844 w 1250"/>
                <a:gd name="T65" fmla="*/ 35 h 321"/>
                <a:gd name="T66" fmla="*/ 849 w 1250"/>
                <a:gd name="T67" fmla="*/ 0 h 321"/>
                <a:gd name="T68" fmla="*/ 0 w 1250"/>
                <a:gd name="T69" fmla="*/ 176 h 321"/>
                <a:gd name="T70" fmla="*/ 3 w 1250"/>
                <a:gd name="T71" fmla="*/ 699 h 3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50"/>
                <a:gd name="T109" fmla="*/ 0 h 321"/>
                <a:gd name="T110" fmla="*/ 1250 w 1250"/>
                <a:gd name="T111" fmla="*/ 321 h 3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50" h="321">
                  <a:moveTo>
                    <a:pt x="3" y="320"/>
                  </a:moveTo>
                  <a:lnTo>
                    <a:pt x="906" y="305"/>
                  </a:lnTo>
                  <a:lnTo>
                    <a:pt x="906" y="304"/>
                  </a:lnTo>
                  <a:lnTo>
                    <a:pt x="907" y="303"/>
                  </a:lnTo>
                  <a:lnTo>
                    <a:pt x="908" y="301"/>
                  </a:lnTo>
                  <a:lnTo>
                    <a:pt x="909" y="297"/>
                  </a:lnTo>
                  <a:lnTo>
                    <a:pt x="911" y="293"/>
                  </a:lnTo>
                  <a:lnTo>
                    <a:pt x="915" y="288"/>
                  </a:lnTo>
                  <a:lnTo>
                    <a:pt x="919" y="282"/>
                  </a:lnTo>
                  <a:lnTo>
                    <a:pt x="924" y="275"/>
                  </a:lnTo>
                  <a:lnTo>
                    <a:pt x="929" y="268"/>
                  </a:lnTo>
                  <a:lnTo>
                    <a:pt x="936" y="259"/>
                  </a:lnTo>
                  <a:lnTo>
                    <a:pt x="944" y="250"/>
                  </a:lnTo>
                  <a:lnTo>
                    <a:pt x="952" y="240"/>
                  </a:lnTo>
                  <a:lnTo>
                    <a:pt x="962" y="229"/>
                  </a:lnTo>
                  <a:lnTo>
                    <a:pt x="973" y="218"/>
                  </a:lnTo>
                  <a:lnTo>
                    <a:pt x="986" y="206"/>
                  </a:lnTo>
                  <a:lnTo>
                    <a:pt x="1000" y="193"/>
                  </a:lnTo>
                  <a:lnTo>
                    <a:pt x="1017" y="178"/>
                  </a:lnTo>
                  <a:lnTo>
                    <a:pt x="1034" y="165"/>
                  </a:lnTo>
                  <a:lnTo>
                    <a:pt x="1052" y="152"/>
                  </a:lnTo>
                  <a:lnTo>
                    <a:pt x="1070" y="141"/>
                  </a:lnTo>
                  <a:lnTo>
                    <a:pt x="1088" y="130"/>
                  </a:lnTo>
                  <a:lnTo>
                    <a:pt x="1106" y="120"/>
                  </a:lnTo>
                  <a:lnTo>
                    <a:pt x="1124" y="109"/>
                  </a:lnTo>
                  <a:lnTo>
                    <a:pt x="1142" y="99"/>
                  </a:lnTo>
                  <a:lnTo>
                    <a:pt x="1159" y="89"/>
                  </a:lnTo>
                  <a:lnTo>
                    <a:pt x="1175" y="79"/>
                  </a:lnTo>
                  <a:lnTo>
                    <a:pt x="1190" y="68"/>
                  </a:lnTo>
                  <a:lnTo>
                    <a:pt x="1205" y="56"/>
                  </a:lnTo>
                  <a:lnTo>
                    <a:pt x="1217" y="44"/>
                  </a:lnTo>
                  <a:lnTo>
                    <a:pt x="1230" y="31"/>
                  </a:lnTo>
                  <a:lnTo>
                    <a:pt x="1240" y="16"/>
                  </a:lnTo>
                  <a:lnTo>
                    <a:pt x="1249" y="0"/>
                  </a:lnTo>
                  <a:lnTo>
                    <a:pt x="0" y="80"/>
                  </a:lnTo>
                  <a:lnTo>
                    <a:pt x="3" y="320"/>
                  </a:lnTo>
                </a:path>
              </a:pathLst>
            </a:custGeom>
            <a:solidFill>
              <a:srgbClr val="FFFFFF"/>
            </a:solidFill>
            <a:ln w="12700" cap="rnd">
              <a:solidFill>
                <a:srgbClr val="000000"/>
              </a:solidFill>
              <a:round/>
              <a:headEnd/>
              <a:tailEnd/>
            </a:ln>
          </p:spPr>
          <p:txBody>
            <a:bodyPr/>
            <a:lstStyle/>
            <a:p>
              <a:endParaRPr lang="el-GR"/>
            </a:p>
          </p:txBody>
        </p:sp>
        <p:sp>
          <p:nvSpPr>
            <p:cNvPr id="32783" name="Freeform 131"/>
            <p:cNvSpPr>
              <a:spLocks/>
            </p:cNvSpPr>
            <p:nvPr/>
          </p:nvSpPr>
          <p:spPr bwMode="auto">
            <a:xfrm>
              <a:off x="3471" y="1678"/>
              <a:ext cx="365" cy="125"/>
            </a:xfrm>
            <a:custGeom>
              <a:avLst/>
              <a:gdLst>
                <a:gd name="T0" fmla="*/ 14 w 386"/>
                <a:gd name="T1" fmla="*/ 229 h 112"/>
                <a:gd name="T2" fmla="*/ 39 w 386"/>
                <a:gd name="T3" fmla="*/ 218 h 112"/>
                <a:gd name="T4" fmla="*/ 59 w 386"/>
                <a:gd name="T5" fmla="*/ 190 h 112"/>
                <a:gd name="T6" fmla="*/ 76 w 386"/>
                <a:gd name="T7" fmla="*/ 156 h 112"/>
                <a:gd name="T8" fmla="*/ 91 w 386"/>
                <a:gd name="T9" fmla="*/ 121 h 112"/>
                <a:gd name="T10" fmla="*/ 104 w 386"/>
                <a:gd name="T11" fmla="*/ 81 h 112"/>
                <a:gd name="T12" fmla="*/ 117 w 386"/>
                <a:gd name="T13" fmla="*/ 50 h 112"/>
                <a:gd name="T14" fmla="*/ 132 w 386"/>
                <a:gd name="T15" fmla="*/ 19 h 112"/>
                <a:gd name="T16" fmla="*/ 146 w 386"/>
                <a:gd name="T17" fmla="*/ 3 h 112"/>
                <a:gd name="T18" fmla="*/ 155 w 386"/>
                <a:gd name="T19" fmla="*/ 0 h 112"/>
                <a:gd name="T20" fmla="*/ 166 w 386"/>
                <a:gd name="T21" fmla="*/ 0 h 112"/>
                <a:gd name="T22" fmla="*/ 175 w 386"/>
                <a:gd name="T23" fmla="*/ 3 h 112"/>
                <a:gd name="T24" fmla="*/ 183 w 386"/>
                <a:gd name="T25" fmla="*/ 17 h 112"/>
                <a:gd name="T26" fmla="*/ 190 w 386"/>
                <a:gd name="T27" fmla="*/ 32 h 112"/>
                <a:gd name="T28" fmla="*/ 195 w 386"/>
                <a:gd name="T29" fmla="*/ 55 h 112"/>
                <a:gd name="T30" fmla="*/ 198 w 386"/>
                <a:gd name="T31" fmla="*/ 78 h 112"/>
                <a:gd name="T32" fmla="*/ 195 w 386"/>
                <a:gd name="T33" fmla="*/ 85 h 112"/>
                <a:gd name="T34" fmla="*/ 188 w 386"/>
                <a:gd name="T35" fmla="*/ 76 h 112"/>
                <a:gd name="T36" fmla="*/ 181 w 386"/>
                <a:gd name="T37" fmla="*/ 71 h 112"/>
                <a:gd name="T38" fmla="*/ 174 w 386"/>
                <a:gd name="T39" fmla="*/ 73 h 112"/>
                <a:gd name="T40" fmla="*/ 168 w 386"/>
                <a:gd name="T41" fmla="*/ 79 h 112"/>
                <a:gd name="T42" fmla="*/ 164 w 386"/>
                <a:gd name="T43" fmla="*/ 90 h 112"/>
                <a:gd name="T44" fmla="*/ 160 w 386"/>
                <a:gd name="T45" fmla="*/ 105 h 112"/>
                <a:gd name="T46" fmla="*/ 156 w 386"/>
                <a:gd name="T47" fmla="*/ 122 h 112"/>
                <a:gd name="T48" fmla="*/ 156 w 386"/>
                <a:gd name="T49" fmla="*/ 136 h 112"/>
                <a:gd name="T50" fmla="*/ 156 w 386"/>
                <a:gd name="T51" fmla="*/ 152 h 112"/>
                <a:gd name="T52" fmla="*/ 159 w 386"/>
                <a:gd name="T53" fmla="*/ 169 h 112"/>
                <a:gd name="T54" fmla="*/ 161 w 386"/>
                <a:gd name="T55" fmla="*/ 183 h 112"/>
                <a:gd name="T56" fmla="*/ 165 w 386"/>
                <a:gd name="T57" fmla="*/ 200 h 112"/>
                <a:gd name="T58" fmla="*/ 171 w 386"/>
                <a:gd name="T59" fmla="*/ 212 h 112"/>
                <a:gd name="T60" fmla="*/ 179 w 386"/>
                <a:gd name="T61" fmla="*/ 223 h 112"/>
                <a:gd name="T62" fmla="*/ 189 w 386"/>
                <a:gd name="T63" fmla="*/ 235 h 112"/>
                <a:gd name="T64" fmla="*/ 197 w 386"/>
                <a:gd name="T65" fmla="*/ 238 h 112"/>
                <a:gd name="T66" fmla="*/ 202 w 386"/>
                <a:gd name="T67" fmla="*/ 239 h 112"/>
                <a:gd name="T68" fmla="*/ 208 w 386"/>
                <a:gd name="T69" fmla="*/ 239 h 112"/>
                <a:gd name="T70" fmla="*/ 215 w 386"/>
                <a:gd name="T71" fmla="*/ 239 h 112"/>
                <a:gd name="T72" fmla="*/ 222 w 386"/>
                <a:gd name="T73" fmla="*/ 239 h 112"/>
                <a:gd name="T74" fmla="*/ 230 w 386"/>
                <a:gd name="T75" fmla="*/ 238 h 112"/>
                <a:gd name="T76" fmla="*/ 242 w 386"/>
                <a:gd name="T77" fmla="*/ 238 h 112"/>
                <a:gd name="T78" fmla="*/ 254 w 386"/>
                <a:gd name="T79" fmla="*/ 238 h 112"/>
                <a:gd name="T80" fmla="*/ 0 w 386"/>
                <a:gd name="T81" fmla="*/ 237 h 11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6"/>
                <a:gd name="T124" fmla="*/ 0 h 112"/>
                <a:gd name="T125" fmla="*/ 386 w 386"/>
                <a:gd name="T126" fmla="*/ 112 h 11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6" h="112">
                  <a:moveTo>
                    <a:pt x="0" y="109"/>
                  </a:moveTo>
                  <a:lnTo>
                    <a:pt x="21" y="107"/>
                  </a:lnTo>
                  <a:lnTo>
                    <a:pt x="40" y="105"/>
                  </a:lnTo>
                  <a:lnTo>
                    <a:pt x="58" y="101"/>
                  </a:lnTo>
                  <a:lnTo>
                    <a:pt x="73" y="95"/>
                  </a:lnTo>
                  <a:lnTo>
                    <a:pt x="87" y="88"/>
                  </a:lnTo>
                  <a:lnTo>
                    <a:pt x="100" y="82"/>
                  </a:lnTo>
                  <a:lnTo>
                    <a:pt x="112" y="73"/>
                  </a:lnTo>
                  <a:lnTo>
                    <a:pt x="123" y="65"/>
                  </a:lnTo>
                  <a:lnTo>
                    <a:pt x="133" y="56"/>
                  </a:lnTo>
                  <a:lnTo>
                    <a:pt x="144" y="46"/>
                  </a:lnTo>
                  <a:lnTo>
                    <a:pt x="153" y="38"/>
                  </a:lnTo>
                  <a:lnTo>
                    <a:pt x="163" y="30"/>
                  </a:lnTo>
                  <a:lnTo>
                    <a:pt x="173" y="23"/>
                  </a:lnTo>
                  <a:lnTo>
                    <a:pt x="184" y="15"/>
                  </a:lnTo>
                  <a:lnTo>
                    <a:pt x="195" y="9"/>
                  </a:lnTo>
                  <a:lnTo>
                    <a:pt x="206" y="5"/>
                  </a:lnTo>
                  <a:lnTo>
                    <a:pt x="215" y="3"/>
                  </a:lnTo>
                  <a:lnTo>
                    <a:pt x="222" y="1"/>
                  </a:lnTo>
                  <a:lnTo>
                    <a:pt x="230" y="0"/>
                  </a:lnTo>
                  <a:lnTo>
                    <a:pt x="238" y="0"/>
                  </a:lnTo>
                  <a:lnTo>
                    <a:pt x="246" y="0"/>
                  </a:lnTo>
                  <a:lnTo>
                    <a:pt x="252" y="1"/>
                  </a:lnTo>
                  <a:lnTo>
                    <a:pt x="259" y="3"/>
                  </a:lnTo>
                  <a:lnTo>
                    <a:pt x="266" y="5"/>
                  </a:lnTo>
                  <a:lnTo>
                    <a:pt x="271" y="8"/>
                  </a:lnTo>
                  <a:lnTo>
                    <a:pt x="277" y="11"/>
                  </a:lnTo>
                  <a:lnTo>
                    <a:pt x="281" y="15"/>
                  </a:lnTo>
                  <a:lnTo>
                    <a:pt x="284" y="20"/>
                  </a:lnTo>
                  <a:lnTo>
                    <a:pt x="289" y="25"/>
                  </a:lnTo>
                  <a:lnTo>
                    <a:pt x="291" y="30"/>
                  </a:lnTo>
                  <a:lnTo>
                    <a:pt x="292" y="36"/>
                  </a:lnTo>
                  <a:lnTo>
                    <a:pt x="294" y="43"/>
                  </a:lnTo>
                  <a:lnTo>
                    <a:pt x="289" y="39"/>
                  </a:lnTo>
                  <a:lnTo>
                    <a:pt x="283" y="37"/>
                  </a:lnTo>
                  <a:lnTo>
                    <a:pt x="278" y="35"/>
                  </a:lnTo>
                  <a:lnTo>
                    <a:pt x="272" y="34"/>
                  </a:lnTo>
                  <a:lnTo>
                    <a:pt x="268" y="33"/>
                  </a:lnTo>
                  <a:lnTo>
                    <a:pt x="263" y="33"/>
                  </a:lnTo>
                  <a:lnTo>
                    <a:pt x="258" y="34"/>
                  </a:lnTo>
                  <a:lnTo>
                    <a:pt x="253" y="35"/>
                  </a:lnTo>
                  <a:lnTo>
                    <a:pt x="249" y="37"/>
                  </a:lnTo>
                  <a:lnTo>
                    <a:pt x="246" y="40"/>
                  </a:lnTo>
                  <a:lnTo>
                    <a:pt x="242" y="42"/>
                  </a:lnTo>
                  <a:lnTo>
                    <a:pt x="239" y="46"/>
                  </a:lnTo>
                  <a:lnTo>
                    <a:pt x="237" y="48"/>
                  </a:lnTo>
                  <a:lnTo>
                    <a:pt x="235" y="52"/>
                  </a:lnTo>
                  <a:lnTo>
                    <a:pt x="232" y="57"/>
                  </a:lnTo>
                  <a:lnTo>
                    <a:pt x="232" y="61"/>
                  </a:lnTo>
                  <a:lnTo>
                    <a:pt x="231" y="64"/>
                  </a:lnTo>
                  <a:lnTo>
                    <a:pt x="231" y="67"/>
                  </a:lnTo>
                  <a:lnTo>
                    <a:pt x="232" y="71"/>
                  </a:lnTo>
                  <a:lnTo>
                    <a:pt x="233" y="74"/>
                  </a:lnTo>
                  <a:lnTo>
                    <a:pt x="235" y="78"/>
                  </a:lnTo>
                  <a:lnTo>
                    <a:pt x="236" y="82"/>
                  </a:lnTo>
                  <a:lnTo>
                    <a:pt x="238" y="85"/>
                  </a:lnTo>
                  <a:lnTo>
                    <a:pt x="241" y="88"/>
                  </a:lnTo>
                  <a:lnTo>
                    <a:pt x="244" y="92"/>
                  </a:lnTo>
                  <a:lnTo>
                    <a:pt x="248" y="95"/>
                  </a:lnTo>
                  <a:lnTo>
                    <a:pt x="253" y="98"/>
                  </a:lnTo>
                  <a:lnTo>
                    <a:pt x="259" y="101"/>
                  </a:lnTo>
                  <a:lnTo>
                    <a:pt x="264" y="103"/>
                  </a:lnTo>
                  <a:lnTo>
                    <a:pt x="271" y="105"/>
                  </a:lnTo>
                  <a:lnTo>
                    <a:pt x="279" y="108"/>
                  </a:lnTo>
                  <a:lnTo>
                    <a:pt x="288" y="110"/>
                  </a:lnTo>
                  <a:lnTo>
                    <a:pt x="291" y="110"/>
                  </a:lnTo>
                  <a:lnTo>
                    <a:pt x="295" y="111"/>
                  </a:lnTo>
                  <a:lnTo>
                    <a:pt x="299" y="111"/>
                  </a:lnTo>
                  <a:lnTo>
                    <a:pt x="303" y="111"/>
                  </a:lnTo>
                  <a:lnTo>
                    <a:pt x="308" y="111"/>
                  </a:lnTo>
                  <a:lnTo>
                    <a:pt x="312" y="111"/>
                  </a:lnTo>
                  <a:lnTo>
                    <a:pt x="318" y="111"/>
                  </a:lnTo>
                  <a:lnTo>
                    <a:pt x="323" y="111"/>
                  </a:lnTo>
                  <a:lnTo>
                    <a:pt x="329" y="111"/>
                  </a:lnTo>
                  <a:lnTo>
                    <a:pt x="335" y="111"/>
                  </a:lnTo>
                  <a:lnTo>
                    <a:pt x="342" y="110"/>
                  </a:lnTo>
                  <a:lnTo>
                    <a:pt x="348" y="110"/>
                  </a:lnTo>
                  <a:lnTo>
                    <a:pt x="357" y="110"/>
                  </a:lnTo>
                  <a:lnTo>
                    <a:pt x="365" y="110"/>
                  </a:lnTo>
                  <a:lnTo>
                    <a:pt x="375" y="110"/>
                  </a:lnTo>
                  <a:lnTo>
                    <a:pt x="385" y="110"/>
                  </a:lnTo>
                  <a:lnTo>
                    <a:pt x="0" y="109"/>
                  </a:lnTo>
                </a:path>
              </a:pathLst>
            </a:custGeom>
            <a:solidFill>
              <a:srgbClr val="C0E7F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l-GR"/>
            </a:p>
          </p:txBody>
        </p:sp>
        <p:sp>
          <p:nvSpPr>
            <p:cNvPr id="32784" name="Freeform 132"/>
            <p:cNvSpPr>
              <a:spLocks/>
            </p:cNvSpPr>
            <p:nvPr/>
          </p:nvSpPr>
          <p:spPr bwMode="auto">
            <a:xfrm>
              <a:off x="3841" y="1679"/>
              <a:ext cx="365" cy="126"/>
            </a:xfrm>
            <a:custGeom>
              <a:avLst/>
              <a:gdLst>
                <a:gd name="T0" fmla="*/ 14 w 386"/>
                <a:gd name="T1" fmla="*/ 230 h 113"/>
                <a:gd name="T2" fmla="*/ 39 w 386"/>
                <a:gd name="T3" fmla="*/ 219 h 113"/>
                <a:gd name="T4" fmla="*/ 58 w 386"/>
                <a:gd name="T5" fmla="*/ 191 h 113"/>
                <a:gd name="T6" fmla="*/ 76 w 386"/>
                <a:gd name="T7" fmla="*/ 155 h 113"/>
                <a:gd name="T8" fmla="*/ 91 w 386"/>
                <a:gd name="T9" fmla="*/ 119 h 113"/>
                <a:gd name="T10" fmla="*/ 104 w 386"/>
                <a:gd name="T11" fmla="*/ 84 h 113"/>
                <a:gd name="T12" fmla="*/ 118 w 386"/>
                <a:gd name="T13" fmla="*/ 50 h 113"/>
                <a:gd name="T14" fmla="*/ 132 w 386"/>
                <a:gd name="T15" fmla="*/ 18 h 113"/>
                <a:gd name="T16" fmla="*/ 146 w 386"/>
                <a:gd name="T17" fmla="*/ 3 h 113"/>
                <a:gd name="T18" fmla="*/ 155 w 386"/>
                <a:gd name="T19" fmla="*/ 0 h 113"/>
                <a:gd name="T20" fmla="*/ 166 w 386"/>
                <a:gd name="T21" fmla="*/ 0 h 113"/>
                <a:gd name="T22" fmla="*/ 176 w 386"/>
                <a:gd name="T23" fmla="*/ 3 h 113"/>
                <a:gd name="T24" fmla="*/ 183 w 386"/>
                <a:gd name="T25" fmla="*/ 18 h 113"/>
                <a:gd name="T26" fmla="*/ 190 w 386"/>
                <a:gd name="T27" fmla="*/ 35 h 113"/>
                <a:gd name="T28" fmla="*/ 195 w 386"/>
                <a:gd name="T29" fmla="*/ 56 h 113"/>
                <a:gd name="T30" fmla="*/ 199 w 386"/>
                <a:gd name="T31" fmla="*/ 79 h 113"/>
                <a:gd name="T32" fmla="*/ 195 w 386"/>
                <a:gd name="T33" fmla="*/ 86 h 113"/>
                <a:gd name="T34" fmla="*/ 188 w 386"/>
                <a:gd name="T35" fmla="*/ 75 h 113"/>
                <a:gd name="T36" fmla="*/ 181 w 386"/>
                <a:gd name="T37" fmla="*/ 71 h 113"/>
                <a:gd name="T38" fmla="*/ 174 w 386"/>
                <a:gd name="T39" fmla="*/ 72 h 113"/>
                <a:gd name="T40" fmla="*/ 168 w 386"/>
                <a:gd name="T41" fmla="*/ 80 h 113"/>
                <a:gd name="T42" fmla="*/ 164 w 386"/>
                <a:gd name="T43" fmla="*/ 94 h 113"/>
                <a:gd name="T44" fmla="*/ 160 w 386"/>
                <a:gd name="T45" fmla="*/ 106 h 113"/>
                <a:gd name="T46" fmla="*/ 157 w 386"/>
                <a:gd name="T47" fmla="*/ 122 h 113"/>
                <a:gd name="T48" fmla="*/ 156 w 386"/>
                <a:gd name="T49" fmla="*/ 137 h 113"/>
                <a:gd name="T50" fmla="*/ 156 w 386"/>
                <a:gd name="T51" fmla="*/ 152 h 113"/>
                <a:gd name="T52" fmla="*/ 159 w 386"/>
                <a:gd name="T53" fmla="*/ 166 h 113"/>
                <a:gd name="T54" fmla="*/ 162 w 386"/>
                <a:gd name="T55" fmla="*/ 183 h 113"/>
                <a:gd name="T56" fmla="*/ 165 w 386"/>
                <a:gd name="T57" fmla="*/ 197 h 113"/>
                <a:gd name="T58" fmla="*/ 171 w 386"/>
                <a:gd name="T59" fmla="*/ 213 h 113"/>
                <a:gd name="T60" fmla="*/ 179 w 386"/>
                <a:gd name="T61" fmla="*/ 220 h 113"/>
                <a:gd name="T62" fmla="*/ 189 w 386"/>
                <a:gd name="T63" fmla="*/ 230 h 113"/>
                <a:gd name="T64" fmla="*/ 198 w 386"/>
                <a:gd name="T65" fmla="*/ 239 h 113"/>
                <a:gd name="T66" fmla="*/ 202 w 386"/>
                <a:gd name="T67" fmla="*/ 239 h 113"/>
                <a:gd name="T68" fmla="*/ 208 w 386"/>
                <a:gd name="T69" fmla="*/ 240 h 113"/>
                <a:gd name="T70" fmla="*/ 215 w 386"/>
                <a:gd name="T71" fmla="*/ 240 h 113"/>
                <a:gd name="T72" fmla="*/ 222 w 386"/>
                <a:gd name="T73" fmla="*/ 239 h 113"/>
                <a:gd name="T74" fmla="*/ 230 w 386"/>
                <a:gd name="T75" fmla="*/ 239 h 113"/>
                <a:gd name="T76" fmla="*/ 242 w 386"/>
                <a:gd name="T77" fmla="*/ 239 h 113"/>
                <a:gd name="T78" fmla="*/ 254 w 386"/>
                <a:gd name="T79" fmla="*/ 238 h 113"/>
                <a:gd name="T80" fmla="*/ 0 w 386"/>
                <a:gd name="T81" fmla="*/ 234 h 11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6"/>
                <a:gd name="T124" fmla="*/ 0 h 113"/>
                <a:gd name="T125" fmla="*/ 386 w 386"/>
                <a:gd name="T126" fmla="*/ 113 h 11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6" h="113">
                  <a:moveTo>
                    <a:pt x="0" y="109"/>
                  </a:moveTo>
                  <a:lnTo>
                    <a:pt x="21" y="108"/>
                  </a:lnTo>
                  <a:lnTo>
                    <a:pt x="40" y="105"/>
                  </a:lnTo>
                  <a:lnTo>
                    <a:pt x="58" y="102"/>
                  </a:lnTo>
                  <a:lnTo>
                    <a:pt x="73" y="96"/>
                  </a:lnTo>
                  <a:lnTo>
                    <a:pt x="86" y="89"/>
                  </a:lnTo>
                  <a:lnTo>
                    <a:pt x="100" y="82"/>
                  </a:lnTo>
                  <a:lnTo>
                    <a:pt x="112" y="73"/>
                  </a:lnTo>
                  <a:lnTo>
                    <a:pt x="123" y="65"/>
                  </a:lnTo>
                  <a:lnTo>
                    <a:pt x="134" y="56"/>
                  </a:lnTo>
                  <a:lnTo>
                    <a:pt x="144" y="47"/>
                  </a:lnTo>
                  <a:lnTo>
                    <a:pt x="154" y="39"/>
                  </a:lnTo>
                  <a:lnTo>
                    <a:pt x="164" y="30"/>
                  </a:lnTo>
                  <a:lnTo>
                    <a:pt x="174" y="23"/>
                  </a:lnTo>
                  <a:lnTo>
                    <a:pt x="184" y="16"/>
                  </a:lnTo>
                  <a:lnTo>
                    <a:pt x="195" y="9"/>
                  </a:lnTo>
                  <a:lnTo>
                    <a:pt x="206" y="6"/>
                  </a:lnTo>
                  <a:lnTo>
                    <a:pt x="215" y="3"/>
                  </a:lnTo>
                  <a:lnTo>
                    <a:pt x="222" y="1"/>
                  </a:lnTo>
                  <a:lnTo>
                    <a:pt x="230" y="0"/>
                  </a:lnTo>
                  <a:lnTo>
                    <a:pt x="238" y="0"/>
                  </a:lnTo>
                  <a:lnTo>
                    <a:pt x="246" y="0"/>
                  </a:lnTo>
                  <a:lnTo>
                    <a:pt x="253" y="2"/>
                  </a:lnTo>
                  <a:lnTo>
                    <a:pt x="260" y="3"/>
                  </a:lnTo>
                  <a:lnTo>
                    <a:pt x="266" y="6"/>
                  </a:lnTo>
                  <a:lnTo>
                    <a:pt x="271" y="9"/>
                  </a:lnTo>
                  <a:lnTo>
                    <a:pt x="277" y="11"/>
                  </a:lnTo>
                  <a:lnTo>
                    <a:pt x="281" y="16"/>
                  </a:lnTo>
                  <a:lnTo>
                    <a:pt x="285" y="20"/>
                  </a:lnTo>
                  <a:lnTo>
                    <a:pt x="289" y="26"/>
                  </a:lnTo>
                  <a:lnTo>
                    <a:pt x="291" y="31"/>
                  </a:lnTo>
                  <a:lnTo>
                    <a:pt x="293" y="37"/>
                  </a:lnTo>
                  <a:lnTo>
                    <a:pt x="294" y="44"/>
                  </a:lnTo>
                  <a:lnTo>
                    <a:pt x="289" y="40"/>
                  </a:lnTo>
                  <a:lnTo>
                    <a:pt x="283" y="37"/>
                  </a:lnTo>
                  <a:lnTo>
                    <a:pt x="278" y="35"/>
                  </a:lnTo>
                  <a:lnTo>
                    <a:pt x="273" y="34"/>
                  </a:lnTo>
                  <a:lnTo>
                    <a:pt x="268" y="33"/>
                  </a:lnTo>
                  <a:lnTo>
                    <a:pt x="263" y="34"/>
                  </a:lnTo>
                  <a:lnTo>
                    <a:pt x="258" y="34"/>
                  </a:lnTo>
                  <a:lnTo>
                    <a:pt x="253" y="36"/>
                  </a:lnTo>
                  <a:lnTo>
                    <a:pt x="249" y="38"/>
                  </a:lnTo>
                  <a:lnTo>
                    <a:pt x="246" y="40"/>
                  </a:lnTo>
                  <a:lnTo>
                    <a:pt x="242" y="43"/>
                  </a:lnTo>
                  <a:lnTo>
                    <a:pt x="239" y="46"/>
                  </a:lnTo>
                  <a:lnTo>
                    <a:pt x="237" y="49"/>
                  </a:lnTo>
                  <a:lnTo>
                    <a:pt x="235" y="53"/>
                  </a:lnTo>
                  <a:lnTo>
                    <a:pt x="233" y="57"/>
                  </a:lnTo>
                  <a:lnTo>
                    <a:pt x="232" y="61"/>
                  </a:lnTo>
                  <a:lnTo>
                    <a:pt x="232" y="65"/>
                  </a:lnTo>
                  <a:lnTo>
                    <a:pt x="232" y="67"/>
                  </a:lnTo>
                  <a:lnTo>
                    <a:pt x="232" y="71"/>
                  </a:lnTo>
                  <a:lnTo>
                    <a:pt x="233" y="75"/>
                  </a:lnTo>
                  <a:lnTo>
                    <a:pt x="235" y="78"/>
                  </a:lnTo>
                  <a:lnTo>
                    <a:pt x="237" y="82"/>
                  </a:lnTo>
                  <a:lnTo>
                    <a:pt x="239" y="85"/>
                  </a:lnTo>
                  <a:lnTo>
                    <a:pt x="241" y="89"/>
                  </a:lnTo>
                  <a:lnTo>
                    <a:pt x="244" y="92"/>
                  </a:lnTo>
                  <a:lnTo>
                    <a:pt x="249" y="95"/>
                  </a:lnTo>
                  <a:lnTo>
                    <a:pt x="253" y="99"/>
                  </a:lnTo>
                  <a:lnTo>
                    <a:pt x="259" y="102"/>
                  </a:lnTo>
                  <a:lnTo>
                    <a:pt x="264" y="103"/>
                  </a:lnTo>
                  <a:lnTo>
                    <a:pt x="271" y="106"/>
                  </a:lnTo>
                  <a:lnTo>
                    <a:pt x="279" y="108"/>
                  </a:lnTo>
                  <a:lnTo>
                    <a:pt x="288" y="110"/>
                  </a:lnTo>
                  <a:lnTo>
                    <a:pt x="292" y="111"/>
                  </a:lnTo>
                  <a:lnTo>
                    <a:pt x="295" y="111"/>
                  </a:lnTo>
                  <a:lnTo>
                    <a:pt x="299" y="111"/>
                  </a:lnTo>
                  <a:lnTo>
                    <a:pt x="303" y="112"/>
                  </a:lnTo>
                  <a:lnTo>
                    <a:pt x="308" y="112"/>
                  </a:lnTo>
                  <a:lnTo>
                    <a:pt x="313" y="112"/>
                  </a:lnTo>
                  <a:lnTo>
                    <a:pt x="318" y="112"/>
                  </a:lnTo>
                  <a:lnTo>
                    <a:pt x="323" y="111"/>
                  </a:lnTo>
                  <a:lnTo>
                    <a:pt x="329" y="111"/>
                  </a:lnTo>
                  <a:lnTo>
                    <a:pt x="335" y="111"/>
                  </a:lnTo>
                  <a:lnTo>
                    <a:pt x="342" y="111"/>
                  </a:lnTo>
                  <a:lnTo>
                    <a:pt x="350" y="111"/>
                  </a:lnTo>
                  <a:lnTo>
                    <a:pt x="357" y="111"/>
                  </a:lnTo>
                  <a:lnTo>
                    <a:pt x="366" y="110"/>
                  </a:lnTo>
                  <a:lnTo>
                    <a:pt x="375" y="110"/>
                  </a:lnTo>
                  <a:lnTo>
                    <a:pt x="385" y="110"/>
                  </a:lnTo>
                  <a:lnTo>
                    <a:pt x="0" y="109"/>
                  </a:lnTo>
                </a:path>
              </a:pathLst>
            </a:custGeom>
            <a:solidFill>
              <a:srgbClr val="C0E7F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l-GR"/>
            </a:p>
          </p:txBody>
        </p:sp>
        <p:sp>
          <p:nvSpPr>
            <p:cNvPr id="32785" name="Freeform 133"/>
            <p:cNvSpPr>
              <a:spLocks/>
            </p:cNvSpPr>
            <p:nvPr/>
          </p:nvSpPr>
          <p:spPr bwMode="auto">
            <a:xfrm>
              <a:off x="4212" y="1680"/>
              <a:ext cx="365" cy="127"/>
            </a:xfrm>
            <a:custGeom>
              <a:avLst/>
              <a:gdLst>
                <a:gd name="T0" fmla="*/ 14 w 386"/>
                <a:gd name="T1" fmla="*/ 244 h 113"/>
                <a:gd name="T2" fmla="*/ 39 w 386"/>
                <a:gd name="T3" fmla="*/ 232 h 113"/>
                <a:gd name="T4" fmla="*/ 59 w 386"/>
                <a:gd name="T5" fmla="*/ 202 h 113"/>
                <a:gd name="T6" fmla="*/ 76 w 386"/>
                <a:gd name="T7" fmla="*/ 167 h 113"/>
                <a:gd name="T8" fmla="*/ 91 w 386"/>
                <a:gd name="T9" fmla="*/ 129 h 113"/>
                <a:gd name="T10" fmla="*/ 104 w 386"/>
                <a:gd name="T11" fmla="*/ 89 h 113"/>
                <a:gd name="T12" fmla="*/ 118 w 386"/>
                <a:gd name="T13" fmla="*/ 53 h 113"/>
                <a:gd name="T14" fmla="*/ 132 w 386"/>
                <a:gd name="T15" fmla="*/ 21 h 113"/>
                <a:gd name="T16" fmla="*/ 146 w 386"/>
                <a:gd name="T17" fmla="*/ 3 h 113"/>
                <a:gd name="T18" fmla="*/ 156 w 386"/>
                <a:gd name="T19" fmla="*/ 1 h 113"/>
                <a:gd name="T20" fmla="*/ 166 w 386"/>
                <a:gd name="T21" fmla="*/ 1 h 113"/>
                <a:gd name="T22" fmla="*/ 176 w 386"/>
                <a:gd name="T23" fmla="*/ 4 h 113"/>
                <a:gd name="T24" fmla="*/ 183 w 386"/>
                <a:gd name="T25" fmla="*/ 19 h 113"/>
                <a:gd name="T26" fmla="*/ 190 w 386"/>
                <a:gd name="T27" fmla="*/ 35 h 113"/>
                <a:gd name="T28" fmla="*/ 195 w 386"/>
                <a:gd name="T29" fmla="*/ 60 h 113"/>
                <a:gd name="T30" fmla="*/ 199 w 386"/>
                <a:gd name="T31" fmla="*/ 84 h 113"/>
                <a:gd name="T32" fmla="*/ 195 w 386"/>
                <a:gd name="T33" fmla="*/ 91 h 113"/>
                <a:gd name="T34" fmla="*/ 189 w 386"/>
                <a:gd name="T35" fmla="*/ 79 h 113"/>
                <a:gd name="T36" fmla="*/ 181 w 386"/>
                <a:gd name="T37" fmla="*/ 78 h 113"/>
                <a:gd name="T38" fmla="*/ 174 w 386"/>
                <a:gd name="T39" fmla="*/ 79 h 113"/>
                <a:gd name="T40" fmla="*/ 168 w 386"/>
                <a:gd name="T41" fmla="*/ 88 h 113"/>
                <a:gd name="T42" fmla="*/ 164 w 386"/>
                <a:gd name="T43" fmla="*/ 99 h 113"/>
                <a:gd name="T44" fmla="*/ 160 w 386"/>
                <a:gd name="T45" fmla="*/ 112 h 113"/>
                <a:gd name="T46" fmla="*/ 156 w 386"/>
                <a:gd name="T47" fmla="*/ 129 h 113"/>
                <a:gd name="T48" fmla="*/ 156 w 386"/>
                <a:gd name="T49" fmla="*/ 146 h 113"/>
                <a:gd name="T50" fmla="*/ 156 w 386"/>
                <a:gd name="T51" fmla="*/ 162 h 113"/>
                <a:gd name="T52" fmla="*/ 159 w 386"/>
                <a:gd name="T53" fmla="*/ 180 h 113"/>
                <a:gd name="T54" fmla="*/ 161 w 386"/>
                <a:gd name="T55" fmla="*/ 193 h 113"/>
                <a:gd name="T56" fmla="*/ 165 w 386"/>
                <a:gd name="T57" fmla="*/ 211 h 113"/>
                <a:gd name="T58" fmla="*/ 171 w 386"/>
                <a:gd name="T59" fmla="*/ 223 h 113"/>
                <a:gd name="T60" fmla="*/ 179 w 386"/>
                <a:gd name="T61" fmla="*/ 234 h 113"/>
                <a:gd name="T62" fmla="*/ 189 w 386"/>
                <a:gd name="T63" fmla="*/ 247 h 113"/>
                <a:gd name="T64" fmla="*/ 198 w 386"/>
                <a:gd name="T65" fmla="*/ 251 h 113"/>
                <a:gd name="T66" fmla="*/ 203 w 386"/>
                <a:gd name="T67" fmla="*/ 255 h 113"/>
                <a:gd name="T68" fmla="*/ 208 w 386"/>
                <a:gd name="T69" fmla="*/ 255 h 113"/>
                <a:gd name="T70" fmla="*/ 215 w 386"/>
                <a:gd name="T71" fmla="*/ 255 h 113"/>
                <a:gd name="T72" fmla="*/ 222 w 386"/>
                <a:gd name="T73" fmla="*/ 255 h 113"/>
                <a:gd name="T74" fmla="*/ 230 w 386"/>
                <a:gd name="T75" fmla="*/ 251 h 113"/>
                <a:gd name="T76" fmla="*/ 242 w 386"/>
                <a:gd name="T77" fmla="*/ 251 h 113"/>
                <a:gd name="T78" fmla="*/ 254 w 386"/>
                <a:gd name="T79" fmla="*/ 251 h 113"/>
                <a:gd name="T80" fmla="*/ 0 w 386"/>
                <a:gd name="T81" fmla="*/ 247 h 11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6"/>
                <a:gd name="T124" fmla="*/ 0 h 113"/>
                <a:gd name="T125" fmla="*/ 386 w 386"/>
                <a:gd name="T126" fmla="*/ 113 h 11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6" h="113">
                  <a:moveTo>
                    <a:pt x="0" y="109"/>
                  </a:moveTo>
                  <a:lnTo>
                    <a:pt x="21" y="108"/>
                  </a:lnTo>
                  <a:lnTo>
                    <a:pt x="40" y="105"/>
                  </a:lnTo>
                  <a:lnTo>
                    <a:pt x="58" y="102"/>
                  </a:lnTo>
                  <a:lnTo>
                    <a:pt x="73" y="96"/>
                  </a:lnTo>
                  <a:lnTo>
                    <a:pt x="87" y="89"/>
                  </a:lnTo>
                  <a:lnTo>
                    <a:pt x="101" y="82"/>
                  </a:lnTo>
                  <a:lnTo>
                    <a:pt x="112" y="74"/>
                  </a:lnTo>
                  <a:lnTo>
                    <a:pt x="123" y="65"/>
                  </a:lnTo>
                  <a:lnTo>
                    <a:pt x="134" y="57"/>
                  </a:lnTo>
                  <a:lnTo>
                    <a:pt x="144" y="47"/>
                  </a:lnTo>
                  <a:lnTo>
                    <a:pt x="154" y="39"/>
                  </a:lnTo>
                  <a:lnTo>
                    <a:pt x="164" y="30"/>
                  </a:lnTo>
                  <a:lnTo>
                    <a:pt x="174" y="23"/>
                  </a:lnTo>
                  <a:lnTo>
                    <a:pt x="184" y="16"/>
                  </a:lnTo>
                  <a:lnTo>
                    <a:pt x="195" y="10"/>
                  </a:lnTo>
                  <a:lnTo>
                    <a:pt x="206" y="6"/>
                  </a:lnTo>
                  <a:lnTo>
                    <a:pt x="215" y="3"/>
                  </a:lnTo>
                  <a:lnTo>
                    <a:pt x="222" y="2"/>
                  </a:lnTo>
                  <a:lnTo>
                    <a:pt x="231" y="1"/>
                  </a:lnTo>
                  <a:lnTo>
                    <a:pt x="238" y="0"/>
                  </a:lnTo>
                  <a:lnTo>
                    <a:pt x="246" y="1"/>
                  </a:lnTo>
                  <a:lnTo>
                    <a:pt x="253" y="2"/>
                  </a:lnTo>
                  <a:lnTo>
                    <a:pt x="260" y="4"/>
                  </a:lnTo>
                  <a:lnTo>
                    <a:pt x="266" y="6"/>
                  </a:lnTo>
                  <a:lnTo>
                    <a:pt x="271" y="9"/>
                  </a:lnTo>
                  <a:lnTo>
                    <a:pt x="277" y="12"/>
                  </a:lnTo>
                  <a:lnTo>
                    <a:pt x="281" y="16"/>
                  </a:lnTo>
                  <a:lnTo>
                    <a:pt x="285" y="21"/>
                  </a:lnTo>
                  <a:lnTo>
                    <a:pt x="289" y="26"/>
                  </a:lnTo>
                  <a:lnTo>
                    <a:pt x="291" y="31"/>
                  </a:lnTo>
                  <a:lnTo>
                    <a:pt x="293" y="37"/>
                  </a:lnTo>
                  <a:lnTo>
                    <a:pt x="294" y="44"/>
                  </a:lnTo>
                  <a:lnTo>
                    <a:pt x="289" y="40"/>
                  </a:lnTo>
                  <a:lnTo>
                    <a:pt x="283" y="37"/>
                  </a:lnTo>
                  <a:lnTo>
                    <a:pt x="279" y="35"/>
                  </a:lnTo>
                  <a:lnTo>
                    <a:pt x="273" y="34"/>
                  </a:lnTo>
                  <a:lnTo>
                    <a:pt x="268" y="34"/>
                  </a:lnTo>
                  <a:lnTo>
                    <a:pt x="263" y="34"/>
                  </a:lnTo>
                  <a:lnTo>
                    <a:pt x="258" y="35"/>
                  </a:lnTo>
                  <a:lnTo>
                    <a:pt x="253" y="36"/>
                  </a:lnTo>
                  <a:lnTo>
                    <a:pt x="249" y="38"/>
                  </a:lnTo>
                  <a:lnTo>
                    <a:pt x="246" y="40"/>
                  </a:lnTo>
                  <a:lnTo>
                    <a:pt x="242" y="43"/>
                  </a:lnTo>
                  <a:lnTo>
                    <a:pt x="239" y="47"/>
                  </a:lnTo>
                  <a:lnTo>
                    <a:pt x="237" y="49"/>
                  </a:lnTo>
                  <a:lnTo>
                    <a:pt x="235" y="53"/>
                  </a:lnTo>
                  <a:lnTo>
                    <a:pt x="232" y="57"/>
                  </a:lnTo>
                  <a:lnTo>
                    <a:pt x="232" y="62"/>
                  </a:lnTo>
                  <a:lnTo>
                    <a:pt x="232" y="65"/>
                  </a:lnTo>
                  <a:lnTo>
                    <a:pt x="232" y="68"/>
                  </a:lnTo>
                  <a:lnTo>
                    <a:pt x="232" y="71"/>
                  </a:lnTo>
                  <a:lnTo>
                    <a:pt x="233" y="75"/>
                  </a:lnTo>
                  <a:lnTo>
                    <a:pt x="235" y="79"/>
                  </a:lnTo>
                  <a:lnTo>
                    <a:pt x="236" y="83"/>
                  </a:lnTo>
                  <a:lnTo>
                    <a:pt x="238" y="85"/>
                  </a:lnTo>
                  <a:lnTo>
                    <a:pt x="241" y="89"/>
                  </a:lnTo>
                  <a:lnTo>
                    <a:pt x="244" y="93"/>
                  </a:lnTo>
                  <a:lnTo>
                    <a:pt x="249" y="96"/>
                  </a:lnTo>
                  <a:lnTo>
                    <a:pt x="253" y="99"/>
                  </a:lnTo>
                  <a:lnTo>
                    <a:pt x="259" y="102"/>
                  </a:lnTo>
                  <a:lnTo>
                    <a:pt x="264" y="104"/>
                  </a:lnTo>
                  <a:lnTo>
                    <a:pt x="271" y="106"/>
                  </a:lnTo>
                  <a:lnTo>
                    <a:pt x="280" y="109"/>
                  </a:lnTo>
                  <a:lnTo>
                    <a:pt x="288" y="111"/>
                  </a:lnTo>
                  <a:lnTo>
                    <a:pt x="292" y="111"/>
                  </a:lnTo>
                  <a:lnTo>
                    <a:pt x="295" y="112"/>
                  </a:lnTo>
                  <a:lnTo>
                    <a:pt x="300" y="112"/>
                  </a:lnTo>
                  <a:lnTo>
                    <a:pt x="304" y="112"/>
                  </a:lnTo>
                  <a:lnTo>
                    <a:pt x="308" y="112"/>
                  </a:lnTo>
                  <a:lnTo>
                    <a:pt x="313" y="112"/>
                  </a:lnTo>
                  <a:lnTo>
                    <a:pt x="318" y="112"/>
                  </a:lnTo>
                  <a:lnTo>
                    <a:pt x="323" y="112"/>
                  </a:lnTo>
                  <a:lnTo>
                    <a:pt x="329" y="112"/>
                  </a:lnTo>
                  <a:lnTo>
                    <a:pt x="335" y="112"/>
                  </a:lnTo>
                  <a:lnTo>
                    <a:pt x="342" y="111"/>
                  </a:lnTo>
                  <a:lnTo>
                    <a:pt x="350" y="111"/>
                  </a:lnTo>
                  <a:lnTo>
                    <a:pt x="357" y="111"/>
                  </a:lnTo>
                  <a:lnTo>
                    <a:pt x="366" y="111"/>
                  </a:lnTo>
                  <a:lnTo>
                    <a:pt x="375" y="111"/>
                  </a:lnTo>
                  <a:lnTo>
                    <a:pt x="385" y="111"/>
                  </a:lnTo>
                  <a:lnTo>
                    <a:pt x="0" y="109"/>
                  </a:lnTo>
                </a:path>
              </a:pathLst>
            </a:custGeom>
            <a:solidFill>
              <a:srgbClr val="C0E7F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l-GR"/>
            </a:p>
          </p:txBody>
        </p:sp>
        <p:sp>
          <p:nvSpPr>
            <p:cNvPr id="32786" name="Freeform 134"/>
            <p:cNvSpPr>
              <a:spLocks/>
            </p:cNvSpPr>
            <p:nvPr/>
          </p:nvSpPr>
          <p:spPr bwMode="auto">
            <a:xfrm>
              <a:off x="4582" y="1683"/>
              <a:ext cx="367" cy="126"/>
            </a:xfrm>
            <a:custGeom>
              <a:avLst/>
              <a:gdLst>
                <a:gd name="T0" fmla="*/ 14 w 387"/>
                <a:gd name="T1" fmla="*/ 230 h 113"/>
                <a:gd name="T2" fmla="*/ 40 w 387"/>
                <a:gd name="T3" fmla="*/ 216 h 113"/>
                <a:gd name="T4" fmla="*/ 61 w 387"/>
                <a:gd name="T5" fmla="*/ 191 h 113"/>
                <a:gd name="T6" fmla="*/ 78 w 387"/>
                <a:gd name="T7" fmla="*/ 155 h 113"/>
                <a:gd name="T8" fmla="*/ 92 w 387"/>
                <a:gd name="T9" fmla="*/ 119 h 113"/>
                <a:gd name="T10" fmla="*/ 106 w 387"/>
                <a:gd name="T11" fmla="*/ 80 h 113"/>
                <a:gd name="T12" fmla="*/ 119 w 387"/>
                <a:gd name="T13" fmla="*/ 50 h 113"/>
                <a:gd name="T14" fmla="*/ 134 w 387"/>
                <a:gd name="T15" fmla="*/ 18 h 113"/>
                <a:gd name="T16" fmla="*/ 148 w 387"/>
                <a:gd name="T17" fmla="*/ 3 h 113"/>
                <a:gd name="T18" fmla="*/ 159 w 387"/>
                <a:gd name="T19" fmla="*/ 0 h 113"/>
                <a:gd name="T20" fmla="*/ 171 w 387"/>
                <a:gd name="T21" fmla="*/ 0 h 113"/>
                <a:gd name="T22" fmla="*/ 180 w 387"/>
                <a:gd name="T23" fmla="*/ 3 h 113"/>
                <a:gd name="T24" fmla="*/ 188 w 387"/>
                <a:gd name="T25" fmla="*/ 18 h 113"/>
                <a:gd name="T26" fmla="*/ 193 w 387"/>
                <a:gd name="T27" fmla="*/ 32 h 113"/>
                <a:gd name="T28" fmla="*/ 200 w 387"/>
                <a:gd name="T29" fmla="*/ 56 h 113"/>
                <a:gd name="T30" fmla="*/ 202 w 387"/>
                <a:gd name="T31" fmla="*/ 77 h 113"/>
                <a:gd name="T32" fmla="*/ 200 w 387"/>
                <a:gd name="T33" fmla="*/ 86 h 113"/>
                <a:gd name="T34" fmla="*/ 193 w 387"/>
                <a:gd name="T35" fmla="*/ 75 h 113"/>
                <a:gd name="T36" fmla="*/ 185 w 387"/>
                <a:gd name="T37" fmla="*/ 71 h 113"/>
                <a:gd name="T38" fmla="*/ 179 w 387"/>
                <a:gd name="T39" fmla="*/ 72 h 113"/>
                <a:gd name="T40" fmla="*/ 173 w 387"/>
                <a:gd name="T41" fmla="*/ 80 h 113"/>
                <a:gd name="T42" fmla="*/ 166 w 387"/>
                <a:gd name="T43" fmla="*/ 94 h 113"/>
                <a:gd name="T44" fmla="*/ 164 w 387"/>
                <a:gd name="T45" fmla="*/ 106 h 113"/>
                <a:gd name="T46" fmla="*/ 161 w 387"/>
                <a:gd name="T47" fmla="*/ 122 h 113"/>
                <a:gd name="T48" fmla="*/ 160 w 387"/>
                <a:gd name="T49" fmla="*/ 137 h 113"/>
                <a:gd name="T50" fmla="*/ 160 w 387"/>
                <a:gd name="T51" fmla="*/ 152 h 113"/>
                <a:gd name="T52" fmla="*/ 162 w 387"/>
                <a:gd name="T53" fmla="*/ 169 h 113"/>
                <a:gd name="T54" fmla="*/ 165 w 387"/>
                <a:gd name="T55" fmla="*/ 183 h 113"/>
                <a:gd name="T56" fmla="*/ 168 w 387"/>
                <a:gd name="T57" fmla="*/ 197 h 113"/>
                <a:gd name="T58" fmla="*/ 174 w 387"/>
                <a:gd name="T59" fmla="*/ 210 h 113"/>
                <a:gd name="T60" fmla="*/ 183 w 387"/>
                <a:gd name="T61" fmla="*/ 220 h 113"/>
                <a:gd name="T62" fmla="*/ 193 w 387"/>
                <a:gd name="T63" fmla="*/ 230 h 113"/>
                <a:gd name="T64" fmla="*/ 201 w 387"/>
                <a:gd name="T65" fmla="*/ 239 h 113"/>
                <a:gd name="T66" fmla="*/ 206 w 387"/>
                <a:gd name="T67" fmla="*/ 239 h 113"/>
                <a:gd name="T68" fmla="*/ 213 w 387"/>
                <a:gd name="T69" fmla="*/ 240 h 113"/>
                <a:gd name="T70" fmla="*/ 218 w 387"/>
                <a:gd name="T71" fmla="*/ 239 h 113"/>
                <a:gd name="T72" fmla="*/ 227 w 387"/>
                <a:gd name="T73" fmla="*/ 239 h 113"/>
                <a:gd name="T74" fmla="*/ 235 w 387"/>
                <a:gd name="T75" fmla="*/ 239 h 113"/>
                <a:gd name="T76" fmla="*/ 246 w 387"/>
                <a:gd name="T77" fmla="*/ 238 h 113"/>
                <a:gd name="T78" fmla="*/ 259 w 387"/>
                <a:gd name="T79" fmla="*/ 238 h 113"/>
                <a:gd name="T80" fmla="*/ 0 w 387"/>
                <a:gd name="T81" fmla="*/ 234 h 11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7"/>
                <a:gd name="T124" fmla="*/ 0 h 113"/>
                <a:gd name="T125" fmla="*/ 387 w 387"/>
                <a:gd name="T126" fmla="*/ 113 h 11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7" h="113">
                  <a:moveTo>
                    <a:pt x="0" y="109"/>
                  </a:moveTo>
                  <a:lnTo>
                    <a:pt x="21" y="108"/>
                  </a:lnTo>
                  <a:lnTo>
                    <a:pt x="40" y="105"/>
                  </a:lnTo>
                  <a:lnTo>
                    <a:pt x="58" y="101"/>
                  </a:lnTo>
                  <a:lnTo>
                    <a:pt x="73" y="96"/>
                  </a:lnTo>
                  <a:lnTo>
                    <a:pt x="87" y="89"/>
                  </a:lnTo>
                  <a:lnTo>
                    <a:pt x="101" y="82"/>
                  </a:lnTo>
                  <a:lnTo>
                    <a:pt x="112" y="73"/>
                  </a:lnTo>
                  <a:lnTo>
                    <a:pt x="124" y="65"/>
                  </a:lnTo>
                  <a:lnTo>
                    <a:pt x="134" y="56"/>
                  </a:lnTo>
                  <a:lnTo>
                    <a:pt x="144" y="47"/>
                  </a:lnTo>
                  <a:lnTo>
                    <a:pt x="154" y="38"/>
                  </a:lnTo>
                  <a:lnTo>
                    <a:pt x="164" y="30"/>
                  </a:lnTo>
                  <a:lnTo>
                    <a:pt x="174" y="23"/>
                  </a:lnTo>
                  <a:lnTo>
                    <a:pt x="184" y="15"/>
                  </a:lnTo>
                  <a:lnTo>
                    <a:pt x="195" y="9"/>
                  </a:lnTo>
                  <a:lnTo>
                    <a:pt x="207" y="5"/>
                  </a:lnTo>
                  <a:lnTo>
                    <a:pt x="215" y="3"/>
                  </a:lnTo>
                  <a:lnTo>
                    <a:pt x="222" y="1"/>
                  </a:lnTo>
                  <a:lnTo>
                    <a:pt x="231" y="0"/>
                  </a:lnTo>
                  <a:lnTo>
                    <a:pt x="239" y="0"/>
                  </a:lnTo>
                  <a:lnTo>
                    <a:pt x="247" y="0"/>
                  </a:lnTo>
                  <a:lnTo>
                    <a:pt x="253" y="1"/>
                  </a:lnTo>
                  <a:lnTo>
                    <a:pt x="260" y="3"/>
                  </a:lnTo>
                  <a:lnTo>
                    <a:pt x="267" y="5"/>
                  </a:lnTo>
                  <a:lnTo>
                    <a:pt x="272" y="9"/>
                  </a:lnTo>
                  <a:lnTo>
                    <a:pt x="277" y="11"/>
                  </a:lnTo>
                  <a:lnTo>
                    <a:pt x="281" y="15"/>
                  </a:lnTo>
                  <a:lnTo>
                    <a:pt x="285" y="20"/>
                  </a:lnTo>
                  <a:lnTo>
                    <a:pt x="289" y="26"/>
                  </a:lnTo>
                  <a:lnTo>
                    <a:pt x="291" y="30"/>
                  </a:lnTo>
                  <a:lnTo>
                    <a:pt x="293" y="36"/>
                  </a:lnTo>
                  <a:lnTo>
                    <a:pt x="294" y="43"/>
                  </a:lnTo>
                  <a:lnTo>
                    <a:pt x="289" y="40"/>
                  </a:lnTo>
                  <a:lnTo>
                    <a:pt x="283" y="37"/>
                  </a:lnTo>
                  <a:lnTo>
                    <a:pt x="279" y="35"/>
                  </a:lnTo>
                  <a:lnTo>
                    <a:pt x="273" y="34"/>
                  </a:lnTo>
                  <a:lnTo>
                    <a:pt x="268" y="33"/>
                  </a:lnTo>
                  <a:lnTo>
                    <a:pt x="263" y="33"/>
                  </a:lnTo>
                  <a:lnTo>
                    <a:pt x="259" y="34"/>
                  </a:lnTo>
                  <a:lnTo>
                    <a:pt x="254" y="36"/>
                  </a:lnTo>
                  <a:lnTo>
                    <a:pt x="250" y="38"/>
                  </a:lnTo>
                  <a:lnTo>
                    <a:pt x="246" y="40"/>
                  </a:lnTo>
                  <a:lnTo>
                    <a:pt x="242" y="43"/>
                  </a:lnTo>
                  <a:lnTo>
                    <a:pt x="239" y="46"/>
                  </a:lnTo>
                  <a:lnTo>
                    <a:pt x="237" y="49"/>
                  </a:lnTo>
                  <a:lnTo>
                    <a:pt x="234" y="53"/>
                  </a:lnTo>
                  <a:lnTo>
                    <a:pt x="233" y="57"/>
                  </a:lnTo>
                  <a:lnTo>
                    <a:pt x="232" y="62"/>
                  </a:lnTo>
                  <a:lnTo>
                    <a:pt x="232" y="65"/>
                  </a:lnTo>
                  <a:lnTo>
                    <a:pt x="232" y="67"/>
                  </a:lnTo>
                  <a:lnTo>
                    <a:pt x="232" y="71"/>
                  </a:lnTo>
                  <a:lnTo>
                    <a:pt x="233" y="75"/>
                  </a:lnTo>
                  <a:lnTo>
                    <a:pt x="234" y="79"/>
                  </a:lnTo>
                  <a:lnTo>
                    <a:pt x="237" y="82"/>
                  </a:lnTo>
                  <a:lnTo>
                    <a:pt x="239" y="85"/>
                  </a:lnTo>
                  <a:lnTo>
                    <a:pt x="241" y="88"/>
                  </a:lnTo>
                  <a:lnTo>
                    <a:pt x="244" y="92"/>
                  </a:lnTo>
                  <a:lnTo>
                    <a:pt x="249" y="95"/>
                  </a:lnTo>
                  <a:lnTo>
                    <a:pt x="253" y="98"/>
                  </a:lnTo>
                  <a:lnTo>
                    <a:pt x="259" y="101"/>
                  </a:lnTo>
                  <a:lnTo>
                    <a:pt x="265" y="103"/>
                  </a:lnTo>
                  <a:lnTo>
                    <a:pt x="272" y="106"/>
                  </a:lnTo>
                  <a:lnTo>
                    <a:pt x="280" y="108"/>
                  </a:lnTo>
                  <a:lnTo>
                    <a:pt x="289" y="110"/>
                  </a:lnTo>
                  <a:lnTo>
                    <a:pt x="292" y="111"/>
                  </a:lnTo>
                  <a:lnTo>
                    <a:pt x="295" y="111"/>
                  </a:lnTo>
                  <a:lnTo>
                    <a:pt x="300" y="111"/>
                  </a:lnTo>
                  <a:lnTo>
                    <a:pt x="303" y="111"/>
                  </a:lnTo>
                  <a:lnTo>
                    <a:pt x="309" y="112"/>
                  </a:lnTo>
                  <a:lnTo>
                    <a:pt x="313" y="112"/>
                  </a:lnTo>
                  <a:lnTo>
                    <a:pt x="317" y="111"/>
                  </a:lnTo>
                  <a:lnTo>
                    <a:pt x="323" y="111"/>
                  </a:lnTo>
                  <a:lnTo>
                    <a:pt x="328" y="111"/>
                  </a:lnTo>
                  <a:lnTo>
                    <a:pt x="335" y="111"/>
                  </a:lnTo>
                  <a:lnTo>
                    <a:pt x="342" y="111"/>
                  </a:lnTo>
                  <a:lnTo>
                    <a:pt x="350" y="110"/>
                  </a:lnTo>
                  <a:lnTo>
                    <a:pt x="357" y="110"/>
                  </a:lnTo>
                  <a:lnTo>
                    <a:pt x="366" y="110"/>
                  </a:lnTo>
                  <a:lnTo>
                    <a:pt x="375" y="110"/>
                  </a:lnTo>
                  <a:lnTo>
                    <a:pt x="386" y="110"/>
                  </a:lnTo>
                  <a:lnTo>
                    <a:pt x="0" y="109"/>
                  </a:lnTo>
                </a:path>
              </a:pathLst>
            </a:custGeom>
            <a:solidFill>
              <a:srgbClr val="C0E7F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l-GR"/>
            </a:p>
          </p:txBody>
        </p:sp>
        <p:sp>
          <p:nvSpPr>
            <p:cNvPr id="32787" name="Freeform 135"/>
            <p:cNvSpPr>
              <a:spLocks/>
            </p:cNvSpPr>
            <p:nvPr/>
          </p:nvSpPr>
          <p:spPr bwMode="auto">
            <a:xfrm>
              <a:off x="505" y="1665"/>
              <a:ext cx="1849" cy="133"/>
            </a:xfrm>
            <a:custGeom>
              <a:avLst/>
              <a:gdLst>
                <a:gd name="T0" fmla="*/ 1295 w 1953"/>
                <a:gd name="T1" fmla="*/ 254 h 119"/>
                <a:gd name="T2" fmla="*/ 1271 w 1953"/>
                <a:gd name="T3" fmla="*/ 254 h 119"/>
                <a:gd name="T4" fmla="*/ 1243 w 1953"/>
                <a:gd name="T5" fmla="*/ 236 h 119"/>
                <a:gd name="T6" fmla="*/ 1225 w 1953"/>
                <a:gd name="T7" fmla="*/ 184 h 119"/>
                <a:gd name="T8" fmla="*/ 1225 w 1953"/>
                <a:gd name="T9" fmla="*/ 130 h 119"/>
                <a:gd name="T10" fmla="*/ 1243 w 1953"/>
                <a:gd name="T11" fmla="*/ 87 h 119"/>
                <a:gd name="T12" fmla="*/ 1267 w 1953"/>
                <a:gd name="T13" fmla="*/ 106 h 119"/>
                <a:gd name="T14" fmla="*/ 1252 w 1953"/>
                <a:gd name="T15" fmla="*/ 31 h 119"/>
                <a:gd name="T16" fmla="*/ 1219 w 1953"/>
                <a:gd name="T17" fmla="*/ 15 h 119"/>
                <a:gd name="T18" fmla="*/ 1170 w 1953"/>
                <a:gd name="T19" fmla="*/ 97 h 119"/>
                <a:gd name="T20" fmla="*/ 1115 w 1953"/>
                <a:gd name="T21" fmla="*/ 222 h 119"/>
                <a:gd name="T22" fmla="*/ 1045 w 1953"/>
                <a:gd name="T23" fmla="*/ 251 h 119"/>
                <a:gd name="T24" fmla="*/ 1015 w 1953"/>
                <a:gd name="T25" fmla="*/ 253 h 119"/>
                <a:gd name="T26" fmla="*/ 992 w 1953"/>
                <a:gd name="T27" fmla="*/ 247 h 119"/>
                <a:gd name="T28" fmla="*/ 965 w 1953"/>
                <a:gd name="T29" fmla="*/ 202 h 119"/>
                <a:gd name="T30" fmla="*/ 958 w 1953"/>
                <a:gd name="T31" fmla="*/ 150 h 119"/>
                <a:gd name="T32" fmla="*/ 967 w 1953"/>
                <a:gd name="T33" fmla="*/ 95 h 119"/>
                <a:gd name="T34" fmla="*/ 991 w 1953"/>
                <a:gd name="T35" fmla="*/ 85 h 119"/>
                <a:gd name="T36" fmla="*/ 995 w 1953"/>
                <a:gd name="T37" fmla="*/ 55 h 119"/>
                <a:gd name="T38" fmla="*/ 967 w 1953"/>
                <a:gd name="T39" fmla="*/ 12 h 119"/>
                <a:gd name="T40" fmla="*/ 926 w 1953"/>
                <a:gd name="T41" fmla="*/ 44 h 119"/>
                <a:gd name="T42" fmla="*/ 877 w 1953"/>
                <a:gd name="T43" fmla="*/ 169 h 119"/>
                <a:gd name="T44" fmla="*/ 799 w 1953"/>
                <a:gd name="T45" fmla="*/ 247 h 119"/>
                <a:gd name="T46" fmla="*/ 759 w 1953"/>
                <a:gd name="T47" fmla="*/ 248 h 119"/>
                <a:gd name="T48" fmla="*/ 736 w 1953"/>
                <a:gd name="T49" fmla="*/ 248 h 119"/>
                <a:gd name="T50" fmla="*/ 707 w 1953"/>
                <a:gd name="T51" fmla="*/ 222 h 119"/>
                <a:gd name="T52" fmla="*/ 693 w 1953"/>
                <a:gd name="T53" fmla="*/ 169 h 119"/>
                <a:gd name="T54" fmla="*/ 696 w 1953"/>
                <a:gd name="T55" fmla="*/ 115 h 119"/>
                <a:gd name="T56" fmla="*/ 714 w 1953"/>
                <a:gd name="T57" fmla="*/ 80 h 119"/>
                <a:gd name="T58" fmla="*/ 735 w 1953"/>
                <a:gd name="T59" fmla="*/ 87 h 119"/>
                <a:gd name="T60" fmla="*/ 716 w 1953"/>
                <a:gd name="T61" fmla="*/ 19 h 119"/>
                <a:gd name="T62" fmla="*/ 681 w 1953"/>
                <a:gd name="T63" fmla="*/ 13 h 119"/>
                <a:gd name="T64" fmla="*/ 631 w 1953"/>
                <a:gd name="T65" fmla="*/ 108 h 119"/>
                <a:gd name="T66" fmla="*/ 572 w 1953"/>
                <a:gd name="T67" fmla="*/ 227 h 119"/>
                <a:gd name="T68" fmla="*/ 507 w 1953"/>
                <a:gd name="T69" fmla="*/ 243 h 119"/>
                <a:gd name="T70" fmla="*/ 479 w 1953"/>
                <a:gd name="T71" fmla="*/ 248 h 119"/>
                <a:gd name="T72" fmla="*/ 453 w 1953"/>
                <a:gd name="T73" fmla="*/ 236 h 119"/>
                <a:gd name="T74" fmla="*/ 430 w 1953"/>
                <a:gd name="T75" fmla="*/ 191 h 119"/>
                <a:gd name="T76" fmla="*/ 427 w 1953"/>
                <a:gd name="T77" fmla="*/ 135 h 119"/>
                <a:gd name="T78" fmla="*/ 438 w 1953"/>
                <a:gd name="T79" fmla="*/ 85 h 119"/>
                <a:gd name="T80" fmla="*/ 462 w 1953"/>
                <a:gd name="T81" fmla="*/ 85 h 119"/>
                <a:gd name="T82" fmla="*/ 460 w 1953"/>
                <a:gd name="T83" fmla="*/ 36 h 119"/>
                <a:gd name="T84" fmla="*/ 430 w 1953"/>
                <a:gd name="T85" fmla="*/ 2 h 119"/>
                <a:gd name="T86" fmla="*/ 385 w 1953"/>
                <a:gd name="T87" fmla="*/ 55 h 119"/>
                <a:gd name="T88" fmla="*/ 335 w 1953"/>
                <a:gd name="T89" fmla="*/ 182 h 119"/>
                <a:gd name="T90" fmla="*/ 260 w 1953"/>
                <a:gd name="T91" fmla="*/ 241 h 119"/>
                <a:gd name="T92" fmla="*/ 222 w 1953"/>
                <a:gd name="T93" fmla="*/ 243 h 119"/>
                <a:gd name="T94" fmla="*/ 202 w 1953"/>
                <a:gd name="T95" fmla="*/ 241 h 119"/>
                <a:gd name="T96" fmla="*/ 172 w 1953"/>
                <a:gd name="T97" fmla="*/ 210 h 119"/>
                <a:gd name="T98" fmla="*/ 160 w 1953"/>
                <a:gd name="T99" fmla="*/ 155 h 119"/>
                <a:gd name="T100" fmla="*/ 165 w 1953"/>
                <a:gd name="T101" fmla="*/ 104 h 119"/>
                <a:gd name="T102" fmla="*/ 185 w 1953"/>
                <a:gd name="T103" fmla="*/ 74 h 119"/>
                <a:gd name="T104" fmla="*/ 201 w 1953"/>
                <a:gd name="T105" fmla="*/ 68 h 119"/>
                <a:gd name="T106" fmla="*/ 178 w 1953"/>
                <a:gd name="T107" fmla="*/ 4 h 119"/>
                <a:gd name="T108" fmla="*/ 143 w 1953"/>
                <a:gd name="T109" fmla="*/ 13 h 119"/>
                <a:gd name="T110" fmla="*/ 93 w 1953"/>
                <a:gd name="T111" fmla="*/ 124 h 119"/>
                <a:gd name="T112" fmla="*/ 27 w 1953"/>
                <a:gd name="T113" fmla="*/ 230 h 11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53"/>
                <a:gd name="T172" fmla="*/ 0 h 119"/>
                <a:gd name="T173" fmla="*/ 1953 w 1953"/>
                <a:gd name="T174" fmla="*/ 119 h 11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53" h="119">
                  <a:moveTo>
                    <a:pt x="1952" y="116"/>
                  </a:moveTo>
                  <a:lnTo>
                    <a:pt x="1942" y="116"/>
                  </a:lnTo>
                  <a:lnTo>
                    <a:pt x="1932" y="116"/>
                  </a:lnTo>
                  <a:lnTo>
                    <a:pt x="1923" y="116"/>
                  </a:lnTo>
                  <a:lnTo>
                    <a:pt x="1915" y="116"/>
                  </a:lnTo>
                  <a:lnTo>
                    <a:pt x="1907" y="117"/>
                  </a:lnTo>
                  <a:lnTo>
                    <a:pt x="1900" y="117"/>
                  </a:lnTo>
                  <a:lnTo>
                    <a:pt x="1895" y="117"/>
                  </a:lnTo>
                  <a:lnTo>
                    <a:pt x="1888" y="117"/>
                  </a:lnTo>
                  <a:lnTo>
                    <a:pt x="1882" y="117"/>
                  </a:lnTo>
                  <a:lnTo>
                    <a:pt x="1878" y="118"/>
                  </a:lnTo>
                  <a:lnTo>
                    <a:pt x="1874" y="118"/>
                  </a:lnTo>
                  <a:lnTo>
                    <a:pt x="1869" y="117"/>
                  </a:lnTo>
                  <a:lnTo>
                    <a:pt x="1865" y="117"/>
                  </a:lnTo>
                  <a:lnTo>
                    <a:pt x="1860" y="117"/>
                  </a:lnTo>
                  <a:lnTo>
                    <a:pt x="1857" y="117"/>
                  </a:lnTo>
                  <a:lnTo>
                    <a:pt x="1853" y="116"/>
                  </a:lnTo>
                  <a:lnTo>
                    <a:pt x="1844" y="114"/>
                  </a:lnTo>
                  <a:lnTo>
                    <a:pt x="1837" y="112"/>
                  </a:lnTo>
                  <a:lnTo>
                    <a:pt x="1830" y="109"/>
                  </a:lnTo>
                  <a:lnTo>
                    <a:pt x="1823" y="108"/>
                  </a:lnTo>
                  <a:lnTo>
                    <a:pt x="1817" y="105"/>
                  </a:lnTo>
                  <a:lnTo>
                    <a:pt x="1813" y="102"/>
                  </a:lnTo>
                  <a:lnTo>
                    <a:pt x="1810" y="98"/>
                  </a:lnTo>
                  <a:lnTo>
                    <a:pt x="1806" y="95"/>
                  </a:lnTo>
                  <a:lnTo>
                    <a:pt x="1803" y="91"/>
                  </a:lnTo>
                  <a:lnTo>
                    <a:pt x="1801" y="88"/>
                  </a:lnTo>
                  <a:lnTo>
                    <a:pt x="1798" y="85"/>
                  </a:lnTo>
                  <a:lnTo>
                    <a:pt x="1797" y="81"/>
                  </a:lnTo>
                  <a:lnTo>
                    <a:pt x="1796" y="77"/>
                  </a:lnTo>
                  <a:lnTo>
                    <a:pt x="1796" y="73"/>
                  </a:lnTo>
                  <a:lnTo>
                    <a:pt x="1796" y="70"/>
                  </a:lnTo>
                  <a:lnTo>
                    <a:pt x="1796" y="68"/>
                  </a:lnTo>
                  <a:lnTo>
                    <a:pt x="1797" y="63"/>
                  </a:lnTo>
                  <a:lnTo>
                    <a:pt x="1798" y="59"/>
                  </a:lnTo>
                  <a:lnTo>
                    <a:pt x="1801" y="55"/>
                  </a:lnTo>
                  <a:lnTo>
                    <a:pt x="1803" y="51"/>
                  </a:lnTo>
                  <a:lnTo>
                    <a:pt x="1806" y="49"/>
                  </a:lnTo>
                  <a:lnTo>
                    <a:pt x="1810" y="46"/>
                  </a:lnTo>
                  <a:lnTo>
                    <a:pt x="1814" y="44"/>
                  </a:lnTo>
                  <a:lnTo>
                    <a:pt x="1819" y="42"/>
                  </a:lnTo>
                  <a:lnTo>
                    <a:pt x="1823" y="40"/>
                  </a:lnTo>
                  <a:lnTo>
                    <a:pt x="1828" y="39"/>
                  </a:lnTo>
                  <a:lnTo>
                    <a:pt x="1832" y="39"/>
                  </a:lnTo>
                  <a:lnTo>
                    <a:pt x="1838" y="40"/>
                  </a:lnTo>
                  <a:lnTo>
                    <a:pt x="1843" y="41"/>
                  </a:lnTo>
                  <a:lnTo>
                    <a:pt x="1849" y="43"/>
                  </a:lnTo>
                  <a:lnTo>
                    <a:pt x="1853" y="46"/>
                  </a:lnTo>
                  <a:lnTo>
                    <a:pt x="1859" y="49"/>
                  </a:lnTo>
                  <a:lnTo>
                    <a:pt x="1858" y="43"/>
                  </a:lnTo>
                  <a:lnTo>
                    <a:pt x="1856" y="37"/>
                  </a:lnTo>
                  <a:lnTo>
                    <a:pt x="1853" y="31"/>
                  </a:lnTo>
                  <a:lnTo>
                    <a:pt x="1850" y="26"/>
                  </a:lnTo>
                  <a:lnTo>
                    <a:pt x="1847" y="22"/>
                  </a:lnTo>
                  <a:lnTo>
                    <a:pt x="1841" y="17"/>
                  </a:lnTo>
                  <a:lnTo>
                    <a:pt x="1837" y="14"/>
                  </a:lnTo>
                  <a:lnTo>
                    <a:pt x="1831" y="11"/>
                  </a:lnTo>
                  <a:lnTo>
                    <a:pt x="1824" y="9"/>
                  </a:lnTo>
                  <a:lnTo>
                    <a:pt x="1817" y="8"/>
                  </a:lnTo>
                  <a:lnTo>
                    <a:pt x="1811" y="7"/>
                  </a:lnTo>
                  <a:lnTo>
                    <a:pt x="1803" y="6"/>
                  </a:lnTo>
                  <a:lnTo>
                    <a:pt x="1795" y="6"/>
                  </a:lnTo>
                  <a:lnTo>
                    <a:pt x="1787" y="7"/>
                  </a:lnTo>
                  <a:lnTo>
                    <a:pt x="1778" y="9"/>
                  </a:lnTo>
                  <a:lnTo>
                    <a:pt x="1770" y="11"/>
                  </a:lnTo>
                  <a:lnTo>
                    <a:pt x="1758" y="16"/>
                  </a:lnTo>
                  <a:lnTo>
                    <a:pt x="1747" y="22"/>
                  </a:lnTo>
                  <a:lnTo>
                    <a:pt x="1737" y="29"/>
                  </a:lnTo>
                  <a:lnTo>
                    <a:pt x="1727" y="36"/>
                  </a:lnTo>
                  <a:lnTo>
                    <a:pt x="1717" y="45"/>
                  </a:lnTo>
                  <a:lnTo>
                    <a:pt x="1706" y="53"/>
                  </a:lnTo>
                  <a:lnTo>
                    <a:pt x="1696" y="62"/>
                  </a:lnTo>
                  <a:lnTo>
                    <a:pt x="1686" y="70"/>
                  </a:lnTo>
                  <a:lnTo>
                    <a:pt x="1674" y="79"/>
                  </a:lnTo>
                  <a:lnTo>
                    <a:pt x="1663" y="88"/>
                  </a:lnTo>
                  <a:lnTo>
                    <a:pt x="1649" y="95"/>
                  </a:lnTo>
                  <a:lnTo>
                    <a:pt x="1635" y="102"/>
                  </a:lnTo>
                  <a:lnTo>
                    <a:pt x="1619" y="107"/>
                  </a:lnTo>
                  <a:lnTo>
                    <a:pt x="1602" y="111"/>
                  </a:lnTo>
                  <a:lnTo>
                    <a:pt x="1582" y="114"/>
                  </a:lnTo>
                  <a:lnTo>
                    <a:pt x="1561" y="115"/>
                  </a:lnTo>
                  <a:lnTo>
                    <a:pt x="1551" y="115"/>
                  </a:lnTo>
                  <a:lnTo>
                    <a:pt x="1542" y="115"/>
                  </a:lnTo>
                  <a:lnTo>
                    <a:pt x="1533" y="115"/>
                  </a:lnTo>
                  <a:lnTo>
                    <a:pt x="1525" y="115"/>
                  </a:lnTo>
                  <a:lnTo>
                    <a:pt x="1517" y="115"/>
                  </a:lnTo>
                  <a:lnTo>
                    <a:pt x="1510" y="116"/>
                  </a:lnTo>
                  <a:lnTo>
                    <a:pt x="1504" y="116"/>
                  </a:lnTo>
                  <a:lnTo>
                    <a:pt x="1498" y="116"/>
                  </a:lnTo>
                  <a:lnTo>
                    <a:pt x="1492" y="116"/>
                  </a:lnTo>
                  <a:lnTo>
                    <a:pt x="1488" y="116"/>
                  </a:lnTo>
                  <a:lnTo>
                    <a:pt x="1483" y="116"/>
                  </a:lnTo>
                  <a:lnTo>
                    <a:pt x="1479" y="116"/>
                  </a:lnTo>
                  <a:lnTo>
                    <a:pt x="1474" y="116"/>
                  </a:lnTo>
                  <a:lnTo>
                    <a:pt x="1470" y="116"/>
                  </a:lnTo>
                  <a:lnTo>
                    <a:pt x="1467" y="115"/>
                  </a:lnTo>
                  <a:lnTo>
                    <a:pt x="1463" y="115"/>
                  </a:lnTo>
                  <a:lnTo>
                    <a:pt x="1454" y="113"/>
                  </a:lnTo>
                  <a:lnTo>
                    <a:pt x="1446" y="111"/>
                  </a:lnTo>
                  <a:lnTo>
                    <a:pt x="1438" y="108"/>
                  </a:lnTo>
                  <a:lnTo>
                    <a:pt x="1433" y="106"/>
                  </a:lnTo>
                  <a:lnTo>
                    <a:pt x="1427" y="103"/>
                  </a:lnTo>
                  <a:lnTo>
                    <a:pt x="1423" y="100"/>
                  </a:lnTo>
                  <a:lnTo>
                    <a:pt x="1418" y="97"/>
                  </a:lnTo>
                  <a:lnTo>
                    <a:pt x="1415" y="93"/>
                  </a:lnTo>
                  <a:lnTo>
                    <a:pt x="1413" y="90"/>
                  </a:lnTo>
                  <a:lnTo>
                    <a:pt x="1410" y="87"/>
                  </a:lnTo>
                  <a:lnTo>
                    <a:pt x="1408" y="83"/>
                  </a:lnTo>
                  <a:lnTo>
                    <a:pt x="1407" y="80"/>
                  </a:lnTo>
                  <a:lnTo>
                    <a:pt x="1406" y="76"/>
                  </a:lnTo>
                  <a:lnTo>
                    <a:pt x="1406" y="72"/>
                  </a:lnTo>
                  <a:lnTo>
                    <a:pt x="1406" y="69"/>
                  </a:lnTo>
                  <a:lnTo>
                    <a:pt x="1406" y="66"/>
                  </a:lnTo>
                  <a:lnTo>
                    <a:pt x="1407" y="61"/>
                  </a:lnTo>
                  <a:lnTo>
                    <a:pt x="1408" y="57"/>
                  </a:lnTo>
                  <a:lnTo>
                    <a:pt x="1410" y="53"/>
                  </a:lnTo>
                  <a:lnTo>
                    <a:pt x="1413" y="50"/>
                  </a:lnTo>
                  <a:lnTo>
                    <a:pt x="1416" y="47"/>
                  </a:lnTo>
                  <a:lnTo>
                    <a:pt x="1419" y="44"/>
                  </a:lnTo>
                  <a:lnTo>
                    <a:pt x="1424" y="42"/>
                  </a:lnTo>
                  <a:lnTo>
                    <a:pt x="1427" y="40"/>
                  </a:lnTo>
                  <a:lnTo>
                    <a:pt x="1433" y="39"/>
                  </a:lnTo>
                  <a:lnTo>
                    <a:pt x="1437" y="38"/>
                  </a:lnTo>
                  <a:lnTo>
                    <a:pt x="1442" y="38"/>
                  </a:lnTo>
                  <a:lnTo>
                    <a:pt x="1447" y="38"/>
                  </a:lnTo>
                  <a:lnTo>
                    <a:pt x="1453" y="39"/>
                  </a:lnTo>
                  <a:lnTo>
                    <a:pt x="1458" y="41"/>
                  </a:lnTo>
                  <a:lnTo>
                    <a:pt x="1463" y="44"/>
                  </a:lnTo>
                  <a:lnTo>
                    <a:pt x="1469" y="48"/>
                  </a:lnTo>
                  <a:lnTo>
                    <a:pt x="1468" y="41"/>
                  </a:lnTo>
                  <a:lnTo>
                    <a:pt x="1465" y="35"/>
                  </a:lnTo>
                  <a:lnTo>
                    <a:pt x="1463" y="30"/>
                  </a:lnTo>
                  <a:lnTo>
                    <a:pt x="1460" y="25"/>
                  </a:lnTo>
                  <a:lnTo>
                    <a:pt x="1455" y="20"/>
                  </a:lnTo>
                  <a:lnTo>
                    <a:pt x="1451" y="16"/>
                  </a:lnTo>
                  <a:lnTo>
                    <a:pt x="1446" y="12"/>
                  </a:lnTo>
                  <a:lnTo>
                    <a:pt x="1440" y="10"/>
                  </a:lnTo>
                  <a:lnTo>
                    <a:pt x="1434" y="8"/>
                  </a:lnTo>
                  <a:lnTo>
                    <a:pt x="1427" y="6"/>
                  </a:lnTo>
                  <a:lnTo>
                    <a:pt x="1419" y="5"/>
                  </a:lnTo>
                  <a:lnTo>
                    <a:pt x="1413" y="5"/>
                  </a:lnTo>
                  <a:lnTo>
                    <a:pt x="1405" y="5"/>
                  </a:lnTo>
                  <a:lnTo>
                    <a:pt x="1396" y="6"/>
                  </a:lnTo>
                  <a:lnTo>
                    <a:pt x="1388" y="8"/>
                  </a:lnTo>
                  <a:lnTo>
                    <a:pt x="1379" y="10"/>
                  </a:lnTo>
                  <a:lnTo>
                    <a:pt x="1368" y="14"/>
                  </a:lnTo>
                  <a:lnTo>
                    <a:pt x="1357" y="20"/>
                  </a:lnTo>
                  <a:lnTo>
                    <a:pt x="1347" y="27"/>
                  </a:lnTo>
                  <a:lnTo>
                    <a:pt x="1336" y="35"/>
                  </a:lnTo>
                  <a:lnTo>
                    <a:pt x="1326" y="43"/>
                  </a:lnTo>
                  <a:lnTo>
                    <a:pt x="1316" y="51"/>
                  </a:lnTo>
                  <a:lnTo>
                    <a:pt x="1306" y="61"/>
                  </a:lnTo>
                  <a:lnTo>
                    <a:pt x="1296" y="69"/>
                  </a:lnTo>
                  <a:lnTo>
                    <a:pt x="1285" y="78"/>
                  </a:lnTo>
                  <a:lnTo>
                    <a:pt x="1273" y="86"/>
                  </a:lnTo>
                  <a:lnTo>
                    <a:pt x="1259" y="93"/>
                  </a:lnTo>
                  <a:lnTo>
                    <a:pt x="1245" y="100"/>
                  </a:lnTo>
                  <a:lnTo>
                    <a:pt x="1229" y="106"/>
                  </a:lnTo>
                  <a:lnTo>
                    <a:pt x="1212" y="109"/>
                  </a:lnTo>
                  <a:lnTo>
                    <a:pt x="1192" y="112"/>
                  </a:lnTo>
                  <a:lnTo>
                    <a:pt x="1172" y="113"/>
                  </a:lnTo>
                  <a:lnTo>
                    <a:pt x="1160" y="113"/>
                  </a:lnTo>
                  <a:lnTo>
                    <a:pt x="1151" y="113"/>
                  </a:lnTo>
                  <a:lnTo>
                    <a:pt x="1142" y="114"/>
                  </a:lnTo>
                  <a:lnTo>
                    <a:pt x="1135" y="114"/>
                  </a:lnTo>
                  <a:lnTo>
                    <a:pt x="1127" y="114"/>
                  </a:lnTo>
                  <a:lnTo>
                    <a:pt x="1120" y="114"/>
                  </a:lnTo>
                  <a:lnTo>
                    <a:pt x="1113" y="114"/>
                  </a:lnTo>
                  <a:lnTo>
                    <a:pt x="1108" y="115"/>
                  </a:lnTo>
                  <a:lnTo>
                    <a:pt x="1102" y="115"/>
                  </a:lnTo>
                  <a:lnTo>
                    <a:pt x="1098" y="115"/>
                  </a:lnTo>
                  <a:lnTo>
                    <a:pt x="1093" y="115"/>
                  </a:lnTo>
                  <a:lnTo>
                    <a:pt x="1088" y="115"/>
                  </a:lnTo>
                  <a:lnTo>
                    <a:pt x="1084" y="115"/>
                  </a:lnTo>
                  <a:lnTo>
                    <a:pt x="1080" y="114"/>
                  </a:lnTo>
                  <a:lnTo>
                    <a:pt x="1076" y="114"/>
                  </a:lnTo>
                  <a:lnTo>
                    <a:pt x="1072" y="113"/>
                  </a:lnTo>
                  <a:lnTo>
                    <a:pt x="1064" y="111"/>
                  </a:lnTo>
                  <a:lnTo>
                    <a:pt x="1056" y="109"/>
                  </a:lnTo>
                  <a:lnTo>
                    <a:pt x="1048" y="108"/>
                  </a:lnTo>
                  <a:lnTo>
                    <a:pt x="1043" y="105"/>
                  </a:lnTo>
                  <a:lnTo>
                    <a:pt x="1037" y="102"/>
                  </a:lnTo>
                  <a:lnTo>
                    <a:pt x="1033" y="99"/>
                  </a:lnTo>
                  <a:lnTo>
                    <a:pt x="1028" y="95"/>
                  </a:lnTo>
                  <a:lnTo>
                    <a:pt x="1025" y="92"/>
                  </a:lnTo>
                  <a:lnTo>
                    <a:pt x="1023" y="89"/>
                  </a:lnTo>
                  <a:lnTo>
                    <a:pt x="1020" y="86"/>
                  </a:lnTo>
                  <a:lnTo>
                    <a:pt x="1018" y="82"/>
                  </a:lnTo>
                  <a:lnTo>
                    <a:pt x="1017" y="78"/>
                  </a:lnTo>
                  <a:lnTo>
                    <a:pt x="1016" y="74"/>
                  </a:lnTo>
                  <a:lnTo>
                    <a:pt x="1016" y="71"/>
                  </a:lnTo>
                  <a:lnTo>
                    <a:pt x="1016" y="68"/>
                  </a:lnTo>
                  <a:lnTo>
                    <a:pt x="1016" y="65"/>
                  </a:lnTo>
                  <a:lnTo>
                    <a:pt x="1017" y="60"/>
                  </a:lnTo>
                  <a:lnTo>
                    <a:pt x="1018" y="56"/>
                  </a:lnTo>
                  <a:lnTo>
                    <a:pt x="1020" y="52"/>
                  </a:lnTo>
                  <a:lnTo>
                    <a:pt x="1023" y="49"/>
                  </a:lnTo>
                  <a:lnTo>
                    <a:pt x="1026" y="46"/>
                  </a:lnTo>
                  <a:lnTo>
                    <a:pt x="1029" y="43"/>
                  </a:lnTo>
                  <a:lnTo>
                    <a:pt x="1034" y="41"/>
                  </a:lnTo>
                  <a:lnTo>
                    <a:pt x="1037" y="39"/>
                  </a:lnTo>
                  <a:lnTo>
                    <a:pt x="1042" y="38"/>
                  </a:lnTo>
                  <a:lnTo>
                    <a:pt x="1047" y="37"/>
                  </a:lnTo>
                  <a:lnTo>
                    <a:pt x="1052" y="36"/>
                  </a:lnTo>
                  <a:lnTo>
                    <a:pt x="1057" y="37"/>
                  </a:lnTo>
                  <a:lnTo>
                    <a:pt x="1062" y="38"/>
                  </a:lnTo>
                  <a:lnTo>
                    <a:pt x="1067" y="40"/>
                  </a:lnTo>
                  <a:lnTo>
                    <a:pt x="1073" y="43"/>
                  </a:lnTo>
                  <a:lnTo>
                    <a:pt x="1079" y="47"/>
                  </a:lnTo>
                  <a:lnTo>
                    <a:pt x="1077" y="40"/>
                  </a:lnTo>
                  <a:lnTo>
                    <a:pt x="1075" y="34"/>
                  </a:lnTo>
                  <a:lnTo>
                    <a:pt x="1073" y="29"/>
                  </a:lnTo>
                  <a:lnTo>
                    <a:pt x="1070" y="24"/>
                  </a:lnTo>
                  <a:lnTo>
                    <a:pt x="1065" y="19"/>
                  </a:lnTo>
                  <a:lnTo>
                    <a:pt x="1061" y="15"/>
                  </a:lnTo>
                  <a:lnTo>
                    <a:pt x="1055" y="11"/>
                  </a:lnTo>
                  <a:lnTo>
                    <a:pt x="1049" y="9"/>
                  </a:lnTo>
                  <a:lnTo>
                    <a:pt x="1044" y="7"/>
                  </a:lnTo>
                  <a:lnTo>
                    <a:pt x="1037" y="5"/>
                  </a:lnTo>
                  <a:lnTo>
                    <a:pt x="1029" y="4"/>
                  </a:lnTo>
                  <a:lnTo>
                    <a:pt x="1021" y="3"/>
                  </a:lnTo>
                  <a:lnTo>
                    <a:pt x="1014" y="3"/>
                  </a:lnTo>
                  <a:lnTo>
                    <a:pt x="1006" y="5"/>
                  </a:lnTo>
                  <a:lnTo>
                    <a:pt x="998" y="6"/>
                  </a:lnTo>
                  <a:lnTo>
                    <a:pt x="989" y="9"/>
                  </a:lnTo>
                  <a:lnTo>
                    <a:pt x="978" y="13"/>
                  </a:lnTo>
                  <a:lnTo>
                    <a:pt x="966" y="19"/>
                  </a:lnTo>
                  <a:lnTo>
                    <a:pt x="956" y="26"/>
                  </a:lnTo>
                  <a:lnTo>
                    <a:pt x="946" y="33"/>
                  </a:lnTo>
                  <a:lnTo>
                    <a:pt x="936" y="42"/>
                  </a:lnTo>
                  <a:lnTo>
                    <a:pt x="926" y="50"/>
                  </a:lnTo>
                  <a:lnTo>
                    <a:pt x="916" y="60"/>
                  </a:lnTo>
                  <a:lnTo>
                    <a:pt x="905" y="69"/>
                  </a:lnTo>
                  <a:lnTo>
                    <a:pt x="894" y="77"/>
                  </a:lnTo>
                  <a:lnTo>
                    <a:pt x="882" y="85"/>
                  </a:lnTo>
                  <a:lnTo>
                    <a:pt x="869" y="92"/>
                  </a:lnTo>
                  <a:lnTo>
                    <a:pt x="854" y="99"/>
                  </a:lnTo>
                  <a:lnTo>
                    <a:pt x="839" y="105"/>
                  </a:lnTo>
                  <a:lnTo>
                    <a:pt x="821" y="108"/>
                  </a:lnTo>
                  <a:lnTo>
                    <a:pt x="802" y="111"/>
                  </a:lnTo>
                  <a:lnTo>
                    <a:pt x="780" y="112"/>
                  </a:lnTo>
                  <a:lnTo>
                    <a:pt x="770" y="112"/>
                  </a:lnTo>
                  <a:lnTo>
                    <a:pt x="761" y="112"/>
                  </a:lnTo>
                  <a:lnTo>
                    <a:pt x="752" y="112"/>
                  </a:lnTo>
                  <a:lnTo>
                    <a:pt x="744" y="112"/>
                  </a:lnTo>
                  <a:lnTo>
                    <a:pt x="737" y="112"/>
                  </a:lnTo>
                  <a:lnTo>
                    <a:pt x="730" y="113"/>
                  </a:lnTo>
                  <a:lnTo>
                    <a:pt x="723" y="113"/>
                  </a:lnTo>
                  <a:lnTo>
                    <a:pt x="718" y="113"/>
                  </a:lnTo>
                  <a:lnTo>
                    <a:pt x="712" y="113"/>
                  </a:lnTo>
                  <a:lnTo>
                    <a:pt x="707" y="114"/>
                  </a:lnTo>
                  <a:lnTo>
                    <a:pt x="702" y="114"/>
                  </a:lnTo>
                  <a:lnTo>
                    <a:pt x="697" y="113"/>
                  </a:lnTo>
                  <a:lnTo>
                    <a:pt x="693" y="113"/>
                  </a:lnTo>
                  <a:lnTo>
                    <a:pt x="690" y="113"/>
                  </a:lnTo>
                  <a:lnTo>
                    <a:pt x="685" y="112"/>
                  </a:lnTo>
                  <a:lnTo>
                    <a:pt x="682" y="112"/>
                  </a:lnTo>
                  <a:lnTo>
                    <a:pt x="673" y="110"/>
                  </a:lnTo>
                  <a:lnTo>
                    <a:pt x="665" y="108"/>
                  </a:lnTo>
                  <a:lnTo>
                    <a:pt x="658" y="106"/>
                  </a:lnTo>
                  <a:lnTo>
                    <a:pt x="653" y="104"/>
                  </a:lnTo>
                  <a:lnTo>
                    <a:pt x="647" y="100"/>
                  </a:lnTo>
                  <a:lnTo>
                    <a:pt x="642" y="97"/>
                  </a:lnTo>
                  <a:lnTo>
                    <a:pt x="638" y="94"/>
                  </a:lnTo>
                  <a:lnTo>
                    <a:pt x="635" y="90"/>
                  </a:lnTo>
                  <a:lnTo>
                    <a:pt x="631" y="88"/>
                  </a:lnTo>
                  <a:lnTo>
                    <a:pt x="629" y="84"/>
                  </a:lnTo>
                  <a:lnTo>
                    <a:pt x="628" y="80"/>
                  </a:lnTo>
                  <a:lnTo>
                    <a:pt x="627" y="77"/>
                  </a:lnTo>
                  <a:lnTo>
                    <a:pt x="626" y="73"/>
                  </a:lnTo>
                  <a:lnTo>
                    <a:pt x="626" y="69"/>
                  </a:lnTo>
                  <a:lnTo>
                    <a:pt x="626" y="67"/>
                  </a:lnTo>
                  <a:lnTo>
                    <a:pt x="626" y="63"/>
                  </a:lnTo>
                  <a:lnTo>
                    <a:pt x="626" y="59"/>
                  </a:lnTo>
                  <a:lnTo>
                    <a:pt x="628" y="55"/>
                  </a:lnTo>
                  <a:lnTo>
                    <a:pt x="630" y="51"/>
                  </a:lnTo>
                  <a:lnTo>
                    <a:pt x="632" y="48"/>
                  </a:lnTo>
                  <a:lnTo>
                    <a:pt x="636" y="45"/>
                  </a:lnTo>
                  <a:lnTo>
                    <a:pt x="639" y="42"/>
                  </a:lnTo>
                  <a:lnTo>
                    <a:pt x="642" y="39"/>
                  </a:lnTo>
                  <a:lnTo>
                    <a:pt x="647" y="38"/>
                  </a:lnTo>
                  <a:lnTo>
                    <a:pt x="651" y="36"/>
                  </a:lnTo>
                  <a:lnTo>
                    <a:pt x="657" y="35"/>
                  </a:lnTo>
                  <a:lnTo>
                    <a:pt x="662" y="35"/>
                  </a:lnTo>
                  <a:lnTo>
                    <a:pt x="667" y="36"/>
                  </a:lnTo>
                  <a:lnTo>
                    <a:pt x="672" y="37"/>
                  </a:lnTo>
                  <a:lnTo>
                    <a:pt x="677" y="39"/>
                  </a:lnTo>
                  <a:lnTo>
                    <a:pt x="683" y="41"/>
                  </a:lnTo>
                  <a:lnTo>
                    <a:pt x="688" y="45"/>
                  </a:lnTo>
                  <a:lnTo>
                    <a:pt x="687" y="38"/>
                  </a:lnTo>
                  <a:lnTo>
                    <a:pt x="685" y="32"/>
                  </a:lnTo>
                  <a:lnTo>
                    <a:pt x="683" y="27"/>
                  </a:lnTo>
                  <a:lnTo>
                    <a:pt x="679" y="22"/>
                  </a:lnTo>
                  <a:lnTo>
                    <a:pt x="675" y="17"/>
                  </a:lnTo>
                  <a:lnTo>
                    <a:pt x="670" y="13"/>
                  </a:lnTo>
                  <a:lnTo>
                    <a:pt x="665" y="10"/>
                  </a:lnTo>
                  <a:lnTo>
                    <a:pt x="659" y="8"/>
                  </a:lnTo>
                  <a:lnTo>
                    <a:pt x="654" y="5"/>
                  </a:lnTo>
                  <a:lnTo>
                    <a:pt x="646" y="3"/>
                  </a:lnTo>
                  <a:lnTo>
                    <a:pt x="639" y="2"/>
                  </a:lnTo>
                  <a:lnTo>
                    <a:pt x="631" y="2"/>
                  </a:lnTo>
                  <a:lnTo>
                    <a:pt x="623" y="2"/>
                  </a:lnTo>
                  <a:lnTo>
                    <a:pt x="616" y="3"/>
                  </a:lnTo>
                  <a:lnTo>
                    <a:pt x="608" y="5"/>
                  </a:lnTo>
                  <a:lnTo>
                    <a:pt x="599" y="8"/>
                  </a:lnTo>
                  <a:lnTo>
                    <a:pt x="588" y="11"/>
                  </a:lnTo>
                  <a:lnTo>
                    <a:pt x="576" y="17"/>
                  </a:lnTo>
                  <a:lnTo>
                    <a:pt x="566" y="25"/>
                  </a:lnTo>
                  <a:lnTo>
                    <a:pt x="555" y="32"/>
                  </a:lnTo>
                  <a:lnTo>
                    <a:pt x="546" y="41"/>
                  </a:lnTo>
                  <a:lnTo>
                    <a:pt x="536" y="49"/>
                  </a:lnTo>
                  <a:lnTo>
                    <a:pt x="526" y="58"/>
                  </a:lnTo>
                  <a:lnTo>
                    <a:pt x="515" y="67"/>
                  </a:lnTo>
                  <a:lnTo>
                    <a:pt x="503" y="75"/>
                  </a:lnTo>
                  <a:lnTo>
                    <a:pt x="491" y="84"/>
                  </a:lnTo>
                  <a:lnTo>
                    <a:pt x="479" y="90"/>
                  </a:lnTo>
                  <a:lnTo>
                    <a:pt x="464" y="97"/>
                  </a:lnTo>
                  <a:lnTo>
                    <a:pt x="448" y="103"/>
                  </a:lnTo>
                  <a:lnTo>
                    <a:pt x="431" y="108"/>
                  </a:lnTo>
                  <a:lnTo>
                    <a:pt x="411" y="109"/>
                  </a:lnTo>
                  <a:lnTo>
                    <a:pt x="390" y="111"/>
                  </a:lnTo>
                  <a:lnTo>
                    <a:pt x="380" y="111"/>
                  </a:lnTo>
                  <a:lnTo>
                    <a:pt x="371" y="111"/>
                  </a:lnTo>
                  <a:lnTo>
                    <a:pt x="362" y="111"/>
                  </a:lnTo>
                  <a:lnTo>
                    <a:pt x="354" y="111"/>
                  </a:lnTo>
                  <a:lnTo>
                    <a:pt x="346" y="111"/>
                  </a:lnTo>
                  <a:lnTo>
                    <a:pt x="340" y="111"/>
                  </a:lnTo>
                  <a:lnTo>
                    <a:pt x="333" y="112"/>
                  </a:lnTo>
                  <a:lnTo>
                    <a:pt x="327" y="112"/>
                  </a:lnTo>
                  <a:lnTo>
                    <a:pt x="322" y="112"/>
                  </a:lnTo>
                  <a:lnTo>
                    <a:pt x="317" y="112"/>
                  </a:lnTo>
                  <a:lnTo>
                    <a:pt x="312" y="112"/>
                  </a:lnTo>
                  <a:lnTo>
                    <a:pt x="307" y="112"/>
                  </a:lnTo>
                  <a:lnTo>
                    <a:pt x="303" y="112"/>
                  </a:lnTo>
                  <a:lnTo>
                    <a:pt x="299" y="112"/>
                  </a:lnTo>
                  <a:lnTo>
                    <a:pt x="296" y="111"/>
                  </a:lnTo>
                  <a:lnTo>
                    <a:pt x="292" y="111"/>
                  </a:lnTo>
                  <a:lnTo>
                    <a:pt x="283" y="109"/>
                  </a:lnTo>
                  <a:lnTo>
                    <a:pt x="275" y="107"/>
                  </a:lnTo>
                  <a:lnTo>
                    <a:pt x="268" y="105"/>
                  </a:lnTo>
                  <a:lnTo>
                    <a:pt x="262" y="102"/>
                  </a:lnTo>
                  <a:lnTo>
                    <a:pt x="257" y="99"/>
                  </a:lnTo>
                  <a:lnTo>
                    <a:pt x="252" y="96"/>
                  </a:lnTo>
                  <a:lnTo>
                    <a:pt x="248" y="92"/>
                  </a:lnTo>
                  <a:lnTo>
                    <a:pt x="244" y="89"/>
                  </a:lnTo>
                  <a:lnTo>
                    <a:pt x="241" y="86"/>
                  </a:lnTo>
                  <a:lnTo>
                    <a:pt x="239" y="83"/>
                  </a:lnTo>
                  <a:lnTo>
                    <a:pt x="238" y="79"/>
                  </a:lnTo>
                  <a:lnTo>
                    <a:pt x="237" y="75"/>
                  </a:lnTo>
                  <a:lnTo>
                    <a:pt x="235" y="72"/>
                  </a:lnTo>
                  <a:lnTo>
                    <a:pt x="234" y="69"/>
                  </a:lnTo>
                  <a:lnTo>
                    <a:pt x="234" y="65"/>
                  </a:lnTo>
                  <a:lnTo>
                    <a:pt x="235" y="62"/>
                  </a:lnTo>
                  <a:lnTo>
                    <a:pt x="235" y="57"/>
                  </a:lnTo>
                  <a:lnTo>
                    <a:pt x="238" y="53"/>
                  </a:lnTo>
                  <a:lnTo>
                    <a:pt x="240" y="49"/>
                  </a:lnTo>
                  <a:lnTo>
                    <a:pt x="242" y="47"/>
                  </a:lnTo>
                  <a:lnTo>
                    <a:pt x="246" y="43"/>
                  </a:lnTo>
                  <a:lnTo>
                    <a:pt x="249" y="40"/>
                  </a:lnTo>
                  <a:lnTo>
                    <a:pt x="252" y="38"/>
                  </a:lnTo>
                  <a:lnTo>
                    <a:pt x="257" y="36"/>
                  </a:lnTo>
                  <a:lnTo>
                    <a:pt x="261" y="35"/>
                  </a:lnTo>
                  <a:lnTo>
                    <a:pt x="266" y="34"/>
                  </a:lnTo>
                  <a:lnTo>
                    <a:pt x="271" y="34"/>
                  </a:lnTo>
                  <a:lnTo>
                    <a:pt x="277" y="34"/>
                  </a:lnTo>
                  <a:lnTo>
                    <a:pt x="281" y="35"/>
                  </a:lnTo>
                  <a:lnTo>
                    <a:pt x="287" y="37"/>
                  </a:lnTo>
                  <a:lnTo>
                    <a:pt x="293" y="40"/>
                  </a:lnTo>
                  <a:lnTo>
                    <a:pt x="298" y="44"/>
                  </a:lnTo>
                  <a:lnTo>
                    <a:pt x="297" y="37"/>
                  </a:lnTo>
                  <a:lnTo>
                    <a:pt x="295" y="31"/>
                  </a:lnTo>
                  <a:lnTo>
                    <a:pt x="293" y="26"/>
                  </a:lnTo>
                  <a:lnTo>
                    <a:pt x="289" y="21"/>
                  </a:lnTo>
                  <a:lnTo>
                    <a:pt x="285" y="16"/>
                  </a:lnTo>
                  <a:lnTo>
                    <a:pt x="280" y="12"/>
                  </a:lnTo>
                  <a:lnTo>
                    <a:pt x="275" y="9"/>
                  </a:lnTo>
                  <a:lnTo>
                    <a:pt x="269" y="6"/>
                  </a:lnTo>
                  <a:lnTo>
                    <a:pt x="262" y="4"/>
                  </a:lnTo>
                  <a:lnTo>
                    <a:pt x="256" y="2"/>
                  </a:lnTo>
                  <a:lnTo>
                    <a:pt x="249" y="1"/>
                  </a:lnTo>
                  <a:lnTo>
                    <a:pt x="241" y="0"/>
                  </a:lnTo>
                  <a:lnTo>
                    <a:pt x="233" y="1"/>
                  </a:lnTo>
                  <a:lnTo>
                    <a:pt x="225" y="2"/>
                  </a:lnTo>
                  <a:lnTo>
                    <a:pt x="216" y="3"/>
                  </a:lnTo>
                  <a:lnTo>
                    <a:pt x="209" y="6"/>
                  </a:lnTo>
                  <a:lnTo>
                    <a:pt x="196" y="10"/>
                  </a:lnTo>
                  <a:lnTo>
                    <a:pt x="186" y="16"/>
                  </a:lnTo>
                  <a:lnTo>
                    <a:pt x="175" y="23"/>
                  </a:lnTo>
                  <a:lnTo>
                    <a:pt x="165" y="31"/>
                  </a:lnTo>
                  <a:lnTo>
                    <a:pt x="156" y="39"/>
                  </a:lnTo>
                  <a:lnTo>
                    <a:pt x="146" y="48"/>
                  </a:lnTo>
                  <a:lnTo>
                    <a:pt x="136" y="57"/>
                  </a:lnTo>
                  <a:lnTo>
                    <a:pt x="124" y="66"/>
                  </a:lnTo>
                  <a:lnTo>
                    <a:pt x="113" y="74"/>
                  </a:lnTo>
                  <a:lnTo>
                    <a:pt x="101" y="82"/>
                  </a:lnTo>
                  <a:lnTo>
                    <a:pt x="87" y="89"/>
                  </a:lnTo>
                  <a:lnTo>
                    <a:pt x="74" y="96"/>
                  </a:lnTo>
                  <a:lnTo>
                    <a:pt x="58" y="102"/>
                  </a:lnTo>
                  <a:lnTo>
                    <a:pt x="40" y="106"/>
                  </a:lnTo>
                  <a:lnTo>
                    <a:pt x="21" y="108"/>
                  </a:lnTo>
                  <a:lnTo>
                    <a:pt x="0" y="109"/>
                  </a:lnTo>
                  <a:lnTo>
                    <a:pt x="1952" y="116"/>
                  </a:lnTo>
                </a:path>
              </a:pathLst>
            </a:custGeom>
            <a:solidFill>
              <a:srgbClr val="C0E7F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l-GR"/>
            </a:p>
          </p:txBody>
        </p:sp>
        <p:sp>
          <p:nvSpPr>
            <p:cNvPr id="32788" name="Freeform 136"/>
            <p:cNvSpPr>
              <a:spLocks/>
            </p:cNvSpPr>
            <p:nvPr/>
          </p:nvSpPr>
          <p:spPr bwMode="auto">
            <a:xfrm>
              <a:off x="2359" y="1673"/>
              <a:ext cx="365" cy="126"/>
            </a:xfrm>
            <a:custGeom>
              <a:avLst/>
              <a:gdLst>
                <a:gd name="T0" fmla="*/ 14 w 386"/>
                <a:gd name="T1" fmla="*/ 230 h 113"/>
                <a:gd name="T2" fmla="*/ 38 w 386"/>
                <a:gd name="T3" fmla="*/ 219 h 113"/>
                <a:gd name="T4" fmla="*/ 58 w 386"/>
                <a:gd name="T5" fmla="*/ 191 h 113"/>
                <a:gd name="T6" fmla="*/ 76 w 386"/>
                <a:gd name="T7" fmla="*/ 161 h 113"/>
                <a:gd name="T8" fmla="*/ 91 w 386"/>
                <a:gd name="T9" fmla="*/ 122 h 113"/>
                <a:gd name="T10" fmla="*/ 104 w 386"/>
                <a:gd name="T11" fmla="*/ 84 h 113"/>
                <a:gd name="T12" fmla="*/ 117 w 386"/>
                <a:gd name="T13" fmla="*/ 50 h 113"/>
                <a:gd name="T14" fmla="*/ 131 w 386"/>
                <a:gd name="T15" fmla="*/ 20 h 113"/>
                <a:gd name="T16" fmla="*/ 145 w 386"/>
                <a:gd name="T17" fmla="*/ 3 h 113"/>
                <a:gd name="T18" fmla="*/ 155 w 386"/>
                <a:gd name="T19" fmla="*/ 1 h 113"/>
                <a:gd name="T20" fmla="*/ 166 w 386"/>
                <a:gd name="T21" fmla="*/ 1 h 113"/>
                <a:gd name="T22" fmla="*/ 175 w 386"/>
                <a:gd name="T23" fmla="*/ 4 h 113"/>
                <a:gd name="T24" fmla="*/ 183 w 386"/>
                <a:gd name="T25" fmla="*/ 18 h 113"/>
                <a:gd name="T26" fmla="*/ 190 w 386"/>
                <a:gd name="T27" fmla="*/ 35 h 113"/>
                <a:gd name="T28" fmla="*/ 194 w 386"/>
                <a:gd name="T29" fmla="*/ 56 h 113"/>
                <a:gd name="T30" fmla="*/ 198 w 386"/>
                <a:gd name="T31" fmla="*/ 79 h 113"/>
                <a:gd name="T32" fmla="*/ 194 w 386"/>
                <a:gd name="T33" fmla="*/ 86 h 113"/>
                <a:gd name="T34" fmla="*/ 188 w 386"/>
                <a:gd name="T35" fmla="*/ 75 h 113"/>
                <a:gd name="T36" fmla="*/ 181 w 386"/>
                <a:gd name="T37" fmla="*/ 72 h 113"/>
                <a:gd name="T38" fmla="*/ 174 w 386"/>
                <a:gd name="T39" fmla="*/ 75 h 113"/>
                <a:gd name="T40" fmla="*/ 168 w 386"/>
                <a:gd name="T41" fmla="*/ 80 h 113"/>
                <a:gd name="T42" fmla="*/ 164 w 386"/>
                <a:gd name="T43" fmla="*/ 94 h 113"/>
                <a:gd name="T44" fmla="*/ 160 w 386"/>
                <a:gd name="T45" fmla="*/ 106 h 113"/>
                <a:gd name="T46" fmla="*/ 156 w 386"/>
                <a:gd name="T47" fmla="*/ 122 h 113"/>
                <a:gd name="T48" fmla="*/ 156 w 386"/>
                <a:gd name="T49" fmla="*/ 137 h 113"/>
                <a:gd name="T50" fmla="*/ 156 w 386"/>
                <a:gd name="T51" fmla="*/ 152 h 113"/>
                <a:gd name="T52" fmla="*/ 157 w 386"/>
                <a:gd name="T53" fmla="*/ 169 h 113"/>
                <a:gd name="T54" fmla="*/ 161 w 386"/>
                <a:gd name="T55" fmla="*/ 183 h 113"/>
                <a:gd name="T56" fmla="*/ 165 w 386"/>
                <a:gd name="T57" fmla="*/ 197 h 113"/>
                <a:gd name="T58" fmla="*/ 170 w 386"/>
                <a:gd name="T59" fmla="*/ 213 h 113"/>
                <a:gd name="T60" fmla="*/ 179 w 386"/>
                <a:gd name="T61" fmla="*/ 224 h 113"/>
                <a:gd name="T62" fmla="*/ 189 w 386"/>
                <a:gd name="T63" fmla="*/ 234 h 113"/>
                <a:gd name="T64" fmla="*/ 197 w 386"/>
                <a:gd name="T65" fmla="*/ 239 h 113"/>
                <a:gd name="T66" fmla="*/ 202 w 386"/>
                <a:gd name="T67" fmla="*/ 240 h 113"/>
                <a:gd name="T68" fmla="*/ 208 w 386"/>
                <a:gd name="T69" fmla="*/ 240 h 113"/>
                <a:gd name="T70" fmla="*/ 215 w 386"/>
                <a:gd name="T71" fmla="*/ 240 h 113"/>
                <a:gd name="T72" fmla="*/ 222 w 386"/>
                <a:gd name="T73" fmla="*/ 240 h 113"/>
                <a:gd name="T74" fmla="*/ 230 w 386"/>
                <a:gd name="T75" fmla="*/ 239 h 113"/>
                <a:gd name="T76" fmla="*/ 242 w 386"/>
                <a:gd name="T77" fmla="*/ 239 h 113"/>
                <a:gd name="T78" fmla="*/ 254 w 386"/>
                <a:gd name="T79" fmla="*/ 238 h 113"/>
                <a:gd name="T80" fmla="*/ 0 w 386"/>
                <a:gd name="T81" fmla="*/ 234 h 11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6"/>
                <a:gd name="T124" fmla="*/ 0 h 113"/>
                <a:gd name="T125" fmla="*/ 386 w 386"/>
                <a:gd name="T126" fmla="*/ 113 h 11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6" h="113">
                  <a:moveTo>
                    <a:pt x="0" y="109"/>
                  </a:moveTo>
                  <a:lnTo>
                    <a:pt x="21" y="108"/>
                  </a:lnTo>
                  <a:lnTo>
                    <a:pt x="40" y="105"/>
                  </a:lnTo>
                  <a:lnTo>
                    <a:pt x="56" y="102"/>
                  </a:lnTo>
                  <a:lnTo>
                    <a:pt x="72" y="96"/>
                  </a:lnTo>
                  <a:lnTo>
                    <a:pt x="86" y="89"/>
                  </a:lnTo>
                  <a:lnTo>
                    <a:pt x="100" y="82"/>
                  </a:lnTo>
                  <a:lnTo>
                    <a:pt x="112" y="74"/>
                  </a:lnTo>
                  <a:lnTo>
                    <a:pt x="123" y="65"/>
                  </a:lnTo>
                  <a:lnTo>
                    <a:pt x="133" y="57"/>
                  </a:lnTo>
                  <a:lnTo>
                    <a:pt x="143" y="47"/>
                  </a:lnTo>
                  <a:lnTo>
                    <a:pt x="153" y="39"/>
                  </a:lnTo>
                  <a:lnTo>
                    <a:pt x="163" y="31"/>
                  </a:lnTo>
                  <a:lnTo>
                    <a:pt x="173" y="23"/>
                  </a:lnTo>
                  <a:lnTo>
                    <a:pt x="183" y="16"/>
                  </a:lnTo>
                  <a:lnTo>
                    <a:pt x="194" y="10"/>
                  </a:lnTo>
                  <a:lnTo>
                    <a:pt x="206" y="6"/>
                  </a:lnTo>
                  <a:lnTo>
                    <a:pt x="214" y="3"/>
                  </a:lnTo>
                  <a:lnTo>
                    <a:pt x="222" y="2"/>
                  </a:lnTo>
                  <a:lnTo>
                    <a:pt x="230" y="1"/>
                  </a:lnTo>
                  <a:lnTo>
                    <a:pt x="238" y="0"/>
                  </a:lnTo>
                  <a:lnTo>
                    <a:pt x="246" y="1"/>
                  </a:lnTo>
                  <a:lnTo>
                    <a:pt x="252" y="2"/>
                  </a:lnTo>
                  <a:lnTo>
                    <a:pt x="259" y="4"/>
                  </a:lnTo>
                  <a:lnTo>
                    <a:pt x="266" y="6"/>
                  </a:lnTo>
                  <a:lnTo>
                    <a:pt x="271" y="9"/>
                  </a:lnTo>
                  <a:lnTo>
                    <a:pt x="275" y="12"/>
                  </a:lnTo>
                  <a:lnTo>
                    <a:pt x="281" y="16"/>
                  </a:lnTo>
                  <a:lnTo>
                    <a:pt x="284" y="21"/>
                  </a:lnTo>
                  <a:lnTo>
                    <a:pt x="288" y="26"/>
                  </a:lnTo>
                  <a:lnTo>
                    <a:pt x="290" y="31"/>
                  </a:lnTo>
                  <a:lnTo>
                    <a:pt x="292" y="37"/>
                  </a:lnTo>
                  <a:lnTo>
                    <a:pt x="293" y="44"/>
                  </a:lnTo>
                  <a:lnTo>
                    <a:pt x="288" y="40"/>
                  </a:lnTo>
                  <a:lnTo>
                    <a:pt x="282" y="37"/>
                  </a:lnTo>
                  <a:lnTo>
                    <a:pt x="278" y="35"/>
                  </a:lnTo>
                  <a:lnTo>
                    <a:pt x="272" y="34"/>
                  </a:lnTo>
                  <a:lnTo>
                    <a:pt x="268" y="34"/>
                  </a:lnTo>
                  <a:lnTo>
                    <a:pt x="262" y="34"/>
                  </a:lnTo>
                  <a:lnTo>
                    <a:pt x="258" y="35"/>
                  </a:lnTo>
                  <a:lnTo>
                    <a:pt x="253" y="36"/>
                  </a:lnTo>
                  <a:lnTo>
                    <a:pt x="249" y="38"/>
                  </a:lnTo>
                  <a:lnTo>
                    <a:pt x="244" y="40"/>
                  </a:lnTo>
                  <a:lnTo>
                    <a:pt x="241" y="43"/>
                  </a:lnTo>
                  <a:lnTo>
                    <a:pt x="239" y="47"/>
                  </a:lnTo>
                  <a:lnTo>
                    <a:pt x="236" y="49"/>
                  </a:lnTo>
                  <a:lnTo>
                    <a:pt x="233" y="53"/>
                  </a:lnTo>
                  <a:lnTo>
                    <a:pt x="232" y="57"/>
                  </a:lnTo>
                  <a:lnTo>
                    <a:pt x="231" y="62"/>
                  </a:lnTo>
                  <a:lnTo>
                    <a:pt x="231" y="65"/>
                  </a:lnTo>
                  <a:lnTo>
                    <a:pt x="231" y="68"/>
                  </a:lnTo>
                  <a:lnTo>
                    <a:pt x="231" y="71"/>
                  </a:lnTo>
                  <a:lnTo>
                    <a:pt x="232" y="75"/>
                  </a:lnTo>
                  <a:lnTo>
                    <a:pt x="233" y="79"/>
                  </a:lnTo>
                  <a:lnTo>
                    <a:pt x="236" y="83"/>
                  </a:lnTo>
                  <a:lnTo>
                    <a:pt x="238" y="85"/>
                  </a:lnTo>
                  <a:lnTo>
                    <a:pt x="240" y="89"/>
                  </a:lnTo>
                  <a:lnTo>
                    <a:pt x="244" y="92"/>
                  </a:lnTo>
                  <a:lnTo>
                    <a:pt x="248" y="96"/>
                  </a:lnTo>
                  <a:lnTo>
                    <a:pt x="252" y="99"/>
                  </a:lnTo>
                  <a:lnTo>
                    <a:pt x="258" y="102"/>
                  </a:lnTo>
                  <a:lnTo>
                    <a:pt x="264" y="104"/>
                  </a:lnTo>
                  <a:lnTo>
                    <a:pt x="271" y="106"/>
                  </a:lnTo>
                  <a:lnTo>
                    <a:pt x="279" y="109"/>
                  </a:lnTo>
                  <a:lnTo>
                    <a:pt x="288" y="110"/>
                  </a:lnTo>
                  <a:lnTo>
                    <a:pt x="291" y="111"/>
                  </a:lnTo>
                  <a:lnTo>
                    <a:pt x="294" y="112"/>
                  </a:lnTo>
                  <a:lnTo>
                    <a:pt x="299" y="112"/>
                  </a:lnTo>
                  <a:lnTo>
                    <a:pt x="303" y="112"/>
                  </a:lnTo>
                  <a:lnTo>
                    <a:pt x="308" y="112"/>
                  </a:lnTo>
                  <a:lnTo>
                    <a:pt x="312" y="112"/>
                  </a:lnTo>
                  <a:lnTo>
                    <a:pt x="318" y="112"/>
                  </a:lnTo>
                  <a:lnTo>
                    <a:pt x="323" y="112"/>
                  </a:lnTo>
                  <a:lnTo>
                    <a:pt x="329" y="112"/>
                  </a:lnTo>
                  <a:lnTo>
                    <a:pt x="334" y="111"/>
                  </a:lnTo>
                  <a:lnTo>
                    <a:pt x="342" y="111"/>
                  </a:lnTo>
                  <a:lnTo>
                    <a:pt x="348" y="111"/>
                  </a:lnTo>
                  <a:lnTo>
                    <a:pt x="357" y="111"/>
                  </a:lnTo>
                  <a:lnTo>
                    <a:pt x="365" y="110"/>
                  </a:lnTo>
                  <a:lnTo>
                    <a:pt x="375" y="110"/>
                  </a:lnTo>
                  <a:lnTo>
                    <a:pt x="385" y="110"/>
                  </a:lnTo>
                  <a:lnTo>
                    <a:pt x="0" y="109"/>
                  </a:lnTo>
                </a:path>
              </a:pathLst>
            </a:custGeom>
            <a:solidFill>
              <a:srgbClr val="C0E7F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l-GR"/>
            </a:p>
          </p:txBody>
        </p:sp>
        <p:sp>
          <p:nvSpPr>
            <p:cNvPr id="32789" name="Freeform 137"/>
            <p:cNvSpPr>
              <a:spLocks/>
            </p:cNvSpPr>
            <p:nvPr/>
          </p:nvSpPr>
          <p:spPr bwMode="auto">
            <a:xfrm>
              <a:off x="2729" y="1675"/>
              <a:ext cx="366" cy="126"/>
            </a:xfrm>
            <a:custGeom>
              <a:avLst/>
              <a:gdLst>
                <a:gd name="T0" fmla="*/ 14 w 386"/>
                <a:gd name="T1" fmla="*/ 229 h 113"/>
                <a:gd name="T2" fmla="*/ 39 w 386"/>
                <a:gd name="T3" fmla="*/ 216 h 113"/>
                <a:gd name="T4" fmla="*/ 60 w 386"/>
                <a:gd name="T5" fmla="*/ 188 h 113"/>
                <a:gd name="T6" fmla="*/ 78 w 386"/>
                <a:gd name="T7" fmla="*/ 155 h 113"/>
                <a:gd name="T8" fmla="*/ 92 w 386"/>
                <a:gd name="T9" fmla="*/ 119 h 113"/>
                <a:gd name="T10" fmla="*/ 106 w 386"/>
                <a:gd name="T11" fmla="*/ 80 h 113"/>
                <a:gd name="T12" fmla="*/ 119 w 386"/>
                <a:gd name="T13" fmla="*/ 50 h 113"/>
                <a:gd name="T14" fmla="*/ 133 w 386"/>
                <a:gd name="T15" fmla="*/ 18 h 113"/>
                <a:gd name="T16" fmla="*/ 148 w 386"/>
                <a:gd name="T17" fmla="*/ 3 h 113"/>
                <a:gd name="T18" fmla="*/ 158 w 386"/>
                <a:gd name="T19" fmla="*/ 0 h 113"/>
                <a:gd name="T20" fmla="*/ 170 w 386"/>
                <a:gd name="T21" fmla="*/ 0 h 113"/>
                <a:gd name="T22" fmla="*/ 179 w 386"/>
                <a:gd name="T23" fmla="*/ 3 h 113"/>
                <a:gd name="T24" fmla="*/ 187 w 386"/>
                <a:gd name="T25" fmla="*/ 18 h 113"/>
                <a:gd name="T26" fmla="*/ 193 w 386"/>
                <a:gd name="T27" fmla="*/ 32 h 113"/>
                <a:gd name="T28" fmla="*/ 199 w 386"/>
                <a:gd name="T29" fmla="*/ 56 h 113"/>
                <a:gd name="T30" fmla="*/ 202 w 386"/>
                <a:gd name="T31" fmla="*/ 79 h 113"/>
                <a:gd name="T32" fmla="*/ 199 w 386"/>
                <a:gd name="T33" fmla="*/ 86 h 113"/>
                <a:gd name="T34" fmla="*/ 192 w 386"/>
                <a:gd name="T35" fmla="*/ 75 h 113"/>
                <a:gd name="T36" fmla="*/ 185 w 386"/>
                <a:gd name="T37" fmla="*/ 71 h 113"/>
                <a:gd name="T38" fmla="*/ 178 w 386"/>
                <a:gd name="T39" fmla="*/ 72 h 113"/>
                <a:gd name="T40" fmla="*/ 172 w 386"/>
                <a:gd name="T41" fmla="*/ 79 h 113"/>
                <a:gd name="T42" fmla="*/ 166 w 386"/>
                <a:gd name="T43" fmla="*/ 94 h 113"/>
                <a:gd name="T44" fmla="*/ 163 w 386"/>
                <a:gd name="T45" fmla="*/ 106 h 113"/>
                <a:gd name="T46" fmla="*/ 160 w 386"/>
                <a:gd name="T47" fmla="*/ 122 h 113"/>
                <a:gd name="T48" fmla="*/ 159 w 386"/>
                <a:gd name="T49" fmla="*/ 137 h 113"/>
                <a:gd name="T50" fmla="*/ 160 w 386"/>
                <a:gd name="T51" fmla="*/ 152 h 113"/>
                <a:gd name="T52" fmla="*/ 162 w 386"/>
                <a:gd name="T53" fmla="*/ 166 h 113"/>
                <a:gd name="T54" fmla="*/ 164 w 386"/>
                <a:gd name="T55" fmla="*/ 183 h 113"/>
                <a:gd name="T56" fmla="*/ 168 w 386"/>
                <a:gd name="T57" fmla="*/ 197 h 113"/>
                <a:gd name="T58" fmla="*/ 174 w 386"/>
                <a:gd name="T59" fmla="*/ 210 h 113"/>
                <a:gd name="T60" fmla="*/ 182 w 386"/>
                <a:gd name="T61" fmla="*/ 220 h 113"/>
                <a:gd name="T62" fmla="*/ 192 w 386"/>
                <a:gd name="T63" fmla="*/ 230 h 113"/>
                <a:gd name="T64" fmla="*/ 200 w 386"/>
                <a:gd name="T65" fmla="*/ 238 h 113"/>
                <a:gd name="T66" fmla="*/ 206 w 386"/>
                <a:gd name="T67" fmla="*/ 239 h 113"/>
                <a:gd name="T68" fmla="*/ 212 w 386"/>
                <a:gd name="T69" fmla="*/ 240 h 113"/>
                <a:gd name="T70" fmla="*/ 219 w 386"/>
                <a:gd name="T71" fmla="*/ 239 h 113"/>
                <a:gd name="T72" fmla="*/ 227 w 386"/>
                <a:gd name="T73" fmla="*/ 239 h 113"/>
                <a:gd name="T74" fmla="*/ 235 w 386"/>
                <a:gd name="T75" fmla="*/ 238 h 113"/>
                <a:gd name="T76" fmla="*/ 246 w 386"/>
                <a:gd name="T77" fmla="*/ 238 h 113"/>
                <a:gd name="T78" fmla="*/ 258 w 386"/>
                <a:gd name="T79" fmla="*/ 238 h 113"/>
                <a:gd name="T80" fmla="*/ 0 w 386"/>
                <a:gd name="T81" fmla="*/ 230 h 11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6"/>
                <a:gd name="T124" fmla="*/ 0 h 113"/>
                <a:gd name="T125" fmla="*/ 386 w 386"/>
                <a:gd name="T126" fmla="*/ 113 h 11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6" h="113">
                  <a:moveTo>
                    <a:pt x="0" y="108"/>
                  </a:moveTo>
                  <a:lnTo>
                    <a:pt x="21" y="107"/>
                  </a:lnTo>
                  <a:lnTo>
                    <a:pt x="40" y="105"/>
                  </a:lnTo>
                  <a:lnTo>
                    <a:pt x="56" y="101"/>
                  </a:lnTo>
                  <a:lnTo>
                    <a:pt x="73" y="95"/>
                  </a:lnTo>
                  <a:lnTo>
                    <a:pt x="86" y="88"/>
                  </a:lnTo>
                  <a:lnTo>
                    <a:pt x="100" y="82"/>
                  </a:lnTo>
                  <a:lnTo>
                    <a:pt x="112" y="73"/>
                  </a:lnTo>
                  <a:lnTo>
                    <a:pt x="123" y="65"/>
                  </a:lnTo>
                  <a:lnTo>
                    <a:pt x="134" y="56"/>
                  </a:lnTo>
                  <a:lnTo>
                    <a:pt x="144" y="47"/>
                  </a:lnTo>
                  <a:lnTo>
                    <a:pt x="154" y="38"/>
                  </a:lnTo>
                  <a:lnTo>
                    <a:pt x="163" y="30"/>
                  </a:lnTo>
                  <a:lnTo>
                    <a:pt x="173" y="23"/>
                  </a:lnTo>
                  <a:lnTo>
                    <a:pt x="184" y="15"/>
                  </a:lnTo>
                  <a:lnTo>
                    <a:pt x="194" y="9"/>
                  </a:lnTo>
                  <a:lnTo>
                    <a:pt x="206" y="6"/>
                  </a:lnTo>
                  <a:lnTo>
                    <a:pt x="214" y="3"/>
                  </a:lnTo>
                  <a:lnTo>
                    <a:pt x="222" y="1"/>
                  </a:lnTo>
                  <a:lnTo>
                    <a:pt x="230" y="0"/>
                  </a:lnTo>
                  <a:lnTo>
                    <a:pt x="238" y="0"/>
                  </a:lnTo>
                  <a:lnTo>
                    <a:pt x="246" y="0"/>
                  </a:lnTo>
                  <a:lnTo>
                    <a:pt x="252" y="1"/>
                  </a:lnTo>
                  <a:lnTo>
                    <a:pt x="259" y="3"/>
                  </a:lnTo>
                  <a:lnTo>
                    <a:pt x="266" y="6"/>
                  </a:lnTo>
                  <a:lnTo>
                    <a:pt x="271" y="9"/>
                  </a:lnTo>
                  <a:lnTo>
                    <a:pt x="277" y="11"/>
                  </a:lnTo>
                  <a:lnTo>
                    <a:pt x="281" y="15"/>
                  </a:lnTo>
                  <a:lnTo>
                    <a:pt x="285" y="20"/>
                  </a:lnTo>
                  <a:lnTo>
                    <a:pt x="289" y="26"/>
                  </a:lnTo>
                  <a:lnTo>
                    <a:pt x="291" y="30"/>
                  </a:lnTo>
                  <a:lnTo>
                    <a:pt x="293" y="37"/>
                  </a:lnTo>
                  <a:lnTo>
                    <a:pt x="294" y="43"/>
                  </a:lnTo>
                  <a:lnTo>
                    <a:pt x="289" y="40"/>
                  </a:lnTo>
                  <a:lnTo>
                    <a:pt x="283" y="37"/>
                  </a:lnTo>
                  <a:lnTo>
                    <a:pt x="278" y="35"/>
                  </a:lnTo>
                  <a:lnTo>
                    <a:pt x="272" y="34"/>
                  </a:lnTo>
                  <a:lnTo>
                    <a:pt x="268" y="33"/>
                  </a:lnTo>
                  <a:lnTo>
                    <a:pt x="262" y="33"/>
                  </a:lnTo>
                  <a:lnTo>
                    <a:pt x="258" y="34"/>
                  </a:lnTo>
                  <a:lnTo>
                    <a:pt x="253" y="35"/>
                  </a:lnTo>
                  <a:lnTo>
                    <a:pt x="249" y="37"/>
                  </a:lnTo>
                  <a:lnTo>
                    <a:pt x="244" y="40"/>
                  </a:lnTo>
                  <a:lnTo>
                    <a:pt x="241" y="43"/>
                  </a:lnTo>
                  <a:lnTo>
                    <a:pt x="238" y="46"/>
                  </a:lnTo>
                  <a:lnTo>
                    <a:pt x="236" y="49"/>
                  </a:lnTo>
                  <a:lnTo>
                    <a:pt x="233" y="52"/>
                  </a:lnTo>
                  <a:lnTo>
                    <a:pt x="232" y="57"/>
                  </a:lnTo>
                  <a:lnTo>
                    <a:pt x="231" y="61"/>
                  </a:lnTo>
                  <a:lnTo>
                    <a:pt x="231" y="65"/>
                  </a:lnTo>
                  <a:lnTo>
                    <a:pt x="231" y="67"/>
                  </a:lnTo>
                  <a:lnTo>
                    <a:pt x="232" y="71"/>
                  </a:lnTo>
                  <a:lnTo>
                    <a:pt x="232" y="75"/>
                  </a:lnTo>
                  <a:lnTo>
                    <a:pt x="235" y="78"/>
                  </a:lnTo>
                  <a:lnTo>
                    <a:pt x="236" y="82"/>
                  </a:lnTo>
                  <a:lnTo>
                    <a:pt x="238" y="85"/>
                  </a:lnTo>
                  <a:lnTo>
                    <a:pt x="241" y="88"/>
                  </a:lnTo>
                  <a:lnTo>
                    <a:pt x="244" y="92"/>
                  </a:lnTo>
                  <a:lnTo>
                    <a:pt x="248" y="95"/>
                  </a:lnTo>
                  <a:lnTo>
                    <a:pt x="252" y="98"/>
                  </a:lnTo>
                  <a:lnTo>
                    <a:pt x="258" y="101"/>
                  </a:lnTo>
                  <a:lnTo>
                    <a:pt x="264" y="103"/>
                  </a:lnTo>
                  <a:lnTo>
                    <a:pt x="271" y="106"/>
                  </a:lnTo>
                  <a:lnTo>
                    <a:pt x="279" y="108"/>
                  </a:lnTo>
                  <a:lnTo>
                    <a:pt x="288" y="110"/>
                  </a:lnTo>
                  <a:lnTo>
                    <a:pt x="291" y="110"/>
                  </a:lnTo>
                  <a:lnTo>
                    <a:pt x="295" y="111"/>
                  </a:lnTo>
                  <a:lnTo>
                    <a:pt x="299" y="111"/>
                  </a:lnTo>
                  <a:lnTo>
                    <a:pt x="303" y="111"/>
                  </a:lnTo>
                  <a:lnTo>
                    <a:pt x="308" y="112"/>
                  </a:lnTo>
                  <a:lnTo>
                    <a:pt x="312" y="112"/>
                  </a:lnTo>
                  <a:lnTo>
                    <a:pt x="318" y="111"/>
                  </a:lnTo>
                  <a:lnTo>
                    <a:pt x="323" y="111"/>
                  </a:lnTo>
                  <a:lnTo>
                    <a:pt x="329" y="111"/>
                  </a:lnTo>
                  <a:lnTo>
                    <a:pt x="335" y="111"/>
                  </a:lnTo>
                  <a:lnTo>
                    <a:pt x="342" y="110"/>
                  </a:lnTo>
                  <a:lnTo>
                    <a:pt x="348" y="110"/>
                  </a:lnTo>
                  <a:lnTo>
                    <a:pt x="357" y="110"/>
                  </a:lnTo>
                  <a:lnTo>
                    <a:pt x="365" y="110"/>
                  </a:lnTo>
                  <a:lnTo>
                    <a:pt x="375" y="110"/>
                  </a:lnTo>
                  <a:lnTo>
                    <a:pt x="385" y="110"/>
                  </a:lnTo>
                  <a:lnTo>
                    <a:pt x="0" y="108"/>
                  </a:lnTo>
                </a:path>
              </a:pathLst>
            </a:custGeom>
            <a:solidFill>
              <a:srgbClr val="C0E7F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l-GR"/>
            </a:p>
          </p:txBody>
        </p:sp>
        <p:sp>
          <p:nvSpPr>
            <p:cNvPr id="32790" name="Freeform 138"/>
            <p:cNvSpPr>
              <a:spLocks/>
            </p:cNvSpPr>
            <p:nvPr/>
          </p:nvSpPr>
          <p:spPr bwMode="auto">
            <a:xfrm>
              <a:off x="3100" y="1676"/>
              <a:ext cx="365" cy="126"/>
            </a:xfrm>
            <a:custGeom>
              <a:avLst/>
              <a:gdLst>
                <a:gd name="T0" fmla="*/ 14 w 386"/>
                <a:gd name="T1" fmla="*/ 230 h 113"/>
                <a:gd name="T2" fmla="*/ 38 w 386"/>
                <a:gd name="T3" fmla="*/ 219 h 113"/>
                <a:gd name="T4" fmla="*/ 58 w 386"/>
                <a:gd name="T5" fmla="*/ 191 h 113"/>
                <a:gd name="T6" fmla="*/ 76 w 386"/>
                <a:gd name="T7" fmla="*/ 155 h 113"/>
                <a:gd name="T8" fmla="*/ 91 w 386"/>
                <a:gd name="T9" fmla="*/ 119 h 113"/>
                <a:gd name="T10" fmla="*/ 104 w 386"/>
                <a:gd name="T11" fmla="*/ 84 h 113"/>
                <a:gd name="T12" fmla="*/ 117 w 386"/>
                <a:gd name="T13" fmla="*/ 50 h 113"/>
                <a:gd name="T14" fmla="*/ 131 w 386"/>
                <a:gd name="T15" fmla="*/ 20 h 113"/>
                <a:gd name="T16" fmla="*/ 145 w 386"/>
                <a:gd name="T17" fmla="*/ 3 h 113"/>
                <a:gd name="T18" fmla="*/ 155 w 386"/>
                <a:gd name="T19" fmla="*/ 0 h 113"/>
                <a:gd name="T20" fmla="*/ 166 w 386"/>
                <a:gd name="T21" fmla="*/ 1 h 113"/>
                <a:gd name="T22" fmla="*/ 175 w 386"/>
                <a:gd name="T23" fmla="*/ 3 h 113"/>
                <a:gd name="T24" fmla="*/ 183 w 386"/>
                <a:gd name="T25" fmla="*/ 18 h 113"/>
                <a:gd name="T26" fmla="*/ 190 w 386"/>
                <a:gd name="T27" fmla="*/ 35 h 113"/>
                <a:gd name="T28" fmla="*/ 195 w 386"/>
                <a:gd name="T29" fmla="*/ 56 h 113"/>
                <a:gd name="T30" fmla="*/ 198 w 386"/>
                <a:gd name="T31" fmla="*/ 79 h 113"/>
                <a:gd name="T32" fmla="*/ 195 w 386"/>
                <a:gd name="T33" fmla="*/ 86 h 113"/>
                <a:gd name="T34" fmla="*/ 188 w 386"/>
                <a:gd name="T35" fmla="*/ 75 h 113"/>
                <a:gd name="T36" fmla="*/ 181 w 386"/>
                <a:gd name="T37" fmla="*/ 72 h 113"/>
                <a:gd name="T38" fmla="*/ 174 w 386"/>
                <a:gd name="T39" fmla="*/ 72 h 113"/>
                <a:gd name="T40" fmla="*/ 168 w 386"/>
                <a:gd name="T41" fmla="*/ 80 h 113"/>
                <a:gd name="T42" fmla="*/ 164 w 386"/>
                <a:gd name="T43" fmla="*/ 94 h 113"/>
                <a:gd name="T44" fmla="*/ 160 w 386"/>
                <a:gd name="T45" fmla="*/ 106 h 113"/>
                <a:gd name="T46" fmla="*/ 156 w 386"/>
                <a:gd name="T47" fmla="*/ 122 h 113"/>
                <a:gd name="T48" fmla="*/ 156 w 386"/>
                <a:gd name="T49" fmla="*/ 137 h 113"/>
                <a:gd name="T50" fmla="*/ 156 w 386"/>
                <a:gd name="T51" fmla="*/ 152 h 113"/>
                <a:gd name="T52" fmla="*/ 159 w 386"/>
                <a:gd name="T53" fmla="*/ 169 h 113"/>
                <a:gd name="T54" fmla="*/ 161 w 386"/>
                <a:gd name="T55" fmla="*/ 183 h 113"/>
                <a:gd name="T56" fmla="*/ 165 w 386"/>
                <a:gd name="T57" fmla="*/ 197 h 113"/>
                <a:gd name="T58" fmla="*/ 171 w 386"/>
                <a:gd name="T59" fmla="*/ 213 h 113"/>
                <a:gd name="T60" fmla="*/ 179 w 386"/>
                <a:gd name="T61" fmla="*/ 224 h 113"/>
                <a:gd name="T62" fmla="*/ 189 w 386"/>
                <a:gd name="T63" fmla="*/ 234 h 113"/>
                <a:gd name="T64" fmla="*/ 197 w 386"/>
                <a:gd name="T65" fmla="*/ 239 h 113"/>
                <a:gd name="T66" fmla="*/ 202 w 386"/>
                <a:gd name="T67" fmla="*/ 240 h 113"/>
                <a:gd name="T68" fmla="*/ 208 w 386"/>
                <a:gd name="T69" fmla="*/ 240 h 113"/>
                <a:gd name="T70" fmla="*/ 215 w 386"/>
                <a:gd name="T71" fmla="*/ 240 h 113"/>
                <a:gd name="T72" fmla="*/ 222 w 386"/>
                <a:gd name="T73" fmla="*/ 240 h 113"/>
                <a:gd name="T74" fmla="*/ 230 w 386"/>
                <a:gd name="T75" fmla="*/ 239 h 113"/>
                <a:gd name="T76" fmla="*/ 242 w 386"/>
                <a:gd name="T77" fmla="*/ 239 h 113"/>
                <a:gd name="T78" fmla="*/ 254 w 386"/>
                <a:gd name="T79" fmla="*/ 239 h 113"/>
                <a:gd name="T80" fmla="*/ 0 w 386"/>
                <a:gd name="T81" fmla="*/ 234 h 11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6"/>
                <a:gd name="T124" fmla="*/ 0 h 113"/>
                <a:gd name="T125" fmla="*/ 386 w 386"/>
                <a:gd name="T126" fmla="*/ 113 h 11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6" h="113">
                  <a:moveTo>
                    <a:pt x="0" y="109"/>
                  </a:moveTo>
                  <a:lnTo>
                    <a:pt x="21" y="108"/>
                  </a:lnTo>
                  <a:lnTo>
                    <a:pt x="40" y="105"/>
                  </a:lnTo>
                  <a:lnTo>
                    <a:pt x="56" y="102"/>
                  </a:lnTo>
                  <a:lnTo>
                    <a:pt x="73" y="96"/>
                  </a:lnTo>
                  <a:lnTo>
                    <a:pt x="86" y="89"/>
                  </a:lnTo>
                  <a:lnTo>
                    <a:pt x="100" y="82"/>
                  </a:lnTo>
                  <a:lnTo>
                    <a:pt x="112" y="73"/>
                  </a:lnTo>
                  <a:lnTo>
                    <a:pt x="123" y="65"/>
                  </a:lnTo>
                  <a:lnTo>
                    <a:pt x="133" y="56"/>
                  </a:lnTo>
                  <a:lnTo>
                    <a:pt x="144" y="47"/>
                  </a:lnTo>
                  <a:lnTo>
                    <a:pt x="154" y="39"/>
                  </a:lnTo>
                  <a:lnTo>
                    <a:pt x="163" y="30"/>
                  </a:lnTo>
                  <a:lnTo>
                    <a:pt x="173" y="23"/>
                  </a:lnTo>
                  <a:lnTo>
                    <a:pt x="183" y="16"/>
                  </a:lnTo>
                  <a:lnTo>
                    <a:pt x="194" y="10"/>
                  </a:lnTo>
                  <a:lnTo>
                    <a:pt x="206" y="6"/>
                  </a:lnTo>
                  <a:lnTo>
                    <a:pt x="214" y="3"/>
                  </a:lnTo>
                  <a:lnTo>
                    <a:pt x="222" y="2"/>
                  </a:lnTo>
                  <a:lnTo>
                    <a:pt x="230" y="0"/>
                  </a:lnTo>
                  <a:lnTo>
                    <a:pt x="238" y="0"/>
                  </a:lnTo>
                  <a:lnTo>
                    <a:pt x="246" y="1"/>
                  </a:lnTo>
                  <a:lnTo>
                    <a:pt x="252" y="2"/>
                  </a:lnTo>
                  <a:lnTo>
                    <a:pt x="259" y="3"/>
                  </a:lnTo>
                  <a:lnTo>
                    <a:pt x="266" y="6"/>
                  </a:lnTo>
                  <a:lnTo>
                    <a:pt x="271" y="9"/>
                  </a:lnTo>
                  <a:lnTo>
                    <a:pt x="277" y="12"/>
                  </a:lnTo>
                  <a:lnTo>
                    <a:pt x="281" y="16"/>
                  </a:lnTo>
                  <a:lnTo>
                    <a:pt x="285" y="20"/>
                  </a:lnTo>
                  <a:lnTo>
                    <a:pt x="289" y="26"/>
                  </a:lnTo>
                  <a:lnTo>
                    <a:pt x="291" y="31"/>
                  </a:lnTo>
                  <a:lnTo>
                    <a:pt x="292" y="37"/>
                  </a:lnTo>
                  <a:lnTo>
                    <a:pt x="294" y="44"/>
                  </a:lnTo>
                  <a:lnTo>
                    <a:pt x="289" y="40"/>
                  </a:lnTo>
                  <a:lnTo>
                    <a:pt x="283" y="37"/>
                  </a:lnTo>
                  <a:lnTo>
                    <a:pt x="278" y="35"/>
                  </a:lnTo>
                  <a:lnTo>
                    <a:pt x="272" y="34"/>
                  </a:lnTo>
                  <a:lnTo>
                    <a:pt x="268" y="34"/>
                  </a:lnTo>
                  <a:lnTo>
                    <a:pt x="262" y="34"/>
                  </a:lnTo>
                  <a:lnTo>
                    <a:pt x="258" y="34"/>
                  </a:lnTo>
                  <a:lnTo>
                    <a:pt x="253" y="36"/>
                  </a:lnTo>
                  <a:lnTo>
                    <a:pt x="249" y="38"/>
                  </a:lnTo>
                  <a:lnTo>
                    <a:pt x="246" y="40"/>
                  </a:lnTo>
                  <a:lnTo>
                    <a:pt x="242" y="43"/>
                  </a:lnTo>
                  <a:lnTo>
                    <a:pt x="239" y="46"/>
                  </a:lnTo>
                  <a:lnTo>
                    <a:pt x="237" y="49"/>
                  </a:lnTo>
                  <a:lnTo>
                    <a:pt x="235" y="53"/>
                  </a:lnTo>
                  <a:lnTo>
                    <a:pt x="232" y="57"/>
                  </a:lnTo>
                  <a:lnTo>
                    <a:pt x="232" y="62"/>
                  </a:lnTo>
                  <a:lnTo>
                    <a:pt x="232" y="65"/>
                  </a:lnTo>
                  <a:lnTo>
                    <a:pt x="232" y="68"/>
                  </a:lnTo>
                  <a:lnTo>
                    <a:pt x="232" y="71"/>
                  </a:lnTo>
                  <a:lnTo>
                    <a:pt x="233" y="75"/>
                  </a:lnTo>
                  <a:lnTo>
                    <a:pt x="235" y="79"/>
                  </a:lnTo>
                  <a:lnTo>
                    <a:pt x="236" y="83"/>
                  </a:lnTo>
                  <a:lnTo>
                    <a:pt x="238" y="85"/>
                  </a:lnTo>
                  <a:lnTo>
                    <a:pt x="241" y="89"/>
                  </a:lnTo>
                  <a:lnTo>
                    <a:pt x="244" y="92"/>
                  </a:lnTo>
                  <a:lnTo>
                    <a:pt x="249" y="96"/>
                  </a:lnTo>
                  <a:lnTo>
                    <a:pt x="253" y="99"/>
                  </a:lnTo>
                  <a:lnTo>
                    <a:pt x="258" y="102"/>
                  </a:lnTo>
                  <a:lnTo>
                    <a:pt x="264" y="104"/>
                  </a:lnTo>
                  <a:lnTo>
                    <a:pt x="271" y="106"/>
                  </a:lnTo>
                  <a:lnTo>
                    <a:pt x="279" y="109"/>
                  </a:lnTo>
                  <a:lnTo>
                    <a:pt x="288" y="111"/>
                  </a:lnTo>
                  <a:lnTo>
                    <a:pt x="291" y="111"/>
                  </a:lnTo>
                  <a:lnTo>
                    <a:pt x="295" y="111"/>
                  </a:lnTo>
                  <a:lnTo>
                    <a:pt x="299" y="112"/>
                  </a:lnTo>
                  <a:lnTo>
                    <a:pt x="303" y="112"/>
                  </a:lnTo>
                  <a:lnTo>
                    <a:pt x="308" y="112"/>
                  </a:lnTo>
                  <a:lnTo>
                    <a:pt x="313" y="112"/>
                  </a:lnTo>
                  <a:lnTo>
                    <a:pt x="318" y="112"/>
                  </a:lnTo>
                  <a:lnTo>
                    <a:pt x="323" y="112"/>
                  </a:lnTo>
                  <a:lnTo>
                    <a:pt x="329" y="112"/>
                  </a:lnTo>
                  <a:lnTo>
                    <a:pt x="335" y="111"/>
                  </a:lnTo>
                  <a:lnTo>
                    <a:pt x="342" y="111"/>
                  </a:lnTo>
                  <a:lnTo>
                    <a:pt x="350" y="111"/>
                  </a:lnTo>
                  <a:lnTo>
                    <a:pt x="357" y="111"/>
                  </a:lnTo>
                  <a:lnTo>
                    <a:pt x="366" y="111"/>
                  </a:lnTo>
                  <a:lnTo>
                    <a:pt x="375" y="111"/>
                  </a:lnTo>
                  <a:lnTo>
                    <a:pt x="385" y="111"/>
                  </a:lnTo>
                  <a:lnTo>
                    <a:pt x="0" y="109"/>
                  </a:lnTo>
                </a:path>
              </a:pathLst>
            </a:custGeom>
            <a:solidFill>
              <a:srgbClr val="C0E7F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l-GR"/>
            </a:p>
          </p:txBody>
        </p:sp>
        <p:sp>
          <p:nvSpPr>
            <p:cNvPr id="32791" name="Line 139"/>
            <p:cNvSpPr>
              <a:spLocks noChangeShapeType="1"/>
            </p:cNvSpPr>
            <p:nvPr/>
          </p:nvSpPr>
          <p:spPr bwMode="auto">
            <a:xfrm>
              <a:off x="2377" y="1896"/>
              <a:ext cx="0" cy="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792" name="Freeform 140"/>
            <p:cNvSpPr>
              <a:spLocks/>
            </p:cNvSpPr>
            <p:nvPr/>
          </p:nvSpPr>
          <p:spPr bwMode="auto">
            <a:xfrm>
              <a:off x="2377" y="1793"/>
              <a:ext cx="16" cy="106"/>
            </a:xfrm>
            <a:custGeom>
              <a:avLst/>
              <a:gdLst>
                <a:gd name="T0" fmla="*/ 0 w 17"/>
                <a:gd name="T1" fmla="*/ 203 h 95"/>
                <a:gd name="T2" fmla="*/ 5 w 17"/>
                <a:gd name="T3" fmla="*/ 200 h 95"/>
                <a:gd name="T4" fmla="*/ 8 w 17"/>
                <a:gd name="T5" fmla="*/ 191 h 95"/>
                <a:gd name="T6" fmla="*/ 8 w 17"/>
                <a:gd name="T7" fmla="*/ 183 h 95"/>
                <a:gd name="T8" fmla="*/ 8 w 17"/>
                <a:gd name="T9" fmla="*/ 171 h 95"/>
                <a:gd name="T10" fmla="*/ 8 w 17"/>
                <a:gd name="T11" fmla="*/ 161 h 95"/>
                <a:gd name="T12" fmla="*/ 9 w 17"/>
                <a:gd name="T13" fmla="*/ 146 h 95"/>
                <a:gd name="T14" fmla="*/ 9 w 17"/>
                <a:gd name="T15" fmla="*/ 131 h 95"/>
                <a:gd name="T16" fmla="*/ 8 w 17"/>
                <a:gd name="T17" fmla="*/ 112 h 95"/>
                <a:gd name="T18" fmla="*/ 8 w 17"/>
                <a:gd name="T19" fmla="*/ 95 h 95"/>
                <a:gd name="T20" fmla="*/ 8 w 17"/>
                <a:gd name="T21" fmla="*/ 79 h 95"/>
                <a:gd name="T22" fmla="*/ 8 w 17"/>
                <a:gd name="T23" fmla="*/ 62 h 95"/>
                <a:gd name="T24" fmla="*/ 8 w 17"/>
                <a:gd name="T25" fmla="*/ 49 h 95"/>
                <a:gd name="T26" fmla="*/ 8 w 17"/>
                <a:gd name="T27" fmla="*/ 32 h 95"/>
                <a:gd name="T28" fmla="*/ 8 w 17"/>
                <a:gd name="T29" fmla="*/ 19 h 95"/>
                <a:gd name="T30" fmla="*/ 8 w 17"/>
                <a:gd name="T31" fmla="*/ 4 h 95"/>
                <a:gd name="T32" fmla="*/ 8 w 17"/>
                <a:gd name="T33" fmla="*/ 0 h 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
                <a:gd name="T52" fmla="*/ 0 h 95"/>
                <a:gd name="T53" fmla="*/ 17 w 17"/>
                <a:gd name="T54" fmla="*/ 95 h 9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 h="95">
                  <a:moveTo>
                    <a:pt x="0" y="94"/>
                  </a:moveTo>
                  <a:lnTo>
                    <a:pt x="5" y="92"/>
                  </a:lnTo>
                  <a:lnTo>
                    <a:pt x="9" y="89"/>
                  </a:lnTo>
                  <a:lnTo>
                    <a:pt x="13" y="85"/>
                  </a:lnTo>
                  <a:lnTo>
                    <a:pt x="14" y="80"/>
                  </a:lnTo>
                  <a:lnTo>
                    <a:pt x="15" y="74"/>
                  </a:lnTo>
                  <a:lnTo>
                    <a:pt x="16" y="67"/>
                  </a:lnTo>
                  <a:lnTo>
                    <a:pt x="16" y="60"/>
                  </a:lnTo>
                  <a:lnTo>
                    <a:pt x="15" y="52"/>
                  </a:lnTo>
                  <a:lnTo>
                    <a:pt x="15" y="44"/>
                  </a:lnTo>
                  <a:lnTo>
                    <a:pt x="14" y="37"/>
                  </a:lnTo>
                  <a:lnTo>
                    <a:pt x="13" y="29"/>
                  </a:lnTo>
                  <a:lnTo>
                    <a:pt x="11" y="22"/>
                  </a:lnTo>
                  <a:lnTo>
                    <a:pt x="9" y="15"/>
                  </a:lnTo>
                  <a:lnTo>
                    <a:pt x="8" y="9"/>
                  </a:lnTo>
                  <a:lnTo>
                    <a:pt x="8" y="4"/>
                  </a:lnTo>
                  <a:lnTo>
                    <a:pt x="8" y="0"/>
                  </a:lnTo>
                </a:path>
              </a:pathLst>
            </a:custGeom>
            <a:noFill/>
            <a:ln w="127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2793" name="Line 141"/>
            <p:cNvSpPr>
              <a:spLocks noChangeShapeType="1"/>
            </p:cNvSpPr>
            <p:nvPr/>
          </p:nvSpPr>
          <p:spPr bwMode="auto">
            <a:xfrm flipV="1">
              <a:off x="2377" y="1891"/>
              <a:ext cx="0" cy="1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794" name="Line 142"/>
            <p:cNvSpPr>
              <a:spLocks noChangeShapeType="1"/>
            </p:cNvSpPr>
            <p:nvPr/>
          </p:nvSpPr>
          <p:spPr bwMode="auto">
            <a:xfrm>
              <a:off x="2381" y="1793"/>
              <a:ext cx="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795" name="Freeform 143"/>
            <p:cNvSpPr>
              <a:spLocks/>
            </p:cNvSpPr>
            <p:nvPr/>
          </p:nvSpPr>
          <p:spPr bwMode="auto">
            <a:xfrm>
              <a:off x="2384" y="1762"/>
              <a:ext cx="96" cy="32"/>
            </a:xfrm>
            <a:custGeom>
              <a:avLst/>
              <a:gdLst>
                <a:gd name="T0" fmla="*/ 0 w 101"/>
                <a:gd name="T1" fmla="*/ 56 h 29"/>
                <a:gd name="T2" fmla="*/ 0 w 101"/>
                <a:gd name="T3" fmla="*/ 51 h 29"/>
                <a:gd name="T4" fmla="*/ 2 w 101"/>
                <a:gd name="T5" fmla="*/ 43 h 29"/>
                <a:gd name="T6" fmla="*/ 6 w 101"/>
                <a:gd name="T7" fmla="*/ 38 h 29"/>
                <a:gd name="T8" fmla="*/ 9 w 101"/>
                <a:gd name="T9" fmla="*/ 34 h 29"/>
                <a:gd name="T10" fmla="*/ 10 w 101"/>
                <a:gd name="T11" fmla="*/ 31 h 29"/>
                <a:gd name="T12" fmla="*/ 12 w 101"/>
                <a:gd name="T13" fmla="*/ 25 h 29"/>
                <a:gd name="T14" fmla="*/ 19 w 101"/>
                <a:gd name="T15" fmla="*/ 23 h 29"/>
                <a:gd name="T16" fmla="*/ 24 w 101"/>
                <a:gd name="T17" fmla="*/ 21 h 29"/>
                <a:gd name="T18" fmla="*/ 28 w 101"/>
                <a:gd name="T19" fmla="*/ 17 h 29"/>
                <a:gd name="T20" fmla="*/ 34 w 101"/>
                <a:gd name="T21" fmla="*/ 15 h 29"/>
                <a:gd name="T22" fmla="*/ 40 w 101"/>
                <a:gd name="T23" fmla="*/ 14 h 29"/>
                <a:gd name="T24" fmla="*/ 46 w 101"/>
                <a:gd name="T25" fmla="*/ 13 h 29"/>
                <a:gd name="T26" fmla="*/ 52 w 101"/>
                <a:gd name="T27" fmla="*/ 12 h 29"/>
                <a:gd name="T28" fmla="*/ 58 w 101"/>
                <a:gd name="T29" fmla="*/ 3 h 29"/>
                <a:gd name="T30" fmla="*/ 64 w 101"/>
                <a:gd name="T31" fmla="*/ 2 h 29"/>
                <a:gd name="T32" fmla="*/ 70 w 101"/>
                <a:gd name="T33" fmla="*/ 0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1"/>
                <a:gd name="T52" fmla="*/ 0 h 29"/>
                <a:gd name="T53" fmla="*/ 101 w 101"/>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1" h="29">
                  <a:moveTo>
                    <a:pt x="0" y="28"/>
                  </a:moveTo>
                  <a:lnTo>
                    <a:pt x="0" y="25"/>
                  </a:lnTo>
                  <a:lnTo>
                    <a:pt x="2" y="22"/>
                  </a:lnTo>
                  <a:lnTo>
                    <a:pt x="6" y="19"/>
                  </a:lnTo>
                  <a:lnTo>
                    <a:pt x="9" y="17"/>
                  </a:lnTo>
                  <a:lnTo>
                    <a:pt x="13" y="15"/>
                  </a:lnTo>
                  <a:lnTo>
                    <a:pt x="19" y="13"/>
                  </a:lnTo>
                  <a:lnTo>
                    <a:pt x="26" y="12"/>
                  </a:lnTo>
                  <a:lnTo>
                    <a:pt x="33" y="11"/>
                  </a:lnTo>
                  <a:lnTo>
                    <a:pt x="40" y="9"/>
                  </a:lnTo>
                  <a:lnTo>
                    <a:pt x="48" y="8"/>
                  </a:lnTo>
                  <a:lnTo>
                    <a:pt x="56" y="7"/>
                  </a:lnTo>
                  <a:lnTo>
                    <a:pt x="65" y="6"/>
                  </a:lnTo>
                  <a:lnTo>
                    <a:pt x="74" y="5"/>
                  </a:lnTo>
                  <a:lnTo>
                    <a:pt x="83" y="3"/>
                  </a:lnTo>
                  <a:lnTo>
                    <a:pt x="91" y="2"/>
                  </a:lnTo>
                  <a:lnTo>
                    <a:pt x="100" y="0"/>
                  </a:lnTo>
                </a:path>
              </a:pathLst>
            </a:custGeom>
            <a:noFill/>
            <a:ln w="127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2796" name="Line 144"/>
            <p:cNvSpPr>
              <a:spLocks noChangeShapeType="1"/>
            </p:cNvSpPr>
            <p:nvPr/>
          </p:nvSpPr>
          <p:spPr bwMode="auto">
            <a:xfrm flipH="1">
              <a:off x="2377" y="1793"/>
              <a:ext cx="1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797" name="Line 145"/>
            <p:cNvSpPr>
              <a:spLocks noChangeShapeType="1"/>
            </p:cNvSpPr>
            <p:nvPr/>
          </p:nvSpPr>
          <p:spPr bwMode="auto">
            <a:xfrm>
              <a:off x="2479" y="1760"/>
              <a:ext cx="1" cy="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798" name="Freeform 146"/>
            <p:cNvSpPr>
              <a:spLocks/>
            </p:cNvSpPr>
            <p:nvPr/>
          </p:nvSpPr>
          <p:spPr bwMode="auto">
            <a:xfrm>
              <a:off x="2479" y="1603"/>
              <a:ext cx="33" cy="106"/>
            </a:xfrm>
            <a:custGeom>
              <a:avLst/>
              <a:gdLst>
                <a:gd name="T0" fmla="*/ 0 w 35"/>
                <a:gd name="T1" fmla="*/ 203 h 95"/>
                <a:gd name="T2" fmla="*/ 8 w 35"/>
                <a:gd name="T3" fmla="*/ 196 h 95"/>
                <a:gd name="T4" fmla="*/ 8 w 35"/>
                <a:gd name="T5" fmla="*/ 187 h 95"/>
                <a:gd name="T6" fmla="*/ 13 w 35"/>
                <a:gd name="T7" fmla="*/ 176 h 95"/>
                <a:gd name="T8" fmla="*/ 18 w 35"/>
                <a:gd name="T9" fmla="*/ 163 h 95"/>
                <a:gd name="T10" fmla="*/ 20 w 35"/>
                <a:gd name="T11" fmla="*/ 147 h 95"/>
                <a:gd name="T12" fmla="*/ 22 w 35"/>
                <a:gd name="T13" fmla="*/ 131 h 95"/>
                <a:gd name="T14" fmla="*/ 22 w 35"/>
                <a:gd name="T15" fmla="*/ 112 h 95"/>
                <a:gd name="T16" fmla="*/ 23 w 35"/>
                <a:gd name="T17" fmla="*/ 94 h 95"/>
                <a:gd name="T18" fmla="*/ 23 w 35"/>
                <a:gd name="T19" fmla="*/ 76 h 95"/>
                <a:gd name="T20" fmla="*/ 23 w 35"/>
                <a:gd name="T21" fmla="*/ 57 h 95"/>
                <a:gd name="T22" fmla="*/ 23 w 35"/>
                <a:gd name="T23" fmla="*/ 44 h 95"/>
                <a:gd name="T24" fmla="*/ 23 w 35"/>
                <a:gd name="T25" fmla="*/ 31 h 95"/>
                <a:gd name="T26" fmla="*/ 22 w 35"/>
                <a:gd name="T27" fmla="*/ 17 h 95"/>
                <a:gd name="T28" fmla="*/ 22 w 35"/>
                <a:gd name="T29" fmla="*/ 4 h 95"/>
                <a:gd name="T30" fmla="*/ 22 w 35"/>
                <a:gd name="T31" fmla="*/ 1 h 95"/>
                <a:gd name="T32" fmla="*/ 22 w 35"/>
                <a:gd name="T33" fmla="*/ 0 h 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5"/>
                <a:gd name="T52" fmla="*/ 0 h 95"/>
                <a:gd name="T53" fmla="*/ 35 w 35"/>
                <a:gd name="T54" fmla="*/ 95 h 9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5" h="95">
                  <a:moveTo>
                    <a:pt x="0" y="94"/>
                  </a:moveTo>
                  <a:lnTo>
                    <a:pt x="9" y="91"/>
                  </a:lnTo>
                  <a:lnTo>
                    <a:pt x="15" y="87"/>
                  </a:lnTo>
                  <a:lnTo>
                    <a:pt x="20" y="82"/>
                  </a:lnTo>
                  <a:lnTo>
                    <a:pt x="25" y="75"/>
                  </a:lnTo>
                  <a:lnTo>
                    <a:pt x="28" y="68"/>
                  </a:lnTo>
                  <a:lnTo>
                    <a:pt x="32" y="60"/>
                  </a:lnTo>
                  <a:lnTo>
                    <a:pt x="33" y="52"/>
                  </a:lnTo>
                  <a:lnTo>
                    <a:pt x="34" y="43"/>
                  </a:lnTo>
                  <a:lnTo>
                    <a:pt x="34" y="35"/>
                  </a:lnTo>
                  <a:lnTo>
                    <a:pt x="34" y="27"/>
                  </a:lnTo>
                  <a:lnTo>
                    <a:pt x="34" y="20"/>
                  </a:lnTo>
                  <a:lnTo>
                    <a:pt x="34" y="14"/>
                  </a:lnTo>
                  <a:lnTo>
                    <a:pt x="33" y="8"/>
                  </a:lnTo>
                  <a:lnTo>
                    <a:pt x="33" y="4"/>
                  </a:lnTo>
                  <a:lnTo>
                    <a:pt x="32" y="1"/>
                  </a:lnTo>
                  <a:lnTo>
                    <a:pt x="32" y="0"/>
                  </a:lnTo>
                </a:path>
              </a:pathLst>
            </a:custGeom>
            <a:noFill/>
            <a:ln w="127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2799" name="Line 147"/>
            <p:cNvSpPr>
              <a:spLocks noChangeShapeType="1"/>
            </p:cNvSpPr>
            <p:nvPr/>
          </p:nvSpPr>
          <p:spPr bwMode="auto">
            <a:xfrm flipH="1" flipV="1">
              <a:off x="3498" y="1809"/>
              <a:ext cx="9" cy="1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800" name="Line 148"/>
            <p:cNvSpPr>
              <a:spLocks noChangeShapeType="1"/>
            </p:cNvSpPr>
            <p:nvPr/>
          </p:nvSpPr>
          <p:spPr bwMode="auto">
            <a:xfrm flipV="1">
              <a:off x="2507" y="1652"/>
              <a:ext cx="5" cy="11"/>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801" name="Freeform 149"/>
            <p:cNvSpPr>
              <a:spLocks/>
            </p:cNvSpPr>
            <p:nvPr/>
          </p:nvSpPr>
          <p:spPr bwMode="auto">
            <a:xfrm>
              <a:off x="2509" y="1484"/>
              <a:ext cx="9" cy="174"/>
            </a:xfrm>
            <a:custGeom>
              <a:avLst/>
              <a:gdLst>
                <a:gd name="T0" fmla="*/ 0 w 9"/>
                <a:gd name="T1" fmla="*/ 334 h 156"/>
                <a:gd name="T2" fmla="*/ 0 w 9"/>
                <a:gd name="T3" fmla="*/ 332 h 156"/>
                <a:gd name="T4" fmla="*/ 1 w 9"/>
                <a:gd name="T5" fmla="*/ 320 h 156"/>
                <a:gd name="T6" fmla="*/ 1 w 9"/>
                <a:gd name="T7" fmla="*/ 309 h 156"/>
                <a:gd name="T8" fmla="*/ 1 w 9"/>
                <a:gd name="T9" fmla="*/ 287 h 156"/>
                <a:gd name="T10" fmla="*/ 2 w 9"/>
                <a:gd name="T11" fmla="*/ 267 h 156"/>
                <a:gd name="T12" fmla="*/ 2 w 9"/>
                <a:gd name="T13" fmla="*/ 240 h 156"/>
                <a:gd name="T14" fmla="*/ 3 w 9"/>
                <a:gd name="T15" fmla="*/ 215 h 156"/>
                <a:gd name="T16" fmla="*/ 5 w 9"/>
                <a:gd name="T17" fmla="*/ 185 h 156"/>
                <a:gd name="T18" fmla="*/ 5 w 9"/>
                <a:gd name="T19" fmla="*/ 155 h 156"/>
                <a:gd name="T20" fmla="*/ 6 w 9"/>
                <a:gd name="T21" fmla="*/ 131 h 156"/>
                <a:gd name="T22" fmla="*/ 7 w 9"/>
                <a:gd name="T23" fmla="*/ 100 h 156"/>
                <a:gd name="T24" fmla="*/ 7 w 9"/>
                <a:gd name="T25" fmla="*/ 73 h 156"/>
                <a:gd name="T26" fmla="*/ 8 w 9"/>
                <a:gd name="T27" fmla="*/ 50 h 156"/>
                <a:gd name="T28" fmla="*/ 8 w 9"/>
                <a:gd name="T29" fmla="*/ 31 h 156"/>
                <a:gd name="T30" fmla="*/ 8 w 9"/>
                <a:gd name="T31" fmla="*/ 13 h 156"/>
                <a:gd name="T32" fmla="*/ 8 w 9"/>
                <a:gd name="T33" fmla="*/ 0 h 15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156"/>
                <a:gd name="T53" fmla="*/ 9 w 9"/>
                <a:gd name="T54" fmla="*/ 156 h 15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156">
                  <a:moveTo>
                    <a:pt x="0" y="155"/>
                  </a:moveTo>
                  <a:lnTo>
                    <a:pt x="0" y="154"/>
                  </a:lnTo>
                  <a:lnTo>
                    <a:pt x="1" y="149"/>
                  </a:lnTo>
                  <a:lnTo>
                    <a:pt x="1" y="143"/>
                  </a:lnTo>
                  <a:lnTo>
                    <a:pt x="1" y="134"/>
                  </a:lnTo>
                  <a:lnTo>
                    <a:pt x="2" y="124"/>
                  </a:lnTo>
                  <a:lnTo>
                    <a:pt x="2" y="112"/>
                  </a:lnTo>
                  <a:lnTo>
                    <a:pt x="3" y="100"/>
                  </a:lnTo>
                  <a:lnTo>
                    <a:pt x="5" y="87"/>
                  </a:lnTo>
                  <a:lnTo>
                    <a:pt x="5" y="73"/>
                  </a:lnTo>
                  <a:lnTo>
                    <a:pt x="6" y="60"/>
                  </a:lnTo>
                  <a:lnTo>
                    <a:pt x="7" y="47"/>
                  </a:lnTo>
                  <a:lnTo>
                    <a:pt x="7" y="34"/>
                  </a:lnTo>
                  <a:lnTo>
                    <a:pt x="8" y="23"/>
                  </a:lnTo>
                  <a:lnTo>
                    <a:pt x="8" y="14"/>
                  </a:lnTo>
                  <a:lnTo>
                    <a:pt x="8" y="6"/>
                  </a:lnTo>
                  <a:lnTo>
                    <a:pt x="8" y="0"/>
                  </a:lnTo>
                </a:path>
              </a:pathLst>
            </a:custGeom>
            <a:noFill/>
            <a:ln w="127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2802" name="Line 150"/>
            <p:cNvSpPr>
              <a:spLocks noChangeShapeType="1"/>
            </p:cNvSpPr>
            <p:nvPr/>
          </p:nvSpPr>
          <p:spPr bwMode="auto">
            <a:xfrm flipH="1">
              <a:off x="2503" y="1657"/>
              <a:ext cx="13"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803" name="Line 151"/>
            <p:cNvSpPr>
              <a:spLocks noChangeShapeType="1"/>
            </p:cNvSpPr>
            <p:nvPr/>
          </p:nvSpPr>
          <p:spPr bwMode="auto">
            <a:xfrm>
              <a:off x="2514" y="1484"/>
              <a:ext cx="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804" name="Freeform 152"/>
            <p:cNvSpPr>
              <a:spLocks/>
            </p:cNvSpPr>
            <p:nvPr/>
          </p:nvSpPr>
          <p:spPr bwMode="auto">
            <a:xfrm>
              <a:off x="2516" y="1338"/>
              <a:ext cx="46" cy="147"/>
            </a:xfrm>
            <a:custGeom>
              <a:avLst/>
              <a:gdLst>
                <a:gd name="T0" fmla="*/ 0 w 49"/>
                <a:gd name="T1" fmla="*/ 281 h 132"/>
                <a:gd name="T2" fmla="*/ 0 w 49"/>
                <a:gd name="T3" fmla="*/ 268 h 132"/>
                <a:gd name="T4" fmla="*/ 1 w 49"/>
                <a:gd name="T5" fmla="*/ 254 h 132"/>
                <a:gd name="T6" fmla="*/ 2 w 49"/>
                <a:gd name="T7" fmla="*/ 239 h 132"/>
                <a:gd name="T8" fmla="*/ 5 w 49"/>
                <a:gd name="T9" fmla="*/ 219 h 132"/>
                <a:gd name="T10" fmla="*/ 7 w 49"/>
                <a:gd name="T11" fmla="*/ 198 h 132"/>
                <a:gd name="T12" fmla="*/ 8 w 49"/>
                <a:gd name="T13" fmla="*/ 175 h 132"/>
                <a:gd name="T14" fmla="*/ 8 w 49"/>
                <a:gd name="T15" fmla="*/ 154 h 132"/>
                <a:gd name="T16" fmla="*/ 8 w 49"/>
                <a:gd name="T17" fmla="*/ 133 h 132"/>
                <a:gd name="T18" fmla="*/ 11 w 49"/>
                <a:gd name="T19" fmla="*/ 110 h 132"/>
                <a:gd name="T20" fmla="*/ 16 w 49"/>
                <a:gd name="T21" fmla="*/ 89 h 132"/>
                <a:gd name="T22" fmla="*/ 18 w 49"/>
                <a:gd name="T23" fmla="*/ 69 h 132"/>
                <a:gd name="T24" fmla="*/ 20 w 49"/>
                <a:gd name="T25" fmla="*/ 50 h 132"/>
                <a:gd name="T26" fmla="*/ 22 w 49"/>
                <a:gd name="T27" fmla="*/ 32 h 132"/>
                <a:gd name="T28" fmla="*/ 25 w 49"/>
                <a:gd name="T29" fmla="*/ 18 h 132"/>
                <a:gd name="T30" fmla="*/ 28 w 49"/>
                <a:gd name="T31" fmla="*/ 3 h 132"/>
                <a:gd name="T32" fmla="*/ 31 w 49"/>
                <a:gd name="T33" fmla="*/ 0 h 1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9"/>
                <a:gd name="T52" fmla="*/ 0 h 132"/>
                <a:gd name="T53" fmla="*/ 49 w 49"/>
                <a:gd name="T54" fmla="*/ 132 h 1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9" h="132">
                  <a:moveTo>
                    <a:pt x="0" y="131"/>
                  </a:moveTo>
                  <a:lnTo>
                    <a:pt x="0" y="126"/>
                  </a:lnTo>
                  <a:lnTo>
                    <a:pt x="1" y="119"/>
                  </a:lnTo>
                  <a:lnTo>
                    <a:pt x="2" y="112"/>
                  </a:lnTo>
                  <a:lnTo>
                    <a:pt x="5" y="103"/>
                  </a:lnTo>
                  <a:lnTo>
                    <a:pt x="7" y="93"/>
                  </a:lnTo>
                  <a:lnTo>
                    <a:pt x="9" y="83"/>
                  </a:lnTo>
                  <a:lnTo>
                    <a:pt x="11" y="73"/>
                  </a:lnTo>
                  <a:lnTo>
                    <a:pt x="15" y="62"/>
                  </a:lnTo>
                  <a:lnTo>
                    <a:pt x="18" y="52"/>
                  </a:lnTo>
                  <a:lnTo>
                    <a:pt x="23" y="42"/>
                  </a:lnTo>
                  <a:lnTo>
                    <a:pt x="26" y="32"/>
                  </a:lnTo>
                  <a:lnTo>
                    <a:pt x="30" y="23"/>
                  </a:lnTo>
                  <a:lnTo>
                    <a:pt x="34" y="15"/>
                  </a:lnTo>
                  <a:lnTo>
                    <a:pt x="39" y="9"/>
                  </a:lnTo>
                  <a:lnTo>
                    <a:pt x="43" y="3"/>
                  </a:lnTo>
                  <a:lnTo>
                    <a:pt x="48" y="0"/>
                  </a:lnTo>
                </a:path>
              </a:pathLst>
            </a:custGeom>
            <a:noFill/>
            <a:ln w="127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2805" name="Line 153"/>
            <p:cNvSpPr>
              <a:spLocks noChangeShapeType="1"/>
            </p:cNvSpPr>
            <p:nvPr/>
          </p:nvSpPr>
          <p:spPr bwMode="auto">
            <a:xfrm flipH="1">
              <a:off x="2510" y="1484"/>
              <a:ext cx="1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806" name="Line 154"/>
            <p:cNvSpPr>
              <a:spLocks noChangeShapeType="1"/>
            </p:cNvSpPr>
            <p:nvPr/>
          </p:nvSpPr>
          <p:spPr bwMode="auto">
            <a:xfrm>
              <a:off x="2559" y="1335"/>
              <a:ext cx="3" cy="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807" name="Freeform 155"/>
            <p:cNvSpPr>
              <a:spLocks/>
            </p:cNvSpPr>
            <p:nvPr/>
          </p:nvSpPr>
          <p:spPr bwMode="auto">
            <a:xfrm>
              <a:off x="2561" y="1196"/>
              <a:ext cx="75" cy="143"/>
            </a:xfrm>
            <a:custGeom>
              <a:avLst/>
              <a:gdLst>
                <a:gd name="T0" fmla="*/ 0 w 78"/>
                <a:gd name="T1" fmla="*/ 277 h 128"/>
                <a:gd name="T2" fmla="*/ 4 w 78"/>
                <a:gd name="T3" fmla="*/ 266 h 128"/>
                <a:gd name="T4" fmla="*/ 9 w 78"/>
                <a:gd name="T5" fmla="*/ 255 h 128"/>
                <a:gd name="T6" fmla="*/ 12 w 78"/>
                <a:gd name="T7" fmla="*/ 242 h 128"/>
                <a:gd name="T8" fmla="*/ 13 w 78"/>
                <a:gd name="T9" fmla="*/ 226 h 128"/>
                <a:gd name="T10" fmla="*/ 20 w 78"/>
                <a:gd name="T11" fmla="*/ 210 h 128"/>
                <a:gd name="T12" fmla="*/ 25 w 78"/>
                <a:gd name="T13" fmla="*/ 189 h 128"/>
                <a:gd name="T14" fmla="*/ 31 w 78"/>
                <a:gd name="T15" fmla="*/ 168 h 128"/>
                <a:gd name="T16" fmla="*/ 34 w 78"/>
                <a:gd name="T17" fmla="*/ 146 h 128"/>
                <a:gd name="T18" fmla="*/ 37 w 78"/>
                <a:gd name="T19" fmla="*/ 124 h 128"/>
                <a:gd name="T20" fmla="*/ 41 w 78"/>
                <a:gd name="T21" fmla="*/ 104 h 128"/>
                <a:gd name="T22" fmla="*/ 46 w 78"/>
                <a:gd name="T23" fmla="*/ 80 h 128"/>
                <a:gd name="T24" fmla="*/ 51 w 78"/>
                <a:gd name="T25" fmla="*/ 61 h 128"/>
                <a:gd name="T26" fmla="*/ 53 w 78"/>
                <a:gd name="T27" fmla="*/ 40 h 128"/>
                <a:gd name="T28" fmla="*/ 56 w 78"/>
                <a:gd name="T29" fmla="*/ 26 h 128"/>
                <a:gd name="T30" fmla="*/ 57 w 78"/>
                <a:gd name="T31" fmla="*/ 12 h 128"/>
                <a:gd name="T32" fmla="*/ 59 w 78"/>
                <a:gd name="T33" fmla="*/ 0 h 1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8"/>
                <a:gd name="T52" fmla="*/ 0 h 128"/>
                <a:gd name="T53" fmla="*/ 78 w 78"/>
                <a:gd name="T54" fmla="*/ 128 h 1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8" h="128">
                  <a:moveTo>
                    <a:pt x="0" y="127"/>
                  </a:moveTo>
                  <a:lnTo>
                    <a:pt x="4" y="123"/>
                  </a:lnTo>
                  <a:lnTo>
                    <a:pt x="9" y="118"/>
                  </a:lnTo>
                  <a:lnTo>
                    <a:pt x="15" y="112"/>
                  </a:lnTo>
                  <a:lnTo>
                    <a:pt x="20" y="104"/>
                  </a:lnTo>
                  <a:lnTo>
                    <a:pt x="27" y="96"/>
                  </a:lnTo>
                  <a:lnTo>
                    <a:pt x="32" y="87"/>
                  </a:lnTo>
                  <a:lnTo>
                    <a:pt x="38" y="77"/>
                  </a:lnTo>
                  <a:lnTo>
                    <a:pt x="44" y="67"/>
                  </a:lnTo>
                  <a:lnTo>
                    <a:pt x="49" y="57"/>
                  </a:lnTo>
                  <a:lnTo>
                    <a:pt x="55" y="47"/>
                  </a:lnTo>
                  <a:lnTo>
                    <a:pt x="60" y="37"/>
                  </a:lnTo>
                  <a:lnTo>
                    <a:pt x="65" y="28"/>
                  </a:lnTo>
                  <a:lnTo>
                    <a:pt x="69" y="19"/>
                  </a:lnTo>
                  <a:lnTo>
                    <a:pt x="73" y="12"/>
                  </a:lnTo>
                  <a:lnTo>
                    <a:pt x="75" y="5"/>
                  </a:lnTo>
                  <a:lnTo>
                    <a:pt x="77" y="0"/>
                  </a:lnTo>
                </a:path>
              </a:pathLst>
            </a:custGeom>
            <a:noFill/>
            <a:ln w="127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2808" name="Line 156"/>
            <p:cNvSpPr>
              <a:spLocks noChangeShapeType="1"/>
            </p:cNvSpPr>
            <p:nvPr/>
          </p:nvSpPr>
          <p:spPr bwMode="auto">
            <a:xfrm flipH="1" flipV="1">
              <a:off x="2555" y="1331"/>
              <a:ext cx="11" cy="13"/>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809" name="Line 157"/>
            <p:cNvSpPr>
              <a:spLocks noChangeShapeType="1"/>
            </p:cNvSpPr>
            <p:nvPr/>
          </p:nvSpPr>
          <p:spPr bwMode="auto">
            <a:xfrm>
              <a:off x="2631" y="1196"/>
              <a:ext cx="6" cy="1"/>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810" name="Freeform 158"/>
            <p:cNvSpPr>
              <a:spLocks/>
            </p:cNvSpPr>
            <p:nvPr/>
          </p:nvSpPr>
          <p:spPr bwMode="auto">
            <a:xfrm>
              <a:off x="2635" y="1128"/>
              <a:ext cx="45" cy="69"/>
            </a:xfrm>
            <a:custGeom>
              <a:avLst/>
              <a:gdLst>
                <a:gd name="T0" fmla="*/ 0 w 48"/>
                <a:gd name="T1" fmla="*/ 131 h 62"/>
                <a:gd name="T2" fmla="*/ 1 w 48"/>
                <a:gd name="T3" fmla="*/ 120 h 62"/>
                <a:gd name="T4" fmla="*/ 3 w 48"/>
                <a:gd name="T5" fmla="*/ 110 h 62"/>
                <a:gd name="T6" fmla="*/ 7 w 48"/>
                <a:gd name="T7" fmla="*/ 99 h 62"/>
                <a:gd name="T8" fmla="*/ 8 w 48"/>
                <a:gd name="T9" fmla="*/ 89 h 62"/>
                <a:gd name="T10" fmla="*/ 8 w 48"/>
                <a:gd name="T11" fmla="*/ 78 h 62"/>
                <a:gd name="T12" fmla="*/ 11 w 48"/>
                <a:gd name="T13" fmla="*/ 69 h 62"/>
                <a:gd name="T14" fmla="*/ 15 w 48"/>
                <a:gd name="T15" fmla="*/ 57 h 62"/>
                <a:gd name="T16" fmla="*/ 18 w 48"/>
                <a:gd name="T17" fmla="*/ 46 h 62"/>
                <a:gd name="T18" fmla="*/ 20 w 48"/>
                <a:gd name="T19" fmla="*/ 37 h 62"/>
                <a:gd name="T20" fmla="*/ 22 w 48"/>
                <a:gd name="T21" fmla="*/ 27 h 62"/>
                <a:gd name="T22" fmla="*/ 23 w 48"/>
                <a:gd name="T23" fmla="*/ 18 h 62"/>
                <a:gd name="T24" fmla="*/ 26 w 48"/>
                <a:gd name="T25" fmla="*/ 13 h 62"/>
                <a:gd name="T26" fmla="*/ 28 w 48"/>
                <a:gd name="T27" fmla="*/ 4 h 62"/>
                <a:gd name="T28" fmla="*/ 29 w 48"/>
                <a:gd name="T29" fmla="*/ 2 h 62"/>
                <a:gd name="T30" fmla="*/ 30 w 48"/>
                <a:gd name="T31" fmla="*/ 1 h 62"/>
                <a:gd name="T32" fmla="*/ 30 w 48"/>
                <a:gd name="T33" fmla="*/ 0 h 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
                <a:gd name="T52" fmla="*/ 0 h 62"/>
                <a:gd name="T53" fmla="*/ 48 w 48"/>
                <a:gd name="T54" fmla="*/ 62 h 6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 h="62">
                  <a:moveTo>
                    <a:pt x="0" y="61"/>
                  </a:moveTo>
                  <a:lnTo>
                    <a:pt x="1" y="57"/>
                  </a:lnTo>
                  <a:lnTo>
                    <a:pt x="3" y="52"/>
                  </a:lnTo>
                  <a:lnTo>
                    <a:pt x="7" y="47"/>
                  </a:lnTo>
                  <a:lnTo>
                    <a:pt x="10" y="42"/>
                  </a:lnTo>
                  <a:lnTo>
                    <a:pt x="15" y="37"/>
                  </a:lnTo>
                  <a:lnTo>
                    <a:pt x="18" y="32"/>
                  </a:lnTo>
                  <a:lnTo>
                    <a:pt x="22" y="27"/>
                  </a:lnTo>
                  <a:lnTo>
                    <a:pt x="26" y="22"/>
                  </a:lnTo>
                  <a:lnTo>
                    <a:pt x="30" y="18"/>
                  </a:lnTo>
                  <a:lnTo>
                    <a:pt x="34" y="13"/>
                  </a:lnTo>
                  <a:lnTo>
                    <a:pt x="37" y="9"/>
                  </a:lnTo>
                  <a:lnTo>
                    <a:pt x="40" y="6"/>
                  </a:lnTo>
                  <a:lnTo>
                    <a:pt x="43" y="4"/>
                  </a:lnTo>
                  <a:lnTo>
                    <a:pt x="45" y="2"/>
                  </a:lnTo>
                  <a:lnTo>
                    <a:pt x="46" y="1"/>
                  </a:lnTo>
                  <a:lnTo>
                    <a:pt x="47" y="0"/>
                  </a:lnTo>
                </a:path>
              </a:pathLst>
            </a:custGeom>
            <a:noFill/>
            <a:ln w="127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2811" name="Line 159"/>
            <p:cNvSpPr>
              <a:spLocks noChangeShapeType="1"/>
            </p:cNvSpPr>
            <p:nvPr/>
          </p:nvSpPr>
          <p:spPr bwMode="auto">
            <a:xfrm flipH="1" flipV="1">
              <a:off x="2628" y="1191"/>
              <a:ext cx="12" cy="1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812" name="Line 160"/>
            <p:cNvSpPr>
              <a:spLocks noChangeShapeType="1"/>
            </p:cNvSpPr>
            <p:nvPr/>
          </p:nvSpPr>
          <p:spPr bwMode="auto">
            <a:xfrm>
              <a:off x="2677" y="1127"/>
              <a:ext cx="4" cy="3"/>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813" name="Line 161"/>
            <p:cNvSpPr>
              <a:spLocks noChangeShapeType="1"/>
            </p:cNvSpPr>
            <p:nvPr/>
          </p:nvSpPr>
          <p:spPr bwMode="auto">
            <a:xfrm flipV="1">
              <a:off x="2683" y="1076"/>
              <a:ext cx="22" cy="56"/>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814" name="Freeform 162"/>
            <p:cNvSpPr>
              <a:spLocks/>
            </p:cNvSpPr>
            <p:nvPr/>
          </p:nvSpPr>
          <p:spPr bwMode="auto">
            <a:xfrm>
              <a:off x="2708" y="1077"/>
              <a:ext cx="429" cy="277"/>
            </a:xfrm>
            <a:custGeom>
              <a:avLst/>
              <a:gdLst>
                <a:gd name="T0" fmla="*/ 0 w 453"/>
                <a:gd name="T1" fmla="*/ 3 h 248"/>
                <a:gd name="T2" fmla="*/ 9 w 453"/>
                <a:gd name="T3" fmla="*/ 0 h 248"/>
                <a:gd name="T4" fmla="*/ 25 w 453"/>
                <a:gd name="T5" fmla="*/ 2 h 248"/>
                <a:gd name="T6" fmla="*/ 43 w 453"/>
                <a:gd name="T7" fmla="*/ 17 h 248"/>
                <a:gd name="T8" fmla="*/ 61 w 453"/>
                <a:gd name="T9" fmla="*/ 39 h 248"/>
                <a:gd name="T10" fmla="*/ 83 w 453"/>
                <a:gd name="T11" fmla="*/ 68 h 248"/>
                <a:gd name="T12" fmla="*/ 106 w 453"/>
                <a:gd name="T13" fmla="*/ 103 h 248"/>
                <a:gd name="T14" fmla="*/ 129 w 453"/>
                <a:gd name="T15" fmla="*/ 143 h 248"/>
                <a:gd name="T16" fmla="*/ 154 w 453"/>
                <a:gd name="T17" fmla="*/ 182 h 248"/>
                <a:gd name="T18" fmla="*/ 179 w 453"/>
                <a:gd name="T19" fmla="*/ 227 h 248"/>
                <a:gd name="T20" fmla="*/ 203 w 453"/>
                <a:gd name="T21" fmla="*/ 277 h 248"/>
                <a:gd name="T22" fmla="*/ 224 w 453"/>
                <a:gd name="T23" fmla="*/ 322 h 248"/>
                <a:gd name="T24" fmla="*/ 247 w 453"/>
                <a:gd name="T25" fmla="*/ 371 h 248"/>
                <a:gd name="T26" fmla="*/ 265 w 453"/>
                <a:gd name="T27" fmla="*/ 418 h 248"/>
                <a:gd name="T28" fmla="*/ 282 w 453"/>
                <a:gd name="T29" fmla="*/ 461 h 248"/>
                <a:gd name="T30" fmla="*/ 296 w 453"/>
                <a:gd name="T31" fmla="*/ 502 h 248"/>
                <a:gd name="T32" fmla="*/ 310 w 453"/>
                <a:gd name="T33" fmla="*/ 535 h 2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3"/>
                <a:gd name="T52" fmla="*/ 0 h 248"/>
                <a:gd name="T53" fmla="*/ 453 w 453"/>
                <a:gd name="T54" fmla="*/ 248 h 24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3" h="248">
                  <a:moveTo>
                    <a:pt x="0" y="3"/>
                  </a:moveTo>
                  <a:lnTo>
                    <a:pt x="16" y="0"/>
                  </a:lnTo>
                  <a:lnTo>
                    <a:pt x="37" y="2"/>
                  </a:lnTo>
                  <a:lnTo>
                    <a:pt x="62" y="8"/>
                  </a:lnTo>
                  <a:lnTo>
                    <a:pt x="90" y="18"/>
                  </a:lnTo>
                  <a:lnTo>
                    <a:pt x="121" y="31"/>
                  </a:lnTo>
                  <a:lnTo>
                    <a:pt x="155" y="47"/>
                  </a:lnTo>
                  <a:lnTo>
                    <a:pt x="190" y="65"/>
                  </a:lnTo>
                  <a:lnTo>
                    <a:pt x="226" y="84"/>
                  </a:lnTo>
                  <a:lnTo>
                    <a:pt x="262" y="105"/>
                  </a:lnTo>
                  <a:lnTo>
                    <a:pt x="297" y="127"/>
                  </a:lnTo>
                  <a:lnTo>
                    <a:pt x="329" y="149"/>
                  </a:lnTo>
                  <a:lnTo>
                    <a:pt x="361" y="171"/>
                  </a:lnTo>
                  <a:lnTo>
                    <a:pt x="390" y="193"/>
                  </a:lnTo>
                  <a:lnTo>
                    <a:pt x="415" y="212"/>
                  </a:lnTo>
                  <a:lnTo>
                    <a:pt x="435" y="231"/>
                  </a:lnTo>
                  <a:lnTo>
                    <a:pt x="452" y="247"/>
                  </a:lnTo>
                </a:path>
              </a:pathLst>
            </a:custGeom>
            <a:noFill/>
            <a:ln w="127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2815" name="Line 163"/>
            <p:cNvSpPr>
              <a:spLocks noChangeShapeType="1"/>
            </p:cNvSpPr>
            <p:nvPr/>
          </p:nvSpPr>
          <p:spPr bwMode="auto">
            <a:xfrm flipH="1" flipV="1">
              <a:off x="2704" y="1073"/>
              <a:ext cx="11" cy="1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816" name="Line 164"/>
            <p:cNvSpPr>
              <a:spLocks noChangeShapeType="1"/>
            </p:cNvSpPr>
            <p:nvPr/>
          </p:nvSpPr>
          <p:spPr bwMode="auto">
            <a:xfrm flipH="1">
              <a:off x="3131" y="1351"/>
              <a:ext cx="11"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817" name="Freeform 165"/>
            <p:cNvSpPr>
              <a:spLocks/>
            </p:cNvSpPr>
            <p:nvPr/>
          </p:nvSpPr>
          <p:spPr bwMode="auto">
            <a:xfrm>
              <a:off x="3136" y="1353"/>
              <a:ext cx="112" cy="101"/>
            </a:xfrm>
            <a:custGeom>
              <a:avLst/>
              <a:gdLst>
                <a:gd name="T0" fmla="*/ 0 w 118"/>
                <a:gd name="T1" fmla="*/ 0 h 90"/>
                <a:gd name="T2" fmla="*/ 0 w 118"/>
                <a:gd name="T3" fmla="*/ 1 h 90"/>
                <a:gd name="T4" fmla="*/ 2 w 118"/>
                <a:gd name="T5" fmla="*/ 3 h 90"/>
                <a:gd name="T6" fmla="*/ 7 w 118"/>
                <a:gd name="T7" fmla="*/ 15 h 90"/>
                <a:gd name="T8" fmla="*/ 9 w 118"/>
                <a:gd name="T9" fmla="*/ 30 h 90"/>
                <a:gd name="T10" fmla="*/ 12 w 118"/>
                <a:gd name="T11" fmla="*/ 43 h 90"/>
                <a:gd name="T12" fmla="*/ 19 w 118"/>
                <a:gd name="T13" fmla="*/ 59 h 90"/>
                <a:gd name="T14" fmla="*/ 25 w 118"/>
                <a:gd name="T15" fmla="*/ 74 h 90"/>
                <a:gd name="T16" fmla="*/ 29 w 118"/>
                <a:gd name="T17" fmla="*/ 92 h 90"/>
                <a:gd name="T18" fmla="*/ 37 w 118"/>
                <a:gd name="T19" fmla="*/ 112 h 90"/>
                <a:gd name="T20" fmla="*/ 43 w 118"/>
                <a:gd name="T21" fmla="*/ 128 h 90"/>
                <a:gd name="T22" fmla="*/ 50 w 118"/>
                <a:gd name="T23" fmla="*/ 144 h 90"/>
                <a:gd name="T24" fmla="*/ 57 w 118"/>
                <a:gd name="T25" fmla="*/ 160 h 90"/>
                <a:gd name="T26" fmla="*/ 63 w 118"/>
                <a:gd name="T27" fmla="*/ 173 h 90"/>
                <a:gd name="T28" fmla="*/ 69 w 118"/>
                <a:gd name="T29" fmla="*/ 185 h 90"/>
                <a:gd name="T30" fmla="*/ 76 w 118"/>
                <a:gd name="T31" fmla="*/ 195 h 90"/>
                <a:gd name="T32" fmla="*/ 81 w 118"/>
                <a:gd name="T33" fmla="*/ 199 h 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8"/>
                <a:gd name="T52" fmla="*/ 0 h 90"/>
                <a:gd name="T53" fmla="*/ 118 w 118"/>
                <a:gd name="T54" fmla="*/ 90 h 9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8" h="90">
                  <a:moveTo>
                    <a:pt x="0" y="0"/>
                  </a:moveTo>
                  <a:lnTo>
                    <a:pt x="0" y="1"/>
                  </a:lnTo>
                  <a:lnTo>
                    <a:pt x="2" y="3"/>
                  </a:lnTo>
                  <a:lnTo>
                    <a:pt x="7" y="7"/>
                  </a:lnTo>
                  <a:lnTo>
                    <a:pt x="12" y="13"/>
                  </a:lnTo>
                  <a:lnTo>
                    <a:pt x="19" y="19"/>
                  </a:lnTo>
                  <a:lnTo>
                    <a:pt x="26" y="26"/>
                  </a:lnTo>
                  <a:lnTo>
                    <a:pt x="35" y="33"/>
                  </a:lnTo>
                  <a:lnTo>
                    <a:pt x="43" y="41"/>
                  </a:lnTo>
                  <a:lnTo>
                    <a:pt x="53" y="49"/>
                  </a:lnTo>
                  <a:lnTo>
                    <a:pt x="62" y="57"/>
                  </a:lnTo>
                  <a:lnTo>
                    <a:pt x="72" y="64"/>
                  </a:lnTo>
                  <a:lnTo>
                    <a:pt x="82" y="71"/>
                  </a:lnTo>
                  <a:lnTo>
                    <a:pt x="91" y="77"/>
                  </a:lnTo>
                  <a:lnTo>
                    <a:pt x="100" y="83"/>
                  </a:lnTo>
                  <a:lnTo>
                    <a:pt x="109" y="87"/>
                  </a:lnTo>
                  <a:lnTo>
                    <a:pt x="117" y="89"/>
                  </a:lnTo>
                </a:path>
              </a:pathLst>
            </a:custGeom>
            <a:noFill/>
            <a:ln w="127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2818" name="Line 166"/>
            <p:cNvSpPr>
              <a:spLocks noChangeShapeType="1"/>
            </p:cNvSpPr>
            <p:nvPr/>
          </p:nvSpPr>
          <p:spPr bwMode="auto">
            <a:xfrm flipV="1">
              <a:off x="3134" y="1347"/>
              <a:ext cx="4" cy="13"/>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819" name="Line 167"/>
            <p:cNvSpPr>
              <a:spLocks noChangeShapeType="1"/>
            </p:cNvSpPr>
            <p:nvPr/>
          </p:nvSpPr>
          <p:spPr bwMode="auto">
            <a:xfrm flipH="1">
              <a:off x="3243" y="1450"/>
              <a:ext cx="8" cy="6"/>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820" name="Freeform 168"/>
            <p:cNvSpPr>
              <a:spLocks/>
            </p:cNvSpPr>
            <p:nvPr/>
          </p:nvSpPr>
          <p:spPr bwMode="auto">
            <a:xfrm>
              <a:off x="3247" y="1453"/>
              <a:ext cx="74" cy="74"/>
            </a:xfrm>
            <a:custGeom>
              <a:avLst/>
              <a:gdLst>
                <a:gd name="T0" fmla="*/ 0 w 79"/>
                <a:gd name="T1" fmla="*/ 0 h 67"/>
                <a:gd name="T2" fmla="*/ 7 w 79"/>
                <a:gd name="T3" fmla="*/ 2 h 67"/>
                <a:gd name="T4" fmla="*/ 7 w 79"/>
                <a:gd name="T5" fmla="*/ 12 h 67"/>
                <a:gd name="T6" fmla="*/ 14 w 79"/>
                <a:gd name="T7" fmla="*/ 15 h 67"/>
                <a:gd name="T8" fmla="*/ 18 w 79"/>
                <a:gd name="T9" fmla="*/ 23 h 67"/>
                <a:gd name="T10" fmla="*/ 22 w 79"/>
                <a:gd name="T11" fmla="*/ 33 h 67"/>
                <a:gd name="T12" fmla="*/ 27 w 79"/>
                <a:gd name="T13" fmla="*/ 40 h 67"/>
                <a:gd name="T14" fmla="*/ 30 w 79"/>
                <a:gd name="T15" fmla="*/ 51 h 67"/>
                <a:gd name="T16" fmla="*/ 34 w 79"/>
                <a:gd name="T17" fmla="*/ 57 h 67"/>
                <a:gd name="T18" fmla="*/ 37 w 79"/>
                <a:gd name="T19" fmla="*/ 68 h 67"/>
                <a:gd name="T20" fmla="*/ 40 w 79"/>
                <a:gd name="T21" fmla="*/ 77 h 67"/>
                <a:gd name="T22" fmla="*/ 43 w 79"/>
                <a:gd name="T23" fmla="*/ 89 h 67"/>
                <a:gd name="T24" fmla="*/ 46 w 79"/>
                <a:gd name="T25" fmla="*/ 98 h 67"/>
                <a:gd name="T26" fmla="*/ 46 w 79"/>
                <a:gd name="T27" fmla="*/ 108 h 67"/>
                <a:gd name="T28" fmla="*/ 49 w 79"/>
                <a:gd name="T29" fmla="*/ 116 h 67"/>
                <a:gd name="T30" fmla="*/ 49 w 79"/>
                <a:gd name="T31" fmla="*/ 125 h 67"/>
                <a:gd name="T32" fmla="*/ 49 w 79"/>
                <a:gd name="T33" fmla="*/ 131 h 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9"/>
                <a:gd name="T52" fmla="*/ 0 h 67"/>
                <a:gd name="T53" fmla="*/ 79 w 79"/>
                <a:gd name="T54" fmla="*/ 67 h 6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9" h="67">
                  <a:moveTo>
                    <a:pt x="0" y="0"/>
                  </a:moveTo>
                  <a:lnTo>
                    <a:pt x="7" y="2"/>
                  </a:lnTo>
                  <a:lnTo>
                    <a:pt x="14" y="5"/>
                  </a:lnTo>
                  <a:lnTo>
                    <a:pt x="21" y="8"/>
                  </a:lnTo>
                  <a:lnTo>
                    <a:pt x="28" y="12"/>
                  </a:lnTo>
                  <a:lnTo>
                    <a:pt x="35" y="16"/>
                  </a:lnTo>
                  <a:lnTo>
                    <a:pt x="42" y="20"/>
                  </a:lnTo>
                  <a:lnTo>
                    <a:pt x="47" y="25"/>
                  </a:lnTo>
                  <a:lnTo>
                    <a:pt x="53" y="29"/>
                  </a:lnTo>
                  <a:lnTo>
                    <a:pt x="59" y="34"/>
                  </a:lnTo>
                  <a:lnTo>
                    <a:pt x="63" y="39"/>
                  </a:lnTo>
                  <a:lnTo>
                    <a:pt x="68" y="44"/>
                  </a:lnTo>
                  <a:lnTo>
                    <a:pt x="71" y="49"/>
                  </a:lnTo>
                  <a:lnTo>
                    <a:pt x="73" y="54"/>
                  </a:lnTo>
                  <a:lnTo>
                    <a:pt x="76" y="58"/>
                  </a:lnTo>
                  <a:lnTo>
                    <a:pt x="78" y="62"/>
                  </a:lnTo>
                  <a:lnTo>
                    <a:pt x="78" y="66"/>
                  </a:lnTo>
                </a:path>
              </a:pathLst>
            </a:custGeom>
            <a:noFill/>
            <a:ln w="127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2821" name="Line 169"/>
            <p:cNvSpPr>
              <a:spLocks noChangeShapeType="1"/>
            </p:cNvSpPr>
            <p:nvPr/>
          </p:nvSpPr>
          <p:spPr bwMode="auto">
            <a:xfrm flipV="1">
              <a:off x="3246" y="1446"/>
              <a:ext cx="1" cy="1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822" name="Line 170"/>
            <p:cNvSpPr>
              <a:spLocks noChangeShapeType="1"/>
            </p:cNvSpPr>
            <p:nvPr/>
          </p:nvSpPr>
          <p:spPr bwMode="auto">
            <a:xfrm flipH="1">
              <a:off x="3314" y="1526"/>
              <a:ext cx="1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823" name="Freeform 171"/>
            <p:cNvSpPr>
              <a:spLocks/>
            </p:cNvSpPr>
            <p:nvPr/>
          </p:nvSpPr>
          <p:spPr bwMode="auto">
            <a:xfrm>
              <a:off x="3320" y="1526"/>
              <a:ext cx="208" cy="163"/>
            </a:xfrm>
            <a:custGeom>
              <a:avLst/>
              <a:gdLst>
                <a:gd name="T0" fmla="*/ 0 w 219"/>
                <a:gd name="T1" fmla="*/ 0 h 146"/>
                <a:gd name="T2" fmla="*/ 2 w 219"/>
                <a:gd name="T3" fmla="*/ 4 h 146"/>
                <a:gd name="T4" fmla="*/ 9 w 219"/>
                <a:gd name="T5" fmla="*/ 21 h 146"/>
                <a:gd name="T6" fmla="*/ 12 w 219"/>
                <a:gd name="T7" fmla="*/ 39 h 146"/>
                <a:gd name="T8" fmla="*/ 23 w 219"/>
                <a:gd name="T9" fmla="*/ 57 h 146"/>
                <a:gd name="T10" fmla="*/ 33 w 219"/>
                <a:gd name="T11" fmla="*/ 79 h 146"/>
                <a:gd name="T12" fmla="*/ 45 w 219"/>
                <a:gd name="T13" fmla="*/ 105 h 146"/>
                <a:gd name="T14" fmla="*/ 58 w 219"/>
                <a:gd name="T15" fmla="*/ 130 h 146"/>
                <a:gd name="T16" fmla="*/ 72 w 219"/>
                <a:gd name="T17" fmla="*/ 152 h 146"/>
                <a:gd name="T18" fmla="*/ 85 w 219"/>
                <a:gd name="T19" fmla="*/ 179 h 146"/>
                <a:gd name="T20" fmla="*/ 99 w 219"/>
                <a:gd name="T21" fmla="*/ 203 h 146"/>
                <a:gd name="T22" fmla="*/ 112 w 219"/>
                <a:gd name="T23" fmla="*/ 227 h 146"/>
                <a:gd name="T24" fmla="*/ 124 w 219"/>
                <a:gd name="T25" fmla="*/ 249 h 146"/>
                <a:gd name="T26" fmla="*/ 134 w 219"/>
                <a:gd name="T27" fmla="*/ 270 h 146"/>
                <a:gd name="T28" fmla="*/ 143 w 219"/>
                <a:gd name="T29" fmla="*/ 286 h 146"/>
                <a:gd name="T30" fmla="*/ 147 w 219"/>
                <a:gd name="T31" fmla="*/ 301 h 146"/>
                <a:gd name="T32" fmla="*/ 153 w 219"/>
                <a:gd name="T33" fmla="*/ 314 h 1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9"/>
                <a:gd name="T52" fmla="*/ 0 h 146"/>
                <a:gd name="T53" fmla="*/ 219 w 219"/>
                <a:gd name="T54" fmla="*/ 146 h 1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9" h="146">
                  <a:moveTo>
                    <a:pt x="0" y="0"/>
                  </a:moveTo>
                  <a:lnTo>
                    <a:pt x="2" y="4"/>
                  </a:lnTo>
                  <a:lnTo>
                    <a:pt x="9" y="10"/>
                  </a:lnTo>
                  <a:lnTo>
                    <a:pt x="19" y="18"/>
                  </a:lnTo>
                  <a:lnTo>
                    <a:pt x="31" y="27"/>
                  </a:lnTo>
                  <a:lnTo>
                    <a:pt x="47" y="37"/>
                  </a:lnTo>
                  <a:lnTo>
                    <a:pt x="64" y="48"/>
                  </a:lnTo>
                  <a:lnTo>
                    <a:pt x="83" y="59"/>
                  </a:lnTo>
                  <a:lnTo>
                    <a:pt x="103" y="71"/>
                  </a:lnTo>
                  <a:lnTo>
                    <a:pt x="122" y="82"/>
                  </a:lnTo>
                  <a:lnTo>
                    <a:pt x="142" y="94"/>
                  </a:lnTo>
                  <a:lnTo>
                    <a:pt x="161" y="105"/>
                  </a:lnTo>
                  <a:lnTo>
                    <a:pt x="178" y="115"/>
                  </a:lnTo>
                  <a:lnTo>
                    <a:pt x="192" y="125"/>
                  </a:lnTo>
                  <a:lnTo>
                    <a:pt x="205" y="133"/>
                  </a:lnTo>
                  <a:lnTo>
                    <a:pt x="212" y="140"/>
                  </a:lnTo>
                  <a:lnTo>
                    <a:pt x="218" y="145"/>
                  </a:lnTo>
                </a:path>
              </a:pathLst>
            </a:custGeom>
            <a:noFill/>
            <a:ln w="127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2824" name="Line 172"/>
            <p:cNvSpPr>
              <a:spLocks noChangeShapeType="1"/>
            </p:cNvSpPr>
            <p:nvPr/>
          </p:nvSpPr>
          <p:spPr bwMode="auto">
            <a:xfrm>
              <a:off x="3318" y="1526"/>
              <a:ext cx="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825" name="Line 173"/>
            <p:cNvSpPr>
              <a:spLocks noChangeShapeType="1"/>
            </p:cNvSpPr>
            <p:nvPr/>
          </p:nvSpPr>
          <p:spPr bwMode="auto">
            <a:xfrm flipH="1">
              <a:off x="3522" y="1687"/>
              <a:ext cx="10" cy="3"/>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826" name="Freeform 174"/>
            <p:cNvSpPr>
              <a:spLocks/>
            </p:cNvSpPr>
            <p:nvPr/>
          </p:nvSpPr>
          <p:spPr bwMode="auto">
            <a:xfrm>
              <a:off x="3527" y="1742"/>
              <a:ext cx="104" cy="158"/>
            </a:xfrm>
            <a:custGeom>
              <a:avLst/>
              <a:gdLst>
                <a:gd name="T0" fmla="*/ 0 w 110"/>
                <a:gd name="T1" fmla="*/ 0 h 142"/>
                <a:gd name="T2" fmla="*/ 3 w 110"/>
                <a:gd name="T3" fmla="*/ 12 h 142"/>
                <a:gd name="T4" fmla="*/ 9 w 110"/>
                <a:gd name="T5" fmla="*/ 24 h 142"/>
                <a:gd name="T6" fmla="*/ 9 w 110"/>
                <a:gd name="T7" fmla="*/ 41 h 142"/>
                <a:gd name="T8" fmla="*/ 18 w 110"/>
                <a:gd name="T9" fmla="*/ 62 h 142"/>
                <a:gd name="T10" fmla="*/ 23 w 110"/>
                <a:gd name="T11" fmla="*/ 81 h 142"/>
                <a:gd name="T12" fmla="*/ 29 w 110"/>
                <a:gd name="T13" fmla="*/ 107 h 142"/>
                <a:gd name="T14" fmla="*/ 36 w 110"/>
                <a:gd name="T15" fmla="*/ 131 h 142"/>
                <a:gd name="T16" fmla="*/ 43 w 110"/>
                <a:gd name="T17" fmla="*/ 151 h 142"/>
                <a:gd name="T18" fmla="*/ 49 w 110"/>
                <a:gd name="T19" fmla="*/ 176 h 142"/>
                <a:gd name="T20" fmla="*/ 55 w 110"/>
                <a:gd name="T21" fmla="*/ 199 h 142"/>
                <a:gd name="T22" fmla="*/ 61 w 110"/>
                <a:gd name="T23" fmla="*/ 221 h 142"/>
                <a:gd name="T24" fmla="*/ 66 w 110"/>
                <a:gd name="T25" fmla="*/ 241 h 142"/>
                <a:gd name="T26" fmla="*/ 69 w 110"/>
                <a:gd name="T27" fmla="*/ 259 h 142"/>
                <a:gd name="T28" fmla="*/ 72 w 110"/>
                <a:gd name="T29" fmla="*/ 274 h 142"/>
                <a:gd name="T30" fmla="*/ 74 w 110"/>
                <a:gd name="T31" fmla="*/ 288 h 142"/>
                <a:gd name="T32" fmla="*/ 74 w 110"/>
                <a:gd name="T33" fmla="*/ 298 h 1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0"/>
                <a:gd name="T52" fmla="*/ 0 h 142"/>
                <a:gd name="T53" fmla="*/ 110 w 110"/>
                <a:gd name="T54" fmla="*/ 142 h 1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0" h="142">
                  <a:moveTo>
                    <a:pt x="0" y="0"/>
                  </a:moveTo>
                  <a:lnTo>
                    <a:pt x="3" y="5"/>
                  </a:lnTo>
                  <a:lnTo>
                    <a:pt x="9" y="12"/>
                  </a:lnTo>
                  <a:lnTo>
                    <a:pt x="16" y="20"/>
                  </a:lnTo>
                  <a:lnTo>
                    <a:pt x="25" y="29"/>
                  </a:lnTo>
                  <a:lnTo>
                    <a:pt x="34" y="39"/>
                  </a:lnTo>
                  <a:lnTo>
                    <a:pt x="43" y="50"/>
                  </a:lnTo>
                  <a:lnTo>
                    <a:pt x="53" y="61"/>
                  </a:lnTo>
                  <a:lnTo>
                    <a:pt x="63" y="72"/>
                  </a:lnTo>
                  <a:lnTo>
                    <a:pt x="72" y="84"/>
                  </a:lnTo>
                  <a:lnTo>
                    <a:pt x="81" y="94"/>
                  </a:lnTo>
                  <a:lnTo>
                    <a:pt x="90" y="105"/>
                  </a:lnTo>
                  <a:lnTo>
                    <a:pt x="97" y="114"/>
                  </a:lnTo>
                  <a:lnTo>
                    <a:pt x="102" y="123"/>
                  </a:lnTo>
                  <a:lnTo>
                    <a:pt x="107" y="130"/>
                  </a:lnTo>
                  <a:lnTo>
                    <a:pt x="109" y="137"/>
                  </a:lnTo>
                  <a:lnTo>
                    <a:pt x="109" y="141"/>
                  </a:lnTo>
                </a:path>
              </a:pathLst>
            </a:custGeom>
            <a:noFill/>
            <a:ln w="127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2827" name="Line 175"/>
            <p:cNvSpPr>
              <a:spLocks noChangeShapeType="1"/>
            </p:cNvSpPr>
            <p:nvPr/>
          </p:nvSpPr>
          <p:spPr bwMode="auto">
            <a:xfrm flipV="1">
              <a:off x="3525" y="1683"/>
              <a:ext cx="4" cy="11"/>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828" name="Line 176"/>
            <p:cNvSpPr>
              <a:spLocks noChangeShapeType="1"/>
            </p:cNvSpPr>
            <p:nvPr/>
          </p:nvSpPr>
          <p:spPr bwMode="auto">
            <a:xfrm flipH="1" flipV="1">
              <a:off x="3624" y="1840"/>
              <a:ext cx="12" cy="11"/>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829" name="Freeform 177"/>
            <p:cNvSpPr>
              <a:spLocks/>
            </p:cNvSpPr>
            <p:nvPr/>
          </p:nvSpPr>
          <p:spPr bwMode="auto">
            <a:xfrm>
              <a:off x="3629" y="1846"/>
              <a:ext cx="98" cy="69"/>
            </a:xfrm>
            <a:custGeom>
              <a:avLst/>
              <a:gdLst>
                <a:gd name="T0" fmla="*/ 1 w 103"/>
                <a:gd name="T1" fmla="*/ 0 h 62"/>
                <a:gd name="T2" fmla="*/ 0 w 103"/>
                <a:gd name="T3" fmla="*/ 4 h 62"/>
                <a:gd name="T4" fmla="*/ 2 w 103"/>
                <a:gd name="T5" fmla="*/ 16 h 62"/>
                <a:gd name="T6" fmla="*/ 7 w 103"/>
                <a:gd name="T7" fmla="*/ 24 h 62"/>
                <a:gd name="T8" fmla="*/ 10 w 103"/>
                <a:gd name="T9" fmla="*/ 36 h 62"/>
                <a:gd name="T10" fmla="*/ 13 w 103"/>
                <a:gd name="T11" fmla="*/ 46 h 62"/>
                <a:gd name="T12" fmla="*/ 22 w 103"/>
                <a:gd name="T13" fmla="*/ 57 h 62"/>
                <a:gd name="T14" fmla="*/ 27 w 103"/>
                <a:gd name="T15" fmla="*/ 70 h 62"/>
                <a:gd name="T16" fmla="*/ 34 w 103"/>
                <a:gd name="T17" fmla="*/ 80 h 62"/>
                <a:gd name="T18" fmla="*/ 41 w 103"/>
                <a:gd name="T19" fmla="*/ 89 h 62"/>
                <a:gd name="T20" fmla="*/ 47 w 103"/>
                <a:gd name="T21" fmla="*/ 99 h 62"/>
                <a:gd name="T22" fmla="*/ 54 w 103"/>
                <a:gd name="T23" fmla="*/ 108 h 62"/>
                <a:gd name="T24" fmla="*/ 60 w 103"/>
                <a:gd name="T25" fmla="*/ 114 h 62"/>
                <a:gd name="T26" fmla="*/ 66 w 103"/>
                <a:gd name="T27" fmla="*/ 120 h 62"/>
                <a:gd name="T28" fmla="*/ 69 w 103"/>
                <a:gd name="T29" fmla="*/ 124 h 62"/>
                <a:gd name="T30" fmla="*/ 71 w 103"/>
                <a:gd name="T31" fmla="*/ 131 h 62"/>
                <a:gd name="T32" fmla="*/ 72 w 103"/>
                <a:gd name="T33" fmla="*/ 131 h 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3"/>
                <a:gd name="T52" fmla="*/ 0 h 62"/>
                <a:gd name="T53" fmla="*/ 103 w 103"/>
                <a:gd name="T54" fmla="*/ 62 h 6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3" h="62">
                  <a:moveTo>
                    <a:pt x="1" y="0"/>
                  </a:moveTo>
                  <a:lnTo>
                    <a:pt x="0" y="4"/>
                  </a:lnTo>
                  <a:lnTo>
                    <a:pt x="2" y="8"/>
                  </a:lnTo>
                  <a:lnTo>
                    <a:pt x="7" y="12"/>
                  </a:lnTo>
                  <a:lnTo>
                    <a:pt x="13" y="17"/>
                  </a:lnTo>
                  <a:lnTo>
                    <a:pt x="20" y="22"/>
                  </a:lnTo>
                  <a:lnTo>
                    <a:pt x="29" y="27"/>
                  </a:lnTo>
                  <a:lnTo>
                    <a:pt x="38" y="33"/>
                  </a:lnTo>
                  <a:lnTo>
                    <a:pt x="48" y="38"/>
                  </a:lnTo>
                  <a:lnTo>
                    <a:pt x="58" y="42"/>
                  </a:lnTo>
                  <a:lnTo>
                    <a:pt x="67" y="47"/>
                  </a:lnTo>
                  <a:lnTo>
                    <a:pt x="76" y="51"/>
                  </a:lnTo>
                  <a:lnTo>
                    <a:pt x="84" y="54"/>
                  </a:lnTo>
                  <a:lnTo>
                    <a:pt x="92" y="57"/>
                  </a:lnTo>
                  <a:lnTo>
                    <a:pt x="98" y="59"/>
                  </a:lnTo>
                  <a:lnTo>
                    <a:pt x="101" y="61"/>
                  </a:lnTo>
                  <a:lnTo>
                    <a:pt x="102" y="61"/>
                  </a:lnTo>
                </a:path>
              </a:pathLst>
            </a:custGeom>
            <a:noFill/>
            <a:ln w="127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2830" name="Line 178"/>
            <p:cNvSpPr>
              <a:spLocks noChangeShapeType="1"/>
            </p:cNvSpPr>
            <p:nvPr/>
          </p:nvSpPr>
          <p:spPr bwMode="auto">
            <a:xfrm>
              <a:off x="3627" y="1845"/>
              <a:ext cx="5" cy="2"/>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831" name="Line 179"/>
            <p:cNvSpPr>
              <a:spLocks noChangeShapeType="1"/>
            </p:cNvSpPr>
            <p:nvPr/>
          </p:nvSpPr>
          <p:spPr bwMode="auto">
            <a:xfrm flipH="1">
              <a:off x="3721" y="1912"/>
              <a:ext cx="9" cy="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l-GR"/>
            </a:p>
          </p:txBody>
        </p:sp>
        <p:sp>
          <p:nvSpPr>
            <p:cNvPr id="32832" name="Freeform 180"/>
            <p:cNvSpPr>
              <a:spLocks/>
            </p:cNvSpPr>
            <p:nvPr/>
          </p:nvSpPr>
          <p:spPr bwMode="auto">
            <a:xfrm>
              <a:off x="2982" y="1311"/>
              <a:ext cx="48" cy="29"/>
            </a:xfrm>
            <a:custGeom>
              <a:avLst/>
              <a:gdLst>
                <a:gd name="T0" fmla="*/ 0 w 50"/>
                <a:gd name="T1" fmla="*/ 23 h 26"/>
                <a:gd name="T2" fmla="*/ 1 w 50"/>
                <a:gd name="T3" fmla="*/ 26 h 26"/>
                <a:gd name="T4" fmla="*/ 3 w 50"/>
                <a:gd name="T5" fmla="*/ 29 h 26"/>
                <a:gd name="T6" fmla="*/ 6 w 50"/>
                <a:gd name="T7" fmla="*/ 31 h 26"/>
                <a:gd name="T8" fmla="*/ 9 w 50"/>
                <a:gd name="T9" fmla="*/ 32 h 26"/>
                <a:gd name="T10" fmla="*/ 11 w 50"/>
                <a:gd name="T11" fmla="*/ 35 h 26"/>
                <a:gd name="T12" fmla="*/ 12 w 50"/>
                <a:gd name="T13" fmla="*/ 36 h 26"/>
                <a:gd name="T14" fmla="*/ 12 w 50"/>
                <a:gd name="T15" fmla="*/ 39 h 26"/>
                <a:gd name="T16" fmla="*/ 12 w 50"/>
                <a:gd name="T17" fmla="*/ 40 h 26"/>
                <a:gd name="T18" fmla="*/ 13 w 50"/>
                <a:gd name="T19" fmla="*/ 44 h 26"/>
                <a:gd name="T20" fmla="*/ 15 w 50"/>
                <a:gd name="T21" fmla="*/ 45 h 26"/>
                <a:gd name="T22" fmla="*/ 19 w 50"/>
                <a:gd name="T23" fmla="*/ 49 h 26"/>
                <a:gd name="T24" fmla="*/ 21 w 50"/>
                <a:gd name="T25" fmla="*/ 50 h 26"/>
                <a:gd name="T26" fmla="*/ 23 w 50"/>
                <a:gd name="T27" fmla="*/ 50 h 26"/>
                <a:gd name="T28" fmla="*/ 26 w 50"/>
                <a:gd name="T29" fmla="*/ 51 h 26"/>
                <a:gd name="T30" fmla="*/ 29 w 50"/>
                <a:gd name="T31" fmla="*/ 55 h 26"/>
                <a:gd name="T32" fmla="*/ 30 w 50"/>
                <a:gd name="T33" fmla="*/ 55 h 26"/>
                <a:gd name="T34" fmla="*/ 36 w 50"/>
                <a:gd name="T35" fmla="*/ 29 h 26"/>
                <a:gd name="T36" fmla="*/ 34 w 50"/>
                <a:gd name="T37" fmla="*/ 26 h 26"/>
                <a:gd name="T38" fmla="*/ 33 w 50"/>
                <a:gd name="T39" fmla="*/ 23 h 26"/>
                <a:gd name="T40" fmla="*/ 32 w 50"/>
                <a:gd name="T41" fmla="*/ 23 h 26"/>
                <a:gd name="T42" fmla="*/ 31 w 50"/>
                <a:gd name="T43" fmla="*/ 21 h 26"/>
                <a:gd name="T44" fmla="*/ 30 w 50"/>
                <a:gd name="T45" fmla="*/ 21 h 26"/>
                <a:gd name="T46" fmla="*/ 28 w 50"/>
                <a:gd name="T47" fmla="*/ 19 h 26"/>
                <a:gd name="T48" fmla="*/ 25 w 50"/>
                <a:gd name="T49" fmla="*/ 17 h 26"/>
                <a:gd name="T50" fmla="*/ 23 w 50"/>
                <a:gd name="T51" fmla="*/ 15 h 26"/>
                <a:gd name="T52" fmla="*/ 21 w 50"/>
                <a:gd name="T53" fmla="*/ 15 h 26"/>
                <a:gd name="T54" fmla="*/ 19 w 50"/>
                <a:gd name="T55" fmla="*/ 13 h 26"/>
                <a:gd name="T56" fmla="*/ 16 w 50"/>
                <a:gd name="T57" fmla="*/ 12 h 26"/>
                <a:gd name="T58" fmla="*/ 15 w 50"/>
                <a:gd name="T59" fmla="*/ 4 h 26"/>
                <a:gd name="T60" fmla="*/ 13 w 50"/>
                <a:gd name="T61" fmla="*/ 3 h 26"/>
                <a:gd name="T62" fmla="*/ 12 w 50"/>
                <a:gd name="T63" fmla="*/ 2 h 26"/>
                <a:gd name="T64" fmla="*/ 12 w 50"/>
                <a:gd name="T65" fmla="*/ 1 h 26"/>
                <a:gd name="T66" fmla="*/ 12 w 50"/>
                <a:gd name="T67" fmla="*/ 0 h 26"/>
                <a:gd name="T68" fmla="*/ 0 w 50"/>
                <a:gd name="T69" fmla="*/ 23 h 2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0"/>
                <a:gd name="T106" fmla="*/ 0 h 26"/>
                <a:gd name="T107" fmla="*/ 50 w 50"/>
                <a:gd name="T108" fmla="*/ 26 h 2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0" h="26">
                  <a:moveTo>
                    <a:pt x="0" y="11"/>
                  </a:moveTo>
                  <a:lnTo>
                    <a:pt x="1" y="12"/>
                  </a:lnTo>
                  <a:lnTo>
                    <a:pt x="3" y="13"/>
                  </a:lnTo>
                  <a:lnTo>
                    <a:pt x="6" y="14"/>
                  </a:lnTo>
                  <a:lnTo>
                    <a:pt x="9" y="15"/>
                  </a:lnTo>
                  <a:lnTo>
                    <a:pt x="11" y="16"/>
                  </a:lnTo>
                  <a:lnTo>
                    <a:pt x="13" y="17"/>
                  </a:lnTo>
                  <a:lnTo>
                    <a:pt x="16" y="18"/>
                  </a:lnTo>
                  <a:lnTo>
                    <a:pt x="18" y="19"/>
                  </a:lnTo>
                  <a:lnTo>
                    <a:pt x="20" y="20"/>
                  </a:lnTo>
                  <a:lnTo>
                    <a:pt x="22" y="21"/>
                  </a:lnTo>
                  <a:lnTo>
                    <a:pt x="26" y="22"/>
                  </a:lnTo>
                  <a:lnTo>
                    <a:pt x="28" y="23"/>
                  </a:lnTo>
                  <a:lnTo>
                    <a:pt x="30" y="23"/>
                  </a:lnTo>
                  <a:lnTo>
                    <a:pt x="33" y="24"/>
                  </a:lnTo>
                  <a:lnTo>
                    <a:pt x="36" y="25"/>
                  </a:lnTo>
                  <a:lnTo>
                    <a:pt x="38" y="25"/>
                  </a:lnTo>
                  <a:lnTo>
                    <a:pt x="49" y="13"/>
                  </a:lnTo>
                  <a:lnTo>
                    <a:pt x="46" y="12"/>
                  </a:lnTo>
                  <a:lnTo>
                    <a:pt x="43" y="11"/>
                  </a:lnTo>
                  <a:lnTo>
                    <a:pt x="41" y="11"/>
                  </a:lnTo>
                  <a:lnTo>
                    <a:pt x="39" y="10"/>
                  </a:lnTo>
                  <a:lnTo>
                    <a:pt x="37" y="10"/>
                  </a:lnTo>
                  <a:lnTo>
                    <a:pt x="35" y="9"/>
                  </a:lnTo>
                  <a:lnTo>
                    <a:pt x="32" y="8"/>
                  </a:lnTo>
                  <a:lnTo>
                    <a:pt x="30" y="7"/>
                  </a:lnTo>
                  <a:lnTo>
                    <a:pt x="28" y="7"/>
                  </a:lnTo>
                  <a:lnTo>
                    <a:pt x="26" y="6"/>
                  </a:lnTo>
                  <a:lnTo>
                    <a:pt x="23" y="5"/>
                  </a:lnTo>
                  <a:lnTo>
                    <a:pt x="22" y="4"/>
                  </a:lnTo>
                  <a:lnTo>
                    <a:pt x="20" y="3"/>
                  </a:lnTo>
                  <a:lnTo>
                    <a:pt x="18" y="2"/>
                  </a:lnTo>
                  <a:lnTo>
                    <a:pt x="17" y="1"/>
                  </a:lnTo>
                  <a:lnTo>
                    <a:pt x="14" y="0"/>
                  </a:lnTo>
                  <a:lnTo>
                    <a:pt x="0" y="11"/>
                  </a:lnTo>
                </a:path>
              </a:pathLst>
            </a:custGeom>
            <a:solidFill>
              <a:srgbClr val="C0E7F1"/>
            </a:solidFill>
            <a:ln w="12700" cap="rnd">
              <a:solidFill>
                <a:srgbClr val="232323"/>
              </a:solidFill>
              <a:round/>
              <a:headEnd/>
              <a:tailEnd/>
            </a:ln>
          </p:spPr>
          <p:txBody>
            <a:bodyPr/>
            <a:lstStyle/>
            <a:p>
              <a:endParaRPr lang="el-GR"/>
            </a:p>
          </p:txBody>
        </p:sp>
        <p:sp>
          <p:nvSpPr>
            <p:cNvPr id="32833" name="Freeform 181"/>
            <p:cNvSpPr>
              <a:spLocks/>
            </p:cNvSpPr>
            <p:nvPr/>
          </p:nvSpPr>
          <p:spPr bwMode="auto">
            <a:xfrm>
              <a:off x="2896" y="1416"/>
              <a:ext cx="22" cy="18"/>
            </a:xfrm>
            <a:custGeom>
              <a:avLst/>
              <a:gdLst>
                <a:gd name="T0" fmla="*/ 0 w 23"/>
                <a:gd name="T1" fmla="*/ 18 h 16"/>
                <a:gd name="T2" fmla="*/ 0 w 23"/>
                <a:gd name="T3" fmla="*/ 18 h 16"/>
                <a:gd name="T4" fmla="*/ 0 w 23"/>
                <a:gd name="T5" fmla="*/ 19 h 16"/>
                <a:gd name="T6" fmla="*/ 0 w 23"/>
                <a:gd name="T7" fmla="*/ 23 h 16"/>
                <a:gd name="T8" fmla="*/ 1 w 23"/>
                <a:gd name="T9" fmla="*/ 26 h 16"/>
                <a:gd name="T10" fmla="*/ 2 w 23"/>
                <a:gd name="T11" fmla="*/ 29 h 16"/>
                <a:gd name="T12" fmla="*/ 3 w 23"/>
                <a:gd name="T13" fmla="*/ 30 h 16"/>
                <a:gd name="T14" fmla="*/ 4 w 23"/>
                <a:gd name="T15" fmla="*/ 30 h 16"/>
                <a:gd name="T16" fmla="*/ 6 w 23"/>
                <a:gd name="T17" fmla="*/ 32 h 16"/>
                <a:gd name="T18" fmla="*/ 7 w 23"/>
                <a:gd name="T19" fmla="*/ 32 h 16"/>
                <a:gd name="T20" fmla="*/ 8 w 23"/>
                <a:gd name="T21" fmla="*/ 32 h 16"/>
                <a:gd name="T22" fmla="*/ 9 w 23"/>
                <a:gd name="T23" fmla="*/ 34 h 16"/>
                <a:gd name="T24" fmla="*/ 10 w 23"/>
                <a:gd name="T25" fmla="*/ 34 h 16"/>
                <a:gd name="T26" fmla="*/ 11 w 23"/>
                <a:gd name="T27" fmla="*/ 34 h 16"/>
                <a:gd name="T28" fmla="*/ 11 w 23"/>
                <a:gd name="T29" fmla="*/ 34 h 16"/>
                <a:gd name="T30" fmla="*/ 11 w 23"/>
                <a:gd name="T31" fmla="*/ 34 h 16"/>
                <a:gd name="T32" fmla="*/ 11 w 23"/>
                <a:gd name="T33" fmla="*/ 32 h 16"/>
                <a:gd name="T34" fmla="*/ 11 w 23"/>
                <a:gd name="T35" fmla="*/ 32 h 16"/>
                <a:gd name="T36" fmla="*/ 11 w 23"/>
                <a:gd name="T37" fmla="*/ 32 h 16"/>
                <a:gd name="T38" fmla="*/ 11 w 23"/>
                <a:gd name="T39" fmla="*/ 30 h 16"/>
                <a:gd name="T40" fmla="*/ 11 w 23"/>
                <a:gd name="T41" fmla="*/ 30 h 16"/>
                <a:gd name="T42" fmla="*/ 12 w 23"/>
                <a:gd name="T43" fmla="*/ 30 h 16"/>
                <a:gd name="T44" fmla="*/ 13 w 23"/>
                <a:gd name="T45" fmla="*/ 29 h 16"/>
                <a:gd name="T46" fmla="*/ 13 w 23"/>
                <a:gd name="T47" fmla="*/ 26 h 16"/>
                <a:gd name="T48" fmla="*/ 14 w 23"/>
                <a:gd name="T49" fmla="*/ 26 h 16"/>
                <a:gd name="T50" fmla="*/ 14 w 23"/>
                <a:gd name="T51" fmla="*/ 23 h 16"/>
                <a:gd name="T52" fmla="*/ 15 w 23"/>
                <a:gd name="T53" fmla="*/ 23 h 16"/>
                <a:gd name="T54" fmla="*/ 15 w 23"/>
                <a:gd name="T55" fmla="*/ 19 h 16"/>
                <a:gd name="T56" fmla="*/ 15 w 23"/>
                <a:gd name="T57" fmla="*/ 18 h 16"/>
                <a:gd name="T58" fmla="*/ 15 w 23"/>
                <a:gd name="T59" fmla="*/ 16 h 16"/>
                <a:gd name="T60" fmla="*/ 15 w 23"/>
                <a:gd name="T61" fmla="*/ 14 h 16"/>
                <a:gd name="T62" fmla="*/ 15 w 23"/>
                <a:gd name="T63" fmla="*/ 12 h 16"/>
                <a:gd name="T64" fmla="*/ 14 w 23"/>
                <a:gd name="T65" fmla="*/ 12 h 16"/>
                <a:gd name="T66" fmla="*/ 14 w 23"/>
                <a:gd name="T67" fmla="*/ 11 h 16"/>
                <a:gd name="T68" fmla="*/ 13 w 23"/>
                <a:gd name="T69" fmla="*/ 3 h 16"/>
                <a:gd name="T70" fmla="*/ 12 w 23"/>
                <a:gd name="T71" fmla="*/ 2 h 16"/>
                <a:gd name="T72" fmla="*/ 11 w 23"/>
                <a:gd name="T73" fmla="*/ 2 h 16"/>
                <a:gd name="T74" fmla="*/ 11 w 23"/>
                <a:gd name="T75" fmla="*/ 2 h 16"/>
                <a:gd name="T76" fmla="*/ 11 w 23"/>
                <a:gd name="T77" fmla="*/ 1 h 16"/>
                <a:gd name="T78" fmla="*/ 11 w 23"/>
                <a:gd name="T79" fmla="*/ 1 h 16"/>
                <a:gd name="T80" fmla="*/ 11 w 23"/>
                <a:gd name="T81" fmla="*/ 1 h 16"/>
                <a:gd name="T82" fmla="*/ 11 w 23"/>
                <a:gd name="T83" fmla="*/ 0 h 16"/>
                <a:gd name="T84" fmla="*/ 11 w 23"/>
                <a:gd name="T85" fmla="*/ 0 h 16"/>
                <a:gd name="T86" fmla="*/ 11 w 23"/>
                <a:gd name="T87" fmla="*/ 0 h 16"/>
                <a:gd name="T88" fmla="*/ 10 w 23"/>
                <a:gd name="T89" fmla="*/ 0 h 16"/>
                <a:gd name="T90" fmla="*/ 9 w 23"/>
                <a:gd name="T91" fmla="*/ 0 h 16"/>
                <a:gd name="T92" fmla="*/ 8 w 23"/>
                <a:gd name="T93" fmla="*/ 1 h 16"/>
                <a:gd name="T94" fmla="*/ 7 w 23"/>
                <a:gd name="T95" fmla="*/ 1 h 16"/>
                <a:gd name="T96" fmla="*/ 6 w 23"/>
                <a:gd name="T97" fmla="*/ 1 h 16"/>
                <a:gd name="T98" fmla="*/ 4 w 23"/>
                <a:gd name="T99" fmla="*/ 2 h 16"/>
                <a:gd name="T100" fmla="*/ 3 w 23"/>
                <a:gd name="T101" fmla="*/ 2 h 16"/>
                <a:gd name="T102" fmla="*/ 2 w 23"/>
                <a:gd name="T103" fmla="*/ 3 h 16"/>
                <a:gd name="T104" fmla="*/ 1 w 23"/>
                <a:gd name="T105" fmla="*/ 3 h 16"/>
                <a:gd name="T106" fmla="*/ 1 w 23"/>
                <a:gd name="T107" fmla="*/ 11 h 16"/>
                <a:gd name="T108" fmla="*/ 0 w 23"/>
                <a:gd name="T109" fmla="*/ 12 h 16"/>
                <a:gd name="T110" fmla="*/ 0 w 23"/>
                <a:gd name="T111" fmla="*/ 14 h 16"/>
                <a:gd name="T112" fmla="*/ 0 w 23"/>
                <a:gd name="T113" fmla="*/ 16 h 16"/>
                <a:gd name="T114" fmla="*/ 0 w 23"/>
                <a:gd name="T115" fmla="*/ 18 h 1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3"/>
                <a:gd name="T175" fmla="*/ 0 h 16"/>
                <a:gd name="T176" fmla="*/ 23 w 23"/>
                <a:gd name="T177" fmla="*/ 16 h 1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3" h="16">
                  <a:moveTo>
                    <a:pt x="0" y="8"/>
                  </a:moveTo>
                  <a:lnTo>
                    <a:pt x="0" y="8"/>
                  </a:lnTo>
                  <a:lnTo>
                    <a:pt x="0" y="9"/>
                  </a:lnTo>
                  <a:lnTo>
                    <a:pt x="0" y="10"/>
                  </a:lnTo>
                  <a:lnTo>
                    <a:pt x="1" y="11"/>
                  </a:lnTo>
                  <a:lnTo>
                    <a:pt x="2" y="12"/>
                  </a:lnTo>
                  <a:lnTo>
                    <a:pt x="3" y="13"/>
                  </a:lnTo>
                  <a:lnTo>
                    <a:pt x="4" y="13"/>
                  </a:lnTo>
                  <a:lnTo>
                    <a:pt x="6" y="14"/>
                  </a:lnTo>
                  <a:lnTo>
                    <a:pt x="7" y="14"/>
                  </a:lnTo>
                  <a:lnTo>
                    <a:pt x="8" y="14"/>
                  </a:lnTo>
                  <a:lnTo>
                    <a:pt x="9" y="15"/>
                  </a:lnTo>
                  <a:lnTo>
                    <a:pt x="10" y="15"/>
                  </a:lnTo>
                  <a:lnTo>
                    <a:pt x="11" y="15"/>
                  </a:lnTo>
                  <a:lnTo>
                    <a:pt x="12" y="15"/>
                  </a:lnTo>
                  <a:lnTo>
                    <a:pt x="13" y="15"/>
                  </a:lnTo>
                  <a:lnTo>
                    <a:pt x="14" y="14"/>
                  </a:lnTo>
                  <a:lnTo>
                    <a:pt x="15" y="14"/>
                  </a:lnTo>
                  <a:lnTo>
                    <a:pt x="17" y="14"/>
                  </a:lnTo>
                  <a:lnTo>
                    <a:pt x="17" y="13"/>
                  </a:lnTo>
                  <a:lnTo>
                    <a:pt x="18" y="13"/>
                  </a:lnTo>
                  <a:lnTo>
                    <a:pt x="19" y="13"/>
                  </a:lnTo>
                  <a:lnTo>
                    <a:pt x="20" y="12"/>
                  </a:lnTo>
                  <a:lnTo>
                    <a:pt x="20" y="11"/>
                  </a:lnTo>
                  <a:lnTo>
                    <a:pt x="21" y="11"/>
                  </a:lnTo>
                  <a:lnTo>
                    <a:pt x="21" y="10"/>
                  </a:lnTo>
                  <a:lnTo>
                    <a:pt x="22" y="10"/>
                  </a:lnTo>
                  <a:lnTo>
                    <a:pt x="22" y="9"/>
                  </a:lnTo>
                  <a:lnTo>
                    <a:pt x="22" y="8"/>
                  </a:lnTo>
                  <a:lnTo>
                    <a:pt x="22" y="7"/>
                  </a:lnTo>
                  <a:lnTo>
                    <a:pt x="22" y="6"/>
                  </a:lnTo>
                  <a:lnTo>
                    <a:pt x="22" y="5"/>
                  </a:lnTo>
                  <a:lnTo>
                    <a:pt x="21" y="5"/>
                  </a:lnTo>
                  <a:lnTo>
                    <a:pt x="21" y="4"/>
                  </a:lnTo>
                  <a:lnTo>
                    <a:pt x="20" y="3"/>
                  </a:lnTo>
                  <a:lnTo>
                    <a:pt x="19" y="2"/>
                  </a:lnTo>
                  <a:lnTo>
                    <a:pt x="18" y="2"/>
                  </a:lnTo>
                  <a:lnTo>
                    <a:pt x="17" y="2"/>
                  </a:lnTo>
                  <a:lnTo>
                    <a:pt x="17" y="1"/>
                  </a:lnTo>
                  <a:lnTo>
                    <a:pt x="15" y="1"/>
                  </a:lnTo>
                  <a:lnTo>
                    <a:pt x="14" y="1"/>
                  </a:lnTo>
                  <a:lnTo>
                    <a:pt x="13" y="0"/>
                  </a:lnTo>
                  <a:lnTo>
                    <a:pt x="12" y="0"/>
                  </a:lnTo>
                  <a:lnTo>
                    <a:pt x="11" y="0"/>
                  </a:lnTo>
                  <a:lnTo>
                    <a:pt x="10" y="0"/>
                  </a:lnTo>
                  <a:lnTo>
                    <a:pt x="9" y="0"/>
                  </a:lnTo>
                  <a:lnTo>
                    <a:pt x="8" y="1"/>
                  </a:lnTo>
                  <a:lnTo>
                    <a:pt x="7" y="1"/>
                  </a:lnTo>
                  <a:lnTo>
                    <a:pt x="6" y="1"/>
                  </a:lnTo>
                  <a:lnTo>
                    <a:pt x="4" y="2"/>
                  </a:lnTo>
                  <a:lnTo>
                    <a:pt x="3" y="2"/>
                  </a:lnTo>
                  <a:lnTo>
                    <a:pt x="2" y="3"/>
                  </a:lnTo>
                  <a:lnTo>
                    <a:pt x="1" y="3"/>
                  </a:lnTo>
                  <a:lnTo>
                    <a:pt x="1" y="4"/>
                  </a:lnTo>
                  <a:lnTo>
                    <a:pt x="0" y="5"/>
                  </a:lnTo>
                  <a:lnTo>
                    <a:pt x="0" y="6"/>
                  </a:lnTo>
                  <a:lnTo>
                    <a:pt x="0" y="7"/>
                  </a:lnTo>
                  <a:lnTo>
                    <a:pt x="0" y="8"/>
                  </a:lnTo>
                </a:path>
              </a:pathLst>
            </a:custGeom>
            <a:solidFill>
              <a:srgbClr val="C0E7F1"/>
            </a:solidFill>
            <a:ln w="12700" cap="rnd">
              <a:solidFill>
                <a:srgbClr val="232323"/>
              </a:solidFill>
              <a:round/>
              <a:headEnd/>
              <a:tailEnd/>
            </a:ln>
          </p:spPr>
          <p:txBody>
            <a:bodyPr/>
            <a:lstStyle/>
            <a:p>
              <a:endParaRPr lang="el-GR"/>
            </a:p>
          </p:txBody>
        </p:sp>
        <p:sp>
          <p:nvSpPr>
            <p:cNvPr id="32834" name="Freeform 182"/>
            <p:cNvSpPr>
              <a:spLocks/>
            </p:cNvSpPr>
            <p:nvPr/>
          </p:nvSpPr>
          <p:spPr bwMode="auto">
            <a:xfrm>
              <a:off x="2740" y="1262"/>
              <a:ext cx="50" cy="52"/>
            </a:xfrm>
            <a:custGeom>
              <a:avLst/>
              <a:gdLst>
                <a:gd name="T0" fmla="*/ 23 w 52"/>
                <a:gd name="T1" fmla="*/ 0 h 47"/>
                <a:gd name="T2" fmla="*/ 22 w 52"/>
                <a:gd name="T3" fmla="*/ 2 h 47"/>
                <a:gd name="T4" fmla="*/ 20 w 52"/>
                <a:gd name="T5" fmla="*/ 12 h 47"/>
                <a:gd name="T6" fmla="*/ 17 w 52"/>
                <a:gd name="T7" fmla="*/ 15 h 47"/>
                <a:gd name="T8" fmla="*/ 16 w 52"/>
                <a:gd name="T9" fmla="*/ 19 h 47"/>
                <a:gd name="T10" fmla="*/ 14 w 52"/>
                <a:gd name="T11" fmla="*/ 25 h 47"/>
                <a:gd name="T12" fmla="*/ 13 w 52"/>
                <a:gd name="T13" fmla="*/ 33 h 47"/>
                <a:gd name="T14" fmla="*/ 13 w 52"/>
                <a:gd name="T15" fmla="*/ 37 h 47"/>
                <a:gd name="T16" fmla="*/ 13 w 52"/>
                <a:gd name="T17" fmla="*/ 42 h 47"/>
                <a:gd name="T18" fmla="*/ 12 w 52"/>
                <a:gd name="T19" fmla="*/ 46 h 47"/>
                <a:gd name="T20" fmla="*/ 10 w 52"/>
                <a:gd name="T21" fmla="*/ 53 h 47"/>
                <a:gd name="T22" fmla="*/ 8 w 52"/>
                <a:gd name="T23" fmla="*/ 59 h 47"/>
                <a:gd name="T24" fmla="*/ 6 w 52"/>
                <a:gd name="T25" fmla="*/ 62 h 47"/>
                <a:gd name="T26" fmla="*/ 3 w 52"/>
                <a:gd name="T27" fmla="*/ 69 h 47"/>
                <a:gd name="T28" fmla="*/ 2 w 52"/>
                <a:gd name="T29" fmla="*/ 74 h 47"/>
                <a:gd name="T30" fmla="*/ 1 w 52"/>
                <a:gd name="T31" fmla="*/ 81 h 47"/>
                <a:gd name="T32" fmla="*/ 0 w 52"/>
                <a:gd name="T33" fmla="*/ 89 h 47"/>
                <a:gd name="T34" fmla="*/ 15 w 52"/>
                <a:gd name="T35" fmla="*/ 93 h 47"/>
                <a:gd name="T36" fmla="*/ 16 w 52"/>
                <a:gd name="T37" fmla="*/ 90 h 47"/>
                <a:gd name="T38" fmla="*/ 17 w 52"/>
                <a:gd name="T39" fmla="*/ 82 h 47"/>
                <a:gd name="T40" fmla="*/ 20 w 52"/>
                <a:gd name="T41" fmla="*/ 76 h 47"/>
                <a:gd name="T42" fmla="*/ 21 w 52"/>
                <a:gd name="T43" fmla="*/ 73 h 47"/>
                <a:gd name="T44" fmla="*/ 23 w 52"/>
                <a:gd name="T45" fmla="*/ 67 h 47"/>
                <a:gd name="T46" fmla="*/ 25 w 52"/>
                <a:gd name="T47" fmla="*/ 62 h 47"/>
                <a:gd name="T48" fmla="*/ 27 w 52"/>
                <a:gd name="T49" fmla="*/ 56 h 47"/>
                <a:gd name="T50" fmla="*/ 30 w 52"/>
                <a:gd name="T51" fmla="*/ 53 h 47"/>
                <a:gd name="T52" fmla="*/ 32 w 52"/>
                <a:gd name="T53" fmla="*/ 46 h 47"/>
                <a:gd name="T54" fmla="*/ 33 w 52"/>
                <a:gd name="T55" fmla="*/ 41 h 47"/>
                <a:gd name="T56" fmla="*/ 34 w 52"/>
                <a:gd name="T57" fmla="*/ 37 h 47"/>
                <a:gd name="T58" fmla="*/ 34 w 52"/>
                <a:gd name="T59" fmla="*/ 31 h 47"/>
                <a:gd name="T60" fmla="*/ 36 w 52"/>
                <a:gd name="T61" fmla="*/ 25 h 47"/>
                <a:gd name="T62" fmla="*/ 37 w 52"/>
                <a:gd name="T63" fmla="*/ 19 h 47"/>
                <a:gd name="T64" fmla="*/ 37 w 52"/>
                <a:gd name="T65" fmla="*/ 14 h 47"/>
                <a:gd name="T66" fmla="*/ 38 w 52"/>
                <a:gd name="T67" fmla="*/ 12 h 47"/>
                <a:gd name="T68" fmla="*/ 23 w 52"/>
                <a:gd name="T69" fmla="*/ 0 h 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2"/>
                <a:gd name="T106" fmla="*/ 0 h 47"/>
                <a:gd name="T107" fmla="*/ 52 w 52"/>
                <a:gd name="T108" fmla="*/ 47 h 4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2" h="47">
                  <a:moveTo>
                    <a:pt x="30" y="0"/>
                  </a:moveTo>
                  <a:lnTo>
                    <a:pt x="29" y="2"/>
                  </a:lnTo>
                  <a:lnTo>
                    <a:pt x="27" y="5"/>
                  </a:lnTo>
                  <a:lnTo>
                    <a:pt x="24" y="8"/>
                  </a:lnTo>
                  <a:lnTo>
                    <a:pt x="23" y="10"/>
                  </a:lnTo>
                  <a:lnTo>
                    <a:pt x="21" y="13"/>
                  </a:lnTo>
                  <a:lnTo>
                    <a:pt x="19" y="16"/>
                  </a:lnTo>
                  <a:lnTo>
                    <a:pt x="17" y="18"/>
                  </a:lnTo>
                  <a:lnTo>
                    <a:pt x="14" y="21"/>
                  </a:lnTo>
                  <a:lnTo>
                    <a:pt x="12" y="23"/>
                  </a:lnTo>
                  <a:lnTo>
                    <a:pt x="10" y="26"/>
                  </a:lnTo>
                  <a:lnTo>
                    <a:pt x="8" y="29"/>
                  </a:lnTo>
                  <a:lnTo>
                    <a:pt x="6" y="31"/>
                  </a:lnTo>
                  <a:lnTo>
                    <a:pt x="3" y="34"/>
                  </a:lnTo>
                  <a:lnTo>
                    <a:pt x="2" y="37"/>
                  </a:lnTo>
                  <a:lnTo>
                    <a:pt x="1" y="40"/>
                  </a:lnTo>
                  <a:lnTo>
                    <a:pt x="0" y="43"/>
                  </a:lnTo>
                  <a:lnTo>
                    <a:pt x="22" y="46"/>
                  </a:lnTo>
                  <a:lnTo>
                    <a:pt x="23" y="44"/>
                  </a:lnTo>
                  <a:lnTo>
                    <a:pt x="24" y="41"/>
                  </a:lnTo>
                  <a:lnTo>
                    <a:pt x="27" y="38"/>
                  </a:lnTo>
                  <a:lnTo>
                    <a:pt x="28" y="36"/>
                  </a:lnTo>
                  <a:lnTo>
                    <a:pt x="30" y="33"/>
                  </a:lnTo>
                  <a:lnTo>
                    <a:pt x="32" y="31"/>
                  </a:lnTo>
                  <a:lnTo>
                    <a:pt x="34" y="28"/>
                  </a:lnTo>
                  <a:lnTo>
                    <a:pt x="37" y="26"/>
                  </a:lnTo>
                  <a:lnTo>
                    <a:pt x="39" y="23"/>
                  </a:lnTo>
                  <a:lnTo>
                    <a:pt x="41" y="20"/>
                  </a:lnTo>
                  <a:lnTo>
                    <a:pt x="43" y="18"/>
                  </a:lnTo>
                  <a:lnTo>
                    <a:pt x="44" y="15"/>
                  </a:lnTo>
                  <a:lnTo>
                    <a:pt x="47" y="13"/>
                  </a:lnTo>
                  <a:lnTo>
                    <a:pt x="49" y="10"/>
                  </a:lnTo>
                  <a:lnTo>
                    <a:pt x="50" y="7"/>
                  </a:lnTo>
                  <a:lnTo>
                    <a:pt x="51" y="5"/>
                  </a:lnTo>
                  <a:lnTo>
                    <a:pt x="30" y="0"/>
                  </a:lnTo>
                </a:path>
              </a:pathLst>
            </a:custGeom>
            <a:solidFill>
              <a:srgbClr val="C0E7F1"/>
            </a:solidFill>
            <a:ln w="12700" cap="rnd">
              <a:solidFill>
                <a:srgbClr val="232323"/>
              </a:solidFill>
              <a:round/>
              <a:headEnd/>
              <a:tailEnd/>
            </a:ln>
          </p:spPr>
          <p:txBody>
            <a:bodyPr/>
            <a:lstStyle/>
            <a:p>
              <a:endParaRPr lang="el-GR"/>
            </a:p>
          </p:txBody>
        </p:sp>
        <p:sp>
          <p:nvSpPr>
            <p:cNvPr id="32835" name="Rectangle 183"/>
            <p:cNvSpPr>
              <a:spLocks noChangeArrowheads="1"/>
            </p:cNvSpPr>
            <p:nvPr/>
          </p:nvSpPr>
          <p:spPr bwMode="auto">
            <a:xfrm>
              <a:off x="555" y="1478"/>
              <a:ext cx="875" cy="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lvl1pPr algn="l" eaLnBrk="0" hangingPunct="0">
                <a:lnSpc>
                  <a:spcPct val="110000"/>
                </a:lnSpc>
                <a:buClr>
                  <a:srgbClr val="FFFF00"/>
                </a:buClr>
                <a:buFont typeface="Wingdings" pitchFamily="2" charset="2"/>
                <a:buChar char="§"/>
                <a:defRPr sz="2400" b="1">
                  <a:solidFill>
                    <a:schemeClr val="bg1"/>
                  </a:solidFill>
                  <a:latin typeface="Arial" pitchFamily="34" charset="0"/>
                </a:defRPr>
              </a:lvl1pPr>
              <a:lvl2pPr marL="742950" indent="-285750" algn="l" eaLnBrk="0" hangingPunct="0">
                <a:lnSpc>
                  <a:spcPct val="110000"/>
                </a:lnSpc>
                <a:buClr>
                  <a:srgbClr val="FFFF00"/>
                </a:buClr>
                <a:buChar char="–"/>
                <a:defRPr sz="2000">
                  <a:solidFill>
                    <a:schemeClr val="bg1"/>
                  </a:solidFill>
                  <a:latin typeface="Arial" pitchFamily="34" charset="0"/>
                </a:defRPr>
              </a:lvl2pPr>
              <a:lvl3pPr marL="1143000" indent="-228600" algn="l" eaLnBrk="0" hangingPunct="0">
                <a:lnSpc>
                  <a:spcPct val="110000"/>
                </a:lnSpc>
                <a:buClr>
                  <a:srgbClr val="FFFF00"/>
                </a:buClr>
                <a:buChar char="•"/>
                <a:defRPr sz="2000">
                  <a:solidFill>
                    <a:schemeClr val="bg1"/>
                  </a:solidFill>
                  <a:latin typeface="Arial" pitchFamily="34" charset="0"/>
                </a:defRPr>
              </a:lvl3pPr>
              <a:lvl4pPr marL="1600200" indent="-228600" algn="l" eaLnBrk="0" hangingPunct="0">
                <a:lnSpc>
                  <a:spcPct val="110000"/>
                </a:lnSpc>
                <a:buClr>
                  <a:srgbClr val="FFFF00"/>
                </a:buClr>
                <a:buChar char="–"/>
                <a:defRPr sz="2000">
                  <a:solidFill>
                    <a:schemeClr val="bg1"/>
                  </a:solidFill>
                  <a:latin typeface="Arial" pitchFamily="34" charset="0"/>
                </a:defRPr>
              </a:lvl4pPr>
              <a:lvl5pPr marL="2057400" indent="-228600" algn="l" eaLnBrk="0" hangingPunct="0">
                <a:lnSpc>
                  <a:spcPct val="110000"/>
                </a:lnSpc>
                <a:buClr>
                  <a:srgbClr val="FFFF00"/>
                </a:buClr>
                <a:buChar char="»"/>
                <a:defRPr sz="2000">
                  <a:solidFill>
                    <a:schemeClr val="bg1"/>
                  </a:solidFill>
                  <a:latin typeface="Arial" pitchFamily="34" charset="0"/>
                </a:defRPr>
              </a:lvl5pPr>
              <a:lvl6pPr marL="2514600" indent="-228600" eaLnBrk="0" fontAlgn="base" hangingPunct="0">
                <a:lnSpc>
                  <a:spcPct val="110000"/>
                </a:lnSpc>
                <a:spcBef>
                  <a:spcPct val="0"/>
                </a:spcBef>
                <a:spcAft>
                  <a:spcPct val="0"/>
                </a:spcAft>
                <a:buClr>
                  <a:srgbClr val="FFFF00"/>
                </a:buClr>
                <a:buChar char="»"/>
                <a:defRPr sz="2000">
                  <a:solidFill>
                    <a:schemeClr val="bg1"/>
                  </a:solidFill>
                  <a:latin typeface="Arial" pitchFamily="34" charset="0"/>
                </a:defRPr>
              </a:lvl6pPr>
              <a:lvl7pPr marL="2971800" indent="-228600" eaLnBrk="0" fontAlgn="base" hangingPunct="0">
                <a:lnSpc>
                  <a:spcPct val="110000"/>
                </a:lnSpc>
                <a:spcBef>
                  <a:spcPct val="0"/>
                </a:spcBef>
                <a:spcAft>
                  <a:spcPct val="0"/>
                </a:spcAft>
                <a:buClr>
                  <a:srgbClr val="FFFF00"/>
                </a:buClr>
                <a:buChar char="»"/>
                <a:defRPr sz="2000">
                  <a:solidFill>
                    <a:schemeClr val="bg1"/>
                  </a:solidFill>
                  <a:latin typeface="Arial" pitchFamily="34" charset="0"/>
                </a:defRPr>
              </a:lvl7pPr>
              <a:lvl8pPr marL="3429000" indent="-228600" eaLnBrk="0" fontAlgn="base" hangingPunct="0">
                <a:lnSpc>
                  <a:spcPct val="110000"/>
                </a:lnSpc>
                <a:spcBef>
                  <a:spcPct val="0"/>
                </a:spcBef>
                <a:spcAft>
                  <a:spcPct val="0"/>
                </a:spcAft>
                <a:buClr>
                  <a:srgbClr val="FFFF00"/>
                </a:buClr>
                <a:buChar char="»"/>
                <a:defRPr sz="2000">
                  <a:solidFill>
                    <a:schemeClr val="bg1"/>
                  </a:solidFill>
                  <a:latin typeface="Arial" pitchFamily="34" charset="0"/>
                </a:defRPr>
              </a:lvl8pPr>
              <a:lvl9pPr marL="3886200" indent="-228600" eaLnBrk="0" fontAlgn="base" hangingPunct="0">
                <a:lnSpc>
                  <a:spcPct val="110000"/>
                </a:lnSpc>
                <a:spcBef>
                  <a:spcPct val="0"/>
                </a:spcBef>
                <a:spcAft>
                  <a:spcPct val="0"/>
                </a:spcAft>
                <a:buClr>
                  <a:srgbClr val="FFFF00"/>
                </a:buClr>
                <a:buChar char="»"/>
                <a:defRPr sz="2000">
                  <a:solidFill>
                    <a:schemeClr val="bg1"/>
                  </a:solidFill>
                  <a:latin typeface="Arial" pitchFamily="34" charset="0"/>
                </a:defRPr>
              </a:lvl9pPr>
            </a:lstStyle>
            <a:p>
              <a:pPr algn="ctr">
                <a:lnSpc>
                  <a:spcPct val="100000"/>
                </a:lnSpc>
                <a:buClrTx/>
                <a:buFontTx/>
                <a:buNone/>
              </a:pPr>
              <a:r>
                <a:rPr lang="en-US" altLang="el-GR" sz="2800" dirty="0">
                  <a:solidFill>
                    <a:srgbClr val="002060"/>
                  </a:solidFill>
                  <a:latin typeface="Comic Sans MS" panose="030F0702030302020204" pitchFamily="66" charset="0"/>
                </a:rPr>
                <a:t>TITANIC</a:t>
              </a:r>
              <a:endParaRPr lang="en-US" altLang="el-GR" sz="2800" b="0" dirty="0">
                <a:solidFill>
                  <a:srgbClr val="002060"/>
                </a:solidFill>
                <a:latin typeface="Comic Sans MS" panose="030F0702030302020204" pitchFamily="66" charset="0"/>
              </a:endParaRPr>
            </a:p>
          </p:txBody>
        </p:sp>
        <p:sp>
          <p:nvSpPr>
            <p:cNvPr id="32836" name="Rectangle 184"/>
            <p:cNvSpPr>
              <a:spLocks noChangeArrowheads="1"/>
            </p:cNvSpPr>
            <p:nvPr/>
          </p:nvSpPr>
          <p:spPr bwMode="auto">
            <a:xfrm>
              <a:off x="604" y="1510"/>
              <a:ext cx="853" cy="2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lvl1pPr algn="l" eaLnBrk="0" hangingPunct="0">
                <a:lnSpc>
                  <a:spcPct val="110000"/>
                </a:lnSpc>
                <a:buClr>
                  <a:srgbClr val="FFFF00"/>
                </a:buClr>
                <a:buFont typeface="Wingdings" pitchFamily="2" charset="2"/>
                <a:buChar char="§"/>
                <a:defRPr sz="2400" b="1">
                  <a:solidFill>
                    <a:schemeClr val="bg1"/>
                  </a:solidFill>
                  <a:latin typeface="Arial" pitchFamily="34" charset="0"/>
                </a:defRPr>
              </a:lvl1pPr>
              <a:lvl2pPr marL="742950" indent="-285750" algn="l" eaLnBrk="0" hangingPunct="0">
                <a:lnSpc>
                  <a:spcPct val="110000"/>
                </a:lnSpc>
                <a:buClr>
                  <a:srgbClr val="FFFF00"/>
                </a:buClr>
                <a:buChar char="–"/>
                <a:defRPr sz="2000">
                  <a:solidFill>
                    <a:schemeClr val="bg1"/>
                  </a:solidFill>
                  <a:latin typeface="Arial" pitchFamily="34" charset="0"/>
                </a:defRPr>
              </a:lvl2pPr>
              <a:lvl3pPr marL="1143000" indent="-228600" algn="l" eaLnBrk="0" hangingPunct="0">
                <a:lnSpc>
                  <a:spcPct val="110000"/>
                </a:lnSpc>
                <a:buClr>
                  <a:srgbClr val="FFFF00"/>
                </a:buClr>
                <a:buChar char="•"/>
                <a:defRPr sz="2000">
                  <a:solidFill>
                    <a:schemeClr val="bg1"/>
                  </a:solidFill>
                  <a:latin typeface="Arial" pitchFamily="34" charset="0"/>
                </a:defRPr>
              </a:lvl3pPr>
              <a:lvl4pPr marL="1600200" indent="-228600" algn="l" eaLnBrk="0" hangingPunct="0">
                <a:lnSpc>
                  <a:spcPct val="110000"/>
                </a:lnSpc>
                <a:buClr>
                  <a:srgbClr val="FFFF00"/>
                </a:buClr>
                <a:buChar char="–"/>
                <a:defRPr sz="2000">
                  <a:solidFill>
                    <a:schemeClr val="bg1"/>
                  </a:solidFill>
                  <a:latin typeface="Arial" pitchFamily="34" charset="0"/>
                </a:defRPr>
              </a:lvl4pPr>
              <a:lvl5pPr marL="2057400" indent="-228600" algn="l" eaLnBrk="0" hangingPunct="0">
                <a:lnSpc>
                  <a:spcPct val="110000"/>
                </a:lnSpc>
                <a:buClr>
                  <a:srgbClr val="FFFF00"/>
                </a:buClr>
                <a:buChar char="»"/>
                <a:defRPr sz="2000">
                  <a:solidFill>
                    <a:schemeClr val="bg1"/>
                  </a:solidFill>
                  <a:latin typeface="Arial" pitchFamily="34" charset="0"/>
                </a:defRPr>
              </a:lvl5pPr>
              <a:lvl6pPr marL="2514600" indent="-228600" eaLnBrk="0" fontAlgn="base" hangingPunct="0">
                <a:lnSpc>
                  <a:spcPct val="110000"/>
                </a:lnSpc>
                <a:spcBef>
                  <a:spcPct val="0"/>
                </a:spcBef>
                <a:spcAft>
                  <a:spcPct val="0"/>
                </a:spcAft>
                <a:buClr>
                  <a:srgbClr val="FFFF00"/>
                </a:buClr>
                <a:buChar char="»"/>
                <a:defRPr sz="2000">
                  <a:solidFill>
                    <a:schemeClr val="bg1"/>
                  </a:solidFill>
                  <a:latin typeface="Arial" pitchFamily="34" charset="0"/>
                </a:defRPr>
              </a:lvl6pPr>
              <a:lvl7pPr marL="2971800" indent="-228600" eaLnBrk="0" fontAlgn="base" hangingPunct="0">
                <a:lnSpc>
                  <a:spcPct val="110000"/>
                </a:lnSpc>
                <a:spcBef>
                  <a:spcPct val="0"/>
                </a:spcBef>
                <a:spcAft>
                  <a:spcPct val="0"/>
                </a:spcAft>
                <a:buClr>
                  <a:srgbClr val="FFFF00"/>
                </a:buClr>
                <a:buChar char="»"/>
                <a:defRPr sz="2000">
                  <a:solidFill>
                    <a:schemeClr val="bg1"/>
                  </a:solidFill>
                  <a:latin typeface="Arial" pitchFamily="34" charset="0"/>
                </a:defRPr>
              </a:lvl7pPr>
              <a:lvl8pPr marL="3429000" indent="-228600" eaLnBrk="0" fontAlgn="base" hangingPunct="0">
                <a:lnSpc>
                  <a:spcPct val="110000"/>
                </a:lnSpc>
                <a:spcBef>
                  <a:spcPct val="0"/>
                </a:spcBef>
                <a:spcAft>
                  <a:spcPct val="0"/>
                </a:spcAft>
                <a:buClr>
                  <a:srgbClr val="FFFF00"/>
                </a:buClr>
                <a:buChar char="»"/>
                <a:defRPr sz="2000">
                  <a:solidFill>
                    <a:schemeClr val="bg1"/>
                  </a:solidFill>
                  <a:latin typeface="Arial" pitchFamily="34" charset="0"/>
                </a:defRPr>
              </a:lvl8pPr>
              <a:lvl9pPr marL="3886200" indent="-228600" eaLnBrk="0" fontAlgn="base" hangingPunct="0">
                <a:lnSpc>
                  <a:spcPct val="110000"/>
                </a:lnSpc>
                <a:spcBef>
                  <a:spcPct val="0"/>
                </a:spcBef>
                <a:spcAft>
                  <a:spcPct val="0"/>
                </a:spcAft>
                <a:buClr>
                  <a:srgbClr val="FFFF00"/>
                </a:buClr>
                <a:buChar char="»"/>
                <a:defRPr sz="2000">
                  <a:solidFill>
                    <a:schemeClr val="bg1"/>
                  </a:solidFill>
                  <a:latin typeface="Arial" pitchFamily="34" charset="0"/>
                </a:defRPr>
              </a:lvl9pPr>
            </a:lstStyle>
            <a:p>
              <a:pPr algn="ctr" eaLnBrk="1" hangingPunct="1">
                <a:lnSpc>
                  <a:spcPct val="100000"/>
                </a:lnSpc>
                <a:buClrTx/>
                <a:buFontTx/>
                <a:buNone/>
              </a:pPr>
              <a:endParaRPr lang="el-GR" altLang="el-GR" sz="3600" b="0">
                <a:solidFill>
                  <a:schemeClr val="tx1"/>
                </a:solidFill>
                <a:latin typeface="Garamond" pitchFamily="18" charset="0"/>
              </a:endParaRPr>
            </a:p>
          </p:txBody>
        </p:sp>
        <p:sp>
          <p:nvSpPr>
            <p:cNvPr id="32837" name="Freeform 185"/>
            <p:cNvSpPr>
              <a:spLocks/>
            </p:cNvSpPr>
            <p:nvPr/>
          </p:nvSpPr>
          <p:spPr bwMode="auto">
            <a:xfrm>
              <a:off x="2390" y="1016"/>
              <a:ext cx="1259" cy="885"/>
            </a:xfrm>
            <a:custGeom>
              <a:avLst/>
              <a:gdLst>
                <a:gd name="T0" fmla="*/ 23 w 1331"/>
                <a:gd name="T1" fmla="*/ 1398 h 793"/>
                <a:gd name="T2" fmla="*/ 64 w 1331"/>
                <a:gd name="T3" fmla="*/ 1359 h 793"/>
                <a:gd name="T4" fmla="*/ 85 w 1331"/>
                <a:gd name="T5" fmla="*/ 1262 h 793"/>
                <a:gd name="T6" fmla="*/ 85 w 1331"/>
                <a:gd name="T7" fmla="*/ 1147 h 793"/>
                <a:gd name="T8" fmla="*/ 78 w 1331"/>
                <a:gd name="T9" fmla="*/ 1029 h 793"/>
                <a:gd name="T10" fmla="*/ 78 w 1331"/>
                <a:gd name="T11" fmla="*/ 912 h 793"/>
                <a:gd name="T12" fmla="*/ 78 w 1331"/>
                <a:gd name="T13" fmla="*/ 796 h 793"/>
                <a:gd name="T14" fmla="*/ 85 w 1331"/>
                <a:gd name="T15" fmla="*/ 681 h 793"/>
                <a:gd name="T16" fmla="*/ 98 w 1331"/>
                <a:gd name="T17" fmla="*/ 562 h 793"/>
                <a:gd name="T18" fmla="*/ 133 w 1331"/>
                <a:gd name="T19" fmla="*/ 446 h 793"/>
                <a:gd name="T20" fmla="*/ 160 w 1331"/>
                <a:gd name="T21" fmla="*/ 331 h 793"/>
                <a:gd name="T22" fmla="*/ 181 w 1331"/>
                <a:gd name="T23" fmla="*/ 213 h 793"/>
                <a:gd name="T24" fmla="*/ 194 w 1331"/>
                <a:gd name="T25" fmla="*/ 96 h 793"/>
                <a:gd name="T26" fmla="*/ 221 w 1331"/>
                <a:gd name="T27" fmla="*/ 0 h 793"/>
                <a:gd name="T28" fmla="*/ 262 w 1331"/>
                <a:gd name="T29" fmla="*/ 77 h 793"/>
                <a:gd name="T30" fmla="*/ 305 w 1331"/>
                <a:gd name="T31" fmla="*/ 135 h 793"/>
                <a:gd name="T32" fmla="*/ 352 w 1331"/>
                <a:gd name="T33" fmla="*/ 194 h 793"/>
                <a:gd name="T34" fmla="*/ 400 w 1331"/>
                <a:gd name="T35" fmla="*/ 253 h 793"/>
                <a:gd name="T36" fmla="*/ 448 w 1331"/>
                <a:gd name="T37" fmla="*/ 311 h 793"/>
                <a:gd name="T38" fmla="*/ 504 w 1331"/>
                <a:gd name="T39" fmla="*/ 348 h 793"/>
                <a:gd name="T40" fmla="*/ 524 w 1331"/>
                <a:gd name="T41" fmla="*/ 465 h 793"/>
                <a:gd name="T42" fmla="*/ 537 w 1331"/>
                <a:gd name="T43" fmla="*/ 600 h 793"/>
                <a:gd name="T44" fmla="*/ 566 w 1331"/>
                <a:gd name="T45" fmla="*/ 719 h 793"/>
                <a:gd name="T46" fmla="*/ 600 w 1331"/>
                <a:gd name="T47" fmla="*/ 835 h 793"/>
                <a:gd name="T48" fmla="*/ 640 w 1331"/>
                <a:gd name="T49" fmla="*/ 912 h 793"/>
                <a:gd name="T50" fmla="*/ 682 w 1331"/>
                <a:gd name="T51" fmla="*/ 988 h 793"/>
                <a:gd name="T52" fmla="*/ 722 w 1331"/>
                <a:gd name="T53" fmla="*/ 1066 h 793"/>
                <a:gd name="T54" fmla="*/ 762 w 1331"/>
                <a:gd name="T55" fmla="*/ 1127 h 793"/>
                <a:gd name="T56" fmla="*/ 798 w 1331"/>
                <a:gd name="T57" fmla="*/ 1243 h 793"/>
                <a:gd name="T58" fmla="*/ 839 w 1331"/>
                <a:gd name="T59" fmla="*/ 1319 h 793"/>
                <a:gd name="T60" fmla="*/ 881 w 1331"/>
                <a:gd name="T61" fmla="*/ 1416 h 793"/>
                <a:gd name="T62" fmla="*/ 901 w 1331"/>
                <a:gd name="T63" fmla="*/ 1533 h 793"/>
                <a:gd name="T64" fmla="*/ 873 w 1331"/>
                <a:gd name="T65" fmla="*/ 1613 h 793"/>
                <a:gd name="T66" fmla="*/ 833 w 1331"/>
                <a:gd name="T67" fmla="*/ 1630 h 793"/>
                <a:gd name="T68" fmla="*/ 791 w 1331"/>
                <a:gd name="T69" fmla="*/ 1651 h 793"/>
                <a:gd name="T70" fmla="*/ 749 w 1331"/>
                <a:gd name="T71" fmla="*/ 1651 h 793"/>
                <a:gd name="T72" fmla="*/ 749 w 1331"/>
                <a:gd name="T73" fmla="*/ 1630 h 793"/>
                <a:gd name="T74" fmla="*/ 749 w 1331"/>
                <a:gd name="T75" fmla="*/ 1651 h 793"/>
                <a:gd name="T76" fmla="*/ 708 w 1331"/>
                <a:gd name="T77" fmla="*/ 1668 h 793"/>
                <a:gd name="T78" fmla="*/ 669 w 1331"/>
                <a:gd name="T79" fmla="*/ 1687 h 793"/>
                <a:gd name="T80" fmla="*/ 627 w 1331"/>
                <a:gd name="T81" fmla="*/ 1710 h 793"/>
                <a:gd name="T82" fmla="*/ 586 w 1331"/>
                <a:gd name="T83" fmla="*/ 1710 h 793"/>
                <a:gd name="T84" fmla="*/ 544 w 1331"/>
                <a:gd name="T85" fmla="*/ 1687 h 793"/>
                <a:gd name="T86" fmla="*/ 504 w 1331"/>
                <a:gd name="T87" fmla="*/ 1668 h 793"/>
                <a:gd name="T88" fmla="*/ 462 w 1331"/>
                <a:gd name="T89" fmla="*/ 1651 h 793"/>
                <a:gd name="T90" fmla="*/ 421 w 1331"/>
                <a:gd name="T91" fmla="*/ 1630 h 793"/>
                <a:gd name="T92" fmla="*/ 372 w 1331"/>
                <a:gd name="T93" fmla="*/ 1630 h 793"/>
                <a:gd name="T94" fmla="*/ 332 w 1331"/>
                <a:gd name="T95" fmla="*/ 1613 h 793"/>
                <a:gd name="T96" fmla="*/ 285 w 1331"/>
                <a:gd name="T97" fmla="*/ 1593 h 793"/>
                <a:gd name="T98" fmla="*/ 243 w 1331"/>
                <a:gd name="T99" fmla="*/ 1571 h 793"/>
                <a:gd name="T100" fmla="*/ 194 w 1331"/>
                <a:gd name="T101" fmla="*/ 1553 h 793"/>
                <a:gd name="T102" fmla="*/ 147 w 1331"/>
                <a:gd name="T103" fmla="*/ 1533 h 793"/>
                <a:gd name="T104" fmla="*/ 98 w 1331"/>
                <a:gd name="T105" fmla="*/ 1494 h 793"/>
                <a:gd name="T106" fmla="*/ 57 w 1331"/>
                <a:gd name="T107" fmla="*/ 1474 h 793"/>
                <a:gd name="T108" fmla="*/ 17 w 1331"/>
                <a:gd name="T109" fmla="*/ 1435 h 79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331"/>
                <a:gd name="T166" fmla="*/ 0 h 793"/>
                <a:gd name="T167" fmla="*/ 1331 w 1331"/>
                <a:gd name="T168" fmla="*/ 793 h 79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331" h="793">
                  <a:moveTo>
                    <a:pt x="0" y="663"/>
                  </a:moveTo>
                  <a:lnTo>
                    <a:pt x="34" y="648"/>
                  </a:lnTo>
                  <a:lnTo>
                    <a:pt x="64" y="639"/>
                  </a:lnTo>
                  <a:lnTo>
                    <a:pt x="95" y="630"/>
                  </a:lnTo>
                  <a:lnTo>
                    <a:pt x="125" y="612"/>
                  </a:lnTo>
                  <a:lnTo>
                    <a:pt x="125" y="585"/>
                  </a:lnTo>
                  <a:lnTo>
                    <a:pt x="125" y="558"/>
                  </a:lnTo>
                  <a:lnTo>
                    <a:pt x="125" y="531"/>
                  </a:lnTo>
                  <a:lnTo>
                    <a:pt x="125" y="504"/>
                  </a:lnTo>
                  <a:lnTo>
                    <a:pt x="115" y="477"/>
                  </a:lnTo>
                  <a:lnTo>
                    <a:pt x="115" y="450"/>
                  </a:lnTo>
                  <a:lnTo>
                    <a:pt x="115" y="423"/>
                  </a:lnTo>
                  <a:lnTo>
                    <a:pt x="115" y="396"/>
                  </a:lnTo>
                  <a:lnTo>
                    <a:pt x="115" y="369"/>
                  </a:lnTo>
                  <a:lnTo>
                    <a:pt x="115" y="342"/>
                  </a:lnTo>
                  <a:lnTo>
                    <a:pt x="125" y="315"/>
                  </a:lnTo>
                  <a:lnTo>
                    <a:pt x="125" y="288"/>
                  </a:lnTo>
                  <a:lnTo>
                    <a:pt x="145" y="261"/>
                  </a:lnTo>
                  <a:lnTo>
                    <a:pt x="165" y="234"/>
                  </a:lnTo>
                  <a:lnTo>
                    <a:pt x="196" y="207"/>
                  </a:lnTo>
                  <a:lnTo>
                    <a:pt x="216" y="180"/>
                  </a:lnTo>
                  <a:lnTo>
                    <a:pt x="236" y="153"/>
                  </a:lnTo>
                  <a:lnTo>
                    <a:pt x="246" y="126"/>
                  </a:lnTo>
                  <a:lnTo>
                    <a:pt x="267" y="99"/>
                  </a:lnTo>
                  <a:lnTo>
                    <a:pt x="287" y="72"/>
                  </a:lnTo>
                  <a:lnTo>
                    <a:pt x="287" y="45"/>
                  </a:lnTo>
                  <a:lnTo>
                    <a:pt x="297" y="18"/>
                  </a:lnTo>
                  <a:lnTo>
                    <a:pt x="327" y="0"/>
                  </a:lnTo>
                  <a:lnTo>
                    <a:pt x="358" y="9"/>
                  </a:lnTo>
                  <a:lnTo>
                    <a:pt x="388" y="36"/>
                  </a:lnTo>
                  <a:lnTo>
                    <a:pt x="419" y="45"/>
                  </a:lnTo>
                  <a:lnTo>
                    <a:pt x="449" y="63"/>
                  </a:lnTo>
                  <a:lnTo>
                    <a:pt x="479" y="72"/>
                  </a:lnTo>
                  <a:lnTo>
                    <a:pt x="520" y="90"/>
                  </a:lnTo>
                  <a:lnTo>
                    <a:pt x="550" y="108"/>
                  </a:lnTo>
                  <a:lnTo>
                    <a:pt x="591" y="117"/>
                  </a:lnTo>
                  <a:lnTo>
                    <a:pt x="621" y="126"/>
                  </a:lnTo>
                  <a:lnTo>
                    <a:pt x="662" y="144"/>
                  </a:lnTo>
                  <a:lnTo>
                    <a:pt x="702" y="153"/>
                  </a:lnTo>
                  <a:lnTo>
                    <a:pt x="743" y="162"/>
                  </a:lnTo>
                  <a:lnTo>
                    <a:pt x="773" y="180"/>
                  </a:lnTo>
                  <a:lnTo>
                    <a:pt x="773" y="216"/>
                  </a:lnTo>
                  <a:lnTo>
                    <a:pt x="783" y="243"/>
                  </a:lnTo>
                  <a:lnTo>
                    <a:pt x="793" y="279"/>
                  </a:lnTo>
                  <a:lnTo>
                    <a:pt x="814" y="306"/>
                  </a:lnTo>
                  <a:lnTo>
                    <a:pt x="834" y="333"/>
                  </a:lnTo>
                  <a:lnTo>
                    <a:pt x="864" y="360"/>
                  </a:lnTo>
                  <a:lnTo>
                    <a:pt x="884" y="387"/>
                  </a:lnTo>
                  <a:lnTo>
                    <a:pt x="915" y="396"/>
                  </a:lnTo>
                  <a:lnTo>
                    <a:pt x="945" y="423"/>
                  </a:lnTo>
                  <a:lnTo>
                    <a:pt x="976" y="441"/>
                  </a:lnTo>
                  <a:lnTo>
                    <a:pt x="1006" y="459"/>
                  </a:lnTo>
                  <a:lnTo>
                    <a:pt x="1036" y="477"/>
                  </a:lnTo>
                  <a:lnTo>
                    <a:pt x="1067" y="495"/>
                  </a:lnTo>
                  <a:lnTo>
                    <a:pt x="1097" y="504"/>
                  </a:lnTo>
                  <a:lnTo>
                    <a:pt x="1127" y="522"/>
                  </a:lnTo>
                  <a:lnTo>
                    <a:pt x="1158" y="549"/>
                  </a:lnTo>
                  <a:lnTo>
                    <a:pt x="1178" y="576"/>
                  </a:lnTo>
                  <a:lnTo>
                    <a:pt x="1208" y="594"/>
                  </a:lnTo>
                  <a:lnTo>
                    <a:pt x="1239" y="612"/>
                  </a:lnTo>
                  <a:lnTo>
                    <a:pt x="1269" y="639"/>
                  </a:lnTo>
                  <a:lnTo>
                    <a:pt x="1300" y="657"/>
                  </a:lnTo>
                  <a:lnTo>
                    <a:pt x="1300" y="684"/>
                  </a:lnTo>
                  <a:lnTo>
                    <a:pt x="1330" y="711"/>
                  </a:lnTo>
                  <a:lnTo>
                    <a:pt x="1320" y="738"/>
                  </a:lnTo>
                  <a:lnTo>
                    <a:pt x="1289" y="747"/>
                  </a:lnTo>
                  <a:lnTo>
                    <a:pt x="1259" y="756"/>
                  </a:lnTo>
                  <a:lnTo>
                    <a:pt x="1229" y="756"/>
                  </a:lnTo>
                  <a:lnTo>
                    <a:pt x="1198" y="756"/>
                  </a:lnTo>
                  <a:lnTo>
                    <a:pt x="1168" y="765"/>
                  </a:lnTo>
                  <a:lnTo>
                    <a:pt x="1138" y="765"/>
                  </a:lnTo>
                  <a:lnTo>
                    <a:pt x="1107" y="765"/>
                  </a:lnTo>
                  <a:lnTo>
                    <a:pt x="1077" y="765"/>
                  </a:lnTo>
                  <a:lnTo>
                    <a:pt x="1107" y="756"/>
                  </a:lnTo>
                  <a:lnTo>
                    <a:pt x="1138" y="756"/>
                  </a:lnTo>
                  <a:lnTo>
                    <a:pt x="1107" y="765"/>
                  </a:lnTo>
                  <a:lnTo>
                    <a:pt x="1077" y="765"/>
                  </a:lnTo>
                  <a:lnTo>
                    <a:pt x="1046" y="774"/>
                  </a:lnTo>
                  <a:lnTo>
                    <a:pt x="1016" y="783"/>
                  </a:lnTo>
                  <a:lnTo>
                    <a:pt x="986" y="783"/>
                  </a:lnTo>
                  <a:lnTo>
                    <a:pt x="955" y="792"/>
                  </a:lnTo>
                  <a:lnTo>
                    <a:pt x="925" y="792"/>
                  </a:lnTo>
                  <a:lnTo>
                    <a:pt x="895" y="792"/>
                  </a:lnTo>
                  <a:lnTo>
                    <a:pt x="864" y="792"/>
                  </a:lnTo>
                  <a:lnTo>
                    <a:pt x="834" y="792"/>
                  </a:lnTo>
                  <a:lnTo>
                    <a:pt x="803" y="783"/>
                  </a:lnTo>
                  <a:lnTo>
                    <a:pt x="773" y="783"/>
                  </a:lnTo>
                  <a:lnTo>
                    <a:pt x="743" y="774"/>
                  </a:lnTo>
                  <a:lnTo>
                    <a:pt x="712" y="765"/>
                  </a:lnTo>
                  <a:lnTo>
                    <a:pt x="682" y="765"/>
                  </a:lnTo>
                  <a:lnTo>
                    <a:pt x="651" y="756"/>
                  </a:lnTo>
                  <a:lnTo>
                    <a:pt x="621" y="756"/>
                  </a:lnTo>
                  <a:lnTo>
                    <a:pt x="581" y="756"/>
                  </a:lnTo>
                  <a:lnTo>
                    <a:pt x="550" y="756"/>
                  </a:lnTo>
                  <a:lnTo>
                    <a:pt x="520" y="747"/>
                  </a:lnTo>
                  <a:lnTo>
                    <a:pt x="489" y="747"/>
                  </a:lnTo>
                  <a:lnTo>
                    <a:pt x="459" y="738"/>
                  </a:lnTo>
                  <a:lnTo>
                    <a:pt x="419" y="738"/>
                  </a:lnTo>
                  <a:lnTo>
                    <a:pt x="388" y="729"/>
                  </a:lnTo>
                  <a:lnTo>
                    <a:pt x="358" y="729"/>
                  </a:lnTo>
                  <a:lnTo>
                    <a:pt x="327" y="720"/>
                  </a:lnTo>
                  <a:lnTo>
                    <a:pt x="287" y="720"/>
                  </a:lnTo>
                  <a:lnTo>
                    <a:pt x="246" y="720"/>
                  </a:lnTo>
                  <a:lnTo>
                    <a:pt x="216" y="711"/>
                  </a:lnTo>
                  <a:lnTo>
                    <a:pt x="176" y="702"/>
                  </a:lnTo>
                  <a:lnTo>
                    <a:pt x="145" y="693"/>
                  </a:lnTo>
                  <a:lnTo>
                    <a:pt x="115" y="693"/>
                  </a:lnTo>
                  <a:lnTo>
                    <a:pt x="84" y="684"/>
                  </a:lnTo>
                  <a:lnTo>
                    <a:pt x="54" y="675"/>
                  </a:lnTo>
                  <a:lnTo>
                    <a:pt x="24" y="666"/>
                  </a:lnTo>
                </a:path>
              </a:pathLst>
            </a:custGeom>
            <a:solidFill>
              <a:srgbClr val="66FFFF"/>
            </a:solidFill>
            <a:ln w="12700" cap="rnd">
              <a:solidFill>
                <a:srgbClr val="000000"/>
              </a:solidFill>
              <a:round/>
              <a:headEnd/>
              <a:tailEnd/>
            </a:ln>
          </p:spPr>
          <p:txBody>
            <a:bodyPr/>
            <a:lstStyle/>
            <a:p>
              <a:endParaRPr lang="el-GR"/>
            </a:p>
          </p:txBody>
        </p:sp>
        <p:sp>
          <p:nvSpPr>
            <p:cNvPr id="32838" name="Text Box 186"/>
            <p:cNvSpPr txBox="1">
              <a:spLocks noChangeArrowheads="1"/>
            </p:cNvSpPr>
            <p:nvPr/>
          </p:nvSpPr>
          <p:spPr bwMode="auto">
            <a:xfrm>
              <a:off x="2649" y="1574"/>
              <a:ext cx="921"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spAutoFit/>
            </a:bodyPr>
            <a:lstStyle>
              <a:lvl1pPr algn="l" eaLnBrk="0" hangingPunct="0">
                <a:lnSpc>
                  <a:spcPct val="110000"/>
                </a:lnSpc>
                <a:buClr>
                  <a:srgbClr val="FFFF00"/>
                </a:buClr>
                <a:buFont typeface="Wingdings" pitchFamily="2" charset="2"/>
                <a:buChar char="§"/>
                <a:defRPr sz="2400" b="1">
                  <a:solidFill>
                    <a:schemeClr val="bg1"/>
                  </a:solidFill>
                  <a:latin typeface="Arial" pitchFamily="34" charset="0"/>
                </a:defRPr>
              </a:lvl1pPr>
              <a:lvl2pPr marL="742950" indent="-285750" algn="l" eaLnBrk="0" hangingPunct="0">
                <a:lnSpc>
                  <a:spcPct val="110000"/>
                </a:lnSpc>
                <a:buClr>
                  <a:srgbClr val="FFFF00"/>
                </a:buClr>
                <a:buChar char="–"/>
                <a:defRPr sz="2000">
                  <a:solidFill>
                    <a:schemeClr val="bg1"/>
                  </a:solidFill>
                  <a:latin typeface="Arial" pitchFamily="34" charset="0"/>
                </a:defRPr>
              </a:lvl2pPr>
              <a:lvl3pPr marL="1143000" indent="-228600" algn="l" eaLnBrk="0" hangingPunct="0">
                <a:lnSpc>
                  <a:spcPct val="110000"/>
                </a:lnSpc>
                <a:buClr>
                  <a:srgbClr val="FFFF00"/>
                </a:buClr>
                <a:buChar char="•"/>
                <a:defRPr sz="2000">
                  <a:solidFill>
                    <a:schemeClr val="bg1"/>
                  </a:solidFill>
                  <a:latin typeface="Arial" pitchFamily="34" charset="0"/>
                </a:defRPr>
              </a:lvl3pPr>
              <a:lvl4pPr marL="1600200" indent="-228600" algn="l" eaLnBrk="0" hangingPunct="0">
                <a:lnSpc>
                  <a:spcPct val="110000"/>
                </a:lnSpc>
                <a:buClr>
                  <a:srgbClr val="FFFF00"/>
                </a:buClr>
                <a:buChar char="–"/>
                <a:defRPr sz="2000">
                  <a:solidFill>
                    <a:schemeClr val="bg1"/>
                  </a:solidFill>
                  <a:latin typeface="Arial" pitchFamily="34" charset="0"/>
                </a:defRPr>
              </a:lvl4pPr>
              <a:lvl5pPr marL="2057400" indent="-228600" algn="l" eaLnBrk="0" hangingPunct="0">
                <a:lnSpc>
                  <a:spcPct val="110000"/>
                </a:lnSpc>
                <a:buClr>
                  <a:srgbClr val="FFFF00"/>
                </a:buClr>
                <a:buChar char="»"/>
                <a:defRPr sz="2000">
                  <a:solidFill>
                    <a:schemeClr val="bg1"/>
                  </a:solidFill>
                  <a:latin typeface="Arial" pitchFamily="34" charset="0"/>
                </a:defRPr>
              </a:lvl5pPr>
              <a:lvl6pPr marL="2514600" indent="-228600" eaLnBrk="0" fontAlgn="base" hangingPunct="0">
                <a:lnSpc>
                  <a:spcPct val="110000"/>
                </a:lnSpc>
                <a:spcBef>
                  <a:spcPct val="0"/>
                </a:spcBef>
                <a:spcAft>
                  <a:spcPct val="0"/>
                </a:spcAft>
                <a:buClr>
                  <a:srgbClr val="FFFF00"/>
                </a:buClr>
                <a:buChar char="»"/>
                <a:defRPr sz="2000">
                  <a:solidFill>
                    <a:schemeClr val="bg1"/>
                  </a:solidFill>
                  <a:latin typeface="Arial" pitchFamily="34" charset="0"/>
                </a:defRPr>
              </a:lvl6pPr>
              <a:lvl7pPr marL="2971800" indent="-228600" eaLnBrk="0" fontAlgn="base" hangingPunct="0">
                <a:lnSpc>
                  <a:spcPct val="110000"/>
                </a:lnSpc>
                <a:spcBef>
                  <a:spcPct val="0"/>
                </a:spcBef>
                <a:spcAft>
                  <a:spcPct val="0"/>
                </a:spcAft>
                <a:buClr>
                  <a:srgbClr val="FFFF00"/>
                </a:buClr>
                <a:buChar char="»"/>
                <a:defRPr sz="2000">
                  <a:solidFill>
                    <a:schemeClr val="bg1"/>
                  </a:solidFill>
                  <a:latin typeface="Arial" pitchFamily="34" charset="0"/>
                </a:defRPr>
              </a:lvl7pPr>
              <a:lvl8pPr marL="3429000" indent="-228600" eaLnBrk="0" fontAlgn="base" hangingPunct="0">
                <a:lnSpc>
                  <a:spcPct val="110000"/>
                </a:lnSpc>
                <a:spcBef>
                  <a:spcPct val="0"/>
                </a:spcBef>
                <a:spcAft>
                  <a:spcPct val="0"/>
                </a:spcAft>
                <a:buClr>
                  <a:srgbClr val="FFFF00"/>
                </a:buClr>
                <a:buChar char="»"/>
                <a:defRPr sz="2000">
                  <a:solidFill>
                    <a:schemeClr val="bg1"/>
                  </a:solidFill>
                  <a:latin typeface="Arial" pitchFamily="34" charset="0"/>
                </a:defRPr>
              </a:lvl8pPr>
              <a:lvl9pPr marL="3886200" indent="-228600" eaLnBrk="0" fontAlgn="base" hangingPunct="0">
                <a:lnSpc>
                  <a:spcPct val="110000"/>
                </a:lnSpc>
                <a:spcBef>
                  <a:spcPct val="0"/>
                </a:spcBef>
                <a:spcAft>
                  <a:spcPct val="0"/>
                </a:spcAft>
                <a:buClr>
                  <a:srgbClr val="FFFF00"/>
                </a:buClr>
                <a:buChar char="»"/>
                <a:defRPr sz="2000">
                  <a:solidFill>
                    <a:schemeClr val="bg1"/>
                  </a:solidFill>
                  <a:latin typeface="Arial" pitchFamily="34" charset="0"/>
                </a:defRPr>
              </a:lvl9pPr>
            </a:lstStyle>
            <a:p>
              <a:pPr algn="ctr">
                <a:lnSpc>
                  <a:spcPct val="100000"/>
                </a:lnSpc>
                <a:buClrTx/>
                <a:buFontTx/>
                <a:buNone/>
              </a:pPr>
              <a:r>
                <a:rPr lang="el-GR" altLang="el-GR">
                  <a:solidFill>
                    <a:srgbClr val="FF0000"/>
                  </a:solidFill>
                  <a:latin typeface="Comic Sans MS" pitchFamily="66" charset="0"/>
                </a:rPr>
                <a:t>Συμπτώματα</a:t>
              </a:r>
              <a:endParaRPr lang="en-US" altLang="el-GR" b="0">
                <a:solidFill>
                  <a:srgbClr val="FF0000"/>
                </a:solidFill>
                <a:latin typeface="Comic Sans MS" pitchFamily="66" charset="0"/>
              </a:endParaRPr>
            </a:p>
          </p:txBody>
        </p:sp>
      </p:grpSp>
      <p:grpSp>
        <p:nvGrpSpPr>
          <p:cNvPr id="32776" name="Group 187"/>
          <p:cNvGrpSpPr>
            <a:grpSpLocks/>
          </p:cNvGrpSpPr>
          <p:nvPr/>
        </p:nvGrpSpPr>
        <p:grpSpPr bwMode="auto">
          <a:xfrm>
            <a:off x="0" y="6273800"/>
            <a:ext cx="11804395" cy="584200"/>
            <a:chOff x="0" y="3952"/>
            <a:chExt cx="6273" cy="368"/>
          </a:xfrm>
        </p:grpSpPr>
        <p:sp>
          <p:nvSpPr>
            <p:cNvPr id="32777" name="Rectangle 188"/>
            <p:cNvSpPr>
              <a:spLocks noChangeArrowheads="1"/>
            </p:cNvSpPr>
            <p:nvPr/>
          </p:nvSpPr>
          <p:spPr bwMode="auto">
            <a:xfrm>
              <a:off x="0" y="4080"/>
              <a:ext cx="5508" cy="48"/>
            </a:xfrm>
            <a:prstGeom prst="rect">
              <a:avLst/>
            </a:prstGeom>
            <a:solidFill>
              <a:srgbClr val="002060"/>
            </a:solidFill>
            <a:ln w="12700">
              <a:solidFill>
                <a:srgbClr val="000000"/>
              </a:solidFill>
              <a:miter lim="800000"/>
              <a:headEnd/>
              <a:tailEnd/>
            </a:ln>
          </p:spPr>
          <p:txBody>
            <a:bodyPr wrap="none" anchor="ctr"/>
            <a:lstStyle>
              <a:lvl1pPr algn="l" eaLnBrk="0" hangingPunct="0">
                <a:lnSpc>
                  <a:spcPct val="110000"/>
                </a:lnSpc>
                <a:buClr>
                  <a:srgbClr val="FFFF00"/>
                </a:buClr>
                <a:buFont typeface="Wingdings" pitchFamily="2" charset="2"/>
                <a:buChar char="§"/>
                <a:defRPr sz="2400" b="1">
                  <a:solidFill>
                    <a:schemeClr val="bg1"/>
                  </a:solidFill>
                  <a:latin typeface="Arial" pitchFamily="34" charset="0"/>
                </a:defRPr>
              </a:lvl1pPr>
              <a:lvl2pPr marL="742950" indent="-285750" algn="l" eaLnBrk="0" hangingPunct="0">
                <a:lnSpc>
                  <a:spcPct val="110000"/>
                </a:lnSpc>
                <a:buClr>
                  <a:srgbClr val="FFFF00"/>
                </a:buClr>
                <a:buChar char="–"/>
                <a:defRPr sz="2000">
                  <a:solidFill>
                    <a:schemeClr val="bg1"/>
                  </a:solidFill>
                  <a:latin typeface="Arial" pitchFamily="34" charset="0"/>
                </a:defRPr>
              </a:lvl2pPr>
              <a:lvl3pPr marL="1143000" indent="-228600" algn="l" eaLnBrk="0" hangingPunct="0">
                <a:lnSpc>
                  <a:spcPct val="110000"/>
                </a:lnSpc>
                <a:buClr>
                  <a:srgbClr val="FFFF00"/>
                </a:buClr>
                <a:buChar char="•"/>
                <a:defRPr sz="2000">
                  <a:solidFill>
                    <a:schemeClr val="bg1"/>
                  </a:solidFill>
                  <a:latin typeface="Arial" pitchFamily="34" charset="0"/>
                </a:defRPr>
              </a:lvl3pPr>
              <a:lvl4pPr marL="1600200" indent="-228600" algn="l" eaLnBrk="0" hangingPunct="0">
                <a:lnSpc>
                  <a:spcPct val="110000"/>
                </a:lnSpc>
                <a:buClr>
                  <a:srgbClr val="FFFF00"/>
                </a:buClr>
                <a:buChar char="–"/>
                <a:defRPr sz="2000">
                  <a:solidFill>
                    <a:schemeClr val="bg1"/>
                  </a:solidFill>
                  <a:latin typeface="Arial" pitchFamily="34" charset="0"/>
                </a:defRPr>
              </a:lvl4pPr>
              <a:lvl5pPr marL="2057400" indent="-228600" algn="l" eaLnBrk="0" hangingPunct="0">
                <a:lnSpc>
                  <a:spcPct val="110000"/>
                </a:lnSpc>
                <a:buClr>
                  <a:srgbClr val="FFFF00"/>
                </a:buClr>
                <a:buChar char="»"/>
                <a:defRPr sz="2000">
                  <a:solidFill>
                    <a:schemeClr val="bg1"/>
                  </a:solidFill>
                  <a:latin typeface="Arial" pitchFamily="34" charset="0"/>
                </a:defRPr>
              </a:lvl5pPr>
              <a:lvl6pPr marL="2514600" indent="-228600" eaLnBrk="0" fontAlgn="base" hangingPunct="0">
                <a:lnSpc>
                  <a:spcPct val="110000"/>
                </a:lnSpc>
                <a:spcBef>
                  <a:spcPct val="0"/>
                </a:spcBef>
                <a:spcAft>
                  <a:spcPct val="0"/>
                </a:spcAft>
                <a:buClr>
                  <a:srgbClr val="FFFF00"/>
                </a:buClr>
                <a:buChar char="»"/>
                <a:defRPr sz="2000">
                  <a:solidFill>
                    <a:schemeClr val="bg1"/>
                  </a:solidFill>
                  <a:latin typeface="Arial" pitchFamily="34" charset="0"/>
                </a:defRPr>
              </a:lvl6pPr>
              <a:lvl7pPr marL="2971800" indent="-228600" eaLnBrk="0" fontAlgn="base" hangingPunct="0">
                <a:lnSpc>
                  <a:spcPct val="110000"/>
                </a:lnSpc>
                <a:spcBef>
                  <a:spcPct val="0"/>
                </a:spcBef>
                <a:spcAft>
                  <a:spcPct val="0"/>
                </a:spcAft>
                <a:buClr>
                  <a:srgbClr val="FFFF00"/>
                </a:buClr>
                <a:buChar char="»"/>
                <a:defRPr sz="2000">
                  <a:solidFill>
                    <a:schemeClr val="bg1"/>
                  </a:solidFill>
                  <a:latin typeface="Arial" pitchFamily="34" charset="0"/>
                </a:defRPr>
              </a:lvl7pPr>
              <a:lvl8pPr marL="3429000" indent="-228600" eaLnBrk="0" fontAlgn="base" hangingPunct="0">
                <a:lnSpc>
                  <a:spcPct val="110000"/>
                </a:lnSpc>
                <a:spcBef>
                  <a:spcPct val="0"/>
                </a:spcBef>
                <a:spcAft>
                  <a:spcPct val="0"/>
                </a:spcAft>
                <a:buClr>
                  <a:srgbClr val="FFFF00"/>
                </a:buClr>
                <a:buChar char="»"/>
                <a:defRPr sz="2000">
                  <a:solidFill>
                    <a:schemeClr val="bg1"/>
                  </a:solidFill>
                  <a:latin typeface="Arial" pitchFamily="34" charset="0"/>
                </a:defRPr>
              </a:lvl8pPr>
              <a:lvl9pPr marL="3886200" indent="-228600" eaLnBrk="0" fontAlgn="base" hangingPunct="0">
                <a:lnSpc>
                  <a:spcPct val="110000"/>
                </a:lnSpc>
                <a:spcBef>
                  <a:spcPct val="0"/>
                </a:spcBef>
                <a:spcAft>
                  <a:spcPct val="0"/>
                </a:spcAft>
                <a:buClr>
                  <a:srgbClr val="FFFF00"/>
                </a:buClr>
                <a:buChar char="»"/>
                <a:defRPr sz="2000">
                  <a:solidFill>
                    <a:schemeClr val="bg1"/>
                  </a:solidFill>
                  <a:latin typeface="Arial" pitchFamily="34" charset="0"/>
                </a:defRPr>
              </a:lvl9pPr>
            </a:lstStyle>
            <a:p>
              <a:pPr algn="ctr" eaLnBrk="1" hangingPunct="1">
                <a:lnSpc>
                  <a:spcPct val="100000"/>
                </a:lnSpc>
                <a:buClrTx/>
                <a:buFontTx/>
                <a:buNone/>
              </a:pPr>
              <a:endParaRPr lang="el-GR" altLang="el-GR" sz="3600" b="0">
                <a:solidFill>
                  <a:schemeClr val="tx1"/>
                </a:solidFill>
                <a:latin typeface="Garamond" pitchFamily="18" charset="0"/>
              </a:endParaRPr>
            </a:p>
          </p:txBody>
        </p:sp>
        <p:sp>
          <p:nvSpPr>
            <p:cNvPr id="32778" name="Rectangle 189"/>
            <p:cNvSpPr>
              <a:spLocks noChangeArrowheads="1"/>
            </p:cNvSpPr>
            <p:nvPr/>
          </p:nvSpPr>
          <p:spPr bwMode="auto">
            <a:xfrm>
              <a:off x="5527" y="3952"/>
              <a:ext cx="746" cy="3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lgn="l" eaLnBrk="0" hangingPunct="0">
                <a:lnSpc>
                  <a:spcPct val="110000"/>
                </a:lnSpc>
                <a:buClr>
                  <a:srgbClr val="FFFF00"/>
                </a:buClr>
                <a:buFont typeface="Wingdings" pitchFamily="2" charset="2"/>
                <a:buChar char="§"/>
                <a:defRPr sz="2400" b="1">
                  <a:solidFill>
                    <a:schemeClr val="bg1"/>
                  </a:solidFill>
                  <a:latin typeface="Arial" pitchFamily="34" charset="0"/>
                </a:defRPr>
              </a:lvl1pPr>
              <a:lvl2pPr marL="742950" indent="-285750" algn="l" eaLnBrk="0" hangingPunct="0">
                <a:lnSpc>
                  <a:spcPct val="110000"/>
                </a:lnSpc>
                <a:buClr>
                  <a:srgbClr val="FFFF00"/>
                </a:buClr>
                <a:buChar char="–"/>
                <a:defRPr sz="2000">
                  <a:solidFill>
                    <a:schemeClr val="bg1"/>
                  </a:solidFill>
                  <a:latin typeface="Arial" pitchFamily="34" charset="0"/>
                </a:defRPr>
              </a:lvl2pPr>
              <a:lvl3pPr marL="1143000" indent="-228600" algn="l" eaLnBrk="0" hangingPunct="0">
                <a:lnSpc>
                  <a:spcPct val="110000"/>
                </a:lnSpc>
                <a:buClr>
                  <a:srgbClr val="FFFF00"/>
                </a:buClr>
                <a:buChar char="•"/>
                <a:defRPr sz="2000">
                  <a:solidFill>
                    <a:schemeClr val="bg1"/>
                  </a:solidFill>
                  <a:latin typeface="Arial" pitchFamily="34" charset="0"/>
                </a:defRPr>
              </a:lvl3pPr>
              <a:lvl4pPr marL="1600200" indent="-228600" algn="l" eaLnBrk="0" hangingPunct="0">
                <a:lnSpc>
                  <a:spcPct val="110000"/>
                </a:lnSpc>
                <a:buClr>
                  <a:srgbClr val="FFFF00"/>
                </a:buClr>
                <a:buChar char="–"/>
                <a:defRPr sz="2000">
                  <a:solidFill>
                    <a:schemeClr val="bg1"/>
                  </a:solidFill>
                  <a:latin typeface="Arial" pitchFamily="34" charset="0"/>
                </a:defRPr>
              </a:lvl4pPr>
              <a:lvl5pPr marL="2057400" indent="-228600" algn="l" eaLnBrk="0" hangingPunct="0">
                <a:lnSpc>
                  <a:spcPct val="110000"/>
                </a:lnSpc>
                <a:buClr>
                  <a:srgbClr val="FFFF00"/>
                </a:buClr>
                <a:buChar char="»"/>
                <a:defRPr sz="2000">
                  <a:solidFill>
                    <a:schemeClr val="bg1"/>
                  </a:solidFill>
                  <a:latin typeface="Arial" pitchFamily="34" charset="0"/>
                </a:defRPr>
              </a:lvl5pPr>
              <a:lvl6pPr marL="2514600" indent="-228600" eaLnBrk="0" fontAlgn="base" hangingPunct="0">
                <a:lnSpc>
                  <a:spcPct val="110000"/>
                </a:lnSpc>
                <a:spcBef>
                  <a:spcPct val="0"/>
                </a:spcBef>
                <a:spcAft>
                  <a:spcPct val="0"/>
                </a:spcAft>
                <a:buClr>
                  <a:srgbClr val="FFFF00"/>
                </a:buClr>
                <a:buChar char="»"/>
                <a:defRPr sz="2000">
                  <a:solidFill>
                    <a:schemeClr val="bg1"/>
                  </a:solidFill>
                  <a:latin typeface="Arial" pitchFamily="34" charset="0"/>
                </a:defRPr>
              </a:lvl6pPr>
              <a:lvl7pPr marL="2971800" indent="-228600" eaLnBrk="0" fontAlgn="base" hangingPunct="0">
                <a:lnSpc>
                  <a:spcPct val="110000"/>
                </a:lnSpc>
                <a:spcBef>
                  <a:spcPct val="0"/>
                </a:spcBef>
                <a:spcAft>
                  <a:spcPct val="0"/>
                </a:spcAft>
                <a:buClr>
                  <a:srgbClr val="FFFF00"/>
                </a:buClr>
                <a:buChar char="»"/>
                <a:defRPr sz="2000">
                  <a:solidFill>
                    <a:schemeClr val="bg1"/>
                  </a:solidFill>
                  <a:latin typeface="Arial" pitchFamily="34" charset="0"/>
                </a:defRPr>
              </a:lvl7pPr>
              <a:lvl8pPr marL="3429000" indent="-228600" eaLnBrk="0" fontAlgn="base" hangingPunct="0">
                <a:lnSpc>
                  <a:spcPct val="110000"/>
                </a:lnSpc>
                <a:spcBef>
                  <a:spcPct val="0"/>
                </a:spcBef>
                <a:spcAft>
                  <a:spcPct val="0"/>
                </a:spcAft>
                <a:buClr>
                  <a:srgbClr val="FFFF00"/>
                </a:buClr>
                <a:buChar char="»"/>
                <a:defRPr sz="2000">
                  <a:solidFill>
                    <a:schemeClr val="bg1"/>
                  </a:solidFill>
                  <a:latin typeface="Arial" pitchFamily="34" charset="0"/>
                </a:defRPr>
              </a:lvl8pPr>
              <a:lvl9pPr marL="3886200" indent="-228600" eaLnBrk="0" fontAlgn="base" hangingPunct="0">
                <a:lnSpc>
                  <a:spcPct val="110000"/>
                </a:lnSpc>
                <a:spcBef>
                  <a:spcPct val="0"/>
                </a:spcBef>
                <a:spcAft>
                  <a:spcPct val="0"/>
                </a:spcAft>
                <a:buClr>
                  <a:srgbClr val="FFFF00"/>
                </a:buClr>
                <a:buChar char="»"/>
                <a:defRPr sz="2000">
                  <a:solidFill>
                    <a:schemeClr val="bg1"/>
                  </a:solidFill>
                  <a:latin typeface="Arial" pitchFamily="34" charset="0"/>
                </a:defRPr>
              </a:lvl9pPr>
            </a:lstStyle>
            <a:p>
              <a:pPr algn="ctr">
                <a:lnSpc>
                  <a:spcPct val="100000"/>
                </a:lnSpc>
                <a:buClrTx/>
                <a:buFontTx/>
                <a:buNone/>
              </a:pPr>
              <a:r>
                <a:rPr lang="el-GR" altLang="el-GR" sz="3200" dirty="0">
                  <a:solidFill>
                    <a:srgbClr val="002060"/>
                  </a:solidFill>
                  <a:latin typeface="Comic Sans MS" pitchFamily="66" charset="0"/>
                </a:rPr>
                <a:t>Άσθμα</a:t>
              </a:r>
              <a:endParaRPr lang="en-US" altLang="el-GR" sz="3200" dirty="0">
                <a:solidFill>
                  <a:srgbClr val="002060"/>
                </a:solidFill>
                <a:latin typeface="Comic Sans MS" pitchFamily="66" charset="0"/>
              </a:endParaRPr>
            </a:p>
          </p:txBody>
        </p:sp>
      </p:grpSp>
    </p:spTree>
    <p:extLst>
      <p:ext uri="{BB962C8B-B14F-4D97-AF65-F5344CB8AC3E}">
        <p14:creationId xmlns:p14="http://schemas.microsoft.com/office/powerpoint/2010/main" xmlns="" val="23403563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1 - Τίτλος"/>
          <p:cNvSpPr>
            <a:spLocks noGrp="1"/>
          </p:cNvSpPr>
          <p:nvPr>
            <p:ph type="title" idx="429496729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 anchorCtr="0" compatLnSpc="1">
            <a:prstTxWarp prst="textNoShape">
              <a:avLst/>
            </a:prstTxWarp>
          </a:bodyPr>
          <a:lstStyle/>
          <a:p>
            <a:pPr algn="ctr"/>
            <a:r>
              <a:rPr lang="el-GR" altLang="el-GR" sz="3200">
                <a:effectLst/>
                <a:latin typeface="Comic Sans MS" pitchFamily="66" charset="0"/>
              </a:rPr>
              <a:t>Υλικά μέτρησης βιολογικών δεικτών</a:t>
            </a:r>
            <a:r>
              <a:rPr lang="el-GR" altLang="el-GR" sz="2400">
                <a:effectLst/>
              </a:rPr>
              <a:t> </a:t>
            </a:r>
          </a:p>
        </p:txBody>
      </p:sp>
      <p:pic>
        <p:nvPicPr>
          <p:cNvPr id="94211"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170518" y="1196975"/>
            <a:ext cx="9501716" cy="4681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2" name="4 - TextBox"/>
          <p:cNvSpPr txBox="1">
            <a:spLocks noChangeArrowheads="1"/>
          </p:cNvSpPr>
          <p:nvPr/>
        </p:nvSpPr>
        <p:spPr bwMode="auto">
          <a:xfrm>
            <a:off x="9075720" y="6524626"/>
            <a:ext cx="317766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lgn="r" eaLnBrk="1" hangingPunct="1">
              <a:spcBef>
                <a:spcPct val="0"/>
              </a:spcBef>
              <a:buSzTx/>
              <a:buFontTx/>
              <a:buNone/>
            </a:pPr>
            <a:r>
              <a:rPr lang="en-US" altLang="el-GR" sz="1600" b="1" i="1">
                <a:solidFill>
                  <a:srgbClr val="C00000"/>
                </a:solidFill>
              </a:rPr>
              <a:t>Snell N et al, Curr Opin Pharm 2008</a:t>
            </a:r>
            <a:endParaRPr lang="el-GR" altLang="el-GR" sz="1600" b="1" i="1">
              <a:solidFill>
                <a:srgbClr val="C00000"/>
              </a:solidFill>
            </a:endParaRPr>
          </a:p>
        </p:txBody>
      </p:sp>
      <p:sp>
        <p:nvSpPr>
          <p:cNvPr id="8" name="7 - Ορθογώνιο"/>
          <p:cNvSpPr/>
          <p:nvPr/>
        </p:nvSpPr>
        <p:spPr>
          <a:xfrm>
            <a:off x="1678517" y="3644901"/>
            <a:ext cx="4800600" cy="18002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l-GR" sz="1800"/>
          </a:p>
        </p:txBody>
      </p:sp>
      <p:sp>
        <p:nvSpPr>
          <p:cNvPr id="94214" name="Ορθογώνιο 1"/>
          <p:cNvSpPr>
            <a:spLocks noChangeArrowheads="1"/>
          </p:cNvSpPr>
          <p:nvPr/>
        </p:nvSpPr>
        <p:spPr bwMode="auto">
          <a:xfrm>
            <a:off x="1007534" y="241301"/>
            <a:ext cx="9505951"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lgn="ctr" eaLnBrk="1" hangingPunct="1">
              <a:spcBef>
                <a:spcPct val="0"/>
              </a:spcBef>
              <a:buSzTx/>
              <a:buFontTx/>
              <a:buNone/>
            </a:pPr>
            <a:r>
              <a:rPr lang="el-GR" altLang="el-GR" sz="2800" b="1" dirty="0">
                <a:solidFill>
                  <a:srgbClr val="C00000"/>
                </a:solidFill>
                <a:latin typeface="Comic Sans MS" pitchFamily="66" charset="0"/>
              </a:rPr>
              <a:t>Υλικά μέτρησης βιολογικών δεικτών </a:t>
            </a:r>
          </a:p>
        </p:txBody>
      </p:sp>
    </p:spTree>
    <p:extLst>
      <p:ext uri="{BB962C8B-B14F-4D97-AF65-F5344CB8AC3E}">
        <p14:creationId xmlns:p14="http://schemas.microsoft.com/office/powerpoint/2010/main" xmlns="" val="8958374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609600" y="277814"/>
            <a:ext cx="10972800" cy="847725"/>
          </a:xfrm>
        </p:spPr>
        <p:txBody>
          <a:bodyPr/>
          <a:lstStyle/>
          <a:p>
            <a:pPr algn="ctr" eaLnBrk="1" hangingPunct="1"/>
            <a:r>
              <a:rPr lang="el-GR" altLang="el-GR" sz="3600" b="1" dirty="0" err="1">
                <a:solidFill>
                  <a:srgbClr val="C00000"/>
                </a:solidFill>
                <a:latin typeface="Comic Sans MS" pitchFamily="66" charset="0"/>
              </a:rPr>
              <a:t>Προκλητά</a:t>
            </a:r>
            <a:r>
              <a:rPr lang="el-GR" altLang="el-GR" sz="3600" b="1" dirty="0">
                <a:solidFill>
                  <a:srgbClr val="C00000"/>
                </a:solidFill>
                <a:latin typeface="Comic Sans MS" pitchFamily="66" charset="0"/>
              </a:rPr>
              <a:t> πτύελα</a:t>
            </a:r>
          </a:p>
        </p:txBody>
      </p:sp>
      <p:sp>
        <p:nvSpPr>
          <p:cNvPr id="95235" name="Rectangle 3"/>
          <p:cNvSpPr>
            <a:spLocks noGrp="1" noChangeArrowheads="1"/>
          </p:cNvSpPr>
          <p:nvPr>
            <p:ph type="body" idx="1"/>
          </p:nvPr>
        </p:nvSpPr>
        <p:spPr>
          <a:xfrm>
            <a:off x="0" y="1268414"/>
            <a:ext cx="6959600" cy="5184775"/>
          </a:xfrm>
          <a:solidFill>
            <a:schemeClr val="bg1"/>
          </a:solidFill>
        </p:spPr>
        <p:txBody>
          <a:bodyPr/>
          <a:lstStyle/>
          <a:p>
            <a:pPr eaLnBrk="1" hangingPunct="1">
              <a:lnSpc>
                <a:spcPct val="80000"/>
              </a:lnSpc>
            </a:pPr>
            <a:r>
              <a:rPr lang="el-GR" altLang="el-GR" sz="1800" dirty="0">
                <a:solidFill>
                  <a:srgbClr val="040466"/>
                </a:solidFill>
                <a:latin typeface="Comic Sans MS" pitchFamily="66" charset="0"/>
              </a:rPr>
              <a:t>Σε υγιείς μη καπνιστές αυξημένα </a:t>
            </a:r>
            <a:r>
              <a:rPr lang="el-GR" altLang="el-GR" sz="1800" dirty="0" err="1">
                <a:solidFill>
                  <a:srgbClr val="040466"/>
                </a:solidFill>
                <a:latin typeface="Comic Sans MS" pitchFamily="66" charset="0"/>
              </a:rPr>
              <a:t>ηωσινόφιλα</a:t>
            </a:r>
            <a:r>
              <a:rPr lang="el-GR" altLang="el-GR" sz="1800" dirty="0">
                <a:solidFill>
                  <a:srgbClr val="040466"/>
                </a:solidFill>
                <a:latin typeface="Comic Sans MS" pitchFamily="66" charset="0"/>
              </a:rPr>
              <a:t> στα </a:t>
            </a:r>
            <a:r>
              <a:rPr lang="el-GR" altLang="el-GR" sz="1800" dirty="0" err="1">
                <a:solidFill>
                  <a:srgbClr val="040466"/>
                </a:solidFill>
                <a:latin typeface="Comic Sans MS" pitchFamily="66" charset="0"/>
              </a:rPr>
              <a:t>προκλητά</a:t>
            </a:r>
            <a:r>
              <a:rPr lang="el-GR" altLang="el-GR" sz="1800" dirty="0">
                <a:solidFill>
                  <a:srgbClr val="040466"/>
                </a:solidFill>
                <a:latin typeface="Comic Sans MS" pitchFamily="66" charset="0"/>
              </a:rPr>
              <a:t> πτύελα 0.4% </a:t>
            </a:r>
            <a:r>
              <a:rPr lang="en-US" altLang="el-GR" sz="1800" dirty="0">
                <a:solidFill>
                  <a:srgbClr val="040466"/>
                </a:solidFill>
                <a:latin typeface="Comic Sans MS" pitchFamily="66" charset="0"/>
              </a:rPr>
              <a:t>(with </a:t>
            </a:r>
            <a:r>
              <a:rPr lang="el-GR" altLang="el-GR" sz="1800" dirty="0">
                <a:solidFill>
                  <a:srgbClr val="040466"/>
                </a:solidFill>
                <a:latin typeface="Comic Sans MS" pitchFamily="66" charset="0"/>
              </a:rPr>
              <a:t>90th </a:t>
            </a:r>
            <a:r>
              <a:rPr lang="el-GR" altLang="el-GR" sz="1800" dirty="0" err="1">
                <a:solidFill>
                  <a:srgbClr val="040466"/>
                </a:solidFill>
                <a:latin typeface="Comic Sans MS" pitchFamily="66" charset="0"/>
              </a:rPr>
              <a:t>percentile</a:t>
            </a:r>
            <a:r>
              <a:rPr lang="el-GR" altLang="el-GR" sz="1800" dirty="0">
                <a:solidFill>
                  <a:srgbClr val="040466"/>
                </a:solidFill>
                <a:latin typeface="Comic Sans MS" pitchFamily="66" charset="0"/>
              </a:rPr>
              <a:t> 1.1%</a:t>
            </a:r>
            <a:r>
              <a:rPr lang="en-US" altLang="el-GR" sz="1800" dirty="0">
                <a:solidFill>
                  <a:srgbClr val="040466"/>
                </a:solidFill>
                <a:latin typeface="Comic Sans MS" pitchFamily="66" charset="0"/>
              </a:rPr>
              <a:t>)</a:t>
            </a:r>
            <a:r>
              <a:rPr lang="el-GR" altLang="el-GR" sz="1800" dirty="0">
                <a:solidFill>
                  <a:srgbClr val="040466"/>
                </a:solidFill>
                <a:latin typeface="Comic Sans MS" pitchFamily="66" charset="0"/>
              </a:rPr>
              <a:t>. Ποσοστό &gt;3% θεωρείται παθολογικό.</a:t>
            </a:r>
            <a:r>
              <a:rPr lang="en-US" altLang="el-GR" sz="1800" baseline="30000" dirty="0">
                <a:solidFill>
                  <a:srgbClr val="040466"/>
                </a:solidFill>
                <a:latin typeface="Comic Sans MS" pitchFamily="66" charset="0"/>
              </a:rPr>
              <a:t>1</a:t>
            </a:r>
          </a:p>
          <a:p>
            <a:pPr eaLnBrk="1" hangingPunct="1">
              <a:lnSpc>
                <a:spcPct val="80000"/>
              </a:lnSpc>
              <a:buFont typeface="Wingdings" pitchFamily="2" charset="2"/>
              <a:buNone/>
            </a:pPr>
            <a:endParaRPr lang="el-GR" altLang="el-GR" sz="1800" baseline="30000" dirty="0">
              <a:solidFill>
                <a:srgbClr val="040466"/>
              </a:solidFill>
              <a:latin typeface="Comic Sans MS" pitchFamily="66" charset="0"/>
            </a:endParaRPr>
          </a:p>
          <a:p>
            <a:pPr eaLnBrk="1" hangingPunct="1">
              <a:lnSpc>
                <a:spcPct val="80000"/>
              </a:lnSpc>
            </a:pPr>
            <a:r>
              <a:rPr lang="el-GR" altLang="el-GR" sz="1800" dirty="0">
                <a:solidFill>
                  <a:srgbClr val="040466"/>
                </a:solidFill>
                <a:latin typeface="Comic Sans MS" pitchFamily="66" charset="0"/>
              </a:rPr>
              <a:t>Το εύρος των </a:t>
            </a:r>
            <a:r>
              <a:rPr lang="el-GR" altLang="el-GR" sz="1800" dirty="0" err="1">
                <a:solidFill>
                  <a:srgbClr val="040466"/>
                </a:solidFill>
                <a:latin typeface="Comic Sans MS" pitchFamily="66" charset="0"/>
              </a:rPr>
              <a:t>ηωσινόφιλων</a:t>
            </a:r>
            <a:r>
              <a:rPr lang="el-GR" altLang="el-GR" sz="1800" dirty="0">
                <a:solidFill>
                  <a:srgbClr val="040466"/>
                </a:solidFill>
                <a:latin typeface="Comic Sans MS" pitchFamily="66" charset="0"/>
              </a:rPr>
              <a:t> στα πτύελα κυμαίνονται από 0-90 % στο άσθμα. </a:t>
            </a:r>
            <a:r>
              <a:rPr lang="en-US" altLang="el-GR" sz="1800" baseline="30000" dirty="0">
                <a:solidFill>
                  <a:srgbClr val="040466"/>
                </a:solidFill>
                <a:latin typeface="Comic Sans MS" pitchFamily="66" charset="0"/>
              </a:rPr>
              <a:t>1</a:t>
            </a:r>
            <a:r>
              <a:rPr lang="el-GR" altLang="el-GR" sz="1800" dirty="0">
                <a:solidFill>
                  <a:srgbClr val="040466"/>
                </a:solidFill>
                <a:latin typeface="Comic Sans MS" pitchFamily="66" charset="0"/>
              </a:rPr>
              <a:t> </a:t>
            </a:r>
            <a:endParaRPr lang="en-US" altLang="el-GR" sz="1800" dirty="0">
              <a:solidFill>
                <a:srgbClr val="040466"/>
              </a:solidFill>
              <a:latin typeface="Comic Sans MS" pitchFamily="66" charset="0"/>
            </a:endParaRPr>
          </a:p>
          <a:p>
            <a:pPr eaLnBrk="1" hangingPunct="1">
              <a:lnSpc>
                <a:spcPct val="80000"/>
              </a:lnSpc>
              <a:buFont typeface="Wingdings" pitchFamily="2" charset="2"/>
              <a:buNone/>
            </a:pPr>
            <a:endParaRPr lang="el-GR" altLang="el-GR" sz="1800" dirty="0">
              <a:solidFill>
                <a:srgbClr val="040466"/>
              </a:solidFill>
              <a:latin typeface="Comic Sans MS" pitchFamily="66" charset="0"/>
            </a:endParaRPr>
          </a:p>
          <a:p>
            <a:pPr eaLnBrk="1" hangingPunct="1">
              <a:lnSpc>
                <a:spcPct val="80000"/>
              </a:lnSpc>
            </a:pPr>
            <a:r>
              <a:rPr lang="el-GR" altLang="el-GR" sz="1800" dirty="0">
                <a:solidFill>
                  <a:srgbClr val="040466"/>
                </a:solidFill>
                <a:latin typeface="Comic Sans MS" pitchFamily="66" charset="0"/>
              </a:rPr>
              <a:t>Περίπου 70% των ασθματικών ασθενών χωρίς αγωγή με </a:t>
            </a:r>
            <a:r>
              <a:rPr lang="en-US" altLang="el-GR" sz="1800" dirty="0">
                <a:solidFill>
                  <a:srgbClr val="040466"/>
                </a:solidFill>
                <a:latin typeface="Comic Sans MS" pitchFamily="66" charset="0"/>
              </a:rPr>
              <a:t>ICS </a:t>
            </a:r>
            <a:r>
              <a:rPr lang="en-US" altLang="el-GR" sz="1800" baseline="30000" dirty="0">
                <a:solidFill>
                  <a:srgbClr val="040466"/>
                </a:solidFill>
                <a:latin typeface="Comic Sans MS" pitchFamily="66" charset="0"/>
              </a:rPr>
              <a:t>2</a:t>
            </a:r>
            <a:r>
              <a:rPr lang="el-GR" altLang="el-GR" sz="1800" dirty="0">
                <a:solidFill>
                  <a:srgbClr val="040466"/>
                </a:solidFill>
                <a:latin typeface="Comic Sans MS" pitchFamily="66" charset="0"/>
              </a:rPr>
              <a:t> και</a:t>
            </a:r>
            <a:r>
              <a:rPr lang="en-US" altLang="el-GR" sz="1800" dirty="0">
                <a:solidFill>
                  <a:srgbClr val="040466"/>
                </a:solidFill>
                <a:latin typeface="Comic Sans MS" pitchFamily="66" charset="0"/>
              </a:rPr>
              <a:t> </a:t>
            </a:r>
            <a:r>
              <a:rPr lang="el-GR" altLang="el-GR" sz="1800" dirty="0">
                <a:solidFill>
                  <a:srgbClr val="040466"/>
                </a:solidFill>
                <a:latin typeface="Comic Sans MS" pitchFamily="66" charset="0"/>
              </a:rPr>
              <a:t>40- 50% από αυτούς που λαμβάνουν </a:t>
            </a:r>
            <a:r>
              <a:rPr lang="en-US" altLang="el-GR" sz="1800" dirty="0">
                <a:solidFill>
                  <a:srgbClr val="040466"/>
                </a:solidFill>
                <a:latin typeface="Comic Sans MS" pitchFamily="66" charset="0"/>
              </a:rPr>
              <a:t> ICS</a:t>
            </a:r>
            <a:r>
              <a:rPr lang="en-US" altLang="el-GR" sz="1800" baseline="30000" dirty="0">
                <a:solidFill>
                  <a:srgbClr val="040466"/>
                </a:solidFill>
                <a:latin typeface="Comic Sans MS" pitchFamily="66" charset="0"/>
              </a:rPr>
              <a:t>3,4 </a:t>
            </a:r>
            <a:r>
              <a:rPr lang="el-GR" altLang="el-GR" sz="1800" baseline="30000" dirty="0">
                <a:solidFill>
                  <a:srgbClr val="040466"/>
                </a:solidFill>
                <a:latin typeface="Comic Sans MS" pitchFamily="66" charset="0"/>
              </a:rPr>
              <a:t> </a:t>
            </a:r>
            <a:r>
              <a:rPr lang="el-GR" altLang="el-GR" sz="1800" dirty="0">
                <a:solidFill>
                  <a:srgbClr val="040466"/>
                </a:solidFill>
                <a:latin typeface="Comic Sans MS" pitchFamily="66" charset="0"/>
              </a:rPr>
              <a:t>με συμπτώματα έχουν </a:t>
            </a:r>
            <a:r>
              <a:rPr lang="el-GR" altLang="el-GR" sz="1800" dirty="0" err="1">
                <a:solidFill>
                  <a:srgbClr val="040466"/>
                </a:solidFill>
                <a:latin typeface="Comic Sans MS" pitchFamily="66" charset="0"/>
              </a:rPr>
              <a:t>ηωσινόφιλα</a:t>
            </a:r>
            <a:r>
              <a:rPr lang="el-GR" altLang="el-GR" sz="1800" dirty="0">
                <a:solidFill>
                  <a:srgbClr val="040466"/>
                </a:solidFill>
                <a:latin typeface="Comic Sans MS" pitchFamily="66" charset="0"/>
              </a:rPr>
              <a:t> στα πτύελα. </a:t>
            </a:r>
            <a:endParaRPr lang="en-US" altLang="el-GR" sz="1800" dirty="0">
              <a:solidFill>
                <a:srgbClr val="040466"/>
              </a:solidFill>
              <a:latin typeface="Comic Sans MS" pitchFamily="66" charset="0"/>
            </a:endParaRPr>
          </a:p>
          <a:p>
            <a:pPr eaLnBrk="1" hangingPunct="1">
              <a:lnSpc>
                <a:spcPct val="80000"/>
              </a:lnSpc>
            </a:pPr>
            <a:endParaRPr lang="en-US" altLang="el-GR" sz="2000" dirty="0">
              <a:solidFill>
                <a:srgbClr val="040466"/>
              </a:solidFill>
              <a:latin typeface="Comic Sans MS" pitchFamily="66" charset="0"/>
            </a:endParaRPr>
          </a:p>
          <a:p>
            <a:pPr eaLnBrk="1" hangingPunct="1">
              <a:lnSpc>
                <a:spcPct val="80000"/>
              </a:lnSpc>
            </a:pPr>
            <a:endParaRPr lang="en-US" altLang="el-GR" sz="2000" dirty="0">
              <a:solidFill>
                <a:srgbClr val="040466"/>
              </a:solidFill>
              <a:latin typeface="Comic Sans MS" pitchFamily="66" charset="0"/>
            </a:endParaRPr>
          </a:p>
          <a:p>
            <a:pPr eaLnBrk="1" hangingPunct="1">
              <a:lnSpc>
                <a:spcPct val="80000"/>
              </a:lnSpc>
              <a:buFont typeface="Wingdings" pitchFamily="2" charset="2"/>
              <a:buNone/>
            </a:pPr>
            <a:endParaRPr lang="en-US" altLang="el-GR" sz="1200" dirty="0">
              <a:solidFill>
                <a:srgbClr val="040466"/>
              </a:solidFill>
              <a:latin typeface="Comic Sans MS" pitchFamily="66" charset="0"/>
            </a:endParaRPr>
          </a:p>
          <a:p>
            <a:pPr eaLnBrk="1" hangingPunct="1">
              <a:lnSpc>
                <a:spcPct val="80000"/>
              </a:lnSpc>
              <a:buFont typeface="Wingdings" pitchFamily="2" charset="2"/>
              <a:buNone/>
            </a:pPr>
            <a:r>
              <a:rPr lang="en-US" altLang="el-GR" sz="1200" dirty="0">
                <a:solidFill>
                  <a:srgbClr val="040466"/>
                </a:solidFill>
                <a:latin typeface="Comic Sans MS" pitchFamily="66" charset="0"/>
              </a:rPr>
              <a:t>                 </a:t>
            </a:r>
            <a:r>
              <a:rPr lang="el-GR" altLang="el-GR" sz="1200" dirty="0">
                <a:solidFill>
                  <a:srgbClr val="040466"/>
                </a:solidFill>
                <a:latin typeface="Comic Sans MS" pitchFamily="66" charset="0"/>
              </a:rPr>
              <a:t>1. </a:t>
            </a:r>
            <a:r>
              <a:rPr lang="el-GR" altLang="el-GR" sz="1200" dirty="0" err="1">
                <a:solidFill>
                  <a:srgbClr val="040466"/>
                </a:solidFill>
                <a:latin typeface="Comic Sans MS" pitchFamily="66" charset="0"/>
              </a:rPr>
              <a:t>Louis</a:t>
            </a:r>
            <a:r>
              <a:rPr lang="el-GR" altLang="el-GR" sz="1200" dirty="0">
                <a:solidFill>
                  <a:srgbClr val="040466"/>
                </a:solidFill>
                <a:latin typeface="Comic Sans MS" pitchFamily="66" charset="0"/>
              </a:rPr>
              <a:t>, R.</a:t>
            </a:r>
            <a:r>
              <a:rPr lang="en-US" altLang="el-GR" sz="1200" dirty="0">
                <a:solidFill>
                  <a:srgbClr val="040466"/>
                </a:solidFill>
                <a:latin typeface="Comic Sans MS" pitchFamily="66" charset="0"/>
              </a:rPr>
              <a:t>et al, </a:t>
            </a:r>
            <a:r>
              <a:rPr lang="el-GR" altLang="el-GR" sz="1200" i="1" dirty="0" err="1">
                <a:solidFill>
                  <a:srgbClr val="040466"/>
                </a:solidFill>
                <a:latin typeface="Comic Sans MS" pitchFamily="66" charset="0"/>
              </a:rPr>
              <a:t>Am</a:t>
            </a:r>
            <a:r>
              <a:rPr lang="en-US" altLang="el-GR" sz="1200" i="1" dirty="0">
                <a:solidFill>
                  <a:srgbClr val="040466"/>
                </a:solidFill>
                <a:latin typeface="Comic Sans MS" pitchFamily="66" charset="0"/>
              </a:rPr>
              <a:t> </a:t>
            </a:r>
            <a:r>
              <a:rPr lang="el-GR" altLang="el-GR" sz="1200" i="1" dirty="0">
                <a:solidFill>
                  <a:srgbClr val="040466"/>
                </a:solidFill>
                <a:latin typeface="Comic Sans MS" pitchFamily="66" charset="0"/>
              </a:rPr>
              <a:t>J </a:t>
            </a:r>
            <a:r>
              <a:rPr lang="el-GR" altLang="el-GR" sz="1200" i="1" dirty="0" err="1">
                <a:solidFill>
                  <a:srgbClr val="040466"/>
                </a:solidFill>
                <a:latin typeface="Comic Sans MS" pitchFamily="66" charset="0"/>
              </a:rPr>
              <a:t>Respir</a:t>
            </a:r>
            <a:r>
              <a:rPr lang="el-GR" altLang="el-GR" sz="1200" i="1" dirty="0">
                <a:solidFill>
                  <a:srgbClr val="040466"/>
                </a:solidFill>
                <a:latin typeface="Comic Sans MS" pitchFamily="66" charset="0"/>
              </a:rPr>
              <a:t> </a:t>
            </a:r>
            <a:r>
              <a:rPr lang="el-GR" altLang="el-GR" sz="1200" i="1" dirty="0" err="1">
                <a:solidFill>
                  <a:srgbClr val="040466"/>
                </a:solidFill>
                <a:latin typeface="Comic Sans MS" pitchFamily="66" charset="0"/>
              </a:rPr>
              <a:t>Crit</a:t>
            </a:r>
            <a:r>
              <a:rPr lang="el-GR" altLang="el-GR" sz="1200" i="1" dirty="0">
                <a:solidFill>
                  <a:srgbClr val="040466"/>
                </a:solidFill>
                <a:latin typeface="Comic Sans MS" pitchFamily="66" charset="0"/>
              </a:rPr>
              <a:t> </a:t>
            </a:r>
            <a:r>
              <a:rPr lang="el-GR" altLang="el-GR" sz="1200" i="1" dirty="0" err="1">
                <a:solidFill>
                  <a:srgbClr val="040466"/>
                </a:solidFill>
                <a:latin typeface="Comic Sans MS" pitchFamily="66" charset="0"/>
              </a:rPr>
              <a:t>Care</a:t>
            </a:r>
            <a:r>
              <a:rPr lang="el-GR" altLang="el-GR" sz="1200" i="1" dirty="0">
                <a:solidFill>
                  <a:srgbClr val="040466"/>
                </a:solidFill>
                <a:latin typeface="Comic Sans MS" pitchFamily="66" charset="0"/>
              </a:rPr>
              <a:t> </a:t>
            </a:r>
            <a:r>
              <a:rPr lang="el-GR" altLang="el-GR" sz="1200" i="1" dirty="0" err="1">
                <a:solidFill>
                  <a:srgbClr val="040466"/>
                </a:solidFill>
                <a:latin typeface="Comic Sans MS" pitchFamily="66" charset="0"/>
              </a:rPr>
              <a:t>Med</a:t>
            </a:r>
            <a:r>
              <a:rPr lang="en-US" altLang="el-GR" sz="1200" i="1" dirty="0">
                <a:solidFill>
                  <a:srgbClr val="040466"/>
                </a:solidFill>
                <a:latin typeface="Comic Sans MS" pitchFamily="66" charset="0"/>
              </a:rPr>
              <a:t>,</a:t>
            </a:r>
            <a:r>
              <a:rPr lang="el-GR" altLang="el-GR" sz="1200" dirty="0">
                <a:solidFill>
                  <a:srgbClr val="040466"/>
                </a:solidFill>
                <a:latin typeface="Comic Sans MS" pitchFamily="66" charset="0"/>
              </a:rPr>
              <a:t> </a:t>
            </a:r>
            <a:r>
              <a:rPr lang="el-GR" altLang="el-GR" sz="1200" b="1" dirty="0">
                <a:solidFill>
                  <a:srgbClr val="040466"/>
                </a:solidFill>
                <a:latin typeface="Comic Sans MS" pitchFamily="66" charset="0"/>
              </a:rPr>
              <a:t>2000</a:t>
            </a:r>
            <a:endParaRPr lang="el-GR" altLang="el-GR" sz="1200" dirty="0">
              <a:solidFill>
                <a:srgbClr val="040466"/>
              </a:solidFill>
              <a:latin typeface="Comic Sans MS" pitchFamily="66" charset="0"/>
            </a:endParaRPr>
          </a:p>
          <a:p>
            <a:pPr eaLnBrk="1" hangingPunct="1">
              <a:lnSpc>
                <a:spcPct val="80000"/>
              </a:lnSpc>
              <a:buFont typeface="Wingdings" pitchFamily="2" charset="2"/>
              <a:buNone/>
            </a:pPr>
            <a:r>
              <a:rPr lang="en-US" altLang="el-GR" sz="1200" dirty="0">
                <a:solidFill>
                  <a:srgbClr val="040466"/>
                </a:solidFill>
                <a:latin typeface="Comic Sans MS" pitchFamily="66" charset="0"/>
              </a:rPr>
              <a:t>                 </a:t>
            </a:r>
            <a:r>
              <a:rPr lang="el-GR" altLang="el-GR" sz="1200" dirty="0">
                <a:solidFill>
                  <a:srgbClr val="040466"/>
                </a:solidFill>
                <a:latin typeface="Comic Sans MS" pitchFamily="66" charset="0"/>
              </a:rPr>
              <a:t>2 </a:t>
            </a:r>
            <a:r>
              <a:rPr lang="el-GR" altLang="el-GR" sz="1200" dirty="0" err="1">
                <a:solidFill>
                  <a:srgbClr val="040466"/>
                </a:solidFill>
                <a:latin typeface="Comic Sans MS" pitchFamily="66" charset="0"/>
              </a:rPr>
              <a:t>Louis</a:t>
            </a:r>
            <a:r>
              <a:rPr lang="el-GR" altLang="el-GR" sz="1200" dirty="0">
                <a:solidFill>
                  <a:srgbClr val="040466"/>
                </a:solidFill>
                <a:latin typeface="Comic Sans MS" pitchFamily="66" charset="0"/>
              </a:rPr>
              <a:t>, R</a:t>
            </a:r>
            <a:r>
              <a:rPr lang="en-US" altLang="el-GR" sz="1200" dirty="0">
                <a:solidFill>
                  <a:srgbClr val="040466"/>
                </a:solidFill>
                <a:latin typeface="Comic Sans MS" pitchFamily="66" charset="0"/>
              </a:rPr>
              <a:t> et al, </a:t>
            </a:r>
            <a:r>
              <a:rPr lang="el-GR" altLang="el-GR" sz="1200" i="1" dirty="0" err="1">
                <a:solidFill>
                  <a:srgbClr val="040466"/>
                </a:solidFill>
                <a:latin typeface="Comic Sans MS" pitchFamily="66" charset="0"/>
              </a:rPr>
              <a:t>Allergy</a:t>
            </a:r>
            <a:r>
              <a:rPr lang="el-GR" altLang="el-GR" sz="1200" dirty="0">
                <a:solidFill>
                  <a:srgbClr val="040466"/>
                </a:solidFill>
                <a:latin typeface="Comic Sans MS" pitchFamily="66" charset="0"/>
              </a:rPr>
              <a:t>, </a:t>
            </a:r>
            <a:r>
              <a:rPr lang="el-GR" altLang="el-GR" sz="1200" b="1" dirty="0">
                <a:solidFill>
                  <a:srgbClr val="040466"/>
                </a:solidFill>
                <a:latin typeface="Comic Sans MS" pitchFamily="66" charset="0"/>
              </a:rPr>
              <a:t>2002</a:t>
            </a:r>
            <a:endParaRPr lang="el-GR" altLang="el-GR" sz="1200" dirty="0">
              <a:solidFill>
                <a:srgbClr val="040466"/>
              </a:solidFill>
              <a:latin typeface="Comic Sans MS" pitchFamily="66" charset="0"/>
            </a:endParaRPr>
          </a:p>
          <a:p>
            <a:pPr eaLnBrk="1" hangingPunct="1">
              <a:lnSpc>
                <a:spcPct val="80000"/>
              </a:lnSpc>
              <a:buFont typeface="Wingdings" pitchFamily="2" charset="2"/>
              <a:buNone/>
            </a:pPr>
            <a:r>
              <a:rPr lang="el-GR" altLang="el-GR" sz="1200" dirty="0">
                <a:solidFill>
                  <a:srgbClr val="040466"/>
                </a:solidFill>
                <a:latin typeface="Comic Sans MS" pitchFamily="66" charset="0"/>
              </a:rPr>
              <a:t> </a:t>
            </a:r>
            <a:r>
              <a:rPr lang="en-US" altLang="el-GR" sz="1200" dirty="0">
                <a:solidFill>
                  <a:srgbClr val="040466"/>
                </a:solidFill>
                <a:latin typeface="Comic Sans MS" pitchFamily="66" charset="0"/>
              </a:rPr>
              <a:t>                3</a:t>
            </a:r>
            <a:r>
              <a:rPr lang="el-GR" altLang="el-GR" sz="1200" dirty="0">
                <a:solidFill>
                  <a:srgbClr val="040466"/>
                </a:solidFill>
                <a:latin typeface="Comic Sans MS" pitchFamily="66" charset="0"/>
              </a:rPr>
              <a:t> </a:t>
            </a:r>
            <a:r>
              <a:rPr lang="el-GR" altLang="el-GR" sz="1200" dirty="0" err="1">
                <a:solidFill>
                  <a:srgbClr val="040466"/>
                </a:solidFill>
                <a:latin typeface="Comic Sans MS" pitchFamily="66" charset="0"/>
              </a:rPr>
              <a:t>Gibson</a:t>
            </a:r>
            <a:r>
              <a:rPr lang="el-GR" altLang="el-GR" sz="1200" dirty="0">
                <a:solidFill>
                  <a:srgbClr val="040466"/>
                </a:solidFill>
                <a:latin typeface="Comic Sans MS" pitchFamily="66" charset="0"/>
              </a:rPr>
              <a:t>, P.G.</a:t>
            </a:r>
            <a:r>
              <a:rPr lang="en-US" altLang="el-GR" sz="1200" dirty="0">
                <a:solidFill>
                  <a:srgbClr val="040466"/>
                </a:solidFill>
                <a:latin typeface="Comic Sans MS" pitchFamily="66" charset="0"/>
              </a:rPr>
              <a:t> et al, </a:t>
            </a:r>
            <a:r>
              <a:rPr lang="el-GR" altLang="el-GR" sz="1200" i="1" dirty="0" err="1">
                <a:solidFill>
                  <a:srgbClr val="040466"/>
                </a:solidFill>
                <a:latin typeface="Comic Sans MS" pitchFamily="66" charset="0"/>
              </a:rPr>
              <a:t>Chest</a:t>
            </a:r>
            <a:r>
              <a:rPr lang="el-GR" altLang="el-GR" sz="1200" dirty="0">
                <a:solidFill>
                  <a:srgbClr val="040466"/>
                </a:solidFill>
                <a:latin typeface="Comic Sans MS" pitchFamily="66" charset="0"/>
              </a:rPr>
              <a:t>, </a:t>
            </a:r>
            <a:r>
              <a:rPr lang="el-GR" altLang="el-GR" sz="1200" b="1" dirty="0">
                <a:solidFill>
                  <a:srgbClr val="040466"/>
                </a:solidFill>
                <a:latin typeface="Comic Sans MS" pitchFamily="66" charset="0"/>
              </a:rPr>
              <a:t>2001</a:t>
            </a:r>
            <a:endParaRPr lang="el-GR" altLang="el-GR" sz="1200" dirty="0">
              <a:solidFill>
                <a:srgbClr val="040466"/>
              </a:solidFill>
              <a:latin typeface="Comic Sans MS" pitchFamily="66" charset="0"/>
            </a:endParaRPr>
          </a:p>
          <a:p>
            <a:pPr eaLnBrk="1" hangingPunct="1">
              <a:lnSpc>
                <a:spcPct val="80000"/>
              </a:lnSpc>
              <a:buFont typeface="Wingdings" pitchFamily="2" charset="2"/>
              <a:buNone/>
            </a:pPr>
            <a:r>
              <a:rPr lang="en-US" altLang="el-GR" sz="1200" dirty="0">
                <a:solidFill>
                  <a:srgbClr val="040466"/>
                </a:solidFill>
                <a:latin typeface="Comic Sans MS" pitchFamily="66" charset="0"/>
              </a:rPr>
              <a:t>                 4</a:t>
            </a:r>
            <a:r>
              <a:rPr lang="el-GR" altLang="el-GR" sz="1200" dirty="0">
                <a:solidFill>
                  <a:srgbClr val="040466"/>
                </a:solidFill>
                <a:latin typeface="Comic Sans MS" pitchFamily="66" charset="0"/>
              </a:rPr>
              <a:t> </a:t>
            </a:r>
            <a:r>
              <a:rPr lang="el-GR" altLang="el-GR" sz="1200" dirty="0" err="1">
                <a:solidFill>
                  <a:srgbClr val="040466"/>
                </a:solidFill>
                <a:latin typeface="Comic Sans MS" pitchFamily="66" charset="0"/>
              </a:rPr>
              <a:t>Green</a:t>
            </a:r>
            <a:r>
              <a:rPr lang="el-GR" altLang="el-GR" sz="1200" dirty="0">
                <a:solidFill>
                  <a:srgbClr val="040466"/>
                </a:solidFill>
                <a:latin typeface="Comic Sans MS" pitchFamily="66" charset="0"/>
              </a:rPr>
              <a:t>, R.H.</a:t>
            </a:r>
            <a:r>
              <a:rPr lang="en-US" altLang="el-GR" sz="1200" dirty="0">
                <a:solidFill>
                  <a:srgbClr val="040466"/>
                </a:solidFill>
                <a:latin typeface="Comic Sans MS" pitchFamily="66" charset="0"/>
              </a:rPr>
              <a:t> et al, </a:t>
            </a:r>
            <a:r>
              <a:rPr lang="el-GR" altLang="el-GR" sz="1200" i="1" dirty="0" err="1">
                <a:solidFill>
                  <a:srgbClr val="040466"/>
                </a:solidFill>
                <a:latin typeface="Comic Sans MS" pitchFamily="66" charset="0"/>
              </a:rPr>
              <a:t>Thorax</a:t>
            </a:r>
            <a:r>
              <a:rPr lang="el-GR" altLang="el-GR" sz="1200" dirty="0"/>
              <a:t>, </a:t>
            </a:r>
            <a:r>
              <a:rPr lang="el-GR" altLang="el-GR" sz="1200" b="1" dirty="0"/>
              <a:t>2002</a:t>
            </a:r>
            <a:endParaRPr lang="el-GR" altLang="el-GR" sz="1200" dirty="0"/>
          </a:p>
        </p:txBody>
      </p:sp>
      <p:pic>
        <p:nvPicPr>
          <p:cNvPr id="95236" name="Picture 10"/>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829551" y="1412875"/>
            <a:ext cx="4110567" cy="313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237"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591551" y="4678364"/>
            <a:ext cx="3022600" cy="2179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Line 7"/>
          <p:cNvSpPr>
            <a:spLocks noChangeShapeType="1"/>
          </p:cNvSpPr>
          <p:nvPr/>
        </p:nvSpPr>
        <p:spPr bwMode="auto">
          <a:xfrm flipH="1">
            <a:off x="9313334" y="5143500"/>
            <a:ext cx="571500" cy="590550"/>
          </a:xfrm>
          <a:prstGeom prst="line">
            <a:avLst/>
          </a:prstGeom>
          <a:noFill/>
          <a:ln w="9525">
            <a:solidFill>
              <a:srgbClr val="C00000"/>
            </a:solidFill>
            <a:round/>
            <a:headEnd/>
            <a:tailEnd type="triangle" w="med" len="med"/>
          </a:ln>
          <a:effectLst>
            <a:prstShdw prst="shdw18" dist="17961" dir="13500000">
              <a:schemeClr val="tx1">
                <a:gamma/>
                <a:shade val="60000"/>
                <a:invGamma/>
              </a:schemeClr>
            </a:prstShdw>
          </a:effectLst>
        </p:spPr>
        <p:txBody>
          <a:bodyPr wrap="none" anchor="ctr"/>
          <a:lstStyle/>
          <a:p>
            <a:pPr>
              <a:defRPr/>
            </a:pPr>
            <a:endParaRPr lang="el-GR" sz="1800"/>
          </a:p>
        </p:txBody>
      </p:sp>
    </p:spTree>
    <p:extLst>
      <p:ext uri="{BB962C8B-B14F-4D97-AF65-F5344CB8AC3E}">
        <p14:creationId xmlns:p14="http://schemas.microsoft.com/office/powerpoint/2010/main" xmlns="" val="37831702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1231901" y="0"/>
            <a:ext cx="9421284" cy="1144588"/>
          </a:xfrm>
          <a:noFill/>
          <a:extLst>
            <a:ext uri="{909E8E84-426E-40DD-AFC4-6F175D3DCCD1}">
              <a14:hiddenFill xmlns:a14="http://schemas.microsoft.com/office/drawing/2010/main" xmlns="">
                <a:solidFill>
                  <a:srgbClr val="FFFFFF"/>
                </a:solidFill>
              </a14:hiddenFill>
            </a:ext>
          </a:extLst>
        </p:spPr>
        <p:txBody>
          <a:bodyPr wrap="square" numCol="1" anchorCtr="0" compatLnSpc="1">
            <a:prstTxWarp prst="textNoShape">
              <a:avLst/>
            </a:prstTxWarp>
          </a:bodyPr>
          <a:lstStyle/>
          <a:p>
            <a:pPr algn="ctr"/>
            <a:r>
              <a:rPr lang="el-GR" altLang="el-GR" sz="3200" b="1" dirty="0" err="1">
                <a:solidFill>
                  <a:srgbClr val="C00000"/>
                </a:solidFill>
                <a:effectLst/>
                <a:latin typeface="Comic Sans MS" pitchFamily="66" charset="0"/>
              </a:rPr>
              <a:t>Προκλητά</a:t>
            </a:r>
            <a:r>
              <a:rPr lang="el-GR" altLang="el-GR" sz="3200" b="1" dirty="0">
                <a:solidFill>
                  <a:srgbClr val="C00000"/>
                </a:solidFill>
                <a:effectLst/>
                <a:latin typeface="Comic Sans MS" pitchFamily="66" charset="0"/>
              </a:rPr>
              <a:t> πτύελα</a:t>
            </a:r>
            <a:r>
              <a:rPr lang="el-GR" altLang="el-GR" sz="3200" dirty="0">
                <a:solidFill>
                  <a:srgbClr val="C00000"/>
                </a:solidFill>
                <a:effectLst/>
                <a:latin typeface="Comic Sans MS" pitchFamily="66" charset="0"/>
              </a:rPr>
              <a:t/>
            </a:r>
            <a:br>
              <a:rPr lang="el-GR" altLang="el-GR" sz="3200" dirty="0">
                <a:solidFill>
                  <a:srgbClr val="C00000"/>
                </a:solidFill>
                <a:effectLst/>
                <a:latin typeface="Comic Sans MS" pitchFamily="66" charset="0"/>
              </a:rPr>
            </a:br>
            <a:r>
              <a:rPr lang="el-GR" altLang="el-GR" sz="2400" b="1" dirty="0">
                <a:solidFill>
                  <a:srgbClr val="040466"/>
                </a:solidFill>
                <a:effectLst/>
                <a:latin typeface="Comic Sans MS" pitchFamily="66" charset="0"/>
              </a:rPr>
              <a:t>Πληροφορίες που παίρνουμε από τα πτύελα..</a:t>
            </a:r>
            <a:endParaRPr lang="en-US" altLang="el-GR" sz="2400" b="1" dirty="0">
              <a:solidFill>
                <a:srgbClr val="040466"/>
              </a:solidFill>
              <a:effectLst/>
              <a:latin typeface="Comic Sans MS" pitchFamily="66" charset="0"/>
            </a:endParaRPr>
          </a:p>
        </p:txBody>
      </p:sp>
      <p:pic>
        <p:nvPicPr>
          <p:cNvPr id="96259" name="Picture 6"/>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422901" y="1857375"/>
            <a:ext cx="6913033" cy="3894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626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584" y="1773239"/>
            <a:ext cx="6144683" cy="68214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299436535"/>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1 - Τίτλος"/>
          <p:cNvSpPr>
            <a:spLocks noGrp="1"/>
          </p:cNvSpPr>
          <p:nvPr>
            <p:ph type="title" idx="4294967295"/>
          </p:nvPr>
        </p:nvSpPr>
        <p:spPr bwMode="auto">
          <a:xfrm>
            <a:off x="1242484" y="333375"/>
            <a:ext cx="10058400" cy="9144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 anchorCtr="0" compatLnSpc="1">
            <a:prstTxWarp prst="textNoShape">
              <a:avLst/>
            </a:prstTxWarp>
          </a:bodyPr>
          <a:lstStyle/>
          <a:p>
            <a:pPr algn="ctr"/>
            <a:r>
              <a:rPr lang="el-GR" altLang="el-GR" sz="2400" b="1" dirty="0">
                <a:solidFill>
                  <a:srgbClr val="C00000"/>
                </a:solidFill>
                <a:effectLst/>
                <a:latin typeface="Comic Sans MS" pitchFamily="66" charset="0"/>
              </a:rPr>
              <a:t>Φαινότυποι άσθματος  με βάση τους κυτταρικούς πληθυσμούς σε </a:t>
            </a:r>
            <a:r>
              <a:rPr lang="el-GR" altLang="el-GR" sz="2400" b="1" dirty="0" err="1">
                <a:solidFill>
                  <a:srgbClr val="C00000"/>
                </a:solidFill>
                <a:effectLst/>
                <a:latin typeface="Comic Sans MS" pitchFamily="66" charset="0"/>
              </a:rPr>
              <a:t>προκλητά</a:t>
            </a:r>
            <a:r>
              <a:rPr lang="el-GR" altLang="el-GR" sz="2400" b="1" dirty="0">
                <a:solidFill>
                  <a:srgbClr val="C00000"/>
                </a:solidFill>
                <a:effectLst/>
                <a:latin typeface="Comic Sans MS" pitchFamily="66" charset="0"/>
              </a:rPr>
              <a:t> πτύελα</a:t>
            </a:r>
            <a:r>
              <a:rPr lang="el-GR" altLang="el-GR" sz="1800" b="1" dirty="0">
                <a:solidFill>
                  <a:srgbClr val="C00000"/>
                </a:solidFill>
                <a:effectLst/>
              </a:rPr>
              <a:t> </a:t>
            </a:r>
          </a:p>
        </p:txBody>
      </p:sp>
      <p:sp>
        <p:nvSpPr>
          <p:cNvPr id="97283" name="4 - Ορθογώνιο"/>
          <p:cNvSpPr>
            <a:spLocks noChangeArrowheads="1"/>
          </p:cNvSpPr>
          <p:nvPr/>
        </p:nvSpPr>
        <p:spPr bwMode="auto">
          <a:xfrm>
            <a:off x="9589942" y="6550026"/>
            <a:ext cx="260205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lgn="r" eaLnBrk="1" hangingPunct="1">
              <a:spcBef>
                <a:spcPct val="0"/>
              </a:spcBef>
              <a:buSzTx/>
              <a:buFontTx/>
              <a:buNone/>
            </a:pPr>
            <a:r>
              <a:rPr lang="en-US" altLang="el-GR" sz="1400" b="1"/>
              <a:t>Simpson J et al </a:t>
            </a:r>
            <a:r>
              <a:rPr lang="en-US" altLang="el-GR" sz="1400" b="1" i="1"/>
              <a:t>Respirology </a:t>
            </a:r>
            <a:r>
              <a:rPr lang="el-GR" altLang="el-GR" sz="1400" b="1"/>
              <a:t>2006</a:t>
            </a:r>
          </a:p>
        </p:txBody>
      </p:sp>
      <p:pic>
        <p:nvPicPr>
          <p:cNvPr id="9728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43934" y="1557338"/>
            <a:ext cx="5651500"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7285"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712884" y="1628776"/>
            <a:ext cx="5588000" cy="258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286" name="7 - TextBox"/>
          <p:cNvSpPr txBox="1">
            <a:spLocks noChangeArrowheads="1"/>
          </p:cNvSpPr>
          <p:nvPr/>
        </p:nvSpPr>
        <p:spPr bwMode="auto">
          <a:xfrm>
            <a:off x="1" y="4797425"/>
            <a:ext cx="9425978"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eaLnBrk="1" hangingPunct="1">
              <a:spcBef>
                <a:spcPct val="0"/>
              </a:spcBef>
              <a:buSzTx/>
              <a:buFontTx/>
              <a:buNone/>
            </a:pPr>
            <a:r>
              <a:rPr lang="el-GR" altLang="el-GR" sz="1800">
                <a:solidFill>
                  <a:srgbClr val="040466"/>
                </a:solidFill>
                <a:latin typeface="Comic Sans MS" pitchFamily="66" charset="0"/>
              </a:rPr>
              <a:t>Ουδετεροφιλικός φαινότυπος: Ουδετερόφιλα &gt;61%</a:t>
            </a:r>
          </a:p>
          <a:p>
            <a:pPr eaLnBrk="1" hangingPunct="1">
              <a:spcBef>
                <a:spcPct val="0"/>
              </a:spcBef>
              <a:buSzTx/>
              <a:buFontTx/>
              <a:buNone/>
            </a:pPr>
            <a:r>
              <a:rPr lang="el-GR" altLang="el-GR" sz="1800">
                <a:solidFill>
                  <a:srgbClr val="040466"/>
                </a:solidFill>
                <a:latin typeface="Comic Sans MS" pitchFamily="66" charset="0"/>
              </a:rPr>
              <a:t>Ηωσινοφιλικός φαινότυπος: Ηωσινόφιλα &gt;1%</a:t>
            </a:r>
            <a:r>
              <a:rPr lang="en-US" altLang="el-GR" sz="1800">
                <a:solidFill>
                  <a:srgbClr val="040466"/>
                </a:solidFill>
                <a:latin typeface="Comic Sans MS" pitchFamily="66" charset="0"/>
              </a:rPr>
              <a:t> (</a:t>
            </a:r>
            <a:r>
              <a:rPr lang="el-GR" altLang="el-GR" sz="1800">
                <a:solidFill>
                  <a:srgbClr val="040466"/>
                </a:solidFill>
                <a:latin typeface="Comic Sans MS" pitchFamily="66" charset="0"/>
              </a:rPr>
              <a:t>ή 2</a:t>
            </a:r>
            <a:r>
              <a:rPr lang="en-US" altLang="el-GR" sz="1800">
                <a:solidFill>
                  <a:srgbClr val="040466"/>
                </a:solidFill>
                <a:latin typeface="Comic Sans MS" pitchFamily="66" charset="0"/>
              </a:rPr>
              <a:t>-3%)</a:t>
            </a:r>
            <a:endParaRPr lang="el-GR" altLang="el-GR" sz="1800">
              <a:solidFill>
                <a:srgbClr val="040466"/>
              </a:solidFill>
              <a:latin typeface="Comic Sans MS" pitchFamily="66" charset="0"/>
            </a:endParaRPr>
          </a:p>
          <a:p>
            <a:pPr eaLnBrk="1" hangingPunct="1">
              <a:spcBef>
                <a:spcPct val="0"/>
              </a:spcBef>
              <a:buSzTx/>
              <a:buFontTx/>
              <a:buNone/>
            </a:pPr>
            <a:r>
              <a:rPr lang="el-GR" altLang="el-GR" sz="1800">
                <a:solidFill>
                  <a:srgbClr val="040466"/>
                </a:solidFill>
                <a:latin typeface="Comic Sans MS" pitchFamily="66" charset="0"/>
              </a:rPr>
              <a:t>Μικτός φαινότυπος: Ουδετερόφιλα&gt;61% και Ηωσινόφιλα &gt;1% </a:t>
            </a:r>
          </a:p>
          <a:p>
            <a:pPr eaLnBrk="1" hangingPunct="1">
              <a:spcBef>
                <a:spcPct val="0"/>
              </a:spcBef>
              <a:buSzTx/>
              <a:buFontTx/>
              <a:buNone/>
            </a:pPr>
            <a:r>
              <a:rPr lang="el-GR" altLang="el-GR" sz="1800">
                <a:solidFill>
                  <a:srgbClr val="040466"/>
                </a:solidFill>
                <a:latin typeface="Comic Sans MS" pitchFamily="66" charset="0"/>
              </a:rPr>
              <a:t>Μη κοκιοκυτταρικός φαινότυπος: φυσιολογικά επίπεδα ουδετεροφίλων και Ηωσινοφίλων.  </a:t>
            </a:r>
          </a:p>
        </p:txBody>
      </p:sp>
    </p:spTree>
    <p:extLst>
      <p:ext uri="{BB962C8B-B14F-4D97-AF65-F5344CB8AC3E}">
        <p14:creationId xmlns:p14="http://schemas.microsoft.com/office/powerpoint/2010/main" xmlns="" val="3787005562"/>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118533" y="557213"/>
            <a:ext cx="11379200" cy="571500"/>
          </a:xfrm>
        </p:spPr>
        <p:txBody>
          <a:bodyPr wrap="square" numCol="1" anchorCtr="0" compatLnSpc="1">
            <a:prstTxWarp prst="textNoShape">
              <a:avLst/>
            </a:prstTxWarp>
          </a:bodyPr>
          <a:lstStyle/>
          <a:p>
            <a:pPr algn="ctr" eaLnBrk="1" hangingPunct="1"/>
            <a:r>
              <a:rPr lang="el-GR" altLang="el-GR" sz="3200" b="1">
                <a:solidFill>
                  <a:srgbClr val="C00000"/>
                </a:solidFill>
                <a:effectLst/>
                <a:latin typeface="Comic Sans MS" pitchFamily="66" charset="0"/>
              </a:rPr>
              <a:t>Ηωσινοφιλία πτυέλων και βαρύτητα άσθματος</a:t>
            </a:r>
            <a:endParaRPr lang="en-US" altLang="el-GR" sz="3200" b="1">
              <a:solidFill>
                <a:srgbClr val="C00000"/>
              </a:solidFill>
              <a:effectLst/>
              <a:latin typeface="Comic Sans MS" pitchFamily="66" charset="0"/>
            </a:endParaRPr>
          </a:p>
        </p:txBody>
      </p:sp>
      <p:sp>
        <p:nvSpPr>
          <p:cNvPr id="99331" name="Text Box 3"/>
          <p:cNvSpPr txBox="1">
            <a:spLocks noChangeArrowheads="1"/>
          </p:cNvSpPr>
          <p:nvPr/>
        </p:nvSpPr>
        <p:spPr bwMode="auto">
          <a:xfrm>
            <a:off x="6927851" y="6499225"/>
            <a:ext cx="528108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lgn="r" eaLnBrk="1" hangingPunct="1">
              <a:spcBef>
                <a:spcPct val="50000"/>
              </a:spcBef>
              <a:buSzTx/>
              <a:buFontTx/>
              <a:buNone/>
            </a:pPr>
            <a:r>
              <a:rPr lang="en-US" altLang="el-GR" sz="1400" b="1" i="1">
                <a:solidFill>
                  <a:srgbClr val="C00000"/>
                </a:solidFill>
                <a:latin typeface="Comic Sans MS" pitchFamily="66" charset="0"/>
                <a:cs typeface="Arial" pitchFamily="34" charset="0"/>
              </a:rPr>
              <a:t>Louis R, AJRCCM 200</a:t>
            </a:r>
            <a:r>
              <a:rPr lang="el-GR" altLang="el-GR" sz="1400" b="1" i="1">
                <a:solidFill>
                  <a:srgbClr val="C00000"/>
                </a:solidFill>
                <a:latin typeface="Comic Sans MS" pitchFamily="66" charset="0"/>
                <a:cs typeface="Arial" pitchFamily="34" charset="0"/>
              </a:rPr>
              <a:t>0</a:t>
            </a:r>
          </a:p>
        </p:txBody>
      </p:sp>
      <p:pic>
        <p:nvPicPr>
          <p:cNvPr id="99332"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625600" y="1506538"/>
            <a:ext cx="8940800" cy="4652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Tree>
    <p:extLst>
      <p:ext uri="{BB962C8B-B14F-4D97-AF65-F5344CB8AC3E}">
        <p14:creationId xmlns:p14="http://schemas.microsoft.com/office/powerpoint/2010/main" xmlns="" val="1891506590"/>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6 - Τίτλος"/>
          <p:cNvSpPr>
            <a:spLocks noGrp="1"/>
          </p:cNvSpPr>
          <p:nvPr>
            <p:ph type="title" idx="4294967295"/>
          </p:nvPr>
        </p:nvSpPr>
        <p:spPr bwMode="auto">
          <a:xfrm>
            <a:off x="1583267" y="620713"/>
            <a:ext cx="10058400" cy="9144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 anchorCtr="0" compatLnSpc="1">
            <a:prstTxWarp prst="textNoShape">
              <a:avLst/>
            </a:prstTxWarp>
          </a:bodyPr>
          <a:lstStyle/>
          <a:p>
            <a:pPr algn="ctr"/>
            <a:r>
              <a:rPr lang="el-GR" altLang="el-GR" sz="2800" b="1" dirty="0">
                <a:solidFill>
                  <a:srgbClr val="C00000"/>
                </a:solidFill>
                <a:effectLst/>
                <a:latin typeface="Comic Sans MS" pitchFamily="66" charset="0"/>
              </a:rPr>
              <a:t>Τα </a:t>
            </a:r>
            <a:r>
              <a:rPr lang="el-GR" altLang="el-GR" sz="2800" b="1" dirty="0" err="1">
                <a:solidFill>
                  <a:srgbClr val="C00000"/>
                </a:solidFill>
                <a:effectLst/>
                <a:latin typeface="Comic Sans MS" pitchFamily="66" charset="0"/>
              </a:rPr>
              <a:t>ηωσινόφιλα</a:t>
            </a:r>
            <a:r>
              <a:rPr lang="el-GR" altLang="el-GR" sz="2800" b="1" dirty="0">
                <a:solidFill>
                  <a:srgbClr val="C00000"/>
                </a:solidFill>
                <a:effectLst/>
                <a:latin typeface="Comic Sans MS" pitchFamily="66" charset="0"/>
              </a:rPr>
              <a:t> στα </a:t>
            </a:r>
            <a:r>
              <a:rPr lang="el-GR" altLang="el-GR" sz="2800" b="1" dirty="0" err="1">
                <a:solidFill>
                  <a:srgbClr val="C00000"/>
                </a:solidFill>
                <a:effectLst/>
                <a:latin typeface="Comic Sans MS" pitchFamily="66" charset="0"/>
              </a:rPr>
              <a:t>προκλητά</a:t>
            </a:r>
            <a:r>
              <a:rPr lang="el-GR" altLang="el-GR" sz="2800" b="1" dirty="0">
                <a:solidFill>
                  <a:srgbClr val="C00000"/>
                </a:solidFill>
                <a:effectLst/>
                <a:latin typeface="Comic Sans MS" pitchFamily="66" charset="0"/>
              </a:rPr>
              <a:t> πτύελα μπορούν να προβλέψουν την απώλεια ελέγχου του άσθματος</a:t>
            </a:r>
          </a:p>
        </p:txBody>
      </p:sp>
      <p:pic>
        <p:nvPicPr>
          <p:cNvPr id="101379"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256367" y="2205038"/>
            <a:ext cx="77597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380" name="9 - TextBox"/>
          <p:cNvSpPr txBox="1">
            <a:spLocks noChangeArrowheads="1"/>
          </p:cNvSpPr>
          <p:nvPr/>
        </p:nvSpPr>
        <p:spPr bwMode="auto">
          <a:xfrm>
            <a:off x="7810500" y="6524626"/>
            <a:ext cx="332193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eaLnBrk="1" hangingPunct="1">
              <a:spcBef>
                <a:spcPct val="0"/>
              </a:spcBef>
              <a:buSzTx/>
              <a:buFontTx/>
              <a:buNone/>
            </a:pPr>
            <a:r>
              <a:rPr lang="en-US" altLang="el-GR" sz="1600" b="1" i="1">
                <a:solidFill>
                  <a:srgbClr val="C00000"/>
                </a:solidFill>
              </a:rPr>
              <a:t>Giannini D et al Clin Exp Allergy 2000</a:t>
            </a:r>
            <a:endParaRPr lang="el-GR" altLang="el-GR" sz="1600" b="1" i="1">
              <a:solidFill>
                <a:srgbClr val="C00000"/>
              </a:solidFill>
            </a:endParaRPr>
          </a:p>
        </p:txBody>
      </p:sp>
    </p:spTree>
    <p:extLst>
      <p:ext uri="{BB962C8B-B14F-4D97-AF65-F5344CB8AC3E}">
        <p14:creationId xmlns:p14="http://schemas.microsoft.com/office/powerpoint/2010/main" xmlns="" val="1877333519"/>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1 - Τίτλος"/>
          <p:cNvSpPr>
            <a:spLocks noGrp="1"/>
          </p:cNvSpPr>
          <p:nvPr>
            <p:ph type="title" idx="4294967295"/>
          </p:nvPr>
        </p:nvSpPr>
        <p:spPr bwMode="auto">
          <a:xfrm>
            <a:off x="1219200" y="1"/>
            <a:ext cx="10972800" cy="80486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 anchorCtr="0" compatLnSpc="1">
            <a:prstTxWarp prst="textNoShape">
              <a:avLst/>
            </a:prstTxWarp>
          </a:bodyPr>
          <a:lstStyle/>
          <a:p>
            <a:pPr algn="ctr"/>
            <a:r>
              <a:rPr lang="en-US" altLang="el-GR" sz="3200" b="1" i="1" dirty="0" err="1">
                <a:solidFill>
                  <a:srgbClr val="C00000"/>
                </a:solidFill>
                <a:effectLst/>
                <a:latin typeface="Comic Sans MS" pitchFamily="66" charset="0"/>
              </a:rPr>
              <a:t>FeN</a:t>
            </a:r>
            <a:r>
              <a:rPr lang="el-GR" altLang="el-GR" sz="3200" b="1" i="1" dirty="0">
                <a:solidFill>
                  <a:srgbClr val="C00000"/>
                </a:solidFill>
                <a:effectLst/>
                <a:latin typeface="Comic Sans MS" pitchFamily="66" charset="0"/>
              </a:rPr>
              <a:t>Ο</a:t>
            </a:r>
            <a:r>
              <a:rPr lang="en-US" altLang="el-GR" sz="3200" b="1" i="1" dirty="0">
                <a:solidFill>
                  <a:srgbClr val="C00000"/>
                </a:solidFill>
                <a:effectLst/>
                <a:latin typeface="Comic Sans MS" pitchFamily="66" charset="0"/>
              </a:rPr>
              <a:t> </a:t>
            </a:r>
            <a:r>
              <a:rPr lang="el-GR" altLang="el-GR" sz="3200" b="1" i="1" dirty="0">
                <a:solidFill>
                  <a:srgbClr val="C00000"/>
                </a:solidFill>
                <a:effectLst/>
                <a:latin typeface="Comic Sans MS" pitchFamily="66" charset="0"/>
              </a:rPr>
              <a:t>για τη διάγνωση του άσθματος</a:t>
            </a:r>
          </a:p>
        </p:txBody>
      </p:sp>
      <p:pic>
        <p:nvPicPr>
          <p:cNvPr id="104451"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31800" y="1673225"/>
            <a:ext cx="5825067" cy="3455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452"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263218" y="1303339"/>
            <a:ext cx="5615516" cy="3640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453" name="6 - TextBox"/>
          <p:cNvSpPr txBox="1">
            <a:spLocks noChangeArrowheads="1"/>
          </p:cNvSpPr>
          <p:nvPr/>
        </p:nvSpPr>
        <p:spPr bwMode="auto">
          <a:xfrm>
            <a:off x="9254067" y="6550026"/>
            <a:ext cx="2203617"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eaLnBrk="1" hangingPunct="1">
              <a:spcBef>
                <a:spcPct val="0"/>
              </a:spcBef>
              <a:buSzTx/>
              <a:buFontTx/>
              <a:buNone/>
            </a:pPr>
            <a:r>
              <a:rPr lang="en-US" altLang="el-GR" sz="1400" b="1" i="1">
                <a:solidFill>
                  <a:srgbClr val="C00000"/>
                </a:solidFill>
              </a:rPr>
              <a:t>Kostikas K. et al Chest 2008</a:t>
            </a:r>
            <a:endParaRPr lang="el-GR" altLang="el-GR" sz="1400" b="1" i="1">
              <a:solidFill>
                <a:srgbClr val="C00000"/>
              </a:solidFill>
            </a:endParaRPr>
          </a:p>
        </p:txBody>
      </p:sp>
      <p:pic>
        <p:nvPicPr>
          <p:cNvPr id="104454" name="Picture 2" descr="http://cdn.medgadget.com/img/4484nix1.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 y="-26988"/>
            <a:ext cx="1488017" cy="1552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8 - Έλλειψη"/>
          <p:cNvSpPr/>
          <p:nvPr/>
        </p:nvSpPr>
        <p:spPr>
          <a:xfrm>
            <a:off x="2832100" y="4554538"/>
            <a:ext cx="958851" cy="6477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l-GR" sz="1800"/>
          </a:p>
        </p:txBody>
      </p:sp>
      <p:cxnSp>
        <p:nvCxnSpPr>
          <p:cNvPr id="11" name="10 - Ευθύγραμμο βέλος σύνδεσης"/>
          <p:cNvCxnSpPr/>
          <p:nvPr/>
        </p:nvCxnSpPr>
        <p:spPr>
          <a:xfrm>
            <a:off x="7979834" y="1989138"/>
            <a:ext cx="512233" cy="57626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9 - Ορθογώνιο"/>
          <p:cNvSpPr>
            <a:spLocks noChangeArrowheads="1"/>
          </p:cNvSpPr>
          <p:nvPr/>
        </p:nvSpPr>
        <p:spPr bwMode="auto">
          <a:xfrm>
            <a:off x="1200151" y="5345114"/>
            <a:ext cx="8447616"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eaLnBrk="1" hangingPunct="1">
              <a:spcBef>
                <a:spcPct val="0"/>
              </a:spcBef>
              <a:buSzTx/>
              <a:buFontTx/>
              <a:buNone/>
            </a:pPr>
            <a:r>
              <a:rPr lang="en-US" altLang="el-GR" sz="1800" b="1"/>
              <a:t>FeNO≥19 ppb  specificity=85.2%</a:t>
            </a:r>
            <a:r>
              <a:rPr lang="el-GR" altLang="el-GR" sz="1800" b="1"/>
              <a:t>, </a:t>
            </a:r>
            <a:r>
              <a:rPr lang="en-US" altLang="el-GR" sz="1800" b="1"/>
              <a:t>sensitivity</a:t>
            </a:r>
            <a:r>
              <a:rPr lang="el-GR" altLang="el-GR" sz="1800" b="1"/>
              <a:t> </a:t>
            </a:r>
            <a:r>
              <a:rPr lang="en-US" altLang="el-GR" sz="1800" b="1"/>
              <a:t>=52.4% AUC</a:t>
            </a:r>
            <a:r>
              <a:rPr lang="el-GR" altLang="el-GR" sz="1800" b="1"/>
              <a:t>: </a:t>
            </a:r>
            <a:r>
              <a:rPr lang="en-US" altLang="el-GR" sz="1800" b="1"/>
              <a:t>0.723</a:t>
            </a:r>
            <a:endParaRPr lang="el-GR" altLang="el-GR" sz="1800"/>
          </a:p>
        </p:txBody>
      </p:sp>
      <p:sp>
        <p:nvSpPr>
          <p:cNvPr id="12" name="11 - Ορθογώνιο"/>
          <p:cNvSpPr>
            <a:spLocks noChangeArrowheads="1"/>
          </p:cNvSpPr>
          <p:nvPr/>
        </p:nvSpPr>
        <p:spPr bwMode="auto">
          <a:xfrm>
            <a:off x="0" y="5695950"/>
            <a:ext cx="121920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eaLnBrk="1" hangingPunct="1">
              <a:spcBef>
                <a:spcPct val="0"/>
              </a:spcBef>
              <a:buSzTx/>
              <a:buFontTx/>
              <a:buNone/>
            </a:pPr>
            <a:r>
              <a:rPr lang="en-US" altLang="el-GR" sz="1800" b="1"/>
              <a:t>FeNO &gt; 25 ppb &gt; 90% specificity  for the diagnosis of asthma in both smokers and nonsmokers</a:t>
            </a:r>
            <a:endParaRPr lang="el-GR" altLang="el-GR" sz="1800"/>
          </a:p>
        </p:txBody>
      </p:sp>
    </p:spTree>
    <p:extLst>
      <p:ext uri="{BB962C8B-B14F-4D97-AF65-F5344CB8AC3E}">
        <p14:creationId xmlns:p14="http://schemas.microsoft.com/office/powerpoint/2010/main" xmlns="" val="179013044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amond(in)">
                                      <p:cBhvr>
                                        <p:cTn id="12" dur="500"/>
                                        <p:tgtEl>
                                          <p:spTgt spid="11"/>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linds(horizont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1 - Τίτλος"/>
          <p:cNvSpPr>
            <a:spLocks noGrp="1"/>
          </p:cNvSpPr>
          <p:nvPr>
            <p:ph type="title" idx="4294967295"/>
          </p:nvPr>
        </p:nvSpPr>
        <p:spPr bwMode="auto">
          <a:xfrm>
            <a:off x="1303081" y="248058"/>
            <a:ext cx="10058400" cy="9144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 anchorCtr="0" compatLnSpc="1">
            <a:prstTxWarp prst="textNoShape">
              <a:avLst/>
            </a:prstTxWarp>
          </a:bodyPr>
          <a:lstStyle/>
          <a:p>
            <a:pPr algn="ctr"/>
            <a:r>
              <a:rPr lang="el-GR" altLang="el-GR" sz="3200" b="1" dirty="0">
                <a:solidFill>
                  <a:srgbClr val="C00000"/>
                </a:solidFill>
                <a:effectLst/>
                <a:latin typeface="Comic Sans MS" pitchFamily="66" charset="0"/>
              </a:rPr>
              <a:t>Σχέση του </a:t>
            </a:r>
            <a:r>
              <a:rPr lang="en-US" altLang="el-GR" sz="3200" b="1" dirty="0" err="1">
                <a:solidFill>
                  <a:srgbClr val="C00000"/>
                </a:solidFill>
                <a:effectLst/>
                <a:latin typeface="Comic Sans MS" pitchFamily="66" charset="0"/>
              </a:rPr>
              <a:t>FeNO</a:t>
            </a:r>
            <a:r>
              <a:rPr lang="en-US" altLang="el-GR" sz="3200" b="1" dirty="0">
                <a:solidFill>
                  <a:srgbClr val="C00000"/>
                </a:solidFill>
                <a:effectLst/>
                <a:latin typeface="Comic Sans MS" pitchFamily="66" charset="0"/>
              </a:rPr>
              <a:t> </a:t>
            </a:r>
            <a:r>
              <a:rPr lang="el-GR" altLang="el-GR" sz="3200" b="1" dirty="0" smtClean="0">
                <a:solidFill>
                  <a:srgbClr val="C00000"/>
                </a:solidFill>
                <a:effectLst/>
                <a:latin typeface="Comic Sans MS" pitchFamily="66" charset="0"/>
              </a:rPr>
              <a:t>με </a:t>
            </a:r>
            <a:r>
              <a:rPr lang="el-GR" altLang="el-GR" sz="3200" b="1" dirty="0">
                <a:solidFill>
                  <a:srgbClr val="C00000"/>
                </a:solidFill>
                <a:effectLst/>
                <a:latin typeface="Comic Sans MS" pitchFamily="66" charset="0"/>
              </a:rPr>
              <a:t>τα </a:t>
            </a:r>
            <a:r>
              <a:rPr lang="el-GR" altLang="el-GR" sz="3200" b="1" dirty="0" err="1">
                <a:solidFill>
                  <a:srgbClr val="C00000"/>
                </a:solidFill>
                <a:effectLst/>
                <a:latin typeface="Comic Sans MS" pitchFamily="66" charset="0"/>
              </a:rPr>
              <a:t>ηωσινόφιλα</a:t>
            </a:r>
            <a:r>
              <a:rPr lang="el-GR" altLang="el-GR" sz="3200" b="1" dirty="0">
                <a:solidFill>
                  <a:srgbClr val="C00000"/>
                </a:solidFill>
                <a:effectLst/>
                <a:latin typeface="Comic Sans MS" pitchFamily="66" charset="0"/>
              </a:rPr>
              <a:t> των πτυέλων</a:t>
            </a:r>
          </a:p>
        </p:txBody>
      </p:sp>
      <p:pic>
        <p:nvPicPr>
          <p:cNvPr id="105475"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102785" y="1636714"/>
            <a:ext cx="7971367" cy="4721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476" name="4 - TextBox"/>
          <p:cNvSpPr txBox="1">
            <a:spLocks noChangeArrowheads="1"/>
          </p:cNvSpPr>
          <p:nvPr/>
        </p:nvSpPr>
        <p:spPr bwMode="auto">
          <a:xfrm>
            <a:off x="8303684" y="6577014"/>
            <a:ext cx="299440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eaLnBrk="1" hangingPunct="1">
              <a:spcBef>
                <a:spcPct val="0"/>
              </a:spcBef>
              <a:buSzTx/>
              <a:buFontTx/>
              <a:buNone/>
            </a:pPr>
            <a:r>
              <a:rPr lang="en-US" altLang="el-GR" sz="1400" b="1" i="1">
                <a:solidFill>
                  <a:srgbClr val="C00000"/>
                </a:solidFill>
              </a:rPr>
              <a:t>Berry M. A. et al Clin Exp Allergy 2005</a:t>
            </a:r>
            <a:endParaRPr lang="el-GR" altLang="el-GR" sz="1400" b="1" i="1">
              <a:solidFill>
                <a:srgbClr val="C00000"/>
              </a:solidFill>
            </a:endParaRPr>
          </a:p>
        </p:txBody>
      </p:sp>
      <p:sp>
        <p:nvSpPr>
          <p:cNvPr id="6" name="5 - Ορθογώνιο"/>
          <p:cNvSpPr/>
          <p:nvPr/>
        </p:nvSpPr>
        <p:spPr>
          <a:xfrm>
            <a:off x="9165167" y="1700213"/>
            <a:ext cx="1885453" cy="369332"/>
          </a:xfrm>
          <a:prstGeom prst="rect">
            <a:avLst/>
          </a:prstGeom>
          <a:ln>
            <a:noFill/>
          </a:ln>
        </p:spPr>
        <p:txBody>
          <a:bodyPr wrap="none">
            <a:spAutoFit/>
          </a:bodyPr>
          <a:lstStyle/>
          <a:p>
            <a:pPr fontAlgn="auto">
              <a:spcBef>
                <a:spcPts val="0"/>
              </a:spcBef>
              <a:spcAft>
                <a:spcPts val="0"/>
              </a:spcAft>
              <a:defRPr/>
            </a:pPr>
            <a:r>
              <a:rPr lang="en-US" sz="1800" b="1" dirty="0">
                <a:solidFill>
                  <a:srgbClr val="C00000"/>
                </a:solidFill>
              </a:rPr>
              <a:t>R</a:t>
            </a:r>
            <a:r>
              <a:rPr lang="en-US" sz="1800" b="1" baseline="30000" dirty="0">
                <a:solidFill>
                  <a:srgbClr val="C00000"/>
                </a:solidFill>
              </a:rPr>
              <a:t>2</a:t>
            </a:r>
            <a:r>
              <a:rPr lang="en-US" sz="1800" b="1" dirty="0">
                <a:solidFill>
                  <a:srgbClr val="C00000"/>
                </a:solidFill>
              </a:rPr>
              <a:t>=0.26 (p&lt;0.001)</a:t>
            </a:r>
            <a:endParaRPr lang="el-GR" sz="1800" dirty="0">
              <a:solidFill>
                <a:srgbClr val="C00000"/>
              </a:solidFill>
              <a:latin typeface="+mn-lt"/>
            </a:endParaRPr>
          </a:p>
        </p:txBody>
      </p:sp>
    </p:spTree>
    <p:extLst>
      <p:ext uri="{BB962C8B-B14F-4D97-AF65-F5344CB8AC3E}">
        <p14:creationId xmlns:p14="http://schemas.microsoft.com/office/powerpoint/2010/main" xmlns="" val="3826146463"/>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1 - Τίτλος"/>
          <p:cNvSpPr>
            <a:spLocks noGrp="1"/>
          </p:cNvSpPr>
          <p:nvPr>
            <p:ph type="title" idx="4294967295"/>
          </p:nvPr>
        </p:nvSpPr>
        <p:spPr bwMode="auto">
          <a:xfrm>
            <a:off x="416984" y="0"/>
            <a:ext cx="11343216" cy="96678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 anchorCtr="0" compatLnSpc="1">
            <a:prstTxWarp prst="textNoShape">
              <a:avLst/>
            </a:prstTxWarp>
            <a:normAutofit fontScale="90000"/>
          </a:bodyPr>
          <a:lstStyle/>
          <a:p>
            <a:pPr algn="ctr"/>
            <a:r>
              <a:rPr lang="el-GR" altLang="el-GR" sz="3200" b="1">
                <a:solidFill>
                  <a:srgbClr val="040466"/>
                </a:solidFill>
                <a:effectLst/>
                <a:latin typeface="Comic Sans MS" pitchFamily="66" charset="0"/>
              </a:rPr>
              <a:t>Το </a:t>
            </a:r>
            <a:r>
              <a:rPr lang="en-US" altLang="el-GR" sz="3200" b="1">
                <a:solidFill>
                  <a:srgbClr val="040466"/>
                </a:solidFill>
                <a:effectLst/>
                <a:latin typeface="Comic Sans MS" pitchFamily="66" charset="0"/>
              </a:rPr>
              <a:t>FeNO</a:t>
            </a:r>
            <a:r>
              <a:rPr lang="el-GR" altLang="el-GR" sz="3200" b="1">
                <a:solidFill>
                  <a:srgbClr val="040466"/>
                </a:solidFill>
                <a:effectLst/>
                <a:latin typeface="Comic Sans MS" pitchFamily="66" charset="0"/>
              </a:rPr>
              <a:t> προβλέπει την ανταπόκριση στα εισπνεόμενα στεροειδή</a:t>
            </a:r>
          </a:p>
        </p:txBody>
      </p:sp>
      <p:sp>
        <p:nvSpPr>
          <p:cNvPr id="108547" name="5 - TextBox"/>
          <p:cNvSpPr txBox="1">
            <a:spLocks noChangeArrowheads="1"/>
          </p:cNvSpPr>
          <p:nvPr/>
        </p:nvSpPr>
        <p:spPr bwMode="auto">
          <a:xfrm>
            <a:off x="9315452" y="6577014"/>
            <a:ext cx="2191497"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eaLnBrk="1" hangingPunct="1">
              <a:spcBef>
                <a:spcPct val="0"/>
              </a:spcBef>
              <a:buSzTx/>
              <a:buFontTx/>
              <a:buNone/>
            </a:pPr>
            <a:r>
              <a:rPr lang="en-US" altLang="el-GR" sz="1400" b="1" i="1">
                <a:solidFill>
                  <a:srgbClr val="C00000"/>
                </a:solidFill>
              </a:rPr>
              <a:t>Smith A et al AJRCCM 2005</a:t>
            </a:r>
            <a:endParaRPr lang="el-GR" altLang="el-GR" sz="1400" b="1" i="1">
              <a:solidFill>
                <a:srgbClr val="C00000"/>
              </a:solidFill>
            </a:endParaRPr>
          </a:p>
        </p:txBody>
      </p:sp>
      <p:grpSp>
        <p:nvGrpSpPr>
          <p:cNvPr id="108548" name="10 - Ομάδα"/>
          <p:cNvGrpSpPr>
            <a:grpSpLocks/>
          </p:cNvGrpSpPr>
          <p:nvPr/>
        </p:nvGrpSpPr>
        <p:grpSpPr bwMode="auto">
          <a:xfrm>
            <a:off x="624418" y="1773238"/>
            <a:ext cx="10977033" cy="4508500"/>
            <a:chOff x="467544" y="1772816"/>
            <a:chExt cx="8232973" cy="4508698"/>
          </a:xfrm>
        </p:grpSpPr>
        <p:pic>
          <p:nvPicPr>
            <p:cNvPr id="10855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67544" y="1772816"/>
              <a:ext cx="4057650" cy="420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8555"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499992" y="2060848"/>
              <a:ext cx="4200525" cy="421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8556"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475656" y="5805264"/>
              <a:ext cx="2238375"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8557"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325513" y="3717032"/>
              <a:ext cx="2238375" cy="4320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8558"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652120" y="3573016"/>
              <a:ext cx="2238375" cy="360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2" name="11 - Έλλειψη"/>
          <p:cNvSpPr/>
          <p:nvPr/>
        </p:nvSpPr>
        <p:spPr>
          <a:xfrm>
            <a:off x="4559301" y="2276476"/>
            <a:ext cx="385233" cy="5048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l-GR" sz="1800"/>
          </a:p>
        </p:txBody>
      </p:sp>
      <p:sp>
        <p:nvSpPr>
          <p:cNvPr id="13" name="12 - Έλλειψη"/>
          <p:cNvSpPr/>
          <p:nvPr/>
        </p:nvSpPr>
        <p:spPr>
          <a:xfrm>
            <a:off x="4559301" y="4149725"/>
            <a:ext cx="385233" cy="5032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l-GR" sz="1800"/>
          </a:p>
        </p:txBody>
      </p:sp>
      <p:sp>
        <p:nvSpPr>
          <p:cNvPr id="14" name="13 - Έλλειψη"/>
          <p:cNvSpPr/>
          <p:nvPr/>
        </p:nvSpPr>
        <p:spPr>
          <a:xfrm>
            <a:off x="10033000" y="3284539"/>
            <a:ext cx="383117" cy="5048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l-GR" sz="1800"/>
          </a:p>
        </p:txBody>
      </p:sp>
      <p:sp>
        <p:nvSpPr>
          <p:cNvPr id="15" name="14 - Έλλειψη"/>
          <p:cNvSpPr/>
          <p:nvPr/>
        </p:nvSpPr>
        <p:spPr>
          <a:xfrm>
            <a:off x="10033000" y="3860801"/>
            <a:ext cx="383117" cy="5048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l-GR" sz="1800"/>
          </a:p>
        </p:txBody>
      </p:sp>
      <p:sp>
        <p:nvSpPr>
          <p:cNvPr id="16" name="1 - Τίτλος"/>
          <p:cNvSpPr txBox="1">
            <a:spLocks/>
          </p:cNvSpPr>
          <p:nvPr/>
        </p:nvSpPr>
        <p:spPr bwMode="auto">
          <a:xfrm>
            <a:off x="334434" y="620714"/>
            <a:ext cx="11343217" cy="966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lgn="ctr" eaLnBrk="1" hangingPunct="1">
              <a:spcBef>
                <a:spcPct val="0"/>
              </a:spcBef>
              <a:buSzTx/>
              <a:buFontTx/>
              <a:buNone/>
            </a:pPr>
            <a:r>
              <a:rPr lang="el-GR" altLang="el-GR" sz="2400" b="1" i="1">
                <a:solidFill>
                  <a:srgbClr val="558ED5"/>
                </a:solidFill>
                <a:latin typeface="Comic Sans MS" pitchFamily="66" charset="0"/>
              </a:rPr>
              <a:t>Χορήγηση </a:t>
            </a:r>
            <a:r>
              <a:rPr lang="en-US" altLang="el-GR" sz="2400" b="1" i="1">
                <a:solidFill>
                  <a:srgbClr val="558ED5"/>
                </a:solidFill>
                <a:latin typeface="Comic Sans MS" pitchFamily="66" charset="0"/>
              </a:rPr>
              <a:t>ICS </a:t>
            </a:r>
            <a:r>
              <a:rPr lang="el-GR" altLang="el-GR" sz="2400" b="1" i="1">
                <a:solidFill>
                  <a:srgbClr val="558ED5"/>
                </a:solidFill>
                <a:latin typeface="Comic Sans MS" pitchFamily="66" charset="0"/>
              </a:rPr>
              <a:t>σε ασθενείς με </a:t>
            </a:r>
            <a:r>
              <a:rPr lang="en-US" altLang="el-GR" sz="2400" b="1" i="1">
                <a:solidFill>
                  <a:srgbClr val="558ED5"/>
                </a:solidFill>
                <a:latin typeface="Comic Sans MS" pitchFamily="66" charset="0"/>
              </a:rPr>
              <a:t>FeNO</a:t>
            </a:r>
            <a:r>
              <a:rPr lang="el-GR" altLang="el-GR" sz="2400" b="1" i="1">
                <a:solidFill>
                  <a:srgbClr val="558ED5"/>
                </a:solidFill>
                <a:latin typeface="Comic Sans MS" pitchFamily="66" charset="0"/>
              </a:rPr>
              <a:t> &gt;47</a:t>
            </a:r>
            <a:r>
              <a:rPr lang="en-US" altLang="el-GR" sz="2400" b="1" i="1">
                <a:solidFill>
                  <a:srgbClr val="558ED5"/>
                </a:solidFill>
                <a:latin typeface="Comic Sans MS" pitchFamily="66" charset="0"/>
              </a:rPr>
              <a:t>ppb</a:t>
            </a:r>
            <a:r>
              <a:rPr lang="el-GR" altLang="el-GR" sz="2400" b="1" i="1">
                <a:solidFill>
                  <a:srgbClr val="558ED5"/>
                </a:solidFill>
                <a:latin typeface="Comic Sans MS" pitchFamily="66" charset="0"/>
              </a:rPr>
              <a:t>:</a:t>
            </a:r>
          </a:p>
        </p:txBody>
      </p:sp>
    </p:spTree>
    <p:extLst>
      <p:ext uri="{BB962C8B-B14F-4D97-AF65-F5344CB8AC3E}">
        <p14:creationId xmlns:p14="http://schemas.microsoft.com/office/powerpoint/2010/main" xmlns="" val="308083742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ox(in)">
                                      <p:cBhvr>
                                        <p:cTn id="12" dur="5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ox(in)">
                                      <p:cBhvr>
                                        <p:cTn id="17" dur="500"/>
                                        <p:tgtEl>
                                          <p:spTgt spid="1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ox(in)">
                                      <p:cBhvr>
                                        <p:cTn id="22" dur="500"/>
                                        <p:tgtEl>
                                          <p:spTgt spid="1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ox(in)">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6 - Τίτλος"/>
          <p:cNvSpPr>
            <a:spLocks noGrp="1"/>
          </p:cNvSpPr>
          <p:nvPr>
            <p:ph type="title"/>
          </p:nvPr>
        </p:nvSpPr>
        <p:spPr bwMode="auto">
          <a:xfrm>
            <a:off x="1162051" y="333375"/>
            <a:ext cx="10058400" cy="914400"/>
          </a:xfrm>
        </p:spPr>
        <p:txBody>
          <a:bodyPr wrap="square" numCol="1" anchorCtr="0" compatLnSpc="1">
            <a:prstTxWarp prst="textNoShape">
              <a:avLst/>
            </a:prstTxWarp>
          </a:bodyPr>
          <a:lstStyle/>
          <a:p>
            <a:pPr algn="ctr"/>
            <a:r>
              <a:rPr lang="el-GR" altLang="el-GR" sz="2800" b="1">
                <a:solidFill>
                  <a:srgbClr val="040466"/>
                </a:solidFill>
                <a:effectLst/>
                <a:latin typeface="Comic Sans MS" pitchFamily="66" charset="0"/>
              </a:rPr>
              <a:t>Το </a:t>
            </a:r>
            <a:r>
              <a:rPr lang="en-US" altLang="el-GR" sz="2800" b="1">
                <a:solidFill>
                  <a:srgbClr val="040466"/>
                </a:solidFill>
                <a:effectLst/>
                <a:latin typeface="Comic Sans MS" pitchFamily="66" charset="0"/>
              </a:rPr>
              <a:t>FeNO</a:t>
            </a:r>
            <a:r>
              <a:rPr lang="el-GR" altLang="el-GR" sz="2800" b="1">
                <a:solidFill>
                  <a:srgbClr val="040466"/>
                </a:solidFill>
                <a:effectLst/>
                <a:latin typeface="Comic Sans MS" pitchFamily="66" charset="0"/>
              </a:rPr>
              <a:t> μπορεί να προβλέψει την εμφάνιση μιας μελλοντικής παρόξυνσης</a:t>
            </a:r>
          </a:p>
        </p:txBody>
      </p:sp>
      <p:sp>
        <p:nvSpPr>
          <p:cNvPr id="43011" name="7 - Θέση περιεχομένου"/>
          <p:cNvSpPr>
            <a:spLocks noGrp="1"/>
          </p:cNvSpPr>
          <p:nvPr>
            <p:ph idx="1"/>
          </p:nvPr>
        </p:nvSpPr>
        <p:spPr/>
        <p:txBody>
          <a:bodyPr/>
          <a:lstStyle/>
          <a:p>
            <a:pPr>
              <a:buFont typeface="Arial" pitchFamily="34" charset="0"/>
              <a:buNone/>
              <a:defRPr/>
            </a:pPr>
            <a:r>
              <a:rPr lang="en-US" altLang="el-GR"/>
              <a:t> </a:t>
            </a:r>
            <a:endParaRPr lang="el-GR" altLang="el-GR"/>
          </a:p>
          <a:p>
            <a:pPr>
              <a:defRPr/>
            </a:pPr>
            <a:endParaRPr lang="el-GR" altLang="el-GR"/>
          </a:p>
        </p:txBody>
      </p:sp>
      <p:pic>
        <p:nvPicPr>
          <p:cNvPr id="11162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 y="1916113"/>
            <a:ext cx="9537700" cy="245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1621"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191251" y="4868864"/>
            <a:ext cx="5092700" cy="904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1622" name="5 - Ορθογώνιο"/>
          <p:cNvSpPr>
            <a:spLocks noChangeArrowheads="1"/>
          </p:cNvSpPr>
          <p:nvPr/>
        </p:nvSpPr>
        <p:spPr bwMode="auto">
          <a:xfrm>
            <a:off x="7920567" y="6526214"/>
            <a:ext cx="300434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eaLnBrk="1" hangingPunct="1">
              <a:spcBef>
                <a:spcPct val="0"/>
              </a:spcBef>
              <a:buSzTx/>
              <a:buFontTx/>
              <a:buNone/>
            </a:pPr>
            <a:r>
              <a:rPr lang="en-US" altLang="el-GR" sz="1400" b="1" i="1">
                <a:solidFill>
                  <a:srgbClr val="040466"/>
                </a:solidFill>
                <a:latin typeface="Comic Sans MS" pitchFamily="66" charset="0"/>
              </a:rPr>
              <a:t>Harkins M et al J Asthma 2004</a:t>
            </a:r>
            <a:endParaRPr lang="el-GR" altLang="el-GR" sz="1400" b="1" i="1">
              <a:solidFill>
                <a:srgbClr val="040466"/>
              </a:solidFill>
              <a:latin typeface="Comic Sans MS" pitchFamily="66" charset="0"/>
            </a:endParaRPr>
          </a:p>
        </p:txBody>
      </p:sp>
      <p:sp>
        <p:nvSpPr>
          <p:cNvPr id="9" name="8 - Ορθογώνιο"/>
          <p:cNvSpPr/>
          <p:nvPr/>
        </p:nvSpPr>
        <p:spPr>
          <a:xfrm>
            <a:off x="0" y="2997200"/>
            <a:ext cx="8976784" cy="2159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spTree>
    <p:extLst>
      <p:ext uri="{BB962C8B-B14F-4D97-AF65-F5344CB8AC3E}">
        <p14:creationId xmlns:p14="http://schemas.microsoft.com/office/powerpoint/2010/main" xmlns="" val="116695141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2" name="Text Box 4"/>
          <p:cNvSpPr txBox="1">
            <a:spLocks noChangeArrowheads="1"/>
          </p:cNvSpPr>
          <p:nvPr/>
        </p:nvSpPr>
        <p:spPr bwMode="auto">
          <a:xfrm>
            <a:off x="1072445" y="107950"/>
            <a:ext cx="10156237" cy="584200"/>
          </a:xfrm>
          <a:prstGeom prst="rect">
            <a:avLst/>
          </a:prstGeom>
          <a:noFill/>
          <a:ln>
            <a:noFill/>
          </a:ln>
          <a:effectLst>
            <a:prstShdw prst="shdw18" dist="17961" dir="13500000">
              <a:schemeClr val="accent1">
                <a:gamma/>
                <a:shade val="60000"/>
                <a:invGamma/>
              </a:schemeClr>
            </a:prstShdw>
          </a:effectLst>
          <a:extLst/>
        </p:spPr>
        <p:txBody>
          <a:bodyPr>
            <a:spAutoFit/>
          </a:bodyPr>
          <a:lstStyle/>
          <a:p>
            <a:pPr algn="ctr">
              <a:spcBef>
                <a:spcPct val="50000"/>
              </a:spcBef>
              <a:defRPr/>
            </a:pPr>
            <a:r>
              <a:rPr lang="el-GR" sz="3200" b="1" dirty="0">
                <a:solidFill>
                  <a:srgbClr val="002060"/>
                </a:solidFill>
                <a:latin typeface="Comic Sans MS" pitchFamily="66" charset="0"/>
              </a:rPr>
              <a:t>Ο καταρράκτης της φλεγμονής στο άσθμα</a:t>
            </a:r>
            <a:endParaRPr lang="el-GR" sz="3200" dirty="0">
              <a:solidFill>
                <a:srgbClr val="002060"/>
              </a:solidFil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011680" y="955143"/>
            <a:ext cx="7818120" cy="51854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Ορθογώνιο 1"/>
          <p:cNvSpPr/>
          <p:nvPr/>
        </p:nvSpPr>
        <p:spPr>
          <a:xfrm>
            <a:off x="8234651" y="6478730"/>
            <a:ext cx="3190297" cy="276999"/>
          </a:xfrm>
          <a:prstGeom prst="rect">
            <a:avLst/>
          </a:prstGeom>
        </p:spPr>
        <p:txBody>
          <a:bodyPr wrap="none">
            <a:spAutoFit/>
          </a:bodyPr>
          <a:lstStyle/>
          <a:p>
            <a:r>
              <a:rPr lang="en-US" sz="1200" dirty="0" err="1">
                <a:latin typeface="Comic Sans MS" panose="030F0702030302020204" pitchFamily="66" charset="0"/>
              </a:rPr>
              <a:t>Kostakou</a:t>
            </a:r>
            <a:r>
              <a:rPr lang="en-US" sz="1200" dirty="0">
                <a:latin typeface="Comic Sans MS" panose="030F0702030302020204" pitchFamily="66" charset="0"/>
              </a:rPr>
              <a:t> et al. </a:t>
            </a:r>
            <a:r>
              <a:rPr lang="sv-SE" sz="1200" dirty="0">
                <a:latin typeface="Comic Sans MS" panose="030F0702030302020204" pitchFamily="66" charset="0"/>
              </a:rPr>
              <a:t>J. Clin. Med. 2019, 8, 1283</a:t>
            </a:r>
            <a:endParaRPr lang="el-GR" sz="1200" dirty="0">
              <a:latin typeface="Comic Sans MS" panose="030F0702030302020204" pitchFamily="66" charset="0"/>
            </a:endParaRPr>
          </a:p>
        </p:txBody>
      </p:sp>
    </p:spTree>
    <p:extLst>
      <p:ext uri="{BB962C8B-B14F-4D97-AF65-F5344CB8AC3E}">
        <p14:creationId xmlns:p14="http://schemas.microsoft.com/office/powerpoint/2010/main" xmlns="" val="38453205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1 - Τίτλος"/>
          <p:cNvSpPr>
            <a:spLocks noGrp="1"/>
          </p:cNvSpPr>
          <p:nvPr>
            <p:ph type="title"/>
          </p:nvPr>
        </p:nvSpPr>
        <p:spPr bwMode="auto">
          <a:xfrm>
            <a:off x="592667" y="-214313"/>
            <a:ext cx="11599333" cy="995363"/>
          </a:xfrm>
        </p:spPr>
        <p:txBody>
          <a:bodyPr wrap="square" numCol="1" anchorCtr="0" compatLnSpc="1">
            <a:prstTxWarp prst="textNoShape">
              <a:avLst/>
            </a:prstTxWarp>
          </a:bodyPr>
          <a:lstStyle/>
          <a:p>
            <a:pPr algn="ctr"/>
            <a:r>
              <a:rPr lang="el-GR" altLang="el-GR" sz="2400" b="1">
                <a:solidFill>
                  <a:srgbClr val="040466"/>
                </a:solidFill>
                <a:effectLst/>
                <a:latin typeface="Comic Sans MS" pitchFamily="66" charset="0"/>
              </a:rPr>
              <a:t>Παράγοντες που επηρεάζουν τις μετρήσεις του </a:t>
            </a:r>
            <a:r>
              <a:rPr lang="en-US" altLang="el-GR" sz="2400" b="1">
                <a:solidFill>
                  <a:srgbClr val="040466"/>
                </a:solidFill>
                <a:effectLst/>
                <a:latin typeface="Comic Sans MS" pitchFamily="66" charset="0"/>
              </a:rPr>
              <a:t>e</a:t>
            </a:r>
            <a:r>
              <a:rPr lang="el-GR" altLang="el-GR" sz="2400" b="1">
                <a:solidFill>
                  <a:srgbClr val="040466"/>
                </a:solidFill>
                <a:effectLst/>
                <a:latin typeface="Comic Sans MS" pitchFamily="66" charset="0"/>
              </a:rPr>
              <a:t>ΝΟ</a:t>
            </a:r>
          </a:p>
        </p:txBody>
      </p:sp>
      <p:pic>
        <p:nvPicPr>
          <p:cNvPr id="65538" name="Picture 2"/>
          <p:cNvPicPr>
            <a:picLocks noChangeAspect="1" noChangeArrowheads="1"/>
          </p:cNvPicPr>
          <p:nvPr/>
        </p:nvPicPr>
        <p:blipFill>
          <a:blip r:embed="rId2"/>
          <a:srcRect/>
          <a:stretch>
            <a:fillRect/>
          </a:stretch>
        </p:blipFill>
        <p:spPr bwMode="auto">
          <a:xfrm>
            <a:off x="2201333" y="1000125"/>
            <a:ext cx="7196667" cy="5143500"/>
          </a:xfrm>
          <a:prstGeom prst="rect">
            <a:avLst/>
          </a:prstGeom>
          <a:noFill/>
          <a:ln w="9525" cap="flat" cmpd="sng" algn="ctr">
            <a:noFill/>
            <a:prstDash val="solid"/>
            <a:miter lim="800000"/>
            <a:headEnd/>
            <a:tailEnd/>
          </a:ln>
          <a:effectLst>
            <a:prstShdw prst="shdw18" dist="17961" dir="13500000">
              <a:schemeClr val="accent1">
                <a:gamma/>
                <a:shade val="60000"/>
                <a:invGamma/>
              </a:schemeClr>
            </a:prstShdw>
          </a:effectLst>
        </p:spPr>
      </p:pic>
    </p:spTree>
    <p:extLst>
      <p:ext uri="{BB962C8B-B14F-4D97-AF65-F5344CB8AC3E}">
        <p14:creationId xmlns:p14="http://schemas.microsoft.com/office/powerpoint/2010/main" xmlns="" val="2090558886"/>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p:cNvSpPr>
          <p:nvPr>
            <p:ph type="title" idx="4294967295"/>
          </p:nvPr>
        </p:nvSpPr>
        <p:spPr bwMode="auto">
          <a:xfrm>
            <a:off x="457201" y="-242888"/>
            <a:ext cx="11358033" cy="114300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p>
            <a:pPr algn="ctr"/>
            <a:r>
              <a:rPr lang="el-GR" altLang="el-GR" sz="2400" b="1" dirty="0">
                <a:solidFill>
                  <a:srgbClr val="C00000"/>
                </a:solidFill>
                <a:effectLst/>
                <a:latin typeface="Comic Sans MS" pitchFamily="66" charset="0"/>
              </a:rPr>
              <a:t>Βρογχικό άσθμα: ερεθίσματα και φυσική εξέλιξη της νόσου</a:t>
            </a:r>
            <a:endParaRPr lang="en-GB" altLang="el-GR" sz="2400" b="1" dirty="0">
              <a:solidFill>
                <a:srgbClr val="C00000"/>
              </a:solidFill>
              <a:effectLst/>
              <a:latin typeface="Comic Sans MS" pitchFamily="66" charset="0"/>
            </a:endParaRPr>
          </a:p>
        </p:txBody>
      </p:sp>
      <p:sp>
        <p:nvSpPr>
          <p:cNvPr id="121859" name="Rectangle 3"/>
          <p:cNvSpPr>
            <a:spLocks noChangeArrowheads="1"/>
          </p:cNvSpPr>
          <p:nvPr/>
        </p:nvSpPr>
        <p:spPr bwMode="auto">
          <a:xfrm>
            <a:off x="1678518" y="1844675"/>
            <a:ext cx="10369549" cy="4464050"/>
          </a:xfrm>
          <a:prstGeom prst="rect">
            <a:avLst/>
          </a:prstGeom>
          <a:noFill/>
          <a:ln w="2857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lgn="ctr" eaLnBrk="1" hangingPunct="1">
              <a:spcBef>
                <a:spcPct val="0"/>
              </a:spcBef>
              <a:buSzTx/>
              <a:buFontTx/>
              <a:buNone/>
            </a:pPr>
            <a:endParaRPr lang="el-GR" altLang="el-GR" sz="1800">
              <a:latin typeface="Garamond" pitchFamily="18" charset="0"/>
            </a:endParaRPr>
          </a:p>
        </p:txBody>
      </p:sp>
      <p:grpSp>
        <p:nvGrpSpPr>
          <p:cNvPr id="2" name="Group 4"/>
          <p:cNvGrpSpPr>
            <a:grpSpLocks/>
          </p:cNvGrpSpPr>
          <p:nvPr/>
        </p:nvGrpSpPr>
        <p:grpSpPr bwMode="auto">
          <a:xfrm>
            <a:off x="1678518" y="2708276"/>
            <a:ext cx="10274300" cy="3529013"/>
            <a:chOff x="521" y="1706"/>
            <a:chExt cx="4854" cy="2223"/>
          </a:xfrm>
        </p:grpSpPr>
        <p:sp>
          <p:nvSpPr>
            <p:cNvPr id="121931" name="Line 5"/>
            <p:cNvSpPr>
              <a:spLocks noChangeShapeType="1"/>
            </p:cNvSpPr>
            <p:nvPr/>
          </p:nvSpPr>
          <p:spPr bwMode="auto">
            <a:xfrm>
              <a:off x="521" y="1706"/>
              <a:ext cx="545" cy="13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121932" name="Line 6"/>
            <p:cNvSpPr>
              <a:spLocks noChangeShapeType="1"/>
            </p:cNvSpPr>
            <p:nvPr/>
          </p:nvSpPr>
          <p:spPr bwMode="auto">
            <a:xfrm>
              <a:off x="1066" y="1842"/>
              <a:ext cx="45" cy="63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121933" name="Line 7"/>
            <p:cNvSpPr>
              <a:spLocks noChangeShapeType="1"/>
            </p:cNvSpPr>
            <p:nvPr/>
          </p:nvSpPr>
          <p:spPr bwMode="auto">
            <a:xfrm flipV="1">
              <a:off x="1111" y="1933"/>
              <a:ext cx="91" cy="545"/>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121934" name="Line 8"/>
            <p:cNvSpPr>
              <a:spLocks noChangeShapeType="1"/>
            </p:cNvSpPr>
            <p:nvPr/>
          </p:nvSpPr>
          <p:spPr bwMode="auto">
            <a:xfrm>
              <a:off x="1202" y="1933"/>
              <a:ext cx="317" cy="91"/>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121935" name="Line 9"/>
            <p:cNvSpPr>
              <a:spLocks noChangeShapeType="1"/>
            </p:cNvSpPr>
            <p:nvPr/>
          </p:nvSpPr>
          <p:spPr bwMode="auto">
            <a:xfrm>
              <a:off x="1519" y="2023"/>
              <a:ext cx="45" cy="63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121936" name="Line 10"/>
            <p:cNvSpPr>
              <a:spLocks noChangeShapeType="1"/>
            </p:cNvSpPr>
            <p:nvPr/>
          </p:nvSpPr>
          <p:spPr bwMode="auto">
            <a:xfrm flipV="1">
              <a:off x="1564" y="2114"/>
              <a:ext cx="91" cy="545"/>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121937" name="Line 11"/>
            <p:cNvSpPr>
              <a:spLocks noChangeShapeType="1"/>
            </p:cNvSpPr>
            <p:nvPr/>
          </p:nvSpPr>
          <p:spPr bwMode="auto">
            <a:xfrm>
              <a:off x="2880" y="2568"/>
              <a:ext cx="45" cy="63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121938" name="Line 12"/>
            <p:cNvSpPr>
              <a:spLocks noChangeShapeType="1"/>
            </p:cNvSpPr>
            <p:nvPr/>
          </p:nvSpPr>
          <p:spPr bwMode="auto">
            <a:xfrm flipV="1">
              <a:off x="2925" y="2659"/>
              <a:ext cx="91" cy="545"/>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121939" name="Line 13"/>
            <p:cNvSpPr>
              <a:spLocks noChangeShapeType="1"/>
            </p:cNvSpPr>
            <p:nvPr/>
          </p:nvSpPr>
          <p:spPr bwMode="auto">
            <a:xfrm>
              <a:off x="4241" y="3113"/>
              <a:ext cx="45" cy="63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121940" name="Line 14"/>
            <p:cNvSpPr>
              <a:spLocks noChangeShapeType="1"/>
            </p:cNvSpPr>
            <p:nvPr/>
          </p:nvSpPr>
          <p:spPr bwMode="auto">
            <a:xfrm flipV="1">
              <a:off x="4286" y="3204"/>
              <a:ext cx="91" cy="545"/>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121941" name="Line 15"/>
            <p:cNvSpPr>
              <a:spLocks noChangeShapeType="1"/>
            </p:cNvSpPr>
            <p:nvPr/>
          </p:nvSpPr>
          <p:spPr bwMode="auto">
            <a:xfrm>
              <a:off x="2426" y="2386"/>
              <a:ext cx="45" cy="63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121942" name="Line 16"/>
            <p:cNvSpPr>
              <a:spLocks noChangeShapeType="1"/>
            </p:cNvSpPr>
            <p:nvPr/>
          </p:nvSpPr>
          <p:spPr bwMode="auto">
            <a:xfrm flipV="1">
              <a:off x="2471" y="2477"/>
              <a:ext cx="91" cy="545"/>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121943" name="Line 17"/>
            <p:cNvSpPr>
              <a:spLocks noChangeShapeType="1"/>
            </p:cNvSpPr>
            <p:nvPr/>
          </p:nvSpPr>
          <p:spPr bwMode="auto">
            <a:xfrm>
              <a:off x="3334" y="2750"/>
              <a:ext cx="45" cy="63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121944" name="Line 18"/>
            <p:cNvSpPr>
              <a:spLocks noChangeShapeType="1"/>
            </p:cNvSpPr>
            <p:nvPr/>
          </p:nvSpPr>
          <p:spPr bwMode="auto">
            <a:xfrm flipV="1">
              <a:off x="3379" y="2841"/>
              <a:ext cx="91" cy="545"/>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121945" name="Line 19"/>
            <p:cNvSpPr>
              <a:spLocks noChangeShapeType="1"/>
            </p:cNvSpPr>
            <p:nvPr/>
          </p:nvSpPr>
          <p:spPr bwMode="auto">
            <a:xfrm>
              <a:off x="3787" y="2931"/>
              <a:ext cx="45" cy="63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121946" name="Line 20"/>
            <p:cNvSpPr>
              <a:spLocks noChangeShapeType="1"/>
            </p:cNvSpPr>
            <p:nvPr/>
          </p:nvSpPr>
          <p:spPr bwMode="auto">
            <a:xfrm flipV="1">
              <a:off x="3832" y="3022"/>
              <a:ext cx="91" cy="545"/>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121947" name="Line 21"/>
            <p:cNvSpPr>
              <a:spLocks noChangeShapeType="1"/>
            </p:cNvSpPr>
            <p:nvPr/>
          </p:nvSpPr>
          <p:spPr bwMode="auto">
            <a:xfrm>
              <a:off x="1973" y="2205"/>
              <a:ext cx="45" cy="63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121948" name="Line 22"/>
            <p:cNvSpPr>
              <a:spLocks noChangeShapeType="1"/>
            </p:cNvSpPr>
            <p:nvPr/>
          </p:nvSpPr>
          <p:spPr bwMode="auto">
            <a:xfrm flipV="1">
              <a:off x="2018" y="2296"/>
              <a:ext cx="91" cy="545"/>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121949" name="Line 23"/>
            <p:cNvSpPr>
              <a:spLocks noChangeShapeType="1"/>
            </p:cNvSpPr>
            <p:nvPr/>
          </p:nvSpPr>
          <p:spPr bwMode="auto">
            <a:xfrm>
              <a:off x="1655" y="2114"/>
              <a:ext cx="317" cy="91"/>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121950" name="Line 24"/>
            <p:cNvSpPr>
              <a:spLocks noChangeShapeType="1"/>
            </p:cNvSpPr>
            <p:nvPr/>
          </p:nvSpPr>
          <p:spPr bwMode="auto">
            <a:xfrm>
              <a:off x="2109" y="2296"/>
              <a:ext cx="317" cy="91"/>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121951" name="Line 25"/>
            <p:cNvSpPr>
              <a:spLocks noChangeShapeType="1"/>
            </p:cNvSpPr>
            <p:nvPr/>
          </p:nvSpPr>
          <p:spPr bwMode="auto">
            <a:xfrm>
              <a:off x="2562" y="2477"/>
              <a:ext cx="317" cy="91"/>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121952" name="Line 26"/>
            <p:cNvSpPr>
              <a:spLocks noChangeShapeType="1"/>
            </p:cNvSpPr>
            <p:nvPr/>
          </p:nvSpPr>
          <p:spPr bwMode="auto">
            <a:xfrm>
              <a:off x="3016" y="2659"/>
              <a:ext cx="317" cy="91"/>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121953" name="Line 27"/>
            <p:cNvSpPr>
              <a:spLocks noChangeShapeType="1"/>
            </p:cNvSpPr>
            <p:nvPr/>
          </p:nvSpPr>
          <p:spPr bwMode="auto">
            <a:xfrm>
              <a:off x="3470" y="2840"/>
              <a:ext cx="317" cy="91"/>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121954" name="Line 28"/>
            <p:cNvSpPr>
              <a:spLocks noChangeShapeType="1"/>
            </p:cNvSpPr>
            <p:nvPr/>
          </p:nvSpPr>
          <p:spPr bwMode="auto">
            <a:xfrm>
              <a:off x="3923" y="3022"/>
              <a:ext cx="317" cy="91"/>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121955" name="Line 29"/>
            <p:cNvSpPr>
              <a:spLocks noChangeShapeType="1"/>
            </p:cNvSpPr>
            <p:nvPr/>
          </p:nvSpPr>
          <p:spPr bwMode="auto">
            <a:xfrm>
              <a:off x="4377" y="3203"/>
              <a:ext cx="317" cy="91"/>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121956" name="Line 30"/>
            <p:cNvSpPr>
              <a:spLocks noChangeShapeType="1"/>
            </p:cNvSpPr>
            <p:nvPr/>
          </p:nvSpPr>
          <p:spPr bwMode="auto">
            <a:xfrm>
              <a:off x="4694" y="3293"/>
              <a:ext cx="45" cy="63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121957" name="Line 31"/>
            <p:cNvSpPr>
              <a:spLocks noChangeShapeType="1"/>
            </p:cNvSpPr>
            <p:nvPr/>
          </p:nvSpPr>
          <p:spPr bwMode="auto">
            <a:xfrm flipV="1">
              <a:off x="4739" y="3384"/>
              <a:ext cx="91" cy="545"/>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121958" name="Line 32"/>
            <p:cNvSpPr>
              <a:spLocks noChangeShapeType="1"/>
            </p:cNvSpPr>
            <p:nvPr/>
          </p:nvSpPr>
          <p:spPr bwMode="auto">
            <a:xfrm>
              <a:off x="4830" y="3385"/>
              <a:ext cx="545" cy="13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l-GR"/>
            </a:p>
          </p:txBody>
        </p:sp>
      </p:grpSp>
      <p:sp>
        <p:nvSpPr>
          <p:cNvPr id="121861" name="Line 33"/>
          <p:cNvSpPr>
            <a:spLocks noChangeShapeType="1"/>
          </p:cNvSpPr>
          <p:nvPr/>
        </p:nvSpPr>
        <p:spPr bwMode="auto">
          <a:xfrm>
            <a:off x="1678518" y="2203451"/>
            <a:ext cx="10272183" cy="504825"/>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86050" name="Line 34"/>
          <p:cNvSpPr>
            <a:spLocks noChangeShapeType="1"/>
          </p:cNvSpPr>
          <p:nvPr/>
        </p:nvSpPr>
        <p:spPr bwMode="auto">
          <a:xfrm rot="-684048">
            <a:off x="1733551" y="2597151"/>
            <a:ext cx="1498600" cy="37306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86051" name="Line 35"/>
          <p:cNvSpPr>
            <a:spLocks noChangeShapeType="1"/>
          </p:cNvSpPr>
          <p:nvPr/>
        </p:nvSpPr>
        <p:spPr bwMode="auto">
          <a:xfrm rot="-684048">
            <a:off x="3213101" y="2798764"/>
            <a:ext cx="673100" cy="123825"/>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86052" name="Line 36"/>
          <p:cNvSpPr>
            <a:spLocks noChangeShapeType="1"/>
          </p:cNvSpPr>
          <p:nvPr/>
        </p:nvSpPr>
        <p:spPr bwMode="auto">
          <a:xfrm rot="20915952" flipV="1">
            <a:off x="4070352" y="2998788"/>
            <a:ext cx="182033" cy="22225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86053" name="Line 37"/>
          <p:cNvSpPr>
            <a:spLocks noChangeShapeType="1"/>
          </p:cNvSpPr>
          <p:nvPr/>
        </p:nvSpPr>
        <p:spPr bwMode="auto">
          <a:xfrm rot="-684048">
            <a:off x="7033685" y="3302001"/>
            <a:ext cx="21167" cy="638175"/>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86054" name="Line 38"/>
          <p:cNvSpPr>
            <a:spLocks noChangeShapeType="1"/>
          </p:cNvSpPr>
          <p:nvPr/>
        </p:nvSpPr>
        <p:spPr bwMode="auto">
          <a:xfrm rot="20915952" flipV="1">
            <a:off x="7063317" y="3424238"/>
            <a:ext cx="279400" cy="5080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86055" name="Line 39"/>
          <p:cNvSpPr>
            <a:spLocks noChangeShapeType="1"/>
          </p:cNvSpPr>
          <p:nvPr/>
        </p:nvSpPr>
        <p:spPr bwMode="auto">
          <a:xfrm rot="-684048">
            <a:off x="10138833" y="3716338"/>
            <a:ext cx="95251" cy="100965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86056" name="Line 40"/>
          <p:cNvSpPr>
            <a:spLocks noChangeShapeType="1"/>
          </p:cNvSpPr>
          <p:nvPr/>
        </p:nvSpPr>
        <p:spPr bwMode="auto">
          <a:xfrm rot="20915952" flipV="1">
            <a:off x="10248901" y="3838575"/>
            <a:ext cx="192617" cy="86518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86057" name="Line 41"/>
          <p:cNvSpPr>
            <a:spLocks noChangeShapeType="1"/>
          </p:cNvSpPr>
          <p:nvPr/>
        </p:nvSpPr>
        <p:spPr bwMode="auto">
          <a:xfrm rot="-684048">
            <a:off x="6028267" y="3154363"/>
            <a:ext cx="122767" cy="706437"/>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86058" name="Line 42"/>
          <p:cNvSpPr>
            <a:spLocks noChangeShapeType="1"/>
          </p:cNvSpPr>
          <p:nvPr/>
        </p:nvSpPr>
        <p:spPr bwMode="auto">
          <a:xfrm rot="20915952" flipV="1">
            <a:off x="6153151" y="3278188"/>
            <a:ext cx="182033" cy="584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86059" name="Line 43"/>
          <p:cNvSpPr>
            <a:spLocks noChangeShapeType="1"/>
          </p:cNvSpPr>
          <p:nvPr/>
        </p:nvSpPr>
        <p:spPr bwMode="auto">
          <a:xfrm rot="-684048">
            <a:off x="8007351" y="3429001"/>
            <a:ext cx="192616" cy="504825"/>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86060" name="Line 44"/>
          <p:cNvSpPr>
            <a:spLocks noChangeShapeType="1"/>
          </p:cNvSpPr>
          <p:nvPr/>
        </p:nvSpPr>
        <p:spPr bwMode="auto">
          <a:xfrm rot="20915952" flipV="1">
            <a:off x="8208434" y="3552826"/>
            <a:ext cx="131233" cy="37941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86061" name="Line 45"/>
          <p:cNvSpPr>
            <a:spLocks noChangeShapeType="1"/>
          </p:cNvSpPr>
          <p:nvPr/>
        </p:nvSpPr>
        <p:spPr bwMode="auto">
          <a:xfrm rot="-684048">
            <a:off x="9067801" y="3578225"/>
            <a:ext cx="91017" cy="64293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86062" name="Line 46"/>
          <p:cNvSpPr>
            <a:spLocks noChangeShapeType="1"/>
          </p:cNvSpPr>
          <p:nvPr/>
        </p:nvSpPr>
        <p:spPr bwMode="auto">
          <a:xfrm rot="20915952" flipV="1">
            <a:off x="9165167" y="3700463"/>
            <a:ext cx="209551" cy="5207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86063" name="Line 47"/>
          <p:cNvSpPr>
            <a:spLocks noChangeShapeType="1"/>
          </p:cNvSpPr>
          <p:nvPr/>
        </p:nvSpPr>
        <p:spPr bwMode="auto">
          <a:xfrm rot="-684048">
            <a:off x="4980518" y="3014664"/>
            <a:ext cx="179916" cy="484187"/>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86064" name="Line 48"/>
          <p:cNvSpPr>
            <a:spLocks noChangeShapeType="1"/>
          </p:cNvSpPr>
          <p:nvPr/>
        </p:nvSpPr>
        <p:spPr bwMode="auto">
          <a:xfrm rot="20915952" flipV="1">
            <a:off x="5164667" y="3135314"/>
            <a:ext cx="124884" cy="363537"/>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86065" name="Line 49"/>
          <p:cNvSpPr>
            <a:spLocks noChangeShapeType="1"/>
          </p:cNvSpPr>
          <p:nvPr/>
        </p:nvSpPr>
        <p:spPr bwMode="auto">
          <a:xfrm rot="-684048">
            <a:off x="4235451" y="2940051"/>
            <a:ext cx="670983" cy="14446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86066" name="Line 50"/>
          <p:cNvSpPr>
            <a:spLocks noChangeShapeType="1"/>
          </p:cNvSpPr>
          <p:nvPr/>
        </p:nvSpPr>
        <p:spPr bwMode="auto">
          <a:xfrm rot="-684048">
            <a:off x="5253567" y="3079751"/>
            <a:ext cx="670984" cy="14446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86067" name="Line 51"/>
          <p:cNvSpPr>
            <a:spLocks noChangeShapeType="1"/>
          </p:cNvSpPr>
          <p:nvPr/>
        </p:nvSpPr>
        <p:spPr bwMode="auto">
          <a:xfrm rot="-684048">
            <a:off x="6269567" y="3219451"/>
            <a:ext cx="670984" cy="14446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86068" name="Line 52"/>
          <p:cNvSpPr>
            <a:spLocks noChangeShapeType="1"/>
          </p:cNvSpPr>
          <p:nvPr/>
        </p:nvSpPr>
        <p:spPr bwMode="auto">
          <a:xfrm rot="-684048">
            <a:off x="7287685" y="3360738"/>
            <a:ext cx="670983" cy="14446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86069" name="Line 53"/>
          <p:cNvSpPr>
            <a:spLocks noChangeShapeType="1"/>
          </p:cNvSpPr>
          <p:nvPr/>
        </p:nvSpPr>
        <p:spPr bwMode="auto">
          <a:xfrm rot="-684048">
            <a:off x="8305800" y="3500438"/>
            <a:ext cx="670984" cy="14446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86070" name="Line 54"/>
          <p:cNvSpPr>
            <a:spLocks noChangeShapeType="1"/>
          </p:cNvSpPr>
          <p:nvPr/>
        </p:nvSpPr>
        <p:spPr bwMode="auto">
          <a:xfrm rot="-684048">
            <a:off x="9321800" y="3640138"/>
            <a:ext cx="670984" cy="14446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86071" name="Line 55"/>
          <p:cNvSpPr>
            <a:spLocks noChangeShapeType="1"/>
          </p:cNvSpPr>
          <p:nvPr/>
        </p:nvSpPr>
        <p:spPr bwMode="auto">
          <a:xfrm rot="-684048">
            <a:off x="10337800" y="3779838"/>
            <a:ext cx="670984" cy="14446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86072" name="Line 56"/>
          <p:cNvSpPr>
            <a:spLocks noChangeShapeType="1"/>
          </p:cNvSpPr>
          <p:nvPr/>
        </p:nvSpPr>
        <p:spPr bwMode="auto">
          <a:xfrm rot="-684048">
            <a:off x="11152718" y="3854450"/>
            <a:ext cx="95249" cy="100965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86073" name="Line 57"/>
          <p:cNvSpPr>
            <a:spLocks noChangeShapeType="1"/>
          </p:cNvSpPr>
          <p:nvPr/>
        </p:nvSpPr>
        <p:spPr bwMode="auto">
          <a:xfrm rot="20915952" flipV="1">
            <a:off x="11264901" y="3976689"/>
            <a:ext cx="192617" cy="865187"/>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86074" name="Line 58"/>
          <p:cNvSpPr>
            <a:spLocks noChangeShapeType="1"/>
          </p:cNvSpPr>
          <p:nvPr/>
        </p:nvSpPr>
        <p:spPr bwMode="auto">
          <a:xfrm rot="-684048">
            <a:off x="11351684" y="3933825"/>
            <a:ext cx="497416" cy="12065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86075" name="Line 59"/>
          <p:cNvSpPr>
            <a:spLocks noChangeShapeType="1"/>
          </p:cNvSpPr>
          <p:nvPr/>
        </p:nvSpPr>
        <p:spPr bwMode="auto">
          <a:xfrm>
            <a:off x="3888318" y="2852738"/>
            <a:ext cx="190500" cy="36036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86076" name="AutoShape 60"/>
          <p:cNvSpPr>
            <a:spLocks noChangeArrowheads="1"/>
          </p:cNvSpPr>
          <p:nvPr/>
        </p:nvSpPr>
        <p:spPr bwMode="auto">
          <a:xfrm>
            <a:off x="2734734" y="2420939"/>
            <a:ext cx="385233" cy="338137"/>
          </a:xfrm>
          <a:prstGeom prst="irregularSeal1">
            <a:avLst/>
          </a:prstGeom>
          <a:solidFill>
            <a:srgbClr val="FF0000"/>
          </a:solidFill>
          <a:ln w="9525">
            <a:solidFill>
              <a:schemeClr val="tx1"/>
            </a:solidFill>
            <a:miter lim="800000"/>
            <a:headEnd/>
            <a:tailEnd/>
          </a:ln>
        </p:spPr>
        <p:txBody>
          <a:bodyPr wrap="none" anchor="ct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lgn="ctr" eaLnBrk="1" hangingPunct="1">
              <a:spcBef>
                <a:spcPct val="0"/>
              </a:spcBef>
              <a:buSzTx/>
              <a:buFontTx/>
              <a:buNone/>
            </a:pPr>
            <a:endParaRPr lang="el-GR" altLang="el-GR" sz="1800">
              <a:latin typeface="Garamond" pitchFamily="18" charset="0"/>
            </a:endParaRPr>
          </a:p>
        </p:txBody>
      </p:sp>
      <p:sp>
        <p:nvSpPr>
          <p:cNvPr id="86077" name="AutoShape 61"/>
          <p:cNvSpPr>
            <a:spLocks noChangeArrowheads="1"/>
          </p:cNvSpPr>
          <p:nvPr/>
        </p:nvSpPr>
        <p:spPr bwMode="auto">
          <a:xfrm>
            <a:off x="3981452" y="2586039"/>
            <a:ext cx="385233" cy="338137"/>
          </a:xfrm>
          <a:prstGeom prst="irregularSeal1">
            <a:avLst/>
          </a:prstGeom>
          <a:solidFill>
            <a:srgbClr val="FF0000"/>
          </a:solidFill>
          <a:ln w="9525">
            <a:solidFill>
              <a:schemeClr val="tx1"/>
            </a:solidFill>
            <a:miter lim="800000"/>
            <a:headEnd/>
            <a:tailEnd/>
          </a:ln>
        </p:spPr>
        <p:txBody>
          <a:bodyPr wrap="none" anchor="ct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lgn="ctr" eaLnBrk="1" hangingPunct="1">
              <a:spcBef>
                <a:spcPct val="0"/>
              </a:spcBef>
              <a:buSzTx/>
              <a:buFontTx/>
              <a:buNone/>
            </a:pPr>
            <a:endParaRPr lang="el-GR" altLang="el-GR" sz="1800">
              <a:latin typeface="Garamond" pitchFamily="18" charset="0"/>
            </a:endParaRPr>
          </a:p>
        </p:txBody>
      </p:sp>
      <p:sp>
        <p:nvSpPr>
          <p:cNvPr id="86078" name="AutoShape 62"/>
          <p:cNvSpPr>
            <a:spLocks noChangeArrowheads="1"/>
          </p:cNvSpPr>
          <p:nvPr/>
        </p:nvSpPr>
        <p:spPr bwMode="auto">
          <a:xfrm>
            <a:off x="5903385" y="2874964"/>
            <a:ext cx="385233" cy="338137"/>
          </a:xfrm>
          <a:prstGeom prst="irregularSeal1">
            <a:avLst/>
          </a:prstGeom>
          <a:solidFill>
            <a:srgbClr val="FFFF00"/>
          </a:solidFill>
          <a:ln w="9525">
            <a:solidFill>
              <a:schemeClr val="tx1"/>
            </a:solidFill>
            <a:miter lim="800000"/>
            <a:headEnd/>
            <a:tailEnd/>
          </a:ln>
        </p:spPr>
        <p:txBody>
          <a:bodyPr wrap="none" anchor="ct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lgn="ctr" eaLnBrk="1" hangingPunct="1">
              <a:spcBef>
                <a:spcPct val="0"/>
              </a:spcBef>
              <a:buSzTx/>
              <a:buFontTx/>
              <a:buNone/>
            </a:pPr>
            <a:endParaRPr lang="el-GR" altLang="el-GR" sz="1800">
              <a:latin typeface="Garamond" pitchFamily="18" charset="0"/>
            </a:endParaRPr>
          </a:p>
        </p:txBody>
      </p:sp>
      <p:sp>
        <p:nvSpPr>
          <p:cNvPr id="86079" name="AutoShape 63"/>
          <p:cNvSpPr>
            <a:spLocks noChangeArrowheads="1"/>
          </p:cNvSpPr>
          <p:nvPr/>
        </p:nvSpPr>
        <p:spPr bwMode="auto">
          <a:xfrm>
            <a:off x="6959601" y="2997200"/>
            <a:ext cx="385233" cy="338138"/>
          </a:xfrm>
          <a:prstGeom prst="irregularSeal1">
            <a:avLst/>
          </a:prstGeom>
          <a:solidFill>
            <a:srgbClr val="FF0000"/>
          </a:solidFill>
          <a:ln w="9525">
            <a:solidFill>
              <a:schemeClr val="tx1"/>
            </a:solidFill>
            <a:miter lim="800000"/>
            <a:headEnd/>
            <a:tailEnd/>
          </a:ln>
        </p:spPr>
        <p:txBody>
          <a:bodyPr wrap="none" anchor="ct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lgn="ctr" eaLnBrk="1" hangingPunct="1">
              <a:spcBef>
                <a:spcPct val="0"/>
              </a:spcBef>
              <a:buSzTx/>
              <a:buFontTx/>
              <a:buNone/>
            </a:pPr>
            <a:endParaRPr lang="el-GR" altLang="el-GR" sz="1800">
              <a:latin typeface="Garamond" pitchFamily="18" charset="0"/>
            </a:endParaRPr>
          </a:p>
        </p:txBody>
      </p:sp>
      <p:sp>
        <p:nvSpPr>
          <p:cNvPr id="86080" name="AutoShape 64"/>
          <p:cNvSpPr>
            <a:spLocks noChangeArrowheads="1"/>
          </p:cNvSpPr>
          <p:nvPr/>
        </p:nvSpPr>
        <p:spPr bwMode="auto">
          <a:xfrm>
            <a:off x="10033001" y="3429000"/>
            <a:ext cx="385233" cy="338138"/>
          </a:xfrm>
          <a:prstGeom prst="irregularSeal1">
            <a:avLst/>
          </a:prstGeom>
          <a:solidFill>
            <a:schemeClr val="folHlink"/>
          </a:solidFill>
          <a:ln w="9525">
            <a:solidFill>
              <a:schemeClr val="tx1"/>
            </a:solidFill>
            <a:miter lim="800000"/>
            <a:headEnd/>
            <a:tailEnd/>
          </a:ln>
        </p:spPr>
        <p:txBody>
          <a:bodyPr wrap="none" anchor="ct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lgn="ctr" eaLnBrk="1" hangingPunct="1">
              <a:spcBef>
                <a:spcPct val="0"/>
              </a:spcBef>
              <a:buSzTx/>
              <a:buFontTx/>
              <a:buNone/>
            </a:pPr>
            <a:endParaRPr lang="el-GR" altLang="el-GR" sz="1800">
              <a:latin typeface="Garamond" pitchFamily="18" charset="0"/>
            </a:endParaRPr>
          </a:p>
        </p:txBody>
      </p:sp>
      <p:sp>
        <p:nvSpPr>
          <p:cNvPr id="86081" name="AutoShape 65"/>
          <p:cNvSpPr>
            <a:spLocks noChangeArrowheads="1"/>
          </p:cNvSpPr>
          <p:nvPr/>
        </p:nvSpPr>
        <p:spPr bwMode="auto">
          <a:xfrm>
            <a:off x="11089218" y="3573464"/>
            <a:ext cx="385233" cy="338137"/>
          </a:xfrm>
          <a:prstGeom prst="irregularSeal1">
            <a:avLst/>
          </a:prstGeom>
          <a:solidFill>
            <a:srgbClr val="FF0000"/>
          </a:solidFill>
          <a:ln w="9525">
            <a:solidFill>
              <a:schemeClr val="tx1"/>
            </a:solidFill>
            <a:miter lim="800000"/>
            <a:headEnd/>
            <a:tailEnd/>
          </a:ln>
        </p:spPr>
        <p:txBody>
          <a:bodyPr wrap="none" anchor="ct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lgn="ctr" eaLnBrk="1" hangingPunct="1">
              <a:spcBef>
                <a:spcPct val="0"/>
              </a:spcBef>
              <a:buSzTx/>
              <a:buFontTx/>
              <a:buNone/>
            </a:pPr>
            <a:endParaRPr lang="el-GR" altLang="el-GR" sz="1800">
              <a:latin typeface="Garamond" pitchFamily="18" charset="0"/>
            </a:endParaRPr>
          </a:p>
        </p:txBody>
      </p:sp>
      <p:sp>
        <p:nvSpPr>
          <p:cNvPr id="86082" name="AutoShape 66"/>
          <p:cNvSpPr>
            <a:spLocks noChangeArrowheads="1"/>
          </p:cNvSpPr>
          <p:nvPr/>
        </p:nvSpPr>
        <p:spPr bwMode="auto">
          <a:xfrm>
            <a:off x="8013701" y="3141664"/>
            <a:ext cx="385233" cy="338137"/>
          </a:xfrm>
          <a:prstGeom prst="irregularSeal1">
            <a:avLst/>
          </a:prstGeom>
          <a:solidFill>
            <a:srgbClr val="FF0000"/>
          </a:solidFill>
          <a:ln w="9525">
            <a:solidFill>
              <a:schemeClr val="tx1"/>
            </a:solidFill>
            <a:miter lim="800000"/>
            <a:headEnd/>
            <a:tailEnd/>
          </a:ln>
        </p:spPr>
        <p:txBody>
          <a:bodyPr wrap="none" anchor="ct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lgn="ctr" eaLnBrk="1" hangingPunct="1">
              <a:spcBef>
                <a:spcPct val="0"/>
              </a:spcBef>
              <a:buSzTx/>
              <a:buFontTx/>
              <a:buNone/>
            </a:pPr>
            <a:endParaRPr lang="el-GR" altLang="el-GR" sz="1800">
              <a:latin typeface="Garamond" pitchFamily="18" charset="0"/>
            </a:endParaRPr>
          </a:p>
        </p:txBody>
      </p:sp>
      <p:sp>
        <p:nvSpPr>
          <p:cNvPr id="86083" name="AutoShape 67"/>
          <p:cNvSpPr>
            <a:spLocks noChangeArrowheads="1"/>
          </p:cNvSpPr>
          <p:nvPr/>
        </p:nvSpPr>
        <p:spPr bwMode="auto">
          <a:xfrm>
            <a:off x="8976785" y="3284539"/>
            <a:ext cx="385233" cy="338137"/>
          </a:xfrm>
          <a:prstGeom prst="irregularSeal1">
            <a:avLst/>
          </a:prstGeom>
          <a:solidFill>
            <a:srgbClr val="FF0000"/>
          </a:solidFill>
          <a:ln w="9525">
            <a:solidFill>
              <a:schemeClr val="tx1"/>
            </a:solidFill>
            <a:miter lim="800000"/>
            <a:headEnd/>
            <a:tailEnd/>
          </a:ln>
        </p:spPr>
        <p:txBody>
          <a:bodyPr wrap="none" anchor="ct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lgn="ctr" eaLnBrk="1" hangingPunct="1">
              <a:spcBef>
                <a:spcPct val="0"/>
              </a:spcBef>
              <a:buSzTx/>
              <a:buFontTx/>
              <a:buNone/>
            </a:pPr>
            <a:endParaRPr lang="el-GR" altLang="el-GR" sz="1800">
              <a:latin typeface="Garamond" pitchFamily="18" charset="0"/>
            </a:endParaRPr>
          </a:p>
        </p:txBody>
      </p:sp>
      <p:sp>
        <p:nvSpPr>
          <p:cNvPr id="86084" name="AutoShape 68"/>
          <p:cNvSpPr>
            <a:spLocks noChangeArrowheads="1"/>
          </p:cNvSpPr>
          <p:nvPr/>
        </p:nvSpPr>
        <p:spPr bwMode="auto">
          <a:xfrm>
            <a:off x="4944534" y="2730500"/>
            <a:ext cx="385233" cy="338138"/>
          </a:xfrm>
          <a:prstGeom prst="irregularSeal1">
            <a:avLst/>
          </a:prstGeom>
          <a:solidFill>
            <a:srgbClr val="FF0000"/>
          </a:solidFill>
          <a:ln w="9525">
            <a:solidFill>
              <a:schemeClr val="tx1"/>
            </a:solidFill>
            <a:miter lim="800000"/>
            <a:headEnd/>
            <a:tailEnd/>
          </a:ln>
        </p:spPr>
        <p:txBody>
          <a:bodyPr wrap="none" anchor="ct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lgn="ctr" eaLnBrk="1" hangingPunct="1">
              <a:spcBef>
                <a:spcPct val="0"/>
              </a:spcBef>
              <a:buSzTx/>
              <a:buFontTx/>
              <a:buNone/>
            </a:pPr>
            <a:endParaRPr lang="el-GR" altLang="el-GR" sz="1800">
              <a:latin typeface="Garamond" pitchFamily="18" charset="0"/>
            </a:endParaRPr>
          </a:p>
        </p:txBody>
      </p:sp>
      <p:sp>
        <p:nvSpPr>
          <p:cNvPr id="121897" name="Text Box 73"/>
          <p:cNvSpPr txBox="1">
            <a:spLocks noChangeArrowheads="1"/>
          </p:cNvSpPr>
          <p:nvPr/>
        </p:nvSpPr>
        <p:spPr bwMode="auto">
          <a:xfrm rot="266189">
            <a:off x="4376624" y="2078316"/>
            <a:ext cx="327365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lgn="ctr" eaLnBrk="1" hangingPunct="1">
              <a:spcBef>
                <a:spcPct val="0"/>
              </a:spcBef>
              <a:buSzTx/>
              <a:buFontTx/>
              <a:buNone/>
            </a:pPr>
            <a:r>
              <a:rPr lang="el-GR" altLang="el-GR" sz="1800" b="1">
                <a:latin typeface="Comic Sans MS" pitchFamily="66" charset="0"/>
              </a:rPr>
              <a:t>Φυσιολογικό βρογχικό δέντρο</a:t>
            </a:r>
            <a:endParaRPr lang="en-GB" altLang="el-GR" sz="1800" b="1">
              <a:latin typeface="Comic Sans MS" pitchFamily="66" charset="0"/>
            </a:endParaRPr>
          </a:p>
        </p:txBody>
      </p:sp>
      <p:sp>
        <p:nvSpPr>
          <p:cNvPr id="86090" name="Text Box 74"/>
          <p:cNvSpPr txBox="1">
            <a:spLocks noChangeArrowheads="1"/>
          </p:cNvSpPr>
          <p:nvPr/>
        </p:nvSpPr>
        <p:spPr bwMode="auto">
          <a:xfrm rot="471627">
            <a:off x="6600807" y="2778403"/>
            <a:ext cx="298030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lgn="ctr" eaLnBrk="1" hangingPunct="1">
              <a:spcBef>
                <a:spcPct val="0"/>
              </a:spcBef>
              <a:buSzTx/>
              <a:buFontTx/>
              <a:buNone/>
            </a:pPr>
            <a:r>
              <a:rPr lang="el-GR" altLang="el-GR" sz="1800" b="1">
                <a:latin typeface="Comic Sans MS" pitchFamily="66" charset="0"/>
              </a:rPr>
              <a:t>Μέτριας βαρύτητας άσθμα</a:t>
            </a:r>
            <a:endParaRPr lang="en-GB" altLang="el-GR" sz="1800" b="1">
              <a:latin typeface="Comic Sans MS" pitchFamily="66" charset="0"/>
            </a:endParaRPr>
          </a:p>
        </p:txBody>
      </p:sp>
      <p:sp>
        <p:nvSpPr>
          <p:cNvPr id="121899" name="Text Box 75"/>
          <p:cNvSpPr txBox="1">
            <a:spLocks noChangeArrowheads="1"/>
          </p:cNvSpPr>
          <p:nvPr/>
        </p:nvSpPr>
        <p:spPr bwMode="auto">
          <a:xfrm rot="1035289">
            <a:off x="8602356" y="4499253"/>
            <a:ext cx="172675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lgn="ctr" eaLnBrk="1" hangingPunct="1">
              <a:spcBef>
                <a:spcPct val="0"/>
              </a:spcBef>
              <a:buSzTx/>
              <a:buFontTx/>
              <a:buNone/>
            </a:pPr>
            <a:r>
              <a:rPr lang="el-GR" altLang="el-GR" sz="1800" b="1">
                <a:latin typeface="Comic Sans MS" pitchFamily="66" charset="0"/>
              </a:rPr>
              <a:t>Σοβαρό άσθμα</a:t>
            </a:r>
            <a:endParaRPr lang="en-GB" altLang="el-GR" sz="1800" b="1">
              <a:latin typeface="Comic Sans MS" pitchFamily="66" charset="0"/>
            </a:endParaRPr>
          </a:p>
        </p:txBody>
      </p:sp>
      <p:sp>
        <p:nvSpPr>
          <p:cNvPr id="121900" name="Text Box 76"/>
          <p:cNvSpPr txBox="1">
            <a:spLocks noChangeArrowheads="1"/>
          </p:cNvSpPr>
          <p:nvPr/>
        </p:nvSpPr>
        <p:spPr bwMode="auto">
          <a:xfrm rot="-5400000">
            <a:off x="-226922" y="3182422"/>
            <a:ext cx="295786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lgn="ctr" eaLnBrk="1" hangingPunct="1">
              <a:spcBef>
                <a:spcPct val="0"/>
              </a:spcBef>
              <a:buSzTx/>
              <a:buFontTx/>
              <a:buNone/>
            </a:pPr>
            <a:r>
              <a:rPr lang="el-GR" altLang="el-GR" sz="1800">
                <a:latin typeface="Comic Sans MS" pitchFamily="66" charset="0"/>
              </a:rPr>
              <a:t>Αναπνευστικά συμπτώματα</a:t>
            </a:r>
            <a:endParaRPr lang="en-GB" altLang="el-GR" sz="1800">
              <a:latin typeface="Comic Sans MS" pitchFamily="66" charset="0"/>
            </a:endParaRPr>
          </a:p>
        </p:txBody>
      </p:sp>
      <p:sp>
        <p:nvSpPr>
          <p:cNvPr id="121901" name="Text Box 77"/>
          <p:cNvSpPr txBox="1">
            <a:spLocks noChangeArrowheads="1"/>
          </p:cNvSpPr>
          <p:nvPr/>
        </p:nvSpPr>
        <p:spPr bwMode="auto">
          <a:xfrm>
            <a:off x="5754159" y="6518275"/>
            <a:ext cx="76623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lgn="ctr" eaLnBrk="1" hangingPunct="1">
              <a:spcBef>
                <a:spcPct val="0"/>
              </a:spcBef>
              <a:buSzTx/>
              <a:buFontTx/>
              <a:buNone/>
            </a:pPr>
            <a:r>
              <a:rPr lang="en-GB" altLang="el-GR" sz="1800">
                <a:latin typeface="Arial" pitchFamily="34" charset="0"/>
              </a:rPr>
              <a:t>Years</a:t>
            </a:r>
          </a:p>
        </p:txBody>
      </p:sp>
      <p:sp>
        <p:nvSpPr>
          <p:cNvPr id="121902" name="Rectangle 78"/>
          <p:cNvSpPr>
            <a:spLocks noChangeArrowheads="1"/>
          </p:cNvSpPr>
          <p:nvPr/>
        </p:nvSpPr>
        <p:spPr bwMode="auto">
          <a:xfrm>
            <a:off x="1583267" y="1773239"/>
            <a:ext cx="10608733" cy="287337"/>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lgn="ctr" eaLnBrk="1" hangingPunct="1">
              <a:spcBef>
                <a:spcPct val="0"/>
              </a:spcBef>
              <a:buSzTx/>
              <a:buFontTx/>
              <a:buNone/>
            </a:pPr>
            <a:endParaRPr lang="el-GR" altLang="el-GR" sz="1800">
              <a:solidFill>
                <a:schemeClr val="bg1"/>
              </a:solidFill>
              <a:latin typeface="Garamond" pitchFamily="18" charset="0"/>
            </a:endParaRPr>
          </a:p>
        </p:txBody>
      </p:sp>
      <p:sp>
        <p:nvSpPr>
          <p:cNvPr id="121903" name="Rectangle 79"/>
          <p:cNvSpPr>
            <a:spLocks noChangeArrowheads="1"/>
          </p:cNvSpPr>
          <p:nvPr/>
        </p:nvSpPr>
        <p:spPr bwMode="auto">
          <a:xfrm>
            <a:off x="11952818" y="1989138"/>
            <a:ext cx="239183" cy="4392612"/>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lgn="ctr" eaLnBrk="1" hangingPunct="1">
              <a:spcBef>
                <a:spcPct val="0"/>
              </a:spcBef>
              <a:buSzTx/>
              <a:buFontTx/>
              <a:buNone/>
            </a:pPr>
            <a:endParaRPr lang="el-GR" altLang="el-GR" sz="1800">
              <a:latin typeface="Garamond" pitchFamily="18" charset="0"/>
            </a:endParaRPr>
          </a:p>
        </p:txBody>
      </p:sp>
      <p:sp>
        <p:nvSpPr>
          <p:cNvPr id="121904" name="Text Box 80"/>
          <p:cNvSpPr txBox="1">
            <a:spLocks noChangeArrowheads="1"/>
          </p:cNvSpPr>
          <p:nvPr/>
        </p:nvSpPr>
        <p:spPr bwMode="auto">
          <a:xfrm>
            <a:off x="0" y="6256338"/>
            <a:ext cx="121920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lgn="ctr" eaLnBrk="1" hangingPunct="1">
              <a:spcBef>
                <a:spcPct val="0"/>
              </a:spcBef>
              <a:buSzTx/>
              <a:buFontTx/>
              <a:buNone/>
            </a:pPr>
            <a:r>
              <a:rPr lang="en-GB" altLang="el-GR" sz="1800">
                <a:latin typeface="Arial" pitchFamily="34" charset="0"/>
              </a:rPr>
              <a:t>                 0                10                  20                30               40                  50               60</a:t>
            </a:r>
          </a:p>
        </p:txBody>
      </p:sp>
      <p:sp>
        <p:nvSpPr>
          <p:cNvPr id="121905" name="Line 81"/>
          <p:cNvSpPr>
            <a:spLocks noChangeShapeType="1"/>
          </p:cNvSpPr>
          <p:nvPr/>
        </p:nvSpPr>
        <p:spPr bwMode="auto">
          <a:xfrm flipH="1">
            <a:off x="239184" y="6308725"/>
            <a:ext cx="1439333" cy="0"/>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l-GR"/>
          </a:p>
        </p:txBody>
      </p:sp>
      <p:sp>
        <p:nvSpPr>
          <p:cNvPr id="121906" name="Text Box 82"/>
          <p:cNvSpPr txBox="1">
            <a:spLocks noChangeArrowheads="1"/>
          </p:cNvSpPr>
          <p:nvPr/>
        </p:nvSpPr>
        <p:spPr bwMode="auto">
          <a:xfrm>
            <a:off x="527051" y="5856288"/>
            <a:ext cx="869949"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lgn="ctr" eaLnBrk="1" hangingPunct="1">
              <a:spcBef>
                <a:spcPct val="0"/>
              </a:spcBef>
              <a:buSzTx/>
              <a:buFontTx/>
              <a:buNone/>
            </a:pPr>
            <a:r>
              <a:rPr lang="en-GB" altLang="el-GR" sz="2800" baseline="30000">
                <a:latin typeface="Arial" pitchFamily="34" charset="0"/>
              </a:rPr>
              <a:t>9</a:t>
            </a:r>
            <a:r>
              <a:rPr lang="en-GB" altLang="el-GR" sz="1800">
                <a:latin typeface="Arial" pitchFamily="34" charset="0"/>
              </a:rPr>
              <a:t>/</a:t>
            </a:r>
            <a:r>
              <a:rPr lang="en-GB" altLang="el-GR" sz="2800" baseline="-25000">
                <a:latin typeface="Arial" pitchFamily="34" charset="0"/>
              </a:rPr>
              <a:t>12</a:t>
            </a:r>
          </a:p>
        </p:txBody>
      </p:sp>
      <p:sp>
        <p:nvSpPr>
          <p:cNvPr id="121907" name="Line 83"/>
          <p:cNvSpPr>
            <a:spLocks noChangeShapeType="1"/>
          </p:cNvSpPr>
          <p:nvPr/>
        </p:nvSpPr>
        <p:spPr bwMode="auto">
          <a:xfrm>
            <a:off x="239184" y="5734050"/>
            <a:ext cx="1439333"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121908" name="Text Box 84"/>
          <p:cNvSpPr txBox="1">
            <a:spLocks noChangeArrowheads="1"/>
          </p:cNvSpPr>
          <p:nvPr/>
        </p:nvSpPr>
        <p:spPr bwMode="auto">
          <a:xfrm>
            <a:off x="190107" y="5300664"/>
            <a:ext cx="130676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lgn="ctr" eaLnBrk="1" hangingPunct="1">
              <a:spcBef>
                <a:spcPct val="0"/>
              </a:spcBef>
              <a:buSzTx/>
              <a:buFontTx/>
              <a:buNone/>
            </a:pPr>
            <a:r>
              <a:rPr lang="el-GR" altLang="el-GR" sz="1400" b="1">
                <a:solidFill>
                  <a:srgbClr val="0033CC"/>
                </a:solidFill>
                <a:latin typeface="Comic Sans MS" pitchFamily="66" charset="0"/>
              </a:rPr>
              <a:t>Επιγενετικές </a:t>
            </a:r>
          </a:p>
          <a:p>
            <a:pPr algn="ctr" eaLnBrk="1" hangingPunct="1">
              <a:spcBef>
                <a:spcPct val="0"/>
              </a:spcBef>
              <a:buSzTx/>
              <a:buFontTx/>
              <a:buNone/>
            </a:pPr>
            <a:r>
              <a:rPr lang="el-GR" altLang="el-GR" sz="1400" b="1">
                <a:solidFill>
                  <a:srgbClr val="0033CC"/>
                </a:solidFill>
                <a:latin typeface="Comic Sans MS" pitchFamily="66" charset="0"/>
              </a:rPr>
              <a:t>αλλαγές</a:t>
            </a:r>
            <a:endParaRPr lang="en-GB" altLang="el-GR" sz="1400" b="1">
              <a:solidFill>
                <a:srgbClr val="0033CC"/>
              </a:solidFill>
              <a:latin typeface="Comic Sans MS" pitchFamily="66" charset="0"/>
            </a:endParaRPr>
          </a:p>
        </p:txBody>
      </p:sp>
      <p:sp>
        <p:nvSpPr>
          <p:cNvPr id="121909" name="AutoShape 85"/>
          <p:cNvSpPr>
            <a:spLocks noChangeArrowheads="1"/>
          </p:cNvSpPr>
          <p:nvPr/>
        </p:nvSpPr>
        <p:spPr bwMode="auto">
          <a:xfrm>
            <a:off x="143934" y="5229226"/>
            <a:ext cx="190500" cy="123825"/>
          </a:xfrm>
          <a:prstGeom prst="star16">
            <a:avLst>
              <a:gd name="adj" fmla="val 37500"/>
            </a:avLst>
          </a:prstGeom>
          <a:solidFill>
            <a:schemeClr val="accent1"/>
          </a:solidFill>
          <a:ln w="9525">
            <a:solidFill>
              <a:schemeClr val="tx1"/>
            </a:solidFill>
            <a:miter lim="800000"/>
            <a:headEnd/>
            <a:tailEnd/>
          </a:ln>
        </p:spPr>
        <p:txBody>
          <a:bodyPr wrap="none" anchor="ct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lgn="ctr" eaLnBrk="1" hangingPunct="1">
              <a:spcBef>
                <a:spcPct val="0"/>
              </a:spcBef>
              <a:buSzTx/>
              <a:buFontTx/>
              <a:buNone/>
            </a:pPr>
            <a:endParaRPr lang="el-GR" altLang="el-GR" sz="1800">
              <a:latin typeface="Garamond" pitchFamily="18" charset="0"/>
            </a:endParaRPr>
          </a:p>
        </p:txBody>
      </p:sp>
      <p:sp>
        <p:nvSpPr>
          <p:cNvPr id="121910" name="AutoShape 86"/>
          <p:cNvSpPr>
            <a:spLocks noChangeArrowheads="1"/>
          </p:cNvSpPr>
          <p:nvPr/>
        </p:nvSpPr>
        <p:spPr bwMode="auto">
          <a:xfrm>
            <a:off x="527051" y="5229226"/>
            <a:ext cx="190500" cy="123825"/>
          </a:xfrm>
          <a:prstGeom prst="star16">
            <a:avLst>
              <a:gd name="adj" fmla="val 37500"/>
            </a:avLst>
          </a:prstGeom>
          <a:solidFill>
            <a:srgbClr val="333300"/>
          </a:solidFill>
          <a:ln w="9525">
            <a:solidFill>
              <a:schemeClr val="tx1"/>
            </a:solidFill>
            <a:miter lim="800000"/>
            <a:headEnd/>
            <a:tailEnd/>
          </a:ln>
        </p:spPr>
        <p:txBody>
          <a:bodyPr wrap="none" anchor="ct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lgn="ctr" eaLnBrk="1" hangingPunct="1">
              <a:spcBef>
                <a:spcPct val="0"/>
              </a:spcBef>
              <a:buSzTx/>
              <a:buFontTx/>
              <a:buNone/>
            </a:pPr>
            <a:endParaRPr lang="el-GR" altLang="el-GR" sz="1800">
              <a:latin typeface="Garamond" pitchFamily="18" charset="0"/>
            </a:endParaRPr>
          </a:p>
        </p:txBody>
      </p:sp>
      <p:sp>
        <p:nvSpPr>
          <p:cNvPr id="121911" name="AutoShape 87"/>
          <p:cNvSpPr>
            <a:spLocks noChangeArrowheads="1"/>
          </p:cNvSpPr>
          <p:nvPr/>
        </p:nvSpPr>
        <p:spPr bwMode="auto">
          <a:xfrm>
            <a:off x="814918" y="5229226"/>
            <a:ext cx="190500" cy="123825"/>
          </a:xfrm>
          <a:prstGeom prst="star16">
            <a:avLst>
              <a:gd name="adj" fmla="val 37500"/>
            </a:avLst>
          </a:prstGeom>
          <a:solidFill>
            <a:srgbClr val="FFCC99"/>
          </a:solidFill>
          <a:ln w="9525">
            <a:solidFill>
              <a:schemeClr val="tx1"/>
            </a:solidFill>
            <a:miter lim="800000"/>
            <a:headEnd/>
            <a:tailEnd/>
          </a:ln>
        </p:spPr>
        <p:txBody>
          <a:bodyPr wrap="none" anchor="ct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lgn="ctr" eaLnBrk="1" hangingPunct="1">
              <a:spcBef>
                <a:spcPct val="0"/>
              </a:spcBef>
              <a:buSzTx/>
              <a:buFontTx/>
              <a:buNone/>
            </a:pPr>
            <a:endParaRPr lang="el-GR" altLang="el-GR" sz="1800">
              <a:latin typeface="Garamond" pitchFamily="18" charset="0"/>
            </a:endParaRPr>
          </a:p>
        </p:txBody>
      </p:sp>
      <p:sp>
        <p:nvSpPr>
          <p:cNvPr id="121912" name="AutoShape 88"/>
          <p:cNvSpPr>
            <a:spLocks noChangeArrowheads="1"/>
          </p:cNvSpPr>
          <p:nvPr/>
        </p:nvSpPr>
        <p:spPr bwMode="auto">
          <a:xfrm>
            <a:off x="1200151" y="5229226"/>
            <a:ext cx="190500" cy="123825"/>
          </a:xfrm>
          <a:prstGeom prst="star16">
            <a:avLst>
              <a:gd name="adj" fmla="val 37500"/>
            </a:avLst>
          </a:prstGeom>
          <a:solidFill>
            <a:srgbClr val="006600"/>
          </a:solidFill>
          <a:ln w="9525">
            <a:solidFill>
              <a:schemeClr val="tx1"/>
            </a:solidFill>
            <a:miter lim="800000"/>
            <a:headEnd/>
            <a:tailEnd/>
          </a:ln>
        </p:spPr>
        <p:txBody>
          <a:bodyPr wrap="none" anchor="ct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lgn="ctr" eaLnBrk="1" hangingPunct="1">
              <a:spcBef>
                <a:spcPct val="0"/>
              </a:spcBef>
              <a:buSzTx/>
              <a:buFontTx/>
              <a:buNone/>
            </a:pPr>
            <a:endParaRPr lang="el-GR" altLang="el-GR" sz="1800">
              <a:latin typeface="Garamond" pitchFamily="18" charset="0"/>
            </a:endParaRPr>
          </a:p>
        </p:txBody>
      </p:sp>
      <p:sp>
        <p:nvSpPr>
          <p:cNvPr id="86105" name="Line 89"/>
          <p:cNvSpPr>
            <a:spLocks noChangeShapeType="1"/>
          </p:cNvSpPr>
          <p:nvPr/>
        </p:nvSpPr>
        <p:spPr bwMode="auto">
          <a:xfrm>
            <a:off x="1678518" y="2708275"/>
            <a:ext cx="10179049" cy="129698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86106" name="Line 90"/>
          <p:cNvSpPr>
            <a:spLocks noChangeShapeType="1"/>
          </p:cNvSpPr>
          <p:nvPr/>
        </p:nvSpPr>
        <p:spPr bwMode="auto">
          <a:xfrm>
            <a:off x="1678518" y="2708276"/>
            <a:ext cx="10274300" cy="288131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l-GR"/>
          </a:p>
        </p:txBody>
      </p:sp>
      <p:grpSp>
        <p:nvGrpSpPr>
          <p:cNvPr id="3" name="Group 97"/>
          <p:cNvGrpSpPr>
            <a:grpSpLocks/>
          </p:cNvGrpSpPr>
          <p:nvPr/>
        </p:nvGrpSpPr>
        <p:grpSpPr bwMode="auto">
          <a:xfrm>
            <a:off x="2512485" y="4076701"/>
            <a:ext cx="4355774" cy="1922463"/>
            <a:chOff x="1062" y="2627"/>
            <a:chExt cx="2055" cy="1211"/>
          </a:xfrm>
        </p:grpSpPr>
        <p:sp>
          <p:nvSpPr>
            <p:cNvPr id="121922" name="AutoShape 69"/>
            <p:cNvSpPr>
              <a:spLocks noChangeArrowheads="1"/>
            </p:cNvSpPr>
            <p:nvPr/>
          </p:nvSpPr>
          <p:spPr bwMode="auto">
            <a:xfrm>
              <a:off x="1338" y="3475"/>
              <a:ext cx="136" cy="137"/>
            </a:xfrm>
            <a:prstGeom prst="irregularSeal1">
              <a:avLst/>
            </a:prstGeom>
            <a:solidFill>
              <a:srgbClr val="FFFF00"/>
            </a:solidFill>
            <a:ln w="9525">
              <a:solidFill>
                <a:schemeClr val="tx1"/>
              </a:solidFill>
              <a:miter lim="800000"/>
              <a:headEnd/>
              <a:tailEnd/>
            </a:ln>
          </p:spPr>
          <p:txBody>
            <a:bodyPr wrap="none" anchor="ct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lgn="ctr" eaLnBrk="1" hangingPunct="1">
                <a:spcBef>
                  <a:spcPct val="0"/>
                </a:spcBef>
                <a:buSzTx/>
                <a:buFontTx/>
                <a:buNone/>
              </a:pPr>
              <a:endParaRPr lang="el-GR" altLang="el-GR" sz="1800">
                <a:latin typeface="Garamond" pitchFamily="18" charset="0"/>
              </a:endParaRPr>
            </a:p>
          </p:txBody>
        </p:sp>
        <p:sp>
          <p:nvSpPr>
            <p:cNvPr id="121923" name="AutoShape 70"/>
            <p:cNvSpPr>
              <a:spLocks noChangeArrowheads="1"/>
            </p:cNvSpPr>
            <p:nvPr/>
          </p:nvSpPr>
          <p:spPr bwMode="auto">
            <a:xfrm>
              <a:off x="1338" y="3656"/>
              <a:ext cx="136" cy="137"/>
            </a:xfrm>
            <a:prstGeom prst="irregularSeal1">
              <a:avLst/>
            </a:prstGeom>
            <a:solidFill>
              <a:schemeClr val="folHlink"/>
            </a:solidFill>
            <a:ln w="9525">
              <a:solidFill>
                <a:schemeClr val="tx1"/>
              </a:solidFill>
              <a:miter lim="800000"/>
              <a:headEnd/>
              <a:tailEnd/>
            </a:ln>
          </p:spPr>
          <p:txBody>
            <a:bodyPr wrap="none" anchor="ct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lgn="ctr" eaLnBrk="1" hangingPunct="1">
                <a:spcBef>
                  <a:spcPct val="0"/>
                </a:spcBef>
                <a:buSzTx/>
                <a:buFontTx/>
                <a:buNone/>
              </a:pPr>
              <a:endParaRPr lang="el-GR" altLang="el-GR" sz="1800">
                <a:latin typeface="Garamond" pitchFamily="18" charset="0"/>
              </a:endParaRPr>
            </a:p>
          </p:txBody>
        </p:sp>
        <p:sp>
          <p:nvSpPr>
            <p:cNvPr id="121924" name="AutoShape 71"/>
            <p:cNvSpPr>
              <a:spLocks noChangeArrowheads="1"/>
            </p:cNvSpPr>
            <p:nvPr/>
          </p:nvSpPr>
          <p:spPr bwMode="auto">
            <a:xfrm>
              <a:off x="1338" y="3294"/>
              <a:ext cx="136" cy="137"/>
            </a:xfrm>
            <a:prstGeom prst="irregularSeal1">
              <a:avLst/>
            </a:prstGeom>
            <a:solidFill>
              <a:srgbClr val="FF0000"/>
            </a:solidFill>
            <a:ln w="9525">
              <a:solidFill>
                <a:schemeClr val="tx1"/>
              </a:solidFill>
              <a:miter lim="800000"/>
              <a:headEnd/>
              <a:tailEnd/>
            </a:ln>
          </p:spPr>
          <p:txBody>
            <a:bodyPr wrap="none" anchor="ct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lgn="ctr" eaLnBrk="1" hangingPunct="1">
                <a:spcBef>
                  <a:spcPct val="0"/>
                </a:spcBef>
                <a:buSzTx/>
                <a:buFontTx/>
                <a:buNone/>
              </a:pPr>
              <a:endParaRPr lang="el-GR" altLang="el-GR" sz="1800">
                <a:latin typeface="Garamond" pitchFamily="18" charset="0"/>
              </a:endParaRPr>
            </a:p>
          </p:txBody>
        </p:sp>
        <p:sp>
          <p:nvSpPr>
            <p:cNvPr id="121925" name="Text Box 72"/>
            <p:cNvSpPr txBox="1">
              <a:spLocks noChangeArrowheads="1"/>
            </p:cNvSpPr>
            <p:nvPr/>
          </p:nvSpPr>
          <p:spPr bwMode="auto">
            <a:xfrm>
              <a:off x="1538" y="3294"/>
              <a:ext cx="681" cy="5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eaLnBrk="1" hangingPunct="1">
                <a:spcBef>
                  <a:spcPct val="0"/>
                </a:spcBef>
                <a:buSzTx/>
                <a:buFontTx/>
                <a:buNone/>
              </a:pPr>
              <a:r>
                <a:rPr lang="el-GR" altLang="el-GR" sz="1600" b="1">
                  <a:solidFill>
                    <a:srgbClr val="0033CC"/>
                  </a:solidFill>
                  <a:latin typeface="Comic Sans MS" pitchFamily="66" charset="0"/>
                </a:rPr>
                <a:t>Ιοί</a:t>
              </a:r>
            </a:p>
            <a:p>
              <a:pPr eaLnBrk="1" hangingPunct="1">
                <a:spcBef>
                  <a:spcPct val="0"/>
                </a:spcBef>
                <a:buSzTx/>
                <a:buFontTx/>
                <a:buNone/>
              </a:pPr>
              <a:r>
                <a:rPr lang="el-GR" altLang="el-GR" sz="1600" b="1">
                  <a:solidFill>
                    <a:srgbClr val="0033CC"/>
                  </a:solidFill>
                  <a:latin typeface="Comic Sans MS" pitchFamily="66" charset="0"/>
                </a:rPr>
                <a:t>Αλλεργιογόνα</a:t>
              </a:r>
            </a:p>
            <a:p>
              <a:pPr eaLnBrk="1" hangingPunct="1">
                <a:spcBef>
                  <a:spcPct val="0"/>
                </a:spcBef>
                <a:buSzTx/>
                <a:buFontTx/>
                <a:buNone/>
              </a:pPr>
              <a:r>
                <a:rPr lang="el-GR" altLang="el-GR" sz="1600" b="1">
                  <a:solidFill>
                    <a:srgbClr val="0033CC"/>
                  </a:solidFill>
                  <a:latin typeface="Comic Sans MS" pitchFamily="66" charset="0"/>
                </a:rPr>
                <a:t>Φάρμακα</a:t>
              </a:r>
              <a:endParaRPr lang="en-GB" altLang="el-GR" sz="1600" b="1">
                <a:solidFill>
                  <a:srgbClr val="0033CC"/>
                </a:solidFill>
                <a:latin typeface="Comic Sans MS" pitchFamily="66" charset="0"/>
              </a:endParaRPr>
            </a:p>
          </p:txBody>
        </p:sp>
        <p:sp>
          <p:nvSpPr>
            <p:cNvPr id="121926" name="AutoShape 92"/>
            <p:cNvSpPr>
              <a:spLocks/>
            </p:cNvSpPr>
            <p:nvPr/>
          </p:nvSpPr>
          <p:spPr bwMode="auto">
            <a:xfrm>
              <a:off x="2200" y="3262"/>
              <a:ext cx="96" cy="576"/>
            </a:xfrm>
            <a:prstGeom prst="rightBrace">
              <a:avLst>
                <a:gd name="adj1" fmla="val 50000"/>
                <a:gd name="adj2" fmla="val 5000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lgn="ctr" eaLnBrk="1" hangingPunct="1">
                <a:spcBef>
                  <a:spcPct val="0"/>
                </a:spcBef>
                <a:buSzTx/>
                <a:buFontTx/>
                <a:buNone/>
              </a:pPr>
              <a:endParaRPr lang="el-GR" altLang="el-GR" sz="1800">
                <a:latin typeface="Garamond" pitchFamily="18" charset="0"/>
              </a:endParaRPr>
            </a:p>
          </p:txBody>
        </p:sp>
        <p:sp>
          <p:nvSpPr>
            <p:cNvPr id="121927" name="Text Box 93"/>
            <p:cNvSpPr txBox="1">
              <a:spLocks noChangeArrowheads="1"/>
            </p:cNvSpPr>
            <p:nvPr/>
          </p:nvSpPr>
          <p:spPr bwMode="auto">
            <a:xfrm>
              <a:off x="2449" y="3426"/>
              <a:ext cx="668"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lgn="ctr" eaLnBrk="1" hangingPunct="1">
                <a:spcBef>
                  <a:spcPct val="0"/>
                </a:spcBef>
                <a:buSzTx/>
                <a:buFontTx/>
                <a:buNone/>
              </a:pPr>
              <a:r>
                <a:rPr lang="el-GR" altLang="el-GR" sz="1800" b="1">
                  <a:solidFill>
                    <a:srgbClr val="0033CC"/>
                  </a:solidFill>
                  <a:latin typeface="Comic Sans MS" pitchFamily="66" charset="0"/>
                </a:rPr>
                <a:t>Περιβάλλον</a:t>
              </a:r>
              <a:endParaRPr lang="en-GB" altLang="el-GR" sz="1800" b="1">
                <a:solidFill>
                  <a:srgbClr val="0033CC"/>
                </a:solidFill>
                <a:latin typeface="Comic Sans MS" pitchFamily="66" charset="0"/>
              </a:endParaRPr>
            </a:p>
          </p:txBody>
        </p:sp>
        <p:sp>
          <p:nvSpPr>
            <p:cNvPr id="121928" name="Line 94"/>
            <p:cNvSpPr>
              <a:spLocks noChangeShapeType="1"/>
            </p:cNvSpPr>
            <p:nvPr/>
          </p:nvSpPr>
          <p:spPr bwMode="auto">
            <a:xfrm rot="20915952" flipH="1">
              <a:off x="1062" y="2627"/>
              <a:ext cx="5" cy="54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121929" name="Line 95"/>
            <p:cNvSpPr>
              <a:spLocks noChangeShapeType="1"/>
            </p:cNvSpPr>
            <p:nvPr/>
          </p:nvSpPr>
          <p:spPr bwMode="auto">
            <a:xfrm rot="20915952" flipV="1">
              <a:off x="1064" y="2650"/>
              <a:ext cx="189" cy="517"/>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121930" name="Text Box 96"/>
            <p:cNvSpPr txBox="1">
              <a:spLocks noChangeArrowheads="1"/>
            </p:cNvSpPr>
            <p:nvPr/>
          </p:nvSpPr>
          <p:spPr bwMode="auto">
            <a:xfrm>
              <a:off x="1389" y="2807"/>
              <a:ext cx="645"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lgn="ctr" eaLnBrk="1" hangingPunct="1">
                <a:spcBef>
                  <a:spcPct val="0"/>
                </a:spcBef>
                <a:buSzTx/>
                <a:buFontTx/>
                <a:buNone/>
              </a:pPr>
              <a:r>
                <a:rPr lang="el-GR" altLang="el-GR" sz="1800" b="1">
                  <a:solidFill>
                    <a:srgbClr val="0033CC"/>
                  </a:solidFill>
                  <a:latin typeface="Comic Sans MS" pitchFamily="66" charset="0"/>
                </a:rPr>
                <a:t>Παρόξυνση</a:t>
              </a:r>
              <a:endParaRPr lang="en-GB" altLang="el-GR" sz="1800" b="1">
                <a:solidFill>
                  <a:srgbClr val="0033CC"/>
                </a:solidFill>
                <a:latin typeface="Comic Sans MS" pitchFamily="66" charset="0"/>
              </a:endParaRPr>
            </a:p>
          </p:txBody>
        </p:sp>
      </p:grpSp>
      <p:sp>
        <p:nvSpPr>
          <p:cNvPr id="121916" name="Text Box 98"/>
          <p:cNvSpPr txBox="1">
            <a:spLocks noChangeArrowheads="1"/>
          </p:cNvSpPr>
          <p:nvPr/>
        </p:nvSpPr>
        <p:spPr bwMode="auto">
          <a:xfrm>
            <a:off x="21659" y="4852989"/>
            <a:ext cx="161614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lgn="ctr" eaLnBrk="1" hangingPunct="1">
              <a:spcBef>
                <a:spcPct val="0"/>
              </a:spcBef>
              <a:buSzTx/>
              <a:buFontTx/>
              <a:buNone/>
            </a:pPr>
            <a:r>
              <a:rPr lang="el-GR" altLang="el-GR" sz="1400">
                <a:latin typeface="Comic Sans MS" pitchFamily="66" charset="0"/>
              </a:rPr>
              <a:t>Δίαιτα</a:t>
            </a:r>
            <a:r>
              <a:rPr lang="en-GB" altLang="el-GR" sz="1400">
                <a:latin typeface="Comic Sans MS" pitchFamily="66" charset="0"/>
              </a:rPr>
              <a:t>, ETS</a:t>
            </a:r>
            <a:r>
              <a:rPr lang="el-GR" altLang="el-GR" sz="1400">
                <a:latin typeface="Comic Sans MS" pitchFamily="66" charset="0"/>
              </a:rPr>
              <a:t>,</a:t>
            </a:r>
            <a:r>
              <a:rPr lang="en-GB" altLang="el-GR" sz="1400">
                <a:latin typeface="Comic Sans MS" pitchFamily="66" charset="0"/>
              </a:rPr>
              <a:t> </a:t>
            </a:r>
            <a:r>
              <a:rPr lang="el-GR" altLang="el-GR" sz="1400">
                <a:latin typeface="Comic Sans MS" pitchFamily="66" charset="0"/>
              </a:rPr>
              <a:t>κλπ</a:t>
            </a:r>
            <a:r>
              <a:rPr lang="en-GB" altLang="el-GR" sz="1400">
                <a:latin typeface="Comic Sans MS" pitchFamily="66" charset="0"/>
              </a:rPr>
              <a:t> </a:t>
            </a:r>
          </a:p>
        </p:txBody>
      </p:sp>
      <p:sp>
        <p:nvSpPr>
          <p:cNvPr id="121917" name="Line 99"/>
          <p:cNvSpPr>
            <a:spLocks noChangeShapeType="1"/>
          </p:cNvSpPr>
          <p:nvPr/>
        </p:nvSpPr>
        <p:spPr bwMode="auto">
          <a:xfrm>
            <a:off x="143934" y="1916113"/>
            <a:ext cx="1488017" cy="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121918" name="Line 100"/>
          <p:cNvSpPr>
            <a:spLocks noChangeShapeType="1"/>
          </p:cNvSpPr>
          <p:nvPr/>
        </p:nvSpPr>
        <p:spPr bwMode="auto">
          <a:xfrm>
            <a:off x="1775884" y="1916113"/>
            <a:ext cx="10081683" cy="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121919" name="Text Box 101"/>
          <p:cNvSpPr txBox="1">
            <a:spLocks noChangeArrowheads="1"/>
          </p:cNvSpPr>
          <p:nvPr/>
        </p:nvSpPr>
        <p:spPr bwMode="auto">
          <a:xfrm>
            <a:off x="75767" y="1406525"/>
            <a:ext cx="164339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lgn="ctr" eaLnBrk="1" hangingPunct="1">
              <a:spcBef>
                <a:spcPct val="0"/>
              </a:spcBef>
              <a:buSzTx/>
              <a:buFontTx/>
              <a:buNone/>
            </a:pPr>
            <a:r>
              <a:rPr lang="el-GR" altLang="el-GR" sz="1800" b="1">
                <a:solidFill>
                  <a:srgbClr val="0033CC"/>
                </a:solidFill>
                <a:latin typeface="Comic Sans MS" pitchFamily="66" charset="0"/>
              </a:rPr>
              <a:t>Προγεννητικά</a:t>
            </a:r>
            <a:endParaRPr lang="en-GB" altLang="el-GR" sz="1800" b="1">
              <a:solidFill>
                <a:srgbClr val="0033CC"/>
              </a:solidFill>
              <a:latin typeface="Comic Sans MS" pitchFamily="66" charset="0"/>
            </a:endParaRPr>
          </a:p>
        </p:txBody>
      </p:sp>
      <p:sp>
        <p:nvSpPr>
          <p:cNvPr id="121920" name="Text Box 102"/>
          <p:cNvSpPr txBox="1">
            <a:spLocks noChangeArrowheads="1"/>
          </p:cNvSpPr>
          <p:nvPr/>
        </p:nvSpPr>
        <p:spPr bwMode="auto">
          <a:xfrm>
            <a:off x="1748368" y="1431925"/>
            <a:ext cx="1044363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lgn="ctr" eaLnBrk="1" hangingPunct="1">
              <a:spcBef>
                <a:spcPct val="0"/>
              </a:spcBef>
              <a:buSzTx/>
              <a:buFontTx/>
              <a:buNone/>
            </a:pPr>
            <a:r>
              <a:rPr lang="el-GR" altLang="el-GR" sz="1600" b="1">
                <a:latin typeface="Comic Sans MS" pitchFamily="66" charset="0"/>
              </a:rPr>
              <a:t>Παιδική ηλικία</a:t>
            </a:r>
            <a:r>
              <a:rPr lang="en-GB" altLang="el-GR" sz="1600" b="1">
                <a:latin typeface="Comic Sans MS" pitchFamily="66" charset="0"/>
              </a:rPr>
              <a:t> </a:t>
            </a:r>
            <a:r>
              <a:rPr lang="el-GR" altLang="el-GR" sz="1600" b="1">
                <a:latin typeface="Comic Sans MS" pitchFamily="66" charset="0"/>
              </a:rPr>
              <a:t>           </a:t>
            </a:r>
            <a:r>
              <a:rPr lang="en-GB" altLang="el-GR" sz="1600" b="1">
                <a:latin typeface="Comic Sans MS" pitchFamily="66" charset="0"/>
              </a:rPr>
              <a:t> </a:t>
            </a:r>
            <a:r>
              <a:rPr lang="el-GR" altLang="el-GR" sz="1600" b="1">
                <a:latin typeface="Comic Sans MS" pitchFamily="66" charset="0"/>
              </a:rPr>
              <a:t>Εφηβεία</a:t>
            </a:r>
            <a:r>
              <a:rPr lang="en-GB" altLang="el-GR" sz="1600" b="1">
                <a:latin typeface="Comic Sans MS" pitchFamily="66" charset="0"/>
              </a:rPr>
              <a:t>      </a:t>
            </a:r>
            <a:r>
              <a:rPr lang="el-GR" altLang="el-GR" sz="1600" b="1">
                <a:latin typeface="Comic Sans MS" pitchFamily="66" charset="0"/>
              </a:rPr>
              <a:t>   </a:t>
            </a:r>
            <a:r>
              <a:rPr lang="en-GB" altLang="el-GR" sz="1600" b="1">
                <a:latin typeface="Comic Sans MS" pitchFamily="66" charset="0"/>
              </a:rPr>
              <a:t>    </a:t>
            </a:r>
            <a:r>
              <a:rPr lang="el-GR" altLang="el-GR" sz="1600" b="1">
                <a:latin typeface="Comic Sans MS" pitchFamily="66" charset="0"/>
              </a:rPr>
              <a:t>Ενήλικος ζωή         Μεγαλύτερη ηλικία</a:t>
            </a:r>
            <a:endParaRPr lang="en-GB" altLang="el-GR" sz="1800">
              <a:latin typeface="Arial" pitchFamily="34" charset="0"/>
            </a:endParaRPr>
          </a:p>
        </p:txBody>
      </p:sp>
      <p:sp>
        <p:nvSpPr>
          <p:cNvPr id="121921" name="Line 103"/>
          <p:cNvSpPr>
            <a:spLocks noChangeShapeType="1"/>
          </p:cNvSpPr>
          <p:nvPr/>
        </p:nvSpPr>
        <p:spPr bwMode="auto">
          <a:xfrm flipV="1">
            <a:off x="1678517" y="1630364"/>
            <a:ext cx="0" cy="503237"/>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l-GR"/>
          </a:p>
        </p:txBody>
      </p:sp>
    </p:spTree>
    <p:extLst>
      <p:ext uri="{BB962C8B-B14F-4D97-AF65-F5344CB8AC3E}">
        <p14:creationId xmlns:p14="http://schemas.microsoft.com/office/powerpoint/2010/main" xmlns="" val="19119571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0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605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605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605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605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605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605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605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605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606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606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606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606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606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606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606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606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606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606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607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607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607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607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607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607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607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8607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8607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8607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8608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8608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608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8608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86084"/>
                                        </p:tgtEl>
                                        <p:attrNameLst>
                                          <p:attrName>style.visibility</p:attrName>
                                        </p:attrNameLst>
                                      </p:cBhvr>
                                      <p:to>
                                        <p:strVal val="visible"/>
                                      </p:to>
                                    </p:set>
                                  </p:childTnLst>
                                </p:cTn>
                              </p:par>
                              <p:par>
                                <p:cTn id="73" presetID="9" presetClass="exit" presetSubtype="0" fill="hold" grpId="0" nodeType="withEffect">
                                  <p:stCondLst>
                                    <p:cond delay="0"/>
                                  </p:stCondLst>
                                  <p:childTnLst>
                                    <p:animEffect transition="out" filter="dissolve">
                                      <p:cBhvr>
                                        <p:cTn id="74" dur="500"/>
                                        <p:tgtEl>
                                          <p:spTgt spid="86105"/>
                                        </p:tgtEl>
                                      </p:cBhvr>
                                    </p:animEffect>
                                    <p:set>
                                      <p:cBhvr>
                                        <p:cTn id="75" dur="1" fill="hold">
                                          <p:stCondLst>
                                            <p:cond delay="499"/>
                                          </p:stCondLst>
                                        </p:cTn>
                                        <p:tgtEl>
                                          <p:spTgt spid="86105"/>
                                        </p:tgtEl>
                                        <p:attrNameLst>
                                          <p:attrName>style.visibility</p:attrName>
                                        </p:attrNameLst>
                                      </p:cBhvr>
                                      <p:to>
                                        <p:strVal val="hidden"/>
                                      </p:to>
                                    </p:set>
                                  </p:childTnLst>
                                </p:cTn>
                              </p:par>
                              <p:par>
                                <p:cTn id="76" presetID="1" presetClass="entr" presetSubtype="0" fill="hold" grpId="0" nodeType="withEffect">
                                  <p:stCondLst>
                                    <p:cond delay="0"/>
                                  </p:stCondLst>
                                  <p:childTnLst>
                                    <p:set>
                                      <p:cBhvr>
                                        <p:cTn id="77" dur="1" fill="hold">
                                          <p:stCondLst>
                                            <p:cond delay="0"/>
                                          </p:stCondLst>
                                        </p:cTn>
                                        <p:tgtEl>
                                          <p:spTgt spid="86050"/>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86090"/>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3"/>
                                        </p:tgtEl>
                                        <p:attrNameLst>
                                          <p:attrName>style.visibility</p:attrName>
                                        </p:attrNameLst>
                                      </p:cBhvr>
                                      <p:to>
                                        <p:strVal val="visible"/>
                                      </p:to>
                                    </p:set>
                                  </p:childTnLst>
                                </p:cTn>
                              </p:par>
                            </p:childTnLst>
                          </p:cTn>
                        </p:par>
                      </p:childTnLst>
                    </p:cTn>
                  </p:par>
                  <p:par>
                    <p:cTn id="82" fill="hold" nodeType="clickPar">
                      <p:stCondLst>
                        <p:cond delay="indefinite"/>
                      </p:stCondLst>
                      <p:childTnLst>
                        <p:par>
                          <p:cTn id="83" fill="hold" nodeType="withGroup">
                            <p:stCondLst>
                              <p:cond delay="0"/>
                            </p:stCondLst>
                            <p:childTnLst>
                              <p:par>
                                <p:cTn id="84" presetID="1" presetClass="entr" presetSubtype="0" fill="hold" nodeType="clickEffect">
                                  <p:stCondLst>
                                    <p:cond delay="0"/>
                                  </p:stCondLst>
                                  <p:childTnLst>
                                    <p:set>
                                      <p:cBhvr>
                                        <p:cTn id="85" dur="1" fill="hold">
                                          <p:stCondLst>
                                            <p:cond delay="0"/>
                                          </p:stCondLst>
                                        </p:cTn>
                                        <p:tgtEl>
                                          <p:spTgt spid="2"/>
                                        </p:tgtEl>
                                        <p:attrNameLst>
                                          <p:attrName>style.visibility</p:attrName>
                                        </p:attrNameLst>
                                      </p:cBhvr>
                                      <p:to>
                                        <p:strVal val="visible"/>
                                      </p:to>
                                    </p:set>
                                  </p:childTnLst>
                                </p:cTn>
                              </p:par>
                              <p:par>
                                <p:cTn id="86" presetID="9" presetClass="exit" presetSubtype="0" fill="hold" grpId="0" nodeType="withEffect">
                                  <p:stCondLst>
                                    <p:cond delay="0"/>
                                  </p:stCondLst>
                                  <p:childTnLst>
                                    <p:animEffect transition="out" filter="dissolve">
                                      <p:cBhvr>
                                        <p:cTn id="87" dur="500"/>
                                        <p:tgtEl>
                                          <p:spTgt spid="86106"/>
                                        </p:tgtEl>
                                      </p:cBhvr>
                                    </p:animEffect>
                                    <p:set>
                                      <p:cBhvr>
                                        <p:cTn id="88" dur="1" fill="hold">
                                          <p:stCondLst>
                                            <p:cond delay="499"/>
                                          </p:stCondLst>
                                        </p:cTn>
                                        <p:tgtEl>
                                          <p:spTgt spid="861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50" grpId="0" animBg="1"/>
      <p:bldP spid="86051" grpId="0" animBg="1"/>
      <p:bldP spid="86052" grpId="0" animBg="1"/>
      <p:bldP spid="86053" grpId="0" animBg="1"/>
      <p:bldP spid="86054" grpId="0" animBg="1"/>
      <p:bldP spid="86055" grpId="0" animBg="1"/>
      <p:bldP spid="86056" grpId="0" animBg="1"/>
      <p:bldP spid="86057" grpId="0" animBg="1"/>
      <p:bldP spid="86058" grpId="0" animBg="1"/>
      <p:bldP spid="86059" grpId="0" animBg="1"/>
      <p:bldP spid="86060" grpId="0" animBg="1"/>
      <p:bldP spid="86061" grpId="0" animBg="1"/>
      <p:bldP spid="86062" grpId="0" animBg="1"/>
      <p:bldP spid="86063" grpId="0" animBg="1"/>
      <p:bldP spid="86064" grpId="0" animBg="1"/>
      <p:bldP spid="86065" grpId="0" animBg="1"/>
      <p:bldP spid="86066" grpId="0" animBg="1"/>
      <p:bldP spid="86067" grpId="0" animBg="1"/>
      <p:bldP spid="86068" grpId="0" animBg="1"/>
      <p:bldP spid="86069" grpId="0" animBg="1"/>
      <p:bldP spid="86070" grpId="0" animBg="1"/>
      <p:bldP spid="86071" grpId="0" animBg="1"/>
      <p:bldP spid="86072" grpId="0" animBg="1"/>
      <p:bldP spid="86073" grpId="0" animBg="1"/>
      <p:bldP spid="86074" grpId="0" animBg="1"/>
      <p:bldP spid="86075" grpId="0" animBg="1"/>
      <p:bldP spid="86076" grpId="0" animBg="1"/>
      <p:bldP spid="86077" grpId="0" animBg="1"/>
      <p:bldP spid="86078" grpId="0" animBg="1"/>
      <p:bldP spid="86079" grpId="0" animBg="1"/>
      <p:bldP spid="86080" grpId="0" animBg="1"/>
      <p:bldP spid="86081" grpId="0" animBg="1"/>
      <p:bldP spid="86082" grpId="0" animBg="1"/>
      <p:bldP spid="86083" grpId="0" animBg="1"/>
      <p:bldP spid="86084" grpId="0" animBg="1"/>
      <p:bldP spid="86090" grpId="0"/>
      <p:bldP spid="86105" grpId="0" animBg="1"/>
      <p:bldP spid="8610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3"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11667" y="539750"/>
            <a:ext cx="11404600" cy="10112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xmlns="" id="{91C2F58E-46E3-4E65-8743-3360CBF0AC08}"/>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171773" y="2568375"/>
            <a:ext cx="9484387" cy="2444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9778537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Ορθογώνιο 1"/>
          <p:cNvSpPr>
            <a:spLocks noChangeArrowheads="1"/>
          </p:cNvSpPr>
          <p:nvPr/>
        </p:nvSpPr>
        <p:spPr bwMode="auto">
          <a:xfrm>
            <a:off x="425451" y="172630"/>
            <a:ext cx="1139613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l-GR" altLang="el-GR" sz="2800" b="1" dirty="0">
                <a:solidFill>
                  <a:srgbClr val="C00000"/>
                </a:solidFill>
                <a:latin typeface="Comic Sans MS" pitchFamily="66" charset="0"/>
              </a:rPr>
              <a:t>Παράγοντες κινδύνου για παρόξυνση</a:t>
            </a:r>
          </a:p>
        </p:txBody>
      </p:sp>
      <p:pic>
        <p:nvPicPr>
          <p:cNvPr id="123907"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05318" y="1238250"/>
            <a:ext cx="11781367" cy="4768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3908" name="Ορθογώνιο 1"/>
          <p:cNvSpPr>
            <a:spLocks noChangeArrowheads="1"/>
          </p:cNvSpPr>
          <p:nvPr/>
        </p:nvSpPr>
        <p:spPr bwMode="auto">
          <a:xfrm>
            <a:off x="205318" y="1649414"/>
            <a:ext cx="9196916" cy="2714625"/>
          </a:xfrm>
          <a:prstGeom prst="rect">
            <a:avLst/>
          </a:prstGeom>
          <a:noFill/>
          <a:ln w="31750" algn="ctr">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l-GR" altLang="el-GR" sz="1200" b="1">
              <a:solidFill>
                <a:srgbClr val="FF0000"/>
              </a:solidFill>
            </a:endParaRPr>
          </a:p>
        </p:txBody>
      </p:sp>
      <p:sp>
        <p:nvSpPr>
          <p:cNvPr id="2" name="TextBox 1"/>
          <p:cNvSpPr txBox="1">
            <a:spLocks noChangeArrowheads="1"/>
          </p:cNvSpPr>
          <p:nvPr/>
        </p:nvSpPr>
        <p:spPr bwMode="auto">
          <a:xfrm>
            <a:off x="874184" y="6323013"/>
            <a:ext cx="1049866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r>
              <a:rPr lang="el-GR" altLang="el-GR" sz="2000" b="1">
                <a:solidFill>
                  <a:srgbClr val="134679"/>
                </a:solidFill>
                <a:latin typeface="Comic Sans MS" pitchFamily="66" charset="0"/>
              </a:rPr>
              <a:t>Αυξημένη τιμή </a:t>
            </a:r>
            <a:r>
              <a:rPr lang="en-US" altLang="el-GR" sz="2000" b="1">
                <a:solidFill>
                  <a:srgbClr val="134679"/>
                </a:solidFill>
                <a:latin typeface="Comic Sans MS" pitchFamily="66" charset="0"/>
              </a:rPr>
              <a:t>FENO </a:t>
            </a:r>
            <a:r>
              <a:rPr lang="el-GR" altLang="el-GR" sz="2000" b="1">
                <a:solidFill>
                  <a:srgbClr val="134679"/>
                </a:solidFill>
                <a:latin typeface="Comic Sans MS" pitchFamily="66" charset="0"/>
              </a:rPr>
              <a:t> σε ασθενείς με αλλεργικό βρογχικό άσθμα</a:t>
            </a:r>
          </a:p>
        </p:txBody>
      </p:sp>
    </p:spTree>
    <p:extLst>
      <p:ext uri="{BB962C8B-B14F-4D97-AF65-F5344CB8AC3E}">
        <p14:creationId xmlns:p14="http://schemas.microsoft.com/office/powerpoint/2010/main" xmlns="" val="19769042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34" descr="box 1-level 1.jp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1644651" y="92076"/>
            <a:ext cx="9433983" cy="6619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5411" name="Rectangle 7"/>
          <p:cNvSpPr>
            <a:spLocks/>
          </p:cNvSpPr>
          <p:nvPr/>
        </p:nvSpPr>
        <p:spPr bwMode="auto">
          <a:xfrm>
            <a:off x="3287184" y="363538"/>
            <a:ext cx="3403600"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ts val="425"/>
              </a:spcBef>
              <a:buFontTx/>
              <a:buNone/>
            </a:pPr>
            <a:r>
              <a:rPr lang="en-US" altLang="en-US" sz="1000" b="1">
                <a:solidFill>
                  <a:srgbClr val="FFFFFF"/>
                </a:solidFill>
                <a:sym typeface="Arial Bold"/>
              </a:rPr>
              <a:t>Patient with </a:t>
            </a:r>
            <a:br>
              <a:rPr lang="en-US" altLang="en-US" sz="1000" b="1">
                <a:solidFill>
                  <a:srgbClr val="FFFFFF"/>
                </a:solidFill>
                <a:sym typeface="Arial Bold"/>
              </a:rPr>
            </a:br>
            <a:r>
              <a:rPr lang="en-US" altLang="en-US" sz="1000" b="1">
                <a:solidFill>
                  <a:srgbClr val="FFFFFF"/>
                </a:solidFill>
                <a:sym typeface="Arial Bold"/>
              </a:rPr>
              <a:t>respiratory symptoms</a:t>
            </a:r>
            <a:endParaRPr lang="en-US" altLang="en-US" sz="1000" b="1">
              <a:solidFill>
                <a:srgbClr val="FFFFFF"/>
              </a:solidFill>
            </a:endParaRPr>
          </a:p>
          <a:p>
            <a:pPr algn="ctr" eaLnBrk="1" hangingPunct="1">
              <a:spcBef>
                <a:spcPts val="425"/>
              </a:spcBef>
              <a:buFontTx/>
              <a:buNone/>
            </a:pPr>
            <a:r>
              <a:rPr lang="en-US" altLang="en-US" sz="1000" b="1" i="1">
                <a:solidFill>
                  <a:srgbClr val="FFFFFF"/>
                </a:solidFill>
                <a:sym typeface="Arial Bold Italic"/>
              </a:rPr>
              <a:t>Are the symptoms typical of asthma?</a:t>
            </a:r>
          </a:p>
        </p:txBody>
      </p:sp>
      <p:sp>
        <p:nvSpPr>
          <p:cNvPr id="145412" name="Rectangle 8"/>
          <p:cNvSpPr>
            <a:spLocks/>
          </p:cNvSpPr>
          <p:nvPr/>
        </p:nvSpPr>
        <p:spPr bwMode="auto">
          <a:xfrm>
            <a:off x="4023353" y="1566814"/>
            <a:ext cx="1840247" cy="6668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ts val="425"/>
              </a:spcBef>
              <a:buFontTx/>
              <a:buNone/>
            </a:pPr>
            <a:r>
              <a:rPr lang="en-US" altLang="en-US" sz="1000" b="1">
                <a:solidFill>
                  <a:srgbClr val="FFFFFF"/>
                </a:solidFill>
                <a:sym typeface="Arial Bold"/>
              </a:rPr>
              <a:t>Detailed history/examination </a:t>
            </a:r>
            <a:br>
              <a:rPr lang="en-US" altLang="en-US" sz="1000" b="1">
                <a:solidFill>
                  <a:srgbClr val="FFFFFF"/>
                </a:solidFill>
                <a:sym typeface="Arial Bold"/>
              </a:rPr>
            </a:br>
            <a:r>
              <a:rPr lang="en-US" altLang="en-US" sz="1000" b="1">
                <a:solidFill>
                  <a:srgbClr val="FFFFFF"/>
                </a:solidFill>
                <a:sym typeface="Arial Bold"/>
              </a:rPr>
              <a:t>for asthma</a:t>
            </a:r>
            <a:endParaRPr lang="en-US" altLang="en-US" sz="1000" b="1">
              <a:solidFill>
                <a:srgbClr val="FFFFFF"/>
              </a:solidFill>
            </a:endParaRPr>
          </a:p>
          <a:p>
            <a:pPr algn="ctr" eaLnBrk="1" hangingPunct="1">
              <a:spcBef>
                <a:spcPts val="425"/>
              </a:spcBef>
              <a:buFontTx/>
              <a:buNone/>
            </a:pPr>
            <a:r>
              <a:rPr lang="en-US" altLang="en-US" sz="1000" b="1" i="1">
                <a:solidFill>
                  <a:srgbClr val="FFFFFF"/>
                </a:solidFill>
                <a:sym typeface="Arial Bold Italic"/>
              </a:rPr>
              <a:t>History/</a:t>
            </a:r>
            <a:r>
              <a:rPr lang="en-US" altLang="en-US" sz="1000" b="1" i="1">
                <a:solidFill>
                  <a:srgbClr val="FFFFFF"/>
                </a:solidFill>
                <a:sym typeface="Arial Bold"/>
              </a:rPr>
              <a:t>examination</a:t>
            </a:r>
            <a:r>
              <a:rPr lang="en-US" altLang="en-US" sz="1000" b="1" i="1">
                <a:solidFill>
                  <a:srgbClr val="FFFFFF"/>
                </a:solidFill>
                <a:sym typeface="Arial Italic"/>
              </a:rPr>
              <a:t> </a:t>
            </a:r>
            <a:r>
              <a:rPr lang="en-US" altLang="en-US" sz="1000" b="1" i="1">
                <a:solidFill>
                  <a:srgbClr val="FFFFFF"/>
                </a:solidFill>
                <a:sym typeface="Arial Bold Italic"/>
              </a:rPr>
              <a:t>supports </a:t>
            </a:r>
            <a:br>
              <a:rPr lang="en-US" altLang="en-US" sz="1000" b="1" i="1">
                <a:solidFill>
                  <a:srgbClr val="FFFFFF"/>
                </a:solidFill>
                <a:sym typeface="Arial Bold Italic"/>
              </a:rPr>
            </a:br>
            <a:r>
              <a:rPr lang="en-US" altLang="en-US" sz="1000" b="1" i="1">
                <a:solidFill>
                  <a:srgbClr val="FFFFFF"/>
                </a:solidFill>
                <a:sym typeface="Arial Bold Italic"/>
              </a:rPr>
              <a:t>asthma diagnosis?</a:t>
            </a:r>
          </a:p>
        </p:txBody>
      </p:sp>
      <p:sp>
        <p:nvSpPr>
          <p:cNvPr id="145413" name="Rectangle 9"/>
          <p:cNvSpPr>
            <a:spLocks/>
          </p:cNvSpPr>
          <p:nvPr/>
        </p:nvSpPr>
        <p:spPr bwMode="auto">
          <a:xfrm>
            <a:off x="3285067" y="3068639"/>
            <a:ext cx="3386667" cy="51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ts val="425"/>
              </a:spcBef>
              <a:buFontTx/>
              <a:buNone/>
            </a:pPr>
            <a:r>
              <a:rPr lang="en-US" altLang="en-US" sz="1000" b="1">
                <a:solidFill>
                  <a:srgbClr val="FFFFFF"/>
                </a:solidFill>
                <a:sym typeface="Arial Bold"/>
              </a:rPr>
              <a:t>Perform spirometry/PEF </a:t>
            </a:r>
            <a:br>
              <a:rPr lang="en-US" altLang="en-US" sz="1000" b="1">
                <a:solidFill>
                  <a:srgbClr val="FFFFFF"/>
                </a:solidFill>
                <a:sym typeface="Arial Bold"/>
              </a:rPr>
            </a:br>
            <a:r>
              <a:rPr lang="en-US" altLang="en-US" sz="1000" b="1">
                <a:solidFill>
                  <a:srgbClr val="FFFFFF"/>
                </a:solidFill>
                <a:sym typeface="Arial Bold"/>
              </a:rPr>
              <a:t>with reversibility test</a:t>
            </a:r>
            <a:endParaRPr lang="en-US" altLang="en-US" sz="1000" b="1">
              <a:solidFill>
                <a:srgbClr val="FFFFFF"/>
              </a:solidFill>
            </a:endParaRPr>
          </a:p>
          <a:p>
            <a:pPr algn="ctr" eaLnBrk="1" hangingPunct="1">
              <a:spcBef>
                <a:spcPts val="425"/>
              </a:spcBef>
              <a:buFontTx/>
              <a:buNone/>
            </a:pPr>
            <a:r>
              <a:rPr lang="en-US" altLang="en-US" sz="1000" b="1" i="1">
                <a:solidFill>
                  <a:srgbClr val="FFFFFF"/>
                </a:solidFill>
                <a:sym typeface="Arial Bold Italic"/>
              </a:rPr>
              <a:t>Results support asthma diagnosis?</a:t>
            </a:r>
          </a:p>
        </p:txBody>
      </p:sp>
      <p:sp>
        <p:nvSpPr>
          <p:cNvPr id="145414" name="Rectangle 15"/>
          <p:cNvSpPr>
            <a:spLocks/>
          </p:cNvSpPr>
          <p:nvPr/>
        </p:nvSpPr>
        <p:spPr bwMode="auto">
          <a:xfrm>
            <a:off x="3217333" y="6249989"/>
            <a:ext cx="3386667" cy="28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lnSpc>
                <a:spcPct val="120000"/>
              </a:lnSpc>
              <a:spcBef>
                <a:spcPct val="0"/>
              </a:spcBef>
              <a:buFontTx/>
              <a:buNone/>
            </a:pPr>
            <a:r>
              <a:rPr lang="en-US" altLang="en-US" sz="1000" b="1">
                <a:solidFill>
                  <a:srgbClr val="FFFFFF"/>
                </a:solidFill>
                <a:sym typeface="Arial Bold"/>
              </a:rPr>
              <a:t>Treat for ASTHMA</a:t>
            </a:r>
          </a:p>
        </p:txBody>
      </p:sp>
      <p:sp>
        <p:nvSpPr>
          <p:cNvPr id="145415" name="Rectangle 18"/>
          <p:cNvSpPr>
            <a:spLocks/>
          </p:cNvSpPr>
          <p:nvPr/>
        </p:nvSpPr>
        <p:spPr bwMode="auto">
          <a:xfrm>
            <a:off x="4080934" y="1193800"/>
            <a:ext cx="1693333" cy="127000"/>
          </a:xfrm>
          <a:prstGeom prst="rect">
            <a:avLst/>
          </a:prstGeom>
          <a:solidFill>
            <a:srgbClr val="FFFFFF"/>
          </a:solidFill>
          <a:ln w="9525">
            <a:solidFill>
              <a:schemeClr val="tx1">
                <a:alpha val="0"/>
              </a:schemeClr>
            </a:solidFill>
            <a:round/>
            <a:headEnd/>
            <a:tailEnd/>
          </a:ln>
        </p:spPr>
        <p:txBody>
          <a:bodyPr lIns="0" tIns="0" rIns="0" bIns="0"/>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n-US" altLang="en-US" sz="2800">
              <a:solidFill>
                <a:srgbClr val="000000"/>
              </a:solidFill>
            </a:endParaRPr>
          </a:p>
        </p:txBody>
      </p:sp>
      <p:sp>
        <p:nvSpPr>
          <p:cNvPr id="145416" name="Rectangle 19"/>
          <p:cNvSpPr>
            <a:spLocks/>
          </p:cNvSpPr>
          <p:nvPr/>
        </p:nvSpPr>
        <p:spPr bwMode="auto">
          <a:xfrm>
            <a:off x="4648200" y="1176338"/>
            <a:ext cx="575733"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lnSpc>
                <a:spcPct val="120000"/>
              </a:lnSpc>
              <a:spcBef>
                <a:spcPct val="0"/>
              </a:spcBef>
              <a:buFontTx/>
              <a:buNone/>
            </a:pPr>
            <a:r>
              <a:rPr lang="en-US" altLang="en-US" sz="800" b="1">
                <a:solidFill>
                  <a:srgbClr val="134679"/>
                </a:solidFill>
                <a:latin typeface="Arial Bold"/>
                <a:sym typeface="Arial Bold"/>
              </a:rPr>
              <a:t>YES</a:t>
            </a:r>
          </a:p>
        </p:txBody>
      </p:sp>
      <p:sp>
        <p:nvSpPr>
          <p:cNvPr id="145417" name="Rectangle 20"/>
          <p:cNvSpPr>
            <a:spLocks/>
          </p:cNvSpPr>
          <p:nvPr/>
        </p:nvSpPr>
        <p:spPr bwMode="auto">
          <a:xfrm>
            <a:off x="4673601" y="2582863"/>
            <a:ext cx="514351" cy="157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n-US" altLang="en-US" sz="800" b="1">
                <a:solidFill>
                  <a:srgbClr val="134679"/>
                </a:solidFill>
                <a:latin typeface="Arial Bold"/>
                <a:sym typeface="Arial Bold"/>
              </a:rPr>
              <a:t>YES</a:t>
            </a:r>
          </a:p>
        </p:txBody>
      </p:sp>
      <p:sp>
        <p:nvSpPr>
          <p:cNvPr id="145418" name="Rectangle 21"/>
          <p:cNvSpPr>
            <a:spLocks/>
          </p:cNvSpPr>
          <p:nvPr/>
        </p:nvSpPr>
        <p:spPr bwMode="auto">
          <a:xfrm>
            <a:off x="4635500" y="4892675"/>
            <a:ext cx="6096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lnSpc>
                <a:spcPct val="90000"/>
              </a:lnSpc>
              <a:spcBef>
                <a:spcPct val="0"/>
              </a:spcBef>
              <a:buFontTx/>
              <a:buNone/>
            </a:pPr>
            <a:r>
              <a:rPr lang="en-US" altLang="en-US" sz="800" b="1">
                <a:solidFill>
                  <a:srgbClr val="134679"/>
                </a:solidFill>
                <a:latin typeface="Arial Bold"/>
                <a:sym typeface="Arial Bold"/>
              </a:rPr>
              <a:t>YES</a:t>
            </a:r>
          </a:p>
        </p:txBody>
      </p:sp>
      <p:sp>
        <p:nvSpPr>
          <p:cNvPr id="145419" name="AutoShape 1"/>
          <p:cNvSpPr>
            <a:spLocks/>
          </p:cNvSpPr>
          <p:nvPr/>
        </p:nvSpPr>
        <p:spPr bwMode="auto">
          <a:xfrm>
            <a:off x="220133" y="6653214"/>
            <a:ext cx="11760200" cy="236537"/>
          </a:xfrm>
          <a:custGeom>
            <a:avLst/>
            <a:gdLst>
              <a:gd name="T0" fmla="*/ 0 w 21600"/>
              <a:gd name="T1" fmla="*/ 2147483647 h 20965"/>
              <a:gd name="T2" fmla="*/ 2147483647 w 21600"/>
              <a:gd name="T3" fmla="*/ 0 h 20965"/>
              <a:gd name="T4" fmla="*/ 2147483647 w 21600"/>
              <a:gd name="T5" fmla="*/ 0 h 20965"/>
              <a:gd name="T6" fmla="*/ 2147483647 w 21600"/>
              <a:gd name="T7" fmla="*/ 2147483647 h 20965"/>
              <a:gd name="T8" fmla="*/ 2147483647 w 21600"/>
              <a:gd name="T9" fmla="*/ 2147483647 h 20965"/>
              <a:gd name="T10" fmla="*/ 0 w 21600"/>
              <a:gd name="T11" fmla="*/ 2147483647 h 20965"/>
              <a:gd name="T12" fmla="*/ 0 w 21600"/>
              <a:gd name="T13" fmla="*/ 2147483647 h 20965"/>
              <a:gd name="T14" fmla="*/ 0 w 21600"/>
              <a:gd name="T15" fmla="*/ 2147483647 h 20965"/>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0965"/>
              <a:gd name="T26" fmla="*/ 21600 w 21600"/>
              <a:gd name="T27" fmla="*/ 20965 h 209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0965">
                <a:moveTo>
                  <a:pt x="0" y="3812"/>
                </a:moveTo>
                <a:cubicBezTo>
                  <a:pt x="0" y="1707"/>
                  <a:pt x="53" y="0"/>
                  <a:pt x="118" y="0"/>
                </a:cubicBezTo>
                <a:lnTo>
                  <a:pt x="21482" y="0"/>
                </a:lnTo>
                <a:cubicBezTo>
                  <a:pt x="21547" y="0"/>
                  <a:pt x="21600" y="1707"/>
                  <a:pt x="21600" y="3812"/>
                </a:cubicBezTo>
                <a:lnTo>
                  <a:pt x="21600" y="19059"/>
                </a:lnTo>
                <a:cubicBezTo>
                  <a:pt x="18000" y="21600"/>
                  <a:pt x="3600" y="21600"/>
                  <a:pt x="0" y="19059"/>
                </a:cubicBezTo>
                <a:lnTo>
                  <a:pt x="0" y="3812"/>
                </a:lnTo>
                <a:close/>
                <a:moveTo>
                  <a:pt x="0" y="3812"/>
                </a:moveTo>
              </a:path>
            </a:pathLst>
          </a:custGeom>
          <a:solidFill>
            <a:srgbClr val="134679"/>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endParaRPr lang="el-GR"/>
          </a:p>
        </p:txBody>
      </p:sp>
      <p:sp>
        <p:nvSpPr>
          <p:cNvPr id="145420" name="Rectangle 3"/>
          <p:cNvSpPr>
            <a:spLocks/>
          </p:cNvSpPr>
          <p:nvPr/>
        </p:nvSpPr>
        <p:spPr bwMode="auto">
          <a:xfrm>
            <a:off x="9864135" y="6679456"/>
            <a:ext cx="1654299" cy="15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n-US" altLang="en-US" sz="1000">
                <a:solidFill>
                  <a:srgbClr val="FFFFFF"/>
                </a:solidFill>
              </a:rPr>
              <a:t>© Global Initiative for Asthma</a:t>
            </a:r>
          </a:p>
        </p:txBody>
      </p:sp>
      <p:sp>
        <p:nvSpPr>
          <p:cNvPr id="145421" name="Rectangle 5"/>
          <p:cNvSpPr>
            <a:spLocks/>
          </p:cNvSpPr>
          <p:nvPr/>
        </p:nvSpPr>
        <p:spPr bwMode="auto">
          <a:xfrm>
            <a:off x="270934" y="6657976"/>
            <a:ext cx="2745317"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40631" bIns="0"/>
          <a:lstStyle>
            <a:lvl1pPr marL="36513"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r>
              <a:rPr lang="en-US" altLang="en-US" sz="1200" i="1">
                <a:solidFill>
                  <a:srgbClr val="FFFFFF"/>
                </a:solidFill>
                <a:latin typeface="Arial Italic"/>
                <a:sym typeface="Arial Italic"/>
              </a:rPr>
              <a:t>GINA 2017, Box 1-1 (1/4)</a:t>
            </a:r>
          </a:p>
        </p:txBody>
      </p:sp>
      <p:sp>
        <p:nvSpPr>
          <p:cNvPr id="145422" name="TextBox 1"/>
          <p:cNvSpPr txBox="1">
            <a:spLocks noChangeArrowheads="1"/>
          </p:cNvSpPr>
          <p:nvPr/>
        </p:nvSpPr>
        <p:spPr bwMode="auto">
          <a:xfrm>
            <a:off x="-222251" y="4017963"/>
            <a:ext cx="184731"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n-US" altLang="en-US" sz="2800">
              <a:solidFill>
                <a:srgbClr val="000000"/>
              </a:solidFill>
            </a:endParaRPr>
          </a:p>
        </p:txBody>
      </p:sp>
      <p:sp>
        <p:nvSpPr>
          <p:cNvPr id="145423" name="TextBox 1"/>
          <p:cNvSpPr txBox="1">
            <a:spLocks noChangeArrowheads="1"/>
          </p:cNvSpPr>
          <p:nvPr/>
        </p:nvSpPr>
        <p:spPr bwMode="auto">
          <a:xfrm>
            <a:off x="2351618" y="0"/>
            <a:ext cx="6254749" cy="400050"/>
          </a:xfrm>
          <a:prstGeom prst="rect">
            <a:avLst/>
          </a:prstGeom>
          <a:solidFill>
            <a:schemeClr val="bg1"/>
          </a:solidFill>
          <a:ln>
            <a:noFill/>
          </a:ln>
        </p:spPr>
        <p:txBody>
          <a:bodyPr>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defRPr>
            </a:lvl9pPr>
          </a:lstStyle>
          <a:p>
            <a:pPr algn="ctr" eaLnBrk="1" hangingPunct="1"/>
            <a:r>
              <a:rPr lang="el-GR" altLang="el-GR" sz="2000" b="1" dirty="0">
                <a:solidFill>
                  <a:srgbClr val="C00000"/>
                </a:solidFill>
                <a:latin typeface="Comic Sans MS" pitchFamily="66" charset="0"/>
              </a:rPr>
              <a:t>Διαγνωστικός αλγόριθμος άσθματος</a:t>
            </a:r>
          </a:p>
        </p:txBody>
      </p:sp>
    </p:spTree>
    <p:extLst>
      <p:ext uri="{BB962C8B-B14F-4D97-AF65-F5344CB8AC3E}">
        <p14:creationId xmlns:p14="http://schemas.microsoft.com/office/powerpoint/2010/main" xmlns="" val="30875204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434" name="Group 30"/>
          <p:cNvGrpSpPr>
            <a:grpSpLocks/>
          </p:cNvGrpSpPr>
          <p:nvPr/>
        </p:nvGrpSpPr>
        <p:grpSpPr bwMode="auto">
          <a:xfrm>
            <a:off x="1481667" y="92076"/>
            <a:ext cx="9433984" cy="6619875"/>
            <a:chOff x="1511300" y="558800"/>
            <a:chExt cx="6108192" cy="5716306"/>
          </a:xfrm>
        </p:grpSpPr>
        <p:pic>
          <p:nvPicPr>
            <p:cNvPr id="146452" name="Picture 32" descr="box 1-level 3.jp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1511300" y="558800"/>
              <a:ext cx="6108192" cy="57163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6453" name="Picture 33" descr="box 1-level 2.jp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1511300" y="558800"/>
              <a:ext cx="6108192" cy="57163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46435" name="Rectangle 7"/>
          <p:cNvSpPr>
            <a:spLocks/>
          </p:cNvSpPr>
          <p:nvPr/>
        </p:nvSpPr>
        <p:spPr bwMode="auto">
          <a:xfrm>
            <a:off x="3268133" y="188913"/>
            <a:ext cx="3403600"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ts val="425"/>
              </a:spcBef>
              <a:buFontTx/>
              <a:buNone/>
            </a:pPr>
            <a:r>
              <a:rPr lang="en-US" altLang="en-US" sz="1000" b="1">
                <a:solidFill>
                  <a:srgbClr val="FFFFFF"/>
                </a:solidFill>
                <a:sym typeface="Arial Bold"/>
              </a:rPr>
              <a:t>Patient with </a:t>
            </a:r>
            <a:br>
              <a:rPr lang="en-US" altLang="en-US" sz="1000" b="1">
                <a:solidFill>
                  <a:srgbClr val="FFFFFF"/>
                </a:solidFill>
                <a:sym typeface="Arial Bold"/>
              </a:rPr>
            </a:br>
            <a:r>
              <a:rPr lang="en-US" altLang="en-US" sz="1000" b="1">
                <a:solidFill>
                  <a:srgbClr val="FFFFFF"/>
                </a:solidFill>
                <a:sym typeface="Arial Bold"/>
              </a:rPr>
              <a:t>respiratory symptoms</a:t>
            </a:r>
            <a:endParaRPr lang="en-US" altLang="en-US" sz="1000" b="1">
              <a:solidFill>
                <a:srgbClr val="FFFFFF"/>
              </a:solidFill>
            </a:endParaRPr>
          </a:p>
          <a:p>
            <a:pPr algn="ctr" eaLnBrk="1" hangingPunct="1">
              <a:spcBef>
                <a:spcPts val="425"/>
              </a:spcBef>
              <a:buFontTx/>
              <a:buNone/>
            </a:pPr>
            <a:r>
              <a:rPr lang="en-US" altLang="en-US" sz="1000" b="1" i="1">
                <a:solidFill>
                  <a:srgbClr val="FFFFFF"/>
                </a:solidFill>
                <a:sym typeface="Arial Bold Italic"/>
              </a:rPr>
              <a:t>Are the symptoms typical of asthma?</a:t>
            </a:r>
          </a:p>
        </p:txBody>
      </p:sp>
      <p:sp>
        <p:nvSpPr>
          <p:cNvPr id="146436" name="Rectangle 8"/>
          <p:cNvSpPr>
            <a:spLocks/>
          </p:cNvSpPr>
          <p:nvPr/>
        </p:nvSpPr>
        <p:spPr bwMode="auto">
          <a:xfrm>
            <a:off x="4023353" y="1566814"/>
            <a:ext cx="1840247" cy="6668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ts val="425"/>
              </a:spcBef>
              <a:buFontTx/>
              <a:buNone/>
            </a:pPr>
            <a:r>
              <a:rPr lang="en-US" altLang="en-US" sz="1000" b="1">
                <a:solidFill>
                  <a:srgbClr val="FFFFFF"/>
                </a:solidFill>
                <a:sym typeface="Arial Bold"/>
              </a:rPr>
              <a:t>Detailed history/examination </a:t>
            </a:r>
            <a:br>
              <a:rPr lang="en-US" altLang="en-US" sz="1000" b="1">
                <a:solidFill>
                  <a:srgbClr val="FFFFFF"/>
                </a:solidFill>
                <a:sym typeface="Arial Bold"/>
              </a:rPr>
            </a:br>
            <a:r>
              <a:rPr lang="en-US" altLang="en-US" sz="1000" b="1">
                <a:solidFill>
                  <a:srgbClr val="FFFFFF"/>
                </a:solidFill>
                <a:sym typeface="Arial Bold"/>
              </a:rPr>
              <a:t>for asthma</a:t>
            </a:r>
            <a:endParaRPr lang="en-US" altLang="en-US" sz="1000" b="1">
              <a:solidFill>
                <a:srgbClr val="FFFFFF"/>
              </a:solidFill>
            </a:endParaRPr>
          </a:p>
          <a:p>
            <a:pPr algn="ctr" eaLnBrk="1" hangingPunct="1">
              <a:spcBef>
                <a:spcPts val="425"/>
              </a:spcBef>
              <a:buFontTx/>
              <a:buNone/>
            </a:pPr>
            <a:r>
              <a:rPr lang="en-US" altLang="en-US" sz="1000" b="1" i="1">
                <a:solidFill>
                  <a:srgbClr val="FFFFFF"/>
                </a:solidFill>
                <a:sym typeface="Arial Bold Italic"/>
              </a:rPr>
              <a:t>History/</a:t>
            </a:r>
            <a:r>
              <a:rPr lang="en-US" altLang="en-US" sz="1000" b="1" i="1">
                <a:solidFill>
                  <a:srgbClr val="FFFFFF"/>
                </a:solidFill>
                <a:sym typeface="Arial Bold"/>
              </a:rPr>
              <a:t>examination</a:t>
            </a:r>
            <a:r>
              <a:rPr lang="en-US" altLang="en-US" sz="1000" b="1" i="1">
                <a:solidFill>
                  <a:srgbClr val="FFFFFF"/>
                </a:solidFill>
                <a:sym typeface="Arial Italic"/>
              </a:rPr>
              <a:t> </a:t>
            </a:r>
            <a:r>
              <a:rPr lang="en-US" altLang="en-US" sz="1000" b="1" i="1">
                <a:solidFill>
                  <a:srgbClr val="FFFFFF"/>
                </a:solidFill>
                <a:sym typeface="Arial Bold Italic"/>
              </a:rPr>
              <a:t>supports </a:t>
            </a:r>
            <a:br>
              <a:rPr lang="en-US" altLang="en-US" sz="1000" b="1" i="1">
                <a:solidFill>
                  <a:srgbClr val="FFFFFF"/>
                </a:solidFill>
                <a:sym typeface="Arial Bold Italic"/>
              </a:rPr>
            </a:br>
            <a:r>
              <a:rPr lang="en-US" altLang="en-US" sz="1000" b="1" i="1">
                <a:solidFill>
                  <a:srgbClr val="FFFFFF"/>
                </a:solidFill>
                <a:sym typeface="Arial Bold Italic"/>
              </a:rPr>
              <a:t>asthma diagnosis?</a:t>
            </a:r>
          </a:p>
        </p:txBody>
      </p:sp>
      <p:sp>
        <p:nvSpPr>
          <p:cNvPr id="146437" name="Rectangle 9"/>
          <p:cNvSpPr>
            <a:spLocks/>
          </p:cNvSpPr>
          <p:nvPr/>
        </p:nvSpPr>
        <p:spPr bwMode="auto">
          <a:xfrm>
            <a:off x="3285067" y="3068639"/>
            <a:ext cx="3386667" cy="51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ts val="425"/>
              </a:spcBef>
              <a:buFontTx/>
              <a:buNone/>
            </a:pPr>
            <a:r>
              <a:rPr lang="en-US" altLang="en-US" sz="1000" b="1">
                <a:solidFill>
                  <a:srgbClr val="FFFFFF"/>
                </a:solidFill>
                <a:sym typeface="Arial Bold"/>
              </a:rPr>
              <a:t>Perform spirometry/PEF </a:t>
            </a:r>
            <a:br>
              <a:rPr lang="en-US" altLang="en-US" sz="1000" b="1">
                <a:solidFill>
                  <a:srgbClr val="FFFFFF"/>
                </a:solidFill>
                <a:sym typeface="Arial Bold"/>
              </a:rPr>
            </a:br>
            <a:r>
              <a:rPr lang="en-US" altLang="en-US" sz="1000" b="1">
                <a:solidFill>
                  <a:srgbClr val="FFFFFF"/>
                </a:solidFill>
                <a:sym typeface="Arial Bold"/>
              </a:rPr>
              <a:t>with reversibility test</a:t>
            </a:r>
            <a:endParaRPr lang="en-US" altLang="en-US" sz="1000" b="1">
              <a:solidFill>
                <a:srgbClr val="FFFFFF"/>
              </a:solidFill>
            </a:endParaRPr>
          </a:p>
          <a:p>
            <a:pPr algn="ctr" eaLnBrk="1" hangingPunct="1">
              <a:spcBef>
                <a:spcPts val="425"/>
              </a:spcBef>
              <a:buFontTx/>
              <a:buNone/>
            </a:pPr>
            <a:r>
              <a:rPr lang="en-US" altLang="en-US" sz="1000" b="1" i="1">
                <a:solidFill>
                  <a:srgbClr val="FFFFFF"/>
                </a:solidFill>
                <a:sym typeface="Arial Bold Italic"/>
              </a:rPr>
              <a:t>Results support asthma diagnosis?</a:t>
            </a:r>
          </a:p>
        </p:txBody>
      </p:sp>
      <p:sp>
        <p:nvSpPr>
          <p:cNvPr id="146438" name="Rectangle 13"/>
          <p:cNvSpPr>
            <a:spLocks/>
          </p:cNvSpPr>
          <p:nvPr/>
        </p:nvSpPr>
        <p:spPr bwMode="auto">
          <a:xfrm>
            <a:off x="7727951" y="2117725"/>
            <a:ext cx="3075516"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ts val="425"/>
              </a:spcBef>
              <a:buFontTx/>
              <a:buNone/>
            </a:pPr>
            <a:r>
              <a:rPr lang="en-US" altLang="en-US" sz="1000">
                <a:solidFill>
                  <a:srgbClr val="134679"/>
                </a:solidFill>
              </a:rPr>
              <a:t>Further history and tests for </a:t>
            </a:r>
            <a:br>
              <a:rPr lang="en-US" altLang="en-US" sz="1000">
                <a:solidFill>
                  <a:srgbClr val="134679"/>
                </a:solidFill>
              </a:rPr>
            </a:br>
            <a:r>
              <a:rPr lang="en-US" altLang="en-US" sz="1000">
                <a:solidFill>
                  <a:srgbClr val="134679"/>
                </a:solidFill>
              </a:rPr>
              <a:t>alternative diagnoses</a:t>
            </a:r>
          </a:p>
          <a:p>
            <a:pPr algn="ctr" eaLnBrk="1" hangingPunct="1">
              <a:spcBef>
                <a:spcPts val="425"/>
              </a:spcBef>
              <a:buFontTx/>
              <a:buNone/>
            </a:pPr>
            <a:r>
              <a:rPr lang="en-US" altLang="en-US" sz="1000" i="1">
                <a:solidFill>
                  <a:srgbClr val="134679"/>
                </a:solidFill>
                <a:latin typeface="Arial Italic"/>
                <a:sym typeface="Arial Italic"/>
              </a:rPr>
              <a:t>Alternative diagnosis confirmed?</a:t>
            </a:r>
          </a:p>
        </p:txBody>
      </p:sp>
      <p:sp>
        <p:nvSpPr>
          <p:cNvPr id="146439" name="Rectangle 14"/>
          <p:cNvSpPr>
            <a:spLocks/>
          </p:cNvSpPr>
          <p:nvPr/>
        </p:nvSpPr>
        <p:spPr bwMode="auto">
          <a:xfrm>
            <a:off x="7734300" y="6242051"/>
            <a:ext cx="3031067" cy="28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lnSpc>
                <a:spcPct val="120000"/>
              </a:lnSpc>
              <a:spcBef>
                <a:spcPct val="0"/>
              </a:spcBef>
              <a:buFontTx/>
              <a:buNone/>
            </a:pPr>
            <a:r>
              <a:rPr lang="en-US" altLang="en-US" sz="1000" b="1">
                <a:solidFill>
                  <a:srgbClr val="134679"/>
                </a:solidFill>
                <a:sym typeface="Arial Bold"/>
              </a:rPr>
              <a:t>Treat for alternative diagnosis</a:t>
            </a:r>
          </a:p>
        </p:txBody>
      </p:sp>
      <p:sp>
        <p:nvSpPr>
          <p:cNvPr id="146440" name="Rectangle 15"/>
          <p:cNvSpPr>
            <a:spLocks/>
          </p:cNvSpPr>
          <p:nvPr/>
        </p:nvSpPr>
        <p:spPr bwMode="auto">
          <a:xfrm>
            <a:off x="3217333" y="6249989"/>
            <a:ext cx="3386667" cy="28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lnSpc>
                <a:spcPct val="120000"/>
              </a:lnSpc>
              <a:spcBef>
                <a:spcPct val="0"/>
              </a:spcBef>
              <a:buFontTx/>
              <a:buNone/>
            </a:pPr>
            <a:r>
              <a:rPr lang="en-US" altLang="en-US" sz="1000" b="1">
                <a:solidFill>
                  <a:srgbClr val="FFFFFF"/>
                </a:solidFill>
                <a:sym typeface="Arial Bold"/>
              </a:rPr>
              <a:t>Treat for ASTHMA</a:t>
            </a:r>
          </a:p>
        </p:txBody>
      </p:sp>
      <p:sp>
        <p:nvSpPr>
          <p:cNvPr id="146441" name="Rectangle 18"/>
          <p:cNvSpPr>
            <a:spLocks/>
          </p:cNvSpPr>
          <p:nvPr/>
        </p:nvSpPr>
        <p:spPr bwMode="auto">
          <a:xfrm>
            <a:off x="4080934" y="1193800"/>
            <a:ext cx="1693333" cy="127000"/>
          </a:xfrm>
          <a:prstGeom prst="rect">
            <a:avLst/>
          </a:prstGeom>
          <a:solidFill>
            <a:srgbClr val="FFFFFF"/>
          </a:solidFill>
          <a:ln w="9525">
            <a:solidFill>
              <a:schemeClr val="tx1">
                <a:alpha val="0"/>
              </a:schemeClr>
            </a:solidFill>
            <a:round/>
            <a:headEnd/>
            <a:tailEnd/>
          </a:ln>
        </p:spPr>
        <p:txBody>
          <a:bodyPr lIns="0" tIns="0" rIns="0" bIns="0"/>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n-US" altLang="en-US" sz="2800">
              <a:solidFill>
                <a:srgbClr val="000000"/>
              </a:solidFill>
            </a:endParaRPr>
          </a:p>
        </p:txBody>
      </p:sp>
      <p:sp>
        <p:nvSpPr>
          <p:cNvPr id="146442" name="Rectangle 19"/>
          <p:cNvSpPr>
            <a:spLocks/>
          </p:cNvSpPr>
          <p:nvPr/>
        </p:nvSpPr>
        <p:spPr bwMode="auto">
          <a:xfrm>
            <a:off x="4648200" y="1176338"/>
            <a:ext cx="575733"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lnSpc>
                <a:spcPct val="120000"/>
              </a:lnSpc>
              <a:spcBef>
                <a:spcPct val="0"/>
              </a:spcBef>
              <a:buFontTx/>
              <a:buNone/>
            </a:pPr>
            <a:r>
              <a:rPr lang="en-US" altLang="en-US" sz="800" b="1">
                <a:solidFill>
                  <a:srgbClr val="134679"/>
                </a:solidFill>
                <a:latin typeface="Arial Bold"/>
                <a:sym typeface="Arial Bold"/>
              </a:rPr>
              <a:t>YES</a:t>
            </a:r>
          </a:p>
        </p:txBody>
      </p:sp>
      <p:sp>
        <p:nvSpPr>
          <p:cNvPr id="146443" name="Rectangle 20"/>
          <p:cNvSpPr>
            <a:spLocks/>
          </p:cNvSpPr>
          <p:nvPr/>
        </p:nvSpPr>
        <p:spPr bwMode="auto">
          <a:xfrm>
            <a:off x="4673601" y="2582863"/>
            <a:ext cx="514351" cy="157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n-US" altLang="en-US" sz="800" b="1">
                <a:solidFill>
                  <a:srgbClr val="134679"/>
                </a:solidFill>
                <a:latin typeface="Arial Bold"/>
                <a:sym typeface="Arial Bold"/>
              </a:rPr>
              <a:t>YES</a:t>
            </a:r>
          </a:p>
        </p:txBody>
      </p:sp>
      <p:sp>
        <p:nvSpPr>
          <p:cNvPr id="146444" name="Rectangle 21"/>
          <p:cNvSpPr>
            <a:spLocks/>
          </p:cNvSpPr>
          <p:nvPr/>
        </p:nvSpPr>
        <p:spPr bwMode="auto">
          <a:xfrm>
            <a:off x="4635500" y="4892675"/>
            <a:ext cx="6096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lnSpc>
                <a:spcPct val="90000"/>
              </a:lnSpc>
              <a:spcBef>
                <a:spcPct val="0"/>
              </a:spcBef>
              <a:buFontTx/>
              <a:buNone/>
            </a:pPr>
            <a:r>
              <a:rPr lang="en-US" altLang="en-US" sz="800" b="1">
                <a:solidFill>
                  <a:srgbClr val="134679"/>
                </a:solidFill>
                <a:latin typeface="Arial Bold"/>
                <a:sym typeface="Arial Bold"/>
              </a:rPr>
              <a:t>YES</a:t>
            </a:r>
          </a:p>
        </p:txBody>
      </p:sp>
      <p:sp>
        <p:nvSpPr>
          <p:cNvPr id="146445" name="Rectangle 23"/>
          <p:cNvSpPr>
            <a:spLocks/>
          </p:cNvSpPr>
          <p:nvPr/>
        </p:nvSpPr>
        <p:spPr bwMode="auto">
          <a:xfrm>
            <a:off x="6772589" y="1065214"/>
            <a:ext cx="153888"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n-US" altLang="en-US" sz="800" b="1">
                <a:solidFill>
                  <a:srgbClr val="FF8721"/>
                </a:solidFill>
                <a:latin typeface="Arial Bold"/>
                <a:sym typeface="Arial Bold"/>
              </a:rPr>
              <a:t>NO</a:t>
            </a:r>
          </a:p>
        </p:txBody>
      </p:sp>
      <p:sp>
        <p:nvSpPr>
          <p:cNvPr id="146446" name="Rectangle 24"/>
          <p:cNvSpPr>
            <a:spLocks/>
          </p:cNvSpPr>
          <p:nvPr/>
        </p:nvSpPr>
        <p:spPr bwMode="auto">
          <a:xfrm>
            <a:off x="6637867" y="2405064"/>
            <a:ext cx="480484" cy="12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n-US" altLang="en-US" sz="800" b="1">
                <a:solidFill>
                  <a:srgbClr val="FF8721"/>
                </a:solidFill>
                <a:latin typeface="Arial Bold"/>
                <a:sym typeface="Arial Bold"/>
              </a:rPr>
              <a:t>NO</a:t>
            </a:r>
          </a:p>
        </p:txBody>
      </p:sp>
      <p:sp>
        <p:nvSpPr>
          <p:cNvPr id="146447" name="Rectangle 27"/>
          <p:cNvSpPr>
            <a:spLocks/>
          </p:cNvSpPr>
          <p:nvPr/>
        </p:nvSpPr>
        <p:spPr bwMode="auto">
          <a:xfrm>
            <a:off x="9101667" y="4892675"/>
            <a:ext cx="289984"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n-US" altLang="en-US" sz="800" b="1">
                <a:solidFill>
                  <a:srgbClr val="FF8721"/>
                </a:solidFill>
                <a:latin typeface="Arial Bold"/>
                <a:sym typeface="Arial Bold"/>
              </a:rPr>
              <a:t>YES</a:t>
            </a:r>
          </a:p>
        </p:txBody>
      </p:sp>
      <p:sp>
        <p:nvSpPr>
          <p:cNvPr id="146448" name="AutoShape 1"/>
          <p:cNvSpPr>
            <a:spLocks/>
          </p:cNvSpPr>
          <p:nvPr/>
        </p:nvSpPr>
        <p:spPr bwMode="auto">
          <a:xfrm>
            <a:off x="220133" y="6653214"/>
            <a:ext cx="11760200" cy="236537"/>
          </a:xfrm>
          <a:custGeom>
            <a:avLst/>
            <a:gdLst>
              <a:gd name="T0" fmla="*/ 0 w 21600"/>
              <a:gd name="T1" fmla="*/ 2147483647 h 20965"/>
              <a:gd name="T2" fmla="*/ 2147483647 w 21600"/>
              <a:gd name="T3" fmla="*/ 0 h 20965"/>
              <a:gd name="T4" fmla="*/ 2147483647 w 21600"/>
              <a:gd name="T5" fmla="*/ 0 h 20965"/>
              <a:gd name="T6" fmla="*/ 2147483647 w 21600"/>
              <a:gd name="T7" fmla="*/ 2147483647 h 20965"/>
              <a:gd name="T8" fmla="*/ 2147483647 w 21600"/>
              <a:gd name="T9" fmla="*/ 2147483647 h 20965"/>
              <a:gd name="T10" fmla="*/ 0 w 21600"/>
              <a:gd name="T11" fmla="*/ 2147483647 h 20965"/>
              <a:gd name="T12" fmla="*/ 0 w 21600"/>
              <a:gd name="T13" fmla="*/ 2147483647 h 20965"/>
              <a:gd name="T14" fmla="*/ 0 w 21600"/>
              <a:gd name="T15" fmla="*/ 2147483647 h 20965"/>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0965"/>
              <a:gd name="T26" fmla="*/ 21600 w 21600"/>
              <a:gd name="T27" fmla="*/ 20965 h 209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0965">
                <a:moveTo>
                  <a:pt x="0" y="3812"/>
                </a:moveTo>
                <a:cubicBezTo>
                  <a:pt x="0" y="1707"/>
                  <a:pt x="53" y="0"/>
                  <a:pt x="118" y="0"/>
                </a:cubicBezTo>
                <a:lnTo>
                  <a:pt x="21482" y="0"/>
                </a:lnTo>
                <a:cubicBezTo>
                  <a:pt x="21547" y="0"/>
                  <a:pt x="21600" y="1707"/>
                  <a:pt x="21600" y="3812"/>
                </a:cubicBezTo>
                <a:lnTo>
                  <a:pt x="21600" y="19059"/>
                </a:lnTo>
                <a:cubicBezTo>
                  <a:pt x="18000" y="21600"/>
                  <a:pt x="3600" y="21600"/>
                  <a:pt x="0" y="19059"/>
                </a:cubicBezTo>
                <a:lnTo>
                  <a:pt x="0" y="3812"/>
                </a:lnTo>
                <a:close/>
                <a:moveTo>
                  <a:pt x="0" y="3812"/>
                </a:moveTo>
              </a:path>
            </a:pathLst>
          </a:custGeom>
          <a:solidFill>
            <a:srgbClr val="134679"/>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endParaRPr lang="el-GR"/>
          </a:p>
        </p:txBody>
      </p:sp>
      <p:sp>
        <p:nvSpPr>
          <p:cNvPr id="146449" name="Rectangle 3"/>
          <p:cNvSpPr>
            <a:spLocks/>
          </p:cNvSpPr>
          <p:nvPr/>
        </p:nvSpPr>
        <p:spPr bwMode="auto">
          <a:xfrm>
            <a:off x="9864135" y="6679456"/>
            <a:ext cx="1654299" cy="15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n-US" altLang="en-US" sz="1000">
                <a:solidFill>
                  <a:srgbClr val="FFFFFF"/>
                </a:solidFill>
              </a:rPr>
              <a:t>© Global Initiative for Asthma</a:t>
            </a:r>
          </a:p>
        </p:txBody>
      </p:sp>
      <p:sp>
        <p:nvSpPr>
          <p:cNvPr id="146450" name="Rectangle 5"/>
          <p:cNvSpPr>
            <a:spLocks/>
          </p:cNvSpPr>
          <p:nvPr/>
        </p:nvSpPr>
        <p:spPr bwMode="auto">
          <a:xfrm>
            <a:off x="270934" y="6657976"/>
            <a:ext cx="2745317"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40631" bIns="0"/>
          <a:lstStyle>
            <a:lvl1pPr marL="36513"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r>
              <a:rPr lang="en-US" altLang="en-US" sz="1200" i="1">
                <a:solidFill>
                  <a:srgbClr val="FFFFFF"/>
                </a:solidFill>
                <a:latin typeface="Arial Italic"/>
                <a:sym typeface="Arial Italic"/>
              </a:rPr>
              <a:t>GINA 2017, Box 1-1 (2/4)</a:t>
            </a:r>
          </a:p>
        </p:txBody>
      </p:sp>
      <p:sp>
        <p:nvSpPr>
          <p:cNvPr id="146451" name="TextBox 1"/>
          <p:cNvSpPr txBox="1">
            <a:spLocks noChangeArrowheads="1"/>
          </p:cNvSpPr>
          <p:nvPr/>
        </p:nvSpPr>
        <p:spPr bwMode="auto">
          <a:xfrm>
            <a:off x="-222251" y="4017963"/>
            <a:ext cx="184731"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n-US" altLang="en-US" sz="2800">
              <a:solidFill>
                <a:srgbClr val="000000"/>
              </a:solidFill>
            </a:endParaRPr>
          </a:p>
        </p:txBody>
      </p:sp>
    </p:spTree>
    <p:extLst>
      <p:ext uri="{BB962C8B-B14F-4D97-AF65-F5344CB8AC3E}">
        <p14:creationId xmlns:p14="http://schemas.microsoft.com/office/powerpoint/2010/main" xmlns="" val="21470682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10261600" y="0"/>
            <a:ext cx="1930400" cy="127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147459" name="Picture 32" descr="box 1-level 3.jp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1481667" y="92076"/>
            <a:ext cx="9433984" cy="6619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7460" name="Rectangle 7"/>
          <p:cNvSpPr>
            <a:spLocks/>
          </p:cNvSpPr>
          <p:nvPr/>
        </p:nvSpPr>
        <p:spPr bwMode="auto">
          <a:xfrm>
            <a:off x="3268133" y="188913"/>
            <a:ext cx="3403600"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ts val="425"/>
              </a:spcBef>
              <a:buFontTx/>
              <a:buNone/>
            </a:pPr>
            <a:r>
              <a:rPr lang="en-US" altLang="en-US" sz="1000" b="1">
                <a:solidFill>
                  <a:srgbClr val="FFFFFF"/>
                </a:solidFill>
                <a:sym typeface="Arial Bold"/>
              </a:rPr>
              <a:t>Patient with </a:t>
            </a:r>
            <a:br>
              <a:rPr lang="en-US" altLang="en-US" sz="1000" b="1">
                <a:solidFill>
                  <a:srgbClr val="FFFFFF"/>
                </a:solidFill>
                <a:sym typeface="Arial Bold"/>
              </a:rPr>
            </a:br>
            <a:r>
              <a:rPr lang="en-US" altLang="en-US" sz="1000" b="1">
                <a:solidFill>
                  <a:srgbClr val="FFFFFF"/>
                </a:solidFill>
                <a:sym typeface="Arial Bold"/>
              </a:rPr>
              <a:t>respiratory symptoms</a:t>
            </a:r>
            <a:endParaRPr lang="en-US" altLang="en-US" sz="1000" b="1">
              <a:solidFill>
                <a:srgbClr val="FFFFFF"/>
              </a:solidFill>
            </a:endParaRPr>
          </a:p>
          <a:p>
            <a:pPr algn="ctr" eaLnBrk="1" hangingPunct="1">
              <a:spcBef>
                <a:spcPts val="425"/>
              </a:spcBef>
              <a:buFontTx/>
              <a:buNone/>
            </a:pPr>
            <a:r>
              <a:rPr lang="en-US" altLang="en-US" sz="1000" b="1" i="1">
                <a:solidFill>
                  <a:srgbClr val="FFFFFF"/>
                </a:solidFill>
                <a:sym typeface="Arial Bold Italic"/>
              </a:rPr>
              <a:t>Are the symptoms typical of asthma?</a:t>
            </a:r>
          </a:p>
        </p:txBody>
      </p:sp>
      <p:sp>
        <p:nvSpPr>
          <p:cNvPr id="147461" name="Rectangle 8"/>
          <p:cNvSpPr>
            <a:spLocks/>
          </p:cNvSpPr>
          <p:nvPr/>
        </p:nvSpPr>
        <p:spPr bwMode="auto">
          <a:xfrm>
            <a:off x="4023353" y="1566814"/>
            <a:ext cx="1840247" cy="6668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ts val="425"/>
              </a:spcBef>
              <a:buFontTx/>
              <a:buNone/>
            </a:pPr>
            <a:r>
              <a:rPr lang="en-US" altLang="en-US" sz="1000" b="1">
                <a:solidFill>
                  <a:srgbClr val="FFFFFF"/>
                </a:solidFill>
                <a:sym typeface="Arial Bold"/>
              </a:rPr>
              <a:t>Detailed history/examination </a:t>
            </a:r>
            <a:br>
              <a:rPr lang="en-US" altLang="en-US" sz="1000" b="1">
                <a:solidFill>
                  <a:srgbClr val="FFFFFF"/>
                </a:solidFill>
                <a:sym typeface="Arial Bold"/>
              </a:rPr>
            </a:br>
            <a:r>
              <a:rPr lang="en-US" altLang="en-US" sz="1000" b="1">
                <a:solidFill>
                  <a:srgbClr val="FFFFFF"/>
                </a:solidFill>
                <a:sym typeface="Arial Bold"/>
              </a:rPr>
              <a:t>for asthma</a:t>
            </a:r>
            <a:endParaRPr lang="en-US" altLang="en-US" sz="1000" b="1">
              <a:solidFill>
                <a:srgbClr val="FFFFFF"/>
              </a:solidFill>
            </a:endParaRPr>
          </a:p>
          <a:p>
            <a:pPr algn="ctr" eaLnBrk="1" hangingPunct="1">
              <a:spcBef>
                <a:spcPts val="425"/>
              </a:spcBef>
              <a:buFontTx/>
              <a:buNone/>
            </a:pPr>
            <a:r>
              <a:rPr lang="en-US" altLang="en-US" sz="1000" b="1" i="1">
                <a:solidFill>
                  <a:srgbClr val="FFFFFF"/>
                </a:solidFill>
                <a:sym typeface="Arial Bold Italic"/>
              </a:rPr>
              <a:t>History/</a:t>
            </a:r>
            <a:r>
              <a:rPr lang="en-US" altLang="en-US" sz="1000" b="1" i="1">
                <a:solidFill>
                  <a:srgbClr val="FFFFFF"/>
                </a:solidFill>
                <a:sym typeface="Arial Bold"/>
              </a:rPr>
              <a:t>examination</a:t>
            </a:r>
            <a:r>
              <a:rPr lang="en-US" altLang="en-US" sz="1000" b="1" i="1">
                <a:solidFill>
                  <a:srgbClr val="FFFFFF"/>
                </a:solidFill>
                <a:sym typeface="Arial Italic"/>
              </a:rPr>
              <a:t> </a:t>
            </a:r>
            <a:r>
              <a:rPr lang="en-US" altLang="en-US" sz="1000" b="1" i="1">
                <a:solidFill>
                  <a:srgbClr val="FFFFFF"/>
                </a:solidFill>
                <a:sym typeface="Arial Bold Italic"/>
              </a:rPr>
              <a:t>supports </a:t>
            </a:r>
            <a:br>
              <a:rPr lang="en-US" altLang="en-US" sz="1000" b="1" i="1">
                <a:solidFill>
                  <a:srgbClr val="FFFFFF"/>
                </a:solidFill>
                <a:sym typeface="Arial Bold Italic"/>
              </a:rPr>
            </a:br>
            <a:r>
              <a:rPr lang="en-US" altLang="en-US" sz="1000" b="1" i="1">
                <a:solidFill>
                  <a:srgbClr val="FFFFFF"/>
                </a:solidFill>
                <a:sym typeface="Arial Bold Italic"/>
              </a:rPr>
              <a:t>asthma diagnosis?</a:t>
            </a:r>
          </a:p>
        </p:txBody>
      </p:sp>
      <p:sp>
        <p:nvSpPr>
          <p:cNvPr id="147462" name="Rectangle 9"/>
          <p:cNvSpPr>
            <a:spLocks/>
          </p:cNvSpPr>
          <p:nvPr/>
        </p:nvSpPr>
        <p:spPr bwMode="auto">
          <a:xfrm>
            <a:off x="3285067" y="3068639"/>
            <a:ext cx="3386667" cy="51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ts val="425"/>
              </a:spcBef>
              <a:buFontTx/>
              <a:buNone/>
            </a:pPr>
            <a:r>
              <a:rPr lang="en-US" altLang="en-US" sz="1000" b="1">
                <a:solidFill>
                  <a:srgbClr val="FFFFFF"/>
                </a:solidFill>
                <a:sym typeface="Arial Bold"/>
              </a:rPr>
              <a:t>Perform spirometry/PEF </a:t>
            </a:r>
            <a:br>
              <a:rPr lang="en-US" altLang="en-US" sz="1000" b="1">
                <a:solidFill>
                  <a:srgbClr val="FFFFFF"/>
                </a:solidFill>
                <a:sym typeface="Arial Bold"/>
              </a:rPr>
            </a:br>
            <a:r>
              <a:rPr lang="en-US" altLang="en-US" sz="1000" b="1">
                <a:solidFill>
                  <a:srgbClr val="FFFFFF"/>
                </a:solidFill>
                <a:sym typeface="Arial Bold"/>
              </a:rPr>
              <a:t>with reversibility test</a:t>
            </a:r>
            <a:endParaRPr lang="en-US" altLang="en-US" sz="1000" b="1">
              <a:solidFill>
                <a:srgbClr val="FFFFFF"/>
              </a:solidFill>
            </a:endParaRPr>
          </a:p>
          <a:p>
            <a:pPr algn="ctr" eaLnBrk="1" hangingPunct="1">
              <a:spcBef>
                <a:spcPts val="425"/>
              </a:spcBef>
              <a:buFontTx/>
              <a:buNone/>
            </a:pPr>
            <a:r>
              <a:rPr lang="en-US" altLang="en-US" sz="1000" b="1" i="1">
                <a:solidFill>
                  <a:srgbClr val="FFFFFF"/>
                </a:solidFill>
                <a:sym typeface="Arial Bold Italic"/>
              </a:rPr>
              <a:t>Results support asthma diagnosis?</a:t>
            </a:r>
          </a:p>
        </p:txBody>
      </p:sp>
      <p:sp>
        <p:nvSpPr>
          <p:cNvPr id="147463" name="Rectangle 11"/>
          <p:cNvSpPr>
            <a:spLocks/>
          </p:cNvSpPr>
          <p:nvPr/>
        </p:nvSpPr>
        <p:spPr bwMode="auto">
          <a:xfrm>
            <a:off x="5956301" y="3873500"/>
            <a:ext cx="2597151" cy="77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ts val="425"/>
              </a:spcBef>
              <a:buFontTx/>
              <a:buNone/>
            </a:pPr>
            <a:r>
              <a:rPr lang="en-US" altLang="en-US" sz="1000">
                <a:solidFill>
                  <a:srgbClr val="134679"/>
                </a:solidFill>
              </a:rPr>
              <a:t>Repeat on another </a:t>
            </a:r>
            <a:br>
              <a:rPr lang="en-US" altLang="en-US" sz="1000">
                <a:solidFill>
                  <a:srgbClr val="134679"/>
                </a:solidFill>
              </a:rPr>
            </a:br>
            <a:r>
              <a:rPr lang="en-US" altLang="en-US" sz="1000">
                <a:solidFill>
                  <a:srgbClr val="134679"/>
                </a:solidFill>
              </a:rPr>
              <a:t>occasion or arrange </a:t>
            </a:r>
            <a:br>
              <a:rPr lang="en-US" altLang="en-US" sz="1000">
                <a:solidFill>
                  <a:srgbClr val="134679"/>
                </a:solidFill>
              </a:rPr>
            </a:br>
            <a:r>
              <a:rPr lang="en-US" altLang="en-US" sz="1000">
                <a:solidFill>
                  <a:srgbClr val="134679"/>
                </a:solidFill>
              </a:rPr>
              <a:t>other tests</a:t>
            </a:r>
          </a:p>
          <a:p>
            <a:pPr algn="ctr" eaLnBrk="1" hangingPunct="1">
              <a:spcBef>
                <a:spcPts val="425"/>
              </a:spcBef>
              <a:buFontTx/>
              <a:buNone/>
            </a:pPr>
            <a:r>
              <a:rPr lang="en-US" altLang="en-US" sz="1000">
                <a:solidFill>
                  <a:srgbClr val="134679"/>
                </a:solidFill>
              </a:rPr>
              <a:t>Confirms asthma diagnosis?</a:t>
            </a:r>
          </a:p>
        </p:txBody>
      </p:sp>
      <p:sp>
        <p:nvSpPr>
          <p:cNvPr id="147464" name="Rectangle 12"/>
          <p:cNvSpPr>
            <a:spLocks/>
          </p:cNvSpPr>
          <p:nvPr/>
        </p:nvSpPr>
        <p:spPr bwMode="auto">
          <a:xfrm>
            <a:off x="6047317" y="5267325"/>
            <a:ext cx="2658533" cy="55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n-US" altLang="en-US" sz="1000">
                <a:solidFill>
                  <a:srgbClr val="134679"/>
                </a:solidFill>
              </a:rPr>
              <a:t>Consider trial of treatment for </a:t>
            </a:r>
            <a:br>
              <a:rPr lang="en-US" altLang="en-US" sz="1000">
                <a:solidFill>
                  <a:srgbClr val="134679"/>
                </a:solidFill>
              </a:rPr>
            </a:br>
            <a:r>
              <a:rPr lang="en-US" altLang="en-US" sz="1000">
                <a:solidFill>
                  <a:srgbClr val="134679"/>
                </a:solidFill>
              </a:rPr>
              <a:t>most likely diagnosis, or refer </a:t>
            </a:r>
            <a:br>
              <a:rPr lang="en-US" altLang="en-US" sz="1000">
                <a:solidFill>
                  <a:srgbClr val="134679"/>
                </a:solidFill>
              </a:rPr>
            </a:br>
            <a:r>
              <a:rPr lang="en-US" altLang="en-US" sz="1000">
                <a:solidFill>
                  <a:srgbClr val="134679"/>
                </a:solidFill>
              </a:rPr>
              <a:t>for further investigations</a:t>
            </a:r>
          </a:p>
        </p:txBody>
      </p:sp>
      <p:sp>
        <p:nvSpPr>
          <p:cNvPr id="147465" name="Rectangle 13"/>
          <p:cNvSpPr>
            <a:spLocks/>
          </p:cNvSpPr>
          <p:nvPr/>
        </p:nvSpPr>
        <p:spPr bwMode="auto">
          <a:xfrm>
            <a:off x="7727951" y="2117725"/>
            <a:ext cx="3075516"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ts val="425"/>
              </a:spcBef>
              <a:buFontTx/>
              <a:buNone/>
            </a:pPr>
            <a:r>
              <a:rPr lang="en-US" altLang="en-US" sz="1000">
                <a:solidFill>
                  <a:srgbClr val="134679"/>
                </a:solidFill>
              </a:rPr>
              <a:t>Further history and tests for </a:t>
            </a:r>
            <a:br>
              <a:rPr lang="en-US" altLang="en-US" sz="1000">
                <a:solidFill>
                  <a:srgbClr val="134679"/>
                </a:solidFill>
              </a:rPr>
            </a:br>
            <a:r>
              <a:rPr lang="en-US" altLang="en-US" sz="1000">
                <a:solidFill>
                  <a:srgbClr val="134679"/>
                </a:solidFill>
              </a:rPr>
              <a:t>alternative diagnoses</a:t>
            </a:r>
          </a:p>
          <a:p>
            <a:pPr algn="ctr" eaLnBrk="1" hangingPunct="1">
              <a:spcBef>
                <a:spcPts val="425"/>
              </a:spcBef>
              <a:buFontTx/>
              <a:buNone/>
            </a:pPr>
            <a:r>
              <a:rPr lang="en-US" altLang="en-US" sz="1000" i="1">
                <a:solidFill>
                  <a:srgbClr val="134679"/>
                </a:solidFill>
                <a:latin typeface="Arial Italic"/>
                <a:sym typeface="Arial Italic"/>
              </a:rPr>
              <a:t>Alternative diagnosis confirmed?</a:t>
            </a:r>
          </a:p>
        </p:txBody>
      </p:sp>
      <p:sp>
        <p:nvSpPr>
          <p:cNvPr id="147466" name="Rectangle 14"/>
          <p:cNvSpPr>
            <a:spLocks/>
          </p:cNvSpPr>
          <p:nvPr/>
        </p:nvSpPr>
        <p:spPr bwMode="auto">
          <a:xfrm>
            <a:off x="7734300" y="6242051"/>
            <a:ext cx="3031067" cy="28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lnSpc>
                <a:spcPct val="120000"/>
              </a:lnSpc>
              <a:spcBef>
                <a:spcPct val="0"/>
              </a:spcBef>
              <a:buFontTx/>
              <a:buNone/>
            </a:pPr>
            <a:r>
              <a:rPr lang="en-US" altLang="en-US" sz="1000" b="1">
                <a:solidFill>
                  <a:srgbClr val="134679"/>
                </a:solidFill>
                <a:sym typeface="Arial Bold"/>
              </a:rPr>
              <a:t>Treat for alternative diagnosis</a:t>
            </a:r>
          </a:p>
        </p:txBody>
      </p:sp>
      <p:sp>
        <p:nvSpPr>
          <p:cNvPr id="147467" name="Rectangle 15"/>
          <p:cNvSpPr>
            <a:spLocks/>
          </p:cNvSpPr>
          <p:nvPr/>
        </p:nvSpPr>
        <p:spPr bwMode="auto">
          <a:xfrm>
            <a:off x="3217333" y="6249989"/>
            <a:ext cx="3386667" cy="28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lnSpc>
                <a:spcPct val="120000"/>
              </a:lnSpc>
              <a:spcBef>
                <a:spcPct val="0"/>
              </a:spcBef>
              <a:buFontTx/>
              <a:buNone/>
            </a:pPr>
            <a:r>
              <a:rPr lang="en-US" altLang="en-US" sz="1000" b="1">
                <a:solidFill>
                  <a:srgbClr val="FFFFFF"/>
                </a:solidFill>
                <a:sym typeface="Arial Bold"/>
              </a:rPr>
              <a:t>Treat for ASTHMA</a:t>
            </a:r>
          </a:p>
        </p:txBody>
      </p:sp>
      <p:sp>
        <p:nvSpPr>
          <p:cNvPr id="147468" name="Rectangle 18"/>
          <p:cNvSpPr>
            <a:spLocks/>
          </p:cNvSpPr>
          <p:nvPr/>
        </p:nvSpPr>
        <p:spPr bwMode="auto">
          <a:xfrm>
            <a:off x="4080934" y="1193800"/>
            <a:ext cx="1693333" cy="127000"/>
          </a:xfrm>
          <a:prstGeom prst="rect">
            <a:avLst/>
          </a:prstGeom>
          <a:solidFill>
            <a:srgbClr val="FFFFFF"/>
          </a:solidFill>
          <a:ln w="9525">
            <a:solidFill>
              <a:schemeClr val="tx1">
                <a:alpha val="0"/>
              </a:schemeClr>
            </a:solidFill>
            <a:round/>
            <a:headEnd/>
            <a:tailEnd/>
          </a:ln>
        </p:spPr>
        <p:txBody>
          <a:bodyPr lIns="0" tIns="0" rIns="0" bIns="0"/>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n-US" altLang="en-US" sz="2800">
              <a:solidFill>
                <a:srgbClr val="000000"/>
              </a:solidFill>
            </a:endParaRPr>
          </a:p>
        </p:txBody>
      </p:sp>
      <p:sp>
        <p:nvSpPr>
          <p:cNvPr id="147469" name="Rectangle 19"/>
          <p:cNvSpPr>
            <a:spLocks/>
          </p:cNvSpPr>
          <p:nvPr/>
        </p:nvSpPr>
        <p:spPr bwMode="auto">
          <a:xfrm>
            <a:off x="4648200" y="1176338"/>
            <a:ext cx="575733"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lnSpc>
                <a:spcPct val="120000"/>
              </a:lnSpc>
              <a:spcBef>
                <a:spcPct val="0"/>
              </a:spcBef>
              <a:buFontTx/>
              <a:buNone/>
            </a:pPr>
            <a:r>
              <a:rPr lang="en-US" altLang="en-US" sz="800" b="1">
                <a:solidFill>
                  <a:srgbClr val="134679"/>
                </a:solidFill>
                <a:latin typeface="Arial Bold"/>
                <a:sym typeface="Arial Bold"/>
              </a:rPr>
              <a:t>YES</a:t>
            </a:r>
          </a:p>
        </p:txBody>
      </p:sp>
      <p:sp>
        <p:nvSpPr>
          <p:cNvPr id="147470" name="Rectangle 20"/>
          <p:cNvSpPr>
            <a:spLocks/>
          </p:cNvSpPr>
          <p:nvPr/>
        </p:nvSpPr>
        <p:spPr bwMode="auto">
          <a:xfrm>
            <a:off x="4673601" y="2582863"/>
            <a:ext cx="514351" cy="157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n-US" altLang="en-US" sz="800" b="1">
                <a:solidFill>
                  <a:srgbClr val="134679"/>
                </a:solidFill>
                <a:latin typeface="Arial Bold"/>
                <a:sym typeface="Arial Bold"/>
              </a:rPr>
              <a:t>YES</a:t>
            </a:r>
          </a:p>
        </p:txBody>
      </p:sp>
      <p:sp>
        <p:nvSpPr>
          <p:cNvPr id="147471" name="Rectangle 21"/>
          <p:cNvSpPr>
            <a:spLocks/>
          </p:cNvSpPr>
          <p:nvPr/>
        </p:nvSpPr>
        <p:spPr bwMode="auto">
          <a:xfrm>
            <a:off x="4635500" y="4892675"/>
            <a:ext cx="6096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lnSpc>
                <a:spcPct val="90000"/>
              </a:lnSpc>
              <a:spcBef>
                <a:spcPct val="0"/>
              </a:spcBef>
              <a:buFontTx/>
              <a:buNone/>
            </a:pPr>
            <a:r>
              <a:rPr lang="en-US" altLang="en-US" sz="800" b="1">
                <a:solidFill>
                  <a:srgbClr val="134679"/>
                </a:solidFill>
                <a:latin typeface="Arial Bold"/>
                <a:sym typeface="Arial Bold"/>
              </a:rPr>
              <a:t>YES</a:t>
            </a:r>
          </a:p>
        </p:txBody>
      </p:sp>
      <p:sp>
        <p:nvSpPr>
          <p:cNvPr id="147472" name="Rectangle 22"/>
          <p:cNvSpPr>
            <a:spLocks/>
          </p:cNvSpPr>
          <p:nvPr/>
        </p:nvSpPr>
        <p:spPr bwMode="auto">
          <a:xfrm>
            <a:off x="7086600" y="4810125"/>
            <a:ext cx="575733"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lnSpc>
                <a:spcPct val="150000"/>
              </a:lnSpc>
              <a:spcBef>
                <a:spcPct val="0"/>
              </a:spcBef>
              <a:buFontTx/>
              <a:buNone/>
            </a:pPr>
            <a:r>
              <a:rPr lang="en-US" altLang="en-US" sz="800" b="1">
                <a:solidFill>
                  <a:srgbClr val="134679"/>
                </a:solidFill>
                <a:latin typeface="Arial Bold"/>
                <a:sym typeface="Arial Bold"/>
              </a:rPr>
              <a:t>NO</a:t>
            </a:r>
          </a:p>
        </p:txBody>
      </p:sp>
      <p:sp>
        <p:nvSpPr>
          <p:cNvPr id="147473" name="Rectangle 23"/>
          <p:cNvSpPr>
            <a:spLocks/>
          </p:cNvSpPr>
          <p:nvPr/>
        </p:nvSpPr>
        <p:spPr bwMode="auto">
          <a:xfrm>
            <a:off x="6772589" y="1065214"/>
            <a:ext cx="153888"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n-US" altLang="en-US" sz="800" b="1">
                <a:solidFill>
                  <a:srgbClr val="FF8721"/>
                </a:solidFill>
                <a:latin typeface="Arial Bold"/>
                <a:sym typeface="Arial Bold"/>
              </a:rPr>
              <a:t>NO</a:t>
            </a:r>
          </a:p>
        </p:txBody>
      </p:sp>
      <p:sp>
        <p:nvSpPr>
          <p:cNvPr id="147474" name="Rectangle 24"/>
          <p:cNvSpPr>
            <a:spLocks/>
          </p:cNvSpPr>
          <p:nvPr/>
        </p:nvSpPr>
        <p:spPr bwMode="auto">
          <a:xfrm>
            <a:off x="6637867" y="2405064"/>
            <a:ext cx="480484" cy="12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n-US" altLang="en-US" sz="800" b="1">
                <a:solidFill>
                  <a:srgbClr val="FF8721"/>
                </a:solidFill>
                <a:latin typeface="Arial Bold"/>
                <a:sym typeface="Arial Bold"/>
              </a:rPr>
              <a:t>NO</a:t>
            </a:r>
          </a:p>
        </p:txBody>
      </p:sp>
      <p:sp>
        <p:nvSpPr>
          <p:cNvPr id="147475" name="Rectangle 25"/>
          <p:cNvSpPr>
            <a:spLocks/>
          </p:cNvSpPr>
          <p:nvPr/>
        </p:nvSpPr>
        <p:spPr bwMode="auto">
          <a:xfrm>
            <a:off x="5283200" y="4035426"/>
            <a:ext cx="287867" cy="12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n-US" altLang="en-US" sz="800" b="1">
                <a:solidFill>
                  <a:srgbClr val="FF8721"/>
                </a:solidFill>
                <a:latin typeface="Arial Bold"/>
                <a:sym typeface="Arial Bold"/>
              </a:rPr>
              <a:t>NO</a:t>
            </a:r>
          </a:p>
        </p:txBody>
      </p:sp>
      <p:sp>
        <p:nvSpPr>
          <p:cNvPr id="147476" name="Rectangle 26"/>
          <p:cNvSpPr>
            <a:spLocks/>
          </p:cNvSpPr>
          <p:nvPr/>
        </p:nvSpPr>
        <p:spPr bwMode="auto">
          <a:xfrm>
            <a:off x="5326916" y="4243389"/>
            <a:ext cx="206787"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n-US" altLang="en-US" sz="800" b="1">
                <a:solidFill>
                  <a:srgbClr val="FF8721"/>
                </a:solidFill>
                <a:latin typeface="Arial Bold"/>
                <a:sym typeface="Arial Bold"/>
              </a:rPr>
              <a:t>YES</a:t>
            </a:r>
          </a:p>
        </p:txBody>
      </p:sp>
      <p:sp>
        <p:nvSpPr>
          <p:cNvPr id="147477" name="Rectangle 27"/>
          <p:cNvSpPr>
            <a:spLocks/>
          </p:cNvSpPr>
          <p:nvPr/>
        </p:nvSpPr>
        <p:spPr bwMode="auto">
          <a:xfrm>
            <a:off x="9101667" y="4892675"/>
            <a:ext cx="289984"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n-US" altLang="en-US" sz="800" b="1">
                <a:solidFill>
                  <a:srgbClr val="FF8721"/>
                </a:solidFill>
                <a:latin typeface="Arial Bold"/>
                <a:sym typeface="Arial Bold"/>
              </a:rPr>
              <a:t>YES</a:t>
            </a:r>
          </a:p>
        </p:txBody>
      </p:sp>
      <p:sp>
        <p:nvSpPr>
          <p:cNvPr id="147478" name="Rectangle 28"/>
          <p:cNvSpPr>
            <a:spLocks/>
          </p:cNvSpPr>
          <p:nvPr/>
        </p:nvSpPr>
        <p:spPr bwMode="auto">
          <a:xfrm>
            <a:off x="8695267" y="4183064"/>
            <a:ext cx="577851" cy="12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n-US" altLang="en-US" sz="800" b="1">
                <a:solidFill>
                  <a:srgbClr val="FF8721"/>
                </a:solidFill>
                <a:latin typeface="Arial Bold"/>
                <a:sym typeface="Arial Bold"/>
              </a:rPr>
              <a:t>NO</a:t>
            </a:r>
          </a:p>
        </p:txBody>
      </p:sp>
      <p:sp>
        <p:nvSpPr>
          <p:cNvPr id="147479" name="AutoShape 1"/>
          <p:cNvSpPr>
            <a:spLocks/>
          </p:cNvSpPr>
          <p:nvPr/>
        </p:nvSpPr>
        <p:spPr bwMode="auto">
          <a:xfrm>
            <a:off x="220133" y="6653214"/>
            <a:ext cx="11760200" cy="236537"/>
          </a:xfrm>
          <a:custGeom>
            <a:avLst/>
            <a:gdLst>
              <a:gd name="T0" fmla="*/ 0 w 21600"/>
              <a:gd name="T1" fmla="*/ 2147483647 h 20965"/>
              <a:gd name="T2" fmla="*/ 2147483647 w 21600"/>
              <a:gd name="T3" fmla="*/ 0 h 20965"/>
              <a:gd name="T4" fmla="*/ 2147483647 w 21600"/>
              <a:gd name="T5" fmla="*/ 0 h 20965"/>
              <a:gd name="T6" fmla="*/ 2147483647 w 21600"/>
              <a:gd name="T7" fmla="*/ 2147483647 h 20965"/>
              <a:gd name="T8" fmla="*/ 2147483647 w 21600"/>
              <a:gd name="T9" fmla="*/ 2147483647 h 20965"/>
              <a:gd name="T10" fmla="*/ 0 w 21600"/>
              <a:gd name="T11" fmla="*/ 2147483647 h 20965"/>
              <a:gd name="T12" fmla="*/ 0 w 21600"/>
              <a:gd name="T13" fmla="*/ 2147483647 h 20965"/>
              <a:gd name="T14" fmla="*/ 0 w 21600"/>
              <a:gd name="T15" fmla="*/ 2147483647 h 20965"/>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0965"/>
              <a:gd name="T26" fmla="*/ 21600 w 21600"/>
              <a:gd name="T27" fmla="*/ 20965 h 209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0965">
                <a:moveTo>
                  <a:pt x="0" y="3812"/>
                </a:moveTo>
                <a:cubicBezTo>
                  <a:pt x="0" y="1707"/>
                  <a:pt x="53" y="0"/>
                  <a:pt x="118" y="0"/>
                </a:cubicBezTo>
                <a:lnTo>
                  <a:pt x="21482" y="0"/>
                </a:lnTo>
                <a:cubicBezTo>
                  <a:pt x="21547" y="0"/>
                  <a:pt x="21600" y="1707"/>
                  <a:pt x="21600" y="3812"/>
                </a:cubicBezTo>
                <a:lnTo>
                  <a:pt x="21600" y="19059"/>
                </a:lnTo>
                <a:cubicBezTo>
                  <a:pt x="18000" y="21600"/>
                  <a:pt x="3600" y="21600"/>
                  <a:pt x="0" y="19059"/>
                </a:cubicBezTo>
                <a:lnTo>
                  <a:pt x="0" y="3812"/>
                </a:lnTo>
                <a:close/>
                <a:moveTo>
                  <a:pt x="0" y="3812"/>
                </a:moveTo>
              </a:path>
            </a:pathLst>
          </a:custGeom>
          <a:solidFill>
            <a:srgbClr val="134679"/>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endParaRPr lang="el-GR"/>
          </a:p>
        </p:txBody>
      </p:sp>
      <p:sp>
        <p:nvSpPr>
          <p:cNvPr id="147480" name="Rectangle 3"/>
          <p:cNvSpPr>
            <a:spLocks/>
          </p:cNvSpPr>
          <p:nvPr/>
        </p:nvSpPr>
        <p:spPr bwMode="auto">
          <a:xfrm>
            <a:off x="9864135" y="6679456"/>
            <a:ext cx="1654299" cy="15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n-US" altLang="en-US" sz="1000">
                <a:solidFill>
                  <a:srgbClr val="FFFFFF"/>
                </a:solidFill>
              </a:rPr>
              <a:t>© Global Initiative for Asthma</a:t>
            </a:r>
          </a:p>
        </p:txBody>
      </p:sp>
      <p:sp>
        <p:nvSpPr>
          <p:cNvPr id="147481" name="Rectangle 5"/>
          <p:cNvSpPr>
            <a:spLocks/>
          </p:cNvSpPr>
          <p:nvPr/>
        </p:nvSpPr>
        <p:spPr bwMode="auto">
          <a:xfrm>
            <a:off x="270934" y="6657976"/>
            <a:ext cx="2745317"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40631" bIns="0"/>
          <a:lstStyle>
            <a:lvl1pPr marL="36513"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r>
              <a:rPr lang="en-US" altLang="en-US" sz="1200" i="1">
                <a:solidFill>
                  <a:srgbClr val="FFFFFF"/>
                </a:solidFill>
                <a:latin typeface="Arial Italic"/>
                <a:sym typeface="Arial Italic"/>
              </a:rPr>
              <a:t>GINA 2017, Box 1-1 (3/4)</a:t>
            </a:r>
          </a:p>
        </p:txBody>
      </p:sp>
    </p:spTree>
    <p:extLst>
      <p:ext uri="{BB962C8B-B14F-4D97-AF65-F5344CB8AC3E}">
        <p14:creationId xmlns:p14="http://schemas.microsoft.com/office/powerpoint/2010/main" xmlns="" val="34624705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10261600" y="0"/>
            <a:ext cx="1930400" cy="127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148483" name="Picture 31" descr="box 1-level 4.jp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1481667" y="92076"/>
            <a:ext cx="9433984" cy="6619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4" name="Rectangle 7"/>
          <p:cNvSpPr>
            <a:spLocks/>
          </p:cNvSpPr>
          <p:nvPr/>
        </p:nvSpPr>
        <p:spPr bwMode="auto">
          <a:xfrm>
            <a:off x="3268133" y="188913"/>
            <a:ext cx="3403600"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ts val="425"/>
              </a:spcBef>
              <a:buFontTx/>
              <a:buNone/>
            </a:pPr>
            <a:r>
              <a:rPr lang="en-US" altLang="en-US" sz="1000" b="1">
                <a:solidFill>
                  <a:srgbClr val="FFFFFF"/>
                </a:solidFill>
                <a:sym typeface="Arial Bold"/>
              </a:rPr>
              <a:t>Patient with </a:t>
            </a:r>
            <a:br>
              <a:rPr lang="en-US" altLang="en-US" sz="1000" b="1">
                <a:solidFill>
                  <a:srgbClr val="FFFFFF"/>
                </a:solidFill>
                <a:sym typeface="Arial Bold"/>
              </a:rPr>
            </a:br>
            <a:r>
              <a:rPr lang="en-US" altLang="en-US" sz="1000" b="1">
                <a:solidFill>
                  <a:srgbClr val="FFFFFF"/>
                </a:solidFill>
                <a:sym typeface="Arial Bold"/>
              </a:rPr>
              <a:t>respiratory symptoms</a:t>
            </a:r>
            <a:endParaRPr lang="en-US" altLang="en-US" sz="1000" b="1">
              <a:solidFill>
                <a:srgbClr val="FFFFFF"/>
              </a:solidFill>
            </a:endParaRPr>
          </a:p>
          <a:p>
            <a:pPr algn="ctr" eaLnBrk="1" hangingPunct="1">
              <a:spcBef>
                <a:spcPts val="425"/>
              </a:spcBef>
              <a:buFontTx/>
              <a:buNone/>
            </a:pPr>
            <a:r>
              <a:rPr lang="en-US" altLang="en-US" sz="1000" b="1" i="1">
                <a:solidFill>
                  <a:srgbClr val="FFFFFF"/>
                </a:solidFill>
                <a:sym typeface="Arial Bold Italic"/>
              </a:rPr>
              <a:t>Are the symptoms typical of asthma?</a:t>
            </a:r>
          </a:p>
        </p:txBody>
      </p:sp>
      <p:sp>
        <p:nvSpPr>
          <p:cNvPr id="148485" name="Rectangle 8"/>
          <p:cNvSpPr>
            <a:spLocks/>
          </p:cNvSpPr>
          <p:nvPr/>
        </p:nvSpPr>
        <p:spPr bwMode="auto">
          <a:xfrm>
            <a:off x="4023353" y="1566814"/>
            <a:ext cx="1840247" cy="6668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ts val="425"/>
              </a:spcBef>
              <a:buFontTx/>
              <a:buNone/>
            </a:pPr>
            <a:r>
              <a:rPr lang="en-US" altLang="en-US" sz="1000" b="1">
                <a:solidFill>
                  <a:srgbClr val="FFFFFF"/>
                </a:solidFill>
                <a:sym typeface="Arial Bold"/>
              </a:rPr>
              <a:t>Detailed history/examination </a:t>
            </a:r>
            <a:br>
              <a:rPr lang="en-US" altLang="en-US" sz="1000" b="1">
                <a:solidFill>
                  <a:srgbClr val="FFFFFF"/>
                </a:solidFill>
                <a:sym typeface="Arial Bold"/>
              </a:rPr>
            </a:br>
            <a:r>
              <a:rPr lang="en-US" altLang="en-US" sz="1000" b="1">
                <a:solidFill>
                  <a:srgbClr val="FFFFFF"/>
                </a:solidFill>
                <a:sym typeface="Arial Bold"/>
              </a:rPr>
              <a:t>for asthma</a:t>
            </a:r>
            <a:endParaRPr lang="en-US" altLang="en-US" sz="1000" b="1">
              <a:solidFill>
                <a:srgbClr val="FFFFFF"/>
              </a:solidFill>
            </a:endParaRPr>
          </a:p>
          <a:p>
            <a:pPr algn="ctr" eaLnBrk="1" hangingPunct="1">
              <a:spcBef>
                <a:spcPts val="425"/>
              </a:spcBef>
              <a:buFontTx/>
              <a:buNone/>
            </a:pPr>
            <a:r>
              <a:rPr lang="en-US" altLang="en-US" sz="1000" b="1" i="1">
                <a:solidFill>
                  <a:srgbClr val="FFFFFF"/>
                </a:solidFill>
                <a:sym typeface="Arial Bold Italic"/>
              </a:rPr>
              <a:t>History/</a:t>
            </a:r>
            <a:r>
              <a:rPr lang="en-US" altLang="en-US" sz="1000" b="1" i="1">
                <a:solidFill>
                  <a:srgbClr val="FFFFFF"/>
                </a:solidFill>
                <a:sym typeface="Arial Bold"/>
              </a:rPr>
              <a:t>examination</a:t>
            </a:r>
            <a:r>
              <a:rPr lang="en-US" altLang="en-US" sz="1000" b="1" i="1">
                <a:solidFill>
                  <a:srgbClr val="FFFFFF"/>
                </a:solidFill>
                <a:sym typeface="Arial Italic"/>
              </a:rPr>
              <a:t> </a:t>
            </a:r>
            <a:r>
              <a:rPr lang="en-US" altLang="en-US" sz="1000" b="1" i="1">
                <a:solidFill>
                  <a:srgbClr val="FFFFFF"/>
                </a:solidFill>
                <a:sym typeface="Arial Bold Italic"/>
              </a:rPr>
              <a:t>supports </a:t>
            </a:r>
            <a:br>
              <a:rPr lang="en-US" altLang="en-US" sz="1000" b="1" i="1">
                <a:solidFill>
                  <a:srgbClr val="FFFFFF"/>
                </a:solidFill>
                <a:sym typeface="Arial Bold Italic"/>
              </a:rPr>
            </a:br>
            <a:r>
              <a:rPr lang="en-US" altLang="en-US" sz="1000" b="1" i="1">
                <a:solidFill>
                  <a:srgbClr val="FFFFFF"/>
                </a:solidFill>
                <a:sym typeface="Arial Bold Italic"/>
              </a:rPr>
              <a:t>asthma diagnosis?</a:t>
            </a:r>
          </a:p>
        </p:txBody>
      </p:sp>
      <p:sp>
        <p:nvSpPr>
          <p:cNvPr id="148486" name="Rectangle 9"/>
          <p:cNvSpPr>
            <a:spLocks/>
          </p:cNvSpPr>
          <p:nvPr/>
        </p:nvSpPr>
        <p:spPr bwMode="auto">
          <a:xfrm>
            <a:off x="3285067" y="3068639"/>
            <a:ext cx="3386667" cy="51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ts val="425"/>
              </a:spcBef>
              <a:buFontTx/>
              <a:buNone/>
            </a:pPr>
            <a:r>
              <a:rPr lang="en-US" altLang="en-US" sz="1000" b="1">
                <a:solidFill>
                  <a:srgbClr val="FFFFFF"/>
                </a:solidFill>
                <a:sym typeface="Arial Bold"/>
              </a:rPr>
              <a:t>Perform spirometry/PEF </a:t>
            </a:r>
            <a:br>
              <a:rPr lang="en-US" altLang="en-US" sz="1000" b="1">
                <a:solidFill>
                  <a:srgbClr val="FFFFFF"/>
                </a:solidFill>
                <a:sym typeface="Arial Bold"/>
              </a:rPr>
            </a:br>
            <a:r>
              <a:rPr lang="en-US" altLang="en-US" sz="1000" b="1">
                <a:solidFill>
                  <a:srgbClr val="FFFFFF"/>
                </a:solidFill>
                <a:sym typeface="Arial Bold"/>
              </a:rPr>
              <a:t>with reversibility test</a:t>
            </a:r>
            <a:endParaRPr lang="en-US" altLang="en-US" sz="1000" b="1">
              <a:solidFill>
                <a:srgbClr val="FFFFFF"/>
              </a:solidFill>
            </a:endParaRPr>
          </a:p>
          <a:p>
            <a:pPr algn="ctr" eaLnBrk="1" hangingPunct="1">
              <a:spcBef>
                <a:spcPts val="425"/>
              </a:spcBef>
              <a:buFontTx/>
              <a:buNone/>
            </a:pPr>
            <a:r>
              <a:rPr lang="en-US" altLang="en-US" sz="1000" b="1" i="1">
                <a:solidFill>
                  <a:srgbClr val="FFFFFF"/>
                </a:solidFill>
                <a:sym typeface="Arial Bold Italic"/>
              </a:rPr>
              <a:t>Results support asthma diagnosis?</a:t>
            </a:r>
          </a:p>
        </p:txBody>
      </p:sp>
      <p:sp>
        <p:nvSpPr>
          <p:cNvPr id="148487" name="Rectangle 10"/>
          <p:cNvSpPr>
            <a:spLocks/>
          </p:cNvSpPr>
          <p:nvPr/>
        </p:nvSpPr>
        <p:spPr bwMode="auto">
          <a:xfrm>
            <a:off x="1612900" y="4852989"/>
            <a:ext cx="2497667" cy="877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ts val="425"/>
              </a:spcBef>
              <a:buFontTx/>
              <a:buNone/>
            </a:pPr>
            <a:r>
              <a:rPr lang="en-US" altLang="en-US" sz="1000">
                <a:solidFill>
                  <a:srgbClr val="134679"/>
                </a:solidFill>
              </a:rPr>
              <a:t>Empiric treatment with </a:t>
            </a:r>
            <a:br>
              <a:rPr lang="en-US" altLang="en-US" sz="1000">
                <a:solidFill>
                  <a:srgbClr val="134679"/>
                </a:solidFill>
              </a:rPr>
            </a:br>
            <a:r>
              <a:rPr lang="en-US" altLang="en-US" sz="1000">
                <a:solidFill>
                  <a:srgbClr val="134679"/>
                </a:solidFill>
              </a:rPr>
              <a:t>ICS and prn SABA</a:t>
            </a:r>
          </a:p>
          <a:p>
            <a:pPr algn="ctr" eaLnBrk="1" hangingPunct="1">
              <a:spcBef>
                <a:spcPts val="425"/>
              </a:spcBef>
              <a:buFontTx/>
              <a:buNone/>
            </a:pPr>
            <a:r>
              <a:rPr lang="en-US" altLang="en-US" sz="1000">
                <a:solidFill>
                  <a:srgbClr val="134679"/>
                </a:solidFill>
              </a:rPr>
              <a:t>Review response</a:t>
            </a:r>
          </a:p>
          <a:p>
            <a:pPr algn="ctr" eaLnBrk="1" hangingPunct="1">
              <a:spcBef>
                <a:spcPts val="425"/>
              </a:spcBef>
              <a:buFontTx/>
              <a:buNone/>
            </a:pPr>
            <a:r>
              <a:rPr lang="en-US" altLang="en-US" sz="1000">
                <a:solidFill>
                  <a:srgbClr val="134679"/>
                </a:solidFill>
              </a:rPr>
              <a:t>Diagnostic testing </a:t>
            </a:r>
            <a:br>
              <a:rPr lang="en-US" altLang="en-US" sz="1000">
                <a:solidFill>
                  <a:srgbClr val="134679"/>
                </a:solidFill>
              </a:rPr>
            </a:br>
            <a:r>
              <a:rPr lang="en-US" altLang="en-US" sz="1000">
                <a:solidFill>
                  <a:srgbClr val="134679"/>
                </a:solidFill>
              </a:rPr>
              <a:t>within 1-3 months</a:t>
            </a:r>
          </a:p>
        </p:txBody>
      </p:sp>
      <p:sp>
        <p:nvSpPr>
          <p:cNvPr id="148488" name="Rectangle 11"/>
          <p:cNvSpPr>
            <a:spLocks/>
          </p:cNvSpPr>
          <p:nvPr/>
        </p:nvSpPr>
        <p:spPr bwMode="auto">
          <a:xfrm>
            <a:off x="5956301" y="3873500"/>
            <a:ext cx="2597151" cy="77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ts val="425"/>
              </a:spcBef>
              <a:buFontTx/>
              <a:buNone/>
            </a:pPr>
            <a:r>
              <a:rPr lang="en-US" altLang="en-US" sz="1000">
                <a:solidFill>
                  <a:srgbClr val="134679"/>
                </a:solidFill>
              </a:rPr>
              <a:t>Repeat on another </a:t>
            </a:r>
            <a:br>
              <a:rPr lang="en-US" altLang="en-US" sz="1000">
                <a:solidFill>
                  <a:srgbClr val="134679"/>
                </a:solidFill>
              </a:rPr>
            </a:br>
            <a:r>
              <a:rPr lang="en-US" altLang="en-US" sz="1000">
                <a:solidFill>
                  <a:srgbClr val="134679"/>
                </a:solidFill>
              </a:rPr>
              <a:t>occasion or arrange </a:t>
            </a:r>
            <a:br>
              <a:rPr lang="en-US" altLang="en-US" sz="1000">
                <a:solidFill>
                  <a:srgbClr val="134679"/>
                </a:solidFill>
              </a:rPr>
            </a:br>
            <a:r>
              <a:rPr lang="en-US" altLang="en-US" sz="1000">
                <a:solidFill>
                  <a:srgbClr val="134679"/>
                </a:solidFill>
              </a:rPr>
              <a:t>other tests</a:t>
            </a:r>
          </a:p>
          <a:p>
            <a:pPr algn="ctr" eaLnBrk="1" hangingPunct="1">
              <a:spcBef>
                <a:spcPts val="425"/>
              </a:spcBef>
              <a:buFontTx/>
              <a:buNone/>
            </a:pPr>
            <a:r>
              <a:rPr lang="en-US" altLang="en-US" sz="1000">
                <a:solidFill>
                  <a:srgbClr val="134679"/>
                </a:solidFill>
              </a:rPr>
              <a:t>Confirms asthma diagnosis?</a:t>
            </a:r>
          </a:p>
        </p:txBody>
      </p:sp>
      <p:sp>
        <p:nvSpPr>
          <p:cNvPr id="148489" name="Rectangle 12"/>
          <p:cNvSpPr>
            <a:spLocks/>
          </p:cNvSpPr>
          <p:nvPr/>
        </p:nvSpPr>
        <p:spPr bwMode="auto">
          <a:xfrm>
            <a:off x="6047317" y="5267325"/>
            <a:ext cx="2658533" cy="55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n-US" altLang="en-US" sz="1000">
                <a:solidFill>
                  <a:srgbClr val="134679"/>
                </a:solidFill>
              </a:rPr>
              <a:t>Consider trial of treatment for </a:t>
            </a:r>
            <a:br>
              <a:rPr lang="en-US" altLang="en-US" sz="1000">
                <a:solidFill>
                  <a:srgbClr val="134679"/>
                </a:solidFill>
              </a:rPr>
            </a:br>
            <a:r>
              <a:rPr lang="en-US" altLang="en-US" sz="1000">
                <a:solidFill>
                  <a:srgbClr val="134679"/>
                </a:solidFill>
              </a:rPr>
              <a:t>most likely diagnosis, or refer </a:t>
            </a:r>
            <a:br>
              <a:rPr lang="en-US" altLang="en-US" sz="1000">
                <a:solidFill>
                  <a:srgbClr val="134679"/>
                </a:solidFill>
              </a:rPr>
            </a:br>
            <a:r>
              <a:rPr lang="en-US" altLang="en-US" sz="1000">
                <a:solidFill>
                  <a:srgbClr val="134679"/>
                </a:solidFill>
              </a:rPr>
              <a:t>for further investigations</a:t>
            </a:r>
          </a:p>
        </p:txBody>
      </p:sp>
      <p:sp>
        <p:nvSpPr>
          <p:cNvPr id="148490" name="Rectangle 13"/>
          <p:cNvSpPr>
            <a:spLocks/>
          </p:cNvSpPr>
          <p:nvPr/>
        </p:nvSpPr>
        <p:spPr bwMode="auto">
          <a:xfrm>
            <a:off x="7727951" y="2117725"/>
            <a:ext cx="3075516"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ts val="425"/>
              </a:spcBef>
              <a:buFontTx/>
              <a:buNone/>
            </a:pPr>
            <a:r>
              <a:rPr lang="en-US" altLang="en-US" sz="1000">
                <a:solidFill>
                  <a:srgbClr val="134679"/>
                </a:solidFill>
              </a:rPr>
              <a:t>Further history and tests for </a:t>
            </a:r>
            <a:br>
              <a:rPr lang="en-US" altLang="en-US" sz="1000">
                <a:solidFill>
                  <a:srgbClr val="134679"/>
                </a:solidFill>
              </a:rPr>
            </a:br>
            <a:r>
              <a:rPr lang="en-US" altLang="en-US" sz="1000">
                <a:solidFill>
                  <a:srgbClr val="134679"/>
                </a:solidFill>
              </a:rPr>
              <a:t>alternative diagnoses</a:t>
            </a:r>
          </a:p>
          <a:p>
            <a:pPr algn="ctr" eaLnBrk="1" hangingPunct="1">
              <a:spcBef>
                <a:spcPts val="425"/>
              </a:spcBef>
              <a:buFontTx/>
              <a:buNone/>
            </a:pPr>
            <a:r>
              <a:rPr lang="en-US" altLang="en-US" sz="1000" i="1">
                <a:solidFill>
                  <a:srgbClr val="134679"/>
                </a:solidFill>
                <a:latin typeface="Arial Italic"/>
                <a:sym typeface="Arial Italic"/>
              </a:rPr>
              <a:t>Alternative diagnosis confirmed?</a:t>
            </a:r>
          </a:p>
        </p:txBody>
      </p:sp>
      <p:sp>
        <p:nvSpPr>
          <p:cNvPr id="148491" name="Rectangle 14"/>
          <p:cNvSpPr>
            <a:spLocks/>
          </p:cNvSpPr>
          <p:nvPr/>
        </p:nvSpPr>
        <p:spPr bwMode="auto">
          <a:xfrm>
            <a:off x="7734300" y="6242051"/>
            <a:ext cx="3031067" cy="28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lnSpc>
                <a:spcPct val="120000"/>
              </a:lnSpc>
              <a:spcBef>
                <a:spcPct val="0"/>
              </a:spcBef>
              <a:buFontTx/>
              <a:buNone/>
            </a:pPr>
            <a:r>
              <a:rPr lang="en-US" altLang="en-US" sz="1000" b="1">
                <a:solidFill>
                  <a:srgbClr val="134679"/>
                </a:solidFill>
                <a:sym typeface="Arial Bold"/>
              </a:rPr>
              <a:t>Treat for alternative diagnosis</a:t>
            </a:r>
          </a:p>
        </p:txBody>
      </p:sp>
      <p:sp>
        <p:nvSpPr>
          <p:cNvPr id="148492" name="Rectangle 15"/>
          <p:cNvSpPr>
            <a:spLocks/>
          </p:cNvSpPr>
          <p:nvPr/>
        </p:nvSpPr>
        <p:spPr bwMode="auto">
          <a:xfrm>
            <a:off x="3217333" y="6249989"/>
            <a:ext cx="3386667" cy="28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lnSpc>
                <a:spcPct val="120000"/>
              </a:lnSpc>
              <a:spcBef>
                <a:spcPct val="0"/>
              </a:spcBef>
              <a:buFontTx/>
              <a:buNone/>
            </a:pPr>
            <a:r>
              <a:rPr lang="en-US" altLang="en-US" sz="1000" b="1">
                <a:solidFill>
                  <a:srgbClr val="FFFFFF"/>
                </a:solidFill>
                <a:sym typeface="Arial Bold"/>
              </a:rPr>
              <a:t>Treat for ASTHMA</a:t>
            </a:r>
          </a:p>
        </p:txBody>
      </p:sp>
      <p:sp>
        <p:nvSpPr>
          <p:cNvPr id="148493" name="Rectangle 17"/>
          <p:cNvSpPr>
            <a:spLocks/>
          </p:cNvSpPr>
          <p:nvPr/>
        </p:nvSpPr>
        <p:spPr bwMode="auto">
          <a:xfrm>
            <a:off x="2669118" y="2492375"/>
            <a:ext cx="1943100" cy="38893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n-US" altLang="en-US" sz="1000">
                <a:solidFill>
                  <a:srgbClr val="134679"/>
                </a:solidFill>
              </a:rPr>
              <a:t>Clinical urgency, and other diagnoses unlikely</a:t>
            </a:r>
          </a:p>
        </p:txBody>
      </p:sp>
      <p:sp>
        <p:nvSpPr>
          <p:cNvPr id="148494" name="Rectangle 18"/>
          <p:cNvSpPr>
            <a:spLocks/>
          </p:cNvSpPr>
          <p:nvPr/>
        </p:nvSpPr>
        <p:spPr bwMode="auto">
          <a:xfrm>
            <a:off x="4080934" y="1193800"/>
            <a:ext cx="1693333" cy="127000"/>
          </a:xfrm>
          <a:prstGeom prst="rect">
            <a:avLst/>
          </a:prstGeom>
          <a:solidFill>
            <a:srgbClr val="FFFFFF"/>
          </a:solidFill>
          <a:ln w="9525">
            <a:solidFill>
              <a:schemeClr val="tx1">
                <a:alpha val="0"/>
              </a:schemeClr>
            </a:solidFill>
            <a:round/>
            <a:headEnd/>
            <a:tailEnd/>
          </a:ln>
        </p:spPr>
        <p:txBody>
          <a:bodyPr lIns="0" tIns="0" rIns="0" bIns="0"/>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n-US" altLang="en-US" sz="2800">
              <a:solidFill>
                <a:srgbClr val="000000"/>
              </a:solidFill>
            </a:endParaRPr>
          </a:p>
        </p:txBody>
      </p:sp>
      <p:sp>
        <p:nvSpPr>
          <p:cNvPr id="148495" name="Rectangle 19"/>
          <p:cNvSpPr>
            <a:spLocks/>
          </p:cNvSpPr>
          <p:nvPr/>
        </p:nvSpPr>
        <p:spPr bwMode="auto">
          <a:xfrm>
            <a:off x="4648200" y="1176338"/>
            <a:ext cx="575733"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lnSpc>
                <a:spcPct val="120000"/>
              </a:lnSpc>
              <a:spcBef>
                <a:spcPct val="0"/>
              </a:spcBef>
              <a:buFontTx/>
              <a:buNone/>
            </a:pPr>
            <a:r>
              <a:rPr lang="en-US" altLang="en-US" sz="800" b="1">
                <a:solidFill>
                  <a:srgbClr val="134679"/>
                </a:solidFill>
                <a:latin typeface="Arial Bold"/>
                <a:sym typeface="Arial Bold"/>
              </a:rPr>
              <a:t>YES</a:t>
            </a:r>
          </a:p>
        </p:txBody>
      </p:sp>
      <p:sp>
        <p:nvSpPr>
          <p:cNvPr id="148496" name="Rectangle 20"/>
          <p:cNvSpPr>
            <a:spLocks/>
          </p:cNvSpPr>
          <p:nvPr/>
        </p:nvSpPr>
        <p:spPr bwMode="auto">
          <a:xfrm>
            <a:off x="4673601" y="2582863"/>
            <a:ext cx="514351" cy="157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n-US" altLang="en-US" sz="800" b="1">
                <a:solidFill>
                  <a:srgbClr val="134679"/>
                </a:solidFill>
                <a:latin typeface="Arial Bold"/>
                <a:sym typeface="Arial Bold"/>
              </a:rPr>
              <a:t>YES</a:t>
            </a:r>
          </a:p>
        </p:txBody>
      </p:sp>
      <p:sp>
        <p:nvSpPr>
          <p:cNvPr id="148497" name="Rectangle 21"/>
          <p:cNvSpPr>
            <a:spLocks/>
          </p:cNvSpPr>
          <p:nvPr/>
        </p:nvSpPr>
        <p:spPr bwMode="auto">
          <a:xfrm>
            <a:off x="4635500" y="4892675"/>
            <a:ext cx="6096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lnSpc>
                <a:spcPct val="90000"/>
              </a:lnSpc>
              <a:spcBef>
                <a:spcPct val="0"/>
              </a:spcBef>
              <a:buFontTx/>
              <a:buNone/>
            </a:pPr>
            <a:r>
              <a:rPr lang="en-US" altLang="en-US" sz="800" b="1">
                <a:solidFill>
                  <a:srgbClr val="134679"/>
                </a:solidFill>
                <a:latin typeface="Arial Bold"/>
                <a:sym typeface="Arial Bold"/>
              </a:rPr>
              <a:t>YES</a:t>
            </a:r>
          </a:p>
        </p:txBody>
      </p:sp>
      <p:sp>
        <p:nvSpPr>
          <p:cNvPr id="148498" name="Rectangle 22"/>
          <p:cNvSpPr>
            <a:spLocks/>
          </p:cNvSpPr>
          <p:nvPr/>
        </p:nvSpPr>
        <p:spPr bwMode="auto">
          <a:xfrm>
            <a:off x="7086600" y="4810125"/>
            <a:ext cx="575733"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lnSpc>
                <a:spcPct val="150000"/>
              </a:lnSpc>
              <a:spcBef>
                <a:spcPct val="0"/>
              </a:spcBef>
              <a:buFontTx/>
              <a:buNone/>
            </a:pPr>
            <a:r>
              <a:rPr lang="en-US" altLang="en-US" sz="800" b="1">
                <a:solidFill>
                  <a:srgbClr val="134679"/>
                </a:solidFill>
                <a:latin typeface="Arial Bold"/>
                <a:sym typeface="Arial Bold"/>
              </a:rPr>
              <a:t>NO</a:t>
            </a:r>
          </a:p>
        </p:txBody>
      </p:sp>
      <p:sp>
        <p:nvSpPr>
          <p:cNvPr id="148499" name="Rectangle 23"/>
          <p:cNvSpPr>
            <a:spLocks/>
          </p:cNvSpPr>
          <p:nvPr/>
        </p:nvSpPr>
        <p:spPr bwMode="auto">
          <a:xfrm>
            <a:off x="6772589" y="1065214"/>
            <a:ext cx="153888"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n-US" altLang="en-US" sz="800" b="1">
                <a:solidFill>
                  <a:srgbClr val="FF8721"/>
                </a:solidFill>
                <a:latin typeface="Arial Bold"/>
                <a:sym typeface="Arial Bold"/>
              </a:rPr>
              <a:t>NO</a:t>
            </a:r>
          </a:p>
        </p:txBody>
      </p:sp>
      <p:sp>
        <p:nvSpPr>
          <p:cNvPr id="148500" name="Rectangle 24"/>
          <p:cNvSpPr>
            <a:spLocks/>
          </p:cNvSpPr>
          <p:nvPr/>
        </p:nvSpPr>
        <p:spPr bwMode="auto">
          <a:xfrm>
            <a:off x="6637867" y="2405064"/>
            <a:ext cx="480484" cy="12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n-US" altLang="en-US" sz="800" b="1">
                <a:solidFill>
                  <a:srgbClr val="FF8721"/>
                </a:solidFill>
                <a:latin typeface="Arial Bold"/>
                <a:sym typeface="Arial Bold"/>
              </a:rPr>
              <a:t>NO</a:t>
            </a:r>
          </a:p>
        </p:txBody>
      </p:sp>
      <p:sp>
        <p:nvSpPr>
          <p:cNvPr id="148501" name="Rectangle 25"/>
          <p:cNvSpPr>
            <a:spLocks/>
          </p:cNvSpPr>
          <p:nvPr/>
        </p:nvSpPr>
        <p:spPr bwMode="auto">
          <a:xfrm>
            <a:off x="5283200" y="4035426"/>
            <a:ext cx="287867" cy="12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n-US" altLang="en-US" sz="800" b="1">
                <a:solidFill>
                  <a:srgbClr val="FF8721"/>
                </a:solidFill>
                <a:latin typeface="Arial Bold"/>
                <a:sym typeface="Arial Bold"/>
              </a:rPr>
              <a:t>NO</a:t>
            </a:r>
          </a:p>
        </p:txBody>
      </p:sp>
      <p:sp>
        <p:nvSpPr>
          <p:cNvPr id="148502" name="Rectangle 26"/>
          <p:cNvSpPr>
            <a:spLocks/>
          </p:cNvSpPr>
          <p:nvPr/>
        </p:nvSpPr>
        <p:spPr bwMode="auto">
          <a:xfrm>
            <a:off x="5326916" y="4243389"/>
            <a:ext cx="206787"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n-US" altLang="en-US" sz="800" b="1">
                <a:solidFill>
                  <a:srgbClr val="FF8721"/>
                </a:solidFill>
                <a:latin typeface="Arial Bold"/>
                <a:sym typeface="Arial Bold"/>
              </a:rPr>
              <a:t>YES</a:t>
            </a:r>
          </a:p>
        </p:txBody>
      </p:sp>
      <p:sp>
        <p:nvSpPr>
          <p:cNvPr id="148503" name="Rectangle 27"/>
          <p:cNvSpPr>
            <a:spLocks/>
          </p:cNvSpPr>
          <p:nvPr/>
        </p:nvSpPr>
        <p:spPr bwMode="auto">
          <a:xfrm>
            <a:off x="9101667" y="4892675"/>
            <a:ext cx="289984"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n-US" altLang="en-US" sz="800" b="1">
                <a:solidFill>
                  <a:srgbClr val="FF8721"/>
                </a:solidFill>
                <a:latin typeface="Arial Bold"/>
                <a:sym typeface="Arial Bold"/>
              </a:rPr>
              <a:t>YES</a:t>
            </a:r>
          </a:p>
        </p:txBody>
      </p:sp>
      <p:sp>
        <p:nvSpPr>
          <p:cNvPr id="148504" name="Rectangle 28"/>
          <p:cNvSpPr>
            <a:spLocks/>
          </p:cNvSpPr>
          <p:nvPr/>
        </p:nvSpPr>
        <p:spPr bwMode="auto">
          <a:xfrm>
            <a:off x="8695267" y="4183064"/>
            <a:ext cx="577851" cy="12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n-US" altLang="en-US" sz="800" b="1">
                <a:solidFill>
                  <a:srgbClr val="FF8721"/>
                </a:solidFill>
                <a:latin typeface="Arial Bold"/>
                <a:sym typeface="Arial Bold"/>
              </a:rPr>
              <a:t>NO</a:t>
            </a:r>
          </a:p>
        </p:txBody>
      </p:sp>
      <p:sp>
        <p:nvSpPr>
          <p:cNvPr id="148505" name="AutoShape 1"/>
          <p:cNvSpPr>
            <a:spLocks/>
          </p:cNvSpPr>
          <p:nvPr/>
        </p:nvSpPr>
        <p:spPr bwMode="auto">
          <a:xfrm>
            <a:off x="220133" y="6653214"/>
            <a:ext cx="11760200" cy="236537"/>
          </a:xfrm>
          <a:custGeom>
            <a:avLst/>
            <a:gdLst>
              <a:gd name="T0" fmla="*/ 0 w 21600"/>
              <a:gd name="T1" fmla="*/ 2147483647 h 20965"/>
              <a:gd name="T2" fmla="*/ 2147483647 w 21600"/>
              <a:gd name="T3" fmla="*/ 0 h 20965"/>
              <a:gd name="T4" fmla="*/ 2147483647 w 21600"/>
              <a:gd name="T5" fmla="*/ 0 h 20965"/>
              <a:gd name="T6" fmla="*/ 2147483647 w 21600"/>
              <a:gd name="T7" fmla="*/ 2147483647 h 20965"/>
              <a:gd name="T8" fmla="*/ 2147483647 w 21600"/>
              <a:gd name="T9" fmla="*/ 2147483647 h 20965"/>
              <a:gd name="T10" fmla="*/ 0 w 21600"/>
              <a:gd name="T11" fmla="*/ 2147483647 h 20965"/>
              <a:gd name="T12" fmla="*/ 0 w 21600"/>
              <a:gd name="T13" fmla="*/ 2147483647 h 20965"/>
              <a:gd name="T14" fmla="*/ 0 w 21600"/>
              <a:gd name="T15" fmla="*/ 2147483647 h 20965"/>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0965"/>
              <a:gd name="T26" fmla="*/ 21600 w 21600"/>
              <a:gd name="T27" fmla="*/ 20965 h 209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0965">
                <a:moveTo>
                  <a:pt x="0" y="3812"/>
                </a:moveTo>
                <a:cubicBezTo>
                  <a:pt x="0" y="1707"/>
                  <a:pt x="53" y="0"/>
                  <a:pt x="118" y="0"/>
                </a:cubicBezTo>
                <a:lnTo>
                  <a:pt x="21482" y="0"/>
                </a:lnTo>
                <a:cubicBezTo>
                  <a:pt x="21547" y="0"/>
                  <a:pt x="21600" y="1707"/>
                  <a:pt x="21600" y="3812"/>
                </a:cubicBezTo>
                <a:lnTo>
                  <a:pt x="21600" y="19059"/>
                </a:lnTo>
                <a:cubicBezTo>
                  <a:pt x="18000" y="21600"/>
                  <a:pt x="3600" y="21600"/>
                  <a:pt x="0" y="19059"/>
                </a:cubicBezTo>
                <a:lnTo>
                  <a:pt x="0" y="3812"/>
                </a:lnTo>
                <a:close/>
                <a:moveTo>
                  <a:pt x="0" y="3812"/>
                </a:moveTo>
              </a:path>
            </a:pathLst>
          </a:custGeom>
          <a:solidFill>
            <a:srgbClr val="134679"/>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endParaRPr lang="el-GR"/>
          </a:p>
        </p:txBody>
      </p:sp>
      <p:sp>
        <p:nvSpPr>
          <p:cNvPr id="148506" name="Rectangle 3"/>
          <p:cNvSpPr>
            <a:spLocks/>
          </p:cNvSpPr>
          <p:nvPr/>
        </p:nvSpPr>
        <p:spPr bwMode="auto">
          <a:xfrm>
            <a:off x="9864135" y="6679456"/>
            <a:ext cx="1654299" cy="15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n-US" altLang="en-US" sz="1000">
                <a:solidFill>
                  <a:srgbClr val="FFFFFF"/>
                </a:solidFill>
              </a:rPr>
              <a:t>© Global Initiative for Asthma</a:t>
            </a:r>
          </a:p>
        </p:txBody>
      </p:sp>
      <p:sp>
        <p:nvSpPr>
          <p:cNvPr id="148507" name="Rectangle 5"/>
          <p:cNvSpPr>
            <a:spLocks/>
          </p:cNvSpPr>
          <p:nvPr/>
        </p:nvSpPr>
        <p:spPr bwMode="auto">
          <a:xfrm>
            <a:off x="270934" y="6657976"/>
            <a:ext cx="2745317"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40631" bIns="0"/>
          <a:lstStyle>
            <a:lvl1pPr marL="36513"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r>
              <a:rPr lang="en-US" altLang="en-US" sz="1200" i="1">
                <a:solidFill>
                  <a:srgbClr val="FFFFFF"/>
                </a:solidFill>
                <a:latin typeface="Arial Italic"/>
                <a:sym typeface="Arial Italic"/>
              </a:rPr>
              <a:t>GINA 2017, Box 1-1 (4/4)</a:t>
            </a:r>
          </a:p>
        </p:txBody>
      </p:sp>
      <p:sp>
        <p:nvSpPr>
          <p:cNvPr id="148508" name="TextBox 1"/>
          <p:cNvSpPr txBox="1">
            <a:spLocks noChangeArrowheads="1"/>
          </p:cNvSpPr>
          <p:nvPr/>
        </p:nvSpPr>
        <p:spPr bwMode="auto">
          <a:xfrm>
            <a:off x="-222251" y="4017963"/>
            <a:ext cx="184731"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n-US" altLang="en-US" sz="2800">
              <a:solidFill>
                <a:srgbClr val="000000"/>
              </a:solidFill>
            </a:endParaRPr>
          </a:p>
        </p:txBody>
      </p:sp>
    </p:spTree>
    <p:extLst>
      <p:ext uri="{BB962C8B-B14F-4D97-AF65-F5344CB8AC3E}">
        <p14:creationId xmlns:p14="http://schemas.microsoft.com/office/powerpoint/2010/main" xmlns="" val="7747390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ext Box 2"/>
          <p:cNvSpPr txBox="1">
            <a:spLocks noChangeArrowheads="1"/>
          </p:cNvSpPr>
          <p:nvPr/>
        </p:nvSpPr>
        <p:spPr bwMode="auto">
          <a:xfrm>
            <a:off x="5056718" y="2300289"/>
            <a:ext cx="5058833"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50000"/>
              </a:spcBef>
              <a:buFontTx/>
              <a:buNone/>
            </a:pPr>
            <a:endParaRPr lang="el-GR" altLang="el-GR"/>
          </a:p>
        </p:txBody>
      </p:sp>
      <p:sp>
        <p:nvSpPr>
          <p:cNvPr id="126979" name="Rectangle 3"/>
          <p:cNvSpPr>
            <a:spLocks noChangeArrowheads="1"/>
          </p:cNvSpPr>
          <p:nvPr/>
        </p:nvSpPr>
        <p:spPr bwMode="auto">
          <a:xfrm>
            <a:off x="5300133" y="2928938"/>
            <a:ext cx="1219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l-GR" altLang="el-GR" sz="1800"/>
          </a:p>
        </p:txBody>
      </p:sp>
      <p:sp>
        <p:nvSpPr>
          <p:cNvPr id="126980" name="Rectangle 4"/>
          <p:cNvSpPr>
            <a:spLocks noChangeArrowheads="1"/>
          </p:cNvSpPr>
          <p:nvPr/>
        </p:nvSpPr>
        <p:spPr bwMode="auto">
          <a:xfrm>
            <a:off x="573618" y="1"/>
            <a:ext cx="11415183"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l-GR" altLang="el-GR" sz="3600" b="1" dirty="0">
                <a:solidFill>
                  <a:srgbClr val="040466"/>
                </a:solidFill>
                <a:latin typeface="Comic Sans MS" pitchFamily="66" charset="0"/>
              </a:rPr>
              <a:t>Διαφορική διάγνωση</a:t>
            </a:r>
            <a:r>
              <a:rPr lang="en-US" altLang="el-GR" sz="3600" b="1" dirty="0">
                <a:solidFill>
                  <a:srgbClr val="040466"/>
                </a:solidFill>
                <a:latin typeface="Comic Sans MS" pitchFamily="66" charset="0"/>
              </a:rPr>
              <a:t>:</a:t>
            </a:r>
            <a:r>
              <a:rPr lang="el-GR" altLang="el-GR" sz="3600" b="1" dirty="0">
                <a:solidFill>
                  <a:srgbClr val="040466"/>
                </a:solidFill>
                <a:latin typeface="Comic Sans MS" pitchFamily="66" charset="0"/>
              </a:rPr>
              <a:t> Άσθμα </a:t>
            </a:r>
            <a:r>
              <a:rPr lang="en-US" altLang="el-GR" sz="3600" b="1" dirty="0">
                <a:solidFill>
                  <a:srgbClr val="040466"/>
                </a:solidFill>
                <a:latin typeface="Comic Sans MS" pitchFamily="66" charset="0"/>
              </a:rPr>
              <a:t>vs </a:t>
            </a:r>
            <a:r>
              <a:rPr lang="el-GR" altLang="el-GR" sz="3600" b="1" dirty="0">
                <a:solidFill>
                  <a:srgbClr val="040466"/>
                </a:solidFill>
                <a:latin typeface="Comic Sans MS" pitchFamily="66" charset="0"/>
              </a:rPr>
              <a:t>ΧΑΠ</a:t>
            </a:r>
            <a:endParaRPr lang="en-US" altLang="el-GR" sz="3600" b="1" dirty="0">
              <a:solidFill>
                <a:srgbClr val="040466"/>
              </a:solidFill>
              <a:latin typeface="Comic Sans MS" pitchFamily="66" charset="0"/>
            </a:endParaRPr>
          </a:p>
        </p:txBody>
      </p:sp>
      <p:grpSp>
        <p:nvGrpSpPr>
          <p:cNvPr id="126981" name="Group 2"/>
          <p:cNvGrpSpPr>
            <a:grpSpLocks/>
          </p:cNvGrpSpPr>
          <p:nvPr/>
        </p:nvGrpSpPr>
        <p:grpSpPr bwMode="auto">
          <a:xfrm>
            <a:off x="342901" y="2043113"/>
            <a:ext cx="5346700" cy="3719395"/>
            <a:chOff x="141288" y="2083624"/>
            <a:chExt cx="4010025" cy="3720668"/>
          </a:xfrm>
        </p:grpSpPr>
        <p:sp>
          <p:nvSpPr>
            <p:cNvPr id="126986" name="Rectangle 5"/>
            <p:cNvSpPr>
              <a:spLocks noChangeArrowheads="1"/>
            </p:cNvSpPr>
            <p:nvPr/>
          </p:nvSpPr>
          <p:spPr bwMode="auto">
            <a:xfrm>
              <a:off x="783705" y="2083624"/>
              <a:ext cx="1656184" cy="4309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spcBef>
                  <a:spcPct val="0"/>
                </a:spcBef>
                <a:buFontTx/>
                <a:buNone/>
              </a:pPr>
              <a:r>
                <a:rPr lang="el-GR" altLang="el-GR" sz="2800" b="1">
                  <a:solidFill>
                    <a:srgbClr val="C00000"/>
                  </a:solidFill>
                  <a:latin typeface="Comic Sans MS" pitchFamily="66" charset="0"/>
                  <a:cs typeface="Tahoma" pitchFamily="34" charset="0"/>
                </a:rPr>
                <a:t>ΧΑΠ</a:t>
              </a:r>
              <a:endParaRPr lang="en-GB" altLang="el-GR" sz="2800" b="1">
                <a:solidFill>
                  <a:srgbClr val="C00000"/>
                </a:solidFill>
                <a:latin typeface="Comic Sans MS" pitchFamily="66" charset="0"/>
                <a:cs typeface="Tahoma" pitchFamily="34" charset="0"/>
              </a:endParaRPr>
            </a:p>
          </p:txBody>
        </p:sp>
        <p:sp>
          <p:nvSpPr>
            <p:cNvPr id="126987" name="Rectangle 7"/>
            <p:cNvSpPr>
              <a:spLocks noChangeArrowheads="1"/>
            </p:cNvSpPr>
            <p:nvPr/>
          </p:nvSpPr>
          <p:spPr bwMode="auto">
            <a:xfrm>
              <a:off x="141288" y="2725473"/>
              <a:ext cx="4010025" cy="30788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spcBef>
                  <a:spcPct val="20000"/>
                </a:spcBef>
                <a:buChar char="•"/>
                <a:tabLst>
                  <a:tab pos="290513" algn="l"/>
                </a:tabLst>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tabLst>
                  <a:tab pos="290513" algn="l"/>
                </a:tabLst>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tabLst>
                  <a:tab pos="290513" algn="l"/>
                </a:tabLst>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tabLst>
                  <a:tab pos="290513" algn="l"/>
                </a:tabLst>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tabLst>
                  <a:tab pos="290513" algn="l"/>
                </a:tabLst>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tabLst>
                  <a:tab pos="290513" algn="l"/>
                </a:tabLst>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tabLst>
                  <a:tab pos="290513" algn="l"/>
                </a:tabLst>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tabLst>
                  <a:tab pos="290513" algn="l"/>
                </a:tabLst>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tabLst>
                  <a:tab pos="290513" algn="l"/>
                </a:tabLst>
                <a:defRPr sz="2000">
                  <a:solidFill>
                    <a:schemeClr val="tx1"/>
                  </a:solidFill>
                  <a:latin typeface="Arial" pitchFamily="34" charset="0"/>
                  <a:ea typeface="ＭＳ Ｐゴシック" pitchFamily="34" charset="-128"/>
                  <a:cs typeface="Arial" pitchFamily="34" charset="0"/>
                </a:defRPr>
              </a:lvl9pPr>
            </a:lstStyle>
            <a:p>
              <a:pPr>
                <a:spcBef>
                  <a:spcPct val="50000"/>
                </a:spcBef>
                <a:buClr>
                  <a:srgbClr val="A5FF4B"/>
                </a:buClr>
                <a:buSzPct val="125000"/>
              </a:pPr>
              <a:r>
                <a:rPr lang="en-GB" altLang="el-GR" sz="2000" b="1" dirty="0">
                  <a:solidFill>
                    <a:schemeClr val="bg1"/>
                  </a:solidFill>
                  <a:latin typeface="Tahoma" pitchFamily="34" charset="0"/>
                </a:rPr>
                <a:t>  </a:t>
              </a:r>
              <a:r>
                <a:rPr lang="en-GB" altLang="el-GR" sz="2400" dirty="0">
                  <a:solidFill>
                    <a:srgbClr val="002060"/>
                  </a:solidFill>
                  <a:latin typeface="Tahoma" pitchFamily="34" charset="0"/>
                  <a:cs typeface="Tahoma" pitchFamily="34" charset="0"/>
                </a:rPr>
                <a:t>Onset in mid-life</a:t>
              </a:r>
            </a:p>
            <a:p>
              <a:pPr>
                <a:spcBef>
                  <a:spcPct val="50000"/>
                </a:spcBef>
                <a:buClr>
                  <a:srgbClr val="A5FF4B"/>
                </a:buClr>
                <a:buSzPct val="125000"/>
              </a:pPr>
              <a:r>
                <a:rPr lang="en-GB" altLang="el-GR" sz="2400" dirty="0">
                  <a:solidFill>
                    <a:srgbClr val="002060"/>
                  </a:solidFill>
                  <a:latin typeface="Tahoma" pitchFamily="34" charset="0"/>
                  <a:cs typeface="Tahoma" pitchFamily="34" charset="0"/>
                </a:rPr>
                <a:t>  Symptoms slowly progressive</a:t>
              </a:r>
            </a:p>
            <a:p>
              <a:pPr>
                <a:spcBef>
                  <a:spcPct val="50000"/>
                </a:spcBef>
                <a:buClr>
                  <a:srgbClr val="A5FF4B"/>
                </a:buClr>
                <a:buSzPct val="125000"/>
              </a:pPr>
              <a:r>
                <a:rPr lang="en-GB" altLang="el-GR" sz="2400" dirty="0">
                  <a:solidFill>
                    <a:srgbClr val="002060"/>
                  </a:solidFill>
                  <a:latin typeface="Tahoma" pitchFamily="34" charset="0"/>
                  <a:cs typeface="Tahoma" pitchFamily="34" charset="0"/>
                </a:rPr>
                <a:t>  Long smoking history</a:t>
              </a:r>
            </a:p>
            <a:p>
              <a:pPr>
                <a:spcBef>
                  <a:spcPct val="50000"/>
                </a:spcBef>
                <a:buClr>
                  <a:srgbClr val="A5FF4B"/>
                </a:buClr>
                <a:buSzPct val="125000"/>
                <a:buFontTx/>
                <a:buNone/>
              </a:pPr>
              <a:endParaRPr lang="en-GB" altLang="el-GR" sz="2400" dirty="0">
                <a:solidFill>
                  <a:srgbClr val="002060"/>
                </a:solidFill>
              </a:endParaRPr>
            </a:p>
            <a:p>
              <a:pPr>
                <a:spcBef>
                  <a:spcPct val="0"/>
                </a:spcBef>
                <a:buFontTx/>
                <a:buNone/>
              </a:pPr>
              <a:endParaRPr lang="en-GB" altLang="el-GR" sz="2400" b="1" dirty="0">
                <a:solidFill>
                  <a:srgbClr val="002060"/>
                </a:solidFill>
                <a:latin typeface="Times New Roman" pitchFamily="18" charset="0"/>
              </a:endParaRPr>
            </a:p>
            <a:p>
              <a:pPr>
                <a:spcBef>
                  <a:spcPct val="0"/>
                </a:spcBef>
                <a:buFontTx/>
                <a:buNone/>
              </a:pPr>
              <a:endParaRPr lang="en-GB" altLang="el-GR" sz="2400" b="1" dirty="0">
                <a:solidFill>
                  <a:srgbClr val="002060"/>
                </a:solidFill>
                <a:latin typeface="Times New Roman" pitchFamily="18" charset="0"/>
              </a:endParaRPr>
            </a:p>
            <a:p>
              <a:pPr>
                <a:spcBef>
                  <a:spcPct val="0"/>
                </a:spcBef>
                <a:buFontTx/>
                <a:buNone/>
              </a:pPr>
              <a:r>
                <a:rPr lang="en-GB" altLang="el-GR" sz="2000" b="1" dirty="0">
                  <a:solidFill>
                    <a:srgbClr val="002060"/>
                  </a:solidFill>
                  <a:latin typeface="Tahoma" pitchFamily="34" charset="0"/>
                </a:rPr>
                <a:t> </a:t>
              </a:r>
            </a:p>
          </p:txBody>
        </p:sp>
      </p:grpSp>
      <p:grpSp>
        <p:nvGrpSpPr>
          <p:cNvPr id="126982" name="Group 1"/>
          <p:cNvGrpSpPr>
            <a:grpSpLocks/>
          </p:cNvGrpSpPr>
          <p:nvPr/>
        </p:nvGrpSpPr>
        <p:grpSpPr bwMode="auto">
          <a:xfrm>
            <a:off x="5080001" y="2008158"/>
            <a:ext cx="6449484" cy="3209623"/>
            <a:chOff x="3810000" y="2007531"/>
            <a:chExt cx="4837112" cy="3209499"/>
          </a:xfrm>
        </p:grpSpPr>
        <p:sp>
          <p:nvSpPr>
            <p:cNvPr id="126984" name="Rectangle 6"/>
            <p:cNvSpPr>
              <a:spLocks noChangeArrowheads="1"/>
            </p:cNvSpPr>
            <p:nvPr/>
          </p:nvSpPr>
          <p:spPr bwMode="auto">
            <a:xfrm>
              <a:off x="4953000" y="2007531"/>
              <a:ext cx="1043555" cy="4308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spcBef>
                  <a:spcPct val="0"/>
                </a:spcBef>
                <a:buFontTx/>
                <a:buNone/>
              </a:pPr>
              <a:r>
                <a:rPr lang="en-GB" altLang="el-GR" sz="2800" b="1">
                  <a:solidFill>
                    <a:srgbClr val="C00000"/>
                  </a:solidFill>
                  <a:latin typeface="Comic Sans MS" pitchFamily="66" charset="0"/>
                  <a:cs typeface="Tahoma" pitchFamily="34" charset="0"/>
                </a:rPr>
                <a:t>A</a:t>
              </a:r>
              <a:r>
                <a:rPr lang="el-GR" altLang="el-GR" sz="2800" b="1">
                  <a:solidFill>
                    <a:srgbClr val="C00000"/>
                  </a:solidFill>
                  <a:latin typeface="Comic Sans MS" pitchFamily="66" charset="0"/>
                  <a:cs typeface="Tahoma" pitchFamily="34" charset="0"/>
                </a:rPr>
                <a:t>ΣΘΜΑ</a:t>
              </a:r>
              <a:endParaRPr lang="en-GB" altLang="el-GR" sz="2800" b="1">
                <a:solidFill>
                  <a:srgbClr val="C00000"/>
                </a:solidFill>
                <a:latin typeface="Comic Sans MS" pitchFamily="66" charset="0"/>
                <a:cs typeface="Tahoma" pitchFamily="34" charset="0"/>
              </a:endParaRPr>
            </a:p>
          </p:txBody>
        </p:sp>
        <p:sp>
          <p:nvSpPr>
            <p:cNvPr id="126985" name="Rectangle 8"/>
            <p:cNvSpPr>
              <a:spLocks noChangeArrowheads="1"/>
            </p:cNvSpPr>
            <p:nvPr/>
          </p:nvSpPr>
          <p:spPr bwMode="auto">
            <a:xfrm>
              <a:off x="3810000" y="2631807"/>
              <a:ext cx="4837112" cy="25852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marL="290513" indent="-290513"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spcBef>
                  <a:spcPct val="50000"/>
                </a:spcBef>
                <a:buClr>
                  <a:srgbClr val="A5FF4B"/>
                </a:buClr>
                <a:buSzPct val="120000"/>
              </a:pPr>
              <a:r>
                <a:rPr lang="en-GB" altLang="el-GR" sz="2400" dirty="0">
                  <a:solidFill>
                    <a:srgbClr val="002060"/>
                  </a:solidFill>
                  <a:latin typeface="Tahoma" pitchFamily="34" charset="0"/>
                  <a:cs typeface="Tahoma" pitchFamily="34" charset="0"/>
                </a:rPr>
                <a:t>Onset early in life (often childhood)</a:t>
              </a:r>
            </a:p>
            <a:p>
              <a:pPr>
                <a:spcBef>
                  <a:spcPct val="50000"/>
                </a:spcBef>
                <a:buClr>
                  <a:srgbClr val="A5FF4B"/>
                </a:buClr>
                <a:buSzPct val="120000"/>
              </a:pPr>
              <a:r>
                <a:rPr lang="en-GB" altLang="el-GR" sz="2400" dirty="0">
                  <a:solidFill>
                    <a:srgbClr val="002060"/>
                  </a:solidFill>
                  <a:latin typeface="Tahoma" pitchFamily="34" charset="0"/>
                  <a:cs typeface="Tahoma" pitchFamily="34" charset="0"/>
                </a:rPr>
                <a:t>Symptoms vary from day to day</a:t>
              </a:r>
            </a:p>
            <a:p>
              <a:pPr>
                <a:spcBef>
                  <a:spcPct val="50000"/>
                </a:spcBef>
                <a:buClr>
                  <a:srgbClr val="A5FF4B"/>
                </a:buClr>
                <a:buSzPct val="120000"/>
              </a:pPr>
              <a:r>
                <a:rPr lang="en-GB" altLang="el-GR" sz="2400" dirty="0">
                  <a:solidFill>
                    <a:srgbClr val="002060"/>
                  </a:solidFill>
                  <a:latin typeface="Tahoma" pitchFamily="34" charset="0"/>
                  <a:cs typeface="Tahoma" pitchFamily="34" charset="0"/>
                </a:rPr>
                <a:t>Symptoms worse at night/early morning</a:t>
              </a:r>
            </a:p>
            <a:p>
              <a:pPr>
                <a:spcBef>
                  <a:spcPct val="50000"/>
                </a:spcBef>
                <a:buClr>
                  <a:srgbClr val="A5FF4B"/>
                </a:buClr>
                <a:buSzPct val="120000"/>
              </a:pPr>
              <a:r>
                <a:rPr lang="en-GB" altLang="el-GR" sz="2400" dirty="0">
                  <a:solidFill>
                    <a:srgbClr val="002060"/>
                  </a:solidFill>
                  <a:latin typeface="Tahoma" pitchFamily="34" charset="0"/>
                  <a:cs typeface="Tahoma" pitchFamily="34" charset="0"/>
                </a:rPr>
                <a:t>Allergy, rhinitis, and/or eczema also  present</a:t>
              </a:r>
            </a:p>
            <a:p>
              <a:pPr>
                <a:spcBef>
                  <a:spcPct val="50000"/>
                </a:spcBef>
                <a:buClr>
                  <a:srgbClr val="A5FF4B"/>
                </a:buClr>
                <a:buSzPct val="120000"/>
              </a:pPr>
              <a:r>
                <a:rPr lang="en-GB" altLang="el-GR" sz="2400" dirty="0">
                  <a:solidFill>
                    <a:srgbClr val="002060"/>
                  </a:solidFill>
                  <a:latin typeface="Tahoma" pitchFamily="34" charset="0"/>
                  <a:cs typeface="Tahoma" pitchFamily="34" charset="0"/>
                </a:rPr>
                <a:t>Family history of asthma</a:t>
              </a:r>
            </a:p>
          </p:txBody>
        </p:sp>
      </p:grpSp>
      <p:sp>
        <p:nvSpPr>
          <p:cNvPr id="132105" name="Line 9"/>
          <p:cNvSpPr>
            <a:spLocks noChangeShapeType="1"/>
          </p:cNvSpPr>
          <p:nvPr/>
        </p:nvSpPr>
        <p:spPr bwMode="auto">
          <a:xfrm>
            <a:off x="232834" y="908050"/>
            <a:ext cx="11163300" cy="0"/>
          </a:xfrm>
          <a:prstGeom prst="line">
            <a:avLst/>
          </a:prstGeom>
          <a:noFill/>
          <a:ln w="28575">
            <a:solidFill>
              <a:srgbClr val="C00000"/>
            </a:solidFill>
            <a:round/>
            <a:headEnd/>
            <a:tailEnd/>
          </a:ln>
          <a:effectLst>
            <a:outerShdw blurRad="63500" dist="17961" dir="2700000" algn="ctr" rotWithShape="0">
              <a:srgbClr val="000000">
                <a:alpha val="74998"/>
              </a:srgbClr>
            </a:outerShdw>
          </a:effectLst>
          <a:extLst/>
        </p:spPr>
        <p:txBody>
          <a:bodyPr wrap="none" anchor="ctr"/>
          <a:lstStyle/>
          <a:p>
            <a:pPr>
              <a:defRPr/>
            </a:pPr>
            <a:endParaRPr lang="en-US">
              <a:ea typeface="ＭＳ Ｐゴシック" charset="0"/>
            </a:endParaRPr>
          </a:p>
        </p:txBody>
      </p:sp>
    </p:spTree>
    <p:extLst>
      <p:ext uri="{BB962C8B-B14F-4D97-AF65-F5344CB8AC3E}">
        <p14:creationId xmlns:p14="http://schemas.microsoft.com/office/powerpoint/2010/main" xmlns="" val="36174840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42861" y="0"/>
            <a:ext cx="10363200" cy="646113"/>
          </a:xfrm>
        </p:spPr>
        <p:txBody>
          <a:bodyPr>
            <a:normAutofit fontScale="90000"/>
          </a:bodyPr>
          <a:lstStyle/>
          <a:p>
            <a:pPr algn="ctr">
              <a:defRPr/>
            </a:pPr>
            <a:r>
              <a:rPr lang="el-GR" altLang="el-GR" b="1" dirty="0">
                <a:solidFill>
                  <a:srgbClr val="002060"/>
                </a:solidFill>
                <a:effectLst/>
                <a:latin typeface="Comic Sans MS" pitchFamily="66" charset="0"/>
                <a:cs typeface="Arial" pitchFamily="34" charset="0"/>
              </a:rPr>
              <a:t>Διάγνωση </a:t>
            </a:r>
            <a:r>
              <a:rPr lang="en-US" altLang="el-GR" b="1" dirty="0">
                <a:solidFill>
                  <a:srgbClr val="002060"/>
                </a:solidFill>
                <a:effectLst/>
                <a:latin typeface="Comic Sans MS" pitchFamily="66" charset="0"/>
                <a:cs typeface="Arial" pitchFamily="34" charset="0"/>
              </a:rPr>
              <a:t>ACO</a:t>
            </a:r>
            <a:endParaRPr lang="el-GR" dirty="0">
              <a:solidFill>
                <a:srgbClr val="002060"/>
              </a:solidFill>
            </a:endParaRPr>
          </a:p>
        </p:txBody>
      </p:sp>
      <p:pic>
        <p:nvPicPr>
          <p:cNvPr id="6963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9751" y="1482725"/>
            <a:ext cx="11209867"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Ορθογώνιο 2"/>
          <p:cNvSpPr/>
          <p:nvPr/>
        </p:nvSpPr>
        <p:spPr>
          <a:xfrm>
            <a:off x="539752" y="604838"/>
            <a:ext cx="11652249" cy="923330"/>
          </a:xfrm>
          <a:prstGeom prst="rect">
            <a:avLst/>
          </a:prstGeom>
        </p:spPr>
        <p:txBody>
          <a:bodyPr>
            <a:spAutoFit/>
          </a:bodyPr>
          <a:lstStyle/>
          <a:p>
            <a:pPr algn="ctr">
              <a:lnSpc>
                <a:spcPct val="150000"/>
              </a:lnSpc>
              <a:defRPr/>
            </a:pPr>
            <a:r>
              <a:rPr lang="el-GR" altLang="el-GR" b="1" dirty="0">
                <a:solidFill>
                  <a:srgbClr val="002060"/>
                </a:solidFill>
                <a:latin typeface="Comic Sans MS" panose="030F0702030302020204" pitchFamily="66" charset="0"/>
                <a:cs typeface="Arial" pitchFamily="34" charset="0"/>
              </a:rPr>
              <a:t>το </a:t>
            </a:r>
            <a:r>
              <a:rPr lang="en-US" altLang="el-GR" b="1" dirty="0">
                <a:solidFill>
                  <a:srgbClr val="002060"/>
                </a:solidFill>
                <a:latin typeface="Comic Sans MS" panose="030F0702030302020204" pitchFamily="66" charset="0"/>
                <a:cs typeface="Arial" pitchFamily="34" charset="0"/>
              </a:rPr>
              <a:t>ACO </a:t>
            </a:r>
            <a:r>
              <a:rPr lang="el-GR" altLang="el-GR" b="1" dirty="0">
                <a:solidFill>
                  <a:srgbClr val="002060"/>
                </a:solidFill>
                <a:latin typeface="Comic Sans MS" panose="030F0702030302020204" pitchFamily="66" charset="0"/>
                <a:cs typeface="Arial" pitchFamily="34" charset="0"/>
              </a:rPr>
              <a:t>προσδιορίζεται από που </a:t>
            </a:r>
            <a:r>
              <a:rPr lang="el-GR" altLang="el-GR" b="1" dirty="0" err="1">
                <a:solidFill>
                  <a:srgbClr val="002060"/>
                </a:solidFill>
                <a:latin typeface="Comic Sans MS" panose="030F0702030302020204" pitchFamily="66" charset="0"/>
                <a:cs typeface="Arial" pitchFamily="34" charset="0"/>
              </a:rPr>
              <a:t>μοιτα</a:t>
            </a:r>
            <a:r>
              <a:rPr lang="el-GR" altLang="el-GR" b="1" dirty="0">
                <a:solidFill>
                  <a:srgbClr val="002060"/>
                </a:solidFill>
                <a:latin typeface="Comic Sans MS" panose="030F0702030302020204" pitchFamily="66" charset="0"/>
                <a:cs typeface="Arial" pitchFamily="34" charset="0"/>
              </a:rPr>
              <a:t> κοινά χαρακτηριστικά μοιράζεται τόσο με το άσθμα όσο και με τη ΧΑΠ</a:t>
            </a:r>
          </a:p>
        </p:txBody>
      </p:sp>
    </p:spTree>
    <p:extLst>
      <p:ext uri="{BB962C8B-B14F-4D97-AF65-F5344CB8AC3E}">
        <p14:creationId xmlns:p14="http://schemas.microsoft.com/office/powerpoint/2010/main" xmlns="" val="1958461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Line 5"/>
          <p:cNvSpPr>
            <a:spLocks noChangeShapeType="1"/>
          </p:cNvSpPr>
          <p:nvPr/>
        </p:nvSpPr>
        <p:spPr bwMode="auto">
          <a:xfrm flipV="1">
            <a:off x="808567" y="4852988"/>
            <a:ext cx="0" cy="215900"/>
          </a:xfrm>
          <a:prstGeom prst="line">
            <a:avLst/>
          </a:prstGeom>
          <a:noFill/>
          <a:ln w="19050">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62467" name="Text Box 7"/>
          <p:cNvSpPr txBox="1">
            <a:spLocks noChangeArrowheads="1"/>
          </p:cNvSpPr>
          <p:nvPr/>
        </p:nvSpPr>
        <p:spPr bwMode="auto">
          <a:xfrm>
            <a:off x="50801" y="115889"/>
            <a:ext cx="12145433" cy="830997"/>
          </a:xfrm>
          <a:prstGeom prst="rect">
            <a:avLst/>
          </a:prstGeom>
          <a:noFill/>
          <a:ln w="1587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l-GR" altLang="el-GR" sz="2400" b="1" dirty="0">
                <a:solidFill>
                  <a:srgbClr val="002060"/>
                </a:solidFill>
                <a:latin typeface="Comic Sans MS" pitchFamily="66" charset="0"/>
              </a:rPr>
              <a:t>Η φλεγμονή στο άσθμα αφορά σε όλο το βρογχικό δέντρο μέχρι τους μικρούς αεραγωγούς</a:t>
            </a:r>
            <a:endParaRPr lang="en-GB" altLang="el-GR" sz="2400" b="1" dirty="0">
              <a:solidFill>
                <a:srgbClr val="002060"/>
              </a:solidFill>
              <a:latin typeface="Comic Sans MS" pitchFamily="66" charset="0"/>
            </a:endParaRPr>
          </a:p>
        </p:txBody>
      </p:sp>
      <p:sp>
        <p:nvSpPr>
          <p:cNvPr id="62468" name="Line 10"/>
          <p:cNvSpPr>
            <a:spLocks noChangeShapeType="1"/>
          </p:cNvSpPr>
          <p:nvPr/>
        </p:nvSpPr>
        <p:spPr bwMode="auto">
          <a:xfrm>
            <a:off x="-97367" y="4411664"/>
            <a:ext cx="9347200" cy="15875"/>
          </a:xfrm>
          <a:prstGeom prst="line">
            <a:avLst/>
          </a:prstGeom>
          <a:noFill/>
          <a:ln w="41275">
            <a:solidFill>
              <a:srgbClr val="00FFFF"/>
            </a:solidFill>
            <a:prstDash val="dash"/>
            <a:round/>
            <a:headEnd/>
            <a:tailEnd/>
          </a:ln>
          <a:extLst>
            <a:ext uri="{909E8E84-426E-40DD-AFC4-6F175D3DCCD1}">
              <a14:hiddenFill xmlns:a14="http://schemas.microsoft.com/office/drawing/2010/main" xmlns="">
                <a:noFill/>
              </a14:hiddenFill>
            </a:ext>
          </a:extLst>
        </p:spPr>
        <p:txBody>
          <a:bodyPr/>
          <a:lstStyle/>
          <a:p>
            <a:endParaRPr lang="el-GR"/>
          </a:p>
        </p:txBody>
      </p:sp>
      <p:pic>
        <p:nvPicPr>
          <p:cNvPr id="62469" name="Picture 1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573184" y="4494213"/>
            <a:ext cx="3359149" cy="2311400"/>
          </a:xfrm>
          <a:prstGeom prst="rect">
            <a:avLst/>
          </a:prstGeom>
          <a:noFill/>
          <a:ln w="9525">
            <a:solidFill>
              <a:schemeClr val="tx2"/>
            </a:solidFill>
            <a:miter lim="800000"/>
            <a:headEnd/>
            <a:tailEnd/>
          </a:ln>
          <a:extLst>
            <a:ext uri="{909E8E84-426E-40DD-AFC4-6F175D3DCCD1}">
              <a14:hiddenFill xmlns:a14="http://schemas.microsoft.com/office/drawing/2010/main" xmlns="">
                <a:solidFill>
                  <a:srgbClr val="FFFFFF"/>
                </a:solidFill>
              </a14:hiddenFill>
            </a:ext>
          </a:extLst>
        </p:spPr>
      </p:pic>
      <p:pic>
        <p:nvPicPr>
          <p:cNvPr id="62470" name="Picture 13" descr="Sammelordner1 00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573184" y="1814513"/>
            <a:ext cx="3361267" cy="2520950"/>
          </a:xfrm>
          <a:prstGeom prst="rect">
            <a:avLst/>
          </a:prstGeom>
          <a:noFill/>
          <a:ln w="9525">
            <a:solidFill>
              <a:schemeClr val="tx2"/>
            </a:solidFill>
            <a:miter lim="800000"/>
            <a:headEnd/>
            <a:tailEnd/>
          </a:ln>
          <a:extLst>
            <a:ext uri="{909E8E84-426E-40DD-AFC4-6F175D3DCCD1}">
              <a14:hiddenFill xmlns:a14="http://schemas.microsoft.com/office/drawing/2010/main" xmlns="">
                <a:solidFill>
                  <a:srgbClr val="FFFFFF"/>
                </a:solidFill>
              </a14:hiddenFill>
            </a:ext>
          </a:extLst>
        </p:spPr>
      </p:pic>
      <p:sp>
        <p:nvSpPr>
          <p:cNvPr id="62471" name="Text Box 14"/>
          <p:cNvSpPr txBox="1">
            <a:spLocks noChangeArrowheads="1"/>
          </p:cNvSpPr>
          <p:nvPr/>
        </p:nvSpPr>
        <p:spPr bwMode="auto">
          <a:xfrm>
            <a:off x="7239001" y="1814513"/>
            <a:ext cx="1682751" cy="46196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lgn="ctr">
              <a:spcBef>
                <a:spcPct val="50000"/>
              </a:spcBef>
              <a:buSzTx/>
              <a:buFontTx/>
              <a:buNone/>
            </a:pPr>
            <a:r>
              <a:rPr lang="en-GB" altLang="el-GR" sz="2400" b="1">
                <a:solidFill>
                  <a:schemeClr val="bg1"/>
                </a:solidFill>
                <a:latin typeface="Arial" pitchFamily="34" charset="0"/>
                <a:cs typeface="Arial" pitchFamily="34" charset="0"/>
              </a:rPr>
              <a:t>LARGE</a:t>
            </a:r>
          </a:p>
        </p:txBody>
      </p:sp>
      <p:sp>
        <p:nvSpPr>
          <p:cNvPr id="62472" name="Text Box 15"/>
          <p:cNvSpPr txBox="1">
            <a:spLocks noChangeArrowheads="1"/>
          </p:cNvSpPr>
          <p:nvPr/>
        </p:nvSpPr>
        <p:spPr bwMode="auto">
          <a:xfrm>
            <a:off x="7156452" y="4529138"/>
            <a:ext cx="1756833" cy="46196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lgn="ctr">
              <a:spcBef>
                <a:spcPct val="50000"/>
              </a:spcBef>
              <a:buSzTx/>
              <a:buFontTx/>
              <a:buNone/>
            </a:pPr>
            <a:r>
              <a:rPr lang="en-GB" altLang="el-GR" sz="2400" b="1">
                <a:solidFill>
                  <a:schemeClr val="bg1"/>
                </a:solidFill>
                <a:latin typeface="Arial" pitchFamily="34" charset="0"/>
                <a:cs typeface="Arial" pitchFamily="34" charset="0"/>
              </a:rPr>
              <a:t>SMALL</a:t>
            </a:r>
          </a:p>
        </p:txBody>
      </p:sp>
      <p:sp>
        <p:nvSpPr>
          <p:cNvPr id="62473" name="Rectangle 21"/>
          <p:cNvSpPr>
            <a:spLocks noChangeArrowheads="1"/>
          </p:cNvSpPr>
          <p:nvPr/>
        </p:nvSpPr>
        <p:spPr bwMode="auto">
          <a:xfrm>
            <a:off x="3797281" y="1414464"/>
            <a:ext cx="669927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r>
              <a:rPr lang="en-US" altLang="el-GR" sz="1600">
                <a:solidFill>
                  <a:srgbClr val="002060"/>
                </a:solidFill>
                <a:latin typeface="Comic Sans MS" pitchFamily="66" charset="0"/>
              </a:rPr>
              <a:t>Hamid JACI 1997; Carroll, ERJ 1997; Simoes, Clin Exp Allergy 2005</a:t>
            </a:r>
            <a:endParaRPr lang="da-DK" altLang="el-GR" sz="1600">
              <a:solidFill>
                <a:srgbClr val="002060"/>
              </a:solidFill>
              <a:latin typeface="Comic Sans MS" pitchFamily="66" charset="0"/>
            </a:endParaRPr>
          </a:p>
        </p:txBody>
      </p:sp>
      <p:pic>
        <p:nvPicPr>
          <p:cNvPr id="62474" name="Picture 9"/>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71452" y="1752600"/>
            <a:ext cx="5389033" cy="501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sp>
        <p:nvSpPr>
          <p:cNvPr id="62475" name="Right Arrow 19"/>
          <p:cNvSpPr>
            <a:spLocks noChangeArrowheads="1"/>
          </p:cNvSpPr>
          <p:nvPr/>
        </p:nvSpPr>
        <p:spPr bwMode="auto">
          <a:xfrm>
            <a:off x="5765801" y="1930401"/>
            <a:ext cx="774700" cy="479425"/>
          </a:xfrm>
          <a:prstGeom prst="rightArrow">
            <a:avLst>
              <a:gd name="adj1" fmla="val 50000"/>
              <a:gd name="adj2" fmla="val 49874"/>
            </a:avLst>
          </a:prstGeom>
          <a:solidFill>
            <a:schemeClr val="accent1"/>
          </a:solidFill>
          <a:ln w="12700" algn="ctr">
            <a:solidFill>
              <a:schemeClr val="tx2"/>
            </a:solidFill>
            <a:round/>
            <a:headEnd type="none" w="sm" len="sm"/>
            <a:tailEnd type="none" w="sm" len="sm"/>
          </a:ln>
        </p:spPr>
        <p:txBody>
          <a:bodyPr wrap="none"/>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endParaRPr lang="en-US" altLang="el-GR" sz="4000">
              <a:solidFill>
                <a:srgbClr val="FFFFFF"/>
              </a:solidFill>
            </a:endParaRPr>
          </a:p>
        </p:txBody>
      </p:sp>
      <p:sp>
        <p:nvSpPr>
          <p:cNvPr id="62476" name="Right Arrow 20"/>
          <p:cNvSpPr>
            <a:spLocks noChangeArrowheads="1"/>
          </p:cNvSpPr>
          <p:nvPr/>
        </p:nvSpPr>
        <p:spPr bwMode="auto">
          <a:xfrm>
            <a:off x="5765800" y="5318126"/>
            <a:ext cx="787400" cy="517525"/>
          </a:xfrm>
          <a:prstGeom prst="rightArrow">
            <a:avLst>
              <a:gd name="adj1" fmla="val 50000"/>
              <a:gd name="adj2" fmla="val 49929"/>
            </a:avLst>
          </a:prstGeom>
          <a:solidFill>
            <a:schemeClr val="accent1"/>
          </a:solidFill>
          <a:ln w="12700" algn="ctr">
            <a:solidFill>
              <a:schemeClr val="tx2"/>
            </a:solidFill>
            <a:round/>
            <a:headEnd type="none" w="sm" len="sm"/>
            <a:tailEnd type="none" w="sm" len="sm"/>
          </a:ln>
        </p:spPr>
        <p:txBody>
          <a:bodyPr wrap="none"/>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endParaRPr lang="en-US" altLang="el-GR" sz="4000">
              <a:solidFill>
                <a:srgbClr val="FFFFFF"/>
              </a:solidFill>
            </a:endParaRPr>
          </a:p>
        </p:txBody>
      </p:sp>
      <p:sp>
        <p:nvSpPr>
          <p:cNvPr id="31" name="Text Box 9"/>
          <p:cNvSpPr txBox="1">
            <a:spLocks noChangeArrowheads="1"/>
          </p:cNvSpPr>
          <p:nvPr/>
        </p:nvSpPr>
        <p:spPr bwMode="auto">
          <a:xfrm>
            <a:off x="9040284" y="1985964"/>
            <a:ext cx="3155949" cy="3231654"/>
          </a:xfrm>
          <a:prstGeom prst="rect">
            <a:avLst/>
          </a:prstGeom>
          <a:noFill/>
          <a:ln w="9525">
            <a:solidFill>
              <a:schemeClr val="tx1"/>
            </a:solidFill>
            <a:miter lim="800000"/>
            <a:headEnd/>
            <a:tailEnd/>
          </a:ln>
          <a:effectLst/>
        </p:spPr>
        <p:txBody>
          <a:bodyPr>
            <a:spAutoFit/>
          </a:bodyPr>
          <a:lstStyle/>
          <a:p>
            <a:pPr>
              <a:lnSpc>
                <a:spcPct val="90000"/>
              </a:lnSpc>
              <a:spcBef>
                <a:spcPct val="50000"/>
              </a:spcBef>
              <a:defRPr/>
            </a:pPr>
            <a:r>
              <a:rPr lang="en-GB" sz="2000" dirty="0">
                <a:solidFill>
                  <a:schemeClr val="tx2">
                    <a:lumMod val="25000"/>
                  </a:schemeClr>
                </a:solidFill>
                <a:latin typeface="Comic Sans MS" panose="030F0702030302020204" pitchFamily="66" charset="0"/>
                <a:cs typeface="Arial" charset="0"/>
              </a:rPr>
              <a:t>• </a:t>
            </a:r>
            <a:r>
              <a:rPr lang="el-GR" sz="2000" dirty="0">
                <a:solidFill>
                  <a:srgbClr val="002060"/>
                </a:solidFill>
                <a:latin typeface="Comic Sans MS" panose="030F0702030302020204" pitchFamily="66" charset="0"/>
                <a:cs typeface="Arial" charset="0"/>
              </a:rPr>
              <a:t>Πάχυνση λείων </a:t>
            </a:r>
            <a:r>
              <a:rPr lang="el-GR" sz="2000" dirty="0" err="1">
                <a:solidFill>
                  <a:srgbClr val="002060"/>
                </a:solidFill>
                <a:latin typeface="Comic Sans MS" panose="030F0702030302020204" pitchFamily="66" charset="0"/>
                <a:cs typeface="Arial" charset="0"/>
              </a:rPr>
              <a:t>μυικών</a:t>
            </a:r>
            <a:r>
              <a:rPr lang="el-GR" sz="2000" dirty="0">
                <a:solidFill>
                  <a:srgbClr val="002060"/>
                </a:solidFill>
                <a:latin typeface="Comic Sans MS" panose="030F0702030302020204" pitchFamily="66" charset="0"/>
                <a:cs typeface="Arial" charset="0"/>
              </a:rPr>
              <a:t> ινών</a:t>
            </a:r>
            <a:endParaRPr lang="en-GB" sz="2000" dirty="0">
              <a:solidFill>
                <a:srgbClr val="002060"/>
              </a:solidFill>
              <a:latin typeface="Comic Sans MS" panose="030F0702030302020204" pitchFamily="66" charset="0"/>
              <a:cs typeface="Arial" charset="0"/>
            </a:endParaRPr>
          </a:p>
          <a:p>
            <a:pPr>
              <a:lnSpc>
                <a:spcPct val="90000"/>
              </a:lnSpc>
              <a:spcBef>
                <a:spcPct val="50000"/>
              </a:spcBef>
              <a:defRPr/>
            </a:pPr>
            <a:endParaRPr lang="en-GB" sz="2000" dirty="0">
              <a:solidFill>
                <a:srgbClr val="002060"/>
              </a:solidFill>
              <a:latin typeface="Comic Sans MS" panose="030F0702030302020204" pitchFamily="66" charset="0"/>
              <a:cs typeface="Arial" charset="0"/>
            </a:endParaRPr>
          </a:p>
          <a:p>
            <a:pPr>
              <a:lnSpc>
                <a:spcPct val="90000"/>
              </a:lnSpc>
              <a:spcBef>
                <a:spcPct val="50000"/>
              </a:spcBef>
              <a:defRPr/>
            </a:pPr>
            <a:r>
              <a:rPr lang="en-GB" sz="2000" dirty="0">
                <a:solidFill>
                  <a:srgbClr val="002060"/>
                </a:solidFill>
                <a:latin typeface="Comic Sans MS" panose="030F0702030302020204" pitchFamily="66" charset="0"/>
                <a:cs typeface="Arial" charset="0"/>
              </a:rPr>
              <a:t>• </a:t>
            </a:r>
            <a:r>
              <a:rPr lang="el-GR" sz="2000" dirty="0">
                <a:solidFill>
                  <a:srgbClr val="002060"/>
                </a:solidFill>
                <a:latin typeface="Comic Sans MS" panose="030F0702030302020204" pitchFamily="66" charset="0"/>
                <a:cs typeface="Arial" charset="0"/>
              </a:rPr>
              <a:t>Βύσματα </a:t>
            </a:r>
            <a:r>
              <a:rPr lang="el-GR" sz="2000" dirty="0" err="1">
                <a:solidFill>
                  <a:srgbClr val="002060"/>
                </a:solidFill>
                <a:latin typeface="Comic Sans MS" panose="030F0702030302020204" pitchFamily="66" charset="0"/>
                <a:cs typeface="Arial" charset="0"/>
              </a:rPr>
              <a:t>βλέννης</a:t>
            </a:r>
            <a:endParaRPr lang="en-GB" sz="2000" dirty="0">
              <a:solidFill>
                <a:srgbClr val="002060"/>
              </a:solidFill>
              <a:latin typeface="Comic Sans MS" panose="030F0702030302020204" pitchFamily="66" charset="0"/>
              <a:cs typeface="Arial" charset="0"/>
            </a:endParaRPr>
          </a:p>
          <a:p>
            <a:pPr>
              <a:lnSpc>
                <a:spcPct val="90000"/>
              </a:lnSpc>
              <a:spcBef>
                <a:spcPct val="50000"/>
              </a:spcBef>
              <a:defRPr/>
            </a:pPr>
            <a:endParaRPr lang="en-GB" sz="2000" dirty="0">
              <a:solidFill>
                <a:srgbClr val="002060"/>
              </a:solidFill>
              <a:latin typeface="Comic Sans MS" panose="030F0702030302020204" pitchFamily="66" charset="0"/>
              <a:cs typeface="Arial" charset="0"/>
            </a:endParaRPr>
          </a:p>
          <a:p>
            <a:pPr>
              <a:lnSpc>
                <a:spcPct val="90000"/>
              </a:lnSpc>
              <a:spcBef>
                <a:spcPct val="50000"/>
              </a:spcBef>
              <a:defRPr/>
            </a:pPr>
            <a:r>
              <a:rPr lang="en-GB" sz="2000" dirty="0">
                <a:solidFill>
                  <a:srgbClr val="002060"/>
                </a:solidFill>
                <a:latin typeface="Comic Sans MS" panose="030F0702030302020204" pitchFamily="66" charset="0"/>
                <a:cs typeface="Arial" charset="0"/>
              </a:rPr>
              <a:t>• </a:t>
            </a:r>
            <a:r>
              <a:rPr lang="el-GR" sz="2000" dirty="0">
                <a:solidFill>
                  <a:srgbClr val="002060"/>
                </a:solidFill>
                <a:latin typeface="Comic Sans MS" panose="030F0702030302020204" pitchFamily="66" charset="0"/>
                <a:cs typeface="Arial" charset="0"/>
              </a:rPr>
              <a:t>Φλεγμονή</a:t>
            </a:r>
            <a:endParaRPr lang="en-GB" sz="2000" dirty="0">
              <a:solidFill>
                <a:srgbClr val="002060"/>
              </a:solidFill>
              <a:latin typeface="Comic Sans MS" panose="030F0702030302020204" pitchFamily="66" charset="0"/>
              <a:cs typeface="Arial" charset="0"/>
            </a:endParaRPr>
          </a:p>
          <a:p>
            <a:pPr>
              <a:lnSpc>
                <a:spcPct val="90000"/>
              </a:lnSpc>
              <a:spcBef>
                <a:spcPct val="50000"/>
              </a:spcBef>
              <a:defRPr/>
            </a:pPr>
            <a:r>
              <a:rPr lang="en-GB" sz="2000" dirty="0">
                <a:solidFill>
                  <a:schemeClr val="tx2">
                    <a:lumMod val="25000"/>
                  </a:schemeClr>
                </a:solidFill>
                <a:latin typeface="Comic Sans MS" panose="030F0702030302020204" pitchFamily="66" charset="0"/>
                <a:cs typeface="Arial" charset="0"/>
              </a:rPr>
              <a:t>- </a:t>
            </a:r>
            <a:r>
              <a:rPr lang="el-GR" sz="2000" i="1" dirty="0">
                <a:solidFill>
                  <a:schemeClr val="accent1">
                    <a:lumMod val="75000"/>
                  </a:schemeClr>
                </a:solidFill>
                <a:latin typeface="Comic Sans MS" panose="030F0702030302020204" pitchFamily="66" charset="0"/>
                <a:cs typeface="Arial" charset="0"/>
              </a:rPr>
              <a:t>Στο εξωτερικό τοίχωμα</a:t>
            </a:r>
            <a:endParaRPr lang="en-GB" sz="2000" i="1" dirty="0">
              <a:solidFill>
                <a:schemeClr val="accent1">
                  <a:lumMod val="75000"/>
                </a:schemeClr>
              </a:solidFill>
              <a:latin typeface="Comic Sans MS" panose="030F0702030302020204" pitchFamily="66" charset="0"/>
              <a:cs typeface="Arial" charset="0"/>
            </a:endParaRPr>
          </a:p>
          <a:p>
            <a:pPr>
              <a:lnSpc>
                <a:spcPct val="90000"/>
              </a:lnSpc>
              <a:spcBef>
                <a:spcPct val="50000"/>
              </a:spcBef>
              <a:defRPr/>
            </a:pPr>
            <a:r>
              <a:rPr lang="en-GB" sz="2000" i="1" dirty="0">
                <a:solidFill>
                  <a:schemeClr val="accent1">
                    <a:lumMod val="75000"/>
                  </a:schemeClr>
                </a:solidFill>
                <a:latin typeface="Comic Sans MS" panose="030F0702030302020204" pitchFamily="66" charset="0"/>
                <a:cs typeface="Arial" charset="0"/>
              </a:rPr>
              <a:t>- </a:t>
            </a:r>
            <a:r>
              <a:rPr lang="el-GR" sz="2000" i="1" dirty="0" err="1">
                <a:solidFill>
                  <a:schemeClr val="accent1">
                    <a:lumMod val="75000"/>
                  </a:schemeClr>
                </a:solidFill>
                <a:latin typeface="Comic Sans MS" panose="030F0702030302020204" pitchFamily="66" charset="0"/>
                <a:cs typeface="Arial" charset="0"/>
              </a:rPr>
              <a:t>Περιβρογχικά</a:t>
            </a:r>
            <a:endParaRPr lang="en-GB" sz="2000" i="1" dirty="0">
              <a:solidFill>
                <a:schemeClr val="accent1">
                  <a:lumMod val="75000"/>
                </a:schemeClr>
              </a:solidFill>
              <a:latin typeface="Comic Sans MS" panose="030F0702030302020204" pitchFamily="66" charset="0"/>
              <a:cs typeface="Arial" charset="0"/>
            </a:endParaRPr>
          </a:p>
        </p:txBody>
      </p:sp>
      <p:sp>
        <p:nvSpPr>
          <p:cNvPr id="2" name="Rectangle 1"/>
          <p:cNvSpPr/>
          <p:nvPr/>
        </p:nvSpPr>
        <p:spPr>
          <a:xfrm>
            <a:off x="9567175" y="6238876"/>
            <a:ext cx="2610009" cy="523220"/>
          </a:xfrm>
          <a:prstGeom prst="rect">
            <a:avLst/>
          </a:prstGeom>
        </p:spPr>
        <p:txBody>
          <a:bodyPr wrap="none">
            <a:spAutoFit/>
          </a:bodyPr>
          <a:lstStyle/>
          <a:p>
            <a:pPr algn="r" eaLnBrk="0" hangingPunct="0">
              <a:defRPr/>
            </a:pPr>
            <a:r>
              <a:rPr lang="en-US" sz="1400" dirty="0" err="1">
                <a:solidFill>
                  <a:schemeClr val="tx2">
                    <a:lumMod val="25000"/>
                  </a:schemeClr>
                </a:solidFill>
                <a:latin typeface="Comic Sans MS" panose="030F0702030302020204" pitchFamily="66" charset="0"/>
              </a:rPr>
              <a:t>Dohlnikoff</a:t>
            </a:r>
            <a:r>
              <a:rPr lang="en-US" sz="1400" dirty="0">
                <a:solidFill>
                  <a:schemeClr val="tx2">
                    <a:lumMod val="25000"/>
                  </a:schemeClr>
                </a:solidFill>
                <a:latin typeface="Comic Sans MS" panose="030F0702030302020204" pitchFamily="66" charset="0"/>
              </a:rPr>
              <a:t>, JACI 2009 </a:t>
            </a:r>
          </a:p>
          <a:p>
            <a:pPr algn="r" eaLnBrk="0" hangingPunct="0">
              <a:defRPr/>
            </a:pPr>
            <a:r>
              <a:rPr lang="en-US" sz="1400" dirty="0" err="1">
                <a:solidFill>
                  <a:schemeClr val="tx2">
                    <a:lumMod val="25000"/>
                  </a:schemeClr>
                </a:solidFill>
                <a:latin typeface="Comic Sans MS" panose="030F0702030302020204" pitchFamily="66" charset="0"/>
              </a:rPr>
              <a:t>Shiang</a:t>
            </a:r>
            <a:r>
              <a:rPr lang="en-US" sz="1400" dirty="0">
                <a:solidFill>
                  <a:schemeClr val="tx2">
                    <a:lumMod val="25000"/>
                  </a:schemeClr>
                </a:solidFill>
                <a:latin typeface="Comic Sans MS" panose="030F0702030302020204" pitchFamily="66" charset="0"/>
              </a:rPr>
              <a:t> </a:t>
            </a:r>
            <a:r>
              <a:rPr lang="en-US" sz="1400" dirty="0" err="1">
                <a:solidFill>
                  <a:schemeClr val="tx2">
                    <a:lumMod val="25000"/>
                  </a:schemeClr>
                </a:solidFill>
                <a:latin typeface="Comic Sans MS" panose="030F0702030302020204" pitchFamily="66" charset="0"/>
              </a:rPr>
              <a:t>Clin</a:t>
            </a:r>
            <a:r>
              <a:rPr lang="en-US" sz="1400" dirty="0">
                <a:solidFill>
                  <a:schemeClr val="tx2">
                    <a:lumMod val="25000"/>
                  </a:schemeClr>
                </a:solidFill>
                <a:latin typeface="Comic Sans MS" panose="030F0702030302020204" pitchFamily="66" charset="0"/>
              </a:rPr>
              <a:t> </a:t>
            </a:r>
            <a:r>
              <a:rPr lang="en-US" sz="1400" dirty="0" err="1">
                <a:solidFill>
                  <a:schemeClr val="tx2">
                    <a:lumMod val="25000"/>
                  </a:schemeClr>
                </a:solidFill>
                <a:latin typeface="Comic Sans MS" panose="030F0702030302020204" pitchFamily="66" charset="0"/>
              </a:rPr>
              <a:t>Exp</a:t>
            </a:r>
            <a:r>
              <a:rPr lang="en-US" sz="1400" dirty="0">
                <a:solidFill>
                  <a:schemeClr val="tx2">
                    <a:lumMod val="25000"/>
                  </a:schemeClr>
                </a:solidFill>
                <a:latin typeface="Comic Sans MS" panose="030F0702030302020204" pitchFamily="66" charset="0"/>
              </a:rPr>
              <a:t> Allergy 2009</a:t>
            </a:r>
            <a:endParaRPr lang="da-DK" sz="1400" dirty="0">
              <a:solidFill>
                <a:schemeClr val="tx2">
                  <a:lumMod val="25000"/>
                </a:schemeClr>
              </a:solidFill>
              <a:latin typeface="Comic Sans MS" panose="030F0702030302020204" pitchFamily="66" charset="0"/>
            </a:endParaRPr>
          </a:p>
        </p:txBody>
      </p:sp>
    </p:spTree>
    <p:extLst>
      <p:ext uri="{BB962C8B-B14F-4D97-AF65-F5344CB8AC3E}">
        <p14:creationId xmlns:p14="http://schemas.microsoft.com/office/powerpoint/2010/main" xmlns="" val="327808089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4"/>
          <p:cNvSpPr>
            <a:spLocks noGrp="1"/>
          </p:cNvSpPr>
          <p:nvPr>
            <p:ph type="title"/>
          </p:nvPr>
        </p:nvSpPr>
        <p:spPr>
          <a:xfrm>
            <a:off x="1771651" y="391569"/>
            <a:ext cx="8638116" cy="535531"/>
          </a:xfrm>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el-GR" altLang="el-GR" sz="3200" b="1" dirty="0" err="1">
                <a:effectLst/>
                <a:latin typeface="Comic Sans MS" pitchFamily="66" charset="0"/>
              </a:rPr>
              <a:t>Σπιρομέτρηση</a:t>
            </a:r>
            <a:endParaRPr lang="en-AU" altLang="el-GR" sz="3200" b="1" dirty="0">
              <a:effectLst/>
              <a:latin typeface="Comic Sans MS" pitchFamily="66" charset="0"/>
            </a:endParaRPr>
          </a:p>
        </p:txBody>
      </p:sp>
      <p:sp>
        <p:nvSpPr>
          <p:cNvPr id="70659" name="AutoShape 4"/>
          <p:cNvSpPr>
            <a:spLocks noChangeAspect="1" noChangeArrowheads="1" noTextEdit="1"/>
          </p:cNvSpPr>
          <p:nvPr/>
        </p:nvSpPr>
        <p:spPr bwMode="auto">
          <a:xfrm>
            <a:off x="0" y="927100"/>
            <a:ext cx="12192000" cy="570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l-GR"/>
          </a:p>
        </p:txBody>
      </p:sp>
      <p:grpSp>
        <p:nvGrpSpPr>
          <p:cNvPr id="70660" name="Group 26"/>
          <p:cNvGrpSpPr>
            <a:grpSpLocks/>
          </p:cNvGrpSpPr>
          <p:nvPr/>
        </p:nvGrpSpPr>
        <p:grpSpPr bwMode="auto">
          <a:xfrm>
            <a:off x="215901" y="1157289"/>
            <a:ext cx="11727417" cy="5432425"/>
            <a:chOff x="-3175" y="1157511"/>
            <a:chExt cx="9150350" cy="5431749"/>
          </a:xfrm>
        </p:grpSpPr>
        <p:sp>
          <p:nvSpPr>
            <p:cNvPr id="70667" name="Rectangle 6"/>
            <p:cNvSpPr>
              <a:spLocks noChangeArrowheads="1"/>
            </p:cNvSpPr>
            <p:nvPr/>
          </p:nvSpPr>
          <p:spPr bwMode="auto">
            <a:xfrm>
              <a:off x="0" y="1160686"/>
              <a:ext cx="2286000" cy="482600"/>
            </a:xfrm>
            <a:prstGeom prst="rect">
              <a:avLst/>
            </a:prstGeom>
            <a:solidFill>
              <a:srgbClr val="F9B47B"/>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endParaRPr lang="en-AU" altLang="el-GR" sz="1800">
                <a:solidFill>
                  <a:srgbClr val="000000"/>
                </a:solidFill>
              </a:endParaRPr>
            </a:p>
          </p:txBody>
        </p:sp>
        <p:sp>
          <p:nvSpPr>
            <p:cNvPr id="70668" name="Rectangle 7"/>
            <p:cNvSpPr>
              <a:spLocks noChangeArrowheads="1"/>
            </p:cNvSpPr>
            <p:nvPr/>
          </p:nvSpPr>
          <p:spPr bwMode="auto">
            <a:xfrm>
              <a:off x="2286000" y="1160686"/>
              <a:ext cx="2286000" cy="482600"/>
            </a:xfrm>
            <a:prstGeom prst="rect">
              <a:avLst/>
            </a:prstGeom>
            <a:solidFill>
              <a:srgbClr val="F9B47B"/>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endParaRPr lang="en-AU" altLang="el-GR" sz="1800">
                <a:solidFill>
                  <a:srgbClr val="000000"/>
                </a:solidFill>
              </a:endParaRPr>
            </a:p>
          </p:txBody>
        </p:sp>
        <p:sp>
          <p:nvSpPr>
            <p:cNvPr id="70669" name="Rectangle 8"/>
            <p:cNvSpPr>
              <a:spLocks noChangeArrowheads="1"/>
            </p:cNvSpPr>
            <p:nvPr/>
          </p:nvSpPr>
          <p:spPr bwMode="auto">
            <a:xfrm>
              <a:off x="4572000" y="1160686"/>
              <a:ext cx="2286000" cy="482600"/>
            </a:xfrm>
            <a:prstGeom prst="rect">
              <a:avLst/>
            </a:prstGeom>
            <a:solidFill>
              <a:srgbClr val="F9B47B"/>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endParaRPr lang="en-AU" altLang="el-GR" sz="1800">
                <a:solidFill>
                  <a:srgbClr val="000000"/>
                </a:solidFill>
              </a:endParaRPr>
            </a:p>
          </p:txBody>
        </p:sp>
        <p:sp>
          <p:nvSpPr>
            <p:cNvPr id="70670" name="Rectangle 9"/>
            <p:cNvSpPr>
              <a:spLocks noChangeArrowheads="1"/>
            </p:cNvSpPr>
            <p:nvPr/>
          </p:nvSpPr>
          <p:spPr bwMode="auto">
            <a:xfrm>
              <a:off x="6858000" y="1160686"/>
              <a:ext cx="2286000" cy="482600"/>
            </a:xfrm>
            <a:prstGeom prst="rect">
              <a:avLst/>
            </a:prstGeom>
            <a:solidFill>
              <a:srgbClr val="F9B47B"/>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endParaRPr lang="en-AU" altLang="el-GR" sz="1800">
                <a:solidFill>
                  <a:srgbClr val="000000"/>
                </a:solidFill>
              </a:endParaRPr>
            </a:p>
          </p:txBody>
        </p:sp>
        <p:sp>
          <p:nvSpPr>
            <p:cNvPr id="70671" name="Line 38"/>
            <p:cNvSpPr>
              <a:spLocks noChangeShapeType="1"/>
            </p:cNvSpPr>
            <p:nvPr/>
          </p:nvSpPr>
          <p:spPr bwMode="auto">
            <a:xfrm>
              <a:off x="0" y="1157511"/>
              <a:ext cx="0" cy="484188"/>
            </a:xfrm>
            <a:prstGeom prst="line">
              <a:avLst/>
            </a:prstGeom>
            <a:noFill/>
            <a:ln w="3175">
              <a:solidFill>
                <a:srgbClr val="F79646"/>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70672" name="Line 40"/>
            <p:cNvSpPr>
              <a:spLocks noChangeShapeType="1"/>
            </p:cNvSpPr>
            <p:nvPr/>
          </p:nvSpPr>
          <p:spPr bwMode="auto">
            <a:xfrm>
              <a:off x="9144000" y="1157511"/>
              <a:ext cx="0" cy="484188"/>
            </a:xfrm>
            <a:prstGeom prst="line">
              <a:avLst/>
            </a:prstGeom>
            <a:noFill/>
            <a:ln w="3175">
              <a:solidFill>
                <a:srgbClr val="F79646"/>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70673" name="Line 42"/>
            <p:cNvSpPr>
              <a:spLocks noChangeShapeType="1"/>
            </p:cNvSpPr>
            <p:nvPr/>
          </p:nvSpPr>
          <p:spPr bwMode="auto">
            <a:xfrm>
              <a:off x="-1588" y="1160686"/>
              <a:ext cx="9147175" cy="0"/>
            </a:xfrm>
            <a:prstGeom prst="line">
              <a:avLst/>
            </a:prstGeom>
            <a:noFill/>
            <a:ln w="3175">
              <a:solidFill>
                <a:srgbClr val="F79646"/>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70674" name="Rectangle 44"/>
            <p:cNvSpPr>
              <a:spLocks noChangeArrowheads="1"/>
            </p:cNvSpPr>
            <p:nvPr/>
          </p:nvSpPr>
          <p:spPr bwMode="auto">
            <a:xfrm>
              <a:off x="169863" y="1243236"/>
              <a:ext cx="1731035" cy="2769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800" b="1">
                  <a:solidFill>
                    <a:srgbClr val="134679"/>
                  </a:solidFill>
                  <a:cs typeface="Arial" pitchFamily="34" charset="0"/>
                </a:rPr>
                <a:t>Spirometric variable</a:t>
              </a:r>
              <a:endParaRPr lang="en-US" altLang="en-US" sz="2000">
                <a:solidFill>
                  <a:srgbClr val="134679"/>
                </a:solidFill>
                <a:cs typeface="Arial" pitchFamily="34" charset="0"/>
              </a:endParaRPr>
            </a:p>
          </p:txBody>
        </p:sp>
        <p:sp>
          <p:nvSpPr>
            <p:cNvPr id="70675" name="Rectangle 45"/>
            <p:cNvSpPr>
              <a:spLocks noChangeArrowheads="1"/>
            </p:cNvSpPr>
            <p:nvPr/>
          </p:nvSpPr>
          <p:spPr bwMode="auto">
            <a:xfrm>
              <a:off x="3060700" y="1243236"/>
              <a:ext cx="660395" cy="2769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800" b="1">
                  <a:solidFill>
                    <a:srgbClr val="134679"/>
                  </a:solidFill>
                  <a:cs typeface="Arial" pitchFamily="34" charset="0"/>
                </a:rPr>
                <a:t>Asthma</a:t>
              </a:r>
              <a:endParaRPr lang="en-US" altLang="en-US" sz="2000">
                <a:solidFill>
                  <a:srgbClr val="134679"/>
                </a:solidFill>
                <a:cs typeface="Arial" pitchFamily="34" charset="0"/>
              </a:endParaRPr>
            </a:p>
          </p:txBody>
        </p:sp>
        <p:sp>
          <p:nvSpPr>
            <p:cNvPr id="70676" name="Rectangle 46"/>
            <p:cNvSpPr>
              <a:spLocks noChangeArrowheads="1"/>
            </p:cNvSpPr>
            <p:nvPr/>
          </p:nvSpPr>
          <p:spPr bwMode="auto">
            <a:xfrm>
              <a:off x="5422900" y="1243236"/>
              <a:ext cx="520311" cy="2769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800" b="1">
                  <a:solidFill>
                    <a:srgbClr val="134679"/>
                  </a:solidFill>
                  <a:cs typeface="Arial" pitchFamily="34" charset="0"/>
                </a:rPr>
                <a:t>COPD</a:t>
              </a:r>
              <a:endParaRPr lang="en-US" altLang="en-US" sz="2000">
                <a:solidFill>
                  <a:srgbClr val="134679"/>
                </a:solidFill>
                <a:cs typeface="Arial" pitchFamily="34" charset="0"/>
              </a:endParaRPr>
            </a:p>
          </p:txBody>
        </p:sp>
        <p:sp>
          <p:nvSpPr>
            <p:cNvPr id="70677" name="Rectangle 47"/>
            <p:cNvSpPr>
              <a:spLocks noChangeArrowheads="1"/>
            </p:cNvSpPr>
            <p:nvPr/>
          </p:nvSpPr>
          <p:spPr bwMode="auto">
            <a:xfrm>
              <a:off x="7712075" y="1243236"/>
              <a:ext cx="520311" cy="2769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800" b="1">
                  <a:solidFill>
                    <a:srgbClr val="134679"/>
                  </a:solidFill>
                  <a:cs typeface="Arial" pitchFamily="34" charset="0"/>
                </a:rPr>
                <a:t>ACOS</a:t>
              </a:r>
              <a:endParaRPr lang="en-US" altLang="en-US" sz="2000">
                <a:solidFill>
                  <a:srgbClr val="134679"/>
                </a:solidFill>
                <a:cs typeface="Arial" pitchFamily="34" charset="0"/>
              </a:endParaRPr>
            </a:p>
          </p:txBody>
        </p:sp>
        <p:grpSp>
          <p:nvGrpSpPr>
            <p:cNvPr id="70678" name="Group 4222"/>
            <p:cNvGrpSpPr>
              <a:grpSpLocks/>
            </p:cNvGrpSpPr>
            <p:nvPr/>
          </p:nvGrpSpPr>
          <p:grpSpPr bwMode="auto">
            <a:xfrm>
              <a:off x="-3175" y="1643286"/>
              <a:ext cx="9150350" cy="790575"/>
              <a:chOff x="-3175" y="1411062"/>
              <a:chExt cx="9150350" cy="790575"/>
            </a:xfrm>
          </p:grpSpPr>
          <p:sp>
            <p:nvSpPr>
              <p:cNvPr id="70774" name="Rectangle 10"/>
              <p:cNvSpPr>
                <a:spLocks noChangeArrowheads="1"/>
              </p:cNvSpPr>
              <p:nvPr/>
            </p:nvSpPr>
            <p:spPr bwMode="auto">
              <a:xfrm>
                <a:off x="0" y="1411062"/>
                <a:ext cx="2286000" cy="7905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endParaRPr lang="en-AU" altLang="el-GR" sz="1800">
                  <a:solidFill>
                    <a:srgbClr val="000000"/>
                  </a:solidFill>
                </a:endParaRPr>
              </a:p>
            </p:txBody>
          </p:sp>
          <p:sp>
            <p:nvSpPr>
              <p:cNvPr id="70775" name="Rectangle 11"/>
              <p:cNvSpPr>
                <a:spLocks noChangeArrowheads="1"/>
              </p:cNvSpPr>
              <p:nvPr/>
            </p:nvSpPr>
            <p:spPr bwMode="auto">
              <a:xfrm>
                <a:off x="2286000" y="1411062"/>
                <a:ext cx="2286000" cy="7905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endParaRPr lang="en-AU" altLang="el-GR" sz="1800">
                  <a:solidFill>
                    <a:srgbClr val="000000"/>
                  </a:solidFill>
                </a:endParaRPr>
              </a:p>
            </p:txBody>
          </p:sp>
          <p:sp>
            <p:nvSpPr>
              <p:cNvPr id="70776" name="Rectangle 12"/>
              <p:cNvSpPr>
                <a:spLocks noChangeArrowheads="1"/>
              </p:cNvSpPr>
              <p:nvPr/>
            </p:nvSpPr>
            <p:spPr bwMode="auto">
              <a:xfrm>
                <a:off x="4572000" y="1411062"/>
                <a:ext cx="2286000" cy="7905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endParaRPr lang="en-AU" altLang="el-GR" sz="1800">
                  <a:solidFill>
                    <a:srgbClr val="000000"/>
                  </a:solidFill>
                </a:endParaRPr>
              </a:p>
            </p:txBody>
          </p:sp>
          <p:sp>
            <p:nvSpPr>
              <p:cNvPr id="70777" name="Rectangle 13"/>
              <p:cNvSpPr>
                <a:spLocks noChangeArrowheads="1"/>
              </p:cNvSpPr>
              <p:nvPr/>
            </p:nvSpPr>
            <p:spPr bwMode="auto">
              <a:xfrm>
                <a:off x="6858000" y="1411062"/>
                <a:ext cx="2286000" cy="7905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endParaRPr lang="en-AU" altLang="el-GR" sz="1800">
                  <a:solidFill>
                    <a:srgbClr val="000000"/>
                  </a:solidFill>
                </a:endParaRPr>
              </a:p>
            </p:txBody>
          </p:sp>
          <p:sp>
            <p:nvSpPr>
              <p:cNvPr id="70778" name="Line 32"/>
              <p:cNvSpPr>
                <a:spLocks noChangeShapeType="1"/>
              </p:cNvSpPr>
              <p:nvPr/>
            </p:nvSpPr>
            <p:spPr bwMode="auto">
              <a:xfrm>
                <a:off x="-3175" y="1411062"/>
                <a:ext cx="9150350" cy="0"/>
              </a:xfrm>
              <a:prstGeom prst="line">
                <a:avLst/>
              </a:prstGeom>
              <a:noFill/>
              <a:ln w="3175">
                <a:solidFill>
                  <a:srgbClr val="F79646"/>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70779" name="Line 33"/>
              <p:cNvSpPr>
                <a:spLocks noChangeShapeType="1"/>
              </p:cNvSpPr>
              <p:nvPr/>
            </p:nvSpPr>
            <p:spPr bwMode="auto">
              <a:xfrm>
                <a:off x="-3175" y="2201637"/>
                <a:ext cx="9150350" cy="0"/>
              </a:xfrm>
              <a:prstGeom prst="line">
                <a:avLst/>
              </a:prstGeom>
              <a:noFill/>
              <a:ln w="6350">
                <a:solidFill>
                  <a:srgbClr val="F79646"/>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70780" name="Rectangle 48"/>
              <p:cNvSpPr>
                <a:spLocks noChangeArrowheads="1"/>
              </p:cNvSpPr>
              <p:nvPr/>
            </p:nvSpPr>
            <p:spPr bwMode="auto">
              <a:xfrm>
                <a:off x="73025" y="1461862"/>
                <a:ext cx="817989"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Normal FEV</a:t>
                </a:r>
                <a:endParaRPr lang="en-US" altLang="en-US" sz="1800">
                  <a:solidFill>
                    <a:srgbClr val="000000"/>
                  </a:solidFill>
                  <a:cs typeface="Arial" pitchFamily="34" charset="0"/>
                </a:endParaRPr>
              </a:p>
            </p:txBody>
          </p:sp>
          <p:sp>
            <p:nvSpPr>
              <p:cNvPr id="70781" name="Rectangle 49"/>
              <p:cNvSpPr>
                <a:spLocks noChangeArrowheads="1"/>
              </p:cNvSpPr>
              <p:nvPr/>
            </p:nvSpPr>
            <p:spPr bwMode="auto">
              <a:xfrm>
                <a:off x="1111250" y="1566637"/>
                <a:ext cx="55033" cy="1538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000">
                    <a:solidFill>
                      <a:srgbClr val="134679"/>
                    </a:solidFill>
                    <a:cs typeface="Arial" pitchFamily="34" charset="0"/>
                  </a:rPr>
                  <a:t>1</a:t>
                </a:r>
                <a:endParaRPr lang="en-US" altLang="en-US" sz="1800">
                  <a:solidFill>
                    <a:srgbClr val="000000"/>
                  </a:solidFill>
                  <a:cs typeface="Arial" pitchFamily="34" charset="0"/>
                </a:endParaRPr>
              </a:p>
            </p:txBody>
          </p:sp>
          <p:sp>
            <p:nvSpPr>
              <p:cNvPr id="70782" name="Rectangle 50"/>
              <p:cNvSpPr>
                <a:spLocks noChangeArrowheads="1"/>
              </p:cNvSpPr>
              <p:nvPr/>
            </p:nvSpPr>
            <p:spPr bwMode="auto">
              <a:xfrm>
                <a:off x="1181100" y="1461862"/>
                <a:ext cx="382729"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/FVC </a:t>
                </a:r>
                <a:endParaRPr lang="en-US" altLang="en-US" sz="1800">
                  <a:solidFill>
                    <a:srgbClr val="000000"/>
                  </a:solidFill>
                  <a:cs typeface="Arial" pitchFamily="34" charset="0"/>
                </a:endParaRPr>
              </a:p>
            </p:txBody>
          </p:sp>
          <p:sp>
            <p:nvSpPr>
              <p:cNvPr id="70783" name="Rectangle 51"/>
              <p:cNvSpPr>
                <a:spLocks noChangeArrowheads="1"/>
              </p:cNvSpPr>
              <p:nvPr/>
            </p:nvSpPr>
            <p:spPr bwMode="auto">
              <a:xfrm>
                <a:off x="73025" y="1690462"/>
                <a:ext cx="217630"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pre</a:t>
                </a:r>
                <a:endParaRPr lang="en-US" altLang="en-US" sz="1800">
                  <a:solidFill>
                    <a:srgbClr val="000000"/>
                  </a:solidFill>
                  <a:cs typeface="Arial" pitchFamily="34" charset="0"/>
                </a:endParaRPr>
              </a:p>
            </p:txBody>
          </p:sp>
          <p:sp>
            <p:nvSpPr>
              <p:cNvPr id="70784" name="Rectangle 52"/>
              <p:cNvSpPr>
                <a:spLocks noChangeArrowheads="1"/>
              </p:cNvSpPr>
              <p:nvPr/>
            </p:nvSpPr>
            <p:spPr bwMode="auto">
              <a:xfrm>
                <a:off x="350838" y="1690462"/>
                <a:ext cx="50030"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a:t>
                </a:r>
                <a:endParaRPr lang="en-US" altLang="en-US" sz="1800">
                  <a:solidFill>
                    <a:srgbClr val="000000"/>
                  </a:solidFill>
                  <a:cs typeface="Arial" pitchFamily="34" charset="0"/>
                </a:endParaRPr>
              </a:p>
            </p:txBody>
          </p:sp>
          <p:sp>
            <p:nvSpPr>
              <p:cNvPr id="70785" name="Rectangle 53"/>
              <p:cNvSpPr>
                <a:spLocks noChangeArrowheads="1"/>
              </p:cNvSpPr>
              <p:nvPr/>
            </p:nvSpPr>
            <p:spPr bwMode="auto">
              <a:xfrm>
                <a:off x="465138" y="1690462"/>
                <a:ext cx="459025"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or post</a:t>
                </a:r>
                <a:endParaRPr lang="en-US" altLang="en-US" sz="1800">
                  <a:solidFill>
                    <a:srgbClr val="000000"/>
                  </a:solidFill>
                  <a:cs typeface="Arial" pitchFamily="34" charset="0"/>
                </a:endParaRPr>
              </a:p>
            </p:txBody>
          </p:sp>
          <p:sp>
            <p:nvSpPr>
              <p:cNvPr id="70786" name="Rectangle 54"/>
              <p:cNvSpPr>
                <a:spLocks noChangeArrowheads="1"/>
              </p:cNvSpPr>
              <p:nvPr/>
            </p:nvSpPr>
            <p:spPr bwMode="auto">
              <a:xfrm>
                <a:off x="1049338" y="1690462"/>
                <a:ext cx="50030"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a:t>
                </a:r>
                <a:endParaRPr lang="en-US" altLang="en-US" sz="1800">
                  <a:solidFill>
                    <a:srgbClr val="000000"/>
                  </a:solidFill>
                  <a:cs typeface="Arial" pitchFamily="34" charset="0"/>
                </a:endParaRPr>
              </a:p>
            </p:txBody>
          </p:sp>
          <p:sp>
            <p:nvSpPr>
              <p:cNvPr id="70787" name="Rectangle 55"/>
              <p:cNvSpPr>
                <a:spLocks noChangeArrowheads="1"/>
              </p:cNvSpPr>
              <p:nvPr/>
            </p:nvSpPr>
            <p:spPr bwMode="auto">
              <a:xfrm>
                <a:off x="1114425" y="1690462"/>
                <a:ext cx="208875"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BD</a:t>
                </a:r>
                <a:endParaRPr lang="en-US" altLang="en-US" sz="1800">
                  <a:solidFill>
                    <a:srgbClr val="000000"/>
                  </a:solidFill>
                  <a:cs typeface="Arial" pitchFamily="34" charset="0"/>
                </a:endParaRPr>
              </a:p>
            </p:txBody>
          </p:sp>
          <p:sp>
            <p:nvSpPr>
              <p:cNvPr id="70788" name="Rectangle 56"/>
              <p:cNvSpPr>
                <a:spLocks noChangeArrowheads="1"/>
              </p:cNvSpPr>
              <p:nvPr/>
            </p:nvSpPr>
            <p:spPr bwMode="auto">
              <a:xfrm>
                <a:off x="2359025" y="1461862"/>
                <a:ext cx="1604709"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Compatible with asthma</a:t>
                </a:r>
                <a:endParaRPr lang="en-US" altLang="en-US" sz="1800">
                  <a:solidFill>
                    <a:srgbClr val="000000"/>
                  </a:solidFill>
                  <a:cs typeface="Arial" pitchFamily="34" charset="0"/>
                </a:endParaRPr>
              </a:p>
            </p:txBody>
          </p:sp>
          <p:sp>
            <p:nvSpPr>
              <p:cNvPr id="70789" name="Rectangle 57"/>
              <p:cNvSpPr>
                <a:spLocks noChangeArrowheads="1"/>
              </p:cNvSpPr>
              <p:nvPr/>
            </p:nvSpPr>
            <p:spPr bwMode="auto">
              <a:xfrm>
                <a:off x="4645025" y="1461862"/>
                <a:ext cx="1353309"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Not compatible with </a:t>
                </a:r>
                <a:endParaRPr lang="en-US" altLang="en-US" sz="1800">
                  <a:solidFill>
                    <a:srgbClr val="000000"/>
                  </a:solidFill>
                  <a:cs typeface="Arial" pitchFamily="34" charset="0"/>
                </a:endParaRPr>
              </a:p>
            </p:txBody>
          </p:sp>
          <p:sp>
            <p:nvSpPr>
              <p:cNvPr id="70790" name="Rectangle 58"/>
              <p:cNvSpPr>
                <a:spLocks noChangeArrowheads="1"/>
              </p:cNvSpPr>
              <p:nvPr/>
            </p:nvSpPr>
            <p:spPr bwMode="auto">
              <a:xfrm>
                <a:off x="4645025" y="1690462"/>
                <a:ext cx="1203219"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diagnosis (GOLD)</a:t>
                </a:r>
                <a:endParaRPr lang="en-US" altLang="en-US" sz="1800">
                  <a:solidFill>
                    <a:srgbClr val="000000"/>
                  </a:solidFill>
                  <a:cs typeface="Arial" pitchFamily="34" charset="0"/>
                </a:endParaRPr>
              </a:p>
            </p:txBody>
          </p:sp>
          <p:sp>
            <p:nvSpPr>
              <p:cNvPr id="70791" name="Rectangle 59"/>
              <p:cNvSpPr>
                <a:spLocks noChangeArrowheads="1"/>
              </p:cNvSpPr>
              <p:nvPr/>
            </p:nvSpPr>
            <p:spPr bwMode="auto">
              <a:xfrm>
                <a:off x="6931025" y="1461862"/>
                <a:ext cx="1520909"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Not compatible unless </a:t>
                </a:r>
                <a:endParaRPr lang="en-US" altLang="en-US" sz="1800">
                  <a:solidFill>
                    <a:srgbClr val="000000"/>
                  </a:solidFill>
                  <a:cs typeface="Arial" pitchFamily="34" charset="0"/>
                </a:endParaRPr>
              </a:p>
            </p:txBody>
          </p:sp>
          <p:sp>
            <p:nvSpPr>
              <p:cNvPr id="70792" name="Rectangle 60"/>
              <p:cNvSpPr>
                <a:spLocks noChangeArrowheads="1"/>
              </p:cNvSpPr>
              <p:nvPr/>
            </p:nvSpPr>
            <p:spPr bwMode="auto">
              <a:xfrm>
                <a:off x="6931025" y="1690462"/>
                <a:ext cx="1721029"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other evidence of chronic </a:t>
                </a:r>
                <a:endParaRPr lang="en-US" altLang="en-US" sz="1800">
                  <a:solidFill>
                    <a:srgbClr val="000000"/>
                  </a:solidFill>
                  <a:cs typeface="Arial" pitchFamily="34" charset="0"/>
                </a:endParaRPr>
              </a:p>
            </p:txBody>
          </p:sp>
          <p:sp>
            <p:nvSpPr>
              <p:cNvPr id="70793" name="Rectangle 61"/>
              <p:cNvSpPr>
                <a:spLocks noChangeArrowheads="1"/>
              </p:cNvSpPr>
              <p:nvPr/>
            </p:nvSpPr>
            <p:spPr bwMode="auto">
              <a:xfrm>
                <a:off x="6931025" y="1919062"/>
                <a:ext cx="1070640"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airflow limitation</a:t>
                </a:r>
                <a:endParaRPr lang="en-US" altLang="en-US" sz="1800">
                  <a:solidFill>
                    <a:srgbClr val="000000"/>
                  </a:solidFill>
                  <a:cs typeface="Arial" pitchFamily="34" charset="0"/>
                </a:endParaRPr>
              </a:p>
            </p:txBody>
          </p:sp>
        </p:grpSp>
        <p:grpSp>
          <p:nvGrpSpPr>
            <p:cNvPr id="70679" name="Group 4224"/>
            <p:cNvGrpSpPr>
              <a:grpSpLocks/>
            </p:cNvGrpSpPr>
            <p:nvPr/>
          </p:nvGrpSpPr>
          <p:grpSpPr bwMode="auto">
            <a:xfrm>
              <a:off x="-3175" y="2964086"/>
              <a:ext cx="9150350" cy="820738"/>
              <a:chOff x="-3175" y="2731862"/>
              <a:chExt cx="9150350" cy="820738"/>
            </a:xfrm>
          </p:grpSpPr>
          <p:sp>
            <p:nvSpPr>
              <p:cNvPr id="70753" name="Rectangle 14"/>
              <p:cNvSpPr>
                <a:spLocks noChangeArrowheads="1"/>
              </p:cNvSpPr>
              <p:nvPr/>
            </p:nvSpPr>
            <p:spPr bwMode="auto">
              <a:xfrm>
                <a:off x="0" y="2731862"/>
                <a:ext cx="2286000" cy="82073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endParaRPr lang="en-AU" altLang="el-GR" sz="1800">
                  <a:solidFill>
                    <a:srgbClr val="000000"/>
                  </a:solidFill>
                </a:endParaRPr>
              </a:p>
            </p:txBody>
          </p:sp>
          <p:sp>
            <p:nvSpPr>
              <p:cNvPr id="70754" name="Rectangle 15"/>
              <p:cNvSpPr>
                <a:spLocks noChangeArrowheads="1"/>
              </p:cNvSpPr>
              <p:nvPr/>
            </p:nvSpPr>
            <p:spPr bwMode="auto">
              <a:xfrm>
                <a:off x="2286000" y="2731862"/>
                <a:ext cx="2286000" cy="82073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endParaRPr lang="en-AU" altLang="el-GR" sz="1800">
                  <a:solidFill>
                    <a:srgbClr val="000000"/>
                  </a:solidFill>
                </a:endParaRPr>
              </a:p>
            </p:txBody>
          </p:sp>
          <p:sp>
            <p:nvSpPr>
              <p:cNvPr id="70755" name="Rectangle 16"/>
              <p:cNvSpPr>
                <a:spLocks noChangeArrowheads="1"/>
              </p:cNvSpPr>
              <p:nvPr/>
            </p:nvSpPr>
            <p:spPr bwMode="auto">
              <a:xfrm>
                <a:off x="4572000" y="2731862"/>
                <a:ext cx="2286000" cy="82073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endParaRPr lang="en-AU" altLang="el-GR" sz="1800">
                  <a:solidFill>
                    <a:srgbClr val="000000"/>
                  </a:solidFill>
                </a:endParaRPr>
              </a:p>
            </p:txBody>
          </p:sp>
          <p:sp>
            <p:nvSpPr>
              <p:cNvPr id="70756" name="Rectangle 17"/>
              <p:cNvSpPr>
                <a:spLocks noChangeArrowheads="1"/>
              </p:cNvSpPr>
              <p:nvPr/>
            </p:nvSpPr>
            <p:spPr bwMode="auto">
              <a:xfrm>
                <a:off x="6858000" y="2731862"/>
                <a:ext cx="2286000" cy="82073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endParaRPr lang="en-AU" altLang="el-GR" sz="1800">
                  <a:solidFill>
                    <a:srgbClr val="000000"/>
                  </a:solidFill>
                </a:endParaRPr>
              </a:p>
            </p:txBody>
          </p:sp>
          <p:sp>
            <p:nvSpPr>
              <p:cNvPr id="70757" name="Line 35"/>
              <p:cNvSpPr>
                <a:spLocks noChangeShapeType="1"/>
              </p:cNvSpPr>
              <p:nvPr/>
            </p:nvSpPr>
            <p:spPr bwMode="auto">
              <a:xfrm>
                <a:off x="-3175" y="3552599"/>
                <a:ext cx="9150350" cy="0"/>
              </a:xfrm>
              <a:prstGeom prst="line">
                <a:avLst/>
              </a:prstGeom>
              <a:noFill/>
              <a:ln w="6350">
                <a:solidFill>
                  <a:srgbClr val="F79646"/>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70758" name="Rectangle 75"/>
              <p:cNvSpPr>
                <a:spLocks noChangeArrowheads="1"/>
              </p:cNvSpPr>
              <p:nvPr/>
            </p:nvSpPr>
            <p:spPr bwMode="auto">
              <a:xfrm>
                <a:off x="73025" y="2782662"/>
                <a:ext cx="291424"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FEV</a:t>
                </a:r>
                <a:endParaRPr lang="en-US" altLang="en-US" sz="1800">
                  <a:solidFill>
                    <a:srgbClr val="000000"/>
                  </a:solidFill>
                  <a:cs typeface="Arial" pitchFamily="34" charset="0"/>
                </a:endParaRPr>
              </a:p>
            </p:txBody>
          </p:sp>
          <p:sp>
            <p:nvSpPr>
              <p:cNvPr id="70759" name="Rectangle 76"/>
              <p:cNvSpPr>
                <a:spLocks noChangeArrowheads="1"/>
              </p:cNvSpPr>
              <p:nvPr/>
            </p:nvSpPr>
            <p:spPr bwMode="auto">
              <a:xfrm>
                <a:off x="441325" y="2887437"/>
                <a:ext cx="55033" cy="1538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000">
                    <a:solidFill>
                      <a:srgbClr val="134679"/>
                    </a:solidFill>
                    <a:cs typeface="Arial" pitchFamily="34" charset="0"/>
                  </a:rPr>
                  <a:t>1</a:t>
                </a:r>
                <a:endParaRPr lang="en-US" altLang="en-US" sz="1800">
                  <a:solidFill>
                    <a:srgbClr val="000000"/>
                  </a:solidFill>
                  <a:cs typeface="Arial" pitchFamily="34" charset="0"/>
                </a:endParaRPr>
              </a:p>
            </p:txBody>
          </p:sp>
          <p:sp>
            <p:nvSpPr>
              <p:cNvPr id="70760" name="Rectangle 77"/>
              <p:cNvSpPr>
                <a:spLocks noChangeArrowheads="1"/>
              </p:cNvSpPr>
              <p:nvPr/>
            </p:nvSpPr>
            <p:spPr bwMode="auto">
              <a:xfrm>
                <a:off x="565150" y="2782662"/>
                <a:ext cx="1049378"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=80% predicted</a:t>
                </a:r>
                <a:endParaRPr lang="en-US" altLang="en-US" sz="1800">
                  <a:solidFill>
                    <a:srgbClr val="000000"/>
                  </a:solidFill>
                  <a:cs typeface="Arial" pitchFamily="34" charset="0"/>
                </a:endParaRPr>
              </a:p>
            </p:txBody>
          </p:sp>
          <p:sp>
            <p:nvSpPr>
              <p:cNvPr id="70761" name="Rectangle 78"/>
              <p:cNvSpPr>
                <a:spLocks noChangeArrowheads="1"/>
              </p:cNvSpPr>
              <p:nvPr/>
            </p:nvSpPr>
            <p:spPr bwMode="auto">
              <a:xfrm>
                <a:off x="2359025" y="2782662"/>
                <a:ext cx="1645984"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Compatible with asthma </a:t>
                </a:r>
                <a:endParaRPr lang="en-US" altLang="en-US" sz="1800">
                  <a:solidFill>
                    <a:srgbClr val="000000"/>
                  </a:solidFill>
                  <a:cs typeface="Arial" pitchFamily="34" charset="0"/>
                </a:endParaRPr>
              </a:p>
            </p:txBody>
          </p:sp>
          <p:sp>
            <p:nvSpPr>
              <p:cNvPr id="70762" name="Rectangle 79"/>
              <p:cNvSpPr>
                <a:spLocks noChangeArrowheads="1"/>
              </p:cNvSpPr>
              <p:nvPr/>
            </p:nvSpPr>
            <p:spPr bwMode="auto">
              <a:xfrm>
                <a:off x="2359025" y="3011262"/>
                <a:ext cx="1662244"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(good control, or interval </a:t>
                </a:r>
                <a:endParaRPr lang="en-US" altLang="en-US" sz="1800">
                  <a:solidFill>
                    <a:srgbClr val="000000"/>
                  </a:solidFill>
                  <a:cs typeface="Arial" pitchFamily="34" charset="0"/>
                </a:endParaRPr>
              </a:p>
            </p:txBody>
          </p:sp>
          <p:sp>
            <p:nvSpPr>
              <p:cNvPr id="70763" name="Rectangle 80"/>
              <p:cNvSpPr>
                <a:spLocks noChangeArrowheads="1"/>
              </p:cNvSpPr>
              <p:nvPr/>
            </p:nvSpPr>
            <p:spPr bwMode="auto">
              <a:xfrm>
                <a:off x="2359025" y="3239862"/>
                <a:ext cx="1344554"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between symptoms)</a:t>
                </a:r>
                <a:endParaRPr lang="en-US" altLang="en-US" sz="1800">
                  <a:solidFill>
                    <a:srgbClr val="000000"/>
                  </a:solidFill>
                  <a:cs typeface="Arial" pitchFamily="34" charset="0"/>
                </a:endParaRPr>
              </a:p>
            </p:txBody>
          </p:sp>
          <p:sp>
            <p:nvSpPr>
              <p:cNvPr id="70764" name="Rectangle 81"/>
              <p:cNvSpPr>
                <a:spLocks noChangeArrowheads="1"/>
              </p:cNvSpPr>
              <p:nvPr/>
            </p:nvSpPr>
            <p:spPr bwMode="auto">
              <a:xfrm>
                <a:off x="4645025" y="2782662"/>
                <a:ext cx="108816"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C</a:t>
                </a:r>
                <a:endParaRPr lang="en-US" altLang="en-US" sz="1800">
                  <a:solidFill>
                    <a:srgbClr val="000000"/>
                  </a:solidFill>
                  <a:cs typeface="Arial" pitchFamily="34" charset="0"/>
                </a:endParaRPr>
              </a:p>
            </p:txBody>
          </p:sp>
          <p:sp>
            <p:nvSpPr>
              <p:cNvPr id="70765" name="Rectangle 82"/>
              <p:cNvSpPr>
                <a:spLocks noChangeArrowheads="1"/>
              </p:cNvSpPr>
              <p:nvPr/>
            </p:nvSpPr>
            <p:spPr bwMode="auto">
              <a:xfrm>
                <a:off x="4781550" y="2782662"/>
                <a:ext cx="1469629"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ompatible with GOLD </a:t>
                </a:r>
                <a:endParaRPr lang="en-US" altLang="en-US" sz="1800">
                  <a:solidFill>
                    <a:srgbClr val="000000"/>
                  </a:solidFill>
                  <a:cs typeface="Arial" pitchFamily="34" charset="0"/>
                </a:endParaRPr>
              </a:p>
            </p:txBody>
          </p:sp>
          <p:sp>
            <p:nvSpPr>
              <p:cNvPr id="70766" name="Rectangle 83"/>
              <p:cNvSpPr>
                <a:spLocks noChangeArrowheads="1"/>
              </p:cNvSpPr>
              <p:nvPr/>
            </p:nvSpPr>
            <p:spPr bwMode="auto">
              <a:xfrm>
                <a:off x="4645025" y="3011262"/>
                <a:ext cx="1459272"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category A or B if post</a:t>
                </a:r>
                <a:endParaRPr lang="en-US" altLang="en-US" sz="1800">
                  <a:solidFill>
                    <a:srgbClr val="000000"/>
                  </a:solidFill>
                  <a:cs typeface="Arial" pitchFamily="34" charset="0"/>
                </a:endParaRPr>
              </a:p>
            </p:txBody>
          </p:sp>
          <p:sp>
            <p:nvSpPr>
              <p:cNvPr id="70767" name="Rectangle 84"/>
              <p:cNvSpPr>
                <a:spLocks noChangeArrowheads="1"/>
              </p:cNvSpPr>
              <p:nvPr/>
            </p:nvSpPr>
            <p:spPr bwMode="auto">
              <a:xfrm>
                <a:off x="6499225" y="3011262"/>
                <a:ext cx="50030"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a:t>
                </a:r>
                <a:endParaRPr lang="en-US" altLang="en-US" sz="1800">
                  <a:solidFill>
                    <a:srgbClr val="000000"/>
                  </a:solidFill>
                  <a:cs typeface="Arial" pitchFamily="34" charset="0"/>
                </a:endParaRPr>
              </a:p>
            </p:txBody>
          </p:sp>
          <p:sp>
            <p:nvSpPr>
              <p:cNvPr id="70768" name="Rectangle 85"/>
              <p:cNvSpPr>
                <a:spLocks noChangeArrowheads="1"/>
              </p:cNvSpPr>
              <p:nvPr/>
            </p:nvSpPr>
            <p:spPr bwMode="auto">
              <a:xfrm>
                <a:off x="4645025" y="3239862"/>
                <a:ext cx="208875"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BD</a:t>
                </a:r>
                <a:endParaRPr lang="en-US" altLang="en-US" sz="1800">
                  <a:solidFill>
                    <a:srgbClr val="000000"/>
                  </a:solidFill>
                  <a:cs typeface="Arial" pitchFamily="34" charset="0"/>
                </a:endParaRPr>
              </a:p>
            </p:txBody>
          </p:sp>
          <p:sp>
            <p:nvSpPr>
              <p:cNvPr id="70769" name="Rectangle 86"/>
              <p:cNvSpPr>
                <a:spLocks noChangeArrowheads="1"/>
              </p:cNvSpPr>
              <p:nvPr/>
            </p:nvSpPr>
            <p:spPr bwMode="auto">
              <a:xfrm>
                <a:off x="4962525" y="3239862"/>
                <a:ext cx="291424"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FEV</a:t>
                </a:r>
                <a:endParaRPr lang="en-US" altLang="en-US" sz="1800">
                  <a:solidFill>
                    <a:srgbClr val="000000"/>
                  </a:solidFill>
                  <a:cs typeface="Arial" pitchFamily="34" charset="0"/>
                </a:endParaRPr>
              </a:p>
            </p:txBody>
          </p:sp>
          <p:sp>
            <p:nvSpPr>
              <p:cNvPr id="70770" name="Rectangle 87"/>
              <p:cNvSpPr>
                <a:spLocks noChangeArrowheads="1"/>
              </p:cNvSpPr>
              <p:nvPr/>
            </p:nvSpPr>
            <p:spPr bwMode="auto">
              <a:xfrm>
                <a:off x="5330825" y="3344637"/>
                <a:ext cx="55033" cy="1538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000">
                    <a:solidFill>
                      <a:srgbClr val="134679"/>
                    </a:solidFill>
                    <a:cs typeface="Arial" pitchFamily="34" charset="0"/>
                  </a:rPr>
                  <a:t>1</a:t>
                </a:r>
                <a:endParaRPr lang="en-US" altLang="en-US" sz="1800">
                  <a:solidFill>
                    <a:srgbClr val="000000"/>
                  </a:solidFill>
                  <a:cs typeface="Arial" pitchFamily="34" charset="0"/>
                </a:endParaRPr>
              </a:p>
            </p:txBody>
          </p:sp>
          <p:sp>
            <p:nvSpPr>
              <p:cNvPr id="70771" name="Rectangle 88"/>
              <p:cNvSpPr>
                <a:spLocks noChangeArrowheads="1"/>
              </p:cNvSpPr>
              <p:nvPr/>
            </p:nvSpPr>
            <p:spPr bwMode="auto">
              <a:xfrm>
                <a:off x="5400675" y="3239862"/>
                <a:ext cx="720431"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/FVC &lt;0.7 </a:t>
                </a:r>
                <a:endParaRPr lang="en-US" altLang="en-US" sz="1800">
                  <a:solidFill>
                    <a:srgbClr val="000000"/>
                  </a:solidFill>
                  <a:cs typeface="Arial" pitchFamily="34" charset="0"/>
                </a:endParaRPr>
              </a:p>
            </p:txBody>
          </p:sp>
          <p:sp>
            <p:nvSpPr>
              <p:cNvPr id="70772" name="Rectangle 89"/>
              <p:cNvSpPr>
                <a:spLocks noChangeArrowheads="1"/>
              </p:cNvSpPr>
              <p:nvPr/>
            </p:nvSpPr>
            <p:spPr bwMode="auto">
              <a:xfrm>
                <a:off x="6931025" y="2782662"/>
                <a:ext cx="1429605"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Compatible with mild </a:t>
                </a:r>
                <a:endParaRPr lang="en-US" altLang="en-US" sz="1800">
                  <a:solidFill>
                    <a:srgbClr val="000000"/>
                  </a:solidFill>
                  <a:cs typeface="Arial" pitchFamily="34" charset="0"/>
                </a:endParaRPr>
              </a:p>
            </p:txBody>
          </p:sp>
          <p:sp>
            <p:nvSpPr>
              <p:cNvPr id="70773" name="Rectangle 90"/>
              <p:cNvSpPr>
                <a:spLocks noChangeArrowheads="1"/>
              </p:cNvSpPr>
              <p:nvPr/>
            </p:nvSpPr>
            <p:spPr bwMode="auto">
              <a:xfrm>
                <a:off x="6931025" y="3011262"/>
                <a:ext cx="425254"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ACOS</a:t>
                </a:r>
                <a:endParaRPr lang="en-US" altLang="en-US" sz="1800">
                  <a:solidFill>
                    <a:srgbClr val="000000"/>
                  </a:solidFill>
                  <a:cs typeface="Arial" pitchFamily="34" charset="0"/>
                </a:endParaRPr>
              </a:p>
            </p:txBody>
          </p:sp>
        </p:grpSp>
        <p:grpSp>
          <p:nvGrpSpPr>
            <p:cNvPr id="70680" name="Group 1"/>
            <p:cNvGrpSpPr>
              <a:grpSpLocks/>
            </p:cNvGrpSpPr>
            <p:nvPr/>
          </p:nvGrpSpPr>
          <p:grpSpPr bwMode="auto">
            <a:xfrm>
              <a:off x="-3175" y="5853336"/>
              <a:ext cx="9150350" cy="735924"/>
              <a:chOff x="-3175" y="5896878"/>
              <a:chExt cx="9150350" cy="735924"/>
            </a:xfrm>
          </p:grpSpPr>
          <p:sp>
            <p:nvSpPr>
              <p:cNvPr id="70740" name="Line 43"/>
              <p:cNvSpPr>
                <a:spLocks noChangeShapeType="1"/>
              </p:cNvSpPr>
              <p:nvPr/>
            </p:nvSpPr>
            <p:spPr bwMode="auto">
              <a:xfrm>
                <a:off x="-3175" y="6632802"/>
                <a:ext cx="9150350" cy="0"/>
              </a:xfrm>
              <a:prstGeom prst="line">
                <a:avLst/>
              </a:prstGeom>
              <a:noFill/>
              <a:ln w="6350">
                <a:solidFill>
                  <a:srgbClr val="F79646"/>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70741" name="Rectangle 127"/>
              <p:cNvSpPr>
                <a:spLocks noChangeArrowheads="1"/>
              </p:cNvSpPr>
              <p:nvPr/>
            </p:nvSpPr>
            <p:spPr bwMode="auto">
              <a:xfrm>
                <a:off x="73025" y="5896878"/>
                <a:ext cx="300180"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Post</a:t>
                </a:r>
                <a:endParaRPr lang="en-US" altLang="en-US" sz="1800">
                  <a:solidFill>
                    <a:srgbClr val="000000"/>
                  </a:solidFill>
                  <a:cs typeface="Arial" pitchFamily="34" charset="0"/>
                </a:endParaRPr>
              </a:p>
            </p:txBody>
          </p:sp>
          <p:sp>
            <p:nvSpPr>
              <p:cNvPr id="70742" name="Rectangle 128"/>
              <p:cNvSpPr>
                <a:spLocks noChangeArrowheads="1"/>
              </p:cNvSpPr>
              <p:nvPr/>
            </p:nvSpPr>
            <p:spPr bwMode="auto">
              <a:xfrm>
                <a:off x="455613" y="5896878"/>
                <a:ext cx="50030"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a:t>
                </a:r>
                <a:endParaRPr lang="en-US" altLang="en-US" sz="1800">
                  <a:solidFill>
                    <a:srgbClr val="000000"/>
                  </a:solidFill>
                  <a:cs typeface="Arial" pitchFamily="34" charset="0"/>
                </a:endParaRPr>
              </a:p>
            </p:txBody>
          </p:sp>
          <p:sp>
            <p:nvSpPr>
              <p:cNvPr id="70743" name="Rectangle 129"/>
              <p:cNvSpPr>
                <a:spLocks noChangeArrowheads="1"/>
              </p:cNvSpPr>
              <p:nvPr/>
            </p:nvSpPr>
            <p:spPr bwMode="auto">
              <a:xfrm>
                <a:off x="519113" y="5896878"/>
                <a:ext cx="1019360"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BD increase in </a:t>
                </a:r>
                <a:endParaRPr lang="en-US" altLang="en-US" sz="1800">
                  <a:solidFill>
                    <a:srgbClr val="000000"/>
                  </a:solidFill>
                  <a:cs typeface="Arial" pitchFamily="34" charset="0"/>
                </a:endParaRPr>
              </a:p>
            </p:txBody>
          </p:sp>
          <p:sp>
            <p:nvSpPr>
              <p:cNvPr id="70744" name="Rectangle 130"/>
              <p:cNvSpPr>
                <a:spLocks noChangeArrowheads="1"/>
              </p:cNvSpPr>
              <p:nvPr/>
            </p:nvSpPr>
            <p:spPr bwMode="auto">
              <a:xfrm>
                <a:off x="73025" y="6125478"/>
                <a:ext cx="291424"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FEV</a:t>
                </a:r>
                <a:endParaRPr lang="en-US" altLang="en-US" sz="1800">
                  <a:solidFill>
                    <a:srgbClr val="000000"/>
                  </a:solidFill>
                  <a:cs typeface="Arial" pitchFamily="34" charset="0"/>
                </a:endParaRPr>
              </a:p>
            </p:txBody>
          </p:sp>
          <p:sp>
            <p:nvSpPr>
              <p:cNvPr id="70745" name="Rectangle 131"/>
              <p:cNvSpPr>
                <a:spLocks noChangeArrowheads="1"/>
              </p:cNvSpPr>
              <p:nvPr/>
            </p:nvSpPr>
            <p:spPr bwMode="auto">
              <a:xfrm>
                <a:off x="441325" y="6230253"/>
                <a:ext cx="55033" cy="1538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000">
                    <a:solidFill>
                      <a:srgbClr val="134679"/>
                    </a:solidFill>
                    <a:cs typeface="Arial" pitchFamily="34" charset="0"/>
                  </a:rPr>
                  <a:t>1</a:t>
                </a:r>
                <a:endParaRPr lang="en-US" altLang="en-US" sz="1800">
                  <a:solidFill>
                    <a:srgbClr val="000000"/>
                  </a:solidFill>
                  <a:cs typeface="Arial" pitchFamily="34" charset="0"/>
                </a:endParaRPr>
              </a:p>
            </p:txBody>
          </p:sp>
          <p:sp>
            <p:nvSpPr>
              <p:cNvPr id="70746" name="Rectangle 132"/>
              <p:cNvSpPr>
                <a:spLocks noChangeArrowheads="1"/>
              </p:cNvSpPr>
              <p:nvPr/>
            </p:nvSpPr>
            <p:spPr bwMode="auto">
              <a:xfrm>
                <a:off x="565150" y="6125478"/>
                <a:ext cx="1218929"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&gt;12% and 400mL </a:t>
                </a:r>
                <a:endParaRPr lang="en-US" altLang="en-US" sz="1800">
                  <a:solidFill>
                    <a:srgbClr val="000000"/>
                  </a:solidFill>
                  <a:cs typeface="Arial" pitchFamily="34" charset="0"/>
                </a:endParaRPr>
              </a:p>
            </p:txBody>
          </p:sp>
          <p:sp>
            <p:nvSpPr>
              <p:cNvPr id="70747" name="Rectangle 133"/>
              <p:cNvSpPr>
                <a:spLocks noChangeArrowheads="1"/>
              </p:cNvSpPr>
              <p:nvPr/>
            </p:nvSpPr>
            <p:spPr bwMode="auto">
              <a:xfrm>
                <a:off x="73025" y="6354078"/>
                <a:ext cx="944315"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from baseline </a:t>
                </a:r>
                <a:endParaRPr lang="en-US" altLang="en-US" sz="1800">
                  <a:solidFill>
                    <a:srgbClr val="000000"/>
                  </a:solidFill>
                  <a:cs typeface="Arial" pitchFamily="34" charset="0"/>
                </a:endParaRPr>
              </a:p>
            </p:txBody>
          </p:sp>
          <p:sp>
            <p:nvSpPr>
              <p:cNvPr id="70748" name="Rectangle 135"/>
              <p:cNvSpPr>
                <a:spLocks noChangeArrowheads="1"/>
              </p:cNvSpPr>
              <p:nvPr/>
            </p:nvSpPr>
            <p:spPr bwMode="auto">
              <a:xfrm>
                <a:off x="2359025" y="5896878"/>
                <a:ext cx="1204470" cy="4616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High probability of</a:t>
                </a:r>
                <a:br>
                  <a:rPr lang="en-US" altLang="en-US" sz="1500">
                    <a:solidFill>
                      <a:srgbClr val="134679"/>
                    </a:solidFill>
                    <a:cs typeface="Arial" pitchFamily="34" charset="0"/>
                  </a:rPr>
                </a:br>
                <a:r>
                  <a:rPr lang="en-US" altLang="en-US" sz="1500">
                    <a:solidFill>
                      <a:srgbClr val="134679"/>
                    </a:solidFill>
                    <a:cs typeface="Arial" pitchFamily="34" charset="0"/>
                  </a:rPr>
                  <a:t>asthma </a:t>
                </a:r>
                <a:endParaRPr lang="en-US" altLang="en-US" sz="1800">
                  <a:solidFill>
                    <a:srgbClr val="000000"/>
                  </a:solidFill>
                  <a:cs typeface="Arial" pitchFamily="34" charset="0"/>
                </a:endParaRPr>
              </a:p>
            </p:txBody>
          </p:sp>
          <p:sp>
            <p:nvSpPr>
              <p:cNvPr id="70749" name="Rectangle 137"/>
              <p:cNvSpPr>
                <a:spLocks noChangeArrowheads="1"/>
              </p:cNvSpPr>
              <p:nvPr/>
            </p:nvSpPr>
            <p:spPr bwMode="auto">
              <a:xfrm>
                <a:off x="4645025" y="5896878"/>
                <a:ext cx="1269509"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Unusual in COPD. </a:t>
                </a:r>
                <a:endParaRPr lang="en-US" altLang="en-US" sz="1800">
                  <a:solidFill>
                    <a:srgbClr val="000000"/>
                  </a:solidFill>
                  <a:cs typeface="Arial" pitchFamily="34" charset="0"/>
                </a:endParaRPr>
              </a:p>
            </p:txBody>
          </p:sp>
          <p:sp>
            <p:nvSpPr>
              <p:cNvPr id="70750" name="Rectangle 138"/>
              <p:cNvSpPr>
                <a:spLocks noChangeArrowheads="1"/>
              </p:cNvSpPr>
              <p:nvPr/>
            </p:nvSpPr>
            <p:spPr bwMode="auto">
              <a:xfrm>
                <a:off x="4645025" y="6125478"/>
                <a:ext cx="1061085"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Consider ACOS</a:t>
                </a:r>
                <a:endParaRPr lang="en-US" altLang="en-US" sz="1800">
                  <a:solidFill>
                    <a:srgbClr val="000000"/>
                  </a:solidFill>
                  <a:cs typeface="Arial" pitchFamily="34" charset="0"/>
                </a:endParaRPr>
              </a:p>
            </p:txBody>
          </p:sp>
          <p:sp>
            <p:nvSpPr>
              <p:cNvPr id="70751" name="Rectangle 139"/>
              <p:cNvSpPr>
                <a:spLocks noChangeArrowheads="1"/>
              </p:cNvSpPr>
              <p:nvPr/>
            </p:nvSpPr>
            <p:spPr bwMode="auto">
              <a:xfrm>
                <a:off x="6931025" y="5896878"/>
                <a:ext cx="1111915"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Compatible with </a:t>
                </a:r>
                <a:endParaRPr lang="en-US" altLang="en-US" sz="1800">
                  <a:solidFill>
                    <a:srgbClr val="000000"/>
                  </a:solidFill>
                  <a:cs typeface="Arial" pitchFamily="34" charset="0"/>
                </a:endParaRPr>
              </a:p>
            </p:txBody>
          </p:sp>
          <p:sp>
            <p:nvSpPr>
              <p:cNvPr id="70752" name="Rectangle 140"/>
              <p:cNvSpPr>
                <a:spLocks noChangeArrowheads="1"/>
              </p:cNvSpPr>
              <p:nvPr/>
            </p:nvSpPr>
            <p:spPr bwMode="auto">
              <a:xfrm>
                <a:off x="6931025" y="6125478"/>
                <a:ext cx="1261205"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diagnosis of ACOS</a:t>
                </a:r>
                <a:endParaRPr lang="en-US" altLang="en-US" sz="1800">
                  <a:solidFill>
                    <a:srgbClr val="000000"/>
                  </a:solidFill>
                  <a:cs typeface="Arial" pitchFamily="34" charset="0"/>
                </a:endParaRPr>
              </a:p>
            </p:txBody>
          </p:sp>
        </p:grpSp>
        <p:grpSp>
          <p:nvGrpSpPr>
            <p:cNvPr id="70681" name="Group 4223"/>
            <p:cNvGrpSpPr>
              <a:grpSpLocks/>
            </p:cNvGrpSpPr>
            <p:nvPr/>
          </p:nvGrpSpPr>
          <p:grpSpPr bwMode="auto">
            <a:xfrm>
              <a:off x="-3175" y="2486248"/>
              <a:ext cx="9150350" cy="477838"/>
              <a:chOff x="-3175" y="2254024"/>
              <a:chExt cx="9150350" cy="477838"/>
            </a:xfrm>
          </p:grpSpPr>
          <p:sp>
            <p:nvSpPr>
              <p:cNvPr id="70726" name="Line 34"/>
              <p:cNvSpPr>
                <a:spLocks noChangeShapeType="1"/>
              </p:cNvSpPr>
              <p:nvPr/>
            </p:nvSpPr>
            <p:spPr bwMode="auto">
              <a:xfrm>
                <a:off x="-3175" y="2731862"/>
                <a:ext cx="9150350" cy="0"/>
              </a:xfrm>
              <a:prstGeom prst="line">
                <a:avLst/>
              </a:prstGeom>
              <a:noFill/>
              <a:ln w="6350">
                <a:solidFill>
                  <a:srgbClr val="F79646"/>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70727" name="Rectangle 62"/>
              <p:cNvSpPr>
                <a:spLocks noChangeArrowheads="1"/>
              </p:cNvSpPr>
              <p:nvPr/>
            </p:nvSpPr>
            <p:spPr bwMode="auto">
              <a:xfrm>
                <a:off x="73025" y="2254024"/>
                <a:ext cx="300180"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Post</a:t>
                </a:r>
                <a:endParaRPr lang="en-US" altLang="en-US" sz="1800">
                  <a:solidFill>
                    <a:srgbClr val="000000"/>
                  </a:solidFill>
                  <a:cs typeface="Arial" pitchFamily="34" charset="0"/>
                </a:endParaRPr>
              </a:p>
            </p:txBody>
          </p:sp>
          <p:sp>
            <p:nvSpPr>
              <p:cNvPr id="70728" name="Rectangle 63"/>
              <p:cNvSpPr>
                <a:spLocks noChangeArrowheads="1"/>
              </p:cNvSpPr>
              <p:nvPr/>
            </p:nvSpPr>
            <p:spPr bwMode="auto">
              <a:xfrm>
                <a:off x="455613" y="2254024"/>
                <a:ext cx="50030"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a:t>
                </a:r>
                <a:endParaRPr lang="en-US" altLang="en-US" sz="1800">
                  <a:solidFill>
                    <a:srgbClr val="000000"/>
                  </a:solidFill>
                  <a:cs typeface="Arial" pitchFamily="34" charset="0"/>
                </a:endParaRPr>
              </a:p>
            </p:txBody>
          </p:sp>
          <p:sp>
            <p:nvSpPr>
              <p:cNvPr id="70729" name="Rectangle 64"/>
              <p:cNvSpPr>
                <a:spLocks noChangeArrowheads="1"/>
              </p:cNvSpPr>
              <p:nvPr/>
            </p:nvSpPr>
            <p:spPr bwMode="auto">
              <a:xfrm>
                <a:off x="519113" y="2254024"/>
                <a:ext cx="208875"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BD</a:t>
                </a:r>
                <a:endParaRPr lang="en-US" altLang="en-US" sz="1800">
                  <a:solidFill>
                    <a:srgbClr val="000000"/>
                  </a:solidFill>
                  <a:cs typeface="Arial" pitchFamily="34" charset="0"/>
                </a:endParaRPr>
              </a:p>
            </p:txBody>
          </p:sp>
          <p:sp>
            <p:nvSpPr>
              <p:cNvPr id="70730" name="Rectangle 65"/>
              <p:cNvSpPr>
                <a:spLocks noChangeArrowheads="1"/>
              </p:cNvSpPr>
              <p:nvPr/>
            </p:nvSpPr>
            <p:spPr bwMode="auto">
              <a:xfrm>
                <a:off x="835025" y="2254024"/>
                <a:ext cx="291424"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FEV</a:t>
                </a:r>
                <a:endParaRPr lang="en-US" altLang="en-US" sz="1800">
                  <a:solidFill>
                    <a:srgbClr val="000000"/>
                  </a:solidFill>
                  <a:cs typeface="Arial" pitchFamily="34" charset="0"/>
                </a:endParaRPr>
              </a:p>
            </p:txBody>
          </p:sp>
          <p:sp>
            <p:nvSpPr>
              <p:cNvPr id="70731" name="Rectangle 66"/>
              <p:cNvSpPr>
                <a:spLocks noChangeArrowheads="1"/>
              </p:cNvSpPr>
              <p:nvPr/>
            </p:nvSpPr>
            <p:spPr bwMode="auto">
              <a:xfrm>
                <a:off x="1203325" y="2357212"/>
                <a:ext cx="55033" cy="1538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000">
                    <a:solidFill>
                      <a:srgbClr val="134679"/>
                    </a:solidFill>
                    <a:cs typeface="Arial" pitchFamily="34" charset="0"/>
                  </a:rPr>
                  <a:t>1</a:t>
                </a:r>
                <a:endParaRPr lang="en-US" altLang="en-US" sz="1800">
                  <a:solidFill>
                    <a:srgbClr val="000000"/>
                  </a:solidFill>
                  <a:cs typeface="Arial" pitchFamily="34" charset="0"/>
                </a:endParaRPr>
              </a:p>
            </p:txBody>
          </p:sp>
          <p:sp>
            <p:nvSpPr>
              <p:cNvPr id="70732" name="Rectangle 67"/>
              <p:cNvSpPr>
                <a:spLocks noChangeArrowheads="1"/>
              </p:cNvSpPr>
              <p:nvPr/>
            </p:nvSpPr>
            <p:spPr bwMode="auto">
              <a:xfrm>
                <a:off x="1274763" y="2254024"/>
                <a:ext cx="679156"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/FVC &lt;0.7</a:t>
                </a:r>
                <a:endParaRPr lang="en-US" altLang="en-US" sz="1800">
                  <a:solidFill>
                    <a:srgbClr val="000000"/>
                  </a:solidFill>
                  <a:cs typeface="Arial" pitchFamily="34" charset="0"/>
                </a:endParaRPr>
              </a:p>
            </p:txBody>
          </p:sp>
          <p:sp>
            <p:nvSpPr>
              <p:cNvPr id="70733" name="Rectangle 68"/>
              <p:cNvSpPr>
                <a:spLocks noChangeArrowheads="1"/>
              </p:cNvSpPr>
              <p:nvPr/>
            </p:nvSpPr>
            <p:spPr bwMode="auto">
              <a:xfrm>
                <a:off x="2359025" y="2254024"/>
                <a:ext cx="601610"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Indicates</a:t>
                </a:r>
                <a:endParaRPr lang="en-US" altLang="en-US" sz="1800">
                  <a:solidFill>
                    <a:srgbClr val="000000"/>
                  </a:solidFill>
                  <a:cs typeface="Arial" pitchFamily="34" charset="0"/>
                </a:endParaRPr>
              </a:p>
            </p:txBody>
          </p:sp>
          <p:sp>
            <p:nvSpPr>
              <p:cNvPr id="70734" name="Rectangle 69"/>
              <p:cNvSpPr>
                <a:spLocks noChangeArrowheads="1"/>
              </p:cNvSpPr>
              <p:nvPr/>
            </p:nvSpPr>
            <p:spPr bwMode="auto">
              <a:xfrm>
                <a:off x="3175000" y="2254024"/>
                <a:ext cx="476535"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airflow </a:t>
                </a:r>
                <a:endParaRPr lang="en-US" altLang="en-US" sz="1800">
                  <a:solidFill>
                    <a:srgbClr val="000000"/>
                  </a:solidFill>
                  <a:cs typeface="Arial" pitchFamily="34" charset="0"/>
                </a:endParaRPr>
              </a:p>
            </p:txBody>
          </p:sp>
          <p:sp>
            <p:nvSpPr>
              <p:cNvPr id="70735" name="Rectangle 70"/>
              <p:cNvSpPr>
                <a:spLocks noChangeArrowheads="1"/>
              </p:cNvSpPr>
              <p:nvPr/>
            </p:nvSpPr>
            <p:spPr bwMode="auto">
              <a:xfrm>
                <a:off x="2359025" y="2482624"/>
                <a:ext cx="1537169"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limitation; may improve</a:t>
                </a:r>
                <a:endParaRPr lang="en-US" altLang="en-US" sz="1800">
                  <a:solidFill>
                    <a:srgbClr val="000000"/>
                  </a:solidFill>
                  <a:cs typeface="Arial" pitchFamily="34" charset="0"/>
                </a:endParaRPr>
              </a:p>
            </p:txBody>
          </p:sp>
          <p:sp>
            <p:nvSpPr>
              <p:cNvPr id="70736" name="Rectangle 71"/>
              <p:cNvSpPr>
                <a:spLocks noChangeArrowheads="1"/>
              </p:cNvSpPr>
              <p:nvPr/>
            </p:nvSpPr>
            <p:spPr bwMode="auto">
              <a:xfrm>
                <a:off x="4645025" y="2254024"/>
                <a:ext cx="1547175"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Required for diagnosis </a:t>
                </a:r>
                <a:endParaRPr lang="en-US" altLang="en-US" sz="1800">
                  <a:solidFill>
                    <a:srgbClr val="000000"/>
                  </a:solidFill>
                  <a:cs typeface="Arial" pitchFamily="34" charset="0"/>
                </a:endParaRPr>
              </a:p>
            </p:txBody>
          </p:sp>
          <p:sp>
            <p:nvSpPr>
              <p:cNvPr id="70737" name="Rectangle 72"/>
              <p:cNvSpPr>
                <a:spLocks noChangeArrowheads="1"/>
              </p:cNvSpPr>
              <p:nvPr/>
            </p:nvSpPr>
            <p:spPr bwMode="auto">
              <a:xfrm>
                <a:off x="4645025" y="2482624"/>
                <a:ext cx="625373"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by GOLD</a:t>
                </a:r>
                <a:endParaRPr lang="en-US" altLang="en-US" sz="1800">
                  <a:solidFill>
                    <a:srgbClr val="000000"/>
                  </a:solidFill>
                  <a:cs typeface="Arial" pitchFamily="34" charset="0"/>
                </a:endParaRPr>
              </a:p>
            </p:txBody>
          </p:sp>
          <p:sp>
            <p:nvSpPr>
              <p:cNvPr id="70738" name="Rectangle 73"/>
              <p:cNvSpPr>
                <a:spLocks noChangeArrowheads="1"/>
              </p:cNvSpPr>
              <p:nvPr/>
            </p:nvSpPr>
            <p:spPr bwMode="auto">
              <a:xfrm>
                <a:off x="5491163" y="2482624"/>
                <a:ext cx="451521"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criteria</a:t>
                </a:r>
                <a:endParaRPr lang="en-US" altLang="en-US" sz="1800">
                  <a:solidFill>
                    <a:srgbClr val="000000"/>
                  </a:solidFill>
                  <a:cs typeface="Arial" pitchFamily="34" charset="0"/>
                </a:endParaRPr>
              </a:p>
            </p:txBody>
          </p:sp>
          <p:sp>
            <p:nvSpPr>
              <p:cNvPr id="70739" name="Rectangle 74"/>
              <p:cNvSpPr>
                <a:spLocks noChangeArrowheads="1"/>
              </p:cNvSpPr>
              <p:nvPr/>
            </p:nvSpPr>
            <p:spPr bwMode="auto">
              <a:xfrm>
                <a:off x="6931025" y="2254024"/>
                <a:ext cx="1002299" cy="2308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Usual in ACOS</a:t>
                </a:r>
                <a:endParaRPr lang="en-US" altLang="en-US" sz="1800">
                  <a:solidFill>
                    <a:srgbClr val="000000"/>
                  </a:solidFill>
                  <a:cs typeface="Arial" pitchFamily="34" charset="0"/>
                </a:endParaRPr>
              </a:p>
            </p:txBody>
          </p:sp>
        </p:grpSp>
        <p:grpSp>
          <p:nvGrpSpPr>
            <p:cNvPr id="70682" name="Group 4226"/>
            <p:cNvGrpSpPr>
              <a:grpSpLocks/>
            </p:cNvGrpSpPr>
            <p:nvPr/>
          </p:nvGrpSpPr>
          <p:grpSpPr bwMode="auto">
            <a:xfrm>
              <a:off x="-3175" y="4770661"/>
              <a:ext cx="9150350" cy="1031875"/>
              <a:chOff x="-3175" y="4538437"/>
              <a:chExt cx="9150350" cy="1031875"/>
            </a:xfrm>
          </p:grpSpPr>
          <p:sp>
            <p:nvSpPr>
              <p:cNvPr id="70699" name="Rectangle 18"/>
              <p:cNvSpPr>
                <a:spLocks noChangeArrowheads="1"/>
              </p:cNvSpPr>
              <p:nvPr/>
            </p:nvSpPr>
            <p:spPr bwMode="auto">
              <a:xfrm>
                <a:off x="0" y="4538437"/>
                <a:ext cx="2286000" cy="10318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endParaRPr lang="en-AU" altLang="el-GR" sz="1800">
                  <a:solidFill>
                    <a:srgbClr val="000000"/>
                  </a:solidFill>
                </a:endParaRPr>
              </a:p>
            </p:txBody>
          </p:sp>
          <p:sp>
            <p:nvSpPr>
              <p:cNvPr id="70700" name="Rectangle 19"/>
              <p:cNvSpPr>
                <a:spLocks noChangeArrowheads="1"/>
              </p:cNvSpPr>
              <p:nvPr/>
            </p:nvSpPr>
            <p:spPr bwMode="auto">
              <a:xfrm>
                <a:off x="2286000" y="4538437"/>
                <a:ext cx="2286000" cy="10318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endParaRPr lang="en-AU" altLang="el-GR" sz="1800">
                  <a:solidFill>
                    <a:srgbClr val="000000"/>
                  </a:solidFill>
                </a:endParaRPr>
              </a:p>
            </p:txBody>
          </p:sp>
          <p:sp>
            <p:nvSpPr>
              <p:cNvPr id="70701" name="Rectangle 20"/>
              <p:cNvSpPr>
                <a:spLocks noChangeArrowheads="1"/>
              </p:cNvSpPr>
              <p:nvPr/>
            </p:nvSpPr>
            <p:spPr bwMode="auto">
              <a:xfrm>
                <a:off x="4572000" y="4538437"/>
                <a:ext cx="2286000" cy="10318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endParaRPr lang="en-AU" altLang="el-GR" sz="1800">
                  <a:solidFill>
                    <a:srgbClr val="000000"/>
                  </a:solidFill>
                </a:endParaRPr>
              </a:p>
            </p:txBody>
          </p:sp>
          <p:sp>
            <p:nvSpPr>
              <p:cNvPr id="70702" name="Rectangle 21"/>
              <p:cNvSpPr>
                <a:spLocks noChangeArrowheads="1"/>
              </p:cNvSpPr>
              <p:nvPr/>
            </p:nvSpPr>
            <p:spPr bwMode="auto">
              <a:xfrm>
                <a:off x="6858000" y="4538437"/>
                <a:ext cx="2286000" cy="10318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endParaRPr lang="en-AU" altLang="el-GR" sz="1800">
                  <a:solidFill>
                    <a:srgbClr val="000000"/>
                  </a:solidFill>
                </a:endParaRPr>
              </a:p>
            </p:txBody>
          </p:sp>
          <p:sp>
            <p:nvSpPr>
              <p:cNvPr id="70703" name="Line 37"/>
              <p:cNvSpPr>
                <a:spLocks noChangeShapeType="1"/>
              </p:cNvSpPr>
              <p:nvPr/>
            </p:nvSpPr>
            <p:spPr bwMode="auto">
              <a:xfrm>
                <a:off x="-3175" y="5570312"/>
                <a:ext cx="9150350" cy="0"/>
              </a:xfrm>
              <a:prstGeom prst="line">
                <a:avLst/>
              </a:prstGeom>
              <a:noFill/>
              <a:ln w="6350">
                <a:solidFill>
                  <a:srgbClr val="F79646"/>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70704" name="Rectangle 105"/>
              <p:cNvSpPr>
                <a:spLocks noChangeArrowheads="1"/>
              </p:cNvSpPr>
              <p:nvPr/>
            </p:nvSpPr>
            <p:spPr bwMode="auto">
              <a:xfrm>
                <a:off x="73025" y="4589237"/>
                <a:ext cx="300180"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Post</a:t>
                </a:r>
                <a:endParaRPr lang="en-US" altLang="en-US" sz="1800">
                  <a:solidFill>
                    <a:srgbClr val="000000"/>
                  </a:solidFill>
                  <a:cs typeface="Arial" pitchFamily="34" charset="0"/>
                </a:endParaRPr>
              </a:p>
            </p:txBody>
          </p:sp>
          <p:sp>
            <p:nvSpPr>
              <p:cNvPr id="70705" name="Rectangle 106"/>
              <p:cNvSpPr>
                <a:spLocks noChangeArrowheads="1"/>
              </p:cNvSpPr>
              <p:nvPr/>
            </p:nvSpPr>
            <p:spPr bwMode="auto">
              <a:xfrm>
                <a:off x="455613" y="4589237"/>
                <a:ext cx="50030"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a:t>
                </a:r>
                <a:endParaRPr lang="en-US" altLang="en-US" sz="1800">
                  <a:solidFill>
                    <a:srgbClr val="000000"/>
                  </a:solidFill>
                  <a:cs typeface="Arial" pitchFamily="34" charset="0"/>
                </a:endParaRPr>
              </a:p>
            </p:txBody>
          </p:sp>
          <p:sp>
            <p:nvSpPr>
              <p:cNvPr id="70706" name="Rectangle 107"/>
              <p:cNvSpPr>
                <a:spLocks noChangeArrowheads="1"/>
              </p:cNvSpPr>
              <p:nvPr/>
            </p:nvSpPr>
            <p:spPr bwMode="auto">
              <a:xfrm>
                <a:off x="519113" y="4589237"/>
                <a:ext cx="1019360"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BD increase in </a:t>
                </a:r>
                <a:endParaRPr lang="en-US" altLang="en-US" sz="1800">
                  <a:solidFill>
                    <a:srgbClr val="000000"/>
                  </a:solidFill>
                  <a:cs typeface="Arial" pitchFamily="34" charset="0"/>
                </a:endParaRPr>
              </a:p>
            </p:txBody>
          </p:sp>
          <p:sp>
            <p:nvSpPr>
              <p:cNvPr id="70707" name="Rectangle 108"/>
              <p:cNvSpPr>
                <a:spLocks noChangeArrowheads="1"/>
              </p:cNvSpPr>
              <p:nvPr/>
            </p:nvSpPr>
            <p:spPr bwMode="auto">
              <a:xfrm>
                <a:off x="73025" y="4817837"/>
                <a:ext cx="291424"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FEV</a:t>
                </a:r>
                <a:endParaRPr lang="en-US" altLang="en-US" sz="1800">
                  <a:solidFill>
                    <a:srgbClr val="000000"/>
                  </a:solidFill>
                  <a:cs typeface="Arial" pitchFamily="34" charset="0"/>
                </a:endParaRPr>
              </a:p>
            </p:txBody>
          </p:sp>
          <p:sp>
            <p:nvSpPr>
              <p:cNvPr id="70708" name="Rectangle 109"/>
              <p:cNvSpPr>
                <a:spLocks noChangeArrowheads="1"/>
              </p:cNvSpPr>
              <p:nvPr/>
            </p:nvSpPr>
            <p:spPr bwMode="auto">
              <a:xfrm>
                <a:off x="441325" y="4922612"/>
                <a:ext cx="55033" cy="1538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000">
                    <a:solidFill>
                      <a:srgbClr val="134679"/>
                    </a:solidFill>
                    <a:cs typeface="Arial" pitchFamily="34" charset="0"/>
                  </a:rPr>
                  <a:t>1</a:t>
                </a:r>
                <a:endParaRPr lang="en-US" altLang="en-US" sz="1800">
                  <a:solidFill>
                    <a:srgbClr val="000000"/>
                  </a:solidFill>
                  <a:cs typeface="Arial" pitchFamily="34" charset="0"/>
                </a:endParaRPr>
              </a:p>
            </p:txBody>
          </p:sp>
          <p:sp>
            <p:nvSpPr>
              <p:cNvPr id="70709" name="Rectangle 110"/>
              <p:cNvSpPr>
                <a:spLocks noChangeArrowheads="1"/>
              </p:cNvSpPr>
              <p:nvPr/>
            </p:nvSpPr>
            <p:spPr bwMode="auto">
              <a:xfrm>
                <a:off x="565150" y="4817837"/>
                <a:ext cx="1218929"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&gt;12% and 200mL </a:t>
                </a:r>
                <a:endParaRPr lang="en-US" altLang="en-US" sz="1800">
                  <a:solidFill>
                    <a:srgbClr val="000000"/>
                  </a:solidFill>
                  <a:cs typeface="Arial" pitchFamily="34" charset="0"/>
                </a:endParaRPr>
              </a:p>
            </p:txBody>
          </p:sp>
          <p:sp>
            <p:nvSpPr>
              <p:cNvPr id="70710" name="Rectangle 111"/>
              <p:cNvSpPr>
                <a:spLocks noChangeArrowheads="1"/>
              </p:cNvSpPr>
              <p:nvPr/>
            </p:nvSpPr>
            <p:spPr bwMode="auto">
              <a:xfrm>
                <a:off x="73025" y="5046437"/>
                <a:ext cx="1688509"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from baseline (reversible </a:t>
                </a:r>
                <a:endParaRPr lang="en-US" altLang="en-US" sz="1800">
                  <a:solidFill>
                    <a:srgbClr val="000000"/>
                  </a:solidFill>
                  <a:cs typeface="Arial" pitchFamily="34" charset="0"/>
                </a:endParaRPr>
              </a:p>
            </p:txBody>
          </p:sp>
          <p:sp>
            <p:nvSpPr>
              <p:cNvPr id="70711" name="Rectangle 112"/>
              <p:cNvSpPr>
                <a:spLocks noChangeArrowheads="1"/>
              </p:cNvSpPr>
              <p:nvPr/>
            </p:nvSpPr>
            <p:spPr bwMode="auto">
              <a:xfrm>
                <a:off x="73025" y="5275037"/>
                <a:ext cx="1120670"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airflow limitation)</a:t>
                </a:r>
                <a:endParaRPr lang="en-US" altLang="en-US" sz="1800">
                  <a:solidFill>
                    <a:srgbClr val="000000"/>
                  </a:solidFill>
                  <a:cs typeface="Arial" pitchFamily="34" charset="0"/>
                </a:endParaRPr>
              </a:p>
            </p:txBody>
          </p:sp>
          <p:sp>
            <p:nvSpPr>
              <p:cNvPr id="70712" name="Rectangle 113"/>
              <p:cNvSpPr>
                <a:spLocks noChangeArrowheads="1"/>
              </p:cNvSpPr>
              <p:nvPr/>
            </p:nvSpPr>
            <p:spPr bwMode="auto">
              <a:xfrm>
                <a:off x="2359025" y="4589237"/>
                <a:ext cx="1485888"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Usual at some time in </a:t>
                </a:r>
                <a:endParaRPr lang="en-US" altLang="en-US" sz="1800">
                  <a:solidFill>
                    <a:srgbClr val="000000"/>
                  </a:solidFill>
                  <a:cs typeface="Arial" pitchFamily="34" charset="0"/>
                </a:endParaRPr>
              </a:p>
            </p:txBody>
          </p:sp>
          <p:sp>
            <p:nvSpPr>
              <p:cNvPr id="70713" name="Rectangle 114"/>
              <p:cNvSpPr>
                <a:spLocks noChangeArrowheads="1"/>
              </p:cNvSpPr>
              <p:nvPr/>
            </p:nvSpPr>
            <p:spPr bwMode="auto">
              <a:xfrm>
                <a:off x="2359025" y="4817837"/>
                <a:ext cx="451521"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course</a:t>
                </a:r>
                <a:endParaRPr lang="en-US" altLang="en-US" sz="1800">
                  <a:solidFill>
                    <a:srgbClr val="000000"/>
                  </a:solidFill>
                  <a:cs typeface="Arial" pitchFamily="34" charset="0"/>
                </a:endParaRPr>
              </a:p>
            </p:txBody>
          </p:sp>
          <p:sp>
            <p:nvSpPr>
              <p:cNvPr id="70714" name="Rectangle 115"/>
              <p:cNvSpPr>
                <a:spLocks noChangeArrowheads="1"/>
              </p:cNvSpPr>
              <p:nvPr/>
            </p:nvSpPr>
            <p:spPr bwMode="auto">
              <a:xfrm>
                <a:off x="2984500" y="4817837"/>
                <a:ext cx="991843"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of asthma; not </a:t>
                </a:r>
                <a:endParaRPr lang="en-US" altLang="en-US" sz="1800">
                  <a:solidFill>
                    <a:srgbClr val="000000"/>
                  </a:solidFill>
                  <a:cs typeface="Arial" pitchFamily="34" charset="0"/>
                </a:endParaRPr>
              </a:p>
            </p:txBody>
          </p:sp>
          <p:sp>
            <p:nvSpPr>
              <p:cNvPr id="70715" name="Rectangle 116"/>
              <p:cNvSpPr>
                <a:spLocks noChangeArrowheads="1"/>
              </p:cNvSpPr>
              <p:nvPr/>
            </p:nvSpPr>
            <p:spPr bwMode="auto">
              <a:xfrm>
                <a:off x="2359025" y="5046437"/>
                <a:ext cx="1003099"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always present</a:t>
                </a:r>
                <a:endParaRPr lang="en-US" altLang="en-US" sz="1800">
                  <a:solidFill>
                    <a:srgbClr val="000000"/>
                  </a:solidFill>
                  <a:cs typeface="Arial" pitchFamily="34" charset="0"/>
                </a:endParaRPr>
              </a:p>
            </p:txBody>
          </p:sp>
          <p:sp>
            <p:nvSpPr>
              <p:cNvPr id="70716" name="Rectangle 117"/>
              <p:cNvSpPr>
                <a:spLocks noChangeArrowheads="1"/>
              </p:cNvSpPr>
              <p:nvPr/>
            </p:nvSpPr>
            <p:spPr bwMode="auto">
              <a:xfrm>
                <a:off x="4645025" y="4589237"/>
                <a:ext cx="1578444"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Common in COPD and </a:t>
                </a:r>
                <a:endParaRPr lang="en-US" altLang="en-US" sz="1800">
                  <a:solidFill>
                    <a:srgbClr val="000000"/>
                  </a:solidFill>
                  <a:cs typeface="Arial" pitchFamily="34" charset="0"/>
                </a:endParaRPr>
              </a:p>
            </p:txBody>
          </p:sp>
          <p:sp>
            <p:nvSpPr>
              <p:cNvPr id="70717" name="Rectangle 118"/>
              <p:cNvSpPr>
                <a:spLocks noChangeArrowheads="1"/>
              </p:cNvSpPr>
              <p:nvPr/>
            </p:nvSpPr>
            <p:spPr bwMode="auto">
              <a:xfrm>
                <a:off x="4645025" y="4817837"/>
                <a:ext cx="1453368"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more likely when FEV</a:t>
                </a:r>
                <a:endParaRPr lang="en-US" altLang="en-US" sz="1800">
                  <a:solidFill>
                    <a:srgbClr val="000000"/>
                  </a:solidFill>
                  <a:cs typeface="Arial" pitchFamily="34" charset="0"/>
                </a:endParaRPr>
              </a:p>
            </p:txBody>
          </p:sp>
          <p:sp>
            <p:nvSpPr>
              <p:cNvPr id="70718" name="Rectangle 119"/>
              <p:cNvSpPr>
                <a:spLocks noChangeArrowheads="1"/>
              </p:cNvSpPr>
              <p:nvPr/>
            </p:nvSpPr>
            <p:spPr bwMode="auto">
              <a:xfrm>
                <a:off x="6489700" y="4922612"/>
                <a:ext cx="55033" cy="1538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000">
                    <a:solidFill>
                      <a:srgbClr val="134679"/>
                    </a:solidFill>
                    <a:cs typeface="Arial" pitchFamily="34" charset="0"/>
                  </a:rPr>
                  <a:t>1</a:t>
                </a:r>
                <a:endParaRPr lang="en-US" altLang="en-US" sz="1800">
                  <a:solidFill>
                    <a:srgbClr val="000000"/>
                  </a:solidFill>
                  <a:cs typeface="Arial" pitchFamily="34" charset="0"/>
                </a:endParaRPr>
              </a:p>
            </p:txBody>
          </p:sp>
          <p:sp>
            <p:nvSpPr>
              <p:cNvPr id="70719" name="Rectangle 120"/>
              <p:cNvSpPr>
                <a:spLocks noChangeArrowheads="1"/>
              </p:cNvSpPr>
              <p:nvPr/>
            </p:nvSpPr>
            <p:spPr bwMode="auto">
              <a:xfrm>
                <a:off x="6611938" y="4817837"/>
                <a:ext cx="150089"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is </a:t>
                </a:r>
                <a:endParaRPr lang="en-US" altLang="en-US" sz="1800">
                  <a:solidFill>
                    <a:srgbClr val="000000"/>
                  </a:solidFill>
                  <a:cs typeface="Arial" pitchFamily="34" charset="0"/>
                </a:endParaRPr>
              </a:p>
            </p:txBody>
          </p:sp>
          <p:sp>
            <p:nvSpPr>
              <p:cNvPr id="70720" name="Rectangle 121"/>
              <p:cNvSpPr>
                <a:spLocks noChangeArrowheads="1"/>
              </p:cNvSpPr>
              <p:nvPr/>
            </p:nvSpPr>
            <p:spPr bwMode="auto">
              <a:xfrm>
                <a:off x="4645025" y="5046437"/>
                <a:ext cx="1578093"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low, but consider ACOS</a:t>
                </a:r>
                <a:endParaRPr lang="en-US" altLang="en-US" sz="1800">
                  <a:solidFill>
                    <a:srgbClr val="000000"/>
                  </a:solidFill>
                  <a:cs typeface="Arial" pitchFamily="34" charset="0"/>
                </a:endParaRPr>
              </a:p>
            </p:txBody>
          </p:sp>
          <p:sp>
            <p:nvSpPr>
              <p:cNvPr id="70721" name="Rectangle 122"/>
              <p:cNvSpPr>
                <a:spLocks noChangeArrowheads="1"/>
              </p:cNvSpPr>
              <p:nvPr/>
            </p:nvSpPr>
            <p:spPr bwMode="auto">
              <a:xfrm>
                <a:off x="6931025" y="4589237"/>
                <a:ext cx="1602658"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Common in ACOS, and </a:t>
                </a:r>
                <a:endParaRPr lang="en-US" altLang="en-US" sz="1800">
                  <a:solidFill>
                    <a:srgbClr val="000000"/>
                  </a:solidFill>
                  <a:cs typeface="Arial" pitchFamily="34" charset="0"/>
                </a:endParaRPr>
              </a:p>
            </p:txBody>
          </p:sp>
          <p:sp>
            <p:nvSpPr>
              <p:cNvPr id="70722" name="Rectangle 123"/>
              <p:cNvSpPr>
                <a:spLocks noChangeArrowheads="1"/>
              </p:cNvSpPr>
              <p:nvPr/>
            </p:nvSpPr>
            <p:spPr bwMode="auto">
              <a:xfrm>
                <a:off x="6931025" y="4817837"/>
                <a:ext cx="1453368"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more likely when FEV</a:t>
                </a:r>
                <a:endParaRPr lang="en-US" altLang="en-US" sz="1800">
                  <a:solidFill>
                    <a:srgbClr val="000000"/>
                  </a:solidFill>
                  <a:cs typeface="Arial" pitchFamily="34" charset="0"/>
                </a:endParaRPr>
              </a:p>
            </p:txBody>
          </p:sp>
          <p:sp>
            <p:nvSpPr>
              <p:cNvPr id="70723" name="Rectangle 124"/>
              <p:cNvSpPr>
                <a:spLocks noChangeArrowheads="1"/>
              </p:cNvSpPr>
              <p:nvPr/>
            </p:nvSpPr>
            <p:spPr bwMode="auto">
              <a:xfrm>
                <a:off x="8775700" y="4922612"/>
                <a:ext cx="55033" cy="1538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000">
                    <a:solidFill>
                      <a:srgbClr val="134679"/>
                    </a:solidFill>
                    <a:cs typeface="Arial" pitchFamily="34" charset="0"/>
                  </a:rPr>
                  <a:t>1</a:t>
                </a:r>
                <a:endParaRPr lang="en-US" altLang="en-US" sz="1800">
                  <a:solidFill>
                    <a:srgbClr val="000000"/>
                  </a:solidFill>
                  <a:cs typeface="Arial" pitchFamily="34" charset="0"/>
                </a:endParaRPr>
              </a:p>
            </p:txBody>
          </p:sp>
          <p:sp>
            <p:nvSpPr>
              <p:cNvPr id="70724" name="Rectangle 125"/>
              <p:cNvSpPr>
                <a:spLocks noChangeArrowheads="1"/>
              </p:cNvSpPr>
              <p:nvPr/>
            </p:nvSpPr>
            <p:spPr bwMode="auto">
              <a:xfrm>
                <a:off x="8897938" y="4817837"/>
                <a:ext cx="150089"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is </a:t>
                </a:r>
                <a:endParaRPr lang="en-US" altLang="en-US" sz="1800">
                  <a:solidFill>
                    <a:srgbClr val="000000"/>
                  </a:solidFill>
                  <a:cs typeface="Arial" pitchFamily="34" charset="0"/>
                </a:endParaRPr>
              </a:p>
            </p:txBody>
          </p:sp>
          <p:sp>
            <p:nvSpPr>
              <p:cNvPr id="70725" name="Rectangle 126"/>
              <p:cNvSpPr>
                <a:spLocks noChangeArrowheads="1"/>
              </p:cNvSpPr>
              <p:nvPr/>
            </p:nvSpPr>
            <p:spPr bwMode="auto">
              <a:xfrm>
                <a:off x="6931025" y="5046437"/>
                <a:ext cx="226386"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low</a:t>
                </a:r>
                <a:endParaRPr lang="en-US" altLang="en-US" sz="1800">
                  <a:solidFill>
                    <a:srgbClr val="000000"/>
                  </a:solidFill>
                  <a:cs typeface="Arial" pitchFamily="34" charset="0"/>
                </a:endParaRPr>
              </a:p>
            </p:txBody>
          </p:sp>
        </p:grpSp>
        <p:grpSp>
          <p:nvGrpSpPr>
            <p:cNvPr id="70683" name="Group 4225"/>
            <p:cNvGrpSpPr>
              <a:grpSpLocks/>
            </p:cNvGrpSpPr>
            <p:nvPr/>
          </p:nvGrpSpPr>
          <p:grpSpPr bwMode="auto">
            <a:xfrm>
              <a:off x="-3175" y="3835623"/>
              <a:ext cx="9150350" cy="935038"/>
              <a:chOff x="-3175" y="3603399"/>
              <a:chExt cx="9150350" cy="935038"/>
            </a:xfrm>
          </p:grpSpPr>
          <p:sp>
            <p:nvSpPr>
              <p:cNvPr id="70684" name="Line 36"/>
              <p:cNvSpPr>
                <a:spLocks noChangeShapeType="1"/>
              </p:cNvSpPr>
              <p:nvPr/>
            </p:nvSpPr>
            <p:spPr bwMode="auto">
              <a:xfrm>
                <a:off x="-3175" y="4538437"/>
                <a:ext cx="9150350" cy="0"/>
              </a:xfrm>
              <a:prstGeom prst="line">
                <a:avLst/>
              </a:prstGeom>
              <a:noFill/>
              <a:ln w="6350">
                <a:solidFill>
                  <a:srgbClr val="F79646"/>
                </a:solidFill>
                <a:round/>
                <a:headEnd/>
                <a:tailEnd/>
              </a:ln>
              <a:extLst>
                <a:ext uri="{909E8E84-426E-40DD-AFC4-6F175D3DCCD1}">
                  <a14:hiddenFill xmlns:a14="http://schemas.microsoft.com/office/drawing/2010/main" xmlns="">
                    <a:noFill/>
                  </a14:hiddenFill>
                </a:ext>
              </a:extLst>
            </p:spPr>
            <p:txBody>
              <a:bodyPr/>
              <a:lstStyle/>
              <a:p>
                <a:endParaRPr lang="el-GR"/>
              </a:p>
            </p:txBody>
          </p:sp>
          <p:sp>
            <p:nvSpPr>
              <p:cNvPr id="70685" name="Rectangle 91"/>
              <p:cNvSpPr>
                <a:spLocks noChangeArrowheads="1"/>
              </p:cNvSpPr>
              <p:nvPr/>
            </p:nvSpPr>
            <p:spPr bwMode="auto">
              <a:xfrm>
                <a:off x="73025" y="3603399"/>
                <a:ext cx="291424"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FEV</a:t>
                </a:r>
                <a:endParaRPr lang="en-US" altLang="en-US" sz="1800">
                  <a:solidFill>
                    <a:srgbClr val="000000"/>
                  </a:solidFill>
                  <a:cs typeface="Arial" pitchFamily="34" charset="0"/>
                </a:endParaRPr>
              </a:p>
            </p:txBody>
          </p:sp>
          <p:sp>
            <p:nvSpPr>
              <p:cNvPr id="70686" name="Rectangle 92"/>
              <p:cNvSpPr>
                <a:spLocks noChangeArrowheads="1"/>
              </p:cNvSpPr>
              <p:nvPr/>
            </p:nvSpPr>
            <p:spPr bwMode="auto">
              <a:xfrm>
                <a:off x="441325" y="3708174"/>
                <a:ext cx="55033" cy="1538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000">
                    <a:solidFill>
                      <a:srgbClr val="134679"/>
                    </a:solidFill>
                    <a:cs typeface="Arial" pitchFamily="34" charset="0"/>
                  </a:rPr>
                  <a:t>1</a:t>
                </a:r>
                <a:endParaRPr lang="en-US" altLang="en-US" sz="1800">
                  <a:solidFill>
                    <a:srgbClr val="000000"/>
                  </a:solidFill>
                  <a:cs typeface="Arial" pitchFamily="34" charset="0"/>
                </a:endParaRPr>
              </a:p>
            </p:txBody>
          </p:sp>
          <p:sp>
            <p:nvSpPr>
              <p:cNvPr id="70687" name="Rectangle 93"/>
              <p:cNvSpPr>
                <a:spLocks noChangeArrowheads="1"/>
              </p:cNvSpPr>
              <p:nvPr/>
            </p:nvSpPr>
            <p:spPr bwMode="auto">
              <a:xfrm>
                <a:off x="565150" y="3603399"/>
                <a:ext cx="1049378"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&lt;80% predicted</a:t>
                </a:r>
                <a:endParaRPr lang="en-US" altLang="en-US" sz="1800">
                  <a:solidFill>
                    <a:srgbClr val="000000"/>
                  </a:solidFill>
                  <a:cs typeface="Arial" pitchFamily="34" charset="0"/>
                </a:endParaRPr>
              </a:p>
            </p:txBody>
          </p:sp>
          <p:sp>
            <p:nvSpPr>
              <p:cNvPr id="70688" name="Rectangle 94"/>
              <p:cNvSpPr>
                <a:spLocks noChangeArrowheads="1"/>
              </p:cNvSpPr>
              <p:nvPr/>
            </p:nvSpPr>
            <p:spPr bwMode="auto">
              <a:xfrm>
                <a:off x="2359025" y="3603399"/>
                <a:ext cx="1687258"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Compatible with asthma. </a:t>
                </a:r>
                <a:endParaRPr lang="en-US" altLang="en-US" sz="1800">
                  <a:solidFill>
                    <a:srgbClr val="000000"/>
                  </a:solidFill>
                  <a:cs typeface="Arial" pitchFamily="34" charset="0"/>
                </a:endParaRPr>
              </a:p>
            </p:txBody>
          </p:sp>
          <p:sp>
            <p:nvSpPr>
              <p:cNvPr id="70689" name="Rectangle 95"/>
              <p:cNvSpPr>
                <a:spLocks noChangeArrowheads="1"/>
              </p:cNvSpPr>
              <p:nvPr/>
            </p:nvSpPr>
            <p:spPr bwMode="auto">
              <a:xfrm>
                <a:off x="2359025" y="3831999"/>
                <a:ext cx="1041073"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A risk factor for </a:t>
                </a:r>
                <a:endParaRPr lang="en-US" altLang="en-US" sz="1800">
                  <a:solidFill>
                    <a:srgbClr val="000000"/>
                  </a:solidFill>
                  <a:cs typeface="Arial" pitchFamily="34" charset="0"/>
                </a:endParaRPr>
              </a:p>
            </p:txBody>
          </p:sp>
          <p:sp>
            <p:nvSpPr>
              <p:cNvPr id="70690" name="Rectangle 96"/>
              <p:cNvSpPr>
                <a:spLocks noChangeArrowheads="1"/>
              </p:cNvSpPr>
              <p:nvPr/>
            </p:nvSpPr>
            <p:spPr bwMode="auto">
              <a:xfrm>
                <a:off x="2359025" y="4060599"/>
                <a:ext cx="978084"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exacerbations </a:t>
                </a:r>
                <a:endParaRPr lang="en-US" altLang="en-US" sz="1800">
                  <a:solidFill>
                    <a:srgbClr val="000000"/>
                  </a:solidFill>
                  <a:cs typeface="Arial" pitchFamily="34" charset="0"/>
                </a:endParaRPr>
              </a:p>
            </p:txBody>
          </p:sp>
          <p:sp>
            <p:nvSpPr>
              <p:cNvPr id="70691" name="Rectangle 97"/>
              <p:cNvSpPr>
                <a:spLocks noChangeArrowheads="1"/>
              </p:cNvSpPr>
              <p:nvPr/>
            </p:nvSpPr>
            <p:spPr bwMode="auto">
              <a:xfrm>
                <a:off x="4645025" y="3603399"/>
                <a:ext cx="1368318"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Indicates severity of </a:t>
                </a:r>
                <a:endParaRPr lang="en-US" altLang="en-US" sz="1800">
                  <a:solidFill>
                    <a:srgbClr val="000000"/>
                  </a:solidFill>
                  <a:cs typeface="Arial" pitchFamily="34" charset="0"/>
                </a:endParaRPr>
              </a:p>
            </p:txBody>
          </p:sp>
          <p:sp>
            <p:nvSpPr>
              <p:cNvPr id="70692" name="Rectangle 98"/>
              <p:cNvSpPr>
                <a:spLocks noChangeArrowheads="1"/>
              </p:cNvSpPr>
              <p:nvPr/>
            </p:nvSpPr>
            <p:spPr bwMode="auto">
              <a:xfrm>
                <a:off x="4645025" y="3831999"/>
                <a:ext cx="1679754"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airflow limitation and risk </a:t>
                </a:r>
                <a:endParaRPr lang="en-US" altLang="en-US" sz="1800">
                  <a:solidFill>
                    <a:srgbClr val="000000"/>
                  </a:solidFill>
                  <a:cs typeface="Arial" pitchFamily="34" charset="0"/>
                </a:endParaRPr>
              </a:p>
            </p:txBody>
          </p:sp>
          <p:sp>
            <p:nvSpPr>
              <p:cNvPr id="70693" name="Rectangle 99"/>
              <p:cNvSpPr>
                <a:spLocks noChangeArrowheads="1"/>
              </p:cNvSpPr>
              <p:nvPr/>
            </p:nvSpPr>
            <p:spPr bwMode="auto">
              <a:xfrm>
                <a:off x="4645025" y="4060599"/>
                <a:ext cx="1437109"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of exacerbations and </a:t>
                </a:r>
                <a:endParaRPr lang="en-US" altLang="en-US" sz="1800">
                  <a:solidFill>
                    <a:srgbClr val="000000"/>
                  </a:solidFill>
                  <a:cs typeface="Arial" pitchFamily="34" charset="0"/>
                </a:endParaRPr>
              </a:p>
            </p:txBody>
          </p:sp>
          <p:sp>
            <p:nvSpPr>
              <p:cNvPr id="70694" name="Rectangle 100"/>
              <p:cNvSpPr>
                <a:spLocks noChangeArrowheads="1"/>
              </p:cNvSpPr>
              <p:nvPr/>
            </p:nvSpPr>
            <p:spPr bwMode="auto">
              <a:xfrm>
                <a:off x="4645025" y="4289199"/>
                <a:ext cx="567839"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mortality</a:t>
                </a:r>
                <a:endParaRPr lang="en-US" altLang="en-US" sz="1800">
                  <a:solidFill>
                    <a:srgbClr val="000000"/>
                  </a:solidFill>
                  <a:cs typeface="Arial" pitchFamily="34" charset="0"/>
                </a:endParaRPr>
              </a:p>
            </p:txBody>
          </p:sp>
          <p:sp>
            <p:nvSpPr>
              <p:cNvPr id="70695" name="Rectangle 101"/>
              <p:cNvSpPr>
                <a:spLocks noChangeArrowheads="1"/>
              </p:cNvSpPr>
              <p:nvPr/>
            </p:nvSpPr>
            <p:spPr bwMode="auto">
              <a:xfrm>
                <a:off x="6931025" y="3603399"/>
                <a:ext cx="1368318"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Indicates severity of </a:t>
                </a:r>
                <a:endParaRPr lang="en-US" altLang="en-US" sz="1800">
                  <a:solidFill>
                    <a:srgbClr val="000000"/>
                  </a:solidFill>
                  <a:cs typeface="Arial" pitchFamily="34" charset="0"/>
                </a:endParaRPr>
              </a:p>
            </p:txBody>
          </p:sp>
          <p:sp>
            <p:nvSpPr>
              <p:cNvPr id="70696" name="Rectangle 102"/>
              <p:cNvSpPr>
                <a:spLocks noChangeArrowheads="1"/>
              </p:cNvSpPr>
              <p:nvPr/>
            </p:nvSpPr>
            <p:spPr bwMode="auto">
              <a:xfrm>
                <a:off x="6931025" y="3831999"/>
                <a:ext cx="1679754"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airflow limitation and risk </a:t>
                </a:r>
                <a:endParaRPr lang="en-US" altLang="en-US" sz="1800">
                  <a:solidFill>
                    <a:srgbClr val="000000"/>
                  </a:solidFill>
                  <a:cs typeface="Arial" pitchFamily="34" charset="0"/>
                </a:endParaRPr>
              </a:p>
            </p:txBody>
          </p:sp>
          <p:sp>
            <p:nvSpPr>
              <p:cNvPr id="70697" name="Rectangle 103"/>
              <p:cNvSpPr>
                <a:spLocks noChangeArrowheads="1"/>
              </p:cNvSpPr>
              <p:nvPr/>
            </p:nvSpPr>
            <p:spPr bwMode="auto">
              <a:xfrm>
                <a:off x="6931025" y="4060599"/>
                <a:ext cx="1437109"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of exacerbations and </a:t>
                </a:r>
                <a:endParaRPr lang="en-US" altLang="en-US" sz="1800">
                  <a:solidFill>
                    <a:srgbClr val="000000"/>
                  </a:solidFill>
                  <a:cs typeface="Arial" pitchFamily="34" charset="0"/>
                </a:endParaRPr>
              </a:p>
            </p:txBody>
          </p:sp>
          <p:sp>
            <p:nvSpPr>
              <p:cNvPr id="70698" name="Rectangle 104"/>
              <p:cNvSpPr>
                <a:spLocks noChangeArrowheads="1"/>
              </p:cNvSpPr>
              <p:nvPr/>
            </p:nvSpPr>
            <p:spPr bwMode="auto">
              <a:xfrm>
                <a:off x="6931025" y="4289199"/>
                <a:ext cx="567839" cy="230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US" altLang="en-US" sz="1500">
                    <a:solidFill>
                      <a:srgbClr val="134679"/>
                    </a:solidFill>
                    <a:cs typeface="Arial" pitchFamily="34" charset="0"/>
                  </a:rPr>
                  <a:t>mortality</a:t>
                </a:r>
                <a:endParaRPr lang="en-US" altLang="en-US" sz="1800">
                  <a:solidFill>
                    <a:srgbClr val="000000"/>
                  </a:solidFill>
                  <a:cs typeface="Arial" pitchFamily="34" charset="0"/>
                </a:endParaRPr>
              </a:p>
            </p:txBody>
          </p:sp>
        </p:grpSp>
      </p:grpSp>
      <p:sp>
        <p:nvSpPr>
          <p:cNvPr id="70661" name="TextBox 142"/>
          <p:cNvSpPr txBox="1">
            <a:spLocks noChangeArrowheads="1"/>
          </p:cNvSpPr>
          <p:nvPr/>
        </p:nvSpPr>
        <p:spPr bwMode="auto">
          <a:xfrm>
            <a:off x="215900" y="6624638"/>
            <a:ext cx="30734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AU" altLang="el-GR" sz="1200" i="1">
                <a:cs typeface="Arial" pitchFamily="34" charset="0"/>
              </a:rPr>
              <a:t>GINA 2014</a:t>
            </a:r>
          </a:p>
        </p:txBody>
      </p:sp>
      <p:cxnSp>
        <p:nvCxnSpPr>
          <p:cNvPr id="29" name="Straight Connector 28"/>
          <p:cNvCxnSpPr>
            <a:endCxn id="70740" idx="0"/>
          </p:cNvCxnSpPr>
          <p:nvPr/>
        </p:nvCxnSpPr>
        <p:spPr>
          <a:xfrm>
            <a:off x="215900" y="1157289"/>
            <a:ext cx="0" cy="5432425"/>
          </a:xfrm>
          <a:prstGeom prst="line">
            <a:avLst/>
          </a:prstGeom>
          <a:ln>
            <a:solidFill>
              <a:srgbClr val="F7964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70673" idx="1"/>
          </p:cNvCxnSpPr>
          <p:nvPr/>
        </p:nvCxnSpPr>
        <p:spPr>
          <a:xfrm>
            <a:off x="11942234" y="1160463"/>
            <a:ext cx="12700" cy="5429250"/>
          </a:xfrm>
          <a:prstGeom prst="line">
            <a:avLst/>
          </a:prstGeom>
          <a:ln>
            <a:solidFill>
              <a:srgbClr val="F79646"/>
            </a:solidFill>
          </a:ln>
        </p:spPr>
        <p:style>
          <a:lnRef idx="1">
            <a:schemeClr val="accent1"/>
          </a:lnRef>
          <a:fillRef idx="0">
            <a:schemeClr val="accent1"/>
          </a:fillRef>
          <a:effectRef idx="0">
            <a:schemeClr val="accent1"/>
          </a:effectRef>
          <a:fontRef idx="minor">
            <a:schemeClr val="tx1"/>
          </a:fontRef>
        </p:style>
      </p:cxnSp>
      <p:sp>
        <p:nvSpPr>
          <p:cNvPr id="70664" name="Έλλειψη 1"/>
          <p:cNvSpPr>
            <a:spLocks noChangeArrowheads="1"/>
          </p:cNvSpPr>
          <p:nvPr/>
        </p:nvSpPr>
        <p:spPr bwMode="auto">
          <a:xfrm>
            <a:off x="110067" y="5770564"/>
            <a:ext cx="3289300" cy="854075"/>
          </a:xfrm>
          <a:prstGeom prst="ellipse">
            <a:avLst/>
          </a:prstGeom>
          <a:noFill/>
          <a:ln w="25400" algn="ctr">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endParaRPr lang="el-GR" altLang="el-GR" sz="1200" b="1">
              <a:solidFill>
                <a:srgbClr val="FF0000"/>
              </a:solidFill>
            </a:endParaRPr>
          </a:p>
        </p:txBody>
      </p:sp>
      <p:sp>
        <p:nvSpPr>
          <p:cNvPr id="70665" name="Έλλειψη 135"/>
          <p:cNvSpPr>
            <a:spLocks noChangeArrowheads="1"/>
          </p:cNvSpPr>
          <p:nvPr/>
        </p:nvSpPr>
        <p:spPr bwMode="auto">
          <a:xfrm>
            <a:off x="127001" y="4738689"/>
            <a:ext cx="3289300" cy="1063625"/>
          </a:xfrm>
          <a:prstGeom prst="ellipse">
            <a:avLst/>
          </a:prstGeom>
          <a:noFill/>
          <a:ln w="25400" algn="ctr">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endParaRPr lang="el-GR" altLang="el-GR" sz="1200" b="1">
              <a:solidFill>
                <a:srgbClr val="FF0000"/>
              </a:solidFill>
            </a:endParaRPr>
          </a:p>
        </p:txBody>
      </p:sp>
      <p:sp>
        <p:nvSpPr>
          <p:cNvPr id="70666" name="Έλλειψη 136"/>
          <p:cNvSpPr>
            <a:spLocks noChangeArrowheads="1"/>
          </p:cNvSpPr>
          <p:nvPr/>
        </p:nvSpPr>
        <p:spPr bwMode="auto">
          <a:xfrm>
            <a:off x="127001" y="2454275"/>
            <a:ext cx="3289300" cy="438150"/>
          </a:xfrm>
          <a:prstGeom prst="ellipse">
            <a:avLst/>
          </a:prstGeom>
          <a:noFill/>
          <a:ln w="25400" algn="ctr">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endParaRPr lang="el-GR" altLang="el-GR" sz="1200" b="1">
              <a:solidFill>
                <a:srgbClr val="FF0000"/>
              </a:solidFill>
            </a:endParaRPr>
          </a:p>
        </p:txBody>
      </p:sp>
    </p:spTree>
    <p:extLst>
      <p:ext uri="{BB962C8B-B14F-4D97-AF65-F5344CB8AC3E}">
        <p14:creationId xmlns:p14="http://schemas.microsoft.com/office/powerpoint/2010/main" xmlns="" val="29421382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p:cNvGraphicFramePr>
            <a:graphicFrameLocks noGrp="1"/>
          </p:cNvGraphicFramePr>
          <p:nvPr/>
        </p:nvGraphicFramePr>
        <p:xfrm>
          <a:off x="368301" y="1390650"/>
          <a:ext cx="11360151" cy="5108626"/>
        </p:xfrm>
        <a:graphic>
          <a:graphicData uri="http://schemas.openxmlformats.org/drawingml/2006/table">
            <a:tbl>
              <a:tblPr/>
              <a:tblGrid>
                <a:gridCol w="2863851">
                  <a:extLst>
                    <a:ext uri="{9D8B030D-6E8A-4147-A177-3AD203B41FA5}">
                      <a16:colId xmlns:a16="http://schemas.microsoft.com/office/drawing/2014/main" xmlns="" val="20000"/>
                    </a:ext>
                  </a:extLst>
                </a:gridCol>
                <a:gridCol w="3843867">
                  <a:extLst>
                    <a:ext uri="{9D8B030D-6E8A-4147-A177-3AD203B41FA5}">
                      <a16:colId xmlns:a16="http://schemas.microsoft.com/office/drawing/2014/main" xmlns="" val="20001"/>
                    </a:ext>
                  </a:extLst>
                </a:gridCol>
                <a:gridCol w="4652433">
                  <a:extLst>
                    <a:ext uri="{9D8B030D-6E8A-4147-A177-3AD203B41FA5}">
                      <a16:colId xmlns:a16="http://schemas.microsoft.com/office/drawing/2014/main" xmlns="" val="20002"/>
                    </a:ext>
                  </a:extLst>
                </a:gridCol>
              </a:tblGrid>
              <a:tr h="484081">
                <a:tc>
                  <a:txBody>
                    <a:bodyPr/>
                    <a:lstStyle>
                      <a:lvl1pPr eaLnBrk="0" hangingPunct="0">
                        <a:spcBef>
                          <a:spcPct val="20000"/>
                        </a:spcBef>
                        <a:buClr>
                          <a:srgbClr val="FFFF00"/>
                        </a:buClr>
                        <a:defRPr sz="2400">
                          <a:solidFill>
                            <a:srgbClr val="FFFFFF"/>
                          </a:solidFill>
                          <a:latin typeface="Arial" pitchFamily="34" charset="0"/>
                        </a:defRPr>
                      </a:lvl1pPr>
                      <a:lvl2pPr marL="742950" indent="-285750" eaLnBrk="0" hangingPunct="0">
                        <a:spcBef>
                          <a:spcPct val="20000"/>
                        </a:spcBef>
                        <a:buClr>
                          <a:srgbClr val="FFFF00"/>
                        </a:buClr>
                        <a:defRPr sz="2400">
                          <a:solidFill>
                            <a:srgbClr val="FFFFFF"/>
                          </a:solidFill>
                          <a:latin typeface="Arial" pitchFamily="34" charset="0"/>
                        </a:defRPr>
                      </a:lvl2pPr>
                      <a:lvl3pPr marL="1143000" indent="-228600" eaLnBrk="0" hangingPunct="0">
                        <a:spcBef>
                          <a:spcPct val="20000"/>
                        </a:spcBef>
                        <a:buClr>
                          <a:srgbClr val="FFFF00"/>
                        </a:buClr>
                        <a:defRPr sz="2400">
                          <a:solidFill>
                            <a:srgbClr val="FFFFFF"/>
                          </a:solidFill>
                          <a:latin typeface="Arial" pitchFamily="34" charset="0"/>
                        </a:defRPr>
                      </a:lvl3pPr>
                      <a:lvl4pPr marL="1600200" indent="-228600" eaLnBrk="0" hangingPunct="0">
                        <a:spcBef>
                          <a:spcPct val="20000"/>
                        </a:spcBef>
                        <a:buClr>
                          <a:srgbClr val="FFFF00"/>
                        </a:buClr>
                        <a:defRPr sz="2400">
                          <a:solidFill>
                            <a:srgbClr val="FFFFFF"/>
                          </a:solidFill>
                          <a:latin typeface="Arial" pitchFamily="34" charset="0"/>
                        </a:defRPr>
                      </a:lvl4pPr>
                      <a:lvl5pPr marL="2057400" indent="-228600" eaLnBrk="0" hangingPunct="0">
                        <a:spcBef>
                          <a:spcPct val="20000"/>
                        </a:spcBef>
                        <a:buClr>
                          <a:srgbClr val="FFFF00"/>
                        </a:buClr>
                        <a:defRPr sz="2400">
                          <a:solidFill>
                            <a:srgbClr val="FFFFFF"/>
                          </a:solidFill>
                          <a:latin typeface="Arial" pitchFamily="34" charset="0"/>
                        </a:defRPr>
                      </a:lvl5pPr>
                      <a:lvl6pPr marL="2514600" indent="-228600" eaLnBrk="0" fontAlgn="base" hangingPunct="0">
                        <a:spcBef>
                          <a:spcPct val="20000"/>
                        </a:spcBef>
                        <a:spcAft>
                          <a:spcPct val="0"/>
                        </a:spcAft>
                        <a:buClr>
                          <a:srgbClr val="FFFF00"/>
                        </a:buClr>
                        <a:defRPr sz="2400">
                          <a:solidFill>
                            <a:srgbClr val="FFFFFF"/>
                          </a:solidFill>
                          <a:latin typeface="Arial" pitchFamily="34" charset="0"/>
                        </a:defRPr>
                      </a:lvl6pPr>
                      <a:lvl7pPr marL="2971800" indent="-228600" eaLnBrk="0" fontAlgn="base" hangingPunct="0">
                        <a:spcBef>
                          <a:spcPct val="20000"/>
                        </a:spcBef>
                        <a:spcAft>
                          <a:spcPct val="0"/>
                        </a:spcAft>
                        <a:buClr>
                          <a:srgbClr val="FFFF00"/>
                        </a:buClr>
                        <a:defRPr sz="2400">
                          <a:solidFill>
                            <a:srgbClr val="FFFFFF"/>
                          </a:solidFill>
                          <a:latin typeface="Arial" pitchFamily="34" charset="0"/>
                        </a:defRPr>
                      </a:lvl7pPr>
                      <a:lvl8pPr marL="3429000" indent="-228600" eaLnBrk="0" fontAlgn="base" hangingPunct="0">
                        <a:spcBef>
                          <a:spcPct val="20000"/>
                        </a:spcBef>
                        <a:spcAft>
                          <a:spcPct val="0"/>
                        </a:spcAft>
                        <a:buClr>
                          <a:srgbClr val="FFFF00"/>
                        </a:buClr>
                        <a:defRPr sz="2400">
                          <a:solidFill>
                            <a:srgbClr val="FFFFFF"/>
                          </a:solidFill>
                          <a:latin typeface="Arial" pitchFamily="34" charset="0"/>
                        </a:defRPr>
                      </a:lvl8pPr>
                      <a:lvl9pPr marL="3886200" indent="-228600" eaLnBrk="0" fontAlgn="base" hangingPunct="0">
                        <a:spcBef>
                          <a:spcPct val="20000"/>
                        </a:spcBef>
                        <a:spcAft>
                          <a:spcPct val="0"/>
                        </a:spcAft>
                        <a:buClr>
                          <a:srgbClr val="FFFF00"/>
                        </a:buClr>
                        <a:defRPr sz="2400">
                          <a:solidFill>
                            <a:srgbClr val="FFFFFF"/>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el-GR" sz="2000" b="1" i="0" u="none" strike="noStrike" cap="none" normalizeH="0" baseline="0">
                          <a:ln>
                            <a:noFill/>
                          </a:ln>
                          <a:solidFill>
                            <a:srgbClr val="134679"/>
                          </a:solidFill>
                          <a:effectLst/>
                          <a:latin typeface="Arial" pitchFamily="34" charset="0"/>
                          <a:cs typeface="Arial" pitchFamily="34" charset="0"/>
                        </a:rPr>
                        <a:t>Investigation</a:t>
                      </a:r>
                    </a:p>
                  </a:txBody>
                  <a:tcPr marL="120000" marR="120000" marT="71985" marB="71985" horzOverflow="overflow">
                    <a:lnL w="6350" cap="flat" cmpd="sng" algn="ctr">
                      <a:solidFill>
                        <a:srgbClr val="F79646"/>
                      </a:solidFill>
                      <a:prstDash val="solid"/>
                      <a:round/>
                      <a:headEnd type="none" w="med" len="med"/>
                      <a:tailEnd type="none" w="med" len="med"/>
                    </a:lnL>
                    <a:lnR>
                      <a:noFill/>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solidFill>
                      <a:srgbClr val="F9B47B"/>
                    </a:solidFill>
                  </a:tcPr>
                </a:tc>
                <a:tc>
                  <a:txBody>
                    <a:bodyPr/>
                    <a:lstStyle>
                      <a:lvl1pPr eaLnBrk="0" hangingPunct="0">
                        <a:spcBef>
                          <a:spcPct val="20000"/>
                        </a:spcBef>
                        <a:buClr>
                          <a:srgbClr val="FFFF00"/>
                        </a:buClr>
                        <a:defRPr sz="2400">
                          <a:solidFill>
                            <a:srgbClr val="FFFFFF"/>
                          </a:solidFill>
                          <a:latin typeface="Arial" pitchFamily="34" charset="0"/>
                        </a:defRPr>
                      </a:lvl1pPr>
                      <a:lvl2pPr marL="742950" indent="-285750" eaLnBrk="0" hangingPunct="0">
                        <a:spcBef>
                          <a:spcPct val="20000"/>
                        </a:spcBef>
                        <a:buClr>
                          <a:srgbClr val="FFFF00"/>
                        </a:buClr>
                        <a:defRPr sz="2400">
                          <a:solidFill>
                            <a:srgbClr val="FFFFFF"/>
                          </a:solidFill>
                          <a:latin typeface="Arial" pitchFamily="34" charset="0"/>
                        </a:defRPr>
                      </a:lvl2pPr>
                      <a:lvl3pPr marL="1143000" indent="-228600" eaLnBrk="0" hangingPunct="0">
                        <a:spcBef>
                          <a:spcPct val="20000"/>
                        </a:spcBef>
                        <a:buClr>
                          <a:srgbClr val="FFFF00"/>
                        </a:buClr>
                        <a:defRPr sz="2400">
                          <a:solidFill>
                            <a:srgbClr val="FFFFFF"/>
                          </a:solidFill>
                          <a:latin typeface="Arial" pitchFamily="34" charset="0"/>
                        </a:defRPr>
                      </a:lvl3pPr>
                      <a:lvl4pPr marL="1600200" indent="-228600" eaLnBrk="0" hangingPunct="0">
                        <a:spcBef>
                          <a:spcPct val="20000"/>
                        </a:spcBef>
                        <a:buClr>
                          <a:srgbClr val="FFFF00"/>
                        </a:buClr>
                        <a:defRPr sz="2400">
                          <a:solidFill>
                            <a:srgbClr val="FFFFFF"/>
                          </a:solidFill>
                          <a:latin typeface="Arial" pitchFamily="34" charset="0"/>
                        </a:defRPr>
                      </a:lvl4pPr>
                      <a:lvl5pPr marL="2057400" indent="-228600" eaLnBrk="0" hangingPunct="0">
                        <a:spcBef>
                          <a:spcPct val="20000"/>
                        </a:spcBef>
                        <a:buClr>
                          <a:srgbClr val="FFFF00"/>
                        </a:buClr>
                        <a:defRPr sz="2400">
                          <a:solidFill>
                            <a:srgbClr val="FFFFFF"/>
                          </a:solidFill>
                          <a:latin typeface="Arial" pitchFamily="34" charset="0"/>
                        </a:defRPr>
                      </a:lvl5pPr>
                      <a:lvl6pPr marL="2514600" indent="-228600" eaLnBrk="0" fontAlgn="base" hangingPunct="0">
                        <a:spcBef>
                          <a:spcPct val="20000"/>
                        </a:spcBef>
                        <a:spcAft>
                          <a:spcPct val="0"/>
                        </a:spcAft>
                        <a:buClr>
                          <a:srgbClr val="FFFF00"/>
                        </a:buClr>
                        <a:defRPr sz="2400">
                          <a:solidFill>
                            <a:srgbClr val="FFFFFF"/>
                          </a:solidFill>
                          <a:latin typeface="Arial" pitchFamily="34" charset="0"/>
                        </a:defRPr>
                      </a:lvl6pPr>
                      <a:lvl7pPr marL="2971800" indent="-228600" eaLnBrk="0" fontAlgn="base" hangingPunct="0">
                        <a:spcBef>
                          <a:spcPct val="20000"/>
                        </a:spcBef>
                        <a:spcAft>
                          <a:spcPct val="0"/>
                        </a:spcAft>
                        <a:buClr>
                          <a:srgbClr val="FFFF00"/>
                        </a:buClr>
                        <a:defRPr sz="2400">
                          <a:solidFill>
                            <a:srgbClr val="FFFFFF"/>
                          </a:solidFill>
                          <a:latin typeface="Arial" pitchFamily="34" charset="0"/>
                        </a:defRPr>
                      </a:lvl7pPr>
                      <a:lvl8pPr marL="3429000" indent="-228600" eaLnBrk="0" fontAlgn="base" hangingPunct="0">
                        <a:spcBef>
                          <a:spcPct val="20000"/>
                        </a:spcBef>
                        <a:spcAft>
                          <a:spcPct val="0"/>
                        </a:spcAft>
                        <a:buClr>
                          <a:srgbClr val="FFFF00"/>
                        </a:buClr>
                        <a:defRPr sz="2400">
                          <a:solidFill>
                            <a:srgbClr val="FFFFFF"/>
                          </a:solidFill>
                          <a:latin typeface="Arial" pitchFamily="34" charset="0"/>
                        </a:defRPr>
                      </a:lvl8pPr>
                      <a:lvl9pPr marL="3886200" indent="-228600" eaLnBrk="0" fontAlgn="base" hangingPunct="0">
                        <a:spcBef>
                          <a:spcPct val="20000"/>
                        </a:spcBef>
                        <a:spcAft>
                          <a:spcPct val="0"/>
                        </a:spcAft>
                        <a:buClr>
                          <a:srgbClr val="FFFF00"/>
                        </a:buClr>
                        <a:defRPr sz="2400">
                          <a:solidFill>
                            <a:srgbClr val="FFFFFF"/>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el-GR" sz="2000" b="1" i="0" u="none" strike="noStrike" cap="none" normalizeH="0" baseline="0">
                          <a:ln>
                            <a:noFill/>
                          </a:ln>
                          <a:solidFill>
                            <a:srgbClr val="134679"/>
                          </a:solidFill>
                          <a:effectLst/>
                          <a:latin typeface="Arial" pitchFamily="34" charset="0"/>
                          <a:cs typeface="Arial" pitchFamily="34" charset="0"/>
                        </a:rPr>
                        <a:t>Asthma</a:t>
                      </a:r>
                    </a:p>
                  </a:txBody>
                  <a:tcPr marL="120000" marR="120000" marT="71985" marB="71985" horzOverflow="overflow">
                    <a:lnL>
                      <a:noFill/>
                    </a:lnL>
                    <a:lnR>
                      <a:noFill/>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solidFill>
                      <a:srgbClr val="F9B47B"/>
                    </a:solidFill>
                  </a:tcPr>
                </a:tc>
                <a:tc>
                  <a:txBody>
                    <a:bodyPr/>
                    <a:lstStyle>
                      <a:lvl1pPr eaLnBrk="0" hangingPunct="0">
                        <a:spcBef>
                          <a:spcPct val="20000"/>
                        </a:spcBef>
                        <a:buClr>
                          <a:srgbClr val="FFFF00"/>
                        </a:buClr>
                        <a:defRPr sz="2400">
                          <a:solidFill>
                            <a:srgbClr val="FFFFFF"/>
                          </a:solidFill>
                          <a:latin typeface="Arial" pitchFamily="34" charset="0"/>
                        </a:defRPr>
                      </a:lvl1pPr>
                      <a:lvl2pPr marL="742950" indent="-285750" eaLnBrk="0" hangingPunct="0">
                        <a:spcBef>
                          <a:spcPct val="20000"/>
                        </a:spcBef>
                        <a:buClr>
                          <a:srgbClr val="FFFF00"/>
                        </a:buClr>
                        <a:defRPr sz="2400">
                          <a:solidFill>
                            <a:srgbClr val="FFFFFF"/>
                          </a:solidFill>
                          <a:latin typeface="Arial" pitchFamily="34" charset="0"/>
                        </a:defRPr>
                      </a:lvl2pPr>
                      <a:lvl3pPr marL="1143000" indent="-228600" eaLnBrk="0" hangingPunct="0">
                        <a:spcBef>
                          <a:spcPct val="20000"/>
                        </a:spcBef>
                        <a:buClr>
                          <a:srgbClr val="FFFF00"/>
                        </a:buClr>
                        <a:defRPr sz="2400">
                          <a:solidFill>
                            <a:srgbClr val="FFFFFF"/>
                          </a:solidFill>
                          <a:latin typeface="Arial" pitchFamily="34" charset="0"/>
                        </a:defRPr>
                      </a:lvl3pPr>
                      <a:lvl4pPr marL="1600200" indent="-228600" eaLnBrk="0" hangingPunct="0">
                        <a:spcBef>
                          <a:spcPct val="20000"/>
                        </a:spcBef>
                        <a:buClr>
                          <a:srgbClr val="FFFF00"/>
                        </a:buClr>
                        <a:defRPr sz="2400">
                          <a:solidFill>
                            <a:srgbClr val="FFFFFF"/>
                          </a:solidFill>
                          <a:latin typeface="Arial" pitchFamily="34" charset="0"/>
                        </a:defRPr>
                      </a:lvl4pPr>
                      <a:lvl5pPr marL="2057400" indent="-228600" eaLnBrk="0" hangingPunct="0">
                        <a:spcBef>
                          <a:spcPct val="20000"/>
                        </a:spcBef>
                        <a:buClr>
                          <a:srgbClr val="FFFF00"/>
                        </a:buClr>
                        <a:defRPr sz="2400">
                          <a:solidFill>
                            <a:srgbClr val="FFFFFF"/>
                          </a:solidFill>
                          <a:latin typeface="Arial" pitchFamily="34" charset="0"/>
                        </a:defRPr>
                      </a:lvl5pPr>
                      <a:lvl6pPr marL="2514600" indent="-228600" eaLnBrk="0" fontAlgn="base" hangingPunct="0">
                        <a:spcBef>
                          <a:spcPct val="20000"/>
                        </a:spcBef>
                        <a:spcAft>
                          <a:spcPct val="0"/>
                        </a:spcAft>
                        <a:buClr>
                          <a:srgbClr val="FFFF00"/>
                        </a:buClr>
                        <a:defRPr sz="2400">
                          <a:solidFill>
                            <a:srgbClr val="FFFFFF"/>
                          </a:solidFill>
                          <a:latin typeface="Arial" pitchFamily="34" charset="0"/>
                        </a:defRPr>
                      </a:lvl6pPr>
                      <a:lvl7pPr marL="2971800" indent="-228600" eaLnBrk="0" fontAlgn="base" hangingPunct="0">
                        <a:spcBef>
                          <a:spcPct val="20000"/>
                        </a:spcBef>
                        <a:spcAft>
                          <a:spcPct val="0"/>
                        </a:spcAft>
                        <a:buClr>
                          <a:srgbClr val="FFFF00"/>
                        </a:buClr>
                        <a:defRPr sz="2400">
                          <a:solidFill>
                            <a:srgbClr val="FFFFFF"/>
                          </a:solidFill>
                          <a:latin typeface="Arial" pitchFamily="34" charset="0"/>
                        </a:defRPr>
                      </a:lvl7pPr>
                      <a:lvl8pPr marL="3429000" indent="-228600" eaLnBrk="0" fontAlgn="base" hangingPunct="0">
                        <a:spcBef>
                          <a:spcPct val="20000"/>
                        </a:spcBef>
                        <a:spcAft>
                          <a:spcPct val="0"/>
                        </a:spcAft>
                        <a:buClr>
                          <a:srgbClr val="FFFF00"/>
                        </a:buClr>
                        <a:defRPr sz="2400">
                          <a:solidFill>
                            <a:srgbClr val="FFFFFF"/>
                          </a:solidFill>
                          <a:latin typeface="Arial" pitchFamily="34" charset="0"/>
                        </a:defRPr>
                      </a:lvl8pPr>
                      <a:lvl9pPr marL="3886200" indent="-228600" eaLnBrk="0" fontAlgn="base" hangingPunct="0">
                        <a:spcBef>
                          <a:spcPct val="20000"/>
                        </a:spcBef>
                        <a:spcAft>
                          <a:spcPct val="0"/>
                        </a:spcAft>
                        <a:buClr>
                          <a:srgbClr val="FFFF00"/>
                        </a:buClr>
                        <a:defRPr sz="2400">
                          <a:solidFill>
                            <a:srgbClr val="FFFFFF"/>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el-GR" sz="2000" b="1" i="0" u="none" strike="noStrike" cap="none" normalizeH="0" baseline="0">
                          <a:ln>
                            <a:noFill/>
                          </a:ln>
                          <a:solidFill>
                            <a:srgbClr val="134679"/>
                          </a:solidFill>
                          <a:effectLst/>
                          <a:latin typeface="Arial" pitchFamily="34" charset="0"/>
                          <a:cs typeface="Arial" pitchFamily="34" charset="0"/>
                        </a:rPr>
                        <a:t>COPD</a:t>
                      </a:r>
                    </a:p>
                  </a:txBody>
                  <a:tcPr marL="120000" marR="120000" marT="71985" marB="71985" horzOverflow="overflow">
                    <a:lnL>
                      <a:noFill/>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solidFill>
                      <a:srgbClr val="F9B47B"/>
                    </a:solidFill>
                  </a:tcPr>
                </a:tc>
                <a:extLst>
                  <a:ext uri="{0D108BD9-81ED-4DB2-BD59-A6C34878D82A}">
                    <a16:rowId xmlns:a16="http://schemas.microsoft.com/office/drawing/2014/main" xmlns="" val="10000"/>
                  </a:ext>
                </a:extLst>
              </a:tr>
              <a:tr h="319018">
                <a:tc>
                  <a:txBody>
                    <a:bodyPr/>
                    <a:lstStyle>
                      <a:lvl1pPr eaLnBrk="0" hangingPunct="0">
                        <a:spcBef>
                          <a:spcPct val="20000"/>
                        </a:spcBef>
                        <a:buClr>
                          <a:srgbClr val="FFFF00"/>
                        </a:buClr>
                        <a:defRPr sz="2400">
                          <a:solidFill>
                            <a:srgbClr val="FFFFFF"/>
                          </a:solidFill>
                          <a:latin typeface="Arial" pitchFamily="34" charset="0"/>
                        </a:defRPr>
                      </a:lvl1pPr>
                      <a:lvl2pPr marL="742950" indent="-285750" eaLnBrk="0" hangingPunct="0">
                        <a:spcBef>
                          <a:spcPct val="20000"/>
                        </a:spcBef>
                        <a:buClr>
                          <a:srgbClr val="FFFF00"/>
                        </a:buClr>
                        <a:defRPr sz="2400">
                          <a:solidFill>
                            <a:srgbClr val="FFFFFF"/>
                          </a:solidFill>
                          <a:latin typeface="Arial" pitchFamily="34" charset="0"/>
                        </a:defRPr>
                      </a:lvl2pPr>
                      <a:lvl3pPr marL="1143000" indent="-228600" eaLnBrk="0" hangingPunct="0">
                        <a:spcBef>
                          <a:spcPct val="20000"/>
                        </a:spcBef>
                        <a:buClr>
                          <a:srgbClr val="FFFF00"/>
                        </a:buClr>
                        <a:defRPr sz="2400">
                          <a:solidFill>
                            <a:srgbClr val="FFFFFF"/>
                          </a:solidFill>
                          <a:latin typeface="Arial" pitchFamily="34" charset="0"/>
                        </a:defRPr>
                      </a:lvl3pPr>
                      <a:lvl4pPr marL="1600200" indent="-228600" eaLnBrk="0" hangingPunct="0">
                        <a:spcBef>
                          <a:spcPct val="20000"/>
                        </a:spcBef>
                        <a:buClr>
                          <a:srgbClr val="FFFF00"/>
                        </a:buClr>
                        <a:defRPr sz="2400">
                          <a:solidFill>
                            <a:srgbClr val="FFFFFF"/>
                          </a:solidFill>
                          <a:latin typeface="Arial" pitchFamily="34" charset="0"/>
                        </a:defRPr>
                      </a:lvl4pPr>
                      <a:lvl5pPr marL="2057400" indent="-228600" eaLnBrk="0" hangingPunct="0">
                        <a:spcBef>
                          <a:spcPct val="20000"/>
                        </a:spcBef>
                        <a:buClr>
                          <a:srgbClr val="FFFF00"/>
                        </a:buClr>
                        <a:defRPr sz="2400">
                          <a:solidFill>
                            <a:srgbClr val="FFFFFF"/>
                          </a:solidFill>
                          <a:latin typeface="Arial" pitchFamily="34" charset="0"/>
                        </a:defRPr>
                      </a:lvl5pPr>
                      <a:lvl6pPr marL="2514600" indent="-228600" eaLnBrk="0" fontAlgn="base" hangingPunct="0">
                        <a:spcBef>
                          <a:spcPct val="20000"/>
                        </a:spcBef>
                        <a:spcAft>
                          <a:spcPct val="0"/>
                        </a:spcAft>
                        <a:buClr>
                          <a:srgbClr val="FFFF00"/>
                        </a:buClr>
                        <a:defRPr sz="2400">
                          <a:solidFill>
                            <a:srgbClr val="FFFFFF"/>
                          </a:solidFill>
                          <a:latin typeface="Arial" pitchFamily="34" charset="0"/>
                        </a:defRPr>
                      </a:lvl6pPr>
                      <a:lvl7pPr marL="2971800" indent="-228600" eaLnBrk="0" fontAlgn="base" hangingPunct="0">
                        <a:spcBef>
                          <a:spcPct val="20000"/>
                        </a:spcBef>
                        <a:spcAft>
                          <a:spcPct val="0"/>
                        </a:spcAft>
                        <a:buClr>
                          <a:srgbClr val="FFFF00"/>
                        </a:buClr>
                        <a:defRPr sz="2400">
                          <a:solidFill>
                            <a:srgbClr val="FFFFFF"/>
                          </a:solidFill>
                          <a:latin typeface="Arial" pitchFamily="34" charset="0"/>
                        </a:defRPr>
                      </a:lvl7pPr>
                      <a:lvl8pPr marL="3429000" indent="-228600" eaLnBrk="0" fontAlgn="base" hangingPunct="0">
                        <a:spcBef>
                          <a:spcPct val="20000"/>
                        </a:spcBef>
                        <a:spcAft>
                          <a:spcPct val="0"/>
                        </a:spcAft>
                        <a:buClr>
                          <a:srgbClr val="FFFF00"/>
                        </a:buClr>
                        <a:defRPr sz="2400">
                          <a:solidFill>
                            <a:srgbClr val="FFFFFF"/>
                          </a:solidFill>
                          <a:latin typeface="Arial" pitchFamily="34" charset="0"/>
                        </a:defRPr>
                      </a:lvl8pPr>
                      <a:lvl9pPr marL="3886200" indent="-228600" eaLnBrk="0" fontAlgn="base" hangingPunct="0">
                        <a:spcBef>
                          <a:spcPct val="20000"/>
                        </a:spcBef>
                        <a:spcAft>
                          <a:spcPct val="0"/>
                        </a:spcAft>
                        <a:buClr>
                          <a:srgbClr val="FFFF00"/>
                        </a:buClr>
                        <a:defRPr sz="2400">
                          <a:solidFill>
                            <a:srgbClr val="FFFFFF"/>
                          </a:solidFill>
                          <a:latin typeface="Arial" pitchFamily="34" charset="0"/>
                        </a:defRPr>
                      </a:lvl9pPr>
                    </a:lstStyle>
                    <a:p>
                      <a:pPr marL="0" marR="0" lvl="0" indent="0" algn="l" defTabSz="914400" rtl="0" eaLnBrk="1" fontAlgn="base" latinLnBrk="0" hangingPunct="1">
                        <a:lnSpc>
                          <a:spcPct val="100000"/>
                        </a:lnSpc>
                        <a:spcBef>
                          <a:spcPts val="300"/>
                        </a:spcBef>
                        <a:spcAft>
                          <a:spcPct val="0"/>
                        </a:spcAft>
                        <a:buClrTx/>
                        <a:buSzTx/>
                        <a:buFontTx/>
                        <a:buNone/>
                        <a:tabLst/>
                      </a:pPr>
                      <a:r>
                        <a:rPr kumimoji="0" lang="en-AU" altLang="el-GR" sz="1600" b="0" i="0" u="none" strike="noStrike" cap="none" normalizeH="0" baseline="0">
                          <a:ln>
                            <a:noFill/>
                          </a:ln>
                          <a:solidFill>
                            <a:srgbClr val="134679"/>
                          </a:solidFill>
                          <a:effectLst/>
                          <a:latin typeface="Arial" pitchFamily="34" charset="0"/>
                          <a:cs typeface="Arial" pitchFamily="34" charset="0"/>
                        </a:rPr>
                        <a:t>DLCO</a:t>
                      </a:r>
                    </a:p>
                  </a:txBody>
                  <a:tcPr marL="144000" marR="96000" marT="35992" marB="35992"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FFFF00"/>
                        </a:buClr>
                        <a:defRPr sz="2400">
                          <a:solidFill>
                            <a:srgbClr val="FFFFFF"/>
                          </a:solidFill>
                          <a:latin typeface="Arial" pitchFamily="34" charset="0"/>
                        </a:defRPr>
                      </a:lvl1pPr>
                      <a:lvl2pPr marL="742950" indent="-285750" eaLnBrk="0" hangingPunct="0">
                        <a:spcBef>
                          <a:spcPct val="20000"/>
                        </a:spcBef>
                        <a:buClr>
                          <a:srgbClr val="FFFF00"/>
                        </a:buClr>
                        <a:defRPr sz="2400">
                          <a:solidFill>
                            <a:srgbClr val="FFFFFF"/>
                          </a:solidFill>
                          <a:latin typeface="Arial" pitchFamily="34" charset="0"/>
                        </a:defRPr>
                      </a:lvl2pPr>
                      <a:lvl3pPr marL="1143000" indent="-228600" eaLnBrk="0" hangingPunct="0">
                        <a:spcBef>
                          <a:spcPct val="20000"/>
                        </a:spcBef>
                        <a:buClr>
                          <a:srgbClr val="FFFF00"/>
                        </a:buClr>
                        <a:defRPr sz="2400">
                          <a:solidFill>
                            <a:srgbClr val="FFFFFF"/>
                          </a:solidFill>
                          <a:latin typeface="Arial" pitchFamily="34" charset="0"/>
                        </a:defRPr>
                      </a:lvl3pPr>
                      <a:lvl4pPr marL="1600200" indent="-228600" eaLnBrk="0" hangingPunct="0">
                        <a:spcBef>
                          <a:spcPct val="20000"/>
                        </a:spcBef>
                        <a:buClr>
                          <a:srgbClr val="FFFF00"/>
                        </a:buClr>
                        <a:defRPr sz="2400">
                          <a:solidFill>
                            <a:srgbClr val="FFFFFF"/>
                          </a:solidFill>
                          <a:latin typeface="Arial" pitchFamily="34" charset="0"/>
                        </a:defRPr>
                      </a:lvl4pPr>
                      <a:lvl5pPr marL="2057400" indent="-228600" eaLnBrk="0" hangingPunct="0">
                        <a:spcBef>
                          <a:spcPct val="20000"/>
                        </a:spcBef>
                        <a:buClr>
                          <a:srgbClr val="FFFF00"/>
                        </a:buClr>
                        <a:defRPr sz="2400">
                          <a:solidFill>
                            <a:srgbClr val="FFFFFF"/>
                          </a:solidFill>
                          <a:latin typeface="Arial" pitchFamily="34" charset="0"/>
                        </a:defRPr>
                      </a:lvl5pPr>
                      <a:lvl6pPr marL="2514600" indent="-228600" eaLnBrk="0" fontAlgn="base" hangingPunct="0">
                        <a:spcBef>
                          <a:spcPct val="20000"/>
                        </a:spcBef>
                        <a:spcAft>
                          <a:spcPct val="0"/>
                        </a:spcAft>
                        <a:buClr>
                          <a:srgbClr val="FFFF00"/>
                        </a:buClr>
                        <a:defRPr sz="2400">
                          <a:solidFill>
                            <a:srgbClr val="FFFFFF"/>
                          </a:solidFill>
                          <a:latin typeface="Arial" pitchFamily="34" charset="0"/>
                        </a:defRPr>
                      </a:lvl6pPr>
                      <a:lvl7pPr marL="2971800" indent="-228600" eaLnBrk="0" fontAlgn="base" hangingPunct="0">
                        <a:spcBef>
                          <a:spcPct val="20000"/>
                        </a:spcBef>
                        <a:spcAft>
                          <a:spcPct val="0"/>
                        </a:spcAft>
                        <a:buClr>
                          <a:srgbClr val="FFFF00"/>
                        </a:buClr>
                        <a:defRPr sz="2400">
                          <a:solidFill>
                            <a:srgbClr val="FFFFFF"/>
                          </a:solidFill>
                          <a:latin typeface="Arial" pitchFamily="34" charset="0"/>
                        </a:defRPr>
                      </a:lvl7pPr>
                      <a:lvl8pPr marL="3429000" indent="-228600" eaLnBrk="0" fontAlgn="base" hangingPunct="0">
                        <a:spcBef>
                          <a:spcPct val="20000"/>
                        </a:spcBef>
                        <a:spcAft>
                          <a:spcPct val="0"/>
                        </a:spcAft>
                        <a:buClr>
                          <a:srgbClr val="FFFF00"/>
                        </a:buClr>
                        <a:defRPr sz="2400">
                          <a:solidFill>
                            <a:srgbClr val="FFFFFF"/>
                          </a:solidFill>
                          <a:latin typeface="Arial" pitchFamily="34" charset="0"/>
                        </a:defRPr>
                      </a:lvl8pPr>
                      <a:lvl9pPr marL="3886200" indent="-228600" eaLnBrk="0" fontAlgn="base" hangingPunct="0">
                        <a:spcBef>
                          <a:spcPct val="20000"/>
                        </a:spcBef>
                        <a:spcAft>
                          <a:spcPct val="0"/>
                        </a:spcAft>
                        <a:buClr>
                          <a:srgbClr val="FFFF00"/>
                        </a:buClr>
                        <a:defRPr sz="2400">
                          <a:solidFill>
                            <a:srgbClr val="FFFFFF"/>
                          </a:solidFill>
                          <a:latin typeface="Arial" pitchFamily="34" charset="0"/>
                        </a:defRPr>
                      </a:lvl9pPr>
                    </a:lstStyle>
                    <a:p>
                      <a:pPr marL="0" marR="0" lvl="0" indent="0" algn="l" defTabSz="914400" rtl="0" eaLnBrk="1" fontAlgn="base" latinLnBrk="0" hangingPunct="1">
                        <a:lnSpc>
                          <a:spcPct val="100000"/>
                        </a:lnSpc>
                        <a:spcBef>
                          <a:spcPts val="300"/>
                        </a:spcBef>
                        <a:spcAft>
                          <a:spcPct val="0"/>
                        </a:spcAft>
                        <a:buClrTx/>
                        <a:buSzTx/>
                        <a:buFontTx/>
                        <a:buNone/>
                        <a:tabLst/>
                      </a:pPr>
                      <a:r>
                        <a:rPr kumimoji="0" lang="en-AU" altLang="el-GR" sz="1600" b="0" i="0" u="none" strike="noStrike" cap="none" normalizeH="0" baseline="0">
                          <a:ln>
                            <a:noFill/>
                          </a:ln>
                          <a:solidFill>
                            <a:srgbClr val="134679"/>
                          </a:solidFill>
                          <a:effectLst/>
                          <a:latin typeface="Arial" pitchFamily="34" charset="0"/>
                          <a:cs typeface="Arial" pitchFamily="34" charset="0"/>
                        </a:rPr>
                        <a:t>Normal or slightly elevated</a:t>
                      </a:r>
                    </a:p>
                  </a:txBody>
                  <a:tcPr marL="96000" marR="96000" marT="35992" marB="35992"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FFFF00"/>
                        </a:buClr>
                        <a:defRPr sz="2400">
                          <a:solidFill>
                            <a:srgbClr val="FFFFFF"/>
                          </a:solidFill>
                          <a:latin typeface="Arial" pitchFamily="34" charset="0"/>
                        </a:defRPr>
                      </a:lvl1pPr>
                      <a:lvl2pPr marL="742950" indent="-285750" eaLnBrk="0" hangingPunct="0">
                        <a:spcBef>
                          <a:spcPct val="20000"/>
                        </a:spcBef>
                        <a:buClr>
                          <a:srgbClr val="FFFF00"/>
                        </a:buClr>
                        <a:defRPr sz="2400">
                          <a:solidFill>
                            <a:srgbClr val="FFFFFF"/>
                          </a:solidFill>
                          <a:latin typeface="Arial" pitchFamily="34" charset="0"/>
                        </a:defRPr>
                      </a:lvl2pPr>
                      <a:lvl3pPr marL="1143000" indent="-228600" eaLnBrk="0" hangingPunct="0">
                        <a:spcBef>
                          <a:spcPct val="20000"/>
                        </a:spcBef>
                        <a:buClr>
                          <a:srgbClr val="FFFF00"/>
                        </a:buClr>
                        <a:defRPr sz="2400">
                          <a:solidFill>
                            <a:srgbClr val="FFFFFF"/>
                          </a:solidFill>
                          <a:latin typeface="Arial" pitchFamily="34" charset="0"/>
                        </a:defRPr>
                      </a:lvl3pPr>
                      <a:lvl4pPr marL="1600200" indent="-228600" eaLnBrk="0" hangingPunct="0">
                        <a:spcBef>
                          <a:spcPct val="20000"/>
                        </a:spcBef>
                        <a:buClr>
                          <a:srgbClr val="FFFF00"/>
                        </a:buClr>
                        <a:defRPr sz="2400">
                          <a:solidFill>
                            <a:srgbClr val="FFFFFF"/>
                          </a:solidFill>
                          <a:latin typeface="Arial" pitchFamily="34" charset="0"/>
                        </a:defRPr>
                      </a:lvl4pPr>
                      <a:lvl5pPr marL="2057400" indent="-228600" eaLnBrk="0" hangingPunct="0">
                        <a:spcBef>
                          <a:spcPct val="20000"/>
                        </a:spcBef>
                        <a:buClr>
                          <a:srgbClr val="FFFF00"/>
                        </a:buClr>
                        <a:defRPr sz="2400">
                          <a:solidFill>
                            <a:srgbClr val="FFFFFF"/>
                          </a:solidFill>
                          <a:latin typeface="Arial" pitchFamily="34" charset="0"/>
                        </a:defRPr>
                      </a:lvl5pPr>
                      <a:lvl6pPr marL="2514600" indent="-228600" eaLnBrk="0" fontAlgn="base" hangingPunct="0">
                        <a:spcBef>
                          <a:spcPct val="20000"/>
                        </a:spcBef>
                        <a:spcAft>
                          <a:spcPct val="0"/>
                        </a:spcAft>
                        <a:buClr>
                          <a:srgbClr val="FFFF00"/>
                        </a:buClr>
                        <a:defRPr sz="2400">
                          <a:solidFill>
                            <a:srgbClr val="FFFFFF"/>
                          </a:solidFill>
                          <a:latin typeface="Arial" pitchFamily="34" charset="0"/>
                        </a:defRPr>
                      </a:lvl6pPr>
                      <a:lvl7pPr marL="2971800" indent="-228600" eaLnBrk="0" fontAlgn="base" hangingPunct="0">
                        <a:spcBef>
                          <a:spcPct val="20000"/>
                        </a:spcBef>
                        <a:spcAft>
                          <a:spcPct val="0"/>
                        </a:spcAft>
                        <a:buClr>
                          <a:srgbClr val="FFFF00"/>
                        </a:buClr>
                        <a:defRPr sz="2400">
                          <a:solidFill>
                            <a:srgbClr val="FFFFFF"/>
                          </a:solidFill>
                          <a:latin typeface="Arial" pitchFamily="34" charset="0"/>
                        </a:defRPr>
                      </a:lvl7pPr>
                      <a:lvl8pPr marL="3429000" indent="-228600" eaLnBrk="0" fontAlgn="base" hangingPunct="0">
                        <a:spcBef>
                          <a:spcPct val="20000"/>
                        </a:spcBef>
                        <a:spcAft>
                          <a:spcPct val="0"/>
                        </a:spcAft>
                        <a:buClr>
                          <a:srgbClr val="FFFF00"/>
                        </a:buClr>
                        <a:defRPr sz="2400">
                          <a:solidFill>
                            <a:srgbClr val="FFFFFF"/>
                          </a:solidFill>
                          <a:latin typeface="Arial" pitchFamily="34" charset="0"/>
                        </a:defRPr>
                      </a:lvl8pPr>
                      <a:lvl9pPr marL="3886200" indent="-228600" eaLnBrk="0" fontAlgn="base" hangingPunct="0">
                        <a:spcBef>
                          <a:spcPct val="20000"/>
                        </a:spcBef>
                        <a:spcAft>
                          <a:spcPct val="0"/>
                        </a:spcAft>
                        <a:buClr>
                          <a:srgbClr val="FFFF00"/>
                        </a:buClr>
                        <a:defRPr sz="2400">
                          <a:solidFill>
                            <a:srgbClr val="FFFFFF"/>
                          </a:solidFill>
                          <a:latin typeface="Arial" pitchFamily="34" charset="0"/>
                        </a:defRPr>
                      </a:lvl9pPr>
                    </a:lstStyle>
                    <a:p>
                      <a:pPr marL="0" marR="0" lvl="0" indent="0" algn="l" defTabSz="914400" rtl="0" eaLnBrk="1" fontAlgn="base" latinLnBrk="0" hangingPunct="1">
                        <a:lnSpc>
                          <a:spcPct val="100000"/>
                        </a:lnSpc>
                        <a:spcBef>
                          <a:spcPts val="300"/>
                        </a:spcBef>
                        <a:spcAft>
                          <a:spcPct val="0"/>
                        </a:spcAft>
                        <a:buClrTx/>
                        <a:buSzTx/>
                        <a:buFontTx/>
                        <a:buNone/>
                        <a:tabLst/>
                      </a:pPr>
                      <a:r>
                        <a:rPr kumimoji="0" lang="en-AU" altLang="el-GR" sz="1600" b="0" i="0" u="none" strike="noStrike" cap="none" normalizeH="0" baseline="0">
                          <a:ln>
                            <a:noFill/>
                          </a:ln>
                          <a:solidFill>
                            <a:srgbClr val="134679"/>
                          </a:solidFill>
                          <a:effectLst/>
                          <a:latin typeface="Arial" pitchFamily="34" charset="0"/>
                          <a:cs typeface="Arial" pitchFamily="34" charset="0"/>
                        </a:rPr>
                        <a:t>Often reduced</a:t>
                      </a:r>
                    </a:p>
                  </a:txBody>
                  <a:tcPr marL="144000" marR="96000" marT="35992" marB="35992"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559649">
                <a:tc>
                  <a:txBody>
                    <a:bodyPr/>
                    <a:lstStyle>
                      <a:lvl1pPr eaLnBrk="0" hangingPunct="0">
                        <a:spcBef>
                          <a:spcPct val="20000"/>
                        </a:spcBef>
                        <a:buClr>
                          <a:srgbClr val="FFFF00"/>
                        </a:buClr>
                        <a:defRPr sz="2400">
                          <a:solidFill>
                            <a:srgbClr val="FFFFFF"/>
                          </a:solidFill>
                          <a:latin typeface="Arial" pitchFamily="34" charset="0"/>
                        </a:defRPr>
                      </a:lvl1pPr>
                      <a:lvl2pPr marL="742950" indent="-285750" eaLnBrk="0" hangingPunct="0">
                        <a:spcBef>
                          <a:spcPct val="20000"/>
                        </a:spcBef>
                        <a:buClr>
                          <a:srgbClr val="FFFF00"/>
                        </a:buClr>
                        <a:defRPr sz="2400">
                          <a:solidFill>
                            <a:srgbClr val="FFFFFF"/>
                          </a:solidFill>
                          <a:latin typeface="Arial" pitchFamily="34" charset="0"/>
                        </a:defRPr>
                      </a:lvl2pPr>
                      <a:lvl3pPr marL="1143000" indent="-228600" eaLnBrk="0" hangingPunct="0">
                        <a:spcBef>
                          <a:spcPct val="20000"/>
                        </a:spcBef>
                        <a:buClr>
                          <a:srgbClr val="FFFF00"/>
                        </a:buClr>
                        <a:defRPr sz="2400">
                          <a:solidFill>
                            <a:srgbClr val="FFFFFF"/>
                          </a:solidFill>
                          <a:latin typeface="Arial" pitchFamily="34" charset="0"/>
                        </a:defRPr>
                      </a:lvl3pPr>
                      <a:lvl4pPr marL="1600200" indent="-228600" eaLnBrk="0" hangingPunct="0">
                        <a:spcBef>
                          <a:spcPct val="20000"/>
                        </a:spcBef>
                        <a:buClr>
                          <a:srgbClr val="FFFF00"/>
                        </a:buClr>
                        <a:defRPr sz="2400">
                          <a:solidFill>
                            <a:srgbClr val="FFFFFF"/>
                          </a:solidFill>
                          <a:latin typeface="Arial" pitchFamily="34" charset="0"/>
                        </a:defRPr>
                      </a:lvl4pPr>
                      <a:lvl5pPr marL="2057400" indent="-228600" eaLnBrk="0" hangingPunct="0">
                        <a:spcBef>
                          <a:spcPct val="20000"/>
                        </a:spcBef>
                        <a:buClr>
                          <a:srgbClr val="FFFF00"/>
                        </a:buClr>
                        <a:defRPr sz="2400">
                          <a:solidFill>
                            <a:srgbClr val="FFFFFF"/>
                          </a:solidFill>
                          <a:latin typeface="Arial" pitchFamily="34" charset="0"/>
                        </a:defRPr>
                      </a:lvl5pPr>
                      <a:lvl6pPr marL="2514600" indent="-228600" eaLnBrk="0" fontAlgn="base" hangingPunct="0">
                        <a:spcBef>
                          <a:spcPct val="20000"/>
                        </a:spcBef>
                        <a:spcAft>
                          <a:spcPct val="0"/>
                        </a:spcAft>
                        <a:buClr>
                          <a:srgbClr val="FFFF00"/>
                        </a:buClr>
                        <a:defRPr sz="2400">
                          <a:solidFill>
                            <a:srgbClr val="FFFFFF"/>
                          </a:solidFill>
                          <a:latin typeface="Arial" pitchFamily="34" charset="0"/>
                        </a:defRPr>
                      </a:lvl6pPr>
                      <a:lvl7pPr marL="2971800" indent="-228600" eaLnBrk="0" fontAlgn="base" hangingPunct="0">
                        <a:spcBef>
                          <a:spcPct val="20000"/>
                        </a:spcBef>
                        <a:spcAft>
                          <a:spcPct val="0"/>
                        </a:spcAft>
                        <a:buClr>
                          <a:srgbClr val="FFFF00"/>
                        </a:buClr>
                        <a:defRPr sz="2400">
                          <a:solidFill>
                            <a:srgbClr val="FFFFFF"/>
                          </a:solidFill>
                          <a:latin typeface="Arial" pitchFamily="34" charset="0"/>
                        </a:defRPr>
                      </a:lvl7pPr>
                      <a:lvl8pPr marL="3429000" indent="-228600" eaLnBrk="0" fontAlgn="base" hangingPunct="0">
                        <a:spcBef>
                          <a:spcPct val="20000"/>
                        </a:spcBef>
                        <a:spcAft>
                          <a:spcPct val="0"/>
                        </a:spcAft>
                        <a:buClr>
                          <a:srgbClr val="FFFF00"/>
                        </a:buClr>
                        <a:defRPr sz="2400">
                          <a:solidFill>
                            <a:srgbClr val="FFFFFF"/>
                          </a:solidFill>
                          <a:latin typeface="Arial" pitchFamily="34" charset="0"/>
                        </a:defRPr>
                      </a:lvl8pPr>
                      <a:lvl9pPr marL="3886200" indent="-228600" eaLnBrk="0" fontAlgn="base" hangingPunct="0">
                        <a:spcBef>
                          <a:spcPct val="20000"/>
                        </a:spcBef>
                        <a:spcAft>
                          <a:spcPct val="0"/>
                        </a:spcAft>
                        <a:buClr>
                          <a:srgbClr val="FFFF00"/>
                        </a:buClr>
                        <a:defRPr sz="2400">
                          <a:solidFill>
                            <a:srgbClr val="FFFFFF"/>
                          </a:solidFill>
                          <a:latin typeface="Arial" pitchFamily="34" charset="0"/>
                        </a:defRPr>
                      </a:lvl9pPr>
                    </a:lstStyle>
                    <a:p>
                      <a:pPr marL="0" marR="0" lvl="0" indent="0" algn="l" defTabSz="914400" rtl="0" eaLnBrk="1" fontAlgn="base" latinLnBrk="0" hangingPunct="1">
                        <a:lnSpc>
                          <a:spcPct val="100000"/>
                        </a:lnSpc>
                        <a:spcBef>
                          <a:spcPts val="300"/>
                        </a:spcBef>
                        <a:spcAft>
                          <a:spcPct val="0"/>
                        </a:spcAft>
                        <a:buClrTx/>
                        <a:buSzTx/>
                        <a:buFontTx/>
                        <a:buNone/>
                        <a:tabLst/>
                      </a:pPr>
                      <a:r>
                        <a:rPr kumimoji="0" lang="en-AU" altLang="el-GR" sz="1600" b="0" i="0" u="none" strike="noStrike" cap="none" normalizeH="0" baseline="0">
                          <a:ln>
                            <a:noFill/>
                          </a:ln>
                          <a:solidFill>
                            <a:srgbClr val="134679"/>
                          </a:solidFill>
                          <a:effectLst/>
                          <a:latin typeface="Arial" pitchFamily="34" charset="0"/>
                          <a:cs typeface="Arial" pitchFamily="34" charset="0"/>
                        </a:rPr>
                        <a:t>Arterial blood gases</a:t>
                      </a:r>
                    </a:p>
                  </a:txBody>
                  <a:tcPr marL="144000" marR="96000" marT="35992" marB="35992"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buClr>
                          <a:srgbClr val="FFFF00"/>
                        </a:buClr>
                        <a:defRPr sz="2400">
                          <a:solidFill>
                            <a:srgbClr val="FFFFFF"/>
                          </a:solidFill>
                          <a:latin typeface="Arial" pitchFamily="34" charset="0"/>
                        </a:defRPr>
                      </a:lvl1pPr>
                      <a:lvl2pPr marL="742950" indent="-285750" eaLnBrk="0" hangingPunct="0">
                        <a:spcBef>
                          <a:spcPct val="20000"/>
                        </a:spcBef>
                        <a:buClr>
                          <a:srgbClr val="FFFF00"/>
                        </a:buClr>
                        <a:defRPr sz="2400">
                          <a:solidFill>
                            <a:srgbClr val="FFFFFF"/>
                          </a:solidFill>
                          <a:latin typeface="Arial" pitchFamily="34" charset="0"/>
                        </a:defRPr>
                      </a:lvl2pPr>
                      <a:lvl3pPr marL="1143000" indent="-228600" eaLnBrk="0" hangingPunct="0">
                        <a:spcBef>
                          <a:spcPct val="20000"/>
                        </a:spcBef>
                        <a:buClr>
                          <a:srgbClr val="FFFF00"/>
                        </a:buClr>
                        <a:defRPr sz="2400">
                          <a:solidFill>
                            <a:srgbClr val="FFFFFF"/>
                          </a:solidFill>
                          <a:latin typeface="Arial" pitchFamily="34" charset="0"/>
                        </a:defRPr>
                      </a:lvl3pPr>
                      <a:lvl4pPr marL="1600200" indent="-228600" eaLnBrk="0" hangingPunct="0">
                        <a:spcBef>
                          <a:spcPct val="20000"/>
                        </a:spcBef>
                        <a:buClr>
                          <a:srgbClr val="FFFF00"/>
                        </a:buClr>
                        <a:defRPr sz="2400">
                          <a:solidFill>
                            <a:srgbClr val="FFFFFF"/>
                          </a:solidFill>
                          <a:latin typeface="Arial" pitchFamily="34" charset="0"/>
                        </a:defRPr>
                      </a:lvl4pPr>
                      <a:lvl5pPr marL="2057400" indent="-228600" eaLnBrk="0" hangingPunct="0">
                        <a:spcBef>
                          <a:spcPct val="20000"/>
                        </a:spcBef>
                        <a:buClr>
                          <a:srgbClr val="FFFF00"/>
                        </a:buClr>
                        <a:defRPr sz="2400">
                          <a:solidFill>
                            <a:srgbClr val="FFFFFF"/>
                          </a:solidFill>
                          <a:latin typeface="Arial" pitchFamily="34" charset="0"/>
                        </a:defRPr>
                      </a:lvl5pPr>
                      <a:lvl6pPr marL="2514600" indent="-228600" eaLnBrk="0" fontAlgn="base" hangingPunct="0">
                        <a:spcBef>
                          <a:spcPct val="20000"/>
                        </a:spcBef>
                        <a:spcAft>
                          <a:spcPct val="0"/>
                        </a:spcAft>
                        <a:buClr>
                          <a:srgbClr val="FFFF00"/>
                        </a:buClr>
                        <a:defRPr sz="2400">
                          <a:solidFill>
                            <a:srgbClr val="FFFFFF"/>
                          </a:solidFill>
                          <a:latin typeface="Arial" pitchFamily="34" charset="0"/>
                        </a:defRPr>
                      </a:lvl6pPr>
                      <a:lvl7pPr marL="2971800" indent="-228600" eaLnBrk="0" fontAlgn="base" hangingPunct="0">
                        <a:spcBef>
                          <a:spcPct val="20000"/>
                        </a:spcBef>
                        <a:spcAft>
                          <a:spcPct val="0"/>
                        </a:spcAft>
                        <a:buClr>
                          <a:srgbClr val="FFFF00"/>
                        </a:buClr>
                        <a:defRPr sz="2400">
                          <a:solidFill>
                            <a:srgbClr val="FFFFFF"/>
                          </a:solidFill>
                          <a:latin typeface="Arial" pitchFamily="34" charset="0"/>
                        </a:defRPr>
                      </a:lvl7pPr>
                      <a:lvl8pPr marL="3429000" indent="-228600" eaLnBrk="0" fontAlgn="base" hangingPunct="0">
                        <a:spcBef>
                          <a:spcPct val="20000"/>
                        </a:spcBef>
                        <a:spcAft>
                          <a:spcPct val="0"/>
                        </a:spcAft>
                        <a:buClr>
                          <a:srgbClr val="FFFF00"/>
                        </a:buClr>
                        <a:defRPr sz="2400">
                          <a:solidFill>
                            <a:srgbClr val="FFFFFF"/>
                          </a:solidFill>
                          <a:latin typeface="Arial" pitchFamily="34" charset="0"/>
                        </a:defRPr>
                      </a:lvl8pPr>
                      <a:lvl9pPr marL="3886200" indent="-228600" eaLnBrk="0" fontAlgn="base" hangingPunct="0">
                        <a:spcBef>
                          <a:spcPct val="20000"/>
                        </a:spcBef>
                        <a:spcAft>
                          <a:spcPct val="0"/>
                        </a:spcAft>
                        <a:buClr>
                          <a:srgbClr val="FFFF00"/>
                        </a:buClr>
                        <a:defRPr sz="2400">
                          <a:solidFill>
                            <a:srgbClr val="FFFFFF"/>
                          </a:solidFill>
                          <a:latin typeface="Arial" pitchFamily="34" charset="0"/>
                        </a:defRPr>
                      </a:lvl9pPr>
                    </a:lstStyle>
                    <a:p>
                      <a:pPr marL="0" marR="0" lvl="0" indent="0" algn="l" defTabSz="914400" rtl="0" eaLnBrk="1" fontAlgn="base" latinLnBrk="0" hangingPunct="1">
                        <a:lnSpc>
                          <a:spcPct val="100000"/>
                        </a:lnSpc>
                        <a:spcBef>
                          <a:spcPts val="300"/>
                        </a:spcBef>
                        <a:spcAft>
                          <a:spcPct val="0"/>
                        </a:spcAft>
                        <a:buClrTx/>
                        <a:buSzTx/>
                        <a:buFontTx/>
                        <a:buNone/>
                        <a:tabLst/>
                      </a:pPr>
                      <a:r>
                        <a:rPr kumimoji="0" lang="en-AU" altLang="el-GR" sz="1600" b="0" i="0" u="none" strike="noStrike" cap="none" normalizeH="0" baseline="0">
                          <a:ln>
                            <a:noFill/>
                          </a:ln>
                          <a:solidFill>
                            <a:srgbClr val="134679"/>
                          </a:solidFill>
                          <a:effectLst/>
                          <a:latin typeface="Arial" pitchFamily="34" charset="0"/>
                          <a:cs typeface="Arial" pitchFamily="34" charset="0"/>
                        </a:rPr>
                        <a:t>Normal between exacerbations</a:t>
                      </a:r>
                    </a:p>
                  </a:txBody>
                  <a:tcPr marL="96000" marR="96000" marT="35992" marB="35992"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buClr>
                          <a:srgbClr val="FFFF00"/>
                        </a:buClr>
                        <a:defRPr sz="2400">
                          <a:solidFill>
                            <a:srgbClr val="FFFFFF"/>
                          </a:solidFill>
                          <a:latin typeface="Arial" pitchFamily="34" charset="0"/>
                        </a:defRPr>
                      </a:lvl1pPr>
                      <a:lvl2pPr marL="742950" indent="-285750" eaLnBrk="0" hangingPunct="0">
                        <a:spcBef>
                          <a:spcPct val="20000"/>
                        </a:spcBef>
                        <a:buClr>
                          <a:srgbClr val="FFFF00"/>
                        </a:buClr>
                        <a:defRPr sz="2400">
                          <a:solidFill>
                            <a:srgbClr val="FFFFFF"/>
                          </a:solidFill>
                          <a:latin typeface="Arial" pitchFamily="34" charset="0"/>
                        </a:defRPr>
                      </a:lvl2pPr>
                      <a:lvl3pPr marL="1143000" indent="-228600" eaLnBrk="0" hangingPunct="0">
                        <a:spcBef>
                          <a:spcPct val="20000"/>
                        </a:spcBef>
                        <a:buClr>
                          <a:srgbClr val="FFFF00"/>
                        </a:buClr>
                        <a:defRPr sz="2400">
                          <a:solidFill>
                            <a:srgbClr val="FFFFFF"/>
                          </a:solidFill>
                          <a:latin typeface="Arial" pitchFamily="34" charset="0"/>
                        </a:defRPr>
                      </a:lvl3pPr>
                      <a:lvl4pPr marL="1600200" indent="-228600" eaLnBrk="0" hangingPunct="0">
                        <a:spcBef>
                          <a:spcPct val="20000"/>
                        </a:spcBef>
                        <a:buClr>
                          <a:srgbClr val="FFFF00"/>
                        </a:buClr>
                        <a:defRPr sz="2400">
                          <a:solidFill>
                            <a:srgbClr val="FFFFFF"/>
                          </a:solidFill>
                          <a:latin typeface="Arial" pitchFamily="34" charset="0"/>
                        </a:defRPr>
                      </a:lvl4pPr>
                      <a:lvl5pPr marL="2057400" indent="-228600" eaLnBrk="0" hangingPunct="0">
                        <a:spcBef>
                          <a:spcPct val="20000"/>
                        </a:spcBef>
                        <a:buClr>
                          <a:srgbClr val="FFFF00"/>
                        </a:buClr>
                        <a:defRPr sz="2400">
                          <a:solidFill>
                            <a:srgbClr val="FFFFFF"/>
                          </a:solidFill>
                          <a:latin typeface="Arial" pitchFamily="34" charset="0"/>
                        </a:defRPr>
                      </a:lvl5pPr>
                      <a:lvl6pPr marL="2514600" indent="-228600" eaLnBrk="0" fontAlgn="base" hangingPunct="0">
                        <a:spcBef>
                          <a:spcPct val="20000"/>
                        </a:spcBef>
                        <a:spcAft>
                          <a:spcPct val="0"/>
                        </a:spcAft>
                        <a:buClr>
                          <a:srgbClr val="FFFF00"/>
                        </a:buClr>
                        <a:defRPr sz="2400">
                          <a:solidFill>
                            <a:srgbClr val="FFFFFF"/>
                          </a:solidFill>
                          <a:latin typeface="Arial" pitchFamily="34" charset="0"/>
                        </a:defRPr>
                      </a:lvl6pPr>
                      <a:lvl7pPr marL="2971800" indent="-228600" eaLnBrk="0" fontAlgn="base" hangingPunct="0">
                        <a:spcBef>
                          <a:spcPct val="20000"/>
                        </a:spcBef>
                        <a:spcAft>
                          <a:spcPct val="0"/>
                        </a:spcAft>
                        <a:buClr>
                          <a:srgbClr val="FFFF00"/>
                        </a:buClr>
                        <a:defRPr sz="2400">
                          <a:solidFill>
                            <a:srgbClr val="FFFFFF"/>
                          </a:solidFill>
                          <a:latin typeface="Arial" pitchFamily="34" charset="0"/>
                        </a:defRPr>
                      </a:lvl7pPr>
                      <a:lvl8pPr marL="3429000" indent="-228600" eaLnBrk="0" fontAlgn="base" hangingPunct="0">
                        <a:spcBef>
                          <a:spcPct val="20000"/>
                        </a:spcBef>
                        <a:spcAft>
                          <a:spcPct val="0"/>
                        </a:spcAft>
                        <a:buClr>
                          <a:srgbClr val="FFFF00"/>
                        </a:buClr>
                        <a:defRPr sz="2400">
                          <a:solidFill>
                            <a:srgbClr val="FFFFFF"/>
                          </a:solidFill>
                          <a:latin typeface="Arial" pitchFamily="34" charset="0"/>
                        </a:defRPr>
                      </a:lvl8pPr>
                      <a:lvl9pPr marL="3886200" indent="-228600" eaLnBrk="0" fontAlgn="base" hangingPunct="0">
                        <a:spcBef>
                          <a:spcPct val="20000"/>
                        </a:spcBef>
                        <a:spcAft>
                          <a:spcPct val="0"/>
                        </a:spcAft>
                        <a:buClr>
                          <a:srgbClr val="FFFF00"/>
                        </a:buClr>
                        <a:defRPr sz="2400">
                          <a:solidFill>
                            <a:srgbClr val="FFFFFF"/>
                          </a:solidFill>
                          <a:latin typeface="Arial" pitchFamily="34" charset="0"/>
                        </a:defRPr>
                      </a:lvl9pPr>
                    </a:lstStyle>
                    <a:p>
                      <a:pPr marL="0" marR="0" lvl="0" indent="0" algn="l" defTabSz="914400" rtl="0" eaLnBrk="1" fontAlgn="base" latinLnBrk="0" hangingPunct="1">
                        <a:lnSpc>
                          <a:spcPct val="100000"/>
                        </a:lnSpc>
                        <a:spcBef>
                          <a:spcPts val="300"/>
                        </a:spcBef>
                        <a:spcAft>
                          <a:spcPct val="0"/>
                        </a:spcAft>
                        <a:buClrTx/>
                        <a:buSzTx/>
                        <a:buFontTx/>
                        <a:buNone/>
                        <a:tabLst/>
                      </a:pPr>
                      <a:r>
                        <a:rPr kumimoji="0" lang="en-AU" altLang="el-GR" sz="1600" b="0" i="0" u="none" strike="noStrike" cap="none" normalizeH="0" baseline="0">
                          <a:ln>
                            <a:noFill/>
                          </a:ln>
                          <a:solidFill>
                            <a:srgbClr val="134679"/>
                          </a:solidFill>
                          <a:effectLst/>
                          <a:latin typeface="Arial" pitchFamily="34" charset="0"/>
                          <a:cs typeface="Arial" pitchFamily="34" charset="0"/>
                        </a:rPr>
                        <a:t>In severe COPD, may be abnormal between exacerbations</a:t>
                      </a:r>
                    </a:p>
                  </a:txBody>
                  <a:tcPr marL="144000" marR="96000" marT="35992" marB="35992"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xmlns="" val="10002"/>
                  </a:ext>
                </a:extLst>
              </a:tr>
              <a:tr h="623750">
                <a:tc>
                  <a:txBody>
                    <a:bodyPr/>
                    <a:lstStyle>
                      <a:lvl1pPr eaLnBrk="0" hangingPunct="0">
                        <a:spcBef>
                          <a:spcPct val="20000"/>
                        </a:spcBef>
                        <a:buClr>
                          <a:srgbClr val="FFFF00"/>
                        </a:buClr>
                        <a:defRPr sz="2400">
                          <a:solidFill>
                            <a:srgbClr val="FFFFFF"/>
                          </a:solidFill>
                          <a:latin typeface="Arial" pitchFamily="34" charset="0"/>
                        </a:defRPr>
                      </a:lvl1pPr>
                      <a:lvl2pPr marL="742950" indent="-285750" eaLnBrk="0" hangingPunct="0">
                        <a:spcBef>
                          <a:spcPct val="20000"/>
                        </a:spcBef>
                        <a:buClr>
                          <a:srgbClr val="FFFF00"/>
                        </a:buClr>
                        <a:defRPr sz="2400">
                          <a:solidFill>
                            <a:srgbClr val="FFFFFF"/>
                          </a:solidFill>
                          <a:latin typeface="Arial" pitchFamily="34" charset="0"/>
                        </a:defRPr>
                      </a:lvl2pPr>
                      <a:lvl3pPr marL="1143000" indent="-228600" eaLnBrk="0" hangingPunct="0">
                        <a:spcBef>
                          <a:spcPct val="20000"/>
                        </a:spcBef>
                        <a:buClr>
                          <a:srgbClr val="FFFF00"/>
                        </a:buClr>
                        <a:defRPr sz="2400">
                          <a:solidFill>
                            <a:srgbClr val="FFFFFF"/>
                          </a:solidFill>
                          <a:latin typeface="Arial" pitchFamily="34" charset="0"/>
                        </a:defRPr>
                      </a:lvl3pPr>
                      <a:lvl4pPr marL="1600200" indent="-228600" eaLnBrk="0" hangingPunct="0">
                        <a:spcBef>
                          <a:spcPct val="20000"/>
                        </a:spcBef>
                        <a:buClr>
                          <a:srgbClr val="FFFF00"/>
                        </a:buClr>
                        <a:defRPr sz="2400">
                          <a:solidFill>
                            <a:srgbClr val="FFFFFF"/>
                          </a:solidFill>
                          <a:latin typeface="Arial" pitchFamily="34" charset="0"/>
                        </a:defRPr>
                      </a:lvl4pPr>
                      <a:lvl5pPr marL="2057400" indent="-228600" eaLnBrk="0" hangingPunct="0">
                        <a:spcBef>
                          <a:spcPct val="20000"/>
                        </a:spcBef>
                        <a:buClr>
                          <a:srgbClr val="FFFF00"/>
                        </a:buClr>
                        <a:defRPr sz="2400">
                          <a:solidFill>
                            <a:srgbClr val="FFFFFF"/>
                          </a:solidFill>
                          <a:latin typeface="Arial" pitchFamily="34" charset="0"/>
                        </a:defRPr>
                      </a:lvl5pPr>
                      <a:lvl6pPr marL="2514600" indent="-228600" eaLnBrk="0" fontAlgn="base" hangingPunct="0">
                        <a:spcBef>
                          <a:spcPct val="20000"/>
                        </a:spcBef>
                        <a:spcAft>
                          <a:spcPct val="0"/>
                        </a:spcAft>
                        <a:buClr>
                          <a:srgbClr val="FFFF00"/>
                        </a:buClr>
                        <a:defRPr sz="2400">
                          <a:solidFill>
                            <a:srgbClr val="FFFFFF"/>
                          </a:solidFill>
                          <a:latin typeface="Arial" pitchFamily="34" charset="0"/>
                        </a:defRPr>
                      </a:lvl6pPr>
                      <a:lvl7pPr marL="2971800" indent="-228600" eaLnBrk="0" fontAlgn="base" hangingPunct="0">
                        <a:spcBef>
                          <a:spcPct val="20000"/>
                        </a:spcBef>
                        <a:spcAft>
                          <a:spcPct val="0"/>
                        </a:spcAft>
                        <a:buClr>
                          <a:srgbClr val="FFFF00"/>
                        </a:buClr>
                        <a:defRPr sz="2400">
                          <a:solidFill>
                            <a:srgbClr val="FFFFFF"/>
                          </a:solidFill>
                          <a:latin typeface="Arial" pitchFamily="34" charset="0"/>
                        </a:defRPr>
                      </a:lvl7pPr>
                      <a:lvl8pPr marL="3429000" indent="-228600" eaLnBrk="0" fontAlgn="base" hangingPunct="0">
                        <a:spcBef>
                          <a:spcPct val="20000"/>
                        </a:spcBef>
                        <a:spcAft>
                          <a:spcPct val="0"/>
                        </a:spcAft>
                        <a:buClr>
                          <a:srgbClr val="FFFF00"/>
                        </a:buClr>
                        <a:defRPr sz="2400">
                          <a:solidFill>
                            <a:srgbClr val="FFFFFF"/>
                          </a:solidFill>
                          <a:latin typeface="Arial" pitchFamily="34" charset="0"/>
                        </a:defRPr>
                      </a:lvl8pPr>
                      <a:lvl9pPr marL="3886200" indent="-228600" eaLnBrk="0" fontAlgn="base" hangingPunct="0">
                        <a:spcBef>
                          <a:spcPct val="20000"/>
                        </a:spcBef>
                        <a:spcAft>
                          <a:spcPct val="0"/>
                        </a:spcAft>
                        <a:buClr>
                          <a:srgbClr val="FFFF00"/>
                        </a:buClr>
                        <a:defRPr sz="2400">
                          <a:solidFill>
                            <a:srgbClr val="FFFFFF"/>
                          </a:solidFill>
                          <a:latin typeface="Arial" pitchFamily="34" charset="0"/>
                        </a:defRPr>
                      </a:lvl9pPr>
                    </a:lstStyle>
                    <a:p>
                      <a:pPr marL="0" marR="0" lvl="0" indent="0" algn="l" defTabSz="914400" rtl="0" eaLnBrk="1" fontAlgn="base" latinLnBrk="0" hangingPunct="1">
                        <a:lnSpc>
                          <a:spcPct val="100000"/>
                        </a:lnSpc>
                        <a:spcBef>
                          <a:spcPts val="300"/>
                        </a:spcBef>
                        <a:spcAft>
                          <a:spcPct val="0"/>
                        </a:spcAft>
                        <a:buClrTx/>
                        <a:buSzTx/>
                        <a:buFontTx/>
                        <a:buNone/>
                        <a:tabLst/>
                      </a:pPr>
                      <a:r>
                        <a:rPr kumimoji="0" lang="en-AU" altLang="el-GR" sz="1600" b="0" i="0" u="none" strike="noStrike" cap="none" normalizeH="0" baseline="0">
                          <a:ln>
                            <a:noFill/>
                          </a:ln>
                          <a:solidFill>
                            <a:srgbClr val="134679"/>
                          </a:solidFill>
                          <a:effectLst/>
                          <a:latin typeface="Arial" pitchFamily="34" charset="0"/>
                          <a:cs typeface="Arial" pitchFamily="34" charset="0"/>
                        </a:rPr>
                        <a:t>Airway hyperresponsiveness</a:t>
                      </a:r>
                    </a:p>
                  </a:txBody>
                  <a:tcPr marL="144000" marR="96000" marT="35992" marB="35992"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solidFill>
                      <a:srgbClr val="FFFFFF"/>
                    </a:solidFill>
                  </a:tcPr>
                </a:tc>
                <a:tc gridSpan="2">
                  <a:txBody>
                    <a:bodyPr/>
                    <a:lstStyle>
                      <a:lvl1pPr eaLnBrk="0" hangingPunct="0">
                        <a:spcBef>
                          <a:spcPct val="20000"/>
                        </a:spcBef>
                        <a:buClr>
                          <a:srgbClr val="FFFF00"/>
                        </a:buClr>
                        <a:defRPr sz="2400">
                          <a:solidFill>
                            <a:srgbClr val="FFFFFF"/>
                          </a:solidFill>
                          <a:latin typeface="Arial" pitchFamily="34" charset="0"/>
                        </a:defRPr>
                      </a:lvl1pPr>
                      <a:lvl2pPr marL="742950" indent="-285750" eaLnBrk="0" hangingPunct="0">
                        <a:spcBef>
                          <a:spcPct val="20000"/>
                        </a:spcBef>
                        <a:buClr>
                          <a:srgbClr val="FFFF00"/>
                        </a:buClr>
                        <a:defRPr sz="2400">
                          <a:solidFill>
                            <a:srgbClr val="FFFFFF"/>
                          </a:solidFill>
                          <a:latin typeface="Arial" pitchFamily="34" charset="0"/>
                        </a:defRPr>
                      </a:lvl2pPr>
                      <a:lvl3pPr marL="1143000" indent="-228600" eaLnBrk="0" hangingPunct="0">
                        <a:spcBef>
                          <a:spcPct val="20000"/>
                        </a:spcBef>
                        <a:buClr>
                          <a:srgbClr val="FFFF00"/>
                        </a:buClr>
                        <a:defRPr sz="2400">
                          <a:solidFill>
                            <a:srgbClr val="FFFFFF"/>
                          </a:solidFill>
                          <a:latin typeface="Arial" pitchFamily="34" charset="0"/>
                        </a:defRPr>
                      </a:lvl3pPr>
                      <a:lvl4pPr marL="1600200" indent="-228600" eaLnBrk="0" hangingPunct="0">
                        <a:spcBef>
                          <a:spcPct val="20000"/>
                        </a:spcBef>
                        <a:buClr>
                          <a:srgbClr val="FFFF00"/>
                        </a:buClr>
                        <a:defRPr sz="2400">
                          <a:solidFill>
                            <a:srgbClr val="FFFFFF"/>
                          </a:solidFill>
                          <a:latin typeface="Arial" pitchFamily="34" charset="0"/>
                        </a:defRPr>
                      </a:lvl4pPr>
                      <a:lvl5pPr marL="2057400" indent="-228600" eaLnBrk="0" hangingPunct="0">
                        <a:spcBef>
                          <a:spcPct val="20000"/>
                        </a:spcBef>
                        <a:buClr>
                          <a:srgbClr val="FFFF00"/>
                        </a:buClr>
                        <a:defRPr sz="2400">
                          <a:solidFill>
                            <a:srgbClr val="FFFFFF"/>
                          </a:solidFill>
                          <a:latin typeface="Arial" pitchFamily="34" charset="0"/>
                        </a:defRPr>
                      </a:lvl5pPr>
                      <a:lvl6pPr marL="2514600" indent="-228600" eaLnBrk="0" fontAlgn="base" hangingPunct="0">
                        <a:spcBef>
                          <a:spcPct val="20000"/>
                        </a:spcBef>
                        <a:spcAft>
                          <a:spcPct val="0"/>
                        </a:spcAft>
                        <a:buClr>
                          <a:srgbClr val="FFFF00"/>
                        </a:buClr>
                        <a:defRPr sz="2400">
                          <a:solidFill>
                            <a:srgbClr val="FFFFFF"/>
                          </a:solidFill>
                          <a:latin typeface="Arial" pitchFamily="34" charset="0"/>
                        </a:defRPr>
                      </a:lvl6pPr>
                      <a:lvl7pPr marL="2971800" indent="-228600" eaLnBrk="0" fontAlgn="base" hangingPunct="0">
                        <a:spcBef>
                          <a:spcPct val="20000"/>
                        </a:spcBef>
                        <a:spcAft>
                          <a:spcPct val="0"/>
                        </a:spcAft>
                        <a:buClr>
                          <a:srgbClr val="FFFF00"/>
                        </a:buClr>
                        <a:defRPr sz="2400">
                          <a:solidFill>
                            <a:srgbClr val="FFFFFF"/>
                          </a:solidFill>
                          <a:latin typeface="Arial" pitchFamily="34" charset="0"/>
                        </a:defRPr>
                      </a:lvl7pPr>
                      <a:lvl8pPr marL="3429000" indent="-228600" eaLnBrk="0" fontAlgn="base" hangingPunct="0">
                        <a:spcBef>
                          <a:spcPct val="20000"/>
                        </a:spcBef>
                        <a:spcAft>
                          <a:spcPct val="0"/>
                        </a:spcAft>
                        <a:buClr>
                          <a:srgbClr val="FFFF00"/>
                        </a:buClr>
                        <a:defRPr sz="2400">
                          <a:solidFill>
                            <a:srgbClr val="FFFFFF"/>
                          </a:solidFill>
                          <a:latin typeface="Arial" pitchFamily="34" charset="0"/>
                        </a:defRPr>
                      </a:lvl8pPr>
                      <a:lvl9pPr marL="3886200" indent="-228600" eaLnBrk="0" fontAlgn="base" hangingPunct="0">
                        <a:spcBef>
                          <a:spcPct val="20000"/>
                        </a:spcBef>
                        <a:spcAft>
                          <a:spcPct val="0"/>
                        </a:spcAft>
                        <a:buClr>
                          <a:srgbClr val="FFFF00"/>
                        </a:buClr>
                        <a:defRPr sz="2400">
                          <a:solidFill>
                            <a:srgbClr val="FFFFFF"/>
                          </a:solidFill>
                          <a:latin typeface="Arial" pitchFamily="34" charset="0"/>
                        </a:defRPr>
                      </a:lvl9pPr>
                    </a:lstStyle>
                    <a:p>
                      <a:pPr marL="0" marR="0" lvl="0" indent="0" algn="l" defTabSz="914400" rtl="0" eaLnBrk="1" fontAlgn="base" latinLnBrk="0" hangingPunct="1">
                        <a:lnSpc>
                          <a:spcPct val="100000"/>
                        </a:lnSpc>
                        <a:spcBef>
                          <a:spcPts val="300"/>
                        </a:spcBef>
                        <a:spcAft>
                          <a:spcPct val="0"/>
                        </a:spcAft>
                        <a:buClrTx/>
                        <a:buSzTx/>
                        <a:buFontTx/>
                        <a:buNone/>
                        <a:tabLst/>
                      </a:pPr>
                      <a:r>
                        <a:rPr kumimoji="0" lang="en-AU" altLang="el-GR" sz="1600" b="0" i="0" u="none" strike="noStrike" cap="none" normalizeH="0" baseline="0">
                          <a:ln>
                            <a:noFill/>
                          </a:ln>
                          <a:solidFill>
                            <a:srgbClr val="134679"/>
                          </a:solidFill>
                          <a:effectLst/>
                          <a:latin typeface="Arial" pitchFamily="34" charset="0"/>
                          <a:cs typeface="Arial" pitchFamily="34" charset="0"/>
                        </a:rPr>
                        <a:t>Not useful on its own in distinguishing asthma and COPD. </a:t>
                      </a:r>
                    </a:p>
                    <a:p>
                      <a:pPr marL="0" marR="0" lvl="0" indent="0" algn="l" defTabSz="914400" rtl="0" eaLnBrk="1" fontAlgn="base" latinLnBrk="0" hangingPunct="1">
                        <a:lnSpc>
                          <a:spcPct val="100000"/>
                        </a:lnSpc>
                        <a:spcBef>
                          <a:spcPts val="300"/>
                        </a:spcBef>
                        <a:spcAft>
                          <a:spcPct val="0"/>
                        </a:spcAft>
                        <a:buClrTx/>
                        <a:buSzTx/>
                        <a:buFontTx/>
                        <a:buNone/>
                        <a:tabLst/>
                      </a:pPr>
                      <a:r>
                        <a:rPr kumimoji="0" lang="en-AU" altLang="el-GR" sz="1600" b="0" i="0" u="none" strike="noStrike" cap="none" normalizeH="0" baseline="0">
                          <a:ln>
                            <a:noFill/>
                          </a:ln>
                          <a:solidFill>
                            <a:srgbClr val="134679"/>
                          </a:solidFill>
                          <a:effectLst/>
                          <a:latin typeface="Arial" pitchFamily="34" charset="0"/>
                          <a:cs typeface="Arial" pitchFamily="34" charset="0"/>
                        </a:rPr>
                        <a:t>High levels favor asthma</a:t>
                      </a:r>
                    </a:p>
                  </a:txBody>
                  <a:tcPr marL="144000" marR="96000" marT="35992" marB="35992"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solidFill>
                      <a:srgbClr val="FFFFFF"/>
                    </a:solidFill>
                  </a:tcPr>
                </a:tc>
                <a:tc hMerge="1">
                  <a:txBody>
                    <a:bodyPr/>
                    <a:lstStyle/>
                    <a:p>
                      <a:endParaRPr lang="el-GR"/>
                    </a:p>
                  </a:txBody>
                  <a:tcPr/>
                </a:tc>
                <a:extLst>
                  <a:ext uri="{0D108BD9-81ED-4DB2-BD59-A6C34878D82A}">
                    <a16:rowId xmlns:a16="http://schemas.microsoft.com/office/drawing/2014/main" xmlns="" val="10003"/>
                  </a:ext>
                </a:extLst>
              </a:tr>
              <a:tr h="803482">
                <a:tc>
                  <a:txBody>
                    <a:bodyPr/>
                    <a:lstStyle>
                      <a:lvl1pPr eaLnBrk="0" hangingPunct="0">
                        <a:spcBef>
                          <a:spcPct val="20000"/>
                        </a:spcBef>
                        <a:buClr>
                          <a:srgbClr val="FFFF00"/>
                        </a:buClr>
                        <a:defRPr sz="2400">
                          <a:solidFill>
                            <a:srgbClr val="FFFFFF"/>
                          </a:solidFill>
                          <a:latin typeface="Arial" pitchFamily="34" charset="0"/>
                        </a:defRPr>
                      </a:lvl1pPr>
                      <a:lvl2pPr marL="742950" indent="-285750" eaLnBrk="0" hangingPunct="0">
                        <a:spcBef>
                          <a:spcPct val="20000"/>
                        </a:spcBef>
                        <a:buClr>
                          <a:srgbClr val="FFFF00"/>
                        </a:buClr>
                        <a:defRPr sz="2400">
                          <a:solidFill>
                            <a:srgbClr val="FFFFFF"/>
                          </a:solidFill>
                          <a:latin typeface="Arial" pitchFamily="34" charset="0"/>
                        </a:defRPr>
                      </a:lvl2pPr>
                      <a:lvl3pPr marL="1143000" indent="-228600" eaLnBrk="0" hangingPunct="0">
                        <a:spcBef>
                          <a:spcPct val="20000"/>
                        </a:spcBef>
                        <a:buClr>
                          <a:srgbClr val="FFFF00"/>
                        </a:buClr>
                        <a:defRPr sz="2400">
                          <a:solidFill>
                            <a:srgbClr val="FFFFFF"/>
                          </a:solidFill>
                          <a:latin typeface="Arial" pitchFamily="34" charset="0"/>
                        </a:defRPr>
                      </a:lvl3pPr>
                      <a:lvl4pPr marL="1600200" indent="-228600" eaLnBrk="0" hangingPunct="0">
                        <a:spcBef>
                          <a:spcPct val="20000"/>
                        </a:spcBef>
                        <a:buClr>
                          <a:srgbClr val="FFFF00"/>
                        </a:buClr>
                        <a:defRPr sz="2400">
                          <a:solidFill>
                            <a:srgbClr val="FFFFFF"/>
                          </a:solidFill>
                          <a:latin typeface="Arial" pitchFamily="34" charset="0"/>
                        </a:defRPr>
                      </a:lvl4pPr>
                      <a:lvl5pPr marL="2057400" indent="-228600" eaLnBrk="0" hangingPunct="0">
                        <a:spcBef>
                          <a:spcPct val="20000"/>
                        </a:spcBef>
                        <a:buClr>
                          <a:srgbClr val="FFFF00"/>
                        </a:buClr>
                        <a:defRPr sz="2400">
                          <a:solidFill>
                            <a:srgbClr val="FFFFFF"/>
                          </a:solidFill>
                          <a:latin typeface="Arial" pitchFamily="34" charset="0"/>
                        </a:defRPr>
                      </a:lvl5pPr>
                      <a:lvl6pPr marL="2514600" indent="-228600" eaLnBrk="0" fontAlgn="base" hangingPunct="0">
                        <a:spcBef>
                          <a:spcPct val="20000"/>
                        </a:spcBef>
                        <a:spcAft>
                          <a:spcPct val="0"/>
                        </a:spcAft>
                        <a:buClr>
                          <a:srgbClr val="FFFF00"/>
                        </a:buClr>
                        <a:defRPr sz="2400">
                          <a:solidFill>
                            <a:srgbClr val="FFFFFF"/>
                          </a:solidFill>
                          <a:latin typeface="Arial" pitchFamily="34" charset="0"/>
                        </a:defRPr>
                      </a:lvl6pPr>
                      <a:lvl7pPr marL="2971800" indent="-228600" eaLnBrk="0" fontAlgn="base" hangingPunct="0">
                        <a:spcBef>
                          <a:spcPct val="20000"/>
                        </a:spcBef>
                        <a:spcAft>
                          <a:spcPct val="0"/>
                        </a:spcAft>
                        <a:buClr>
                          <a:srgbClr val="FFFF00"/>
                        </a:buClr>
                        <a:defRPr sz="2400">
                          <a:solidFill>
                            <a:srgbClr val="FFFFFF"/>
                          </a:solidFill>
                          <a:latin typeface="Arial" pitchFamily="34" charset="0"/>
                        </a:defRPr>
                      </a:lvl7pPr>
                      <a:lvl8pPr marL="3429000" indent="-228600" eaLnBrk="0" fontAlgn="base" hangingPunct="0">
                        <a:spcBef>
                          <a:spcPct val="20000"/>
                        </a:spcBef>
                        <a:spcAft>
                          <a:spcPct val="0"/>
                        </a:spcAft>
                        <a:buClr>
                          <a:srgbClr val="FFFF00"/>
                        </a:buClr>
                        <a:defRPr sz="2400">
                          <a:solidFill>
                            <a:srgbClr val="FFFFFF"/>
                          </a:solidFill>
                          <a:latin typeface="Arial" pitchFamily="34" charset="0"/>
                        </a:defRPr>
                      </a:lvl8pPr>
                      <a:lvl9pPr marL="3886200" indent="-228600" eaLnBrk="0" fontAlgn="base" hangingPunct="0">
                        <a:spcBef>
                          <a:spcPct val="20000"/>
                        </a:spcBef>
                        <a:spcAft>
                          <a:spcPct val="0"/>
                        </a:spcAft>
                        <a:buClr>
                          <a:srgbClr val="FFFF00"/>
                        </a:buClr>
                        <a:defRPr sz="2400">
                          <a:solidFill>
                            <a:srgbClr val="FFFFFF"/>
                          </a:solidFill>
                          <a:latin typeface="Arial" pitchFamily="34" charset="0"/>
                        </a:defRPr>
                      </a:lvl9pPr>
                    </a:lstStyle>
                    <a:p>
                      <a:pPr marL="0" marR="0" lvl="0" indent="0" algn="l" defTabSz="914400" rtl="0" eaLnBrk="1" fontAlgn="base" latinLnBrk="0" hangingPunct="1">
                        <a:lnSpc>
                          <a:spcPct val="100000"/>
                        </a:lnSpc>
                        <a:spcBef>
                          <a:spcPts val="300"/>
                        </a:spcBef>
                        <a:spcAft>
                          <a:spcPct val="0"/>
                        </a:spcAft>
                        <a:buClrTx/>
                        <a:buSzTx/>
                        <a:buFontTx/>
                        <a:buNone/>
                        <a:tabLst/>
                      </a:pPr>
                      <a:r>
                        <a:rPr kumimoji="0" lang="en-AU" altLang="el-GR" sz="1600" b="0" i="0" u="none" strike="noStrike" cap="none" normalizeH="0" baseline="0">
                          <a:ln>
                            <a:noFill/>
                          </a:ln>
                          <a:solidFill>
                            <a:srgbClr val="134679"/>
                          </a:solidFill>
                          <a:effectLst/>
                          <a:latin typeface="Arial" pitchFamily="34" charset="0"/>
                          <a:cs typeface="Arial" pitchFamily="34" charset="0"/>
                        </a:rPr>
                        <a:t>High resolution CT scan</a:t>
                      </a:r>
                    </a:p>
                  </a:txBody>
                  <a:tcPr marL="144000" marR="96000" marT="35992" marB="35992"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buClr>
                          <a:srgbClr val="FFFF00"/>
                        </a:buClr>
                        <a:defRPr sz="2400">
                          <a:solidFill>
                            <a:srgbClr val="FFFFFF"/>
                          </a:solidFill>
                          <a:latin typeface="Arial" pitchFamily="34" charset="0"/>
                        </a:defRPr>
                      </a:lvl1pPr>
                      <a:lvl2pPr marL="742950" indent="-285750" eaLnBrk="0" hangingPunct="0">
                        <a:spcBef>
                          <a:spcPct val="20000"/>
                        </a:spcBef>
                        <a:buClr>
                          <a:srgbClr val="FFFF00"/>
                        </a:buClr>
                        <a:defRPr sz="2400">
                          <a:solidFill>
                            <a:srgbClr val="FFFFFF"/>
                          </a:solidFill>
                          <a:latin typeface="Arial" pitchFamily="34" charset="0"/>
                        </a:defRPr>
                      </a:lvl2pPr>
                      <a:lvl3pPr marL="1143000" indent="-228600" eaLnBrk="0" hangingPunct="0">
                        <a:spcBef>
                          <a:spcPct val="20000"/>
                        </a:spcBef>
                        <a:buClr>
                          <a:srgbClr val="FFFF00"/>
                        </a:buClr>
                        <a:defRPr sz="2400">
                          <a:solidFill>
                            <a:srgbClr val="FFFFFF"/>
                          </a:solidFill>
                          <a:latin typeface="Arial" pitchFamily="34" charset="0"/>
                        </a:defRPr>
                      </a:lvl3pPr>
                      <a:lvl4pPr marL="1600200" indent="-228600" eaLnBrk="0" hangingPunct="0">
                        <a:spcBef>
                          <a:spcPct val="20000"/>
                        </a:spcBef>
                        <a:buClr>
                          <a:srgbClr val="FFFF00"/>
                        </a:buClr>
                        <a:defRPr sz="2400">
                          <a:solidFill>
                            <a:srgbClr val="FFFFFF"/>
                          </a:solidFill>
                          <a:latin typeface="Arial" pitchFamily="34" charset="0"/>
                        </a:defRPr>
                      </a:lvl4pPr>
                      <a:lvl5pPr marL="2057400" indent="-228600" eaLnBrk="0" hangingPunct="0">
                        <a:spcBef>
                          <a:spcPct val="20000"/>
                        </a:spcBef>
                        <a:buClr>
                          <a:srgbClr val="FFFF00"/>
                        </a:buClr>
                        <a:defRPr sz="2400">
                          <a:solidFill>
                            <a:srgbClr val="FFFFFF"/>
                          </a:solidFill>
                          <a:latin typeface="Arial" pitchFamily="34" charset="0"/>
                        </a:defRPr>
                      </a:lvl5pPr>
                      <a:lvl6pPr marL="2514600" indent="-228600" eaLnBrk="0" fontAlgn="base" hangingPunct="0">
                        <a:spcBef>
                          <a:spcPct val="20000"/>
                        </a:spcBef>
                        <a:spcAft>
                          <a:spcPct val="0"/>
                        </a:spcAft>
                        <a:buClr>
                          <a:srgbClr val="FFFF00"/>
                        </a:buClr>
                        <a:defRPr sz="2400">
                          <a:solidFill>
                            <a:srgbClr val="FFFFFF"/>
                          </a:solidFill>
                          <a:latin typeface="Arial" pitchFamily="34" charset="0"/>
                        </a:defRPr>
                      </a:lvl6pPr>
                      <a:lvl7pPr marL="2971800" indent="-228600" eaLnBrk="0" fontAlgn="base" hangingPunct="0">
                        <a:spcBef>
                          <a:spcPct val="20000"/>
                        </a:spcBef>
                        <a:spcAft>
                          <a:spcPct val="0"/>
                        </a:spcAft>
                        <a:buClr>
                          <a:srgbClr val="FFFF00"/>
                        </a:buClr>
                        <a:defRPr sz="2400">
                          <a:solidFill>
                            <a:srgbClr val="FFFFFF"/>
                          </a:solidFill>
                          <a:latin typeface="Arial" pitchFamily="34" charset="0"/>
                        </a:defRPr>
                      </a:lvl7pPr>
                      <a:lvl8pPr marL="3429000" indent="-228600" eaLnBrk="0" fontAlgn="base" hangingPunct="0">
                        <a:spcBef>
                          <a:spcPct val="20000"/>
                        </a:spcBef>
                        <a:spcAft>
                          <a:spcPct val="0"/>
                        </a:spcAft>
                        <a:buClr>
                          <a:srgbClr val="FFFF00"/>
                        </a:buClr>
                        <a:defRPr sz="2400">
                          <a:solidFill>
                            <a:srgbClr val="FFFFFF"/>
                          </a:solidFill>
                          <a:latin typeface="Arial" pitchFamily="34" charset="0"/>
                        </a:defRPr>
                      </a:lvl8pPr>
                      <a:lvl9pPr marL="3886200" indent="-228600" eaLnBrk="0" fontAlgn="base" hangingPunct="0">
                        <a:spcBef>
                          <a:spcPct val="20000"/>
                        </a:spcBef>
                        <a:spcAft>
                          <a:spcPct val="0"/>
                        </a:spcAft>
                        <a:buClr>
                          <a:srgbClr val="FFFF00"/>
                        </a:buClr>
                        <a:defRPr sz="2400">
                          <a:solidFill>
                            <a:srgbClr val="FFFFFF"/>
                          </a:solidFill>
                          <a:latin typeface="Arial" pitchFamily="34" charset="0"/>
                        </a:defRPr>
                      </a:lvl9pPr>
                    </a:lstStyle>
                    <a:p>
                      <a:pPr marL="0" marR="0" lvl="0" indent="0" algn="l" defTabSz="914400" rtl="0" eaLnBrk="1" fontAlgn="base" latinLnBrk="0" hangingPunct="1">
                        <a:lnSpc>
                          <a:spcPct val="100000"/>
                        </a:lnSpc>
                        <a:spcBef>
                          <a:spcPts val="300"/>
                        </a:spcBef>
                        <a:spcAft>
                          <a:spcPct val="0"/>
                        </a:spcAft>
                        <a:buClrTx/>
                        <a:buSzTx/>
                        <a:buFontTx/>
                        <a:buNone/>
                        <a:tabLst/>
                      </a:pPr>
                      <a:r>
                        <a:rPr kumimoji="0" lang="en-AU" altLang="el-GR" sz="1600" b="0" i="0" u="none" strike="noStrike" cap="none" normalizeH="0" baseline="0">
                          <a:ln>
                            <a:noFill/>
                          </a:ln>
                          <a:solidFill>
                            <a:srgbClr val="134679"/>
                          </a:solidFill>
                          <a:effectLst/>
                          <a:latin typeface="Arial" pitchFamily="34" charset="0"/>
                          <a:cs typeface="Arial" pitchFamily="34" charset="0"/>
                        </a:rPr>
                        <a:t>Usually normal; may show air trapping and increased airway wall thickness</a:t>
                      </a:r>
                    </a:p>
                  </a:txBody>
                  <a:tcPr marL="96000" marR="96000" marT="35992" marB="35992"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buClr>
                          <a:srgbClr val="FFFF00"/>
                        </a:buClr>
                        <a:defRPr sz="2400">
                          <a:solidFill>
                            <a:srgbClr val="FFFFFF"/>
                          </a:solidFill>
                          <a:latin typeface="Arial" pitchFamily="34" charset="0"/>
                        </a:defRPr>
                      </a:lvl1pPr>
                      <a:lvl2pPr marL="742950" indent="-285750" eaLnBrk="0" hangingPunct="0">
                        <a:spcBef>
                          <a:spcPct val="20000"/>
                        </a:spcBef>
                        <a:buClr>
                          <a:srgbClr val="FFFF00"/>
                        </a:buClr>
                        <a:defRPr sz="2400">
                          <a:solidFill>
                            <a:srgbClr val="FFFFFF"/>
                          </a:solidFill>
                          <a:latin typeface="Arial" pitchFamily="34" charset="0"/>
                        </a:defRPr>
                      </a:lvl2pPr>
                      <a:lvl3pPr marL="1143000" indent="-228600" eaLnBrk="0" hangingPunct="0">
                        <a:spcBef>
                          <a:spcPct val="20000"/>
                        </a:spcBef>
                        <a:buClr>
                          <a:srgbClr val="FFFF00"/>
                        </a:buClr>
                        <a:defRPr sz="2400">
                          <a:solidFill>
                            <a:srgbClr val="FFFFFF"/>
                          </a:solidFill>
                          <a:latin typeface="Arial" pitchFamily="34" charset="0"/>
                        </a:defRPr>
                      </a:lvl3pPr>
                      <a:lvl4pPr marL="1600200" indent="-228600" eaLnBrk="0" hangingPunct="0">
                        <a:spcBef>
                          <a:spcPct val="20000"/>
                        </a:spcBef>
                        <a:buClr>
                          <a:srgbClr val="FFFF00"/>
                        </a:buClr>
                        <a:defRPr sz="2400">
                          <a:solidFill>
                            <a:srgbClr val="FFFFFF"/>
                          </a:solidFill>
                          <a:latin typeface="Arial" pitchFamily="34" charset="0"/>
                        </a:defRPr>
                      </a:lvl4pPr>
                      <a:lvl5pPr marL="2057400" indent="-228600" eaLnBrk="0" hangingPunct="0">
                        <a:spcBef>
                          <a:spcPct val="20000"/>
                        </a:spcBef>
                        <a:buClr>
                          <a:srgbClr val="FFFF00"/>
                        </a:buClr>
                        <a:defRPr sz="2400">
                          <a:solidFill>
                            <a:srgbClr val="FFFFFF"/>
                          </a:solidFill>
                          <a:latin typeface="Arial" pitchFamily="34" charset="0"/>
                        </a:defRPr>
                      </a:lvl5pPr>
                      <a:lvl6pPr marL="2514600" indent="-228600" eaLnBrk="0" fontAlgn="base" hangingPunct="0">
                        <a:spcBef>
                          <a:spcPct val="20000"/>
                        </a:spcBef>
                        <a:spcAft>
                          <a:spcPct val="0"/>
                        </a:spcAft>
                        <a:buClr>
                          <a:srgbClr val="FFFF00"/>
                        </a:buClr>
                        <a:defRPr sz="2400">
                          <a:solidFill>
                            <a:srgbClr val="FFFFFF"/>
                          </a:solidFill>
                          <a:latin typeface="Arial" pitchFamily="34" charset="0"/>
                        </a:defRPr>
                      </a:lvl6pPr>
                      <a:lvl7pPr marL="2971800" indent="-228600" eaLnBrk="0" fontAlgn="base" hangingPunct="0">
                        <a:spcBef>
                          <a:spcPct val="20000"/>
                        </a:spcBef>
                        <a:spcAft>
                          <a:spcPct val="0"/>
                        </a:spcAft>
                        <a:buClr>
                          <a:srgbClr val="FFFF00"/>
                        </a:buClr>
                        <a:defRPr sz="2400">
                          <a:solidFill>
                            <a:srgbClr val="FFFFFF"/>
                          </a:solidFill>
                          <a:latin typeface="Arial" pitchFamily="34" charset="0"/>
                        </a:defRPr>
                      </a:lvl7pPr>
                      <a:lvl8pPr marL="3429000" indent="-228600" eaLnBrk="0" fontAlgn="base" hangingPunct="0">
                        <a:spcBef>
                          <a:spcPct val="20000"/>
                        </a:spcBef>
                        <a:spcAft>
                          <a:spcPct val="0"/>
                        </a:spcAft>
                        <a:buClr>
                          <a:srgbClr val="FFFF00"/>
                        </a:buClr>
                        <a:defRPr sz="2400">
                          <a:solidFill>
                            <a:srgbClr val="FFFFFF"/>
                          </a:solidFill>
                          <a:latin typeface="Arial" pitchFamily="34" charset="0"/>
                        </a:defRPr>
                      </a:lvl8pPr>
                      <a:lvl9pPr marL="3886200" indent="-228600" eaLnBrk="0" fontAlgn="base" hangingPunct="0">
                        <a:spcBef>
                          <a:spcPct val="20000"/>
                        </a:spcBef>
                        <a:spcAft>
                          <a:spcPct val="0"/>
                        </a:spcAft>
                        <a:buClr>
                          <a:srgbClr val="FFFF00"/>
                        </a:buClr>
                        <a:defRPr sz="2400">
                          <a:solidFill>
                            <a:srgbClr val="FFFFFF"/>
                          </a:solidFill>
                          <a:latin typeface="Arial" pitchFamily="34" charset="0"/>
                        </a:defRPr>
                      </a:lvl9pPr>
                    </a:lstStyle>
                    <a:p>
                      <a:pPr marL="0" marR="0" lvl="0" indent="0" algn="l" defTabSz="914400" rtl="0" eaLnBrk="1" fontAlgn="base" latinLnBrk="0" hangingPunct="1">
                        <a:lnSpc>
                          <a:spcPct val="100000"/>
                        </a:lnSpc>
                        <a:spcBef>
                          <a:spcPts val="300"/>
                        </a:spcBef>
                        <a:spcAft>
                          <a:spcPct val="0"/>
                        </a:spcAft>
                        <a:buClrTx/>
                        <a:buSzTx/>
                        <a:buFontTx/>
                        <a:buNone/>
                        <a:tabLst/>
                      </a:pPr>
                      <a:r>
                        <a:rPr kumimoji="0" lang="en-AU" altLang="el-GR" sz="1600" b="0" i="0" u="none" strike="noStrike" cap="none" normalizeH="0" baseline="0">
                          <a:ln>
                            <a:noFill/>
                          </a:ln>
                          <a:solidFill>
                            <a:srgbClr val="134679"/>
                          </a:solidFill>
                          <a:effectLst/>
                          <a:latin typeface="Arial" pitchFamily="34" charset="0"/>
                          <a:cs typeface="Arial" pitchFamily="34" charset="0"/>
                        </a:rPr>
                        <a:t>Air trapping or emphysema; may show bronchial wall thickening and features of pulmonary hypertension</a:t>
                      </a:r>
                    </a:p>
                  </a:txBody>
                  <a:tcPr marL="144000" marR="96000" marT="35992" marB="35992"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xmlns="" val="10004"/>
                  </a:ext>
                </a:extLst>
              </a:tr>
              <a:tr h="803482">
                <a:tc>
                  <a:txBody>
                    <a:bodyPr/>
                    <a:lstStyle>
                      <a:lvl1pPr eaLnBrk="0" hangingPunct="0">
                        <a:spcBef>
                          <a:spcPct val="20000"/>
                        </a:spcBef>
                        <a:buClr>
                          <a:srgbClr val="FFFF00"/>
                        </a:buClr>
                        <a:defRPr sz="2400">
                          <a:solidFill>
                            <a:srgbClr val="FFFFFF"/>
                          </a:solidFill>
                          <a:latin typeface="Arial" pitchFamily="34" charset="0"/>
                        </a:defRPr>
                      </a:lvl1pPr>
                      <a:lvl2pPr marL="742950" indent="-285750" eaLnBrk="0" hangingPunct="0">
                        <a:spcBef>
                          <a:spcPct val="20000"/>
                        </a:spcBef>
                        <a:buClr>
                          <a:srgbClr val="FFFF00"/>
                        </a:buClr>
                        <a:defRPr sz="2400">
                          <a:solidFill>
                            <a:srgbClr val="FFFFFF"/>
                          </a:solidFill>
                          <a:latin typeface="Arial" pitchFamily="34" charset="0"/>
                        </a:defRPr>
                      </a:lvl2pPr>
                      <a:lvl3pPr marL="1143000" indent="-228600" eaLnBrk="0" hangingPunct="0">
                        <a:spcBef>
                          <a:spcPct val="20000"/>
                        </a:spcBef>
                        <a:buClr>
                          <a:srgbClr val="FFFF00"/>
                        </a:buClr>
                        <a:defRPr sz="2400">
                          <a:solidFill>
                            <a:srgbClr val="FFFFFF"/>
                          </a:solidFill>
                          <a:latin typeface="Arial" pitchFamily="34" charset="0"/>
                        </a:defRPr>
                      </a:lvl3pPr>
                      <a:lvl4pPr marL="1600200" indent="-228600" eaLnBrk="0" hangingPunct="0">
                        <a:spcBef>
                          <a:spcPct val="20000"/>
                        </a:spcBef>
                        <a:buClr>
                          <a:srgbClr val="FFFF00"/>
                        </a:buClr>
                        <a:defRPr sz="2400">
                          <a:solidFill>
                            <a:srgbClr val="FFFFFF"/>
                          </a:solidFill>
                          <a:latin typeface="Arial" pitchFamily="34" charset="0"/>
                        </a:defRPr>
                      </a:lvl4pPr>
                      <a:lvl5pPr marL="2057400" indent="-228600" eaLnBrk="0" hangingPunct="0">
                        <a:spcBef>
                          <a:spcPct val="20000"/>
                        </a:spcBef>
                        <a:buClr>
                          <a:srgbClr val="FFFF00"/>
                        </a:buClr>
                        <a:defRPr sz="2400">
                          <a:solidFill>
                            <a:srgbClr val="FFFFFF"/>
                          </a:solidFill>
                          <a:latin typeface="Arial" pitchFamily="34" charset="0"/>
                        </a:defRPr>
                      </a:lvl5pPr>
                      <a:lvl6pPr marL="2514600" indent="-228600" eaLnBrk="0" fontAlgn="base" hangingPunct="0">
                        <a:spcBef>
                          <a:spcPct val="20000"/>
                        </a:spcBef>
                        <a:spcAft>
                          <a:spcPct val="0"/>
                        </a:spcAft>
                        <a:buClr>
                          <a:srgbClr val="FFFF00"/>
                        </a:buClr>
                        <a:defRPr sz="2400">
                          <a:solidFill>
                            <a:srgbClr val="FFFFFF"/>
                          </a:solidFill>
                          <a:latin typeface="Arial" pitchFamily="34" charset="0"/>
                        </a:defRPr>
                      </a:lvl6pPr>
                      <a:lvl7pPr marL="2971800" indent="-228600" eaLnBrk="0" fontAlgn="base" hangingPunct="0">
                        <a:spcBef>
                          <a:spcPct val="20000"/>
                        </a:spcBef>
                        <a:spcAft>
                          <a:spcPct val="0"/>
                        </a:spcAft>
                        <a:buClr>
                          <a:srgbClr val="FFFF00"/>
                        </a:buClr>
                        <a:defRPr sz="2400">
                          <a:solidFill>
                            <a:srgbClr val="FFFFFF"/>
                          </a:solidFill>
                          <a:latin typeface="Arial" pitchFamily="34" charset="0"/>
                        </a:defRPr>
                      </a:lvl7pPr>
                      <a:lvl8pPr marL="3429000" indent="-228600" eaLnBrk="0" fontAlgn="base" hangingPunct="0">
                        <a:spcBef>
                          <a:spcPct val="20000"/>
                        </a:spcBef>
                        <a:spcAft>
                          <a:spcPct val="0"/>
                        </a:spcAft>
                        <a:buClr>
                          <a:srgbClr val="FFFF00"/>
                        </a:buClr>
                        <a:defRPr sz="2400">
                          <a:solidFill>
                            <a:srgbClr val="FFFFFF"/>
                          </a:solidFill>
                          <a:latin typeface="Arial" pitchFamily="34" charset="0"/>
                        </a:defRPr>
                      </a:lvl8pPr>
                      <a:lvl9pPr marL="3886200" indent="-228600" eaLnBrk="0" fontAlgn="base" hangingPunct="0">
                        <a:spcBef>
                          <a:spcPct val="20000"/>
                        </a:spcBef>
                        <a:spcAft>
                          <a:spcPct val="0"/>
                        </a:spcAft>
                        <a:buClr>
                          <a:srgbClr val="FFFF00"/>
                        </a:buClr>
                        <a:defRPr sz="2400">
                          <a:solidFill>
                            <a:srgbClr val="FFFFFF"/>
                          </a:solidFill>
                          <a:latin typeface="Arial" pitchFamily="34" charset="0"/>
                        </a:defRPr>
                      </a:lvl9pPr>
                    </a:lstStyle>
                    <a:p>
                      <a:pPr marL="0" marR="0" lvl="0" indent="0" algn="l" defTabSz="914400" rtl="0" eaLnBrk="1" fontAlgn="base" latinLnBrk="0" hangingPunct="1">
                        <a:lnSpc>
                          <a:spcPct val="100000"/>
                        </a:lnSpc>
                        <a:spcBef>
                          <a:spcPts val="300"/>
                        </a:spcBef>
                        <a:spcAft>
                          <a:spcPct val="0"/>
                        </a:spcAft>
                        <a:buClrTx/>
                        <a:buSzTx/>
                        <a:buFontTx/>
                        <a:buNone/>
                        <a:tabLst/>
                      </a:pPr>
                      <a:r>
                        <a:rPr kumimoji="0" lang="en-AU" altLang="el-GR" sz="1600" b="0" i="0" u="none" strike="noStrike" cap="none" normalizeH="0" baseline="0">
                          <a:ln>
                            <a:noFill/>
                          </a:ln>
                          <a:solidFill>
                            <a:srgbClr val="134679"/>
                          </a:solidFill>
                          <a:effectLst/>
                          <a:latin typeface="Arial" pitchFamily="34" charset="0"/>
                          <a:cs typeface="Arial" pitchFamily="34" charset="0"/>
                        </a:rPr>
                        <a:t>Tests for atopy (s</a:t>
                      </a:r>
                      <a:r>
                        <a:rPr kumimoji="0" lang="el-GR" altLang="el-GR" sz="1600" b="0" i="0" u="none" strike="noStrike" cap="none" normalizeH="0" baseline="0">
                          <a:ln>
                            <a:noFill/>
                          </a:ln>
                          <a:solidFill>
                            <a:srgbClr val="134679"/>
                          </a:solidFill>
                          <a:effectLst/>
                          <a:latin typeface="Arial" pitchFamily="34" charset="0"/>
                          <a:cs typeface="Arial" pitchFamily="34" charset="0"/>
                        </a:rPr>
                        <a:t> </a:t>
                      </a:r>
                      <a:r>
                        <a:rPr kumimoji="0" lang="en-AU" altLang="el-GR" sz="1600" b="0" i="0" u="none" strike="noStrike" cap="none" normalizeH="0" baseline="0">
                          <a:ln>
                            <a:noFill/>
                          </a:ln>
                          <a:solidFill>
                            <a:srgbClr val="134679"/>
                          </a:solidFill>
                          <a:effectLst/>
                          <a:latin typeface="Arial" pitchFamily="34" charset="0"/>
                          <a:cs typeface="Arial" pitchFamily="34" charset="0"/>
                        </a:rPr>
                        <a:t>IgE and/or skin prick tests)</a:t>
                      </a:r>
                    </a:p>
                  </a:txBody>
                  <a:tcPr marL="144000" marR="96000" marT="35992" marB="35992"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buClr>
                          <a:srgbClr val="FFFF00"/>
                        </a:buClr>
                        <a:defRPr sz="2400">
                          <a:solidFill>
                            <a:srgbClr val="FFFFFF"/>
                          </a:solidFill>
                          <a:latin typeface="Arial" pitchFamily="34" charset="0"/>
                        </a:defRPr>
                      </a:lvl1pPr>
                      <a:lvl2pPr marL="742950" indent="-285750" eaLnBrk="0" hangingPunct="0">
                        <a:spcBef>
                          <a:spcPct val="20000"/>
                        </a:spcBef>
                        <a:buClr>
                          <a:srgbClr val="FFFF00"/>
                        </a:buClr>
                        <a:defRPr sz="2400">
                          <a:solidFill>
                            <a:srgbClr val="FFFFFF"/>
                          </a:solidFill>
                          <a:latin typeface="Arial" pitchFamily="34" charset="0"/>
                        </a:defRPr>
                      </a:lvl2pPr>
                      <a:lvl3pPr marL="1143000" indent="-228600" eaLnBrk="0" hangingPunct="0">
                        <a:spcBef>
                          <a:spcPct val="20000"/>
                        </a:spcBef>
                        <a:buClr>
                          <a:srgbClr val="FFFF00"/>
                        </a:buClr>
                        <a:defRPr sz="2400">
                          <a:solidFill>
                            <a:srgbClr val="FFFFFF"/>
                          </a:solidFill>
                          <a:latin typeface="Arial" pitchFamily="34" charset="0"/>
                        </a:defRPr>
                      </a:lvl3pPr>
                      <a:lvl4pPr marL="1600200" indent="-228600" eaLnBrk="0" hangingPunct="0">
                        <a:spcBef>
                          <a:spcPct val="20000"/>
                        </a:spcBef>
                        <a:buClr>
                          <a:srgbClr val="FFFF00"/>
                        </a:buClr>
                        <a:defRPr sz="2400">
                          <a:solidFill>
                            <a:srgbClr val="FFFFFF"/>
                          </a:solidFill>
                          <a:latin typeface="Arial" pitchFamily="34" charset="0"/>
                        </a:defRPr>
                      </a:lvl4pPr>
                      <a:lvl5pPr marL="2057400" indent="-228600" eaLnBrk="0" hangingPunct="0">
                        <a:spcBef>
                          <a:spcPct val="20000"/>
                        </a:spcBef>
                        <a:buClr>
                          <a:srgbClr val="FFFF00"/>
                        </a:buClr>
                        <a:defRPr sz="2400">
                          <a:solidFill>
                            <a:srgbClr val="FFFFFF"/>
                          </a:solidFill>
                          <a:latin typeface="Arial" pitchFamily="34" charset="0"/>
                        </a:defRPr>
                      </a:lvl5pPr>
                      <a:lvl6pPr marL="2514600" indent="-228600" eaLnBrk="0" fontAlgn="base" hangingPunct="0">
                        <a:spcBef>
                          <a:spcPct val="20000"/>
                        </a:spcBef>
                        <a:spcAft>
                          <a:spcPct val="0"/>
                        </a:spcAft>
                        <a:buClr>
                          <a:srgbClr val="FFFF00"/>
                        </a:buClr>
                        <a:defRPr sz="2400">
                          <a:solidFill>
                            <a:srgbClr val="FFFFFF"/>
                          </a:solidFill>
                          <a:latin typeface="Arial" pitchFamily="34" charset="0"/>
                        </a:defRPr>
                      </a:lvl6pPr>
                      <a:lvl7pPr marL="2971800" indent="-228600" eaLnBrk="0" fontAlgn="base" hangingPunct="0">
                        <a:spcBef>
                          <a:spcPct val="20000"/>
                        </a:spcBef>
                        <a:spcAft>
                          <a:spcPct val="0"/>
                        </a:spcAft>
                        <a:buClr>
                          <a:srgbClr val="FFFF00"/>
                        </a:buClr>
                        <a:defRPr sz="2400">
                          <a:solidFill>
                            <a:srgbClr val="FFFFFF"/>
                          </a:solidFill>
                          <a:latin typeface="Arial" pitchFamily="34" charset="0"/>
                        </a:defRPr>
                      </a:lvl7pPr>
                      <a:lvl8pPr marL="3429000" indent="-228600" eaLnBrk="0" fontAlgn="base" hangingPunct="0">
                        <a:spcBef>
                          <a:spcPct val="20000"/>
                        </a:spcBef>
                        <a:spcAft>
                          <a:spcPct val="0"/>
                        </a:spcAft>
                        <a:buClr>
                          <a:srgbClr val="FFFF00"/>
                        </a:buClr>
                        <a:defRPr sz="2400">
                          <a:solidFill>
                            <a:srgbClr val="FFFFFF"/>
                          </a:solidFill>
                          <a:latin typeface="Arial" pitchFamily="34" charset="0"/>
                        </a:defRPr>
                      </a:lvl8pPr>
                      <a:lvl9pPr marL="3886200" indent="-228600" eaLnBrk="0" fontAlgn="base" hangingPunct="0">
                        <a:spcBef>
                          <a:spcPct val="20000"/>
                        </a:spcBef>
                        <a:spcAft>
                          <a:spcPct val="0"/>
                        </a:spcAft>
                        <a:buClr>
                          <a:srgbClr val="FFFF00"/>
                        </a:buClr>
                        <a:defRPr sz="2400">
                          <a:solidFill>
                            <a:srgbClr val="FFFFFF"/>
                          </a:solidFill>
                          <a:latin typeface="Arial" pitchFamily="34" charset="0"/>
                        </a:defRPr>
                      </a:lvl9pPr>
                    </a:lstStyle>
                    <a:p>
                      <a:pPr marL="0" marR="0" lvl="0" indent="0" algn="l" defTabSz="914400" rtl="0" eaLnBrk="1" fontAlgn="base" latinLnBrk="0" hangingPunct="1">
                        <a:lnSpc>
                          <a:spcPct val="100000"/>
                        </a:lnSpc>
                        <a:spcBef>
                          <a:spcPts val="300"/>
                        </a:spcBef>
                        <a:spcAft>
                          <a:spcPct val="0"/>
                        </a:spcAft>
                        <a:buClrTx/>
                        <a:buSzTx/>
                        <a:buFontTx/>
                        <a:buNone/>
                        <a:tabLst/>
                      </a:pPr>
                      <a:r>
                        <a:rPr kumimoji="0" lang="en-AU" altLang="el-GR" sz="1600" b="0" i="0" u="none" strike="noStrike" cap="none" normalizeH="0" baseline="0">
                          <a:ln>
                            <a:noFill/>
                          </a:ln>
                          <a:solidFill>
                            <a:srgbClr val="134679"/>
                          </a:solidFill>
                          <a:effectLst/>
                          <a:latin typeface="Arial" pitchFamily="34" charset="0"/>
                          <a:cs typeface="Arial" pitchFamily="34" charset="0"/>
                        </a:rPr>
                        <a:t>Not essential for diagnosis; increases probability of asthma</a:t>
                      </a:r>
                    </a:p>
                  </a:txBody>
                  <a:tcPr marL="96000" marR="96000" marT="35992" marB="35992"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buClr>
                          <a:srgbClr val="FFFF00"/>
                        </a:buClr>
                        <a:defRPr sz="2400">
                          <a:solidFill>
                            <a:srgbClr val="FFFFFF"/>
                          </a:solidFill>
                          <a:latin typeface="Arial" pitchFamily="34" charset="0"/>
                        </a:defRPr>
                      </a:lvl1pPr>
                      <a:lvl2pPr marL="742950" indent="-285750" eaLnBrk="0" hangingPunct="0">
                        <a:spcBef>
                          <a:spcPct val="20000"/>
                        </a:spcBef>
                        <a:buClr>
                          <a:srgbClr val="FFFF00"/>
                        </a:buClr>
                        <a:defRPr sz="2400">
                          <a:solidFill>
                            <a:srgbClr val="FFFFFF"/>
                          </a:solidFill>
                          <a:latin typeface="Arial" pitchFamily="34" charset="0"/>
                        </a:defRPr>
                      </a:lvl2pPr>
                      <a:lvl3pPr marL="1143000" indent="-228600" eaLnBrk="0" hangingPunct="0">
                        <a:spcBef>
                          <a:spcPct val="20000"/>
                        </a:spcBef>
                        <a:buClr>
                          <a:srgbClr val="FFFF00"/>
                        </a:buClr>
                        <a:defRPr sz="2400">
                          <a:solidFill>
                            <a:srgbClr val="FFFFFF"/>
                          </a:solidFill>
                          <a:latin typeface="Arial" pitchFamily="34" charset="0"/>
                        </a:defRPr>
                      </a:lvl3pPr>
                      <a:lvl4pPr marL="1600200" indent="-228600" eaLnBrk="0" hangingPunct="0">
                        <a:spcBef>
                          <a:spcPct val="20000"/>
                        </a:spcBef>
                        <a:buClr>
                          <a:srgbClr val="FFFF00"/>
                        </a:buClr>
                        <a:defRPr sz="2400">
                          <a:solidFill>
                            <a:srgbClr val="FFFFFF"/>
                          </a:solidFill>
                          <a:latin typeface="Arial" pitchFamily="34" charset="0"/>
                        </a:defRPr>
                      </a:lvl4pPr>
                      <a:lvl5pPr marL="2057400" indent="-228600" eaLnBrk="0" hangingPunct="0">
                        <a:spcBef>
                          <a:spcPct val="20000"/>
                        </a:spcBef>
                        <a:buClr>
                          <a:srgbClr val="FFFF00"/>
                        </a:buClr>
                        <a:defRPr sz="2400">
                          <a:solidFill>
                            <a:srgbClr val="FFFFFF"/>
                          </a:solidFill>
                          <a:latin typeface="Arial" pitchFamily="34" charset="0"/>
                        </a:defRPr>
                      </a:lvl5pPr>
                      <a:lvl6pPr marL="2514600" indent="-228600" eaLnBrk="0" fontAlgn="base" hangingPunct="0">
                        <a:spcBef>
                          <a:spcPct val="20000"/>
                        </a:spcBef>
                        <a:spcAft>
                          <a:spcPct val="0"/>
                        </a:spcAft>
                        <a:buClr>
                          <a:srgbClr val="FFFF00"/>
                        </a:buClr>
                        <a:defRPr sz="2400">
                          <a:solidFill>
                            <a:srgbClr val="FFFFFF"/>
                          </a:solidFill>
                          <a:latin typeface="Arial" pitchFamily="34" charset="0"/>
                        </a:defRPr>
                      </a:lvl6pPr>
                      <a:lvl7pPr marL="2971800" indent="-228600" eaLnBrk="0" fontAlgn="base" hangingPunct="0">
                        <a:spcBef>
                          <a:spcPct val="20000"/>
                        </a:spcBef>
                        <a:spcAft>
                          <a:spcPct val="0"/>
                        </a:spcAft>
                        <a:buClr>
                          <a:srgbClr val="FFFF00"/>
                        </a:buClr>
                        <a:defRPr sz="2400">
                          <a:solidFill>
                            <a:srgbClr val="FFFFFF"/>
                          </a:solidFill>
                          <a:latin typeface="Arial" pitchFamily="34" charset="0"/>
                        </a:defRPr>
                      </a:lvl7pPr>
                      <a:lvl8pPr marL="3429000" indent="-228600" eaLnBrk="0" fontAlgn="base" hangingPunct="0">
                        <a:spcBef>
                          <a:spcPct val="20000"/>
                        </a:spcBef>
                        <a:spcAft>
                          <a:spcPct val="0"/>
                        </a:spcAft>
                        <a:buClr>
                          <a:srgbClr val="FFFF00"/>
                        </a:buClr>
                        <a:defRPr sz="2400">
                          <a:solidFill>
                            <a:srgbClr val="FFFFFF"/>
                          </a:solidFill>
                          <a:latin typeface="Arial" pitchFamily="34" charset="0"/>
                        </a:defRPr>
                      </a:lvl8pPr>
                      <a:lvl9pPr marL="3886200" indent="-228600" eaLnBrk="0" fontAlgn="base" hangingPunct="0">
                        <a:spcBef>
                          <a:spcPct val="20000"/>
                        </a:spcBef>
                        <a:spcAft>
                          <a:spcPct val="0"/>
                        </a:spcAft>
                        <a:buClr>
                          <a:srgbClr val="FFFF00"/>
                        </a:buClr>
                        <a:defRPr sz="2400">
                          <a:solidFill>
                            <a:srgbClr val="FFFFFF"/>
                          </a:solidFill>
                          <a:latin typeface="Arial" pitchFamily="34" charset="0"/>
                        </a:defRPr>
                      </a:lvl9pPr>
                    </a:lstStyle>
                    <a:p>
                      <a:pPr marL="0" marR="0" lvl="0" indent="0" algn="l" defTabSz="914400" rtl="0" eaLnBrk="1" fontAlgn="base" latinLnBrk="0" hangingPunct="1">
                        <a:lnSpc>
                          <a:spcPct val="100000"/>
                        </a:lnSpc>
                        <a:spcBef>
                          <a:spcPts val="300"/>
                        </a:spcBef>
                        <a:spcAft>
                          <a:spcPct val="0"/>
                        </a:spcAft>
                        <a:buClrTx/>
                        <a:buSzTx/>
                        <a:buFontTx/>
                        <a:buNone/>
                        <a:tabLst/>
                      </a:pPr>
                      <a:r>
                        <a:rPr kumimoji="0" lang="en-AU" altLang="el-GR" sz="1600" b="0" i="0" u="none" strike="noStrike" cap="none" normalizeH="0" baseline="0">
                          <a:ln>
                            <a:noFill/>
                          </a:ln>
                          <a:solidFill>
                            <a:srgbClr val="134679"/>
                          </a:solidFill>
                          <a:effectLst/>
                          <a:latin typeface="Arial" pitchFamily="34" charset="0"/>
                          <a:cs typeface="Arial" pitchFamily="34" charset="0"/>
                        </a:rPr>
                        <a:t>Conforms to background prevalence; does not rule out COPD</a:t>
                      </a:r>
                    </a:p>
                  </a:txBody>
                  <a:tcPr marL="144000" marR="96000" marT="35992" marB="35992"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xmlns="" val="10005"/>
                  </a:ext>
                </a:extLst>
              </a:tr>
              <a:tr h="559649">
                <a:tc>
                  <a:txBody>
                    <a:bodyPr/>
                    <a:lstStyle>
                      <a:lvl1pPr eaLnBrk="0" hangingPunct="0">
                        <a:spcBef>
                          <a:spcPct val="20000"/>
                        </a:spcBef>
                        <a:buClr>
                          <a:srgbClr val="FFFF00"/>
                        </a:buClr>
                        <a:defRPr sz="2400">
                          <a:solidFill>
                            <a:srgbClr val="FFFFFF"/>
                          </a:solidFill>
                          <a:latin typeface="Arial" pitchFamily="34" charset="0"/>
                        </a:defRPr>
                      </a:lvl1pPr>
                      <a:lvl2pPr marL="742950" indent="-285750" eaLnBrk="0" hangingPunct="0">
                        <a:spcBef>
                          <a:spcPct val="20000"/>
                        </a:spcBef>
                        <a:buClr>
                          <a:srgbClr val="FFFF00"/>
                        </a:buClr>
                        <a:defRPr sz="2400">
                          <a:solidFill>
                            <a:srgbClr val="FFFFFF"/>
                          </a:solidFill>
                          <a:latin typeface="Arial" pitchFamily="34" charset="0"/>
                        </a:defRPr>
                      </a:lvl2pPr>
                      <a:lvl3pPr marL="1143000" indent="-228600" eaLnBrk="0" hangingPunct="0">
                        <a:spcBef>
                          <a:spcPct val="20000"/>
                        </a:spcBef>
                        <a:buClr>
                          <a:srgbClr val="FFFF00"/>
                        </a:buClr>
                        <a:defRPr sz="2400">
                          <a:solidFill>
                            <a:srgbClr val="FFFFFF"/>
                          </a:solidFill>
                          <a:latin typeface="Arial" pitchFamily="34" charset="0"/>
                        </a:defRPr>
                      </a:lvl3pPr>
                      <a:lvl4pPr marL="1600200" indent="-228600" eaLnBrk="0" hangingPunct="0">
                        <a:spcBef>
                          <a:spcPct val="20000"/>
                        </a:spcBef>
                        <a:buClr>
                          <a:srgbClr val="FFFF00"/>
                        </a:buClr>
                        <a:defRPr sz="2400">
                          <a:solidFill>
                            <a:srgbClr val="FFFFFF"/>
                          </a:solidFill>
                          <a:latin typeface="Arial" pitchFamily="34" charset="0"/>
                        </a:defRPr>
                      </a:lvl4pPr>
                      <a:lvl5pPr marL="2057400" indent="-228600" eaLnBrk="0" hangingPunct="0">
                        <a:spcBef>
                          <a:spcPct val="20000"/>
                        </a:spcBef>
                        <a:buClr>
                          <a:srgbClr val="FFFF00"/>
                        </a:buClr>
                        <a:defRPr sz="2400">
                          <a:solidFill>
                            <a:srgbClr val="FFFFFF"/>
                          </a:solidFill>
                          <a:latin typeface="Arial" pitchFamily="34" charset="0"/>
                        </a:defRPr>
                      </a:lvl5pPr>
                      <a:lvl6pPr marL="2514600" indent="-228600" eaLnBrk="0" fontAlgn="base" hangingPunct="0">
                        <a:spcBef>
                          <a:spcPct val="20000"/>
                        </a:spcBef>
                        <a:spcAft>
                          <a:spcPct val="0"/>
                        </a:spcAft>
                        <a:buClr>
                          <a:srgbClr val="FFFF00"/>
                        </a:buClr>
                        <a:defRPr sz="2400">
                          <a:solidFill>
                            <a:srgbClr val="FFFFFF"/>
                          </a:solidFill>
                          <a:latin typeface="Arial" pitchFamily="34" charset="0"/>
                        </a:defRPr>
                      </a:lvl6pPr>
                      <a:lvl7pPr marL="2971800" indent="-228600" eaLnBrk="0" fontAlgn="base" hangingPunct="0">
                        <a:spcBef>
                          <a:spcPct val="20000"/>
                        </a:spcBef>
                        <a:spcAft>
                          <a:spcPct val="0"/>
                        </a:spcAft>
                        <a:buClr>
                          <a:srgbClr val="FFFF00"/>
                        </a:buClr>
                        <a:defRPr sz="2400">
                          <a:solidFill>
                            <a:srgbClr val="FFFFFF"/>
                          </a:solidFill>
                          <a:latin typeface="Arial" pitchFamily="34" charset="0"/>
                        </a:defRPr>
                      </a:lvl7pPr>
                      <a:lvl8pPr marL="3429000" indent="-228600" eaLnBrk="0" fontAlgn="base" hangingPunct="0">
                        <a:spcBef>
                          <a:spcPct val="20000"/>
                        </a:spcBef>
                        <a:spcAft>
                          <a:spcPct val="0"/>
                        </a:spcAft>
                        <a:buClr>
                          <a:srgbClr val="FFFF00"/>
                        </a:buClr>
                        <a:defRPr sz="2400">
                          <a:solidFill>
                            <a:srgbClr val="FFFFFF"/>
                          </a:solidFill>
                          <a:latin typeface="Arial" pitchFamily="34" charset="0"/>
                        </a:defRPr>
                      </a:lvl8pPr>
                      <a:lvl9pPr marL="3886200" indent="-228600" eaLnBrk="0" fontAlgn="base" hangingPunct="0">
                        <a:spcBef>
                          <a:spcPct val="20000"/>
                        </a:spcBef>
                        <a:spcAft>
                          <a:spcPct val="0"/>
                        </a:spcAft>
                        <a:buClr>
                          <a:srgbClr val="FFFF00"/>
                        </a:buClr>
                        <a:defRPr sz="2400">
                          <a:solidFill>
                            <a:srgbClr val="FFFFFF"/>
                          </a:solidFill>
                          <a:latin typeface="Arial" pitchFamily="34" charset="0"/>
                        </a:defRPr>
                      </a:lvl9pPr>
                    </a:lstStyle>
                    <a:p>
                      <a:pPr marL="0" marR="0" lvl="0" indent="0" algn="l" defTabSz="914400" rtl="0" eaLnBrk="1" fontAlgn="base" latinLnBrk="0" hangingPunct="1">
                        <a:lnSpc>
                          <a:spcPct val="100000"/>
                        </a:lnSpc>
                        <a:spcBef>
                          <a:spcPts val="300"/>
                        </a:spcBef>
                        <a:spcAft>
                          <a:spcPct val="0"/>
                        </a:spcAft>
                        <a:buClrTx/>
                        <a:buSzTx/>
                        <a:buFontTx/>
                        <a:buNone/>
                        <a:tabLst/>
                      </a:pPr>
                      <a:r>
                        <a:rPr kumimoji="0" lang="en-AU" altLang="el-GR" sz="1600" b="0" i="0" u="none" strike="noStrike" cap="none" normalizeH="0" baseline="0">
                          <a:ln>
                            <a:noFill/>
                          </a:ln>
                          <a:solidFill>
                            <a:srgbClr val="134679"/>
                          </a:solidFill>
                          <a:effectLst/>
                          <a:latin typeface="Arial" pitchFamily="34" charset="0"/>
                          <a:cs typeface="Arial" pitchFamily="34" charset="0"/>
                        </a:rPr>
                        <a:t>FENO</a:t>
                      </a:r>
                    </a:p>
                  </a:txBody>
                  <a:tcPr marL="144000" marR="96000" marT="35992" marB="35992"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buClr>
                          <a:srgbClr val="FFFF00"/>
                        </a:buClr>
                        <a:defRPr sz="2400">
                          <a:solidFill>
                            <a:srgbClr val="FFFFFF"/>
                          </a:solidFill>
                          <a:latin typeface="Arial" pitchFamily="34" charset="0"/>
                        </a:defRPr>
                      </a:lvl1pPr>
                      <a:lvl2pPr marL="742950" indent="-285750" eaLnBrk="0" hangingPunct="0">
                        <a:spcBef>
                          <a:spcPct val="20000"/>
                        </a:spcBef>
                        <a:buClr>
                          <a:srgbClr val="FFFF00"/>
                        </a:buClr>
                        <a:defRPr sz="2400">
                          <a:solidFill>
                            <a:srgbClr val="FFFFFF"/>
                          </a:solidFill>
                          <a:latin typeface="Arial" pitchFamily="34" charset="0"/>
                        </a:defRPr>
                      </a:lvl2pPr>
                      <a:lvl3pPr marL="1143000" indent="-228600" eaLnBrk="0" hangingPunct="0">
                        <a:spcBef>
                          <a:spcPct val="20000"/>
                        </a:spcBef>
                        <a:buClr>
                          <a:srgbClr val="FFFF00"/>
                        </a:buClr>
                        <a:defRPr sz="2400">
                          <a:solidFill>
                            <a:srgbClr val="FFFFFF"/>
                          </a:solidFill>
                          <a:latin typeface="Arial" pitchFamily="34" charset="0"/>
                        </a:defRPr>
                      </a:lvl3pPr>
                      <a:lvl4pPr marL="1600200" indent="-228600" eaLnBrk="0" hangingPunct="0">
                        <a:spcBef>
                          <a:spcPct val="20000"/>
                        </a:spcBef>
                        <a:buClr>
                          <a:srgbClr val="FFFF00"/>
                        </a:buClr>
                        <a:defRPr sz="2400">
                          <a:solidFill>
                            <a:srgbClr val="FFFFFF"/>
                          </a:solidFill>
                          <a:latin typeface="Arial" pitchFamily="34" charset="0"/>
                        </a:defRPr>
                      </a:lvl4pPr>
                      <a:lvl5pPr marL="2057400" indent="-228600" eaLnBrk="0" hangingPunct="0">
                        <a:spcBef>
                          <a:spcPct val="20000"/>
                        </a:spcBef>
                        <a:buClr>
                          <a:srgbClr val="FFFF00"/>
                        </a:buClr>
                        <a:defRPr sz="2400">
                          <a:solidFill>
                            <a:srgbClr val="FFFFFF"/>
                          </a:solidFill>
                          <a:latin typeface="Arial" pitchFamily="34" charset="0"/>
                        </a:defRPr>
                      </a:lvl5pPr>
                      <a:lvl6pPr marL="2514600" indent="-228600" eaLnBrk="0" fontAlgn="base" hangingPunct="0">
                        <a:spcBef>
                          <a:spcPct val="20000"/>
                        </a:spcBef>
                        <a:spcAft>
                          <a:spcPct val="0"/>
                        </a:spcAft>
                        <a:buClr>
                          <a:srgbClr val="FFFF00"/>
                        </a:buClr>
                        <a:defRPr sz="2400">
                          <a:solidFill>
                            <a:srgbClr val="FFFFFF"/>
                          </a:solidFill>
                          <a:latin typeface="Arial" pitchFamily="34" charset="0"/>
                        </a:defRPr>
                      </a:lvl6pPr>
                      <a:lvl7pPr marL="2971800" indent="-228600" eaLnBrk="0" fontAlgn="base" hangingPunct="0">
                        <a:spcBef>
                          <a:spcPct val="20000"/>
                        </a:spcBef>
                        <a:spcAft>
                          <a:spcPct val="0"/>
                        </a:spcAft>
                        <a:buClr>
                          <a:srgbClr val="FFFF00"/>
                        </a:buClr>
                        <a:defRPr sz="2400">
                          <a:solidFill>
                            <a:srgbClr val="FFFFFF"/>
                          </a:solidFill>
                          <a:latin typeface="Arial" pitchFamily="34" charset="0"/>
                        </a:defRPr>
                      </a:lvl7pPr>
                      <a:lvl8pPr marL="3429000" indent="-228600" eaLnBrk="0" fontAlgn="base" hangingPunct="0">
                        <a:spcBef>
                          <a:spcPct val="20000"/>
                        </a:spcBef>
                        <a:spcAft>
                          <a:spcPct val="0"/>
                        </a:spcAft>
                        <a:buClr>
                          <a:srgbClr val="FFFF00"/>
                        </a:buClr>
                        <a:defRPr sz="2400">
                          <a:solidFill>
                            <a:srgbClr val="FFFFFF"/>
                          </a:solidFill>
                          <a:latin typeface="Arial" pitchFamily="34" charset="0"/>
                        </a:defRPr>
                      </a:lvl8pPr>
                      <a:lvl9pPr marL="3886200" indent="-228600" eaLnBrk="0" fontAlgn="base" hangingPunct="0">
                        <a:spcBef>
                          <a:spcPct val="20000"/>
                        </a:spcBef>
                        <a:spcAft>
                          <a:spcPct val="0"/>
                        </a:spcAft>
                        <a:buClr>
                          <a:srgbClr val="FFFF00"/>
                        </a:buClr>
                        <a:defRPr sz="2400">
                          <a:solidFill>
                            <a:srgbClr val="FFFFFF"/>
                          </a:solidFill>
                          <a:latin typeface="Arial" pitchFamily="34" charset="0"/>
                        </a:defRPr>
                      </a:lvl9pPr>
                    </a:lstStyle>
                    <a:p>
                      <a:pPr marL="0" marR="0" lvl="0" indent="0" algn="l" defTabSz="914400" rtl="0" eaLnBrk="1" fontAlgn="base" latinLnBrk="0" hangingPunct="1">
                        <a:lnSpc>
                          <a:spcPct val="100000"/>
                        </a:lnSpc>
                        <a:spcBef>
                          <a:spcPts val="300"/>
                        </a:spcBef>
                        <a:spcAft>
                          <a:spcPct val="0"/>
                        </a:spcAft>
                        <a:buClrTx/>
                        <a:buSzTx/>
                        <a:buFontTx/>
                        <a:buNone/>
                        <a:tabLst/>
                      </a:pPr>
                      <a:r>
                        <a:rPr kumimoji="0" lang="en-AU" altLang="el-GR" sz="1600" b="0" i="0" u="none" strike="noStrike" cap="none" normalizeH="0" baseline="0">
                          <a:ln>
                            <a:noFill/>
                          </a:ln>
                          <a:solidFill>
                            <a:srgbClr val="134679"/>
                          </a:solidFill>
                          <a:effectLst/>
                          <a:latin typeface="Arial" pitchFamily="34" charset="0"/>
                          <a:cs typeface="Arial" pitchFamily="34" charset="0"/>
                        </a:rPr>
                        <a:t>If high (&gt;50ppb) supports eosinophilic inflammation</a:t>
                      </a:r>
                    </a:p>
                  </a:txBody>
                  <a:tcPr marL="96000" marR="96000" marT="35992" marB="35992"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buClr>
                          <a:srgbClr val="FFFF00"/>
                        </a:buClr>
                        <a:defRPr sz="2400">
                          <a:solidFill>
                            <a:srgbClr val="FFFFFF"/>
                          </a:solidFill>
                          <a:latin typeface="Arial" pitchFamily="34" charset="0"/>
                        </a:defRPr>
                      </a:lvl1pPr>
                      <a:lvl2pPr marL="742950" indent="-285750" eaLnBrk="0" hangingPunct="0">
                        <a:spcBef>
                          <a:spcPct val="20000"/>
                        </a:spcBef>
                        <a:buClr>
                          <a:srgbClr val="FFFF00"/>
                        </a:buClr>
                        <a:defRPr sz="2400">
                          <a:solidFill>
                            <a:srgbClr val="FFFFFF"/>
                          </a:solidFill>
                          <a:latin typeface="Arial" pitchFamily="34" charset="0"/>
                        </a:defRPr>
                      </a:lvl2pPr>
                      <a:lvl3pPr marL="1143000" indent="-228600" eaLnBrk="0" hangingPunct="0">
                        <a:spcBef>
                          <a:spcPct val="20000"/>
                        </a:spcBef>
                        <a:buClr>
                          <a:srgbClr val="FFFF00"/>
                        </a:buClr>
                        <a:defRPr sz="2400">
                          <a:solidFill>
                            <a:srgbClr val="FFFFFF"/>
                          </a:solidFill>
                          <a:latin typeface="Arial" pitchFamily="34" charset="0"/>
                        </a:defRPr>
                      </a:lvl3pPr>
                      <a:lvl4pPr marL="1600200" indent="-228600" eaLnBrk="0" hangingPunct="0">
                        <a:spcBef>
                          <a:spcPct val="20000"/>
                        </a:spcBef>
                        <a:buClr>
                          <a:srgbClr val="FFFF00"/>
                        </a:buClr>
                        <a:defRPr sz="2400">
                          <a:solidFill>
                            <a:srgbClr val="FFFFFF"/>
                          </a:solidFill>
                          <a:latin typeface="Arial" pitchFamily="34" charset="0"/>
                        </a:defRPr>
                      </a:lvl4pPr>
                      <a:lvl5pPr marL="2057400" indent="-228600" eaLnBrk="0" hangingPunct="0">
                        <a:spcBef>
                          <a:spcPct val="20000"/>
                        </a:spcBef>
                        <a:buClr>
                          <a:srgbClr val="FFFF00"/>
                        </a:buClr>
                        <a:defRPr sz="2400">
                          <a:solidFill>
                            <a:srgbClr val="FFFFFF"/>
                          </a:solidFill>
                          <a:latin typeface="Arial" pitchFamily="34" charset="0"/>
                        </a:defRPr>
                      </a:lvl5pPr>
                      <a:lvl6pPr marL="2514600" indent="-228600" eaLnBrk="0" fontAlgn="base" hangingPunct="0">
                        <a:spcBef>
                          <a:spcPct val="20000"/>
                        </a:spcBef>
                        <a:spcAft>
                          <a:spcPct val="0"/>
                        </a:spcAft>
                        <a:buClr>
                          <a:srgbClr val="FFFF00"/>
                        </a:buClr>
                        <a:defRPr sz="2400">
                          <a:solidFill>
                            <a:srgbClr val="FFFFFF"/>
                          </a:solidFill>
                          <a:latin typeface="Arial" pitchFamily="34" charset="0"/>
                        </a:defRPr>
                      </a:lvl6pPr>
                      <a:lvl7pPr marL="2971800" indent="-228600" eaLnBrk="0" fontAlgn="base" hangingPunct="0">
                        <a:spcBef>
                          <a:spcPct val="20000"/>
                        </a:spcBef>
                        <a:spcAft>
                          <a:spcPct val="0"/>
                        </a:spcAft>
                        <a:buClr>
                          <a:srgbClr val="FFFF00"/>
                        </a:buClr>
                        <a:defRPr sz="2400">
                          <a:solidFill>
                            <a:srgbClr val="FFFFFF"/>
                          </a:solidFill>
                          <a:latin typeface="Arial" pitchFamily="34" charset="0"/>
                        </a:defRPr>
                      </a:lvl7pPr>
                      <a:lvl8pPr marL="3429000" indent="-228600" eaLnBrk="0" fontAlgn="base" hangingPunct="0">
                        <a:spcBef>
                          <a:spcPct val="20000"/>
                        </a:spcBef>
                        <a:spcAft>
                          <a:spcPct val="0"/>
                        </a:spcAft>
                        <a:buClr>
                          <a:srgbClr val="FFFF00"/>
                        </a:buClr>
                        <a:defRPr sz="2400">
                          <a:solidFill>
                            <a:srgbClr val="FFFFFF"/>
                          </a:solidFill>
                          <a:latin typeface="Arial" pitchFamily="34" charset="0"/>
                        </a:defRPr>
                      </a:lvl8pPr>
                      <a:lvl9pPr marL="3886200" indent="-228600" eaLnBrk="0" fontAlgn="base" hangingPunct="0">
                        <a:spcBef>
                          <a:spcPct val="20000"/>
                        </a:spcBef>
                        <a:spcAft>
                          <a:spcPct val="0"/>
                        </a:spcAft>
                        <a:buClr>
                          <a:srgbClr val="FFFF00"/>
                        </a:buClr>
                        <a:defRPr sz="2400">
                          <a:solidFill>
                            <a:srgbClr val="FFFFFF"/>
                          </a:solidFill>
                          <a:latin typeface="Arial" pitchFamily="34" charset="0"/>
                        </a:defRPr>
                      </a:lvl9pPr>
                    </a:lstStyle>
                    <a:p>
                      <a:pPr marL="0" marR="0" lvl="0" indent="0" algn="l" defTabSz="914400" rtl="0" eaLnBrk="1" fontAlgn="base" latinLnBrk="0" hangingPunct="1">
                        <a:lnSpc>
                          <a:spcPct val="100000"/>
                        </a:lnSpc>
                        <a:spcBef>
                          <a:spcPts val="300"/>
                        </a:spcBef>
                        <a:spcAft>
                          <a:spcPct val="0"/>
                        </a:spcAft>
                        <a:buClrTx/>
                        <a:buSzTx/>
                        <a:buFontTx/>
                        <a:buNone/>
                        <a:tabLst/>
                      </a:pPr>
                      <a:r>
                        <a:rPr kumimoji="0" lang="en-AU" altLang="el-GR" sz="1600" b="0" i="0" u="none" strike="noStrike" cap="none" normalizeH="0" baseline="0">
                          <a:ln>
                            <a:noFill/>
                          </a:ln>
                          <a:solidFill>
                            <a:srgbClr val="134679"/>
                          </a:solidFill>
                          <a:effectLst/>
                          <a:latin typeface="Arial" pitchFamily="34" charset="0"/>
                          <a:cs typeface="Arial" pitchFamily="34" charset="0"/>
                        </a:rPr>
                        <a:t>Usually normal. Low in current smokers</a:t>
                      </a:r>
                    </a:p>
                  </a:txBody>
                  <a:tcPr marL="144000" marR="96000" marT="35992" marB="35992"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xmlns="" val="10006"/>
                  </a:ext>
                </a:extLst>
              </a:tr>
              <a:tr h="387264">
                <a:tc>
                  <a:txBody>
                    <a:bodyPr/>
                    <a:lstStyle>
                      <a:lvl1pPr eaLnBrk="0" hangingPunct="0">
                        <a:spcBef>
                          <a:spcPct val="20000"/>
                        </a:spcBef>
                        <a:buClr>
                          <a:srgbClr val="FFFF00"/>
                        </a:buClr>
                        <a:defRPr sz="2400">
                          <a:solidFill>
                            <a:srgbClr val="FFFFFF"/>
                          </a:solidFill>
                          <a:latin typeface="Arial" pitchFamily="34" charset="0"/>
                        </a:defRPr>
                      </a:lvl1pPr>
                      <a:lvl2pPr marL="742950" indent="-285750" eaLnBrk="0" hangingPunct="0">
                        <a:spcBef>
                          <a:spcPct val="20000"/>
                        </a:spcBef>
                        <a:buClr>
                          <a:srgbClr val="FFFF00"/>
                        </a:buClr>
                        <a:defRPr sz="2400">
                          <a:solidFill>
                            <a:srgbClr val="FFFFFF"/>
                          </a:solidFill>
                          <a:latin typeface="Arial" pitchFamily="34" charset="0"/>
                        </a:defRPr>
                      </a:lvl2pPr>
                      <a:lvl3pPr marL="1143000" indent="-228600" eaLnBrk="0" hangingPunct="0">
                        <a:spcBef>
                          <a:spcPct val="20000"/>
                        </a:spcBef>
                        <a:buClr>
                          <a:srgbClr val="FFFF00"/>
                        </a:buClr>
                        <a:defRPr sz="2400">
                          <a:solidFill>
                            <a:srgbClr val="FFFFFF"/>
                          </a:solidFill>
                          <a:latin typeface="Arial" pitchFamily="34" charset="0"/>
                        </a:defRPr>
                      </a:lvl3pPr>
                      <a:lvl4pPr marL="1600200" indent="-228600" eaLnBrk="0" hangingPunct="0">
                        <a:spcBef>
                          <a:spcPct val="20000"/>
                        </a:spcBef>
                        <a:buClr>
                          <a:srgbClr val="FFFF00"/>
                        </a:buClr>
                        <a:defRPr sz="2400">
                          <a:solidFill>
                            <a:srgbClr val="FFFFFF"/>
                          </a:solidFill>
                          <a:latin typeface="Arial" pitchFamily="34" charset="0"/>
                        </a:defRPr>
                      </a:lvl4pPr>
                      <a:lvl5pPr marL="2057400" indent="-228600" eaLnBrk="0" hangingPunct="0">
                        <a:spcBef>
                          <a:spcPct val="20000"/>
                        </a:spcBef>
                        <a:buClr>
                          <a:srgbClr val="FFFF00"/>
                        </a:buClr>
                        <a:defRPr sz="2400">
                          <a:solidFill>
                            <a:srgbClr val="FFFFFF"/>
                          </a:solidFill>
                          <a:latin typeface="Arial" pitchFamily="34" charset="0"/>
                        </a:defRPr>
                      </a:lvl5pPr>
                      <a:lvl6pPr marL="2514600" indent="-228600" eaLnBrk="0" fontAlgn="base" hangingPunct="0">
                        <a:spcBef>
                          <a:spcPct val="20000"/>
                        </a:spcBef>
                        <a:spcAft>
                          <a:spcPct val="0"/>
                        </a:spcAft>
                        <a:buClr>
                          <a:srgbClr val="FFFF00"/>
                        </a:buClr>
                        <a:defRPr sz="2400">
                          <a:solidFill>
                            <a:srgbClr val="FFFFFF"/>
                          </a:solidFill>
                          <a:latin typeface="Arial" pitchFamily="34" charset="0"/>
                        </a:defRPr>
                      </a:lvl6pPr>
                      <a:lvl7pPr marL="2971800" indent="-228600" eaLnBrk="0" fontAlgn="base" hangingPunct="0">
                        <a:spcBef>
                          <a:spcPct val="20000"/>
                        </a:spcBef>
                        <a:spcAft>
                          <a:spcPct val="0"/>
                        </a:spcAft>
                        <a:buClr>
                          <a:srgbClr val="FFFF00"/>
                        </a:buClr>
                        <a:defRPr sz="2400">
                          <a:solidFill>
                            <a:srgbClr val="FFFFFF"/>
                          </a:solidFill>
                          <a:latin typeface="Arial" pitchFamily="34" charset="0"/>
                        </a:defRPr>
                      </a:lvl7pPr>
                      <a:lvl8pPr marL="3429000" indent="-228600" eaLnBrk="0" fontAlgn="base" hangingPunct="0">
                        <a:spcBef>
                          <a:spcPct val="20000"/>
                        </a:spcBef>
                        <a:spcAft>
                          <a:spcPct val="0"/>
                        </a:spcAft>
                        <a:buClr>
                          <a:srgbClr val="FFFF00"/>
                        </a:buClr>
                        <a:defRPr sz="2400">
                          <a:solidFill>
                            <a:srgbClr val="FFFFFF"/>
                          </a:solidFill>
                          <a:latin typeface="Arial" pitchFamily="34" charset="0"/>
                        </a:defRPr>
                      </a:lvl8pPr>
                      <a:lvl9pPr marL="3886200" indent="-228600" eaLnBrk="0" fontAlgn="base" hangingPunct="0">
                        <a:spcBef>
                          <a:spcPct val="20000"/>
                        </a:spcBef>
                        <a:spcAft>
                          <a:spcPct val="0"/>
                        </a:spcAft>
                        <a:buClr>
                          <a:srgbClr val="FFFF00"/>
                        </a:buClr>
                        <a:defRPr sz="2400">
                          <a:solidFill>
                            <a:srgbClr val="FFFFFF"/>
                          </a:solidFill>
                          <a:latin typeface="Arial" pitchFamily="34" charset="0"/>
                        </a:defRPr>
                      </a:lvl9pPr>
                    </a:lstStyle>
                    <a:p>
                      <a:pPr marL="0" marR="0" lvl="0" indent="0" algn="l" defTabSz="914400" rtl="0" eaLnBrk="1" fontAlgn="base" latinLnBrk="0" hangingPunct="1">
                        <a:lnSpc>
                          <a:spcPct val="100000"/>
                        </a:lnSpc>
                        <a:spcBef>
                          <a:spcPts val="300"/>
                        </a:spcBef>
                        <a:spcAft>
                          <a:spcPct val="0"/>
                        </a:spcAft>
                        <a:buClrTx/>
                        <a:buSzTx/>
                        <a:buFontTx/>
                        <a:buNone/>
                        <a:tabLst/>
                      </a:pPr>
                      <a:r>
                        <a:rPr kumimoji="0" lang="en-AU" altLang="el-GR" sz="1600" b="0" i="0" u="none" strike="noStrike" cap="none" normalizeH="0" baseline="0">
                          <a:ln>
                            <a:noFill/>
                          </a:ln>
                          <a:solidFill>
                            <a:srgbClr val="134679"/>
                          </a:solidFill>
                          <a:effectLst/>
                          <a:latin typeface="Arial" pitchFamily="34" charset="0"/>
                          <a:cs typeface="Arial" pitchFamily="34" charset="0"/>
                        </a:rPr>
                        <a:t>Blood eosinophilia</a:t>
                      </a:r>
                    </a:p>
                  </a:txBody>
                  <a:tcPr marL="144000" marR="96000" marT="35992" marB="35992"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buClr>
                          <a:srgbClr val="FFFF00"/>
                        </a:buClr>
                        <a:defRPr sz="2400">
                          <a:solidFill>
                            <a:srgbClr val="FFFFFF"/>
                          </a:solidFill>
                          <a:latin typeface="Arial" pitchFamily="34" charset="0"/>
                        </a:defRPr>
                      </a:lvl1pPr>
                      <a:lvl2pPr marL="742950" indent="-285750" eaLnBrk="0" hangingPunct="0">
                        <a:spcBef>
                          <a:spcPct val="20000"/>
                        </a:spcBef>
                        <a:buClr>
                          <a:srgbClr val="FFFF00"/>
                        </a:buClr>
                        <a:defRPr sz="2400">
                          <a:solidFill>
                            <a:srgbClr val="FFFFFF"/>
                          </a:solidFill>
                          <a:latin typeface="Arial" pitchFamily="34" charset="0"/>
                        </a:defRPr>
                      </a:lvl2pPr>
                      <a:lvl3pPr marL="1143000" indent="-228600" eaLnBrk="0" hangingPunct="0">
                        <a:spcBef>
                          <a:spcPct val="20000"/>
                        </a:spcBef>
                        <a:buClr>
                          <a:srgbClr val="FFFF00"/>
                        </a:buClr>
                        <a:defRPr sz="2400">
                          <a:solidFill>
                            <a:srgbClr val="FFFFFF"/>
                          </a:solidFill>
                          <a:latin typeface="Arial" pitchFamily="34" charset="0"/>
                        </a:defRPr>
                      </a:lvl3pPr>
                      <a:lvl4pPr marL="1600200" indent="-228600" eaLnBrk="0" hangingPunct="0">
                        <a:spcBef>
                          <a:spcPct val="20000"/>
                        </a:spcBef>
                        <a:buClr>
                          <a:srgbClr val="FFFF00"/>
                        </a:buClr>
                        <a:defRPr sz="2400">
                          <a:solidFill>
                            <a:srgbClr val="FFFFFF"/>
                          </a:solidFill>
                          <a:latin typeface="Arial" pitchFamily="34" charset="0"/>
                        </a:defRPr>
                      </a:lvl4pPr>
                      <a:lvl5pPr marL="2057400" indent="-228600" eaLnBrk="0" hangingPunct="0">
                        <a:spcBef>
                          <a:spcPct val="20000"/>
                        </a:spcBef>
                        <a:buClr>
                          <a:srgbClr val="FFFF00"/>
                        </a:buClr>
                        <a:defRPr sz="2400">
                          <a:solidFill>
                            <a:srgbClr val="FFFFFF"/>
                          </a:solidFill>
                          <a:latin typeface="Arial" pitchFamily="34" charset="0"/>
                        </a:defRPr>
                      </a:lvl5pPr>
                      <a:lvl6pPr marL="2514600" indent="-228600" eaLnBrk="0" fontAlgn="base" hangingPunct="0">
                        <a:spcBef>
                          <a:spcPct val="20000"/>
                        </a:spcBef>
                        <a:spcAft>
                          <a:spcPct val="0"/>
                        </a:spcAft>
                        <a:buClr>
                          <a:srgbClr val="FFFF00"/>
                        </a:buClr>
                        <a:defRPr sz="2400">
                          <a:solidFill>
                            <a:srgbClr val="FFFFFF"/>
                          </a:solidFill>
                          <a:latin typeface="Arial" pitchFamily="34" charset="0"/>
                        </a:defRPr>
                      </a:lvl6pPr>
                      <a:lvl7pPr marL="2971800" indent="-228600" eaLnBrk="0" fontAlgn="base" hangingPunct="0">
                        <a:spcBef>
                          <a:spcPct val="20000"/>
                        </a:spcBef>
                        <a:spcAft>
                          <a:spcPct val="0"/>
                        </a:spcAft>
                        <a:buClr>
                          <a:srgbClr val="FFFF00"/>
                        </a:buClr>
                        <a:defRPr sz="2400">
                          <a:solidFill>
                            <a:srgbClr val="FFFFFF"/>
                          </a:solidFill>
                          <a:latin typeface="Arial" pitchFamily="34" charset="0"/>
                        </a:defRPr>
                      </a:lvl7pPr>
                      <a:lvl8pPr marL="3429000" indent="-228600" eaLnBrk="0" fontAlgn="base" hangingPunct="0">
                        <a:spcBef>
                          <a:spcPct val="20000"/>
                        </a:spcBef>
                        <a:spcAft>
                          <a:spcPct val="0"/>
                        </a:spcAft>
                        <a:buClr>
                          <a:srgbClr val="FFFF00"/>
                        </a:buClr>
                        <a:defRPr sz="2400">
                          <a:solidFill>
                            <a:srgbClr val="FFFFFF"/>
                          </a:solidFill>
                          <a:latin typeface="Arial" pitchFamily="34" charset="0"/>
                        </a:defRPr>
                      </a:lvl8pPr>
                      <a:lvl9pPr marL="3886200" indent="-228600" eaLnBrk="0" fontAlgn="base" hangingPunct="0">
                        <a:spcBef>
                          <a:spcPct val="20000"/>
                        </a:spcBef>
                        <a:spcAft>
                          <a:spcPct val="0"/>
                        </a:spcAft>
                        <a:buClr>
                          <a:srgbClr val="FFFF00"/>
                        </a:buClr>
                        <a:defRPr sz="2400">
                          <a:solidFill>
                            <a:srgbClr val="FFFFFF"/>
                          </a:solidFill>
                          <a:latin typeface="Arial" pitchFamily="34" charset="0"/>
                        </a:defRPr>
                      </a:lvl9pPr>
                    </a:lstStyle>
                    <a:p>
                      <a:pPr marL="0" marR="0" lvl="0" indent="0" algn="l" defTabSz="914400" rtl="0" eaLnBrk="1" fontAlgn="base" latinLnBrk="0" hangingPunct="1">
                        <a:lnSpc>
                          <a:spcPct val="100000"/>
                        </a:lnSpc>
                        <a:spcBef>
                          <a:spcPts val="300"/>
                        </a:spcBef>
                        <a:spcAft>
                          <a:spcPct val="0"/>
                        </a:spcAft>
                        <a:buClrTx/>
                        <a:buSzTx/>
                        <a:buFontTx/>
                        <a:buNone/>
                        <a:tabLst/>
                      </a:pPr>
                      <a:r>
                        <a:rPr kumimoji="0" lang="en-AU" altLang="el-GR" sz="1600" b="0" i="0" u="none" strike="noStrike" cap="none" normalizeH="0" baseline="0">
                          <a:ln>
                            <a:noFill/>
                          </a:ln>
                          <a:solidFill>
                            <a:srgbClr val="134679"/>
                          </a:solidFill>
                          <a:effectLst/>
                          <a:latin typeface="Arial" pitchFamily="34" charset="0"/>
                          <a:cs typeface="Arial" pitchFamily="34" charset="0"/>
                        </a:rPr>
                        <a:t>Supports asthma diagnosis</a:t>
                      </a:r>
                    </a:p>
                  </a:txBody>
                  <a:tcPr marL="96000" marR="96000" marT="35992" marB="35992"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buClr>
                          <a:srgbClr val="FFFF00"/>
                        </a:buClr>
                        <a:defRPr sz="2400">
                          <a:solidFill>
                            <a:srgbClr val="FFFFFF"/>
                          </a:solidFill>
                          <a:latin typeface="Arial" pitchFamily="34" charset="0"/>
                        </a:defRPr>
                      </a:lvl1pPr>
                      <a:lvl2pPr marL="742950" indent="-285750" eaLnBrk="0" hangingPunct="0">
                        <a:spcBef>
                          <a:spcPct val="20000"/>
                        </a:spcBef>
                        <a:buClr>
                          <a:srgbClr val="FFFF00"/>
                        </a:buClr>
                        <a:defRPr sz="2400">
                          <a:solidFill>
                            <a:srgbClr val="FFFFFF"/>
                          </a:solidFill>
                          <a:latin typeface="Arial" pitchFamily="34" charset="0"/>
                        </a:defRPr>
                      </a:lvl2pPr>
                      <a:lvl3pPr marL="1143000" indent="-228600" eaLnBrk="0" hangingPunct="0">
                        <a:spcBef>
                          <a:spcPct val="20000"/>
                        </a:spcBef>
                        <a:buClr>
                          <a:srgbClr val="FFFF00"/>
                        </a:buClr>
                        <a:defRPr sz="2400">
                          <a:solidFill>
                            <a:srgbClr val="FFFFFF"/>
                          </a:solidFill>
                          <a:latin typeface="Arial" pitchFamily="34" charset="0"/>
                        </a:defRPr>
                      </a:lvl3pPr>
                      <a:lvl4pPr marL="1600200" indent="-228600" eaLnBrk="0" hangingPunct="0">
                        <a:spcBef>
                          <a:spcPct val="20000"/>
                        </a:spcBef>
                        <a:buClr>
                          <a:srgbClr val="FFFF00"/>
                        </a:buClr>
                        <a:defRPr sz="2400">
                          <a:solidFill>
                            <a:srgbClr val="FFFFFF"/>
                          </a:solidFill>
                          <a:latin typeface="Arial" pitchFamily="34" charset="0"/>
                        </a:defRPr>
                      </a:lvl4pPr>
                      <a:lvl5pPr marL="2057400" indent="-228600" eaLnBrk="0" hangingPunct="0">
                        <a:spcBef>
                          <a:spcPct val="20000"/>
                        </a:spcBef>
                        <a:buClr>
                          <a:srgbClr val="FFFF00"/>
                        </a:buClr>
                        <a:defRPr sz="2400">
                          <a:solidFill>
                            <a:srgbClr val="FFFFFF"/>
                          </a:solidFill>
                          <a:latin typeface="Arial" pitchFamily="34" charset="0"/>
                        </a:defRPr>
                      </a:lvl5pPr>
                      <a:lvl6pPr marL="2514600" indent="-228600" eaLnBrk="0" fontAlgn="base" hangingPunct="0">
                        <a:spcBef>
                          <a:spcPct val="20000"/>
                        </a:spcBef>
                        <a:spcAft>
                          <a:spcPct val="0"/>
                        </a:spcAft>
                        <a:buClr>
                          <a:srgbClr val="FFFF00"/>
                        </a:buClr>
                        <a:defRPr sz="2400">
                          <a:solidFill>
                            <a:srgbClr val="FFFFFF"/>
                          </a:solidFill>
                          <a:latin typeface="Arial" pitchFamily="34" charset="0"/>
                        </a:defRPr>
                      </a:lvl6pPr>
                      <a:lvl7pPr marL="2971800" indent="-228600" eaLnBrk="0" fontAlgn="base" hangingPunct="0">
                        <a:spcBef>
                          <a:spcPct val="20000"/>
                        </a:spcBef>
                        <a:spcAft>
                          <a:spcPct val="0"/>
                        </a:spcAft>
                        <a:buClr>
                          <a:srgbClr val="FFFF00"/>
                        </a:buClr>
                        <a:defRPr sz="2400">
                          <a:solidFill>
                            <a:srgbClr val="FFFFFF"/>
                          </a:solidFill>
                          <a:latin typeface="Arial" pitchFamily="34" charset="0"/>
                        </a:defRPr>
                      </a:lvl7pPr>
                      <a:lvl8pPr marL="3429000" indent="-228600" eaLnBrk="0" fontAlgn="base" hangingPunct="0">
                        <a:spcBef>
                          <a:spcPct val="20000"/>
                        </a:spcBef>
                        <a:spcAft>
                          <a:spcPct val="0"/>
                        </a:spcAft>
                        <a:buClr>
                          <a:srgbClr val="FFFF00"/>
                        </a:buClr>
                        <a:defRPr sz="2400">
                          <a:solidFill>
                            <a:srgbClr val="FFFFFF"/>
                          </a:solidFill>
                          <a:latin typeface="Arial" pitchFamily="34" charset="0"/>
                        </a:defRPr>
                      </a:lvl8pPr>
                      <a:lvl9pPr marL="3886200" indent="-228600" eaLnBrk="0" fontAlgn="base" hangingPunct="0">
                        <a:spcBef>
                          <a:spcPct val="20000"/>
                        </a:spcBef>
                        <a:spcAft>
                          <a:spcPct val="0"/>
                        </a:spcAft>
                        <a:buClr>
                          <a:srgbClr val="FFFF00"/>
                        </a:buClr>
                        <a:defRPr sz="2400">
                          <a:solidFill>
                            <a:srgbClr val="FFFFFF"/>
                          </a:solidFill>
                          <a:latin typeface="Arial" pitchFamily="34" charset="0"/>
                        </a:defRPr>
                      </a:lvl9pPr>
                    </a:lstStyle>
                    <a:p>
                      <a:pPr marL="0" marR="0" lvl="0" indent="0" algn="l" defTabSz="914400" rtl="0" eaLnBrk="1" fontAlgn="base" latinLnBrk="0" hangingPunct="1">
                        <a:lnSpc>
                          <a:spcPct val="100000"/>
                        </a:lnSpc>
                        <a:spcBef>
                          <a:spcPts val="300"/>
                        </a:spcBef>
                        <a:spcAft>
                          <a:spcPct val="0"/>
                        </a:spcAft>
                        <a:buClrTx/>
                        <a:buSzTx/>
                        <a:buFontTx/>
                        <a:buNone/>
                        <a:tabLst/>
                      </a:pPr>
                      <a:r>
                        <a:rPr kumimoji="0" lang="en-AU" altLang="el-GR" sz="1600" b="0" i="0" u="none" strike="noStrike" cap="none" normalizeH="0" baseline="0">
                          <a:ln>
                            <a:noFill/>
                          </a:ln>
                          <a:solidFill>
                            <a:srgbClr val="134679"/>
                          </a:solidFill>
                          <a:effectLst/>
                          <a:latin typeface="Arial" pitchFamily="34" charset="0"/>
                          <a:cs typeface="Arial" pitchFamily="34" charset="0"/>
                        </a:rPr>
                        <a:t>May be found during exacerbations</a:t>
                      </a:r>
                    </a:p>
                  </a:txBody>
                  <a:tcPr marL="144000" marR="96000" marT="35992" marB="35992"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xmlns="" val="10007"/>
                  </a:ext>
                </a:extLst>
              </a:tr>
              <a:tr h="568199">
                <a:tc>
                  <a:txBody>
                    <a:bodyPr/>
                    <a:lstStyle>
                      <a:lvl1pPr eaLnBrk="0" hangingPunct="0">
                        <a:spcBef>
                          <a:spcPct val="20000"/>
                        </a:spcBef>
                        <a:buClr>
                          <a:srgbClr val="FFFF00"/>
                        </a:buClr>
                        <a:defRPr sz="2400">
                          <a:solidFill>
                            <a:srgbClr val="FFFFFF"/>
                          </a:solidFill>
                          <a:latin typeface="Arial" pitchFamily="34" charset="0"/>
                        </a:defRPr>
                      </a:lvl1pPr>
                      <a:lvl2pPr marL="742950" indent="-285750" eaLnBrk="0" hangingPunct="0">
                        <a:spcBef>
                          <a:spcPct val="20000"/>
                        </a:spcBef>
                        <a:buClr>
                          <a:srgbClr val="FFFF00"/>
                        </a:buClr>
                        <a:defRPr sz="2400">
                          <a:solidFill>
                            <a:srgbClr val="FFFFFF"/>
                          </a:solidFill>
                          <a:latin typeface="Arial" pitchFamily="34" charset="0"/>
                        </a:defRPr>
                      </a:lvl2pPr>
                      <a:lvl3pPr marL="1143000" indent="-228600" eaLnBrk="0" hangingPunct="0">
                        <a:spcBef>
                          <a:spcPct val="20000"/>
                        </a:spcBef>
                        <a:buClr>
                          <a:srgbClr val="FFFF00"/>
                        </a:buClr>
                        <a:defRPr sz="2400">
                          <a:solidFill>
                            <a:srgbClr val="FFFFFF"/>
                          </a:solidFill>
                          <a:latin typeface="Arial" pitchFamily="34" charset="0"/>
                        </a:defRPr>
                      </a:lvl3pPr>
                      <a:lvl4pPr marL="1600200" indent="-228600" eaLnBrk="0" hangingPunct="0">
                        <a:spcBef>
                          <a:spcPct val="20000"/>
                        </a:spcBef>
                        <a:buClr>
                          <a:srgbClr val="FFFF00"/>
                        </a:buClr>
                        <a:defRPr sz="2400">
                          <a:solidFill>
                            <a:srgbClr val="FFFFFF"/>
                          </a:solidFill>
                          <a:latin typeface="Arial" pitchFamily="34" charset="0"/>
                        </a:defRPr>
                      </a:lvl4pPr>
                      <a:lvl5pPr marL="2057400" indent="-228600" eaLnBrk="0" hangingPunct="0">
                        <a:spcBef>
                          <a:spcPct val="20000"/>
                        </a:spcBef>
                        <a:buClr>
                          <a:srgbClr val="FFFF00"/>
                        </a:buClr>
                        <a:defRPr sz="2400">
                          <a:solidFill>
                            <a:srgbClr val="FFFFFF"/>
                          </a:solidFill>
                          <a:latin typeface="Arial" pitchFamily="34" charset="0"/>
                        </a:defRPr>
                      </a:lvl5pPr>
                      <a:lvl6pPr marL="2514600" indent="-228600" eaLnBrk="0" fontAlgn="base" hangingPunct="0">
                        <a:spcBef>
                          <a:spcPct val="20000"/>
                        </a:spcBef>
                        <a:spcAft>
                          <a:spcPct val="0"/>
                        </a:spcAft>
                        <a:buClr>
                          <a:srgbClr val="FFFF00"/>
                        </a:buClr>
                        <a:defRPr sz="2400">
                          <a:solidFill>
                            <a:srgbClr val="FFFFFF"/>
                          </a:solidFill>
                          <a:latin typeface="Arial" pitchFamily="34" charset="0"/>
                        </a:defRPr>
                      </a:lvl6pPr>
                      <a:lvl7pPr marL="2971800" indent="-228600" eaLnBrk="0" fontAlgn="base" hangingPunct="0">
                        <a:spcBef>
                          <a:spcPct val="20000"/>
                        </a:spcBef>
                        <a:spcAft>
                          <a:spcPct val="0"/>
                        </a:spcAft>
                        <a:buClr>
                          <a:srgbClr val="FFFF00"/>
                        </a:buClr>
                        <a:defRPr sz="2400">
                          <a:solidFill>
                            <a:srgbClr val="FFFFFF"/>
                          </a:solidFill>
                          <a:latin typeface="Arial" pitchFamily="34" charset="0"/>
                        </a:defRPr>
                      </a:lvl7pPr>
                      <a:lvl8pPr marL="3429000" indent="-228600" eaLnBrk="0" fontAlgn="base" hangingPunct="0">
                        <a:spcBef>
                          <a:spcPct val="20000"/>
                        </a:spcBef>
                        <a:spcAft>
                          <a:spcPct val="0"/>
                        </a:spcAft>
                        <a:buClr>
                          <a:srgbClr val="FFFF00"/>
                        </a:buClr>
                        <a:defRPr sz="2400">
                          <a:solidFill>
                            <a:srgbClr val="FFFFFF"/>
                          </a:solidFill>
                          <a:latin typeface="Arial" pitchFamily="34" charset="0"/>
                        </a:defRPr>
                      </a:lvl8pPr>
                      <a:lvl9pPr marL="3886200" indent="-228600" eaLnBrk="0" fontAlgn="base" hangingPunct="0">
                        <a:spcBef>
                          <a:spcPct val="20000"/>
                        </a:spcBef>
                        <a:spcAft>
                          <a:spcPct val="0"/>
                        </a:spcAft>
                        <a:buClr>
                          <a:srgbClr val="FFFF00"/>
                        </a:buClr>
                        <a:defRPr sz="2400">
                          <a:solidFill>
                            <a:srgbClr val="FFFFFF"/>
                          </a:solidFill>
                          <a:latin typeface="Arial" pitchFamily="34" charset="0"/>
                        </a:defRPr>
                      </a:lvl9pPr>
                    </a:lstStyle>
                    <a:p>
                      <a:pPr marL="0" marR="0" lvl="0" indent="0" algn="l" defTabSz="914400" rtl="0" eaLnBrk="1" fontAlgn="base" latinLnBrk="0" hangingPunct="1">
                        <a:lnSpc>
                          <a:spcPct val="100000"/>
                        </a:lnSpc>
                        <a:spcBef>
                          <a:spcPts val="300"/>
                        </a:spcBef>
                        <a:spcAft>
                          <a:spcPct val="0"/>
                        </a:spcAft>
                        <a:buClrTx/>
                        <a:buSzTx/>
                        <a:buFontTx/>
                        <a:buNone/>
                        <a:tabLst/>
                      </a:pPr>
                      <a:r>
                        <a:rPr kumimoji="0" lang="en-AU" altLang="el-GR" sz="1600" b="0" i="0" u="none" strike="noStrike" cap="none" normalizeH="0" baseline="0">
                          <a:ln>
                            <a:noFill/>
                          </a:ln>
                          <a:solidFill>
                            <a:srgbClr val="134679"/>
                          </a:solidFill>
                          <a:effectLst/>
                          <a:latin typeface="Arial" pitchFamily="34" charset="0"/>
                          <a:cs typeface="Arial" pitchFamily="34" charset="0"/>
                        </a:rPr>
                        <a:t>Sputum inflammatory cell analysis</a:t>
                      </a:r>
                    </a:p>
                  </a:txBody>
                  <a:tcPr marL="144000" marR="96000" marT="35992" marB="35992"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solidFill>
                      <a:srgbClr val="FFFFFF"/>
                    </a:solidFill>
                  </a:tcPr>
                </a:tc>
                <a:tc gridSpan="2">
                  <a:txBody>
                    <a:bodyPr/>
                    <a:lstStyle>
                      <a:lvl1pPr eaLnBrk="0" hangingPunct="0">
                        <a:spcBef>
                          <a:spcPct val="20000"/>
                        </a:spcBef>
                        <a:buClr>
                          <a:srgbClr val="FFFF00"/>
                        </a:buClr>
                        <a:defRPr sz="2400">
                          <a:solidFill>
                            <a:srgbClr val="FFFFFF"/>
                          </a:solidFill>
                          <a:latin typeface="Arial" pitchFamily="34" charset="0"/>
                        </a:defRPr>
                      </a:lvl1pPr>
                      <a:lvl2pPr marL="742950" indent="-285750" eaLnBrk="0" hangingPunct="0">
                        <a:spcBef>
                          <a:spcPct val="20000"/>
                        </a:spcBef>
                        <a:buClr>
                          <a:srgbClr val="FFFF00"/>
                        </a:buClr>
                        <a:defRPr sz="2400">
                          <a:solidFill>
                            <a:srgbClr val="FFFFFF"/>
                          </a:solidFill>
                          <a:latin typeface="Arial" pitchFamily="34" charset="0"/>
                        </a:defRPr>
                      </a:lvl2pPr>
                      <a:lvl3pPr marL="1143000" indent="-228600" eaLnBrk="0" hangingPunct="0">
                        <a:spcBef>
                          <a:spcPct val="20000"/>
                        </a:spcBef>
                        <a:buClr>
                          <a:srgbClr val="FFFF00"/>
                        </a:buClr>
                        <a:defRPr sz="2400">
                          <a:solidFill>
                            <a:srgbClr val="FFFFFF"/>
                          </a:solidFill>
                          <a:latin typeface="Arial" pitchFamily="34" charset="0"/>
                        </a:defRPr>
                      </a:lvl3pPr>
                      <a:lvl4pPr marL="1600200" indent="-228600" eaLnBrk="0" hangingPunct="0">
                        <a:spcBef>
                          <a:spcPct val="20000"/>
                        </a:spcBef>
                        <a:buClr>
                          <a:srgbClr val="FFFF00"/>
                        </a:buClr>
                        <a:defRPr sz="2400">
                          <a:solidFill>
                            <a:srgbClr val="FFFFFF"/>
                          </a:solidFill>
                          <a:latin typeface="Arial" pitchFamily="34" charset="0"/>
                        </a:defRPr>
                      </a:lvl4pPr>
                      <a:lvl5pPr marL="2057400" indent="-228600" eaLnBrk="0" hangingPunct="0">
                        <a:spcBef>
                          <a:spcPct val="20000"/>
                        </a:spcBef>
                        <a:buClr>
                          <a:srgbClr val="FFFF00"/>
                        </a:buClr>
                        <a:defRPr sz="2400">
                          <a:solidFill>
                            <a:srgbClr val="FFFFFF"/>
                          </a:solidFill>
                          <a:latin typeface="Arial" pitchFamily="34" charset="0"/>
                        </a:defRPr>
                      </a:lvl5pPr>
                      <a:lvl6pPr marL="2514600" indent="-228600" eaLnBrk="0" fontAlgn="base" hangingPunct="0">
                        <a:spcBef>
                          <a:spcPct val="20000"/>
                        </a:spcBef>
                        <a:spcAft>
                          <a:spcPct val="0"/>
                        </a:spcAft>
                        <a:buClr>
                          <a:srgbClr val="FFFF00"/>
                        </a:buClr>
                        <a:defRPr sz="2400">
                          <a:solidFill>
                            <a:srgbClr val="FFFFFF"/>
                          </a:solidFill>
                          <a:latin typeface="Arial" pitchFamily="34" charset="0"/>
                        </a:defRPr>
                      </a:lvl6pPr>
                      <a:lvl7pPr marL="2971800" indent="-228600" eaLnBrk="0" fontAlgn="base" hangingPunct="0">
                        <a:spcBef>
                          <a:spcPct val="20000"/>
                        </a:spcBef>
                        <a:spcAft>
                          <a:spcPct val="0"/>
                        </a:spcAft>
                        <a:buClr>
                          <a:srgbClr val="FFFF00"/>
                        </a:buClr>
                        <a:defRPr sz="2400">
                          <a:solidFill>
                            <a:srgbClr val="FFFFFF"/>
                          </a:solidFill>
                          <a:latin typeface="Arial" pitchFamily="34" charset="0"/>
                        </a:defRPr>
                      </a:lvl7pPr>
                      <a:lvl8pPr marL="3429000" indent="-228600" eaLnBrk="0" fontAlgn="base" hangingPunct="0">
                        <a:spcBef>
                          <a:spcPct val="20000"/>
                        </a:spcBef>
                        <a:spcAft>
                          <a:spcPct val="0"/>
                        </a:spcAft>
                        <a:buClr>
                          <a:srgbClr val="FFFF00"/>
                        </a:buClr>
                        <a:defRPr sz="2400">
                          <a:solidFill>
                            <a:srgbClr val="FFFFFF"/>
                          </a:solidFill>
                          <a:latin typeface="Arial" pitchFamily="34" charset="0"/>
                        </a:defRPr>
                      </a:lvl8pPr>
                      <a:lvl9pPr marL="3886200" indent="-228600" eaLnBrk="0" fontAlgn="base" hangingPunct="0">
                        <a:spcBef>
                          <a:spcPct val="20000"/>
                        </a:spcBef>
                        <a:spcAft>
                          <a:spcPct val="0"/>
                        </a:spcAft>
                        <a:buClr>
                          <a:srgbClr val="FFFF00"/>
                        </a:buClr>
                        <a:defRPr sz="2400">
                          <a:solidFill>
                            <a:srgbClr val="FFFFFF"/>
                          </a:solidFill>
                          <a:latin typeface="Arial" pitchFamily="34" charset="0"/>
                        </a:defRPr>
                      </a:lvl9pPr>
                    </a:lstStyle>
                    <a:p>
                      <a:pPr marL="0" marR="0" lvl="0" indent="0" algn="l" defTabSz="914400" rtl="0" eaLnBrk="1" fontAlgn="base" latinLnBrk="0" hangingPunct="1">
                        <a:lnSpc>
                          <a:spcPct val="100000"/>
                        </a:lnSpc>
                        <a:spcBef>
                          <a:spcPts val="300"/>
                        </a:spcBef>
                        <a:spcAft>
                          <a:spcPct val="0"/>
                        </a:spcAft>
                        <a:buClrTx/>
                        <a:buSzTx/>
                        <a:buFontTx/>
                        <a:buNone/>
                        <a:tabLst/>
                      </a:pPr>
                      <a:r>
                        <a:rPr kumimoji="0" lang="en-AU" altLang="el-GR" sz="1600" b="0" i="0" u="none" strike="noStrike" cap="none" normalizeH="0" baseline="0">
                          <a:ln>
                            <a:noFill/>
                          </a:ln>
                          <a:solidFill>
                            <a:srgbClr val="134679"/>
                          </a:solidFill>
                          <a:effectLst/>
                          <a:latin typeface="Arial" pitchFamily="34" charset="0"/>
                          <a:cs typeface="Arial" pitchFamily="34" charset="0"/>
                        </a:rPr>
                        <a:t>Role in differential diagnosis not established in large populations</a:t>
                      </a:r>
                    </a:p>
                  </a:txBody>
                  <a:tcPr marL="144000" marR="96000" marT="35992" marB="35992" horzOverflow="overflow">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solidFill>
                        <a:srgbClr val="F79646"/>
                      </a:solidFill>
                      <a:prstDash val="solid"/>
                      <a:round/>
                      <a:headEnd type="none" w="med" len="med"/>
                      <a:tailEnd type="none" w="med" len="med"/>
                    </a:lnB>
                    <a:lnTlToBr>
                      <a:noFill/>
                    </a:lnTlToBr>
                    <a:lnBlToTr>
                      <a:noFill/>
                    </a:lnBlToTr>
                    <a:solidFill>
                      <a:srgbClr val="FFFFFF"/>
                    </a:solidFill>
                  </a:tcPr>
                </a:tc>
                <a:tc hMerge="1">
                  <a:txBody>
                    <a:bodyPr/>
                    <a:lstStyle/>
                    <a:p>
                      <a:endParaRPr lang="el-GR"/>
                    </a:p>
                  </a:txBody>
                  <a:tcPr/>
                </a:tc>
                <a:extLst>
                  <a:ext uri="{0D108BD9-81ED-4DB2-BD59-A6C34878D82A}">
                    <a16:rowId xmlns:a16="http://schemas.microsoft.com/office/drawing/2014/main" xmlns="" val="10008"/>
                  </a:ext>
                </a:extLst>
              </a:tr>
            </a:tbl>
          </a:graphicData>
        </a:graphic>
      </p:graphicFrame>
      <p:sp>
        <p:nvSpPr>
          <p:cNvPr id="71723" name="Title 4"/>
          <p:cNvSpPr>
            <a:spLocks noGrp="1"/>
          </p:cNvSpPr>
          <p:nvPr>
            <p:ph type="title"/>
          </p:nvPr>
        </p:nvSpPr>
        <p:spPr>
          <a:xfrm>
            <a:off x="1563129" y="610488"/>
            <a:ext cx="8638116" cy="452432"/>
          </a:xfrm>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en-US" altLang="el-GR" b="1" dirty="0">
                <a:effectLst/>
                <a:latin typeface="Comic Sans MS" pitchFamily="66" charset="0"/>
              </a:rPr>
              <a:t>       </a:t>
            </a:r>
            <a:r>
              <a:rPr lang="el-GR" altLang="el-GR" b="1" dirty="0">
                <a:effectLst/>
                <a:latin typeface="Comic Sans MS" pitchFamily="66" charset="0"/>
              </a:rPr>
              <a:t>Παραπομπή για περαιτέρω έλεγχο</a:t>
            </a:r>
            <a:endParaRPr lang="en-AU" altLang="el-GR" b="1" dirty="0">
              <a:effectLst/>
              <a:latin typeface="Comic Sans MS" pitchFamily="66" charset="0"/>
            </a:endParaRPr>
          </a:p>
        </p:txBody>
      </p:sp>
      <p:sp>
        <p:nvSpPr>
          <p:cNvPr id="71724" name="TextBox 5"/>
          <p:cNvSpPr txBox="1">
            <a:spLocks noChangeArrowheads="1"/>
          </p:cNvSpPr>
          <p:nvPr/>
        </p:nvSpPr>
        <p:spPr bwMode="auto">
          <a:xfrm>
            <a:off x="215901" y="6673850"/>
            <a:ext cx="2436284"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0" bIns="0" anchor="ctr">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r>
              <a:rPr lang="en-AU" altLang="el-GR" sz="1200" i="1">
                <a:solidFill>
                  <a:schemeClr val="bg1"/>
                </a:solidFill>
                <a:cs typeface="Arial" pitchFamily="34" charset="0"/>
              </a:rPr>
              <a:t>GINA 2014,</a:t>
            </a:r>
          </a:p>
        </p:txBody>
      </p:sp>
    </p:spTree>
    <p:extLst>
      <p:ext uri="{BB962C8B-B14F-4D97-AF65-F5344CB8AC3E}">
        <p14:creationId xmlns:p14="http://schemas.microsoft.com/office/powerpoint/2010/main" xmlns="" val="4530038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el 1"/>
          <p:cNvSpPr>
            <a:spLocks noGrp="1"/>
          </p:cNvSpPr>
          <p:nvPr>
            <p:ph type="title"/>
          </p:nvPr>
        </p:nvSpPr>
        <p:spPr bwMode="auto">
          <a:xfrm>
            <a:off x="609600" y="-200025"/>
            <a:ext cx="10972800" cy="1143000"/>
          </a:xfrm>
        </p:spPr>
        <p:txBody>
          <a:bodyPr wrap="square" numCol="1" anchorCtr="0" compatLnSpc="1">
            <a:prstTxWarp prst="textNoShape">
              <a:avLst/>
            </a:prstTxWarp>
          </a:bodyPr>
          <a:lstStyle/>
          <a:p>
            <a:pPr algn="ctr"/>
            <a:r>
              <a:rPr lang="el-GR" altLang="el-GR" sz="2800" b="1" dirty="0">
                <a:solidFill>
                  <a:srgbClr val="040466"/>
                </a:solidFill>
                <a:effectLst/>
                <a:latin typeface="Comic Sans MS" pitchFamily="66" charset="0"/>
              </a:rPr>
              <a:t>Κατευθυντήριες οδηγίες για το σοβαρό άσθμα </a:t>
            </a:r>
            <a:r>
              <a:rPr lang="nl-BE" altLang="el-GR" sz="2800" b="1" dirty="0">
                <a:solidFill>
                  <a:srgbClr val="040466"/>
                </a:solidFill>
                <a:effectLst/>
                <a:latin typeface="Comic Sans MS" pitchFamily="66" charset="0"/>
              </a:rPr>
              <a:t>ERS/ATS</a:t>
            </a:r>
            <a:endParaRPr lang="nl-NL" altLang="el-GR" sz="2800" b="1" dirty="0">
              <a:solidFill>
                <a:srgbClr val="040466"/>
              </a:solidFill>
              <a:effectLst/>
              <a:latin typeface="Comic Sans MS" pitchFamily="66" charset="0"/>
            </a:endParaRPr>
          </a:p>
        </p:txBody>
      </p:sp>
      <p:pic>
        <p:nvPicPr>
          <p:cNvPr id="140293" name="Picture 4" descr="C:\Users\gbrsslle\AppData\Local\Microsoft\Windows\Temporary Internet Files\Content.Outlook\UDKDNMFR\ERS_Logo_Color_S.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6299200"/>
            <a:ext cx="3312584" cy="55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0294" name="Picture 6" descr="C:\Users\gbrsslle\AppData\Local\Microsoft\Windows\Temporary Internet Files\Content.Outlook\UDKDNMFR\American-Thoracic-Society.gif"/>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1169651" y="5949950"/>
            <a:ext cx="1022349"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Graphical user interface, text&#10;&#10;Description automatically generated with medium confidence">
            <a:extLst>
              <a:ext uri="{FF2B5EF4-FFF2-40B4-BE49-F238E27FC236}">
                <a16:creationId xmlns:a16="http://schemas.microsoft.com/office/drawing/2014/main" xmlns="" id="{A40A1D93-9516-44FE-AAC6-D0EFDA4B2FC3}"/>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615184" y="1417442"/>
            <a:ext cx="3642184" cy="4759200"/>
          </a:xfrm>
          <a:prstGeom prst="rect">
            <a:avLst/>
          </a:prstGeom>
          <a:effectLst>
            <a:outerShdw blurRad="50800" dist="38100" dir="2700000" algn="tl" rotWithShape="0">
              <a:prstClr val="black">
                <a:alpha val="40000"/>
              </a:prstClr>
            </a:outerShdw>
          </a:effectLst>
        </p:spPr>
      </p:pic>
      <p:sp>
        <p:nvSpPr>
          <p:cNvPr id="8" name="Tijdelijke aanduiding voor inhoud 6">
            <a:extLst>
              <a:ext uri="{FF2B5EF4-FFF2-40B4-BE49-F238E27FC236}">
                <a16:creationId xmlns:a16="http://schemas.microsoft.com/office/drawing/2014/main" xmlns="" id="{64E6FEF5-C21D-4942-B9C8-A400DC570F53}"/>
              </a:ext>
            </a:extLst>
          </p:cNvPr>
          <p:cNvSpPr txBox="1">
            <a:spLocks/>
          </p:cNvSpPr>
          <p:nvPr/>
        </p:nvSpPr>
        <p:spPr>
          <a:xfrm>
            <a:off x="757767" y="1417442"/>
            <a:ext cx="6007017" cy="4291209"/>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defRPr/>
            </a:pPr>
            <a:r>
              <a:rPr lang="el-GR" sz="2400" b="1">
                <a:solidFill>
                  <a:srgbClr val="040466"/>
                </a:solidFill>
                <a:latin typeface="Comic Sans MS" pitchFamily="66" charset="0"/>
              </a:rPr>
              <a:t>Εφόσον έχουμε επιβεβαίωση της διάγνωσης του άσθματος και έχουμε κάνει τον έλεγχο για συνοδά νοσήματα το σοβαρό άσθμα ορίζεται ως εκείνο που χρειάζεται θεραπεία με υψηλή δόση εισπνεόμενων κορτικοστεροειδών μαζί με ένα δεύτερο φάρμακο ελέγχου και/ή συστηματική χορήγηση κορτικοστεροειδών ώστε να μη χαθεί ο έλεγχος, </a:t>
            </a:r>
          </a:p>
          <a:p>
            <a:pPr>
              <a:defRPr/>
            </a:pPr>
            <a:endParaRPr lang="el-GR" sz="2400" b="1">
              <a:solidFill>
                <a:srgbClr val="040466"/>
              </a:solidFill>
              <a:latin typeface="Comic Sans MS" pitchFamily="66" charset="0"/>
            </a:endParaRPr>
          </a:p>
          <a:p>
            <a:pPr marL="0" indent="0">
              <a:buFont typeface="Wingdings" pitchFamily="2" charset="2"/>
              <a:buNone/>
              <a:defRPr/>
            </a:pPr>
            <a:r>
              <a:rPr lang="el-GR" sz="2400" b="1">
                <a:solidFill>
                  <a:srgbClr val="040466"/>
                </a:solidFill>
                <a:latin typeface="Comic Sans MS" pitchFamily="66" charset="0"/>
              </a:rPr>
              <a:t>ή εκείνο  </a:t>
            </a:r>
          </a:p>
          <a:p>
            <a:pPr marL="0" indent="0">
              <a:buFont typeface="Wingdings" pitchFamily="2" charset="2"/>
              <a:buNone/>
              <a:defRPr/>
            </a:pPr>
            <a:endParaRPr lang="el-GR" sz="2400" b="1">
              <a:solidFill>
                <a:srgbClr val="040466"/>
              </a:solidFill>
              <a:latin typeface="Comic Sans MS" pitchFamily="66" charset="0"/>
            </a:endParaRPr>
          </a:p>
          <a:p>
            <a:pPr>
              <a:defRPr/>
            </a:pPr>
            <a:r>
              <a:rPr lang="el-GR" sz="2400" b="1">
                <a:solidFill>
                  <a:srgbClr val="040466"/>
                </a:solidFill>
                <a:latin typeface="Comic Sans MS" pitchFamily="66" charset="0"/>
              </a:rPr>
              <a:t> που ενώ λαμβάνει την βέλτιστη αγωγή παραμένει μη ελεγχόμενο</a:t>
            </a:r>
            <a:endParaRPr lang="nl-NL" sz="2400" dirty="0">
              <a:solidFill>
                <a:srgbClr val="040466"/>
              </a:solidFill>
              <a:latin typeface="Comic Sans MS" pitchFamily="66" charset="0"/>
            </a:endParaRPr>
          </a:p>
        </p:txBody>
      </p:sp>
      <p:sp>
        <p:nvSpPr>
          <p:cNvPr id="2" name="Rectangle 1">
            <a:extLst>
              <a:ext uri="{FF2B5EF4-FFF2-40B4-BE49-F238E27FC236}">
                <a16:creationId xmlns:a16="http://schemas.microsoft.com/office/drawing/2014/main" xmlns="" id="{602506A1-22AB-4601-9D58-7811741FC148}"/>
              </a:ext>
            </a:extLst>
          </p:cNvPr>
          <p:cNvSpPr/>
          <p:nvPr/>
        </p:nvSpPr>
        <p:spPr>
          <a:xfrm>
            <a:off x="1527480" y="868917"/>
            <a:ext cx="3570208" cy="369332"/>
          </a:xfrm>
          <a:prstGeom prst="rect">
            <a:avLst/>
          </a:prstGeom>
        </p:spPr>
        <p:txBody>
          <a:bodyPr wrap="none">
            <a:spAutoFit/>
          </a:bodyPr>
          <a:lstStyle/>
          <a:p>
            <a:r>
              <a:rPr lang="el-GR" altLang="el-GR" b="1" dirty="0">
                <a:solidFill>
                  <a:srgbClr val="C00000"/>
                </a:solidFill>
                <a:latin typeface="Comic Sans MS" pitchFamily="66" charset="0"/>
              </a:rPr>
              <a:t>Ορισμός του σοβαρού άσθματος</a:t>
            </a:r>
            <a:endParaRPr lang="el-GR" dirty="0"/>
          </a:p>
        </p:txBody>
      </p:sp>
    </p:spTree>
    <p:extLst>
      <p:ext uri="{BB962C8B-B14F-4D97-AF65-F5344CB8AC3E}">
        <p14:creationId xmlns:p14="http://schemas.microsoft.com/office/powerpoint/2010/main" xmlns="" val="37995366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571625"/>
            <a:ext cx="12192000" cy="408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2339" name="Tekstvak 2"/>
          <p:cNvSpPr txBox="1">
            <a:spLocks noChangeArrowheads="1"/>
          </p:cNvSpPr>
          <p:nvPr/>
        </p:nvSpPr>
        <p:spPr bwMode="auto">
          <a:xfrm>
            <a:off x="4368800" y="6308725"/>
            <a:ext cx="274305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eaLnBrk="1" hangingPunct="1">
              <a:spcBef>
                <a:spcPct val="0"/>
              </a:spcBef>
              <a:buSzTx/>
              <a:buFontTx/>
              <a:buNone/>
            </a:pPr>
            <a:r>
              <a:rPr lang="nl-BE" altLang="en-US" sz="1800">
                <a:solidFill>
                  <a:srgbClr val="FFFFFF"/>
                </a:solidFill>
                <a:latin typeface="Comic Sans MS" pitchFamily="66" charset="0"/>
              </a:rPr>
              <a:t>F</a:t>
            </a:r>
            <a:r>
              <a:rPr lang="nl-BE" altLang="en-US" sz="1800">
                <a:solidFill>
                  <a:srgbClr val="C00000"/>
                </a:solidFill>
                <a:latin typeface="Comic Sans MS" pitchFamily="66" charset="0"/>
              </a:rPr>
              <a:t>Chung et al, ERJ 2014.</a:t>
            </a:r>
            <a:endParaRPr lang="nl-NL" altLang="en-US" sz="1800">
              <a:solidFill>
                <a:srgbClr val="C00000"/>
              </a:solidFill>
              <a:latin typeface="Comic Sans MS" pitchFamily="66" charset="0"/>
            </a:endParaRPr>
          </a:p>
        </p:txBody>
      </p:sp>
      <p:pic>
        <p:nvPicPr>
          <p:cNvPr id="142340" name="Picture 4" descr="C:\Users\gbrsslle\AppData\Local\Microsoft\Windows\Temporary Internet Files\Content.Outlook\UDKDNMFR\ERS_Logo_Color_S.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6299200"/>
            <a:ext cx="3312584" cy="55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2341" name="Picture 6" descr="C:\Users\gbrsslle\AppData\Local\Microsoft\Windows\Temporary Internet Files\Content.Outlook\UDKDNMFR\American-Thoracic-Society.gif"/>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1169651" y="5949950"/>
            <a:ext cx="1022349"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2342" name="Titel 5"/>
          <p:cNvSpPr>
            <a:spLocks noGrp="1"/>
          </p:cNvSpPr>
          <p:nvPr>
            <p:ph type="title"/>
          </p:nvPr>
        </p:nvSpPr>
        <p:spPr bwMode="auto">
          <a:xfrm>
            <a:off x="795867" y="-315913"/>
            <a:ext cx="10972800" cy="1143001"/>
          </a:xfrm>
        </p:spPr>
        <p:txBody>
          <a:bodyPr wrap="square" numCol="1" anchorCtr="0" compatLnSpc="1">
            <a:prstTxWarp prst="textNoShape">
              <a:avLst/>
            </a:prstTxWarp>
          </a:bodyPr>
          <a:lstStyle/>
          <a:p>
            <a:pPr algn="ctr"/>
            <a:r>
              <a:rPr lang="el-GR" altLang="el-GR" sz="2800" b="1">
                <a:solidFill>
                  <a:srgbClr val="C00000"/>
                </a:solidFill>
                <a:effectLst/>
                <a:latin typeface="Comic Sans MS" pitchFamily="66" charset="0"/>
              </a:rPr>
              <a:t>Ορισμός του σοβαρού άσθματος</a:t>
            </a:r>
            <a:endParaRPr lang="nl-NL" altLang="el-GR" sz="2800" b="1">
              <a:solidFill>
                <a:srgbClr val="C00000"/>
              </a:solidFill>
              <a:effectLst/>
              <a:latin typeface="Comic Sans MS" pitchFamily="66" charset="0"/>
            </a:endParaRPr>
          </a:p>
        </p:txBody>
      </p:sp>
      <p:cxnSp>
        <p:nvCxnSpPr>
          <p:cNvPr id="3" name="Ευθεία γραμμή σύνδεσης 2"/>
          <p:cNvCxnSpPr/>
          <p:nvPr/>
        </p:nvCxnSpPr>
        <p:spPr>
          <a:xfrm>
            <a:off x="6282267" y="2565400"/>
            <a:ext cx="230928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Ευθεία γραμμή σύνδεσης 8"/>
          <p:cNvCxnSpPr/>
          <p:nvPr/>
        </p:nvCxnSpPr>
        <p:spPr>
          <a:xfrm>
            <a:off x="5143501" y="2924175"/>
            <a:ext cx="602615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Ευθεία γραμμή σύνδεσης 10"/>
          <p:cNvCxnSpPr/>
          <p:nvPr/>
        </p:nvCxnSpPr>
        <p:spPr>
          <a:xfrm>
            <a:off x="2734734" y="3860800"/>
            <a:ext cx="268816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Ευθεία γραμμή σύνδεσης 12"/>
          <p:cNvCxnSpPr/>
          <p:nvPr/>
        </p:nvCxnSpPr>
        <p:spPr>
          <a:xfrm>
            <a:off x="719667" y="4149725"/>
            <a:ext cx="55626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Ευθεία γραμμή σύνδεσης 14"/>
          <p:cNvCxnSpPr/>
          <p:nvPr/>
        </p:nvCxnSpPr>
        <p:spPr>
          <a:xfrm>
            <a:off x="719667" y="4508500"/>
            <a:ext cx="89281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Ευθεία γραμμή σύνδεσης 16"/>
          <p:cNvCxnSpPr/>
          <p:nvPr/>
        </p:nvCxnSpPr>
        <p:spPr>
          <a:xfrm>
            <a:off x="719667" y="4797425"/>
            <a:ext cx="143933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Ευθεία γραμμή σύνδεσης 18"/>
          <p:cNvCxnSpPr/>
          <p:nvPr/>
        </p:nvCxnSpPr>
        <p:spPr>
          <a:xfrm>
            <a:off x="300568" y="5445125"/>
            <a:ext cx="953981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0420681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el 1"/>
          <p:cNvSpPr>
            <a:spLocks noGrp="1"/>
          </p:cNvSpPr>
          <p:nvPr>
            <p:ph type="title"/>
          </p:nvPr>
        </p:nvSpPr>
        <p:spPr bwMode="auto">
          <a:xfrm>
            <a:off x="1373717" y="-11113"/>
            <a:ext cx="10058400" cy="914401"/>
          </a:xfrm>
        </p:spPr>
        <p:txBody>
          <a:bodyPr wrap="square" numCol="1" anchorCtr="0" compatLnSpc="1">
            <a:prstTxWarp prst="textNoShape">
              <a:avLst/>
            </a:prstTxWarp>
          </a:bodyPr>
          <a:lstStyle/>
          <a:p>
            <a:pPr algn="ctr"/>
            <a:r>
              <a:rPr lang="el-GR" altLang="el-GR" sz="2800" b="1">
                <a:solidFill>
                  <a:srgbClr val="C00000"/>
                </a:solidFill>
                <a:effectLst/>
                <a:latin typeface="Comic Sans MS" pitchFamily="66" charset="0"/>
              </a:rPr>
              <a:t>Εκτίμηση του σοβαρού άσθματος</a:t>
            </a:r>
            <a:endParaRPr lang="nl-NL" altLang="el-GR" sz="2800" b="1">
              <a:solidFill>
                <a:srgbClr val="C00000"/>
              </a:solidFill>
              <a:effectLst/>
              <a:latin typeface="Comic Sans MS" pitchFamily="66" charset="0"/>
            </a:endParaRPr>
          </a:p>
        </p:txBody>
      </p:sp>
      <p:pic>
        <p:nvPicPr>
          <p:cNvPr id="143363"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6933" y="1268414"/>
            <a:ext cx="12192000" cy="425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64" name="Tekstvak 3"/>
          <p:cNvSpPr txBox="1">
            <a:spLocks noChangeArrowheads="1"/>
          </p:cNvSpPr>
          <p:nvPr/>
        </p:nvSpPr>
        <p:spPr bwMode="auto">
          <a:xfrm>
            <a:off x="4271434" y="6308725"/>
            <a:ext cx="319670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eaLnBrk="1" hangingPunct="1">
              <a:spcBef>
                <a:spcPct val="0"/>
              </a:spcBef>
              <a:buSzTx/>
              <a:buFontTx/>
              <a:buNone/>
            </a:pPr>
            <a:r>
              <a:rPr lang="nl-BE" altLang="en-US" sz="1800" b="1" i="1">
                <a:solidFill>
                  <a:srgbClr val="C00000"/>
                </a:solidFill>
                <a:latin typeface="Comic Sans MS" pitchFamily="66" charset="0"/>
              </a:rPr>
              <a:t>F. Chung et al, ERJ 2014.</a:t>
            </a:r>
            <a:endParaRPr lang="nl-NL" altLang="en-US" sz="1800" b="1" i="1">
              <a:solidFill>
                <a:srgbClr val="C00000"/>
              </a:solidFill>
              <a:latin typeface="Comic Sans MS" pitchFamily="66" charset="0"/>
            </a:endParaRPr>
          </a:p>
        </p:txBody>
      </p:sp>
      <p:pic>
        <p:nvPicPr>
          <p:cNvPr id="143365" name="Picture 4" descr="C:\Users\gbrsslle\AppData\Local\Microsoft\Windows\Temporary Internet Files\Content.Outlook\UDKDNMFR\ERS_Logo_Color_S.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6299200"/>
            <a:ext cx="3312584" cy="55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66" name="Picture 6" descr="C:\Users\gbrsslle\AppData\Local\Microsoft\Windows\Temporary Internet Files\Content.Outlook\UDKDNMFR\American-Thoracic-Society.gif"/>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1169651" y="5949950"/>
            <a:ext cx="1022349"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1909635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77389" y="2546623"/>
            <a:ext cx="10515600" cy="1325563"/>
          </a:xfrm>
        </p:spPr>
        <p:txBody>
          <a:bodyPr>
            <a:normAutofit/>
          </a:bodyPr>
          <a:lstStyle/>
          <a:p>
            <a:pPr algn="ctr"/>
            <a:r>
              <a:rPr lang="el-GR" sz="3600" b="1" dirty="0">
                <a:solidFill>
                  <a:srgbClr val="002060"/>
                </a:solidFill>
                <a:latin typeface="Comic Sans MS" panose="030F0702030302020204" pitchFamily="66" charset="0"/>
              </a:rPr>
              <a:t>ΘΕΡΑΠΕΙΑ ΑΣΘΜΑΤΟΣ</a:t>
            </a:r>
          </a:p>
        </p:txBody>
      </p:sp>
    </p:spTree>
    <p:extLst>
      <p:ext uri="{BB962C8B-B14F-4D97-AF65-F5344CB8AC3E}">
        <p14:creationId xmlns:p14="http://schemas.microsoft.com/office/powerpoint/2010/main" xmlns="" val="19123332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8" name="Rectangle 8"/>
          <p:cNvSpPr>
            <a:spLocks noChangeArrowheads="1"/>
          </p:cNvSpPr>
          <p:nvPr/>
        </p:nvSpPr>
        <p:spPr bwMode="auto">
          <a:xfrm>
            <a:off x="969432" y="4795971"/>
            <a:ext cx="10172097" cy="1171847"/>
          </a:xfrm>
          <a:prstGeom prst="roundRect">
            <a:avLst/>
          </a:prstGeom>
          <a:ln cap="rnd" cmpd="sng">
            <a:headEnd/>
            <a:tailEnd/>
          </a:ln>
          <a:effectLst>
            <a:outerShdw blurRad="50800" dist="889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r>
              <a:rPr lang="el-GR" altLang="el-GR" sz="2400" b="1" dirty="0">
                <a:solidFill>
                  <a:srgbClr val="002060"/>
                </a:solidFill>
                <a:latin typeface="Comic Sans MS" panose="030F0702030302020204" pitchFamily="66" charset="0"/>
                <a:cs typeface="Arial" pitchFamily="34" charset="0"/>
              </a:rPr>
              <a:t>«Ο στόχος της θεραπείας πρέπει να είναι η επίτευξη και η διατήρηση του ελέγχου για παρατεταμένα χρονικά διαστήματα»</a:t>
            </a:r>
            <a:r>
              <a:rPr lang="el-GR" altLang="el-GR" sz="2400" b="1" baseline="30000" dirty="0">
                <a:solidFill>
                  <a:srgbClr val="002060"/>
                </a:solidFill>
                <a:latin typeface="Comic Sans MS" panose="030F0702030302020204" pitchFamily="66" charset="0"/>
                <a:cs typeface="Arial" pitchFamily="34" charset="0"/>
              </a:rPr>
              <a:t>2</a:t>
            </a:r>
          </a:p>
        </p:txBody>
      </p:sp>
      <p:sp>
        <p:nvSpPr>
          <p:cNvPr id="6148" name="Text Box 17"/>
          <p:cNvSpPr txBox="1">
            <a:spLocks noChangeArrowheads="1"/>
          </p:cNvSpPr>
          <p:nvPr/>
        </p:nvSpPr>
        <p:spPr bwMode="auto">
          <a:xfrm>
            <a:off x="8953613" y="6334780"/>
            <a:ext cx="28232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l-GR" altLang="el-GR" sz="1200" dirty="0">
                <a:solidFill>
                  <a:srgbClr val="002060"/>
                </a:solidFill>
                <a:latin typeface="Comic Sans MS" panose="030F0702030302020204" pitchFamily="66" charset="0"/>
              </a:rPr>
              <a:t>1 </a:t>
            </a:r>
            <a:r>
              <a:rPr lang="el-GR" altLang="el-GR" sz="1200" dirty="0" err="1">
                <a:solidFill>
                  <a:srgbClr val="002060"/>
                </a:solidFill>
                <a:latin typeface="Comic Sans MS" panose="030F0702030302020204" pitchFamily="66" charset="0"/>
              </a:rPr>
              <a:t>Peters</a:t>
            </a:r>
            <a:r>
              <a:rPr lang="el-GR" altLang="el-GR" sz="1200" dirty="0">
                <a:solidFill>
                  <a:srgbClr val="002060"/>
                </a:solidFill>
                <a:latin typeface="Comic Sans MS" panose="030F0702030302020204" pitchFamily="66" charset="0"/>
              </a:rPr>
              <a:t>, </a:t>
            </a:r>
            <a:r>
              <a:rPr lang="el-GR" altLang="el-GR" sz="1200" dirty="0" err="1">
                <a:solidFill>
                  <a:srgbClr val="002060"/>
                </a:solidFill>
                <a:latin typeface="Comic Sans MS" panose="030F0702030302020204" pitchFamily="66" charset="0"/>
              </a:rPr>
              <a:t>Drugs</a:t>
            </a:r>
            <a:r>
              <a:rPr lang="el-GR" altLang="el-GR" sz="1200" dirty="0">
                <a:solidFill>
                  <a:srgbClr val="002060"/>
                </a:solidFill>
                <a:latin typeface="Comic Sans MS" panose="030F0702030302020204" pitchFamily="66" charset="0"/>
              </a:rPr>
              <a:t> 2009; 69(2):137-150</a:t>
            </a:r>
          </a:p>
          <a:p>
            <a:pPr>
              <a:spcBef>
                <a:spcPct val="0"/>
              </a:spcBef>
              <a:buFontTx/>
              <a:buNone/>
            </a:pPr>
            <a:r>
              <a:rPr lang="el-GR" altLang="el-GR" sz="1200" dirty="0">
                <a:solidFill>
                  <a:srgbClr val="002060"/>
                </a:solidFill>
                <a:latin typeface="Comic Sans MS" panose="030F0702030302020204" pitchFamily="66" charset="0"/>
              </a:rPr>
              <a:t>2 Κατευθυντήριες οδηγίες GINA</a:t>
            </a:r>
          </a:p>
        </p:txBody>
      </p:sp>
      <p:sp>
        <p:nvSpPr>
          <p:cNvPr id="6149" name="Rectangle 20"/>
          <p:cNvSpPr>
            <a:spLocks noChangeArrowheads="1"/>
          </p:cNvSpPr>
          <p:nvPr/>
        </p:nvSpPr>
        <p:spPr bwMode="auto">
          <a:xfrm>
            <a:off x="1800979" y="731724"/>
            <a:ext cx="8487833"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endParaRPr lang="el-GR" altLang="el-GR" sz="2800" b="1" dirty="0">
              <a:solidFill>
                <a:srgbClr val="002060"/>
              </a:solidFill>
              <a:latin typeface="Comic Sans MS" panose="030F0702030302020204" pitchFamily="66" charset="0"/>
            </a:endParaRPr>
          </a:p>
          <a:p>
            <a:pPr algn="ctr">
              <a:spcBef>
                <a:spcPct val="0"/>
              </a:spcBef>
              <a:buFontTx/>
              <a:buNone/>
            </a:pPr>
            <a:r>
              <a:rPr lang="el-GR" altLang="el-GR" sz="2800" b="1" i="1" dirty="0">
                <a:solidFill>
                  <a:srgbClr val="C00000"/>
                </a:solidFill>
                <a:latin typeface="Comic Sans MS" panose="030F0702030302020204" pitchFamily="66" charset="0"/>
              </a:rPr>
              <a:t>Οι δύο συνιστώσες του ελέγχου του άσθματος</a:t>
            </a:r>
          </a:p>
        </p:txBody>
      </p:sp>
      <p:grpSp>
        <p:nvGrpSpPr>
          <p:cNvPr id="6150" name="Group 26"/>
          <p:cNvGrpSpPr>
            <a:grpSpLocks/>
          </p:cNvGrpSpPr>
          <p:nvPr/>
        </p:nvGrpSpPr>
        <p:grpSpPr bwMode="auto">
          <a:xfrm>
            <a:off x="907746" y="1702878"/>
            <a:ext cx="10295467" cy="2817812"/>
            <a:chOff x="458" y="667"/>
            <a:chExt cx="4864" cy="1775"/>
          </a:xfrm>
        </p:grpSpPr>
        <p:sp>
          <p:nvSpPr>
            <p:cNvPr id="6151" name="Text Box 22"/>
            <p:cNvSpPr txBox="1">
              <a:spLocks noChangeArrowheads="1"/>
            </p:cNvSpPr>
            <p:nvPr/>
          </p:nvSpPr>
          <p:spPr bwMode="auto">
            <a:xfrm>
              <a:off x="458" y="1056"/>
              <a:ext cx="2427" cy="1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r>
                <a:rPr lang="el-GR" altLang="el-GR" sz="1800" dirty="0">
                  <a:solidFill>
                    <a:srgbClr val="002060"/>
                  </a:solidFill>
                  <a:latin typeface="Comic Sans MS" panose="030F0702030302020204" pitchFamily="66" charset="0"/>
                  <a:ea typeface="ＭＳ Ｐゴシック" pitchFamily="34" charset="-128"/>
                  <a:cs typeface="Calibri" pitchFamily="34" charset="0"/>
                </a:rPr>
                <a:t>ΤΡΕΧΩΝ ΕΛΕΓΧΟΣ</a:t>
              </a:r>
            </a:p>
            <a:p>
              <a:pPr eaLnBrk="1" hangingPunct="1">
                <a:spcBef>
                  <a:spcPct val="50000"/>
                </a:spcBef>
                <a:buFontTx/>
                <a:buChar char="•"/>
              </a:pPr>
              <a:r>
                <a:rPr lang="el-GR" altLang="el-GR" sz="1800" b="0" dirty="0">
                  <a:solidFill>
                    <a:srgbClr val="002060"/>
                  </a:solidFill>
                  <a:latin typeface="Comic Sans MS" panose="030F0702030302020204" pitchFamily="66" charset="0"/>
                  <a:ea typeface="ＭＳ Ｐゴシック" pitchFamily="34" charset="-128"/>
                  <a:cs typeface="Calibri" pitchFamily="34" charset="0"/>
                </a:rPr>
                <a:t> Ελάχιστα ή καθόλου συμπτώματα</a:t>
              </a:r>
            </a:p>
            <a:p>
              <a:pPr eaLnBrk="1" hangingPunct="1">
                <a:spcBef>
                  <a:spcPct val="50000"/>
                </a:spcBef>
                <a:buFontTx/>
                <a:buChar char="•"/>
              </a:pPr>
              <a:r>
                <a:rPr lang="el-GR" altLang="el-GR" sz="1800" b="0" dirty="0">
                  <a:solidFill>
                    <a:srgbClr val="002060"/>
                  </a:solidFill>
                  <a:latin typeface="Comic Sans MS" panose="030F0702030302020204" pitchFamily="66" charset="0"/>
                  <a:ea typeface="ＭＳ Ｐゴシック" pitchFamily="34" charset="-128"/>
                  <a:cs typeface="Calibri" pitchFamily="34" charset="0"/>
                </a:rPr>
                <a:t> Ελάχιστη ανάγκη για χρήση θεραπείας ανακούφισης</a:t>
              </a:r>
            </a:p>
            <a:p>
              <a:pPr eaLnBrk="1" hangingPunct="1">
                <a:spcBef>
                  <a:spcPct val="50000"/>
                </a:spcBef>
                <a:buFontTx/>
                <a:buChar char="•"/>
              </a:pPr>
              <a:r>
                <a:rPr lang="el-GR" altLang="el-GR" sz="1800" b="0" dirty="0">
                  <a:solidFill>
                    <a:srgbClr val="002060"/>
                  </a:solidFill>
                  <a:latin typeface="Comic Sans MS" panose="030F0702030302020204" pitchFamily="66" charset="0"/>
                  <a:ea typeface="ＭＳ Ｐゴシック" pitchFamily="34" charset="-128"/>
                  <a:cs typeface="Calibri" pitchFamily="34" charset="0"/>
                </a:rPr>
                <a:t> Διατήρηση καλής πνευμονικής λειτουργίας</a:t>
              </a:r>
            </a:p>
          </p:txBody>
        </p:sp>
        <p:sp>
          <p:nvSpPr>
            <p:cNvPr id="6152" name="Text Box 23"/>
            <p:cNvSpPr txBox="1">
              <a:spLocks noChangeArrowheads="1"/>
            </p:cNvSpPr>
            <p:nvPr/>
          </p:nvSpPr>
          <p:spPr bwMode="auto">
            <a:xfrm>
              <a:off x="3190" y="1056"/>
              <a:ext cx="2132" cy="6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r>
                <a:rPr lang="el-GR" altLang="el-GR" sz="1800" dirty="0">
                  <a:solidFill>
                    <a:srgbClr val="002060"/>
                  </a:solidFill>
                  <a:latin typeface="Comic Sans MS" panose="030F0702030302020204" pitchFamily="66" charset="0"/>
                  <a:ea typeface="ＭＳ Ｐゴシック" pitchFamily="34" charset="-128"/>
                  <a:cs typeface="Calibri" pitchFamily="34" charset="0"/>
                </a:rPr>
                <a:t>ΜΕΙΩΣΗ ΜΕΛΛΟΝΤΙΚΟΥ ΚΙΝΔΥΝΟΥ</a:t>
              </a:r>
            </a:p>
            <a:p>
              <a:pPr eaLnBrk="1" hangingPunct="1">
                <a:spcBef>
                  <a:spcPct val="50000"/>
                </a:spcBef>
                <a:buFontTx/>
                <a:buChar char="•"/>
              </a:pPr>
              <a:r>
                <a:rPr lang="el-GR" altLang="el-GR" sz="1800" b="0" dirty="0">
                  <a:solidFill>
                    <a:srgbClr val="002060"/>
                  </a:solidFill>
                  <a:latin typeface="Comic Sans MS" panose="030F0702030302020204" pitchFamily="66" charset="0"/>
                  <a:ea typeface="ＭＳ Ｐゴシック" pitchFamily="34" charset="-128"/>
                  <a:cs typeface="Calibri" pitchFamily="34" charset="0"/>
                </a:rPr>
                <a:t> Αποφυγή παροξυσμών που χρήζουν επείγουσας φροντίδας</a:t>
              </a:r>
            </a:p>
          </p:txBody>
        </p:sp>
        <p:sp>
          <p:nvSpPr>
            <p:cNvPr id="5144" name="Text Box 24"/>
            <p:cNvSpPr txBox="1">
              <a:spLocks noChangeArrowheads="1"/>
            </p:cNvSpPr>
            <p:nvPr/>
          </p:nvSpPr>
          <p:spPr bwMode="auto">
            <a:xfrm>
              <a:off x="496" y="667"/>
              <a:ext cx="4805" cy="262"/>
            </a:xfrm>
            <a:prstGeom prst="rect">
              <a:avLst/>
            </a:prstGeom>
            <a:solidFill>
              <a:srgbClr val="00B0F0"/>
            </a:solidFill>
            <a:ln>
              <a:headEnd/>
              <a:tailEnd/>
            </a:ln>
          </p:spPr>
          <p:style>
            <a:lnRef idx="3">
              <a:schemeClr val="lt1"/>
            </a:lnRef>
            <a:fillRef idx="1">
              <a:schemeClr val="dk1"/>
            </a:fillRef>
            <a:effectRef idx="1">
              <a:schemeClr val="dk1"/>
            </a:effectRef>
            <a:fontRef idx="minor">
              <a:schemeClr val="lt1"/>
            </a:fontRef>
          </p:style>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l-GR" altLang="el-GR" sz="2000">
                  <a:latin typeface="Comic Sans MS" panose="030F0702030302020204" pitchFamily="66" charset="0"/>
                  <a:ea typeface="ＭＳ Ｐゴシック" pitchFamily="34" charset="-128"/>
                  <a:cs typeface="Calibri" pitchFamily="34" charset="0"/>
                </a:rPr>
                <a:t>ΕΛΕΓΧΟΣ ΑΣΘΜΑΤΟΣ</a:t>
              </a:r>
              <a:r>
                <a:rPr lang="el-GR" altLang="el-GR" sz="2000" baseline="30000">
                  <a:latin typeface="Comic Sans MS" panose="030F0702030302020204" pitchFamily="66" charset="0"/>
                  <a:ea typeface="ＭＳ Ｐゴシック" pitchFamily="34" charset="-128"/>
                  <a:cs typeface="Calibri" pitchFamily="34" charset="0"/>
                </a:rPr>
                <a:t>1</a:t>
              </a:r>
            </a:p>
          </p:txBody>
        </p:sp>
        <p:sp>
          <p:nvSpPr>
            <p:cNvPr id="6154" name="Rectangle 25"/>
            <p:cNvSpPr>
              <a:spLocks noChangeArrowheads="1"/>
            </p:cNvSpPr>
            <p:nvPr/>
          </p:nvSpPr>
          <p:spPr bwMode="auto">
            <a:xfrm>
              <a:off x="498" y="930"/>
              <a:ext cx="4806" cy="1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endParaRPr lang="en-US" altLang="el-GR" sz="2500">
                <a:solidFill>
                  <a:srgbClr val="000000"/>
                </a:solidFill>
                <a:latin typeface="Comic Sans MS" panose="030F0702030302020204" pitchFamily="66" charset="0"/>
              </a:endParaRPr>
            </a:p>
          </p:txBody>
        </p:sp>
      </p:grpSp>
      <p:sp>
        <p:nvSpPr>
          <p:cNvPr id="11" name="TextBox 10"/>
          <p:cNvSpPr txBox="1"/>
          <p:nvPr/>
        </p:nvSpPr>
        <p:spPr>
          <a:xfrm>
            <a:off x="1800979" y="195237"/>
            <a:ext cx="9568591" cy="523220"/>
          </a:xfrm>
          <a:prstGeom prst="rect">
            <a:avLst/>
          </a:prstGeom>
          <a:noFill/>
        </p:spPr>
        <p:txBody>
          <a:bodyPr wrap="square" rtlCol="0">
            <a:spAutoFit/>
          </a:bodyPr>
          <a:lstStyle/>
          <a:p>
            <a:r>
              <a:rPr lang="el-GR" sz="2800" b="1" dirty="0">
                <a:solidFill>
                  <a:srgbClr val="002060"/>
                </a:solidFill>
                <a:latin typeface="Comic Sans MS" panose="030F0702030302020204" pitchFamily="66" charset="0"/>
              </a:rPr>
              <a:t>Τι επιδιώκουμε με τη θεραπεία του άσθματος?</a:t>
            </a:r>
          </a:p>
        </p:txBody>
      </p:sp>
    </p:spTree>
    <p:extLst>
      <p:ext uri="{BB962C8B-B14F-4D97-AF65-F5344CB8AC3E}">
        <p14:creationId xmlns:p14="http://schemas.microsoft.com/office/powerpoint/2010/main" xmlns="" val="210729034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a:extLst>
              <a:ext uri="{FF2B5EF4-FFF2-40B4-BE49-F238E27FC236}">
                <a16:creationId xmlns:a16="http://schemas.microsoft.com/office/drawing/2014/main" xmlns="" id="{93976252-7014-4B9B-8D69-E78025BE4851}"/>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24000" y="620714"/>
            <a:ext cx="6719888" cy="5337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987" name="Picture 3">
            <a:extLst>
              <a:ext uri="{FF2B5EF4-FFF2-40B4-BE49-F238E27FC236}">
                <a16:creationId xmlns:a16="http://schemas.microsoft.com/office/drawing/2014/main" xmlns="" id="{28344C31-90AB-4185-A60E-AF601099438D}"/>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243888" y="0"/>
            <a:ext cx="2424112"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descr="SLIDE 45_46.jp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1170518" y="1519238"/>
            <a:ext cx="8159749" cy="3832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5" name="Rectangle 7"/>
          <p:cNvSpPr>
            <a:spLocks/>
          </p:cNvSpPr>
          <p:nvPr/>
        </p:nvSpPr>
        <p:spPr bwMode="auto">
          <a:xfrm>
            <a:off x="1545167" y="6657976"/>
            <a:ext cx="2059517"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40622" bIns="0"/>
          <a:lstStyle>
            <a:lvl1pPr marL="36513" defTabSz="912813" eaLnBrk="0" hangingPunct="0">
              <a:spcBef>
                <a:spcPct val="20000"/>
              </a:spcBef>
              <a:buFont typeface="Arial" pitchFamily="34" charset="0"/>
              <a:buChar char="•"/>
              <a:defRPr sz="3200">
                <a:solidFill>
                  <a:schemeClr val="tx1"/>
                </a:solidFill>
                <a:latin typeface="Calibri" pitchFamily="34" charset="0"/>
              </a:defRPr>
            </a:lvl1pPr>
            <a:lvl2pPr marL="742950" indent="-285750" defTabSz="912813" eaLnBrk="0" hangingPunct="0">
              <a:spcBef>
                <a:spcPct val="20000"/>
              </a:spcBef>
              <a:buFont typeface="Arial" pitchFamily="34" charset="0"/>
              <a:buChar char="–"/>
              <a:defRPr sz="2800">
                <a:solidFill>
                  <a:schemeClr val="tx1"/>
                </a:solidFill>
                <a:latin typeface="Calibri" pitchFamily="34" charset="0"/>
              </a:defRPr>
            </a:lvl2pPr>
            <a:lvl3pPr marL="1143000" indent="-228600" defTabSz="912813" eaLnBrk="0" hangingPunct="0">
              <a:spcBef>
                <a:spcPct val="20000"/>
              </a:spcBef>
              <a:buFont typeface="Arial" pitchFamily="34" charset="0"/>
              <a:buChar char="•"/>
              <a:defRPr sz="2400">
                <a:solidFill>
                  <a:schemeClr val="tx1"/>
                </a:solidFill>
                <a:latin typeface="Calibri" pitchFamily="34" charset="0"/>
              </a:defRPr>
            </a:lvl3pPr>
            <a:lvl4pPr marL="1600200" indent="-228600" defTabSz="912813" eaLnBrk="0" hangingPunct="0">
              <a:spcBef>
                <a:spcPct val="20000"/>
              </a:spcBef>
              <a:buFont typeface="Arial" pitchFamily="34" charset="0"/>
              <a:buChar char="–"/>
              <a:defRPr sz="2000">
                <a:solidFill>
                  <a:schemeClr val="tx1"/>
                </a:solidFill>
                <a:latin typeface="Calibri" pitchFamily="34" charset="0"/>
              </a:defRPr>
            </a:lvl4pPr>
            <a:lvl5pPr marL="2057400" indent="-228600" defTabSz="912813" eaLnBrk="0" hangingPunct="0">
              <a:spcBef>
                <a:spcPct val="20000"/>
              </a:spcBef>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200" i="1">
                <a:solidFill>
                  <a:srgbClr val="FFFFFF"/>
                </a:solidFill>
                <a:latin typeface="Comic Sans MS" pitchFamily="66" charset="0"/>
                <a:ea typeface="ＭＳ Ｐゴシック" pitchFamily="34" charset="-128"/>
                <a:sym typeface="Arial Italic" charset="0"/>
              </a:rPr>
              <a:t>GINA 2016, Box 3-2</a:t>
            </a:r>
          </a:p>
        </p:txBody>
      </p:sp>
      <p:sp>
        <p:nvSpPr>
          <p:cNvPr id="18436" name="Rectangle 13"/>
          <p:cNvSpPr>
            <a:spLocks/>
          </p:cNvSpPr>
          <p:nvPr/>
        </p:nvSpPr>
        <p:spPr bwMode="auto">
          <a:xfrm>
            <a:off x="6574368" y="1836738"/>
            <a:ext cx="3069751"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912813" eaLnBrk="0" hangingPunct="0">
              <a:spcBef>
                <a:spcPct val="20000"/>
              </a:spcBef>
              <a:buFont typeface="Arial" pitchFamily="34" charset="0"/>
              <a:buChar char="•"/>
              <a:defRPr sz="3200">
                <a:solidFill>
                  <a:schemeClr val="tx1"/>
                </a:solidFill>
                <a:latin typeface="Calibri" pitchFamily="34" charset="0"/>
              </a:defRPr>
            </a:lvl1pPr>
            <a:lvl2pPr marL="742950" indent="-285750" defTabSz="912813" eaLnBrk="0" hangingPunct="0">
              <a:spcBef>
                <a:spcPct val="20000"/>
              </a:spcBef>
              <a:buFont typeface="Arial" pitchFamily="34" charset="0"/>
              <a:buChar char="–"/>
              <a:defRPr sz="2800">
                <a:solidFill>
                  <a:schemeClr val="tx1"/>
                </a:solidFill>
                <a:latin typeface="Calibri" pitchFamily="34" charset="0"/>
              </a:defRPr>
            </a:lvl2pPr>
            <a:lvl3pPr marL="1143000" indent="-228600" defTabSz="912813" eaLnBrk="0" hangingPunct="0">
              <a:spcBef>
                <a:spcPct val="20000"/>
              </a:spcBef>
              <a:buFont typeface="Arial" pitchFamily="34" charset="0"/>
              <a:buChar char="•"/>
              <a:defRPr sz="2400">
                <a:solidFill>
                  <a:schemeClr val="tx1"/>
                </a:solidFill>
                <a:latin typeface="Calibri" pitchFamily="34" charset="0"/>
              </a:defRPr>
            </a:lvl3pPr>
            <a:lvl4pPr marL="1600200" indent="-228600" defTabSz="912813" eaLnBrk="0" hangingPunct="0">
              <a:spcBef>
                <a:spcPct val="20000"/>
              </a:spcBef>
              <a:buFont typeface="Arial" pitchFamily="34" charset="0"/>
              <a:buChar char="–"/>
              <a:defRPr sz="2000">
                <a:solidFill>
                  <a:schemeClr val="tx1"/>
                </a:solidFill>
                <a:latin typeface="Calibri" pitchFamily="34" charset="0"/>
              </a:defRPr>
            </a:lvl4pPr>
            <a:lvl5pPr marL="2057400" indent="-228600" defTabSz="912813" eaLnBrk="0" hangingPunct="0">
              <a:spcBef>
                <a:spcPct val="20000"/>
              </a:spcBef>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ts val="425"/>
              </a:spcBef>
              <a:buFontTx/>
              <a:buNone/>
            </a:pPr>
            <a:r>
              <a:rPr lang="en-US" altLang="en-US" sz="1600" dirty="0">
                <a:solidFill>
                  <a:srgbClr val="002060"/>
                </a:solidFill>
                <a:latin typeface="Comic Sans MS" pitchFamily="66" charset="0"/>
                <a:ea typeface="ＭＳ Ｐゴシック" pitchFamily="34" charset="-128"/>
              </a:rPr>
              <a:t>Diagnosis</a:t>
            </a:r>
          </a:p>
          <a:p>
            <a:pPr eaLnBrk="1" hangingPunct="1">
              <a:spcBef>
                <a:spcPts val="425"/>
              </a:spcBef>
              <a:buFontTx/>
              <a:buNone/>
            </a:pPr>
            <a:r>
              <a:rPr lang="en-US" altLang="en-US" sz="1600" dirty="0">
                <a:solidFill>
                  <a:srgbClr val="002060"/>
                </a:solidFill>
                <a:latin typeface="Comic Sans MS" pitchFamily="66" charset="0"/>
                <a:ea typeface="ＭＳ Ｐゴシック" pitchFamily="34" charset="-128"/>
              </a:rPr>
              <a:t>Symptom control &amp; risk factors</a:t>
            </a:r>
            <a:br>
              <a:rPr lang="en-US" altLang="en-US" sz="1600" dirty="0">
                <a:solidFill>
                  <a:srgbClr val="002060"/>
                </a:solidFill>
                <a:latin typeface="Comic Sans MS" pitchFamily="66" charset="0"/>
                <a:ea typeface="ＭＳ Ｐゴシック" pitchFamily="34" charset="-128"/>
              </a:rPr>
            </a:br>
            <a:r>
              <a:rPr lang="en-US" altLang="en-US" sz="1600" dirty="0">
                <a:solidFill>
                  <a:srgbClr val="002060"/>
                </a:solidFill>
                <a:latin typeface="Comic Sans MS" pitchFamily="66" charset="0"/>
                <a:ea typeface="ＭＳ Ｐゴシック" pitchFamily="34" charset="-128"/>
              </a:rPr>
              <a:t>(including lung function)</a:t>
            </a:r>
          </a:p>
          <a:p>
            <a:pPr eaLnBrk="1" hangingPunct="1">
              <a:spcBef>
                <a:spcPts val="425"/>
              </a:spcBef>
              <a:buFontTx/>
              <a:buNone/>
            </a:pPr>
            <a:r>
              <a:rPr lang="en-US" altLang="en-US" sz="1600" b="1" dirty="0">
                <a:solidFill>
                  <a:srgbClr val="002060"/>
                </a:solidFill>
                <a:latin typeface="Comic Sans MS" pitchFamily="66" charset="0"/>
                <a:ea typeface="ＭＳ Ｐゴシック" pitchFamily="34" charset="-128"/>
              </a:rPr>
              <a:t>Inhaler technique &amp; adherence</a:t>
            </a:r>
          </a:p>
          <a:p>
            <a:pPr eaLnBrk="1" hangingPunct="1">
              <a:spcBef>
                <a:spcPts val="425"/>
              </a:spcBef>
              <a:buFontTx/>
              <a:buNone/>
            </a:pPr>
            <a:r>
              <a:rPr lang="en-US" altLang="en-US" sz="1600" b="1" dirty="0">
                <a:solidFill>
                  <a:srgbClr val="002060"/>
                </a:solidFill>
                <a:latin typeface="Comic Sans MS" pitchFamily="66" charset="0"/>
                <a:ea typeface="ＭＳ Ｐゴシック" pitchFamily="34" charset="-128"/>
              </a:rPr>
              <a:t>Patient preference</a:t>
            </a:r>
          </a:p>
        </p:txBody>
      </p:sp>
      <p:sp>
        <p:nvSpPr>
          <p:cNvPr id="18437" name="Rectangle 14"/>
          <p:cNvSpPr>
            <a:spLocks/>
          </p:cNvSpPr>
          <p:nvPr/>
        </p:nvSpPr>
        <p:spPr bwMode="auto">
          <a:xfrm>
            <a:off x="6096001" y="4797426"/>
            <a:ext cx="3020058" cy="8412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912813" eaLnBrk="0" hangingPunct="0">
              <a:spcBef>
                <a:spcPct val="20000"/>
              </a:spcBef>
              <a:buFont typeface="Arial" pitchFamily="34" charset="0"/>
              <a:buChar char="•"/>
              <a:defRPr sz="3200">
                <a:solidFill>
                  <a:schemeClr val="tx1"/>
                </a:solidFill>
                <a:latin typeface="Calibri" pitchFamily="34" charset="0"/>
              </a:defRPr>
            </a:lvl1pPr>
            <a:lvl2pPr marL="742950" indent="-285750" defTabSz="912813" eaLnBrk="0" hangingPunct="0">
              <a:spcBef>
                <a:spcPct val="20000"/>
              </a:spcBef>
              <a:buFont typeface="Arial" pitchFamily="34" charset="0"/>
              <a:buChar char="–"/>
              <a:defRPr sz="2800">
                <a:solidFill>
                  <a:schemeClr val="tx1"/>
                </a:solidFill>
                <a:latin typeface="Calibri" pitchFamily="34" charset="0"/>
              </a:defRPr>
            </a:lvl2pPr>
            <a:lvl3pPr marL="1143000" indent="-228600" defTabSz="912813" eaLnBrk="0" hangingPunct="0">
              <a:spcBef>
                <a:spcPct val="20000"/>
              </a:spcBef>
              <a:buFont typeface="Arial" pitchFamily="34" charset="0"/>
              <a:buChar char="•"/>
              <a:defRPr sz="2400">
                <a:solidFill>
                  <a:schemeClr val="tx1"/>
                </a:solidFill>
                <a:latin typeface="Calibri" pitchFamily="34" charset="0"/>
              </a:defRPr>
            </a:lvl3pPr>
            <a:lvl4pPr marL="1600200" indent="-228600" defTabSz="912813" eaLnBrk="0" hangingPunct="0">
              <a:spcBef>
                <a:spcPct val="20000"/>
              </a:spcBef>
              <a:buFont typeface="Arial" pitchFamily="34" charset="0"/>
              <a:buChar char="–"/>
              <a:defRPr sz="2000">
                <a:solidFill>
                  <a:schemeClr val="tx1"/>
                </a:solidFill>
                <a:latin typeface="Calibri" pitchFamily="34" charset="0"/>
              </a:defRPr>
            </a:lvl4pPr>
            <a:lvl5pPr marL="2057400" indent="-228600" defTabSz="912813" eaLnBrk="0" hangingPunct="0">
              <a:spcBef>
                <a:spcPct val="20000"/>
              </a:spcBef>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ts val="425"/>
              </a:spcBef>
              <a:buFontTx/>
              <a:buNone/>
            </a:pPr>
            <a:r>
              <a:rPr lang="en-US" altLang="en-US" sz="1600" dirty="0">
                <a:solidFill>
                  <a:srgbClr val="002060"/>
                </a:solidFill>
                <a:latin typeface="Comic Sans MS" pitchFamily="66" charset="0"/>
                <a:ea typeface="ＭＳ Ｐゴシック" pitchFamily="34" charset="-128"/>
              </a:rPr>
              <a:t>Asthma medications</a:t>
            </a:r>
          </a:p>
          <a:p>
            <a:pPr eaLnBrk="1" hangingPunct="1">
              <a:spcBef>
                <a:spcPts val="425"/>
              </a:spcBef>
              <a:buFontTx/>
              <a:buNone/>
            </a:pPr>
            <a:r>
              <a:rPr lang="en-US" altLang="en-US" sz="1600" dirty="0">
                <a:solidFill>
                  <a:srgbClr val="002060"/>
                </a:solidFill>
                <a:latin typeface="Comic Sans MS" pitchFamily="66" charset="0"/>
                <a:ea typeface="ＭＳ Ｐゴシック" pitchFamily="34" charset="-128"/>
              </a:rPr>
              <a:t>Non-pharmacological strategies</a:t>
            </a:r>
          </a:p>
          <a:p>
            <a:pPr eaLnBrk="1" hangingPunct="1">
              <a:spcBef>
                <a:spcPts val="425"/>
              </a:spcBef>
              <a:buFontTx/>
              <a:buNone/>
            </a:pPr>
            <a:r>
              <a:rPr lang="en-US" altLang="en-US" sz="1600" dirty="0">
                <a:solidFill>
                  <a:srgbClr val="002060"/>
                </a:solidFill>
                <a:latin typeface="Comic Sans MS" pitchFamily="66" charset="0"/>
                <a:ea typeface="ＭＳ Ｐゴシック" pitchFamily="34" charset="-128"/>
              </a:rPr>
              <a:t>Treat modifiable risk factors</a:t>
            </a:r>
          </a:p>
        </p:txBody>
      </p:sp>
      <p:sp>
        <p:nvSpPr>
          <p:cNvPr id="18438" name="Rectangle 15"/>
          <p:cNvSpPr>
            <a:spLocks/>
          </p:cNvSpPr>
          <p:nvPr/>
        </p:nvSpPr>
        <p:spPr bwMode="auto">
          <a:xfrm>
            <a:off x="1051984" y="3200400"/>
            <a:ext cx="1886735" cy="1436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912813" eaLnBrk="0" hangingPunct="0">
              <a:spcBef>
                <a:spcPct val="20000"/>
              </a:spcBef>
              <a:buFont typeface="Arial" pitchFamily="34" charset="0"/>
              <a:buChar char="•"/>
              <a:defRPr sz="3200">
                <a:solidFill>
                  <a:schemeClr val="tx1"/>
                </a:solidFill>
                <a:latin typeface="Calibri" pitchFamily="34" charset="0"/>
              </a:defRPr>
            </a:lvl1pPr>
            <a:lvl2pPr marL="742950" indent="-285750" defTabSz="912813" eaLnBrk="0" hangingPunct="0">
              <a:spcBef>
                <a:spcPct val="20000"/>
              </a:spcBef>
              <a:buFont typeface="Arial" pitchFamily="34" charset="0"/>
              <a:buChar char="–"/>
              <a:defRPr sz="2800">
                <a:solidFill>
                  <a:schemeClr val="tx1"/>
                </a:solidFill>
                <a:latin typeface="Calibri" pitchFamily="34" charset="0"/>
              </a:defRPr>
            </a:lvl2pPr>
            <a:lvl3pPr marL="1143000" indent="-228600" defTabSz="912813" eaLnBrk="0" hangingPunct="0">
              <a:spcBef>
                <a:spcPct val="20000"/>
              </a:spcBef>
              <a:buFont typeface="Arial" pitchFamily="34" charset="0"/>
              <a:buChar char="•"/>
              <a:defRPr sz="2400">
                <a:solidFill>
                  <a:schemeClr val="tx1"/>
                </a:solidFill>
                <a:latin typeface="Calibri" pitchFamily="34" charset="0"/>
              </a:defRPr>
            </a:lvl3pPr>
            <a:lvl4pPr marL="1600200" indent="-228600" defTabSz="912813" eaLnBrk="0" hangingPunct="0">
              <a:spcBef>
                <a:spcPct val="20000"/>
              </a:spcBef>
              <a:buFont typeface="Arial" pitchFamily="34" charset="0"/>
              <a:buChar char="–"/>
              <a:defRPr sz="2000">
                <a:solidFill>
                  <a:schemeClr val="tx1"/>
                </a:solidFill>
                <a:latin typeface="Calibri" pitchFamily="34" charset="0"/>
              </a:defRPr>
            </a:lvl4pPr>
            <a:lvl5pPr marL="2057400" indent="-228600" defTabSz="912813" eaLnBrk="0" hangingPunct="0">
              <a:spcBef>
                <a:spcPct val="20000"/>
              </a:spcBef>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ts val="425"/>
              </a:spcBef>
              <a:buFontTx/>
              <a:buNone/>
            </a:pPr>
            <a:r>
              <a:rPr lang="en-US" altLang="en-US" sz="1600" dirty="0">
                <a:solidFill>
                  <a:srgbClr val="002060"/>
                </a:solidFill>
                <a:latin typeface="Comic Sans MS" pitchFamily="66" charset="0"/>
                <a:ea typeface="ＭＳ Ｐゴシック" pitchFamily="34" charset="-128"/>
              </a:rPr>
              <a:t>Symptoms</a:t>
            </a:r>
          </a:p>
          <a:p>
            <a:pPr eaLnBrk="1" hangingPunct="1">
              <a:spcBef>
                <a:spcPts val="425"/>
              </a:spcBef>
              <a:buFontTx/>
              <a:buNone/>
            </a:pPr>
            <a:r>
              <a:rPr lang="en-US" altLang="en-US" sz="1600" dirty="0">
                <a:solidFill>
                  <a:srgbClr val="002060"/>
                </a:solidFill>
                <a:latin typeface="Comic Sans MS" pitchFamily="66" charset="0"/>
                <a:ea typeface="ＭＳ Ｐゴシック" pitchFamily="34" charset="-128"/>
              </a:rPr>
              <a:t>Exacerbations</a:t>
            </a:r>
          </a:p>
          <a:p>
            <a:pPr eaLnBrk="1" hangingPunct="1">
              <a:spcBef>
                <a:spcPts val="425"/>
              </a:spcBef>
              <a:buFontTx/>
              <a:buNone/>
            </a:pPr>
            <a:r>
              <a:rPr lang="en-US" altLang="en-US" sz="1600" dirty="0">
                <a:solidFill>
                  <a:srgbClr val="002060"/>
                </a:solidFill>
                <a:latin typeface="Comic Sans MS" pitchFamily="66" charset="0"/>
                <a:ea typeface="ＭＳ Ｐゴシック" pitchFamily="34" charset="-128"/>
              </a:rPr>
              <a:t>Side-effects</a:t>
            </a:r>
          </a:p>
          <a:p>
            <a:pPr eaLnBrk="1" hangingPunct="1">
              <a:spcBef>
                <a:spcPts val="425"/>
              </a:spcBef>
              <a:buFontTx/>
              <a:buNone/>
            </a:pPr>
            <a:r>
              <a:rPr lang="en-US" altLang="en-US" sz="1600" dirty="0">
                <a:solidFill>
                  <a:srgbClr val="002060"/>
                </a:solidFill>
                <a:latin typeface="Comic Sans MS" pitchFamily="66" charset="0"/>
                <a:ea typeface="ＭＳ Ｐゴシック" pitchFamily="34" charset="-128"/>
              </a:rPr>
              <a:t>Patient satisfaction</a:t>
            </a:r>
          </a:p>
          <a:p>
            <a:pPr eaLnBrk="1" hangingPunct="1">
              <a:spcBef>
                <a:spcPts val="425"/>
              </a:spcBef>
              <a:buFontTx/>
              <a:buNone/>
            </a:pPr>
            <a:r>
              <a:rPr lang="en-US" altLang="en-US" sz="1600" dirty="0">
                <a:solidFill>
                  <a:srgbClr val="002060"/>
                </a:solidFill>
                <a:latin typeface="Comic Sans MS" pitchFamily="66" charset="0"/>
                <a:ea typeface="ＭＳ Ｐゴシック" pitchFamily="34" charset="-128"/>
              </a:rPr>
              <a:t>Lung function</a:t>
            </a:r>
          </a:p>
        </p:txBody>
      </p:sp>
      <p:sp>
        <p:nvSpPr>
          <p:cNvPr id="16" name="Rectangle 15"/>
          <p:cNvSpPr/>
          <p:nvPr/>
        </p:nvSpPr>
        <p:spPr>
          <a:xfrm rot="18616622">
            <a:off x="3679692" y="2450672"/>
            <a:ext cx="2570088" cy="240634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spcFirstLastPara="1" wrap="none" lIns="91418" tIns="45709" rIns="91418" bIns="45709">
            <a:prstTxWarp prst="textArchUp">
              <a:avLst>
                <a:gd name="adj" fmla="val 5457498"/>
              </a:avLst>
            </a:prstTxWarp>
            <a:spAutoFit/>
          </a:bodyPr>
          <a:lstStyle/>
          <a:p>
            <a:pPr algn="ctr" defTabSz="914185" fontAlgn="auto">
              <a:spcBef>
                <a:spcPts val="0"/>
              </a:spcBef>
              <a:spcAft>
                <a:spcPts val="0"/>
              </a:spcAft>
              <a:defRPr/>
            </a:pPr>
            <a:r>
              <a:rPr lang="en-AU" sz="1700" b="1" dirty="0">
                <a:ln w="12700">
                  <a:noFill/>
                  <a:prstDash val="solid"/>
                </a:ln>
                <a:solidFill>
                  <a:prstClr val="white"/>
                </a:solidFill>
                <a:latin typeface="Comic Sans MS" panose="030F0702030302020204" pitchFamily="66" charset="0"/>
                <a:cs typeface="Arial"/>
              </a:rPr>
              <a:t>REVIEW RESPONSE</a:t>
            </a:r>
          </a:p>
        </p:txBody>
      </p:sp>
      <p:sp>
        <p:nvSpPr>
          <p:cNvPr id="17" name="Rectangle 16"/>
          <p:cNvSpPr/>
          <p:nvPr/>
        </p:nvSpPr>
        <p:spPr>
          <a:xfrm rot="3706156">
            <a:off x="3808560" y="2495306"/>
            <a:ext cx="2256314" cy="218067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spcFirstLastPara="1" wrap="none" lIns="91418" tIns="45709" rIns="91418" bIns="45709">
            <a:prstTxWarp prst="textArchUp">
              <a:avLst>
                <a:gd name="adj" fmla="val 5457498"/>
              </a:avLst>
            </a:prstTxWarp>
            <a:spAutoFit/>
          </a:bodyPr>
          <a:lstStyle/>
          <a:p>
            <a:pPr algn="ctr" defTabSz="914185" fontAlgn="auto">
              <a:spcBef>
                <a:spcPts val="0"/>
              </a:spcBef>
              <a:spcAft>
                <a:spcPts val="0"/>
              </a:spcAft>
              <a:defRPr/>
            </a:pPr>
            <a:r>
              <a:rPr lang="en-AU" sz="1700" b="1" dirty="0">
                <a:ln w="12700">
                  <a:noFill/>
                  <a:prstDash val="solid"/>
                </a:ln>
                <a:solidFill>
                  <a:prstClr val="white"/>
                </a:solidFill>
                <a:latin typeface="Comic Sans MS" panose="030F0702030302020204" pitchFamily="66" charset="0"/>
                <a:cs typeface="Arial"/>
              </a:rPr>
              <a:t>ASSESS</a:t>
            </a:r>
          </a:p>
        </p:txBody>
      </p:sp>
      <p:sp>
        <p:nvSpPr>
          <p:cNvPr id="18" name="Rectangle 17"/>
          <p:cNvSpPr/>
          <p:nvPr/>
        </p:nvSpPr>
        <p:spPr>
          <a:xfrm rot="21356104">
            <a:off x="3843424" y="3256108"/>
            <a:ext cx="2154960" cy="1753419"/>
          </a:xfrm>
          <a:prstGeom prst="rect">
            <a:avLst/>
          </a:prstGeom>
          <a:noFill/>
        </p:spPr>
        <p:txBody>
          <a:bodyPr spcFirstLastPara="1" wrap="none" lIns="91418" tIns="45709" rIns="91418" bIns="45709">
            <a:prstTxWarp prst="textArchDown">
              <a:avLst>
                <a:gd name="adj" fmla="val 16604063"/>
              </a:avLst>
            </a:prstTxWarp>
            <a:spAutoFit/>
          </a:bodyPr>
          <a:lstStyle/>
          <a:p>
            <a:pPr algn="ctr" defTabSz="914185" fontAlgn="auto">
              <a:spcBef>
                <a:spcPts val="0"/>
              </a:spcBef>
              <a:spcAft>
                <a:spcPts val="0"/>
              </a:spcAft>
              <a:defRPr/>
            </a:pPr>
            <a:r>
              <a:rPr lang="en-AU" sz="1700" b="1" dirty="0">
                <a:ln w="12700">
                  <a:noFill/>
                  <a:prstDash val="solid"/>
                </a:ln>
                <a:solidFill>
                  <a:prstClr val="white"/>
                </a:solidFill>
                <a:latin typeface="Comic Sans MS" panose="030F0702030302020204" pitchFamily="66" charset="0"/>
                <a:ea typeface="ＭＳ Ｐゴシック" charset="0"/>
                <a:cs typeface="Arial"/>
              </a:rPr>
              <a:t>ADJUST TREATMENT</a:t>
            </a:r>
            <a:endParaRPr lang="en-US" sz="1700" b="1" dirty="0">
              <a:ln w="12700">
                <a:noFill/>
                <a:prstDash val="solid"/>
              </a:ln>
              <a:solidFill>
                <a:prstClr val="white"/>
              </a:solidFill>
              <a:latin typeface="Comic Sans MS" panose="030F0702030302020204" pitchFamily="66" charset="0"/>
              <a:ea typeface="ＭＳ Ｐゴシック" charset="0"/>
              <a:cs typeface="ＭＳ Ｐゴシック" charset="0"/>
            </a:endParaRPr>
          </a:p>
        </p:txBody>
      </p:sp>
      <p:sp>
        <p:nvSpPr>
          <p:cNvPr id="18442" name="TextBox 14"/>
          <p:cNvSpPr txBox="1">
            <a:spLocks noChangeArrowheads="1"/>
          </p:cNvSpPr>
          <p:nvPr/>
        </p:nvSpPr>
        <p:spPr bwMode="auto">
          <a:xfrm>
            <a:off x="527051" y="188913"/>
            <a:ext cx="10500783"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8" tIns="45709" rIns="91418" bIns="45709">
            <a:spAutoFit/>
          </a:bodyPr>
          <a:lstStyle>
            <a:lvl1pPr defTabSz="912813" eaLnBrk="0" hangingPunct="0">
              <a:spcBef>
                <a:spcPct val="20000"/>
              </a:spcBef>
              <a:buFont typeface="Arial" pitchFamily="34" charset="0"/>
              <a:buChar char="•"/>
              <a:defRPr sz="3200">
                <a:solidFill>
                  <a:schemeClr val="tx1"/>
                </a:solidFill>
                <a:latin typeface="Calibri" pitchFamily="34" charset="0"/>
              </a:defRPr>
            </a:lvl1pPr>
            <a:lvl2pPr marL="742950" indent="-285750" defTabSz="912813" eaLnBrk="0" hangingPunct="0">
              <a:spcBef>
                <a:spcPct val="20000"/>
              </a:spcBef>
              <a:buFont typeface="Arial" pitchFamily="34" charset="0"/>
              <a:buChar char="–"/>
              <a:defRPr sz="2800">
                <a:solidFill>
                  <a:schemeClr val="tx1"/>
                </a:solidFill>
                <a:latin typeface="Calibri" pitchFamily="34" charset="0"/>
              </a:defRPr>
            </a:lvl2pPr>
            <a:lvl3pPr marL="1143000" indent="-228600" defTabSz="912813" eaLnBrk="0" hangingPunct="0">
              <a:spcBef>
                <a:spcPct val="20000"/>
              </a:spcBef>
              <a:buFont typeface="Arial" pitchFamily="34" charset="0"/>
              <a:buChar char="•"/>
              <a:defRPr sz="2400">
                <a:solidFill>
                  <a:schemeClr val="tx1"/>
                </a:solidFill>
                <a:latin typeface="Calibri" pitchFamily="34" charset="0"/>
              </a:defRPr>
            </a:lvl3pPr>
            <a:lvl4pPr marL="1600200" indent="-228600" defTabSz="912813" eaLnBrk="0" hangingPunct="0">
              <a:spcBef>
                <a:spcPct val="20000"/>
              </a:spcBef>
              <a:buFont typeface="Arial" pitchFamily="34" charset="0"/>
              <a:buChar char="–"/>
              <a:defRPr sz="2000">
                <a:solidFill>
                  <a:schemeClr val="tx1"/>
                </a:solidFill>
                <a:latin typeface="Calibri" pitchFamily="34" charset="0"/>
              </a:defRPr>
            </a:lvl4pPr>
            <a:lvl5pPr marL="2057400" indent="-228600" defTabSz="912813" eaLnBrk="0" hangingPunct="0">
              <a:spcBef>
                <a:spcPct val="20000"/>
              </a:spcBef>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GB" altLang="el-GR" b="1" dirty="0">
                <a:solidFill>
                  <a:srgbClr val="130759"/>
                </a:solidFill>
                <a:latin typeface="Comic Sans MS" pitchFamily="66" charset="0"/>
                <a:cs typeface="Andalus" pitchFamily="18" charset="-78"/>
              </a:rPr>
              <a:t>GINA 2017</a:t>
            </a:r>
            <a:r>
              <a:rPr lang="el-GR" altLang="el-GR" b="1" dirty="0">
                <a:solidFill>
                  <a:srgbClr val="130759"/>
                </a:solidFill>
                <a:latin typeface="Comic Sans MS" pitchFamily="66" charset="0"/>
                <a:cs typeface="Andalus" pitchFamily="18" charset="-78"/>
              </a:rPr>
              <a:t> -σήμερα</a:t>
            </a:r>
            <a:endParaRPr lang="en-GB" altLang="el-GR" b="1" dirty="0">
              <a:solidFill>
                <a:srgbClr val="130759"/>
              </a:solidFill>
              <a:latin typeface="Comic Sans MS" pitchFamily="66" charset="0"/>
              <a:cs typeface="Andalus" pitchFamily="18" charset="-78"/>
            </a:endParaRPr>
          </a:p>
        </p:txBody>
      </p:sp>
      <p:sp>
        <p:nvSpPr>
          <p:cNvPr id="18443" name="TextBox 1"/>
          <p:cNvSpPr txBox="1">
            <a:spLocks noChangeArrowheads="1"/>
          </p:cNvSpPr>
          <p:nvPr/>
        </p:nvSpPr>
        <p:spPr bwMode="auto">
          <a:xfrm>
            <a:off x="0" y="6657975"/>
            <a:ext cx="12192000" cy="3698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GB" altLang="el-GR" sz="1800">
              <a:latin typeface="Comic Sans MS" pitchFamily="66" charset="0"/>
            </a:endParaRPr>
          </a:p>
        </p:txBody>
      </p:sp>
    </p:spTree>
    <p:extLst>
      <p:ext uri="{BB962C8B-B14F-4D97-AF65-F5344CB8AC3E}">
        <p14:creationId xmlns:p14="http://schemas.microsoft.com/office/powerpoint/2010/main" xmlns="" val="4001760988"/>
      </p:ext>
    </p:extLst>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998617" y="1636259"/>
            <a:ext cx="7613605" cy="46535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Box 1"/>
          <p:cNvSpPr txBox="1"/>
          <p:nvPr/>
        </p:nvSpPr>
        <p:spPr>
          <a:xfrm>
            <a:off x="1789611" y="418011"/>
            <a:ext cx="7981406" cy="523220"/>
          </a:xfrm>
          <a:prstGeom prst="rect">
            <a:avLst/>
          </a:prstGeom>
          <a:noFill/>
        </p:spPr>
        <p:txBody>
          <a:bodyPr wrap="square" rtlCol="0">
            <a:spAutoFit/>
          </a:bodyPr>
          <a:lstStyle/>
          <a:p>
            <a:pPr algn="ctr"/>
            <a:r>
              <a:rPr lang="el-GR" sz="2800" b="1" dirty="0">
                <a:solidFill>
                  <a:srgbClr val="002060"/>
                </a:solidFill>
                <a:latin typeface="Comic Sans MS" panose="030F0702030302020204" pitchFamily="66" charset="0"/>
              </a:rPr>
              <a:t>Ταξινόμηση βαρύτητας άσθματος</a:t>
            </a:r>
          </a:p>
        </p:txBody>
      </p:sp>
    </p:spTree>
    <p:extLst>
      <p:ext uri="{BB962C8B-B14F-4D97-AF65-F5344CB8AC3E}">
        <p14:creationId xmlns:p14="http://schemas.microsoft.com/office/powerpoint/2010/main" xmlns="" val="2807786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7051" y="1412875"/>
            <a:ext cx="11370733" cy="5208588"/>
          </a:xfrm>
        </p:spPr>
        <p:txBody>
          <a:bodyPr/>
          <a:lstStyle/>
          <a:p>
            <a:r>
              <a:rPr lang="el-GR" altLang="el-GR" sz="2200">
                <a:solidFill>
                  <a:srgbClr val="040466"/>
                </a:solidFill>
                <a:latin typeface="Comic Sans MS" pitchFamily="66" charset="0"/>
              </a:rPr>
              <a:t>Η διάγνωση βασίζεται</a:t>
            </a:r>
            <a:r>
              <a:rPr lang="en-US" altLang="el-GR" sz="2200">
                <a:solidFill>
                  <a:srgbClr val="040466"/>
                </a:solidFill>
                <a:latin typeface="Comic Sans MS" pitchFamily="66" charset="0"/>
              </a:rPr>
              <a:t>:</a:t>
            </a:r>
          </a:p>
          <a:p>
            <a:pPr lvl="1"/>
            <a:r>
              <a:rPr lang="el-GR" altLang="el-GR" sz="2200">
                <a:solidFill>
                  <a:srgbClr val="040466"/>
                </a:solidFill>
                <a:latin typeface="Comic Sans MS" pitchFamily="66" charset="0"/>
              </a:rPr>
              <a:t>Στο ιστορικό συμπτωμάτων συμβατών με το άσθμα</a:t>
            </a:r>
            <a:r>
              <a:rPr lang="en-US" altLang="el-GR" sz="2200">
                <a:solidFill>
                  <a:srgbClr val="040466"/>
                </a:solidFill>
                <a:latin typeface="Comic Sans MS" pitchFamily="66" charset="0"/>
              </a:rPr>
              <a:t> </a:t>
            </a:r>
            <a:endParaRPr lang="el-GR" altLang="el-GR" sz="2200">
              <a:solidFill>
                <a:srgbClr val="040466"/>
              </a:solidFill>
              <a:latin typeface="Comic Sans MS" pitchFamily="66" charset="0"/>
            </a:endParaRPr>
          </a:p>
          <a:p>
            <a:pPr lvl="1"/>
            <a:endParaRPr lang="en-US" altLang="el-GR" sz="2200">
              <a:solidFill>
                <a:srgbClr val="040466"/>
              </a:solidFill>
              <a:latin typeface="Comic Sans MS" pitchFamily="66" charset="0"/>
            </a:endParaRPr>
          </a:p>
          <a:p>
            <a:pPr lvl="1"/>
            <a:r>
              <a:rPr lang="el-GR" altLang="el-GR" sz="2200">
                <a:solidFill>
                  <a:srgbClr val="040466"/>
                </a:solidFill>
                <a:latin typeface="Comic Sans MS" pitchFamily="66" charset="0"/>
              </a:rPr>
              <a:t>Στην παρουσία κυμαινόμενης στένωσης των αεραγωγών</a:t>
            </a:r>
            <a:r>
              <a:rPr lang="en-US" altLang="el-GR" sz="2200">
                <a:solidFill>
                  <a:srgbClr val="040466"/>
                </a:solidFill>
                <a:latin typeface="Comic Sans MS" pitchFamily="66" charset="0"/>
              </a:rPr>
              <a:t>, </a:t>
            </a:r>
            <a:r>
              <a:rPr lang="el-GR" altLang="el-GR" sz="2200">
                <a:solidFill>
                  <a:srgbClr val="040466"/>
                </a:solidFill>
                <a:latin typeface="Comic Sans MS" pitchFamily="66" charset="0"/>
              </a:rPr>
              <a:t>από το τεστ αναστρεψιμότητας ή άλλες δοκιμασίες</a:t>
            </a:r>
            <a:r>
              <a:rPr lang="en-US" altLang="el-GR" sz="2200">
                <a:solidFill>
                  <a:srgbClr val="040466"/>
                </a:solidFill>
                <a:latin typeface="Comic Sans MS" pitchFamily="66" charset="0"/>
              </a:rPr>
              <a:t> </a:t>
            </a:r>
            <a:endParaRPr lang="el-GR" altLang="el-GR" sz="2200">
              <a:solidFill>
                <a:srgbClr val="040466"/>
              </a:solidFill>
              <a:latin typeface="Comic Sans MS" pitchFamily="66" charset="0"/>
            </a:endParaRPr>
          </a:p>
          <a:p>
            <a:pPr lvl="1"/>
            <a:endParaRPr lang="en-AU" altLang="el-GR" sz="2200">
              <a:solidFill>
                <a:srgbClr val="040466"/>
              </a:solidFill>
              <a:latin typeface="Comic Sans MS" pitchFamily="66" charset="0"/>
            </a:endParaRPr>
          </a:p>
          <a:p>
            <a:r>
              <a:rPr lang="el-GR" altLang="el-GR" sz="2200">
                <a:solidFill>
                  <a:srgbClr val="040466"/>
                </a:solidFill>
                <a:latin typeface="Comic Sans MS" pitchFamily="66" charset="0"/>
              </a:rPr>
              <a:t>Η τεκμηρίωση είναι πιο πιθανή πριν ξεκινήσει ο ασθενής θεραπεία</a:t>
            </a:r>
            <a:endParaRPr lang="en-US" altLang="el-GR" sz="2200">
              <a:solidFill>
                <a:srgbClr val="040466"/>
              </a:solidFill>
              <a:latin typeface="Comic Sans MS" pitchFamily="66" charset="0"/>
            </a:endParaRPr>
          </a:p>
          <a:p>
            <a:endParaRPr lang="el-GR" altLang="el-GR" sz="2200">
              <a:solidFill>
                <a:srgbClr val="040466"/>
              </a:solidFill>
              <a:latin typeface="Comic Sans MS" pitchFamily="66" charset="0"/>
            </a:endParaRPr>
          </a:p>
          <a:p>
            <a:r>
              <a:rPr lang="el-GR" altLang="el-GR" sz="2200">
                <a:solidFill>
                  <a:srgbClr val="040466"/>
                </a:solidFill>
                <a:latin typeface="Comic Sans MS" pitchFamily="66" charset="0"/>
              </a:rPr>
              <a:t>Το άσθμα χαρακτηρίζεται από φλεγμονή των αεραγωγών και βρογχική υπεραντιδραστικότητα, αλλά αυτές οι παράμετροι δεν είναι απαραίτητες ή επαρκείς πολλές φορές για τη διάγνωση του άσθματος</a:t>
            </a:r>
            <a:r>
              <a:rPr lang="en-US" altLang="el-GR" sz="2200">
                <a:solidFill>
                  <a:srgbClr val="040466"/>
                </a:solidFill>
                <a:latin typeface="Comic Sans MS" pitchFamily="66" charset="0"/>
              </a:rPr>
              <a:t>.</a:t>
            </a:r>
            <a:endParaRPr lang="en-AU" altLang="el-GR" sz="2200">
              <a:solidFill>
                <a:srgbClr val="040466"/>
              </a:solidFill>
              <a:latin typeface="Comic Sans MS" pitchFamily="66" charset="0"/>
            </a:endParaRPr>
          </a:p>
          <a:p>
            <a:endParaRPr lang="en-AU" altLang="el-GR" sz="2200">
              <a:solidFill>
                <a:srgbClr val="040466"/>
              </a:solidFill>
              <a:latin typeface="Comic Sans MS" pitchFamily="66" charset="0"/>
            </a:endParaRPr>
          </a:p>
        </p:txBody>
      </p:sp>
      <p:sp>
        <p:nvSpPr>
          <p:cNvPr id="47107" name="Title 1"/>
          <p:cNvSpPr>
            <a:spLocks noGrp="1"/>
          </p:cNvSpPr>
          <p:nvPr>
            <p:ph type="title"/>
          </p:nvPr>
        </p:nvSpPr>
        <p:spPr>
          <a:xfrm>
            <a:off x="912284" y="333376"/>
            <a:ext cx="10104967" cy="646113"/>
          </a:xfrm>
        </p:spPr>
        <p:txBody>
          <a:bodyPr>
            <a:normAutofit fontScale="90000"/>
          </a:bodyPr>
          <a:lstStyle/>
          <a:p>
            <a:pPr algn="ctr"/>
            <a:r>
              <a:rPr lang="el-GR" altLang="el-GR" b="1">
                <a:latin typeface="Comic Sans MS" pitchFamily="66" charset="0"/>
              </a:rPr>
              <a:t> </a:t>
            </a:r>
            <a:r>
              <a:rPr lang="el-GR" altLang="el-GR" b="1">
                <a:solidFill>
                  <a:srgbClr val="C00000"/>
                </a:solidFill>
                <a:latin typeface="Comic Sans MS" pitchFamily="66" charset="0"/>
              </a:rPr>
              <a:t>Διάγνωση</a:t>
            </a:r>
            <a:endParaRPr lang="en-AU" altLang="el-GR" b="1">
              <a:solidFill>
                <a:srgbClr val="C00000"/>
              </a:solidFill>
              <a:latin typeface="Comic Sans MS" pitchFamily="66" charset="0"/>
            </a:endParaRPr>
          </a:p>
        </p:txBody>
      </p:sp>
      <p:pic>
        <p:nvPicPr>
          <p:cNvPr id="47108" name="Picture 6"/>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191752" y="42864"/>
            <a:ext cx="1960033" cy="15144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Ορθογώνιο 7"/>
          <p:cNvSpPr>
            <a:spLocks noChangeArrowheads="1"/>
          </p:cNvSpPr>
          <p:nvPr/>
        </p:nvSpPr>
        <p:spPr bwMode="auto">
          <a:xfrm>
            <a:off x="9306985" y="6237289"/>
            <a:ext cx="155202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GB" altLang="el-GR" sz="1800" dirty="0">
                <a:latin typeface="Arial" pitchFamily="34" charset="0"/>
              </a:rPr>
              <a:t> </a:t>
            </a:r>
            <a:r>
              <a:rPr lang="en-GB" altLang="el-GR" sz="1800" b="1" i="1" dirty="0">
                <a:solidFill>
                  <a:srgbClr val="C00000"/>
                </a:solidFill>
                <a:latin typeface="Comic Sans MS" pitchFamily="66" charset="0"/>
              </a:rPr>
              <a:t>GINA 20</a:t>
            </a:r>
            <a:r>
              <a:rPr lang="el-GR" altLang="el-GR" sz="1800" b="1" i="1" dirty="0">
                <a:solidFill>
                  <a:srgbClr val="C00000"/>
                </a:solidFill>
                <a:latin typeface="Comic Sans MS" pitchFamily="66" charset="0"/>
              </a:rPr>
              <a:t>22</a:t>
            </a:r>
          </a:p>
        </p:txBody>
      </p:sp>
    </p:spTree>
    <p:extLst>
      <p:ext uri="{BB962C8B-B14F-4D97-AF65-F5344CB8AC3E}">
        <p14:creationId xmlns:p14="http://schemas.microsoft.com/office/powerpoint/2010/main" xmlns="" val="2431398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4418" y="908050"/>
            <a:ext cx="11370733" cy="3244850"/>
          </a:xfrm>
          <a:solidFill>
            <a:schemeClr val="bg1"/>
          </a:solidFill>
        </p:spPr>
        <p:txBody>
          <a:bodyPr/>
          <a:lstStyle/>
          <a:p>
            <a:pPr>
              <a:defRPr/>
            </a:pPr>
            <a:r>
              <a:rPr lang="el-GR" altLang="el-GR" sz="2000" dirty="0">
                <a:solidFill>
                  <a:srgbClr val="040466"/>
                </a:solidFill>
                <a:latin typeface="Comic Sans MS" panose="030F0702030302020204" pitchFamily="66" charset="0"/>
              </a:rPr>
              <a:t>Πώς</a:t>
            </a:r>
            <a:r>
              <a:rPr lang="en-AU" altLang="el-GR" sz="2000" dirty="0">
                <a:solidFill>
                  <a:srgbClr val="040466"/>
                </a:solidFill>
                <a:latin typeface="Comic Sans MS" panose="030F0702030302020204" pitchFamily="66" charset="0"/>
              </a:rPr>
              <a:t>?</a:t>
            </a:r>
          </a:p>
          <a:p>
            <a:pPr lvl="1">
              <a:defRPr/>
            </a:pPr>
            <a:r>
              <a:rPr lang="el-GR" altLang="el-GR" sz="2000" dirty="0">
                <a:solidFill>
                  <a:srgbClr val="040466"/>
                </a:solidFill>
                <a:latin typeface="Comic Sans MS" panose="030F0702030302020204" pitchFamily="66" charset="0"/>
              </a:rPr>
              <a:t>Η βαρύτητα του άσθματος εκτιμάται αναδρομικά ανάλογα με το επίπεδο θεραπείας που λαμβάνει ο ασθενής ώστε να μην έχει συμπτώματα και παροξύνσεις</a:t>
            </a:r>
            <a:endParaRPr lang="en-AU" altLang="el-GR" sz="2000" dirty="0">
              <a:solidFill>
                <a:srgbClr val="040466"/>
              </a:solidFill>
              <a:latin typeface="Comic Sans MS" panose="030F0702030302020204" pitchFamily="66" charset="0"/>
            </a:endParaRPr>
          </a:p>
          <a:p>
            <a:pPr>
              <a:defRPr/>
            </a:pPr>
            <a:r>
              <a:rPr lang="el-GR" altLang="el-GR" sz="2000" dirty="0">
                <a:solidFill>
                  <a:srgbClr val="040466"/>
                </a:solidFill>
                <a:latin typeface="Comic Sans MS" panose="030F0702030302020204" pitchFamily="66" charset="0"/>
              </a:rPr>
              <a:t>Πότε</a:t>
            </a:r>
            <a:r>
              <a:rPr lang="en-AU" altLang="el-GR" sz="2000" dirty="0">
                <a:solidFill>
                  <a:srgbClr val="040466"/>
                </a:solidFill>
                <a:latin typeface="Comic Sans MS" panose="030F0702030302020204" pitchFamily="66" charset="0"/>
              </a:rPr>
              <a:t>?</a:t>
            </a:r>
          </a:p>
          <a:p>
            <a:pPr lvl="1">
              <a:defRPr/>
            </a:pPr>
            <a:r>
              <a:rPr lang="el-GR" altLang="el-GR" sz="2000" dirty="0">
                <a:solidFill>
                  <a:srgbClr val="040466"/>
                </a:solidFill>
                <a:latin typeface="Comic Sans MS" panose="030F0702030302020204" pitchFamily="66" charset="0"/>
              </a:rPr>
              <a:t>Αξιολογήστε τη βαρύτητα του άσθματος ενόσω ο ασθενής λαμβάνει θεραπεία συντήρησης για αρκετούς μήνες</a:t>
            </a:r>
          </a:p>
          <a:p>
            <a:pPr lvl="1">
              <a:defRPr/>
            </a:pPr>
            <a:r>
              <a:rPr lang="el-GR" altLang="el-GR" sz="2000" dirty="0">
                <a:solidFill>
                  <a:srgbClr val="040466"/>
                </a:solidFill>
                <a:latin typeface="Comic Sans MS" panose="030F0702030302020204" pitchFamily="66" charset="0"/>
              </a:rPr>
              <a:t>Η βαρύτητα δεν είναι μια δυναμική κατάσταση</a:t>
            </a:r>
            <a:r>
              <a:rPr lang="en-AU" altLang="el-GR" sz="2000" dirty="0">
                <a:solidFill>
                  <a:srgbClr val="040466"/>
                </a:solidFill>
                <a:latin typeface="Comic Sans MS" panose="030F0702030302020204" pitchFamily="66" charset="0"/>
              </a:rPr>
              <a:t>–</a:t>
            </a:r>
            <a:r>
              <a:rPr lang="el-GR" altLang="el-GR" sz="2000" dirty="0">
                <a:solidFill>
                  <a:srgbClr val="040466"/>
                </a:solidFill>
                <a:latin typeface="Comic Sans MS" panose="030F0702030302020204" pitchFamily="66" charset="0"/>
              </a:rPr>
              <a:t>μπορεί να αλλάζει με την πάροδο του χρόνου ή όσο αλλάζει η αγωγή </a:t>
            </a:r>
            <a:endParaRPr lang="en-AU" altLang="el-GR" sz="2000" dirty="0">
              <a:solidFill>
                <a:srgbClr val="040466"/>
              </a:solidFill>
              <a:latin typeface="Comic Sans MS" panose="030F0702030302020204" pitchFamily="66" charset="0"/>
            </a:endParaRPr>
          </a:p>
          <a:p>
            <a:pPr lvl="1">
              <a:defRPr/>
            </a:pPr>
            <a:endParaRPr lang="en-AU" altLang="el-GR" sz="2000" dirty="0">
              <a:solidFill>
                <a:srgbClr val="040466"/>
              </a:solidFill>
              <a:latin typeface="Comic Sans MS" panose="030F0702030302020204" pitchFamily="66" charset="0"/>
            </a:endParaRPr>
          </a:p>
        </p:txBody>
      </p:sp>
      <p:sp>
        <p:nvSpPr>
          <p:cNvPr id="120835" name="Title 1"/>
          <p:cNvSpPr>
            <a:spLocks noGrp="1"/>
          </p:cNvSpPr>
          <p:nvPr>
            <p:ph type="title"/>
          </p:nvPr>
        </p:nvSpPr>
        <p:spPr>
          <a:xfrm>
            <a:off x="1007534" y="115889"/>
            <a:ext cx="10104967" cy="936625"/>
          </a:xfrm>
        </p:spPr>
        <p:txBody>
          <a:bodyPr/>
          <a:lstStyle/>
          <a:p>
            <a:pPr algn="ctr"/>
            <a:r>
              <a:rPr lang="el-GR" altLang="el-GR" sz="2800" b="1" dirty="0">
                <a:solidFill>
                  <a:srgbClr val="C00000"/>
                </a:solidFill>
                <a:latin typeface="Comic Sans MS" pitchFamily="66" charset="0"/>
              </a:rPr>
              <a:t>Αξιολόγηση της βαρύτητας του άσθματος</a:t>
            </a:r>
            <a:endParaRPr lang="en-AU" altLang="el-GR" sz="2800" b="1" dirty="0">
              <a:solidFill>
                <a:srgbClr val="C00000"/>
              </a:solidFill>
              <a:latin typeface="Comic Sans MS" pitchFamily="66" charset="0"/>
            </a:endParaRPr>
          </a:p>
        </p:txBody>
      </p:sp>
      <p:sp>
        <p:nvSpPr>
          <p:cNvPr id="2" name="TextBox 1"/>
          <p:cNvSpPr txBox="1"/>
          <p:nvPr/>
        </p:nvSpPr>
        <p:spPr>
          <a:xfrm>
            <a:off x="624418" y="4206875"/>
            <a:ext cx="11423649" cy="1938992"/>
          </a:xfrm>
          <a:prstGeom prst="rect">
            <a:avLst/>
          </a:prstGeom>
          <a:solidFill>
            <a:schemeClr val="accent1">
              <a:lumMod val="20000"/>
              <a:lumOff val="80000"/>
            </a:schemeClr>
          </a:solidFill>
        </p:spPr>
        <p:txBody>
          <a:bodyPr>
            <a:spAutoFit/>
          </a:bodyPr>
          <a:lstStyle/>
          <a:p>
            <a:pPr>
              <a:defRPr/>
            </a:pPr>
            <a:r>
              <a:rPr lang="el-GR" altLang="el-GR" sz="2000" b="1" dirty="0">
                <a:solidFill>
                  <a:srgbClr val="040466"/>
                </a:solidFill>
                <a:latin typeface="Comic Sans MS" panose="030F0702030302020204" pitchFamily="66" charset="0"/>
              </a:rPr>
              <a:t>Ταξινόμηση </a:t>
            </a:r>
            <a:endParaRPr lang="en-AU" altLang="el-GR" sz="2000" b="1" dirty="0">
              <a:solidFill>
                <a:srgbClr val="040466"/>
              </a:solidFill>
              <a:latin typeface="Comic Sans MS" panose="030F0702030302020204" pitchFamily="66" charset="0"/>
            </a:endParaRPr>
          </a:p>
          <a:p>
            <a:pPr lvl="1">
              <a:defRPr/>
            </a:pPr>
            <a:r>
              <a:rPr lang="el-GR" altLang="el-GR" sz="2000" i="1" dirty="0">
                <a:solidFill>
                  <a:srgbClr val="040466"/>
                </a:solidFill>
                <a:latin typeface="Comic Sans MS" panose="030F0702030302020204" pitchFamily="66" charset="0"/>
              </a:rPr>
              <a:t>Ήπιο άσθμα</a:t>
            </a:r>
            <a:r>
              <a:rPr lang="en-AU" altLang="el-GR" sz="2000" i="1" dirty="0">
                <a:solidFill>
                  <a:srgbClr val="040466"/>
                </a:solidFill>
                <a:latin typeface="Comic Sans MS" panose="030F0702030302020204" pitchFamily="66" charset="0"/>
              </a:rPr>
              <a:t>: </a:t>
            </a:r>
            <a:r>
              <a:rPr lang="el-GR" altLang="el-GR" sz="2000" dirty="0">
                <a:solidFill>
                  <a:srgbClr val="040466"/>
                </a:solidFill>
                <a:latin typeface="Comic Sans MS" panose="030F0702030302020204" pitchFamily="66" charset="0"/>
              </a:rPr>
              <a:t>καλός έλεγχος με τα βήματα θεραπείας </a:t>
            </a:r>
            <a:r>
              <a:rPr lang="en-AU" altLang="el-GR" sz="2000" dirty="0">
                <a:solidFill>
                  <a:srgbClr val="040466"/>
                </a:solidFill>
                <a:latin typeface="Comic Sans MS" panose="030F0702030302020204" pitchFamily="66" charset="0"/>
              </a:rPr>
              <a:t> 1 </a:t>
            </a:r>
            <a:r>
              <a:rPr lang="el-GR" altLang="el-GR" sz="2000" dirty="0">
                <a:solidFill>
                  <a:srgbClr val="040466"/>
                </a:solidFill>
                <a:latin typeface="Comic Sans MS" panose="030F0702030302020204" pitchFamily="66" charset="0"/>
              </a:rPr>
              <a:t>ή</a:t>
            </a:r>
            <a:r>
              <a:rPr lang="en-AU" altLang="el-GR" sz="2000" dirty="0">
                <a:solidFill>
                  <a:srgbClr val="040466"/>
                </a:solidFill>
                <a:latin typeface="Comic Sans MS" panose="030F0702030302020204" pitchFamily="66" charset="0"/>
              </a:rPr>
              <a:t> 2 (SABA</a:t>
            </a:r>
            <a:r>
              <a:rPr lang="el-GR" altLang="el-GR" sz="2000" dirty="0">
                <a:solidFill>
                  <a:srgbClr val="040466"/>
                </a:solidFill>
                <a:latin typeface="Comic Sans MS" panose="030F0702030302020204" pitchFamily="66" charset="0"/>
              </a:rPr>
              <a:t> </a:t>
            </a:r>
            <a:r>
              <a:rPr lang="el-GR" altLang="el-GR" sz="2000" dirty="0" err="1">
                <a:solidFill>
                  <a:srgbClr val="040466"/>
                </a:solidFill>
                <a:latin typeface="Comic Sans MS" panose="030F0702030302020204" pitchFamily="66" charset="0"/>
              </a:rPr>
              <a:t>κατ’επίκλησιν</a:t>
            </a:r>
            <a:r>
              <a:rPr lang="el-GR" altLang="el-GR" sz="2000" dirty="0">
                <a:solidFill>
                  <a:srgbClr val="040466"/>
                </a:solidFill>
                <a:latin typeface="Comic Sans MS" panose="030F0702030302020204" pitchFamily="66" charset="0"/>
              </a:rPr>
              <a:t> ή χαμηλή δόση</a:t>
            </a:r>
            <a:r>
              <a:rPr lang="en-AU" altLang="el-GR" sz="2000" dirty="0">
                <a:solidFill>
                  <a:srgbClr val="040466"/>
                </a:solidFill>
                <a:latin typeface="Comic Sans MS" panose="030F0702030302020204" pitchFamily="66" charset="0"/>
              </a:rPr>
              <a:t> ICS)</a:t>
            </a:r>
          </a:p>
          <a:p>
            <a:pPr lvl="1">
              <a:defRPr/>
            </a:pPr>
            <a:r>
              <a:rPr lang="el-GR" altLang="el-GR" sz="2000" i="1" dirty="0">
                <a:solidFill>
                  <a:srgbClr val="040466"/>
                </a:solidFill>
                <a:latin typeface="Comic Sans MS" panose="030F0702030302020204" pitchFamily="66" charset="0"/>
              </a:rPr>
              <a:t>Μέτριο άσθμα</a:t>
            </a:r>
            <a:r>
              <a:rPr lang="en-AU" altLang="el-GR" sz="2000" i="1" dirty="0">
                <a:solidFill>
                  <a:srgbClr val="040466"/>
                </a:solidFill>
                <a:latin typeface="Comic Sans MS" panose="030F0702030302020204" pitchFamily="66" charset="0"/>
              </a:rPr>
              <a:t>: </a:t>
            </a:r>
            <a:r>
              <a:rPr lang="el-GR" altLang="el-GR" sz="2000" dirty="0">
                <a:solidFill>
                  <a:srgbClr val="040466"/>
                </a:solidFill>
                <a:latin typeface="Comic Sans MS" panose="030F0702030302020204" pitchFamily="66" charset="0"/>
              </a:rPr>
              <a:t>καλός έλεγχος με το βήμα θεραπείας </a:t>
            </a:r>
            <a:r>
              <a:rPr lang="en-AU" altLang="el-GR" sz="2000" dirty="0">
                <a:solidFill>
                  <a:srgbClr val="040466"/>
                </a:solidFill>
                <a:latin typeface="Comic Sans MS" panose="030F0702030302020204" pitchFamily="66" charset="0"/>
              </a:rPr>
              <a:t>3 (</a:t>
            </a:r>
            <a:r>
              <a:rPr lang="el-GR" altLang="el-GR" sz="2000" dirty="0">
                <a:solidFill>
                  <a:srgbClr val="040466"/>
                </a:solidFill>
                <a:latin typeface="Comic Sans MS" panose="030F0702030302020204" pitchFamily="66" charset="0"/>
              </a:rPr>
              <a:t>χαμηλή δόση </a:t>
            </a:r>
            <a:r>
              <a:rPr lang="en-AU" altLang="el-GR" sz="2000" dirty="0">
                <a:solidFill>
                  <a:srgbClr val="040466"/>
                </a:solidFill>
                <a:latin typeface="Comic Sans MS" panose="030F0702030302020204" pitchFamily="66" charset="0"/>
              </a:rPr>
              <a:t>ICS/LABA)</a:t>
            </a:r>
          </a:p>
          <a:p>
            <a:pPr lvl="1">
              <a:defRPr/>
            </a:pPr>
            <a:r>
              <a:rPr lang="el-GR" altLang="el-GR" sz="2000" i="1" dirty="0">
                <a:solidFill>
                  <a:srgbClr val="040466"/>
                </a:solidFill>
                <a:latin typeface="Comic Sans MS" panose="030F0702030302020204" pitchFamily="66" charset="0"/>
              </a:rPr>
              <a:t>Σοβαρό άσθμα</a:t>
            </a:r>
            <a:r>
              <a:rPr lang="en-AU" altLang="el-GR" sz="2000" i="1" dirty="0">
                <a:solidFill>
                  <a:srgbClr val="040466"/>
                </a:solidFill>
                <a:latin typeface="Comic Sans MS" panose="030F0702030302020204" pitchFamily="66" charset="0"/>
              </a:rPr>
              <a:t>: </a:t>
            </a:r>
            <a:r>
              <a:rPr lang="el-GR" altLang="el-GR" sz="2000" dirty="0">
                <a:solidFill>
                  <a:srgbClr val="040466"/>
                </a:solidFill>
                <a:latin typeface="Comic Sans MS" panose="030F0702030302020204" pitchFamily="66" charset="0"/>
              </a:rPr>
              <a:t>καλός έλεγχος με τα βήματα θεραπείας </a:t>
            </a:r>
            <a:r>
              <a:rPr lang="en-AU" altLang="el-GR" sz="2000" dirty="0">
                <a:solidFill>
                  <a:srgbClr val="040466"/>
                </a:solidFill>
                <a:latin typeface="Comic Sans MS" panose="030F0702030302020204" pitchFamily="66" charset="0"/>
              </a:rPr>
              <a:t>4/5 (</a:t>
            </a:r>
            <a:r>
              <a:rPr lang="el-GR" altLang="el-GR" sz="2000" dirty="0">
                <a:solidFill>
                  <a:srgbClr val="040466"/>
                </a:solidFill>
                <a:latin typeface="Comic Sans MS" panose="030F0702030302020204" pitchFamily="66" charset="0"/>
              </a:rPr>
              <a:t>μέτρια ή υψηλή δόση</a:t>
            </a:r>
            <a:r>
              <a:rPr lang="en-AU" altLang="el-GR" sz="2000" dirty="0">
                <a:solidFill>
                  <a:srgbClr val="040466"/>
                </a:solidFill>
                <a:latin typeface="Comic Sans MS" panose="030F0702030302020204" pitchFamily="66" charset="0"/>
              </a:rPr>
              <a:t> ICS/LABA ± add-on), </a:t>
            </a:r>
            <a:r>
              <a:rPr lang="el-GR" altLang="el-GR" sz="2000" dirty="0">
                <a:solidFill>
                  <a:srgbClr val="040466"/>
                </a:solidFill>
                <a:latin typeface="Comic Sans MS" panose="030F0702030302020204" pitchFamily="66" charset="0"/>
              </a:rPr>
              <a:t>ή παραμένει χωρίς έλεγχο παρά τη θεραπεία αυτή</a:t>
            </a:r>
            <a:endParaRPr lang="el-GR" dirty="0"/>
          </a:p>
        </p:txBody>
      </p:sp>
      <p:sp>
        <p:nvSpPr>
          <p:cNvPr id="120837" name="TextBox 4"/>
          <p:cNvSpPr txBox="1">
            <a:spLocks noChangeArrowheads="1"/>
          </p:cNvSpPr>
          <p:nvPr/>
        </p:nvSpPr>
        <p:spPr bwMode="auto">
          <a:xfrm>
            <a:off x="213785" y="6624639"/>
            <a:ext cx="272838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r>
              <a:rPr lang="en-AU" altLang="el-GR" sz="1200" b="1" i="1">
                <a:solidFill>
                  <a:schemeClr val="bg1"/>
                </a:solidFill>
              </a:rPr>
              <a:t>GINA 2017</a:t>
            </a:r>
          </a:p>
        </p:txBody>
      </p:sp>
    </p:spTree>
    <p:extLst>
      <p:ext uri="{BB962C8B-B14F-4D97-AF65-F5344CB8AC3E}">
        <p14:creationId xmlns:p14="http://schemas.microsoft.com/office/powerpoint/2010/main" xmlns="" val="11821018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Group 66">
            <a:extLst>
              <a:ext uri="{FF2B5EF4-FFF2-40B4-BE49-F238E27FC236}">
                <a16:creationId xmlns:a16="http://schemas.microsoft.com/office/drawing/2014/main" xmlns="" id="{9F445138-F130-AFB0-4341-2E46BCC73241}"/>
              </a:ext>
            </a:extLst>
          </p:cNvPr>
          <p:cNvGrpSpPr/>
          <p:nvPr/>
        </p:nvGrpSpPr>
        <p:grpSpPr>
          <a:xfrm>
            <a:off x="20" y="1282"/>
            <a:ext cx="12191980" cy="6856718"/>
            <a:chOff x="20" y="1282"/>
            <a:chExt cx="12191980" cy="6856718"/>
          </a:xfrm>
        </p:grpSpPr>
        <p:pic>
          <p:nvPicPr>
            <p:cNvPr id="5" name="Picture 4">
              <a:extLst>
                <a:ext uri="{FF2B5EF4-FFF2-40B4-BE49-F238E27FC236}">
                  <a16:creationId xmlns:a16="http://schemas.microsoft.com/office/drawing/2014/main" xmlns="" id="{9BD1F403-60A9-405B-9AB9-CF34EE0E30D3}"/>
                </a:ext>
              </a:extLst>
            </p:cNvPr>
            <p:cNvPicPr>
              <a:picLocks noChangeAspect="1"/>
            </p:cNvPicPr>
            <p:nvPr/>
          </p:nvPicPr>
          <p:blipFill rotWithShape="1">
            <a:blip r:embed="rId2" cstate="print"/>
            <a:srcRect t="19"/>
            <a:stretch/>
          </p:blipFill>
          <p:spPr>
            <a:xfrm>
              <a:off x="20" y="1282"/>
              <a:ext cx="12191980" cy="6856718"/>
            </a:xfrm>
            <a:prstGeom prst="rect">
              <a:avLst/>
            </a:prstGeom>
          </p:spPr>
        </p:pic>
        <p:sp>
          <p:nvSpPr>
            <p:cNvPr id="32" name="object 2">
              <a:extLst>
                <a:ext uri="{FF2B5EF4-FFF2-40B4-BE49-F238E27FC236}">
                  <a16:creationId xmlns:a16="http://schemas.microsoft.com/office/drawing/2014/main" xmlns="" id="{6CC25B70-FCA4-B638-611E-CD1BA3B7A818}"/>
                </a:ext>
              </a:extLst>
            </p:cNvPr>
            <p:cNvSpPr txBox="1"/>
            <p:nvPr/>
          </p:nvSpPr>
          <p:spPr>
            <a:xfrm>
              <a:off x="4798451" y="6155398"/>
              <a:ext cx="1427480" cy="417830"/>
            </a:xfrm>
            <a:prstGeom prst="rect">
              <a:avLst/>
            </a:prstGeom>
          </p:spPr>
          <p:txBody>
            <a:bodyPr vert="horz" wrap="square" lIns="0" tIns="26034" rIns="0" bIns="0" rtlCol="0">
              <a:spAutoFit/>
            </a:bodyPr>
            <a:lstStyle/>
            <a:p>
              <a:pPr marL="12700" marR="5080">
                <a:lnSpc>
                  <a:spcPts val="1000"/>
                </a:lnSpc>
                <a:spcBef>
                  <a:spcPts val="204"/>
                </a:spcBef>
              </a:pPr>
              <a:r>
                <a:rPr sz="900" i="1" dirty="0">
                  <a:solidFill>
                    <a:srgbClr val="58595B"/>
                  </a:solidFill>
                  <a:latin typeface="Arial"/>
                  <a:cs typeface="Arial"/>
                </a:rPr>
                <a:t>Low</a:t>
              </a:r>
              <a:r>
                <a:rPr sz="900" i="1" spc="-10" dirty="0">
                  <a:solidFill>
                    <a:srgbClr val="58595B"/>
                  </a:solidFill>
                  <a:latin typeface="Arial"/>
                  <a:cs typeface="Arial"/>
                </a:rPr>
                <a:t> </a:t>
              </a:r>
              <a:r>
                <a:rPr sz="900" i="1" dirty="0">
                  <a:solidFill>
                    <a:srgbClr val="58595B"/>
                  </a:solidFill>
                  <a:latin typeface="Arial"/>
                  <a:cs typeface="Arial"/>
                </a:rPr>
                <a:t>dose</a:t>
              </a:r>
              <a:r>
                <a:rPr sz="900" i="1" spc="-10" dirty="0">
                  <a:solidFill>
                    <a:srgbClr val="58595B"/>
                  </a:solidFill>
                  <a:latin typeface="Arial"/>
                  <a:cs typeface="Arial"/>
                </a:rPr>
                <a:t> </a:t>
              </a:r>
              <a:r>
                <a:rPr sz="900" i="1" dirty="0">
                  <a:solidFill>
                    <a:srgbClr val="58595B"/>
                  </a:solidFill>
                  <a:latin typeface="Arial"/>
                  <a:cs typeface="Arial"/>
                </a:rPr>
                <a:t>ICS</a:t>
              </a:r>
              <a:r>
                <a:rPr sz="900" i="1" spc="-5" dirty="0">
                  <a:solidFill>
                    <a:srgbClr val="58595B"/>
                  </a:solidFill>
                  <a:latin typeface="Arial"/>
                  <a:cs typeface="Arial"/>
                </a:rPr>
                <a:t> </a:t>
              </a:r>
              <a:r>
                <a:rPr sz="900" i="1" spc="-10" dirty="0">
                  <a:solidFill>
                    <a:srgbClr val="58595B"/>
                  </a:solidFill>
                  <a:latin typeface="Arial"/>
                  <a:cs typeface="Arial"/>
                </a:rPr>
                <a:t>whenever </a:t>
              </a:r>
              <a:r>
                <a:rPr sz="900" i="1" dirty="0">
                  <a:solidFill>
                    <a:srgbClr val="58595B"/>
                  </a:solidFill>
                  <a:latin typeface="Arial"/>
                  <a:cs typeface="Arial"/>
                </a:rPr>
                <a:t>SABA</a:t>
              </a:r>
              <a:r>
                <a:rPr sz="900" i="1" spc="-45" dirty="0">
                  <a:solidFill>
                    <a:srgbClr val="58595B"/>
                  </a:solidFill>
                  <a:latin typeface="Arial"/>
                  <a:cs typeface="Arial"/>
                </a:rPr>
                <a:t> </a:t>
              </a:r>
              <a:r>
                <a:rPr sz="900" i="1" dirty="0">
                  <a:solidFill>
                    <a:srgbClr val="58595B"/>
                  </a:solidFill>
                  <a:latin typeface="Arial"/>
                  <a:cs typeface="Arial"/>
                </a:rPr>
                <a:t>taken,</a:t>
              </a:r>
              <a:r>
                <a:rPr sz="900" i="1" spc="-5" dirty="0">
                  <a:solidFill>
                    <a:srgbClr val="58595B"/>
                  </a:solidFill>
                  <a:latin typeface="Arial"/>
                  <a:cs typeface="Arial"/>
                </a:rPr>
                <a:t> </a:t>
              </a:r>
              <a:r>
                <a:rPr sz="900" i="1" dirty="0">
                  <a:solidFill>
                    <a:srgbClr val="58595B"/>
                  </a:solidFill>
                  <a:latin typeface="Arial"/>
                  <a:cs typeface="Arial"/>
                </a:rPr>
                <a:t>or</a:t>
              </a:r>
              <a:r>
                <a:rPr sz="900" i="1" spc="-5" dirty="0">
                  <a:solidFill>
                    <a:srgbClr val="58595B"/>
                  </a:solidFill>
                  <a:latin typeface="Arial"/>
                  <a:cs typeface="Arial"/>
                </a:rPr>
                <a:t> </a:t>
              </a:r>
              <a:r>
                <a:rPr sz="900" i="1" dirty="0">
                  <a:solidFill>
                    <a:srgbClr val="58595B"/>
                  </a:solidFill>
                  <a:latin typeface="Arial"/>
                  <a:cs typeface="Arial"/>
                </a:rPr>
                <a:t>daily</a:t>
              </a:r>
              <a:r>
                <a:rPr sz="900" i="1" spc="-5" dirty="0">
                  <a:solidFill>
                    <a:srgbClr val="58595B"/>
                  </a:solidFill>
                  <a:latin typeface="Arial"/>
                  <a:cs typeface="Arial"/>
                </a:rPr>
                <a:t> </a:t>
              </a:r>
              <a:r>
                <a:rPr sz="900" i="1" spc="-20" dirty="0">
                  <a:solidFill>
                    <a:srgbClr val="58595B"/>
                  </a:solidFill>
                  <a:latin typeface="Arial"/>
                  <a:cs typeface="Arial"/>
                </a:rPr>
                <a:t>LTRA, </a:t>
              </a:r>
              <a:r>
                <a:rPr sz="900" i="1" dirty="0">
                  <a:solidFill>
                    <a:srgbClr val="58595B"/>
                  </a:solidFill>
                  <a:latin typeface="Arial"/>
                  <a:cs typeface="Arial"/>
                </a:rPr>
                <a:t>or</a:t>
              </a:r>
              <a:r>
                <a:rPr sz="900" i="1" spc="-10" dirty="0">
                  <a:solidFill>
                    <a:srgbClr val="58595B"/>
                  </a:solidFill>
                  <a:latin typeface="Arial"/>
                  <a:cs typeface="Arial"/>
                </a:rPr>
                <a:t> </a:t>
              </a:r>
              <a:r>
                <a:rPr sz="900" i="1" dirty="0">
                  <a:solidFill>
                    <a:srgbClr val="58595B"/>
                  </a:solidFill>
                  <a:latin typeface="Arial"/>
                  <a:cs typeface="Arial"/>
                </a:rPr>
                <a:t>add</a:t>
              </a:r>
              <a:r>
                <a:rPr sz="900" i="1" spc="-10" dirty="0">
                  <a:solidFill>
                    <a:srgbClr val="58595B"/>
                  </a:solidFill>
                  <a:latin typeface="Arial"/>
                  <a:cs typeface="Arial"/>
                </a:rPr>
                <a:t> </a:t>
              </a:r>
              <a:r>
                <a:rPr sz="900" i="1" dirty="0">
                  <a:solidFill>
                    <a:srgbClr val="58595B"/>
                  </a:solidFill>
                  <a:latin typeface="Arial"/>
                  <a:cs typeface="Arial"/>
                </a:rPr>
                <a:t>HDM</a:t>
              </a:r>
              <a:r>
                <a:rPr sz="900" i="1" spc="-5" dirty="0">
                  <a:solidFill>
                    <a:srgbClr val="58595B"/>
                  </a:solidFill>
                  <a:latin typeface="Arial"/>
                  <a:cs typeface="Arial"/>
                </a:rPr>
                <a:t> </a:t>
              </a:r>
              <a:r>
                <a:rPr sz="900" i="1" spc="-20" dirty="0">
                  <a:solidFill>
                    <a:srgbClr val="58595B"/>
                  </a:solidFill>
                  <a:latin typeface="Arial"/>
                  <a:cs typeface="Arial"/>
                </a:rPr>
                <a:t>SLIT</a:t>
              </a:r>
              <a:endParaRPr sz="900" dirty="0">
                <a:latin typeface="Arial"/>
                <a:cs typeface="Arial"/>
              </a:endParaRPr>
            </a:p>
          </p:txBody>
        </p:sp>
        <p:sp>
          <p:nvSpPr>
            <p:cNvPr id="33" name="object 3">
              <a:extLst>
                <a:ext uri="{FF2B5EF4-FFF2-40B4-BE49-F238E27FC236}">
                  <a16:creationId xmlns:a16="http://schemas.microsoft.com/office/drawing/2014/main" xmlns="" id="{E25969D5-0406-4A27-C2A7-C1F8D417FA54}"/>
                </a:ext>
              </a:extLst>
            </p:cNvPr>
            <p:cNvSpPr txBox="1"/>
            <p:nvPr/>
          </p:nvSpPr>
          <p:spPr>
            <a:xfrm>
              <a:off x="6369446" y="6155398"/>
              <a:ext cx="1107440" cy="417830"/>
            </a:xfrm>
            <a:prstGeom prst="rect">
              <a:avLst/>
            </a:prstGeom>
          </p:spPr>
          <p:txBody>
            <a:bodyPr vert="horz" wrap="square" lIns="0" tIns="26034" rIns="0" bIns="0" rtlCol="0">
              <a:spAutoFit/>
            </a:bodyPr>
            <a:lstStyle/>
            <a:p>
              <a:pPr marL="12700" marR="5080">
                <a:lnSpc>
                  <a:spcPts val="1000"/>
                </a:lnSpc>
                <a:spcBef>
                  <a:spcPts val="204"/>
                </a:spcBef>
              </a:pPr>
              <a:r>
                <a:rPr sz="900" i="1" dirty="0">
                  <a:solidFill>
                    <a:srgbClr val="58595B"/>
                  </a:solidFill>
                  <a:latin typeface="Arial"/>
                  <a:cs typeface="Arial"/>
                </a:rPr>
                <a:t>Medium</a:t>
              </a:r>
              <a:r>
                <a:rPr sz="900" i="1" spc="-15" dirty="0">
                  <a:solidFill>
                    <a:srgbClr val="58595B"/>
                  </a:solidFill>
                  <a:latin typeface="Arial"/>
                  <a:cs typeface="Arial"/>
                </a:rPr>
                <a:t> </a:t>
              </a:r>
              <a:r>
                <a:rPr sz="900" i="1" dirty="0">
                  <a:solidFill>
                    <a:srgbClr val="58595B"/>
                  </a:solidFill>
                  <a:latin typeface="Arial"/>
                  <a:cs typeface="Arial"/>
                </a:rPr>
                <a:t>dose</a:t>
              </a:r>
              <a:r>
                <a:rPr sz="900" i="1" spc="-5" dirty="0">
                  <a:solidFill>
                    <a:srgbClr val="58595B"/>
                  </a:solidFill>
                  <a:latin typeface="Arial"/>
                  <a:cs typeface="Arial"/>
                </a:rPr>
                <a:t> </a:t>
              </a:r>
              <a:r>
                <a:rPr sz="900" i="1" dirty="0">
                  <a:solidFill>
                    <a:srgbClr val="58595B"/>
                  </a:solidFill>
                  <a:latin typeface="Arial"/>
                  <a:cs typeface="Arial"/>
                </a:rPr>
                <a:t>ICS,</a:t>
              </a:r>
              <a:r>
                <a:rPr sz="900" i="1" spc="-5" dirty="0">
                  <a:solidFill>
                    <a:srgbClr val="58595B"/>
                  </a:solidFill>
                  <a:latin typeface="Arial"/>
                  <a:cs typeface="Arial"/>
                </a:rPr>
                <a:t> </a:t>
              </a:r>
              <a:r>
                <a:rPr sz="900" i="1" spc="-25" dirty="0">
                  <a:solidFill>
                    <a:srgbClr val="58595B"/>
                  </a:solidFill>
                  <a:latin typeface="Arial"/>
                  <a:cs typeface="Arial"/>
                </a:rPr>
                <a:t>or </a:t>
              </a:r>
              <a:r>
                <a:rPr sz="900" i="1" dirty="0">
                  <a:solidFill>
                    <a:srgbClr val="58595B"/>
                  </a:solidFill>
                  <a:latin typeface="Arial"/>
                  <a:cs typeface="Arial"/>
                </a:rPr>
                <a:t>add</a:t>
              </a:r>
              <a:r>
                <a:rPr sz="900" i="1" spc="-15" dirty="0">
                  <a:solidFill>
                    <a:srgbClr val="58595B"/>
                  </a:solidFill>
                  <a:latin typeface="Arial"/>
                  <a:cs typeface="Arial"/>
                </a:rPr>
                <a:t> </a:t>
              </a:r>
              <a:r>
                <a:rPr sz="900" i="1" spc="-10" dirty="0">
                  <a:solidFill>
                    <a:srgbClr val="58595B"/>
                  </a:solidFill>
                  <a:latin typeface="Arial"/>
                  <a:cs typeface="Arial"/>
                </a:rPr>
                <a:t>LTRA, </a:t>
              </a:r>
              <a:r>
                <a:rPr sz="900" i="1" dirty="0">
                  <a:solidFill>
                    <a:srgbClr val="58595B"/>
                  </a:solidFill>
                  <a:latin typeface="Arial"/>
                  <a:cs typeface="Arial"/>
                </a:rPr>
                <a:t>or</a:t>
              </a:r>
              <a:r>
                <a:rPr sz="900" i="1" spc="-10" dirty="0">
                  <a:solidFill>
                    <a:srgbClr val="58595B"/>
                  </a:solidFill>
                  <a:latin typeface="Arial"/>
                  <a:cs typeface="Arial"/>
                </a:rPr>
                <a:t> </a:t>
              </a:r>
              <a:r>
                <a:rPr sz="900" i="1" spc="-25" dirty="0">
                  <a:solidFill>
                    <a:srgbClr val="58595B"/>
                  </a:solidFill>
                  <a:latin typeface="Arial"/>
                  <a:cs typeface="Arial"/>
                </a:rPr>
                <a:t>add </a:t>
              </a:r>
              <a:r>
                <a:rPr sz="900" i="1" dirty="0">
                  <a:solidFill>
                    <a:srgbClr val="58595B"/>
                  </a:solidFill>
                  <a:latin typeface="Arial"/>
                  <a:cs typeface="Arial"/>
                </a:rPr>
                <a:t>HDM</a:t>
              </a:r>
              <a:r>
                <a:rPr sz="900" i="1" spc="-10" dirty="0">
                  <a:solidFill>
                    <a:srgbClr val="58595B"/>
                  </a:solidFill>
                  <a:latin typeface="Arial"/>
                  <a:cs typeface="Arial"/>
                </a:rPr>
                <a:t> </a:t>
              </a:r>
              <a:r>
                <a:rPr sz="900" i="1" spc="-20" dirty="0">
                  <a:solidFill>
                    <a:srgbClr val="58595B"/>
                  </a:solidFill>
                  <a:latin typeface="Arial"/>
                  <a:cs typeface="Arial"/>
                </a:rPr>
                <a:t>SLIT</a:t>
              </a:r>
              <a:endParaRPr sz="900">
                <a:latin typeface="Arial"/>
                <a:cs typeface="Arial"/>
              </a:endParaRPr>
            </a:p>
          </p:txBody>
        </p:sp>
        <p:sp>
          <p:nvSpPr>
            <p:cNvPr id="34" name="object 4">
              <a:extLst>
                <a:ext uri="{FF2B5EF4-FFF2-40B4-BE49-F238E27FC236}">
                  <a16:creationId xmlns:a16="http://schemas.microsoft.com/office/drawing/2014/main" xmlns="" id="{A84DD6A0-DDF5-0954-B399-9CCF3CAD611A}"/>
                </a:ext>
              </a:extLst>
            </p:cNvPr>
            <p:cNvSpPr txBox="1"/>
            <p:nvPr/>
          </p:nvSpPr>
          <p:spPr>
            <a:xfrm>
              <a:off x="7940440" y="6155398"/>
              <a:ext cx="1198880" cy="399415"/>
            </a:xfrm>
            <a:prstGeom prst="rect">
              <a:avLst/>
            </a:prstGeom>
          </p:spPr>
          <p:txBody>
            <a:bodyPr vert="horz" wrap="square" lIns="0" tIns="33020" rIns="0" bIns="0" rtlCol="0">
              <a:spAutoFit/>
            </a:bodyPr>
            <a:lstStyle/>
            <a:p>
              <a:pPr marL="12700" marR="5080">
                <a:lnSpc>
                  <a:spcPts val="930"/>
                </a:lnSpc>
                <a:spcBef>
                  <a:spcPts val="260"/>
                </a:spcBef>
              </a:pPr>
              <a:r>
                <a:rPr sz="900" i="1" dirty="0">
                  <a:solidFill>
                    <a:srgbClr val="58595B"/>
                  </a:solidFill>
                  <a:latin typeface="Arial"/>
                  <a:cs typeface="Arial"/>
                </a:rPr>
                <a:t>Add</a:t>
              </a:r>
              <a:r>
                <a:rPr sz="900" i="1" spc="-5" dirty="0">
                  <a:solidFill>
                    <a:srgbClr val="58595B"/>
                  </a:solidFill>
                  <a:latin typeface="Arial"/>
                  <a:cs typeface="Arial"/>
                </a:rPr>
                <a:t> </a:t>
              </a:r>
              <a:r>
                <a:rPr sz="900" i="1" dirty="0">
                  <a:solidFill>
                    <a:srgbClr val="58595B"/>
                  </a:solidFill>
                  <a:latin typeface="Arial"/>
                  <a:cs typeface="Arial"/>
                </a:rPr>
                <a:t>LAMA</a:t>
              </a:r>
              <a:r>
                <a:rPr sz="900" i="1" spc="-35" dirty="0">
                  <a:solidFill>
                    <a:srgbClr val="58595B"/>
                  </a:solidFill>
                  <a:latin typeface="Arial"/>
                  <a:cs typeface="Arial"/>
                </a:rPr>
                <a:t> </a:t>
              </a:r>
              <a:r>
                <a:rPr sz="900" i="1" dirty="0">
                  <a:solidFill>
                    <a:srgbClr val="58595B"/>
                  </a:solidFill>
                  <a:latin typeface="Arial"/>
                  <a:cs typeface="Arial"/>
                </a:rPr>
                <a:t>or</a:t>
              </a:r>
              <a:r>
                <a:rPr sz="900" i="1" spc="-5" dirty="0">
                  <a:solidFill>
                    <a:srgbClr val="58595B"/>
                  </a:solidFill>
                  <a:latin typeface="Arial"/>
                  <a:cs typeface="Arial"/>
                </a:rPr>
                <a:t> </a:t>
              </a:r>
              <a:r>
                <a:rPr sz="900" i="1" spc="-20" dirty="0">
                  <a:solidFill>
                    <a:srgbClr val="58595B"/>
                  </a:solidFill>
                  <a:latin typeface="Arial"/>
                  <a:cs typeface="Arial"/>
                </a:rPr>
                <a:t>LTRA</a:t>
              </a:r>
              <a:r>
                <a:rPr sz="900" i="1" spc="-35" dirty="0">
                  <a:solidFill>
                    <a:srgbClr val="58595B"/>
                  </a:solidFill>
                  <a:latin typeface="Arial"/>
                  <a:cs typeface="Arial"/>
                </a:rPr>
                <a:t> </a:t>
              </a:r>
              <a:r>
                <a:rPr sz="900" i="1" spc="-25" dirty="0">
                  <a:solidFill>
                    <a:srgbClr val="58595B"/>
                  </a:solidFill>
                  <a:latin typeface="Arial"/>
                  <a:cs typeface="Arial"/>
                </a:rPr>
                <a:t>or </a:t>
              </a:r>
              <a:r>
                <a:rPr sz="900" i="1" dirty="0">
                  <a:solidFill>
                    <a:srgbClr val="58595B"/>
                  </a:solidFill>
                  <a:latin typeface="Arial"/>
                  <a:cs typeface="Arial"/>
                </a:rPr>
                <a:t>HDM</a:t>
              </a:r>
              <a:r>
                <a:rPr sz="900" i="1" spc="-15" dirty="0">
                  <a:solidFill>
                    <a:srgbClr val="58595B"/>
                  </a:solidFill>
                  <a:latin typeface="Arial"/>
                  <a:cs typeface="Arial"/>
                </a:rPr>
                <a:t> </a:t>
              </a:r>
              <a:r>
                <a:rPr sz="900" i="1" spc="-10" dirty="0">
                  <a:solidFill>
                    <a:srgbClr val="58595B"/>
                  </a:solidFill>
                  <a:latin typeface="Arial"/>
                  <a:cs typeface="Arial"/>
                </a:rPr>
                <a:t>SLIT, </a:t>
              </a:r>
              <a:r>
                <a:rPr sz="900" i="1" dirty="0">
                  <a:solidFill>
                    <a:srgbClr val="58595B"/>
                  </a:solidFill>
                  <a:latin typeface="Arial"/>
                  <a:cs typeface="Arial"/>
                </a:rPr>
                <a:t>or</a:t>
              </a:r>
              <a:r>
                <a:rPr sz="900" i="1" spc="-15" dirty="0">
                  <a:solidFill>
                    <a:srgbClr val="58595B"/>
                  </a:solidFill>
                  <a:latin typeface="Arial"/>
                  <a:cs typeface="Arial"/>
                </a:rPr>
                <a:t> </a:t>
              </a:r>
              <a:r>
                <a:rPr sz="900" i="1" dirty="0">
                  <a:solidFill>
                    <a:srgbClr val="58595B"/>
                  </a:solidFill>
                  <a:latin typeface="Arial"/>
                  <a:cs typeface="Arial"/>
                </a:rPr>
                <a:t>switch</a:t>
              </a:r>
              <a:r>
                <a:rPr sz="900" i="1" spc="-10" dirty="0">
                  <a:solidFill>
                    <a:srgbClr val="58595B"/>
                  </a:solidFill>
                  <a:latin typeface="Arial"/>
                  <a:cs typeface="Arial"/>
                </a:rPr>
                <a:t> </a:t>
              </a:r>
              <a:r>
                <a:rPr sz="900" i="1" spc="-25" dirty="0">
                  <a:solidFill>
                    <a:srgbClr val="58595B"/>
                  </a:solidFill>
                  <a:latin typeface="Arial"/>
                  <a:cs typeface="Arial"/>
                </a:rPr>
                <a:t>to </a:t>
              </a:r>
              <a:r>
                <a:rPr sz="900" i="1" dirty="0">
                  <a:solidFill>
                    <a:srgbClr val="58595B"/>
                  </a:solidFill>
                  <a:latin typeface="Arial"/>
                  <a:cs typeface="Arial"/>
                </a:rPr>
                <a:t>high</a:t>
              </a:r>
              <a:r>
                <a:rPr sz="900" i="1" spc="-15" dirty="0">
                  <a:solidFill>
                    <a:srgbClr val="58595B"/>
                  </a:solidFill>
                  <a:latin typeface="Arial"/>
                  <a:cs typeface="Arial"/>
                </a:rPr>
                <a:t> </a:t>
              </a:r>
              <a:r>
                <a:rPr sz="900" i="1" dirty="0">
                  <a:solidFill>
                    <a:srgbClr val="58595B"/>
                  </a:solidFill>
                  <a:latin typeface="Arial"/>
                  <a:cs typeface="Arial"/>
                </a:rPr>
                <a:t>dose</a:t>
              </a:r>
              <a:r>
                <a:rPr sz="900" i="1" spc="-15" dirty="0">
                  <a:solidFill>
                    <a:srgbClr val="58595B"/>
                  </a:solidFill>
                  <a:latin typeface="Arial"/>
                  <a:cs typeface="Arial"/>
                </a:rPr>
                <a:t> </a:t>
              </a:r>
              <a:r>
                <a:rPr sz="900" i="1" spc="-25" dirty="0">
                  <a:solidFill>
                    <a:srgbClr val="58595B"/>
                  </a:solidFill>
                  <a:latin typeface="Arial"/>
                  <a:cs typeface="Arial"/>
                </a:rPr>
                <a:t>ICS</a:t>
              </a:r>
              <a:endParaRPr sz="900">
                <a:latin typeface="Arial"/>
                <a:cs typeface="Arial"/>
              </a:endParaRPr>
            </a:p>
          </p:txBody>
        </p:sp>
        <p:sp>
          <p:nvSpPr>
            <p:cNvPr id="35" name="object 5">
              <a:extLst>
                <a:ext uri="{FF2B5EF4-FFF2-40B4-BE49-F238E27FC236}">
                  <a16:creationId xmlns:a16="http://schemas.microsoft.com/office/drawing/2014/main" xmlns="" id="{7F9C0356-465A-87B0-3042-E8388716C205}"/>
                </a:ext>
              </a:extLst>
            </p:cNvPr>
            <p:cNvSpPr txBox="1"/>
            <p:nvPr/>
          </p:nvSpPr>
          <p:spPr>
            <a:xfrm>
              <a:off x="9511434" y="6090462"/>
              <a:ext cx="1510665" cy="544830"/>
            </a:xfrm>
            <a:prstGeom prst="rect">
              <a:avLst/>
            </a:prstGeom>
          </p:spPr>
          <p:txBody>
            <a:bodyPr vert="horz" wrap="square" lIns="0" tIns="26034" rIns="0" bIns="0" rtlCol="0">
              <a:spAutoFit/>
            </a:bodyPr>
            <a:lstStyle/>
            <a:p>
              <a:pPr marL="12700" marR="5080">
                <a:lnSpc>
                  <a:spcPts val="1000"/>
                </a:lnSpc>
                <a:spcBef>
                  <a:spcPts val="204"/>
                </a:spcBef>
              </a:pPr>
              <a:r>
                <a:rPr sz="900" i="1" dirty="0">
                  <a:solidFill>
                    <a:srgbClr val="58595B"/>
                  </a:solidFill>
                  <a:latin typeface="Arial"/>
                  <a:cs typeface="Arial"/>
                </a:rPr>
                <a:t>Add</a:t>
              </a:r>
              <a:r>
                <a:rPr sz="900" i="1" spc="-20" dirty="0">
                  <a:solidFill>
                    <a:srgbClr val="58595B"/>
                  </a:solidFill>
                  <a:latin typeface="Arial"/>
                  <a:cs typeface="Arial"/>
                </a:rPr>
                <a:t> </a:t>
              </a:r>
              <a:r>
                <a:rPr sz="900" i="1" dirty="0">
                  <a:solidFill>
                    <a:srgbClr val="58595B"/>
                  </a:solidFill>
                  <a:latin typeface="Arial"/>
                  <a:cs typeface="Arial"/>
                </a:rPr>
                <a:t>azithromycin</a:t>
              </a:r>
              <a:r>
                <a:rPr sz="900" i="1" spc="-20" dirty="0">
                  <a:solidFill>
                    <a:srgbClr val="58595B"/>
                  </a:solidFill>
                  <a:latin typeface="Arial"/>
                  <a:cs typeface="Arial"/>
                </a:rPr>
                <a:t> </a:t>
              </a:r>
              <a:r>
                <a:rPr sz="900" i="1" dirty="0">
                  <a:solidFill>
                    <a:srgbClr val="58595B"/>
                  </a:solidFill>
                  <a:latin typeface="Arial"/>
                  <a:cs typeface="Arial"/>
                </a:rPr>
                <a:t>(adults)</a:t>
              </a:r>
              <a:r>
                <a:rPr sz="900" i="1" spc="-15" dirty="0">
                  <a:solidFill>
                    <a:srgbClr val="58595B"/>
                  </a:solidFill>
                  <a:latin typeface="Arial"/>
                  <a:cs typeface="Arial"/>
                </a:rPr>
                <a:t> </a:t>
              </a:r>
              <a:r>
                <a:rPr sz="900" i="1" spc="-25" dirty="0">
                  <a:solidFill>
                    <a:srgbClr val="58595B"/>
                  </a:solidFill>
                  <a:latin typeface="Arial"/>
                  <a:cs typeface="Arial"/>
                </a:rPr>
                <a:t>or </a:t>
              </a:r>
              <a:r>
                <a:rPr sz="900" i="1" spc="-20" dirty="0">
                  <a:solidFill>
                    <a:srgbClr val="58595B"/>
                  </a:solidFill>
                  <a:latin typeface="Arial"/>
                  <a:cs typeface="Arial"/>
                </a:rPr>
                <a:t>LTRA.</a:t>
              </a:r>
              <a:r>
                <a:rPr sz="900" i="1" spc="-35" dirty="0">
                  <a:solidFill>
                    <a:srgbClr val="58595B"/>
                  </a:solidFill>
                  <a:latin typeface="Arial"/>
                  <a:cs typeface="Arial"/>
                </a:rPr>
                <a:t> </a:t>
              </a:r>
              <a:r>
                <a:rPr sz="900" i="1" dirty="0">
                  <a:solidFill>
                    <a:srgbClr val="58595B"/>
                  </a:solidFill>
                  <a:latin typeface="Arial"/>
                  <a:cs typeface="Arial"/>
                </a:rPr>
                <a:t>As</a:t>
              </a:r>
              <a:r>
                <a:rPr sz="900" i="1" spc="5" dirty="0">
                  <a:solidFill>
                    <a:srgbClr val="58595B"/>
                  </a:solidFill>
                  <a:latin typeface="Arial"/>
                  <a:cs typeface="Arial"/>
                </a:rPr>
                <a:t> </a:t>
              </a:r>
              <a:r>
                <a:rPr sz="900" i="1" dirty="0">
                  <a:solidFill>
                    <a:srgbClr val="58595B"/>
                  </a:solidFill>
                  <a:latin typeface="Arial"/>
                  <a:cs typeface="Arial"/>
                </a:rPr>
                <a:t>last</a:t>
              </a:r>
              <a:r>
                <a:rPr sz="900" i="1" spc="5" dirty="0">
                  <a:solidFill>
                    <a:srgbClr val="58595B"/>
                  </a:solidFill>
                  <a:latin typeface="Arial"/>
                  <a:cs typeface="Arial"/>
                </a:rPr>
                <a:t> </a:t>
              </a:r>
              <a:r>
                <a:rPr sz="900" i="1" dirty="0">
                  <a:solidFill>
                    <a:srgbClr val="58595B"/>
                  </a:solidFill>
                  <a:latin typeface="Arial"/>
                  <a:cs typeface="Arial"/>
                </a:rPr>
                <a:t>resort</a:t>
              </a:r>
              <a:r>
                <a:rPr sz="900" i="1" spc="5" dirty="0">
                  <a:solidFill>
                    <a:srgbClr val="58595B"/>
                  </a:solidFill>
                  <a:latin typeface="Arial"/>
                  <a:cs typeface="Arial"/>
                </a:rPr>
                <a:t> </a:t>
              </a:r>
              <a:r>
                <a:rPr sz="900" i="1" spc="-10" dirty="0">
                  <a:solidFill>
                    <a:srgbClr val="58595B"/>
                  </a:solidFill>
                  <a:latin typeface="Arial"/>
                  <a:cs typeface="Arial"/>
                </a:rPr>
                <a:t>consider </a:t>
              </a:r>
              <a:r>
                <a:rPr sz="900" i="1" dirty="0">
                  <a:solidFill>
                    <a:srgbClr val="58595B"/>
                  </a:solidFill>
                  <a:latin typeface="Arial"/>
                  <a:cs typeface="Arial"/>
                </a:rPr>
                <a:t>adding</a:t>
              </a:r>
              <a:r>
                <a:rPr sz="900" i="1" spc="-15" dirty="0">
                  <a:solidFill>
                    <a:srgbClr val="58595B"/>
                  </a:solidFill>
                  <a:latin typeface="Arial"/>
                  <a:cs typeface="Arial"/>
                </a:rPr>
                <a:t> </a:t>
              </a:r>
              <a:r>
                <a:rPr sz="900" i="1" dirty="0">
                  <a:solidFill>
                    <a:srgbClr val="58595B"/>
                  </a:solidFill>
                  <a:latin typeface="Arial"/>
                  <a:cs typeface="Arial"/>
                </a:rPr>
                <a:t>low</a:t>
              </a:r>
              <a:r>
                <a:rPr sz="900" i="1" spc="-10" dirty="0">
                  <a:solidFill>
                    <a:srgbClr val="58595B"/>
                  </a:solidFill>
                  <a:latin typeface="Arial"/>
                  <a:cs typeface="Arial"/>
                </a:rPr>
                <a:t> </a:t>
              </a:r>
              <a:r>
                <a:rPr sz="900" i="1" dirty="0">
                  <a:solidFill>
                    <a:srgbClr val="58595B"/>
                  </a:solidFill>
                  <a:latin typeface="Arial"/>
                  <a:cs typeface="Arial"/>
                </a:rPr>
                <a:t>dose</a:t>
              </a:r>
              <a:r>
                <a:rPr sz="900" i="1" spc="-15" dirty="0">
                  <a:solidFill>
                    <a:srgbClr val="58595B"/>
                  </a:solidFill>
                  <a:latin typeface="Arial"/>
                  <a:cs typeface="Arial"/>
                </a:rPr>
                <a:t> </a:t>
              </a:r>
              <a:r>
                <a:rPr sz="900" i="1" dirty="0">
                  <a:solidFill>
                    <a:srgbClr val="58595B"/>
                  </a:solidFill>
                  <a:latin typeface="Arial"/>
                  <a:cs typeface="Arial"/>
                </a:rPr>
                <a:t>OCS</a:t>
              </a:r>
              <a:r>
                <a:rPr sz="900" i="1" spc="-10" dirty="0">
                  <a:solidFill>
                    <a:srgbClr val="58595B"/>
                  </a:solidFill>
                  <a:latin typeface="Arial"/>
                  <a:cs typeface="Arial"/>
                </a:rPr>
                <a:t> </a:t>
              </a:r>
              <a:r>
                <a:rPr sz="900" i="1" spc="-25" dirty="0">
                  <a:solidFill>
                    <a:srgbClr val="58595B"/>
                  </a:solidFill>
                  <a:latin typeface="Arial"/>
                  <a:cs typeface="Arial"/>
                </a:rPr>
                <a:t>but </a:t>
              </a:r>
              <a:r>
                <a:rPr sz="900" i="1" dirty="0">
                  <a:solidFill>
                    <a:srgbClr val="58595B"/>
                  </a:solidFill>
                  <a:latin typeface="Arial"/>
                  <a:cs typeface="Arial"/>
                </a:rPr>
                <a:t>consider side-</a:t>
              </a:r>
              <a:r>
                <a:rPr sz="900" i="1" spc="-10" dirty="0">
                  <a:solidFill>
                    <a:srgbClr val="58595B"/>
                  </a:solidFill>
                  <a:latin typeface="Arial"/>
                  <a:cs typeface="Arial"/>
                </a:rPr>
                <a:t>effects</a:t>
              </a:r>
              <a:endParaRPr sz="900">
                <a:latin typeface="Arial"/>
                <a:cs typeface="Arial"/>
              </a:endParaRPr>
            </a:p>
          </p:txBody>
        </p:sp>
        <p:sp>
          <p:nvSpPr>
            <p:cNvPr id="36" name="object 6">
              <a:extLst>
                <a:ext uri="{FF2B5EF4-FFF2-40B4-BE49-F238E27FC236}">
                  <a16:creationId xmlns:a16="http://schemas.microsoft.com/office/drawing/2014/main" xmlns="" id="{54366AD2-65D4-C16B-38B0-4205604EB914}"/>
                </a:ext>
              </a:extLst>
            </p:cNvPr>
            <p:cNvSpPr txBox="1"/>
            <p:nvPr/>
          </p:nvSpPr>
          <p:spPr>
            <a:xfrm>
              <a:off x="5405532" y="5671653"/>
              <a:ext cx="3413125" cy="208915"/>
            </a:xfrm>
            <a:prstGeom prst="rect">
              <a:avLst/>
            </a:prstGeom>
          </p:spPr>
          <p:txBody>
            <a:bodyPr vert="horz" wrap="square" lIns="0" tIns="12700" rIns="0" bIns="0" rtlCol="0">
              <a:spAutoFit/>
            </a:bodyPr>
            <a:lstStyle/>
            <a:p>
              <a:pPr marL="38100">
                <a:lnSpc>
                  <a:spcPct val="100000"/>
                </a:lnSpc>
                <a:spcBef>
                  <a:spcPts val="100"/>
                </a:spcBef>
              </a:pPr>
              <a:r>
                <a:rPr sz="1200" spc="-10" dirty="0">
                  <a:solidFill>
                    <a:srgbClr val="414042"/>
                  </a:solidFill>
                  <a:latin typeface="Arial"/>
                  <a:cs typeface="Arial"/>
                </a:rPr>
                <a:t>RELIEVER:</a:t>
              </a:r>
              <a:r>
                <a:rPr sz="1200" spc="-45" dirty="0">
                  <a:solidFill>
                    <a:srgbClr val="414042"/>
                  </a:solidFill>
                  <a:latin typeface="Arial"/>
                  <a:cs typeface="Arial"/>
                </a:rPr>
                <a:t> </a:t>
              </a:r>
              <a:r>
                <a:rPr sz="1200" dirty="0">
                  <a:solidFill>
                    <a:srgbClr val="414042"/>
                  </a:solidFill>
                  <a:latin typeface="Arial"/>
                  <a:cs typeface="Arial"/>
                </a:rPr>
                <a:t>As-needed</a:t>
              </a:r>
              <a:r>
                <a:rPr sz="1200" spc="35" dirty="0">
                  <a:solidFill>
                    <a:srgbClr val="414042"/>
                  </a:solidFill>
                  <a:latin typeface="Arial"/>
                  <a:cs typeface="Arial"/>
                </a:rPr>
                <a:t> </a:t>
              </a:r>
              <a:r>
                <a:rPr sz="1200" dirty="0">
                  <a:solidFill>
                    <a:srgbClr val="414042"/>
                  </a:solidFill>
                  <a:latin typeface="Arial"/>
                  <a:cs typeface="Arial"/>
                </a:rPr>
                <a:t>short-acting</a:t>
              </a:r>
              <a:r>
                <a:rPr sz="1200" spc="35" dirty="0">
                  <a:solidFill>
                    <a:srgbClr val="414042"/>
                  </a:solidFill>
                  <a:latin typeface="Arial"/>
                  <a:cs typeface="Arial"/>
                </a:rPr>
                <a:t> </a:t>
              </a:r>
              <a:r>
                <a:rPr sz="1200" spc="-10" dirty="0">
                  <a:solidFill>
                    <a:srgbClr val="414042"/>
                  </a:solidFill>
                  <a:latin typeface="Arial"/>
                  <a:cs typeface="Arial"/>
                </a:rPr>
                <a:t>beta</a:t>
              </a:r>
              <a:r>
                <a:rPr sz="1050" spc="-15" baseline="-11904" dirty="0">
                  <a:solidFill>
                    <a:srgbClr val="414042"/>
                  </a:solidFill>
                  <a:latin typeface="Arial"/>
                  <a:cs typeface="Arial"/>
                </a:rPr>
                <a:t>2</a:t>
              </a:r>
              <a:r>
                <a:rPr sz="1200" spc="-10" dirty="0">
                  <a:solidFill>
                    <a:srgbClr val="414042"/>
                  </a:solidFill>
                  <a:latin typeface="Arial"/>
                  <a:cs typeface="Arial"/>
                </a:rPr>
                <a:t>-agonist</a:t>
              </a:r>
              <a:endParaRPr sz="1200" dirty="0">
                <a:latin typeface="Arial"/>
                <a:cs typeface="Arial"/>
              </a:endParaRPr>
            </a:p>
          </p:txBody>
        </p:sp>
        <p:sp>
          <p:nvSpPr>
            <p:cNvPr id="37" name="object 7">
              <a:extLst>
                <a:ext uri="{FF2B5EF4-FFF2-40B4-BE49-F238E27FC236}">
                  <a16:creationId xmlns:a16="http://schemas.microsoft.com/office/drawing/2014/main" xmlns="" id="{D6484060-7F42-4AFA-A04D-0151C9477A35}"/>
                </a:ext>
              </a:extLst>
            </p:cNvPr>
            <p:cNvSpPr txBox="1"/>
            <p:nvPr/>
          </p:nvSpPr>
          <p:spPr>
            <a:xfrm>
              <a:off x="3208397" y="5104940"/>
              <a:ext cx="1200150" cy="500380"/>
            </a:xfrm>
            <a:prstGeom prst="rect">
              <a:avLst/>
            </a:prstGeom>
          </p:spPr>
          <p:txBody>
            <a:bodyPr vert="horz" wrap="square" lIns="0" tIns="12700" rIns="0" bIns="0" rtlCol="0">
              <a:spAutoFit/>
            </a:bodyPr>
            <a:lstStyle/>
            <a:p>
              <a:pPr marL="12700">
                <a:lnSpc>
                  <a:spcPts val="1425"/>
                </a:lnSpc>
                <a:spcBef>
                  <a:spcPts val="100"/>
                </a:spcBef>
              </a:pPr>
              <a:r>
                <a:rPr sz="1200" dirty="0">
                  <a:solidFill>
                    <a:srgbClr val="414042"/>
                  </a:solidFill>
                  <a:latin typeface="Arial Black"/>
                  <a:cs typeface="Arial Black"/>
                </a:rPr>
                <a:t>STEP</a:t>
              </a:r>
              <a:r>
                <a:rPr sz="1200" spc="-20" dirty="0">
                  <a:solidFill>
                    <a:srgbClr val="414042"/>
                  </a:solidFill>
                  <a:latin typeface="Arial Black"/>
                  <a:cs typeface="Arial Black"/>
                </a:rPr>
                <a:t> </a:t>
              </a:r>
              <a:r>
                <a:rPr sz="1200" spc="-50" dirty="0">
                  <a:solidFill>
                    <a:srgbClr val="414042"/>
                  </a:solidFill>
                  <a:latin typeface="Arial Black"/>
                  <a:cs typeface="Arial Black"/>
                </a:rPr>
                <a:t>1</a:t>
              </a:r>
              <a:endParaRPr sz="1200">
                <a:latin typeface="Arial Black"/>
                <a:cs typeface="Arial Black"/>
              </a:endParaRPr>
            </a:p>
            <a:p>
              <a:pPr marL="12700" marR="5080">
                <a:lnSpc>
                  <a:spcPts val="1070"/>
                </a:lnSpc>
                <a:spcBef>
                  <a:spcPts val="175"/>
                </a:spcBef>
              </a:pPr>
              <a:r>
                <a:rPr sz="1050" spc="-20" dirty="0">
                  <a:solidFill>
                    <a:srgbClr val="414042"/>
                  </a:solidFill>
                  <a:latin typeface="Arial"/>
                  <a:cs typeface="Arial"/>
                </a:rPr>
                <a:t>Take</a:t>
              </a:r>
              <a:r>
                <a:rPr sz="1050" spc="-5" dirty="0">
                  <a:solidFill>
                    <a:srgbClr val="414042"/>
                  </a:solidFill>
                  <a:latin typeface="Arial"/>
                  <a:cs typeface="Arial"/>
                </a:rPr>
                <a:t> </a:t>
              </a:r>
              <a:r>
                <a:rPr sz="1050" dirty="0">
                  <a:solidFill>
                    <a:srgbClr val="414042"/>
                  </a:solidFill>
                  <a:latin typeface="Arial"/>
                  <a:cs typeface="Arial"/>
                </a:rPr>
                <a:t>ICS </a:t>
              </a:r>
              <a:r>
                <a:rPr sz="1050" spc="-10" dirty="0">
                  <a:solidFill>
                    <a:srgbClr val="414042"/>
                  </a:solidFill>
                  <a:latin typeface="Arial"/>
                  <a:cs typeface="Arial"/>
                </a:rPr>
                <a:t>whenever </a:t>
              </a:r>
              <a:r>
                <a:rPr sz="1050" dirty="0">
                  <a:solidFill>
                    <a:srgbClr val="414042"/>
                  </a:solidFill>
                  <a:latin typeface="Arial"/>
                  <a:cs typeface="Arial"/>
                </a:rPr>
                <a:t>SABA</a:t>
              </a:r>
              <a:r>
                <a:rPr sz="1050" spc="-30" dirty="0">
                  <a:solidFill>
                    <a:srgbClr val="414042"/>
                  </a:solidFill>
                  <a:latin typeface="Arial"/>
                  <a:cs typeface="Arial"/>
                </a:rPr>
                <a:t> </a:t>
              </a:r>
              <a:r>
                <a:rPr sz="1050" spc="-10" dirty="0">
                  <a:solidFill>
                    <a:srgbClr val="414042"/>
                  </a:solidFill>
                  <a:latin typeface="Arial"/>
                  <a:cs typeface="Arial"/>
                </a:rPr>
                <a:t>taken</a:t>
              </a:r>
              <a:endParaRPr sz="1050">
                <a:latin typeface="Arial"/>
                <a:cs typeface="Arial"/>
              </a:endParaRPr>
            </a:p>
          </p:txBody>
        </p:sp>
        <p:sp>
          <p:nvSpPr>
            <p:cNvPr id="38" name="object 8">
              <a:extLst>
                <a:ext uri="{FF2B5EF4-FFF2-40B4-BE49-F238E27FC236}">
                  <a16:creationId xmlns:a16="http://schemas.microsoft.com/office/drawing/2014/main" xmlns="" id="{2C76100F-9887-21C6-628A-C18B49173C54}"/>
                </a:ext>
              </a:extLst>
            </p:cNvPr>
            <p:cNvSpPr txBox="1"/>
            <p:nvPr/>
          </p:nvSpPr>
          <p:spPr>
            <a:xfrm>
              <a:off x="4794436" y="4929632"/>
              <a:ext cx="1064895" cy="546100"/>
            </a:xfrm>
            <a:prstGeom prst="rect">
              <a:avLst/>
            </a:prstGeom>
          </p:spPr>
          <p:txBody>
            <a:bodyPr vert="horz" wrap="square" lIns="0" tIns="24130" rIns="0" bIns="0" rtlCol="0">
              <a:spAutoFit/>
            </a:bodyPr>
            <a:lstStyle/>
            <a:p>
              <a:pPr marL="12700">
                <a:lnSpc>
                  <a:spcPct val="100000"/>
                </a:lnSpc>
                <a:spcBef>
                  <a:spcPts val="190"/>
                </a:spcBef>
              </a:pPr>
              <a:r>
                <a:rPr sz="1200" dirty="0">
                  <a:solidFill>
                    <a:srgbClr val="414042"/>
                  </a:solidFill>
                  <a:latin typeface="Arial Black"/>
                  <a:cs typeface="Arial Black"/>
                </a:rPr>
                <a:t>STEP</a:t>
              </a:r>
              <a:r>
                <a:rPr sz="1200" spc="-20" dirty="0">
                  <a:solidFill>
                    <a:srgbClr val="414042"/>
                  </a:solidFill>
                  <a:latin typeface="Arial Black"/>
                  <a:cs typeface="Arial Black"/>
                </a:rPr>
                <a:t> </a:t>
              </a:r>
              <a:r>
                <a:rPr sz="1200" spc="-50" dirty="0">
                  <a:solidFill>
                    <a:srgbClr val="414042"/>
                  </a:solidFill>
                  <a:latin typeface="Arial Black"/>
                  <a:cs typeface="Arial Black"/>
                </a:rPr>
                <a:t>2</a:t>
              </a:r>
              <a:endParaRPr sz="1200">
                <a:latin typeface="Arial Black"/>
                <a:cs typeface="Arial Black"/>
              </a:endParaRPr>
            </a:p>
            <a:p>
              <a:pPr marL="12700" marR="5080">
                <a:lnSpc>
                  <a:spcPts val="1200"/>
                </a:lnSpc>
                <a:spcBef>
                  <a:spcPts val="190"/>
                </a:spcBef>
              </a:pPr>
              <a:r>
                <a:rPr sz="1050" dirty="0">
                  <a:solidFill>
                    <a:srgbClr val="414042"/>
                  </a:solidFill>
                  <a:latin typeface="Arial"/>
                  <a:cs typeface="Arial"/>
                </a:rPr>
                <a:t>Low</a:t>
              </a:r>
              <a:r>
                <a:rPr sz="1050" spc="5" dirty="0">
                  <a:solidFill>
                    <a:srgbClr val="414042"/>
                  </a:solidFill>
                  <a:latin typeface="Arial"/>
                  <a:cs typeface="Arial"/>
                </a:rPr>
                <a:t> </a:t>
              </a:r>
              <a:r>
                <a:rPr sz="1050" spc="-20" dirty="0">
                  <a:solidFill>
                    <a:srgbClr val="414042"/>
                  </a:solidFill>
                  <a:latin typeface="Arial"/>
                  <a:cs typeface="Arial"/>
                </a:rPr>
                <a:t>dose </a:t>
              </a:r>
              <a:r>
                <a:rPr sz="1050" dirty="0">
                  <a:solidFill>
                    <a:srgbClr val="414042"/>
                  </a:solidFill>
                  <a:latin typeface="Arial"/>
                  <a:cs typeface="Arial"/>
                </a:rPr>
                <a:t>maintenance</a:t>
              </a:r>
              <a:r>
                <a:rPr sz="1050" spc="60" dirty="0">
                  <a:solidFill>
                    <a:srgbClr val="414042"/>
                  </a:solidFill>
                  <a:latin typeface="Arial"/>
                  <a:cs typeface="Arial"/>
                </a:rPr>
                <a:t> </a:t>
              </a:r>
              <a:r>
                <a:rPr sz="1050" spc="-25" dirty="0">
                  <a:solidFill>
                    <a:srgbClr val="414042"/>
                  </a:solidFill>
                  <a:latin typeface="Arial"/>
                  <a:cs typeface="Arial"/>
                </a:rPr>
                <a:t>ICS</a:t>
              </a:r>
              <a:endParaRPr sz="1050">
                <a:latin typeface="Arial"/>
                <a:cs typeface="Arial"/>
              </a:endParaRPr>
            </a:p>
          </p:txBody>
        </p:sp>
        <p:sp>
          <p:nvSpPr>
            <p:cNvPr id="39" name="object 9">
              <a:extLst>
                <a:ext uri="{FF2B5EF4-FFF2-40B4-BE49-F238E27FC236}">
                  <a16:creationId xmlns:a16="http://schemas.microsoft.com/office/drawing/2014/main" xmlns="" id="{DAB87DC2-CEF3-CBAF-D073-59389A0034E6}"/>
                </a:ext>
              </a:extLst>
            </p:cNvPr>
            <p:cNvSpPr txBox="1"/>
            <p:nvPr/>
          </p:nvSpPr>
          <p:spPr>
            <a:xfrm>
              <a:off x="6385735" y="4720185"/>
              <a:ext cx="801370" cy="698500"/>
            </a:xfrm>
            <a:prstGeom prst="rect">
              <a:avLst/>
            </a:prstGeom>
          </p:spPr>
          <p:txBody>
            <a:bodyPr vert="horz" wrap="square" lIns="0" tIns="24130" rIns="0" bIns="0" rtlCol="0">
              <a:spAutoFit/>
            </a:bodyPr>
            <a:lstStyle/>
            <a:p>
              <a:pPr marL="12700">
                <a:lnSpc>
                  <a:spcPct val="100000"/>
                </a:lnSpc>
                <a:spcBef>
                  <a:spcPts val="190"/>
                </a:spcBef>
              </a:pPr>
              <a:r>
                <a:rPr sz="1200" dirty="0">
                  <a:solidFill>
                    <a:srgbClr val="414042"/>
                  </a:solidFill>
                  <a:latin typeface="Arial Black"/>
                  <a:cs typeface="Arial Black"/>
                </a:rPr>
                <a:t>STEP</a:t>
              </a:r>
              <a:r>
                <a:rPr sz="1200" spc="-20" dirty="0">
                  <a:solidFill>
                    <a:srgbClr val="414042"/>
                  </a:solidFill>
                  <a:latin typeface="Arial Black"/>
                  <a:cs typeface="Arial Black"/>
                </a:rPr>
                <a:t> </a:t>
              </a:r>
              <a:r>
                <a:rPr sz="1200" spc="-50" dirty="0">
                  <a:solidFill>
                    <a:srgbClr val="414042"/>
                  </a:solidFill>
                  <a:latin typeface="Arial Black"/>
                  <a:cs typeface="Arial Black"/>
                </a:rPr>
                <a:t>3</a:t>
              </a:r>
              <a:endParaRPr sz="1200">
                <a:latin typeface="Arial Black"/>
                <a:cs typeface="Arial Black"/>
              </a:endParaRPr>
            </a:p>
            <a:p>
              <a:pPr marL="12700" marR="5080">
                <a:lnSpc>
                  <a:spcPts val="1200"/>
                </a:lnSpc>
                <a:spcBef>
                  <a:spcPts val="190"/>
                </a:spcBef>
              </a:pPr>
              <a:r>
                <a:rPr sz="1050" dirty="0">
                  <a:solidFill>
                    <a:srgbClr val="414042"/>
                  </a:solidFill>
                  <a:latin typeface="Arial"/>
                  <a:cs typeface="Arial"/>
                </a:rPr>
                <a:t>Low</a:t>
              </a:r>
              <a:r>
                <a:rPr sz="1050" spc="5" dirty="0">
                  <a:solidFill>
                    <a:srgbClr val="414042"/>
                  </a:solidFill>
                  <a:latin typeface="Arial"/>
                  <a:cs typeface="Arial"/>
                </a:rPr>
                <a:t> </a:t>
              </a:r>
              <a:r>
                <a:rPr sz="1050" spc="-20" dirty="0">
                  <a:solidFill>
                    <a:srgbClr val="414042"/>
                  </a:solidFill>
                  <a:latin typeface="Arial"/>
                  <a:cs typeface="Arial"/>
                </a:rPr>
                <a:t>dose </a:t>
              </a:r>
              <a:r>
                <a:rPr sz="1050" spc="-10" dirty="0">
                  <a:solidFill>
                    <a:srgbClr val="414042"/>
                  </a:solidFill>
                  <a:latin typeface="Arial"/>
                  <a:cs typeface="Arial"/>
                </a:rPr>
                <a:t>maintenance </a:t>
              </a:r>
              <a:r>
                <a:rPr sz="1050" dirty="0">
                  <a:solidFill>
                    <a:srgbClr val="414042"/>
                  </a:solidFill>
                  <a:latin typeface="Arial"/>
                  <a:cs typeface="Arial"/>
                </a:rPr>
                <a:t>ICS-</a:t>
              </a:r>
              <a:r>
                <a:rPr sz="1050" spc="-20" dirty="0">
                  <a:solidFill>
                    <a:srgbClr val="414042"/>
                  </a:solidFill>
                  <a:latin typeface="Arial"/>
                  <a:cs typeface="Arial"/>
                </a:rPr>
                <a:t>LABA</a:t>
              </a:r>
              <a:endParaRPr sz="1050">
                <a:latin typeface="Arial"/>
                <a:cs typeface="Arial"/>
              </a:endParaRPr>
            </a:p>
          </p:txBody>
        </p:sp>
        <p:sp>
          <p:nvSpPr>
            <p:cNvPr id="40" name="object 10">
              <a:extLst>
                <a:ext uri="{FF2B5EF4-FFF2-40B4-BE49-F238E27FC236}">
                  <a16:creationId xmlns:a16="http://schemas.microsoft.com/office/drawing/2014/main" xmlns="" id="{9AA52451-8A94-7F08-615A-23D2638F9D85}"/>
                </a:ext>
              </a:extLst>
            </p:cNvPr>
            <p:cNvSpPr txBox="1"/>
            <p:nvPr/>
          </p:nvSpPr>
          <p:spPr>
            <a:xfrm>
              <a:off x="7960369" y="4513871"/>
              <a:ext cx="1132840" cy="698500"/>
            </a:xfrm>
            <a:prstGeom prst="rect">
              <a:avLst/>
            </a:prstGeom>
          </p:spPr>
          <p:txBody>
            <a:bodyPr vert="horz" wrap="square" lIns="0" tIns="24130" rIns="0" bIns="0" rtlCol="0">
              <a:spAutoFit/>
            </a:bodyPr>
            <a:lstStyle/>
            <a:p>
              <a:pPr marL="12700">
                <a:lnSpc>
                  <a:spcPct val="100000"/>
                </a:lnSpc>
                <a:spcBef>
                  <a:spcPts val="190"/>
                </a:spcBef>
              </a:pPr>
              <a:r>
                <a:rPr sz="1200" dirty="0">
                  <a:solidFill>
                    <a:srgbClr val="414042"/>
                  </a:solidFill>
                  <a:latin typeface="Arial Black"/>
                  <a:cs typeface="Arial Black"/>
                </a:rPr>
                <a:t>STEP</a:t>
              </a:r>
              <a:r>
                <a:rPr sz="1200" spc="-20" dirty="0">
                  <a:solidFill>
                    <a:srgbClr val="414042"/>
                  </a:solidFill>
                  <a:latin typeface="Arial Black"/>
                  <a:cs typeface="Arial Black"/>
                </a:rPr>
                <a:t> </a:t>
              </a:r>
              <a:r>
                <a:rPr sz="1200" spc="-50" dirty="0">
                  <a:solidFill>
                    <a:srgbClr val="414042"/>
                  </a:solidFill>
                  <a:latin typeface="Arial Black"/>
                  <a:cs typeface="Arial Black"/>
                </a:rPr>
                <a:t>4</a:t>
              </a:r>
              <a:endParaRPr sz="1200">
                <a:latin typeface="Arial Black"/>
                <a:cs typeface="Arial Black"/>
              </a:endParaRPr>
            </a:p>
            <a:p>
              <a:pPr marL="12700">
                <a:lnSpc>
                  <a:spcPts val="1230"/>
                </a:lnSpc>
                <a:spcBef>
                  <a:spcPts val="100"/>
                </a:spcBef>
              </a:pPr>
              <a:r>
                <a:rPr sz="1050" spc="-10" dirty="0">
                  <a:solidFill>
                    <a:srgbClr val="414042"/>
                  </a:solidFill>
                  <a:latin typeface="Arial"/>
                  <a:cs typeface="Arial"/>
                </a:rPr>
                <a:t>Medium/high</a:t>
              </a:r>
              <a:endParaRPr sz="1050">
                <a:latin typeface="Arial"/>
                <a:cs typeface="Arial"/>
              </a:endParaRPr>
            </a:p>
            <a:p>
              <a:pPr marL="12700" marR="5080">
                <a:lnSpc>
                  <a:spcPts val="1200"/>
                </a:lnSpc>
                <a:spcBef>
                  <a:spcPts val="60"/>
                </a:spcBef>
              </a:pPr>
              <a:r>
                <a:rPr sz="1050" dirty="0">
                  <a:solidFill>
                    <a:srgbClr val="414042"/>
                  </a:solidFill>
                  <a:latin typeface="Arial"/>
                  <a:cs typeface="Arial"/>
                </a:rPr>
                <a:t>dose</a:t>
              </a:r>
              <a:r>
                <a:rPr sz="1050" spc="5" dirty="0">
                  <a:solidFill>
                    <a:srgbClr val="414042"/>
                  </a:solidFill>
                  <a:latin typeface="Arial"/>
                  <a:cs typeface="Arial"/>
                </a:rPr>
                <a:t> </a:t>
              </a:r>
              <a:r>
                <a:rPr sz="1050" spc="-10" dirty="0">
                  <a:solidFill>
                    <a:srgbClr val="414042"/>
                  </a:solidFill>
                  <a:latin typeface="Arial"/>
                  <a:cs typeface="Arial"/>
                </a:rPr>
                <a:t>maintenance </a:t>
              </a:r>
              <a:r>
                <a:rPr sz="1050" dirty="0">
                  <a:solidFill>
                    <a:srgbClr val="414042"/>
                  </a:solidFill>
                  <a:latin typeface="Arial"/>
                  <a:cs typeface="Arial"/>
                </a:rPr>
                <a:t>ICS-</a:t>
              </a:r>
              <a:r>
                <a:rPr sz="1050" spc="-20" dirty="0">
                  <a:solidFill>
                    <a:srgbClr val="414042"/>
                  </a:solidFill>
                  <a:latin typeface="Arial"/>
                  <a:cs typeface="Arial"/>
                </a:rPr>
                <a:t>LABA</a:t>
              </a:r>
              <a:endParaRPr sz="1050">
                <a:latin typeface="Arial"/>
                <a:cs typeface="Arial"/>
              </a:endParaRPr>
            </a:p>
          </p:txBody>
        </p:sp>
        <p:sp>
          <p:nvSpPr>
            <p:cNvPr id="41" name="object 11">
              <a:extLst>
                <a:ext uri="{FF2B5EF4-FFF2-40B4-BE49-F238E27FC236}">
                  <a16:creationId xmlns:a16="http://schemas.microsoft.com/office/drawing/2014/main" xmlns="" id="{3572EB02-DE79-7F10-62A4-F1C6930120F0}"/>
                </a:ext>
              </a:extLst>
            </p:cNvPr>
            <p:cNvSpPr txBox="1"/>
            <p:nvPr/>
          </p:nvSpPr>
          <p:spPr>
            <a:xfrm>
              <a:off x="9541840" y="4305570"/>
              <a:ext cx="1426210" cy="1308100"/>
            </a:xfrm>
            <a:prstGeom prst="rect">
              <a:avLst/>
            </a:prstGeom>
          </p:spPr>
          <p:txBody>
            <a:bodyPr vert="horz" wrap="square" lIns="0" tIns="24130" rIns="0" bIns="0" rtlCol="0">
              <a:spAutoFit/>
            </a:bodyPr>
            <a:lstStyle/>
            <a:p>
              <a:pPr marL="12700">
                <a:lnSpc>
                  <a:spcPct val="100000"/>
                </a:lnSpc>
                <a:spcBef>
                  <a:spcPts val="190"/>
                </a:spcBef>
              </a:pPr>
              <a:r>
                <a:rPr sz="1200" dirty="0">
                  <a:solidFill>
                    <a:srgbClr val="414042"/>
                  </a:solidFill>
                  <a:latin typeface="Arial Black"/>
                  <a:cs typeface="Arial Black"/>
                </a:rPr>
                <a:t>STEP</a:t>
              </a:r>
              <a:r>
                <a:rPr sz="1200" spc="-20" dirty="0">
                  <a:solidFill>
                    <a:srgbClr val="414042"/>
                  </a:solidFill>
                  <a:latin typeface="Arial Black"/>
                  <a:cs typeface="Arial Black"/>
                </a:rPr>
                <a:t> </a:t>
              </a:r>
              <a:r>
                <a:rPr sz="1200" spc="-50" dirty="0">
                  <a:solidFill>
                    <a:srgbClr val="414042"/>
                  </a:solidFill>
                  <a:latin typeface="Arial Black"/>
                  <a:cs typeface="Arial Black"/>
                </a:rPr>
                <a:t>5</a:t>
              </a:r>
              <a:endParaRPr sz="1200" dirty="0">
                <a:latin typeface="Arial Black"/>
                <a:cs typeface="Arial Black"/>
              </a:endParaRPr>
            </a:p>
            <a:p>
              <a:pPr marL="12700">
                <a:lnSpc>
                  <a:spcPts val="1230"/>
                </a:lnSpc>
                <a:spcBef>
                  <a:spcPts val="100"/>
                </a:spcBef>
              </a:pPr>
              <a:r>
                <a:rPr sz="1050" dirty="0">
                  <a:solidFill>
                    <a:srgbClr val="414042"/>
                  </a:solidFill>
                  <a:latin typeface="Arial"/>
                  <a:cs typeface="Arial"/>
                </a:rPr>
                <a:t>Add-on</a:t>
              </a:r>
              <a:r>
                <a:rPr sz="1050" spc="30" dirty="0">
                  <a:solidFill>
                    <a:srgbClr val="414042"/>
                  </a:solidFill>
                  <a:latin typeface="Arial"/>
                  <a:cs typeface="Arial"/>
                </a:rPr>
                <a:t> </a:t>
              </a:r>
              <a:r>
                <a:rPr sz="1050" spc="-20" dirty="0">
                  <a:solidFill>
                    <a:srgbClr val="414042"/>
                  </a:solidFill>
                  <a:latin typeface="Arial"/>
                  <a:cs typeface="Arial"/>
                </a:rPr>
                <a:t>LAMA</a:t>
              </a:r>
              <a:endParaRPr sz="1050" dirty="0">
                <a:latin typeface="Arial"/>
                <a:cs typeface="Arial"/>
              </a:endParaRPr>
            </a:p>
            <a:p>
              <a:pPr marL="12700" marR="5080">
                <a:lnSpc>
                  <a:spcPts val="1200"/>
                </a:lnSpc>
                <a:spcBef>
                  <a:spcPts val="60"/>
                </a:spcBef>
              </a:pPr>
              <a:r>
                <a:rPr sz="1050" dirty="0">
                  <a:solidFill>
                    <a:srgbClr val="414042"/>
                  </a:solidFill>
                  <a:latin typeface="Arial"/>
                  <a:cs typeface="Arial"/>
                </a:rPr>
                <a:t>Refer</a:t>
              </a:r>
              <a:r>
                <a:rPr sz="1050" spc="5" dirty="0">
                  <a:solidFill>
                    <a:srgbClr val="414042"/>
                  </a:solidFill>
                  <a:latin typeface="Arial"/>
                  <a:cs typeface="Arial"/>
                </a:rPr>
                <a:t> </a:t>
              </a:r>
              <a:r>
                <a:rPr sz="1050" dirty="0">
                  <a:solidFill>
                    <a:srgbClr val="414042"/>
                  </a:solidFill>
                  <a:latin typeface="Arial"/>
                  <a:cs typeface="Arial"/>
                </a:rPr>
                <a:t>for</a:t>
              </a:r>
              <a:r>
                <a:rPr sz="1050" spc="15" dirty="0">
                  <a:solidFill>
                    <a:srgbClr val="414042"/>
                  </a:solidFill>
                  <a:latin typeface="Arial"/>
                  <a:cs typeface="Arial"/>
                </a:rPr>
                <a:t> </a:t>
              </a:r>
              <a:r>
                <a:rPr sz="1050" spc="-10" dirty="0">
                  <a:solidFill>
                    <a:srgbClr val="414042"/>
                  </a:solidFill>
                  <a:latin typeface="Arial"/>
                  <a:cs typeface="Arial"/>
                </a:rPr>
                <a:t>assessment</a:t>
              </a:r>
              <a:r>
                <a:rPr sz="1050" spc="500" dirty="0">
                  <a:solidFill>
                    <a:srgbClr val="414042"/>
                  </a:solidFill>
                  <a:latin typeface="Arial"/>
                  <a:cs typeface="Arial"/>
                </a:rPr>
                <a:t> </a:t>
              </a:r>
              <a:r>
                <a:rPr sz="1050" dirty="0">
                  <a:solidFill>
                    <a:srgbClr val="414042"/>
                  </a:solidFill>
                  <a:latin typeface="Arial"/>
                  <a:cs typeface="Arial"/>
                </a:rPr>
                <a:t>of</a:t>
              </a:r>
              <a:r>
                <a:rPr sz="1050" spc="5" dirty="0">
                  <a:solidFill>
                    <a:srgbClr val="414042"/>
                  </a:solidFill>
                  <a:latin typeface="Arial"/>
                  <a:cs typeface="Arial"/>
                </a:rPr>
                <a:t> </a:t>
              </a:r>
              <a:r>
                <a:rPr sz="1050" dirty="0">
                  <a:solidFill>
                    <a:srgbClr val="414042"/>
                  </a:solidFill>
                  <a:latin typeface="Arial"/>
                  <a:cs typeface="Arial"/>
                </a:rPr>
                <a:t>phenotype.</a:t>
              </a:r>
              <a:r>
                <a:rPr sz="1050" spc="5" dirty="0">
                  <a:solidFill>
                    <a:srgbClr val="414042"/>
                  </a:solidFill>
                  <a:latin typeface="Arial"/>
                  <a:cs typeface="Arial"/>
                </a:rPr>
                <a:t> </a:t>
              </a:r>
              <a:r>
                <a:rPr sz="1050" spc="-10" dirty="0">
                  <a:solidFill>
                    <a:srgbClr val="414042"/>
                  </a:solidFill>
                  <a:latin typeface="Arial"/>
                  <a:cs typeface="Arial"/>
                </a:rPr>
                <a:t>Consider </a:t>
              </a:r>
              <a:r>
                <a:rPr sz="1050" dirty="0">
                  <a:solidFill>
                    <a:srgbClr val="414042"/>
                  </a:solidFill>
                  <a:latin typeface="Arial"/>
                  <a:cs typeface="Arial"/>
                </a:rPr>
                <a:t>high</a:t>
              </a:r>
              <a:r>
                <a:rPr sz="1050" spc="5" dirty="0">
                  <a:solidFill>
                    <a:srgbClr val="414042"/>
                  </a:solidFill>
                  <a:latin typeface="Arial"/>
                  <a:cs typeface="Arial"/>
                </a:rPr>
                <a:t> </a:t>
              </a:r>
              <a:r>
                <a:rPr sz="1050" dirty="0">
                  <a:solidFill>
                    <a:srgbClr val="414042"/>
                  </a:solidFill>
                  <a:latin typeface="Arial"/>
                  <a:cs typeface="Arial"/>
                </a:rPr>
                <a:t>dose</a:t>
              </a:r>
              <a:r>
                <a:rPr sz="1050" spc="5" dirty="0">
                  <a:solidFill>
                    <a:srgbClr val="414042"/>
                  </a:solidFill>
                  <a:latin typeface="Arial"/>
                  <a:cs typeface="Arial"/>
                </a:rPr>
                <a:t> </a:t>
              </a:r>
              <a:r>
                <a:rPr sz="1050" spc="-10" dirty="0">
                  <a:solidFill>
                    <a:srgbClr val="414042"/>
                  </a:solidFill>
                  <a:latin typeface="Arial"/>
                  <a:cs typeface="Arial"/>
                </a:rPr>
                <a:t>maintenance </a:t>
              </a:r>
              <a:r>
                <a:rPr sz="1050" dirty="0">
                  <a:solidFill>
                    <a:srgbClr val="414042"/>
                  </a:solidFill>
                  <a:latin typeface="Arial"/>
                  <a:cs typeface="Arial"/>
                </a:rPr>
                <a:t>ICS-LABA,</a:t>
              </a:r>
              <a:r>
                <a:rPr sz="1050" spc="55" dirty="0">
                  <a:solidFill>
                    <a:srgbClr val="414042"/>
                  </a:solidFill>
                  <a:latin typeface="Arial"/>
                  <a:cs typeface="Arial"/>
                </a:rPr>
                <a:t> </a:t>
              </a:r>
              <a:r>
                <a:rPr sz="1050" dirty="0">
                  <a:solidFill>
                    <a:srgbClr val="414042"/>
                  </a:solidFill>
                  <a:latin typeface="Arial"/>
                  <a:cs typeface="Arial"/>
                </a:rPr>
                <a:t>±</a:t>
              </a:r>
              <a:r>
                <a:rPr sz="1050" spc="55" dirty="0">
                  <a:solidFill>
                    <a:srgbClr val="414042"/>
                  </a:solidFill>
                  <a:latin typeface="Arial"/>
                  <a:cs typeface="Arial"/>
                </a:rPr>
                <a:t> </a:t>
              </a:r>
              <a:r>
                <a:rPr sz="1050" spc="-10" dirty="0">
                  <a:solidFill>
                    <a:srgbClr val="414042"/>
                  </a:solidFill>
                  <a:latin typeface="Arial"/>
                  <a:cs typeface="Arial"/>
                </a:rPr>
                <a:t>anti-</a:t>
              </a:r>
              <a:r>
                <a:rPr sz="1050" spc="-20" dirty="0">
                  <a:solidFill>
                    <a:srgbClr val="414042"/>
                  </a:solidFill>
                  <a:latin typeface="Arial"/>
                  <a:cs typeface="Arial"/>
                </a:rPr>
                <a:t>IgE,</a:t>
              </a:r>
              <a:endParaRPr sz="1050" dirty="0">
                <a:latin typeface="Arial"/>
                <a:cs typeface="Arial"/>
              </a:endParaRPr>
            </a:p>
            <a:p>
              <a:pPr marL="12700" marR="80645">
                <a:lnSpc>
                  <a:spcPts val="1200"/>
                </a:lnSpc>
              </a:pPr>
              <a:r>
                <a:rPr sz="1050" spc="-10" dirty="0">
                  <a:solidFill>
                    <a:srgbClr val="414042"/>
                  </a:solidFill>
                  <a:latin typeface="Arial"/>
                  <a:cs typeface="Arial"/>
                </a:rPr>
                <a:t>anti-</a:t>
              </a:r>
              <a:r>
                <a:rPr sz="1050" dirty="0">
                  <a:solidFill>
                    <a:srgbClr val="414042"/>
                  </a:solidFill>
                  <a:latin typeface="Arial"/>
                  <a:cs typeface="Arial"/>
                </a:rPr>
                <a:t>IL5/5R,</a:t>
              </a:r>
              <a:r>
                <a:rPr sz="1050" spc="90" dirty="0">
                  <a:solidFill>
                    <a:srgbClr val="414042"/>
                  </a:solidFill>
                  <a:latin typeface="Arial"/>
                  <a:cs typeface="Arial"/>
                </a:rPr>
                <a:t> </a:t>
              </a:r>
              <a:r>
                <a:rPr sz="1050" spc="-10" dirty="0">
                  <a:solidFill>
                    <a:srgbClr val="414042"/>
                  </a:solidFill>
                  <a:latin typeface="Arial"/>
                  <a:cs typeface="Arial"/>
                </a:rPr>
                <a:t>anti-IL4R, anti-</a:t>
              </a:r>
              <a:r>
                <a:rPr sz="1050" spc="-20" dirty="0">
                  <a:solidFill>
                    <a:srgbClr val="414042"/>
                  </a:solidFill>
                  <a:latin typeface="Arial"/>
                  <a:cs typeface="Arial"/>
                </a:rPr>
                <a:t>TSLP</a:t>
              </a:r>
              <a:endParaRPr sz="1050" dirty="0">
                <a:latin typeface="Arial"/>
                <a:cs typeface="Arial"/>
              </a:endParaRPr>
            </a:p>
          </p:txBody>
        </p:sp>
        <p:sp>
          <p:nvSpPr>
            <p:cNvPr id="42" name="object 12">
              <a:extLst>
                <a:ext uri="{FF2B5EF4-FFF2-40B4-BE49-F238E27FC236}">
                  <a16:creationId xmlns:a16="http://schemas.microsoft.com/office/drawing/2014/main" xmlns="" id="{BD5BDB99-4C5D-FFAC-E47A-3C019D6AD080}"/>
                </a:ext>
              </a:extLst>
            </p:cNvPr>
            <p:cNvSpPr txBox="1"/>
            <p:nvPr/>
          </p:nvSpPr>
          <p:spPr>
            <a:xfrm>
              <a:off x="5473264" y="3876569"/>
              <a:ext cx="3278504" cy="208915"/>
            </a:xfrm>
            <a:prstGeom prst="rect">
              <a:avLst/>
            </a:prstGeom>
          </p:spPr>
          <p:txBody>
            <a:bodyPr vert="horz" wrap="square" lIns="0" tIns="12700" rIns="0" bIns="0" rtlCol="0">
              <a:spAutoFit/>
            </a:bodyPr>
            <a:lstStyle/>
            <a:p>
              <a:pPr marL="12700">
                <a:lnSpc>
                  <a:spcPct val="100000"/>
                </a:lnSpc>
                <a:spcBef>
                  <a:spcPts val="100"/>
                </a:spcBef>
              </a:pPr>
              <a:r>
                <a:rPr sz="1200" spc="-10" dirty="0">
                  <a:solidFill>
                    <a:srgbClr val="414042"/>
                  </a:solidFill>
                  <a:latin typeface="Arial"/>
                  <a:cs typeface="Arial"/>
                </a:rPr>
                <a:t>RELIEVER:</a:t>
              </a:r>
              <a:r>
                <a:rPr sz="1200" spc="-65" dirty="0">
                  <a:solidFill>
                    <a:srgbClr val="414042"/>
                  </a:solidFill>
                  <a:latin typeface="Arial"/>
                  <a:cs typeface="Arial"/>
                </a:rPr>
                <a:t> </a:t>
              </a:r>
              <a:r>
                <a:rPr sz="1200" dirty="0">
                  <a:solidFill>
                    <a:srgbClr val="414042"/>
                  </a:solidFill>
                  <a:latin typeface="Arial"/>
                  <a:cs typeface="Arial"/>
                </a:rPr>
                <a:t>As-needed</a:t>
              </a:r>
              <a:r>
                <a:rPr sz="1200" spc="20" dirty="0">
                  <a:solidFill>
                    <a:srgbClr val="414042"/>
                  </a:solidFill>
                  <a:latin typeface="Arial"/>
                  <a:cs typeface="Arial"/>
                </a:rPr>
                <a:t> </a:t>
              </a:r>
              <a:r>
                <a:rPr sz="1200" spc="-10" dirty="0">
                  <a:solidFill>
                    <a:srgbClr val="414042"/>
                  </a:solidFill>
                  <a:latin typeface="Arial"/>
                  <a:cs typeface="Arial"/>
                </a:rPr>
                <a:t>low-</a:t>
              </a:r>
              <a:r>
                <a:rPr sz="1200" dirty="0">
                  <a:solidFill>
                    <a:srgbClr val="414042"/>
                  </a:solidFill>
                  <a:latin typeface="Arial"/>
                  <a:cs typeface="Arial"/>
                </a:rPr>
                <a:t>dose</a:t>
              </a:r>
              <a:r>
                <a:rPr sz="1200" spc="15" dirty="0">
                  <a:solidFill>
                    <a:srgbClr val="414042"/>
                  </a:solidFill>
                  <a:latin typeface="Arial"/>
                  <a:cs typeface="Arial"/>
                </a:rPr>
                <a:t> </a:t>
              </a:r>
              <a:r>
                <a:rPr sz="1200" dirty="0">
                  <a:solidFill>
                    <a:srgbClr val="414042"/>
                  </a:solidFill>
                  <a:latin typeface="Arial"/>
                  <a:cs typeface="Arial"/>
                </a:rPr>
                <a:t>ICS-</a:t>
              </a:r>
              <a:r>
                <a:rPr sz="1200" spc="-10" dirty="0">
                  <a:solidFill>
                    <a:srgbClr val="414042"/>
                  </a:solidFill>
                  <a:latin typeface="Arial"/>
                  <a:cs typeface="Arial"/>
                </a:rPr>
                <a:t>formoterol</a:t>
              </a:r>
              <a:endParaRPr sz="1200" dirty="0">
                <a:latin typeface="Arial"/>
                <a:cs typeface="Arial"/>
              </a:endParaRPr>
            </a:p>
          </p:txBody>
        </p:sp>
        <p:sp>
          <p:nvSpPr>
            <p:cNvPr id="43" name="object 13">
              <a:extLst>
                <a:ext uri="{FF2B5EF4-FFF2-40B4-BE49-F238E27FC236}">
                  <a16:creationId xmlns:a16="http://schemas.microsoft.com/office/drawing/2014/main" xmlns="" id="{42AD0BAA-F433-0C42-72C5-05B976083059}"/>
                </a:ext>
              </a:extLst>
            </p:cNvPr>
            <p:cNvSpPr txBox="1"/>
            <p:nvPr/>
          </p:nvSpPr>
          <p:spPr>
            <a:xfrm>
              <a:off x="3224469" y="3175116"/>
              <a:ext cx="2171700" cy="393700"/>
            </a:xfrm>
            <a:prstGeom prst="rect">
              <a:avLst/>
            </a:prstGeom>
          </p:spPr>
          <p:txBody>
            <a:bodyPr vert="horz" wrap="square" lIns="0" tIns="24130" rIns="0" bIns="0" rtlCol="0">
              <a:spAutoFit/>
            </a:bodyPr>
            <a:lstStyle/>
            <a:p>
              <a:pPr marL="12700">
                <a:lnSpc>
                  <a:spcPct val="100000"/>
                </a:lnSpc>
                <a:spcBef>
                  <a:spcPts val="190"/>
                </a:spcBef>
              </a:pPr>
              <a:r>
                <a:rPr sz="1200" dirty="0">
                  <a:solidFill>
                    <a:srgbClr val="414042"/>
                  </a:solidFill>
                  <a:latin typeface="Arial Black"/>
                  <a:cs typeface="Arial Black"/>
                </a:rPr>
                <a:t>STEPS</a:t>
              </a:r>
              <a:r>
                <a:rPr sz="1200" spc="-15" dirty="0">
                  <a:solidFill>
                    <a:srgbClr val="414042"/>
                  </a:solidFill>
                  <a:latin typeface="Arial Black"/>
                  <a:cs typeface="Arial Black"/>
                </a:rPr>
                <a:t> </a:t>
              </a:r>
              <a:r>
                <a:rPr sz="1200" dirty="0">
                  <a:solidFill>
                    <a:srgbClr val="414042"/>
                  </a:solidFill>
                  <a:latin typeface="Arial Black"/>
                  <a:cs typeface="Arial Black"/>
                </a:rPr>
                <a:t>1</a:t>
              </a:r>
              <a:r>
                <a:rPr sz="1200" spc="-10" dirty="0">
                  <a:solidFill>
                    <a:srgbClr val="414042"/>
                  </a:solidFill>
                  <a:latin typeface="Arial Black"/>
                  <a:cs typeface="Arial Black"/>
                </a:rPr>
                <a:t> </a:t>
              </a:r>
              <a:r>
                <a:rPr sz="1200" dirty="0">
                  <a:solidFill>
                    <a:srgbClr val="414042"/>
                  </a:solidFill>
                  <a:latin typeface="Arial Black"/>
                  <a:cs typeface="Arial Black"/>
                </a:rPr>
                <a:t>–</a:t>
              </a:r>
              <a:r>
                <a:rPr sz="1200" spc="-10" dirty="0">
                  <a:solidFill>
                    <a:srgbClr val="414042"/>
                  </a:solidFill>
                  <a:latin typeface="Arial Black"/>
                  <a:cs typeface="Arial Black"/>
                </a:rPr>
                <a:t> </a:t>
              </a:r>
              <a:r>
                <a:rPr sz="1200" spc="-50" dirty="0">
                  <a:solidFill>
                    <a:srgbClr val="414042"/>
                  </a:solidFill>
                  <a:latin typeface="Arial Black"/>
                  <a:cs typeface="Arial Black"/>
                </a:rPr>
                <a:t>2</a:t>
              </a:r>
              <a:endParaRPr sz="1200" dirty="0">
                <a:latin typeface="Arial Black"/>
                <a:cs typeface="Arial Black"/>
              </a:endParaRPr>
            </a:p>
            <a:p>
              <a:pPr marL="12700">
                <a:lnSpc>
                  <a:spcPct val="100000"/>
                </a:lnSpc>
                <a:spcBef>
                  <a:spcPts val="100"/>
                </a:spcBef>
              </a:pPr>
              <a:r>
                <a:rPr sz="1050" dirty="0">
                  <a:solidFill>
                    <a:srgbClr val="414042"/>
                  </a:solidFill>
                  <a:latin typeface="Arial"/>
                  <a:cs typeface="Arial"/>
                </a:rPr>
                <a:t>As-needed</a:t>
              </a:r>
              <a:r>
                <a:rPr sz="1050" spc="25" dirty="0">
                  <a:solidFill>
                    <a:srgbClr val="414042"/>
                  </a:solidFill>
                  <a:latin typeface="Arial"/>
                  <a:cs typeface="Arial"/>
                </a:rPr>
                <a:t> </a:t>
              </a:r>
              <a:r>
                <a:rPr sz="1050" dirty="0">
                  <a:solidFill>
                    <a:srgbClr val="414042"/>
                  </a:solidFill>
                  <a:latin typeface="Arial"/>
                  <a:cs typeface="Arial"/>
                </a:rPr>
                <a:t>low</a:t>
              </a:r>
              <a:r>
                <a:rPr sz="1050" spc="30" dirty="0">
                  <a:solidFill>
                    <a:srgbClr val="414042"/>
                  </a:solidFill>
                  <a:latin typeface="Arial"/>
                  <a:cs typeface="Arial"/>
                </a:rPr>
                <a:t> </a:t>
              </a:r>
              <a:r>
                <a:rPr sz="1050" dirty="0">
                  <a:solidFill>
                    <a:srgbClr val="414042"/>
                  </a:solidFill>
                  <a:latin typeface="Arial"/>
                  <a:cs typeface="Arial"/>
                </a:rPr>
                <a:t>dose</a:t>
              </a:r>
              <a:r>
                <a:rPr sz="1050" spc="30" dirty="0">
                  <a:solidFill>
                    <a:srgbClr val="414042"/>
                  </a:solidFill>
                  <a:latin typeface="Arial"/>
                  <a:cs typeface="Arial"/>
                </a:rPr>
                <a:t> </a:t>
              </a:r>
              <a:r>
                <a:rPr sz="1050" dirty="0">
                  <a:solidFill>
                    <a:srgbClr val="414042"/>
                  </a:solidFill>
                  <a:latin typeface="Arial"/>
                  <a:cs typeface="Arial"/>
                </a:rPr>
                <a:t>ICS-</a:t>
              </a:r>
              <a:r>
                <a:rPr sz="1050" spc="-10" dirty="0">
                  <a:solidFill>
                    <a:srgbClr val="414042"/>
                  </a:solidFill>
                  <a:latin typeface="Arial"/>
                  <a:cs typeface="Arial"/>
                </a:rPr>
                <a:t>formoterol</a:t>
              </a:r>
              <a:endParaRPr sz="1050" dirty="0">
                <a:latin typeface="Arial"/>
                <a:cs typeface="Arial"/>
              </a:endParaRPr>
            </a:p>
          </p:txBody>
        </p:sp>
        <p:sp>
          <p:nvSpPr>
            <p:cNvPr id="44" name="object 14">
              <a:extLst>
                <a:ext uri="{FF2B5EF4-FFF2-40B4-BE49-F238E27FC236}">
                  <a16:creationId xmlns:a16="http://schemas.microsoft.com/office/drawing/2014/main" xmlns="" id="{9142080F-DBC0-B1E4-817F-70A842C534A5}"/>
                </a:ext>
              </a:extLst>
            </p:cNvPr>
            <p:cNvSpPr txBox="1"/>
            <p:nvPr/>
          </p:nvSpPr>
          <p:spPr>
            <a:xfrm>
              <a:off x="6383371" y="2952088"/>
              <a:ext cx="906780" cy="698500"/>
            </a:xfrm>
            <a:prstGeom prst="rect">
              <a:avLst/>
            </a:prstGeom>
          </p:spPr>
          <p:txBody>
            <a:bodyPr vert="horz" wrap="square" lIns="0" tIns="24130" rIns="0" bIns="0" rtlCol="0">
              <a:spAutoFit/>
            </a:bodyPr>
            <a:lstStyle/>
            <a:p>
              <a:pPr marL="12700">
                <a:lnSpc>
                  <a:spcPct val="100000"/>
                </a:lnSpc>
                <a:spcBef>
                  <a:spcPts val="190"/>
                </a:spcBef>
              </a:pPr>
              <a:r>
                <a:rPr sz="1200" dirty="0">
                  <a:solidFill>
                    <a:srgbClr val="414042"/>
                  </a:solidFill>
                  <a:latin typeface="Arial Black"/>
                  <a:cs typeface="Arial Black"/>
                </a:rPr>
                <a:t>STEP</a:t>
              </a:r>
              <a:r>
                <a:rPr sz="1200" spc="-20" dirty="0">
                  <a:solidFill>
                    <a:srgbClr val="414042"/>
                  </a:solidFill>
                  <a:latin typeface="Arial Black"/>
                  <a:cs typeface="Arial Black"/>
                </a:rPr>
                <a:t> </a:t>
              </a:r>
              <a:r>
                <a:rPr sz="1200" spc="-50" dirty="0">
                  <a:solidFill>
                    <a:srgbClr val="414042"/>
                  </a:solidFill>
                  <a:latin typeface="Arial Black"/>
                  <a:cs typeface="Arial Black"/>
                </a:rPr>
                <a:t>3</a:t>
              </a:r>
              <a:endParaRPr sz="1200">
                <a:latin typeface="Arial Black"/>
                <a:cs typeface="Arial Black"/>
              </a:endParaRPr>
            </a:p>
            <a:p>
              <a:pPr marL="12700" marR="5080">
                <a:lnSpc>
                  <a:spcPts val="1200"/>
                </a:lnSpc>
                <a:spcBef>
                  <a:spcPts val="190"/>
                </a:spcBef>
              </a:pPr>
              <a:r>
                <a:rPr sz="1050" dirty="0">
                  <a:solidFill>
                    <a:srgbClr val="414042"/>
                  </a:solidFill>
                  <a:latin typeface="Arial"/>
                  <a:cs typeface="Arial"/>
                </a:rPr>
                <a:t>Low</a:t>
              </a:r>
              <a:r>
                <a:rPr sz="1050" spc="5" dirty="0">
                  <a:solidFill>
                    <a:srgbClr val="414042"/>
                  </a:solidFill>
                  <a:latin typeface="Arial"/>
                  <a:cs typeface="Arial"/>
                </a:rPr>
                <a:t> </a:t>
              </a:r>
              <a:r>
                <a:rPr sz="1050" spc="-20" dirty="0">
                  <a:solidFill>
                    <a:srgbClr val="414042"/>
                  </a:solidFill>
                  <a:latin typeface="Arial"/>
                  <a:cs typeface="Arial"/>
                </a:rPr>
                <a:t>dose </a:t>
              </a:r>
              <a:r>
                <a:rPr sz="1050" spc="-10" dirty="0">
                  <a:solidFill>
                    <a:srgbClr val="414042"/>
                  </a:solidFill>
                  <a:latin typeface="Arial"/>
                  <a:cs typeface="Arial"/>
                </a:rPr>
                <a:t>maintenance </a:t>
              </a:r>
              <a:r>
                <a:rPr sz="1050" dirty="0">
                  <a:solidFill>
                    <a:srgbClr val="414042"/>
                  </a:solidFill>
                  <a:latin typeface="Arial"/>
                  <a:cs typeface="Arial"/>
                </a:rPr>
                <a:t>ICS-</a:t>
              </a:r>
              <a:r>
                <a:rPr sz="1050" spc="-10" dirty="0">
                  <a:solidFill>
                    <a:srgbClr val="414042"/>
                  </a:solidFill>
                  <a:latin typeface="Arial"/>
                  <a:cs typeface="Arial"/>
                </a:rPr>
                <a:t>formoterol</a:t>
              </a:r>
              <a:endParaRPr sz="1050">
                <a:latin typeface="Arial"/>
                <a:cs typeface="Arial"/>
              </a:endParaRPr>
            </a:p>
          </p:txBody>
        </p:sp>
        <p:sp>
          <p:nvSpPr>
            <p:cNvPr id="45" name="object 15">
              <a:extLst>
                <a:ext uri="{FF2B5EF4-FFF2-40B4-BE49-F238E27FC236}">
                  <a16:creationId xmlns:a16="http://schemas.microsoft.com/office/drawing/2014/main" xmlns="" id="{BB6C82FF-B0B1-BB95-21EB-FC4AF0A397D4}"/>
                </a:ext>
              </a:extLst>
            </p:cNvPr>
            <p:cNvSpPr txBox="1"/>
            <p:nvPr/>
          </p:nvSpPr>
          <p:spPr>
            <a:xfrm>
              <a:off x="7961425" y="2750883"/>
              <a:ext cx="906780" cy="698500"/>
            </a:xfrm>
            <a:prstGeom prst="rect">
              <a:avLst/>
            </a:prstGeom>
          </p:spPr>
          <p:txBody>
            <a:bodyPr vert="horz" wrap="square" lIns="0" tIns="24130" rIns="0" bIns="0" rtlCol="0">
              <a:spAutoFit/>
            </a:bodyPr>
            <a:lstStyle/>
            <a:p>
              <a:pPr marL="12700">
                <a:lnSpc>
                  <a:spcPct val="100000"/>
                </a:lnSpc>
                <a:spcBef>
                  <a:spcPts val="190"/>
                </a:spcBef>
              </a:pPr>
              <a:r>
                <a:rPr sz="1200" dirty="0">
                  <a:solidFill>
                    <a:srgbClr val="414042"/>
                  </a:solidFill>
                  <a:latin typeface="Arial Black"/>
                  <a:cs typeface="Arial Black"/>
                </a:rPr>
                <a:t>STEP</a:t>
              </a:r>
              <a:r>
                <a:rPr sz="1200" spc="-20" dirty="0">
                  <a:solidFill>
                    <a:srgbClr val="414042"/>
                  </a:solidFill>
                  <a:latin typeface="Arial Black"/>
                  <a:cs typeface="Arial Black"/>
                </a:rPr>
                <a:t> </a:t>
              </a:r>
              <a:r>
                <a:rPr sz="1200" spc="-50" dirty="0">
                  <a:solidFill>
                    <a:srgbClr val="414042"/>
                  </a:solidFill>
                  <a:latin typeface="Arial Black"/>
                  <a:cs typeface="Arial Black"/>
                </a:rPr>
                <a:t>4</a:t>
              </a:r>
              <a:endParaRPr sz="1200">
                <a:latin typeface="Arial Black"/>
                <a:cs typeface="Arial Black"/>
              </a:endParaRPr>
            </a:p>
            <a:p>
              <a:pPr marL="12700" marR="5080">
                <a:lnSpc>
                  <a:spcPts val="1200"/>
                </a:lnSpc>
                <a:spcBef>
                  <a:spcPts val="190"/>
                </a:spcBef>
              </a:pPr>
              <a:r>
                <a:rPr sz="1050" dirty="0">
                  <a:solidFill>
                    <a:srgbClr val="414042"/>
                  </a:solidFill>
                  <a:latin typeface="Arial"/>
                  <a:cs typeface="Arial"/>
                </a:rPr>
                <a:t>Medium</a:t>
              </a:r>
              <a:r>
                <a:rPr sz="1050" spc="35" dirty="0">
                  <a:solidFill>
                    <a:srgbClr val="414042"/>
                  </a:solidFill>
                  <a:latin typeface="Arial"/>
                  <a:cs typeface="Arial"/>
                </a:rPr>
                <a:t> </a:t>
              </a:r>
              <a:r>
                <a:rPr sz="1050" spc="-20" dirty="0">
                  <a:solidFill>
                    <a:srgbClr val="414042"/>
                  </a:solidFill>
                  <a:latin typeface="Arial"/>
                  <a:cs typeface="Arial"/>
                </a:rPr>
                <a:t>dose </a:t>
              </a:r>
              <a:r>
                <a:rPr sz="1050" spc="-10" dirty="0">
                  <a:solidFill>
                    <a:srgbClr val="414042"/>
                  </a:solidFill>
                  <a:latin typeface="Arial"/>
                  <a:cs typeface="Arial"/>
                </a:rPr>
                <a:t>maintenance </a:t>
              </a:r>
              <a:r>
                <a:rPr sz="1050" dirty="0">
                  <a:solidFill>
                    <a:srgbClr val="414042"/>
                  </a:solidFill>
                  <a:latin typeface="Arial"/>
                  <a:cs typeface="Arial"/>
                </a:rPr>
                <a:t>ICS-</a:t>
              </a:r>
              <a:r>
                <a:rPr sz="1050" spc="-10" dirty="0">
                  <a:solidFill>
                    <a:srgbClr val="414042"/>
                  </a:solidFill>
                  <a:latin typeface="Arial"/>
                  <a:cs typeface="Arial"/>
                </a:rPr>
                <a:t>formoterol</a:t>
              </a:r>
              <a:endParaRPr sz="1050">
                <a:latin typeface="Arial"/>
                <a:cs typeface="Arial"/>
              </a:endParaRPr>
            </a:p>
          </p:txBody>
        </p:sp>
        <p:sp>
          <p:nvSpPr>
            <p:cNvPr id="46" name="object 16">
              <a:extLst>
                <a:ext uri="{FF2B5EF4-FFF2-40B4-BE49-F238E27FC236}">
                  <a16:creationId xmlns:a16="http://schemas.microsoft.com/office/drawing/2014/main" xmlns="" id="{0FF3BC17-1116-75BB-4130-014C1826F7A9}"/>
                </a:ext>
              </a:extLst>
            </p:cNvPr>
            <p:cNvSpPr txBox="1"/>
            <p:nvPr/>
          </p:nvSpPr>
          <p:spPr>
            <a:xfrm>
              <a:off x="9541840" y="2543730"/>
              <a:ext cx="1426210" cy="1271501"/>
            </a:xfrm>
            <a:prstGeom prst="rect">
              <a:avLst/>
            </a:prstGeom>
          </p:spPr>
          <p:txBody>
            <a:bodyPr vert="horz" wrap="square" lIns="0" tIns="14604" rIns="0" bIns="0" rtlCol="0">
              <a:spAutoFit/>
            </a:bodyPr>
            <a:lstStyle/>
            <a:p>
              <a:pPr marL="12700">
                <a:lnSpc>
                  <a:spcPts val="1230"/>
                </a:lnSpc>
                <a:spcBef>
                  <a:spcPts val="114"/>
                </a:spcBef>
              </a:pPr>
              <a:r>
                <a:rPr lang="en-AU" sz="1050" dirty="0">
                  <a:solidFill>
                    <a:srgbClr val="414042"/>
                  </a:solidFill>
                  <a:latin typeface="Arial Black"/>
                  <a:cs typeface="Arial Black"/>
                </a:rPr>
                <a:t>STEP</a:t>
              </a:r>
              <a:r>
                <a:rPr lang="en-AU" sz="1050" spc="-20" dirty="0">
                  <a:solidFill>
                    <a:srgbClr val="414042"/>
                  </a:solidFill>
                  <a:latin typeface="Arial Black"/>
                  <a:cs typeface="Arial Black"/>
                </a:rPr>
                <a:t> </a:t>
              </a:r>
              <a:r>
                <a:rPr lang="en-AU" sz="1050" spc="-50" dirty="0">
                  <a:solidFill>
                    <a:srgbClr val="414042"/>
                  </a:solidFill>
                  <a:latin typeface="Arial Black"/>
                  <a:cs typeface="Arial Black"/>
                </a:rPr>
                <a:t>5</a:t>
              </a:r>
              <a:endParaRPr lang="en-AU" sz="1050" dirty="0">
                <a:solidFill>
                  <a:srgbClr val="414042"/>
                </a:solidFill>
                <a:latin typeface="Arial"/>
                <a:cs typeface="Arial"/>
              </a:endParaRPr>
            </a:p>
            <a:p>
              <a:pPr marL="12700">
                <a:lnSpc>
                  <a:spcPts val="1230"/>
                </a:lnSpc>
                <a:spcBef>
                  <a:spcPts val="114"/>
                </a:spcBef>
              </a:pPr>
              <a:r>
                <a:rPr sz="1050" dirty="0">
                  <a:solidFill>
                    <a:srgbClr val="414042"/>
                  </a:solidFill>
                  <a:latin typeface="Arial"/>
                  <a:cs typeface="Arial"/>
                </a:rPr>
                <a:t>Add-on</a:t>
              </a:r>
              <a:r>
                <a:rPr sz="1050" spc="30" dirty="0">
                  <a:solidFill>
                    <a:srgbClr val="414042"/>
                  </a:solidFill>
                  <a:latin typeface="Arial"/>
                  <a:cs typeface="Arial"/>
                </a:rPr>
                <a:t> </a:t>
              </a:r>
              <a:r>
                <a:rPr sz="1050" spc="-20" dirty="0">
                  <a:solidFill>
                    <a:srgbClr val="414042"/>
                  </a:solidFill>
                  <a:latin typeface="Arial"/>
                  <a:cs typeface="Arial"/>
                </a:rPr>
                <a:t>LAMA</a:t>
              </a:r>
              <a:endParaRPr sz="1050" dirty="0">
                <a:latin typeface="Arial"/>
                <a:cs typeface="Arial"/>
              </a:endParaRPr>
            </a:p>
            <a:p>
              <a:pPr marL="12700" marR="5080">
                <a:lnSpc>
                  <a:spcPts val="1200"/>
                </a:lnSpc>
                <a:spcBef>
                  <a:spcPts val="60"/>
                </a:spcBef>
              </a:pPr>
              <a:r>
                <a:rPr sz="1050" dirty="0">
                  <a:solidFill>
                    <a:srgbClr val="414042"/>
                  </a:solidFill>
                  <a:latin typeface="Arial"/>
                  <a:cs typeface="Arial"/>
                </a:rPr>
                <a:t>Refer</a:t>
              </a:r>
              <a:r>
                <a:rPr sz="1050" spc="5" dirty="0">
                  <a:solidFill>
                    <a:srgbClr val="414042"/>
                  </a:solidFill>
                  <a:latin typeface="Arial"/>
                  <a:cs typeface="Arial"/>
                </a:rPr>
                <a:t> </a:t>
              </a:r>
              <a:r>
                <a:rPr sz="1050" dirty="0">
                  <a:solidFill>
                    <a:srgbClr val="414042"/>
                  </a:solidFill>
                  <a:latin typeface="Arial"/>
                  <a:cs typeface="Arial"/>
                </a:rPr>
                <a:t>for</a:t>
              </a:r>
              <a:r>
                <a:rPr sz="1050" spc="15" dirty="0">
                  <a:solidFill>
                    <a:srgbClr val="414042"/>
                  </a:solidFill>
                  <a:latin typeface="Arial"/>
                  <a:cs typeface="Arial"/>
                </a:rPr>
                <a:t> </a:t>
              </a:r>
              <a:r>
                <a:rPr sz="1050" spc="-10" dirty="0">
                  <a:solidFill>
                    <a:srgbClr val="414042"/>
                  </a:solidFill>
                  <a:latin typeface="Arial"/>
                  <a:cs typeface="Arial"/>
                </a:rPr>
                <a:t>assessment</a:t>
              </a:r>
              <a:r>
                <a:rPr sz="1050" spc="500" dirty="0">
                  <a:solidFill>
                    <a:srgbClr val="414042"/>
                  </a:solidFill>
                  <a:latin typeface="Arial"/>
                  <a:cs typeface="Arial"/>
                </a:rPr>
                <a:t> </a:t>
              </a:r>
              <a:r>
                <a:rPr sz="1050" dirty="0">
                  <a:solidFill>
                    <a:srgbClr val="414042"/>
                  </a:solidFill>
                  <a:latin typeface="Arial"/>
                  <a:cs typeface="Arial"/>
                </a:rPr>
                <a:t>of</a:t>
              </a:r>
              <a:r>
                <a:rPr sz="1050" spc="5" dirty="0">
                  <a:solidFill>
                    <a:srgbClr val="414042"/>
                  </a:solidFill>
                  <a:latin typeface="Arial"/>
                  <a:cs typeface="Arial"/>
                </a:rPr>
                <a:t> </a:t>
              </a:r>
              <a:r>
                <a:rPr sz="1050" dirty="0">
                  <a:solidFill>
                    <a:srgbClr val="414042"/>
                  </a:solidFill>
                  <a:latin typeface="Arial"/>
                  <a:cs typeface="Arial"/>
                </a:rPr>
                <a:t>phenotype.</a:t>
              </a:r>
              <a:r>
                <a:rPr sz="1050" spc="5" dirty="0">
                  <a:solidFill>
                    <a:srgbClr val="414042"/>
                  </a:solidFill>
                  <a:latin typeface="Arial"/>
                  <a:cs typeface="Arial"/>
                </a:rPr>
                <a:t> </a:t>
              </a:r>
              <a:r>
                <a:rPr sz="1050" spc="-10" dirty="0">
                  <a:solidFill>
                    <a:srgbClr val="414042"/>
                  </a:solidFill>
                  <a:latin typeface="Arial"/>
                  <a:cs typeface="Arial"/>
                </a:rPr>
                <a:t>Consider </a:t>
              </a:r>
              <a:r>
                <a:rPr sz="1050" dirty="0">
                  <a:solidFill>
                    <a:srgbClr val="414042"/>
                  </a:solidFill>
                  <a:latin typeface="Arial"/>
                  <a:cs typeface="Arial"/>
                </a:rPr>
                <a:t>high</a:t>
              </a:r>
              <a:r>
                <a:rPr sz="1050" spc="5" dirty="0">
                  <a:solidFill>
                    <a:srgbClr val="414042"/>
                  </a:solidFill>
                  <a:latin typeface="Arial"/>
                  <a:cs typeface="Arial"/>
                </a:rPr>
                <a:t> </a:t>
              </a:r>
              <a:r>
                <a:rPr sz="1050" dirty="0">
                  <a:solidFill>
                    <a:srgbClr val="414042"/>
                  </a:solidFill>
                  <a:latin typeface="Arial"/>
                  <a:cs typeface="Arial"/>
                </a:rPr>
                <a:t>dose</a:t>
              </a:r>
              <a:r>
                <a:rPr sz="1050" spc="5" dirty="0">
                  <a:solidFill>
                    <a:srgbClr val="414042"/>
                  </a:solidFill>
                  <a:latin typeface="Arial"/>
                  <a:cs typeface="Arial"/>
                </a:rPr>
                <a:t> </a:t>
              </a:r>
              <a:r>
                <a:rPr sz="1050" spc="-10" dirty="0">
                  <a:solidFill>
                    <a:srgbClr val="414042"/>
                  </a:solidFill>
                  <a:latin typeface="Arial"/>
                  <a:cs typeface="Arial"/>
                </a:rPr>
                <a:t>maintenance </a:t>
              </a:r>
              <a:r>
                <a:rPr sz="1050" dirty="0">
                  <a:solidFill>
                    <a:srgbClr val="414042"/>
                  </a:solidFill>
                  <a:latin typeface="Arial"/>
                  <a:cs typeface="Arial"/>
                </a:rPr>
                <a:t>ICS-</a:t>
              </a:r>
              <a:r>
                <a:rPr sz="1050" spc="-10" dirty="0">
                  <a:solidFill>
                    <a:srgbClr val="414042"/>
                  </a:solidFill>
                  <a:latin typeface="Arial"/>
                  <a:cs typeface="Arial"/>
                </a:rPr>
                <a:t>formoterol,</a:t>
              </a:r>
              <a:endParaRPr sz="1050" dirty="0">
                <a:latin typeface="Arial"/>
                <a:cs typeface="Arial"/>
              </a:endParaRPr>
            </a:p>
            <a:p>
              <a:pPr marL="12700" marR="51435">
                <a:lnSpc>
                  <a:spcPts val="1200"/>
                </a:lnSpc>
              </a:pPr>
              <a:r>
                <a:rPr sz="1050" dirty="0">
                  <a:solidFill>
                    <a:srgbClr val="414042"/>
                  </a:solidFill>
                  <a:latin typeface="Arial"/>
                  <a:cs typeface="Arial"/>
                </a:rPr>
                <a:t>±</a:t>
              </a:r>
              <a:r>
                <a:rPr sz="1050" spc="55" dirty="0">
                  <a:solidFill>
                    <a:srgbClr val="414042"/>
                  </a:solidFill>
                  <a:latin typeface="Arial"/>
                  <a:cs typeface="Arial"/>
                </a:rPr>
                <a:t> </a:t>
              </a:r>
              <a:r>
                <a:rPr sz="1050" spc="-10" dirty="0">
                  <a:solidFill>
                    <a:srgbClr val="414042"/>
                  </a:solidFill>
                  <a:latin typeface="Arial"/>
                  <a:cs typeface="Arial"/>
                </a:rPr>
                <a:t>anti-</a:t>
              </a:r>
              <a:r>
                <a:rPr sz="1050" dirty="0">
                  <a:solidFill>
                    <a:srgbClr val="414042"/>
                  </a:solidFill>
                  <a:latin typeface="Arial"/>
                  <a:cs typeface="Arial"/>
                </a:rPr>
                <a:t>IgE,</a:t>
              </a:r>
              <a:r>
                <a:rPr sz="1050" spc="50" dirty="0">
                  <a:solidFill>
                    <a:srgbClr val="414042"/>
                  </a:solidFill>
                  <a:latin typeface="Arial"/>
                  <a:cs typeface="Arial"/>
                </a:rPr>
                <a:t> </a:t>
              </a:r>
              <a:r>
                <a:rPr sz="1050" spc="-10" dirty="0">
                  <a:solidFill>
                    <a:srgbClr val="414042"/>
                  </a:solidFill>
                  <a:latin typeface="Arial"/>
                  <a:cs typeface="Arial"/>
                </a:rPr>
                <a:t>anti-IL5/5R, anti-</a:t>
              </a:r>
              <a:r>
                <a:rPr sz="1050" dirty="0">
                  <a:solidFill>
                    <a:srgbClr val="414042"/>
                  </a:solidFill>
                  <a:latin typeface="Arial"/>
                  <a:cs typeface="Arial"/>
                </a:rPr>
                <a:t>IL4R,</a:t>
              </a:r>
              <a:r>
                <a:rPr sz="1050" spc="95" dirty="0">
                  <a:solidFill>
                    <a:srgbClr val="414042"/>
                  </a:solidFill>
                  <a:latin typeface="Arial"/>
                  <a:cs typeface="Arial"/>
                </a:rPr>
                <a:t> </a:t>
              </a:r>
              <a:r>
                <a:rPr sz="1050" spc="-10" dirty="0">
                  <a:solidFill>
                    <a:srgbClr val="414042"/>
                  </a:solidFill>
                  <a:latin typeface="Arial"/>
                  <a:cs typeface="Arial"/>
                </a:rPr>
                <a:t>anti-</a:t>
              </a:r>
              <a:r>
                <a:rPr sz="1050" spc="-20" dirty="0">
                  <a:solidFill>
                    <a:srgbClr val="414042"/>
                  </a:solidFill>
                  <a:latin typeface="Arial"/>
                  <a:cs typeface="Arial"/>
                </a:rPr>
                <a:t>TSLP</a:t>
              </a:r>
              <a:endParaRPr sz="1050" dirty="0">
                <a:latin typeface="Arial"/>
                <a:cs typeface="Arial"/>
              </a:endParaRPr>
            </a:p>
          </p:txBody>
        </p:sp>
        <p:sp>
          <p:nvSpPr>
            <p:cNvPr id="47" name="object 17">
              <a:extLst>
                <a:ext uri="{FF2B5EF4-FFF2-40B4-BE49-F238E27FC236}">
                  <a16:creationId xmlns:a16="http://schemas.microsoft.com/office/drawing/2014/main" xmlns="" id="{B4DDF106-9DFC-1965-EA1D-3545D9D4FEC6}"/>
                </a:ext>
              </a:extLst>
            </p:cNvPr>
            <p:cNvSpPr txBox="1"/>
            <p:nvPr/>
          </p:nvSpPr>
          <p:spPr>
            <a:xfrm>
              <a:off x="6879488" y="1816961"/>
              <a:ext cx="3280410" cy="716863"/>
            </a:xfrm>
            <a:prstGeom prst="rect">
              <a:avLst/>
            </a:prstGeom>
          </p:spPr>
          <p:txBody>
            <a:bodyPr vert="horz" wrap="square" lIns="0" tIns="36830" rIns="0" bIns="0" rtlCol="0">
              <a:spAutoFit/>
            </a:bodyPr>
            <a:lstStyle/>
            <a:p>
              <a:pPr marL="12700" marR="1363980">
                <a:lnSpc>
                  <a:spcPts val="960"/>
                </a:lnSpc>
                <a:spcBef>
                  <a:spcPts val="290"/>
                </a:spcBef>
              </a:pPr>
              <a:r>
                <a:rPr sz="950" i="1" dirty="0">
                  <a:solidFill>
                    <a:srgbClr val="231F20"/>
                  </a:solidFill>
                  <a:latin typeface="Arial"/>
                  <a:cs typeface="Arial"/>
                </a:rPr>
                <a:t>Treatment</a:t>
              </a:r>
              <a:r>
                <a:rPr sz="950" i="1" spc="5" dirty="0">
                  <a:solidFill>
                    <a:srgbClr val="231F20"/>
                  </a:solidFill>
                  <a:latin typeface="Arial"/>
                  <a:cs typeface="Arial"/>
                </a:rPr>
                <a:t> </a:t>
              </a:r>
              <a:r>
                <a:rPr sz="950" i="1" dirty="0">
                  <a:solidFill>
                    <a:srgbClr val="231F20"/>
                  </a:solidFill>
                  <a:latin typeface="Arial"/>
                  <a:cs typeface="Arial"/>
                </a:rPr>
                <a:t>of</a:t>
              </a:r>
              <a:r>
                <a:rPr sz="950" i="1" spc="5" dirty="0">
                  <a:solidFill>
                    <a:srgbClr val="231F20"/>
                  </a:solidFill>
                  <a:latin typeface="Arial"/>
                  <a:cs typeface="Arial"/>
                </a:rPr>
                <a:t> </a:t>
              </a:r>
              <a:r>
                <a:rPr sz="950" i="1" dirty="0">
                  <a:solidFill>
                    <a:srgbClr val="231F20"/>
                  </a:solidFill>
                  <a:latin typeface="Arial"/>
                  <a:cs typeface="Arial"/>
                </a:rPr>
                <a:t>modifiable</a:t>
              </a:r>
              <a:r>
                <a:rPr sz="950" i="1" spc="10" dirty="0">
                  <a:solidFill>
                    <a:srgbClr val="231F20"/>
                  </a:solidFill>
                  <a:latin typeface="Arial"/>
                  <a:cs typeface="Arial"/>
                </a:rPr>
                <a:t> </a:t>
              </a:r>
              <a:r>
                <a:rPr sz="950" i="1" dirty="0">
                  <a:solidFill>
                    <a:srgbClr val="231F20"/>
                  </a:solidFill>
                  <a:latin typeface="Arial"/>
                  <a:cs typeface="Arial"/>
                </a:rPr>
                <a:t>risk</a:t>
              </a:r>
              <a:r>
                <a:rPr sz="950" i="1" spc="5" dirty="0">
                  <a:solidFill>
                    <a:srgbClr val="231F20"/>
                  </a:solidFill>
                  <a:latin typeface="Arial"/>
                  <a:cs typeface="Arial"/>
                </a:rPr>
                <a:t> </a:t>
              </a:r>
              <a:r>
                <a:rPr sz="950" i="1" spc="-10" dirty="0">
                  <a:solidFill>
                    <a:srgbClr val="231F20"/>
                  </a:solidFill>
                  <a:latin typeface="Arial"/>
                  <a:cs typeface="Arial"/>
                </a:rPr>
                <a:t>factors </a:t>
              </a:r>
              <a:r>
                <a:rPr sz="950" i="1" dirty="0">
                  <a:solidFill>
                    <a:srgbClr val="231F20"/>
                  </a:solidFill>
                  <a:latin typeface="Arial"/>
                  <a:cs typeface="Arial"/>
                </a:rPr>
                <a:t>and</a:t>
              </a:r>
              <a:r>
                <a:rPr sz="950" i="1" spc="5" dirty="0">
                  <a:solidFill>
                    <a:srgbClr val="231F20"/>
                  </a:solidFill>
                  <a:latin typeface="Arial"/>
                  <a:cs typeface="Arial"/>
                </a:rPr>
                <a:t> </a:t>
              </a:r>
              <a:r>
                <a:rPr sz="950" i="1" spc="-10" dirty="0">
                  <a:solidFill>
                    <a:srgbClr val="231F20"/>
                  </a:solidFill>
                  <a:latin typeface="Arial"/>
                  <a:cs typeface="Arial"/>
                </a:rPr>
                <a:t>comorbidities</a:t>
              </a:r>
              <a:endParaRPr sz="950" dirty="0">
                <a:latin typeface="Arial"/>
                <a:cs typeface="Arial"/>
              </a:endParaRPr>
            </a:p>
            <a:p>
              <a:pPr marL="12700">
                <a:lnSpc>
                  <a:spcPts val="1110"/>
                </a:lnSpc>
              </a:pPr>
              <a:r>
                <a:rPr sz="950" i="1" dirty="0">
                  <a:solidFill>
                    <a:srgbClr val="231F20"/>
                  </a:solidFill>
                  <a:latin typeface="Arial"/>
                  <a:cs typeface="Arial"/>
                </a:rPr>
                <a:t>Non-pharmacological</a:t>
              </a:r>
              <a:r>
                <a:rPr sz="950" i="1" spc="-5" dirty="0">
                  <a:solidFill>
                    <a:srgbClr val="231F20"/>
                  </a:solidFill>
                  <a:latin typeface="Arial"/>
                  <a:cs typeface="Arial"/>
                </a:rPr>
                <a:t> </a:t>
              </a:r>
              <a:r>
                <a:rPr sz="950" i="1" spc="-10" dirty="0">
                  <a:solidFill>
                    <a:srgbClr val="231F20"/>
                  </a:solidFill>
                  <a:latin typeface="Arial"/>
                  <a:cs typeface="Arial"/>
                </a:rPr>
                <a:t>strategies</a:t>
              </a:r>
              <a:endParaRPr sz="950" dirty="0">
                <a:latin typeface="Arial"/>
                <a:cs typeface="Arial"/>
              </a:endParaRPr>
            </a:p>
            <a:p>
              <a:pPr marL="12700" marR="372745">
                <a:lnSpc>
                  <a:spcPts val="1120"/>
                </a:lnSpc>
                <a:spcBef>
                  <a:spcPts val="45"/>
                </a:spcBef>
              </a:pPr>
              <a:r>
                <a:rPr sz="950" i="1" dirty="0">
                  <a:solidFill>
                    <a:srgbClr val="231F20"/>
                  </a:solidFill>
                  <a:latin typeface="Arial"/>
                  <a:cs typeface="Arial"/>
                </a:rPr>
                <a:t>Asthma</a:t>
              </a:r>
              <a:r>
                <a:rPr sz="950" i="1" spc="25" dirty="0">
                  <a:solidFill>
                    <a:srgbClr val="231F20"/>
                  </a:solidFill>
                  <a:latin typeface="Arial"/>
                  <a:cs typeface="Arial"/>
                </a:rPr>
                <a:t> </a:t>
              </a:r>
              <a:r>
                <a:rPr sz="950" i="1" dirty="0">
                  <a:solidFill>
                    <a:srgbClr val="231F20"/>
                  </a:solidFill>
                  <a:latin typeface="Arial"/>
                  <a:cs typeface="Arial"/>
                </a:rPr>
                <a:t>medications</a:t>
              </a:r>
              <a:r>
                <a:rPr sz="950" i="1" spc="30" dirty="0">
                  <a:solidFill>
                    <a:srgbClr val="231F20"/>
                  </a:solidFill>
                  <a:latin typeface="Arial"/>
                  <a:cs typeface="Arial"/>
                </a:rPr>
                <a:t> </a:t>
              </a:r>
              <a:r>
                <a:rPr sz="950" i="1" dirty="0">
                  <a:solidFill>
                    <a:srgbClr val="231F20"/>
                  </a:solidFill>
                  <a:latin typeface="Arial"/>
                  <a:cs typeface="Arial"/>
                </a:rPr>
                <a:t>(adjust</a:t>
              </a:r>
              <a:r>
                <a:rPr sz="950" i="1" spc="30" dirty="0">
                  <a:solidFill>
                    <a:srgbClr val="231F20"/>
                  </a:solidFill>
                  <a:latin typeface="Arial"/>
                  <a:cs typeface="Arial"/>
                </a:rPr>
                <a:t> </a:t>
              </a:r>
              <a:r>
                <a:rPr sz="950" i="1" dirty="0">
                  <a:solidFill>
                    <a:srgbClr val="231F20"/>
                  </a:solidFill>
                  <a:latin typeface="Arial"/>
                  <a:cs typeface="Arial"/>
                </a:rPr>
                <a:t>down/up/between</a:t>
              </a:r>
              <a:r>
                <a:rPr sz="950" i="1" spc="30" dirty="0">
                  <a:solidFill>
                    <a:srgbClr val="231F20"/>
                  </a:solidFill>
                  <a:latin typeface="Arial"/>
                  <a:cs typeface="Arial"/>
                </a:rPr>
                <a:t> </a:t>
              </a:r>
              <a:r>
                <a:rPr sz="950" i="1" spc="-10" dirty="0">
                  <a:solidFill>
                    <a:srgbClr val="231F20"/>
                  </a:solidFill>
                  <a:latin typeface="Arial"/>
                  <a:cs typeface="Arial"/>
                </a:rPr>
                <a:t>tracks) </a:t>
              </a:r>
              <a:r>
                <a:rPr sz="950" i="1" dirty="0">
                  <a:solidFill>
                    <a:srgbClr val="231F20"/>
                  </a:solidFill>
                  <a:latin typeface="Arial"/>
                  <a:cs typeface="Arial"/>
                </a:rPr>
                <a:t>Education</a:t>
              </a:r>
              <a:r>
                <a:rPr sz="950" i="1" spc="20" dirty="0">
                  <a:solidFill>
                    <a:srgbClr val="231F20"/>
                  </a:solidFill>
                  <a:latin typeface="Arial"/>
                  <a:cs typeface="Arial"/>
                </a:rPr>
                <a:t> </a:t>
              </a:r>
              <a:r>
                <a:rPr sz="950" i="1" dirty="0">
                  <a:solidFill>
                    <a:srgbClr val="231F20"/>
                  </a:solidFill>
                  <a:latin typeface="Arial"/>
                  <a:cs typeface="Arial"/>
                </a:rPr>
                <a:t>&amp;</a:t>
              </a:r>
              <a:r>
                <a:rPr sz="950" i="1" spc="25" dirty="0">
                  <a:solidFill>
                    <a:srgbClr val="231F20"/>
                  </a:solidFill>
                  <a:latin typeface="Arial"/>
                  <a:cs typeface="Arial"/>
                </a:rPr>
                <a:t> </a:t>
              </a:r>
              <a:r>
                <a:rPr sz="950" i="1" dirty="0">
                  <a:solidFill>
                    <a:srgbClr val="231F20"/>
                  </a:solidFill>
                  <a:latin typeface="Arial"/>
                  <a:cs typeface="Arial"/>
                </a:rPr>
                <a:t>skills</a:t>
              </a:r>
              <a:r>
                <a:rPr sz="950" i="1" spc="20" dirty="0">
                  <a:solidFill>
                    <a:srgbClr val="231F20"/>
                  </a:solidFill>
                  <a:latin typeface="Arial"/>
                  <a:cs typeface="Arial"/>
                </a:rPr>
                <a:t> </a:t>
              </a:r>
              <a:r>
                <a:rPr sz="950" i="1" spc="-10" dirty="0">
                  <a:solidFill>
                    <a:srgbClr val="231F20"/>
                  </a:solidFill>
                  <a:latin typeface="Arial"/>
                  <a:cs typeface="Arial"/>
                </a:rPr>
                <a:t>training</a:t>
              </a:r>
              <a:endParaRPr sz="950" dirty="0">
                <a:latin typeface="Arial"/>
                <a:cs typeface="Arial"/>
              </a:endParaRPr>
            </a:p>
          </p:txBody>
        </p:sp>
        <p:sp>
          <p:nvSpPr>
            <p:cNvPr id="48" name="object 18">
              <a:extLst>
                <a:ext uri="{FF2B5EF4-FFF2-40B4-BE49-F238E27FC236}">
                  <a16:creationId xmlns:a16="http://schemas.microsoft.com/office/drawing/2014/main" xmlns="" id="{9846B779-F90F-6F89-1BE2-0B3B3AFF7193}"/>
                </a:ext>
              </a:extLst>
            </p:cNvPr>
            <p:cNvSpPr txBox="1">
              <a:spLocks/>
            </p:cNvSpPr>
            <p:nvPr/>
          </p:nvSpPr>
          <p:spPr>
            <a:xfrm>
              <a:off x="587358" y="398761"/>
              <a:ext cx="2263775" cy="530273"/>
            </a:xfrm>
            <a:prstGeom prst="rect">
              <a:avLst/>
            </a:prstGeom>
          </p:spPr>
          <p:txBody>
            <a:bodyPr vert="horz" wrap="square" lIns="0" tIns="42545"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marR="5080" algn="l">
                <a:lnSpc>
                  <a:spcPts val="1870"/>
                </a:lnSpc>
                <a:spcBef>
                  <a:spcPts val="335"/>
                </a:spcBef>
              </a:pPr>
              <a:r>
                <a:rPr lang="en-AU" sz="1700" b="1" dirty="0">
                  <a:latin typeface="Arial" panose="020B0604020202020204" pitchFamily="34" charset="0"/>
                  <a:cs typeface="Arial" panose="020B0604020202020204" pitchFamily="34" charset="0"/>
                </a:rPr>
                <a:t>Adults</a:t>
              </a:r>
              <a:r>
                <a:rPr lang="en-AU" sz="1700" b="1" spc="25" dirty="0">
                  <a:latin typeface="Arial" panose="020B0604020202020204" pitchFamily="34" charset="0"/>
                  <a:cs typeface="Arial" panose="020B0604020202020204" pitchFamily="34" charset="0"/>
                </a:rPr>
                <a:t> </a:t>
              </a:r>
              <a:r>
                <a:rPr lang="en-AU" sz="1700" b="1" dirty="0">
                  <a:latin typeface="Arial" panose="020B0604020202020204" pitchFamily="34" charset="0"/>
                  <a:cs typeface="Arial" panose="020B0604020202020204" pitchFamily="34" charset="0"/>
                </a:rPr>
                <a:t>&amp;</a:t>
              </a:r>
              <a:r>
                <a:rPr lang="en-AU" sz="1700" b="1" spc="25" dirty="0">
                  <a:latin typeface="Arial" panose="020B0604020202020204" pitchFamily="34" charset="0"/>
                  <a:cs typeface="Arial" panose="020B0604020202020204" pitchFamily="34" charset="0"/>
                </a:rPr>
                <a:t> </a:t>
              </a:r>
              <a:r>
                <a:rPr lang="en-AU" sz="1700" b="1" spc="-10" dirty="0">
                  <a:latin typeface="Arial" panose="020B0604020202020204" pitchFamily="34" charset="0"/>
                  <a:cs typeface="Arial" panose="020B0604020202020204" pitchFamily="34" charset="0"/>
                </a:rPr>
                <a:t>adolescents </a:t>
              </a:r>
              <a:r>
                <a:rPr lang="en-AU" sz="1700" b="1" dirty="0">
                  <a:latin typeface="Arial" panose="020B0604020202020204" pitchFamily="34" charset="0"/>
                  <a:cs typeface="Arial" panose="020B0604020202020204" pitchFamily="34" charset="0"/>
                </a:rPr>
                <a:t>12+</a:t>
              </a:r>
              <a:r>
                <a:rPr lang="en-AU" sz="1700" b="1" spc="20" dirty="0">
                  <a:latin typeface="Arial" panose="020B0604020202020204" pitchFamily="34" charset="0"/>
                  <a:cs typeface="Arial" panose="020B0604020202020204" pitchFamily="34" charset="0"/>
                </a:rPr>
                <a:t> </a:t>
              </a:r>
              <a:r>
                <a:rPr lang="en-AU" sz="1700" b="1" spc="-10" dirty="0">
                  <a:latin typeface="Arial" panose="020B0604020202020204" pitchFamily="34" charset="0"/>
                  <a:cs typeface="Arial" panose="020B0604020202020204" pitchFamily="34" charset="0"/>
                </a:rPr>
                <a:t>years</a:t>
              </a:r>
            </a:p>
          </p:txBody>
        </p:sp>
        <p:sp>
          <p:nvSpPr>
            <p:cNvPr id="49" name="object 19">
              <a:extLst>
                <a:ext uri="{FF2B5EF4-FFF2-40B4-BE49-F238E27FC236}">
                  <a16:creationId xmlns:a16="http://schemas.microsoft.com/office/drawing/2014/main" xmlns="" id="{4CDD659C-1E67-D08B-320C-2912F71E210C}"/>
                </a:ext>
              </a:extLst>
            </p:cNvPr>
            <p:cNvSpPr txBox="1"/>
            <p:nvPr/>
          </p:nvSpPr>
          <p:spPr>
            <a:xfrm>
              <a:off x="587358" y="985720"/>
              <a:ext cx="2524125" cy="574675"/>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231F20"/>
                  </a:solidFill>
                  <a:latin typeface="Arial"/>
                  <a:cs typeface="Arial"/>
                </a:rPr>
                <a:t>Personalized</a:t>
              </a:r>
              <a:r>
                <a:rPr sz="1200" b="1" spc="-15" dirty="0">
                  <a:solidFill>
                    <a:srgbClr val="231F20"/>
                  </a:solidFill>
                  <a:latin typeface="Arial"/>
                  <a:cs typeface="Arial"/>
                </a:rPr>
                <a:t> </a:t>
              </a:r>
              <a:r>
                <a:rPr sz="1200" b="1" dirty="0">
                  <a:solidFill>
                    <a:srgbClr val="231F20"/>
                  </a:solidFill>
                  <a:latin typeface="Arial"/>
                  <a:cs typeface="Arial"/>
                </a:rPr>
                <a:t>asthma</a:t>
              </a:r>
              <a:r>
                <a:rPr sz="1200" b="1" spc="-15" dirty="0">
                  <a:solidFill>
                    <a:srgbClr val="231F20"/>
                  </a:solidFill>
                  <a:latin typeface="Arial"/>
                  <a:cs typeface="Arial"/>
                </a:rPr>
                <a:t> </a:t>
              </a:r>
              <a:r>
                <a:rPr sz="1200" b="1" spc="-10" dirty="0">
                  <a:solidFill>
                    <a:srgbClr val="231F20"/>
                  </a:solidFill>
                  <a:latin typeface="Arial"/>
                  <a:cs typeface="Arial"/>
                </a:rPr>
                <a:t>management</a:t>
              </a:r>
              <a:endParaRPr sz="1200">
                <a:latin typeface="Arial"/>
                <a:cs typeface="Arial"/>
              </a:endParaRPr>
            </a:p>
            <a:p>
              <a:pPr marL="12700">
                <a:lnSpc>
                  <a:spcPct val="100000"/>
                </a:lnSpc>
              </a:pPr>
              <a:r>
                <a:rPr sz="1200" dirty="0">
                  <a:solidFill>
                    <a:srgbClr val="414042"/>
                  </a:solidFill>
                  <a:latin typeface="Arial"/>
                  <a:cs typeface="Arial"/>
                </a:rPr>
                <a:t>Assess,</a:t>
              </a:r>
              <a:r>
                <a:rPr sz="1200" spc="-70" dirty="0">
                  <a:solidFill>
                    <a:srgbClr val="414042"/>
                  </a:solidFill>
                  <a:latin typeface="Arial"/>
                  <a:cs typeface="Arial"/>
                </a:rPr>
                <a:t> </a:t>
              </a:r>
              <a:r>
                <a:rPr sz="1200" dirty="0">
                  <a:solidFill>
                    <a:srgbClr val="414042"/>
                  </a:solidFill>
                  <a:latin typeface="Arial"/>
                  <a:cs typeface="Arial"/>
                </a:rPr>
                <a:t>Adjust, </a:t>
              </a:r>
              <a:r>
                <a:rPr sz="1200" spc="-10" dirty="0">
                  <a:solidFill>
                    <a:srgbClr val="414042"/>
                  </a:solidFill>
                  <a:latin typeface="Arial"/>
                  <a:cs typeface="Arial"/>
                </a:rPr>
                <a:t>Review</a:t>
              </a:r>
              <a:endParaRPr sz="1200">
                <a:latin typeface="Arial"/>
                <a:cs typeface="Arial"/>
              </a:endParaRPr>
            </a:p>
            <a:p>
              <a:pPr marL="12700">
                <a:lnSpc>
                  <a:spcPct val="100000"/>
                </a:lnSpc>
              </a:pPr>
              <a:r>
                <a:rPr sz="1200" dirty="0">
                  <a:solidFill>
                    <a:srgbClr val="414042"/>
                  </a:solidFill>
                  <a:latin typeface="Arial"/>
                  <a:cs typeface="Arial"/>
                </a:rPr>
                <a:t>for</a:t>
              </a:r>
              <a:r>
                <a:rPr sz="1200" spc="-30" dirty="0">
                  <a:solidFill>
                    <a:srgbClr val="414042"/>
                  </a:solidFill>
                  <a:latin typeface="Arial"/>
                  <a:cs typeface="Arial"/>
                </a:rPr>
                <a:t> </a:t>
              </a:r>
              <a:r>
                <a:rPr sz="1200" dirty="0">
                  <a:solidFill>
                    <a:srgbClr val="414042"/>
                  </a:solidFill>
                  <a:latin typeface="Arial"/>
                  <a:cs typeface="Arial"/>
                </a:rPr>
                <a:t>individual</a:t>
              </a:r>
              <a:r>
                <a:rPr sz="1200" spc="-30" dirty="0">
                  <a:solidFill>
                    <a:srgbClr val="414042"/>
                  </a:solidFill>
                  <a:latin typeface="Arial"/>
                  <a:cs typeface="Arial"/>
                </a:rPr>
                <a:t> </a:t>
              </a:r>
              <a:r>
                <a:rPr sz="1200" dirty="0">
                  <a:solidFill>
                    <a:srgbClr val="414042"/>
                  </a:solidFill>
                  <a:latin typeface="Arial"/>
                  <a:cs typeface="Arial"/>
                </a:rPr>
                <a:t>patient</a:t>
              </a:r>
              <a:r>
                <a:rPr sz="1200" spc="-25" dirty="0">
                  <a:solidFill>
                    <a:srgbClr val="414042"/>
                  </a:solidFill>
                  <a:latin typeface="Arial"/>
                  <a:cs typeface="Arial"/>
                </a:rPr>
                <a:t> </a:t>
              </a:r>
              <a:r>
                <a:rPr sz="1200" spc="-10" dirty="0">
                  <a:solidFill>
                    <a:srgbClr val="414042"/>
                  </a:solidFill>
                  <a:latin typeface="Arial"/>
                  <a:cs typeface="Arial"/>
                </a:rPr>
                <a:t>needs</a:t>
              </a:r>
              <a:endParaRPr sz="1200">
                <a:latin typeface="Arial"/>
                <a:cs typeface="Arial"/>
              </a:endParaRPr>
            </a:p>
          </p:txBody>
        </p:sp>
        <p:sp>
          <p:nvSpPr>
            <p:cNvPr id="50" name="object 20">
              <a:extLst>
                <a:ext uri="{FF2B5EF4-FFF2-40B4-BE49-F238E27FC236}">
                  <a16:creationId xmlns:a16="http://schemas.microsoft.com/office/drawing/2014/main" xmlns="" id="{1FE9D53B-4587-2571-3571-8F7C649F9F1B}"/>
                </a:ext>
              </a:extLst>
            </p:cNvPr>
            <p:cNvSpPr txBox="1"/>
            <p:nvPr/>
          </p:nvSpPr>
          <p:spPr>
            <a:xfrm>
              <a:off x="4520554" y="1461939"/>
              <a:ext cx="1049020" cy="741045"/>
            </a:xfrm>
            <a:prstGeom prst="rect">
              <a:avLst/>
            </a:prstGeom>
          </p:spPr>
          <p:txBody>
            <a:bodyPr vert="horz" wrap="square" lIns="0" tIns="20955" rIns="0" bIns="0" rtlCol="0">
              <a:spAutoFit/>
            </a:bodyPr>
            <a:lstStyle/>
            <a:p>
              <a:pPr marL="12700" marR="255270">
                <a:lnSpc>
                  <a:spcPts val="1120"/>
                </a:lnSpc>
                <a:spcBef>
                  <a:spcPts val="165"/>
                </a:spcBef>
              </a:pPr>
              <a:r>
                <a:rPr sz="950" i="1" spc="-10" dirty="0">
                  <a:solidFill>
                    <a:srgbClr val="231F20"/>
                  </a:solidFill>
                  <a:latin typeface="Arial"/>
                  <a:cs typeface="Arial"/>
                </a:rPr>
                <a:t>Symptoms Exacerbations </a:t>
              </a:r>
              <a:r>
                <a:rPr sz="950" i="1" dirty="0">
                  <a:solidFill>
                    <a:srgbClr val="231F20"/>
                  </a:solidFill>
                  <a:latin typeface="Arial"/>
                  <a:cs typeface="Arial"/>
                </a:rPr>
                <a:t>Side-</a:t>
              </a:r>
              <a:r>
                <a:rPr sz="950" i="1" spc="-10" dirty="0">
                  <a:solidFill>
                    <a:srgbClr val="231F20"/>
                  </a:solidFill>
                  <a:latin typeface="Arial"/>
                  <a:cs typeface="Arial"/>
                </a:rPr>
                <a:t>effects </a:t>
              </a:r>
              <a:r>
                <a:rPr sz="950" i="1" dirty="0">
                  <a:solidFill>
                    <a:srgbClr val="231F20"/>
                  </a:solidFill>
                  <a:latin typeface="Arial"/>
                  <a:cs typeface="Arial"/>
                </a:rPr>
                <a:t>Lung</a:t>
              </a:r>
              <a:r>
                <a:rPr sz="950" i="1" spc="5" dirty="0">
                  <a:solidFill>
                    <a:srgbClr val="231F20"/>
                  </a:solidFill>
                  <a:latin typeface="Arial"/>
                  <a:cs typeface="Arial"/>
                </a:rPr>
                <a:t> </a:t>
              </a:r>
              <a:r>
                <a:rPr sz="950" i="1" spc="-10" dirty="0">
                  <a:solidFill>
                    <a:srgbClr val="231F20"/>
                  </a:solidFill>
                  <a:latin typeface="Arial"/>
                  <a:cs typeface="Arial"/>
                </a:rPr>
                <a:t>function</a:t>
              </a:r>
              <a:endParaRPr sz="950">
                <a:latin typeface="Arial"/>
                <a:cs typeface="Arial"/>
              </a:endParaRPr>
            </a:p>
            <a:p>
              <a:pPr marL="12700">
                <a:lnSpc>
                  <a:spcPts val="1085"/>
                </a:lnSpc>
              </a:pPr>
              <a:r>
                <a:rPr sz="950" i="1" dirty="0">
                  <a:solidFill>
                    <a:srgbClr val="231F20"/>
                  </a:solidFill>
                  <a:latin typeface="Arial"/>
                  <a:cs typeface="Arial"/>
                </a:rPr>
                <a:t>Patient</a:t>
              </a:r>
              <a:r>
                <a:rPr sz="950" i="1" spc="25" dirty="0">
                  <a:solidFill>
                    <a:srgbClr val="231F20"/>
                  </a:solidFill>
                  <a:latin typeface="Arial"/>
                  <a:cs typeface="Arial"/>
                </a:rPr>
                <a:t> </a:t>
              </a:r>
              <a:r>
                <a:rPr sz="950" i="1" spc="-10" dirty="0">
                  <a:solidFill>
                    <a:srgbClr val="231F20"/>
                  </a:solidFill>
                  <a:latin typeface="Arial"/>
                  <a:cs typeface="Arial"/>
                </a:rPr>
                <a:t>satisfaction</a:t>
              </a:r>
              <a:endParaRPr sz="950">
                <a:latin typeface="Arial"/>
                <a:cs typeface="Arial"/>
              </a:endParaRPr>
            </a:p>
          </p:txBody>
        </p:sp>
        <p:sp>
          <p:nvSpPr>
            <p:cNvPr id="51" name="object 21">
              <a:extLst>
                <a:ext uri="{FF2B5EF4-FFF2-40B4-BE49-F238E27FC236}">
                  <a16:creationId xmlns:a16="http://schemas.microsoft.com/office/drawing/2014/main" xmlns="" id="{FBC47B16-C2BA-6D5F-85A4-CAD43219DB80}"/>
                </a:ext>
              </a:extLst>
            </p:cNvPr>
            <p:cNvSpPr txBox="1"/>
            <p:nvPr/>
          </p:nvSpPr>
          <p:spPr>
            <a:xfrm>
              <a:off x="6879488" y="431112"/>
              <a:ext cx="2084705" cy="862965"/>
            </a:xfrm>
            <a:prstGeom prst="rect">
              <a:avLst/>
            </a:prstGeom>
          </p:spPr>
          <p:txBody>
            <a:bodyPr vert="horz" wrap="square" lIns="0" tIns="20955" rIns="0" bIns="0" rtlCol="0">
              <a:spAutoFit/>
            </a:bodyPr>
            <a:lstStyle/>
            <a:p>
              <a:pPr marL="12700" marR="5080">
                <a:lnSpc>
                  <a:spcPts val="1120"/>
                </a:lnSpc>
                <a:spcBef>
                  <a:spcPts val="165"/>
                </a:spcBef>
              </a:pPr>
              <a:r>
                <a:rPr sz="950" i="1" dirty="0">
                  <a:solidFill>
                    <a:srgbClr val="231F20"/>
                  </a:solidFill>
                  <a:latin typeface="Arial"/>
                  <a:cs typeface="Arial"/>
                </a:rPr>
                <a:t>Confirmation of diagnosis if </a:t>
              </a:r>
              <a:r>
                <a:rPr sz="950" i="1" spc="-10" dirty="0">
                  <a:solidFill>
                    <a:srgbClr val="231F20"/>
                  </a:solidFill>
                  <a:latin typeface="Arial"/>
                  <a:cs typeface="Arial"/>
                </a:rPr>
                <a:t>necessary </a:t>
              </a:r>
              <a:r>
                <a:rPr sz="950" i="1" dirty="0">
                  <a:solidFill>
                    <a:srgbClr val="231F20"/>
                  </a:solidFill>
                  <a:latin typeface="Arial"/>
                  <a:cs typeface="Arial"/>
                </a:rPr>
                <a:t>Symptom</a:t>
              </a:r>
              <a:r>
                <a:rPr sz="950" i="1" spc="15" dirty="0">
                  <a:solidFill>
                    <a:srgbClr val="231F20"/>
                  </a:solidFill>
                  <a:latin typeface="Arial"/>
                  <a:cs typeface="Arial"/>
                </a:rPr>
                <a:t> </a:t>
              </a:r>
              <a:r>
                <a:rPr sz="950" i="1" dirty="0">
                  <a:solidFill>
                    <a:srgbClr val="231F20"/>
                  </a:solidFill>
                  <a:latin typeface="Arial"/>
                  <a:cs typeface="Arial"/>
                </a:rPr>
                <a:t>control</a:t>
              </a:r>
              <a:r>
                <a:rPr sz="950" i="1" spc="25" dirty="0">
                  <a:solidFill>
                    <a:srgbClr val="231F20"/>
                  </a:solidFill>
                  <a:latin typeface="Arial"/>
                  <a:cs typeface="Arial"/>
                </a:rPr>
                <a:t> </a:t>
              </a:r>
              <a:r>
                <a:rPr sz="950" i="1" dirty="0">
                  <a:solidFill>
                    <a:srgbClr val="231F20"/>
                  </a:solidFill>
                  <a:latin typeface="Arial"/>
                  <a:cs typeface="Arial"/>
                </a:rPr>
                <a:t>&amp;</a:t>
              </a:r>
              <a:r>
                <a:rPr sz="950" i="1" spc="25" dirty="0">
                  <a:solidFill>
                    <a:srgbClr val="231F20"/>
                  </a:solidFill>
                  <a:latin typeface="Arial"/>
                  <a:cs typeface="Arial"/>
                </a:rPr>
                <a:t> </a:t>
              </a:r>
              <a:r>
                <a:rPr sz="950" i="1" spc="-10" dirty="0">
                  <a:solidFill>
                    <a:srgbClr val="231F20"/>
                  </a:solidFill>
                  <a:latin typeface="Arial"/>
                  <a:cs typeface="Arial"/>
                </a:rPr>
                <a:t>modifiable</a:t>
              </a:r>
              <a:endParaRPr sz="950">
                <a:latin typeface="Arial"/>
                <a:cs typeface="Arial"/>
              </a:endParaRPr>
            </a:p>
            <a:p>
              <a:pPr marL="12700">
                <a:lnSpc>
                  <a:spcPts val="915"/>
                </a:lnSpc>
              </a:pPr>
              <a:r>
                <a:rPr sz="950" i="1" dirty="0">
                  <a:solidFill>
                    <a:srgbClr val="231F20"/>
                  </a:solidFill>
                  <a:latin typeface="Arial"/>
                  <a:cs typeface="Arial"/>
                </a:rPr>
                <a:t>risk</a:t>
              </a:r>
              <a:r>
                <a:rPr sz="950" i="1" spc="20" dirty="0">
                  <a:solidFill>
                    <a:srgbClr val="231F20"/>
                  </a:solidFill>
                  <a:latin typeface="Arial"/>
                  <a:cs typeface="Arial"/>
                </a:rPr>
                <a:t> </a:t>
              </a:r>
              <a:r>
                <a:rPr sz="950" i="1" dirty="0">
                  <a:solidFill>
                    <a:srgbClr val="231F20"/>
                  </a:solidFill>
                  <a:latin typeface="Arial"/>
                  <a:cs typeface="Arial"/>
                </a:rPr>
                <a:t>factors</a:t>
              </a:r>
              <a:r>
                <a:rPr sz="950" i="1" spc="25" dirty="0">
                  <a:solidFill>
                    <a:srgbClr val="231F20"/>
                  </a:solidFill>
                  <a:latin typeface="Arial"/>
                  <a:cs typeface="Arial"/>
                </a:rPr>
                <a:t> </a:t>
              </a:r>
              <a:r>
                <a:rPr sz="950" i="1" dirty="0">
                  <a:solidFill>
                    <a:srgbClr val="231F20"/>
                  </a:solidFill>
                  <a:latin typeface="Arial"/>
                  <a:cs typeface="Arial"/>
                </a:rPr>
                <a:t>(see</a:t>
              </a:r>
              <a:r>
                <a:rPr sz="950" i="1" spc="25" dirty="0">
                  <a:solidFill>
                    <a:srgbClr val="231F20"/>
                  </a:solidFill>
                  <a:latin typeface="Arial"/>
                  <a:cs typeface="Arial"/>
                </a:rPr>
                <a:t> </a:t>
              </a:r>
              <a:r>
                <a:rPr sz="950" i="1" dirty="0">
                  <a:solidFill>
                    <a:srgbClr val="231F20"/>
                  </a:solidFill>
                  <a:latin typeface="Arial"/>
                  <a:cs typeface="Arial"/>
                </a:rPr>
                <a:t>Box</a:t>
              </a:r>
              <a:r>
                <a:rPr sz="950" i="1" spc="25" dirty="0">
                  <a:solidFill>
                    <a:srgbClr val="231F20"/>
                  </a:solidFill>
                  <a:latin typeface="Arial"/>
                  <a:cs typeface="Arial"/>
                </a:rPr>
                <a:t> </a:t>
              </a:r>
              <a:r>
                <a:rPr sz="950" i="1" spc="-10" dirty="0">
                  <a:solidFill>
                    <a:srgbClr val="231F20"/>
                  </a:solidFill>
                  <a:latin typeface="Arial"/>
                  <a:cs typeface="Arial"/>
                </a:rPr>
                <a:t>2-</a:t>
              </a:r>
              <a:r>
                <a:rPr sz="950" i="1" spc="-25" dirty="0">
                  <a:solidFill>
                    <a:srgbClr val="231F20"/>
                  </a:solidFill>
                  <a:latin typeface="Arial"/>
                  <a:cs typeface="Arial"/>
                </a:rPr>
                <a:t>2B)</a:t>
              </a:r>
              <a:endParaRPr sz="950">
                <a:latin typeface="Arial"/>
                <a:cs typeface="Arial"/>
              </a:endParaRPr>
            </a:p>
            <a:p>
              <a:pPr marL="12700">
                <a:lnSpc>
                  <a:spcPts val="1120"/>
                </a:lnSpc>
              </a:pPr>
              <a:r>
                <a:rPr sz="950" i="1" spc="-10" dirty="0">
                  <a:solidFill>
                    <a:srgbClr val="231F20"/>
                  </a:solidFill>
                  <a:latin typeface="Arial"/>
                  <a:cs typeface="Arial"/>
                </a:rPr>
                <a:t>Comorbidities</a:t>
              </a:r>
              <a:endParaRPr sz="950">
                <a:latin typeface="Arial"/>
                <a:cs typeface="Arial"/>
              </a:endParaRPr>
            </a:p>
            <a:p>
              <a:pPr marL="12700" marR="402590">
                <a:lnSpc>
                  <a:spcPts val="1120"/>
                </a:lnSpc>
                <a:spcBef>
                  <a:spcPts val="40"/>
                </a:spcBef>
              </a:pPr>
              <a:r>
                <a:rPr sz="950" i="1" dirty="0">
                  <a:solidFill>
                    <a:srgbClr val="231F20"/>
                  </a:solidFill>
                  <a:latin typeface="Arial"/>
                  <a:cs typeface="Arial"/>
                </a:rPr>
                <a:t>Inhaler</a:t>
              </a:r>
              <a:r>
                <a:rPr sz="950" i="1" spc="25" dirty="0">
                  <a:solidFill>
                    <a:srgbClr val="231F20"/>
                  </a:solidFill>
                  <a:latin typeface="Arial"/>
                  <a:cs typeface="Arial"/>
                </a:rPr>
                <a:t> </a:t>
              </a:r>
              <a:r>
                <a:rPr sz="950" i="1" dirty="0">
                  <a:solidFill>
                    <a:srgbClr val="231F20"/>
                  </a:solidFill>
                  <a:latin typeface="Arial"/>
                  <a:cs typeface="Arial"/>
                </a:rPr>
                <a:t>technique</a:t>
              </a:r>
              <a:r>
                <a:rPr sz="950" i="1" spc="25" dirty="0">
                  <a:solidFill>
                    <a:srgbClr val="231F20"/>
                  </a:solidFill>
                  <a:latin typeface="Arial"/>
                  <a:cs typeface="Arial"/>
                </a:rPr>
                <a:t> </a:t>
              </a:r>
              <a:r>
                <a:rPr sz="950" i="1" dirty="0">
                  <a:solidFill>
                    <a:srgbClr val="231F20"/>
                  </a:solidFill>
                  <a:latin typeface="Arial"/>
                  <a:cs typeface="Arial"/>
                </a:rPr>
                <a:t>&amp;</a:t>
              </a:r>
              <a:r>
                <a:rPr sz="950" i="1" spc="25" dirty="0">
                  <a:solidFill>
                    <a:srgbClr val="231F20"/>
                  </a:solidFill>
                  <a:latin typeface="Arial"/>
                  <a:cs typeface="Arial"/>
                </a:rPr>
                <a:t> </a:t>
              </a:r>
              <a:r>
                <a:rPr sz="950" i="1" spc="-10" dirty="0">
                  <a:solidFill>
                    <a:srgbClr val="231F20"/>
                  </a:solidFill>
                  <a:latin typeface="Arial"/>
                  <a:cs typeface="Arial"/>
                </a:rPr>
                <a:t>adherence </a:t>
              </a:r>
              <a:r>
                <a:rPr sz="950" i="1" dirty="0">
                  <a:solidFill>
                    <a:srgbClr val="231F20"/>
                  </a:solidFill>
                  <a:latin typeface="Arial"/>
                  <a:cs typeface="Arial"/>
                </a:rPr>
                <a:t>Patient</a:t>
              </a:r>
              <a:r>
                <a:rPr sz="950" i="1" spc="10" dirty="0">
                  <a:solidFill>
                    <a:srgbClr val="231F20"/>
                  </a:solidFill>
                  <a:latin typeface="Arial"/>
                  <a:cs typeface="Arial"/>
                </a:rPr>
                <a:t> </a:t>
              </a:r>
              <a:r>
                <a:rPr sz="950" i="1" dirty="0">
                  <a:solidFill>
                    <a:srgbClr val="231F20"/>
                  </a:solidFill>
                  <a:latin typeface="Arial"/>
                  <a:cs typeface="Arial"/>
                </a:rPr>
                <a:t>preferences</a:t>
              </a:r>
              <a:r>
                <a:rPr sz="950" i="1" spc="10" dirty="0">
                  <a:solidFill>
                    <a:srgbClr val="231F20"/>
                  </a:solidFill>
                  <a:latin typeface="Arial"/>
                  <a:cs typeface="Arial"/>
                </a:rPr>
                <a:t> </a:t>
              </a:r>
              <a:r>
                <a:rPr sz="950" i="1" dirty="0">
                  <a:solidFill>
                    <a:srgbClr val="231F20"/>
                  </a:solidFill>
                  <a:latin typeface="Arial"/>
                  <a:cs typeface="Arial"/>
                </a:rPr>
                <a:t>and</a:t>
              </a:r>
              <a:r>
                <a:rPr sz="950" i="1" spc="15" dirty="0">
                  <a:solidFill>
                    <a:srgbClr val="231F20"/>
                  </a:solidFill>
                  <a:latin typeface="Arial"/>
                  <a:cs typeface="Arial"/>
                </a:rPr>
                <a:t> </a:t>
              </a:r>
              <a:r>
                <a:rPr sz="950" i="1" spc="-10" dirty="0">
                  <a:solidFill>
                    <a:srgbClr val="231F20"/>
                  </a:solidFill>
                  <a:latin typeface="Arial"/>
                  <a:cs typeface="Arial"/>
                </a:rPr>
                <a:t>goals</a:t>
              </a:r>
              <a:endParaRPr sz="950">
                <a:latin typeface="Arial"/>
                <a:cs typeface="Arial"/>
              </a:endParaRPr>
            </a:p>
          </p:txBody>
        </p:sp>
        <p:sp>
          <p:nvSpPr>
            <p:cNvPr id="52" name="object 22">
              <a:extLst>
                <a:ext uri="{FF2B5EF4-FFF2-40B4-BE49-F238E27FC236}">
                  <a16:creationId xmlns:a16="http://schemas.microsoft.com/office/drawing/2014/main" xmlns="" id="{41A01324-9AB7-3348-DF6B-8E49EE0D23D2}"/>
                </a:ext>
              </a:extLst>
            </p:cNvPr>
            <p:cNvSpPr txBox="1"/>
            <p:nvPr/>
          </p:nvSpPr>
          <p:spPr>
            <a:xfrm>
              <a:off x="918457" y="3172439"/>
              <a:ext cx="1903095" cy="1001394"/>
            </a:xfrm>
            <a:prstGeom prst="rect">
              <a:avLst/>
            </a:prstGeom>
          </p:spPr>
          <p:txBody>
            <a:bodyPr vert="horz" wrap="square" lIns="0" tIns="14604" rIns="0" bIns="0" rtlCol="0">
              <a:spAutoFit/>
            </a:bodyPr>
            <a:lstStyle/>
            <a:p>
              <a:pPr marL="12700">
                <a:lnSpc>
                  <a:spcPct val="100000"/>
                </a:lnSpc>
                <a:spcBef>
                  <a:spcPts val="114"/>
                </a:spcBef>
              </a:pPr>
              <a:r>
                <a:rPr sz="1050" dirty="0">
                  <a:solidFill>
                    <a:srgbClr val="EB9237"/>
                  </a:solidFill>
                  <a:latin typeface="Arial Black"/>
                  <a:cs typeface="Arial Black"/>
                </a:rPr>
                <a:t>CONTROLLER</a:t>
              </a:r>
              <a:r>
                <a:rPr sz="1050" spc="55" dirty="0">
                  <a:solidFill>
                    <a:srgbClr val="EB9237"/>
                  </a:solidFill>
                  <a:latin typeface="Arial Black"/>
                  <a:cs typeface="Arial Black"/>
                </a:rPr>
                <a:t> </a:t>
              </a:r>
              <a:r>
                <a:rPr sz="1050" spc="-25" dirty="0">
                  <a:solidFill>
                    <a:srgbClr val="414042"/>
                  </a:solidFill>
                  <a:latin typeface="Arial"/>
                  <a:cs typeface="Arial"/>
                </a:rPr>
                <a:t>and</a:t>
              </a:r>
              <a:endParaRPr sz="1050" dirty="0">
                <a:latin typeface="Arial"/>
                <a:cs typeface="Arial"/>
              </a:endParaRPr>
            </a:p>
            <a:p>
              <a:pPr marL="12700">
                <a:lnSpc>
                  <a:spcPct val="100000"/>
                </a:lnSpc>
                <a:spcBef>
                  <a:spcPts val="20"/>
                </a:spcBef>
              </a:pPr>
              <a:r>
                <a:rPr sz="1050" dirty="0">
                  <a:solidFill>
                    <a:srgbClr val="EB9237"/>
                  </a:solidFill>
                  <a:latin typeface="Arial Black"/>
                  <a:cs typeface="Arial Black"/>
                </a:rPr>
                <a:t>PREFERRED</a:t>
              </a:r>
              <a:r>
                <a:rPr sz="1050" spc="30" dirty="0">
                  <a:solidFill>
                    <a:srgbClr val="EB9237"/>
                  </a:solidFill>
                  <a:latin typeface="Arial Black"/>
                  <a:cs typeface="Arial Black"/>
                </a:rPr>
                <a:t> </a:t>
              </a:r>
              <a:r>
                <a:rPr sz="1050" spc="-10" dirty="0">
                  <a:solidFill>
                    <a:srgbClr val="EB9237"/>
                  </a:solidFill>
                  <a:latin typeface="Arial Black"/>
                  <a:cs typeface="Arial Black"/>
                </a:rPr>
                <a:t>RELIEVER</a:t>
              </a:r>
              <a:endParaRPr sz="1050" dirty="0">
                <a:latin typeface="Arial Black"/>
                <a:cs typeface="Arial Black"/>
              </a:endParaRPr>
            </a:p>
            <a:p>
              <a:pPr marL="12700" marR="5080">
                <a:lnSpc>
                  <a:spcPct val="101600"/>
                </a:lnSpc>
              </a:pPr>
              <a:r>
                <a:rPr sz="1050" dirty="0">
                  <a:solidFill>
                    <a:srgbClr val="414042"/>
                  </a:solidFill>
                  <a:latin typeface="Arial"/>
                  <a:cs typeface="Arial"/>
                </a:rPr>
                <a:t>(Track</a:t>
              </a:r>
              <a:r>
                <a:rPr sz="1050" spc="5" dirty="0">
                  <a:solidFill>
                    <a:srgbClr val="414042"/>
                  </a:solidFill>
                  <a:latin typeface="Arial"/>
                  <a:cs typeface="Arial"/>
                </a:rPr>
                <a:t> </a:t>
              </a:r>
              <a:r>
                <a:rPr sz="1050" dirty="0">
                  <a:solidFill>
                    <a:srgbClr val="414042"/>
                  </a:solidFill>
                  <a:latin typeface="Arial"/>
                  <a:cs typeface="Arial"/>
                </a:rPr>
                <a:t>1).</a:t>
              </a:r>
              <a:r>
                <a:rPr sz="1050" spc="5" dirty="0">
                  <a:solidFill>
                    <a:srgbClr val="414042"/>
                  </a:solidFill>
                  <a:latin typeface="Arial"/>
                  <a:cs typeface="Arial"/>
                </a:rPr>
                <a:t> </a:t>
              </a:r>
              <a:r>
                <a:rPr sz="1050" dirty="0">
                  <a:solidFill>
                    <a:srgbClr val="414042"/>
                  </a:solidFill>
                  <a:latin typeface="Arial"/>
                  <a:cs typeface="Arial"/>
                </a:rPr>
                <a:t>Using</a:t>
              </a:r>
              <a:r>
                <a:rPr sz="1050" spc="5" dirty="0">
                  <a:solidFill>
                    <a:srgbClr val="414042"/>
                  </a:solidFill>
                  <a:latin typeface="Arial"/>
                  <a:cs typeface="Arial"/>
                </a:rPr>
                <a:t> </a:t>
              </a:r>
              <a:r>
                <a:rPr sz="1050" dirty="0">
                  <a:solidFill>
                    <a:srgbClr val="414042"/>
                  </a:solidFill>
                  <a:latin typeface="Arial"/>
                  <a:cs typeface="Arial"/>
                </a:rPr>
                <a:t>ICS-</a:t>
              </a:r>
              <a:r>
                <a:rPr sz="1050" spc="-10" dirty="0">
                  <a:solidFill>
                    <a:srgbClr val="414042"/>
                  </a:solidFill>
                  <a:latin typeface="Arial"/>
                  <a:cs typeface="Arial"/>
                </a:rPr>
                <a:t>formoterol </a:t>
              </a:r>
              <a:r>
                <a:rPr sz="1050" dirty="0">
                  <a:solidFill>
                    <a:srgbClr val="414042"/>
                  </a:solidFill>
                  <a:latin typeface="Arial"/>
                  <a:cs typeface="Arial"/>
                </a:rPr>
                <a:t>as</a:t>
              </a:r>
              <a:r>
                <a:rPr sz="1050" spc="20" dirty="0">
                  <a:solidFill>
                    <a:srgbClr val="414042"/>
                  </a:solidFill>
                  <a:latin typeface="Arial"/>
                  <a:cs typeface="Arial"/>
                </a:rPr>
                <a:t> </a:t>
              </a:r>
              <a:r>
                <a:rPr sz="1050" dirty="0">
                  <a:solidFill>
                    <a:srgbClr val="414042"/>
                  </a:solidFill>
                  <a:latin typeface="Arial"/>
                  <a:cs typeface="Arial"/>
                </a:rPr>
                <a:t>reliever</a:t>
              </a:r>
              <a:r>
                <a:rPr sz="1050" spc="20" dirty="0">
                  <a:solidFill>
                    <a:srgbClr val="414042"/>
                  </a:solidFill>
                  <a:latin typeface="Arial"/>
                  <a:cs typeface="Arial"/>
                </a:rPr>
                <a:t> </a:t>
              </a:r>
              <a:r>
                <a:rPr sz="1050" dirty="0">
                  <a:solidFill>
                    <a:srgbClr val="414042"/>
                  </a:solidFill>
                  <a:latin typeface="Arial"/>
                  <a:cs typeface="Arial"/>
                </a:rPr>
                <a:t>reduces</a:t>
              </a:r>
              <a:r>
                <a:rPr sz="1050" spc="25" dirty="0">
                  <a:solidFill>
                    <a:srgbClr val="414042"/>
                  </a:solidFill>
                  <a:latin typeface="Arial"/>
                  <a:cs typeface="Arial"/>
                </a:rPr>
                <a:t> </a:t>
              </a:r>
              <a:r>
                <a:rPr sz="1050" dirty="0">
                  <a:solidFill>
                    <a:srgbClr val="414042"/>
                  </a:solidFill>
                  <a:latin typeface="Arial"/>
                  <a:cs typeface="Arial"/>
                </a:rPr>
                <a:t>the</a:t>
              </a:r>
              <a:r>
                <a:rPr sz="1050" spc="25" dirty="0">
                  <a:solidFill>
                    <a:srgbClr val="414042"/>
                  </a:solidFill>
                  <a:latin typeface="Arial"/>
                  <a:cs typeface="Arial"/>
                </a:rPr>
                <a:t> </a:t>
              </a:r>
              <a:r>
                <a:rPr sz="1050" dirty="0">
                  <a:solidFill>
                    <a:srgbClr val="414042"/>
                  </a:solidFill>
                  <a:latin typeface="Arial"/>
                  <a:cs typeface="Arial"/>
                </a:rPr>
                <a:t>risk</a:t>
              </a:r>
              <a:r>
                <a:rPr sz="1050" spc="20" dirty="0">
                  <a:solidFill>
                    <a:srgbClr val="414042"/>
                  </a:solidFill>
                  <a:latin typeface="Arial"/>
                  <a:cs typeface="Arial"/>
                </a:rPr>
                <a:t> </a:t>
              </a:r>
              <a:r>
                <a:rPr sz="1050" spc="-25" dirty="0">
                  <a:solidFill>
                    <a:srgbClr val="414042"/>
                  </a:solidFill>
                  <a:latin typeface="Arial"/>
                  <a:cs typeface="Arial"/>
                </a:rPr>
                <a:t>of </a:t>
              </a:r>
              <a:r>
                <a:rPr sz="1050" dirty="0">
                  <a:solidFill>
                    <a:srgbClr val="414042"/>
                  </a:solidFill>
                  <a:latin typeface="Arial"/>
                  <a:cs typeface="Arial"/>
                </a:rPr>
                <a:t>exacerbations</a:t>
              </a:r>
              <a:r>
                <a:rPr sz="1050" spc="25" dirty="0">
                  <a:solidFill>
                    <a:srgbClr val="414042"/>
                  </a:solidFill>
                  <a:latin typeface="Arial"/>
                  <a:cs typeface="Arial"/>
                </a:rPr>
                <a:t> </a:t>
              </a:r>
              <a:r>
                <a:rPr sz="1050" dirty="0">
                  <a:solidFill>
                    <a:srgbClr val="414042"/>
                  </a:solidFill>
                  <a:latin typeface="Arial"/>
                  <a:cs typeface="Arial"/>
                </a:rPr>
                <a:t>compared</a:t>
              </a:r>
              <a:r>
                <a:rPr sz="1050" spc="25" dirty="0">
                  <a:solidFill>
                    <a:srgbClr val="414042"/>
                  </a:solidFill>
                  <a:latin typeface="Arial"/>
                  <a:cs typeface="Arial"/>
                </a:rPr>
                <a:t> </a:t>
              </a:r>
              <a:r>
                <a:rPr sz="1050" spc="-20" dirty="0">
                  <a:solidFill>
                    <a:srgbClr val="414042"/>
                  </a:solidFill>
                  <a:latin typeface="Arial"/>
                  <a:cs typeface="Arial"/>
                </a:rPr>
                <a:t>with </a:t>
              </a:r>
              <a:r>
                <a:rPr sz="1050" dirty="0">
                  <a:solidFill>
                    <a:srgbClr val="414042"/>
                  </a:solidFill>
                  <a:latin typeface="Arial"/>
                  <a:cs typeface="Arial"/>
                </a:rPr>
                <a:t>using</a:t>
              </a:r>
              <a:r>
                <a:rPr sz="1050" spc="10" dirty="0">
                  <a:solidFill>
                    <a:srgbClr val="414042"/>
                  </a:solidFill>
                  <a:latin typeface="Arial"/>
                  <a:cs typeface="Arial"/>
                </a:rPr>
                <a:t> </a:t>
              </a:r>
              <a:r>
                <a:rPr sz="1050" dirty="0">
                  <a:solidFill>
                    <a:srgbClr val="414042"/>
                  </a:solidFill>
                  <a:latin typeface="Arial"/>
                  <a:cs typeface="Arial"/>
                </a:rPr>
                <a:t>a</a:t>
              </a:r>
              <a:r>
                <a:rPr sz="1050" spc="15" dirty="0">
                  <a:solidFill>
                    <a:srgbClr val="414042"/>
                  </a:solidFill>
                  <a:latin typeface="Arial"/>
                  <a:cs typeface="Arial"/>
                </a:rPr>
                <a:t> </a:t>
              </a:r>
              <a:r>
                <a:rPr sz="1050" dirty="0">
                  <a:solidFill>
                    <a:srgbClr val="414042"/>
                  </a:solidFill>
                  <a:latin typeface="Arial"/>
                  <a:cs typeface="Arial"/>
                </a:rPr>
                <a:t>SABA</a:t>
              </a:r>
              <a:r>
                <a:rPr sz="1050" spc="-45" dirty="0">
                  <a:solidFill>
                    <a:srgbClr val="414042"/>
                  </a:solidFill>
                  <a:latin typeface="Arial"/>
                  <a:cs typeface="Arial"/>
                </a:rPr>
                <a:t> </a:t>
              </a:r>
              <a:r>
                <a:rPr sz="1050" spc="-10" dirty="0">
                  <a:solidFill>
                    <a:srgbClr val="414042"/>
                  </a:solidFill>
                  <a:latin typeface="Arial"/>
                  <a:cs typeface="Arial"/>
                </a:rPr>
                <a:t>reliever</a:t>
              </a:r>
              <a:endParaRPr sz="1050" dirty="0">
                <a:latin typeface="Arial"/>
                <a:cs typeface="Arial"/>
              </a:endParaRPr>
            </a:p>
          </p:txBody>
        </p:sp>
        <p:sp>
          <p:nvSpPr>
            <p:cNvPr id="53" name="object 23">
              <a:extLst>
                <a:ext uri="{FF2B5EF4-FFF2-40B4-BE49-F238E27FC236}">
                  <a16:creationId xmlns:a16="http://schemas.microsoft.com/office/drawing/2014/main" xmlns="" id="{FCA28399-922D-E47B-C6F8-57CD9BD511A3}"/>
                </a:ext>
              </a:extLst>
            </p:cNvPr>
            <p:cNvSpPr txBox="1"/>
            <p:nvPr/>
          </p:nvSpPr>
          <p:spPr>
            <a:xfrm>
              <a:off x="918457" y="6132640"/>
              <a:ext cx="2005964" cy="513715"/>
            </a:xfrm>
            <a:prstGeom prst="rect">
              <a:avLst/>
            </a:prstGeom>
          </p:spPr>
          <p:txBody>
            <a:bodyPr vert="horz" wrap="square" lIns="0" tIns="12065" rIns="0" bIns="0" rtlCol="0">
              <a:spAutoFit/>
            </a:bodyPr>
            <a:lstStyle/>
            <a:p>
              <a:pPr marL="12700" marR="5080">
                <a:lnSpc>
                  <a:spcPct val="101600"/>
                </a:lnSpc>
                <a:spcBef>
                  <a:spcPts val="95"/>
                </a:spcBef>
              </a:pPr>
              <a:r>
                <a:rPr sz="1050" i="1" dirty="0">
                  <a:solidFill>
                    <a:srgbClr val="6D6E71"/>
                  </a:solidFill>
                  <a:latin typeface="Arial"/>
                  <a:cs typeface="Arial"/>
                </a:rPr>
                <a:t>Other</a:t>
              </a:r>
              <a:r>
                <a:rPr sz="1050" i="1" spc="25" dirty="0">
                  <a:solidFill>
                    <a:srgbClr val="6D6E71"/>
                  </a:solidFill>
                  <a:latin typeface="Arial"/>
                  <a:cs typeface="Arial"/>
                </a:rPr>
                <a:t> </a:t>
              </a:r>
              <a:r>
                <a:rPr sz="1050" i="1" dirty="0">
                  <a:solidFill>
                    <a:srgbClr val="6D6E71"/>
                  </a:solidFill>
                  <a:latin typeface="Arial"/>
                  <a:cs typeface="Arial"/>
                </a:rPr>
                <a:t>controller</a:t>
              </a:r>
              <a:r>
                <a:rPr sz="1050" i="1" spc="20" dirty="0">
                  <a:solidFill>
                    <a:srgbClr val="6D6E71"/>
                  </a:solidFill>
                  <a:latin typeface="Arial"/>
                  <a:cs typeface="Arial"/>
                </a:rPr>
                <a:t> </a:t>
              </a:r>
              <a:r>
                <a:rPr sz="1050" i="1" dirty="0">
                  <a:solidFill>
                    <a:srgbClr val="6D6E71"/>
                  </a:solidFill>
                  <a:latin typeface="Arial"/>
                  <a:cs typeface="Arial"/>
                </a:rPr>
                <a:t>options</a:t>
              </a:r>
              <a:r>
                <a:rPr sz="1050" i="1" spc="20" dirty="0">
                  <a:solidFill>
                    <a:srgbClr val="6D6E71"/>
                  </a:solidFill>
                  <a:latin typeface="Arial"/>
                  <a:cs typeface="Arial"/>
                </a:rPr>
                <a:t> </a:t>
              </a:r>
              <a:r>
                <a:rPr sz="1050" i="1" dirty="0">
                  <a:solidFill>
                    <a:srgbClr val="6D6E71"/>
                  </a:solidFill>
                  <a:latin typeface="Arial"/>
                  <a:cs typeface="Arial"/>
                </a:rPr>
                <a:t>for</a:t>
              </a:r>
              <a:r>
                <a:rPr sz="1050" i="1" spc="30" dirty="0">
                  <a:solidFill>
                    <a:srgbClr val="6D6E71"/>
                  </a:solidFill>
                  <a:latin typeface="Arial"/>
                  <a:cs typeface="Arial"/>
                </a:rPr>
                <a:t> </a:t>
              </a:r>
              <a:r>
                <a:rPr sz="1050" i="1" spc="-10" dirty="0">
                  <a:solidFill>
                    <a:srgbClr val="6D6E71"/>
                  </a:solidFill>
                  <a:latin typeface="Arial"/>
                  <a:cs typeface="Arial"/>
                </a:rPr>
                <a:t>either </a:t>
              </a:r>
              <a:r>
                <a:rPr sz="1050" i="1" dirty="0">
                  <a:solidFill>
                    <a:srgbClr val="6D6E71"/>
                  </a:solidFill>
                  <a:latin typeface="Arial"/>
                  <a:cs typeface="Arial"/>
                </a:rPr>
                <a:t>track</a:t>
              </a:r>
              <a:r>
                <a:rPr sz="1050" i="1" spc="15" dirty="0">
                  <a:solidFill>
                    <a:srgbClr val="6D6E71"/>
                  </a:solidFill>
                  <a:latin typeface="Arial"/>
                  <a:cs typeface="Arial"/>
                </a:rPr>
                <a:t> </a:t>
              </a:r>
              <a:r>
                <a:rPr sz="1050" i="1" dirty="0">
                  <a:solidFill>
                    <a:srgbClr val="6D6E71"/>
                  </a:solidFill>
                  <a:latin typeface="Arial"/>
                  <a:cs typeface="Arial"/>
                </a:rPr>
                <a:t>(limited</a:t>
              </a:r>
              <a:r>
                <a:rPr sz="1050" i="1" spc="15" dirty="0">
                  <a:solidFill>
                    <a:srgbClr val="6D6E71"/>
                  </a:solidFill>
                  <a:latin typeface="Arial"/>
                  <a:cs typeface="Arial"/>
                </a:rPr>
                <a:t> </a:t>
              </a:r>
              <a:r>
                <a:rPr sz="1050" i="1" dirty="0">
                  <a:solidFill>
                    <a:srgbClr val="6D6E71"/>
                  </a:solidFill>
                  <a:latin typeface="Arial"/>
                  <a:cs typeface="Arial"/>
                </a:rPr>
                <a:t>indications,</a:t>
              </a:r>
              <a:r>
                <a:rPr sz="1050" i="1" spc="15" dirty="0">
                  <a:solidFill>
                    <a:srgbClr val="6D6E71"/>
                  </a:solidFill>
                  <a:latin typeface="Arial"/>
                  <a:cs typeface="Arial"/>
                </a:rPr>
                <a:t> </a:t>
              </a:r>
              <a:r>
                <a:rPr sz="1050" i="1" dirty="0">
                  <a:solidFill>
                    <a:srgbClr val="6D6E71"/>
                  </a:solidFill>
                  <a:latin typeface="Arial"/>
                  <a:cs typeface="Arial"/>
                </a:rPr>
                <a:t>or</a:t>
              </a:r>
              <a:r>
                <a:rPr sz="1050" i="1" spc="15" dirty="0">
                  <a:solidFill>
                    <a:srgbClr val="6D6E71"/>
                  </a:solidFill>
                  <a:latin typeface="Arial"/>
                  <a:cs typeface="Arial"/>
                </a:rPr>
                <a:t> </a:t>
              </a:r>
              <a:r>
                <a:rPr sz="1050" i="1" spc="-20" dirty="0">
                  <a:solidFill>
                    <a:srgbClr val="6D6E71"/>
                  </a:solidFill>
                  <a:latin typeface="Arial"/>
                  <a:cs typeface="Arial"/>
                </a:rPr>
                <a:t>less </a:t>
              </a:r>
              <a:r>
                <a:rPr sz="1050" i="1" dirty="0">
                  <a:solidFill>
                    <a:srgbClr val="6D6E71"/>
                  </a:solidFill>
                  <a:latin typeface="Arial"/>
                  <a:cs typeface="Arial"/>
                </a:rPr>
                <a:t>evidence</a:t>
              </a:r>
              <a:r>
                <a:rPr sz="1050" i="1" spc="5" dirty="0">
                  <a:solidFill>
                    <a:srgbClr val="6D6E71"/>
                  </a:solidFill>
                  <a:latin typeface="Arial"/>
                  <a:cs typeface="Arial"/>
                </a:rPr>
                <a:t> </a:t>
              </a:r>
              <a:r>
                <a:rPr sz="1050" i="1" dirty="0">
                  <a:solidFill>
                    <a:srgbClr val="6D6E71"/>
                  </a:solidFill>
                  <a:latin typeface="Arial"/>
                  <a:cs typeface="Arial"/>
                </a:rPr>
                <a:t>for</a:t>
              </a:r>
              <a:r>
                <a:rPr sz="1050" i="1" spc="10" dirty="0">
                  <a:solidFill>
                    <a:srgbClr val="6D6E71"/>
                  </a:solidFill>
                  <a:latin typeface="Arial"/>
                  <a:cs typeface="Arial"/>
                </a:rPr>
                <a:t> </a:t>
              </a:r>
              <a:r>
                <a:rPr sz="1050" i="1" dirty="0">
                  <a:solidFill>
                    <a:srgbClr val="6D6E71"/>
                  </a:solidFill>
                  <a:latin typeface="Arial"/>
                  <a:cs typeface="Arial"/>
                </a:rPr>
                <a:t>efficacy</a:t>
              </a:r>
              <a:r>
                <a:rPr sz="1050" i="1" spc="5" dirty="0">
                  <a:solidFill>
                    <a:srgbClr val="6D6E71"/>
                  </a:solidFill>
                  <a:latin typeface="Arial"/>
                  <a:cs typeface="Arial"/>
                </a:rPr>
                <a:t> </a:t>
              </a:r>
              <a:r>
                <a:rPr sz="1050" i="1" dirty="0">
                  <a:solidFill>
                    <a:srgbClr val="6D6E71"/>
                  </a:solidFill>
                  <a:latin typeface="Arial"/>
                  <a:cs typeface="Arial"/>
                </a:rPr>
                <a:t>or</a:t>
              </a:r>
              <a:r>
                <a:rPr sz="1050" i="1" spc="5" dirty="0">
                  <a:solidFill>
                    <a:srgbClr val="6D6E71"/>
                  </a:solidFill>
                  <a:latin typeface="Arial"/>
                  <a:cs typeface="Arial"/>
                </a:rPr>
                <a:t> </a:t>
              </a:r>
              <a:r>
                <a:rPr sz="1050" i="1" spc="-10" dirty="0">
                  <a:solidFill>
                    <a:srgbClr val="6D6E71"/>
                  </a:solidFill>
                  <a:latin typeface="Arial"/>
                  <a:cs typeface="Arial"/>
                </a:rPr>
                <a:t>safety)</a:t>
              </a:r>
              <a:endParaRPr sz="1050" dirty="0">
                <a:latin typeface="Arial"/>
                <a:cs typeface="Arial"/>
              </a:endParaRPr>
            </a:p>
          </p:txBody>
        </p:sp>
        <p:sp>
          <p:nvSpPr>
            <p:cNvPr id="54" name="object 24">
              <a:extLst>
                <a:ext uri="{FF2B5EF4-FFF2-40B4-BE49-F238E27FC236}">
                  <a16:creationId xmlns:a16="http://schemas.microsoft.com/office/drawing/2014/main" xmlns="" id="{9355C83C-65D0-854B-1B7B-8C9B2471C96C}"/>
                </a:ext>
              </a:extLst>
            </p:cNvPr>
            <p:cNvSpPr txBox="1"/>
            <p:nvPr/>
          </p:nvSpPr>
          <p:spPr>
            <a:xfrm>
              <a:off x="918457" y="4959613"/>
              <a:ext cx="1967864" cy="1001394"/>
            </a:xfrm>
            <a:prstGeom prst="rect">
              <a:avLst/>
            </a:prstGeom>
          </p:spPr>
          <p:txBody>
            <a:bodyPr vert="horz" wrap="square" lIns="0" tIns="14604" rIns="0" bIns="0" rtlCol="0">
              <a:spAutoFit/>
            </a:bodyPr>
            <a:lstStyle/>
            <a:p>
              <a:pPr marL="12700">
                <a:lnSpc>
                  <a:spcPct val="100000"/>
                </a:lnSpc>
                <a:spcBef>
                  <a:spcPts val="114"/>
                </a:spcBef>
              </a:pPr>
              <a:r>
                <a:rPr sz="1050" dirty="0">
                  <a:solidFill>
                    <a:srgbClr val="EB9237"/>
                  </a:solidFill>
                  <a:latin typeface="Arial Black"/>
                  <a:cs typeface="Arial Black"/>
                </a:rPr>
                <a:t>CONTROLLER</a:t>
              </a:r>
              <a:r>
                <a:rPr sz="1050" spc="55" dirty="0">
                  <a:solidFill>
                    <a:srgbClr val="EB9237"/>
                  </a:solidFill>
                  <a:latin typeface="Arial Black"/>
                  <a:cs typeface="Arial Black"/>
                </a:rPr>
                <a:t> </a:t>
              </a:r>
              <a:r>
                <a:rPr sz="1050" spc="-25" dirty="0">
                  <a:solidFill>
                    <a:srgbClr val="414042"/>
                  </a:solidFill>
                  <a:latin typeface="Arial"/>
                  <a:cs typeface="Arial"/>
                </a:rPr>
                <a:t>and</a:t>
              </a:r>
              <a:endParaRPr sz="1050" dirty="0">
                <a:latin typeface="Arial"/>
                <a:cs typeface="Arial"/>
              </a:endParaRPr>
            </a:p>
            <a:p>
              <a:pPr marL="12700">
                <a:lnSpc>
                  <a:spcPct val="100000"/>
                </a:lnSpc>
                <a:spcBef>
                  <a:spcPts val="20"/>
                </a:spcBef>
              </a:pPr>
              <a:r>
                <a:rPr sz="1050" spc="-10" dirty="0">
                  <a:solidFill>
                    <a:srgbClr val="0078AC"/>
                  </a:solidFill>
                  <a:latin typeface="Arial Black"/>
                  <a:cs typeface="Arial Black"/>
                </a:rPr>
                <a:t>ALTERNATIVE</a:t>
              </a:r>
              <a:r>
                <a:rPr sz="1050" spc="15" dirty="0">
                  <a:solidFill>
                    <a:srgbClr val="0078AC"/>
                  </a:solidFill>
                  <a:latin typeface="Arial Black"/>
                  <a:cs typeface="Arial Black"/>
                </a:rPr>
                <a:t> </a:t>
              </a:r>
              <a:r>
                <a:rPr sz="1050" spc="-10" dirty="0">
                  <a:solidFill>
                    <a:srgbClr val="0078AC"/>
                  </a:solidFill>
                  <a:latin typeface="Arial Black"/>
                  <a:cs typeface="Arial Black"/>
                </a:rPr>
                <a:t>RELIEVER</a:t>
              </a:r>
              <a:endParaRPr sz="1050" dirty="0">
                <a:latin typeface="Arial Black"/>
                <a:cs typeface="Arial Black"/>
              </a:endParaRPr>
            </a:p>
            <a:p>
              <a:pPr marL="12700" marR="5080">
                <a:lnSpc>
                  <a:spcPct val="101600"/>
                </a:lnSpc>
              </a:pPr>
              <a:r>
                <a:rPr sz="1050" dirty="0">
                  <a:solidFill>
                    <a:srgbClr val="414042"/>
                  </a:solidFill>
                  <a:latin typeface="Arial"/>
                  <a:cs typeface="Arial"/>
                </a:rPr>
                <a:t>(Track</a:t>
              </a:r>
              <a:r>
                <a:rPr sz="1050" spc="15" dirty="0">
                  <a:solidFill>
                    <a:srgbClr val="414042"/>
                  </a:solidFill>
                  <a:latin typeface="Arial"/>
                  <a:cs typeface="Arial"/>
                </a:rPr>
                <a:t> </a:t>
              </a:r>
              <a:r>
                <a:rPr sz="1050" dirty="0">
                  <a:solidFill>
                    <a:srgbClr val="414042"/>
                  </a:solidFill>
                  <a:latin typeface="Arial"/>
                  <a:cs typeface="Arial"/>
                </a:rPr>
                <a:t>2).</a:t>
              </a:r>
              <a:r>
                <a:rPr sz="1050" spc="20" dirty="0">
                  <a:solidFill>
                    <a:srgbClr val="414042"/>
                  </a:solidFill>
                  <a:latin typeface="Arial"/>
                  <a:cs typeface="Arial"/>
                </a:rPr>
                <a:t> </a:t>
              </a:r>
              <a:r>
                <a:rPr sz="1050" dirty="0">
                  <a:solidFill>
                    <a:srgbClr val="414042"/>
                  </a:solidFill>
                  <a:latin typeface="Arial"/>
                  <a:cs typeface="Arial"/>
                </a:rPr>
                <a:t>Before</a:t>
              </a:r>
              <a:r>
                <a:rPr sz="1050" spc="20" dirty="0">
                  <a:solidFill>
                    <a:srgbClr val="414042"/>
                  </a:solidFill>
                  <a:latin typeface="Arial"/>
                  <a:cs typeface="Arial"/>
                </a:rPr>
                <a:t> </a:t>
              </a:r>
              <a:r>
                <a:rPr sz="1050" dirty="0">
                  <a:solidFill>
                    <a:srgbClr val="414042"/>
                  </a:solidFill>
                  <a:latin typeface="Arial"/>
                  <a:cs typeface="Arial"/>
                </a:rPr>
                <a:t>considering</a:t>
              </a:r>
              <a:r>
                <a:rPr sz="1050" spc="20" dirty="0">
                  <a:solidFill>
                    <a:srgbClr val="414042"/>
                  </a:solidFill>
                  <a:latin typeface="Arial"/>
                  <a:cs typeface="Arial"/>
                </a:rPr>
                <a:t> </a:t>
              </a:r>
              <a:r>
                <a:rPr sz="1050" spc="-50" dirty="0">
                  <a:solidFill>
                    <a:srgbClr val="414042"/>
                  </a:solidFill>
                  <a:latin typeface="Arial"/>
                  <a:cs typeface="Arial"/>
                </a:rPr>
                <a:t>a </a:t>
              </a:r>
              <a:r>
                <a:rPr sz="1050" dirty="0">
                  <a:solidFill>
                    <a:srgbClr val="414042"/>
                  </a:solidFill>
                  <a:latin typeface="Arial"/>
                  <a:cs typeface="Arial"/>
                </a:rPr>
                <a:t>regimen</a:t>
              </a:r>
              <a:r>
                <a:rPr sz="1050" spc="20" dirty="0">
                  <a:solidFill>
                    <a:srgbClr val="414042"/>
                  </a:solidFill>
                  <a:latin typeface="Arial"/>
                  <a:cs typeface="Arial"/>
                </a:rPr>
                <a:t> </a:t>
              </a:r>
              <a:r>
                <a:rPr sz="1050" dirty="0">
                  <a:solidFill>
                    <a:srgbClr val="414042"/>
                  </a:solidFill>
                  <a:latin typeface="Arial"/>
                  <a:cs typeface="Arial"/>
                </a:rPr>
                <a:t>with</a:t>
              </a:r>
              <a:r>
                <a:rPr sz="1050" spc="25" dirty="0">
                  <a:solidFill>
                    <a:srgbClr val="414042"/>
                  </a:solidFill>
                  <a:latin typeface="Arial"/>
                  <a:cs typeface="Arial"/>
                </a:rPr>
                <a:t> </a:t>
              </a:r>
              <a:r>
                <a:rPr sz="1050" dirty="0">
                  <a:solidFill>
                    <a:srgbClr val="414042"/>
                  </a:solidFill>
                  <a:latin typeface="Arial"/>
                  <a:cs typeface="Arial"/>
                </a:rPr>
                <a:t>SABA</a:t>
              </a:r>
              <a:r>
                <a:rPr sz="1050" spc="-35" dirty="0">
                  <a:solidFill>
                    <a:srgbClr val="414042"/>
                  </a:solidFill>
                  <a:latin typeface="Arial"/>
                  <a:cs typeface="Arial"/>
                </a:rPr>
                <a:t> </a:t>
              </a:r>
              <a:r>
                <a:rPr sz="1050" spc="-10" dirty="0">
                  <a:solidFill>
                    <a:srgbClr val="414042"/>
                  </a:solidFill>
                  <a:latin typeface="Arial"/>
                  <a:cs typeface="Arial"/>
                </a:rPr>
                <a:t>reliever, </a:t>
              </a:r>
              <a:r>
                <a:rPr sz="1050" dirty="0">
                  <a:solidFill>
                    <a:srgbClr val="414042"/>
                  </a:solidFill>
                  <a:latin typeface="Arial"/>
                  <a:cs typeface="Arial"/>
                </a:rPr>
                <a:t>check</a:t>
              </a:r>
              <a:r>
                <a:rPr sz="1050" spc="5" dirty="0">
                  <a:solidFill>
                    <a:srgbClr val="414042"/>
                  </a:solidFill>
                  <a:latin typeface="Arial"/>
                  <a:cs typeface="Arial"/>
                </a:rPr>
                <a:t> </a:t>
              </a:r>
              <a:r>
                <a:rPr sz="1050" dirty="0">
                  <a:solidFill>
                    <a:srgbClr val="414042"/>
                  </a:solidFill>
                  <a:latin typeface="Arial"/>
                  <a:cs typeface="Arial"/>
                </a:rPr>
                <a:t>if</a:t>
              </a:r>
              <a:r>
                <a:rPr sz="1050" spc="10" dirty="0">
                  <a:solidFill>
                    <a:srgbClr val="414042"/>
                  </a:solidFill>
                  <a:latin typeface="Arial"/>
                  <a:cs typeface="Arial"/>
                </a:rPr>
                <a:t> </a:t>
              </a:r>
              <a:r>
                <a:rPr sz="1050" dirty="0">
                  <a:solidFill>
                    <a:srgbClr val="414042"/>
                  </a:solidFill>
                  <a:latin typeface="Arial"/>
                  <a:cs typeface="Arial"/>
                </a:rPr>
                <a:t>the</a:t>
              </a:r>
              <a:r>
                <a:rPr sz="1050" spc="10" dirty="0">
                  <a:solidFill>
                    <a:srgbClr val="414042"/>
                  </a:solidFill>
                  <a:latin typeface="Arial"/>
                  <a:cs typeface="Arial"/>
                </a:rPr>
                <a:t> </a:t>
              </a:r>
              <a:r>
                <a:rPr sz="1050" dirty="0">
                  <a:solidFill>
                    <a:srgbClr val="414042"/>
                  </a:solidFill>
                  <a:latin typeface="Arial"/>
                  <a:cs typeface="Arial"/>
                </a:rPr>
                <a:t>patient</a:t>
              </a:r>
              <a:r>
                <a:rPr sz="1050" spc="10" dirty="0">
                  <a:solidFill>
                    <a:srgbClr val="414042"/>
                  </a:solidFill>
                  <a:latin typeface="Arial"/>
                  <a:cs typeface="Arial"/>
                </a:rPr>
                <a:t> </a:t>
              </a:r>
              <a:r>
                <a:rPr sz="1050" dirty="0">
                  <a:solidFill>
                    <a:srgbClr val="414042"/>
                  </a:solidFill>
                  <a:latin typeface="Arial"/>
                  <a:cs typeface="Arial"/>
                </a:rPr>
                <a:t>is</a:t>
              </a:r>
              <a:r>
                <a:rPr sz="1050" spc="5" dirty="0">
                  <a:solidFill>
                    <a:srgbClr val="414042"/>
                  </a:solidFill>
                  <a:latin typeface="Arial"/>
                  <a:cs typeface="Arial"/>
                </a:rPr>
                <a:t> </a:t>
              </a:r>
              <a:r>
                <a:rPr sz="1050" dirty="0">
                  <a:solidFill>
                    <a:srgbClr val="414042"/>
                  </a:solidFill>
                  <a:latin typeface="Arial"/>
                  <a:cs typeface="Arial"/>
                </a:rPr>
                <a:t>likely</a:t>
              </a:r>
              <a:r>
                <a:rPr sz="1050" spc="10" dirty="0">
                  <a:solidFill>
                    <a:srgbClr val="414042"/>
                  </a:solidFill>
                  <a:latin typeface="Arial"/>
                  <a:cs typeface="Arial"/>
                </a:rPr>
                <a:t> </a:t>
              </a:r>
              <a:r>
                <a:rPr sz="1050" dirty="0">
                  <a:solidFill>
                    <a:srgbClr val="414042"/>
                  </a:solidFill>
                  <a:latin typeface="Arial"/>
                  <a:cs typeface="Arial"/>
                </a:rPr>
                <a:t>to</a:t>
              </a:r>
              <a:r>
                <a:rPr sz="1050" spc="10" dirty="0">
                  <a:solidFill>
                    <a:srgbClr val="414042"/>
                  </a:solidFill>
                  <a:latin typeface="Arial"/>
                  <a:cs typeface="Arial"/>
                </a:rPr>
                <a:t> </a:t>
              </a:r>
              <a:r>
                <a:rPr sz="1050" spc="-25" dirty="0">
                  <a:solidFill>
                    <a:srgbClr val="414042"/>
                  </a:solidFill>
                  <a:latin typeface="Arial"/>
                  <a:cs typeface="Arial"/>
                </a:rPr>
                <a:t>be </a:t>
              </a:r>
              <a:r>
                <a:rPr sz="1050" dirty="0">
                  <a:solidFill>
                    <a:srgbClr val="414042"/>
                  </a:solidFill>
                  <a:latin typeface="Arial"/>
                  <a:cs typeface="Arial"/>
                </a:rPr>
                <a:t>adherent with</a:t>
              </a:r>
              <a:r>
                <a:rPr sz="1050" spc="5" dirty="0">
                  <a:solidFill>
                    <a:srgbClr val="414042"/>
                  </a:solidFill>
                  <a:latin typeface="Arial"/>
                  <a:cs typeface="Arial"/>
                </a:rPr>
                <a:t> </a:t>
              </a:r>
              <a:r>
                <a:rPr sz="1050" dirty="0">
                  <a:solidFill>
                    <a:srgbClr val="414042"/>
                  </a:solidFill>
                  <a:latin typeface="Arial"/>
                  <a:cs typeface="Arial"/>
                </a:rPr>
                <a:t>daily</a:t>
              </a:r>
              <a:r>
                <a:rPr sz="1050" spc="5" dirty="0">
                  <a:solidFill>
                    <a:srgbClr val="414042"/>
                  </a:solidFill>
                  <a:latin typeface="Arial"/>
                  <a:cs typeface="Arial"/>
                </a:rPr>
                <a:t> </a:t>
              </a:r>
              <a:r>
                <a:rPr sz="1050" spc="-10" dirty="0">
                  <a:solidFill>
                    <a:srgbClr val="414042"/>
                  </a:solidFill>
                  <a:latin typeface="Arial"/>
                  <a:cs typeface="Arial"/>
                </a:rPr>
                <a:t>controller</a:t>
              </a:r>
              <a:endParaRPr sz="1050" dirty="0">
                <a:latin typeface="Arial"/>
                <a:cs typeface="Arial"/>
              </a:endParaRPr>
            </a:p>
          </p:txBody>
        </p:sp>
        <p:sp>
          <p:nvSpPr>
            <p:cNvPr id="55" name="object 25">
              <a:extLst>
                <a:ext uri="{FF2B5EF4-FFF2-40B4-BE49-F238E27FC236}">
                  <a16:creationId xmlns:a16="http://schemas.microsoft.com/office/drawing/2014/main" xmlns="" id="{6A8A8F9A-3FC7-4174-180A-EB1CADC3440A}"/>
                </a:ext>
              </a:extLst>
            </p:cNvPr>
            <p:cNvSpPr txBox="1"/>
            <p:nvPr/>
          </p:nvSpPr>
          <p:spPr>
            <a:xfrm>
              <a:off x="11237789" y="3831746"/>
              <a:ext cx="737235" cy="455930"/>
            </a:xfrm>
            <a:prstGeom prst="rect">
              <a:avLst/>
            </a:prstGeom>
          </p:spPr>
          <p:txBody>
            <a:bodyPr vert="horz" wrap="square" lIns="0" tIns="16510" rIns="0" bIns="0" rtlCol="0">
              <a:spAutoFit/>
            </a:bodyPr>
            <a:lstStyle/>
            <a:p>
              <a:pPr marL="12700">
                <a:lnSpc>
                  <a:spcPct val="100000"/>
                </a:lnSpc>
                <a:spcBef>
                  <a:spcPts val="130"/>
                </a:spcBef>
              </a:pPr>
              <a:r>
                <a:rPr sz="900" i="1" dirty="0">
                  <a:solidFill>
                    <a:srgbClr val="6D6E71"/>
                  </a:solidFill>
                  <a:latin typeface="Arial"/>
                  <a:cs typeface="Arial"/>
                </a:rPr>
                <a:t>See</a:t>
              </a:r>
              <a:r>
                <a:rPr sz="900" i="1" spc="50" dirty="0">
                  <a:solidFill>
                    <a:srgbClr val="6D6E71"/>
                  </a:solidFill>
                  <a:latin typeface="Arial"/>
                  <a:cs typeface="Arial"/>
                </a:rPr>
                <a:t> </a:t>
              </a:r>
              <a:r>
                <a:rPr sz="900" i="1" spc="-20" dirty="0">
                  <a:solidFill>
                    <a:srgbClr val="6D6E71"/>
                  </a:solidFill>
                  <a:latin typeface="Arial"/>
                  <a:cs typeface="Arial"/>
                </a:rPr>
                <a:t>GINA</a:t>
              </a:r>
              <a:endParaRPr sz="900" dirty="0">
                <a:latin typeface="Arial"/>
                <a:cs typeface="Arial"/>
              </a:endParaRPr>
            </a:p>
            <a:p>
              <a:pPr marL="12700" marR="5080">
                <a:lnSpc>
                  <a:spcPct val="104900"/>
                </a:lnSpc>
              </a:pPr>
              <a:r>
                <a:rPr sz="900" i="1" spc="-10" dirty="0">
                  <a:solidFill>
                    <a:srgbClr val="6D6E71"/>
                  </a:solidFill>
                  <a:latin typeface="Arial"/>
                  <a:cs typeface="Arial"/>
                </a:rPr>
                <a:t>severe </a:t>
              </a:r>
              <a:r>
                <a:rPr sz="900" i="1" dirty="0">
                  <a:solidFill>
                    <a:srgbClr val="6D6E71"/>
                  </a:solidFill>
                  <a:latin typeface="Arial"/>
                  <a:cs typeface="Arial"/>
                </a:rPr>
                <a:t>asthma</a:t>
              </a:r>
              <a:r>
                <a:rPr sz="900" i="1" spc="65" dirty="0">
                  <a:solidFill>
                    <a:srgbClr val="6D6E71"/>
                  </a:solidFill>
                  <a:latin typeface="Arial"/>
                  <a:cs typeface="Arial"/>
                </a:rPr>
                <a:t> </a:t>
              </a:r>
              <a:r>
                <a:rPr sz="900" i="1" spc="-10" dirty="0">
                  <a:solidFill>
                    <a:srgbClr val="6D6E71"/>
                  </a:solidFill>
                  <a:latin typeface="Arial"/>
                  <a:cs typeface="Arial"/>
                </a:rPr>
                <a:t>guide</a:t>
              </a:r>
              <a:endParaRPr sz="900" dirty="0">
                <a:latin typeface="Arial"/>
                <a:cs typeface="Arial"/>
              </a:endParaRPr>
            </a:p>
          </p:txBody>
        </p:sp>
        <p:grpSp>
          <p:nvGrpSpPr>
            <p:cNvPr id="6" name="Group 5">
              <a:extLst>
                <a:ext uri="{FF2B5EF4-FFF2-40B4-BE49-F238E27FC236}">
                  <a16:creationId xmlns:a16="http://schemas.microsoft.com/office/drawing/2014/main" xmlns="" id="{7A9C20D7-70F9-6677-B7C2-6BA2B554C491}"/>
                </a:ext>
              </a:extLst>
            </p:cNvPr>
            <p:cNvGrpSpPr/>
            <p:nvPr/>
          </p:nvGrpSpPr>
          <p:grpSpPr>
            <a:xfrm>
              <a:off x="5610531" y="1041566"/>
              <a:ext cx="1204293" cy="1139416"/>
              <a:chOff x="5786493" y="1023028"/>
              <a:chExt cx="863918" cy="814195"/>
            </a:xfrm>
          </p:grpSpPr>
          <p:sp>
            <p:nvSpPr>
              <p:cNvPr id="58" name="Rectangle 57">
                <a:extLst>
                  <a:ext uri="{FF2B5EF4-FFF2-40B4-BE49-F238E27FC236}">
                    <a16:creationId xmlns:a16="http://schemas.microsoft.com/office/drawing/2014/main" xmlns="" id="{EB2A0DE8-BDB9-2C34-7416-29ABA85A6CF5}"/>
                  </a:ext>
                </a:extLst>
              </p:cNvPr>
              <p:cNvSpPr/>
              <p:nvPr/>
            </p:nvSpPr>
            <p:spPr>
              <a:xfrm rot="17655406">
                <a:off x="5823174" y="1039225"/>
                <a:ext cx="700507" cy="77386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91440" tIns="45720" rIns="91440" bIns="45720">
                <a:prstTxWarp prst="textArchUp">
                  <a:avLst>
                    <a:gd name="adj" fmla="val 5457498"/>
                  </a:avLst>
                </a:prstTxWarp>
                <a:spAutoFit/>
              </a:bodyPr>
              <a:lstStyle/>
              <a:p>
                <a:pPr algn="ctr"/>
                <a:r>
                  <a:rPr lang="en-AU" sz="1000" b="1" cap="none" spc="0" dirty="0">
                    <a:ln w="12700">
                      <a:noFill/>
                      <a:prstDash val="solid"/>
                    </a:ln>
                    <a:solidFill>
                      <a:schemeClr val="bg1"/>
                    </a:solidFill>
                    <a:latin typeface="Arial"/>
                    <a:cs typeface="Arial"/>
                  </a:rPr>
                  <a:t>REVIEW</a:t>
                </a:r>
              </a:p>
            </p:txBody>
          </p:sp>
          <p:sp>
            <p:nvSpPr>
              <p:cNvPr id="59" name="Rectangle 58">
                <a:extLst>
                  <a:ext uri="{FF2B5EF4-FFF2-40B4-BE49-F238E27FC236}">
                    <a16:creationId xmlns:a16="http://schemas.microsoft.com/office/drawing/2014/main" xmlns="" id="{F3BCD238-3C28-6E60-5ED4-622F3BF0A683}"/>
                  </a:ext>
                </a:extLst>
              </p:cNvPr>
              <p:cNvSpPr/>
              <p:nvPr/>
            </p:nvSpPr>
            <p:spPr>
              <a:xfrm rot="2632819">
                <a:off x="5862421" y="1023028"/>
                <a:ext cx="657848" cy="77386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91440" tIns="45720" rIns="91440" bIns="45720">
                <a:prstTxWarp prst="textArchUp">
                  <a:avLst>
                    <a:gd name="adj" fmla="val 5457498"/>
                  </a:avLst>
                </a:prstTxWarp>
                <a:spAutoFit/>
              </a:bodyPr>
              <a:lstStyle/>
              <a:p>
                <a:pPr algn="ctr"/>
                <a:r>
                  <a:rPr lang="en-AU" sz="1000" b="1" cap="none" spc="0" dirty="0">
                    <a:ln w="12700">
                      <a:noFill/>
                      <a:prstDash val="solid"/>
                    </a:ln>
                    <a:solidFill>
                      <a:schemeClr val="bg1"/>
                    </a:solidFill>
                    <a:latin typeface="Arial"/>
                    <a:cs typeface="Arial"/>
                  </a:rPr>
                  <a:t>ASSESS</a:t>
                </a:r>
              </a:p>
            </p:txBody>
          </p:sp>
          <p:sp>
            <p:nvSpPr>
              <p:cNvPr id="60" name="Rectangle 59">
                <a:extLst>
                  <a:ext uri="{FF2B5EF4-FFF2-40B4-BE49-F238E27FC236}">
                    <a16:creationId xmlns:a16="http://schemas.microsoft.com/office/drawing/2014/main" xmlns="" id="{33367A0A-04FD-9951-BA31-CFAE23D0B79B}"/>
                  </a:ext>
                </a:extLst>
              </p:cNvPr>
              <p:cNvSpPr/>
              <p:nvPr/>
            </p:nvSpPr>
            <p:spPr>
              <a:xfrm rot="20212108">
                <a:off x="5885668" y="1325996"/>
                <a:ext cx="764743" cy="511227"/>
              </a:xfrm>
              <a:prstGeom prst="rect">
                <a:avLst/>
              </a:prstGeom>
              <a:noFill/>
            </p:spPr>
            <p:txBody>
              <a:bodyPr wrap="none" lIns="91440" tIns="45720" rIns="91440" bIns="45720">
                <a:prstTxWarp prst="textArchDown">
                  <a:avLst>
                    <a:gd name="adj" fmla="val 16604063"/>
                  </a:avLst>
                </a:prstTxWarp>
                <a:spAutoFit/>
              </a:bodyPr>
              <a:lstStyle/>
              <a:p>
                <a:pPr algn="ctr"/>
                <a:r>
                  <a:rPr lang="en-AU" sz="1000" b="1" cap="none" spc="0" dirty="0">
                    <a:ln w="12700">
                      <a:noFill/>
                      <a:prstDash val="solid"/>
                    </a:ln>
                    <a:solidFill>
                      <a:schemeClr val="bg1"/>
                    </a:solidFill>
                    <a:latin typeface="Arial"/>
                    <a:cs typeface="Arial"/>
                  </a:rPr>
                  <a:t>ADJUST</a:t>
                </a:r>
                <a:endParaRPr lang="en-US" sz="1000" b="1" cap="none" spc="0" dirty="0">
                  <a:ln w="12700">
                    <a:noFill/>
                    <a:prstDash val="solid"/>
                  </a:ln>
                  <a:solidFill>
                    <a:schemeClr val="bg1"/>
                  </a:solidFill>
                </a:endParaRPr>
              </a:p>
            </p:txBody>
          </p:sp>
        </p:grpSp>
      </p:grpSp>
      <p:pic>
        <p:nvPicPr>
          <p:cNvPr id="56" name="Picture 55">
            <a:extLst>
              <a:ext uri="{FF2B5EF4-FFF2-40B4-BE49-F238E27FC236}">
                <a16:creationId xmlns:a16="http://schemas.microsoft.com/office/drawing/2014/main" xmlns="" id="{3F98C86C-91DC-4A46-B781-A263FFF12985}"/>
              </a:ext>
            </a:extLst>
          </p:cNvPr>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992544" y="245535"/>
            <a:ext cx="913707" cy="9391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 name="Rectangle 23">
            <a:extLst>
              <a:ext uri="{FF2B5EF4-FFF2-40B4-BE49-F238E27FC236}">
                <a16:creationId xmlns:a16="http://schemas.microsoft.com/office/drawing/2014/main" xmlns="" id="{8565B421-E38E-46EE-BACF-1C8168EB624E}"/>
              </a:ext>
            </a:extLst>
          </p:cNvPr>
          <p:cNvSpPr>
            <a:spLocks/>
          </p:cNvSpPr>
          <p:nvPr/>
        </p:nvSpPr>
        <p:spPr bwMode="auto">
          <a:xfrm>
            <a:off x="9131820" y="6703249"/>
            <a:ext cx="3007233" cy="161583"/>
          </a:xfrm>
          <a:prstGeom prst="rect">
            <a:avLst/>
          </a:prstGeom>
          <a:noFill/>
          <a:ln>
            <a:noFill/>
          </a:ln>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50" dirty="0">
                <a:cs typeface="Arial" pitchFamily="34" charset="0"/>
                <a:sym typeface="Arial" pitchFamily="34" charset="0"/>
              </a:rPr>
              <a:t>© Global Initiative for Asthma, www.ginasthma.org</a:t>
            </a:r>
          </a:p>
        </p:txBody>
      </p:sp>
      <p:sp>
        <p:nvSpPr>
          <p:cNvPr id="61" name="TextBox 60">
            <a:extLst>
              <a:ext uri="{FF2B5EF4-FFF2-40B4-BE49-F238E27FC236}">
                <a16:creationId xmlns:a16="http://schemas.microsoft.com/office/drawing/2014/main" xmlns="" id="{80CC2472-DC09-4A2F-8A8E-DBB255D74D96}"/>
              </a:ext>
            </a:extLst>
          </p:cNvPr>
          <p:cNvSpPr txBox="1"/>
          <p:nvPr/>
        </p:nvSpPr>
        <p:spPr>
          <a:xfrm>
            <a:off x="21149" y="6657082"/>
            <a:ext cx="4040779" cy="253916"/>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AU" sz="1050" b="0" i="1" u="none" strike="noStrike" kern="1200" cap="none" spc="0" normalizeH="0" baseline="0" noProof="0" dirty="0">
                <a:ln>
                  <a:noFill/>
                </a:ln>
                <a:effectLst/>
                <a:uLnTx/>
                <a:uFillTx/>
                <a:latin typeface="Arial"/>
                <a:ea typeface="+mn-ea"/>
                <a:cs typeface="+mn-cs"/>
              </a:rPr>
              <a:t>GINA 2022, Box 3-5A</a:t>
            </a:r>
          </a:p>
        </p:txBody>
      </p:sp>
      <p:sp>
        <p:nvSpPr>
          <p:cNvPr id="62" name="TextBox 61">
            <a:extLst>
              <a:ext uri="{FF2B5EF4-FFF2-40B4-BE49-F238E27FC236}">
                <a16:creationId xmlns:a16="http://schemas.microsoft.com/office/drawing/2014/main" xmlns="" id="{213A03FC-C5FB-44E9-B9D7-170583A2AF5A}"/>
              </a:ext>
            </a:extLst>
          </p:cNvPr>
          <p:cNvSpPr txBox="1"/>
          <p:nvPr/>
        </p:nvSpPr>
        <p:spPr>
          <a:xfrm>
            <a:off x="2821552" y="-97471"/>
            <a:ext cx="8471781" cy="523220"/>
          </a:xfrm>
          <a:prstGeom prst="rect">
            <a:avLst/>
          </a:prstGeom>
          <a:noFill/>
        </p:spPr>
        <p:txBody>
          <a:bodyPr wrap="square" rtlCol="0">
            <a:spAutoFit/>
          </a:bodyPr>
          <a:lstStyle/>
          <a:p>
            <a:r>
              <a:rPr lang="el-GR" sz="2800" b="1" dirty="0">
                <a:solidFill>
                  <a:srgbClr val="002060"/>
                </a:solidFill>
                <a:latin typeface="Comic Sans MS" panose="030F0702030302020204" pitchFamily="66" charset="0"/>
              </a:rPr>
              <a:t>Θεραπευτικός αλγόριθμος του άσθματος</a:t>
            </a:r>
          </a:p>
        </p:txBody>
      </p:sp>
    </p:spTree>
    <p:extLst>
      <p:ext uri="{BB962C8B-B14F-4D97-AF65-F5344CB8AC3E}">
        <p14:creationId xmlns:p14="http://schemas.microsoft.com/office/powerpoint/2010/main" xmlns="" val="26202034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Line 32"/>
          <p:cNvSpPr>
            <a:spLocks noChangeShapeType="1"/>
          </p:cNvSpPr>
          <p:nvPr/>
        </p:nvSpPr>
        <p:spPr bwMode="auto">
          <a:xfrm flipH="1">
            <a:off x="4559300" y="2133600"/>
            <a:ext cx="1574800" cy="528638"/>
          </a:xfrm>
          <a:prstGeom prst="line">
            <a:avLst/>
          </a:prstGeom>
          <a:noFill/>
          <a:ln w="76200">
            <a:solidFill>
              <a:srgbClr val="0000CC"/>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34819" name="Oval 34"/>
          <p:cNvSpPr>
            <a:spLocks noChangeArrowheads="1"/>
          </p:cNvSpPr>
          <p:nvPr/>
        </p:nvSpPr>
        <p:spPr bwMode="auto">
          <a:xfrm>
            <a:off x="7440084" y="2636838"/>
            <a:ext cx="3071283" cy="925512"/>
          </a:xfrm>
          <a:prstGeom prst="ellipse">
            <a:avLst/>
          </a:prstGeom>
          <a:solidFill>
            <a:srgbClr val="CC6600"/>
          </a:solidFill>
          <a:ln w="9525">
            <a:solidFill>
              <a:srgbClr val="0000CC"/>
            </a:solidFill>
            <a:round/>
            <a:headEnd/>
            <a:tailEnd/>
          </a:ln>
        </p:spPr>
        <p:txBody>
          <a:bodyPr wrap="none" anchor="ctr"/>
          <a:lstStyle>
            <a:lvl1pPr eaLnBrk="0" hangingPunct="0">
              <a:defRPr sz="1200" b="1">
                <a:solidFill>
                  <a:srgbClr val="FF0000"/>
                </a:solidFill>
                <a:latin typeface="Arial" pitchFamily="34" charset="0"/>
              </a:defRPr>
            </a:lvl1pPr>
            <a:lvl2pPr marL="742950" indent="-285750" eaLnBrk="0" hangingPunct="0">
              <a:defRPr sz="1200" b="1">
                <a:solidFill>
                  <a:srgbClr val="FF0000"/>
                </a:solidFill>
                <a:latin typeface="Arial" pitchFamily="34" charset="0"/>
              </a:defRPr>
            </a:lvl2pPr>
            <a:lvl3pPr marL="1143000" indent="-228600" eaLnBrk="0" hangingPunct="0">
              <a:defRPr sz="1200" b="1">
                <a:solidFill>
                  <a:srgbClr val="FF0000"/>
                </a:solidFill>
                <a:latin typeface="Arial" pitchFamily="34" charset="0"/>
              </a:defRPr>
            </a:lvl3pPr>
            <a:lvl4pPr marL="1600200" indent="-228600" eaLnBrk="0" hangingPunct="0">
              <a:defRPr sz="1200" b="1">
                <a:solidFill>
                  <a:srgbClr val="FF0000"/>
                </a:solidFill>
                <a:latin typeface="Arial" pitchFamily="34" charset="0"/>
              </a:defRPr>
            </a:lvl4pPr>
            <a:lvl5pPr marL="2057400" indent="-228600" eaLnBrk="0" hangingPunct="0">
              <a:defRPr sz="1200" b="1">
                <a:solidFill>
                  <a:srgbClr val="FF0000"/>
                </a:solidFill>
                <a:latin typeface="Arial" pitchFamily="34" charset="0"/>
              </a:defRPr>
            </a:lvl5pPr>
            <a:lvl6pPr marL="2514600" indent="-228600" eaLnBrk="0" fontAlgn="base" hangingPunct="0">
              <a:spcBef>
                <a:spcPct val="0"/>
              </a:spcBef>
              <a:spcAft>
                <a:spcPct val="0"/>
              </a:spcAft>
              <a:defRPr sz="1200" b="1">
                <a:solidFill>
                  <a:srgbClr val="FF0000"/>
                </a:solidFill>
                <a:latin typeface="Arial" pitchFamily="34" charset="0"/>
              </a:defRPr>
            </a:lvl6pPr>
            <a:lvl7pPr marL="2971800" indent="-228600" eaLnBrk="0" fontAlgn="base" hangingPunct="0">
              <a:spcBef>
                <a:spcPct val="0"/>
              </a:spcBef>
              <a:spcAft>
                <a:spcPct val="0"/>
              </a:spcAft>
              <a:defRPr sz="1200" b="1">
                <a:solidFill>
                  <a:srgbClr val="FF0000"/>
                </a:solidFill>
                <a:latin typeface="Arial" pitchFamily="34" charset="0"/>
              </a:defRPr>
            </a:lvl7pPr>
            <a:lvl8pPr marL="3429000" indent="-228600" eaLnBrk="0" fontAlgn="base" hangingPunct="0">
              <a:spcBef>
                <a:spcPct val="0"/>
              </a:spcBef>
              <a:spcAft>
                <a:spcPct val="0"/>
              </a:spcAft>
              <a:defRPr sz="1200" b="1">
                <a:solidFill>
                  <a:srgbClr val="FF0000"/>
                </a:solidFill>
                <a:latin typeface="Arial" pitchFamily="34" charset="0"/>
              </a:defRPr>
            </a:lvl8pPr>
            <a:lvl9pPr marL="3886200" indent="-228600" eaLnBrk="0" fontAlgn="base" hangingPunct="0">
              <a:spcBef>
                <a:spcPct val="0"/>
              </a:spcBef>
              <a:spcAft>
                <a:spcPct val="0"/>
              </a:spcAft>
              <a:defRPr sz="1200" b="1">
                <a:solidFill>
                  <a:srgbClr val="FF0000"/>
                </a:solidFill>
                <a:latin typeface="Arial" pitchFamily="34" charset="0"/>
              </a:defRPr>
            </a:lvl9pPr>
          </a:lstStyle>
          <a:p>
            <a:pPr eaLnBrk="1" hangingPunct="1">
              <a:spcBef>
                <a:spcPct val="20000"/>
              </a:spcBef>
            </a:pPr>
            <a:endParaRPr lang="en-GB" altLang="el-GR">
              <a:solidFill>
                <a:srgbClr val="000000"/>
              </a:solidFill>
              <a:latin typeface="Tahoma" pitchFamily="34" charset="0"/>
              <a:ea typeface="ＭＳ Ｐゴシック" pitchFamily="34" charset="-128"/>
            </a:endParaRPr>
          </a:p>
        </p:txBody>
      </p:sp>
      <p:sp>
        <p:nvSpPr>
          <p:cNvPr id="34820" name="Oval 35"/>
          <p:cNvSpPr>
            <a:spLocks noChangeArrowheads="1"/>
          </p:cNvSpPr>
          <p:nvPr/>
        </p:nvSpPr>
        <p:spPr bwMode="auto">
          <a:xfrm>
            <a:off x="1968501" y="2647951"/>
            <a:ext cx="3071284" cy="925513"/>
          </a:xfrm>
          <a:prstGeom prst="ellipse">
            <a:avLst/>
          </a:prstGeom>
          <a:solidFill>
            <a:schemeClr val="accent1"/>
          </a:solidFill>
          <a:ln w="9525">
            <a:solidFill>
              <a:srgbClr val="0000CC"/>
            </a:solidFill>
            <a:round/>
            <a:headEnd/>
            <a:tailEnd/>
          </a:ln>
        </p:spPr>
        <p:txBody>
          <a:bodyPr wrap="none" anchor="ctr"/>
          <a:lstStyle>
            <a:lvl1pPr eaLnBrk="0" hangingPunct="0">
              <a:defRPr sz="1200" b="1">
                <a:solidFill>
                  <a:srgbClr val="FF0000"/>
                </a:solidFill>
                <a:latin typeface="Arial" pitchFamily="34" charset="0"/>
              </a:defRPr>
            </a:lvl1pPr>
            <a:lvl2pPr marL="742950" indent="-285750" eaLnBrk="0" hangingPunct="0">
              <a:defRPr sz="1200" b="1">
                <a:solidFill>
                  <a:srgbClr val="FF0000"/>
                </a:solidFill>
                <a:latin typeface="Arial" pitchFamily="34" charset="0"/>
              </a:defRPr>
            </a:lvl2pPr>
            <a:lvl3pPr marL="1143000" indent="-228600" eaLnBrk="0" hangingPunct="0">
              <a:defRPr sz="1200" b="1">
                <a:solidFill>
                  <a:srgbClr val="FF0000"/>
                </a:solidFill>
                <a:latin typeface="Arial" pitchFamily="34" charset="0"/>
              </a:defRPr>
            </a:lvl3pPr>
            <a:lvl4pPr marL="1600200" indent="-228600" eaLnBrk="0" hangingPunct="0">
              <a:defRPr sz="1200" b="1">
                <a:solidFill>
                  <a:srgbClr val="FF0000"/>
                </a:solidFill>
                <a:latin typeface="Arial" pitchFamily="34" charset="0"/>
              </a:defRPr>
            </a:lvl4pPr>
            <a:lvl5pPr marL="2057400" indent="-228600" eaLnBrk="0" hangingPunct="0">
              <a:defRPr sz="1200" b="1">
                <a:solidFill>
                  <a:srgbClr val="FF0000"/>
                </a:solidFill>
                <a:latin typeface="Arial" pitchFamily="34" charset="0"/>
              </a:defRPr>
            </a:lvl5pPr>
            <a:lvl6pPr marL="2514600" indent="-228600" eaLnBrk="0" fontAlgn="base" hangingPunct="0">
              <a:spcBef>
                <a:spcPct val="0"/>
              </a:spcBef>
              <a:spcAft>
                <a:spcPct val="0"/>
              </a:spcAft>
              <a:defRPr sz="1200" b="1">
                <a:solidFill>
                  <a:srgbClr val="FF0000"/>
                </a:solidFill>
                <a:latin typeface="Arial" pitchFamily="34" charset="0"/>
              </a:defRPr>
            </a:lvl6pPr>
            <a:lvl7pPr marL="2971800" indent="-228600" eaLnBrk="0" fontAlgn="base" hangingPunct="0">
              <a:spcBef>
                <a:spcPct val="0"/>
              </a:spcBef>
              <a:spcAft>
                <a:spcPct val="0"/>
              </a:spcAft>
              <a:defRPr sz="1200" b="1">
                <a:solidFill>
                  <a:srgbClr val="FF0000"/>
                </a:solidFill>
                <a:latin typeface="Arial" pitchFamily="34" charset="0"/>
              </a:defRPr>
            </a:lvl7pPr>
            <a:lvl8pPr marL="3429000" indent="-228600" eaLnBrk="0" fontAlgn="base" hangingPunct="0">
              <a:spcBef>
                <a:spcPct val="0"/>
              </a:spcBef>
              <a:spcAft>
                <a:spcPct val="0"/>
              </a:spcAft>
              <a:defRPr sz="1200" b="1">
                <a:solidFill>
                  <a:srgbClr val="FF0000"/>
                </a:solidFill>
                <a:latin typeface="Arial" pitchFamily="34" charset="0"/>
              </a:defRPr>
            </a:lvl8pPr>
            <a:lvl9pPr marL="3886200" indent="-228600" eaLnBrk="0" fontAlgn="base" hangingPunct="0">
              <a:spcBef>
                <a:spcPct val="0"/>
              </a:spcBef>
              <a:spcAft>
                <a:spcPct val="0"/>
              </a:spcAft>
              <a:defRPr sz="1200" b="1">
                <a:solidFill>
                  <a:srgbClr val="FF0000"/>
                </a:solidFill>
                <a:latin typeface="Arial" pitchFamily="34" charset="0"/>
              </a:defRPr>
            </a:lvl9pPr>
          </a:lstStyle>
          <a:p>
            <a:pPr eaLnBrk="1" hangingPunct="1">
              <a:spcBef>
                <a:spcPct val="20000"/>
              </a:spcBef>
            </a:pPr>
            <a:endParaRPr lang="en-GB" altLang="el-GR">
              <a:solidFill>
                <a:srgbClr val="000000"/>
              </a:solidFill>
              <a:latin typeface="Tahoma" pitchFamily="34" charset="0"/>
              <a:ea typeface="ＭＳ Ｐゴシック" pitchFamily="34" charset="-128"/>
            </a:endParaRPr>
          </a:p>
        </p:txBody>
      </p:sp>
      <p:sp>
        <p:nvSpPr>
          <p:cNvPr id="34821" name="Text Box 36"/>
          <p:cNvSpPr txBox="1">
            <a:spLocks noChangeArrowheads="1"/>
          </p:cNvSpPr>
          <p:nvPr/>
        </p:nvSpPr>
        <p:spPr bwMode="auto">
          <a:xfrm>
            <a:off x="2194984" y="2781301"/>
            <a:ext cx="206338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rgbClr val="FF0000"/>
                </a:solidFill>
                <a:latin typeface="Arial" pitchFamily="34" charset="0"/>
              </a:defRPr>
            </a:lvl1pPr>
            <a:lvl2pPr marL="742950" indent="-285750" eaLnBrk="0" hangingPunct="0">
              <a:defRPr sz="1200" b="1">
                <a:solidFill>
                  <a:srgbClr val="FF0000"/>
                </a:solidFill>
                <a:latin typeface="Arial" pitchFamily="34" charset="0"/>
              </a:defRPr>
            </a:lvl2pPr>
            <a:lvl3pPr marL="1143000" indent="-228600" eaLnBrk="0" hangingPunct="0">
              <a:defRPr sz="1200" b="1">
                <a:solidFill>
                  <a:srgbClr val="FF0000"/>
                </a:solidFill>
                <a:latin typeface="Arial" pitchFamily="34" charset="0"/>
              </a:defRPr>
            </a:lvl3pPr>
            <a:lvl4pPr marL="1600200" indent="-228600" eaLnBrk="0" hangingPunct="0">
              <a:defRPr sz="1200" b="1">
                <a:solidFill>
                  <a:srgbClr val="FF0000"/>
                </a:solidFill>
                <a:latin typeface="Arial" pitchFamily="34" charset="0"/>
              </a:defRPr>
            </a:lvl4pPr>
            <a:lvl5pPr marL="2057400" indent="-228600" eaLnBrk="0" hangingPunct="0">
              <a:defRPr sz="1200" b="1">
                <a:solidFill>
                  <a:srgbClr val="FF0000"/>
                </a:solidFill>
                <a:latin typeface="Arial" pitchFamily="34" charset="0"/>
              </a:defRPr>
            </a:lvl5pPr>
            <a:lvl6pPr marL="2514600" indent="-228600" eaLnBrk="0" fontAlgn="base" hangingPunct="0">
              <a:spcBef>
                <a:spcPct val="0"/>
              </a:spcBef>
              <a:spcAft>
                <a:spcPct val="0"/>
              </a:spcAft>
              <a:defRPr sz="1200" b="1">
                <a:solidFill>
                  <a:srgbClr val="FF0000"/>
                </a:solidFill>
                <a:latin typeface="Arial" pitchFamily="34" charset="0"/>
              </a:defRPr>
            </a:lvl6pPr>
            <a:lvl7pPr marL="2971800" indent="-228600" eaLnBrk="0" fontAlgn="base" hangingPunct="0">
              <a:spcBef>
                <a:spcPct val="0"/>
              </a:spcBef>
              <a:spcAft>
                <a:spcPct val="0"/>
              </a:spcAft>
              <a:defRPr sz="1200" b="1">
                <a:solidFill>
                  <a:srgbClr val="FF0000"/>
                </a:solidFill>
                <a:latin typeface="Arial" pitchFamily="34" charset="0"/>
              </a:defRPr>
            </a:lvl7pPr>
            <a:lvl8pPr marL="3429000" indent="-228600" eaLnBrk="0" fontAlgn="base" hangingPunct="0">
              <a:spcBef>
                <a:spcPct val="0"/>
              </a:spcBef>
              <a:spcAft>
                <a:spcPct val="0"/>
              </a:spcAft>
              <a:defRPr sz="1200" b="1">
                <a:solidFill>
                  <a:srgbClr val="FF0000"/>
                </a:solidFill>
                <a:latin typeface="Arial" pitchFamily="34" charset="0"/>
              </a:defRPr>
            </a:lvl8pPr>
            <a:lvl9pPr marL="3886200" indent="-228600" eaLnBrk="0" fontAlgn="base" hangingPunct="0">
              <a:spcBef>
                <a:spcPct val="0"/>
              </a:spcBef>
              <a:spcAft>
                <a:spcPct val="0"/>
              </a:spcAft>
              <a:defRPr sz="1200" b="1">
                <a:solidFill>
                  <a:srgbClr val="FF0000"/>
                </a:solidFill>
                <a:latin typeface="Arial" pitchFamily="34" charset="0"/>
              </a:defRPr>
            </a:lvl9pPr>
          </a:lstStyle>
          <a:p>
            <a:r>
              <a:rPr lang="en-GB" altLang="el-GR" sz="2800">
                <a:solidFill>
                  <a:srgbClr val="000000"/>
                </a:solidFill>
                <a:latin typeface="Comic Sans MS" pitchFamily="66" charset="0"/>
              </a:rPr>
              <a:t>Formoterol</a:t>
            </a:r>
          </a:p>
        </p:txBody>
      </p:sp>
      <p:sp>
        <p:nvSpPr>
          <p:cNvPr id="34822" name="Text Box 37"/>
          <p:cNvSpPr txBox="1">
            <a:spLocks noChangeArrowheads="1"/>
          </p:cNvSpPr>
          <p:nvPr/>
        </p:nvSpPr>
        <p:spPr bwMode="auto">
          <a:xfrm>
            <a:off x="8354484" y="2781300"/>
            <a:ext cx="957313"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rgbClr val="FF0000"/>
                </a:solidFill>
                <a:latin typeface="Arial" pitchFamily="34" charset="0"/>
              </a:defRPr>
            </a:lvl1pPr>
            <a:lvl2pPr marL="742950" indent="-285750" eaLnBrk="0" hangingPunct="0">
              <a:defRPr sz="1200" b="1">
                <a:solidFill>
                  <a:srgbClr val="FF0000"/>
                </a:solidFill>
                <a:latin typeface="Arial" pitchFamily="34" charset="0"/>
              </a:defRPr>
            </a:lvl2pPr>
            <a:lvl3pPr marL="1143000" indent="-228600" eaLnBrk="0" hangingPunct="0">
              <a:defRPr sz="1200" b="1">
                <a:solidFill>
                  <a:srgbClr val="FF0000"/>
                </a:solidFill>
                <a:latin typeface="Arial" pitchFamily="34" charset="0"/>
              </a:defRPr>
            </a:lvl3pPr>
            <a:lvl4pPr marL="1600200" indent="-228600" eaLnBrk="0" hangingPunct="0">
              <a:defRPr sz="1200" b="1">
                <a:solidFill>
                  <a:srgbClr val="FF0000"/>
                </a:solidFill>
                <a:latin typeface="Arial" pitchFamily="34" charset="0"/>
              </a:defRPr>
            </a:lvl4pPr>
            <a:lvl5pPr marL="2057400" indent="-228600" eaLnBrk="0" hangingPunct="0">
              <a:defRPr sz="1200" b="1">
                <a:solidFill>
                  <a:srgbClr val="FF0000"/>
                </a:solidFill>
                <a:latin typeface="Arial" pitchFamily="34" charset="0"/>
              </a:defRPr>
            </a:lvl5pPr>
            <a:lvl6pPr marL="2514600" indent="-228600" eaLnBrk="0" fontAlgn="base" hangingPunct="0">
              <a:spcBef>
                <a:spcPct val="0"/>
              </a:spcBef>
              <a:spcAft>
                <a:spcPct val="0"/>
              </a:spcAft>
              <a:defRPr sz="1200" b="1">
                <a:solidFill>
                  <a:srgbClr val="FF0000"/>
                </a:solidFill>
                <a:latin typeface="Arial" pitchFamily="34" charset="0"/>
              </a:defRPr>
            </a:lvl6pPr>
            <a:lvl7pPr marL="2971800" indent="-228600" eaLnBrk="0" fontAlgn="base" hangingPunct="0">
              <a:spcBef>
                <a:spcPct val="0"/>
              </a:spcBef>
              <a:spcAft>
                <a:spcPct val="0"/>
              </a:spcAft>
              <a:defRPr sz="1200" b="1">
                <a:solidFill>
                  <a:srgbClr val="FF0000"/>
                </a:solidFill>
                <a:latin typeface="Arial" pitchFamily="34" charset="0"/>
              </a:defRPr>
            </a:lvl7pPr>
            <a:lvl8pPr marL="3429000" indent="-228600" eaLnBrk="0" fontAlgn="base" hangingPunct="0">
              <a:spcBef>
                <a:spcPct val="0"/>
              </a:spcBef>
              <a:spcAft>
                <a:spcPct val="0"/>
              </a:spcAft>
              <a:defRPr sz="1200" b="1">
                <a:solidFill>
                  <a:srgbClr val="FF0000"/>
                </a:solidFill>
                <a:latin typeface="Arial" pitchFamily="34" charset="0"/>
              </a:defRPr>
            </a:lvl8pPr>
            <a:lvl9pPr marL="3886200" indent="-228600" eaLnBrk="0" fontAlgn="base" hangingPunct="0">
              <a:spcBef>
                <a:spcPct val="0"/>
              </a:spcBef>
              <a:spcAft>
                <a:spcPct val="0"/>
              </a:spcAft>
              <a:defRPr sz="1200" b="1">
                <a:solidFill>
                  <a:srgbClr val="FF0000"/>
                </a:solidFill>
                <a:latin typeface="Arial" pitchFamily="34" charset="0"/>
              </a:defRPr>
            </a:lvl9pPr>
          </a:lstStyle>
          <a:p>
            <a:r>
              <a:rPr lang="en-GB" altLang="el-GR" sz="3200">
                <a:solidFill>
                  <a:srgbClr val="000000"/>
                </a:solidFill>
                <a:latin typeface="Comic Sans MS" pitchFamily="66" charset="0"/>
              </a:rPr>
              <a:t>BDP</a:t>
            </a:r>
          </a:p>
        </p:txBody>
      </p:sp>
      <p:sp>
        <p:nvSpPr>
          <p:cNvPr id="34823" name="Text Box 38"/>
          <p:cNvSpPr txBox="1">
            <a:spLocks noChangeArrowheads="1"/>
          </p:cNvSpPr>
          <p:nvPr/>
        </p:nvSpPr>
        <p:spPr bwMode="auto">
          <a:xfrm>
            <a:off x="3983567" y="1484313"/>
            <a:ext cx="3313728" cy="584775"/>
          </a:xfrm>
          <a:prstGeom prst="rect">
            <a:avLst/>
          </a:prstGeom>
          <a:solidFill>
            <a:srgbClr val="FF0000"/>
          </a:solidFill>
          <a:ln w="9525">
            <a:solidFill>
              <a:srgbClr val="0000CC"/>
            </a:solidFill>
            <a:miter lim="800000"/>
            <a:headEnd/>
            <a:tailEnd/>
          </a:ln>
        </p:spPr>
        <p:txBody>
          <a:bodyPr wrap="none">
            <a:spAutoFit/>
          </a:bodyPr>
          <a:lstStyle>
            <a:lvl1pPr eaLnBrk="0" hangingPunct="0">
              <a:defRPr sz="1200" b="1">
                <a:solidFill>
                  <a:srgbClr val="FF0000"/>
                </a:solidFill>
                <a:latin typeface="Arial" pitchFamily="34" charset="0"/>
              </a:defRPr>
            </a:lvl1pPr>
            <a:lvl2pPr marL="37931725" indent="-37474525" eaLnBrk="0" hangingPunct="0">
              <a:defRPr sz="1200" b="1">
                <a:solidFill>
                  <a:srgbClr val="FF0000"/>
                </a:solidFill>
                <a:latin typeface="Arial" pitchFamily="34" charset="0"/>
              </a:defRPr>
            </a:lvl2pPr>
            <a:lvl3pPr marL="1143000" indent="-228600" eaLnBrk="0" hangingPunct="0">
              <a:defRPr sz="1200" b="1">
                <a:solidFill>
                  <a:srgbClr val="FF0000"/>
                </a:solidFill>
                <a:latin typeface="Arial" pitchFamily="34" charset="0"/>
              </a:defRPr>
            </a:lvl3pPr>
            <a:lvl4pPr marL="1600200" indent="-228600" eaLnBrk="0" hangingPunct="0">
              <a:defRPr sz="1200" b="1">
                <a:solidFill>
                  <a:srgbClr val="FF0000"/>
                </a:solidFill>
                <a:latin typeface="Arial" pitchFamily="34" charset="0"/>
              </a:defRPr>
            </a:lvl4pPr>
            <a:lvl5pPr marL="2057400" indent="-228600" eaLnBrk="0" hangingPunct="0">
              <a:defRPr sz="1200" b="1">
                <a:solidFill>
                  <a:srgbClr val="FF0000"/>
                </a:solidFill>
                <a:latin typeface="Arial" pitchFamily="34" charset="0"/>
              </a:defRPr>
            </a:lvl5pPr>
            <a:lvl6pPr marL="2514600" indent="-228600" eaLnBrk="0" fontAlgn="base" hangingPunct="0">
              <a:spcBef>
                <a:spcPct val="0"/>
              </a:spcBef>
              <a:spcAft>
                <a:spcPct val="0"/>
              </a:spcAft>
              <a:defRPr sz="1200" b="1">
                <a:solidFill>
                  <a:srgbClr val="FF0000"/>
                </a:solidFill>
                <a:latin typeface="Arial" pitchFamily="34" charset="0"/>
              </a:defRPr>
            </a:lvl6pPr>
            <a:lvl7pPr marL="2971800" indent="-228600" eaLnBrk="0" fontAlgn="base" hangingPunct="0">
              <a:spcBef>
                <a:spcPct val="0"/>
              </a:spcBef>
              <a:spcAft>
                <a:spcPct val="0"/>
              </a:spcAft>
              <a:defRPr sz="1200" b="1">
                <a:solidFill>
                  <a:srgbClr val="FF0000"/>
                </a:solidFill>
                <a:latin typeface="Arial" pitchFamily="34" charset="0"/>
              </a:defRPr>
            </a:lvl7pPr>
            <a:lvl8pPr marL="3429000" indent="-228600" eaLnBrk="0" fontAlgn="base" hangingPunct="0">
              <a:spcBef>
                <a:spcPct val="0"/>
              </a:spcBef>
              <a:spcAft>
                <a:spcPct val="0"/>
              </a:spcAft>
              <a:defRPr sz="1200" b="1">
                <a:solidFill>
                  <a:srgbClr val="FF0000"/>
                </a:solidFill>
                <a:latin typeface="Arial" pitchFamily="34" charset="0"/>
              </a:defRPr>
            </a:lvl8pPr>
            <a:lvl9pPr marL="3886200" indent="-228600" eaLnBrk="0" fontAlgn="base" hangingPunct="0">
              <a:spcBef>
                <a:spcPct val="0"/>
              </a:spcBef>
              <a:spcAft>
                <a:spcPct val="0"/>
              </a:spcAft>
              <a:defRPr sz="1200" b="1">
                <a:solidFill>
                  <a:srgbClr val="FF0000"/>
                </a:solidFill>
                <a:latin typeface="Arial" pitchFamily="34" charset="0"/>
              </a:defRPr>
            </a:lvl9pPr>
          </a:lstStyle>
          <a:p>
            <a:r>
              <a:rPr lang="en-GB" altLang="el-GR" sz="3200">
                <a:solidFill>
                  <a:srgbClr val="000000"/>
                </a:solidFill>
                <a:latin typeface="Comic Sans MS" pitchFamily="66" charset="0"/>
                <a:ea typeface="ＭＳ Ｐゴシック" pitchFamily="34" charset="-128"/>
              </a:rPr>
              <a:t>BDP/Formoterol</a:t>
            </a:r>
          </a:p>
        </p:txBody>
      </p:sp>
      <p:sp>
        <p:nvSpPr>
          <p:cNvPr id="34824" name="Rectangle 52"/>
          <p:cNvSpPr>
            <a:spLocks noChangeArrowheads="1"/>
          </p:cNvSpPr>
          <p:nvPr/>
        </p:nvSpPr>
        <p:spPr bwMode="auto">
          <a:xfrm>
            <a:off x="1212851" y="228601"/>
            <a:ext cx="686918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342900" indent="-342900" eaLnBrk="0" hangingPunct="0">
              <a:defRPr sz="1200" b="1">
                <a:solidFill>
                  <a:srgbClr val="FF0000"/>
                </a:solidFill>
                <a:latin typeface="Arial" pitchFamily="34" charset="0"/>
              </a:defRPr>
            </a:lvl1pPr>
            <a:lvl2pPr marL="742950" indent="-285750" eaLnBrk="0" hangingPunct="0">
              <a:defRPr sz="1200" b="1">
                <a:solidFill>
                  <a:srgbClr val="FF0000"/>
                </a:solidFill>
                <a:latin typeface="Arial" pitchFamily="34" charset="0"/>
              </a:defRPr>
            </a:lvl2pPr>
            <a:lvl3pPr marL="1143000" indent="-228600" eaLnBrk="0" hangingPunct="0">
              <a:defRPr sz="1200" b="1">
                <a:solidFill>
                  <a:srgbClr val="FF0000"/>
                </a:solidFill>
                <a:latin typeface="Arial" pitchFamily="34" charset="0"/>
              </a:defRPr>
            </a:lvl3pPr>
            <a:lvl4pPr marL="1600200" indent="-228600" eaLnBrk="0" hangingPunct="0">
              <a:defRPr sz="1200" b="1">
                <a:solidFill>
                  <a:srgbClr val="FF0000"/>
                </a:solidFill>
                <a:latin typeface="Arial" pitchFamily="34" charset="0"/>
              </a:defRPr>
            </a:lvl4pPr>
            <a:lvl5pPr marL="2057400" indent="-228600" eaLnBrk="0" hangingPunct="0">
              <a:defRPr sz="1200" b="1">
                <a:solidFill>
                  <a:srgbClr val="FF0000"/>
                </a:solidFill>
                <a:latin typeface="Arial" pitchFamily="34" charset="0"/>
              </a:defRPr>
            </a:lvl5pPr>
            <a:lvl6pPr marL="2514600" indent="-228600" eaLnBrk="0" fontAlgn="base" hangingPunct="0">
              <a:spcBef>
                <a:spcPct val="0"/>
              </a:spcBef>
              <a:spcAft>
                <a:spcPct val="0"/>
              </a:spcAft>
              <a:defRPr sz="1200" b="1">
                <a:solidFill>
                  <a:srgbClr val="FF0000"/>
                </a:solidFill>
                <a:latin typeface="Arial" pitchFamily="34" charset="0"/>
              </a:defRPr>
            </a:lvl6pPr>
            <a:lvl7pPr marL="2971800" indent="-228600" eaLnBrk="0" fontAlgn="base" hangingPunct="0">
              <a:spcBef>
                <a:spcPct val="0"/>
              </a:spcBef>
              <a:spcAft>
                <a:spcPct val="0"/>
              </a:spcAft>
              <a:defRPr sz="1200" b="1">
                <a:solidFill>
                  <a:srgbClr val="FF0000"/>
                </a:solidFill>
                <a:latin typeface="Arial" pitchFamily="34" charset="0"/>
              </a:defRPr>
            </a:lvl7pPr>
            <a:lvl8pPr marL="3429000" indent="-228600" eaLnBrk="0" fontAlgn="base" hangingPunct="0">
              <a:spcBef>
                <a:spcPct val="0"/>
              </a:spcBef>
              <a:spcAft>
                <a:spcPct val="0"/>
              </a:spcAft>
              <a:defRPr sz="1200" b="1">
                <a:solidFill>
                  <a:srgbClr val="FF0000"/>
                </a:solidFill>
                <a:latin typeface="Arial" pitchFamily="34" charset="0"/>
              </a:defRPr>
            </a:lvl8pPr>
            <a:lvl9pPr marL="3886200" indent="-228600" eaLnBrk="0" fontAlgn="base" hangingPunct="0">
              <a:spcBef>
                <a:spcPct val="0"/>
              </a:spcBef>
              <a:spcAft>
                <a:spcPct val="0"/>
              </a:spcAft>
              <a:defRPr sz="1200" b="1">
                <a:solidFill>
                  <a:srgbClr val="FF0000"/>
                </a:solidFill>
                <a:latin typeface="Arial" pitchFamily="34" charset="0"/>
              </a:defRPr>
            </a:lvl9pPr>
          </a:lstStyle>
          <a:p>
            <a:r>
              <a:rPr lang="el-GR" altLang="el-GR" sz="2800">
                <a:solidFill>
                  <a:srgbClr val="0000FF"/>
                </a:solidFill>
                <a:latin typeface="Comic Sans MS" pitchFamily="66" charset="0"/>
                <a:ea typeface="ＭＳ Ｐゴシック" pitchFamily="34" charset="-128"/>
              </a:rPr>
              <a:t>Αποτελεσματική αντιφλεγμονώδης δράση</a:t>
            </a:r>
            <a:endParaRPr lang="en-GB" altLang="el-GR" sz="2800">
              <a:solidFill>
                <a:srgbClr val="0000FF"/>
              </a:solidFill>
              <a:latin typeface="Comic Sans MS" pitchFamily="66" charset="0"/>
              <a:ea typeface="ＭＳ Ｐゴシック" pitchFamily="34" charset="-128"/>
            </a:endParaRPr>
          </a:p>
        </p:txBody>
      </p:sp>
      <p:sp>
        <p:nvSpPr>
          <p:cNvPr id="34825" name="Line 57"/>
          <p:cNvSpPr>
            <a:spLocks noChangeShapeType="1"/>
          </p:cNvSpPr>
          <p:nvPr/>
        </p:nvSpPr>
        <p:spPr bwMode="auto">
          <a:xfrm>
            <a:off x="6134101" y="2133601"/>
            <a:ext cx="1689100" cy="574675"/>
          </a:xfrm>
          <a:prstGeom prst="line">
            <a:avLst/>
          </a:prstGeom>
          <a:noFill/>
          <a:ln w="76200">
            <a:solidFill>
              <a:srgbClr val="0000CC"/>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grpSp>
        <p:nvGrpSpPr>
          <p:cNvPr id="144429" name="Group 45"/>
          <p:cNvGrpSpPr>
            <a:grpSpLocks/>
          </p:cNvGrpSpPr>
          <p:nvPr/>
        </p:nvGrpSpPr>
        <p:grpSpPr bwMode="auto">
          <a:xfrm>
            <a:off x="912284" y="3357563"/>
            <a:ext cx="10416117" cy="2906712"/>
            <a:chOff x="431" y="2115"/>
            <a:chExt cx="4921" cy="1831"/>
          </a:xfrm>
        </p:grpSpPr>
        <p:sp>
          <p:nvSpPr>
            <p:cNvPr id="34827" name="Text Box 14"/>
            <p:cNvSpPr txBox="1">
              <a:spLocks noChangeArrowheads="1"/>
            </p:cNvSpPr>
            <p:nvPr/>
          </p:nvSpPr>
          <p:spPr bwMode="auto">
            <a:xfrm>
              <a:off x="2562" y="3632"/>
              <a:ext cx="87"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rgbClr val="FF0000"/>
                  </a:solidFill>
                  <a:latin typeface="Arial" pitchFamily="34" charset="0"/>
                </a:defRPr>
              </a:lvl1pPr>
              <a:lvl2pPr marL="37931725" indent="-37474525" eaLnBrk="0" hangingPunct="0">
                <a:defRPr sz="1200" b="1">
                  <a:solidFill>
                    <a:srgbClr val="FF0000"/>
                  </a:solidFill>
                  <a:latin typeface="Arial" pitchFamily="34" charset="0"/>
                </a:defRPr>
              </a:lvl2pPr>
              <a:lvl3pPr marL="1143000" indent="-228600" eaLnBrk="0" hangingPunct="0">
                <a:defRPr sz="1200" b="1">
                  <a:solidFill>
                    <a:srgbClr val="FF0000"/>
                  </a:solidFill>
                  <a:latin typeface="Arial" pitchFamily="34" charset="0"/>
                </a:defRPr>
              </a:lvl3pPr>
              <a:lvl4pPr marL="1600200" indent="-228600" eaLnBrk="0" hangingPunct="0">
                <a:defRPr sz="1200" b="1">
                  <a:solidFill>
                    <a:srgbClr val="FF0000"/>
                  </a:solidFill>
                  <a:latin typeface="Arial" pitchFamily="34" charset="0"/>
                </a:defRPr>
              </a:lvl4pPr>
              <a:lvl5pPr marL="2057400" indent="-228600" eaLnBrk="0" hangingPunct="0">
                <a:defRPr sz="1200" b="1">
                  <a:solidFill>
                    <a:srgbClr val="FF0000"/>
                  </a:solidFill>
                  <a:latin typeface="Arial" pitchFamily="34" charset="0"/>
                </a:defRPr>
              </a:lvl5pPr>
              <a:lvl6pPr marL="2514600" indent="-228600" eaLnBrk="0" fontAlgn="base" hangingPunct="0">
                <a:spcBef>
                  <a:spcPct val="0"/>
                </a:spcBef>
                <a:spcAft>
                  <a:spcPct val="0"/>
                </a:spcAft>
                <a:defRPr sz="1200" b="1">
                  <a:solidFill>
                    <a:srgbClr val="FF0000"/>
                  </a:solidFill>
                  <a:latin typeface="Arial" pitchFamily="34" charset="0"/>
                </a:defRPr>
              </a:lvl6pPr>
              <a:lvl7pPr marL="2971800" indent="-228600" eaLnBrk="0" fontAlgn="base" hangingPunct="0">
                <a:spcBef>
                  <a:spcPct val="0"/>
                </a:spcBef>
                <a:spcAft>
                  <a:spcPct val="0"/>
                </a:spcAft>
                <a:defRPr sz="1200" b="1">
                  <a:solidFill>
                    <a:srgbClr val="FF0000"/>
                  </a:solidFill>
                  <a:latin typeface="Arial" pitchFamily="34" charset="0"/>
                </a:defRPr>
              </a:lvl7pPr>
              <a:lvl8pPr marL="3429000" indent="-228600" eaLnBrk="0" fontAlgn="base" hangingPunct="0">
                <a:spcBef>
                  <a:spcPct val="0"/>
                </a:spcBef>
                <a:spcAft>
                  <a:spcPct val="0"/>
                </a:spcAft>
                <a:defRPr sz="1200" b="1">
                  <a:solidFill>
                    <a:srgbClr val="FF0000"/>
                  </a:solidFill>
                  <a:latin typeface="Arial" pitchFamily="34" charset="0"/>
                </a:defRPr>
              </a:lvl8pPr>
              <a:lvl9pPr marL="3886200" indent="-228600" eaLnBrk="0" fontAlgn="base" hangingPunct="0">
                <a:spcBef>
                  <a:spcPct val="0"/>
                </a:spcBef>
                <a:spcAft>
                  <a:spcPct val="0"/>
                </a:spcAft>
                <a:defRPr sz="1200" b="1">
                  <a:solidFill>
                    <a:srgbClr val="FF0000"/>
                  </a:solidFill>
                  <a:latin typeface="Arial" pitchFamily="34" charset="0"/>
                </a:defRPr>
              </a:lvl9pPr>
            </a:lstStyle>
            <a:p>
              <a:pPr eaLnBrk="1" hangingPunct="1"/>
              <a:endParaRPr lang="en-GB" altLang="el-GR" sz="1800">
                <a:solidFill>
                  <a:srgbClr val="000000"/>
                </a:solidFill>
                <a:ea typeface="ＭＳ Ｐゴシック" pitchFamily="34" charset="-128"/>
                <a:cs typeface="Arial" pitchFamily="34" charset="0"/>
              </a:endParaRPr>
            </a:p>
          </p:txBody>
        </p:sp>
        <p:sp>
          <p:nvSpPr>
            <p:cNvPr id="34828" name="Line 8"/>
            <p:cNvSpPr>
              <a:spLocks noChangeShapeType="1"/>
            </p:cNvSpPr>
            <p:nvPr/>
          </p:nvSpPr>
          <p:spPr bwMode="auto">
            <a:xfrm flipH="1">
              <a:off x="3748" y="2347"/>
              <a:ext cx="186" cy="624"/>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76200">
                  <a:solidFill>
                    <a:srgbClr val="000000"/>
                  </a:solidFill>
                  <a:round/>
                  <a:headEnd/>
                  <a:tailEnd type="triangle" w="med" len="med"/>
                </a14:hiddenLine>
              </a:ext>
            </a:extLst>
          </p:spPr>
          <p:txBody>
            <a:bodyPr/>
            <a:lstStyle/>
            <a:p>
              <a:endParaRPr lang="el-GR"/>
            </a:p>
          </p:txBody>
        </p:sp>
        <p:pic>
          <p:nvPicPr>
            <p:cNvPr id="34829" name="Picture 9" descr="Eosinophil"/>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560" y="3013"/>
              <a:ext cx="420" cy="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6682" name="Text Box 10"/>
            <p:cNvSpPr txBox="1">
              <a:spLocks noChangeArrowheads="1"/>
            </p:cNvSpPr>
            <p:nvPr/>
          </p:nvSpPr>
          <p:spPr bwMode="auto">
            <a:xfrm>
              <a:off x="3470" y="3684"/>
              <a:ext cx="708" cy="252"/>
            </a:xfrm>
            <a:prstGeom prst="rect">
              <a:avLst/>
            </a:prstGeom>
            <a:noFill/>
            <a:ln w="9525">
              <a:noFill/>
              <a:miter lim="800000"/>
              <a:headEnd/>
              <a:tailEnd/>
            </a:ln>
            <a:effectLst/>
          </p:spPr>
          <p:txBody>
            <a:bodyPr wrap="none">
              <a:spAutoFit/>
            </a:bodyPr>
            <a:lstStyle/>
            <a:p>
              <a:pPr eaLnBrk="0" hangingPunct="0">
                <a:defRPr/>
              </a:pPr>
              <a:r>
                <a:rPr lang="en-GB" sz="2000" i="1">
                  <a:solidFill>
                    <a:srgbClr val="000000"/>
                  </a:solidFill>
                  <a:effectLst>
                    <a:outerShdw blurRad="38100" dist="38100" dir="2700000" algn="tl">
                      <a:srgbClr val="DDDDDD"/>
                    </a:outerShdw>
                  </a:effectLst>
                  <a:latin typeface="Arial" charset="0"/>
                </a:rPr>
                <a:t>Eosinophils</a:t>
              </a:r>
            </a:p>
          </p:txBody>
        </p:sp>
        <p:pic>
          <p:nvPicPr>
            <p:cNvPr id="34831" name="Picture 11" descr="Eosinophil"/>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785" y="3221"/>
              <a:ext cx="419" cy="3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32" name="Picture 12" descr="Eosinophil"/>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375" y="3221"/>
              <a:ext cx="419" cy="3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33" name="Picture 13" descr="Eosinophil"/>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960" y="2935"/>
              <a:ext cx="419" cy="3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34" name="Freeform 15"/>
            <p:cNvSpPr>
              <a:spLocks/>
            </p:cNvSpPr>
            <p:nvPr/>
          </p:nvSpPr>
          <p:spPr bwMode="auto">
            <a:xfrm>
              <a:off x="3077" y="3531"/>
              <a:ext cx="708" cy="415"/>
            </a:xfrm>
            <a:custGeom>
              <a:avLst/>
              <a:gdLst>
                <a:gd name="T0" fmla="*/ 0 w 862"/>
                <a:gd name="T1" fmla="*/ 0 h 453"/>
                <a:gd name="T2" fmla="*/ 223 w 862"/>
                <a:gd name="T3" fmla="*/ 374 h 453"/>
                <a:gd name="T4" fmla="*/ 708 w 862"/>
                <a:gd name="T5" fmla="*/ 249 h 453"/>
                <a:gd name="T6" fmla="*/ 0 60000 65536"/>
                <a:gd name="T7" fmla="*/ 0 60000 65536"/>
                <a:gd name="T8" fmla="*/ 0 60000 65536"/>
                <a:gd name="T9" fmla="*/ 0 w 862"/>
                <a:gd name="T10" fmla="*/ 0 h 453"/>
                <a:gd name="T11" fmla="*/ 862 w 862"/>
                <a:gd name="T12" fmla="*/ 453 h 453"/>
              </a:gdLst>
              <a:ahLst/>
              <a:cxnLst>
                <a:cxn ang="T6">
                  <a:pos x="T0" y="T1"/>
                </a:cxn>
                <a:cxn ang="T7">
                  <a:pos x="T2" y="T3"/>
                </a:cxn>
                <a:cxn ang="T8">
                  <a:pos x="T4" y="T5"/>
                </a:cxn>
              </a:cxnLst>
              <a:rect l="T9" t="T10" r="T11" b="T12"/>
              <a:pathLst>
                <a:path w="862" h="453">
                  <a:moveTo>
                    <a:pt x="0" y="0"/>
                  </a:moveTo>
                  <a:cubicBezTo>
                    <a:pt x="64" y="181"/>
                    <a:pt x="128" y="363"/>
                    <a:pt x="272" y="408"/>
                  </a:cubicBezTo>
                  <a:cubicBezTo>
                    <a:pt x="416" y="453"/>
                    <a:pt x="639" y="362"/>
                    <a:pt x="862" y="272"/>
                  </a:cubicBez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round/>
                  <a:headEnd/>
                  <a:tailEnd type="triangle" w="med" len="med"/>
                </a14:hiddenLine>
              </a:ext>
            </a:extLst>
          </p:spPr>
          <p:txBody>
            <a:bodyPr/>
            <a:lstStyle/>
            <a:p>
              <a:endParaRPr lang="el-GR"/>
            </a:p>
          </p:txBody>
        </p:sp>
        <p:sp>
          <p:nvSpPr>
            <p:cNvPr id="34835" name="Line 17"/>
            <p:cNvSpPr>
              <a:spLocks noChangeShapeType="1"/>
            </p:cNvSpPr>
            <p:nvPr/>
          </p:nvSpPr>
          <p:spPr bwMode="auto">
            <a:xfrm flipH="1">
              <a:off x="3109" y="2282"/>
              <a:ext cx="564" cy="739"/>
            </a:xfrm>
            <a:prstGeom prst="line">
              <a:avLst/>
            </a:prstGeom>
            <a:noFill/>
            <a:ln w="76200">
              <a:solidFill>
                <a:srgbClr val="0000CC"/>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pic>
          <p:nvPicPr>
            <p:cNvPr id="34836" name="Picture 18" descr="Goblet"/>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636" y="3007"/>
              <a:ext cx="761" cy="6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37" name="Line 20"/>
            <p:cNvSpPr>
              <a:spLocks noChangeShapeType="1"/>
            </p:cNvSpPr>
            <p:nvPr/>
          </p:nvSpPr>
          <p:spPr bwMode="auto">
            <a:xfrm>
              <a:off x="1724" y="2398"/>
              <a:ext cx="330" cy="768"/>
            </a:xfrm>
            <a:prstGeom prst="line">
              <a:avLst/>
            </a:prstGeom>
            <a:noFill/>
            <a:ln w="76200">
              <a:solidFill>
                <a:srgbClr val="0000CC"/>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pic>
          <p:nvPicPr>
            <p:cNvPr id="34838" name="Picture 21" descr="MastCell"/>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1750" y="3214"/>
              <a:ext cx="461" cy="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6694" name="Text Box 22"/>
            <p:cNvSpPr txBox="1">
              <a:spLocks noChangeArrowheads="1"/>
            </p:cNvSpPr>
            <p:nvPr/>
          </p:nvSpPr>
          <p:spPr bwMode="auto">
            <a:xfrm>
              <a:off x="1639" y="3672"/>
              <a:ext cx="626" cy="252"/>
            </a:xfrm>
            <a:prstGeom prst="rect">
              <a:avLst/>
            </a:prstGeom>
            <a:noFill/>
            <a:ln w="9525">
              <a:noFill/>
              <a:miter lim="800000"/>
              <a:headEnd/>
              <a:tailEnd/>
            </a:ln>
            <a:effectLst/>
          </p:spPr>
          <p:txBody>
            <a:bodyPr wrap="none">
              <a:spAutoFit/>
            </a:bodyPr>
            <a:lstStyle/>
            <a:p>
              <a:pPr eaLnBrk="0" hangingPunct="0">
                <a:defRPr/>
              </a:pPr>
              <a:r>
                <a:rPr lang="en-GB" sz="2000" i="1">
                  <a:solidFill>
                    <a:srgbClr val="000000"/>
                  </a:solidFill>
                  <a:effectLst>
                    <a:outerShdw blurRad="38100" dist="38100" dir="2700000" algn="tl">
                      <a:srgbClr val="DDDDDD"/>
                    </a:outerShdw>
                  </a:effectLst>
                  <a:latin typeface="Arial" charset="0"/>
                </a:rPr>
                <a:t>Mast cells</a:t>
              </a:r>
            </a:p>
          </p:txBody>
        </p:sp>
        <p:pic>
          <p:nvPicPr>
            <p:cNvPr id="34840" name="Picture 23" descr="MastCell"/>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2061" y="3075"/>
              <a:ext cx="461" cy="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41" name="Picture 24" descr="MastCell"/>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1466" y="3033"/>
              <a:ext cx="461" cy="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42" name="Line 26"/>
            <p:cNvSpPr>
              <a:spLocks noChangeShapeType="1"/>
            </p:cNvSpPr>
            <p:nvPr/>
          </p:nvSpPr>
          <p:spPr bwMode="auto">
            <a:xfrm flipH="1">
              <a:off x="957" y="2310"/>
              <a:ext cx="188" cy="54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76200">
                  <a:solidFill>
                    <a:srgbClr val="000000"/>
                  </a:solidFill>
                  <a:round/>
                  <a:headEnd/>
                  <a:tailEnd type="triangle" w="med" len="med"/>
                </a14:hiddenLine>
              </a:ext>
            </a:extLst>
          </p:spPr>
          <p:txBody>
            <a:bodyPr/>
            <a:lstStyle/>
            <a:p>
              <a:endParaRPr lang="el-GR"/>
            </a:p>
          </p:txBody>
        </p:sp>
        <p:pic>
          <p:nvPicPr>
            <p:cNvPr id="34843" name="Picture 27" descr="Neutraphil"/>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697" y="2972"/>
              <a:ext cx="447" cy="3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6700" name="Text Box 28"/>
            <p:cNvSpPr txBox="1">
              <a:spLocks noChangeArrowheads="1"/>
            </p:cNvSpPr>
            <p:nvPr/>
          </p:nvSpPr>
          <p:spPr bwMode="auto">
            <a:xfrm>
              <a:off x="511" y="3680"/>
              <a:ext cx="701" cy="252"/>
            </a:xfrm>
            <a:prstGeom prst="rect">
              <a:avLst/>
            </a:prstGeom>
            <a:noFill/>
            <a:ln w="9525">
              <a:noFill/>
              <a:miter lim="800000"/>
              <a:headEnd/>
              <a:tailEnd/>
            </a:ln>
            <a:effectLst/>
          </p:spPr>
          <p:txBody>
            <a:bodyPr wrap="none">
              <a:spAutoFit/>
            </a:bodyPr>
            <a:lstStyle/>
            <a:p>
              <a:pPr eaLnBrk="0" hangingPunct="0">
                <a:defRPr/>
              </a:pPr>
              <a:r>
                <a:rPr lang="en-GB" sz="2000" i="1">
                  <a:solidFill>
                    <a:srgbClr val="000000"/>
                  </a:solidFill>
                  <a:effectLst>
                    <a:outerShdw blurRad="38100" dist="38100" dir="2700000" algn="tl">
                      <a:srgbClr val="DDDDDD"/>
                    </a:outerShdw>
                  </a:effectLst>
                  <a:latin typeface="Arial" charset="0"/>
                </a:rPr>
                <a:t>Neutrophils</a:t>
              </a:r>
            </a:p>
          </p:txBody>
        </p:sp>
        <p:pic>
          <p:nvPicPr>
            <p:cNvPr id="34845" name="Picture 29" descr="Neutraphil"/>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845" y="3305"/>
              <a:ext cx="447" cy="3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46" name="Picture 30" descr="Neutraphil"/>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431" y="3180"/>
              <a:ext cx="446" cy="3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47" name="Line 31"/>
            <p:cNvSpPr>
              <a:spLocks noChangeShapeType="1"/>
            </p:cNvSpPr>
            <p:nvPr/>
          </p:nvSpPr>
          <p:spPr bwMode="auto">
            <a:xfrm flipH="1">
              <a:off x="2371" y="2115"/>
              <a:ext cx="1152" cy="834"/>
            </a:xfrm>
            <a:prstGeom prst="line">
              <a:avLst/>
            </a:prstGeom>
            <a:noFill/>
            <a:ln w="76200">
              <a:solidFill>
                <a:srgbClr val="0000CC"/>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pic>
          <p:nvPicPr>
            <p:cNvPr id="34848" name="Picture 42" descr="CD4"/>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4464" y="2942"/>
              <a:ext cx="442" cy="3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6715" name="Text Box 43"/>
            <p:cNvSpPr txBox="1">
              <a:spLocks noChangeArrowheads="1"/>
            </p:cNvSpPr>
            <p:nvPr/>
          </p:nvSpPr>
          <p:spPr bwMode="auto">
            <a:xfrm>
              <a:off x="4575" y="3684"/>
              <a:ext cx="573" cy="252"/>
            </a:xfrm>
            <a:prstGeom prst="rect">
              <a:avLst/>
            </a:prstGeom>
            <a:noFill/>
            <a:ln w="9525">
              <a:noFill/>
              <a:miter lim="800000"/>
              <a:headEnd/>
              <a:tailEnd/>
            </a:ln>
            <a:effectLst/>
          </p:spPr>
          <p:txBody>
            <a:bodyPr wrap="none">
              <a:spAutoFit/>
            </a:bodyPr>
            <a:lstStyle/>
            <a:p>
              <a:pPr eaLnBrk="0" hangingPunct="0">
                <a:defRPr/>
              </a:pPr>
              <a:r>
                <a:rPr lang="en-GB" sz="2000" i="1">
                  <a:solidFill>
                    <a:srgbClr val="000000"/>
                  </a:solidFill>
                  <a:effectLst>
                    <a:outerShdw blurRad="38100" dist="38100" dir="2700000" algn="tl">
                      <a:srgbClr val="DDDDDD"/>
                    </a:outerShdw>
                  </a:effectLst>
                  <a:latin typeface="Arial" charset="0"/>
                </a:rPr>
                <a:t>Th2 cells</a:t>
              </a:r>
            </a:p>
          </p:txBody>
        </p:sp>
        <p:pic>
          <p:nvPicPr>
            <p:cNvPr id="34850" name="Picture 44" descr="CD4"/>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4909" y="3226"/>
              <a:ext cx="443" cy="3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51" name="Picture 45" descr="CD4"/>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4566" y="3268"/>
              <a:ext cx="442" cy="3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52" name="Picture 46" descr="CD4"/>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4909" y="2851"/>
              <a:ext cx="443" cy="3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53" name="Line 53"/>
            <p:cNvSpPr>
              <a:spLocks noChangeShapeType="1"/>
            </p:cNvSpPr>
            <p:nvPr/>
          </p:nvSpPr>
          <p:spPr bwMode="auto">
            <a:xfrm flipH="1">
              <a:off x="1111" y="2390"/>
              <a:ext cx="272" cy="728"/>
            </a:xfrm>
            <a:prstGeom prst="line">
              <a:avLst/>
            </a:prstGeom>
            <a:noFill/>
            <a:ln w="76200">
              <a:solidFill>
                <a:srgbClr val="0000CC"/>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34854" name="Line 54"/>
            <p:cNvSpPr>
              <a:spLocks noChangeShapeType="1"/>
            </p:cNvSpPr>
            <p:nvPr/>
          </p:nvSpPr>
          <p:spPr bwMode="auto">
            <a:xfrm>
              <a:off x="3914" y="2390"/>
              <a:ext cx="55" cy="637"/>
            </a:xfrm>
            <a:prstGeom prst="line">
              <a:avLst/>
            </a:prstGeom>
            <a:noFill/>
            <a:ln w="76200">
              <a:solidFill>
                <a:srgbClr val="0000CC"/>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34855" name="Line 55"/>
            <p:cNvSpPr>
              <a:spLocks noChangeShapeType="1"/>
            </p:cNvSpPr>
            <p:nvPr/>
          </p:nvSpPr>
          <p:spPr bwMode="auto">
            <a:xfrm>
              <a:off x="4558" y="2390"/>
              <a:ext cx="372" cy="708"/>
            </a:xfrm>
            <a:prstGeom prst="line">
              <a:avLst/>
            </a:prstGeom>
            <a:noFill/>
            <a:ln w="76200">
              <a:solidFill>
                <a:srgbClr val="0000CC"/>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34856" name="Text Box 58"/>
            <p:cNvSpPr txBox="1">
              <a:spLocks noChangeArrowheads="1"/>
            </p:cNvSpPr>
            <p:nvPr/>
          </p:nvSpPr>
          <p:spPr bwMode="auto">
            <a:xfrm>
              <a:off x="2550" y="3681"/>
              <a:ext cx="706"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342900" indent="-342900" eaLnBrk="0" hangingPunct="0">
                <a:defRPr sz="1200" b="1">
                  <a:solidFill>
                    <a:srgbClr val="FF0000"/>
                  </a:solidFill>
                  <a:latin typeface="Arial" pitchFamily="34" charset="0"/>
                </a:defRPr>
              </a:lvl1pPr>
              <a:lvl2pPr marL="37931725" indent="-37474525" eaLnBrk="0" hangingPunct="0">
                <a:defRPr sz="1200" b="1">
                  <a:solidFill>
                    <a:srgbClr val="FF0000"/>
                  </a:solidFill>
                  <a:latin typeface="Arial" pitchFamily="34" charset="0"/>
                </a:defRPr>
              </a:lvl2pPr>
              <a:lvl3pPr marL="1143000" indent="-228600" eaLnBrk="0" hangingPunct="0">
                <a:defRPr sz="1200" b="1">
                  <a:solidFill>
                    <a:srgbClr val="FF0000"/>
                  </a:solidFill>
                  <a:latin typeface="Arial" pitchFamily="34" charset="0"/>
                </a:defRPr>
              </a:lvl3pPr>
              <a:lvl4pPr marL="1600200" indent="-228600" eaLnBrk="0" hangingPunct="0">
                <a:defRPr sz="1200" b="1">
                  <a:solidFill>
                    <a:srgbClr val="FF0000"/>
                  </a:solidFill>
                  <a:latin typeface="Arial" pitchFamily="34" charset="0"/>
                </a:defRPr>
              </a:lvl4pPr>
              <a:lvl5pPr marL="2057400" indent="-228600" eaLnBrk="0" hangingPunct="0">
                <a:defRPr sz="1200" b="1">
                  <a:solidFill>
                    <a:srgbClr val="FF0000"/>
                  </a:solidFill>
                  <a:latin typeface="Arial" pitchFamily="34" charset="0"/>
                </a:defRPr>
              </a:lvl5pPr>
              <a:lvl6pPr marL="2514600" indent="-228600" eaLnBrk="0" fontAlgn="base" hangingPunct="0">
                <a:spcBef>
                  <a:spcPct val="0"/>
                </a:spcBef>
                <a:spcAft>
                  <a:spcPct val="0"/>
                </a:spcAft>
                <a:defRPr sz="1200" b="1">
                  <a:solidFill>
                    <a:srgbClr val="FF0000"/>
                  </a:solidFill>
                  <a:latin typeface="Arial" pitchFamily="34" charset="0"/>
                </a:defRPr>
              </a:lvl6pPr>
              <a:lvl7pPr marL="2971800" indent="-228600" eaLnBrk="0" fontAlgn="base" hangingPunct="0">
                <a:spcBef>
                  <a:spcPct val="0"/>
                </a:spcBef>
                <a:spcAft>
                  <a:spcPct val="0"/>
                </a:spcAft>
                <a:defRPr sz="1200" b="1">
                  <a:solidFill>
                    <a:srgbClr val="FF0000"/>
                  </a:solidFill>
                  <a:latin typeface="Arial" pitchFamily="34" charset="0"/>
                </a:defRPr>
              </a:lvl7pPr>
              <a:lvl8pPr marL="3429000" indent="-228600" eaLnBrk="0" fontAlgn="base" hangingPunct="0">
                <a:spcBef>
                  <a:spcPct val="0"/>
                </a:spcBef>
                <a:spcAft>
                  <a:spcPct val="0"/>
                </a:spcAft>
                <a:defRPr sz="1200" b="1">
                  <a:solidFill>
                    <a:srgbClr val="FF0000"/>
                  </a:solidFill>
                  <a:latin typeface="Arial" pitchFamily="34" charset="0"/>
                </a:defRPr>
              </a:lvl8pPr>
              <a:lvl9pPr marL="3886200" indent="-228600" eaLnBrk="0" fontAlgn="base" hangingPunct="0">
                <a:spcBef>
                  <a:spcPct val="0"/>
                </a:spcBef>
                <a:spcAft>
                  <a:spcPct val="0"/>
                </a:spcAft>
                <a:defRPr sz="1200" b="1">
                  <a:solidFill>
                    <a:srgbClr val="FF0000"/>
                  </a:solidFill>
                  <a:latin typeface="Arial" pitchFamily="34" charset="0"/>
                </a:defRPr>
              </a:lvl9pPr>
            </a:lstStyle>
            <a:p>
              <a:pPr eaLnBrk="1" hangingPunct="1">
                <a:spcBef>
                  <a:spcPct val="20000"/>
                </a:spcBef>
              </a:pPr>
              <a:r>
                <a:rPr lang="en-US" altLang="el-GR" sz="2000">
                  <a:solidFill>
                    <a:srgbClr val="000000"/>
                  </a:solidFill>
                  <a:ea typeface="ＭＳ Ｐゴシック" pitchFamily="34" charset="-128"/>
                </a:rPr>
                <a:t>Epithelium</a:t>
              </a:r>
            </a:p>
          </p:txBody>
        </p:sp>
      </p:grpSp>
    </p:spTree>
    <p:extLst>
      <p:ext uri="{BB962C8B-B14F-4D97-AF65-F5344CB8AC3E}">
        <p14:creationId xmlns:p14="http://schemas.microsoft.com/office/powerpoint/2010/main" xmlns="" val="25525991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44429"/>
                                        </p:tgtEl>
                                        <p:attrNameLst>
                                          <p:attrName>style.visibility</p:attrName>
                                        </p:attrNameLst>
                                      </p:cBhvr>
                                      <p:to>
                                        <p:strVal val="visible"/>
                                      </p:to>
                                    </p:set>
                                    <p:anim calcmode="lin" valueType="num">
                                      <p:cBhvr>
                                        <p:cTn id="7" dur="500" fill="hold"/>
                                        <p:tgtEl>
                                          <p:spTgt spid="144429"/>
                                        </p:tgtEl>
                                        <p:attrNameLst>
                                          <p:attrName>ppt_w</p:attrName>
                                        </p:attrNameLst>
                                      </p:cBhvr>
                                      <p:tavLst>
                                        <p:tav tm="0">
                                          <p:val>
                                            <p:fltVal val="0"/>
                                          </p:val>
                                        </p:tav>
                                        <p:tav tm="100000">
                                          <p:val>
                                            <p:strVal val="#ppt_w"/>
                                          </p:val>
                                        </p:tav>
                                      </p:tavLst>
                                    </p:anim>
                                    <p:anim calcmode="lin" valueType="num">
                                      <p:cBhvr>
                                        <p:cTn id="8" dur="500" fill="hold"/>
                                        <p:tgtEl>
                                          <p:spTgt spid="144429"/>
                                        </p:tgtEl>
                                        <p:attrNameLst>
                                          <p:attrName>ppt_h</p:attrName>
                                        </p:attrNameLst>
                                      </p:cBhvr>
                                      <p:tavLst>
                                        <p:tav tm="0">
                                          <p:val>
                                            <p:fltVal val="0"/>
                                          </p:val>
                                        </p:tav>
                                        <p:tav tm="100000">
                                          <p:val>
                                            <p:strVal val="#ppt_h"/>
                                          </p:val>
                                        </p:tav>
                                      </p:tavLst>
                                    </p:anim>
                                    <p:animEffect transition="in" filter="fade">
                                      <p:cBhvr>
                                        <p:cTn id="9" dur="500"/>
                                        <p:tgtEl>
                                          <p:spTgt spid="144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10266698" y="6529389"/>
            <a:ext cx="1633203"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algn="r">
              <a:spcBef>
                <a:spcPct val="0"/>
              </a:spcBef>
              <a:buClrTx/>
              <a:buFontTx/>
              <a:buNone/>
            </a:pPr>
            <a:r>
              <a:rPr lang="en-US" altLang="el-GR" sz="1400">
                <a:latin typeface="Times New Roman" pitchFamily="18" charset="0"/>
                <a:cs typeface="Arial" pitchFamily="34" charset="0"/>
              </a:rPr>
              <a:t>Pauwels RA</a:t>
            </a:r>
            <a:r>
              <a:rPr lang="sv-SE" altLang="en-GB" sz="1400">
                <a:latin typeface="Times New Roman" pitchFamily="18" charset="0"/>
                <a:cs typeface="Arial" pitchFamily="34" charset="0"/>
              </a:rPr>
              <a:t> ERJ 2003</a:t>
            </a:r>
            <a:endParaRPr lang="en-GB" altLang="en-GB" sz="1400">
              <a:latin typeface="Times New Roman" pitchFamily="18" charset="0"/>
              <a:cs typeface="Arial" pitchFamily="34" charset="0"/>
            </a:endParaRPr>
          </a:p>
        </p:txBody>
      </p:sp>
      <p:sp>
        <p:nvSpPr>
          <p:cNvPr id="33795" name="Rectangle 3"/>
          <p:cNvSpPr>
            <a:spLocks noChangeArrowheads="1"/>
          </p:cNvSpPr>
          <p:nvPr/>
        </p:nvSpPr>
        <p:spPr bwMode="auto">
          <a:xfrm>
            <a:off x="1176341" y="1495426"/>
            <a:ext cx="1695977"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algn="r">
              <a:spcBef>
                <a:spcPct val="0"/>
              </a:spcBef>
              <a:buClrTx/>
              <a:buFontTx/>
              <a:buNone/>
            </a:pPr>
            <a:r>
              <a:rPr lang="en-GB" altLang="en-GB" sz="1600">
                <a:cs typeface="Arial" pitchFamily="34" charset="0"/>
              </a:rPr>
              <a:t>Aqueous biophase</a:t>
            </a:r>
          </a:p>
        </p:txBody>
      </p:sp>
      <p:sp>
        <p:nvSpPr>
          <p:cNvPr id="832516" name="Rectangle 4"/>
          <p:cNvSpPr>
            <a:spLocks noChangeArrowheads="1"/>
          </p:cNvSpPr>
          <p:nvPr/>
        </p:nvSpPr>
        <p:spPr bwMode="auto">
          <a:xfrm>
            <a:off x="423334" y="3232151"/>
            <a:ext cx="1758879"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defRPr/>
            </a:pPr>
            <a:r>
              <a:rPr lang="el-GR" altLang="en-GB" sz="1600">
                <a:solidFill>
                  <a:srgbClr val="FFFFFF"/>
                </a:solidFill>
              </a:rPr>
              <a:t>Κυτταρική μεμβράνη</a:t>
            </a:r>
            <a:endParaRPr lang="en-GB" altLang="en-GB" sz="1600">
              <a:solidFill>
                <a:srgbClr val="FFFFFF"/>
              </a:solidFill>
              <a:effectLst>
                <a:outerShdw blurRad="38100" dist="38100" dir="2700000" algn="tl">
                  <a:srgbClr val="000000"/>
                </a:outerShdw>
              </a:effectLst>
            </a:endParaRPr>
          </a:p>
        </p:txBody>
      </p:sp>
      <p:sp>
        <p:nvSpPr>
          <p:cNvPr id="33797" name="Rectangle 5"/>
          <p:cNvSpPr>
            <a:spLocks noChangeArrowheads="1"/>
          </p:cNvSpPr>
          <p:nvPr/>
        </p:nvSpPr>
        <p:spPr bwMode="auto">
          <a:xfrm>
            <a:off x="499534" y="3425826"/>
            <a:ext cx="1259576"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a:spcBef>
                <a:spcPct val="0"/>
              </a:spcBef>
              <a:buClrTx/>
              <a:buFontTx/>
              <a:buNone/>
            </a:pPr>
            <a:r>
              <a:rPr lang="en-GB" altLang="en-GB" sz="1600">
                <a:cs typeface="Arial" pitchFamily="34" charset="0"/>
                <a:sym typeface="Symbol" pitchFamily="18" charset="2"/>
              </a:rPr>
              <a:t></a:t>
            </a:r>
            <a:r>
              <a:rPr lang="en-GB" altLang="en-GB" sz="1600" baseline="-25000">
                <a:cs typeface="Arial" pitchFamily="34" charset="0"/>
              </a:rPr>
              <a:t>2</a:t>
            </a:r>
            <a:r>
              <a:rPr lang="en-GB" altLang="en-GB" sz="1600">
                <a:cs typeface="Arial" pitchFamily="34" charset="0"/>
              </a:rPr>
              <a:t>-</a:t>
            </a:r>
            <a:r>
              <a:rPr lang="el-GR" altLang="en-GB" sz="1600">
                <a:cs typeface="Arial" pitchFamily="34" charset="0"/>
              </a:rPr>
              <a:t>υποδοχέας</a:t>
            </a:r>
            <a:endParaRPr lang="en-GB" altLang="en-GB" sz="1600">
              <a:cs typeface="Arial" pitchFamily="34" charset="0"/>
            </a:endParaRPr>
          </a:p>
        </p:txBody>
      </p:sp>
      <p:sp>
        <p:nvSpPr>
          <p:cNvPr id="832518" name="Rectangle 6"/>
          <p:cNvSpPr>
            <a:spLocks noChangeArrowheads="1"/>
          </p:cNvSpPr>
          <p:nvPr/>
        </p:nvSpPr>
        <p:spPr bwMode="auto">
          <a:xfrm>
            <a:off x="3726319" y="5149851"/>
            <a:ext cx="149239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eaLnBrk="0" hangingPunct="0">
              <a:defRPr/>
            </a:pPr>
            <a:r>
              <a:rPr lang="el-GR" altLang="en-GB" sz="1800" dirty="0" err="1">
                <a:solidFill>
                  <a:srgbClr val="FF9900"/>
                </a:solidFill>
                <a:latin typeface="Comic Sans MS" panose="030F0702030302020204" pitchFamily="66" charset="0"/>
              </a:rPr>
              <a:t>Σαλβουταμόλη</a:t>
            </a:r>
            <a:endParaRPr lang="en-GB" altLang="en-GB" sz="1800" b="0" dirty="0">
              <a:solidFill>
                <a:srgbClr val="FF9900"/>
              </a:solidFill>
              <a:effectLst>
                <a:outerShdw blurRad="38100" dist="38100" dir="2700000" algn="tl">
                  <a:srgbClr val="000000"/>
                </a:outerShdw>
              </a:effectLst>
              <a:latin typeface="Comic Sans MS" panose="030F0702030302020204" pitchFamily="66" charset="0"/>
            </a:endParaRPr>
          </a:p>
        </p:txBody>
      </p:sp>
      <p:sp>
        <p:nvSpPr>
          <p:cNvPr id="832519" name="Rectangle 7"/>
          <p:cNvSpPr>
            <a:spLocks noChangeArrowheads="1"/>
          </p:cNvSpPr>
          <p:nvPr/>
        </p:nvSpPr>
        <p:spPr bwMode="auto">
          <a:xfrm>
            <a:off x="3929066" y="5400675"/>
            <a:ext cx="1084784"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eaLnBrk="0" hangingPunct="0">
              <a:defRPr/>
            </a:pPr>
            <a:r>
              <a:rPr lang="el-GR" altLang="en-GB" sz="1800" b="0" dirty="0" err="1">
                <a:solidFill>
                  <a:srgbClr val="FF9900"/>
                </a:solidFill>
              </a:rPr>
              <a:t>Υδροφιλική</a:t>
            </a:r>
            <a:endParaRPr lang="en-GB" altLang="en-GB" sz="1800" b="0" dirty="0">
              <a:solidFill>
                <a:srgbClr val="FF9900"/>
              </a:solidFill>
              <a:effectLst>
                <a:outerShdw blurRad="38100" dist="38100" dir="2700000" algn="tl">
                  <a:srgbClr val="000000"/>
                </a:outerShdw>
              </a:effectLst>
            </a:endParaRPr>
          </a:p>
        </p:txBody>
      </p:sp>
      <p:sp>
        <p:nvSpPr>
          <p:cNvPr id="832520" name="Rectangle 8"/>
          <p:cNvSpPr>
            <a:spLocks noChangeArrowheads="1"/>
          </p:cNvSpPr>
          <p:nvPr/>
        </p:nvSpPr>
        <p:spPr bwMode="auto">
          <a:xfrm>
            <a:off x="3726383" y="5645150"/>
            <a:ext cx="149226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eaLnBrk="0" hangingPunct="0">
              <a:defRPr/>
            </a:pPr>
            <a:r>
              <a:rPr lang="el-GR" altLang="en-GB" sz="1800" b="0">
                <a:solidFill>
                  <a:srgbClr val="FF9900"/>
                </a:solidFill>
              </a:rPr>
              <a:t>Μικρή δι</a:t>
            </a:r>
            <a:r>
              <a:rPr lang="en-GB" altLang="en-GB" sz="1800" b="0">
                <a:solidFill>
                  <a:srgbClr val="FF9900"/>
                </a:solidFill>
              </a:rPr>
              <a:t>ά</a:t>
            </a:r>
            <a:r>
              <a:rPr lang="el-GR" altLang="en-GB" sz="1800" b="0">
                <a:solidFill>
                  <a:srgbClr val="FF9900"/>
                </a:solidFill>
              </a:rPr>
              <a:t>ρκεια</a:t>
            </a:r>
            <a:endParaRPr lang="en-GB" altLang="en-GB" sz="1800" b="0">
              <a:solidFill>
                <a:srgbClr val="FF9900"/>
              </a:solidFill>
              <a:effectLst>
                <a:outerShdw blurRad="38100" dist="38100" dir="2700000" algn="tl">
                  <a:srgbClr val="000000"/>
                </a:outerShdw>
              </a:effectLst>
            </a:endParaRPr>
          </a:p>
        </p:txBody>
      </p:sp>
      <p:sp>
        <p:nvSpPr>
          <p:cNvPr id="33801" name="Rectangle 9"/>
          <p:cNvSpPr>
            <a:spLocks noChangeArrowheads="1"/>
          </p:cNvSpPr>
          <p:nvPr/>
        </p:nvSpPr>
        <p:spPr bwMode="auto">
          <a:xfrm>
            <a:off x="3636838" y="5889625"/>
            <a:ext cx="166712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algn="ctr">
              <a:spcBef>
                <a:spcPct val="0"/>
              </a:spcBef>
              <a:buClrTx/>
              <a:buFontTx/>
              <a:buNone/>
            </a:pPr>
            <a:r>
              <a:rPr lang="el-GR" altLang="en-GB" sz="1800" b="0">
                <a:solidFill>
                  <a:srgbClr val="FF9900"/>
                </a:solidFill>
                <a:cs typeface="Arial" pitchFamily="34" charset="0"/>
              </a:rPr>
              <a:t>Γρήγορη έναρξη</a:t>
            </a:r>
            <a:endParaRPr lang="en-GB" altLang="en-GB" sz="1800" b="0">
              <a:solidFill>
                <a:srgbClr val="FF9900"/>
              </a:solidFill>
              <a:cs typeface="Arial" pitchFamily="34" charset="0"/>
            </a:endParaRPr>
          </a:p>
        </p:txBody>
      </p:sp>
      <p:sp>
        <p:nvSpPr>
          <p:cNvPr id="832522" name="Rectangle 10"/>
          <p:cNvSpPr>
            <a:spLocks noChangeArrowheads="1"/>
          </p:cNvSpPr>
          <p:nvPr/>
        </p:nvSpPr>
        <p:spPr bwMode="auto">
          <a:xfrm>
            <a:off x="6570837" y="5157789"/>
            <a:ext cx="133209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eaLnBrk="0" hangingPunct="0">
              <a:defRPr/>
            </a:pPr>
            <a:r>
              <a:rPr lang="el-GR" altLang="en-GB" sz="1800" dirty="0" err="1">
                <a:solidFill>
                  <a:srgbClr val="00FFFF"/>
                </a:solidFill>
                <a:latin typeface="Comic Sans MS" panose="030F0702030302020204" pitchFamily="66" charset="0"/>
              </a:rPr>
              <a:t>Φορμοτερόλη</a:t>
            </a:r>
            <a:endParaRPr lang="en-GB" altLang="en-GB" sz="1800" b="0" dirty="0">
              <a:solidFill>
                <a:srgbClr val="FFFFFF"/>
              </a:solidFill>
              <a:effectLst>
                <a:outerShdw blurRad="38100" dist="38100" dir="2700000" algn="tl">
                  <a:srgbClr val="000000"/>
                </a:outerShdw>
              </a:effectLst>
              <a:latin typeface="Comic Sans MS" panose="030F0702030302020204" pitchFamily="66" charset="0"/>
            </a:endParaRPr>
          </a:p>
        </p:txBody>
      </p:sp>
      <p:sp>
        <p:nvSpPr>
          <p:cNvPr id="832523" name="Rectangle 11"/>
          <p:cNvSpPr>
            <a:spLocks noChangeArrowheads="1"/>
          </p:cNvSpPr>
          <p:nvPr/>
        </p:nvSpPr>
        <p:spPr bwMode="auto">
          <a:xfrm>
            <a:off x="6746466" y="5400675"/>
            <a:ext cx="100835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eaLnBrk="0" hangingPunct="0">
              <a:defRPr/>
            </a:pPr>
            <a:r>
              <a:rPr lang="el-GR" altLang="en-GB" sz="1800" b="0">
                <a:solidFill>
                  <a:srgbClr val="00FFFF"/>
                </a:solidFill>
              </a:rPr>
              <a:t>Ενδιάμεση</a:t>
            </a:r>
            <a:endParaRPr lang="en-GB" altLang="en-GB" sz="1800" b="0">
              <a:solidFill>
                <a:srgbClr val="FFFFFF"/>
              </a:solidFill>
              <a:effectLst>
                <a:outerShdw blurRad="38100" dist="38100" dir="2700000" algn="tl">
                  <a:srgbClr val="000000"/>
                </a:outerShdw>
              </a:effectLst>
            </a:endParaRPr>
          </a:p>
        </p:txBody>
      </p:sp>
      <p:sp>
        <p:nvSpPr>
          <p:cNvPr id="832524" name="Rectangle 12"/>
          <p:cNvSpPr>
            <a:spLocks noChangeArrowheads="1"/>
          </p:cNvSpPr>
          <p:nvPr/>
        </p:nvSpPr>
        <p:spPr bwMode="auto">
          <a:xfrm>
            <a:off x="6463662" y="5645150"/>
            <a:ext cx="156760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eaLnBrk="0" hangingPunct="0">
              <a:defRPr/>
            </a:pPr>
            <a:r>
              <a:rPr lang="el-GR" altLang="en-GB" sz="1800" b="0">
                <a:solidFill>
                  <a:srgbClr val="00FFFF"/>
                </a:solidFill>
              </a:rPr>
              <a:t>Μακρά διάρκεια</a:t>
            </a:r>
            <a:endParaRPr lang="en-GB" altLang="en-GB" sz="1800" b="0">
              <a:solidFill>
                <a:srgbClr val="FFFFFF"/>
              </a:solidFill>
              <a:effectLst>
                <a:outerShdw blurRad="38100" dist="38100" dir="2700000" algn="tl">
                  <a:srgbClr val="000000"/>
                </a:outerShdw>
              </a:effectLst>
            </a:endParaRPr>
          </a:p>
        </p:txBody>
      </p:sp>
      <p:sp>
        <p:nvSpPr>
          <p:cNvPr id="33805" name="Rectangle 13"/>
          <p:cNvSpPr>
            <a:spLocks noChangeArrowheads="1"/>
          </p:cNvSpPr>
          <p:nvPr/>
        </p:nvSpPr>
        <p:spPr bwMode="auto">
          <a:xfrm>
            <a:off x="6418139" y="5889625"/>
            <a:ext cx="166712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algn="ctr">
              <a:spcBef>
                <a:spcPct val="0"/>
              </a:spcBef>
              <a:buClrTx/>
              <a:buFontTx/>
              <a:buNone/>
            </a:pPr>
            <a:r>
              <a:rPr lang="el-GR" altLang="en-GB" sz="1800" b="0">
                <a:solidFill>
                  <a:srgbClr val="00FFFF"/>
                </a:solidFill>
                <a:cs typeface="Arial" pitchFamily="34" charset="0"/>
              </a:rPr>
              <a:t>Γρήγορη έναρξη</a:t>
            </a:r>
            <a:endParaRPr lang="en-GB" altLang="en-GB" sz="1800" b="0">
              <a:solidFill>
                <a:srgbClr val="00FFFF"/>
              </a:solidFill>
              <a:cs typeface="Arial" pitchFamily="34" charset="0"/>
            </a:endParaRPr>
          </a:p>
        </p:txBody>
      </p:sp>
      <p:sp>
        <p:nvSpPr>
          <p:cNvPr id="832526" name="Rectangle 14"/>
          <p:cNvSpPr>
            <a:spLocks noChangeArrowheads="1"/>
          </p:cNvSpPr>
          <p:nvPr/>
        </p:nvSpPr>
        <p:spPr bwMode="auto">
          <a:xfrm>
            <a:off x="8925984" y="5149850"/>
            <a:ext cx="19812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algn="ctr" eaLnBrk="0" hangingPunct="0">
              <a:defRPr/>
            </a:pPr>
            <a:r>
              <a:rPr lang="el-GR" altLang="en-GB" sz="1800" dirty="0" err="1">
                <a:solidFill>
                  <a:srgbClr val="FF99CC"/>
                </a:solidFill>
                <a:latin typeface="Comic Sans MS" panose="030F0702030302020204" pitchFamily="66" charset="0"/>
              </a:rPr>
              <a:t>Σαλμετερόλη</a:t>
            </a:r>
            <a:endParaRPr lang="en-GB" altLang="en-GB" sz="1800" b="0" dirty="0">
              <a:solidFill>
                <a:srgbClr val="FF99CC"/>
              </a:solidFill>
              <a:effectLst>
                <a:outerShdw blurRad="38100" dist="38100" dir="2700000" algn="tl">
                  <a:srgbClr val="000000"/>
                </a:outerShdw>
              </a:effectLst>
              <a:latin typeface="Comic Sans MS" panose="030F0702030302020204" pitchFamily="66" charset="0"/>
            </a:endParaRPr>
          </a:p>
        </p:txBody>
      </p:sp>
      <p:sp>
        <p:nvSpPr>
          <p:cNvPr id="832527" name="Rectangle 15"/>
          <p:cNvSpPr>
            <a:spLocks noChangeArrowheads="1"/>
          </p:cNvSpPr>
          <p:nvPr/>
        </p:nvSpPr>
        <p:spPr bwMode="auto">
          <a:xfrm>
            <a:off x="9474381" y="5400675"/>
            <a:ext cx="89287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eaLnBrk="0" hangingPunct="0">
              <a:defRPr/>
            </a:pPr>
            <a:r>
              <a:rPr lang="el-GR" altLang="en-GB" sz="1800" b="0">
                <a:solidFill>
                  <a:srgbClr val="FF99CC"/>
                </a:solidFill>
              </a:rPr>
              <a:t>Λιπόφιλη</a:t>
            </a:r>
            <a:endParaRPr lang="en-GB" altLang="en-GB" sz="1800" b="0">
              <a:solidFill>
                <a:srgbClr val="FF99CC"/>
              </a:solidFill>
              <a:effectLst>
                <a:outerShdw blurRad="38100" dist="38100" dir="2700000" algn="tl">
                  <a:srgbClr val="000000"/>
                </a:outerShdw>
              </a:effectLst>
            </a:endParaRPr>
          </a:p>
        </p:txBody>
      </p:sp>
      <p:sp>
        <p:nvSpPr>
          <p:cNvPr id="832528" name="Rectangle 16"/>
          <p:cNvSpPr>
            <a:spLocks noChangeArrowheads="1"/>
          </p:cNvSpPr>
          <p:nvPr/>
        </p:nvSpPr>
        <p:spPr bwMode="auto">
          <a:xfrm>
            <a:off x="9139128" y="5645150"/>
            <a:ext cx="156760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eaLnBrk="0" hangingPunct="0">
              <a:defRPr/>
            </a:pPr>
            <a:r>
              <a:rPr lang="el-GR" altLang="en-GB" sz="1800" b="0">
                <a:solidFill>
                  <a:srgbClr val="FF99CC"/>
                </a:solidFill>
              </a:rPr>
              <a:t>Μακρά διάρκεια</a:t>
            </a:r>
            <a:endParaRPr lang="en-GB" altLang="en-GB" sz="1800" b="0">
              <a:solidFill>
                <a:srgbClr val="FF99CC"/>
              </a:solidFill>
              <a:effectLst>
                <a:outerShdw blurRad="38100" dist="38100" dir="2700000" algn="tl">
                  <a:srgbClr val="000000"/>
                </a:outerShdw>
              </a:effectLst>
            </a:endParaRPr>
          </a:p>
        </p:txBody>
      </p:sp>
      <p:sp>
        <p:nvSpPr>
          <p:cNvPr id="832529" name="Rectangle 17"/>
          <p:cNvSpPr>
            <a:spLocks noChangeArrowheads="1"/>
          </p:cNvSpPr>
          <p:nvPr/>
        </p:nvSpPr>
        <p:spPr bwMode="auto">
          <a:xfrm>
            <a:off x="9121685" y="5889625"/>
            <a:ext cx="158767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eaLnBrk="0" hangingPunct="0">
              <a:defRPr/>
            </a:pPr>
            <a:r>
              <a:rPr lang="el-GR" altLang="en-GB" sz="1800" b="0">
                <a:solidFill>
                  <a:srgbClr val="FF99CC"/>
                </a:solidFill>
              </a:rPr>
              <a:t>Σταδιακή έναρξη</a:t>
            </a:r>
            <a:endParaRPr lang="en-GB" altLang="en-GB" sz="1800" b="0">
              <a:solidFill>
                <a:srgbClr val="FF99CC"/>
              </a:solidFill>
              <a:effectLst>
                <a:outerShdw blurRad="38100" dist="38100" dir="2700000" algn="tl">
                  <a:srgbClr val="000000"/>
                </a:outerShdw>
              </a:effectLst>
            </a:endParaRPr>
          </a:p>
        </p:txBody>
      </p:sp>
      <p:sp>
        <p:nvSpPr>
          <p:cNvPr id="832530" name="Rectangle 18"/>
          <p:cNvSpPr>
            <a:spLocks noChangeArrowheads="1"/>
          </p:cNvSpPr>
          <p:nvPr/>
        </p:nvSpPr>
        <p:spPr bwMode="auto">
          <a:xfrm>
            <a:off x="406400" y="203200"/>
            <a:ext cx="11582400" cy="427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algn="ctr" eaLnBrk="0" hangingPunct="0">
              <a:defRPr/>
            </a:pPr>
            <a:r>
              <a:rPr lang="sv-SE" altLang="en-GB" sz="2800" dirty="0">
                <a:solidFill>
                  <a:srgbClr val="FFFF00"/>
                </a:solidFill>
                <a:latin typeface="Comic Sans MS" panose="030F0702030302020204" pitchFamily="66" charset="0"/>
              </a:rPr>
              <a:t>H </a:t>
            </a:r>
            <a:r>
              <a:rPr lang="el-GR" altLang="en-GB" sz="2800" dirty="0">
                <a:solidFill>
                  <a:srgbClr val="FFFF00"/>
                </a:solidFill>
                <a:latin typeface="Comic Sans MS" panose="030F0702030302020204" pitchFamily="66" charset="0"/>
              </a:rPr>
              <a:t>εξήγηση της ανακούφισης</a:t>
            </a:r>
            <a:endParaRPr lang="en-GB" altLang="en-GB" sz="2800" b="0" dirty="0">
              <a:solidFill>
                <a:srgbClr val="FFFF00"/>
              </a:solidFill>
              <a:effectLst>
                <a:outerShdw blurRad="38100" dist="38100" dir="2700000" algn="tl">
                  <a:srgbClr val="000000"/>
                </a:outerShdw>
              </a:effectLst>
              <a:latin typeface="Comic Sans MS" panose="030F0702030302020204" pitchFamily="66" charset="0"/>
            </a:endParaRPr>
          </a:p>
        </p:txBody>
      </p:sp>
      <p:sp>
        <p:nvSpPr>
          <p:cNvPr id="832531" name="Rectangle 19"/>
          <p:cNvSpPr>
            <a:spLocks noChangeArrowheads="1"/>
          </p:cNvSpPr>
          <p:nvPr/>
        </p:nvSpPr>
        <p:spPr bwMode="auto">
          <a:xfrm>
            <a:off x="7059921" y="1568451"/>
            <a:ext cx="193803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r" eaLnBrk="0" hangingPunct="0">
              <a:defRPr/>
            </a:pPr>
            <a:r>
              <a:rPr lang="el-GR" altLang="en-GB" sz="2000" dirty="0">
                <a:solidFill>
                  <a:srgbClr val="00FFFF"/>
                </a:solidFill>
                <a:latin typeface="Comic Sans MS" panose="030F0702030302020204" pitchFamily="66" charset="0"/>
              </a:rPr>
              <a:t>Κίνηση φαρμάκου</a:t>
            </a:r>
            <a:endParaRPr lang="en-GB" altLang="en-GB" sz="2400" b="0" dirty="0">
              <a:solidFill>
                <a:srgbClr val="FFFFFF"/>
              </a:solidFill>
              <a:effectLst>
                <a:outerShdw blurRad="38100" dist="38100" dir="2700000" algn="tl">
                  <a:srgbClr val="000000"/>
                </a:outerShdw>
              </a:effectLst>
              <a:latin typeface="Comic Sans MS" panose="030F0702030302020204" pitchFamily="66" charset="0"/>
            </a:endParaRPr>
          </a:p>
        </p:txBody>
      </p:sp>
      <p:grpSp>
        <p:nvGrpSpPr>
          <p:cNvPr id="33812" name="Group 20"/>
          <p:cNvGrpSpPr>
            <a:grpSpLocks/>
          </p:cNvGrpSpPr>
          <p:nvPr/>
        </p:nvGrpSpPr>
        <p:grpSpPr bwMode="auto">
          <a:xfrm>
            <a:off x="719667" y="2082800"/>
            <a:ext cx="3325284" cy="307975"/>
            <a:chOff x="205" y="1384"/>
            <a:chExt cx="1571" cy="194"/>
          </a:xfrm>
        </p:grpSpPr>
        <p:sp>
          <p:nvSpPr>
            <p:cNvPr id="832533" name="Rectangle 21"/>
            <p:cNvSpPr>
              <a:spLocks noChangeArrowheads="1"/>
            </p:cNvSpPr>
            <p:nvPr/>
          </p:nvSpPr>
          <p:spPr bwMode="auto">
            <a:xfrm>
              <a:off x="205" y="1384"/>
              <a:ext cx="237"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r" eaLnBrk="0" hangingPunct="0">
                <a:defRPr/>
              </a:pPr>
              <a:r>
                <a:rPr lang="en-GB" altLang="en-GB" sz="2000" dirty="0">
                  <a:solidFill>
                    <a:srgbClr val="00FFFF"/>
                  </a:solidFill>
                </a:rPr>
                <a:t>Drug</a:t>
              </a:r>
              <a:endParaRPr lang="en-GB" altLang="en-GB" sz="2400" b="0" dirty="0">
                <a:solidFill>
                  <a:srgbClr val="FFFFFF"/>
                </a:solidFill>
                <a:effectLst>
                  <a:outerShdw blurRad="38100" dist="38100" dir="2700000" algn="tl">
                    <a:srgbClr val="000000"/>
                  </a:outerShdw>
                </a:effectLst>
              </a:endParaRPr>
            </a:p>
          </p:txBody>
        </p:sp>
        <p:sp>
          <p:nvSpPr>
            <p:cNvPr id="832534" name="Rectangle 22"/>
            <p:cNvSpPr>
              <a:spLocks noChangeArrowheads="1"/>
            </p:cNvSpPr>
            <p:nvPr/>
          </p:nvSpPr>
          <p:spPr bwMode="auto">
            <a:xfrm>
              <a:off x="910" y="1384"/>
              <a:ext cx="866"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r" eaLnBrk="0" hangingPunct="0">
                <a:defRPr/>
              </a:pPr>
              <a:r>
                <a:rPr lang="sv-SE" altLang="en-GB" sz="2000">
                  <a:solidFill>
                    <a:srgbClr val="00FFFF"/>
                  </a:solidFill>
                </a:rPr>
                <a:t>–</a:t>
              </a:r>
              <a:r>
                <a:rPr lang="en-GB" altLang="en-GB" sz="2000">
                  <a:solidFill>
                    <a:srgbClr val="00FFFF"/>
                  </a:solidFill>
                </a:rPr>
                <a:t>lipid equilibrium</a:t>
              </a:r>
              <a:endParaRPr lang="en-GB" altLang="en-GB" sz="2400" b="0">
                <a:solidFill>
                  <a:srgbClr val="FFFFFF"/>
                </a:solidFill>
                <a:effectLst>
                  <a:outerShdw blurRad="38100" dist="38100" dir="2700000" algn="tl">
                    <a:srgbClr val="000000"/>
                  </a:outerShdw>
                </a:effectLst>
              </a:endParaRPr>
            </a:p>
          </p:txBody>
        </p:sp>
      </p:grpSp>
      <p:grpSp>
        <p:nvGrpSpPr>
          <p:cNvPr id="33813" name="Group 23"/>
          <p:cNvGrpSpPr>
            <a:grpSpLocks/>
          </p:cNvGrpSpPr>
          <p:nvPr/>
        </p:nvGrpSpPr>
        <p:grpSpPr bwMode="auto">
          <a:xfrm>
            <a:off x="8794751" y="2108201"/>
            <a:ext cx="2413000" cy="2879725"/>
            <a:chOff x="4119" y="1312"/>
            <a:chExt cx="1140" cy="1814"/>
          </a:xfrm>
        </p:grpSpPr>
        <p:grpSp>
          <p:nvGrpSpPr>
            <p:cNvPr id="34452" name="Group 24"/>
            <p:cNvGrpSpPr>
              <a:grpSpLocks/>
            </p:cNvGrpSpPr>
            <p:nvPr/>
          </p:nvGrpSpPr>
          <p:grpSpPr bwMode="auto">
            <a:xfrm>
              <a:off x="4627" y="1554"/>
              <a:ext cx="532" cy="1570"/>
              <a:chOff x="4492" y="1554"/>
              <a:chExt cx="532" cy="1570"/>
            </a:xfrm>
          </p:grpSpPr>
          <p:sp>
            <p:nvSpPr>
              <p:cNvPr id="34703" name="Freeform 25"/>
              <p:cNvSpPr>
                <a:spLocks/>
              </p:cNvSpPr>
              <p:nvPr/>
            </p:nvSpPr>
            <p:spPr bwMode="auto">
              <a:xfrm>
                <a:off x="4540" y="2472"/>
                <a:ext cx="98" cy="164"/>
              </a:xfrm>
              <a:custGeom>
                <a:avLst/>
                <a:gdLst>
                  <a:gd name="T0" fmla="*/ 0 w 98"/>
                  <a:gd name="T1" fmla="*/ 164 h 164"/>
                  <a:gd name="T2" fmla="*/ 2 w 98"/>
                  <a:gd name="T3" fmla="*/ 164 h 164"/>
                  <a:gd name="T4" fmla="*/ 8 w 98"/>
                  <a:gd name="T5" fmla="*/ 164 h 164"/>
                  <a:gd name="T6" fmla="*/ 12 w 98"/>
                  <a:gd name="T7" fmla="*/ 162 h 164"/>
                  <a:gd name="T8" fmla="*/ 18 w 98"/>
                  <a:gd name="T9" fmla="*/ 162 h 164"/>
                  <a:gd name="T10" fmla="*/ 24 w 98"/>
                  <a:gd name="T11" fmla="*/ 162 h 164"/>
                  <a:gd name="T12" fmla="*/ 28 w 98"/>
                  <a:gd name="T13" fmla="*/ 162 h 164"/>
                  <a:gd name="T14" fmla="*/ 32 w 98"/>
                  <a:gd name="T15" fmla="*/ 160 h 164"/>
                  <a:gd name="T16" fmla="*/ 38 w 98"/>
                  <a:gd name="T17" fmla="*/ 158 h 164"/>
                  <a:gd name="T18" fmla="*/ 40 w 98"/>
                  <a:gd name="T19" fmla="*/ 156 h 164"/>
                  <a:gd name="T20" fmla="*/ 46 w 98"/>
                  <a:gd name="T21" fmla="*/ 148 h 164"/>
                  <a:gd name="T22" fmla="*/ 56 w 98"/>
                  <a:gd name="T23" fmla="*/ 136 h 164"/>
                  <a:gd name="T24" fmla="*/ 68 w 98"/>
                  <a:gd name="T25" fmla="*/ 120 h 164"/>
                  <a:gd name="T26" fmla="*/ 78 w 98"/>
                  <a:gd name="T27" fmla="*/ 100 h 164"/>
                  <a:gd name="T28" fmla="*/ 88 w 98"/>
                  <a:gd name="T29" fmla="*/ 72 h 164"/>
                  <a:gd name="T30" fmla="*/ 94 w 98"/>
                  <a:gd name="T31" fmla="*/ 38 h 164"/>
                  <a:gd name="T32" fmla="*/ 98 w 98"/>
                  <a:gd name="T33" fmla="*/ 0 h 1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8" h="164">
                    <a:moveTo>
                      <a:pt x="0" y="164"/>
                    </a:moveTo>
                    <a:lnTo>
                      <a:pt x="2" y="164"/>
                    </a:lnTo>
                    <a:lnTo>
                      <a:pt x="8" y="164"/>
                    </a:lnTo>
                    <a:lnTo>
                      <a:pt x="12" y="162"/>
                    </a:lnTo>
                    <a:lnTo>
                      <a:pt x="18" y="162"/>
                    </a:lnTo>
                    <a:lnTo>
                      <a:pt x="24" y="162"/>
                    </a:lnTo>
                    <a:lnTo>
                      <a:pt x="28" y="162"/>
                    </a:lnTo>
                    <a:lnTo>
                      <a:pt x="32" y="160"/>
                    </a:lnTo>
                    <a:lnTo>
                      <a:pt x="38" y="158"/>
                    </a:lnTo>
                    <a:lnTo>
                      <a:pt x="40" y="156"/>
                    </a:lnTo>
                    <a:lnTo>
                      <a:pt x="46" y="148"/>
                    </a:lnTo>
                    <a:lnTo>
                      <a:pt x="56" y="136"/>
                    </a:lnTo>
                    <a:lnTo>
                      <a:pt x="68" y="120"/>
                    </a:lnTo>
                    <a:lnTo>
                      <a:pt x="78" y="100"/>
                    </a:lnTo>
                    <a:lnTo>
                      <a:pt x="88" y="72"/>
                    </a:lnTo>
                    <a:lnTo>
                      <a:pt x="94" y="38"/>
                    </a:lnTo>
                    <a:lnTo>
                      <a:pt x="98"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nvGrpSpPr>
              <p:cNvPr id="34704" name="Group 26"/>
              <p:cNvGrpSpPr>
                <a:grpSpLocks/>
              </p:cNvGrpSpPr>
              <p:nvPr/>
            </p:nvGrpSpPr>
            <p:grpSpPr bwMode="auto">
              <a:xfrm>
                <a:off x="4528" y="2590"/>
                <a:ext cx="26" cy="98"/>
                <a:chOff x="4528" y="2450"/>
                <a:chExt cx="26" cy="98"/>
              </a:xfrm>
            </p:grpSpPr>
            <p:sp>
              <p:nvSpPr>
                <p:cNvPr id="34758" name="Freeform 27"/>
                <p:cNvSpPr>
                  <a:spLocks/>
                </p:cNvSpPr>
                <p:nvPr/>
              </p:nvSpPr>
              <p:spPr bwMode="auto">
                <a:xfrm>
                  <a:off x="4528" y="2450"/>
                  <a:ext cx="26" cy="98"/>
                </a:xfrm>
                <a:custGeom>
                  <a:avLst/>
                  <a:gdLst>
                    <a:gd name="T0" fmla="*/ 26 w 26"/>
                    <a:gd name="T1" fmla="*/ 46 h 98"/>
                    <a:gd name="T2" fmla="*/ 26 w 26"/>
                    <a:gd name="T3" fmla="*/ 38 h 98"/>
                    <a:gd name="T4" fmla="*/ 26 w 26"/>
                    <a:gd name="T5" fmla="*/ 28 h 98"/>
                    <a:gd name="T6" fmla="*/ 22 w 26"/>
                    <a:gd name="T7" fmla="*/ 20 h 98"/>
                    <a:gd name="T8" fmla="*/ 22 w 26"/>
                    <a:gd name="T9" fmla="*/ 12 h 98"/>
                    <a:gd name="T10" fmla="*/ 18 w 26"/>
                    <a:gd name="T11" fmla="*/ 6 h 98"/>
                    <a:gd name="T12" fmla="*/ 16 w 26"/>
                    <a:gd name="T13" fmla="*/ 2 h 98"/>
                    <a:gd name="T14" fmla="*/ 14 w 26"/>
                    <a:gd name="T15" fmla="*/ 0 h 98"/>
                    <a:gd name="T16" fmla="*/ 12 w 26"/>
                    <a:gd name="T17" fmla="*/ 0 h 98"/>
                    <a:gd name="T18" fmla="*/ 8 w 26"/>
                    <a:gd name="T19" fmla="*/ 0 h 98"/>
                    <a:gd name="T20" fmla="*/ 6 w 26"/>
                    <a:gd name="T21" fmla="*/ 2 h 98"/>
                    <a:gd name="T22" fmla="*/ 2 w 26"/>
                    <a:gd name="T23" fmla="*/ 6 h 98"/>
                    <a:gd name="T24" fmla="*/ 0 w 26"/>
                    <a:gd name="T25" fmla="*/ 12 h 98"/>
                    <a:gd name="T26" fmla="*/ 0 w 26"/>
                    <a:gd name="T27" fmla="*/ 20 h 98"/>
                    <a:gd name="T28" fmla="*/ 0 w 26"/>
                    <a:gd name="T29" fmla="*/ 28 h 98"/>
                    <a:gd name="T30" fmla="*/ 0 w 26"/>
                    <a:gd name="T31" fmla="*/ 38 h 98"/>
                    <a:gd name="T32" fmla="*/ 0 w 26"/>
                    <a:gd name="T33" fmla="*/ 46 h 98"/>
                    <a:gd name="T34" fmla="*/ 0 w 26"/>
                    <a:gd name="T35" fmla="*/ 58 h 98"/>
                    <a:gd name="T36" fmla="*/ 0 w 26"/>
                    <a:gd name="T37" fmla="*/ 66 h 98"/>
                    <a:gd name="T38" fmla="*/ 0 w 26"/>
                    <a:gd name="T39" fmla="*/ 76 h 98"/>
                    <a:gd name="T40" fmla="*/ 0 w 26"/>
                    <a:gd name="T41" fmla="*/ 82 h 98"/>
                    <a:gd name="T42" fmla="*/ 2 w 26"/>
                    <a:gd name="T43" fmla="*/ 88 h 98"/>
                    <a:gd name="T44" fmla="*/ 6 w 26"/>
                    <a:gd name="T45" fmla="*/ 94 h 98"/>
                    <a:gd name="T46" fmla="*/ 8 w 26"/>
                    <a:gd name="T47" fmla="*/ 96 h 98"/>
                    <a:gd name="T48" fmla="*/ 12 w 26"/>
                    <a:gd name="T49" fmla="*/ 98 h 98"/>
                    <a:gd name="T50" fmla="*/ 14 w 26"/>
                    <a:gd name="T51" fmla="*/ 96 h 98"/>
                    <a:gd name="T52" fmla="*/ 16 w 26"/>
                    <a:gd name="T53" fmla="*/ 94 h 98"/>
                    <a:gd name="T54" fmla="*/ 18 w 26"/>
                    <a:gd name="T55" fmla="*/ 88 h 98"/>
                    <a:gd name="T56" fmla="*/ 22 w 26"/>
                    <a:gd name="T57" fmla="*/ 82 h 98"/>
                    <a:gd name="T58" fmla="*/ 22 w 26"/>
                    <a:gd name="T59" fmla="*/ 76 h 98"/>
                    <a:gd name="T60" fmla="*/ 26 w 26"/>
                    <a:gd name="T61" fmla="*/ 66 h 98"/>
                    <a:gd name="T62" fmla="*/ 26 w 26"/>
                    <a:gd name="T63" fmla="*/ 58 h 98"/>
                    <a:gd name="T64" fmla="*/ 26 w 26"/>
                    <a:gd name="T65" fmla="*/ 46 h 9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6" h="98">
                      <a:moveTo>
                        <a:pt x="26" y="46"/>
                      </a:moveTo>
                      <a:lnTo>
                        <a:pt x="26" y="38"/>
                      </a:lnTo>
                      <a:lnTo>
                        <a:pt x="26" y="28"/>
                      </a:lnTo>
                      <a:lnTo>
                        <a:pt x="22" y="20"/>
                      </a:lnTo>
                      <a:lnTo>
                        <a:pt x="22" y="12"/>
                      </a:lnTo>
                      <a:lnTo>
                        <a:pt x="18" y="6"/>
                      </a:lnTo>
                      <a:lnTo>
                        <a:pt x="16" y="2"/>
                      </a:lnTo>
                      <a:lnTo>
                        <a:pt x="14" y="0"/>
                      </a:lnTo>
                      <a:lnTo>
                        <a:pt x="12" y="0"/>
                      </a:lnTo>
                      <a:lnTo>
                        <a:pt x="8" y="0"/>
                      </a:lnTo>
                      <a:lnTo>
                        <a:pt x="6" y="2"/>
                      </a:lnTo>
                      <a:lnTo>
                        <a:pt x="2" y="6"/>
                      </a:lnTo>
                      <a:lnTo>
                        <a:pt x="0" y="12"/>
                      </a:lnTo>
                      <a:lnTo>
                        <a:pt x="0" y="20"/>
                      </a:lnTo>
                      <a:lnTo>
                        <a:pt x="0" y="28"/>
                      </a:lnTo>
                      <a:lnTo>
                        <a:pt x="0" y="38"/>
                      </a:lnTo>
                      <a:lnTo>
                        <a:pt x="0" y="46"/>
                      </a:lnTo>
                      <a:lnTo>
                        <a:pt x="0" y="58"/>
                      </a:lnTo>
                      <a:lnTo>
                        <a:pt x="0" y="66"/>
                      </a:lnTo>
                      <a:lnTo>
                        <a:pt x="0" y="76"/>
                      </a:lnTo>
                      <a:lnTo>
                        <a:pt x="0" y="82"/>
                      </a:lnTo>
                      <a:lnTo>
                        <a:pt x="2" y="88"/>
                      </a:lnTo>
                      <a:lnTo>
                        <a:pt x="6" y="94"/>
                      </a:lnTo>
                      <a:lnTo>
                        <a:pt x="8" y="96"/>
                      </a:lnTo>
                      <a:lnTo>
                        <a:pt x="12" y="98"/>
                      </a:lnTo>
                      <a:lnTo>
                        <a:pt x="14" y="96"/>
                      </a:lnTo>
                      <a:lnTo>
                        <a:pt x="16" y="94"/>
                      </a:lnTo>
                      <a:lnTo>
                        <a:pt x="18" y="88"/>
                      </a:lnTo>
                      <a:lnTo>
                        <a:pt x="22" y="82"/>
                      </a:lnTo>
                      <a:lnTo>
                        <a:pt x="22" y="76"/>
                      </a:lnTo>
                      <a:lnTo>
                        <a:pt x="26" y="66"/>
                      </a:lnTo>
                      <a:lnTo>
                        <a:pt x="26" y="58"/>
                      </a:lnTo>
                      <a:lnTo>
                        <a:pt x="26" y="4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759" name="Freeform 28"/>
                <p:cNvSpPr>
                  <a:spLocks/>
                </p:cNvSpPr>
                <p:nvPr/>
              </p:nvSpPr>
              <p:spPr bwMode="auto">
                <a:xfrm>
                  <a:off x="4528" y="2450"/>
                  <a:ext cx="26" cy="98"/>
                </a:xfrm>
                <a:custGeom>
                  <a:avLst/>
                  <a:gdLst>
                    <a:gd name="T0" fmla="*/ 26 w 26"/>
                    <a:gd name="T1" fmla="*/ 46 h 98"/>
                    <a:gd name="T2" fmla="*/ 26 w 26"/>
                    <a:gd name="T3" fmla="*/ 38 h 98"/>
                    <a:gd name="T4" fmla="*/ 26 w 26"/>
                    <a:gd name="T5" fmla="*/ 28 h 98"/>
                    <a:gd name="T6" fmla="*/ 22 w 26"/>
                    <a:gd name="T7" fmla="*/ 20 h 98"/>
                    <a:gd name="T8" fmla="*/ 22 w 26"/>
                    <a:gd name="T9" fmla="*/ 12 h 98"/>
                    <a:gd name="T10" fmla="*/ 18 w 26"/>
                    <a:gd name="T11" fmla="*/ 6 h 98"/>
                    <a:gd name="T12" fmla="*/ 16 w 26"/>
                    <a:gd name="T13" fmla="*/ 2 h 98"/>
                    <a:gd name="T14" fmla="*/ 14 w 26"/>
                    <a:gd name="T15" fmla="*/ 0 h 98"/>
                    <a:gd name="T16" fmla="*/ 12 w 26"/>
                    <a:gd name="T17" fmla="*/ 0 h 98"/>
                    <a:gd name="T18" fmla="*/ 8 w 26"/>
                    <a:gd name="T19" fmla="*/ 0 h 98"/>
                    <a:gd name="T20" fmla="*/ 6 w 26"/>
                    <a:gd name="T21" fmla="*/ 2 h 98"/>
                    <a:gd name="T22" fmla="*/ 2 w 26"/>
                    <a:gd name="T23" fmla="*/ 6 h 98"/>
                    <a:gd name="T24" fmla="*/ 0 w 26"/>
                    <a:gd name="T25" fmla="*/ 12 h 98"/>
                    <a:gd name="T26" fmla="*/ 0 w 26"/>
                    <a:gd name="T27" fmla="*/ 20 h 98"/>
                    <a:gd name="T28" fmla="*/ 0 w 26"/>
                    <a:gd name="T29" fmla="*/ 28 h 98"/>
                    <a:gd name="T30" fmla="*/ 0 w 26"/>
                    <a:gd name="T31" fmla="*/ 38 h 98"/>
                    <a:gd name="T32" fmla="*/ 0 w 26"/>
                    <a:gd name="T33" fmla="*/ 46 h 98"/>
                    <a:gd name="T34" fmla="*/ 0 w 26"/>
                    <a:gd name="T35" fmla="*/ 58 h 98"/>
                    <a:gd name="T36" fmla="*/ 0 w 26"/>
                    <a:gd name="T37" fmla="*/ 66 h 98"/>
                    <a:gd name="T38" fmla="*/ 0 w 26"/>
                    <a:gd name="T39" fmla="*/ 76 h 98"/>
                    <a:gd name="T40" fmla="*/ 0 w 26"/>
                    <a:gd name="T41" fmla="*/ 82 h 98"/>
                    <a:gd name="T42" fmla="*/ 2 w 26"/>
                    <a:gd name="T43" fmla="*/ 88 h 98"/>
                    <a:gd name="T44" fmla="*/ 6 w 26"/>
                    <a:gd name="T45" fmla="*/ 94 h 98"/>
                    <a:gd name="T46" fmla="*/ 8 w 26"/>
                    <a:gd name="T47" fmla="*/ 96 h 98"/>
                    <a:gd name="T48" fmla="*/ 12 w 26"/>
                    <a:gd name="T49" fmla="*/ 98 h 98"/>
                    <a:gd name="T50" fmla="*/ 14 w 26"/>
                    <a:gd name="T51" fmla="*/ 96 h 98"/>
                    <a:gd name="T52" fmla="*/ 16 w 26"/>
                    <a:gd name="T53" fmla="*/ 94 h 98"/>
                    <a:gd name="T54" fmla="*/ 18 w 26"/>
                    <a:gd name="T55" fmla="*/ 88 h 98"/>
                    <a:gd name="T56" fmla="*/ 22 w 26"/>
                    <a:gd name="T57" fmla="*/ 82 h 98"/>
                    <a:gd name="T58" fmla="*/ 22 w 26"/>
                    <a:gd name="T59" fmla="*/ 76 h 98"/>
                    <a:gd name="T60" fmla="*/ 26 w 26"/>
                    <a:gd name="T61" fmla="*/ 66 h 98"/>
                    <a:gd name="T62" fmla="*/ 26 w 26"/>
                    <a:gd name="T63" fmla="*/ 58 h 98"/>
                    <a:gd name="T64" fmla="*/ 26 w 26"/>
                    <a:gd name="T65" fmla="*/ 46 h 9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6" h="98">
                      <a:moveTo>
                        <a:pt x="26" y="46"/>
                      </a:moveTo>
                      <a:lnTo>
                        <a:pt x="26" y="38"/>
                      </a:lnTo>
                      <a:lnTo>
                        <a:pt x="26" y="28"/>
                      </a:lnTo>
                      <a:lnTo>
                        <a:pt x="22" y="20"/>
                      </a:lnTo>
                      <a:lnTo>
                        <a:pt x="22" y="12"/>
                      </a:lnTo>
                      <a:lnTo>
                        <a:pt x="18" y="6"/>
                      </a:lnTo>
                      <a:lnTo>
                        <a:pt x="16" y="2"/>
                      </a:lnTo>
                      <a:lnTo>
                        <a:pt x="14" y="0"/>
                      </a:lnTo>
                      <a:lnTo>
                        <a:pt x="12" y="0"/>
                      </a:lnTo>
                      <a:lnTo>
                        <a:pt x="8" y="0"/>
                      </a:lnTo>
                      <a:lnTo>
                        <a:pt x="6" y="2"/>
                      </a:lnTo>
                      <a:lnTo>
                        <a:pt x="2" y="6"/>
                      </a:lnTo>
                      <a:lnTo>
                        <a:pt x="0" y="12"/>
                      </a:lnTo>
                      <a:lnTo>
                        <a:pt x="0" y="20"/>
                      </a:lnTo>
                      <a:lnTo>
                        <a:pt x="0" y="28"/>
                      </a:lnTo>
                      <a:lnTo>
                        <a:pt x="0" y="38"/>
                      </a:lnTo>
                      <a:lnTo>
                        <a:pt x="0" y="46"/>
                      </a:lnTo>
                      <a:lnTo>
                        <a:pt x="0" y="58"/>
                      </a:lnTo>
                      <a:lnTo>
                        <a:pt x="0" y="66"/>
                      </a:lnTo>
                      <a:lnTo>
                        <a:pt x="0" y="76"/>
                      </a:lnTo>
                      <a:lnTo>
                        <a:pt x="0" y="82"/>
                      </a:lnTo>
                      <a:lnTo>
                        <a:pt x="2" y="88"/>
                      </a:lnTo>
                      <a:lnTo>
                        <a:pt x="6" y="94"/>
                      </a:lnTo>
                      <a:lnTo>
                        <a:pt x="8" y="96"/>
                      </a:lnTo>
                      <a:lnTo>
                        <a:pt x="12" y="98"/>
                      </a:lnTo>
                      <a:lnTo>
                        <a:pt x="14" y="96"/>
                      </a:lnTo>
                      <a:lnTo>
                        <a:pt x="16" y="94"/>
                      </a:lnTo>
                      <a:lnTo>
                        <a:pt x="18" y="88"/>
                      </a:lnTo>
                      <a:lnTo>
                        <a:pt x="22" y="82"/>
                      </a:lnTo>
                      <a:lnTo>
                        <a:pt x="22" y="76"/>
                      </a:lnTo>
                      <a:lnTo>
                        <a:pt x="26" y="66"/>
                      </a:lnTo>
                      <a:lnTo>
                        <a:pt x="26" y="58"/>
                      </a:lnTo>
                      <a:lnTo>
                        <a:pt x="26" y="46"/>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sp>
            <p:nvSpPr>
              <p:cNvPr id="34705" name="Freeform 29"/>
              <p:cNvSpPr>
                <a:spLocks/>
              </p:cNvSpPr>
              <p:nvPr/>
            </p:nvSpPr>
            <p:spPr bwMode="auto">
              <a:xfrm>
                <a:off x="4492" y="2510"/>
                <a:ext cx="78" cy="126"/>
              </a:xfrm>
              <a:custGeom>
                <a:avLst/>
                <a:gdLst>
                  <a:gd name="T0" fmla="*/ 78 w 78"/>
                  <a:gd name="T1" fmla="*/ 0 h 126"/>
                  <a:gd name="T2" fmla="*/ 78 w 78"/>
                  <a:gd name="T3" fmla="*/ 0 h 126"/>
                  <a:gd name="T4" fmla="*/ 78 w 78"/>
                  <a:gd name="T5" fmla="*/ 8 h 126"/>
                  <a:gd name="T6" fmla="*/ 78 w 78"/>
                  <a:gd name="T7" fmla="*/ 16 h 126"/>
                  <a:gd name="T8" fmla="*/ 74 w 78"/>
                  <a:gd name="T9" fmla="*/ 28 h 126"/>
                  <a:gd name="T10" fmla="*/ 70 w 78"/>
                  <a:gd name="T11" fmla="*/ 36 h 126"/>
                  <a:gd name="T12" fmla="*/ 64 w 78"/>
                  <a:gd name="T13" fmla="*/ 48 h 126"/>
                  <a:gd name="T14" fmla="*/ 52 w 78"/>
                  <a:gd name="T15" fmla="*/ 56 h 126"/>
                  <a:gd name="T16" fmla="*/ 36 w 78"/>
                  <a:gd name="T17" fmla="*/ 62 h 126"/>
                  <a:gd name="T18" fmla="*/ 34 w 78"/>
                  <a:gd name="T19" fmla="*/ 60 h 126"/>
                  <a:gd name="T20" fmla="*/ 30 w 78"/>
                  <a:gd name="T21" fmla="*/ 58 h 126"/>
                  <a:gd name="T22" fmla="*/ 28 w 78"/>
                  <a:gd name="T23" fmla="*/ 58 h 126"/>
                  <a:gd name="T24" fmla="*/ 20 w 78"/>
                  <a:gd name="T25" fmla="*/ 58 h 126"/>
                  <a:gd name="T26" fmla="*/ 14 w 78"/>
                  <a:gd name="T27" fmla="*/ 62 h 126"/>
                  <a:gd name="T28" fmla="*/ 10 w 78"/>
                  <a:gd name="T29" fmla="*/ 66 h 126"/>
                  <a:gd name="T30" fmla="*/ 6 w 78"/>
                  <a:gd name="T31" fmla="*/ 76 h 126"/>
                  <a:gd name="T32" fmla="*/ 2 w 78"/>
                  <a:gd name="T33" fmla="*/ 90 h 126"/>
                  <a:gd name="T34" fmla="*/ 0 w 78"/>
                  <a:gd name="T35" fmla="*/ 90 h 126"/>
                  <a:gd name="T36" fmla="*/ 0 w 78"/>
                  <a:gd name="T37" fmla="*/ 96 h 126"/>
                  <a:gd name="T38" fmla="*/ 0 w 78"/>
                  <a:gd name="T39" fmla="*/ 100 h 126"/>
                  <a:gd name="T40" fmla="*/ 0 w 78"/>
                  <a:gd name="T41" fmla="*/ 106 h 126"/>
                  <a:gd name="T42" fmla="*/ 0 w 78"/>
                  <a:gd name="T43" fmla="*/ 112 h 126"/>
                  <a:gd name="T44" fmla="*/ 6 w 78"/>
                  <a:gd name="T45" fmla="*/ 118 h 126"/>
                  <a:gd name="T46" fmla="*/ 12 w 78"/>
                  <a:gd name="T47" fmla="*/ 124 h 126"/>
                  <a:gd name="T48" fmla="*/ 24 w 78"/>
                  <a:gd name="T49" fmla="*/ 124 h 126"/>
                  <a:gd name="T50" fmla="*/ 28 w 78"/>
                  <a:gd name="T51" fmla="*/ 124 h 126"/>
                  <a:gd name="T52" fmla="*/ 30 w 78"/>
                  <a:gd name="T53" fmla="*/ 124 h 126"/>
                  <a:gd name="T54" fmla="*/ 38 w 78"/>
                  <a:gd name="T55" fmla="*/ 124 h 126"/>
                  <a:gd name="T56" fmla="*/ 46 w 78"/>
                  <a:gd name="T57" fmla="*/ 126 h 12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8" h="126">
                    <a:moveTo>
                      <a:pt x="78" y="0"/>
                    </a:moveTo>
                    <a:lnTo>
                      <a:pt x="78" y="0"/>
                    </a:lnTo>
                    <a:lnTo>
                      <a:pt x="78" y="8"/>
                    </a:lnTo>
                    <a:lnTo>
                      <a:pt x="78" y="16"/>
                    </a:lnTo>
                    <a:lnTo>
                      <a:pt x="74" y="28"/>
                    </a:lnTo>
                    <a:lnTo>
                      <a:pt x="70" y="36"/>
                    </a:lnTo>
                    <a:lnTo>
                      <a:pt x="64" y="48"/>
                    </a:lnTo>
                    <a:lnTo>
                      <a:pt x="52" y="56"/>
                    </a:lnTo>
                    <a:lnTo>
                      <a:pt x="36" y="62"/>
                    </a:lnTo>
                    <a:lnTo>
                      <a:pt x="34" y="60"/>
                    </a:lnTo>
                    <a:lnTo>
                      <a:pt x="30" y="58"/>
                    </a:lnTo>
                    <a:lnTo>
                      <a:pt x="28" y="58"/>
                    </a:lnTo>
                    <a:lnTo>
                      <a:pt x="20" y="58"/>
                    </a:lnTo>
                    <a:lnTo>
                      <a:pt x="14" y="62"/>
                    </a:lnTo>
                    <a:lnTo>
                      <a:pt x="10" y="66"/>
                    </a:lnTo>
                    <a:lnTo>
                      <a:pt x="6" y="76"/>
                    </a:lnTo>
                    <a:lnTo>
                      <a:pt x="2" y="90"/>
                    </a:lnTo>
                    <a:lnTo>
                      <a:pt x="0" y="90"/>
                    </a:lnTo>
                    <a:lnTo>
                      <a:pt x="0" y="96"/>
                    </a:lnTo>
                    <a:lnTo>
                      <a:pt x="0" y="100"/>
                    </a:lnTo>
                    <a:lnTo>
                      <a:pt x="0" y="106"/>
                    </a:lnTo>
                    <a:lnTo>
                      <a:pt x="0" y="112"/>
                    </a:lnTo>
                    <a:lnTo>
                      <a:pt x="6" y="118"/>
                    </a:lnTo>
                    <a:lnTo>
                      <a:pt x="12" y="124"/>
                    </a:lnTo>
                    <a:lnTo>
                      <a:pt x="24" y="124"/>
                    </a:lnTo>
                    <a:lnTo>
                      <a:pt x="28" y="124"/>
                    </a:lnTo>
                    <a:lnTo>
                      <a:pt x="30" y="124"/>
                    </a:lnTo>
                    <a:lnTo>
                      <a:pt x="38" y="124"/>
                    </a:lnTo>
                    <a:lnTo>
                      <a:pt x="46" y="126"/>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nvGrpSpPr>
              <p:cNvPr id="34706" name="Group 30"/>
              <p:cNvGrpSpPr>
                <a:grpSpLocks/>
              </p:cNvGrpSpPr>
              <p:nvPr/>
            </p:nvGrpSpPr>
            <p:grpSpPr bwMode="auto">
              <a:xfrm>
                <a:off x="4522" y="2510"/>
                <a:ext cx="58" cy="70"/>
                <a:chOff x="4522" y="2370"/>
                <a:chExt cx="58" cy="70"/>
              </a:xfrm>
            </p:grpSpPr>
            <p:sp>
              <p:nvSpPr>
                <p:cNvPr id="34756" name="Freeform 31"/>
                <p:cNvSpPr>
                  <a:spLocks/>
                </p:cNvSpPr>
                <p:nvPr/>
              </p:nvSpPr>
              <p:spPr bwMode="auto">
                <a:xfrm>
                  <a:off x="4522" y="2370"/>
                  <a:ext cx="58" cy="70"/>
                </a:xfrm>
                <a:custGeom>
                  <a:avLst/>
                  <a:gdLst>
                    <a:gd name="T0" fmla="*/ 0 w 58"/>
                    <a:gd name="T1" fmla="*/ 68 h 70"/>
                    <a:gd name="T2" fmla="*/ 6 w 58"/>
                    <a:gd name="T3" fmla="*/ 70 h 70"/>
                    <a:gd name="T4" fmla="*/ 26 w 58"/>
                    <a:gd name="T5" fmla="*/ 62 h 70"/>
                    <a:gd name="T6" fmla="*/ 38 w 58"/>
                    <a:gd name="T7" fmla="*/ 52 h 70"/>
                    <a:gd name="T8" fmla="*/ 46 w 58"/>
                    <a:gd name="T9" fmla="*/ 40 h 70"/>
                    <a:gd name="T10" fmla="*/ 52 w 58"/>
                    <a:gd name="T11" fmla="*/ 30 h 70"/>
                    <a:gd name="T12" fmla="*/ 58 w 58"/>
                    <a:gd name="T13" fmla="*/ 16 h 70"/>
                    <a:gd name="T14" fmla="*/ 58 w 58"/>
                    <a:gd name="T15" fmla="*/ 8 h 70"/>
                    <a:gd name="T16" fmla="*/ 58 w 58"/>
                    <a:gd name="T17" fmla="*/ 0 h 70"/>
                    <a:gd name="T18" fmla="*/ 58 w 58"/>
                    <a:gd name="T19" fmla="*/ 0 h 70"/>
                    <a:gd name="T20" fmla="*/ 38 w 58"/>
                    <a:gd name="T21" fmla="*/ 0 h 70"/>
                    <a:gd name="T22" fmla="*/ 38 w 58"/>
                    <a:gd name="T23" fmla="*/ 8 h 70"/>
                    <a:gd name="T24" fmla="*/ 38 w 58"/>
                    <a:gd name="T25" fmla="*/ 14 h 70"/>
                    <a:gd name="T26" fmla="*/ 36 w 58"/>
                    <a:gd name="T27" fmla="*/ 24 h 70"/>
                    <a:gd name="T28" fmla="*/ 34 w 58"/>
                    <a:gd name="T29" fmla="*/ 34 h 70"/>
                    <a:gd name="T30" fmla="*/ 28 w 58"/>
                    <a:gd name="T31" fmla="*/ 42 h 70"/>
                    <a:gd name="T32" fmla="*/ 18 w 58"/>
                    <a:gd name="T33" fmla="*/ 50 h 70"/>
                    <a:gd name="T34" fmla="*/ 4 w 58"/>
                    <a:gd name="T35" fmla="*/ 54 h 70"/>
                    <a:gd name="T36" fmla="*/ 10 w 58"/>
                    <a:gd name="T37" fmla="*/ 54 h 70"/>
                    <a:gd name="T38" fmla="*/ 0 w 58"/>
                    <a:gd name="T39" fmla="*/ 68 h 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8" h="70">
                      <a:moveTo>
                        <a:pt x="0" y="68"/>
                      </a:moveTo>
                      <a:lnTo>
                        <a:pt x="6" y="70"/>
                      </a:lnTo>
                      <a:lnTo>
                        <a:pt x="26" y="62"/>
                      </a:lnTo>
                      <a:lnTo>
                        <a:pt x="38" y="52"/>
                      </a:lnTo>
                      <a:lnTo>
                        <a:pt x="46" y="40"/>
                      </a:lnTo>
                      <a:lnTo>
                        <a:pt x="52" y="30"/>
                      </a:lnTo>
                      <a:lnTo>
                        <a:pt x="58" y="16"/>
                      </a:lnTo>
                      <a:lnTo>
                        <a:pt x="58" y="8"/>
                      </a:lnTo>
                      <a:lnTo>
                        <a:pt x="58" y="0"/>
                      </a:lnTo>
                      <a:lnTo>
                        <a:pt x="38" y="0"/>
                      </a:lnTo>
                      <a:lnTo>
                        <a:pt x="38" y="8"/>
                      </a:lnTo>
                      <a:lnTo>
                        <a:pt x="38" y="14"/>
                      </a:lnTo>
                      <a:lnTo>
                        <a:pt x="36" y="24"/>
                      </a:lnTo>
                      <a:lnTo>
                        <a:pt x="34" y="34"/>
                      </a:lnTo>
                      <a:lnTo>
                        <a:pt x="28" y="42"/>
                      </a:lnTo>
                      <a:lnTo>
                        <a:pt x="18" y="50"/>
                      </a:lnTo>
                      <a:lnTo>
                        <a:pt x="4" y="54"/>
                      </a:lnTo>
                      <a:lnTo>
                        <a:pt x="10" y="54"/>
                      </a:lnTo>
                      <a:lnTo>
                        <a:pt x="0" y="68"/>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757" name="Freeform 32"/>
                <p:cNvSpPr>
                  <a:spLocks/>
                </p:cNvSpPr>
                <p:nvPr/>
              </p:nvSpPr>
              <p:spPr bwMode="auto">
                <a:xfrm>
                  <a:off x="4522" y="2370"/>
                  <a:ext cx="58" cy="70"/>
                </a:xfrm>
                <a:custGeom>
                  <a:avLst/>
                  <a:gdLst>
                    <a:gd name="T0" fmla="*/ 0 w 58"/>
                    <a:gd name="T1" fmla="*/ 68 h 70"/>
                    <a:gd name="T2" fmla="*/ 6 w 58"/>
                    <a:gd name="T3" fmla="*/ 70 h 70"/>
                    <a:gd name="T4" fmla="*/ 26 w 58"/>
                    <a:gd name="T5" fmla="*/ 62 h 70"/>
                    <a:gd name="T6" fmla="*/ 38 w 58"/>
                    <a:gd name="T7" fmla="*/ 52 h 70"/>
                    <a:gd name="T8" fmla="*/ 46 w 58"/>
                    <a:gd name="T9" fmla="*/ 40 h 70"/>
                    <a:gd name="T10" fmla="*/ 52 w 58"/>
                    <a:gd name="T11" fmla="*/ 30 h 70"/>
                    <a:gd name="T12" fmla="*/ 58 w 58"/>
                    <a:gd name="T13" fmla="*/ 16 h 70"/>
                    <a:gd name="T14" fmla="*/ 58 w 58"/>
                    <a:gd name="T15" fmla="*/ 8 h 70"/>
                    <a:gd name="T16" fmla="*/ 58 w 58"/>
                    <a:gd name="T17" fmla="*/ 0 h 70"/>
                    <a:gd name="T18" fmla="*/ 58 w 58"/>
                    <a:gd name="T19" fmla="*/ 0 h 70"/>
                    <a:gd name="T20" fmla="*/ 38 w 58"/>
                    <a:gd name="T21" fmla="*/ 0 h 70"/>
                    <a:gd name="T22" fmla="*/ 38 w 58"/>
                    <a:gd name="T23" fmla="*/ 8 h 70"/>
                    <a:gd name="T24" fmla="*/ 38 w 58"/>
                    <a:gd name="T25" fmla="*/ 14 h 70"/>
                    <a:gd name="T26" fmla="*/ 36 w 58"/>
                    <a:gd name="T27" fmla="*/ 24 h 70"/>
                    <a:gd name="T28" fmla="*/ 34 w 58"/>
                    <a:gd name="T29" fmla="*/ 34 h 70"/>
                    <a:gd name="T30" fmla="*/ 28 w 58"/>
                    <a:gd name="T31" fmla="*/ 42 h 70"/>
                    <a:gd name="T32" fmla="*/ 18 w 58"/>
                    <a:gd name="T33" fmla="*/ 50 h 70"/>
                    <a:gd name="T34" fmla="*/ 4 w 58"/>
                    <a:gd name="T35" fmla="*/ 54 h 70"/>
                    <a:gd name="T36" fmla="*/ 10 w 58"/>
                    <a:gd name="T37" fmla="*/ 54 h 70"/>
                    <a:gd name="T38" fmla="*/ 0 w 58"/>
                    <a:gd name="T39" fmla="*/ 68 h 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8" h="70">
                      <a:moveTo>
                        <a:pt x="0" y="68"/>
                      </a:moveTo>
                      <a:lnTo>
                        <a:pt x="6" y="70"/>
                      </a:lnTo>
                      <a:lnTo>
                        <a:pt x="26" y="62"/>
                      </a:lnTo>
                      <a:lnTo>
                        <a:pt x="38" y="52"/>
                      </a:lnTo>
                      <a:lnTo>
                        <a:pt x="46" y="40"/>
                      </a:lnTo>
                      <a:lnTo>
                        <a:pt x="52" y="30"/>
                      </a:lnTo>
                      <a:lnTo>
                        <a:pt x="58" y="16"/>
                      </a:lnTo>
                      <a:lnTo>
                        <a:pt x="58" y="8"/>
                      </a:lnTo>
                      <a:lnTo>
                        <a:pt x="58" y="0"/>
                      </a:lnTo>
                      <a:lnTo>
                        <a:pt x="38" y="0"/>
                      </a:lnTo>
                      <a:lnTo>
                        <a:pt x="38" y="8"/>
                      </a:lnTo>
                      <a:lnTo>
                        <a:pt x="38" y="14"/>
                      </a:lnTo>
                      <a:lnTo>
                        <a:pt x="36" y="24"/>
                      </a:lnTo>
                      <a:lnTo>
                        <a:pt x="34" y="34"/>
                      </a:lnTo>
                      <a:lnTo>
                        <a:pt x="28" y="42"/>
                      </a:lnTo>
                      <a:lnTo>
                        <a:pt x="18" y="50"/>
                      </a:lnTo>
                      <a:lnTo>
                        <a:pt x="4" y="54"/>
                      </a:lnTo>
                      <a:lnTo>
                        <a:pt x="10" y="54"/>
                      </a:lnTo>
                      <a:lnTo>
                        <a:pt x="0" y="68"/>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707" name="Group 33"/>
              <p:cNvGrpSpPr>
                <a:grpSpLocks/>
              </p:cNvGrpSpPr>
              <p:nvPr/>
            </p:nvGrpSpPr>
            <p:grpSpPr bwMode="auto">
              <a:xfrm>
                <a:off x="4516" y="2626"/>
                <a:ext cx="26" cy="18"/>
                <a:chOff x="4516" y="2486"/>
                <a:chExt cx="26" cy="18"/>
              </a:xfrm>
            </p:grpSpPr>
            <p:sp>
              <p:nvSpPr>
                <p:cNvPr id="34754" name="Freeform 34"/>
                <p:cNvSpPr>
                  <a:spLocks/>
                </p:cNvSpPr>
                <p:nvPr/>
              </p:nvSpPr>
              <p:spPr bwMode="auto">
                <a:xfrm>
                  <a:off x="4516" y="2486"/>
                  <a:ext cx="26" cy="18"/>
                </a:xfrm>
                <a:custGeom>
                  <a:avLst/>
                  <a:gdLst>
                    <a:gd name="T0" fmla="*/ 26 w 26"/>
                    <a:gd name="T1" fmla="*/ 4 h 18"/>
                    <a:gd name="T2" fmla="*/ 14 w 26"/>
                    <a:gd name="T3" fmla="*/ 2 h 18"/>
                    <a:gd name="T4" fmla="*/ 8 w 26"/>
                    <a:gd name="T5" fmla="*/ 2 h 18"/>
                    <a:gd name="T6" fmla="*/ 4 w 26"/>
                    <a:gd name="T7" fmla="*/ 0 h 18"/>
                    <a:gd name="T8" fmla="*/ 2 w 26"/>
                    <a:gd name="T9" fmla="*/ 0 h 18"/>
                    <a:gd name="T10" fmla="*/ 0 w 26"/>
                    <a:gd name="T11" fmla="*/ 14 h 18"/>
                    <a:gd name="T12" fmla="*/ 2 w 26"/>
                    <a:gd name="T13" fmla="*/ 14 h 18"/>
                    <a:gd name="T14" fmla="*/ 6 w 26"/>
                    <a:gd name="T15" fmla="*/ 16 h 18"/>
                    <a:gd name="T16" fmla="*/ 12 w 26"/>
                    <a:gd name="T17" fmla="*/ 16 h 18"/>
                    <a:gd name="T18" fmla="*/ 22 w 26"/>
                    <a:gd name="T19" fmla="*/ 18 h 18"/>
                    <a:gd name="T20" fmla="*/ 26 w 26"/>
                    <a:gd name="T21" fmla="*/ 4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18">
                      <a:moveTo>
                        <a:pt x="26" y="4"/>
                      </a:moveTo>
                      <a:lnTo>
                        <a:pt x="14" y="2"/>
                      </a:lnTo>
                      <a:lnTo>
                        <a:pt x="8" y="2"/>
                      </a:lnTo>
                      <a:lnTo>
                        <a:pt x="4" y="0"/>
                      </a:lnTo>
                      <a:lnTo>
                        <a:pt x="2" y="0"/>
                      </a:lnTo>
                      <a:lnTo>
                        <a:pt x="0" y="14"/>
                      </a:lnTo>
                      <a:lnTo>
                        <a:pt x="2" y="14"/>
                      </a:lnTo>
                      <a:lnTo>
                        <a:pt x="6" y="16"/>
                      </a:lnTo>
                      <a:lnTo>
                        <a:pt x="12" y="16"/>
                      </a:lnTo>
                      <a:lnTo>
                        <a:pt x="22" y="18"/>
                      </a:lnTo>
                      <a:lnTo>
                        <a:pt x="26" y="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755" name="Freeform 35"/>
                <p:cNvSpPr>
                  <a:spLocks/>
                </p:cNvSpPr>
                <p:nvPr/>
              </p:nvSpPr>
              <p:spPr bwMode="auto">
                <a:xfrm>
                  <a:off x="4516" y="2486"/>
                  <a:ext cx="26" cy="18"/>
                </a:xfrm>
                <a:custGeom>
                  <a:avLst/>
                  <a:gdLst>
                    <a:gd name="T0" fmla="*/ 26 w 26"/>
                    <a:gd name="T1" fmla="*/ 4 h 18"/>
                    <a:gd name="T2" fmla="*/ 14 w 26"/>
                    <a:gd name="T3" fmla="*/ 2 h 18"/>
                    <a:gd name="T4" fmla="*/ 8 w 26"/>
                    <a:gd name="T5" fmla="*/ 2 h 18"/>
                    <a:gd name="T6" fmla="*/ 4 w 26"/>
                    <a:gd name="T7" fmla="*/ 0 h 18"/>
                    <a:gd name="T8" fmla="*/ 2 w 26"/>
                    <a:gd name="T9" fmla="*/ 0 h 18"/>
                    <a:gd name="T10" fmla="*/ 0 w 26"/>
                    <a:gd name="T11" fmla="*/ 14 h 18"/>
                    <a:gd name="T12" fmla="*/ 2 w 26"/>
                    <a:gd name="T13" fmla="*/ 14 h 18"/>
                    <a:gd name="T14" fmla="*/ 6 w 26"/>
                    <a:gd name="T15" fmla="*/ 16 h 18"/>
                    <a:gd name="T16" fmla="*/ 12 w 26"/>
                    <a:gd name="T17" fmla="*/ 16 h 18"/>
                    <a:gd name="T18" fmla="*/ 22 w 26"/>
                    <a:gd name="T19" fmla="*/ 18 h 18"/>
                    <a:gd name="T20" fmla="*/ 26 w 26"/>
                    <a:gd name="T21" fmla="*/ 4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18">
                      <a:moveTo>
                        <a:pt x="26" y="4"/>
                      </a:moveTo>
                      <a:lnTo>
                        <a:pt x="14" y="2"/>
                      </a:lnTo>
                      <a:lnTo>
                        <a:pt x="8" y="2"/>
                      </a:lnTo>
                      <a:lnTo>
                        <a:pt x="4" y="0"/>
                      </a:lnTo>
                      <a:lnTo>
                        <a:pt x="2" y="0"/>
                      </a:lnTo>
                      <a:lnTo>
                        <a:pt x="0" y="14"/>
                      </a:lnTo>
                      <a:lnTo>
                        <a:pt x="2" y="14"/>
                      </a:lnTo>
                      <a:lnTo>
                        <a:pt x="6" y="16"/>
                      </a:lnTo>
                      <a:lnTo>
                        <a:pt x="12" y="16"/>
                      </a:lnTo>
                      <a:lnTo>
                        <a:pt x="22" y="18"/>
                      </a:lnTo>
                      <a:lnTo>
                        <a:pt x="26" y="4"/>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sp>
            <p:nvSpPr>
              <p:cNvPr id="34708" name="Freeform 36"/>
              <p:cNvSpPr>
                <a:spLocks/>
              </p:cNvSpPr>
              <p:nvPr/>
            </p:nvSpPr>
            <p:spPr bwMode="auto">
              <a:xfrm>
                <a:off x="4710" y="2456"/>
                <a:ext cx="190" cy="404"/>
              </a:xfrm>
              <a:custGeom>
                <a:avLst/>
                <a:gdLst>
                  <a:gd name="T0" fmla="*/ 130 w 190"/>
                  <a:gd name="T1" fmla="*/ 2 h 404"/>
                  <a:gd name="T2" fmla="*/ 128 w 190"/>
                  <a:gd name="T3" fmla="*/ 26 h 404"/>
                  <a:gd name="T4" fmla="*/ 130 w 190"/>
                  <a:gd name="T5" fmla="*/ 66 h 404"/>
                  <a:gd name="T6" fmla="*/ 140 w 190"/>
                  <a:gd name="T7" fmla="*/ 116 h 404"/>
                  <a:gd name="T8" fmla="*/ 154 w 190"/>
                  <a:gd name="T9" fmla="*/ 146 h 404"/>
                  <a:gd name="T10" fmla="*/ 168 w 190"/>
                  <a:gd name="T11" fmla="*/ 162 h 404"/>
                  <a:gd name="T12" fmla="*/ 182 w 190"/>
                  <a:gd name="T13" fmla="*/ 194 h 404"/>
                  <a:gd name="T14" fmla="*/ 190 w 190"/>
                  <a:gd name="T15" fmla="*/ 234 h 404"/>
                  <a:gd name="T16" fmla="*/ 186 w 190"/>
                  <a:gd name="T17" fmla="*/ 264 h 404"/>
                  <a:gd name="T18" fmla="*/ 186 w 190"/>
                  <a:gd name="T19" fmla="*/ 284 h 404"/>
                  <a:gd name="T20" fmla="*/ 182 w 190"/>
                  <a:gd name="T21" fmla="*/ 310 h 404"/>
                  <a:gd name="T22" fmla="*/ 178 w 190"/>
                  <a:gd name="T23" fmla="*/ 332 h 404"/>
                  <a:gd name="T24" fmla="*/ 170 w 190"/>
                  <a:gd name="T25" fmla="*/ 338 h 404"/>
                  <a:gd name="T26" fmla="*/ 154 w 190"/>
                  <a:gd name="T27" fmla="*/ 338 h 404"/>
                  <a:gd name="T28" fmla="*/ 132 w 190"/>
                  <a:gd name="T29" fmla="*/ 342 h 404"/>
                  <a:gd name="T30" fmla="*/ 116 w 190"/>
                  <a:gd name="T31" fmla="*/ 358 h 404"/>
                  <a:gd name="T32" fmla="*/ 108 w 190"/>
                  <a:gd name="T33" fmla="*/ 370 h 404"/>
                  <a:gd name="T34" fmla="*/ 94 w 190"/>
                  <a:gd name="T35" fmla="*/ 390 h 404"/>
                  <a:gd name="T36" fmla="*/ 78 w 190"/>
                  <a:gd name="T37" fmla="*/ 404 h 404"/>
                  <a:gd name="T38" fmla="*/ 64 w 190"/>
                  <a:gd name="T39" fmla="*/ 386 h 404"/>
                  <a:gd name="T40" fmla="*/ 62 w 190"/>
                  <a:gd name="T41" fmla="*/ 308 h 404"/>
                  <a:gd name="T42" fmla="*/ 62 w 190"/>
                  <a:gd name="T43" fmla="*/ 302 h 404"/>
                  <a:gd name="T44" fmla="*/ 60 w 190"/>
                  <a:gd name="T45" fmla="*/ 286 h 404"/>
                  <a:gd name="T46" fmla="*/ 52 w 190"/>
                  <a:gd name="T47" fmla="*/ 270 h 404"/>
                  <a:gd name="T48" fmla="*/ 34 w 190"/>
                  <a:gd name="T49" fmla="*/ 264 h 404"/>
                  <a:gd name="T50" fmla="*/ 28 w 190"/>
                  <a:gd name="T51" fmla="*/ 266 h 404"/>
                  <a:gd name="T52" fmla="*/ 18 w 190"/>
                  <a:gd name="T53" fmla="*/ 270 h 404"/>
                  <a:gd name="T54" fmla="*/ 6 w 190"/>
                  <a:gd name="T55" fmla="*/ 286 h 404"/>
                  <a:gd name="T56" fmla="*/ 0 w 190"/>
                  <a:gd name="T57" fmla="*/ 314 h 404"/>
                  <a:gd name="T58" fmla="*/ 0 w 190"/>
                  <a:gd name="T59" fmla="*/ 320 h 404"/>
                  <a:gd name="T60" fmla="*/ 0 w 190"/>
                  <a:gd name="T61" fmla="*/ 332 h 404"/>
                  <a:gd name="T62" fmla="*/ 8 w 190"/>
                  <a:gd name="T63" fmla="*/ 344 h 404"/>
                  <a:gd name="T64" fmla="*/ 30 w 190"/>
                  <a:gd name="T65" fmla="*/ 352 h 404"/>
                  <a:gd name="T66" fmla="*/ 38 w 190"/>
                  <a:gd name="T67" fmla="*/ 352 h 404"/>
                  <a:gd name="T68" fmla="*/ 54 w 190"/>
                  <a:gd name="T69" fmla="*/ 346 h 404"/>
                  <a:gd name="T70" fmla="*/ 76 w 190"/>
                  <a:gd name="T71" fmla="*/ 326 h 404"/>
                  <a:gd name="T72" fmla="*/ 94 w 190"/>
                  <a:gd name="T73" fmla="*/ 286 h 404"/>
                  <a:gd name="T74" fmla="*/ 96 w 190"/>
                  <a:gd name="T75" fmla="*/ 282 h 404"/>
                  <a:gd name="T76" fmla="*/ 102 w 190"/>
                  <a:gd name="T77" fmla="*/ 270 h 404"/>
                  <a:gd name="T78" fmla="*/ 112 w 190"/>
                  <a:gd name="T79" fmla="*/ 260 h 404"/>
                  <a:gd name="T80" fmla="*/ 124 w 190"/>
                  <a:gd name="T81" fmla="*/ 252 h 404"/>
                  <a:gd name="T82" fmla="*/ 126 w 190"/>
                  <a:gd name="T83" fmla="*/ 248 h 404"/>
                  <a:gd name="T84" fmla="*/ 130 w 190"/>
                  <a:gd name="T85" fmla="*/ 232 h 404"/>
                  <a:gd name="T86" fmla="*/ 132 w 190"/>
                  <a:gd name="T87" fmla="*/ 208 h 404"/>
                  <a:gd name="T88" fmla="*/ 132 w 190"/>
                  <a:gd name="T89" fmla="*/ 188 h 404"/>
                  <a:gd name="T90" fmla="*/ 130 w 190"/>
                  <a:gd name="T91" fmla="*/ 176 h 404"/>
                  <a:gd name="T92" fmla="*/ 122 w 190"/>
                  <a:gd name="T93" fmla="*/ 160 h 404"/>
                  <a:gd name="T94" fmla="*/ 104 w 190"/>
                  <a:gd name="T95" fmla="*/ 160 h 404"/>
                  <a:gd name="T96" fmla="*/ 90 w 190"/>
                  <a:gd name="T97" fmla="*/ 162 h 404"/>
                  <a:gd name="T98" fmla="*/ 90 w 190"/>
                  <a:gd name="T99" fmla="*/ 152 h 404"/>
                  <a:gd name="T100" fmla="*/ 88 w 190"/>
                  <a:gd name="T101" fmla="*/ 128 h 404"/>
                  <a:gd name="T102" fmla="*/ 88 w 190"/>
                  <a:gd name="T103" fmla="*/ 82 h 40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90" h="404">
                    <a:moveTo>
                      <a:pt x="132" y="0"/>
                    </a:moveTo>
                    <a:lnTo>
                      <a:pt x="130" y="2"/>
                    </a:lnTo>
                    <a:lnTo>
                      <a:pt x="130" y="12"/>
                    </a:lnTo>
                    <a:lnTo>
                      <a:pt x="128" y="26"/>
                    </a:lnTo>
                    <a:lnTo>
                      <a:pt x="128" y="44"/>
                    </a:lnTo>
                    <a:lnTo>
                      <a:pt x="130" y="66"/>
                    </a:lnTo>
                    <a:lnTo>
                      <a:pt x="132" y="90"/>
                    </a:lnTo>
                    <a:lnTo>
                      <a:pt x="140" y="116"/>
                    </a:lnTo>
                    <a:lnTo>
                      <a:pt x="152" y="144"/>
                    </a:lnTo>
                    <a:lnTo>
                      <a:pt x="154" y="146"/>
                    </a:lnTo>
                    <a:lnTo>
                      <a:pt x="160" y="152"/>
                    </a:lnTo>
                    <a:lnTo>
                      <a:pt x="168" y="162"/>
                    </a:lnTo>
                    <a:lnTo>
                      <a:pt x="176" y="176"/>
                    </a:lnTo>
                    <a:lnTo>
                      <a:pt x="182" y="194"/>
                    </a:lnTo>
                    <a:lnTo>
                      <a:pt x="188" y="214"/>
                    </a:lnTo>
                    <a:lnTo>
                      <a:pt x="190" y="234"/>
                    </a:lnTo>
                    <a:lnTo>
                      <a:pt x="186" y="260"/>
                    </a:lnTo>
                    <a:lnTo>
                      <a:pt x="186" y="264"/>
                    </a:lnTo>
                    <a:lnTo>
                      <a:pt x="186" y="270"/>
                    </a:lnTo>
                    <a:lnTo>
                      <a:pt x="186" y="284"/>
                    </a:lnTo>
                    <a:lnTo>
                      <a:pt x="186" y="296"/>
                    </a:lnTo>
                    <a:lnTo>
                      <a:pt x="182" y="310"/>
                    </a:lnTo>
                    <a:lnTo>
                      <a:pt x="182" y="324"/>
                    </a:lnTo>
                    <a:lnTo>
                      <a:pt x="178" y="332"/>
                    </a:lnTo>
                    <a:lnTo>
                      <a:pt x="174" y="338"/>
                    </a:lnTo>
                    <a:lnTo>
                      <a:pt x="170" y="338"/>
                    </a:lnTo>
                    <a:lnTo>
                      <a:pt x="166" y="338"/>
                    </a:lnTo>
                    <a:lnTo>
                      <a:pt x="154" y="338"/>
                    </a:lnTo>
                    <a:lnTo>
                      <a:pt x="146" y="340"/>
                    </a:lnTo>
                    <a:lnTo>
                      <a:pt x="132" y="342"/>
                    </a:lnTo>
                    <a:lnTo>
                      <a:pt x="124" y="348"/>
                    </a:lnTo>
                    <a:lnTo>
                      <a:pt x="116" y="358"/>
                    </a:lnTo>
                    <a:lnTo>
                      <a:pt x="112" y="366"/>
                    </a:lnTo>
                    <a:lnTo>
                      <a:pt x="108" y="370"/>
                    </a:lnTo>
                    <a:lnTo>
                      <a:pt x="102" y="378"/>
                    </a:lnTo>
                    <a:lnTo>
                      <a:pt x="94" y="390"/>
                    </a:lnTo>
                    <a:lnTo>
                      <a:pt x="86" y="398"/>
                    </a:lnTo>
                    <a:lnTo>
                      <a:pt x="78" y="404"/>
                    </a:lnTo>
                    <a:lnTo>
                      <a:pt x="70" y="400"/>
                    </a:lnTo>
                    <a:lnTo>
                      <a:pt x="64" y="386"/>
                    </a:lnTo>
                    <a:lnTo>
                      <a:pt x="62" y="360"/>
                    </a:lnTo>
                    <a:lnTo>
                      <a:pt x="62" y="308"/>
                    </a:lnTo>
                    <a:lnTo>
                      <a:pt x="62" y="306"/>
                    </a:lnTo>
                    <a:lnTo>
                      <a:pt x="62" y="302"/>
                    </a:lnTo>
                    <a:lnTo>
                      <a:pt x="62" y="294"/>
                    </a:lnTo>
                    <a:lnTo>
                      <a:pt x="60" y="286"/>
                    </a:lnTo>
                    <a:lnTo>
                      <a:pt x="58" y="276"/>
                    </a:lnTo>
                    <a:lnTo>
                      <a:pt x="52" y="270"/>
                    </a:lnTo>
                    <a:lnTo>
                      <a:pt x="46" y="266"/>
                    </a:lnTo>
                    <a:lnTo>
                      <a:pt x="34" y="264"/>
                    </a:lnTo>
                    <a:lnTo>
                      <a:pt x="32" y="264"/>
                    </a:lnTo>
                    <a:lnTo>
                      <a:pt x="28" y="266"/>
                    </a:lnTo>
                    <a:lnTo>
                      <a:pt x="24" y="268"/>
                    </a:lnTo>
                    <a:lnTo>
                      <a:pt x="18" y="270"/>
                    </a:lnTo>
                    <a:lnTo>
                      <a:pt x="10" y="276"/>
                    </a:lnTo>
                    <a:lnTo>
                      <a:pt x="6" y="286"/>
                    </a:lnTo>
                    <a:lnTo>
                      <a:pt x="2" y="298"/>
                    </a:lnTo>
                    <a:lnTo>
                      <a:pt x="0" y="314"/>
                    </a:lnTo>
                    <a:lnTo>
                      <a:pt x="0" y="316"/>
                    </a:lnTo>
                    <a:lnTo>
                      <a:pt x="0" y="320"/>
                    </a:lnTo>
                    <a:lnTo>
                      <a:pt x="0" y="324"/>
                    </a:lnTo>
                    <a:lnTo>
                      <a:pt x="0" y="332"/>
                    </a:lnTo>
                    <a:lnTo>
                      <a:pt x="2" y="340"/>
                    </a:lnTo>
                    <a:lnTo>
                      <a:pt x="8" y="344"/>
                    </a:lnTo>
                    <a:lnTo>
                      <a:pt x="16" y="350"/>
                    </a:lnTo>
                    <a:lnTo>
                      <a:pt x="30" y="352"/>
                    </a:lnTo>
                    <a:lnTo>
                      <a:pt x="32" y="352"/>
                    </a:lnTo>
                    <a:lnTo>
                      <a:pt x="38" y="352"/>
                    </a:lnTo>
                    <a:lnTo>
                      <a:pt x="46" y="350"/>
                    </a:lnTo>
                    <a:lnTo>
                      <a:pt x="54" y="346"/>
                    </a:lnTo>
                    <a:lnTo>
                      <a:pt x="64" y="340"/>
                    </a:lnTo>
                    <a:lnTo>
                      <a:pt x="76" y="326"/>
                    </a:lnTo>
                    <a:lnTo>
                      <a:pt x="86" y="308"/>
                    </a:lnTo>
                    <a:lnTo>
                      <a:pt x="94" y="286"/>
                    </a:lnTo>
                    <a:lnTo>
                      <a:pt x="94" y="284"/>
                    </a:lnTo>
                    <a:lnTo>
                      <a:pt x="96" y="282"/>
                    </a:lnTo>
                    <a:lnTo>
                      <a:pt x="100" y="276"/>
                    </a:lnTo>
                    <a:lnTo>
                      <a:pt x="102" y="270"/>
                    </a:lnTo>
                    <a:lnTo>
                      <a:pt x="108" y="264"/>
                    </a:lnTo>
                    <a:lnTo>
                      <a:pt x="112" y="260"/>
                    </a:lnTo>
                    <a:lnTo>
                      <a:pt x="118" y="254"/>
                    </a:lnTo>
                    <a:lnTo>
                      <a:pt x="124" y="252"/>
                    </a:lnTo>
                    <a:lnTo>
                      <a:pt x="124" y="250"/>
                    </a:lnTo>
                    <a:lnTo>
                      <a:pt x="126" y="248"/>
                    </a:lnTo>
                    <a:lnTo>
                      <a:pt x="128" y="240"/>
                    </a:lnTo>
                    <a:lnTo>
                      <a:pt x="130" y="232"/>
                    </a:lnTo>
                    <a:lnTo>
                      <a:pt x="130" y="222"/>
                    </a:lnTo>
                    <a:lnTo>
                      <a:pt x="132" y="208"/>
                    </a:lnTo>
                    <a:lnTo>
                      <a:pt x="132" y="190"/>
                    </a:lnTo>
                    <a:lnTo>
                      <a:pt x="132" y="188"/>
                    </a:lnTo>
                    <a:lnTo>
                      <a:pt x="130" y="182"/>
                    </a:lnTo>
                    <a:lnTo>
                      <a:pt x="130" y="176"/>
                    </a:lnTo>
                    <a:lnTo>
                      <a:pt x="128" y="168"/>
                    </a:lnTo>
                    <a:lnTo>
                      <a:pt x="122" y="160"/>
                    </a:lnTo>
                    <a:lnTo>
                      <a:pt x="114" y="160"/>
                    </a:lnTo>
                    <a:lnTo>
                      <a:pt x="104" y="160"/>
                    </a:lnTo>
                    <a:lnTo>
                      <a:pt x="90" y="164"/>
                    </a:lnTo>
                    <a:lnTo>
                      <a:pt x="90" y="162"/>
                    </a:lnTo>
                    <a:lnTo>
                      <a:pt x="90" y="160"/>
                    </a:lnTo>
                    <a:lnTo>
                      <a:pt x="90" y="152"/>
                    </a:lnTo>
                    <a:lnTo>
                      <a:pt x="90" y="142"/>
                    </a:lnTo>
                    <a:lnTo>
                      <a:pt x="88" y="128"/>
                    </a:lnTo>
                    <a:lnTo>
                      <a:pt x="88" y="108"/>
                    </a:lnTo>
                    <a:lnTo>
                      <a:pt x="88" y="82"/>
                    </a:lnTo>
                    <a:lnTo>
                      <a:pt x="86" y="24"/>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nvGrpSpPr>
              <p:cNvPr id="34709" name="Group 37"/>
              <p:cNvGrpSpPr>
                <a:grpSpLocks/>
              </p:cNvGrpSpPr>
              <p:nvPr/>
            </p:nvGrpSpPr>
            <p:grpSpPr bwMode="auto">
              <a:xfrm>
                <a:off x="4764" y="2766"/>
                <a:ext cx="18" cy="50"/>
                <a:chOff x="4764" y="2626"/>
                <a:chExt cx="18" cy="50"/>
              </a:xfrm>
            </p:grpSpPr>
            <p:sp>
              <p:nvSpPr>
                <p:cNvPr id="34752" name="Freeform 38"/>
                <p:cNvSpPr>
                  <a:spLocks/>
                </p:cNvSpPr>
                <p:nvPr/>
              </p:nvSpPr>
              <p:spPr bwMode="auto">
                <a:xfrm>
                  <a:off x="4764" y="2626"/>
                  <a:ext cx="18" cy="50"/>
                </a:xfrm>
                <a:custGeom>
                  <a:avLst/>
                  <a:gdLst>
                    <a:gd name="T0" fmla="*/ 0 w 18"/>
                    <a:gd name="T1" fmla="*/ 0 h 50"/>
                    <a:gd name="T2" fmla="*/ 0 w 18"/>
                    <a:gd name="T3" fmla="*/ 50 h 50"/>
                    <a:gd name="T4" fmla="*/ 18 w 18"/>
                    <a:gd name="T5" fmla="*/ 50 h 50"/>
                    <a:gd name="T6" fmla="*/ 18 w 18"/>
                    <a:gd name="T7" fmla="*/ 0 h 50"/>
                    <a:gd name="T8" fmla="*/ 18 w 18"/>
                    <a:gd name="T9" fmla="*/ 0 h 50"/>
                    <a:gd name="T10" fmla="*/ 0 w 18"/>
                    <a:gd name="T11" fmla="*/ 0 h 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50">
                      <a:moveTo>
                        <a:pt x="0" y="0"/>
                      </a:moveTo>
                      <a:lnTo>
                        <a:pt x="0" y="50"/>
                      </a:lnTo>
                      <a:lnTo>
                        <a:pt x="18" y="50"/>
                      </a:lnTo>
                      <a:lnTo>
                        <a:pt x="18" y="0"/>
                      </a:ln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753" name="Freeform 39"/>
                <p:cNvSpPr>
                  <a:spLocks/>
                </p:cNvSpPr>
                <p:nvPr/>
              </p:nvSpPr>
              <p:spPr bwMode="auto">
                <a:xfrm>
                  <a:off x="4764" y="2626"/>
                  <a:ext cx="18" cy="50"/>
                </a:xfrm>
                <a:custGeom>
                  <a:avLst/>
                  <a:gdLst>
                    <a:gd name="T0" fmla="*/ 0 w 18"/>
                    <a:gd name="T1" fmla="*/ 0 h 50"/>
                    <a:gd name="T2" fmla="*/ 0 w 18"/>
                    <a:gd name="T3" fmla="*/ 50 h 50"/>
                    <a:gd name="T4" fmla="*/ 18 w 18"/>
                    <a:gd name="T5" fmla="*/ 50 h 50"/>
                    <a:gd name="T6" fmla="*/ 18 w 18"/>
                    <a:gd name="T7" fmla="*/ 0 h 50"/>
                    <a:gd name="T8" fmla="*/ 18 w 18"/>
                    <a:gd name="T9" fmla="*/ 0 h 50"/>
                    <a:gd name="T10" fmla="*/ 0 w 18"/>
                    <a:gd name="T11" fmla="*/ 0 h 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50">
                      <a:moveTo>
                        <a:pt x="0" y="0"/>
                      </a:moveTo>
                      <a:lnTo>
                        <a:pt x="0" y="50"/>
                      </a:lnTo>
                      <a:lnTo>
                        <a:pt x="18" y="50"/>
                      </a:lnTo>
                      <a:lnTo>
                        <a:pt x="18" y="0"/>
                      </a:lnTo>
                      <a:lnTo>
                        <a:pt x="0" y="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710" name="Group 40"/>
              <p:cNvGrpSpPr>
                <a:grpSpLocks/>
              </p:cNvGrpSpPr>
              <p:nvPr/>
            </p:nvGrpSpPr>
            <p:grpSpPr bwMode="auto">
              <a:xfrm>
                <a:off x="4702" y="2714"/>
                <a:ext cx="42" cy="58"/>
                <a:chOff x="4702" y="2574"/>
                <a:chExt cx="42" cy="58"/>
              </a:xfrm>
            </p:grpSpPr>
            <p:sp>
              <p:nvSpPr>
                <p:cNvPr id="34750" name="Freeform 41"/>
                <p:cNvSpPr>
                  <a:spLocks/>
                </p:cNvSpPr>
                <p:nvPr/>
              </p:nvSpPr>
              <p:spPr bwMode="auto">
                <a:xfrm>
                  <a:off x="4702" y="2574"/>
                  <a:ext cx="42" cy="58"/>
                </a:xfrm>
                <a:custGeom>
                  <a:avLst/>
                  <a:gdLst>
                    <a:gd name="T0" fmla="*/ 16 w 42"/>
                    <a:gd name="T1" fmla="*/ 58 h 58"/>
                    <a:gd name="T2" fmla="*/ 16 w 42"/>
                    <a:gd name="T3" fmla="*/ 56 h 58"/>
                    <a:gd name="T4" fmla="*/ 18 w 42"/>
                    <a:gd name="T5" fmla="*/ 40 h 58"/>
                    <a:gd name="T6" fmla="*/ 22 w 42"/>
                    <a:gd name="T7" fmla="*/ 30 h 58"/>
                    <a:gd name="T8" fmla="*/ 26 w 42"/>
                    <a:gd name="T9" fmla="*/ 24 h 58"/>
                    <a:gd name="T10" fmla="*/ 30 w 42"/>
                    <a:gd name="T11" fmla="*/ 18 h 58"/>
                    <a:gd name="T12" fmla="*/ 34 w 42"/>
                    <a:gd name="T13" fmla="*/ 16 h 58"/>
                    <a:gd name="T14" fmla="*/ 38 w 42"/>
                    <a:gd name="T15" fmla="*/ 14 h 58"/>
                    <a:gd name="T16" fmla="*/ 42 w 42"/>
                    <a:gd name="T17" fmla="*/ 12 h 58"/>
                    <a:gd name="T18" fmla="*/ 42 w 42"/>
                    <a:gd name="T19" fmla="*/ 0 h 58"/>
                    <a:gd name="T20" fmla="*/ 40 w 42"/>
                    <a:gd name="T21" fmla="*/ 0 h 58"/>
                    <a:gd name="T22" fmla="*/ 34 w 42"/>
                    <a:gd name="T23" fmla="*/ 0 h 58"/>
                    <a:gd name="T24" fmla="*/ 28 w 42"/>
                    <a:gd name="T25" fmla="*/ 4 h 58"/>
                    <a:gd name="T26" fmla="*/ 22 w 42"/>
                    <a:gd name="T27" fmla="*/ 8 h 58"/>
                    <a:gd name="T28" fmla="*/ 12 w 42"/>
                    <a:gd name="T29" fmla="*/ 14 h 58"/>
                    <a:gd name="T30" fmla="*/ 8 w 42"/>
                    <a:gd name="T31" fmla="*/ 24 h 58"/>
                    <a:gd name="T32" fmla="*/ 2 w 42"/>
                    <a:gd name="T33" fmla="*/ 38 h 58"/>
                    <a:gd name="T34" fmla="*/ 0 w 42"/>
                    <a:gd name="T35" fmla="*/ 56 h 58"/>
                    <a:gd name="T36" fmla="*/ 0 w 42"/>
                    <a:gd name="T37" fmla="*/ 54 h 58"/>
                    <a:gd name="T38" fmla="*/ 16 w 42"/>
                    <a:gd name="T39" fmla="*/ 58 h 5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2" h="58">
                      <a:moveTo>
                        <a:pt x="16" y="58"/>
                      </a:moveTo>
                      <a:lnTo>
                        <a:pt x="16" y="56"/>
                      </a:lnTo>
                      <a:lnTo>
                        <a:pt x="18" y="40"/>
                      </a:lnTo>
                      <a:lnTo>
                        <a:pt x="22" y="30"/>
                      </a:lnTo>
                      <a:lnTo>
                        <a:pt x="26" y="24"/>
                      </a:lnTo>
                      <a:lnTo>
                        <a:pt x="30" y="18"/>
                      </a:lnTo>
                      <a:lnTo>
                        <a:pt x="34" y="16"/>
                      </a:lnTo>
                      <a:lnTo>
                        <a:pt x="38" y="14"/>
                      </a:lnTo>
                      <a:lnTo>
                        <a:pt x="42" y="12"/>
                      </a:lnTo>
                      <a:lnTo>
                        <a:pt x="42" y="0"/>
                      </a:lnTo>
                      <a:lnTo>
                        <a:pt x="40" y="0"/>
                      </a:lnTo>
                      <a:lnTo>
                        <a:pt x="34" y="0"/>
                      </a:lnTo>
                      <a:lnTo>
                        <a:pt x="28" y="4"/>
                      </a:lnTo>
                      <a:lnTo>
                        <a:pt x="22" y="8"/>
                      </a:lnTo>
                      <a:lnTo>
                        <a:pt x="12" y="14"/>
                      </a:lnTo>
                      <a:lnTo>
                        <a:pt x="8" y="24"/>
                      </a:lnTo>
                      <a:lnTo>
                        <a:pt x="2" y="38"/>
                      </a:lnTo>
                      <a:lnTo>
                        <a:pt x="0" y="56"/>
                      </a:lnTo>
                      <a:lnTo>
                        <a:pt x="0" y="54"/>
                      </a:lnTo>
                      <a:lnTo>
                        <a:pt x="16" y="58"/>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751" name="Freeform 42"/>
                <p:cNvSpPr>
                  <a:spLocks/>
                </p:cNvSpPr>
                <p:nvPr/>
              </p:nvSpPr>
              <p:spPr bwMode="auto">
                <a:xfrm>
                  <a:off x="4702" y="2574"/>
                  <a:ext cx="42" cy="58"/>
                </a:xfrm>
                <a:custGeom>
                  <a:avLst/>
                  <a:gdLst>
                    <a:gd name="T0" fmla="*/ 16 w 42"/>
                    <a:gd name="T1" fmla="*/ 58 h 58"/>
                    <a:gd name="T2" fmla="*/ 16 w 42"/>
                    <a:gd name="T3" fmla="*/ 56 h 58"/>
                    <a:gd name="T4" fmla="*/ 18 w 42"/>
                    <a:gd name="T5" fmla="*/ 40 h 58"/>
                    <a:gd name="T6" fmla="*/ 22 w 42"/>
                    <a:gd name="T7" fmla="*/ 30 h 58"/>
                    <a:gd name="T8" fmla="*/ 26 w 42"/>
                    <a:gd name="T9" fmla="*/ 24 h 58"/>
                    <a:gd name="T10" fmla="*/ 30 w 42"/>
                    <a:gd name="T11" fmla="*/ 18 h 58"/>
                    <a:gd name="T12" fmla="*/ 34 w 42"/>
                    <a:gd name="T13" fmla="*/ 16 h 58"/>
                    <a:gd name="T14" fmla="*/ 38 w 42"/>
                    <a:gd name="T15" fmla="*/ 14 h 58"/>
                    <a:gd name="T16" fmla="*/ 42 w 42"/>
                    <a:gd name="T17" fmla="*/ 12 h 58"/>
                    <a:gd name="T18" fmla="*/ 42 w 42"/>
                    <a:gd name="T19" fmla="*/ 0 h 58"/>
                    <a:gd name="T20" fmla="*/ 40 w 42"/>
                    <a:gd name="T21" fmla="*/ 0 h 58"/>
                    <a:gd name="T22" fmla="*/ 34 w 42"/>
                    <a:gd name="T23" fmla="*/ 0 h 58"/>
                    <a:gd name="T24" fmla="*/ 28 w 42"/>
                    <a:gd name="T25" fmla="*/ 4 h 58"/>
                    <a:gd name="T26" fmla="*/ 22 w 42"/>
                    <a:gd name="T27" fmla="*/ 8 h 58"/>
                    <a:gd name="T28" fmla="*/ 12 w 42"/>
                    <a:gd name="T29" fmla="*/ 14 h 58"/>
                    <a:gd name="T30" fmla="*/ 8 w 42"/>
                    <a:gd name="T31" fmla="*/ 24 h 58"/>
                    <a:gd name="T32" fmla="*/ 2 w 42"/>
                    <a:gd name="T33" fmla="*/ 38 h 58"/>
                    <a:gd name="T34" fmla="*/ 0 w 42"/>
                    <a:gd name="T35" fmla="*/ 56 h 58"/>
                    <a:gd name="T36" fmla="*/ 0 w 42"/>
                    <a:gd name="T37" fmla="*/ 54 h 58"/>
                    <a:gd name="T38" fmla="*/ 16 w 42"/>
                    <a:gd name="T39" fmla="*/ 58 h 5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2" h="58">
                      <a:moveTo>
                        <a:pt x="16" y="58"/>
                      </a:moveTo>
                      <a:lnTo>
                        <a:pt x="16" y="56"/>
                      </a:lnTo>
                      <a:lnTo>
                        <a:pt x="18" y="40"/>
                      </a:lnTo>
                      <a:lnTo>
                        <a:pt x="22" y="30"/>
                      </a:lnTo>
                      <a:lnTo>
                        <a:pt x="26" y="24"/>
                      </a:lnTo>
                      <a:lnTo>
                        <a:pt x="30" y="18"/>
                      </a:lnTo>
                      <a:lnTo>
                        <a:pt x="34" y="16"/>
                      </a:lnTo>
                      <a:lnTo>
                        <a:pt x="38" y="14"/>
                      </a:lnTo>
                      <a:lnTo>
                        <a:pt x="42" y="12"/>
                      </a:lnTo>
                      <a:lnTo>
                        <a:pt x="42" y="0"/>
                      </a:lnTo>
                      <a:lnTo>
                        <a:pt x="40" y="0"/>
                      </a:lnTo>
                      <a:lnTo>
                        <a:pt x="34" y="0"/>
                      </a:lnTo>
                      <a:lnTo>
                        <a:pt x="28" y="4"/>
                      </a:lnTo>
                      <a:lnTo>
                        <a:pt x="22" y="8"/>
                      </a:lnTo>
                      <a:lnTo>
                        <a:pt x="12" y="14"/>
                      </a:lnTo>
                      <a:lnTo>
                        <a:pt x="8" y="24"/>
                      </a:lnTo>
                      <a:lnTo>
                        <a:pt x="2" y="38"/>
                      </a:lnTo>
                      <a:lnTo>
                        <a:pt x="0" y="56"/>
                      </a:lnTo>
                      <a:lnTo>
                        <a:pt x="0" y="54"/>
                      </a:lnTo>
                      <a:lnTo>
                        <a:pt x="16" y="58"/>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sp>
            <p:nvSpPr>
              <p:cNvPr id="34711" name="Freeform 43"/>
              <p:cNvSpPr>
                <a:spLocks/>
              </p:cNvSpPr>
              <p:nvPr/>
            </p:nvSpPr>
            <p:spPr bwMode="auto">
              <a:xfrm>
                <a:off x="4600" y="2484"/>
                <a:ext cx="132" cy="268"/>
              </a:xfrm>
              <a:custGeom>
                <a:avLst/>
                <a:gdLst>
                  <a:gd name="T0" fmla="*/ 86 w 132"/>
                  <a:gd name="T1" fmla="*/ 0 h 268"/>
                  <a:gd name="T2" fmla="*/ 86 w 132"/>
                  <a:gd name="T3" fmla="*/ 2 h 268"/>
                  <a:gd name="T4" fmla="*/ 86 w 132"/>
                  <a:gd name="T5" fmla="*/ 6 h 268"/>
                  <a:gd name="T6" fmla="*/ 84 w 132"/>
                  <a:gd name="T7" fmla="*/ 12 h 268"/>
                  <a:gd name="T8" fmla="*/ 82 w 132"/>
                  <a:gd name="T9" fmla="*/ 22 h 268"/>
                  <a:gd name="T10" fmla="*/ 80 w 132"/>
                  <a:gd name="T11" fmla="*/ 32 h 268"/>
                  <a:gd name="T12" fmla="*/ 78 w 132"/>
                  <a:gd name="T13" fmla="*/ 44 h 268"/>
                  <a:gd name="T14" fmla="*/ 74 w 132"/>
                  <a:gd name="T15" fmla="*/ 60 h 268"/>
                  <a:gd name="T16" fmla="*/ 72 w 132"/>
                  <a:gd name="T17" fmla="*/ 74 h 268"/>
                  <a:gd name="T18" fmla="*/ 66 w 132"/>
                  <a:gd name="T19" fmla="*/ 90 h 268"/>
                  <a:gd name="T20" fmla="*/ 62 w 132"/>
                  <a:gd name="T21" fmla="*/ 104 h 268"/>
                  <a:gd name="T22" fmla="*/ 56 w 132"/>
                  <a:gd name="T23" fmla="*/ 122 h 268"/>
                  <a:gd name="T24" fmla="*/ 50 w 132"/>
                  <a:gd name="T25" fmla="*/ 136 h 268"/>
                  <a:gd name="T26" fmla="*/ 42 w 132"/>
                  <a:gd name="T27" fmla="*/ 150 h 268"/>
                  <a:gd name="T28" fmla="*/ 34 w 132"/>
                  <a:gd name="T29" fmla="*/ 166 h 268"/>
                  <a:gd name="T30" fmla="*/ 26 w 132"/>
                  <a:gd name="T31" fmla="*/ 180 h 268"/>
                  <a:gd name="T32" fmla="*/ 18 w 132"/>
                  <a:gd name="T33" fmla="*/ 190 h 268"/>
                  <a:gd name="T34" fmla="*/ 16 w 132"/>
                  <a:gd name="T35" fmla="*/ 192 h 268"/>
                  <a:gd name="T36" fmla="*/ 12 w 132"/>
                  <a:gd name="T37" fmla="*/ 194 h 268"/>
                  <a:gd name="T38" fmla="*/ 8 w 132"/>
                  <a:gd name="T39" fmla="*/ 200 h 268"/>
                  <a:gd name="T40" fmla="*/ 4 w 132"/>
                  <a:gd name="T41" fmla="*/ 204 h 268"/>
                  <a:gd name="T42" fmla="*/ 2 w 132"/>
                  <a:gd name="T43" fmla="*/ 214 h 268"/>
                  <a:gd name="T44" fmla="*/ 0 w 132"/>
                  <a:gd name="T45" fmla="*/ 224 h 268"/>
                  <a:gd name="T46" fmla="*/ 2 w 132"/>
                  <a:gd name="T47" fmla="*/ 236 h 268"/>
                  <a:gd name="T48" fmla="*/ 10 w 132"/>
                  <a:gd name="T49" fmla="*/ 248 h 268"/>
                  <a:gd name="T50" fmla="*/ 10 w 132"/>
                  <a:gd name="T51" fmla="*/ 250 h 268"/>
                  <a:gd name="T52" fmla="*/ 14 w 132"/>
                  <a:gd name="T53" fmla="*/ 256 h 268"/>
                  <a:gd name="T54" fmla="*/ 22 w 132"/>
                  <a:gd name="T55" fmla="*/ 260 h 268"/>
                  <a:gd name="T56" fmla="*/ 32 w 132"/>
                  <a:gd name="T57" fmla="*/ 266 h 268"/>
                  <a:gd name="T58" fmla="*/ 42 w 132"/>
                  <a:gd name="T59" fmla="*/ 268 h 268"/>
                  <a:gd name="T60" fmla="*/ 52 w 132"/>
                  <a:gd name="T61" fmla="*/ 266 h 268"/>
                  <a:gd name="T62" fmla="*/ 66 w 132"/>
                  <a:gd name="T63" fmla="*/ 260 h 268"/>
                  <a:gd name="T64" fmla="*/ 80 w 132"/>
                  <a:gd name="T65" fmla="*/ 244 h 268"/>
                  <a:gd name="T66" fmla="*/ 82 w 132"/>
                  <a:gd name="T67" fmla="*/ 242 h 268"/>
                  <a:gd name="T68" fmla="*/ 82 w 132"/>
                  <a:gd name="T69" fmla="*/ 242 h 268"/>
                  <a:gd name="T70" fmla="*/ 86 w 132"/>
                  <a:gd name="T71" fmla="*/ 236 h 268"/>
                  <a:gd name="T72" fmla="*/ 88 w 132"/>
                  <a:gd name="T73" fmla="*/ 228 h 268"/>
                  <a:gd name="T74" fmla="*/ 94 w 132"/>
                  <a:gd name="T75" fmla="*/ 220 h 268"/>
                  <a:gd name="T76" fmla="*/ 98 w 132"/>
                  <a:gd name="T77" fmla="*/ 208 h 268"/>
                  <a:gd name="T78" fmla="*/ 102 w 132"/>
                  <a:gd name="T79" fmla="*/ 196 h 268"/>
                  <a:gd name="T80" fmla="*/ 108 w 132"/>
                  <a:gd name="T81" fmla="*/ 184 h 268"/>
                  <a:gd name="T82" fmla="*/ 112 w 132"/>
                  <a:gd name="T83" fmla="*/ 168 h 268"/>
                  <a:gd name="T84" fmla="*/ 116 w 132"/>
                  <a:gd name="T85" fmla="*/ 150 h 268"/>
                  <a:gd name="T86" fmla="*/ 120 w 132"/>
                  <a:gd name="T87" fmla="*/ 132 h 268"/>
                  <a:gd name="T88" fmla="*/ 124 w 132"/>
                  <a:gd name="T89" fmla="*/ 114 h 268"/>
                  <a:gd name="T90" fmla="*/ 128 w 132"/>
                  <a:gd name="T91" fmla="*/ 96 h 268"/>
                  <a:gd name="T92" fmla="*/ 128 w 132"/>
                  <a:gd name="T93" fmla="*/ 76 h 268"/>
                  <a:gd name="T94" fmla="*/ 132 w 132"/>
                  <a:gd name="T95" fmla="*/ 56 h 268"/>
                  <a:gd name="T96" fmla="*/ 132 w 132"/>
                  <a:gd name="T97" fmla="*/ 34 h 26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32" h="268">
                    <a:moveTo>
                      <a:pt x="86" y="0"/>
                    </a:moveTo>
                    <a:lnTo>
                      <a:pt x="86" y="2"/>
                    </a:lnTo>
                    <a:lnTo>
                      <a:pt x="86" y="6"/>
                    </a:lnTo>
                    <a:lnTo>
                      <a:pt x="84" y="12"/>
                    </a:lnTo>
                    <a:lnTo>
                      <a:pt x="82" y="22"/>
                    </a:lnTo>
                    <a:lnTo>
                      <a:pt x="80" y="32"/>
                    </a:lnTo>
                    <a:lnTo>
                      <a:pt x="78" y="44"/>
                    </a:lnTo>
                    <a:lnTo>
                      <a:pt x="74" y="60"/>
                    </a:lnTo>
                    <a:lnTo>
                      <a:pt x="72" y="74"/>
                    </a:lnTo>
                    <a:lnTo>
                      <a:pt x="66" y="90"/>
                    </a:lnTo>
                    <a:lnTo>
                      <a:pt x="62" y="104"/>
                    </a:lnTo>
                    <a:lnTo>
                      <a:pt x="56" y="122"/>
                    </a:lnTo>
                    <a:lnTo>
                      <a:pt x="50" y="136"/>
                    </a:lnTo>
                    <a:lnTo>
                      <a:pt x="42" y="150"/>
                    </a:lnTo>
                    <a:lnTo>
                      <a:pt x="34" y="166"/>
                    </a:lnTo>
                    <a:lnTo>
                      <a:pt x="26" y="180"/>
                    </a:lnTo>
                    <a:lnTo>
                      <a:pt x="18" y="190"/>
                    </a:lnTo>
                    <a:lnTo>
                      <a:pt x="16" y="192"/>
                    </a:lnTo>
                    <a:lnTo>
                      <a:pt x="12" y="194"/>
                    </a:lnTo>
                    <a:lnTo>
                      <a:pt x="8" y="200"/>
                    </a:lnTo>
                    <a:lnTo>
                      <a:pt x="4" y="204"/>
                    </a:lnTo>
                    <a:lnTo>
                      <a:pt x="2" y="214"/>
                    </a:lnTo>
                    <a:lnTo>
                      <a:pt x="0" y="224"/>
                    </a:lnTo>
                    <a:lnTo>
                      <a:pt x="2" y="236"/>
                    </a:lnTo>
                    <a:lnTo>
                      <a:pt x="10" y="248"/>
                    </a:lnTo>
                    <a:lnTo>
                      <a:pt x="10" y="250"/>
                    </a:lnTo>
                    <a:lnTo>
                      <a:pt x="14" y="256"/>
                    </a:lnTo>
                    <a:lnTo>
                      <a:pt x="22" y="260"/>
                    </a:lnTo>
                    <a:lnTo>
                      <a:pt x="32" y="266"/>
                    </a:lnTo>
                    <a:lnTo>
                      <a:pt x="42" y="268"/>
                    </a:lnTo>
                    <a:lnTo>
                      <a:pt x="52" y="266"/>
                    </a:lnTo>
                    <a:lnTo>
                      <a:pt x="66" y="260"/>
                    </a:lnTo>
                    <a:lnTo>
                      <a:pt x="80" y="244"/>
                    </a:lnTo>
                    <a:lnTo>
                      <a:pt x="82" y="242"/>
                    </a:lnTo>
                    <a:lnTo>
                      <a:pt x="86" y="236"/>
                    </a:lnTo>
                    <a:lnTo>
                      <a:pt x="88" y="228"/>
                    </a:lnTo>
                    <a:lnTo>
                      <a:pt x="94" y="220"/>
                    </a:lnTo>
                    <a:lnTo>
                      <a:pt x="98" y="208"/>
                    </a:lnTo>
                    <a:lnTo>
                      <a:pt x="102" y="196"/>
                    </a:lnTo>
                    <a:lnTo>
                      <a:pt x="108" y="184"/>
                    </a:lnTo>
                    <a:lnTo>
                      <a:pt x="112" y="168"/>
                    </a:lnTo>
                    <a:lnTo>
                      <a:pt x="116" y="150"/>
                    </a:lnTo>
                    <a:lnTo>
                      <a:pt x="120" y="132"/>
                    </a:lnTo>
                    <a:lnTo>
                      <a:pt x="124" y="114"/>
                    </a:lnTo>
                    <a:lnTo>
                      <a:pt x="128" y="96"/>
                    </a:lnTo>
                    <a:lnTo>
                      <a:pt x="128" y="76"/>
                    </a:lnTo>
                    <a:lnTo>
                      <a:pt x="132" y="56"/>
                    </a:lnTo>
                    <a:lnTo>
                      <a:pt x="132" y="34"/>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712" name="Freeform 44"/>
              <p:cNvSpPr>
                <a:spLocks/>
              </p:cNvSpPr>
              <p:nvPr/>
            </p:nvSpPr>
            <p:spPr bwMode="auto">
              <a:xfrm>
                <a:off x="4590" y="2054"/>
                <a:ext cx="70" cy="462"/>
              </a:xfrm>
              <a:custGeom>
                <a:avLst/>
                <a:gdLst>
                  <a:gd name="T0" fmla="*/ 70 w 70"/>
                  <a:gd name="T1" fmla="*/ 20 h 462"/>
                  <a:gd name="T2" fmla="*/ 70 w 70"/>
                  <a:gd name="T3" fmla="*/ 442 h 462"/>
                  <a:gd name="T4" fmla="*/ 66 w 70"/>
                  <a:gd name="T5" fmla="*/ 442 h 462"/>
                  <a:gd name="T6" fmla="*/ 64 w 70"/>
                  <a:gd name="T7" fmla="*/ 450 h 462"/>
                  <a:gd name="T8" fmla="*/ 58 w 70"/>
                  <a:gd name="T9" fmla="*/ 456 h 462"/>
                  <a:gd name="T10" fmla="*/ 46 w 70"/>
                  <a:gd name="T11" fmla="*/ 460 h 462"/>
                  <a:gd name="T12" fmla="*/ 34 w 70"/>
                  <a:gd name="T13" fmla="*/ 462 h 462"/>
                  <a:gd name="T14" fmla="*/ 20 w 70"/>
                  <a:gd name="T15" fmla="*/ 460 h 462"/>
                  <a:gd name="T16" fmla="*/ 10 w 70"/>
                  <a:gd name="T17" fmla="*/ 456 h 462"/>
                  <a:gd name="T18" fmla="*/ 4 w 70"/>
                  <a:gd name="T19" fmla="*/ 450 h 462"/>
                  <a:gd name="T20" fmla="*/ 0 w 70"/>
                  <a:gd name="T21" fmla="*/ 442 h 462"/>
                  <a:gd name="T22" fmla="*/ 0 w 70"/>
                  <a:gd name="T23" fmla="*/ 20 h 462"/>
                  <a:gd name="T24" fmla="*/ 4 w 70"/>
                  <a:gd name="T25" fmla="*/ 12 h 462"/>
                  <a:gd name="T26" fmla="*/ 10 w 70"/>
                  <a:gd name="T27" fmla="*/ 4 h 462"/>
                  <a:gd name="T28" fmla="*/ 20 w 70"/>
                  <a:gd name="T29" fmla="*/ 0 h 462"/>
                  <a:gd name="T30" fmla="*/ 34 w 70"/>
                  <a:gd name="T31" fmla="*/ 0 h 462"/>
                  <a:gd name="T32" fmla="*/ 46 w 70"/>
                  <a:gd name="T33" fmla="*/ 0 h 462"/>
                  <a:gd name="T34" fmla="*/ 58 w 70"/>
                  <a:gd name="T35" fmla="*/ 4 h 462"/>
                  <a:gd name="T36" fmla="*/ 64 w 70"/>
                  <a:gd name="T37" fmla="*/ 12 h 462"/>
                  <a:gd name="T38" fmla="*/ 66 w 70"/>
                  <a:gd name="T39" fmla="*/ 20 h 462"/>
                  <a:gd name="T40" fmla="*/ 70 w 70"/>
                  <a:gd name="T41" fmla="*/ 20 h 4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0" h="462">
                    <a:moveTo>
                      <a:pt x="70" y="20"/>
                    </a:moveTo>
                    <a:lnTo>
                      <a:pt x="70" y="442"/>
                    </a:lnTo>
                    <a:lnTo>
                      <a:pt x="66" y="442"/>
                    </a:lnTo>
                    <a:lnTo>
                      <a:pt x="64" y="450"/>
                    </a:lnTo>
                    <a:lnTo>
                      <a:pt x="58" y="456"/>
                    </a:lnTo>
                    <a:lnTo>
                      <a:pt x="46" y="460"/>
                    </a:lnTo>
                    <a:lnTo>
                      <a:pt x="34" y="462"/>
                    </a:lnTo>
                    <a:lnTo>
                      <a:pt x="20" y="460"/>
                    </a:lnTo>
                    <a:lnTo>
                      <a:pt x="10" y="456"/>
                    </a:lnTo>
                    <a:lnTo>
                      <a:pt x="4" y="450"/>
                    </a:lnTo>
                    <a:lnTo>
                      <a:pt x="0" y="442"/>
                    </a:lnTo>
                    <a:lnTo>
                      <a:pt x="0" y="20"/>
                    </a:lnTo>
                    <a:lnTo>
                      <a:pt x="4" y="12"/>
                    </a:lnTo>
                    <a:lnTo>
                      <a:pt x="10" y="4"/>
                    </a:lnTo>
                    <a:lnTo>
                      <a:pt x="20" y="0"/>
                    </a:lnTo>
                    <a:lnTo>
                      <a:pt x="34" y="0"/>
                    </a:lnTo>
                    <a:lnTo>
                      <a:pt x="46" y="0"/>
                    </a:lnTo>
                    <a:lnTo>
                      <a:pt x="58" y="4"/>
                    </a:lnTo>
                    <a:lnTo>
                      <a:pt x="64" y="12"/>
                    </a:lnTo>
                    <a:lnTo>
                      <a:pt x="66" y="20"/>
                    </a:lnTo>
                    <a:lnTo>
                      <a:pt x="70" y="2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nvGrpSpPr>
              <p:cNvPr id="34713" name="Group 45"/>
              <p:cNvGrpSpPr>
                <a:grpSpLocks/>
              </p:cNvGrpSpPr>
              <p:nvPr/>
            </p:nvGrpSpPr>
            <p:grpSpPr bwMode="auto">
              <a:xfrm>
                <a:off x="4590" y="2054"/>
                <a:ext cx="66" cy="40"/>
                <a:chOff x="4590" y="1914"/>
                <a:chExt cx="66" cy="40"/>
              </a:xfrm>
            </p:grpSpPr>
            <p:sp>
              <p:nvSpPr>
                <p:cNvPr id="34748" name="Freeform 46"/>
                <p:cNvSpPr>
                  <a:spLocks/>
                </p:cNvSpPr>
                <p:nvPr/>
              </p:nvSpPr>
              <p:spPr bwMode="auto">
                <a:xfrm>
                  <a:off x="4590" y="1914"/>
                  <a:ext cx="66" cy="40"/>
                </a:xfrm>
                <a:custGeom>
                  <a:avLst/>
                  <a:gdLst>
                    <a:gd name="T0" fmla="*/ 34 w 66"/>
                    <a:gd name="T1" fmla="*/ 40 h 40"/>
                    <a:gd name="T2" fmla="*/ 46 w 66"/>
                    <a:gd name="T3" fmla="*/ 38 h 40"/>
                    <a:gd name="T4" fmla="*/ 58 w 66"/>
                    <a:gd name="T5" fmla="*/ 34 h 40"/>
                    <a:gd name="T6" fmla="*/ 64 w 66"/>
                    <a:gd name="T7" fmla="*/ 28 h 40"/>
                    <a:gd name="T8" fmla="*/ 66 w 66"/>
                    <a:gd name="T9" fmla="*/ 20 h 40"/>
                    <a:gd name="T10" fmla="*/ 64 w 66"/>
                    <a:gd name="T11" fmla="*/ 12 h 40"/>
                    <a:gd name="T12" fmla="*/ 58 w 66"/>
                    <a:gd name="T13" fmla="*/ 4 h 40"/>
                    <a:gd name="T14" fmla="*/ 46 w 66"/>
                    <a:gd name="T15" fmla="*/ 0 h 40"/>
                    <a:gd name="T16" fmla="*/ 34 w 66"/>
                    <a:gd name="T17" fmla="*/ 0 h 40"/>
                    <a:gd name="T18" fmla="*/ 20 w 66"/>
                    <a:gd name="T19" fmla="*/ 0 h 40"/>
                    <a:gd name="T20" fmla="*/ 10 w 66"/>
                    <a:gd name="T21" fmla="*/ 4 h 40"/>
                    <a:gd name="T22" fmla="*/ 4 w 66"/>
                    <a:gd name="T23" fmla="*/ 12 h 40"/>
                    <a:gd name="T24" fmla="*/ 0 w 66"/>
                    <a:gd name="T25" fmla="*/ 20 h 40"/>
                    <a:gd name="T26" fmla="*/ 4 w 66"/>
                    <a:gd name="T27" fmla="*/ 28 h 40"/>
                    <a:gd name="T28" fmla="*/ 10 w 66"/>
                    <a:gd name="T29" fmla="*/ 34 h 40"/>
                    <a:gd name="T30" fmla="*/ 20 w 66"/>
                    <a:gd name="T31" fmla="*/ 38 h 40"/>
                    <a:gd name="T32" fmla="*/ 34 w 66"/>
                    <a:gd name="T33" fmla="*/ 4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6" h="40">
                      <a:moveTo>
                        <a:pt x="34" y="40"/>
                      </a:moveTo>
                      <a:lnTo>
                        <a:pt x="46" y="38"/>
                      </a:lnTo>
                      <a:lnTo>
                        <a:pt x="58" y="34"/>
                      </a:lnTo>
                      <a:lnTo>
                        <a:pt x="64" y="28"/>
                      </a:lnTo>
                      <a:lnTo>
                        <a:pt x="66" y="20"/>
                      </a:lnTo>
                      <a:lnTo>
                        <a:pt x="64" y="12"/>
                      </a:lnTo>
                      <a:lnTo>
                        <a:pt x="58" y="4"/>
                      </a:lnTo>
                      <a:lnTo>
                        <a:pt x="46" y="0"/>
                      </a:lnTo>
                      <a:lnTo>
                        <a:pt x="34" y="0"/>
                      </a:lnTo>
                      <a:lnTo>
                        <a:pt x="20" y="0"/>
                      </a:lnTo>
                      <a:lnTo>
                        <a:pt x="10" y="4"/>
                      </a:lnTo>
                      <a:lnTo>
                        <a:pt x="4" y="12"/>
                      </a:lnTo>
                      <a:lnTo>
                        <a:pt x="0" y="20"/>
                      </a:lnTo>
                      <a:lnTo>
                        <a:pt x="4" y="28"/>
                      </a:lnTo>
                      <a:lnTo>
                        <a:pt x="10" y="34"/>
                      </a:lnTo>
                      <a:lnTo>
                        <a:pt x="20" y="38"/>
                      </a:lnTo>
                      <a:lnTo>
                        <a:pt x="34" y="40"/>
                      </a:lnTo>
                      <a:close/>
                    </a:path>
                  </a:pathLst>
                </a:custGeom>
                <a:solidFill>
                  <a:srgbClr val="FFFF4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749" name="Freeform 47"/>
                <p:cNvSpPr>
                  <a:spLocks/>
                </p:cNvSpPr>
                <p:nvPr/>
              </p:nvSpPr>
              <p:spPr bwMode="auto">
                <a:xfrm>
                  <a:off x="4590" y="1914"/>
                  <a:ext cx="66" cy="40"/>
                </a:xfrm>
                <a:custGeom>
                  <a:avLst/>
                  <a:gdLst>
                    <a:gd name="T0" fmla="*/ 34 w 66"/>
                    <a:gd name="T1" fmla="*/ 40 h 40"/>
                    <a:gd name="T2" fmla="*/ 46 w 66"/>
                    <a:gd name="T3" fmla="*/ 38 h 40"/>
                    <a:gd name="T4" fmla="*/ 58 w 66"/>
                    <a:gd name="T5" fmla="*/ 34 h 40"/>
                    <a:gd name="T6" fmla="*/ 64 w 66"/>
                    <a:gd name="T7" fmla="*/ 28 h 40"/>
                    <a:gd name="T8" fmla="*/ 66 w 66"/>
                    <a:gd name="T9" fmla="*/ 20 h 40"/>
                    <a:gd name="T10" fmla="*/ 64 w 66"/>
                    <a:gd name="T11" fmla="*/ 12 h 40"/>
                    <a:gd name="T12" fmla="*/ 58 w 66"/>
                    <a:gd name="T13" fmla="*/ 4 h 40"/>
                    <a:gd name="T14" fmla="*/ 46 w 66"/>
                    <a:gd name="T15" fmla="*/ 0 h 40"/>
                    <a:gd name="T16" fmla="*/ 34 w 66"/>
                    <a:gd name="T17" fmla="*/ 0 h 40"/>
                    <a:gd name="T18" fmla="*/ 20 w 66"/>
                    <a:gd name="T19" fmla="*/ 0 h 40"/>
                    <a:gd name="T20" fmla="*/ 10 w 66"/>
                    <a:gd name="T21" fmla="*/ 4 h 40"/>
                    <a:gd name="T22" fmla="*/ 4 w 66"/>
                    <a:gd name="T23" fmla="*/ 12 h 40"/>
                    <a:gd name="T24" fmla="*/ 0 w 66"/>
                    <a:gd name="T25" fmla="*/ 20 h 40"/>
                    <a:gd name="T26" fmla="*/ 4 w 66"/>
                    <a:gd name="T27" fmla="*/ 28 h 40"/>
                    <a:gd name="T28" fmla="*/ 10 w 66"/>
                    <a:gd name="T29" fmla="*/ 34 h 40"/>
                    <a:gd name="T30" fmla="*/ 20 w 66"/>
                    <a:gd name="T31" fmla="*/ 38 h 40"/>
                    <a:gd name="T32" fmla="*/ 34 w 66"/>
                    <a:gd name="T33" fmla="*/ 4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6" h="40">
                      <a:moveTo>
                        <a:pt x="34" y="40"/>
                      </a:moveTo>
                      <a:lnTo>
                        <a:pt x="46" y="38"/>
                      </a:lnTo>
                      <a:lnTo>
                        <a:pt x="58" y="34"/>
                      </a:lnTo>
                      <a:lnTo>
                        <a:pt x="64" y="28"/>
                      </a:lnTo>
                      <a:lnTo>
                        <a:pt x="66" y="20"/>
                      </a:lnTo>
                      <a:lnTo>
                        <a:pt x="64" y="12"/>
                      </a:lnTo>
                      <a:lnTo>
                        <a:pt x="58" y="4"/>
                      </a:lnTo>
                      <a:lnTo>
                        <a:pt x="46" y="0"/>
                      </a:lnTo>
                      <a:lnTo>
                        <a:pt x="34" y="0"/>
                      </a:lnTo>
                      <a:lnTo>
                        <a:pt x="20" y="0"/>
                      </a:lnTo>
                      <a:lnTo>
                        <a:pt x="10" y="4"/>
                      </a:lnTo>
                      <a:lnTo>
                        <a:pt x="4" y="12"/>
                      </a:lnTo>
                      <a:lnTo>
                        <a:pt x="0" y="20"/>
                      </a:lnTo>
                      <a:lnTo>
                        <a:pt x="4" y="28"/>
                      </a:lnTo>
                      <a:lnTo>
                        <a:pt x="10" y="34"/>
                      </a:lnTo>
                      <a:lnTo>
                        <a:pt x="20" y="38"/>
                      </a:lnTo>
                      <a:lnTo>
                        <a:pt x="34" y="4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sp>
            <p:nvSpPr>
              <p:cNvPr id="34714" name="Freeform 48"/>
              <p:cNvSpPr>
                <a:spLocks/>
              </p:cNvSpPr>
              <p:nvPr/>
            </p:nvSpPr>
            <p:spPr bwMode="auto">
              <a:xfrm>
                <a:off x="4666" y="2054"/>
                <a:ext cx="66" cy="462"/>
              </a:xfrm>
              <a:custGeom>
                <a:avLst/>
                <a:gdLst>
                  <a:gd name="T0" fmla="*/ 66 w 66"/>
                  <a:gd name="T1" fmla="*/ 20 h 462"/>
                  <a:gd name="T2" fmla="*/ 66 w 66"/>
                  <a:gd name="T3" fmla="*/ 442 h 462"/>
                  <a:gd name="T4" fmla="*/ 64 w 66"/>
                  <a:gd name="T5" fmla="*/ 442 h 462"/>
                  <a:gd name="T6" fmla="*/ 62 w 66"/>
                  <a:gd name="T7" fmla="*/ 450 h 462"/>
                  <a:gd name="T8" fmla="*/ 56 w 66"/>
                  <a:gd name="T9" fmla="*/ 456 h 462"/>
                  <a:gd name="T10" fmla="*/ 44 w 66"/>
                  <a:gd name="T11" fmla="*/ 460 h 462"/>
                  <a:gd name="T12" fmla="*/ 30 w 66"/>
                  <a:gd name="T13" fmla="*/ 462 h 462"/>
                  <a:gd name="T14" fmla="*/ 18 w 66"/>
                  <a:gd name="T15" fmla="*/ 460 h 462"/>
                  <a:gd name="T16" fmla="*/ 8 w 66"/>
                  <a:gd name="T17" fmla="*/ 456 h 462"/>
                  <a:gd name="T18" fmla="*/ 0 w 66"/>
                  <a:gd name="T19" fmla="*/ 450 h 462"/>
                  <a:gd name="T20" fmla="*/ 0 w 66"/>
                  <a:gd name="T21" fmla="*/ 442 h 462"/>
                  <a:gd name="T22" fmla="*/ 0 w 66"/>
                  <a:gd name="T23" fmla="*/ 20 h 462"/>
                  <a:gd name="T24" fmla="*/ 0 w 66"/>
                  <a:gd name="T25" fmla="*/ 12 h 462"/>
                  <a:gd name="T26" fmla="*/ 8 w 66"/>
                  <a:gd name="T27" fmla="*/ 4 h 462"/>
                  <a:gd name="T28" fmla="*/ 18 w 66"/>
                  <a:gd name="T29" fmla="*/ 0 h 462"/>
                  <a:gd name="T30" fmla="*/ 30 w 66"/>
                  <a:gd name="T31" fmla="*/ 0 h 462"/>
                  <a:gd name="T32" fmla="*/ 44 w 66"/>
                  <a:gd name="T33" fmla="*/ 0 h 462"/>
                  <a:gd name="T34" fmla="*/ 56 w 66"/>
                  <a:gd name="T35" fmla="*/ 4 h 462"/>
                  <a:gd name="T36" fmla="*/ 62 w 66"/>
                  <a:gd name="T37" fmla="*/ 12 h 462"/>
                  <a:gd name="T38" fmla="*/ 64 w 66"/>
                  <a:gd name="T39" fmla="*/ 20 h 462"/>
                  <a:gd name="T40" fmla="*/ 66 w 66"/>
                  <a:gd name="T41" fmla="*/ 20 h 4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6" h="462">
                    <a:moveTo>
                      <a:pt x="66" y="20"/>
                    </a:moveTo>
                    <a:lnTo>
                      <a:pt x="66" y="442"/>
                    </a:lnTo>
                    <a:lnTo>
                      <a:pt x="64" y="442"/>
                    </a:lnTo>
                    <a:lnTo>
                      <a:pt x="62" y="450"/>
                    </a:lnTo>
                    <a:lnTo>
                      <a:pt x="56" y="456"/>
                    </a:lnTo>
                    <a:lnTo>
                      <a:pt x="44" y="460"/>
                    </a:lnTo>
                    <a:lnTo>
                      <a:pt x="30" y="462"/>
                    </a:lnTo>
                    <a:lnTo>
                      <a:pt x="18" y="460"/>
                    </a:lnTo>
                    <a:lnTo>
                      <a:pt x="8" y="456"/>
                    </a:lnTo>
                    <a:lnTo>
                      <a:pt x="0" y="450"/>
                    </a:lnTo>
                    <a:lnTo>
                      <a:pt x="0" y="442"/>
                    </a:lnTo>
                    <a:lnTo>
                      <a:pt x="0" y="20"/>
                    </a:lnTo>
                    <a:lnTo>
                      <a:pt x="0" y="12"/>
                    </a:lnTo>
                    <a:lnTo>
                      <a:pt x="8" y="4"/>
                    </a:lnTo>
                    <a:lnTo>
                      <a:pt x="18" y="0"/>
                    </a:lnTo>
                    <a:lnTo>
                      <a:pt x="30" y="0"/>
                    </a:lnTo>
                    <a:lnTo>
                      <a:pt x="44" y="0"/>
                    </a:lnTo>
                    <a:lnTo>
                      <a:pt x="56" y="4"/>
                    </a:lnTo>
                    <a:lnTo>
                      <a:pt x="62" y="12"/>
                    </a:lnTo>
                    <a:lnTo>
                      <a:pt x="64" y="20"/>
                    </a:lnTo>
                    <a:lnTo>
                      <a:pt x="66" y="2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nvGrpSpPr>
              <p:cNvPr id="34715" name="Group 49"/>
              <p:cNvGrpSpPr>
                <a:grpSpLocks/>
              </p:cNvGrpSpPr>
              <p:nvPr/>
            </p:nvGrpSpPr>
            <p:grpSpPr bwMode="auto">
              <a:xfrm>
                <a:off x="4666" y="2054"/>
                <a:ext cx="66" cy="40"/>
                <a:chOff x="4666" y="1914"/>
                <a:chExt cx="66" cy="40"/>
              </a:xfrm>
            </p:grpSpPr>
            <p:sp>
              <p:nvSpPr>
                <p:cNvPr id="34746" name="Freeform 50"/>
                <p:cNvSpPr>
                  <a:spLocks/>
                </p:cNvSpPr>
                <p:nvPr/>
              </p:nvSpPr>
              <p:spPr bwMode="auto">
                <a:xfrm>
                  <a:off x="4666" y="1914"/>
                  <a:ext cx="66" cy="40"/>
                </a:xfrm>
                <a:custGeom>
                  <a:avLst/>
                  <a:gdLst>
                    <a:gd name="T0" fmla="*/ 30 w 66"/>
                    <a:gd name="T1" fmla="*/ 40 h 40"/>
                    <a:gd name="T2" fmla="*/ 44 w 66"/>
                    <a:gd name="T3" fmla="*/ 38 h 40"/>
                    <a:gd name="T4" fmla="*/ 54 w 66"/>
                    <a:gd name="T5" fmla="*/ 34 h 40"/>
                    <a:gd name="T6" fmla="*/ 62 w 66"/>
                    <a:gd name="T7" fmla="*/ 28 h 40"/>
                    <a:gd name="T8" fmla="*/ 66 w 66"/>
                    <a:gd name="T9" fmla="*/ 20 h 40"/>
                    <a:gd name="T10" fmla="*/ 62 w 66"/>
                    <a:gd name="T11" fmla="*/ 12 h 40"/>
                    <a:gd name="T12" fmla="*/ 54 w 66"/>
                    <a:gd name="T13" fmla="*/ 4 h 40"/>
                    <a:gd name="T14" fmla="*/ 44 w 66"/>
                    <a:gd name="T15" fmla="*/ 0 h 40"/>
                    <a:gd name="T16" fmla="*/ 30 w 66"/>
                    <a:gd name="T17" fmla="*/ 0 h 40"/>
                    <a:gd name="T18" fmla="*/ 18 w 66"/>
                    <a:gd name="T19" fmla="*/ 0 h 40"/>
                    <a:gd name="T20" fmla="*/ 8 w 66"/>
                    <a:gd name="T21" fmla="*/ 4 h 40"/>
                    <a:gd name="T22" fmla="*/ 0 w 66"/>
                    <a:gd name="T23" fmla="*/ 12 h 40"/>
                    <a:gd name="T24" fmla="*/ 0 w 66"/>
                    <a:gd name="T25" fmla="*/ 20 h 40"/>
                    <a:gd name="T26" fmla="*/ 0 w 66"/>
                    <a:gd name="T27" fmla="*/ 28 h 40"/>
                    <a:gd name="T28" fmla="*/ 8 w 66"/>
                    <a:gd name="T29" fmla="*/ 34 h 40"/>
                    <a:gd name="T30" fmla="*/ 18 w 66"/>
                    <a:gd name="T31" fmla="*/ 38 h 40"/>
                    <a:gd name="T32" fmla="*/ 30 w 66"/>
                    <a:gd name="T33" fmla="*/ 4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6" h="40">
                      <a:moveTo>
                        <a:pt x="30" y="40"/>
                      </a:moveTo>
                      <a:lnTo>
                        <a:pt x="44" y="38"/>
                      </a:lnTo>
                      <a:lnTo>
                        <a:pt x="54" y="34"/>
                      </a:lnTo>
                      <a:lnTo>
                        <a:pt x="62" y="28"/>
                      </a:lnTo>
                      <a:lnTo>
                        <a:pt x="66" y="20"/>
                      </a:lnTo>
                      <a:lnTo>
                        <a:pt x="62" y="12"/>
                      </a:lnTo>
                      <a:lnTo>
                        <a:pt x="54" y="4"/>
                      </a:lnTo>
                      <a:lnTo>
                        <a:pt x="44" y="0"/>
                      </a:lnTo>
                      <a:lnTo>
                        <a:pt x="30" y="0"/>
                      </a:lnTo>
                      <a:lnTo>
                        <a:pt x="18" y="0"/>
                      </a:lnTo>
                      <a:lnTo>
                        <a:pt x="8" y="4"/>
                      </a:lnTo>
                      <a:lnTo>
                        <a:pt x="0" y="12"/>
                      </a:lnTo>
                      <a:lnTo>
                        <a:pt x="0" y="20"/>
                      </a:lnTo>
                      <a:lnTo>
                        <a:pt x="0" y="28"/>
                      </a:lnTo>
                      <a:lnTo>
                        <a:pt x="8" y="34"/>
                      </a:lnTo>
                      <a:lnTo>
                        <a:pt x="18" y="38"/>
                      </a:lnTo>
                      <a:lnTo>
                        <a:pt x="30" y="40"/>
                      </a:lnTo>
                      <a:close/>
                    </a:path>
                  </a:pathLst>
                </a:custGeom>
                <a:solidFill>
                  <a:srgbClr val="FFFF4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747" name="Freeform 51"/>
                <p:cNvSpPr>
                  <a:spLocks/>
                </p:cNvSpPr>
                <p:nvPr/>
              </p:nvSpPr>
              <p:spPr bwMode="auto">
                <a:xfrm>
                  <a:off x="4666" y="1914"/>
                  <a:ext cx="66" cy="40"/>
                </a:xfrm>
                <a:custGeom>
                  <a:avLst/>
                  <a:gdLst>
                    <a:gd name="T0" fmla="*/ 30 w 66"/>
                    <a:gd name="T1" fmla="*/ 40 h 40"/>
                    <a:gd name="T2" fmla="*/ 44 w 66"/>
                    <a:gd name="T3" fmla="*/ 38 h 40"/>
                    <a:gd name="T4" fmla="*/ 54 w 66"/>
                    <a:gd name="T5" fmla="*/ 34 h 40"/>
                    <a:gd name="T6" fmla="*/ 62 w 66"/>
                    <a:gd name="T7" fmla="*/ 28 h 40"/>
                    <a:gd name="T8" fmla="*/ 66 w 66"/>
                    <a:gd name="T9" fmla="*/ 20 h 40"/>
                    <a:gd name="T10" fmla="*/ 62 w 66"/>
                    <a:gd name="T11" fmla="*/ 12 h 40"/>
                    <a:gd name="T12" fmla="*/ 54 w 66"/>
                    <a:gd name="T13" fmla="*/ 4 h 40"/>
                    <a:gd name="T14" fmla="*/ 44 w 66"/>
                    <a:gd name="T15" fmla="*/ 0 h 40"/>
                    <a:gd name="T16" fmla="*/ 30 w 66"/>
                    <a:gd name="T17" fmla="*/ 0 h 40"/>
                    <a:gd name="T18" fmla="*/ 18 w 66"/>
                    <a:gd name="T19" fmla="*/ 0 h 40"/>
                    <a:gd name="T20" fmla="*/ 8 w 66"/>
                    <a:gd name="T21" fmla="*/ 4 h 40"/>
                    <a:gd name="T22" fmla="*/ 0 w 66"/>
                    <a:gd name="T23" fmla="*/ 12 h 40"/>
                    <a:gd name="T24" fmla="*/ 0 w 66"/>
                    <a:gd name="T25" fmla="*/ 20 h 40"/>
                    <a:gd name="T26" fmla="*/ 0 w 66"/>
                    <a:gd name="T27" fmla="*/ 28 h 40"/>
                    <a:gd name="T28" fmla="*/ 8 w 66"/>
                    <a:gd name="T29" fmla="*/ 34 h 40"/>
                    <a:gd name="T30" fmla="*/ 18 w 66"/>
                    <a:gd name="T31" fmla="*/ 38 h 40"/>
                    <a:gd name="T32" fmla="*/ 30 w 66"/>
                    <a:gd name="T33" fmla="*/ 4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6" h="40">
                      <a:moveTo>
                        <a:pt x="30" y="40"/>
                      </a:moveTo>
                      <a:lnTo>
                        <a:pt x="44" y="38"/>
                      </a:lnTo>
                      <a:lnTo>
                        <a:pt x="54" y="34"/>
                      </a:lnTo>
                      <a:lnTo>
                        <a:pt x="62" y="28"/>
                      </a:lnTo>
                      <a:lnTo>
                        <a:pt x="66" y="20"/>
                      </a:lnTo>
                      <a:lnTo>
                        <a:pt x="62" y="12"/>
                      </a:lnTo>
                      <a:lnTo>
                        <a:pt x="54" y="4"/>
                      </a:lnTo>
                      <a:lnTo>
                        <a:pt x="44" y="0"/>
                      </a:lnTo>
                      <a:lnTo>
                        <a:pt x="30" y="0"/>
                      </a:lnTo>
                      <a:lnTo>
                        <a:pt x="18" y="0"/>
                      </a:lnTo>
                      <a:lnTo>
                        <a:pt x="8" y="4"/>
                      </a:lnTo>
                      <a:lnTo>
                        <a:pt x="0" y="12"/>
                      </a:lnTo>
                      <a:lnTo>
                        <a:pt x="0" y="20"/>
                      </a:lnTo>
                      <a:lnTo>
                        <a:pt x="0" y="28"/>
                      </a:lnTo>
                      <a:lnTo>
                        <a:pt x="8" y="34"/>
                      </a:lnTo>
                      <a:lnTo>
                        <a:pt x="18" y="38"/>
                      </a:lnTo>
                      <a:lnTo>
                        <a:pt x="30" y="4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716" name="Group 52"/>
              <p:cNvGrpSpPr>
                <a:grpSpLocks/>
              </p:cNvGrpSpPr>
              <p:nvPr/>
            </p:nvGrpSpPr>
            <p:grpSpPr bwMode="auto">
              <a:xfrm>
                <a:off x="4746" y="2054"/>
                <a:ext cx="66" cy="40"/>
                <a:chOff x="4746" y="1914"/>
                <a:chExt cx="66" cy="40"/>
              </a:xfrm>
            </p:grpSpPr>
            <p:sp>
              <p:nvSpPr>
                <p:cNvPr id="34744" name="Freeform 53"/>
                <p:cNvSpPr>
                  <a:spLocks/>
                </p:cNvSpPr>
                <p:nvPr/>
              </p:nvSpPr>
              <p:spPr bwMode="auto">
                <a:xfrm>
                  <a:off x="4746" y="1914"/>
                  <a:ext cx="66" cy="40"/>
                </a:xfrm>
                <a:custGeom>
                  <a:avLst/>
                  <a:gdLst>
                    <a:gd name="T0" fmla="*/ 34 w 66"/>
                    <a:gd name="T1" fmla="*/ 40 h 40"/>
                    <a:gd name="T2" fmla="*/ 46 w 66"/>
                    <a:gd name="T3" fmla="*/ 38 h 40"/>
                    <a:gd name="T4" fmla="*/ 56 w 66"/>
                    <a:gd name="T5" fmla="*/ 34 h 40"/>
                    <a:gd name="T6" fmla="*/ 64 w 66"/>
                    <a:gd name="T7" fmla="*/ 28 h 40"/>
                    <a:gd name="T8" fmla="*/ 66 w 66"/>
                    <a:gd name="T9" fmla="*/ 20 h 40"/>
                    <a:gd name="T10" fmla="*/ 64 w 66"/>
                    <a:gd name="T11" fmla="*/ 12 h 40"/>
                    <a:gd name="T12" fmla="*/ 56 w 66"/>
                    <a:gd name="T13" fmla="*/ 4 h 40"/>
                    <a:gd name="T14" fmla="*/ 46 w 66"/>
                    <a:gd name="T15" fmla="*/ 0 h 40"/>
                    <a:gd name="T16" fmla="*/ 34 w 66"/>
                    <a:gd name="T17" fmla="*/ 0 h 40"/>
                    <a:gd name="T18" fmla="*/ 20 w 66"/>
                    <a:gd name="T19" fmla="*/ 0 h 40"/>
                    <a:gd name="T20" fmla="*/ 10 w 66"/>
                    <a:gd name="T21" fmla="*/ 4 h 40"/>
                    <a:gd name="T22" fmla="*/ 2 w 66"/>
                    <a:gd name="T23" fmla="*/ 12 h 40"/>
                    <a:gd name="T24" fmla="*/ 0 w 66"/>
                    <a:gd name="T25" fmla="*/ 20 h 40"/>
                    <a:gd name="T26" fmla="*/ 2 w 66"/>
                    <a:gd name="T27" fmla="*/ 28 h 40"/>
                    <a:gd name="T28" fmla="*/ 10 w 66"/>
                    <a:gd name="T29" fmla="*/ 34 h 40"/>
                    <a:gd name="T30" fmla="*/ 20 w 66"/>
                    <a:gd name="T31" fmla="*/ 38 h 40"/>
                    <a:gd name="T32" fmla="*/ 34 w 66"/>
                    <a:gd name="T33" fmla="*/ 4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6" h="40">
                      <a:moveTo>
                        <a:pt x="34" y="40"/>
                      </a:moveTo>
                      <a:lnTo>
                        <a:pt x="46" y="38"/>
                      </a:lnTo>
                      <a:lnTo>
                        <a:pt x="56" y="34"/>
                      </a:lnTo>
                      <a:lnTo>
                        <a:pt x="64" y="28"/>
                      </a:lnTo>
                      <a:lnTo>
                        <a:pt x="66" y="20"/>
                      </a:lnTo>
                      <a:lnTo>
                        <a:pt x="64" y="12"/>
                      </a:lnTo>
                      <a:lnTo>
                        <a:pt x="56" y="4"/>
                      </a:lnTo>
                      <a:lnTo>
                        <a:pt x="46" y="0"/>
                      </a:lnTo>
                      <a:lnTo>
                        <a:pt x="34" y="0"/>
                      </a:lnTo>
                      <a:lnTo>
                        <a:pt x="20" y="0"/>
                      </a:lnTo>
                      <a:lnTo>
                        <a:pt x="10" y="4"/>
                      </a:lnTo>
                      <a:lnTo>
                        <a:pt x="2" y="12"/>
                      </a:lnTo>
                      <a:lnTo>
                        <a:pt x="0" y="20"/>
                      </a:lnTo>
                      <a:lnTo>
                        <a:pt x="2" y="28"/>
                      </a:lnTo>
                      <a:lnTo>
                        <a:pt x="10" y="34"/>
                      </a:lnTo>
                      <a:lnTo>
                        <a:pt x="20" y="38"/>
                      </a:lnTo>
                      <a:lnTo>
                        <a:pt x="34" y="40"/>
                      </a:lnTo>
                      <a:close/>
                    </a:path>
                  </a:pathLst>
                </a:custGeom>
                <a:solidFill>
                  <a:srgbClr val="FFFF4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745" name="Freeform 54"/>
                <p:cNvSpPr>
                  <a:spLocks/>
                </p:cNvSpPr>
                <p:nvPr/>
              </p:nvSpPr>
              <p:spPr bwMode="auto">
                <a:xfrm>
                  <a:off x="4746" y="1914"/>
                  <a:ext cx="66" cy="40"/>
                </a:xfrm>
                <a:custGeom>
                  <a:avLst/>
                  <a:gdLst>
                    <a:gd name="T0" fmla="*/ 34 w 66"/>
                    <a:gd name="T1" fmla="*/ 40 h 40"/>
                    <a:gd name="T2" fmla="*/ 46 w 66"/>
                    <a:gd name="T3" fmla="*/ 38 h 40"/>
                    <a:gd name="T4" fmla="*/ 56 w 66"/>
                    <a:gd name="T5" fmla="*/ 34 h 40"/>
                    <a:gd name="T6" fmla="*/ 64 w 66"/>
                    <a:gd name="T7" fmla="*/ 28 h 40"/>
                    <a:gd name="T8" fmla="*/ 66 w 66"/>
                    <a:gd name="T9" fmla="*/ 20 h 40"/>
                    <a:gd name="T10" fmla="*/ 64 w 66"/>
                    <a:gd name="T11" fmla="*/ 12 h 40"/>
                    <a:gd name="T12" fmla="*/ 56 w 66"/>
                    <a:gd name="T13" fmla="*/ 4 h 40"/>
                    <a:gd name="T14" fmla="*/ 46 w 66"/>
                    <a:gd name="T15" fmla="*/ 0 h 40"/>
                    <a:gd name="T16" fmla="*/ 34 w 66"/>
                    <a:gd name="T17" fmla="*/ 0 h 40"/>
                    <a:gd name="T18" fmla="*/ 20 w 66"/>
                    <a:gd name="T19" fmla="*/ 0 h 40"/>
                    <a:gd name="T20" fmla="*/ 10 w 66"/>
                    <a:gd name="T21" fmla="*/ 4 h 40"/>
                    <a:gd name="T22" fmla="*/ 2 w 66"/>
                    <a:gd name="T23" fmla="*/ 12 h 40"/>
                    <a:gd name="T24" fmla="*/ 0 w 66"/>
                    <a:gd name="T25" fmla="*/ 20 h 40"/>
                    <a:gd name="T26" fmla="*/ 2 w 66"/>
                    <a:gd name="T27" fmla="*/ 28 h 40"/>
                    <a:gd name="T28" fmla="*/ 10 w 66"/>
                    <a:gd name="T29" fmla="*/ 34 h 40"/>
                    <a:gd name="T30" fmla="*/ 20 w 66"/>
                    <a:gd name="T31" fmla="*/ 38 h 40"/>
                    <a:gd name="T32" fmla="*/ 34 w 66"/>
                    <a:gd name="T33" fmla="*/ 4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6" h="40">
                      <a:moveTo>
                        <a:pt x="34" y="40"/>
                      </a:moveTo>
                      <a:lnTo>
                        <a:pt x="46" y="38"/>
                      </a:lnTo>
                      <a:lnTo>
                        <a:pt x="56" y="34"/>
                      </a:lnTo>
                      <a:lnTo>
                        <a:pt x="64" y="28"/>
                      </a:lnTo>
                      <a:lnTo>
                        <a:pt x="66" y="20"/>
                      </a:lnTo>
                      <a:lnTo>
                        <a:pt x="64" y="12"/>
                      </a:lnTo>
                      <a:lnTo>
                        <a:pt x="56" y="4"/>
                      </a:lnTo>
                      <a:lnTo>
                        <a:pt x="46" y="0"/>
                      </a:lnTo>
                      <a:lnTo>
                        <a:pt x="34" y="0"/>
                      </a:lnTo>
                      <a:lnTo>
                        <a:pt x="20" y="0"/>
                      </a:lnTo>
                      <a:lnTo>
                        <a:pt x="10" y="4"/>
                      </a:lnTo>
                      <a:lnTo>
                        <a:pt x="2" y="12"/>
                      </a:lnTo>
                      <a:lnTo>
                        <a:pt x="0" y="20"/>
                      </a:lnTo>
                      <a:lnTo>
                        <a:pt x="2" y="28"/>
                      </a:lnTo>
                      <a:lnTo>
                        <a:pt x="10" y="34"/>
                      </a:lnTo>
                      <a:lnTo>
                        <a:pt x="20" y="38"/>
                      </a:lnTo>
                      <a:lnTo>
                        <a:pt x="34" y="4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sp>
            <p:nvSpPr>
              <p:cNvPr id="34717" name="Freeform 55"/>
              <p:cNvSpPr>
                <a:spLocks/>
              </p:cNvSpPr>
              <p:nvPr/>
            </p:nvSpPr>
            <p:spPr bwMode="auto">
              <a:xfrm>
                <a:off x="4696" y="2090"/>
                <a:ext cx="68" cy="460"/>
              </a:xfrm>
              <a:custGeom>
                <a:avLst/>
                <a:gdLst>
                  <a:gd name="T0" fmla="*/ 68 w 68"/>
                  <a:gd name="T1" fmla="*/ 16 h 460"/>
                  <a:gd name="T2" fmla="*/ 68 w 68"/>
                  <a:gd name="T3" fmla="*/ 440 h 460"/>
                  <a:gd name="T4" fmla="*/ 66 w 68"/>
                  <a:gd name="T5" fmla="*/ 440 h 460"/>
                  <a:gd name="T6" fmla="*/ 64 w 68"/>
                  <a:gd name="T7" fmla="*/ 448 h 460"/>
                  <a:gd name="T8" fmla="*/ 58 w 68"/>
                  <a:gd name="T9" fmla="*/ 454 h 460"/>
                  <a:gd name="T10" fmla="*/ 46 w 68"/>
                  <a:gd name="T11" fmla="*/ 458 h 460"/>
                  <a:gd name="T12" fmla="*/ 34 w 68"/>
                  <a:gd name="T13" fmla="*/ 460 h 460"/>
                  <a:gd name="T14" fmla="*/ 22 w 68"/>
                  <a:gd name="T15" fmla="*/ 458 h 460"/>
                  <a:gd name="T16" fmla="*/ 12 w 68"/>
                  <a:gd name="T17" fmla="*/ 454 h 460"/>
                  <a:gd name="T18" fmla="*/ 4 w 68"/>
                  <a:gd name="T19" fmla="*/ 448 h 460"/>
                  <a:gd name="T20" fmla="*/ 0 w 68"/>
                  <a:gd name="T21" fmla="*/ 440 h 460"/>
                  <a:gd name="T22" fmla="*/ 0 w 68"/>
                  <a:gd name="T23" fmla="*/ 16 h 460"/>
                  <a:gd name="T24" fmla="*/ 4 w 68"/>
                  <a:gd name="T25" fmla="*/ 10 h 460"/>
                  <a:gd name="T26" fmla="*/ 12 w 68"/>
                  <a:gd name="T27" fmla="*/ 2 h 460"/>
                  <a:gd name="T28" fmla="*/ 22 w 68"/>
                  <a:gd name="T29" fmla="*/ 0 h 460"/>
                  <a:gd name="T30" fmla="*/ 34 w 68"/>
                  <a:gd name="T31" fmla="*/ 0 h 460"/>
                  <a:gd name="T32" fmla="*/ 46 w 68"/>
                  <a:gd name="T33" fmla="*/ 0 h 460"/>
                  <a:gd name="T34" fmla="*/ 58 w 68"/>
                  <a:gd name="T35" fmla="*/ 2 h 460"/>
                  <a:gd name="T36" fmla="*/ 64 w 68"/>
                  <a:gd name="T37" fmla="*/ 10 h 460"/>
                  <a:gd name="T38" fmla="*/ 66 w 68"/>
                  <a:gd name="T39" fmla="*/ 16 h 460"/>
                  <a:gd name="T40" fmla="*/ 68 w 68"/>
                  <a:gd name="T41" fmla="*/ 16 h 4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8" h="460">
                    <a:moveTo>
                      <a:pt x="68" y="16"/>
                    </a:moveTo>
                    <a:lnTo>
                      <a:pt x="68" y="440"/>
                    </a:lnTo>
                    <a:lnTo>
                      <a:pt x="66" y="440"/>
                    </a:lnTo>
                    <a:lnTo>
                      <a:pt x="64" y="448"/>
                    </a:lnTo>
                    <a:lnTo>
                      <a:pt x="58" y="454"/>
                    </a:lnTo>
                    <a:lnTo>
                      <a:pt x="46" y="458"/>
                    </a:lnTo>
                    <a:lnTo>
                      <a:pt x="34" y="460"/>
                    </a:lnTo>
                    <a:lnTo>
                      <a:pt x="22" y="458"/>
                    </a:lnTo>
                    <a:lnTo>
                      <a:pt x="12" y="454"/>
                    </a:lnTo>
                    <a:lnTo>
                      <a:pt x="4" y="448"/>
                    </a:lnTo>
                    <a:lnTo>
                      <a:pt x="0" y="440"/>
                    </a:lnTo>
                    <a:lnTo>
                      <a:pt x="0" y="16"/>
                    </a:lnTo>
                    <a:lnTo>
                      <a:pt x="4" y="10"/>
                    </a:lnTo>
                    <a:lnTo>
                      <a:pt x="12" y="2"/>
                    </a:lnTo>
                    <a:lnTo>
                      <a:pt x="22" y="0"/>
                    </a:lnTo>
                    <a:lnTo>
                      <a:pt x="34" y="0"/>
                    </a:lnTo>
                    <a:lnTo>
                      <a:pt x="46" y="0"/>
                    </a:lnTo>
                    <a:lnTo>
                      <a:pt x="58" y="2"/>
                    </a:lnTo>
                    <a:lnTo>
                      <a:pt x="64" y="10"/>
                    </a:lnTo>
                    <a:lnTo>
                      <a:pt x="66" y="16"/>
                    </a:lnTo>
                    <a:lnTo>
                      <a:pt x="68" y="16"/>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nvGrpSpPr>
              <p:cNvPr id="34718" name="Group 56"/>
              <p:cNvGrpSpPr>
                <a:grpSpLocks/>
              </p:cNvGrpSpPr>
              <p:nvPr/>
            </p:nvGrpSpPr>
            <p:grpSpPr bwMode="auto">
              <a:xfrm>
                <a:off x="4696" y="2090"/>
                <a:ext cx="66" cy="38"/>
                <a:chOff x="4696" y="1950"/>
                <a:chExt cx="66" cy="38"/>
              </a:xfrm>
            </p:grpSpPr>
            <p:sp>
              <p:nvSpPr>
                <p:cNvPr id="34742" name="Freeform 57"/>
                <p:cNvSpPr>
                  <a:spLocks/>
                </p:cNvSpPr>
                <p:nvPr/>
              </p:nvSpPr>
              <p:spPr bwMode="auto">
                <a:xfrm>
                  <a:off x="4696" y="1950"/>
                  <a:ext cx="66" cy="38"/>
                </a:xfrm>
                <a:custGeom>
                  <a:avLst/>
                  <a:gdLst>
                    <a:gd name="T0" fmla="*/ 34 w 66"/>
                    <a:gd name="T1" fmla="*/ 38 h 38"/>
                    <a:gd name="T2" fmla="*/ 44 w 66"/>
                    <a:gd name="T3" fmla="*/ 36 h 38"/>
                    <a:gd name="T4" fmla="*/ 56 w 66"/>
                    <a:gd name="T5" fmla="*/ 34 h 38"/>
                    <a:gd name="T6" fmla="*/ 64 w 66"/>
                    <a:gd name="T7" fmla="*/ 26 h 38"/>
                    <a:gd name="T8" fmla="*/ 66 w 66"/>
                    <a:gd name="T9" fmla="*/ 16 h 38"/>
                    <a:gd name="T10" fmla="*/ 64 w 66"/>
                    <a:gd name="T11" fmla="*/ 10 h 38"/>
                    <a:gd name="T12" fmla="*/ 56 w 66"/>
                    <a:gd name="T13" fmla="*/ 2 h 38"/>
                    <a:gd name="T14" fmla="*/ 44 w 66"/>
                    <a:gd name="T15" fmla="*/ 0 h 38"/>
                    <a:gd name="T16" fmla="*/ 34 w 66"/>
                    <a:gd name="T17" fmla="*/ 0 h 38"/>
                    <a:gd name="T18" fmla="*/ 22 w 66"/>
                    <a:gd name="T19" fmla="*/ 0 h 38"/>
                    <a:gd name="T20" fmla="*/ 12 w 66"/>
                    <a:gd name="T21" fmla="*/ 2 h 38"/>
                    <a:gd name="T22" fmla="*/ 4 w 66"/>
                    <a:gd name="T23" fmla="*/ 10 h 38"/>
                    <a:gd name="T24" fmla="*/ 0 w 66"/>
                    <a:gd name="T25" fmla="*/ 16 h 38"/>
                    <a:gd name="T26" fmla="*/ 4 w 66"/>
                    <a:gd name="T27" fmla="*/ 26 h 38"/>
                    <a:gd name="T28" fmla="*/ 12 w 66"/>
                    <a:gd name="T29" fmla="*/ 34 h 38"/>
                    <a:gd name="T30" fmla="*/ 22 w 66"/>
                    <a:gd name="T31" fmla="*/ 36 h 38"/>
                    <a:gd name="T32" fmla="*/ 34 w 66"/>
                    <a:gd name="T33" fmla="*/ 38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6" h="38">
                      <a:moveTo>
                        <a:pt x="34" y="38"/>
                      </a:moveTo>
                      <a:lnTo>
                        <a:pt x="44" y="36"/>
                      </a:lnTo>
                      <a:lnTo>
                        <a:pt x="56" y="34"/>
                      </a:lnTo>
                      <a:lnTo>
                        <a:pt x="64" y="26"/>
                      </a:lnTo>
                      <a:lnTo>
                        <a:pt x="66" y="16"/>
                      </a:lnTo>
                      <a:lnTo>
                        <a:pt x="64" y="10"/>
                      </a:lnTo>
                      <a:lnTo>
                        <a:pt x="56" y="2"/>
                      </a:lnTo>
                      <a:lnTo>
                        <a:pt x="44" y="0"/>
                      </a:lnTo>
                      <a:lnTo>
                        <a:pt x="34" y="0"/>
                      </a:lnTo>
                      <a:lnTo>
                        <a:pt x="22" y="0"/>
                      </a:lnTo>
                      <a:lnTo>
                        <a:pt x="12" y="2"/>
                      </a:lnTo>
                      <a:lnTo>
                        <a:pt x="4" y="10"/>
                      </a:lnTo>
                      <a:lnTo>
                        <a:pt x="0" y="16"/>
                      </a:lnTo>
                      <a:lnTo>
                        <a:pt x="4" y="26"/>
                      </a:lnTo>
                      <a:lnTo>
                        <a:pt x="12" y="34"/>
                      </a:lnTo>
                      <a:lnTo>
                        <a:pt x="22" y="36"/>
                      </a:lnTo>
                      <a:lnTo>
                        <a:pt x="34" y="38"/>
                      </a:lnTo>
                      <a:close/>
                    </a:path>
                  </a:pathLst>
                </a:custGeom>
                <a:solidFill>
                  <a:srgbClr val="FFFF4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743" name="Freeform 58"/>
                <p:cNvSpPr>
                  <a:spLocks/>
                </p:cNvSpPr>
                <p:nvPr/>
              </p:nvSpPr>
              <p:spPr bwMode="auto">
                <a:xfrm>
                  <a:off x="4696" y="1950"/>
                  <a:ext cx="66" cy="38"/>
                </a:xfrm>
                <a:custGeom>
                  <a:avLst/>
                  <a:gdLst>
                    <a:gd name="T0" fmla="*/ 34 w 66"/>
                    <a:gd name="T1" fmla="*/ 38 h 38"/>
                    <a:gd name="T2" fmla="*/ 44 w 66"/>
                    <a:gd name="T3" fmla="*/ 36 h 38"/>
                    <a:gd name="T4" fmla="*/ 56 w 66"/>
                    <a:gd name="T5" fmla="*/ 34 h 38"/>
                    <a:gd name="T6" fmla="*/ 64 w 66"/>
                    <a:gd name="T7" fmla="*/ 26 h 38"/>
                    <a:gd name="T8" fmla="*/ 66 w 66"/>
                    <a:gd name="T9" fmla="*/ 16 h 38"/>
                    <a:gd name="T10" fmla="*/ 64 w 66"/>
                    <a:gd name="T11" fmla="*/ 10 h 38"/>
                    <a:gd name="T12" fmla="*/ 56 w 66"/>
                    <a:gd name="T13" fmla="*/ 2 h 38"/>
                    <a:gd name="T14" fmla="*/ 44 w 66"/>
                    <a:gd name="T15" fmla="*/ 0 h 38"/>
                    <a:gd name="T16" fmla="*/ 34 w 66"/>
                    <a:gd name="T17" fmla="*/ 0 h 38"/>
                    <a:gd name="T18" fmla="*/ 22 w 66"/>
                    <a:gd name="T19" fmla="*/ 0 h 38"/>
                    <a:gd name="T20" fmla="*/ 12 w 66"/>
                    <a:gd name="T21" fmla="*/ 2 h 38"/>
                    <a:gd name="T22" fmla="*/ 4 w 66"/>
                    <a:gd name="T23" fmla="*/ 10 h 38"/>
                    <a:gd name="T24" fmla="*/ 0 w 66"/>
                    <a:gd name="T25" fmla="*/ 16 h 38"/>
                    <a:gd name="T26" fmla="*/ 4 w 66"/>
                    <a:gd name="T27" fmla="*/ 26 h 38"/>
                    <a:gd name="T28" fmla="*/ 12 w 66"/>
                    <a:gd name="T29" fmla="*/ 34 h 38"/>
                    <a:gd name="T30" fmla="*/ 22 w 66"/>
                    <a:gd name="T31" fmla="*/ 36 h 38"/>
                    <a:gd name="T32" fmla="*/ 34 w 66"/>
                    <a:gd name="T33" fmla="*/ 38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6" h="38">
                      <a:moveTo>
                        <a:pt x="34" y="38"/>
                      </a:moveTo>
                      <a:lnTo>
                        <a:pt x="44" y="36"/>
                      </a:lnTo>
                      <a:lnTo>
                        <a:pt x="56" y="34"/>
                      </a:lnTo>
                      <a:lnTo>
                        <a:pt x="64" y="26"/>
                      </a:lnTo>
                      <a:lnTo>
                        <a:pt x="66" y="16"/>
                      </a:lnTo>
                      <a:lnTo>
                        <a:pt x="64" y="10"/>
                      </a:lnTo>
                      <a:lnTo>
                        <a:pt x="56" y="2"/>
                      </a:lnTo>
                      <a:lnTo>
                        <a:pt x="44" y="0"/>
                      </a:lnTo>
                      <a:lnTo>
                        <a:pt x="34" y="0"/>
                      </a:lnTo>
                      <a:lnTo>
                        <a:pt x="22" y="0"/>
                      </a:lnTo>
                      <a:lnTo>
                        <a:pt x="12" y="2"/>
                      </a:lnTo>
                      <a:lnTo>
                        <a:pt x="4" y="10"/>
                      </a:lnTo>
                      <a:lnTo>
                        <a:pt x="0" y="16"/>
                      </a:lnTo>
                      <a:lnTo>
                        <a:pt x="4" y="26"/>
                      </a:lnTo>
                      <a:lnTo>
                        <a:pt x="12" y="34"/>
                      </a:lnTo>
                      <a:lnTo>
                        <a:pt x="22" y="36"/>
                      </a:lnTo>
                      <a:lnTo>
                        <a:pt x="34" y="38"/>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719" name="Group 59"/>
              <p:cNvGrpSpPr>
                <a:grpSpLocks/>
              </p:cNvGrpSpPr>
              <p:nvPr/>
            </p:nvGrpSpPr>
            <p:grpSpPr bwMode="auto">
              <a:xfrm>
                <a:off x="4544" y="2090"/>
                <a:ext cx="62" cy="40"/>
                <a:chOff x="4544" y="1950"/>
                <a:chExt cx="62" cy="40"/>
              </a:xfrm>
            </p:grpSpPr>
            <p:sp>
              <p:nvSpPr>
                <p:cNvPr id="34740" name="Freeform 60"/>
                <p:cNvSpPr>
                  <a:spLocks/>
                </p:cNvSpPr>
                <p:nvPr/>
              </p:nvSpPr>
              <p:spPr bwMode="auto">
                <a:xfrm>
                  <a:off x="4544" y="1950"/>
                  <a:ext cx="62" cy="40"/>
                </a:xfrm>
                <a:custGeom>
                  <a:avLst/>
                  <a:gdLst>
                    <a:gd name="T0" fmla="*/ 30 w 62"/>
                    <a:gd name="T1" fmla="*/ 40 h 40"/>
                    <a:gd name="T2" fmla="*/ 44 w 62"/>
                    <a:gd name="T3" fmla="*/ 38 h 40"/>
                    <a:gd name="T4" fmla="*/ 54 w 62"/>
                    <a:gd name="T5" fmla="*/ 34 h 40"/>
                    <a:gd name="T6" fmla="*/ 60 w 62"/>
                    <a:gd name="T7" fmla="*/ 28 h 40"/>
                    <a:gd name="T8" fmla="*/ 62 w 62"/>
                    <a:gd name="T9" fmla="*/ 20 h 40"/>
                    <a:gd name="T10" fmla="*/ 60 w 62"/>
                    <a:gd name="T11" fmla="*/ 12 h 40"/>
                    <a:gd name="T12" fmla="*/ 54 w 62"/>
                    <a:gd name="T13" fmla="*/ 6 h 40"/>
                    <a:gd name="T14" fmla="*/ 44 w 62"/>
                    <a:gd name="T15" fmla="*/ 0 h 40"/>
                    <a:gd name="T16" fmla="*/ 30 w 62"/>
                    <a:gd name="T17" fmla="*/ 0 h 40"/>
                    <a:gd name="T18" fmla="*/ 18 w 62"/>
                    <a:gd name="T19" fmla="*/ 0 h 40"/>
                    <a:gd name="T20" fmla="*/ 8 w 62"/>
                    <a:gd name="T21" fmla="*/ 6 h 40"/>
                    <a:gd name="T22" fmla="*/ 0 w 62"/>
                    <a:gd name="T23" fmla="*/ 12 h 40"/>
                    <a:gd name="T24" fmla="*/ 0 w 62"/>
                    <a:gd name="T25" fmla="*/ 20 h 40"/>
                    <a:gd name="T26" fmla="*/ 0 w 62"/>
                    <a:gd name="T27" fmla="*/ 28 h 40"/>
                    <a:gd name="T28" fmla="*/ 8 w 62"/>
                    <a:gd name="T29" fmla="*/ 34 h 40"/>
                    <a:gd name="T30" fmla="*/ 18 w 62"/>
                    <a:gd name="T31" fmla="*/ 38 h 40"/>
                    <a:gd name="T32" fmla="*/ 30 w 62"/>
                    <a:gd name="T33" fmla="*/ 4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2" h="40">
                      <a:moveTo>
                        <a:pt x="30" y="40"/>
                      </a:moveTo>
                      <a:lnTo>
                        <a:pt x="44" y="38"/>
                      </a:lnTo>
                      <a:lnTo>
                        <a:pt x="54" y="34"/>
                      </a:lnTo>
                      <a:lnTo>
                        <a:pt x="60" y="28"/>
                      </a:lnTo>
                      <a:lnTo>
                        <a:pt x="62" y="20"/>
                      </a:lnTo>
                      <a:lnTo>
                        <a:pt x="60" y="12"/>
                      </a:lnTo>
                      <a:lnTo>
                        <a:pt x="54" y="6"/>
                      </a:lnTo>
                      <a:lnTo>
                        <a:pt x="44" y="0"/>
                      </a:lnTo>
                      <a:lnTo>
                        <a:pt x="30" y="0"/>
                      </a:lnTo>
                      <a:lnTo>
                        <a:pt x="18" y="0"/>
                      </a:lnTo>
                      <a:lnTo>
                        <a:pt x="8" y="6"/>
                      </a:lnTo>
                      <a:lnTo>
                        <a:pt x="0" y="12"/>
                      </a:lnTo>
                      <a:lnTo>
                        <a:pt x="0" y="20"/>
                      </a:lnTo>
                      <a:lnTo>
                        <a:pt x="0" y="28"/>
                      </a:lnTo>
                      <a:lnTo>
                        <a:pt x="8" y="34"/>
                      </a:lnTo>
                      <a:lnTo>
                        <a:pt x="18" y="38"/>
                      </a:lnTo>
                      <a:lnTo>
                        <a:pt x="30" y="40"/>
                      </a:lnTo>
                      <a:close/>
                    </a:path>
                  </a:pathLst>
                </a:custGeom>
                <a:solidFill>
                  <a:srgbClr val="FFFF4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741" name="Freeform 61"/>
                <p:cNvSpPr>
                  <a:spLocks/>
                </p:cNvSpPr>
                <p:nvPr/>
              </p:nvSpPr>
              <p:spPr bwMode="auto">
                <a:xfrm>
                  <a:off x="4544" y="1950"/>
                  <a:ext cx="62" cy="40"/>
                </a:xfrm>
                <a:custGeom>
                  <a:avLst/>
                  <a:gdLst>
                    <a:gd name="T0" fmla="*/ 30 w 62"/>
                    <a:gd name="T1" fmla="*/ 40 h 40"/>
                    <a:gd name="T2" fmla="*/ 44 w 62"/>
                    <a:gd name="T3" fmla="*/ 38 h 40"/>
                    <a:gd name="T4" fmla="*/ 54 w 62"/>
                    <a:gd name="T5" fmla="*/ 34 h 40"/>
                    <a:gd name="T6" fmla="*/ 60 w 62"/>
                    <a:gd name="T7" fmla="*/ 28 h 40"/>
                    <a:gd name="T8" fmla="*/ 62 w 62"/>
                    <a:gd name="T9" fmla="*/ 20 h 40"/>
                    <a:gd name="T10" fmla="*/ 60 w 62"/>
                    <a:gd name="T11" fmla="*/ 12 h 40"/>
                    <a:gd name="T12" fmla="*/ 54 w 62"/>
                    <a:gd name="T13" fmla="*/ 6 h 40"/>
                    <a:gd name="T14" fmla="*/ 44 w 62"/>
                    <a:gd name="T15" fmla="*/ 0 h 40"/>
                    <a:gd name="T16" fmla="*/ 30 w 62"/>
                    <a:gd name="T17" fmla="*/ 0 h 40"/>
                    <a:gd name="T18" fmla="*/ 18 w 62"/>
                    <a:gd name="T19" fmla="*/ 0 h 40"/>
                    <a:gd name="T20" fmla="*/ 8 w 62"/>
                    <a:gd name="T21" fmla="*/ 6 h 40"/>
                    <a:gd name="T22" fmla="*/ 0 w 62"/>
                    <a:gd name="T23" fmla="*/ 12 h 40"/>
                    <a:gd name="T24" fmla="*/ 0 w 62"/>
                    <a:gd name="T25" fmla="*/ 20 h 40"/>
                    <a:gd name="T26" fmla="*/ 0 w 62"/>
                    <a:gd name="T27" fmla="*/ 28 h 40"/>
                    <a:gd name="T28" fmla="*/ 8 w 62"/>
                    <a:gd name="T29" fmla="*/ 34 h 40"/>
                    <a:gd name="T30" fmla="*/ 18 w 62"/>
                    <a:gd name="T31" fmla="*/ 38 h 40"/>
                    <a:gd name="T32" fmla="*/ 30 w 62"/>
                    <a:gd name="T33" fmla="*/ 4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2" h="40">
                      <a:moveTo>
                        <a:pt x="30" y="40"/>
                      </a:moveTo>
                      <a:lnTo>
                        <a:pt x="44" y="38"/>
                      </a:lnTo>
                      <a:lnTo>
                        <a:pt x="54" y="34"/>
                      </a:lnTo>
                      <a:lnTo>
                        <a:pt x="60" y="28"/>
                      </a:lnTo>
                      <a:lnTo>
                        <a:pt x="62" y="20"/>
                      </a:lnTo>
                      <a:lnTo>
                        <a:pt x="60" y="12"/>
                      </a:lnTo>
                      <a:lnTo>
                        <a:pt x="54" y="6"/>
                      </a:lnTo>
                      <a:lnTo>
                        <a:pt x="44" y="0"/>
                      </a:lnTo>
                      <a:lnTo>
                        <a:pt x="30" y="0"/>
                      </a:lnTo>
                      <a:lnTo>
                        <a:pt x="18" y="0"/>
                      </a:lnTo>
                      <a:lnTo>
                        <a:pt x="8" y="6"/>
                      </a:lnTo>
                      <a:lnTo>
                        <a:pt x="0" y="12"/>
                      </a:lnTo>
                      <a:lnTo>
                        <a:pt x="0" y="20"/>
                      </a:lnTo>
                      <a:lnTo>
                        <a:pt x="0" y="28"/>
                      </a:lnTo>
                      <a:lnTo>
                        <a:pt x="8" y="34"/>
                      </a:lnTo>
                      <a:lnTo>
                        <a:pt x="18" y="38"/>
                      </a:lnTo>
                      <a:lnTo>
                        <a:pt x="30" y="4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sp>
            <p:nvSpPr>
              <p:cNvPr id="34720" name="Freeform 62"/>
              <p:cNvSpPr>
                <a:spLocks/>
              </p:cNvSpPr>
              <p:nvPr/>
            </p:nvSpPr>
            <p:spPr bwMode="auto">
              <a:xfrm>
                <a:off x="4506" y="1554"/>
                <a:ext cx="328" cy="556"/>
              </a:xfrm>
              <a:custGeom>
                <a:avLst/>
                <a:gdLst>
                  <a:gd name="T0" fmla="*/ 68 w 328"/>
                  <a:gd name="T1" fmla="*/ 556 h 556"/>
                  <a:gd name="T2" fmla="*/ 68 w 328"/>
                  <a:gd name="T3" fmla="*/ 470 h 556"/>
                  <a:gd name="T4" fmla="*/ 68 w 328"/>
                  <a:gd name="T5" fmla="*/ 468 h 556"/>
                  <a:gd name="T6" fmla="*/ 68 w 328"/>
                  <a:gd name="T7" fmla="*/ 464 h 556"/>
                  <a:gd name="T8" fmla="*/ 66 w 328"/>
                  <a:gd name="T9" fmla="*/ 456 h 556"/>
                  <a:gd name="T10" fmla="*/ 62 w 328"/>
                  <a:gd name="T11" fmla="*/ 442 h 556"/>
                  <a:gd name="T12" fmla="*/ 58 w 328"/>
                  <a:gd name="T13" fmla="*/ 426 h 556"/>
                  <a:gd name="T14" fmla="*/ 50 w 328"/>
                  <a:gd name="T15" fmla="*/ 406 h 556"/>
                  <a:gd name="T16" fmla="*/ 36 w 328"/>
                  <a:gd name="T17" fmla="*/ 380 h 556"/>
                  <a:gd name="T18" fmla="*/ 20 w 328"/>
                  <a:gd name="T19" fmla="*/ 352 h 556"/>
                  <a:gd name="T20" fmla="*/ 16 w 328"/>
                  <a:gd name="T21" fmla="*/ 350 h 556"/>
                  <a:gd name="T22" fmla="*/ 12 w 328"/>
                  <a:gd name="T23" fmla="*/ 342 h 556"/>
                  <a:gd name="T24" fmla="*/ 6 w 328"/>
                  <a:gd name="T25" fmla="*/ 334 h 556"/>
                  <a:gd name="T26" fmla="*/ 2 w 328"/>
                  <a:gd name="T27" fmla="*/ 322 h 556"/>
                  <a:gd name="T28" fmla="*/ 0 w 328"/>
                  <a:gd name="T29" fmla="*/ 308 h 556"/>
                  <a:gd name="T30" fmla="*/ 0 w 328"/>
                  <a:gd name="T31" fmla="*/ 294 h 556"/>
                  <a:gd name="T32" fmla="*/ 8 w 328"/>
                  <a:gd name="T33" fmla="*/ 276 h 556"/>
                  <a:gd name="T34" fmla="*/ 24 w 328"/>
                  <a:gd name="T35" fmla="*/ 260 h 556"/>
                  <a:gd name="T36" fmla="*/ 24 w 328"/>
                  <a:gd name="T37" fmla="*/ 260 h 556"/>
                  <a:gd name="T38" fmla="*/ 28 w 328"/>
                  <a:gd name="T39" fmla="*/ 260 h 556"/>
                  <a:gd name="T40" fmla="*/ 36 w 328"/>
                  <a:gd name="T41" fmla="*/ 258 h 556"/>
                  <a:gd name="T42" fmla="*/ 46 w 328"/>
                  <a:gd name="T43" fmla="*/ 254 h 556"/>
                  <a:gd name="T44" fmla="*/ 56 w 328"/>
                  <a:gd name="T45" fmla="*/ 248 h 556"/>
                  <a:gd name="T46" fmla="*/ 66 w 328"/>
                  <a:gd name="T47" fmla="*/ 240 h 556"/>
                  <a:gd name="T48" fmla="*/ 74 w 328"/>
                  <a:gd name="T49" fmla="*/ 224 h 556"/>
                  <a:gd name="T50" fmla="*/ 84 w 328"/>
                  <a:gd name="T51" fmla="*/ 206 h 556"/>
                  <a:gd name="T52" fmla="*/ 86 w 328"/>
                  <a:gd name="T53" fmla="*/ 188 h 556"/>
                  <a:gd name="T54" fmla="*/ 90 w 328"/>
                  <a:gd name="T55" fmla="*/ 172 h 556"/>
                  <a:gd name="T56" fmla="*/ 92 w 328"/>
                  <a:gd name="T57" fmla="*/ 162 h 556"/>
                  <a:gd name="T58" fmla="*/ 94 w 328"/>
                  <a:gd name="T59" fmla="*/ 154 h 556"/>
                  <a:gd name="T60" fmla="*/ 94 w 328"/>
                  <a:gd name="T61" fmla="*/ 152 h 556"/>
                  <a:gd name="T62" fmla="*/ 96 w 328"/>
                  <a:gd name="T63" fmla="*/ 150 h 556"/>
                  <a:gd name="T64" fmla="*/ 96 w 328"/>
                  <a:gd name="T65" fmla="*/ 148 h 556"/>
                  <a:gd name="T66" fmla="*/ 84 w 328"/>
                  <a:gd name="T67" fmla="*/ 206 h 556"/>
                  <a:gd name="T68" fmla="*/ 96 w 328"/>
                  <a:gd name="T69" fmla="*/ 148 h 556"/>
                  <a:gd name="T70" fmla="*/ 96 w 328"/>
                  <a:gd name="T71" fmla="*/ 74 h 556"/>
                  <a:gd name="T72" fmla="*/ 96 w 328"/>
                  <a:gd name="T73" fmla="*/ 68 h 556"/>
                  <a:gd name="T74" fmla="*/ 96 w 328"/>
                  <a:gd name="T75" fmla="*/ 60 h 556"/>
                  <a:gd name="T76" fmla="*/ 98 w 328"/>
                  <a:gd name="T77" fmla="*/ 48 h 556"/>
                  <a:gd name="T78" fmla="*/ 104 w 328"/>
                  <a:gd name="T79" fmla="*/ 38 h 556"/>
                  <a:gd name="T80" fmla="*/ 114 w 328"/>
                  <a:gd name="T81" fmla="*/ 30 h 556"/>
                  <a:gd name="T82" fmla="*/ 130 w 328"/>
                  <a:gd name="T83" fmla="*/ 30 h 556"/>
                  <a:gd name="T84" fmla="*/ 156 w 328"/>
                  <a:gd name="T85" fmla="*/ 42 h 556"/>
                  <a:gd name="T86" fmla="*/ 184 w 328"/>
                  <a:gd name="T87" fmla="*/ 64 h 556"/>
                  <a:gd name="T88" fmla="*/ 188 w 328"/>
                  <a:gd name="T89" fmla="*/ 64 h 556"/>
                  <a:gd name="T90" fmla="*/ 198 w 328"/>
                  <a:gd name="T91" fmla="*/ 64 h 556"/>
                  <a:gd name="T92" fmla="*/ 214 w 328"/>
                  <a:gd name="T93" fmla="*/ 62 h 556"/>
                  <a:gd name="T94" fmla="*/ 234 w 328"/>
                  <a:gd name="T95" fmla="*/ 60 h 556"/>
                  <a:gd name="T96" fmla="*/ 256 w 328"/>
                  <a:gd name="T97" fmla="*/ 52 h 556"/>
                  <a:gd name="T98" fmla="*/ 280 w 328"/>
                  <a:gd name="T99" fmla="*/ 40 h 556"/>
                  <a:gd name="T100" fmla="*/ 302 w 328"/>
                  <a:gd name="T101" fmla="*/ 24 h 556"/>
                  <a:gd name="T102" fmla="*/ 328 w 328"/>
                  <a:gd name="T103" fmla="*/ 0 h 5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28" h="556">
                    <a:moveTo>
                      <a:pt x="68" y="556"/>
                    </a:moveTo>
                    <a:lnTo>
                      <a:pt x="68" y="470"/>
                    </a:lnTo>
                    <a:lnTo>
                      <a:pt x="68" y="468"/>
                    </a:lnTo>
                    <a:lnTo>
                      <a:pt x="68" y="464"/>
                    </a:lnTo>
                    <a:lnTo>
                      <a:pt x="66" y="456"/>
                    </a:lnTo>
                    <a:lnTo>
                      <a:pt x="62" y="442"/>
                    </a:lnTo>
                    <a:lnTo>
                      <a:pt x="58" y="426"/>
                    </a:lnTo>
                    <a:lnTo>
                      <a:pt x="50" y="406"/>
                    </a:lnTo>
                    <a:lnTo>
                      <a:pt x="36" y="380"/>
                    </a:lnTo>
                    <a:lnTo>
                      <a:pt x="20" y="352"/>
                    </a:lnTo>
                    <a:lnTo>
                      <a:pt x="16" y="350"/>
                    </a:lnTo>
                    <a:lnTo>
                      <a:pt x="12" y="342"/>
                    </a:lnTo>
                    <a:lnTo>
                      <a:pt x="6" y="334"/>
                    </a:lnTo>
                    <a:lnTo>
                      <a:pt x="2" y="322"/>
                    </a:lnTo>
                    <a:lnTo>
                      <a:pt x="0" y="308"/>
                    </a:lnTo>
                    <a:lnTo>
                      <a:pt x="0" y="294"/>
                    </a:lnTo>
                    <a:lnTo>
                      <a:pt x="8" y="276"/>
                    </a:lnTo>
                    <a:lnTo>
                      <a:pt x="24" y="260"/>
                    </a:lnTo>
                    <a:lnTo>
                      <a:pt x="28" y="260"/>
                    </a:lnTo>
                    <a:lnTo>
                      <a:pt x="36" y="258"/>
                    </a:lnTo>
                    <a:lnTo>
                      <a:pt x="46" y="254"/>
                    </a:lnTo>
                    <a:lnTo>
                      <a:pt x="56" y="248"/>
                    </a:lnTo>
                    <a:lnTo>
                      <a:pt x="66" y="240"/>
                    </a:lnTo>
                    <a:lnTo>
                      <a:pt x="74" y="224"/>
                    </a:lnTo>
                    <a:lnTo>
                      <a:pt x="84" y="206"/>
                    </a:lnTo>
                    <a:lnTo>
                      <a:pt x="86" y="188"/>
                    </a:lnTo>
                    <a:lnTo>
                      <a:pt x="90" y="172"/>
                    </a:lnTo>
                    <a:lnTo>
                      <a:pt x="92" y="162"/>
                    </a:lnTo>
                    <a:lnTo>
                      <a:pt x="94" y="154"/>
                    </a:lnTo>
                    <a:lnTo>
                      <a:pt x="94" y="152"/>
                    </a:lnTo>
                    <a:lnTo>
                      <a:pt x="96" y="150"/>
                    </a:lnTo>
                    <a:lnTo>
                      <a:pt x="96" y="148"/>
                    </a:lnTo>
                    <a:lnTo>
                      <a:pt x="84" y="206"/>
                    </a:lnTo>
                    <a:lnTo>
                      <a:pt x="96" y="148"/>
                    </a:lnTo>
                    <a:lnTo>
                      <a:pt x="96" y="74"/>
                    </a:lnTo>
                    <a:lnTo>
                      <a:pt x="96" y="68"/>
                    </a:lnTo>
                    <a:lnTo>
                      <a:pt x="96" y="60"/>
                    </a:lnTo>
                    <a:lnTo>
                      <a:pt x="98" y="48"/>
                    </a:lnTo>
                    <a:lnTo>
                      <a:pt x="104" y="38"/>
                    </a:lnTo>
                    <a:lnTo>
                      <a:pt x="114" y="30"/>
                    </a:lnTo>
                    <a:lnTo>
                      <a:pt x="130" y="30"/>
                    </a:lnTo>
                    <a:lnTo>
                      <a:pt x="156" y="42"/>
                    </a:lnTo>
                    <a:lnTo>
                      <a:pt x="184" y="64"/>
                    </a:lnTo>
                    <a:lnTo>
                      <a:pt x="188" y="64"/>
                    </a:lnTo>
                    <a:lnTo>
                      <a:pt x="198" y="64"/>
                    </a:lnTo>
                    <a:lnTo>
                      <a:pt x="214" y="62"/>
                    </a:lnTo>
                    <a:lnTo>
                      <a:pt x="234" y="60"/>
                    </a:lnTo>
                    <a:lnTo>
                      <a:pt x="256" y="52"/>
                    </a:lnTo>
                    <a:lnTo>
                      <a:pt x="280" y="40"/>
                    </a:lnTo>
                    <a:lnTo>
                      <a:pt x="302" y="24"/>
                    </a:lnTo>
                    <a:lnTo>
                      <a:pt x="328"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nvGrpSpPr>
              <p:cNvPr id="34721" name="Group 63"/>
              <p:cNvGrpSpPr>
                <a:grpSpLocks/>
              </p:cNvGrpSpPr>
              <p:nvPr/>
            </p:nvGrpSpPr>
            <p:grpSpPr bwMode="auto">
              <a:xfrm>
                <a:off x="4582" y="1700"/>
                <a:ext cx="28" cy="60"/>
                <a:chOff x="4582" y="1560"/>
                <a:chExt cx="28" cy="60"/>
              </a:xfrm>
            </p:grpSpPr>
            <p:sp>
              <p:nvSpPr>
                <p:cNvPr id="34738" name="Freeform 64"/>
                <p:cNvSpPr>
                  <a:spLocks/>
                </p:cNvSpPr>
                <p:nvPr/>
              </p:nvSpPr>
              <p:spPr bwMode="auto">
                <a:xfrm>
                  <a:off x="4582" y="1560"/>
                  <a:ext cx="28" cy="60"/>
                </a:xfrm>
                <a:custGeom>
                  <a:avLst/>
                  <a:gdLst>
                    <a:gd name="T0" fmla="*/ 0 w 28"/>
                    <a:gd name="T1" fmla="*/ 60 h 60"/>
                    <a:gd name="T2" fmla="*/ 14 w 28"/>
                    <a:gd name="T3" fmla="*/ 60 h 60"/>
                    <a:gd name="T4" fmla="*/ 28 w 28"/>
                    <a:gd name="T5" fmla="*/ 4 h 60"/>
                    <a:gd name="T6" fmla="*/ 12 w 28"/>
                    <a:gd name="T7" fmla="*/ 0 h 60"/>
                    <a:gd name="T8" fmla="*/ 0 w 28"/>
                    <a:gd name="T9" fmla="*/ 60 h 60"/>
                    <a:gd name="T10" fmla="*/ 14 w 28"/>
                    <a:gd name="T11" fmla="*/ 60 h 60"/>
                    <a:gd name="T12" fmla="*/ 0 w 28"/>
                    <a:gd name="T13" fmla="*/ 6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 h="60">
                      <a:moveTo>
                        <a:pt x="0" y="60"/>
                      </a:moveTo>
                      <a:lnTo>
                        <a:pt x="14" y="60"/>
                      </a:lnTo>
                      <a:lnTo>
                        <a:pt x="28" y="4"/>
                      </a:lnTo>
                      <a:lnTo>
                        <a:pt x="12" y="0"/>
                      </a:lnTo>
                      <a:lnTo>
                        <a:pt x="0" y="60"/>
                      </a:lnTo>
                      <a:lnTo>
                        <a:pt x="14" y="60"/>
                      </a:lnTo>
                      <a:lnTo>
                        <a:pt x="0" y="6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739" name="Freeform 65"/>
                <p:cNvSpPr>
                  <a:spLocks/>
                </p:cNvSpPr>
                <p:nvPr/>
              </p:nvSpPr>
              <p:spPr bwMode="auto">
                <a:xfrm>
                  <a:off x="4582" y="1560"/>
                  <a:ext cx="28" cy="60"/>
                </a:xfrm>
                <a:custGeom>
                  <a:avLst/>
                  <a:gdLst>
                    <a:gd name="T0" fmla="*/ 0 w 28"/>
                    <a:gd name="T1" fmla="*/ 60 h 60"/>
                    <a:gd name="T2" fmla="*/ 14 w 28"/>
                    <a:gd name="T3" fmla="*/ 60 h 60"/>
                    <a:gd name="T4" fmla="*/ 28 w 28"/>
                    <a:gd name="T5" fmla="*/ 4 h 60"/>
                    <a:gd name="T6" fmla="*/ 12 w 28"/>
                    <a:gd name="T7" fmla="*/ 0 h 60"/>
                    <a:gd name="T8" fmla="*/ 0 w 28"/>
                    <a:gd name="T9" fmla="*/ 60 h 60"/>
                    <a:gd name="T10" fmla="*/ 14 w 28"/>
                    <a:gd name="T11" fmla="*/ 60 h 60"/>
                    <a:gd name="T12" fmla="*/ 0 w 28"/>
                    <a:gd name="T13" fmla="*/ 6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 h="60">
                      <a:moveTo>
                        <a:pt x="0" y="60"/>
                      </a:moveTo>
                      <a:lnTo>
                        <a:pt x="14" y="60"/>
                      </a:lnTo>
                      <a:lnTo>
                        <a:pt x="28" y="4"/>
                      </a:lnTo>
                      <a:lnTo>
                        <a:pt x="12" y="0"/>
                      </a:lnTo>
                      <a:lnTo>
                        <a:pt x="0" y="60"/>
                      </a:lnTo>
                      <a:lnTo>
                        <a:pt x="14" y="60"/>
                      </a:lnTo>
                      <a:lnTo>
                        <a:pt x="0" y="6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sp>
            <p:nvSpPr>
              <p:cNvPr id="34722" name="Freeform 66"/>
              <p:cNvSpPr>
                <a:spLocks/>
              </p:cNvSpPr>
              <p:nvPr/>
            </p:nvSpPr>
            <p:spPr bwMode="auto">
              <a:xfrm>
                <a:off x="4620" y="1902"/>
                <a:ext cx="74" cy="172"/>
              </a:xfrm>
              <a:custGeom>
                <a:avLst/>
                <a:gdLst>
                  <a:gd name="T0" fmla="*/ 4 w 74"/>
                  <a:gd name="T1" fmla="*/ 172 h 172"/>
                  <a:gd name="T2" fmla="*/ 4 w 74"/>
                  <a:gd name="T3" fmla="*/ 168 h 172"/>
                  <a:gd name="T4" fmla="*/ 0 w 74"/>
                  <a:gd name="T5" fmla="*/ 162 h 172"/>
                  <a:gd name="T6" fmla="*/ 0 w 74"/>
                  <a:gd name="T7" fmla="*/ 150 h 172"/>
                  <a:gd name="T8" fmla="*/ 0 w 74"/>
                  <a:gd name="T9" fmla="*/ 138 h 172"/>
                  <a:gd name="T10" fmla="*/ 0 w 74"/>
                  <a:gd name="T11" fmla="*/ 122 h 172"/>
                  <a:gd name="T12" fmla="*/ 2 w 74"/>
                  <a:gd name="T13" fmla="*/ 106 h 172"/>
                  <a:gd name="T14" fmla="*/ 6 w 74"/>
                  <a:gd name="T15" fmla="*/ 90 h 172"/>
                  <a:gd name="T16" fmla="*/ 14 w 74"/>
                  <a:gd name="T17" fmla="*/ 74 h 172"/>
                  <a:gd name="T18" fmla="*/ 16 w 74"/>
                  <a:gd name="T19" fmla="*/ 72 h 172"/>
                  <a:gd name="T20" fmla="*/ 20 w 74"/>
                  <a:gd name="T21" fmla="*/ 70 h 172"/>
                  <a:gd name="T22" fmla="*/ 22 w 74"/>
                  <a:gd name="T23" fmla="*/ 62 h 172"/>
                  <a:gd name="T24" fmla="*/ 26 w 74"/>
                  <a:gd name="T25" fmla="*/ 56 h 172"/>
                  <a:gd name="T26" fmla="*/ 32 w 74"/>
                  <a:gd name="T27" fmla="*/ 42 h 172"/>
                  <a:gd name="T28" fmla="*/ 38 w 74"/>
                  <a:gd name="T29" fmla="*/ 28 h 172"/>
                  <a:gd name="T30" fmla="*/ 44 w 74"/>
                  <a:gd name="T31" fmla="*/ 6 h 172"/>
                  <a:gd name="T32" fmla="*/ 46 w 74"/>
                  <a:gd name="T33" fmla="*/ 4 h 172"/>
                  <a:gd name="T34" fmla="*/ 50 w 74"/>
                  <a:gd name="T35" fmla="*/ 2 h 172"/>
                  <a:gd name="T36" fmla="*/ 52 w 74"/>
                  <a:gd name="T37" fmla="*/ 0 h 172"/>
                  <a:gd name="T38" fmla="*/ 58 w 74"/>
                  <a:gd name="T39" fmla="*/ 0 h 172"/>
                  <a:gd name="T40" fmla="*/ 62 w 74"/>
                  <a:gd name="T41" fmla="*/ 4 h 172"/>
                  <a:gd name="T42" fmla="*/ 68 w 74"/>
                  <a:gd name="T43" fmla="*/ 16 h 172"/>
                  <a:gd name="T44" fmla="*/ 72 w 74"/>
                  <a:gd name="T45" fmla="*/ 38 h 172"/>
                  <a:gd name="T46" fmla="*/ 74 w 74"/>
                  <a:gd name="T47" fmla="*/ 70 h 172"/>
                  <a:gd name="T48" fmla="*/ 74 w 74"/>
                  <a:gd name="T49" fmla="*/ 172 h 17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74" h="172">
                    <a:moveTo>
                      <a:pt x="4" y="172"/>
                    </a:moveTo>
                    <a:lnTo>
                      <a:pt x="4" y="168"/>
                    </a:lnTo>
                    <a:lnTo>
                      <a:pt x="0" y="162"/>
                    </a:lnTo>
                    <a:lnTo>
                      <a:pt x="0" y="150"/>
                    </a:lnTo>
                    <a:lnTo>
                      <a:pt x="0" y="138"/>
                    </a:lnTo>
                    <a:lnTo>
                      <a:pt x="0" y="122"/>
                    </a:lnTo>
                    <a:lnTo>
                      <a:pt x="2" y="106"/>
                    </a:lnTo>
                    <a:lnTo>
                      <a:pt x="6" y="90"/>
                    </a:lnTo>
                    <a:lnTo>
                      <a:pt x="14" y="74"/>
                    </a:lnTo>
                    <a:lnTo>
                      <a:pt x="16" y="72"/>
                    </a:lnTo>
                    <a:lnTo>
                      <a:pt x="20" y="70"/>
                    </a:lnTo>
                    <a:lnTo>
                      <a:pt x="22" y="62"/>
                    </a:lnTo>
                    <a:lnTo>
                      <a:pt x="26" y="56"/>
                    </a:lnTo>
                    <a:lnTo>
                      <a:pt x="32" y="42"/>
                    </a:lnTo>
                    <a:lnTo>
                      <a:pt x="38" y="28"/>
                    </a:lnTo>
                    <a:lnTo>
                      <a:pt x="44" y="6"/>
                    </a:lnTo>
                    <a:lnTo>
                      <a:pt x="46" y="4"/>
                    </a:lnTo>
                    <a:lnTo>
                      <a:pt x="50" y="2"/>
                    </a:lnTo>
                    <a:lnTo>
                      <a:pt x="52" y="0"/>
                    </a:lnTo>
                    <a:lnTo>
                      <a:pt x="58" y="0"/>
                    </a:lnTo>
                    <a:lnTo>
                      <a:pt x="62" y="4"/>
                    </a:lnTo>
                    <a:lnTo>
                      <a:pt x="68" y="16"/>
                    </a:lnTo>
                    <a:lnTo>
                      <a:pt x="72" y="38"/>
                    </a:lnTo>
                    <a:lnTo>
                      <a:pt x="74" y="70"/>
                    </a:lnTo>
                    <a:lnTo>
                      <a:pt x="74" y="172"/>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723" name="Freeform 67"/>
              <p:cNvSpPr>
                <a:spLocks/>
              </p:cNvSpPr>
              <p:nvPr/>
            </p:nvSpPr>
            <p:spPr bwMode="auto">
              <a:xfrm>
                <a:off x="4682" y="1708"/>
                <a:ext cx="96" cy="398"/>
              </a:xfrm>
              <a:custGeom>
                <a:avLst/>
                <a:gdLst>
                  <a:gd name="T0" fmla="*/ 48 w 96"/>
                  <a:gd name="T1" fmla="*/ 398 h 398"/>
                  <a:gd name="T2" fmla="*/ 48 w 96"/>
                  <a:gd name="T3" fmla="*/ 222 h 398"/>
                  <a:gd name="T4" fmla="*/ 48 w 96"/>
                  <a:gd name="T5" fmla="*/ 218 h 398"/>
                  <a:gd name="T6" fmla="*/ 46 w 96"/>
                  <a:gd name="T7" fmla="*/ 216 h 398"/>
                  <a:gd name="T8" fmla="*/ 42 w 96"/>
                  <a:gd name="T9" fmla="*/ 206 h 398"/>
                  <a:gd name="T10" fmla="*/ 38 w 96"/>
                  <a:gd name="T11" fmla="*/ 196 h 398"/>
                  <a:gd name="T12" fmla="*/ 32 w 96"/>
                  <a:gd name="T13" fmla="*/ 182 h 398"/>
                  <a:gd name="T14" fmla="*/ 26 w 96"/>
                  <a:gd name="T15" fmla="*/ 166 h 398"/>
                  <a:gd name="T16" fmla="*/ 16 w 96"/>
                  <a:gd name="T17" fmla="*/ 148 h 398"/>
                  <a:gd name="T18" fmla="*/ 4 w 96"/>
                  <a:gd name="T19" fmla="*/ 128 h 398"/>
                  <a:gd name="T20" fmla="*/ 4 w 96"/>
                  <a:gd name="T21" fmla="*/ 126 h 398"/>
                  <a:gd name="T22" fmla="*/ 4 w 96"/>
                  <a:gd name="T23" fmla="*/ 120 h 398"/>
                  <a:gd name="T24" fmla="*/ 0 w 96"/>
                  <a:gd name="T25" fmla="*/ 108 h 398"/>
                  <a:gd name="T26" fmla="*/ 0 w 96"/>
                  <a:gd name="T27" fmla="*/ 94 h 398"/>
                  <a:gd name="T28" fmla="*/ 0 w 96"/>
                  <a:gd name="T29" fmla="*/ 80 h 398"/>
                  <a:gd name="T30" fmla="*/ 0 w 96"/>
                  <a:gd name="T31" fmla="*/ 64 h 398"/>
                  <a:gd name="T32" fmla="*/ 0 w 96"/>
                  <a:gd name="T33" fmla="*/ 48 h 398"/>
                  <a:gd name="T34" fmla="*/ 0 w 96"/>
                  <a:gd name="T35" fmla="*/ 32 h 398"/>
                  <a:gd name="T36" fmla="*/ 0 w 96"/>
                  <a:gd name="T37" fmla="*/ 18 h 398"/>
                  <a:gd name="T38" fmla="*/ 4 w 96"/>
                  <a:gd name="T39" fmla="*/ 8 h 398"/>
                  <a:gd name="T40" fmla="*/ 10 w 96"/>
                  <a:gd name="T41" fmla="*/ 2 h 398"/>
                  <a:gd name="T42" fmla="*/ 18 w 96"/>
                  <a:gd name="T43" fmla="*/ 0 h 398"/>
                  <a:gd name="T44" fmla="*/ 28 w 96"/>
                  <a:gd name="T45" fmla="*/ 4 h 398"/>
                  <a:gd name="T46" fmla="*/ 42 w 96"/>
                  <a:gd name="T47" fmla="*/ 16 h 398"/>
                  <a:gd name="T48" fmla="*/ 58 w 96"/>
                  <a:gd name="T49" fmla="*/ 32 h 398"/>
                  <a:gd name="T50" fmla="*/ 78 w 96"/>
                  <a:gd name="T51" fmla="*/ 58 h 398"/>
                  <a:gd name="T52" fmla="*/ 80 w 96"/>
                  <a:gd name="T53" fmla="*/ 58 h 398"/>
                  <a:gd name="T54" fmla="*/ 82 w 96"/>
                  <a:gd name="T55" fmla="*/ 58 h 398"/>
                  <a:gd name="T56" fmla="*/ 84 w 96"/>
                  <a:gd name="T57" fmla="*/ 58 h 398"/>
                  <a:gd name="T58" fmla="*/ 88 w 96"/>
                  <a:gd name="T59" fmla="*/ 64 h 398"/>
                  <a:gd name="T60" fmla="*/ 92 w 96"/>
                  <a:gd name="T61" fmla="*/ 76 h 398"/>
                  <a:gd name="T62" fmla="*/ 94 w 96"/>
                  <a:gd name="T63" fmla="*/ 94 h 398"/>
                  <a:gd name="T64" fmla="*/ 96 w 96"/>
                  <a:gd name="T65" fmla="*/ 124 h 398"/>
                  <a:gd name="T66" fmla="*/ 94 w 96"/>
                  <a:gd name="T67" fmla="*/ 166 h 398"/>
                  <a:gd name="T68" fmla="*/ 84 w 96"/>
                  <a:gd name="T69" fmla="*/ 362 h 3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6" h="398">
                    <a:moveTo>
                      <a:pt x="48" y="398"/>
                    </a:moveTo>
                    <a:lnTo>
                      <a:pt x="48" y="222"/>
                    </a:lnTo>
                    <a:lnTo>
                      <a:pt x="48" y="218"/>
                    </a:lnTo>
                    <a:lnTo>
                      <a:pt x="46" y="216"/>
                    </a:lnTo>
                    <a:lnTo>
                      <a:pt x="42" y="206"/>
                    </a:lnTo>
                    <a:lnTo>
                      <a:pt x="38" y="196"/>
                    </a:lnTo>
                    <a:lnTo>
                      <a:pt x="32" y="182"/>
                    </a:lnTo>
                    <a:lnTo>
                      <a:pt x="26" y="166"/>
                    </a:lnTo>
                    <a:lnTo>
                      <a:pt x="16" y="148"/>
                    </a:lnTo>
                    <a:lnTo>
                      <a:pt x="4" y="128"/>
                    </a:lnTo>
                    <a:lnTo>
                      <a:pt x="4" y="126"/>
                    </a:lnTo>
                    <a:lnTo>
                      <a:pt x="4" y="120"/>
                    </a:lnTo>
                    <a:lnTo>
                      <a:pt x="0" y="108"/>
                    </a:lnTo>
                    <a:lnTo>
                      <a:pt x="0" y="94"/>
                    </a:lnTo>
                    <a:lnTo>
                      <a:pt x="0" y="80"/>
                    </a:lnTo>
                    <a:lnTo>
                      <a:pt x="0" y="64"/>
                    </a:lnTo>
                    <a:lnTo>
                      <a:pt x="0" y="48"/>
                    </a:lnTo>
                    <a:lnTo>
                      <a:pt x="0" y="32"/>
                    </a:lnTo>
                    <a:lnTo>
                      <a:pt x="0" y="18"/>
                    </a:lnTo>
                    <a:lnTo>
                      <a:pt x="4" y="8"/>
                    </a:lnTo>
                    <a:lnTo>
                      <a:pt x="10" y="2"/>
                    </a:lnTo>
                    <a:lnTo>
                      <a:pt x="18" y="0"/>
                    </a:lnTo>
                    <a:lnTo>
                      <a:pt x="28" y="4"/>
                    </a:lnTo>
                    <a:lnTo>
                      <a:pt x="42" y="16"/>
                    </a:lnTo>
                    <a:lnTo>
                      <a:pt x="58" y="32"/>
                    </a:lnTo>
                    <a:lnTo>
                      <a:pt x="78" y="58"/>
                    </a:lnTo>
                    <a:lnTo>
                      <a:pt x="80" y="58"/>
                    </a:lnTo>
                    <a:lnTo>
                      <a:pt x="82" y="58"/>
                    </a:lnTo>
                    <a:lnTo>
                      <a:pt x="84" y="58"/>
                    </a:lnTo>
                    <a:lnTo>
                      <a:pt x="88" y="64"/>
                    </a:lnTo>
                    <a:lnTo>
                      <a:pt x="92" y="76"/>
                    </a:lnTo>
                    <a:lnTo>
                      <a:pt x="94" y="94"/>
                    </a:lnTo>
                    <a:lnTo>
                      <a:pt x="96" y="124"/>
                    </a:lnTo>
                    <a:lnTo>
                      <a:pt x="94" y="166"/>
                    </a:lnTo>
                    <a:lnTo>
                      <a:pt x="84" y="362"/>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724" name="Freeform 68"/>
              <p:cNvSpPr>
                <a:spLocks/>
              </p:cNvSpPr>
              <p:nvPr/>
            </p:nvSpPr>
            <p:spPr bwMode="auto">
              <a:xfrm>
                <a:off x="4818" y="2460"/>
                <a:ext cx="206" cy="460"/>
              </a:xfrm>
              <a:custGeom>
                <a:avLst/>
                <a:gdLst>
                  <a:gd name="T0" fmla="*/ 0 w 206"/>
                  <a:gd name="T1" fmla="*/ 460 h 460"/>
                  <a:gd name="T2" fmla="*/ 86 w 206"/>
                  <a:gd name="T3" fmla="*/ 460 h 460"/>
                  <a:gd name="T4" fmla="*/ 98 w 206"/>
                  <a:gd name="T5" fmla="*/ 458 h 460"/>
                  <a:gd name="T6" fmla="*/ 108 w 206"/>
                  <a:gd name="T7" fmla="*/ 450 h 460"/>
                  <a:gd name="T8" fmla="*/ 114 w 206"/>
                  <a:gd name="T9" fmla="*/ 444 h 460"/>
                  <a:gd name="T10" fmla="*/ 122 w 206"/>
                  <a:gd name="T11" fmla="*/ 434 h 460"/>
                  <a:gd name="T12" fmla="*/ 126 w 206"/>
                  <a:gd name="T13" fmla="*/ 426 h 460"/>
                  <a:gd name="T14" fmla="*/ 126 w 206"/>
                  <a:gd name="T15" fmla="*/ 416 h 460"/>
                  <a:gd name="T16" fmla="*/ 130 w 206"/>
                  <a:gd name="T17" fmla="*/ 412 h 460"/>
                  <a:gd name="T18" fmla="*/ 130 w 206"/>
                  <a:gd name="T19" fmla="*/ 410 h 460"/>
                  <a:gd name="T20" fmla="*/ 130 w 206"/>
                  <a:gd name="T21" fmla="*/ 392 h 460"/>
                  <a:gd name="T22" fmla="*/ 130 w 206"/>
                  <a:gd name="T23" fmla="*/ 380 h 460"/>
                  <a:gd name="T24" fmla="*/ 130 w 206"/>
                  <a:gd name="T25" fmla="*/ 368 h 460"/>
                  <a:gd name="T26" fmla="*/ 132 w 206"/>
                  <a:gd name="T27" fmla="*/ 356 h 460"/>
                  <a:gd name="T28" fmla="*/ 134 w 206"/>
                  <a:gd name="T29" fmla="*/ 350 h 460"/>
                  <a:gd name="T30" fmla="*/ 134 w 206"/>
                  <a:gd name="T31" fmla="*/ 342 h 460"/>
                  <a:gd name="T32" fmla="*/ 136 w 206"/>
                  <a:gd name="T33" fmla="*/ 340 h 460"/>
                  <a:gd name="T34" fmla="*/ 136 w 206"/>
                  <a:gd name="T35" fmla="*/ 338 h 460"/>
                  <a:gd name="T36" fmla="*/ 146 w 206"/>
                  <a:gd name="T37" fmla="*/ 328 h 460"/>
                  <a:gd name="T38" fmla="*/ 154 w 206"/>
                  <a:gd name="T39" fmla="*/ 316 h 460"/>
                  <a:gd name="T40" fmla="*/ 158 w 206"/>
                  <a:gd name="T41" fmla="*/ 302 h 460"/>
                  <a:gd name="T42" fmla="*/ 156 w 206"/>
                  <a:gd name="T43" fmla="*/ 290 h 460"/>
                  <a:gd name="T44" fmla="*/ 152 w 206"/>
                  <a:gd name="T45" fmla="*/ 280 h 460"/>
                  <a:gd name="T46" fmla="*/ 148 w 206"/>
                  <a:gd name="T47" fmla="*/ 272 h 460"/>
                  <a:gd name="T48" fmla="*/ 146 w 206"/>
                  <a:gd name="T49" fmla="*/ 266 h 460"/>
                  <a:gd name="T50" fmla="*/ 144 w 206"/>
                  <a:gd name="T51" fmla="*/ 266 h 460"/>
                  <a:gd name="T52" fmla="*/ 136 w 206"/>
                  <a:gd name="T53" fmla="*/ 256 h 460"/>
                  <a:gd name="T54" fmla="*/ 126 w 206"/>
                  <a:gd name="T55" fmla="*/ 248 h 460"/>
                  <a:gd name="T56" fmla="*/ 124 w 206"/>
                  <a:gd name="T57" fmla="*/ 244 h 460"/>
                  <a:gd name="T58" fmla="*/ 120 w 206"/>
                  <a:gd name="T59" fmla="*/ 238 h 460"/>
                  <a:gd name="T60" fmla="*/ 118 w 206"/>
                  <a:gd name="T61" fmla="*/ 236 h 460"/>
                  <a:gd name="T62" fmla="*/ 116 w 206"/>
                  <a:gd name="T63" fmla="*/ 232 h 460"/>
                  <a:gd name="T64" fmla="*/ 116 w 206"/>
                  <a:gd name="T65" fmla="*/ 230 h 460"/>
                  <a:gd name="T66" fmla="*/ 116 w 206"/>
                  <a:gd name="T67" fmla="*/ 86 h 460"/>
                  <a:gd name="T68" fmla="*/ 118 w 206"/>
                  <a:gd name="T69" fmla="*/ 70 h 460"/>
                  <a:gd name="T70" fmla="*/ 120 w 206"/>
                  <a:gd name="T71" fmla="*/ 58 h 460"/>
                  <a:gd name="T72" fmla="*/ 122 w 206"/>
                  <a:gd name="T73" fmla="*/ 50 h 460"/>
                  <a:gd name="T74" fmla="*/ 126 w 206"/>
                  <a:gd name="T75" fmla="*/ 46 h 460"/>
                  <a:gd name="T76" fmla="*/ 130 w 206"/>
                  <a:gd name="T77" fmla="*/ 46 h 460"/>
                  <a:gd name="T78" fmla="*/ 134 w 206"/>
                  <a:gd name="T79" fmla="*/ 46 h 460"/>
                  <a:gd name="T80" fmla="*/ 134 w 206"/>
                  <a:gd name="T81" fmla="*/ 48 h 460"/>
                  <a:gd name="T82" fmla="*/ 136 w 206"/>
                  <a:gd name="T83" fmla="*/ 48 h 460"/>
                  <a:gd name="T84" fmla="*/ 182 w 206"/>
                  <a:gd name="T85" fmla="*/ 48 h 460"/>
                  <a:gd name="T86" fmla="*/ 196 w 206"/>
                  <a:gd name="T87" fmla="*/ 70 h 460"/>
                  <a:gd name="T88" fmla="*/ 204 w 206"/>
                  <a:gd name="T89" fmla="*/ 90 h 460"/>
                  <a:gd name="T90" fmla="*/ 206 w 206"/>
                  <a:gd name="T91" fmla="*/ 106 h 460"/>
                  <a:gd name="T92" fmla="*/ 202 w 206"/>
                  <a:gd name="T93" fmla="*/ 122 h 460"/>
                  <a:gd name="T94" fmla="*/ 196 w 206"/>
                  <a:gd name="T95" fmla="*/ 136 h 460"/>
                  <a:gd name="T96" fmla="*/ 190 w 206"/>
                  <a:gd name="T97" fmla="*/ 144 h 460"/>
                  <a:gd name="T98" fmla="*/ 184 w 206"/>
                  <a:gd name="T99" fmla="*/ 150 h 460"/>
                  <a:gd name="T100" fmla="*/ 182 w 206"/>
                  <a:gd name="T101" fmla="*/ 154 h 460"/>
                  <a:gd name="T102" fmla="*/ 126 w 206"/>
                  <a:gd name="T103" fmla="*/ 154 h 460"/>
                  <a:gd name="T104" fmla="*/ 112 w 206"/>
                  <a:gd name="T105" fmla="*/ 140 h 460"/>
                  <a:gd name="T106" fmla="*/ 98 w 206"/>
                  <a:gd name="T107" fmla="*/ 120 h 460"/>
                  <a:gd name="T108" fmla="*/ 96 w 206"/>
                  <a:gd name="T109" fmla="*/ 94 h 460"/>
                  <a:gd name="T110" fmla="*/ 94 w 206"/>
                  <a:gd name="T111" fmla="*/ 66 h 460"/>
                  <a:gd name="T112" fmla="*/ 96 w 206"/>
                  <a:gd name="T113" fmla="*/ 44 h 460"/>
                  <a:gd name="T114" fmla="*/ 98 w 206"/>
                  <a:gd name="T115" fmla="*/ 20 h 460"/>
                  <a:gd name="T116" fmla="*/ 98 w 206"/>
                  <a:gd name="T117" fmla="*/ 6 h 460"/>
                  <a:gd name="T118" fmla="*/ 98 w 206"/>
                  <a:gd name="T119" fmla="*/ 0 h 46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06" h="460">
                    <a:moveTo>
                      <a:pt x="0" y="460"/>
                    </a:moveTo>
                    <a:lnTo>
                      <a:pt x="86" y="460"/>
                    </a:lnTo>
                    <a:lnTo>
                      <a:pt x="98" y="458"/>
                    </a:lnTo>
                    <a:lnTo>
                      <a:pt x="108" y="450"/>
                    </a:lnTo>
                    <a:lnTo>
                      <a:pt x="114" y="444"/>
                    </a:lnTo>
                    <a:lnTo>
                      <a:pt x="122" y="434"/>
                    </a:lnTo>
                    <a:lnTo>
                      <a:pt x="126" y="426"/>
                    </a:lnTo>
                    <a:lnTo>
                      <a:pt x="126" y="416"/>
                    </a:lnTo>
                    <a:lnTo>
                      <a:pt x="130" y="412"/>
                    </a:lnTo>
                    <a:lnTo>
                      <a:pt x="130" y="410"/>
                    </a:lnTo>
                    <a:lnTo>
                      <a:pt x="130" y="392"/>
                    </a:lnTo>
                    <a:lnTo>
                      <a:pt x="130" y="380"/>
                    </a:lnTo>
                    <a:lnTo>
                      <a:pt x="130" y="368"/>
                    </a:lnTo>
                    <a:lnTo>
                      <a:pt x="132" y="356"/>
                    </a:lnTo>
                    <a:lnTo>
                      <a:pt x="134" y="350"/>
                    </a:lnTo>
                    <a:lnTo>
                      <a:pt x="134" y="342"/>
                    </a:lnTo>
                    <a:lnTo>
                      <a:pt x="136" y="340"/>
                    </a:lnTo>
                    <a:lnTo>
                      <a:pt x="136" y="338"/>
                    </a:lnTo>
                    <a:lnTo>
                      <a:pt x="146" y="328"/>
                    </a:lnTo>
                    <a:lnTo>
                      <a:pt x="154" y="316"/>
                    </a:lnTo>
                    <a:lnTo>
                      <a:pt x="158" y="302"/>
                    </a:lnTo>
                    <a:lnTo>
                      <a:pt x="156" y="290"/>
                    </a:lnTo>
                    <a:lnTo>
                      <a:pt x="152" y="280"/>
                    </a:lnTo>
                    <a:lnTo>
                      <a:pt x="148" y="272"/>
                    </a:lnTo>
                    <a:lnTo>
                      <a:pt x="146" y="266"/>
                    </a:lnTo>
                    <a:lnTo>
                      <a:pt x="144" y="266"/>
                    </a:lnTo>
                    <a:lnTo>
                      <a:pt x="136" y="256"/>
                    </a:lnTo>
                    <a:lnTo>
                      <a:pt x="126" y="248"/>
                    </a:lnTo>
                    <a:lnTo>
                      <a:pt x="124" y="244"/>
                    </a:lnTo>
                    <a:lnTo>
                      <a:pt x="120" y="238"/>
                    </a:lnTo>
                    <a:lnTo>
                      <a:pt x="118" y="236"/>
                    </a:lnTo>
                    <a:lnTo>
                      <a:pt x="116" y="232"/>
                    </a:lnTo>
                    <a:lnTo>
                      <a:pt x="116" y="230"/>
                    </a:lnTo>
                    <a:lnTo>
                      <a:pt x="116" y="86"/>
                    </a:lnTo>
                    <a:lnTo>
                      <a:pt x="118" y="70"/>
                    </a:lnTo>
                    <a:lnTo>
                      <a:pt x="120" y="58"/>
                    </a:lnTo>
                    <a:lnTo>
                      <a:pt x="122" y="50"/>
                    </a:lnTo>
                    <a:lnTo>
                      <a:pt x="126" y="46"/>
                    </a:lnTo>
                    <a:lnTo>
                      <a:pt x="130" y="46"/>
                    </a:lnTo>
                    <a:lnTo>
                      <a:pt x="134" y="46"/>
                    </a:lnTo>
                    <a:lnTo>
                      <a:pt x="134" y="48"/>
                    </a:lnTo>
                    <a:lnTo>
                      <a:pt x="136" y="48"/>
                    </a:lnTo>
                    <a:lnTo>
                      <a:pt x="182" y="48"/>
                    </a:lnTo>
                    <a:lnTo>
                      <a:pt x="196" y="70"/>
                    </a:lnTo>
                    <a:lnTo>
                      <a:pt x="204" y="90"/>
                    </a:lnTo>
                    <a:lnTo>
                      <a:pt x="206" y="106"/>
                    </a:lnTo>
                    <a:lnTo>
                      <a:pt x="202" y="122"/>
                    </a:lnTo>
                    <a:lnTo>
                      <a:pt x="196" y="136"/>
                    </a:lnTo>
                    <a:lnTo>
                      <a:pt x="190" y="144"/>
                    </a:lnTo>
                    <a:lnTo>
                      <a:pt x="184" y="150"/>
                    </a:lnTo>
                    <a:lnTo>
                      <a:pt x="182" y="154"/>
                    </a:lnTo>
                    <a:lnTo>
                      <a:pt x="126" y="154"/>
                    </a:lnTo>
                    <a:lnTo>
                      <a:pt x="112" y="140"/>
                    </a:lnTo>
                    <a:lnTo>
                      <a:pt x="98" y="120"/>
                    </a:lnTo>
                    <a:lnTo>
                      <a:pt x="96" y="94"/>
                    </a:lnTo>
                    <a:lnTo>
                      <a:pt x="94" y="66"/>
                    </a:lnTo>
                    <a:lnTo>
                      <a:pt x="96" y="44"/>
                    </a:lnTo>
                    <a:lnTo>
                      <a:pt x="98" y="20"/>
                    </a:lnTo>
                    <a:lnTo>
                      <a:pt x="98" y="6"/>
                    </a:lnTo>
                    <a:lnTo>
                      <a:pt x="98"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nvGrpSpPr>
              <p:cNvPr id="34725" name="Group 69"/>
              <p:cNvGrpSpPr>
                <a:grpSpLocks/>
              </p:cNvGrpSpPr>
              <p:nvPr/>
            </p:nvGrpSpPr>
            <p:grpSpPr bwMode="auto">
              <a:xfrm>
                <a:off x="4940" y="2870"/>
                <a:ext cx="18" cy="16"/>
                <a:chOff x="4940" y="2730"/>
                <a:chExt cx="18" cy="16"/>
              </a:xfrm>
            </p:grpSpPr>
            <p:sp>
              <p:nvSpPr>
                <p:cNvPr id="34736" name="Freeform 70"/>
                <p:cNvSpPr>
                  <a:spLocks/>
                </p:cNvSpPr>
                <p:nvPr/>
              </p:nvSpPr>
              <p:spPr bwMode="auto">
                <a:xfrm>
                  <a:off x="4940" y="2730"/>
                  <a:ext cx="18" cy="16"/>
                </a:xfrm>
                <a:custGeom>
                  <a:avLst/>
                  <a:gdLst>
                    <a:gd name="T0" fmla="*/ 0 w 18"/>
                    <a:gd name="T1" fmla="*/ 0 h 16"/>
                    <a:gd name="T2" fmla="*/ 8 w 18"/>
                    <a:gd name="T3" fmla="*/ 0 h 16"/>
                    <a:gd name="T4" fmla="*/ 18 w 18"/>
                    <a:gd name="T5" fmla="*/ 0 h 16"/>
                    <a:gd name="T6" fmla="*/ 18 w 18"/>
                    <a:gd name="T7" fmla="*/ 16 h 16"/>
                    <a:gd name="T8" fmla="*/ 18 w 18"/>
                    <a:gd name="T9" fmla="*/ 0 h 16"/>
                    <a:gd name="T10" fmla="*/ 0 w 18"/>
                    <a:gd name="T11" fmla="*/ 0 h 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6">
                      <a:moveTo>
                        <a:pt x="0" y="0"/>
                      </a:moveTo>
                      <a:lnTo>
                        <a:pt x="8" y="0"/>
                      </a:lnTo>
                      <a:lnTo>
                        <a:pt x="18" y="0"/>
                      </a:lnTo>
                      <a:lnTo>
                        <a:pt x="18" y="16"/>
                      </a:lnTo>
                      <a:lnTo>
                        <a:pt x="18" y="0"/>
                      </a:ln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737" name="Freeform 71"/>
                <p:cNvSpPr>
                  <a:spLocks/>
                </p:cNvSpPr>
                <p:nvPr/>
              </p:nvSpPr>
              <p:spPr bwMode="auto">
                <a:xfrm>
                  <a:off x="4940" y="2730"/>
                  <a:ext cx="18" cy="16"/>
                </a:xfrm>
                <a:custGeom>
                  <a:avLst/>
                  <a:gdLst>
                    <a:gd name="T0" fmla="*/ 0 w 18"/>
                    <a:gd name="T1" fmla="*/ 0 h 16"/>
                    <a:gd name="T2" fmla="*/ 8 w 18"/>
                    <a:gd name="T3" fmla="*/ 0 h 16"/>
                    <a:gd name="T4" fmla="*/ 18 w 18"/>
                    <a:gd name="T5" fmla="*/ 0 h 16"/>
                    <a:gd name="T6" fmla="*/ 18 w 18"/>
                    <a:gd name="T7" fmla="*/ 16 h 16"/>
                    <a:gd name="T8" fmla="*/ 18 w 18"/>
                    <a:gd name="T9" fmla="*/ 0 h 16"/>
                    <a:gd name="T10" fmla="*/ 0 w 18"/>
                    <a:gd name="T11" fmla="*/ 0 h 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6">
                      <a:moveTo>
                        <a:pt x="0" y="0"/>
                      </a:moveTo>
                      <a:lnTo>
                        <a:pt x="8" y="0"/>
                      </a:lnTo>
                      <a:lnTo>
                        <a:pt x="18" y="0"/>
                      </a:lnTo>
                      <a:lnTo>
                        <a:pt x="18" y="16"/>
                      </a:lnTo>
                      <a:lnTo>
                        <a:pt x="18" y="0"/>
                      </a:lnTo>
                      <a:lnTo>
                        <a:pt x="0" y="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sp>
            <p:nvSpPr>
              <p:cNvPr id="34726" name="Freeform 72"/>
              <p:cNvSpPr>
                <a:spLocks/>
              </p:cNvSpPr>
              <p:nvPr/>
            </p:nvSpPr>
            <p:spPr bwMode="auto">
              <a:xfrm>
                <a:off x="4762" y="2874"/>
                <a:ext cx="26" cy="100"/>
              </a:xfrm>
              <a:custGeom>
                <a:avLst/>
                <a:gdLst>
                  <a:gd name="T0" fmla="*/ 26 w 26"/>
                  <a:gd name="T1" fmla="*/ 50 h 100"/>
                  <a:gd name="T2" fmla="*/ 26 w 26"/>
                  <a:gd name="T3" fmla="*/ 38 h 100"/>
                  <a:gd name="T4" fmla="*/ 24 w 26"/>
                  <a:gd name="T5" fmla="*/ 30 h 100"/>
                  <a:gd name="T6" fmla="*/ 24 w 26"/>
                  <a:gd name="T7" fmla="*/ 22 h 100"/>
                  <a:gd name="T8" fmla="*/ 22 w 26"/>
                  <a:gd name="T9" fmla="*/ 14 h 100"/>
                  <a:gd name="T10" fmla="*/ 20 w 26"/>
                  <a:gd name="T11" fmla="*/ 8 h 100"/>
                  <a:gd name="T12" fmla="*/ 18 w 26"/>
                  <a:gd name="T13" fmla="*/ 2 h 100"/>
                  <a:gd name="T14" fmla="*/ 16 w 26"/>
                  <a:gd name="T15" fmla="*/ 0 h 100"/>
                  <a:gd name="T16" fmla="*/ 12 w 26"/>
                  <a:gd name="T17" fmla="*/ 0 h 100"/>
                  <a:gd name="T18" fmla="*/ 8 w 26"/>
                  <a:gd name="T19" fmla="*/ 0 h 100"/>
                  <a:gd name="T20" fmla="*/ 8 w 26"/>
                  <a:gd name="T21" fmla="*/ 2 h 100"/>
                  <a:gd name="T22" fmla="*/ 4 w 26"/>
                  <a:gd name="T23" fmla="*/ 8 h 100"/>
                  <a:gd name="T24" fmla="*/ 2 w 26"/>
                  <a:gd name="T25" fmla="*/ 14 h 100"/>
                  <a:gd name="T26" fmla="*/ 2 w 26"/>
                  <a:gd name="T27" fmla="*/ 22 h 100"/>
                  <a:gd name="T28" fmla="*/ 0 w 26"/>
                  <a:gd name="T29" fmla="*/ 30 h 100"/>
                  <a:gd name="T30" fmla="*/ 0 w 26"/>
                  <a:gd name="T31" fmla="*/ 38 h 100"/>
                  <a:gd name="T32" fmla="*/ 0 w 26"/>
                  <a:gd name="T33" fmla="*/ 50 h 100"/>
                  <a:gd name="T34" fmla="*/ 0 w 26"/>
                  <a:gd name="T35" fmla="*/ 60 h 100"/>
                  <a:gd name="T36" fmla="*/ 0 w 26"/>
                  <a:gd name="T37" fmla="*/ 70 h 100"/>
                  <a:gd name="T38" fmla="*/ 2 w 26"/>
                  <a:gd name="T39" fmla="*/ 78 h 100"/>
                  <a:gd name="T40" fmla="*/ 2 w 26"/>
                  <a:gd name="T41" fmla="*/ 86 h 100"/>
                  <a:gd name="T42" fmla="*/ 4 w 26"/>
                  <a:gd name="T43" fmla="*/ 90 h 100"/>
                  <a:gd name="T44" fmla="*/ 8 w 26"/>
                  <a:gd name="T45" fmla="*/ 94 h 100"/>
                  <a:gd name="T46" fmla="*/ 8 w 26"/>
                  <a:gd name="T47" fmla="*/ 98 h 100"/>
                  <a:gd name="T48" fmla="*/ 12 w 26"/>
                  <a:gd name="T49" fmla="*/ 100 h 100"/>
                  <a:gd name="T50" fmla="*/ 16 w 26"/>
                  <a:gd name="T51" fmla="*/ 98 h 100"/>
                  <a:gd name="T52" fmla="*/ 18 w 26"/>
                  <a:gd name="T53" fmla="*/ 94 h 100"/>
                  <a:gd name="T54" fmla="*/ 20 w 26"/>
                  <a:gd name="T55" fmla="*/ 90 h 100"/>
                  <a:gd name="T56" fmla="*/ 22 w 26"/>
                  <a:gd name="T57" fmla="*/ 86 h 100"/>
                  <a:gd name="T58" fmla="*/ 24 w 26"/>
                  <a:gd name="T59" fmla="*/ 78 h 100"/>
                  <a:gd name="T60" fmla="*/ 24 w 26"/>
                  <a:gd name="T61" fmla="*/ 70 h 100"/>
                  <a:gd name="T62" fmla="*/ 26 w 26"/>
                  <a:gd name="T63" fmla="*/ 60 h 100"/>
                  <a:gd name="T64" fmla="*/ 26 w 26"/>
                  <a:gd name="T65" fmla="*/ 50 h 1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6" h="100">
                    <a:moveTo>
                      <a:pt x="26" y="50"/>
                    </a:moveTo>
                    <a:lnTo>
                      <a:pt x="26" y="38"/>
                    </a:lnTo>
                    <a:lnTo>
                      <a:pt x="24" y="30"/>
                    </a:lnTo>
                    <a:lnTo>
                      <a:pt x="24" y="22"/>
                    </a:lnTo>
                    <a:lnTo>
                      <a:pt x="22" y="14"/>
                    </a:lnTo>
                    <a:lnTo>
                      <a:pt x="20" y="8"/>
                    </a:lnTo>
                    <a:lnTo>
                      <a:pt x="18" y="2"/>
                    </a:lnTo>
                    <a:lnTo>
                      <a:pt x="16" y="0"/>
                    </a:lnTo>
                    <a:lnTo>
                      <a:pt x="12" y="0"/>
                    </a:lnTo>
                    <a:lnTo>
                      <a:pt x="8" y="0"/>
                    </a:lnTo>
                    <a:lnTo>
                      <a:pt x="8" y="2"/>
                    </a:lnTo>
                    <a:lnTo>
                      <a:pt x="4" y="8"/>
                    </a:lnTo>
                    <a:lnTo>
                      <a:pt x="2" y="14"/>
                    </a:lnTo>
                    <a:lnTo>
                      <a:pt x="2" y="22"/>
                    </a:lnTo>
                    <a:lnTo>
                      <a:pt x="0" y="30"/>
                    </a:lnTo>
                    <a:lnTo>
                      <a:pt x="0" y="38"/>
                    </a:lnTo>
                    <a:lnTo>
                      <a:pt x="0" y="50"/>
                    </a:lnTo>
                    <a:lnTo>
                      <a:pt x="0" y="60"/>
                    </a:lnTo>
                    <a:lnTo>
                      <a:pt x="0" y="70"/>
                    </a:lnTo>
                    <a:lnTo>
                      <a:pt x="2" y="78"/>
                    </a:lnTo>
                    <a:lnTo>
                      <a:pt x="2" y="86"/>
                    </a:lnTo>
                    <a:lnTo>
                      <a:pt x="4" y="90"/>
                    </a:lnTo>
                    <a:lnTo>
                      <a:pt x="8" y="94"/>
                    </a:lnTo>
                    <a:lnTo>
                      <a:pt x="8" y="98"/>
                    </a:lnTo>
                    <a:lnTo>
                      <a:pt x="12" y="100"/>
                    </a:lnTo>
                    <a:lnTo>
                      <a:pt x="16" y="98"/>
                    </a:lnTo>
                    <a:lnTo>
                      <a:pt x="18" y="94"/>
                    </a:lnTo>
                    <a:lnTo>
                      <a:pt x="20" y="90"/>
                    </a:lnTo>
                    <a:lnTo>
                      <a:pt x="22" y="86"/>
                    </a:lnTo>
                    <a:lnTo>
                      <a:pt x="24" y="78"/>
                    </a:lnTo>
                    <a:lnTo>
                      <a:pt x="24" y="70"/>
                    </a:lnTo>
                    <a:lnTo>
                      <a:pt x="26" y="60"/>
                    </a:lnTo>
                    <a:lnTo>
                      <a:pt x="26" y="5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727" name="Freeform 73"/>
              <p:cNvSpPr>
                <a:spLocks/>
              </p:cNvSpPr>
              <p:nvPr/>
            </p:nvSpPr>
            <p:spPr bwMode="auto">
              <a:xfrm>
                <a:off x="4694" y="2924"/>
                <a:ext cx="80" cy="200"/>
              </a:xfrm>
              <a:custGeom>
                <a:avLst/>
                <a:gdLst>
                  <a:gd name="T0" fmla="*/ 80 w 80"/>
                  <a:gd name="T1" fmla="*/ 0 h 200"/>
                  <a:gd name="T2" fmla="*/ 76 w 80"/>
                  <a:gd name="T3" fmla="*/ 2 h 200"/>
                  <a:gd name="T4" fmla="*/ 68 w 80"/>
                  <a:gd name="T5" fmla="*/ 2 h 200"/>
                  <a:gd name="T6" fmla="*/ 60 w 80"/>
                  <a:gd name="T7" fmla="*/ 6 h 200"/>
                  <a:gd name="T8" fmla="*/ 52 w 80"/>
                  <a:gd name="T9" fmla="*/ 14 h 200"/>
                  <a:gd name="T10" fmla="*/ 42 w 80"/>
                  <a:gd name="T11" fmla="*/ 24 h 200"/>
                  <a:gd name="T12" fmla="*/ 36 w 80"/>
                  <a:gd name="T13" fmla="*/ 38 h 200"/>
                  <a:gd name="T14" fmla="*/ 36 w 80"/>
                  <a:gd name="T15" fmla="*/ 56 h 200"/>
                  <a:gd name="T16" fmla="*/ 40 w 80"/>
                  <a:gd name="T17" fmla="*/ 78 h 200"/>
                  <a:gd name="T18" fmla="*/ 40 w 80"/>
                  <a:gd name="T19" fmla="*/ 80 h 200"/>
                  <a:gd name="T20" fmla="*/ 40 w 80"/>
                  <a:gd name="T21" fmla="*/ 84 h 200"/>
                  <a:gd name="T22" fmla="*/ 40 w 80"/>
                  <a:gd name="T23" fmla="*/ 92 h 200"/>
                  <a:gd name="T24" fmla="*/ 40 w 80"/>
                  <a:gd name="T25" fmla="*/ 100 h 200"/>
                  <a:gd name="T26" fmla="*/ 36 w 80"/>
                  <a:gd name="T27" fmla="*/ 110 h 200"/>
                  <a:gd name="T28" fmla="*/ 32 w 80"/>
                  <a:gd name="T29" fmla="*/ 118 h 200"/>
                  <a:gd name="T30" fmla="*/ 26 w 80"/>
                  <a:gd name="T31" fmla="*/ 126 h 200"/>
                  <a:gd name="T32" fmla="*/ 18 w 80"/>
                  <a:gd name="T33" fmla="*/ 132 h 200"/>
                  <a:gd name="T34" fmla="*/ 14 w 80"/>
                  <a:gd name="T35" fmla="*/ 136 h 200"/>
                  <a:gd name="T36" fmla="*/ 10 w 80"/>
                  <a:gd name="T37" fmla="*/ 140 h 200"/>
                  <a:gd name="T38" fmla="*/ 6 w 80"/>
                  <a:gd name="T39" fmla="*/ 146 h 200"/>
                  <a:gd name="T40" fmla="*/ 2 w 80"/>
                  <a:gd name="T41" fmla="*/ 154 h 200"/>
                  <a:gd name="T42" fmla="*/ 0 w 80"/>
                  <a:gd name="T43" fmla="*/ 166 h 200"/>
                  <a:gd name="T44" fmla="*/ 2 w 80"/>
                  <a:gd name="T45" fmla="*/ 180 h 200"/>
                  <a:gd name="T46" fmla="*/ 6 w 80"/>
                  <a:gd name="T47" fmla="*/ 200 h 2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0" h="200">
                    <a:moveTo>
                      <a:pt x="80" y="0"/>
                    </a:moveTo>
                    <a:lnTo>
                      <a:pt x="76" y="2"/>
                    </a:lnTo>
                    <a:lnTo>
                      <a:pt x="68" y="2"/>
                    </a:lnTo>
                    <a:lnTo>
                      <a:pt x="60" y="6"/>
                    </a:lnTo>
                    <a:lnTo>
                      <a:pt x="52" y="14"/>
                    </a:lnTo>
                    <a:lnTo>
                      <a:pt x="42" y="24"/>
                    </a:lnTo>
                    <a:lnTo>
                      <a:pt x="36" y="38"/>
                    </a:lnTo>
                    <a:lnTo>
                      <a:pt x="36" y="56"/>
                    </a:lnTo>
                    <a:lnTo>
                      <a:pt x="40" y="78"/>
                    </a:lnTo>
                    <a:lnTo>
                      <a:pt x="40" y="80"/>
                    </a:lnTo>
                    <a:lnTo>
                      <a:pt x="40" y="84"/>
                    </a:lnTo>
                    <a:lnTo>
                      <a:pt x="40" y="92"/>
                    </a:lnTo>
                    <a:lnTo>
                      <a:pt x="40" y="100"/>
                    </a:lnTo>
                    <a:lnTo>
                      <a:pt x="36" y="110"/>
                    </a:lnTo>
                    <a:lnTo>
                      <a:pt x="32" y="118"/>
                    </a:lnTo>
                    <a:lnTo>
                      <a:pt x="26" y="126"/>
                    </a:lnTo>
                    <a:lnTo>
                      <a:pt x="18" y="132"/>
                    </a:lnTo>
                    <a:lnTo>
                      <a:pt x="14" y="136"/>
                    </a:lnTo>
                    <a:lnTo>
                      <a:pt x="10" y="140"/>
                    </a:lnTo>
                    <a:lnTo>
                      <a:pt x="6" y="146"/>
                    </a:lnTo>
                    <a:lnTo>
                      <a:pt x="2" y="154"/>
                    </a:lnTo>
                    <a:lnTo>
                      <a:pt x="0" y="166"/>
                    </a:lnTo>
                    <a:lnTo>
                      <a:pt x="2" y="180"/>
                    </a:lnTo>
                    <a:lnTo>
                      <a:pt x="6" y="20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nvGrpSpPr>
              <p:cNvPr id="34728" name="Group 74"/>
              <p:cNvGrpSpPr>
                <a:grpSpLocks/>
              </p:cNvGrpSpPr>
              <p:nvPr/>
            </p:nvGrpSpPr>
            <p:grpSpPr bwMode="auto">
              <a:xfrm>
                <a:off x="4872" y="2024"/>
                <a:ext cx="66" cy="42"/>
                <a:chOff x="4872" y="1884"/>
                <a:chExt cx="66" cy="42"/>
              </a:xfrm>
            </p:grpSpPr>
            <p:sp>
              <p:nvSpPr>
                <p:cNvPr id="34734" name="Freeform 75"/>
                <p:cNvSpPr>
                  <a:spLocks/>
                </p:cNvSpPr>
                <p:nvPr/>
              </p:nvSpPr>
              <p:spPr bwMode="auto">
                <a:xfrm>
                  <a:off x="4872" y="1884"/>
                  <a:ext cx="66" cy="42"/>
                </a:xfrm>
                <a:custGeom>
                  <a:avLst/>
                  <a:gdLst>
                    <a:gd name="T0" fmla="*/ 34 w 66"/>
                    <a:gd name="T1" fmla="*/ 42 h 42"/>
                    <a:gd name="T2" fmla="*/ 46 w 66"/>
                    <a:gd name="T3" fmla="*/ 40 h 42"/>
                    <a:gd name="T4" fmla="*/ 58 w 66"/>
                    <a:gd name="T5" fmla="*/ 36 h 42"/>
                    <a:gd name="T6" fmla="*/ 64 w 66"/>
                    <a:gd name="T7" fmla="*/ 30 h 42"/>
                    <a:gd name="T8" fmla="*/ 66 w 66"/>
                    <a:gd name="T9" fmla="*/ 22 h 42"/>
                    <a:gd name="T10" fmla="*/ 64 w 66"/>
                    <a:gd name="T11" fmla="*/ 12 h 42"/>
                    <a:gd name="T12" fmla="*/ 58 w 66"/>
                    <a:gd name="T13" fmla="*/ 8 h 42"/>
                    <a:gd name="T14" fmla="*/ 46 w 66"/>
                    <a:gd name="T15" fmla="*/ 4 h 42"/>
                    <a:gd name="T16" fmla="*/ 34 w 66"/>
                    <a:gd name="T17" fmla="*/ 0 h 42"/>
                    <a:gd name="T18" fmla="*/ 20 w 66"/>
                    <a:gd name="T19" fmla="*/ 4 h 42"/>
                    <a:gd name="T20" fmla="*/ 10 w 66"/>
                    <a:gd name="T21" fmla="*/ 8 h 42"/>
                    <a:gd name="T22" fmla="*/ 2 w 66"/>
                    <a:gd name="T23" fmla="*/ 12 h 42"/>
                    <a:gd name="T24" fmla="*/ 0 w 66"/>
                    <a:gd name="T25" fmla="*/ 22 h 42"/>
                    <a:gd name="T26" fmla="*/ 2 w 66"/>
                    <a:gd name="T27" fmla="*/ 30 h 42"/>
                    <a:gd name="T28" fmla="*/ 10 w 66"/>
                    <a:gd name="T29" fmla="*/ 36 h 42"/>
                    <a:gd name="T30" fmla="*/ 20 w 66"/>
                    <a:gd name="T31" fmla="*/ 40 h 42"/>
                    <a:gd name="T32" fmla="*/ 34 w 66"/>
                    <a:gd name="T33" fmla="*/ 42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6" h="42">
                      <a:moveTo>
                        <a:pt x="34" y="42"/>
                      </a:moveTo>
                      <a:lnTo>
                        <a:pt x="46" y="40"/>
                      </a:lnTo>
                      <a:lnTo>
                        <a:pt x="58" y="36"/>
                      </a:lnTo>
                      <a:lnTo>
                        <a:pt x="64" y="30"/>
                      </a:lnTo>
                      <a:lnTo>
                        <a:pt x="66" y="22"/>
                      </a:lnTo>
                      <a:lnTo>
                        <a:pt x="64" y="12"/>
                      </a:lnTo>
                      <a:lnTo>
                        <a:pt x="58" y="8"/>
                      </a:lnTo>
                      <a:lnTo>
                        <a:pt x="46" y="4"/>
                      </a:lnTo>
                      <a:lnTo>
                        <a:pt x="34" y="0"/>
                      </a:lnTo>
                      <a:lnTo>
                        <a:pt x="20" y="4"/>
                      </a:lnTo>
                      <a:lnTo>
                        <a:pt x="10" y="8"/>
                      </a:lnTo>
                      <a:lnTo>
                        <a:pt x="2" y="12"/>
                      </a:lnTo>
                      <a:lnTo>
                        <a:pt x="0" y="22"/>
                      </a:lnTo>
                      <a:lnTo>
                        <a:pt x="2" y="30"/>
                      </a:lnTo>
                      <a:lnTo>
                        <a:pt x="10" y="36"/>
                      </a:lnTo>
                      <a:lnTo>
                        <a:pt x="20" y="40"/>
                      </a:lnTo>
                      <a:lnTo>
                        <a:pt x="34" y="42"/>
                      </a:lnTo>
                      <a:close/>
                    </a:path>
                  </a:pathLst>
                </a:custGeom>
                <a:solidFill>
                  <a:srgbClr val="FFFF4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735" name="Freeform 76"/>
                <p:cNvSpPr>
                  <a:spLocks/>
                </p:cNvSpPr>
                <p:nvPr/>
              </p:nvSpPr>
              <p:spPr bwMode="auto">
                <a:xfrm>
                  <a:off x="4872" y="1884"/>
                  <a:ext cx="66" cy="42"/>
                </a:xfrm>
                <a:custGeom>
                  <a:avLst/>
                  <a:gdLst>
                    <a:gd name="T0" fmla="*/ 34 w 66"/>
                    <a:gd name="T1" fmla="*/ 42 h 42"/>
                    <a:gd name="T2" fmla="*/ 46 w 66"/>
                    <a:gd name="T3" fmla="*/ 40 h 42"/>
                    <a:gd name="T4" fmla="*/ 58 w 66"/>
                    <a:gd name="T5" fmla="*/ 36 h 42"/>
                    <a:gd name="T6" fmla="*/ 64 w 66"/>
                    <a:gd name="T7" fmla="*/ 30 h 42"/>
                    <a:gd name="T8" fmla="*/ 66 w 66"/>
                    <a:gd name="T9" fmla="*/ 22 h 42"/>
                    <a:gd name="T10" fmla="*/ 64 w 66"/>
                    <a:gd name="T11" fmla="*/ 12 h 42"/>
                    <a:gd name="T12" fmla="*/ 58 w 66"/>
                    <a:gd name="T13" fmla="*/ 8 h 42"/>
                    <a:gd name="T14" fmla="*/ 46 w 66"/>
                    <a:gd name="T15" fmla="*/ 4 h 42"/>
                    <a:gd name="T16" fmla="*/ 34 w 66"/>
                    <a:gd name="T17" fmla="*/ 0 h 42"/>
                    <a:gd name="T18" fmla="*/ 20 w 66"/>
                    <a:gd name="T19" fmla="*/ 4 h 42"/>
                    <a:gd name="T20" fmla="*/ 10 w 66"/>
                    <a:gd name="T21" fmla="*/ 8 h 42"/>
                    <a:gd name="T22" fmla="*/ 2 w 66"/>
                    <a:gd name="T23" fmla="*/ 12 h 42"/>
                    <a:gd name="T24" fmla="*/ 0 w 66"/>
                    <a:gd name="T25" fmla="*/ 22 h 42"/>
                    <a:gd name="T26" fmla="*/ 2 w 66"/>
                    <a:gd name="T27" fmla="*/ 30 h 42"/>
                    <a:gd name="T28" fmla="*/ 10 w 66"/>
                    <a:gd name="T29" fmla="*/ 36 h 42"/>
                    <a:gd name="T30" fmla="*/ 20 w 66"/>
                    <a:gd name="T31" fmla="*/ 40 h 42"/>
                    <a:gd name="T32" fmla="*/ 34 w 66"/>
                    <a:gd name="T33" fmla="*/ 42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6" h="42">
                      <a:moveTo>
                        <a:pt x="34" y="42"/>
                      </a:moveTo>
                      <a:lnTo>
                        <a:pt x="46" y="40"/>
                      </a:lnTo>
                      <a:lnTo>
                        <a:pt x="58" y="36"/>
                      </a:lnTo>
                      <a:lnTo>
                        <a:pt x="64" y="30"/>
                      </a:lnTo>
                      <a:lnTo>
                        <a:pt x="66" y="22"/>
                      </a:lnTo>
                      <a:lnTo>
                        <a:pt x="64" y="12"/>
                      </a:lnTo>
                      <a:lnTo>
                        <a:pt x="58" y="8"/>
                      </a:lnTo>
                      <a:lnTo>
                        <a:pt x="46" y="4"/>
                      </a:lnTo>
                      <a:lnTo>
                        <a:pt x="34" y="0"/>
                      </a:lnTo>
                      <a:lnTo>
                        <a:pt x="20" y="4"/>
                      </a:lnTo>
                      <a:lnTo>
                        <a:pt x="10" y="8"/>
                      </a:lnTo>
                      <a:lnTo>
                        <a:pt x="2" y="12"/>
                      </a:lnTo>
                      <a:lnTo>
                        <a:pt x="0" y="22"/>
                      </a:lnTo>
                      <a:lnTo>
                        <a:pt x="2" y="30"/>
                      </a:lnTo>
                      <a:lnTo>
                        <a:pt x="10" y="36"/>
                      </a:lnTo>
                      <a:lnTo>
                        <a:pt x="20" y="40"/>
                      </a:lnTo>
                      <a:lnTo>
                        <a:pt x="34" y="42"/>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sp>
            <p:nvSpPr>
              <p:cNvPr id="34729" name="Freeform 77"/>
              <p:cNvSpPr>
                <a:spLocks/>
              </p:cNvSpPr>
              <p:nvPr/>
            </p:nvSpPr>
            <p:spPr bwMode="auto">
              <a:xfrm>
                <a:off x="4810" y="2024"/>
                <a:ext cx="68" cy="464"/>
              </a:xfrm>
              <a:custGeom>
                <a:avLst/>
                <a:gdLst>
                  <a:gd name="T0" fmla="*/ 68 w 68"/>
                  <a:gd name="T1" fmla="*/ 22 h 464"/>
                  <a:gd name="T2" fmla="*/ 68 w 68"/>
                  <a:gd name="T3" fmla="*/ 444 h 464"/>
                  <a:gd name="T4" fmla="*/ 66 w 68"/>
                  <a:gd name="T5" fmla="*/ 444 h 464"/>
                  <a:gd name="T6" fmla="*/ 62 w 68"/>
                  <a:gd name="T7" fmla="*/ 452 h 464"/>
                  <a:gd name="T8" fmla="*/ 56 w 68"/>
                  <a:gd name="T9" fmla="*/ 458 h 464"/>
                  <a:gd name="T10" fmla="*/ 46 w 68"/>
                  <a:gd name="T11" fmla="*/ 462 h 464"/>
                  <a:gd name="T12" fmla="*/ 32 w 68"/>
                  <a:gd name="T13" fmla="*/ 464 h 464"/>
                  <a:gd name="T14" fmla="*/ 20 w 68"/>
                  <a:gd name="T15" fmla="*/ 462 h 464"/>
                  <a:gd name="T16" fmla="*/ 10 w 68"/>
                  <a:gd name="T17" fmla="*/ 458 h 464"/>
                  <a:gd name="T18" fmla="*/ 2 w 68"/>
                  <a:gd name="T19" fmla="*/ 452 h 464"/>
                  <a:gd name="T20" fmla="*/ 0 w 68"/>
                  <a:gd name="T21" fmla="*/ 444 h 464"/>
                  <a:gd name="T22" fmla="*/ 0 w 68"/>
                  <a:gd name="T23" fmla="*/ 22 h 464"/>
                  <a:gd name="T24" fmla="*/ 2 w 68"/>
                  <a:gd name="T25" fmla="*/ 12 h 464"/>
                  <a:gd name="T26" fmla="*/ 10 w 68"/>
                  <a:gd name="T27" fmla="*/ 8 h 464"/>
                  <a:gd name="T28" fmla="*/ 20 w 68"/>
                  <a:gd name="T29" fmla="*/ 4 h 464"/>
                  <a:gd name="T30" fmla="*/ 32 w 68"/>
                  <a:gd name="T31" fmla="*/ 0 h 464"/>
                  <a:gd name="T32" fmla="*/ 46 w 68"/>
                  <a:gd name="T33" fmla="*/ 4 h 464"/>
                  <a:gd name="T34" fmla="*/ 56 w 68"/>
                  <a:gd name="T35" fmla="*/ 8 h 464"/>
                  <a:gd name="T36" fmla="*/ 62 w 68"/>
                  <a:gd name="T37" fmla="*/ 12 h 464"/>
                  <a:gd name="T38" fmla="*/ 66 w 68"/>
                  <a:gd name="T39" fmla="*/ 22 h 464"/>
                  <a:gd name="T40" fmla="*/ 68 w 68"/>
                  <a:gd name="T41" fmla="*/ 22 h 4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8" h="464">
                    <a:moveTo>
                      <a:pt x="68" y="22"/>
                    </a:moveTo>
                    <a:lnTo>
                      <a:pt x="68" y="444"/>
                    </a:lnTo>
                    <a:lnTo>
                      <a:pt x="66" y="444"/>
                    </a:lnTo>
                    <a:lnTo>
                      <a:pt x="62" y="452"/>
                    </a:lnTo>
                    <a:lnTo>
                      <a:pt x="56" y="458"/>
                    </a:lnTo>
                    <a:lnTo>
                      <a:pt x="46" y="462"/>
                    </a:lnTo>
                    <a:lnTo>
                      <a:pt x="32" y="464"/>
                    </a:lnTo>
                    <a:lnTo>
                      <a:pt x="20" y="462"/>
                    </a:lnTo>
                    <a:lnTo>
                      <a:pt x="10" y="458"/>
                    </a:lnTo>
                    <a:lnTo>
                      <a:pt x="2" y="452"/>
                    </a:lnTo>
                    <a:lnTo>
                      <a:pt x="0" y="444"/>
                    </a:lnTo>
                    <a:lnTo>
                      <a:pt x="0" y="22"/>
                    </a:lnTo>
                    <a:lnTo>
                      <a:pt x="2" y="12"/>
                    </a:lnTo>
                    <a:lnTo>
                      <a:pt x="10" y="8"/>
                    </a:lnTo>
                    <a:lnTo>
                      <a:pt x="20" y="4"/>
                    </a:lnTo>
                    <a:lnTo>
                      <a:pt x="32" y="0"/>
                    </a:lnTo>
                    <a:lnTo>
                      <a:pt x="46" y="4"/>
                    </a:lnTo>
                    <a:lnTo>
                      <a:pt x="56" y="8"/>
                    </a:lnTo>
                    <a:lnTo>
                      <a:pt x="62" y="12"/>
                    </a:lnTo>
                    <a:lnTo>
                      <a:pt x="66" y="22"/>
                    </a:lnTo>
                    <a:lnTo>
                      <a:pt x="68" y="22"/>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nvGrpSpPr>
              <p:cNvPr id="34730" name="Group 78"/>
              <p:cNvGrpSpPr>
                <a:grpSpLocks/>
              </p:cNvGrpSpPr>
              <p:nvPr/>
            </p:nvGrpSpPr>
            <p:grpSpPr bwMode="auto">
              <a:xfrm>
                <a:off x="4810" y="2024"/>
                <a:ext cx="66" cy="42"/>
                <a:chOff x="4810" y="1884"/>
                <a:chExt cx="66" cy="42"/>
              </a:xfrm>
            </p:grpSpPr>
            <p:sp>
              <p:nvSpPr>
                <p:cNvPr id="34732" name="Freeform 79"/>
                <p:cNvSpPr>
                  <a:spLocks/>
                </p:cNvSpPr>
                <p:nvPr/>
              </p:nvSpPr>
              <p:spPr bwMode="auto">
                <a:xfrm>
                  <a:off x="4810" y="1884"/>
                  <a:ext cx="66" cy="42"/>
                </a:xfrm>
                <a:custGeom>
                  <a:avLst/>
                  <a:gdLst>
                    <a:gd name="T0" fmla="*/ 32 w 66"/>
                    <a:gd name="T1" fmla="*/ 42 h 42"/>
                    <a:gd name="T2" fmla="*/ 44 w 66"/>
                    <a:gd name="T3" fmla="*/ 40 h 42"/>
                    <a:gd name="T4" fmla="*/ 54 w 66"/>
                    <a:gd name="T5" fmla="*/ 36 h 42"/>
                    <a:gd name="T6" fmla="*/ 62 w 66"/>
                    <a:gd name="T7" fmla="*/ 30 h 42"/>
                    <a:gd name="T8" fmla="*/ 66 w 66"/>
                    <a:gd name="T9" fmla="*/ 22 h 42"/>
                    <a:gd name="T10" fmla="*/ 62 w 66"/>
                    <a:gd name="T11" fmla="*/ 12 h 42"/>
                    <a:gd name="T12" fmla="*/ 54 w 66"/>
                    <a:gd name="T13" fmla="*/ 8 h 42"/>
                    <a:gd name="T14" fmla="*/ 44 w 66"/>
                    <a:gd name="T15" fmla="*/ 4 h 42"/>
                    <a:gd name="T16" fmla="*/ 32 w 66"/>
                    <a:gd name="T17" fmla="*/ 0 h 42"/>
                    <a:gd name="T18" fmla="*/ 20 w 66"/>
                    <a:gd name="T19" fmla="*/ 4 h 42"/>
                    <a:gd name="T20" fmla="*/ 10 w 66"/>
                    <a:gd name="T21" fmla="*/ 8 h 42"/>
                    <a:gd name="T22" fmla="*/ 2 w 66"/>
                    <a:gd name="T23" fmla="*/ 12 h 42"/>
                    <a:gd name="T24" fmla="*/ 0 w 66"/>
                    <a:gd name="T25" fmla="*/ 22 h 42"/>
                    <a:gd name="T26" fmla="*/ 2 w 66"/>
                    <a:gd name="T27" fmla="*/ 30 h 42"/>
                    <a:gd name="T28" fmla="*/ 10 w 66"/>
                    <a:gd name="T29" fmla="*/ 36 h 42"/>
                    <a:gd name="T30" fmla="*/ 20 w 66"/>
                    <a:gd name="T31" fmla="*/ 40 h 42"/>
                    <a:gd name="T32" fmla="*/ 32 w 66"/>
                    <a:gd name="T33" fmla="*/ 42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6" h="42">
                      <a:moveTo>
                        <a:pt x="32" y="42"/>
                      </a:moveTo>
                      <a:lnTo>
                        <a:pt x="44" y="40"/>
                      </a:lnTo>
                      <a:lnTo>
                        <a:pt x="54" y="36"/>
                      </a:lnTo>
                      <a:lnTo>
                        <a:pt x="62" y="30"/>
                      </a:lnTo>
                      <a:lnTo>
                        <a:pt x="66" y="22"/>
                      </a:lnTo>
                      <a:lnTo>
                        <a:pt x="62" y="12"/>
                      </a:lnTo>
                      <a:lnTo>
                        <a:pt x="54" y="8"/>
                      </a:lnTo>
                      <a:lnTo>
                        <a:pt x="44" y="4"/>
                      </a:lnTo>
                      <a:lnTo>
                        <a:pt x="32" y="0"/>
                      </a:lnTo>
                      <a:lnTo>
                        <a:pt x="20" y="4"/>
                      </a:lnTo>
                      <a:lnTo>
                        <a:pt x="10" y="8"/>
                      </a:lnTo>
                      <a:lnTo>
                        <a:pt x="2" y="12"/>
                      </a:lnTo>
                      <a:lnTo>
                        <a:pt x="0" y="22"/>
                      </a:lnTo>
                      <a:lnTo>
                        <a:pt x="2" y="30"/>
                      </a:lnTo>
                      <a:lnTo>
                        <a:pt x="10" y="36"/>
                      </a:lnTo>
                      <a:lnTo>
                        <a:pt x="20" y="40"/>
                      </a:lnTo>
                      <a:lnTo>
                        <a:pt x="32" y="42"/>
                      </a:lnTo>
                      <a:close/>
                    </a:path>
                  </a:pathLst>
                </a:custGeom>
                <a:solidFill>
                  <a:srgbClr val="FFFF4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733" name="Freeform 80"/>
                <p:cNvSpPr>
                  <a:spLocks/>
                </p:cNvSpPr>
                <p:nvPr/>
              </p:nvSpPr>
              <p:spPr bwMode="auto">
                <a:xfrm>
                  <a:off x="4810" y="1884"/>
                  <a:ext cx="66" cy="42"/>
                </a:xfrm>
                <a:custGeom>
                  <a:avLst/>
                  <a:gdLst>
                    <a:gd name="T0" fmla="*/ 32 w 66"/>
                    <a:gd name="T1" fmla="*/ 42 h 42"/>
                    <a:gd name="T2" fmla="*/ 44 w 66"/>
                    <a:gd name="T3" fmla="*/ 40 h 42"/>
                    <a:gd name="T4" fmla="*/ 54 w 66"/>
                    <a:gd name="T5" fmla="*/ 36 h 42"/>
                    <a:gd name="T6" fmla="*/ 62 w 66"/>
                    <a:gd name="T7" fmla="*/ 30 h 42"/>
                    <a:gd name="T8" fmla="*/ 66 w 66"/>
                    <a:gd name="T9" fmla="*/ 22 h 42"/>
                    <a:gd name="T10" fmla="*/ 62 w 66"/>
                    <a:gd name="T11" fmla="*/ 12 h 42"/>
                    <a:gd name="T12" fmla="*/ 54 w 66"/>
                    <a:gd name="T13" fmla="*/ 8 h 42"/>
                    <a:gd name="T14" fmla="*/ 44 w 66"/>
                    <a:gd name="T15" fmla="*/ 4 h 42"/>
                    <a:gd name="T16" fmla="*/ 32 w 66"/>
                    <a:gd name="T17" fmla="*/ 0 h 42"/>
                    <a:gd name="T18" fmla="*/ 20 w 66"/>
                    <a:gd name="T19" fmla="*/ 4 h 42"/>
                    <a:gd name="T20" fmla="*/ 10 w 66"/>
                    <a:gd name="T21" fmla="*/ 8 h 42"/>
                    <a:gd name="T22" fmla="*/ 2 w 66"/>
                    <a:gd name="T23" fmla="*/ 12 h 42"/>
                    <a:gd name="T24" fmla="*/ 0 w 66"/>
                    <a:gd name="T25" fmla="*/ 22 h 42"/>
                    <a:gd name="T26" fmla="*/ 2 w 66"/>
                    <a:gd name="T27" fmla="*/ 30 h 42"/>
                    <a:gd name="T28" fmla="*/ 10 w 66"/>
                    <a:gd name="T29" fmla="*/ 36 h 42"/>
                    <a:gd name="T30" fmla="*/ 20 w 66"/>
                    <a:gd name="T31" fmla="*/ 40 h 42"/>
                    <a:gd name="T32" fmla="*/ 32 w 66"/>
                    <a:gd name="T33" fmla="*/ 42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6" h="42">
                      <a:moveTo>
                        <a:pt x="32" y="42"/>
                      </a:moveTo>
                      <a:lnTo>
                        <a:pt x="44" y="40"/>
                      </a:lnTo>
                      <a:lnTo>
                        <a:pt x="54" y="36"/>
                      </a:lnTo>
                      <a:lnTo>
                        <a:pt x="62" y="30"/>
                      </a:lnTo>
                      <a:lnTo>
                        <a:pt x="66" y="22"/>
                      </a:lnTo>
                      <a:lnTo>
                        <a:pt x="62" y="12"/>
                      </a:lnTo>
                      <a:lnTo>
                        <a:pt x="54" y="8"/>
                      </a:lnTo>
                      <a:lnTo>
                        <a:pt x="44" y="4"/>
                      </a:lnTo>
                      <a:lnTo>
                        <a:pt x="32" y="0"/>
                      </a:lnTo>
                      <a:lnTo>
                        <a:pt x="20" y="4"/>
                      </a:lnTo>
                      <a:lnTo>
                        <a:pt x="10" y="8"/>
                      </a:lnTo>
                      <a:lnTo>
                        <a:pt x="2" y="12"/>
                      </a:lnTo>
                      <a:lnTo>
                        <a:pt x="0" y="22"/>
                      </a:lnTo>
                      <a:lnTo>
                        <a:pt x="2" y="30"/>
                      </a:lnTo>
                      <a:lnTo>
                        <a:pt x="10" y="36"/>
                      </a:lnTo>
                      <a:lnTo>
                        <a:pt x="20" y="40"/>
                      </a:lnTo>
                      <a:lnTo>
                        <a:pt x="32" y="42"/>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sp>
            <p:nvSpPr>
              <p:cNvPr id="34731" name="Freeform 81"/>
              <p:cNvSpPr>
                <a:spLocks/>
              </p:cNvSpPr>
              <p:nvPr/>
            </p:nvSpPr>
            <p:spPr bwMode="auto">
              <a:xfrm>
                <a:off x="4844" y="1938"/>
                <a:ext cx="102" cy="108"/>
              </a:xfrm>
              <a:custGeom>
                <a:avLst/>
                <a:gdLst>
                  <a:gd name="T0" fmla="*/ 0 w 102"/>
                  <a:gd name="T1" fmla="*/ 108 h 108"/>
                  <a:gd name="T2" fmla="*/ 0 w 102"/>
                  <a:gd name="T3" fmla="*/ 104 h 108"/>
                  <a:gd name="T4" fmla="*/ 2 w 102"/>
                  <a:gd name="T5" fmla="*/ 92 h 108"/>
                  <a:gd name="T6" fmla="*/ 6 w 102"/>
                  <a:gd name="T7" fmla="*/ 74 h 108"/>
                  <a:gd name="T8" fmla="*/ 12 w 102"/>
                  <a:gd name="T9" fmla="*/ 54 h 108"/>
                  <a:gd name="T10" fmla="*/ 22 w 102"/>
                  <a:gd name="T11" fmla="*/ 34 h 108"/>
                  <a:gd name="T12" fmla="*/ 34 w 102"/>
                  <a:gd name="T13" fmla="*/ 16 h 108"/>
                  <a:gd name="T14" fmla="*/ 48 w 102"/>
                  <a:gd name="T15" fmla="*/ 4 h 108"/>
                  <a:gd name="T16" fmla="*/ 70 w 102"/>
                  <a:gd name="T17" fmla="*/ 0 h 108"/>
                  <a:gd name="T18" fmla="*/ 74 w 102"/>
                  <a:gd name="T19" fmla="*/ 0 h 108"/>
                  <a:gd name="T20" fmla="*/ 80 w 102"/>
                  <a:gd name="T21" fmla="*/ 0 h 108"/>
                  <a:gd name="T22" fmla="*/ 90 w 102"/>
                  <a:gd name="T23" fmla="*/ 0 h 108"/>
                  <a:gd name="T24" fmla="*/ 100 w 102"/>
                  <a:gd name="T25" fmla="*/ 4 h 108"/>
                  <a:gd name="T26" fmla="*/ 102 w 102"/>
                  <a:gd name="T27" fmla="*/ 18 h 108"/>
                  <a:gd name="T28" fmla="*/ 100 w 102"/>
                  <a:gd name="T29" fmla="*/ 36 h 108"/>
                  <a:gd name="T30" fmla="*/ 86 w 102"/>
                  <a:gd name="T31" fmla="*/ 66 h 108"/>
                  <a:gd name="T32" fmla="*/ 62 w 102"/>
                  <a:gd name="T33" fmla="*/ 108 h 10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2" h="108">
                    <a:moveTo>
                      <a:pt x="0" y="108"/>
                    </a:moveTo>
                    <a:lnTo>
                      <a:pt x="0" y="104"/>
                    </a:lnTo>
                    <a:lnTo>
                      <a:pt x="2" y="92"/>
                    </a:lnTo>
                    <a:lnTo>
                      <a:pt x="6" y="74"/>
                    </a:lnTo>
                    <a:lnTo>
                      <a:pt x="12" y="54"/>
                    </a:lnTo>
                    <a:lnTo>
                      <a:pt x="22" y="34"/>
                    </a:lnTo>
                    <a:lnTo>
                      <a:pt x="34" y="16"/>
                    </a:lnTo>
                    <a:lnTo>
                      <a:pt x="48" y="4"/>
                    </a:lnTo>
                    <a:lnTo>
                      <a:pt x="70" y="0"/>
                    </a:lnTo>
                    <a:lnTo>
                      <a:pt x="74" y="0"/>
                    </a:lnTo>
                    <a:lnTo>
                      <a:pt x="80" y="0"/>
                    </a:lnTo>
                    <a:lnTo>
                      <a:pt x="90" y="0"/>
                    </a:lnTo>
                    <a:lnTo>
                      <a:pt x="100" y="4"/>
                    </a:lnTo>
                    <a:lnTo>
                      <a:pt x="102" y="18"/>
                    </a:lnTo>
                    <a:lnTo>
                      <a:pt x="100" y="36"/>
                    </a:lnTo>
                    <a:lnTo>
                      <a:pt x="86" y="66"/>
                    </a:lnTo>
                    <a:lnTo>
                      <a:pt x="62" y="108"/>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sp>
          <p:nvSpPr>
            <p:cNvPr id="34453" name="Freeform 82"/>
            <p:cNvSpPr>
              <a:spLocks/>
            </p:cNvSpPr>
            <p:nvPr/>
          </p:nvSpPr>
          <p:spPr bwMode="auto">
            <a:xfrm>
              <a:off x="4675" y="2472"/>
              <a:ext cx="98" cy="164"/>
            </a:xfrm>
            <a:custGeom>
              <a:avLst/>
              <a:gdLst>
                <a:gd name="T0" fmla="*/ 0 w 98"/>
                <a:gd name="T1" fmla="*/ 164 h 164"/>
                <a:gd name="T2" fmla="*/ 2 w 98"/>
                <a:gd name="T3" fmla="*/ 164 h 164"/>
                <a:gd name="T4" fmla="*/ 8 w 98"/>
                <a:gd name="T5" fmla="*/ 164 h 164"/>
                <a:gd name="T6" fmla="*/ 12 w 98"/>
                <a:gd name="T7" fmla="*/ 162 h 164"/>
                <a:gd name="T8" fmla="*/ 18 w 98"/>
                <a:gd name="T9" fmla="*/ 162 h 164"/>
                <a:gd name="T10" fmla="*/ 24 w 98"/>
                <a:gd name="T11" fmla="*/ 162 h 164"/>
                <a:gd name="T12" fmla="*/ 28 w 98"/>
                <a:gd name="T13" fmla="*/ 162 h 164"/>
                <a:gd name="T14" fmla="*/ 32 w 98"/>
                <a:gd name="T15" fmla="*/ 160 h 164"/>
                <a:gd name="T16" fmla="*/ 38 w 98"/>
                <a:gd name="T17" fmla="*/ 158 h 164"/>
                <a:gd name="T18" fmla="*/ 40 w 98"/>
                <a:gd name="T19" fmla="*/ 156 h 164"/>
                <a:gd name="T20" fmla="*/ 46 w 98"/>
                <a:gd name="T21" fmla="*/ 148 h 164"/>
                <a:gd name="T22" fmla="*/ 56 w 98"/>
                <a:gd name="T23" fmla="*/ 136 h 164"/>
                <a:gd name="T24" fmla="*/ 68 w 98"/>
                <a:gd name="T25" fmla="*/ 120 h 164"/>
                <a:gd name="T26" fmla="*/ 78 w 98"/>
                <a:gd name="T27" fmla="*/ 100 h 164"/>
                <a:gd name="T28" fmla="*/ 88 w 98"/>
                <a:gd name="T29" fmla="*/ 72 h 164"/>
                <a:gd name="T30" fmla="*/ 94 w 98"/>
                <a:gd name="T31" fmla="*/ 38 h 164"/>
                <a:gd name="T32" fmla="*/ 98 w 98"/>
                <a:gd name="T33" fmla="*/ 0 h 1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8" h="164">
                  <a:moveTo>
                    <a:pt x="0" y="164"/>
                  </a:moveTo>
                  <a:lnTo>
                    <a:pt x="2" y="164"/>
                  </a:lnTo>
                  <a:lnTo>
                    <a:pt x="8" y="164"/>
                  </a:lnTo>
                  <a:lnTo>
                    <a:pt x="12" y="162"/>
                  </a:lnTo>
                  <a:lnTo>
                    <a:pt x="18" y="162"/>
                  </a:lnTo>
                  <a:lnTo>
                    <a:pt x="24" y="162"/>
                  </a:lnTo>
                  <a:lnTo>
                    <a:pt x="28" y="162"/>
                  </a:lnTo>
                  <a:lnTo>
                    <a:pt x="32" y="160"/>
                  </a:lnTo>
                  <a:lnTo>
                    <a:pt x="38" y="158"/>
                  </a:lnTo>
                  <a:lnTo>
                    <a:pt x="40" y="156"/>
                  </a:lnTo>
                  <a:lnTo>
                    <a:pt x="46" y="148"/>
                  </a:lnTo>
                  <a:lnTo>
                    <a:pt x="56" y="136"/>
                  </a:lnTo>
                  <a:lnTo>
                    <a:pt x="68" y="120"/>
                  </a:lnTo>
                  <a:lnTo>
                    <a:pt x="78" y="100"/>
                  </a:lnTo>
                  <a:lnTo>
                    <a:pt x="88" y="72"/>
                  </a:lnTo>
                  <a:lnTo>
                    <a:pt x="94" y="38"/>
                  </a:lnTo>
                  <a:lnTo>
                    <a:pt x="98"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454" name="Freeform 83"/>
            <p:cNvSpPr>
              <a:spLocks/>
            </p:cNvSpPr>
            <p:nvPr/>
          </p:nvSpPr>
          <p:spPr bwMode="auto">
            <a:xfrm>
              <a:off x="4663" y="2586"/>
              <a:ext cx="62" cy="102"/>
            </a:xfrm>
            <a:custGeom>
              <a:avLst/>
              <a:gdLst>
                <a:gd name="T0" fmla="*/ 12 w 62"/>
                <a:gd name="T1" fmla="*/ 0 h 102"/>
                <a:gd name="T2" fmla="*/ 46 w 62"/>
                <a:gd name="T3" fmla="*/ 0 h 102"/>
                <a:gd name="T4" fmla="*/ 46 w 62"/>
                <a:gd name="T5" fmla="*/ 2 h 102"/>
                <a:gd name="T6" fmla="*/ 50 w 62"/>
                <a:gd name="T7" fmla="*/ 2 h 102"/>
                <a:gd name="T8" fmla="*/ 52 w 62"/>
                <a:gd name="T9" fmla="*/ 6 h 102"/>
                <a:gd name="T10" fmla="*/ 54 w 62"/>
                <a:gd name="T11" fmla="*/ 10 h 102"/>
                <a:gd name="T12" fmla="*/ 56 w 62"/>
                <a:gd name="T13" fmla="*/ 16 h 102"/>
                <a:gd name="T14" fmla="*/ 58 w 62"/>
                <a:gd name="T15" fmla="*/ 24 h 102"/>
                <a:gd name="T16" fmla="*/ 58 w 62"/>
                <a:gd name="T17" fmla="*/ 32 h 102"/>
                <a:gd name="T18" fmla="*/ 62 w 62"/>
                <a:gd name="T19" fmla="*/ 42 h 102"/>
                <a:gd name="T20" fmla="*/ 62 w 62"/>
                <a:gd name="T21" fmla="*/ 50 h 102"/>
                <a:gd name="T22" fmla="*/ 62 w 62"/>
                <a:gd name="T23" fmla="*/ 62 h 102"/>
                <a:gd name="T24" fmla="*/ 58 w 62"/>
                <a:gd name="T25" fmla="*/ 70 h 102"/>
                <a:gd name="T26" fmla="*/ 58 w 62"/>
                <a:gd name="T27" fmla="*/ 80 h 102"/>
                <a:gd name="T28" fmla="*/ 56 w 62"/>
                <a:gd name="T29" fmla="*/ 86 h 102"/>
                <a:gd name="T30" fmla="*/ 54 w 62"/>
                <a:gd name="T31" fmla="*/ 92 h 102"/>
                <a:gd name="T32" fmla="*/ 52 w 62"/>
                <a:gd name="T33" fmla="*/ 98 h 102"/>
                <a:gd name="T34" fmla="*/ 50 w 62"/>
                <a:gd name="T35" fmla="*/ 100 h 102"/>
                <a:gd name="T36" fmla="*/ 46 w 62"/>
                <a:gd name="T37" fmla="*/ 102 h 102"/>
                <a:gd name="T38" fmla="*/ 12 w 62"/>
                <a:gd name="T39" fmla="*/ 102 h 102"/>
                <a:gd name="T40" fmla="*/ 8 w 62"/>
                <a:gd name="T41" fmla="*/ 100 h 102"/>
                <a:gd name="T42" fmla="*/ 6 w 62"/>
                <a:gd name="T43" fmla="*/ 98 h 102"/>
                <a:gd name="T44" fmla="*/ 2 w 62"/>
                <a:gd name="T45" fmla="*/ 92 h 102"/>
                <a:gd name="T46" fmla="*/ 0 w 62"/>
                <a:gd name="T47" fmla="*/ 86 h 102"/>
                <a:gd name="T48" fmla="*/ 0 w 62"/>
                <a:gd name="T49" fmla="*/ 80 h 102"/>
                <a:gd name="T50" fmla="*/ 0 w 62"/>
                <a:gd name="T51" fmla="*/ 70 h 102"/>
                <a:gd name="T52" fmla="*/ 0 w 62"/>
                <a:gd name="T53" fmla="*/ 62 h 102"/>
                <a:gd name="T54" fmla="*/ 0 w 62"/>
                <a:gd name="T55" fmla="*/ 50 h 102"/>
                <a:gd name="T56" fmla="*/ 0 w 62"/>
                <a:gd name="T57" fmla="*/ 42 h 102"/>
                <a:gd name="T58" fmla="*/ 0 w 62"/>
                <a:gd name="T59" fmla="*/ 32 h 102"/>
                <a:gd name="T60" fmla="*/ 0 w 62"/>
                <a:gd name="T61" fmla="*/ 24 h 102"/>
                <a:gd name="T62" fmla="*/ 0 w 62"/>
                <a:gd name="T63" fmla="*/ 16 h 102"/>
                <a:gd name="T64" fmla="*/ 2 w 62"/>
                <a:gd name="T65" fmla="*/ 10 h 102"/>
                <a:gd name="T66" fmla="*/ 6 w 62"/>
                <a:gd name="T67" fmla="*/ 6 h 102"/>
                <a:gd name="T68" fmla="*/ 8 w 62"/>
                <a:gd name="T69" fmla="*/ 2 h 102"/>
                <a:gd name="T70" fmla="*/ 12 w 62"/>
                <a:gd name="T71" fmla="*/ 2 h 102"/>
                <a:gd name="T72" fmla="*/ 12 w 62"/>
                <a:gd name="T73" fmla="*/ 0 h 10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2" h="102">
                  <a:moveTo>
                    <a:pt x="12" y="0"/>
                  </a:moveTo>
                  <a:lnTo>
                    <a:pt x="46" y="0"/>
                  </a:lnTo>
                  <a:lnTo>
                    <a:pt x="46" y="2"/>
                  </a:lnTo>
                  <a:lnTo>
                    <a:pt x="50" y="2"/>
                  </a:lnTo>
                  <a:lnTo>
                    <a:pt x="52" y="6"/>
                  </a:lnTo>
                  <a:lnTo>
                    <a:pt x="54" y="10"/>
                  </a:lnTo>
                  <a:lnTo>
                    <a:pt x="56" y="16"/>
                  </a:lnTo>
                  <a:lnTo>
                    <a:pt x="58" y="24"/>
                  </a:lnTo>
                  <a:lnTo>
                    <a:pt x="58" y="32"/>
                  </a:lnTo>
                  <a:lnTo>
                    <a:pt x="62" y="42"/>
                  </a:lnTo>
                  <a:lnTo>
                    <a:pt x="62" y="50"/>
                  </a:lnTo>
                  <a:lnTo>
                    <a:pt x="62" y="62"/>
                  </a:lnTo>
                  <a:lnTo>
                    <a:pt x="58" y="70"/>
                  </a:lnTo>
                  <a:lnTo>
                    <a:pt x="58" y="80"/>
                  </a:lnTo>
                  <a:lnTo>
                    <a:pt x="56" y="86"/>
                  </a:lnTo>
                  <a:lnTo>
                    <a:pt x="54" y="92"/>
                  </a:lnTo>
                  <a:lnTo>
                    <a:pt x="52" y="98"/>
                  </a:lnTo>
                  <a:lnTo>
                    <a:pt x="50" y="100"/>
                  </a:lnTo>
                  <a:lnTo>
                    <a:pt x="46" y="102"/>
                  </a:lnTo>
                  <a:lnTo>
                    <a:pt x="12" y="102"/>
                  </a:lnTo>
                  <a:lnTo>
                    <a:pt x="8" y="100"/>
                  </a:lnTo>
                  <a:lnTo>
                    <a:pt x="6" y="98"/>
                  </a:lnTo>
                  <a:lnTo>
                    <a:pt x="2" y="92"/>
                  </a:lnTo>
                  <a:lnTo>
                    <a:pt x="0" y="86"/>
                  </a:lnTo>
                  <a:lnTo>
                    <a:pt x="0" y="80"/>
                  </a:lnTo>
                  <a:lnTo>
                    <a:pt x="0" y="70"/>
                  </a:lnTo>
                  <a:lnTo>
                    <a:pt x="0" y="62"/>
                  </a:lnTo>
                  <a:lnTo>
                    <a:pt x="0" y="50"/>
                  </a:lnTo>
                  <a:lnTo>
                    <a:pt x="0" y="42"/>
                  </a:lnTo>
                  <a:lnTo>
                    <a:pt x="0" y="32"/>
                  </a:lnTo>
                  <a:lnTo>
                    <a:pt x="0" y="24"/>
                  </a:lnTo>
                  <a:lnTo>
                    <a:pt x="0" y="16"/>
                  </a:lnTo>
                  <a:lnTo>
                    <a:pt x="2" y="10"/>
                  </a:lnTo>
                  <a:lnTo>
                    <a:pt x="6" y="6"/>
                  </a:lnTo>
                  <a:lnTo>
                    <a:pt x="8" y="2"/>
                  </a:lnTo>
                  <a:lnTo>
                    <a:pt x="12" y="2"/>
                  </a:lnTo>
                  <a:lnTo>
                    <a:pt x="12"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455" name="Freeform 84"/>
            <p:cNvSpPr>
              <a:spLocks/>
            </p:cNvSpPr>
            <p:nvPr/>
          </p:nvSpPr>
          <p:spPr bwMode="auto">
            <a:xfrm>
              <a:off x="4663" y="2590"/>
              <a:ext cx="26" cy="98"/>
            </a:xfrm>
            <a:custGeom>
              <a:avLst/>
              <a:gdLst>
                <a:gd name="T0" fmla="*/ 26 w 26"/>
                <a:gd name="T1" fmla="*/ 46 h 98"/>
                <a:gd name="T2" fmla="*/ 26 w 26"/>
                <a:gd name="T3" fmla="*/ 38 h 98"/>
                <a:gd name="T4" fmla="*/ 26 w 26"/>
                <a:gd name="T5" fmla="*/ 28 h 98"/>
                <a:gd name="T6" fmla="*/ 22 w 26"/>
                <a:gd name="T7" fmla="*/ 20 h 98"/>
                <a:gd name="T8" fmla="*/ 22 w 26"/>
                <a:gd name="T9" fmla="*/ 12 h 98"/>
                <a:gd name="T10" fmla="*/ 18 w 26"/>
                <a:gd name="T11" fmla="*/ 6 h 98"/>
                <a:gd name="T12" fmla="*/ 16 w 26"/>
                <a:gd name="T13" fmla="*/ 2 h 98"/>
                <a:gd name="T14" fmla="*/ 14 w 26"/>
                <a:gd name="T15" fmla="*/ 0 h 98"/>
                <a:gd name="T16" fmla="*/ 12 w 26"/>
                <a:gd name="T17" fmla="*/ 0 h 98"/>
                <a:gd name="T18" fmla="*/ 8 w 26"/>
                <a:gd name="T19" fmla="*/ 0 h 98"/>
                <a:gd name="T20" fmla="*/ 6 w 26"/>
                <a:gd name="T21" fmla="*/ 2 h 98"/>
                <a:gd name="T22" fmla="*/ 2 w 26"/>
                <a:gd name="T23" fmla="*/ 6 h 98"/>
                <a:gd name="T24" fmla="*/ 0 w 26"/>
                <a:gd name="T25" fmla="*/ 12 h 98"/>
                <a:gd name="T26" fmla="*/ 0 w 26"/>
                <a:gd name="T27" fmla="*/ 20 h 98"/>
                <a:gd name="T28" fmla="*/ 0 w 26"/>
                <a:gd name="T29" fmla="*/ 28 h 98"/>
                <a:gd name="T30" fmla="*/ 0 w 26"/>
                <a:gd name="T31" fmla="*/ 38 h 98"/>
                <a:gd name="T32" fmla="*/ 0 w 26"/>
                <a:gd name="T33" fmla="*/ 46 h 98"/>
                <a:gd name="T34" fmla="*/ 0 w 26"/>
                <a:gd name="T35" fmla="*/ 58 h 98"/>
                <a:gd name="T36" fmla="*/ 0 w 26"/>
                <a:gd name="T37" fmla="*/ 66 h 98"/>
                <a:gd name="T38" fmla="*/ 0 w 26"/>
                <a:gd name="T39" fmla="*/ 76 h 98"/>
                <a:gd name="T40" fmla="*/ 0 w 26"/>
                <a:gd name="T41" fmla="*/ 82 h 98"/>
                <a:gd name="T42" fmla="*/ 2 w 26"/>
                <a:gd name="T43" fmla="*/ 88 h 98"/>
                <a:gd name="T44" fmla="*/ 6 w 26"/>
                <a:gd name="T45" fmla="*/ 94 h 98"/>
                <a:gd name="T46" fmla="*/ 8 w 26"/>
                <a:gd name="T47" fmla="*/ 96 h 98"/>
                <a:gd name="T48" fmla="*/ 12 w 26"/>
                <a:gd name="T49" fmla="*/ 98 h 98"/>
                <a:gd name="T50" fmla="*/ 14 w 26"/>
                <a:gd name="T51" fmla="*/ 96 h 98"/>
                <a:gd name="T52" fmla="*/ 16 w 26"/>
                <a:gd name="T53" fmla="*/ 94 h 98"/>
                <a:gd name="T54" fmla="*/ 18 w 26"/>
                <a:gd name="T55" fmla="*/ 88 h 98"/>
                <a:gd name="T56" fmla="*/ 22 w 26"/>
                <a:gd name="T57" fmla="*/ 82 h 98"/>
                <a:gd name="T58" fmla="*/ 22 w 26"/>
                <a:gd name="T59" fmla="*/ 76 h 98"/>
                <a:gd name="T60" fmla="*/ 26 w 26"/>
                <a:gd name="T61" fmla="*/ 66 h 98"/>
                <a:gd name="T62" fmla="*/ 26 w 26"/>
                <a:gd name="T63" fmla="*/ 58 h 98"/>
                <a:gd name="T64" fmla="*/ 26 w 26"/>
                <a:gd name="T65" fmla="*/ 46 h 9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6" h="98">
                  <a:moveTo>
                    <a:pt x="26" y="46"/>
                  </a:moveTo>
                  <a:lnTo>
                    <a:pt x="26" y="38"/>
                  </a:lnTo>
                  <a:lnTo>
                    <a:pt x="26" y="28"/>
                  </a:lnTo>
                  <a:lnTo>
                    <a:pt x="22" y="20"/>
                  </a:lnTo>
                  <a:lnTo>
                    <a:pt x="22" y="12"/>
                  </a:lnTo>
                  <a:lnTo>
                    <a:pt x="18" y="6"/>
                  </a:lnTo>
                  <a:lnTo>
                    <a:pt x="16" y="2"/>
                  </a:lnTo>
                  <a:lnTo>
                    <a:pt x="14" y="0"/>
                  </a:lnTo>
                  <a:lnTo>
                    <a:pt x="12" y="0"/>
                  </a:lnTo>
                  <a:lnTo>
                    <a:pt x="8" y="0"/>
                  </a:lnTo>
                  <a:lnTo>
                    <a:pt x="6" y="2"/>
                  </a:lnTo>
                  <a:lnTo>
                    <a:pt x="2" y="6"/>
                  </a:lnTo>
                  <a:lnTo>
                    <a:pt x="0" y="12"/>
                  </a:lnTo>
                  <a:lnTo>
                    <a:pt x="0" y="20"/>
                  </a:lnTo>
                  <a:lnTo>
                    <a:pt x="0" y="28"/>
                  </a:lnTo>
                  <a:lnTo>
                    <a:pt x="0" y="38"/>
                  </a:lnTo>
                  <a:lnTo>
                    <a:pt x="0" y="46"/>
                  </a:lnTo>
                  <a:lnTo>
                    <a:pt x="0" y="58"/>
                  </a:lnTo>
                  <a:lnTo>
                    <a:pt x="0" y="66"/>
                  </a:lnTo>
                  <a:lnTo>
                    <a:pt x="0" y="76"/>
                  </a:lnTo>
                  <a:lnTo>
                    <a:pt x="0" y="82"/>
                  </a:lnTo>
                  <a:lnTo>
                    <a:pt x="2" y="88"/>
                  </a:lnTo>
                  <a:lnTo>
                    <a:pt x="6" y="94"/>
                  </a:lnTo>
                  <a:lnTo>
                    <a:pt x="8" y="96"/>
                  </a:lnTo>
                  <a:lnTo>
                    <a:pt x="12" y="98"/>
                  </a:lnTo>
                  <a:lnTo>
                    <a:pt x="14" y="96"/>
                  </a:lnTo>
                  <a:lnTo>
                    <a:pt x="16" y="94"/>
                  </a:lnTo>
                  <a:lnTo>
                    <a:pt x="18" y="88"/>
                  </a:lnTo>
                  <a:lnTo>
                    <a:pt x="22" y="82"/>
                  </a:lnTo>
                  <a:lnTo>
                    <a:pt x="22" y="76"/>
                  </a:lnTo>
                  <a:lnTo>
                    <a:pt x="26" y="66"/>
                  </a:lnTo>
                  <a:lnTo>
                    <a:pt x="26" y="58"/>
                  </a:lnTo>
                  <a:lnTo>
                    <a:pt x="26" y="46"/>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nvGrpSpPr>
            <p:cNvPr id="34456" name="Group 85"/>
            <p:cNvGrpSpPr>
              <a:grpSpLocks/>
            </p:cNvGrpSpPr>
            <p:nvPr/>
          </p:nvGrpSpPr>
          <p:grpSpPr bwMode="auto">
            <a:xfrm>
              <a:off x="4623" y="2562"/>
              <a:ext cx="46" cy="40"/>
              <a:chOff x="4488" y="2422"/>
              <a:chExt cx="46" cy="40"/>
            </a:xfrm>
          </p:grpSpPr>
          <p:sp>
            <p:nvSpPr>
              <p:cNvPr id="34701" name="Freeform 86"/>
              <p:cNvSpPr>
                <a:spLocks/>
              </p:cNvSpPr>
              <p:nvPr/>
            </p:nvSpPr>
            <p:spPr bwMode="auto">
              <a:xfrm>
                <a:off x="4488" y="2422"/>
                <a:ext cx="46" cy="40"/>
              </a:xfrm>
              <a:custGeom>
                <a:avLst/>
                <a:gdLst>
                  <a:gd name="T0" fmla="*/ 14 w 46"/>
                  <a:gd name="T1" fmla="*/ 40 h 40"/>
                  <a:gd name="T2" fmla="*/ 14 w 46"/>
                  <a:gd name="T3" fmla="*/ 38 h 40"/>
                  <a:gd name="T4" fmla="*/ 16 w 46"/>
                  <a:gd name="T5" fmla="*/ 26 h 40"/>
                  <a:gd name="T6" fmla="*/ 20 w 46"/>
                  <a:gd name="T7" fmla="*/ 18 h 40"/>
                  <a:gd name="T8" fmla="*/ 22 w 46"/>
                  <a:gd name="T9" fmla="*/ 14 h 40"/>
                  <a:gd name="T10" fmla="*/ 26 w 46"/>
                  <a:gd name="T11" fmla="*/ 14 h 40"/>
                  <a:gd name="T12" fmla="*/ 30 w 46"/>
                  <a:gd name="T13" fmla="*/ 14 h 40"/>
                  <a:gd name="T14" fmla="*/ 32 w 46"/>
                  <a:gd name="T15" fmla="*/ 14 h 40"/>
                  <a:gd name="T16" fmla="*/ 34 w 46"/>
                  <a:gd name="T17" fmla="*/ 14 h 40"/>
                  <a:gd name="T18" fmla="*/ 34 w 46"/>
                  <a:gd name="T19" fmla="*/ 16 h 40"/>
                  <a:gd name="T20" fmla="*/ 46 w 46"/>
                  <a:gd name="T21" fmla="*/ 2 h 40"/>
                  <a:gd name="T22" fmla="*/ 42 w 46"/>
                  <a:gd name="T23" fmla="*/ 2 h 40"/>
                  <a:gd name="T24" fmla="*/ 40 w 46"/>
                  <a:gd name="T25" fmla="*/ 0 h 40"/>
                  <a:gd name="T26" fmla="*/ 32 w 46"/>
                  <a:gd name="T27" fmla="*/ 0 h 40"/>
                  <a:gd name="T28" fmla="*/ 22 w 46"/>
                  <a:gd name="T29" fmla="*/ 0 h 40"/>
                  <a:gd name="T30" fmla="*/ 14 w 46"/>
                  <a:gd name="T31" fmla="*/ 4 h 40"/>
                  <a:gd name="T32" fmla="*/ 6 w 46"/>
                  <a:gd name="T33" fmla="*/ 12 h 40"/>
                  <a:gd name="T34" fmla="*/ 0 w 46"/>
                  <a:gd name="T35" fmla="*/ 22 h 40"/>
                  <a:gd name="T36" fmla="*/ 0 w 46"/>
                  <a:gd name="T37" fmla="*/ 38 h 40"/>
                  <a:gd name="T38" fmla="*/ 0 w 46"/>
                  <a:gd name="T39" fmla="*/ 36 h 40"/>
                  <a:gd name="T40" fmla="*/ 14 w 46"/>
                  <a:gd name="T41" fmla="*/ 40 h 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6" h="40">
                    <a:moveTo>
                      <a:pt x="14" y="40"/>
                    </a:moveTo>
                    <a:lnTo>
                      <a:pt x="14" y="38"/>
                    </a:lnTo>
                    <a:lnTo>
                      <a:pt x="16" y="26"/>
                    </a:lnTo>
                    <a:lnTo>
                      <a:pt x="20" y="18"/>
                    </a:lnTo>
                    <a:lnTo>
                      <a:pt x="22" y="14"/>
                    </a:lnTo>
                    <a:lnTo>
                      <a:pt x="26" y="14"/>
                    </a:lnTo>
                    <a:lnTo>
                      <a:pt x="30" y="14"/>
                    </a:lnTo>
                    <a:lnTo>
                      <a:pt x="32" y="14"/>
                    </a:lnTo>
                    <a:lnTo>
                      <a:pt x="34" y="14"/>
                    </a:lnTo>
                    <a:lnTo>
                      <a:pt x="34" y="16"/>
                    </a:lnTo>
                    <a:lnTo>
                      <a:pt x="46" y="2"/>
                    </a:lnTo>
                    <a:lnTo>
                      <a:pt x="42" y="2"/>
                    </a:lnTo>
                    <a:lnTo>
                      <a:pt x="40" y="0"/>
                    </a:lnTo>
                    <a:lnTo>
                      <a:pt x="32" y="0"/>
                    </a:lnTo>
                    <a:lnTo>
                      <a:pt x="22" y="0"/>
                    </a:lnTo>
                    <a:lnTo>
                      <a:pt x="14" y="4"/>
                    </a:lnTo>
                    <a:lnTo>
                      <a:pt x="6" y="12"/>
                    </a:lnTo>
                    <a:lnTo>
                      <a:pt x="0" y="22"/>
                    </a:lnTo>
                    <a:lnTo>
                      <a:pt x="0" y="38"/>
                    </a:lnTo>
                    <a:lnTo>
                      <a:pt x="0" y="36"/>
                    </a:lnTo>
                    <a:lnTo>
                      <a:pt x="14" y="4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702" name="Freeform 87"/>
              <p:cNvSpPr>
                <a:spLocks/>
              </p:cNvSpPr>
              <p:nvPr/>
            </p:nvSpPr>
            <p:spPr bwMode="auto">
              <a:xfrm>
                <a:off x="4488" y="2422"/>
                <a:ext cx="46" cy="40"/>
              </a:xfrm>
              <a:custGeom>
                <a:avLst/>
                <a:gdLst>
                  <a:gd name="T0" fmla="*/ 14 w 46"/>
                  <a:gd name="T1" fmla="*/ 40 h 40"/>
                  <a:gd name="T2" fmla="*/ 14 w 46"/>
                  <a:gd name="T3" fmla="*/ 38 h 40"/>
                  <a:gd name="T4" fmla="*/ 16 w 46"/>
                  <a:gd name="T5" fmla="*/ 26 h 40"/>
                  <a:gd name="T6" fmla="*/ 20 w 46"/>
                  <a:gd name="T7" fmla="*/ 18 h 40"/>
                  <a:gd name="T8" fmla="*/ 22 w 46"/>
                  <a:gd name="T9" fmla="*/ 14 h 40"/>
                  <a:gd name="T10" fmla="*/ 26 w 46"/>
                  <a:gd name="T11" fmla="*/ 14 h 40"/>
                  <a:gd name="T12" fmla="*/ 30 w 46"/>
                  <a:gd name="T13" fmla="*/ 14 h 40"/>
                  <a:gd name="T14" fmla="*/ 32 w 46"/>
                  <a:gd name="T15" fmla="*/ 14 h 40"/>
                  <a:gd name="T16" fmla="*/ 34 w 46"/>
                  <a:gd name="T17" fmla="*/ 14 h 40"/>
                  <a:gd name="T18" fmla="*/ 34 w 46"/>
                  <a:gd name="T19" fmla="*/ 16 h 40"/>
                  <a:gd name="T20" fmla="*/ 46 w 46"/>
                  <a:gd name="T21" fmla="*/ 2 h 40"/>
                  <a:gd name="T22" fmla="*/ 42 w 46"/>
                  <a:gd name="T23" fmla="*/ 2 h 40"/>
                  <a:gd name="T24" fmla="*/ 40 w 46"/>
                  <a:gd name="T25" fmla="*/ 0 h 40"/>
                  <a:gd name="T26" fmla="*/ 32 w 46"/>
                  <a:gd name="T27" fmla="*/ 0 h 40"/>
                  <a:gd name="T28" fmla="*/ 22 w 46"/>
                  <a:gd name="T29" fmla="*/ 0 h 40"/>
                  <a:gd name="T30" fmla="*/ 14 w 46"/>
                  <a:gd name="T31" fmla="*/ 4 h 40"/>
                  <a:gd name="T32" fmla="*/ 6 w 46"/>
                  <a:gd name="T33" fmla="*/ 12 h 40"/>
                  <a:gd name="T34" fmla="*/ 0 w 46"/>
                  <a:gd name="T35" fmla="*/ 22 h 40"/>
                  <a:gd name="T36" fmla="*/ 0 w 46"/>
                  <a:gd name="T37" fmla="*/ 38 h 40"/>
                  <a:gd name="T38" fmla="*/ 0 w 46"/>
                  <a:gd name="T39" fmla="*/ 36 h 40"/>
                  <a:gd name="T40" fmla="*/ 14 w 46"/>
                  <a:gd name="T41" fmla="*/ 40 h 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6" h="40">
                    <a:moveTo>
                      <a:pt x="14" y="40"/>
                    </a:moveTo>
                    <a:lnTo>
                      <a:pt x="14" y="38"/>
                    </a:lnTo>
                    <a:lnTo>
                      <a:pt x="16" y="26"/>
                    </a:lnTo>
                    <a:lnTo>
                      <a:pt x="20" y="18"/>
                    </a:lnTo>
                    <a:lnTo>
                      <a:pt x="22" y="14"/>
                    </a:lnTo>
                    <a:lnTo>
                      <a:pt x="26" y="14"/>
                    </a:lnTo>
                    <a:lnTo>
                      <a:pt x="30" y="14"/>
                    </a:lnTo>
                    <a:lnTo>
                      <a:pt x="32" y="14"/>
                    </a:lnTo>
                    <a:lnTo>
                      <a:pt x="34" y="14"/>
                    </a:lnTo>
                    <a:lnTo>
                      <a:pt x="34" y="16"/>
                    </a:lnTo>
                    <a:lnTo>
                      <a:pt x="46" y="2"/>
                    </a:lnTo>
                    <a:lnTo>
                      <a:pt x="42" y="2"/>
                    </a:lnTo>
                    <a:lnTo>
                      <a:pt x="40" y="0"/>
                    </a:lnTo>
                    <a:lnTo>
                      <a:pt x="32" y="0"/>
                    </a:lnTo>
                    <a:lnTo>
                      <a:pt x="22" y="0"/>
                    </a:lnTo>
                    <a:lnTo>
                      <a:pt x="14" y="4"/>
                    </a:lnTo>
                    <a:lnTo>
                      <a:pt x="6" y="12"/>
                    </a:lnTo>
                    <a:lnTo>
                      <a:pt x="0" y="22"/>
                    </a:lnTo>
                    <a:lnTo>
                      <a:pt x="0" y="38"/>
                    </a:lnTo>
                    <a:lnTo>
                      <a:pt x="0" y="36"/>
                    </a:lnTo>
                    <a:lnTo>
                      <a:pt x="14" y="4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457" name="Group 88"/>
            <p:cNvGrpSpPr>
              <a:grpSpLocks/>
            </p:cNvGrpSpPr>
            <p:nvPr/>
          </p:nvGrpSpPr>
          <p:grpSpPr bwMode="auto">
            <a:xfrm>
              <a:off x="4619" y="2598"/>
              <a:ext cx="36" cy="42"/>
              <a:chOff x="4484" y="2458"/>
              <a:chExt cx="36" cy="42"/>
            </a:xfrm>
          </p:grpSpPr>
          <p:sp>
            <p:nvSpPr>
              <p:cNvPr id="34699" name="Freeform 89"/>
              <p:cNvSpPr>
                <a:spLocks/>
              </p:cNvSpPr>
              <p:nvPr/>
            </p:nvSpPr>
            <p:spPr bwMode="auto">
              <a:xfrm>
                <a:off x="4484" y="2458"/>
                <a:ext cx="36" cy="42"/>
              </a:xfrm>
              <a:custGeom>
                <a:avLst/>
                <a:gdLst>
                  <a:gd name="T0" fmla="*/ 36 w 36"/>
                  <a:gd name="T1" fmla="*/ 28 h 42"/>
                  <a:gd name="T2" fmla="*/ 34 w 36"/>
                  <a:gd name="T3" fmla="*/ 28 h 42"/>
                  <a:gd name="T4" fmla="*/ 24 w 36"/>
                  <a:gd name="T5" fmla="*/ 28 h 42"/>
                  <a:gd name="T6" fmla="*/ 18 w 36"/>
                  <a:gd name="T7" fmla="*/ 24 h 42"/>
                  <a:gd name="T8" fmla="*/ 16 w 36"/>
                  <a:gd name="T9" fmla="*/ 22 h 42"/>
                  <a:gd name="T10" fmla="*/ 16 w 36"/>
                  <a:gd name="T11" fmla="*/ 18 h 42"/>
                  <a:gd name="T12" fmla="*/ 16 w 36"/>
                  <a:gd name="T13" fmla="*/ 14 h 42"/>
                  <a:gd name="T14" fmla="*/ 16 w 36"/>
                  <a:gd name="T15" fmla="*/ 10 h 42"/>
                  <a:gd name="T16" fmla="*/ 18 w 36"/>
                  <a:gd name="T17" fmla="*/ 6 h 42"/>
                  <a:gd name="T18" fmla="*/ 18 w 36"/>
                  <a:gd name="T19" fmla="*/ 4 h 42"/>
                  <a:gd name="T20" fmla="*/ 6 w 36"/>
                  <a:gd name="T21" fmla="*/ 0 h 42"/>
                  <a:gd name="T22" fmla="*/ 0 w 36"/>
                  <a:gd name="T23" fmla="*/ 0 h 42"/>
                  <a:gd name="T24" fmla="*/ 0 w 36"/>
                  <a:gd name="T25" fmla="*/ 4 h 42"/>
                  <a:gd name="T26" fmla="*/ 0 w 36"/>
                  <a:gd name="T27" fmla="*/ 12 h 42"/>
                  <a:gd name="T28" fmla="*/ 0 w 36"/>
                  <a:gd name="T29" fmla="*/ 18 h 42"/>
                  <a:gd name="T30" fmla="*/ 0 w 36"/>
                  <a:gd name="T31" fmla="*/ 28 h 42"/>
                  <a:gd name="T32" fmla="*/ 8 w 36"/>
                  <a:gd name="T33" fmla="*/ 36 h 42"/>
                  <a:gd name="T34" fmla="*/ 18 w 36"/>
                  <a:gd name="T35" fmla="*/ 42 h 42"/>
                  <a:gd name="T36" fmla="*/ 34 w 36"/>
                  <a:gd name="T37" fmla="*/ 42 h 42"/>
                  <a:gd name="T38" fmla="*/ 32 w 36"/>
                  <a:gd name="T39" fmla="*/ 42 h 42"/>
                  <a:gd name="T40" fmla="*/ 36 w 36"/>
                  <a:gd name="T41" fmla="*/ 28 h 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6" h="42">
                    <a:moveTo>
                      <a:pt x="36" y="28"/>
                    </a:moveTo>
                    <a:lnTo>
                      <a:pt x="34" y="28"/>
                    </a:lnTo>
                    <a:lnTo>
                      <a:pt x="24" y="28"/>
                    </a:lnTo>
                    <a:lnTo>
                      <a:pt x="18" y="24"/>
                    </a:lnTo>
                    <a:lnTo>
                      <a:pt x="16" y="22"/>
                    </a:lnTo>
                    <a:lnTo>
                      <a:pt x="16" y="18"/>
                    </a:lnTo>
                    <a:lnTo>
                      <a:pt x="16" y="14"/>
                    </a:lnTo>
                    <a:lnTo>
                      <a:pt x="16" y="10"/>
                    </a:lnTo>
                    <a:lnTo>
                      <a:pt x="18" y="6"/>
                    </a:lnTo>
                    <a:lnTo>
                      <a:pt x="18" y="4"/>
                    </a:lnTo>
                    <a:lnTo>
                      <a:pt x="6" y="0"/>
                    </a:lnTo>
                    <a:lnTo>
                      <a:pt x="0" y="0"/>
                    </a:lnTo>
                    <a:lnTo>
                      <a:pt x="0" y="4"/>
                    </a:lnTo>
                    <a:lnTo>
                      <a:pt x="0" y="12"/>
                    </a:lnTo>
                    <a:lnTo>
                      <a:pt x="0" y="18"/>
                    </a:lnTo>
                    <a:lnTo>
                      <a:pt x="0" y="28"/>
                    </a:lnTo>
                    <a:lnTo>
                      <a:pt x="8" y="36"/>
                    </a:lnTo>
                    <a:lnTo>
                      <a:pt x="18" y="42"/>
                    </a:lnTo>
                    <a:lnTo>
                      <a:pt x="34" y="42"/>
                    </a:lnTo>
                    <a:lnTo>
                      <a:pt x="32" y="42"/>
                    </a:lnTo>
                    <a:lnTo>
                      <a:pt x="36" y="28"/>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700" name="Freeform 90"/>
              <p:cNvSpPr>
                <a:spLocks/>
              </p:cNvSpPr>
              <p:nvPr/>
            </p:nvSpPr>
            <p:spPr bwMode="auto">
              <a:xfrm>
                <a:off x="4484" y="2458"/>
                <a:ext cx="36" cy="42"/>
              </a:xfrm>
              <a:custGeom>
                <a:avLst/>
                <a:gdLst>
                  <a:gd name="T0" fmla="*/ 36 w 36"/>
                  <a:gd name="T1" fmla="*/ 28 h 42"/>
                  <a:gd name="T2" fmla="*/ 34 w 36"/>
                  <a:gd name="T3" fmla="*/ 28 h 42"/>
                  <a:gd name="T4" fmla="*/ 24 w 36"/>
                  <a:gd name="T5" fmla="*/ 28 h 42"/>
                  <a:gd name="T6" fmla="*/ 18 w 36"/>
                  <a:gd name="T7" fmla="*/ 24 h 42"/>
                  <a:gd name="T8" fmla="*/ 16 w 36"/>
                  <a:gd name="T9" fmla="*/ 22 h 42"/>
                  <a:gd name="T10" fmla="*/ 16 w 36"/>
                  <a:gd name="T11" fmla="*/ 18 h 42"/>
                  <a:gd name="T12" fmla="*/ 16 w 36"/>
                  <a:gd name="T13" fmla="*/ 14 h 42"/>
                  <a:gd name="T14" fmla="*/ 16 w 36"/>
                  <a:gd name="T15" fmla="*/ 10 h 42"/>
                  <a:gd name="T16" fmla="*/ 18 w 36"/>
                  <a:gd name="T17" fmla="*/ 6 h 42"/>
                  <a:gd name="T18" fmla="*/ 18 w 36"/>
                  <a:gd name="T19" fmla="*/ 4 h 42"/>
                  <a:gd name="T20" fmla="*/ 6 w 36"/>
                  <a:gd name="T21" fmla="*/ 0 h 42"/>
                  <a:gd name="T22" fmla="*/ 0 w 36"/>
                  <a:gd name="T23" fmla="*/ 0 h 42"/>
                  <a:gd name="T24" fmla="*/ 0 w 36"/>
                  <a:gd name="T25" fmla="*/ 4 h 42"/>
                  <a:gd name="T26" fmla="*/ 0 w 36"/>
                  <a:gd name="T27" fmla="*/ 12 h 42"/>
                  <a:gd name="T28" fmla="*/ 0 w 36"/>
                  <a:gd name="T29" fmla="*/ 18 h 42"/>
                  <a:gd name="T30" fmla="*/ 0 w 36"/>
                  <a:gd name="T31" fmla="*/ 28 h 42"/>
                  <a:gd name="T32" fmla="*/ 8 w 36"/>
                  <a:gd name="T33" fmla="*/ 36 h 42"/>
                  <a:gd name="T34" fmla="*/ 18 w 36"/>
                  <a:gd name="T35" fmla="*/ 42 h 42"/>
                  <a:gd name="T36" fmla="*/ 34 w 36"/>
                  <a:gd name="T37" fmla="*/ 42 h 42"/>
                  <a:gd name="T38" fmla="*/ 32 w 36"/>
                  <a:gd name="T39" fmla="*/ 42 h 42"/>
                  <a:gd name="T40" fmla="*/ 36 w 36"/>
                  <a:gd name="T41" fmla="*/ 28 h 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6" h="42">
                    <a:moveTo>
                      <a:pt x="36" y="28"/>
                    </a:moveTo>
                    <a:lnTo>
                      <a:pt x="34" y="28"/>
                    </a:lnTo>
                    <a:lnTo>
                      <a:pt x="24" y="28"/>
                    </a:lnTo>
                    <a:lnTo>
                      <a:pt x="18" y="24"/>
                    </a:lnTo>
                    <a:lnTo>
                      <a:pt x="16" y="22"/>
                    </a:lnTo>
                    <a:lnTo>
                      <a:pt x="16" y="18"/>
                    </a:lnTo>
                    <a:lnTo>
                      <a:pt x="16" y="14"/>
                    </a:lnTo>
                    <a:lnTo>
                      <a:pt x="16" y="10"/>
                    </a:lnTo>
                    <a:lnTo>
                      <a:pt x="18" y="6"/>
                    </a:lnTo>
                    <a:lnTo>
                      <a:pt x="18" y="4"/>
                    </a:lnTo>
                    <a:lnTo>
                      <a:pt x="6" y="0"/>
                    </a:lnTo>
                    <a:lnTo>
                      <a:pt x="0" y="0"/>
                    </a:lnTo>
                    <a:lnTo>
                      <a:pt x="0" y="4"/>
                    </a:lnTo>
                    <a:lnTo>
                      <a:pt x="0" y="12"/>
                    </a:lnTo>
                    <a:lnTo>
                      <a:pt x="0" y="18"/>
                    </a:lnTo>
                    <a:lnTo>
                      <a:pt x="0" y="28"/>
                    </a:lnTo>
                    <a:lnTo>
                      <a:pt x="8" y="36"/>
                    </a:lnTo>
                    <a:lnTo>
                      <a:pt x="18" y="42"/>
                    </a:lnTo>
                    <a:lnTo>
                      <a:pt x="34" y="42"/>
                    </a:lnTo>
                    <a:lnTo>
                      <a:pt x="32" y="42"/>
                    </a:lnTo>
                    <a:lnTo>
                      <a:pt x="36" y="28"/>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458" name="Group 91"/>
            <p:cNvGrpSpPr>
              <a:grpSpLocks/>
            </p:cNvGrpSpPr>
            <p:nvPr/>
          </p:nvGrpSpPr>
          <p:grpSpPr bwMode="auto">
            <a:xfrm>
              <a:off x="4965" y="2456"/>
              <a:ext cx="38" cy="150"/>
              <a:chOff x="4830" y="2316"/>
              <a:chExt cx="38" cy="150"/>
            </a:xfrm>
          </p:grpSpPr>
          <p:sp>
            <p:nvSpPr>
              <p:cNvPr id="34697" name="Freeform 92"/>
              <p:cNvSpPr>
                <a:spLocks/>
              </p:cNvSpPr>
              <p:nvPr/>
            </p:nvSpPr>
            <p:spPr bwMode="auto">
              <a:xfrm>
                <a:off x="4830" y="2316"/>
                <a:ext cx="38" cy="150"/>
              </a:xfrm>
              <a:custGeom>
                <a:avLst/>
                <a:gdLst>
                  <a:gd name="T0" fmla="*/ 38 w 38"/>
                  <a:gd name="T1" fmla="*/ 140 h 150"/>
                  <a:gd name="T2" fmla="*/ 38 w 38"/>
                  <a:gd name="T3" fmla="*/ 142 h 150"/>
                  <a:gd name="T4" fmla="*/ 28 w 38"/>
                  <a:gd name="T5" fmla="*/ 114 h 150"/>
                  <a:gd name="T6" fmla="*/ 20 w 38"/>
                  <a:gd name="T7" fmla="*/ 88 h 150"/>
                  <a:gd name="T8" fmla="*/ 18 w 38"/>
                  <a:gd name="T9" fmla="*/ 64 h 150"/>
                  <a:gd name="T10" fmla="*/ 14 w 38"/>
                  <a:gd name="T11" fmla="*/ 44 h 150"/>
                  <a:gd name="T12" fmla="*/ 14 w 38"/>
                  <a:gd name="T13" fmla="*/ 26 h 150"/>
                  <a:gd name="T14" fmla="*/ 18 w 38"/>
                  <a:gd name="T15" fmla="*/ 14 h 150"/>
                  <a:gd name="T16" fmla="*/ 18 w 38"/>
                  <a:gd name="T17" fmla="*/ 2 h 150"/>
                  <a:gd name="T18" fmla="*/ 20 w 38"/>
                  <a:gd name="T19" fmla="*/ 0 h 150"/>
                  <a:gd name="T20" fmla="*/ 2 w 38"/>
                  <a:gd name="T21" fmla="*/ 0 h 150"/>
                  <a:gd name="T22" fmla="*/ 2 w 38"/>
                  <a:gd name="T23" fmla="*/ 0 h 150"/>
                  <a:gd name="T24" fmla="*/ 2 w 38"/>
                  <a:gd name="T25" fmla="*/ 12 h 150"/>
                  <a:gd name="T26" fmla="*/ 0 w 38"/>
                  <a:gd name="T27" fmla="*/ 26 h 150"/>
                  <a:gd name="T28" fmla="*/ 0 w 38"/>
                  <a:gd name="T29" fmla="*/ 44 h 150"/>
                  <a:gd name="T30" fmla="*/ 2 w 38"/>
                  <a:gd name="T31" fmla="*/ 68 h 150"/>
                  <a:gd name="T32" fmla="*/ 2 w 38"/>
                  <a:gd name="T33" fmla="*/ 90 h 150"/>
                  <a:gd name="T34" fmla="*/ 12 w 38"/>
                  <a:gd name="T35" fmla="*/ 118 h 150"/>
                  <a:gd name="T36" fmla="*/ 24 w 38"/>
                  <a:gd name="T37" fmla="*/ 146 h 150"/>
                  <a:gd name="T38" fmla="*/ 26 w 38"/>
                  <a:gd name="T39" fmla="*/ 150 h 150"/>
                  <a:gd name="T40" fmla="*/ 38 w 38"/>
                  <a:gd name="T41" fmla="*/ 140 h 1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8" h="150">
                    <a:moveTo>
                      <a:pt x="38" y="140"/>
                    </a:moveTo>
                    <a:lnTo>
                      <a:pt x="38" y="142"/>
                    </a:lnTo>
                    <a:lnTo>
                      <a:pt x="28" y="114"/>
                    </a:lnTo>
                    <a:lnTo>
                      <a:pt x="20" y="88"/>
                    </a:lnTo>
                    <a:lnTo>
                      <a:pt x="18" y="64"/>
                    </a:lnTo>
                    <a:lnTo>
                      <a:pt x="14" y="44"/>
                    </a:lnTo>
                    <a:lnTo>
                      <a:pt x="14" y="26"/>
                    </a:lnTo>
                    <a:lnTo>
                      <a:pt x="18" y="14"/>
                    </a:lnTo>
                    <a:lnTo>
                      <a:pt x="18" y="2"/>
                    </a:lnTo>
                    <a:lnTo>
                      <a:pt x="20" y="0"/>
                    </a:lnTo>
                    <a:lnTo>
                      <a:pt x="2" y="0"/>
                    </a:lnTo>
                    <a:lnTo>
                      <a:pt x="2" y="12"/>
                    </a:lnTo>
                    <a:lnTo>
                      <a:pt x="0" y="26"/>
                    </a:lnTo>
                    <a:lnTo>
                      <a:pt x="0" y="44"/>
                    </a:lnTo>
                    <a:lnTo>
                      <a:pt x="2" y="68"/>
                    </a:lnTo>
                    <a:lnTo>
                      <a:pt x="2" y="90"/>
                    </a:lnTo>
                    <a:lnTo>
                      <a:pt x="12" y="118"/>
                    </a:lnTo>
                    <a:lnTo>
                      <a:pt x="24" y="146"/>
                    </a:lnTo>
                    <a:lnTo>
                      <a:pt x="26" y="150"/>
                    </a:lnTo>
                    <a:lnTo>
                      <a:pt x="38" y="14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698" name="Freeform 93"/>
              <p:cNvSpPr>
                <a:spLocks/>
              </p:cNvSpPr>
              <p:nvPr/>
            </p:nvSpPr>
            <p:spPr bwMode="auto">
              <a:xfrm>
                <a:off x="4830" y="2316"/>
                <a:ext cx="38" cy="150"/>
              </a:xfrm>
              <a:custGeom>
                <a:avLst/>
                <a:gdLst>
                  <a:gd name="T0" fmla="*/ 38 w 38"/>
                  <a:gd name="T1" fmla="*/ 140 h 150"/>
                  <a:gd name="T2" fmla="*/ 38 w 38"/>
                  <a:gd name="T3" fmla="*/ 142 h 150"/>
                  <a:gd name="T4" fmla="*/ 28 w 38"/>
                  <a:gd name="T5" fmla="*/ 114 h 150"/>
                  <a:gd name="T6" fmla="*/ 20 w 38"/>
                  <a:gd name="T7" fmla="*/ 88 h 150"/>
                  <a:gd name="T8" fmla="*/ 18 w 38"/>
                  <a:gd name="T9" fmla="*/ 64 h 150"/>
                  <a:gd name="T10" fmla="*/ 14 w 38"/>
                  <a:gd name="T11" fmla="*/ 44 h 150"/>
                  <a:gd name="T12" fmla="*/ 14 w 38"/>
                  <a:gd name="T13" fmla="*/ 26 h 150"/>
                  <a:gd name="T14" fmla="*/ 18 w 38"/>
                  <a:gd name="T15" fmla="*/ 14 h 150"/>
                  <a:gd name="T16" fmla="*/ 18 w 38"/>
                  <a:gd name="T17" fmla="*/ 2 h 150"/>
                  <a:gd name="T18" fmla="*/ 20 w 38"/>
                  <a:gd name="T19" fmla="*/ 0 h 150"/>
                  <a:gd name="T20" fmla="*/ 2 w 38"/>
                  <a:gd name="T21" fmla="*/ 0 h 150"/>
                  <a:gd name="T22" fmla="*/ 2 w 38"/>
                  <a:gd name="T23" fmla="*/ 0 h 150"/>
                  <a:gd name="T24" fmla="*/ 2 w 38"/>
                  <a:gd name="T25" fmla="*/ 12 h 150"/>
                  <a:gd name="T26" fmla="*/ 0 w 38"/>
                  <a:gd name="T27" fmla="*/ 26 h 150"/>
                  <a:gd name="T28" fmla="*/ 0 w 38"/>
                  <a:gd name="T29" fmla="*/ 44 h 150"/>
                  <a:gd name="T30" fmla="*/ 2 w 38"/>
                  <a:gd name="T31" fmla="*/ 68 h 150"/>
                  <a:gd name="T32" fmla="*/ 2 w 38"/>
                  <a:gd name="T33" fmla="*/ 90 h 150"/>
                  <a:gd name="T34" fmla="*/ 12 w 38"/>
                  <a:gd name="T35" fmla="*/ 118 h 150"/>
                  <a:gd name="T36" fmla="*/ 24 w 38"/>
                  <a:gd name="T37" fmla="*/ 146 h 150"/>
                  <a:gd name="T38" fmla="*/ 26 w 38"/>
                  <a:gd name="T39" fmla="*/ 150 h 150"/>
                  <a:gd name="T40" fmla="*/ 38 w 38"/>
                  <a:gd name="T41" fmla="*/ 140 h 1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8" h="150">
                    <a:moveTo>
                      <a:pt x="38" y="140"/>
                    </a:moveTo>
                    <a:lnTo>
                      <a:pt x="38" y="142"/>
                    </a:lnTo>
                    <a:lnTo>
                      <a:pt x="28" y="114"/>
                    </a:lnTo>
                    <a:lnTo>
                      <a:pt x="20" y="88"/>
                    </a:lnTo>
                    <a:lnTo>
                      <a:pt x="18" y="64"/>
                    </a:lnTo>
                    <a:lnTo>
                      <a:pt x="14" y="44"/>
                    </a:lnTo>
                    <a:lnTo>
                      <a:pt x="14" y="26"/>
                    </a:lnTo>
                    <a:lnTo>
                      <a:pt x="18" y="14"/>
                    </a:lnTo>
                    <a:lnTo>
                      <a:pt x="18" y="2"/>
                    </a:lnTo>
                    <a:lnTo>
                      <a:pt x="20" y="0"/>
                    </a:lnTo>
                    <a:lnTo>
                      <a:pt x="2" y="0"/>
                    </a:lnTo>
                    <a:lnTo>
                      <a:pt x="2" y="12"/>
                    </a:lnTo>
                    <a:lnTo>
                      <a:pt x="0" y="26"/>
                    </a:lnTo>
                    <a:lnTo>
                      <a:pt x="0" y="44"/>
                    </a:lnTo>
                    <a:lnTo>
                      <a:pt x="2" y="68"/>
                    </a:lnTo>
                    <a:lnTo>
                      <a:pt x="2" y="90"/>
                    </a:lnTo>
                    <a:lnTo>
                      <a:pt x="12" y="118"/>
                    </a:lnTo>
                    <a:lnTo>
                      <a:pt x="24" y="146"/>
                    </a:lnTo>
                    <a:lnTo>
                      <a:pt x="26" y="150"/>
                    </a:lnTo>
                    <a:lnTo>
                      <a:pt x="38" y="14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459" name="Group 94"/>
            <p:cNvGrpSpPr>
              <a:grpSpLocks/>
            </p:cNvGrpSpPr>
            <p:nvPr/>
          </p:nvGrpSpPr>
          <p:grpSpPr bwMode="auto">
            <a:xfrm>
              <a:off x="4991" y="2596"/>
              <a:ext cx="52" cy="122"/>
              <a:chOff x="4856" y="2456"/>
              <a:chExt cx="52" cy="122"/>
            </a:xfrm>
          </p:grpSpPr>
          <p:sp>
            <p:nvSpPr>
              <p:cNvPr id="34695" name="Freeform 95"/>
              <p:cNvSpPr>
                <a:spLocks/>
              </p:cNvSpPr>
              <p:nvPr/>
            </p:nvSpPr>
            <p:spPr bwMode="auto">
              <a:xfrm>
                <a:off x="4856" y="2456"/>
                <a:ext cx="52" cy="122"/>
              </a:xfrm>
              <a:custGeom>
                <a:avLst/>
                <a:gdLst>
                  <a:gd name="T0" fmla="*/ 48 w 52"/>
                  <a:gd name="T1" fmla="*/ 120 h 122"/>
                  <a:gd name="T2" fmla="*/ 48 w 52"/>
                  <a:gd name="T3" fmla="*/ 122 h 122"/>
                  <a:gd name="T4" fmla="*/ 52 w 52"/>
                  <a:gd name="T5" fmla="*/ 94 h 122"/>
                  <a:gd name="T6" fmla="*/ 48 w 52"/>
                  <a:gd name="T7" fmla="*/ 72 h 122"/>
                  <a:gd name="T8" fmla="*/ 42 w 52"/>
                  <a:gd name="T9" fmla="*/ 52 h 122"/>
                  <a:gd name="T10" fmla="*/ 36 w 52"/>
                  <a:gd name="T11" fmla="*/ 32 h 122"/>
                  <a:gd name="T12" fmla="*/ 26 w 52"/>
                  <a:gd name="T13" fmla="*/ 20 h 122"/>
                  <a:gd name="T14" fmla="*/ 20 w 52"/>
                  <a:gd name="T15" fmla="*/ 8 h 122"/>
                  <a:gd name="T16" fmla="*/ 14 w 52"/>
                  <a:gd name="T17" fmla="*/ 2 h 122"/>
                  <a:gd name="T18" fmla="*/ 12 w 52"/>
                  <a:gd name="T19" fmla="*/ 0 h 122"/>
                  <a:gd name="T20" fmla="*/ 0 w 52"/>
                  <a:gd name="T21" fmla="*/ 10 h 122"/>
                  <a:gd name="T22" fmla="*/ 2 w 52"/>
                  <a:gd name="T23" fmla="*/ 12 h 122"/>
                  <a:gd name="T24" fmla="*/ 6 w 52"/>
                  <a:gd name="T25" fmla="*/ 18 h 122"/>
                  <a:gd name="T26" fmla="*/ 14 w 52"/>
                  <a:gd name="T27" fmla="*/ 26 h 122"/>
                  <a:gd name="T28" fmla="*/ 20 w 52"/>
                  <a:gd name="T29" fmla="*/ 38 h 122"/>
                  <a:gd name="T30" fmla="*/ 26 w 52"/>
                  <a:gd name="T31" fmla="*/ 56 h 122"/>
                  <a:gd name="T32" fmla="*/ 32 w 52"/>
                  <a:gd name="T33" fmla="*/ 74 h 122"/>
                  <a:gd name="T34" fmla="*/ 36 w 52"/>
                  <a:gd name="T35" fmla="*/ 94 h 122"/>
                  <a:gd name="T36" fmla="*/ 32 w 52"/>
                  <a:gd name="T37" fmla="*/ 120 h 122"/>
                  <a:gd name="T38" fmla="*/ 48 w 52"/>
                  <a:gd name="T39" fmla="*/ 120 h 1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2" h="122">
                    <a:moveTo>
                      <a:pt x="48" y="120"/>
                    </a:moveTo>
                    <a:lnTo>
                      <a:pt x="48" y="122"/>
                    </a:lnTo>
                    <a:lnTo>
                      <a:pt x="52" y="94"/>
                    </a:lnTo>
                    <a:lnTo>
                      <a:pt x="48" y="72"/>
                    </a:lnTo>
                    <a:lnTo>
                      <a:pt x="42" y="52"/>
                    </a:lnTo>
                    <a:lnTo>
                      <a:pt x="36" y="32"/>
                    </a:lnTo>
                    <a:lnTo>
                      <a:pt x="26" y="20"/>
                    </a:lnTo>
                    <a:lnTo>
                      <a:pt x="20" y="8"/>
                    </a:lnTo>
                    <a:lnTo>
                      <a:pt x="14" y="2"/>
                    </a:lnTo>
                    <a:lnTo>
                      <a:pt x="12" y="0"/>
                    </a:lnTo>
                    <a:lnTo>
                      <a:pt x="0" y="10"/>
                    </a:lnTo>
                    <a:lnTo>
                      <a:pt x="2" y="12"/>
                    </a:lnTo>
                    <a:lnTo>
                      <a:pt x="6" y="18"/>
                    </a:lnTo>
                    <a:lnTo>
                      <a:pt x="14" y="26"/>
                    </a:lnTo>
                    <a:lnTo>
                      <a:pt x="20" y="38"/>
                    </a:lnTo>
                    <a:lnTo>
                      <a:pt x="26" y="56"/>
                    </a:lnTo>
                    <a:lnTo>
                      <a:pt x="32" y="74"/>
                    </a:lnTo>
                    <a:lnTo>
                      <a:pt x="36" y="94"/>
                    </a:lnTo>
                    <a:lnTo>
                      <a:pt x="32" y="120"/>
                    </a:lnTo>
                    <a:lnTo>
                      <a:pt x="48" y="12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696" name="Freeform 96"/>
              <p:cNvSpPr>
                <a:spLocks/>
              </p:cNvSpPr>
              <p:nvPr/>
            </p:nvSpPr>
            <p:spPr bwMode="auto">
              <a:xfrm>
                <a:off x="4856" y="2456"/>
                <a:ext cx="52" cy="122"/>
              </a:xfrm>
              <a:custGeom>
                <a:avLst/>
                <a:gdLst>
                  <a:gd name="T0" fmla="*/ 48 w 52"/>
                  <a:gd name="T1" fmla="*/ 120 h 122"/>
                  <a:gd name="T2" fmla="*/ 48 w 52"/>
                  <a:gd name="T3" fmla="*/ 122 h 122"/>
                  <a:gd name="T4" fmla="*/ 52 w 52"/>
                  <a:gd name="T5" fmla="*/ 94 h 122"/>
                  <a:gd name="T6" fmla="*/ 48 w 52"/>
                  <a:gd name="T7" fmla="*/ 72 h 122"/>
                  <a:gd name="T8" fmla="*/ 42 w 52"/>
                  <a:gd name="T9" fmla="*/ 52 h 122"/>
                  <a:gd name="T10" fmla="*/ 36 w 52"/>
                  <a:gd name="T11" fmla="*/ 32 h 122"/>
                  <a:gd name="T12" fmla="*/ 26 w 52"/>
                  <a:gd name="T13" fmla="*/ 20 h 122"/>
                  <a:gd name="T14" fmla="*/ 20 w 52"/>
                  <a:gd name="T15" fmla="*/ 8 h 122"/>
                  <a:gd name="T16" fmla="*/ 14 w 52"/>
                  <a:gd name="T17" fmla="*/ 2 h 122"/>
                  <a:gd name="T18" fmla="*/ 12 w 52"/>
                  <a:gd name="T19" fmla="*/ 0 h 122"/>
                  <a:gd name="T20" fmla="*/ 0 w 52"/>
                  <a:gd name="T21" fmla="*/ 10 h 122"/>
                  <a:gd name="T22" fmla="*/ 2 w 52"/>
                  <a:gd name="T23" fmla="*/ 12 h 122"/>
                  <a:gd name="T24" fmla="*/ 6 w 52"/>
                  <a:gd name="T25" fmla="*/ 18 h 122"/>
                  <a:gd name="T26" fmla="*/ 14 w 52"/>
                  <a:gd name="T27" fmla="*/ 26 h 122"/>
                  <a:gd name="T28" fmla="*/ 20 w 52"/>
                  <a:gd name="T29" fmla="*/ 38 h 122"/>
                  <a:gd name="T30" fmla="*/ 26 w 52"/>
                  <a:gd name="T31" fmla="*/ 56 h 122"/>
                  <a:gd name="T32" fmla="*/ 32 w 52"/>
                  <a:gd name="T33" fmla="*/ 74 h 122"/>
                  <a:gd name="T34" fmla="*/ 36 w 52"/>
                  <a:gd name="T35" fmla="*/ 94 h 122"/>
                  <a:gd name="T36" fmla="*/ 32 w 52"/>
                  <a:gd name="T37" fmla="*/ 120 h 122"/>
                  <a:gd name="T38" fmla="*/ 48 w 52"/>
                  <a:gd name="T39" fmla="*/ 120 h 1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2" h="122">
                    <a:moveTo>
                      <a:pt x="48" y="120"/>
                    </a:moveTo>
                    <a:lnTo>
                      <a:pt x="48" y="122"/>
                    </a:lnTo>
                    <a:lnTo>
                      <a:pt x="52" y="94"/>
                    </a:lnTo>
                    <a:lnTo>
                      <a:pt x="48" y="72"/>
                    </a:lnTo>
                    <a:lnTo>
                      <a:pt x="42" y="52"/>
                    </a:lnTo>
                    <a:lnTo>
                      <a:pt x="36" y="32"/>
                    </a:lnTo>
                    <a:lnTo>
                      <a:pt x="26" y="20"/>
                    </a:lnTo>
                    <a:lnTo>
                      <a:pt x="20" y="8"/>
                    </a:lnTo>
                    <a:lnTo>
                      <a:pt x="14" y="2"/>
                    </a:lnTo>
                    <a:lnTo>
                      <a:pt x="12" y="0"/>
                    </a:lnTo>
                    <a:lnTo>
                      <a:pt x="0" y="10"/>
                    </a:lnTo>
                    <a:lnTo>
                      <a:pt x="2" y="12"/>
                    </a:lnTo>
                    <a:lnTo>
                      <a:pt x="6" y="18"/>
                    </a:lnTo>
                    <a:lnTo>
                      <a:pt x="14" y="26"/>
                    </a:lnTo>
                    <a:lnTo>
                      <a:pt x="20" y="38"/>
                    </a:lnTo>
                    <a:lnTo>
                      <a:pt x="26" y="56"/>
                    </a:lnTo>
                    <a:lnTo>
                      <a:pt x="32" y="74"/>
                    </a:lnTo>
                    <a:lnTo>
                      <a:pt x="36" y="94"/>
                    </a:lnTo>
                    <a:lnTo>
                      <a:pt x="32" y="120"/>
                    </a:lnTo>
                    <a:lnTo>
                      <a:pt x="48" y="12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460" name="Group 97"/>
            <p:cNvGrpSpPr>
              <a:grpSpLocks/>
            </p:cNvGrpSpPr>
            <p:nvPr/>
          </p:nvGrpSpPr>
          <p:grpSpPr bwMode="auto">
            <a:xfrm>
              <a:off x="5013" y="2718"/>
              <a:ext cx="28" cy="82"/>
              <a:chOff x="4878" y="2578"/>
              <a:chExt cx="28" cy="82"/>
            </a:xfrm>
          </p:grpSpPr>
          <p:sp>
            <p:nvSpPr>
              <p:cNvPr id="34693" name="Freeform 98"/>
              <p:cNvSpPr>
                <a:spLocks/>
              </p:cNvSpPr>
              <p:nvPr/>
            </p:nvSpPr>
            <p:spPr bwMode="auto">
              <a:xfrm>
                <a:off x="4878" y="2578"/>
                <a:ext cx="28" cy="82"/>
              </a:xfrm>
              <a:custGeom>
                <a:avLst/>
                <a:gdLst>
                  <a:gd name="T0" fmla="*/ 4 w 28"/>
                  <a:gd name="T1" fmla="*/ 82 h 82"/>
                  <a:gd name="T2" fmla="*/ 10 w 28"/>
                  <a:gd name="T3" fmla="*/ 82 h 82"/>
                  <a:gd name="T4" fmla="*/ 14 w 28"/>
                  <a:gd name="T5" fmla="*/ 74 h 82"/>
                  <a:gd name="T6" fmla="*/ 22 w 28"/>
                  <a:gd name="T7" fmla="*/ 62 h 82"/>
                  <a:gd name="T8" fmla="*/ 24 w 28"/>
                  <a:gd name="T9" fmla="*/ 48 h 82"/>
                  <a:gd name="T10" fmla="*/ 24 w 28"/>
                  <a:gd name="T11" fmla="*/ 34 h 82"/>
                  <a:gd name="T12" fmla="*/ 24 w 28"/>
                  <a:gd name="T13" fmla="*/ 22 h 82"/>
                  <a:gd name="T14" fmla="*/ 28 w 28"/>
                  <a:gd name="T15" fmla="*/ 8 h 82"/>
                  <a:gd name="T16" fmla="*/ 28 w 28"/>
                  <a:gd name="T17" fmla="*/ 2 h 82"/>
                  <a:gd name="T18" fmla="*/ 28 w 28"/>
                  <a:gd name="T19" fmla="*/ 0 h 82"/>
                  <a:gd name="T20" fmla="*/ 10 w 28"/>
                  <a:gd name="T21" fmla="*/ 0 h 82"/>
                  <a:gd name="T22" fmla="*/ 10 w 28"/>
                  <a:gd name="T23" fmla="*/ 2 h 82"/>
                  <a:gd name="T24" fmla="*/ 10 w 28"/>
                  <a:gd name="T25" fmla="*/ 8 h 82"/>
                  <a:gd name="T26" fmla="*/ 10 w 28"/>
                  <a:gd name="T27" fmla="*/ 22 h 82"/>
                  <a:gd name="T28" fmla="*/ 10 w 28"/>
                  <a:gd name="T29" fmla="*/ 32 h 82"/>
                  <a:gd name="T30" fmla="*/ 8 w 28"/>
                  <a:gd name="T31" fmla="*/ 46 h 82"/>
                  <a:gd name="T32" fmla="*/ 6 w 28"/>
                  <a:gd name="T33" fmla="*/ 58 h 82"/>
                  <a:gd name="T34" fmla="*/ 2 w 28"/>
                  <a:gd name="T35" fmla="*/ 66 h 82"/>
                  <a:gd name="T36" fmla="*/ 0 w 28"/>
                  <a:gd name="T37" fmla="*/ 70 h 82"/>
                  <a:gd name="T38" fmla="*/ 6 w 28"/>
                  <a:gd name="T39" fmla="*/ 68 h 82"/>
                  <a:gd name="T40" fmla="*/ 4 w 28"/>
                  <a:gd name="T41" fmla="*/ 82 h 8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 h="82">
                    <a:moveTo>
                      <a:pt x="4" y="82"/>
                    </a:moveTo>
                    <a:lnTo>
                      <a:pt x="10" y="82"/>
                    </a:lnTo>
                    <a:lnTo>
                      <a:pt x="14" y="74"/>
                    </a:lnTo>
                    <a:lnTo>
                      <a:pt x="22" y="62"/>
                    </a:lnTo>
                    <a:lnTo>
                      <a:pt x="24" y="48"/>
                    </a:lnTo>
                    <a:lnTo>
                      <a:pt x="24" y="34"/>
                    </a:lnTo>
                    <a:lnTo>
                      <a:pt x="24" y="22"/>
                    </a:lnTo>
                    <a:lnTo>
                      <a:pt x="28" y="8"/>
                    </a:lnTo>
                    <a:lnTo>
                      <a:pt x="28" y="2"/>
                    </a:lnTo>
                    <a:lnTo>
                      <a:pt x="28" y="0"/>
                    </a:lnTo>
                    <a:lnTo>
                      <a:pt x="10" y="0"/>
                    </a:lnTo>
                    <a:lnTo>
                      <a:pt x="10" y="2"/>
                    </a:lnTo>
                    <a:lnTo>
                      <a:pt x="10" y="8"/>
                    </a:lnTo>
                    <a:lnTo>
                      <a:pt x="10" y="22"/>
                    </a:lnTo>
                    <a:lnTo>
                      <a:pt x="10" y="32"/>
                    </a:lnTo>
                    <a:lnTo>
                      <a:pt x="8" y="46"/>
                    </a:lnTo>
                    <a:lnTo>
                      <a:pt x="6" y="58"/>
                    </a:lnTo>
                    <a:lnTo>
                      <a:pt x="2" y="66"/>
                    </a:lnTo>
                    <a:lnTo>
                      <a:pt x="0" y="70"/>
                    </a:lnTo>
                    <a:lnTo>
                      <a:pt x="6" y="68"/>
                    </a:lnTo>
                    <a:lnTo>
                      <a:pt x="4" y="8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694" name="Freeform 99"/>
              <p:cNvSpPr>
                <a:spLocks/>
              </p:cNvSpPr>
              <p:nvPr/>
            </p:nvSpPr>
            <p:spPr bwMode="auto">
              <a:xfrm>
                <a:off x="4878" y="2578"/>
                <a:ext cx="28" cy="82"/>
              </a:xfrm>
              <a:custGeom>
                <a:avLst/>
                <a:gdLst>
                  <a:gd name="T0" fmla="*/ 4 w 28"/>
                  <a:gd name="T1" fmla="*/ 82 h 82"/>
                  <a:gd name="T2" fmla="*/ 10 w 28"/>
                  <a:gd name="T3" fmla="*/ 82 h 82"/>
                  <a:gd name="T4" fmla="*/ 14 w 28"/>
                  <a:gd name="T5" fmla="*/ 74 h 82"/>
                  <a:gd name="T6" fmla="*/ 22 w 28"/>
                  <a:gd name="T7" fmla="*/ 62 h 82"/>
                  <a:gd name="T8" fmla="*/ 24 w 28"/>
                  <a:gd name="T9" fmla="*/ 48 h 82"/>
                  <a:gd name="T10" fmla="*/ 24 w 28"/>
                  <a:gd name="T11" fmla="*/ 34 h 82"/>
                  <a:gd name="T12" fmla="*/ 24 w 28"/>
                  <a:gd name="T13" fmla="*/ 22 h 82"/>
                  <a:gd name="T14" fmla="*/ 28 w 28"/>
                  <a:gd name="T15" fmla="*/ 8 h 82"/>
                  <a:gd name="T16" fmla="*/ 28 w 28"/>
                  <a:gd name="T17" fmla="*/ 2 h 82"/>
                  <a:gd name="T18" fmla="*/ 28 w 28"/>
                  <a:gd name="T19" fmla="*/ 0 h 82"/>
                  <a:gd name="T20" fmla="*/ 10 w 28"/>
                  <a:gd name="T21" fmla="*/ 0 h 82"/>
                  <a:gd name="T22" fmla="*/ 10 w 28"/>
                  <a:gd name="T23" fmla="*/ 2 h 82"/>
                  <a:gd name="T24" fmla="*/ 10 w 28"/>
                  <a:gd name="T25" fmla="*/ 8 h 82"/>
                  <a:gd name="T26" fmla="*/ 10 w 28"/>
                  <a:gd name="T27" fmla="*/ 22 h 82"/>
                  <a:gd name="T28" fmla="*/ 10 w 28"/>
                  <a:gd name="T29" fmla="*/ 32 h 82"/>
                  <a:gd name="T30" fmla="*/ 8 w 28"/>
                  <a:gd name="T31" fmla="*/ 46 h 82"/>
                  <a:gd name="T32" fmla="*/ 6 w 28"/>
                  <a:gd name="T33" fmla="*/ 58 h 82"/>
                  <a:gd name="T34" fmla="*/ 2 w 28"/>
                  <a:gd name="T35" fmla="*/ 66 h 82"/>
                  <a:gd name="T36" fmla="*/ 0 w 28"/>
                  <a:gd name="T37" fmla="*/ 70 h 82"/>
                  <a:gd name="T38" fmla="*/ 6 w 28"/>
                  <a:gd name="T39" fmla="*/ 68 h 82"/>
                  <a:gd name="T40" fmla="*/ 4 w 28"/>
                  <a:gd name="T41" fmla="*/ 82 h 8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 h="82">
                    <a:moveTo>
                      <a:pt x="4" y="82"/>
                    </a:moveTo>
                    <a:lnTo>
                      <a:pt x="10" y="82"/>
                    </a:lnTo>
                    <a:lnTo>
                      <a:pt x="14" y="74"/>
                    </a:lnTo>
                    <a:lnTo>
                      <a:pt x="22" y="62"/>
                    </a:lnTo>
                    <a:lnTo>
                      <a:pt x="24" y="48"/>
                    </a:lnTo>
                    <a:lnTo>
                      <a:pt x="24" y="34"/>
                    </a:lnTo>
                    <a:lnTo>
                      <a:pt x="24" y="22"/>
                    </a:lnTo>
                    <a:lnTo>
                      <a:pt x="28" y="8"/>
                    </a:lnTo>
                    <a:lnTo>
                      <a:pt x="28" y="2"/>
                    </a:lnTo>
                    <a:lnTo>
                      <a:pt x="28" y="0"/>
                    </a:lnTo>
                    <a:lnTo>
                      <a:pt x="10" y="0"/>
                    </a:lnTo>
                    <a:lnTo>
                      <a:pt x="10" y="2"/>
                    </a:lnTo>
                    <a:lnTo>
                      <a:pt x="10" y="8"/>
                    </a:lnTo>
                    <a:lnTo>
                      <a:pt x="10" y="22"/>
                    </a:lnTo>
                    <a:lnTo>
                      <a:pt x="10" y="32"/>
                    </a:lnTo>
                    <a:lnTo>
                      <a:pt x="8" y="46"/>
                    </a:lnTo>
                    <a:lnTo>
                      <a:pt x="6" y="58"/>
                    </a:lnTo>
                    <a:lnTo>
                      <a:pt x="2" y="66"/>
                    </a:lnTo>
                    <a:lnTo>
                      <a:pt x="0" y="70"/>
                    </a:lnTo>
                    <a:lnTo>
                      <a:pt x="6" y="68"/>
                    </a:lnTo>
                    <a:lnTo>
                      <a:pt x="4" y="82"/>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461" name="Group 100"/>
            <p:cNvGrpSpPr>
              <a:grpSpLocks/>
            </p:cNvGrpSpPr>
            <p:nvPr/>
          </p:nvGrpSpPr>
          <p:grpSpPr bwMode="auto">
            <a:xfrm>
              <a:off x="4947" y="2788"/>
              <a:ext cx="72" cy="38"/>
              <a:chOff x="4812" y="2648"/>
              <a:chExt cx="72" cy="38"/>
            </a:xfrm>
          </p:grpSpPr>
          <p:sp>
            <p:nvSpPr>
              <p:cNvPr id="34691" name="Freeform 101"/>
              <p:cNvSpPr>
                <a:spLocks/>
              </p:cNvSpPr>
              <p:nvPr/>
            </p:nvSpPr>
            <p:spPr bwMode="auto">
              <a:xfrm>
                <a:off x="4812" y="2648"/>
                <a:ext cx="72" cy="38"/>
              </a:xfrm>
              <a:custGeom>
                <a:avLst/>
                <a:gdLst>
                  <a:gd name="T0" fmla="*/ 14 w 72"/>
                  <a:gd name="T1" fmla="*/ 38 h 38"/>
                  <a:gd name="T2" fmla="*/ 18 w 72"/>
                  <a:gd name="T3" fmla="*/ 36 h 38"/>
                  <a:gd name="T4" fmla="*/ 20 w 72"/>
                  <a:gd name="T5" fmla="*/ 28 h 38"/>
                  <a:gd name="T6" fmla="*/ 24 w 72"/>
                  <a:gd name="T7" fmla="*/ 22 h 38"/>
                  <a:gd name="T8" fmla="*/ 36 w 72"/>
                  <a:gd name="T9" fmla="*/ 18 h 38"/>
                  <a:gd name="T10" fmla="*/ 46 w 72"/>
                  <a:gd name="T11" fmla="*/ 14 h 38"/>
                  <a:gd name="T12" fmla="*/ 56 w 72"/>
                  <a:gd name="T13" fmla="*/ 12 h 38"/>
                  <a:gd name="T14" fmla="*/ 62 w 72"/>
                  <a:gd name="T15" fmla="*/ 12 h 38"/>
                  <a:gd name="T16" fmla="*/ 68 w 72"/>
                  <a:gd name="T17" fmla="*/ 12 h 38"/>
                  <a:gd name="T18" fmla="*/ 70 w 72"/>
                  <a:gd name="T19" fmla="*/ 12 h 38"/>
                  <a:gd name="T20" fmla="*/ 72 w 72"/>
                  <a:gd name="T21" fmla="*/ 0 h 38"/>
                  <a:gd name="T22" fmla="*/ 68 w 72"/>
                  <a:gd name="T23" fmla="*/ 0 h 38"/>
                  <a:gd name="T24" fmla="*/ 62 w 72"/>
                  <a:gd name="T25" fmla="*/ 0 h 38"/>
                  <a:gd name="T26" fmla="*/ 50 w 72"/>
                  <a:gd name="T27" fmla="*/ 0 h 38"/>
                  <a:gd name="T28" fmla="*/ 40 w 72"/>
                  <a:gd name="T29" fmla="*/ 0 h 38"/>
                  <a:gd name="T30" fmla="*/ 28 w 72"/>
                  <a:gd name="T31" fmla="*/ 6 h 38"/>
                  <a:gd name="T32" fmla="*/ 18 w 72"/>
                  <a:gd name="T33" fmla="*/ 10 h 38"/>
                  <a:gd name="T34" fmla="*/ 6 w 72"/>
                  <a:gd name="T35" fmla="*/ 20 h 38"/>
                  <a:gd name="T36" fmla="*/ 0 w 72"/>
                  <a:gd name="T37" fmla="*/ 34 h 38"/>
                  <a:gd name="T38" fmla="*/ 0 w 72"/>
                  <a:gd name="T39" fmla="*/ 32 h 38"/>
                  <a:gd name="T40" fmla="*/ 14 w 72"/>
                  <a:gd name="T41" fmla="*/ 38 h 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2" h="38">
                    <a:moveTo>
                      <a:pt x="14" y="38"/>
                    </a:moveTo>
                    <a:lnTo>
                      <a:pt x="18" y="36"/>
                    </a:lnTo>
                    <a:lnTo>
                      <a:pt x="20" y="28"/>
                    </a:lnTo>
                    <a:lnTo>
                      <a:pt x="24" y="22"/>
                    </a:lnTo>
                    <a:lnTo>
                      <a:pt x="36" y="18"/>
                    </a:lnTo>
                    <a:lnTo>
                      <a:pt x="46" y="14"/>
                    </a:lnTo>
                    <a:lnTo>
                      <a:pt x="56" y="12"/>
                    </a:lnTo>
                    <a:lnTo>
                      <a:pt x="62" y="12"/>
                    </a:lnTo>
                    <a:lnTo>
                      <a:pt x="68" y="12"/>
                    </a:lnTo>
                    <a:lnTo>
                      <a:pt x="70" y="12"/>
                    </a:lnTo>
                    <a:lnTo>
                      <a:pt x="72" y="0"/>
                    </a:lnTo>
                    <a:lnTo>
                      <a:pt x="68" y="0"/>
                    </a:lnTo>
                    <a:lnTo>
                      <a:pt x="62" y="0"/>
                    </a:lnTo>
                    <a:lnTo>
                      <a:pt x="50" y="0"/>
                    </a:lnTo>
                    <a:lnTo>
                      <a:pt x="40" y="0"/>
                    </a:lnTo>
                    <a:lnTo>
                      <a:pt x="28" y="6"/>
                    </a:lnTo>
                    <a:lnTo>
                      <a:pt x="18" y="10"/>
                    </a:lnTo>
                    <a:lnTo>
                      <a:pt x="6" y="20"/>
                    </a:lnTo>
                    <a:lnTo>
                      <a:pt x="0" y="34"/>
                    </a:lnTo>
                    <a:lnTo>
                      <a:pt x="0" y="32"/>
                    </a:lnTo>
                    <a:lnTo>
                      <a:pt x="14" y="38"/>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692" name="Freeform 102"/>
              <p:cNvSpPr>
                <a:spLocks/>
              </p:cNvSpPr>
              <p:nvPr/>
            </p:nvSpPr>
            <p:spPr bwMode="auto">
              <a:xfrm>
                <a:off x="4812" y="2648"/>
                <a:ext cx="72" cy="38"/>
              </a:xfrm>
              <a:custGeom>
                <a:avLst/>
                <a:gdLst>
                  <a:gd name="T0" fmla="*/ 14 w 72"/>
                  <a:gd name="T1" fmla="*/ 38 h 38"/>
                  <a:gd name="T2" fmla="*/ 18 w 72"/>
                  <a:gd name="T3" fmla="*/ 36 h 38"/>
                  <a:gd name="T4" fmla="*/ 20 w 72"/>
                  <a:gd name="T5" fmla="*/ 28 h 38"/>
                  <a:gd name="T6" fmla="*/ 24 w 72"/>
                  <a:gd name="T7" fmla="*/ 22 h 38"/>
                  <a:gd name="T8" fmla="*/ 36 w 72"/>
                  <a:gd name="T9" fmla="*/ 18 h 38"/>
                  <a:gd name="T10" fmla="*/ 46 w 72"/>
                  <a:gd name="T11" fmla="*/ 14 h 38"/>
                  <a:gd name="T12" fmla="*/ 56 w 72"/>
                  <a:gd name="T13" fmla="*/ 12 h 38"/>
                  <a:gd name="T14" fmla="*/ 62 w 72"/>
                  <a:gd name="T15" fmla="*/ 12 h 38"/>
                  <a:gd name="T16" fmla="*/ 68 w 72"/>
                  <a:gd name="T17" fmla="*/ 12 h 38"/>
                  <a:gd name="T18" fmla="*/ 70 w 72"/>
                  <a:gd name="T19" fmla="*/ 12 h 38"/>
                  <a:gd name="T20" fmla="*/ 72 w 72"/>
                  <a:gd name="T21" fmla="*/ 0 h 38"/>
                  <a:gd name="T22" fmla="*/ 68 w 72"/>
                  <a:gd name="T23" fmla="*/ 0 h 38"/>
                  <a:gd name="T24" fmla="*/ 62 w 72"/>
                  <a:gd name="T25" fmla="*/ 0 h 38"/>
                  <a:gd name="T26" fmla="*/ 50 w 72"/>
                  <a:gd name="T27" fmla="*/ 0 h 38"/>
                  <a:gd name="T28" fmla="*/ 40 w 72"/>
                  <a:gd name="T29" fmla="*/ 0 h 38"/>
                  <a:gd name="T30" fmla="*/ 28 w 72"/>
                  <a:gd name="T31" fmla="*/ 6 h 38"/>
                  <a:gd name="T32" fmla="*/ 18 w 72"/>
                  <a:gd name="T33" fmla="*/ 10 h 38"/>
                  <a:gd name="T34" fmla="*/ 6 w 72"/>
                  <a:gd name="T35" fmla="*/ 20 h 38"/>
                  <a:gd name="T36" fmla="*/ 0 w 72"/>
                  <a:gd name="T37" fmla="*/ 34 h 38"/>
                  <a:gd name="T38" fmla="*/ 0 w 72"/>
                  <a:gd name="T39" fmla="*/ 32 h 38"/>
                  <a:gd name="T40" fmla="*/ 14 w 72"/>
                  <a:gd name="T41" fmla="*/ 38 h 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2" h="38">
                    <a:moveTo>
                      <a:pt x="14" y="38"/>
                    </a:moveTo>
                    <a:lnTo>
                      <a:pt x="18" y="36"/>
                    </a:lnTo>
                    <a:lnTo>
                      <a:pt x="20" y="28"/>
                    </a:lnTo>
                    <a:lnTo>
                      <a:pt x="24" y="22"/>
                    </a:lnTo>
                    <a:lnTo>
                      <a:pt x="36" y="18"/>
                    </a:lnTo>
                    <a:lnTo>
                      <a:pt x="46" y="14"/>
                    </a:lnTo>
                    <a:lnTo>
                      <a:pt x="56" y="12"/>
                    </a:lnTo>
                    <a:lnTo>
                      <a:pt x="62" y="12"/>
                    </a:lnTo>
                    <a:lnTo>
                      <a:pt x="68" y="12"/>
                    </a:lnTo>
                    <a:lnTo>
                      <a:pt x="70" y="12"/>
                    </a:lnTo>
                    <a:lnTo>
                      <a:pt x="72" y="0"/>
                    </a:lnTo>
                    <a:lnTo>
                      <a:pt x="68" y="0"/>
                    </a:lnTo>
                    <a:lnTo>
                      <a:pt x="62" y="0"/>
                    </a:lnTo>
                    <a:lnTo>
                      <a:pt x="50" y="0"/>
                    </a:lnTo>
                    <a:lnTo>
                      <a:pt x="40" y="0"/>
                    </a:lnTo>
                    <a:lnTo>
                      <a:pt x="28" y="6"/>
                    </a:lnTo>
                    <a:lnTo>
                      <a:pt x="18" y="10"/>
                    </a:lnTo>
                    <a:lnTo>
                      <a:pt x="6" y="20"/>
                    </a:lnTo>
                    <a:lnTo>
                      <a:pt x="0" y="34"/>
                    </a:lnTo>
                    <a:lnTo>
                      <a:pt x="0" y="32"/>
                    </a:lnTo>
                    <a:lnTo>
                      <a:pt x="14" y="38"/>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462" name="Group 103"/>
            <p:cNvGrpSpPr>
              <a:grpSpLocks/>
            </p:cNvGrpSpPr>
            <p:nvPr/>
          </p:nvGrpSpPr>
          <p:grpSpPr bwMode="auto">
            <a:xfrm>
              <a:off x="4899" y="2816"/>
              <a:ext cx="64" cy="52"/>
              <a:chOff x="4764" y="2676"/>
              <a:chExt cx="64" cy="52"/>
            </a:xfrm>
          </p:grpSpPr>
          <p:sp>
            <p:nvSpPr>
              <p:cNvPr id="34689" name="Freeform 104"/>
              <p:cNvSpPr>
                <a:spLocks/>
              </p:cNvSpPr>
              <p:nvPr/>
            </p:nvSpPr>
            <p:spPr bwMode="auto">
              <a:xfrm>
                <a:off x="4764" y="2676"/>
                <a:ext cx="64" cy="52"/>
              </a:xfrm>
              <a:custGeom>
                <a:avLst/>
                <a:gdLst>
                  <a:gd name="T0" fmla="*/ 0 w 64"/>
                  <a:gd name="T1" fmla="*/ 0 h 52"/>
                  <a:gd name="T2" fmla="*/ 2 w 64"/>
                  <a:gd name="T3" fmla="*/ 28 h 52"/>
                  <a:gd name="T4" fmla="*/ 8 w 64"/>
                  <a:gd name="T5" fmla="*/ 44 h 52"/>
                  <a:gd name="T6" fmla="*/ 24 w 64"/>
                  <a:gd name="T7" fmla="*/ 52 h 52"/>
                  <a:gd name="T8" fmla="*/ 38 w 64"/>
                  <a:gd name="T9" fmla="*/ 44 h 52"/>
                  <a:gd name="T10" fmla="*/ 46 w 64"/>
                  <a:gd name="T11" fmla="*/ 34 h 52"/>
                  <a:gd name="T12" fmla="*/ 56 w 64"/>
                  <a:gd name="T13" fmla="*/ 24 h 52"/>
                  <a:gd name="T14" fmla="*/ 62 w 64"/>
                  <a:gd name="T15" fmla="*/ 14 h 52"/>
                  <a:gd name="T16" fmla="*/ 64 w 64"/>
                  <a:gd name="T17" fmla="*/ 10 h 52"/>
                  <a:gd name="T18" fmla="*/ 50 w 64"/>
                  <a:gd name="T19" fmla="*/ 4 h 52"/>
                  <a:gd name="T20" fmla="*/ 48 w 64"/>
                  <a:gd name="T21" fmla="*/ 6 h 52"/>
                  <a:gd name="T22" fmla="*/ 42 w 64"/>
                  <a:gd name="T23" fmla="*/ 16 h 52"/>
                  <a:gd name="T24" fmla="*/ 36 w 64"/>
                  <a:gd name="T25" fmla="*/ 26 h 52"/>
                  <a:gd name="T26" fmla="*/ 28 w 64"/>
                  <a:gd name="T27" fmla="*/ 34 h 52"/>
                  <a:gd name="T28" fmla="*/ 22 w 64"/>
                  <a:gd name="T29" fmla="*/ 36 h 52"/>
                  <a:gd name="T30" fmla="*/ 18 w 64"/>
                  <a:gd name="T31" fmla="*/ 26 h 52"/>
                  <a:gd name="T32" fmla="*/ 16 w 64"/>
                  <a:gd name="T33" fmla="*/ 0 h 52"/>
                  <a:gd name="T34" fmla="*/ 0 w 64"/>
                  <a:gd name="T35" fmla="*/ 0 h 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4" h="52">
                    <a:moveTo>
                      <a:pt x="0" y="0"/>
                    </a:moveTo>
                    <a:lnTo>
                      <a:pt x="2" y="28"/>
                    </a:lnTo>
                    <a:lnTo>
                      <a:pt x="8" y="44"/>
                    </a:lnTo>
                    <a:lnTo>
                      <a:pt x="24" y="52"/>
                    </a:lnTo>
                    <a:lnTo>
                      <a:pt x="38" y="44"/>
                    </a:lnTo>
                    <a:lnTo>
                      <a:pt x="46" y="34"/>
                    </a:lnTo>
                    <a:lnTo>
                      <a:pt x="56" y="24"/>
                    </a:lnTo>
                    <a:lnTo>
                      <a:pt x="62" y="14"/>
                    </a:lnTo>
                    <a:lnTo>
                      <a:pt x="64" y="10"/>
                    </a:lnTo>
                    <a:lnTo>
                      <a:pt x="50" y="4"/>
                    </a:lnTo>
                    <a:lnTo>
                      <a:pt x="48" y="6"/>
                    </a:lnTo>
                    <a:lnTo>
                      <a:pt x="42" y="16"/>
                    </a:lnTo>
                    <a:lnTo>
                      <a:pt x="36" y="26"/>
                    </a:lnTo>
                    <a:lnTo>
                      <a:pt x="28" y="34"/>
                    </a:lnTo>
                    <a:lnTo>
                      <a:pt x="22" y="36"/>
                    </a:lnTo>
                    <a:lnTo>
                      <a:pt x="18" y="26"/>
                    </a:lnTo>
                    <a:lnTo>
                      <a:pt x="16" y="0"/>
                    </a:ln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690" name="Freeform 105"/>
              <p:cNvSpPr>
                <a:spLocks/>
              </p:cNvSpPr>
              <p:nvPr/>
            </p:nvSpPr>
            <p:spPr bwMode="auto">
              <a:xfrm>
                <a:off x="4764" y="2676"/>
                <a:ext cx="64" cy="52"/>
              </a:xfrm>
              <a:custGeom>
                <a:avLst/>
                <a:gdLst>
                  <a:gd name="T0" fmla="*/ 0 w 64"/>
                  <a:gd name="T1" fmla="*/ 0 h 52"/>
                  <a:gd name="T2" fmla="*/ 2 w 64"/>
                  <a:gd name="T3" fmla="*/ 28 h 52"/>
                  <a:gd name="T4" fmla="*/ 8 w 64"/>
                  <a:gd name="T5" fmla="*/ 44 h 52"/>
                  <a:gd name="T6" fmla="*/ 24 w 64"/>
                  <a:gd name="T7" fmla="*/ 52 h 52"/>
                  <a:gd name="T8" fmla="*/ 38 w 64"/>
                  <a:gd name="T9" fmla="*/ 44 h 52"/>
                  <a:gd name="T10" fmla="*/ 46 w 64"/>
                  <a:gd name="T11" fmla="*/ 34 h 52"/>
                  <a:gd name="T12" fmla="*/ 56 w 64"/>
                  <a:gd name="T13" fmla="*/ 24 h 52"/>
                  <a:gd name="T14" fmla="*/ 62 w 64"/>
                  <a:gd name="T15" fmla="*/ 14 h 52"/>
                  <a:gd name="T16" fmla="*/ 64 w 64"/>
                  <a:gd name="T17" fmla="*/ 10 h 52"/>
                  <a:gd name="T18" fmla="*/ 50 w 64"/>
                  <a:gd name="T19" fmla="*/ 4 h 52"/>
                  <a:gd name="T20" fmla="*/ 48 w 64"/>
                  <a:gd name="T21" fmla="*/ 6 h 52"/>
                  <a:gd name="T22" fmla="*/ 42 w 64"/>
                  <a:gd name="T23" fmla="*/ 16 h 52"/>
                  <a:gd name="T24" fmla="*/ 36 w 64"/>
                  <a:gd name="T25" fmla="*/ 26 h 52"/>
                  <a:gd name="T26" fmla="*/ 28 w 64"/>
                  <a:gd name="T27" fmla="*/ 34 h 52"/>
                  <a:gd name="T28" fmla="*/ 22 w 64"/>
                  <a:gd name="T29" fmla="*/ 36 h 52"/>
                  <a:gd name="T30" fmla="*/ 18 w 64"/>
                  <a:gd name="T31" fmla="*/ 26 h 52"/>
                  <a:gd name="T32" fmla="*/ 16 w 64"/>
                  <a:gd name="T33" fmla="*/ 0 h 52"/>
                  <a:gd name="T34" fmla="*/ 0 w 64"/>
                  <a:gd name="T35" fmla="*/ 0 h 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4" h="52">
                    <a:moveTo>
                      <a:pt x="0" y="0"/>
                    </a:moveTo>
                    <a:lnTo>
                      <a:pt x="2" y="28"/>
                    </a:lnTo>
                    <a:lnTo>
                      <a:pt x="8" y="44"/>
                    </a:lnTo>
                    <a:lnTo>
                      <a:pt x="24" y="52"/>
                    </a:lnTo>
                    <a:lnTo>
                      <a:pt x="38" y="44"/>
                    </a:lnTo>
                    <a:lnTo>
                      <a:pt x="46" y="34"/>
                    </a:lnTo>
                    <a:lnTo>
                      <a:pt x="56" y="24"/>
                    </a:lnTo>
                    <a:lnTo>
                      <a:pt x="62" y="14"/>
                    </a:lnTo>
                    <a:lnTo>
                      <a:pt x="64" y="10"/>
                    </a:lnTo>
                    <a:lnTo>
                      <a:pt x="50" y="4"/>
                    </a:lnTo>
                    <a:lnTo>
                      <a:pt x="48" y="6"/>
                    </a:lnTo>
                    <a:lnTo>
                      <a:pt x="42" y="16"/>
                    </a:lnTo>
                    <a:lnTo>
                      <a:pt x="36" y="26"/>
                    </a:lnTo>
                    <a:lnTo>
                      <a:pt x="28" y="34"/>
                    </a:lnTo>
                    <a:lnTo>
                      <a:pt x="22" y="36"/>
                    </a:lnTo>
                    <a:lnTo>
                      <a:pt x="18" y="26"/>
                    </a:lnTo>
                    <a:lnTo>
                      <a:pt x="16" y="0"/>
                    </a:lnTo>
                    <a:lnTo>
                      <a:pt x="0" y="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463" name="Group 106"/>
            <p:cNvGrpSpPr>
              <a:grpSpLocks/>
            </p:cNvGrpSpPr>
            <p:nvPr/>
          </p:nvGrpSpPr>
          <p:grpSpPr bwMode="auto">
            <a:xfrm>
              <a:off x="4877" y="2714"/>
              <a:ext cx="38" cy="52"/>
              <a:chOff x="4742" y="2574"/>
              <a:chExt cx="38" cy="52"/>
            </a:xfrm>
          </p:grpSpPr>
          <p:sp>
            <p:nvSpPr>
              <p:cNvPr id="34687" name="Freeform 107"/>
              <p:cNvSpPr>
                <a:spLocks/>
              </p:cNvSpPr>
              <p:nvPr/>
            </p:nvSpPr>
            <p:spPr bwMode="auto">
              <a:xfrm>
                <a:off x="4742" y="2574"/>
                <a:ext cx="38" cy="52"/>
              </a:xfrm>
              <a:custGeom>
                <a:avLst/>
                <a:gdLst>
                  <a:gd name="T0" fmla="*/ 2 w 38"/>
                  <a:gd name="T1" fmla="*/ 12 h 52"/>
                  <a:gd name="T2" fmla="*/ 4 w 38"/>
                  <a:gd name="T3" fmla="*/ 12 h 52"/>
                  <a:gd name="T4" fmla="*/ 12 w 38"/>
                  <a:gd name="T5" fmla="*/ 14 h 52"/>
                  <a:gd name="T6" fmla="*/ 14 w 38"/>
                  <a:gd name="T7" fmla="*/ 16 h 52"/>
                  <a:gd name="T8" fmla="*/ 20 w 38"/>
                  <a:gd name="T9" fmla="*/ 22 h 52"/>
                  <a:gd name="T10" fmla="*/ 20 w 38"/>
                  <a:gd name="T11" fmla="*/ 30 h 52"/>
                  <a:gd name="T12" fmla="*/ 22 w 38"/>
                  <a:gd name="T13" fmla="*/ 36 h 52"/>
                  <a:gd name="T14" fmla="*/ 22 w 38"/>
                  <a:gd name="T15" fmla="*/ 44 h 52"/>
                  <a:gd name="T16" fmla="*/ 22 w 38"/>
                  <a:gd name="T17" fmla="*/ 48 h 52"/>
                  <a:gd name="T18" fmla="*/ 22 w 38"/>
                  <a:gd name="T19" fmla="*/ 50 h 52"/>
                  <a:gd name="T20" fmla="*/ 38 w 38"/>
                  <a:gd name="T21" fmla="*/ 52 h 52"/>
                  <a:gd name="T22" fmla="*/ 38 w 38"/>
                  <a:gd name="T23" fmla="*/ 48 h 52"/>
                  <a:gd name="T24" fmla="*/ 38 w 38"/>
                  <a:gd name="T25" fmla="*/ 44 h 52"/>
                  <a:gd name="T26" fmla="*/ 38 w 38"/>
                  <a:gd name="T27" fmla="*/ 36 h 52"/>
                  <a:gd name="T28" fmla="*/ 36 w 38"/>
                  <a:gd name="T29" fmla="*/ 26 h 52"/>
                  <a:gd name="T30" fmla="*/ 30 w 38"/>
                  <a:gd name="T31" fmla="*/ 16 h 52"/>
                  <a:gd name="T32" fmla="*/ 26 w 38"/>
                  <a:gd name="T33" fmla="*/ 6 h 52"/>
                  <a:gd name="T34" fmla="*/ 16 w 38"/>
                  <a:gd name="T35" fmla="*/ 0 h 52"/>
                  <a:gd name="T36" fmla="*/ 0 w 38"/>
                  <a:gd name="T37" fmla="*/ 0 h 52"/>
                  <a:gd name="T38" fmla="*/ 2 w 38"/>
                  <a:gd name="T39" fmla="*/ 0 h 52"/>
                  <a:gd name="T40" fmla="*/ 2 w 38"/>
                  <a:gd name="T41" fmla="*/ 12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8" h="52">
                    <a:moveTo>
                      <a:pt x="2" y="12"/>
                    </a:moveTo>
                    <a:lnTo>
                      <a:pt x="4" y="12"/>
                    </a:lnTo>
                    <a:lnTo>
                      <a:pt x="12" y="14"/>
                    </a:lnTo>
                    <a:lnTo>
                      <a:pt x="14" y="16"/>
                    </a:lnTo>
                    <a:lnTo>
                      <a:pt x="20" y="22"/>
                    </a:lnTo>
                    <a:lnTo>
                      <a:pt x="20" y="30"/>
                    </a:lnTo>
                    <a:lnTo>
                      <a:pt x="22" y="36"/>
                    </a:lnTo>
                    <a:lnTo>
                      <a:pt x="22" y="44"/>
                    </a:lnTo>
                    <a:lnTo>
                      <a:pt x="22" y="48"/>
                    </a:lnTo>
                    <a:lnTo>
                      <a:pt x="22" y="50"/>
                    </a:lnTo>
                    <a:lnTo>
                      <a:pt x="38" y="52"/>
                    </a:lnTo>
                    <a:lnTo>
                      <a:pt x="38" y="48"/>
                    </a:lnTo>
                    <a:lnTo>
                      <a:pt x="38" y="44"/>
                    </a:lnTo>
                    <a:lnTo>
                      <a:pt x="38" y="36"/>
                    </a:lnTo>
                    <a:lnTo>
                      <a:pt x="36" y="26"/>
                    </a:lnTo>
                    <a:lnTo>
                      <a:pt x="30" y="16"/>
                    </a:lnTo>
                    <a:lnTo>
                      <a:pt x="26" y="6"/>
                    </a:lnTo>
                    <a:lnTo>
                      <a:pt x="16" y="0"/>
                    </a:lnTo>
                    <a:lnTo>
                      <a:pt x="0" y="0"/>
                    </a:lnTo>
                    <a:lnTo>
                      <a:pt x="2" y="0"/>
                    </a:lnTo>
                    <a:lnTo>
                      <a:pt x="2" y="1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688" name="Freeform 108"/>
              <p:cNvSpPr>
                <a:spLocks/>
              </p:cNvSpPr>
              <p:nvPr/>
            </p:nvSpPr>
            <p:spPr bwMode="auto">
              <a:xfrm>
                <a:off x="4742" y="2574"/>
                <a:ext cx="38" cy="52"/>
              </a:xfrm>
              <a:custGeom>
                <a:avLst/>
                <a:gdLst>
                  <a:gd name="T0" fmla="*/ 2 w 38"/>
                  <a:gd name="T1" fmla="*/ 12 h 52"/>
                  <a:gd name="T2" fmla="*/ 4 w 38"/>
                  <a:gd name="T3" fmla="*/ 12 h 52"/>
                  <a:gd name="T4" fmla="*/ 12 w 38"/>
                  <a:gd name="T5" fmla="*/ 14 h 52"/>
                  <a:gd name="T6" fmla="*/ 14 w 38"/>
                  <a:gd name="T7" fmla="*/ 16 h 52"/>
                  <a:gd name="T8" fmla="*/ 20 w 38"/>
                  <a:gd name="T9" fmla="*/ 22 h 52"/>
                  <a:gd name="T10" fmla="*/ 20 w 38"/>
                  <a:gd name="T11" fmla="*/ 30 h 52"/>
                  <a:gd name="T12" fmla="*/ 22 w 38"/>
                  <a:gd name="T13" fmla="*/ 36 h 52"/>
                  <a:gd name="T14" fmla="*/ 22 w 38"/>
                  <a:gd name="T15" fmla="*/ 44 h 52"/>
                  <a:gd name="T16" fmla="*/ 22 w 38"/>
                  <a:gd name="T17" fmla="*/ 48 h 52"/>
                  <a:gd name="T18" fmla="*/ 22 w 38"/>
                  <a:gd name="T19" fmla="*/ 50 h 52"/>
                  <a:gd name="T20" fmla="*/ 38 w 38"/>
                  <a:gd name="T21" fmla="*/ 52 h 52"/>
                  <a:gd name="T22" fmla="*/ 38 w 38"/>
                  <a:gd name="T23" fmla="*/ 48 h 52"/>
                  <a:gd name="T24" fmla="*/ 38 w 38"/>
                  <a:gd name="T25" fmla="*/ 44 h 52"/>
                  <a:gd name="T26" fmla="*/ 38 w 38"/>
                  <a:gd name="T27" fmla="*/ 36 h 52"/>
                  <a:gd name="T28" fmla="*/ 36 w 38"/>
                  <a:gd name="T29" fmla="*/ 26 h 52"/>
                  <a:gd name="T30" fmla="*/ 30 w 38"/>
                  <a:gd name="T31" fmla="*/ 16 h 52"/>
                  <a:gd name="T32" fmla="*/ 26 w 38"/>
                  <a:gd name="T33" fmla="*/ 6 h 52"/>
                  <a:gd name="T34" fmla="*/ 16 w 38"/>
                  <a:gd name="T35" fmla="*/ 0 h 52"/>
                  <a:gd name="T36" fmla="*/ 0 w 38"/>
                  <a:gd name="T37" fmla="*/ 0 h 52"/>
                  <a:gd name="T38" fmla="*/ 2 w 38"/>
                  <a:gd name="T39" fmla="*/ 0 h 52"/>
                  <a:gd name="T40" fmla="*/ 2 w 38"/>
                  <a:gd name="T41" fmla="*/ 12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8" h="52">
                    <a:moveTo>
                      <a:pt x="2" y="12"/>
                    </a:moveTo>
                    <a:lnTo>
                      <a:pt x="4" y="12"/>
                    </a:lnTo>
                    <a:lnTo>
                      <a:pt x="12" y="14"/>
                    </a:lnTo>
                    <a:lnTo>
                      <a:pt x="14" y="16"/>
                    </a:lnTo>
                    <a:lnTo>
                      <a:pt x="20" y="22"/>
                    </a:lnTo>
                    <a:lnTo>
                      <a:pt x="20" y="30"/>
                    </a:lnTo>
                    <a:lnTo>
                      <a:pt x="22" y="36"/>
                    </a:lnTo>
                    <a:lnTo>
                      <a:pt x="22" y="44"/>
                    </a:lnTo>
                    <a:lnTo>
                      <a:pt x="22" y="48"/>
                    </a:lnTo>
                    <a:lnTo>
                      <a:pt x="22" y="50"/>
                    </a:lnTo>
                    <a:lnTo>
                      <a:pt x="38" y="52"/>
                    </a:lnTo>
                    <a:lnTo>
                      <a:pt x="38" y="48"/>
                    </a:lnTo>
                    <a:lnTo>
                      <a:pt x="38" y="44"/>
                    </a:lnTo>
                    <a:lnTo>
                      <a:pt x="38" y="36"/>
                    </a:lnTo>
                    <a:lnTo>
                      <a:pt x="36" y="26"/>
                    </a:lnTo>
                    <a:lnTo>
                      <a:pt x="30" y="16"/>
                    </a:lnTo>
                    <a:lnTo>
                      <a:pt x="26" y="6"/>
                    </a:lnTo>
                    <a:lnTo>
                      <a:pt x="16" y="0"/>
                    </a:lnTo>
                    <a:lnTo>
                      <a:pt x="0" y="0"/>
                    </a:lnTo>
                    <a:lnTo>
                      <a:pt x="2" y="0"/>
                    </a:lnTo>
                    <a:lnTo>
                      <a:pt x="2" y="12"/>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464" name="Group 109"/>
            <p:cNvGrpSpPr>
              <a:grpSpLocks/>
            </p:cNvGrpSpPr>
            <p:nvPr/>
          </p:nvGrpSpPr>
          <p:grpSpPr bwMode="auto">
            <a:xfrm>
              <a:off x="4837" y="2770"/>
              <a:ext cx="40" cy="46"/>
              <a:chOff x="4702" y="2630"/>
              <a:chExt cx="40" cy="46"/>
            </a:xfrm>
          </p:grpSpPr>
          <p:sp>
            <p:nvSpPr>
              <p:cNvPr id="34685" name="Freeform 110"/>
              <p:cNvSpPr>
                <a:spLocks/>
              </p:cNvSpPr>
              <p:nvPr/>
            </p:nvSpPr>
            <p:spPr bwMode="auto">
              <a:xfrm>
                <a:off x="4702" y="2630"/>
                <a:ext cx="40" cy="46"/>
              </a:xfrm>
              <a:custGeom>
                <a:avLst/>
                <a:gdLst>
                  <a:gd name="T0" fmla="*/ 40 w 40"/>
                  <a:gd name="T1" fmla="*/ 30 h 46"/>
                  <a:gd name="T2" fmla="*/ 38 w 40"/>
                  <a:gd name="T3" fmla="*/ 30 h 46"/>
                  <a:gd name="T4" fmla="*/ 26 w 40"/>
                  <a:gd name="T5" fmla="*/ 28 h 46"/>
                  <a:gd name="T6" fmla="*/ 20 w 40"/>
                  <a:gd name="T7" fmla="*/ 26 h 46"/>
                  <a:gd name="T8" fmla="*/ 16 w 40"/>
                  <a:gd name="T9" fmla="*/ 22 h 46"/>
                  <a:gd name="T10" fmla="*/ 16 w 40"/>
                  <a:gd name="T11" fmla="*/ 18 h 46"/>
                  <a:gd name="T12" fmla="*/ 14 w 40"/>
                  <a:gd name="T13" fmla="*/ 10 h 46"/>
                  <a:gd name="T14" fmla="*/ 16 w 40"/>
                  <a:gd name="T15" fmla="*/ 10 h 46"/>
                  <a:gd name="T16" fmla="*/ 16 w 40"/>
                  <a:gd name="T17" fmla="*/ 4 h 46"/>
                  <a:gd name="T18" fmla="*/ 16 w 40"/>
                  <a:gd name="T19" fmla="*/ 2 h 46"/>
                  <a:gd name="T20" fmla="*/ 0 w 40"/>
                  <a:gd name="T21" fmla="*/ 0 h 46"/>
                  <a:gd name="T22" fmla="*/ 0 w 40"/>
                  <a:gd name="T23" fmla="*/ 2 h 46"/>
                  <a:gd name="T24" fmla="*/ 0 w 40"/>
                  <a:gd name="T25" fmla="*/ 4 h 46"/>
                  <a:gd name="T26" fmla="*/ 0 w 40"/>
                  <a:gd name="T27" fmla="*/ 10 h 46"/>
                  <a:gd name="T28" fmla="*/ 0 w 40"/>
                  <a:gd name="T29" fmla="*/ 20 h 46"/>
                  <a:gd name="T30" fmla="*/ 2 w 40"/>
                  <a:gd name="T31" fmla="*/ 30 h 46"/>
                  <a:gd name="T32" fmla="*/ 10 w 40"/>
                  <a:gd name="T33" fmla="*/ 38 h 46"/>
                  <a:gd name="T34" fmla="*/ 22 w 40"/>
                  <a:gd name="T35" fmla="*/ 44 h 46"/>
                  <a:gd name="T36" fmla="*/ 38 w 40"/>
                  <a:gd name="T37" fmla="*/ 46 h 46"/>
                  <a:gd name="T38" fmla="*/ 40 w 40"/>
                  <a:gd name="T39" fmla="*/ 30 h 4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 h="46">
                    <a:moveTo>
                      <a:pt x="40" y="30"/>
                    </a:moveTo>
                    <a:lnTo>
                      <a:pt x="38" y="30"/>
                    </a:lnTo>
                    <a:lnTo>
                      <a:pt x="26" y="28"/>
                    </a:lnTo>
                    <a:lnTo>
                      <a:pt x="20" y="26"/>
                    </a:lnTo>
                    <a:lnTo>
                      <a:pt x="16" y="22"/>
                    </a:lnTo>
                    <a:lnTo>
                      <a:pt x="16" y="18"/>
                    </a:lnTo>
                    <a:lnTo>
                      <a:pt x="14" y="10"/>
                    </a:lnTo>
                    <a:lnTo>
                      <a:pt x="16" y="10"/>
                    </a:lnTo>
                    <a:lnTo>
                      <a:pt x="16" y="4"/>
                    </a:lnTo>
                    <a:lnTo>
                      <a:pt x="16" y="2"/>
                    </a:lnTo>
                    <a:lnTo>
                      <a:pt x="0" y="0"/>
                    </a:lnTo>
                    <a:lnTo>
                      <a:pt x="0" y="2"/>
                    </a:lnTo>
                    <a:lnTo>
                      <a:pt x="0" y="4"/>
                    </a:lnTo>
                    <a:lnTo>
                      <a:pt x="0" y="10"/>
                    </a:lnTo>
                    <a:lnTo>
                      <a:pt x="0" y="20"/>
                    </a:lnTo>
                    <a:lnTo>
                      <a:pt x="2" y="30"/>
                    </a:lnTo>
                    <a:lnTo>
                      <a:pt x="10" y="38"/>
                    </a:lnTo>
                    <a:lnTo>
                      <a:pt x="22" y="44"/>
                    </a:lnTo>
                    <a:lnTo>
                      <a:pt x="38" y="46"/>
                    </a:lnTo>
                    <a:lnTo>
                      <a:pt x="40" y="3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686" name="Freeform 111"/>
              <p:cNvSpPr>
                <a:spLocks/>
              </p:cNvSpPr>
              <p:nvPr/>
            </p:nvSpPr>
            <p:spPr bwMode="auto">
              <a:xfrm>
                <a:off x="4702" y="2630"/>
                <a:ext cx="40" cy="46"/>
              </a:xfrm>
              <a:custGeom>
                <a:avLst/>
                <a:gdLst>
                  <a:gd name="T0" fmla="*/ 40 w 40"/>
                  <a:gd name="T1" fmla="*/ 30 h 46"/>
                  <a:gd name="T2" fmla="*/ 38 w 40"/>
                  <a:gd name="T3" fmla="*/ 30 h 46"/>
                  <a:gd name="T4" fmla="*/ 26 w 40"/>
                  <a:gd name="T5" fmla="*/ 28 h 46"/>
                  <a:gd name="T6" fmla="*/ 20 w 40"/>
                  <a:gd name="T7" fmla="*/ 26 h 46"/>
                  <a:gd name="T8" fmla="*/ 16 w 40"/>
                  <a:gd name="T9" fmla="*/ 22 h 46"/>
                  <a:gd name="T10" fmla="*/ 16 w 40"/>
                  <a:gd name="T11" fmla="*/ 18 h 46"/>
                  <a:gd name="T12" fmla="*/ 14 w 40"/>
                  <a:gd name="T13" fmla="*/ 10 h 46"/>
                  <a:gd name="T14" fmla="*/ 16 w 40"/>
                  <a:gd name="T15" fmla="*/ 10 h 46"/>
                  <a:gd name="T16" fmla="*/ 16 w 40"/>
                  <a:gd name="T17" fmla="*/ 4 h 46"/>
                  <a:gd name="T18" fmla="*/ 16 w 40"/>
                  <a:gd name="T19" fmla="*/ 2 h 46"/>
                  <a:gd name="T20" fmla="*/ 0 w 40"/>
                  <a:gd name="T21" fmla="*/ 0 h 46"/>
                  <a:gd name="T22" fmla="*/ 0 w 40"/>
                  <a:gd name="T23" fmla="*/ 2 h 46"/>
                  <a:gd name="T24" fmla="*/ 0 w 40"/>
                  <a:gd name="T25" fmla="*/ 4 h 46"/>
                  <a:gd name="T26" fmla="*/ 0 w 40"/>
                  <a:gd name="T27" fmla="*/ 10 h 46"/>
                  <a:gd name="T28" fmla="*/ 0 w 40"/>
                  <a:gd name="T29" fmla="*/ 20 h 46"/>
                  <a:gd name="T30" fmla="*/ 2 w 40"/>
                  <a:gd name="T31" fmla="*/ 30 h 46"/>
                  <a:gd name="T32" fmla="*/ 10 w 40"/>
                  <a:gd name="T33" fmla="*/ 38 h 46"/>
                  <a:gd name="T34" fmla="*/ 22 w 40"/>
                  <a:gd name="T35" fmla="*/ 44 h 46"/>
                  <a:gd name="T36" fmla="*/ 38 w 40"/>
                  <a:gd name="T37" fmla="*/ 46 h 46"/>
                  <a:gd name="T38" fmla="*/ 40 w 40"/>
                  <a:gd name="T39" fmla="*/ 30 h 4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 h="46">
                    <a:moveTo>
                      <a:pt x="40" y="30"/>
                    </a:moveTo>
                    <a:lnTo>
                      <a:pt x="38" y="30"/>
                    </a:lnTo>
                    <a:lnTo>
                      <a:pt x="26" y="28"/>
                    </a:lnTo>
                    <a:lnTo>
                      <a:pt x="20" y="26"/>
                    </a:lnTo>
                    <a:lnTo>
                      <a:pt x="16" y="22"/>
                    </a:lnTo>
                    <a:lnTo>
                      <a:pt x="16" y="18"/>
                    </a:lnTo>
                    <a:lnTo>
                      <a:pt x="14" y="10"/>
                    </a:lnTo>
                    <a:lnTo>
                      <a:pt x="16" y="10"/>
                    </a:lnTo>
                    <a:lnTo>
                      <a:pt x="16" y="4"/>
                    </a:lnTo>
                    <a:lnTo>
                      <a:pt x="16" y="2"/>
                    </a:lnTo>
                    <a:lnTo>
                      <a:pt x="0" y="0"/>
                    </a:lnTo>
                    <a:lnTo>
                      <a:pt x="0" y="2"/>
                    </a:lnTo>
                    <a:lnTo>
                      <a:pt x="0" y="4"/>
                    </a:lnTo>
                    <a:lnTo>
                      <a:pt x="0" y="10"/>
                    </a:lnTo>
                    <a:lnTo>
                      <a:pt x="0" y="20"/>
                    </a:lnTo>
                    <a:lnTo>
                      <a:pt x="2" y="30"/>
                    </a:lnTo>
                    <a:lnTo>
                      <a:pt x="10" y="38"/>
                    </a:lnTo>
                    <a:lnTo>
                      <a:pt x="22" y="44"/>
                    </a:lnTo>
                    <a:lnTo>
                      <a:pt x="38" y="46"/>
                    </a:lnTo>
                    <a:lnTo>
                      <a:pt x="40" y="3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465" name="Group 112"/>
            <p:cNvGrpSpPr>
              <a:grpSpLocks/>
            </p:cNvGrpSpPr>
            <p:nvPr/>
          </p:nvGrpSpPr>
          <p:grpSpPr bwMode="auto">
            <a:xfrm>
              <a:off x="4875" y="2738"/>
              <a:ext cx="72" cy="78"/>
              <a:chOff x="4740" y="2598"/>
              <a:chExt cx="72" cy="78"/>
            </a:xfrm>
          </p:grpSpPr>
          <p:sp>
            <p:nvSpPr>
              <p:cNvPr id="34683" name="Freeform 113"/>
              <p:cNvSpPr>
                <a:spLocks/>
              </p:cNvSpPr>
              <p:nvPr/>
            </p:nvSpPr>
            <p:spPr bwMode="auto">
              <a:xfrm>
                <a:off x="4740" y="2598"/>
                <a:ext cx="72" cy="78"/>
              </a:xfrm>
              <a:custGeom>
                <a:avLst/>
                <a:gdLst>
                  <a:gd name="T0" fmla="*/ 56 w 72"/>
                  <a:gd name="T1" fmla="*/ 0 h 78"/>
                  <a:gd name="T2" fmla="*/ 56 w 72"/>
                  <a:gd name="T3" fmla="*/ 2 h 78"/>
                  <a:gd name="T4" fmla="*/ 48 w 72"/>
                  <a:gd name="T5" fmla="*/ 24 h 78"/>
                  <a:gd name="T6" fmla="*/ 36 w 72"/>
                  <a:gd name="T7" fmla="*/ 42 h 78"/>
                  <a:gd name="T8" fmla="*/ 30 w 72"/>
                  <a:gd name="T9" fmla="*/ 52 h 78"/>
                  <a:gd name="T10" fmla="*/ 20 w 72"/>
                  <a:gd name="T11" fmla="*/ 58 h 78"/>
                  <a:gd name="T12" fmla="*/ 12 w 72"/>
                  <a:gd name="T13" fmla="*/ 60 h 78"/>
                  <a:gd name="T14" fmla="*/ 6 w 72"/>
                  <a:gd name="T15" fmla="*/ 62 h 78"/>
                  <a:gd name="T16" fmla="*/ 0 w 72"/>
                  <a:gd name="T17" fmla="*/ 62 h 78"/>
                  <a:gd name="T18" fmla="*/ 0 w 72"/>
                  <a:gd name="T19" fmla="*/ 78 h 78"/>
                  <a:gd name="T20" fmla="*/ 0 w 72"/>
                  <a:gd name="T21" fmla="*/ 78 h 78"/>
                  <a:gd name="T22" fmla="*/ 8 w 72"/>
                  <a:gd name="T23" fmla="*/ 78 h 78"/>
                  <a:gd name="T24" fmla="*/ 18 w 72"/>
                  <a:gd name="T25" fmla="*/ 76 h 78"/>
                  <a:gd name="T26" fmla="*/ 30 w 72"/>
                  <a:gd name="T27" fmla="*/ 70 h 78"/>
                  <a:gd name="T28" fmla="*/ 40 w 72"/>
                  <a:gd name="T29" fmla="*/ 62 h 78"/>
                  <a:gd name="T30" fmla="*/ 52 w 72"/>
                  <a:gd name="T31" fmla="*/ 48 h 78"/>
                  <a:gd name="T32" fmla="*/ 62 w 72"/>
                  <a:gd name="T33" fmla="*/ 30 h 78"/>
                  <a:gd name="T34" fmla="*/ 72 w 72"/>
                  <a:gd name="T35" fmla="*/ 6 h 78"/>
                  <a:gd name="T36" fmla="*/ 70 w 72"/>
                  <a:gd name="T37" fmla="*/ 6 h 78"/>
                  <a:gd name="T38" fmla="*/ 56 w 72"/>
                  <a:gd name="T39" fmla="*/ 0 h 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2" h="78">
                    <a:moveTo>
                      <a:pt x="56" y="0"/>
                    </a:moveTo>
                    <a:lnTo>
                      <a:pt x="56" y="2"/>
                    </a:lnTo>
                    <a:lnTo>
                      <a:pt x="48" y="24"/>
                    </a:lnTo>
                    <a:lnTo>
                      <a:pt x="36" y="42"/>
                    </a:lnTo>
                    <a:lnTo>
                      <a:pt x="30" y="52"/>
                    </a:lnTo>
                    <a:lnTo>
                      <a:pt x="20" y="58"/>
                    </a:lnTo>
                    <a:lnTo>
                      <a:pt x="12" y="60"/>
                    </a:lnTo>
                    <a:lnTo>
                      <a:pt x="6" y="62"/>
                    </a:lnTo>
                    <a:lnTo>
                      <a:pt x="0" y="62"/>
                    </a:lnTo>
                    <a:lnTo>
                      <a:pt x="0" y="78"/>
                    </a:lnTo>
                    <a:lnTo>
                      <a:pt x="8" y="78"/>
                    </a:lnTo>
                    <a:lnTo>
                      <a:pt x="18" y="76"/>
                    </a:lnTo>
                    <a:lnTo>
                      <a:pt x="30" y="70"/>
                    </a:lnTo>
                    <a:lnTo>
                      <a:pt x="40" y="62"/>
                    </a:lnTo>
                    <a:lnTo>
                      <a:pt x="52" y="48"/>
                    </a:lnTo>
                    <a:lnTo>
                      <a:pt x="62" y="30"/>
                    </a:lnTo>
                    <a:lnTo>
                      <a:pt x="72" y="6"/>
                    </a:lnTo>
                    <a:lnTo>
                      <a:pt x="70" y="6"/>
                    </a:lnTo>
                    <a:lnTo>
                      <a:pt x="56"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684" name="Freeform 114"/>
              <p:cNvSpPr>
                <a:spLocks/>
              </p:cNvSpPr>
              <p:nvPr/>
            </p:nvSpPr>
            <p:spPr bwMode="auto">
              <a:xfrm>
                <a:off x="4740" y="2598"/>
                <a:ext cx="72" cy="78"/>
              </a:xfrm>
              <a:custGeom>
                <a:avLst/>
                <a:gdLst>
                  <a:gd name="T0" fmla="*/ 56 w 72"/>
                  <a:gd name="T1" fmla="*/ 0 h 78"/>
                  <a:gd name="T2" fmla="*/ 56 w 72"/>
                  <a:gd name="T3" fmla="*/ 2 h 78"/>
                  <a:gd name="T4" fmla="*/ 48 w 72"/>
                  <a:gd name="T5" fmla="*/ 24 h 78"/>
                  <a:gd name="T6" fmla="*/ 36 w 72"/>
                  <a:gd name="T7" fmla="*/ 42 h 78"/>
                  <a:gd name="T8" fmla="*/ 30 w 72"/>
                  <a:gd name="T9" fmla="*/ 52 h 78"/>
                  <a:gd name="T10" fmla="*/ 20 w 72"/>
                  <a:gd name="T11" fmla="*/ 58 h 78"/>
                  <a:gd name="T12" fmla="*/ 12 w 72"/>
                  <a:gd name="T13" fmla="*/ 60 h 78"/>
                  <a:gd name="T14" fmla="*/ 6 w 72"/>
                  <a:gd name="T15" fmla="*/ 62 h 78"/>
                  <a:gd name="T16" fmla="*/ 0 w 72"/>
                  <a:gd name="T17" fmla="*/ 62 h 78"/>
                  <a:gd name="T18" fmla="*/ 0 w 72"/>
                  <a:gd name="T19" fmla="*/ 78 h 78"/>
                  <a:gd name="T20" fmla="*/ 0 w 72"/>
                  <a:gd name="T21" fmla="*/ 78 h 78"/>
                  <a:gd name="T22" fmla="*/ 8 w 72"/>
                  <a:gd name="T23" fmla="*/ 78 h 78"/>
                  <a:gd name="T24" fmla="*/ 18 w 72"/>
                  <a:gd name="T25" fmla="*/ 76 h 78"/>
                  <a:gd name="T26" fmla="*/ 30 w 72"/>
                  <a:gd name="T27" fmla="*/ 70 h 78"/>
                  <a:gd name="T28" fmla="*/ 40 w 72"/>
                  <a:gd name="T29" fmla="*/ 62 h 78"/>
                  <a:gd name="T30" fmla="*/ 52 w 72"/>
                  <a:gd name="T31" fmla="*/ 48 h 78"/>
                  <a:gd name="T32" fmla="*/ 62 w 72"/>
                  <a:gd name="T33" fmla="*/ 30 h 78"/>
                  <a:gd name="T34" fmla="*/ 72 w 72"/>
                  <a:gd name="T35" fmla="*/ 6 h 78"/>
                  <a:gd name="T36" fmla="*/ 70 w 72"/>
                  <a:gd name="T37" fmla="*/ 6 h 78"/>
                  <a:gd name="T38" fmla="*/ 56 w 72"/>
                  <a:gd name="T39" fmla="*/ 0 h 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2" h="78">
                    <a:moveTo>
                      <a:pt x="56" y="0"/>
                    </a:moveTo>
                    <a:lnTo>
                      <a:pt x="56" y="2"/>
                    </a:lnTo>
                    <a:lnTo>
                      <a:pt x="48" y="24"/>
                    </a:lnTo>
                    <a:lnTo>
                      <a:pt x="36" y="42"/>
                    </a:lnTo>
                    <a:lnTo>
                      <a:pt x="30" y="52"/>
                    </a:lnTo>
                    <a:lnTo>
                      <a:pt x="20" y="58"/>
                    </a:lnTo>
                    <a:lnTo>
                      <a:pt x="12" y="60"/>
                    </a:lnTo>
                    <a:lnTo>
                      <a:pt x="6" y="62"/>
                    </a:lnTo>
                    <a:lnTo>
                      <a:pt x="0" y="62"/>
                    </a:lnTo>
                    <a:lnTo>
                      <a:pt x="0" y="78"/>
                    </a:lnTo>
                    <a:lnTo>
                      <a:pt x="8" y="78"/>
                    </a:lnTo>
                    <a:lnTo>
                      <a:pt x="18" y="76"/>
                    </a:lnTo>
                    <a:lnTo>
                      <a:pt x="30" y="70"/>
                    </a:lnTo>
                    <a:lnTo>
                      <a:pt x="40" y="62"/>
                    </a:lnTo>
                    <a:lnTo>
                      <a:pt x="52" y="48"/>
                    </a:lnTo>
                    <a:lnTo>
                      <a:pt x="62" y="30"/>
                    </a:lnTo>
                    <a:lnTo>
                      <a:pt x="72" y="6"/>
                    </a:lnTo>
                    <a:lnTo>
                      <a:pt x="70" y="6"/>
                    </a:lnTo>
                    <a:lnTo>
                      <a:pt x="56" y="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466" name="Group 115"/>
            <p:cNvGrpSpPr>
              <a:grpSpLocks/>
            </p:cNvGrpSpPr>
            <p:nvPr/>
          </p:nvGrpSpPr>
          <p:grpSpPr bwMode="auto">
            <a:xfrm>
              <a:off x="4931" y="2700"/>
              <a:ext cx="44" cy="44"/>
              <a:chOff x="4796" y="2560"/>
              <a:chExt cx="44" cy="44"/>
            </a:xfrm>
          </p:grpSpPr>
          <p:sp>
            <p:nvSpPr>
              <p:cNvPr id="34681" name="Freeform 116"/>
              <p:cNvSpPr>
                <a:spLocks/>
              </p:cNvSpPr>
              <p:nvPr/>
            </p:nvSpPr>
            <p:spPr bwMode="auto">
              <a:xfrm>
                <a:off x="4796" y="2560"/>
                <a:ext cx="44" cy="44"/>
              </a:xfrm>
              <a:custGeom>
                <a:avLst/>
                <a:gdLst>
                  <a:gd name="T0" fmla="*/ 32 w 44"/>
                  <a:gd name="T1" fmla="*/ 4 h 44"/>
                  <a:gd name="T2" fmla="*/ 36 w 44"/>
                  <a:gd name="T3" fmla="*/ 0 h 44"/>
                  <a:gd name="T4" fmla="*/ 28 w 44"/>
                  <a:gd name="T5" fmla="*/ 6 h 44"/>
                  <a:gd name="T6" fmla="*/ 20 w 44"/>
                  <a:gd name="T7" fmla="*/ 10 h 44"/>
                  <a:gd name="T8" fmla="*/ 16 w 44"/>
                  <a:gd name="T9" fmla="*/ 16 h 44"/>
                  <a:gd name="T10" fmla="*/ 10 w 44"/>
                  <a:gd name="T11" fmla="*/ 22 h 44"/>
                  <a:gd name="T12" fmla="*/ 6 w 44"/>
                  <a:gd name="T13" fmla="*/ 28 h 44"/>
                  <a:gd name="T14" fmla="*/ 4 w 44"/>
                  <a:gd name="T15" fmla="*/ 34 h 44"/>
                  <a:gd name="T16" fmla="*/ 2 w 44"/>
                  <a:gd name="T17" fmla="*/ 38 h 44"/>
                  <a:gd name="T18" fmla="*/ 0 w 44"/>
                  <a:gd name="T19" fmla="*/ 38 h 44"/>
                  <a:gd name="T20" fmla="*/ 14 w 44"/>
                  <a:gd name="T21" fmla="*/ 44 h 44"/>
                  <a:gd name="T22" fmla="*/ 16 w 44"/>
                  <a:gd name="T23" fmla="*/ 44 h 44"/>
                  <a:gd name="T24" fmla="*/ 16 w 44"/>
                  <a:gd name="T25" fmla="*/ 40 h 44"/>
                  <a:gd name="T26" fmla="*/ 20 w 44"/>
                  <a:gd name="T27" fmla="*/ 34 h 44"/>
                  <a:gd name="T28" fmla="*/ 24 w 44"/>
                  <a:gd name="T29" fmla="*/ 30 h 44"/>
                  <a:gd name="T30" fmla="*/ 28 w 44"/>
                  <a:gd name="T31" fmla="*/ 26 h 44"/>
                  <a:gd name="T32" fmla="*/ 32 w 44"/>
                  <a:gd name="T33" fmla="*/ 20 h 44"/>
                  <a:gd name="T34" fmla="*/ 36 w 44"/>
                  <a:gd name="T35" fmla="*/ 18 h 44"/>
                  <a:gd name="T36" fmla="*/ 40 w 44"/>
                  <a:gd name="T37" fmla="*/ 16 h 44"/>
                  <a:gd name="T38" fmla="*/ 44 w 44"/>
                  <a:gd name="T39" fmla="*/ 12 h 44"/>
                  <a:gd name="T40" fmla="*/ 32 w 44"/>
                  <a:gd name="T41" fmla="*/ 4 h 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4" h="44">
                    <a:moveTo>
                      <a:pt x="32" y="4"/>
                    </a:moveTo>
                    <a:lnTo>
                      <a:pt x="36" y="0"/>
                    </a:lnTo>
                    <a:lnTo>
                      <a:pt x="28" y="6"/>
                    </a:lnTo>
                    <a:lnTo>
                      <a:pt x="20" y="10"/>
                    </a:lnTo>
                    <a:lnTo>
                      <a:pt x="16" y="16"/>
                    </a:lnTo>
                    <a:lnTo>
                      <a:pt x="10" y="22"/>
                    </a:lnTo>
                    <a:lnTo>
                      <a:pt x="6" y="28"/>
                    </a:lnTo>
                    <a:lnTo>
                      <a:pt x="4" y="34"/>
                    </a:lnTo>
                    <a:lnTo>
                      <a:pt x="2" y="38"/>
                    </a:lnTo>
                    <a:lnTo>
                      <a:pt x="0" y="38"/>
                    </a:lnTo>
                    <a:lnTo>
                      <a:pt x="14" y="44"/>
                    </a:lnTo>
                    <a:lnTo>
                      <a:pt x="16" y="44"/>
                    </a:lnTo>
                    <a:lnTo>
                      <a:pt x="16" y="40"/>
                    </a:lnTo>
                    <a:lnTo>
                      <a:pt x="20" y="34"/>
                    </a:lnTo>
                    <a:lnTo>
                      <a:pt x="24" y="30"/>
                    </a:lnTo>
                    <a:lnTo>
                      <a:pt x="28" y="26"/>
                    </a:lnTo>
                    <a:lnTo>
                      <a:pt x="32" y="20"/>
                    </a:lnTo>
                    <a:lnTo>
                      <a:pt x="36" y="18"/>
                    </a:lnTo>
                    <a:lnTo>
                      <a:pt x="40" y="16"/>
                    </a:lnTo>
                    <a:lnTo>
                      <a:pt x="44" y="12"/>
                    </a:lnTo>
                    <a:lnTo>
                      <a:pt x="32" y="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682" name="Freeform 117"/>
              <p:cNvSpPr>
                <a:spLocks/>
              </p:cNvSpPr>
              <p:nvPr/>
            </p:nvSpPr>
            <p:spPr bwMode="auto">
              <a:xfrm>
                <a:off x="4796" y="2560"/>
                <a:ext cx="44" cy="44"/>
              </a:xfrm>
              <a:custGeom>
                <a:avLst/>
                <a:gdLst>
                  <a:gd name="T0" fmla="*/ 32 w 44"/>
                  <a:gd name="T1" fmla="*/ 4 h 44"/>
                  <a:gd name="T2" fmla="*/ 36 w 44"/>
                  <a:gd name="T3" fmla="*/ 0 h 44"/>
                  <a:gd name="T4" fmla="*/ 28 w 44"/>
                  <a:gd name="T5" fmla="*/ 6 h 44"/>
                  <a:gd name="T6" fmla="*/ 20 w 44"/>
                  <a:gd name="T7" fmla="*/ 10 h 44"/>
                  <a:gd name="T8" fmla="*/ 16 w 44"/>
                  <a:gd name="T9" fmla="*/ 16 h 44"/>
                  <a:gd name="T10" fmla="*/ 10 w 44"/>
                  <a:gd name="T11" fmla="*/ 22 h 44"/>
                  <a:gd name="T12" fmla="*/ 6 w 44"/>
                  <a:gd name="T13" fmla="*/ 28 h 44"/>
                  <a:gd name="T14" fmla="*/ 4 w 44"/>
                  <a:gd name="T15" fmla="*/ 34 h 44"/>
                  <a:gd name="T16" fmla="*/ 2 w 44"/>
                  <a:gd name="T17" fmla="*/ 38 h 44"/>
                  <a:gd name="T18" fmla="*/ 0 w 44"/>
                  <a:gd name="T19" fmla="*/ 38 h 44"/>
                  <a:gd name="T20" fmla="*/ 14 w 44"/>
                  <a:gd name="T21" fmla="*/ 44 h 44"/>
                  <a:gd name="T22" fmla="*/ 16 w 44"/>
                  <a:gd name="T23" fmla="*/ 44 h 44"/>
                  <a:gd name="T24" fmla="*/ 16 w 44"/>
                  <a:gd name="T25" fmla="*/ 40 h 44"/>
                  <a:gd name="T26" fmla="*/ 20 w 44"/>
                  <a:gd name="T27" fmla="*/ 34 h 44"/>
                  <a:gd name="T28" fmla="*/ 24 w 44"/>
                  <a:gd name="T29" fmla="*/ 30 h 44"/>
                  <a:gd name="T30" fmla="*/ 28 w 44"/>
                  <a:gd name="T31" fmla="*/ 26 h 44"/>
                  <a:gd name="T32" fmla="*/ 32 w 44"/>
                  <a:gd name="T33" fmla="*/ 20 h 44"/>
                  <a:gd name="T34" fmla="*/ 36 w 44"/>
                  <a:gd name="T35" fmla="*/ 18 h 44"/>
                  <a:gd name="T36" fmla="*/ 40 w 44"/>
                  <a:gd name="T37" fmla="*/ 16 h 44"/>
                  <a:gd name="T38" fmla="*/ 44 w 44"/>
                  <a:gd name="T39" fmla="*/ 12 h 44"/>
                  <a:gd name="T40" fmla="*/ 32 w 44"/>
                  <a:gd name="T41" fmla="*/ 4 h 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4" h="44">
                    <a:moveTo>
                      <a:pt x="32" y="4"/>
                    </a:moveTo>
                    <a:lnTo>
                      <a:pt x="36" y="0"/>
                    </a:lnTo>
                    <a:lnTo>
                      <a:pt x="28" y="6"/>
                    </a:lnTo>
                    <a:lnTo>
                      <a:pt x="20" y="10"/>
                    </a:lnTo>
                    <a:lnTo>
                      <a:pt x="16" y="16"/>
                    </a:lnTo>
                    <a:lnTo>
                      <a:pt x="10" y="22"/>
                    </a:lnTo>
                    <a:lnTo>
                      <a:pt x="6" y="28"/>
                    </a:lnTo>
                    <a:lnTo>
                      <a:pt x="4" y="34"/>
                    </a:lnTo>
                    <a:lnTo>
                      <a:pt x="2" y="38"/>
                    </a:lnTo>
                    <a:lnTo>
                      <a:pt x="0" y="38"/>
                    </a:lnTo>
                    <a:lnTo>
                      <a:pt x="14" y="44"/>
                    </a:lnTo>
                    <a:lnTo>
                      <a:pt x="16" y="44"/>
                    </a:lnTo>
                    <a:lnTo>
                      <a:pt x="16" y="40"/>
                    </a:lnTo>
                    <a:lnTo>
                      <a:pt x="20" y="34"/>
                    </a:lnTo>
                    <a:lnTo>
                      <a:pt x="24" y="30"/>
                    </a:lnTo>
                    <a:lnTo>
                      <a:pt x="28" y="26"/>
                    </a:lnTo>
                    <a:lnTo>
                      <a:pt x="32" y="20"/>
                    </a:lnTo>
                    <a:lnTo>
                      <a:pt x="36" y="18"/>
                    </a:lnTo>
                    <a:lnTo>
                      <a:pt x="40" y="16"/>
                    </a:lnTo>
                    <a:lnTo>
                      <a:pt x="44" y="12"/>
                    </a:lnTo>
                    <a:lnTo>
                      <a:pt x="32" y="4"/>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467" name="Group 118"/>
            <p:cNvGrpSpPr>
              <a:grpSpLocks/>
            </p:cNvGrpSpPr>
            <p:nvPr/>
          </p:nvGrpSpPr>
          <p:grpSpPr bwMode="auto">
            <a:xfrm>
              <a:off x="4961" y="2646"/>
              <a:ext cx="24" cy="66"/>
              <a:chOff x="4826" y="2506"/>
              <a:chExt cx="24" cy="66"/>
            </a:xfrm>
          </p:grpSpPr>
          <p:sp>
            <p:nvSpPr>
              <p:cNvPr id="34679" name="Freeform 119"/>
              <p:cNvSpPr>
                <a:spLocks/>
              </p:cNvSpPr>
              <p:nvPr/>
            </p:nvSpPr>
            <p:spPr bwMode="auto">
              <a:xfrm>
                <a:off x="4826" y="2506"/>
                <a:ext cx="24" cy="66"/>
              </a:xfrm>
              <a:custGeom>
                <a:avLst/>
                <a:gdLst>
                  <a:gd name="T0" fmla="*/ 8 w 24"/>
                  <a:gd name="T1" fmla="*/ 0 h 66"/>
                  <a:gd name="T2" fmla="*/ 8 w 24"/>
                  <a:gd name="T3" fmla="*/ 18 h 66"/>
                  <a:gd name="T4" fmla="*/ 6 w 24"/>
                  <a:gd name="T5" fmla="*/ 30 h 66"/>
                  <a:gd name="T6" fmla="*/ 6 w 24"/>
                  <a:gd name="T7" fmla="*/ 42 h 66"/>
                  <a:gd name="T8" fmla="*/ 4 w 24"/>
                  <a:gd name="T9" fmla="*/ 48 h 66"/>
                  <a:gd name="T10" fmla="*/ 2 w 24"/>
                  <a:gd name="T11" fmla="*/ 54 h 66"/>
                  <a:gd name="T12" fmla="*/ 0 w 24"/>
                  <a:gd name="T13" fmla="*/ 58 h 66"/>
                  <a:gd name="T14" fmla="*/ 0 w 24"/>
                  <a:gd name="T15" fmla="*/ 60 h 66"/>
                  <a:gd name="T16" fmla="*/ 2 w 24"/>
                  <a:gd name="T17" fmla="*/ 58 h 66"/>
                  <a:gd name="T18" fmla="*/ 14 w 24"/>
                  <a:gd name="T19" fmla="*/ 66 h 66"/>
                  <a:gd name="T20" fmla="*/ 14 w 24"/>
                  <a:gd name="T21" fmla="*/ 64 h 66"/>
                  <a:gd name="T22" fmla="*/ 16 w 24"/>
                  <a:gd name="T23" fmla="*/ 62 h 66"/>
                  <a:gd name="T24" fmla="*/ 16 w 24"/>
                  <a:gd name="T25" fmla="*/ 60 h 66"/>
                  <a:gd name="T26" fmla="*/ 20 w 24"/>
                  <a:gd name="T27" fmla="*/ 52 h 66"/>
                  <a:gd name="T28" fmla="*/ 22 w 24"/>
                  <a:gd name="T29" fmla="*/ 44 h 66"/>
                  <a:gd name="T30" fmla="*/ 22 w 24"/>
                  <a:gd name="T31" fmla="*/ 32 h 66"/>
                  <a:gd name="T32" fmla="*/ 24 w 24"/>
                  <a:gd name="T33" fmla="*/ 18 h 66"/>
                  <a:gd name="T34" fmla="*/ 24 w 24"/>
                  <a:gd name="T35" fmla="*/ 0 h 66"/>
                  <a:gd name="T36" fmla="*/ 8 w 24"/>
                  <a:gd name="T37" fmla="*/ 0 h 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4" h="66">
                    <a:moveTo>
                      <a:pt x="8" y="0"/>
                    </a:moveTo>
                    <a:lnTo>
                      <a:pt x="8" y="18"/>
                    </a:lnTo>
                    <a:lnTo>
                      <a:pt x="6" y="30"/>
                    </a:lnTo>
                    <a:lnTo>
                      <a:pt x="6" y="42"/>
                    </a:lnTo>
                    <a:lnTo>
                      <a:pt x="4" y="48"/>
                    </a:lnTo>
                    <a:lnTo>
                      <a:pt x="2" y="54"/>
                    </a:lnTo>
                    <a:lnTo>
                      <a:pt x="0" y="58"/>
                    </a:lnTo>
                    <a:lnTo>
                      <a:pt x="0" y="60"/>
                    </a:lnTo>
                    <a:lnTo>
                      <a:pt x="2" y="58"/>
                    </a:lnTo>
                    <a:lnTo>
                      <a:pt x="14" y="66"/>
                    </a:lnTo>
                    <a:lnTo>
                      <a:pt x="14" y="64"/>
                    </a:lnTo>
                    <a:lnTo>
                      <a:pt x="16" y="62"/>
                    </a:lnTo>
                    <a:lnTo>
                      <a:pt x="16" y="60"/>
                    </a:lnTo>
                    <a:lnTo>
                      <a:pt x="20" y="52"/>
                    </a:lnTo>
                    <a:lnTo>
                      <a:pt x="22" y="44"/>
                    </a:lnTo>
                    <a:lnTo>
                      <a:pt x="22" y="32"/>
                    </a:lnTo>
                    <a:lnTo>
                      <a:pt x="24" y="18"/>
                    </a:lnTo>
                    <a:lnTo>
                      <a:pt x="24" y="0"/>
                    </a:lnTo>
                    <a:lnTo>
                      <a:pt x="8"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680" name="Freeform 120"/>
              <p:cNvSpPr>
                <a:spLocks/>
              </p:cNvSpPr>
              <p:nvPr/>
            </p:nvSpPr>
            <p:spPr bwMode="auto">
              <a:xfrm>
                <a:off x="4826" y="2506"/>
                <a:ext cx="24" cy="66"/>
              </a:xfrm>
              <a:custGeom>
                <a:avLst/>
                <a:gdLst>
                  <a:gd name="T0" fmla="*/ 8 w 24"/>
                  <a:gd name="T1" fmla="*/ 0 h 66"/>
                  <a:gd name="T2" fmla="*/ 8 w 24"/>
                  <a:gd name="T3" fmla="*/ 18 h 66"/>
                  <a:gd name="T4" fmla="*/ 6 w 24"/>
                  <a:gd name="T5" fmla="*/ 30 h 66"/>
                  <a:gd name="T6" fmla="*/ 6 w 24"/>
                  <a:gd name="T7" fmla="*/ 42 h 66"/>
                  <a:gd name="T8" fmla="*/ 4 w 24"/>
                  <a:gd name="T9" fmla="*/ 48 h 66"/>
                  <a:gd name="T10" fmla="*/ 2 w 24"/>
                  <a:gd name="T11" fmla="*/ 54 h 66"/>
                  <a:gd name="T12" fmla="*/ 0 w 24"/>
                  <a:gd name="T13" fmla="*/ 58 h 66"/>
                  <a:gd name="T14" fmla="*/ 0 w 24"/>
                  <a:gd name="T15" fmla="*/ 60 h 66"/>
                  <a:gd name="T16" fmla="*/ 2 w 24"/>
                  <a:gd name="T17" fmla="*/ 58 h 66"/>
                  <a:gd name="T18" fmla="*/ 14 w 24"/>
                  <a:gd name="T19" fmla="*/ 66 h 66"/>
                  <a:gd name="T20" fmla="*/ 14 w 24"/>
                  <a:gd name="T21" fmla="*/ 64 h 66"/>
                  <a:gd name="T22" fmla="*/ 16 w 24"/>
                  <a:gd name="T23" fmla="*/ 62 h 66"/>
                  <a:gd name="T24" fmla="*/ 16 w 24"/>
                  <a:gd name="T25" fmla="*/ 60 h 66"/>
                  <a:gd name="T26" fmla="*/ 20 w 24"/>
                  <a:gd name="T27" fmla="*/ 52 h 66"/>
                  <a:gd name="T28" fmla="*/ 22 w 24"/>
                  <a:gd name="T29" fmla="*/ 44 h 66"/>
                  <a:gd name="T30" fmla="*/ 22 w 24"/>
                  <a:gd name="T31" fmla="*/ 32 h 66"/>
                  <a:gd name="T32" fmla="*/ 24 w 24"/>
                  <a:gd name="T33" fmla="*/ 18 h 66"/>
                  <a:gd name="T34" fmla="*/ 24 w 24"/>
                  <a:gd name="T35" fmla="*/ 0 h 66"/>
                  <a:gd name="T36" fmla="*/ 8 w 24"/>
                  <a:gd name="T37" fmla="*/ 0 h 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4" h="66">
                    <a:moveTo>
                      <a:pt x="8" y="0"/>
                    </a:moveTo>
                    <a:lnTo>
                      <a:pt x="8" y="18"/>
                    </a:lnTo>
                    <a:lnTo>
                      <a:pt x="6" y="30"/>
                    </a:lnTo>
                    <a:lnTo>
                      <a:pt x="6" y="42"/>
                    </a:lnTo>
                    <a:lnTo>
                      <a:pt x="4" y="48"/>
                    </a:lnTo>
                    <a:lnTo>
                      <a:pt x="2" y="54"/>
                    </a:lnTo>
                    <a:lnTo>
                      <a:pt x="0" y="58"/>
                    </a:lnTo>
                    <a:lnTo>
                      <a:pt x="0" y="60"/>
                    </a:lnTo>
                    <a:lnTo>
                      <a:pt x="2" y="58"/>
                    </a:lnTo>
                    <a:lnTo>
                      <a:pt x="14" y="66"/>
                    </a:lnTo>
                    <a:lnTo>
                      <a:pt x="14" y="64"/>
                    </a:lnTo>
                    <a:lnTo>
                      <a:pt x="16" y="62"/>
                    </a:lnTo>
                    <a:lnTo>
                      <a:pt x="16" y="60"/>
                    </a:lnTo>
                    <a:lnTo>
                      <a:pt x="20" y="52"/>
                    </a:lnTo>
                    <a:lnTo>
                      <a:pt x="22" y="44"/>
                    </a:lnTo>
                    <a:lnTo>
                      <a:pt x="22" y="32"/>
                    </a:lnTo>
                    <a:lnTo>
                      <a:pt x="24" y="18"/>
                    </a:lnTo>
                    <a:lnTo>
                      <a:pt x="24" y="0"/>
                    </a:lnTo>
                    <a:lnTo>
                      <a:pt x="8" y="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468" name="Group 121"/>
            <p:cNvGrpSpPr>
              <a:grpSpLocks/>
            </p:cNvGrpSpPr>
            <p:nvPr/>
          </p:nvGrpSpPr>
          <p:grpSpPr bwMode="auto">
            <a:xfrm>
              <a:off x="4929" y="2608"/>
              <a:ext cx="56" cy="38"/>
              <a:chOff x="4794" y="2468"/>
              <a:chExt cx="56" cy="38"/>
            </a:xfrm>
          </p:grpSpPr>
          <p:sp>
            <p:nvSpPr>
              <p:cNvPr id="34677" name="Freeform 122"/>
              <p:cNvSpPr>
                <a:spLocks/>
              </p:cNvSpPr>
              <p:nvPr/>
            </p:nvSpPr>
            <p:spPr bwMode="auto">
              <a:xfrm>
                <a:off x="4794" y="2468"/>
                <a:ext cx="56" cy="38"/>
              </a:xfrm>
              <a:custGeom>
                <a:avLst/>
                <a:gdLst>
                  <a:gd name="T0" fmla="*/ 0 w 56"/>
                  <a:gd name="T1" fmla="*/ 16 h 38"/>
                  <a:gd name="T2" fmla="*/ 10 w 56"/>
                  <a:gd name="T3" fmla="*/ 20 h 38"/>
                  <a:gd name="T4" fmla="*/ 22 w 56"/>
                  <a:gd name="T5" fmla="*/ 14 h 38"/>
                  <a:gd name="T6" fmla="*/ 30 w 56"/>
                  <a:gd name="T7" fmla="*/ 14 h 38"/>
                  <a:gd name="T8" fmla="*/ 32 w 56"/>
                  <a:gd name="T9" fmla="*/ 14 h 38"/>
                  <a:gd name="T10" fmla="*/ 36 w 56"/>
                  <a:gd name="T11" fmla="*/ 20 h 38"/>
                  <a:gd name="T12" fmla="*/ 38 w 56"/>
                  <a:gd name="T13" fmla="*/ 26 h 38"/>
                  <a:gd name="T14" fmla="*/ 38 w 56"/>
                  <a:gd name="T15" fmla="*/ 32 h 38"/>
                  <a:gd name="T16" fmla="*/ 40 w 56"/>
                  <a:gd name="T17" fmla="*/ 36 h 38"/>
                  <a:gd name="T18" fmla="*/ 40 w 56"/>
                  <a:gd name="T19" fmla="*/ 38 h 38"/>
                  <a:gd name="T20" fmla="*/ 56 w 56"/>
                  <a:gd name="T21" fmla="*/ 38 h 38"/>
                  <a:gd name="T22" fmla="*/ 56 w 56"/>
                  <a:gd name="T23" fmla="*/ 34 h 38"/>
                  <a:gd name="T24" fmla="*/ 54 w 56"/>
                  <a:gd name="T25" fmla="*/ 28 h 38"/>
                  <a:gd name="T26" fmla="*/ 54 w 56"/>
                  <a:gd name="T27" fmla="*/ 22 h 38"/>
                  <a:gd name="T28" fmla="*/ 48 w 56"/>
                  <a:gd name="T29" fmla="*/ 12 h 38"/>
                  <a:gd name="T30" fmla="*/ 42 w 56"/>
                  <a:gd name="T31" fmla="*/ 6 h 38"/>
                  <a:gd name="T32" fmla="*/ 32 w 56"/>
                  <a:gd name="T33" fmla="*/ 0 h 38"/>
                  <a:gd name="T34" fmla="*/ 18 w 56"/>
                  <a:gd name="T35" fmla="*/ 0 h 38"/>
                  <a:gd name="T36" fmla="*/ 2 w 56"/>
                  <a:gd name="T37" fmla="*/ 8 h 38"/>
                  <a:gd name="T38" fmla="*/ 14 w 56"/>
                  <a:gd name="T39" fmla="*/ 8 h 38"/>
                  <a:gd name="T40" fmla="*/ 0 w 56"/>
                  <a:gd name="T41" fmla="*/ 16 h 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6" h="38">
                    <a:moveTo>
                      <a:pt x="0" y="16"/>
                    </a:moveTo>
                    <a:lnTo>
                      <a:pt x="10" y="20"/>
                    </a:lnTo>
                    <a:lnTo>
                      <a:pt x="22" y="14"/>
                    </a:lnTo>
                    <a:lnTo>
                      <a:pt x="30" y="14"/>
                    </a:lnTo>
                    <a:lnTo>
                      <a:pt x="32" y="14"/>
                    </a:lnTo>
                    <a:lnTo>
                      <a:pt x="36" y="20"/>
                    </a:lnTo>
                    <a:lnTo>
                      <a:pt x="38" y="26"/>
                    </a:lnTo>
                    <a:lnTo>
                      <a:pt x="38" y="32"/>
                    </a:lnTo>
                    <a:lnTo>
                      <a:pt x="40" y="36"/>
                    </a:lnTo>
                    <a:lnTo>
                      <a:pt x="40" y="38"/>
                    </a:lnTo>
                    <a:lnTo>
                      <a:pt x="56" y="38"/>
                    </a:lnTo>
                    <a:lnTo>
                      <a:pt x="56" y="34"/>
                    </a:lnTo>
                    <a:lnTo>
                      <a:pt x="54" y="28"/>
                    </a:lnTo>
                    <a:lnTo>
                      <a:pt x="54" y="22"/>
                    </a:lnTo>
                    <a:lnTo>
                      <a:pt x="48" y="12"/>
                    </a:lnTo>
                    <a:lnTo>
                      <a:pt x="42" y="6"/>
                    </a:lnTo>
                    <a:lnTo>
                      <a:pt x="32" y="0"/>
                    </a:lnTo>
                    <a:lnTo>
                      <a:pt x="18" y="0"/>
                    </a:lnTo>
                    <a:lnTo>
                      <a:pt x="2" y="8"/>
                    </a:lnTo>
                    <a:lnTo>
                      <a:pt x="14" y="8"/>
                    </a:lnTo>
                    <a:lnTo>
                      <a:pt x="0" y="1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678" name="Freeform 123"/>
              <p:cNvSpPr>
                <a:spLocks/>
              </p:cNvSpPr>
              <p:nvPr/>
            </p:nvSpPr>
            <p:spPr bwMode="auto">
              <a:xfrm>
                <a:off x="4794" y="2468"/>
                <a:ext cx="56" cy="38"/>
              </a:xfrm>
              <a:custGeom>
                <a:avLst/>
                <a:gdLst>
                  <a:gd name="T0" fmla="*/ 0 w 56"/>
                  <a:gd name="T1" fmla="*/ 16 h 38"/>
                  <a:gd name="T2" fmla="*/ 10 w 56"/>
                  <a:gd name="T3" fmla="*/ 20 h 38"/>
                  <a:gd name="T4" fmla="*/ 22 w 56"/>
                  <a:gd name="T5" fmla="*/ 14 h 38"/>
                  <a:gd name="T6" fmla="*/ 30 w 56"/>
                  <a:gd name="T7" fmla="*/ 14 h 38"/>
                  <a:gd name="T8" fmla="*/ 32 w 56"/>
                  <a:gd name="T9" fmla="*/ 14 h 38"/>
                  <a:gd name="T10" fmla="*/ 36 w 56"/>
                  <a:gd name="T11" fmla="*/ 20 h 38"/>
                  <a:gd name="T12" fmla="*/ 38 w 56"/>
                  <a:gd name="T13" fmla="*/ 26 h 38"/>
                  <a:gd name="T14" fmla="*/ 38 w 56"/>
                  <a:gd name="T15" fmla="*/ 32 h 38"/>
                  <a:gd name="T16" fmla="*/ 40 w 56"/>
                  <a:gd name="T17" fmla="*/ 36 h 38"/>
                  <a:gd name="T18" fmla="*/ 40 w 56"/>
                  <a:gd name="T19" fmla="*/ 38 h 38"/>
                  <a:gd name="T20" fmla="*/ 56 w 56"/>
                  <a:gd name="T21" fmla="*/ 38 h 38"/>
                  <a:gd name="T22" fmla="*/ 56 w 56"/>
                  <a:gd name="T23" fmla="*/ 34 h 38"/>
                  <a:gd name="T24" fmla="*/ 54 w 56"/>
                  <a:gd name="T25" fmla="*/ 28 h 38"/>
                  <a:gd name="T26" fmla="*/ 54 w 56"/>
                  <a:gd name="T27" fmla="*/ 22 h 38"/>
                  <a:gd name="T28" fmla="*/ 48 w 56"/>
                  <a:gd name="T29" fmla="*/ 12 h 38"/>
                  <a:gd name="T30" fmla="*/ 42 w 56"/>
                  <a:gd name="T31" fmla="*/ 6 h 38"/>
                  <a:gd name="T32" fmla="*/ 32 w 56"/>
                  <a:gd name="T33" fmla="*/ 0 h 38"/>
                  <a:gd name="T34" fmla="*/ 18 w 56"/>
                  <a:gd name="T35" fmla="*/ 0 h 38"/>
                  <a:gd name="T36" fmla="*/ 2 w 56"/>
                  <a:gd name="T37" fmla="*/ 8 h 38"/>
                  <a:gd name="T38" fmla="*/ 14 w 56"/>
                  <a:gd name="T39" fmla="*/ 8 h 38"/>
                  <a:gd name="T40" fmla="*/ 0 w 56"/>
                  <a:gd name="T41" fmla="*/ 16 h 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6" h="38">
                    <a:moveTo>
                      <a:pt x="0" y="16"/>
                    </a:moveTo>
                    <a:lnTo>
                      <a:pt x="10" y="20"/>
                    </a:lnTo>
                    <a:lnTo>
                      <a:pt x="22" y="14"/>
                    </a:lnTo>
                    <a:lnTo>
                      <a:pt x="30" y="14"/>
                    </a:lnTo>
                    <a:lnTo>
                      <a:pt x="32" y="14"/>
                    </a:lnTo>
                    <a:lnTo>
                      <a:pt x="36" y="20"/>
                    </a:lnTo>
                    <a:lnTo>
                      <a:pt x="38" y="26"/>
                    </a:lnTo>
                    <a:lnTo>
                      <a:pt x="38" y="32"/>
                    </a:lnTo>
                    <a:lnTo>
                      <a:pt x="40" y="36"/>
                    </a:lnTo>
                    <a:lnTo>
                      <a:pt x="40" y="38"/>
                    </a:lnTo>
                    <a:lnTo>
                      <a:pt x="56" y="38"/>
                    </a:lnTo>
                    <a:lnTo>
                      <a:pt x="56" y="34"/>
                    </a:lnTo>
                    <a:lnTo>
                      <a:pt x="54" y="28"/>
                    </a:lnTo>
                    <a:lnTo>
                      <a:pt x="54" y="22"/>
                    </a:lnTo>
                    <a:lnTo>
                      <a:pt x="48" y="12"/>
                    </a:lnTo>
                    <a:lnTo>
                      <a:pt x="42" y="6"/>
                    </a:lnTo>
                    <a:lnTo>
                      <a:pt x="32" y="0"/>
                    </a:lnTo>
                    <a:lnTo>
                      <a:pt x="18" y="0"/>
                    </a:lnTo>
                    <a:lnTo>
                      <a:pt x="2" y="8"/>
                    </a:lnTo>
                    <a:lnTo>
                      <a:pt x="14" y="8"/>
                    </a:lnTo>
                    <a:lnTo>
                      <a:pt x="0" y="16"/>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469" name="Group 124"/>
            <p:cNvGrpSpPr>
              <a:grpSpLocks/>
            </p:cNvGrpSpPr>
            <p:nvPr/>
          </p:nvGrpSpPr>
          <p:grpSpPr bwMode="auto">
            <a:xfrm>
              <a:off x="4925" y="2538"/>
              <a:ext cx="18" cy="86"/>
              <a:chOff x="4790" y="2398"/>
              <a:chExt cx="18" cy="86"/>
            </a:xfrm>
          </p:grpSpPr>
          <p:sp>
            <p:nvSpPr>
              <p:cNvPr id="34675" name="Freeform 125"/>
              <p:cNvSpPr>
                <a:spLocks/>
              </p:cNvSpPr>
              <p:nvPr/>
            </p:nvSpPr>
            <p:spPr bwMode="auto">
              <a:xfrm>
                <a:off x="4790" y="2398"/>
                <a:ext cx="18" cy="86"/>
              </a:xfrm>
              <a:custGeom>
                <a:avLst/>
                <a:gdLst>
                  <a:gd name="T0" fmla="*/ 0 w 18"/>
                  <a:gd name="T1" fmla="*/ 0 h 86"/>
                  <a:gd name="T2" fmla="*/ 0 w 18"/>
                  <a:gd name="T3" fmla="*/ 26 h 86"/>
                  <a:gd name="T4" fmla="*/ 0 w 18"/>
                  <a:gd name="T5" fmla="*/ 46 h 86"/>
                  <a:gd name="T6" fmla="*/ 2 w 18"/>
                  <a:gd name="T7" fmla="*/ 60 h 86"/>
                  <a:gd name="T8" fmla="*/ 2 w 18"/>
                  <a:gd name="T9" fmla="*/ 70 h 86"/>
                  <a:gd name="T10" fmla="*/ 2 w 18"/>
                  <a:gd name="T11" fmla="*/ 78 h 86"/>
                  <a:gd name="T12" fmla="*/ 2 w 18"/>
                  <a:gd name="T13" fmla="*/ 82 h 86"/>
                  <a:gd name="T14" fmla="*/ 2 w 18"/>
                  <a:gd name="T15" fmla="*/ 86 h 86"/>
                  <a:gd name="T16" fmla="*/ 18 w 18"/>
                  <a:gd name="T17" fmla="*/ 78 h 86"/>
                  <a:gd name="T18" fmla="*/ 18 w 18"/>
                  <a:gd name="T19" fmla="*/ 82 h 86"/>
                  <a:gd name="T20" fmla="*/ 18 w 18"/>
                  <a:gd name="T21" fmla="*/ 78 h 86"/>
                  <a:gd name="T22" fmla="*/ 18 w 18"/>
                  <a:gd name="T23" fmla="*/ 78 h 86"/>
                  <a:gd name="T24" fmla="*/ 18 w 18"/>
                  <a:gd name="T25" fmla="*/ 70 h 86"/>
                  <a:gd name="T26" fmla="*/ 18 w 18"/>
                  <a:gd name="T27" fmla="*/ 60 h 86"/>
                  <a:gd name="T28" fmla="*/ 16 w 18"/>
                  <a:gd name="T29" fmla="*/ 46 h 86"/>
                  <a:gd name="T30" fmla="*/ 16 w 18"/>
                  <a:gd name="T31" fmla="*/ 26 h 86"/>
                  <a:gd name="T32" fmla="*/ 16 w 18"/>
                  <a:gd name="T33" fmla="*/ 0 h 86"/>
                  <a:gd name="T34" fmla="*/ 0 w 18"/>
                  <a:gd name="T35" fmla="*/ 0 h 8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8" h="86">
                    <a:moveTo>
                      <a:pt x="0" y="0"/>
                    </a:moveTo>
                    <a:lnTo>
                      <a:pt x="0" y="26"/>
                    </a:lnTo>
                    <a:lnTo>
                      <a:pt x="0" y="46"/>
                    </a:lnTo>
                    <a:lnTo>
                      <a:pt x="2" y="60"/>
                    </a:lnTo>
                    <a:lnTo>
                      <a:pt x="2" y="70"/>
                    </a:lnTo>
                    <a:lnTo>
                      <a:pt x="2" y="78"/>
                    </a:lnTo>
                    <a:lnTo>
                      <a:pt x="2" y="82"/>
                    </a:lnTo>
                    <a:lnTo>
                      <a:pt x="2" y="86"/>
                    </a:lnTo>
                    <a:lnTo>
                      <a:pt x="18" y="78"/>
                    </a:lnTo>
                    <a:lnTo>
                      <a:pt x="18" y="82"/>
                    </a:lnTo>
                    <a:lnTo>
                      <a:pt x="18" y="78"/>
                    </a:lnTo>
                    <a:lnTo>
                      <a:pt x="18" y="70"/>
                    </a:lnTo>
                    <a:lnTo>
                      <a:pt x="18" y="60"/>
                    </a:lnTo>
                    <a:lnTo>
                      <a:pt x="16" y="46"/>
                    </a:lnTo>
                    <a:lnTo>
                      <a:pt x="16" y="26"/>
                    </a:lnTo>
                    <a:lnTo>
                      <a:pt x="16" y="0"/>
                    </a:ln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676" name="Freeform 126"/>
              <p:cNvSpPr>
                <a:spLocks/>
              </p:cNvSpPr>
              <p:nvPr/>
            </p:nvSpPr>
            <p:spPr bwMode="auto">
              <a:xfrm>
                <a:off x="4790" y="2398"/>
                <a:ext cx="18" cy="86"/>
              </a:xfrm>
              <a:custGeom>
                <a:avLst/>
                <a:gdLst>
                  <a:gd name="T0" fmla="*/ 0 w 18"/>
                  <a:gd name="T1" fmla="*/ 0 h 86"/>
                  <a:gd name="T2" fmla="*/ 0 w 18"/>
                  <a:gd name="T3" fmla="*/ 26 h 86"/>
                  <a:gd name="T4" fmla="*/ 0 w 18"/>
                  <a:gd name="T5" fmla="*/ 46 h 86"/>
                  <a:gd name="T6" fmla="*/ 2 w 18"/>
                  <a:gd name="T7" fmla="*/ 60 h 86"/>
                  <a:gd name="T8" fmla="*/ 2 w 18"/>
                  <a:gd name="T9" fmla="*/ 70 h 86"/>
                  <a:gd name="T10" fmla="*/ 2 w 18"/>
                  <a:gd name="T11" fmla="*/ 78 h 86"/>
                  <a:gd name="T12" fmla="*/ 2 w 18"/>
                  <a:gd name="T13" fmla="*/ 82 h 86"/>
                  <a:gd name="T14" fmla="*/ 2 w 18"/>
                  <a:gd name="T15" fmla="*/ 86 h 86"/>
                  <a:gd name="T16" fmla="*/ 18 w 18"/>
                  <a:gd name="T17" fmla="*/ 78 h 86"/>
                  <a:gd name="T18" fmla="*/ 18 w 18"/>
                  <a:gd name="T19" fmla="*/ 82 h 86"/>
                  <a:gd name="T20" fmla="*/ 18 w 18"/>
                  <a:gd name="T21" fmla="*/ 78 h 86"/>
                  <a:gd name="T22" fmla="*/ 18 w 18"/>
                  <a:gd name="T23" fmla="*/ 78 h 86"/>
                  <a:gd name="T24" fmla="*/ 18 w 18"/>
                  <a:gd name="T25" fmla="*/ 70 h 86"/>
                  <a:gd name="T26" fmla="*/ 18 w 18"/>
                  <a:gd name="T27" fmla="*/ 60 h 86"/>
                  <a:gd name="T28" fmla="*/ 16 w 18"/>
                  <a:gd name="T29" fmla="*/ 46 h 86"/>
                  <a:gd name="T30" fmla="*/ 16 w 18"/>
                  <a:gd name="T31" fmla="*/ 26 h 86"/>
                  <a:gd name="T32" fmla="*/ 16 w 18"/>
                  <a:gd name="T33" fmla="*/ 0 h 86"/>
                  <a:gd name="T34" fmla="*/ 0 w 18"/>
                  <a:gd name="T35" fmla="*/ 0 h 8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8" h="86">
                    <a:moveTo>
                      <a:pt x="0" y="0"/>
                    </a:moveTo>
                    <a:lnTo>
                      <a:pt x="0" y="26"/>
                    </a:lnTo>
                    <a:lnTo>
                      <a:pt x="0" y="46"/>
                    </a:lnTo>
                    <a:lnTo>
                      <a:pt x="2" y="60"/>
                    </a:lnTo>
                    <a:lnTo>
                      <a:pt x="2" y="70"/>
                    </a:lnTo>
                    <a:lnTo>
                      <a:pt x="2" y="78"/>
                    </a:lnTo>
                    <a:lnTo>
                      <a:pt x="2" y="82"/>
                    </a:lnTo>
                    <a:lnTo>
                      <a:pt x="2" y="86"/>
                    </a:lnTo>
                    <a:lnTo>
                      <a:pt x="18" y="78"/>
                    </a:lnTo>
                    <a:lnTo>
                      <a:pt x="18" y="82"/>
                    </a:lnTo>
                    <a:lnTo>
                      <a:pt x="18" y="78"/>
                    </a:lnTo>
                    <a:lnTo>
                      <a:pt x="18" y="70"/>
                    </a:lnTo>
                    <a:lnTo>
                      <a:pt x="18" y="60"/>
                    </a:lnTo>
                    <a:lnTo>
                      <a:pt x="16" y="46"/>
                    </a:lnTo>
                    <a:lnTo>
                      <a:pt x="16" y="26"/>
                    </a:lnTo>
                    <a:lnTo>
                      <a:pt x="16" y="0"/>
                    </a:lnTo>
                    <a:lnTo>
                      <a:pt x="0" y="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470" name="Group 127"/>
            <p:cNvGrpSpPr>
              <a:grpSpLocks/>
            </p:cNvGrpSpPr>
            <p:nvPr/>
          </p:nvGrpSpPr>
          <p:grpSpPr bwMode="auto">
            <a:xfrm>
              <a:off x="4923" y="2480"/>
              <a:ext cx="18" cy="58"/>
              <a:chOff x="4788" y="2340"/>
              <a:chExt cx="18" cy="58"/>
            </a:xfrm>
          </p:grpSpPr>
          <p:sp>
            <p:nvSpPr>
              <p:cNvPr id="34673" name="Freeform 128"/>
              <p:cNvSpPr>
                <a:spLocks/>
              </p:cNvSpPr>
              <p:nvPr/>
            </p:nvSpPr>
            <p:spPr bwMode="auto">
              <a:xfrm>
                <a:off x="4788" y="2340"/>
                <a:ext cx="18" cy="58"/>
              </a:xfrm>
              <a:custGeom>
                <a:avLst/>
                <a:gdLst>
                  <a:gd name="T0" fmla="*/ 8 w 18"/>
                  <a:gd name="T1" fmla="*/ 0 h 58"/>
                  <a:gd name="T2" fmla="*/ 0 w 18"/>
                  <a:gd name="T3" fmla="*/ 0 h 58"/>
                  <a:gd name="T4" fmla="*/ 2 w 18"/>
                  <a:gd name="T5" fmla="*/ 58 h 58"/>
                  <a:gd name="T6" fmla="*/ 18 w 18"/>
                  <a:gd name="T7" fmla="*/ 58 h 58"/>
                  <a:gd name="T8" fmla="*/ 16 w 18"/>
                  <a:gd name="T9" fmla="*/ 0 h 58"/>
                  <a:gd name="T10" fmla="*/ 8 w 18"/>
                  <a:gd name="T11" fmla="*/ 0 h 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58">
                    <a:moveTo>
                      <a:pt x="8" y="0"/>
                    </a:moveTo>
                    <a:lnTo>
                      <a:pt x="0" y="0"/>
                    </a:lnTo>
                    <a:lnTo>
                      <a:pt x="2" y="58"/>
                    </a:lnTo>
                    <a:lnTo>
                      <a:pt x="18" y="58"/>
                    </a:lnTo>
                    <a:lnTo>
                      <a:pt x="16" y="0"/>
                    </a:lnTo>
                    <a:lnTo>
                      <a:pt x="8"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674" name="Freeform 129"/>
              <p:cNvSpPr>
                <a:spLocks/>
              </p:cNvSpPr>
              <p:nvPr/>
            </p:nvSpPr>
            <p:spPr bwMode="auto">
              <a:xfrm>
                <a:off x="4788" y="2340"/>
                <a:ext cx="18" cy="58"/>
              </a:xfrm>
              <a:custGeom>
                <a:avLst/>
                <a:gdLst>
                  <a:gd name="T0" fmla="*/ 8 w 18"/>
                  <a:gd name="T1" fmla="*/ 0 h 58"/>
                  <a:gd name="T2" fmla="*/ 0 w 18"/>
                  <a:gd name="T3" fmla="*/ 0 h 58"/>
                  <a:gd name="T4" fmla="*/ 2 w 18"/>
                  <a:gd name="T5" fmla="*/ 58 h 58"/>
                  <a:gd name="T6" fmla="*/ 18 w 18"/>
                  <a:gd name="T7" fmla="*/ 58 h 58"/>
                  <a:gd name="T8" fmla="*/ 16 w 18"/>
                  <a:gd name="T9" fmla="*/ 0 h 58"/>
                  <a:gd name="T10" fmla="*/ 8 w 18"/>
                  <a:gd name="T11" fmla="*/ 0 h 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58">
                    <a:moveTo>
                      <a:pt x="8" y="0"/>
                    </a:moveTo>
                    <a:lnTo>
                      <a:pt x="0" y="0"/>
                    </a:lnTo>
                    <a:lnTo>
                      <a:pt x="2" y="58"/>
                    </a:lnTo>
                    <a:lnTo>
                      <a:pt x="18" y="58"/>
                    </a:lnTo>
                    <a:lnTo>
                      <a:pt x="16" y="0"/>
                    </a:lnTo>
                    <a:lnTo>
                      <a:pt x="8" y="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471" name="Group 130"/>
            <p:cNvGrpSpPr>
              <a:grpSpLocks/>
            </p:cNvGrpSpPr>
            <p:nvPr/>
          </p:nvGrpSpPr>
          <p:grpSpPr bwMode="auto">
            <a:xfrm>
              <a:off x="4745" y="2484"/>
              <a:ext cx="84" cy="198"/>
              <a:chOff x="4610" y="2344"/>
              <a:chExt cx="84" cy="198"/>
            </a:xfrm>
          </p:grpSpPr>
          <p:sp>
            <p:nvSpPr>
              <p:cNvPr id="34671" name="Freeform 131"/>
              <p:cNvSpPr>
                <a:spLocks/>
              </p:cNvSpPr>
              <p:nvPr/>
            </p:nvSpPr>
            <p:spPr bwMode="auto">
              <a:xfrm>
                <a:off x="4610" y="2344"/>
                <a:ext cx="84" cy="198"/>
              </a:xfrm>
              <a:custGeom>
                <a:avLst/>
                <a:gdLst>
                  <a:gd name="T0" fmla="*/ 12 w 84"/>
                  <a:gd name="T1" fmla="*/ 198 h 198"/>
                  <a:gd name="T2" fmla="*/ 14 w 84"/>
                  <a:gd name="T3" fmla="*/ 194 h 198"/>
                  <a:gd name="T4" fmla="*/ 24 w 84"/>
                  <a:gd name="T5" fmla="*/ 184 h 198"/>
                  <a:gd name="T6" fmla="*/ 32 w 84"/>
                  <a:gd name="T7" fmla="*/ 168 h 198"/>
                  <a:gd name="T8" fmla="*/ 40 w 84"/>
                  <a:gd name="T9" fmla="*/ 154 h 198"/>
                  <a:gd name="T10" fmla="*/ 48 w 84"/>
                  <a:gd name="T11" fmla="*/ 138 h 198"/>
                  <a:gd name="T12" fmla="*/ 54 w 84"/>
                  <a:gd name="T13" fmla="*/ 124 h 198"/>
                  <a:gd name="T14" fmla="*/ 60 w 84"/>
                  <a:gd name="T15" fmla="*/ 108 h 198"/>
                  <a:gd name="T16" fmla="*/ 64 w 84"/>
                  <a:gd name="T17" fmla="*/ 92 h 198"/>
                  <a:gd name="T18" fmla="*/ 68 w 84"/>
                  <a:gd name="T19" fmla="*/ 76 h 198"/>
                  <a:gd name="T20" fmla="*/ 72 w 84"/>
                  <a:gd name="T21" fmla="*/ 60 h 198"/>
                  <a:gd name="T22" fmla="*/ 76 w 84"/>
                  <a:gd name="T23" fmla="*/ 46 h 198"/>
                  <a:gd name="T24" fmla="*/ 78 w 84"/>
                  <a:gd name="T25" fmla="*/ 34 h 198"/>
                  <a:gd name="T26" fmla="*/ 80 w 84"/>
                  <a:gd name="T27" fmla="*/ 22 h 198"/>
                  <a:gd name="T28" fmla="*/ 82 w 84"/>
                  <a:gd name="T29" fmla="*/ 14 h 198"/>
                  <a:gd name="T30" fmla="*/ 84 w 84"/>
                  <a:gd name="T31" fmla="*/ 6 h 198"/>
                  <a:gd name="T32" fmla="*/ 84 w 84"/>
                  <a:gd name="T33" fmla="*/ 2 h 198"/>
                  <a:gd name="T34" fmla="*/ 68 w 84"/>
                  <a:gd name="T35" fmla="*/ 0 h 198"/>
                  <a:gd name="T36" fmla="*/ 68 w 84"/>
                  <a:gd name="T37" fmla="*/ 4 h 198"/>
                  <a:gd name="T38" fmla="*/ 66 w 84"/>
                  <a:gd name="T39" fmla="*/ 12 h 198"/>
                  <a:gd name="T40" fmla="*/ 64 w 84"/>
                  <a:gd name="T41" fmla="*/ 22 h 198"/>
                  <a:gd name="T42" fmla="*/ 62 w 84"/>
                  <a:gd name="T43" fmla="*/ 30 h 198"/>
                  <a:gd name="T44" fmla="*/ 60 w 84"/>
                  <a:gd name="T45" fmla="*/ 42 h 198"/>
                  <a:gd name="T46" fmla="*/ 56 w 84"/>
                  <a:gd name="T47" fmla="*/ 58 h 198"/>
                  <a:gd name="T48" fmla="*/ 52 w 84"/>
                  <a:gd name="T49" fmla="*/ 72 h 198"/>
                  <a:gd name="T50" fmla="*/ 48 w 84"/>
                  <a:gd name="T51" fmla="*/ 88 h 198"/>
                  <a:gd name="T52" fmla="*/ 42 w 84"/>
                  <a:gd name="T53" fmla="*/ 102 h 198"/>
                  <a:gd name="T54" fmla="*/ 38 w 84"/>
                  <a:gd name="T55" fmla="*/ 118 h 198"/>
                  <a:gd name="T56" fmla="*/ 32 w 84"/>
                  <a:gd name="T57" fmla="*/ 134 h 198"/>
                  <a:gd name="T58" fmla="*/ 26 w 84"/>
                  <a:gd name="T59" fmla="*/ 150 h 198"/>
                  <a:gd name="T60" fmla="*/ 18 w 84"/>
                  <a:gd name="T61" fmla="*/ 164 h 198"/>
                  <a:gd name="T62" fmla="*/ 10 w 84"/>
                  <a:gd name="T63" fmla="*/ 174 h 198"/>
                  <a:gd name="T64" fmla="*/ 0 w 84"/>
                  <a:gd name="T65" fmla="*/ 186 h 198"/>
                  <a:gd name="T66" fmla="*/ 2 w 84"/>
                  <a:gd name="T67" fmla="*/ 186 h 198"/>
                  <a:gd name="T68" fmla="*/ 12 w 84"/>
                  <a:gd name="T69" fmla="*/ 198 h 1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4" h="198">
                    <a:moveTo>
                      <a:pt x="12" y="198"/>
                    </a:moveTo>
                    <a:lnTo>
                      <a:pt x="14" y="194"/>
                    </a:lnTo>
                    <a:lnTo>
                      <a:pt x="24" y="184"/>
                    </a:lnTo>
                    <a:lnTo>
                      <a:pt x="32" y="168"/>
                    </a:lnTo>
                    <a:lnTo>
                      <a:pt x="40" y="154"/>
                    </a:lnTo>
                    <a:lnTo>
                      <a:pt x="48" y="138"/>
                    </a:lnTo>
                    <a:lnTo>
                      <a:pt x="54" y="124"/>
                    </a:lnTo>
                    <a:lnTo>
                      <a:pt x="60" y="108"/>
                    </a:lnTo>
                    <a:lnTo>
                      <a:pt x="64" y="92"/>
                    </a:lnTo>
                    <a:lnTo>
                      <a:pt x="68" y="76"/>
                    </a:lnTo>
                    <a:lnTo>
                      <a:pt x="72" y="60"/>
                    </a:lnTo>
                    <a:lnTo>
                      <a:pt x="76" y="46"/>
                    </a:lnTo>
                    <a:lnTo>
                      <a:pt x="78" y="34"/>
                    </a:lnTo>
                    <a:lnTo>
                      <a:pt x="80" y="22"/>
                    </a:lnTo>
                    <a:lnTo>
                      <a:pt x="82" y="14"/>
                    </a:lnTo>
                    <a:lnTo>
                      <a:pt x="84" y="6"/>
                    </a:lnTo>
                    <a:lnTo>
                      <a:pt x="84" y="2"/>
                    </a:lnTo>
                    <a:lnTo>
                      <a:pt x="68" y="0"/>
                    </a:lnTo>
                    <a:lnTo>
                      <a:pt x="68" y="4"/>
                    </a:lnTo>
                    <a:lnTo>
                      <a:pt x="66" y="12"/>
                    </a:lnTo>
                    <a:lnTo>
                      <a:pt x="64" y="22"/>
                    </a:lnTo>
                    <a:lnTo>
                      <a:pt x="62" y="30"/>
                    </a:lnTo>
                    <a:lnTo>
                      <a:pt x="60" y="42"/>
                    </a:lnTo>
                    <a:lnTo>
                      <a:pt x="56" y="58"/>
                    </a:lnTo>
                    <a:lnTo>
                      <a:pt x="52" y="72"/>
                    </a:lnTo>
                    <a:lnTo>
                      <a:pt x="48" y="88"/>
                    </a:lnTo>
                    <a:lnTo>
                      <a:pt x="42" y="102"/>
                    </a:lnTo>
                    <a:lnTo>
                      <a:pt x="38" y="118"/>
                    </a:lnTo>
                    <a:lnTo>
                      <a:pt x="32" y="134"/>
                    </a:lnTo>
                    <a:lnTo>
                      <a:pt x="26" y="150"/>
                    </a:lnTo>
                    <a:lnTo>
                      <a:pt x="18" y="164"/>
                    </a:lnTo>
                    <a:lnTo>
                      <a:pt x="10" y="174"/>
                    </a:lnTo>
                    <a:lnTo>
                      <a:pt x="0" y="186"/>
                    </a:lnTo>
                    <a:lnTo>
                      <a:pt x="2" y="186"/>
                    </a:lnTo>
                    <a:lnTo>
                      <a:pt x="12" y="198"/>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672" name="Freeform 132"/>
              <p:cNvSpPr>
                <a:spLocks/>
              </p:cNvSpPr>
              <p:nvPr/>
            </p:nvSpPr>
            <p:spPr bwMode="auto">
              <a:xfrm>
                <a:off x="4610" y="2344"/>
                <a:ext cx="84" cy="198"/>
              </a:xfrm>
              <a:custGeom>
                <a:avLst/>
                <a:gdLst>
                  <a:gd name="T0" fmla="*/ 12 w 84"/>
                  <a:gd name="T1" fmla="*/ 198 h 198"/>
                  <a:gd name="T2" fmla="*/ 14 w 84"/>
                  <a:gd name="T3" fmla="*/ 194 h 198"/>
                  <a:gd name="T4" fmla="*/ 24 w 84"/>
                  <a:gd name="T5" fmla="*/ 184 h 198"/>
                  <a:gd name="T6" fmla="*/ 32 w 84"/>
                  <a:gd name="T7" fmla="*/ 168 h 198"/>
                  <a:gd name="T8" fmla="*/ 40 w 84"/>
                  <a:gd name="T9" fmla="*/ 154 h 198"/>
                  <a:gd name="T10" fmla="*/ 48 w 84"/>
                  <a:gd name="T11" fmla="*/ 138 h 198"/>
                  <a:gd name="T12" fmla="*/ 54 w 84"/>
                  <a:gd name="T13" fmla="*/ 124 h 198"/>
                  <a:gd name="T14" fmla="*/ 60 w 84"/>
                  <a:gd name="T15" fmla="*/ 108 h 198"/>
                  <a:gd name="T16" fmla="*/ 64 w 84"/>
                  <a:gd name="T17" fmla="*/ 92 h 198"/>
                  <a:gd name="T18" fmla="*/ 68 w 84"/>
                  <a:gd name="T19" fmla="*/ 76 h 198"/>
                  <a:gd name="T20" fmla="*/ 72 w 84"/>
                  <a:gd name="T21" fmla="*/ 60 h 198"/>
                  <a:gd name="T22" fmla="*/ 76 w 84"/>
                  <a:gd name="T23" fmla="*/ 46 h 198"/>
                  <a:gd name="T24" fmla="*/ 78 w 84"/>
                  <a:gd name="T25" fmla="*/ 34 h 198"/>
                  <a:gd name="T26" fmla="*/ 80 w 84"/>
                  <a:gd name="T27" fmla="*/ 22 h 198"/>
                  <a:gd name="T28" fmla="*/ 82 w 84"/>
                  <a:gd name="T29" fmla="*/ 14 h 198"/>
                  <a:gd name="T30" fmla="*/ 84 w 84"/>
                  <a:gd name="T31" fmla="*/ 6 h 198"/>
                  <a:gd name="T32" fmla="*/ 84 w 84"/>
                  <a:gd name="T33" fmla="*/ 2 h 198"/>
                  <a:gd name="T34" fmla="*/ 68 w 84"/>
                  <a:gd name="T35" fmla="*/ 0 h 198"/>
                  <a:gd name="T36" fmla="*/ 68 w 84"/>
                  <a:gd name="T37" fmla="*/ 4 h 198"/>
                  <a:gd name="T38" fmla="*/ 66 w 84"/>
                  <a:gd name="T39" fmla="*/ 12 h 198"/>
                  <a:gd name="T40" fmla="*/ 64 w 84"/>
                  <a:gd name="T41" fmla="*/ 22 h 198"/>
                  <a:gd name="T42" fmla="*/ 62 w 84"/>
                  <a:gd name="T43" fmla="*/ 30 h 198"/>
                  <a:gd name="T44" fmla="*/ 60 w 84"/>
                  <a:gd name="T45" fmla="*/ 42 h 198"/>
                  <a:gd name="T46" fmla="*/ 56 w 84"/>
                  <a:gd name="T47" fmla="*/ 58 h 198"/>
                  <a:gd name="T48" fmla="*/ 52 w 84"/>
                  <a:gd name="T49" fmla="*/ 72 h 198"/>
                  <a:gd name="T50" fmla="*/ 48 w 84"/>
                  <a:gd name="T51" fmla="*/ 88 h 198"/>
                  <a:gd name="T52" fmla="*/ 42 w 84"/>
                  <a:gd name="T53" fmla="*/ 102 h 198"/>
                  <a:gd name="T54" fmla="*/ 38 w 84"/>
                  <a:gd name="T55" fmla="*/ 118 h 198"/>
                  <a:gd name="T56" fmla="*/ 32 w 84"/>
                  <a:gd name="T57" fmla="*/ 134 h 198"/>
                  <a:gd name="T58" fmla="*/ 26 w 84"/>
                  <a:gd name="T59" fmla="*/ 150 h 198"/>
                  <a:gd name="T60" fmla="*/ 18 w 84"/>
                  <a:gd name="T61" fmla="*/ 164 h 198"/>
                  <a:gd name="T62" fmla="*/ 10 w 84"/>
                  <a:gd name="T63" fmla="*/ 174 h 198"/>
                  <a:gd name="T64" fmla="*/ 0 w 84"/>
                  <a:gd name="T65" fmla="*/ 186 h 198"/>
                  <a:gd name="T66" fmla="*/ 2 w 84"/>
                  <a:gd name="T67" fmla="*/ 186 h 198"/>
                  <a:gd name="T68" fmla="*/ 12 w 84"/>
                  <a:gd name="T69" fmla="*/ 198 h 1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4" h="198">
                    <a:moveTo>
                      <a:pt x="12" y="198"/>
                    </a:moveTo>
                    <a:lnTo>
                      <a:pt x="14" y="194"/>
                    </a:lnTo>
                    <a:lnTo>
                      <a:pt x="24" y="184"/>
                    </a:lnTo>
                    <a:lnTo>
                      <a:pt x="32" y="168"/>
                    </a:lnTo>
                    <a:lnTo>
                      <a:pt x="40" y="154"/>
                    </a:lnTo>
                    <a:lnTo>
                      <a:pt x="48" y="138"/>
                    </a:lnTo>
                    <a:lnTo>
                      <a:pt x="54" y="124"/>
                    </a:lnTo>
                    <a:lnTo>
                      <a:pt x="60" y="108"/>
                    </a:lnTo>
                    <a:lnTo>
                      <a:pt x="64" y="92"/>
                    </a:lnTo>
                    <a:lnTo>
                      <a:pt x="68" y="76"/>
                    </a:lnTo>
                    <a:lnTo>
                      <a:pt x="72" y="60"/>
                    </a:lnTo>
                    <a:lnTo>
                      <a:pt x="76" y="46"/>
                    </a:lnTo>
                    <a:lnTo>
                      <a:pt x="78" y="34"/>
                    </a:lnTo>
                    <a:lnTo>
                      <a:pt x="80" y="22"/>
                    </a:lnTo>
                    <a:lnTo>
                      <a:pt x="82" y="14"/>
                    </a:lnTo>
                    <a:lnTo>
                      <a:pt x="84" y="6"/>
                    </a:lnTo>
                    <a:lnTo>
                      <a:pt x="84" y="2"/>
                    </a:lnTo>
                    <a:lnTo>
                      <a:pt x="68" y="0"/>
                    </a:lnTo>
                    <a:lnTo>
                      <a:pt x="68" y="4"/>
                    </a:lnTo>
                    <a:lnTo>
                      <a:pt x="66" y="12"/>
                    </a:lnTo>
                    <a:lnTo>
                      <a:pt x="64" y="22"/>
                    </a:lnTo>
                    <a:lnTo>
                      <a:pt x="62" y="30"/>
                    </a:lnTo>
                    <a:lnTo>
                      <a:pt x="60" y="42"/>
                    </a:lnTo>
                    <a:lnTo>
                      <a:pt x="56" y="58"/>
                    </a:lnTo>
                    <a:lnTo>
                      <a:pt x="52" y="72"/>
                    </a:lnTo>
                    <a:lnTo>
                      <a:pt x="48" y="88"/>
                    </a:lnTo>
                    <a:lnTo>
                      <a:pt x="42" y="102"/>
                    </a:lnTo>
                    <a:lnTo>
                      <a:pt x="38" y="118"/>
                    </a:lnTo>
                    <a:lnTo>
                      <a:pt x="32" y="134"/>
                    </a:lnTo>
                    <a:lnTo>
                      <a:pt x="26" y="150"/>
                    </a:lnTo>
                    <a:lnTo>
                      <a:pt x="18" y="164"/>
                    </a:lnTo>
                    <a:lnTo>
                      <a:pt x="10" y="174"/>
                    </a:lnTo>
                    <a:lnTo>
                      <a:pt x="0" y="186"/>
                    </a:lnTo>
                    <a:lnTo>
                      <a:pt x="2" y="186"/>
                    </a:lnTo>
                    <a:lnTo>
                      <a:pt x="12" y="198"/>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472" name="Group 133"/>
            <p:cNvGrpSpPr>
              <a:grpSpLocks/>
            </p:cNvGrpSpPr>
            <p:nvPr/>
          </p:nvGrpSpPr>
          <p:grpSpPr bwMode="auto">
            <a:xfrm>
              <a:off x="4729" y="2670"/>
              <a:ext cx="28" cy="68"/>
              <a:chOff x="4594" y="2530"/>
              <a:chExt cx="28" cy="68"/>
            </a:xfrm>
          </p:grpSpPr>
          <p:sp>
            <p:nvSpPr>
              <p:cNvPr id="34669" name="Freeform 134"/>
              <p:cNvSpPr>
                <a:spLocks/>
              </p:cNvSpPr>
              <p:nvPr/>
            </p:nvSpPr>
            <p:spPr bwMode="auto">
              <a:xfrm>
                <a:off x="4594" y="2530"/>
                <a:ext cx="28" cy="68"/>
              </a:xfrm>
              <a:custGeom>
                <a:avLst/>
                <a:gdLst>
                  <a:gd name="T0" fmla="*/ 22 w 28"/>
                  <a:gd name="T1" fmla="*/ 58 h 68"/>
                  <a:gd name="T2" fmla="*/ 16 w 28"/>
                  <a:gd name="T3" fmla="*/ 48 h 68"/>
                  <a:gd name="T4" fmla="*/ 14 w 28"/>
                  <a:gd name="T5" fmla="*/ 38 h 68"/>
                  <a:gd name="T6" fmla="*/ 16 w 28"/>
                  <a:gd name="T7" fmla="*/ 30 h 68"/>
                  <a:gd name="T8" fmla="*/ 18 w 28"/>
                  <a:gd name="T9" fmla="*/ 22 h 68"/>
                  <a:gd name="T10" fmla="*/ 20 w 28"/>
                  <a:gd name="T11" fmla="*/ 18 h 68"/>
                  <a:gd name="T12" fmla="*/ 24 w 28"/>
                  <a:gd name="T13" fmla="*/ 14 h 68"/>
                  <a:gd name="T14" fmla="*/ 28 w 28"/>
                  <a:gd name="T15" fmla="*/ 12 h 68"/>
                  <a:gd name="T16" fmla="*/ 18 w 28"/>
                  <a:gd name="T17" fmla="*/ 0 h 68"/>
                  <a:gd name="T18" fmla="*/ 16 w 28"/>
                  <a:gd name="T19" fmla="*/ 0 h 68"/>
                  <a:gd name="T20" fmla="*/ 12 w 28"/>
                  <a:gd name="T21" fmla="*/ 4 h 68"/>
                  <a:gd name="T22" fmla="*/ 8 w 28"/>
                  <a:gd name="T23" fmla="*/ 8 h 68"/>
                  <a:gd name="T24" fmla="*/ 6 w 28"/>
                  <a:gd name="T25" fmla="*/ 16 h 68"/>
                  <a:gd name="T26" fmla="*/ 0 w 28"/>
                  <a:gd name="T27" fmla="*/ 26 h 68"/>
                  <a:gd name="T28" fmla="*/ 0 w 28"/>
                  <a:gd name="T29" fmla="*/ 38 h 68"/>
                  <a:gd name="T30" fmla="*/ 0 w 28"/>
                  <a:gd name="T31" fmla="*/ 52 h 68"/>
                  <a:gd name="T32" fmla="*/ 8 w 28"/>
                  <a:gd name="T33" fmla="*/ 68 h 68"/>
                  <a:gd name="T34" fmla="*/ 22 w 28"/>
                  <a:gd name="T35" fmla="*/ 5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8" h="68">
                    <a:moveTo>
                      <a:pt x="22" y="58"/>
                    </a:moveTo>
                    <a:lnTo>
                      <a:pt x="16" y="48"/>
                    </a:lnTo>
                    <a:lnTo>
                      <a:pt x="14" y="38"/>
                    </a:lnTo>
                    <a:lnTo>
                      <a:pt x="16" y="30"/>
                    </a:lnTo>
                    <a:lnTo>
                      <a:pt x="18" y="22"/>
                    </a:lnTo>
                    <a:lnTo>
                      <a:pt x="20" y="18"/>
                    </a:lnTo>
                    <a:lnTo>
                      <a:pt x="24" y="14"/>
                    </a:lnTo>
                    <a:lnTo>
                      <a:pt x="28" y="12"/>
                    </a:lnTo>
                    <a:lnTo>
                      <a:pt x="18" y="0"/>
                    </a:lnTo>
                    <a:lnTo>
                      <a:pt x="16" y="0"/>
                    </a:lnTo>
                    <a:lnTo>
                      <a:pt x="12" y="4"/>
                    </a:lnTo>
                    <a:lnTo>
                      <a:pt x="8" y="8"/>
                    </a:lnTo>
                    <a:lnTo>
                      <a:pt x="6" y="16"/>
                    </a:lnTo>
                    <a:lnTo>
                      <a:pt x="0" y="26"/>
                    </a:lnTo>
                    <a:lnTo>
                      <a:pt x="0" y="38"/>
                    </a:lnTo>
                    <a:lnTo>
                      <a:pt x="0" y="52"/>
                    </a:lnTo>
                    <a:lnTo>
                      <a:pt x="8" y="68"/>
                    </a:lnTo>
                    <a:lnTo>
                      <a:pt x="22" y="58"/>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670" name="Freeform 135"/>
              <p:cNvSpPr>
                <a:spLocks/>
              </p:cNvSpPr>
              <p:nvPr/>
            </p:nvSpPr>
            <p:spPr bwMode="auto">
              <a:xfrm>
                <a:off x="4594" y="2530"/>
                <a:ext cx="28" cy="68"/>
              </a:xfrm>
              <a:custGeom>
                <a:avLst/>
                <a:gdLst>
                  <a:gd name="T0" fmla="*/ 22 w 28"/>
                  <a:gd name="T1" fmla="*/ 58 h 68"/>
                  <a:gd name="T2" fmla="*/ 16 w 28"/>
                  <a:gd name="T3" fmla="*/ 48 h 68"/>
                  <a:gd name="T4" fmla="*/ 14 w 28"/>
                  <a:gd name="T5" fmla="*/ 38 h 68"/>
                  <a:gd name="T6" fmla="*/ 16 w 28"/>
                  <a:gd name="T7" fmla="*/ 30 h 68"/>
                  <a:gd name="T8" fmla="*/ 18 w 28"/>
                  <a:gd name="T9" fmla="*/ 22 h 68"/>
                  <a:gd name="T10" fmla="*/ 20 w 28"/>
                  <a:gd name="T11" fmla="*/ 18 h 68"/>
                  <a:gd name="T12" fmla="*/ 24 w 28"/>
                  <a:gd name="T13" fmla="*/ 14 h 68"/>
                  <a:gd name="T14" fmla="*/ 28 w 28"/>
                  <a:gd name="T15" fmla="*/ 12 h 68"/>
                  <a:gd name="T16" fmla="*/ 18 w 28"/>
                  <a:gd name="T17" fmla="*/ 0 h 68"/>
                  <a:gd name="T18" fmla="*/ 16 w 28"/>
                  <a:gd name="T19" fmla="*/ 0 h 68"/>
                  <a:gd name="T20" fmla="*/ 12 w 28"/>
                  <a:gd name="T21" fmla="*/ 4 h 68"/>
                  <a:gd name="T22" fmla="*/ 8 w 28"/>
                  <a:gd name="T23" fmla="*/ 8 h 68"/>
                  <a:gd name="T24" fmla="*/ 6 w 28"/>
                  <a:gd name="T25" fmla="*/ 16 h 68"/>
                  <a:gd name="T26" fmla="*/ 0 w 28"/>
                  <a:gd name="T27" fmla="*/ 26 h 68"/>
                  <a:gd name="T28" fmla="*/ 0 w 28"/>
                  <a:gd name="T29" fmla="*/ 38 h 68"/>
                  <a:gd name="T30" fmla="*/ 0 w 28"/>
                  <a:gd name="T31" fmla="*/ 52 h 68"/>
                  <a:gd name="T32" fmla="*/ 8 w 28"/>
                  <a:gd name="T33" fmla="*/ 68 h 68"/>
                  <a:gd name="T34" fmla="*/ 22 w 28"/>
                  <a:gd name="T35" fmla="*/ 5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8" h="68">
                    <a:moveTo>
                      <a:pt x="22" y="58"/>
                    </a:moveTo>
                    <a:lnTo>
                      <a:pt x="16" y="48"/>
                    </a:lnTo>
                    <a:lnTo>
                      <a:pt x="14" y="38"/>
                    </a:lnTo>
                    <a:lnTo>
                      <a:pt x="16" y="30"/>
                    </a:lnTo>
                    <a:lnTo>
                      <a:pt x="18" y="22"/>
                    </a:lnTo>
                    <a:lnTo>
                      <a:pt x="20" y="18"/>
                    </a:lnTo>
                    <a:lnTo>
                      <a:pt x="24" y="14"/>
                    </a:lnTo>
                    <a:lnTo>
                      <a:pt x="28" y="12"/>
                    </a:lnTo>
                    <a:lnTo>
                      <a:pt x="18" y="0"/>
                    </a:lnTo>
                    <a:lnTo>
                      <a:pt x="16" y="0"/>
                    </a:lnTo>
                    <a:lnTo>
                      <a:pt x="12" y="4"/>
                    </a:lnTo>
                    <a:lnTo>
                      <a:pt x="8" y="8"/>
                    </a:lnTo>
                    <a:lnTo>
                      <a:pt x="6" y="16"/>
                    </a:lnTo>
                    <a:lnTo>
                      <a:pt x="0" y="26"/>
                    </a:lnTo>
                    <a:lnTo>
                      <a:pt x="0" y="38"/>
                    </a:lnTo>
                    <a:lnTo>
                      <a:pt x="0" y="52"/>
                    </a:lnTo>
                    <a:lnTo>
                      <a:pt x="8" y="68"/>
                    </a:lnTo>
                    <a:lnTo>
                      <a:pt x="22" y="58"/>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473" name="Group 136"/>
            <p:cNvGrpSpPr>
              <a:grpSpLocks/>
            </p:cNvGrpSpPr>
            <p:nvPr/>
          </p:nvGrpSpPr>
          <p:grpSpPr bwMode="auto">
            <a:xfrm>
              <a:off x="4739" y="2726"/>
              <a:ext cx="86" cy="34"/>
              <a:chOff x="4604" y="2586"/>
              <a:chExt cx="86" cy="34"/>
            </a:xfrm>
          </p:grpSpPr>
          <p:sp>
            <p:nvSpPr>
              <p:cNvPr id="34667" name="Freeform 137"/>
              <p:cNvSpPr>
                <a:spLocks/>
              </p:cNvSpPr>
              <p:nvPr/>
            </p:nvSpPr>
            <p:spPr bwMode="auto">
              <a:xfrm>
                <a:off x="4604" y="2586"/>
                <a:ext cx="86" cy="34"/>
              </a:xfrm>
              <a:custGeom>
                <a:avLst/>
                <a:gdLst>
                  <a:gd name="T0" fmla="*/ 70 w 86"/>
                  <a:gd name="T1" fmla="*/ 0 h 34"/>
                  <a:gd name="T2" fmla="*/ 58 w 86"/>
                  <a:gd name="T3" fmla="*/ 12 h 34"/>
                  <a:gd name="T4" fmla="*/ 48 w 86"/>
                  <a:gd name="T5" fmla="*/ 18 h 34"/>
                  <a:gd name="T6" fmla="*/ 38 w 86"/>
                  <a:gd name="T7" fmla="*/ 18 h 34"/>
                  <a:gd name="T8" fmla="*/ 30 w 86"/>
                  <a:gd name="T9" fmla="*/ 18 h 34"/>
                  <a:gd name="T10" fmla="*/ 24 w 86"/>
                  <a:gd name="T11" fmla="*/ 12 h 34"/>
                  <a:gd name="T12" fmla="*/ 16 w 86"/>
                  <a:gd name="T13" fmla="*/ 8 h 34"/>
                  <a:gd name="T14" fmla="*/ 12 w 86"/>
                  <a:gd name="T15" fmla="*/ 4 h 34"/>
                  <a:gd name="T16" fmla="*/ 12 w 86"/>
                  <a:gd name="T17" fmla="*/ 2 h 34"/>
                  <a:gd name="T18" fmla="*/ 0 w 86"/>
                  <a:gd name="T19" fmla="*/ 12 h 34"/>
                  <a:gd name="T20" fmla="*/ 0 w 86"/>
                  <a:gd name="T21" fmla="*/ 14 h 34"/>
                  <a:gd name="T22" fmla="*/ 6 w 86"/>
                  <a:gd name="T23" fmla="*/ 18 h 34"/>
                  <a:gd name="T24" fmla="*/ 14 w 86"/>
                  <a:gd name="T25" fmla="*/ 24 h 34"/>
                  <a:gd name="T26" fmla="*/ 24 w 86"/>
                  <a:gd name="T27" fmla="*/ 30 h 34"/>
                  <a:gd name="T28" fmla="*/ 38 w 86"/>
                  <a:gd name="T29" fmla="*/ 34 h 34"/>
                  <a:gd name="T30" fmla="*/ 52 w 86"/>
                  <a:gd name="T31" fmla="*/ 32 h 34"/>
                  <a:gd name="T32" fmla="*/ 68 w 86"/>
                  <a:gd name="T33" fmla="*/ 22 h 34"/>
                  <a:gd name="T34" fmla="*/ 86 w 86"/>
                  <a:gd name="T35" fmla="*/ 6 h 34"/>
                  <a:gd name="T36" fmla="*/ 70 w 86"/>
                  <a:gd name="T37" fmla="*/ 0 h 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6" h="34">
                    <a:moveTo>
                      <a:pt x="70" y="0"/>
                    </a:moveTo>
                    <a:lnTo>
                      <a:pt x="58" y="12"/>
                    </a:lnTo>
                    <a:lnTo>
                      <a:pt x="48" y="18"/>
                    </a:lnTo>
                    <a:lnTo>
                      <a:pt x="38" y="18"/>
                    </a:lnTo>
                    <a:lnTo>
                      <a:pt x="30" y="18"/>
                    </a:lnTo>
                    <a:lnTo>
                      <a:pt x="24" y="12"/>
                    </a:lnTo>
                    <a:lnTo>
                      <a:pt x="16" y="8"/>
                    </a:lnTo>
                    <a:lnTo>
                      <a:pt x="12" y="4"/>
                    </a:lnTo>
                    <a:lnTo>
                      <a:pt x="12" y="2"/>
                    </a:lnTo>
                    <a:lnTo>
                      <a:pt x="0" y="12"/>
                    </a:lnTo>
                    <a:lnTo>
                      <a:pt x="0" y="14"/>
                    </a:lnTo>
                    <a:lnTo>
                      <a:pt x="6" y="18"/>
                    </a:lnTo>
                    <a:lnTo>
                      <a:pt x="14" y="24"/>
                    </a:lnTo>
                    <a:lnTo>
                      <a:pt x="24" y="30"/>
                    </a:lnTo>
                    <a:lnTo>
                      <a:pt x="38" y="34"/>
                    </a:lnTo>
                    <a:lnTo>
                      <a:pt x="52" y="32"/>
                    </a:lnTo>
                    <a:lnTo>
                      <a:pt x="68" y="22"/>
                    </a:lnTo>
                    <a:lnTo>
                      <a:pt x="86" y="6"/>
                    </a:lnTo>
                    <a:lnTo>
                      <a:pt x="7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668" name="Freeform 138"/>
              <p:cNvSpPr>
                <a:spLocks/>
              </p:cNvSpPr>
              <p:nvPr/>
            </p:nvSpPr>
            <p:spPr bwMode="auto">
              <a:xfrm>
                <a:off x="4604" y="2586"/>
                <a:ext cx="86" cy="34"/>
              </a:xfrm>
              <a:custGeom>
                <a:avLst/>
                <a:gdLst>
                  <a:gd name="T0" fmla="*/ 70 w 86"/>
                  <a:gd name="T1" fmla="*/ 0 h 34"/>
                  <a:gd name="T2" fmla="*/ 58 w 86"/>
                  <a:gd name="T3" fmla="*/ 12 h 34"/>
                  <a:gd name="T4" fmla="*/ 48 w 86"/>
                  <a:gd name="T5" fmla="*/ 18 h 34"/>
                  <a:gd name="T6" fmla="*/ 38 w 86"/>
                  <a:gd name="T7" fmla="*/ 18 h 34"/>
                  <a:gd name="T8" fmla="*/ 30 w 86"/>
                  <a:gd name="T9" fmla="*/ 18 h 34"/>
                  <a:gd name="T10" fmla="*/ 24 w 86"/>
                  <a:gd name="T11" fmla="*/ 12 h 34"/>
                  <a:gd name="T12" fmla="*/ 16 w 86"/>
                  <a:gd name="T13" fmla="*/ 8 h 34"/>
                  <a:gd name="T14" fmla="*/ 12 w 86"/>
                  <a:gd name="T15" fmla="*/ 4 h 34"/>
                  <a:gd name="T16" fmla="*/ 12 w 86"/>
                  <a:gd name="T17" fmla="*/ 2 h 34"/>
                  <a:gd name="T18" fmla="*/ 0 w 86"/>
                  <a:gd name="T19" fmla="*/ 12 h 34"/>
                  <a:gd name="T20" fmla="*/ 0 w 86"/>
                  <a:gd name="T21" fmla="*/ 14 h 34"/>
                  <a:gd name="T22" fmla="*/ 6 w 86"/>
                  <a:gd name="T23" fmla="*/ 18 h 34"/>
                  <a:gd name="T24" fmla="*/ 14 w 86"/>
                  <a:gd name="T25" fmla="*/ 24 h 34"/>
                  <a:gd name="T26" fmla="*/ 24 w 86"/>
                  <a:gd name="T27" fmla="*/ 30 h 34"/>
                  <a:gd name="T28" fmla="*/ 38 w 86"/>
                  <a:gd name="T29" fmla="*/ 34 h 34"/>
                  <a:gd name="T30" fmla="*/ 52 w 86"/>
                  <a:gd name="T31" fmla="*/ 32 h 34"/>
                  <a:gd name="T32" fmla="*/ 68 w 86"/>
                  <a:gd name="T33" fmla="*/ 22 h 34"/>
                  <a:gd name="T34" fmla="*/ 86 w 86"/>
                  <a:gd name="T35" fmla="*/ 6 h 34"/>
                  <a:gd name="T36" fmla="*/ 70 w 86"/>
                  <a:gd name="T37" fmla="*/ 0 h 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6" h="34">
                    <a:moveTo>
                      <a:pt x="70" y="0"/>
                    </a:moveTo>
                    <a:lnTo>
                      <a:pt x="58" y="12"/>
                    </a:lnTo>
                    <a:lnTo>
                      <a:pt x="48" y="18"/>
                    </a:lnTo>
                    <a:lnTo>
                      <a:pt x="38" y="18"/>
                    </a:lnTo>
                    <a:lnTo>
                      <a:pt x="30" y="18"/>
                    </a:lnTo>
                    <a:lnTo>
                      <a:pt x="24" y="12"/>
                    </a:lnTo>
                    <a:lnTo>
                      <a:pt x="16" y="8"/>
                    </a:lnTo>
                    <a:lnTo>
                      <a:pt x="12" y="4"/>
                    </a:lnTo>
                    <a:lnTo>
                      <a:pt x="12" y="2"/>
                    </a:lnTo>
                    <a:lnTo>
                      <a:pt x="0" y="12"/>
                    </a:lnTo>
                    <a:lnTo>
                      <a:pt x="0" y="14"/>
                    </a:lnTo>
                    <a:lnTo>
                      <a:pt x="6" y="18"/>
                    </a:lnTo>
                    <a:lnTo>
                      <a:pt x="14" y="24"/>
                    </a:lnTo>
                    <a:lnTo>
                      <a:pt x="24" y="30"/>
                    </a:lnTo>
                    <a:lnTo>
                      <a:pt x="38" y="34"/>
                    </a:lnTo>
                    <a:lnTo>
                      <a:pt x="52" y="32"/>
                    </a:lnTo>
                    <a:lnTo>
                      <a:pt x="68" y="22"/>
                    </a:lnTo>
                    <a:lnTo>
                      <a:pt x="86" y="6"/>
                    </a:lnTo>
                    <a:lnTo>
                      <a:pt x="70" y="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474" name="Group 139"/>
            <p:cNvGrpSpPr>
              <a:grpSpLocks/>
            </p:cNvGrpSpPr>
            <p:nvPr/>
          </p:nvGrpSpPr>
          <p:grpSpPr bwMode="auto">
            <a:xfrm>
              <a:off x="4809" y="2518"/>
              <a:ext cx="64" cy="214"/>
              <a:chOff x="4674" y="2378"/>
              <a:chExt cx="64" cy="214"/>
            </a:xfrm>
          </p:grpSpPr>
          <p:sp>
            <p:nvSpPr>
              <p:cNvPr id="34665" name="Freeform 140"/>
              <p:cNvSpPr>
                <a:spLocks/>
              </p:cNvSpPr>
              <p:nvPr/>
            </p:nvSpPr>
            <p:spPr bwMode="auto">
              <a:xfrm>
                <a:off x="4674" y="2378"/>
                <a:ext cx="64" cy="214"/>
              </a:xfrm>
              <a:custGeom>
                <a:avLst/>
                <a:gdLst>
                  <a:gd name="T0" fmla="*/ 46 w 64"/>
                  <a:gd name="T1" fmla="*/ 0 h 214"/>
                  <a:gd name="T2" fmla="*/ 46 w 64"/>
                  <a:gd name="T3" fmla="*/ 22 h 214"/>
                  <a:gd name="T4" fmla="*/ 46 w 64"/>
                  <a:gd name="T5" fmla="*/ 42 h 214"/>
                  <a:gd name="T6" fmla="*/ 46 w 64"/>
                  <a:gd name="T7" fmla="*/ 62 h 214"/>
                  <a:gd name="T8" fmla="*/ 42 w 64"/>
                  <a:gd name="T9" fmla="*/ 80 h 214"/>
                  <a:gd name="T10" fmla="*/ 38 w 64"/>
                  <a:gd name="T11" fmla="*/ 98 h 214"/>
                  <a:gd name="T12" fmla="*/ 34 w 64"/>
                  <a:gd name="T13" fmla="*/ 116 h 214"/>
                  <a:gd name="T14" fmla="*/ 30 w 64"/>
                  <a:gd name="T15" fmla="*/ 132 h 214"/>
                  <a:gd name="T16" fmla="*/ 26 w 64"/>
                  <a:gd name="T17" fmla="*/ 146 h 214"/>
                  <a:gd name="T18" fmla="*/ 20 w 64"/>
                  <a:gd name="T19" fmla="*/ 160 h 214"/>
                  <a:gd name="T20" fmla="*/ 16 w 64"/>
                  <a:gd name="T21" fmla="*/ 172 h 214"/>
                  <a:gd name="T22" fmla="*/ 12 w 64"/>
                  <a:gd name="T23" fmla="*/ 182 h 214"/>
                  <a:gd name="T24" fmla="*/ 8 w 64"/>
                  <a:gd name="T25" fmla="*/ 190 h 214"/>
                  <a:gd name="T26" fmla="*/ 4 w 64"/>
                  <a:gd name="T27" fmla="*/ 198 h 214"/>
                  <a:gd name="T28" fmla="*/ 0 w 64"/>
                  <a:gd name="T29" fmla="*/ 206 h 214"/>
                  <a:gd name="T30" fmla="*/ 0 w 64"/>
                  <a:gd name="T31" fmla="*/ 208 h 214"/>
                  <a:gd name="T32" fmla="*/ 14 w 64"/>
                  <a:gd name="T33" fmla="*/ 214 h 214"/>
                  <a:gd name="T34" fmla="*/ 14 w 64"/>
                  <a:gd name="T35" fmla="*/ 212 h 214"/>
                  <a:gd name="T36" fmla="*/ 16 w 64"/>
                  <a:gd name="T37" fmla="*/ 208 h 214"/>
                  <a:gd name="T38" fmla="*/ 18 w 64"/>
                  <a:gd name="T39" fmla="*/ 206 h 214"/>
                  <a:gd name="T40" fmla="*/ 22 w 64"/>
                  <a:gd name="T41" fmla="*/ 198 h 214"/>
                  <a:gd name="T42" fmla="*/ 26 w 64"/>
                  <a:gd name="T43" fmla="*/ 188 h 214"/>
                  <a:gd name="T44" fmla="*/ 32 w 64"/>
                  <a:gd name="T45" fmla="*/ 176 h 214"/>
                  <a:gd name="T46" fmla="*/ 36 w 64"/>
                  <a:gd name="T47" fmla="*/ 164 h 214"/>
                  <a:gd name="T48" fmla="*/ 42 w 64"/>
                  <a:gd name="T49" fmla="*/ 152 h 214"/>
                  <a:gd name="T50" fmla="*/ 46 w 64"/>
                  <a:gd name="T51" fmla="*/ 134 h 214"/>
                  <a:gd name="T52" fmla="*/ 50 w 64"/>
                  <a:gd name="T53" fmla="*/ 118 h 214"/>
                  <a:gd name="T54" fmla="*/ 54 w 64"/>
                  <a:gd name="T55" fmla="*/ 100 h 214"/>
                  <a:gd name="T56" fmla="*/ 56 w 64"/>
                  <a:gd name="T57" fmla="*/ 82 h 214"/>
                  <a:gd name="T58" fmla="*/ 62 w 64"/>
                  <a:gd name="T59" fmla="*/ 62 h 214"/>
                  <a:gd name="T60" fmla="*/ 62 w 64"/>
                  <a:gd name="T61" fmla="*/ 42 h 214"/>
                  <a:gd name="T62" fmla="*/ 64 w 64"/>
                  <a:gd name="T63" fmla="*/ 22 h 214"/>
                  <a:gd name="T64" fmla="*/ 64 w 64"/>
                  <a:gd name="T65" fmla="*/ 0 h 214"/>
                  <a:gd name="T66" fmla="*/ 46 w 64"/>
                  <a:gd name="T67" fmla="*/ 0 h 21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4" h="214">
                    <a:moveTo>
                      <a:pt x="46" y="0"/>
                    </a:moveTo>
                    <a:lnTo>
                      <a:pt x="46" y="22"/>
                    </a:lnTo>
                    <a:lnTo>
                      <a:pt x="46" y="42"/>
                    </a:lnTo>
                    <a:lnTo>
                      <a:pt x="46" y="62"/>
                    </a:lnTo>
                    <a:lnTo>
                      <a:pt x="42" y="80"/>
                    </a:lnTo>
                    <a:lnTo>
                      <a:pt x="38" y="98"/>
                    </a:lnTo>
                    <a:lnTo>
                      <a:pt x="34" y="116"/>
                    </a:lnTo>
                    <a:lnTo>
                      <a:pt x="30" y="132"/>
                    </a:lnTo>
                    <a:lnTo>
                      <a:pt x="26" y="146"/>
                    </a:lnTo>
                    <a:lnTo>
                      <a:pt x="20" y="160"/>
                    </a:lnTo>
                    <a:lnTo>
                      <a:pt x="16" y="172"/>
                    </a:lnTo>
                    <a:lnTo>
                      <a:pt x="12" y="182"/>
                    </a:lnTo>
                    <a:lnTo>
                      <a:pt x="8" y="190"/>
                    </a:lnTo>
                    <a:lnTo>
                      <a:pt x="4" y="198"/>
                    </a:lnTo>
                    <a:lnTo>
                      <a:pt x="0" y="206"/>
                    </a:lnTo>
                    <a:lnTo>
                      <a:pt x="0" y="208"/>
                    </a:lnTo>
                    <a:lnTo>
                      <a:pt x="14" y="214"/>
                    </a:lnTo>
                    <a:lnTo>
                      <a:pt x="14" y="212"/>
                    </a:lnTo>
                    <a:lnTo>
                      <a:pt x="16" y="208"/>
                    </a:lnTo>
                    <a:lnTo>
                      <a:pt x="18" y="206"/>
                    </a:lnTo>
                    <a:lnTo>
                      <a:pt x="22" y="198"/>
                    </a:lnTo>
                    <a:lnTo>
                      <a:pt x="26" y="188"/>
                    </a:lnTo>
                    <a:lnTo>
                      <a:pt x="32" y="176"/>
                    </a:lnTo>
                    <a:lnTo>
                      <a:pt x="36" y="164"/>
                    </a:lnTo>
                    <a:lnTo>
                      <a:pt x="42" y="152"/>
                    </a:lnTo>
                    <a:lnTo>
                      <a:pt x="46" y="134"/>
                    </a:lnTo>
                    <a:lnTo>
                      <a:pt x="50" y="118"/>
                    </a:lnTo>
                    <a:lnTo>
                      <a:pt x="54" y="100"/>
                    </a:lnTo>
                    <a:lnTo>
                      <a:pt x="56" y="82"/>
                    </a:lnTo>
                    <a:lnTo>
                      <a:pt x="62" y="62"/>
                    </a:lnTo>
                    <a:lnTo>
                      <a:pt x="62" y="42"/>
                    </a:lnTo>
                    <a:lnTo>
                      <a:pt x="64" y="22"/>
                    </a:lnTo>
                    <a:lnTo>
                      <a:pt x="64" y="0"/>
                    </a:lnTo>
                    <a:lnTo>
                      <a:pt x="46"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666" name="Freeform 141"/>
              <p:cNvSpPr>
                <a:spLocks/>
              </p:cNvSpPr>
              <p:nvPr/>
            </p:nvSpPr>
            <p:spPr bwMode="auto">
              <a:xfrm>
                <a:off x="4674" y="2378"/>
                <a:ext cx="64" cy="214"/>
              </a:xfrm>
              <a:custGeom>
                <a:avLst/>
                <a:gdLst>
                  <a:gd name="T0" fmla="*/ 46 w 64"/>
                  <a:gd name="T1" fmla="*/ 0 h 214"/>
                  <a:gd name="T2" fmla="*/ 46 w 64"/>
                  <a:gd name="T3" fmla="*/ 22 h 214"/>
                  <a:gd name="T4" fmla="*/ 46 w 64"/>
                  <a:gd name="T5" fmla="*/ 42 h 214"/>
                  <a:gd name="T6" fmla="*/ 46 w 64"/>
                  <a:gd name="T7" fmla="*/ 62 h 214"/>
                  <a:gd name="T8" fmla="*/ 42 w 64"/>
                  <a:gd name="T9" fmla="*/ 80 h 214"/>
                  <a:gd name="T10" fmla="*/ 38 w 64"/>
                  <a:gd name="T11" fmla="*/ 98 h 214"/>
                  <a:gd name="T12" fmla="*/ 34 w 64"/>
                  <a:gd name="T13" fmla="*/ 116 h 214"/>
                  <a:gd name="T14" fmla="*/ 30 w 64"/>
                  <a:gd name="T15" fmla="*/ 132 h 214"/>
                  <a:gd name="T16" fmla="*/ 26 w 64"/>
                  <a:gd name="T17" fmla="*/ 146 h 214"/>
                  <a:gd name="T18" fmla="*/ 20 w 64"/>
                  <a:gd name="T19" fmla="*/ 160 h 214"/>
                  <a:gd name="T20" fmla="*/ 16 w 64"/>
                  <a:gd name="T21" fmla="*/ 172 h 214"/>
                  <a:gd name="T22" fmla="*/ 12 w 64"/>
                  <a:gd name="T23" fmla="*/ 182 h 214"/>
                  <a:gd name="T24" fmla="*/ 8 w 64"/>
                  <a:gd name="T25" fmla="*/ 190 h 214"/>
                  <a:gd name="T26" fmla="*/ 4 w 64"/>
                  <a:gd name="T27" fmla="*/ 198 h 214"/>
                  <a:gd name="T28" fmla="*/ 0 w 64"/>
                  <a:gd name="T29" fmla="*/ 206 h 214"/>
                  <a:gd name="T30" fmla="*/ 0 w 64"/>
                  <a:gd name="T31" fmla="*/ 208 h 214"/>
                  <a:gd name="T32" fmla="*/ 14 w 64"/>
                  <a:gd name="T33" fmla="*/ 214 h 214"/>
                  <a:gd name="T34" fmla="*/ 14 w 64"/>
                  <a:gd name="T35" fmla="*/ 212 h 214"/>
                  <a:gd name="T36" fmla="*/ 16 w 64"/>
                  <a:gd name="T37" fmla="*/ 208 h 214"/>
                  <a:gd name="T38" fmla="*/ 18 w 64"/>
                  <a:gd name="T39" fmla="*/ 206 h 214"/>
                  <a:gd name="T40" fmla="*/ 22 w 64"/>
                  <a:gd name="T41" fmla="*/ 198 h 214"/>
                  <a:gd name="T42" fmla="*/ 26 w 64"/>
                  <a:gd name="T43" fmla="*/ 188 h 214"/>
                  <a:gd name="T44" fmla="*/ 32 w 64"/>
                  <a:gd name="T45" fmla="*/ 176 h 214"/>
                  <a:gd name="T46" fmla="*/ 36 w 64"/>
                  <a:gd name="T47" fmla="*/ 164 h 214"/>
                  <a:gd name="T48" fmla="*/ 42 w 64"/>
                  <a:gd name="T49" fmla="*/ 152 h 214"/>
                  <a:gd name="T50" fmla="*/ 46 w 64"/>
                  <a:gd name="T51" fmla="*/ 134 h 214"/>
                  <a:gd name="T52" fmla="*/ 50 w 64"/>
                  <a:gd name="T53" fmla="*/ 118 h 214"/>
                  <a:gd name="T54" fmla="*/ 54 w 64"/>
                  <a:gd name="T55" fmla="*/ 100 h 214"/>
                  <a:gd name="T56" fmla="*/ 56 w 64"/>
                  <a:gd name="T57" fmla="*/ 82 h 214"/>
                  <a:gd name="T58" fmla="*/ 62 w 64"/>
                  <a:gd name="T59" fmla="*/ 62 h 214"/>
                  <a:gd name="T60" fmla="*/ 62 w 64"/>
                  <a:gd name="T61" fmla="*/ 42 h 214"/>
                  <a:gd name="T62" fmla="*/ 64 w 64"/>
                  <a:gd name="T63" fmla="*/ 22 h 214"/>
                  <a:gd name="T64" fmla="*/ 64 w 64"/>
                  <a:gd name="T65" fmla="*/ 0 h 214"/>
                  <a:gd name="T66" fmla="*/ 46 w 64"/>
                  <a:gd name="T67" fmla="*/ 0 h 21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4" h="214">
                    <a:moveTo>
                      <a:pt x="46" y="0"/>
                    </a:moveTo>
                    <a:lnTo>
                      <a:pt x="46" y="22"/>
                    </a:lnTo>
                    <a:lnTo>
                      <a:pt x="46" y="42"/>
                    </a:lnTo>
                    <a:lnTo>
                      <a:pt x="46" y="62"/>
                    </a:lnTo>
                    <a:lnTo>
                      <a:pt x="42" y="80"/>
                    </a:lnTo>
                    <a:lnTo>
                      <a:pt x="38" y="98"/>
                    </a:lnTo>
                    <a:lnTo>
                      <a:pt x="34" y="116"/>
                    </a:lnTo>
                    <a:lnTo>
                      <a:pt x="30" y="132"/>
                    </a:lnTo>
                    <a:lnTo>
                      <a:pt x="26" y="146"/>
                    </a:lnTo>
                    <a:lnTo>
                      <a:pt x="20" y="160"/>
                    </a:lnTo>
                    <a:lnTo>
                      <a:pt x="16" y="172"/>
                    </a:lnTo>
                    <a:lnTo>
                      <a:pt x="12" y="182"/>
                    </a:lnTo>
                    <a:lnTo>
                      <a:pt x="8" y="190"/>
                    </a:lnTo>
                    <a:lnTo>
                      <a:pt x="4" y="198"/>
                    </a:lnTo>
                    <a:lnTo>
                      <a:pt x="0" y="206"/>
                    </a:lnTo>
                    <a:lnTo>
                      <a:pt x="0" y="208"/>
                    </a:lnTo>
                    <a:lnTo>
                      <a:pt x="14" y="214"/>
                    </a:lnTo>
                    <a:lnTo>
                      <a:pt x="14" y="212"/>
                    </a:lnTo>
                    <a:lnTo>
                      <a:pt x="16" y="208"/>
                    </a:lnTo>
                    <a:lnTo>
                      <a:pt x="18" y="206"/>
                    </a:lnTo>
                    <a:lnTo>
                      <a:pt x="22" y="198"/>
                    </a:lnTo>
                    <a:lnTo>
                      <a:pt x="26" y="188"/>
                    </a:lnTo>
                    <a:lnTo>
                      <a:pt x="32" y="176"/>
                    </a:lnTo>
                    <a:lnTo>
                      <a:pt x="36" y="164"/>
                    </a:lnTo>
                    <a:lnTo>
                      <a:pt x="42" y="152"/>
                    </a:lnTo>
                    <a:lnTo>
                      <a:pt x="46" y="134"/>
                    </a:lnTo>
                    <a:lnTo>
                      <a:pt x="50" y="118"/>
                    </a:lnTo>
                    <a:lnTo>
                      <a:pt x="54" y="100"/>
                    </a:lnTo>
                    <a:lnTo>
                      <a:pt x="56" y="82"/>
                    </a:lnTo>
                    <a:lnTo>
                      <a:pt x="62" y="62"/>
                    </a:lnTo>
                    <a:lnTo>
                      <a:pt x="62" y="42"/>
                    </a:lnTo>
                    <a:lnTo>
                      <a:pt x="64" y="22"/>
                    </a:lnTo>
                    <a:lnTo>
                      <a:pt x="64" y="0"/>
                    </a:lnTo>
                    <a:lnTo>
                      <a:pt x="46" y="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sp>
          <p:nvSpPr>
            <p:cNvPr id="34475" name="Freeform 142"/>
            <p:cNvSpPr>
              <a:spLocks/>
            </p:cNvSpPr>
            <p:nvPr/>
          </p:nvSpPr>
          <p:spPr bwMode="auto">
            <a:xfrm>
              <a:off x="4137" y="2086"/>
              <a:ext cx="20" cy="130"/>
            </a:xfrm>
            <a:custGeom>
              <a:avLst/>
              <a:gdLst>
                <a:gd name="T0" fmla="*/ 20 w 20"/>
                <a:gd name="T1" fmla="*/ 130 h 130"/>
                <a:gd name="T2" fmla="*/ 20 w 20"/>
                <a:gd name="T3" fmla="*/ 126 h 130"/>
                <a:gd name="T4" fmla="*/ 20 w 20"/>
                <a:gd name="T5" fmla="*/ 114 h 130"/>
                <a:gd name="T6" fmla="*/ 20 w 20"/>
                <a:gd name="T7" fmla="*/ 100 h 130"/>
                <a:gd name="T8" fmla="*/ 20 w 20"/>
                <a:gd name="T9" fmla="*/ 80 h 130"/>
                <a:gd name="T10" fmla="*/ 20 w 20"/>
                <a:gd name="T11" fmla="*/ 58 h 130"/>
                <a:gd name="T12" fmla="*/ 16 w 20"/>
                <a:gd name="T13" fmla="*/ 38 h 130"/>
                <a:gd name="T14" fmla="*/ 12 w 20"/>
                <a:gd name="T15" fmla="*/ 18 h 130"/>
                <a:gd name="T16" fmla="*/ 10 w 20"/>
                <a:gd name="T17" fmla="*/ 0 h 130"/>
                <a:gd name="T18" fmla="*/ 2 w 20"/>
                <a:gd name="T19" fmla="*/ 18 h 130"/>
                <a:gd name="T20" fmla="*/ 0 w 20"/>
                <a:gd name="T21" fmla="*/ 38 h 130"/>
                <a:gd name="T22" fmla="*/ 0 w 20"/>
                <a:gd name="T23" fmla="*/ 58 h 130"/>
                <a:gd name="T24" fmla="*/ 0 w 20"/>
                <a:gd name="T25" fmla="*/ 80 h 130"/>
                <a:gd name="T26" fmla="*/ 0 w 20"/>
                <a:gd name="T27" fmla="*/ 100 h 130"/>
                <a:gd name="T28" fmla="*/ 0 w 20"/>
                <a:gd name="T29" fmla="*/ 114 h 130"/>
                <a:gd name="T30" fmla="*/ 0 w 20"/>
                <a:gd name="T31" fmla="*/ 126 h 130"/>
                <a:gd name="T32" fmla="*/ 0 w 20"/>
                <a:gd name="T33" fmla="*/ 13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130">
                  <a:moveTo>
                    <a:pt x="20" y="130"/>
                  </a:moveTo>
                  <a:lnTo>
                    <a:pt x="20" y="126"/>
                  </a:lnTo>
                  <a:lnTo>
                    <a:pt x="20" y="114"/>
                  </a:lnTo>
                  <a:lnTo>
                    <a:pt x="20" y="100"/>
                  </a:lnTo>
                  <a:lnTo>
                    <a:pt x="20" y="80"/>
                  </a:lnTo>
                  <a:lnTo>
                    <a:pt x="20" y="58"/>
                  </a:lnTo>
                  <a:lnTo>
                    <a:pt x="16" y="38"/>
                  </a:lnTo>
                  <a:lnTo>
                    <a:pt x="12" y="18"/>
                  </a:lnTo>
                  <a:lnTo>
                    <a:pt x="10" y="0"/>
                  </a:lnTo>
                  <a:lnTo>
                    <a:pt x="2" y="18"/>
                  </a:lnTo>
                  <a:lnTo>
                    <a:pt x="0" y="38"/>
                  </a:lnTo>
                  <a:lnTo>
                    <a:pt x="0" y="58"/>
                  </a:lnTo>
                  <a:lnTo>
                    <a:pt x="0" y="80"/>
                  </a:lnTo>
                  <a:lnTo>
                    <a:pt x="0" y="100"/>
                  </a:lnTo>
                  <a:lnTo>
                    <a:pt x="0" y="114"/>
                  </a:lnTo>
                  <a:lnTo>
                    <a:pt x="0" y="126"/>
                  </a:lnTo>
                  <a:lnTo>
                    <a:pt x="0" y="13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476" name="Freeform 143"/>
            <p:cNvSpPr>
              <a:spLocks/>
            </p:cNvSpPr>
            <p:nvPr/>
          </p:nvSpPr>
          <p:spPr bwMode="auto">
            <a:xfrm>
              <a:off x="4137" y="2266"/>
              <a:ext cx="20" cy="130"/>
            </a:xfrm>
            <a:custGeom>
              <a:avLst/>
              <a:gdLst>
                <a:gd name="T0" fmla="*/ 20 w 20"/>
                <a:gd name="T1" fmla="*/ 0 h 130"/>
                <a:gd name="T2" fmla="*/ 20 w 20"/>
                <a:gd name="T3" fmla="*/ 4 h 130"/>
                <a:gd name="T4" fmla="*/ 20 w 20"/>
                <a:gd name="T5" fmla="*/ 14 h 130"/>
                <a:gd name="T6" fmla="*/ 20 w 20"/>
                <a:gd name="T7" fmla="*/ 30 h 130"/>
                <a:gd name="T8" fmla="*/ 20 w 20"/>
                <a:gd name="T9" fmla="*/ 50 h 130"/>
                <a:gd name="T10" fmla="*/ 20 w 20"/>
                <a:gd name="T11" fmla="*/ 72 h 130"/>
                <a:gd name="T12" fmla="*/ 16 w 20"/>
                <a:gd name="T13" fmla="*/ 92 h 130"/>
                <a:gd name="T14" fmla="*/ 12 w 20"/>
                <a:gd name="T15" fmla="*/ 114 h 130"/>
                <a:gd name="T16" fmla="*/ 10 w 20"/>
                <a:gd name="T17" fmla="*/ 130 h 130"/>
                <a:gd name="T18" fmla="*/ 2 w 20"/>
                <a:gd name="T19" fmla="*/ 114 h 130"/>
                <a:gd name="T20" fmla="*/ 0 w 20"/>
                <a:gd name="T21" fmla="*/ 92 h 130"/>
                <a:gd name="T22" fmla="*/ 0 w 20"/>
                <a:gd name="T23" fmla="*/ 72 h 130"/>
                <a:gd name="T24" fmla="*/ 0 w 20"/>
                <a:gd name="T25" fmla="*/ 50 h 130"/>
                <a:gd name="T26" fmla="*/ 0 w 20"/>
                <a:gd name="T27" fmla="*/ 30 h 130"/>
                <a:gd name="T28" fmla="*/ 0 w 20"/>
                <a:gd name="T29" fmla="*/ 14 h 130"/>
                <a:gd name="T30" fmla="*/ 0 w 20"/>
                <a:gd name="T31" fmla="*/ 4 h 130"/>
                <a:gd name="T32" fmla="*/ 0 w 20"/>
                <a:gd name="T33" fmla="*/ 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130">
                  <a:moveTo>
                    <a:pt x="20" y="0"/>
                  </a:moveTo>
                  <a:lnTo>
                    <a:pt x="20" y="4"/>
                  </a:lnTo>
                  <a:lnTo>
                    <a:pt x="20" y="14"/>
                  </a:lnTo>
                  <a:lnTo>
                    <a:pt x="20" y="30"/>
                  </a:lnTo>
                  <a:lnTo>
                    <a:pt x="20" y="50"/>
                  </a:lnTo>
                  <a:lnTo>
                    <a:pt x="20" y="72"/>
                  </a:lnTo>
                  <a:lnTo>
                    <a:pt x="16" y="92"/>
                  </a:lnTo>
                  <a:lnTo>
                    <a:pt x="12" y="114"/>
                  </a:lnTo>
                  <a:lnTo>
                    <a:pt x="10" y="130"/>
                  </a:lnTo>
                  <a:lnTo>
                    <a:pt x="2" y="114"/>
                  </a:lnTo>
                  <a:lnTo>
                    <a:pt x="0" y="92"/>
                  </a:lnTo>
                  <a:lnTo>
                    <a:pt x="0" y="72"/>
                  </a:lnTo>
                  <a:lnTo>
                    <a:pt x="0" y="50"/>
                  </a:lnTo>
                  <a:lnTo>
                    <a:pt x="0" y="30"/>
                  </a:lnTo>
                  <a:lnTo>
                    <a:pt x="0" y="14"/>
                  </a:lnTo>
                  <a:lnTo>
                    <a:pt x="0" y="4"/>
                  </a:lnTo>
                  <a:lnTo>
                    <a:pt x="0"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477" name="Freeform 144"/>
            <p:cNvSpPr>
              <a:spLocks/>
            </p:cNvSpPr>
            <p:nvPr/>
          </p:nvSpPr>
          <p:spPr bwMode="auto">
            <a:xfrm>
              <a:off x="5097" y="2086"/>
              <a:ext cx="22" cy="130"/>
            </a:xfrm>
            <a:custGeom>
              <a:avLst/>
              <a:gdLst>
                <a:gd name="T0" fmla="*/ 20 w 22"/>
                <a:gd name="T1" fmla="*/ 130 h 130"/>
                <a:gd name="T2" fmla="*/ 20 w 22"/>
                <a:gd name="T3" fmla="*/ 126 h 130"/>
                <a:gd name="T4" fmla="*/ 22 w 22"/>
                <a:gd name="T5" fmla="*/ 114 h 130"/>
                <a:gd name="T6" fmla="*/ 22 w 22"/>
                <a:gd name="T7" fmla="*/ 100 h 130"/>
                <a:gd name="T8" fmla="*/ 22 w 22"/>
                <a:gd name="T9" fmla="*/ 80 h 130"/>
                <a:gd name="T10" fmla="*/ 20 w 22"/>
                <a:gd name="T11" fmla="*/ 58 h 130"/>
                <a:gd name="T12" fmla="*/ 18 w 22"/>
                <a:gd name="T13" fmla="*/ 38 h 130"/>
                <a:gd name="T14" fmla="*/ 12 w 22"/>
                <a:gd name="T15" fmla="*/ 18 h 130"/>
                <a:gd name="T16" fmla="*/ 10 w 22"/>
                <a:gd name="T17" fmla="*/ 0 h 130"/>
                <a:gd name="T18" fmla="*/ 6 w 22"/>
                <a:gd name="T19" fmla="*/ 18 h 130"/>
                <a:gd name="T20" fmla="*/ 2 w 22"/>
                <a:gd name="T21" fmla="*/ 38 h 130"/>
                <a:gd name="T22" fmla="*/ 0 w 22"/>
                <a:gd name="T23" fmla="*/ 58 h 130"/>
                <a:gd name="T24" fmla="*/ 0 w 22"/>
                <a:gd name="T25" fmla="*/ 80 h 130"/>
                <a:gd name="T26" fmla="*/ 0 w 22"/>
                <a:gd name="T27" fmla="*/ 100 h 130"/>
                <a:gd name="T28" fmla="*/ 2 w 22"/>
                <a:gd name="T29" fmla="*/ 114 h 130"/>
                <a:gd name="T30" fmla="*/ 2 w 22"/>
                <a:gd name="T31" fmla="*/ 126 h 130"/>
                <a:gd name="T32" fmla="*/ 2 w 22"/>
                <a:gd name="T33" fmla="*/ 13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130">
                  <a:moveTo>
                    <a:pt x="20" y="130"/>
                  </a:moveTo>
                  <a:lnTo>
                    <a:pt x="20" y="126"/>
                  </a:lnTo>
                  <a:lnTo>
                    <a:pt x="22" y="114"/>
                  </a:lnTo>
                  <a:lnTo>
                    <a:pt x="22" y="100"/>
                  </a:lnTo>
                  <a:lnTo>
                    <a:pt x="22" y="80"/>
                  </a:lnTo>
                  <a:lnTo>
                    <a:pt x="20" y="58"/>
                  </a:lnTo>
                  <a:lnTo>
                    <a:pt x="18" y="38"/>
                  </a:lnTo>
                  <a:lnTo>
                    <a:pt x="12" y="18"/>
                  </a:lnTo>
                  <a:lnTo>
                    <a:pt x="10" y="0"/>
                  </a:lnTo>
                  <a:lnTo>
                    <a:pt x="6" y="18"/>
                  </a:lnTo>
                  <a:lnTo>
                    <a:pt x="2" y="38"/>
                  </a:lnTo>
                  <a:lnTo>
                    <a:pt x="0" y="58"/>
                  </a:lnTo>
                  <a:lnTo>
                    <a:pt x="0" y="80"/>
                  </a:lnTo>
                  <a:lnTo>
                    <a:pt x="0" y="100"/>
                  </a:lnTo>
                  <a:lnTo>
                    <a:pt x="2" y="114"/>
                  </a:lnTo>
                  <a:lnTo>
                    <a:pt x="2" y="126"/>
                  </a:lnTo>
                  <a:lnTo>
                    <a:pt x="2" y="13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478" name="Freeform 145"/>
            <p:cNvSpPr>
              <a:spLocks/>
            </p:cNvSpPr>
            <p:nvPr/>
          </p:nvSpPr>
          <p:spPr bwMode="auto">
            <a:xfrm>
              <a:off x="5097" y="2266"/>
              <a:ext cx="22" cy="130"/>
            </a:xfrm>
            <a:custGeom>
              <a:avLst/>
              <a:gdLst>
                <a:gd name="T0" fmla="*/ 20 w 22"/>
                <a:gd name="T1" fmla="*/ 0 h 130"/>
                <a:gd name="T2" fmla="*/ 20 w 22"/>
                <a:gd name="T3" fmla="*/ 4 h 130"/>
                <a:gd name="T4" fmla="*/ 22 w 22"/>
                <a:gd name="T5" fmla="*/ 14 h 130"/>
                <a:gd name="T6" fmla="*/ 22 w 22"/>
                <a:gd name="T7" fmla="*/ 30 h 130"/>
                <a:gd name="T8" fmla="*/ 22 w 22"/>
                <a:gd name="T9" fmla="*/ 50 h 130"/>
                <a:gd name="T10" fmla="*/ 20 w 22"/>
                <a:gd name="T11" fmla="*/ 72 h 130"/>
                <a:gd name="T12" fmla="*/ 18 w 22"/>
                <a:gd name="T13" fmla="*/ 92 h 130"/>
                <a:gd name="T14" fmla="*/ 12 w 22"/>
                <a:gd name="T15" fmla="*/ 114 h 130"/>
                <a:gd name="T16" fmla="*/ 10 w 22"/>
                <a:gd name="T17" fmla="*/ 130 h 130"/>
                <a:gd name="T18" fmla="*/ 6 w 22"/>
                <a:gd name="T19" fmla="*/ 114 h 130"/>
                <a:gd name="T20" fmla="*/ 2 w 22"/>
                <a:gd name="T21" fmla="*/ 92 h 130"/>
                <a:gd name="T22" fmla="*/ 0 w 22"/>
                <a:gd name="T23" fmla="*/ 72 h 130"/>
                <a:gd name="T24" fmla="*/ 0 w 22"/>
                <a:gd name="T25" fmla="*/ 50 h 130"/>
                <a:gd name="T26" fmla="*/ 0 w 22"/>
                <a:gd name="T27" fmla="*/ 30 h 130"/>
                <a:gd name="T28" fmla="*/ 2 w 22"/>
                <a:gd name="T29" fmla="*/ 14 h 130"/>
                <a:gd name="T30" fmla="*/ 2 w 22"/>
                <a:gd name="T31" fmla="*/ 4 h 130"/>
                <a:gd name="T32" fmla="*/ 2 w 22"/>
                <a:gd name="T33" fmla="*/ 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130">
                  <a:moveTo>
                    <a:pt x="20" y="0"/>
                  </a:moveTo>
                  <a:lnTo>
                    <a:pt x="20" y="4"/>
                  </a:lnTo>
                  <a:lnTo>
                    <a:pt x="22" y="14"/>
                  </a:lnTo>
                  <a:lnTo>
                    <a:pt x="22" y="30"/>
                  </a:lnTo>
                  <a:lnTo>
                    <a:pt x="22" y="50"/>
                  </a:lnTo>
                  <a:lnTo>
                    <a:pt x="20" y="72"/>
                  </a:lnTo>
                  <a:lnTo>
                    <a:pt x="18" y="92"/>
                  </a:lnTo>
                  <a:lnTo>
                    <a:pt x="12" y="114"/>
                  </a:lnTo>
                  <a:lnTo>
                    <a:pt x="10" y="130"/>
                  </a:lnTo>
                  <a:lnTo>
                    <a:pt x="6" y="114"/>
                  </a:lnTo>
                  <a:lnTo>
                    <a:pt x="2" y="92"/>
                  </a:lnTo>
                  <a:lnTo>
                    <a:pt x="0" y="72"/>
                  </a:lnTo>
                  <a:lnTo>
                    <a:pt x="0" y="50"/>
                  </a:lnTo>
                  <a:lnTo>
                    <a:pt x="0" y="30"/>
                  </a:lnTo>
                  <a:lnTo>
                    <a:pt x="2" y="14"/>
                  </a:lnTo>
                  <a:lnTo>
                    <a:pt x="2" y="4"/>
                  </a:lnTo>
                  <a:lnTo>
                    <a:pt x="2"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479" name="Freeform 146"/>
            <p:cNvSpPr>
              <a:spLocks/>
            </p:cNvSpPr>
            <p:nvPr/>
          </p:nvSpPr>
          <p:spPr bwMode="auto">
            <a:xfrm>
              <a:off x="5163" y="2086"/>
              <a:ext cx="20" cy="130"/>
            </a:xfrm>
            <a:custGeom>
              <a:avLst/>
              <a:gdLst>
                <a:gd name="T0" fmla="*/ 20 w 20"/>
                <a:gd name="T1" fmla="*/ 130 h 130"/>
                <a:gd name="T2" fmla="*/ 20 w 20"/>
                <a:gd name="T3" fmla="*/ 126 h 130"/>
                <a:gd name="T4" fmla="*/ 20 w 20"/>
                <a:gd name="T5" fmla="*/ 114 h 130"/>
                <a:gd name="T6" fmla="*/ 20 w 20"/>
                <a:gd name="T7" fmla="*/ 100 h 130"/>
                <a:gd name="T8" fmla="*/ 20 w 20"/>
                <a:gd name="T9" fmla="*/ 80 h 130"/>
                <a:gd name="T10" fmla="*/ 16 w 20"/>
                <a:gd name="T11" fmla="*/ 58 h 130"/>
                <a:gd name="T12" fmla="*/ 16 w 20"/>
                <a:gd name="T13" fmla="*/ 38 h 130"/>
                <a:gd name="T14" fmla="*/ 10 w 20"/>
                <a:gd name="T15" fmla="*/ 18 h 130"/>
                <a:gd name="T16" fmla="*/ 6 w 20"/>
                <a:gd name="T17" fmla="*/ 0 h 130"/>
                <a:gd name="T18" fmla="*/ 2 w 20"/>
                <a:gd name="T19" fmla="*/ 18 h 130"/>
                <a:gd name="T20" fmla="*/ 0 w 20"/>
                <a:gd name="T21" fmla="*/ 38 h 130"/>
                <a:gd name="T22" fmla="*/ 0 w 20"/>
                <a:gd name="T23" fmla="*/ 58 h 130"/>
                <a:gd name="T24" fmla="*/ 0 w 20"/>
                <a:gd name="T25" fmla="*/ 80 h 130"/>
                <a:gd name="T26" fmla="*/ 0 w 20"/>
                <a:gd name="T27" fmla="*/ 100 h 130"/>
                <a:gd name="T28" fmla="*/ 0 w 20"/>
                <a:gd name="T29" fmla="*/ 114 h 130"/>
                <a:gd name="T30" fmla="*/ 0 w 20"/>
                <a:gd name="T31" fmla="*/ 126 h 130"/>
                <a:gd name="T32" fmla="*/ 0 w 20"/>
                <a:gd name="T33" fmla="*/ 13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130">
                  <a:moveTo>
                    <a:pt x="20" y="130"/>
                  </a:moveTo>
                  <a:lnTo>
                    <a:pt x="20" y="126"/>
                  </a:lnTo>
                  <a:lnTo>
                    <a:pt x="20" y="114"/>
                  </a:lnTo>
                  <a:lnTo>
                    <a:pt x="20" y="100"/>
                  </a:lnTo>
                  <a:lnTo>
                    <a:pt x="20" y="80"/>
                  </a:lnTo>
                  <a:lnTo>
                    <a:pt x="16" y="58"/>
                  </a:lnTo>
                  <a:lnTo>
                    <a:pt x="16" y="38"/>
                  </a:lnTo>
                  <a:lnTo>
                    <a:pt x="10" y="18"/>
                  </a:lnTo>
                  <a:lnTo>
                    <a:pt x="6" y="0"/>
                  </a:lnTo>
                  <a:lnTo>
                    <a:pt x="2" y="18"/>
                  </a:lnTo>
                  <a:lnTo>
                    <a:pt x="0" y="38"/>
                  </a:lnTo>
                  <a:lnTo>
                    <a:pt x="0" y="58"/>
                  </a:lnTo>
                  <a:lnTo>
                    <a:pt x="0" y="80"/>
                  </a:lnTo>
                  <a:lnTo>
                    <a:pt x="0" y="100"/>
                  </a:lnTo>
                  <a:lnTo>
                    <a:pt x="0" y="114"/>
                  </a:lnTo>
                  <a:lnTo>
                    <a:pt x="0" y="126"/>
                  </a:lnTo>
                  <a:lnTo>
                    <a:pt x="0" y="13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480" name="Freeform 147"/>
            <p:cNvSpPr>
              <a:spLocks/>
            </p:cNvSpPr>
            <p:nvPr/>
          </p:nvSpPr>
          <p:spPr bwMode="auto">
            <a:xfrm>
              <a:off x="5163" y="2266"/>
              <a:ext cx="20" cy="130"/>
            </a:xfrm>
            <a:custGeom>
              <a:avLst/>
              <a:gdLst>
                <a:gd name="T0" fmla="*/ 20 w 20"/>
                <a:gd name="T1" fmla="*/ 0 h 130"/>
                <a:gd name="T2" fmla="*/ 20 w 20"/>
                <a:gd name="T3" fmla="*/ 4 h 130"/>
                <a:gd name="T4" fmla="*/ 20 w 20"/>
                <a:gd name="T5" fmla="*/ 14 h 130"/>
                <a:gd name="T6" fmla="*/ 20 w 20"/>
                <a:gd name="T7" fmla="*/ 30 h 130"/>
                <a:gd name="T8" fmla="*/ 20 w 20"/>
                <a:gd name="T9" fmla="*/ 50 h 130"/>
                <a:gd name="T10" fmla="*/ 16 w 20"/>
                <a:gd name="T11" fmla="*/ 72 h 130"/>
                <a:gd name="T12" fmla="*/ 16 w 20"/>
                <a:gd name="T13" fmla="*/ 92 h 130"/>
                <a:gd name="T14" fmla="*/ 10 w 20"/>
                <a:gd name="T15" fmla="*/ 114 h 130"/>
                <a:gd name="T16" fmla="*/ 6 w 20"/>
                <a:gd name="T17" fmla="*/ 130 h 130"/>
                <a:gd name="T18" fmla="*/ 2 w 20"/>
                <a:gd name="T19" fmla="*/ 114 h 130"/>
                <a:gd name="T20" fmla="*/ 0 w 20"/>
                <a:gd name="T21" fmla="*/ 92 h 130"/>
                <a:gd name="T22" fmla="*/ 0 w 20"/>
                <a:gd name="T23" fmla="*/ 72 h 130"/>
                <a:gd name="T24" fmla="*/ 0 w 20"/>
                <a:gd name="T25" fmla="*/ 50 h 130"/>
                <a:gd name="T26" fmla="*/ 0 w 20"/>
                <a:gd name="T27" fmla="*/ 30 h 130"/>
                <a:gd name="T28" fmla="*/ 0 w 20"/>
                <a:gd name="T29" fmla="*/ 14 h 130"/>
                <a:gd name="T30" fmla="*/ 0 w 20"/>
                <a:gd name="T31" fmla="*/ 4 h 130"/>
                <a:gd name="T32" fmla="*/ 0 w 20"/>
                <a:gd name="T33" fmla="*/ 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130">
                  <a:moveTo>
                    <a:pt x="20" y="0"/>
                  </a:moveTo>
                  <a:lnTo>
                    <a:pt x="20" y="4"/>
                  </a:lnTo>
                  <a:lnTo>
                    <a:pt x="20" y="14"/>
                  </a:lnTo>
                  <a:lnTo>
                    <a:pt x="20" y="30"/>
                  </a:lnTo>
                  <a:lnTo>
                    <a:pt x="20" y="50"/>
                  </a:lnTo>
                  <a:lnTo>
                    <a:pt x="16" y="72"/>
                  </a:lnTo>
                  <a:lnTo>
                    <a:pt x="16" y="92"/>
                  </a:lnTo>
                  <a:lnTo>
                    <a:pt x="10" y="114"/>
                  </a:lnTo>
                  <a:lnTo>
                    <a:pt x="6" y="130"/>
                  </a:lnTo>
                  <a:lnTo>
                    <a:pt x="2" y="114"/>
                  </a:lnTo>
                  <a:lnTo>
                    <a:pt x="0" y="92"/>
                  </a:lnTo>
                  <a:lnTo>
                    <a:pt x="0" y="72"/>
                  </a:lnTo>
                  <a:lnTo>
                    <a:pt x="0" y="50"/>
                  </a:lnTo>
                  <a:lnTo>
                    <a:pt x="0" y="30"/>
                  </a:lnTo>
                  <a:lnTo>
                    <a:pt x="0" y="14"/>
                  </a:lnTo>
                  <a:lnTo>
                    <a:pt x="0" y="4"/>
                  </a:lnTo>
                  <a:lnTo>
                    <a:pt x="0"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481" name="Freeform 148"/>
            <p:cNvSpPr>
              <a:spLocks/>
            </p:cNvSpPr>
            <p:nvPr/>
          </p:nvSpPr>
          <p:spPr bwMode="auto">
            <a:xfrm>
              <a:off x="5225" y="2086"/>
              <a:ext cx="22" cy="130"/>
            </a:xfrm>
            <a:custGeom>
              <a:avLst/>
              <a:gdLst>
                <a:gd name="T0" fmla="*/ 22 w 22"/>
                <a:gd name="T1" fmla="*/ 130 h 130"/>
                <a:gd name="T2" fmla="*/ 22 w 22"/>
                <a:gd name="T3" fmla="*/ 126 h 130"/>
                <a:gd name="T4" fmla="*/ 22 w 22"/>
                <a:gd name="T5" fmla="*/ 114 h 130"/>
                <a:gd name="T6" fmla="*/ 22 w 22"/>
                <a:gd name="T7" fmla="*/ 100 h 130"/>
                <a:gd name="T8" fmla="*/ 22 w 22"/>
                <a:gd name="T9" fmla="*/ 80 h 130"/>
                <a:gd name="T10" fmla="*/ 18 w 22"/>
                <a:gd name="T11" fmla="*/ 58 h 130"/>
                <a:gd name="T12" fmla="*/ 16 w 22"/>
                <a:gd name="T13" fmla="*/ 38 h 130"/>
                <a:gd name="T14" fmla="*/ 12 w 22"/>
                <a:gd name="T15" fmla="*/ 18 h 130"/>
                <a:gd name="T16" fmla="*/ 8 w 22"/>
                <a:gd name="T17" fmla="*/ 0 h 130"/>
                <a:gd name="T18" fmla="*/ 2 w 22"/>
                <a:gd name="T19" fmla="*/ 18 h 130"/>
                <a:gd name="T20" fmla="*/ 0 w 22"/>
                <a:gd name="T21" fmla="*/ 38 h 130"/>
                <a:gd name="T22" fmla="*/ 0 w 22"/>
                <a:gd name="T23" fmla="*/ 58 h 130"/>
                <a:gd name="T24" fmla="*/ 0 w 22"/>
                <a:gd name="T25" fmla="*/ 80 h 130"/>
                <a:gd name="T26" fmla="*/ 0 w 22"/>
                <a:gd name="T27" fmla="*/ 100 h 130"/>
                <a:gd name="T28" fmla="*/ 0 w 22"/>
                <a:gd name="T29" fmla="*/ 114 h 130"/>
                <a:gd name="T30" fmla="*/ 2 w 22"/>
                <a:gd name="T31" fmla="*/ 126 h 130"/>
                <a:gd name="T32" fmla="*/ 2 w 22"/>
                <a:gd name="T33" fmla="*/ 13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130">
                  <a:moveTo>
                    <a:pt x="22" y="130"/>
                  </a:moveTo>
                  <a:lnTo>
                    <a:pt x="22" y="126"/>
                  </a:lnTo>
                  <a:lnTo>
                    <a:pt x="22" y="114"/>
                  </a:lnTo>
                  <a:lnTo>
                    <a:pt x="22" y="100"/>
                  </a:lnTo>
                  <a:lnTo>
                    <a:pt x="22" y="80"/>
                  </a:lnTo>
                  <a:lnTo>
                    <a:pt x="18" y="58"/>
                  </a:lnTo>
                  <a:lnTo>
                    <a:pt x="16" y="38"/>
                  </a:lnTo>
                  <a:lnTo>
                    <a:pt x="12" y="18"/>
                  </a:lnTo>
                  <a:lnTo>
                    <a:pt x="8" y="0"/>
                  </a:lnTo>
                  <a:lnTo>
                    <a:pt x="2" y="18"/>
                  </a:lnTo>
                  <a:lnTo>
                    <a:pt x="0" y="38"/>
                  </a:lnTo>
                  <a:lnTo>
                    <a:pt x="0" y="58"/>
                  </a:lnTo>
                  <a:lnTo>
                    <a:pt x="0" y="80"/>
                  </a:lnTo>
                  <a:lnTo>
                    <a:pt x="0" y="100"/>
                  </a:lnTo>
                  <a:lnTo>
                    <a:pt x="0" y="114"/>
                  </a:lnTo>
                  <a:lnTo>
                    <a:pt x="2" y="126"/>
                  </a:lnTo>
                  <a:lnTo>
                    <a:pt x="2" y="13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482" name="Freeform 149"/>
            <p:cNvSpPr>
              <a:spLocks/>
            </p:cNvSpPr>
            <p:nvPr/>
          </p:nvSpPr>
          <p:spPr bwMode="auto">
            <a:xfrm>
              <a:off x="5225" y="2266"/>
              <a:ext cx="22" cy="130"/>
            </a:xfrm>
            <a:custGeom>
              <a:avLst/>
              <a:gdLst>
                <a:gd name="T0" fmla="*/ 22 w 22"/>
                <a:gd name="T1" fmla="*/ 0 h 130"/>
                <a:gd name="T2" fmla="*/ 22 w 22"/>
                <a:gd name="T3" fmla="*/ 4 h 130"/>
                <a:gd name="T4" fmla="*/ 22 w 22"/>
                <a:gd name="T5" fmla="*/ 14 h 130"/>
                <a:gd name="T6" fmla="*/ 22 w 22"/>
                <a:gd name="T7" fmla="*/ 30 h 130"/>
                <a:gd name="T8" fmla="*/ 22 w 22"/>
                <a:gd name="T9" fmla="*/ 50 h 130"/>
                <a:gd name="T10" fmla="*/ 18 w 22"/>
                <a:gd name="T11" fmla="*/ 72 h 130"/>
                <a:gd name="T12" fmla="*/ 16 w 22"/>
                <a:gd name="T13" fmla="*/ 92 h 130"/>
                <a:gd name="T14" fmla="*/ 12 w 22"/>
                <a:gd name="T15" fmla="*/ 114 h 130"/>
                <a:gd name="T16" fmla="*/ 8 w 22"/>
                <a:gd name="T17" fmla="*/ 130 h 130"/>
                <a:gd name="T18" fmla="*/ 2 w 22"/>
                <a:gd name="T19" fmla="*/ 114 h 130"/>
                <a:gd name="T20" fmla="*/ 0 w 22"/>
                <a:gd name="T21" fmla="*/ 92 h 130"/>
                <a:gd name="T22" fmla="*/ 0 w 22"/>
                <a:gd name="T23" fmla="*/ 72 h 130"/>
                <a:gd name="T24" fmla="*/ 0 w 22"/>
                <a:gd name="T25" fmla="*/ 50 h 130"/>
                <a:gd name="T26" fmla="*/ 0 w 22"/>
                <a:gd name="T27" fmla="*/ 30 h 130"/>
                <a:gd name="T28" fmla="*/ 0 w 22"/>
                <a:gd name="T29" fmla="*/ 14 h 130"/>
                <a:gd name="T30" fmla="*/ 2 w 22"/>
                <a:gd name="T31" fmla="*/ 4 h 130"/>
                <a:gd name="T32" fmla="*/ 2 w 22"/>
                <a:gd name="T33" fmla="*/ 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130">
                  <a:moveTo>
                    <a:pt x="22" y="0"/>
                  </a:moveTo>
                  <a:lnTo>
                    <a:pt x="22" y="4"/>
                  </a:lnTo>
                  <a:lnTo>
                    <a:pt x="22" y="14"/>
                  </a:lnTo>
                  <a:lnTo>
                    <a:pt x="22" y="30"/>
                  </a:lnTo>
                  <a:lnTo>
                    <a:pt x="22" y="50"/>
                  </a:lnTo>
                  <a:lnTo>
                    <a:pt x="18" y="72"/>
                  </a:lnTo>
                  <a:lnTo>
                    <a:pt x="16" y="92"/>
                  </a:lnTo>
                  <a:lnTo>
                    <a:pt x="12" y="114"/>
                  </a:lnTo>
                  <a:lnTo>
                    <a:pt x="8" y="130"/>
                  </a:lnTo>
                  <a:lnTo>
                    <a:pt x="2" y="114"/>
                  </a:lnTo>
                  <a:lnTo>
                    <a:pt x="0" y="92"/>
                  </a:lnTo>
                  <a:lnTo>
                    <a:pt x="0" y="72"/>
                  </a:lnTo>
                  <a:lnTo>
                    <a:pt x="0" y="50"/>
                  </a:lnTo>
                  <a:lnTo>
                    <a:pt x="0" y="30"/>
                  </a:lnTo>
                  <a:lnTo>
                    <a:pt x="0" y="14"/>
                  </a:lnTo>
                  <a:lnTo>
                    <a:pt x="2" y="4"/>
                  </a:lnTo>
                  <a:lnTo>
                    <a:pt x="2"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483" name="Freeform 150"/>
            <p:cNvSpPr>
              <a:spLocks/>
            </p:cNvSpPr>
            <p:nvPr/>
          </p:nvSpPr>
          <p:spPr bwMode="auto">
            <a:xfrm>
              <a:off x="4199" y="2086"/>
              <a:ext cx="22" cy="130"/>
            </a:xfrm>
            <a:custGeom>
              <a:avLst/>
              <a:gdLst>
                <a:gd name="T0" fmla="*/ 18 w 22"/>
                <a:gd name="T1" fmla="*/ 130 h 130"/>
                <a:gd name="T2" fmla="*/ 18 w 22"/>
                <a:gd name="T3" fmla="*/ 126 h 130"/>
                <a:gd name="T4" fmla="*/ 22 w 22"/>
                <a:gd name="T5" fmla="*/ 114 h 130"/>
                <a:gd name="T6" fmla="*/ 22 w 22"/>
                <a:gd name="T7" fmla="*/ 100 h 130"/>
                <a:gd name="T8" fmla="*/ 22 w 22"/>
                <a:gd name="T9" fmla="*/ 80 h 130"/>
                <a:gd name="T10" fmla="*/ 18 w 22"/>
                <a:gd name="T11" fmla="*/ 58 h 130"/>
                <a:gd name="T12" fmla="*/ 16 w 22"/>
                <a:gd name="T13" fmla="*/ 38 h 130"/>
                <a:gd name="T14" fmla="*/ 14 w 22"/>
                <a:gd name="T15" fmla="*/ 18 h 130"/>
                <a:gd name="T16" fmla="*/ 8 w 22"/>
                <a:gd name="T17" fmla="*/ 0 h 130"/>
                <a:gd name="T18" fmla="*/ 2 w 22"/>
                <a:gd name="T19" fmla="*/ 18 h 130"/>
                <a:gd name="T20" fmla="*/ 0 w 22"/>
                <a:gd name="T21" fmla="*/ 38 h 130"/>
                <a:gd name="T22" fmla="*/ 0 w 22"/>
                <a:gd name="T23" fmla="*/ 58 h 130"/>
                <a:gd name="T24" fmla="*/ 0 w 22"/>
                <a:gd name="T25" fmla="*/ 80 h 130"/>
                <a:gd name="T26" fmla="*/ 0 w 22"/>
                <a:gd name="T27" fmla="*/ 100 h 130"/>
                <a:gd name="T28" fmla="*/ 0 w 22"/>
                <a:gd name="T29" fmla="*/ 114 h 130"/>
                <a:gd name="T30" fmla="*/ 2 w 22"/>
                <a:gd name="T31" fmla="*/ 126 h 130"/>
                <a:gd name="T32" fmla="*/ 2 w 22"/>
                <a:gd name="T33" fmla="*/ 13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130">
                  <a:moveTo>
                    <a:pt x="18" y="130"/>
                  </a:moveTo>
                  <a:lnTo>
                    <a:pt x="18" y="126"/>
                  </a:lnTo>
                  <a:lnTo>
                    <a:pt x="22" y="114"/>
                  </a:lnTo>
                  <a:lnTo>
                    <a:pt x="22" y="100"/>
                  </a:lnTo>
                  <a:lnTo>
                    <a:pt x="22" y="80"/>
                  </a:lnTo>
                  <a:lnTo>
                    <a:pt x="18" y="58"/>
                  </a:lnTo>
                  <a:lnTo>
                    <a:pt x="16" y="38"/>
                  </a:lnTo>
                  <a:lnTo>
                    <a:pt x="14" y="18"/>
                  </a:lnTo>
                  <a:lnTo>
                    <a:pt x="8" y="0"/>
                  </a:lnTo>
                  <a:lnTo>
                    <a:pt x="2" y="18"/>
                  </a:lnTo>
                  <a:lnTo>
                    <a:pt x="0" y="38"/>
                  </a:lnTo>
                  <a:lnTo>
                    <a:pt x="0" y="58"/>
                  </a:lnTo>
                  <a:lnTo>
                    <a:pt x="0" y="80"/>
                  </a:lnTo>
                  <a:lnTo>
                    <a:pt x="0" y="100"/>
                  </a:lnTo>
                  <a:lnTo>
                    <a:pt x="0" y="114"/>
                  </a:lnTo>
                  <a:lnTo>
                    <a:pt x="2" y="126"/>
                  </a:lnTo>
                  <a:lnTo>
                    <a:pt x="2" y="13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484" name="Freeform 151"/>
            <p:cNvSpPr>
              <a:spLocks/>
            </p:cNvSpPr>
            <p:nvPr/>
          </p:nvSpPr>
          <p:spPr bwMode="auto">
            <a:xfrm>
              <a:off x="4199" y="2266"/>
              <a:ext cx="22" cy="130"/>
            </a:xfrm>
            <a:custGeom>
              <a:avLst/>
              <a:gdLst>
                <a:gd name="T0" fmla="*/ 18 w 22"/>
                <a:gd name="T1" fmla="*/ 0 h 130"/>
                <a:gd name="T2" fmla="*/ 18 w 22"/>
                <a:gd name="T3" fmla="*/ 4 h 130"/>
                <a:gd name="T4" fmla="*/ 22 w 22"/>
                <a:gd name="T5" fmla="*/ 14 h 130"/>
                <a:gd name="T6" fmla="*/ 22 w 22"/>
                <a:gd name="T7" fmla="*/ 30 h 130"/>
                <a:gd name="T8" fmla="*/ 22 w 22"/>
                <a:gd name="T9" fmla="*/ 50 h 130"/>
                <a:gd name="T10" fmla="*/ 18 w 22"/>
                <a:gd name="T11" fmla="*/ 72 h 130"/>
                <a:gd name="T12" fmla="*/ 16 w 22"/>
                <a:gd name="T13" fmla="*/ 92 h 130"/>
                <a:gd name="T14" fmla="*/ 14 w 22"/>
                <a:gd name="T15" fmla="*/ 114 h 130"/>
                <a:gd name="T16" fmla="*/ 8 w 22"/>
                <a:gd name="T17" fmla="*/ 130 h 130"/>
                <a:gd name="T18" fmla="*/ 2 w 22"/>
                <a:gd name="T19" fmla="*/ 114 h 130"/>
                <a:gd name="T20" fmla="*/ 0 w 22"/>
                <a:gd name="T21" fmla="*/ 92 h 130"/>
                <a:gd name="T22" fmla="*/ 0 w 22"/>
                <a:gd name="T23" fmla="*/ 72 h 130"/>
                <a:gd name="T24" fmla="*/ 0 w 22"/>
                <a:gd name="T25" fmla="*/ 50 h 130"/>
                <a:gd name="T26" fmla="*/ 0 w 22"/>
                <a:gd name="T27" fmla="*/ 30 h 130"/>
                <a:gd name="T28" fmla="*/ 0 w 22"/>
                <a:gd name="T29" fmla="*/ 14 h 130"/>
                <a:gd name="T30" fmla="*/ 2 w 22"/>
                <a:gd name="T31" fmla="*/ 4 h 130"/>
                <a:gd name="T32" fmla="*/ 2 w 22"/>
                <a:gd name="T33" fmla="*/ 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130">
                  <a:moveTo>
                    <a:pt x="18" y="0"/>
                  </a:moveTo>
                  <a:lnTo>
                    <a:pt x="18" y="4"/>
                  </a:lnTo>
                  <a:lnTo>
                    <a:pt x="22" y="14"/>
                  </a:lnTo>
                  <a:lnTo>
                    <a:pt x="22" y="30"/>
                  </a:lnTo>
                  <a:lnTo>
                    <a:pt x="22" y="50"/>
                  </a:lnTo>
                  <a:lnTo>
                    <a:pt x="18" y="72"/>
                  </a:lnTo>
                  <a:lnTo>
                    <a:pt x="16" y="92"/>
                  </a:lnTo>
                  <a:lnTo>
                    <a:pt x="14" y="114"/>
                  </a:lnTo>
                  <a:lnTo>
                    <a:pt x="8" y="130"/>
                  </a:lnTo>
                  <a:lnTo>
                    <a:pt x="2" y="114"/>
                  </a:lnTo>
                  <a:lnTo>
                    <a:pt x="0" y="92"/>
                  </a:lnTo>
                  <a:lnTo>
                    <a:pt x="0" y="72"/>
                  </a:lnTo>
                  <a:lnTo>
                    <a:pt x="0" y="50"/>
                  </a:lnTo>
                  <a:lnTo>
                    <a:pt x="0" y="30"/>
                  </a:lnTo>
                  <a:lnTo>
                    <a:pt x="0" y="14"/>
                  </a:lnTo>
                  <a:lnTo>
                    <a:pt x="2" y="4"/>
                  </a:lnTo>
                  <a:lnTo>
                    <a:pt x="2"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485" name="Freeform 152"/>
            <p:cNvSpPr>
              <a:spLocks/>
            </p:cNvSpPr>
            <p:nvPr/>
          </p:nvSpPr>
          <p:spPr bwMode="auto">
            <a:xfrm>
              <a:off x="4261" y="2086"/>
              <a:ext cx="22" cy="130"/>
            </a:xfrm>
            <a:custGeom>
              <a:avLst/>
              <a:gdLst>
                <a:gd name="T0" fmla="*/ 20 w 22"/>
                <a:gd name="T1" fmla="*/ 130 h 130"/>
                <a:gd name="T2" fmla="*/ 20 w 22"/>
                <a:gd name="T3" fmla="*/ 126 h 130"/>
                <a:gd name="T4" fmla="*/ 20 w 22"/>
                <a:gd name="T5" fmla="*/ 114 h 130"/>
                <a:gd name="T6" fmla="*/ 22 w 22"/>
                <a:gd name="T7" fmla="*/ 100 h 130"/>
                <a:gd name="T8" fmla="*/ 20 w 22"/>
                <a:gd name="T9" fmla="*/ 80 h 130"/>
                <a:gd name="T10" fmla="*/ 20 w 22"/>
                <a:gd name="T11" fmla="*/ 58 h 130"/>
                <a:gd name="T12" fmla="*/ 16 w 22"/>
                <a:gd name="T13" fmla="*/ 38 h 130"/>
                <a:gd name="T14" fmla="*/ 14 w 22"/>
                <a:gd name="T15" fmla="*/ 18 h 130"/>
                <a:gd name="T16" fmla="*/ 8 w 22"/>
                <a:gd name="T17" fmla="*/ 0 h 130"/>
                <a:gd name="T18" fmla="*/ 4 w 22"/>
                <a:gd name="T19" fmla="*/ 18 h 130"/>
                <a:gd name="T20" fmla="*/ 0 w 22"/>
                <a:gd name="T21" fmla="*/ 38 h 130"/>
                <a:gd name="T22" fmla="*/ 0 w 22"/>
                <a:gd name="T23" fmla="*/ 58 h 130"/>
                <a:gd name="T24" fmla="*/ 0 w 22"/>
                <a:gd name="T25" fmla="*/ 80 h 130"/>
                <a:gd name="T26" fmla="*/ 0 w 22"/>
                <a:gd name="T27" fmla="*/ 100 h 130"/>
                <a:gd name="T28" fmla="*/ 0 w 22"/>
                <a:gd name="T29" fmla="*/ 114 h 130"/>
                <a:gd name="T30" fmla="*/ 2 w 22"/>
                <a:gd name="T31" fmla="*/ 126 h 130"/>
                <a:gd name="T32" fmla="*/ 2 w 22"/>
                <a:gd name="T33" fmla="*/ 13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130">
                  <a:moveTo>
                    <a:pt x="20" y="130"/>
                  </a:moveTo>
                  <a:lnTo>
                    <a:pt x="20" y="126"/>
                  </a:lnTo>
                  <a:lnTo>
                    <a:pt x="20" y="114"/>
                  </a:lnTo>
                  <a:lnTo>
                    <a:pt x="22" y="100"/>
                  </a:lnTo>
                  <a:lnTo>
                    <a:pt x="20" y="80"/>
                  </a:lnTo>
                  <a:lnTo>
                    <a:pt x="20" y="58"/>
                  </a:lnTo>
                  <a:lnTo>
                    <a:pt x="16" y="38"/>
                  </a:lnTo>
                  <a:lnTo>
                    <a:pt x="14" y="18"/>
                  </a:lnTo>
                  <a:lnTo>
                    <a:pt x="8" y="0"/>
                  </a:lnTo>
                  <a:lnTo>
                    <a:pt x="4" y="18"/>
                  </a:lnTo>
                  <a:lnTo>
                    <a:pt x="0" y="38"/>
                  </a:lnTo>
                  <a:lnTo>
                    <a:pt x="0" y="58"/>
                  </a:lnTo>
                  <a:lnTo>
                    <a:pt x="0" y="80"/>
                  </a:lnTo>
                  <a:lnTo>
                    <a:pt x="0" y="100"/>
                  </a:lnTo>
                  <a:lnTo>
                    <a:pt x="0" y="114"/>
                  </a:lnTo>
                  <a:lnTo>
                    <a:pt x="2" y="126"/>
                  </a:lnTo>
                  <a:lnTo>
                    <a:pt x="2" y="13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486" name="Freeform 153"/>
            <p:cNvSpPr>
              <a:spLocks/>
            </p:cNvSpPr>
            <p:nvPr/>
          </p:nvSpPr>
          <p:spPr bwMode="auto">
            <a:xfrm>
              <a:off x="4261" y="2266"/>
              <a:ext cx="22" cy="130"/>
            </a:xfrm>
            <a:custGeom>
              <a:avLst/>
              <a:gdLst>
                <a:gd name="T0" fmla="*/ 20 w 22"/>
                <a:gd name="T1" fmla="*/ 0 h 130"/>
                <a:gd name="T2" fmla="*/ 20 w 22"/>
                <a:gd name="T3" fmla="*/ 4 h 130"/>
                <a:gd name="T4" fmla="*/ 20 w 22"/>
                <a:gd name="T5" fmla="*/ 14 h 130"/>
                <a:gd name="T6" fmla="*/ 22 w 22"/>
                <a:gd name="T7" fmla="*/ 30 h 130"/>
                <a:gd name="T8" fmla="*/ 20 w 22"/>
                <a:gd name="T9" fmla="*/ 50 h 130"/>
                <a:gd name="T10" fmla="*/ 20 w 22"/>
                <a:gd name="T11" fmla="*/ 72 h 130"/>
                <a:gd name="T12" fmla="*/ 16 w 22"/>
                <a:gd name="T13" fmla="*/ 92 h 130"/>
                <a:gd name="T14" fmla="*/ 14 w 22"/>
                <a:gd name="T15" fmla="*/ 114 h 130"/>
                <a:gd name="T16" fmla="*/ 8 w 22"/>
                <a:gd name="T17" fmla="*/ 130 h 130"/>
                <a:gd name="T18" fmla="*/ 4 w 22"/>
                <a:gd name="T19" fmla="*/ 114 h 130"/>
                <a:gd name="T20" fmla="*/ 0 w 22"/>
                <a:gd name="T21" fmla="*/ 92 h 130"/>
                <a:gd name="T22" fmla="*/ 0 w 22"/>
                <a:gd name="T23" fmla="*/ 72 h 130"/>
                <a:gd name="T24" fmla="*/ 0 w 22"/>
                <a:gd name="T25" fmla="*/ 50 h 130"/>
                <a:gd name="T26" fmla="*/ 0 w 22"/>
                <a:gd name="T27" fmla="*/ 30 h 130"/>
                <a:gd name="T28" fmla="*/ 0 w 22"/>
                <a:gd name="T29" fmla="*/ 14 h 130"/>
                <a:gd name="T30" fmla="*/ 2 w 22"/>
                <a:gd name="T31" fmla="*/ 4 h 130"/>
                <a:gd name="T32" fmla="*/ 2 w 22"/>
                <a:gd name="T33" fmla="*/ 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130">
                  <a:moveTo>
                    <a:pt x="20" y="0"/>
                  </a:moveTo>
                  <a:lnTo>
                    <a:pt x="20" y="4"/>
                  </a:lnTo>
                  <a:lnTo>
                    <a:pt x="20" y="14"/>
                  </a:lnTo>
                  <a:lnTo>
                    <a:pt x="22" y="30"/>
                  </a:lnTo>
                  <a:lnTo>
                    <a:pt x="20" y="50"/>
                  </a:lnTo>
                  <a:lnTo>
                    <a:pt x="20" y="72"/>
                  </a:lnTo>
                  <a:lnTo>
                    <a:pt x="16" y="92"/>
                  </a:lnTo>
                  <a:lnTo>
                    <a:pt x="14" y="114"/>
                  </a:lnTo>
                  <a:lnTo>
                    <a:pt x="8" y="130"/>
                  </a:lnTo>
                  <a:lnTo>
                    <a:pt x="4" y="114"/>
                  </a:lnTo>
                  <a:lnTo>
                    <a:pt x="0" y="92"/>
                  </a:lnTo>
                  <a:lnTo>
                    <a:pt x="0" y="72"/>
                  </a:lnTo>
                  <a:lnTo>
                    <a:pt x="0" y="50"/>
                  </a:lnTo>
                  <a:lnTo>
                    <a:pt x="0" y="30"/>
                  </a:lnTo>
                  <a:lnTo>
                    <a:pt x="0" y="14"/>
                  </a:lnTo>
                  <a:lnTo>
                    <a:pt x="2" y="4"/>
                  </a:lnTo>
                  <a:lnTo>
                    <a:pt x="2"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487" name="Freeform 154"/>
            <p:cNvSpPr>
              <a:spLocks/>
            </p:cNvSpPr>
            <p:nvPr/>
          </p:nvSpPr>
          <p:spPr bwMode="auto">
            <a:xfrm>
              <a:off x="4323" y="2086"/>
              <a:ext cx="22" cy="130"/>
            </a:xfrm>
            <a:custGeom>
              <a:avLst/>
              <a:gdLst>
                <a:gd name="T0" fmla="*/ 18 w 22"/>
                <a:gd name="T1" fmla="*/ 130 h 130"/>
                <a:gd name="T2" fmla="*/ 18 w 22"/>
                <a:gd name="T3" fmla="*/ 126 h 130"/>
                <a:gd name="T4" fmla="*/ 22 w 22"/>
                <a:gd name="T5" fmla="*/ 114 h 130"/>
                <a:gd name="T6" fmla="*/ 22 w 22"/>
                <a:gd name="T7" fmla="*/ 100 h 130"/>
                <a:gd name="T8" fmla="*/ 22 w 22"/>
                <a:gd name="T9" fmla="*/ 80 h 130"/>
                <a:gd name="T10" fmla="*/ 18 w 22"/>
                <a:gd name="T11" fmla="*/ 58 h 130"/>
                <a:gd name="T12" fmla="*/ 18 w 22"/>
                <a:gd name="T13" fmla="*/ 38 h 130"/>
                <a:gd name="T14" fmla="*/ 12 w 22"/>
                <a:gd name="T15" fmla="*/ 18 h 130"/>
                <a:gd name="T16" fmla="*/ 8 w 22"/>
                <a:gd name="T17" fmla="*/ 0 h 130"/>
                <a:gd name="T18" fmla="*/ 2 w 22"/>
                <a:gd name="T19" fmla="*/ 18 h 130"/>
                <a:gd name="T20" fmla="*/ 0 w 22"/>
                <a:gd name="T21" fmla="*/ 38 h 130"/>
                <a:gd name="T22" fmla="*/ 0 w 22"/>
                <a:gd name="T23" fmla="*/ 58 h 130"/>
                <a:gd name="T24" fmla="*/ 0 w 22"/>
                <a:gd name="T25" fmla="*/ 80 h 130"/>
                <a:gd name="T26" fmla="*/ 0 w 22"/>
                <a:gd name="T27" fmla="*/ 100 h 130"/>
                <a:gd name="T28" fmla="*/ 0 w 22"/>
                <a:gd name="T29" fmla="*/ 114 h 130"/>
                <a:gd name="T30" fmla="*/ 2 w 22"/>
                <a:gd name="T31" fmla="*/ 126 h 130"/>
                <a:gd name="T32" fmla="*/ 2 w 22"/>
                <a:gd name="T33" fmla="*/ 13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130">
                  <a:moveTo>
                    <a:pt x="18" y="130"/>
                  </a:moveTo>
                  <a:lnTo>
                    <a:pt x="18" y="126"/>
                  </a:lnTo>
                  <a:lnTo>
                    <a:pt x="22" y="114"/>
                  </a:lnTo>
                  <a:lnTo>
                    <a:pt x="22" y="100"/>
                  </a:lnTo>
                  <a:lnTo>
                    <a:pt x="22" y="80"/>
                  </a:lnTo>
                  <a:lnTo>
                    <a:pt x="18" y="58"/>
                  </a:lnTo>
                  <a:lnTo>
                    <a:pt x="18" y="38"/>
                  </a:lnTo>
                  <a:lnTo>
                    <a:pt x="12" y="18"/>
                  </a:lnTo>
                  <a:lnTo>
                    <a:pt x="8" y="0"/>
                  </a:lnTo>
                  <a:lnTo>
                    <a:pt x="2" y="18"/>
                  </a:lnTo>
                  <a:lnTo>
                    <a:pt x="0" y="38"/>
                  </a:lnTo>
                  <a:lnTo>
                    <a:pt x="0" y="58"/>
                  </a:lnTo>
                  <a:lnTo>
                    <a:pt x="0" y="80"/>
                  </a:lnTo>
                  <a:lnTo>
                    <a:pt x="0" y="100"/>
                  </a:lnTo>
                  <a:lnTo>
                    <a:pt x="0" y="114"/>
                  </a:lnTo>
                  <a:lnTo>
                    <a:pt x="2" y="126"/>
                  </a:lnTo>
                  <a:lnTo>
                    <a:pt x="2" y="13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488" name="Freeform 155"/>
            <p:cNvSpPr>
              <a:spLocks/>
            </p:cNvSpPr>
            <p:nvPr/>
          </p:nvSpPr>
          <p:spPr bwMode="auto">
            <a:xfrm>
              <a:off x="4323" y="2266"/>
              <a:ext cx="22" cy="130"/>
            </a:xfrm>
            <a:custGeom>
              <a:avLst/>
              <a:gdLst>
                <a:gd name="T0" fmla="*/ 18 w 22"/>
                <a:gd name="T1" fmla="*/ 0 h 130"/>
                <a:gd name="T2" fmla="*/ 18 w 22"/>
                <a:gd name="T3" fmla="*/ 4 h 130"/>
                <a:gd name="T4" fmla="*/ 22 w 22"/>
                <a:gd name="T5" fmla="*/ 14 h 130"/>
                <a:gd name="T6" fmla="*/ 22 w 22"/>
                <a:gd name="T7" fmla="*/ 30 h 130"/>
                <a:gd name="T8" fmla="*/ 22 w 22"/>
                <a:gd name="T9" fmla="*/ 50 h 130"/>
                <a:gd name="T10" fmla="*/ 18 w 22"/>
                <a:gd name="T11" fmla="*/ 72 h 130"/>
                <a:gd name="T12" fmla="*/ 18 w 22"/>
                <a:gd name="T13" fmla="*/ 92 h 130"/>
                <a:gd name="T14" fmla="*/ 12 w 22"/>
                <a:gd name="T15" fmla="*/ 114 h 130"/>
                <a:gd name="T16" fmla="*/ 8 w 22"/>
                <a:gd name="T17" fmla="*/ 130 h 130"/>
                <a:gd name="T18" fmla="*/ 2 w 22"/>
                <a:gd name="T19" fmla="*/ 114 h 130"/>
                <a:gd name="T20" fmla="*/ 0 w 22"/>
                <a:gd name="T21" fmla="*/ 92 h 130"/>
                <a:gd name="T22" fmla="*/ 0 w 22"/>
                <a:gd name="T23" fmla="*/ 72 h 130"/>
                <a:gd name="T24" fmla="*/ 0 w 22"/>
                <a:gd name="T25" fmla="*/ 50 h 130"/>
                <a:gd name="T26" fmla="*/ 0 w 22"/>
                <a:gd name="T27" fmla="*/ 30 h 130"/>
                <a:gd name="T28" fmla="*/ 0 w 22"/>
                <a:gd name="T29" fmla="*/ 14 h 130"/>
                <a:gd name="T30" fmla="*/ 2 w 22"/>
                <a:gd name="T31" fmla="*/ 4 h 130"/>
                <a:gd name="T32" fmla="*/ 2 w 22"/>
                <a:gd name="T33" fmla="*/ 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130">
                  <a:moveTo>
                    <a:pt x="18" y="0"/>
                  </a:moveTo>
                  <a:lnTo>
                    <a:pt x="18" y="4"/>
                  </a:lnTo>
                  <a:lnTo>
                    <a:pt x="22" y="14"/>
                  </a:lnTo>
                  <a:lnTo>
                    <a:pt x="22" y="30"/>
                  </a:lnTo>
                  <a:lnTo>
                    <a:pt x="22" y="50"/>
                  </a:lnTo>
                  <a:lnTo>
                    <a:pt x="18" y="72"/>
                  </a:lnTo>
                  <a:lnTo>
                    <a:pt x="18" y="92"/>
                  </a:lnTo>
                  <a:lnTo>
                    <a:pt x="12" y="114"/>
                  </a:lnTo>
                  <a:lnTo>
                    <a:pt x="8" y="130"/>
                  </a:lnTo>
                  <a:lnTo>
                    <a:pt x="2" y="114"/>
                  </a:lnTo>
                  <a:lnTo>
                    <a:pt x="0" y="92"/>
                  </a:lnTo>
                  <a:lnTo>
                    <a:pt x="0" y="72"/>
                  </a:lnTo>
                  <a:lnTo>
                    <a:pt x="0" y="50"/>
                  </a:lnTo>
                  <a:lnTo>
                    <a:pt x="0" y="30"/>
                  </a:lnTo>
                  <a:lnTo>
                    <a:pt x="0" y="14"/>
                  </a:lnTo>
                  <a:lnTo>
                    <a:pt x="2" y="4"/>
                  </a:lnTo>
                  <a:lnTo>
                    <a:pt x="2"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489" name="Freeform 156"/>
            <p:cNvSpPr>
              <a:spLocks/>
            </p:cNvSpPr>
            <p:nvPr/>
          </p:nvSpPr>
          <p:spPr bwMode="auto">
            <a:xfrm>
              <a:off x="4385" y="2266"/>
              <a:ext cx="22" cy="130"/>
            </a:xfrm>
            <a:custGeom>
              <a:avLst/>
              <a:gdLst>
                <a:gd name="T0" fmla="*/ 22 w 22"/>
                <a:gd name="T1" fmla="*/ 0 h 130"/>
                <a:gd name="T2" fmla="*/ 22 w 22"/>
                <a:gd name="T3" fmla="*/ 4 h 130"/>
                <a:gd name="T4" fmla="*/ 22 w 22"/>
                <a:gd name="T5" fmla="*/ 14 h 130"/>
                <a:gd name="T6" fmla="*/ 22 w 22"/>
                <a:gd name="T7" fmla="*/ 30 h 130"/>
                <a:gd name="T8" fmla="*/ 22 w 22"/>
                <a:gd name="T9" fmla="*/ 50 h 130"/>
                <a:gd name="T10" fmla="*/ 22 w 22"/>
                <a:gd name="T11" fmla="*/ 72 h 130"/>
                <a:gd name="T12" fmla="*/ 18 w 22"/>
                <a:gd name="T13" fmla="*/ 92 h 130"/>
                <a:gd name="T14" fmla="*/ 16 w 22"/>
                <a:gd name="T15" fmla="*/ 114 h 130"/>
                <a:gd name="T16" fmla="*/ 10 w 22"/>
                <a:gd name="T17" fmla="*/ 130 h 130"/>
                <a:gd name="T18" fmla="*/ 6 w 22"/>
                <a:gd name="T19" fmla="*/ 114 h 130"/>
                <a:gd name="T20" fmla="*/ 2 w 22"/>
                <a:gd name="T21" fmla="*/ 92 h 130"/>
                <a:gd name="T22" fmla="*/ 0 w 22"/>
                <a:gd name="T23" fmla="*/ 72 h 130"/>
                <a:gd name="T24" fmla="*/ 0 w 22"/>
                <a:gd name="T25" fmla="*/ 50 h 130"/>
                <a:gd name="T26" fmla="*/ 2 w 22"/>
                <a:gd name="T27" fmla="*/ 30 h 130"/>
                <a:gd name="T28" fmla="*/ 4 w 22"/>
                <a:gd name="T29" fmla="*/ 14 h 130"/>
                <a:gd name="T30" fmla="*/ 4 w 22"/>
                <a:gd name="T31" fmla="*/ 4 h 130"/>
                <a:gd name="T32" fmla="*/ 4 w 22"/>
                <a:gd name="T33" fmla="*/ 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130">
                  <a:moveTo>
                    <a:pt x="22" y="0"/>
                  </a:moveTo>
                  <a:lnTo>
                    <a:pt x="22" y="4"/>
                  </a:lnTo>
                  <a:lnTo>
                    <a:pt x="22" y="14"/>
                  </a:lnTo>
                  <a:lnTo>
                    <a:pt x="22" y="30"/>
                  </a:lnTo>
                  <a:lnTo>
                    <a:pt x="22" y="50"/>
                  </a:lnTo>
                  <a:lnTo>
                    <a:pt x="22" y="72"/>
                  </a:lnTo>
                  <a:lnTo>
                    <a:pt x="18" y="92"/>
                  </a:lnTo>
                  <a:lnTo>
                    <a:pt x="16" y="114"/>
                  </a:lnTo>
                  <a:lnTo>
                    <a:pt x="10" y="130"/>
                  </a:lnTo>
                  <a:lnTo>
                    <a:pt x="6" y="114"/>
                  </a:lnTo>
                  <a:lnTo>
                    <a:pt x="2" y="92"/>
                  </a:lnTo>
                  <a:lnTo>
                    <a:pt x="0" y="72"/>
                  </a:lnTo>
                  <a:lnTo>
                    <a:pt x="0" y="50"/>
                  </a:lnTo>
                  <a:lnTo>
                    <a:pt x="2" y="30"/>
                  </a:lnTo>
                  <a:lnTo>
                    <a:pt x="4" y="14"/>
                  </a:lnTo>
                  <a:lnTo>
                    <a:pt x="4" y="4"/>
                  </a:lnTo>
                  <a:lnTo>
                    <a:pt x="4"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490" name="Freeform 157"/>
            <p:cNvSpPr>
              <a:spLocks/>
            </p:cNvSpPr>
            <p:nvPr/>
          </p:nvSpPr>
          <p:spPr bwMode="auto">
            <a:xfrm>
              <a:off x="4449" y="2086"/>
              <a:ext cx="22" cy="130"/>
            </a:xfrm>
            <a:custGeom>
              <a:avLst/>
              <a:gdLst>
                <a:gd name="T0" fmla="*/ 22 w 22"/>
                <a:gd name="T1" fmla="*/ 130 h 130"/>
                <a:gd name="T2" fmla="*/ 22 w 22"/>
                <a:gd name="T3" fmla="*/ 126 h 130"/>
                <a:gd name="T4" fmla="*/ 22 w 22"/>
                <a:gd name="T5" fmla="*/ 114 h 130"/>
                <a:gd name="T6" fmla="*/ 22 w 22"/>
                <a:gd name="T7" fmla="*/ 100 h 130"/>
                <a:gd name="T8" fmla="*/ 22 w 22"/>
                <a:gd name="T9" fmla="*/ 80 h 130"/>
                <a:gd name="T10" fmla="*/ 20 w 22"/>
                <a:gd name="T11" fmla="*/ 58 h 130"/>
                <a:gd name="T12" fmla="*/ 18 w 22"/>
                <a:gd name="T13" fmla="*/ 38 h 130"/>
                <a:gd name="T14" fmla="*/ 12 w 22"/>
                <a:gd name="T15" fmla="*/ 18 h 130"/>
                <a:gd name="T16" fmla="*/ 10 w 22"/>
                <a:gd name="T17" fmla="*/ 0 h 130"/>
                <a:gd name="T18" fmla="*/ 2 w 22"/>
                <a:gd name="T19" fmla="*/ 18 h 130"/>
                <a:gd name="T20" fmla="*/ 2 w 22"/>
                <a:gd name="T21" fmla="*/ 38 h 130"/>
                <a:gd name="T22" fmla="*/ 0 w 22"/>
                <a:gd name="T23" fmla="*/ 58 h 130"/>
                <a:gd name="T24" fmla="*/ 0 w 22"/>
                <a:gd name="T25" fmla="*/ 80 h 130"/>
                <a:gd name="T26" fmla="*/ 0 w 22"/>
                <a:gd name="T27" fmla="*/ 100 h 130"/>
                <a:gd name="T28" fmla="*/ 2 w 22"/>
                <a:gd name="T29" fmla="*/ 114 h 130"/>
                <a:gd name="T30" fmla="*/ 2 w 22"/>
                <a:gd name="T31" fmla="*/ 126 h 130"/>
                <a:gd name="T32" fmla="*/ 2 w 22"/>
                <a:gd name="T33" fmla="*/ 13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130">
                  <a:moveTo>
                    <a:pt x="22" y="130"/>
                  </a:moveTo>
                  <a:lnTo>
                    <a:pt x="22" y="126"/>
                  </a:lnTo>
                  <a:lnTo>
                    <a:pt x="22" y="114"/>
                  </a:lnTo>
                  <a:lnTo>
                    <a:pt x="22" y="100"/>
                  </a:lnTo>
                  <a:lnTo>
                    <a:pt x="22" y="80"/>
                  </a:lnTo>
                  <a:lnTo>
                    <a:pt x="20" y="58"/>
                  </a:lnTo>
                  <a:lnTo>
                    <a:pt x="18" y="38"/>
                  </a:lnTo>
                  <a:lnTo>
                    <a:pt x="12" y="18"/>
                  </a:lnTo>
                  <a:lnTo>
                    <a:pt x="10" y="0"/>
                  </a:lnTo>
                  <a:lnTo>
                    <a:pt x="2" y="18"/>
                  </a:lnTo>
                  <a:lnTo>
                    <a:pt x="2" y="38"/>
                  </a:lnTo>
                  <a:lnTo>
                    <a:pt x="0" y="58"/>
                  </a:lnTo>
                  <a:lnTo>
                    <a:pt x="0" y="80"/>
                  </a:lnTo>
                  <a:lnTo>
                    <a:pt x="0" y="100"/>
                  </a:lnTo>
                  <a:lnTo>
                    <a:pt x="2" y="114"/>
                  </a:lnTo>
                  <a:lnTo>
                    <a:pt x="2" y="126"/>
                  </a:lnTo>
                  <a:lnTo>
                    <a:pt x="2" y="13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491" name="Freeform 158"/>
            <p:cNvSpPr>
              <a:spLocks/>
            </p:cNvSpPr>
            <p:nvPr/>
          </p:nvSpPr>
          <p:spPr bwMode="auto">
            <a:xfrm>
              <a:off x="4449" y="2266"/>
              <a:ext cx="22" cy="130"/>
            </a:xfrm>
            <a:custGeom>
              <a:avLst/>
              <a:gdLst>
                <a:gd name="T0" fmla="*/ 22 w 22"/>
                <a:gd name="T1" fmla="*/ 0 h 130"/>
                <a:gd name="T2" fmla="*/ 22 w 22"/>
                <a:gd name="T3" fmla="*/ 4 h 130"/>
                <a:gd name="T4" fmla="*/ 22 w 22"/>
                <a:gd name="T5" fmla="*/ 14 h 130"/>
                <a:gd name="T6" fmla="*/ 22 w 22"/>
                <a:gd name="T7" fmla="*/ 30 h 130"/>
                <a:gd name="T8" fmla="*/ 22 w 22"/>
                <a:gd name="T9" fmla="*/ 50 h 130"/>
                <a:gd name="T10" fmla="*/ 20 w 22"/>
                <a:gd name="T11" fmla="*/ 72 h 130"/>
                <a:gd name="T12" fmla="*/ 18 w 22"/>
                <a:gd name="T13" fmla="*/ 92 h 130"/>
                <a:gd name="T14" fmla="*/ 12 w 22"/>
                <a:gd name="T15" fmla="*/ 114 h 130"/>
                <a:gd name="T16" fmla="*/ 10 w 22"/>
                <a:gd name="T17" fmla="*/ 130 h 130"/>
                <a:gd name="T18" fmla="*/ 2 w 22"/>
                <a:gd name="T19" fmla="*/ 114 h 130"/>
                <a:gd name="T20" fmla="*/ 2 w 22"/>
                <a:gd name="T21" fmla="*/ 92 h 130"/>
                <a:gd name="T22" fmla="*/ 0 w 22"/>
                <a:gd name="T23" fmla="*/ 72 h 130"/>
                <a:gd name="T24" fmla="*/ 0 w 22"/>
                <a:gd name="T25" fmla="*/ 50 h 130"/>
                <a:gd name="T26" fmla="*/ 0 w 22"/>
                <a:gd name="T27" fmla="*/ 30 h 130"/>
                <a:gd name="T28" fmla="*/ 2 w 22"/>
                <a:gd name="T29" fmla="*/ 14 h 130"/>
                <a:gd name="T30" fmla="*/ 2 w 22"/>
                <a:gd name="T31" fmla="*/ 4 h 130"/>
                <a:gd name="T32" fmla="*/ 2 w 22"/>
                <a:gd name="T33" fmla="*/ 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130">
                  <a:moveTo>
                    <a:pt x="22" y="0"/>
                  </a:moveTo>
                  <a:lnTo>
                    <a:pt x="22" y="4"/>
                  </a:lnTo>
                  <a:lnTo>
                    <a:pt x="22" y="14"/>
                  </a:lnTo>
                  <a:lnTo>
                    <a:pt x="22" y="30"/>
                  </a:lnTo>
                  <a:lnTo>
                    <a:pt x="22" y="50"/>
                  </a:lnTo>
                  <a:lnTo>
                    <a:pt x="20" y="72"/>
                  </a:lnTo>
                  <a:lnTo>
                    <a:pt x="18" y="92"/>
                  </a:lnTo>
                  <a:lnTo>
                    <a:pt x="12" y="114"/>
                  </a:lnTo>
                  <a:lnTo>
                    <a:pt x="10" y="130"/>
                  </a:lnTo>
                  <a:lnTo>
                    <a:pt x="2" y="114"/>
                  </a:lnTo>
                  <a:lnTo>
                    <a:pt x="2" y="92"/>
                  </a:lnTo>
                  <a:lnTo>
                    <a:pt x="0" y="72"/>
                  </a:lnTo>
                  <a:lnTo>
                    <a:pt x="0" y="50"/>
                  </a:lnTo>
                  <a:lnTo>
                    <a:pt x="0" y="30"/>
                  </a:lnTo>
                  <a:lnTo>
                    <a:pt x="2" y="14"/>
                  </a:lnTo>
                  <a:lnTo>
                    <a:pt x="2" y="4"/>
                  </a:lnTo>
                  <a:lnTo>
                    <a:pt x="2"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492" name="Freeform 159"/>
            <p:cNvSpPr>
              <a:spLocks/>
            </p:cNvSpPr>
            <p:nvPr/>
          </p:nvSpPr>
          <p:spPr bwMode="auto">
            <a:xfrm>
              <a:off x="4511" y="2086"/>
              <a:ext cx="22" cy="130"/>
            </a:xfrm>
            <a:custGeom>
              <a:avLst/>
              <a:gdLst>
                <a:gd name="T0" fmla="*/ 22 w 22"/>
                <a:gd name="T1" fmla="*/ 130 h 130"/>
                <a:gd name="T2" fmla="*/ 22 w 22"/>
                <a:gd name="T3" fmla="*/ 126 h 130"/>
                <a:gd name="T4" fmla="*/ 22 w 22"/>
                <a:gd name="T5" fmla="*/ 114 h 130"/>
                <a:gd name="T6" fmla="*/ 22 w 22"/>
                <a:gd name="T7" fmla="*/ 100 h 130"/>
                <a:gd name="T8" fmla="*/ 22 w 22"/>
                <a:gd name="T9" fmla="*/ 80 h 130"/>
                <a:gd name="T10" fmla="*/ 22 w 22"/>
                <a:gd name="T11" fmla="*/ 58 h 130"/>
                <a:gd name="T12" fmla="*/ 18 w 22"/>
                <a:gd name="T13" fmla="*/ 38 h 130"/>
                <a:gd name="T14" fmla="*/ 14 w 22"/>
                <a:gd name="T15" fmla="*/ 18 h 130"/>
                <a:gd name="T16" fmla="*/ 10 w 22"/>
                <a:gd name="T17" fmla="*/ 0 h 130"/>
                <a:gd name="T18" fmla="*/ 6 w 22"/>
                <a:gd name="T19" fmla="*/ 18 h 130"/>
                <a:gd name="T20" fmla="*/ 2 w 22"/>
                <a:gd name="T21" fmla="*/ 38 h 130"/>
                <a:gd name="T22" fmla="*/ 2 w 22"/>
                <a:gd name="T23" fmla="*/ 58 h 130"/>
                <a:gd name="T24" fmla="*/ 0 w 22"/>
                <a:gd name="T25" fmla="*/ 80 h 130"/>
                <a:gd name="T26" fmla="*/ 2 w 22"/>
                <a:gd name="T27" fmla="*/ 100 h 130"/>
                <a:gd name="T28" fmla="*/ 2 w 22"/>
                <a:gd name="T29" fmla="*/ 114 h 130"/>
                <a:gd name="T30" fmla="*/ 2 w 22"/>
                <a:gd name="T31" fmla="*/ 126 h 130"/>
                <a:gd name="T32" fmla="*/ 2 w 22"/>
                <a:gd name="T33" fmla="*/ 13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130">
                  <a:moveTo>
                    <a:pt x="22" y="130"/>
                  </a:moveTo>
                  <a:lnTo>
                    <a:pt x="22" y="126"/>
                  </a:lnTo>
                  <a:lnTo>
                    <a:pt x="22" y="114"/>
                  </a:lnTo>
                  <a:lnTo>
                    <a:pt x="22" y="100"/>
                  </a:lnTo>
                  <a:lnTo>
                    <a:pt x="22" y="80"/>
                  </a:lnTo>
                  <a:lnTo>
                    <a:pt x="22" y="58"/>
                  </a:lnTo>
                  <a:lnTo>
                    <a:pt x="18" y="38"/>
                  </a:lnTo>
                  <a:lnTo>
                    <a:pt x="14" y="18"/>
                  </a:lnTo>
                  <a:lnTo>
                    <a:pt x="10" y="0"/>
                  </a:lnTo>
                  <a:lnTo>
                    <a:pt x="6" y="18"/>
                  </a:lnTo>
                  <a:lnTo>
                    <a:pt x="2" y="38"/>
                  </a:lnTo>
                  <a:lnTo>
                    <a:pt x="2" y="58"/>
                  </a:lnTo>
                  <a:lnTo>
                    <a:pt x="0" y="80"/>
                  </a:lnTo>
                  <a:lnTo>
                    <a:pt x="2" y="100"/>
                  </a:lnTo>
                  <a:lnTo>
                    <a:pt x="2" y="114"/>
                  </a:lnTo>
                  <a:lnTo>
                    <a:pt x="2" y="126"/>
                  </a:lnTo>
                  <a:lnTo>
                    <a:pt x="2" y="13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493" name="Freeform 160"/>
            <p:cNvSpPr>
              <a:spLocks/>
            </p:cNvSpPr>
            <p:nvPr/>
          </p:nvSpPr>
          <p:spPr bwMode="auto">
            <a:xfrm>
              <a:off x="4511" y="2266"/>
              <a:ext cx="22" cy="130"/>
            </a:xfrm>
            <a:custGeom>
              <a:avLst/>
              <a:gdLst>
                <a:gd name="T0" fmla="*/ 22 w 22"/>
                <a:gd name="T1" fmla="*/ 0 h 130"/>
                <a:gd name="T2" fmla="*/ 22 w 22"/>
                <a:gd name="T3" fmla="*/ 4 h 130"/>
                <a:gd name="T4" fmla="*/ 22 w 22"/>
                <a:gd name="T5" fmla="*/ 14 h 130"/>
                <a:gd name="T6" fmla="*/ 22 w 22"/>
                <a:gd name="T7" fmla="*/ 30 h 130"/>
                <a:gd name="T8" fmla="*/ 22 w 22"/>
                <a:gd name="T9" fmla="*/ 50 h 130"/>
                <a:gd name="T10" fmla="*/ 22 w 22"/>
                <a:gd name="T11" fmla="*/ 72 h 130"/>
                <a:gd name="T12" fmla="*/ 18 w 22"/>
                <a:gd name="T13" fmla="*/ 92 h 130"/>
                <a:gd name="T14" fmla="*/ 14 w 22"/>
                <a:gd name="T15" fmla="*/ 114 h 130"/>
                <a:gd name="T16" fmla="*/ 10 w 22"/>
                <a:gd name="T17" fmla="*/ 130 h 130"/>
                <a:gd name="T18" fmla="*/ 6 w 22"/>
                <a:gd name="T19" fmla="*/ 114 h 130"/>
                <a:gd name="T20" fmla="*/ 2 w 22"/>
                <a:gd name="T21" fmla="*/ 92 h 130"/>
                <a:gd name="T22" fmla="*/ 2 w 22"/>
                <a:gd name="T23" fmla="*/ 72 h 130"/>
                <a:gd name="T24" fmla="*/ 0 w 22"/>
                <a:gd name="T25" fmla="*/ 50 h 130"/>
                <a:gd name="T26" fmla="*/ 2 w 22"/>
                <a:gd name="T27" fmla="*/ 30 h 130"/>
                <a:gd name="T28" fmla="*/ 2 w 22"/>
                <a:gd name="T29" fmla="*/ 14 h 130"/>
                <a:gd name="T30" fmla="*/ 2 w 22"/>
                <a:gd name="T31" fmla="*/ 4 h 130"/>
                <a:gd name="T32" fmla="*/ 2 w 22"/>
                <a:gd name="T33" fmla="*/ 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130">
                  <a:moveTo>
                    <a:pt x="22" y="0"/>
                  </a:moveTo>
                  <a:lnTo>
                    <a:pt x="22" y="4"/>
                  </a:lnTo>
                  <a:lnTo>
                    <a:pt x="22" y="14"/>
                  </a:lnTo>
                  <a:lnTo>
                    <a:pt x="22" y="30"/>
                  </a:lnTo>
                  <a:lnTo>
                    <a:pt x="22" y="50"/>
                  </a:lnTo>
                  <a:lnTo>
                    <a:pt x="22" y="72"/>
                  </a:lnTo>
                  <a:lnTo>
                    <a:pt x="18" y="92"/>
                  </a:lnTo>
                  <a:lnTo>
                    <a:pt x="14" y="114"/>
                  </a:lnTo>
                  <a:lnTo>
                    <a:pt x="10" y="130"/>
                  </a:lnTo>
                  <a:lnTo>
                    <a:pt x="6" y="114"/>
                  </a:lnTo>
                  <a:lnTo>
                    <a:pt x="2" y="92"/>
                  </a:lnTo>
                  <a:lnTo>
                    <a:pt x="2" y="72"/>
                  </a:lnTo>
                  <a:lnTo>
                    <a:pt x="0" y="50"/>
                  </a:lnTo>
                  <a:lnTo>
                    <a:pt x="2" y="30"/>
                  </a:lnTo>
                  <a:lnTo>
                    <a:pt x="2" y="14"/>
                  </a:lnTo>
                  <a:lnTo>
                    <a:pt x="2" y="4"/>
                  </a:lnTo>
                  <a:lnTo>
                    <a:pt x="2"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494" name="Freeform 161"/>
            <p:cNvSpPr>
              <a:spLocks/>
            </p:cNvSpPr>
            <p:nvPr/>
          </p:nvSpPr>
          <p:spPr bwMode="auto">
            <a:xfrm>
              <a:off x="4573" y="2086"/>
              <a:ext cx="24" cy="130"/>
            </a:xfrm>
            <a:custGeom>
              <a:avLst/>
              <a:gdLst>
                <a:gd name="T0" fmla="*/ 20 w 24"/>
                <a:gd name="T1" fmla="*/ 130 h 130"/>
                <a:gd name="T2" fmla="*/ 20 w 24"/>
                <a:gd name="T3" fmla="*/ 126 h 130"/>
                <a:gd name="T4" fmla="*/ 20 w 24"/>
                <a:gd name="T5" fmla="*/ 114 h 130"/>
                <a:gd name="T6" fmla="*/ 24 w 24"/>
                <a:gd name="T7" fmla="*/ 100 h 130"/>
                <a:gd name="T8" fmla="*/ 20 w 24"/>
                <a:gd name="T9" fmla="*/ 80 h 130"/>
                <a:gd name="T10" fmla="*/ 20 w 24"/>
                <a:gd name="T11" fmla="*/ 58 h 130"/>
                <a:gd name="T12" fmla="*/ 20 w 24"/>
                <a:gd name="T13" fmla="*/ 38 h 130"/>
                <a:gd name="T14" fmla="*/ 14 w 24"/>
                <a:gd name="T15" fmla="*/ 18 h 130"/>
                <a:gd name="T16" fmla="*/ 8 w 24"/>
                <a:gd name="T17" fmla="*/ 0 h 130"/>
                <a:gd name="T18" fmla="*/ 4 w 24"/>
                <a:gd name="T19" fmla="*/ 18 h 130"/>
                <a:gd name="T20" fmla="*/ 0 w 24"/>
                <a:gd name="T21" fmla="*/ 38 h 130"/>
                <a:gd name="T22" fmla="*/ 0 w 24"/>
                <a:gd name="T23" fmla="*/ 58 h 130"/>
                <a:gd name="T24" fmla="*/ 0 w 24"/>
                <a:gd name="T25" fmla="*/ 80 h 130"/>
                <a:gd name="T26" fmla="*/ 0 w 24"/>
                <a:gd name="T27" fmla="*/ 100 h 130"/>
                <a:gd name="T28" fmla="*/ 2 w 24"/>
                <a:gd name="T29" fmla="*/ 114 h 130"/>
                <a:gd name="T30" fmla="*/ 4 w 24"/>
                <a:gd name="T31" fmla="*/ 126 h 130"/>
                <a:gd name="T32" fmla="*/ 4 w 24"/>
                <a:gd name="T33" fmla="*/ 13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4" h="130">
                  <a:moveTo>
                    <a:pt x="20" y="130"/>
                  </a:moveTo>
                  <a:lnTo>
                    <a:pt x="20" y="126"/>
                  </a:lnTo>
                  <a:lnTo>
                    <a:pt x="20" y="114"/>
                  </a:lnTo>
                  <a:lnTo>
                    <a:pt x="24" y="100"/>
                  </a:lnTo>
                  <a:lnTo>
                    <a:pt x="20" y="80"/>
                  </a:lnTo>
                  <a:lnTo>
                    <a:pt x="20" y="58"/>
                  </a:lnTo>
                  <a:lnTo>
                    <a:pt x="20" y="38"/>
                  </a:lnTo>
                  <a:lnTo>
                    <a:pt x="14" y="18"/>
                  </a:lnTo>
                  <a:lnTo>
                    <a:pt x="8" y="0"/>
                  </a:lnTo>
                  <a:lnTo>
                    <a:pt x="4" y="18"/>
                  </a:lnTo>
                  <a:lnTo>
                    <a:pt x="0" y="38"/>
                  </a:lnTo>
                  <a:lnTo>
                    <a:pt x="0" y="58"/>
                  </a:lnTo>
                  <a:lnTo>
                    <a:pt x="0" y="80"/>
                  </a:lnTo>
                  <a:lnTo>
                    <a:pt x="0" y="100"/>
                  </a:lnTo>
                  <a:lnTo>
                    <a:pt x="2" y="114"/>
                  </a:lnTo>
                  <a:lnTo>
                    <a:pt x="4" y="126"/>
                  </a:lnTo>
                  <a:lnTo>
                    <a:pt x="4" y="13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495" name="Freeform 162"/>
            <p:cNvSpPr>
              <a:spLocks/>
            </p:cNvSpPr>
            <p:nvPr/>
          </p:nvSpPr>
          <p:spPr bwMode="auto">
            <a:xfrm>
              <a:off x="4573" y="2266"/>
              <a:ext cx="24" cy="130"/>
            </a:xfrm>
            <a:custGeom>
              <a:avLst/>
              <a:gdLst>
                <a:gd name="T0" fmla="*/ 20 w 24"/>
                <a:gd name="T1" fmla="*/ 0 h 130"/>
                <a:gd name="T2" fmla="*/ 20 w 24"/>
                <a:gd name="T3" fmla="*/ 4 h 130"/>
                <a:gd name="T4" fmla="*/ 20 w 24"/>
                <a:gd name="T5" fmla="*/ 14 h 130"/>
                <a:gd name="T6" fmla="*/ 24 w 24"/>
                <a:gd name="T7" fmla="*/ 30 h 130"/>
                <a:gd name="T8" fmla="*/ 20 w 24"/>
                <a:gd name="T9" fmla="*/ 50 h 130"/>
                <a:gd name="T10" fmla="*/ 20 w 24"/>
                <a:gd name="T11" fmla="*/ 72 h 130"/>
                <a:gd name="T12" fmla="*/ 20 w 24"/>
                <a:gd name="T13" fmla="*/ 92 h 130"/>
                <a:gd name="T14" fmla="*/ 14 w 24"/>
                <a:gd name="T15" fmla="*/ 114 h 130"/>
                <a:gd name="T16" fmla="*/ 8 w 24"/>
                <a:gd name="T17" fmla="*/ 130 h 130"/>
                <a:gd name="T18" fmla="*/ 4 w 24"/>
                <a:gd name="T19" fmla="*/ 114 h 130"/>
                <a:gd name="T20" fmla="*/ 0 w 24"/>
                <a:gd name="T21" fmla="*/ 92 h 130"/>
                <a:gd name="T22" fmla="*/ 0 w 24"/>
                <a:gd name="T23" fmla="*/ 72 h 130"/>
                <a:gd name="T24" fmla="*/ 0 w 24"/>
                <a:gd name="T25" fmla="*/ 50 h 130"/>
                <a:gd name="T26" fmla="*/ 0 w 24"/>
                <a:gd name="T27" fmla="*/ 30 h 130"/>
                <a:gd name="T28" fmla="*/ 2 w 24"/>
                <a:gd name="T29" fmla="*/ 14 h 130"/>
                <a:gd name="T30" fmla="*/ 4 w 24"/>
                <a:gd name="T31" fmla="*/ 4 h 130"/>
                <a:gd name="T32" fmla="*/ 4 w 24"/>
                <a:gd name="T33" fmla="*/ 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4" h="130">
                  <a:moveTo>
                    <a:pt x="20" y="0"/>
                  </a:moveTo>
                  <a:lnTo>
                    <a:pt x="20" y="4"/>
                  </a:lnTo>
                  <a:lnTo>
                    <a:pt x="20" y="14"/>
                  </a:lnTo>
                  <a:lnTo>
                    <a:pt x="24" y="30"/>
                  </a:lnTo>
                  <a:lnTo>
                    <a:pt x="20" y="50"/>
                  </a:lnTo>
                  <a:lnTo>
                    <a:pt x="20" y="72"/>
                  </a:lnTo>
                  <a:lnTo>
                    <a:pt x="20" y="92"/>
                  </a:lnTo>
                  <a:lnTo>
                    <a:pt x="14" y="114"/>
                  </a:lnTo>
                  <a:lnTo>
                    <a:pt x="8" y="130"/>
                  </a:lnTo>
                  <a:lnTo>
                    <a:pt x="4" y="114"/>
                  </a:lnTo>
                  <a:lnTo>
                    <a:pt x="0" y="92"/>
                  </a:lnTo>
                  <a:lnTo>
                    <a:pt x="0" y="72"/>
                  </a:lnTo>
                  <a:lnTo>
                    <a:pt x="0" y="50"/>
                  </a:lnTo>
                  <a:lnTo>
                    <a:pt x="0" y="30"/>
                  </a:lnTo>
                  <a:lnTo>
                    <a:pt x="2" y="14"/>
                  </a:lnTo>
                  <a:lnTo>
                    <a:pt x="4" y="4"/>
                  </a:lnTo>
                  <a:lnTo>
                    <a:pt x="4"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496" name="Freeform 163"/>
            <p:cNvSpPr>
              <a:spLocks/>
            </p:cNvSpPr>
            <p:nvPr/>
          </p:nvSpPr>
          <p:spPr bwMode="auto">
            <a:xfrm>
              <a:off x="4639" y="2086"/>
              <a:ext cx="18" cy="130"/>
            </a:xfrm>
            <a:custGeom>
              <a:avLst/>
              <a:gdLst>
                <a:gd name="T0" fmla="*/ 16 w 18"/>
                <a:gd name="T1" fmla="*/ 130 h 130"/>
                <a:gd name="T2" fmla="*/ 16 w 18"/>
                <a:gd name="T3" fmla="*/ 126 h 130"/>
                <a:gd name="T4" fmla="*/ 18 w 18"/>
                <a:gd name="T5" fmla="*/ 114 h 130"/>
                <a:gd name="T6" fmla="*/ 18 w 18"/>
                <a:gd name="T7" fmla="*/ 100 h 130"/>
                <a:gd name="T8" fmla="*/ 18 w 18"/>
                <a:gd name="T9" fmla="*/ 80 h 130"/>
                <a:gd name="T10" fmla="*/ 16 w 18"/>
                <a:gd name="T11" fmla="*/ 58 h 130"/>
                <a:gd name="T12" fmla="*/ 14 w 18"/>
                <a:gd name="T13" fmla="*/ 38 h 130"/>
                <a:gd name="T14" fmla="*/ 10 w 18"/>
                <a:gd name="T15" fmla="*/ 18 h 130"/>
                <a:gd name="T16" fmla="*/ 6 w 18"/>
                <a:gd name="T17" fmla="*/ 0 h 130"/>
                <a:gd name="T18" fmla="*/ 2 w 18"/>
                <a:gd name="T19" fmla="*/ 18 h 130"/>
                <a:gd name="T20" fmla="*/ 0 w 18"/>
                <a:gd name="T21" fmla="*/ 38 h 130"/>
                <a:gd name="T22" fmla="*/ 0 w 18"/>
                <a:gd name="T23" fmla="*/ 58 h 130"/>
                <a:gd name="T24" fmla="*/ 0 w 18"/>
                <a:gd name="T25" fmla="*/ 80 h 130"/>
                <a:gd name="T26" fmla="*/ 0 w 18"/>
                <a:gd name="T27" fmla="*/ 100 h 130"/>
                <a:gd name="T28" fmla="*/ 0 w 18"/>
                <a:gd name="T29" fmla="*/ 114 h 130"/>
                <a:gd name="T30" fmla="*/ 0 w 18"/>
                <a:gd name="T31" fmla="*/ 126 h 130"/>
                <a:gd name="T32" fmla="*/ 0 w 18"/>
                <a:gd name="T33" fmla="*/ 13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 h="130">
                  <a:moveTo>
                    <a:pt x="16" y="130"/>
                  </a:moveTo>
                  <a:lnTo>
                    <a:pt x="16" y="126"/>
                  </a:lnTo>
                  <a:lnTo>
                    <a:pt x="18" y="114"/>
                  </a:lnTo>
                  <a:lnTo>
                    <a:pt x="18" y="100"/>
                  </a:lnTo>
                  <a:lnTo>
                    <a:pt x="18" y="80"/>
                  </a:lnTo>
                  <a:lnTo>
                    <a:pt x="16" y="58"/>
                  </a:lnTo>
                  <a:lnTo>
                    <a:pt x="14" y="38"/>
                  </a:lnTo>
                  <a:lnTo>
                    <a:pt x="10" y="18"/>
                  </a:lnTo>
                  <a:lnTo>
                    <a:pt x="6" y="0"/>
                  </a:lnTo>
                  <a:lnTo>
                    <a:pt x="2" y="18"/>
                  </a:lnTo>
                  <a:lnTo>
                    <a:pt x="0" y="38"/>
                  </a:lnTo>
                  <a:lnTo>
                    <a:pt x="0" y="58"/>
                  </a:lnTo>
                  <a:lnTo>
                    <a:pt x="0" y="80"/>
                  </a:lnTo>
                  <a:lnTo>
                    <a:pt x="0" y="100"/>
                  </a:lnTo>
                  <a:lnTo>
                    <a:pt x="0" y="114"/>
                  </a:lnTo>
                  <a:lnTo>
                    <a:pt x="0" y="126"/>
                  </a:lnTo>
                  <a:lnTo>
                    <a:pt x="0" y="13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497" name="Freeform 164"/>
            <p:cNvSpPr>
              <a:spLocks/>
            </p:cNvSpPr>
            <p:nvPr/>
          </p:nvSpPr>
          <p:spPr bwMode="auto">
            <a:xfrm>
              <a:off x="4639" y="2266"/>
              <a:ext cx="18" cy="130"/>
            </a:xfrm>
            <a:custGeom>
              <a:avLst/>
              <a:gdLst>
                <a:gd name="T0" fmla="*/ 16 w 18"/>
                <a:gd name="T1" fmla="*/ 0 h 130"/>
                <a:gd name="T2" fmla="*/ 16 w 18"/>
                <a:gd name="T3" fmla="*/ 4 h 130"/>
                <a:gd name="T4" fmla="*/ 18 w 18"/>
                <a:gd name="T5" fmla="*/ 14 h 130"/>
                <a:gd name="T6" fmla="*/ 18 w 18"/>
                <a:gd name="T7" fmla="*/ 30 h 130"/>
                <a:gd name="T8" fmla="*/ 18 w 18"/>
                <a:gd name="T9" fmla="*/ 50 h 130"/>
                <a:gd name="T10" fmla="*/ 16 w 18"/>
                <a:gd name="T11" fmla="*/ 72 h 130"/>
                <a:gd name="T12" fmla="*/ 14 w 18"/>
                <a:gd name="T13" fmla="*/ 92 h 130"/>
                <a:gd name="T14" fmla="*/ 10 w 18"/>
                <a:gd name="T15" fmla="*/ 114 h 130"/>
                <a:gd name="T16" fmla="*/ 6 w 18"/>
                <a:gd name="T17" fmla="*/ 130 h 130"/>
                <a:gd name="T18" fmla="*/ 2 w 18"/>
                <a:gd name="T19" fmla="*/ 114 h 130"/>
                <a:gd name="T20" fmla="*/ 0 w 18"/>
                <a:gd name="T21" fmla="*/ 92 h 130"/>
                <a:gd name="T22" fmla="*/ 0 w 18"/>
                <a:gd name="T23" fmla="*/ 72 h 130"/>
                <a:gd name="T24" fmla="*/ 0 w 18"/>
                <a:gd name="T25" fmla="*/ 50 h 130"/>
                <a:gd name="T26" fmla="*/ 0 w 18"/>
                <a:gd name="T27" fmla="*/ 30 h 130"/>
                <a:gd name="T28" fmla="*/ 0 w 18"/>
                <a:gd name="T29" fmla="*/ 14 h 130"/>
                <a:gd name="T30" fmla="*/ 0 w 18"/>
                <a:gd name="T31" fmla="*/ 4 h 130"/>
                <a:gd name="T32" fmla="*/ 0 w 18"/>
                <a:gd name="T33" fmla="*/ 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 h="130">
                  <a:moveTo>
                    <a:pt x="16" y="0"/>
                  </a:moveTo>
                  <a:lnTo>
                    <a:pt x="16" y="4"/>
                  </a:lnTo>
                  <a:lnTo>
                    <a:pt x="18" y="14"/>
                  </a:lnTo>
                  <a:lnTo>
                    <a:pt x="18" y="30"/>
                  </a:lnTo>
                  <a:lnTo>
                    <a:pt x="18" y="50"/>
                  </a:lnTo>
                  <a:lnTo>
                    <a:pt x="16" y="72"/>
                  </a:lnTo>
                  <a:lnTo>
                    <a:pt x="14" y="92"/>
                  </a:lnTo>
                  <a:lnTo>
                    <a:pt x="10" y="114"/>
                  </a:lnTo>
                  <a:lnTo>
                    <a:pt x="6" y="130"/>
                  </a:lnTo>
                  <a:lnTo>
                    <a:pt x="2" y="114"/>
                  </a:lnTo>
                  <a:lnTo>
                    <a:pt x="0" y="92"/>
                  </a:lnTo>
                  <a:lnTo>
                    <a:pt x="0" y="72"/>
                  </a:lnTo>
                  <a:lnTo>
                    <a:pt x="0" y="50"/>
                  </a:lnTo>
                  <a:lnTo>
                    <a:pt x="0" y="30"/>
                  </a:lnTo>
                  <a:lnTo>
                    <a:pt x="0" y="14"/>
                  </a:lnTo>
                  <a:lnTo>
                    <a:pt x="0" y="4"/>
                  </a:lnTo>
                  <a:lnTo>
                    <a:pt x="0"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nvGrpSpPr>
            <p:cNvPr id="34498" name="Group 165"/>
            <p:cNvGrpSpPr>
              <a:grpSpLocks/>
            </p:cNvGrpSpPr>
            <p:nvPr/>
          </p:nvGrpSpPr>
          <p:grpSpPr bwMode="auto">
            <a:xfrm>
              <a:off x="4725" y="2054"/>
              <a:ext cx="70" cy="462"/>
              <a:chOff x="4590" y="1914"/>
              <a:chExt cx="70" cy="462"/>
            </a:xfrm>
          </p:grpSpPr>
          <p:sp>
            <p:nvSpPr>
              <p:cNvPr id="34663" name="Freeform 166"/>
              <p:cNvSpPr>
                <a:spLocks/>
              </p:cNvSpPr>
              <p:nvPr/>
            </p:nvSpPr>
            <p:spPr bwMode="auto">
              <a:xfrm>
                <a:off x="4590" y="1914"/>
                <a:ext cx="70" cy="462"/>
              </a:xfrm>
              <a:custGeom>
                <a:avLst/>
                <a:gdLst>
                  <a:gd name="T0" fmla="*/ 70 w 70"/>
                  <a:gd name="T1" fmla="*/ 20 h 462"/>
                  <a:gd name="T2" fmla="*/ 70 w 70"/>
                  <a:gd name="T3" fmla="*/ 442 h 462"/>
                  <a:gd name="T4" fmla="*/ 66 w 70"/>
                  <a:gd name="T5" fmla="*/ 442 h 462"/>
                  <a:gd name="T6" fmla="*/ 64 w 70"/>
                  <a:gd name="T7" fmla="*/ 450 h 462"/>
                  <a:gd name="T8" fmla="*/ 58 w 70"/>
                  <a:gd name="T9" fmla="*/ 456 h 462"/>
                  <a:gd name="T10" fmla="*/ 46 w 70"/>
                  <a:gd name="T11" fmla="*/ 460 h 462"/>
                  <a:gd name="T12" fmla="*/ 34 w 70"/>
                  <a:gd name="T13" fmla="*/ 462 h 462"/>
                  <a:gd name="T14" fmla="*/ 20 w 70"/>
                  <a:gd name="T15" fmla="*/ 460 h 462"/>
                  <a:gd name="T16" fmla="*/ 10 w 70"/>
                  <a:gd name="T17" fmla="*/ 456 h 462"/>
                  <a:gd name="T18" fmla="*/ 4 w 70"/>
                  <a:gd name="T19" fmla="*/ 450 h 462"/>
                  <a:gd name="T20" fmla="*/ 0 w 70"/>
                  <a:gd name="T21" fmla="*/ 442 h 462"/>
                  <a:gd name="T22" fmla="*/ 0 w 70"/>
                  <a:gd name="T23" fmla="*/ 20 h 462"/>
                  <a:gd name="T24" fmla="*/ 4 w 70"/>
                  <a:gd name="T25" fmla="*/ 12 h 462"/>
                  <a:gd name="T26" fmla="*/ 10 w 70"/>
                  <a:gd name="T27" fmla="*/ 4 h 462"/>
                  <a:gd name="T28" fmla="*/ 20 w 70"/>
                  <a:gd name="T29" fmla="*/ 0 h 462"/>
                  <a:gd name="T30" fmla="*/ 34 w 70"/>
                  <a:gd name="T31" fmla="*/ 0 h 462"/>
                  <a:gd name="T32" fmla="*/ 46 w 70"/>
                  <a:gd name="T33" fmla="*/ 0 h 462"/>
                  <a:gd name="T34" fmla="*/ 58 w 70"/>
                  <a:gd name="T35" fmla="*/ 4 h 462"/>
                  <a:gd name="T36" fmla="*/ 64 w 70"/>
                  <a:gd name="T37" fmla="*/ 12 h 462"/>
                  <a:gd name="T38" fmla="*/ 66 w 70"/>
                  <a:gd name="T39" fmla="*/ 20 h 462"/>
                  <a:gd name="T40" fmla="*/ 70 w 70"/>
                  <a:gd name="T41" fmla="*/ 20 h 4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0" h="462">
                    <a:moveTo>
                      <a:pt x="70" y="20"/>
                    </a:moveTo>
                    <a:lnTo>
                      <a:pt x="70" y="442"/>
                    </a:lnTo>
                    <a:lnTo>
                      <a:pt x="66" y="442"/>
                    </a:lnTo>
                    <a:lnTo>
                      <a:pt x="64" y="450"/>
                    </a:lnTo>
                    <a:lnTo>
                      <a:pt x="58" y="456"/>
                    </a:lnTo>
                    <a:lnTo>
                      <a:pt x="46" y="460"/>
                    </a:lnTo>
                    <a:lnTo>
                      <a:pt x="34" y="462"/>
                    </a:lnTo>
                    <a:lnTo>
                      <a:pt x="20" y="460"/>
                    </a:lnTo>
                    <a:lnTo>
                      <a:pt x="10" y="456"/>
                    </a:lnTo>
                    <a:lnTo>
                      <a:pt x="4" y="450"/>
                    </a:lnTo>
                    <a:lnTo>
                      <a:pt x="0" y="442"/>
                    </a:lnTo>
                    <a:lnTo>
                      <a:pt x="0" y="20"/>
                    </a:lnTo>
                    <a:lnTo>
                      <a:pt x="4" y="12"/>
                    </a:lnTo>
                    <a:lnTo>
                      <a:pt x="10" y="4"/>
                    </a:lnTo>
                    <a:lnTo>
                      <a:pt x="20" y="0"/>
                    </a:lnTo>
                    <a:lnTo>
                      <a:pt x="34" y="0"/>
                    </a:lnTo>
                    <a:lnTo>
                      <a:pt x="46" y="0"/>
                    </a:lnTo>
                    <a:lnTo>
                      <a:pt x="58" y="4"/>
                    </a:lnTo>
                    <a:lnTo>
                      <a:pt x="64" y="12"/>
                    </a:lnTo>
                    <a:lnTo>
                      <a:pt x="66" y="20"/>
                    </a:lnTo>
                    <a:lnTo>
                      <a:pt x="70" y="20"/>
                    </a:lnTo>
                    <a:close/>
                  </a:path>
                </a:pathLst>
              </a:custGeom>
              <a:solidFill>
                <a:srgbClr val="FFFF4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664" name="Freeform 167"/>
              <p:cNvSpPr>
                <a:spLocks/>
              </p:cNvSpPr>
              <p:nvPr/>
            </p:nvSpPr>
            <p:spPr bwMode="auto">
              <a:xfrm>
                <a:off x="4590" y="1914"/>
                <a:ext cx="70" cy="462"/>
              </a:xfrm>
              <a:custGeom>
                <a:avLst/>
                <a:gdLst>
                  <a:gd name="T0" fmla="*/ 70 w 70"/>
                  <a:gd name="T1" fmla="*/ 20 h 462"/>
                  <a:gd name="T2" fmla="*/ 70 w 70"/>
                  <a:gd name="T3" fmla="*/ 442 h 462"/>
                  <a:gd name="T4" fmla="*/ 66 w 70"/>
                  <a:gd name="T5" fmla="*/ 442 h 462"/>
                  <a:gd name="T6" fmla="*/ 64 w 70"/>
                  <a:gd name="T7" fmla="*/ 450 h 462"/>
                  <a:gd name="T8" fmla="*/ 58 w 70"/>
                  <a:gd name="T9" fmla="*/ 456 h 462"/>
                  <a:gd name="T10" fmla="*/ 46 w 70"/>
                  <a:gd name="T11" fmla="*/ 460 h 462"/>
                  <a:gd name="T12" fmla="*/ 34 w 70"/>
                  <a:gd name="T13" fmla="*/ 462 h 462"/>
                  <a:gd name="T14" fmla="*/ 20 w 70"/>
                  <a:gd name="T15" fmla="*/ 460 h 462"/>
                  <a:gd name="T16" fmla="*/ 10 w 70"/>
                  <a:gd name="T17" fmla="*/ 456 h 462"/>
                  <a:gd name="T18" fmla="*/ 4 w 70"/>
                  <a:gd name="T19" fmla="*/ 450 h 462"/>
                  <a:gd name="T20" fmla="*/ 0 w 70"/>
                  <a:gd name="T21" fmla="*/ 442 h 462"/>
                  <a:gd name="T22" fmla="*/ 0 w 70"/>
                  <a:gd name="T23" fmla="*/ 20 h 462"/>
                  <a:gd name="T24" fmla="*/ 4 w 70"/>
                  <a:gd name="T25" fmla="*/ 12 h 462"/>
                  <a:gd name="T26" fmla="*/ 10 w 70"/>
                  <a:gd name="T27" fmla="*/ 4 h 462"/>
                  <a:gd name="T28" fmla="*/ 20 w 70"/>
                  <a:gd name="T29" fmla="*/ 0 h 462"/>
                  <a:gd name="T30" fmla="*/ 34 w 70"/>
                  <a:gd name="T31" fmla="*/ 0 h 462"/>
                  <a:gd name="T32" fmla="*/ 46 w 70"/>
                  <a:gd name="T33" fmla="*/ 0 h 462"/>
                  <a:gd name="T34" fmla="*/ 58 w 70"/>
                  <a:gd name="T35" fmla="*/ 4 h 462"/>
                  <a:gd name="T36" fmla="*/ 64 w 70"/>
                  <a:gd name="T37" fmla="*/ 12 h 462"/>
                  <a:gd name="T38" fmla="*/ 66 w 70"/>
                  <a:gd name="T39" fmla="*/ 20 h 462"/>
                  <a:gd name="T40" fmla="*/ 70 w 70"/>
                  <a:gd name="T41" fmla="*/ 20 h 4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0" h="462">
                    <a:moveTo>
                      <a:pt x="70" y="20"/>
                    </a:moveTo>
                    <a:lnTo>
                      <a:pt x="70" y="442"/>
                    </a:lnTo>
                    <a:lnTo>
                      <a:pt x="66" y="442"/>
                    </a:lnTo>
                    <a:lnTo>
                      <a:pt x="64" y="450"/>
                    </a:lnTo>
                    <a:lnTo>
                      <a:pt x="58" y="456"/>
                    </a:lnTo>
                    <a:lnTo>
                      <a:pt x="46" y="460"/>
                    </a:lnTo>
                    <a:lnTo>
                      <a:pt x="34" y="462"/>
                    </a:lnTo>
                    <a:lnTo>
                      <a:pt x="20" y="460"/>
                    </a:lnTo>
                    <a:lnTo>
                      <a:pt x="10" y="456"/>
                    </a:lnTo>
                    <a:lnTo>
                      <a:pt x="4" y="450"/>
                    </a:lnTo>
                    <a:lnTo>
                      <a:pt x="0" y="442"/>
                    </a:lnTo>
                    <a:lnTo>
                      <a:pt x="0" y="20"/>
                    </a:lnTo>
                    <a:lnTo>
                      <a:pt x="4" y="12"/>
                    </a:lnTo>
                    <a:lnTo>
                      <a:pt x="10" y="4"/>
                    </a:lnTo>
                    <a:lnTo>
                      <a:pt x="20" y="0"/>
                    </a:lnTo>
                    <a:lnTo>
                      <a:pt x="34" y="0"/>
                    </a:lnTo>
                    <a:lnTo>
                      <a:pt x="46" y="0"/>
                    </a:lnTo>
                    <a:lnTo>
                      <a:pt x="58" y="4"/>
                    </a:lnTo>
                    <a:lnTo>
                      <a:pt x="64" y="12"/>
                    </a:lnTo>
                    <a:lnTo>
                      <a:pt x="66" y="20"/>
                    </a:lnTo>
                    <a:lnTo>
                      <a:pt x="70" y="2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sp>
          <p:nvSpPr>
            <p:cNvPr id="34499" name="Freeform 168"/>
            <p:cNvSpPr>
              <a:spLocks/>
            </p:cNvSpPr>
            <p:nvPr/>
          </p:nvSpPr>
          <p:spPr bwMode="auto">
            <a:xfrm>
              <a:off x="4725" y="2054"/>
              <a:ext cx="66" cy="40"/>
            </a:xfrm>
            <a:custGeom>
              <a:avLst/>
              <a:gdLst>
                <a:gd name="T0" fmla="*/ 34 w 66"/>
                <a:gd name="T1" fmla="*/ 40 h 40"/>
                <a:gd name="T2" fmla="*/ 46 w 66"/>
                <a:gd name="T3" fmla="*/ 38 h 40"/>
                <a:gd name="T4" fmla="*/ 58 w 66"/>
                <a:gd name="T5" fmla="*/ 34 h 40"/>
                <a:gd name="T6" fmla="*/ 64 w 66"/>
                <a:gd name="T7" fmla="*/ 28 h 40"/>
                <a:gd name="T8" fmla="*/ 66 w 66"/>
                <a:gd name="T9" fmla="*/ 20 h 40"/>
                <a:gd name="T10" fmla="*/ 64 w 66"/>
                <a:gd name="T11" fmla="*/ 12 h 40"/>
                <a:gd name="T12" fmla="*/ 58 w 66"/>
                <a:gd name="T13" fmla="*/ 4 h 40"/>
                <a:gd name="T14" fmla="*/ 46 w 66"/>
                <a:gd name="T15" fmla="*/ 0 h 40"/>
                <a:gd name="T16" fmla="*/ 34 w 66"/>
                <a:gd name="T17" fmla="*/ 0 h 40"/>
                <a:gd name="T18" fmla="*/ 20 w 66"/>
                <a:gd name="T19" fmla="*/ 0 h 40"/>
                <a:gd name="T20" fmla="*/ 10 w 66"/>
                <a:gd name="T21" fmla="*/ 4 h 40"/>
                <a:gd name="T22" fmla="*/ 4 w 66"/>
                <a:gd name="T23" fmla="*/ 12 h 40"/>
                <a:gd name="T24" fmla="*/ 0 w 66"/>
                <a:gd name="T25" fmla="*/ 20 h 40"/>
                <a:gd name="T26" fmla="*/ 4 w 66"/>
                <a:gd name="T27" fmla="*/ 28 h 40"/>
                <a:gd name="T28" fmla="*/ 10 w 66"/>
                <a:gd name="T29" fmla="*/ 34 h 40"/>
                <a:gd name="T30" fmla="*/ 20 w 66"/>
                <a:gd name="T31" fmla="*/ 38 h 40"/>
                <a:gd name="T32" fmla="*/ 34 w 66"/>
                <a:gd name="T33" fmla="*/ 4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6" h="40">
                  <a:moveTo>
                    <a:pt x="34" y="40"/>
                  </a:moveTo>
                  <a:lnTo>
                    <a:pt x="46" y="38"/>
                  </a:lnTo>
                  <a:lnTo>
                    <a:pt x="58" y="34"/>
                  </a:lnTo>
                  <a:lnTo>
                    <a:pt x="64" y="28"/>
                  </a:lnTo>
                  <a:lnTo>
                    <a:pt x="66" y="20"/>
                  </a:lnTo>
                  <a:lnTo>
                    <a:pt x="64" y="12"/>
                  </a:lnTo>
                  <a:lnTo>
                    <a:pt x="58" y="4"/>
                  </a:lnTo>
                  <a:lnTo>
                    <a:pt x="46" y="0"/>
                  </a:lnTo>
                  <a:lnTo>
                    <a:pt x="34" y="0"/>
                  </a:lnTo>
                  <a:lnTo>
                    <a:pt x="20" y="0"/>
                  </a:lnTo>
                  <a:lnTo>
                    <a:pt x="10" y="4"/>
                  </a:lnTo>
                  <a:lnTo>
                    <a:pt x="4" y="12"/>
                  </a:lnTo>
                  <a:lnTo>
                    <a:pt x="0" y="20"/>
                  </a:lnTo>
                  <a:lnTo>
                    <a:pt x="4" y="28"/>
                  </a:lnTo>
                  <a:lnTo>
                    <a:pt x="10" y="34"/>
                  </a:lnTo>
                  <a:lnTo>
                    <a:pt x="20" y="38"/>
                  </a:lnTo>
                  <a:lnTo>
                    <a:pt x="34" y="4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nvGrpSpPr>
            <p:cNvPr id="34500" name="Group 169"/>
            <p:cNvGrpSpPr>
              <a:grpSpLocks/>
            </p:cNvGrpSpPr>
            <p:nvPr/>
          </p:nvGrpSpPr>
          <p:grpSpPr bwMode="auto">
            <a:xfrm>
              <a:off x="4801" y="2054"/>
              <a:ext cx="66" cy="462"/>
              <a:chOff x="4666" y="1914"/>
              <a:chExt cx="66" cy="462"/>
            </a:xfrm>
          </p:grpSpPr>
          <p:sp>
            <p:nvSpPr>
              <p:cNvPr id="34661" name="Freeform 170"/>
              <p:cNvSpPr>
                <a:spLocks/>
              </p:cNvSpPr>
              <p:nvPr/>
            </p:nvSpPr>
            <p:spPr bwMode="auto">
              <a:xfrm>
                <a:off x="4666" y="1914"/>
                <a:ext cx="66" cy="462"/>
              </a:xfrm>
              <a:custGeom>
                <a:avLst/>
                <a:gdLst>
                  <a:gd name="T0" fmla="*/ 66 w 66"/>
                  <a:gd name="T1" fmla="*/ 20 h 462"/>
                  <a:gd name="T2" fmla="*/ 66 w 66"/>
                  <a:gd name="T3" fmla="*/ 442 h 462"/>
                  <a:gd name="T4" fmla="*/ 64 w 66"/>
                  <a:gd name="T5" fmla="*/ 442 h 462"/>
                  <a:gd name="T6" fmla="*/ 62 w 66"/>
                  <a:gd name="T7" fmla="*/ 450 h 462"/>
                  <a:gd name="T8" fmla="*/ 56 w 66"/>
                  <a:gd name="T9" fmla="*/ 456 h 462"/>
                  <a:gd name="T10" fmla="*/ 44 w 66"/>
                  <a:gd name="T11" fmla="*/ 460 h 462"/>
                  <a:gd name="T12" fmla="*/ 30 w 66"/>
                  <a:gd name="T13" fmla="*/ 462 h 462"/>
                  <a:gd name="T14" fmla="*/ 18 w 66"/>
                  <a:gd name="T15" fmla="*/ 460 h 462"/>
                  <a:gd name="T16" fmla="*/ 8 w 66"/>
                  <a:gd name="T17" fmla="*/ 456 h 462"/>
                  <a:gd name="T18" fmla="*/ 0 w 66"/>
                  <a:gd name="T19" fmla="*/ 450 h 462"/>
                  <a:gd name="T20" fmla="*/ 0 w 66"/>
                  <a:gd name="T21" fmla="*/ 442 h 462"/>
                  <a:gd name="T22" fmla="*/ 0 w 66"/>
                  <a:gd name="T23" fmla="*/ 20 h 462"/>
                  <a:gd name="T24" fmla="*/ 0 w 66"/>
                  <a:gd name="T25" fmla="*/ 12 h 462"/>
                  <a:gd name="T26" fmla="*/ 8 w 66"/>
                  <a:gd name="T27" fmla="*/ 4 h 462"/>
                  <a:gd name="T28" fmla="*/ 18 w 66"/>
                  <a:gd name="T29" fmla="*/ 0 h 462"/>
                  <a:gd name="T30" fmla="*/ 30 w 66"/>
                  <a:gd name="T31" fmla="*/ 0 h 462"/>
                  <a:gd name="T32" fmla="*/ 44 w 66"/>
                  <a:gd name="T33" fmla="*/ 0 h 462"/>
                  <a:gd name="T34" fmla="*/ 56 w 66"/>
                  <a:gd name="T35" fmla="*/ 4 h 462"/>
                  <a:gd name="T36" fmla="*/ 62 w 66"/>
                  <a:gd name="T37" fmla="*/ 12 h 462"/>
                  <a:gd name="T38" fmla="*/ 64 w 66"/>
                  <a:gd name="T39" fmla="*/ 20 h 462"/>
                  <a:gd name="T40" fmla="*/ 66 w 66"/>
                  <a:gd name="T41" fmla="*/ 20 h 4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6" h="462">
                    <a:moveTo>
                      <a:pt x="66" y="20"/>
                    </a:moveTo>
                    <a:lnTo>
                      <a:pt x="66" y="442"/>
                    </a:lnTo>
                    <a:lnTo>
                      <a:pt x="64" y="442"/>
                    </a:lnTo>
                    <a:lnTo>
                      <a:pt x="62" y="450"/>
                    </a:lnTo>
                    <a:lnTo>
                      <a:pt x="56" y="456"/>
                    </a:lnTo>
                    <a:lnTo>
                      <a:pt x="44" y="460"/>
                    </a:lnTo>
                    <a:lnTo>
                      <a:pt x="30" y="462"/>
                    </a:lnTo>
                    <a:lnTo>
                      <a:pt x="18" y="460"/>
                    </a:lnTo>
                    <a:lnTo>
                      <a:pt x="8" y="456"/>
                    </a:lnTo>
                    <a:lnTo>
                      <a:pt x="0" y="450"/>
                    </a:lnTo>
                    <a:lnTo>
                      <a:pt x="0" y="442"/>
                    </a:lnTo>
                    <a:lnTo>
                      <a:pt x="0" y="20"/>
                    </a:lnTo>
                    <a:lnTo>
                      <a:pt x="0" y="12"/>
                    </a:lnTo>
                    <a:lnTo>
                      <a:pt x="8" y="4"/>
                    </a:lnTo>
                    <a:lnTo>
                      <a:pt x="18" y="0"/>
                    </a:lnTo>
                    <a:lnTo>
                      <a:pt x="30" y="0"/>
                    </a:lnTo>
                    <a:lnTo>
                      <a:pt x="44" y="0"/>
                    </a:lnTo>
                    <a:lnTo>
                      <a:pt x="56" y="4"/>
                    </a:lnTo>
                    <a:lnTo>
                      <a:pt x="62" y="12"/>
                    </a:lnTo>
                    <a:lnTo>
                      <a:pt x="64" y="20"/>
                    </a:lnTo>
                    <a:lnTo>
                      <a:pt x="66" y="20"/>
                    </a:lnTo>
                    <a:close/>
                  </a:path>
                </a:pathLst>
              </a:custGeom>
              <a:solidFill>
                <a:srgbClr val="FFFF4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662" name="Freeform 171"/>
              <p:cNvSpPr>
                <a:spLocks/>
              </p:cNvSpPr>
              <p:nvPr/>
            </p:nvSpPr>
            <p:spPr bwMode="auto">
              <a:xfrm>
                <a:off x="4666" y="1914"/>
                <a:ext cx="66" cy="462"/>
              </a:xfrm>
              <a:custGeom>
                <a:avLst/>
                <a:gdLst>
                  <a:gd name="T0" fmla="*/ 66 w 66"/>
                  <a:gd name="T1" fmla="*/ 20 h 462"/>
                  <a:gd name="T2" fmla="*/ 66 w 66"/>
                  <a:gd name="T3" fmla="*/ 442 h 462"/>
                  <a:gd name="T4" fmla="*/ 64 w 66"/>
                  <a:gd name="T5" fmla="*/ 442 h 462"/>
                  <a:gd name="T6" fmla="*/ 62 w 66"/>
                  <a:gd name="T7" fmla="*/ 450 h 462"/>
                  <a:gd name="T8" fmla="*/ 56 w 66"/>
                  <a:gd name="T9" fmla="*/ 456 h 462"/>
                  <a:gd name="T10" fmla="*/ 44 w 66"/>
                  <a:gd name="T11" fmla="*/ 460 h 462"/>
                  <a:gd name="T12" fmla="*/ 30 w 66"/>
                  <a:gd name="T13" fmla="*/ 462 h 462"/>
                  <a:gd name="T14" fmla="*/ 18 w 66"/>
                  <a:gd name="T15" fmla="*/ 460 h 462"/>
                  <a:gd name="T16" fmla="*/ 8 w 66"/>
                  <a:gd name="T17" fmla="*/ 456 h 462"/>
                  <a:gd name="T18" fmla="*/ 0 w 66"/>
                  <a:gd name="T19" fmla="*/ 450 h 462"/>
                  <a:gd name="T20" fmla="*/ 0 w 66"/>
                  <a:gd name="T21" fmla="*/ 442 h 462"/>
                  <a:gd name="T22" fmla="*/ 0 w 66"/>
                  <a:gd name="T23" fmla="*/ 20 h 462"/>
                  <a:gd name="T24" fmla="*/ 0 w 66"/>
                  <a:gd name="T25" fmla="*/ 12 h 462"/>
                  <a:gd name="T26" fmla="*/ 8 w 66"/>
                  <a:gd name="T27" fmla="*/ 4 h 462"/>
                  <a:gd name="T28" fmla="*/ 18 w 66"/>
                  <a:gd name="T29" fmla="*/ 0 h 462"/>
                  <a:gd name="T30" fmla="*/ 30 w 66"/>
                  <a:gd name="T31" fmla="*/ 0 h 462"/>
                  <a:gd name="T32" fmla="*/ 44 w 66"/>
                  <a:gd name="T33" fmla="*/ 0 h 462"/>
                  <a:gd name="T34" fmla="*/ 56 w 66"/>
                  <a:gd name="T35" fmla="*/ 4 h 462"/>
                  <a:gd name="T36" fmla="*/ 62 w 66"/>
                  <a:gd name="T37" fmla="*/ 12 h 462"/>
                  <a:gd name="T38" fmla="*/ 64 w 66"/>
                  <a:gd name="T39" fmla="*/ 20 h 462"/>
                  <a:gd name="T40" fmla="*/ 66 w 66"/>
                  <a:gd name="T41" fmla="*/ 20 h 4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6" h="462">
                    <a:moveTo>
                      <a:pt x="66" y="20"/>
                    </a:moveTo>
                    <a:lnTo>
                      <a:pt x="66" y="442"/>
                    </a:lnTo>
                    <a:lnTo>
                      <a:pt x="64" y="442"/>
                    </a:lnTo>
                    <a:lnTo>
                      <a:pt x="62" y="450"/>
                    </a:lnTo>
                    <a:lnTo>
                      <a:pt x="56" y="456"/>
                    </a:lnTo>
                    <a:lnTo>
                      <a:pt x="44" y="460"/>
                    </a:lnTo>
                    <a:lnTo>
                      <a:pt x="30" y="462"/>
                    </a:lnTo>
                    <a:lnTo>
                      <a:pt x="18" y="460"/>
                    </a:lnTo>
                    <a:lnTo>
                      <a:pt x="8" y="456"/>
                    </a:lnTo>
                    <a:lnTo>
                      <a:pt x="0" y="450"/>
                    </a:lnTo>
                    <a:lnTo>
                      <a:pt x="0" y="442"/>
                    </a:lnTo>
                    <a:lnTo>
                      <a:pt x="0" y="20"/>
                    </a:lnTo>
                    <a:lnTo>
                      <a:pt x="0" y="12"/>
                    </a:lnTo>
                    <a:lnTo>
                      <a:pt x="8" y="4"/>
                    </a:lnTo>
                    <a:lnTo>
                      <a:pt x="18" y="0"/>
                    </a:lnTo>
                    <a:lnTo>
                      <a:pt x="30" y="0"/>
                    </a:lnTo>
                    <a:lnTo>
                      <a:pt x="44" y="0"/>
                    </a:lnTo>
                    <a:lnTo>
                      <a:pt x="56" y="4"/>
                    </a:lnTo>
                    <a:lnTo>
                      <a:pt x="62" y="12"/>
                    </a:lnTo>
                    <a:lnTo>
                      <a:pt x="64" y="20"/>
                    </a:lnTo>
                    <a:lnTo>
                      <a:pt x="66" y="2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sp>
          <p:nvSpPr>
            <p:cNvPr id="34501" name="Freeform 172"/>
            <p:cNvSpPr>
              <a:spLocks/>
            </p:cNvSpPr>
            <p:nvPr/>
          </p:nvSpPr>
          <p:spPr bwMode="auto">
            <a:xfrm>
              <a:off x="4801" y="2054"/>
              <a:ext cx="66" cy="40"/>
            </a:xfrm>
            <a:custGeom>
              <a:avLst/>
              <a:gdLst>
                <a:gd name="T0" fmla="*/ 30 w 66"/>
                <a:gd name="T1" fmla="*/ 40 h 40"/>
                <a:gd name="T2" fmla="*/ 44 w 66"/>
                <a:gd name="T3" fmla="*/ 38 h 40"/>
                <a:gd name="T4" fmla="*/ 54 w 66"/>
                <a:gd name="T5" fmla="*/ 34 h 40"/>
                <a:gd name="T6" fmla="*/ 62 w 66"/>
                <a:gd name="T7" fmla="*/ 28 h 40"/>
                <a:gd name="T8" fmla="*/ 66 w 66"/>
                <a:gd name="T9" fmla="*/ 20 h 40"/>
                <a:gd name="T10" fmla="*/ 62 w 66"/>
                <a:gd name="T11" fmla="*/ 12 h 40"/>
                <a:gd name="T12" fmla="*/ 54 w 66"/>
                <a:gd name="T13" fmla="*/ 4 h 40"/>
                <a:gd name="T14" fmla="*/ 44 w 66"/>
                <a:gd name="T15" fmla="*/ 0 h 40"/>
                <a:gd name="T16" fmla="*/ 30 w 66"/>
                <a:gd name="T17" fmla="*/ 0 h 40"/>
                <a:gd name="T18" fmla="*/ 18 w 66"/>
                <a:gd name="T19" fmla="*/ 0 h 40"/>
                <a:gd name="T20" fmla="*/ 8 w 66"/>
                <a:gd name="T21" fmla="*/ 4 h 40"/>
                <a:gd name="T22" fmla="*/ 0 w 66"/>
                <a:gd name="T23" fmla="*/ 12 h 40"/>
                <a:gd name="T24" fmla="*/ 0 w 66"/>
                <a:gd name="T25" fmla="*/ 20 h 40"/>
                <a:gd name="T26" fmla="*/ 0 w 66"/>
                <a:gd name="T27" fmla="*/ 28 h 40"/>
                <a:gd name="T28" fmla="*/ 8 w 66"/>
                <a:gd name="T29" fmla="*/ 34 h 40"/>
                <a:gd name="T30" fmla="*/ 18 w 66"/>
                <a:gd name="T31" fmla="*/ 38 h 40"/>
                <a:gd name="T32" fmla="*/ 30 w 66"/>
                <a:gd name="T33" fmla="*/ 4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6" h="40">
                  <a:moveTo>
                    <a:pt x="30" y="40"/>
                  </a:moveTo>
                  <a:lnTo>
                    <a:pt x="44" y="38"/>
                  </a:lnTo>
                  <a:lnTo>
                    <a:pt x="54" y="34"/>
                  </a:lnTo>
                  <a:lnTo>
                    <a:pt x="62" y="28"/>
                  </a:lnTo>
                  <a:lnTo>
                    <a:pt x="66" y="20"/>
                  </a:lnTo>
                  <a:lnTo>
                    <a:pt x="62" y="12"/>
                  </a:lnTo>
                  <a:lnTo>
                    <a:pt x="54" y="4"/>
                  </a:lnTo>
                  <a:lnTo>
                    <a:pt x="44" y="0"/>
                  </a:lnTo>
                  <a:lnTo>
                    <a:pt x="30" y="0"/>
                  </a:lnTo>
                  <a:lnTo>
                    <a:pt x="18" y="0"/>
                  </a:lnTo>
                  <a:lnTo>
                    <a:pt x="8" y="4"/>
                  </a:lnTo>
                  <a:lnTo>
                    <a:pt x="0" y="12"/>
                  </a:lnTo>
                  <a:lnTo>
                    <a:pt x="0" y="20"/>
                  </a:lnTo>
                  <a:lnTo>
                    <a:pt x="0" y="28"/>
                  </a:lnTo>
                  <a:lnTo>
                    <a:pt x="8" y="34"/>
                  </a:lnTo>
                  <a:lnTo>
                    <a:pt x="18" y="38"/>
                  </a:lnTo>
                  <a:lnTo>
                    <a:pt x="30" y="4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nvGrpSpPr>
            <p:cNvPr id="34502" name="Group 173"/>
            <p:cNvGrpSpPr>
              <a:grpSpLocks/>
            </p:cNvGrpSpPr>
            <p:nvPr/>
          </p:nvGrpSpPr>
          <p:grpSpPr bwMode="auto">
            <a:xfrm>
              <a:off x="4881" y="2054"/>
              <a:ext cx="68" cy="462"/>
              <a:chOff x="4746" y="1914"/>
              <a:chExt cx="68" cy="462"/>
            </a:xfrm>
          </p:grpSpPr>
          <p:sp>
            <p:nvSpPr>
              <p:cNvPr id="34659" name="Freeform 174"/>
              <p:cNvSpPr>
                <a:spLocks/>
              </p:cNvSpPr>
              <p:nvPr/>
            </p:nvSpPr>
            <p:spPr bwMode="auto">
              <a:xfrm>
                <a:off x="4746" y="1914"/>
                <a:ext cx="68" cy="462"/>
              </a:xfrm>
              <a:custGeom>
                <a:avLst/>
                <a:gdLst>
                  <a:gd name="T0" fmla="*/ 68 w 68"/>
                  <a:gd name="T1" fmla="*/ 20 h 462"/>
                  <a:gd name="T2" fmla="*/ 68 w 68"/>
                  <a:gd name="T3" fmla="*/ 442 h 462"/>
                  <a:gd name="T4" fmla="*/ 66 w 68"/>
                  <a:gd name="T5" fmla="*/ 442 h 462"/>
                  <a:gd name="T6" fmla="*/ 64 w 68"/>
                  <a:gd name="T7" fmla="*/ 450 h 462"/>
                  <a:gd name="T8" fmla="*/ 56 w 68"/>
                  <a:gd name="T9" fmla="*/ 456 h 462"/>
                  <a:gd name="T10" fmla="*/ 46 w 68"/>
                  <a:gd name="T11" fmla="*/ 460 h 462"/>
                  <a:gd name="T12" fmla="*/ 34 w 68"/>
                  <a:gd name="T13" fmla="*/ 462 h 462"/>
                  <a:gd name="T14" fmla="*/ 20 w 68"/>
                  <a:gd name="T15" fmla="*/ 460 h 462"/>
                  <a:gd name="T16" fmla="*/ 10 w 68"/>
                  <a:gd name="T17" fmla="*/ 456 h 462"/>
                  <a:gd name="T18" fmla="*/ 2 w 68"/>
                  <a:gd name="T19" fmla="*/ 450 h 462"/>
                  <a:gd name="T20" fmla="*/ 0 w 68"/>
                  <a:gd name="T21" fmla="*/ 442 h 462"/>
                  <a:gd name="T22" fmla="*/ 0 w 68"/>
                  <a:gd name="T23" fmla="*/ 20 h 462"/>
                  <a:gd name="T24" fmla="*/ 2 w 68"/>
                  <a:gd name="T25" fmla="*/ 12 h 462"/>
                  <a:gd name="T26" fmla="*/ 10 w 68"/>
                  <a:gd name="T27" fmla="*/ 4 h 462"/>
                  <a:gd name="T28" fmla="*/ 20 w 68"/>
                  <a:gd name="T29" fmla="*/ 0 h 462"/>
                  <a:gd name="T30" fmla="*/ 34 w 68"/>
                  <a:gd name="T31" fmla="*/ 0 h 462"/>
                  <a:gd name="T32" fmla="*/ 46 w 68"/>
                  <a:gd name="T33" fmla="*/ 0 h 462"/>
                  <a:gd name="T34" fmla="*/ 56 w 68"/>
                  <a:gd name="T35" fmla="*/ 4 h 462"/>
                  <a:gd name="T36" fmla="*/ 64 w 68"/>
                  <a:gd name="T37" fmla="*/ 12 h 462"/>
                  <a:gd name="T38" fmla="*/ 66 w 68"/>
                  <a:gd name="T39" fmla="*/ 20 h 462"/>
                  <a:gd name="T40" fmla="*/ 68 w 68"/>
                  <a:gd name="T41" fmla="*/ 20 h 4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8" h="462">
                    <a:moveTo>
                      <a:pt x="68" y="20"/>
                    </a:moveTo>
                    <a:lnTo>
                      <a:pt x="68" y="442"/>
                    </a:lnTo>
                    <a:lnTo>
                      <a:pt x="66" y="442"/>
                    </a:lnTo>
                    <a:lnTo>
                      <a:pt x="64" y="450"/>
                    </a:lnTo>
                    <a:lnTo>
                      <a:pt x="56" y="456"/>
                    </a:lnTo>
                    <a:lnTo>
                      <a:pt x="46" y="460"/>
                    </a:lnTo>
                    <a:lnTo>
                      <a:pt x="34" y="462"/>
                    </a:lnTo>
                    <a:lnTo>
                      <a:pt x="20" y="460"/>
                    </a:lnTo>
                    <a:lnTo>
                      <a:pt x="10" y="456"/>
                    </a:lnTo>
                    <a:lnTo>
                      <a:pt x="2" y="450"/>
                    </a:lnTo>
                    <a:lnTo>
                      <a:pt x="0" y="442"/>
                    </a:lnTo>
                    <a:lnTo>
                      <a:pt x="0" y="20"/>
                    </a:lnTo>
                    <a:lnTo>
                      <a:pt x="2" y="12"/>
                    </a:lnTo>
                    <a:lnTo>
                      <a:pt x="10" y="4"/>
                    </a:lnTo>
                    <a:lnTo>
                      <a:pt x="20" y="0"/>
                    </a:lnTo>
                    <a:lnTo>
                      <a:pt x="34" y="0"/>
                    </a:lnTo>
                    <a:lnTo>
                      <a:pt x="46" y="0"/>
                    </a:lnTo>
                    <a:lnTo>
                      <a:pt x="56" y="4"/>
                    </a:lnTo>
                    <a:lnTo>
                      <a:pt x="64" y="12"/>
                    </a:lnTo>
                    <a:lnTo>
                      <a:pt x="66" y="20"/>
                    </a:lnTo>
                    <a:lnTo>
                      <a:pt x="68" y="20"/>
                    </a:lnTo>
                    <a:close/>
                  </a:path>
                </a:pathLst>
              </a:custGeom>
              <a:solidFill>
                <a:srgbClr val="FFFF4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660" name="Freeform 175"/>
              <p:cNvSpPr>
                <a:spLocks/>
              </p:cNvSpPr>
              <p:nvPr/>
            </p:nvSpPr>
            <p:spPr bwMode="auto">
              <a:xfrm>
                <a:off x="4746" y="1914"/>
                <a:ext cx="68" cy="462"/>
              </a:xfrm>
              <a:custGeom>
                <a:avLst/>
                <a:gdLst>
                  <a:gd name="T0" fmla="*/ 68 w 68"/>
                  <a:gd name="T1" fmla="*/ 20 h 462"/>
                  <a:gd name="T2" fmla="*/ 68 w 68"/>
                  <a:gd name="T3" fmla="*/ 442 h 462"/>
                  <a:gd name="T4" fmla="*/ 66 w 68"/>
                  <a:gd name="T5" fmla="*/ 442 h 462"/>
                  <a:gd name="T6" fmla="*/ 64 w 68"/>
                  <a:gd name="T7" fmla="*/ 450 h 462"/>
                  <a:gd name="T8" fmla="*/ 56 w 68"/>
                  <a:gd name="T9" fmla="*/ 456 h 462"/>
                  <a:gd name="T10" fmla="*/ 46 w 68"/>
                  <a:gd name="T11" fmla="*/ 460 h 462"/>
                  <a:gd name="T12" fmla="*/ 34 w 68"/>
                  <a:gd name="T13" fmla="*/ 462 h 462"/>
                  <a:gd name="T14" fmla="*/ 20 w 68"/>
                  <a:gd name="T15" fmla="*/ 460 h 462"/>
                  <a:gd name="T16" fmla="*/ 10 w 68"/>
                  <a:gd name="T17" fmla="*/ 456 h 462"/>
                  <a:gd name="T18" fmla="*/ 2 w 68"/>
                  <a:gd name="T19" fmla="*/ 450 h 462"/>
                  <a:gd name="T20" fmla="*/ 0 w 68"/>
                  <a:gd name="T21" fmla="*/ 442 h 462"/>
                  <a:gd name="T22" fmla="*/ 0 w 68"/>
                  <a:gd name="T23" fmla="*/ 20 h 462"/>
                  <a:gd name="T24" fmla="*/ 2 w 68"/>
                  <a:gd name="T25" fmla="*/ 12 h 462"/>
                  <a:gd name="T26" fmla="*/ 10 w 68"/>
                  <a:gd name="T27" fmla="*/ 4 h 462"/>
                  <a:gd name="T28" fmla="*/ 20 w 68"/>
                  <a:gd name="T29" fmla="*/ 0 h 462"/>
                  <a:gd name="T30" fmla="*/ 34 w 68"/>
                  <a:gd name="T31" fmla="*/ 0 h 462"/>
                  <a:gd name="T32" fmla="*/ 46 w 68"/>
                  <a:gd name="T33" fmla="*/ 0 h 462"/>
                  <a:gd name="T34" fmla="*/ 56 w 68"/>
                  <a:gd name="T35" fmla="*/ 4 h 462"/>
                  <a:gd name="T36" fmla="*/ 64 w 68"/>
                  <a:gd name="T37" fmla="*/ 12 h 462"/>
                  <a:gd name="T38" fmla="*/ 66 w 68"/>
                  <a:gd name="T39" fmla="*/ 20 h 462"/>
                  <a:gd name="T40" fmla="*/ 68 w 68"/>
                  <a:gd name="T41" fmla="*/ 20 h 4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8" h="462">
                    <a:moveTo>
                      <a:pt x="68" y="20"/>
                    </a:moveTo>
                    <a:lnTo>
                      <a:pt x="68" y="442"/>
                    </a:lnTo>
                    <a:lnTo>
                      <a:pt x="66" y="442"/>
                    </a:lnTo>
                    <a:lnTo>
                      <a:pt x="64" y="450"/>
                    </a:lnTo>
                    <a:lnTo>
                      <a:pt x="56" y="456"/>
                    </a:lnTo>
                    <a:lnTo>
                      <a:pt x="46" y="460"/>
                    </a:lnTo>
                    <a:lnTo>
                      <a:pt x="34" y="462"/>
                    </a:lnTo>
                    <a:lnTo>
                      <a:pt x="20" y="460"/>
                    </a:lnTo>
                    <a:lnTo>
                      <a:pt x="10" y="456"/>
                    </a:lnTo>
                    <a:lnTo>
                      <a:pt x="2" y="450"/>
                    </a:lnTo>
                    <a:lnTo>
                      <a:pt x="0" y="442"/>
                    </a:lnTo>
                    <a:lnTo>
                      <a:pt x="0" y="20"/>
                    </a:lnTo>
                    <a:lnTo>
                      <a:pt x="2" y="12"/>
                    </a:lnTo>
                    <a:lnTo>
                      <a:pt x="10" y="4"/>
                    </a:lnTo>
                    <a:lnTo>
                      <a:pt x="20" y="0"/>
                    </a:lnTo>
                    <a:lnTo>
                      <a:pt x="34" y="0"/>
                    </a:lnTo>
                    <a:lnTo>
                      <a:pt x="46" y="0"/>
                    </a:lnTo>
                    <a:lnTo>
                      <a:pt x="56" y="4"/>
                    </a:lnTo>
                    <a:lnTo>
                      <a:pt x="64" y="12"/>
                    </a:lnTo>
                    <a:lnTo>
                      <a:pt x="66" y="20"/>
                    </a:lnTo>
                    <a:lnTo>
                      <a:pt x="68" y="2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sp>
          <p:nvSpPr>
            <p:cNvPr id="34503" name="Freeform 176"/>
            <p:cNvSpPr>
              <a:spLocks/>
            </p:cNvSpPr>
            <p:nvPr/>
          </p:nvSpPr>
          <p:spPr bwMode="auto">
            <a:xfrm>
              <a:off x="4881" y="2054"/>
              <a:ext cx="66" cy="40"/>
            </a:xfrm>
            <a:custGeom>
              <a:avLst/>
              <a:gdLst>
                <a:gd name="T0" fmla="*/ 34 w 66"/>
                <a:gd name="T1" fmla="*/ 40 h 40"/>
                <a:gd name="T2" fmla="*/ 46 w 66"/>
                <a:gd name="T3" fmla="*/ 38 h 40"/>
                <a:gd name="T4" fmla="*/ 56 w 66"/>
                <a:gd name="T5" fmla="*/ 34 h 40"/>
                <a:gd name="T6" fmla="*/ 64 w 66"/>
                <a:gd name="T7" fmla="*/ 28 h 40"/>
                <a:gd name="T8" fmla="*/ 66 w 66"/>
                <a:gd name="T9" fmla="*/ 20 h 40"/>
                <a:gd name="T10" fmla="*/ 64 w 66"/>
                <a:gd name="T11" fmla="*/ 12 h 40"/>
                <a:gd name="T12" fmla="*/ 56 w 66"/>
                <a:gd name="T13" fmla="*/ 4 h 40"/>
                <a:gd name="T14" fmla="*/ 46 w 66"/>
                <a:gd name="T15" fmla="*/ 0 h 40"/>
                <a:gd name="T16" fmla="*/ 34 w 66"/>
                <a:gd name="T17" fmla="*/ 0 h 40"/>
                <a:gd name="T18" fmla="*/ 20 w 66"/>
                <a:gd name="T19" fmla="*/ 0 h 40"/>
                <a:gd name="T20" fmla="*/ 10 w 66"/>
                <a:gd name="T21" fmla="*/ 4 h 40"/>
                <a:gd name="T22" fmla="*/ 2 w 66"/>
                <a:gd name="T23" fmla="*/ 12 h 40"/>
                <a:gd name="T24" fmla="*/ 0 w 66"/>
                <a:gd name="T25" fmla="*/ 20 h 40"/>
                <a:gd name="T26" fmla="*/ 2 w 66"/>
                <a:gd name="T27" fmla="*/ 28 h 40"/>
                <a:gd name="T28" fmla="*/ 10 w 66"/>
                <a:gd name="T29" fmla="*/ 34 h 40"/>
                <a:gd name="T30" fmla="*/ 20 w 66"/>
                <a:gd name="T31" fmla="*/ 38 h 40"/>
                <a:gd name="T32" fmla="*/ 34 w 66"/>
                <a:gd name="T33" fmla="*/ 4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6" h="40">
                  <a:moveTo>
                    <a:pt x="34" y="40"/>
                  </a:moveTo>
                  <a:lnTo>
                    <a:pt x="46" y="38"/>
                  </a:lnTo>
                  <a:lnTo>
                    <a:pt x="56" y="34"/>
                  </a:lnTo>
                  <a:lnTo>
                    <a:pt x="64" y="28"/>
                  </a:lnTo>
                  <a:lnTo>
                    <a:pt x="66" y="20"/>
                  </a:lnTo>
                  <a:lnTo>
                    <a:pt x="64" y="12"/>
                  </a:lnTo>
                  <a:lnTo>
                    <a:pt x="56" y="4"/>
                  </a:lnTo>
                  <a:lnTo>
                    <a:pt x="46" y="0"/>
                  </a:lnTo>
                  <a:lnTo>
                    <a:pt x="34" y="0"/>
                  </a:lnTo>
                  <a:lnTo>
                    <a:pt x="20" y="0"/>
                  </a:lnTo>
                  <a:lnTo>
                    <a:pt x="10" y="4"/>
                  </a:lnTo>
                  <a:lnTo>
                    <a:pt x="2" y="12"/>
                  </a:lnTo>
                  <a:lnTo>
                    <a:pt x="0" y="20"/>
                  </a:lnTo>
                  <a:lnTo>
                    <a:pt x="2" y="28"/>
                  </a:lnTo>
                  <a:lnTo>
                    <a:pt x="10" y="34"/>
                  </a:lnTo>
                  <a:lnTo>
                    <a:pt x="20" y="38"/>
                  </a:lnTo>
                  <a:lnTo>
                    <a:pt x="34" y="4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nvGrpSpPr>
            <p:cNvPr id="34504" name="Group 177"/>
            <p:cNvGrpSpPr>
              <a:grpSpLocks/>
            </p:cNvGrpSpPr>
            <p:nvPr/>
          </p:nvGrpSpPr>
          <p:grpSpPr bwMode="auto">
            <a:xfrm>
              <a:off x="4831" y="2090"/>
              <a:ext cx="68" cy="460"/>
              <a:chOff x="4696" y="1950"/>
              <a:chExt cx="68" cy="460"/>
            </a:xfrm>
          </p:grpSpPr>
          <p:sp>
            <p:nvSpPr>
              <p:cNvPr id="34657" name="Freeform 178"/>
              <p:cNvSpPr>
                <a:spLocks/>
              </p:cNvSpPr>
              <p:nvPr/>
            </p:nvSpPr>
            <p:spPr bwMode="auto">
              <a:xfrm>
                <a:off x="4696" y="1950"/>
                <a:ext cx="68" cy="460"/>
              </a:xfrm>
              <a:custGeom>
                <a:avLst/>
                <a:gdLst>
                  <a:gd name="T0" fmla="*/ 68 w 68"/>
                  <a:gd name="T1" fmla="*/ 16 h 460"/>
                  <a:gd name="T2" fmla="*/ 68 w 68"/>
                  <a:gd name="T3" fmla="*/ 440 h 460"/>
                  <a:gd name="T4" fmla="*/ 66 w 68"/>
                  <a:gd name="T5" fmla="*/ 440 h 460"/>
                  <a:gd name="T6" fmla="*/ 64 w 68"/>
                  <a:gd name="T7" fmla="*/ 448 h 460"/>
                  <a:gd name="T8" fmla="*/ 58 w 68"/>
                  <a:gd name="T9" fmla="*/ 454 h 460"/>
                  <a:gd name="T10" fmla="*/ 46 w 68"/>
                  <a:gd name="T11" fmla="*/ 458 h 460"/>
                  <a:gd name="T12" fmla="*/ 34 w 68"/>
                  <a:gd name="T13" fmla="*/ 460 h 460"/>
                  <a:gd name="T14" fmla="*/ 22 w 68"/>
                  <a:gd name="T15" fmla="*/ 458 h 460"/>
                  <a:gd name="T16" fmla="*/ 12 w 68"/>
                  <a:gd name="T17" fmla="*/ 454 h 460"/>
                  <a:gd name="T18" fmla="*/ 4 w 68"/>
                  <a:gd name="T19" fmla="*/ 448 h 460"/>
                  <a:gd name="T20" fmla="*/ 0 w 68"/>
                  <a:gd name="T21" fmla="*/ 440 h 460"/>
                  <a:gd name="T22" fmla="*/ 0 w 68"/>
                  <a:gd name="T23" fmla="*/ 16 h 460"/>
                  <a:gd name="T24" fmla="*/ 4 w 68"/>
                  <a:gd name="T25" fmla="*/ 10 h 460"/>
                  <a:gd name="T26" fmla="*/ 12 w 68"/>
                  <a:gd name="T27" fmla="*/ 2 h 460"/>
                  <a:gd name="T28" fmla="*/ 22 w 68"/>
                  <a:gd name="T29" fmla="*/ 0 h 460"/>
                  <a:gd name="T30" fmla="*/ 34 w 68"/>
                  <a:gd name="T31" fmla="*/ 0 h 460"/>
                  <a:gd name="T32" fmla="*/ 46 w 68"/>
                  <a:gd name="T33" fmla="*/ 0 h 460"/>
                  <a:gd name="T34" fmla="*/ 58 w 68"/>
                  <a:gd name="T35" fmla="*/ 2 h 460"/>
                  <a:gd name="T36" fmla="*/ 64 w 68"/>
                  <a:gd name="T37" fmla="*/ 10 h 460"/>
                  <a:gd name="T38" fmla="*/ 66 w 68"/>
                  <a:gd name="T39" fmla="*/ 16 h 460"/>
                  <a:gd name="T40" fmla="*/ 68 w 68"/>
                  <a:gd name="T41" fmla="*/ 16 h 4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8" h="460">
                    <a:moveTo>
                      <a:pt x="68" y="16"/>
                    </a:moveTo>
                    <a:lnTo>
                      <a:pt x="68" y="440"/>
                    </a:lnTo>
                    <a:lnTo>
                      <a:pt x="66" y="440"/>
                    </a:lnTo>
                    <a:lnTo>
                      <a:pt x="64" y="448"/>
                    </a:lnTo>
                    <a:lnTo>
                      <a:pt x="58" y="454"/>
                    </a:lnTo>
                    <a:lnTo>
                      <a:pt x="46" y="458"/>
                    </a:lnTo>
                    <a:lnTo>
                      <a:pt x="34" y="460"/>
                    </a:lnTo>
                    <a:lnTo>
                      <a:pt x="22" y="458"/>
                    </a:lnTo>
                    <a:lnTo>
                      <a:pt x="12" y="454"/>
                    </a:lnTo>
                    <a:lnTo>
                      <a:pt x="4" y="448"/>
                    </a:lnTo>
                    <a:lnTo>
                      <a:pt x="0" y="440"/>
                    </a:lnTo>
                    <a:lnTo>
                      <a:pt x="0" y="16"/>
                    </a:lnTo>
                    <a:lnTo>
                      <a:pt x="4" y="10"/>
                    </a:lnTo>
                    <a:lnTo>
                      <a:pt x="12" y="2"/>
                    </a:lnTo>
                    <a:lnTo>
                      <a:pt x="22" y="0"/>
                    </a:lnTo>
                    <a:lnTo>
                      <a:pt x="34" y="0"/>
                    </a:lnTo>
                    <a:lnTo>
                      <a:pt x="46" y="0"/>
                    </a:lnTo>
                    <a:lnTo>
                      <a:pt x="58" y="2"/>
                    </a:lnTo>
                    <a:lnTo>
                      <a:pt x="64" y="10"/>
                    </a:lnTo>
                    <a:lnTo>
                      <a:pt x="66" y="16"/>
                    </a:lnTo>
                    <a:lnTo>
                      <a:pt x="68" y="16"/>
                    </a:lnTo>
                    <a:close/>
                  </a:path>
                </a:pathLst>
              </a:custGeom>
              <a:solidFill>
                <a:srgbClr val="FFFF4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658" name="Freeform 179"/>
              <p:cNvSpPr>
                <a:spLocks/>
              </p:cNvSpPr>
              <p:nvPr/>
            </p:nvSpPr>
            <p:spPr bwMode="auto">
              <a:xfrm>
                <a:off x="4696" y="1950"/>
                <a:ext cx="68" cy="460"/>
              </a:xfrm>
              <a:custGeom>
                <a:avLst/>
                <a:gdLst>
                  <a:gd name="T0" fmla="*/ 68 w 68"/>
                  <a:gd name="T1" fmla="*/ 16 h 460"/>
                  <a:gd name="T2" fmla="*/ 68 w 68"/>
                  <a:gd name="T3" fmla="*/ 440 h 460"/>
                  <a:gd name="T4" fmla="*/ 66 w 68"/>
                  <a:gd name="T5" fmla="*/ 440 h 460"/>
                  <a:gd name="T6" fmla="*/ 64 w 68"/>
                  <a:gd name="T7" fmla="*/ 448 h 460"/>
                  <a:gd name="T8" fmla="*/ 58 w 68"/>
                  <a:gd name="T9" fmla="*/ 454 h 460"/>
                  <a:gd name="T10" fmla="*/ 46 w 68"/>
                  <a:gd name="T11" fmla="*/ 458 h 460"/>
                  <a:gd name="T12" fmla="*/ 34 w 68"/>
                  <a:gd name="T13" fmla="*/ 460 h 460"/>
                  <a:gd name="T14" fmla="*/ 22 w 68"/>
                  <a:gd name="T15" fmla="*/ 458 h 460"/>
                  <a:gd name="T16" fmla="*/ 12 w 68"/>
                  <a:gd name="T17" fmla="*/ 454 h 460"/>
                  <a:gd name="T18" fmla="*/ 4 w 68"/>
                  <a:gd name="T19" fmla="*/ 448 h 460"/>
                  <a:gd name="T20" fmla="*/ 0 w 68"/>
                  <a:gd name="T21" fmla="*/ 440 h 460"/>
                  <a:gd name="T22" fmla="*/ 0 w 68"/>
                  <a:gd name="T23" fmla="*/ 16 h 460"/>
                  <a:gd name="T24" fmla="*/ 4 w 68"/>
                  <a:gd name="T25" fmla="*/ 10 h 460"/>
                  <a:gd name="T26" fmla="*/ 12 w 68"/>
                  <a:gd name="T27" fmla="*/ 2 h 460"/>
                  <a:gd name="T28" fmla="*/ 22 w 68"/>
                  <a:gd name="T29" fmla="*/ 0 h 460"/>
                  <a:gd name="T30" fmla="*/ 34 w 68"/>
                  <a:gd name="T31" fmla="*/ 0 h 460"/>
                  <a:gd name="T32" fmla="*/ 46 w 68"/>
                  <a:gd name="T33" fmla="*/ 0 h 460"/>
                  <a:gd name="T34" fmla="*/ 58 w 68"/>
                  <a:gd name="T35" fmla="*/ 2 h 460"/>
                  <a:gd name="T36" fmla="*/ 64 w 68"/>
                  <a:gd name="T37" fmla="*/ 10 h 460"/>
                  <a:gd name="T38" fmla="*/ 66 w 68"/>
                  <a:gd name="T39" fmla="*/ 16 h 460"/>
                  <a:gd name="T40" fmla="*/ 68 w 68"/>
                  <a:gd name="T41" fmla="*/ 16 h 4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8" h="460">
                    <a:moveTo>
                      <a:pt x="68" y="16"/>
                    </a:moveTo>
                    <a:lnTo>
                      <a:pt x="68" y="440"/>
                    </a:lnTo>
                    <a:lnTo>
                      <a:pt x="66" y="440"/>
                    </a:lnTo>
                    <a:lnTo>
                      <a:pt x="64" y="448"/>
                    </a:lnTo>
                    <a:lnTo>
                      <a:pt x="58" y="454"/>
                    </a:lnTo>
                    <a:lnTo>
                      <a:pt x="46" y="458"/>
                    </a:lnTo>
                    <a:lnTo>
                      <a:pt x="34" y="460"/>
                    </a:lnTo>
                    <a:lnTo>
                      <a:pt x="22" y="458"/>
                    </a:lnTo>
                    <a:lnTo>
                      <a:pt x="12" y="454"/>
                    </a:lnTo>
                    <a:lnTo>
                      <a:pt x="4" y="448"/>
                    </a:lnTo>
                    <a:lnTo>
                      <a:pt x="0" y="440"/>
                    </a:lnTo>
                    <a:lnTo>
                      <a:pt x="0" y="16"/>
                    </a:lnTo>
                    <a:lnTo>
                      <a:pt x="4" y="10"/>
                    </a:lnTo>
                    <a:lnTo>
                      <a:pt x="12" y="2"/>
                    </a:lnTo>
                    <a:lnTo>
                      <a:pt x="22" y="0"/>
                    </a:lnTo>
                    <a:lnTo>
                      <a:pt x="34" y="0"/>
                    </a:lnTo>
                    <a:lnTo>
                      <a:pt x="46" y="0"/>
                    </a:lnTo>
                    <a:lnTo>
                      <a:pt x="58" y="2"/>
                    </a:lnTo>
                    <a:lnTo>
                      <a:pt x="64" y="10"/>
                    </a:lnTo>
                    <a:lnTo>
                      <a:pt x="66" y="16"/>
                    </a:lnTo>
                    <a:lnTo>
                      <a:pt x="68" y="16"/>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sp>
          <p:nvSpPr>
            <p:cNvPr id="34505" name="Freeform 180"/>
            <p:cNvSpPr>
              <a:spLocks/>
            </p:cNvSpPr>
            <p:nvPr/>
          </p:nvSpPr>
          <p:spPr bwMode="auto">
            <a:xfrm>
              <a:off x="4831" y="2090"/>
              <a:ext cx="66" cy="38"/>
            </a:xfrm>
            <a:custGeom>
              <a:avLst/>
              <a:gdLst>
                <a:gd name="T0" fmla="*/ 34 w 66"/>
                <a:gd name="T1" fmla="*/ 38 h 38"/>
                <a:gd name="T2" fmla="*/ 44 w 66"/>
                <a:gd name="T3" fmla="*/ 36 h 38"/>
                <a:gd name="T4" fmla="*/ 56 w 66"/>
                <a:gd name="T5" fmla="*/ 34 h 38"/>
                <a:gd name="T6" fmla="*/ 64 w 66"/>
                <a:gd name="T7" fmla="*/ 26 h 38"/>
                <a:gd name="T8" fmla="*/ 66 w 66"/>
                <a:gd name="T9" fmla="*/ 16 h 38"/>
                <a:gd name="T10" fmla="*/ 64 w 66"/>
                <a:gd name="T11" fmla="*/ 10 h 38"/>
                <a:gd name="T12" fmla="*/ 56 w 66"/>
                <a:gd name="T13" fmla="*/ 2 h 38"/>
                <a:gd name="T14" fmla="*/ 44 w 66"/>
                <a:gd name="T15" fmla="*/ 0 h 38"/>
                <a:gd name="T16" fmla="*/ 34 w 66"/>
                <a:gd name="T17" fmla="*/ 0 h 38"/>
                <a:gd name="T18" fmla="*/ 22 w 66"/>
                <a:gd name="T19" fmla="*/ 0 h 38"/>
                <a:gd name="T20" fmla="*/ 12 w 66"/>
                <a:gd name="T21" fmla="*/ 2 h 38"/>
                <a:gd name="T22" fmla="*/ 4 w 66"/>
                <a:gd name="T23" fmla="*/ 10 h 38"/>
                <a:gd name="T24" fmla="*/ 0 w 66"/>
                <a:gd name="T25" fmla="*/ 16 h 38"/>
                <a:gd name="T26" fmla="*/ 4 w 66"/>
                <a:gd name="T27" fmla="*/ 26 h 38"/>
                <a:gd name="T28" fmla="*/ 12 w 66"/>
                <a:gd name="T29" fmla="*/ 34 h 38"/>
                <a:gd name="T30" fmla="*/ 22 w 66"/>
                <a:gd name="T31" fmla="*/ 36 h 38"/>
                <a:gd name="T32" fmla="*/ 34 w 66"/>
                <a:gd name="T33" fmla="*/ 38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6" h="38">
                  <a:moveTo>
                    <a:pt x="34" y="38"/>
                  </a:moveTo>
                  <a:lnTo>
                    <a:pt x="44" y="36"/>
                  </a:lnTo>
                  <a:lnTo>
                    <a:pt x="56" y="34"/>
                  </a:lnTo>
                  <a:lnTo>
                    <a:pt x="64" y="26"/>
                  </a:lnTo>
                  <a:lnTo>
                    <a:pt x="66" y="16"/>
                  </a:lnTo>
                  <a:lnTo>
                    <a:pt x="64" y="10"/>
                  </a:lnTo>
                  <a:lnTo>
                    <a:pt x="56" y="2"/>
                  </a:lnTo>
                  <a:lnTo>
                    <a:pt x="44" y="0"/>
                  </a:lnTo>
                  <a:lnTo>
                    <a:pt x="34" y="0"/>
                  </a:lnTo>
                  <a:lnTo>
                    <a:pt x="22" y="0"/>
                  </a:lnTo>
                  <a:lnTo>
                    <a:pt x="12" y="2"/>
                  </a:lnTo>
                  <a:lnTo>
                    <a:pt x="4" y="10"/>
                  </a:lnTo>
                  <a:lnTo>
                    <a:pt x="0" y="16"/>
                  </a:lnTo>
                  <a:lnTo>
                    <a:pt x="4" y="26"/>
                  </a:lnTo>
                  <a:lnTo>
                    <a:pt x="12" y="34"/>
                  </a:lnTo>
                  <a:lnTo>
                    <a:pt x="22" y="36"/>
                  </a:lnTo>
                  <a:lnTo>
                    <a:pt x="34" y="38"/>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nvGrpSpPr>
            <p:cNvPr id="34506" name="Group 181"/>
            <p:cNvGrpSpPr>
              <a:grpSpLocks/>
            </p:cNvGrpSpPr>
            <p:nvPr/>
          </p:nvGrpSpPr>
          <p:grpSpPr bwMode="auto">
            <a:xfrm>
              <a:off x="4679" y="2090"/>
              <a:ext cx="66" cy="462"/>
              <a:chOff x="4544" y="1950"/>
              <a:chExt cx="66" cy="462"/>
            </a:xfrm>
          </p:grpSpPr>
          <p:sp>
            <p:nvSpPr>
              <p:cNvPr id="34655" name="Freeform 182"/>
              <p:cNvSpPr>
                <a:spLocks/>
              </p:cNvSpPr>
              <p:nvPr/>
            </p:nvSpPr>
            <p:spPr bwMode="auto">
              <a:xfrm>
                <a:off x="4544" y="1950"/>
                <a:ext cx="66" cy="462"/>
              </a:xfrm>
              <a:custGeom>
                <a:avLst/>
                <a:gdLst>
                  <a:gd name="T0" fmla="*/ 66 w 66"/>
                  <a:gd name="T1" fmla="*/ 20 h 462"/>
                  <a:gd name="T2" fmla="*/ 66 w 66"/>
                  <a:gd name="T3" fmla="*/ 442 h 462"/>
                  <a:gd name="T4" fmla="*/ 62 w 66"/>
                  <a:gd name="T5" fmla="*/ 442 h 462"/>
                  <a:gd name="T6" fmla="*/ 60 w 66"/>
                  <a:gd name="T7" fmla="*/ 450 h 462"/>
                  <a:gd name="T8" fmla="*/ 56 w 66"/>
                  <a:gd name="T9" fmla="*/ 456 h 462"/>
                  <a:gd name="T10" fmla="*/ 44 w 66"/>
                  <a:gd name="T11" fmla="*/ 460 h 462"/>
                  <a:gd name="T12" fmla="*/ 30 w 66"/>
                  <a:gd name="T13" fmla="*/ 462 h 462"/>
                  <a:gd name="T14" fmla="*/ 18 w 66"/>
                  <a:gd name="T15" fmla="*/ 460 h 462"/>
                  <a:gd name="T16" fmla="*/ 8 w 66"/>
                  <a:gd name="T17" fmla="*/ 456 h 462"/>
                  <a:gd name="T18" fmla="*/ 0 w 66"/>
                  <a:gd name="T19" fmla="*/ 450 h 462"/>
                  <a:gd name="T20" fmla="*/ 0 w 66"/>
                  <a:gd name="T21" fmla="*/ 442 h 462"/>
                  <a:gd name="T22" fmla="*/ 0 w 66"/>
                  <a:gd name="T23" fmla="*/ 20 h 462"/>
                  <a:gd name="T24" fmla="*/ 0 w 66"/>
                  <a:gd name="T25" fmla="*/ 12 h 462"/>
                  <a:gd name="T26" fmla="*/ 8 w 66"/>
                  <a:gd name="T27" fmla="*/ 6 h 462"/>
                  <a:gd name="T28" fmla="*/ 18 w 66"/>
                  <a:gd name="T29" fmla="*/ 0 h 462"/>
                  <a:gd name="T30" fmla="*/ 30 w 66"/>
                  <a:gd name="T31" fmla="*/ 0 h 462"/>
                  <a:gd name="T32" fmla="*/ 44 w 66"/>
                  <a:gd name="T33" fmla="*/ 0 h 462"/>
                  <a:gd name="T34" fmla="*/ 56 w 66"/>
                  <a:gd name="T35" fmla="*/ 6 h 462"/>
                  <a:gd name="T36" fmla="*/ 60 w 66"/>
                  <a:gd name="T37" fmla="*/ 12 h 462"/>
                  <a:gd name="T38" fmla="*/ 62 w 66"/>
                  <a:gd name="T39" fmla="*/ 20 h 462"/>
                  <a:gd name="T40" fmla="*/ 66 w 66"/>
                  <a:gd name="T41" fmla="*/ 20 h 4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6" h="462">
                    <a:moveTo>
                      <a:pt x="66" y="20"/>
                    </a:moveTo>
                    <a:lnTo>
                      <a:pt x="66" y="442"/>
                    </a:lnTo>
                    <a:lnTo>
                      <a:pt x="62" y="442"/>
                    </a:lnTo>
                    <a:lnTo>
                      <a:pt x="60" y="450"/>
                    </a:lnTo>
                    <a:lnTo>
                      <a:pt x="56" y="456"/>
                    </a:lnTo>
                    <a:lnTo>
                      <a:pt x="44" y="460"/>
                    </a:lnTo>
                    <a:lnTo>
                      <a:pt x="30" y="462"/>
                    </a:lnTo>
                    <a:lnTo>
                      <a:pt x="18" y="460"/>
                    </a:lnTo>
                    <a:lnTo>
                      <a:pt x="8" y="456"/>
                    </a:lnTo>
                    <a:lnTo>
                      <a:pt x="0" y="450"/>
                    </a:lnTo>
                    <a:lnTo>
                      <a:pt x="0" y="442"/>
                    </a:lnTo>
                    <a:lnTo>
                      <a:pt x="0" y="20"/>
                    </a:lnTo>
                    <a:lnTo>
                      <a:pt x="0" y="12"/>
                    </a:lnTo>
                    <a:lnTo>
                      <a:pt x="8" y="6"/>
                    </a:lnTo>
                    <a:lnTo>
                      <a:pt x="18" y="0"/>
                    </a:lnTo>
                    <a:lnTo>
                      <a:pt x="30" y="0"/>
                    </a:lnTo>
                    <a:lnTo>
                      <a:pt x="44" y="0"/>
                    </a:lnTo>
                    <a:lnTo>
                      <a:pt x="56" y="6"/>
                    </a:lnTo>
                    <a:lnTo>
                      <a:pt x="60" y="12"/>
                    </a:lnTo>
                    <a:lnTo>
                      <a:pt x="62" y="20"/>
                    </a:lnTo>
                    <a:lnTo>
                      <a:pt x="66" y="20"/>
                    </a:lnTo>
                    <a:close/>
                  </a:path>
                </a:pathLst>
              </a:custGeom>
              <a:solidFill>
                <a:srgbClr val="FFFF4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656" name="Freeform 183"/>
              <p:cNvSpPr>
                <a:spLocks/>
              </p:cNvSpPr>
              <p:nvPr/>
            </p:nvSpPr>
            <p:spPr bwMode="auto">
              <a:xfrm>
                <a:off x="4544" y="1950"/>
                <a:ext cx="66" cy="462"/>
              </a:xfrm>
              <a:custGeom>
                <a:avLst/>
                <a:gdLst>
                  <a:gd name="T0" fmla="*/ 66 w 66"/>
                  <a:gd name="T1" fmla="*/ 20 h 462"/>
                  <a:gd name="T2" fmla="*/ 66 w 66"/>
                  <a:gd name="T3" fmla="*/ 442 h 462"/>
                  <a:gd name="T4" fmla="*/ 62 w 66"/>
                  <a:gd name="T5" fmla="*/ 442 h 462"/>
                  <a:gd name="T6" fmla="*/ 60 w 66"/>
                  <a:gd name="T7" fmla="*/ 450 h 462"/>
                  <a:gd name="T8" fmla="*/ 56 w 66"/>
                  <a:gd name="T9" fmla="*/ 456 h 462"/>
                  <a:gd name="T10" fmla="*/ 44 w 66"/>
                  <a:gd name="T11" fmla="*/ 460 h 462"/>
                  <a:gd name="T12" fmla="*/ 30 w 66"/>
                  <a:gd name="T13" fmla="*/ 462 h 462"/>
                  <a:gd name="T14" fmla="*/ 18 w 66"/>
                  <a:gd name="T15" fmla="*/ 460 h 462"/>
                  <a:gd name="T16" fmla="*/ 8 w 66"/>
                  <a:gd name="T17" fmla="*/ 456 h 462"/>
                  <a:gd name="T18" fmla="*/ 0 w 66"/>
                  <a:gd name="T19" fmla="*/ 450 h 462"/>
                  <a:gd name="T20" fmla="*/ 0 w 66"/>
                  <a:gd name="T21" fmla="*/ 442 h 462"/>
                  <a:gd name="T22" fmla="*/ 0 w 66"/>
                  <a:gd name="T23" fmla="*/ 20 h 462"/>
                  <a:gd name="T24" fmla="*/ 0 w 66"/>
                  <a:gd name="T25" fmla="*/ 12 h 462"/>
                  <a:gd name="T26" fmla="*/ 8 w 66"/>
                  <a:gd name="T27" fmla="*/ 6 h 462"/>
                  <a:gd name="T28" fmla="*/ 18 w 66"/>
                  <a:gd name="T29" fmla="*/ 0 h 462"/>
                  <a:gd name="T30" fmla="*/ 30 w 66"/>
                  <a:gd name="T31" fmla="*/ 0 h 462"/>
                  <a:gd name="T32" fmla="*/ 44 w 66"/>
                  <a:gd name="T33" fmla="*/ 0 h 462"/>
                  <a:gd name="T34" fmla="*/ 56 w 66"/>
                  <a:gd name="T35" fmla="*/ 6 h 462"/>
                  <a:gd name="T36" fmla="*/ 60 w 66"/>
                  <a:gd name="T37" fmla="*/ 12 h 462"/>
                  <a:gd name="T38" fmla="*/ 62 w 66"/>
                  <a:gd name="T39" fmla="*/ 20 h 462"/>
                  <a:gd name="T40" fmla="*/ 66 w 66"/>
                  <a:gd name="T41" fmla="*/ 20 h 4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6" h="462">
                    <a:moveTo>
                      <a:pt x="66" y="20"/>
                    </a:moveTo>
                    <a:lnTo>
                      <a:pt x="66" y="442"/>
                    </a:lnTo>
                    <a:lnTo>
                      <a:pt x="62" y="442"/>
                    </a:lnTo>
                    <a:lnTo>
                      <a:pt x="60" y="450"/>
                    </a:lnTo>
                    <a:lnTo>
                      <a:pt x="56" y="456"/>
                    </a:lnTo>
                    <a:lnTo>
                      <a:pt x="44" y="460"/>
                    </a:lnTo>
                    <a:lnTo>
                      <a:pt x="30" y="462"/>
                    </a:lnTo>
                    <a:lnTo>
                      <a:pt x="18" y="460"/>
                    </a:lnTo>
                    <a:lnTo>
                      <a:pt x="8" y="456"/>
                    </a:lnTo>
                    <a:lnTo>
                      <a:pt x="0" y="450"/>
                    </a:lnTo>
                    <a:lnTo>
                      <a:pt x="0" y="442"/>
                    </a:lnTo>
                    <a:lnTo>
                      <a:pt x="0" y="20"/>
                    </a:lnTo>
                    <a:lnTo>
                      <a:pt x="0" y="12"/>
                    </a:lnTo>
                    <a:lnTo>
                      <a:pt x="8" y="6"/>
                    </a:lnTo>
                    <a:lnTo>
                      <a:pt x="18" y="0"/>
                    </a:lnTo>
                    <a:lnTo>
                      <a:pt x="30" y="0"/>
                    </a:lnTo>
                    <a:lnTo>
                      <a:pt x="44" y="0"/>
                    </a:lnTo>
                    <a:lnTo>
                      <a:pt x="56" y="6"/>
                    </a:lnTo>
                    <a:lnTo>
                      <a:pt x="60" y="12"/>
                    </a:lnTo>
                    <a:lnTo>
                      <a:pt x="62" y="20"/>
                    </a:lnTo>
                    <a:lnTo>
                      <a:pt x="66" y="2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sp>
          <p:nvSpPr>
            <p:cNvPr id="34507" name="Freeform 184"/>
            <p:cNvSpPr>
              <a:spLocks/>
            </p:cNvSpPr>
            <p:nvPr/>
          </p:nvSpPr>
          <p:spPr bwMode="auto">
            <a:xfrm>
              <a:off x="4679" y="2090"/>
              <a:ext cx="66" cy="462"/>
            </a:xfrm>
            <a:custGeom>
              <a:avLst/>
              <a:gdLst>
                <a:gd name="T0" fmla="*/ 66 w 66"/>
                <a:gd name="T1" fmla="*/ 20 h 462"/>
                <a:gd name="T2" fmla="*/ 66 w 66"/>
                <a:gd name="T3" fmla="*/ 442 h 462"/>
                <a:gd name="T4" fmla="*/ 62 w 66"/>
                <a:gd name="T5" fmla="*/ 442 h 462"/>
                <a:gd name="T6" fmla="*/ 60 w 66"/>
                <a:gd name="T7" fmla="*/ 450 h 462"/>
                <a:gd name="T8" fmla="*/ 56 w 66"/>
                <a:gd name="T9" fmla="*/ 456 h 462"/>
                <a:gd name="T10" fmla="*/ 44 w 66"/>
                <a:gd name="T11" fmla="*/ 460 h 462"/>
                <a:gd name="T12" fmla="*/ 30 w 66"/>
                <a:gd name="T13" fmla="*/ 462 h 462"/>
                <a:gd name="T14" fmla="*/ 18 w 66"/>
                <a:gd name="T15" fmla="*/ 460 h 462"/>
                <a:gd name="T16" fmla="*/ 8 w 66"/>
                <a:gd name="T17" fmla="*/ 456 h 462"/>
                <a:gd name="T18" fmla="*/ 0 w 66"/>
                <a:gd name="T19" fmla="*/ 450 h 462"/>
                <a:gd name="T20" fmla="*/ 0 w 66"/>
                <a:gd name="T21" fmla="*/ 442 h 462"/>
                <a:gd name="T22" fmla="*/ 0 w 66"/>
                <a:gd name="T23" fmla="*/ 20 h 462"/>
                <a:gd name="T24" fmla="*/ 0 w 66"/>
                <a:gd name="T25" fmla="*/ 12 h 462"/>
                <a:gd name="T26" fmla="*/ 8 w 66"/>
                <a:gd name="T27" fmla="*/ 6 h 462"/>
                <a:gd name="T28" fmla="*/ 18 w 66"/>
                <a:gd name="T29" fmla="*/ 0 h 462"/>
                <a:gd name="T30" fmla="*/ 30 w 66"/>
                <a:gd name="T31" fmla="*/ 0 h 462"/>
                <a:gd name="T32" fmla="*/ 44 w 66"/>
                <a:gd name="T33" fmla="*/ 0 h 462"/>
                <a:gd name="T34" fmla="*/ 56 w 66"/>
                <a:gd name="T35" fmla="*/ 6 h 462"/>
                <a:gd name="T36" fmla="*/ 60 w 66"/>
                <a:gd name="T37" fmla="*/ 12 h 462"/>
                <a:gd name="T38" fmla="*/ 62 w 66"/>
                <a:gd name="T39" fmla="*/ 20 h 462"/>
                <a:gd name="T40" fmla="*/ 66 w 66"/>
                <a:gd name="T41" fmla="*/ 20 h 4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6" h="462">
                  <a:moveTo>
                    <a:pt x="66" y="20"/>
                  </a:moveTo>
                  <a:lnTo>
                    <a:pt x="66" y="442"/>
                  </a:lnTo>
                  <a:lnTo>
                    <a:pt x="62" y="442"/>
                  </a:lnTo>
                  <a:lnTo>
                    <a:pt x="60" y="450"/>
                  </a:lnTo>
                  <a:lnTo>
                    <a:pt x="56" y="456"/>
                  </a:lnTo>
                  <a:lnTo>
                    <a:pt x="44" y="460"/>
                  </a:lnTo>
                  <a:lnTo>
                    <a:pt x="30" y="462"/>
                  </a:lnTo>
                  <a:lnTo>
                    <a:pt x="18" y="460"/>
                  </a:lnTo>
                  <a:lnTo>
                    <a:pt x="8" y="456"/>
                  </a:lnTo>
                  <a:lnTo>
                    <a:pt x="0" y="450"/>
                  </a:lnTo>
                  <a:lnTo>
                    <a:pt x="0" y="442"/>
                  </a:lnTo>
                  <a:lnTo>
                    <a:pt x="0" y="20"/>
                  </a:lnTo>
                  <a:lnTo>
                    <a:pt x="0" y="12"/>
                  </a:lnTo>
                  <a:lnTo>
                    <a:pt x="8" y="6"/>
                  </a:lnTo>
                  <a:lnTo>
                    <a:pt x="18" y="0"/>
                  </a:lnTo>
                  <a:lnTo>
                    <a:pt x="30" y="0"/>
                  </a:lnTo>
                  <a:lnTo>
                    <a:pt x="44" y="0"/>
                  </a:lnTo>
                  <a:lnTo>
                    <a:pt x="56" y="6"/>
                  </a:lnTo>
                  <a:lnTo>
                    <a:pt x="60" y="12"/>
                  </a:lnTo>
                  <a:lnTo>
                    <a:pt x="62" y="20"/>
                  </a:lnTo>
                  <a:lnTo>
                    <a:pt x="66" y="2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508" name="Freeform 185"/>
            <p:cNvSpPr>
              <a:spLocks/>
            </p:cNvSpPr>
            <p:nvPr/>
          </p:nvSpPr>
          <p:spPr bwMode="auto">
            <a:xfrm>
              <a:off x="4679" y="2090"/>
              <a:ext cx="62" cy="40"/>
            </a:xfrm>
            <a:custGeom>
              <a:avLst/>
              <a:gdLst>
                <a:gd name="T0" fmla="*/ 30 w 62"/>
                <a:gd name="T1" fmla="*/ 40 h 40"/>
                <a:gd name="T2" fmla="*/ 44 w 62"/>
                <a:gd name="T3" fmla="*/ 38 h 40"/>
                <a:gd name="T4" fmla="*/ 54 w 62"/>
                <a:gd name="T5" fmla="*/ 34 h 40"/>
                <a:gd name="T6" fmla="*/ 60 w 62"/>
                <a:gd name="T7" fmla="*/ 28 h 40"/>
                <a:gd name="T8" fmla="*/ 62 w 62"/>
                <a:gd name="T9" fmla="*/ 20 h 40"/>
                <a:gd name="T10" fmla="*/ 60 w 62"/>
                <a:gd name="T11" fmla="*/ 12 h 40"/>
                <a:gd name="T12" fmla="*/ 54 w 62"/>
                <a:gd name="T13" fmla="*/ 6 h 40"/>
                <a:gd name="T14" fmla="*/ 44 w 62"/>
                <a:gd name="T15" fmla="*/ 0 h 40"/>
                <a:gd name="T16" fmla="*/ 30 w 62"/>
                <a:gd name="T17" fmla="*/ 0 h 40"/>
                <a:gd name="T18" fmla="*/ 18 w 62"/>
                <a:gd name="T19" fmla="*/ 0 h 40"/>
                <a:gd name="T20" fmla="*/ 8 w 62"/>
                <a:gd name="T21" fmla="*/ 6 h 40"/>
                <a:gd name="T22" fmla="*/ 0 w 62"/>
                <a:gd name="T23" fmla="*/ 12 h 40"/>
                <a:gd name="T24" fmla="*/ 0 w 62"/>
                <a:gd name="T25" fmla="*/ 20 h 40"/>
                <a:gd name="T26" fmla="*/ 0 w 62"/>
                <a:gd name="T27" fmla="*/ 28 h 40"/>
                <a:gd name="T28" fmla="*/ 8 w 62"/>
                <a:gd name="T29" fmla="*/ 34 h 40"/>
                <a:gd name="T30" fmla="*/ 18 w 62"/>
                <a:gd name="T31" fmla="*/ 38 h 40"/>
                <a:gd name="T32" fmla="*/ 30 w 62"/>
                <a:gd name="T33" fmla="*/ 4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2" h="40">
                  <a:moveTo>
                    <a:pt x="30" y="40"/>
                  </a:moveTo>
                  <a:lnTo>
                    <a:pt x="44" y="38"/>
                  </a:lnTo>
                  <a:lnTo>
                    <a:pt x="54" y="34"/>
                  </a:lnTo>
                  <a:lnTo>
                    <a:pt x="60" y="28"/>
                  </a:lnTo>
                  <a:lnTo>
                    <a:pt x="62" y="20"/>
                  </a:lnTo>
                  <a:lnTo>
                    <a:pt x="60" y="12"/>
                  </a:lnTo>
                  <a:lnTo>
                    <a:pt x="54" y="6"/>
                  </a:lnTo>
                  <a:lnTo>
                    <a:pt x="44" y="0"/>
                  </a:lnTo>
                  <a:lnTo>
                    <a:pt x="30" y="0"/>
                  </a:lnTo>
                  <a:lnTo>
                    <a:pt x="18" y="0"/>
                  </a:lnTo>
                  <a:lnTo>
                    <a:pt x="8" y="6"/>
                  </a:lnTo>
                  <a:lnTo>
                    <a:pt x="0" y="12"/>
                  </a:lnTo>
                  <a:lnTo>
                    <a:pt x="0" y="20"/>
                  </a:lnTo>
                  <a:lnTo>
                    <a:pt x="0" y="28"/>
                  </a:lnTo>
                  <a:lnTo>
                    <a:pt x="8" y="34"/>
                  </a:lnTo>
                  <a:lnTo>
                    <a:pt x="18" y="38"/>
                  </a:lnTo>
                  <a:lnTo>
                    <a:pt x="30" y="4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nvGrpSpPr>
            <p:cNvPr id="34509" name="Group 186"/>
            <p:cNvGrpSpPr>
              <a:grpSpLocks/>
            </p:cNvGrpSpPr>
            <p:nvPr/>
          </p:nvGrpSpPr>
          <p:grpSpPr bwMode="auto">
            <a:xfrm>
              <a:off x="4703" y="2024"/>
              <a:ext cx="16" cy="86"/>
              <a:chOff x="4568" y="1884"/>
              <a:chExt cx="16" cy="86"/>
            </a:xfrm>
          </p:grpSpPr>
          <p:sp>
            <p:nvSpPr>
              <p:cNvPr id="34653" name="Rectangle 187"/>
              <p:cNvSpPr>
                <a:spLocks noChangeArrowheads="1"/>
              </p:cNvSpPr>
              <p:nvPr/>
            </p:nvSpPr>
            <p:spPr bwMode="auto">
              <a:xfrm>
                <a:off x="4568" y="1884"/>
                <a:ext cx="16" cy="86"/>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endParaRPr lang="el-GR" altLang="el-GR" sz="1800" b="0">
                  <a:cs typeface="Arial" pitchFamily="34" charset="0"/>
                </a:endParaRPr>
              </a:p>
            </p:txBody>
          </p:sp>
          <p:sp>
            <p:nvSpPr>
              <p:cNvPr id="34654" name="Rectangle 188"/>
              <p:cNvSpPr>
                <a:spLocks noChangeArrowheads="1"/>
              </p:cNvSpPr>
              <p:nvPr/>
            </p:nvSpPr>
            <p:spPr bwMode="auto">
              <a:xfrm>
                <a:off x="4568" y="1884"/>
                <a:ext cx="16" cy="86"/>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endParaRPr lang="el-GR" altLang="el-GR" sz="1800" b="0">
                  <a:cs typeface="Arial" pitchFamily="34" charset="0"/>
                </a:endParaRPr>
              </a:p>
            </p:txBody>
          </p:sp>
        </p:grpSp>
        <p:grpSp>
          <p:nvGrpSpPr>
            <p:cNvPr id="34510" name="Group 189"/>
            <p:cNvGrpSpPr>
              <a:grpSpLocks/>
            </p:cNvGrpSpPr>
            <p:nvPr/>
          </p:nvGrpSpPr>
          <p:grpSpPr bwMode="auto">
            <a:xfrm>
              <a:off x="4655" y="1900"/>
              <a:ext cx="62" cy="124"/>
              <a:chOff x="4520" y="1760"/>
              <a:chExt cx="62" cy="124"/>
            </a:xfrm>
          </p:grpSpPr>
          <p:sp>
            <p:nvSpPr>
              <p:cNvPr id="34651" name="Freeform 190"/>
              <p:cNvSpPr>
                <a:spLocks/>
              </p:cNvSpPr>
              <p:nvPr/>
            </p:nvSpPr>
            <p:spPr bwMode="auto">
              <a:xfrm>
                <a:off x="4520" y="1760"/>
                <a:ext cx="62" cy="124"/>
              </a:xfrm>
              <a:custGeom>
                <a:avLst/>
                <a:gdLst>
                  <a:gd name="T0" fmla="*/ 0 w 62"/>
                  <a:gd name="T1" fmla="*/ 10 h 124"/>
                  <a:gd name="T2" fmla="*/ 0 w 62"/>
                  <a:gd name="T3" fmla="*/ 6 h 124"/>
                  <a:gd name="T4" fmla="*/ 18 w 62"/>
                  <a:gd name="T5" fmla="*/ 38 h 124"/>
                  <a:gd name="T6" fmla="*/ 30 w 62"/>
                  <a:gd name="T7" fmla="*/ 64 h 124"/>
                  <a:gd name="T8" fmla="*/ 36 w 62"/>
                  <a:gd name="T9" fmla="*/ 82 h 124"/>
                  <a:gd name="T10" fmla="*/ 40 w 62"/>
                  <a:gd name="T11" fmla="*/ 98 h 124"/>
                  <a:gd name="T12" fmla="*/ 44 w 62"/>
                  <a:gd name="T13" fmla="*/ 112 h 124"/>
                  <a:gd name="T14" fmla="*/ 46 w 62"/>
                  <a:gd name="T15" fmla="*/ 120 h 124"/>
                  <a:gd name="T16" fmla="*/ 46 w 62"/>
                  <a:gd name="T17" fmla="*/ 122 h 124"/>
                  <a:gd name="T18" fmla="*/ 46 w 62"/>
                  <a:gd name="T19" fmla="*/ 124 h 124"/>
                  <a:gd name="T20" fmla="*/ 62 w 62"/>
                  <a:gd name="T21" fmla="*/ 124 h 124"/>
                  <a:gd name="T22" fmla="*/ 62 w 62"/>
                  <a:gd name="T23" fmla="*/ 122 h 124"/>
                  <a:gd name="T24" fmla="*/ 62 w 62"/>
                  <a:gd name="T25" fmla="*/ 116 h 124"/>
                  <a:gd name="T26" fmla="*/ 60 w 62"/>
                  <a:gd name="T27" fmla="*/ 108 h 124"/>
                  <a:gd name="T28" fmla="*/ 58 w 62"/>
                  <a:gd name="T29" fmla="*/ 96 h 124"/>
                  <a:gd name="T30" fmla="*/ 52 w 62"/>
                  <a:gd name="T31" fmla="*/ 78 h 124"/>
                  <a:gd name="T32" fmla="*/ 42 w 62"/>
                  <a:gd name="T33" fmla="*/ 58 h 124"/>
                  <a:gd name="T34" fmla="*/ 30 w 62"/>
                  <a:gd name="T35" fmla="*/ 32 h 124"/>
                  <a:gd name="T36" fmla="*/ 12 w 62"/>
                  <a:gd name="T37" fmla="*/ 2 h 124"/>
                  <a:gd name="T38" fmla="*/ 10 w 62"/>
                  <a:gd name="T39" fmla="*/ 0 h 124"/>
                  <a:gd name="T40" fmla="*/ 0 w 62"/>
                  <a:gd name="T41" fmla="*/ 10 h 1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2" h="124">
                    <a:moveTo>
                      <a:pt x="0" y="10"/>
                    </a:moveTo>
                    <a:lnTo>
                      <a:pt x="0" y="6"/>
                    </a:lnTo>
                    <a:lnTo>
                      <a:pt x="18" y="38"/>
                    </a:lnTo>
                    <a:lnTo>
                      <a:pt x="30" y="64"/>
                    </a:lnTo>
                    <a:lnTo>
                      <a:pt x="36" y="82"/>
                    </a:lnTo>
                    <a:lnTo>
                      <a:pt x="40" y="98"/>
                    </a:lnTo>
                    <a:lnTo>
                      <a:pt x="44" y="112"/>
                    </a:lnTo>
                    <a:lnTo>
                      <a:pt x="46" y="120"/>
                    </a:lnTo>
                    <a:lnTo>
                      <a:pt x="46" y="122"/>
                    </a:lnTo>
                    <a:lnTo>
                      <a:pt x="46" y="124"/>
                    </a:lnTo>
                    <a:lnTo>
                      <a:pt x="62" y="124"/>
                    </a:lnTo>
                    <a:lnTo>
                      <a:pt x="62" y="122"/>
                    </a:lnTo>
                    <a:lnTo>
                      <a:pt x="62" y="116"/>
                    </a:lnTo>
                    <a:lnTo>
                      <a:pt x="60" y="108"/>
                    </a:lnTo>
                    <a:lnTo>
                      <a:pt x="58" y="96"/>
                    </a:lnTo>
                    <a:lnTo>
                      <a:pt x="52" y="78"/>
                    </a:lnTo>
                    <a:lnTo>
                      <a:pt x="42" y="58"/>
                    </a:lnTo>
                    <a:lnTo>
                      <a:pt x="30" y="32"/>
                    </a:lnTo>
                    <a:lnTo>
                      <a:pt x="12" y="2"/>
                    </a:lnTo>
                    <a:lnTo>
                      <a:pt x="10" y="0"/>
                    </a:lnTo>
                    <a:lnTo>
                      <a:pt x="0" y="1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652" name="Freeform 191"/>
              <p:cNvSpPr>
                <a:spLocks/>
              </p:cNvSpPr>
              <p:nvPr/>
            </p:nvSpPr>
            <p:spPr bwMode="auto">
              <a:xfrm>
                <a:off x="4520" y="1760"/>
                <a:ext cx="62" cy="124"/>
              </a:xfrm>
              <a:custGeom>
                <a:avLst/>
                <a:gdLst>
                  <a:gd name="T0" fmla="*/ 0 w 62"/>
                  <a:gd name="T1" fmla="*/ 10 h 124"/>
                  <a:gd name="T2" fmla="*/ 0 w 62"/>
                  <a:gd name="T3" fmla="*/ 6 h 124"/>
                  <a:gd name="T4" fmla="*/ 18 w 62"/>
                  <a:gd name="T5" fmla="*/ 38 h 124"/>
                  <a:gd name="T6" fmla="*/ 30 w 62"/>
                  <a:gd name="T7" fmla="*/ 64 h 124"/>
                  <a:gd name="T8" fmla="*/ 36 w 62"/>
                  <a:gd name="T9" fmla="*/ 82 h 124"/>
                  <a:gd name="T10" fmla="*/ 40 w 62"/>
                  <a:gd name="T11" fmla="*/ 98 h 124"/>
                  <a:gd name="T12" fmla="*/ 44 w 62"/>
                  <a:gd name="T13" fmla="*/ 112 h 124"/>
                  <a:gd name="T14" fmla="*/ 46 w 62"/>
                  <a:gd name="T15" fmla="*/ 120 h 124"/>
                  <a:gd name="T16" fmla="*/ 46 w 62"/>
                  <a:gd name="T17" fmla="*/ 122 h 124"/>
                  <a:gd name="T18" fmla="*/ 46 w 62"/>
                  <a:gd name="T19" fmla="*/ 124 h 124"/>
                  <a:gd name="T20" fmla="*/ 62 w 62"/>
                  <a:gd name="T21" fmla="*/ 124 h 124"/>
                  <a:gd name="T22" fmla="*/ 62 w 62"/>
                  <a:gd name="T23" fmla="*/ 122 h 124"/>
                  <a:gd name="T24" fmla="*/ 62 w 62"/>
                  <a:gd name="T25" fmla="*/ 116 h 124"/>
                  <a:gd name="T26" fmla="*/ 60 w 62"/>
                  <a:gd name="T27" fmla="*/ 108 h 124"/>
                  <a:gd name="T28" fmla="*/ 58 w 62"/>
                  <a:gd name="T29" fmla="*/ 96 h 124"/>
                  <a:gd name="T30" fmla="*/ 52 w 62"/>
                  <a:gd name="T31" fmla="*/ 78 h 124"/>
                  <a:gd name="T32" fmla="*/ 42 w 62"/>
                  <a:gd name="T33" fmla="*/ 58 h 124"/>
                  <a:gd name="T34" fmla="*/ 30 w 62"/>
                  <a:gd name="T35" fmla="*/ 32 h 124"/>
                  <a:gd name="T36" fmla="*/ 12 w 62"/>
                  <a:gd name="T37" fmla="*/ 2 h 124"/>
                  <a:gd name="T38" fmla="*/ 10 w 62"/>
                  <a:gd name="T39" fmla="*/ 0 h 124"/>
                  <a:gd name="T40" fmla="*/ 0 w 62"/>
                  <a:gd name="T41" fmla="*/ 10 h 1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2" h="124">
                    <a:moveTo>
                      <a:pt x="0" y="10"/>
                    </a:moveTo>
                    <a:lnTo>
                      <a:pt x="0" y="6"/>
                    </a:lnTo>
                    <a:lnTo>
                      <a:pt x="18" y="38"/>
                    </a:lnTo>
                    <a:lnTo>
                      <a:pt x="30" y="64"/>
                    </a:lnTo>
                    <a:lnTo>
                      <a:pt x="36" y="82"/>
                    </a:lnTo>
                    <a:lnTo>
                      <a:pt x="40" y="98"/>
                    </a:lnTo>
                    <a:lnTo>
                      <a:pt x="44" y="112"/>
                    </a:lnTo>
                    <a:lnTo>
                      <a:pt x="46" y="120"/>
                    </a:lnTo>
                    <a:lnTo>
                      <a:pt x="46" y="122"/>
                    </a:lnTo>
                    <a:lnTo>
                      <a:pt x="46" y="124"/>
                    </a:lnTo>
                    <a:lnTo>
                      <a:pt x="62" y="124"/>
                    </a:lnTo>
                    <a:lnTo>
                      <a:pt x="62" y="122"/>
                    </a:lnTo>
                    <a:lnTo>
                      <a:pt x="62" y="116"/>
                    </a:lnTo>
                    <a:lnTo>
                      <a:pt x="60" y="108"/>
                    </a:lnTo>
                    <a:lnTo>
                      <a:pt x="58" y="96"/>
                    </a:lnTo>
                    <a:lnTo>
                      <a:pt x="52" y="78"/>
                    </a:lnTo>
                    <a:lnTo>
                      <a:pt x="42" y="58"/>
                    </a:lnTo>
                    <a:lnTo>
                      <a:pt x="30" y="32"/>
                    </a:lnTo>
                    <a:lnTo>
                      <a:pt x="12" y="2"/>
                    </a:lnTo>
                    <a:lnTo>
                      <a:pt x="10" y="0"/>
                    </a:lnTo>
                    <a:lnTo>
                      <a:pt x="0" y="1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511" name="Group 192"/>
            <p:cNvGrpSpPr>
              <a:grpSpLocks/>
            </p:cNvGrpSpPr>
            <p:nvPr/>
          </p:nvGrpSpPr>
          <p:grpSpPr bwMode="auto">
            <a:xfrm>
              <a:off x="4633" y="1806"/>
              <a:ext cx="38" cy="104"/>
              <a:chOff x="4498" y="1666"/>
              <a:chExt cx="38" cy="104"/>
            </a:xfrm>
          </p:grpSpPr>
          <p:sp>
            <p:nvSpPr>
              <p:cNvPr id="34649" name="Freeform 193"/>
              <p:cNvSpPr>
                <a:spLocks/>
              </p:cNvSpPr>
              <p:nvPr/>
            </p:nvSpPr>
            <p:spPr bwMode="auto">
              <a:xfrm>
                <a:off x="4498" y="1666"/>
                <a:ext cx="38" cy="104"/>
              </a:xfrm>
              <a:custGeom>
                <a:avLst/>
                <a:gdLst>
                  <a:gd name="T0" fmla="*/ 30 w 38"/>
                  <a:gd name="T1" fmla="*/ 0 h 104"/>
                  <a:gd name="T2" fmla="*/ 24 w 38"/>
                  <a:gd name="T3" fmla="*/ 2 h 104"/>
                  <a:gd name="T4" fmla="*/ 10 w 38"/>
                  <a:gd name="T5" fmla="*/ 22 h 104"/>
                  <a:gd name="T6" fmla="*/ 2 w 38"/>
                  <a:gd name="T7" fmla="*/ 38 h 104"/>
                  <a:gd name="T8" fmla="*/ 0 w 38"/>
                  <a:gd name="T9" fmla="*/ 56 h 104"/>
                  <a:gd name="T10" fmla="*/ 2 w 38"/>
                  <a:gd name="T11" fmla="*/ 72 h 104"/>
                  <a:gd name="T12" fmla="*/ 10 w 38"/>
                  <a:gd name="T13" fmla="*/ 84 h 104"/>
                  <a:gd name="T14" fmla="*/ 14 w 38"/>
                  <a:gd name="T15" fmla="*/ 94 h 104"/>
                  <a:gd name="T16" fmla="*/ 18 w 38"/>
                  <a:gd name="T17" fmla="*/ 100 h 104"/>
                  <a:gd name="T18" fmla="*/ 22 w 38"/>
                  <a:gd name="T19" fmla="*/ 104 h 104"/>
                  <a:gd name="T20" fmla="*/ 32 w 38"/>
                  <a:gd name="T21" fmla="*/ 94 h 104"/>
                  <a:gd name="T22" fmla="*/ 32 w 38"/>
                  <a:gd name="T23" fmla="*/ 92 h 104"/>
                  <a:gd name="T24" fmla="*/ 28 w 38"/>
                  <a:gd name="T25" fmla="*/ 86 h 104"/>
                  <a:gd name="T26" fmla="*/ 22 w 38"/>
                  <a:gd name="T27" fmla="*/ 80 h 104"/>
                  <a:gd name="T28" fmla="*/ 18 w 38"/>
                  <a:gd name="T29" fmla="*/ 66 h 104"/>
                  <a:gd name="T30" fmla="*/ 14 w 38"/>
                  <a:gd name="T31" fmla="*/ 56 h 104"/>
                  <a:gd name="T32" fmla="*/ 18 w 38"/>
                  <a:gd name="T33" fmla="*/ 44 h 104"/>
                  <a:gd name="T34" fmla="*/ 22 w 38"/>
                  <a:gd name="T35" fmla="*/ 26 h 104"/>
                  <a:gd name="T36" fmla="*/ 38 w 38"/>
                  <a:gd name="T37" fmla="*/ 12 h 104"/>
                  <a:gd name="T38" fmla="*/ 28 w 38"/>
                  <a:gd name="T39" fmla="*/ 14 h 104"/>
                  <a:gd name="T40" fmla="*/ 30 w 38"/>
                  <a:gd name="T41" fmla="*/ 0 h 1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8" h="104">
                    <a:moveTo>
                      <a:pt x="30" y="0"/>
                    </a:moveTo>
                    <a:lnTo>
                      <a:pt x="24" y="2"/>
                    </a:lnTo>
                    <a:lnTo>
                      <a:pt x="10" y="22"/>
                    </a:lnTo>
                    <a:lnTo>
                      <a:pt x="2" y="38"/>
                    </a:lnTo>
                    <a:lnTo>
                      <a:pt x="0" y="56"/>
                    </a:lnTo>
                    <a:lnTo>
                      <a:pt x="2" y="72"/>
                    </a:lnTo>
                    <a:lnTo>
                      <a:pt x="10" y="84"/>
                    </a:lnTo>
                    <a:lnTo>
                      <a:pt x="14" y="94"/>
                    </a:lnTo>
                    <a:lnTo>
                      <a:pt x="18" y="100"/>
                    </a:lnTo>
                    <a:lnTo>
                      <a:pt x="22" y="104"/>
                    </a:lnTo>
                    <a:lnTo>
                      <a:pt x="32" y="94"/>
                    </a:lnTo>
                    <a:lnTo>
                      <a:pt x="32" y="92"/>
                    </a:lnTo>
                    <a:lnTo>
                      <a:pt x="28" y="86"/>
                    </a:lnTo>
                    <a:lnTo>
                      <a:pt x="22" y="80"/>
                    </a:lnTo>
                    <a:lnTo>
                      <a:pt x="18" y="66"/>
                    </a:lnTo>
                    <a:lnTo>
                      <a:pt x="14" y="56"/>
                    </a:lnTo>
                    <a:lnTo>
                      <a:pt x="18" y="44"/>
                    </a:lnTo>
                    <a:lnTo>
                      <a:pt x="22" y="26"/>
                    </a:lnTo>
                    <a:lnTo>
                      <a:pt x="38" y="12"/>
                    </a:lnTo>
                    <a:lnTo>
                      <a:pt x="28" y="14"/>
                    </a:lnTo>
                    <a:lnTo>
                      <a:pt x="3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650" name="Freeform 194"/>
              <p:cNvSpPr>
                <a:spLocks/>
              </p:cNvSpPr>
              <p:nvPr/>
            </p:nvSpPr>
            <p:spPr bwMode="auto">
              <a:xfrm>
                <a:off x="4498" y="1666"/>
                <a:ext cx="38" cy="104"/>
              </a:xfrm>
              <a:custGeom>
                <a:avLst/>
                <a:gdLst>
                  <a:gd name="T0" fmla="*/ 30 w 38"/>
                  <a:gd name="T1" fmla="*/ 0 h 104"/>
                  <a:gd name="T2" fmla="*/ 24 w 38"/>
                  <a:gd name="T3" fmla="*/ 2 h 104"/>
                  <a:gd name="T4" fmla="*/ 10 w 38"/>
                  <a:gd name="T5" fmla="*/ 22 h 104"/>
                  <a:gd name="T6" fmla="*/ 2 w 38"/>
                  <a:gd name="T7" fmla="*/ 38 h 104"/>
                  <a:gd name="T8" fmla="*/ 0 w 38"/>
                  <a:gd name="T9" fmla="*/ 56 h 104"/>
                  <a:gd name="T10" fmla="*/ 2 w 38"/>
                  <a:gd name="T11" fmla="*/ 72 h 104"/>
                  <a:gd name="T12" fmla="*/ 10 w 38"/>
                  <a:gd name="T13" fmla="*/ 84 h 104"/>
                  <a:gd name="T14" fmla="*/ 14 w 38"/>
                  <a:gd name="T15" fmla="*/ 94 h 104"/>
                  <a:gd name="T16" fmla="*/ 18 w 38"/>
                  <a:gd name="T17" fmla="*/ 100 h 104"/>
                  <a:gd name="T18" fmla="*/ 22 w 38"/>
                  <a:gd name="T19" fmla="*/ 104 h 104"/>
                  <a:gd name="T20" fmla="*/ 32 w 38"/>
                  <a:gd name="T21" fmla="*/ 94 h 104"/>
                  <a:gd name="T22" fmla="*/ 32 w 38"/>
                  <a:gd name="T23" fmla="*/ 92 h 104"/>
                  <a:gd name="T24" fmla="*/ 28 w 38"/>
                  <a:gd name="T25" fmla="*/ 86 h 104"/>
                  <a:gd name="T26" fmla="*/ 22 w 38"/>
                  <a:gd name="T27" fmla="*/ 80 h 104"/>
                  <a:gd name="T28" fmla="*/ 18 w 38"/>
                  <a:gd name="T29" fmla="*/ 66 h 104"/>
                  <a:gd name="T30" fmla="*/ 14 w 38"/>
                  <a:gd name="T31" fmla="*/ 56 h 104"/>
                  <a:gd name="T32" fmla="*/ 18 w 38"/>
                  <a:gd name="T33" fmla="*/ 44 h 104"/>
                  <a:gd name="T34" fmla="*/ 22 w 38"/>
                  <a:gd name="T35" fmla="*/ 26 h 104"/>
                  <a:gd name="T36" fmla="*/ 38 w 38"/>
                  <a:gd name="T37" fmla="*/ 12 h 104"/>
                  <a:gd name="T38" fmla="*/ 28 w 38"/>
                  <a:gd name="T39" fmla="*/ 14 h 104"/>
                  <a:gd name="T40" fmla="*/ 30 w 38"/>
                  <a:gd name="T41" fmla="*/ 0 h 1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8" h="104">
                    <a:moveTo>
                      <a:pt x="30" y="0"/>
                    </a:moveTo>
                    <a:lnTo>
                      <a:pt x="24" y="2"/>
                    </a:lnTo>
                    <a:lnTo>
                      <a:pt x="10" y="22"/>
                    </a:lnTo>
                    <a:lnTo>
                      <a:pt x="2" y="38"/>
                    </a:lnTo>
                    <a:lnTo>
                      <a:pt x="0" y="56"/>
                    </a:lnTo>
                    <a:lnTo>
                      <a:pt x="2" y="72"/>
                    </a:lnTo>
                    <a:lnTo>
                      <a:pt x="10" y="84"/>
                    </a:lnTo>
                    <a:lnTo>
                      <a:pt x="14" y="94"/>
                    </a:lnTo>
                    <a:lnTo>
                      <a:pt x="18" y="100"/>
                    </a:lnTo>
                    <a:lnTo>
                      <a:pt x="22" y="104"/>
                    </a:lnTo>
                    <a:lnTo>
                      <a:pt x="32" y="94"/>
                    </a:lnTo>
                    <a:lnTo>
                      <a:pt x="32" y="92"/>
                    </a:lnTo>
                    <a:lnTo>
                      <a:pt x="28" y="86"/>
                    </a:lnTo>
                    <a:lnTo>
                      <a:pt x="22" y="80"/>
                    </a:lnTo>
                    <a:lnTo>
                      <a:pt x="18" y="66"/>
                    </a:lnTo>
                    <a:lnTo>
                      <a:pt x="14" y="56"/>
                    </a:lnTo>
                    <a:lnTo>
                      <a:pt x="18" y="44"/>
                    </a:lnTo>
                    <a:lnTo>
                      <a:pt x="22" y="26"/>
                    </a:lnTo>
                    <a:lnTo>
                      <a:pt x="38" y="12"/>
                    </a:lnTo>
                    <a:lnTo>
                      <a:pt x="28" y="14"/>
                    </a:lnTo>
                    <a:lnTo>
                      <a:pt x="30" y="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512" name="Group 195"/>
            <p:cNvGrpSpPr>
              <a:grpSpLocks/>
            </p:cNvGrpSpPr>
            <p:nvPr/>
          </p:nvGrpSpPr>
          <p:grpSpPr bwMode="auto">
            <a:xfrm>
              <a:off x="4663" y="1760"/>
              <a:ext cx="70" cy="60"/>
              <a:chOff x="4528" y="1620"/>
              <a:chExt cx="70" cy="60"/>
            </a:xfrm>
          </p:grpSpPr>
          <p:sp>
            <p:nvSpPr>
              <p:cNvPr id="34647" name="Freeform 196"/>
              <p:cNvSpPr>
                <a:spLocks/>
              </p:cNvSpPr>
              <p:nvPr/>
            </p:nvSpPr>
            <p:spPr bwMode="auto">
              <a:xfrm>
                <a:off x="4528" y="1620"/>
                <a:ext cx="70" cy="60"/>
              </a:xfrm>
              <a:custGeom>
                <a:avLst/>
                <a:gdLst>
                  <a:gd name="T0" fmla="*/ 52 w 70"/>
                  <a:gd name="T1" fmla="*/ 0 h 60"/>
                  <a:gd name="T2" fmla="*/ 46 w 70"/>
                  <a:gd name="T3" fmla="*/ 16 h 60"/>
                  <a:gd name="T4" fmla="*/ 38 w 70"/>
                  <a:gd name="T5" fmla="*/ 28 h 60"/>
                  <a:gd name="T6" fmla="*/ 28 w 70"/>
                  <a:gd name="T7" fmla="*/ 36 h 60"/>
                  <a:gd name="T8" fmla="*/ 22 w 70"/>
                  <a:gd name="T9" fmla="*/ 42 h 60"/>
                  <a:gd name="T10" fmla="*/ 12 w 70"/>
                  <a:gd name="T11" fmla="*/ 44 h 60"/>
                  <a:gd name="T12" fmla="*/ 6 w 70"/>
                  <a:gd name="T13" fmla="*/ 46 h 60"/>
                  <a:gd name="T14" fmla="*/ 2 w 70"/>
                  <a:gd name="T15" fmla="*/ 46 h 60"/>
                  <a:gd name="T16" fmla="*/ 0 w 70"/>
                  <a:gd name="T17" fmla="*/ 46 h 60"/>
                  <a:gd name="T18" fmla="*/ 0 w 70"/>
                  <a:gd name="T19" fmla="*/ 60 h 60"/>
                  <a:gd name="T20" fmla="*/ 2 w 70"/>
                  <a:gd name="T21" fmla="*/ 60 h 60"/>
                  <a:gd name="T22" fmla="*/ 8 w 70"/>
                  <a:gd name="T23" fmla="*/ 60 h 60"/>
                  <a:gd name="T24" fmla="*/ 16 w 70"/>
                  <a:gd name="T25" fmla="*/ 58 h 60"/>
                  <a:gd name="T26" fmla="*/ 28 w 70"/>
                  <a:gd name="T27" fmla="*/ 54 h 60"/>
                  <a:gd name="T28" fmla="*/ 40 w 70"/>
                  <a:gd name="T29" fmla="*/ 48 h 60"/>
                  <a:gd name="T30" fmla="*/ 52 w 70"/>
                  <a:gd name="T31" fmla="*/ 36 h 60"/>
                  <a:gd name="T32" fmla="*/ 60 w 70"/>
                  <a:gd name="T33" fmla="*/ 20 h 60"/>
                  <a:gd name="T34" fmla="*/ 70 w 70"/>
                  <a:gd name="T35" fmla="*/ 0 h 60"/>
                  <a:gd name="T36" fmla="*/ 52 w 70"/>
                  <a:gd name="T37" fmla="*/ 0 h 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0" h="60">
                    <a:moveTo>
                      <a:pt x="52" y="0"/>
                    </a:moveTo>
                    <a:lnTo>
                      <a:pt x="46" y="16"/>
                    </a:lnTo>
                    <a:lnTo>
                      <a:pt x="38" y="28"/>
                    </a:lnTo>
                    <a:lnTo>
                      <a:pt x="28" y="36"/>
                    </a:lnTo>
                    <a:lnTo>
                      <a:pt x="22" y="42"/>
                    </a:lnTo>
                    <a:lnTo>
                      <a:pt x="12" y="44"/>
                    </a:lnTo>
                    <a:lnTo>
                      <a:pt x="6" y="46"/>
                    </a:lnTo>
                    <a:lnTo>
                      <a:pt x="2" y="46"/>
                    </a:lnTo>
                    <a:lnTo>
                      <a:pt x="0" y="46"/>
                    </a:lnTo>
                    <a:lnTo>
                      <a:pt x="0" y="60"/>
                    </a:lnTo>
                    <a:lnTo>
                      <a:pt x="2" y="60"/>
                    </a:lnTo>
                    <a:lnTo>
                      <a:pt x="8" y="60"/>
                    </a:lnTo>
                    <a:lnTo>
                      <a:pt x="16" y="58"/>
                    </a:lnTo>
                    <a:lnTo>
                      <a:pt x="28" y="54"/>
                    </a:lnTo>
                    <a:lnTo>
                      <a:pt x="40" y="48"/>
                    </a:lnTo>
                    <a:lnTo>
                      <a:pt x="52" y="36"/>
                    </a:lnTo>
                    <a:lnTo>
                      <a:pt x="60" y="20"/>
                    </a:lnTo>
                    <a:lnTo>
                      <a:pt x="70" y="0"/>
                    </a:lnTo>
                    <a:lnTo>
                      <a:pt x="52"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648" name="Freeform 197"/>
              <p:cNvSpPr>
                <a:spLocks/>
              </p:cNvSpPr>
              <p:nvPr/>
            </p:nvSpPr>
            <p:spPr bwMode="auto">
              <a:xfrm>
                <a:off x="4528" y="1620"/>
                <a:ext cx="70" cy="60"/>
              </a:xfrm>
              <a:custGeom>
                <a:avLst/>
                <a:gdLst>
                  <a:gd name="T0" fmla="*/ 52 w 70"/>
                  <a:gd name="T1" fmla="*/ 0 h 60"/>
                  <a:gd name="T2" fmla="*/ 46 w 70"/>
                  <a:gd name="T3" fmla="*/ 16 h 60"/>
                  <a:gd name="T4" fmla="*/ 38 w 70"/>
                  <a:gd name="T5" fmla="*/ 28 h 60"/>
                  <a:gd name="T6" fmla="*/ 28 w 70"/>
                  <a:gd name="T7" fmla="*/ 36 h 60"/>
                  <a:gd name="T8" fmla="*/ 22 w 70"/>
                  <a:gd name="T9" fmla="*/ 42 h 60"/>
                  <a:gd name="T10" fmla="*/ 12 w 70"/>
                  <a:gd name="T11" fmla="*/ 44 h 60"/>
                  <a:gd name="T12" fmla="*/ 6 w 70"/>
                  <a:gd name="T13" fmla="*/ 46 h 60"/>
                  <a:gd name="T14" fmla="*/ 2 w 70"/>
                  <a:gd name="T15" fmla="*/ 46 h 60"/>
                  <a:gd name="T16" fmla="*/ 0 w 70"/>
                  <a:gd name="T17" fmla="*/ 46 h 60"/>
                  <a:gd name="T18" fmla="*/ 0 w 70"/>
                  <a:gd name="T19" fmla="*/ 60 h 60"/>
                  <a:gd name="T20" fmla="*/ 2 w 70"/>
                  <a:gd name="T21" fmla="*/ 60 h 60"/>
                  <a:gd name="T22" fmla="*/ 8 w 70"/>
                  <a:gd name="T23" fmla="*/ 60 h 60"/>
                  <a:gd name="T24" fmla="*/ 16 w 70"/>
                  <a:gd name="T25" fmla="*/ 58 h 60"/>
                  <a:gd name="T26" fmla="*/ 28 w 70"/>
                  <a:gd name="T27" fmla="*/ 54 h 60"/>
                  <a:gd name="T28" fmla="*/ 40 w 70"/>
                  <a:gd name="T29" fmla="*/ 48 h 60"/>
                  <a:gd name="T30" fmla="*/ 52 w 70"/>
                  <a:gd name="T31" fmla="*/ 36 h 60"/>
                  <a:gd name="T32" fmla="*/ 60 w 70"/>
                  <a:gd name="T33" fmla="*/ 20 h 60"/>
                  <a:gd name="T34" fmla="*/ 70 w 70"/>
                  <a:gd name="T35" fmla="*/ 0 h 60"/>
                  <a:gd name="T36" fmla="*/ 52 w 70"/>
                  <a:gd name="T37" fmla="*/ 0 h 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0" h="60">
                    <a:moveTo>
                      <a:pt x="52" y="0"/>
                    </a:moveTo>
                    <a:lnTo>
                      <a:pt x="46" y="16"/>
                    </a:lnTo>
                    <a:lnTo>
                      <a:pt x="38" y="28"/>
                    </a:lnTo>
                    <a:lnTo>
                      <a:pt x="28" y="36"/>
                    </a:lnTo>
                    <a:lnTo>
                      <a:pt x="22" y="42"/>
                    </a:lnTo>
                    <a:lnTo>
                      <a:pt x="12" y="44"/>
                    </a:lnTo>
                    <a:lnTo>
                      <a:pt x="6" y="46"/>
                    </a:lnTo>
                    <a:lnTo>
                      <a:pt x="2" y="46"/>
                    </a:lnTo>
                    <a:lnTo>
                      <a:pt x="0" y="46"/>
                    </a:lnTo>
                    <a:lnTo>
                      <a:pt x="0" y="60"/>
                    </a:lnTo>
                    <a:lnTo>
                      <a:pt x="2" y="60"/>
                    </a:lnTo>
                    <a:lnTo>
                      <a:pt x="8" y="60"/>
                    </a:lnTo>
                    <a:lnTo>
                      <a:pt x="16" y="58"/>
                    </a:lnTo>
                    <a:lnTo>
                      <a:pt x="28" y="54"/>
                    </a:lnTo>
                    <a:lnTo>
                      <a:pt x="40" y="48"/>
                    </a:lnTo>
                    <a:lnTo>
                      <a:pt x="52" y="36"/>
                    </a:lnTo>
                    <a:lnTo>
                      <a:pt x="60" y="20"/>
                    </a:lnTo>
                    <a:lnTo>
                      <a:pt x="70" y="0"/>
                    </a:lnTo>
                    <a:lnTo>
                      <a:pt x="52" y="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513" name="Group 198"/>
            <p:cNvGrpSpPr>
              <a:grpSpLocks/>
            </p:cNvGrpSpPr>
            <p:nvPr/>
          </p:nvGrpSpPr>
          <p:grpSpPr bwMode="auto">
            <a:xfrm>
              <a:off x="4717" y="1700"/>
              <a:ext cx="28" cy="60"/>
              <a:chOff x="4582" y="1560"/>
              <a:chExt cx="28" cy="60"/>
            </a:xfrm>
          </p:grpSpPr>
          <p:sp>
            <p:nvSpPr>
              <p:cNvPr id="34645" name="Freeform 199"/>
              <p:cNvSpPr>
                <a:spLocks/>
              </p:cNvSpPr>
              <p:nvPr/>
            </p:nvSpPr>
            <p:spPr bwMode="auto">
              <a:xfrm>
                <a:off x="4582" y="1560"/>
                <a:ext cx="28" cy="60"/>
              </a:xfrm>
              <a:custGeom>
                <a:avLst/>
                <a:gdLst>
                  <a:gd name="T0" fmla="*/ 12 w 28"/>
                  <a:gd name="T1" fmla="*/ 2 h 60"/>
                  <a:gd name="T2" fmla="*/ 12 w 28"/>
                  <a:gd name="T3" fmla="*/ 0 h 60"/>
                  <a:gd name="T4" fmla="*/ 0 w 28"/>
                  <a:gd name="T5" fmla="*/ 60 h 60"/>
                  <a:gd name="T6" fmla="*/ 14 w 28"/>
                  <a:gd name="T7" fmla="*/ 60 h 60"/>
                  <a:gd name="T8" fmla="*/ 28 w 28"/>
                  <a:gd name="T9" fmla="*/ 4 h 60"/>
                  <a:gd name="T10" fmla="*/ 28 w 28"/>
                  <a:gd name="T11" fmla="*/ 2 h 60"/>
                  <a:gd name="T12" fmla="*/ 28 w 28"/>
                  <a:gd name="T13" fmla="*/ 4 h 60"/>
                  <a:gd name="T14" fmla="*/ 28 w 28"/>
                  <a:gd name="T15" fmla="*/ 2 h 60"/>
                  <a:gd name="T16" fmla="*/ 12 w 28"/>
                  <a:gd name="T17" fmla="*/ 2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 h="60">
                    <a:moveTo>
                      <a:pt x="12" y="2"/>
                    </a:moveTo>
                    <a:lnTo>
                      <a:pt x="12" y="0"/>
                    </a:lnTo>
                    <a:lnTo>
                      <a:pt x="0" y="60"/>
                    </a:lnTo>
                    <a:lnTo>
                      <a:pt x="14" y="60"/>
                    </a:lnTo>
                    <a:lnTo>
                      <a:pt x="28" y="4"/>
                    </a:lnTo>
                    <a:lnTo>
                      <a:pt x="28" y="2"/>
                    </a:lnTo>
                    <a:lnTo>
                      <a:pt x="28" y="4"/>
                    </a:lnTo>
                    <a:lnTo>
                      <a:pt x="28" y="2"/>
                    </a:lnTo>
                    <a:lnTo>
                      <a:pt x="12"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646" name="Freeform 200"/>
              <p:cNvSpPr>
                <a:spLocks/>
              </p:cNvSpPr>
              <p:nvPr/>
            </p:nvSpPr>
            <p:spPr bwMode="auto">
              <a:xfrm>
                <a:off x="4582" y="1560"/>
                <a:ext cx="28" cy="60"/>
              </a:xfrm>
              <a:custGeom>
                <a:avLst/>
                <a:gdLst>
                  <a:gd name="T0" fmla="*/ 12 w 28"/>
                  <a:gd name="T1" fmla="*/ 2 h 60"/>
                  <a:gd name="T2" fmla="*/ 12 w 28"/>
                  <a:gd name="T3" fmla="*/ 0 h 60"/>
                  <a:gd name="T4" fmla="*/ 0 w 28"/>
                  <a:gd name="T5" fmla="*/ 60 h 60"/>
                  <a:gd name="T6" fmla="*/ 14 w 28"/>
                  <a:gd name="T7" fmla="*/ 60 h 60"/>
                  <a:gd name="T8" fmla="*/ 28 w 28"/>
                  <a:gd name="T9" fmla="*/ 4 h 60"/>
                  <a:gd name="T10" fmla="*/ 28 w 28"/>
                  <a:gd name="T11" fmla="*/ 2 h 60"/>
                  <a:gd name="T12" fmla="*/ 28 w 28"/>
                  <a:gd name="T13" fmla="*/ 4 h 60"/>
                  <a:gd name="T14" fmla="*/ 28 w 28"/>
                  <a:gd name="T15" fmla="*/ 2 h 60"/>
                  <a:gd name="T16" fmla="*/ 12 w 28"/>
                  <a:gd name="T17" fmla="*/ 2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 h="60">
                    <a:moveTo>
                      <a:pt x="12" y="2"/>
                    </a:moveTo>
                    <a:lnTo>
                      <a:pt x="12" y="0"/>
                    </a:lnTo>
                    <a:lnTo>
                      <a:pt x="0" y="60"/>
                    </a:lnTo>
                    <a:lnTo>
                      <a:pt x="14" y="60"/>
                    </a:lnTo>
                    <a:lnTo>
                      <a:pt x="28" y="4"/>
                    </a:lnTo>
                    <a:lnTo>
                      <a:pt x="28" y="2"/>
                    </a:lnTo>
                    <a:lnTo>
                      <a:pt x="28" y="4"/>
                    </a:lnTo>
                    <a:lnTo>
                      <a:pt x="28" y="2"/>
                    </a:lnTo>
                    <a:lnTo>
                      <a:pt x="12" y="2"/>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514" name="Group 201"/>
            <p:cNvGrpSpPr>
              <a:grpSpLocks/>
            </p:cNvGrpSpPr>
            <p:nvPr/>
          </p:nvGrpSpPr>
          <p:grpSpPr bwMode="auto">
            <a:xfrm>
              <a:off x="4729" y="1628"/>
              <a:ext cx="18" cy="74"/>
              <a:chOff x="4594" y="1488"/>
              <a:chExt cx="18" cy="74"/>
            </a:xfrm>
          </p:grpSpPr>
          <p:sp>
            <p:nvSpPr>
              <p:cNvPr id="34643" name="Rectangle 202"/>
              <p:cNvSpPr>
                <a:spLocks noChangeArrowheads="1"/>
              </p:cNvSpPr>
              <p:nvPr/>
            </p:nvSpPr>
            <p:spPr bwMode="auto">
              <a:xfrm>
                <a:off x="4594" y="1488"/>
                <a:ext cx="18" cy="74"/>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endParaRPr lang="el-GR" altLang="el-GR" sz="1800" b="0">
                  <a:cs typeface="Arial" pitchFamily="34" charset="0"/>
                </a:endParaRPr>
              </a:p>
            </p:txBody>
          </p:sp>
          <p:sp>
            <p:nvSpPr>
              <p:cNvPr id="34644" name="Rectangle 203"/>
              <p:cNvSpPr>
                <a:spLocks noChangeArrowheads="1"/>
              </p:cNvSpPr>
              <p:nvPr/>
            </p:nvSpPr>
            <p:spPr bwMode="auto">
              <a:xfrm>
                <a:off x="4594" y="1488"/>
                <a:ext cx="18" cy="74"/>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endParaRPr lang="el-GR" altLang="el-GR" sz="1800" b="0">
                  <a:cs typeface="Arial" pitchFamily="34" charset="0"/>
                </a:endParaRPr>
              </a:p>
            </p:txBody>
          </p:sp>
        </p:grpSp>
        <p:grpSp>
          <p:nvGrpSpPr>
            <p:cNvPr id="34515" name="Group 204"/>
            <p:cNvGrpSpPr>
              <a:grpSpLocks/>
            </p:cNvGrpSpPr>
            <p:nvPr/>
          </p:nvGrpSpPr>
          <p:grpSpPr bwMode="auto">
            <a:xfrm>
              <a:off x="4729" y="1578"/>
              <a:ext cx="102" cy="50"/>
              <a:chOff x="4594" y="1438"/>
              <a:chExt cx="102" cy="50"/>
            </a:xfrm>
          </p:grpSpPr>
          <p:sp>
            <p:nvSpPr>
              <p:cNvPr id="34641" name="Freeform 205"/>
              <p:cNvSpPr>
                <a:spLocks/>
              </p:cNvSpPr>
              <p:nvPr/>
            </p:nvSpPr>
            <p:spPr bwMode="auto">
              <a:xfrm>
                <a:off x="4594" y="1438"/>
                <a:ext cx="102" cy="50"/>
              </a:xfrm>
              <a:custGeom>
                <a:avLst/>
                <a:gdLst>
                  <a:gd name="T0" fmla="*/ 96 w 102"/>
                  <a:gd name="T1" fmla="*/ 34 h 50"/>
                  <a:gd name="T2" fmla="*/ 102 w 102"/>
                  <a:gd name="T3" fmla="*/ 36 h 50"/>
                  <a:gd name="T4" fmla="*/ 70 w 102"/>
                  <a:gd name="T5" fmla="*/ 10 h 50"/>
                  <a:gd name="T6" fmla="*/ 46 w 102"/>
                  <a:gd name="T7" fmla="*/ 0 h 50"/>
                  <a:gd name="T8" fmla="*/ 24 w 102"/>
                  <a:gd name="T9" fmla="*/ 0 h 50"/>
                  <a:gd name="T10" fmla="*/ 10 w 102"/>
                  <a:gd name="T11" fmla="*/ 10 h 50"/>
                  <a:gd name="T12" fmla="*/ 2 w 102"/>
                  <a:gd name="T13" fmla="*/ 22 h 50"/>
                  <a:gd name="T14" fmla="*/ 0 w 102"/>
                  <a:gd name="T15" fmla="*/ 36 h 50"/>
                  <a:gd name="T16" fmla="*/ 0 w 102"/>
                  <a:gd name="T17" fmla="*/ 44 h 50"/>
                  <a:gd name="T18" fmla="*/ 0 w 102"/>
                  <a:gd name="T19" fmla="*/ 50 h 50"/>
                  <a:gd name="T20" fmla="*/ 14 w 102"/>
                  <a:gd name="T21" fmla="*/ 50 h 50"/>
                  <a:gd name="T22" fmla="*/ 14 w 102"/>
                  <a:gd name="T23" fmla="*/ 46 h 50"/>
                  <a:gd name="T24" fmla="*/ 14 w 102"/>
                  <a:gd name="T25" fmla="*/ 36 h 50"/>
                  <a:gd name="T26" fmla="*/ 18 w 102"/>
                  <a:gd name="T27" fmla="*/ 26 h 50"/>
                  <a:gd name="T28" fmla="*/ 22 w 102"/>
                  <a:gd name="T29" fmla="*/ 18 h 50"/>
                  <a:gd name="T30" fmla="*/ 30 w 102"/>
                  <a:gd name="T31" fmla="*/ 14 h 50"/>
                  <a:gd name="T32" fmla="*/ 40 w 102"/>
                  <a:gd name="T33" fmla="*/ 14 h 50"/>
                  <a:gd name="T34" fmla="*/ 62 w 102"/>
                  <a:gd name="T35" fmla="*/ 22 h 50"/>
                  <a:gd name="T36" fmla="*/ 92 w 102"/>
                  <a:gd name="T37" fmla="*/ 46 h 50"/>
                  <a:gd name="T38" fmla="*/ 96 w 102"/>
                  <a:gd name="T39" fmla="*/ 48 h 50"/>
                  <a:gd name="T40" fmla="*/ 96 w 102"/>
                  <a:gd name="T41" fmla="*/ 34 h 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 h="50">
                    <a:moveTo>
                      <a:pt x="96" y="34"/>
                    </a:moveTo>
                    <a:lnTo>
                      <a:pt x="102" y="36"/>
                    </a:lnTo>
                    <a:lnTo>
                      <a:pt x="70" y="10"/>
                    </a:lnTo>
                    <a:lnTo>
                      <a:pt x="46" y="0"/>
                    </a:lnTo>
                    <a:lnTo>
                      <a:pt x="24" y="0"/>
                    </a:lnTo>
                    <a:lnTo>
                      <a:pt x="10" y="10"/>
                    </a:lnTo>
                    <a:lnTo>
                      <a:pt x="2" y="22"/>
                    </a:lnTo>
                    <a:lnTo>
                      <a:pt x="0" y="36"/>
                    </a:lnTo>
                    <a:lnTo>
                      <a:pt x="0" y="44"/>
                    </a:lnTo>
                    <a:lnTo>
                      <a:pt x="0" y="50"/>
                    </a:lnTo>
                    <a:lnTo>
                      <a:pt x="14" y="50"/>
                    </a:lnTo>
                    <a:lnTo>
                      <a:pt x="14" y="46"/>
                    </a:lnTo>
                    <a:lnTo>
                      <a:pt x="14" y="36"/>
                    </a:lnTo>
                    <a:lnTo>
                      <a:pt x="18" y="26"/>
                    </a:lnTo>
                    <a:lnTo>
                      <a:pt x="22" y="18"/>
                    </a:lnTo>
                    <a:lnTo>
                      <a:pt x="30" y="14"/>
                    </a:lnTo>
                    <a:lnTo>
                      <a:pt x="40" y="14"/>
                    </a:lnTo>
                    <a:lnTo>
                      <a:pt x="62" y="22"/>
                    </a:lnTo>
                    <a:lnTo>
                      <a:pt x="92" y="46"/>
                    </a:lnTo>
                    <a:lnTo>
                      <a:pt x="96" y="48"/>
                    </a:lnTo>
                    <a:lnTo>
                      <a:pt x="96" y="3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642" name="Freeform 206"/>
              <p:cNvSpPr>
                <a:spLocks/>
              </p:cNvSpPr>
              <p:nvPr/>
            </p:nvSpPr>
            <p:spPr bwMode="auto">
              <a:xfrm>
                <a:off x="4594" y="1438"/>
                <a:ext cx="102" cy="50"/>
              </a:xfrm>
              <a:custGeom>
                <a:avLst/>
                <a:gdLst>
                  <a:gd name="T0" fmla="*/ 96 w 102"/>
                  <a:gd name="T1" fmla="*/ 34 h 50"/>
                  <a:gd name="T2" fmla="*/ 102 w 102"/>
                  <a:gd name="T3" fmla="*/ 36 h 50"/>
                  <a:gd name="T4" fmla="*/ 70 w 102"/>
                  <a:gd name="T5" fmla="*/ 10 h 50"/>
                  <a:gd name="T6" fmla="*/ 46 w 102"/>
                  <a:gd name="T7" fmla="*/ 0 h 50"/>
                  <a:gd name="T8" fmla="*/ 24 w 102"/>
                  <a:gd name="T9" fmla="*/ 0 h 50"/>
                  <a:gd name="T10" fmla="*/ 10 w 102"/>
                  <a:gd name="T11" fmla="*/ 10 h 50"/>
                  <a:gd name="T12" fmla="*/ 2 w 102"/>
                  <a:gd name="T13" fmla="*/ 22 h 50"/>
                  <a:gd name="T14" fmla="*/ 0 w 102"/>
                  <a:gd name="T15" fmla="*/ 36 h 50"/>
                  <a:gd name="T16" fmla="*/ 0 w 102"/>
                  <a:gd name="T17" fmla="*/ 44 h 50"/>
                  <a:gd name="T18" fmla="*/ 0 w 102"/>
                  <a:gd name="T19" fmla="*/ 50 h 50"/>
                  <a:gd name="T20" fmla="*/ 14 w 102"/>
                  <a:gd name="T21" fmla="*/ 50 h 50"/>
                  <a:gd name="T22" fmla="*/ 14 w 102"/>
                  <a:gd name="T23" fmla="*/ 46 h 50"/>
                  <a:gd name="T24" fmla="*/ 14 w 102"/>
                  <a:gd name="T25" fmla="*/ 36 h 50"/>
                  <a:gd name="T26" fmla="*/ 18 w 102"/>
                  <a:gd name="T27" fmla="*/ 26 h 50"/>
                  <a:gd name="T28" fmla="*/ 22 w 102"/>
                  <a:gd name="T29" fmla="*/ 18 h 50"/>
                  <a:gd name="T30" fmla="*/ 30 w 102"/>
                  <a:gd name="T31" fmla="*/ 14 h 50"/>
                  <a:gd name="T32" fmla="*/ 40 w 102"/>
                  <a:gd name="T33" fmla="*/ 14 h 50"/>
                  <a:gd name="T34" fmla="*/ 62 w 102"/>
                  <a:gd name="T35" fmla="*/ 22 h 50"/>
                  <a:gd name="T36" fmla="*/ 92 w 102"/>
                  <a:gd name="T37" fmla="*/ 46 h 50"/>
                  <a:gd name="T38" fmla="*/ 96 w 102"/>
                  <a:gd name="T39" fmla="*/ 48 h 50"/>
                  <a:gd name="T40" fmla="*/ 96 w 102"/>
                  <a:gd name="T41" fmla="*/ 34 h 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 h="50">
                    <a:moveTo>
                      <a:pt x="96" y="34"/>
                    </a:moveTo>
                    <a:lnTo>
                      <a:pt x="102" y="36"/>
                    </a:lnTo>
                    <a:lnTo>
                      <a:pt x="70" y="10"/>
                    </a:lnTo>
                    <a:lnTo>
                      <a:pt x="46" y="0"/>
                    </a:lnTo>
                    <a:lnTo>
                      <a:pt x="24" y="0"/>
                    </a:lnTo>
                    <a:lnTo>
                      <a:pt x="10" y="10"/>
                    </a:lnTo>
                    <a:lnTo>
                      <a:pt x="2" y="22"/>
                    </a:lnTo>
                    <a:lnTo>
                      <a:pt x="0" y="36"/>
                    </a:lnTo>
                    <a:lnTo>
                      <a:pt x="0" y="44"/>
                    </a:lnTo>
                    <a:lnTo>
                      <a:pt x="0" y="50"/>
                    </a:lnTo>
                    <a:lnTo>
                      <a:pt x="14" y="50"/>
                    </a:lnTo>
                    <a:lnTo>
                      <a:pt x="14" y="46"/>
                    </a:lnTo>
                    <a:lnTo>
                      <a:pt x="14" y="36"/>
                    </a:lnTo>
                    <a:lnTo>
                      <a:pt x="18" y="26"/>
                    </a:lnTo>
                    <a:lnTo>
                      <a:pt x="22" y="18"/>
                    </a:lnTo>
                    <a:lnTo>
                      <a:pt x="30" y="14"/>
                    </a:lnTo>
                    <a:lnTo>
                      <a:pt x="40" y="14"/>
                    </a:lnTo>
                    <a:lnTo>
                      <a:pt x="62" y="22"/>
                    </a:lnTo>
                    <a:lnTo>
                      <a:pt x="92" y="46"/>
                    </a:lnTo>
                    <a:lnTo>
                      <a:pt x="96" y="48"/>
                    </a:lnTo>
                    <a:lnTo>
                      <a:pt x="96" y="34"/>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516" name="Group 207"/>
            <p:cNvGrpSpPr>
              <a:grpSpLocks/>
            </p:cNvGrpSpPr>
            <p:nvPr/>
          </p:nvGrpSpPr>
          <p:grpSpPr bwMode="auto">
            <a:xfrm>
              <a:off x="4825" y="1552"/>
              <a:ext cx="148" cy="74"/>
              <a:chOff x="4690" y="1412"/>
              <a:chExt cx="148" cy="74"/>
            </a:xfrm>
          </p:grpSpPr>
          <p:sp>
            <p:nvSpPr>
              <p:cNvPr id="34639" name="Freeform 208"/>
              <p:cNvSpPr>
                <a:spLocks/>
              </p:cNvSpPr>
              <p:nvPr/>
            </p:nvSpPr>
            <p:spPr bwMode="auto">
              <a:xfrm>
                <a:off x="4690" y="1412"/>
                <a:ext cx="148" cy="74"/>
              </a:xfrm>
              <a:custGeom>
                <a:avLst/>
                <a:gdLst>
                  <a:gd name="T0" fmla="*/ 136 w 148"/>
                  <a:gd name="T1" fmla="*/ 0 h 74"/>
                  <a:gd name="T2" fmla="*/ 112 w 148"/>
                  <a:gd name="T3" fmla="*/ 20 h 74"/>
                  <a:gd name="T4" fmla="*/ 88 w 148"/>
                  <a:gd name="T5" fmla="*/ 36 h 74"/>
                  <a:gd name="T6" fmla="*/ 64 w 148"/>
                  <a:gd name="T7" fmla="*/ 46 h 74"/>
                  <a:gd name="T8" fmla="*/ 42 w 148"/>
                  <a:gd name="T9" fmla="*/ 54 h 74"/>
                  <a:gd name="T10" fmla="*/ 28 w 148"/>
                  <a:gd name="T11" fmla="*/ 58 h 74"/>
                  <a:gd name="T12" fmla="*/ 12 w 148"/>
                  <a:gd name="T13" fmla="*/ 60 h 74"/>
                  <a:gd name="T14" fmla="*/ 2 w 148"/>
                  <a:gd name="T15" fmla="*/ 60 h 74"/>
                  <a:gd name="T16" fmla="*/ 0 w 148"/>
                  <a:gd name="T17" fmla="*/ 60 h 74"/>
                  <a:gd name="T18" fmla="*/ 0 w 148"/>
                  <a:gd name="T19" fmla="*/ 74 h 74"/>
                  <a:gd name="T20" fmla="*/ 2 w 148"/>
                  <a:gd name="T21" fmla="*/ 74 h 74"/>
                  <a:gd name="T22" fmla="*/ 12 w 148"/>
                  <a:gd name="T23" fmla="*/ 74 h 74"/>
                  <a:gd name="T24" fmla="*/ 30 w 148"/>
                  <a:gd name="T25" fmla="*/ 72 h 74"/>
                  <a:gd name="T26" fmla="*/ 50 w 148"/>
                  <a:gd name="T27" fmla="*/ 68 h 74"/>
                  <a:gd name="T28" fmla="*/ 70 w 148"/>
                  <a:gd name="T29" fmla="*/ 60 h 74"/>
                  <a:gd name="T30" fmla="*/ 98 w 148"/>
                  <a:gd name="T31" fmla="*/ 48 h 74"/>
                  <a:gd name="T32" fmla="*/ 122 w 148"/>
                  <a:gd name="T33" fmla="*/ 30 h 74"/>
                  <a:gd name="T34" fmla="*/ 148 w 148"/>
                  <a:gd name="T35" fmla="*/ 8 h 74"/>
                  <a:gd name="T36" fmla="*/ 136 w 148"/>
                  <a:gd name="T37" fmla="*/ 0 h 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8" h="74">
                    <a:moveTo>
                      <a:pt x="136" y="0"/>
                    </a:moveTo>
                    <a:lnTo>
                      <a:pt x="112" y="20"/>
                    </a:lnTo>
                    <a:lnTo>
                      <a:pt x="88" y="36"/>
                    </a:lnTo>
                    <a:lnTo>
                      <a:pt x="64" y="46"/>
                    </a:lnTo>
                    <a:lnTo>
                      <a:pt x="42" y="54"/>
                    </a:lnTo>
                    <a:lnTo>
                      <a:pt x="28" y="58"/>
                    </a:lnTo>
                    <a:lnTo>
                      <a:pt x="12" y="60"/>
                    </a:lnTo>
                    <a:lnTo>
                      <a:pt x="2" y="60"/>
                    </a:lnTo>
                    <a:lnTo>
                      <a:pt x="0" y="60"/>
                    </a:lnTo>
                    <a:lnTo>
                      <a:pt x="0" y="74"/>
                    </a:lnTo>
                    <a:lnTo>
                      <a:pt x="2" y="74"/>
                    </a:lnTo>
                    <a:lnTo>
                      <a:pt x="12" y="74"/>
                    </a:lnTo>
                    <a:lnTo>
                      <a:pt x="30" y="72"/>
                    </a:lnTo>
                    <a:lnTo>
                      <a:pt x="50" y="68"/>
                    </a:lnTo>
                    <a:lnTo>
                      <a:pt x="70" y="60"/>
                    </a:lnTo>
                    <a:lnTo>
                      <a:pt x="98" y="48"/>
                    </a:lnTo>
                    <a:lnTo>
                      <a:pt x="122" y="30"/>
                    </a:lnTo>
                    <a:lnTo>
                      <a:pt x="148" y="8"/>
                    </a:lnTo>
                    <a:lnTo>
                      <a:pt x="136"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640" name="Freeform 209"/>
              <p:cNvSpPr>
                <a:spLocks/>
              </p:cNvSpPr>
              <p:nvPr/>
            </p:nvSpPr>
            <p:spPr bwMode="auto">
              <a:xfrm>
                <a:off x="4690" y="1412"/>
                <a:ext cx="148" cy="74"/>
              </a:xfrm>
              <a:custGeom>
                <a:avLst/>
                <a:gdLst>
                  <a:gd name="T0" fmla="*/ 136 w 148"/>
                  <a:gd name="T1" fmla="*/ 0 h 74"/>
                  <a:gd name="T2" fmla="*/ 112 w 148"/>
                  <a:gd name="T3" fmla="*/ 20 h 74"/>
                  <a:gd name="T4" fmla="*/ 88 w 148"/>
                  <a:gd name="T5" fmla="*/ 36 h 74"/>
                  <a:gd name="T6" fmla="*/ 64 w 148"/>
                  <a:gd name="T7" fmla="*/ 46 h 74"/>
                  <a:gd name="T8" fmla="*/ 42 w 148"/>
                  <a:gd name="T9" fmla="*/ 54 h 74"/>
                  <a:gd name="T10" fmla="*/ 28 w 148"/>
                  <a:gd name="T11" fmla="*/ 58 h 74"/>
                  <a:gd name="T12" fmla="*/ 12 w 148"/>
                  <a:gd name="T13" fmla="*/ 60 h 74"/>
                  <a:gd name="T14" fmla="*/ 2 w 148"/>
                  <a:gd name="T15" fmla="*/ 60 h 74"/>
                  <a:gd name="T16" fmla="*/ 0 w 148"/>
                  <a:gd name="T17" fmla="*/ 60 h 74"/>
                  <a:gd name="T18" fmla="*/ 0 w 148"/>
                  <a:gd name="T19" fmla="*/ 74 h 74"/>
                  <a:gd name="T20" fmla="*/ 2 w 148"/>
                  <a:gd name="T21" fmla="*/ 74 h 74"/>
                  <a:gd name="T22" fmla="*/ 12 w 148"/>
                  <a:gd name="T23" fmla="*/ 74 h 74"/>
                  <a:gd name="T24" fmla="*/ 30 w 148"/>
                  <a:gd name="T25" fmla="*/ 72 h 74"/>
                  <a:gd name="T26" fmla="*/ 50 w 148"/>
                  <a:gd name="T27" fmla="*/ 68 h 74"/>
                  <a:gd name="T28" fmla="*/ 70 w 148"/>
                  <a:gd name="T29" fmla="*/ 60 h 74"/>
                  <a:gd name="T30" fmla="*/ 98 w 148"/>
                  <a:gd name="T31" fmla="*/ 48 h 74"/>
                  <a:gd name="T32" fmla="*/ 122 w 148"/>
                  <a:gd name="T33" fmla="*/ 30 h 74"/>
                  <a:gd name="T34" fmla="*/ 148 w 148"/>
                  <a:gd name="T35" fmla="*/ 8 h 74"/>
                  <a:gd name="T36" fmla="*/ 136 w 148"/>
                  <a:gd name="T37" fmla="*/ 0 h 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8" h="74">
                    <a:moveTo>
                      <a:pt x="136" y="0"/>
                    </a:moveTo>
                    <a:lnTo>
                      <a:pt x="112" y="20"/>
                    </a:lnTo>
                    <a:lnTo>
                      <a:pt x="88" y="36"/>
                    </a:lnTo>
                    <a:lnTo>
                      <a:pt x="64" y="46"/>
                    </a:lnTo>
                    <a:lnTo>
                      <a:pt x="42" y="54"/>
                    </a:lnTo>
                    <a:lnTo>
                      <a:pt x="28" y="58"/>
                    </a:lnTo>
                    <a:lnTo>
                      <a:pt x="12" y="60"/>
                    </a:lnTo>
                    <a:lnTo>
                      <a:pt x="2" y="60"/>
                    </a:lnTo>
                    <a:lnTo>
                      <a:pt x="0" y="60"/>
                    </a:lnTo>
                    <a:lnTo>
                      <a:pt x="0" y="74"/>
                    </a:lnTo>
                    <a:lnTo>
                      <a:pt x="2" y="74"/>
                    </a:lnTo>
                    <a:lnTo>
                      <a:pt x="12" y="74"/>
                    </a:lnTo>
                    <a:lnTo>
                      <a:pt x="30" y="72"/>
                    </a:lnTo>
                    <a:lnTo>
                      <a:pt x="50" y="68"/>
                    </a:lnTo>
                    <a:lnTo>
                      <a:pt x="70" y="60"/>
                    </a:lnTo>
                    <a:lnTo>
                      <a:pt x="98" y="48"/>
                    </a:lnTo>
                    <a:lnTo>
                      <a:pt x="122" y="30"/>
                    </a:lnTo>
                    <a:lnTo>
                      <a:pt x="148" y="8"/>
                    </a:lnTo>
                    <a:lnTo>
                      <a:pt x="136" y="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517" name="Group 210"/>
            <p:cNvGrpSpPr>
              <a:grpSpLocks/>
            </p:cNvGrpSpPr>
            <p:nvPr/>
          </p:nvGrpSpPr>
          <p:grpSpPr bwMode="auto">
            <a:xfrm>
              <a:off x="4747" y="1970"/>
              <a:ext cx="30" cy="104"/>
              <a:chOff x="4612" y="1830"/>
              <a:chExt cx="30" cy="104"/>
            </a:xfrm>
          </p:grpSpPr>
          <p:sp>
            <p:nvSpPr>
              <p:cNvPr id="34637" name="Freeform 211"/>
              <p:cNvSpPr>
                <a:spLocks/>
              </p:cNvSpPr>
              <p:nvPr/>
            </p:nvSpPr>
            <p:spPr bwMode="auto">
              <a:xfrm>
                <a:off x="4612" y="1830"/>
                <a:ext cx="30" cy="104"/>
              </a:xfrm>
              <a:custGeom>
                <a:avLst/>
                <a:gdLst>
                  <a:gd name="T0" fmla="*/ 20 w 30"/>
                  <a:gd name="T1" fmla="*/ 0 h 104"/>
                  <a:gd name="T2" fmla="*/ 16 w 30"/>
                  <a:gd name="T3" fmla="*/ 2 h 104"/>
                  <a:gd name="T4" fmla="*/ 6 w 30"/>
                  <a:gd name="T5" fmla="*/ 20 h 104"/>
                  <a:gd name="T6" fmla="*/ 2 w 30"/>
                  <a:gd name="T7" fmla="*/ 38 h 104"/>
                  <a:gd name="T8" fmla="*/ 0 w 30"/>
                  <a:gd name="T9" fmla="*/ 54 h 104"/>
                  <a:gd name="T10" fmla="*/ 0 w 30"/>
                  <a:gd name="T11" fmla="*/ 70 h 104"/>
                  <a:gd name="T12" fmla="*/ 0 w 30"/>
                  <a:gd name="T13" fmla="*/ 82 h 104"/>
                  <a:gd name="T14" fmla="*/ 0 w 30"/>
                  <a:gd name="T15" fmla="*/ 96 h 104"/>
                  <a:gd name="T16" fmla="*/ 2 w 30"/>
                  <a:gd name="T17" fmla="*/ 104 h 104"/>
                  <a:gd name="T18" fmla="*/ 20 w 30"/>
                  <a:gd name="T19" fmla="*/ 102 h 104"/>
                  <a:gd name="T20" fmla="*/ 20 w 30"/>
                  <a:gd name="T21" fmla="*/ 100 h 104"/>
                  <a:gd name="T22" fmla="*/ 16 w 30"/>
                  <a:gd name="T23" fmla="*/ 94 h 104"/>
                  <a:gd name="T24" fmla="*/ 16 w 30"/>
                  <a:gd name="T25" fmla="*/ 82 h 104"/>
                  <a:gd name="T26" fmla="*/ 16 w 30"/>
                  <a:gd name="T27" fmla="*/ 70 h 104"/>
                  <a:gd name="T28" fmla="*/ 16 w 30"/>
                  <a:gd name="T29" fmla="*/ 54 h 104"/>
                  <a:gd name="T30" fmla="*/ 18 w 30"/>
                  <a:gd name="T31" fmla="*/ 40 h 104"/>
                  <a:gd name="T32" fmla="*/ 22 w 30"/>
                  <a:gd name="T33" fmla="*/ 24 h 104"/>
                  <a:gd name="T34" fmla="*/ 30 w 30"/>
                  <a:gd name="T35" fmla="*/ 8 h 104"/>
                  <a:gd name="T36" fmla="*/ 26 w 30"/>
                  <a:gd name="T37" fmla="*/ 10 h 104"/>
                  <a:gd name="T38" fmla="*/ 20 w 30"/>
                  <a:gd name="T39" fmla="*/ 0 h 10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0" h="104">
                    <a:moveTo>
                      <a:pt x="20" y="0"/>
                    </a:moveTo>
                    <a:lnTo>
                      <a:pt x="16" y="2"/>
                    </a:lnTo>
                    <a:lnTo>
                      <a:pt x="6" y="20"/>
                    </a:lnTo>
                    <a:lnTo>
                      <a:pt x="2" y="38"/>
                    </a:lnTo>
                    <a:lnTo>
                      <a:pt x="0" y="54"/>
                    </a:lnTo>
                    <a:lnTo>
                      <a:pt x="0" y="70"/>
                    </a:lnTo>
                    <a:lnTo>
                      <a:pt x="0" y="82"/>
                    </a:lnTo>
                    <a:lnTo>
                      <a:pt x="0" y="96"/>
                    </a:lnTo>
                    <a:lnTo>
                      <a:pt x="2" y="104"/>
                    </a:lnTo>
                    <a:lnTo>
                      <a:pt x="20" y="102"/>
                    </a:lnTo>
                    <a:lnTo>
                      <a:pt x="20" y="100"/>
                    </a:lnTo>
                    <a:lnTo>
                      <a:pt x="16" y="94"/>
                    </a:lnTo>
                    <a:lnTo>
                      <a:pt x="16" y="82"/>
                    </a:lnTo>
                    <a:lnTo>
                      <a:pt x="16" y="70"/>
                    </a:lnTo>
                    <a:lnTo>
                      <a:pt x="16" y="54"/>
                    </a:lnTo>
                    <a:lnTo>
                      <a:pt x="18" y="40"/>
                    </a:lnTo>
                    <a:lnTo>
                      <a:pt x="22" y="24"/>
                    </a:lnTo>
                    <a:lnTo>
                      <a:pt x="30" y="8"/>
                    </a:lnTo>
                    <a:lnTo>
                      <a:pt x="26" y="10"/>
                    </a:lnTo>
                    <a:lnTo>
                      <a:pt x="2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638" name="Freeform 212"/>
              <p:cNvSpPr>
                <a:spLocks/>
              </p:cNvSpPr>
              <p:nvPr/>
            </p:nvSpPr>
            <p:spPr bwMode="auto">
              <a:xfrm>
                <a:off x="4612" y="1830"/>
                <a:ext cx="30" cy="104"/>
              </a:xfrm>
              <a:custGeom>
                <a:avLst/>
                <a:gdLst>
                  <a:gd name="T0" fmla="*/ 20 w 30"/>
                  <a:gd name="T1" fmla="*/ 0 h 104"/>
                  <a:gd name="T2" fmla="*/ 16 w 30"/>
                  <a:gd name="T3" fmla="*/ 2 h 104"/>
                  <a:gd name="T4" fmla="*/ 6 w 30"/>
                  <a:gd name="T5" fmla="*/ 20 h 104"/>
                  <a:gd name="T6" fmla="*/ 2 w 30"/>
                  <a:gd name="T7" fmla="*/ 38 h 104"/>
                  <a:gd name="T8" fmla="*/ 0 w 30"/>
                  <a:gd name="T9" fmla="*/ 54 h 104"/>
                  <a:gd name="T10" fmla="*/ 0 w 30"/>
                  <a:gd name="T11" fmla="*/ 70 h 104"/>
                  <a:gd name="T12" fmla="*/ 0 w 30"/>
                  <a:gd name="T13" fmla="*/ 82 h 104"/>
                  <a:gd name="T14" fmla="*/ 0 w 30"/>
                  <a:gd name="T15" fmla="*/ 96 h 104"/>
                  <a:gd name="T16" fmla="*/ 2 w 30"/>
                  <a:gd name="T17" fmla="*/ 104 h 104"/>
                  <a:gd name="T18" fmla="*/ 20 w 30"/>
                  <a:gd name="T19" fmla="*/ 102 h 104"/>
                  <a:gd name="T20" fmla="*/ 20 w 30"/>
                  <a:gd name="T21" fmla="*/ 100 h 104"/>
                  <a:gd name="T22" fmla="*/ 16 w 30"/>
                  <a:gd name="T23" fmla="*/ 94 h 104"/>
                  <a:gd name="T24" fmla="*/ 16 w 30"/>
                  <a:gd name="T25" fmla="*/ 82 h 104"/>
                  <a:gd name="T26" fmla="*/ 16 w 30"/>
                  <a:gd name="T27" fmla="*/ 70 h 104"/>
                  <a:gd name="T28" fmla="*/ 16 w 30"/>
                  <a:gd name="T29" fmla="*/ 54 h 104"/>
                  <a:gd name="T30" fmla="*/ 18 w 30"/>
                  <a:gd name="T31" fmla="*/ 40 h 104"/>
                  <a:gd name="T32" fmla="*/ 22 w 30"/>
                  <a:gd name="T33" fmla="*/ 24 h 104"/>
                  <a:gd name="T34" fmla="*/ 30 w 30"/>
                  <a:gd name="T35" fmla="*/ 8 h 104"/>
                  <a:gd name="T36" fmla="*/ 26 w 30"/>
                  <a:gd name="T37" fmla="*/ 10 h 104"/>
                  <a:gd name="T38" fmla="*/ 20 w 30"/>
                  <a:gd name="T39" fmla="*/ 0 h 10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0" h="104">
                    <a:moveTo>
                      <a:pt x="20" y="0"/>
                    </a:moveTo>
                    <a:lnTo>
                      <a:pt x="16" y="2"/>
                    </a:lnTo>
                    <a:lnTo>
                      <a:pt x="6" y="20"/>
                    </a:lnTo>
                    <a:lnTo>
                      <a:pt x="2" y="38"/>
                    </a:lnTo>
                    <a:lnTo>
                      <a:pt x="0" y="54"/>
                    </a:lnTo>
                    <a:lnTo>
                      <a:pt x="0" y="70"/>
                    </a:lnTo>
                    <a:lnTo>
                      <a:pt x="0" y="82"/>
                    </a:lnTo>
                    <a:lnTo>
                      <a:pt x="0" y="96"/>
                    </a:lnTo>
                    <a:lnTo>
                      <a:pt x="2" y="104"/>
                    </a:lnTo>
                    <a:lnTo>
                      <a:pt x="20" y="102"/>
                    </a:lnTo>
                    <a:lnTo>
                      <a:pt x="20" y="100"/>
                    </a:lnTo>
                    <a:lnTo>
                      <a:pt x="16" y="94"/>
                    </a:lnTo>
                    <a:lnTo>
                      <a:pt x="16" y="82"/>
                    </a:lnTo>
                    <a:lnTo>
                      <a:pt x="16" y="70"/>
                    </a:lnTo>
                    <a:lnTo>
                      <a:pt x="16" y="54"/>
                    </a:lnTo>
                    <a:lnTo>
                      <a:pt x="18" y="40"/>
                    </a:lnTo>
                    <a:lnTo>
                      <a:pt x="22" y="24"/>
                    </a:lnTo>
                    <a:lnTo>
                      <a:pt x="30" y="8"/>
                    </a:lnTo>
                    <a:lnTo>
                      <a:pt x="26" y="10"/>
                    </a:lnTo>
                    <a:lnTo>
                      <a:pt x="20" y="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518" name="Group 213"/>
            <p:cNvGrpSpPr>
              <a:grpSpLocks/>
            </p:cNvGrpSpPr>
            <p:nvPr/>
          </p:nvGrpSpPr>
          <p:grpSpPr bwMode="auto">
            <a:xfrm>
              <a:off x="4765" y="1906"/>
              <a:ext cx="42" cy="74"/>
              <a:chOff x="4630" y="1766"/>
              <a:chExt cx="42" cy="74"/>
            </a:xfrm>
          </p:grpSpPr>
          <p:sp>
            <p:nvSpPr>
              <p:cNvPr id="34635" name="Freeform 214"/>
              <p:cNvSpPr>
                <a:spLocks/>
              </p:cNvSpPr>
              <p:nvPr/>
            </p:nvSpPr>
            <p:spPr bwMode="auto">
              <a:xfrm>
                <a:off x="4630" y="1766"/>
                <a:ext cx="42" cy="74"/>
              </a:xfrm>
              <a:custGeom>
                <a:avLst/>
                <a:gdLst>
                  <a:gd name="T0" fmla="*/ 28 w 42"/>
                  <a:gd name="T1" fmla="*/ 0 h 74"/>
                  <a:gd name="T2" fmla="*/ 26 w 42"/>
                  <a:gd name="T3" fmla="*/ 0 h 74"/>
                  <a:gd name="T4" fmla="*/ 20 w 42"/>
                  <a:gd name="T5" fmla="*/ 20 h 74"/>
                  <a:gd name="T6" fmla="*/ 14 w 42"/>
                  <a:gd name="T7" fmla="*/ 36 h 74"/>
                  <a:gd name="T8" fmla="*/ 10 w 42"/>
                  <a:gd name="T9" fmla="*/ 48 h 74"/>
                  <a:gd name="T10" fmla="*/ 6 w 42"/>
                  <a:gd name="T11" fmla="*/ 54 h 74"/>
                  <a:gd name="T12" fmla="*/ 2 w 42"/>
                  <a:gd name="T13" fmla="*/ 60 h 74"/>
                  <a:gd name="T14" fmla="*/ 2 w 42"/>
                  <a:gd name="T15" fmla="*/ 62 h 74"/>
                  <a:gd name="T16" fmla="*/ 0 w 42"/>
                  <a:gd name="T17" fmla="*/ 64 h 74"/>
                  <a:gd name="T18" fmla="*/ 2 w 42"/>
                  <a:gd name="T19" fmla="*/ 62 h 74"/>
                  <a:gd name="T20" fmla="*/ 8 w 42"/>
                  <a:gd name="T21" fmla="*/ 74 h 74"/>
                  <a:gd name="T22" fmla="*/ 10 w 42"/>
                  <a:gd name="T23" fmla="*/ 74 h 74"/>
                  <a:gd name="T24" fmla="*/ 12 w 42"/>
                  <a:gd name="T25" fmla="*/ 72 h 74"/>
                  <a:gd name="T26" fmla="*/ 16 w 42"/>
                  <a:gd name="T27" fmla="*/ 70 h 74"/>
                  <a:gd name="T28" fmla="*/ 20 w 42"/>
                  <a:gd name="T29" fmla="*/ 62 h 74"/>
                  <a:gd name="T30" fmla="*/ 22 w 42"/>
                  <a:gd name="T31" fmla="*/ 54 h 74"/>
                  <a:gd name="T32" fmla="*/ 30 w 42"/>
                  <a:gd name="T33" fmla="*/ 40 h 74"/>
                  <a:gd name="T34" fmla="*/ 36 w 42"/>
                  <a:gd name="T35" fmla="*/ 26 h 74"/>
                  <a:gd name="T36" fmla="*/ 42 w 42"/>
                  <a:gd name="T37" fmla="*/ 4 h 74"/>
                  <a:gd name="T38" fmla="*/ 42 w 42"/>
                  <a:gd name="T39" fmla="*/ 6 h 74"/>
                  <a:gd name="T40" fmla="*/ 28 w 42"/>
                  <a:gd name="T41" fmla="*/ 0 h 7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2" h="74">
                    <a:moveTo>
                      <a:pt x="28" y="0"/>
                    </a:moveTo>
                    <a:lnTo>
                      <a:pt x="26" y="0"/>
                    </a:lnTo>
                    <a:lnTo>
                      <a:pt x="20" y="20"/>
                    </a:lnTo>
                    <a:lnTo>
                      <a:pt x="14" y="36"/>
                    </a:lnTo>
                    <a:lnTo>
                      <a:pt x="10" y="48"/>
                    </a:lnTo>
                    <a:lnTo>
                      <a:pt x="6" y="54"/>
                    </a:lnTo>
                    <a:lnTo>
                      <a:pt x="2" y="60"/>
                    </a:lnTo>
                    <a:lnTo>
                      <a:pt x="2" y="62"/>
                    </a:lnTo>
                    <a:lnTo>
                      <a:pt x="0" y="64"/>
                    </a:lnTo>
                    <a:lnTo>
                      <a:pt x="2" y="62"/>
                    </a:lnTo>
                    <a:lnTo>
                      <a:pt x="8" y="74"/>
                    </a:lnTo>
                    <a:lnTo>
                      <a:pt x="10" y="74"/>
                    </a:lnTo>
                    <a:lnTo>
                      <a:pt x="12" y="72"/>
                    </a:lnTo>
                    <a:lnTo>
                      <a:pt x="16" y="70"/>
                    </a:lnTo>
                    <a:lnTo>
                      <a:pt x="20" y="62"/>
                    </a:lnTo>
                    <a:lnTo>
                      <a:pt x="22" y="54"/>
                    </a:lnTo>
                    <a:lnTo>
                      <a:pt x="30" y="40"/>
                    </a:lnTo>
                    <a:lnTo>
                      <a:pt x="36" y="26"/>
                    </a:lnTo>
                    <a:lnTo>
                      <a:pt x="42" y="4"/>
                    </a:lnTo>
                    <a:lnTo>
                      <a:pt x="42" y="6"/>
                    </a:lnTo>
                    <a:lnTo>
                      <a:pt x="28"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636" name="Freeform 215"/>
              <p:cNvSpPr>
                <a:spLocks/>
              </p:cNvSpPr>
              <p:nvPr/>
            </p:nvSpPr>
            <p:spPr bwMode="auto">
              <a:xfrm>
                <a:off x="4630" y="1766"/>
                <a:ext cx="42" cy="74"/>
              </a:xfrm>
              <a:custGeom>
                <a:avLst/>
                <a:gdLst>
                  <a:gd name="T0" fmla="*/ 28 w 42"/>
                  <a:gd name="T1" fmla="*/ 0 h 74"/>
                  <a:gd name="T2" fmla="*/ 26 w 42"/>
                  <a:gd name="T3" fmla="*/ 0 h 74"/>
                  <a:gd name="T4" fmla="*/ 20 w 42"/>
                  <a:gd name="T5" fmla="*/ 20 h 74"/>
                  <a:gd name="T6" fmla="*/ 14 w 42"/>
                  <a:gd name="T7" fmla="*/ 36 h 74"/>
                  <a:gd name="T8" fmla="*/ 10 w 42"/>
                  <a:gd name="T9" fmla="*/ 48 h 74"/>
                  <a:gd name="T10" fmla="*/ 6 w 42"/>
                  <a:gd name="T11" fmla="*/ 54 h 74"/>
                  <a:gd name="T12" fmla="*/ 2 w 42"/>
                  <a:gd name="T13" fmla="*/ 60 h 74"/>
                  <a:gd name="T14" fmla="*/ 2 w 42"/>
                  <a:gd name="T15" fmla="*/ 62 h 74"/>
                  <a:gd name="T16" fmla="*/ 0 w 42"/>
                  <a:gd name="T17" fmla="*/ 64 h 74"/>
                  <a:gd name="T18" fmla="*/ 2 w 42"/>
                  <a:gd name="T19" fmla="*/ 62 h 74"/>
                  <a:gd name="T20" fmla="*/ 8 w 42"/>
                  <a:gd name="T21" fmla="*/ 74 h 74"/>
                  <a:gd name="T22" fmla="*/ 10 w 42"/>
                  <a:gd name="T23" fmla="*/ 74 h 74"/>
                  <a:gd name="T24" fmla="*/ 12 w 42"/>
                  <a:gd name="T25" fmla="*/ 72 h 74"/>
                  <a:gd name="T26" fmla="*/ 16 w 42"/>
                  <a:gd name="T27" fmla="*/ 70 h 74"/>
                  <a:gd name="T28" fmla="*/ 20 w 42"/>
                  <a:gd name="T29" fmla="*/ 62 h 74"/>
                  <a:gd name="T30" fmla="*/ 22 w 42"/>
                  <a:gd name="T31" fmla="*/ 54 h 74"/>
                  <a:gd name="T32" fmla="*/ 30 w 42"/>
                  <a:gd name="T33" fmla="*/ 40 h 74"/>
                  <a:gd name="T34" fmla="*/ 36 w 42"/>
                  <a:gd name="T35" fmla="*/ 26 h 74"/>
                  <a:gd name="T36" fmla="*/ 42 w 42"/>
                  <a:gd name="T37" fmla="*/ 4 h 74"/>
                  <a:gd name="T38" fmla="*/ 42 w 42"/>
                  <a:gd name="T39" fmla="*/ 6 h 74"/>
                  <a:gd name="T40" fmla="*/ 28 w 42"/>
                  <a:gd name="T41" fmla="*/ 0 h 7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2" h="74">
                    <a:moveTo>
                      <a:pt x="28" y="0"/>
                    </a:moveTo>
                    <a:lnTo>
                      <a:pt x="26" y="0"/>
                    </a:lnTo>
                    <a:lnTo>
                      <a:pt x="20" y="20"/>
                    </a:lnTo>
                    <a:lnTo>
                      <a:pt x="14" y="36"/>
                    </a:lnTo>
                    <a:lnTo>
                      <a:pt x="10" y="48"/>
                    </a:lnTo>
                    <a:lnTo>
                      <a:pt x="6" y="54"/>
                    </a:lnTo>
                    <a:lnTo>
                      <a:pt x="2" y="60"/>
                    </a:lnTo>
                    <a:lnTo>
                      <a:pt x="2" y="62"/>
                    </a:lnTo>
                    <a:lnTo>
                      <a:pt x="0" y="64"/>
                    </a:lnTo>
                    <a:lnTo>
                      <a:pt x="2" y="62"/>
                    </a:lnTo>
                    <a:lnTo>
                      <a:pt x="8" y="74"/>
                    </a:lnTo>
                    <a:lnTo>
                      <a:pt x="10" y="74"/>
                    </a:lnTo>
                    <a:lnTo>
                      <a:pt x="12" y="72"/>
                    </a:lnTo>
                    <a:lnTo>
                      <a:pt x="16" y="70"/>
                    </a:lnTo>
                    <a:lnTo>
                      <a:pt x="20" y="62"/>
                    </a:lnTo>
                    <a:lnTo>
                      <a:pt x="22" y="54"/>
                    </a:lnTo>
                    <a:lnTo>
                      <a:pt x="30" y="40"/>
                    </a:lnTo>
                    <a:lnTo>
                      <a:pt x="36" y="26"/>
                    </a:lnTo>
                    <a:lnTo>
                      <a:pt x="42" y="4"/>
                    </a:lnTo>
                    <a:lnTo>
                      <a:pt x="42" y="6"/>
                    </a:lnTo>
                    <a:lnTo>
                      <a:pt x="28" y="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519" name="Group 216"/>
            <p:cNvGrpSpPr>
              <a:grpSpLocks/>
            </p:cNvGrpSpPr>
            <p:nvPr/>
          </p:nvGrpSpPr>
          <p:grpSpPr bwMode="auto">
            <a:xfrm>
              <a:off x="4795" y="1896"/>
              <a:ext cx="42" cy="76"/>
              <a:chOff x="4660" y="1756"/>
              <a:chExt cx="42" cy="76"/>
            </a:xfrm>
          </p:grpSpPr>
          <p:sp>
            <p:nvSpPr>
              <p:cNvPr id="34633" name="Freeform 217"/>
              <p:cNvSpPr>
                <a:spLocks/>
              </p:cNvSpPr>
              <p:nvPr/>
            </p:nvSpPr>
            <p:spPr bwMode="auto">
              <a:xfrm>
                <a:off x="4660" y="1756"/>
                <a:ext cx="42" cy="76"/>
              </a:xfrm>
              <a:custGeom>
                <a:avLst/>
                <a:gdLst>
                  <a:gd name="T0" fmla="*/ 42 w 42"/>
                  <a:gd name="T1" fmla="*/ 76 h 76"/>
                  <a:gd name="T2" fmla="*/ 40 w 42"/>
                  <a:gd name="T3" fmla="*/ 42 h 76"/>
                  <a:gd name="T4" fmla="*/ 36 w 42"/>
                  <a:gd name="T5" fmla="*/ 20 h 76"/>
                  <a:gd name="T6" fmla="*/ 30 w 42"/>
                  <a:gd name="T7" fmla="*/ 8 h 76"/>
                  <a:gd name="T8" fmla="*/ 20 w 42"/>
                  <a:gd name="T9" fmla="*/ 0 h 76"/>
                  <a:gd name="T10" fmla="*/ 10 w 42"/>
                  <a:gd name="T11" fmla="*/ 0 h 76"/>
                  <a:gd name="T12" fmla="*/ 4 w 42"/>
                  <a:gd name="T13" fmla="*/ 2 h 76"/>
                  <a:gd name="T14" fmla="*/ 0 w 42"/>
                  <a:gd name="T15" fmla="*/ 8 h 76"/>
                  <a:gd name="T16" fmla="*/ 0 w 42"/>
                  <a:gd name="T17" fmla="*/ 10 h 76"/>
                  <a:gd name="T18" fmla="*/ 12 w 42"/>
                  <a:gd name="T19" fmla="*/ 16 h 76"/>
                  <a:gd name="T20" fmla="*/ 14 w 42"/>
                  <a:gd name="T21" fmla="*/ 12 h 76"/>
                  <a:gd name="T22" fmla="*/ 14 w 42"/>
                  <a:gd name="T23" fmla="*/ 10 h 76"/>
                  <a:gd name="T24" fmla="*/ 16 w 42"/>
                  <a:gd name="T25" fmla="*/ 14 h 76"/>
                  <a:gd name="T26" fmla="*/ 20 w 42"/>
                  <a:gd name="T27" fmla="*/ 24 h 76"/>
                  <a:gd name="T28" fmla="*/ 24 w 42"/>
                  <a:gd name="T29" fmla="*/ 44 h 76"/>
                  <a:gd name="T30" fmla="*/ 26 w 42"/>
                  <a:gd name="T31" fmla="*/ 76 h 76"/>
                  <a:gd name="T32" fmla="*/ 42 w 42"/>
                  <a:gd name="T33" fmla="*/ 76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2" h="76">
                    <a:moveTo>
                      <a:pt x="42" y="76"/>
                    </a:moveTo>
                    <a:lnTo>
                      <a:pt x="40" y="42"/>
                    </a:lnTo>
                    <a:lnTo>
                      <a:pt x="36" y="20"/>
                    </a:lnTo>
                    <a:lnTo>
                      <a:pt x="30" y="8"/>
                    </a:lnTo>
                    <a:lnTo>
                      <a:pt x="20" y="0"/>
                    </a:lnTo>
                    <a:lnTo>
                      <a:pt x="10" y="0"/>
                    </a:lnTo>
                    <a:lnTo>
                      <a:pt x="4" y="2"/>
                    </a:lnTo>
                    <a:lnTo>
                      <a:pt x="0" y="8"/>
                    </a:lnTo>
                    <a:lnTo>
                      <a:pt x="0" y="10"/>
                    </a:lnTo>
                    <a:lnTo>
                      <a:pt x="12" y="16"/>
                    </a:lnTo>
                    <a:lnTo>
                      <a:pt x="14" y="12"/>
                    </a:lnTo>
                    <a:lnTo>
                      <a:pt x="14" y="10"/>
                    </a:lnTo>
                    <a:lnTo>
                      <a:pt x="16" y="14"/>
                    </a:lnTo>
                    <a:lnTo>
                      <a:pt x="20" y="24"/>
                    </a:lnTo>
                    <a:lnTo>
                      <a:pt x="24" y="44"/>
                    </a:lnTo>
                    <a:lnTo>
                      <a:pt x="26" y="76"/>
                    </a:lnTo>
                    <a:lnTo>
                      <a:pt x="42" y="7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634" name="Freeform 218"/>
              <p:cNvSpPr>
                <a:spLocks/>
              </p:cNvSpPr>
              <p:nvPr/>
            </p:nvSpPr>
            <p:spPr bwMode="auto">
              <a:xfrm>
                <a:off x="4660" y="1756"/>
                <a:ext cx="42" cy="76"/>
              </a:xfrm>
              <a:custGeom>
                <a:avLst/>
                <a:gdLst>
                  <a:gd name="T0" fmla="*/ 42 w 42"/>
                  <a:gd name="T1" fmla="*/ 76 h 76"/>
                  <a:gd name="T2" fmla="*/ 40 w 42"/>
                  <a:gd name="T3" fmla="*/ 42 h 76"/>
                  <a:gd name="T4" fmla="*/ 36 w 42"/>
                  <a:gd name="T5" fmla="*/ 20 h 76"/>
                  <a:gd name="T6" fmla="*/ 30 w 42"/>
                  <a:gd name="T7" fmla="*/ 8 h 76"/>
                  <a:gd name="T8" fmla="*/ 20 w 42"/>
                  <a:gd name="T9" fmla="*/ 0 h 76"/>
                  <a:gd name="T10" fmla="*/ 10 w 42"/>
                  <a:gd name="T11" fmla="*/ 0 h 76"/>
                  <a:gd name="T12" fmla="*/ 4 w 42"/>
                  <a:gd name="T13" fmla="*/ 2 h 76"/>
                  <a:gd name="T14" fmla="*/ 0 w 42"/>
                  <a:gd name="T15" fmla="*/ 8 h 76"/>
                  <a:gd name="T16" fmla="*/ 0 w 42"/>
                  <a:gd name="T17" fmla="*/ 10 h 76"/>
                  <a:gd name="T18" fmla="*/ 12 w 42"/>
                  <a:gd name="T19" fmla="*/ 16 h 76"/>
                  <a:gd name="T20" fmla="*/ 14 w 42"/>
                  <a:gd name="T21" fmla="*/ 12 h 76"/>
                  <a:gd name="T22" fmla="*/ 14 w 42"/>
                  <a:gd name="T23" fmla="*/ 10 h 76"/>
                  <a:gd name="T24" fmla="*/ 16 w 42"/>
                  <a:gd name="T25" fmla="*/ 14 h 76"/>
                  <a:gd name="T26" fmla="*/ 20 w 42"/>
                  <a:gd name="T27" fmla="*/ 24 h 76"/>
                  <a:gd name="T28" fmla="*/ 24 w 42"/>
                  <a:gd name="T29" fmla="*/ 44 h 76"/>
                  <a:gd name="T30" fmla="*/ 26 w 42"/>
                  <a:gd name="T31" fmla="*/ 76 h 76"/>
                  <a:gd name="T32" fmla="*/ 42 w 42"/>
                  <a:gd name="T33" fmla="*/ 76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2" h="76">
                    <a:moveTo>
                      <a:pt x="42" y="76"/>
                    </a:moveTo>
                    <a:lnTo>
                      <a:pt x="40" y="42"/>
                    </a:lnTo>
                    <a:lnTo>
                      <a:pt x="36" y="20"/>
                    </a:lnTo>
                    <a:lnTo>
                      <a:pt x="30" y="8"/>
                    </a:lnTo>
                    <a:lnTo>
                      <a:pt x="20" y="0"/>
                    </a:lnTo>
                    <a:lnTo>
                      <a:pt x="10" y="0"/>
                    </a:lnTo>
                    <a:lnTo>
                      <a:pt x="4" y="2"/>
                    </a:lnTo>
                    <a:lnTo>
                      <a:pt x="0" y="8"/>
                    </a:lnTo>
                    <a:lnTo>
                      <a:pt x="0" y="10"/>
                    </a:lnTo>
                    <a:lnTo>
                      <a:pt x="12" y="16"/>
                    </a:lnTo>
                    <a:lnTo>
                      <a:pt x="14" y="12"/>
                    </a:lnTo>
                    <a:lnTo>
                      <a:pt x="14" y="10"/>
                    </a:lnTo>
                    <a:lnTo>
                      <a:pt x="16" y="14"/>
                    </a:lnTo>
                    <a:lnTo>
                      <a:pt x="20" y="24"/>
                    </a:lnTo>
                    <a:lnTo>
                      <a:pt x="24" y="44"/>
                    </a:lnTo>
                    <a:lnTo>
                      <a:pt x="26" y="76"/>
                    </a:lnTo>
                    <a:lnTo>
                      <a:pt x="42" y="76"/>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520" name="Group 219"/>
            <p:cNvGrpSpPr>
              <a:grpSpLocks/>
            </p:cNvGrpSpPr>
            <p:nvPr/>
          </p:nvGrpSpPr>
          <p:grpSpPr bwMode="auto">
            <a:xfrm>
              <a:off x="4823" y="1972"/>
              <a:ext cx="16" cy="102"/>
              <a:chOff x="4688" y="1832"/>
              <a:chExt cx="16" cy="102"/>
            </a:xfrm>
          </p:grpSpPr>
          <p:sp>
            <p:nvSpPr>
              <p:cNvPr id="34631" name="Freeform 220"/>
              <p:cNvSpPr>
                <a:spLocks/>
              </p:cNvSpPr>
              <p:nvPr/>
            </p:nvSpPr>
            <p:spPr bwMode="auto">
              <a:xfrm>
                <a:off x="4688" y="1832"/>
                <a:ext cx="16" cy="102"/>
              </a:xfrm>
              <a:custGeom>
                <a:avLst/>
                <a:gdLst>
                  <a:gd name="T0" fmla="*/ 8 w 16"/>
                  <a:gd name="T1" fmla="*/ 102 h 102"/>
                  <a:gd name="T2" fmla="*/ 16 w 16"/>
                  <a:gd name="T3" fmla="*/ 102 h 102"/>
                  <a:gd name="T4" fmla="*/ 16 w 16"/>
                  <a:gd name="T5" fmla="*/ 0 h 102"/>
                  <a:gd name="T6" fmla="*/ 0 w 16"/>
                  <a:gd name="T7" fmla="*/ 0 h 102"/>
                  <a:gd name="T8" fmla="*/ 0 w 16"/>
                  <a:gd name="T9" fmla="*/ 102 h 102"/>
                  <a:gd name="T10" fmla="*/ 8 w 16"/>
                  <a:gd name="T11" fmla="*/ 102 h 10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02">
                    <a:moveTo>
                      <a:pt x="8" y="102"/>
                    </a:moveTo>
                    <a:lnTo>
                      <a:pt x="16" y="102"/>
                    </a:lnTo>
                    <a:lnTo>
                      <a:pt x="16" y="0"/>
                    </a:lnTo>
                    <a:lnTo>
                      <a:pt x="0" y="0"/>
                    </a:lnTo>
                    <a:lnTo>
                      <a:pt x="0" y="102"/>
                    </a:lnTo>
                    <a:lnTo>
                      <a:pt x="8" y="10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632" name="Freeform 221"/>
              <p:cNvSpPr>
                <a:spLocks/>
              </p:cNvSpPr>
              <p:nvPr/>
            </p:nvSpPr>
            <p:spPr bwMode="auto">
              <a:xfrm>
                <a:off x="4688" y="1832"/>
                <a:ext cx="16" cy="102"/>
              </a:xfrm>
              <a:custGeom>
                <a:avLst/>
                <a:gdLst>
                  <a:gd name="T0" fmla="*/ 8 w 16"/>
                  <a:gd name="T1" fmla="*/ 102 h 102"/>
                  <a:gd name="T2" fmla="*/ 16 w 16"/>
                  <a:gd name="T3" fmla="*/ 102 h 102"/>
                  <a:gd name="T4" fmla="*/ 16 w 16"/>
                  <a:gd name="T5" fmla="*/ 0 h 102"/>
                  <a:gd name="T6" fmla="*/ 0 w 16"/>
                  <a:gd name="T7" fmla="*/ 0 h 102"/>
                  <a:gd name="T8" fmla="*/ 0 w 16"/>
                  <a:gd name="T9" fmla="*/ 102 h 102"/>
                  <a:gd name="T10" fmla="*/ 8 w 16"/>
                  <a:gd name="T11" fmla="*/ 102 h 10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02">
                    <a:moveTo>
                      <a:pt x="8" y="102"/>
                    </a:moveTo>
                    <a:lnTo>
                      <a:pt x="16" y="102"/>
                    </a:lnTo>
                    <a:lnTo>
                      <a:pt x="16" y="0"/>
                    </a:lnTo>
                    <a:lnTo>
                      <a:pt x="0" y="0"/>
                    </a:lnTo>
                    <a:lnTo>
                      <a:pt x="0" y="102"/>
                    </a:lnTo>
                    <a:lnTo>
                      <a:pt x="8" y="102"/>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521" name="Group 222"/>
            <p:cNvGrpSpPr>
              <a:grpSpLocks/>
            </p:cNvGrpSpPr>
            <p:nvPr/>
          </p:nvGrpSpPr>
          <p:grpSpPr bwMode="auto">
            <a:xfrm>
              <a:off x="4857" y="1928"/>
              <a:ext cx="18" cy="178"/>
              <a:chOff x="4722" y="1788"/>
              <a:chExt cx="18" cy="178"/>
            </a:xfrm>
          </p:grpSpPr>
          <p:sp>
            <p:nvSpPr>
              <p:cNvPr id="34629" name="Freeform 223"/>
              <p:cNvSpPr>
                <a:spLocks/>
              </p:cNvSpPr>
              <p:nvPr/>
            </p:nvSpPr>
            <p:spPr bwMode="auto">
              <a:xfrm>
                <a:off x="4722" y="1788"/>
                <a:ext cx="18" cy="178"/>
              </a:xfrm>
              <a:custGeom>
                <a:avLst/>
                <a:gdLst>
                  <a:gd name="T0" fmla="*/ 0 w 18"/>
                  <a:gd name="T1" fmla="*/ 4 h 178"/>
                  <a:gd name="T2" fmla="*/ 0 w 18"/>
                  <a:gd name="T3" fmla="*/ 2 h 178"/>
                  <a:gd name="T4" fmla="*/ 0 w 18"/>
                  <a:gd name="T5" fmla="*/ 178 h 178"/>
                  <a:gd name="T6" fmla="*/ 18 w 18"/>
                  <a:gd name="T7" fmla="*/ 178 h 178"/>
                  <a:gd name="T8" fmla="*/ 18 w 18"/>
                  <a:gd name="T9" fmla="*/ 2 h 178"/>
                  <a:gd name="T10" fmla="*/ 18 w 18"/>
                  <a:gd name="T11" fmla="*/ 0 h 178"/>
                  <a:gd name="T12" fmla="*/ 18 w 18"/>
                  <a:gd name="T13" fmla="*/ 2 h 178"/>
                  <a:gd name="T14" fmla="*/ 18 w 18"/>
                  <a:gd name="T15" fmla="*/ 0 h 178"/>
                  <a:gd name="T16" fmla="*/ 18 w 18"/>
                  <a:gd name="T17" fmla="*/ 0 h 178"/>
                  <a:gd name="T18" fmla="*/ 0 w 18"/>
                  <a:gd name="T19" fmla="*/ 4 h 1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 h="178">
                    <a:moveTo>
                      <a:pt x="0" y="4"/>
                    </a:moveTo>
                    <a:lnTo>
                      <a:pt x="0" y="2"/>
                    </a:lnTo>
                    <a:lnTo>
                      <a:pt x="0" y="178"/>
                    </a:lnTo>
                    <a:lnTo>
                      <a:pt x="18" y="178"/>
                    </a:lnTo>
                    <a:lnTo>
                      <a:pt x="18" y="2"/>
                    </a:lnTo>
                    <a:lnTo>
                      <a:pt x="18" y="0"/>
                    </a:lnTo>
                    <a:lnTo>
                      <a:pt x="18" y="2"/>
                    </a:lnTo>
                    <a:lnTo>
                      <a:pt x="18" y="0"/>
                    </a:lnTo>
                    <a:lnTo>
                      <a:pt x="0" y="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630" name="Freeform 224"/>
              <p:cNvSpPr>
                <a:spLocks/>
              </p:cNvSpPr>
              <p:nvPr/>
            </p:nvSpPr>
            <p:spPr bwMode="auto">
              <a:xfrm>
                <a:off x="4722" y="1788"/>
                <a:ext cx="18" cy="178"/>
              </a:xfrm>
              <a:custGeom>
                <a:avLst/>
                <a:gdLst>
                  <a:gd name="T0" fmla="*/ 0 w 18"/>
                  <a:gd name="T1" fmla="*/ 4 h 178"/>
                  <a:gd name="T2" fmla="*/ 0 w 18"/>
                  <a:gd name="T3" fmla="*/ 2 h 178"/>
                  <a:gd name="T4" fmla="*/ 0 w 18"/>
                  <a:gd name="T5" fmla="*/ 178 h 178"/>
                  <a:gd name="T6" fmla="*/ 18 w 18"/>
                  <a:gd name="T7" fmla="*/ 178 h 178"/>
                  <a:gd name="T8" fmla="*/ 18 w 18"/>
                  <a:gd name="T9" fmla="*/ 2 h 178"/>
                  <a:gd name="T10" fmla="*/ 18 w 18"/>
                  <a:gd name="T11" fmla="*/ 0 h 178"/>
                  <a:gd name="T12" fmla="*/ 18 w 18"/>
                  <a:gd name="T13" fmla="*/ 2 h 178"/>
                  <a:gd name="T14" fmla="*/ 18 w 18"/>
                  <a:gd name="T15" fmla="*/ 0 h 178"/>
                  <a:gd name="T16" fmla="*/ 18 w 18"/>
                  <a:gd name="T17" fmla="*/ 0 h 178"/>
                  <a:gd name="T18" fmla="*/ 0 w 18"/>
                  <a:gd name="T19" fmla="*/ 4 h 1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 h="178">
                    <a:moveTo>
                      <a:pt x="0" y="4"/>
                    </a:moveTo>
                    <a:lnTo>
                      <a:pt x="0" y="2"/>
                    </a:lnTo>
                    <a:lnTo>
                      <a:pt x="0" y="178"/>
                    </a:lnTo>
                    <a:lnTo>
                      <a:pt x="18" y="178"/>
                    </a:lnTo>
                    <a:lnTo>
                      <a:pt x="18" y="2"/>
                    </a:lnTo>
                    <a:lnTo>
                      <a:pt x="18" y="0"/>
                    </a:lnTo>
                    <a:lnTo>
                      <a:pt x="18" y="2"/>
                    </a:lnTo>
                    <a:lnTo>
                      <a:pt x="18" y="0"/>
                    </a:lnTo>
                    <a:lnTo>
                      <a:pt x="0" y="4"/>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522" name="Group 225"/>
            <p:cNvGrpSpPr>
              <a:grpSpLocks/>
            </p:cNvGrpSpPr>
            <p:nvPr/>
          </p:nvGrpSpPr>
          <p:grpSpPr bwMode="auto">
            <a:xfrm>
              <a:off x="4813" y="1836"/>
              <a:ext cx="60" cy="96"/>
              <a:chOff x="4678" y="1696"/>
              <a:chExt cx="60" cy="96"/>
            </a:xfrm>
          </p:grpSpPr>
          <p:sp>
            <p:nvSpPr>
              <p:cNvPr id="34627" name="Freeform 226"/>
              <p:cNvSpPr>
                <a:spLocks/>
              </p:cNvSpPr>
              <p:nvPr/>
            </p:nvSpPr>
            <p:spPr bwMode="auto">
              <a:xfrm>
                <a:off x="4678" y="1696"/>
                <a:ext cx="60" cy="96"/>
              </a:xfrm>
              <a:custGeom>
                <a:avLst/>
                <a:gdLst>
                  <a:gd name="T0" fmla="*/ 0 w 60"/>
                  <a:gd name="T1" fmla="*/ 2 h 96"/>
                  <a:gd name="T2" fmla="*/ 2 w 60"/>
                  <a:gd name="T3" fmla="*/ 4 h 96"/>
                  <a:gd name="T4" fmla="*/ 12 w 60"/>
                  <a:gd name="T5" fmla="*/ 24 h 96"/>
                  <a:gd name="T6" fmla="*/ 22 w 60"/>
                  <a:gd name="T7" fmla="*/ 42 h 96"/>
                  <a:gd name="T8" fmla="*/ 30 w 60"/>
                  <a:gd name="T9" fmla="*/ 56 h 96"/>
                  <a:gd name="T10" fmla="*/ 34 w 60"/>
                  <a:gd name="T11" fmla="*/ 70 h 96"/>
                  <a:gd name="T12" fmla="*/ 36 w 60"/>
                  <a:gd name="T13" fmla="*/ 82 h 96"/>
                  <a:gd name="T14" fmla="*/ 42 w 60"/>
                  <a:gd name="T15" fmla="*/ 88 h 96"/>
                  <a:gd name="T16" fmla="*/ 42 w 60"/>
                  <a:gd name="T17" fmla="*/ 94 h 96"/>
                  <a:gd name="T18" fmla="*/ 42 w 60"/>
                  <a:gd name="T19" fmla="*/ 96 h 96"/>
                  <a:gd name="T20" fmla="*/ 60 w 60"/>
                  <a:gd name="T21" fmla="*/ 90 h 96"/>
                  <a:gd name="T22" fmla="*/ 60 w 60"/>
                  <a:gd name="T23" fmla="*/ 88 h 96"/>
                  <a:gd name="T24" fmla="*/ 56 w 60"/>
                  <a:gd name="T25" fmla="*/ 84 h 96"/>
                  <a:gd name="T26" fmla="*/ 52 w 60"/>
                  <a:gd name="T27" fmla="*/ 76 h 96"/>
                  <a:gd name="T28" fmla="*/ 50 w 60"/>
                  <a:gd name="T29" fmla="*/ 66 h 96"/>
                  <a:gd name="T30" fmla="*/ 42 w 60"/>
                  <a:gd name="T31" fmla="*/ 52 h 96"/>
                  <a:gd name="T32" fmla="*/ 36 w 60"/>
                  <a:gd name="T33" fmla="*/ 34 h 96"/>
                  <a:gd name="T34" fmla="*/ 24 w 60"/>
                  <a:gd name="T35" fmla="*/ 18 h 96"/>
                  <a:gd name="T36" fmla="*/ 14 w 60"/>
                  <a:gd name="T37" fmla="*/ 0 h 96"/>
                  <a:gd name="T38" fmla="*/ 14 w 60"/>
                  <a:gd name="T39" fmla="*/ 0 h 96"/>
                  <a:gd name="T40" fmla="*/ 0 w 60"/>
                  <a:gd name="T41" fmla="*/ 2 h 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0" h="96">
                    <a:moveTo>
                      <a:pt x="0" y="2"/>
                    </a:moveTo>
                    <a:lnTo>
                      <a:pt x="2" y="4"/>
                    </a:lnTo>
                    <a:lnTo>
                      <a:pt x="12" y="24"/>
                    </a:lnTo>
                    <a:lnTo>
                      <a:pt x="22" y="42"/>
                    </a:lnTo>
                    <a:lnTo>
                      <a:pt x="30" y="56"/>
                    </a:lnTo>
                    <a:lnTo>
                      <a:pt x="34" y="70"/>
                    </a:lnTo>
                    <a:lnTo>
                      <a:pt x="36" y="82"/>
                    </a:lnTo>
                    <a:lnTo>
                      <a:pt x="42" y="88"/>
                    </a:lnTo>
                    <a:lnTo>
                      <a:pt x="42" y="94"/>
                    </a:lnTo>
                    <a:lnTo>
                      <a:pt x="42" y="96"/>
                    </a:lnTo>
                    <a:lnTo>
                      <a:pt x="60" y="90"/>
                    </a:lnTo>
                    <a:lnTo>
                      <a:pt x="60" y="88"/>
                    </a:lnTo>
                    <a:lnTo>
                      <a:pt x="56" y="84"/>
                    </a:lnTo>
                    <a:lnTo>
                      <a:pt x="52" y="76"/>
                    </a:lnTo>
                    <a:lnTo>
                      <a:pt x="50" y="66"/>
                    </a:lnTo>
                    <a:lnTo>
                      <a:pt x="42" y="52"/>
                    </a:lnTo>
                    <a:lnTo>
                      <a:pt x="36" y="34"/>
                    </a:lnTo>
                    <a:lnTo>
                      <a:pt x="24" y="18"/>
                    </a:lnTo>
                    <a:lnTo>
                      <a:pt x="14" y="0"/>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628" name="Freeform 227"/>
              <p:cNvSpPr>
                <a:spLocks/>
              </p:cNvSpPr>
              <p:nvPr/>
            </p:nvSpPr>
            <p:spPr bwMode="auto">
              <a:xfrm>
                <a:off x="4678" y="1696"/>
                <a:ext cx="60" cy="96"/>
              </a:xfrm>
              <a:custGeom>
                <a:avLst/>
                <a:gdLst>
                  <a:gd name="T0" fmla="*/ 0 w 60"/>
                  <a:gd name="T1" fmla="*/ 2 h 96"/>
                  <a:gd name="T2" fmla="*/ 2 w 60"/>
                  <a:gd name="T3" fmla="*/ 4 h 96"/>
                  <a:gd name="T4" fmla="*/ 12 w 60"/>
                  <a:gd name="T5" fmla="*/ 24 h 96"/>
                  <a:gd name="T6" fmla="*/ 22 w 60"/>
                  <a:gd name="T7" fmla="*/ 42 h 96"/>
                  <a:gd name="T8" fmla="*/ 30 w 60"/>
                  <a:gd name="T9" fmla="*/ 56 h 96"/>
                  <a:gd name="T10" fmla="*/ 34 w 60"/>
                  <a:gd name="T11" fmla="*/ 70 h 96"/>
                  <a:gd name="T12" fmla="*/ 36 w 60"/>
                  <a:gd name="T13" fmla="*/ 82 h 96"/>
                  <a:gd name="T14" fmla="*/ 42 w 60"/>
                  <a:gd name="T15" fmla="*/ 88 h 96"/>
                  <a:gd name="T16" fmla="*/ 42 w 60"/>
                  <a:gd name="T17" fmla="*/ 94 h 96"/>
                  <a:gd name="T18" fmla="*/ 42 w 60"/>
                  <a:gd name="T19" fmla="*/ 96 h 96"/>
                  <a:gd name="T20" fmla="*/ 60 w 60"/>
                  <a:gd name="T21" fmla="*/ 90 h 96"/>
                  <a:gd name="T22" fmla="*/ 60 w 60"/>
                  <a:gd name="T23" fmla="*/ 88 h 96"/>
                  <a:gd name="T24" fmla="*/ 56 w 60"/>
                  <a:gd name="T25" fmla="*/ 84 h 96"/>
                  <a:gd name="T26" fmla="*/ 52 w 60"/>
                  <a:gd name="T27" fmla="*/ 76 h 96"/>
                  <a:gd name="T28" fmla="*/ 50 w 60"/>
                  <a:gd name="T29" fmla="*/ 66 h 96"/>
                  <a:gd name="T30" fmla="*/ 42 w 60"/>
                  <a:gd name="T31" fmla="*/ 52 h 96"/>
                  <a:gd name="T32" fmla="*/ 36 w 60"/>
                  <a:gd name="T33" fmla="*/ 34 h 96"/>
                  <a:gd name="T34" fmla="*/ 24 w 60"/>
                  <a:gd name="T35" fmla="*/ 18 h 96"/>
                  <a:gd name="T36" fmla="*/ 14 w 60"/>
                  <a:gd name="T37" fmla="*/ 0 h 96"/>
                  <a:gd name="T38" fmla="*/ 14 w 60"/>
                  <a:gd name="T39" fmla="*/ 0 h 96"/>
                  <a:gd name="T40" fmla="*/ 0 w 60"/>
                  <a:gd name="T41" fmla="*/ 2 h 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0" h="96">
                    <a:moveTo>
                      <a:pt x="0" y="2"/>
                    </a:moveTo>
                    <a:lnTo>
                      <a:pt x="2" y="4"/>
                    </a:lnTo>
                    <a:lnTo>
                      <a:pt x="12" y="24"/>
                    </a:lnTo>
                    <a:lnTo>
                      <a:pt x="22" y="42"/>
                    </a:lnTo>
                    <a:lnTo>
                      <a:pt x="30" y="56"/>
                    </a:lnTo>
                    <a:lnTo>
                      <a:pt x="34" y="70"/>
                    </a:lnTo>
                    <a:lnTo>
                      <a:pt x="36" y="82"/>
                    </a:lnTo>
                    <a:lnTo>
                      <a:pt x="42" y="88"/>
                    </a:lnTo>
                    <a:lnTo>
                      <a:pt x="42" y="94"/>
                    </a:lnTo>
                    <a:lnTo>
                      <a:pt x="42" y="96"/>
                    </a:lnTo>
                    <a:lnTo>
                      <a:pt x="60" y="90"/>
                    </a:lnTo>
                    <a:lnTo>
                      <a:pt x="60" y="88"/>
                    </a:lnTo>
                    <a:lnTo>
                      <a:pt x="56" y="84"/>
                    </a:lnTo>
                    <a:lnTo>
                      <a:pt x="52" y="76"/>
                    </a:lnTo>
                    <a:lnTo>
                      <a:pt x="50" y="66"/>
                    </a:lnTo>
                    <a:lnTo>
                      <a:pt x="42" y="52"/>
                    </a:lnTo>
                    <a:lnTo>
                      <a:pt x="36" y="34"/>
                    </a:lnTo>
                    <a:lnTo>
                      <a:pt x="24" y="18"/>
                    </a:lnTo>
                    <a:lnTo>
                      <a:pt x="14" y="0"/>
                    </a:lnTo>
                    <a:lnTo>
                      <a:pt x="0" y="2"/>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523" name="Group 228"/>
            <p:cNvGrpSpPr>
              <a:grpSpLocks/>
            </p:cNvGrpSpPr>
            <p:nvPr/>
          </p:nvGrpSpPr>
          <p:grpSpPr bwMode="auto">
            <a:xfrm>
              <a:off x="4807" y="1700"/>
              <a:ext cx="94" cy="138"/>
              <a:chOff x="4672" y="1560"/>
              <a:chExt cx="94" cy="138"/>
            </a:xfrm>
          </p:grpSpPr>
          <p:sp>
            <p:nvSpPr>
              <p:cNvPr id="34625" name="Freeform 229"/>
              <p:cNvSpPr>
                <a:spLocks/>
              </p:cNvSpPr>
              <p:nvPr/>
            </p:nvSpPr>
            <p:spPr bwMode="auto">
              <a:xfrm>
                <a:off x="4672" y="1560"/>
                <a:ext cx="94" cy="138"/>
              </a:xfrm>
              <a:custGeom>
                <a:avLst/>
                <a:gdLst>
                  <a:gd name="T0" fmla="*/ 82 w 94"/>
                  <a:gd name="T1" fmla="*/ 60 h 138"/>
                  <a:gd name="T2" fmla="*/ 94 w 94"/>
                  <a:gd name="T3" fmla="*/ 62 h 138"/>
                  <a:gd name="T4" fmla="*/ 76 w 94"/>
                  <a:gd name="T5" fmla="*/ 36 h 138"/>
                  <a:gd name="T6" fmla="*/ 58 w 94"/>
                  <a:gd name="T7" fmla="*/ 18 h 138"/>
                  <a:gd name="T8" fmla="*/ 44 w 94"/>
                  <a:gd name="T9" fmla="*/ 6 h 138"/>
                  <a:gd name="T10" fmla="*/ 30 w 94"/>
                  <a:gd name="T11" fmla="*/ 0 h 138"/>
                  <a:gd name="T12" fmla="*/ 16 w 94"/>
                  <a:gd name="T13" fmla="*/ 4 h 138"/>
                  <a:gd name="T14" fmla="*/ 8 w 94"/>
                  <a:gd name="T15" fmla="*/ 12 h 138"/>
                  <a:gd name="T16" fmla="*/ 2 w 94"/>
                  <a:gd name="T17" fmla="*/ 24 h 138"/>
                  <a:gd name="T18" fmla="*/ 0 w 94"/>
                  <a:gd name="T19" fmla="*/ 40 h 138"/>
                  <a:gd name="T20" fmla="*/ 0 w 94"/>
                  <a:gd name="T21" fmla="*/ 56 h 138"/>
                  <a:gd name="T22" fmla="*/ 0 w 94"/>
                  <a:gd name="T23" fmla="*/ 72 h 138"/>
                  <a:gd name="T24" fmla="*/ 0 w 94"/>
                  <a:gd name="T25" fmla="*/ 88 h 138"/>
                  <a:gd name="T26" fmla="*/ 2 w 94"/>
                  <a:gd name="T27" fmla="*/ 102 h 138"/>
                  <a:gd name="T28" fmla="*/ 2 w 94"/>
                  <a:gd name="T29" fmla="*/ 116 h 138"/>
                  <a:gd name="T30" fmla="*/ 6 w 94"/>
                  <a:gd name="T31" fmla="*/ 130 h 138"/>
                  <a:gd name="T32" fmla="*/ 6 w 94"/>
                  <a:gd name="T33" fmla="*/ 134 h 138"/>
                  <a:gd name="T34" fmla="*/ 6 w 94"/>
                  <a:gd name="T35" fmla="*/ 138 h 138"/>
                  <a:gd name="T36" fmla="*/ 22 w 94"/>
                  <a:gd name="T37" fmla="*/ 136 h 138"/>
                  <a:gd name="T38" fmla="*/ 22 w 94"/>
                  <a:gd name="T39" fmla="*/ 132 h 138"/>
                  <a:gd name="T40" fmla="*/ 22 w 94"/>
                  <a:gd name="T41" fmla="*/ 128 h 138"/>
                  <a:gd name="T42" fmla="*/ 18 w 94"/>
                  <a:gd name="T43" fmla="*/ 114 h 138"/>
                  <a:gd name="T44" fmla="*/ 18 w 94"/>
                  <a:gd name="T45" fmla="*/ 102 h 138"/>
                  <a:gd name="T46" fmla="*/ 16 w 94"/>
                  <a:gd name="T47" fmla="*/ 88 h 138"/>
                  <a:gd name="T48" fmla="*/ 16 w 94"/>
                  <a:gd name="T49" fmla="*/ 72 h 138"/>
                  <a:gd name="T50" fmla="*/ 16 w 94"/>
                  <a:gd name="T51" fmla="*/ 56 h 138"/>
                  <a:gd name="T52" fmla="*/ 16 w 94"/>
                  <a:gd name="T53" fmla="*/ 40 h 138"/>
                  <a:gd name="T54" fmla="*/ 18 w 94"/>
                  <a:gd name="T55" fmla="*/ 26 h 138"/>
                  <a:gd name="T56" fmla="*/ 22 w 94"/>
                  <a:gd name="T57" fmla="*/ 20 h 138"/>
                  <a:gd name="T58" fmla="*/ 24 w 94"/>
                  <a:gd name="T59" fmla="*/ 16 h 138"/>
                  <a:gd name="T60" fmla="*/ 28 w 94"/>
                  <a:gd name="T61" fmla="*/ 14 h 138"/>
                  <a:gd name="T62" fmla="*/ 34 w 94"/>
                  <a:gd name="T63" fmla="*/ 18 h 138"/>
                  <a:gd name="T64" fmla="*/ 46 w 94"/>
                  <a:gd name="T65" fmla="*/ 26 h 138"/>
                  <a:gd name="T66" fmla="*/ 62 w 94"/>
                  <a:gd name="T67" fmla="*/ 44 h 138"/>
                  <a:gd name="T68" fmla="*/ 82 w 94"/>
                  <a:gd name="T69" fmla="*/ 72 h 138"/>
                  <a:gd name="T70" fmla="*/ 94 w 94"/>
                  <a:gd name="T71" fmla="*/ 72 h 138"/>
                  <a:gd name="T72" fmla="*/ 82 w 94"/>
                  <a:gd name="T73" fmla="*/ 60 h 13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4" h="138">
                    <a:moveTo>
                      <a:pt x="82" y="60"/>
                    </a:moveTo>
                    <a:lnTo>
                      <a:pt x="94" y="62"/>
                    </a:lnTo>
                    <a:lnTo>
                      <a:pt x="76" y="36"/>
                    </a:lnTo>
                    <a:lnTo>
                      <a:pt x="58" y="18"/>
                    </a:lnTo>
                    <a:lnTo>
                      <a:pt x="44" y="6"/>
                    </a:lnTo>
                    <a:lnTo>
                      <a:pt x="30" y="0"/>
                    </a:lnTo>
                    <a:lnTo>
                      <a:pt x="16" y="4"/>
                    </a:lnTo>
                    <a:lnTo>
                      <a:pt x="8" y="12"/>
                    </a:lnTo>
                    <a:lnTo>
                      <a:pt x="2" y="24"/>
                    </a:lnTo>
                    <a:lnTo>
                      <a:pt x="0" y="40"/>
                    </a:lnTo>
                    <a:lnTo>
                      <a:pt x="0" y="56"/>
                    </a:lnTo>
                    <a:lnTo>
                      <a:pt x="0" y="72"/>
                    </a:lnTo>
                    <a:lnTo>
                      <a:pt x="0" y="88"/>
                    </a:lnTo>
                    <a:lnTo>
                      <a:pt x="2" y="102"/>
                    </a:lnTo>
                    <a:lnTo>
                      <a:pt x="2" y="116"/>
                    </a:lnTo>
                    <a:lnTo>
                      <a:pt x="6" y="130"/>
                    </a:lnTo>
                    <a:lnTo>
                      <a:pt x="6" y="134"/>
                    </a:lnTo>
                    <a:lnTo>
                      <a:pt x="6" y="138"/>
                    </a:lnTo>
                    <a:lnTo>
                      <a:pt x="22" y="136"/>
                    </a:lnTo>
                    <a:lnTo>
                      <a:pt x="22" y="132"/>
                    </a:lnTo>
                    <a:lnTo>
                      <a:pt x="22" y="128"/>
                    </a:lnTo>
                    <a:lnTo>
                      <a:pt x="18" y="114"/>
                    </a:lnTo>
                    <a:lnTo>
                      <a:pt x="18" y="102"/>
                    </a:lnTo>
                    <a:lnTo>
                      <a:pt x="16" y="88"/>
                    </a:lnTo>
                    <a:lnTo>
                      <a:pt x="16" y="72"/>
                    </a:lnTo>
                    <a:lnTo>
                      <a:pt x="16" y="56"/>
                    </a:lnTo>
                    <a:lnTo>
                      <a:pt x="16" y="40"/>
                    </a:lnTo>
                    <a:lnTo>
                      <a:pt x="18" y="26"/>
                    </a:lnTo>
                    <a:lnTo>
                      <a:pt x="22" y="20"/>
                    </a:lnTo>
                    <a:lnTo>
                      <a:pt x="24" y="16"/>
                    </a:lnTo>
                    <a:lnTo>
                      <a:pt x="28" y="14"/>
                    </a:lnTo>
                    <a:lnTo>
                      <a:pt x="34" y="18"/>
                    </a:lnTo>
                    <a:lnTo>
                      <a:pt x="46" y="26"/>
                    </a:lnTo>
                    <a:lnTo>
                      <a:pt x="62" y="44"/>
                    </a:lnTo>
                    <a:lnTo>
                      <a:pt x="82" y="72"/>
                    </a:lnTo>
                    <a:lnTo>
                      <a:pt x="94" y="72"/>
                    </a:lnTo>
                    <a:lnTo>
                      <a:pt x="82" y="6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626" name="Freeform 230"/>
              <p:cNvSpPr>
                <a:spLocks/>
              </p:cNvSpPr>
              <p:nvPr/>
            </p:nvSpPr>
            <p:spPr bwMode="auto">
              <a:xfrm>
                <a:off x="4672" y="1560"/>
                <a:ext cx="94" cy="138"/>
              </a:xfrm>
              <a:custGeom>
                <a:avLst/>
                <a:gdLst>
                  <a:gd name="T0" fmla="*/ 82 w 94"/>
                  <a:gd name="T1" fmla="*/ 60 h 138"/>
                  <a:gd name="T2" fmla="*/ 94 w 94"/>
                  <a:gd name="T3" fmla="*/ 62 h 138"/>
                  <a:gd name="T4" fmla="*/ 76 w 94"/>
                  <a:gd name="T5" fmla="*/ 36 h 138"/>
                  <a:gd name="T6" fmla="*/ 58 w 94"/>
                  <a:gd name="T7" fmla="*/ 18 h 138"/>
                  <a:gd name="T8" fmla="*/ 44 w 94"/>
                  <a:gd name="T9" fmla="*/ 6 h 138"/>
                  <a:gd name="T10" fmla="*/ 30 w 94"/>
                  <a:gd name="T11" fmla="*/ 0 h 138"/>
                  <a:gd name="T12" fmla="*/ 16 w 94"/>
                  <a:gd name="T13" fmla="*/ 4 h 138"/>
                  <a:gd name="T14" fmla="*/ 8 w 94"/>
                  <a:gd name="T15" fmla="*/ 12 h 138"/>
                  <a:gd name="T16" fmla="*/ 2 w 94"/>
                  <a:gd name="T17" fmla="*/ 24 h 138"/>
                  <a:gd name="T18" fmla="*/ 0 w 94"/>
                  <a:gd name="T19" fmla="*/ 40 h 138"/>
                  <a:gd name="T20" fmla="*/ 0 w 94"/>
                  <a:gd name="T21" fmla="*/ 56 h 138"/>
                  <a:gd name="T22" fmla="*/ 0 w 94"/>
                  <a:gd name="T23" fmla="*/ 72 h 138"/>
                  <a:gd name="T24" fmla="*/ 0 w 94"/>
                  <a:gd name="T25" fmla="*/ 88 h 138"/>
                  <a:gd name="T26" fmla="*/ 2 w 94"/>
                  <a:gd name="T27" fmla="*/ 102 h 138"/>
                  <a:gd name="T28" fmla="*/ 2 w 94"/>
                  <a:gd name="T29" fmla="*/ 116 h 138"/>
                  <a:gd name="T30" fmla="*/ 6 w 94"/>
                  <a:gd name="T31" fmla="*/ 130 h 138"/>
                  <a:gd name="T32" fmla="*/ 6 w 94"/>
                  <a:gd name="T33" fmla="*/ 134 h 138"/>
                  <a:gd name="T34" fmla="*/ 6 w 94"/>
                  <a:gd name="T35" fmla="*/ 138 h 138"/>
                  <a:gd name="T36" fmla="*/ 22 w 94"/>
                  <a:gd name="T37" fmla="*/ 136 h 138"/>
                  <a:gd name="T38" fmla="*/ 22 w 94"/>
                  <a:gd name="T39" fmla="*/ 132 h 138"/>
                  <a:gd name="T40" fmla="*/ 22 w 94"/>
                  <a:gd name="T41" fmla="*/ 128 h 138"/>
                  <a:gd name="T42" fmla="*/ 18 w 94"/>
                  <a:gd name="T43" fmla="*/ 114 h 138"/>
                  <a:gd name="T44" fmla="*/ 18 w 94"/>
                  <a:gd name="T45" fmla="*/ 102 h 138"/>
                  <a:gd name="T46" fmla="*/ 16 w 94"/>
                  <a:gd name="T47" fmla="*/ 88 h 138"/>
                  <a:gd name="T48" fmla="*/ 16 w 94"/>
                  <a:gd name="T49" fmla="*/ 72 h 138"/>
                  <a:gd name="T50" fmla="*/ 16 w 94"/>
                  <a:gd name="T51" fmla="*/ 56 h 138"/>
                  <a:gd name="T52" fmla="*/ 16 w 94"/>
                  <a:gd name="T53" fmla="*/ 40 h 138"/>
                  <a:gd name="T54" fmla="*/ 18 w 94"/>
                  <a:gd name="T55" fmla="*/ 26 h 138"/>
                  <a:gd name="T56" fmla="*/ 22 w 94"/>
                  <a:gd name="T57" fmla="*/ 20 h 138"/>
                  <a:gd name="T58" fmla="*/ 24 w 94"/>
                  <a:gd name="T59" fmla="*/ 16 h 138"/>
                  <a:gd name="T60" fmla="*/ 28 w 94"/>
                  <a:gd name="T61" fmla="*/ 14 h 138"/>
                  <a:gd name="T62" fmla="*/ 34 w 94"/>
                  <a:gd name="T63" fmla="*/ 18 h 138"/>
                  <a:gd name="T64" fmla="*/ 46 w 94"/>
                  <a:gd name="T65" fmla="*/ 26 h 138"/>
                  <a:gd name="T66" fmla="*/ 62 w 94"/>
                  <a:gd name="T67" fmla="*/ 44 h 138"/>
                  <a:gd name="T68" fmla="*/ 82 w 94"/>
                  <a:gd name="T69" fmla="*/ 72 h 138"/>
                  <a:gd name="T70" fmla="*/ 94 w 94"/>
                  <a:gd name="T71" fmla="*/ 72 h 138"/>
                  <a:gd name="T72" fmla="*/ 82 w 94"/>
                  <a:gd name="T73" fmla="*/ 60 h 13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4" h="138">
                    <a:moveTo>
                      <a:pt x="82" y="60"/>
                    </a:moveTo>
                    <a:lnTo>
                      <a:pt x="94" y="62"/>
                    </a:lnTo>
                    <a:lnTo>
                      <a:pt x="76" y="36"/>
                    </a:lnTo>
                    <a:lnTo>
                      <a:pt x="58" y="18"/>
                    </a:lnTo>
                    <a:lnTo>
                      <a:pt x="44" y="6"/>
                    </a:lnTo>
                    <a:lnTo>
                      <a:pt x="30" y="0"/>
                    </a:lnTo>
                    <a:lnTo>
                      <a:pt x="16" y="4"/>
                    </a:lnTo>
                    <a:lnTo>
                      <a:pt x="8" y="12"/>
                    </a:lnTo>
                    <a:lnTo>
                      <a:pt x="2" y="24"/>
                    </a:lnTo>
                    <a:lnTo>
                      <a:pt x="0" y="40"/>
                    </a:lnTo>
                    <a:lnTo>
                      <a:pt x="0" y="56"/>
                    </a:lnTo>
                    <a:lnTo>
                      <a:pt x="0" y="72"/>
                    </a:lnTo>
                    <a:lnTo>
                      <a:pt x="0" y="88"/>
                    </a:lnTo>
                    <a:lnTo>
                      <a:pt x="2" y="102"/>
                    </a:lnTo>
                    <a:lnTo>
                      <a:pt x="2" y="116"/>
                    </a:lnTo>
                    <a:lnTo>
                      <a:pt x="6" y="130"/>
                    </a:lnTo>
                    <a:lnTo>
                      <a:pt x="6" y="134"/>
                    </a:lnTo>
                    <a:lnTo>
                      <a:pt x="6" y="138"/>
                    </a:lnTo>
                    <a:lnTo>
                      <a:pt x="22" y="136"/>
                    </a:lnTo>
                    <a:lnTo>
                      <a:pt x="22" y="132"/>
                    </a:lnTo>
                    <a:lnTo>
                      <a:pt x="22" y="128"/>
                    </a:lnTo>
                    <a:lnTo>
                      <a:pt x="18" y="114"/>
                    </a:lnTo>
                    <a:lnTo>
                      <a:pt x="18" y="102"/>
                    </a:lnTo>
                    <a:lnTo>
                      <a:pt x="16" y="88"/>
                    </a:lnTo>
                    <a:lnTo>
                      <a:pt x="16" y="72"/>
                    </a:lnTo>
                    <a:lnTo>
                      <a:pt x="16" y="56"/>
                    </a:lnTo>
                    <a:lnTo>
                      <a:pt x="16" y="40"/>
                    </a:lnTo>
                    <a:lnTo>
                      <a:pt x="18" y="26"/>
                    </a:lnTo>
                    <a:lnTo>
                      <a:pt x="22" y="20"/>
                    </a:lnTo>
                    <a:lnTo>
                      <a:pt x="24" y="16"/>
                    </a:lnTo>
                    <a:lnTo>
                      <a:pt x="28" y="14"/>
                    </a:lnTo>
                    <a:lnTo>
                      <a:pt x="34" y="18"/>
                    </a:lnTo>
                    <a:lnTo>
                      <a:pt x="46" y="26"/>
                    </a:lnTo>
                    <a:lnTo>
                      <a:pt x="62" y="44"/>
                    </a:lnTo>
                    <a:lnTo>
                      <a:pt x="82" y="72"/>
                    </a:lnTo>
                    <a:lnTo>
                      <a:pt x="94" y="72"/>
                    </a:lnTo>
                    <a:lnTo>
                      <a:pt x="82" y="6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524" name="Group 231"/>
            <p:cNvGrpSpPr>
              <a:grpSpLocks/>
            </p:cNvGrpSpPr>
            <p:nvPr/>
          </p:nvGrpSpPr>
          <p:grpSpPr bwMode="auto">
            <a:xfrm>
              <a:off x="4889" y="1760"/>
              <a:ext cx="32" cy="114"/>
              <a:chOff x="4754" y="1620"/>
              <a:chExt cx="32" cy="114"/>
            </a:xfrm>
          </p:grpSpPr>
          <p:sp>
            <p:nvSpPr>
              <p:cNvPr id="34623" name="Freeform 232"/>
              <p:cNvSpPr>
                <a:spLocks/>
              </p:cNvSpPr>
              <p:nvPr/>
            </p:nvSpPr>
            <p:spPr bwMode="auto">
              <a:xfrm>
                <a:off x="4754" y="1620"/>
                <a:ext cx="32" cy="114"/>
              </a:xfrm>
              <a:custGeom>
                <a:avLst/>
                <a:gdLst>
                  <a:gd name="T0" fmla="*/ 28 w 32"/>
                  <a:gd name="T1" fmla="*/ 114 h 114"/>
                  <a:gd name="T2" fmla="*/ 32 w 32"/>
                  <a:gd name="T3" fmla="*/ 72 h 114"/>
                  <a:gd name="T4" fmla="*/ 28 w 32"/>
                  <a:gd name="T5" fmla="*/ 42 h 114"/>
                  <a:gd name="T6" fmla="*/ 28 w 32"/>
                  <a:gd name="T7" fmla="*/ 22 h 114"/>
                  <a:gd name="T8" fmla="*/ 22 w 32"/>
                  <a:gd name="T9" fmla="*/ 10 h 114"/>
                  <a:gd name="T10" fmla="*/ 16 w 32"/>
                  <a:gd name="T11" fmla="*/ 0 h 114"/>
                  <a:gd name="T12" fmla="*/ 10 w 32"/>
                  <a:gd name="T13" fmla="*/ 0 h 114"/>
                  <a:gd name="T14" fmla="*/ 4 w 32"/>
                  <a:gd name="T15" fmla="*/ 0 h 114"/>
                  <a:gd name="T16" fmla="*/ 0 w 32"/>
                  <a:gd name="T17" fmla="*/ 0 h 114"/>
                  <a:gd name="T18" fmla="*/ 10 w 32"/>
                  <a:gd name="T19" fmla="*/ 12 h 114"/>
                  <a:gd name="T20" fmla="*/ 10 w 32"/>
                  <a:gd name="T21" fmla="*/ 14 h 114"/>
                  <a:gd name="T22" fmla="*/ 8 w 32"/>
                  <a:gd name="T23" fmla="*/ 14 h 114"/>
                  <a:gd name="T24" fmla="*/ 8 w 32"/>
                  <a:gd name="T25" fmla="*/ 12 h 114"/>
                  <a:gd name="T26" fmla="*/ 8 w 32"/>
                  <a:gd name="T27" fmla="*/ 14 h 114"/>
                  <a:gd name="T28" fmla="*/ 10 w 32"/>
                  <a:gd name="T29" fmla="*/ 26 h 114"/>
                  <a:gd name="T30" fmla="*/ 14 w 32"/>
                  <a:gd name="T31" fmla="*/ 42 h 114"/>
                  <a:gd name="T32" fmla="*/ 16 w 32"/>
                  <a:gd name="T33" fmla="*/ 72 h 114"/>
                  <a:gd name="T34" fmla="*/ 14 w 32"/>
                  <a:gd name="T35" fmla="*/ 114 h 114"/>
                  <a:gd name="T36" fmla="*/ 28 w 32"/>
                  <a:gd name="T37" fmla="*/ 114 h 1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2" h="114">
                    <a:moveTo>
                      <a:pt x="28" y="114"/>
                    </a:moveTo>
                    <a:lnTo>
                      <a:pt x="32" y="72"/>
                    </a:lnTo>
                    <a:lnTo>
                      <a:pt x="28" y="42"/>
                    </a:lnTo>
                    <a:lnTo>
                      <a:pt x="28" y="22"/>
                    </a:lnTo>
                    <a:lnTo>
                      <a:pt x="22" y="10"/>
                    </a:lnTo>
                    <a:lnTo>
                      <a:pt x="16" y="0"/>
                    </a:lnTo>
                    <a:lnTo>
                      <a:pt x="10" y="0"/>
                    </a:lnTo>
                    <a:lnTo>
                      <a:pt x="4" y="0"/>
                    </a:lnTo>
                    <a:lnTo>
                      <a:pt x="0" y="0"/>
                    </a:lnTo>
                    <a:lnTo>
                      <a:pt x="10" y="12"/>
                    </a:lnTo>
                    <a:lnTo>
                      <a:pt x="10" y="14"/>
                    </a:lnTo>
                    <a:lnTo>
                      <a:pt x="8" y="14"/>
                    </a:lnTo>
                    <a:lnTo>
                      <a:pt x="8" y="12"/>
                    </a:lnTo>
                    <a:lnTo>
                      <a:pt x="8" y="14"/>
                    </a:lnTo>
                    <a:lnTo>
                      <a:pt x="10" y="26"/>
                    </a:lnTo>
                    <a:lnTo>
                      <a:pt x="14" y="42"/>
                    </a:lnTo>
                    <a:lnTo>
                      <a:pt x="16" y="72"/>
                    </a:lnTo>
                    <a:lnTo>
                      <a:pt x="14" y="114"/>
                    </a:lnTo>
                    <a:lnTo>
                      <a:pt x="28" y="11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624" name="Freeform 233"/>
              <p:cNvSpPr>
                <a:spLocks/>
              </p:cNvSpPr>
              <p:nvPr/>
            </p:nvSpPr>
            <p:spPr bwMode="auto">
              <a:xfrm>
                <a:off x="4754" y="1620"/>
                <a:ext cx="32" cy="114"/>
              </a:xfrm>
              <a:custGeom>
                <a:avLst/>
                <a:gdLst>
                  <a:gd name="T0" fmla="*/ 28 w 32"/>
                  <a:gd name="T1" fmla="*/ 114 h 114"/>
                  <a:gd name="T2" fmla="*/ 32 w 32"/>
                  <a:gd name="T3" fmla="*/ 72 h 114"/>
                  <a:gd name="T4" fmla="*/ 28 w 32"/>
                  <a:gd name="T5" fmla="*/ 42 h 114"/>
                  <a:gd name="T6" fmla="*/ 28 w 32"/>
                  <a:gd name="T7" fmla="*/ 22 h 114"/>
                  <a:gd name="T8" fmla="*/ 22 w 32"/>
                  <a:gd name="T9" fmla="*/ 10 h 114"/>
                  <a:gd name="T10" fmla="*/ 16 w 32"/>
                  <a:gd name="T11" fmla="*/ 0 h 114"/>
                  <a:gd name="T12" fmla="*/ 10 w 32"/>
                  <a:gd name="T13" fmla="*/ 0 h 114"/>
                  <a:gd name="T14" fmla="*/ 4 w 32"/>
                  <a:gd name="T15" fmla="*/ 0 h 114"/>
                  <a:gd name="T16" fmla="*/ 0 w 32"/>
                  <a:gd name="T17" fmla="*/ 0 h 114"/>
                  <a:gd name="T18" fmla="*/ 10 w 32"/>
                  <a:gd name="T19" fmla="*/ 12 h 114"/>
                  <a:gd name="T20" fmla="*/ 10 w 32"/>
                  <a:gd name="T21" fmla="*/ 14 h 114"/>
                  <a:gd name="T22" fmla="*/ 8 w 32"/>
                  <a:gd name="T23" fmla="*/ 14 h 114"/>
                  <a:gd name="T24" fmla="*/ 8 w 32"/>
                  <a:gd name="T25" fmla="*/ 12 h 114"/>
                  <a:gd name="T26" fmla="*/ 8 w 32"/>
                  <a:gd name="T27" fmla="*/ 14 h 114"/>
                  <a:gd name="T28" fmla="*/ 10 w 32"/>
                  <a:gd name="T29" fmla="*/ 26 h 114"/>
                  <a:gd name="T30" fmla="*/ 14 w 32"/>
                  <a:gd name="T31" fmla="*/ 42 h 114"/>
                  <a:gd name="T32" fmla="*/ 16 w 32"/>
                  <a:gd name="T33" fmla="*/ 72 h 114"/>
                  <a:gd name="T34" fmla="*/ 14 w 32"/>
                  <a:gd name="T35" fmla="*/ 114 h 114"/>
                  <a:gd name="T36" fmla="*/ 28 w 32"/>
                  <a:gd name="T37" fmla="*/ 114 h 1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2" h="114">
                    <a:moveTo>
                      <a:pt x="28" y="114"/>
                    </a:moveTo>
                    <a:lnTo>
                      <a:pt x="32" y="72"/>
                    </a:lnTo>
                    <a:lnTo>
                      <a:pt x="28" y="42"/>
                    </a:lnTo>
                    <a:lnTo>
                      <a:pt x="28" y="22"/>
                    </a:lnTo>
                    <a:lnTo>
                      <a:pt x="22" y="10"/>
                    </a:lnTo>
                    <a:lnTo>
                      <a:pt x="16" y="0"/>
                    </a:lnTo>
                    <a:lnTo>
                      <a:pt x="10" y="0"/>
                    </a:lnTo>
                    <a:lnTo>
                      <a:pt x="4" y="0"/>
                    </a:lnTo>
                    <a:lnTo>
                      <a:pt x="0" y="0"/>
                    </a:lnTo>
                    <a:lnTo>
                      <a:pt x="10" y="12"/>
                    </a:lnTo>
                    <a:lnTo>
                      <a:pt x="10" y="14"/>
                    </a:lnTo>
                    <a:lnTo>
                      <a:pt x="8" y="14"/>
                    </a:lnTo>
                    <a:lnTo>
                      <a:pt x="8" y="12"/>
                    </a:lnTo>
                    <a:lnTo>
                      <a:pt x="8" y="14"/>
                    </a:lnTo>
                    <a:lnTo>
                      <a:pt x="10" y="26"/>
                    </a:lnTo>
                    <a:lnTo>
                      <a:pt x="14" y="42"/>
                    </a:lnTo>
                    <a:lnTo>
                      <a:pt x="16" y="72"/>
                    </a:lnTo>
                    <a:lnTo>
                      <a:pt x="14" y="114"/>
                    </a:lnTo>
                    <a:lnTo>
                      <a:pt x="28" y="114"/>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525" name="Group 234"/>
            <p:cNvGrpSpPr>
              <a:grpSpLocks/>
            </p:cNvGrpSpPr>
            <p:nvPr/>
          </p:nvGrpSpPr>
          <p:grpSpPr bwMode="auto">
            <a:xfrm>
              <a:off x="4895" y="1876"/>
              <a:ext cx="24" cy="194"/>
              <a:chOff x="4760" y="1736"/>
              <a:chExt cx="24" cy="194"/>
            </a:xfrm>
          </p:grpSpPr>
          <p:sp>
            <p:nvSpPr>
              <p:cNvPr id="34621" name="Freeform 235"/>
              <p:cNvSpPr>
                <a:spLocks/>
              </p:cNvSpPr>
              <p:nvPr/>
            </p:nvSpPr>
            <p:spPr bwMode="auto">
              <a:xfrm>
                <a:off x="4760" y="1736"/>
                <a:ext cx="24" cy="194"/>
              </a:xfrm>
              <a:custGeom>
                <a:avLst/>
                <a:gdLst>
                  <a:gd name="T0" fmla="*/ 6 w 24"/>
                  <a:gd name="T1" fmla="*/ 194 h 194"/>
                  <a:gd name="T2" fmla="*/ 14 w 24"/>
                  <a:gd name="T3" fmla="*/ 194 h 194"/>
                  <a:gd name="T4" fmla="*/ 24 w 24"/>
                  <a:gd name="T5" fmla="*/ 0 h 194"/>
                  <a:gd name="T6" fmla="*/ 8 w 24"/>
                  <a:gd name="T7" fmla="*/ 0 h 194"/>
                  <a:gd name="T8" fmla="*/ 0 w 24"/>
                  <a:gd name="T9" fmla="*/ 194 h 194"/>
                  <a:gd name="T10" fmla="*/ 6 w 24"/>
                  <a:gd name="T11" fmla="*/ 194 h 19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94">
                    <a:moveTo>
                      <a:pt x="6" y="194"/>
                    </a:moveTo>
                    <a:lnTo>
                      <a:pt x="14" y="194"/>
                    </a:lnTo>
                    <a:lnTo>
                      <a:pt x="24" y="0"/>
                    </a:lnTo>
                    <a:lnTo>
                      <a:pt x="8" y="0"/>
                    </a:lnTo>
                    <a:lnTo>
                      <a:pt x="0" y="194"/>
                    </a:lnTo>
                    <a:lnTo>
                      <a:pt x="6" y="19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622" name="Freeform 236"/>
              <p:cNvSpPr>
                <a:spLocks/>
              </p:cNvSpPr>
              <p:nvPr/>
            </p:nvSpPr>
            <p:spPr bwMode="auto">
              <a:xfrm>
                <a:off x="4760" y="1736"/>
                <a:ext cx="24" cy="194"/>
              </a:xfrm>
              <a:custGeom>
                <a:avLst/>
                <a:gdLst>
                  <a:gd name="T0" fmla="*/ 6 w 24"/>
                  <a:gd name="T1" fmla="*/ 194 h 194"/>
                  <a:gd name="T2" fmla="*/ 14 w 24"/>
                  <a:gd name="T3" fmla="*/ 194 h 194"/>
                  <a:gd name="T4" fmla="*/ 24 w 24"/>
                  <a:gd name="T5" fmla="*/ 0 h 194"/>
                  <a:gd name="T6" fmla="*/ 8 w 24"/>
                  <a:gd name="T7" fmla="*/ 0 h 194"/>
                  <a:gd name="T8" fmla="*/ 0 w 24"/>
                  <a:gd name="T9" fmla="*/ 194 h 194"/>
                  <a:gd name="T10" fmla="*/ 6 w 24"/>
                  <a:gd name="T11" fmla="*/ 194 h 19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94">
                    <a:moveTo>
                      <a:pt x="6" y="194"/>
                    </a:moveTo>
                    <a:lnTo>
                      <a:pt x="14" y="194"/>
                    </a:lnTo>
                    <a:lnTo>
                      <a:pt x="24" y="0"/>
                    </a:lnTo>
                    <a:lnTo>
                      <a:pt x="8" y="0"/>
                    </a:lnTo>
                    <a:lnTo>
                      <a:pt x="0" y="194"/>
                    </a:lnTo>
                    <a:lnTo>
                      <a:pt x="6" y="194"/>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526" name="Group 237"/>
            <p:cNvGrpSpPr>
              <a:grpSpLocks/>
            </p:cNvGrpSpPr>
            <p:nvPr/>
          </p:nvGrpSpPr>
          <p:grpSpPr bwMode="auto">
            <a:xfrm>
              <a:off x="4953" y="2914"/>
              <a:ext cx="88" cy="14"/>
              <a:chOff x="4818" y="2774"/>
              <a:chExt cx="88" cy="14"/>
            </a:xfrm>
          </p:grpSpPr>
          <p:sp>
            <p:nvSpPr>
              <p:cNvPr id="34619" name="Rectangle 238"/>
              <p:cNvSpPr>
                <a:spLocks noChangeArrowheads="1"/>
              </p:cNvSpPr>
              <p:nvPr/>
            </p:nvSpPr>
            <p:spPr bwMode="auto">
              <a:xfrm>
                <a:off x="4818" y="2774"/>
                <a:ext cx="88" cy="14"/>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endParaRPr lang="el-GR" altLang="el-GR" sz="1800" b="0">
                  <a:cs typeface="Arial" pitchFamily="34" charset="0"/>
                </a:endParaRPr>
              </a:p>
            </p:txBody>
          </p:sp>
          <p:sp>
            <p:nvSpPr>
              <p:cNvPr id="34620" name="Rectangle 239"/>
              <p:cNvSpPr>
                <a:spLocks noChangeArrowheads="1"/>
              </p:cNvSpPr>
              <p:nvPr/>
            </p:nvSpPr>
            <p:spPr bwMode="auto">
              <a:xfrm>
                <a:off x="4818" y="2774"/>
                <a:ext cx="88" cy="14"/>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endParaRPr lang="el-GR" altLang="el-GR" sz="1800" b="0">
                  <a:cs typeface="Arial" pitchFamily="34" charset="0"/>
                </a:endParaRPr>
              </a:p>
            </p:txBody>
          </p:sp>
        </p:grpSp>
        <p:grpSp>
          <p:nvGrpSpPr>
            <p:cNvPr id="34527" name="Group 240"/>
            <p:cNvGrpSpPr>
              <a:grpSpLocks/>
            </p:cNvGrpSpPr>
            <p:nvPr/>
          </p:nvGrpSpPr>
          <p:grpSpPr bwMode="auto">
            <a:xfrm>
              <a:off x="5041" y="2870"/>
              <a:ext cx="50" cy="56"/>
              <a:chOff x="4906" y="2730"/>
              <a:chExt cx="50" cy="56"/>
            </a:xfrm>
          </p:grpSpPr>
          <p:sp>
            <p:nvSpPr>
              <p:cNvPr id="34617" name="Freeform 241"/>
              <p:cNvSpPr>
                <a:spLocks/>
              </p:cNvSpPr>
              <p:nvPr/>
            </p:nvSpPr>
            <p:spPr bwMode="auto">
              <a:xfrm>
                <a:off x="4906" y="2730"/>
                <a:ext cx="50" cy="56"/>
              </a:xfrm>
              <a:custGeom>
                <a:avLst/>
                <a:gdLst>
                  <a:gd name="T0" fmla="*/ 34 w 50"/>
                  <a:gd name="T1" fmla="*/ 0 h 56"/>
                  <a:gd name="T2" fmla="*/ 30 w 50"/>
                  <a:gd name="T3" fmla="*/ 4 h 56"/>
                  <a:gd name="T4" fmla="*/ 28 w 50"/>
                  <a:gd name="T5" fmla="*/ 14 h 56"/>
                  <a:gd name="T6" fmla="*/ 26 w 50"/>
                  <a:gd name="T7" fmla="*/ 20 h 56"/>
                  <a:gd name="T8" fmla="*/ 20 w 50"/>
                  <a:gd name="T9" fmla="*/ 30 h 56"/>
                  <a:gd name="T10" fmla="*/ 14 w 50"/>
                  <a:gd name="T11" fmla="*/ 36 h 56"/>
                  <a:gd name="T12" fmla="*/ 8 w 50"/>
                  <a:gd name="T13" fmla="*/ 40 h 56"/>
                  <a:gd name="T14" fmla="*/ 0 w 50"/>
                  <a:gd name="T15" fmla="*/ 42 h 56"/>
                  <a:gd name="T16" fmla="*/ 0 w 50"/>
                  <a:gd name="T17" fmla="*/ 56 h 56"/>
                  <a:gd name="T18" fmla="*/ 14 w 50"/>
                  <a:gd name="T19" fmla="*/ 54 h 56"/>
                  <a:gd name="T20" fmla="*/ 26 w 50"/>
                  <a:gd name="T21" fmla="*/ 46 h 56"/>
                  <a:gd name="T22" fmla="*/ 34 w 50"/>
                  <a:gd name="T23" fmla="*/ 38 h 56"/>
                  <a:gd name="T24" fmla="*/ 40 w 50"/>
                  <a:gd name="T25" fmla="*/ 28 h 56"/>
                  <a:gd name="T26" fmla="*/ 46 w 50"/>
                  <a:gd name="T27" fmla="*/ 18 h 56"/>
                  <a:gd name="T28" fmla="*/ 48 w 50"/>
                  <a:gd name="T29" fmla="*/ 8 h 56"/>
                  <a:gd name="T30" fmla="*/ 50 w 50"/>
                  <a:gd name="T31" fmla="*/ 4 h 56"/>
                  <a:gd name="T32" fmla="*/ 50 w 50"/>
                  <a:gd name="T33" fmla="*/ 2 h 56"/>
                  <a:gd name="T34" fmla="*/ 50 w 50"/>
                  <a:gd name="T35" fmla="*/ 0 h 56"/>
                  <a:gd name="T36" fmla="*/ 50 w 50"/>
                  <a:gd name="T37" fmla="*/ 2 h 56"/>
                  <a:gd name="T38" fmla="*/ 50 w 50"/>
                  <a:gd name="T39" fmla="*/ 0 h 56"/>
                  <a:gd name="T40" fmla="*/ 34 w 50"/>
                  <a:gd name="T41" fmla="*/ 0 h 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0" h="56">
                    <a:moveTo>
                      <a:pt x="34" y="0"/>
                    </a:moveTo>
                    <a:lnTo>
                      <a:pt x="30" y="4"/>
                    </a:lnTo>
                    <a:lnTo>
                      <a:pt x="28" y="14"/>
                    </a:lnTo>
                    <a:lnTo>
                      <a:pt x="26" y="20"/>
                    </a:lnTo>
                    <a:lnTo>
                      <a:pt x="20" y="30"/>
                    </a:lnTo>
                    <a:lnTo>
                      <a:pt x="14" y="36"/>
                    </a:lnTo>
                    <a:lnTo>
                      <a:pt x="8" y="40"/>
                    </a:lnTo>
                    <a:lnTo>
                      <a:pt x="0" y="42"/>
                    </a:lnTo>
                    <a:lnTo>
                      <a:pt x="0" y="56"/>
                    </a:lnTo>
                    <a:lnTo>
                      <a:pt x="14" y="54"/>
                    </a:lnTo>
                    <a:lnTo>
                      <a:pt x="26" y="46"/>
                    </a:lnTo>
                    <a:lnTo>
                      <a:pt x="34" y="38"/>
                    </a:lnTo>
                    <a:lnTo>
                      <a:pt x="40" y="28"/>
                    </a:lnTo>
                    <a:lnTo>
                      <a:pt x="46" y="18"/>
                    </a:lnTo>
                    <a:lnTo>
                      <a:pt x="48" y="8"/>
                    </a:lnTo>
                    <a:lnTo>
                      <a:pt x="50" y="4"/>
                    </a:lnTo>
                    <a:lnTo>
                      <a:pt x="50" y="2"/>
                    </a:lnTo>
                    <a:lnTo>
                      <a:pt x="50" y="0"/>
                    </a:lnTo>
                    <a:lnTo>
                      <a:pt x="50" y="2"/>
                    </a:lnTo>
                    <a:lnTo>
                      <a:pt x="50" y="0"/>
                    </a:lnTo>
                    <a:lnTo>
                      <a:pt x="34"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618" name="Freeform 242"/>
              <p:cNvSpPr>
                <a:spLocks/>
              </p:cNvSpPr>
              <p:nvPr/>
            </p:nvSpPr>
            <p:spPr bwMode="auto">
              <a:xfrm>
                <a:off x="4906" y="2730"/>
                <a:ext cx="50" cy="56"/>
              </a:xfrm>
              <a:custGeom>
                <a:avLst/>
                <a:gdLst>
                  <a:gd name="T0" fmla="*/ 34 w 50"/>
                  <a:gd name="T1" fmla="*/ 0 h 56"/>
                  <a:gd name="T2" fmla="*/ 30 w 50"/>
                  <a:gd name="T3" fmla="*/ 4 h 56"/>
                  <a:gd name="T4" fmla="*/ 28 w 50"/>
                  <a:gd name="T5" fmla="*/ 14 h 56"/>
                  <a:gd name="T6" fmla="*/ 26 w 50"/>
                  <a:gd name="T7" fmla="*/ 20 h 56"/>
                  <a:gd name="T8" fmla="*/ 20 w 50"/>
                  <a:gd name="T9" fmla="*/ 30 h 56"/>
                  <a:gd name="T10" fmla="*/ 14 w 50"/>
                  <a:gd name="T11" fmla="*/ 36 h 56"/>
                  <a:gd name="T12" fmla="*/ 8 w 50"/>
                  <a:gd name="T13" fmla="*/ 40 h 56"/>
                  <a:gd name="T14" fmla="*/ 0 w 50"/>
                  <a:gd name="T15" fmla="*/ 42 h 56"/>
                  <a:gd name="T16" fmla="*/ 0 w 50"/>
                  <a:gd name="T17" fmla="*/ 56 h 56"/>
                  <a:gd name="T18" fmla="*/ 14 w 50"/>
                  <a:gd name="T19" fmla="*/ 54 h 56"/>
                  <a:gd name="T20" fmla="*/ 26 w 50"/>
                  <a:gd name="T21" fmla="*/ 46 h 56"/>
                  <a:gd name="T22" fmla="*/ 34 w 50"/>
                  <a:gd name="T23" fmla="*/ 38 h 56"/>
                  <a:gd name="T24" fmla="*/ 40 w 50"/>
                  <a:gd name="T25" fmla="*/ 28 h 56"/>
                  <a:gd name="T26" fmla="*/ 46 w 50"/>
                  <a:gd name="T27" fmla="*/ 18 h 56"/>
                  <a:gd name="T28" fmla="*/ 48 w 50"/>
                  <a:gd name="T29" fmla="*/ 8 h 56"/>
                  <a:gd name="T30" fmla="*/ 50 w 50"/>
                  <a:gd name="T31" fmla="*/ 4 h 56"/>
                  <a:gd name="T32" fmla="*/ 50 w 50"/>
                  <a:gd name="T33" fmla="*/ 2 h 56"/>
                  <a:gd name="T34" fmla="*/ 50 w 50"/>
                  <a:gd name="T35" fmla="*/ 0 h 56"/>
                  <a:gd name="T36" fmla="*/ 50 w 50"/>
                  <a:gd name="T37" fmla="*/ 2 h 56"/>
                  <a:gd name="T38" fmla="*/ 50 w 50"/>
                  <a:gd name="T39" fmla="*/ 0 h 56"/>
                  <a:gd name="T40" fmla="*/ 34 w 50"/>
                  <a:gd name="T41" fmla="*/ 0 h 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0" h="56">
                    <a:moveTo>
                      <a:pt x="34" y="0"/>
                    </a:moveTo>
                    <a:lnTo>
                      <a:pt x="30" y="4"/>
                    </a:lnTo>
                    <a:lnTo>
                      <a:pt x="28" y="14"/>
                    </a:lnTo>
                    <a:lnTo>
                      <a:pt x="26" y="20"/>
                    </a:lnTo>
                    <a:lnTo>
                      <a:pt x="20" y="30"/>
                    </a:lnTo>
                    <a:lnTo>
                      <a:pt x="14" y="36"/>
                    </a:lnTo>
                    <a:lnTo>
                      <a:pt x="8" y="40"/>
                    </a:lnTo>
                    <a:lnTo>
                      <a:pt x="0" y="42"/>
                    </a:lnTo>
                    <a:lnTo>
                      <a:pt x="0" y="56"/>
                    </a:lnTo>
                    <a:lnTo>
                      <a:pt x="14" y="54"/>
                    </a:lnTo>
                    <a:lnTo>
                      <a:pt x="26" y="46"/>
                    </a:lnTo>
                    <a:lnTo>
                      <a:pt x="34" y="38"/>
                    </a:lnTo>
                    <a:lnTo>
                      <a:pt x="40" y="28"/>
                    </a:lnTo>
                    <a:lnTo>
                      <a:pt x="46" y="18"/>
                    </a:lnTo>
                    <a:lnTo>
                      <a:pt x="48" y="8"/>
                    </a:lnTo>
                    <a:lnTo>
                      <a:pt x="50" y="4"/>
                    </a:lnTo>
                    <a:lnTo>
                      <a:pt x="50" y="2"/>
                    </a:lnTo>
                    <a:lnTo>
                      <a:pt x="50" y="0"/>
                    </a:lnTo>
                    <a:lnTo>
                      <a:pt x="50" y="2"/>
                    </a:lnTo>
                    <a:lnTo>
                      <a:pt x="50" y="0"/>
                    </a:lnTo>
                    <a:lnTo>
                      <a:pt x="34" y="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528" name="Group 243"/>
            <p:cNvGrpSpPr>
              <a:grpSpLocks/>
            </p:cNvGrpSpPr>
            <p:nvPr/>
          </p:nvGrpSpPr>
          <p:grpSpPr bwMode="auto">
            <a:xfrm>
              <a:off x="5075" y="2794"/>
              <a:ext cx="22" cy="76"/>
              <a:chOff x="4940" y="2654"/>
              <a:chExt cx="22" cy="76"/>
            </a:xfrm>
          </p:grpSpPr>
          <p:sp>
            <p:nvSpPr>
              <p:cNvPr id="34615" name="Freeform 244"/>
              <p:cNvSpPr>
                <a:spLocks/>
              </p:cNvSpPr>
              <p:nvPr/>
            </p:nvSpPr>
            <p:spPr bwMode="auto">
              <a:xfrm>
                <a:off x="4940" y="2654"/>
                <a:ext cx="22" cy="76"/>
              </a:xfrm>
              <a:custGeom>
                <a:avLst/>
                <a:gdLst>
                  <a:gd name="T0" fmla="*/ 8 w 22"/>
                  <a:gd name="T1" fmla="*/ 0 h 76"/>
                  <a:gd name="T2" fmla="*/ 6 w 22"/>
                  <a:gd name="T3" fmla="*/ 4 h 76"/>
                  <a:gd name="T4" fmla="*/ 6 w 22"/>
                  <a:gd name="T5" fmla="*/ 4 h 76"/>
                  <a:gd name="T6" fmla="*/ 4 w 22"/>
                  <a:gd name="T7" fmla="*/ 6 h 76"/>
                  <a:gd name="T8" fmla="*/ 4 w 22"/>
                  <a:gd name="T9" fmla="*/ 14 h 76"/>
                  <a:gd name="T10" fmla="*/ 2 w 22"/>
                  <a:gd name="T11" fmla="*/ 22 h 76"/>
                  <a:gd name="T12" fmla="*/ 0 w 22"/>
                  <a:gd name="T13" fmla="*/ 32 h 76"/>
                  <a:gd name="T14" fmla="*/ 0 w 22"/>
                  <a:gd name="T15" fmla="*/ 46 h 76"/>
                  <a:gd name="T16" fmla="*/ 0 w 22"/>
                  <a:gd name="T17" fmla="*/ 58 h 76"/>
                  <a:gd name="T18" fmla="*/ 0 w 22"/>
                  <a:gd name="T19" fmla="*/ 76 h 76"/>
                  <a:gd name="T20" fmla="*/ 14 w 22"/>
                  <a:gd name="T21" fmla="*/ 76 h 76"/>
                  <a:gd name="T22" fmla="*/ 14 w 22"/>
                  <a:gd name="T23" fmla="*/ 58 h 76"/>
                  <a:gd name="T24" fmla="*/ 14 w 22"/>
                  <a:gd name="T25" fmla="*/ 46 h 76"/>
                  <a:gd name="T26" fmla="*/ 14 w 22"/>
                  <a:gd name="T27" fmla="*/ 34 h 76"/>
                  <a:gd name="T28" fmla="*/ 18 w 22"/>
                  <a:gd name="T29" fmla="*/ 22 h 76"/>
                  <a:gd name="T30" fmla="*/ 20 w 22"/>
                  <a:gd name="T31" fmla="*/ 16 h 76"/>
                  <a:gd name="T32" fmla="*/ 20 w 22"/>
                  <a:gd name="T33" fmla="*/ 12 h 76"/>
                  <a:gd name="T34" fmla="*/ 22 w 22"/>
                  <a:gd name="T35" fmla="*/ 8 h 76"/>
                  <a:gd name="T36" fmla="*/ 22 w 22"/>
                  <a:gd name="T37" fmla="*/ 6 h 76"/>
                  <a:gd name="T38" fmla="*/ 18 w 22"/>
                  <a:gd name="T39" fmla="*/ 12 h 76"/>
                  <a:gd name="T40" fmla="*/ 8 w 22"/>
                  <a:gd name="T41" fmla="*/ 0 h 76"/>
                  <a:gd name="T42" fmla="*/ 6 w 22"/>
                  <a:gd name="T43" fmla="*/ 2 h 76"/>
                  <a:gd name="T44" fmla="*/ 6 w 22"/>
                  <a:gd name="T45" fmla="*/ 4 h 76"/>
                  <a:gd name="T46" fmla="*/ 8 w 22"/>
                  <a:gd name="T47" fmla="*/ 0 h 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2" h="76">
                    <a:moveTo>
                      <a:pt x="8" y="0"/>
                    </a:moveTo>
                    <a:lnTo>
                      <a:pt x="6" y="4"/>
                    </a:lnTo>
                    <a:lnTo>
                      <a:pt x="4" y="6"/>
                    </a:lnTo>
                    <a:lnTo>
                      <a:pt x="4" y="14"/>
                    </a:lnTo>
                    <a:lnTo>
                      <a:pt x="2" y="22"/>
                    </a:lnTo>
                    <a:lnTo>
                      <a:pt x="0" y="32"/>
                    </a:lnTo>
                    <a:lnTo>
                      <a:pt x="0" y="46"/>
                    </a:lnTo>
                    <a:lnTo>
                      <a:pt x="0" y="58"/>
                    </a:lnTo>
                    <a:lnTo>
                      <a:pt x="0" y="76"/>
                    </a:lnTo>
                    <a:lnTo>
                      <a:pt x="14" y="76"/>
                    </a:lnTo>
                    <a:lnTo>
                      <a:pt x="14" y="58"/>
                    </a:lnTo>
                    <a:lnTo>
                      <a:pt x="14" y="46"/>
                    </a:lnTo>
                    <a:lnTo>
                      <a:pt x="14" y="34"/>
                    </a:lnTo>
                    <a:lnTo>
                      <a:pt x="18" y="22"/>
                    </a:lnTo>
                    <a:lnTo>
                      <a:pt x="20" y="16"/>
                    </a:lnTo>
                    <a:lnTo>
                      <a:pt x="20" y="12"/>
                    </a:lnTo>
                    <a:lnTo>
                      <a:pt x="22" y="8"/>
                    </a:lnTo>
                    <a:lnTo>
                      <a:pt x="22" y="6"/>
                    </a:lnTo>
                    <a:lnTo>
                      <a:pt x="18" y="12"/>
                    </a:lnTo>
                    <a:lnTo>
                      <a:pt x="8" y="0"/>
                    </a:lnTo>
                    <a:lnTo>
                      <a:pt x="6" y="2"/>
                    </a:lnTo>
                    <a:lnTo>
                      <a:pt x="6" y="4"/>
                    </a:lnTo>
                    <a:lnTo>
                      <a:pt x="8"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616" name="Freeform 245"/>
              <p:cNvSpPr>
                <a:spLocks/>
              </p:cNvSpPr>
              <p:nvPr/>
            </p:nvSpPr>
            <p:spPr bwMode="auto">
              <a:xfrm>
                <a:off x="4940" y="2654"/>
                <a:ext cx="22" cy="76"/>
              </a:xfrm>
              <a:custGeom>
                <a:avLst/>
                <a:gdLst>
                  <a:gd name="T0" fmla="*/ 8 w 22"/>
                  <a:gd name="T1" fmla="*/ 0 h 76"/>
                  <a:gd name="T2" fmla="*/ 6 w 22"/>
                  <a:gd name="T3" fmla="*/ 4 h 76"/>
                  <a:gd name="T4" fmla="*/ 6 w 22"/>
                  <a:gd name="T5" fmla="*/ 4 h 76"/>
                  <a:gd name="T6" fmla="*/ 4 w 22"/>
                  <a:gd name="T7" fmla="*/ 6 h 76"/>
                  <a:gd name="T8" fmla="*/ 4 w 22"/>
                  <a:gd name="T9" fmla="*/ 14 h 76"/>
                  <a:gd name="T10" fmla="*/ 2 w 22"/>
                  <a:gd name="T11" fmla="*/ 22 h 76"/>
                  <a:gd name="T12" fmla="*/ 0 w 22"/>
                  <a:gd name="T13" fmla="*/ 32 h 76"/>
                  <a:gd name="T14" fmla="*/ 0 w 22"/>
                  <a:gd name="T15" fmla="*/ 46 h 76"/>
                  <a:gd name="T16" fmla="*/ 0 w 22"/>
                  <a:gd name="T17" fmla="*/ 58 h 76"/>
                  <a:gd name="T18" fmla="*/ 0 w 22"/>
                  <a:gd name="T19" fmla="*/ 76 h 76"/>
                  <a:gd name="T20" fmla="*/ 14 w 22"/>
                  <a:gd name="T21" fmla="*/ 76 h 76"/>
                  <a:gd name="T22" fmla="*/ 14 w 22"/>
                  <a:gd name="T23" fmla="*/ 58 h 76"/>
                  <a:gd name="T24" fmla="*/ 14 w 22"/>
                  <a:gd name="T25" fmla="*/ 46 h 76"/>
                  <a:gd name="T26" fmla="*/ 14 w 22"/>
                  <a:gd name="T27" fmla="*/ 34 h 76"/>
                  <a:gd name="T28" fmla="*/ 18 w 22"/>
                  <a:gd name="T29" fmla="*/ 22 h 76"/>
                  <a:gd name="T30" fmla="*/ 20 w 22"/>
                  <a:gd name="T31" fmla="*/ 16 h 76"/>
                  <a:gd name="T32" fmla="*/ 20 w 22"/>
                  <a:gd name="T33" fmla="*/ 12 h 76"/>
                  <a:gd name="T34" fmla="*/ 22 w 22"/>
                  <a:gd name="T35" fmla="*/ 8 h 76"/>
                  <a:gd name="T36" fmla="*/ 22 w 22"/>
                  <a:gd name="T37" fmla="*/ 6 h 76"/>
                  <a:gd name="T38" fmla="*/ 18 w 22"/>
                  <a:gd name="T39" fmla="*/ 12 h 76"/>
                  <a:gd name="T40" fmla="*/ 8 w 22"/>
                  <a:gd name="T41" fmla="*/ 0 h 76"/>
                  <a:gd name="T42" fmla="*/ 6 w 22"/>
                  <a:gd name="T43" fmla="*/ 2 h 76"/>
                  <a:gd name="T44" fmla="*/ 6 w 22"/>
                  <a:gd name="T45" fmla="*/ 4 h 76"/>
                  <a:gd name="T46" fmla="*/ 8 w 22"/>
                  <a:gd name="T47" fmla="*/ 0 h 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2" h="76">
                    <a:moveTo>
                      <a:pt x="8" y="0"/>
                    </a:moveTo>
                    <a:lnTo>
                      <a:pt x="6" y="4"/>
                    </a:lnTo>
                    <a:lnTo>
                      <a:pt x="4" y="6"/>
                    </a:lnTo>
                    <a:lnTo>
                      <a:pt x="4" y="14"/>
                    </a:lnTo>
                    <a:lnTo>
                      <a:pt x="2" y="22"/>
                    </a:lnTo>
                    <a:lnTo>
                      <a:pt x="0" y="32"/>
                    </a:lnTo>
                    <a:lnTo>
                      <a:pt x="0" y="46"/>
                    </a:lnTo>
                    <a:lnTo>
                      <a:pt x="0" y="58"/>
                    </a:lnTo>
                    <a:lnTo>
                      <a:pt x="0" y="76"/>
                    </a:lnTo>
                    <a:lnTo>
                      <a:pt x="14" y="76"/>
                    </a:lnTo>
                    <a:lnTo>
                      <a:pt x="14" y="58"/>
                    </a:lnTo>
                    <a:lnTo>
                      <a:pt x="14" y="46"/>
                    </a:lnTo>
                    <a:lnTo>
                      <a:pt x="14" y="34"/>
                    </a:lnTo>
                    <a:lnTo>
                      <a:pt x="18" y="22"/>
                    </a:lnTo>
                    <a:lnTo>
                      <a:pt x="20" y="16"/>
                    </a:lnTo>
                    <a:lnTo>
                      <a:pt x="20" y="12"/>
                    </a:lnTo>
                    <a:lnTo>
                      <a:pt x="22" y="8"/>
                    </a:lnTo>
                    <a:lnTo>
                      <a:pt x="22" y="6"/>
                    </a:lnTo>
                    <a:lnTo>
                      <a:pt x="18" y="12"/>
                    </a:lnTo>
                    <a:lnTo>
                      <a:pt x="8" y="0"/>
                    </a:lnTo>
                    <a:lnTo>
                      <a:pt x="6" y="2"/>
                    </a:lnTo>
                    <a:lnTo>
                      <a:pt x="6" y="4"/>
                    </a:lnTo>
                    <a:lnTo>
                      <a:pt x="8" y="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529" name="Group 246"/>
            <p:cNvGrpSpPr>
              <a:grpSpLocks/>
            </p:cNvGrpSpPr>
            <p:nvPr/>
          </p:nvGrpSpPr>
          <p:grpSpPr bwMode="auto">
            <a:xfrm>
              <a:off x="5083" y="2720"/>
              <a:ext cx="36" cy="86"/>
              <a:chOff x="4948" y="2580"/>
              <a:chExt cx="36" cy="86"/>
            </a:xfrm>
          </p:grpSpPr>
          <p:sp>
            <p:nvSpPr>
              <p:cNvPr id="34613" name="Freeform 247"/>
              <p:cNvSpPr>
                <a:spLocks/>
              </p:cNvSpPr>
              <p:nvPr/>
            </p:nvSpPr>
            <p:spPr bwMode="auto">
              <a:xfrm>
                <a:off x="4948" y="2580"/>
                <a:ext cx="36" cy="86"/>
              </a:xfrm>
              <a:custGeom>
                <a:avLst/>
                <a:gdLst>
                  <a:gd name="T0" fmla="*/ 6 w 36"/>
                  <a:gd name="T1" fmla="*/ 10 h 86"/>
                  <a:gd name="T2" fmla="*/ 6 w 36"/>
                  <a:gd name="T3" fmla="*/ 8 h 86"/>
                  <a:gd name="T4" fmla="*/ 6 w 36"/>
                  <a:gd name="T5" fmla="*/ 10 h 86"/>
                  <a:gd name="T6" fmla="*/ 12 w 36"/>
                  <a:gd name="T7" fmla="*/ 14 h 86"/>
                  <a:gd name="T8" fmla="*/ 12 w 36"/>
                  <a:gd name="T9" fmla="*/ 24 h 86"/>
                  <a:gd name="T10" fmla="*/ 16 w 36"/>
                  <a:gd name="T11" fmla="*/ 32 h 86"/>
                  <a:gd name="T12" fmla="*/ 18 w 36"/>
                  <a:gd name="T13" fmla="*/ 42 h 86"/>
                  <a:gd name="T14" fmla="*/ 16 w 36"/>
                  <a:gd name="T15" fmla="*/ 54 h 86"/>
                  <a:gd name="T16" fmla="*/ 12 w 36"/>
                  <a:gd name="T17" fmla="*/ 64 h 86"/>
                  <a:gd name="T18" fmla="*/ 0 w 36"/>
                  <a:gd name="T19" fmla="*/ 74 h 86"/>
                  <a:gd name="T20" fmla="*/ 8 w 36"/>
                  <a:gd name="T21" fmla="*/ 86 h 86"/>
                  <a:gd name="T22" fmla="*/ 24 w 36"/>
                  <a:gd name="T23" fmla="*/ 72 h 86"/>
                  <a:gd name="T24" fmla="*/ 32 w 36"/>
                  <a:gd name="T25" fmla="*/ 58 h 86"/>
                  <a:gd name="T26" fmla="*/ 36 w 36"/>
                  <a:gd name="T27" fmla="*/ 42 h 86"/>
                  <a:gd name="T28" fmla="*/ 34 w 36"/>
                  <a:gd name="T29" fmla="*/ 30 h 86"/>
                  <a:gd name="T30" fmla="*/ 28 w 36"/>
                  <a:gd name="T31" fmla="*/ 18 h 86"/>
                  <a:gd name="T32" fmla="*/ 26 w 36"/>
                  <a:gd name="T33" fmla="*/ 8 h 86"/>
                  <a:gd name="T34" fmla="*/ 22 w 36"/>
                  <a:gd name="T35" fmla="*/ 4 h 86"/>
                  <a:gd name="T36" fmla="*/ 22 w 36"/>
                  <a:gd name="T37" fmla="*/ 0 h 86"/>
                  <a:gd name="T38" fmla="*/ 18 w 36"/>
                  <a:gd name="T39" fmla="*/ 0 h 86"/>
                  <a:gd name="T40" fmla="*/ 22 w 36"/>
                  <a:gd name="T41" fmla="*/ 0 h 86"/>
                  <a:gd name="T42" fmla="*/ 18 w 36"/>
                  <a:gd name="T43" fmla="*/ 0 h 86"/>
                  <a:gd name="T44" fmla="*/ 6 w 36"/>
                  <a:gd name="T45" fmla="*/ 10 h 8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6" h="86">
                    <a:moveTo>
                      <a:pt x="6" y="10"/>
                    </a:moveTo>
                    <a:lnTo>
                      <a:pt x="6" y="8"/>
                    </a:lnTo>
                    <a:lnTo>
                      <a:pt x="6" y="10"/>
                    </a:lnTo>
                    <a:lnTo>
                      <a:pt x="12" y="14"/>
                    </a:lnTo>
                    <a:lnTo>
                      <a:pt x="12" y="24"/>
                    </a:lnTo>
                    <a:lnTo>
                      <a:pt x="16" y="32"/>
                    </a:lnTo>
                    <a:lnTo>
                      <a:pt x="18" y="42"/>
                    </a:lnTo>
                    <a:lnTo>
                      <a:pt x="16" y="54"/>
                    </a:lnTo>
                    <a:lnTo>
                      <a:pt x="12" y="64"/>
                    </a:lnTo>
                    <a:lnTo>
                      <a:pt x="0" y="74"/>
                    </a:lnTo>
                    <a:lnTo>
                      <a:pt x="8" y="86"/>
                    </a:lnTo>
                    <a:lnTo>
                      <a:pt x="24" y="72"/>
                    </a:lnTo>
                    <a:lnTo>
                      <a:pt x="32" y="58"/>
                    </a:lnTo>
                    <a:lnTo>
                      <a:pt x="36" y="42"/>
                    </a:lnTo>
                    <a:lnTo>
                      <a:pt x="34" y="30"/>
                    </a:lnTo>
                    <a:lnTo>
                      <a:pt x="28" y="18"/>
                    </a:lnTo>
                    <a:lnTo>
                      <a:pt x="26" y="8"/>
                    </a:lnTo>
                    <a:lnTo>
                      <a:pt x="22" y="4"/>
                    </a:lnTo>
                    <a:lnTo>
                      <a:pt x="22" y="0"/>
                    </a:lnTo>
                    <a:lnTo>
                      <a:pt x="18" y="0"/>
                    </a:lnTo>
                    <a:lnTo>
                      <a:pt x="22" y="0"/>
                    </a:lnTo>
                    <a:lnTo>
                      <a:pt x="18" y="0"/>
                    </a:lnTo>
                    <a:lnTo>
                      <a:pt x="6" y="1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614" name="Freeform 248"/>
              <p:cNvSpPr>
                <a:spLocks/>
              </p:cNvSpPr>
              <p:nvPr/>
            </p:nvSpPr>
            <p:spPr bwMode="auto">
              <a:xfrm>
                <a:off x="4948" y="2580"/>
                <a:ext cx="36" cy="86"/>
              </a:xfrm>
              <a:custGeom>
                <a:avLst/>
                <a:gdLst>
                  <a:gd name="T0" fmla="*/ 6 w 36"/>
                  <a:gd name="T1" fmla="*/ 10 h 86"/>
                  <a:gd name="T2" fmla="*/ 6 w 36"/>
                  <a:gd name="T3" fmla="*/ 8 h 86"/>
                  <a:gd name="T4" fmla="*/ 6 w 36"/>
                  <a:gd name="T5" fmla="*/ 10 h 86"/>
                  <a:gd name="T6" fmla="*/ 12 w 36"/>
                  <a:gd name="T7" fmla="*/ 14 h 86"/>
                  <a:gd name="T8" fmla="*/ 12 w 36"/>
                  <a:gd name="T9" fmla="*/ 24 h 86"/>
                  <a:gd name="T10" fmla="*/ 16 w 36"/>
                  <a:gd name="T11" fmla="*/ 32 h 86"/>
                  <a:gd name="T12" fmla="*/ 18 w 36"/>
                  <a:gd name="T13" fmla="*/ 42 h 86"/>
                  <a:gd name="T14" fmla="*/ 16 w 36"/>
                  <a:gd name="T15" fmla="*/ 54 h 86"/>
                  <a:gd name="T16" fmla="*/ 12 w 36"/>
                  <a:gd name="T17" fmla="*/ 64 h 86"/>
                  <a:gd name="T18" fmla="*/ 0 w 36"/>
                  <a:gd name="T19" fmla="*/ 74 h 86"/>
                  <a:gd name="T20" fmla="*/ 8 w 36"/>
                  <a:gd name="T21" fmla="*/ 86 h 86"/>
                  <a:gd name="T22" fmla="*/ 24 w 36"/>
                  <a:gd name="T23" fmla="*/ 72 h 86"/>
                  <a:gd name="T24" fmla="*/ 32 w 36"/>
                  <a:gd name="T25" fmla="*/ 58 h 86"/>
                  <a:gd name="T26" fmla="*/ 36 w 36"/>
                  <a:gd name="T27" fmla="*/ 42 h 86"/>
                  <a:gd name="T28" fmla="*/ 34 w 36"/>
                  <a:gd name="T29" fmla="*/ 30 h 86"/>
                  <a:gd name="T30" fmla="*/ 28 w 36"/>
                  <a:gd name="T31" fmla="*/ 18 h 86"/>
                  <a:gd name="T32" fmla="*/ 26 w 36"/>
                  <a:gd name="T33" fmla="*/ 8 h 86"/>
                  <a:gd name="T34" fmla="*/ 22 w 36"/>
                  <a:gd name="T35" fmla="*/ 4 h 86"/>
                  <a:gd name="T36" fmla="*/ 22 w 36"/>
                  <a:gd name="T37" fmla="*/ 0 h 86"/>
                  <a:gd name="T38" fmla="*/ 18 w 36"/>
                  <a:gd name="T39" fmla="*/ 0 h 86"/>
                  <a:gd name="T40" fmla="*/ 22 w 36"/>
                  <a:gd name="T41" fmla="*/ 0 h 86"/>
                  <a:gd name="T42" fmla="*/ 18 w 36"/>
                  <a:gd name="T43" fmla="*/ 0 h 86"/>
                  <a:gd name="T44" fmla="*/ 6 w 36"/>
                  <a:gd name="T45" fmla="*/ 10 h 8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6" h="86">
                    <a:moveTo>
                      <a:pt x="6" y="10"/>
                    </a:moveTo>
                    <a:lnTo>
                      <a:pt x="6" y="8"/>
                    </a:lnTo>
                    <a:lnTo>
                      <a:pt x="6" y="10"/>
                    </a:lnTo>
                    <a:lnTo>
                      <a:pt x="12" y="14"/>
                    </a:lnTo>
                    <a:lnTo>
                      <a:pt x="12" y="24"/>
                    </a:lnTo>
                    <a:lnTo>
                      <a:pt x="16" y="32"/>
                    </a:lnTo>
                    <a:lnTo>
                      <a:pt x="18" y="42"/>
                    </a:lnTo>
                    <a:lnTo>
                      <a:pt x="16" y="54"/>
                    </a:lnTo>
                    <a:lnTo>
                      <a:pt x="12" y="64"/>
                    </a:lnTo>
                    <a:lnTo>
                      <a:pt x="0" y="74"/>
                    </a:lnTo>
                    <a:lnTo>
                      <a:pt x="8" y="86"/>
                    </a:lnTo>
                    <a:lnTo>
                      <a:pt x="24" y="72"/>
                    </a:lnTo>
                    <a:lnTo>
                      <a:pt x="32" y="58"/>
                    </a:lnTo>
                    <a:lnTo>
                      <a:pt x="36" y="42"/>
                    </a:lnTo>
                    <a:lnTo>
                      <a:pt x="34" y="30"/>
                    </a:lnTo>
                    <a:lnTo>
                      <a:pt x="28" y="18"/>
                    </a:lnTo>
                    <a:lnTo>
                      <a:pt x="26" y="8"/>
                    </a:lnTo>
                    <a:lnTo>
                      <a:pt x="22" y="4"/>
                    </a:lnTo>
                    <a:lnTo>
                      <a:pt x="22" y="0"/>
                    </a:lnTo>
                    <a:lnTo>
                      <a:pt x="18" y="0"/>
                    </a:lnTo>
                    <a:lnTo>
                      <a:pt x="22" y="0"/>
                    </a:lnTo>
                    <a:lnTo>
                      <a:pt x="18" y="0"/>
                    </a:lnTo>
                    <a:lnTo>
                      <a:pt x="6" y="1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530" name="Group 249"/>
            <p:cNvGrpSpPr>
              <a:grpSpLocks/>
            </p:cNvGrpSpPr>
            <p:nvPr/>
          </p:nvGrpSpPr>
          <p:grpSpPr bwMode="auto">
            <a:xfrm>
              <a:off x="5061" y="2692"/>
              <a:ext cx="42" cy="38"/>
              <a:chOff x="4926" y="2552"/>
              <a:chExt cx="42" cy="38"/>
            </a:xfrm>
          </p:grpSpPr>
          <p:sp>
            <p:nvSpPr>
              <p:cNvPr id="34611" name="Freeform 250"/>
              <p:cNvSpPr>
                <a:spLocks/>
              </p:cNvSpPr>
              <p:nvPr/>
            </p:nvSpPr>
            <p:spPr bwMode="auto">
              <a:xfrm>
                <a:off x="4926" y="2552"/>
                <a:ext cx="42" cy="38"/>
              </a:xfrm>
              <a:custGeom>
                <a:avLst/>
                <a:gdLst>
                  <a:gd name="T0" fmla="*/ 0 w 42"/>
                  <a:gd name="T1" fmla="*/ 0 h 38"/>
                  <a:gd name="T2" fmla="*/ 0 w 42"/>
                  <a:gd name="T3" fmla="*/ 4 h 38"/>
                  <a:gd name="T4" fmla="*/ 2 w 42"/>
                  <a:gd name="T5" fmla="*/ 8 h 38"/>
                  <a:gd name="T6" fmla="*/ 6 w 42"/>
                  <a:gd name="T7" fmla="*/ 12 h 38"/>
                  <a:gd name="T8" fmla="*/ 8 w 42"/>
                  <a:gd name="T9" fmla="*/ 16 h 38"/>
                  <a:gd name="T10" fmla="*/ 12 w 42"/>
                  <a:gd name="T11" fmla="*/ 20 h 38"/>
                  <a:gd name="T12" fmla="*/ 20 w 42"/>
                  <a:gd name="T13" fmla="*/ 30 h 38"/>
                  <a:gd name="T14" fmla="*/ 28 w 42"/>
                  <a:gd name="T15" fmla="*/ 38 h 38"/>
                  <a:gd name="T16" fmla="*/ 42 w 42"/>
                  <a:gd name="T17" fmla="*/ 28 h 38"/>
                  <a:gd name="T18" fmla="*/ 32 w 42"/>
                  <a:gd name="T19" fmla="*/ 18 h 38"/>
                  <a:gd name="T20" fmla="*/ 28 w 42"/>
                  <a:gd name="T21" fmla="*/ 14 h 38"/>
                  <a:gd name="T22" fmla="*/ 20 w 42"/>
                  <a:gd name="T23" fmla="*/ 6 h 38"/>
                  <a:gd name="T24" fmla="*/ 18 w 42"/>
                  <a:gd name="T25" fmla="*/ 2 h 38"/>
                  <a:gd name="T26" fmla="*/ 18 w 42"/>
                  <a:gd name="T27" fmla="*/ 0 h 38"/>
                  <a:gd name="T28" fmla="*/ 0 w 42"/>
                  <a:gd name="T29" fmla="*/ 0 h 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2" h="38">
                    <a:moveTo>
                      <a:pt x="0" y="0"/>
                    </a:moveTo>
                    <a:lnTo>
                      <a:pt x="0" y="4"/>
                    </a:lnTo>
                    <a:lnTo>
                      <a:pt x="2" y="8"/>
                    </a:lnTo>
                    <a:lnTo>
                      <a:pt x="6" y="12"/>
                    </a:lnTo>
                    <a:lnTo>
                      <a:pt x="8" y="16"/>
                    </a:lnTo>
                    <a:lnTo>
                      <a:pt x="12" y="20"/>
                    </a:lnTo>
                    <a:lnTo>
                      <a:pt x="20" y="30"/>
                    </a:lnTo>
                    <a:lnTo>
                      <a:pt x="28" y="38"/>
                    </a:lnTo>
                    <a:lnTo>
                      <a:pt x="42" y="28"/>
                    </a:lnTo>
                    <a:lnTo>
                      <a:pt x="32" y="18"/>
                    </a:lnTo>
                    <a:lnTo>
                      <a:pt x="28" y="14"/>
                    </a:lnTo>
                    <a:lnTo>
                      <a:pt x="20" y="6"/>
                    </a:lnTo>
                    <a:lnTo>
                      <a:pt x="18" y="2"/>
                    </a:lnTo>
                    <a:lnTo>
                      <a:pt x="18" y="0"/>
                    </a:ln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612" name="Freeform 251"/>
              <p:cNvSpPr>
                <a:spLocks/>
              </p:cNvSpPr>
              <p:nvPr/>
            </p:nvSpPr>
            <p:spPr bwMode="auto">
              <a:xfrm>
                <a:off x="4926" y="2552"/>
                <a:ext cx="42" cy="38"/>
              </a:xfrm>
              <a:custGeom>
                <a:avLst/>
                <a:gdLst>
                  <a:gd name="T0" fmla="*/ 0 w 42"/>
                  <a:gd name="T1" fmla="*/ 0 h 38"/>
                  <a:gd name="T2" fmla="*/ 0 w 42"/>
                  <a:gd name="T3" fmla="*/ 4 h 38"/>
                  <a:gd name="T4" fmla="*/ 2 w 42"/>
                  <a:gd name="T5" fmla="*/ 8 h 38"/>
                  <a:gd name="T6" fmla="*/ 6 w 42"/>
                  <a:gd name="T7" fmla="*/ 12 h 38"/>
                  <a:gd name="T8" fmla="*/ 8 w 42"/>
                  <a:gd name="T9" fmla="*/ 16 h 38"/>
                  <a:gd name="T10" fmla="*/ 12 w 42"/>
                  <a:gd name="T11" fmla="*/ 20 h 38"/>
                  <a:gd name="T12" fmla="*/ 20 w 42"/>
                  <a:gd name="T13" fmla="*/ 30 h 38"/>
                  <a:gd name="T14" fmla="*/ 28 w 42"/>
                  <a:gd name="T15" fmla="*/ 38 h 38"/>
                  <a:gd name="T16" fmla="*/ 42 w 42"/>
                  <a:gd name="T17" fmla="*/ 28 h 38"/>
                  <a:gd name="T18" fmla="*/ 32 w 42"/>
                  <a:gd name="T19" fmla="*/ 18 h 38"/>
                  <a:gd name="T20" fmla="*/ 28 w 42"/>
                  <a:gd name="T21" fmla="*/ 14 h 38"/>
                  <a:gd name="T22" fmla="*/ 20 w 42"/>
                  <a:gd name="T23" fmla="*/ 6 h 38"/>
                  <a:gd name="T24" fmla="*/ 18 w 42"/>
                  <a:gd name="T25" fmla="*/ 2 h 38"/>
                  <a:gd name="T26" fmla="*/ 18 w 42"/>
                  <a:gd name="T27" fmla="*/ 0 h 38"/>
                  <a:gd name="T28" fmla="*/ 0 w 42"/>
                  <a:gd name="T29" fmla="*/ 0 h 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2" h="38">
                    <a:moveTo>
                      <a:pt x="0" y="0"/>
                    </a:moveTo>
                    <a:lnTo>
                      <a:pt x="0" y="4"/>
                    </a:lnTo>
                    <a:lnTo>
                      <a:pt x="2" y="8"/>
                    </a:lnTo>
                    <a:lnTo>
                      <a:pt x="6" y="12"/>
                    </a:lnTo>
                    <a:lnTo>
                      <a:pt x="8" y="16"/>
                    </a:lnTo>
                    <a:lnTo>
                      <a:pt x="12" y="20"/>
                    </a:lnTo>
                    <a:lnTo>
                      <a:pt x="20" y="30"/>
                    </a:lnTo>
                    <a:lnTo>
                      <a:pt x="28" y="38"/>
                    </a:lnTo>
                    <a:lnTo>
                      <a:pt x="42" y="28"/>
                    </a:lnTo>
                    <a:lnTo>
                      <a:pt x="32" y="18"/>
                    </a:lnTo>
                    <a:lnTo>
                      <a:pt x="28" y="14"/>
                    </a:lnTo>
                    <a:lnTo>
                      <a:pt x="20" y="6"/>
                    </a:lnTo>
                    <a:lnTo>
                      <a:pt x="18" y="2"/>
                    </a:lnTo>
                    <a:lnTo>
                      <a:pt x="18" y="0"/>
                    </a:lnTo>
                    <a:lnTo>
                      <a:pt x="0" y="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531" name="Group 252"/>
            <p:cNvGrpSpPr>
              <a:grpSpLocks/>
            </p:cNvGrpSpPr>
            <p:nvPr/>
          </p:nvGrpSpPr>
          <p:grpSpPr bwMode="auto">
            <a:xfrm>
              <a:off x="5061" y="2548"/>
              <a:ext cx="18" cy="142"/>
              <a:chOff x="4926" y="2408"/>
              <a:chExt cx="18" cy="142"/>
            </a:xfrm>
          </p:grpSpPr>
          <p:sp>
            <p:nvSpPr>
              <p:cNvPr id="34609" name="Rectangle 253"/>
              <p:cNvSpPr>
                <a:spLocks noChangeArrowheads="1"/>
              </p:cNvSpPr>
              <p:nvPr/>
            </p:nvSpPr>
            <p:spPr bwMode="auto">
              <a:xfrm>
                <a:off x="4926" y="2408"/>
                <a:ext cx="18" cy="142"/>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endParaRPr lang="el-GR" altLang="el-GR" sz="1800" b="0">
                  <a:cs typeface="Arial" pitchFamily="34" charset="0"/>
                </a:endParaRPr>
              </a:p>
            </p:txBody>
          </p:sp>
          <p:sp>
            <p:nvSpPr>
              <p:cNvPr id="34610" name="Rectangle 254"/>
              <p:cNvSpPr>
                <a:spLocks noChangeArrowheads="1"/>
              </p:cNvSpPr>
              <p:nvPr/>
            </p:nvSpPr>
            <p:spPr bwMode="auto">
              <a:xfrm>
                <a:off x="4926" y="2408"/>
                <a:ext cx="18" cy="142"/>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endParaRPr lang="el-GR" altLang="el-GR" sz="1800" b="0">
                  <a:cs typeface="Arial" pitchFamily="34" charset="0"/>
                </a:endParaRPr>
              </a:p>
            </p:txBody>
          </p:sp>
        </p:grpSp>
        <p:grpSp>
          <p:nvGrpSpPr>
            <p:cNvPr id="34532" name="Group 255"/>
            <p:cNvGrpSpPr>
              <a:grpSpLocks/>
            </p:cNvGrpSpPr>
            <p:nvPr/>
          </p:nvGrpSpPr>
          <p:grpSpPr bwMode="auto">
            <a:xfrm>
              <a:off x="5061" y="2500"/>
              <a:ext cx="34" cy="46"/>
              <a:chOff x="4926" y="2360"/>
              <a:chExt cx="34" cy="46"/>
            </a:xfrm>
          </p:grpSpPr>
          <p:sp>
            <p:nvSpPr>
              <p:cNvPr id="34607" name="Freeform 256"/>
              <p:cNvSpPr>
                <a:spLocks/>
              </p:cNvSpPr>
              <p:nvPr/>
            </p:nvSpPr>
            <p:spPr bwMode="auto">
              <a:xfrm>
                <a:off x="4926" y="2360"/>
                <a:ext cx="34" cy="46"/>
              </a:xfrm>
              <a:custGeom>
                <a:avLst/>
                <a:gdLst>
                  <a:gd name="T0" fmla="*/ 28 w 34"/>
                  <a:gd name="T1" fmla="*/ 2 h 46"/>
                  <a:gd name="T2" fmla="*/ 34 w 34"/>
                  <a:gd name="T3" fmla="*/ 4 h 46"/>
                  <a:gd name="T4" fmla="*/ 32 w 34"/>
                  <a:gd name="T5" fmla="*/ 4 h 46"/>
                  <a:gd name="T6" fmla="*/ 28 w 34"/>
                  <a:gd name="T7" fmla="*/ 0 h 46"/>
                  <a:gd name="T8" fmla="*/ 22 w 34"/>
                  <a:gd name="T9" fmla="*/ 0 h 46"/>
                  <a:gd name="T10" fmla="*/ 12 w 34"/>
                  <a:gd name="T11" fmla="*/ 0 h 46"/>
                  <a:gd name="T12" fmla="*/ 8 w 34"/>
                  <a:gd name="T13" fmla="*/ 8 h 46"/>
                  <a:gd name="T14" fmla="*/ 2 w 34"/>
                  <a:gd name="T15" fmla="*/ 16 h 46"/>
                  <a:gd name="T16" fmla="*/ 0 w 34"/>
                  <a:gd name="T17" fmla="*/ 28 h 46"/>
                  <a:gd name="T18" fmla="*/ 0 w 34"/>
                  <a:gd name="T19" fmla="*/ 46 h 46"/>
                  <a:gd name="T20" fmla="*/ 18 w 34"/>
                  <a:gd name="T21" fmla="*/ 46 h 46"/>
                  <a:gd name="T22" fmla="*/ 18 w 34"/>
                  <a:gd name="T23" fmla="*/ 30 h 46"/>
                  <a:gd name="T24" fmla="*/ 20 w 34"/>
                  <a:gd name="T25" fmla="*/ 20 h 46"/>
                  <a:gd name="T26" fmla="*/ 22 w 34"/>
                  <a:gd name="T27" fmla="*/ 14 h 46"/>
                  <a:gd name="T28" fmla="*/ 22 w 34"/>
                  <a:gd name="T29" fmla="*/ 12 h 46"/>
                  <a:gd name="T30" fmla="*/ 22 w 34"/>
                  <a:gd name="T31" fmla="*/ 14 h 46"/>
                  <a:gd name="T32" fmla="*/ 20 w 34"/>
                  <a:gd name="T33" fmla="*/ 12 h 46"/>
                  <a:gd name="T34" fmla="*/ 22 w 34"/>
                  <a:gd name="T35" fmla="*/ 14 h 46"/>
                  <a:gd name="T36" fmla="*/ 28 w 34"/>
                  <a:gd name="T37" fmla="*/ 16 h 46"/>
                  <a:gd name="T38" fmla="*/ 22 w 34"/>
                  <a:gd name="T39" fmla="*/ 14 h 46"/>
                  <a:gd name="T40" fmla="*/ 22 w 34"/>
                  <a:gd name="T41" fmla="*/ 16 h 46"/>
                  <a:gd name="T42" fmla="*/ 28 w 34"/>
                  <a:gd name="T43" fmla="*/ 16 h 46"/>
                  <a:gd name="T44" fmla="*/ 28 w 34"/>
                  <a:gd name="T45" fmla="*/ 2 h 4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4" h="46">
                    <a:moveTo>
                      <a:pt x="28" y="2"/>
                    </a:moveTo>
                    <a:lnTo>
                      <a:pt x="34" y="4"/>
                    </a:lnTo>
                    <a:lnTo>
                      <a:pt x="32" y="4"/>
                    </a:lnTo>
                    <a:lnTo>
                      <a:pt x="28" y="0"/>
                    </a:lnTo>
                    <a:lnTo>
                      <a:pt x="22" y="0"/>
                    </a:lnTo>
                    <a:lnTo>
                      <a:pt x="12" y="0"/>
                    </a:lnTo>
                    <a:lnTo>
                      <a:pt x="8" y="8"/>
                    </a:lnTo>
                    <a:lnTo>
                      <a:pt x="2" y="16"/>
                    </a:lnTo>
                    <a:lnTo>
                      <a:pt x="0" y="28"/>
                    </a:lnTo>
                    <a:lnTo>
                      <a:pt x="0" y="46"/>
                    </a:lnTo>
                    <a:lnTo>
                      <a:pt x="18" y="46"/>
                    </a:lnTo>
                    <a:lnTo>
                      <a:pt x="18" y="30"/>
                    </a:lnTo>
                    <a:lnTo>
                      <a:pt x="20" y="20"/>
                    </a:lnTo>
                    <a:lnTo>
                      <a:pt x="22" y="14"/>
                    </a:lnTo>
                    <a:lnTo>
                      <a:pt x="22" y="12"/>
                    </a:lnTo>
                    <a:lnTo>
                      <a:pt x="22" y="14"/>
                    </a:lnTo>
                    <a:lnTo>
                      <a:pt x="20" y="12"/>
                    </a:lnTo>
                    <a:lnTo>
                      <a:pt x="22" y="14"/>
                    </a:lnTo>
                    <a:lnTo>
                      <a:pt x="28" y="16"/>
                    </a:lnTo>
                    <a:lnTo>
                      <a:pt x="22" y="14"/>
                    </a:lnTo>
                    <a:lnTo>
                      <a:pt x="22" y="16"/>
                    </a:lnTo>
                    <a:lnTo>
                      <a:pt x="28" y="16"/>
                    </a:lnTo>
                    <a:lnTo>
                      <a:pt x="28"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608" name="Freeform 257"/>
              <p:cNvSpPr>
                <a:spLocks/>
              </p:cNvSpPr>
              <p:nvPr/>
            </p:nvSpPr>
            <p:spPr bwMode="auto">
              <a:xfrm>
                <a:off x="4926" y="2360"/>
                <a:ext cx="34" cy="46"/>
              </a:xfrm>
              <a:custGeom>
                <a:avLst/>
                <a:gdLst>
                  <a:gd name="T0" fmla="*/ 28 w 34"/>
                  <a:gd name="T1" fmla="*/ 2 h 46"/>
                  <a:gd name="T2" fmla="*/ 34 w 34"/>
                  <a:gd name="T3" fmla="*/ 4 h 46"/>
                  <a:gd name="T4" fmla="*/ 32 w 34"/>
                  <a:gd name="T5" fmla="*/ 4 h 46"/>
                  <a:gd name="T6" fmla="*/ 28 w 34"/>
                  <a:gd name="T7" fmla="*/ 0 h 46"/>
                  <a:gd name="T8" fmla="*/ 22 w 34"/>
                  <a:gd name="T9" fmla="*/ 0 h 46"/>
                  <a:gd name="T10" fmla="*/ 12 w 34"/>
                  <a:gd name="T11" fmla="*/ 0 h 46"/>
                  <a:gd name="T12" fmla="*/ 8 w 34"/>
                  <a:gd name="T13" fmla="*/ 8 h 46"/>
                  <a:gd name="T14" fmla="*/ 2 w 34"/>
                  <a:gd name="T15" fmla="*/ 16 h 46"/>
                  <a:gd name="T16" fmla="*/ 0 w 34"/>
                  <a:gd name="T17" fmla="*/ 28 h 46"/>
                  <a:gd name="T18" fmla="*/ 0 w 34"/>
                  <a:gd name="T19" fmla="*/ 46 h 46"/>
                  <a:gd name="T20" fmla="*/ 18 w 34"/>
                  <a:gd name="T21" fmla="*/ 46 h 46"/>
                  <a:gd name="T22" fmla="*/ 18 w 34"/>
                  <a:gd name="T23" fmla="*/ 30 h 46"/>
                  <a:gd name="T24" fmla="*/ 20 w 34"/>
                  <a:gd name="T25" fmla="*/ 20 h 46"/>
                  <a:gd name="T26" fmla="*/ 22 w 34"/>
                  <a:gd name="T27" fmla="*/ 14 h 46"/>
                  <a:gd name="T28" fmla="*/ 22 w 34"/>
                  <a:gd name="T29" fmla="*/ 12 h 46"/>
                  <a:gd name="T30" fmla="*/ 22 w 34"/>
                  <a:gd name="T31" fmla="*/ 14 h 46"/>
                  <a:gd name="T32" fmla="*/ 20 w 34"/>
                  <a:gd name="T33" fmla="*/ 12 h 46"/>
                  <a:gd name="T34" fmla="*/ 22 w 34"/>
                  <a:gd name="T35" fmla="*/ 14 h 46"/>
                  <a:gd name="T36" fmla="*/ 28 w 34"/>
                  <a:gd name="T37" fmla="*/ 16 h 46"/>
                  <a:gd name="T38" fmla="*/ 22 w 34"/>
                  <a:gd name="T39" fmla="*/ 14 h 46"/>
                  <a:gd name="T40" fmla="*/ 22 w 34"/>
                  <a:gd name="T41" fmla="*/ 16 h 46"/>
                  <a:gd name="T42" fmla="*/ 28 w 34"/>
                  <a:gd name="T43" fmla="*/ 16 h 46"/>
                  <a:gd name="T44" fmla="*/ 28 w 34"/>
                  <a:gd name="T45" fmla="*/ 2 h 4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4" h="46">
                    <a:moveTo>
                      <a:pt x="28" y="2"/>
                    </a:moveTo>
                    <a:lnTo>
                      <a:pt x="34" y="4"/>
                    </a:lnTo>
                    <a:lnTo>
                      <a:pt x="32" y="4"/>
                    </a:lnTo>
                    <a:lnTo>
                      <a:pt x="28" y="0"/>
                    </a:lnTo>
                    <a:lnTo>
                      <a:pt x="22" y="0"/>
                    </a:lnTo>
                    <a:lnTo>
                      <a:pt x="12" y="0"/>
                    </a:lnTo>
                    <a:lnTo>
                      <a:pt x="8" y="8"/>
                    </a:lnTo>
                    <a:lnTo>
                      <a:pt x="2" y="16"/>
                    </a:lnTo>
                    <a:lnTo>
                      <a:pt x="0" y="28"/>
                    </a:lnTo>
                    <a:lnTo>
                      <a:pt x="0" y="46"/>
                    </a:lnTo>
                    <a:lnTo>
                      <a:pt x="18" y="46"/>
                    </a:lnTo>
                    <a:lnTo>
                      <a:pt x="18" y="30"/>
                    </a:lnTo>
                    <a:lnTo>
                      <a:pt x="20" y="20"/>
                    </a:lnTo>
                    <a:lnTo>
                      <a:pt x="22" y="14"/>
                    </a:lnTo>
                    <a:lnTo>
                      <a:pt x="22" y="12"/>
                    </a:lnTo>
                    <a:lnTo>
                      <a:pt x="22" y="14"/>
                    </a:lnTo>
                    <a:lnTo>
                      <a:pt x="20" y="12"/>
                    </a:lnTo>
                    <a:lnTo>
                      <a:pt x="22" y="14"/>
                    </a:lnTo>
                    <a:lnTo>
                      <a:pt x="28" y="16"/>
                    </a:lnTo>
                    <a:lnTo>
                      <a:pt x="22" y="14"/>
                    </a:lnTo>
                    <a:lnTo>
                      <a:pt x="22" y="16"/>
                    </a:lnTo>
                    <a:lnTo>
                      <a:pt x="28" y="16"/>
                    </a:lnTo>
                    <a:lnTo>
                      <a:pt x="28" y="2"/>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533" name="Group 258"/>
            <p:cNvGrpSpPr>
              <a:grpSpLocks/>
            </p:cNvGrpSpPr>
            <p:nvPr/>
          </p:nvGrpSpPr>
          <p:grpSpPr bwMode="auto">
            <a:xfrm>
              <a:off x="5089" y="2502"/>
              <a:ext cx="52" cy="16"/>
              <a:chOff x="4954" y="2362"/>
              <a:chExt cx="52" cy="16"/>
            </a:xfrm>
          </p:grpSpPr>
          <p:sp>
            <p:nvSpPr>
              <p:cNvPr id="34605" name="Freeform 259"/>
              <p:cNvSpPr>
                <a:spLocks/>
              </p:cNvSpPr>
              <p:nvPr/>
            </p:nvSpPr>
            <p:spPr bwMode="auto">
              <a:xfrm>
                <a:off x="4954" y="2362"/>
                <a:ext cx="52" cy="16"/>
              </a:xfrm>
              <a:custGeom>
                <a:avLst/>
                <a:gdLst>
                  <a:gd name="T0" fmla="*/ 52 w 52"/>
                  <a:gd name="T1" fmla="*/ 4 h 16"/>
                  <a:gd name="T2" fmla="*/ 46 w 52"/>
                  <a:gd name="T3" fmla="*/ 0 h 16"/>
                  <a:gd name="T4" fmla="*/ 0 w 52"/>
                  <a:gd name="T5" fmla="*/ 0 h 16"/>
                  <a:gd name="T6" fmla="*/ 0 w 52"/>
                  <a:gd name="T7" fmla="*/ 16 h 16"/>
                  <a:gd name="T8" fmla="*/ 46 w 52"/>
                  <a:gd name="T9" fmla="*/ 16 h 16"/>
                  <a:gd name="T10" fmla="*/ 40 w 52"/>
                  <a:gd name="T11" fmla="*/ 12 h 16"/>
                  <a:gd name="T12" fmla="*/ 52 w 52"/>
                  <a:gd name="T13" fmla="*/ 4 h 16"/>
                  <a:gd name="T14" fmla="*/ 50 w 52"/>
                  <a:gd name="T15" fmla="*/ 0 h 16"/>
                  <a:gd name="T16" fmla="*/ 46 w 52"/>
                  <a:gd name="T17" fmla="*/ 0 h 16"/>
                  <a:gd name="T18" fmla="*/ 52 w 52"/>
                  <a:gd name="T19" fmla="*/ 4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2" h="16">
                    <a:moveTo>
                      <a:pt x="52" y="4"/>
                    </a:moveTo>
                    <a:lnTo>
                      <a:pt x="46" y="0"/>
                    </a:lnTo>
                    <a:lnTo>
                      <a:pt x="0" y="0"/>
                    </a:lnTo>
                    <a:lnTo>
                      <a:pt x="0" y="16"/>
                    </a:lnTo>
                    <a:lnTo>
                      <a:pt x="46" y="16"/>
                    </a:lnTo>
                    <a:lnTo>
                      <a:pt x="40" y="12"/>
                    </a:lnTo>
                    <a:lnTo>
                      <a:pt x="52" y="4"/>
                    </a:lnTo>
                    <a:lnTo>
                      <a:pt x="50" y="0"/>
                    </a:lnTo>
                    <a:lnTo>
                      <a:pt x="46" y="0"/>
                    </a:lnTo>
                    <a:lnTo>
                      <a:pt x="52" y="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606" name="Freeform 260"/>
              <p:cNvSpPr>
                <a:spLocks/>
              </p:cNvSpPr>
              <p:nvPr/>
            </p:nvSpPr>
            <p:spPr bwMode="auto">
              <a:xfrm>
                <a:off x="4954" y="2362"/>
                <a:ext cx="52" cy="16"/>
              </a:xfrm>
              <a:custGeom>
                <a:avLst/>
                <a:gdLst>
                  <a:gd name="T0" fmla="*/ 52 w 52"/>
                  <a:gd name="T1" fmla="*/ 4 h 16"/>
                  <a:gd name="T2" fmla="*/ 46 w 52"/>
                  <a:gd name="T3" fmla="*/ 0 h 16"/>
                  <a:gd name="T4" fmla="*/ 0 w 52"/>
                  <a:gd name="T5" fmla="*/ 0 h 16"/>
                  <a:gd name="T6" fmla="*/ 0 w 52"/>
                  <a:gd name="T7" fmla="*/ 16 h 16"/>
                  <a:gd name="T8" fmla="*/ 46 w 52"/>
                  <a:gd name="T9" fmla="*/ 16 h 16"/>
                  <a:gd name="T10" fmla="*/ 40 w 52"/>
                  <a:gd name="T11" fmla="*/ 12 h 16"/>
                  <a:gd name="T12" fmla="*/ 52 w 52"/>
                  <a:gd name="T13" fmla="*/ 4 h 16"/>
                  <a:gd name="T14" fmla="*/ 50 w 52"/>
                  <a:gd name="T15" fmla="*/ 0 h 16"/>
                  <a:gd name="T16" fmla="*/ 46 w 52"/>
                  <a:gd name="T17" fmla="*/ 0 h 16"/>
                  <a:gd name="T18" fmla="*/ 52 w 52"/>
                  <a:gd name="T19" fmla="*/ 4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2" h="16">
                    <a:moveTo>
                      <a:pt x="52" y="4"/>
                    </a:moveTo>
                    <a:lnTo>
                      <a:pt x="46" y="0"/>
                    </a:lnTo>
                    <a:lnTo>
                      <a:pt x="0" y="0"/>
                    </a:lnTo>
                    <a:lnTo>
                      <a:pt x="0" y="16"/>
                    </a:lnTo>
                    <a:lnTo>
                      <a:pt x="46" y="16"/>
                    </a:lnTo>
                    <a:lnTo>
                      <a:pt x="40" y="12"/>
                    </a:lnTo>
                    <a:lnTo>
                      <a:pt x="52" y="4"/>
                    </a:lnTo>
                    <a:lnTo>
                      <a:pt x="50" y="0"/>
                    </a:lnTo>
                    <a:lnTo>
                      <a:pt x="46" y="0"/>
                    </a:lnTo>
                    <a:lnTo>
                      <a:pt x="52" y="4"/>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534" name="Group 261"/>
            <p:cNvGrpSpPr>
              <a:grpSpLocks/>
            </p:cNvGrpSpPr>
            <p:nvPr/>
          </p:nvGrpSpPr>
          <p:grpSpPr bwMode="auto">
            <a:xfrm>
              <a:off x="5129" y="2506"/>
              <a:ext cx="38" cy="114"/>
              <a:chOff x="4994" y="2366"/>
              <a:chExt cx="38" cy="114"/>
            </a:xfrm>
          </p:grpSpPr>
          <p:sp>
            <p:nvSpPr>
              <p:cNvPr id="34603" name="Freeform 262"/>
              <p:cNvSpPr>
                <a:spLocks/>
              </p:cNvSpPr>
              <p:nvPr/>
            </p:nvSpPr>
            <p:spPr bwMode="auto">
              <a:xfrm>
                <a:off x="4994" y="2366"/>
                <a:ext cx="38" cy="114"/>
              </a:xfrm>
              <a:custGeom>
                <a:avLst/>
                <a:gdLst>
                  <a:gd name="T0" fmla="*/ 4 w 38"/>
                  <a:gd name="T1" fmla="*/ 114 h 114"/>
                  <a:gd name="T2" fmla="*/ 10 w 38"/>
                  <a:gd name="T3" fmla="*/ 110 h 114"/>
                  <a:gd name="T4" fmla="*/ 14 w 38"/>
                  <a:gd name="T5" fmla="*/ 110 h 114"/>
                  <a:gd name="T6" fmla="*/ 20 w 38"/>
                  <a:gd name="T7" fmla="*/ 102 h 114"/>
                  <a:gd name="T8" fmla="*/ 26 w 38"/>
                  <a:gd name="T9" fmla="*/ 92 h 114"/>
                  <a:gd name="T10" fmla="*/ 32 w 38"/>
                  <a:gd name="T11" fmla="*/ 78 h 114"/>
                  <a:gd name="T12" fmla="*/ 38 w 38"/>
                  <a:gd name="T13" fmla="*/ 60 h 114"/>
                  <a:gd name="T14" fmla="*/ 34 w 38"/>
                  <a:gd name="T15" fmla="*/ 42 h 114"/>
                  <a:gd name="T16" fmla="*/ 26 w 38"/>
                  <a:gd name="T17" fmla="*/ 20 h 114"/>
                  <a:gd name="T18" fmla="*/ 10 w 38"/>
                  <a:gd name="T19" fmla="*/ 0 h 114"/>
                  <a:gd name="T20" fmla="*/ 0 w 38"/>
                  <a:gd name="T21" fmla="*/ 6 h 114"/>
                  <a:gd name="T22" fmla="*/ 12 w 38"/>
                  <a:gd name="T23" fmla="*/ 26 h 114"/>
                  <a:gd name="T24" fmla="*/ 20 w 38"/>
                  <a:gd name="T25" fmla="*/ 44 h 114"/>
                  <a:gd name="T26" fmla="*/ 20 w 38"/>
                  <a:gd name="T27" fmla="*/ 60 h 114"/>
                  <a:gd name="T28" fmla="*/ 16 w 38"/>
                  <a:gd name="T29" fmla="*/ 74 h 114"/>
                  <a:gd name="T30" fmla="*/ 12 w 38"/>
                  <a:gd name="T31" fmla="*/ 86 h 114"/>
                  <a:gd name="T32" fmla="*/ 4 w 38"/>
                  <a:gd name="T33" fmla="*/ 94 h 114"/>
                  <a:gd name="T34" fmla="*/ 0 w 38"/>
                  <a:gd name="T35" fmla="*/ 100 h 114"/>
                  <a:gd name="T36" fmla="*/ 0 w 38"/>
                  <a:gd name="T37" fmla="*/ 102 h 114"/>
                  <a:gd name="T38" fmla="*/ 4 w 38"/>
                  <a:gd name="T39" fmla="*/ 100 h 114"/>
                  <a:gd name="T40" fmla="*/ 4 w 38"/>
                  <a:gd name="T41" fmla="*/ 114 h 114"/>
                  <a:gd name="T42" fmla="*/ 10 w 38"/>
                  <a:gd name="T43" fmla="*/ 114 h 114"/>
                  <a:gd name="T44" fmla="*/ 10 w 38"/>
                  <a:gd name="T45" fmla="*/ 110 h 114"/>
                  <a:gd name="T46" fmla="*/ 4 w 38"/>
                  <a:gd name="T47" fmla="*/ 114 h 1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8" h="114">
                    <a:moveTo>
                      <a:pt x="4" y="114"/>
                    </a:moveTo>
                    <a:lnTo>
                      <a:pt x="10" y="110"/>
                    </a:lnTo>
                    <a:lnTo>
                      <a:pt x="14" y="110"/>
                    </a:lnTo>
                    <a:lnTo>
                      <a:pt x="20" y="102"/>
                    </a:lnTo>
                    <a:lnTo>
                      <a:pt x="26" y="92"/>
                    </a:lnTo>
                    <a:lnTo>
                      <a:pt x="32" y="78"/>
                    </a:lnTo>
                    <a:lnTo>
                      <a:pt x="38" y="60"/>
                    </a:lnTo>
                    <a:lnTo>
                      <a:pt x="34" y="42"/>
                    </a:lnTo>
                    <a:lnTo>
                      <a:pt x="26" y="20"/>
                    </a:lnTo>
                    <a:lnTo>
                      <a:pt x="10" y="0"/>
                    </a:lnTo>
                    <a:lnTo>
                      <a:pt x="0" y="6"/>
                    </a:lnTo>
                    <a:lnTo>
                      <a:pt x="12" y="26"/>
                    </a:lnTo>
                    <a:lnTo>
                      <a:pt x="20" y="44"/>
                    </a:lnTo>
                    <a:lnTo>
                      <a:pt x="20" y="60"/>
                    </a:lnTo>
                    <a:lnTo>
                      <a:pt x="16" y="74"/>
                    </a:lnTo>
                    <a:lnTo>
                      <a:pt x="12" y="86"/>
                    </a:lnTo>
                    <a:lnTo>
                      <a:pt x="4" y="94"/>
                    </a:lnTo>
                    <a:lnTo>
                      <a:pt x="0" y="100"/>
                    </a:lnTo>
                    <a:lnTo>
                      <a:pt x="0" y="102"/>
                    </a:lnTo>
                    <a:lnTo>
                      <a:pt x="4" y="100"/>
                    </a:lnTo>
                    <a:lnTo>
                      <a:pt x="4" y="114"/>
                    </a:lnTo>
                    <a:lnTo>
                      <a:pt x="10" y="114"/>
                    </a:lnTo>
                    <a:lnTo>
                      <a:pt x="10" y="110"/>
                    </a:lnTo>
                    <a:lnTo>
                      <a:pt x="4" y="11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604" name="Freeform 263"/>
              <p:cNvSpPr>
                <a:spLocks/>
              </p:cNvSpPr>
              <p:nvPr/>
            </p:nvSpPr>
            <p:spPr bwMode="auto">
              <a:xfrm>
                <a:off x="4994" y="2366"/>
                <a:ext cx="38" cy="114"/>
              </a:xfrm>
              <a:custGeom>
                <a:avLst/>
                <a:gdLst>
                  <a:gd name="T0" fmla="*/ 4 w 38"/>
                  <a:gd name="T1" fmla="*/ 114 h 114"/>
                  <a:gd name="T2" fmla="*/ 10 w 38"/>
                  <a:gd name="T3" fmla="*/ 110 h 114"/>
                  <a:gd name="T4" fmla="*/ 14 w 38"/>
                  <a:gd name="T5" fmla="*/ 110 h 114"/>
                  <a:gd name="T6" fmla="*/ 20 w 38"/>
                  <a:gd name="T7" fmla="*/ 102 h 114"/>
                  <a:gd name="T8" fmla="*/ 26 w 38"/>
                  <a:gd name="T9" fmla="*/ 92 h 114"/>
                  <a:gd name="T10" fmla="*/ 32 w 38"/>
                  <a:gd name="T11" fmla="*/ 78 h 114"/>
                  <a:gd name="T12" fmla="*/ 38 w 38"/>
                  <a:gd name="T13" fmla="*/ 60 h 114"/>
                  <a:gd name="T14" fmla="*/ 34 w 38"/>
                  <a:gd name="T15" fmla="*/ 42 h 114"/>
                  <a:gd name="T16" fmla="*/ 26 w 38"/>
                  <a:gd name="T17" fmla="*/ 20 h 114"/>
                  <a:gd name="T18" fmla="*/ 10 w 38"/>
                  <a:gd name="T19" fmla="*/ 0 h 114"/>
                  <a:gd name="T20" fmla="*/ 0 w 38"/>
                  <a:gd name="T21" fmla="*/ 6 h 114"/>
                  <a:gd name="T22" fmla="*/ 12 w 38"/>
                  <a:gd name="T23" fmla="*/ 26 h 114"/>
                  <a:gd name="T24" fmla="*/ 20 w 38"/>
                  <a:gd name="T25" fmla="*/ 44 h 114"/>
                  <a:gd name="T26" fmla="*/ 20 w 38"/>
                  <a:gd name="T27" fmla="*/ 60 h 114"/>
                  <a:gd name="T28" fmla="*/ 16 w 38"/>
                  <a:gd name="T29" fmla="*/ 74 h 114"/>
                  <a:gd name="T30" fmla="*/ 12 w 38"/>
                  <a:gd name="T31" fmla="*/ 86 h 114"/>
                  <a:gd name="T32" fmla="*/ 4 w 38"/>
                  <a:gd name="T33" fmla="*/ 94 h 114"/>
                  <a:gd name="T34" fmla="*/ 0 w 38"/>
                  <a:gd name="T35" fmla="*/ 100 h 114"/>
                  <a:gd name="T36" fmla="*/ 0 w 38"/>
                  <a:gd name="T37" fmla="*/ 102 h 114"/>
                  <a:gd name="T38" fmla="*/ 4 w 38"/>
                  <a:gd name="T39" fmla="*/ 100 h 114"/>
                  <a:gd name="T40" fmla="*/ 4 w 38"/>
                  <a:gd name="T41" fmla="*/ 114 h 114"/>
                  <a:gd name="T42" fmla="*/ 10 w 38"/>
                  <a:gd name="T43" fmla="*/ 114 h 114"/>
                  <a:gd name="T44" fmla="*/ 10 w 38"/>
                  <a:gd name="T45" fmla="*/ 110 h 114"/>
                  <a:gd name="T46" fmla="*/ 4 w 38"/>
                  <a:gd name="T47" fmla="*/ 114 h 1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8" h="114">
                    <a:moveTo>
                      <a:pt x="4" y="114"/>
                    </a:moveTo>
                    <a:lnTo>
                      <a:pt x="10" y="110"/>
                    </a:lnTo>
                    <a:lnTo>
                      <a:pt x="14" y="110"/>
                    </a:lnTo>
                    <a:lnTo>
                      <a:pt x="20" y="102"/>
                    </a:lnTo>
                    <a:lnTo>
                      <a:pt x="26" y="92"/>
                    </a:lnTo>
                    <a:lnTo>
                      <a:pt x="32" y="78"/>
                    </a:lnTo>
                    <a:lnTo>
                      <a:pt x="38" y="60"/>
                    </a:lnTo>
                    <a:lnTo>
                      <a:pt x="34" y="42"/>
                    </a:lnTo>
                    <a:lnTo>
                      <a:pt x="26" y="20"/>
                    </a:lnTo>
                    <a:lnTo>
                      <a:pt x="10" y="0"/>
                    </a:lnTo>
                    <a:lnTo>
                      <a:pt x="0" y="6"/>
                    </a:lnTo>
                    <a:lnTo>
                      <a:pt x="12" y="26"/>
                    </a:lnTo>
                    <a:lnTo>
                      <a:pt x="20" y="44"/>
                    </a:lnTo>
                    <a:lnTo>
                      <a:pt x="20" y="60"/>
                    </a:lnTo>
                    <a:lnTo>
                      <a:pt x="16" y="74"/>
                    </a:lnTo>
                    <a:lnTo>
                      <a:pt x="12" y="86"/>
                    </a:lnTo>
                    <a:lnTo>
                      <a:pt x="4" y="94"/>
                    </a:lnTo>
                    <a:lnTo>
                      <a:pt x="0" y="100"/>
                    </a:lnTo>
                    <a:lnTo>
                      <a:pt x="0" y="102"/>
                    </a:lnTo>
                    <a:lnTo>
                      <a:pt x="4" y="100"/>
                    </a:lnTo>
                    <a:lnTo>
                      <a:pt x="4" y="114"/>
                    </a:lnTo>
                    <a:lnTo>
                      <a:pt x="10" y="114"/>
                    </a:lnTo>
                    <a:lnTo>
                      <a:pt x="10" y="110"/>
                    </a:lnTo>
                    <a:lnTo>
                      <a:pt x="4" y="114"/>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535" name="Group 264"/>
            <p:cNvGrpSpPr>
              <a:grpSpLocks/>
            </p:cNvGrpSpPr>
            <p:nvPr/>
          </p:nvGrpSpPr>
          <p:grpSpPr bwMode="auto">
            <a:xfrm>
              <a:off x="5077" y="2608"/>
              <a:ext cx="58" cy="14"/>
              <a:chOff x="4942" y="2468"/>
              <a:chExt cx="58" cy="14"/>
            </a:xfrm>
          </p:grpSpPr>
          <p:sp>
            <p:nvSpPr>
              <p:cNvPr id="34601" name="Freeform 265"/>
              <p:cNvSpPr>
                <a:spLocks/>
              </p:cNvSpPr>
              <p:nvPr/>
            </p:nvSpPr>
            <p:spPr bwMode="auto">
              <a:xfrm>
                <a:off x="4942" y="2468"/>
                <a:ext cx="58" cy="14"/>
              </a:xfrm>
              <a:custGeom>
                <a:avLst/>
                <a:gdLst>
                  <a:gd name="T0" fmla="*/ 0 w 58"/>
                  <a:gd name="T1" fmla="*/ 12 h 14"/>
                  <a:gd name="T2" fmla="*/ 2 w 58"/>
                  <a:gd name="T3" fmla="*/ 14 h 14"/>
                  <a:gd name="T4" fmla="*/ 58 w 58"/>
                  <a:gd name="T5" fmla="*/ 14 h 14"/>
                  <a:gd name="T6" fmla="*/ 58 w 58"/>
                  <a:gd name="T7" fmla="*/ 0 h 14"/>
                  <a:gd name="T8" fmla="*/ 2 w 58"/>
                  <a:gd name="T9" fmla="*/ 0 h 14"/>
                  <a:gd name="T10" fmla="*/ 6 w 58"/>
                  <a:gd name="T11" fmla="*/ 0 h 14"/>
                  <a:gd name="T12" fmla="*/ 0 w 58"/>
                  <a:gd name="T13" fmla="*/ 12 h 14"/>
                  <a:gd name="T14" fmla="*/ 2 w 58"/>
                  <a:gd name="T15" fmla="*/ 14 h 14"/>
                  <a:gd name="T16" fmla="*/ 2 w 58"/>
                  <a:gd name="T17" fmla="*/ 14 h 14"/>
                  <a:gd name="T18" fmla="*/ 0 w 58"/>
                  <a:gd name="T19" fmla="*/ 12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8" h="14">
                    <a:moveTo>
                      <a:pt x="0" y="12"/>
                    </a:moveTo>
                    <a:lnTo>
                      <a:pt x="2" y="14"/>
                    </a:lnTo>
                    <a:lnTo>
                      <a:pt x="58" y="14"/>
                    </a:lnTo>
                    <a:lnTo>
                      <a:pt x="58" y="0"/>
                    </a:lnTo>
                    <a:lnTo>
                      <a:pt x="2" y="0"/>
                    </a:lnTo>
                    <a:lnTo>
                      <a:pt x="6" y="0"/>
                    </a:lnTo>
                    <a:lnTo>
                      <a:pt x="0" y="12"/>
                    </a:lnTo>
                    <a:lnTo>
                      <a:pt x="2" y="14"/>
                    </a:lnTo>
                    <a:lnTo>
                      <a:pt x="0" y="1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602" name="Freeform 266"/>
              <p:cNvSpPr>
                <a:spLocks/>
              </p:cNvSpPr>
              <p:nvPr/>
            </p:nvSpPr>
            <p:spPr bwMode="auto">
              <a:xfrm>
                <a:off x="4942" y="2468"/>
                <a:ext cx="58" cy="14"/>
              </a:xfrm>
              <a:custGeom>
                <a:avLst/>
                <a:gdLst>
                  <a:gd name="T0" fmla="*/ 0 w 58"/>
                  <a:gd name="T1" fmla="*/ 12 h 14"/>
                  <a:gd name="T2" fmla="*/ 2 w 58"/>
                  <a:gd name="T3" fmla="*/ 14 h 14"/>
                  <a:gd name="T4" fmla="*/ 58 w 58"/>
                  <a:gd name="T5" fmla="*/ 14 h 14"/>
                  <a:gd name="T6" fmla="*/ 58 w 58"/>
                  <a:gd name="T7" fmla="*/ 0 h 14"/>
                  <a:gd name="T8" fmla="*/ 2 w 58"/>
                  <a:gd name="T9" fmla="*/ 0 h 14"/>
                  <a:gd name="T10" fmla="*/ 6 w 58"/>
                  <a:gd name="T11" fmla="*/ 0 h 14"/>
                  <a:gd name="T12" fmla="*/ 0 w 58"/>
                  <a:gd name="T13" fmla="*/ 12 h 14"/>
                  <a:gd name="T14" fmla="*/ 2 w 58"/>
                  <a:gd name="T15" fmla="*/ 14 h 14"/>
                  <a:gd name="T16" fmla="*/ 2 w 58"/>
                  <a:gd name="T17" fmla="*/ 14 h 14"/>
                  <a:gd name="T18" fmla="*/ 0 w 58"/>
                  <a:gd name="T19" fmla="*/ 12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8" h="14">
                    <a:moveTo>
                      <a:pt x="0" y="12"/>
                    </a:moveTo>
                    <a:lnTo>
                      <a:pt x="2" y="14"/>
                    </a:lnTo>
                    <a:lnTo>
                      <a:pt x="58" y="14"/>
                    </a:lnTo>
                    <a:lnTo>
                      <a:pt x="58" y="0"/>
                    </a:lnTo>
                    <a:lnTo>
                      <a:pt x="2" y="0"/>
                    </a:lnTo>
                    <a:lnTo>
                      <a:pt x="6" y="0"/>
                    </a:lnTo>
                    <a:lnTo>
                      <a:pt x="0" y="12"/>
                    </a:lnTo>
                    <a:lnTo>
                      <a:pt x="2" y="14"/>
                    </a:lnTo>
                    <a:lnTo>
                      <a:pt x="0" y="12"/>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536" name="Group 267"/>
            <p:cNvGrpSpPr>
              <a:grpSpLocks/>
            </p:cNvGrpSpPr>
            <p:nvPr/>
          </p:nvGrpSpPr>
          <p:grpSpPr bwMode="auto">
            <a:xfrm>
              <a:off x="5039" y="2460"/>
              <a:ext cx="44" cy="158"/>
              <a:chOff x="4904" y="2320"/>
              <a:chExt cx="44" cy="158"/>
            </a:xfrm>
          </p:grpSpPr>
          <p:sp>
            <p:nvSpPr>
              <p:cNvPr id="34599" name="Freeform 268"/>
              <p:cNvSpPr>
                <a:spLocks/>
              </p:cNvSpPr>
              <p:nvPr/>
            </p:nvSpPr>
            <p:spPr bwMode="auto">
              <a:xfrm>
                <a:off x="4904" y="2320"/>
                <a:ext cx="44" cy="158"/>
              </a:xfrm>
              <a:custGeom>
                <a:avLst/>
                <a:gdLst>
                  <a:gd name="T0" fmla="*/ 6 w 44"/>
                  <a:gd name="T1" fmla="*/ 0 h 158"/>
                  <a:gd name="T2" fmla="*/ 6 w 44"/>
                  <a:gd name="T3" fmla="*/ 4 h 158"/>
                  <a:gd name="T4" fmla="*/ 2 w 44"/>
                  <a:gd name="T5" fmla="*/ 18 h 158"/>
                  <a:gd name="T6" fmla="*/ 0 w 44"/>
                  <a:gd name="T7" fmla="*/ 44 h 158"/>
                  <a:gd name="T8" fmla="*/ 0 w 44"/>
                  <a:gd name="T9" fmla="*/ 66 h 158"/>
                  <a:gd name="T10" fmla="*/ 0 w 44"/>
                  <a:gd name="T11" fmla="*/ 96 h 158"/>
                  <a:gd name="T12" fmla="*/ 6 w 44"/>
                  <a:gd name="T13" fmla="*/ 120 h 158"/>
                  <a:gd name="T14" fmla="*/ 18 w 44"/>
                  <a:gd name="T15" fmla="*/ 144 h 158"/>
                  <a:gd name="T16" fmla="*/ 38 w 44"/>
                  <a:gd name="T17" fmla="*/ 158 h 158"/>
                  <a:gd name="T18" fmla="*/ 44 w 44"/>
                  <a:gd name="T19" fmla="*/ 146 h 158"/>
                  <a:gd name="T20" fmla="*/ 30 w 44"/>
                  <a:gd name="T21" fmla="*/ 136 h 158"/>
                  <a:gd name="T22" fmla="*/ 22 w 44"/>
                  <a:gd name="T23" fmla="*/ 118 h 158"/>
                  <a:gd name="T24" fmla="*/ 18 w 44"/>
                  <a:gd name="T25" fmla="*/ 94 h 158"/>
                  <a:gd name="T26" fmla="*/ 16 w 44"/>
                  <a:gd name="T27" fmla="*/ 66 h 158"/>
                  <a:gd name="T28" fmla="*/ 18 w 44"/>
                  <a:gd name="T29" fmla="*/ 44 h 158"/>
                  <a:gd name="T30" fmla="*/ 20 w 44"/>
                  <a:gd name="T31" fmla="*/ 22 h 158"/>
                  <a:gd name="T32" fmla="*/ 22 w 44"/>
                  <a:gd name="T33" fmla="*/ 8 h 158"/>
                  <a:gd name="T34" fmla="*/ 22 w 44"/>
                  <a:gd name="T35" fmla="*/ 0 h 158"/>
                  <a:gd name="T36" fmla="*/ 6 w 44"/>
                  <a:gd name="T37" fmla="*/ 0 h 1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4" h="158">
                    <a:moveTo>
                      <a:pt x="6" y="0"/>
                    </a:moveTo>
                    <a:lnTo>
                      <a:pt x="6" y="4"/>
                    </a:lnTo>
                    <a:lnTo>
                      <a:pt x="2" y="18"/>
                    </a:lnTo>
                    <a:lnTo>
                      <a:pt x="0" y="44"/>
                    </a:lnTo>
                    <a:lnTo>
                      <a:pt x="0" y="66"/>
                    </a:lnTo>
                    <a:lnTo>
                      <a:pt x="0" y="96"/>
                    </a:lnTo>
                    <a:lnTo>
                      <a:pt x="6" y="120"/>
                    </a:lnTo>
                    <a:lnTo>
                      <a:pt x="18" y="144"/>
                    </a:lnTo>
                    <a:lnTo>
                      <a:pt x="38" y="158"/>
                    </a:lnTo>
                    <a:lnTo>
                      <a:pt x="44" y="146"/>
                    </a:lnTo>
                    <a:lnTo>
                      <a:pt x="30" y="136"/>
                    </a:lnTo>
                    <a:lnTo>
                      <a:pt x="22" y="118"/>
                    </a:lnTo>
                    <a:lnTo>
                      <a:pt x="18" y="94"/>
                    </a:lnTo>
                    <a:lnTo>
                      <a:pt x="16" y="66"/>
                    </a:lnTo>
                    <a:lnTo>
                      <a:pt x="18" y="44"/>
                    </a:lnTo>
                    <a:lnTo>
                      <a:pt x="20" y="22"/>
                    </a:lnTo>
                    <a:lnTo>
                      <a:pt x="22" y="8"/>
                    </a:lnTo>
                    <a:lnTo>
                      <a:pt x="22" y="0"/>
                    </a:lnTo>
                    <a:lnTo>
                      <a:pt x="6"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600" name="Freeform 269"/>
              <p:cNvSpPr>
                <a:spLocks/>
              </p:cNvSpPr>
              <p:nvPr/>
            </p:nvSpPr>
            <p:spPr bwMode="auto">
              <a:xfrm>
                <a:off x="4904" y="2320"/>
                <a:ext cx="44" cy="158"/>
              </a:xfrm>
              <a:custGeom>
                <a:avLst/>
                <a:gdLst>
                  <a:gd name="T0" fmla="*/ 6 w 44"/>
                  <a:gd name="T1" fmla="*/ 0 h 158"/>
                  <a:gd name="T2" fmla="*/ 6 w 44"/>
                  <a:gd name="T3" fmla="*/ 4 h 158"/>
                  <a:gd name="T4" fmla="*/ 2 w 44"/>
                  <a:gd name="T5" fmla="*/ 18 h 158"/>
                  <a:gd name="T6" fmla="*/ 0 w 44"/>
                  <a:gd name="T7" fmla="*/ 44 h 158"/>
                  <a:gd name="T8" fmla="*/ 0 w 44"/>
                  <a:gd name="T9" fmla="*/ 66 h 158"/>
                  <a:gd name="T10" fmla="*/ 0 w 44"/>
                  <a:gd name="T11" fmla="*/ 96 h 158"/>
                  <a:gd name="T12" fmla="*/ 6 w 44"/>
                  <a:gd name="T13" fmla="*/ 120 h 158"/>
                  <a:gd name="T14" fmla="*/ 18 w 44"/>
                  <a:gd name="T15" fmla="*/ 144 h 158"/>
                  <a:gd name="T16" fmla="*/ 38 w 44"/>
                  <a:gd name="T17" fmla="*/ 158 h 158"/>
                  <a:gd name="T18" fmla="*/ 44 w 44"/>
                  <a:gd name="T19" fmla="*/ 146 h 158"/>
                  <a:gd name="T20" fmla="*/ 30 w 44"/>
                  <a:gd name="T21" fmla="*/ 136 h 158"/>
                  <a:gd name="T22" fmla="*/ 22 w 44"/>
                  <a:gd name="T23" fmla="*/ 118 h 158"/>
                  <a:gd name="T24" fmla="*/ 18 w 44"/>
                  <a:gd name="T25" fmla="*/ 94 h 158"/>
                  <a:gd name="T26" fmla="*/ 16 w 44"/>
                  <a:gd name="T27" fmla="*/ 66 h 158"/>
                  <a:gd name="T28" fmla="*/ 18 w 44"/>
                  <a:gd name="T29" fmla="*/ 44 h 158"/>
                  <a:gd name="T30" fmla="*/ 20 w 44"/>
                  <a:gd name="T31" fmla="*/ 22 h 158"/>
                  <a:gd name="T32" fmla="*/ 22 w 44"/>
                  <a:gd name="T33" fmla="*/ 8 h 158"/>
                  <a:gd name="T34" fmla="*/ 22 w 44"/>
                  <a:gd name="T35" fmla="*/ 0 h 158"/>
                  <a:gd name="T36" fmla="*/ 6 w 44"/>
                  <a:gd name="T37" fmla="*/ 0 h 1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4" h="158">
                    <a:moveTo>
                      <a:pt x="6" y="0"/>
                    </a:moveTo>
                    <a:lnTo>
                      <a:pt x="6" y="4"/>
                    </a:lnTo>
                    <a:lnTo>
                      <a:pt x="2" y="18"/>
                    </a:lnTo>
                    <a:lnTo>
                      <a:pt x="0" y="44"/>
                    </a:lnTo>
                    <a:lnTo>
                      <a:pt x="0" y="66"/>
                    </a:lnTo>
                    <a:lnTo>
                      <a:pt x="0" y="96"/>
                    </a:lnTo>
                    <a:lnTo>
                      <a:pt x="6" y="120"/>
                    </a:lnTo>
                    <a:lnTo>
                      <a:pt x="18" y="144"/>
                    </a:lnTo>
                    <a:lnTo>
                      <a:pt x="38" y="158"/>
                    </a:lnTo>
                    <a:lnTo>
                      <a:pt x="44" y="146"/>
                    </a:lnTo>
                    <a:lnTo>
                      <a:pt x="30" y="136"/>
                    </a:lnTo>
                    <a:lnTo>
                      <a:pt x="22" y="118"/>
                    </a:lnTo>
                    <a:lnTo>
                      <a:pt x="18" y="94"/>
                    </a:lnTo>
                    <a:lnTo>
                      <a:pt x="16" y="66"/>
                    </a:lnTo>
                    <a:lnTo>
                      <a:pt x="18" y="44"/>
                    </a:lnTo>
                    <a:lnTo>
                      <a:pt x="20" y="22"/>
                    </a:lnTo>
                    <a:lnTo>
                      <a:pt x="22" y="8"/>
                    </a:lnTo>
                    <a:lnTo>
                      <a:pt x="22" y="0"/>
                    </a:lnTo>
                    <a:lnTo>
                      <a:pt x="6" y="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sp>
          <p:nvSpPr>
            <p:cNvPr id="34537" name="Freeform 270"/>
            <p:cNvSpPr>
              <a:spLocks/>
            </p:cNvSpPr>
            <p:nvPr/>
          </p:nvSpPr>
          <p:spPr bwMode="auto">
            <a:xfrm>
              <a:off x="4897" y="2870"/>
              <a:ext cx="98" cy="104"/>
            </a:xfrm>
            <a:custGeom>
              <a:avLst/>
              <a:gdLst>
                <a:gd name="T0" fmla="*/ 12 w 98"/>
                <a:gd name="T1" fmla="*/ 0 h 104"/>
                <a:gd name="T2" fmla="*/ 84 w 98"/>
                <a:gd name="T3" fmla="*/ 0 h 104"/>
                <a:gd name="T4" fmla="*/ 84 w 98"/>
                <a:gd name="T5" fmla="*/ 2 h 104"/>
                <a:gd name="T6" fmla="*/ 88 w 98"/>
                <a:gd name="T7" fmla="*/ 4 h 104"/>
                <a:gd name="T8" fmla="*/ 90 w 98"/>
                <a:gd name="T9" fmla="*/ 6 h 104"/>
                <a:gd name="T10" fmla="*/ 90 w 98"/>
                <a:gd name="T11" fmla="*/ 12 h 104"/>
                <a:gd name="T12" fmla="*/ 94 w 98"/>
                <a:gd name="T13" fmla="*/ 18 h 104"/>
                <a:gd name="T14" fmla="*/ 96 w 98"/>
                <a:gd name="T15" fmla="*/ 26 h 104"/>
                <a:gd name="T16" fmla="*/ 96 w 98"/>
                <a:gd name="T17" fmla="*/ 34 h 104"/>
                <a:gd name="T18" fmla="*/ 98 w 98"/>
                <a:gd name="T19" fmla="*/ 42 h 104"/>
                <a:gd name="T20" fmla="*/ 98 w 98"/>
                <a:gd name="T21" fmla="*/ 54 h 104"/>
                <a:gd name="T22" fmla="*/ 98 w 98"/>
                <a:gd name="T23" fmla="*/ 64 h 104"/>
                <a:gd name="T24" fmla="*/ 96 w 98"/>
                <a:gd name="T25" fmla="*/ 74 h 104"/>
                <a:gd name="T26" fmla="*/ 96 w 98"/>
                <a:gd name="T27" fmla="*/ 82 h 104"/>
                <a:gd name="T28" fmla="*/ 94 w 98"/>
                <a:gd name="T29" fmla="*/ 90 h 104"/>
                <a:gd name="T30" fmla="*/ 90 w 98"/>
                <a:gd name="T31" fmla="*/ 94 h 104"/>
                <a:gd name="T32" fmla="*/ 90 w 98"/>
                <a:gd name="T33" fmla="*/ 98 h 104"/>
                <a:gd name="T34" fmla="*/ 88 w 98"/>
                <a:gd name="T35" fmla="*/ 102 h 104"/>
                <a:gd name="T36" fmla="*/ 84 w 98"/>
                <a:gd name="T37" fmla="*/ 104 h 104"/>
                <a:gd name="T38" fmla="*/ 12 w 98"/>
                <a:gd name="T39" fmla="*/ 104 h 104"/>
                <a:gd name="T40" fmla="*/ 10 w 98"/>
                <a:gd name="T41" fmla="*/ 102 h 104"/>
                <a:gd name="T42" fmla="*/ 8 w 98"/>
                <a:gd name="T43" fmla="*/ 98 h 104"/>
                <a:gd name="T44" fmla="*/ 4 w 98"/>
                <a:gd name="T45" fmla="*/ 94 h 104"/>
                <a:gd name="T46" fmla="*/ 2 w 98"/>
                <a:gd name="T47" fmla="*/ 90 h 104"/>
                <a:gd name="T48" fmla="*/ 2 w 98"/>
                <a:gd name="T49" fmla="*/ 82 h 104"/>
                <a:gd name="T50" fmla="*/ 0 w 98"/>
                <a:gd name="T51" fmla="*/ 74 h 104"/>
                <a:gd name="T52" fmla="*/ 0 w 98"/>
                <a:gd name="T53" fmla="*/ 64 h 104"/>
                <a:gd name="T54" fmla="*/ 0 w 98"/>
                <a:gd name="T55" fmla="*/ 54 h 104"/>
                <a:gd name="T56" fmla="*/ 0 w 98"/>
                <a:gd name="T57" fmla="*/ 42 h 104"/>
                <a:gd name="T58" fmla="*/ 0 w 98"/>
                <a:gd name="T59" fmla="*/ 34 h 104"/>
                <a:gd name="T60" fmla="*/ 2 w 98"/>
                <a:gd name="T61" fmla="*/ 26 h 104"/>
                <a:gd name="T62" fmla="*/ 2 w 98"/>
                <a:gd name="T63" fmla="*/ 18 h 104"/>
                <a:gd name="T64" fmla="*/ 4 w 98"/>
                <a:gd name="T65" fmla="*/ 12 h 104"/>
                <a:gd name="T66" fmla="*/ 8 w 98"/>
                <a:gd name="T67" fmla="*/ 6 h 104"/>
                <a:gd name="T68" fmla="*/ 10 w 98"/>
                <a:gd name="T69" fmla="*/ 4 h 104"/>
                <a:gd name="T70" fmla="*/ 12 w 98"/>
                <a:gd name="T71" fmla="*/ 2 h 104"/>
                <a:gd name="T72" fmla="*/ 12 w 98"/>
                <a:gd name="T73" fmla="*/ 0 h 10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8" h="104">
                  <a:moveTo>
                    <a:pt x="12" y="0"/>
                  </a:moveTo>
                  <a:lnTo>
                    <a:pt x="84" y="0"/>
                  </a:lnTo>
                  <a:lnTo>
                    <a:pt x="84" y="2"/>
                  </a:lnTo>
                  <a:lnTo>
                    <a:pt x="88" y="4"/>
                  </a:lnTo>
                  <a:lnTo>
                    <a:pt x="90" y="6"/>
                  </a:lnTo>
                  <a:lnTo>
                    <a:pt x="90" y="12"/>
                  </a:lnTo>
                  <a:lnTo>
                    <a:pt x="94" y="18"/>
                  </a:lnTo>
                  <a:lnTo>
                    <a:pt x="96" y="26"/>
                  </a:lnTo>
                  <a:lnTo>
                    <a:pt x="96" y="34"/>
                  </a:lnTo>
                  <a:lnTo>
                    <a:pt x="98" y="42"/>
                  </a:lnTo>
                  <a:lnTo>
                    <a:pt x="98" y="54"/>
                  </a:lnTo>
                  <a:lnTo>
                    <a:pt x="98" y="64"/>
                  </a:lnTo>
                  <a:lnTo>
                    <a:pt x="96" y="74"/>
                  </a:lnTo>
                  <a:lnTo>
                    <a:pt x="96" y="82"/>
                  </a:lnTo>
                  <a:lnTo>
                    <a:pt x="94" y="90"/>
                  </a:lnTo>
                  <a:lnTo>
                    <a:pt x="90" y="94"/>
                  </a:lnTo>
                  <a:lnTo>
                    <a:pt x="90" y="98"/>
                  </a:lnTo>
                  <a:lnTo>
                    <a:pt x="88" y="102"/>
                  </a:lnTo>
                  <a:lnTo>
                    <a:pt x="84" y="104"/>
                  </a:lnTo>
                  <a:lnTo>
                    <a:pt x="12" y="104"/>
                  </a:lnTo>
                  <a:lnTo>
                    <a:pt x="10" y="102"/>
                  </a:lnTo>
                  <a:lnTo>
                    <a:pt x="8" y="98"/>
                  </a:lnTo>
                  <a:lnTo>
                    <a:pt x="4" y="94"/>
                  </a:lnTo>
                  <a:lnTo>
                    <a:pt x="2" y="90"/>
                  </a:lnTo>
                  <a:lnTo>
                    <a:pt x="2" y="82"/>
                  </a:lnTo>
                  <a:lnTo>
                    <a:pt x="0" y="74"/>
                  </a:lnTo>
                  <a:lnTo>
                    <a:pt x="0" y="64"/>
                  </a:lnTo>
                  <a:lnTo>
                    <a:pt x="0" y="54"/>
                  </a:lnTo>
                  <a:lnTo>
                    <a:pt x="0" y="42"/>
                  </a:lnTo>
                  <a:lnTo>
                    <a:pt x="0" y="34"/>
                  </a:lnTo>
                  <a:lnTo>
                    <a:pt x="2" y="26"/>
                  </a:lnTo>
                  <a:lnTo>
                    <a:pt x="2" y="18"/>
                  </a:lnTo>
                  <a:lnTo>
                    <a:pt x="4" y="12"/>
                  </a:lnTo>
                  <a:lnTo>
                    <a:pt x="8" y="6"/>
                  </a:lnTo>
                  <a:lnTo>
                    <a:pt x="10" y="4"/>
                  </a:lnTo>
                  <a:lnTo>
                    <a:pt x="12" y="2"/>
                  </a:lnTo>
                  <a:lnTo>
                    <a:pt x="12"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nvGrpSpPr>
            <p:cNvPr id="34538" name="Group 271"/>
            <p:cNvGrpSpPr>
              <a:grpSpLocks/>
            </p:cNvGrpSpPr>
            <p:nvPr/>
          </p:nvGrpSpPr>
          <p:grpSpPr bwMode="auto">
            <a:xfrm>
              <a:off x="4897" y="2874"/>
              <a:ext cx="26" cy="100"/>
              <a:chOff x="4762" y="2734"/>
              <a:chExt cx="26" cy="100"/>
            </a:xfrm>
          </p:grpSpPr>
          <p:sp>
            <p:nvSpPr>
              <p:cNvPr id="34597" name="Freeform 272"/>
              <p:cNvSpPr>
                <a:spLocks/>
              </p:cNvSpPr>
              <p:nvPr/>
            </p:nvSpPr>
            <p:spPr bwMode="auto">
              <a:xfrm>
                <a:off x="4762" y="2734"/>
                <a:ext cx="26" cy="100"/>
              </a:xfrm>
              <a:custGeom>
                <a:avLst/>
                <a:gdLst>
                  <a:gd name="T0" fmla="*/ 26 w 26"/>
                  <a:gd name="T1" fmla="*/ 50 h 100"/>
                  <a:gd name="T2" fmla="*/ 26 w 26"/>
                  <a:gd name="T3" fmla="*/ 38 h 100"/>
                  <a:gd name="T4" fmla="*/ 24 w 26"/>
                  <a:gd name="T5" fmla="*/ 30 h 100"/>
                  <a:gd name="T6" fmla="*/ 24 w 26"/>
                  <a:gd name="T7" fmla="*/ 22 h 100"/>
                  <a:gd name="T8" fmla="*/ 22 w 26"/>
                  <a:gd name="T9" fmla="*/ 14 h 100"/>
                  <a:gd name="T10" fmla="*/ 20 w 26"/>
                  <a:gd name="T11" fmla="*/ 8 h 100"/>
                  <a:gd name="T12" fmla="*/ 18 w 26"/>
                  <a:gd name="T13" fmla="*/ 2 h 100"/>
                  <a:gd name="T14" fmla="*/ 16 w 26"/>
                  <a:gd name="T15" fmla="*/ 0 h 100"/>
                  <a:gd name="T16" fmla="*/ 12 w 26"/>
                  <a:gd name="T17" fmla="*/ 0 h 100"/>
                  <a:gd name="T18" fmla="*/ 8 w 26"/>
                  <a:gd name="T19" fmla="*/ 0 h 100"/>
                  <a:gd name="T20" fmla="*/ 8 w 26"/>
                  <a:gd name="T21" fmla="*/ 2 h 100"/>
                  <a:gd name="T22" fmla="*/ 4 w 26"/>
                  <a:gd name="T23" fmla="*/ 8 h 100"/>
                  <a:gd name="T24" fmla="*/ 2 w 26"/>
                  <a:gd name="T25" fmla="*/ 14 h 100"/>
                  <a:gd name="T26" fmla="*/ 2 w 26"/>
                  <a:gd name="T27" fmla="*/ 22 h 100"/>
                  <a:gd name="T28" fmla="*/ 0 w 26"/>
                  <a:gd name="T29" fmla="*/ 30 h 100"/>
                  <a:gd name="T30" fmla="*/ 0 w 26"/>
                  <a:gd name="T31" fmla="*/ 38 h 100"/>
                  <a:gd name="T32" fmla="*/ 0 w 26"/>
                  <a:gd name="T33" fmla="*/ 50 h 100"/>
                  <a:gd name="T34" fmla="*/ 0 w 26"/>
                  <a:gd name="T35" fmla="*/ 60 h 100"/>
                  <a:gd name="T36" fmla="*/ 0 w 26"/>
                  <a:gd name="T37" fmla="*/ 70 h 100"/>
                  <a:gd name="T38" fmla="*/ 2 w 26"/>
                  <a:gd name="T39" fmla="*/ 78 h 100"/>
                  <a:gd name="T40" fmla="*/ 2 w 26"/>
                  <a:gd name="T41" fmla="*/ 86 h 100"/>
                  <a:gd name="T42" fmla="*/ 4 w 26"/>
                  <a:gd name="T43" fmla="*/ 90 h 100"/>
                  <a:gd name="T44" fmla="*/ 8 w 26"/>
                  <a:gd name="T45" fmla="*/ 94 h 100"/>
                  <a:gd name="T46" fmla="*/ 8 w 26"/>
                  <a:gd name="T47" fmla="*/ 98 h 100"/>
                  <a:gd name="T48" fmla="*/ 12 w 26"/>
                  <a:gd name="T49" fmla="*/ 100 h 100"/>
                  <a:gd name="T50" fmla="*/ 16 w 26"/>
                  <a:gd name="T51" fmla="*/ 98 h 100"/>
                  <a:gd name="T52" fmla="*/ 18 w 26"/>
                  <a:gd name="T53" fmla="*/ 94 h 100"/>
                  <a:gd name="T54" fmla="*/ 20 w 26"/>
                  <a:gd name="T55" fmla="*/ 90 h 100"/>
                  <a:gd name="T56" fmla="*/ 22 w 26"/>
                  <a:gd name="T57" fmla="*/ 86 h 100"/>
                  <a:gd name="T58" fmla="*/ 24 w 26"/>
                  <a:gd name="T59" fmla="*/ 78 h 100"/>
                  <a:gd name="T60" fmla="*/ 24 w 26"/>
                  <a:gd name="T61" fmla="*/ 70 h 100"/>
                  <a:gd name="T62" fmla="*/ 26 w 26"/>
                  <a:gd name="T63" fmla="*/ 60 h 100"/>
                  <a:gd name="T64" fmla="*/ 26 w 26"/>
                  <a:gd name="T65" fmla="*/ 50 h 1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6" h="100">
                    <a:moveTo>
                      <a:pt x="26" y="50"/>
                    </a:moveTo>
                    <a:lnTo>
                      <a:pt x="26" y="38"/>
                    </a:lnTo>
                    <a:lnTo>
                      <a:pt x="24" y="30"/>
                    </a:lnTo>
                    <a:lnTo>
                      <a:pt x="24" y="22"/>
                    </a:lnTo>
                    <a:lnTo>
                      <a:pt x="22" y="14"/>
                    </a:lnTo>
                    <a:lnTo>
                      <a:pt x="20" y="8"/>
                    </a:lnTo>
                    <a:lnTo>
                      <a:pt x="18" y="2"/>
                    </a:lnTo>
                    <a:lnTo>
                      <a:pt x="16" y="0"/>
                    </a:lnTo>
                    <a:lnTo>
                      <a:pt x="12" y="0"/>
                    </a:lnTo>
                    <a:lnTo>
                      <a:pt x="8" y="0"/>
                    </a:lnTo>
                    <a:lnTo>
                      <a:pt x="8" y="2"/>
                    </a:lnTo>
                    <a:lnTo>
                      <a:pt x="4" y="8"/>
                    </a:lnTo>
                    <a:lnTo>
                      <a:pt x="2" y="14"/>
                    </a:lnTo>
                    <a:lnTo>
                      <a:pt x="2" y="22"/>
                    </a:lnTo>
                    <a:lnTo>
                      <a:pt x="0" y="30"/>
                    </a:lnTo>
                    <a:lnTo>
                      <a:pt x="0" y="38"/>
                    </a:lnTo>
                    <a:lnTo>
                      <a:pt x="0" y="50"/>
                    </a:lnTo>
                    <a:lnTo>
                      <a:pt x="0" y="60"/>
                    </a:lnTo>
                    <a:lnTo>
                      <a:pt x="0" y="70"/>
                    </a:lnTo>
                    <a:lnTo>
                      <a:pt x="2" y="78"/>
                    </a:lnTo>
                    <a:lnTo>
                      <a:pt x="2" y="86"/>
                    </a:lnTo>
                    <a:lnTo>
                      <a:pt x="4" y="90"/>
                    </a:lnTo>
                    <a:lnTo>
                      <a:pt x="8" y="94"/>
                    </a:lnTo>
                    <a:lnTo>
                      <a:pt x="8" y="98"/>
                    </a:lnTo>
                    <a:lnTo>
                      <a:pt x="12" y="100"/>
                    </a:lnTo>
                    <a:lnTo>
                      <a:pt x="16" y="98"/>
                    </a:lnTo>
                    <a:lnTo>
                      <a:pt x="18" y="94"/>
                    </a:lnTo>
                    <a:lnTo>
                      <a:pt x="20" y="90"/>
                    </a:lnTo>
                    <a:lnTo>
                      <a:pt x="22" y="86"/>
                    </a:lnTo>
                    <a:lnTo>
                      <a:pt x="24" y="78"/>
                    </a:lnTo>
                    <a:lnTo>
                      <a:pt x="24" y="70"/>
                    </a:lnTo>
                    <a:lnTo>
                      <a:pt x="26" y="60"/>
                    </a:lnTo>
                    <a:lnTo>
                      <a:pt x="26" y="5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598" name="Freeform 273"/>
              <p:cNvSpPr>
                <a:spLocks/>
              </p:cNvSpPr>
              <p:nvPr/>
            </p:nvSpPr>
            <p:spPr bwMode="auto">
              <a:xfrm>
                <a:off x="4762" y="2734"/>
                <a:ext cx="26" cy="100"/>
              </a:xfrm>
              <a:custGeom>
                <a:avLst/>
                <a:gdLst>
                  <a:gd name="T0" fmla="*/ 26 w 26"/>
                  <a:gd name="T1" fmla="*/ 50 h 100"/>
                  <a:gd name="T2" fmla="*/ 26 w 26"/>
                  <a:gd name="T3" fmla="*/ 38 h 100"/>
                  <a:gd name="T4" fmla="*/ 24 w 26"/>
                  <a:gd name="T5" fmla="*/ 30 h 100"/>
                  <a:gd name="T6" fmla="*/ 24 w 26"/>
                  <a:gd name="T7" fmla="*/ 22 h 100"/>
                  <a:gd name="T8" fmla="*/ 22 w 26"/>
                  <a:gd name="T9" fmla="*/ 14 h 100"/>
                  <a:gd name="T10" fmla="*/ 20 w 26"/>
                  <a:gd name="T11" fmla="*/ 8 h 100"/>
                  <a:gd name="T12" fmla="*/ 18 w 26"/>
                  <a:gd name="T13" fmla="*/ 2 h 100"/>
                  <a:gd name="T14" fmla="*/ 16 w 26"/>
                  <a:gd name="T15" fmla="*/ 0 h 100"/>
                  <a:gd name="T16" fmla="*/ 12 w 26"/>
                  <a:gd name="T17" fmla="*/ 0 h 100"/>
                  <a:gd name="T18" fmla="*/ 8 w 26"/>
                  <a:gd name="T19" fmla="*/ 0 h 100"/>
                  <a:gd name="T20" fmla="*/ 8 w 26"/>
                  <a:gd name="T21" fmla="*/ 2 h 100"/>
                  <a:gd name="T22" fmla="*/ 4 w 26"/>
                  <a:gd name="T23" fmla="*/ 8 h 100"/>
                  <a:gd name="T24" fmla="*/ 2 w 26"/>
                  <a:gd name="T25" fmla="*/ 14 h 100"/>
                  <a:gd name="T26" fmla="*/ 2 w 26"/>
                  <a:gd name="T27" fmla="*/ 22 h 100"/>
                  <a:gd name="T28" fmla="*/ 0 w 26"/>
                  <a:gd name="T29" fmla="*/ 30 h 100"/>
                  <a:gd name="T30" fmla="*/ 0 w 26"/>
                  <a:gd name="T31" fmla="*/ 38 h 100"/>
                  <a:gd name="T32" fmla="*/ 0 w 26"/>
                  <a:gd name="T33" fmla="*/ 50 h 100"/>
                  <a:gd name="T34" fmla="*/ 0 w 26"/>
                  <a:gd name="T35" fmla="*/ 60 h 100"/>
                  <a:gd name="T36" fmla="*/ 0 w 26"/>
                  <a:gd name="T37" fmla="*/ 70 h 100"/>
                  <a:gd name="T38" fmla="*/ 2 w 26"/>
                  <a:gd name="T39" fmla="*/ 78 h 100"/>
                  <a:gd name="T40" fmla="*/ 2 w 26"/>
                  <a:gd name="T41" fmla="*/ 86 h 100"/>
                  <a:gd name="T42" fmla="*/ 4 w 26"/>
                  <a:gd name="T43" fmla="*/ 90 h 100"/>
                  <a:gd name="T44" fmla="*/ 8 w 26"/>
                  <a:gd name="T45" fmla="*/ 94 h 100"/>
                  <a:gd name="T46" fmla="*/ 8 w 26"/>
                  <a:gd name="T47" fmla="*/ 98 h 100"/>
                  <a:gd name="T48" fmla="*/ 12 w 26"/>
                  <a:gd name="T49" fmla="*/ 100 h 100"/>
                  <a:gd name="T50" fmla="*/ 16 w 26"/>
                  <a:gd name="T51" fmla="*/ 98 h 100"/>
                  <a:gd name="T52" fmla="*/ 18 w 26"/>
                  <a:gd name="T53" fmla="*/ 94 h 100"/>
                  <a:gd name="T54" fmla="*/ 20 w 26"/>
                  <a:gd name="T55" fmla="*/ 90 h 100"/>
                  <a:gd name="T56" fmla="*/ 22 w 26"/>
                  <a:gd name="T57" fmla="*/ 86 h 100"/>
                  <a:gd name="T58" fmla="*/ 24 w 26"/>
                  <a:gd name="T59" fmla="*/ 78 h 100"/>
                  <a:gd name="T60" fmla="*/ 24 w 26"/>
                  <a:gd name="T61" fmla="*/ 70 h 100"/>
                  <a:gd name="T62" fmla="*/ 26 w 26"/>
                  <a:gd name="T63" fmla="*/ 60 h 100"/>
                  <a:gd name="T64" fmla="*/ 26 w 26"/>
                  <a:gd name="T65" fmla="*/ 50 h 1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6" h="100">
                    <a:moveTo>
                      <a:pt x="26" y="50"/>
                    </a:moveTo>
                    <a:lnTo>
                      <a:pt x="26" y="38"/>
                    </a:lnTo>
                    <a:lnTo>
                      <a:pt x="24" y="30"/>
                    </a:lnTo>
                    <a:lnTo>
                      <a:pt x="24" y="22"/>
                    </a:lnTo>
                    <a:lnTo>
                      <a:pt x="22" y="14"/>
                    </a:lnTo>
                    <a:lnTo>
                      <a:pt x="20" y="8"/>
                    </a:lnTo>
                    <a:lnTo>
                      <a:pt x="18" y="2"/>
                    </a:lnTo>
                    <a:lnTo>
                      <a:pt x="16" y="0"/>
                    </a:lnTo>
                    <a:lnTo>
                      <a:pt x="12" y="0"/>
                    </a:lnTo>
                    <a:lnTo>
                      <a:pt x="8" y="0"/>
                    </a:lnTo>
                    <a:lnTo>
                      <a:pt x="8" y="2"/>
                    </a:lnTo>
                    <a:lnTo>
                      <a:pt x="4" y="8"/>
                    </a:lnTo>
                    <a:lnTo>
                      <a:pt x="2" y="14"/>
                    </a:lnTo>
                    <a:lnTo>
                      <a:pt x="2" y="22"/>
                    </a:lnTo>
                    <a:lnTo>
                      <a:pt x="0" y="30"/>
                    </a:lnTo>
                    <a:lnTo>
                      <a:pt x="0" y="38"/>
                    </a:lnTo>
                    <a:lnTo>
                      <a:pt x="0" y="50"/>
                    </a:lnTo>
                    <a:lnTo>
                      <a:pt x="0" y="60"/>
                    </a:lnTo>
                    <a:lnTo>
                      <a:pt x="0" y="70"/>
                    </a:lnTo>
                    <a:lnTo>
                      <a:pt x="2" y="78"/>
                    </a:lnTo>
                    <a:lnTo>
                      <a:pt x="2" y="86"/>
                    </a:lnTo>
                    <a:lnTo>
                      <a:pt x="4" y="90"/>
                    </a:lnTo>
                    <a:lnTo>
                      <a:pt x="8" y="94"/>
                    </a:lnTo>
                    <a:lnTo>
                      <a:pt x="8" y="98"/>
                    </a:lnTo>
                    <a:lnTo>
                      <a:pt x="12" y="100"/>
                    </a:lnTo>
                    <a:lnTo>
                      <a:pt x="16" y="98"/>
                    </a:lnTo>
                    <a:lnTo>
                      <a:pt x="18" y="94"/>
                    </a:lnTo>
                    <a:lnTo>
                      <a:pt x="20" y="90"/>
                    </a:lnTo>
                    <a:lnTo>
                      <a:pt x="22" y="86"/>
                    </a:lnTo>
                    <a:lnTo>
                      <a:pt x="24" y="78"/>
                    </a:lnTo>
                    <a:lnTo>
                      <a:pt x="24" y="70"/>
                    </a:lnTo>
                    <a:lnTo>
                      <a:pt x="26" y="60"/>
                    </a:lnTo>
                    <a:lnTo>
                      <a:pt x="26" y="5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539" name="Group 274"/>
            <p:cNvGrpSpPr>
              <a:grpSpLocks/>
            </p:cNvGrpSpPr>
            <p:nvPr/>
          </p:nvGrpSpPr>
          <p:grpSpPr bwMode="auto">
            <a:xfrm>
              <a:off x="4857" y="2918"/>
              <a:ext cx="54" cy="86"/>
              <a:chOff x="4722" y="2778"/>
              <a:chExt cx="54" cy="86"/>
            </a:xfrm>
          </p:grpSpPr>
          <p:sp>
            <p:nvSpPr>
              <p:cNvPr id="34595" name="Freeform 275"/>
              <p:cNvSpPr>
                <a:spLocks/>
              </p:cNvSpPr>
              <p:nvPr/>
            </p:nvSpPr>
            <p:spPr bwMode="auto">
              <a:xfrm>
                <a:off x="4722" y="2778"/>
                <a:ext cx="54" cy="86"/>
              </a:xfrm>
              <a:custGeom>
                <a:avLst/>
                <a:gdLst>
                  <a:gd name="T0" fmla="*/ 20 w 54"/>
                  <a:gd name="T1" fmla="*/ 82 h 86"/>
                  <a:gd name="T2" fmla="*/ 16 w 54"/>
                  <a:gd name="T3" fmla="*/ 62 h 86"/>
                  <a:gd name="T4" fmla="*/ 18 w 54"/>
                  <a:gd name="T5" fmla="*/ 44 h 86"/>
                  <a:gd name="T6" fmla="*/ 22 w 54"/>
                  <a:gd name="T7" fmla="*/ 34 h 86"/>
                  <a:gd name="T8" fmla="*/ 30 w 54"/>
                  <a:gd name="T9" fmla="*/ 26 h 86"/>
                  <a:gd name="T10" fmla="*/ 38 w 54"/>
                  <a:gd name="T11" fmla="*/ 20 h 86"/>
                  <a:gd name="T12" fmla="*/ 46 w 54"/>
                  <a:gd name="T13" fmla="*/ 14 h 86"/>
                  <a:gd name="T14" fmla="*/ 52 w 54"/>
                  <a:gd name="T15" fmla="*/ 14 h 86"/>
                  <a:gd name="T16" fmla="*/ 54 w 54"/>
                  <a:gd name="T17" fmla="*/ 12 h 86"/>
                  <a:gd name="T18" fmla="*/ 50 w 54"/>
                  <a:gd name="T19" fmla="*/ 0 h 86"/>
                  <a:gd name="T20" fmla="*/ 48 w 54"/>
                  <a:gd name="T21" fmla="*/ 0 h 86"/>
                  <a:gd name="T22" fmla="*/ 40 w 54"/>
                  <a:gd name="T23" fmla="*/ 2 h 86"/>
                  <a:gd name="T24" fmla="*/ 28 w 54"/>
                  <a:gd name="T25" fmla="*/ 8 h 86"/>
                  <a:gd name="T26" fmla="*/ 18 w 54"/>
                  <a:gd name="T27" fmla="*/ 14 h 86"/>
                  <a:gd name="T28" fmla="*/ 8 w 54"/>
                  <a:gd name="T29" fmla="*/ 26 h 86"/>
                  <a:gd name="T30" fmla="*/ 2 w 54"/>
                  <a:gd name="T31" fmla="*/ 44 h 86"/>
                  <a:gd name="T32" fmla="*/ 0 w 54"/>
                  <a:gd name="T33" fmla="*/ 62 h 86"/>
                  <a:gd name="T34" fmla="*/ 4 w 54"/>
                  <a:gd name="T35" fmla="*/ 86 h 86"/>
                  <a:gd name="T36" fmla="*/ 4 w 54"/>
                  <a:gd name="T37" fmla="*/ 84 h 86"/>
                  <a:gd name="T38" fmla="*/ 20 w 54"/>
                  <a:gd name="T39" fmla="*/ 82 h 8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4" h="86">
                    <a:moveTo>
                      <a:pt x="20" y="82"/>
                    </a:moveTo>
                    <a:lnTo>
                      <a:pt x="16" y="62"/>
                    </a:lnTo>
                    <a:lnTo>
                      <a:pt x="18" y="44"/>
                    </a:lnTo>
                    <a:lnTo>
                      <a:pt x="22" y="34"/>
                    </a:lnTo>
                    <a:lnTo>
                      <a:pt x="30" y="26"/>
                    </a:lnTo>
                    <a:lnTo>
                      <a:pt x="38" y="20"/>
                    </a:lnTo>
                    <a:lnTo>
                      <a:pt x="46" y="14"/>
                    </a:lnTo>
                    <a:lnTo>
                      <a:pt x="52" y="14"/>
                    </a:lnTo>
                    <a:lnTo>
                      <a:pt x="54" y="12"/>
                    </a:lnTo>
                    <a:lnTo>
                      <a:pt x="50" y="0"/>
                    </a:lnTo>
                    <a:lnTo>
                      <a:pt x="48" y="0"/>
                    </a:lnTo>
                    <a:lnTo>
                      <a:pt x="40" y="2"/>
                    </a:lnTo>
                    <a:lnTo>
                      <a:pt x="28" y="8"/>
                    </a:lnTo>
                    <a:lnTo>
                      <a:pt x="18" y="14"/>
                    </a:lnTo>
                    <a:lnTo>
                      <a:pt x="8" y="26"/>
                    </a:lnTo>
                    <a:lnTo>
                      <a:pt x="2" y="44"/>
                    </a:lnTo>
                    <a:lnTo>
                      <a:pt x="0" y="62"/>
                    </a:lnTo>
                    <a:lnTo>
                      <a:pt x="4" y="86"/>
                    </a:lnTo>
                    <a:lnTo>
                      <a:pt x="4" y="84"/>
                    </a:lnTo>
                    <a:lnTo>
                      <a:pt x="20" y="8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596" name="Freeform 276"/>
              <p:cNvSpPr>
                <a:spLocks/>
              </p:cNvSpPr>
              <p:nvPr/>
            </p:nvSpPr>
            <p:spPr bwMode="auto">
              <a:xfrm>
                <a:off x="4722" y="2778"/>
                <a:ext cx="54" cy="86"/>
              </a:xfrm>
              <a:custGeom>
                <a:avLst/>
                <a:gdLst>
                  <a:gd name="T0" fmla="*/ 20 w 54"/>
                  <a:gd name="T1" fmla="*/ 82 h 86"/>
                  <a:gd name="T2" fmla="*/ 16 w 54"/>
                  <a:gd name="T3" fmla="*/ 62 h 86"/>
                  <a:gd name="T4" fmla="*/ 18 w 54"/>
                  <a:gd name="T5" fmla="*/ 44 h 86"/>
                  <a:gd name="T6" fmla="*/ 22 w 54"/>
                  <a:gd name="T7" fmla="*/ 34 h 86"/>
                  <a:gd name="T8" fmla="*/ 30 w 54"/>
                  <a:gd name="T9" fmla="*/ 26 h 86"/>
                  <a:gd name="T10" fmla="*/ 38 w 54"/>
                  <a:gd name="T11" fmla="*/ 20 h 86"/>
                  <a:gd name="T12" fmla="*/ 46 w 54"/>
                  <a:gd name="T13" fmla="*/ 14 h 86"/>
                  <a:gd name="T14" fmla="*/ 52 w 54"/>
                  <a:gd name="T15" fmla="*/ 14 h 86"/>
                  <a:gd name="T16" fmla="*/ 54 w 54"/>
                  <a:gd name="T17" fmla="*/ 12 h 86"/>
                  <a:gd name="T18" fmla="*/ 50 w 54"/>
                  <a:gd name="T19" fmla="*/ 0 h 86"/>
                  <a:gd name="T20" fmla="*/ 48 w 54"/>
                  <a:gd name="T21" fmla="*/ 0 h 86"/>
                  <a:gd name="T22" fmla="*/ 40 w 54"/>
                  <a:gd name="T23" fmla="*/ 2 h 86"/>
                  <a:gd name="T24" fmla="*/ 28 w 54"/>
                  <a:gd name="T25" fmla="*/ 8 h 86"/>
                  <a:gd name="T26" fmla="*/ 18 w 54"/>
                  <a:gd name="T27" fmla="*/ 14 h 86"/>
                  <a:gd name="T28" fmla="*/ 8 w 54"/>
                  <a:gd name="T29" fmla="*/ 26 h 86"/>
                  <a:gd name="T30" fmla="*/ 2 w 54"/>
                  <a:gd name="T31" fmla="*/ 44 h 86"/>
                  <a:gd name="T32" fmla="*/ 0 w 54"/>
                  <a:gd name="T33" fmla="*/ 62 h 86"/>
                  <a:gd name="T34" fmla="*/ 4 w 54"/>
                  <a:gd name="T35" fmla="*/ 86 h 86"/>
                  <a:gd name="T36" fmla="*/ 4 w 54"/>
                  <a:gd name="T37" fmla="*/ 84 h 86"/>
                  <a:gd name="T38" fmla="*/ 20 w 54"/>
                  <a:gd name="T39" fmla="*/ 82 h 8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4" h="86">
                    <a:moveTo>
                      <a:pt x="20" y="82"/>
                    </a:moveTo>
                    <a:lnTo>
                      <a:pt x="16" y="62"/>
                    </a:lnTo>
                    <a:lnTo>
                      <a:pt x="18" y="44"/>
                    </a:lnTo>
                    <a:lnTo>
                      <a:pt x="22" y="34"/>
                    </a:lnTo>
                    <a:lnTo>
                      <a:pt x="30" y="26"/>
                    </a:lnTo>
                    <a:lnTo>
                      <a:pt x="38" y="20"/>
                    </a:lnTo>
                    <a:lnTo>
                      <a:pt x="46" y="14"/>
                    </a:lnTo>
                    <a:lnTo>
                      <a:pt x="52" y="14"/>
                    </a:lnTo>
                    <a:lnTo>
                      <a:pt x="54" y="12"/>
                    </a:lnTo>
                    <a:lnTo>
                      <a:pt x="50" y="0"/>
                    </a:lnTo>
                    <a:lnTo>
                      <a:pt x="48" y="0"/>
                    </a:lnTo>
                    <a:lnTo>
                      <a:pt x="40" y="2"/>
                    </a:lnTo>
                    <a:lnTo>
                      <a:pt x="28" y="8"/>
                    </a:lnTo>
                    <a:lnTo>
                      <a:pt x="18" y="14"/>
                    </a:lnTo>
                    <a:lnTo>
                      <a:pt x="8" y="26"/>
                    </a:lnTo>
                    <a:lnTo>
                      <a:pt x="2" y="44"/>
                    </a:lnTo>
                    <a:lnTo>
                      <a:pt x="0" y="62"/>
                    </a:lnTo>
                    <a:lnTo>
                      <a:pt x="4" y="86"/>
                    </a:lnTo>
                    <a:lnTo>
                      <a:pt x="4" y="84"/>
                    </a:lnTo>
                    <a:lnTo>
                      <a:pt x="20" y="82"/>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540" name="Group 277"/>
            <p:cNvGrpSpPr>
              <a:grpSpLocks/>
            </p:cNvGrpSpPr>
            <p:nvPr/>
          </p:nvGrpSpPr>
          <p:grpSpPr bwMode="auto">
            <a:xfrm>
              <a:off x="4847" y="3002"/>
              <a:ext cx="30" cy="60"/>
              <a:chOff x="4712" y="2862"/>
              <a:chExt cx="30" cy="60"/>
            </a:xfrm>
          </p:grpSpPr>
          <p:sp>
            <p:nvSpPr>
              <p:cNvPr id="34593" name="Freeform 278"/>
              <p:cNvSpPr>
                <a:spLocks/>
              </p:cNvSpPr>
              <p:nvPr/>
            </p:nvSpPr>
            <p:spPr bwMode="auto">
              <a:xfrm>
                <a:off x="4712" y="2862"/>
                <a:ext cx="30" cy="60"/>
              </a:xfrm>
              <a:custGeom>
                <a:avLst/>
                <a:gdLst>
                  <a:gd name="T0" fmla="*/ 4 w 30"/>
                  <a:gd name="T1" fmla="*/ 60 h 60"/>
                  <a:gd name="T2" fmla="*/ 14 w 30"/>
                  <a:gd name="T3" fmla="*/ 52 h 60"/>
                  <a:gd name="T4" fmla="*/ 22 w 30"/>
                  <a:gd name="T5" fmla="*/ 44 h 60"/>
                  <a:gd name="T6" fmla="*/ 28 w 30"/>
                  <a:gd name="T7" fmla="*/ 34 h 60"/>
                  <a:gd name="T8" fmla="*/ 30 w 30"/>
                  <a:gd name="T9" fmla="*/ 24 h 60"/>
                  <a:gd name="T10" fmla="*/ 30 w 30"/>
                  <a:gd name="T11" fmla="*/ 14 h 60"/>
                  <a:gd name="T12" fmla="*/ 30 w 30"/>
                  <a:gd name="T13" fmla="*/ 6 h 60"/>
                  <a:gd name="T14" fmla="*/ 30 w 30"/>
                  <a:gd name="T15" fmla="*/ 2 h 60"/>
                  <a:gd name="T16" fmla="*/ 30 w 30"/>
                  <a:gd name="T17" fmla="*/ 0 h 60"/>
                  <a:gd name="T18" fmla="*/ 14 w 30"/>
                  <a:gd name="T19" fmla="*/ 0 h 60"/>
                  <a:gd name="T20" fmla="*/ 14 w 30"/>
                  <a:gd name="T21" fmla="*/ 2 h 60"/>
                  <a:gd name="T22" fmla="*/ 14 w 30"/>
                  <a:gd name="T23" fmla="*/ 6 h 60"/>
                  <a:gd name="T24" fmla="*/ 14 w 30"/>
                  <a:gd name="T25" fmla="*/ 14 h 60"/>
                  <a:gd name="T26" fmla="*/ 14 w 30"/>
                  <a:gd name="T27" fmla="*/ 20 h 60"/>
                  <a:gd name="T28" fmla="*/ 12 w 30"/>
                  <a:gd name="T29" fmla="*/ 30 h 60"/>
                  <a:gd name="T30" fmla="*/ 8 w 30"/>
                  <a:gd name="T31" fmla="*/ 38 h 60"/>
                  <a:gd name="T32" fmla="*/ 4 w 30"/>
                  <a:gd name="T33" fmla="*/ 42 h 60"/>
                  <a:gd name="T34" fmla="*/ 0 w 30"/>
                  <a:gd name="T35" fmla="*/ 48 h 60"/>
                  <a:gd name="T36" fmla="*/ 4 w 30"/>
                  <a:gd name="T37" fmla="*/ 60 h 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0" h="60">
                    <a:moveTo>
                      <a:pt x="4" y="60"/>
                    </a:moveTo>
                    <a:lnTo>
                      <a:pt x="14" y="52"/>
                    </a:lnTo>
                    <a:lnTo>
                      <a:pt x="22" y="44"/>
                    </a:lnTo>
                    <a:lnTo>
                      <a:pt x="28" y="34"/>
                    </a:lnTo>
                    <a:lnTo>
                      <a:pt x="30" y="24"/>
                    </a:lnTo>
                    <a:lnTo>
                      <a:pt x="30" y="14"/>
                    </a:lnTo>
                    <a:lnTo>
                      <a:pt x="30" y="6"/>
                    </a:lnTo>
                    <a:lnTo>
                      <a:pt x="30" y="2"/>
                    </a:lnTo>
                    <a:lnTo>
                      <a:pt x="30" y="0"/>
                    </a:lnTo>
                    <a:lnTo>
                      <a:pt x="14" y="0"/>
                    </a:lnTo>
                    <a:lnTo>
                      <a:pt x="14" y="2"/>
                    </a:lnTo>
                    <a:lnTo>
                      <a:pt x="14" y="6"/>
                    </a:lnTo>
                    <a:lnTo>
                      <a:pt x="14" y="14"/>
                    </a:lnTo>
                    <a:lnTo>
                      <a:pt x="14" y="20"/>
                    </a:lnTo>
                    <a:lnTo>
                      <a:pt x="12" y="30"/>
                    </a:lnTo>
                    <a:lnTo>
                      <a:pt x="8" y="38"/>
                    </a:lnTo>
                    <a:lnTo>
                      <a:pt x="4" y="42"/>
                    </a:lnTo>
                    <a:lnTo>
                      <a:pt x="0" y="48"/>
                    </a:lnTo>
                    <a:lnTo>
                      <a:pt x="4" y="6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594" name="Freeform 279"/>
              <p:cNvSpPr>
                <a:spLocks/>
              </p:cNvSpPr>
              <p:nvPr/>
            </p:nvSpPr>
            <p:spPr bwMode="auto">
              <a:xfrm>
                <a:off x="4712" y="2862"/>
                <a:ext cx="30" cy="60"/>
              </a:xfrm>
              <a:custGeom>
                <a:avLst/>
                <a:gdLst>
                  <a:gd name="T0" fmla="*/ 4 w 30"/>
                  <a:gd name="T1" fmla="*/ 60 h 60"/>
                  <a:gd name="T2" fmla="*/ 14 w 30"/>
                  <a:gd name="T3" fmla="*/ 52 h 60"/>
                  <a:gd name="T4" fmla="*/ 22 w 30"/>
                  <a:gd name="T5" fmla="*/ 44 h 60"/>
                  <a:gd name="T6" fmla="*/ 28 w 30"/>
                  <a:gd name="T7" fmla="*/ 34 h 60"/>
                  <a:gd name="T8" fmla="*/ 30 w 30"/>
                  <a:gd name="T9" fmla="*/ 24 h 60"/>
                  <a:gd name="T10" fmla="*/ 30 w 30"/>
                  <a:gd name="T11" fmla="*/ 14 h 60"/>
                  <a:gd name="T12" fmla="*/ 30 w 30"/>
                  <a:gd name="T13" fmla="*/ 6 h 60"/>
                  <a:gd name="T14" fmla="*/ 30 w 30"/>
                  <a:gd name="T15" fmla="*/ 2 h 60"/>
                  <a:gd name="T16" fmla="*/ 30 w 30"/>
                  <a:gd name="T17" fmla="*/ 0 h 60"/>
                  <a:gd name="T18" fmla="*/ 14 w 30"/>
                  <a:gd name="T19" fmla="*/ 0 h 60"/>
                  <a:gd name="T20" fmla="*/ 14 w 30"/>
                  <a:gd name="T21" fmla="*/ 2 h 60"/>
                  <a:gd name="T22" fmla="*/ 14 w 30"/>
                  <a:gd name="T23" fmla="*/ 6 h 60"/>
                  <a:gd name="T24" fmla="*/ 14 w 30"/>
                  <a:gd name="T25" fmla="*/ 14 h 60"/>
                  <a:gd name="T26" fmla="*/ 14 w 30"/>
                  <a:gd name="T27" fmla="*/ 20 h 60"/>
                  <a:gd name="T28" fmla="*/ 12 w 30"/>
                  <a:gd name="T29" fmla="*/ 30 h 60"/>
                  <a:gd name="T30" fmla="*/ 8 w 30"/>
                  <a:gd name="T31" fmla="*/ 38 h 60"/>
                  <a:gd name="T32" fmla="*/ 4 w 30"/>
                  <a:gd name="T33" fmla="*/ 42 h 60"/>
                  <a:gd name="T34" fmla="*/ 0 w 30"/>
                  <a:gd name="T35" fmla="*/ 48 h 60"/>
                  <a:gd name="T36" fmla="*/ 4 w 30"/>
                  <a:gd name="T37" fmla="*/ 60 h 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0" h="60">
                    <a:moveTo>
                      <a:pt x="4" y="60"/>
                    </a:moveTo>
                    <a:lnTo>
                      <a:pt x="14" y="52"/>
                    </a:lnTo>
                    <a:lnTo>
                      <a:pt x="22" y="44"/>
                    </a:lnTo>
                    <a:lnTo>
                      <a:pt x="28" y="34"/>
                    </a:lnTo>
                    <a:lnTo>
                      <a:pt x="30" y="24"/>
                    </a:lnTo>
                    <a:lnTo>
                      <a:pt x="30" y="14"/>
                    </a:lnTo>
                    <a:lnTo>
                      <a:pt x="30" y="6"/>
                    </a:lnTo>
                    <a:lnTo>
                      <a:pt x="30" y="2"/>
                    </a:lnTo>
                    <a:lnTo>
                      <a:pt x="30" y="0"/>
                    </a:lnTo>
                    <a:lnTo>
                      <a:pt x="14" y="0"/>
                    </a:lnTo>
                    <a:lnTo>
                      <a:pt x="14" y="2"/>
                    </a:lnTo>
                    <a:lnTo>
                      <a:pt x="14" y="6"/>
                    </a:lnTo>
                    <a:lnTo>
                      <a:pt x="14" y="14"/>
                    </a:lnTo>
                    <a:lnTo>
                      <a:pt x="14" y="20"/>
                    </a:lnTo>
                    <a:lnTo>
                      <a:pt x="12" y="30"/>
                    </a:lnTo>
                    <a:lnTo>
                      <a:pt x="8" y="38"/>
                    </a:lnTo>
                    <a:lnTo>
                      <a:pt x="4" y="42"/>
                    </a:lnTo>
                    <a:lnTo>
                      <a:pt x="0" y="48"/>
                    </a:lnTo>
                    <a:lnTo>
                      <a:pt x="4" y="6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541" name="Group 280"/>
            <p:cNvGrpSpPr>
              <a:grpSpLocks/>
            </p:cNvGrpSpPr>
            <p:nvPr/>
          </p:nvGrpSpPr>
          <p:grpSpPr bwMode="auto">
            <a:xfrm>
              <a:off x="4823" y="3050"/>
              <a:ext cx="28" cy="76"/>
              <a:chOff x="4688" y="2910"/>
              <a:chExt cx="28" cy="76"/>
            </a:xfrm>
          </p:grpSpPr>
          <p:sp>
            <p:nvSpPr>
              <p:cNvPr id="34591" name="Freeform 281"/>
              <p:cNvSpPr>
                <a:spLocks/>
              </p:cNvSpPr>
              <p:nvPr/>
            </p:nvSpPr>
            <p:spPr bwMode="auto">
              <a:xfrm>
                <a:off x="4688" y="2910"/>
                <a:ext cx="28" cy="76"/>
              </a:xfrm>
              <a:custGeom>
                <a:avLst/>
                <a:gdLst>
                  <a:gd name="T0" fmla="*/ 20 w 28"/>
                  <a:gd name="T1" fmla="*/ 70 h 76"/>
                  <a:gd name="T2" fmla="*/ 16 w 28"/>
                  <a:gd name="T3" fmla="*/ 54 h 76"/>
                  <a:gd name="T4" fmla="*/ 14 w 28"/>
                  <a:gd name="T5" fmla="*/ 40 h 76"/>
                  <a:gd name="T6" fmla="*/ 16 w 28"/>
                  <a:gd name="T7" fmla="*/ 30 h 76"/>
                  <a:gd name="T8" fmla="*/ 20 w 28"/>
                  <a:gd name="T9" fmla="*/ 22 h 76"/>
                  <a:gd name="T10" fmla="*/ 24 w 28"/>
                  <a:gd name="T11" fmla="*/ 18 h 76"/>
                  <a:gd name="T12" fmla="*/ 26 w 28"/>
                  <a:gd name="T13" fmla="*/ 14 h 76"/>
                  <a:gd name="T14" fmla="*/ 28 w 28"/>
                  <a:gd name="T15" fmla="*/ 14 h 76"/>
                  <a:gd name="T16" fmla="*/ 28 w 28"/>
                  <a:gd name="T17" fmla="*/ 12 h 76"/>
                  <a:gd name="T18" fmla="*/ 22 w 28"/>
                  <a:gd name="T19" fmla="*/ 0 h 76"/>
                  <a:gd name="T20" fmla="*/ 20 w 28"/>
                  <a:gd name="T21" fmla="*/ 2 h 76"/>
                  <a:gd name="T22" fmla="*/ 14 w 28"/>
                  <a:gd name="T23" fmla="*/ 4 h 76"/>
                  <a:gd name="T24" fmla="*/ 10 w 28"/>
                  <a:gd name="T25" fmla="*/ 10 h 76"/>
                  <a:gd name="T26" fmla="*/ 6 w 28"/>
                  <a:gd name="T27" fmla="*/ 16 h 76"/>
                  <a:gd name="T28" fmla="*/ 0 w 28"/>
                  <a:gd name="T29" fmla="*/ 26 h 76"/>
                  <a:gd name="T30" fmla="*/ 0 w 28"/>
                  <a:gd name="T31" fmla="*/ 40 h 76"/>
                  <a:gd name="T32" fmla="*/ 0 w 28"/>
                  <a:gd name="T33" fmla="*/ 56 h 76"/>
                  <a:gd name="T34" fmla="*/ 4 w 28"/>
                  <a:gd name="T35" fmla="*/ 76 h 76"/>
                  <a:gd name="T36" fmla="*/ 20 w 28"/>
                  <a:gd name="T37" fmla="*/ 70 h 7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 h="76">
                    <a:moveTo>
                      <a:pt x="20" y="70"/>
                    </a:moveTo>
                    <a:lnTo>
                      <a:pt x="16" y="54"/>
                    </a:lnTo>
                    <a:lnTo>
                      <a:pt x="14" y="40"/>
                    </a:lnTo>
                    <a:lnTo>
                      <a:pt x="16" y="30"/>
                    </a:lnTo>
                    <a:lnTo>
                      <a:pt x="20" y="22"/>
                    </a:lnTo>
                    <a:lnTo>
                      <a:pt x="24" y="18"/>
                    </a:lnTo>
                    <a:lnTo>
                      <a:pt x="26" y="14"/>
                    </a:lnTo>
                    <a:lnTo>
                      <a:pt x="28" y="14"/>
                    </a:lnTo>
                    <a:lnTo>
                      <a:pt x="28" y="12"/>
                    </a:lnTo>
                    <a:lnTo>
                      <a:pt x="22" y="0"/>
                    </a:lnTo>
                    <a:lnTo>
                      <a:pt x="20" y="2"/>
                    </a:lnTo>
                    <a:lnTo>
                      <a:pt x="14" y="4"/>
                    </a:lnTo>
                    <a:lnTo>
                      <a:pt x="10" y="10"/>
                    </a:lnTo>
                    <a:lnTo>
                      <a:pt x="6" y="16"/>
                    </a:lnTo>
                    <a:lnTo>
                      <a:pt x="0" y="26"/>
                    </a:lnTo>
                    <a:lnTo>
                      <a:pt x="0" y="40"/>
                    </a:lnTo>
                    <a:lnTo>
                      <a:pt x="0" y="56"/>
                    </a:lnTo>
                    <a:lnTo>
                      <a:pt x="4" y="76"/>
                    </a:lnTo>
                    <a:lnTo>
                      <a:pt x="20" y="7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592" name="Freeform 282"/>
              <p:cNvSpPr>
                <a:spLocks/>
              </p:cNvSpPr>
              <p:nvPr/>
            </p:nvSpPr>
            <p:spPr bwMode="auto">
              <a:xfrm>
                <a:off x="4688" y="2910"/>
                <a:ext cx="28" cy="76"/>
              </a:xfrm>
              <a:custGeom>
                <a:avLst/>
                <a:gdLst>
                  <a:gd name="T0" fmla="*/ 20 w 28"/>
                  <a:gd name="T1" fmla="*/ 70 h 76"/>
                  <a:gd name="T2" fmla="*/ 16 w 28"/>
                  <a:gd name="T3" fmla="*/ 54 h 76"/>
                  <a:gd name="T4" fmla="*/ 14 w 28"/>
                  <a:gd name="T5" fmla="*/ 40 h 76"/>
                  <a:gd name="T6" fmla="*/ 16 w 28"/>
                  <a:gd name="T7" fmla="*/ 30 h 76"/>
                  <a:gd name="T8" fmla="*/ 20 w 28"/>
                  <a:gd name="T9" fmla="*/ 22 h 76"/>
                  <a:gd name="T10" fmla="*/ 24 w 28"/>
                  <a:gd name="T11" fmla="*/ 18 h 76"/>
                  <a:gd name="T12" fmla="*/ 26 w 28"/>
                  <a:gd name="T13" fmla="*/ 14 h 76"/>
                  <a:gd name="T14" fmla="*/ 28 w 28"/>
                  <a:gd name="T15" fmla="*/ 14 h 76"/>
                  <a:gd name="T16" fmla="*/ 28 w 28"/>
                  <a:gd name="T17" fmla="*/ 12 h 76"/>
                  <a:gd name="T18" fmla="*/ 22 w 28"/>
                  <a:gd name="T19" fmla="*/ 0 h 76"/>
                  <a:gd name="T20" fmla="*/ 20 w 28"/>
                  <a:gd name="T21" fmla="*/ 2 h 76"/>
                  <a:gd name="T22" fmla="*/ 14 w 28"/>
                  <a:gd name="T23" fmla="*/ 4 h 76"/>
                  <a:gd name="T24" fmla="*/ 10 w 28"/>
                  <a:gd name="T25" fmla="*/ 10 h 76"/>
                  <a:gd name="T26" fmla="*/ 6 w 28"/>
                  <a:gd name="T27" fmla="*/ 16 h 76"/>
                  <a:gd name="T28" fmla="*/ 0 w 28"/>
                  <a:gd name="T29" fmla="*/ 26 h 76"/>
                  <a:gd name="T30" fmla="*/ 0 w 28"/>
                  <a:gd name="T31" fmla="*/ 40 h 76"/>
                  <a:gd name="T32" fmla="*/ 0 w 28"/>
                  <a:gd name="T33" fmla="*/ 56 h 76"/>
                  <a:gd name="T34" fmla="*/ 4 w 28"/>
                  <a:gd name="T35" fmla="*/ 76 h 76"/>
                  <a:gd name="T36" fmla="*/ 20 w 28"/>
                  <a:gd name="T37" fmla="*/ 70 h 7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 h="76">
                    <a:moveTo>
                      <a:pt x="20" y="70"/>
                    </a:moveTo>
                    <a:lnTo>
                      <a:pt x="16" y="54"/>
                    </a:lnTo>
                    <a:lnTo>
                      <a:pt x="14" y="40"/>
                    </a:lnTo>
                    <a:lnTo>
                      <a:pt x="16" y="30"/>
                    </a:lnTo>
                    <a:lnTo>
                      <a:pt x="20" y="22"/>
                    </a:lnTo>
                    <a:lnTo>
                      <a:pt x="24" y="18"/>
                    </a:lnTo>
                    <a:lnTo>
                      <a:pt x="26" y="14"/>
                    </a:lnTo>
                    <a:lnTo>
                      <a:pt x="28" y="14"/>
                    </a:lnTo>
                    <a:lnTo>
                      <a:pt x="28" y="12"/>
                    </a:lnTo>
                    <a:lnTo>
                      <a:pt x="22" y="0"/>
                    </a:lnTo>
                    <a:lnTo>
                      <a:pt x="20" y="2"/>
                    </a:lnTo>
                    <a:lnTo>
                      <a:pt x="14" y="4"/>
                    </a:lnTo>
                    <a:lnTo>
                      <a:pt x="10" y="10"/>
                    </a:lnTo>
                    <a:lnTo>
                      <a:pt x="6" y="16"/>
                    </a:lnTo>
                    <a:lnTo>
                      <a:pt x="0" y="26"/>
                    </a:lnTo>
                    <a:lnTo>
                      <a:pt x="0" y="40"/>
                    </a:lnTo>
                    <a:lnTo>
                      <a:pt x="0" y="56"/>
                    </a:lnTo>
                    <a:lnTo>
                      <a:pt x="4" y="76"/>
                    </a:lnTo>
                    <a:lnTo>
                      <a:pt x="20" y="7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542" name="Group 283"/>
            <p:cNvGrpSpPr>
              <a:grpSpLocks/>
            </p:cNvGrpSpPr>
            <p:nvPr/>
          </p:nvGrpSpPr>
          <p:grpSpPr bwMode="auto">
            <a:xfrm>
              <a:off x="5007" y="2024"/>
              <a:ext cx="68" cy="464"/>
              <a:chOff x="4872" y="1884"/>
              <a:chExt cx="68" cy="464"/>
            </a:xfrm>
          </p:grpSpPr>
          <p:sp>
            <p:nvSpPr>
              <p:cNvPr id="34589" name="Freeform 284"/>
              <p:cNvSpPr>
                <a:spLocks/>
              </p:cNvSpPr>
              <p:nvPr/>
            </p:nvSpPr>
            <p:spPr bwMode="auto">
              <a:xfrm>
                <a:off x="4872" y="1884"/>
                <a:ext cx="68" cy="464"/>
              </a:xfrm>
              <a:custGeom>
                <a:avLst/>
                <a:gdLst>
                  <a:gd name="T0" fmla="*/ 68 w 68"/>
                  <a:gd name="T1" fmla="*/ 22 h 464"/>
                  <a:gd name="T2" fmla="*/ 68 w 68"/>
                  <a:gd name="T3" fmla="*/ 444 h 464"/>
                  <a:gd name="T4" fmla="*/ 66 w 68"/>
                  <a:gd name="T5" fmla="*/ 444 h 464"/>
                  <a:gd name="T6" fmla="*/ 64 w 68"/>
                  <a:gd name="T7" fmla="*/ 452 h 464"/>
                  <a:gd name="T8" fmla="*/ 58 w 68"/>
                  <a:gd name="T9" fmla="*/ 458 h 464"/>
                  <a:gd name="T10" fmla="*/ 46 w 68"/>
                  <a:gd name="T11" fmla="*/ 462 h 464"/>
                  <a:gd name="T12" fmla="*/ 32 w 68"/>
                  <a:gd name="T13" fmla="*/ 464 h 464"/>
                  <a:gd name="T14" fmla="*/ 20 w 68"/>
                  <a:gd name="T15" fmla="*/ 462 h 464"/>
                  <a:gd name="T16" fmla="*/ 10 w 68"/>
                  <a:gd name="T17" fmla="*/ 458 h 464"/>
                  <a:gd name="T18" fmla="*/ 2 w 68"/>
                  <a:gd name="T19" fmla="*/ 452 h 464"/>
                  <a:gd name="T20" fmla="*/ 0 w 68"/>
                  <a:gd name="T21" fmla="*/ 444 h 464"/>
                  <a:gd name="T22" fmla="*/ 0 w 68"/>
                  <a:gd name="T23" fmla="*/ 22 h 464"/>
                  <a:gd name="T24" fmla="*/ 2 w 68"/>
                  <a:gd name="T25" fmla="*/ 12 h 464"/>
                  <a:gd name="T26" fmla="*/ 10 w 68"/>
                  <a:gd name="T27" fmla="*/ 8 h 464"/>
                  <a:gd name="T28" fmla="*/ 20 w 68"/>
                  <a:gd name="T29" fmla="*/ 4 h 464"/>
                  <a:gd name="T30" fmla="*/ 32 w 68"/>
                  <a:gd name="T31" fmla="*/ 0 h 464"/>
                  <a:gd name="T32" fmla="*/ 46 w 68"/>
                  <a:gd name="T33" fmla="*/ 4 h 464"/>
                  <a:gd name="T34" fmla="*/ 58 w 68"/>
                  <a:gd name="T35" fmla="*/ 8 h 464"/>
                  <a:gd name="T36" fmla="*/ 64 w 68"/>
                  <a:gd name="T37" fmla="*/ 12 h 464"/>
                  <a:gd name="T38" fmla="*/ 66 w 68"/>
                  <a:gd name="T39" fmla="*/ 22 h 464"/>
                  <a:gd name="T40" fmla="*/ 68 w 68"/>
                  <a:gd name="T41" fmla="*/ 22 h 4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8" h="464">
                    <a:moveTo>
                      <a:pt x="68" y="22"/>
                    </a:moveTo>
                    <a:lnTo>
                      <a:pt x="68" y="444"/>
                    </a:lnTo>
                    <a:lnTo>
                      <a:pt x="66" y="444"/>
                    </a:lnTo>
                    <a:lnTo>
                      <a:pt x="64" y="452"/>
                    </a:lnTo>
                    <a:lnTo>
                      <a:pt x="58" y="458"/>
                    </a:lnTo>
                    <a:lnTo>
                      <a:pt x="46" y="462"/>
                    </a:lnTo>
                    <a:lnTo>
                      <a:pt x="32" y="464"/>
                    </a:lnTo>
                    <a:lnTo>
                      <a:pt x="20" y="462"/>
                    </a:lnTo>
                    <a:lnTo>
                      <a:pt x="10" y="458"/>
                    </a:lnTo>
                    <a:lnTo>
                      <a:pt x="2" y="452"/>
                    </a:lnTo>
                    <a:lnTo>
                      <a:pt x="0" y="444"/>
                    </a:lnTo>
                    <a:lnTo>
                      <a:pt x="0" y="22"/>
                    </a:lnTo>
                    <a:lnTo>
                      <a:pt x="2" y="12"/>
                    </a:lnTo>
                    <a:lnTo>
                      <a:pt x="10" y="8"/>
                    </a:lnTo>
                    <a:lnTo>
                      <a:pt x="20" y="4"/>
                    </a:lnTo>
                    <a:lnTo>
                      <a:pt x="32" y="0"/>
                    </a:lnTo>
                    <a:lnTo>
                      <a:pt x="46" y="4"/>
                    </a:lnTo>
                    <a:lnTo>
                      <a:pt x="58" y="8"/>
                    </a:lnTo>
                    <a:lnTo>
                      <a:pt x="64" y="12"/>
                    </a:lnTo>
                    <a:lnTo>
                      <a:pt x="66" y="22"/>
                    </a:lnTo>
                    <a:lnTo>
                      <a:pt x="68" y="22"/>
                    </a:lnTo>
                    <a:close/>
                  </a:path>
                </a:pathLst>
              </a:custGeom>
              <a:solidFill>
                <a:srgbClr val="FFFF4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590" name="Freeform 285"/>
              <p:cNvSpPr>
                <a:spLocks/>
              </p:cNvSpPr>
              <p:nvPr/>
            </p:nvSpPr>
            <p:spPr bwMode="auto">
              <a:xfrm>
                <a:off x="4872" y="1884"/>
                <a:ext cx="68" cy="464"/>
              </a:xfrm>
              <a:custGeom>
                <a:avLst/>
                <a:gdLst>
                  <a:gd name="T0" fmla="*/ 68 w 68"/>
                  <a:gd name="T1" fmla="*/ 22 h 464"/>
                  <a:gd name="T2" fmla="*/ 68 w 68"/>
                  <a:gd name="T3" fmla="*/ 444 h 464"/>
                  <a:gd name="T4" fmla="*/ 66 w 68"/>
                  <a:gd name="T5" fmla="*/ 444 h 464"/>
                  <a:gd name="T6" fmla="*/ 64 w 68"/>
                  <a:gd name="T7" fmla="*/ 452 h 464"/>
                  <a:gd name="T8" fmla="*/ 58 w 68"/>
                  <a:gd name="T9" fmla="*/ 458 h 464"/>
                  <a:gd name="T10" fmla="*/ 46 w 68"/>
                  <a:gd name="T11" fmla="*/ 462 h 464"/>
                  <a:gd name="T12" fmla="*/ 32 w 68"/>
                  <a:gd name="T13" fmla="*/ 464 h 464"/>
                  <a:gd name="T14" fmla="*/ 20 w 68"/>
                  <a:gd name="T15" fmla="*/ 462 h 464"/>
                  <a:gd name="T16" fmla="*/ 10 w 68"/>
                  <a:gd name="T17" fmla="*/ 458 h 464"/>
                  <a:gd name="T18" fmla="*/ 2 w 68"/>
                  <a:gd name="T19" fmla="*/ 452 h 464"/>
                  <a:gd name="T20" fmla="*/ 0 w 68"/>
                  <a:gd name="T21" fmla="*/ 444 h 464"/>
                  <a:gd name="T22" fmla="*/ 0 w 68"/>
                  <a:gd name="T23" fmla="*/ 22 h 464"/>
                  <a:gd name="T24" fmla="*/ 2 w 68"/>
                  <a:gd name="T25" fmla="*/ 12 h 464"/>
                  <a:gd name="T26" fmla="*/ 10 w 68"/>
                  <a:gd name="T27" fmla="*/ 8 h 464"/>
                  <a:gd name="T28" fmla="*/ 20 w 68"/>
                  <a:gd name="T29" fmla="*/ 4 h 464"/>
                  <a:gd name="T30" fmla="*/ 32 w 68"/>
                  <a:gd name="T31" fmla="*/ 0 h 464"/>
                  <a:gd name="T32" fmla="*/ 46 w 68"/>
                  <a:gd name="T33" fmla="*/ 4 h 464"/>
                  <a:gd name="T34" fmla="*/ 58 w 68"/>
                  <a:gd name="T35" fmla="*/ 8 h 464"/>
                  <a:gd name="T36" fmla="*/ 64 w 68"/>
                  <a:gd name="T37" fmla="*/ 12 h 464"/>
                  <a:gd name="T38" fmla="*/ 66 w 68"/>
                  <a:gd name="T39" fmla="*/ 22 h 464"/>
                  <a:gd name="T40" fmla="*/ 68 w 68"/>
                  <a:gd name="T41" fmla="*/ 22 h 4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8" h="464">
                    <a:moveTo>
                      <a:pt x="68" y="22"/>
                    </a:moveTo>
                    <a:lnTo>
                      <a:pt x="68" y="444"/>
                    </a:lnTo>
                    <a:lnTo>
                      <a:pt x="66" y="444"/>
                    </a:lnTo>
                    <a:lnTo>
                      <a:pt x="64" y="452"/>
                    </a:lnTo>
                    <a:lnTo>
                      <a:pt x="58" y="458"/>
                    </a:lnTo>
                    <a:lnTo>
                      <a:pt x="46" y="462"/>
                    </a:lnTo>
                    <a:lnTo>
                      <a:pt x="32" y="464"/>
                    </a:lnTo>
                    <a:lnTo>
                      <a:pt x="20" y="462"/>
                    </a:lnTo>
                    <a:lnTo>
                      <a:pt x="10" y="458"/>
                    </a:lnTo>
                    <a:lnTo>
                      <a:pt x="2" y="452"/>
                    </a:lnTo>
                    <a:lnTo>
                      <a:pt x="0" y="444"/>
                    </a:lnTo>
                    <a:lnTo>
                      <a:pt x="0" y="22"/>
                    </a:lnTo>
                    <a:lnTo>
                      <a:pt x="2" y="12"/>
                    </a:lnTo>
                    <a:lnTo>
                      <a:pt x="10" y="8"/>
                    </a:lnTo>
                    <a:lnTo>
                      <a:pt x="20" y="4"/>
                    </a:lnTo>
                    <a:lnTo>
                      <a:pt x="32" y="0"/>
                    </a:lnTo>
                    <a:lnTo>
                      <a:pt x="46" y="4"/>
                    </a:lnTo>
                    <a:lnTo>
                      <a:pt x="58" y="8"/>
                    </a:lnTo>
                    <a:lnTo>
                      <a:pt x="64" y="12"/>
                    </a:lnTo>
                    <a:lnTo>
                      <a:pt x="66" y="22"/>
                    </a:lnTo>
                    <a:lnTo>
                      <a:pt x="68" y="22"/>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sp>
          <p:nvSpPr>
            <p:cNvPr id="34543" name="Freeform 286"/>
            <p:cNvSpPr>
              <a:spLocks/>
            </p:cNvSpPr>
            <p:nvPr/>
          </p:nvSpPr>
          <p:spPr bwMode="auto">
            <a:xfrm>
              <a:off x="5007" y="2024"/>
              <a:ext cx="68" cy="464"/>
            </a:xfrm>
            <a:custGeom>
              <a:avLst/>
              <a:gdLst>
                <a:gd name="T0" fmla="*/ 68 w 68"/>
                <a:gd name="T1" fmla="*/ 22 h 464"/>
                <a:gd name="T2" fmla="*/ 68 w 68"/>
                <a:gd name="T3" fmla="*/ 444 h 464"/>
                <a:gd name="T4" fmla="*/ 66 w 68"/>
                <a:gd name="T5" fmla="*/ 444 h 464"/>
                <a:gd name="T6" fmla="*/ 64 w 68"/>
                <a:gd name="T7" fmla="*/ 452 h 464"/>
                <a:gd name="T8" fmla="*/ 58 w 68"/>
                <a:gd name="T9" fmla="*/ 458 h 464"/>
                <a:gd name="T10" fmla="*/ 46 w 68"/>
                <a:gd name="T11" fmla="*/ 462 h 464"/>
                <a:gd name="T12" fmla="*/ 32 w 68"/>
                <a:gd name="T13" fmla="*/ 464 h 464"/>
                <a:gd name="T14" fmla="*/ 20 w 68"/>
                <a:gd name="T15" fmla="*/ 462 h 464"/>
                <a:gd name="T16" fmla="*/ 10 w 68"/>
                <a:gd name="T17" fmla="*/ 458 h 464"/>
                <a:gd name="T18" fmla="*/ 2 w 68"/>
                <a:gd name="T19" fmla="*/ 452 h 464"/>
                <a:gd name="T20" fmla="*/ 0 w 68"/>
                <a:gd name="T21" fmla="*/ 444 h 464"/>
                <a:gd name="T22" fmla="*/ 0 w 68"/>
                <a:gd name="T23" fmla="*/ 22 h 464"/>
                <a:gd name="T24" fmla="*/ 2 w 68"/>
                <a:gd name="T25" fmla="*/ 12 h 464"/>
                <a:gd name="T26" fmla="*/ 10 w 68"/>
                <a:gd name="T27" fmla="*/ 8 h 464"/>
                <a:gd name="T28" fmla="*/ 20 w 68"/>
                <a:gd name="T29" fmla="*/ 4 h 464"/>
                <a:gd name="T30" fmla="*/ 32 w 68"/>
                <a:gd name="T31" fmla="*/ 0 h 464"/>
                <a:gd name="T32" fmla="*/ 46 w 68"/>
                <a:gd name="T33" fmla="*/ 4 h 464"/>
                <a:gd name="T34" fmla="*/ 58 w 68"/>
                <a:gd name="T35" fmla="*/ 8 h 464"/>
                <a:gd name="T36" fmla="*/ 64 w 68"/>
                <a:gd name="T37" fmla="*/ 12 h 464"/>
                <a:gd name="T38" fmla="*/ 66 w 68"/>
                <a:gd name="T39" fmla="*/ 22 h 464"/>
                <a:gd name="T40" fmla="*/ 68 w 68"/>
                <a:gd name="T41" fmla="*/ 22 h 4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8" h="464">
                  <a:moveTo>
                    <a:pt x="68" y="22"/>
                  </a:moveTo>
                  <a:lnTo>
                    <a:pt x="68" y="444"/>
                  </a:lnTo>
                  <a:lnTo>
                    <a:pt x="66" y="444"/>
                  </a:lnTo>
                  <a:lnTo>
                    <a:pt x="64" y="452"/>
                  </a:lnTo>
                  <a:lnTo>
                    <a:pt x="58" y="458"/>
                  </a:lnTo>
                  <a:lnTo>
                    <a:pt x="46" y="462"/>
                  </a:lnTo>
                  <a:lnTo>
                    <a:pt x="32" y="464"/>
                  </a:lnTo>
                  <a:lnTo>
                    <a:pt x="20" y="462"/>
                  </a:lnTo>
                  <a:lnTo>
                    <a:pt x="10" y="458"/>
                  </a:lnTo>
                  <a:lnTo>
                    <a:pt x="2" y="452"/>
                  </a:lnTo>
                  <a:lnTo>
                    <a:pt x="0" y="444"/>
                  </a:lnTo>
                  <a:lnTo>
                    <a:pt x="0" y="22"/>
                  </a:lnTo>
                  <a:lnTo>
                    <a:pt x="2" y="12"/>
                  </a:lnTo>
                  <a:lnTo>
                    <a:pt x="10" y="8"/>
                  </a:lnTo>
                  <a:lnTo>
                    <a:pt x="20" y="4"/>
                  </a:lnTo>
                  <a:lnTo>
                    <a:pt x="32" y="0"/>
                  </a:lnTo>
                  <a:lnTo>
                    <a:pt x="46" y="4"/>
                  </a:lnTo>
                  <a:lnTo>
                    <a:pt x="58" y="8"/>
                  </a:lnTo>
                  <a:lnTo>
                    <a:pt x="64" y="12"/>
                  </a:lnTo>
                  <a:lnTo>
                    <a:pt x="66" y="22"/>
                  </a:lnTo>
                  <a:lnTo>
                    <a:pt x="68" y="22"/>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544" name="Freeform 287"/>
            <p:cNvSpPr>
              <a:spLocks/>
            </p:cNvSpPr>
            <p:nvPr/>
          </p:nvSpPr>
          <p:spPr bwMode="auto">
            <a:xfrm>
              <a:off x="5007" y="2024"/>
              <a:ext cx="66" cy="42"/>
            </a:xfrm>
            <a:custGeom>
              <a:avLst/>
              <a:gdLst>
                <a:gd name="T0" fmla="*/ 34 w 66"/>
                <a:gd name="T1" fmla="*/ 42 h 42"/>
                <a:gd name="T2" fmla="*/ 46 w 66"/>
                <a:gd name="T3" fmla="*/ 40 h 42"/>
                <a:gd name="T4" fmla="*/ 58 w 66"/>
                <a:gd name="T5" fmla="*/ 36 h 42"/>
                <a:gd name="T6" fmla="*/ 64 w 66"/>
                <a:gd name="T7" fmla="*/ 30 h 42"/>
                <a:gd name="T8" fmla="*/ 66 w 66"/>
                <a:gd name="T9" fmla="*/ 22 h 42"/>
                <a:gd name="T10" fmla="*/ 64 w 66"/>
                <a:gd name="T11" fmla="*/ 12 h 42"/>
                <a:gd name="T12" fmla="*/ 58 w 66"/>
                <a:gd name="T13" fmla="*/ 8 h 42"/>
                <a:gd name="T14" fmla="*/ 46 w 66"/>
                <a:gd name="T15" fmla="*/ 4 h 42"/>
                <a:gd name="T16" fmla="*/ 34 w 66"/>
                <a:gd name="T17" fmla="*/ 0 h 42"/>
                <a:gd name="T18" fmla="*/ 20 w 66"/>
                <a:gd name="T19" fmla="*/ 4 h 42"/>
                <a:gd name="T20" fmla="*/ 10 w 66"/>
                <a:gd name="T21" fmla="*/ 8 h 42"/>
                <a:gd name="T22" fmla="*/ 2 w 66"/>
                <a:gd name="T23" fmla="*/ 12 h 42"/>
                <a:gd name="T24" fmla="*/ 0 w 66"/>
                <a:gd name="T25" fmla="*/ 22 h 42"/>
                <a:gd name="T26" fmla="*/ 2 w 66"/>
                <a:gd name="T27" fmla="*/ 30 h 42"/>
                <a:gd name="T28" fmla="*/ 10 w 66"/>
                <a:gd name="T29" fmla="*/ 36 h 42"/>
                <a:gd name="T30" fmla="*/ 20 w 66"/>
                <a:gd name="T31" fmla="*/ 40 h 42"/>
                <a:gd name="T32" fmla="*/ 34 w 66"/>
                <a:gd name="T33" fmla="*/ 42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6" h="42">
                  <a:moveTo>
                    <a:pt x="34" y="42"/>
                  </a:moveTo>
                  <a:lnTo>
                    <a:pt x="46" y="40"/>
                  </a:lnTo>
                  <a:lnTo>
                    <a:pt x="58" y="36"/>
                  </a:lnTo>
                  <a:lnTo>
                    <a:pt x="64" y="30"/>
                  </a:lnTo>
                  <a:lnTo>
                    <a:pt x="66" y="22"/>
                  </a:lnTo>
                  <a:lnTo>
                    <a:pt x="64" y="12"/>
                  </a:lnTo>
                  <a:lnTo>
                    <a:pt x="58" y="8"/>
                  </a:lnTo>
                  <a:lnTo>
                    <a:pt x="46" y="4"/>
                  </a:lnTo>
                  <a:lnTo>
                    <a:pt x="34" y="0"/>
                  </a:lnTo>
                  <a:lnTo>
                    <a:pt x="20" y="4"/>
                  </a:lnTo>
                  <a:lnTo>
                    <a:pt x="10" y="8"/>
                  </a:lnTo>
                  <a:lnTo>
                    <a:pt x="2" y="12"/>
                  </a:lnTo>
                  <a:lnTo>
                    <a:pt x="0" y="22"/>
                  </a:lnTo>
                  <a:lnTo>
                    <a:pt x="2" y="30"/>
                  </a:lnTo>
                  <a:lnTo>
                    <a:pt x="10" y="36"/>
                  </a:lnTo>
                  <a:lnTo>
                    <a:pt x="20" y="40"/>
                  </a:lnTo>
                  <a:lnTo>
                    <a:pt x="34" y="42"/>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nvGrpSpPr>
            <p:cNvPr id="34545" name="Group 288"/>
            <p:cNvGrpSpPr>
              <a:grpSpLocks/>
            </p:cNvGrpSpPr>
            <p:nvPr/>
          </p:nvGrpSpPr>
          <p:grpSpPr bwMode="auto">
            <a:xfrm>
              <a:off x="4945" y="2024"/>
              <a:ext cx="68" cy="464"/>
              <a:chOff x="4810" y="1884"/>
              <a:chExt cx="68" cy="464"/>
            </a:xfrm>
          </p:grpSpPr>
          <p:sp>
            <p:nvSpPr>
              <p:cNvPr id="34587" name="Freeform 289"/>
              <p:cNvSpPr>
                <a:spLocks/>
              </p:cNvSpPr>
              <p:nvPr/>
            </p:nvSpPr>
            <p:spPr bwMode="auto">
              <a:xfrm>
                <a:off x="4810" y="1884"/>
                <a:ext cx="68" cy="464"/>
              </a:xfrm>
              <a:custGeom>
                <a:avLst/>
                <a:gdLst>
                  <a:gd name="T0" fmla="*/ 68 w 68"/>
                  <a:gd name="T1" fmla="*/ 22 h 464"/>
                  <a:gd name="T2" fmla="*/ 68 w 68"/>
                  <a:gd name="T3" fmla="*/ 444 h 464"/>
                  <a:gd name="T4" fmla="*/ 66 w 68"/>
                  <a:gd name="T5" fmla="*/ 444 h 464"/>
                  <a:gd name="T6" fmla="*/ 62 w 68"/>
                  <a:gd name="T7" fmla="*/ 452 h 464"/>
                  <a:gd name="T8" fmla="*/ 56 w 68"/>
                  <a:gd name="T9" fmla="*/ 458 h 464"/>
                  <a:gd name="T10" fmla="*/ 46 w 68"/>
                  <a:gd name="T11" fmla="*/ 462 h 464"/>
                  <a:gd name="T12" fmla="*/ 32 w 68"/>
                  <a:gd name="T13" fmla="*/ 464 h 464"/>
                  <a:gd name="T14" fmla="*/ 20 w 68"/>
                  <a:gd name="T15" fmla="*/ 462 h 464"/>
                  <a:gd name="T16" fmla="*/ 10 w 68"/>
                  <a:gd name="T17" fmla="*/ 458 h 464"/>
                  <a:gd name="T18" fmla="*/ 2 w 68"/>
                  <a:gd name="T19" fmla="*/ 452 h 464"/>
                  <a:gd name="T20" fmla="*/ 0 w 68"/>
                  <a:gd name="T21" fmla="*/ 444 h 464"/>
                  <a:gd name="T22" fmla="*/ 0 w 68"/>
                  <a:gd name="T23" fmla="*/ 22 h 464"/>
                  <a:gd name="T24" fmla="*/ 2 w 68"/>
                  <a:gd name="T25" fmla="*/ 12 h 464"/>
                  <a:gd name="T26" fmla="*/ 10 w 68"/>
                  <a:gd name="T27" fmla="*/ 8 h 464"/>
                  <a:gd name="T28" fmla="*/ 20 w 68"/>
                  <a:gd name="T29" fmla="*/ 4 h 464"/>
                  <a:gd name="T30" fmla="*/ 32 w 68"/>
                  <a:gd name="T31" fmla="*/ 0 h 464"/>
                  <a:gd name="T32" fmla="*/ 46 w 68"/>
                  <a:gd name="T33" fmla="*/ 4 h 464"/>
                  <a:gd name="T34" fmla="*/ 56 w 68"/>
                  <a:gd name="T35" fmla="*/ 8 h 464"/>
                  <a:gd name="T36" fmla="*/ 62 w 68"/>
                  <a:gd name="T37" fmla="*/ 12 h 464"/>
                  <a:gd name="T38" fmla="*/ 66 w 68"/>
                  <a:gd name="T39" fmla="*/ 22 h 464"/>
                  <a:gd name="T40" fmla="*/ 68 w 68"/>
                  <a:gd name="T41" fmla="*/ 22 h 4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8" h="464">
                    <a:moveTo>
                      <a:pt x="68" y="22"/>
                    </a:moveTo>
                    <a:lnTo>
                      <a:pt x="68" y="444"/>
                    </a:lnTo>
                    <a:lnTo>
                      <a:pt x="66" y="444"/>
                    </a:lnTo>
                    <a:lnTo>
                      <a:pt x="62" y="452"/>
                    </a:lnTo>
                    <a:lnTo>
                      <a:pt x="56" y="458"/>
                    </a:lnTo>
                    <a:lnTo>
                      <a:pt x="46" y="462"/>
                    </a:lnTo>
                    <a:lnTo>
                      <a:pt x="32" y="464"/>
                    </a:lnTo>
                    <a:lnTo>
                      <a:pt x="20" y="462"/>
                    </a:lnTo>
                    <a:lnTo>
                      <a:pt x="10" y="458"/>
                    </a:lnTo>
                    <a:lnTo>
                      <a:pt x="2" y="452"/>
                    </a:lnTo>
                    <a:lnTo>
                      <a:pt x="0" y="444"/>
                    </a:lnTo>
                    <a:lnTo>
                      <a:pt x="0" y="22"/>
                    </a:lnTo>
                    <a:lnTo>
                      <a:pt x="2" y="12"/>
                    </a:lnTo>
                    <a:lnTo>
                      <a:pt x="10" y="8"/>
                    </a:lnTo>
                    <a:lnTo>
                      <a:pt x="20" y="4"/>
                    </a:lnTo>
                    <a:lnTo>
                      <a:pt x="32" y="0"/>
                    </a:lnTo>
                    <a:lnTo>
                      <a:pt x="46" y="4"/>
                    </a:lnTo>
                    <a:lnTo>
                      <a:pt x="56" y="8"/>
                    </a:lnTo>
                    <a:lnTo>
                      <a:pt x="62" y="12"/>
                    </a:lnTo>
                    <a:lnTo>
                      <a:pt x="66" y="22"/>
                    </a:lnTo>
                    <a:lnTo>
                      <a:pt x="68" y="22"/>
                    </a:lnTo>
                    <a:close/>
                  </a:path>
                </a:pathLst>
              </a:custGeom>
              <a:solidFill>
                <a:srgbClr val="FFFF4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588" name="Freeform 290"/>
              <p:cNvSpPr>
                <a:spLocks/>
              </p:cNvSpPr>
              <p:nvPr/>
            </p:nvSpPr>
            <p:spPr bwMode="auto">
              <a:xfrm>
                <a:off x="4810" y="1884"/>
                <a:ext cx="68" cy="464"/>
              </a:xfrm>
              <a:custGeom>
                <a:avLst/>
                <a:gdLst>
                  <a:gd name="T0" fmla="*/ 68 w 68"/>
                  <a:gd name="T1" fmla="*/ 22 h 464"/>
                  <a:gd name="T2" fmla="*/ 68 w 68"/>
                  <a:gd name="T3" fmla="*/ 444 h 464"/>
                  <a:gd name="T4" fmla="*/ 66 w 68"/>
                  <a:gd name="T5" fmla="*/ 444 h 464"/>
                  <a:gd name="T6" fmla="*/ 62 w 68"/>
                  <a:gd name="T7" fmla="*/ 452 h 464"/>
                  <a:gd name="T8" fmla="*/ 56 w 68"/>
                  <a:gd name="T9" fmla="*/ 458 h 464"/>
                  <a:gd name="T10" fmla="*/ 46 w 68"/>
                  <a:gd name="T11" fmla="*/ 462 h 464"/>
                  <a:gd name="T12" fmla="*/ 32 w 68"/>
                  <a:gd name="T13" fmla="*/ 464 h 464"/>
                  <a:gd name="T14" fmla="*/ 20 w 68"/>
                  <a:gd name="T15" fmla="*/ 462 h 464"/>
                  <a:gd name="T16" fmla="*/ 10 w 68"/>
                  <a:gd name="T17" fmla="*/ 458 h 464"/>
                  <a:gd name="T18" fmla="*/ 2 w 68"/>
                  <a:gd name="T19" fmla="*/ 452 h 464"/>
                  <a:gd name="T20" fmla="*/ 0 w 68"/>
                  <a:gd name="T21" fmla="*/ 444 h 464"/>
                  <a:gd name="T22" fmla="*/ 0 w 68"/>
                  <a:gd name="T23" fmla="*/ 22 h 464"/>
                  <a:gd name="T24" fmla="*/ 2 w 68"/>
                  <a:gd name="T25" fmla="*/ 12 h 464"/>
                  <a:gd name="T26" fmla="*/ 10 w 68"/>
                  <a:gd name="T27" fmla="*/ 8 h 464"/>
                  <a:gd name="T28" fmla="*/ 20 w 68"/>
                  <a:gd name="T29" fmla="*/ 4 h 464"/>
                  <a:gd name="T30" fmla="*/ 32 w 68"/>
                  <a:gd name="T31" fmla="*/ 0 h 464"/>
                  <a:gd name="T32" fmla="*/ 46 w 68"/>
                  <a:gd name="T33" fmla="*/ 4 h 464"/>
                  <a:gd name="T34" fmla="*/ 56 w 68"/>
                  <a:gd name="T35" fmla="*/ 8 h 464"/>
                  <a:gd name="T36" fmla="*/ 62 w 68"/>
                  <a:gd name="T37" fmla="*/ 12 h 464"/>
                  <a:gd name="T38" fmla="*/ 66 w 68"/>
                  <a:gd name="T39" fmla="*/ 22 h 464"/>
                  <a:gd name="T40" fmla="*/ 68 w 68"/>
                  <a:gd name="T41" fmla="*/ 22 h 4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8" h="464">
                    <a:moveTo>
                      <a:pt x="68" y="22"/>
                    </a:moveTo>
                    <a:lnTo>
                      <a:pt x="68" y="444"/>
                    </a:lnTo>
                    <a:lnTo>
                      <a:pt x="66" y="444"/>
                    </a:lnTo>
                    <a:lnTo>
                      <a:pt x="62" y="452"/>
                    </a:lnTo>
                    <a:lnTo>
                      <a:pt x="56" y="458"/>
                    </a:lnTo>
                    <a:lnTo>
                      <a:pt x="46" y="462"/>
                    </a:lnTo>
                    <a:lnTo>
                      <a:pt x="32" y="464"/>
                    </a:lnTo>
                    <a:lnTo>
                      <a:pt x="20" y="462"/>
                    </a:lnTo>
                    <a:lnTo>
                      <a:pt x="10" y="458"/>
                    </a:lnTo>
                    <a:lnTo>
                      <a:pt x="2" y="452"/>
                    </a:lnTo>
                    <a:lnTo>
                      <a:pt x="0" y="444"/>
                    </a:lnTo>
                    <a:lnTo>
                      <a:pt x="0" y="22"/>
                    </a:lnTo>
                    <a:lnTo>
                      <a:pt x="2" y="12"/>
                    </a:lnTo>
                    <a:lnTo>
                      <a:pt x="10" y="8"/>
                    </a:lnTo>
                    <a:lnTo>
                      <a:pt x="20" y="4"/>
                    </a:lnTo>
                    <a:lnTo>
                      <a:pt x="32" y="0"/>
                    </a:lnTo>
                    <a:lnTo>
                      <a:pt x="46" y="4"/>
                    </a:lnTo>
                    <a:lnTo>
                      <a:pt x="56" y="8"/>
                    </a:lnTo>
                    <a:lnTo>
                      <a:pt x="62" y="12"/>
                    </a:lnTo>
                    <a:lnTo>
                      <a:pt x="66" y="22"/>
                    </a:lnTo>
                    <a:lnTo>
                      <a:pt x="68" y="22"/>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sp>
          <p:nvSpPr>
            <p:cNvPr id="34546" name="Freeform 291"/>
            <p:cNvSpPr>
              <a:spLocks/>
            </p:cNvSpPr>
            <p:nvPr/>
          </p:nvSpPr>
          <p:spPr bwMode="auto">
            <a:xfrm>
              <a:off x="4945" y="2024"/>
              <a:ext cx="66" cy="42"/>
            </a:xfrm>
            <a:custGeom>
              <a:avLst/>
              <a:gdLst>
                <a:gd name="T0" fmla="*/ 32 w 66"/>
                <a:gd name="T1" fmla="*/ 42 h 42"/>
                <a:gd name="T2" fmla="*/ 44 w 66"/>
                <a:gd name="T3" fmla="*/ 40 h 42"/>
                <a:gd name="T4" fmla="*/ 54 w 66"/>
                <a:gd name="T5" fmla="*/ 36 h 42"/>
                <a:gd name="T6" fmla="*/ 62 w 66"/>
                <a:gd name="T7" fmla="*/ 30 h 42"/>
                <a:gd name="T8" fmla="*/ 66 w 66"/>
                <a:gd name="T9" fmla="*/ 22 h 42"/>
                <a:gd name="T10" fmla="*/ 62 w 66"/>
                <a:gd name="T11" fmla="*/ 12 h 42"/>
                <a:gd name="T12" fmla="*/ 54 w 66"/>
                <a:gd name="T13" fmla="*/ 8 h 42"/>
                <a:gd name="T14" fmla="*/ 44 w 66"/>
                <a:gd name="T15" fmla="*/ 4 h 42"/>
                <a:gd name="T16" fmla="*/ 32 w 66"/>
                <a:gd name="T17" fmla="*/ 0 h 42"/>
                <a:gd name="T18" fmla="*/ 20 w 66"/>
                <a:gd name="T19" fmla="*/ 4 h 42"/>
                <a:gd name="T20" fmla="*/ 10 w 66"/>
                <a:gd name="T21" fmla="*/ 8 h 42"/>
                <a:gd name="T22" fmla="*/ 2 w 66"/>
                <a:gd name="T23" fmla="*/ 12 h 42"/>
                <a:gd name="T24" fmla="*/ 0 w 66"/>
                <a:gd name="T25" fmla="*/ 22 h 42"/>
                <a:gd name="T26" fmla="*/ 2 w 66"/>
                <a:gd name="T27" fmla="*/ 30 h 42"/>
                <a:gd name="T28" fmla="*/ 10 w 66"/>
                <a:gd name="T29" fmla="*/ 36 h 42"/>
                <a:gd name="T30" fmla="*/ 20 w 66"/>
                <a:gd name="T31" fmla="*/ 40 h 42"/>
                <a:gd name="T32" fmla="*/ 32 w 66"/>
                <a:gd name="T33" fmla="*/ 42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6" h="42">
                  <a:moveTo>
                    <a:pt x="32" y="42"/>
                  </a:moveTo>
                  <a:lnTo>
                    <a:pt x="44" y="40"/>
                  </a:lnTo>
                  <a:lnTo>
                    <a:pt x="54" y="36"/>
                  </a:lnTo>
                  <a:lnTo>
                    <a:pt x="62" y="30"/>
                  </a:lnTo>
                  <a:lnTo>
                    <a:pt x="66" y="22"/>
                  </a:lnTo>
                  <a:lnTo>
                    <a:pt x="62" y="12"/>
                  </a:lnTo>
                  <a:lnTo>
                    <a:pt x="54" y="8"/>
                  </a:lnTo>
                  <a:lnTo>
                    <a:pt x="44" y="4"/>
                  </a:lnTo>
                  <a:lnTo>
                    <a:pt x="32" y="0"/>
                  </a:lnTo>
                  <a:lnTo>
                    <a:pt x="20" y="4"/>
                  </a:lnTo>
                  <a:lnTo>
                    <a:pt x="10" y="8"/>
                  </a:lnTo>
                  <a:lnTo>
                    <a:pt x="2" y="12"/>
                  </a:lnTo>
                  <a:lnTo>
                    <a:pt x="0" y="22"/>
                  </a:lnTo>
                  <a:lnTo>
                    <a:pt x="2" y="30"/>
                  </a:lnTo>
                  <a:lnTo>
                    <a:pt x="10" y="36"/>
                  </a:lnTo>
                  <a:lnTo>
                    <a:pt x="20" y="40"/>
                  </a:lnTo>
                  <a:lnTo>
                    <a:pt x="32" y="42"/>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nvGrpSpPr>
            <p:cNvPr id="34547" name="Group 292"/>
            <p:cNvGrpSpPr>
              <a:grpSpLocks/>
            </p:cNvGrpSpPr>
            <p:nvPr/>
          </p:nvGrpSpPr>
          <p:grpSpPr bwMode="auto">
            <a:xfrm>
              <a:off x="4969" y="1932"/>
              <a:ext cx="84" cy="116"/>
              <a:chOff x="4834" y="1792"/>
              <a:chExt cx="84" cy="116"/>
            </a:xfrm>
          </p:grpSpPr>
          <p:sp>
            <p:nvSpPr>
              <p:cNvPr id="34585" name="Freeform 293"/>
              <p:cNvSpPr>
                <a:spLocks/>
              </p:cNvSpPr>
              <p:nvPr/>
            </p:nvSpPr>
            <p:spPr bwMode="auto">
              <a:xfrm>
                <a:off x="4834" y="1792"/>
                <a:ext cx="84" cy="116"/>
              </a:xfrm>
              <a:custGeom>
                <a:avLst/>
                <a:gdLst>
                  <a:gd name="T0" fmla="*/ 78 w 84"/>
                  <a:gd name="T1" fmla="*/ 0 h 116"/>
                  <a:gd name="T2" fmla="*/ 80 w 84"/>
                  <a:gd name="T3" fmla="*/ 0 h 116"/>
                  <a:gd name="T4" fmla="*/ 58 w 84"/>
                  <a:gd name="T5" fmla="*/ 4 h 116"/>
                  <a:gd name="T6" fmla="*/ 38 w 84"/>
                  <a:gd name="T7" fmla="*/ 16 h 116"/>
                  <a:gd name="T8" fmla="*/ 24 w 84"/>
                  <a:gd name="T9" fmla="*/ 36 h 116"/>
                  <a:gd name="T10" fmla="*/ 14 w 84"/>
                  <a:gd name="T11" fmla="*/ 58 h 116"/>
                  <a:gd name="T12" fmla="*/ 8 w 84"/>
                  <a:gd name="T13" fmla="*/ 78 h 116"/>
                  <a:gd name="T14" fmla="*/ 4 w 84"/>
                  <a:gd name="T15" fmla="*/ 96 h 116"/>
                  <a:gd name="T16" fmla="*/ 2 w 84"/>
                  <a:gd name="T17" fmla="*/ 108 h 116"/>
                  <a:gd name="T18" fmla="*/ 0 w 84"/>
                  <a:gd name="T19" fmla="*/ 112 h 116"/>
                  <a:gd name="T20" fmla="*/ 16 w 84"/>
                  <a:gd name="T21" fmla="*/ 116 h 116"/>
                  <a:gd name="T22" fmla="*/ 18 w 84"/>
                  <a:gd name="T23" fmla="*/ 110 h 116"/>
                  <a:gd name="T24" fmla="*/ 20 w 84"/>
                  <a:gd name="T25" fmla="*/ 98 h 116"/>
                  <a:gd name="T26" fmla="*/ 24 w 84"/>
                  <a:gd name="T27" fmla="*/ 82 h 116"/>
                  <a:gd name="T28" fmla="*/ 30 w 84"/>
                  <a:gd name="T29" fmla="*/ 62 h 116"/>
                  <a:gd name="T30" fmla="*/ 38 w 84"/>
                  <a:gd name="T31" fmla="*/ 44 h 116"/>
                  <a:gd name="T32" fmla="*/ 48 w 84"/>
                  <a:gd name="T33" fmla="*/ 28 h 116"/>
                  <a:gd name="T34" fmla="*/ 62 w 84"/>
                  <a:gd name="T35" fmla="*/ 16 h 116"/>
                  <a:gd name="T36" fmla="*/ 80 w 84"/>
                  <a:gd name="T37" fmla="*/ 12 h 116"/>
                  <a:gd name="T38" fmla="*/ 84 w 84"/>
                  <a:gd name="T39" fmla="*/ 12 h 116"/>
                  <a:gd name="T40" fmla="*/ 78 w 84"/>
                  <a:gd name="T41" fmla="*/ 0 h 1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4" h="116">
                    <a:moveTo>
                      <a:pt x="78" y="0"/>
                    </a:moveTo>
                    <a:lnTo>
                      <a:pt x="80" y="0"/>
                    </a:lnTo>
                    <a:lnTo>
                      <a:pt x="58" y="4"/>
                    </a:lnTo>
                    <a:lnTo>
                      <a:pt x="38" y="16"/>
                    </a:lnTo>
                    <a:lnTo>
                      <a:pt x="24" y="36"/>
                    </a:lnTo>
                    <a:lnTo>
                      <a:pt x="14" y="58"/>
                    </a:lnTo>
                    <a:lnTo>
                      <a:pt x="8" y="78"/>
                    </a:lnTo>
                    <a:lnTo>
                      <a:pt x="4" y="96"/>
                    </a:lnTo>
                    <a:lnTo>
                      <a:pt x="2" y="108"/>
                    </a:lnTo>
                    <a:lnTo>
                      <a:pt x="0" y="112"/>
                    </a:lnTo>
                    <a:lnTo>
                      <a:pt x="16" y="116"/>
                    </a:lnTo>
                    <a:lnTo>
                      <a:pt x="18" y="110"/>
                    </a:lnTo>
                    <a:lnTo>
                      <a:pt x="20" y="98"/>
                    </a:lnTo>
                    <a:lnTo>
                      <a:pt x="24" y="82"/>
                    </a:lnTo>
                    <a:lnTo>
                      <a:pt x="30" y="62"/>
                    </a:lnTo>
                    <a:lnTo>
                      <a:pt x="38" y="44"/>
                    </a:lnTo>
                    <a:lnTo>
                      <a:pt x="48" y="28"/>
                    </a:lnTo>
                    <a:lnTo>
                      <a:pt x="62" y="16"/>
                    </a:lnTo>
                    <a:lnTo>
                      <a:pt x="80" y="12"/>
                    </a:lnTo>
                    <a:lnTo>
                      <a:pt x="84" y="12"/>
                    </a:lnTo>
                    <a:lnTo>
                      <a:pt x="78"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586" name="Freeform 294"/>
              <p:cNvSpPr>
                <a:spLocks/>
              </p:cNvSpPr>
              <p:nvPr/>
            </p:nvSpPr>
            <p:spPr bwMode="auto">
              <a:xfrm>
                <a:off x="4834" y="1792"/>
                <a:ext cx="84" cy="116"/>
              </a:xfrm>
              <a:custGeom>
                <a:avLst/>
                <a:gdLst>
                  <a:gd name="T0" fmla="*/ 78 w 84"/>
                  <a:gd name="T1" fmla="*/ 0 h 116"/>
                  <a:gd name="T2" fmla="*/ 80 w 84"/>
                  <a:gd name="T3" fmla="*/ 0 h 116"/>
                  <a:gd name="T4" fmla="*/ 58 w 84"/>
                  <a:gd name="T5" fmla="*/ 4 h 116"/>
                  <a:gd name="T6" fmla="*/ 38 w 84"/>
                  <a:gd name="T7" fmla="*/ 16 h 116"/>
                  <a:gd name="T8" fmla="*/ 24 w 84"/>
                  <a:gd name="T9" fmla="*/ 36 h 116"/>
                  <a:gd name="T10" fmla="*/ 14 w 84"/>
                  <a:gd name="T11" fmla="*/ 58 h 116"/>
                  <a:gd name="T12" fmla="*/ 8 w 84"/>
                  <a:gd name="T13" fmla="*/ 78 h 116"/>
                  <a:gd name="T14" fmla="*/ 4 w 84"/>
                  <a:gd name="T15" fmla="*/ 96 h 116"/>
                  <a:gd name="T16" fmla="*/ 2 w 84"/>
                  <a:gd name="T17" fmla="*/ 108 h 116"/>
                  <a:gd name="T18" fmla="*/ 0 w 84"/>
                  <a:gd name="T19" fmla="*/ 112 h 116"/>
                  <a:gd name="T20" fmla="*/ 16 w 84"/>
                  <a:gd name="T21" fmla="*/ 116 h 116"/>
                  <a:gd name="T22" fmla="*/ 18 w 84"/>
                  <a:gd name="T23" fmla="*/ 110 h 116"/>
                  <a:gd name="T24" fmla="*/ 20 w 84"/>
                  <a:gd name="T25" fmla="*/ 98 h 116"/>
                  <a:gd name="T26" fmla="*/ 24 w 84"/>
                  <a:gd name="T27" fmla="*/ 82 h 116"/>
                  <a:gd name="T28" fmla="*/ 30 w 84"/>
                  <a:gd name="T29" fmla="*/ 62 h 116"/>
                  <a:gd name="T30" fmla="*/ 38 w 84"/>
                  <a:gd name="T31" fmla="*/ 44 h 116"/>
                  <a:gd name="T32" fmla="*/ 48 w 84"/>
                  <a:gd name="T33" fmla="*/ 28 h 116"/>
                  <a:gd name="T34" fmla="*/ 62 w 84"/>
                  <a:gd name="T35" fmla="*/ 16 h 116"/>
                  <a:gd name="T36" fmla="*/ 80 w 84"/>
                  <a:gd name="T37" fmla="*/ 12 h 116"/>
                  <a:gd name="T38" fmla="*/ 84 w 84"/>
                  <a:gd name="T39" fmla="*/ 12 h 116"/>
                  <a:gd name="T40" fmla="*/ 78 w 84"/>
                  <a:gd name="T41" fmla="*/ 0 h 1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4" h="116">
                    <a:moveTo>
                      <a:pt x="78" y="0"/>
                    </a:moveTo>
                    <a:lnTo>
                      <a:pt x="80" y="0"/>
                    </a:lnTo>
                    <a:lnTo>
                      <a:pt x="58" y="4"/>
                    </a:lnTo>
                    <a:lnTo>
                      <a:pt x="38" y="16"/>
                    </a:lnTo>
                    <a:lnTo>
                      <a:pt x="24" y="36"/>
                    </a:lnTo>
                    <a:lnTo>
                      <a:pt x="14" y="58"/>
                    </a:lnTo>
                    <a:lnTo>
                      <a:pt x="8" y="78"/>
                    </a:lnTo>
                    <a:lnTo>
                      <a:pt x="4" y="96"/>
                    </a:lnTo>
                    <a:lnTo>
                      <a:pt x="2" y="108"/>
                    </a:lnTo>
                    <a:lnTo>
                      <a:pt x="0" y="112"/>
                    </a:lnTo>
                    <a:lnTo>
                      <a:pt x="16" y="116"/>
                    </a:lnTo>
                    <a:lnTo>
                      <a:pt x="18" y="110"/>
                    </a:lnTo>
                    <a:lnTo>
                      <a:pt x="20" y="98"/>
                    </a:lnTo>
                    <a:lnTo>
                      <a:pt x="24" y="82"/>
                    </a:lnTo>
                    <a:lnTo>
                      <a:pt x="30" y="62"/>
                    </a:lnTo>
                    <a:lnTo>
                      <a:pt x="38" y="44"/>
                    </a:lnTo>
                    <a:lnTo>
                      <a:pt x="48" y="28"/>
                    </a:lnTo>
                    <a:lnTo>
                      <a:pt x="62" y="16"/>
                    </a:lnTo>
                    <a:lnTo>
                      <a:pt x="80" y="12"/>
                    </a:lnTo>
                    <a:lnTo>
                      <a:pt x="84" y="12"/>
                    </a:lnTo>
                    <a:lnTo>
                      <a:pt x="78" y="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548" name="Group 295"/>
            <p:cNvGrpSpPr>
              <a:grpSpLocks/>
            </p:cNvGrpSpPr>
            <p:nvPr/>
          </p:nvGrpSpPr>
          <p:grpSpPr bwMode="auto">
            <a:xfrm>
              <a:off x="5033" y="1932"/>
              <a:ext cx="56" cy="118"/>
              <a:chOff x="4898" y="1792"/>
              <a:chExt cx="56" cy="118"/>
            </a:xfrm>
          </p:grpSpPr>
          <p:sp>
            <p:nvSpPr>
              <p:cNvPr id="34583" name="Freeform 296"/>
              <p:cNvSpPr>
                <a:spLocks/>
              </p:cNvSpPr>
              <p:nvPr/>
            </p:nvSpPr>
            <p:spPr bwMode="auto">
              <a:xfrm>
                <a:off x="4898" y="1792"/>
                <a:ext cx="56" cy="118"/>
              </a:xfrm>
              <a:custGeom>
                <a:avLst/>
                <a:gdLst>
                  <a:gd name="T0" fmla="*/ 12 w 56"/>
                  <a:gd name="T1" fmla="*/ 118 h 118"/>
                  <a:gd name="T2" fmla="*/ 38 w 56"/>
                  <a:gd name="T3" fmla="*/ 76 h 118"/>
                  <a:gd name="T4" fmla="*/ 54 w 56"/>
                  <a:gd name="T5" fmla="*/ 44 h 118"/>
                  <a:gd name="T6" fmla="*/ 56 w 56"/>
                  <a:gd name="T7" fmla="*/ 24 h 118"/>
                  <a:gd name="T8" fmla="*/ 52 w 56"/>
                  <a:gd name="T9" fmla="*/ 8 h 118"/>
                  <a:gd name="T10" fmla="*/ 38 w 56"/>
                  <a:gd name="T11" fmla="*/ 0 h 118"/>
                  <a:gd name="T12" fmla="*/ 26 w 56"/>
                  <a:gd name="T13" fmla="*/ 0 h 118"/>
                  <a:gd name="T14" fmla="*/ 18 w 56"/>
                  <a:gd name="T15" fmla="*/ 0 h 118"/>
                  <a:gd name="T16" fmla="*/ 14 w 56"/>
                  <a:gd name="T17" fmla="*/ 0 h 118"/>
                  <a:gd name="T18" fmla="*/ 18 w 56"/>
                  <a:gd name="T19" fmla="*/ 12 h 118"/>
                  <a:gd name="T20" fmla="*/ 22 w 56"/>
                  <a:gd name="T21" fmla="*/ 12 h 118"/>
                  <a:gd name="T22" fmla="*/ 26 w 56"/>
                  <a:gd name="T23" fmla="*/ 12 h 118"/>
                  <a:gd name="T24" fmla="*/ 34 w 56"/>
                  <a:gd name="T25" fmla="*/ 12 h 118"/>
                  <a:gd name="T26" fmla="*/ 36 w 56"/>
                  <a:gd name="T27" fmla="*/ 14 h 118"/>
                  <a:gd name="T28" fmla="*/ 38 w 56"/>
                  <a:gd name="T29" fmla="*/ 24 h 118"/>
                  <a:gd name="T30" fmla="*/ 36 w 56"/>
                  <a:gd name="T31" fmla="*/ 40 h 118"/>
                  <a:gd name="T32" fmla="*/ 26 w 56"/>
                  <a:gd name="T33" fmla="*/ 68 h 118"/>
                  <a:gd name="T34" fmla="*/ 0 w 56"/>
                  <a:gd name="T35" fmla="*/ 110 h 118"/>
                  <a:gd name="T36" fmla="*/ 12 w 56"/>
                  <a:gd name="T37" fmla="*/ 118 h 1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6" h="118">
                    <a:moveTo>
                      <a:pt x="12" y="118"/>
                    </a:moveTo>
                    <a:lnTo>
                      <a:pt x="38" y="76"/>
                    </a:lnTo>
                    <a:lnTo>
                      <a:pt x="54" y="44"/>
                    </a:lnTo>
                    <a:lnTo>
                      <a:pt x="56" y="24"/>
                    </a:lnTo>
                    <a:lnTo>
                      <a:pt x="52" y="8"/>
                    </a:lnTo>
                    <a:lnTo>
                      <a:pt x="38" y="0"/>
                    </a:lnTo>
                    <a:lnTo>
                      <a:pt x="26" y="0"/>
                    </a:lnTo>
                    <a:lnTo>
                      <a:pt x="18" y="0"/>
                    </a:lnTo>
                    <a:lnTo>
                      <a:pt x="14" y="0"/>
                    </a:lnTo>
                    <a:lnTo>
                      <a:pt x="18" y="12"/>
                    </a:lnTo>
                    <a:lnTo>
                      <a:pt x="22" y="12"/>
                    </a:lnTo>
                    <a:lnTo>
                      <a:pt x="26" y="12"/>
                    </a:lnTo>
                    <a:lnTo>
                      <a:pt x="34" y="12"/>
                    </a:lnTo>
                    <a:lnTo>
                      <a:pt x="36" y="14"/>
                    </a:lnTo>
                    <a:lnTo>
                      <a:pt x="38" y="24"/>
                    </a:lnTo>
                    <a:lnTo>
                      <a:pt x="36" y="40"/>
                    </a:lnTo>
                    <a:lnTo>
                      <a:pt x="26" y="68"/>
                    </a:lnTo>
                    <a:lnTo>
                      <a:pt x="0" y="110"/>
                    </a:lnTo>
                    <a:lnTo>
                      <a:pt x="12" y="118"/>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584" name="Freeform 297"/>
              <p:cNvSpPr>
                <a:spLocks/>
              </p:cNvSpPr>
              <p:nvPr/>
            </p:nvSpPr>
            <p:spPr bwMode="auto">
              <a:xfrm>
                <a:off x="4898" y="1792"/>
                <a:ext cx="56" cy="118"/>
              </a:xfrm>
              <a:custGeom>
                <a:avLst/>
                <a:gdLst>
                  <a:gd name="T0" fmla="*/ 12 w 56"/>
                  <a:gd name="T1" fmla="*/ 118 h 118"/>
                  <a:gd name="T2" fmla="*/ 38 w 56"/>
                  <a:gd name="T3" fmla="*/ 76 h 118"/>
                  <a:gd name="T4" fmla="*/ 54 w 56"/>
                  <a:gd name="T5" fmla="*/ 44 h 118"/>
                  <a:gd name="T6" fmla="*/ 56 w 56"/>
                  <a:gd name="T7" fmla="*/ 24 h 118"/>
                  <a:gd name="T8" fmla="*/ 52 w 56"/>
                  <a:gd name="T9" fmla="*/ 8 h 118"/>
                  <a:gd name="T10" fmla="*/ 38 w 56"/>
                  <a:gd name="T11" fmla="*/ 0 h 118"/>
                  <a:gd name="T12" fmla="*/ 26 w 56"/>
                  <a:gd name="T13" fmla="*/ 0 h 118"/>
                  <a:gd name="T14" fmla="*/ 18 w 56"/>
                  <a:gd name="T15" fmla="*/ 0 h 118"/>
                  <a:gd name="T16" fmla="*/ 14 w 56"/>
                  <a:gd name="T17" fmla="*/ 0 h 118"/>
                  <a:gd name="T18" fmla="*/ 18 w 56"/>
                  <a:gd name="T19" fmla="*/ 12 h 118"/>
                  <a:gd name="T20" fmla="*/ 22 w 56"/>
                  <a:gd name="T21" fmla="*/ 12 h 118"/>
                  <a:gd name="T22" fmla="*/ 26 w 56"/>
                  <a:gd name="T23" fmla="*/ 12 h 118"/>
                  <a:gd name="T24" fmla="*/ 34 w 56"/>
                  <a:gd name="T25" fmla="*/ 12 h 118"/>
                  <a:gd name="T26" fmla="*/ 36 w 56"/>
                  <a:gd name="T27" fmla="*/ 14 h 118"/>
                  <a:gd name="T28" fmla="*/ 38 w 56"/>
                  <a:gd name="T29" fmla="*/ 24 h 118"/>
                  <a:gd name="T30" fmla="*/ 36 w 56"/>
                  <a:gd name="T31" fmla="*/ 40 h 118"/>
                  <a:gd name="T32" fmla="*/ 26 w 56"/>
                  <a:gd name="T33" fmla="*/ 68 h 118"/>
                  <a:gd name="T34" fmla="*/ 0 w 56"/>
                  <a:gd name="T35" fmla="*/ 110 h 118"/>
                  <a:gd name="T36" fmla="*/ 12 w 56"/>
                  <a:gd name="T37" fmla="*/ 118 h 1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6" h="118">
                    <a:moveTo>
                      <a:pt x="12" y="118"/>
                    </a:moveTo>
                    <a:lnTo>
                      <a:pt x="38" y="76"/>
                    </a:lnTo>
                    <a:lnTo>
                      <a:pt x="54" y="44"/>
                    </a:lnTo>
                    <a:lnTo>
                      <a:pt x="56" y="24"/>
                    </a:lnTo>
                    <a:lnTo>
                      <a:pt x="52" y="8"/>
                    </a:lnTo>
                    <a:lnTo>
                      <a:pt x="38" y="0"/>
                    </a:lnTo>
                    <a:lnTo>
                      <a:pt x="26" y="0"/>
                    </a:lnTo>
                    <a:lnTo>
                      <a:pt x="18" y="0"/>
                    </a:lnTo>
                    <a:lnTo>
                      <a:pt x="14" y="0"/>
                    </a:lnTo>
                    <a:lnTo>
                      <a:pt x="18" y="12"/>
                    </a:lnTo>
                    <a:lnTo>
                      <a:pt x="22" y="12"/>
                    </a:lnTo>
                    <a:lnTo>
                      <a:pt x="26" y="12"/>
                    </a:lnTo>
                    <a:lnTo>
                      <a:pt x="34" y="12"/>
                    </a:lnTo>
                    <a:lnTo>
                      <a:pt x="36" y="14"/>
                    </a:lnTo>
                    <a:lnTo>
                      <a:pt x="38" y="24"/>
                    </a:lnTo>
                    <a:lnTo>
                      <a:pt x="36" y="40"/>
                    </a:lnTo>
                    <a:lnTo>
                      <a:pt x="26" y="68"/>
                    </a:lnTo>
                    <a:lnTo>
                      <a:pt x="0" y="110"/>
                    </a:lnTo>
                    <a:lnTo>
                      <a:pt x="12" y="118"/>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sp>
          <p:nvSpPr>
            <p:cNvPr id="34549" name="Freeform 298"/>
            <p:cNvSpPr>
              <a:spLocks/>
            </p:cNvSpPr>
            <p:nvPr/>
          </p:nvSpPr>
          <p:spPr bwMode="auto">
            <a:xfrm>
              <a:off x="4121" y="2010"/>
              <a:ext cx="48" cy="74"/>
            </a:xfrm>
            <a:custGeom>
              <a:avLst/>
              <a:gdLst>
                <a:gd name="T0" fmla="*/ 24 w 48"/>
                <a:gd name="T1" fmla="*/ 74 h 74"/>
                <a:gd name="T2" fmla="*/ 30 w 48"/>
                <a:gd name="T3" fmla="*/ 72 h 74"/>
                <a:gd name="T4" fmla="*/ 34 w 48"/>
                <a:gd name="T5" fmla="*/ 70 h 74"/>
                <a:gd name="T6" fmla="*/ 38 w 48"/>
                <a:gd name="T7" fmla="*/ 66 h 74"/>
                <a:gd name="T8" fmla="*/ 42 w 48"/>
                <a:gd name="T9" fmla="*/ 62 h 74"/>
                <a:gd name="T10" fmla="*/ 44 w 48"/>
                <a:gd name="T11" fmla="*/ 56 h 74"/>
                <a:gd name="T12" fmla="*/ 46 w 48"/>
                <a:gd name="T13" fmla="*/ 50 h 74"/>
                <a:gd name="T14" fmla="*/ 48 w 48"/>
                <a:gd name="T15" fmla="*/ 44 h 74"/>
                <a:gd name="T16" fmla="*/ 48 w 48"/>
                <a:gd name="T17" fmla="*/ 38 h 74"/>
                <a:gd name="T18" fmla="*/ 48 w 48"/>
                <a:gd name="T19" fmla="*/ 30 h 74"/>
                <a:gd name="T20" fmla="*/ 46 w 48"/>
                <a:gd name="T21" fmla="*/ 22 h 74"/>
                <a:gd name="T22" fmla="*/ 44 w 48"/>
                <a:gd name="T23" fmla="*/ 16 h 74"/>
                <a:gd name="T24" fmla="*/ 42 w 48"/>
                <a:gd name="T25" fmla="*/ 10 h 74"/>
                <a:gd name="T26" fmla="*/ 38 w 48"/>
                <a:gd name="T27" fmla="*/ 4 h 74"/>
                <a:gd name="T28" fmla="*/ 34 w 48"/>
                <a:gd name="T29" fmla="*/ 4 h 74"/>
                <a:gd name="T30" fmla="*/ 30 w 48"/>
                <a:gd name="T31" fmla="*/ 0 h 74"/>
                <a:gd name="T32" fmla="*/ 24 w 48"/>
                <a:gd name="T33" fmla="*/ 0 h 74"/>
                <a:gd name="T34" fmla="*/ 20 w 48"/>
                <a:gd name="T35" fmla="*/ 0 h 74"/>
                <a:gd name="T36" fmla="*/ 16 w 48"/>
                <a:gd name="T37" fmla="*/ 4 h 74"/>
                <a:gd name="T38" fmla="*/ 10 w 48"/>
                <a:gd name="T39" fmla="*/ 4 h 74"/>
                <a:gd name="T40" fmla="*/ 8 w 48"/>
                <a:gd name="T41" fmla="*/ 10 h 74"/>
                <a:gd name="T42" fmla="*/ 4 w 48"/>
                <a:gd name="T43" fmla="*/ 16 h 74"/>
                <a:gd name="T44" fmla="*/ 2 w 48"/>
                <a:gd name="T45" fmla="*/ 22 h 74"/>
                <a:gd name="T46" fmla="*/ 0 w 48"/>
                <a:gd name="T47" fmla="*/ 30 h 74"/>
                <a:gd name="T48" fmla="*/ 0 w 48"/>
                <a:gd name="T49" fmla="*/ 38 h 74"/>
                <a:gd name="T50" fmla="*/ 0 w 48"/>
                <a:gd name="T51" fmla="*/ 44 h 74"/>
                <a:gd name="T52" fmla="*/ 2 w 48"/>
                <a:gd name="T53" fmla="*/ 50 h 74"/>
                <a:gd name="T54" fmla="*/ 4 w 48"/>
                <a:gd name="T55" fmla="*/ 56 h 74"/>
                <a:gd name="T56" fmla="*/ 8 w 48"/>
                <a:gd name="T57" fmla="*/ 62 h 74"/>
                <a:gd name="T58" fmla="*/ 10 w 48"/>
                <a:gd name="T59" fmla="*/ 66 h 74"/>
                <a:gd name="T60" fmla="*/ 16 w 48"/>
                <a:gd name="T61" fmla="*/ 70 h 74"/>
                <a:gd name="T62" fmla="*/ 20 w 48"/>
                <a:gd name="T63" fmla="*/ 72 h 74"/>
                <a:gd name="T64" fmla="*/ 24 w 48"/>
                <a:gd name="T65" fmla="*/ 74 h 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8" h="74">
                  <a:moveTo>
                    <a:pt x="24" y="74"/>
                  </a:moveTo>
                  <a:lnTo>
                    <a:pt x="30" y="72"/>
                  </a:lnTo>
                  <a:lnTo>
                    <a:pt x="34" y="70"/>
                  </a:lnTo>
                  <a:lnTo>
                    <a:pt x="38" y="66"/>
                  </a:lnTo>
                  <a:lnTo>
                    <a:pt x="42" y="62"/>
                  </a:lnTo>
                  <a:lnTo>
                    <a:pt x="44" y="56"/>
                  </a:lnTo>
                  <a:lnTo>
                    <a:pt x="46" y="50"/>
                  </a:lnTo>
                  <a:lnTo>
                    <a:pt x="48" y="44"/>
                  </a:lnTo>
                  <a:lnTo>
                    <a:pt x="48" y="38"/>
                  </a:lnTo>
                  <a:lnTo>
                    <a:pt x="48" y="30"/>
                  </a:lnTo>
                  <a:lnTo>
                    <a:pt x="46" y="22"/>
                  </a:lnTo>
                  <a:lnTo>
                    <a:pt x="44" y="16"/>
                  </a:lnTo>
                  <a:lnTo>
                    <a:pt x="42" y="10"/>
                  </a:lnTo>
                  <a:lnTo>
                    <a:pt x="38" y="4"/>
                  </a:lnTo>
                  <a:lnTo>
                    <a:pt x="34" y="4"/>
                  </a:lnTo>
                  <a:lnTo>
                    <a:pt x="30" y="0"/>
                  </a:lnTo>
                  <a:lnTo>
                    <a:pt x="24" y="0"/>
                  </a:lnTo>
                  <a:lnTo>
                    <a:pt x="20" y="0"/>
                  </a:lnTo>
                  <a:lnTo>
                    <a:pt x="16" y="4"/>
                  </a:lnTo>
                  <a:lnTo>
                    <a:pt x="10" y="4"/>
                  </a:lnTo>
                  <a:lnTo>
                    <a:pt x="8" y="10"/>
                  </a:lnTo>
                  <a:lnTo>
                    <a:pt x="4" y="16"/>
                  </a:lnTo>
                  <a:lnTo>
                    <a:pt x="2" y="22"/>
                  </a:lnTo>
                  <a:lnTo>
                    <a:pt x="0" y="30"/>
                  </a:lnTo>
                  <a:lnTo>
                    <a:pt x="0" y="38"/>
                  </a:lnTo>
                  <a:lnTo>
                    <a:pt x="0" y="44"/>
                  </a:lnTo>
                  <a:lnTo>
                    <a:pt x="2" y="50"/>
                  </a:lnTo>
                  <a:lnTo>
                    <a:pt x="4" y="56"/>
                  </a:lnTo>
                  <a:lnTo>
                    <a:pt x="8" y="62"/>
                  </a:lnTo>
                  <a:lnTo>
                    <a:pt x="10" y="66"/>
                  </a:lnTo>
                  <a:lnTo>
                    <a:pt x="16" y="70"/>
                  </a:lnTo>
                  <a:lnTo>
                    <a:pt x="20" y="72"/>
                  </a:lnTo>
                  <a:lnTo>
                    <a:pt x="24" y="74"/>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550" name="Freeform 299"/>
            <p:cNvSpPr>
              <a:spLocks/>
            </p:cNvSpPr>
            <p:nvPr/>
          </p:nvSpPr>
          <p:spPr bwMode="auto">
            <a:xfrm>
              <a:off x="4121" y="2400"/>
              <a:ext cx="48" cy="70"/>
            </a:xfrm>
            <a:custGeom>
              <a:avLst/>
              <a:gdLst>
                <a:gd name="T0" fmla="*/ 24 w 48"/>
                <a:gd name="T1" fmla="*/ 0 h 70"/>
                <a:gd name="T2" fmla="*/ 30 w 48"/>
                <a:gd name="T3" fmla="*/ 0 h 70"/>
                <a:gd name="T4" fmla="*/ 34 w 48"/>
                <a:gd name="T5" fmla="*/ 0 h 70"/>
                <a:gd name="T6" fmla="*/ 38 w 48"/>
                <a:gd name="T7" fmla="*/ 4 h 70"/>
                <a:gd name="T8" fmla="*/ 42 w 48"/>
                <a:gd name="T9" fmla="*/ 8 h 70"/>
                <a:gd name="T10" fmla="*/ 44 w 48"/>
                <a:gd name="T11" fmla="*/ 16 h 70"/>
                <a:gd name="T12" fmla="*/ 46 w 48"/>
                <a:gd name="T13" fmla="*/ 20 h 70"/>
                <a:gd name="T14" fmla="*/ 48 w 48"/>
                <a:gd name="T15" fmla="*/ 28 h 70"/>
                <a:gd name="T16" fmla="*/ 48 w 48"/>
                <a:gd name="T17" fmla="*/ 34 h 70"/>
                <a:gd name="T18" fmla="*/ 48 w 48"/>
                <a:gd name="T19" fmla="*/ 42 h 70"/>
                <a:gd name="T20" fmla="*/ 46 w 48"/>
                <a:gd name="T21" fmla="*/ 50 h 70"/>
                <a:gd name="T22" fmla="*/ 44 w 48"/>
                <a:gd name="T23" fmla="*/ 54 h 70"/>
                <a:gd name="T24" fmla="*/ 42 w 48"/>
                <a:gd name="T25" fmla="*/ 60 h 70"/>
                <a:gd name="T26" fmla="*/ 38 w 48"/>
                <a:gd name="T27" fmla="*/ 64 h 70"/>
                <a:gd name="T28" fmla="*/ 34 w 48"/>
                <a:gd name="T29" fmla="*/ 68 h 70"/>
                <a:gd name="T30" fmla="*/ 30 w 48"/>
                <a:gd name="T31" fmla="*/ 70 h 70"/>
                <a:gd name="T32" fmla="*/ 24 w 48"/>
                <a:gd name="T33" fmla="*/ 70 h 70"/>
                <a:gd name="T34" fmla="*/ 20 w 48"/>
                <a:gd name="T35" fmla="*/ 70 h 70"/>
                <a:gd name="T36" fmla="*/ 16 w 48"/>
                <a:gd name="T37" fmla="*/ 68 h 70"/>
                <a:gd name="T38" fmla="*/ 10 w 48"/>
                <a:gd name="T39" fmla="*/ 64 h 70"/>
                <a:gd name="T40" fmla="*/ 8 w 48"/>
                <a:gd name="T41" fmla="*/ 60 h 70"/>
                <a:gd name="T42" fmla="*/ 4 w 48"/>
                <a:gd name="T43" fmla="*/ 54 h 70"/>
                <a:gd name="T44" fmla="*/ 2 w 48"/>
                <a:gd name="T45" fmla="*/ 50 h 70"/>
                <a:gd name="T46" fmla="*/ 0 w 48"/>
                <a:gd name="T47" fmla="*/ 42 h 70"/>
                <a:gd name="T48" fmla="*/ 0 w 48"/>
                <a:gd name="T49" fmla="*/ 34 h 70"/>
                <a:gd name="T50" fmla="*/ 0 w 48"/>
                <a:gd name="T51" fmla="*/ 28 h 70"/>
                <a:gd name="T52" fmla="*/ 2 w 48"/>
                <a:gd name="T53" fmla="*/ 20 h 70"/>
                <a:gd name="T54" fmla="*/ 4 w 48"/>
                <a:gd name="T55" fmla="*/ 16 h 70"/>
                <a:gd name="T56" fmla="*/ 8 w 48"/>
                <a:gd name="T57" fmla="*/ 8 h 70"/>
                <a:gd name="T58" fmla="*/ 10 w 48"/>
                <a:gd name="T59" fmla="*/ 4 h 70"/>
                <a:gd name="T60" fmla="*/ 16 w 48"/>
                <a:gd name="T61" fmla="*/ 0 h 70"/>
                <a:gd name="T62" fmla="*/ 20 w 48"/>
                <a:gd name="T63" fmla="*/ 0 h 70"/>
                <a:gd name="T64" fmla="*/ 24 w 48"/>
                <a:gd name="T65" fmla="*/ 0 h 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8" h="70">
                  <a:moveTo>
                    <a:pt x="24" y="0"/>
                  </a:moveTo>
                  <a:lnTo>
                    <a:pt x="30" y="0"/>
                  </a:lnTo>
                  <a:lnTo>
                    <a:pt x="34" y="0"/>
                  </a:lnTo>
                  <a:lnTo>
                    <a:pt x="38" y="4"/>
                  </a:lnTo>
                  <a:lnTo>
                    <a:pt x="42" y="8"/>
                  </a:lnTo>
                  <a:lnTo>
                    <a:pt x="44" y="16"/>
                  </a:lnTo>
                  <a:lnTo>
                    <a:pt x="46" y="20"/>
                  </a:lnTo>
                  <a:lnTo>
                    <a:pt x="48" y="28"/>
                  </a:lnTo>
                  <a:lnTo>
                    <a:pt x="48" y="34"/>
                  </a:lnTo>
                  <a:lnTo>
                    <a:pt x="48" y="42"/>
                  </a:lnTo>
                  <a:lnTo>
                    <a:pt x="46" y="50"/>
                  </a:lnTo>
                  <a:lnTo>
                    <a:pt x="44" y="54"/>
                  </a:lnTo>
                  <a:lnTo>
                    <a:pt x="42" y="60"/>
                  </a:lnTo>
                  <a:lnTo>
                    <a:pt x="38" y="64"/>
                  </a:lnTo>
                  <a:lnTo>
                    <a:pt x="34" y="68"/>
                  </a:lnTo>
                  <a:lnTo>
                    <a:pt x="30" y="70"/>
                  </a:lnTo>
                  <a:lnTo>
                    <a:pt x="24" y="70"/>
                  </a:lnTo>
                  <a:lnTo>
                    <a:pt x="20" y="70"/>
                  </a:lnTo>
                  <a:lnTo>
                    <a:pt x="16" y="68"/>
                  </a:lnTo>
                  <a:lnTo>
                    <a:pt x="10" y="64"/>
                  </a:lnTo>
                  <a:lnTo>
                    <a:pt x="8" y="60"/>
                  </a:lnTo>
                  <a:lnTo>
                    <a:pt x="4" y="54"/>
                  </a:lnTo>
                  <a:lnTo>
                    <a:pt x="2" y="50"/>
                  </a:lnTo>
                  <a:lnTo>
                    <a:pt x="0" y="42"/>
                  </a:lnTo>
                  <a:lnTo>
                    <a:pt x="0" y="34"/>
                  </a:lnTo>
                  <a:lnTo>
                    <a:pt x="0" y="28"/>
                  </a:lnTo>
                  <a:lnTo>
                    <a:pt x="2" y="20"/>
                  </a:lnTo>
                  <a:lnTo>
                    <a:pt x="4" y="16"/>
                  </a:lnTo>
                  <a:lnTo>
                    <a:pt x="8" y="8"/>
                  </a:lnTo>
                  <a:lnTo>
                    <a:pt x="10" y="4"/>
                  </a:lnTo>
                  <a:lnTo>
                    <a:pt x="16" y="0"/>
                  </a:lnTo>
                  <a:lnTo>
                    <a:pt x="20" y="0"/>
                  </a:lnTo>
                  <a:lnTo>
                    <a:pt x="24"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551" name="Freeform 300"/>
            <p:cNvSpPr>
              <a:spLocks/>
            </p:cNvSpPr>
            <p:nvPr/>
          </p:nvSpPr>
          <p:spPr bwMode="auto">
            <a:xfrm>
              <a:off x="5083" y="2010"/>
              <a:ext cx="50" cy="74"/>
            </a:xfrm>
            <a:custGeom>
              <a:avLst/>
              <a:gdLst>
                <a:gd name="T0" fmla="*/ 24 w 50"/>
                <a:gd name="T1" fmla="*/ 74 h 74"/>
                <a:gd name="T2" fmla="*/ 28 w 50"/>
                <a:gd name="T3" fmla="*/ 72 h 74"/>
                <a:gd name="T4" fmla="*/ 34 w 50"/>
                <a:gd name="T5" fmla="*/ 70 h 74"/>
                <a:gd name="T6" fmla="*/ 36 w 50"/>
                <a:gd name="T7" fmla="*/ 66 h 74"/>
                <a:gd name="T8" fmla="*/ 40 w 50"/>
                <a:gd name="T9" fmla="*/ 62 h 74"/>
                <a:gd name="T10" fmla="*/ 44 w 50"/>
                <a:gd name="T11" fmla="*/ 56 h 74"/>
                <a:gd name="T12" fmla="*/ 46 w 50"/>
                <a:gd name="T13" fmla="*/ 50 h 74"/>
                <a:gd name="T14" fmla="*/ 50 w 50"/>
                <a:gd name="T15" fmla="*/ 44 h 74"/>
                <a:gd name="T16" fmla="*/ 50 w 50"/>
                <a:gd name="T17" fmla="*/ 38 h 74"/>
                <a:gd name="T18" fmla="*/ 50 w 50"/>
                <a:gd name="T19" fmla="*/ 30 h 74"/>
                <a:gd name="T20" fmla="*/ 46 w 50"/>
                <a:gd name="T21" fmla="*/ 22 h 74"/>
                <a:gd name="T22" fmla="*/ 44 w 50"/>
                <a:gd name="T23" fmla="*/ 16 h 74"/>
                <a:gd name="T24" fmla="*/ 40 w 50"/>
                <a:gd name="T25" fmla="*/ 10 h 74"/>
                <a:gd name="T26" fmla="*/ 36 w 50"/>
                <a:gd name="T27" fmla="*/ 4 h 74"/>
                <a:gd name="T28" fmla="*/ 34 w 50"/>
                <a:gd name="T29" fmla="*/ 4 h 74"/>
                <a:gd name="T30" fmla="*/ 28 w 50"/>
                <a:gd name="T31" fmla="*/ 0 h 74"/>
                <a:gd name="T32" fmla="*/ 24 w 50"/>
                <a:gd name="T33" fmla="*/ 0 h 74"/>
                <a:gd name="T34" fmla="*/ 18 w 50"/>
                <a:gd name="T35" fmla="*/ 0 h 74"/>
                <a:gd name="T36" fmla="*/ 16 w 50"/>
                <a:gd name="T37" fmla="*/ 4 h 74"/>
                <a:gd name="T38" fmla="*/ 12 w 50"/>
                <a:gd name="T39" fmla="*/ 4 h 74"/>
                <a:gd name="T40" fmla="*/ 6 w 50"/>
                <a:gd name="T41" fmla="*/ 10 h 74"/>
                <a:gd name="T42" fmla="*/ 2 w 50"/>
                <a:gd name="T43" fmla="*/ 16 h 74"/>
                <a:gd name="T44" fmla="*/ 2 w 50"/>
                <a:gd name="T45" fmla="*/ 22 h 74"/>
                <a:gd name="T46" fmla="*/ 0 w 50"/>
                <a:gd name="T47" fmla="*/ 30 h 74"/>
                <a:gd name="T48" fmla="*/ 0 w 50"/>
                <a:gd name="T49" fmla="*/ 38 h 74"/>
                <a:gd name="T50" fmla="*/ 0 w 50"/>
                <a:gd name="T51" fmla="*/ 44 h 74"/>
                <a:gd name="T52" fmla="*/ 2 w 50"/>
                <a:gd name="T53" fmla="*/ 50 h 74"/>
                <a:gd name="T54" fmla="*/ 2 w 50"/>
                <a:gd name="T55" fmla="*/ 56 h 74"/>
                <a:gd name="T56" fmla="*/ 6 w 50"/>
                <a:gd name="T57" fmla="*/ 62 h 74"/>
                <a:gd name="T58" fmla="*/ 12 w 50"/>
                <a:gd name="T59" fmla="*/ 66 h 74"/>
                <a:gd name="T60" fmla="*/ 16 w 50"/>
                <a:gd name="T61" fmla="*/ 70 h 74"/>
                <a:gd name="T62" fmla="*/ 18 w 50"/>
                <a:gd name="T63" fmla="*/ 72 h 74"/>
                <a:gd name="T64" fmla="*/ 24 w 50"/>
                <a:gd name="T65" fmla="*/ 74 h 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0" h="74">
                  <a:moveTo>
                    <a:pt x="24" y="74"/>
                  </a:moveTo>
                  <a:lnTo>
                    <a:pt x="28" y="72"/>
                  </a:lnTo>
                  <a:lnTo>
                    <a:pt x="34" y="70"/>
                  </a:lnTo>
                  <a:lnTo>
                    <a:pt x="36" y="66"/>
                  </a:lnTo>
                  <a:lnTo>
                    <a:pt x="40" y="62"/>
                  </a:lnTo>
                  <a:lnTo>
                    <a:pt x="44" y="56"/>
                  </a:lnTo>
                  <a:lnTo>
                    <a:pt x="46" y="50"/>
                  </a:lnTo>
                  <a:lnTo>
                    <a:pt x="50" y="44"/>
                  </a:lnTo>
                  <a:lnTo>
                    <a:pt x="50" y="38"/>
                  </a:lnTo>
                  <a:lnTo>
                    <a:pt x="50" y="30"/>
                  </a:lnTo>
                  <a:lnTo>
                    <a:pt x="46" y="22"/>
                  </a:lnTo>
                  <a:lnTo>
                    <a:pt x="44" y="16"/>
                  </a:lnTo>
                  <a:lnTo>
                    <a:pt x="40" y="10"/>
                  </a:lnTo>
                  <a:lnTo>
                    <a:pt x="36" y="4"/>
                  </a:lnTo>
                  <a:lnTo>
                    <a:pt x="34" y="4"/>
                  </a:lnTo>
                  <a:lnTo>
                    <a:pt x="28" y="0"/>
                  </a:lnTo>
                  <a:lnTo>
                    <a:pt x="24" y="0"/>
                  </a:lnTo>
                  <a:lnTo>
                    <a:pt x="18" y="0"/>
                  </a:lnTo>
                  <a:lnTo>
                    <a:pt x="16" y="4"/>
                  </a:lnTo>
                  <a:lnTo>
                    <a:pt x="12" y="4"/>
                  </a:lnTo>
                  <a:lnTo>
                    <a:pt x="6" y="10"/>
                  </a:lnTo>
                  <a:lnTo>
                    <a:pt x="2" y="16"/>
                  </a:lnTo>
                  <a:lnTo>
                    <a:pt x="2" y="22"/>
                  </a:lnTo>
                  <a:lnTo>
                    <a:pt x="0" y="30"/>
                  </a:lnTo>
                  <a:lnTo>
                    <a:pt x="0" y="38"/>
                  </a:lnTo>
                  <a:lnTo>
                    <a:pt x="0" y="44"/>
                  </a:lnTo>
                  <a:lnTo>
                    <a:pt x="2" y="50"/>
                  </a:lnTo>
                  <a:lnTo>
                    <a:pt x="2" y="56"/>
                  </a:lnTo>
                  <a:lnTo>
                    <a:pt x="6" y="62"/>
                  </a:lnTo>
                  <a:lnTo>
                    <a:pt x="12" y="66"/>
                  </a:lnTo>
                  <a:lnTo>
                    <a:pt x="16" y="70"/>
                  </a:lnTo>
                  <a:lnTo>
                    <a:pt x="18" y="72"/>
                  </a:lnTo>
                  <a:lnTo>
                    <a:pt x="24" y="74"/>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552" name="Freeform 301"/>
            <p:cNvSpPr>
              <a:spLocks/>
            </p:cNvSpPr>
            <p:nvPr/>
          </p:nvSpPr>
          <p:spPr bwMode="auto">
            <a:xfrm>
              <a:off x="5083" y="2400"/>
              <a:ext cx="50" cy="70"/>
            </a:xfrm>
            <a:custGeom>
              <a:avLst/>
              <a:gdLst>
                <a:gd name="T0" fmla="*/ 24 w 50"/>
                <a:gd name="T1" fmla="*/ 0 h 70"/>
                <a:gd name="T2" fmla="*/ 28 w 50"/>
                <a:gd name="T3" fmla="*/ 0 h 70"/>
                <a:gd name="T4" fmla="*/ 34 w 50"/>
                <a:gd name="T5" fmla="*/ 0 h 70"/>
                <a:gd name="T6" fmla="*/ 36 w 50"/>
                <a:gd name="T7" fmla="*/ 4 h 70"/>
                <a:gd name="T8" fmla="*/ 40 w 50"/>
                <a:gd name="T9" fmla="*/ 8 h 70"/>
                <a:gd name="T10" fmla="*/ 44 w 50"/>
                <a:gd name="T11" fmla="*/ 16 h 70"/>
                <a:gd name="T12" fmla="*/ 46 w 50"/>
                <a:gd name="T13" fmla="*/ 20 h 70"/>
                <a:gd name="T14" fmla="*/ 50 w 50"/>
                <a:gd name="T15" fmla="*/ 28 h 70"/>
                <a:gd name="T16" fmla="*/ 50 w 50"/>
                <a:gd name="T17" fmla="*/ 34 h 70"/>
                <a:gd name="T18" fmla="*/ 50 w 50"/>
                <a:gd name="T19" fmla="*/ 42 h 70"/>
                <a:gd name="T20" fmla="*/ 46 w 50"/>
                <a:gd name="T21" fmla="*/ 50 h 70"/>
                <a:gd name="T22" fmla="*/ 44 w 50"/>
                <a:gd name="T23" fmla="*/ 54 h 70"/>
                <a:gd name="T24" fmla="*/ 40 w 50"/>
                <a:gd name="T25" fmla="*/ 60 h 70"/>
                <a:gd name="T26" fmla="*/ 36 w 50"/>
                <a:gd name="T27" fmla="*/ 64 h 70"/>
                <a:gd name="T28" fmla="*/ 34 w 50"/>
                <a:gd name="T29" fmla="*/ 68 h 70"/>
                <a:gd name="T30" fmla="*/ 28 w 50"/>
                <a:gd name="T31" fmla="*/ 70 h 70"/>
                <a:gd name="T32" fmla="*/ 24 w 50"/>
                <a:gd name="T33" fmla="*/ 70 h 70"/>
                <a:gd name="T34" fmla="*/ 18 w 50"/>
                <a:gd name="T35" fmla="*/ 70 h 70"/>
                <a:gd name="T36" fmla="*/ 16 w 50"/>
                <a:gd name="T37" fmla="*/ 68 h 70"/>
                <a:gd name="T38" fmla="*/ 12 w 50"/>
                <a:gd name="T39" fmla="*/ 64 h 70"/>
                <a:gd name="T40" fmla="*/ 6 w 50"/>
                <a:gd name="T41" fmla="*/ 60 h 70"/>
                <a:gd name="T42" fmla="*/ 2 w 50"/>
                <a:gd name="T43" fmla="*/ 54 h 70"/>
                <a:gd name="T44" fmla="*/ 2 w 50"/>
                <a:gd name="T45" fmla="*/ 50 h 70"/>
                <a:gd name="T46" fmla="*/ 0 w 50"/>
                <a:gd name="T47" fmla="*/ 42 h 70"/>
                <a:gd name="T48" fmla="*/ 0 w 50"/>
                <a:gd name="T49" fmla="*/ 34 h 70"/>
                <a:gd name="T50" fmla="*/ 0 w 50"/>
                <a:gd name="T51" fmla="*/ 28 h 70"/>
                <a:gd name="T52" fmla="*/ 2 w 50"/>
                <a:gd name="T53" fmla="*/ 20 h 70"/>
                <a:gd name="T54" fmla="*/ 2 w 50"/>
                <a:gd name="T55" fmla="*/ 16 h 70"/>
                <a:gd name="T56" fmla="*/ 6 w 50"/>
                <a:gd name="T57" fmla="*/ 8 h 70"/>
                <a:gd name="T58" fmla="*/ 12 w 50"/>
                <a:gd name="T59" fmla="*/ 4 h 70"/>
                <a:gd name="T60" fmla="*/ 16 w 50"/>
                <a:gd name="T61" fmla="*/ 0 h 70"/>
                <a:gd name="T62" fmla="*/ 18 w 50"/>
                <a:gd name="T63" fmla="*/ 0 h 70"/>
                <a:gd name="T64" fmla="*/ 24 w 50"/>
                <a:gd name="T65" fmla="*/ 0 h 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0" h="70">
                  <a:moveTo>
                    <a:pt x="24" y="0"/>
                  </a:moveTo>
                  <a:lnTo>
                    <a:pt x="28" y="0"/>
                  </a:lnTo>
                  <a:lnTo>
                    <a:pt x="34" y="0"/>
                  </a:lnTo>
                  <a:lnTo>
                    <a:pt x="36" y="4"/>
                  </a:lnTo>
                  <a:lnTo>
                    <a:pt x="40" y="8"/>
                  </a:lnTo>
                  <a:lnTo>
                    <a:pt x="44" y="16"/>
                  </a:lnTo>
                  <a:lnTo>
                    <a:pt x="46" y="20"/>
                  </a:lnTo>
                  <a:lnTo>
                    <a:pt x="50" y="28"/>
                  </a:lnTo>
                  <a:lnTo>
                    <a:pt x="50" y="34"/>
                  </a:lnTo>
                  <a:lnTo>
                    <a:pt x="50" y="42"/>
                  </a:lnTo>
                  <a:lnTo>
                    <a:pt x="46" y="50"/>
                  </a:lnTo>
                  <a:lnTo>
                    <a:pt x="44" y="54"/>
                  </a:lnTo>
                  <a:lnTo>
                    <a:pt x="40" y="60"/>
                  </a:lnTo>
                  <a:lnTo>
                    <a:pt x="36" y="64"/>
                  </a:lnTo>
                  <a:lnTo>
                    <a:pt x="34" y="68"/>
                  </a:lnTo>
                  <a:lnTo>
                    <a:pt x="28" y="70"/>
                  </a:lnTo>
                  <a:lnTo>
                    <a:pt x="24" y="70"/>
                  </a:lnTo>
                  <a:lnTo>
                    <a:pt x="18" y="70"/>
                  </a:lnTo>
                  <a:lnTo>
                    <a:pt x="16" y="68"/>
                  </a:lnTo>
                  <a:lnTo>
                    <a:pt x="12" y="64"/>
                  </a:lnTo>
                  <a:lnTo>
                    <a:pt x="6" y="60"/>
                  </a:lnTo>
                  <a:lnTo>
                    <a:pt x="2" y="54"/>
                  </a:lnTo>
                  <a:lnTo>
                    <a:pt x="2" y="50"/>
                  </a:lnTo>
                  <a:lnTo>
                    <a:pt x="0" y="42"/>
                  </a:lnTo>
                  <a:lnTo>
                    <a:pt x="0" y="34"/>
                  </a:lnTo>
                  <a:lnTo>
                    <a:pt x="0" y="28"/>
                  </a:lnTo>
                  <a:lnTo>
                    <a:pt x="2" y="20"/>
                  </a:lnTo>
                  <a:lnTo>
                    <a:pt x="2" y="16"/>
                  </a:lnTo>
                  <a:lnTo>
                    <a:pt x="6" y="8"/>
                  </a:lnTo>
                  <a:lnTo>
                    <a:pt x="12" y="4"/>
                  </a:lnTo>
                  <a:lnTo>
                    <a:pt x="16" y="0"/>
                  </a:lnTo>
                  <a:lnTo>
                    <a:pt x="18" y="0"/>
                  </a:lnTo>
                  <a:lnTo>
                    <a:pt x="24"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553" name="Freeform 302"/>
            <p:cNvSpPr>
              <a:spLocks/>
            </p:cNvSpPr>
            <p:nvPr/>
          </p:nvSpPr>
          <p:spPr bwMode="auto">
            <a:xfrm>
              <a:off x="5149" y="2010"/>
              <a:ext cx="48" cy="74"/>
            </a:xfrm>
            <a:custGeom>
              <a:avLst/>
              <a:gdLst>
                <a:gd name="T0" fmla="*/ 22 w 48"/>
                <a:gd name="T1" fmla="*/ 74 h 74"/>
                <a:gd name="T2" fmla="*/ 28 w 48"/>
                <a:gd name="T3" fmla="*/ 72 h 74"/>
                <a:gd name="T4" fmla="*/ 30 w 48"/>
                <a:gd name="T5" fmla="*/ 70 h 74"/>
                <a:gd name="T6" fmla="*/ 38 w 48"/>
                <a:gd name="T7" fmla="*/ 66 h 74"/>
                <a:gd name="T8" fmla="*/ 38 w 48"/>
                <a:gd name="T9" fmla="*/ 62 h 74"/>
                <a:gd name="T10" fmla="*/ 42 w 48"/>
                <a:gd name="T11" fmla="*/ 56 h 74"/>
                <a:gd name="T12" fmla="*/ 44 w 48"/>
                <a:gd name="T13" fmla="*/ 50 h 74"/>
                <a:gd name="T14" fmla="*/ 48 w 48"/>
                <a:gd name="T15" fmla="*/ 44 h 74"/>
                <a:gd name="T16" fmla="*/ 48 w 48"/>
                <a:gd name="T17" fmla="*/ 38 h 74"/>
                <a:gd name="T18" fmla="*/ 48 w 48"/>
                <a:gd name="T19" fmla="*/ 30 h 74"/>
                <a:gd name="T20" fmla="*/ 44 w 48"/>
                <a:gd name="T21" fmla="*/ 22 h 74"/>
                <a:gd name="T22" fmla="*/ 42 w 48"/>
                <a:gd name="T23" fmla="*/ 16 h 74"/>
                <a:gd name="T24" fmla="*/ 38 w 48"/>
                <a:gd name="T25" fmla="*/ 10 h 74"/>
                <a:gd name="T26" fmla="*/ 38 w 48"/>
                <a:gd name="T27" fmla="*/ 4 h 74"/>
                <a:gd name="T28" fmla="*/ 30 w 48"/>
                <a:gd name="T29" fmla="*/ 4 h 74"/>
                <a:gd name="T30" fmla="*/ 28 w 48"/>
                <a:gd name="T31" fmla="*/ 0 h 74"/>
                <a:gd name="T32" fmla="*/ 22 w 48"/>
                <a:gd name="T33" fmla="*/ 0 h 74"/>
                <a:gd name="T34" fmla="*/ 18 w 48"/>
                <a:gd name="T35" fmla="*/ 0 h 74"/>
                <a:gd name="T36" fmla="*/ 12 w 48"/>
                <a:gd name="T37" fmla="*/ 4 h 74"/>
                <a:gd name="T38" fmla="*/ 10 w 48"/>
                <a:gd name="T39" fmla="*/ 4 h 74"/>
                <a:gd name="T40" fmla="*/ 6 w 48"/>
                <a:gd name="T41" fmla="*/ 10 h 74"/>
                <a:gd name="T42" fmla="*/ 0 w 48"/>
                <a:gd name="T43" fmla="*/ 16 h 74"/>
                <a:gd name="T44" fmla="*/ 0 w 48"/>
                <a:gd name="T45" fmla="*/ 22 h 74"/>
                <a:gd name="T46" fmla="*/ 0 w 48"/>
                <a:gd name="T47" fmla="*/ 30 h 74"/>
                <a:gd name="T48" fmla="*/ 0 w 48"/>
                <a:gd name="T49" fmla="*/ 38 h 74"/>
                <a:gd name="T50" fmla="*/ 0 w 48"/>
                <a:gd name="T51" fmla="*/ 44 h 74"/>
                <a:gd name="T52" fmla="*/ 0 w 48"/>
                <a:gd name="T53" fmla="*/ 50 h 74"/>
                <a:gd name="T54" fmla="*/ 0 w 48"/>
                <a:gd name="T55" fmla="*/ 56 h 74"/>
                <a:gd name="T56" fmla="*/ 6 w 48"/>
                <a:gd name="T57" fmla="*/ 62 h 74"/>
                <a:gd name="T58" fmla="*/ 10 w 48"/>
                <a:gd name="T59" fmla="*/ 66 h 74"/>
                <a:gd name="T60" fmla="*/ 12 w 48"/>
                <a:gd name="T61" fmla="*/ 70 h 74"/>
                <a:gd name="T62" fmla="*/ 18 w 48"/>
                <a:gd name="T63" fmla="*/ 72 h 74"/>
                <a:gd name="T64" fmla="*/ 22 w 48"/>
                <a:gd name="T65" fmla="*/ 74 h 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8" h="74">
                  <a:moveTo>
                    <a:pt x="22" y="74"/>
                  </a:moveTo>
                  <a:lnTo>
                    <a:pt x="28" y="72"/>
                  </a:lnTo>
                  <a:lnTo>
                    <a:pt x="30" y="70"/>
                  </a:lnTo>
                  <a:lnTo>
                    <a:pt x="38" y="66"/>
                  </a:lnTo>
                  <a:lnTo>
                    <a:pt x="38" y="62"/>
                  </a:lnTo>
                  <a:lnTo>
                    <a:pt x="42" y="56"/>
                  </a:lnTo>
                  <a:lnTo>
                    <a:pt x="44" y="50"/>
                  </a:lnTo>
                  <a:lnTo>
                    <a:pt x="48" y="44"/>
                  </a:lnTo>
                  <a:lnTo>
                    <a:pt x="48" y="38"/>
                  </a:lnTo>
                  <a:lnTo>
                    <a:pt x="48" y="30"/>
                  </a:lnTo>
                  <a:lnTo>
                    <a:pt x="44" y="22"/>
                  </a:lnTo>
                  <a:lnTo>
                    <a:pt x="42" y="16"/>
                  </a:lnTo>
                  <a:lnTo>
                    <a:pt x="38" y="10"/>
                  </a:lnTo>
                  <a:lnTo>
                    <a:pt x="38" y="4"/>
                  </a:lnTo>
                  <a:lnTo>
                    <a:pt x="30" y="4"/>
                  </a:lnTo>
                  <a:lnTo>
                    <a:pt x="28" y="0"/>
                  </a:lnTo>
                  <a:lnTo>
                    <a:pt x="22" y="0"/>
                  </a:lnTo>
                  <a:lnTo>
                    <a:pt x="18" y="0"/>
                  </a:lnTo>
                  <a:lnTo>
                    <a:pt x="12" y="4"/>
                  </a:lnTo>
                  <a:lnTo>
                    <a:pt x="10" y="4"/>
                  </a:lnTo>
                  <a:lnTo>
                    <a:pt x="6" y="10"/>
                  </a:lnTo>
                  <a:lnTo>
                    <a:pt x="0" y="16"/>
                  </a:lnTo>
                  <a:lnTo>
                    <a:pt x="0" y="22"/>
                  </a:lnTo>
                  <a:lnTo>
                    <a:pt x="0" y="30"/>
                  </a:lnTo>
                  <a:lnTo>
                    <a:pt x="0" y="38"/>
                  </a:lnTo>
                  <a:lnTo>
                    <a:pt x="0" y="44"/>
                  </a:lnTo>
                  <a:lnTo>
                    <a:pt x="0" y="50"/>
                  </a:lnTo>
                  <a:lnTo>
                    <a:pt x="0" y="56"/>
                  </a:lnTo>
                  <a:lnTo>
                    <a:pt x="6" y="62"/>
                  </a:lnTo>
                  <a:lnTo>
                    <a:pt x="10" y="66"/>
                  </a:lnTo>
                  <a:lnTo>
                    <a:pt x="12" y="70"/>
                  </a:lnTo>
                  <a:lnTo>
                    <a:pt x="18" y="72"/>
                  </a:lnTo>
                  <a:lnTo>
                    <a:pt x="22" y="74"/>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554" name="Freeform 303"/>
            <p:cNvSpPr>
              <a:spLocks/>
            </p:cNvSpPr>
            <p:nvPr/>
          </p:nvSpPr>
          <p:spPr bwMode="auto">
            <a:xfrm>
              <a:off x="5149" y="2400"/>
              <a:ext cx="48" cy="70"/>
            </a:xfrm>
            <a:custGeom>
              <a:avLst/>
              <a:gdLst>
                <a:gd name="T0" fmla="*/ 22 w 48"/>
                <a:gd name="T1" fmla="*/ 0 h 70"/>
                <a:gd name="T2" fmla="*/ 28 w 48"/>
                <a:gd name="T3" fmla="*/ 0 h 70"/>
                <a:gd name="T4" fmla="*/ 30 w 48"/>
                <a:gd name="T5" fmla="*/ 0 h 70"/>
                <a:gd name="T6" fmla="*/ 38 w 48"/>
                <a:gd name="T7" fmla="*/ 4 h 70"/>
                <a:gd name="T8" fmla="*/ 38 w 48"/>
                <a:gd name="T9" fmla="*/ 8 h 70"/>
                <a:gd name="T10" fmla="*/ 42 w 48"/>
                <a:gd name="T11" fmla="*/ 16 h 70"/>
                <a:gd name="T12" fmla="*/ 44 w 48"/>
                <a:gd name="T13" fmla="*/ 20 h 70"/>
                <a:gd name="T14" fmla="*/ 48 w 48"/>
                <a:gd name="T15" fmla="*/ 28 h 70"/>
                <a:gd name="T16" fmla="*/ 48 w 48"/>
                <a:gd name="T17" fmla="*/ 34 h 70"/>
                <a:gd name="T18" fmla="*/ 48 w 48"/>
                <a:gd name="T19" fmla="*/ 42 h 70"/>
                <a:gd name="T20" fmla="*/ 44 w 48"/>
                <a:gd name="T21" fmla="*/ 50 h 70"/>
                <a:gd name="T22" fmla="*/ 42 w 48"/>
                <a:gd name="T23" fmla="*/ 54 h 70"/>
                <a:gd name="T24" fmla="*/ 38 w 48"/>
                <a:gd name="T25" fmla="*/ 60 h 70"/>
                <a:gd name="T26" fmla="*/ 38 w 48"/>
                <a:gd name="T27" fmla="*/ 64 h 70"/>
                <a:gd name="T28" fmla="*/ 30 w 48"/>
                <a:gd name="T29" fmla="*/ 68 h 70"/>
                <a:gd name="T30" fmla="*/ 28 w 48"/>
                <a:gd name="T31" fmla="*/ 70 h 70"/>
                <a:gd name="T32" fmla="*/ 22 w 48"/>
                <a:gd name="T33" fmla="*/ 70 h 70"/>
                <a:gd name="T34" fmla="*/ 18 w 48"/>
                <a:gd name="T35" fmla="*/ 70 h 70"/>
                <a:gd name="T36" fmla="*/ 12 w 48"/>
                <a:gd name="T37" fmla="*/ 68 h 70"/>
                <a:gd name="T38" fmla="*/ 10 w 48"/>
                <a:gd name="T39" fmla="*/ 64 h 70"/>
                <a:gd name="T40" fmla="*/ 6 w 48"/>
                <a:gd name="T41" fmla="*/ 60 h 70"/>
                <a:gd name="T42" fmla="*/ 0 w 48"/>
                <a:gd name="T43" fmla="*/ 54 h 70"/>
                <a:gd name="T44" fmla="*/ 0 w 48"/>
                <a:gd name="T45" fmla="*/ 50 h 70"/>
                <a:gd name="T46" fmla="*/ 0 w 48"/>
                <a:gd name="T47" fmla="*/ 42 h 70"/>
                <a:gd name="T48" fmla="*/ 0 w 48"/>
                <a:gd name="T49" fmla="*/ 34 h 70"/>
                <a:gd name="T50" fmla="*/ 0 w 48"/>
                <a:gd name="T51" fmla="*/ 28 h 70"/>
                <a:gd name="T52" fmla="*/ 0 w 48"/>
                <a:gd name="T53" fmla="*/ 20 h 70"/>
                <a:gd name="T54" fmla="*/ 0 w 48"/>
                <a:gd name="T55" fmla="*/ 16 h 70"/>
                <a:gd name="T56" fmla="*/ 6 w 48"/>
                <a:gd name="T57" fmla="*/ 8 h 70"/>
                <a:gd name="T58" fmla="*/ 10 w 48"/>
                <a:gd name="T59" fmla="*/ 4 h 70"/>
                <a:gd name="T60" fmla="*/ 12 w 48"/>
                <a:gd name="T61" fmla="*/ 0 h 70"/>
                <a:gd name="T62" fmla="*/ 18 w 48"/>
                <a:gd name="T63" fmla="*/ 0 h 70"/>
                <a:gd name="T64" fmla="*/ 22 w 48"/>
                <a:gd name="T65" fmla="*/ 0 h 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8" h="70">
                  <a:moveTo>
                    <a:pt x="22" y="0"/>
                  </a:moveTo>
                  <a:lnTo>
                    <a:pt x="28" y="0"/>
                  </a:lnTo>
                  <a:lnTo>
                    <a:pt x="30" y="0"/>
                  </a:lnTo>
                  <a:lnTo>
                    <a:pt x="38" y="4"/>
                  </a:lnTo>
                  <a:lnTo>
                    <a:pt x="38" y="8"/>
                  </a:lnTo>
                  <a:lnTo>
                    <a:pt x="42" y="16"/>
                  </a:lnTo>
                  <a:lnTo>
                    <a:pt x="44" y="20"/>
                  </a:lnTo>
                  <a:lnTo>
                    <a:pt x="48" y="28"/>
                  </a:lnTo>
                  <a:lnTo>
                    <a:pt x="48" y="34"/>
                  </a:lnTo>
                  <a:lnTo>
                    <a:pt x="48" y="42"/>
                  </a:lnTo>
                  <a:lnTo>
                    <a:pt x="44" y="50"/>
                  </a:lnTo>
                  <a:lnTo>
                    <a:pt x="42" y="54"/>
                  </a:lnTo>
                  <a:lnTo>
                    <a:pt x="38" y="60"/>
                  </a:lnTo>
                  <a:lnTo>
                    <a:pt x="38" y="64"/>
                  </a:lnTo>
                  <a:lnTo>
                    <a:pt x="30" y="68"/>
                  </a:lnTo>
                  <a:lnTo>
                    <a:pt x="28" y="70"/>
                  </a:lnTo>
                  <a:lnTo>
                    <a:pt x="22" y="70"/>
                  </a:lnTo>
                  <a:lnTo>
                    <a:pt x="18" y="70"/>
                  </a:lnTo>
                  <a:lnTo>
                    <a:pt x="12" y="68"/>
                  </a:lnTo>
                  <a:lnTo>
                    <a:pt x="10" y="64"/>
                  </a:lnTo>
                  <a:lnTo>
                    <a:pt x="6" y="60"/>
                  </a:lnTo>
                  <a:lnTo>
                    <a:pt x="0" y="54"/>
                  </a:lnTo>
                  <a:lnTo>
                    <a:pt x="0" y="50"/>
                  </a:lnTo>
                  <a:lnTo>
                    <a:pt x="0" y="42"/>
                  </a:lnTo>
                  <a:lnTo>
                    <a:pt x="0" y="34"/>
                  </a:lnTo>
                  <a:lnTo>
                    <a:pt x="0" y="28"/>
                  </a:lnTo>
                  <a:lnTo>
                    <a:pt x="0" y="20"/>
                  </a:lnTo>
                  <a:lnTo>
                    <a:pt x="0" y="16"/>
                  </a:lnTo>
                  <a:lnTo>
                    <a:pt x="6" y="8"/>
                  </a:lnTo>
                  <a:lnTo>
                    <a:pt x="10" y="4"/>
                  </a:lnTo>
                  <a:lnTo>
                    <a:pt x="12" y="0"/>
                  </a:lnTo>
                  <a:lnTo>
                    <a:pt x="18" y="0"/>
                  </a:lnTo>
                  <a:lnTo>
                    <a:pt x="22"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555" name="Freeform 304"/>
            <p:cNvSpPr>
              <a:spLocks/>
            </p:cNvSpPr>
            <p:nvPr/>
          </p:nvSpPr>
          <p:spPr bwMode="auto">
            <a:xfrm>
              <a:off x="5211" y="2010"/>
              <a:ext cx="48" cy="74"/>
            </a:xfrm>
            <a:custGeom>
              <a:avLst/>
              <a:gdLst>
                <a:gd name="T0" fmla="*/ 22 w 48"/>
                <a:gd name="T1" fmla="*/ 74 h 74"/>
                <a:gd name="T2" fmla="*/ 28 w 48"/>
                <a:gd name="T3" fmla="*/ 72 h 74"/>
                <a:gd name="T4" fmla="*/ 32 w 48"/>
                <a:gd name="T5" fmla="*/ 70 h 74"/>
                <a:gd name="T6" fmla="*/ 36 w 48"/>
                <a:gd name="T7" fmla="*/ 66 h 74"/>
                <a:gd name="T8" fmla="*/ 40 w 48"/>
                <a:gd name="T9" fmla="*/ 62 h 74"/>
                <a:gd name="T10" fmla="*/ 44 w 48"/>
                <a:gd name="T11" fmla="*/ 56 h 74"/>
                <a:gd name="T12" fmla="*/ 44 w 48"/>
                <a:gd name="T13" fmla="*/ 50 h 74"/>
                <a:gd name="T14" fmla="*/ 48 w 48"/>
                <a:gd name="T15" fmla="*/ 44 h 74"/>
                <a:gd name="T16" fmla="*/ 48 w 48"/>
                <a:gd name="T17" fmla="*/ 38 h 74"/>
                <a:gd name="T18" fmla="*/ 48 w 48"/>
                <a:gd name="T19" fmla="*/ 30 h 74"/>
                <a:gd name="T20" fmla="*/ 44 w 48"/>
                <a:gd name="T21" fmla="*/ 22 h 74"/>
                <a:gd name="T22" fmla="*/ 44 w 48"/>
                <a:gd name="T23" fmla="*/ 16 h 74"/>
                <a:gd name="T24" fmla="*/ 40 w 48"/>
                <a:gd name="T25" fmla="*/ 10 h 74"/>
                <a:gd name="T26" fmla="*/ 36 w 48"/>
                <a:gd name="T27" fmla="*/ 4 h 74"/>
                <a:gd name="T28" fmla="*/ 32 w 48"/>
                <a:gd name="T29" fmla="*/ 4 h 74"/>
                <a:gd name="T30" fmla="*/ 28 w 48"/>
                <a:gd name="T31" fmla="*/ 0 h 74"/>
                <a:gd name="T32" fmla="*/ 22 w 48"/>
                <a:gd name="T33" fmla="*/ 0 h 74"/>
                <a:gd name="T34" fmla="*/ 18 w 48"/>
                <a:gd name="T35" fmla="*/ 0 h 74"/>
                <a:gd name="T36" fmla="*/ 14 w 48"/>
                <a:gd name="T37" fmla="*/ 4 h 74"/>
                <a:gd name="T38" fmla="*/ 8 w 48"/>
                <a:gd name="T39" fmla="*/ 4 h 74"/>
                <a:gd name="T40" fmla="*/ 6 w 48"/>
                <a:gd name="T41" fmla="*/ 10 h 74"/>
                <a:gd name="T42" fmla="*/ 2 w 48"/>
                <a:gd name="T43" fmla="*/ 16 h 74"/>
                <a:gd name="T44" fmla="*/ 0 w 48"/>
                <a:gd name="T45" fmla="*/ 22 h 74"/>
                <a:gd name="T46" fmla="*/ 0 w 48"/>
                <a:gd name="T47" fmla="*/ 30 h 74"/>
                <a:gd name="T48" fmla="*/ 0 w 48"/>
                <a:gd name="T49" fmla="*/ 38 h 74"/>
                <a:gd name="T50" fmla="*/ 0 w 48"/>
                <a:gd name="T51" fmla="*/ 44 h 74"/>
                <a:gd name="T52" fmla="*/ 0 w 48"/>
                <a:gd name="T53" fmla="*/ 50 h 74"/>
                <a:gd name="T54" fmla="*/ 2 w 48"/>
                <a:gd name="T55" fmla="*/ 56 h 74"/>
                <a:gd name="T56" fmla="*/ 6 w 48"/>
                <a:gd name="T57" fmla="*/ 62 h 74"/>
                <a:gd name="T58" fmla="*/ 8 w 48"/>
                <a:gd name="T59" fmla="*/ 66 h 74"/>
                <a:gd name="T60" fmla="*/ 14 w 48"/>
                <a:gd name="T61" fmla="*/ 70 h 74"/>
                <a:gd name="T62" fmla="*/ 18 w 48"/>
                <a:gd name="T63" fmla="*/ 72 h 74"/>
                <a:gd name="T64" fmla="*/ 22 w 48"/>
                <a:gd name="T65" fmla="*/ 74 h 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8" h="74">
                  <a:moveTo>
                    <a:pt x="22" y="74"/>
                  </a:moveTo>
                  <a:lnTo>
                    <a:pt x="28" y="72"/>
                  </a:lnTo>
                  <a:lnTo>
                    <a:pt x="32" y="70"/>
                  </a:lnTo>
                  <a:lnTo>
                    <a:pt x="36" y="66"/>
                  </a:lnTo>
                  <a:lnTo>
                    <a:pt x="40" y="62"/>
                  </a:lnTo>
                  <a:lnTo>
                    <a:pt x="44" y="56"/>
                  </a:lnTo>
                  <a:lnTo>
                    <a:pt x="44" y="50"/>
                  </a:lnTo>
                  <a:lnTo>
                    <a:pt x="48" y="44"/>
                  </a:lnTo>
                  <a:lnTo>
                    <a:pt x="48" y="38"/>
                  </a:lnTo>
                  <a:lnTo>
                    <a:pt x="48" y="30"/>
                  </a:lnTo>
                  <a:lnTo>
                    <a:pt x="44" y="22"/>
                  </a:lnTo>
                  <a:lnTo>
                    <a:pt x="44" y="16"/>
                  </a:lnTo>
                  <a:lnTo>
                    <a:pt x="40" y="10"/>
                  </a:lnTo>
                  <a:lnTo>
                    <a:pt x="36" y="4"/>
                  </a:lnTo>
                  <a:lnTo>
                    <a:pt x="32" y="4"/>
                  </a:lnTo>
                  <a:lnTo>
                    <a:pt x="28" y="0"/>
                  </a:lnTo>
                  <a:lnTo>
                    <a:pt x="22" y="0"/>
                  </a:lnTo>
                  <a:lnTo>
                    <a:pt x="18" y="0"/>
                  </a:lnTo>
                  <a:lnTo>
                    <a:pt x="14" y="4"/>
                  </a:lnTo>
                  <a:lnTo>
                    <a:pt x="8" y="4"/>
                  </a:lnTo>
                  <a:lnTo>
                    <a:pt x="6" y="10"/>
                  </a:lnTo>
                  <a:lnTo>
                    <a:pt x="2" y="16"/>
                  </a:lnTo>
                  <a:lnTo>
                    <a:pt x="0" y="22"/>
                  </a:lnTo>
                  <a:lnTo>
                    <a:pt x="0" y="30"/>
                  </a:lnTo>
                  <a:lnTo>
                    <a:pt x="0" y="38"/>
                  </a:lnTo>
                  <a:lnTo>
                    <a:pt x="0" y="44"/>
                  </a:lnTo>
                  <a:lnTo>
                    <a:pt x="0" y="50"/>
                  </a:lnTo>
                  <a:lnTo>
                    <a:pt x="2" y="56"/>
                  </a:lnTo>
                  <a:lnTo>
                    <a:pt x="6" y="62"/>
                  </a:lnTo>
                  <a:lnTo>
                    <a:pt x="8" y="66"/>
                  </a:lnTo>
                  <a:lnTo>
                    <a:pt x="14" y="70"/>
                  </a:lnTo>
                  <a:lnTo>
                    <a:pt x="18" y="72"/>
                  </a:lnTo>
                  <a:lnTo>
                    <a:pt x="22" y="74"/>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556" name="Freeform 305"/>
            <p:cNvSpPr>
              <a:spLocks/>
            </p:cNvSpPr>
            <p:nvPr/>
          </p:nvSpPr>
          <p:spPr bwMode="auto">
            <a:xfrm>
              <a:off x="5211" y="2400"/>
              <a:ext cx="48" cy="70"/>
            </a:xfrm>
            <a:custGeom>
              <a:avLst/>
              <a:gdLst>
                <a:gd name="T0" fmla="*/ 22 w 48"/>
                <a:gd name="T1" fmla="*/ 0 h 70"/>
                <a:gd name="T2" fmla="*/ 28 w 48"/>
                <a:gd name="T3" fmla="*/ 0 h 70"/>
                <a:gd name="T4" fmla="*/ 32 w 48"/>
                <a:gd name="T5" fmla="*/ 0 h 70"/>
                <a:gd name="T6" fmla="*/ 36 w 48"/>
                <a:gd name="T7" fmla="*/ 4 h 70"/>
                <a:gd name="T8" fmla="*/ 40 w 48"/>
                <a:gd name="T9" fmla="*/ 8 h 70"/>
                <a:gd name="T10" fmla="*/ 44 w 48"/>
                <a:gd name="T11" fmla="*/ 16 h 70"/>
                <a:gd name="T12" fmla="*/ 44 w 48"/>
                <a:gd name="T13" fmla="*/ 20 h 70"/>
                <a:gd name="T14" fmla="*/ 48 w 48"/>
                <a:gd name="T15" fmla="*/ 28 h 70"/>
                <a:gd name="T16" fmla="*/ 48 w 48"/>
                <a:gd name="T17" fmla="*/ 34 h 70"/>
                <a:gd name="T18" fmla="*/ 48 w 48"/>
                <a:gd name="T19" fmla="*/ 42 h 70"/>
                <a:gd name="T20" fmla="*/ 44 w 48"/>
                <a:gd name="T21" fmla="*/ 50 h 70"/>
                <a:gd name="T22" fmla="*/ 44 w 48"/>
                <a:gd name="T23" fmla="*/ 54 h 70"/>
                <a:gd name="T24" fmla="*/ 40 w 48"/>
                <a:gd name="T25" fmla="*/ 60 h 70"/>
                <a:gd name="T26" fmla="*/ 36 w 48"/>
                <a:gd name="T27" fmla="*/ 64 h 70"/>
                <a:gd name="T28" fmla="*/ 32 w 48"/>
                <a:gd name="T29" fmla="*/ 68 h 70"/>
                <a:gd name="T30" fmla="*/ 28 w 48"/>
                <a:gd name="T31" fmla="*/ 70 h 70"/>
                <a:gd name="T32" fmla="*/ 22 w 48"/>
                <a:gd name="T33" fmla="*/ 70 h 70"/>
                <a:gd name="T34" fmla="*/ 18 w 48"/>
                <a:gd name="T35" fmla="*/ 70 h 70"/>
                <a:gd name="T36" fmla="*/ 14 w 48"/>
                <a:gd name="T37" fmla="*/ 68 h 70"/>
                <a:gd name="T38" fmla="*/ 8 w 48"/>
                <a:gd name="T39" fmla="*/ 64 h 70"/>
                <a:gd name="T40" fmla="*/ 6 w 48"/>
                <a:gd name="T41" fmla="*/ 60 h 70"/>
                <a:gd name="T42" fmla="*/ 2 w 48"/>
                <a:gd name="T43" fmla="*/ 54 h 70"/>
                <a:gd name="T44" fmla="*/ 0 w 48"/>
                <a:gd name="T45" fmla="*/ 50 h 70"/>
                <a:gd name="T46" fmla="*/ 0 w 48"/>
                <a:gd name="T47" fmla="*/ 42 h 70"/>
                <a:gd name="T48" fmla="*/ 0 w 48"/>
                <a:gd name="T49" fmla="*/ 34 h 70"/>
                <a:gd name="T50" fmla="*/ 0 w 48"/>
                <a:gd name="T51" fmla="*/ 28 h 70"/>
                <a:gd name="T52" fmla="*/ 0 w 48"/>
                <a:gd name="T53" fmla="*/ 20 h 70"/>
                <a:gd name="T54" fmla="*/ 2 w 48"/>
                <a:gd name="T55" fmla="*/ 16 h 70"/>
                <a:gd name="T56" fmla="*/ 6 w 48"/>
                <a:gd name="T57" fmla="*/ 8 h 70"/>
                <a:gd name="T58" fmla="*/ 8 w 48"/>
                <a:gd name="T59" fmla="*/ 4 h 70"/>
                <a:gd name="T60" fmla="*/ 14 w 48"/>
                <a:gd name="T61" fmla="*/ 0 h 70"/>
                <a:gd name="T62" fmla="*/ 18 w 48"/>
                <a:gd name="T63" fmla="*/ 0 h 70"/>
                <a:gd name="T64" fmla="*/ 22 w 48"/>
                <a:gd name="T65" fmla="*/ 0 h 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8" h="70">
                  <a:moveTo>
                    <a:pt x="22" y="0"/>
                  </a:moveTo>
                  <a:lnTo>
                    <a:pt x="28" y="0"/>
                  </a:lnTo>
                  <a:lnTo>
                    <a:pt x="32" y="0"/>
                  </a:lnTo>
                  <a:lnTo>
                    <a:pt x="36" y="4"/>
                  </a:lnTo>
                  <a:lnTo>
                    <a:pt x="40" y="8"/>
                  </a:lnTo>
                  <a:lnTo>
                    <a:pt x="44" y="16"/>
                  </a:lnTo>
                  <a:lnTo>
                    <a:pt x="44" y="20"/>
                  </a:lnTo>
                  <a:lnTo>
                    <a:pt x="48" y="28"/>
                  </a:lnTo>
                  <a:lnTo>
                    <a:pt x="48" y="34"/>
                  </a:lnTo>
                  <a:lnTo>
                    <a:pt x="48" y="42"/>
                  </a:lnTo>
                  <a:lnTo>
                    <a:pt x="44" y="50"/>
                  </a:lnTo>
                  <a:lnTo>
                    <a:pt x="44" y="54"/>
                  </a:lnTo>
                  <a:lnTo>
                    <a:pt x="40" y="60"/>
                  </a:lnTo>
                  <a:lnTo>
                    <a:pt x="36" y="64"/>
                  </a:lnTo>
                  <a:lnTo>
                    <a:pt x="32" y="68"/>
                  </a:lnTo>
                  <a:lnTo>
                    <a:pt x="28" y="70"/>
                  </a:lnTo>
                  <a:lnTo>
                    <a:pt x="22" y="70"/>
                  </a:lnTo>
                  <a:lnTo>
                    <a:pt x="18" y="70"/>
                  </a:lnTo>
                  <a:lnTo>
                    <a:pt x="14" y="68"/>
                  </a:lnTo>
                  <a:lnTo>
                    <a:pt x="8" y="64"/>
                  </a:lnTo>
                  <a:lnTo>
                    <a:pt x="6" y="60"/>
                  </a:lnTo>
                  <a:lnTo>
                    <a:pt x="2" y="54"/>
                  </a:lnTo>
                  <a:lnTo>
                    <a:pt x="0" y="50"/>
                  </a:lnTo>
                  <a:lnTo>
                    <a:pt x="0" y="42"/>
                  </a:lnTo>
                  <a:lnTo>
                    <a:pt x="0" y="34"/>
                  </a:lnTo>
                  <a:lnTo>
                    <a:pt x="0" y="28"/>
                  </a:lnTo>
                  <a:lnTo>
                    <a:pt x="0" y="20"/>
                  </a:lnTo>
                  <a:lnTo>
                    <a:pt x="2" y="16"/>
                  </a:lnTo>
                  <a:lnTo>
                    <a:pt x="6" y="8"/>
                  </a:lnTo>
                  <a:lnTo>
                    <a:pt x="8" y="4"/>
                  </a:lnTo>
                  <a:lnTo>
                    <a:pt x="14" y="0"/>
                  </a:lnTo>
                  <a:lnTo>
                    <a:pt x="18" y="0"/>
                  </a:lnTo>
                  <a:lnTo>
                    <a:pt x="22"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557" name="Freeform 306"/>
            <p:cNvSpPr>
              <a:spLocks/>
            </p:cNvSpPr>
            <p:nvPr/>
          </p:nvSpPr>
          <p:spPr bwMode="auto">
            <a:xfrm>
              <a:off x="4185" y="2010"/>
              <a:ext cx="48" cy="74"/>
            </a:xfrm>
            <a:custGeom>
              <a:avLst/>
              <a:gdLst>
                <a:gd name="T0" fmla="*/ 22 w 48"/>
                <a:gd name="T1" fmla="*/ 74 h 74"/>
                <a:gd name="T2" fmla="*/ 28 w 48"/>
                <a:gd name="T3" fmla="*/ 72 h 74"/>
                <a:gd name="T4" fmla="*/ 32 w 48"/>
                <a:gd name="T5" fmla="*/ 70 h 74"/>
                <a:gd name="T6" fmla="*/ 36 w 48"/>
                <a:gd name="T7" fmla="*/ 66 h 74"/>
                <a:gd name="T8" fmla="*/ 42 w 48"/>
                <a:gd name="T9" fmla="*/ 62 h 74"/>
                <a:gd name="T10" fmla="*/ 44 w 48"/>
                <a:gd name="T11" fmla="*/ 56 h 74"/>
                <a:gd name="T12" fmla="*/ 46 w 48"/>
                <a:gd name="T13" fmla="*/ 50 h 74"/>
                <a:gd name="T14" fmla="*/ 48 w 48"/>
                <a:gd name="T15" fmla="*/ 44 h 74"/>
                <a:gd name="T16" fmla="*/ 48 w 48"/>
                <a:gd name="T17" fmla="*/ 38 h 74"/>
                <a:gd name="T18" fmla="*/ 48 w 48"/>
                <a:gd name="T19" fmla="*/ 30 h 74"/>
                <a:gd name="T20" fmla="*/ 46 w 48"/>
                <a:gd name="T21" fmla="*/ 22 h 74"/>
                <a:gd name="T22" fmla="*/ 44 w 48"/>
                <a:gd name="T23" fmla="*/ 16 h 74"/>
                <a:gd name="T24" fmla="*/ 42 w 48"/>
                <a:gd name="T25" fmla="*/ 10 h 74"/>
                <a:gd name="T26" fmla="*/ 36 w 48"/>
                <a:gd name="T27" fmla="*/ 4 h 74"/>
                <a:gd name="T28" fmla="*/ 32 w 48"/>
                <a:gd name="T29" fmla="*/ 4 h 74"/>
                <a:gd name="T30" fmla="*/ 28 w 48"/>
                <a:gd name="T31" fmla="*/ 0 h 74"/>
                <a:gd name="T32" fmla="*/ 22 w 48"/>
                <a:gd name="T33" fmla="*/ 0 h 74"/>
                <a:gd name="T34" fmla="*/ 18 w 48"/>
                <a:gd name="T35" fmla="*/ 0 h 74"/>
                <a:gd name="T36" fmla="*/ 14 w 48"/>
                <a:gd name="T37" fmla="*/ 4 h 74"/>
                <a:gd name="T38" fmla="*/ 10 w 48"/>
                <a:gd name="T39" fmla="*/ 4 h 74"/>
                <a:gd name="T40" fmla="*/ 6 w 48"/>
                <a:gd name="T41" fmla="*/ 10 h 74"/>
                <a:gd name="T42" fmla="*/ 6 w 48"/>
                <a:gd name="T43" fmla="*/ 16 h 74"/>
                <a:gd name="T44" fmla="*/ 0 w 48"/>
                <a:gd name="T45" fmla="*/ 22 h 74"/>
                <a:gd name="T46" fmla="*/ 0 w 48"/>
                <a:gd name="T47" fmla="*/ 30 h 74"/>
                <a:gd name="T48" fmla="*/ 0 w 48"/>
                <a:gd name="T49" fmla="*/ 38 h 74"/>
                <a:gd name="T50" fmla="*/ 0 w 48"/>
                <a:gd name="T51" fmla="*/ 44 h 74"/>
                <a:gd name="T52" fmla="*/ 0 w 48"/>
                <a:gd name="T53" fmla="*/ 50 h 74"/>
                <a:gd name="T54" fmla="*/ 6 w 48"/>
                <a:gd name="T55" fmla="*/ 56 h 74"/>
                <a:gd name="T56" fmla="*/ 6 w 48"/>
                <a:gd name="T57" fmla="*/ 62 h 74"/>
                <a:gd name="T58" fmla="*/ 10 w 48"/>
                <a:gd name="T59" fmla="*/ 66 h 74"/>
                <a:gd name="T60" fmla="*/ 14 w 48"/>
                <a:gd name="T61" fmla="*/ 70 h 74"/>
                <a:gd name="T62" fmla="*/ 18 w 48"/>
                <a:gd name="T63" fmla="*/ 72 h 74"/>
                <a:gd name="T64" fmla="*/ 22 w 48"/>
                <a:gd name="T65" fmla="*/ 74 h 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8" h="74">
                  <a:moveTo>
                    <a:pt x="22" y="74"/>
                  </a:moveTo>
                  <a:lnTo>
                    <a:pt x="28" y="72"/>
                  </a:lnTo>
                  <a:lnTo>
                    <a:pt x="32" y="70"/>
                  </a:lnTo>
                  <a:lnTo>
                    <a:pt x="36" y="66"/>
                  </a:lnTo>
                  <a:lnTo>
                    <a:pt x="42" y="62"/>
                  </a:lnTo>
                  <a:lnTo>
                    <a:pt x="44" y="56"/>
                  </a:lnTo>
                  <a:lnTo>
                    <a:pt x="46" y="50"/>
                  </a:lnTo>
                  <a:lnTo>
                    <a:pt x="48" y="44"/>
                  </a:lnTo>
                  <a:lnTo>
                    <a:pt x="48" y="38"/>
                  </a:lnTo>
                  <a:lnTo>
                    <a:pt x="48" y="30"/>
                  </a:lnTo>
                  <a:lnTo>
                    <a:pt x="46" y="22"/>
                  </a:lnTo>
                  <a:lnTo>
                    <a:pt x="44" y="16"/>
                  </a:lnTo>
                  <a:lnTo>
                    <a:pt x="42" y="10"/>
                  </a:lnTo>
                  <a:lnTo>
                    <a:pt x="36" y="4"/>
                  </a:lnTo>
                  <a:lnTo>
                    <a:pt x="32" y="4"/>
                  </a:lnTo>
                  <a:lnTo>
                    <a:pt x="28" y="0"/>
                  </a:lnTo>
                  <a:lnTo>
                    <a:pt x="22" y="0"/>
                  </a:lnTo>
                  <a:lnTo>
                    <a:pt x="18" y="0"/>
                  </a:lnTo>
                  <a:lnTo>
                    <a:pt x="14" y="4"/>
                  </a:lnTo>
                  <a:lnTo>
                    <a:pt x="10" y="4"/>
                  </a:lnTo>
                  <a:lnTo>
                    <a:pt x="6" y="10"/>
                  </a:lnTo>
                  <a:lnTo>
                    <a:pt x="6" y="16"/>
                  </a:lnTo>
                  <a:lnTo>
                    <a:pt x="0" y="22"/>
                  </a:lnTo>
                  <a:lnTo>
                    <a:pt x="0" y="30"/>
                  </a:lnTo>
                  <a:lnTo>
                    <a:pt x="0" y="38"/>
                  </a:lnTo>
                  <a:lnTo>
                    <a:pt x="0" y="44"/>
                  </a:lnTo>
                  <a:lnTo>
                    <a:pt x="0" y="50"/>
                  </a:lnTo>
                  <a:lnTo>
                    <a:pt x="6" y="56"/>
                  </a:lnTo>
                  <a:lnTo>
                    <a:pt x="6" y="62"/>
                  </a:lnTo>
                  <a:lnTo>
                    <a:pt x="10" y="66"/>
                  </a:lnTo>
                  <a:lnTo>
                    <a:pt x="14" y="70"/>
                  </a:lnTo>
                  <a:lnTo>
                    <a:pt x="18" y="72"/>
                  </a:lnTo>
                  <a:lnTo>
                    <a:pt x="22" y="74"/>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558" name="Freeform 307"/>
            <p:cNvSpPr>
              <a:spLocks/>
            </p:cNvSpPr>
            <p:nvPr/>
          </p:nvSpPr>
          <p:spPr bwMode="auto">
            <a:xfrm>
              <a:off x="4185" y="2400"/>
              <a:ext cx="48" cy="70"/>
            </a:xfrm>
            <a:custGeom>
              <a:avLst/>
              <a:gdLst>
                <a:gd name="T0" fmla="*/ 22 w 48"/>
                <a:gd name="T1" fmla="*/ 0 h 70"/>
                <a:gd name="T2" fmla="*/ 28 w 48"/>
                <a:gd name="T3" fmla="*/ 0 h 70"/>
                <a:gd name="T4" fmla="*/ 32 w 48"/>
                <a:gd name="T5" fmla="*/ 0 h 70"/>
                <a:gd name="T6" fmla="*/ 36 w 48"/>
                <a:gd name="T7" fmla="*/ 4 h 70"/>
                <a:gd name="T8" fmla="*/ 42 w 48"/>
                <a:gd name="T9" fmla="*/ 8 h 70"/>
                <a:gd name="T10" fmla="*/ 44 w 48"/>
                <a:gd name="T11" fmla="*/ 16 h 70"/>
                <a:gd name="T12" fmla="*/ 46 w 48"/>
                <a:gd name="T13" fmla="*/ 20 h 70"/>
                <a:gd name="T14" fmla="*/ 48 w 48"/>
                <a:gd name="T15" fmla="*/ 28 h 70"/>
                <a:gd name="T16" fmla="*/ 48 w 48"/>
                <a:gd name="T17" fmla="*/ 34 h 70"/>
                <a:gd name="T18" fmla="*/ 48 w 48"/>
                <a:gd name="T19" fmla="*/ 42 h 70"/>
                <a:gd name="T20" fmla="*/ 46 w 48"/>
                <a:gd name="T21" fmla="*/ 50 h 70"/>
                <a:gd name="T22" fmla="*/ 44 w 48"/>
                <a:gd name="T23" fmla="*/ 54 h 70"/>
                <a:gd name="T24" fmla="*/ 42 w 48"/>
                <a:gd name="T25" fmla="*/ 60 h 70"/>
                <a:gd name="T26" fmla="*/ 36 w 48"/>
                <a:gd name="T27" fmla="*/ 64 h 70"/>
                <a:gd name="T28" fmla="*/ 32 w 48"/>
                <a:gd name="T29" fmla="*/ 68 h 70"/>
                <a:gd name="T30" fmla="*/ 28 w 48"/>
                <a:gd name="T31" fmla="*/ 70 h 70"/>
                <a:gd name="T32" fmla="*/ 22 w 48"/>
                <a:gd name="T33" fmla="*/ 70 h 70"/>
                <a:gd name="T34" fmla="*/ 18 w 48"/>
                <a:gd name="T35" fmla="*/ 70 h 70"/>
                <a:gd name="T36" fmla="*/ 14 w 48"/>
                <a:gd name="T37" fmla="*/ 68 h 70"/>
                <a:gd name="T38" fmla="*/ 10 w 48"/>
                <a:gd name="T39" fmla="*/ 64 h 70"/>
                <a:gd name="T40" fmla="*/ 6 w 48"/>
                <a:gd name="T41" fmla="*/ 60 h 70"/>
                <a:gd name="T42" fmla="*/ 6 w 48"/>
                <a:gd name="T43" fmla="*/ 54 h 70"/>
                <a:gd name="T44" fmla="*/ 0 w 48"/>
                <a:gd name="T45" fmla="*/ 50 h 70"/>
                <a:gd name="T46" fmla="*/ 0 w 48"/>
                <a:gd name="T47" fmla="*/ 42 h 70"/>
                <a:gd name="T48" fmla="*/ 0 w 48"/>
                <a:gd name="T49" fmla="*/ 34 h 70"/>
                <a:gd name="T50" fmla="*/ 0 w 48"/>
                <a:gd name="T51" fmla="*/ 28 h 70"/>
                <a:gd name="T52" fmla="*/ 0 w 48"/>
                <a:gd name="T53" fmla="*/ 20 h 70"/>
                <a:gd name="T54" fmla="*/ 6 w 48"/>
                <a:gd name="T55" fmla="*/ 16 h 70"/>
                <a:gd name="T56" fmla="*/ 6 w 48"/>
                <a:gd name="T57" fmla="*/ 8 h 70"/>
                <a:gd name="T58" fmla="*/ 10 w 48"/>
                <a:gd name="T59" fmla="*/ 4 h 70"/>
                <a:gd name="T60" fmla="*/ 14 w 48"/>
                <a:gd name="T61" fmla="*/ 0 h 70"/>
                <a:gd name="T62" fmla="*/ 18 w 48"/>
                <a:gd name="T63" fmla="*/ 0 h 70"/>
                <a:gd name="T64" fmla="*/ 22 w 48"/>
                <a:gd name="T65" fmla="*/ 0 h 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8" h="70">
                  <a:moveTo>
                    <a:pt x="22" y="0"/>
                  </a:moveTo>
                  <a:lnTo>
                    <a:pt x="28" y="0"/>
                  </a:lnTo>
                  <a:lnTo>
                    <a:pt x="32" y="0"/>
                  </a:lnTo>
                  <a:lnTo>
                    <a:pt x="36" y="4"/>
                  </a:lnTo>
                  <a:lnTo>
                    <a:pt x="42" y="8"/>
                  </a:lnTo>
                  <a:lnTo>
                    <a:pt x="44" y="16"/>
                  </a:lnTo>
                  <a:lnTo>
                    <a:pt x="46" y="20"/>
                  </a:lnTo>
                  <a:lnTo>
                    <a:pt x="48" y="28"/>
                  </a:lnTo>
                  <a:lnTo>
                    <a:pt x="48" y="34"/>
                  </a:lnTo>
                  <a:lnTo>
                    <a:pt x="48" y="42"/>
                  </a:lnTo>
                  <a:lnTo>
                    <a:pt x="46" y="50"/>
                  </a:lnTo>
                  <a:lnTo>
                    <a:pt x="44" y="54"/>
                  </a:lnTo>
                  <a:lnTo>
                    <a:pt x="42" y="60"/>
                  </a:lnTo>
                  <a:lnTo>
                    <a:pt x="36" y="64"/>
                  </a:lnTo>
                  <a:lnTo>
                    <a:pt x="32" y="68"/>
                  </a:lnTo>
                  <a:lnTo>
                    <a:pt x="28" y="70"/>
                  </a:lnTo>
                  <a:lnTo>
                    <a:pt x="22" y="70"/>
                  </a:lnTo>
                  <a:lnTo>
                    <a:pt x="18" y="70"/>
                  </a:lnTo>
                  <a:lnTo>
                    <a:pt x="14" y="68"/>
                  </a:lnTo>
                  <a:lnTo>
                    <a:pt x="10" y="64"/>
                  </a:lnTo>
                  <a:lnTo>
                    <a:pt x="6" y="60"/>
                  </a:lnTo>
                  <a:lnTo>
                    <a:pt x="6" y="54"/>
                  </a:lnTo>
                  <a:lnTo>
                    <a:pt x="0" y="50"/>
                  </a:lnTo>
                  <a:lnTo>
                    <a:pt x="0" y="42"/>
                  </a:lnTo>
                  <a:lnTo>
                    <a:pt x="0" y="34"/>
                  </a:lnTo>
                  <a:lnTo>
                    <a:pt x="0" y="28"/>
                  </a:lnTo>
                  <a:lnTo>
                    <a:pt x="0" y="20"/>
                  </a:lnTo>
                  <a:lnTo>
                    <a:pt x="6" y="16"/>
                  </a:lnTo>
                  <a:lnTo>
                    <a:pt x="6" y="8"/>
                  </a:lnTo>
                  <a:lnTo>
                    <a:pt x="10" y="4"/>
                  </a:lnTo>
                  <a:lnTo>
                    <a:pt x="14" y="0"/>
                  </a:lnTo>
                  <a:lnTo>
                    <a:pt x="18" y="0"/>
                  </a:lnTo>
                  <a:lnTo>
                    <a:pt x="22"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559" name="Freeform 308"/>
            <p:cNvSpPr>
              <a:spLocks/>
            </p:cNvSpPr>
            <p:nvPr/>
          </p:nvSpPr>
          <p:spPr bwMode="auto">
            <a:xfrm>
              <a:off x="4249" y="2010"/>
              <a:ext cx="48" cy="74"/>
            </a:xfrm>
            <a:custGeom>
              <a:avLst/>
              <a:gdLst>
                <a:gd name="T0" fmla="*/ 22 w 48"/>
                <a:gd name="T1" fmla="*/ 74 h 74"/>
                <a:gd name="T2" fmla="*/ 26 w 48"/>
                <a:gd name="T3" fmla="*/ 72 h 74"/>
                <a:gd name="T4" fmla="*/ 32 w 48"/>
                <a:gd name="T5" fmla="*/ 70 h 74"/>
                <a:gd name="T6" fmla="*/ 36 w 48"/>
                <a:gd name="T7" fmla="*/ 66 h 74"/>
                <a:gd name="T8" fmla="*/ 40 w 48"/>
                <a:gd name="T9" fmla="*/ 62 h 74"/>
                <a:gd name="T10" fmla="*/ 42 w 48"/>
                <a:gd name="T11" fmla="*/ 56 h 74"/>
                <a:gd name="T12" fmla="*/ 44 w 48"/>
                <a:gd name="T13" fmla="*/ 50 h 74"/>
                <a:gd name="T14" fmla="*/ 48 w 48"/>
                <a:gd name="T15" fmla="*/ 44 h 74"/>
                <a:gd name="T16" fmla="*/ 48 w 48"/>
                <a:gd name="T17" fmla="*/ 38 h 74"/>
                <a:gd name="T18" fmla="*/ 48 w 48"/>
                <a:gd name="T19" fmla="*/ 30 h 74"/>
                <a:gd name="T20" fmla="*/ 44 w 48"/>
                <a:gd name="T21" fmla="*/ 22 h 74"/>
                <a:gd name="T22" fmla="*/ 42 w 48"/>
                <a:gd name="T23" fmla="*/ 16 h 74"/>
                <a:gd name="T24" fmla="*/ 40 w 48"/>
                <a:gd name="T25" fmla="*/ 10 h 74"/>
                <a:gd name="T26" fmla="*/ 36 w 48"/>
                <a:gd name="T27" fmla="*/ 4 h 74"/>
                <a:gd name="T28" fmla="*/ 32 w 48"/>
                <a:gd name="T29" fmla="*/ 4 h 74"/>
                <a:gd name="T30" fmla="*/ 26 w 48"/>
                <a:gd name="T31" fmla="*/ 0 h 74"/>
                <a:gd name="T32" fmla="*/ 22 w 48"/>
                <a:gd name="T33" fmla="*/ 0 h 74"/>
                <a:gd name="T34" fmla="*/ 18 w 48"/>
                <a:gd name="T35" fmla="*/ 0 h 74"/>
                <a:gd name="T36" fmla="*/ 12 w 48"/>
                <a:gd name="T37" fmla="*/ 4 h 74"/>
                <a:gd name="T38" fmla="*/ 8 w 48"/>
                <a:gd name="T39" fmla="*/ 4 h 74"/>
                <a:gd name="T40" fmla="*/ 4 w 48"/>
                <a:gd name="T41" fmla="*/ 10 h 74"/>
                <a:gd name="T42" fmla="*/ 2 w 48"/>
                <a:gd name="T43" fmla="*/ 16 h 74"/>
                <a:gd name="T44" fmla="*/ 0 w 48"/>
                <a:gd name="T45" fmla="*/ 22 h 74"/>
                <a:gd name="T46" fmla="*/ 0 w 48"/>
                <a:gd name="T47" fmla="*/ 30 h 74"/>
                <a:gd name="T48" fmla="*/ 0 w 48"/>
                <a:gd name="T49" fmla="*/ 38 h 74"/>
                <a:gd name="T50" fmla="*/ 0 w 48"/>
                <a:gd name="T51" fmla="*/ 44 h 74"/>
                <a:gd name="T52" fmla="*/ 0 w 48"/>
                <a:gd name="T53" fmla="*/ 50 h 74"/>
                <a:gd name="T54" fmla="*/ 2 w 48"/>
                <a:gd name="T55" fmla="*/ 56 h 74"/>
                <a:gd name="T56" fmla="*/ 4 w 48"/>
                <a:gd name="T57" fmla="*/ 62 h 74"/>
                <a:gd name="T58" fmla="*/ 8 w 48"/>
                <a:gd name="T59" fmla="*/ 66 h 74"/>
                <a:gd name="T60" fmla="*/ 12 w 48"/>
                <a:gd name="T61" fmla="*/ 70 h 74"/>
                <a:gd name="T62" fmla="*/ 18 w 48"/>
                <a:gd name="T63" fmla="*/ 72 h 74"/>
                <a:gd name="T64" fmla="*/ 22 w 48"/>
                <a:gd name="T65" fmla="*/ 74 h 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8" h="74">
                  <a:moveTo>
                    <a:pt x="22" y="74"/>
                  </a:moveTo>
                  <a:lnTo>
                    <a:pt x="26" y="72"/>
                  </a:lnTo>
                  <a:lnTo>
                    <a:pt x="32" y="70"/>
                  </a:lnTo>
                  <a:lnTo>
                    <a:pt x="36" y="66"/>
                  </a:lnTo>
                  <a:lnTo>
                    <a:pt x="40" y="62"/>
                  </a:lnTo>
                  <a:lnTo>
                    <a:pt x="42" y="56"/>
                  </a:lnTo>
                  <a:lnTo>
                    <a:pt x="44" y="50"/>
                  </a:lnTo>
                  <a:lnTo>
                    <a:pt x="48" y="44"/>
                  </a:lnTo>
                  <a:lnTo>
                    <a:pt x="48" y="38"/>
                  </a:lnTo>
                  <a:lnTo>
                    <a:pt x="48" y="30"/>
                  </a:lnTo>
                  <a:lnTo>
                    <a:pt x="44" y="22"/>
                  </a:lnTo>
                  <a:lnTo>
                    <a:pt x="42" y="16"/>
                  </a:lnTo>
                  <a:lnTo>
                    <a:pt x="40" y="10"/>
                  </a:lnTo>
                  <a:lnTo>
                    <a:pt x="36" y="4"/>
                  </a:lnTo>
                  <a:lnTo>
                    <a:pt x="32" y="4"/>
                  </a:lnTo>
                  <a:lnTo>
                    <a:pt x="26" y="0"/>
                  </a:lnTo>
                  <a:lnTo>
                    <a:pt x="22" y="0"/>
                  </a:lnTo>
                  <a:lnTo>
                    <a:pt x="18" y="0"/>
                  </a:lnTo>
                  <a:lnTo>
                    <a:pt x="12" y="4"/>
                  </a:lnTo>
                  <a:lnTo>
                    <a:pt x="8" y="4"/>
                  </a:lnTo>
                  <a:lnTo>
                    <a:pt x="4" y="10"/>
                  </a:lnTo>
                  <a:lnTo>
                    <a:pt x="2" y="16"/>
                  </a:lnTo>
                  <a:lnTo>
                    <a:pt x="0" y="22"/>
                  </a:lnTo>
                  <a:lnTo>
                    <a:pt x="0" y="30"/>
                  </a:lnTo>
                  <a:lnTo>
                    <a:pt x="0" y="38"/>
                  </a:lnTo>
                  <a:lnTo>
                    <a:pt x="0" y="44"/>
                  </a:lnTo>
                  <a:lnTo>
                    <a:pt x="0" y="50"/>
                  </a:lnTo>
                  <a:lnTo>
                    <a:pt x="2" y="56"/>
                  </a:lnTo>
                  <a:lnTo>
                    <a:pt x="4" y="62"/>
                  </a:lnTo>
                  <a:lnTo>
                    <a:pt x="8" y="66"/>
                  </a:lnTo>
                  <a:lnTo>
                    <a:pt x="12" y="70"/>
                  </a:lnTo>
                  <a:lnTo>
                    <a:pt x="18" y="72"/>
                  </a:lnTo>
                  <a:lnTo>
                    <a:pt x="22" y="74"/>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560" name="Freeform 309"/>
            <p:cNvSpPr>
              <a:spLocks/>
            </p:cNvSpPr>
            <p:nvPr/>
          </p:nvSpPr>
          <p:spPr bwMode="auto">
            <a:xfrm>
              <a:off x="4249" y="2400"/>
              <a:ext cx="48" cy="70"/>
            </a:xfrm>
            <a:custGeom>
              <a:avLst/>
              <a:gdLst>
                <a:gd name="T0" fmla="*/ 22 w 48"/>
                <a:gd name="T1" fmla="*/ 0 h 70"/>
                <a:gd name="T2" fmla="*/ 26 w 48"/>
                <a:gd name="T3" fmla="*/ 0 h 70"/>
                <a:gd name="T4" fmla="*/ 32 w 48"/>
                <a:gd name="T5" fmla="*/ 0 h 70"/>
                <a:gd name="T6" fmla="*/ 36 w 48"/>
                <a:gd name="T7" fmla="*/ 4 h 70"/>
                <a:gd name="T8" fmla="*/ 40 w 48"/>
                <a:gd name="T9" fmla="*/ 8 h 70"/>
                <a:gd name="T10" fmla="*/ 42 w 48"/>
                <a:gd name="T11" fmla="*/ 16 h 70"/>
                <a:gd name="T12" fmla="*/ 44 w 48"/>
                <a:gd name="T13" fmla="*/ 20 h 70"/>
                <a:gd name="T14" fmla="*/ 48 w 48"/>
                <a:gd name="T15" fmla="*/ 28 h 70"/>
                <a:gd name="T16" fmla="*/ 48 w 48"/>
                <a:gd name="T17" fmla="*/ 34 h 70"/>
                <a:gd name="T18" fmla="*/ 48 w 48"/>
                <a:gd name="T19" fmla="*/ 42 h 70"/>
                <a:gd name="T20" fmla="*/ 44 w 48"/>
                <a:gd name="T21" fmla="*/ 50 h 70"/>
                <a:gd name="T22" fmla="*/ 42 w 48"/>
                <a:gd name="T23" fmla="*/ 54 h 70"/>
                <a:gd name="T24" fmla="*/ 40 w 48"/>
                <a:gd name="T25" fmla="*/ 60 h 70"/>
                <a:gd name="T26" fmla="*/ 36 w 48"/>
                <a:gd name="T27" fmla="*/ 64 h 70"/>
                <a:gd name="T28" fmla="*/ 32 w 48"/>
                <a:gd name="T29" fmla="*/ 68 h 70"/>
                <a:gd name="T30" fmla="*/ 26 w 48"/>
                <a:gd name="T31" fmla="*/ 70 h 70"/>
                <a:gd name="T32" fmla="*/ 22 w 48"/>
                <a:gd name="T33" fmla="*/ 70 h 70"/>
                <a:gd name="T34" fmla="*/ 18 w 48"/>
                <a:gd name="T35" fmla="*/ 70 h 70"/>
                <a:gd name="T36" fmla="*/ 12 w 48"/>
                <a:gd name="T37" fmla="*/ 68 h 70"/>
                <a:gd name="T38" fmla="*/ 8 w 48"/>
                <a:gd name="T39" fmla="*/ 64 h 70"/>
                <a:gd name="T40" fmla="*/ 4 w 48"/>
                <a:gd name="T41" fmla="*/ 60 h 70"/>
                <a:gd name="T42" fmla="*/ 2 w 48"/>
                <a:gd name="T43" fmla="*/ 54 h 70"/>
                <a:gd name="T44" fmla="*/ 0 w 48"/>
                <a:gd name="T45" fmla="*/ 50 h 70"/>
                <a:gd name="T46" fmla="*/ 0 w 48"/>
                <a:gd name="T47" fmla="*/ 42 h 70"/>
                <a:gd name="T48" fmla="*/ 0 w 48"/>
                <a:gd name="T49" fmla="*/ 34 h 70"/>
                <a:gd name="T50" fmla="*/ 0 w 48"/>
                <a:gd name="T51" fmla="*/ 28 h 70"/>
                <a:gd name="T52" fmla="*/ 0 w 48"/>
                <a:gd name="T53" fmla="*/ 20 h 70"/>
                <a:gd name="T54" fmla="*/ 2 w 48"/>
                <a:gd name="T55" fmla="*/ 16 h 70"/>
                <a:gd name="T56" fmla="*/ 4 w 48"/>
                <a:gd name="T57" fmla="*/ 8 h 70"/>
                <a:gd name="T58" fmla="*/ 8 w 48"/>
                <a:gd name="T59" fmla="*/ 4 h 70"/>
                <a:gd name="T60" fmla="*/ 12 w 48"/>
                <a:gd name="T61" fmla="*/ 0 h 70"/>
                <a:gd name="T62" fmla="*/ 18 w 48"/>
                <a:gd name="T63" fmla="*/ 0 h 70"/>
                <a:gd name="T64" fmla="*/ 22 w 48"/>
                <a:gd name="T65" fmla="*/ 0 h 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8" h="70">
                  <a:moveTo>
                    <a:pt x="22" y="0"/>
                  </a:moveTo>
                  <a:lnTo>
                    <a:pt x="26" y="0"/>
                  </a:lnTo>
                  <a:lnTo>
                    <a:pt x="32" y="0"/>
                  </a:lnTo>
                  <a:lnTo>
                    <a:pt x="36" y="4"/>
                  </a:lnTo>
                  <a:lnTo>
                    <a:pt x="40" y="8"/>
                  </a:lnTo>
                  <a:lnTo>
                    <a:pt x="42" y="16"/>
                  </a:lnTo>
                  <a:lnTo>
                    <a:pt x="44" y="20"/>
                  </a:lnTo>
                  <a:lnTo>
                    <a:pt x="48" y="28"/>
                  </a:lnTo>
                  <a:lnTo>
                    <a:pt x="48" y="34"/>
                  </a:lnTo>
                  <a:lnTo>
                    <a:pt x="48" y="42"/>
                  </a:lnTo>
                  <a:lnTo>
                    <a:pt x="44" y="50"/>
                  </a:lnTo>
                  <a:lnTo>
                    <a:pt x="42" y="54"/>
                  </a:lnTo>
                  <a:lnTo>
                    <a:pt x="40" y="60"/>
                  </a:lnTo>
                  <a:lnTo>
                    <a:pt x="36" y="64"/>
                  </a:lnTo>
                  <a:lnTo>
                    <a:pt x="32" y="68"/>
                  </a:lnTo>
                  <a:lnTo>
                    <a:pt x="26" y="70"/>
                  </a:lnTo>
                  <a:lnTo>
                    <a:pt x="22" y="70"/>
                  </a:lnTo>
                  <a:lnTo>
                    <a:pt x="18" y="70"/>
                  </a:lnTo>
                  <a:lnTo>
                    <a:pt x="12" y="68"/>
                  </a:lnTo>
                  <a:lnTo>
                    <a:pt x="8" y="64"/>
                  </a:lnTo>
                  <a:lnTo>
                    <a:pt x="4" y="60"/>
                  </a:lnTo>
                  <a:lnTo>
                    <a:pt x="2" y="54"/>
                  </a:lnTo>
                  <a:lnTo>
                    <a:pt x="0" y="50"/>
                  </a:lnTo>
                  <a:lnTo>
                    <a:pt x="0" y="42"/>
                  </a:lnTo>
                  <a:lnTo>
                    <a:pt x="0" y="34"/>
                  </a:lnTo>
                  <a:lnTo>
                    <a:pt x="0" y="28"/>
                  </a:lnTo>
                  <a:lnTo>
                    <a:pt x="0" y="20"/>
                  </a:lnTo>
                  <a:lnTo>
                    <a:pt x="2" y="16"/>
                  </a:lnTo>
                  <a:lnTo>
                    <a:pt x="4" y="8"/>
                  </a:lnTo>
                  <a:lnTo>
                    <a:pt x="8" y="4"/>
                  </a:lnTo>
                  <a:lnTo>
                    <a:pt x="12" y="0"/>
                  </a:lnTo>
                  <a:lnTo>
                    <a:pt x="18" y="0"/>
                  </a:lnTo>
                  <a:lnTo>
                    <a:pt x="22"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561" name="Freeform 310"/>
            <p:cNvSpPr>
              <a:spLocks/>
            </p:cNvSpPr>
            <p:nvPr/>
          </p:nvSpPr>
          <p:spPr bwMode="auto">
            <a:xfrm>
              <a:off x="4309" y="2010"/>
              <a:ext cx="50" cy="74"/>
            </a:xfrm>
            <a:custGeom>
              <a:avLst/>
              <a:gdLst>
                <a:gd name="T0" fmla="*/ 26 w 50"/>
                <a:gd name="T1" fmla="*/ 74 h 74"/>
                <a:gd name="T2" fmla="*/ 30 w 50"/>
                <a:gd name="T3" fmla="*/ 72 h 74"/>
                <a:gd name="T4" fmla="*/ 34 w 50"/>
                <a:gd name="T5" fmla="*/ 70 h 74"/>
                <a:gd name="T6" fmla="*/ 38 w 50"/>
                <a:gd name="T7" fmla="*/ 66 h 74"/>
                <a:gd name="T8" fmla="*/ 42 w 50"/>
                <a:gd name="T9" fmla="*/ 62 h 74"/>
                <a:gd name="T10" fmla="*/ 42 w 50"/>
                <a:gd name="T11" fmla="*/ 56 h 74"/>
                <a:gd name="T12" fmla="*/ 48 w 50"/>
                <a:gd name="T13" fmla="*/ 50 h 74"/>
                <a:gd name="T14" fmla="*/ 50 w 50"/>
                <a:gd name="T15" fmla="*/ 44 h 74"/>
                <a:gd name="T16" fmla="*/ 50 w 50"/>
                <a:gd name="T17" fmla="*/ 38 h 74"/>
                <a:gd name="T18" fmla="*/ 50 w 50"/>
                <a:gd name="T19" fmla="*/ 30 h 74"/>
                <a:gd name="T20" fmla="*/ 48 w 50"/>
                <a:gd name="T21" fmla="*/ 22 h 74"/>
                <a:gd name="T22" fmla="*/ 42 w 50"/>
                <a:gd name="T23" fmla="*/ 16 h 74"/>
                <a:gd name="T24" fmla="*/ 42 w 50"/>
                <a:gd name="T25" fmla="*/ 10 h 74"/>
                <a:gd name="T26" fmla="*/ 38 w 50"/>
                <a:gd name="T27" fmla="*/ 4 h 74"/>
                <a:gd name="T28" fmla="*/ 34 w 50"/>
                <a:gd name="T29" fmla="*/ 4 h 74"/>
                <a:gd name="T30" fmla="*/ 30 w 50"/>
                <a:gd name="T31" fmla="*/ 0 h 74"/>
                <a:gd name="T32" fmla="*/ 26 w 50"/>
                <a:gd name="T33" fmla="*/ 0 h 74"/>
                <a:gd name="T34" fmla="*/ 20 w 50"/>
                <a:gd name="T35" fmla="*/ 0 h 74"/>
                <a:gd name="T36" fmla="*/ 14 w 50"/>
                <a:gd name="T37" fmla="*/ 4 h 74"/>
                <a:gd name="T38" fmla="*/ 12 w 50"/>
                <a:gd name="T39" fmla="*/ 4 h 74"/>
                <a:gd name="T40" fmla="*/ 8 w 50"/>
                <a:gd name="T41" fmla="*/ 10 h 74"/>
                <a:gd name="T42" fmla="*/ 2 w 50"/>
                <a:gd name="T43" fmla="*/ 16 h 74"/>
                <a:gd name="T44" fmla="*/ 0 w 50"/>
                <a:gd name="T45" fmla="*/ 22 h 74"/>
                <a:gd name="T46" fmla="*/ 0 w 50"/>
                <a:gd name="T47" fmla="*/ 30 h 74"/>
                <a:gd name="T48" fmla="*/ 0 w 50"/>
                <a:gd name="T49" fmla="*/ 38 h 74"/>
                <a:gd name="T50" fmla="*/ 0 w 50"/>
                <a:gd name="T51" fmla="*/ 44 h 74"/>
                <a:gd name="T52" fmla="*/ 0 w 50"/>
                <a:gd name="T53" fmla="*/ 50 h 74"/>
                <a:gd name="T54" fmla="*/ 2 w 50"/>
                <a:gd name="T55" fmla="*/ 56 h 74"/>
                <a:gd name="T56" fmla="*/ 8 w 50"/>
                <a:gd name="T57" fmla="*/ 62 h 74"/>
                <a:gd name="T58" fmla="*/ 12 w 50"/>
                <a:gd name="T59" fmla="*/ 66 h 74"/>
                <a:gd name="T60" fmla="*/ 14 w 50"/>
                <a:gd name="T61" fmla="*/ 70 h 74"/>
                <a:gd name="T62" fmla="*/ 20 w 50"/>
                <a:gd name="T63" fmla="*/ 72 h 74"/>
                <a:gd name="T64" fmla="*/ 26 w 50"/>
                <a:gd name="T65" fmla="*/ 74 h 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0" h="74">
                  <a:moveTo>
                    <a:pt x="26" y="74"/>
                  </a:moveTo>
                  <a:lnTo>
                    <a:pt x="30" y="72"/>
                  </a:lnTo>
                  <a:lnTo>
                    <a:pt x="34" y="70"/>
                  </a:lnTo>
                  <a:lnTo>
                    <a:pt x="38" y="66"/>
                  </a:lnTo>
                  <a:lnTo>
                    <a:pt x="42" y="62"/>
                  </a:lnTo>
                  <a:lnTo>
                    <a:pt x="42" y="56"/>
                  </a:lnTo>
                  <a:lnTo>
                    <a:pt x="48" y="50"/>
                  </a:lnTo>
                  <a:lnTo>
                    <a:pt x="50" y="44"/>
                  </a:lnTo>
                  <a:lnTo>
                    <a:pt x="50" y="38"/>
                  </a:lnTo>
                  <a:lnTo>
                    <a:pt x="50" y="30"/>
                  </a:lnTo>
                  <a:lnTo>
                    <a:pt x="48" y="22"/>
                  </a:lnTo>
                  <a:lnTo>
                    <a:pt x="42" y="16"/>
                  </a:lnTo>
                  <a:lnTo>
                    <a:pt x="42" y="10"/>
                  </a:lnTo>
                  <a:lnTo>
                    <a:pt x="38" y="4"/>
                  </a:lnTo>
                  <a:lnTo>
                    <a:pt x="34" y="4"/>
                  </a:lnTo>
                  <a:lnTo>
                    <a:pt x="30" y="0"/>
                  </a:lnTo>
                  <a:lnTo>
                    <a:pt x="26" y="0"/>
                  </a:lnTo>
                  <a:lnTo>
                    <a:pt x="20" y="0"/>
                  </a:lnTo>
                  <a:lnTo>
                    <a:pt x="14" y="4"/>
                  </a:lnTo>
                  <a:lnTo>
                    <a:pt x="12" y="4"/>
                  </a:lnTo>
                  <a:lnTo>
                    <a:pt x="8" y="10"/>
                  </a:lnTo>
                  <a:lnTo>
                    <a:pt x="2" y="16"/>
                  </a:lnTo>
                  <a:lnTo>
                    <a:pt x="0" y="22"/>
                  </a:lnTo>
                  <a:lnTo>
                    <a:pt x="0" y="30"/>
                  </a:lnTo>
                  <a:lnTo>
                    <a:pt x="0" y="38"/>
                  </a:lnTo>
                  <a:lnTo>
                    <a:pt x="0" y="44"/>
                  </a:lnTo>
                  <a:lnTo>
                    <a:pt x="0" y="50"/>
                  </a:lnTo>
                  <a:lnTo>
                    <a:pt x="2" y="56"/>
                  </a:lnTo>
                  <a:lnTo>
                    <a:pt x="8" y="62"/>
                  </a:lnTo>
                  <a:lnTo>
                    <a:pt x="12" y="66"/>
                  </a:lnTo>
                  <a:lnTo>
                    <a:pt x="14" y="70"/>
                  </a:lnTo>
                  <a:lnTo>
                    <a:pt x="20" y="72"/>
                  </a:lnTo>
                  <a:lnTo>
                    <a:pt x="26" y="74"/>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562" name="Freeform 311"/>
            <p:cNvSpPr>
              <a:spLocks/>
            </p:cNvSpPr>
            <p:nvPr/>
          </p:nvSpPr>
          <p:spPr bwMode="auto">
            <a:xfrm>
              <a:off x="4309" y="2400"/>
              <a:ext cx="50" cy="70"/>
            </a:xfrm>
            <a:custGeom>
              <a:avLst/>
              <a:gdLst>
                <a:gd name="T0" fmla="*/ 26 w 50"/>
                <a:gd name="T1" fmla="*/ 0 h 70"/>
                <a:gd name="T2" fmla="*/ 30 w 50"/>
                <a:gd name="T3" fmla="*/ 0 h 70"/>
                <a:gd name="T4" fmla="*/ 34 w 50"/>
                <a:gd name="T5" fmla="*/ 0 h 70"/>
                <a:gd name="T6" fmla="*/ 38 w 50"/>
                <a:gd name="T7" fmla="*/ 4 h 70"/>
                <a:gd name="T8" fmla="*/ 42 w 50"/>
                <a:gd name="T9" fmla="*/ 8 h 70"/>
                <a:gd name="T10" fmla="*/ 42 w 50"/>
                <a:gd name="T11" fmla="*/ 16 h 70"/>
                <a:gd name="T12" fmla="*/ 48 w 50"/>
                <a:gd name="T13" fmla="*/ 20 h 70"/>
                <a:gd name="T14" fmla="*/ 50 w 50"/>
                <a:gd name="T15" fmla="*/ 28 h 70"/>
                <a:gd name="T16" fmla="*/ 50 w 50"/>
                <a:gd name="T17" fmla="*/ 34 h 70"/>
                <a:gd name="T18" fmla="*/ 50 w 50"/>
                <a:gd name="T19" fmla="*/ 42 h 70"/>
                <a:gd name="T20" fmla="*/ 48 w 50"/>
                <a:gd name="T21" fmla="*/ 50 h 70"/>
                <a:gd name="T22" fmla="*/ 42 w 50"/>
                <a:gd name="T23" fmla="*/ 54 h 70"/>
                <a:gd name="T24" fmla="*/ 42 w 50"/>
                <a:gd name="T25" fmla="*/ 60 h 70"/>
                <a:gd name="T26" fmla="*/ 38 w 50"/>
                <a:gd name="T27" fmla="*/ 64 h 70"/>
                <a:gd name="T28" fmla="*/ 34 w 50"/>
                <a:gd name="T29" fmla="*/ 68 h 70"/>
                <a:gd name="T30" fmla="*/ 30 w 50"/>
                <a:gd name="T31" fmla="*/ 70 h 70"/>
                <a:gd name="T32" fmla="*/ 26 w 50"/>
                <a:gd name="T33" fmla="*/ 70 h 70"/>
                <a:gd name="T34" fmla="*/ 20 w 50"/>
                <a:gd name="T35" fmla="*/ 70 h 70"/>
                <a:gd name="T36" fmla="*/ 14 w 50"/>
                <a:gd name="T37" fmla="*/ 68 h 70"/>
                <a:gd name="T38" fmla="*/ 12 w 50"/>
                <a:gd name="T39" fmla="*/ 64 h 70"/>
                <a:gd name="T40" fmla="*/ 8 w 50"/>
                <a:gd name="T41" fmla="*/ 60 h 70"/>
                <a:gd name="T42" fmla="*/ 2 w 50"/>
                <a:gd name="T43" fmla="*/ 54 h 70"/>
                <a:gd name="T44" fmla="*/ 0 w 50"/>
                <a:gd name="T45" fmla="*/ 50 h 70"/>
                <a:gd name="T46" fmla="*/ 0 w 50"/>
                <a:gd name="T47" fmla="*/ 42 h 70"/>
                <a:gd name="T48" fmla="*/ 0 w 50"/>
                <a:gd name="T49" fmla="*/ 34 h 70"/>
                <a:gd name="T50" fmla="*/ 0 w 50"/>
                <a:gd name="T51" fmla="*/ 28 h 70"/>
                <a:gd name="T52" fmla="*/ 0 w 50"/>
                <a:gd name="T53" fmla="*/ 20 h 70"/>
                <a:gd name="T54" fmla="*/ 2 w 50"/>
                <a:gd name="T55" fmla="*/ 16 h 70"/>
                <a:gd name="T56" fmla="*/ 8 w 50"/>
                <a:gd name="T57" fmla="*/ 8 h 70"/>
                <a:gd name="T58" fmla="*/ 12 w 50"/>
                <a:gd name="T59" fmla="*/ 4 h 70"/>
                <a:gd name="T60" fmla="*/ 14 w 50"/>
                <a:gd name="T61" fmla="*/ 0 h 70"/>
                <a:gd name="T62" fmla="*/ 20 w 50"/>
                <a:gd name="T63" fmla="*/ 0 h 70"/>
                <a:gd name="T64" fmla="*/ 26 w 50"/>
                <a:gd name="T65" fmla="*/ 0 h 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0" h="70">
                  <a:moveTo>
                    <a:pt x="26" y="0"/>
                  </a:moveTo>
                  <a:lnTo>
                    <a:pt x="30" y="0"/>
                  </a:lnTo>
                  <a:lnTo>
                    <a:pt x="34" y="0"/>
                  </a:lnTo>
                  <a:lnTo>
                    <a:pt x="38" y="4"/>
                  </a:lnTo>
                  <a:lnTo>
                    <a:pt x="42" y="8"/>
                  </a:lnTo>
                  <a:lnTo>
                    <a:pt x="42" y="16"/>
                  </a:lnTo>
                  <a:lnTo>
                    <a:pt x="48" y="20"/>
                  </a:lnTo>
                  <a:lnTo>
                    <a:pt x="50" y="28"/>
                  </a:lnTo>
                  <a:lnTo>
                    <a:pt x="50" y="34"/>
                  </a:lnTo>
                  <a:lnTo>
                    <a:pt x="50" y="42"/>
                  </a:lnTo>
                  <a:lnTo>
                    <a:pt x="48" y="50"/>
                  </a:lnTo>
                  <a:lnTo>
                    <a:pt x="42" y="54"/>
                  </a:lnTo>
                  <a:lnTo>
                    <a:pt x="42" y="60"/>
                  </a:lnTo>
                  <a:lnTo>
                    <a:pt x="38" y="64"/>
                  </a:lnTo>
                  <a:lnTo>
                    <a:pt x="34" y="68"/>
                  </a:lnTo>
                  <a:lnTo>
                    <a:pt x="30" y="70"/>
                  </a:lnTo>
                  <a:lnTo>
                    <a:pt x="26" y="70"/>
                  </a:lnTo>
                  <a:lnTo>
                    <a:pt x="20" y="70"/>
                  </a:lnTo>
                  <a:lnTo>
                    <a:pt x="14" y="68"/>
                  </a:lnTo>
                  <a:lnTo>
                    <a:pt x="12" y="64"/>
                  </a:lnTo>
                  <a:lnTo>
                    <a:pt x="8" y="60"/>
                  </a:lnTo>
                  <a:lnTo>
                    <a:pt x="2" y="54"/>
                  </a:lnTo>
                  <a:lnTo>
                    <a:pt x="0" y="50"/>
                  </a:lnTo>
                  <a:lnTo>
                    <a:pt x="0" y="42"/>
                  </a:lnTo>
                  <a:lnTo>
                    <a:pt x="0" y="34"/>
                  </a:lnTo>
                  <a:lnTo>
                    <a:pt x="0" y="28"/>
                  </a:lnTo>
                  <a:lnTo>
                    <a:pt x="0" y="20"/>
                  </a:lnTo>
                  <a:lnTo>
                    <a:pt x="2" y="16"/>
                  </a:lnTo>
                  <a:lnTo>
                    <a:pt x="8" y="8"/>
                  </a:lnTo>
                  <a:lnTo>
                    <a:pt x="12" y="4"/>
                  </a:lnTo>
                  <a:lnTo>
                    <a:pt x="14" y="0"/>
                  </a:lnTo>
                  <a:lnTo>
                    <a:pt x="20" y="0"/>
                  </a:lnTo>
                  <a:lnTo>
                    <a:pt x="26"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563" name="Freeform 312"/>
            <p:cNvSpPr>
              <a:spLocks/>
            </p:cNvSpPr>
            <p:nvPr/>
          </p:nvSpPr>
          <p:spPr bwMode="auto">
            <a:xfrm>
              <a:off x="4373" y="2400"/>
              <a:ext cx="48" cy="70"/>
            </a:xfrm>
            <a:custGeom>
              <a:avLst/>
              <a:gdLst>
                <a:gd name="T0" fmla="*/ 24 w 48"/>
                <a:gd name="T1" fmla="*/ 0 h 70"/>
                <a:gd name="T2" fmla="*/ 28 w 48"/>
                <a:gd name="T3" fmla="*/ 0 h 70"/>
                <a:gd name="T4" fmla="*/ 30 w 48"/>
                <a:gd name="T5" fmla="*/ 0 h 70"/>
                <a:gd name="T6" fmla="*/ 38 w 48"/>
                <a:gd name="T7" fmla="*/ 4 h 70"/>
                <a:gd name="T8" fmla="*/ 38 w 48"/>
                <a:gd name="T9" fmla="*/ 8 h 70"/>
                <a:gd name="T10" fmla="*/ 44 w 48"/>
                <a:gd name="T11" fmla="*/ 16 h 70"/>
                <a:gd name="T12" fmla="*/ 46 w 48"/>
                <a:gd name="T13" fmla="*/ 20 h 70"/>
                <a:gd name="T14" fmla="*/ 48 w 48"/>
                <a:gd name="T15" fmla="*/ 28 h 70"/>
                <a:gd name="T16" fmla="*/ 48 w 48"/>
                <a:gd name="T17" fmla="*/ 34 h 70"/>
                <a:gd name="T18" fmla="*/ 48 w 48"/>
                <a:gd name="T19" fmla="*/ 42 h 70"/>
                <a:gd name="T20" fmla="*/ 46 w 48"/>
                <a:gd name="T21" fmla="*/ 50 h 70"/>
                <a:gd name="T22" fmla="*/ 44 w 48"/>
                <a:gd name="T23" fmla="*/ 54 h 70"/>
                <a:gd name="T24" fmla="*/ 38 w 48"/>
                <a:gd name="T25" fmla="*/ 60 h 70"/>
                <a:gd name="T26" fmla="*/ 38 w 48"/>
                <a:gd name="T27" fmla="*/ 64 h 70"/>
                <a:gd name="T28" fmla="*/ 30 w 48"/>
                <a:gd name="T29" fmla="*/ 68 h 70"/>
                <a:gd name="T30" fmla="*/ 28 w 48"/>
                <a:gd name="T31" fmla="*/ 70 h 70"/>
                <a:gd name="T32" fmla="*/ 24 w 48"/>
                <a:gd name="T33" fmla="*/ 70 h 70"/>
                <a:gd name="T34" fmla="*/ 18 w 48"/>
                <a:gd name="T35" fmla="*/ 70 h 70"/>
                <a:gd name="T36" fmla="*/ 12 w 48"/>
                <a:gd name="T37" fmla="*/ 68 h 70"/>
                <a:gd name="T38" fmla="*/ 8 w 48"/>
                <a:gd name="T39" fmla="*/ 64 h 70"/>
                <a:gd name="T40" fmla="*/ 6 w 48"/>
                <a:gd name="T41" fmla="*/ 60 h 70"/>
                <a:gd name="T42" fmla="*/ 2 w 48"/>
                <a:gd name="T43" fmla="*/ 54 h 70"/>
                <a:gd name="T44" fmla="*/ 0 w 48"/>
                <a:gd name="T45" fmla="*/ 50 h 70"/>
                <a:gd name="T46" fmla="*/ 0 w 48"/>
                <a:gd name="T47" fmla="*/ 42 h 70"/>
                <a:gd name="T48" fmla="*/ 0 w 48"/>
                <a:gd name="T49" fmla="*/ 34 h 70"/>
                <a:gd name="T50" fmla="*/ 0 w 48"/>
                <a:gd name="T51" fmla="*/ 28 h 70"/>
                <a:gd name="T52" fmla="*/ 0 w 48"/>
                <a:gd name="T53" fmla="*/ 20 h 70"/>
                <a:gd name="T54" fmla="*/ 2 w 48"/>
                <a:gd name="T55" fmla="*/ 16 h 70"/>
                <a:gd name="T56" fmla="*/ 6 w 48"/>
                <a:gd name="T57" fmla="*/ 8 h 70"/>
                <a:gd name="T58" fmla="*/ 8 w 48"/>
                <a:gd name="T59" fmla="*/ 4 h 70"/>
                <a:gd name="T60" fmla="*/ 12 w 48"/>
                <a:gd name="T61" fmla="*/ 0 h 70"/>
                <a:gd name="T62" fmla="*/ 18 w 48"/>
                <a:gd name="T63" fmla="*/ 0 h 70"/>
                <a:gd name="T64" fmla="*/ 24 w 48"/>
                <a:gd name="T65" fmla="*/ 0 h 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8" h="70">
                  <a:moveTo>
                    <a:pt x="24" y="0"/>
                  </a:moveTo>
                  <a:lnTo>
                    <a:pt x="28" y="0"/>
                  </a:lnTo>
                  <a:lnTo>
                    <a:pt x="30" y="0"/>
                  </a:lnTo>
                  <a:lnTo>
                    <a:pt x="38" y="4"/>
                  </a:lnTo>
                  <a:lnTo>
                    <a:pt x="38" y="8"/>
                  </a:lnTo>
                  <a:lnTo>
                    <a:pt x="44" y="16"/>
                  </a:lnTo>
                  <a:lnTo>
                    <a:pt x="46" y="20"/>
                  </a:lnTo>
                  <a:lnTo>
                    <a:pt x="48" y="28"/>
                  </a:lnTo>
                  <a:lnTo>
                    <a:pt x="48" y="34"/>
                  </a:lnTo>
                  <a:lnTo>
                    <a:pt x="48" y="42"/>
                  </a:lnTo>
                  <a:lnTo>
                    <a:pt x="46" y="50"/>
                  </a:lnTo>
                  <a:lnTo>
                    <a:pt x="44" y="54"/>
                  </a:lnTo>
                  <a:lnTo>
                    <a:pt x="38" y="60"/>
                  </a:lnTo>
                  <a:lnTo>
                    <a:pt x="38" y="64"/>
                  </a:lnTo>
                  <a:lnTo>
                    <a:pt x="30" y="68"/>
                  </a:lnTo>
                  <a:lnTo>
                    <a:pt x="28" y="70"/>
                  </a:lnTo>
                  <a:lnTo>
                    <a:pt x="24" y="70"/>
                  </a:lnTo>
                  <a:lnTo>
                    <a:pt x="18" y="70"/>
                  </a:lnTo>
                  <a:lnTo>
                    <a:pt x="12" y="68"/>
                  </a:lnTo>
                  <a:lnTo>
                    <a:pt x="8" y="64"/>
                  </a:lnTo>
                  <a:lnTo>
                    <a:pt x="6" y="60"/>
                  </a:lnTo>
                  <a:lnTo>
                    <a:pt x="2" y="54"/>
                  </a:lnTo>
                  <a:lnTo>
                    <a:pt x="0" y="50"/>
                  </a:lnTo>
                  <a:lnTo>
                    <a:pt x="0" y="42"/>
                  </a:lnTo>
                  <a:lnTo>
                    <a:pt x="0" y="34"/>
                  </a:lnTo>
                  <a:lnTo>
                    <a:pt x="0" y="28"/>
                  </a:lnTo>
                  <a:lnTo>
                    <a:pt x="0" y="20"/>
                  </a:lnTo>
                  <a:lnTo>
                    <a:pt x="2" y="16"/>
                  </a:lnTo>
                  <a:lnTo>
                    <a:pt x="6" y="8"/>
                  </a:lnTo>
                  <a:lnTo>
                    <a:pt x="8" y="4"/>
                  </a:lnTo>
                  <a:lnTo>
                    <a:pt x="12" y="0"/>
                  </a:lnTo>
                  <a:lnTo>
                    <a:pt x="18" y="0"/>
                  </a:lnTo>
                  <a:lnTo>
                    <a:pt x="24"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564" name="Freeform 313"/>
            <p:cNvSpPr>
              <a:spLocks/>
            </p:cNvSpPr>
            <p:nvPr/>
          </p:nvSpPr>
          <p:spPr bwMode="auto">
            <a:xfrm>
              <a:off x="4435" y="2010"/>
              <a:ext cx="48" cy="74"/>
            </a:xfrm>
            <a:custGeom>
              <a:avLst/>
              <a:gdLst>
                <a:gd name="T0" fmla="*/ 24 w 48"/>
                <a:gd name="T1" fmla="*/ 74 h 74"/>
                <a:gd name="T2" fmla="*/ 28 w 48"/>
                <a:gd name="T3" fmla="*/ 72 h 74"/>
                <a:gd name="T4" fmla="*/ 34 w 48"/>
                <a:gd name="T5" fmla="*/ 70 h 74"/>
                <a:gd name="T6" fmla="*/ 36 w 48"/>
                <a:gd name="T7" fmla="*/ 66 h 74"/>
                <a:gd name="T8" fmla="*/ 40 w 48"/>
                <a:gd name="T9" fmla="*/ 62 h 74"/>
                <a:gd name="T10" fmla="*/ 46 w 48"/>
                <a:gd name="T11" fmla="*/ 56 h 74"/>
                <a:gd name="T12" fmla="*/ 46 w 48"/>
                <a:gd name="T13" fmla="*/ 50 h 74"/>
                <a:gd name="T14" fmla="*/ 48 w 48"/>
                <a:gd name="T15" fmla="*/ 44 h 74"/>
                <a:gd name="T16" fmla="*/ 48 w 48"/>
                <a:gd name="T17" fmla="*/ 38 h 74"/>
                <a:gd name="T18" fmla="*/ 48 w 48"/>
                <a:gd name="T19" fmla="*/ 30 h 74"/>
                <a:gd name="T20" fmla="*/ 46 w 48"/>
                <a:gd name="T21" fmla="*/ 22 h 74"/>
                <a:gd name="T22" fmla="*/ 46 w 48"/>
                <a:gd name="T23" fmla="*/ 16 h 74"/>
                <a:gd name="T24" fmla="*/ 40 w 48"/>
                <a:gd name="T25" fmla="*/ 10 h 74"/>
                <a:gd name="T26" fmla="*/ 36 w 48"/>
                <a:gd name="T27" fmla="*/ 4 h 74"/>
                <a:gd name="T28" fmla="*/ 34 w 48"/>
                <a:gd name="T29" fmla="*/ 4 h 74"/>
                <a:gd name="T30" fmla="*/ 28 w 48"/>
                <a:gd name="T31" fmla="*/ 0 h 74"/>
                <a:gd name="T32" fmla="*/ 24 w 48"/>
                <a:gd name="T33" fmla="*/ 0 h 74"/>
                <a:gd name="T34" fmla="*/ 18 w 48"/>
                <a:gd name="T35" fmla="*/ 0 h 74"/>
                <a:gd name="T36" fmla="*/ 16 w 48"/>
                <a:gd name="T37" fmla="*/ 4 h 74"/>
                <a:gd name="T38" fmla="*/ 8 w 48"/>
                <a:gd name="T39" fmla="*/ 4 h 74"/>
                <a:gd name="T40" fmla="*/ 6 w 48"/>
                <a:gd name="T41" fmla="*/ 10 h 74"/>
                <a:gd name="T42" fmla="*/ 2 w 48"/>
                <a:gd name="T43" fmla="*/ 16 h 74"/>
                <a:gd name="T44" fmla="*/ 0 w 48"/>
                <a:gd name="T45" fmla="*/ 22 h 74"/>
                <a:gd name="T46" fmla="*/ 0 w 48"/>
                <a:gd name="T47" fmla="*/ 30 h 74"/>
                <a:gd name="T48" fmla="*/ 0 w 48"/>
                <a:gd name="T49" fmla="*/ 38 h 74"/>
                <a:gd name="T50" fmla="*/ 0 w 48"/>
                <a:gd name="T51" fmla="*/ 44 h 74"/>
                <a:gd name="T52" fmla="*/ 0 w 48"/>
                <a:gd name="T53" fmla="*/ 50 h 74"/>
                <a:gd name="T54" fmla="*/ 2 w 48"/>
                <a:gd name="T55" fmla="*/ 56 h 74"/>
                <a:gd name="T56" fmla="*/ 6 w 48"/>
                <a:gd name="T57" fmla="*/ 62 h 74"/>
                <a:gd name="T58" fmla="*/ 8 w 48"/>
                <a:gd name="T59" fmla="*/ 66 h 74"/>
                <a:gd name="T60" fmla="*/ 16 w 48"/>
                <a:gd name="T61" fmla="*/ 70 h 74"/>
                <a:gd name="T62" fmla="*/ 18 w 48"/>
                <a:gd name="T63" fmla="*/ 72 h 74"/>
                <a:gd name="T64" fmla="*/ 24 w 48"/>
                <a:gd name="T65" fmla="*/ 74 h 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8" h="74">
                  <a:moveTo>
                    <a:pt x="24" y="74"/>
                  </a:moveTo>
                  <a:lnTo>
                    <a:pt x="28" y="72"/>
                  </a:lnTo>
                  <a:lnTo>
                    <a:pt x="34" y="70"/>
                  </a:lnTo>
                  <a:lnTo>
                    <a:pt x="36" y="66"/>
                  </a:lnTo>
                  <a:lnTo>
                    <a:pt x="40" y="62"/>
                  </a:lnTo>
                  <a:lnTo>
                    <a:pt x="46" y="56"/>
                  </a:lnTo>
                  <a:lnTo>
                    <a:pt x="46" y="50"/>
                  </a:lnTo>
                  <a:lnTo>
                    <a:pt x="48" y="44"/>
                  </a:lnTo>
                  <a:lnTo>
                    <a:pt x="48" y="38"/>
                  </a:lnTo>
                  <a:lnTo>
                    <a:pt x="48" y="30"/>
                  </a:lnTo>
                  <a:lnTo>
                    <a:pt x="46" y="22"/>
                  </a:lnTo>
                  <a:lnTo>
                    <a:pt x="46" y="16"/>
                  </a:lnTo>
                  <a:lnTo>
                    <a:pt x="40" y="10"/>
                  </a:lnTo>
                  <a:lnTo>
                    <a:pt x="36" y="4"/>
                  </a:lnTo>
                  <a:lnTo>
                    <a:pt x="34" y="4"/>
                  </a:lnTo>
                  <a:lnTo>
                    <a:pt x="28" y="0"/>
                  </a:lnTo>
                  <a:lnTo>
                    <a:pt x="24" y="0"/>
                  </a:lnTo>
                  <a:lnTo>
                    <a:pt x="18" y="0"/>
                  </a:lnTo>
                  <a:lnTo>
                    <a:pt x="16" y="4"/>
                  </a:lnTo>
                  <a:lnTo>
                    <a:pt x="8" y="4"/>
                  </a:lnTo>
                  <a:lnTo>
                    <a:pt x="6" y="10"/>
                  </a:lnTo>
                  <a:lnTo>
                    <a:pt x="2" y="16"/>
                  </a:lnTo>
                  <a:lnTo>
                    <a:pt x="0" y="22"/>
                  </a:lnTo>
                  <a:lnTo>
                    <a:pt x="0" y="30"/>
                  </a:lnTo>
                  <a:lnTo>
                    <a:pt x="0" y="38"/>
                  </a:lnTo>
                  <a:lnTo>
                    <a:pt x="0" y="44"/>
                  </a:lnTo>
                  <a:lnTo>
                    <a:pt x="0" y="50"/>
                  </a:lnTo>
                  <a:lnTo>
                    <a:pt x="2" y="56"/>
                  </a:lnTo>
                  <a:lnTo>
                    <a:pt x="6" y="62"/>
                  </a:lnTo>
                  <a:lnTo>
                    <a:pt x="8" y="66"/>
                  </a:lnTo>
                  <a:lnTo>
                    <a:pt x="16" y="70"/>
                  </a:lnTo>
                  <a:lnTo>
                    <a:pt x="18" y="72"/>
                  </a:lnTo>
                  <a:lnTo>
                    <a:pt x="24" y="74"/>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565" name="Freeform 314"/>
            <p:cNvSpPr>
              <a:spLocks/>
            </p:cNvSpPr>
            <p:nvPr/>
          </p:nvSpPr>
          <p:spPr bwMode="auto">
            <a:xfrm>
              <a:off x="4435" y="2400"/>
              <a:ext cx="48" cy="70"/>
            </a:xfrm>
            <a:custGeom>
              <a:avLst/>
              <a:gdLst>
                <a:gd name="T0" fmla="*/ 24 w 48"/>
                <a:gd name="T1" fmla="*/ 0 h 70"/>
                <a:gd name="T2" fmla="*/ 28 w 48"/>
                <a:gd name="T3" fmla="*/ 0 h 70"/>
                <a:gd name="T4" fmla="*/ 34 w 48"/>
                <a:gd name="T5" fmla="*/ 0 h 70"/>
                <a:gd name="T6" fmla="*/ 36 w 48"/>
                <a:gd name="T7" fmla="*/ 4 h 70"/>
                <a:gd name="T8" fmla="*/ 40 w 48"/>
                <a:gd name="T9" fmla="*/ 8 h 70"/>
                <a:gd name="T10" fmla="*/ 46 w 48"/>
                <a:gd name="T11" fmla="*/ 16 h 70"/>
                <a:gd name="T12" fmla="*/ 46 w 48"/>
                <a:gd name="T13" fmla="*/ 20 h 70"/>
                <a:gd name="T14" fmla="*/ 48 w 48"/>
                <a:gd name="T15" fmla="*/ 28 h 70"/>
                <a:gd name="T16" fmla="*/ 48 w 48"/>
                <a:gd name="T17" fmla="*/ 34 h 70"/>
                <a:gd name="T18" fmla="*/ 48 w 48"/>
                <a:gd name="T19" fmla="*/ 42 h 70"/>
                <a:gd name="T20" fmla="*/ 46 w 48"/>
                <a:gd name="T21" fmla="*/ 50 h 70"/>
                <a:gd name="T22" fmla="*/ 46 w 48"/>
                <a:gd name="T23" fmla="*/ 54 h 70"/>
                <a:gd name="T24" fmla="*/ 40 w 48"/>
                <a:gd name="T25" fmla="*/ 60 h 70"/>
                <a:gd name="T26" fmla="*/ 36 w 48"/>
                <a:gd name="T27" fmla="*/ 64 h 70"/>
                <a:gd name="T28" fmla="*/ 34 w 48"/>
                <a:gd name="T29" fmla="*/ 68 h 70"/>
                <a:gd name="T30" fmla="*/ 28 w 48"/>
                <a:gd name="T31" fmla="*/ 70 h 70"/>
                <a:gd name="T32" fmla="*/ 24 w 48"/>
                <a:gd name="T33" fmla="*/ 70 h 70"/>
                <a:gd name="T34" fmla="*/ 18 w 48"/>
                <a:gd name="T35" fmla="*/ 70 h 70"/>
                <a:gd name="T36" fmla="*/ 16 w 48"/>
                <a:gd name="T37" fmla="*/ 68 h 70"/>
                <a:gd name="T38" fmla="*/ 8 w 48"/>
                <a:gd name="T39" fmla="*/ 64 h 70"/>
                <a:gd name="T40" fmla="*/ 6 w 48"/>
                <a:gd name="T41" fmla="*/ 60 h 70"/>
                <a:gd name="T42" fmla="*/ 2 w 48"/>
                <a:gd name="T43" fmla="*/ 54 h 70"/>
                <a:gd name="T44" fmla="*/ 0 w 48"/>
                <a:gd name="T45" fmla="*/ 50 h 70"/>
                <a:gd name="T46" fmla="*/ 0 w 48"/>
                <a:gd name="T47" fmla="*/ 42 h 70"/>
                <a:gd name="T48" fmla="*/ 0 w 48"/>
                <a:gd name="T49" fmla="*/ 34 h 70"/>
                <a:gd name="T50" fmla="*/ 0 w 48"/>
                <a:gd name="T51" fmla="*/ 28 h 70"/>
                <a:gd name="T52" fmla="*/ 0 w 48"/>
                <a:gd name="T53" fmla="*/ 20 h 70"/>
                <a:gd name="T54" fmla="*/ 2 w 48"/>
                <a:gd name="T55" fmla="*/ 16 h 70"/>
                <a:gd name="T56" fmla="*/ 6 w 48"/>
                <a:gd name="T57" fmla="*/ 8 h 70"/>
                <a:gd name="T58" fmla="*/ 8 w 48"/>
                <a:gd name="T59" fmla="*/ 4 h 70"/>
                <a:gd name="T60" fmla="*/ 16 w 48"/>
                <a:gd name="T61" fmla="*/ 0 h 70"/>
                <a:gd name="T62" fmla="*/ 18 w 48"/>
                <a:gd name="T63" fmla="*/ 0 h 70"/>
                <a:gd name="T64" fmla="*/ 24 w 48"/>
                <a:gd name="T65" fmla="*/ 0 h 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8" h="70">
                  <a:moveTo>
                    <a:pt x="24" y="0"/>
                  </a:moveTo>
                  <a:lnTo>
                    <a:pt x="28" y="0"/>
                  </a:lnTo>
                  <a:lnTo>
                    <a:pt x="34" y="0"/>
                  </a:lnTo>
                  <a:lnTo>
                    <a:pt x="36" y="4"/>
                  </a:lnTo>
                  <a:lnTo>
                    <a:pt x="40" y="8"/>
                  </a:lnTo>
                  <a:lnTo>
                    <a:pt x="46" y="16"/>
                  </a:lnTo>
                  <a:lnTo>
                    <a:pt x="46" y="20"/>
                  </a:lnTo>
                  <a:lnTo>
                    <a:pt x="48" y="28"/>
                  </a:lnTo>
                  <a:lnTo>
                    <a:pt x="48" y="34"/>
                  </a:lnTo>
                  <a:lnTo>
                    <a:pt x="48" y="42"/>
                  </a:lnTo>
                  <a:lnTo>
                    <a:pt x="46" y="50"/>
                  </a:lnTo>
                  <a:lnTo>
                    <a:pt x="46" y="54"/>
                  </a:lnTo>
                  <a:lnTo>
                    <a:pt x="40" y="60"/>
                  </a:lnTo>
                  <a:lnTo>
                    <a:pt x="36" y="64"/>
                  </a:lnTo>
                  <a:lnTo>
                    <a:pt x="34" y="68"/>
                  </a:lnTo>
                  <a:lnTo>
                    <a:pt x="28" y="70"/>
                  </a:lnTo>
                  <a:lnTo>
                    <a:pt x="24" y="70"/>
                  </a:lnTo>
                  <a:lnTo>
                    <a:pt x="18" y="70"/>
                  </a:lnTo>
                  <a:lnTo>
                    <a:pt x="16" y="68"/>
                  </a:lnTo>
                  <a:lnTo>
                    <a:pt x="8" y="64"/>
                  </a:lnTo>
                  <a:lnTo>
                    <a:pt x="6" y="60"/>
                  </a:lnTo>
                  <a:lnTo>
                    <a:pt x="2" y="54"/>
                  </a:lnTo>
                  <a:lnTo>
                    <a:pt x="0" y="50"/>
                  </a:lnTo>
                  <a:lnTo>
                    <a:pt x="0" y="42"/>
                  </a:lnTo>
                  <a:lnTo>
                    <a:pt x="0" y="34"/>
                  </a:lnTo>
                  <a:lnTo>
                    <a:pt x="0" y="28"/>
                  </a:lnTo>
                  <a:lnTo>
                    <a:pt x="0" y="20"/>
                  </a:lnTo>
                  <a:lnTo>
                    <a:pt x="2" y="16"/>
                  </a:lnTo>
                  <a:lnTo>
                    <a:pt x="6" y="8"/>
                  </a:lnTo>
                  <a:lnTo>
                    <a:pt x="8" y="4"/>
                  </a:lnTo>
                  <a:lnTo>
                    <a:pt x="16" y="0"/>
                  </a:lnTo>
                  <a:lnTo>
                    <a:pt x="18" y="0"/>
                  </a:lnTo>
                  <a:lnTo>
                    <a:pt x="24"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566" name="Freeform 315"/>
            <p:cNvSpPr>
              <a:spLocks/>
            </p:cNvSpPr>
            <p:nvPr/>
          </p:nvSpPr>
          <p:spPr bwMode="auto">
            <a:xfrm>
              <a:off x="4497" y="2010"/>
              <a:ext cx="50" cy="74"/>
            </a:xfrm>
            <a:custGeom>
              <a:avLst/>
              <a:gdLst>
                <a:gd name="T0" fmla="*/ 24 w 50"/>
                <a:gd name="T1" fmla="*/ 74 h 74"/>
                <a:gd name="T2" fmla="*/ 28 w 50"/>
                <a:gd name="T3" fmla="*/ 72 h 74"/>
                <a:gd name="T4" fmla="*/ 36 w 50"/>
                <a:gd name="T5" fmla="*/ 70 h 74"/>
                <a:gd name="T6" fmla="*/ 38 w 50"/>
                <a:gd name="T7" fmla="*/ 66 h 74"/>
                <a:gd name="T8" fmla="*/ 44 w 50"/>
                <a:gd name="T9" fmla="*/ 62 h 74"/>
                <a:gd name="T10" fmla="*/ 46 w 50"/>
                <a:gd name="T11" fmla="*/ 56 h 74"/>
                <a:gd name="T12" fmla="*/ 46 w 50"/>
                <a:gd name="T13" fmla="*/ 50 h 74"/>
                <a:gd name="T14" fmla="*/ 50 w 50"/>
                <a:gd name="T15" fmla="*/ 44 h 74"/>
                <a:gd name="T16" fmla="*/ 50 w 50"/>
                <a:gd name="T17" fmla="*/ 38 h 74"/>
                <a:gd name="T18" fmla="*/ 50 w 50"/>
                <a:gd name="T19" fmla="*/ 30 h 74"/>
                <a:gd name="T20" fmla="*/ 46 w 50"/>
                <a:gd name="T21" fmla="*/ 22 h 74"/>
                <a:gd name="T22" fmla="*/ 46 w 50"/>
                <a:gd name="T23" fmla="*/ 16 h 74"/>
                <a:gd name="T24" fmla="*/ 44 w 50"/>
                <a:gd name="T25" fmla="*/ 10 h 74"/>
                <a:gd name="T26" fmla="*/ 38 w 50"/>
                <a:gd name="T27" fmla="*/ 4 h 74"/>
                <a:gd name="T28" fmla="*/ 36 w 50"/>
                <a:gd name="T29" fmla="*/ 4 h 74"/>
                <a:gd name="T30" fmla="*/ 28 w 50"/>
                <a:gd name="T31" fmla="*/ 0 h 74"/>
                <a:gd name="T32" fmla="*/ 24 w 50"/>
                <a:gd name="T33" fmla="*/ 0 h 74"/>
                <a:gd name="T34" fmla="*/ 20 w 50"/>
                <a:gd name="T35" fmla="*/ 0 h 74"/>
                <a:gd name="T36" fmla="*/ 16 w 50"/>
                <a:gd name="T37" fmla="*/ 4 h 74"/>
                <a:gd name="T38" fmla="*/ 12 w 50"/>
                <a:gd name="T39" fmla="*/ 4 h 74"/>
                <a:gd name="T40" fmla="*/ 8 w 50"/>
                <a:gd name="T41" fmla="*/ 10 h 74"/>
                <a:gd name="T42" fmla="*/ 6 w 50"/>
                <a:gd name="T43" fmla="*/ 16 h 74"/>
                <a:gd name="T44" fmla="*/ 2 w 50"/>
                <a:gd name="T45" fmla="*/ 22 h 74"/>
                <a:gd name="T46" fmla="*/ 0 w 50"/>
                <a:gd name="T47" fmla="*/ 30 h 74"/>
                <a:gd name="T48" fmla="*/ 0 w 50"/>
                <a:gd name="T49" fmla="*/ 38 h 74"/>
                <a:gd name="T50" fmla="*/ 0 w 50"/>
                <a:gd name="T51" fmla="*/ 44 h 74"/>
                <a:gd name="T52" fmla="*/ 2 w 50"/>
                <a:gd name="T53" fmla="*/ 50 h 74"/>
                <a:gd name="T54" fmla="*/ 6 w 50"/>
                <a:gd name="T55" fmla="*/ 56 h 74"/>
                <a:gd name="T56" fmla="*/ 8 w 50"/>
                <a:gd name="T57" fmla="*/ 62 h 74"/>
                <a:gd name="T58" fmla="*/ 12 w 50"/>
                <a:gd name="T59" fmla="*/ 66 h 74"/>
                <a:gd name="T60" fmla="*/ 16 w 50"/>
                <a:gd name="T61" fmla="*/ 70 h 74"/>
                <a:gd name="T62" fmla="*/ 20 w 50"/>
                <a:gd name="T63" fmla="*/ 72 h 74"/>
                <a:gd name="T64" fmla="*/ 24 w 50"/>
                <a:gd name="T65" fmla="*/ 74 h 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0" h="74">
                  <a:moveTo>
                    <a:pt x="24" y="74"/>
                  </a:moveTo>
                  <a:lnTo>
                    <a:pt x="28" y="72"/>
                  </a:lnTo>
                  <a:lnTo>
                    <a:pt x="36" y="70"/>
                  </a:lnTo>
                  <a:lnTo>
                    <a:pt x="38" y="66"/>
                  </a:lnTo>
                  <a:lnTo>
                    <a:pt x="44" y="62"/>
                  </a:lnTo>
                  <a:lnTo>
                    <a:pt x="46" y="56"/>
                  </a:lnTo>
                  <a:lnTo>
                    <a:pt x="46" y="50"/>
                  </a:lnTo>
                  <a:lnTo>
                    <a:pt x="50" y="44"/>
                  </a:lnTo>
                  <a:lnTo>
                    <a:pt x="50" y="38"/>
                  </a:lnTo>
                  <a:lnTo>
                    <a:pt x="50" y="30"/>
                  </a:lnTo>
                  <a:lnTo>
                    <a:pt x="46" y="22"/>
                  </a:lnTo>
                  <a:lnTo>
                    <a:pt x="46" y="16"/>
                  </a:lnTo>
                  <a:lnTo>
                    <a:pt x="44" y="10"/>
                  </a:lnTo>
                  <a:lnTo>
                    <a:pt x="38" y="4"/>
                  </a:lnTo>
                  <a:lnTo>
                    <a:pt x="36" y="4"/>
                  </a:lnTo>
                  <a:lnTo>
                    <a:pt x="28" y="0"/>
                  </a:lnTo>
                  <a:lnTo>
                    <a:pt x="24" y="0"/>
                  </a:lnTo>
                  <a:lnTo>
                    <a:pt x="20" y="0"/>
                  </a:lnTo>
                  <a:lnTo>
                    <a:pt x="16" y="4"/>
                  </a:lnTo>
                  <a:lnTo>
                    <a:pt x="12" y="4"/>
                  </a:lnTo>
                  <a:lnTo>
                    <a:pt x="8" y="10"/>
                  </a:lnTo>
                  <a:lnTo>
                    <a:pt x="6" y="16"/>
                  </a:lnTo>
                  <a:lnTo>
                    <a:pt x="2" y="22"/>
                  </a:lnTo>
                  <a:lnTo>
                    <a:pt x="0" y="30"/>
                  </a:lnTo>
                  <a:lnTo>
                    <a:pt x="0" y="38"/>
                  </a:lnTo>
                  <a:lnTo>
                    <a:pt x="0" y="44"/>
                  </a:lnTo>
                  <a:lnTo>
                    <a:pt x="2" y="50"/>
                  </a:lnTo>
                  <a:lnTo>
                    <a:pt x="6" y="56"/>
                  </a:lnTo>
                  <a:lnTo>
                    <a:pt x="8" y="62"/>
                  </a:lnTo>
                  <a:lnTo>
                    <a:pt x="12" y="66"/>
                  </a:lnTo>
                  <a:lnTo>
                    <a:pt x="16" y="70"/>
                  </a:lnTo>
                  <a:lnTo>
                    <a:pt x="20" y="72"/>
                  </a:lnTo>
                  <a:lnTo>
                    <a:pt x="24" y="74"/>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567" name="Freeform 316"/>
            <p:cNvSpPr>
              <a:spLocks/>
            </p:cNvSpPr>
            <p:nvPr/>
          </p:nvSpPr>
          <p:spPr bwMode="auto">
            <a:xfrm>
              <a:off x="4497" y="2400"/>
              <a:ext cx="50" cy="70"/>
            </a:xfrm>
            <a:custGeom>
              <a:avLst/>
              <a:gdLst>
                <a:gd name="T0" fmla="*/ 24 w 50"/>
                <a:gd name="T1" fmla="*/ 0 h 70"/>
                <a:gd name="T2" fmla="*/ 28 w 50"/>
                <a:gd name="T3" fmla="*/ 0 h 70"/>
                <a:gd name="T4" fmla="*/ 36 w 50"/>
                <a:gd name="T5" fmla="*/ 0 h 70"/>
                <a:gd name="T6" fmla="*/ 38 w 50"/>
                <a:gd name="T7" fmla="*/ 4 h 70"/>
                <a:gd name="T8" fmla="*/ 44 w 50"/>
                <a:gd name="T9" fmla="*/ 8 h 70"/>
                <a:gd name="T10" fmla="*/ 46 w 50"/>
                <a:gd name="T11" fmla="*/ 16 h 70"/>
                <a:gd name="T12" fmla="*/ 46 w 50"/>
                <a:gd name="T13" fmla="*/ 20 h 70"/>
                <a:gd name="T14" fmla="*/ 50 w 50"/>
                <a:gd name="T15" fmla="*/ 28 h 70"/>
                <a:gd name="T16" fmla="*/ 50 w 50"/>
                <a:gd name="T17" fmla="*/ 34 h 70"/>
                <a:gd name="T18" fmla="*/ 50 w 50"/>
                <a:gd name="T19" fmla="*/ 42 h 70"/>
                <a:gd name="T20" fmla="*/ 46 w 50"/>
                <a:gd name="T21" fmla="*/ 50 h 70"/>
                <a:gd name="T22" fmla="*/ 46 w 50"/>
                <a:gd name="T23" fmla="*/ 54 h 70"/>
                <a:gd name="T24" fmla="*/ 44 w 50"/>
                <a:gd name="T25" fmla="*/ 60 h 70"/>
                <a:gd name="T26" fmla="*/ 38 w 50"/>
                <a:gd name="T27" fmla="*/ 64 h 70"/>
                <a:gd name="T28" fmla="*/ 36 w 50"/>
                <a:gd name="T29" fmla="*/ 68 h 70"/>
                <a:gd name="T30" fmla="*/ 28 w 50"/>
                <a:gd name="T31" fmla="*/ 70 h 70"/>
                <a:gd name="T32" fmla="*/ 24 w 50"/>
                <a:gd name="T33" fmla="*/ 70 h 70"/>
                <a:gd name="T34" fmla="*/ 20 w 50"/>
                <a:gd name="T35" fmla="*/ 70 h 70"/>
                <a:gd name="T36" fmla="*/ 16 w 50"/>
                <a:gd name="T37" fmla="*/ 68 h 70"/>
                <a:gd name="T38" fmla="*/ 12 w 50"/>
                <a:gd name="T39" fmla="*/ 64 h 70"/>
                <a:gd name="T40" fmla="*/ 8 w 50"/>
                <a:gd name="T41" fmla="*/ 60 h 70"/>
                <a:gd name="T42" fmla="*/ 6 w 50"/>
                <a:gd name="T43" fmla="*/ 54 h 70"/>
                <a:gd name="T44" fmla="*/ 2 w 50"/>
                <a:gd name="T45" fmla="*/ 50 h 70"/>
                <a:gd name="T46" fmla="*/ 0 w 50"/>
                <a:gd name="T47" fmla="*/ 42 h 70"/>
                <a:gd name="T48" fmla="*/ 0 w 50"/>
                <a:gd name="T49" fmla="*/ 34 h 70"/>
                <a:gd name="T50" fmla="*/ 0 w 50"/>
                <a:gd name="T51" fmla="*/ 28 h 70"/>
                <a:gd name="T52" fmla="*/ 2 w 50"/>
                <a:gd name="T53" fmla="*/ 20 h 70"/>
                <a:gd name="T54" fmla="*/ 6 w 50"/>
                <a:gd name="T55" fmla="*/ 16 h 70"/>
                <a:gd name="T56" fmla="*/ 8 w 50"/>
                <a:gd name="T57" fmla="*/ 8 h 70"/>
                <a:gd name="T58" fmla="*/ 12 w 50"/>
                <a:gd name="T59" fmla="*/ 4 h 70"/>
                <a:gd name="T60" fmla="*/ 16 w 50"/>
                <a:gd name="T61" fmla="*/ 0 h 70"/>
                <a:gd name="T62" fmla="*/ 20 w 50"/>
                <a:gd name="T63" fmla="*/ 0 h 70"/>
                <a:gd name="T64" fmla="*/ 24 w 50"/>
                <a:gd name="T65" fmla="*/ 0 h 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0" h="70">
                  <a:moveTo>
                    <a:pt x="24" y="0"/>
                  </a:moveTo>
                  <a:lnTo>
                    <a:pt x="28" y="0"/>
                  </a:lnTo>
                  <a:lnTo>
                    <a:pt x="36" y="0"/>
                  </a:lnTo>
                  <a:lnTo>
                    <a:pt x="38" y="4"/>
                  </a:lnTo>
                  <a:lnTo>
                    <a:pt x="44" y="8"/>
                  </a:lnTo>
                  <a:lnTo>
                    <a:pt x="46" y="16"/>
                  </a:lnTo>
                  <a:lnTo>
                    <a:pt x="46" y="20"/>
                  </a:lnTo>
                  <a:lnTo>
                    <a:pt x="50" y="28"/>
                  </a:lnTo>
                  <a:lnTo>
                    <a:pt x="50" y="34"/>
                  </a:lnTo>
                  <a:lnTo>
                    <a:pt x="50" y="42"/>
                  </a:lnTo>
                  <a:lnTo>
                    <a:pt x="46" y="50"/>
                  </a:lnTo>
                  <a:lnTo>
                    <a:pt x="46" y="54"/>
                  </a:lnTo>
                  <a:lnTo>
                    <a:pt x="44" y="60"/>
                  </a:lnTo>
                  <a:lnTo>
                    <a:pt x="38" y="64"/>
                  </a:lnTo>
                  <a:lnTo>
                    <a:pt x="36" y="68"/>
                  </a:lnTo>
                  <a:lnTo>
                    <a:pt x="28" y="70"/>
                  </a:lnTo>
                  <a:lnTo>
                    <a:pt x="24" y="70"/>
                  </a:lnTo>
                  <a:lnTo>
                    <a:pt x="20" y="70"/>
                  </a:lnTo>
                  <a:lnTo>
                    <a:pt x="16" y="68"/>
                  </a:lnTo>
                  <a:lnTo>
                    <a:pt x="12" y="64"/>
                  </a:lnTo>
                  <a:lnTo>
                    <a:pt x="8" y="60"/>
                  </a:lnTo>
                  <a:lnTo>
                    <a:pt x="6" y="54"/>
                  </a:lnTo>
                  <a:lnTo>
                    <a:pt x="2" y="50"/>
                  </a:lnTo>
                  <a:lnTo>
                    <a:pt x="0" y="42"/>
                  </a:lnTo>
                  <a:lnTo>
                    <a:pt x="0" y="34"/>
                  </a:lnTo>
                  <a:lnTo>
                    <a:pt x="0" y="28"/>
                  </a:lnTo>
                  <a:lnTo>
                    <a:pt x="2" y="20"/>
                  </a:lnTo>
                  <a:lnTo>
                    <a:pt x="6" y="16"/>
                  </a:lnTo>
                  <a:lnTo>
                    <a:pt x="8" y="8"/>
                  </a:lnTo>
                  <a:lnTo>
                    <a:pt x="12" y="4"/>
                  </a:lnTo>
                  <a:lnTo>
                    <a:pt x="16" y="0"/>
                  </a:lnTo>
                  <a:lnTo>
                    <a:pt x="20" y="0"/>
                  </a:lnTo>
                  <a:lnTo>
                    <a:pt x="24"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568" name="Freeform 317"/>
            <p:cNvSpPr>
              <a:spLocks/>
            </p:cNvSpPr>
            <p:nvPr/>
          </p:nvSpPr>
          <p:spPr bwMode="auto">
            <a:xfrm>
              <a:off x="4561" y="2010"/>
              <a:ext cx="48" cy="74"/>
            </a:xfrm>
            <a:custGeom>
              <a:avLst/>
              <a:gdLst>
                <a:gd name="T0" fmla="*/ 22 w 48"/>
                <a:gd name="T1" fmla="*/ 74 h 74"/>
                <a:gd name="T2" fmla="*/ 26 w 48"/>
                <a:gd name="T3" fmla="*/ 72 h 74"/>
                <a:gd name="T4" fmla="*/ 32 w 48"/>
                <a:gd name="T5" fmla="*/ 70 h 74"/>
                <a:gd name="T6" fmla="*/ 36 w 48"/>
                <a:gd name="T7" fmla="*/ 66 h 74"/>
                <a:gd name="T8" fmla="*/ 42 w 48"/>
                <a:gd name="T9" fmla="*/ 62 h 74"/>
                <a:gd name="T10" fmla="*/ 42 w 48"/>
                <a:gd name="T11" fmla="*/ 56 h 74"/>
                <a:gd name="T12" fmla="*/ 44 w 48"/>
                <a:gd name="T13" fmla="*/ 50 h 74"/>
                <a:gd name="T14" fmla="*/ 48 w 48"/>
                <a:gd name="T15" fmla="*/ 44 h 74"/>
                <a:gd name="T16" fmla="*/ 48 w 48"/>
                <a:gd name="T17" fmla="*/ 38 h 74"/>
                <a:gd name="T18" fmla="*/ 48 w 48"/>
                <a:gd name="T19" fmla="*/ 30 h 74"/>
                <a:gd name="T20" fmla="*/ 44 w 48"/>
                <a:gd name="T21" fmla="*/ 22 h 74"/>
                <a:gd name="T22" fmla="*/ 42 w 48"/>
                <a:gd name="T23" fmla="*/ 16 h 74"/>
                <a:gd name="T24" fmla="*/ 42 w 48"/>
                <a:gd name="T25" fmla="*/ 10 h 74"/>
                <a:gd name="T26" fmla="*/ 36 w 48"/>
                <a:gd name="T27" fmla="*/ 4 h 74"/>
                <a:gd name="T28" fmla="*/ 32 w 48"/>
                <a:gd name="T29" fmla="*/ 4 h 74"/>
                <a:gd name="T30" fmla="*/ 26 w 48"/>
                <a:gd name="T31" fmla="*/ 0 h 74"/>
                <a:gd name="T32" fmla="*/ 22 w 48"/>
                <a:gd name="T33" fmla="*/ 0 h 74"/>
                <a:gd name="T34" fmla="*/ 20 w 48"/>
                <a:gd name="T35" fmla="*/ 0 h 74"/>
                <a:gd name="T36" fmla="*/ 12 w 48"/>
                <a:gd name="T37" fmla="*/ 4 h 74"/>
                <a:gd name="T38" fmla="*/ 10 w 48"/>
                <a:gd name="T39" fmla="*/ 4 h 74"/>
                <a:gd name="T40" fmla="*/ 4 w 48"/>
                <a:gd name="T41" fmla="*/ 10 h 74"/>
                <a:gd name="T42" fmla="*/ 2 w 48"/>
                <a:gd name="T43" fmla="*/ 16 h 74"/>
                <a:gd name="T44" fmla="*/ 2 w 48"/>
                <a:gd name="T45" fmla="*/ 22 h 74"/>
                <a:gd name="T46" fmla="*/ 0 w 48"/>
                <a:gd name="T47" fmla="*/ 30 h 74"/>
                <a:gd name="T48" fmla="*/ 0 w 48"/>
                <a:gd name="T49" fmla="*/ 38 h 74"/>
                <a:gd name="T50" fmla="*/ 0 w 48"/>
                <a:gd name="T51" fmla="*/ 44 h 74"/>
                <a:gd name="T52" fmla="*/ 2 w 48"/>
                <a:gd name="T53" fmla="*/ 50 h 74"/>
                <a:gd name="T54" fmla="*/ 2 w 48"/>
                <a:gd name="T55" fmla="*/ 56 h 74"/>
                <a:gd name="T56" fmla="*/ 4 w 48"/>
                <a:gd name="T57" fmla="*/ 62 h 74"/>
                <a:gd name="T58" fmla="*/ 10 w 48"/>
                <a:gd name="T59" fmla="*/ 66 h 74"/>
                <a:gd name="T60" fmla="*/ 12 w 48"/>
                <a:gd name="T61" fmla="*/ 70 h 74"/>
                <a:gd name="T62" fmla="*/ 20 w 48"/>
                <a:gd name="T63" fmla="*/ 72 h 74"/>
                <a:gd name="T64" fmla="*/ 22 w 48"/>
                <a:gd name="T65" fmla="*/ 74 h 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8" h="74">
                  <a:moveTo>
                    <a:pt x="22" y="74"/>
                  </a:moveTo>
                  <a:lnTo>
                    <a:pt x="26" y="72"/>
                  </a:lnTo>
                  <a:lnTo>
                    <a:pt x="32" y="70"/>
                  </a:lnTo>
                  <a:lnTo>
                    <a:pt x="36" y="66"/>
                  </a:lnTo>
                  <a:lnTo>
                    <a:pt x="42" y="62"/>
                  </a:lnTo>
                  <a:lnTo>
                    <a:pt x="42" y="56"/>
                  </a:lnTo>
                  <a:lnTo>
                    <a:pt x="44" y="50"/>
                  </a:lnTo>
                  <a:lnTo>
                    <a:pt x="48" y="44"/>
                  </a:lnTo>
                  <a:lnTo>
                    <a:pt x="48" y="38"/>
                  </a:lnTo>
                  <a:lnTo>
                    <a:pt x="48" y="30"/>
                  </a:lnTo>
                  <a:lnTo>
                    <a:pt x="44" y="22"/>
                  </a:lnTo>
                  <a:lnTo>
                    <a:pt x="42" y="16"/>
                  </a:lnTo>
                  <a:lnTo>
                    <a:pt x="42" y="10"/>
                  </a:lnTo>
                  <a:lnTo>
                    <a:pt x="36" y="4"/>
                  </a:lnTo>
                  <a:lnTo>
                    <a:pt x="32" y="4"/>
                  </a:lnTo>
                  <a:lnTo>
                    <a:pt x="26" y="0"/>
                  </a:lnTo>
                  <a:lnTo>
                    <a:pt x="22" y="0"/>
                  </a:lnTo>
                  <a:lnTo>
                    <a:pt x="20" y="0"/>
                  </a:lnTo>
                  <a:lnTo>
                    <a:pt x="12" y="4"/>
                  </a:lnTo>
                  <a:lnTo>
                    <a:pt x="10" y="4"/>
                  </a:lnTo>
                  <a:lnTo>
                    <a:pt x="4" y="10"/>
                  </a:lnTo>
                  <a:lnTo>
                    <a:pt x="2" y="16"/>
                  </a:lnTo>
                  <a:lnTo>
                    <a:pt x="2" y="22"/>
                  </a:lnTo>
                  <a:lnTo>
                    <a:pt x="0" y="30"/>
                  </a:lnTo>
                  <a:lnTo>
                    <a:pt x="0" y="38"/>
                  </a:lnTo>
                  <a:lnTo>
                    <a:pt x="0" y="44"/>
                  </a:lnTo>
                  <a:lnTo>
                    <a:pt x="2" y="50"/>
                  </a:lnTo>
                  <a:lnTo>
                    <a:pt x="2" y="56"/>
                  </a:lnTo>
                  <a:lnTo>
                    <a:pt x="4" y="62"/>
                  </a:lnTo>
                  <a:lnTo>
                    <a:pt x="10" y="66"/>
                  </a:lnTo>
                  <a:lnTo>
                    <a:pt x="12" y="70"/>
                  </a:lnTo>
                  <a:lnTo>
                    <a:pt x="20" y="72"/>
                  </a:lnTo>
                  <a:lnTo>
                    <a:pt x="22" y="74"/>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569" name="Freeform 318"/>
            <p:cNvSpPr>
              <a:spLocks/>
            </p:cNvSpPr>
            <p:nvPr/>
          </p:nvSpPr>
          <p:spPr bwMode="auto">
            <a:xfrm>
              <a:off x="4561" y="2400"/>
              <a:ext cx="48" cy="70"/>
            </a:xfrm>
            <a:custGeom>
              <a:avLst/>
              <a:gdLst>
                <a:gd name="T0" fmla="*/ 22 w 48"/>
                <a:gd name="T1" fmla="*/ 0 h 70"/>
                <a:gd name="T2" fmla="*/ 26 w 48"/>
                <a:gd name="T3" fmla="*/ 0 h 70"/>
                <a:gd name="T4" fmla="*/ 32 w 48"/>
                <a:gd name="T5" fmla="*/ 0 h 70"/>
                <a:gd name="T6" fmla="*/ 36 w 48"/>
                <a:gd name="T7" fmla="*/ 4 h 70"/>
                <a:gd name="T8" fmla="*/ 42 w 48"/>
                <a:gd name="T9" fmla="*/ 8 h 70"/>
                <a:gd name="T10" fmla="*/ 42 w 48"/>
                <a:gd name="T11" fmla="*/ 16 h 70"/>
                <a:gd name="T12" fmla="*/ 44 w 48"/>
                <a:gd name="T13" fmla="*/ 20 h 70"/>
                <a:gd name="T14" fmla="*/ 48 w 48"/>
                <a:gd name="T15" fmla="*/ 28 h 70"/>
                <a:gd name="T16" fmla="*/ 48 w 48"/>
                <a:gd name="T17" fmla="*/ 34 h 70"/>
                <a:gd name="T18" fmla="*/ 48 w 48"/>
                <a:gd name="T19" fmla="*/ 42 h 70"/>
                <a:gd name="T20" fmla="*/ 44 w 48"/>
                <a:gd name="T21" fmla="*/ 50 h 70"/>
                <a:gd name="T22" fmla="*/ 42 w 48"/>
                <a:gd name="T23" fmla="*/ 54 h 70"/>
                <a:gd name="T24" fmla="*/ 42 w 48"/>
                <a:gd name="T25" fmla="*/ 60 h 70"/>
                <a:gd name="T26" fmla="*/ 36 w 48"/>
                <a:gd name="T27" fmla="*/ 64 h 70"/>
                <a:gd name="T28" fmla="*/ 32 w 48"/>
                <a:gd name="T29" fmla="*/ 68 h 70"/>
                <a:gd name="T30" fmla="*/ 26 w 48"/>
                <a:gd name="T31" fmla="*/ 70 h 70"/>
                <a:gd name="T32" fmla="*/ 22 w 48"/>
                <a:gd name="T33" fmla="*/ 70 h 70"/>
                <a:gd name="T34" fmla="*/ 20 w 48"/>
                <a:gd name="T35" fmla="*/ 70 h 70"/>
                <a:gd name="T36" fmla="*/ 12 w 48"/>
                <a:gd name="T37" fmla="*/ 68 h 70"/>
                <a:gd name="T38" fmla="*/ 10 w 48"/>
                <a:gd name="T39" fmla="*/ 64 h 70"/>
                <a:gd name="T40" fmla="*/ 4 w 48"/>
                <a:gd name="T41" fmla="*/ 60 h 70"/>
                <a:gd name="T42" fmla="*/ 2 w 48"/>
                <a:gd name="T43" fmla="*/ 54 h 70"/>
                <a:gd name="T44" fmla="*/ 2 w 48"/>
                <a:gd name="T45" fmla="*/ 50 h 70"/>
                <a:gd name="T46" fmla="*/ 0 w 48"/>
                <a:gd name="T47" fmla="*/ 42 h 70"/>
                <a:gd name="T48" fmla="*/ 0 w 48"/>
                <a:gd name="T49" fmla="*/ 34 h 70"/>
                <a:gd name="T50" fmla="*/ 0 w 48"/>
                <a:gd name="T51" fmla="*/ 28 h 70"/>
                <a:gd name="T52" fmla="*/ 2 w 48"/>
                <a:gd name="T53" fmla="*/ 20 h 70"/>
                <a:gd name="T54" fmla="*/ 2 w 48"/>
                <a:gd name="T55" fmla="*/ 16 h 70"/>
                <a:gd name="T56" fmla="*/ 4 w 48"/>
                <a:gd name="T57" fmla="*/ 8 h 70"/>
                <a:gd name="T58" fmla="*/ 10 w 48"/>
                <a:gd name="T59" fmla="*/ 4 h 70"/>
                <a:gd name="T60" fmla="*/ 12 w 48"/>
                <a:gd name="T61" fmla="*/ 0 h 70"/>
                <a:gd name="T62" fmla="*/ 20 w 48"/>
                <a:gd name="T63" fmla="*/ 0 h 70"/>
                <a:gd name="T64" fmla="*/ 22 w 48"/>
                <a:gd name="T65" fmla="*/ 0 h 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8" h="70">
                  <a:moveTo>
                    <a:pt x="22" y="0"/>
                  </a:moveTo>
                  <a:lnTo>
                    <a:pt x="26" y="0"/>
                  </a:lnTo>
                  <a:lnTo>
                    <a:pt x="32" y="0"/>
                  </a:lnTo>
                  <a:lnTo>
                    <a:pt x="36" y="4"/>
                  </a:lnTo>
                  <a:lnTo>
                    <a:pt x="42" y="8"/>
                  </a:lnTo>
                  <a:lnTo>
                    <a:pt x="42" y="16"/>
                  </a:lnTo>
                  <a:lnTo>
                    <a:pt x="44" y="20"/>
                  </a:lnTo>
                  <a:lnTo>
                    <a:pt x="48" y="28"/>
                  </a:lnTo>
                  <a:lnTo>
                    <a:pt x="48" y="34"/>
                  </a:lnTo>
                  <a:lnTo>
                    <a:pt x="48" y="42"/>
                  </a:lnTo>
                  <a:lnTo>
                    <a:pt x="44" y="50"/>
                  </a:lnTo>
                  <a:lnTo>
                    <a:pt x="42" y="54"/>
                  </a:lnTo>
                  <a:lnTo>
                    <a:pt x="42" y="60"/>
                  </a:lnTo>
                  <a:lnTo>
                    <a:pt x="36" y="64"/>
                  </a:lnTo>
                  <a:lnTo>
                    <a:pt x="32" y="68"/>
                  </a:lnTo>
                  <a:lnTo>
                    <a:pt x="26" y="70"/>
                  </a:lnTo>
                  <a:lnTo>
                    <a:pt x="22" y="70"/>
                  </a:lnTo>
                  <a:lnTo>
                    <a:pt x="20" y="70"/>
                  </a:lnTo>
                  <a:lnTo>
                    <a:pt x="12" y="68"/>
                  </a:lnTo>
                  <a:lnTo>
                    <a:pt x="10" y="64"/>
                  </a:lnTo>
                  <a:lnTo>
                    <a:pt x="4" y="60"/>
                  </a:lnTo>
                  <a:lnTo>
                    <a:pt x="2" y="54"/>
                  </a:lnTo>
                  <a:lnTo>
                    <a:pt x="2" y="50"/>
                  </a:lnTo>
                  <a:lnTo>
                    <a:pt x="0" y="42"/>
                  </a:lnTo>
                  <a:lnTo>
                    <a:pt x="0" y="34"/>
                  </a:lnTo>
                  <a:lnTo>
                    <a:pt x="0" y="28"/>
                  </a:lnTo>
                  <a:lnTo>
                    <a:pt x="2" y="20"/>
                  </a:lnTo>
                  <a:lnTo>
                    <a:pt x="2" y="16"/>
                  </a:lnTo>
                  <a:lnTo>
                    <a:pt x="4" y="8"/>
                  </a:lnTo>
                  <a:lnTo>
                    <a:pt x="10" y="4"/>
                  </a:lnTo>
                  <a:lnTo>
                    <a:pt x="12" y="0"/>
                  </a:lnTo>
                  <a:lnTo>
                    <a:pt x="20" y="0"/>
                  </a:lnTo>
                  <a:lnTo>
                    <a:pt x="22"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570" name="Freeform 319"/>
            <p:cNvSpPr>
              <a:spLocks/>
            </p:cNvSpPr>
            <p:nvPr/>
          </p:nvSpPr>
          <p:spPr bwMode="auto">
            <a:xfrm>
              <a:off x="4625" y="2010"/>
              <a:ext cx="48" cy="74"/>
            </a:xfrm>
            <a:custGeom>
              <a:avLst/>
              <a:gdLst>
                <a:gd name="T0" fmla="*/ 22 w 48"/>
                <a:gd name="T1" fmla="*/ 74 h 74"/>
                <a:gd name="T2" fmla="*/ 26 w 48"/>
                <a:gd name="T3" fmla="*/ 72 h 74"/>
                <a:gd name="T4" fmla="*/ 30 w 48"/>
                <a:gd name="T5" fmla="*/ 70 h 74"/>
                <a:gd name="T6" fmla="*/ 34 w 48"/>
                <a:gd name="T7" fmla="*/ 66 h 74"/>
                <a:gd name="T8" fmla="*/ 38 w 48"/>
                <a:gd name="T9" fmla="*/ 62 h 74"/>
                <a:gd name="T10" fmla="*/ 40 w 48"/>
                <a:gd name="T11" fmla="*/ 56 h 74"/>
                <a:gd name="T12" fmla="*/ 44 w 48"/>
                <a:gd name="T13" fmla="*/ 50 h 74"/>
                <a:gd name="T14" fmla="*/ 48 w 48"/>
                <a:gd name="T15" fmla="*/ 44 h 74"/>
                <a:gd name="T16" fmla="*/ 48 w 48"/>
                <a:gd name="T17" fmla="*/ 38 h 74"/>
                <a:gd name="T18" fmla="*/ 48 w 48"/>
                <a:gd name="T19" fmla="*/ 30 h 74"/>
                <a:gd name="T20" fmla="*/ 44 w 48"/>
                <a:gd name="T21" fmla="*/ 22 h 74"/>
                <a:gd name="T22" fmla="*/ 40 w 48"/>
                <a:gd name="T23" fmla="*/ 16 h 74"/>
                <a:gd name="T24" fmla="*/ 38 w 48"/>
                <a:gd name="T25" fmla="*/ 10 h 74"/>
                <a:gd name="T26" fmla="*/ 34 w 48"/>
                <a:gd name="T27" fmla="*/ 4 h 74"/>
                <a:gd name="T28" fmla="*/ 30 w 48"/>
                <a:gd name="T29" fmla="*/ 4 h 74"/>
                <a:gd name="T30" fmla="*/ 26 w 48"/>
                <a:gd name="T31" fmla="*/ 0 h 74"/>
                <a:gd name="T32" fmla="*/ 22 w 48"/>
                <a:gd name="T33" fmla="*/ 0 h 74"/>
                <a:gd name="T34" fmla="*/ 16 w 48"/>
                <a:gd name="T35" fmla="*/ 0 h 74"/>
                <a:gd name="T36" fmla="*/ 12 w 48"/>
                <a:gd name="T37" fmla="*/ 4 h 74"/>
                <a:gd name="T38" fmla="*/ 8 w 48"/>
                <a:gd name="T39" fmla="*/ 4 h 74"/>
                <a:gd name="T40" fmla="*/ 4 w 48"/>
                <a:gd name="T41" fmla="*/ 10 h 74"/>
                <a:gd name="T42" fmla="*/ 0 w 48"/>
                <a:gd name="T43" fmla="*/ 16 h 74"/>
                <a:gd name="T44" fmla="*/ 0 w 48"/>
                <a:gd name="T45" fmla="*/ 22 h 74"/>
                <a:gd name="T46" fmla="*/ 0 w 48"/>
                <a:gd name="T47" fmla="*/ 30 h 74"/>
                <a:gd name="T48" fmla="*/ 0 w 48"/>
                <a:gd name="T49" fmla="*/ 38 h 74"/>
                <a:gd name="T50" fmla="*/ 0 w 48"/>
                <a:gd name="T51" fmla="*/ 44 h 74"/>
                <a:gd name="T52" fmla="*/ 0 w 48"/>
                <a:gd name="T53" fmla="*/ 50 h 74"/>
                <a:gd name="T54" fmla="*/ 0 w 48"/>
                <a:gd name="T55" fmla="*/ 56 h 74"/>
                <a:gd name="T56" fmla="*/ 4 w 48"/>
                <a:gd name="T57" fmla="*/ 62 h 74"/>
                <a:gd name="T58" fmla="*/ 8 w 48"/>
                <a:gd name="T59" fmla="*/ 66 h 74"/>
                <a:gd name="T60" fmla="*/ 12 w 48"/>
                <a:gd name="T61" fmla="*/ 70 h 74"/>
                <a:gd name="T62" fmla="*/ 16 w 48"/>
                <a:gd name="T63" fmla="*/ 72 h 74"/>
                <a:gd name="T64" fmla="*/ 22 w 48"/>
                <a:gd name="T65" fmla="*/ 74 h 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8" h="74">
                  <a:moveTo>
                    <a:pt x="22" y="74"/>
                  </a:moveTo>
                  <a:lnTo>
                    <a:pt x="26" y="72"/>
                  </a:lnTo>
                  <a:lnTo>
                    <a:pt x="30" y="70"/>
                  </a:lnTo>
                  <a:lnTo>
                    <a:pt x="34" y="66"/>
                  </a:lnTo>
                  <a:lnTo>
                    <a:pt x="38" y="62"/>
                  </a:lnTo>
                  <a:lnTo>
                    <a:pt x="40" y="56"/>
                  </a:lnTo>
                  <a:lnTo>
                    <a:pt x="44" y="50"/>
                  </a:lnTo>
                  <a:lnTo>
                    <a:pt x="48" y="44"/>
                  </a:lnTo>
                  <a:lnTo>
                    <a:pt x="48" y="38"/>
                  </a:lnTo>
                  <a:lnTo>
                    <a:pt x="48" y="30"/>
                  </a:lnTo>
                  <a:lnTo>
                    <a:pt x="44" y="22"/>
                  </a:lnTo>
                  <a:lnTo>
                    <a:pt x="40" y="16"/>
                  </a:lnTo>
                  <a:lnTo>
                    <a:pt x="38" y="10"/>
                  </a:lnTo>
                  <a:lnTo>
                    <a:pt x="34" y="4"/>
                  </a:lnTo>
                  <a:lnTo>
                    <a:pt x="30" y="4"/>
                  </a:lnTo>
                  <a:lnTo>
                    <a:pt x="26" y="0"/>
                  </a:lnTo>
                  <a:lnTo>
                    <a:pt x="22" y="0"/>
                  </a:lnTo>
                  <a:lnTo>
                    <a:pt x="16" y="0"/>
                  </a:lnTo>
                  <a:lnTo>
                    <a:pt x="12" y="4"/>
                  </a:lnTo>
                  <a:lnTo>
                    <a:pt x="8" y="4"/>
                  </a:lnTo>
                  <a:lnTo>
                    <a:pt x="4" y="10"/>
                  </a:lnTo>
                  <a:lnTo>
                    <a:pt x="0" y="16"/>
                  </a:lnTo>
                  <a:lnTo>
                    <a:pt x="0" y="22"/>
                  </a:lnTo>
                  <a:lnTo>
                    <a:pt x="0" y="30"/>
                  </a:lnTo>
                  <a:lnTo>
                    <a:pt x="0" y="38"/>
                  </a:lnTo>
                  <a:lnTo>
                    <a:pt x="0" y="44"/>
                  </a:lnTo>
                  <a:lnTo>
                    <a:pt x="0" y="50"/>
                  </a:lnTo>
                  <a:lnTo>
                    <a:pt x="0" y="56"/>
                  </a:lnTo>
                  <a:lnTo>
                    <a:pt x="4" y="62"/>
                  </a:lnTo>
                  <a:lnTo>
                    <a:pt x="8" y="66"/>
                  </a:lnTo>
                  <a:lnTo>
                    <a:pt x="12" y="70"/>
                  </a:lnTo>
                  <a:lnTo>
                    <a:pt x="16" y="72"/>
                  </a:lnTo>
                  <a:lnTo>
                    <a:pt x="22" y="74"/>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571" name="Freeform 320"/>
            <p:cNvSpPr>
              <a:spLocks/>
            </p:cNvSpPr>
            <p:nvPr/>
          </p:nvSpPr>
          <p:spPr bwMode="auto">
            <a:xfrm>
              <a:off x="4625" y="2400"/>
              <a:ext cx="48" cy="70"/>
            </a:xfrm>
            <a:custGeom>
              <a:avLst/>
              <a:gdLst>
                <a:gd name="T0" fmla="*/ 22 w 48"/>
                <a:gd name="T1" fmla="*/ 0 h 70"/>
                <a:gd name="T2" fmla="*/ 26 w 48"/>
                <a:gd name="T3" fmla="*/ 0 h 70"/>
                <a:gd name="T4" fmla="*/ 30 w 48"/>
                <a:gd name="T5" fmla="*/ 0 h 70"/>
                <a:gd name="T6" fmla="*/ 34 w 48"/>
                <a:gd name="T7" fmla="*/ 4 h 70"/>
                <a:gd name="T8" fmla="*/ 38 w 48"/>
                <a:gd name="T9" fmla="*/ 8 h 70"/>
                <a:gd name="T10" fmla="*/ 40 w 48"/>
                <a:gd name="T11" fmla="*/ 16 h 70"/>
                <a:gd name="T12" fmla="*/ 44 w 48"/>
                <a:gd name="T13" fmla="*/ 20 h 70"/>
                <a:gd name="T14" fmla="*/ 48 w 48"/>
                <a:gd name="T15" fmla="*/ 28 h 70"/>
                <a:gd name="T16" fmla="*/ 48 w 48"/>
                <a:gd name="T17" fmla="*/ 34 h 70"/>
                <a:gd name="T18" fmla="*/ 48 w 48"/>
                <a:gd name="T19" fmla="*/ 42 h 70"/>
                <a:gd name="T20" fmla="*/ 44 w 48"/>
                <a:gd name="T21" fmla="*/ 50 h 70"/>
                <a:gd name="T22" fmla="*/ 40 w 48"/>
                <a:gd name="T23" fmla="*/ 54 h 70"/>
                <a:gd name="T24" fmla="*/ 38 w 48"/>
                <a:gd name="T25" fmla="*/ 60 h 70"/>
                <a:gd name="T26" fmla="*/ 34 w 48"/>
                <a:gd name="T27" fmla="*/ 64 h 70"/>
                <a:gd name="T28" fmla="*/ 30 w 48"/>
                <a:gd name="T29" fmla="*/ 68 h 70"/>
                <a:gd name="T30" fmla="*/ 26 w 48"/>
                <a:gd name="T31" fmla="*/ 70 h 70"/>
                <a:gd name="T32" fmla="*/ 22 w 48"/>
                <a:gd name="T33" fmla="*/ 70 h 70"/>
                <a:gd name="T34" fmla="*/ 16 w 48"/>
                <a:gd name="T35" fmla="*/ 70 h 70"/>
                <a:gd name="T36" fmla="*/ 12 w 48"/>
                <a:gd name="T37" fmla="*/ 68 h 70"/>
                <a:gd name="T38" fmla="*/ 8 w 48"/>
                <a:gd name="T39" fmla="*/ 64 h 70"/>
                <a:gd name="T40" fmla="*/ 4 w 48"/>
                <a:gd name="T41" fmla="*/ 60 h 70"/>
                <a:gd name="T42" fmla="*/ 0 w 48"/>
                <a:gd name="T43" fmla="*/ 54 h 70"/>
                <a:gd name="T44" fmla="*/ 0 w 48"/>
                <a:gd name="T45" fmla="*/ 50 h 70"/>
                <a:gd name="T46" fmla="*/ 0 w 48"/>
                <a:gd name="T47" fmla="*/ 42 h 70"/>
                <a:gd name="T48" fmla="*/ 0 w 48"/>
                <a:gd name="T49" fmla="*/ 34 h 70"/>
                <a:gd name="T50" fmla="*/ 0 w 48"/>
                <a:gd name="T51" fmla="*/ 28 h 70"/>
                <a:gd name="T52" fmla="*/ 0 w 48"/>
                <a:gd name="T53" fmla="*/ 20 h 70"/>
                <a:gd name="T54" fmla="*/ 0 w 48"/>
                <a:gd name="T55" fmla="*/ 16 h 70"/>
                <a:gd name="T56" fmla="*/ 4 w 48"/>
                <a:gd name="T57" fmla="*/ 8 h 70"/>
                <a:gd name="T58" fmla="*/ 8 w 48"/>
                <a:gd name="T59" fmla="*/ 4 h 70"/>
                <a:gd name="T60" fmla="*/ 12 w 48"/>
                <a:gd name="T61" fmla="*/ 0 h 70"/>
                <a:gd name="T62" fmla="*/ 16 w 48"/>
                <a:gd name="T63" fmla="*/ 0 h 70"/>
                <a:gd name="T64" fmla="*/ 22 w 48"/>
                <a:gd name="T65" fmla="*/ 0 h 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8" h="70">
                  <a:moveTo>
                    <a:pt x="22" y="0"/>
                  </a:moveTo>
                  <a:lnTo>
                    <a:pt x="26" y="0"/>
                  </a:lnTo>
                  <a:lnTo>
                    <a:pt x="30" y="0"/>
                  </a:lnTo>
                  <a:lnTo>
                    <a:pt x="34" y="4"/>
                  </a:lnTo>
                  <a:lnTo>
                    <a:pt x="38" y="8"/>
                  </a:lnTo>
                  <a:lnTo>
                    <a:pt x="40" y="16"/>
                  </a:lnTo>
                  <a:lnTo>
                    <a:pt x="44" y="20"/>
                  </a:lnTo>
                  <a:lnTo>
                    <a:pt x="48" y="28"/>
                  </a:lnTo>
                  <a:lnTo>
                    <a:pt x="48" y="34"/>
                  </a:lnTo>
                  <a:lnTo>
                    <a:pt x="48" y="42"/>
                  </a:lnTo>
                  <a:lnTo>
                    <a:pt x="44" y="50"/>
                  </a:lnTo>
                  <a:lnTo>
                    <a:pt x="40" y="54"/>
                  </a:lnTo>
                  <a:lnTo>
                    <a:pt x="38" y="60"/>
                  </a:lnTo>
                  <a:lnTo>
                    <a:pt x="34" y="64"/>
                  </a:lnTo>
                  <a:lnTo>
                    <a:pt x="30" y="68"/>
                  </a:lnTo>
                  <a:lnTo>
                    <a:pt x="26" y="70"/>
                  </a:lnTo>
                  <a:lnTo>
                    <a:pt x="22" y="70"/>
                  </a:lnTo>
                  <a:lnTo>
                    <a:pt x="16" y="70"/>
                  </a:lnTo>
                  <a:lnTo>
                    <a:pt x="12" y="68"/>
                  </a:lnTo>
                  <a:lnTo>
                    <a:pt x="8" y="64"/>
                  </a:lnTo>
                  <a:lnTo>
                    <a:pt x="4" y="60"/>
                  </a:lnTo>
                  <a:lnTo>
                    <a:pt x="0" y="54"/>
                  </a:lnTo>
                  <a:lnTo>
                    <a:pt x="0" y="50"/>
                  </a:lnTo>
                  <a:lnTo>
                    <a:pt x="0" y="42"/>
                  </a:lnTo>
                  <a:lnTo>
                    <a:pt x="0" y="34"/>
                  </a:lnTo>
                  <a:lnTo>
                    <a:pt x="0" y="28"/>
                  </a:lnTo>
                  <a:lnTo>
                    <a:pt x="0" y="20"/>
                  </a:lnTo>
                  <a:lnTo>
                    <a:pt x="0" y="16"/>
                  </a:lnTo>
                  <a:lnTo>
                    <a:pt x="4" y="8"/>
                  </a:lnTo>
                  <a:lnTo>
                    <a:pt x="8" y="4"/>
                  </a:lnTo>
                  <a:lnTo>
                    <a:pt x="12" y="0"/>
                  </a:lnTo>
                  <a:lnTo>
                    <a:pt x="16" y="0"/>
                  </a:lnTo>
                  <a:lnTo>
                    <a:pt x="22"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nvGrpSpPr>
            <p:cNvPr id="34572" name="Group 321"/>
            <p:cNvGrpSpPr>
              <a:grpSpLocks/>
            </p:cNvGrpSpPr>
            <p:nvPr/>
          </p:nvGrpSpPr>
          <p:grpSpPr bwMode="auto">
            <a:xfrm>
              <a:off x="4261" y="1312"/>
              <a:ext cx="224" cy="594"/>
              <a:chOff x="4126" y="1172"/>
              <a:chExt cx="224" cy="594"/>
            </a:xfrm>
          </p:grpSpPr>
          <p:sp>
            <p:nvSpPr>
              <p:cNvPr id="34581" name="Freeform 322"/>
              <p:cNvSpPr>
                <a:spLocks/>
              </p:cNvSpPr>
              <p:nvPr/>
            </p:nvSpPr>
            <p:spPr bwMode="auto">
              <a:xfrm>
                <a:off x="4126" y="1172"/>
                <a:ext cx="224" cy="594"/>
              </a:xfrm>
              <a:custGeom>
                <a:avLst/>
                <a:gdLst>
                  <a:gd name="T0" fmla="*/ 112 w 224"/>
                  <a:gd name="T1" fmla="*/ 594 h 594"/>
                  <a:gd name="T2" fmla="*/ 224 w 224"/>
                  <a:gd name="T3" fmla="*/ 422 h 594"/>
                  <a:gd name="T4" fmla="*/ 152 w 224"/>
                  <a:gd name="T5" fmla="*/ 422 h 594"/>
                  <a:gd name="T6" fmla="*/ 152 w 224"/>
                  <a:gd name="T7" fmla="*/ 0 h 594"/>
                  <a:gd name="T8" fmla="*/ 70 w 224"/>
                  <a:gd name="T9" fmla="*/ 0 h 594"/>
                  <a:gd name="T10" fmla="*/ 70 w 224"/>
                  <a:gd name="T11" fmla="*/ 422 h 594"/>
                  <a:gd name="T12" fmla="*/ 0 w 224"/>
                  <a:gd name="T13" fmla="*/ 422 h 594"/>
                  <a:gd name="T14" fmla="*/ 112 w 224"/>
                  <a:gd name="T15" fmla="*/ 594 h 59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4" h="594">
                    <a:moveTo>
                      <a:pt x="112" y="594"/>
                    </a:moveTo>
                    <a:lnTo>
                      <a:pt x="224" y="422"/>
                    </a:lnTo>
                    <a:lnTo>
                      <a:pt x="152" y="422"/>
                    </a:lnTo>
                    <a:lnTo>
                      <a:pt x="152" y="0"/>
                    </a:lnTo>
                    <a:lnTo>
                      <a:pt x="70" y="0"/>
                    </a:lnTo>
                    <a:lnTo>
                      <a:pt x="70" y="422"/>
                    </a:lnTo>
                    <a:lnTo>
                      <a:pt x="0" y="422"/>
                    </a:lnTo>
                    <a:lnTo>
                      <a:pt x="112" y="594"/>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582" name="Freeform 323"/>
              <p:cNvSpPr>
                <a:spLocks/>
              </p:cNvSpPr>
              <p:nvPr/>
            </p:nvSpPr>
            <p:spPr bwMode="auto">
              <a:xfrm>
                <a:off x="4126" y="1172"/>
                <a:ext cx="224" cy="594"/>
              </a:xfrm>
              <a:custGeom>
                <a:avLst/>
                <a:gdLst>
                  <a:gd name="T0" fmla="*/ 112 w 224"/>
                  <a:gd name="T1" fmla="*/ 594 h 594"/>
                  <a:gd name="T2" fmla="*/ 224 w 224"/>
                  <a:gd name="T3" fmla="*/ 422 h 594"/>
                  <a:gd name="T4" fmla="*/ 152 w 224"/>
                  <a:gd name="T5" fmla="*/ 422 h 594"/>
                  <a:gd name="T6" fmla="*/ 152 w 224"/>
                  <a:gd name="T7" fmla="*/ 0 h 594"/>
                  <a:gd name="T8" fmla="*/ 70 w 224"/>
                  <a:gd name="T9" fmla="*/ 0 h 594"/>
                  <a:gd name="T10" fmla="*/ 70 w 224"/>
                  <a:gd name="T11" fmla="*/ 422 h 594"/>
                  <a:gd name="T12" fmla="*/ 0 w 224"/>
                  <a:gd name="T13" fmla="*/ 422 h 594"/>
                  <a:gd name="T14" fmla="*/ 112 w 224"/>
                  <a:gd name="T15" fmla="*/ 594 h 59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4" h="594">
                    <a:moveTo>
                      <a:pt x="112" y="594"/>
                    </a:moveTo>
                    <a:lnTo>
                      <a:pt x="224" y="422"/>
                    </a:lnTo>
                    <a:lnTo>
                      <a:pt x="152" y="422"/>
                    </a:lnTo>
                    <a:lnTo>
                      <a:pt x="152" y="0"/>
                    </a:lnTo>
                    <a:lnTo>
                      <a:pt x="70" y="0"/>
                    </a:lnTo>
                    <a:lnTo>
                      <a:pt x="70" y="422"/>
                    </a:lnTo>
                    <a:lnTo>
                      <a:pt x="0" y="422"/>
                    </a:lnTo>
                    <a:lnTo>
                      <a:pt x="112" y="594"/>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sp>
          <p:nvSpPr>
            <p:cNvPr id="34573" name="Freeform 324"/>
            <p:cNvSpPr>
              <a:spLocks/>
            </p:cNvSpPr>
            <p:nvPr/>
          </p:nvSpPr>
          <p:spPr bwMode="auto">
            <a:xfrm>
              <a:off x="4471" y="1352"/>
              <a:ext cx="382" cy="272"/>
            </a:xfrm>
            <a:custGeom>
              <a:avLst/>
              <a:gdLst>
                <a:gd name="T0" fmla="*/ 382 w 382"/>
                <a:gd name="T1" fmla="*/ 272 h 272"/>
                <a:gd name="T2" fmla="*/ 382 w 382"/>
                <a:gd name="T3" fmla="*/ 270 h 272"/>
                <a:gd name="T4" fmla="*/ 378 w 382"/>
                <a:gd name="T5" fmla="*/ 260 h 272"/>
                <a:gd name="T6" fmla="*/ 374 w 382"/>
                <a:gd name="T7" fmla="*/ 244 h 272"/>
                <a:gd name="T8" fmla="*/ 366 w 382"/>
                <a:gd name="T9" fmla="*/ 226 h 272"/>
                <a:gd name="T10" fmla="*/ 358 w 382"/>
                <a:gd name="T11" fmla="*/ 202 h 272"/>
                <a:gd name="T12" fmla="*/ 346 w 382"/>
                <a:gd name="T13" fmla="*/ 176 h 272"/>
                <a:gd name="T14" fmla="*/ 336 w 382"/>
                <a:gd name="T15" fmla="*/ 152 h 272"/>
                <a:gd name="T16" fmla="*/ 322 w 382"/>
                <a:gd name="T17" fmla="*/ 122 h 272"/>
                <a:gd name="T18" fmla="*/ 308 w 382"/>
                <a:gd name="T19" fmla="*/ 98 h 272"/>
                <a:gd name="T20" fmla="*/ 292 w 382"/>
                <a:gd name="T21" fmla="*/ 70 h 272"/>
                <a:gd name="T22" fmla="*/ 276 w 382"/>
                <a:gd name="T23" fmla="*/ 48 h 272"/>
                <a:gd name="T24" fmla="*/ 260 w 382"/>
                <a:gd name="T25" fmla="*/ 28 h 272"/>
                <a:gd name="T26" fmla="*/ 242 w 382"/>
                <a:gd name="T27" fmla="*/ 14 h 272"/>
                <a:gd name="T28" fmla="*/ 224 w 382"/>
                <a:gd name="T29" fmla="*/ 4 h 272"/>
                <a:gd name="T30" fmla="*/ 204 w 382"/>
                <a:gd name="T31" fmla="*/ 0 h 272"/>
                <a:gd name="T32" fmla="*/ 186 w 382"/>
                <a:gd name="T33" fmla="*/ 4 h 272"/>
                <a:gd name="T34" fmla="*/ 184 w 382"/>
                <a:gd name="T35" fmla="*/ 4 h 272"/>
                <a:gd name="T36" fmla="*/ 182 w 382"/>
                <a:gd name="T37" fmla="*/ 4 h 272"/>
                <a:gd name="T38" fmla="*/ 176 w 382"/>
                <a:gd name="T39" fmla="*/ 4 h 272"/>
                <a:gd name="T40" fmla="*/ 168 w 382"/>
                <a:gd name="T41" fmla="*/ 6 h 272"/>
                <a:gd name="T42" fmla="*/ 156 w 382"/>
                <a:gd name="T43" fmla="*/ 8 h 272"/>
                <a:gd name="T44" fmla="*/ 146 w 382"/>
                <a:gd name="T45" fmla="*/ 14 h 272"/>
                <a:gd name="T46" fmla="*/ 134 w 382"/>
                <a:gd name="T47" fmla="*/ 24 h 272"/>
                <a:gd name="T48" fmla="*/ 120 w 382"/>
                <a:gd name="T49" fmla="*/ 32 h 272"/>
                <a:gd name="T50" fmla="*/ 108 w 382"/>
                <a:gd name="T51" fmla="*/ 44 h 272"/>
                <a:gd name="T52" fmla="*/ 92 w 382"/>
                <a:gd name="T53" fmla="*/ 62 h 272"/>
                <a:gd name="T54" fmla="*/ 74 w 382"/>
                <a:gd name="T55" fmla="*/ 82 h 272"/>
                <a:gd name="T56" fmla="*/ 60 w 382"/>
                <a:gd name="T57" fmla="*/ 108 h 272"/>
                <a:gd name="T58" fmla="*/ 46 w 382"/>
                <a:gd name="T59" fmla="*/ 138 h 272"/>
                <a:gd name="T60" fmla="*/ 26 w 382"/>
                <a:gd name="T61" fmla="*/ 172 h 272"/>
                <a:gd name="T62" fmla="*/ 12 w 382"/>
                <a:gd name="T63" fmla="*/ 212 h 272"/>
                <a:gd name="T64" fmla="*/ 0 w 382"/>
                <a:gd name="T65" fmla="*/ 258 h 2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82" h="272">
                  <a:moveTo>
                    <a:pt x="382" y="272"/>
                  </a:moveTo>
                  <a:lnTo>
                    <a:pt x="382" y="270"/>
                  </a:lnTo>
                  <a:lnTo>
                    <a:pt x="378" y="260"/>
                  </a:lnTo>
                  <a:lnTo>
                    <a:pt x="374" y="244"/>
                  </a:lnTo>
                  <a:lnTo>
                    <a:pt x="366" y="226"/>
                  </a:lnTo>
                  <a:lnTo>
                    <a:pt x="358" y="202"/>
                  </a:lnTo>
                  <a:lnTo>
                    <a:pt x="346" y="176"/>
                  </a:lnTo>
                  <a:lnTo>
                    <a:pt x="336" y="152"/>
                  </a:lnTo>
                  <a:lnTo>
                    <a:pt x="322" y="122"/>
                  </a:lnTo>
                  <a:lnTo>
                    <a:pt x="308" y="98"/>
                  </a:lnTo>
                  <a:lnTo>
                    <a:pt x="292" y="70"/>
                  </a:lnTo>
                  <a:lnTo>
                    <a:pt x="276" y="48"/>
                  </a:lnTo>
                  <a:lnTo>
                    <a:pt x="260" y="28"/>
                  </a:lnTo>
                  <a:lnTo>
                    <a:pt x="242" y="14"/>
                  </a:lnTo>
                  <a:lnTo>
                    <a:pt x="224" y="4"/>
                  </a:lnTo>
                  <a:lnTo>
                    <a:pt x="204" y="0"/>
                  </a:lnTo>
                  <a:lnTo>
                    <a:pt x="186" y="4"/>
                  </a:lnTo>
                  <a:lnTo>
                    <a:pt x="184" y="4"/>
                  </a:lnTo>
                  <a:lnTo>
                    <a:pt x="182" y="4"/>
                  </a:lnTo>
                  <a:lnTo>
                    <a:pt x="176" y="4"/>
                  </a:lnTo>
                  <a:lnTo>
                    <a:pt x="168" y="6"/>
                  </a:lnTo>
                  <a:lnTo>
                    <a:pt x="156" y="8"/>
                  </a:lnTo>
                  <a:lnTo>
                    <a:pt x="146" y="14"/>
                  </a:lnTo>
                  <a:lnTo>
                    <a:pt x="134" y="24"/>
                  </a:lnTo>
                  <a:lnTo>
                    <a:pt x="120" y="32"/>
                  </a:lnTo>
                  <a:lnTo>
                    <a:pt x="108" y="44"/>
                  </a:lnTo>
                  <a:lnTo>
                    <a:pt x="92" y="62"/>
                  </a:lnTo>
                  <a:lnTo>
                    <a:pt x="74" y="82"/>
                  </a:lnTo>
                  <a:lnTo>
                    <a:pt x="60" y="108"/>
                  </a:lnTo>
                  <a:lnTo>
                    <a:pt x="46" y="138"/>
                  </a:lnTo>
                  <a:lnTo>
                    <a:pt x="26" y="172"/>
                  </a:lnTo>
                  <a:lnTo>
                    <a:pt x="12" y="212"/>
                  </a:lnTo>
                  <a:lnTo>
                    <a:pt x="0" y="258"/>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574" name="Freeform 325"/>
            <p:cNvSpPr>
              <a:spLocks/>
            </p:cNvSpPr>
            <p:nvPr/>
          </p:nvSpPr>
          <p:spPr bwMode="auto">
            <a:xfrm>
              <a:off x="4443" y="1598"/>
              <a:ext cx="46" cy="108"/>
            </a:xfrm>
            <a:custGeom>
              <a:avLst/>
              <a:gdLst>
                <a:gd name="T0" fmla="*/ 20 w 46"/>
                <a:gd name="T1" fmla="*/ 64 h 108"/>
                <a:gd name="T2" fmla="*/ 22 w 46"/>
                <a:gd name="T3" fmla="*/ 56 h 108"/>
                <a:gd name="T4" fmla="*/ 26 w 46"/>
                <a:gd name="T5" fmla="*/ 52 h 108"/>
                <a:gd name="T6" fmla="*/ 28 w 46"/>
                <a:gd name="T7" fmla="*/ 46 h 108"/>
                <a:gd name="T8" fmla="*/ 32 w 46"/>
                <a:gd name="T9" fmla="*/ 42 h 108"/>
                <a:gd name="T10" fmla="*/ 34 w 46"/>
                <a:gd name="T11" fmla="*/ 38 h 108"/>
                <a:gd name="T12" fmla="*/ 40 w 46"/>
                <a:gd name="T13" fmla="*/ 34 h 108"/>
                <a:gd name="T14" fmla="*/ 40 w 46"/>
                <a:gd name="T15" fmla="*/ 30 h 108"/>
                <a:gd name="T16" fmla="*/ 46 w 46"/>
                <a:gd name="T17" fmla="*/ 24 h 108"/>
                <a:gd name="T18" fmla="*/ 8 w 46"/>
                <a:gd name="T19" fmla="*/ 0 h 108"/>
                <a:gd name="T20" fmla="*/ 8 w 46"/>
                <a:gd name="T21" fmla="*/ 2 h 108"/>
                <a:gd name="T22" fmla="*/ 8 w 46"/>
                <a:gd name="T23" fmla="*/ 8 h 108"/>
                <a:gd name="T24" fmla="*/ 8 w 46"/>
                <a:gd name="T25" fmla="*/ 14 h 108"/>
                <a:gd name="T26" fmla="*/ 8 w 46"/>
                <a:gd name="T27" fmla="*/ 20 h 108"/>
                <a:gd name="T28" fmla="*/ 8 w 46"/>
                <a:gd name="T29" fmla="*/ 30 h 108"/>
                <a:gd name="T30" fmla="*/ 6 w 46"/>
                <a:gd name="T31" fmla="*/ 36 h 108"/>
                <a:gd name="T32" fmla="*/ 6 w 46"/>
                <a:gd name="T33" fmla="*/ 44 h 108"/>
                <a:gd name="T34" fmla="*/ 6 w 46"/>
                <a:gd name="T35" fmla="*/ 52 h 108"/>
                <a:gd name="T36" fmla="*/ 6 w 46"/>
                <a:gd name="T37" fmla="*/ 60 h 108"/>
                <a:gd name="T38" fmla="*/ 2 w 46"/>
                <a:gd name="T39" fmla="*/ 70 h 108"/>
                <a:gd name="T40" fmla="*/ 2 w 46"/>
                <a:gd name="T41" fmla="*/ 76 h 108"/>
                <a:gd name="T42" fmla="*/ 0 w 46"/>
                <a:gd name="T43" fmla="*/ 84 h 108"/>
                <a:gd name="T44" fmla="*/ 0 w 46"/>
                <a:gd name="T45" fmla="*/ 90 h 108"/>
                <a:gd name="T46" fmla="*/ 0 w 46"/>
                <a:gd name="T47" fmla="*/ 98 h 108"/>
                <a:gd name="T48" fmla="*/ 0 w 46"/>
                <a:gd name="T49" fmla="*/ 104 h 108"/>
                <a:gd name="T50" fmla="*/ 0 w 46"/>
                <a:gd name="T51" fmla="*/ 108 h 108"/>
                <a:gd name="T52" fmla="*/ 0 w 46"/>
                <a:gd name="T53" fmla="*/ 106 h 108"/>
                <a:gd name="T54" fmla="*/ 0 w 46"/>
                <a:gd name="T55" fmla="*/ 100 h 108"/>
                <a:gd name="T56" fmla="*/ 6 w 46"/>
                <a:gd name="T57" fmla="*/ 94 h 108"/>
                <a:gd name="T58" fmla="*/ 8 w 46"/>
                <a:gd name="T59" fmla="*/ 88 h 108"/>
                <a:gd name="T60" fmla="*/ 8 w 46"/>
                <a:gd name="T61" fmla="*/ 82 h 108"/>
                <a:gd name="T62" fmla="*/ 12 w 46"/>
                <a:gd name="T63" fmla="*/ 74 h 108"/>
                <a:gd name="T64" fmla="*/ 18 w 46"/>
                <a:gd name="T65" fmla="*/ 70 h 108"/>
                <a:gd name="T66" fmla="*/ 20 w 46"/>
                <a:gd name="T67" fmla="*/ 64 h 10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6" h="108">
                  <a:moveTo>
                    <a:pt x="20" y="64"/>
                  </a:moveTo>
                  <a:lnTo>
                    <a:pt x="22" y="56"/>
                  </a:lnTo>
                  <a:lnTo>
                    <a:pt x="26" y="52"/>
                  </a:lnTo>
                  <a:lnTo>
                    <a:pt x="28" y="46"/>
                  </a:lnTo>
                  <a:lnTo>
                    <a:pt x="32" y="42"/>
                  </a:lnTo>
                  <a:lnTo>
                    <a:pt x="34" y="38"/>
                  </a:lnTo>
                  <a:lnTo>
                    <a:pt x="40" y="34"/>
                  </a:lnTo>
                  <a:lnTo>
                    <a:pt x="40" y="30"/>
                  </a:lnTo>
                  <a:lnTo>
                    <a:pt x="46" y="24"/>
                  </a:lnTo>
                  <a:lnTo>
                    <a:pt x="8" y="0"/>
                  </a:lnTo>
                  <a:lnTo>
                    <a:pt x="8" y="2"/>
                  </a:lnTo>
                  <a:lnTo>
                    <a:pt x="8" y="8"/>
                  </a:lnTo>
                  <a:lnTo>
                    <a:pt x="8" y="14"/>
                  </a:lnTo>
                  <a:lnTo>
                    <a:pt x="8" y="20"/>
                  </a:lnTo>
                  <a:lnTo>
                    <a:pt x="8" y="30"/>
                  </a:lnTo>
                  <a:lnTo>
                    <a:pt x="6" y="36"/>
                  </a:lnTo>
                  <a:lnTo>
                    <a:pt x="6" y="44"/>
                  </a:lnTo>
                  <a:lnTo>
                    <a:pt x="6" y="52"/>
                  </a:lnTo>
                  <a:lnTo>
                    <a:pt x="6" y="60"/>
                  </a:lnTo>
                  <a:lnTo>
                    <a:pt x="2" y="70"/>
                  </a:lnTo>
                  <a:lnTo>
                    <a:pt x="2" y="76"/>
                  </a:lnTo>
                  <a:lnTo>
                    <a:pt x="0" y="84"/>
                  </a:lnTo>
                  <a:lnTo>
                    <a:pt x="0" y="90"/>
                  </a:lnTo>
                  <a:lnTo>
                    <a:pt x="0" y="98"/>
                  </a:lnTo>
                  <a:lnTo>
                    <a:pt x="0" y="104"/>
                  </a:lnTo>
                  <a:lnTo>
                    <a:pt x="0" y="108"/>
                  </a:lnTo>
                  <a:lnTo>
                    <a:pt x="0" y="106"/>
                  </a:lnTo>
                  <a:lnTo>
                    <a:pt x="0" y="100"/>
                  </a:lnTo>
                  <a:lnTo>
                    <a:pt x="6" y="94"/>
                  </a:lnTo>
                  <a:lnTo>
                    <a:pt x="8" y="88"/>
                  </a:lnTo>
                  <a:lnTo>
                    <a:pt x="8" y="82"/>
                  </a:lnTo>
                  <a:lnTo>
                    <a:pt x="12" y="74"/>
                  </a:lnTo>
                  <a:lnTo>
                    <a:pt x="18" y="70"/>
                  </a:lnTo>
                  <a:lnTo>
                    <a:pt x="20" y="64"/>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575" name="Freeform 326"/>
            <p:cNvSpPr>
              <a:spLocks/>
            </p:cNvSpPr>
            <p:nvPr/>
          </p:nvSpPr>
          <p:spPr bwMode="auto">
            <a:xfrm>
              <a:off x="4837" y="1606"/>
              <a:ext cx="48" cy="108"/>
            </a:xfrm>
            <a:custGeom>
              <a:avLst/>
              <a:gdLst>
                <a:gd name="T0" fmla="*/ 38 w 48"/>
                <a:gd name="T1" fmla="*/ 52 h 108"/>
                <a:gd name="T2" fmla="*/ 38 w 48"/>
                <a:gd name="T3" fmla="*/ 44 h 108"/>
                <a:gd name="T4" fmla="*/ 38 w 48"/>
                <a:gd name="T5" fmla="*/ 38 h 108"/>
                <a:gd name="T6" fmla="*/ 38 w 48"/>
                <a:gd name="T7" fmla="*/ 32 h 108"/>
                <a:gd name="T8" fmla="*/ 38 w 48"/>
                <a:gd name="T9" fmla="*/ 26 h 108"/>
                <a:gd name="T10" fmla="*/ 36 w 48"/>
                <a:gd name="T11" fmla="*/ 18 h 108"/>
                <a:gd name="T12" fmla="*/ 36 w 48"/>
                <a:gd name="T13" fmla="*/ 12 h 108"/>
                <a:gd name="T14" fmla="*/ 36 w 48"/>
                <a:gd name="T15" fmla="*/ 8 h 108"/>
                <a:gd name="T16" fmla="*/ 36 w 48"/>
                <a:gd name="T17" fmla="*/ 0 h 108"/>
                <a:gd name="T18" fmla="*/ 0 w 48"/>
                <a:gd name="T19" fmla="*/ 26 h 108"/>
                <a:gd name="T20" fmla="*/ 0 w 48"/>
                <a:gd name="T21" fmla="*/ 28 h 108"/>
                <a:gd name="T22" fmla="*/ 2 w 48"/>
                <a:gd name="T23" fmla="*/ 32 h 108"/>
                <a:gd name="T24" fmla="*/ 6 w 48"/>
                <a:gd name="T25" fmla="*/ 36 h 108"/>
                <a:gd name="T26" fmla="*/ 8 w 48"/>
                <a:gd name="T27" fmla="*/ 42 h 108"/>
                <a:gd name="T28" fmla="*/ 12 w 48"/>
                <a:gd name="T29" fmla="*/ 46 h 108"/>
                <a:gd name="T30" fmla="*/ 16 w 48"/>
                <a:gd name="T31" fmla="*/ 52 h 108"/>
                <a:gd name="T32" fmla="*/ 20 w 48"/>
                <a:gd name="T33" fmla="*/ 58 h 108"/>
                <a:gd name="T34" fmla="*/ 24 w 48"/>
                <a:gd name="T35" fmla="*/ 64 h 108"/>
                <a:gd name="T36" fmla="*/ 26 w 48"/>
                <a:gd name="T37" fmla="*/ 70 h 108"/>
                <a:gd name="T38" fmla="*/ 30 w 48"/>
                <a:gd name="T39" fmla="*/ 78 h 108"/>
                <a:gd name="T40" fmla="*/ 34 w 48"/>
                <a:gd name="T41" fmla="*/ 82 h 108"/>
                <a:gd name="T42" fmla="*/ 38 w 48"/>
                <a:gd name="T43" fmla="*/ 88 h 108"/>
                <a:gd name="T44" fmla="*/ 40 w 48"/>
                <a:gd name="T45" fmla="*/ 94 h 108"/>
                <a:gd name="T46" fmla="*/ 42 w 48"/>
                <a:gd name="T47" fmla="*/ 100 h 108"/>
                <a:gd name="T48" fmla="*/ 44 w 48"/>
                <a:gd name="T49" fmla="*/ 104 h 108"/>
                <a:gd name="T50" fmla="*/ 48 w 48"/>
                <a:gd name="T51" fmla="*/ 108 h 108"/>
                <a:gd name="T52" fmla="*/ 48 w 48"/>
                <a:gd name="T53" fmla="*/ 102 h 108"/>
                <a:gd name="T54" fmla="*/ 44 w 48"/>
                <a:gd name="T55" fmla="*/ 98 h 108"/>
                <a:gd name="T56" fmla="*/ 44 w 48"/>
                <a:gd name="T57" fmla="*/ 92 h 108"/>
                <a:gd name="T58" fmla="*/ 44 w 48"/>
                <a:gd name="T59" fmla="*/ 84 h 108"/>
                <a:gd name="T60" fmla="*/ 42 w 48"/>
                <a:gd name="T61" fmla="*/ 78 h 108"/>
                <a:gd name="T62" fmla="*/ 40 w 48"/>
                <a:gd name="T63" fmla="*/ 70 h 108"/>
                <a:gd name="T64" fmla="*/ 40 w 48"/>
                <a:gd name="T65" fmla="*/ 62 h 108"/>
                <a:gd name="T66" fmla="*/ 38 w 48"/>
                <a:gd name="T67" fmla="*/ 52 h 10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8" h="108">
                  <a:moveTo>
                    <a:pt x="38" y="52"/>
                  </a:moveTo>
                  <a:lnTo>
                    <a:pt x="38" y="44"/>
                  </a:lnTo>
                  <a:lnTo>
                    <a:pt x="38" y="38"/>
                  </a:lnTo>
                  <a:lnTo>
                    <a:pt x="38" y="32"/>
                  </a:lnTo>
                  <a:lnTo>
                    <a:pt x="38" y="26"/>
                  </a:lnTo>
                  <a:lnTo>
                    <a:pt x="36" y="18"/>
                  </a:lnTo>
                  <a:lnTo>
                    <a:pt x="36" y="12"/>
                  </a:lnTo>
                  <a:lnTo>
                    <a:pt x="36" y="8"/>
                  </a:lnTo>
                  <a:lnTo>
                    <a:pt x="36" y="0"/>
                  </a:lnTo>
                  <a:lnTo>
                    <a:pt x="0" y="26"/>
                  </a:lnTo>
                  <a:lnTo>
                    <a:pt x="0" y="28"/>
                  </a:lnTo>
                  <a:lnTo>
                    <a:pt x="2" y="32"/>
                  </a:lnTo>
                  <a:lnTo>
                    <a:pt x="6" y="36"/>
                  </a:lnTo>
                  <a:lnTo>
                    <a:pt x="8" y="42"/>
                  </a:lnTo>
                  <a:lnTo>
                    <a:pt x="12" y="46"/>
                  </a:lnTo>
                  <a:lnTo>
                    <a:pt x="16" y="52"/>
                  </a:lnTo>
                  <a:lnTo>
                    <a:pt x="20" y="58"/>
                  </a:lnTo>
                  <a:lnTo>
                    <a:pt x="24" y="64"/>
                  </a:lnTo>
                  <a:lnTo>
                    <a:pt x="26" y="70"/>
                  </a:lnTo>
                  <a:lnTo>
                    <a:pt x="30" y="78"/>
                  </a:lnTo>
                  <a:lnTo>
                    <a:pt x="34" y="82"/>
                  </a:lnTo>
                  <a:lnTo>
                    <a:pt x="38" y="88"/>
                  </a:lnTo>
                  <a:lnTo>
                    <a:pt x="40" y="94"/>
                  </a:lnTo>
                  <a:lnTo>
                    <a:pt x="42" y="100"/>
                  </a:lnTo>
                  <a:lnTo>
                    <a:pt x="44" y="104"/>
                  </a:lnTo>
                  <a:lnTo>
                    <a:pt x="48" y="108"/>
                  </a:lnTo>
                  <a:lnTo>
                    <a:pt x="48" y="102"/>
                  </a:lnTo>
                  <a:lnTo>
                    <a:pt x="44" y="98"/>
                  </a:lnTo>
                  <a:lnTo>
                    <a:pt x="44" y="92"/>
                  </a:lnTo>
                  <a:lnTo>
                    <a:pt x="44" y="84"/>
                  </a:lnTo>
                  <a:lnTo>
                    <a:pt x="42" y="78"/>
                  </a:lnTo>
                  <a:lnTo>
                    <a:pt x="40" y="70"/>
                  </a:lnTo>
                  <a:lnTo>
                    <a:pt x="40" y="62"/>
                  </a:lnTo>
                  <a:lnTo>
                    <a:pt x="38" y="52"/>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576" name="Freeform 327"/>
            <p:cNvSpPr>
              <a:spLocks/>
            </p:cNvSpPr>
            <p:nvPr/>
          </p:nvSpPr>
          <p:spPr bwMode="auto">
            <a:xfrm>
              <a:off x="4311" y="1968"/>
              <a:ext cx="144" cy="148"/>
            </a:xfrm>
            <a:custGeom>
              <a:avLst/>
              <a:gdLst>
                <a:gd name="T0" fmla="*/ 1173 w 90"/>
                <a:gd name="T1" fmla="*/ 0 h 100"/>
                <a:gd name="T2" fmla="*/ 0 w 90"/>
                <a:gd name="T3" fmla="*/ 781 h 100"/>
                <a:gd name="T4" fmla="*/ 1173 w 90"/>
                <a:gd name="T5" fmla="*/ 1555 h 100"/>
                <a:gd name="T6" fmla="*/ 2411 w 90"/>
                <a:gd name="T7" fmla="*/ 781 h 100"/>
                <a:gd name="T8" fmla="*/ 1173 w 90"/>
                <a:gd name="T9" fmla="*/ 0 h 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100">
                  <a:moveTo>
                    <a:pt x="44" y="0"/>
                  </a:moveTo>
                  <a:lnTo>
                    <a:pt x="0" y="50"/>
                  </a:lnTo>
                  <a:lnTo>
                    <a:pt x="44" y="100"/>
                  </a:lnTo>
                  <a:lnTo>
                    <a:pt x="90" y="50"/>
                  </a:lnTo>
                  <a:lnTo>
                    <a:pt x="44" y="0"/>
                  </a:lnTo>
                  <a:close/>
                </a:path>
              </a:pathLst>
            </a:custGeom>
            <a:solidFill>
              <a:srgbClr val="FF99CC"/>
            </a:solidFill>
            <a:ln w="12700">
              <a:solidFill>
                <a:srgbClr val="FF99CC"/>
              </a:solidFill>
              <a:prstDash val="solid"/>
              <a:round/>
              <a:headEnd/>
              <a:tailEnd/>
            </a:ln>
          </p:spPr>
          <p:txBody>
            <a:bodyPr/>
            <a:lstStyle/>
            <a:p>
              <a:endParaRPr lang="el-GR"/>
            </a:p>
          </p:txBody>
        </p:sp>
        <p:sp>
          <p:nvSpPr>
            <p:cNvPr id="34577" name="Freeform 328"/>
            <p:cNvSpPr>
              <a:spLocks/>
            </p:cNvSpPr>
            <p:nvPr/>
          </p:nvSpPr>
          <p:spPr bwMode="auto">
            <a:xfrm>
              <a:off x="4455" y="2064"/>
              <a:ext cx="220" cy="120"/>
            </a:xfrm>
            <a:custGeom>
              <a:avLst/>
              <a:gdLst>
                <a:gd name="T0" fmla="*/ 144 w 220"/>
                <a:gd name="T1" fmla="*/ 0 h 120"/>
                <a:gd name="T2" fmla="*/ 144 w 220"/>
                <a:gd name="T3" fmla="*/ 30 h 120"/>
                <a:gd name="T4" fmla="*/ 0 w 220"/>
                <a:gd name="T5" fmla="*/ 30 h 120"/>
                <a:gd name="T6" fmla="*/ 0 w 220"/>
                <a:gd name="T7" fmla="*/ 90 h 120"/>
                <a:gd name="T8" fmla="*/ 144 w 220"/>
                <a:gd name="T9" fmla="*/ 90 h 120"/>
                <a:gd name="T10" fmla="*/ 144 w 220"/>
                <a:gd name="T11" fmla="*/ 120 h 120"/>
                <a:gd name="T12" fmla="*/ 220 w 220"/>
                <a:gd name="T13" fmla="*/ 60 h 120"/>
                <a:gd name="T14" fmla="*/ 144 w 220"/>
                <a:gd name="T15" fmla="*/ 0 h 1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0" h="120">
                  <a:moveTo>
                    <a:pt x="144" y="0"/>
                  </a:moveTo>
                  <a:lnTo>
                    <a:pt x="144" y="30"/>
                  </a:lnTo>
                  <a:lnTo>
                    <a:pt x="0" y="30"/>
                  </a:lnTo>
                  <a:lnTo>
                    <a:pt x="0" y="90"/>
                  </a:lnTo>
                  <a:lnTo>
                    <a:pt x="144" y="90"/>
                  </a:lnTo>
                  <a:lnTo>
                    <a:pt x="144" y="120"/>
                  </a:lnTo>
                  <a:lnTo>
                    <a:pt x="220" y="60"/>
                  </a:lnTo>
                  <a:lnTo>
                    <a:pt x="144" y="0"/>
                  </a:lnTo>
                  <a:close/>
                </a:path>
              </a:pathLst>
            </a:custGeom>
            <a:solidFill>
              <a:srgbClr val="969696"/>
            </a:solidFill>
            <a:ln w="9525">
              <a:solidFill>
                <a:srgbClr val="FFFFFF"/>
              </a:solidFill>
              <a:prstDash val="solid"/>
              <a:round/>
              <a:headEnd/>
              <a:tailEnd/>
            </a:ln>
          </p:spPr>
          <p:txBody>
            <a:bodyPr/>
            <a:lstStyle/>
            <a:p>
              <a:endParaRPr lang="el-GR"/>
            </a:p>
          </p:txBody>
        </p:sp>
        <p:sp>
          <p:nvSpPr>
            <p:cNvPr id="34578" name="Line 329"/>
            <p:cNvSpPr>
              <a:spLocks noChangeShapeType="1"/>
            </p:cNvSpPr>
            <p:nvPr/>
          </p:nvSpPr>
          <p:spPr bwMode="auto">
            <a:xfrm>
              <a:off x="4119" y="1680"/>
              <a:ext cx="0" cy="288"/>
            </a:xfrm>
            <a:prstGeom prst="line">
              <a:avLst/>
            </a:prstGeom>
            <a:noFill/>
            <a:ln w="9525">
              <a:solidFill>
                <a:srgbClr val="FFFF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l-GR"/>
            </a:p>
          </p:txBody>
        </p:sp>
        <p:sp>
          <p:nvSpPr>
            <p:cNvPr id="34579" name="Line 330"/>
            <p:cNvSpPr>
              <a:spLocks noChangeShapeType="1"/>
            </p:cNvSpPr>
            <p:nvPr/>
          </p:nvSpPr>
          <p:spPr bwMode="auto">
            <a:xfrm flipV="1">
              <a:off x="4215" y="1824"/>
              <a:ext cx="0" cy="96"/>
            </a:xfrm>
            <a:prstGeom prst="line">
              <a:avLst/>
            </a:prstGeom>
            <a:noFill/>
            <a:ln w="9525">
              <a:solidFill>
                <a:srgbClr val="FFFF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l-GR"/>
            </a:p>
          </p:txBody>
        </p:sp>
        <p:sp>
          <p:nvSpPr>
            <p:cNvPr id="34580" name="Rectangle 331"/>
            <p:cNvSpPr>
              <a:spLocks noChangeArrowheads="1"/>
            </p:cNvSpPr>
            <p:nvPr/>
          </p:nvSpPr>
          <p:spPr bwMode="auto">
            <a:xfrm>
              <a:off x="4359" y="2064"/>
              <a:ext cx="28" cy="138"/>
            </a:xfrm>
            <a:prstGeom prst="rect">
              <a:avLst/>
            </a:prstGeom>
            <a:solidFill>
              <a:srgbClr val="FF99CC"/>
            </a:solidFill>
            <a:ln w="9525">
              <a:solidFill>
                <a:srgbClr val="FF99CC"/>
              </a:solidFill>
              <a:miter lim="800000"/>
              <a:headEnd/>
              <a:tailEnd/>
            </a:ln>
          </p:spPr>
          <p:txBody>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endParaRPr lang="el-GR" altLang="el-GR" sz="1800" b="0">
                <a:cs typeface="Arial" pitchFamily="34" charset="0"/>
              </a:endParaRPr>
            </a:p>
          </p:txBody>
        </p:sp>
      </p:grpSp>
      <p:grpSp>
        <p:nvGrpSpPr>
          <p:cNvPr id="33814" name="Group 332"/>
          <p:cNvGrpSpPr>
            <a:grpSpLocks/>
          </p:cNvGrpSpPr>
          <p:nvPr/>
        </p:nvGrpSpPr>
        <p:grpSpPr bwMode="auto">
          <a:xfrm>
            <a:off x="4315884" y="2466976"/>
            <a:ext cx="1126067" cy="2492375"/>
            <a:chOff x="4492" y="1554"/>
            <a:chExt cx="532" cy="1570"/>
          </a:xfrm>
        </p:grpSpPr>
        <p:sp>
          <p:nvSpPr>
            <p:cNvPr id="34395" name="Freeform 333"/>
            <p:cNvSpPr>
              <a:spLocks/>
            </p:cNvSpPr>
            <p:nvPr/>
          </p:nvSpPr>
          <p:spPr bwMode="auto">
            <a:xfrm>
              <a:off x="4540" y="2472"/>
              <a:ext cx="98" cy="164"/>
            </a:xfrm>
            <a:custGeom>
              <a:avLst/>
              <a:gdLst>
                <a:gd name="T0" fmla="*/ 0 w 98"/>
                <a:gd name="T1" fmla="*/ 164 h 164"/>
                <a:gd name="T2" fmla="*/ 2 w 98"/>
                <a:gd name="T3" fmla="*/ 164 h 164"/>
                <a:gd name="T4" fmla="*/ 8 w 98"/>
                <a:gd name="T5" fmla="*/ 164 h 164"/>
                <a:gd name="T6" fmla="*/ 12 w 98"/>
                <a:gd name="T7" fmla="*/ 162 h 164"/>
                <a:gd name="T8" fmla="*/ 18 w 98"/>
                <a:gd name="T9" fmla="*/ 162 h 164"/>
                <a:gd name="T10" fmla="*/ 24 w 98"/>
                <a:gd name="T11" fmla="*/ 162 h 164"/>
                <a:gd name="T12" fmla="*/ 28 w 98"/>
                <a:gd name="T13" fmla="*/ 162 h 164"/>
                <a:gd name="T14" fmla="*/ 32 w 98"/>
                <a:gd name="T15" fmla="*/ 160 h 164"/>
                <a:gd name="T16" fmla="*/ 38 w 98"/>
                <a:gd name="T17" fmla="*/ 158 h 164"/>
                <a:gd name="T18" fmla="*/ 40 w 98"/>
                <a:gd name="T19" fmla="*/ 156 h 164"/>
                <a:gd name="T20" fmla="*/ 46 w 98"/>
                <a:gd name="T21" fmla="*/ 148 h 164"/>
                <a:gd name="T22" fmla="*/ 56 w 98"/>
                <a:gd name="T23" fmla="*/ 136 h 164"/>
                <a:gd name="T24" fmla="*/ 68 w 98"/>
                <a:gd name="T25" fmla="*/ 120 h 164"/>
                <a:gd name="T26" fmla="*/ 78 w 98"/>
                <a:gd name="T27" fmla="*/ 100 h 164"/>
                <a:gd name="T28" fmla="*/ 88 w 98"/>
                <a:gd name="T29" fmla="*/ 72 h 164"/>
                <a:gd name="T30" fmla="*/ 94 w 98"/>
                <a:gd name="T31" fmla="*/ 38 h 164"/>
                <a:gd name="T32" fmla="*/ 98 w 98"/>
                <a:gd name="T33" fmla="*/ 0 h 1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8" h="164">
                  <a:moveTo>
                    <a:pt x="0" y="164"/>
                  </a:moveTo>
                  <a:lnTo>
                    <a:pt x="2" y="164"/>
                  </a:lnTo>
                  <a:lnTo>
                    <a:pt x="8" y="164"/>
                  </a:lnTo>
                  <a:lnTo>
                    <a:pt x="12" y="162"/>
                  </a:lnTo>
                  <a:lnTo>
                    <a:pt x="18" y="162"/>
                  </a:lnTo>
                  <a:lnTo>
                    <a:pt x="24" y="162"/>
                  </a:lnTo>
                  <a:lnTo>
                    <a:pt x="28" y="162"/>
                  </a:lnTo>
                  <a:lnTo>
                    <a:pt x="32" y="160"/>
                  </a:lnTo>
                  <a:lnTo>
                    <a:pt x="38" y="158"/>
                  </a:lnTo>
                  <a:lnTo>
                    <a:pt x="40" y="156"/>
                  </a:lnTo>
                  <a:lnTo>
                    <a:pt x="46" y="148"/>
                  </a:lnTo>
                  <a:lnTo>
                    <a:pt x="56" y="136"/>
                  </a:lnTo>
                  <a:lnTo>
                    <a:pt x="68" y="120"/>
                  </a:lnTo>
                  <a:lnTo>
                    <a:pt x="78" y="100"/>
                  </a:lnTo>
                  <a:lnTo>
                    <a:pt x="88" y="72"/>
                  </a:lnTo>
                  <a:lnTo>
                    <a:pt x="94" y="38"/>
                  </a:lnTo>
                  <a:lnTo>
                    <a:pt x="98"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nvGrpSpPr>
            <p:cNvPr id="34396" name="Group 334"/>
            <p:cNvGrpSpPr>
              <a:grpSpLocks/>
            </p:cNvGrpSpPr>
            <p:nvPr/>
          </p:nvGrpSpPr>
          <p:grpSpPr bwMode="auto">
            <a:xfrm>
              <a:off x="4528" y="2590"/>
              <a:ext cx="26" cy="98"/>
              <a:chOff x="4528" y="2450"/>
              <a:chExt cx="26" cy="98"/>
            </a:xfrm>
          </p:grpSpPr>
          <p:sp>
            <p:nvSpPr>
              <p:cNvPr id="34450" name="Freeform 335"/>
              <p:cNvSpPr>
                <a:spLocks/>
              </p:cNvSpPr>
              <p:nvPr/>
            </p:nvSpPr>
            <p:spPr bwMode="auto">
              <a:xfrm>
                <a:off x="4528" y="2450"/>
                <a:ext cx="26" cy="98"/>
              </a:xfrm>
              <a:custGeom>
                <a:avLst/>
                <a:gdLst>
                  <a:gd name="T0" fmla="*/ 26 w 26"/>
                  <a:gd name="T1" fmla="*/ 46 h 98"/>
                  <a:gd name="T2" fmla="*/ 26 w 26"/>
                  <a:gd name="T3" fmla="*/ 38 h 98"/>
                  <a:gd name="T4" fmla="*/ 26 w 26"/>
                  <a:gd name="T5" fmla="*/ 28 h 98"/>
                  <a:gd name="T6" fmla="*/ 22 w 26"/>
                  <a:gd name="T7" fmla="*/ 20 h 98"/>
                  <a:gd name="T8" fmla="*/ 22 w 26"/>
                  <a:gd name="T9" fmla="*/ 12 h 98"/>
                  <a:gd name="T10" fmla="*/ 18 w 26"/>
                  <a:gd name="T11" fmla="*/ 6 h 98"/>
                  <a:gd name="T12" fmla="*/ 16 w 26"/>
                  <a:gd name="T13" fmla="*/ 2 h 98"/>
                  <a:gd name="T14" fmla="*/ 14 w 26"/>
                  <a:gd name="T15" fmla="*/ 0 h 98"/>
                  <a:gd name="T16" fmla="*/ 12 w 26"/>
                  <a:gd name="T17" fmla="*/ 0 h 98"/>
                  <a:gd name="T18" fmla="*/ 8 w 26"/>
                  <a:gd name="T19" fmla="*/ 0 h 98"/>
                  <a:gd name="T20" fmla="*/ 6 w 26"/>
                  <a:gd name="T21" fmla="*/ 2 h 98"/>
                  <a:gd name="T22" fmla="*/ 2 w 26"/>
                  <a:gd name="T23" fmla="*/ 6 h 98"/>
                  <a:gd name="T24" fmla="*/ 0 w 26"/>
                  <a:gd name="T25" fmla="*/ 12 h 98"/>
                  <a:gd name="T26" fmla="*/ 0 w 26"/>
                  <a:gd name="T27" fmla="*/ 20 h 98"/>
                  <a:gd name="T28" fmla="*/ 0 w 26"/>
                  <a:gd name="T29" fmla="*/ 28 h 98"/>
                  <a:gd name="T30" fmla="*/ 0 w 26"/>
                  <a:gd name="T31" fmla="*/ 38 h 98"/>
                  <a:gd name="T32" fmla="*/ 0 w 26"/>
                  <a:gd name="T33" fmla="*/ 46 h 98"/>
                  <a:gd name="T34" fmla="*/ 0 w 26"/>
                  <a:gd name="T35" fmla="*/ 58 h 98"/>
                  <a:gd name="T36" fmla="*/ 0 w 26"/>
                  <a:gd name="T37" fmla="*/ 66 h 98"/>
                  <a:gd name="T38" fmla="*/ 0 w 26"/>
                  <a:gd name="T39" fmla="*/ 76 h 98"/>
                  <a:gd name="T40" fmla="*/ 0 w 26"/>
                  <a:gd name="T41" fmla="*/ 82 h 98"/>
                  <a:gd name="T42" fmla="*/ 2 w 26"/>
                  <a:gd name="T43" fmla="*/ 88 h 98"/>
                  <a:gd name="T44" fmla="*/ 6 w 26"/>
                  <a:gd name="T45" fmla="*/ 94 h 98"/>
                  <a:gd name="T46" fmla="*/ 8 w 26"/>
                  <a:gd name="T47" fmla="*/ 96 h 98"/>
                  <a:gd name="T48" fmla="*/ 12 w 26"/>
                  <a:gd name="T49" fmla="*/ 98 h 98"/>
                  <a:gd name="T50" fmla="*/ 14 w 26"/>
                  <a:gd name="T51" fmla="*/ 96 h 98"/>
                  <a:gd name="T52" fmla="*/ 16 w 26"/>
                  <a:gd name="T53" fmla="*/ 94 h 98"/>
                  <a:gd name="T54" fmla="*/ 18 w 26"/>
                  <a:gd name="T55" fmla="*/ 88 h 98"/>
                  <a:gd name="T56" fmla="*/ 22 w 26"/>
                  <a:gd name="T57" fmla="*/ 82 h 98"/>
                  <a:gd name="T58" fmla="*/ 22 w 26"/>
                  <a:gd name="T59" fmla="*/ 76 h 98"/>
                  <a:gd name="T60" fmla="*/ 26 w 26"/>
                  <a:gd name="T61" fmla="*/ 66 h 98"/>
                  <a:gd name="T62" fmla="*/ 26 w 26"/>
                  <a:gd name="T63" fmla="*/ 58 h 98"/>
                  <a:gd name="T64" fmla="*/ 26 w 26"/>
                  <a:gd name="T65" fmla="*/ 46 h 9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6" h="98">
                    <a:moveTo>
                      <a:pt x="26" y="46"/>
                    </a:moveTo>
                    <a:lnTo>
                      <a:pt x="26" y="38"/>
                    </a:lnTo>
                    <a:lnTo>
                      <a:pt x="26" y="28"/>
                    </a:lnTo>
                    <a:lnTo>
                      <a:pt x="22" y="20"/>
                    </a:lnTo>
                    <a:lnTo>
                      <a:pt x="22" y="12"/>
                    </a:lnTo>
                    <a:lnTo>
                      <a:pt x="18" y="6"/>
                    </a:lnTo>
                    <a:lnTo>
                      <a:pt x="16" y="2"/>
                    </a:lnTo>
                    <a:lnTo>
                      <a:pt x="14" y="0"/>
                    </a:lnTo>
                    <a:lnTo>
                      <a:pt x="12" y="0"/>
                    </a:lnTo>
                    <a:lnTo>
                      <a:pt x="8" y="0"/>
                    </a:lnTo>
                    <a:lnTo>
                      <a:pt x="6" y="2"/>
                    </a:lnTo>
                    <a:lnTo>
                      <a:pt x="2" y="6"/>
                    </a:lnTo>
                    <a:lnTo>
                      <a:pt x="0" y="12"/>
                    </a:lnTo>
                    <a:lnTo>
                      <a:pt x="0" y="20"/>
                    </a:lnTo>
                    <a:lnTo>
                      <a:pt x="0" y="28"/>
                    </a:lnTo>
                    <a:lnTo>
                      <a:pt x="0" y="38"/>
                    </a:lnTo>
                    <a:lnTo>
                      <a:pt x="0" y="46"/>
                    </a:lnTo>
                    <a:lnTo>
                      <a:pt x="0" y="58"/>
                    </a:lnTo>
                    <a:lnTo>
                      <a:pt x="0" y="66"/>
                    </a:lnTo>
                    <a:lnTo>
                      <a:pt x="0" y="76"/>
                    </a:lnTo>
                    <a:lnTo>
                      <a:pt x="0" y="82"/>
                    </a:lnTo>
                    <a:lnTo>
                      <a:pt x="2" y="88"/>
                    </a:lnTo>
                    <a:lnTo>
                      <a:pt x="6" y="94"/>
                    </a:lnTo>
                    <a:lnTo>
                      <a:pt x="8" y="96"/>
                    </a:lnTo>
                    <a:lnTo>
                      <a:pt x="12" y="98"/>
                    </a:lnTo>
                    <a:lnTo>
                      <a:pt x="14" y="96"/>
                    </a:lnTo>
                    <a:lnTo>
                      <a:pt x="16" y="94"/>
                    </a:lnTo>
                    <a:lnTo>
                      <a:pt x="18" y="88"/>
                    </a:lnTo>
                    <a:lnTo>
                      <a:pt x="22" y="82"/>
                    </a:lnTo>
                    <a:lnTo>
                      <a:pt x="22" y="76"/>
                    </a:lnTo>
                    <a:lnTo>
                      <a:pt x="26" y="66"/>
                    </a:lnTo>
                    <a:lnTo>
                      <a:pt x="26" y="58"/>
                    </a:lnTo>
                    <a:lnTo>
                      <a:pt x="26" y="4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451" name="Freeform 336"/>
              <p:cNvSpPr>
                <a:spLocks/>
              </p:cNvSpPr>
              <p:nvPr/>
            </p:nvSpPr>
            <p:spPr bwMode="auto">
              <a:xfrm>
                <a:off x="4528" y="2450"/>
                <a:ext cx="26" cy="98"/>
              </a:xfrm>
              <a:custGeom>
                <a:avLst/>
                <a:gdLst>
                  <a:gd name="T0" fmla="*/ 26 w 26"/>
                  <a:gd name="T1" fmla="*/ 46 h 98"/>
                  <a:gd name="T2" fmla="*/ 26 w 26"/>
                  <a:gd name="T3" fmla="*/ 38 h 98"/>
                  <a:gd name="T4" fmla="*/ 26 w 26"/>
                  <a:gd name="T5" fmla="*/ 28 h 98"/>
                  <a:gd name="T6" fmla="*/ 22 w 26"/>
                  <a:gd name="T7" fmla="*/ 20 h 98"/>
                  <a:gd name="T8" fmla="*/ 22 w 26"/>
                  <a:gd name="T9" fmla="*/ 12 h 98"/>
                  <a:gd name="T10" fmla="*/ 18 w 26"/>
                  <a:gd name="T11" fmla="*/ 6 h 98"/>
                  <a:gd name="T12" fmla="*/ 16 w 26"/>
                  <a:gd name="T13" fmla="*/ 2 h 98"/>
                  <a:gd name="T14" fmla="*/ 14 w 26"/>
                  <a:gd name="T15" fmla="*/ 0 h 98"/>
                  <a:gd name="T16" fmla="*/ 12 w 26"/>
                  <a:gd name="T17" fmla="*/ 0 h 98"/>
                  <a:gd name="T18" fmla="*/ 8 w 26"/>
                  <a:gd name="T19" fmla="*/ 0 h 98"/>
                  <a:gd name="T20" fmla="*/ 6 w 26"/>
                  <a:gd name="T21" fmla="*/ 2 h 98"/>
                  <a:gd name="T22" fmla="*/ 2 w 26"/>
                  <a:gd name="T23" fmla="*/ 6 h 98"/>
                  <a:gd name="T24" fmla="*/ 0 w 26"/>
                  <a:gd name="T25" fmla="*/ 12 h 98"/>
                  <a:gd name="T26" fmla="*/ 0 w 26"/>
                  <a:gd name="T27" fmla="*/ 20 h 98"/>
                  <a:gd name="T28" fmla="*/ 0 w 26"/>
                  <a:gd name="T29" fmla="*/ 28 h 98"/>
                  <a:gd name="T30" fmla="*/ 0 w 26"/>
                  <a:gd name="T31" fmla="*/ 38 h 98"/>
                  <a:gd name="T32" fmla="*/ 0 w 26"/>
                  <a:gd name="T33" fmla="*/ 46 h 98"/>
                  <a:gd name="T34" fmla="*/ 0 w 26"/>
                  <a:gd name="T35" fmla="*/ 58 h 98"/>
                  <a:gd name="T36" fmla="*/ 0 w 26"/>
                  <a:gd name="T37" fmla="*/ 66 h 98"/>
                  <a:gd name="T38" fmla="*/ 0 w 26"/>
                  <a:gd name="T39" fmla="*/ 76 h 98"/>
                  <a:gd name="T40" fmla="*/ 0 w 26"/>
                  <a:gd name="T41" fmla="*/ 82 h 98"/>
                  <a:gd name="T42" fmla="*/ 2 w 26"/>
                  <a:gd name="T43" fmla="*/ 88 h 98"/>
                  <a:gd name="T44" fmla="*/ 6 w 26"/>
                  <a:gd name="T45" fmla="*/ 94 h 98"/>
                  <a:gd name="T46" fmla="*/ 8 w 26"/>
                  <a:gd name="T47" fmla="*/ 96 h 98"/>
                  <a:gd name="T48" fmla="*/ 12 w 26"/>
                  <a:gd name="T49" fmla="*/ 98 h 98"/>
                  <a:gd name="T50" fmla="*/ 14 w 26"/>
                  <a:gd name="T51" fmla="*/ 96 h 98"/>
                  <a:gd name="T52" fmla="*/ 16 w 26"/>
                  <a:gd name="T53" fmla="*/ 94 h 98"/>
                  <a:gd name="T54" fmla="*/ 18 w 26"/>
                  <a:gd name="T55" fmla="*/ 88 h 98"/>
                  <a:gd name="T56" fmla="*/ 22 w 26"/>
                  <a:gd name="T57" fmla="*/ 82 h 98"/>
                  <a:gd name="T58" fmla="*/ 22 w 26"/>
                  <a:gd name="T59" fmla="*/ 76 h 98"/>
                  <a:gd name="T60" fmla="*/ 26 w 26"/>
                  <a:gd name="T61" fmla="*/ 66 h 98"/>
                  <a:gd name="T62" fmla="*/ 26 w 26"/>
                  <a:gd name="T63" fmla="*/ 58 h 98"/>
                  <a:gd name="T64" fmla="*/ 26 w 26"/>
                  <a:gd name="T65" fmla="*/ 46 h 9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6" h="98">
                    <a:moveTo>
                      <a:pt x="26" y="46"/>
                    </a:moveTo>
                    <a:lnTo>
                      <a:pt x="26" y="38"/>
                    </a:lnTo>
                    <a:lnTo>
                      <a:pt x="26" y="28"/>
                    </a:lnTo>
                    <a:lnTo>
                      <a:pt x="22" y="20"/>
                    </a:lnTo>
                    <a:lnTo>
                      <a:pt x="22" y="12"/>
                    </a:lnTo>
                    <a:lnTo>
                      <a:pt x="18" y="6"/>
                    </a:lnTo>
                    <a:lnTo>
                      <a:pt x="16" y="2"/>
                    </a:lnTo>
                    <a:lnTo>
                      <a:pt x="14" y="0"/>
                    </a:lnTo>
                    <a:lnTo>
                      <a:pt x="12" y="0"/>
                    </a:lnTo>
                    <a:lnTo>
                      <a:pt x="8" y="0"/>
                    </a:lnTo>
                    <a:lnTo>
                      <a:pt x="6" y="2"/>
                    </a:lnTo>
                    <a:lnTo>
                      <a:pt x="2" y="6"/>
                    </a:lnTo>
                    <a:lnTo>
                      <a:pt x="0" y="12"/>
                    </a:lnTo>
                    <a:lnTo>
                      <a:pt x="0" y="20"/>
                    </a:lnTo>
                    <a:lnTo>
                      <a:pt x="0" y="28"/>
                    </a:lnTo>
                    <a:lnTo>
                      <a:pt x="0" y="38"/>
                    </a:lnTo>
                    <a:lnTo>
                      <a:pt x="0" y="46"/>
                    </a:lnTo>
                    <a:lnTo>
                      <a:pt x="0" y="58"/>
                    </a:lnTo>
                    <a:lnTo>
                      <a:pt x="0" y="66"/>
                    </a:lnTo>
                    <a:lnTo>
                      <a:pt x="0" y="76"/>
                    </a:lnTo>
                    <a:lnTo>
                      <a:pt x="0" y="82"/>
                    </a:lnTo>
                    <a:lnTo>
                      <a:pt x="2" y="88"/>
                    </a:lnTo>
                    <a:lnTo>
                      <a:pt x="6" y="94"/>
                    </a:lnTo>
                    <a:lnTo>
                      <a:pt x="8" y="96"/>
                    </a:lnTo>
                    <a:lnTo>
                      <a:pt x="12" y="98"/>
                    </a:lnTo>
                    <a:lnTo>
                      <a:pt x="14" y="96"/>
                    </a:lnTo>
                    <a:lnTo>
                      <a:pt x="16" y="94"/>
                    </a:lnTo>
                    <a:lnTo>
                      <a:pt x="18" y="88"/>
                    </a:lnTo>
                    <a:lnTo>
                      <a:pt x="22" y="82"/>
                    </a:lnTo>
                    <a:lnTo>
                      <a:pt x="22" y="76"/>
                    </a:lnTo>
                    <a:lnTo>
                      <a:pt x="26" y="66"/>
                    </a:lnTo>
                    <a:lnTo>
                      <a:pt x="26" y="58"/>
                    </a:lnTo>
                    <a:lnTo>
                      <a:pt x="26" y="46"/>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sp>
          <p:nvSpPr>
            <p:cNvPr id="34397" name="Freeform 337"/>
            <p:cNvSpPr>
              <a:spLocks/>
            </p:cNvSpPr>
            <p:nvPr/>
          </p:nvSpPr>
          <p:spPr bwMode="auto">
            <a:xfrm>
              <a:off x="4492" y="2510"/>
              <a:ext cx="78" cy="126"/>
            </a:xfrm>
            <a:custGeom>
              <a:avLst/>
              <a:gdLst>
                <a:gd name="T0" fmla="*/ 78 w 78"/>
                <a:gd name="T1" fmla="*/ 0 h 126"/>
                <a:gd name="T2" fmla="*/ 78 w 78"/>
                <a:gd name="T3" fmla="*/ 0 h 126"/>
                <a:gd name="T4" fmla="*/ 78 w 78"/>
                <a:gd name="T5" fmla="*/ 8 h 126"/>
                <a:gd name="T6" fmla="*/ 78 w 78"/>
                <a:gd name="T7" fmla="*/ 16 h 126"/>
                <a:gd name="T8" fmla="*/ 74 w 78"/>
                <a:gd name="T9" fmla="*/ 28 h 126"/>
                <a:gd name="T10" fmla="*/ 70 w 78"/>
                <a:gd name="T11" fmla="*/ 36 h 126"/>
                <a:gd name="T12" fmla="*/ 64 w 78"/>
                <a:gd name="T13" fmla="*/ 48 h 126"/>
                <a:gd name="T14" fmla="*/ 52 w 78"/>
                <a:gd name="T15" fmla="*/ 56 h 126"/>
                <a:gd name="T16" fmla="*/ 36 w 78"/>
                <a:gd name="T17" fmla="*/ 62 h 126"/>
                <a:gd name="T18" fmla="*/ 34 w 78"/>
                <a:gd name="T19" fmla="*/ 60 h 126"/>
                <a:gd name="T20" fmla="*/ 30 w 78"/>
                <a:gd name="T21" fmla="*/ 58 h 126"/>
                <a:gd name="T22" fmla="*/ 28 w 78"/>
                <a:gd name="T23" fmla="*/ 58 h 126"/>
                <a:gd name="T24" fmla="*/ 20 w 78"/>
                <a:gd name="T25" fmla="*/ 58 h 126"/>
                <a:gd name="T26" fmla="*/ 14 w 78"/>
                <a:gd name="T27" fmla="*/ 62 h 126"/>
                <a:gd name="T28" fmla="*/ 10 w 78"/>
                <a:gd name="T29" fmla="*/ 66 h 126"/>
                <a:gd name="T30" fmla="*/ 6 w 78"/>
                <a:gd name="T31" fmla="*/ 76 h 126"/>
                <a:gd name="T32" fmla="*/ 2 w 78"/>
                <a:gd name="T33" fmla="*/ 90 h 126"/>
                <a:gd name="T34" fmla="*/ 0 w 78"/>
                <a:gd name="T35" fmla="*/ 90 h 126"/>
                <a:gd name="T36" fmla="*/ 0 w 78"/>
                <a:gd name="T37" fmla="*/ 96 h 126"/>
                <a:gd name="T38" fmla="*/ 0 w 78"/>
                <a:gd name="T39" fmla="*/ 100 h 126"/>
                <a:gd name="T40" fmla="*/ 0 w 78"/>
                <a:gd name="T41" fmla="*/ 106 h 126"/>
                <a:gd name="T42" fmla="*/ 0 w 78"/>
                <a:gd name="T43" fmla="*/ 112 h 126"/>
                <a:gd name="T44" fmla="*/ 6 w 78"/>
                <a:gd name="T45" fmla="*/ 118 h 126"/>
                <a:gd name="T46" fmla="*/ 12 w 78"/>
                <a:gd name="T47" fmla="*/ 124 h 126"/>
                <a:gd name="T48" fmla="*/ 24 w 78"/>
                <a:gd name="T49" fmla="*/ 124 h 126"/>
                <a:gd name="T50" fmla="*/ 28 w 78"/>
                <a:gd name="T51" fmla="*/ 124 h 126"/>
                <a:gd name="T52" fmla="*/ 30 w 78"/>
                <a:gd name="T53" fmla="*/ 124 h 126"/>
                <a:gd name="T54" fmla="*/ 38 w 78"/>
                <a:gd name="T55" fmla="*/ 124 h 126"/>
                <a:gd name="T56" fmla="*/ 46 w 78"/>
                <a:gd name="T57" fmla="*/ 126 h 12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8" h="126">
                  <a:moveTo>
                    <a:pt x="78" y="0"/>
                  </a:moveTo>
                  <a:lnTo>
                    <a:pt x="78" y="0"/>
                  </a:lnTo>
                  <a:lnTo>
                    <a:pt x="78" y="8"/>
                  </a:lnTo>
                  <a:lnTo>
                    <a:pt x="78" y="16"/>
                  </a:lnTo>
                  <a:lnTo>
                    <a:pt x="74" y="28"/>
                  </a:lnTo>
                  <a:lnTo>
                    <a:pt x="70" y="36"/>
                  </a:lnTo>
                  <a:lnTo>
                    <a:pt x="64" y="48"/>
                  </a:lnTo>
                  <a:lnTo>
                    <a:pt x="52" y="56"/>
                  </a:lnTo>
                  <a:lnTo>
                    <a:pt x="36" y="62"/>
                  </a:lnTo>
                  <a:lnTo>
                    <a:pt x="34" y="60"/>
                  </a:lnTo>
                  <a:lnTo>
                    <a:pt x="30" y="58"/>
                  </a:lnTo>
                  <a:lnTo>
                    <a:pt x="28" y="58"/>
                  </a:lnTo>
                  <a:lnTo>
                    <a:pt x="20" y="58"/>
                  </a:lnTo>
                  <a:lnTo>
                    <a:pt x="14" y="62"/>
                  </a:lnTo>
                  <a:lnTo>
                    <a:pt x="10" y="66"/>
                  </a:lnTo>
                  <a:lnTo>
                    <a:pt x="6" y="76"/>
                  </a:lnTo>
                  <a:lnTo>
                    <a:pt x="2" y="90"/>
                  </a:lnTo>
                  <a:lnTo>
                    <a:pt x="0" y="90"/>
                  </a:lnTo>
                  <a:lnTo>
                    <a:pt x="0" y="96"/>
                  </a:lnTo>
                  <a:lnTo>
                    <a:pt x="0" y="100"/>
                  </a:lnTo>
                  <a:lnTo>
                    <a:pt x="0" y="106"/>
                  </a:lnTo>
                  <a:lnTo>
                    <a:pt x="0" y="112"/>
                  </a:lnTo>
                  <a:lnTo>
                    <a:pt x="6" y="118"/>
                  </a:lnTo>
                  <a:lnTo>
                    <a:pt x="12" y="124"/>
                  </a:lnTo>
                  <a:lnTo>
                    <a:pt x="24" y="124"/>
                  </a:lnTo>
                  <a:lnTo>
                    <a:pt x="28" y="124"/>
                  </a:lnTo>
                  <a:lnTo>
                    <a:pt x="30" y="124"/>
                  </a:lnTo>
                  <a:lnTo>
                    <a:pt x="38" y="124"/>
                  </a:lnTo>
                  <a:lnTo>
                    <a:pt x="46" y="126"/>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nvGrpSpPr>
            <p:cNvPr id="34398" name="Group 338"/>
            <p:cNvGrpSpPr>
              <a:grpSpLocks/>
            </p:cNvGrpSpPr>
            <p:nvPr/>
          </p:nvGrpSpPr>
          <p:grpSpPr bwMode="auto">
            <a:xfrm>
              <a:off x="4522" y="2510"/>
              <a:ext cx="58" cy="70"/>
              <a:chOff x="4522" y="2370"/>
              <a:chExt cx="58" cy="70"/>
            </a:xfrm>
          </p:grpSpPr>
          <p:sp>
            <p:nvSpPr>
              <p:cNvPr id="34448" name="Freeform 339"/>
              <p:cNvSpPr>
                <a:spLocks/>
              </p:cNvSpPr>
              <p:nvPr/>
            </p:nvSpPr>
            <p:spPr bwMode="auto">
              <a:xfrm>
                <a:off x="4522" y="2370"/>
                <a:ext cx="58" cy="70"/>
              </a:xfrm>
              <a:custGeom>
                <a:avLst/>
                <a:gdLst>
                  <a:gd name="T0" fmla="*/ 0 w 58"/>
                  <a:gd name="T1" fmla="*/ 68 h 70"/>
                  <a:gd name="T2" fmla="*/ 6 w 58"/>
                  <a:gd name="T3" fmla="*/ 70 h 70"/>
                  <a:gd name="T4" fmla="*/ 26 w 58"/>
                  <a:gd name="T5" fmla="*/ 62 h 70"/>
                  <a:gd name="T6" fmla="*/ 38 w 58"/>
                  <a:gd name="T7" fmla="*/ 52 h 70"/>
                  <a:gd name="T8" fmla="*/ 46 w 58"/>
                  <a:gd name="T9" fmla="*/ 40 h 70"/>
                  <a:gd name="T10" fmla="*/ 52 w 58"/>
                  <a:gd name="T11" fmla="*/ 30 h 70"/>
                  <a:gd name="T12" fmla="*/ 58 w 58"/>
                  <a:gd name="T13" fmla="*/ 16 h 70"/>
                  <a:gd name="T14" fmla="*/ 58 w 58"/>
                  <a:gd name="T15" fmla="*/ 8 h 70"/>
                  <a:gd name="T16" fmla="*/ 58 w 58"/>
                  <a:gd name="T17" fmla="*/ 0 h 70"/>
                  <a:gd name="T18" fmla="*/ 58 w 58"/>
                  <a:gd name="T19" fmla="*/ 0 h 70"/>
                  <a:gd name="T20" fmla="*/ 38 w 58"/>
                  <a:gd name="T21" fmla="*/ 0 h 70"/>
                  <a:gd name="T22" fmla="*/ 38 w 58"/>
                  <a:gd name="T23" fmla="*/ 8 h 70"/>
                  <a:gd name="T24" fmla="*/ 38 w 58"/>
                  <a:gd name="T25" fmla="*/ 14 h 70"/>
                  <a:gd name="T26" fmla="*/ 36 w 58"/>
                  <a:gd name="T27" fmla="*/ 24 h 70"/>
                  <a:gd name="T28" fmla="*/ 34 w 58"/>
                  <a:gd name="T29" fmla="*/ 34 h 70"/>
                  <a:gd name="T30" fmla="*/ 28 w 58"/>
                  <a:gd name="T31" fmla="*/ 42 h 70"/>
                  <a:gd name="T32" fmla="*/ 18 w 58"/>
                  <a:gd name="T33" fmla="*/ 50 h 70"/>
                  <a:gd name="T34" fmla="*/ 4 w 58"/>
                  <a:gd name="T35" fmla="*/ 54 h 70"/>
                  <a:gd name="T36" fmla="*/ 10 w 58"/>
                  <a:gd name="T37" fmla="*/ 54 h 70"/>
                  <a:gd name="T38" fmla="*/ 0 w 58"/>
                  <a:gd name="T39" fmla="*/ 68 h 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8" h="70">
                    <a:moveTo>
                      <a:pt x="0" y="68"/>
                    </a:moveTo>
                    <a:lnTo>
                      <a:pt x="6" y="70"/>
                    </a:lnTo>
                    <a:lnTo>
                      <a:pt x="26" y="62"/>
                    </a:lnTo>
                    <a:lnTo>
                      <a:pt x="38" y="52"/>
                    </a:lnTo>
                    <a:lnTo>
                      <a:pt x="46" y="40"/>
                    </a:lnTo>
                    <a:lnTo>
                      <a:pt x="52" y="30"/>
                    </a:lnTo>
                    <a:lnTo>
                      <a:pt x="58" y="16"/>
                    </a:lnTo>
                    <a:lnTo>
                      <a:pt x="58" y="8"/>
                    </a:lnTo>
                    <a:lnTo>
                      <a:pt x="58" y="0"/>
                    </a:lnTo>
                    <a:lnTo>
                      <a:pt x="38" y="0"/>
                    </a:lnTo>
                    <a:lnTo>
                      <a:pt x="38" y="8"/>
                    </a:lnTo>
                    <a:lnTo>
                      <a:pt x="38" y="14"/>
                    </a:lnTo>
                    <a:lnTo>
                      <a:pt x="36" y="24"/>
                    </a:lnTo>
                    <a:lnTo>
                      <a:pt x="34" y="34"/>
                    </a:lnTo>
                    <a:lnTo>
                      <a:pt x="28" y="42"/>
                    </a:lnTo>
                    <a:lnTo>
                      <a:pt x="18" y="50"/>
                    </a:lnTo>
                    <a:lnTo>
                      <a:pt x="4" y="54"/>
                    </a:lnTo>
                    <a:lnTo>
                      <a:pt x="10" y="54"/>
                    </a:lnTo>
                    <a:lnTo>
                      <a:pt x="0" y="68"/>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449" name="Freeform 340"/>
              <p:cNvSpPr>
                <a:spLocks/>
              </p:cNvSpPr>
              <p:nvPr/>
            </p:nvSpPr>
            <p:spPr bwMode="auto">
              <a:xfrm>
                <a:off x="4522" y="2370"/>
                <a:ext cx="58" cy="70"/>
              </a:xfrm>
              <a:custGeom>
                <a:avLst/>
                <a:gdLst>
                  <a:gd name="T0" fmla="*/ 0 w 58"/>
                  <a:gd name="T1" fmla="*/ 68 h 70"/>
                  <a:gd name="T2" fmla="*/ 6 w 58"/>
                  <a:gd name="T3" fmla="*/ 70 h 70"/>
                  <a:gd name="T4" fmla="*/ 26 w 58"/>
                  <a:gd name="T5" fmla="*/ 62 h 70"/>
                  <a:gd name="T6" fmla="*/ 38 w 58"/>
                  <a:gd name="T7" fmla="*/ 52 h 70"/>
                  <a:gd name="T8" fmla="*/ 46 w 58"/>
                  <a:gd name="T9" fmla="*/ 40 h 70"/>
                  <a:gd name="T10" fmla="*/ 52 w 58"/>
                  <a:gd name="T11" fmla="*/ 30 h 70"/>
                  <a:gd name="T12" fmla="*/ 58 w 58"/>
                  <a:gd name="T13" fmla="*/ 16 h 70"/>
                  <a:gd name="T14" fmla="*/ 58 w 58"/>
                  <a:gd name="T15" fmla="*/ 8 h 70"/>
                  <a:gd name="T16" fmla="*/ 58 w 58"/>
                  <a:gd name="T17" fmla="*/ 0 h 70"/>
                  <a:gd name="T18" fmla="*/ 58 w 58"/>
                  <a:gd name="T19" fmla="*/ 0 h 70"/>
                  <a:gd name="T20" fmla="*/ 38 w 58"/>
                  <a:gd name="T21" fmla="*/ 0 h 70"/>
                  <a:gd name="T22" fmla="*/ 38 w 58"/>
                  <a:gd name="T23" fmla="*/ 8 h 70"/>
                  <a:gd name="T24" fmla="*/ 38 w 58"/>
                  <a:gd name="T25" fmla="*/ 14 h 70"/>
                  <a:gd name="T26" fmla="*/ 36 w 58"/>
                  <a:gd name="T27" fmla="*/ 24 h 70"/>
                  <a:gd name="T28" fmla="*/ 34 w 58"/>
                  <a:gd name="T29" fmla="*/ 34 h 70"/>
                  <a:gd name="T30" fmla="*/ 28 w 58"/>
                  <a:gd name="T31" fmla="*/ 42 h 70"/>
                  <a:gd name="T32" fmla="*/ 18 w 58"/>
                  <a:gd name="T33" fmla="*/ 50 h 70"/>
                  <a:gd name="T34" fmla="*/ 4 w 58"/>
                  <a:gd name="T35" fmla="*/ 54 h 70"/>
                  <a:gd name="T36" fmla="*/ 10 w 58"/>
                  <a:gd name="T37" fmla="*/ 54 h 70"/>
                  <a:gd name="T38" fmla="*/ 0 w 58"/>
                  <a:gd name="T39" fmla="*/ 68 h 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8" h="70">
                    <a:moveTo>
                      <a:pt x="0" y="68"/>
                    </a:moveTo>
                    <a:lnTo>
                      <a:pt x="6" y="70"/>
                    </a:lnTo>
                    <a:lnTo>
                      <a:pt x="26" y="62"/>
                    </a:lnTo>
                    <a:lnTo>
                      <a:pt x="38" y="52"/>
                    </a:lnTo>
                    <a:lnTo>
                      <a:pt x="46" y="40"/>
                    </a:lnTo>
                    <a:lnTo>
                      <a:pt x="52" y="30"/>
                    </a:lnTo>
                    <a:lnTo>
                      <a:pt x="58" y="16"/>
                    </a:lnTo>
                    <a:lnTo>
                      <a:pt x="58" y="8"/>
                    </a:lnTo>
                    <a:lnTo>
                      <a:pt x="58" y="0"/>
                    </a:lnTo>
                    <a:lnTo>
                      <a:pt x="38" y="0"/>
                    </a:lnTo>
                    <a:lnTo>
                      <a:pt x="38" y="8"/>
                    </a:lnTo>
                    <a:lnTo>
                      <a:pt x="38" y="14"/>
                    </a:lnTo>
                    <a:lnTo>
                      <a:pt x="36" y="24"/>
                    </a:lnTo>
                    <a:lnTo>
                      <a:pt x="34" y="34"/>
                    </a:lnTo>
                    <a:lnTo>
                      <a:pt x="28" y="42"/>
                    </a:lnTo>
                    <a:lnTo>
                      <a:pt x="18" y="50"/>
                    </a:lnTo>
                    <a:lnTo>
                      <a:pt x="4" y="54"/>
                    </a:lnTo>
                    <a:lnTo>
                      <a:pt x="10" y="54"/>
                    </a:lnTo>
                    <a:lnTo>
                      <a:pt x="0" y="68"/>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399" name="Group 341"/>
            <p:cNvGrpSpPr>
              <a:grpSpLocks/>
            </p:cNvGrpSpPr>
            <p:nvPr/>
          </p:nvGrpSpPr>
          <p:grpSpPr bwMode="auto">
            <a:xfrm>
              <a:off x="4516" y="2626"/>
              <a:ext cx="26" cy="18"/>
              <a:chOff x="4516" y="2486"/>
              <a:chExt cx="26" cy="18"/>
            </a:xfrm>
          </p:grpSpPr>
          <p:sp>
            <p:nvSpPr>
              <p:cNvPr id="34446" name="Freeform 342"/>
              <p:cNvSpPr>
                <a:spLocks/>
              </p:cNvSpPr>
              <p:nvPr/>
            </p:nvSpPr>
            <p:spPr bwMode="auto">
              <a:xfrm>
                <a:off x="4516" y="2486"/>
                <a:ext cx="26" cy="18"/>
              </a:xfrm>
              <a:custGeom>
                <a:avLst/>
                <a:gdLst>
                  <a:gd name="T0" fmla="*/ 26 w 26"/>
                  <a:gd name="T1" fmla="*/ 4 h 18"/>
                  <a:gd name="T2" fmla="*/ 14 w 26"/>
                  <a:gd name="T3" fmla="*/ 2 h 18"/>
                  <a:gd name="T4" fmla="*/ 8 w 26"/>
                  <a:gd name="T5" fmla="*/ 2 h 18"/>
                  <a:gd name="T6" fmla="*/ 4 w 26"/>
                  <a:gd name="T7" fmla="*/ 0 h 18"/>
                  <a:gd name="T8" fmla="*/ 2 w 26"/>
                  <a:gd name="T9" fmla="*/ 0 h 18"/>
                  <a:gd name="T10" fmla="*/ 0 w 26"/>
                  <a:gd name="T11" fmla="*/ 14 h 18"/>
                  <a:gd name="T12" fmla="*/ 2 w 26"/>
                  <a:gd name="T13" fmla="*/ 14 h 18"/>
                  <a:gd name="T14" fmla="*/ 6 w 26"/>
                  <a:gd name="T15" fmla="*/ 16 h 18"/>
                  <a:gd name="T16" fmla="*/ 12 w 26"/>
                  <a:gd name="T17" fmla="*/ 16 h 18"/>
                  <a:gd name="T18" fmla="*/ 22 w 26"/>
                  <a:gd name="T19" fmla="*/ 18 h 18"/>
                  <a:gd name="T20" fmla="*/ 26 w 26"/>
                  <a:gd name="T21" fmla="*/ 4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18">
                    <a:moveTo>
                      <a:pt x="26" y="4"/>
                    </a:moveTo>
                    <a:lnTo>
                      <a:pt x="14" y="2"/>
                    </a:lnTo>
                    <a:lnTo>
                      <a:pt x="8" y="2"/>
                    </a:lnTo>
                    <a:lnTo>
                      <a:pt x="4" y="0"/>
                    </a:lnTo>
                    <a:lnTo>
                      <a:pt x="2" y="0"/>
                    </a:lnTo>
                    <a:lnTo>
                      <a:pt x="0" y="14"/>
                    </a:lnTo>
                    <a:lnTo>
                      <a:pt x="2" y="14"/>
                    </a:lnTo>
                    <a:lnTo>
                      <a:pt x="6" y="16"/>
                    </a:lnTo>
                    <a:lnTo>
                      <a:pt x="12" y="16"/>
                    </a:lnTo>
                    <a:lnTo>
                      <a:pt x="22" y="18"/>
                    </a:lnTo>
                    <a:lnTo>
                      <a:pt x="26" y="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447" name="Freeform 343"/>
              <p:cNvSpPr>
                <a:spLocks/>
              </p:cNvSpPr>
              <p:nvPr/>
            </p:nvSpPr>
            <p:spPr bwMode="auto">
              <a:xfrm>
                <a:off x="4516" y="2486"/>
                <a:ext cx="26" cy="18"/>
              </a:xfrm>
              <a:custGeom>
                <a:avLst/>
                <a:gdLst>
                  <a:gd name="T0" fmla="*/ 26 w 26"/>
                  <a:gd name="T1" fmla="*/ 4 h 18"/>
                  <a:gd name="T2" fmla="*/ 14 w 26"/>
                  <a:gd name="T3" fmla="*/ 2 h 18"/>
                  <a:gd name="T4" fmla="*/ 8 w 26"/>
                  <a:gd name="T5" fmla="*/ 2 h 18"/>
                  <a:gd name="T6" fmla="*/ 4 w 26"/>
                  <a:gd name="T7" fmla="*/ 0 h 18"/>
                  <a:gd name="T8" fmla="*/ 2 w 26"/>
                  <a:gd name="T9" fmla="*/ 0 h 18"/>
                  <a:gd name="T10" fmla="*/ 0 w 26"/>
                  <a:gd name="T11" fmla="*/ 14 h 18"/>
                  <a:gd name="T12" fmla="*/ 2 w 26"/>
                  <a:gd name="T13" fmla="*/ 14 h 18"/>
                  <a:gd name="T14" fmla="*/ 6 w 26"/>
                  <a:gd name="T15" fmla="*/ 16 h 18"/>
                  <a:gd name="T16" fmla="*/ 12 w 26"/>
                  <a:gd name="T17" fmla="*/ 16 h 18"/>
                  <a:gd name="T18" fmla="*/ 22 w 26"/>
                  <a:gd name="T19" fmla="*/ 18 h 18"/>
                  <a:gd name="T20" fmla="*/ 26 w 26"/>
                  <a:gd name="T21" fmla="*/ 4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18">
                    <a:moveTo>
                      <a:pt x="26" y="4"/>
                    </a:moveTo>
                    <a:lnTo>
                      <a:pt x="14" y="2"/>
                    </a:lnTo>
                    <a:lnTo>
                      <a:pt x="8" y="2"/>
                    </a:lnTo>
                    <a:lnTo>
                      <a:pt x="4" y="0"/>
                    </a:lnTo>
                    <a:lnTo>
                      <a:pt x="2" y="0"/>
                    </a:lnTo>
                    <a:lnTo>
                      <a:pt x="0" y="14"/>
                    </a:lnTo>
                    <a:lnTo>
                      <a:pt x="2" y="14"/>
                    </a:lnTo>
                    <a:lnTo>
                      <a:pt x="6" y="16"/>
                    </a:lnTo>
                    <a:lnTo>
                      <a:pt x="12" y="16"/>
                    </a:lnTo>
                    <a:lnTo>
                      <a:pt x="22" y="18"/>
                    </a:lnTo>
                    <a:lnTo>
                      <a:pt x="26" y="4"/>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sp>
          <p:nvSpPr>
            <p:cNvPr id="34400" name="Freeform 344"/>
            <p:cNvSpPr>
              <a:spLocks/>
            </p:cNvSpPr>
            <p:nvPr/>
          </p:nvSpPr>
          <p:spPr bwMode="auto">
            <a:xfrm>
              <a:off x="4710" y="2456"/>
              <a:ext cx="190" cy="404"/>
            </a:xfrm>
            <a:custGeom>
              <a:avLst/>
              <a:gdLst>
                <a:gd name="T0" fmla="*/ 130 w 190"/>
                <a:gd name="T1" fmla="*/ 2 h 404"/>
                <a:gd name="T2" fmla="*/ 128 w 190"/>
                <a:gd name="T3" fmla="*/ 26 h 404"/>
                <a:gd name="T4" fmla="*/ 130 w 190"/>
                <a:gd name="T5" fmla="*/ 66 h 404"/>
                <a:gd name="T6" fmla="*/ 140 w 190"/>
                <a:gd name="T7" fmla="*/ 116 h 404"/>
                <a:gd name="T8" fmla="*/ 154 w 190"/>
                <a:gd name="T9" fmla="*/ 146 h 404"/>
                <a:gd name="T10" fmla="*/ 168 w 190"/>
                <a:gd name="T11" fmla="*/ 162 h 404"/>
                <a:gd name="T12" fmla="*/ 182 w 190"/>
                <a:gd name="T13" fmla="*/ 194 h 404"/>
                <a:gd name="T14" fmla="*/ 190 w 190"/>
                <a:gd name="T15" fmla="*/ 234 h 404"/>
                <a:gd name="T16" fmla="*/ 186 w 190"/>
                <a:gd name="T17" fmla="*/ 264 h 404"/>
                <a:gd name="T18" fmla="*/ 186 w 190"/>
                <a:gd name="T19" fmla="*/ 284 h 404"/>
                <a:gd name="T20" fmla="*/ 182 w 190"/>
                <a:gd name="T21" fmla="*/ 310 h 404"/>
                <a:gd name="T22" fmla="*/ 178 w 190"/>
                <a:gd name="T23" fmla="*/ 332 h 404"/>
                <a:gd name="T24" fmla="*/ 170 w 190"/>
                <a:gd name="T25" fmla="*/ 338 h 404"/>
                <a:gd name="T26" fmla="*/ 154 w 190"/>
                <a:gd name="T27" fmla="*/ 338 h 404"/>
                <a:gd name="T28" fmla="*/ 132 w 190"/>
                <a:gd name="T29" fmla="*/ 342 h 404"/>
                <a:gd name="T30" fmla="*/ 116 w 190"/>
                <a:gd name="T31" fmla="*/ 358 h 404"/>
                <a:gd name="T32" fmla="*/ 108 w 190"/>
                <a:gd name="T33" fmla="*/ 370 h 404"/>
                <a:gd name="T34" fmla="*/ 94 w 190"/>
                <a:gd name="T35" fmla="*/ 390 h 404"/>
                <a:gd name="T36" fmla="*/ 78 w 190"/>
                <a:gd name="T37" fmla="*/ 404 h 404"/>
                <a:gd name="T38" fmla="*/ 64 w 190"/>
                <a:gd name="T39" fmla="*/ 386 h 404"/>
                <a:gd name="T40" fmla="*/ 62 w 190"/>
                <a:gd name="T41" fmla="*/ 308 h 404"/>
                <a:gd name="T42" fmla="*/ 62 w 190"/>
                <a:gd name="T43" fmla="*/ 302 h 404"/>
                <a:gd name="T44" fmla="*/ 60 w 190"/>
                <a:gd name="T45" fmla="*/ 286 h 404"/>
                <a:gd name="T46" fmla="*/ 52 w 190"/>
                <a:gd name="T47" fmla="*/ 270 h 404"/>
                <a:gd name="T48" fmla="*/ 34 w 190"/>
                <a:gd name="T49" fmla="*/ 264 h 404"/>
                <a:gd name="T50" fmla="*/ 28 w 190"/>
                <a:gd name="T51" fmla="*/ 266 h 404"/>
                <a:gd name="T52" fmla="*/ 18 w 190"/>
                <a:gd name="T53" fmla="*/ 270 h 404"/>
                <a:gd name="T54" fmla="*/ 6 w 190"/>
                <a:gd name="T55" fmla="*/ 286 h 404"/>
                <a:gd name="T56" fmla="*/ 0 w 190"/>
                <a:gd name="T57" fmla="*/ 314 h 404"/>
                <a:gd name="T58" fmla="*/ 0 w 190"/>
                <a:gd name="T59" fmla="*/ 320 h 404"/>
                <a:gd name="T60" fmla="*/ 0 w 190"/>
                <a:gd name="T61" fmla="*/ 332 h 404"/>
                <a:gd name="T62" fmla="*/ 8 w 190"/>
                <a:gd name="T63" fmla="*/ 344 h 404"/>
                <a:gd name="T64" fmla="*/ 30 w 190"/>
                <a:gd name="T65" fmla="*/ 352 h 404"/>
                <a:gd name="T66" fmla="*/ 38 w 190"/>
                <a:gd name="T67" fmla="*/ 352 h 404"/>
                <a:gd name="T68" fmla="*/ 54 w 190"/>
                <a:gd name="T69" fmla="*/ 346 h 404"/>
                <a:gd name="T70" fmla="*/ 76 w 190"/>
                <a:gd name="T71" fmla="*/ 326 h 404"/>
                <a:gd name="T72" fmla="*/ 94 w 190"/>
                <a:gd name="T73" fmla="*/ 286 h 404"/>
                <a:gd name="T74" fmla="*/ 96 w 190"/>
                <a:gd name="T75" fmla="*/ 282 h 404"/>
                <a:gd name="T76" fmla="*/ 102 w 190"/>
                <a:gd name="T77" fmla="*/ 270 h 404"/>
                <a:gd name="T78" fmla="*/ 112 w 190"/>
                <a:gd name="T79" fmla="*/ 260 h 404"/>
                <a:gd name="T80" fmla="*/ 124 w 190"/>
                <a:gd name="T81" fmla="*/ 252 h 404"/>
                <a:gd name="T82" fmla="*/ 126 w 190"/>
                <a:gd name="T83" fmla="*/ 248 h 404"/>
                <a:gd name="T84" fmla="*/ 130 w 190"/>
                <a:gd name="T85" fmla="*/ 232 h 404"/>
                <a:gd name="T86" fmla="*/ 132 w 190"/>
                <a:gd name="T87" fmla="*/ 208 h 404"/>
                <a:gd name="T88" fmla="*/ 132 w 190"/>
                <a:gd name="T89" fmla="*/ 188 h 404"/>
                <a:gd name="T90" fmla="*/ 130 w 190"/>
                <a:gd name="T91" fmla="*/ 176 h 404"/>
                <a:gd name="T92" fmla="*/ 122 w 190"/>
                <a:gd name="T93" fmla="*/ 160 h 404"/>
                <a:gd name="T94" fmla="*/ 104 w 190"/>
                <a:gd name="T95" fmla="*/ 160 h 404"/>
                <a:gd name="T96" fmla="*/ 90 w 190"/>
                <a:gd name="T97" fmla="*/ 162 h 404"/>
                <a:gd name="T98" fmla="*/ 90 w 190"/>
                <a:gd name="T99" fmla="*/ 152 h 404"/>
                <a:gd name="T100" fmla="*/ 88 w 190"/>
                <a:gd name="T101" fmla="*/ 128 h 404"/>
                <a:gd name="T102" fmla="*/ 88 w 190"/>
                <a:gd name="T103" fmla="*/ 82 h 40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90" h="404">
                  <a:moveTo>
                    <a:pt x="132" y="0"/>
                  </a:moveTo>
                  <a:lnTo>
                    <a:pt x="130" y="2"/>
                  </a:lnTo>
                  <a:lnTo>
                    <a:pt x="130" y="12"/>
                  </a:lnTo>
                  <a:lnTo>
                    <a:pt x="128" y="26"/>
                  </a:lnTo>
                  <a:lnTo>
                    <a:pt x="128" y="44"/>
                  </a:lnTo>
                  <a:lnTo>
                    <a:pt x="130" y="66"/>
                  </a:lnTo>
                  <a:lnTo>
                    <a:pt x="132" y="90"/>
                  </a:lnTo>
                  <a:lnTo>
                    <a:pt x="140" y="116"/>
                  </a:lnTo>
                  <a:lnTo>
                    <a:pt x="152" y="144"/>
                  </a:lnTo>
                  <a:lnTo>
                    <a:pt x="154" y="146"/>
                  </a:lnTo>
                  <a:lnTo>
                    <a:pt x="160" y="152"/>
                  </a:lnTo>
                  <a:lnTo>
                    <a:pt x="168" y="162"/>
                  </a:lnTo>
                  <a:lnTo>
                    <a:pt x="176" y="176"/>
                  </a:lnTo>
                  <a:lnTo>
                    <a:pt x="182" y="194"/>
                  </a:lnTo>
                  <a:lnTo>
                    <a:pt x="188" y="214"/>
                  </a:lnTo>
                  <a:lnTo>
                    <a:pt x="190" y="234"/>
                  </a:lnTo>
                  <a:lnTo>
                    <a:pt x="186" y="260"/>
                  </a:lnTo>
                  <a:lnTo>
                    <a:pt x="186" y="264"/>
                  </a:lnTo>
                  <a:lnTo>
                    <a:pt x="186" y="270"/>
                  </a:lnTo>
                  <a:lnTo>
                    <a:pt x="186" y="284"/>
                  </a:lnTo>
                  <a:lnTo>
                    <a:pt x="186" y="296"/>
                  </a:lnTo>
                  <a:lnTo>
                    <a:pt x="182" y="310"/>
                  </a:lnTo>
                  <a:lnTo>
                    <a:pt x="182" y="324"/>
                  </a:lnTo>
                  <a:lnTo>
                    <a:pt x="178" y="332"/>
                  </a:lnTo>
                  <a:lnTo>
                    <a:pt x="174" y="338"/>
                  </a:lnTo>
                  <a:lnTo>
                    <a:pt x="170" y="338"/>
                  </a:lnTo>
                  <a:lnTo>
                    <a:pt x="166" y="338"/>
                  </a:lnTo>
                  <a:lnTo>
                    <a:pt x="154" y="338"/>
                  </a:lnTo>
                  <a:lnTo>
                    <a:pt x="146" y="340"/>
                  </a:lnTo>
                  <a:lnTo>
                    <a:pt x="132" y="342"/>
                  </a:lnTo>
                  <a:lnTo>
                    <a:pt x="124" y="348"/>
                  </a:lnTo>
                  <a:lnTo>
                    <a:pt x="116" y="358"/>
                  </a:lnTo>
                  <a:lnTo>
                    <a:pt x="112" y="366"/>
                  </a:lnTo>
                  <a:lnTo>
                    <a:pt x="108" y="370"/>
                  </a:lnTo>
                  <a:lnTo>
                    <a:pt x="102" y="378"/>
                  </a:lnTo>
                  <a:lnTo>
                    <a:pt x="94" y="390"/>
                  </a:lnTo>
                  <a:lnTo>
                    <a:pt x="86" y="398"/>
                  </a:lnTo>
                  <a:lnTo>
                    <a:pt x="78" y="404"/>
                  </a:lnTo>
                  <a:lnTo>
                    <a:pt x="70" y="400"/>
                  </a:lnTo>
                  <a:lnTo>
                    <a:pt x="64" y="386"/>
                  </a:lnTo>
                  <a:lnTo>
                    <a:pt x="62" y="360"/>
                  </a:lnTo>
                  <a:lnTo>
                    <a:pt x="62" y="308"/>
                  </a:lnTo>
                  <a:lnTo>
                    <a:pt x="62" y="306"/>
                  </a:lnTo>
                  <a:lnTo>
                    <a:pt x="62" y="302"/>
                  </a:lnTo>
                  <a:lnTo>
                    <a:pt x="62" y="294"/>
                  </a:lnTo>
                  <a:lnTo>
                    <a:pt x="60" y="286"/>
                  </a:lnTo>
                  <a:lnTo>
                    <a:pt x="58" y="276"/>
                  </a:lnTo>
                  <a:lnTo>
                    <a:pt x="52" y="270"/>
                  </a:lnTo>
                  <a:lnTo>
                    <a:pt x="46" y="266"/>
                  </a:lnTo>
                  <a:lnTo>
                    <a:pt x="34" y="264"/>
                  </a:lnTo>
                  <a:lnTo>
                    <a:pt x="32" y="264"/>
                  </a:lnTo>
                  <a:lnTo>
                    <a:pt x="28" y="266"/>
                  </a:lnTo>
                  <a:lnTo>
                    <a:pt x="24" y="268"/>
                  </a:lnTo>
                  <a:lnTo>
                    <a:pt x="18" y="270"/>
                  </a:lnTo>
                  <a:lnTo>
                    <a:pt x="10" y="276"/>
                  </a:lnTo>
                  <a:lnTo>
                    <a:pt x="6" y="286"/>
                  </a:lnTo>
                  <a:lnTo>
                    <a:pt x="2" y="298"/>
                  </a:lnTo>
                  <a:lnTo>
                    <a:pt x="0" y="314"/>
                  </a:lnTo>
                  <a:lnTo>
                    <a:pt x="0" y="316"/>
                  </a:lnTo>
                  <a:lnTo>
                    <a:pt x="0" y="320"/>
                  </a:lnTo>
                  <a:lnTo>
                    <a:pt x="0" y="324"/>
                  </a:lnTo>
                  <a:lnTo>
                    <a:pt x="0" y="332"/>
                  </a:lnTo>
                  <a:lnTo>
                    <a:pt x="2" y="340"/>
                  </a:lnTo>
                  <a:lnTo>
                    <a:pt x="8" y="344"/>
                  </a:lnTo>
                  <a:lnTo>
                    <a:pt x="16" y="350"/>
                  </a:lnTo>
                  <a:lnTo>
                    <a:pt x="30" y="352"/>
                  </a:lnTo>
                  <a:lnTo>
                    <a:pt x="32" y="352"/>
                  </a:lnTo>
                  <a:lnTo>
                    <a:pt x="38" y="352"/>
                  </a:lnTo>
                  <a:lnTo>
                    <a:pt x="46" y="350"/>
                  </a:lnTo>
                  <a:lnTo>
                    <a:pt x="54" y="346"/>
                  </a:lnTo>
                  <a:lnTo>
                    <a:pt x="64" y="340"/>
                  </a:lnTo>
                  <a:lnTo>
                    <a:pt x="76" y="326"/>
                  </a:lnTo>
                  <a:lnTo>
                    <a:pt x="86" y="308"/>
                  </a:lnTo>
                  <a:lnTo>
                    <a:pt x="94" y="286"/>
                  </a:lnTo>
                  <a:lnTo>
                    <a:pt x="94" y="284"/>
                  </a:lnTo>
                  <a:lnTo>
                    <a:pt x="96" y="282"/>
                  </a:lnTo>
                  <a:lnTo>
                    <a:pt x="100" y="276"/>
                  </a:lnTo>
                  <a:lnTo>
                    <a:pt x="102" y="270"/>
                  </a:lnTo>
                  <a:lnTo>
                    <a:pt x="108" y="264"/>
                  </a:lnTo>
                  <a:lnTo>
                    <a:pt x="112" y="260"/>
                  </a:lnTo>
                  <a:lnTo>
                    <a:pt x="118" y="254"/>
                  </a:lnTo>
                  <a:lnTo>
                    <a:pt x="124" y="252"/>
                  </a:lnTo>
                  <a:lnTo>
                    <a:pt x="124" y="250"/>
                  </a:lnTo>
                  <a:lnTo>
                    <a:pt x="126" y="248"/>
                  </a:lnTo>
                  <a:lnTo>
                    <a:pt x="128" y="240"/>
                  </a:lnTo>
                  <a:lnTo>
                    <a:pt x="130" y="232"/>
                  </a:lnTo>
                  <a:lnTo>
                    <a:pt x="130" y="222"/>
                  </a:lnTo>
                  <a:lnTo>
                    <a:pt x="132" y="208"/>
                  </a:lnTo>
                  <a:lnTo>
                    <a:pt x="132" y="190"/>
                  </a:lnTo>
                  <a:lnTo>
                    <a:pt x="132" y="188"/>
                  </a:lnTo>
                  <a:lnTo>
                    <a:pt x="130" y="182"/>
                  </a:lnTo>
                  <a:lnTo>
                    <a:pt x="130" y="176"/>
                  </a:lnTo>
                  <a:lnTo>
                    <a:pt x="128" y="168"/>
                  </a:lnTo>
                  <a:lnTo>
                    <a:pt x="122" y="160"/>
                  </a:lnTo>
                  <a:lnTo>
                    <a:pt x="114" y="160"/>
                  </a:lnTo>
                  <a:lnTo>
                    <a:pt x="104" y="160"/>
                  </a:lnTo>
                  <a:lnTo>
                    <a:pt x="90" y="164"/>
                  </a:lnTo>
                  <a:lnTo>
                    <a:pt x="90" y="162"/>
                  </a:lnTo>
                  <a:lnTo>
                    <a:pt x="90" y="160"/>
                  </a:lnTo>
                  <a:lnTo>
                    <a:pt x="90" y="152"/>
                  </a:lnTo>
                  <a:lnTo>
                    <a:pt x="90" y="142"/>
                  </a:lnTo>
                  <a:lnTo>
                    <a:pt x="88" y="128"/>
                  </a:lnTo>
                  <a:lnTo>
                    <a:pt x="88" y="108"/>
                  </a:lnTo>
                  <a:lnTo>
                    <a:pt x="88" y="82"/>
                  </a:lnTo>
                  <a:lnTo>
                    <a:pt x="86" y="24"/>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nvGrpSpPr>
            <p:cNvPr id="34401" name="Group 345"/>
            <p:cNvGrpSpPr>
              <a:grpSpLocks/>
            </p:cNvGrpSpPr>
            <p:nvPr/>
          </p:nvGrpSpPr>
          <p:grpSpPr bwMode="auto">
            <a:xfrm>
              <a:off x="4764" y="2766"/>
              <a:ext cx="18" cy="50"/>
              <a:chOff x="4764" y="2626"/>
              <a:chExt cx="18" cy="50"/>
            </a:xfrm>
          </p:grpSpPr>
          <p:sp>
            <p:nvSpPr>
              <p:cNvPr id="34444" name="Freeform 346"/>
              <p:cNvSpPr>
                <a:spLocks/>
              </p:cNvSpPr>
              <p:nvPr/>
            </p:nvSpPr>
            <p:spPr bwMode="auto">
              <a:xfrm>
                <a:off x="4764" y="2626"/>
                <a:ext cx="18" cy="50"/>
              </a:xfrm>
              <a:custGeom>
                <a:avLst/>
                <a:gdLst>
                  <a:gd name="T0" fmla="*/ 0 w 18"/>
                  <a:gd name="T1" fmla="*/ 0 h 50"/>
                  <a:gd name="T2" fmla="*/ 0 w 18"/>
                  <a:gd name="T3" fmla="*/ 50 h 50"/>
                  <a:gd name="T4" fmla="*/ 18 w 18"/>
                  <a:gd name="T5" fmla="*/ 50 h 50"/>
                  <a:gd name="T6" fmla="*/ 18 w 18"/>
                  <a:gd name="T7" fmla="*/ 0 h 50"/>
                  <a:gd name="T8" fmla="*/ 18 w 18"/>
                  <a:gd name="T9" fmla="*/ 0 h 50"/>
                  <a:gd name="T10" fmla="*/ 0 w 18"/>
                  <a:gd name="T11" fmla="*/ 0 h 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50">
                    <a:moveTo>
                      <a:pt x="0" y="0"/>
                    </a:moveTo>
                    <a:lnTo>
                      <a:pt x="0" y="50"/>
                    </a:lnTo>
                    <a:lnTo>
                      <a:pt x="18" y="50"/>
                    </a:lnTo>
                    <a:lnTo>
                      <a:pt x="18" y="0"/>
                    </a:ln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445" name="Freeform 347"/>
              <p:cNvSpPr>
                <a:spLocks/>
              </p:cNvSpPr>
              <p:nvPr/>
            </p:nvSpPr>
            <p:spPr bwMode="auto">
              <a:xfrm>
                <a:off x="4764" y="2626"/>
                <a:ext cx="18" cy="50"/>
              </a:xfrm>
              <a:custGeom>
                <a:avLst/>
                <a:gdLst>
                  <a:gd name="T0" fmla="*/ 0 w 18"/>
                  <a:gd name="T1" fmla="*/ 0 h 50"/>
                  <a:gd name="T2" fmla="*/ 0 w 18"/>
                  <a:gd name="T3" fmla="*/ 50 h 50"/>
                  <a:gd name="T4" fmla="*/ 18 w 18"/>
                  <a:gd name="T5" fmla="*/ 50 h 50"/>
                  <a:gd name="T6" fmla="*/ 18 w 18"/>
                  <a:gd name="T7" fmla="*/ 0 h 50"/>
                  <a:gd name="T8" fmla="*/ 18 w 18"/>
                  <a:gd name="T9" fmla="*/ 0 h 50"/>
                  <a:gd name="T10" fmla="*/ 0 w 18"/>
                  <a:gd name="T11" fmla="*/ 0 h 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50">
                    <a:moveTo>
                      <a:pt x="0" y="0"/>
                    </a:moveTo>
                    <a:lnTo>
                      <a:pt x="0" y="50"/>
                    </a:lnTo>
                    <a:lnTo>
                      <a:pt x="18" y="50"/>
                    </a:lnTo>
                    <a:lnTo>
                      <a:pt x="18" y="0"/>
                    </a:lnTo>
                    <a:lnTo>
                      <a:pt x="0" y="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402" name="Group 348"/>
            <p:cNvGrpSpPr>
              <a:grpSpLocks/>
            </p:cNvGrpSpPr>
            <p:nvPr/>
          </p:nvGrpSpPr>
          <p:grpSpPr bwMode="auto">
            <a:xfrm>
              <a:off x="4702" y="2714"/>
              <a:ext cx="42" cy="58"/>
              <a:chOff x="4702" y="2574"/>
              <a:chExt cx="42" cy="58"/>
            </a:xfrm>
          </p:grpSpPr>
          <p:sp>
            <p:nvSpPr>
              <p:cNvPr id="34442" name="Freeform 349"/>
              <p:cNvSpPr>
                <a:spLocks/>
              </p:cNvSpPr>
              <p:nvPr/>
            </p:nvSpPr>
            <p:spPr bwMode="auto">
              <a:xfrm>
                <a:off x="4702" y="2574"/>
                <a:ext cx="42" cy="58"/>
              </a:xfrm>
              <a:custGeom>
                <a:avLst/>
                <a:gdLst>
                  <a:gd name="T0" fmla="*/ 16 w 42"/>
                  <a:gd name="T1" fmla="*/ 58 h 58"/>
                  <a:gd name="T2" fmla="*/ 16 w 42"/>
                  <a:gd name="T3" fmla="*/ 56 h 58"/>
                  <a:gd name="T4" fmla="*/ 18 w 42"/>
                  <a:gd name="T5" fmla="*/ 40 h 58"/>
                  <a:gd name="T6" fmla="*/ 22 w 42"/>
                  <a:gd name="T7" fmla="*/ 30 h 58"/>
                  <a:gd name="T8" fmla="*/ 26 w 42"/>
                  <a:gd name="T9" fmla="*/ 24 h 58"/>
                  <a:gd name="T10" fmla="*/ 30 w 42"/>
                  <a:gd name="T11" fmla="*/ 18 h 58"/>
                  <a:gd name="T12" fmla="*/ 34 w 42"/>
                  <a:gd name="T13" fmla="*/ 16 h 58"/>
                  <a:gd name="T14" fmla="*/ 38 w 42"/>
                  <a:gd name="T15" fmla="*/ 14 h 58"/>
                  <a:gd name="T16" fmla="*/ 42 w 42"/>
                  <a:gd name="T17" fmla="*/ 12 h 58"/>
                  <a:gd name="T18" fmla="*/ 42 w 42"/>
                  <a:gd name="T19" fmla="*/ 0 h 58"/>
                  <a:gd name="T20" fmla="*/ 40 w 42"/>
                  <a:gd name="T21" fmla="*/ 0 h 58"/>
                  <a:gd name="T22" fmla="*/ 34 w 42"/>
                  <a:gd name="T23" fmla="*/ 0 h 58"/>
                  <a:gd name="T24" fmla="*/ 28 w 42"/>
                  <a:gd name="T25" fmla="*/ 4 h 58"/>
                  <a:gd name="T26" fmla="*/ 22 w 42"/>
                  <a:gd name="T27" fmla="*/ 8 h 58"/>
                  <a:gd name="T28" fmla="*/ 12 w 42"/>
                  <a:gd name="T29" fmla="*/ 14 h 58"/>
                  <a:gd name="T30" fmla="*/ 8 w 42"/>
                  <a:gd name="T31" fmla="*/ 24 h 58"/>
                  <a:gd name="T32" fmla="*/ 2 w 42"/>
                  <a:gd name="T33" fmla="*/ 38 h 58"/>
                  <a:gd name="T34" fmla="*/ 0 w 42"/>
                  <a:gd name="T35" fmla="*/ 56 h 58"/>
                  <a:gd name="T36" fmla="*/ 0 w 42"/>
                  <a:gd name="T37" fmla="*/ 54 h 58"/>
                  <a:gd name="T38" fmla="*/ 16 w 42"/>
                  <a:gd name="T39" fmla="*/ 58 h 5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2" h="58">
                    <a:moveTo>
                      <a:pt x="16" y="58"/>
                    </a:moveTo>
                    <a:lnTo>
                      <a:pt x="16" y="56"/>
                    </a:lnTo>
                    <a:lnTo>
                      <a:pt x="18" y="40"/>
                    </a:lnTo>
                    <a:lnTo>
                      <a:pt x="22" y="30"/>
                    </a:lnTo>
                    <a:lnTo>
                      <a:pt x="26" y="24"/>
                    </a:lnTo>
                    <a:lnTo>
                      <a:pt x="30" y="18"/>
                    </a:lnTo>
                    <a:lnTo>
                      <a:pt x="34" y="16"/>
                    </a:lnTo>
                    <a:lnTo>
                      <a:pt x="38" y="14"/>
                    </a:lnTo>
                    <a:lnTo>
                      <a:pt x="42" y="12"/>
                    </a:lnTo>
                    <a:lnTo>
                      <a:pt x="42" y="0"/>
                    </a:lnTo>
                    <a:lnTo>
                      <a:pt x="40" y="0"/>
                    </a:lnTo>
                    <a:lnTo>
                      <a:pt x="34" y="0"/>
                    </a:lnTo>
                    <a:lnTo>
                      <a:pt x="28" y="4"/>
                    </a:lnTo>
                    <a:lnTo>
                      <a:pt x="22" y="8"/>
                    </a:lnTo>
                    <a:lnTo>
                      <a:pt x="12" y="14"/>
                    </a:lnTo>
                    <a:lnTo>
                      <a:pt x="8" y="24"/>
                    </a:lnTo>
                    <a:lnTo>
                      <a:pt x="2" y="38"/>
                    </a:lnTo>
                    <a:lnTo>
                      <a:pt x="0" y="56"/>
                    </a:lnTo>
                    <a:lnTo>
                      <a:pt x="0" y="54"/>
                    </a:lnTo>
                    <a:lnTo>
                      <a:pt x="16" y="58"/>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443" name="Freeform 350"/>
              <p:cNvSpPr>
                <a:spLocks/>
              </p:cNvSpPr>
              <p:nvPr/>
            </p:nvSpPr>
            <p:spPr bwMode="auto">
              <a:xfrm>
                <a:off x="4702" y="2574"/>
                <a:ext cx="42" cy="58"/>
              </a:xfrm>
              <a:custGeom>
                <a:avLst/>
                <a:gdLst>
                  <a:gd name="T0" fmla="*/ 16 w 42"/>
                  <a:gd name="T1" fmla="*/ 58 h 58"/>
                  <a:gd name="T2" fmla="*/ 16 w 42"/>
                  <a:gd name="T3" fmla="*/ 56 h 58"/>
                  <a:gd name="T4" fmla="*/ 18 w 42"/>
                  <a:gd name="T5" fmla="*/ 40 h 58"/>
                  <a:gd name="T6" fmla="*/ 22 w 42"/>
                  <a:gd name="T7" fmla="*/ 30 h 58"/>
                  <a:gd name="T8" fmla="*/ 26 w 42"/>
                  <a:gd name="T9" fmla="*/ 24 h 58"/>
                  <a:gd name="T10" fmla="*/ 30 w 42"/>
                  <a:gd name="T11" fmla="*/ 18 h 58"/>
                  <a:gd name="T12" fmla="*/ 34 w 42"/>
                  <a:gd name="T13" fmla="*/ 16 h 58"/>
                  <a:gd name="T14" fmla="*/ 38 w 42"/>
                  <a:gd name="T15" fmla="*/ 14 h 58"/>
                  <a:gd name="T16" fmla="*/ 42 w 42"/>
                  <a:gd name="T17" fmla="*/ 12 h 58"/>
                  <a:gd name="T18" fmla="*/ 42 w 42"/>
                  <a:gd name="T19" fmla="*/ 0 h 58"/>
                  <a:gd name="T20" fmla="*/ 40 w 42"/>
                  <a:gd name="T21" fmla="*/ 0 h 58"/>
                  <a:gd name="T22" fmla="*/ 34 w 42"/>
                  <a:gd name="T23" fmla="*/ 0 h 58"/>
                  <a:gd name="T24" fmla="*/ 28 w 42"/>
                  <a:gd name="T25" fmla="*/ 4 h 58"/>
                  <a:gd name="T26" fmla="*/ 22 w 42"/>
                  <a:gd name="T27" fmla="*/ 8 h 58"/>
                  <a:gd name="T28" fmla="*/ 12 w 42"/>
                  <a:gd name="T29" fmla="*/ 14 h 58"/>
                  <a:gd name="T30" fmla="*/ 8 w 42"/>
                  <a:gd name="T31" fmla="*/ 24 h 58"/>
                  <a:gd name="T32" fmla="*/ 2 w 42"/>
                  <a:gd name="T33" fmla="*/ 38 h 58"/>
                  <a:gd name="T34" fmla="*/ 0 w 42"/>
                  <a:gd name="T35" fmla="*/ 56 h 58"/>
                  <a:gd name="T36" fmla="*/ 0 w 42"/>
                  <a:gd name="T37" fmla="*/ 54 h 58"/>
                  <a:gd name="T38" fmla="*/ 16 w 42"/>
                  <a:gd name="T39" fmla="*/ 58 h 5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2" h="58">
                    <a:moveTo>
                      <a:pt x="16" y="58"/>
                    </a:moveTo>
                    <a:lnTo>
                      <a:pt x="16" y="56"/>
                    </a:lnTo>
                    <a:lnTo>
                      <a:pt x="18" y="40"/>
                    </a:lnTo>
                    <a:lnTo>
                      <a:pt x="22" y="30"/>
                    </a:lnTo>
                    <a:lnTo>
                      <a:pt x="26" y="24"/>
                    </a:lnTo>
                    <a:lnTo>
                      <a:pt x="30" y="18"/>
                    </a:lnTo>
                    <a:lnTo>
                      <a:pt x="34" y="16"/>
                    </a:lnTo>
                    <a:lnTo>
                      <a:pt x="38" y="14"/>
                    </a:lnTo>
                    <a:lnTo>
                      <a:pt x="42" y="12"/>
                    </a:lnTo>
                    <a:lnTo>
                      <a:pt x="42" y="0"/>
                    </a:lnTo>
                    <a:lnTo>
                      <a:pt x="40" y="0"/>
                    </a:lnTo>
                    <a:lnTo>
                      <a:pt x="34" y="0"/>
                    </a:lnTo>
                    <a:lnTo>
                      <a:pt x="28" y="4"/>
                    </a:lnTo>
                    <a:lnTo>
                      <a:pt x="22" y="8"/>
                    </a:lnTo>
                    <a:lnTo>
                      <a:pt x="12" y="14"/>
                    </a:lnTo>
                    <a:lnTo>
                      <a:pt x="8" y="24"/>
                    </a:lnTo>
                    <a:lnTo>
                      <a:pt x="2" y="38"/>
                    </a:lnTo>
                    <a:lnTo>
                      <a:pt x="0" y="56"/>
                    </a:lnTo>
                    <a:lnTo>
                      <a:pt x="0" y="54"/>
                    </a:lnTo>
                    <a:lnTo>
                      <a:pt x="16" y="58"/>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sp>
          <p:nvSpPr>
            <p:cNvPr id="34403" name="Freeform 351"/>
            <p:cNvSpPr>
              <a:spLocks/>
            </p:cNvSpPr>
            <p:nvPr/>
          </p:nvSpPr>
          <p:spPr bwMode="auto">
            <a:xfrm>
              <a:off x="4600" y="2484"/>
              <a:ext cx="132" cy="268"/>
            </a:xfrm>
            <a:custGeom>
              <a:avLst/>
              <a:gdLst>
                <a:gd name="T0" fmla="*/ 86 w 132"/>
                <a:gd name="T1" fmla="*/ 0 h 268"/>
                <a:gd name="T2" fmla="*/ 86 w 132"/>
                <a:gd name="T3" fmla="*/ 2 h 268"/>
                <a:gd name="T4" fmla="*/ 86 w 132"/>
                <a:gd name="T5" fmla="*/ 6 h 268"/>
                <a:gd name="T6" fmla="*/ 84 w 132"/>
                <a:gd name="T7" fmla="*/ 12 h 268"/>
                <a:gd name="T8" fmla="*/ 82 w 132"/>
                <a:gd name="T9" fmla="*/ 22 h 268"/>
                <a:gd name="T10" fmla="*/ 80 w 132"/>
                <a:gd name="T11" fmla="*/ 32 h 268"/>
                <a:gd name="T12" fmla="*/ 78 w 132"/>
                <a:gd name="T13" fmla="*/ 44 h 268"/>
                <a:gd name="T14" fmla="*/ 74 w 132"/>
                <a:gd name="T15" fmla="*/ 60 h 268"/>
                <a:gd name="T16" fmla="*/ 72 w 132"/>
                <a:gd name="T17" fmla="*/ 74 h 268"/>
                <a:gd name="T18" fmla="*/ 66 w 132"/>
                <a:gd name="T19" fmla="*/ 90 h 268"/>
                <a:gd name="T20" fmla="*/ 62 w 132"/>
                <a:gd name="T21" fmla="*/ 104 h 268"/>
                <a:gd name="T22" fmla="*/ 56 w 132"/>
                <a:gd name="T23" fmla="*/ 122 h 268"/>
                <a:gd name="T24" fmla="*/ 50 w 132"/>
                <a:gd name="T25" fmla="*/ 136 h 268"/>
                <a:gd name="T26" fmla="*/ 42 w 132"/>
                <a:gd name="T27" fmla="*/ 150 h 268"/>
                <a:gd name="T28" fmla="*/ 34 w 132"/>
                <a:gd name="T29" fmla="*/ 166 h 268"/>
                <a:gd name="T30" fmla="*/ 26 w 132"/>
                <a:gd name="T31" fmla="*/ 180 h 268"/>
                <a:gd name="T32" fmla="*/ 18 w 132"/>
                <a:gd name="T33" fmla="*/ 190 h 268"/>
                <a:gd name="T34" fmla="*/ 16 w 132"/>
                <a:gd name="T35" fmla="*/ 192 h 268"/>
                <a:gd name="T36" fmla="*/ 12 w 132"/>
                <a:gd name="T37" fmla="*/ 194 h 268"/>
                <a:gd name="T38" fmla="*/ 8 w 132"/>
                <a:gd name="T39" fmla="*/ 200 h 268"/>
                <a:gd name="T40" fmla="*/ 4 w 132"/>
                <a:gd name="T41" fmla="*/ 204 h 268"/>
                <a:gd name="T42" fmla="*/ 2 w 132"/>
                <a:gd name="T43" fmla="*/ 214 h 268"/>
                <a:gd name="T44" fmla="*/ 0 w 132"/>
                <a:gd name="T45" fmla="*/ 224 h 268"/>
                <a:gd name="T46" fmla="*/ 2 w 132"/>
                <a:gd name="T47" fmla="*/ 236 h 268"/>
                <a:gd name="T48" fmla="*/ 10 w 132"/>
                <a:gd name="T49" fmla="*/ 248 h 268"/>
                <a:gd name="T50" fmla="*/ 10 w 132"/>
                <a:gd name="T51" fmla="*/ 250 h 268"/>
                <a:gd name="T52" fmla="*/ 14 w 132"/>
                <a:gd name="T53" fmla="*/ 256 h 268"/>
                <a:gd name="T54" fmla="*/ 22 w 132"/>
                <a:gd name="T55" fmla="*/ 260 h 268"/>
                <a:gd name="T56" fmla="*/ 32 w 132"/>
                <a:gd name="T57" fmla="*/ 266 h 268"/>
                <a:gd name="T58" fmla="*/ 42 w 132"/>
                <a:gd name="T59" fmla="*/ 268 h 268"/>
                <a:gd name="T60" fmla="*/ 52 w 132"/>
                <a:gd name="T61" fmla="*/ 266 h 268"/>
                <a:gd name="T62" fmla="*/ 66 w 132"/>
                <a:gd name="T63" fmla="*/ 260 h 268"/>
                <a:gd name="T64" fmla="*/ 80 w 132"/>
                <a:gd name="T65" fmla="*/ 244 h 268"/>
                <a:gd name="T66" fmla="*/ 82 w 132"/>
                <a:gd name="T67" fmla="*/ 242 h 268"/>
                <a:gd name="T68" fmla="*/ 82 w 132"/>
                <a:gd name="T69" fmla="*/ 242 h 268"/>
                <a:gd name="T70" fmla="*/ 86 w 132"/>
                <a:gd name="T71" fmla="*/ 236 h 268"/>
                <a:gd name="T72" fmla="*/ 88 w 132"/>
                <a:gd name="T73" fmla="*/ 228 h 268"/>
                <a:gd name="T74" fmla="*/ 94 w 132"/>
                <a:gd name="T75" fmla="*/ 220 h 268"/>
                <a:gd name="T76" fmla="*/ 98 w 132"/>
                <a:gd name="T77" fmla="*/ 208 h 268"/>
                <a:gd name="T78" fmla="*/ 102 w 132"/>
                <a:gd name="T79" fmla="*/ 196 h 268"/>
                <a:gd name="T80" fmla="*/ 108 w 132"/>
                <a:gd name="T81" fmla="*/ 184 h 268"/>
                <a:gd name="T82" fmla="*/ 112 w 132"/>
                <a:gd name="T83" fmla="*/ 168 h 268"/>
                <a:gd name="T84" fmla="*/ 116 w 132"/>
                <a:gd name="T85" fmla="*/ 150 h 268"/>
                <a:gd name="T86" fmla="*/ 120 w 132"/>
                <a:gd name="T87" fmla="*/ 132 h 268"/>
                <a:gd name="T88" fmla="*/ 124 w 132"/>
                <a:gd name="T89" fmla="*/ 114 h 268"/>
                <a:gd name="T90" fmla="*/ 128 w 132"/>
                <a:gd name="T91" fmla="*/ 96 h 268"/>
                <a:gd name="T92" fmla="*/ 128 w 132"/>
                <a:gd name="T93" fmla="*/ 76 h 268"/>
                <a:gd name="T94" fmla="*/ 132 w 132"/>
                <a:gd name="T95" fmla="*/ 56 h 268"/>
                <a:gd name="T96" fmla="*/ 132 w 132"/>
                <a:gd name="T97" fmla="*/ 34 h 26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32" h="268">
                  <a:moveTo>
                    <a:pt x="86" y="0"/>
                  </a:moveTo>
                  <a:lnTo>
                    <a:pt x="86" y="2"/>
                  </a:lnTo>
                  <a:lnTo>
                    <a:pt x="86" y="6"/>
                  </a:lnTo>
                  <a:lnTo>
                    <a:pt x="84" y="12"/>
                  </a:lnTo>
                  <a:lnTo>
                    <a:pt x="82" y="22"/>
                  </a:lnTo>
                  <a:lnTo>
                    <a:pt x="80" y="32"/>
                  </a:lnTo>
                  <a:lnTo>
                    <a:pt x="78" y="44"/>
                  </a:lnTo>
                  <a:lnTo>
                    <a:pt x="74" y="60"/>
                  </a:lnTo>
                  <a:lnTo>
                    <a:pt x="72" y="74"/>
                  </a:lnTo>
                  <a:lnTo>
                    <a:pt x="66" y="90"/>
                  </a:lnTo>
                  <a:lnTo>
                    <a:pt x="62" y="104"/>
                  </a:lnTo>
                  <a:lnTo>
                    <a:pt x="56" y="122"/>
                  </a:lnTo>
                  <a:lnTo>
                    <a:pt x="50" y="136"/>
                  </a:lnTo>
                  <a:lnTo>
                    <a:pt x="42" y="150"/>
                  </a:lnTo>
                  <a:lnTo>
                    <a:pt x="34" y="166"/>
                  </a:lnTo>
                  <a:lnTo>
                    <a:pt x="26" y="180"/>
                  </a:lnTo>
                  <a:lnTo>
                    <a:pt x="18" y="190"/>
                  </a:lnTo>
                  <a:lnTo>
                    <a:pt x="16" y="192"/>
                  </a:lnTo>
                  <a:lnTo>
                    <a:pt x="12" y="194"/>
                  </a:lnTo>
                  <a:lnTo>
                    <a:pt x="8" y="200"/>
                  </a:lnTo>
                  <a:lnTo>
                    <a:pt x="4" y="204"/>
                  </a:lnTo>
                  <a:lnTo>
                    <a:pt x="2" y="214"/>
                  </a:lnTo>
                  <a:lnTo>
                    <a:pt x="0" y="224"/>
                  </a:lnTo>
                  <a:lnTo>
                    <a:pt x="2" y="236"/>
                  </a:lnTo>
                  <a:lnTo>
                    <a:pt x="10" y="248"/>
                  </a:lnTo>
                  <a:lnTo>
                    <a:pt x="10" y="250"/>
                  </a:lnTo>
                  <a:lnTo>
                    <a:pt x="14" y="256"/>
                  </a:lnTo>
                  <a:lnTo>
                    <a:pt x="22" y="260"/>
                  </a:lnTo>
                  <a:lnTo>
                    <a:pt x="32" y="266"/>
                  </a:lnTo>
                  <a:lnTo>
                    <a:pt x="42" y="268"/>
                  </a:lnTo>
                  <a:lnTo>
                    <a:pt x="52" y="266"/>
                  </a:lnTo>
                  <a:lnTo>
                    <a:pt x="66" y="260"/>
                  </a:lnTo>
                  <a:lnTo>
                    <a:pt x="80" y="244"/>
                  </a:lnTo>
                  <a:lnTo>
                    <a:pt x="82" y="242"/>
                  </a:lnTo>
                  <a:lnTo>
                    <a:pt x="86" y="236"/>
                  </a:lnTo>
                  <a:lnTo>
                    <a:pt x="88" y="228"/>
                  </a:lnTo>
                  <a:lnTo>
                    <a:pt x="94" y="220"/>
                  </a:lnTo>
                  <a:lnTo>
                    <a:pt x="98" y="208"/>
                  </a:lnTo>
                  <a:lnTo>
                    <a:pt x="102" y="196"/>
                  </a:lnTo>
                  <a:lnTo>
                    <a:pt x="108" y="184"/>
                  </a:lnTo>
                  <a:lnTo>
                    <a:pt x="112" y="168"/>
                  </a:lnTo>
                  <a:lnTo>
                    <a:pt x="116" y="150"/>
                  </a:lnTo>
                  <a:lnTo>
                    <a:pt x="120" y="132"/>
                  </a:lnTo>
                  <a:lnTo>
                    <a:pt x="124" y="114"/>
                  </a:lnTo>
                  <a:lnTo>
                    <a:pt x="128" y="96"/>
                  </a:lnTo>
                  <a:lnTo>
                    <a:pt x="128" y="76"/>
                  </a:lnTo>
                  <a:lnTo>
                    <a:pt x="132" y="56"/>
                  </a:lnTo>
                  <a:lnTo>
                    <a:pt x="132" y="34"/>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404" name="Freeform 352"/>
            <p:cNvSpPr>
              <a:spLocks/>
            </p:cNvSpPr>
            <p:nvPr/>
          </p:nvSpPr>
          <p:spPr bwMode="auto">
            <a:xfrm>
              <a:off x="4590" y="2054"/>
              <a:ext cx="70" cy="462"/>
            </a:xfrm>
            <a:custGeom>
              <a:avLst/>
              <a:gdLst>
                <a:gd name="T0" fmla="*/ 70 w 70"/>
                <a:gd name="T1" fmla="*/ 20 h 462"/>
                <a:gd name="T2" fmla="*/ 70 w 70"/>
                <a:gd name="T3" fmla="*/ 442 h 462"/>
                <a:gd name="T4" fmla="*/ 66 w 70"/>
                <a:gd name="T5" fmla="*/ 442 h 462"/>
                <a:gd name="T6" fmla="*/ 64 w 70"/>
                <a:gd name="T7" fmla="*/ 450 h 462"/>
                <a:gd name="T8" fmla="*/ 58 w 70"/>
                <a:gd name="T9" fmla="*/ 456 h 462"/>
                <a:gd name="T10" fmla="*/ 46 w 70"/>
                <a:gd name="T11" fmla="*/ 460 h 462"/>
                <a:gd name="T12" fmla="*/ 34 w 70"/>
                <a:gd name="T13" fmla="*/ 462 h 462"/>
                <a:gd name="T14" fmla="*/ 20 w 70"/>
                <a:gd name="T15" fmla="*/ 460 h 462"/>
                <a:gd name="T16" fmla="*/ 10 w 70"/>
                <a:gd name="T17" fmla="*/ 456 h 462"/>
                <a:gd name="T18" fmla="*/ 4 w 70"/>
                <a:gd name="T19" fmla="*/ 450 h 462"/>
                <a:gd name="T20" fmla="*/ 0 w 70"/>
                <a:gd name="T21" fmla="*/ 442 h 462"/>
                <a:gd name="T22" fmla="*/ 0 w 70"/>
                <a:gd name="T23" fmla="*/ 20 h 462"/>
                <a:gd name="T24" fmla="*/ 4 w 70"/>
                <a:gd name="T25" fmla="*/ 12 h 462"/>
                <a:gd name="T26" fmla="*/ 10 w 70"/>
                <a:gd name="T27" fmla="*/ 4 h 462"/>
                <a:gd name="T28" fmla="*/ 20 w 70"/>
                <a:gd name="T29" fmla="*/ 0 h 462"/>
                <a:gd name="T30" fmla="*/ 34 w 70"/>
                <a:gd name="T31" fmla="*/ 0 h 462"/>
                <a:gd name="T32" fmla="*/ 46 w 70"/>
                <a:gd name="T33" fmla="*/ 0 h 462"/>
                <a:gd name="T34" fmla="*/ 58 w 70"/>
                <a:gd name="T35" fmla="*/ 4 h 462"/>
                <a:gd name="T36" fmla="*/ 64 w 70"/>
                <a:gd name="T37" fmla="*/ 12 h 462"/>
                <a:gd name="T38" fmla="*/ 66 w 70"/>
                <a:gd name="T39" fmla="*/ 20 h 462"/>
                <a:gd name="T40" fmla="*/ 70 w 70"/>
                <a:gd name="T41" fmla="*/ 20 h 4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0" h="462">
                  <a:moveTo>
                    <a:pt x="70" y="20"/>
                  </a:moveTo>
                  <a:lnTo>
                    <a:pt x="70" y="442"/>
                  </a:lnTo>
                  <a:lnTo>
                    <a:pt x="66" y="442"/>
                  </a:lnTo>
                  <a:lnTo>
                    <a:pt x="64" y="450"/>
                  </a:lnTo>
                  <a:lnTo>
                    <a:pt x="58" y="456"/>
                  </a:lnTo>
                  <a:lnTo>
                    <a:pt x="46" y="460"/>
                  </a:lnTo>
                  <a:lnTo>
                    <a:pt x="34" y="462"/>
                  </a:lnTo>
                  <a:lnTo>
                    <a:pt x="20" y="460"/>
                  </a:lnTo>
                  <a:lnTo>
                    <a:pt x="10" y="456"/>
                  </a:lnTo>
                  <a:lnTo>
                    <a:pt x="4" y="450"/>
                  </a:lnTo>
                  <a:lnTo>
                    <a:pt x="0" y="442"/>
                  </a:lnTo>
                  <a:lnTo>
                    <a:pt x="0" y="20"/>
                  </a:lnTo>
                  <a:lnTo>
                    <a:pt x="4" y="12"/>
                  </a:lnTo>
                  <a:lnTo>
                    <a:pt x="10" y="4"/>
                  </a:lnTo>
                  <a:lnTo>
                    <a:pt x="20" y="0"/>
                  </a:lnTo>
                  <a:lnTo>
                    <a:pt x="34" y="0"/>
                  </a:lnTo>
                  <a:lnTo>
                    <a:pt x="46" y="0"/>
                  </a:lnTo>
                  <a:lnTo>
                    <a:pt x="58" y="4"/>
                  </a:lnTo>
                  <a:lnTo>
                    <a:pt x="64" y="12"/>
                  </a:lnTo>
                  <a:lnTo>
                    <a:pt x="66" y="20"/>
                  </a:lnTo>
                  <a:lnTo>
                    <a:pt x="70" y="2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nvGrpSpPr>
            <p:cNvPr id="34405" name="Group 353"/>
            <p:cNvGrpSpPr>
              <a:grpSpLocks/>
            </p:cNvGrpSpPr>
            <p:nvPr/>
          </p:nvGrpSpPr>
          <p:grpSpPr bwMode="auto">
            <a:xfrm>
              <a:off x="4590" y="2054"/>
              <a:ext cx="66" cy="40"/>
              <a:chOff x="4590" y="1914"/>
              <a:chExt cx="66" cy="40"/>
            </a:xfrm>
          </p:grpSpPr>
          <p:sp>
            <p:nvSpPr>
              <p:cNvPr id="34440" name="Freeform 354"/>
              <p:cNvSpPr>
                <a:spLocks/>
              </p:cNvSpPr>
              <p:nvPr/>
            </p:nvSpPr>
            <p:spPr bwMode="auto">
              <a:xfrm>
                <a:off x="4590" y="1914"/>
                <a:ext cx="66" cy="40"/>
              </a:xfrm>
              <a:custGeom>
                <a:avLst/>
                <a:gdLst>
                  <a:gd name="T0" fmla="*/ 34 w 66"/>
                  <a:gd name="T1" fmla="*/ 40 h 40"/>
                  <a:gd name="T2" fmla="*/ 46 w 66"/>
                  <a:gd name="T3" fmla="*/ 38 h 40"/>
                  <a:gd name="T4" fmla="*/ 58 w 66"/>
                  <a:gd name="T5" fmla="*/ 34 h 40"/>
                  <a:gd name="T6" fmla="*/ 64 w 66"/>
                  <a:gd name="T7" fmla="*/ 28 h 40"/>
                  <a:gd name="T8" fmla="*/ 66 w 66"/>
                  <a:gd name="T9" fmla="*/ 20 h 40"/>
                  <a:gd name="T10" fmla="*/ 64 w 66"/>
                  <a:gd name="T11" fmla="*/ 12 h 40"/>
                  <a:gd name="T12" fmla="*/ 58 w 66"/>
                  <a:gd name="T13" fmla="*/ 4 h 40"/>
                  <a:gd name="T14" fmla="*/ 46 w 66"/>
                  <a:gd name="T15" fmla="*/ 0 h 40"/>
                  <a:gd name="T16" fmla="*/ 34 w 66"/>
                  <a:gd name="T17" fmla="*/ 0 h 40"/>
                  <a:gd name="T18" fmla="*/ 20 w 66"/>
                  <a:gd name="T19" fmla="*/ 0 h 40"/>
                  <a:gd name="T20" fmla="*/ 10 w 66"/>
                  <a:gd name="T21" fmla="*/ 4 h 40"/>
                  <a:gd name="T22" fmla="*/ 4 w 66"/>
                  <a:gd name="T23" fmla="*/ 12 h 40"/>
                  <a:gd name="T24" fmla="*/ 0 w 66"/>
                  <a:gd name="T25" fmla="*/ 20 h 40"/>
                  <a:gd name="T26" fmla="*/ 4 w 66"/>
                  <a:gd name="T27" fmla="*/ 28 h 40"/>
                  <a:gd name="T28" fmla="*/ 10 w 66"/>
                  <a:gd name="T29" fmla="*/ 34 h 40"/>
                  <a:gd name="T30" fmla="*/ 20 w 66"/>
                  <a:gd name="T31" fmla="*/ 38 h 40"/>
                  <a:gd name="T32" fmla="*/ 34 w 66"/>
                  <a:gd name="T33" fmla="*/ 4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6" h="40">
                    <a:moveTo>
                      <a:pt x="34" y="40"/>
                    </a:moveTo>
                    <a:lnTo>
                      <a:pt x="46" y="38"/>
                    </a:lnTo>
                    <a:lnTo>
                      <a:pt x="58" y="34"/>
                    </a:lnTo>
                    <a:lnTo>
                      <a:pt x="64" y="28"/>
                    </a:lnTo>
                    <a:lnTo>
                      <a:pt x="66" y="20"/>
                    </a:lnTo>
                    <a:lnTo>
                      <a:pt x="64" y="12"/>
                    </a:lnTo>
                    <a:lnTo>
                      <a:pt x="58" y="4"/>
                    </a:lnTo>
                    <a:lnTo>
                      <a:pt x="46" y="0"/>
                    </a:lnTo>
                    <a:lnTo>
                      <a:pt x="34" y="0"/>
                    </a:lnTo>
                    <a:lnTo>
                      <a:pt x="20" y="0"/>
                    </a:lnTo>
                    <a:lnTo>
                      <a:pt x="10" y="4"/>
                    </a:lnTo>
                    <a:lnTo>
                      <a:pt x="4" y="12"/>
                    </a:lnTo>
                    <a:lnTo>
                      <a:pt x="0" y="20"/>
                    </a:lnTo>
                    <a:lnTo>
                      <a:pt x="4" y="28"/>
                    </a:lnTo>
                    <a:lnTo>
                      <a:pt x="10" y="34"/>
                    </a:lnTo>
                    <a:lnTo>
                      <a:pt x="20" y="38"/>
                    </a:lnTo>
                    <a:lnTo>
                      <a:pt x="34" y="40"/>
                    </a:lnTo>
                    <a:close/>
                  </a:path>
                </a:pathLst>
              </a:custGeom>
              <a:solidFill>
                <a:srgbClr val="FFFF4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441" name="Freeform 355"/>
              <p:cNvSpPr>
                <a:spLocks/>
              </p:cNvSpPr>
              <p:nvPr/>
            </p:nvSpPr>
            <p:spPr bwMode="auto">
              <a:xfrm>
                <a:off x="4590" y="1914"/>
                <a:ext cx="66" cy="40"/>
              </a:xfrm>
              <a:custGeom>
                <a:avLst/>
                <a:gdLst>
                  <a:gd name="T0" fmla="*/ 34 w 66"/>
                  <a:gd name="T1" fmla="*/ 40 h 40"/>
                  <a:gd name="T2" fmla="*/ 46 w 66"/>
                  <a:gd name="T3" fmla="*/ 38 h 40"/>
                  <a:gd name="T4" fmla="*/ 58 w 66"/>
                  <a:gd name="T5" fmla="*/ 34 h 40"/>
                  <a:gd name="T6" fmla="*/ 64 w 66"/>
                  <a:gd name="T7" fmla="*/ 28 h 40"/>
                  <a:gd name="T8" fmla="*/ 66 w 66"/>
                  <a:gd name="T9" fmla="*/ 20 h 40"/>
                  <a:gd name="T10" fmla="*/ 64 w 66"/>
                  <a:gd name="T11" fmla="*/ 12 h 40"/>
                  <a:gd name="T12" fmla="*/ 58 w 66"/>
                  <a:gd name="T13" fmla="*/ 4 h 40"/>
                  <a:gd name="T14" fmla="*/ 46 w 66"/>
                  <a:gd name="T15" fmla="*/ 0 h 40"/>
                  <a:gd name="T16" fmla="*/ 34 w 66"/>
                  <a:gd name="T17" fmla="*/ 0 h 40"/>
                  <a:gd name="T18" fmla="*/ 20 w 66"/>
                  <a:gd name="T19" fmla="*/ 0 h 40"/>
                  <a:gd name="T20" fmla="*/ 10 w 66"/>
                  <a:gd name="T21" fmla="*/ 4 h 40"/>
                  <a:gd name="T22" fmla="*/ 4 w 66"/>
                  <a:gd name="T23" fmla="*/ 12 h 40"/>
                  <a:gd name="T24" fmla="*/ 0 w 66"/>
                  <a:gd name="T25" fmla="*/ 20 h 40"/>
                  <a:gd name="T26" fmla="*/ 4 w 66"/>
                  <a:gd name="T27" fmla="*/ 28 h 40"/>
                  <a:gd name="T28" fmla="*/ 10 w 66"/>
                  <a:gd name="T29" fmla="*/ 34 h 40"/>
                  <a:gd name="T30" fmla="*/ 20 w 66"/>
                  <a:gd name="T31" fmla="*/ 38 h 40"/>
                  <a:gd name="T32" fmla="*/ 34 w 66"/>
                  <a:gd name="T33" fmla="*/ 4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6" h="40">
                    <a:moveTo>
                      <a:pt x="34" y="40"/>
                    </a:moveTo>
                    <a:lnTo>
                      <a:pt x="46" y="38"/>
                    </a:lnTo>
                    <a:lnTo>
                      <a:pt x="58" y="34"/>
                    </a:lnTo>
                    <a:lnTo>
                      <a:pt x="64" y="28"/>
                    </a:lnTo>
                    <a:lnTo>
                      <a:pt x="66" y="20"/>
                    </a:lnTo>
                    <a:lnTo>
                      <a:pt x="64" y="12"/>
                    </a:lnTo>
                    <a:lnTo>
                      <a:pt x="58" y="4"/>
                    </a:lnTo>
                    <a:lnTo>
                      <a:pt x="46" y="0"/>
                    </a:lnTo>
                    <a:lnTo>
                      <a:pt x="34" y="0"/>
                    </a:lnTo>
                    <a:lnTo>
                      <a:pt x="20" y="0"/>
                    </a:lnTo>
                    <a:lnTo>
                      <a:pt x="10" y="4"/>
                    </a:lnTo>
                    <a:lnTo>
                      <a:pt x="4" y="12"/>
                    </a:lnTo>
                    <a:lnTo>
                      <a:pt x="0" y="20"/>
                    </a:lnTo>
                    <a:lnTo>
                      <a:pt x="4" y="28"/>
                    </a:lnTo>
                    <a:lnTo>
                      <a:pt x="10" y="34"/>
                    </a:lnTo>
                    <a:lnTo>
                      <a:pt x="20" y="38"/>
                    </a:lnTo>
                    <a:lnTo>
                      <a:pt x="34" y="4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sp>
          <p:nvSpPr>
            <p:cNvPr id="34406" name="Freeform 356"/>
            <p:cNvSpPr>
              <a:spLocks/>
            </p:cNvSpPr>
            <p:nvPr/>
          </p:nvSpPr>
          <p:spPr bwMode="auto">
            <a:xfrm>
              <a:off x="4666" y="2054"/>
              <a:ext cx="66" cy="462"/>
            </a:xfrm>
            <a:custGeom>
              <a:avLst/>
              <a:gdLst>
                <a:gd name="T0" fmla="*/ 66 w 66"/>
                <a:gd name="T1" fmla="*/ 20 h 462"/>
                <a:gd name="T2" fmla="*/ 66 w 66"/>
                <a:gd name="T3" fmla="*/ 442 h 462"/>
                <a:gd name="T4" fmla="*/ 64 w 66"/>
                <a:gd name="T5" fmla="*/ 442 h 462"/>
                <a:gd name="T6" fmla="*/ 62 w 66"/>
                <a:gd name="T7" fmla="*/ 450 h 462"/>
                <a:gd name="T8" fmla="*/ 56 w 66"/>
                <a:gd name="T9" fmla="*/ 456 h 462"/>
                <a:gd name="T10" fmla="*/ 44 w 66"/>
                <a:gd name="T11" fmla="*/ 460 h 462"/>
                <a:gd name="T12" fmla="*/ 30 w 66"/>
                <a:gd name="T13" fmla="*/ 462 h 462"/>
                <a:gd name="T14" fmla="*/ 18 w 66"/>
                <a:gd name="T15" fmla="*/ 460 h 462"/>
                <a:gd name="T16" fmla="*/ 8 w 66"/>
                <a:gd name="T17" fmla="*/ 456 h 462"/>
                <a:gd name="T18" fmla="*/ 0 w 66"/>
                <a:gd name="T19" fmla="*/ 450 h 462"/>
                <a:gd name="T20" fmla="*/ 0 w 66"/>
                <a:gd name="T21" fmla="*/ 442 h 462"/>
                <a:gd name="T22" fmla="*/ 0 w 66"/>
                <a:gd name="T23" fmla="*/ 20 h 462"/>
                <a:gd name="T24" fmla="*/ 0 w 66"/>
                <a:gd name="T25" fmla="*/ 12 h 462"/>
                <a:gd name="T26" fmla="*/ 8 w 66"/>
                <a:gd name="T27" fmla="*/ 4 h 462"/>
                <a:gd name="T28" fmla="*/ 18 w 66"/>
                <a:gd name="T29" fmla="*/ 0 h 462"/>
                <a:gd name="T30" fmla="*/ 30 w 66"/>
                <a:gd name="T31" fmla="*/ 0 h 462"/>
                <a:gd name="T32" fmla="*/ 44 w 66"/>
                <a:gd name="T33" fmla="*/ 0 h 462"/>
                <a:gd name="T34" fmla="*/ 56 w 66"/>
                <a:gd name="T35" fmla="*/ 4 h 462"/>
                <a:gd name="T36" fmla="*/ 62 w 66"/>
                <a:gd name="T37" fmla="*/ 12 h 462"/>
                <a:gd name="T38" fmla="*/ 64 w 66"/>
                <a:gd name="T39" fmla="*/ 20 h 462"/>
                <a:gd name="T40" fmla="*/ 66 w 66"/>
                <a:gd name="T41" fmla="*/ 20 h 4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6" h="462">
                  <a:moveTo>
                    <a:pt x="66" y="20"/>
                  </a:moveTo>
                  <a:lnTo>
                    <a:pt x="66" y="442"/>
                  </a:lnTo>
                  <a:lnTo>
                    <a:pt x="64" y="442"/>
                  </a:lnTo>
                  <a:lnTo>
                    <a:pt x="62" y="450"/>
                  </a:lnTo>
                  <a:lnTo>
                    <a:pt x="56" y="456"/>
                  </a:lnTo>
                  <a:lnTo>
                    <a:pt x="44" y="460"/>
                  </a:lnTo>
                  <a:lnTo>
                    <a:pt x="30" y="462"/>
                  </a:lnTo>
                  <a:lnTo>
                    <a:pt x="18" y="460"/>
                  </a:lnTo>
                  <a:lnTo>
                    <a:pt x="8" y="456"/>
                  </a:lnTo>
                  <a:lnTo>
                    <a:pt x="0" y="450"/>
                  </a:lnTo>
                  <a:lnTo>
                    <a:pt x="0" y="442"/>
                  </a:lnTo>
                  <a:lnTo>
                    <a:pt x="0" y="20"/>
                  </a:lnTo>
                  <a:lnTo>
                    <a:pt x="0" y="12"/>
                  </a:lnTo>
                  <a:lnTo>
                    <a:pt x="8" y="4"/>
                  </a:lnTo>
                  <a:lnTo>
                    <a:pt x="18" y="0"/>
                  </a:lnTo>
                  <a:lnTo>
                    <a:pt x="30" y="0"/>
                  </a:lnTo>
                  <a:lnTo>
                    <a:pt x="44" y="0"/>
                  </a:lnTo>
                  <a:lnTo>
                    <a:pt x="56" y="4"/>
                  </a:lnTo>
                  <a:lnTo>
                    <a:pt x="62" y="12"/>
                  </a:lnTo>
                  <a:lnTo>
                    <a:pt x="64" y="20"/>
                  </a:lnTo>
                  <a:lnTo>
                    <a:pt x="66" y="2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nvGrpSpPr>
            <p:cNvPr id="34407" name="Group 357"/>
            <p:cNvGrpSpPr>
              <a:grpSpLocks/>
            </p:cNvGrpSpPr>
            <p:nvPr/>
          </p:nvGrpSpPr>
          <p:grpSpPr bwMode="auto">
            <a:xfrm>
              <a:off x="4666" y="2054"/>
              <a:ext cx="66" cy="40"/>
              <a:chOff x="4666" y="1914"/>
              <a:chExt cx="66" cy="40"/>
            </a:xfrm>
          </p:grpSpPr>
          <p:sp>
            <p:nvSpPr>
              <p:cNvPr id="34438" name="Freeform 358"/>
              <p:cNvSpPr>
                <a:spLocks/>
              </p:cNvSpPr>
              <p:nvPr/>
            </p:nvSpPr>
            <p:spPr bwMode="auto">
              <a:xfrm>
                <a:off x="4666" y="1914"/>
                <a:ext cx="66" cy="40"/>
              </a:xfrm>
              <a:custGeom>
                <a:avLst/>
                <a:gdLst>
                  <a:gd name="T0" fmla="*/ 30 w 66"/>
                  <a:gd name="T1" fmla="*/ 40 h 40"/>
                  <a:gd name="T2" fmla="*/ 44 w 66"/>
                  <a:gd name="T3" fmla="*/ 38 h 40"/>
                  <a:gd name="T4" fmla="*/ 54 w 66"/>
                  <a:gd name="T5" fmla="*/ 34 h 40"/>
                  <a:gd name="T6" fmla="*/ 62 w 66"/>
                  <a:gd name="T7" fmla="*/ 28 h 40"/>
                  <a:gd name="T8" fmla="*/ 66 w 66"/>
                  <a:gd name="T9" fmla="*/ 20 h 40"/>
                  <a:gd name="T10" fmla="*/ 62 w 66"/>
                  <a:gd name="T11" fmla="*/ 12 h 40"/>
                  <a:gd name="T12" fmla="*/ 54 w 66"/>
                  <a:gd name="T13" fmla="*/ 4 h 40"/>
                  <a:gd name="T14" fmla="*/ 44 w 66"/>
                  <a:gd name="T15" fmla="*/ 0 h 40"/>
                  <a:gd name="T16" fmla="*/ 30 w 66"/>
                  <a:gd name="T17" fmla="*/ 0 h 40"/>
                  <a:gd name="T18" fmla="*/ 18 w 66"/>
                  <a:gd name="T19" fmla="*/ 0 h 40"/>
                  <a:gd name="T20" fmla="*/ 8 w 66"/>
                  <a:gd name="T21" fmla="*/ 4 h 40"/>
                  <a:gd name="T22" fmla="*/ 0 w 66"/>
                  <a:gd name="T23" fmla="*/ 12 h 40"/>
                  <a:gd name="T24" fmla="*/ 0 w 66"/>
                  <a:gd name="T25" fmla="*/ 20 h 40"/>
                  <a:gd name="T26" fmla="*/ 0 w 66"/>
                  <a:gd name="T27" fmla="*/ 28 h 40"/>
                  <a:gd name="T28" fmla="*/ 8 w 66"/>
                  <a:gd name="T29" fmla="*/ 34 h 40"/>
                  <a:gd name="T30" fmla="*/ 18 w 66"/>
                  <a:gd name="T31" fmla="*/ 38 h 40"/>
                  <a:gd name="T32" fmla="*/ 30 w 66"/>
                  <a:gd name="T33" fmla="*/ 4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6" h="40">
                    <a:moveTo>
                      <a:pt x="30" y="40"/>
                    </a:moveTo>
                    <a:lnTo>
                      <a:pt x="44" y="38"/>
                    </a:lnTo>
                    <a:lnTo>
                      <a:pt x="54" y="34"/>
                    </a:lnTo>
                    <a:lnTo>
                      <a:pt x="62" y="28"/>
                    </a:lnTo>
                    <a:lnTo>
                      <a:pt x="66" y="20"/>
                    </a:lnTo>
                    <a:lnTo>
                      <a:pt x="62" y="12"/>
                    </a:lnTo>
                    <a:lnTo>
                      <a:pt x="54" y="4"/>
                    </a:lnTo>
                    <a:lnTo>
                      <a:pt x="44" y="0"/>
                    </a:lnTo>
                    <a:lnTo>
                      <a:pt x="30" y="0"/>
                    </a:lnTo>
                    <a:lnTo>
                      <a:pt x="18" y="0"/>
                    </a:lnTo>
                    <a:lnTo>
                      <a:pt x="8" y="4"/>
                    </a:lnTo>
                    <a:lnTo>
                      <a:pt x="0" y="12"/>
                    </a:lnTo>
                    <a:lnTo>
                      <a:pt x="0" y="20"/>
                    </a:lnTo>
                    <a:lnTo>
                      <a:pt x="0" y="28"/>
                    </a:lnTo>
                    <a:lnTo>
                      <a:pt x="8" y="34"/>
                    </a:lnTo>
                    <a:lnTo>
                      <a:pt x="18" y="38"/>
                    </a:lnTo>
                    <a:lnTo>
                      <a:pt x="30" y="40"/>
                    </a:lnTo>
                    <a:close/>
                  </a:path>
                </a:pathLst>
              </a:custGeom>
              <a:solidFill>
                <a:srgbClr val="FFFF4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439" name="Freeform 359"/>
              <p:cNvSpPr>
                <a:spLocks/>
              </p:cNvSpPr>
              <p:nvPr/>
            </p:nvSpPr>
            <p:spPr bwMode="auto">
              <a:xfrm>
                <a:off x="4666" y="1914"/>
                <a:ext cx="66" cy="40"/>
              </a:xfrm>
              <a:custGeom>
                <a:avLst/>
                <a:gdLst>
                  <a:gd name="T0" fmla="*/ 30 w 66"/>
                  <a:gd name="T1" fmla="*/ 40 h 40"/>
                  <a:gd name="T2" fmla="*/ 44 w 66"/>
                  <a:gd name="T3" fmla="*/ 38 h 40"/>
                  <a:gd name="T4" fmla="*/ 54 w 66"/>
                  <a:gd name="T5" fmla="*/ 34 h 40"/>
                  <a:gd name="T6" fmla="*/ 62 w 66"/>
                  <a:gd name="T7" fmla="*/ 28 h 40"/>
                  <a:gd name="T8" fmla="*/ 66 w 66"/>
                  <a:gd name="T9" fmla="*/ 20 h 40"/>
                  <a:gd name="T10" fmla="*/ 62 w 66"/>
                  <a:gd name="T11" fmla="*/ 12 h 40"/>
                  <a:gd name="T12" fmla="*/ 54 w 66"/>
                  <a:gd name="T13" fmla="*/ 4 h 40"/>
                  <a:gd name="T14" fmla="*/ 44 w 66"/>
                  <a:gd name="T15" fmla="*/ 0 h 40"/>
                  <a:gd name="T16" fmla="*/ 30 w 66"/>
                  <a:gd name="T17" fmla="*/ 0 h 40"/>
                  <a:gd name="T18" fmla="*/ 18 w 66"/>
                  <a:gd name="T19" fmla="*/ 0 h 40"/>
                  <a:gd name="T20" fmla="*/ 8 w 66"/>
                  <a:gd name="T21" fmla="*/ 4 h 40"/>
                  <a:gd name="T22" fmla="*/ 0 w 66"/>
                  <a:gd name="T23" fmla="*/ 12 h 40"/>
                  <a:gd name="T24" fmla="*/ 0 w 66"/>
                  <a:gd name="T25" fmla="*/ 20 h 40"/>
                  <a:gd name="T26" fmla="*/ 0 w 66"/>
                  <a:gd name="T27" fmla="*/ 28 h 40"/>
                  <a:gd name="T28" fmla="*/ 8 w 66"/>
                  <a:gd name="T29" fmla="*/ 34 h 40"/>
                  <a:gd name="T30" fmla="*/ 18 w 66"/>
                  <a:gd name="T31" fmla="*/ 38 h 40"/>
                  <a:gd name="T32" fmla="*/ 30 w 66"/>
                  <a:gd name="T33" fmla="*/ 4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6" h="40">
                    <a:moveTo>
                      <a:pt x="30" y="40"/>
                    </a:moveTo>
                    <a:lnTo>
                      <a:pt x="44" y="38"/>
                    </a:lnTo>
                    <a:lnTo>
                      <a:pt x="54" y="34"/>
                    </a:lnTo>
                    <a:lnTo>
                      <a:pt x="62" y="28"/>
                    </a:lnTo>
                    <a:lnTo>
                      <a:pt x="66" y="20"/>
                    </a:lnTo>
                    <a:lnTo>
                      <a:pt x="62" y="12"/>
                    </a:lnTo>
                    <a:lnTo>
                      <a:pt x="54" y="4"/>
                    </a:lnTo>
                    <a:lnTo>
                      <a:pt x="44" y="0"/>
                    </a:lnTo>
                    <a:lnTo>
                      <a:pt x="30" y="0"/>
                    </a:lnTo>
                    <a:lnTo>
                      <a:pt x="18" y="0"/>
                    </a:lnTo>
                    <a:lnTo>
                      <a:pt x="8" y="4"/>
                    </a:lnTo>
                    <a:lnTo>
                      <a:pt x="0" y="12"/>
                    </a:lnTo>
                    <a:lnTo>
                      <a:pt x="0" y="20"/>
                    </a:lnTo>
                    <a:lnTo>
                      <a:pt x="0" y="28"/>
                    </a:lnTo>
                    <a:lnTo>
                      <a:pt x="8" y="34"/>
                    </a:lnTo>
                    <a:lnTo>
                      <a:pt x="18" y="38"/>
                    </a:lnTo>
                    <a:lnTo>
                      <a:pt x="30" y="4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408" name="Group 360"/>
            <p:cNvGrpSpPr>
              <a:grpSpLocks/>
            </p:cNvGrpSpPr>
            <p:nvPr/>
          </p:nvGrpSpPr>
          <p:grpSpPr bwMode="auto">
            <a:xfrm>
              <a:off x="4746" y="2054"/>
              <a:ext cx="66" cy="40"/>
              <a:chOff x="4746" y="1914"/>
              <a:chExt cx="66" cy="40"/>
            </a:xfrm>
          </p:grpSpPr>
          <p:sp>
            <p:nvSpPr>
              <p:cNvPr id="34436" name="Freeform 361"/>
              <p:cNvSpPr>
                <a:spLocks/>
              </p:cNvSpPr>
              <p:nvPr/>
            </p:nvSpPr>
            <p:spPr bwMode="auto">
              <a:xfrm>
                <a:off x="4746" y="1914"/>
                <a:ext cx="66" cy="40"/>
              </a:xfrm>
              <a:custGeom>
                <a:avLst/>
                <a:gdLst>
                  <a:gd name="T0" fmla="*/ 34 w 66"/>
                  <a:gd name="T1" fmla="*/ 40 h 40"/>
                  <a:gd name="T2" fmla="*/ 46 w 66"/>
                  <a:gd name="T3" fmla="*/ 38 h 40"/>
                  <a:gd name="T4" fmla="*/ 56 w 66"/>
                  <a:gd name="T5" fmla="*/ 34 h 40"/>
                  <a:gd name="T6" fmla="*/ 64 w 66"/>
                  <a:gd name="T7" fmla="*/ 28 h 40"/>
                  <a:gd name="T8" fmla="*/ 66 w 66"/>
                  <a:gd name="T9" fmla="*/ 20 h 40"/>
                  <a:gd name="T10" fmla="*/ 64 w 66"/>
                  <a:gd name="T11" fmla="*/ 12 h 40"/>
                  <a:gd name="T12" fmla="*/ 56 w 66"/>
                  <a:gd name="T13" fmla="*/ 4 h 40"/>
                  <a:gd name="T14" fmla="*/ 46 w 66"/>
                  <a:gd name="T15" fmla="*/ 0 h 40"/>
                  <a:gd name="T16" fmla="*/ 34 w 66"/>
                  <a:gd name="T17" fmla="*/ 0 h 40"/>
                  <a:gd name="T18" fmla="*/ 20 w 66"/>
                  <a:gd name="T19" fmla="*/ 0 h 40"/>
                  <a:gd name="T20" fmla="*/ 10 w 66"/>
                  <a:gd name="T21" fmla="*/ 4 h 40"/>
                  <a:gd name="T22" fmla="*/ 2 w 66"/>
                  <a:gd name="T23" fmla="*/ 12 h 40"/>
                  <a:gd name="T24" fmla="*/ 0 w 66"/>
                  <a:gd name="T25" fmla="*/ 20 h 40"/>
                  <a:gd name="T26" fmla="*/ 2 w 66"/>
                  <a:gd name="T27" fmla="*/ 28 h 40"/>
                  <a:gd name="T28" fmla="*/ 10 w 66"/>
                  <a:gd name="T29" fmla="*/ 34 h 40"/>
                  <a:gd name="T30" fmla="*/ 20 w 66"/>
                  <a:gd name="T31" fmla="*/ 38 h 40"/>
                  <a:gd name="T32" fmla="*/ 34 w 66"/>
                  <a:gd name="T33" fmla="*/ 4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6" h="40">
                    <a:moveTo>
                      <a:pt x="34" y="40"/>
                    </a:moveTo>
                    <a:lnTo>
                      <a:pt x="46" y="38"/>
                    </a:lnTo>
                    <a:lnTo>
                      <a:pt x="56" y="34"/>
                    </a:lnTo>
                    <a:lnTo>
                      <a:pt x="64" y="28"/>
                    </a:lnTo>
                    <a:lnTo>
                      <a:pt x="66" y="20"/>
                    </a:lnTo>
                    <a:lnTo>
                      <a:pt x="64" y="12"/>
                    </a:lnTo>
                    <a:lnTo>
                      <a:pt x="56" y="4"/>
                    </a:lnTo>
                    <a:lnTo>
                      <a:pt x="46" y="0"/>
                    </a:lnTo>
                    <a:lnTo>
                      <a:pt x="34" y="0"/>
                    </a:lnTo>
                    <a:lnTo>
                      <a:pt x="20" y="0"/>
                    </a:lnTo>
                    <a:lnTo>
                      <a:pt x="10" y="4"/>
                    </a:lnTo>
                    <a:lnTo>
                      <a:pt x="2" y="12"/>
                    </a:lnTo>
                    <a:lnTo>
                      <a:pt x="0" y="20"/>
                    </a:lnTo>
                    <a:lnTo>
                      <a:pt x="2" y="28"/>
                    </a:lnTo>
                    <a:lnTo>
                      <a:pt x="10" y="34"/>
                    </a:lnTo>
                    <a:lnTo>
                      <a:pt x="20" y="38"/>
                    </a:lnTo>
                    <a:lnTo>
                      <a:pt x="34" y="40"/>
                    </a:lnTo>
                    <a:close/>
                  </a:path>
                </a:pathLst>
              </a:custGeom>
              <a:solidFill>
                <a:srgbClr val="FFFF4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437" name="Freeform 362"/>
              <p:cNvSpPr>
                <a:spLocks/>
              </p:cNvSpPr>
              <p:nvPr/>
            </p:nvSpPr>
            <p:spPr bwMode="auto">
              <a:xfrm>
                <a:off x="4746" y="1914"/>
                <a:ext cx="66" cy="40"/>
              </a:xfrm>
              <a:custGeom>
                <a:avLst/>
                <a:gdLst>
                  <a:gd name="T0" fmla="*/ 34 w 66"/>
                  <a:gd name="T1" fmla="*/ 40 h 40"/>
                  <a:gd name="T2" fmla="*/ 46 w 66"/>
                  <a:gd name="T3" fmla="*/ 38 h 40"/>
                  <a:gd name="T4" fmla="*/ 56 w 66"/>
                  <a:gd name="T5" fmla="*/ 34 h 40"/>
                  <a:gd name="T6" fmla="*/ 64 w 66"/>
                  <a:gd name="T7" fmla="*/ 28 h 40"/>
                  <a:gd name="T8" fmla="*/ 66 w 66"/>
                  <a:gd name="T9" fmla="*/ 20 h 40"/>
                  <a:gd name="T10" fmla="*/ 64 w 66"/>
                  <a:gd name="T11" fmla="*/ 12 h 40"/>
                  <a:gd name="T12" fmla="*/ 56 w 66"/>
                  <a:gd name="T13" fmla="*/ 4 h 40"/>
                  <a:gd name="T14" fmla="*/ 46 w 66"/>
                  <a:gd name="T15" fmla="*/ 0 h 40"/>
                  <a:gd name="T16" fmla="*/ 34 w 66"/>
                  <a:gd name="T17" fmla="*/ 0 h 40"/>
                  <a:gd name="T18" fmla="*/ 20 w 66"/>
                  <a:gd name="T19" fmla="*/ 0 h 40"/>
                  <a:gd name="T20" fmla="*/ 10 w 66"/>
                  <a:gd name="T21" fmla="*/ 4 h 40"/>
                  <a:gd name="T22" fmla="*/ 2 w 66"/>
                  <a:gd name="T23" fmla="*/ 12 h 40"/>
                  <a:gd name="T24" fmla="*/ 0 w 66"/>
                  <a:gd name="T25" fmla="*/ 20 h 40"/>
                  <a:gd name="T26" fmla="*/ 2 w 66"/>
                  <a:gd name="T27" fmla="*/ 28 h 40"/>
                  <a:gd name="T28" fmla="*/ 10 w 66"/>
                  <a:gd name="T29" fmla="*/ 34 h 40"/>
                  <a:gd name="T30" fmla="*/ 20 w 66"/>
                  <a:gd name="T31" fmla="*/ 38 h 40"/>
                  <a:gd name="T32" fmla="*/ 34 w 66"/>
                  <a:gd name="T33" fmla="*/ 4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6" h="40">
                    <a:moveTo>
                      <a:pt x="34" y="40"/>
                    </a:moveTo>
                    <a:lnTo>
                      <a:pt x="46" y="38"/>
                    </a:lnTo>
                    <a:lnTo>
                      <a:pt x="56" y="34"/>
                    </a:lnTo>
                    <a:lnTo>
                      <a:pt x="64" y="28"/>
                    </a:lnTo>
                    <a:lnTo>
                      <a:pt x="66" y="20"/>
                    </a:lnTo>
                    <a:lnTo>
                      <a:pt x="64" y="12"/>
                    </a:lnTo>
                    <a:lnTo>
                      <a:pt x="56" y="4"/>
                    </a:lnTo>
                    <a:lnTo>
                      <a:pt x="46" y="0"/>
                    </a:lnTo>
                    <a:lnTo>
                      <a:pt x="34" y="0"/>
                    </a:lnTo>
                    <a:lnTo>
                      <a:pt x="20" y="0"/>
                    </a:lnTo>
                    <a:lnTo>
                      <a:pt x="10" y="4"/>
                    </a:lnTo>
                    <a:lnTo>
                      <a:pt x="2" y="12"/>
                    </a:lnTo>
                    <a:lnTo>
                      <a:pt x="0" y="20"/>
                    </a:lnTo>
                    <a:lnTo>
                      <a:pt x="2" y="28"/>
                    </a:lnTo>
                    <a:lnTo>
                      <a:pt x="10" y="34"/>
                    </a:lnTo>
                    <a:lnTo>
                      <a:pt x="20" y="38"/>
                    </a:lnTo>
                    <a:lnTo>
                      <a:pt x="34" y="4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sp>
          <p:nvSpPr>
            <p:cNvPr id="34409" name="Freeform 363"/>
            <p:cNvSpPr>
              <a:spLocks/>
            </p:cNvSpPr>
            <p:nvPr/>
          </p:nvSpPr>
          <p:spPr bwMode="auto">
            <a:xfrm>
              <a:off x="4696" y="2090"/>
              <a:ext cx="68" cy="460"/>
            </a:xfrm>
            <a:custGeom>
              <a:avLst/>
              <a:gdLst>
                <a:gd name="T0" fmla="*/ 68 w 68"/>
                <a:gd name="T1" fmla="*/ 16 h 460"/>
                <a:gd name="T2" fmla="*/ 68 w 68"/>
                <a:gd name="T3" fmla="*/ 440 h 460"/>
                <a:gd name="T4" fmla="*/ 66 w 68"/>
                <a:gd name="T5" fmla="*/ 440 h 460"/>
                <a:gd name="T6" fmla="*/ 64 w 68"/>
                <a:gd name="T7" fmla="*/ 448 h 460"/>
                <a:gd name="T8" fmla="*/ 58 w 68"/>
                <a:gd name="T9" fmla="*/ 454 h 460"/>
                <a:gd name="T10" fmla="*/ 46 w 68"/>
                <a:gd name="T11" fmla="*/ 458 h 460"/>
                <a:gd name="T12" fmla="*/ 34 w 68"/>
                <a:gd name="T13" fmla="*/ 460 h 460"/>
                <a:gd name="T14" fmla="*/ 22 w 68"/>
                <a:gd name="T15" fmla="*/ 458 h 460"/>
                <a:gd name="T16" fmla="*/ 12 w 68"/>
                <a:gd name="T17" fmla="*/ 454 h 460"/>
                <a:gd name="T18" fmla="*/ 4 w 68"/>
                <a:gd name="T19" fmla="*/ 448 h 460"/>
                <a:gd name="T20" fmla="*/ 0 w 68"/>
                <a:gd name="T21" fmla="*/ 440 h 460"/>
                <a:gd name="T22" fmla="*/ 0 w 68"/>
                <a:gd name="T23" fmla="*/ 16 h 460"/>
                <a:gd name="T24" fmla="*/ 4 w 68"/>
                <a:gd name="T25" fmla="*/ 10 h 460"/>
                <a:gd name="T26" fmla="*/ 12 w 68"/>
                <a:gd name="T27" fmla="*/ 2 h 460"/>
                <a:gd name="T28" fmla="*/ 22 w 68"/>
                <a:gd name="T29" fmla="*/ 0 h 460"/>
                <a:gd name="T30" fmla="*/ 34 w 68"/>
                <a:gd name="T31" fmla="*/ 0 h 460"/>
                <a:gd name="T32" fmla="*/ 46 w 68"/>
                <a:gd name="T33" fmla="*/ 0 h 460"/>
                <a:gd name="T34" fmla="*/ 58 w 68"/>
                <a:gd name="T35" fmla="*/ 2 h 460"/>
                <a:gd name="T36" fmla="*/ 64 w 68"/>
                <a:gd name="T37" fmla="*/ 10 h 460"/>
                <a:gd name="T38" fmla="*/ 66 w 68"/>
                <a:gd name="T39" fmla="*/ 16 h 460"/>
                <a:gd name="T40" fmla="*/ 68 w 68"/>
                <a:gd name="T41" fmla="*/ 16 h 4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8" h="460">
                  <a:moveTo>
                    <a:pt x="68" y="16"/>
                  </a:moveTo>
                  <a:lnTo>
                    <a:pt x="68" y="440"/>
                  </a:lnTo>
                  <a:lnTo>
                    <a:pt x="66" y="440"/>
                  </a:lnTo>
                  <a:lnTo>
                    <a:pt x="64" y="448"/>
                  </a:lnTo>
                  <a:lnTo>
                    <a:pt x="58" y="454"/>
                  </a:lnTo>
                  <a:lnTo>
                    <a:pt x="46" y="458"/>
                  </a:lnTo>
                  <a:lnTo>
                    <a:pt x="34" y="460"/>
                  </a:lnTo>
                  <a:lnTo>
                    <a:pt x="22" y="458"/>
                  </a:lnTo>
                  <a:lnTo>
                    <a:pt x="12" y="454"/>
                  </a:lnTo>
                  <a:lnTo>
                    <a:pt x="4" y="448"/>
                  </a:lnTo>
                  <a:lnTo>
                    <a:pt x="0" y="440"/>
                  </a:lnTo>
                  <a:lnTo>
                    <a:pt x="0" y="16"/>
                  </a:lnTo>
                  <a:lnTo>
                    <a:pt x="4" y="10"/>
                  </a:lnTo>
                  <a:lnTo>
                    <a:pt x="12" y="2"/>
                  </a:lnTo>
                  <a:lnTo>
                    <a:pt x="22" y="0"/>
                  </a:lnTo>
                  <a:lnTo>
                    <a:pt x="34" y="0"/>
                  </a:lnTo>
                  <a:lnTo>
                    <a:pt x="46" y="0"/>
                  </a:lnTo>
                  <a:lnTo>
                    <a:pt x="58" y="2"/>
                  </a:lnTo>
                  <a:lnTo>
                    <a:pt x="64" y="10"/>
                  </a:lnTo>
                  <a:lnTo>
                    <a:pt x="66" y="16"/>
                  </a:lnTo>
                  <a:lnTo>
                    <a:pt x="68" y="16"/>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nvGrpSpPr>
            <p:cNvPr id="34410" name="Group 364"/>
            <p:cNvGrpSpPr>
              <a:grpSpLocks/>
            </p:cNvGrpSpPr>
            <p:nvPr/>
          </p:nvGrpSpPr>
          <p:grpSpPr bwMode="auto">
            <a:xfrm>
              <a:off x="4696" y="2090"/>
              <a:ext cx="66" cy="38"/>
              <a:chOff x="4696" y="1950"/>
              <a:chExt cx="66" cy="38"/>
            </a:xfrm>
          </p:grpSpPr>
          <p:sp>
            <p:nvSpPr>
              <p:cNvPr id="34434" name="Freeform 365"/>
              <p:cNvSpPr>
                <a:spLocks/>
              </p:cNvSpPr>
              <p:nvPr/>
            </p:nvSpPr>
            <p:spPr bwMode="auto">
              <a:xfrm>
                <a:off x="4696" y="1950"/>
                <a:ext cx="66" cy="38"/>
              </a:xfrm>
              <a:custGeom>
                <a:avLst/>
                <a:gdLst>
                  <a:gd name="T0" fmla="*/ 34 w 66"/>
                  <a:gd name="T1" fmla="*/ 38 h 38"/>
                  <a:gd name="T2" fmla="*/ 44 w 66"/>
                  <a:gd name="T3" fmla="*/ 36 h 38"/>
                  <a:gd name="T4" fmla="*/ 56 w 66"/>
                  <a:gd name="T5" fmla="*/ 34 h 38"/>
                  <a:gd name="T6" fmla="*/ 64 w 66"/>
                  <a:gd name="T7" fmla="*/ 26 h 38"/>
                  <a:gd name="T8" fmla="*/ 66 w 66"/>
                  <a:gd name="T9" fmla="*/ 16 h 38"/>
                  <a:gd name="T10" fmla="*/ 64 w 66"/>
                  <a:gd name="T11" fmla="*/ 10 h 38"/>
                  <a:gd name="T12" fmla="*/ 56 w 66"/>
                  <a:gd name="T13" fmla="*/ 2 h 38"/>
                  <a:gd name="T14" fmla="*/ 44 w 66"/>
                  <a:gd name="T15" fmla="*/ 0 h 38"/>
                  <a:gd name="T16" fmla="*/ 34 w 66"/>
                  <a:gd name="T17" fmla="*/ 0 h 38"/>
                  <a:gd name="T18" fmla="*/ 22 w 66"/>
                  <a:gd name="T19" fmla="*/ 0 h 38"/>
                  <a:gd name="T20" fmla="*/ 12 w 66"/>
                  <a:gd name="T21" fmla="*/ 2 h 38"/>
                  <a:gd name="T22" fmla="*/ 4 w 66"/>
                  <a:gd name="T23" fmla="*/ 10 h 38"/>
                  <a:gd name="T24" fmla="*/ 0 w 66"/>
                  <a:gd name="T25" fmla="*/ 16 h 38"/>
                  <a:gd name="T26" fmla="*/ 4 w 66"/>
                  <a:gd name="T27" fmla="*/ 26 h 38"/>
                  <a:gd name="T28" fmla="*/ 12 w 66"/>
                  <a:gd name="T29" fmla="*/ 34 h 38"/>
                  <a:gd name="T30" fmla="*/ 22 w 66"/>
                  <a:gd name="T31" fmla="*/ 36 h 38"/>
                  <a:gd name="T32" fmla="*/ 34 w 66"/>
                  <a:gd name="T33" fmla="*/ 38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6" h="38">
                    <a:moveTo>
                      <a:pt x="34" y="38"/>
                    </a:moveTo>
                    <a:lnTo>
                      <a:pt x="44" y="36"/>
                    </a:lnTo>
                    <a:lnTo>
                      <a:pt x="56" y="34"/>
                    </a:lnTo>
                    <a:lnTo>
                      <a:pt x="64" y="26"/>
                    </a:lnTo>
                    <a:lnTo>
                      <a:pt x="66" y="16"/>
                    </a:lnTo>
                    <a:lnTo>
                      <a:pt x="64" y="10"/>
                    </a:lnTo>
                    <a:lnTo>
                      <a:pt x="56" y="2"/>
                    </a:lnTo>
                    <a:lnTo>
                      <a:pt x="44" y="0"/>
                    </a:lnTo>
                    <a:lnTo>
                      <a:pt x="34" y="0"/>
                    </a:lnTo>
                    <a:lnTo>
                      <a:pt x="22" y="0"/>
                    </a:lnTo>
                    <a:lnTo>
                      <a:pt x="12" y="2"/>
                    </a:lnTo>
                    <a:lnTo>
                      <a:pt x="4" y="10"/>
                    </a:lnTo>
                    <a:lnTo>
                      <a:pt x="0" y="16"/>
                    </a:lnTo>
                    <a:lnTo>
                      <a:pt x="4" y="26"/>
                    </a:lnTo>
                    <a:lnTo>
                      <a:pt x="12" y="34"/>
                    </a:lnTo>
                    <a:lnTo>
                      <a:pt x="22" y="36"/>
                    </a:lnTo>
                    <a:lnTo>
                      <a:pt x="34" y="38"/>
                    </a:lnTo>
                    <a:close/>
                  </a:path>
                </a:pathLst>
              </a:custGeom>
              <a:solidFill>
                <a:srgbClr val="FFFF4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435" name="Freeform 366"/>
              <p:cNvSpPr>
                <a:spLocks/>
              </p:cNvSpPr>
              <p:nvPr/>
            </p:nvSpPr>
            <p:spPr bwMode="auto">
              <a:xfrm>
                <a:off x="4696" y="1950"/>
                <a:ext cx="66" cy="38"/>
              </a:xfrm>
              <a:custGeom>
                <a:avLst/>
                <a:gdLst>
                  <a:gd name="T0" fmla="*/ 34 w 66"/>
                  <a:gd name="T1" fmla="*/ 38 h 38"/>
                  <a:gd name="T2" fmla="*/ 44 w 66"/>
                  <a:gd name="T3" fmla="*/ 36 h 38"/>
                  <a:gd name="T4" fmla="*/ 56 w 66"/>
                  <a:gd name="T5" fmla="*/ 34 h 38"/>
                  <a:gd name="T6" fmla="*/ 64 w 66"/>
                  <a:gd name="T7" fmla="*/ 26 h 38"/>
                  <a:gd name="T8" fmla="*/ 66 w 66"/>
                  <a:gd name="T9" fmla="*/ 16 h 38"/>
                  <a:gd name="T10" fmla="*/ 64 w 66"/>
                  <a:gd name="T11" fmla="*/ 10 h 38"/>
                  <a:gd name="T12" fmla="*/ 56 w 66"/>
                  <a:gd name="T13" fmla="*/ 2 h 38"/>
                  <a:gd name="T14" fmla="*/ 44 w 66"/>
                  <a:gd name="T15" fmla="*/ 0 h 38"/>
                  <a:gd name="T16" fmla="*/ 34 w 66"/>
                  <a:gd name="T17" fmla="*/ 0 h 38"/>
                  <a:gd name="T18" fmla="*/ 22 w 66"/>
                  <a:gd name="T19" fmla="*/ 0 h 38"/>
                  <a:gd name="T20" fmla="*/ 12 w 66"/>
                  <a:gd name="T21" fmla="*/ 2 h 38"/>
                  <a:gd name="T22" fmla="*/ 4 w 66"/>
                  <a:gd name="T23" fmla="*/ 10 h 38"/>
                  <a:gd name="T24" fmla="*/ 0 w 66"/>
                  <a:gd name="T25" fmla="*/ 16 h 38"/>
                  <a:gd name="T26" fmla="*/ 4 w 66"/>
                  <a:gd name="T27" fmla="*/ 26 h 38"/>
                  <a:gd name="T28" fmla="*/ 12 w 66"/>
                  <a:gd name="T29" fmla="*/ 34 h 38"/>
                  <a:gd name="T30" fmla="*/ 22 w 66"/>
                  <a:gd name="T31" fmla="*/ 36 h 38"/>
                  <a:gd name="T32" fmla="*/ 34 w 66"/>
                  <a:gd name="T33" fmla="*/ 38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6" h="38">
                    <a:moveTo>
                      <a:pt x="34" y="38"/>
                    </a:moveTo>
                    <a:lnTo>
                      <a:pt x="44" y="36"/>
                    </a:lnTo>
                    <a:lnTo>
                      <a:pt x="56" y="34"/>
                    </a:lnTo>
                    <a:lnTo>
                      <a:pt x="64" y="26"/>
                    </a:lnTo>
                    <a:lnTo>
                      <a:pt x="66" y="16"/>
                    </a:lnTo>
                    <a:lnTo>
                      <a:pt x="64" y="10"/>
                    </a:lnTo>
                    <a:lnTo>
                      <a:pt x="56" y="2"/>
                    </a:lnTo>
                    <a:lnTo>
                      <a:pt x="44" y="0"/>
                    </a:lnTo>
                    <a:lnTo>
                      <a:pt x="34" y="0"/>
                    </a:lnTo>
                    <a:lnTo>
                      <a:pt x="22" y="0"/>
                    </a:lnTo>
                    <a:lnTo>
                      <a:pt x="12" y="2"/>
                    </a:lnTo>
                    <a:lnTo>
                      <a:pt x="4" y="10"/>
                    </a:lnTo>
                    <a:lnTo>
                      <a:pt x="0" y="16"/>
                    </a:lnTo>
                    <a:lnTo>
                      <a:pt x="4" y="26"/>
                    </a:lnTo>
                    <a:lnTo>
                      <a:pt x="12" y="34"/>
                    </a:lnTo>
                    <a:lnTo>
                      <a:pt x="22" y="36"/>
                    </a:lnTo>
                    <a:lnTo>
                      <a:pt x="34" y="38"/>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411" name="Group 367"/>
            <p:cNvGrpSpPr>
              <a:grpSpLocks/>
            </p:cNvGrpSpPr>
            <p:nvPr/>
          </p:nvGrpSpPr>
          <p:grpSpPr bwMode="auto">
            <a:xfrm>
              <a:off x="4544" y="2090"/>
              <a:ext cx="62" cy="40"/>
              <a:chOff x="4544" y="1950"/>
              <a:chExt cx="62" cy="40"/>
            </a:xfrm>
          </p:grpSpPr>
          <p:sp>
            <p:nvSpPr>
              <p:cNvPr id="34432" name="Freeform 368"/>
              <p:cNvSpPr>
                <a:spLocks/>
              </p:cNvSpPr>
              <p:nvPr/>
            </p:nvSpPr>
            <p:spPr bwMode="auto">
              <a:xfrm>
                <a:off x="4544" y="1950"/>
                <a:ext cx="62" cy="40"/>
              </a:xfrm>
              <a:custGeom>
                <a:avLst/>
                <a:gdLst>
                  <a:gd name="T0" fmla="*/ 30 w 62"/>
                  <a:gd name="T1" fmla="*/ 40 h 40"/>
                  <a:gd name="T2" fmla="*/ 44 w 62"/>
                  <a:gd name="T3" fmla="*/ 38 h 40"/>
                  <a:gd name="T4" fmla="*/ 54 w 62"/>
                  <a:gd name="T5" fmla="*/ 34 h 40"/>
                  <a:gd name="T6" fmla="*/ 60 w 62"/>
                  <a:gd name="T7" fmla="*/ 28 h 40"/>
                  <a:gd name="T8" fmla="*/ 62 w 62"/>
                  <a:gd name="T9" fmla="*/ 20 h 40"/>
                  <a:gd name="T10" fmla="*/ 60 w 62"/>
                  <a:gd name="T11" fmla="*/ 12 h 40"/>
                  <a:gd name="T12" fmla="*/ 54 w 62"/>
                  <a:gd name="T13" fmla="*/ 6 h 40"/>
                  <a:gd name="T14" fmla="*/ 44 w 62"/>
                  <a:gd name="T15" fmla="*/ 0 h 40"/>
                  <a:gd name="T16" fmla="*/ 30 w 62"/>
                  <a:gd name="T17" fmla="*/ 0 h 40"/>
                  <a:gd name="T18" fmla="*/ 18 w 62"/>
                  <a:gd name="T19" fmla="*/ 0 h 40"/>
                  <a:gd name="T20" fmla="*/ 8 w 62"/>
                  <a:gd name="T21" fmla="*/ 6 h 40"/>
                  <a:gd name="T22" fmla="*/ 0 w 62"/>
                  <a:gd name="T23" fmla="*/ 12 h 40"/>
                  <a:gd name="T24" fmla="*/ 0 w 62"/>
                  <a:gd name="T25" fmla="*/ 20 h 40"/>
                  <a:gd name="T26" fmla="*/ 0 w 62"/>
                  <a:gd name="T27" fmla="*/ 28 h 40"/>
                  <a:gd name="T28" fmla="*/ 8 w 62"/>
                  <a:gd name="T29" fmla="*/ 34 h 40"/>
                  <a:gd name="T30" fmla="*/ 18 w 62"/>
                  <a:gd name="T31" fmla="*/ 38 h 40"/>
                  <a:gd name="T32" fmla="*/ 30 w 62"/>
                  <a:gd name="T33" fmla="*/ 4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2" h="40">
                    <a:moveTo>
                      <a:pt x="30" y="40"/>
                    </a:moveTo>
                    <a:lnTo>
                      <a:pt x="44" y="38"/>
                    </a:lnTo>
                    <a:lnTo>
                      <a:pt x="54" y="34"/>
                    </a:lnTo>
                    <a:lnTo>
                      <a:pt x="60" y="28"/>
                    </a:lnTo>
                    <a:lnTo>
                      <a:pt x="62" y="20"/>
                    </a:lnTo>
                    <a:lnTo>
                      <a:pt x="60" y="12"/>
                    </a:lnTo>
                    <a:lnTo>
                      <a:pt x="54" y="6"/>
                    </a:lnTo>
                    <a:lnTo>
                      <a:pt x="44" y="0"/>
                    </a:lnTo>
                    <a:lnTo>
                      <a:pt x="30" y="0"/>
                    </a:lnTo>
                    <a:lnTo>
                      <a:pt x="18" y="0"/>
                    </a:lnTo>
                    <a:lnTo>
                      <a:pt x="8" y="6"/>
                    </a:lnTo>
                    <a:lnTo>
                      <a:pt x="0" y="12"/>
                    </a:lnTo>
                    <a:lnTo>
                      <a:pt x="0" y="20"/>
                    </a:lnTo>
                    <a:lnTo>
                      <a:pt x="0" y="28"/>
                    </a:lnTo>
                    <a:lnTo>
                      <a:pt x="8" y="34"/>
                    </a:lnTo>
                    <a:lnTo>
                      <a:pt x="18" y="38"/>
                    </a:lnTo>
                    <a:lnTo>
                      <a:pt x="30" y="40"/>
                    </a:lnTo>
                    <a:close/>
                  </a:path>
                </a:pathLst>
              </a:custGeom>
              <a:solidFill>
                <a:srgbClr val="FFFF4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433" name="Freeform 369"/>
              <p:cNvSpPr>
                <a:spLocks/>
              </p:cNvSpPr>
              <p:nvPr/>
            </p:nvSpPr>
            <p:spPr bwMode="auto">
              <a:xfrm>
                <a:off x="4544" y="1950"/>
                <a:ext cx="62" cy="40"/>
              </a:xfrm>
              <a:custGeom>
                <a:avLst/>
                <a:gdLst>
                  <a:gd name="T0" fmla="*/ 30 w 62"/>
                  <a:gd name="T1" fmla="*/ 40 h 40"/>
                  <a:gd name="T2" fmla="*/ 44 w 62"/>
                  <a:gd name="T3" fmla="*/ 38 h 40"/>
                  <a:gd name="T4" fmla="*/ 54 w 62"/>
                  <a:gd name="T5" fmla="*/ 34 h 40"/>
                  <a:gd name="T6" fmla="*/ 60 w 62"/>
                  <a:gd name="T7" fmla="*/ 28 h 40"/>
                  <a:gd name="T8" fmla="*/ 62 w 62"/>
                  <a:gd name="T9" fmla="*/ 20 h 40"/>
                  <a:gd name="T10" fmla="*/ 60 w 62"/>
                  <a:gd name="T11" fmla="*/ 12 h 40"/>
                  <a:gd name="T12" fmla="*/ 54 w 62"/>
                  <a:gd name="T13" fmla="*/ 6 h 40"/>
                  <a:gd name="T14" fmla="*/ 44 w 62"/>
                  <a:gd name="T15" fmla="*/ 0 h 40"/>
                  <a:gd name="T16" fmla="*/ 30 w 62"/>
                  <a:gd name="T17" fmla="*/ 0 h 40"/>
                  <a:gd name="T18" fmla="*/ 18 w 62"/>
                  <a:gd name="T19" fmla="*/ 0 h 40"/>
                  <a:gd name="T20" fmla="*/ 8 w 62"/>
                  <a:gd name="T21" fmla="*/ 6 h 40"/>
                  <a:gd name="T22" fmla="*/ 0 w 62"/>
                  <a:gd name="T23" fmla="*/ 12 h 40"/>
                  <a:gd name="T24" fmla="*/ 0 w 62"/>
                  <a:gd name="T25" fmla="*/ 20 h 40"/>
                  <a:gd name="T26" fmla="*/ 0 w 62"/>
                  <a:gd name="T27" fmla="*/ 28 h 40"/>
                  <a:gd name="T28" fmla="*/ 8 w 62"/>
                  <a:gd name="T29" fmla="*/ 34 h 40"/>
                  <a:gd name="T30" fmla="*/ 18 w 62"/>
                  <a:gd name="T31" fmla="*/ 38 h 40"/>
                  <a:gd name="T32" fmla="*/ 30 w 62"/>
                  <a:gd name="T33" fmla="*/ 4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2" h="40">
                    <a:moveTo>
                      <a:pt x="30" y="40"/>
                    </a:moveTo>
                    <a:lnTo>
                      <a:pt x="44" y="38"/>
                    </a:lnTo>
                    <a:lnTo>
                      <a:pt x="54" y="34"/>
                    </a:lnTo>
                    <a:lnTo>
                      <a:pt x="60" y="28"/>
                    </a:lnTo>
                    <a:lnTo>
                      <a:pt x="62" y="20"/>
                    </a:lnTo>
                    <a:lnTo>
                      <a:pt x="60" y="12"/>
                    </a:lnTo>
                    <a:lnTo>
                      <a:pt x="54" y="6"/>
                    </a:lnTo>
                    <a:lnTo>
                      <a:pt x="44" y="0"/>
                    </a:lnTo>
                    <a:lnTo>
                      <a:pt x="30" y="0"/>
                    </a:lnTo>
                    <a:lnTo>
                      <a:pt x="18" y="0"/>
                    </a:lnTo>
                    <a:lnTo>
                      <a:pt x="8" y="6"/>
                    </a:lnTo>
                    <a:lnTo>
                      <a:pt x="0" y="12"/>
                    </a:lnTo>
                    <a:lnTo>
                      <a:pt x="0" y="20"/>
                    </a:lnTo>
                    <a:lnTo>
                      <a:pt x="0" y="28"/>
                    </a:lnTo>
                    <a:lnTo>
                      <a:pt x="8" y="34"/>
                    </a:lnTo>
                    <a:lnTo>
                      <a:pt x="18" y="38"/>
                    </a:lnTo>
                    <a:lnTo>
                      <a:pt x="30" y="4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sp>
          <p:nvSpPr>
            <p:cNvPr id="34412" name="Freeform 370"/>
            <p:cNvSpPr>
              <a:spLocks/>
            </p:cNvSpPr>
            <p:nvPr/>
          </p:nvSpPr>
          <p:spPr bwMode="auto">
            <a:xfrm>
              <a:off x="4506" y="1554"/>
              <a:ext cx="328" cy="556"/>
            </a:xfrm>
            <a:custGeom>
              <a:avLst/>
              <a:gdLst>
                <a:gd name="T0" fmla="*/ 68 w 328"/>
                <a:gd name="T1" fmla="*/ 556 h 556"/>
                <a:gd name="T2" fmla="*/ 68 w 328"/>
                <a:gd name="T3" fmla="*/ 470 h 556"/>
                <a:gd name="T4" fmla="*/ 68 w 328"/>
                <a:gd name="T5" fmla="*/ 468 h 556"/>
                <a:gd name="T6" fmla="*/ 68 w 328"/>
                <a:gd name="T7" fmla="*/ 464 h 556"/>
                <a:gd name="T8" fmla="*/ 66 w 328"/>
                <a:gd name="T9" fmla="*/ 456 h 556"/>
                <a:gd name="T10" fmla="*/ 62 w 328"/>
                <a:gd name="T11" fmla="*/ 442 h 556"/>
                <a:gd name="T12" fmla="*/ 58 w 328"/>
                <a:gd name="T13" fmla="*/ 426 h 556"/>
                <a:gd name="T14" fmla="*/ 50 w 328"/>
                <a:gd name="T15" fmla="*/ 406 h 556"/>
                <a:gd name="T16" fmla="*/ 36 w 328"/>
                <a:gd name="T17" fmla="*/ 380 h 556"/>
                <a:gd name="T18" fmla="*/ 20 w 328"/>
                <a:gd name="T19" fmla="*/ 352 h 556"/>
                <a:gd name="T20" fmla="*/ 16 w 328"/>
                <a:gd name="T21" fmla="*/ 350 h 556"/>
                <a:gd name="T22" fmla="*/ 12 w 328"/>
                <a:gd name="T23" fmla="*/ 342 h 556"/>
                <a:gd name="T24" fmla="*/ 6 w 328"/>
                <a:gd name="T25" fmla="*/ 334 h 556"/>
                <a:gd name="T26" fmla="*/ 2 w 328"/>
                <a:gd name="T27" fmla="*/ 322 h 556"/>
                <a:gd name="T28" fmla="*/ 0 w 328"/>
                <a:gd name="T29" fmla="*/ 308 h 556"/>
                <a:gd name="T30" fmla="*/ 0 w 328"/>
                <a:gd name="T31" fmla="*/ 294 h 556"/>
                <a:gd name="T32" fmla="*/ 8 w 328"/>
                <a:gd name="T33" fmla="*/ 276 h 556"/>
                <a:gd name="T34" fmla="*/ 24 w 328"/>
                <a:gd name="T35" fmla="*/ 260 h 556"/>
                <a:gd name="T36" fmla="*/ 24 w 328"/>
                <a:gd name="T37" fmla="*/ 260 h 556"/>
                <a:gd name="T38" fmla="*/ 28 w 328"/>
                <a:gd name="T39" fmla="*/ 260 h 556"/>
                <a:gd name="T40" fmla="*/ 36 w 328"/>
                <a:gd name="T41" fmla="*/ 258 h 556"/>
                <a:gd name="T42" fmla="*/ 46 w 328"/>
                <a:gd name="T43" fmla="*/ 254 h 556"/>
                <a:gd name="T44" fmla="*/ 56 w 328"/>
                <a:gd name="T45" fmla="*/ 248 h 556"/>
                <a:gd name="T46" fmla="*/ 66 w 328"/>
                <a:gd name="T47" fmla="*/ 240 h 556"/>
                <a:gd name="T48" fmla="*/ 74 w 328"/>
                <a:gd name="T49" fmla="*/ 224 h 556"/>
                <a:gd name="T50" fmla="*/ 84 w 328"/>
                <a:gd name="T51" fmla="*/ 206 h 556"/>
                <a:gd name="T52" fmla="*/ 86 w 328"/>
                <a:gd name="T53" fmla="*/ 188 h 556"/>
                <a:gd name="T54" fmla="*/ 90 w 328"/>
                <a:gd name="T55" fmla="*/ 172 h 556"/>
                <a:gd name="T56" fmla="*/ 92 w 328"/>
                <a:gd name="T57" fmla="*/ 162 h 556"/>
                <a:gd name="T58" fmla="*/ 94 w 328"/>
                <a:gd name="T59" fmla="*/ 154 h 556"/>
                <a:gd name="T60" fmla="*/ 94 w 328"/>
                <a:gd name="T61" fmla="*/ 152 h 556"/>
                <a:gd name="T62" fmla="*/ 96 w 328"/>
                <a:gd name="T63" fmla="*/ 150 h 556"/>
                <a:gd name="T64" fmla="*/ 96 w 328"/>
                <a:gd name="T65" fmla="*/ 148 h 556"/>
                <a:gd name="T66" fmla="*/ 84 w 328"/>
                <a:gd name="T67" fmla="*/ 206 h 556"/>
                <a:gd name="T68" fmla="*/ 96 w 328"/>
                <a:gd name="T69" fmla="*/ 148 h 556"/>
                <a:gd name="T70" fmla="*/ 96 w 328"/>
                <a:gd name="T71" fmla="*/ 74 h 556"/>
                <a:gd name="T72" fmla="*/ 96 w 328"/>
                <a:gd name="T73" fmla="*/ 68 h 556"/>
                <a:gd name="T74" fmla="*/ 96 w 328"/>
                <a:gd name="T75" fmla="*/ 60 h 556"/>
                <a:gd name="T76" fmla="*/ 98 w 328"/>
                <a:gd name="T77" fmla="*/ 48 h 556"/>
                <a:gd name="T78" fmla="*/ 104 w 328"/>
                <a:gd name="T79" fmla="*/ 38 h 556"/>
                <a:gd name="T80" fmla="*/ 114 w 328"/>
                <a:gd name="T81" fmla="*/ 30 h 556"/>
                <a:gd name="T82" fmla="*/ 130 w 328"/>
                <a:gd name="T83" fmla="*/ 30 h 556"/>
                <a:gd name="T84" fmla="*/ 156 w 328"/>
                <a:gd name="T85" fmla="*/ 42 h 556"/>
                <a:gd name="T86" fmla="*/ 184 w 328"/>
                <a:gd name="T87" fmla="*/ 64 h 556"/>
                <a:gd name="T88" fmla="*/ 188 w 328"/>
                <a:gd name="T89" fmla="*/ 64 h 556"/>
                <a:gd name="T90" fmla="*/ 198 w 328"/>
                <a:gd name="T91" fmla="*/ 64 h 556"/>
                <a:gd name="T92" fmla="*/ 214 w 328"/>
                <a:gd name="T93" fmla="*/ 62 h 556"/>
                <a:gd name="T94" fmla="*/ 234 w 328"/>
                <a:gd name="T95" fmla="*/ 60 h 556"/>
                <a:gd name="T96" fmla="*/ 256 w 328"/>
                <a:gd name="T97" fmla="*/ 52 h 556"/>
                <a:gd name="T98" fmla="*/ 280 w 328"/>
                <a:gd name="T99" fmla="*/ 40 h 556"/>
                <a:gd name="T100" fmla="*/ 302 w 328"/>
                <a:gd name="T101" fmla="*/ 24 h 556"/>
                <a:gd name="T102" fmla="*/ 328 w 328"/>
                <a:gd name="T103" fmla="*/ 0 h 5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28" h="556">
                  <a:moveTo>
                    <a:pt x="68" y="556"/>
                  </a:moveTo>
                  <a:lnTo>
                    <a:pt x="68" y="470"/>
                  </a:lnTo>
                  <a:lnTo>
                    <a:pt x="68" y="468"/>
                  </a:lnTo>
                  <a:lnTo>
                    <a:pt x="68" y="464"/>
                  </a:lnTo>
                  <a:lnTo>
                    <a:pt x="66" y="456"/>
                  </a:lnTo>
                  <a:lnTo>
                    <a:pt x="62" y="442"/>
                  </a:lnTo>
                  <a:lnTo>
                    <a:pt x="58" y="426"/>
                  </a:lnTo>
                  <a:lnTo>
                    <a:pt x="50" y="406"/>
                  </a:lnTo>
                  <a:lnTo>
                    <a:pt x="36" y="380"/>
                  </a:lnTo>
                  <a:lnTo>
                    <a:pt x="20" y="352"/>
                  </a:lnTo>
                  <a:lnTo>
                    <a:pt x="16" y="350"/>
                  </a:lnTo>
                  <a:lnTo>
                    <a:pt x="12" y="342"/>
                  </a:lnTo>
                  <a:lnTo>
                    <a:pt x="6" y="334"/>
                  </a:lnTo>
                  <a:lnTo>
                    <a:pt x="2" y="322"/>
                  </a:lnTo>
                  <a:lnTo>
                    <a:pt x="0" y="308"/>
                  </a:lnTo>
                  <a:lnTo>
                    <a:pt x="0" y="294"/>
                  </a:lnTo>
                  <a:lnTo>
                    <a:pt x="8" y="276"/>
                  </a:lnTo>
                  <a:lnTo>
                    <a:pt x="24" y="260"/>
                  </a:lnTo>
                  <a:lnTo>
                    <a:pt x="28" y="260"/>
                  </a:lnTo>
                  <a:lnTo>
                    <a:pt x="36" y="258"/>
                  </a:lnTo>
                  <a:lnTo>
                    <a:pt x="46" y="254"/>
                  </a:lnTo>
                  <a:lnTo>
                    <a:pt x="56" y="248"/>
                  </a:lnTo>
                  <a:lnTo>
                    <a:pt x="66" y="240"/>
                  </a:lnTo>
                  <a:lnTo>
                    <a:pt x="74" y="224"/>
                  </a:lnTo>
                  <a:lnTo>
                    <a:pt x="84" y="206"/>
                  </a:lnTo>
                  <a:lnTo>
                    <a:pt x="86" y="188"/>
                  </a:lnTo>
                  <a:lnTo>
                    <a:pt x="90" y="172"/>
                  </a:lnTo>
                  <a:lnTo>
                    <a:pt x="92" y="162"/>
                  </a:lnTo>
                  <a:lnTo>
                    <a:pt x="94" y="154"/>
                  </a:lnTo>
                  <a:lnTo>
                    <a:pt x="94" y="152"/>
                  </a:lnTo>
                  <a:lnTo>
                    <a:pt x="96" y="150"/>
                  </a:lnTo>
                  <a:lnTo>
                    <a:pt x="96" y="148"/>
                  </a:lnTo>
                  <a:lnTo>
                    <a:pt x="84" y="206"/>
                  </a:lnTo>
                  <a:lnTo>
                    <a:pt x="96" y="148"/>
                  </a:lnTo>
                  <a:lnTo>
                    <a:pt x="96" y="74"/>
                  </a:lnTo>
                  <a:lnTo>
                    <a:pt x="96" y="68"/>
                  </a:lnTo>
                  <a:lnTo>
                    <a:pt x="96" y="60"/>
                  </a:lnTo>
                  <a:lnTo>
                    <a:pt x="98" y="48"/>
                  </a:lnTo>
                  <a:lnTo>
                    <a:pt x="104" y="38"/>
                  </a:lnTo>
                  <a:lnTo>
                    <a:pt x="114" y="30"/>
                  </a:lnTo>
                  <a:lnTo>
                    <a:pt x="130" y="30"/>
                  </a:lnTo>
                  <a:lnTo>
                    <a:pt x="156" y="42"/>
                  </a:lnTo>
                  <a:lnTo>
                    <a:pt x="184" y="64"/>
                  </a:lnTo>
                  <a:lnTo>
                    <a:pt x="188" y="64"/>
                  </a:lnTo>
                  <a:lnTo>
                    <a:pt x="198" y="64"/>
                  </a:lnTo>
                  <a:lnTo>
                    <a:pt x="214" y="62"/>
                  </a:lnTo>
                  <a:lnTo>
                    <a:pt x="234" y="60"/>
                  </a:lnTo>
                  <a:lnTo>
                    <a:pt x="256" y="52"/>
                  </a:lnTo>
                  <a:lnTo>
                    <a:pt x="280" y="40"/>
                  </a:lnTo>
                  <a:lnTo>
                    <a:pt x="302" y="24"/>
                  </a:lnTo>
                  <a:lnTo>
                    <a:pt x="328"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nvGrpSpPr>
            <p:cNvPr id="34413" name="Group 371"/>
            <p:cNvGrpSpPr>
              <a:grpSpLocks/>
            </p:cNvGrpSpPr>
            <p:nvPr/>
          </p:nvGrpSpPr>
          <p:grpSpPr bwMode="auto">
            <a:xfrm>
              <a:off x="4582" y="1700"/>
              <a:ext cx="28" cy="60"/>
              <a:chOff x="4582" y="1560"/>
              <a:chExt cx="28" cy="60"/>
            </a:xfrm>
          </p:grpSpPr>
          <p:sp>
            <p:nvSpPr>
              <p:cNvPr id="34430" name="Freeform 372"/>
              <p:cNvSpPr>
                <a:spLocks/>
              </p:cNvSpPr>
              <p:nvPr/>
            </p:nvSpPr>
            <p:spPr bwMode="auto">
              <a:xfrm>
                <a:off x="4582" y="1560"/>
                <a:ext cx="28" cy="60"/>
              </a:xfrm>
              <a:custGeom>
                <a:avLst/>
                <a:gdLst>
                  <a:gd name="T0" fmla="*/ 0 w 28"/>
                  <a:gd name="T1" fmla="*/ 60 h 60"/>
                  <a:gd name="T2" fmla="*/ 14 w 28"/>
                  <a:gd name="T3" fmla="*/ 60 h 60"/>
                  <a:gd name="T4" fmla="*/ 28 w 28"/>
                  <a:gd name="T5" fmla="*/ 4 h 60"/>
                  <a:gd name="T6" fmla="*/ 12 w 28"/>
                  <a:gd name="T7" fmla="*/ 0 h 60"/>
                  <a:gd name="T8" fmla="*/ 0 w 28"/>
                  <a:gd name="T9" fmla="*/ 60 h 60"/>
                  <a:gd name="T10" fmla="*/ 14 w 28"/>
                  <a:gd name="T11" fmla="*/ 60 h 60"/>
                  <a:gd name="T12" fmla="*/ 0 w 28"/>
                  <a:gd name="T13" fmla="*/ 6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 h="60">
                    <a:moveTo>
                      <a:pt x="0" y="60"/>
                    </a:moveTo>
                    <a:lnTo>
                      <a:pt x="14" y="60"/>
                    </a:lnTo>
                    <a:lnTo>
                      <a:pt x="28" y="4"/>
                    </a:lnTo>
                    <a:lnTo>
                      <a:pt x="12" y="0"/>
                    </a:lnTo>
                    <a:lnTo>
                      <a:pt x="0" y="60"/>
                    </a:lnTo>
                    <a:lnTo>
                      <a:pt x="14" y="60"/>
                    </a:lnTo>
                    <a:lnTo>
                      <a:pt x="0" y="6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431" name="Freeform 373"/>
              <p:cNvSpPr>
                <a:spLocks/>
              </p:cNvSpPr>
              <p:nvPr/>
            </p:nvSpPr>
            <p:spPr bwMode="auto">
              <a:xfrm>
                <a:off x="4582" y="1560"/>
                <a:ext cx="28" cy="60"/>
              </a:xfrm>
              <a:custGeom>
                <a:avLst/>
                <a:gdLst>
                  <a:gd name="T0" fmla="*/ 0 w 28"/>
                  <a:gd name="T1" fmla="*/ 60 h 60"/>
                  <a:gd name="T2" fmla="*/ 14 w 28"/>
                  <a:gd name="T3" fmla="*/ 60 h 60"/>
                  <a:gd name="T4" fmla="*/ 28 w 28"/>
                  <a:gd name="T5" fmla="*/ 4 h 60"/>
                  <a:gd name="T6" fmla="*/ 12 w 28"/>
                  <a:gd name="T7" fmla="*/ 0 h 60"/>
                  <a:gd name="T8" fmla="*/ 0 w 28"/>
                  <a:gd name="T9" fmla="*/ 60 h 60"/>
                  <a:gd name="T10" fmla="*/ 14 w 28"/>
                  <a:gd name="T11" fmla="*/ 60 h 60"/>
                  <a:gd name="T12" fmla="*/ 0 w 28"/>
                  <a:gd name="T13" fmla="*/ 6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 h="60">
                    <a:moveTo>
                      <a:pt x="0" y="60"/>
                    </a:moveTo>
                    <a:lnTo>
                      <a:pt x="14" y="60"/>
                    </a:lnTo>
                    <a:lnTo>
                      <a:pt x="28" y="4"/>
                    </a:lnTo>
                    <a:lnTo>
                      <a:pt x="12" y="0"/>
                    </a:lnTo>
                    <a:lnTo>
                      <a:pt x="0" y="60"/>
                    </a:lnTo>
                    <a:lnTo>
                      <a:pt x="14" y="60"/>
                    </a:lnTo>
                    <a:lnTo>
                      <a:pt x="0" y="6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sp>
          <p:nvSpPr>
            <p:cNvPr id="34414" name="Freeform 374"/>
            <p:cNvSpPr>
              <a:spLocks/>
            </p:cNvSpPr>
            <p:nvPr/>
          </p:nvSpPr>
          <p:spPr bwMode="auto">
            <a:xfrm>
              <a:off x="4620" y="1902"/>
              <a:ext cx="74" cy="172"/>
            </a:xfrm>
            <a:custGeom>
              <a:avLst/>
              <a:gdLst>
                <a:gd name="T0" fmla="*/ 4 w 74"/>
                <a:gd name="T1" fmla="*/ 172 h 172"/>
                <a:gd name="T2" fmla="*/ 4 w 74"/>
                <a:gd name="T3" fmla="*/ 168 h 172"/>
                <a:gd name="T4" fmla="*/ 0 w 74"/>
                <a:gd name="T5" fmla="*/ 162 h 172"/>
                <a:gd name="T6" fmla="*/ 0 w 74"/>
                <a:gd name="T7" fmla="*/ 150 h 172"/>
                <a:gd name="T8" fmla="*/ 0 w 74"/>
                <a:gd name="T9" fmla="*/ 138 h 172"/>
                <a:gd name="T10" fmla="*/ 0 w 74"/>
                <a:gd name="T11" fmla="*/ 122 h 172"/>
                <a:gd name="T12" fmla="*/ 2 w 74"/>
                <a:gd name="T13" fmla="*/ 106 h 172"/>
                <a:gd name="T14" fmla="*/ 6 w 74"/>
                <a:gd name="T15" fmla="*/ 90 h 172"/>
                <a:gd name="T16" fmla="*/ 14 w 74"/>
                <a:gd name="T17" fmla="*/ 74 h 172"/>
                <a:gd name="T18" fmla="*/ 16 w 74"/>
                <a:gd name="T19" fmla="*/ 72 h 172"/>
                <a:gd name="T20" fmla="*/ 20 w 74"/>
                <a:gd name="T21" fmla="*/ 70 h 172"/>
                <a:gd name="T22" fmla="*/ 22 w 74"/>
                <a:gd name="T23" fmla="*/ 62 h 172"/>
                <a:gd name="T24" fmla="*/ 26 w 74"/>
                <a:gd name="T25" fmla="*/ 56 h 172"/>
                <a:gd name="T26" fmla="*/ 32 w 74"/>
                <a:gd name="T27" fmla="*/ 42 h 172"/>
                <a:gd name="T28" fmla="*/ 38 w 74"/>
                <a:gd name="T29" fmla="*/ 28 h 172"/>
                <a:gd name="T30" fmla="*/ 44 w 74"/>
                <a:gd name="T31" fmla="*/ 6 h 172"/>
                <a:gd name="T32" fmla="*/ 46 w 74"/>
                <a:gd name="T33" fmla="*/ 4 h 172"/>
                <a:gd name="T34" fmla="*/ 50 w 74"/>
                <a:gd name="T35" fmla="*/ 2 h 172"/>
                <a:gd name="T36" fmla="*/ 52 w 74"/>
                <a:gd name="T37" fmla="*/ 0 h 172"/>
                <a:gd name="T38" fmla="*/ 58 w 74"/>
                <a:gd name="T39" fmla="*/ 0 h 172"/>
                <a:gd name="T40" fmla="*/ 62 w 74"/>
                <a:gd name="T41" fmla="*/ 4 h 172"/>
                <a:gd name="T42" fmla="*/ 68 w 74"/>
                <a:gd name="T43" fmla="*/ 16 h 172"/>
                <a:gd name="T44" fmla="*/ 72 w 74"/>
                <a:gd name="T45" fmla="*/ 38 h 172"/>
                <a:gd name="T46" fmla="*/ 74 w 74"/>
                <a:gd name="T47" fmla="*/ 70 h 172"/>
                <a:gd name="T48" fmla="*/ 74 w 74"/>
                <a:gd name="T49" fmla="*/ 172 h 17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74" h="172">
                  <a:moveTo>
                    <a:pt x="4" y="172"/>
                  </a:moveTo>
                  <a:lnTo>
                    <a:pt x="4" y="168"/>
                  </a:lnTo>
                  <a:lnTo>
                    <a:pt x="0" y="162"/>
                  </a:lnTo>
                  <a:lnTo>
                    <a:pt x="0" y="150"/>
                  </a:lnTo>
                  <a:lnTo>
                    <a:pt x="0" y="138"/>
                  </a:lnTo>
                  <a:lnTo>
                    <a:pt x="0" y="122"/>
                  </a:lnTo>
                  <a:lnTo>
                    <a:pt x="2" y="106"/>
                  </a:lnTo>
                  <a:lnTo>
                    <a:pt x="6" y="90"/>
                  </a:lnTo>
                  <a:lnTo>
                    <a:pt x="14" y="74"/>
                  </a:lnTo>
                  <a:lnTo>
                    <a:pt x="16" y="72"/>
                  </a:lnTo>
                  <a:lnTo>
                    <a:pt x="20" y="70"/>
                  </a:lnTo>
                  <a:lnTo>
                    <a:pt x="22" y="62"/>
                  </a:lnTo>
                  <a:lnTo>
                    <a:pt x="26" y="56"/>
                  </a:lnTo>
                  <a:lnTo>
                    <a:pt x="32" y="42"/>
                  </a:lnTo>
                  <a:lnTo>
                    <a:pt x="38" y="28"/>
                  </a:lnTo>
                  <a:lnTo>
                    <a:pt x="44" y="6"/>
                  </a:lnTo>
                  <a:lnTo>
                    <a:pt x="46" y="4"/>
                  </a:lnTo>
                  <a:lnTo>
                    <a:pt x="50" y="2"/>
                  </a:lnTo>
                  <a:lnTo>
                    <a:pt x="52" y="0"/>
                  </a:lnTo>
                  <a:lnTo>
                    <a:pt x="58" y="0"/>
                  </a:lnTo>
                  <a:lnTo>
                    <a:pt x="62" y="4"/>
                  </a:lnTo>
                  <a:lnTo>
                    <a:pt x="68" y="16"/>
                  </a:lnTo>
                  <a:lnTo>
                    <a:pt x="72" y="38"/>
                  </a:lnTo>
                  <a:lnTo>
                    <a:pt x="74" y="70"/>
                  </a:lnTo>
                  <a:lnTo>
                    <a:pt x="74" y="172"/>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415" name="Freeform 375"/>
            <p:cNvSpPr>
              <a:spLocks/>
            </p:cNvSpPr>
            <p:nvPr/>
          </p:nvSpPr>
          <p:spPr bwMode="auto">
            <a:xfrm>
              <a:off x="4682" y="1708"/>
              <a:ext cx="96" cy="398"/>
            </a:xfrm>
            <a:custGeom>
              <a:avLst/>
              <a:gdLst>
                <a:gd name="T0" fmla="*/ 48 w 96"/>
                <a:gd name="T1" fmla="*/ 398 h 398"/>
                <a:gd name="T2" fmla="*/ 48 w 96"/>
                <a:gd name="T3" fmla="*/ 222 h 398"/>
                <a:gd name="T4" fmla="*/ 48 w 96"/>
                <a:gd name="T5" fmla="*/ 218 h 398"/>
                <a:gd name="T6" fmla="*/ 46 w 96"/>
                <a:gd name="T7" fmla="*/ 216 h 398"/>
                <a:gd name="T8" fmla="*/ 42 w 96"/>
                <a:gd name="T9" fmla="*/ 206 h 398"/>
                <a:gd name="T10" fmla="*/ 38 w 96"/>
                <a:gd name="T11" fmla="*/ 196 h 398"/>
                <a:gd name="T12" fmla="*/ 32 w 96"/>
                <a:gd name="T13" fmla="*/ 182 h 398"/>
                <a:gd name="T14" fmla="*/ 26 w 96"/>
                <a:gd name="T15" fmla="*/ 166 h 398"/>
                <a:gd name="T16" fmla="*/ 16 w 96"/>
                <a:gd name="T17" fmla="*/ 148 h 398"/>
                <a:gd name="T18" fmla="*/ 4 w 96"/>
                <a:gd name="T19" fmla="*/ 128 h 398"/>
                <a:gd name="T20" fmla="*/ 4 w 96"/>
                <a:gd name="T21" fmla="*/ 126 h 398"/>
                <a:gd name="T22" fmla="*/ 4 w 96"/>
                <a:gd name="T23" fmla="*/ 120 h 398"/>
                <a:gd name="T24" fmla="*/ 0 w 96"/>
                <a:gd name="T25" fmla="*/ 108 h 398"/>
                <a:gd name="T26" fmla="*/ 0 w 96"/>
                <a:gd name="T27" fmla="*/ 94 h 398"/>
                <a:gd name="T28" fmla="*/ 0 w 96"/>
                <a:gd name="T29" fmla="*/ 80 h 398"/>
                <a:gd name="T30" fmla="*/ 0 w 96"/>
                <a:gd name="T31" fmla="*/ 64 h 398"/>
                <a:gd name="T32" fmla="*/ 0 w 96"/>
                <a:gd name="T33" fmla="*/ 48 h 398"/>
                <a:gd name="T34" fmla="*/ 0 w 96"/>
                <a:gd name="T35" fmla="*/ 32 h 398"/>
                <a:gd name="T36" fmla="*/ 0 w 96"/>
                <a:gd name="T37" fmla="*/ 18 h 398"/>
                <a:gd name="T38" fmla="*/ 4 w 96"/>
                <a:gd name="T39" fmla="*/ 8 h 398"/>
                <a:gd name="T40" fmla="*/ 10 w 96"/>
                <a:gd name="T41" fmla="*/ 2 h 398"/>
                <a:gd name="T42" fmla="*/ 18 w 96"/>
                <a:gd name="T43" fmla="*/ 0 h 398"/>
                <a:gd name="T44" fmla="*/ 28 w 96"/>
                <a:gd name="T45" fmla="*/ 4 h 398"/>
                <a:gd name="T46" fmla="*/ 42 w 96"/>
                <a:gd name="T47" fmla="*/ 16 h 398"/>
                <a:gd name="T48" fmla="*/ 58 w 96"/>
                <a:gd name="T49" fmla="*/ 32 h 398"/>
                <a:gd name="T50" fmla="*/ 78 w 96"/>
                <a:gd name="T51" fmla="*/ 58 h 398"/>
                <a:gd name="T52" fmla="*/ 80 w 96"/>
                <a:gd name="T53" fmla="*/ 58 h 398"/>
                <a:gd name="T54" fmla="*/ 82 w 96"/>
                <a:gd name="T55" fmla="*/ 58 h 398"/>
                <a:gd name="T56" fmla="*/ 84 w 96"/>
                <a:gd name="T57" fmla="*/ 58 h 398"/>
                <a:gd name="T58" fmla="*/ 88 w 96"/>
                <a:gd name="T59" fmla="*/ 64 h 398"/>
                <a:gd name="T60" fmla="*/ 92 w 96"/>
                <a:gd name="T61" fmla="*/ 76 h 398"/>
                <a:gd name="T62" fmla="*/ 94 w 96"/>
                <a:gd name="T63" fmla="*/ 94 h 398"/>
                <a:gd name="T64" fmla="*/ 96 w 96"/>
                <a:gd name="T65" fmla="*/ 124 h 398"/>
                <a:gd name="T66" fmla="*/ 94 w 96"/>
                <a:gd name="T67" fmla="*/ 166 h 398"/>
                <a:gd name="T68" fmla="*/ 84 w 96"/>
                <a:gd name="T69" fmla="*/ 362 h 3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6" h="398">
                  <a:moveTo>
                    <a:pt x="48" y="398"/>
                  </a:moveTo>
                  <a:lnTo>
                    <a:pt x="48" y="222"/>
                  </a:lnTo>
                  <a:lnTo>
                    <a:pt x="48" y="218"/>
                  </a:lnTo>
                  <a:lnTo>
                    <a:pt x="46" y="216"/>
                  </a:lnTo>
                  <a:lnTo>
                    <a:pt x="42" y="206"/>
                  </a:lnTo>
                  <a:lnTo>
                    <a:pt x="38" y="196"/>
                  </a:lnTo>
                  <a:lnTo>
                    <a:pt x="32" y="182"/>
                  </a:lnTo>
                  <a:lnTo>
                    <a:pt x="26" y="166"/>
                  </a:lnTo>
                  <a:lnTo>
                    <a:pt x="16" y="148"/>
                  </a:lnTo>
                  <a:lnTo>
                    <a:pt x="4" y="128"/>
                  </a:lnTo>
                  <a:lnTo>
                    <a:pt x="4" y="126"/>
                  </a:lnTo>
                  <a:lnTo>
                    <a:pt x="4" y="120"/>
                  </a:lnTo>
                  <a:lnTo>
                    <a:pt x="0" y="108"/>
                  </a:lnTo>
                  <a:lnTo>
                    <a:pt x="0" y="94"/>
                  </a:lnTo>
                  <a:lnTo>
                    <a:pt x="0" y="80"/>
                  </a:lnTo>
                  <a:lnTo>
                    <a:pt x="0" y="64"/>
                  </a:lnTo>
                  <a:lnTo>
                    <a:pt x="0" y="48"/>
                  </a:lnTo>
                  <a:lnTo>
                    <a:pt x="0" y="32"/>
                  </a:lnTo>
                  <a:lnTo>
                    <a:pt x="0" y="18"/>
                  </a:lnTo>
                  <a:lnTo>
                    <a:pt x="4" y="8"/>
                  </a:lnTo>
                  <a:lnTo>
                    <a:pt x="10" y="2"/>
                  </a:lnTo>
                  <a:lnTo>
                    <a:pt x="18" y="0"/>
                  </a:lnTo>
                  <a:lnTo>
                    <a:pt x="28" y="4"/>
                  </a:lnTo>
                  <a:lnTo>
                    <a:pt x="42" y="16"/>
                  </a:lnTo>
                  <a:lnTo>
                    <a:pt x="58" y="32"/>
                  </a:lnTo>
                  <a:lnTo>
                    <a:pt x="78" y="58"/>
                  </a:lnTo>
                  <a:lnTo>
                    <a:pt x="80" y="58"/>
                  </a:lnTo>
                  <a:lnTo>
                    <a:pt x="82" y="58"/>
                  </a:lnTo>
                  <a:lnTo>
                    <a:pt x="84" y="58"/>
                  </a:lnTo>
                  <a:lnTo>
                    <a:pt x="88" y="64"/>
                  </a:lnTo>
                  <a:lnTo>
                    <a:pt x="92" y="76"/>
                  </a:lnTo>
                  <a:lnTo>
                    <a:pt x="94" y="94"/>
                  </a:lnTo>
                  <a:lnTo>
                    <a:pt x="96" y="124"/>
                  </a:lnTo>
                  <a:lnTo>
                    <a:pt x="94" y="166"/>
                  </a:lnTo>
                  <a:lnTo>
                    <a:pt x="84" y="362"/>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416" name="Freeform 376"/>
            <p:cNvSpPr>
              <a:spLocks/>
            </p:cNvSpPr>
            <p:nvPr/>
          </p:nvSpPr>
          <p:spPr bwMode="auto">
            <a:xfrm>
              <a:off x="4818" y="2460"/>
              <a:ext cx="206" cy="460"/>
            </a:xfrm>
            <a:custGeom>
              <a:avLst/>
              <a:gdLst>
                <a:gd name="T0" fmla="*/ 0 w 206"/>
                <a:gd name="T1" fmla="*/ 460 h 460"/>
                <a:gd name="T2" fmla="*/ 86 w 206"/>
                <a:gd name="T3" fmla="*/ 460 h 460"/>
                <a:gd name="T4" fmla="*/ 98 w 206"/>
                <a:gd name="T5" fmla="*/ 458 h 460"/>
                <a:gd name="T6" fmla="*/ 108 w 206"/>
                <a:gd name="T7" fmla="*/ 450 h 460"/>
                <a:gd name="T8" fmla="*/ 114 w 206"/>
                <a:gd name="T9" fmla="*/ 444 h 460"/>
                <a:gd name="T10" fmla="*/ 122 w 206"/>
                <a:gd name="T11" fmla="*/ 434 h 460"/>
                <a:gd name="T12" fmla="*/ 126 w 206"/>
                <a:gd name="T13" fmla="*/ 426 h 460"/>
                <a:gd name="T14" fmla="*/ 126 w 206"/>
                <a:gd name="T15" fmla="*/ 416 h 460"/>
                <a:gd name="T16" fmla="*/ 130 w 206"/>
                <a:gd name="T17" fmla="*/ 412 h 460"/>
                <a:gd name="T18" fmla="*/ 130 w 206"/>
                <a:gd name="T19" fmla="*/ 410 h 460"/>
                <a:gd name="T20" fmla="*/ 130 w 206"/>
                <a:gd name="T21" fmla="*/ 392 h 460"/>
                <a:gd name="T22" fmla="*/ 130 w 206"/>
                <a:gd name="T23" fmla="*/ 380 h 460"/>
                <a:gd name="T24" fmla="*/ 130 w 206"/>
                <a:gd name="T25" fmla="*/ 368 h 460"/>
                <a:gd name="T26" fmla="*/ 132 w 206"/>
                <a:gd name="T27" fmla="*/ 356 h 460"/>
                <a:gd name="T28" fmla="*/ 134 w 206"/>
                <a:gd name="T29" fmla="*/ 350 h 460"/>
                <a:gd name="T30" fmla="*/ 134 w 206"/>
                <a:gd name="T31" fmla="*/ 342 h 460"/>
                <a:gd name="T32" fmla="*/ 136 w 206"/>
                <a:gd name="T33" fmla="*/ 340 h 460"/>
                <a:gd name="T34" fmla="*/ 136 w 206"/>
                <a:gd name="T35" fmla="*/ 338 h 460"/>
                <a:gd name="T36" fmla="*/ 146 w 206"/>
                <a:gd name="T37" fmla="*/ 328 h 460"/>
                <a:gd name="T38" fmla="*/ 154 w 206"/>
                <a:gd name="T39" fmla="*/ 316 h 460"/>
                <a:gd name="T40" fmla="*/ 158 w 206"/>
                <a:gd name="T41" fmla="*/ 302 h 460"/>
                <a:gd name="T42" fmla="*/ 156 w 206"/>
                <a:gd name="T43" fmla="*/ 290 h 460"/>
                <a:gd name="T44" fmla="*/ 152 w 206"/>
                <a:gd name="T45" fmla="*/ 280 h 460"/>
                <a:gd name="T46" fmla="*/ 148 w 206"/>
                <a:gd name="T47" fmla="*/ 272 h 460"/>
                <a:gd name="T48" fmla="*/ 146 w 206"/>
                <a:gd name="T49" fmla="*/ 266 h 460"/>
                <a:gd name="T50" fmla="*/ 144 w 206"/>
                <a:gd name="T51" fmla="*/ 266 h 460"/>
                <a:gd name="T52" fmla="*/ 136 w 206"/>
                <a:gd name="T53" fmla="*/ 256 h 460"/>
                <a:gd name="T54" fmla="*/ 126 w 206"/>
                <a:gd name="T55" fmla="*/ 248 h 460"/>
                <a:gd name="T56" fmla="*/ 124 w 206"/>
                <a:gd name="T57" fmla="*/ 244 h 460"/>
                <a:gd name="T58" fmla="*/ 120 w 206"/>
                <a:gd name="T59" fmla="*/ 238 h 460"/>
                <a:gd name="T60" fmla="*/ 118 w 206"/>
                <a:gd name="T61" fmla="*/ 236 h 460"/>
                <a:gd name="T62" fmla="*/ 116 w 206"/>
                <a:gd name="T63" fmla="*/ 232 h 460"/>
                <a:gd name="T64" fmla="*/ 116 w 206"/>
                <a:gd name="T65" fmla="*/ 230 h 460"/>
                <a:gd name="T66" fmla="*/ 116 w 206"/>
                <a:gd name="T67" fmla="*/ 86 h 460"/>
                <a:gd name="T68" fmla="*/ 118 w 206"/>
                <a:gd name="T69" fmla="*/ 70 h 460"/>
                <a:gd name="T70" fmla="*/ 120 w 206"/>
                <a:gd name="T71" fmla="*/ 58 h 460"/>
                <a:gd name="T72" fmla="*/ 122 w 206"/>
                <a:gd name="T73" fmla="*/ 50 h 460"/>
                <a:gd name="T74" fmla="*/ 126 w 206"/>
                <a:gd name="T75" fmla="*/ 46 h 460"/>
                <a:gd name="T76" fmla="*/ 130 w 206"/>
                <a:gd name="T77" fmla="*/ 46 h 460"/>
                <a:gd name="T78" fmla="*/ 134 w 206"/>
                <a:gd name="T79" fmla="*/ 46 h 460"/>
                <a:gd name="T80" fmla="*/ 134 w 206"/>
                <a:gd name="T81" fmla="*/ 48 h 460"/>
                <a:gd name="T82" fmla="*/ 136 w 206"/>
                <a:gd name="T83" fmla="*/ 48 h 460"/>
                <a:gd name="T84" fmla="*/ 182 w 206"/>
                <a:gd name="T85" fmla="*/ 48 h 460"/>
                <a:gd name="T86" fmla="*/ 196 w 206"/>
                <a:gd name="T87" fmla="*/ 70 h 460"/>
                <a:gd name="T88" fmla="*/ 204 w 206"/>
                <a:gd name="T89" fmla="*/ 90 h 460"/>
                <a:gd name="T90" fmla="*/ 206 w 206"/>
                <a:gd name="T91" fmla="*/ 106 h 460"/>
                <a:gd name="T92" fmla="*/ 202 w 206"/>
                <a:gd name="T93" fmla="*/ 122 h 460"/>
                <a:gd name="T94" fmla="*/ 196 w 206"/>
                <a:gd name="T95" fmla="*/ 136 h 460"/>
                <a:gd name="T96" fmla="*/ 190 w 206"/>
                <a:gd name="T97" fmla="*/ 144 h 460"/>
                <a:gd name="T98" fmla="*/ 184 w 206"/>
                <a:gd name="T99" fmla="*/ 150 h 460"/>
                <a:gd name="T100" fmla="*/ 182 w 206"/>
                <a:gd name="T101" fmla="*/ 154 h 460"/>
                <a:gd name="T102" fmla="*/ 126 w 206"/>
                <a:gd name="T103" fmla="*/ 154 h 460"/>
                <a:gd name="T104" fmla="*/ 112 w 206"/>
                <a:gd name="T105" fmla="*/ 140 h 460"/>
                <a:gd name="T106" fmla="*/ 98 w 206"/>
                <a:gd name="T107" fmla="*/ 120 h 460"/>
                <a:gd name="T108" fmla="*/ 96 w 206"/>
                <a:gd name="T109" fmla="*/ 94 h 460"/>
                <a:gd name="T110" fmla="*/ 94 w 206"/>
                <a:gd name="T111" fmla="*/ 66 h 460"/>
                <a:gd name="T112" fmla="*/ 96 w 206"/>
                <a:gd name="T113" fmla="*/ 44 h 460"/>
                <a:gd name="T114" fmla="*/ 98 w 206"/>
                <a:gd name="T115" fmla="*/ 20 h 460"/>
                <a:gd name="T116" fmla="*/ 98 w 206"/>
                <a:gd name="T117" fmla="*/ 6 h 460"/>
                <a:gd name="T118" fmla="*/ 98 w 206"/>
                <a:gd name="T119" fmla="*/ 0 h 46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06" h="460">
                  <a:moveTo>
                    <a:pt x="0" y="460"/>
                  </a:moveTo>
                  <a:lnTo>
                    <a:pt x="86" y="460"/>
                  </a:lnTo>
                  <a:lnTo>
                    <a:pt x="98" y="458"/>
                  </a:lnTo>
                  <a:lnTo>
                    <a:pt x="108" y="450"/>
                  </a:lnTo>
                  <a:lnTo>
                    <a:pt x="114" y="444"/>
                  </a:lnTo>
                  <a:lnTo>
                    <a:pt x="122" y="434"/>
                  </a:lnTo>
                  <a:lnTo>
                    <a:pt x="126" y="426"/>
                  </a:lnTo>
                  <a:lnTo>
                    <a:pt x="126" y="416"/>
                  </a:lnTo>
                  <a:lnTo>
                    <a:pt x="130" y="412"/>
                  </a:lnTo>
                  <a:lnTo>
                    <a:pt x="130" y="410"/>
                  </a:lnTo>
                  <a:lnTo>
                    <a:pt x="130" y="392"/>
                  </a:lnTo>
                  <a:lnTo>
                    <a:pt x="130" y="380"/>
                  </a:lnTo>
                  <a:lnTo>
                    <a:pt x="130" y="368"/>
                  </a:lnTo>
                  <a:lnTo>
                    <a:pt x="132" y="356"/>
                  </a:lnTo>
                  <a:lnTo>
                    <a:pt x="134" y="350"/>
                  </a:lnTo>
                  <a:lnTo>
                    <a:pt x="134" y="342"/>
                  </a:lnTo>
                  <a:lnTo>
                    <a:pt x="136" y="340"/>
                  </a:lnTo>
                  <a:lnTo>
                    <a:pt x="136" y="338"/>
                  </a:lnTo>
                  <a:lnTo>
                    <a:pt x="146" y="328"/>
                  </a:lnTo>
                  <a:lnTo>
                    <a:pt x="154" y="316"/>
                  </a:lnTo>
                  <a:lnTo>
                    <a:pt x="158" y="302"/>
                  </a:lnTo>
                  <a:lnTo>
                    <a:pt x="156" y="290"/>
                  </a:lnTo>
                  <a:lnTo>
                    <a:pt x="152" y="280"/>
                  </a:lnTo>
                  <a:lnTo>
                    <a:pt x="148" y="272"/>
                  </a:lnTo>
                  <a:lnTo>
                    <a:pt x="146" y="266"/>
                  </a:lnTo>
                  <a:lnTo>
                    <a:pt x="144" y="266"/>
                  </a:lnTo>
                  <a:lnTo>
                    <a:pt x="136" y="256"/>
                  </a:lnTo>
                  <a:lnTo>
                    <a:pt x="126" y="248"/>
                  </a:lnTo>
                  <a:lnTo>
                    <a:pt x="124" y="244"/>
                  </a:lnTo>
                  <a:lnTo>
                    <a:pt x="120" y="238"/>
                  </a:lnTo>
                  <a:lnTo>
                    <a:pt x="118" y="236"/>
                  </a:lnTo>
                  <a:lnTo>
                    <a:pt x="116" y="232"/>
                  </a:lnTo>
                  <a:lnTo>
                    <a:pt x="116" y="230"/>
                  </a:lnTo>
                  <a:lnTo>
                    <a:pt x="116" y="86"/>
                  </a:lnTo>
                  <a:lnTo>
                    <a:pt x="118" y="70"/>
                  </a:lnTo>
                  <a:lnTo>
                    <a:pt x="120" y="58"/>
                  </a:lnTo>
                  <a:lnTo>
                    <a:pt x="122" y="50"/>
                  </a:lnTo>
                  <a:lnTo>
                    <a:pt x="126" y="46"/>
                  </a:lnTo>
                  <a:lnTo>
                    <a:pt x="130" y="46"/>
                  </a:lnTo>
                  <a:lnTo>
                    <a:pt x="134" y="46"/>
                  </a:lnTo>
                  <a:lnTo>
                    <a:pt x="134" y="48"/>
                  </a:lnTo>
                  <a:lnTo>
                    <a:pt x="136" y="48"/>
                  </a:lnTo>
                  <a:lnTo>
                    <a:pt x="182" y="48"/>
                  </a:lnTo>
                  <a:lnTo>
                    <a:pt x="196" y="70"/>
                  </a:lnTo>
                  <a:lnTo>
                    <a:pt x="204" y="90"/>
                  </a:lnTo>
                  <a:lnTo>
                    <a:pt x="206" y="106"/>
                  </a:lnTo>
                  <a:lnTo>
                    <a:pt x="202" y="122"/>
                  </a:lnTo>
                  <a:lnTo>
                    <a:pt x="196" y="136"/>
                  </a:lnTo>
                  <a:lnTo>
                    <a:pt x="190" y="144"/>
                  </a:lnTo>
                  <a:lnTo>
                    <a:pt x="184" y="150"/>
                  </a:lnTo>
                  <a:lnTo>
                    <a:pt x="182" y="154"/>
                  </a:lnTo>
                  <a:lnTo>
                    <a:pt x="126" y="154"/>
                  </a:lnTo>
                  <a:lnTo>
                    <a:pt x="112" y="140"/>
                  </a:lnTo>
                  <a:lnTo>
                    <a:pt x="98" y="120"/>
                  </a:lnTo>
                  <a:lnTo>
                    <a:pt x="96" y="94"/>
                  </a:lnTo>
                  <a:lnTo>
                    <a:pt x="94" y="66"/>
                  </a:lnTo>
                  <a:lnTo>
                    <a:pt x="96" y="44"/>
                  </a:lnTo>
                  <a:lnTo>
                    <a:pt x="98" y="20"/>
                  </a:lnTo>
                  <a:lnTo>
                    <a:pt x="98" y="6"/>
                  </a:lnTo>
                  <a:lnTo>
                    <a:pt x="98"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nvGrpSpPr>
            <p:cNvPr id="34417" name="Group 377"/>
            <p:cNvGrpSpPr>
              <a:grpSpLocks/>
            </p:cNvGrpSpPr>
            <p:nvPr/>
          </p:nvGrpSpPr>
          <p:grpSpPr bwMode="auto">
            <a:xfrm>
              <a:off x="4940" y="2870"/>
              <a:ext cx="18" cy="16"/>
              <a:chOff x="4940" y="2730"/>
              <a:chExt cx="18" cy="16"/>
            </a:xfrm>
          </p:grpSpPr>
          <p:sp>
            <p:nvSpPr>
              <p:cNvPr id="34428" name="Freeform 378"/>
              <p:cNvSpPr>
                <a:spLocks/>
              </p:cNvSpPr>
              <p:nvPr/>
            </p:nvSpPr>
            <p:spPr bwMode="auto">
              <a:xfrm>
                <a:off x="4940" y="2730"/>
                <a:ext cx="18" cy="16"/>
              </a:xfrm>
              <a:custGeom>
                <a:avLst/>
                <a:gdLst>
                  <a:gd name="T0" fmla="*/ 0 w 18"/>
                  <a:gd name="T1" fmla="*/ 0 h 16"/>
                  <a:gd name="T2" fmla="*/ 8 w 18"/>
                  <a:gd name="T3" fmla="*/ 0 h 16"/>
                  <a:gd name="T4" fmla="*/ 18 w 18"/>
                  <a:gd name="T5" fmla="*/ 0 h 16"/>
                  <a:gd name="T6" fmla="*/ 18 w 18"/>
                  <a:gd name="T7" fmla="*/ 16 h 16"/>
                  <a:gd name="T8" fmla="*/ 18 w 18"/>
                  <a:gd name="T9" fmla="*/ 0 h 16"/>
                  <a:gd name="T10" fmla="*/ 0 w 18"/>
                  <a:gd name="T11" fmla="*/ 0 h 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6">
                    <a:moveTo>
                      <a:pt x="0" y="0"/>
                    </a:moveTo>
                    <a:lnTo>
                      <a:pt x="8" y="0"/>
                    </a:lnTo>
                    <a:lnTo>
                      <a:pt x="18" y="0"/>
                    </a:lnTo>
                    <a:lnTo>
                      <a:pt x="18" y="16"/>
                    </a:lnTo>
                    <a:lnTo>
                      <a:pt x="18" y="0"/>
                    </a:ln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429" name="Freeform 379"/>
              <p:cNvSpPr>
                <a:spLocks/>
              </p:cNvSpPr>
              <p:nvPr/>
            </p:nvSpPr>
            <p:spPr bwMode="auto">
              <a:xfrm>
                <a:off x="4940" y="2730"/>
                <a:ext cx="18" cy="16"/>
              </a:xfrm>
              <a:custGeom>
                <a:avLst/>
                <a:gdLst>
                  <a:gd name="T0" fmla="*/ 0 w 18"/>
                  <a:gd name="T1" fmla="*/ 0 h 16"/>
                  <a:gd name="T2" fmla="*/ 8 w 18"/>
                  <a:gd name="T3" fmla="*/ 0 h 16"/>
                  <a:gd name="T4" fmla="*/ 18 w 18"/>
                  <a:gd name="T5" fmla="*/ 0 h 16"/>
                  <a:gd name="T6" fmla="*/ 18 w 18"/>
                  <a:gd name="T7" fmla="*/ 16 h 16"/>
                  <a:gd name="T8" fmla="*/ 18 w 18"/>
                  <a:gd name="T9" fmla="*/ 0 h 16"/>
                  <a:gd name="T10" fmla="*/ 0 w 18"/>
                  <a:gd name="T11" fmla="*/ 0 h 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6">
                    <a:moveTo>
                      <a:pt x="0" y="0"/>
                    </a:moveTo>
                    <a:lnTo>
                      <a:pt x="8" y="0"/>
                    </a:lnTo>
                    <a:lnTo>
                      <a:pt x="18" y="0"/>
                    </a:lnTo>
                    <a:lnTo>
                      <a:pt x="18" y="16"/>
                    </a:lnTo>
                    <a:lnTo>
                      <a:pt x="18" y="0"/>
                    </a:lnTo>
                    <a:lnTo>
                      <a:pt x="0" y="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sp>
          <p:nvSpPr>
            <p:cNvPr id="34418" name="Freeform 380"/>
            <p:cNvSpPr>
              <a:spLocks/>
            </p:cNvSpPr>
            <p:nvPr/>
          </p:nvSpPr>
          <p:spPr bwMode="auto">
            <a:xfrm>
              <a:off x="4762" y="2874"/>
              <a:ext cx="26" cy="100"/>
            </a:xfrm>
            <a:custGeom>
              <a:avLst/>
              <a:gdLst>
                <a:gd name="T0" fmla="*/ 26 w 26"/>
                <a:gd name="T1" fmla="*/ 50 h 100"/>
                <a:gd name="T2" fmla="*/ 26 w 26"/>
                <a:gd name="T3" fmla="*/ 38 h 100"/>
                <a:gd name="T4" fmla="*/ 24 w 26"/>
                <a:gd name="T5" fmla="*/ 30 h 100"/>
                <a:gd name="T6" fmla="*/ 24 w 26"/>
                <a:gd name="T7" fmla="*/ 22 h 100"/>
                <a:gd name="T8" fmla="*/ 22 w 26"/>
                <a:gd name="T9" fmla="*/ 14 h 100"/>
                <a:gd name="T10" fmla="*/ 20 w 26"/>
                <a:gd name="T11" fmla="*/ 8 h 100"/>
                <a:gd name="T12" fmla="*/ 18 w 26"/>
                <a:gd name="T13" fmla="*/ 2 h 100"/>
                <a:gd name="T14" fmla="*/ 16 w 26"/>
                <a:gd name="T15" fmla="*/ 0 h 100"/>
                <a:gd name="T16" fmla="*/ 12 w 26"/>
                <a:gd name="T17" fmla="*/ 0 h 100"/>
                <a:gd name="T18" fmla="*/ 8 w 26"/>
                <a:gd name="T19" fmla="*/ 0 h 100"/>
                <a:gd name="T20" fmla="*/ 8 w 26"/>
                <a:gd name="T21" fmla="*/ 2 h 100"/>
                <a:gd name="T22" fmla="*/ 4 w 26"/>
                <a:gd name="T23" fmla="*/ 8 h 100"/>
                <a:gd name="T24" fmla="*/ 2 w 26"/>
                <a:gd name="T25" fmla="*/ 14 h 100"/>
                <a:gd name="T26" fmla="*/ 2 w 26"/>
                <a:gd name="T27" fmla="*/ 22 h 100"/>
                <a:gd name="T28" fmla="*/ 0 w 26"/>
                <a:gd name="T29" fmla="*/ 30 h 100"/>
                <a:gd name="T30" fmla="*/ 0 w 26"/>
                <a:gd name="T31" fmla="*/ 38 h 100"/>
                <a:gd name="T32" fmla="*/ 0 w 26"/>
                <a:gd name="T33" fmla="*/ 50 h 100"/>
                <a:gd name="T34" fmla="*/ 0 w 26"/>
                <a:gd name="T35" fmla="*/ 60 h 100"/>
                <a:gd name="T36" fmla="*/ 0 w 26"/>
                <a:gd name="T37" fmla="*/ 70 h 100"/>
                <a:gd name="T38" fmla="*/ 2 w 26"/>
                <a:gd name="T39" fmla="*/ 78 h 100"/>
                <a:gd name="T40" fmla="*/ 2 w 26"/>
                <a:gd name="T41" fmla="*/ 86 h 100"/>
                <a:gd name="T42" fmla="*/ 4 w 26"/>
                <a:gd name="T43" fmla="*/ 90 h 100"/>
                <a:gd name="T44" fmla="*/ 8 w 26"/>
                <a:gd name="T45" fmla="*/ 94 h 100"/>
                <a:gd name="T46" fmla="*/ 8 w 26"/>
                <a:gd name="T47" fmla="*/ 98 h 100"/>
                <a:gd name="T48" fmla="*/ 12 w 26"/>
                <a:gd name="T49" fmla="*/ 100 h 100"/>
                <a:gd name="T50" fmla="*/ 16 w 26"/>
                <a:gd name="T51" fmla="*/ 98 h 100"/>
                <a:gd name="T52" fmla="*/ 18 w 26"/>
                <a:gd name="T53" fmla="*/ 94 h 100"/>
                <a:gd name="T54" fmla="*/ 20 w 26"/>
                <a:gd name="T55" fmla="*/ 90 h 100"/>
                <a:gd name="T56" fmla="*/ 22 w 26"/>
                <a:gd name="T57" fmla="*/ 86 h 100"/>
                <a:gd name="T58" fmla="*/ 24 w 26"/>
                <a:gd name="T59" fmla="*/ 78 h 100"/>
                <a:gd name="T60" fmla="*/ 24 w 26"/>
                <a:gd name="T61" fmla="*/ 70 h 100"/>
                <a:gd name="T62" fmla="*/ 26 w 26"/>
                <a:gd name="T63" fmla="*/ 60 h 100"/>
                <a:gd name="T64" fmla="*/ 26 w 26"/>
                <a:gd name="T65" fmla="*/ 50 h 1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6" h="100">
                  <a:moveTo>
                    <a:pt x="26" y="50"/>
                  </a:moveTo>
                  <a:lnTo>
                    <a:pt x="26" y="38"/>
                  </a:lnTo>
                  <a:lnTo>
                    <a:pt x="24" y="30"/>
                  </a:lnTo>
                  <a:lnTo>
                    <a:pt x="24" y="22"/>
                  </a:lnTo>
                  <a:lnTo>
                    <a:pt x="22" y="14"/>
                  </a:lnTo>
                  <a:lnTo>
                    <a:pt x="20" y="8"/>
                  </a:lnTo>
                  <a:lnTo>
                    <a:pt x="18" y="2"/>
                  </a:lnTo>
                  <a:lnTo>
                    <a:pt x="16" y="0"/>
                  </a:lnTo>
                  <a:lnTo>
                    <a:pt x="12" y="0"/>
                  </a:lnTo>
                  <a:lnTo>
                    <a:pt x="8" y="0"/>
                  </a:lnTo>
                  <a:lnTo>
                    <a:pt x="8" y="2"/>
                  </a:lnTo>
                  <a:lnTo>
                    <a:pt x="4" y="8"/>
                  </a:lnTo>
                  <a:lnTo>
                    <a:pt x="2" y="14"/>
                  </a:lnTo>
                  <a:lnTo>
                    <a:pt x="2" y="22"/>
                  </a:lnTo>
                  <a:lnTo>
                    <a:pt x="0" y="30"/>
                  </a:lnTo>
                  <a:lnTo>
                    <a:pt x="0" y="38"/>
                  </a:lnTo>
                  <a:lnTo>
                    <a:pt x="0" y="50"/>
                  </a:lnTo>
                  <a:lnTo>
                    <a:pt x="0" y="60"/>
                  </a:lnTo>
                  <a:lnTo>
                    <a:pt x="0" y="70"/>
                  </a:lnTo>
                  <a:lnTo>
                    <a:pt x="2" y="78"/>
                  </a:lnTo>
                  <a:lnTo>
                    <a:pt x="2" y="86"/>
                  </a:lnTo>
                  <a:lnTo>
                    <a:pt x="4" y="90"/>
                  </a:lnTo>
                  <a:lnTo>
                    <a:pt x="8" y="94"/>
                  </a:lnTo>
                  <a:lnTo>
                    <a:pt x="8" y="98"/>
                  </a:lnTo>
                  <a:lnTo>
                    <a:pt x="12" y="100"/>
                  </a:lnTo>
                  <a:lnTo>
                    <a:pt x="16" y="98"/>
                  </a:lnTo>
                  <a:lnTo>
                    <a:pt x="18" y="94"/>
                  </a:lnTo>
                  <a:lnTo>
                    <a:pt x="20" y="90"/>
                  </a:lnTo>
                  <a:lnTo>
                    <a:pt x="22" y="86"/>
                  </a:lnTo>
                  <a:lnTo>
                    <a:pt x="24" y="78"/>
                  </a:lnTo>
                  <a:lnTo>
                    <a:pt x="24" y="70"/>
                  </a:lnTo>
                  <a:lnTo>
                    <a:pt x="26" y="60"/>
                  </a:lnTo>
                  <a:lnTo>
                    <a:pt x="26" y="5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419" name="Freeform 381"/>
            <p:cNvSpPr>
              <a:spLocks/>
            </p:cNvSpPr>
            <p:nvPr/>
          </p:nvSpPr>
          <p:spPr bwMode="auto">
            <a:xfrm>
              <a:off x="4694" y="2924"/>
              <a:ext cx="80" cy="200"/>
            </a:xfrm>
            <a:custGeom>
              <a:avLst/>
              <a:gdLst>
                <a:gd name="T0" fmla="*/ 80 w 80"/>
                <a:gd name="T1" fmla="*/ 0 h 200"/>
                <a:gd name="T2" fmla="*/ 76 w 80"/>
                <a:gd name="T3" fmla="*/ 2 h 200"/>
                <a:gd name="T4" fmla="*/ 68 w 80"/>
                <a:gd name="T5" fmla="*/ 2 h 200"/>
                <a:gd name="T6" fmla="*/ 60 w 80"/>
                <a:gd name="T7" fmla="*/ 6 h 200"/>
                <a:gd name="T8" fmla="*/ 52 w 80"/>
                <a:gd name="T9" fmla="*/ 14 h 200"/>
                <a:gd name="T10" fmla="*/ 42 w 80"/>
                <a:gd name="T11" fmla="*/ 24 h 200"/>
                <a:gd name="T12" fmla="*/ 36 w 80"/>
                <a:gd name="T13" fmla="*/ 38 h 200"/>
                <a:gd name="T14" fmla="*/ 36 w 80"/>
                <a:gd name="T15" fmla="*/ 56 h 200"/>
                <a:gd name="T16" fmla="*/ 40 w 80"/>
                <a:gd name="T17" fmla="*/ 78 h 200"/>
                <a:gd name="T18" fmla="*/ 40 w 80"/>
                <a:gd name="T19" fmla="*/ 80 h 200"/>
                <a:gd name="T20" fmla="*/ 40 w 80"/>
                <a:gd name="T21" fmla="*/ 84 h 200"/>
                <a:gd name="T22" fmla="*/ 40 w 80"/>
                <a:gd name="T23" fmla="*/ 92 h 200"/>
                <a:gd name="T24" fmla="*/ 40 w 80"/>
                <a:gd name="T25" fmla="*/ 100 h 200"/>
                <a:gd name="T26" fmla="*/ 36 w 80"/>
                <a:gd name="T27" fmla="*/ 110 h 200"/>
                <a:gd name="T28" fmla="*/ 32 w 80"/>
                <a:gd name="T29" fmla="*/ 118 h 200"/>
                <a:gd name="T30" fmla="*/ 26 w 80"/>
                <a:gd name="T31" fmla="*/ 126 h 200"/>
                <a:gd name="T32" fmla="*/ 18 w 80"/>
                <a:gd name="T33" fmla="*/ 132 h 200"/>
                <a:gd name="T34" fmla="*/ 14 w 80"/>
                <a:gd name="T35" fmla="*/ 136 h 200"/>
                <a:gd name="T36" fmla="*/ 10 w 80"/>
                <a:gd name="T37" fmla="*/ 140 h 200"/>
                <a:gd name="T38" fmla="*/ 6 w 80"/>
                <a:gd name="T39" fmla="*/ 146 h 200"/>
                <a:gd name="T40" fmla="*/ 2 w 80"/>
                <a:gd name="T41" fmla="*/ 154 h 200"/>
                <a:gd name="T42" fmla="*/ 0 w 80"/>
                <a:gd name="T43" fmla="*/ 166 h 200"/>
                <a:gd name="T44" fmla="*/ 2 w 80"/>
                <a:gd name="T45" fmla="*/ 180 h 200"/>
                <a:gd name="T46" fmla="*/ 6 w 80"/>
                <a:gd name="T47" fmla="*/ 200 h 2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0" h="200">
                  <a:moveTo>
                    <a:pt x="80" y="0"/>
                  </a:moveTo>
                  <a:lnTo>
                    <a:pt x="76" y="2"/>
                  </a:lnTo>
                  <a:lnTo>
                    <a:pt x="68" y="2"/>
                  </a:lnTo>
                  <a:lnTo>
                    <a:pt x="60" y="6"/>
                  </a:lnTo>
                  <a:lnTo>
                    <a:pt x="52" y="14"/>
                  </a:lnTo>
                  <a:lnTo>
                    <a:pt x="42" y="24"/>
                  </a:lnTo>
                  <a:lnTo>
                    <a:pt x="36" y="38"/>
                  </a:lnTo>
                  <a:lnTo>
                    <a:pt x="36" y="56"/>
                  </a:lnTo>
                  <a:lnTo>
                    <a:pt x="40" y="78"/>
                  </a:lnTo>
                  <a:lnTo>
                    <a:pt x="40" y="80"/>
                  </a:lnTo>
                  <a:lnTo>
                    <a:pt x="40" y="84"/>
                  </a:lnTo>
                  <a:lnTo>
                    <a:pt x="40" y="92"/>
                  </a:lnTo>
                  <a:lnTo>
                    <a:pt x="40" y="100"/>
                  </a:lnTo>
                  <a:lnTo>
                    <a:pt x="36" y="110"/>
                  </a:lnTo>
                  <a:lnTo>
                    <a:pt x="32" y="118"/>
                  </a:lnTo>
                  <a:lnTo>
                    <a:pt x="26" y="126"/>
                  </a:lnTo>
                  <a:lnTo>
                    <a:pt x="18" y="132"/>
                  </a:lnTo>
                  <a:lnTo>
                    <a:pt x="14" y="136"/>
                  </a:lnTo>
                  <a:lnTo>
                    <a:pt x="10" y="140"/>
                  </a:lnTo>
                  <a:lnTo>
                    <a:pt x="6" y="146"/>
                  </a:lnTo>
                  <a:lnTo>
                    <a:pt x="2" y="154"/>
                  </a:lnTo>
                  <a:lnTo>
                    <a:pt x="0" y="166"/>
                  </a:lnTo>
                  <a:lnTo>
                    <a:pt x="2" y="180"/>
                  </a:lnTo>
                  <a:lnTo>
                    <a:pt x="6" y="20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nvGrpSpPr>
            <p:cNvPr id="34420" name="Group 382"/>
            <p:cNvGrpSpPr>
              <a:grpSpLocks/>
            </p:cNvGrpSpPr>
            <p:nvPr/>
          </p:nvGrpSpPr>
          <p:grpSpPr bwMode="auto">
            <a:xfrm>
              <a:off x="4872" y="2024"/>
              <a:ext cx="66" cy="42"/>
              <a:chOff x="4872" y="1884"/>
              <a:chExt cx="66" cy="42"/>
            </a:xfrm>
          </p:grpSpPr>
          <p:sp>
            <p:nvSpPr>
              <p:cNvPr id="34426" name="Freeform 383"/>
              <p:cNvSpPr>
                <a:spLocks/>
              </p:cNvSpPr>
              <p:nvPr/>
            </p:nvSpPr>
            <p:spPr bwMode="auto">
              <a:xfrm>
                <a:off x="4872" y="1884"/>
                <a:ext cx="66" cy="42"/>
              </a:xfrm>
              <a:custGeom>
                <a:avLst/>
                <a:gdLst>
                  <a:gd name="T0" fmla="*/ 34 w 66"/>
                  <a:gd name="T1" fmla="*/ 42 h 42"/>
                  <a:gd name="T2" fmla="*/ 46 w 66"/>
                  <a:gd name="T3" fmla="*/ 40 h 42"/>
                  <a:gd name="T4" fmla="*/ 58 w 66"/>
                  <a:gd name="T5" fmla="*/ 36 h 42"/>
                  <a:gd name="T6" fmla="*/ 64 w 66"/>
                  <a:gd name="T7" fmla="*/ 30 h 42"/>
                  <a:gd name="T8" fmla="*/ 66 w 66"/>
                  <a:gd name="T9" fmla="*/ 22 h 42"/>
                  <a:gd name="T10" fmla="*/ 64 w 66"/>
                  <a:gd name="T11" fmla="*/ 12 h 42"/>
                  <a:gd name="T12" fmla="*/ 58 w 66"/>
                  <a:gd name="T13" fmla="*/ 8 h 42"/>
                  <a:gd name="T14" fmla="*/ 46 w 66"/>
                  <a:gd name="T15" fmla="*/ 4 h 42"/>
                  <a:gd name="T16" fmla="*/ 34 w 66"/>
                  <a:gd name="T17" fmla="*/ 0 h 42"/>
                  <a:gd name="T18" fmla="*/ 20 w 66"/>
                  <a:gd name="T19" fmla="*/ 4 h 42"/>
                  <a:gd name="T20" fmla="*/ 10 w 66"/>
                  <a:gd name="T21" fmla="*/ 8 h 42"/>
                  <a:gd name="T22" fmla="*/ 2 w 66"/>
                  <a:gd name="T23" fmla="*/ 12 h 42"/>
                  <a:gd name="T24" fmla="*/ 0 w 66"/>
                  <a:gd name="T25" fmla="*/ 22 h 42"/>
                  <a:gd name="T26" fmla="*/ 2 w 66"/>
                  <a:gd name="T27" fmla="*/ 30 h 42"/>
                  <a:gd name="T28" fmla="*/ 10 w 66"/>
                  <a:gd name="T29" fmla="*/ 36 h 42"/>
                  <a:gd name="T30" fmla="*/ 20 w 66"/>
                  <a:gd name="T31" fmla="*/ 40 h 42"/>
                  <a:gd name="T32" fmla="*/ 34 w 66"/>
                  <a:gd name="T33" fmla="*/ 42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6" h="42">
                    <a:moveTo>
                      <a:pt x="34" y="42"/>
                    </a:moveTo>
                    <a:lnTo>
                      <a:pt x="46" y="40"/>
                    </a:lnTo>
                    <a:lnTo>
                      <a:pt x="58" y="36"/>
                    </a:lnTo>
                    <a:lnTo>
                      <a:pt x="64" y="30"/>
                    </a:lnTo>
                    <a:lnTo>
                      <a:pt x="66" y="22"/>
                    </a:lnTo>
                    <a:lnTo>
                      <a:pt x="64" y="12"/>
                    </a:lnTo>
                    <a:lnTo>
                      <a:pt x="58" y="8"/>
                    </a:lnTo>
                    <a:lnTo>
                      <a:pt x="46" y="4"/>
                    </a:lnTo>
                    <a:lnTo>
                      <a:pt x="34" y="0"/>
                    </a:lnTo>
                    <a:lnTo>
                      <a:pt x="20" y="4"/>
                    </a:lnTo>
                    <a:lnTo>
                      <a:pt x="10" y="8"/>
                    </a:lnTo>
                    <a:lnTo>
                      <a:pt x="2" y="12"/>
                    </a:lnTo>
                    <a:lnTo>
                      <a:pt x="0" y="22"/>
                    </a:lnTo>
                    <a:lnTo>
                      <a:pt x="2" y="30"/>
                    </a:lnTo>
                    <a:lnTo>
                      <a:pt x="10" y="36"/>
                    </a:lnTo>
                    <a:lnTo>
                      <a:pt x="20" y="40"/>
                    </a:lnTo>
                    <a:lnTo>
                      <a:pt x="34" y="42"/>
                    </a:lnTo>
                    <a:close/>
                  </a:path>
                </a:pathLst>
              </a:custGeom>
              <a:solidFill>
                <a:srgbClr val="FFFF4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427" name="Freeform 384"/>
              <p:cNvSpPr>
                <a:spLocks/>
              </p:cNvSpPr>
              <p:nvPr/>
            </p:nvSpPr>
            <p:spPr bwMode="auto">
              <a:xfrm>
                <a:off x="4872" y="1884"/>
                <a:ext cx="66" cy="42"/>
              </a:xfrm>
              <a:custGeom>
                <a:avLst/>
                <a:gdLst>
                  <a:gd name="T0" fmla="*/ 34 w 66"/>
                  <a:gd name="T1" fmla="*/ 42 h 42"/>
                  <a:gd name="T2" fmla="*/ 46 w 66"/>
                  <a:gd name="T3" fmla="*/ 40 h 42"/>
                  <a:gd name="T4" fmla="*/ 58 w 66"/>
                  <a:gd name="T5" fmla="*/ 36 h 42"/>
                  <a:gd name="T6" fmla="*/ 64 w 66"/>
                  <a:gd name="T7" fmla="*/ 30 h 42"/>
                  <a:gd name="T8" fmla="*/ 66 w 66"/>
                  <a:gd name="T9" fmla="*/ 22 h 42"/>
                  <a:gd name="T10" fmla="*/ 64 w 66"/>
                  <a:gd name="T11" fmla="*/ 12 h 42"/>
                  <a:gd name="T12" fmla="*/ 58 w 66"/>
                  <a:gd name="T13" fmla="*/ 8 h 42"/>
                  <a:gd name="T14" fmla="*/ 46 w 66"/>
                  <a:gd name="T15" fmla="*/ 4 h 42"/>
                  <a:gd name="T16" fmla="*/ 34 w 66"/>
                  <a:gd name="T17" fmla="*/ 0 h 42"/>
                  <a:gd name="T18" fmla="*/ 20 w 66"/>
                  <a:gd name="T19" fmla="*/ 4 h 42"/>
                  <a:gd name="T20" fmla="*/ 10 w 66"/>
                  <a:gd name="T21" fmla="*/ 8 h 42"/>
                  <a:gd name="T22" fmla="*/ 2 w 66"/>
                  <a:gd name="T23" fmla="*/ 12 h 42"/>
                  <a:gd name="T24" fmla="*/ 0 w 66"/>
                  <a:gd name="T25" fmla="*/ 22 h 42"/>
                  <a:gd name="T26" fmla="*/ 2 w 66"/>
                  <a:gd name="T27" fmla="*/ 30 h 42"/>
                  <a:gd name="T28" fmla="*/ 10 w 66"/>
                  <a:gd name="T29" fmla="*/ 36 h 42"/>
                  <a:gd name="T30" fmla="*/ 20 w 66"/>
                  <a:gd name="T31" fmla="*/ 40 h 42"/>
                  <a:gd name="T32" fmla="*/ 34 w 66"/>
                  <a:gd name="T33" fmla="*/ 42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6" h="42">
                    <a:moveTo>
                      <a:pt x="34" y="42"/>
                    </a:moveTo>
                    <a:lnTo>
                      <a:pt x="46" y="40"/>
                    </a:lnTo>
                    <a:lnTo>
                      <a:pt x="58" y="36"/>
                    </a:lnTo>
                    <a:lnTo>
                      <a:pt x="64" y="30"/>
                    </a:lnTo>
                    <a:lnTo>
                      <a:pt x="66" y="22"/>
                    </a:lnTo>
                    <a:lnTo>
                      <a:pt x="64" y="12"/>
                    </a:lnTo>
                    <a:lnTo>
                      <a:pt x="58" y="8"/>
                    </a:lnTo>
                    <a:lnTo>
                      <a:pt x="46" y="4"/>
                    </a:lnTo>
                    <a:lnTo>
                      <a:pt x="34" y="0"/>
                    </a:lnTo>
                    <a:lnTo>
                      <a:pt x="20" y="4"/>
                    </a:lnTo>
                    <a:lnTo>
                      <a:pt x="10" y="8"/>
                    </a:lnTo>
                    <a:lnTo>
                      <a:pt x="2" y="12"/>
                    </a:lnTo>
                    <a:lnTo>
                      <a:pt x="0" y="22"/>
                    </a:lnTo>
                    <a:lnTo>
                      <a:pt x="2" y="30"/>
                    </a:lnTo>
                    <a:lnTo>
                      <a:pt x="10" y="36"/>
                    </a:lnTo>
                    <a:lnTo>
                      <a:pt x="20" y="40"/>
                    </a:lnTo>
                    <a:lnTo>
                      <a:pt x="34" y="42"/>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sp>
          <p:nvSpPr>
            <p:cNvPr id="34421" name="Freeform 385"/>
            <p:cNvSpPr>
              <a:spLocks/>
            </p:cNvSpPr>
            <p:nvPr/>
          </p:nvSpPr>
          <p:spPr bwMode="auto">
            <a:xfrm>
              <a:off x="4810" y="2024"/>
              <a:ext cx="68" cy="464"/>
            </a:xfrm>
            <a:custGeom>
              <a:avLst/>
              <a:gdLst>
                <a:gd name="T0" fmla="*/ 68 w 68"/>
                <a:gd name="T1" fmla="*/ 22 h 464"/>
                <a:gd name="T2" fmla="*/ 68 w 68"/>
                <a:gd name="T3" fmla="*/ 444 h 464"/>
                <a:gd name="T4" fmla="*/ 66 w 68"/>
                <a:gd name="T5" fmla="*/ 444 h 464"/>
                <a:gd name="T6" fmla="*/ 62 w 68"/>
                <a:gd name="T7" fmla="*/ 452 h 464"/>
                <a:gd name="T8" fmla="*/ 56 w 68"/>
                <a:gd name="T9" fmla="*/ 458 h 464"/>
                <a:gd name="T10" fmla="*/ 46 w 68"/>
                <a:gd name="T11" fmla="*/ 462 h 464"/>
                <a:gd name="T12" fmla="*/ 32 w 68"/>
                <a:gd name="T13" fmla="*/ 464 h 464"/>
                <a:gd name="T14" fmla="*/ 20 w 68"/>
                <a:gd name="T15" fmla="*/ 462 h 464"/>
                <a:gd name="T16" fmla="*/ 10 w 68"/>
                <a:gd name="T17" fmla="*/ 458 h 464"/>
                <a:gd name="T18" fmla="*/ 2 w 68"/>
                <a:gd name="T19" fmla="*/ 452 h 464"/>
                <a:gd name="T20" fmla="*/ 0 w 68"/>
                <a:gd name="T21" fmla="*/ 444 h 464"/>
                <a:gd name="T22" fmla="*/ 0 w 68"/>
                <a:gd name="T23" fmla="*/ 22 h 464"/>
                <a:gd name="T24" fmla="*/ 2 w 68"/>
                <a:gd name="T25" fmla="*/ 12 h 464"/>
                <a:gd name="T26" fmla="*/ 10 w 68"/>
                <a:gd name="T27" fmla="*/ 8 h 464"/>
                <a:gd name="T28" fmla="*/ 20 w 68"/>
                <a:gd name="T29" fmla="*/ 4 h 464"/>
                <a:gd name="T30" fmla="*/ 32 w 68"/>
                <a:gd name="T31" fmla="*/ 0 h 464"/>
                <a:gd name="T32" fmla="*/ 46 w 68"/>
                <a:gd name="T33" fmla="*/ 4 h 464"/>
                <a:gd name="T34" fmla="*/ 56 w 68"/>
                <a:gd name="T35" fmla="*/ 8 h 464"/>
                <a:gd name="T36" fmla="*/ 62 w 68"/>
                <a:gd name="T37" fmla="*/ 12 h 464"/>
                <a:gd name="T38" fmla="*/ 66 w 68"/>
                <a:gd name="T39" fmla="*/ 22 h 464"/>
                <a:gd name="T40" fmla="*/ 68 w 68"/>
                <a:gd name="T41" fmla="*/ 22 h 4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8" h="464">
                  <a:moveTo>
                    <a:pt x="68" y="22"/>
                  </a:moveTo>
                  <a:lnTo>
                    <a:pt x="68" y="444"/>
                  </a:lnTo>
                  <a:lnTo>
                    <a:pt x="66" y="444"/>
                  </a:lnTo>
                  <a:lnTo>
                    <a:pt x="62" y="452"/>
                  </a:lnTo>
                  <a:lnTo>
                    <a:pt x="56" y="458"/>
                  </a:lnTo>
                  <a:lnTo>
                    <a:pt x="46" y="462"/>
                  </a:lnTo>
                  <a:lnTo>
                    <a:pt x="32" y="464"/>
                  </a:lnTo>
                  <a:lnTo>
                    <a:pt x="20" y="462"/>
                  </a:lnTo>
                  <a:lnTo>
                    <a:pt x="10" y="458"/>
                  </a:lnTo>
                  <a:lnTo>
                    <a:pt x="2" y="452"/>
                  </a:lnTo>
                  <a:lnTo>
                    <a:pt x="0" y="444"/>
                  </a:lnTo>
                  <a:lnTo>
                    <a:pt x="0" y="22"/>
                  </a:lnTo>
                  <a:lnTo>
                    <a:pt x="2" y="12"/>
                  </a:lnTo>
                  <a:lnTo>
                    <a:pt x="10" y="8"/>
                  </a:lnTo>
                  <a:lnTo>
                    <a:pt x="20" y="4"/>
                  </a:lnTo>
                  <a:lnTo>
                    <a:pt x="32" y="0"/>
                  </a:lnTo>
                  <a:lnTo>
                    <a:pt x="46" y="4"/>
                  </a:lnTo>
                  <a:lnTo>
                    <a:pt x="56" y="8"/>
                  </a:lnTo>
                  <a:lnTo>
                    <a:pt x="62" y="12"/>
                  </a:lnTo>
                  <a:lnTo>
                    <a:pt x="66" y="22"/>
                  </a:lnTo>
                  <a:lnTo>
                    <a:pt x="68" y="22"/>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nvGrpSpPr>
            <p:cNvPr id="34422" name="Group 386"/>
            <p:cNvGrpSpPr>
              <a:grpSpLocks/>
            </p:cNvGrpSpPr>
            <p:nvPr/>
          </p:nvGrpSpPr>
          <p:grpSpPr bwMode="auto">
            <a:xfrm>
              <a:off x="4810" y="2024"/>
              <a:ext cx="66" cy="42"/>
              <a:chOff x="4810" y="1884"/>
              <a:chExt cx="66" cy="42"/>
            </a:xfrm>
          </p:grpSpPr>
          <p:sp>
            <p:nvSpPr>
              <p:cNvPr id="34424" name="Freeform 387"/>
              <p:cNvSpPr>
                <a:spLocks/>
              </p:cNvSpPr>
              <p:nvPr/>
            </p:nvSpPr>
            <p:spPr bwMode="auto">
              <a:xfrm>
                <a:off x="4810" y="1884"/>
                <a:ext cx="66" cy="42"/>
              </a:xfrm>
              <a:custGeom>
                <a:avLst/>
                <a:gdLst>
                  <a:gd name="T0" fmla="*/ 32 w 66"/>
                  <a:gd name="T1" fmla="*/ 42 h 42"/>
                  <a:gd name="T2" fmla="*/ 44 w 66"/>
                  <a:gd name="T3" fmla="*/ 40 h 42"/>
                  <a:gd name="T4" fmla="*/ 54 w 66"/>
                  <a:gd name="T5" fmla="*/ 36 h 42"/>
                  <a:gd name="T6" fmla="*/ 62 w 66"/>
                  <a:gd name="T7" fmla="*/ 30 h 42"/>
                  <a:gd name="T8" fmla="*/ 66 w 66"/>
                  <a:gd name="T9" fmla="*/ 22 h 42"/>
                  <a:gd name="T10" fmla="*/ 62 w 66"/>
                  <a:gd name="T11" fmla="*/ 12 h 42"/>
                  <a:gd name="T12" fmla="*/ 54 w 66"/>
                  <a:gd name="T13" fmla="*/ 8 h 42"/>
                  <a:gd name="T14" fmla="*/ 44 w 66"/>
                  <a:gd name="T15" fmla="*/ 4 h 42"/>
                  <a:gd name="T16" fmla="*/ 32 w 66"/>
                  <a:gd name="T17" fmla="*/ 0 h 42"/>
                  <a:gd name="T18" fmla="*/ 20 w 66"/>
                  <a:gd name="T19" fmla="*/ 4 h 42"/>
                  <a:gd name="T20" fmla="*/ 10 w 66"/>
                  <a:gd name="T21" fmla="*/ 8 h 42"/>
                  <a:gd name="T22" fmla="*/ 2 w 66"/>
                  <a:gd name="T23" fmla="*/ 12 h 42"/>
                  <a:gd name="T24" fmla="*/ 0 w 66"/>
                  <a:gd name="T25" fmla="*/ 22 h 42"/>
                  <a:gd name="T26" fmla="*/ 2 w 66"/>
                  <a:gd name="T27" fmla="*/ 30 h 42"/>
                  <a:gd name="T28" fmla="*/ 10 w 66"/>
                  <a:gd name="T29" fmla="*/ 36 h 42"/>
                  <a:gd name="T30" fmla="*/ 20 w 66"/>
                  <a:gd name="T31" fmla="*/ 40 h 42"/>
                  <a:gd name="T32" fmla="*/ 32 w 66"/>
                  <a:gd name="T33" fmla="*/ 42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6" h="42">
                    <a:moveTo>
                      <a:pt x="32" y="42"/>
                    </a:moveTo>
                    <a:lnTo>
                      <a:pt x="44" y="40"/>
                    </a:lnTo>
                    <a:lnTo>
                      <a:pt x="54" y="36"/>
                    </a:lnTo>
                    <a:lnTo>
                      <a:pt x="62" y="30"/>
                    </a:lnTo>
                    <a:lnTo>
                      <a:pt x="66" y="22"/>
                    </a:lnTo>
                    <a:lnTo>
                      <a:pt x="62" y="12"/>
                    </a:lnTo>
                    <a:lnTo>
                      <a:pt x="54" y="8"/>
                    </a:lnTo>
                    <a:lnTo>
                      <a:pt x="44" y="4"/>
                    </a:lnTo>
                    <a:lnTo>
                      <a:pt x="32" y="0"/>
                    </a:lnTo>
                    <a:lnTo>
                      <a:pt x="20" y="4"/>
                    </a:lnTo>
                    <a:lnTo>
                      <a:pt x="10" y="8"/>
                    </a:lnTo>
                    <a:lnTo>
                      <a:pt x="2" y="12"/>
                    </a:lnTo>
                    <a:lnTo>
                      <a:pt x="0" y="22"/>
                    </a:lnTo>
                    <a:lnTo>
                      <a:pt x="2" y="30"/>
                    </a:lnTo>
                    <a:lnTo>
                      <a:pt x="10" y="36"/>
                    </a:lnTo>
                    <a:lnTo>
                      <a:pt x="20" y="40"/>
                    </a:lnTo>
                    <a:lnTo>
                      <a:pt x="32" y="42"/>
                    </a:lnTo>
                    <a:close/>
                  </a:path>
                </a:pathLst>
              </a:custGeom>
              <a:solidFill>
                <a:srgbClr val="FFFF4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425" name="Freeform 388"/>
              <p:cNvSpPr>
                <a:spLocks/>
              </p:cNvSpPr>
              <p:nvPr/>
            </p:nvSpPr>
            <p:spPr bwMode="auto">
              <a:xfrm>
                <a:off x="4810" y="1884"/>
                <a:ext cx="66" cy="42"/>
              </a:xfrm>
              <a:custGeom>
                <a:avLst/>
                <a:gdLst>
                  <a:gd name="T0" fmla="*/ 32 w 66"/>
                  <a:gd name="T1" fmla="*/ 42 h 42"/>
                  <a:gd name="T2" fmla="*/ 44 w 66"/>
                  <a:gd name="T3" fmla="*/ 40 h 42"/>
                  <a:gd name="T4" fmla="*/ 54 w 66"/>
                  <a:gd name="T5" fmla="*/ 36 h 42"/>
                  <a:gd name="T6" fmla="*/ 62 w 66"/>
                  <a:gd name="T7" fmla="*/ 30 h 42"/>
                  <a:gd name="T8" fmla="*/ 66 w 66"/>
                  <a:gd name="T9" fmla="*/ 22 h 42"/>
                  <a:gd name="T10" fmla="*/ 62 w 66"/>
                  <a:gd name="T11" fmla="*/ 12 h 42"/>
                  <a:gd name="T12" fmla="*/ 54 w 66"/>
                  <a:gd name="T13" fmla="*/ 8 h 42"/>
                  <a:gd name="T14" fmla="*/ 44 w 66"/>
                  <a:gd name="T15" fmla="*/ 4 h 42"/>
                  <a:gd name="T16" fmla="*/ 32 w 66"/>
                  <a:gd name="T17" fmla="*/ 0 h 42"/>
                  <a:gd name="T18" fmla="*/ 20 w 66"/>
                  <a:gd name="T19" fmla="*/ 4 h 42"/>
                  <a:gd name="T20" fmla="*/ 10 w 66"/>
                  <a:gd name="T21" fmla="*/ 8 h 42"/>
                  <a:gd name="T22" fmla="*/ 2 w 66"/>
                  <a:gd name="T23" fmla="*/ 12 h 42"/>
                  <a:gd name="T24" fmla="*/ 0 w 66"/>
                  <a:gd name="T25" fmla="*/ 22 h 42"/>
                  <a:gd name="T26" fmla="*/ 2 w 66"/>
                  <a:gd name="T27" fmla="*/ 30 h 42"/>
                  <a:gd name="T28" fmla="*/ 10 w 66"/>
                  <a:gd name="T29" fmla="*/ 36 h 42"/>
                  <a:gd name="T30" fmla="*/ 20 w 66"/>
                  <a:gd name="T31" fmla="*/ 40 h 42"/>
                  <a:gd name="T32" fmla="*/ 32 w 66"/>
                  <a:gd name="T33" fmla="*/ 42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6" h="42">
                    <a:moveTo>
                      <a:pt x="32" y="42"/>
                    </a:moveTo>
                    <a:lnTo>
                      <a:pt x="44" y="40"/>
                    </a:lnTo>
                    <a:lnTo>
                      <a:pt x="54" y="36"/>
                    </a:lnTo>
                    <a:lnTo>
                      <a:pt x="62" y="30"/>
                    </a:lnTo>
                    <a:lnTo>
                      <a:pt x="66" y="22"/>
                    </a:lnTo>
                    <a:lnTo>
                      <a:pt x="62" y="12"/>
                    </a:lnTo>
                    <a:lnTo>
                      <a:pt x="54" y="8"/>
                    </a:lnTo>
                    <a:lnTo>
                      <a:pt x="44" y="4"/>
                    </a:lnTo>
                    <a:lnTo>
                      <a:pt x="32" y="0"/>
                    </a:lnTo>
                    <a:lnTo>
                      <a:pt x="20" y="4"/>
                    </a:lnTo>
                    <a:lnTo>
                      <a:pt x="10" y="8"/>
                    </a:lnTo>
                    <a:lnTo>
                      <a:pt x="2" y="12"/>
                    </a:lnTo>
                    <a:lnTo>
                      <a:pt x="0" y="22"/>
                    </a:lnTo>
                    <a:lnTo>
                      <a:pt x="2" y="30"/>
                    </a:lnTo>
                    <a:lnTo>
                      <a:pt x="10" y="36"/>
                    </a:lnTo>
                    <a:lnTo>
                      <a:pt x="20" y="40"/>
                    </a:lnTo>
                    <a:lnTo>
                      <a:pt x="32" y="42"/>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sp>
          <p:nvSpPr>
            <p:cNvPr id="34423" name="Freeform 389"/>
            <p:cNvSpPr>
              <a:spLocks/>
            </p:cNvSpPr>
            <p:nvPr/>
          </p:nvSpPr>
          <p:spPr bwMode="auto">
            <a:xfrm>
              <a:off x="4844" y="1938"/>
              <a:ext cx="102" cy="108"/>
            </a:xfrm>
            <a:custGeom>
              <a:avLst/>
              <a:gdLst>
                <a:gd name="T0" fmla="*/ 0 w 102"/>
                <a:gd name="T1" fmla="*/ 108 h 108"/>
                <a:gd name="T2" fmla="*/ 0 w 102"/>
                <a:gd name="T3" fmla="*/ 104 h 108"/>
                <a:gd name="T4" fmla="*/ 2 w 102"/>
                <a:gd name="T5" fmla="*/ 92 h 108"/>
                <a:gd name="T6" fmla="*/ 6 w 102"/>
                <a:gd name="T7" fmla="*/ 74 h 108"/>
                <a:gd name="T8" fmla="*/ 12 w 102"/>
                <a:gd name="T9" fmla="*/ 54 h 108"/>
                <a:gd name="T10" fmla="*/ 22 w 102"/>
                <a:gd name="T11" fmla="*/ 34 h 108"/>
                <a:gd name="T12" fmla="*/ 34 w 102"/>
                <a:gd name="T13" fmla="*/ 16 h 108"/>
                <a:gd name="T14" fmla="*/ 48 w 102"/>
                <a:gd name="T15" fmla="*/ 4 h 108"/>
                <a:gd name="T16" fmla="*/ 70 w 102"/>
                <a:gd name="T17" fmla="*/ 0 h 108"/>
                <a:gd name="T18" fmla="*/ 74 w 102"/>
                <a:gd name="T19" fmla="*/ 0 h 108"/>
                <a:gd name="T20" fmla="*/ 80 w 102"/>
                <a:gd name="T21" fmla="*/ 0 h 108"/>
                <a:gd name="T22" fmla="*/ 90 w 102"/>
                <a:gd name="T23" fmla="*/ 0 h 108"/>
                <a:gd name="T24" fmla="*/ 100 w 102"/>
                <a:gd name="T25" fmla="*/ 4 h 108"/>
                <a:gd name="T26" fmla="*/ 102 w 102"/>
                <a:gd name="T27" fmla="*/ 18 h 108"/>
                <a:gd name="T28" fmla="*/ 100 w 102"/>
                <a:gd name="T29" fmla="*/ 36 h 108"/>
                <a:gd name="T30" fmla="*/ 86 w 102"/>
                <a:gd name="T31" fmla="*/ 66 h 108"/>
                <a:gd name="T32" fmla="*/ 62 w 102"/>
                <a:gd name="T33" fmla="*/ 108 h 10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2" h="108">
                  <a:moveTo>
                    <a:pt x="0" y="108"/>
                  </a:moveTo>
                  <a:lnTo>
                    <a:pt x="0" y="104"/>
                  </a:lnTo>
                  <a:lnTo>
                    <a:pt x="2" y="92"/>
                  </a:lnTo>
                  <a:lnTo>
                    <a:pt x="6" y="74"/>
                  </a:lnTo>
                  <a:lnTo>
                    <a:pt x="12" y="54"/>
                  </a:lnTo>
                  <a:lnTo>
                    <a:pt x="22" y="34"/>
                  </a:lnTo>
                  <a:lnTo>
                    <a:pt x="34" y="16"/>
                  </a:lnTo>
                  <a:lnTo>
                    <a:pt x="48" y="4"/>
                  </a:lnTo>
                  <a:lnTo>
                    <a:pt x="70" y="0"/>
                  </a:lnTo>
                  <a:lnTo>
                    <a:pt x="74" y="0"/>
                  </a:lnTo>
                  <a:lnTo>
                    <a:pt x="80" y="0"/>
                  </a:lnTo>
                  <a:lnTo>
                    <a:pt x="90" y="0"/>
                  </a:lnTo>
                  <a:lnTo>
                    <a:pt x="100" y="4"/>
                  </a:lnTo>
                  <a:lnTo>
                    <a:pt x="102" y="18"/>
                  </a:lnTo>
                  <a:lnTo>
                    <a:pt x="100" y="36"/>
                  </a:lnTo>
                  <a:lnTo>
                    <a:pt x="86" y="66"/>
                  </a:lnTo>
                  <a:lnTo>
                    <a:pt x="62" y="108"/>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sp>
        <p:nvSpPr>
          <p:cNvPr id="33815" name="Freeform 390"/>
          <p:cNvSpPr>
            <a:spLocks/>
          </p:cNvSpPr>
          <p:nvPr/>
        </p:nvSpPr>
        <p:spPr bwMode="auto">
          <a:xfrm>
            <a:off x="4417485" y="3924300"/>
            <a:ext cx="207433" cy="260350"/>
          </a:xfrm>
          <a:custGeom>
            <a:avLst/>
            <a:gdLst>
              <a:gd name="T0" fmla="*/ 0 w 98"/>
              <a:gd name="T1" fmla="*/ 2147483647 h 164"/>
              <a:gd name="T2" fmla="*/ 2147483647 w 98"/>
              <a:gd name="T3" fmla="*/ 2147483647 h 164"/>
              <a:gd name="T4" fmla="*/ 2147483647 w 98"/>
              <a:gd name="T5" fmla="*/ 2147483647 h 164"/>
              <a:gd name="T6" fmla="*/ 2147483647 w 98"/>
              <a:gd name="T7" fmla="*/ 2147483647 h 164"/>
              <a:gd name="T8" fmla="*/ 2147483647 w 98"/>
              <a:gd name="T9" fmla="*/ 2147483647 h 164"/>
              <a:gd name="T10" fmla="*/ 2147483647 w 98"/>
              <a:gd name="T11" fmla="*/ 2147483647 h 164"/>
              <a:gd name="T12" fmla="*/ 2147483647 w 98"/>
              <a:gd name="T13" fmla="*/ 2147483647 h 164"/>
              <a:gd name="T14" fmla="*/ 2147483647 w 98"/>
              <a:gd name="T15" fmla="*/ 2147483647 h 164"/>
              <a:gd name="T16" fmla="*/ 2147483647 w 98"/>
              <a:gd name="T17" fmla="*/ 2147483647 h 164"/>
              <a:gd name="T18" fmla="*/ 2147483647 w 98"/>
              <a:gd name="T19" fmla="*/ 2147483647 h 164"/>
              <a:gd name="T20" fmla="*/ 2147483647 w 98"/>
              <a:gd name="T21" fmla="*/ 2147483647 h 164"/>
              <a:gd name="T22" fmla="*/ 2147483647 w 98"/>
              <a:gd name="T23" fmla="*/ 2147483647 h 164"/>
              <a:gd name="T24" fmla="*/ 2147483647 w 98"/>
              <a:gd name="T25" fmla="*/ 2147483647 h 164"/>
              <a:gd name="T26" fmla="*/ 2147483647 w 98"/>
              <a:gd name="T27" fmla="*/ 2147483647 h 164"/>
              <a:gd name="T28" fmla="*/ 2147483647 w 98"/>
              <a:gd name="T29" fmla="*/ 2147483647 h 164"/>
              <a:gd name="T30" fmla="*/ 2147483647 w 98"/>
              <a:gd name="T31" fmla="*/ 2147483647 h 164"/>
              <a:gd name="T32" fmla="*/ 2147483647 w 98"/>
              <a:gd name="T33" fmla="*/ 0 h 1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8" h="164">
                <a:moveTo>
                  <a:pt x="0" y="164"/>
                </a:moveTo>
                <a:lnTo>
                  <a:pt x="2" y="164"/>
                </a:lnTo>
                <a:lnTo>
                  <a:pt x="8" y="164"/>
                </a:lnTo>
                <a:lnTo>
                  <a:pt x="12" y="162"/>
                </a:lnTo>
                <a:lnTo>
                  <a:pt x="18" y="162"/>
                </a:lnTo>
                <a:lnTo>
                  <a:pt x="24" y="162"/>
                </a:lnTo>
                <a:lnTo>
                  <a:pt x="28" y="162"/>
                </a:lnTo>
                <a:lnTo>
                  <a:pt x="32" y="160"/>
                </a:lnTo>
                <a:lnTo>
                  <a:pt x="38" y="158"/>
                </a:lnTo>
                <a:lnTo>
                  <a:pt x="40" y="156"/>
                </a:lnTo>
                <a:lnTo>
                  <a:pt x="46" y="148"/>
                </a:lnTo>
                <a:lnTo>
                  <a:pt x="56" y="136"/>
                </a:lnTo>
                <a:lnTo>
                  <a:pt x="68" y="120"/>
                </a:lnTo>
                <a:lnTo>
                  <a:pt x="78" y="100"/>
                </a:lnTo>
                <a:lnTo>
                  <a:pt x="88" y="72"/>
                </a:lnTo>
                <a:lnTo>
                  <a:pt x="94" y="38"/>
                </a:lnTo>
                <a:lnTo>
                  <a:pt x="98"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816" name="Freeform 391"/>
          <p:cNvSpPr>
            <a:spLocks/>
          </p:cNvSpPr>
          <p:nvPr/>
        </p:nvSpPr>
        <p:spPr bwMode="auto">
          <a:xfrm>
            <a:off x="4392085" y="4105276"/>
            <a:ext cx="131233" cy="161925"/>
          </a:xfrm>
          <a:custGeom>
            <a:avLst/>
            <a:gdLst>
              <a:gd name="T0" fmla="*/ 2147483647 w 62"/>
              <a:gd name="T1" fmla="*/ 0 h 102"/>
              <a:gd name="T2" fmla="*/ 2147483647 w 62"/>
              <a:gd name="T3" fmla="*/ 0 h 102"/>
              <a:gd name="T4" fmla="*/ 2147483647 w 62"/>
              <a:gd name="T5" fmla="*/ 2147483647 h 102"/>
              <a:gd name="T6" fmla="*/ 2147483647 w 62"/>
              <a:gd name="T7" fmla="*/ 2147483647 h 102"/>
              <a:gd name="T8" fmla="*/ 2147483647 w 62"/>
              <a:gd name="T9" fmla="*/ 2147483647 h 102"/>
              <a:gd name="T10" fmla="*/ 2147483647 w 62"/>
              <a:gd name="T11" fmla="*/ 2147483647 h 102"/>
              <a:gd name="T12" fmla="*/ 2147483647 w 62"/>
              <a:gd name="T13" fmla="*/ 2147483647 h 102"/>
              <a:gd name="T14" fmla="*/ 2147483647 w 62"/>
              <a:gd name="T15" fmla="*/ 2147483647 h 102"/>
              <a:gd name="T16" fmla="*/ 2147483647 w 62"/>
              <a:gd name="T17" fmla="*/ 2147483647 h 102"/>
              <a:gd name="T18" fmla="*/ 2147483647 w 62"/>
              <a:gd name="T19" fmla="*/ 2147483647 h 102"/>
              <a:gd name="T20" fmla="*/ 2147483647 w 62"/>
              <a:gd name="T21" fmla="*/ 2147483647 h 102"/>
              <a:gd name="T22" fmla="*/ 2147483647 w 62"/>
              <a:gd name="T23" fmla="*/ 2147483647 h 102"/>
              <a:gd name="T24" fmla="*/ 2147483647 w 62"/>
              <a:gd name="T25" fmla="*/ 2147483647 h 102"/>
              <a:gd name="T26" fmla="*/ 2147483647 w 62"/>
              <a:gd name="T27" fmla="*/ 2147483647 h 102"/>
              <a:gd name="T28" fmla="*/ 2147483647 w 62"/>
              <a:gd name="T29" fmla="*/ 2147483647 h 102"/>
              <a:gd name="T30" fmla="*/ 2147483647 w 62"/>
              <a:gd name="T31" fmla="*/ 2147483647 h 102"/>
              <a:gd name="T32" fmla="*/ 2147483647 w 62"/>
              <a:gd name="T33" fmla="*/ 2147483647 h 102"/>
              <a:gd name="T34" fmla="*/ 2147483647 w 62"/>
              <a:gd name="T35" fmla="*/ 2147483647 h 102"/>
              <a:gd name="T36" fmla="*/ 2147483647 w 62"/>
              <a:gd name="T37" fmla="*/ 2147483647 h 102"/>
              <a:gd name="T38" fmla="*/ 2147483647 w 62"/>
              <a:gd name="T39" fmla="*/ 2147483647 h 102"/>
              <a:gd name="T40" fmla="*/ 2147483647 w 62"/>
              <a:gd name="T41" fmla="*/ 2147483647 h 102"/>
              <a:gd name="T42" fmla="*/ 2147483647 w 62"/>
              <a:gd name="T43" fmla="*/ 2147483647 h 102"/>
              <a:gd name="T44" fmla="*/ 2147483647 w 62"/>
              <a:gd name="T45" fmla="*/ 2147483647 h 102"/>
              <a:gd name="T46" fmla="*/ 0 w 62"/>
              <a:gd name="T47" fmla="*/ 2147483647 h 102"/>
              <a:gd name="T48" fmla="*/ 0 w 62"/>
              <a:gd name="T49" fmla="*/ 2147483647 h 102"/>
              <a:gd name="T50" fmla="*/ 0 w 62"/>
              <a:gd name="T51" fmla="*/ 2147483647 h 102"/>
              <a:gd name="T52" fmla="*/ 0 w 62"/>
              <a:gd name="T53" fmla="*/ 2147483647 h 102"/>
              <a:gd name="T54" fmla="*/ 0 w 62"/>
              <a:gd name="T55" fmla="*/ 2147483647 h 102"/>
              <a:gd name="T56" fmla="*/ 0 w 62"/>
              <a:gd name="T57" fmla="*/ 2147483647 h 102"/>
              <a:gd name="T58" fmla="*/ 0 w 62"/>
              <a:gd name="T59" fmla="*/ 2147483647 h 102"/>
              <a:gd name="T60" fmla="*/ 0 w 62"/>
              <a:gd name="T61" fmla="*/ 2147483647 h 102"/>
              <a:gd name="T62" fmla="*/ 0 w 62"/>
              <a:gd name="T63" fmla="*/ 2147483647 h 102"/>
              <a:gd name="T64" fmla="*/ 2147483647 w 62"/>
              <a:gd name="T65" fmla="*/ 2147483647 h 102"/>
              <a:gd name="T66" fmla="*/ 2147483647 w 62"/>
              <a:gd name="T67" fmla="*/ 2147483647 h 102"/>
              <a:gd name="T68" fmla="*/ 2147483647 w 62"/>
              <a:gd name="T69" fmla="*/ 2147483647 h 102"/>
              <a:gd name="T70" fmla="*/ 2147483647 w 62"/>
              <a:gd name="T71" fmla="*/ 2147483647 h 102"/>
              <a:gd name="T72" fmla="*/ 2147483647 w 62"/>
              <a:gd name="T73" fmla="*/ 0 h 10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2" h="102">
                <a:moveTo>
                  <a:pt x="12" y="0"/>
                </a:moveTo>
                <a:lnTo>
                  <a:pt x="46" y="0"/>
                </a:lnTo>
                <a:lnTo>
                  <a:pt x="46" y="2"/>
                </a:lnTo>
                <a:lnTo>
                  <a:pt x="50" y="2"/>
                </a:lnTo>
                <a:lnTo>
                  <a:pt x="52" y="6"/>
                </a:lnTo>
                <a:lnTo>
                  <a:pt x="54" y="10"/>
                </a:lnTo>
                <a:lnTo>
                  <a:pt x="56" y="16"/>
                </a:lnTo>
                <a:lnTo>
                  <a:pt x="58" y="24"/>
                </a:lnTo>
                <a:lnTo>
                  <a:pt x="58" y="32"/>
                </a:lnTo>
                <a:lnTo>
                  <a:pt x="62" y="42"/>
                </a:lnTo>
                <a:lnTo>
                  <a:pt x="62" y="50"/>
                </a:lnTo>
                <a:lnTo>
                  <a:pt x="62" y="62"/>
                </a:lnTo>
                <a:lnTo>
                  <a:pt x="58" y="70"/>
                </a:lnTo>
                <a:lnTo>
                  <a:pt x="58" y="80"/>
                </a:lnTo>
                <a:lnTo>
                  <a:pt x="56" y="86"/>
                </a:lnTo>
                <a:lnTo>
                  <a:pt x="54" y="92"/>
                </a:lnTo>
                <a:lnTo>
                  <a:pt x="52" y="98"/>
                </a:lnTo>
                <a:lnTo>
                  <a:pt x="50" y="100"/>
                </a:lnTo>
                <a:lnTo>
                  <a:pt x="46" y="102"/>
                </a:lnTo>
                <a:lnTo>
                  <a:pt x="12" y="102"/>
                </a:lnTo>
                <a:lnTo>
                  <a:pt x="8" y="100"/>
                </a:lnTo>
                <a:lnTo>
                  <a:pt x="6" y="98"/>
                </a:lnTo>
                <a:lnTo>
                  <a:pt x="2" y="92"/>
                </a:lnTo>
                <a:lnTo>
                  <a:pt x="0" y="86"/>
                </a:lnTo>
                <a:lnTo>
                  <a:pt x="0" y="80"/>
                </a:lnTo>
                <a:lnTo>
                  <a:pt x="0" y="70"/>
                </a:lnTo>
                <a:lnTo>
                  <a:pt x="0" y="62"/>
                </a:lnTo>
                <a:lnTo>
                  <a:pt x="0" y="50"/>
                </a:lnTo>
                <a:lnTo>
                  <a:pt x="0" y="42"/>
                </a:lnTo>
                <a:lnTo>
                  <a:pt x="0" y="32"/>
                </a:lnTo>
                <a:lnTo>
                  <a:pt x="0" y="24"/>
                </a:lnTo>
                <a:lnTo>
                  <a:pt x="0" y="16"/>
                </a:lnTo>
                <a:lnTo>
                  <a:pt x="2" y="10"/>
                </a:lnTo>
                <a:lnTo>
                  <a:pt x="6" y="6"/>
                </a:lnTo>
                <a:lnTo>
                  <a:pt x="8" y="2"/>
                </a:lnTo>
                <a:lnTo>
                  <a:pt x="12" y="2"/>
                </a:lnTo>
                <a:lnTo>
                  <a:pt x="12"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817" name="Freeform 392"/>
          <p:cNvSpPr>
            <a:spLocks/>
          </p:cNvSpPr>
          <p:nvPr/>
        </p:nvSpPr>
        <p:spPr bwMode="auto">
          <a:xfrm>
            <a:off x="4392085" y="4111626"/>
            <a:ext cx="55033" cy="155575"/>
          </a:xfrm>
          <a:custGeom>
            <a:avLst/>
            <a:gdLst>
              <a:gd name="T0" fmla="*/ 2147483647 w 26"/>
              <a:gd name="T1" fmla="*/ 2147483647 h 98"/>
              <a:gd name="T2" fmla="*/ 2147483647 w 26"/>
              <a:gd name="T3" fmla="*/ 2147483647 h 98"/>
              <a:gd name="T4" fmla="*/ 2147483647 w 26"/>
              <a:gd name="T5" fmla="*/ 2147483647 h 98"/>
              <a:gd name="T6" fmla="*/ 2147483647 w 26"/>
              <a:gd name="T7" fmla="*/ 2147483647 h 98"/>
              <a:gd name="T8" fmla="*/ 2147483647 w 26"/>
              <a:gd name="T9" fmla="*/ 2147483647 h 98"/>
              <a:gd name="T10" fmla="*/ 2147483647 w 26"/>
              <a:gd name="T11" fmla="*/ 2147483647 h 98"/>
              <a:gd name="T12" fmla="*/ 2147483647 w 26"/>
              <a:gd name="T13" fmla="*/ 2147483647 h 98"/>
              <a:gd name="T14" fmla="*/ 2147483647 w 26"/>
              <a:gd name="T15" fmla="*/ 0 h 98"/>
              <a:gd name="T16" fmla="*/ 2147483647 w 26"/>
              <a:gd name="T17" fmla="*/ 0 h 98"/>
              <a:gd name="T18" fmla="*/ 2147483647 w 26"/>
              <a:gd name="T19" fmla="*/ 0 h 98"/>
              <a:gd name="T20" fmla="*/ 2147483647 w 26"/>
              <a:gd name="T21" fmla="*/ 2147483647 h 98"/>
              <a:gd name="T22" fmla="*/ 2147483647 w 26"/>
              <a:gd name="T23" fmla="*/ 2147483647 h 98"/>
              <a:gd name="T24" fmla="*/ 0 w 26"/>
              <a:gd name="T25" fmla="*/ 2147483647 h 98"/>
              <a:gd name="T26" fmla="*/ 0 w 26"/>
              <a:gd name="T27" fmla="*/ 2147483647 h 98"/>
              <a:gd name="T28" fmla="*/ 0 w 26"/>
              <a:gd name="T29" fmla="*/ 2147483647 h 98"/>
              <a:gd name="T30" fmla="*/ 0 w 26"/>
              <a:gd name="T31" fmla="*/ 2147483647 h 98"/>
              <a:gd name="T32" fmla="*/ 0 w 26"/>
              <a:gd name="T33" fmla="*/ 2147483647 h 98"/>
              <a:gd name="T34" fmla="*/ 0 w 26"/>
              <a:gd name="T35" fmla="*/ 2147483647 h 98"/>
              <a:gd name="T36" fmla="*/ 0 w 26"/>
              <a:gd name="T37" fmla="*/ 2147483647 h 98"/>
              <a:gd name="T38" fmla="*/ 0 w 26"/>
              <a:gd name="T39" fmla="*/ 2147483647 h 98"/>
              <a:gd name="T40" fmla="*/ 0 w 26"/>
              <a:gd name="T41" fmla="*/ 2147483647 h 98"/>
              <a:gd name="T42" fmla="*/ 2147483647 w 26"/>
              <a:gd name="T43" fmla="*/ 2147483647 h 98"/>
              <a:gd name="T44" fmla="*/ 2147483647 w 26"/>
              <a:gd name="T45" fmla="*/ 2147483647 h 98"/>
              <a:gd name="T46" fmla="*/ 2147483647 w 26"/>
              <a:gd name="T47" fmla="*/ 2147483647 h 98"/>
              <a:gd name="T48" fmla="*/ 2147483647 w 26"/>
              <a:gd name="T49" fmla="*/ 2147483647 h 98"/>
              <a:gd name="T50" fmla="*/ 2147483647 w 26"/>
              <a:gd name="T51" fmla="*/ 2147483647 h 98"/>
              <a:gd name="T52" fmla="*/ 2147483647 w 26"/>
              <a:gd name="T53" fmla="*/ 2147483647 h 98"/>
              <a:gd name="T54" fmla="*/ 2147483647 w 26"/>
              <a:gd name="T55" fmla="*/ 2147483647 h 98"/>
              <a:gd name="T56" fmla="*/ 2147483647 w 26"/>
              <a:gd name="T57" fmla="*/ 2147483647 h 98"/>
              <a:gd name="T58" fmla="*/ 2147483647 w 26"/>
              <a:gd name="T59" fmla="*/ 2147483647 h 98"/>
              <a:gd name="T60" fmla="*/ 2147483647 w 26"/>
              <a:gd name="T61" fmla="*/ 2147483647 h 98"/>
              <a:gd name="T62" fmla="*/ 2147483647 w 26"/>
              <a:gd name="T63" fmla="*/ 2147483647 h 98"/>
              <a:gd name="T64" fmla="*/ 2147483647 w 26"/>
              <a:gd name="T65" fmla="*/ 2147483647 h 9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6" h="98">
                <a:moveTo>
                  <a:pt x="26" y="46"/>
                </a:moveTo>
                <a:lnTo>
                  <a:pt x="26" y="38"/>
                </a:lnTo>
                <a:lnTo>
                  <a:pt x="26" y="28"/>
                </a:lnTo>
                <a:lnTo>
                  <a:pt x="22" y="20"/>
                </a:lnTo>
                <a:lnTo>
                  <a:pt x="22" y="12"/>
                </a:lnTo>
                <a:lnTo>
                  <a:pt x="18" y="6"/>
                </a:lnTo>
                <a:lnTo>
                  <a:pt x="16" y="2"/>
                </a:lnTo>
                <a:lnTo>
                  <a:pt x="14" y="0"/>
                </a:lnTo>
                <a:lnTo>
                  <a:pt x="12" y="0"/>
                </a:lnTo>
                <a:lnTo>
                  <a:pt x="8" y="0"/>
                </a:lnTo>
                <a:lnTo>
                  <a:pt x="6" y="2"/>
                </a:lnTo>
                <a:lnTo>
                  <a:pt x="2" y="6"/>
                </a:lnTo>
                <a:lnTo>
                  <a:pt x="0" y="12"/>
                </a:lnTo>
                <a:lnTo>
                  <a:pt x="0" y="20"/>
                </a:lnTo>
                <a:lnTo>
                  <a:pt x="0" y="28"/>
                </a:lnTo>
                <a:lnTo>
                  <a:pt x="0" y="38"/>
                </a:lnTo>
                <a:lnTo>
                  <a:pt x="0" y="46"/>
                </a:lnTo>
                <a:lnTo>
                  <a:pt x="0" y="58"/>
                </a:lnTo>
                <a:lnTo>
                  <a:pt x="0" y="66"/>
                </a:lnTo>
                <a:lnTo>
                  <a:pt x="0" y="76"/>
                </a:lnTo>
                <a:lnTo>
                  <a:pt x="0" y="82"/>
                </a:lnTo>
                <a:lnTo>
                  <a:pt x="2" y="88"/>
                </a:lnTo>
                <a:lnTo>
                  <a:pt x="6" y="94"/>
                </a:lnTo>
                <a:lnTo>
                  <a:pt x="8" y="96"/>
                </a:lnTo>
                <a:lnTo>
                  <a:pt x="12" y="98"/>
                </a:lnTo>
                <a:lnTo>
                  <a:pt x="14" y="96"/>
                </a:lnTo>
                <a:lnTo>
                  <a:pt x="16" y="94"/>
                </a:lnTo>
                <a:lnTo>
                  <a:pt x="18" y="88"/>
                </a:lnTo>
                <a:lnTo>
                  <a:pt x="22" y="82"/>
                </a:lnTo>
                <a:lnTo>
                  <a:pt x="22" y="76"/>
                </a:lnTo>
                <a:lnTo>
                  <a:pt x="26" y="66"/>
                </a:lnTo>
                <a:lnTo>
                  <a:pt x="26" y="58"/>
                </a:lnTo>
                <a:lnTo>
                  <a:pt x="26" y="46"/>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nvGrpSpPr>
          <p:cNvPr id="33818" name="Group 393"/>
          <p:cNvGrpSpPr>
            <a:grpSpLocks/>
          </p:cNvGrpSpPr>
          <p:nvPr/>
        </p:nvGrpSpPr>
        <p:grpSpPr bwMode="auto">
          <a:xfrm>
            <a:off x="4307418" y="4067175"/>
            <a:ext cx="97367" cy="63500"/>
            <a:chOff x="4488" y="2422"/>
            <a:chExt cx="46" cy="40"/>
          </a:xfrm>
        </p:grpSpPr>
        <p:sp>
          <p:nvSpPr>
            <p:cNvPr id="34393" name="Freeform 394"/>
            <p:cNvSpPr>
              <a:spLocks/>
            </p:cNvSpPr>
            <p:nvPr/>
          </p:nvSpPr>
          <p:spPr bwMode="auto">
            <a:xfrm>
              <a:off x="4488" y="2422"/>
              <a:ext cx="46" cy="40"/>
            </a:xfrm>
            <a:custGeom>
              <a:avLst/>
              <a:gdLst>
                <a:gd name="T0" fmla="*/ 14 w 46"/>
                <a:gd name="T1" fmla="*/ 40 h 40"/>
                <a:gd name="T2" fmla="*/ 14 w 46"/>
                <a:gd name="T3" fmla="*/ 38 h 40"/>
                <a:gd name="T4" fmla="*/ 16 w 46"/>
                <a:gd name="T5" fmla="*/ 26 h 40"/>
                <a:gd name="T6" fmla="*/ 20 w 46"/>
                <a:gd name="T7" fmla="*/ 18 h 40"/>
                <a:gd name="T8" fmla="*/ 22 w 46"/>
                <a:gd name="T9" fmla="*/ 14 h 40"/>
                <a:gd name="T10" fmla="*/ 26 w 46"/>
                <a:gd name="T11" fmla="*/ 14 h 40"/>
                <a:gd name="T12" fmla="*/ 30 w 46"/>
                <a:gd name="T13" fmla="*/ 14 h 40"/>
                <a:gd name="T14" fmla="*/ 32 w 46"/>
                <a:gd name="T15" fmla="*/ 14 h 40"/>
                <a:gd name="T16" fmla="*/ 34 w 46"/>
                <a:gd name="T17" fmla="*/ 14 h 40"/>
                <a:gd name="T18" fmla="*/ 34 w 46"/>
                <a:gd name="T19" fmla="*/ 16 h 40"/>
                <a:gd name="T20" fmla="*/ 46 w 46"/>
                <a:gd name="T21" fmla="*/ 2 h 40"/>
                <a:gd name="T22" fmla="*/ 42 w 46"/>
                <a:gd name="T23" fmla="*/ 2 h 40"/>
                <a:gd name="T24" fmla="*/ 40 w 46"/>
                <a:gd name="T25" fmla="*/ 0 h 40"/>
                <a:gd name="T26" fmla="*/ 32 w 46"/>
                <a:gd name="T27" fmla="*/ 0 h 40"/>
                <a:gd name="T28" fmla="*/ 22 w 46"/>
                <a:gd name="T29" fmla="*/ 0 h 40"/>
                <a:gd name="T30" fmla="*/ 14 w 46"/>
                <a:gd name="T31" fmla="*/ 4 h 40"/>
                <a:gd name="T32" fmla="*/ 6 w 46"/>
                <a:gd name="T33" fmla="*/ 12 h 40"/>
                <a:gd name="T34" fmla="*/ 0 w 46"/>
                <a:gd name="T35" fmla="*/ 22 h 40"/>
                <a:gd name="T36" fmla="*/ 0 w 46"/>
                <a:gd name="T37" fmla="*/ 38 h 40"/>
                <a:gd name="T38" fmla="*/ 0 w 46"/>
                <a:gd name="T39" fmla="*/ 36 h 40"/>
                <a:gd name="T40" fmla="*/ 14 w 46"/>
                <a:gd name="T41" fmla="*/ 40 h 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6" h="40">
                  <a:moveTo>
                    <a:pt x="14" y="40"/>
                  </a:moveTo>
                  <a:lnTo>
                    <a:pt x="14" y="38"/>
                  </a:lnTo>
                  <a:lnTo>
                    <a:pt x="16" y="26"/>
                  </a:lnTo>
                  <a:lnTo>
                    <a:pt x="20" y="18"/>
                  </a:lnTo>
                  <a:lnTo>
                    <a:pt x="22" y="14"/>
                  </a:lnTo>
                  <a:lnTo>
                    <a:pt x="26" y="14"/>
                  </a:lnTo>
                  <a:lnTo>
                    <a:pt x="30" y="14"/>
                  </a:lnTo>
                  <a:lnTo>
                    <a:pt x="32" y="14"/>
                  </a:lnTo>
                  <a:lnTo>
                    <a:pt x="34" y="14"/>
                  </a:lnTo>
                  <a:lnTo>
                    <a:pt x="34" y="16"/>
                  </a:lnTo>
                  <a:lnTo>
                    <a:pt x="46" y="2"/>
                  </a:lnTo>
                  <a:lnTo>
                    <a:pt x="42" y="2"/>
                  </a:lnTo>
                  <a:lnTo>
                    <a:pt x="40" y="0"/>
                  </a:lnTo>
                  <a:lnTo>
                    <a:pt x="32" y="0"/>
                  </a:lnTo>
                  <a:lnTo>
                    <a:pt x="22" y="0"/>
                  </a:lnTo>
                  <a:lnTo>
                    <a:pt x="14" y="4"/>
                  </a:lnTo>
                  <a:lnTo>
                    <a:pt x="6" y="12"/>
                  </a:lnTo>
                  <a:lnTo>
                    <a:pt x="0" y="22"/>
                  </a:lnTo>
                  <a:lnTo>
                    <a:pt x="0" y="38"/>
                  </a:lnTo>
                  <a:lnTo>
                    <a:pt x="0" y="36"/>
                  </a:lnTo>
                  <a:lnTo>
                    <a:pt x="14" y="4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394" name="Freeform 395"/>
            <p:cNvSpPr>
              <a:spLocks/>
            </p:cNvSpPr>
            <p:nvPr/>
          </p:nvSpPr>
          <p:spPr bwMode="auto">
            <a:xfrm>
              <a:off x="4488" y="2422"/>
              <a:ext cx="46" cy="40"/>
            </a:xfrm>
            <a:custGeom>
              <a:avLst/>
              <a:gdLst>
                <a:gd name="T0" fmla="*/ 14 w 46"/>
                <a:gd name="T1" fmla="*/ 40 h 40"/>
                <a:gd name="T2" fmla="*/ 14 w 46"/>
                <a:gd name="T3" fmla="*/ 38 h 40"/>
                <a:gd name="T4" fmla="*/ 16 w 46"/>
                <a:gd name="T5" fmla="*/ 26 h 40"/>
                <a:gd name="T6" fmla="*/ 20 w 46"/>
                <a:gd name="T7" fmla="*/ 18 h 40"/>
                <a:gd name="T8" fmla="*/ 22 w 46"/>
                <a:gd name="T9" fmla="*/ 14 h 40"/>
                <a:gd name="T10" fmla="*/ 26 w 46"/>
                <a:gd name="T11" fmla="*/ 14 h 40"/>
                <a:gd name="T12" fmla="*/ 30 w 46"/>
                <a:gd name="T13" fmla="*/ 14 h 40"/>
                <a:gd name="T14" fmla="*/ 32 w 46"/>
                <a:gd name="T15" fmla="*/ 14 h 40"/>
                <a:gd name="T16" fmla="*/ 34 w 46"/>
                <a:gd name="T17" fmla="*/ 14 h 40"/>
                <a:gd name="T18" fmla="*/ 34 w 46"/>
                <a:gd name="T19" fmla="*/ 16 h 40"/>
                <a:gd name="T20" fmla="*/ 46 w 46"/>
                <a:gd name="T21" fmla="*/ 2 h 40"/>
                <a:gd name="T22" fmla="*/ 42 w 46"/>
                <a:gd name="T23" fmla="*/ 2 h 40"/>
                <a:gd name="T24" fmla="*/ 40 w 46"/>
                <a:gd name="T25" fmla="*/ 0 h 40"/>
                <a:gd name="T26" fmla="*/ 32 w 46"/>
                <a:gd name="T27" fmla="*/ 0 h 40"/>
                <a:gd name="T28" fmla="*/ 22 w 46"/>
                <a:gd name="T29" fmla="*/ 0 h 40"/>
                <a:gd name="T30" fmla="*/ 14 w 46"/>
                <a:gd name="T31" fmla="*/ 4 h 40"/>
                <a:gd name="T32" fmla="*/ 6 w 46"/>
                <a:gd name="T33" fmla="*/ 12 h 40"/>
                <a:gd name="T34" fmla="*/ 0 w 46"/>
                <a:gd name="T35" fmla="*/ 22 h 40"/>
                <a:gd name="T36" fmla="*/ 0 w 46"/>
                <a:gd name="T37" fmla="*/ 38 h 40"/>
                <a:gd name="T38" fmla="*/ 0 w 46"/>
                <a:gd name="T39" fmla="*/ 36 h 40"/>
                <a:gd name="T40" fmla="*/ 14 w 46"/>
                <a:gd name="T41" fmla="*/ 40 h 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6" h="40">
                  <a:moveTo>
                    <a:pt x="14" y="40"/>
                  </a:moveTo>
                  <a:lnTo>
                    <a:pt x="14" y="38"/>
                  </a:lnTo>
                  <a:lnTo>
                    <a:pt x="16" y="26"/>
                  </a:lnTo>
                  <a:lnTo>
                    <a:pt x="20" y="18"/>
                  </a:lnTo>
                  <a:lnTo>
                    <a:pt x="22" y="14"/>
                  </a:lnTo>
                  <a:lnTo>
                    <a:pt x="26" y="14"/>
                  </a:lnTo>
                  <a:lnTo>
                    <a:pt x="30" y="14"/>
                  </a:lnTo>
                  <a:lnTo>
                    <a:pt x="32" y="14"/>
                  </a:lnTo>
                  <a:lnTo>
                    <a:pt x="34" y="14"/>
                  </a:lnTo>
                  <a:lnTo>
                    <a:pt x="34" y="16"/>
                  </a:lnTo>
                  <a:lnTo>
                    <a:pt x="46" y="2"/>
                  </a:lnTo>
                  <a:lnTo>
                    <a:pt x="42" y="2"/>
                  </a:lnTo>
                  <a:lnTo>
                    <a:pt x="40" y="0"/>
                  </a:lnTo>
                  <a:lnTo>
                    <a:pt x="32" y="0"/>
                  </a:lnTo>
                  <a:lnTo>
                    <a:pt x="22" y="0"/>
                  </a:lnTo>
                  <a:lnTo>
                    <a:pt x="14" y="4"/>
                  </a:lnTo>
                  <a:lnTo>
                    <a:pt x="6" y="12"/>
                  </a:lnTo>
                  <a:lnTo>
                    <a:pt x="0" y="22"/>
                  </a:lnTo>
                  <a:lnTo>
                    <a:pt x="0" y="38"/>
                  </a:lnTo>
                  <a:lnTo>
                    <a:pt x="0" y="36"/>
                  </a:lnTo>
                  <a:lnTo>
                    <a:pt x="14" y="4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3819" name="Group 396"/>
          <p:cNvGrpSpPr>
            <a:grpSpLocks/>
          </p:cNvGrpSpPr>
          <p:nvPr/>
        </p:nvGrpSpPr>
        <p:grpSpPr bwMode="auto">
          <a:xfrm>
            <a:off x="4298951" y="4124325"/>
            <a:ext cx="76200" cy="66675"/>
            <a:chOff x="4484" y="2458"/>
            <a:chExt cx="36" cy="42"/>
          </a:xfrm>
        </p:grpSpPr>
        <p:sp>
          <p:nvSpPr>
            <p:cNvPr id="34391" name="Freeform 397"/>
            <p:cNvSpPr>
              <a:spLocks/>
            </p:cNvSpPr>
            <p:nvPr/>
          </p:nvSpPr>
          <p:spPr bwMode="auto">
            <a:xfrm>
              <a:off x="4484" y="2458"/>
              <a:ext cx="36" cy="42"/>
            </a:xfrm>
            <a:custGeom>
              <a:avLst/>
              <a:gdLst>
                <a:gd name="T0" fmla="*/ 36 w 36"/>
                <a:gd name="T1" fmla="*/ 28 h 42"/>
                <a:gd name="T2" fmla="*/ 34 w 36"/>
                <a:gd name="T3" fmla="*/ 28 h 42"/>
                <a:gd name="T4" fmla="*/ 24 w 36"/>
                <a:gd name="T5" fmla="*/ 28 h 42"/>
                <a:gd name="T6" fmla="*/ 18 w 36"/>
                <a:gd name="T7" fmla="*/ 24 h 42"/>
                <a:gd name="T8" fmla="*/ 16 w 36"/>
                <a:gd name="T9" fmla="*/ 22 h 42"/>
                <a:gd name="T10" fmla="*/ 16 w 36"/>
                <a:gd name="T11" fmla="*/ 18 h 42"/>
                <a:gd name="T12" fmla="*/ 16 w 36"/>
                <a:gd name="T13" fmla="*/ 14 h 42"/>
                <a:gd name="T14" fmla="*/ 16 w 36"/>
                <a:gd name="T15" fmla="*/ 10 h 42"/>
                <a:gd name="T16" fmla="*/ 18 w 36"/>
                <a:gd name="T17" fmla="*/ 6 h 42"/>
                <a:gd name="T18" fmla="*/ 18 w 36"/>
                <a:gd name="T19" fmla="*/ 4 h 42"/>
                <a:gd name="T20" fmla="*/ 6 w 36"/>
                <a:gd name="T21" fmla="*/ 0 h 42"/>
                <a:gd name="T22" fmla="*/ 0 w 36"/>
                <a:gd name="T23" fmla="*/ 0 h 42"/>
                <a:gd name="T24" fmla="*/ 0 w 36"/>
                <a:gd name="T25" fmla="*/ 4 h 42"/>
                <a:gd name="T26" fmla="*/ 0 w 36"/>
                <a:gd name="T27" fmla="*/ 12 h 42"/>
                <a:gd name="T28" fmla="*/ 0 w 36"/>
                <a:gd name="T29" fmla="*/ 18 h 42"/>
                <a:gd name="T30" fmla="*/ 0 w 36"/>
                <a:gd name="T31" fmla="*/ 28 h 42"/>
                <a:gd name="T32" fmla="*/ 8 w 36"/>
                <a:gd name="T33" fmla="*/ 36 h 42"/>
                <a:gd name="T34" fmla="*/ 18 w 36"/>
                <a:gd name="T35" fmla="*/ 42 h 42"/>
                <a:gd name="T36" fmla="*/ 34 w 36"/>
                <a:gd name="T37" fmla="*/ 42 h 42"/>
                <a:gd name="T38" fmla="*/ 32 w 36"/>
                <a:gd name="T39" fmla="*/ 42 h 42"/>
                <a:gd name="T40" fmla="*/ 36 w 36"/>
                <a:gd name="T41" fmla="*/ 28 h 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6" h="42">
                  <a:moveTo>
                    <a:pt x="36" y="28"/>
                  </a:moveTo>
                  <a:lnTo>
                    <a:pt x="34" y="28"/>
                  </a:lnTo>
                  <a:lnTo>
                    <a:pt x="24" y="28"/>
                  </a:lnTo>
                  <a:lnTo>
                    <a:pt x="18" y="24"/>
                  </a:lnTo>
                  <a:lnTo>
                    <a:pt x="16" y="22"/>
                  </a:lnTo>
                  <a:lnTo>
                    <a:pt x="16" y="18"/>
                  </a:lnTo>
                  <a:lnTo>
                    <a:pt x="16" y="14"/>
                  </a:lnTo>
                  <a:lnTo>
                    <a:pt x="16" y="10"/>
                  </a:lnTo>
                  <a:lnTo>
                    <a:pt x="18" y="6"/>
                  </a:lnTo>
                  <a:lnTo>
                    <a:pt x="18" y="4"/>
                  </a:lnTo>
                  <a:lnTo>
                    <a:pt x="6" y="0"/>
                  </a:lnTo>
                  <a:lnTo>
                    <a:pt x="0" y="0"/>
                  </a:lnTo>
                  <a:lnTo>
                    <a:pt x="0" y="4"/>
                  </a:lnTo>
                  <a:lnTo>
                    <a:pt x="0" y="12"/>
                  </a:lnTo>
                  <a:lnTo>
                    <a:pt x="0" y="18"/>
                  </a:lnTo>
                  <a:lnTo>
                    <a:pt x="0" y="28"/>
                  </a:lnTo>
                  <a:lnTo>
                    <a:pt x="8" y="36"/>
                  </a:lnTo>
                  <a:lnTo>
                    <a:pt x="18" y="42"/>
                  </a:lnTo>
                  <a:lnTo>
                    <a:pt x="34" y="42"/>
                  </a:lnTo>
                  <a:lnTo>
                    <a:pt x="32" y="42"/>
                  </a:lnTo>
                  <a:lnTo>
                    <a:pt x="36" y="28"/>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392" name="Freeform 398"/>
            <p:cNvSpPr>
              <a:spLocks/>
            </p:cNvSpPr>
            <p:nvPr/>
          </p:nvSpPr>
          <p:spPr bwMode="auto">
            <a:xfrm>
              <a:off x="4484" y="2458"/>
              <a:ext cx="36" cy="42"/>
            </a:xfrm>
            <a:custGeom>
              <a:avLst/>
              <a:gdLst>
                <a:gd name="T0" fmla="*/ 36 w 36"/>
                <a:gd name="T1" fmla="*/ 28 h 42"/>
                <a:gd name="T2" fmla="*/ 34 w 36"/>
                <a:gd name="T3" fmla="*/ 28 h 42"/>
                <a:gd name="T4" fmla="*/ 24 w 36"/>
                <a:gd name="T5" fmla="*/ 28 h 42"/>
                <a:gd name="T6" fmla="*/ 18 w 36"/>
                <a:gd name="T7" fmla="*/ 24 h 42"/>
                <a:gd name="T8" fmla="*/ 16 w 36"/>
                <a:gd name="T9" fmla="*/ 22 h 42"/>
                <a:gd name="T10" fmla="*/ 16 w 36"/>
                <a:gd name="T11" fmla="*/ 18 h 42"/>
                <a:gd name="T12" fmla="*/ 16 w 36"/>
                <a:gd name="T13" fmla="*/ 14 h 42"/>
                <a:gd name="T14" fmla="*/ 16 w 36"/>
                <a:gd name="T15" fmla="*/ 10 h 42"/>
                <a:gd name="T16" fmla="*/ 18 w 36"/>
                <a:gd name="T17" fmla="*/ 6 h 42"/>
                <a:gd name="T18" fmla="*/ 18 w 36"/>
                <a:gd name="T19" fmla="*/ 4 h 42"/>
                <a:gd name="T20" fmla="*/ 6 w 36"/>
                <a:gd name="T21" fmla="*/ 0 h 42"/>
                <a:gd name="T22" fmla="*/ 0 w 36"/>
                <a:gd name="T23" fmla="*/ 0 h 42"/>
                <a:gd name="T24" fmla="*/ 0 w 36"/>
                <a:gd name="T25" fmla="*/ 4 h 42"/>
                <a:gd name="T26" fmla="*/ 0 w 36"/>
                <a:gd name="T27" fmla="*/ 12 h 42"/>
                <a:gd name="T28" fmla="*/ 0 w 36"/>
                <a:gd name="T29" fmla="*/ 18 h 42"/>
                <a:gd name="T30" fmla="*/ 0 w 36"/>
                <a:gd name="T31" fmla="*/ 28 h 42"/>
                <a:gd name="T32" fmla="*/ 8 w 36"/>
                <a:gd name="T33" fmla="*/ 36 h 42"/>
                <a:gd name="T34" fmla="*/ 18 w 36"/>
                <a:gd name="T35" fmla="*/ 42 h 42"/>
                <a:gd name="T36" fmla="*/ 34 w 36"/>
                <a:gd name="T37" fmla="*/ 42 h 42"/>
                <a:gd name="T38" fmla="*/ 32 w 36"/>
                <a:gd name="T39" fmla="*/ 42 h 42"/>
                <a:gd name="T40" fmla="*/ 36 w 36"/>
                <a:gd name="T41" fmla="*/ 28 h 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6" h="42">
                  <a:moveTo>
                    <a:pt x="36" y="28"/>
                  </a:moveTo>
                  <a:lnTo>
                    <a:pt x="34" y="28"/>
                  </a:lnTo>
                  <a:lnTo>
                    <a:pt x="24" y="28"/>
                  </a:lnTo>
                  <a:lnTo>
                    <a:pt x="18" y="24"/>
                  </a:lnTo>
                  <a:lnTo>
                    <a:pt x="16" y="22"/>
                  </a:lnTo>
                  <a:lnTo>
                    <a:pt x="16" y="18"/>
                  </a:lnTo>
                  <a:lnTo>
                    <a:pt x="16" y="14"/>
                  </a:lnTo>
                  <a:lnTo>
                    <a:pt x="16" y="10"/>
                  </a:lnTo>
                  <a:lnTo>
                    <a:pt x="18" y="6"/>
                  </a:lnTo>
                  <a:lnTo>
                    <a:pt x="18" y="4"/>
                  </a:lnTo>
                  <a:lnTo>
                    <a:pt x="6" y="0"/>
                  </a:lnTo>
                  <a:lnTo>
                    <a:pt x="0" y="0"/>
                  </a:lnTo>
                  <a:lnTo>
                    <a:pt x="0" y="4"/>
                  </a:lnTo>
                  <a:lnTo>
                    <a:pt x="0" y="12"/>
                  </a:lnTo>
                  <a:lnTo>
                    <a:pt x="0" y="18"/>
                  </a:lnTo>
                  <a:lnTo>
                    <a:pt x="0" y="28"/>
                  </a:lnTo>
                  <a:lnTo>
                    <a:pt x="8" y="36"/>
                  </a:lnTo>
                  <a:lnTo>
                    <a:pt x="18" y="42"/>
                  </a:lnTo>
                  <a:lnTo>
                    <a:pt x="34" y="42"/>
                  </a:lnTo>
                  <a:lnTo>
                    <a:pt x="32" y="42"/>
                  </a:lnTo>
                  <a:lnTo>
                    <a:pt x="36" y="28"/>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3820" name="Group 399"/>
          <p:cNvGrpSpPr>
            <a:grpSpLocks/>
          </p:cNvGrpSpPr>
          <p:nvPr/>
        </p:nvGrpSpPr>
        <p:grpSpPr bwMode="auto">
          <a:xfrm>
            <a:off x="5031318" y="3898900"/>
            <a:ext cx="80433" cy="238125"/>
            <a:chOff x="4830" y="2316"/>
            <a:chExt cx="38" cy="150"/>
          </a:xfrm>
        </p:grpSpPr>
        <p:sp>
          <p:nvSpPr>
            <p:cNvPr id="34389" name="Freeform 400"/>
            <p:cNvSpPr>
              <a:spLocks/>
            </p:cNvSpPr>
            <p:nvPr/>
          </p:nvSpPr>
          <p:spPr bwMode="auto">
            <a:xfrm>
              <a:off x="4830" y="2316"/>
              <a:ext cx="38" cy="150"/>
            </a:xfrm>
            <a:custGeom>
              <a:avLst/>
              <a:gdLst>
                <a:gd name="T0" fmla="*/ 38 w 38"/>
                <a:gd name="T1" fmla="*/ 140 h 150"/>
                <a:gd name="T2" fmla="*/ 38 w 38"/>
                <a:gd name="T3" fmla="*/ 142 h 150"/>
                <a:gd name="T4" fmla="*/ 28 w 38"/>
                <a:gd name="T5" fmla="*/ 114 h 150"/>
                <a:gd name="T6" fmla="*/ 20 w 38"/>
                <a:gd name="T7" fmla="*/ 88 h 150"/>
                <a:gd name="T8" fmla="*/ 18 w 38"/>
                <a:gd name="T9" fmla="*/ 64 h 150"/>
                <a:gd name="T10" fmla="*/ 14 w 38"/>
                <a:gd name="T11" fmla="*/ 44 h 150"/>
                <a:gd name="T12" fmla="*/ 14 w 38"/>
                <a:gd name="T13" fmla="*/ 26 h 150"/>
                <a:gd name="T14" fmla="*/ 18 w 38"/>
                <a:gd name="T15" fmla="*/ 14 h 150"/>
                <a:gd name="T16" fmla="*/ 18 w 38"/>
                <a:gd name="T17" fmla="*/ 2 h 150"/>
                <a:gd name="T18" fmla="*/ 20 w 38"/>
                <a:gd name="T19" fmla="*/ 0 h 150"/>
                <a:gd name="T20" fmla="*/ 2 w 38"/>
                <a:gd name="T21" fmla="*/ 0 h 150"/>
                <a:gd name="T22" fmla="*/ 2 w 38"/>
                <a:gd name="T23" fmla="*/ 0 h 150"/>
                <a:gd name="T24" fmla="*/ 2 w 38"/>
                <a:gd name="T25" fmla="*/ 12 h 150"/>
                <a:gd name="T26" fmla="*/ 0 w 38"/>
                <a:gd name="T27" fmla="*/ 26 h 150"/>
                <a:gd name="T28" fmla="*/ 0 w 38"/>
                <a:gd name="T29" fmla="*/ 44 h 150"/>
                <a:gd name="T30" fmla="*/ 2 w 38"/>
                <a:gd name="T31" fmla="*/ 68 h 150"/>
                <a:gd name="T32" fmla="*/ 2 w 38"/>
                <a:gd name="T33" fmla="*/ 90 h 150"/>
                <a:gd name="T34" fmla="*/ 12 w 38"/>
                <a:gd name="T35" fmla="*/ 118 h 150"/>
                <a:gd name="T36" fmla="*/ 24 w 38"/>
                <a:gd name="T37" fmla="*/ 146 h 150"/>
                <a:gd name="T38" fmla="*/ 26 w 38"/>
                <a:gd name="T39" fmla="*/ 150 h 150"/>
                <a:gd name="T40" fmla="*/ 38 w 38"/>
                <a:gd name="T41" fmla="*/ 140 h 1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8" h="150">
                  <a:moveTo>
                    <a:pt x="38" y="140"/>
                  </a:moveTo>
                  <a:lnTo>
                    <a:pt x="38" y="142"/>
                  </a:lnTo>
                  <a:lnTo>
                    <a:pt x="28" y="114"/>
                  </a:lnTo>
                  <a:lnTo>
                    <a:pt x="20" y="88"/>
                  </a:lnTo>
                  <a:lnTo>
                    <a:pt x="18" y="64"/>
                  </a:lnTo>
                  <a:lnTo>
                    <a:pt x="14" y="44"/>
                  </a:lnTo>
                  <a:lnTo>
                    <a:pt x="14" y="26"/>
                  </a:lnTo>
                  <a:lnTo>
                    <a:pt x="18" y="14"/>
                  </a:lnTo>
                  <a:lnTo>
                    <a:pt x="18" y="2"/>
                  </a:lnTo>
                  <a:lnTo>
                    <a:pt x="20" y="0"/>
                  </a:lnTo>
                  <a:lnTo>
                    <a:pt x="2" y="0"/>
                  </a:lnTo>
                  <a:lnTo>
                    <a:pt x="2" y="12"/>
                  </a:lnTo>
                  <a:lnTo>
                    <a:pt x="0" y="26"/>
                  </a:lnTo>
                  <a:lnTo>
                    <a:pt x="0" y="44"/>
                  </a:lnTo>
                  <a:lnTo>
                    <a:pt x="2" y="68"/>
                  </a:lnTo>
                  <a:lnTo>
                    <a:pt x="2" y="90"/>
                  </a:lnTo>
                  <a:lnTo>
                    <a:pt x="12" y="118"/>
                  </a:lnTo>
                  <a:lnTo>
                    <a:pt x="24" y="146"/>
                  </a:lnTo>
                  <a:lnTo>
                    <a:pt x="26" y="150"/>
                  </a:lnTo>
                  <a:lnTo>
                    <a:pt x="38" y="14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390" name="Freeform 401"/>
            <p:cNvSpPr>
              <a:spLocks/>
            </p:cNvSpPr>
            <p:nvPr/>
          </p:nvSpPr>
          <p:spPr bwMode="auto">
            <a:xfrm>
              <a:off x="4830" y="2316"/>
              <a:ext cx="38" cy="150"/>
            </a:xfrm>
            <a:custGeom>
              <a:avLst/>
              <a:gdLst>
                <a:gd name="T0" fmla="*/ 38 w 38"/>
                <a:gd name="T1" fmla="*/ 140 h 150"/>
                <a:gd name="T2" fmla="*/ 38 w 38"/>
                <a:gd name="T3" fmla="*/ 142 h 150"/>
                <a:gd name="T4" fmla="*/ 28 w 38"/>
                <a:gd name="T5" fmla="*/ 114 h 150"/>
                <a:gd name="T6" fmla="*/ 20 w 38"/>
                <a:gd name="T7" fmla="*/ 88 h 150"/>
                <a:gd name="T8" fmla="*/ 18 w 38"/>
                <a:gd name="T9" fmla="*/ 64 h 150"/>
                <a:gd name="T10" fmla="*/ 14 w 38"/>
                <a:gd name="T11" fmla="*/ 44 h 150"/>
                <a:gd name="T12" fmla="*/ 14 w 38"/>
                <a:gd name="T13" fmla="*/ 26 h 150"/>
                <a:gd name="T14" fmla="*/ 18 w 38"/>
                <a:gd name="T15" fmla="*/ 14 h 150"/>
                <a:gd name="T16" fmla="*/ 18 w 38"/>
                <a:gd name="T17" fmla="*/ 2 h 150"/>
                <a:gd name="T18" fmla="*/ 20 w 38"/>
                <a:gd name="T19" fmla="*/ 0 h 150"/>
                <a:gd name="T20" fmla="*/ 2 w 38"/>
                <a:gd name="T21" fmla="*/ 0 h 150"/>
                <a:gd name="T22" fmla="*/ 2 w 38"/>
                <a:gd name="T23" fmla="*/ 0 h 150"/>
                <a:gd name="T24" fmla="*/ 2 w 38"/>
                <a:gd name="T25" fmla="*/ 12 h 150"/>
                <a:gd name="T26" fmla="*/ 0 w 38"/>
                <a:gd name="T27" fmla="*/ 26 h 150"/>
                <a:gd name="T28" fmla="*/ 0 w 38"/>
                <a:gd name="T29" fmla="*/ 44 h 150"/>
                <a:gd name="T30" fmla="*/ 2 w 38"/>
                <a:gd name="T31" fmla="*/ 68 h 150"/>
                <a:gd name="T32" fmla="*/ 2 w 38"/>
                <a:gd name="T33" fmla="*/ 90 h 150"/>
                <a:gd name="T34" fmla="*/ 12 w 38"/>
                <a:gd name="T35" fmla="*/ 118 h 150"/>
                <a:gd name="T36" fmla="*/ 24 w 38"/>
                <a:gd name="T37" fmla="*/ 146 h 150"/>
                <a:gd name="T38" fmla="*/ 26 w 38"/>
                <a:gd name="T39" fmla="*/ 150 h 150"/>
                <a:gd name="T40" fmla="*/ 38 w 38"/>
                <a:gd name="T41" fmla="*/ 140 h 1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8" h="150">
                  <a:moveTo>
                    <a:pt x="38" y="140"/>
                  </a:moveTo>
                  <a:lnTo>
                    <a:pt x="38" y="142"/>
                  </a:lnTo>
                  <a:lnTo>
                    <a:pt x="28" y="114"/>
                  </a:lnTo>
                  <a:lnTo>
                    <a:pt x="20" y="88"/>
                  </a:lnTo>
                  <a:lnTo>
                    <a:pt x="18" y="64"/>
                  </a:lnTo>
                  <a:lnTo>
                    <a:pt x="14" y="44"/>
                  </a:lnTo>
                  <a:lnTo>
                    <a:pt x="14" y="26"/>
                  </a:lnTo>
                  <a:lnTo>
                    <a:pt x="18" y="14"/>
                  </a:lnTo>
                  <a:lnTo>
                    <a:pt x="18" y="2"/>
                  </a:lnTo>
                  <a:lnTo>
                    <a:pt x="20" y="0"/>
                  </a:lnTo>
                  <a:lnTo>
                    <a:pt x="2" y="0"/>
                  </a:lnTo>
                  <a:lnTo>
                    <a:pt x="2" y="12"/>
                  </a:lnTo>
                  <a:lnTo>
                    <a:pt x="0" y="26"/>
                  </a:lnTo>
                  <a:lnTo>
                    <a:pt x="0" y="44"/>
                  </a:lnTo>
                  <a:lnTo>
                    <a:pt x="2" y="68"/>
                  </a:lnTo>
                  <a:lnTo>
                    <a:pt x="2" y="90"/>
                  </a:lnTo>
                  <a:lnTo>
                    <a:pt x="12" y="118"/>
                  </a:lnTo>
                  <a:lnTo>
                    <a:pt x="24" y="146"/>
                  </a:lnTo>
                  <a:lnTo>
                    <a:pt x="26" y="150"/>
                  </a:lnTo>
                  <a:lnTo>
                    <a:pt x="38" y="14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3821" name="Group 402"/>
          <p:cNvGrpSpPr>
            <a:grpSpLocks/>
          </p:cNvGrpSpPr>
          <p:nvPr/>
        </p:nvGrpSpPr>
        <p:grpSpPr bwMode="auto">
          <a:xfrm>
            <a:off x="5086351" y="4121150"/>
            <a:ext cx="110067" cy="193675"/>
            <a:chOff x="4856" y="2456"/>
            <a:chExt cx="52" cy="122"/>
          </a:xfrm>
        </p:grpSpPr>
        <p:sp>
          <p:nvSpPr>
            <p:cNvPr id="34387" name="Freeform 403"/>
            <p:cNvSpPr>
              <a:spLocks/>
            </p:cNvSpPr>
            <p:nvPr/>
          </p:nvSpPr>
          <p:spPr bwMode="auto">
            <a:xfrm>
              <a:off x="4856" y="2456"/>
              <a:ext cx="52" cy="122"/>
            </a:xfrm>
            <a:custGeom>
              <a:avLst/>
              <a:gdLst>
                <a:gd name="T0" fmla="*/ 48 w 52"/>
                <a:gd name="T1" fmla="*/ 120 h 122"/>
                <a:gd name="T2" fmla="*/ 48 w 52"/>
                <a:gd name="T3" fmla="*/ 122 h 122"/>
                <a:gd name="T4" fmla="*/ 52 w 52"/>
                <a:gd name="T5" fmla="*/ 94 h 122"/>
                <a:gd name="T6" fmla="*/ 48 w 52"/>
                <a:gd name="T7" fmla="*/ 72 h 122"/>
                <a:gd name="T8" fmla="*/ 42 w 52"/>
                <a:gd name="T9" fmla="*/ 52 h 122"/>
                <a:gd name="T10" fmla="*/ 36 w 52"/>
                <a:gd name="T11" fmla="*/ 32 h 122"/>
                <a:gd name="T12" fmla="*/ 26 w 52"/>
                <a:gd name="T13" fmla="*/ 20 h 122"/>
                <a:gd name="T14" fmla="*/ 20 w 52"/>
                <a:gd name="T15" fmla="*/ 8 h 122"/>
                <a:gd name="T16" fmla="*/ 14 w 52"/>
                <a:gd name="T17" fmla="*/ 2 h 122"/>
                <a:gd name="T18" fmla="*/ 12 w 52"/>
                <a:gd name="T19" fmla="*/ 0 h 122"/>
                <a:gd name="T20" fmla="*/ 0 w 52"/>
                <a:gd name="T21" fmla="*/ 10 h 122"/>
                <a:gd name="T22" fmla="*/ 2 w 52"/>
                <a:gd name="T23" fmla="*/ 12 h 122"/>
                <a:gd name="T24" fmla="*/ 6 w 52"/>
                <a:gd name="T25" fmla="*/ 18 h 122"/>
                <a:gd name="T26" fmla="*/ 14 w 52"/>
                <a:gd name="T27" fmla="*/ 26 h 122"/>
                <a:gd name="T28" fmla="*/ 20 w 52"/>
                <a:gd name="T29" fmla="*/ 38 h 122"/>
                <a:gd name="T30" fmla="*/ 26 w 52"/>
                <a:gd name="T31" fmla="*/ 56 h 122"/>
                <a:gd name="T32" fmla="*/ 32 w 52"/>
                <a:gd name="T33" fmla="*/ 74 h 122"/>
                <a:gd name="T34" fmla="*/ 36 w 52"/>
                <a:gd name="T35" fmla="*/ 94 h 122"/>
                <a:gd name="T36" fmla="*/ 32 w 52"/>
                <a:gd name="T37" fmla="*/ 120 h 122"/>
                <a:gd name="T38" fmla="*/ 48 w 52"/>
                <a:gd name="T39" fmla="*/ 120 h 1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2" h="122">
                  <a:moveTo>
                    <a:pt x="48" y="120"/>
                  </a:moveTo>
                  <a:lnTo>
                    <a:pt x="48" y="122"/>
                  </a:lnTo>
                  <a:lnTo>
                    <a:pt x="52" y="94"/>
                  </a:lnTo>
                  <a:lnTo>
                    <a:pt x="48" y="72"/>
                  </a:lnTo>
                  <a:lnTo>
                    <a:pt x="42" y="52"/>
                  </a:lnTo>
                  <a:lnTo>
                    <a:pt x="36" y="32"/>
                  </a:lnTo>
                  <a:lnTo>
                    <a:pt x="26" y="20"/>
                  </a:lnTo>
                  <a:lnTo>
                    <a:pt x="20" y="8"/>
                  </a:lnTo>
                  <a:lnTo>
                    <a:pt x="14" y="2"/>
                  </a:lnTo>
                  <a:lnTo>
                    <a:pt x="12" y="0"/>
                  </a:lnTo>
                  <a:lnTo>
                    <a:pt x="0" y="10"/>
                  </a:lnTo>
                  <a:lnTo>
                    <a:pt x="2" y="12"/>
                  </a:lnTo>
                  <a:lnTo>
                    <a:pt x="6" y="18"/>
                  </a:lnTo>
                  <a:lnTo>
                    <a:pt x="14" y="26"/>
                  </a:lnTo>
                  <a:lnTo>
                    <a:pt x="20" y="38"/>
                  </a:lnTo>
                  <a:lnTo>
                    <a:pt x="26" y="56"/>
                  </a:lnTo>
                  <a:lnTo>
                    <a:pt x="32" y="74"/>
                  </a:lnTo>
                  <a:lnTo>
                    <a:pt x="36" y="94"/>
                  </a:lnTo>
                  <a:lnTo>
                    <a:pt x="32" y="120"/>
                  </a:lnTo>
                  <a:lnTo>
                    <a:pt x="48" y="12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388" name="Freeform 404"/>
            <p:cNvSpPr>
              <a:spLocks/>
            </p:cNvSpPr>
            <p:nvPr/>
          </p:nvSpPr>
          <p:spPr bwMode="auto">
            <a:xfrm>
              <a:off x="4856" y="2456"/>
              <a:ext cx="52" cy="122"/>
            </a:xfrm>
            <a:custGeom>
              <a:avLst/>
              <a:gdLst>
                <a:gd name="T0" fmla="*/ 48 w 52"/>
                <a:gd name="T1" fmla="*/ 120 h 122"/>
                <a:gd name="T2" fmla="*/ 48 w 52"/>
                <a:gd name="T3" fmla="*/ 122 h 122"/>
                <a:gd name="T4" fmla="*/ 52 w 52"/>
                <a:gd name="T5" fmla="*/ 94 h 122"/>
                <a:gd name="T6" fmla="*/ 48 w 52"/>
                <a:gd name="T7" fmla="*/ 72 h 122"/>
                <a:gd name="T8" fmla="*/ 42 w 52"/>
                <a:gd name="T9" fmla="*/ 52 h 122"/>
                <a:gd name="T10" fmla="*/ 36 w 52"/>
                <a:gd name="T11" fmla="*/ 32 h 122"/>
                <a:gd name="T12" fmla="*/ 26 w 52"/>
                <a:gd name="T13" fmla="*/ 20 h 122"/>
                <a:gd name="T14" fmla="*/ 20 w 52"/>
                <a:gd name="T15" fmla="*/ 8 h 122"/>
                <a:gd name="T16" fmla="*/ 14 w 52"/>
                <a:gd name="T17" fmla="*/ 2 h 122"/>
                <a:gd name="T18" fmla="*/ 12 w 52"/>
                <a:gd name="T19" fmla="*/ 0 h 122"/>
                <a:gd name="T20" fmla="*/ 0 w 52"/>
                <a:gd name="T21" fmla="*/ 10 h 122"/>
                <a:gd name="T22" fmla="*/ 2 w 52"/>
                <a:gd name="T23" fmla="*/ 12 h 122"/>
                <a:gd name="T24" fmla="*/ 6 w 52"/>
                <a:gd name="T25" fmla="*/ 18 h 122"/>
                <a:gd name="T26" fmla="*/ 14 w 52"/>
                <a:gd name="T27" fmla="*/ 26 h 122"/>
                <a:gd name="T28" fmla="*/ 20 w 52"/>
                <a:gd name="T29" fmla="*/ 38 h 122"/>
                <a:gd name="T30" fmla="*/ 26 w 52"/>
                <a:gd name="T31" fmla="*/ 56 h 122"/>
                <a:gd name="T32" fmla="*/ 32 w 52"/>
                <a:gd name="T33" fmla="*/ 74 h 122"/>
                <a:gd name="T34" fmla="*/ 36 w 52"/>
                <a:gd name="T35" fmla="*/ 94 h 122"/>
                <a:gd name="T36" fmla="*/ 32 w 52"/>
                <a:gd name="T37" fmla="*/ 120 h 122"/>
                <a:gd name="T38" fmla="*/ 48 w 52"/>
                <a:gd name="T39" fmla="*/ 120 h 1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2" h="122">
                  <a:moveTo>
                    <a:pt x="48" y="120"/>
                  </a:moveTo>
                  <a:lnTo>
                    <a:pt x="48" y="122"/>
                  </a:lnTo>
                  <a:lnTo>
                    <a:pt x="52" y="94"/>
                  </a:lnTo>
                  <a:lnTo>
                    <a:pt x="48" y="72"/>
                  </a:lnTo>
                  <a:lnTo>
                    <a:pt x="42" y="52"/>
                  </a:lnTo>
                  <a:lnTo>
                    <a:pt x="36" y="32"/>
                  </a:lnTo>
                  <a:lnTo>
                    <a:pt x="26" y="20"/>
                  </a:lnTo>
                  <a:lnTo>
                    <a:pt x="20" y="8"/>
                  </a:lnTo>
                  <a:lnTo>
                    <a:pt x="14" y="2"/>
                  </a:lnTo>
                  <a:lnTo>
                    <a:pt x="12" y="0"/>
                  </a:lnTo>
                  <a:lnTo>
                    <a:pt x="0" y="10"/>
                  </a:lnTo>
                  <a:lnTo>
                    <a:pt x="2" y="12"/>
                  </a:lnTo>
                  <a:lnTo>
                    <a:pt x="6" y="18"/>
                  </a:lnTo>
                  <a:lnTo>
                    <a:pt x="14" y="26"/>
                  </a:lnTo>
                  <a:lnTo>
                    <a:pt x="20" y="38"/>
                  </a:lnTo>
                  <a:lnTo>
                    <a:pt x="26" y="56"/>
                  </a:lnTo>
                  <a:lnTo>
                    <a:pt x="32" y="74"/>
                  </a:lnTo>
                  <a:lnTo>
                    <a:pt x="36" y="94"/>
                  </a:lnTo>
                  <a:lnTo>
                    <a:pt x="32" y="120"/>
                  </a:lnTo>
                  <a:lnTo>
                    <a:pt x="48" y="12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3822" name="Group 405"/>
          <p:cNvGrpSpPr>
            <a:grpSpLocks/>
          </p:cNvGrpSpPr>
          <p:nvPr/>
        </p:nvGrpSpPr>
        <p:grpSpPr bwMode="auto">
          <a:xfrm>
            <a:off x="5132917" y="4314826"/>
            <a:ext cx="59267" cy="130175"/>
            <a:chOff x="4878" y="2578"/>
            <a:chExt cx="28" cy="82"/>
          </a:xfrm>
        </p:grpSpPr>
        <p:sp>
          <p:nvSpPr>
            <p:cNvPr id="34385" name="Freeform 406"/>
            <p:cNvSpPr>
              <a:spLocks/>
            </p:cNvSpPr>
            <p:nvPr/>
          </p:nvSpPr>
          <p:spPr bwMode="auto">
            <a:xfrm>
              <a:off x="4878" y="2578"/>
              <a:ext cx="28" cy="82"/>
            </a:xfrm>
            <a:custGeom>
              <a:avLst/>
              <a:gdLst>
                <a:gd name="T0" fmla="*/ 4 w 28"/>
                <a:gd name="T1" fmla="*/ 82 h 82"/>
                <a:gd name="T2" fmla="*/ 10 w 28"/>
                <a:gd name="T3" fmla="*/ 82 h 82"/>
                <a:gd name="T4" fmla="*/ 14 w 28"/>
                <a:gd name="T5" fmla="*/ 74 h 82"/>
                <a:gd name="T6" fmla="*/ 22 w 28"/>
                <a:gd name="T7" fmla="*/ 62 h 82"/>
                <a:gd name="T8" fmla="*/ 24 w 28"/>
                <a:gd name="T9" fmla="*/ 48 h 82"/>
                <a:gd name="T10" fmla="*/ 24 w 28"/>
                <a:gd name="T11" fmla="*/ 34 h 82"/>
                <a:gd name="T12" fmla="*/ 24 w 28"/>
                <a:gd name="T13" fmla="*/ 22 h 82"/>
                <a:gd name="T14" fmla="*/ 28 w 28"/>
                <a:gd name="T15" fmla="*/ 8 h 82"/>
                <a:gd name="T16" fmla="*/ 28 w 28"/>
                <a:gd name="T17" fmla="*/ 2 h 82"/>
                <a:gd name="T18" fmla="*/ 28 w 28"/>
                <a:gd name="T19" fmla="*/ 0 h 82"/>
                <a:gd name="T20" fmla="*/ 10 w 28"/>
                <a:gd name="T21" fmla="*/ 0 h 82"/>
                <a:gd name="T22" fmla="*/ 10 w 28"/>
                <a:gd name="T23" fmla="*/ 2 h 82"/>
                <a:gd name="T24" fmla="*/ 10 w 28"/>
                <a:gd name="T25" fmla="*/ 8 h 82"/>
                <a:gd name="T26" fmla="*/ 10 w 28"/>
                <a:gd name="T27" fmla="*/ 22 h 82"/>
                <a:gd name="T28" fmla="*/ 10 w 28"/>
                <a:gd name="T29" fmla="*/ 32 h 82"/>
                <a:gd name="T30" fmla="*/ 8 w 28"/>
                <a:gd name="T31" fmla="*/ 46 h 82"/>
                <a:gd name="T32" fmla="*/ 6 w 28"/>
                <a:gd name="T33" fmla="*/ 58 h 82"/>
                <a:gd name="T34" fmla="*/ 2 w 28"/>
                <a:gd name="T35" fmla="*/ 66 h 82"/>
                <a:gd name="T36" fmla="*/ 0 w 28"/>
                <a:gd name="T37" fmla="*/ 70 h 82"/>
                <a:gd name="T38" fmla="*/ 6 w 28"/>
                <a:gd name="T39" fmla="*/ 68 h 82"/>
                <a:gd name="T40" fmla="*/ 4 w 28"/>
                <a:gd name="T41" fmla="*/ 82 h 8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 h="82">
                  <a:moveTo>
                    <a:pt x="4" y="82"/>
                  </a:moveTo>
                  <a:lnTo>
                    <a:pt x="10" y="82"/>
                  </a:lnTo>
                  <a:lnTo>
                    <a:pt x="14" y="74"/>
                  </a:lnTo>
                  <a:lnTo>
                    <a:pt x="22" y="62"/>
                  </a:lnTo>
                  <a:lnTo>
                    <a:pt x="24" y="48"/>
                  </a:lnTo>
                  <a:lnTo>
                    <a:pt x="24" y="34"/>
                  </a:lnTo>
                  <a:lnTo>
                    <a:pt x="24" y="22"/>
                  </a:lnTo>
                  <a:lnTo>
                    <a:pt x="28" y="8"/>
                  </a:lnTo>
                  <a:lnTo>
                    <a:pt x="28" y="2"/>
                  </a:lnTo>
                  <a:lnTo>
                    <a:pt x="28" y="0"/>
                  </a:lnTo>
                  <a:lnTo>
                    <a:pt x="10" y="0"/>
                  </a:lnTo>
                  <a:lnTo>
                    <a:pt x="10" y="2"/>
                  </a:lnTo>
                  <a:lnTo>
                    <a:pt x="10" y="8"/>
                  </a:lnTo>
                  <a:lnTo>
                    <a:pt x="10" y="22"/>
                  </a:lnTo>
                  <a:lnTo>
                    <a:pt x="10" y="32"/>
                  </a:lnTo>
                  <a:lnTo>
                    <a:pt x="8" y="46"/>
                  </a:lnTo>
                  <a:lnTo>
                    <a:pt x="6" y="58"/>
                  </a:lnTo>
                  <a:lnTo>
                    <a:pt x="2" y="66"/>
                  </a:lnTo>
                  <a:lnTo>
                    <a:pt x="0" y="70"/>
                  </a:lnTo>
                  <a:lnTo>
                    <a:pt x="6" y="68"/>
                  </a:lnTo>
                  <a:lnTo>
                    <a:pt x="4" y="8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386" name="Freeform 407"/>
            <p:cNvSpPr>
              <a:spLocks/>
            </p:cNvSpPr>
            <p:nvPr/>
          </p:nvSpPr>
          <p:spPr bwMode="auto">
            <a:xfrm>
              <a:off x="4878" y="2578"/>
              <a:ext cx="28" cy="82"/>
            </a:xfrm>
            <a:custGeom>
              <a:avLst/>
              <a:gdLst>
                <a:gd name="T0" fmla="*/ 4 w 28"/>
                <a:gd name="T1" fmla="*/ 82 h 82"/>
                <a:gd name="T2" fmla="*/ 10 w 28"/>
                <a:gd name="T3" fmla="*/ 82 h 82"/>
                <a:gd name="T4" fmla="*/ 14 w 28"/>
                <a:gd name="T5" fmla="*/ 74 h 82"/>
                <a:gd name="T6" fmla="*/ 22 w 28"/>
                <a:gd name="T7" fmla="*/ 62 h 82"/>
                <a:gd name="T8" fmla="*/ 24 w 28"/>
                <a:gd name="T9" fmla="*/ 48 h 82"/>
                <a:gd name="T10" fmla="*/ 24 w 28"/>
                <a:gd name="T11" fmla="*/ 34 h 82"/>
                <a:gd name="T12" fmla="*/ 24 w 28"/>
                <a:gd name="T13" fmla="*/ 22 h 82"/>
                <a:gd name="T14" fmla="*/ 28 w 28"/>
                <a:gd name="T15" fmla="*/ 8 h 82"/>
                <a:gd name="T16" fmla="*/ 28 w 28"/>
                <a:gd name="T17" fmla="*/ 2 h 82"/>
                <a:gd name="T18" fmla="*/ 28 w 28"/>
                <a:gd name="T19" fmla="*/ 0 h 82"/>
                <a:gd name="T20" fmla="*/ 10 w 28"/>
                <a:gd name="T21" fmla="*/ 0 h 82"/>
                <a:gd name="T22" fmla="*/ 10 w 28"/>
                <a:gd name="T23" fmla="*/ 2 h 82"/>
                <a:gd name="T24" fmla="*/ 10 w 28"/>
                <a:gd name="T25" fmla="*/ 8 h 82"/>
                <a:gd name="T26" fmla="*/ 10 w 28"/>
                <a:gd name="T27" fmla="*/ 22 h 82"/>
                <a:gd name="T28" fmla="*/ 10 w 28"/>
                <a:gd name="T29" fmla="*/ 32 h 82"/>
                <a:gd name="T30" fmla="*/ 8 w 28"/>
                <a:gd name="T31" fmla="*/ 46 h 82"/>
                <a:gd name="T32" fmla="*/ 6 w 28"/>
                <a:gd name="T33" fmla="*/ 58 h 82"/>
                <a:gd name="T34" fmla="*/ 2 w 28"/>
                <a:gd name="T35" fmla="*/ 66 h 82"/>
                <a:gd name="T36" fmla="*/ 0 w 28"/>
                <a:gd name="T37" fmla="*/ 70 h 82"/>
                <a:gd name="T38" fmla="*/ 6 w 28"/>
                <a:gd name="T39" fmla="*/ 68 h 82"/>
                <a:gd name="T40" fmla="*/ 4 w 28"/>
                <a:gd name="T41" fmla="*/ 82 h 8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 h="82">
                  <a:moveTo>
                    <a:pt x="4" y="82"/>
                  </a:moveTo>
                  <a:lnTo>
                    <a:pt x="10" y="82"/>
                  </a:lnTo>
                  <a:lnTo>
                    <a:pt x="14" y="74"/>
                  </a:lnTo>
                  <a:lnTo>
                    <a:pt x="22" y="62"/>
                  </a:lnTo>
                  <a:lnTo>
                    <a:pt x="24" y="48"/>
                  </a:lnTo>
                  <a:lnTo>
                    <a:pt x="24" y="34"/>
                  </a:lnTo>
                  <a:lnTo>
                    <a:pt x="24" y="22"/>
                  </a:lnTo>
                  <a:lnTo>
                    <a:pt x="28" y="8"/>
                  </a:lnTo>
                  <a:lnTo>
                    <a:pt x="28" y="2"/>
                  </a:lnTo>
                  <a:lnTo>
                    <a:pt x="28" y="0"/>
                  </a:lnTo>
                  <a:lnTo>
                    <a:pt x="10" y="0"/>
                  </a:lnTo>
                  <a:lnTo>
                    <a:pt x="10" y="2"/>
                  </a:lnTo>
                  <a:lnTo>
                    <a:pt x="10" y="8"/>
                  </a:lnTo>
                  <a:lnTo>
                    <a:pt x="10" y="22"/>
                  </a:lnTo>
                  <a:lnTo>
                    <a:pt x="10" y="32"/>
                  </a:lnTo>
                  <a:lnTo>
                    <a:pt x="8" y="46"/>
                  </a:lnTo>
                  <a:lnTo>
                    <a:pt x="6" y="58"/>
                  </a:lnTo>
                  <a:lnTo>
                    <a:pt x="2" y="66"/>
                  </a:lnTo>
                  <a:lnTo>
                    <a:pt x="0" y="70"/>
                  </a:lnTo>
                  <a:lnTo>
                    <a:pt x="6" y="68"/>
                  </a:lnTo>
                  <a:lnTo>
                    <a:pt x="4" y="82"/>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3823" name="Group 408"/>
          <p:cNvGrpSpPr>
            <a:grpSpLocks/>
          </p:cNvGrpSpPr>
          <p:nvPr/>
        </p:nvGrpSpPr>
        <p:grpSpPr bwMode="auto">
          <a:xfrm>
            <a:off x="4993217" y="4425951"/>
            <a:ext cx="152400" cy="60325"/>
            <a:chOff x="4812" y="2648"/>
            <a:chExt cx="72" cy="38"/>
          </a:xfrm>
        </p:grpSpPr>
        <p:sp>
          <p:nvSpPr>
            <p:cNvPr id="34383" name="Freeform 409"/>
            <p:cNvSpPr>
              <a:spLocks/>
            </p:cNvSpPr>
            <p:nvPr/>
          </p:nvSpPr>
          <p:spPr bwMode="auto">
            <a:xfrm>
              <a:off x="4812" y="2648"/>
              <a:ext cx="72" cy="38"/>
            </a:xfrm>
            <a:custGeom>
              <a:avLst/>
              <a:gdLst>
                <a:gd name="T0" fmla="*/ 14 w 72"/>
                <a:gd name="T1" fmla="*/ 38 h 38"/>
                <a:gd name="T2" fmla="*/ 18 w 72"/>
                <a:gd name="T3" fmla="*/ 36 h 38"/>
                <a:gd name="T4" fmla="*/ 20 w 72"/>
                <a:gd name="T5" fmla="*/ 28 h 38"/>
                <a:gd name="T6" fmla="*/ 24 w 72"/>
                <a:gd name="T7" fmla="*/ 22 h 38"/>
                <a:gd name="T8" fmla="*/ 36 w 72"/>
                <a:gd name="T9" fmla="*/ 18 h 38"/>
                <a:gd name="T10" fmla="*/ 46 w 72"/>
                <a:gd name="T11" fmla="*/ 14 h 38"/>
                <a:gd name="T12" fmla="*/ 56 w 72"/>
                <a:gd name="T13" fmla="*/ 12 h 38"/>
                <a:gd name="T14" fmla="*/ 62 w 72"/>
                <a:gd name="T15" fmla="*/ 12 h 38"/>
                <a:gd name="T16" fmla="*/ 68 w 72"/>
                <a:gd name="T17" fmla="*/ 12 h 38"/>
                <a:gd name="T18" fmla="*/ 70 w 72"/>
                <a:gd name="T19" fmla="*/ 12 h 38"/>
                <a:gd name="T20" fmla="*/ 72 w 72"/>
                <a:gd name="T21" fmla="*/ 0 h 38"/>
                <a:gd name="T22" fmla="*/ 68 w 72"/>
                <a:gd name="T23" fmla="*/ 0 h 38"/>
                <a:gd name="T24" fmla="*/ 62 w 72"/>
                <a:gd name="T25" fmla="*/ 0 h 38"/>
                <a:gd name="T26" fmla="*/ 50 w 72"/>
                <a:gd name="T27" fmla="*/ 0 h 38"/>
                <a:gd name="T28" fmla="*/ 40 w 72"/>
                <a:gd name="T29" fmla="*/ 0 h 38"/>
                <a:gd name="T30" fmla="*/ 28 w 72"/>
                <a:gd name="T31" fmla="*/ 6 h 38"/>
                <a:gd name="T32" fmla="*/ 18 w 72"/>
                <a:gd name="T33" fmla="*/ 10 h 38"/>
                <a:gd name="T34" fmla="*/ 6 w 72"/>
                <a:gd name="T35" fmla="*/ 20 h 38"/>
                <a:gd name="T36" fmla="*/ 0 w 72"/>
                <a:gd name="T37" fmla="*/ 34 h 38"/>
                <a:gd name="T38" fmla="*/ 0 w 72"/>
                <a:gd name="T39" fmla="*/ 32 h 38"/>
                <a:gd name="T40" fmla="*/ 14 w 72"/>
                <a:gd name="T41" fmla="*/ 38 h 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2" h="38">
                  <a:moveTo>
                    <a:pt x="14" y="38"/>
                  </a:moveTo>
                  <a:lnTo>
                    <a:pt x="18" y="36"/>
                  </a:lnTo>
                  <a:lnTo>
                    <a:pt x="20" y="28"/>
                  </a:lnTo>
                  <a:lnTo>
                    <a:pt x="24" y="22"/>
                  </a:lnTo>
                  <a:lnTo>
                    <a:pt x="36" y="18"/>
                  </a:lnTo>
                  <a:lnTo>
                    <a:pt x="46" y="14"/>
                  </a:lnTo>
                  <a:lnTo>
                    <a:pt x="56" y="12"/>
                  </a:lnTo>
                  <a:lnTo>
                    <a:pt x="62" y="12"/>
                  </a:lnTo>
                  <a:lnTo>
                    <a:pt x="68" y="12"/>
                  </a:lnTo>
                  <a:lnTo>
                    <a:pt x="70" y="12"/>
                  </a:lnTo>
                  <a:lnTo>
                    <a:pt x="72" y="0"/>
                  </a:lnTo>
                  <a:lnTo>
                    <a:pt x="68" y="0"/>
                  </a:lnTo>
                  <a:lnTo>
                    <a:pt x="62" y="0"/>
                  </a:lnTo>
                  <a:lnTo>
                    <a:pt x="50" y="0"/>
                  </a:lnTo>
                  <a:lnTo>
                    <a:pt x="40" y="0"/>
                  </a:lnTo>
                  <a:lnTo>
                    <a:pt x="28" y="6"/>
                  </a:lnTo>
                  <a:lnTo>
                    <a:pt x="18" y="10"/>
                  </a:lnTo>
                  <a:lnTo>
                    <a:pt x="6" y="20"/>
                  </a:lnTo>
                  <a:lnTo>
                    <a:pt x="0" y="34"/>
                  </a:lnTo>
                  <a:lnTo>
                    <a:pt x="0" y="32"/>
                  </a:lnTo>
                  <a:lnTo>
                    <a:pt x="14" y="38"/>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384" name="Freeform 410"/>
            <p:cNvSpPr>
              <a:spLocks/>
            </p:cNvSpPr>
            <p:nvPr/>
          </p:nvSpPr>
          <p:spPr bwMode="auto">
            <a:xfrm>
              <a:off x="4812" y="2648"/>
              <a:ext cx="72" cy="38"/>
            </a:xfrm>
            <a:custGeom>
              <a:avLst/>
              <a:gdLst>
                <a:gd name="T0" fmla="*/ 14 w 72"/>
                <a:gd name="T1" fmla="*/ 38 h 38"/>
                <a:gd name="T2" fmla="*/ 18 w 72"/>
                <a:gd name="T3" fmla="*/ 36 h 38"/>
                <a:gd name="T4" fmla="*/ 20 w 72"/>
                <a:gd name="T5" fmla="*/ 28 h 38"/>
                <a:gd name="T6" fmla="*/ 24 w 72"/>
                <a:gd name="T7" fmla="*/ 22 h 38"/>
                <a:gd name="T8" fmla="*/ 36 w 72"/>
                <a:gd name="T9" fmla="*/ 18 h 38"/>
                <a:gd name="T10" fmla="*/ 46 w 72"/>
                <a:gd name="T11" fmla="*/ 14 h 38"/>
                <a:gd name="T12" fmla="*/ 56 w 72"/>
                <a:gd name="T13" fmla="*/ 12 h 38"/>
                <a:gd name="T14" fmla="*/ 62 w 72"/>
                <a:gd name="T15" fmla="*/ 12 h 38"/>
                <a:gd name="T16" fmla="*/ 68 w 72"/>
                <a:gd name="T17" fmla="*/ 12 h 38"/>
                <a:gd name="T18" fmla="*/ 70 w 72"/>
                <a:gd name="T19" fmla="*/ 12 h 38"/>
                <a:gd name="T20" fmla="*/ 72 w 72"/>
                <a:gd name="T21" fmla="*/ 0 h 38"/>
                <a:gd name="T22" fmla="*/ 68 w 72"/>
                <a:gd name="T23" fmla="*/ 0 h 38"/>
                <a:gd name="T24" fmla="*/ 62 w 72"/>
                <a:gd name="T25" fmla="*/ 0 h 38"/>
                <a:gd name="T26" fmla="*/ 50 w 72"/>
                <a:gd name="T27" fmla="*/ 0 h 38"/>
                <a:gd name="T28" fmla="*/ 40 w 72"/>
                <a:gd name="T29" fmla="*/ 0 h 38"/>
                <a:gd name="T30" fmla="*/ 28 w 72"/>
                <a:gd name="T31" fmla="*/ 6 h 38"/>
                <a:gd name="T32" fmla="*/ 18 w 72"/>
                <a:gd name="T33" fmla="*/ 10 h 38"/>
                <a:gd name="T34" fmla="*/ 6 w 72"/>
                <a:gd name="T35" fmla="*/ 20 h 38"/>
                <a:gd name="T36" fmla="*/ 0 w 72"/>
                <a:gd name="T37" fmla="*/ 34 h 38"/>
                <a:gd name="T38" fmla="*/ 0 w 72"/>
                <a:gd name="T39" fmla="*/ 32 h 38"/>
                <a:gd name="T40" fmla="*/ 14 w 72"/>
                <a:gd name="T41" fmla="*/ 38 h 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2" h="38">
                  <a:moveTo>
                    <a:pt x="14" y="38"/>
                  </a:moveTo>
                  <a:lnTo>
                    <a:pt x="18" y="36"/>
                  </a:lnTo>
                  <a:lnTo>
                    <a:pt x="20" y="28"/>
                  </a:lnTo>
                  <a:lnTo>
                    <a:pt x="24" y="22"/>
                  </a:lnTo>
                  <a:lnTo>
                    <a:pt x="36" y="18"/>
                  </a:lnTo>
                  <a:lnTo>
                    <a:pt x="46" y="14"/>
                  </a:lnTo>
                  <a:lnTo>
                    <a:pt x="56" y="12"/>
                  </a:lnTo>
                  <a:lnTo>
                    <a:pt x="62" y="12"/>
                  </a:lnTo>
                  <a:lnTo>
                    <a:pt x="68" y="12"/>
                  </a:lnTo>
                  <a:lnTo>
                    <a:pt x="70" y="12"/>
                  </a:lnTo>
                  <a:lnTo>
                    <a:pt x="72" y="0"/>
                  </a:lnTo>
                  <a:lnTo>
                    <a:pt x="68" y="0"/>
                  </a:lnTo>
                  <a:lnTo>
                    <a:pt x="62" y="0"/>
                  </a:lnTo>
                  <a:lnTo>
                    <a:pt x="50" y="0"/>
                  </a:lnTo>
                  <a:lnTo>
                    <a:pt x="40" y="0"/>
                  </a:lnTo>
                  <a:lnTo>
                    <a:pt x="28" y="6"/>
                  </a:lnTo>
                  <a:lnTo>
                    <a:pt x="18" y="10"/>
                  </a:lnTo>
                  <a:lnTo>
                    <a:pt x="6" y="20"/>
                  </a:lnTo>
                  <a:lnTo>
                    <a:pt x="0" y="34"/>
                  </a:lnTo>
                  <a:lnTo>
                    <a:pt x="0" y="32"/>
                  </a:lnTo>
                  <a:lnTo>
                    <a:pt x="14" y="38"/>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3824" name="Group 411"/>
          <p:cNvGrpSpPr>
            <a:grpSpLocks/>
          </p:cNvGrpSpPr>
          <p:nvPr/>
        </p:nvGrpSpPr>
        <p:grpSpPr bwMode="auto">
          <a:xfrm>
            <a:off x="4891617" y="4470400"/>
            <a:ext cx="135467" cy="82550"/>
            <a:chOff x="4764" y="2676"/>
            <a:chExt cx="64" cy="52"/>
          </a:xfrm>
        </p:grpSpPr>
        <p:sp>
          <p:nvSpPr>
            <p:cNvPr id="34381" name="Freeform 412"/>
            <p:cNvSpPr>
              <a:spLocks/>
            </p:cNvSpPr>
            <p:nvPr/>
          </p:nvSpPr>
          <p:spPr bwMode="auto">
            <a:xfrm>
              <a:off x="4764" y="2676"/>
              <a:ext cx="64" cy="52"/>
            </a:xfrm>
            <a:custGeom>
              <a:avLst/>
              <a:gdLst>
                <a:gd name="T0" fmla="*/ 0 w 64"/>
                <a:gd name="T1" fmla="*/ 0 h 52"/>
                <a:gd name="T2" fmla="*/ 2 w 64"/>
                <a:gd name="T3" fmla="*/ 28 h 52"/>
                <a:gd name="T4" fmla="*/ 8 w 64"/>
                <a:gd name="T5" fmla="*/ 44 h 52"/>
                <a:gd name="T6" fmla="*/ 24 w 64"/>
                <a:gd name="T7" fmla="*/ 52 h 52"/>
                <a:gd name="T8" fmla="*/ 38 w 64"/>
                <a:gd name="T9" fmla="*/ 44 h 52"/>
                <a:gd name="T10" fmla="*/ 46 w 64"/>
                <a:gd name="T11" fmla="*/ 34 h 52"/>
                <a:gd name="T12" fmla="*/ 56 w 64"/>
                <a:gd name="T13" fmla="*/ 24 h 52"/>
                <a:gd name="T14" fmla="*/ 62 w 64"/>
                <a:gd name="T15" fmla="*/ 14 h 52"/>
                <a:gd name="T16" fmla="*/ 64 w 64"/>
                <a:gd name="T17" fmla="*/ 10 h 52"/>
                <a:gd name="T18" fmla="*/ 50 w 64"/>
                <a:gd name="T19" fmla="*/ 4 h 52"/>
                <a:gd name="T20" fmla="*/ 48 w 64"/>
                <a:gd name="T21" fmla="*/ 6 h 52"/>
                <a:gd name="T22" fmla="*/ 42 w 64"/>
                <a:gd name="T23" fmla="*/ 16 h 52"/>
                <a:gd name="T24" fmla="*/ 36 w 64"/>
                <a:gd name="T25" fmla="*/ 26 h 52"/>
                <a:gd name="T26" fmla="*/ 28 w 64"/>
                <a:gd name="T27" fmla="*/ 34 h 52"/>
                <a:gd name="T28" fmla="*/ 22 w 64"/>
                <a:gd name="T29" fmla="*/ 36 h 52"/>
                <a:gd name="T30" fmla="*/ 18 w 64"/>
                <a:gd name="T31" fmla="*/ 26 h 52"/>
                <a:gd name="T32" fmla="*/ 16 w 64"/>
                <a:gd name="T33" fmla="*/ 0 h 52"/>
                <a:gd name="T34" fmla="*/ 0 w 64"/>
                <a:gd name="T35" fmla="*/ 0 h 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4" h="52">
                  <a:moveTo>
                    <a:pt x="0" y="0"/>
                  </a:moveTo>
                  <a:lnTo>
                    <a:pt x="2" y="28"/>
                  </a:lnTo>
                  <a:lnTo>
                    <a:pt x="8" y="44"/>
                  </a:lnTo>
                  <a:lnTo>
                    <a:pt x="24" y="52"/>
                  </a:lnTo>
                  <a:lnTo>
                    <a:pt x="38" y="44"/>
                  </a:lnTo>
                  <a:lnTo>
                    <a:pt x="46" y="34"/>
                  </a:lnTo>
                  <a:lnTo>
                    <a:pt x="56" y="24"/>
                  </a:lnTo>
                  <a:lnTo>
                    <a:pt x="62" y="14"/>
                  </a:lnTo>
                  <a:lnTo>
                    <a:pt x="64" y="10"/>
                  </a:lnTo>
                  <a:lnTo>
                    <a:pt x="50" y="4"/>
                  </a:lnTo>
                  <a:lnTo>
                    <a:pt x="48" y="6"/>
                  </a:lnTo>
                  <a:lnTo>
                    <a:pt x="42" y="16"/>
                  </a:lnTo>
                  <a:lnTo>
                    <a:pt x="36" y="26"/>
                  </a:lnTo>
                  <a:lnTo>
                    <a:pt x="28" y="34"/>
                  </a:lnTo>
                  <a:lnTo>
                    <a:pt x="22" y="36"/>
                  </a:lnTo>
                  <a:lnTo>
                    <a:pt x="18" y="26"/>
                  </a:lnTo>
                  <a:lnTo>
                    <a:pt x="16" y="0"/>
                  </a:ln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382" name="Freeform 413"/>
            <p:cNvSpPr>
              <a:spLocks/>
            </p:cNvSpPr>
            <p:nvPr/>
          </p:nvSpPr>
          <p:spPr bwMode="auto">
            <a:xfrm>
              <a:off x="4764" y="2676"/>
              <a:ext cx="64" cy="52"/>
            </a:xfrm>
            <a:custGeom>
              <a:avLst/>
              <a:gdLst>
                <a:gd name="T0" fmla="*/ 0 w 64"/>
                <a:gd name="T1" fmla="*/ 0 h 52"/>
                <a:gd name="T2" fmla="*/ 2 w 64"/>
                <a:gd name="T3" fmla="*/ 28 h 52"/>
                <a:gd name="T4" fmla="*/ 8 w 64"/>
                <a:gd name="T5" fmla="*/ 44 h 52"/>
                <a:gd name="T6" fmla="*/ 24 w 64"/>
                <a:gd name="T7" fmla="*/ 52 h 52"/>
                <a:gd name="T8" fmla="*/ 38 w 64"/>
                <a:gd name="T9" fmla="*/ 44 h 52"/>
                <a:gd name="T10" fmla="*/ 46 w 64"/>
                <a:gd name="T11" fmla="*/ 34 h 52"/>
                <a:gd name="T12" fmla="*/ 56 w 64"/>
                <a:gd name="T13" fmla="*/ 24 h 52"/>
                <a:gd name="T14" fmla="*/ 62 w 64"/>
                <a:gd name="T15" fmla="*/ 14 h 52"/>
                <a:gd name="T16" fmla="*/ 64 w 64"/>
                <a:gd name="T17" fmla="*/ 10 h 52"/>
                <a:gd name="T18" fmla="*/ 50 w 64"/>
                <a:gd name="T19" fmla="*/ 4 h 52"/>
                <a:gd name="T20" fmla="*/ 48 w 64"/>
                <a:gd name="T21" fmla="*/ 6 h 52"/>
                <a:gd name="T22" fmla="*/ 42 w 64"/>
                <a:gd name="T23" fmla="*/ 16 h 52"/>
                <a:gd name="T24" fmla="*/ 36 w 64"/>
                <a:gd name="T25" fmla="*/ 26 h 52"/>
                <a:gd name="T26" fmla="*/ 28 w 64"/>
                <a:gd name="T27" fmla="*/ 34 h 52"/>
                <a:gd name="T28" fmla="*/ 22 w 64"/>
                <a:gd name="T29" fmla="*/ 36 h 52"/>
                <a:gd name="T30" fmla="*/ 18 w 64"/>
                <a:gd name="T31" fmla="*/ 26 h 52"/>
                <a:gd name="T32" fmla="*/ 16 w 64"/>
                <a:gd name="T33" fmla="*/ 0 h 52"/>
                <a:gd name="T34" fmla="*/ 0 w 64"/>
                <a:gd name="T35" fmla="*/ 0 h 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4" h="52">
                  <a:moveTo>
                    <a:pt x="0" y="0"/>
                  </a:moveTo>
                  <a:lnTo>
                    <a:pt x="2" y="28"/>
                  </a:lnTo>
                  <a:lnTo>
                    <a:pt x="8" y="44"/>
                  </a:lnTo>
                  <a:lnTo>
                    <a:pt x="24" y="52"/>
                  </a:lnTo>
                  <a:lnTo>
                    <a:pt x="38" y="44"/>
                  </a:lnTo>
                  <a:lnTo>
                    <a:pt x="46" y="34"/>
                  </a:lnTo>
                  <a:lnTo>
                    <a:pt x="56" y="24"/>
                  </a:lnTo>
                  <a:lnTo>
                    <a:pt x="62" y="14"/>
                  </a:lnTo>
                  <a:lnTo>
                    <a:pt x="64" y="10"/>
                  </a:lnTo>
                  <a:lnTo>
                    <a:pt x="50" y="4"/>
                  </a:lnTo>
                  <a:lnTo>
                    <a:pt x="48" y="6"/>
                  </a:lnTo>
                  <a:lnTo>
                    <a:pt x="42" y="16"/>
                  </a:lnTo>
                  <a:lnTo>
                    <a:pt x="36" y="26"/>
                  </a:lnTo>
                  <a:lnTo>
                    <a:pt x="28" y="34"/>
                  </a:lnTo>
                  <a:lnTo>
                    <a:pt x="22" y="36"/>
                  </a:lnTo>
                  <a:lnTo>
                    <a:pt x="18" y="26"/>
                  </a:lnTo>
                  <a:lnTo>
                    <a:pt x="16" y="0"/>
                  </a:lnTo>
                  <a:lnTo>
                    <a:pt x="0" y="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3825" name="Group 414"/>
          <p:cNvGrpSpPr>
            <a:grpSpLocks/>
          </p:cNvGrpSpPr>
          <p:nvPr/>
        </p:nvGrpSpPr>
        <p:grpSpPr bwMode="auto">
          <a:xfrm>
            <a:off x="4845052" y="4308475"/>
            <a:ext cx="80433" cy="82550"/>
            <a:chOff x="4742" y="2574"/>
            <a:chExt cx="38" cy="52"/>
          </a:xfrm>
        </p:grpSpPr>
        <p:sp>
          <p:nvSpPr>
            <p:cNvPr id="34379" name="Freeform 415"/>
            <p:cNvSpPr>
              <a:spLocks/>
            </p:cNvSpPr>
            <p:nvPr/>
          </p:nvSpPr>
          <p:spPr bwMode="auto">
            <a:xfrm>
              <a:off x="4742" y="2574"/>
              <a:ext cx="38" cy="52"/>
            </a:xfrm>
            <a:custGeom>
              <a:avLst/>
              <a:gdLst>
                <a:gd name="T0" fmla="*/ 2 w 38"/>
                <a:gd name="T1" fmla="*/ 12 h 52"/>
                <a:gd name="T2" fmla="*/ 4 w 38"/>
                <a:gd name="T3" fmla="*/ 12 h 52"/>
                <a:gd name="T4" fmla="*/ 12 w 38"/>
                <a:gd name="T5" fmla="*/ 14 h 52"/>
                <a:gd name="T6" fmla="*/ 14 w 38"/>
                <a:gd name="T7" fmla="*/ 16 h 52"/>
                <a:gd name="T8" fmla="*/ 20 w 38"/>
                <a:gd name="T9" fmla="*/ 22 h 52"/>
                <a:gd name="T10" fmla="*/ 20 w 38"/>
                <a:gd name="T11" fmla="*/ 30 h 52"/>
                <a:gd name="T12" fmla="*/ 22 w 38"/>
                <a:gd name="T13" fmla="*/ 36 h 52"/>
                <a:gd name="T14" fmla="*/ 22 w 38"/>
                <a:gd name="T15" fmla="*/ 44 h 52"/>
                <a:gd name="T16" fmla="*/ 22 w 38"/>
                <a:gd name="T17" fmla="*/ 48 h 52"/>
                <a:gd name="T18" fmla="*/ 22 w 38"/>
                <a:gd name="T19" fmla="*/ 50 h 52"/>
                <a:gd name="T20" fmla="*/ 38 w 38"/>
                <a:gd name="T21" fmla="*/ 52 h 52"/>
                <a:gd name="T22" fmla="*/ 38 w 38"/>
                <a:gd name="T23" fmla="*/ 48 h 52"/>
                <a:gd name="T24" fmla="*/ 38 w 38"/>
                <a:gd name="T25" fmla="*/ 44 h 52"/>
                <a:gd name="T26" fmla="*/ 38 w 38"/>
                <a:gd name="T27" fmla="*/ 36 h 52"/>
                <a:gd name="T28" fmla="*/ 36 w 38"/>
                <a:gd name="T29" fmla="*/ 26 h 52"/>
                <a:gd name="T30" fmla="*/ 30 w 38"/>
                <a:gd name="T31" fmla="*/ 16 h 52"/>
                <a:gd name="T32" fmla="*/ 26 w 38"/>
                <a:gd name="T33" fmla="*/ 6 h 52"/>
                <a:gd name="T34" fmla="*/ 16 w 38"/>
                <a:gd name="T35" fmla="*/ 0 h 52"/>
                <a:gd name="T36" fmla="*/ 0 w 38"/>
                <a:gd name="T37" fmla="*/ 0 h 52"/>
                <a:gd name="T38" fmla="*/ 2 w 38"/>
                <a:gd name="T39" fmla="*/ 0 h 52"/>
                <a:gd name="T40" fmla="*/ 2 w 38"/>
                <a:gd name="T41" fmla="*/ 12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8" h="52">
                  <a:moveTo>
                    <a:pt x="2" y="12"/>
                  </a:moveTo>
                  <a:lnTo>
                    <a:pt x="4" y="12"/>
                  </a:lnTo>
                  <a:lnTo>
                    <a:pt x="12" y="14"/>
                  </a:lnTo>
                  <a:lnTo>
                    <a:pt x="14" y="16"/>
                  </a:lnTo>
                  <a:lnTo>
                    <a:pt x="20" y="22"/>
                  </a:lnTo>
                  <a:lnTo>
                    <a:pt x="20" y="30"/>
                  </a:lnTo>
                  <a:lnTo>
                    <a:pt x="22" y="36"/>
                  </a:lnTo>
                  <a:lnTo>
                    <a:pt x="22" y="44"/>
                  </a:lnTo>
                  <a:lnTo>
                    <a:pt x="22" y="48"/>
                  </a:lnTo>
                  <a:lnTo>
                    <a:pt x="22" y="50"/>
                  </a:lnTo>
                  <a:lnTo>
                    <a:pt x="38" y="52"/>
                  </a:lnTo>
                  <a:lnTo>
                    <a:pt x="38" y="48"/>
                  </a:lnTo>
                  <a:lnTo>
                    <a:pt x="38" y="44"/>
                  </a:lnTo>
                  <a:lnTo>
                    <a:pt x="38" y="36"/>
                  </a:lnTo>
                  <a:lnTo>
                    <a:pt x="36" y="26"/>
                  </a:lnTo>
                  <a:lnTo>
                    <a:pt x="30" y="16"/>
                  </a:lnTo>
                  <a:lnTo>
                    <a:pt x="26" y="6"/>
                  </a:lnTo>
                  <a:lnTo>
                    <a:pt x="16" y="0"/>
                  </a:lnTo>
                  <a:lnTo>
                    <a:pt x="0" y="0"/>
                  </a:lnTo>
                  <a:lnTo>
                    <a:pt x="2" y="0"/>
                  </a:lnTo>
                  <a:lnTo>
                    <a:pt x="2" y="1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380" name="Freeform 416"/>
            <p:cNvSpPr>
              <a:spLocks/>
            </p:cNvSpPr>
            <p:nvPr/>
          </p:nvSpPr>
          <p:spPr bwMode="auto">
            <a:xfrm>
              <a:off x="4742" y="2574"/>
              <a:ext cx="38" cy="52"/>
            </a:xfrm>
            <a:custGeom>
              <a:avLst/>
              <a:gdLst>
                <a:gd name="T0" fmla="*/ 2 w 38"/>
                <a:gd name="T1" fmla="*/ 12 h 52"/>
                <a:gd name="T2" fmla="*/ 4 w 38"/>
                <a:gd name="T3" fmla="*/ 12 h 52"/>
                <a:gd name="T4" fmla="*/ 12 w 38"/>
                <a:gd name="T5" fmla="*/ 14 h 52"/>
                <a:gd name="T6" fmla="*/ 14 w 38"/>
                <a:gd name="T7" fmla="*/ 16 h 52"/>
                <a:gd name="T8" fmla="*/ 20 w 38"/>
                <a:gd name="T9" fmla="*/ 22 h 52"/>
                <a:gd name="T10" fmla="*/ 20 w 38"/>
                <a:gd name="T11" fmla="*/ 30 h 52"/>
                <a:gd name="T12" fmla="*/ 22 w 38"/>
                <a:gd name="T13" fmla="*/ 36 h 52"/>
                <a:gd name="T14" fmla="*/ 22 w 38"/>
                <a:gd name="T15" fmla="*/ 44 h 52"/>
                <a:gd name="T16" fmla="*/ 22 w 38"/>
                <a:gd name="T17" fmla="*/ 48 h 52"/>
                <a:gd name="T18" fmla="*/ 22 w 38"/>
                <a:gd name="T19" fmla="*/ 50 h 52"/>
                <a:gd name="T20" fmla="*/ 38 w 38"/>
                <a:gd name="T21" fmla="*/ 52 h 52"/>
                <a:gd name="T22" fmla="*/ 38 w 38"/>
                <a:gd name="T23" fmla="*/ 48 h 52"/>
                <a:gd name="T24" fmla="*/ 38 w 38"/>
                <a:gd name="T25" fmla="*/ 44 h 52"/>
                <a:gd name="T26" fmla="*/ 38 w 38"/>
                <a:gd name="T27" fmla="*/ 36 h 52"/>
                <a:gd name="T28" fmla="*/ 36 w 38"/>
                <a:gd name="T29" fmla="*/ 26 h 52"/>
                <a:gd name="T30" fmla="*/ 30 w 38"/>
                <a:gd name="T31" fmla="*/ 16 h 52"/>
                <a:gd name="T32" fmla="*/ 26 w 38"/>
                <a:gd name="T33" fmla="*/ 6 h 52"/>
                <a:gd name="T34" fmla="*/ 16 w 38"/>
                <a:gd name="T35" fmla="*/ 0 h 52"/>
                <a:gd name="T36" fmla="*/ 0 w 38"/>
                <a:gd name="T37" fmla="*/ 0 h 52"/>
                <a:gd name="T38" fmla="*/ 2 w 38"/>
                <a:gd name="T39" fmla="*/ 0 h 52"/>
                <a:gd name="T40" fmla="*/ 2 w 38"/>
                <a:gd name="T41" fmla="*/ 12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8" h="52">
                  <a:moveTo>
                    <a:pt x="2" y="12"/>
                  </a:moveTo>
                  <a:lnTo>
                    <a:pt x="4" y="12"/>
                  </a:lnTo>
                  <a:lnTo>
                    <a:pt x="12" y="14"/>
                  </a:lnTo>
                  <a:lnTo>
                    <a:pt x="14" y="16"/>
                  </a:lnTo>
                  <a:lnTo>
                    <a:pt x="20" y="22"/>
                  </a:lnTo>
                  <a:lnTo>
                    <a:pt x="20" y="30"/>
                  </a:lnTo>
                  <a:lnTo>
                    <a:pt x="22" y="36"/>
                  </a:lnTo>
                  <a:lnTo>
                    <a:pt x="22" y="44"/>
                  </a:lnTo>
                  <a:lnTo>
                    <a:pt x="22" y="48"/>
                  </a:lnTo>
                  <a:lnTo>
                    <a:pt x="22" y="50"/>
                  </a:lnTo>
                  <a:lnTo>
                    <a:pt x="38" y="52"/>
                  </a:lnTo>
                  <a:lnTo>
                    <a:pt x="38" y="48"/>
                  </a:lnTo>
                  <a:lnTo>
                    <a:pt x="38" y="44"/>
                  </a:lnTo>
                  <a:lnTo>
                    <a:pt x="38" y="36"/>
                  </a:lnTo>
                  <a:lnTo>
                    <a:pt x="36" y="26"/>
                  </a:lnTo>
                  <a:lnTo>
                    <a:pt x="30" y="16"/>
                  </a:lnTo>
                  <a:lnTo>
                    <a:pt x="26" y="6"/>
                  </a:lnTo>
                  <a:lnTo>
                    <a:pt x="16" y="0"/>
                  </a:lnTo>
                  <a:lnTo>
                    <a:pt x="0" y="0"/>
                  </a:lnTo>
                  <a:lnTo>
                    <a:pt x="2" y="0"/>
                  </a:lnTo>
                  <a:lnTo>
                    <a:pt x="2" y="12"/>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3826" name="Group 417"/>
          <p:cNvGrpSpPr>
            <a:grpSpLocks/>
          </p:cNvGrpSpPr>
          <p:nvPr/>
        </p:nvGrpSpPr>
        <p:grpSpPr bwMode="auto">
          <a:xfrm>
            <a:off x="4760384" y="4397376"/>
            <a:ext cx="84667" cy="73025"/>
            <a:chOff x="4702" y="2630"/>
            <a:chExt cx="40" cy="46"/>
          </a:xfrm>
        </p:grpSpPr>
        <p:sp>
          <p:nvSpPr>
            <p:cNvPr id="34377" name="Freeform 418"/>
            <p:cNvSpPr>
              <a:spLocks/>
            </p:cNvSpPr>
            <p:nvPr/>
          </p:nvSpPr>
          <p:spPr bwMode="auto">
            <a:xfrm>
              <a:off x="4702" y="2630"/>
              <a:ext cx="40" cy="46"/>
            </a:xfrm>
            <a:custGeom>
              <a:avLst/>
              <a:gdLst>
                <a:gd name="T0" fmla="*/ 40 w 40"/>
                <a:gd name="T1" fmla="*/ 30 h 46"/>
                <a:gd name="T2" fmla="*/ 38 w 40"/>
                <a:gd name="T3" fmla="*/ 30 h 46"/>
                <a:gd name="T4" fmla="*/ 26 w 40"/>
                <a:gd name="T5" fmla="*/ 28 h 46"/>
                <a:gd name="T6" fmla="*/ 20 w 40"/>
                <a:gd name="T7" fmla="*/ 26 h 46"/>
                <a:gd name="T8" fmla="*/ 16 w 40"/>
                <a:gd name="T9" fmla="*/ 22 h 46"/>
                <a:gd name="T10" fmla="*/ 16 w 40"/>
                <a:gd name="T11" fmla="*/ 18 h 46"/>
                <a:gd name="T12" fmla="*/ 14 w 40"/>
                <a:gd name="T13" fmla="*/ 10 h 46"/>
                <a:gd name="T14" fmla="*/ 16 w 40"/>
                <a:gd name="T15" fmla="*/ 10 h 46"/>
                <a:gd name="T16" fmla="*/ 16 w 40"/>
                <a:gd name="T17" fmla="*/ 4 h 46"/>
                <a:gd name="T18" fmla="*/ 16 w 40"/>
                <a:gd name="T19" fmla="*/ 2 h 46"/>
                <a:gd name="T20" fmla="*/ 0 w 40"/>
                <a:gd name="T21" fmla="*/ 0 h 46"/>
                <a:gd name="T22" fmla="*/ 0 w 40"/>
                <a:gd name="T23" fmla="*/ 2 h 46"/>
                <a:gd name="T24" fmla="*/ 0 w 40"/>
                <a:gd name="T25" fmla="*/ 4 h 46"/>
                <a:gd name="T26" fmla="*/ 0 w 40"/>
                <a:gd name="T27" fmla="*/ 10 h 46"/>
                <a:gd name="T28" fmla="*/ 0 w 40"/>
                <a:gd name="T29" fmla="*/ 20 h 46"/>
                <a:gd name="T30" fmla="*/ 2 w 40"/>
                <a:gd name="T31" fmla="*/ 30 h 46"/>
                <a:gd name="T32" fmla="*/ 10 w 40"/>
                <a:gd name="T33" fmla="*/ 38 h 46"/>
                <a:gd name="T34" fmla="*/ 22 w 40"/>
                <a:gd name="T35" fmla="*/ 44 h 46"/>
                <a:gd name="T36" fmla="*/ 38 w 40"/>
                <a:gd name="T37" fmla="*/ 46 h 46"/>
                <a:gd name="T38" fmla="*/ 40 w 40"/>
                <a:gd name="T39" fmla="*/ 30 h 4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 h="46">
                  <a:moveTo>
                    <a:pt x="40" y="30"/>
                  </a:moveTo>
                  <a:lnTo>
                    <a:pt x="38" y="30"/>
                  </a:lnTo>
                  <a:lnTo>
                    <a:pt x="26" y="28"/>
                  </a:lnTo>
                  <a:lnTo>
                    <a:pt x="20" y="26"/>
                  </a:lnTo>
                  <a:lnTo>
                    <a:pt x="16" y="22"/>
                  </a:lnTo>
                  <a:lnTo>
                    <a:pt x="16" y="18"/>
                  </a:lnTo>
                  <a:lnTo>
                    <a:pt x="14" y="10"/>
                  </a:lnTo>
                  <a:lnTo>
                    <a:pt x="16" y="10"/>
                  </a:lnTo>
                  <a:lnTo>
                    <a:pt x="16" y="4"/>
                  </a:lnTo>
                  <a:lnTo>
                    <a:pt x="16" y="2"/>
                  </a:lnTo>
                  <a:lnTo>
                    <a:pt x="0" y="0"/>
                  </a:lnTo>
                  <a:lnTo>
                    <a:pt x="0" y="2"/>
                  </a:lnTo>
                  <a:lnTo>
                    <a:pt x="0" y="4"/>
                  </a:lnTo>
                  <a:lnTo>
                    <a:pt x="0" y="10"/>
                  </a:lnTo>
                  <a:lnTo>
                    <a:pt x="0" y="20"/>
                  </a:lnTo>
                  <a:lnTo>
                    <a:pt x="2" y="30"/>
                  </a:lnTo>
                  <a:lnTo>
                    <a:pt x="10" y="38"/>
                  </a:lnTo>
                  <a:lnTo>
                    <a:pt x="22" y="44"/>
                  </a:lnTo>
                  <a:lnTo>
                    <a:pt x="38" y="46"/>
                  </a:lnTo>
                  <a:lnTo>
                    <a:pt x="40" y="3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378" name="Freeform 419"/>
            <p:cNvSpPr>
              <a:spLocks/>
            </p:cNvSpPr>
            <p:nvPr/>
          </p:nvSpPr>
          <p:spPr bwMode="auto">
            <a:xfrm>
              <a:off x="4702" y="2630"/>
              <a:ext cx="40" cy="46"/>
            </a:xfrm>
            <a:custGeom>
              <a:avLst/>
              <a:gdLst>
                <a:gd name="T0" fmla="*/ 40 w 40"/>
                <a:gd name="T1" fmla="*/ 30 h 46"/>
                <a:gd name="T2" fmla="*/ 38 w 40"/>
                <a:gd name="T3" fmla="*/ 30 h 46"/>
                <a:gd name="T4" fmla="*/ 26 w 40"/>
                <a:gd name="T5" fmla="*/ 28 h 46"/>
                <a:gd name="T6" fmla="*/ 20 w 40"/>
                <a:gd name="T7" fmla="*/ 26 h 46"/>
                <a:gd name="T8" fmla="*/ 16 w 40"/>
                <a:gd name="T9" fmla="*/ 22 h 46"/>
                <a:gd name="T10" fmla="*/ 16 w 40"/>
                <a:gd name="T11" fmla="*/ 18 h 46"/>
                <a:gd name="T12" fmla="*/ 14 w 40"/>
                <a:gd name="T13" fmla="*/ 10 h 46"/>
                <a:gd name="T14" fmla="*/ 16 w 40"/>
                <a:gd name="T15" fmla="*/ 10 h 46"/>
                <a:gd name="T16" fmla="*/ 16 w 40"/>
                <a:gd name="T17" fmla="*/ 4 h 46"/>
                <a:gd name="T18" fmla="*/ 16 w 40"/>
                <a:gd name="T19" fmla="*/ 2 h 46"/>
                <a:gd name="T20" fmla="*/ 0 w 40"/>
                <a:gd name="T21" fmla="*/ 0 h 46"/>
                <a:gd name="T22" fmla="*/ 0 w 40"/>
                <a:gd name="T23" fmla="*/ 2 h 46"/>
                <a:gd name="T24" fmla="*/ 0 w 40"/>
                <a:gd name="T25" fmla="*/ 4 h 46"/>
                <a:gd name="T26" fmla="*/ 0 w 40"/>
                <a:gd name="T27" fmla="*/ 10 h 46"/>
                <a:gd name="T28" fmla="*/ 0 w 40"/>
                <a:gd name="T29" fmla="*/ 20 h 46"/>
                <a:gd name="T30" fmla="*/ 2 w 40"/>
                <a:gd name="T31" fmla="*/ 30 h 46"/>
                <a:gd name="T32" fmla="*/ 10 w 40"/>
                <a:gd name="T33" fmla="*/ 38 h 46"/>
                <a:gd name="T34" fmla="*/ 22 w 40"/>
                <a:gd name="T35" fmla="*/ 44 h 46"/>
                <a:gd name="T36" fmla="*/ 38 w 40"/>
                <a:gd name="T37" fmla="*/ 46 h 46"/>
                <a:gd name="T38" fmla="*/ 40 w 40"/>
                <a:gd name="T39" fmla="*/ 30 h 4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 h="46">
                  <a:moveTo>
                    <a:pt x="40" y="30"/>
                  </a:moveTo>
                  <a:lnTo>
                    <a:pt x="38" y="30"/>
                  </a:lnTo>
                  <a:lnTo>
                    <a:pt x="26" y="28"/>
                  </a:lnTo>
                  <a:lnTo>
                    <a:pt x="20" y="26"/>
                  </a:lnTo>
                  <a:lnTo>
                    <a:pt x="16" y="22"/>
                  </a:lnTo>
                  <a:lnTo>
                    <a:pt x="16" y="18"/>
                  </a:lnTo>
                  <a:lnTo>
                    <a:pt x="14" y="10"/>
                  </a:lnTo>
                  <a:lnTo>
                    <a:pt x="16" y="10"/>
                  </a:lnTo>
                  <a:lnTo>
                    <a:pt x="16" y="4"/>
                  </a:lnTo>
                  <a:lnTo>
                    <a:pt x="16" y="2"/>
                  </a:lnTo>
                  <a:lnTo>
                    <a:pt x="0" y="0"/>
                  </a:lnTo>
                  <a:lnTo>
                    <a:pt x="0" y="2"/>
                  </a:lnTo>
                  <a:lnTo>
                    <a:pt x="0" y="4"/>
                  </a:lnTo>
                  <a:lnTo>
                    <a:pt x="0" y="10"/>
                  </a:lnTo>
                  <a:lnTo>
                    <a:pt x="0" y="20"/>
                  </a:lnTo>
                  <a:lnTo>
                    <a:pt x="2" y="30"/>
                  </a:lnTo>
                  <a:lnTo>
                    <a:pt x="10" y="38"/>
                  </a:lnTo>
                  <a:lnTo>
                    <a:pt x="22" y="44"/>
                  </a:lnTo>
                  <a:lnTo>
                    <a:pt x="38" y="46"/>
                  </a:lnTo>
                  <a:lnTo>
                    <a:pt x="40" y="3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3827" name="Group 420"/>
          <p:cNvGrpSpPr>
            <a:grpSpLocks/>
          </p:cNvGrpSpPr>
          <p:nvPr/>
        </p:nvGrpSpPr>
        <p:grpSpPr bwMode="auto">
          <a:xfrm>
            <a:off x="4840817" y="4346576"/>
            <a:ext cx="152400" cy="123825"/>
            <a:chOff x="4740" y="2598"/>
            <a:chExt cx="72" cy="78"/>
          </a:xfrm>
        </p:grpSpPr>
        <p:sp>
          <p:nvSpPr>
            <p:cNvPr id="34375" name="Freeform 421"/>
            <p:cNvSpPr>
              <a:spLocks/>
            </p:cNvSpPr>
            <p:nvPr/>
          </p:nvSpPr>
          <p:spPr bwMode="auto">
            <a:xfrm>
              <a:off x="4740" y="2598"/>
              <a:ext cx="72" cy="78"/>
            </a:xfrm>
            <a:custGeom>
              <a:avLst/>
              <a:gdLst>
                <a:gd name="T0" fmla="*/ 56 w 72"/>
                <a:gd name="T1" fmla="*/ 0 h 78"/>
                <a:gd name="T2" fmla="*/ 56 w 72"/>
                <a:gd name="T3" fmla="*/ 2 h 78"/>
                <a:gd name="T4" fmla="*/ 48 w 72"/>
                <a:gd name="T5" fmla="*/ 24 h 78"/>
                <a:gd name="T6" fmla="*/ 36 w 72"/>
                <a:gd name="T7" fmla="*/ 42 h 78"/>
                <a:gd name="T8" fmla="*/ 30 w 72"/>
                <a:gd name="T9" fmla="*/ 52 h 78"/>
                <a:gd name="T10" fmla="*/ 20 w 72"/>
                <a:gd name="T11" fmla="*/ 58 h 78"/>
                <a:gd name="T12" fmla="*/ 12 w 72"/>
                <a:gd name="T13" fmla="*/ 60 h 78"/>
                <a:gd name="T14" fmla="*/ 6 w 72"/>
                <a:gd name="T15" fmla="*/ 62 h 78"/>
                <a:gd name="T16" fmla="*/ 0 w 72"/>
                <a:gd name="T17" fmla="*/ 62 h 78"/>
                <a:gd name="T18" fmla="*/ 0 w 72"/>
                <a:gd name="T19" fmla="*/ 78 h 78"/>
                <a:gd name="T20" fmla="*/ 0 w 72"/>
                <a:gd name="T21" fmla="*/ 78 h 78"/>
                <a:gd name="T22" fmla="*/ 8 w 72"/>
                <a:gd name="T23" fmla="*/ 78 h 78"/>
                <a:gd name="T24" fmla="*/ 18 w 72"/>
                <a:gd name="T25" fmla="*/ 76 h 78"/>
                <a:gd name="T26" fmla="*/ 30 w 72"/>
                <a:gd name="T27" fmla="*/ 70 h 78"/>
                <a:gd name="T28" fmla="*/ 40 w 72"/>
                <a:gd name="T29" fmla="*/ 62 h 78"/>
                <a:gd name="T30" fmla="*/ 52 w 72"/>
                <a:gd name="T31" fmla="*/ 48 h 78"/>
                <a:gd name="T32" fmla="*/ 62 w 72"/>
                <a:gd name="T33" fmla="*/ 30 h 78"/>
                <a:gd name="T34" fmla="*/ 72 w 72"/>
                <a:gd name="T35" fmla="*/ 6 h 78"/>
                <a:gd name="T36" fmla="*/ 70 w 72"/>
                <a:gd name="T37" fmla="*/ 6 h 78"/>
                <a:gd name="T38" fmla="*/ 56 w 72"/>
                <a:gd name="T39" fmla="*/ 0 h 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2" h="78">
                  <a:moveTo>
                    <a:pt x="56" y="0"/>
                  </a:moveTo>
                  <a:lnTo>
                    <a:pt x="56" y="2"/>
                  </a:lnTo>
                  <a:lnTo>
                    <a:pt x="48" y="24"/>
                  </a:lnTo>
                  <a:lnTo>
                    <a:pt x="36" y="42"/>
                  </a:lnTo>
                  <a:lnTo>
                    <a:pt x="30" y="52"/>
                  </a:lnTo>
                  <a:lnTo>
                    <a:pt x="20" y="58"/>
                  </a:lnTo>
                  <a:lnTo>
                    <a:pt x="12" y="60"/>
                  </a:lnTo>
                  <a:lnTo>
                    <a:pt x="6" y="62"/>
                  </a:lnTo>
                  <a:lnTo>
                    <a:pt x="0" y="62"/>
                  </a:lnTo>
                  <a:lnTo>
                    <a:pt x="0" y="78"/>
                  </a:lnTo>
                  <a:lnTo>
                    <a:pt x="8" y="78"/>
                  </a:lnTo>
                  <a:lnTo>
                    <a:pt x="18" y="76"/>
                  </a:lnTo>
                  <a:lnTo>
                    <a:pt x="30" y="70"/>
                  </a:lnTo>
                  <a:lnTo>
                    <a:pt x="40" y="62"/>
                  </a:lnTo>
                  <a:lnTo>
                    <a:pt x="52" y="48"/>
                  </a:lnTo>
                  <a:lnTo>
                    <a:pt x="62" y="30"/>
                  </a:lnTo>
                  <a:lnTo>
                    <a:pt x="72" y="6"/>
                  </a:lnTo>
                  <a:lnTo>
                    <a:pt x="70" y="6"/>
                  </a:lnTo>
                  <a:lnTo>
                    <a:pt x="56"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376" name="Freeform 422"/>
            <p:cNvSpPr>
              <a:spLocks/>
            </p:cNvSpPr>
            <p:nvPr/>
          </p:nvSpPr>
          <p:spPr bwMode="auto">
            <a:xfrm>
              <a:off x="4740" y="2598"/>
              <a:ext cx="72" cy="78"/>
            </a:xfrm>
            <a:custGeom>
              <a:avLst/>
              <a:gdLst>
                <a:gd name="T0" fmla="*/ 56 w 72"/>
                <a:gd name="T1" fmla="*/ 0 h 78"/>
                <a:gd name="T2" fmla="*/ 56 w 72"/>
                <a:gd name="T3" fmla="*/ 2 h 78"/>
                <a:gd name="T4" fmla="*/ 48 w 72"/>
                <a:gd name="T5" fmla="*/ 24 h 78"/>
                <a:gd name="T6" fmla="*/ 36 w 72"/>
                <a:gd name="T7" fmla="*/ 42 h 78"/>
                <a:gd name="T8" fmla="*/ 30 w 72"/>
                <a:gd name="T9" fmla="*/ 52 h 78"/>
                <a:gd name="T10" fmla="*/ 20 w 72"/>
                <a:gd name="T11" fmla="*/ 58 h 78"/>
                <a:gd name="T12" fmla="*/ 12 w 72"/>
                <a:gd name="T13" fmla="*/ 60 h 78"/>
                <a:gd name="T14" fmla="*/ 6 w 72"/>
                <a:gd name="T15" fmla="*/ 62 h 78"/>
                <a:gd name="T16" fmla="*/ 0 w 72"/>
                <a:gd name="T17" fmla="*/ 62 h 78"/>
                <a:gd name="T18" fmla="*/ 0 w 72"/>
                <a:gd name="T19" fmla="*/ 78 h 78"/>
                <a:gd name="T20" fmla="*/ 0 w 72"/>
                <a:gd name="T21" fmla="*/ 78 h 78"/>
                <a:gd name="T22" fmla="*/ 8 w 72"/>
                <a:gd name="T23" fmla="*/ 78 h 78"/>
                <a:gd name="T24" fmla="*/ 18 w 72"/>
                <a:gd name="T25" fmla="*/ 76 h 78"/>
                <a:gd name="T26" fmla="*/ 30 w 72"/>
                <a:gd name="T27" fmla="*/ 70 h 78"/>
                <a:gd name="T28" fmla="*/ 40 w 72"/>
                <a:gd name="T29" fmla="*/ 62 h 78"/>
                <a:gd name="T30" fmla="*/ 52 w 72"/>
                <a:gd name="T31" fmla="*/ 48 h 78"/>
                <a:gd name="T32" fmla="*/ 62 w 72"/>
                <a:gd name="T33" fmla="*/ 30 h 78"/>
                <a:gd name="T34" fmla="*/ 72 w 72"/>
                <a:gd name="T35" fmla="*/ 6 h 78"/>
                <a:gd name="T36" fmla="*/ 70 w 72"/>
                <a:gd name="T37" fmla="*/ 6 h 78"/>
                <a:gd name="T38" fmla="*/ 56 w 72"/>
                <a:gd name="T39" fmla="*/ 0 h 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2" h="78">
                  <a:moveTo>
                    <a:pt x="56" y="0"/>
                  </a:moveTo>
                  <a:lnTo>
                    <a:pt x="56" y="2"/>
                  </a:lnTo>
                  <a:lnTo>
                    <a:pt x="48" y="24"/>
                  </a:lnTo>
                  <a:lnTo>
                    <a:pt x="36" y="42"/>
                  </a:lnTo>
                  <a:lnTo>
                    <a:pt x="30" y="52"/>
                  </a:lnTo>
                  <a:lnTo>
                    <a:pt x="20" y="58"/>
                  </a:lnTo>
                  <a:lnTo>
                    <a:pt x="12" y="60"/>
                  </a:lnTo>
                  <a:lnTo>
                    <a:pt x="6" y="62"/>
                  </a:lnTo>
                  <a:lnTo>
                    <a:pt x="0" y="62"/>
                  </a:lnTo>
                  <a:lnTo>
                    <a:pt x="0" y="78"/>
                  </a:lnTo>
                  <a:lnTo>
                    <a:pt x="8" y="78"/>
                  </a:lnTo>
                  <a:lnTo>
                    <a:pt x="18" y="76"/>
                  </a:lnTo>
                  <a:lnTo>
                    <a:pt x="30" y="70"/>
                  </a:lnTo>
                  <a:lnTo>
                    <a:pt x="40" y="62"/>
                  </a:lnTo>
                  <a:lnTo>
                    <a:pt x="52" y="48"/>
                  </a:lnTo>
                  <a:lnTo>
                    <a:pt x="62" y="30"/>
                  </a:lnTo>
                  <a:lnTo>
                    <a:pt x="72" y="6"/>
                  </a:lnTo>
                  <a:lnTo>
                    <a:pt x="70" y="6"/>
                  </a:lnTo>
                  <a:lnTo>
                    <a:pt x="56" y="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3828" name="Group 423"/>
          <p:cNvGrpSpPr>
            <a:grpSpLocks/>
          </p:cNvGrpSpPr>
          <p:nvPr/>
        </p:nvGrpSpPr>
        <p:grpSpPr bwMode="auto">
          <a:xfrm>
            <a:off x="4959351" y="4286250"/>
            <a:ext cx="93133" cy="69850"/>
            <a:chOff x="4796" y="2560"/>
            <a:chExt cx="44" cy="44"/>
          </a:xfrm>
        </p:grpSpPr>
        <p:sp>
          <p:nvSpPr>
            <p:cNvPr id="34373" name="Freeform 424"/>
            <p:cNvSpPr>
              <a:spLocks/>
            </p:cNvSpPr>
            <p:nvPr/>
          </p:nvSpPr>
          <p:spPr bwMode="auto">
            <a:xfrm>
              <a:off x="4796" y="2560"/>
              <a:ext cx="44" cy="44"/>
            </a:xfrm>
            <a:custGeom>
              <a:avLst/>
              <a:gdLst>
                <a:gd name="T0" fmla="*/ 32 w 44"/>
                <a:gd name="T1" fmla="*/ 4 h 44"/>
                <a:gd name="T2" fmla="*/ 36 w 44"/>
                <a:gd name="T3" fmla="*/ 0 h 44"/>
                <a:gd name="T4" fmla="*/ 28 w 44"/>
                <a:gd name="T5" fmla="*/ 6 h 44"/>
                <a:gd name="T6" fmla="*/ 20 w 44"/>
                <a:gd name="T7" fmla="*/ 10 h 44"/>
                <a:gd name="T8" fmla="*/ 16 w 44"/>
                <a:gd name="T9" fmla="*/ 16 h 44"/>
                <a:gd name="T10" fmla="*/ 10 w 44"/>
                <a:gd name="T11" fmla="*/ 22 h 44"/>
                <a:gd name="T12" fmla="*/ 6 w 44"/>
                <a:gd name="T13" fmla="*/ 28 h 44"/>
                <a:gd name="T14" fmla="*/ 4 w 44"/>
                <a:gd name="T15" fmla="*/ 34 h 44"/>
                <a:gd name="T16" fmla="*/ 2 w 44"/>
                <a:gd name="T17" fmla="*/ 38 h 44"/>
                <a:gd name="T18" fmla="*/ 0 w 44"/>
                <a:gd name="T19" fmla="*/ 38 h 44"/>
                <a:gd name="T20" fmla="*/ 14 w 44"/>
                <a:gd name="T21" fmla="*/ 44 h 44"/>
                <a:gd name="T22" fmla="*/ 16 w 44"/>
                <a:gd name="T23" fmla="*/ 44 h 44"/>
                <a:gd name="T24" fmla="*/ 16 w 44"/>
                <a:gd name="T25" fmla="*/ 40 h 44"/>
                <a:gd name="T26" fmla="*/ 20 w 44"/>
                <a:gd name="T27" fmla="*/ 34 h 44"/>
                <a:gd name="T28" fmla="*/ 24 w 44"/>
                <a:gd name="T29" fmla="*/ 30 h 44"/>
                <a:gd name="T30" fmla="*/ 28 w 44"/>
                <a:gd name="T31" fmla="*/ 26 h 44"/>
                <a:gd name="T32" fmla="*/ 32 w 44"/>
                <a:gd name="T33" fmla="*/ 20 h 44"/>
                <a:gd name="T34" fmla="*/ 36 w 44"/>
                <a:gd name="T35" fmla="*/ 18 h 44"/>
                <a:gd name="T36" fmla="*/ 40 w 44"/>
                <a:gd name="T37" fmla="*/ 16 h 44"/>
                <a:gd name="T38" fmla="*/ 44 w 44"/>
                <a:gd name="T39" fmla="*/ 12 h 44"/>
                <a:gd name="T40" fmla="*/ 32 w 44"/>
                <a:gd name="T41" fmla="*/ 4 h 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4" h="44">
                  <a:moveTo>
                    <a:pt x="32" y="4"/>
                  </a:moveTo>
                  <a:lnTo>
                    <a:pt x="36" y="0"/>
                  </a:lnTo>
                  <a:lnTo>
                    <a:pt x="28" y="6"/>
                  </a:lnTo>
                  <a:lnTo>
                    <a:pt x="20" y="10"/>
                  </a:lnTo>
                  <a:lnTo>
                    <a:pt x="16" y="16"/>
                  </a:lnTo>
                  <a:lnTo>
                    <a:pt x="10" y="22"/>
                  </a:lnTo>
                  <a:lnTo>
                    <a:pt x="6" y="28"/>
                  </a:lnTo>
                  <a:lnTo>
                    <a:pt x="4" y="34"/>
                  </a:lnTo>
                  <a:lnTo>
                    <a:pt x="2" y="38"/>
                  </a:lnTo>
                  <a:lnTo>
                    <a:pt x="0" y="38"/>
                  </a:lnTo>
                  <a:lnTo>
                    <a:pt x="14" y="44"/>
                  </a:lnTo>
                  <a:lnTo>
                    <a:pt x="16" y="44"/>
                  </a:lnTo>
                  <a:lnTo>
                    <a:pt x="16" y="40"/>
                  </a:lnTo>
                  <a:lnTo>
                    <a:pt x="20" y="34"/>
                  </a:lnTo>
                  <a:lnTo>
                    <a:pt x="24" y="30"/>
                  </a:lnTo>
                  <a:lnTo>
                    <a:pt x="28" y="26"/>
                  </a:lnTo>
                  <a:lnTo>
                    <a:pt x="32" y="20"/>
                  </a:lnTo>
                  <a:lnTo>
                    <a:pt x="36" y="18"/>
                  </a:lnTo>
                  <a:lnTo>
                    <a:pt x="40" y="16"/>
                  </a:lnTo>
                  <a:lnTo>
                    <a:pt x="44" y="12"/>
                  </a:lnTo>
                  <a:lnTo>
                    <a:pt x="32" y="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374" name="Freeform 425"/>
            <p:cNvSpPr>
              <a:spLocks/>
            </p:cNvSpPr>
            <p:nvPr/>
          </p:nvSpPr>
          <p:spPr bwMode="auto">
            <a:xfrm>
              <a:off x="4796" y="2560"/>
              <a:ext cx="44" cy="44"/>
            </a:xfrm>
            <a:custGeom>
              <a:avLst/>
              <a:gdLst>
                <a:gd name="T0" fmla="*/ 32 w 44"/>
                <a:gd name="T1" fmla="*/ 4 h 44"/>
                <a:gd name="T2" fmla="*/ 36 w 44"/>
                <a:gd name="T3" fmla="*/ 0 h 44"/>
                <a:gd name="T4" fmla="*/ 28 w 44"/>
                <a:gd name="T5" fmla="*/ 6 h 44"/>
                <a:gd name="T6" fmla="*/ 20 w 44"/>
                <a:gd name="T7" fmla="*/ 10 h 44"/>
                <a:gd name="T8" fmla="*/ 16 w 44"/>
                <a:gd name="T9" fmla="*/ 16 h 44"/>
                <a:gd name="T10" fmla="*/ 10 w 44"/>
                <a:gd name="T11" fmla="*/ 22 h 44"/>
                <a:gd name="T12" fmla="*/ 6 w 44"/>
                <a:gd name="T13" fmla="*/ 28 h 44"/>
                <a:gd name="T14" fmla="*/ 4 w 44"/>
                <a:gd name="T15" fmla="*/ 34 h 44"/>
                <a:gd name="T16" fmla="*/ 2 w 44"/>
                <a:gd name="T17" fmla="*/ 38 h 44"/>
                <a:gd name="T18" fmla="*/ 0 w 44"/>
                <a:gd name="T19" fmla="*/ 38 h 44"/>
                <a:gd name="T20" fmla="*/ 14 w 44"/>
                <a:gd name="T21" fmla="*/ 44 h 44"/>
                <a:gd name="T22" fmla="*/ 16 w 44"/>
                <a:gd name="T23" fmla="*/ 44 h 44"/>
                <a:gd name="T24" fmla="*/ 16 w 44"/>
                <a:gd name="T25" fmla="*/ 40 h 44"/>
                <a:gd name="T26" fmla="*/ 20 w 44"/>
                <a:gd name="T27" fmla="*/ 34 h 44"/>
                <a:gd name="T28" fmla="*/ 24 w 44"/>
                <a:gd name="T29" fmla="*/ 30 h 44"/>
                <a:gd name="T30" fmla="*/ 28 w 44"/>
                <a:gd name="T31" fmla="*/ 26 h 44"/>
                <a:gd name="T32" fmla="*/ 32 w 44"/>
                <a:gd name="T33" fmla="*/ 20 h 44"/>
                <a:gd name="T34" fmla="*/ 36 w 44"/>
                <a:gd name="T35" fmla="*/ 18 h 44"/>
                <a:gd name="T36" fmla="*/ 40 w 44"/>
                <a:gd name="T37" fmla="*/ 16 h 44"/>
                <a:gd name="T38" fmla="*/ 44 w 44"/>
                <a:gd name="T39" fmla="*/ 12 h 44"/>
                <a:gd name="T40" fmla="*/ 32 w 44"/>
                <a:gd name="T41" fmla="*/ 4 h 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4" h="44">
                  <a:moveTo>
                    <a:pt x="32" y="4"/>
                  </a:moveTo>
                  <a:lnTo>
                    <a:pt x="36" y="0"/>
                  </a:lnTo>
                  <a:lnTo>
                    <a:pt x="28" y="6"/>
                  </a:lnTo>
                  <a:lnTo>
                    <a:pt x="20" y="10"/>
                  </a:lnTo>
                  <a:lnTo>
                    <a:pt x="16" y="16"/>
                  </a:lnTo>
                  <a:lnTo>
                    <a:pt x="10" y="22"/>
                  </a:lnTo>
                  <a:lnTo>
                    <a:pt x="6" y="28"/>
                  </a:lnTo>
                  <a:lnTo>
                    <a:pt x="4" y="34"/>
                  </a:lnTo>
                  <a:lnTo>
                    <a:pt x="2" y="38"/>
                  </a:lnTo>
                  <a:lnTo>
                    <a:pt x="0" y="38"/>
                  </a:lnTo>
                  <a:lnTo>
                    <a:pt x="14" y="44"/>
                  </a:lnTo>
                  <a:lnTo>
                    <a:pt x="16" y="44"/>
                  </a:lnTo>
                  <a:lnTo>
                    <a:pt x="16" y="40"/>
                  </a:lnTo>
                  <a:lnTo>
                    <a:pt x="20" y="34"/>
                  </a:lnTo>
                  <a:lnTo>
                    <a:pt x="24" y="30"/>
                  </a:lnTo>
                  <a:lnTo>
                    <a:pt x="28" y="26"/>
                  </a:lnTo>
                  <a:lnTo>
                    <a:pt x="32" y="20"/>
                  </a:lnTo>
                  <a:lnTo>
                    <a:pt x="36" y="18"/>
                  </a:lnTo>
                  <a:lnTo>
                    <a:pt x="40" y="16"/>
                  </a:lnTo>
                  <a:lnTo>
                    <a:pt x="44" y="12"/>
                  </a:lnTo>
                  <a:lnTo>
                    <a:pt x="32" y="4"/>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3829" name="Group 426"/>
          <p:cNvGrpSpPr>
            <a:grpSpLocks/>
          </p:cNvGrpSpPr>
          <p:nvPr/>
        </p:nvGrpSpPr>
        <p:grpSpPr bwMode="auto">
          <a:xfrm>
            <a:off x="5022851" y="4200526"/>
            <a:ext cx="50800" cy="104775"/>
            <a:chOff x="4826" y="2506"/>
            <a:chExt cx="24" cy="66"/>
          </a:xfrm>
        </p:grpSpPr>
        <p:sp>
          <p:nvSpPr>
            <p:cNvPr id="34371" name="Freeform 427"/>
            <p:cNvSpPr>
              <a:spLocks/>
            </p:cNvSpPr>
            <p:nvPr/>
          </p:nvSpPr>
          <p:spPr bwMode="auto">
            <a:xfrm>
              <a:off x="4826" y="2506"/>
              <a:ext cx="24" cy="66"/>
            </a:xfrm>
            <a:custGeom>
              <a:avLst/>
              <a:gdLst>
                <a:gd name="T0" fmla="*/ 8 w 24"/>
                <a:gd name="T1" fmla="*/ 0 h 66"/>
                <a:gd name="T2" fmla="*/ 8 w 24"/>
                <a:gd name="T3" fmla="*/ 18 h 66"/>
                <a:gd name="T4" fmla="*/ 6 w 24"/>
                <a:gd name="T5" fmla="*/ 30 h 66"/>
                <a:gd name="T6" fmla="*/ 6 w 24"/>
                <a:gd name="T7" fmla="*/ 42 h 66"/>
                <a:gd name="T8" fmla="*/ 4 w 24"/>
                <a:gd name="T9" fmla="*/ 48 h 66"/>
                <a:gd name="T10" fmla="*/ 2 w 24"/>
                <a:gd name="T11" fmla="*/ 54 h 66"/>
                <a:gd name="T12" fmla="*/ 0 w 24"/>
                <a:gd name="T13" fmla="*/ 58 h 66"/>
                <a:gd name="T14" fmla="*/ 0 w 24"/>
                <a:gd name="T15" fmla="*/ 60 h 66"/>
                <a:gd name="T16" fmla="*/ 2 w 24"/>
                <a:gd name="T17" fmla="*/ 58 h 66"/>
                <a:gd name="T18" fmla="*/ 14 w 24"/>
                <a:gd name="T19" fmla="*/ 66 h 66"/>
                <a:gd name="T20" fmla="*/ 14 w 24"/>
                <a:gd name="T21" fmla="*/ 64 h 66"/>
                <a:gd name="T22" fmla="*/ 16 w 24"/>
                <a:gd name="T23" fmla="*/ 62 h 66"/>
                <a:gd name="T24" fmla="*/ 16 w 24"/>
                <a:gd name="T25" fmla="*/ 60 h 66"/>
                <a:gd name="T26" fmla="*/ 20 w 24"/>
                <a:gd name="T27" fmla="*/ 52 h 66"/>
                <a:gd name="T28" fmla="*/ 22 w 24"/>
                <a:gd name="T29" fmla="*/ 44 h 66"/>
                <a:gd name="T30" fmla="*/ 22 w 24"/>
                <a:gd name="T31" fmla="*/ 32 h 66"/>
                <a:gd name="T32" fmla="*/ 24 w 24"/>
                <a:gd name="T33" fmla="*/ 18 h 66"/>
                <a:gd name="T34" fmla="*/ 24 w 24"/>
                <a:gd name="T35" fmla="*/ 0 h 66"/>
                <a:gd name="T36" fmla="*/ 8 w 24"/>
                <a:gd name="T37" fmla="*/ 0 h 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4" h="66">
                  <a:moveTo>
                    <a:pt x="8" y="0"/>
                  </a:moveTo>
                  <a:lnTo>
                    <a:pt x="8" y="18"/>
                  </a:lnTo>
                  <a:lnTo>
                    <a:pt x="6" y="30"/>
                  </a:lnTo>
                  <a:lnTo>
                    <a:pt x="6" y="42"/>
                  </a:lnTo>
                  <a:lnTo>
                    <a:pt x="4" y="48"/>
                  </a:lnTo>
                  <a:lnTo>
                    <a:pt x="2" y="54"/>
                  </a:lnTo>
                  <a:lnTo>
                    <a:pt x="0" y="58"/>
                  </a:lnTo>
                  <a:lnTo>
                    <a:pt x="0" y="60"/>
                  </a:lnTo>
                  <a:lnTo>
                    <a:pt x="2" y="58"/>
                  </a:lnTo>
                  <a:lnTo>
                    <a:pt x="14" y="66"/>
                  </a:lnTo>
                  <a:lnTo>
                    <a:pt x="14" y="64"/>
                  </a:lnTo>
                  <a:lnTo>
                    <a:pt x="16" y="62"/>
                  </a:lnTo>
                  <a:lnTo>
                    <a:pt x="16" y="60"/>
                  </a:lnTo>
                  <a:lnTo>
                    <a:pt x="20" y="52"/>
                  </a:lnTo>
                  <a:lnTo>
                    <a:pt x="22" y="44"/>
                  </a:lnTo>
                  <a:lnTo>
                    <a:pt x="22" y="32"/>
                  </a:lnTo>
                  <a:lnTo>
                    <a:pt x="24" y="18"/>
                  </a:lnTo>
                  <a:lnTo>
                    <a:pt x="24" y="0"/>
                  </a:lnTo>
                  <a:lnTo>
                    <a:pt x="8"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372" name="Freeform 428"/>
            <p:cNvSpPr>
              <a:spLocks/>
            </p:cNvSpPr>
            <p:nvPr/>
          </p:nvSpPr>
          <p:spPr bwMode="auto">
            <a:xfrm>
              <a:off x="4826" y="2506"/>
              <a:ext cx="24" cy="66"/>
            </a:xfrm>
            <a:custGeom>
              <a:avLst/>
              <a:gdLst>
                <a:gd name="T0" fmla="*/ 8 w 24"/>
                <a:gd name="T1" fmla="*/ 0 h 66"/>
                <a:gd name="T2" fmla="*/ 8 w 24"/>
                <a:gd name="T3" fmla="*/ 18 h 66"/>
                <a:gd name="T4" fmla="*/ 6 w 24"/>
                <a:gd name="T5" fmla="*/ 30 h 66"/>
                <a:gd name="T6" fmla="*/ 6 w 24"/>
                <a:gd name="T7" fmla="*/ 42 h 66"/>
                <a:gd name="T8" fmla="*/ 4 w 24"/>
                <a:gd name="T9" fmla="*/ 48 h 66"/>
                <a:gd name="T10" fmla="*/ 2 w 24"/>
                <a:gd name="T11" fmla="*/ 54 h 66"/>
                <a:gd name="T12" fmla="*/ 0 w 24"/>
                <a:gd name="T13" fmla="*/ 58 h 66"/>
                <a:gd name="T14" fmla="*/ 0 w 24"/>
                <a:gd name="T15" fmla="*/ 60 h 66"/>
                <a:gd name="T16" fmla="*/ 2 w 24"/>
                <a:gd name="T17" fmla="*/ 58 h 66"/>
                <a:gd name="T18" fmla="*/ 14 w 24"/>
                <a:gd name="T19" fmla="*/ 66 h 66"/>
                <a:gd name="T20" fmla="*/ 14 w 24"/>
                <a:gd name="T21" fmla="*/ 64 h 66"/>
                <a:gd name="T22" fmla="*/ 16 w 24"/>
                <a:gd name="T23" fmla="*/ 62 h 66"/>
                <a:gd name="T24" fmla="*/ 16 w 24"/>
                <a:gd name="T25" fmla="*/ 60 h 66"/>
                <a:gd name="T26" fmla="*/ 20 w 24"/>
                <a:gd name="T27" fmla="*/ 52 h 66"/>
                <a:gd name="T28" fmla="*/ 22 w 24"/>
                <a:gd name="T29" fmla="*/ 44 h 66"/>
                <a:gd name="T30" fmla="*/ 22 w 24"/>
                <a:gd name="T31" fmla="*/ 32 h 66"/>
                <a:gd name="T32" fmla="*/ 24 w 24"/>
                <a:gd name="T33" fmla="*/ 18 h 66"/>
                <a:gd name="T34" fmla="*/ 24 w 24"/>
                <a:gd name="T35" fmla="*/ 0 h 66"/>
                <a:gd name="T36" fmla="*/ 8 w 24"/>
                <a:gd name="T37" fmla="*/ 0 h 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4" h="66">
                  <a:moveTo>
                    <a:pt x="8" y="0"/>
                  </a:moveTo>
                  <a:lnTo>
                    <a:pt x="8" y="18"/>
                  </a:lnTo>
                  <a:lnTo>
                    <a:pt x="6" y="30"/>
                  </a:lnTo>
                  <a:lnTo>
                    <a:pt x="6" y="42"/>
                  </a:lnTo>
                  <a:lnTo>
                    <a:pt x="4" y="48"/>
                  </a:lnTo>
                  <a:lnTo>
                    <a:pt x="2" y="54"/>
                  </a:lnTo>
                  <a:lnTo>
                    <a:pt x="0" y="58"/>
                  </a:lnTo>
                  <a:lnTo>
                    <a:pt x="0" y="60"/>
                  </a:lnTo>
                  <a:lnTo>
                    <a:pt x="2" y="58"/>
                  </a:lnTo>
                  <a:lnTo>
                    <a:pt x="14" y="66"/>
                  </a:lnTo>
                  <a:lnTo>
                    <a:pt x="14" y="64"/>
                  </a:lnTo>
                  <a:lnTo>
                    <a:pt x="16" y="62"/>
                  </a:lnTo>
                  <a:lnTo>
                    <a:pt x="16" y="60"/>
                  </a:lnTo>
                  <a:lnTo>
                    <a:pt x="20" y="52"/>
                  </a:lnTo>
                  <a:lnTo>
                    <a:pt x="22" y="44"/>
                  </a:lnTo>
                  <a:lnTo>
                    <a:pt x="22" y="32"/>
                  </a:lnTo>
                  <a:lnTo>
                    <a:pt x="24" y="18"/>
                  </a:lnTo>
                  <a:lnTo>
                    <a:pt x="24" y="0"/>
                  </a:lnTo>
                  <a:lnTo>
                    <a:pt x="8" y="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3830" name="Group 429"/>
          <p:cNvGrpSpPr>
            <a:grpSpLocks/>
          </p:cNvGrpSpPr>
          <p:nvPr/>
        </p:nvGrpSpPr>
        <p:grpSpPr bwMode="auto">
          <a:xfrm>
            <a:off x="4955118" y="4140201"/>
            <a:ext cx="118533" cy="60325"/>
            <a:chOff x="4794" y="2468"/>
            <a:chExt cx="56" cy="38"/>
          </a:xfrm>
        </p:grpSpPr>
        <p:sp>
          <p:nvSpPr>
            <p:cNvPr id="34369" name="Freeform 430"/>
            <p:cNvSpPr>
              <a:spLocks/>
            </p:cNvSpPr>
            <p:nvPr/>
          </p:nvSpPr>
          <p:spPr bwMode="auto">
            <a:xfrm>
              <a:off x="4794" y="2468"/>
              <a:ext cx="56" cy="38"/>
            </a:xfrm>
            <a:custGeom>
              <a:avLst/>
              <a:gdLst>
                <a:gd name="T0" fmla="*/ 0 w 56"/>
                <a:gd name="T1" fmla="*/ 16 h 38"/>
                <a:gd name="T2" fmla="*/ 10 w 56"/>
                <a:gd name="T3" fmla="*/ 20 h 38"/>
                <a:gd name="T4" fmla="*/ 22 w 56"/>
                <a:gd name="T5" fmla="*/ 14 h 38"/>
                <a:gd name="T6" fmla="*/ 30 w 56"/>
                <a:gd name="T7" fmla="*/ 14 h 38"/>
                <a:gd name="T8" fmla="*/ 32 w 56"/>
                <a:gd name="T9" fmla="*/ 14 h 38"/>
                <a:gd name="T10" fmla="*/ 36 w 56"/>
                <a:gd name="T11" fmla="*/ 20 h 38"/>
                <a:gd name="T12" fmla="*/ 38 w 56"/>
                <a:gd name="T13" fmla="*/ 26 h 38"/>
                <a:gd name="T14" fmla="*/ 38 w 56"/>
                <a:gd name="T15" fmla="*/ 32 h 38"/>
                <a:gd name="T16" fmla="*/ 40 w 56"/>
                <a:gd name="T17" fmla="*/ 36 h 38"/>
                <a:gd name="T18" fmla="*/ 40 w 56"/>
                <a:gd name="T19" fmla="*/ 38 h 38"/>
                <a:gd name="T20" fmla="*/ 56 w 56"/>
                <a:gd name="T21" fmla="*/ 38 h 38"/>
                <a:gd name="T22" fmla="*/ 56 w 56"/>
                <a:gd name="T23" fmla="*/ 34 h 38"/>
                <a:gd name="T24" fmla="*/ 54 w 56"/>
                <a:gd name="T25" fmla="*/ 28 h 38"/>
                <a:gd name="T26" fmla="*/ 54 w 56"/>
                <a:gd name="T27" fmla="*/ 22 h 38"/>
                <a:gd name="T28" fmla="*/ 48 w 56"/>
                <a:gd name="T29" fmla="*/ 12 h 38"/>
                <a:gd name="T30" fmla="*/ 42 w 56"/>
                <a:gd name="T31" fmla="*/ 6 h 38"/>
                <a:gd name="T32" fmla="*/ 32 w 56"/>
                <a:gd name="T33" fmla="*/ 0 h 38"/>
                <a:gd name="T34" fmla="*/ 18 w 56"/>
                <a:gd name="T35" fmla="*/ 0 h 38"/>
                <a:gd name="T36" fmla="*/ 2 w 56"/>
                <a:gd name="T37" fmla="*/ 8 h 38"/>
                <a:gd name="T38" fmla="*/ 14 w 56"/>
                <a:gd name="T39" fmla="*/ 8 h 38"/>
                <a:gd name="T40" fmla="*/ 0 w 56"/>
                <a:gd name="T41" fmla="*/ 16 h 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6" h="38">
                  <a:moveTo>
                    <a:pt x="0" y="16"/>
                  </a:moveTo>
                  <a:lnTo>
                    <a:pt x="10" y="20"/>
                  </a:lnTo>
                  <a:lnTo>
                    <a:pt x="22" y="14"/>
                  </a:lnTo>
                  <a:lnTo>
                    <a:pt x="30" y="14"/>
                  </a:lnTo>
                  <a:lnTo>
                    <a:pt x="32" y="14"/>
                  </a:lnTo>
                  <a:lnTo>
                    <a:pt x="36" y="20"/>
                  </a:lnTo>
                  <a:lnTo>
                    <a:pt x="38" y="26"/>
                  </a:lnTo>
                  <a:lnTo>
                    <a:pt x="38" y="32"/>
                  </a:lnTo>
                  <a:lnTo>
                    <a:pt x="40" y="36"/>
                  </a:lnTo>
                  <a:lnTo>
                    <a:pt x="40" y="38"/>
                  </a:lnTo>
                  <a:lnTo>
                    <a:pt x="56" y="38"/>
                  </a:lnTo>
                  <a:lnTo>
                    <a:pt x="56" y="34"/>
                  </a:lnTo>
                  <a:lnTo>
                    <a:pt x="54" y="28"/>
                  </a:lnTo>
                  <a:lnTo>
                    <a:pt x="54" y="22"/>
                  </a:lnTo>
                  <a:lnTo>
                    <a:pt x="48" y="12"/>
                  </a:lnTo>
                  <a:lnTo>
                    <a:pt x="42" y="6"/>
                  </a:lnTo>
                  <a:lnTo>
                    <a:pt x="32" y="0"/>
                  </a:lnTo>
                  <a:lnTo>
                    <a:pt x="18" y="0"/>
                  </a:lnTo>
                  <a:lnTo>
                    <a:pt x="2" y="8"/>
                  </a:lnTo>
                  <a:lnTo>
                    <a:pt x="14" y="8"/>
                  </a:lnTo>
                  <a:lnTo>
                    <a:pt x="0" y="1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370" name="Freeform 431"/>
            <p:cNvSpPr>
              <a:spLocks/>
            </p:cNvSpPr>
            <p:nvPr/>
          </p:nvSpPr>
          <p:spPr bwMode="auto">
            <a:xfrm>
              <a:off x="4794" y="2468"/>
              <a:ext cx="56" cy="38"/>
            </a:xfrm>
            <a:custGeom>
              <a:avLst/>
              <a:gdLst>
                <a:gd name="T0" fmla="*/ 0 w 56"/>
                <a:gd name="T1" fmla="*/ 16 h 38"/>
                <a:gd name="T2" fmla="*/ 10 w 56"/>
                <a:gd name="T3" fmla="*/ 20 h 38"/>
                <a:gd name="T4" fmla="*/ 22 w 56"/>
                <a:gd name="T5" fmla="*/ 14 h 38"/>
                <a:gd name="T6" fmla="*/ 30 w 56"/>
                <a:gd name="T7" fmla="*/ 14 h 38"/>
                <a:gd name="T8" fmla="*/ 32 w 56"/>
                <a:gd name="T9" fmla="*/ 14 h 38"/>
                <a:gd name="T10" fmla="*/ 36 w 56"/>
                <a:gd name="T11" fmla="*/ 20 h 38"/>
                <a:gd name="T12" fmla="*/ 38 w 56"/>
                <a:gd name="T13" fmla="*/ 26 h 38"/>
                <a:gd name="T14" fmla="*/ 38 w 56"/>
                <a:gd name="T15" fmla="*/ 32 h 38"/>
                <a:gd name="T16" fmla="*/ 40 w 56"/>
                <a:gd name="T17" fmla="*/ 36 h 38"/>
                <a:gd name="T18" fmla="*/ 40 w 56"/>
                <a:gd name="T19" fmla="*/ 38 h 38"/>
                <a:gd name="T20" fmla="*/ 56 w 56"/>
                <a:gd name="T21" fmla="*/ 38 h 38"/>
                <a:gd name="T22" fmla="*/ 56 w 56"/>
                <a:gd name="T23" fmla="*/ 34 h 38"/>
                <a:gd name="T24" fmla="*/ 54 w 56"/>
                <a:gd name="T25" fmla="*/ 28 h 38"/>
                <a:gd name="T26" fmla="*/ 54 w 56"/>
                <a:gd name="T27" fmla="*/ 22 h 38"/>
                <a:gd name="T28" fmla="*/ 48 w 56"/>
                <a:gd name="T29" fmla="*/ 12 h 38"/>
                <a:gd name="T30" fmla="*/ 42 w 56"/>
                <a:gd name="T31" fmla="*/ 6 h 38"/>
                <a:gd name="T32" fmla="*/ 32 w 56"/>
                <a:gd name="T33" fmla="*/ 0 h 38"/>
                <a:gd name="T34" fmla="*/ 18 w 56"/>
                <a:gd name="T35" fmla="*/ 0 h 38"/>
                <a:gd name="T36" fmla="*/ 2 w 56"/>
                <a:gd name="T37" fmla="*/ 8 h 38"/>
                <a:gd name="T38" fmla="*/ 14 w 56"/>
                <a:gd name="T39" fmla="*/ 8 h 38"/>
                <a:gd name="T40" fmla="*/ 0 w 56"/>
                <a:gd name="T41" fmla="*/ 16 h 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6" h="38">
                  <a:moveTo>
                    <a:pt x="0" y="16"/>
                  </a:moveTo>
                  <a:lnTo>
                    <a:pt x="10" y="20"/>
                  </a:lnTo>
                  <a:lnTo>
                    <a:pt x="22" y="14"/>
                  </a:lnTo>
                  <a:lnTo>
                    <a:pt x="30" y="14"/>
                  </a:lnTo>
                  <a:lnTo>
                    <a:pt x="32" y="14"/>
                  </a:lnTo>
                  <a:lnTo>
                    <a:pt x="36" y="20"/>
                  </a:lnTo>
                  <a:lnTo>
                    <a:pt x="38" y="26"/>
                  </a:lnTo>
                  <a:lnTo>
                    <a:pt x="38" y="32"/>
                  </a:lnTo>
                  <a:lnTo>
                    <a:pt x="40" y="36"/>
                  </a:lnTo>
                  <a:lnTo>
                    <a:pt x="40" y="38"/>
                  </a:lnTo>
                  <a:lnTo>
                    <a:pt x="56" y="38"/>
                  </a:lnTo>
                  <a:lnTo>
                    <a:pt x="56" y="34"/>
                  </a:lnTo>
                  <a:lnTo>
                    <a:pt x="54" y="28"/>
                  </a:lnTo>
                  <a:lnTo>
                    <a:pt x="54" y="22"/>
                  </a:lnTo>
                  <a:lnTo>
                    <a:pt x="48" y="12"/>
                  </a:lnTo>
                  <a:lnTo>
                    <a:pt x="42" y="6"/>
                  </a:lnTo>
                  <a:lnTo>
                    <a:pt x="32" y="0"/>
                  </a:lnTo>
                  <a:lnTo>
                    <a:pt x="18" y="0"/>
                  </a:lnTo>
                  <a:lnTo>
                    <a:pt x="2" y="8"/>
                  </a:lnTo>
                  <a:lnTo>
                    <a:pt x="14" y="8"/>
                  </a:lnTo>
                  <a:lnTo>
                    <a:pt x="0" y="16"/>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3831" name="Group 432"/>
          <p:cNvGrpSpPr>
            <a:grpSpLocks/>
          </p:cNvGrpSpPr>
          <p:nvPr/>
        </p:nvGrpSpPr>
        <p:grpSpPr bwMode="auto">
          <a:xfrm>
            <a:off x="4946651" y="4029076"/>
            <a:ext cx="38100" cy="136525"/>
            <a:chOff x="4790" y="2398"/>
            <a:chExt cx="18" cy="86"/>
          </a:xfrm>
        </p:grpSpPr>
        <p:sp>
          <p:nvSpPr>
            <p:cNvPr id="34367" name="Freeform 433"/>
            <p:cNvSpPr>
              <a:spLocks/>
            </p:cNvSpPr>
            <p:nvPr/>
          </p:nvSpPr>
          <p:spPr bwMode="auto">
            <a:xfrm>
              <a:off x="4790" y="2398"/>
              <a:ext cx="18" cy="86"/>
            </a:xfrm>
            <a:custGeom>
              <a:avLst/>
              <a:gdLst>
                <a:gd name="T0" fmla="*/ 0 w 18"/>
                <a:gd name="T1" fmla="*/ 0 h 86"/>
                <a:gd name="T2" fmla="*/ 0 w 18"/>
                <a:gd name="T3" fmla="*/ 26 h 86"/>
                <a:gd name="T4" fmla="*/ 0 w 18"/>
                <a:gd name="T5" fmla="*/ 46 h 86"/>
                <a:gd name="T6" fmla="*/ 2 w 18"/>
                <a:gd name="T7" fmla="*/ 60 h 86"/>
                <a:gd name="T8" fmla="*/ 2 w 18"/>
                <a:gd name="T9" fmla="*/ 70 h 86"/>
                <a:gd name="T10" fmla="*/ 2 w 18"/>
                <a:gd name="T11" fmla="*/ 78 h 86"/>
                <a:gd name="T12" fmla="*/ 2 w 18"/>
                <a:gd name="T13" fmla="*/ 82 h 86"/>
                <a:gd name="T14" fmla="*/ 2 w 18"/>
                <a:gd name="T15" fmla="*/ 86 h 86"/>
                <a:gd name="T16" fmla="*/ 18 w 18"/>
                <a:gd name="T17" fmla="*/ 78 h 86"/>
                <a:gd name="T18" fmla="*/ 18 w 18"/>
                <a:gd name="T19" fmla="*/ 82 h 86"/>
                <a:gd name="T20" fmla="*/ 18 w 18"/>
                <a:gd name="T21" fmla="*/ 78 h 86"/>
                <a:gd name="T22" fmla="*/ 18 w 18"/>
                <a:gd name="T23" fmla="*/ 78 h 86"/>
                <a:gd name="T24" fmla="*/ 18 w 18"/>
                <a:gd name="T25" fmla="*/ 70 h 86"/>
                <a:gd name="T26" fmla="*/ 18 w 18"/>
                <a:gd name="T27" fmla="*/ 60 h 86"/>
                <a:gd name="T28" fmla="*/ 16 w 18"/>
                <a:gd name="T29" fmla="*/ 46 h 86"/>
                <a:gd name="T30" fmla="*/ 16 w 18"/>
                <a:gd name="T31" fmla="*/ 26 h 86"/>
                <a:gd name="T32" fmla="*/ 16 w 18"/>
                <a:gd name="T33" fmla="*/ 0 h 86"/>
                <a:gd name="T34" fmla="*/ 0 w 18"/>
                <a:gd name="T35" fmla="*/ 0 h 8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8" h="86">
                  <a:moveTo>
                    <a:pt x="0" y="0"/>
                  </a:moveTo>
                  <a:lnTo>
                    <a:pt x="0" y="26"/>
                  </a:lnTo>
                  <a:lnTo>
                    <a:pt x="0" y="46"/>
                  </a:lnTo>
                  <a:lnTo>
                    <a:pt x="2" y="60"/>
                  </a:lnTo>
                  <a:lnTo>
                    <a:pt x="2" y="70"/>
                  </a:lnTo>
                  <a:lnTo>
                    <a:pt x="2" y="78"/>
                  </a:lnTo>
                  <a:lnTo>
                    <a:pt x="2" y="82"/>
                  </a:lnTo>
                  <a:lnTo>
                    <a:pt x="2" y="86"/>
                  </a:lnTo>
                  <a:lnTo>
                    <a:pt x="18" y="78"/>
                  </a:lnTo>
                  <a:lnTo>
                    <a:pt x="18" y="82"/>
                  </a:lnTo>
                  <a:lnTo>
                    <a:pt x="18" y="78"/>
                  </a:lnTo>
                  <a:lnTo>
                    <a:pt x="18" y="70"/>
                  </a:lnTo>
                  <a:lnTo>
                    <a:pt x="18" y="60"/>
                  </a:lnTo>
                  <a:lnTo>
                    <a:pt x="16" y="46"/>
                  </a:lnTo>
                  <a:lnTo>
                    <a:pt x="16" y="26"/>
                  </a:lnTo>
                  <a:lnTo>
                    <a:pt x="16" y="0"/>
                  </a:ln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368" name="Freeform 434"/>
            <p:cNvSpPr>
              <a:spLocks/>
            </p:cNvSpPr>
            <p:nvPr/>
          </p:nvSpPr>
          <p:spPr bwMode="auto">
            <a:xfrm>
              <a:off x="4790" y="2398"/>
              <a:ext cx="18" cy="86"/>
            </a:xfrm>
            <a:custGeom>
              <a:avLst/>
              <a:gdLst>
                <a:gd name="T0" fmla="*/ 0 w 18"/>
                <a:gd name="T1" fmla="*/ 0 h 86"/>
                <a:gd name="T2" fmla="*/ 0 w 18"/>
                <a:gd name="T3" fmla="*/ 26 h 86"/>
                <a:gd name="T4" fmla="*/ 0 w 18"/>
                <a:gd name="T5" fmla="*/ 46 h 86"/>
                <a:gd name="T6" fmla="*/ 2 w 18"/>
                <a:gd name="T7" fmla="*/ 60 h 86"/>
                <a:gd name="T8" fmla="*/ 2 w 18"/>
                <a:gd name="T9" fmla="*/ 70 h 86"/>
                <a:gd name="T10" fmla="*/ 2 w 18"/>
                <a:gd name="T11" fmla="*/ 78 h 86"/>
                <a:gd name="T12" fmla="*/ 2 w 18"/>
                <a:gd name="T13" fmla="*/ 82 h 86"/>
                <a:gd name="T14" fmla="*/ 2 w 18"/>
                <a:gd name="T15" fmla="*/ 86 h 86"/>
                <a:gd name="T16" fmla="*/ 18 w 18"/>
                <a:gd name="T17" fmla="*/ 78 h 86"/>
                <a:gd name="T18" fmla="*/ 18 w 18"/>
                <a:gd name="T19" fmla="*/ 82 h 86"/>
                <a:gd name="T20" fmla="*/ 18 w 18"/>
                <a:gd name="T21" fmla="*/ 78 h 86"/>
                <a:gd name="T22" fmla="*/ 18 w 18"/>
                <a:gd name="T23" fmla="*/ 78 h 86"/>
                <a:gd name="T24" fmla="*/ 18 w 18"/>
                <a:gd name="T25" fmla="*/ 70 h 86"/>
                <a:gd name="T26" fmla="*/ 18 w 18"/>
                <a:gd name="T27" fmla="*/ 60 h 86"/>
                <a:gd name="T28" fmla="*/ 16 w 18"/>
                <a:gd name="T29" fmla="*/ 46 h 86"/>
                <a:gd name="T30" fmla="*/ 16 w 18"/>
                <a:gd name="T31" fmla="*/ 26 h 86"/>
                <a:gd name="T32" fmla="*/ 16 w 18"/>
                <a:gd name="T33" fmla="*/ 0 h 86"/>
                <a:gd name="T34" fmla="*/ 0 w 18"/>
                <a:gd name="T35" fmla="*/ 0 h 8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8" h="86">
                  <a:moveTo>
                    <a:pt x="0" y="0"/>
                  </a:moveTo>
                  <a:lnTo>
                    <a:pt x="0" y="26"/>
                  </a:lnTo>
                  <a:lnTo>
                    <a:pt x="0" y="46"/>
                  </a:lnTo>
                  <a:lnTo>
                    <a:pt x="2" y="60"/>
                  </a:lnTo>
                  <a:lnTo>
                    <a:pt x="2" y="70"/>
                  </a:lnTo>
                  <a:lnTo>
                    <a:pt x="2" y="78"/>
                  </a:lnTo>
                  <a:lnTo>
                    <a:pt x="2" y="82"/>
                  </a:lnTo>
                  <a:lnTo>
                    <a:pt x="2" y="86"/>
                  </a:lnTo>
                  <a:lnTo>
                    <a:pt x="18" y="78"/>
                  </a:lnTo>
                  <a:lnTo>
                    <a:pt x="18" y="82"/>
                  </a:lnTo>
                  <a:lnTo>
                    <a:pt x="18" y="78"/>
                  </a:lnTo>
                  <a:lnTo>
                    <a:pt x="18" y="70"/>
                  </a:lnTo>
                  <a:lnTo>
                    <a:pt x="18" y="60"/>
                  </a:lnTo>
                  <a:lnTo>
                    <a:pt x="16" y="46"/>
                  </a:lnTo>
                  <a:lnTo>
                    <a:pt x="16" y="26"/>
                  </a:lnTo>
                  <a:lnTo>
                    <a:pt x="16" y="0"/>
                  </a:lnTo>
                  <a:lnTo>
                    <a:pt x="0" y="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3832" name="Group 435"/>
          <p:cNvGrpSpPr>
            <a:grpSpLocks/>
          </p:cNvGrpSpPr>
          <p:nvPr/>
        </p:nvGrpSpPr>
        <p:grpSpPr bwMode="auto">
          <a:xfrm>
            <a:off x="4942418" y="3937001"/>
            <a:ext cx="38100" cy="92075"/>
            <a:chOff x="4788" y="2340"/>
            <a:chExt cx="18" cy="58"/>
          </a:xfrm>
        </p:grpSpPr>
        <p:sp>
          <p:nvSpPr>
            <p:cNvPr id="34365" name="Freeform 436"/>
            <p:cNvSpPr>
              <a:spLocks/>
            </p:cNvSpPr>
            <p:nvPr/>
          </p:nvSpPr>
          <p:spPr bwMode="auto">
            <a:xfrm>
              <a:off x="4788" y="2340"/>
              <a:ext cx="18" cy="58"/>
            </a:xfrm>
            <a:custGeom>
              <a:avLst/>
              <a:gdLst>
                <a:gd name="T0" fmla="*/ 8 w 18"/>
                <a:gd name="T1" fmla="*/ 0 h 58"/>
                <a:gd name="T2" fmla="*/ 0 w 18"/>
                <a:gd name="T3" fmla="*/ 0 h 58"/>
                <a:gd name="T4" fmla="*/ 2 w 18"/>
                <a:gd name="T5" fmla="*/ 58 h 58"/>
                <a:gd name="T6" fmla="*/ 18 w 18"/>
                <a:gd name="T7" fmla="*/ 58 h 58"/>
                <a:gd name="T8" fmla="*/ 16 w 18"/>
                <a:gd name="T9" fmla="*/ 0 h 58"/>
                <a:gd name="T10" fmla="*/ 8 w 18"/>
                <a:gd name="T11" fmla="*/ 0 h 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58">
                  <a:moveTo>
                    <a:pt x="8" y="0"/>
                  </a:moveTo>
                  <a:lnTo>
                    <a:pt x="0" y="0"/>
                  </a:lnTo>
                  <a:lnTo>
                    <a:pt x="2" y="58"/>
                  </a:lnTo>
                  <a:lnTo>
                    <a:pt x="18" y="58"/>
                  </a:lnTo>
                  <a:lnTo>
                    <a:pt x="16" y="0"/>
                  </a:lnTo>
                  <a:lnTo>
                    <a:pt x="8"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366" name="Freeform 437"/>
            <p:cNvSpPr>
              <a:spLocks/>
            </p:cNvSpPr>
            <p:nvPr/>
          </p:nvSpPr>
          <p:spPr bwMode="auto">
            <a:xfrm>
              <a:off x="4788" y="2340"/>
              <a:ext cx="18" cy="58"/>
            </a:xfrm>
            <a:custGeom>
              <a:avLst/>
              <a:gdLst>
                <a:gd name="T0" fmla="*/ 8 w 18"/>
                <a:gd name="T1" fmla="*/ 0 h 58"/>
                <a:gd name="T2" fmla="*/ 0 w 18"/>
                <a:gd name="T3" fmla="*/ 0 h 58"/>
                <a:gd name="T4" fmla="*/ 2 w 18"/>
                <a:gd name="T5" fmla="*/ 58 h 58"/>
                <a:gd name="T6" fmla="*/ 18 w 18"/>
                <a:gd name="T7" fmla="*/ 58 h 58"/>
                <a:gd name="T8" fmla="*/ 16 w 18"/>
                <a:gd name="T9" fmla="*/ 0 h 58"/>
                <a:gd name="T10" fmla="*/ 8 w 18"/>
                <a:gd name="T11" fmla="*/ 0 h 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58">
                  <a:moveTo>
                    <a:pt x="8" y="0"/>
                  </a:moveTo>
                  <a:lnTo>
                    <a:pt x="0" y="0"/>
                  </a:lnTo>
                  <a:lnTo>
                    <a:pt x="2" y="58"/>
                  </a:lnTo>
                  <a:lnTo>
                    <a:pt x="18" y="58"/>
                  </a:lnTo>
                  <a:lnTo>
                    <a:pt x="16" y="0"/>
                  </a:lnTo>
                  <a:lnTo>
                    <a:pt x="8" y="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3833" name="Group 438"/>
          <p:cNvGrpSpPr>
            <a:grpSpLocks/>
          </p:cNvGrpSpPr>
          <p:nvPr/>
        </p:nvGrpSpPr>
        <p:grpSpPr bwMode="auto">
          <a:xfrm>
            <a:off x="4565651" y="3943351"/>
            <a:ext cx="177800" cy="314325"/>
            <a:chOff x="4610" y="2344"/>
            <a:chExt cx="84" cy="198"/>
          </a:xfrm>
        </p:grpSpPr>
        <p:sp>
          <p:nvSpPr>
            <p:cNvPr id="34363" name="Freeform 439"/>
            <p:cNvSpPr>
              <a:spLocks/>
            </p:cNvSpPr>
            <p:nvPr/>
          </p:nvSpPr>
          <p:spPr bwMode="auto">
            <a:xfrm>
              <a:off x="4610" y="2344"/>
              <a:ext cx="84" cy="198"/>
            </a:xfrm>
            <a:custGeom>
              <a:avLst/>
              <a:gdLst>
                <a:gd name="T0" fmla="*/ 12 w 84"/>
                <a:gd name="T1" fmla="*/ 198 h 198"/>
                <a:gd name="T2" fmla="*/ 14 w 84"/>
                <a:gd name="T3" fmla="*/ 194 h 198"/>
                <a:gd name="T4" fmla="*/ 24 w 84"/>
                <a:gd name="T5" fmla="*/ 184 h 198"/>
                <a:gd name="T6" fmla="*/ 32 w 84"/>
                <a:gd name="T7" fmla="*/ 168 h 198"/>
                <a:gd name="T8" fmla="*/ 40 w 84"/>
                <a:gd name="T9" fmla="*/ 154 h 198"/>
                <a:gd name="T10" fmla="*/ 48 w 84"/>
                <a:gd name="T11" fmla="*/ 138 h 198"/>
                <a:gd name="T12" fmla="*/ 54 w 84"/>
                <a:gd name="T13" fmla="*/ 124 h 198"/>
                <a:gd name="T14" fmla="*/ 60 w 84"/>
                <a:gd name="T15" fmla="*/ 108 h 198"/>
                <a:gd name="T16" fmla="*/ 64 w 84"/>
                <a:gd name="T17" fmla="*/ 92 h 198"/>
                <a:gd name="T18" fmla="*/ 68 w 84"/>
                <a:gd name="T19" fmla="*/ 76 h 198"/>
                <a:gd name="T20" fmla="*/ 72 w 84"/>
                <a:gd name="T21" fmla="*/ 60 h 198"/>
                <a:gd name="T22" fmla="*/ 76 w 84"/>
                <a:gd name="T23" fmla="*/ 46 h 198"/>
                <a:gd name="T24" fmla="*/ 78 w 84"/>
                <a:gd name="T25" fmla="*/ 34 h 198"/>
                <a:gd name="T26" fmla="*/ 80 w 84"/>
                <a:gd name="T27" fmla="*/ 22 h 198"/>
                <a:gd name="T28" fmla="*/ 82 w 84"/>
                <a:gd name="T29" fmla="*/ 14 h 198"/>
                <a:gd name="T30" fmla="*/ 84 w 84"/>
                <a:gd name="T31" fmla="*/ 6 h 198"/>
                <a:gd name="T32" fmla="*/ 84 w 84"/>
                <a:gd name="T33" fmla="*/ 2 h 198"/>
                <a:gd name="T34" fmla="*/ 68 w 84"/>
                <a:gd name="T35" fmla="*/ 0 h 198"/>
                <a:gd name="T36" fmla="*/ 68 w 84"/>
                <a:gd name="T37" fmla="*/ 4 h 198"/>
                <a:gd name="T38" fmla="*/ 66 w 84"/>
                <a:gd name="T39" fmla="*/ 12 h 198"/>
                <a:gd name="T40" fmla="*/ 64 w 84"/>
                <a:gd name="T41" fmla="*/ 22 h 198"/>
                <a:gd name="T42" fmla="*/ 62 w 84"/>
                <a:gd name="T43" fmla="*/ 30 h 198"/>
                <a:gd name="T44" fmla="*/ 60 w 84"/>
                <a:gd name="T45" fmla="*/ 42 h 198"/>
                <a:gd name="T46" fmla="*/ 56 w 84"/>
                <a:gd name="T47" fmla="*/ 58 h 198"/>
                <a:gd name="T48" fmla="*/ 52 w 84"/>
                <a:gd name="T49" fmla="*/ 72 h 198"/>
                <a:gd name="T50" fmla="*/ 48 w 84"/>
                <a:gd name="T51" fmla="*/ 88 h 198"/>
                <a:gd name="T52" fmla="*/ 42 w 84"/>
                <a:gd name="T53" fmla="*/ 102 h 198"/>
                <a:gd name="T54" fmla="*/ 38 w 84"/>
                <a:gd name="T55" fmla="*/ 118 h 198"/>
                <a:gd name="T56" fmla="*/ 32 w 84"/>
                <a:gd name="T57" fmla="*/ 134 h 198"/>
                <a:gd name="T58" fmla="*/ 26 w 84"/>
                <a:gd name="T59" fmla="*/ 150 h 198"/>
                <a:gd name="T60" fmla="*/ 18 w 84"/>
                <a:gd name="T61" fmla="*/ 164 h 198"/>
                <a:gd name="T62" fmla="*/ 10 w 84"/>
                <a:gd name="T63" fmla="*/ 174 h 198"/>
                <a:gd name="T64" fmla="*/ 0 w 84"/>
                <a:gd name="T65" fmla="*/ 186 h 198"/>
                <a:gd name="T66" fmla="*/ 2 w 84"/>
                <a:gd name="T67" fmla="*/ 186 h 198"/>
                <a:gd name="T68" fmla="*/ 12 w 84"/>
                <a:gd name="T69" fmla="*/ 198 h 1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4" h="198">
                  <a:moveTo>
                    <a:pt x="12" y="198"/>
                  </a:moveTo>
                  <a:lnTo>
                    <a:pt x="14" y="194"/>
                  </a:lnTo>
                  <a:lnTo>
                    <a:pt x="24" y="184"/>
                  </a:lnTo>
                  <a:lnTo>
                    <a:pt x="32" y="168"/>
                  </a:lnTo>
                  <a:lnTo>
                    <a:pt x="40" y="154"/>
                  </a:lnTo>
                  <a:lnTo>
                    <a:pt x="48" y="138"/>
                  </a:lnTo>
                  <a:lnTo>
                    <a:pt x="54" y="124"/>
                  </a:lnTo>
                  <a:lnTo>
                    <a:pt x="60" y="108"/>
                  </a:lnTo>
                  <a:lnTo>
                    <a:pt x="64" y="92"/>
                  </a:lnTo>
                  <a:lnTo>
                    <a:pt x="68" y="76"/>
                  </a:lnTo>
                  <a:lnTo>
                    <a:pt x="72" y="60"/>
                  </a:lnTo>
                  <a:lnTo>
                    <a:pt x="76" y="46"/>
                  </a:lnTo>
                  <a:lnTo>
                    <a:pt x="78" y="34"/>
                  </a:lnTo>
                  <a:lnTo>
                    <a:pt x="80" y="22"/>
                  </a:lnTo>
                  <a:lnTo>
                    <a:pt x="82" y="14"/>
                  </a:lnTo>
                  <a:lnTo>
                    <a:pt x="84" y="6"/>
                  </a:lnTo>
                  <a:lnTo>
                    <a:pt x="84" y="2"/>
                  </a:lnTo>
                  <a:lnTo>
                    <a:pt x="68" y="0"/>
                  </a:lnTo>
                  <a:lnTo>
                    <a:pt x="68" y="4"/>
                  </a:lnTo>
                  <a:lnTo>
                    <a:pt x="66" y="12"/>
                  </a:lnTo>
                  <a:lnTo>
                    <a:pt x="64" y="22"/>
                  </a:lnTo>
                  <a:lnTo>
                    <a:pt x="62" y="30"/>
                  </a:lnTo>
                  <a:lnTo>
                    <a:pt x="60" y="42"/>
                  </a:lnTo>
                  <a:lnTo>
                    <a:pt x="56" y="58"/>
                  </a:lnTo>
                  <a:lnTo>
                    <a:pt x="52" y="72"/>
                  </a:lnTo>
                  <a:lnTo>
                    <a:pt x="48" y="88"/>
                  </a:lnTo>
                  <a:lnTo>
                    <a:pt x="42" y="102"/>
                  </a:lnTo>
                  <a:lnTo>
                    <a:pt x="38" y="118"/>
                  </a:lnTo>
                  <a:lnTo>
                    <a:pt x="32" y="134"/>
                  </a:lnTo>
                  <a:lnTo>
                    <a:pt x="26" y="150"/>
                  </a:lnTo>
                  <a:lnTo>
                    <a:pt x="18" y="164"/>
                  </a:lnTo>
                  <a:lnTo>
                    <a:pt x="10" y="174"/>
                  </a:lnTo>
                  <a:lnTo>
                    <a:pt x="0" y="186"/>
                  </a:lnTo>
                  <a:lnTo>
                    <a:pt x="2" y="186"/>
                  </a:lnTo>
                  <a:lnTo>
                    <a:pt x="12" y="198"/>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364" name="Freeform 440"/>
            <p:cNvSpPr>
              <a:spLocks/>
            </p:cNvSpPr>
            <p:nvPr/>
          </p:nvSpPr>
          <p:spPr bwMode="auto">
            <a:xfrm>
              <a:off x="4610" y="2344"/>
              <a:ext cx="84" cy="198"/>
            </a:xfrm>
            <a:custGeom>
              <a:avLst/>
              <a:gdLst>
                <a:gd name="T0" fmla="*/ 12 w 84"/>
                <a:gd name="T1" fmla="*/ 198 h 198"/>
                <a:gd name="T2" fmla="*/ 14 w 84"/>
                <a:gd name="T3" fmla="*/ 194 h 198"/>
                <a:gd name="T4" fmla="*/ 24 w 84"/>
                <a:gd name="T5" fmla="*/ 184 h 198"/>
                <a:gd name="T6" fmla="*/ 32 w 84"/>
                <a:gd name="T7" fmla="*/ 168 h 198"/>
                <a:gd name="T8" fmla="*/ 40 w 84"/>
                <a:gd name="T9" fmla="*/ 154 h 198"/>
                <a:gd name="T10" fmla="*/ 48 w 84"/>
                <a:gd name="T11" fmla="*/ 138 h 198"/>
                <a:gd name="T12" fmla="*/ 54 w 84"/>
                <a:gd name="T13" fmla="*/ 124 h 198"/>
                <a:gd name="T14" fmla="*/ 60 w 84"/>
                <a:gd name="T15" fmla="*/ 108 h 198"/>
                <a:gd name="T16" fmla="*/ 64 w 84"/>
                <a:gd name="T17" fmla="*/ 92 h 198"/>
                <a:gd name="T18" fmla="*/ 68 w 84"/>
                <a:gd name="T19" fmla="*/ 76 h 198"/>
                <a:gd name="T20" fmla="*/ 72 w 84"/>
                <a:gd name="T21" fmla="*/ 60 h 198"/>
                <a:gd name="T22" fmla="*/ 76 w 84"/>
                <a:gd name="T23" fmla="*/ 46 h 198"/>
                <a:gd name="T24" fmla="*/ 78 w 84"/>
                <a:gd name="T25" fmla="*/ 34 h 198"/>
                <a:gd name="T26" fmla="*/ 80 w 84"/>
                <a:gd name="T27" fmla="*/ 22 h 198"/>
                <a:gd name="T28" fmla="*/ 82 w 84"/>
                <a:gd name="T29" fmla="*/ 14 h 198"/>
                <a:gd name="T30" fmla="*/ 84 w 84"/>
                <a:gd name="T31" fmla="*/ 6 h 198"/>
                <a:gd name="T32" fmla="*/ 84 w 84"/>
                <a:gd name="T33" fmla="*/ 2 h 198"/>
                <a:gd name="T34" fmla="*/ 68 w 84"/>
                <a:gd name="T35" fmla="*/ 0 h 198"/>
                <a:gd name="T36" fmla="*/ 68 w 84"/>
                <a:gd name="T37" fmla="*/ 4 h 198"/>
                <a:gd name="T38" fmla="*/ 66 w 84"/>
                <a:gd name="T39" fmla="*/ 12 h 198"/>
                <a:gd name="T40" fmla="*/ 64 w 84"/>
                <a:gd name="T41" fmla="*/ 22 h 198"/>
                <a:gd name="T42" fmla="*/ 62 w 84"/>
                <a:gd name="T43" fmla="*/ 30 h 198"/>
                <a:gd name="T44" fmla="*/ 60 w 84"/>
                <a:gd name="T45" fmla="*/ 42 h 198"/>
                <a:gd name="T46" fmla="*/ 56 w 84"/>
                <a:gd name="T47" fmla="*/ 58 h 198"/>
                <a:gd name="T48" fmla="*/ 52 w 84"/>
                <a:gd name="T49" fmla="*/ 72 h 198"/>
                <a:gd name="T50" fmla="*/ 48 w 84"/>
                <a:gd name="T51" fmla="*/ 88 h 198"/>
                <a:gd name="T52" fmla="*/ 42 w 84"/>
                <a:gd name="T53" fmla="*/ 102 h 198"/>
                <a:gd name="T54" fmla="*/ 38 w 84"/>
                <a:gd name="T55" fmla="*/ 118 h 198"/>
                <a:gd name="T56" fmla="*/ 32 w 84"/>
                <a:gd name="T57" fmla="*/ 134 h 198"/>
                <a:gd name="T58" fmla="*/ 26 w 84"/>
                <a:gd name="T59" fmla="*/ 150 h 198"/>
                <a:gd name="T60" fmla="*/ 18 w 84"/>
                <a:gd name="T61" fmla="*/ 164 h 198"/>
                <a:gd name="T62" fmla="*/ 10 w 84"/>
                <a:gd name="T63" fmla="*/ 174 h 198"/>
                <a:gd name="T64" fmla="*/ 0 w 84"/>
                <a:gd name="T65" fmla="*/ 186 h 198"/>
                <a:gd name="T66" fmla="*/ 2 w 84"/>
                <a:gd name="T67" fmla="*/ 186 h 198"/>
                <a:gd name="T68" fmla="*/ 12 w 84"/>
                <a:gd name="T69" fmla="*/ 198 h 1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4" h="198">
                  <a:moveTo>
                    <a:pt x="12" y="198"/>
                  </a:moveTo>
                  <a:lnTo>
                    <a:pt x="14" y="194"/>
                  </a:lnTo>
                  <a:lnTo>
                    <a:pt x="24" y="184"/>
                  </a:lnTo>
                  <a:lnTo>
                    <a:pt x="32" y="168"/>
                  </a:lnTo>
                  <a:lnTo>
                    <a:pt x="40" y="154"/>
                  </a:lnTo>
                  <a:lnTo>
                    <a:pt x="48" y="138"/>
                  </a:lnTo>
                  <a:lnTo>
                    <a:pt x="54" y="124"/>
                  </a:lnTo>
                  <a:lnTo>
                    <a:pt x="60" y="108"/>
                  </a:lnTo>
                  <a:lnTo>
                    <a:pt x="64" y="92"/>
                  </a:lnTo>
                  <a:lnTo>
                    <a:pt x="68" y="76"/>
                  </a:lnTo>
                  <a:lnTo>
                    <a:pt x="72" y="60"/>
                  </a:lnTo>
                  <a:lnTo>
                    <a:pt x="76" y="46"/>
                  </a:lnTo>
                  <a:lnTo>
                    <a:pt x="78" y="34"/>
                  </a:lnTo>
                  <a:lnTo>
                    <a:pt x="80" y="22"/>
                  </a:lnTo>
                  <a:lnTo>
                    <a:pt x="82" y="14"/>
                  </a:lnTo>
                  <a:lnTo>
                    <a:pt x="84" y="6"/>
                  </a:lnTo>
                  <a:lnTo>
                    <a:pt x="84" y="2"/>
                  </a:lnTo>
                  <a:lnTo>
                    <a:pt x="68" y="0"/>
                  </a:lnTo>
                  <a:lnTo>
                    <a:pt x="68" y="4"/>
                  </a:lnTo>
                  <a:lnTo>
                    <a:pt x="66" y="12"/>
                  </a:lnTo>
                  <a:lnTo>
                    <a:pt x="64" y="22"/>
                  </a:lnTo>
                  <a:lnTo>
                    <a:pt x="62" y="30"/>
                  </a:lnTo>
                  <a:lnTo>
                    <a:pt x="60" y="42"/>
                  </a:lnTo>
                  <a:lnTo>
                    <a:pt x="56" y="58"/>
                  </a:lnTo>
                  <a:lnTo>
                    <a:pt x="52" y="72"/>
                  </a:lnTo>
                  <a:lnTo>
                    <a:pt x="48" y="88"/>
                  </a:lnTo>
                  <a:lnTo>
                    <a:pt x="42" y="102"/>
                  </a:lnTo>
                  <a:lnTo>
                    <a:pt x="38" y="118"/>
                  </a:lnTo>
                  <a:lnTo>
                    <a:pt x="32" y="134"/>
                  </a:lnTo>
                  <a:lnTo>
                    <a:pt x="26" y="150"/>
                  </a:lnTo>
                  <a:lnTo>
                    <a:pt x="18" y="164"/>
                  </a:lnTo>
                  <a:lnTo>
                    <a:pt x="10" y="174"/>
                  </a:lnTo>
                  <a:lnTo>
                    <a:pt x="0" y="186"/>
                  </a:lnTo>
                  <a:lnTo>
                    <a:pt x="2" y="186"/>
                  </a:lnTo>
                  <a:lnTo>
                    <a:pt x="12" y="198"/>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3834" name="Group 441"/>
          <p:cNvGrpSpPr>
            <a:grpSpLocks/>
          </p:cNvGrpSpPr>
          <p:nvPr/>
        </p:nvGrpSpPr>
        <p:grpSpPr bwMode="auto">
          <a:xfrm>
            <a:off x="4531784" y="4238625"/>
            <a:ext cx="59267" cy="107950"/>
            <a:chOff x="4594" y="2530"/>
            <a:chExt cx="28" cy="68"/>
          </a:xfrm>
        </p:grpSpPr>
        <p:sp>
          <p:nvSpPr>
            <p:cNvPr id="34361" name="Freeform 442"/>
            <p:cNvSpPr>
              <a:spLocks/>
            </p:cNvSpPr>
            <p:nvPr/>
          </p:nvSpPr>
          <p:spPr bwMode="auto">
            <a:xfrm>
              <a:off x="4594" y="2530"/>
              <a:ext cx="28" cy="68"/>
            </a:xfrm>
            <a:custGeom>
              <a:avLst/>
              <a:gdLst>
                <a:gd name="T0" fmla="*/ 22 w 28"/>
                <a:gd name="T1" fmla="*/ 58 h 68"/>
                <a:gd name="T2" fmla="*/ 16 w 28"/>
                <a:gd name="T3" fmla="*/ 48 h 68"/>
                <a:gd name="T4" fmla="*/ 14 w 28"/>
                <a:gd name="T5" fmla="*/ 38 h 68"/>
                <a:gd name="T6" fmla="*/ 16 w 28"/>
                <a:gd name="T7" fmla="*/ 30 h 68"/>
                <a:gd name="T8" fmla="*/ 18 w 28"/>
                <a:gd name="T9" fmla="*/ 22 h 68"/>
                <a:gd name="T10" fmla="*/ 20 w 28"/>
                <a:gd name="T11" fmla="*/ 18 h 68"/>
                <a:gd name="T12" fmla="*/ 24 w 28"/>
                <a:gd name="T13" fmla="*/ 14 h 68"/>
                <a:gd name="T14" fmla="*/ 28 w 28"/>
                <a:gd name="T15" fmla="*/ 12 h 68"/>
                <a:gd name="T16" fmla="*/ 18 w 28"/>
                <a:gd name="T17" fmla="*/ 0 h 68"/>
                <a:gd name="T18" fmla="*/ 16 w 28"/>
                <a:gd name="T19" fmla="*/ 0 h 68"/>
                <a:gd name="T20" fmla="*/ 12 w 28"/>
                <a:gd name="T21" fmla="*/ 4 h 68"/>
                <a:gd name="T22" fmla="*/ 8 w 28"/>
                <a:gd name="T23" fmla="*/ 8 h 68"/>
                <a:gd name="T24" fmla="*/ 6 w 28"/>
                <a:gd name="T25" fmla="*/ 16 h 68"/>
                <a:gd name="T26" fmla="*/ 0 w 28"/>
                <a:gd name="T27" fmla="*/ 26 h 68"/>
                <a:gd name="T28" fmla="*/ 0 w 28"/>
                <a:gd name="T29" fmla="*/ 38 h 68"/>
                <a:gd name="T30" fmla="*/ 0 w 28"/>
                <a:gd name="T31" fmla="*/ 52 h 68"/>
                <a:gd name="T32" fmla="*/ 8 w 28"/>
                <a:gd name="T33" fmla="*/ 68 h 68"/>
                <a:gd name="T34" fmla="*/ 22 w 28"/>
                <a:gd name="T35" fmla="*/ 5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8" h="68">
                  <a:moveTo>
                    <a:pt x="22" y="58"/>
                  </a:moveTo>
                  <a:lnTo>
                    <a:pt x="16" y="48"/>
                  </a:lnTo>
                  <a:lnTo>
                    <a:pt x="14" y="38"/>
                  </a:lnTo>
                  <a:lnTo>
                    <a:pt x="16" y="30"/>
                  </a:lnTo>
                  <a:lnTo>
                    <a:pt x="18" y="22"/>
                  </a:lnTo>
                  <a:lnTo>
                    <a:pt x="20" y="18"/>
                  </a:lnTo>
                  <a:lnTo>
                    <a:pt x="24" y="14"/>
                  </a:lnTo>
                  <a:lnTo>
                    <a:pt x="28" y="12"/>
                  </a:lnTo>
                  <a:lnTo>
                    <a:pt x="18" y="0"/>
                  </a:lnTo>
                  <a:lnTo>
                    <a:pt x="16" y="0"/>
                  </a:lnTo>
                  <a:lnTo>
                    <a:pt x="12" y="4"/>
                  </a:lnTo>
                  <a:lnTo>
                    <a:pt x="8" y="8"/>
                  </a:lnTo>
                  <a:lnTo>
                    <a:pt x="6" y="16"/>
                  </a:lnTo>
                  <a:lnTo>
                    <a:pt x="0" y="26"/>
                  </a:lnTo>
                  <a:lnTo>
                    <a:pt x="0" y="38"/>
                  </a:lnTo>
                  <a:lnTo>
                    <a:pt x="0" y="52"/>
                  </a:lnTo>
                  <a:lnTo>
                    <a:pt x="8" y="68"/>
                  </a:lnTo>
                  <a:lnTo>
                    <a:pt x="22" y="58"/>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362" name="Freeform 443"/>
            <p:cNvSpPr>
              <a:spLocks/>
            </p:cNvSpPr>
            <p:nvPr/>
          </p:nvSpPr>
          <p:spPr bwMode="auto">
            <a:xfrm>
              <a:off x="4594" y="2530"/>
              <a:ext cx="28" cy="68"/>
            </a:xfrm>
            <a:custGeom>
              <a:avLst/>
              <a:gdLst>
                <a:gd name="T0" fmla="*/ 22 w 28"/>
                <a:gd name="T1" fmla="*/ 58 h 68"/>
                <a:gd name="T2" fmla="*/ 16 w 28"/>
                <a:gd name="T3" fmla="*/ 48 h 68"/>
                <a:gd name="T4" fmla="*/ 14 w 28"/>
                <a:gd name="T5" fmla="*/ 38 h 68"/>
                <a:gd name="T6" fmla="*/ 16 w 28"/>
                <a:gd name="T7" fmla="*/ 30 h 68"/>
                <a:gd name="T8" fmla="*/ 18 w 28"/>
                <a:gd name="T9" fmla="*/ 22 h 68"/>
                <a:gd name="T10" fmla="*/ 20 w 28"/>
                <a:gd name="T11" fmla="*/ 18 h 68"/>
                <a:gd name="T12" fmla="*/ 24 w 28"/>
                <a:gd name="T13" fmla="*/ 14 h 68"/>
                <a:gd name="T14" fmla="*/ 28 w 28"/>
                <a:gd name="T15" fmla="*/ 12 h 68"/>
                <a:gd name="T16" fmla="*/ 18 w 28"/>
                <a:gd name="T17" fmla="*/ 0 h 68"/>
                <a:gd name="T18" fmla="*/ 16 w 28"/>
                <a:gd name="T19" fmla="*/ 0 h 68"/>
                <a:gd name="T20" fmla="*/ 12 w 28"/>
                <a:gd name="T21" fmla="*/ 4 h 68"/>
                <a:gd name="T22" fmla="*/ 8 w 28"/>
                <a:gd name="T23" fmla="*/ 8 h 68"/>
                <a:gd name="T24" fmla="*/ 6 w 28"/>
                <a:gd name="T25" fmla="*/ 16 h 68"/>
                <a:gd name="T26" fmla="*/ 0 w 28"/>
                <a:gd name="T27" fmla="*/ 26 h 68"/>
                <a:gd name="T28" fmla="*/ 0 w 28"/>
                <a:gd name="T29" fmla="*/ 38 h 68"/>
                <a:gd name="T30" fmla="*/ 0 w 28"/>
                <a:gd name="T31" fmla="*/ 52 h 68"/>
                <a:gd name="T32" fmla="*/ 8 w 28"/>
                <a:gd name="T33" fmla="*/ 68 h 68"/>
                <a:gd name="T34" fmla="*/ 22 w 28"/>
                <a:gd name="T35" fmla="*/ 5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8" h="68">
                  <a:moveTo>
                    <a:pt x="22" y="58"/>
                  </a:moveTo>
                  <a:lnTo>
                    <a:pt x="16" y="48"/>
                  </a:lnTo>
                  <a:lnTo>
                    <a:pt x="14" y="38"/>
                  </a:lnTo>
                  <a:lnTo>
                    <a:pt x="16" y="30"/>
                  </a:lnTo>
                  <a:lnTo>
                    <a:pt x="18" y="22"/>
                  </a:lnTo>
                  <a:lnTo>
                    <a:pt x="20" y="18"/>
                  </a:lnTo>
                  <a:lnTo>
                    <a:pt x="24" y="14"/>
                  </a:lnTo>
                  <a:lnTo>
                    <a:pt x="28" y="12"/>
                  </a:lnTo>
                  <a:lnTo>
                    <a:pt x="18" y="0"/>
                  </a:lnTo>
                  <a:lnTo>
                    <a:pt x="16" y="0"/>
                  </a:lnTo>
                  <a:lnTo>
                    <a:pt x="12" y="4"/>
                  </a:lnTo>
                  <a:lnTo>
                    <a:pt x="8" y="8"/>
                  </a:lnTo>
                  <a:lnTo>
                    <a:pt x="6" y="16"/>
                  </a:lnTo>
                  <a:lnTo>
                    <a:pt x="0" y="26"/>
                  </a:lnTo>
                  <a:lnTo>
                    <a:pt x="0" y="38"/>
                  </a:lnTo>
                  <a:lnTo>
                    <a:pt x="0" y="52"/>
                  </a:lnTo>
                  <a:lnTo>
                    <a:pt x="8" y="68"/>
                  </a:lnTo>
                  <a:lnTo>
                    <a:pt x="22" y="58"/>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3835" name="Group 444"/>
          <p:cNvGrpSpPr>
            <a:grpSpLocks/>
          </p:cNvGrpSpPr>
          <p:nvPr/>
        </p:nvGrpSpPr>
        <p:grpSpPr bwMode="auto">
          <a:xfrm>
            <a:off x="4552952" y="4327526"/>
            <a:ext cx="182033" cy="53975"/>
            <a:chOff x="4604" y="2586"/>
            <a:chExt cx="86" cy="34"/>
          </a:xfrm>
        </p:grpSpPr>
        <p:sp>
          <p:nvSpPr>
            <p:cNvPr id="34359" name="Freeform 445"/>
            <p:cNvSpPr>
              <a:spLocks/>
            </p:cNvSpPr>
            <p:nvPr/>
          </p:nvSpPr>
          <p:spPr bwMode="auto">
            <a:xfrm>
              <a:off x="4604" y="2586"/>
              <a:ext cx="86" cy="34"/>
            </a:xfrm>
            <a:custGeom>
              <a:avLst/>
              <a:gdLst>
                <a:gd name="T0" fmla="*/ 70 w 86"/>
                <a:gd name="T1" fmla="*/ 0 h 34"/>
                <a:gd name="T2" fmla="*/ 58 w 86"/>
                <a:gd name="T3" fmla="*/ 12 h 34"/>
                <a:gd name="T4" fmla="*/ 48 w 86"/>
                <a:gd name="T5" fmla="*/ 18 h 34"/>
                <a:gd name="T6" fmla="*/ 38 w 86"/>
                <a:gd name="T7" fmla="*/ 18 h 34"/>
                <a:gd name="T8" fmla="*/ 30 w 86"/>
                <a:gd name="T9" fmla="*/ 18 h 34"/>
                <a:gd name="T10" fmla="*/ 24 w 86"/>
                <a:gd name="T11" fmla="*/ 12 h 34"/>
                <a:gd name="T12" fmla="*/ 16 w 86"/>
                <a:gd name="T13" fmla="*/ 8 h 34"/>
                <a:gd name="T14" fmla="*/ 12 w 86"/>
                <a:gd name="T15" fmla="*/ 4 h 34"/>
                <a:gd name="T16" fmla="*/ 12 w 86"/>
                <a:gd name="T17" fmla="*/ 2 h 34"/>
                <a:gd name="T18" fmla="*/ 0 w 86"/>
                <a:gd name="T19" fmla="*/ 12 h 34"/>
                <a:gd name="T20" fmla="*/ 0 w 86"/>
                <a:gd name="T21" fmla="*/ 14 h 34"/>
                <a:gd name="T22" fmla="*/ 6 w 86"/>
                <a:gd name="T23" fmla="*/ 18 h 34"/>
                <a:gd name="T24" fmla="*/ 14 w 86"/>
                <a:gd name="T25" fmla="*/ 24 h 34"/>
                <a:gd name="T26" fmla="*/ 24 w 86"/>
                <a:gd name="T27" fmla="*/ 30 h 34"/>
                <a:gd name="T28" fmla="*/ 38 w 86"/>
                <a:gd name="T29" fmla="*/ 34 h 34"/>
                <a:gd name="T30" fmla="*/ 52 w 86"/>
                <a:gd name="T31" fmla="*/ 32 h 34"/>
                <a:gd name="T32" fmla="*/ 68 w 86"/>
                <a:gd name="T33" fmla="*/ 22 h 34"/>
                <a:gd name="T34" fmla="*/ 86 w 86"/>
                <a:gd name="T35" fmla="*/ 6 h 34"/>
                <a:gd name="T36" fmla="*/ 70 w 86"/>
                <a:gd name="T37" fmla="*/ 0 h 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6" h="34">
                  <a:moveTo>
                    <a:pt x="70" y="0"/>
                  </a:moveTo>
                  <a:lnTo>
                    <a:pt x="58" y="12"/>
                  </a:lnTo>
                  <a:lnTo>
                    <a:pt x="48" y="18"/>
                  </a:lnTo>
                  <a:lnTo>
                    <a:pt x="38" y="18"/>
                  </a:lnTo>
                  <a:lnTo>
                    <a:pt x="30" y="18"/>
                  </a:lnTo>
                  <a:lnTo>
                    <a:pt x="24" y="12"/>
                  </a:lnTo>
                  <a:lnTo>
                    <a:pt x="16" y="8"/>
                  </a:lnTo>
                  <a:lnTo>
                    <a:pt x="12" y="4"/>
                  </a:lnTo>
                  <a:lnTo>
                    <a:pt x="12" y="2"/>
                  </a:lnTo>
                  <a:lnTo>
                    <a:pt x="0" y="12"/>
                  </a:lnTo>
                  <a:lnTo>
                    <a:pt x="0" y="14"/>
                  </a:lnTo>
                  <a:lnTo>
                    <a:pt x="6" y="18"/>
                  </a:lnTo>
                  <a:lnTo>
                    <a:pt x="14" y="24"/>
                  </a:lnTo>
                  <a:lnTo>
                    <a:pt x="24" y="30"/>
                  </a:lnTo>
                  <a:lnTo>
                    <a:pt x="38" y="34"/>
                  </a:lnTo>
                  <a:lnTo>
                    <a:pt x="52" y="32"/>
                  </a:lnTo>
                  <a:lnTo>
                    <a:pt x="68" y="22"/>
                  </a:lnTo>
                  <a:lnTo>
                    <a:pt x="86" y="6"/>
                  </a:lnTo>
                  <a:lnTo>
                    <a:pt x="7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360" name="Freeform 446"/>
            <p:cNvSpPr>
              <a:spLocks/>
            </p:cNvSpPr>
            <p:nvPr/>
          </p:nvSpPr>
          <p:spPr bwMode="auto">
            <a:xfrm>
              <a:off x="4604" y="2586"/>
              <a:ext cx="86" cy="34"/>
            </a:xfrm>
            <a:custGeom>
              <a:avLst/>
              <a:gdLst>
                <a:gd name="T0" fmla="*/ 70 w 86"/>
                <a:gd name="T1" fmla="*/ 0 h 34"/>
                <a:gd name="T2" fmla="*/ 58 w 86"/>
                <a:gd name="T3" fmla="*/ 12 h 34"/>
                <a:gd name="T4" fmla="*/ 48 w 86"/>
                <a:gd name="T5" fmla="*/ 18 h 34"/>
                <a:gd name="T6" fmla="*/ 38 w 86"/>
                <a:gd name="T7" fmla="*/ 18 h 34"/>
                <a:gd name="T8" fmla="*/ 30 w 86"/>
                <a:gd name="T9" fmla="*/ 18 h 34"/>
                <a:gd name="T10" fmla="*/ 24 w 86"/>
                <a:gd name="T11" fmla="*/ 12 h 34"/>
                <a:gd name="T12" fmla="*/ 16 w 86"/>
                <a:gd name="T13" fmla="*/ 8 h 34"/>
                <a:gd name="T14" fmla="*/ 12 w 86"/>
                <a:gd name="T15" fmla="*/ 4 h 34"/>
                <a:gd name="T16" fmla="*/ 12 w 86"/>
                <a:gd name="T17" fmla="*/ 2 h 34"/>
                <a:gd name="T18" fmla="*/ 0 w 86"/>
                <a:gd name="T19" fmla="*/ 12 h 34"/>
                <a:gd name="T20" fmla="*/ 0 w 86"/>
                <a:gd name="T21" fmla="*/ 14 h 34"/>
                <a:gd name="T22" fmla="*/ 6 w 86"/>
                <a:gd name="T23" fmla="*/ 18 h 34"/>
                <a:gd name="T24" fmla="*/ 14 w 86"/>
                <a:gd name="T25" fmla="*/ 24 h 34"/>
                <a:gd name="T26" fmla="*/ 24 w 86"/>
                <a:gd name="T27" fmla="*/ 30 h 34"/>
                <a:gd name="T28" fmla="*/ 38 w 86"/>
                <a:gd name="T29" fmla="*/ 34 h 34"/>
                <a:gd name="T30" fmla="*/ 52 w 86"/>
                <a:gd name="T31" fmla="*/ 32 h 34"/>
                <a:gd name="T32" fmla="*/ 68 w 86"/>
                <a:gd name="T33" fmla="*/ 22 h 34"/>
                <a:gd name="T34" fmla="*/ 86 w 86"/>
                <a:gd name="T35" fmla="*/ 6 h 34"/>
                <a:gd name="T36" fmla="*/ 70 w 86"/>
                <a:gd name="T37" fmla="*/ 0 h 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6" h="34">
                  <a:moveTo>
                    <a:pt x="70" y="0"/>
                  </a:moveTo>
                  <a:lnTo>
                    <a:pt x="58" y="12"/>
                  </a:lnTo>
                  <a:lnTo>
                    <a:pt x="48" y="18"/>
                  </a:lnTo>
                  <a:lnTo>
                    <a:pt x="38" y="18"/>
                  </a:lnTo>
                  <a:lnTo>
                    <a:pt x="30" y="18"/>
                  </a:lnTo>
                  <a:lnTo>
                    <a:pt x="24" y="12"/>
                  </a:lnTo>
                  <a:lnTo>
                    <a:pt x="16" y="8"/>
                  </a:lnTo>
                  <a:lnTo>
                    <a:pt x="12" y="4"/>
                  </a:lnTo>
                  <a:lnTo>
                    <a:pt x="12" y="2"/>
                  </a:lnTo>
                  <a:lnTo>
                    <a:pt x="0" y="12"/>
                  </a:lnTo>
                  <a:lnTo>
                    <a:pt x="0" y="14"/>
                  </a:lnTo>
                  <a:lnTo>
                    <a:pt x="6" y="18"/>
                  </a:lnTo>
                  <a:lnTo>
                    <a:pt x="14" y="24"/>
                  </a:lnTo>
                  <a:lnTo>
                    <a:pt x="24" y="30"/>
                  </a:lnTo>
                  <a:lnTo>
                    <a:pt x="38" y="34"/>
                  </a:lnTo>
                  <a:lnTo>
                    <a:pt x="52" y="32"/>
                  </a:lnTo>
                  <a:lnTo>
                    <a:pt x="68" y="22"/>
                  </a:lnTo>
                  <a:lnTo>
                    <a:pt x="86" y="6"/>
                  </a:lnTo>
                  <a:lnTo>
                    <a:pt x="70" y="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3836" name="Group 447"/>
          <p:cNvGrpSpPr>
            <a:grpSpLocks/>
          </p:cNvGrpSpPr>
          <p:nvPr/>
        </p:nvGrpSpPr>
        <p:grpSpPr bwMode="auto">
          <a:xfrm>
            <a:off x="4701117" y="3997325"/>
            <a:ext cx="135467" cy="339725"/>
            <a:chOff x="4674" y="2378"/>
            <a:chExt cx="64" cy="214"/>
          </a:xfrm>
        </p:grpSpPr>
        <p:sp>
          <p:nvSpPr>
            <p:cNvPr id="34357" name="Freeform 448"/>
            <p:cNvSpPr>
              <a:spLocks/>
            </p:cNvSpPr>
            <p:nvPr/>
          </p:nvSpPr>
          <p:spPr bwMode="auto">
            <a:xfrm>
              <a:off x="4674" y="2378"/>
              <a:ext cx="64" cy="214"/>
            </a:xfrm>
            <a:custGeom>
              <a:avLst/>
              <a:gdLst>
                <a:gd name="T0" fmla="*/ 46 w 64"/>
                <a:gd name="T1" fmla="*/ 0 h 214"/>
                <a:gd name="T2" fmla="*/ 46 w 64"/>
                <a:gd name="T3" fmla="*/ 22 h 214"/>
                <a:gd name="T4" fmla="*/ 46 w 64"/>
                <a:gd name="T5" fmla="*/ 42 h 214"/>
                <a:gd name="T6" fmla="*/ 46 w 64"/>
                <a:gd name="T7" fmla="*/ 62 h 214"/>
                <a:gd name="T8" fmla="*/ 42 w 64"/>
                <a:gd name="T9" fmla="*/ 80 h 214"/>
                <a:gd name="T10" fmla="*/ 38 w 64"/>
                <a:gd name="T11" fmla="*/ 98 h 214"/>
                <a:gd name="T12" fmla="*/ 34 w 64"/>
                <a:gd name="T13" fmla="*/ 116 h 214"/>
                <a:gd name="T14" fmla="*/ 30 w 64"/>
                <a:gd name="T15" fmla="*/ 132 h 214"/>
                <a:gd name="T16" fmla="*/ 26 w 64"/>
                <a:gd name="T17" fmla="*/ 146 h 214"/>
                <a:gd name="T18" fmla="*/ 20 w 64"/>
                <a:gd name="T19" fmla="*/ 160 h 214"/>
                <a:gd name="T20" fmla="*/ 16 w 64"/>
                <a:gd name="T21" fmla="*/ 172 h 214"/>
                <a:gd name="T22" fmla="*/ 12 w 64"/>
                <a:gd name="T23" fmla="*/ 182 h 214"/>
                <a:gd name="T24" fmla="*/ 8 w 64"/>
                <a:gd name="T25" fmla="*/ 190 h 214"/>
                <a:gd name="T26" fmla="*/ 4 w 64"/>
                <a:gd name="T27" fmla="*/ 198 h 214"/>
                <a:gd name="T28" fmla="*/ 0 w 64"/>
                <a:gd name="T29" fmla="*/ 206 h 214"/>
                <a:gd name="T30" fmla="*/ 0 w 64"/>
                <a:gd name="T31" fmla="*/ 208 h 214"/>
                <a:gd name="T32" fmla="*/ 14 w 64"/>
                <a:gd name="T33" fmla="*/ 214 h 214"/>
                <a:gd name="T34" fmla="*/ 14 w 64"/>
                <a:gd name="T35" fmla="*/ 212 h 214"/>
                <a:gd name="T36" fmla="*/ 16 w 64"/>
                <a:gd name="T37" fmla="*/ 208 h 214"/>
                <a:gd name="T38" fmla="*/ 18 w 64"/>
                <a:gd name="T39" fmla="*/ 206 h 214"/>
                <a:gd name="T40" fmla="*/ 22 w 64"/>
                <a:gd name="T41" fmla="*/ 198 h 214"/>
                <a:gd name="T42" fmla="*/ 26 w 64"/>
                <a:gd name="T43" fmla="*/ 188 h 214"/>
                <a:gd name="T44" fmla="*/ 32 w 64"/>
                <a:gd name="T45" fmla="*/ 176 h 214"/>
                <a:gd name="T46" fmla="*/ 36 w 64"/>
                <a:gd name="T47" fmla="*/ 164 h 214"/>
                <a:gd name="T48" fmla="*/ 42 w 64"/>
                <a:gd name="T49" fmla="*/ 152 h 214"/>
                <a:gd name="T50" fmla="*/ 46 w 64"/>
                <a:gd name="T51" fmla="*/ 134 h 214"/>
                <a:gd name="T52" fmla="*/ 50 w 64"/>
                <a:gd name="T53" fmla="*/ 118 h 214"/>
                <a:gd name="T54" fmla="*/ 54 w 64"/>
                <a:gd name="T55" fmla="*/ 100 h 214"/>
                <a:gd name="T56" fmla="*/ 56 w 64"/>
                <a:gd name="T57" fmla="*/ 82 h 214"/>
                <a:gd name="T58" fmla="*/ 62 w 64"/>
                <a:gd name="T59" fmla="*/ 62 h 214"/>
                <a:gd name="T60" fmla="*/ 62 w 64"/>
                <a:gd name="T61" fmla="*/ 42 h 214"/>
                <a:gd name="T62" fmla="*/ 64 w 64"/>
                <a:gd name="T63" fmla="*/ 22 h 214"/>
                <a:gd name="T64" fmla="*/ 64 w 64"/>
                <a:gd name="T65" fmla="*/ 0 h 214"/>
                <a:gd name="T66" fmla="*/ 46 w 64"/>
                <a:gd name="T67" fmla="*/ 0 h 21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4" h="214">
                  <a:moveTo>
                    <a:pt x="46" y="0"/>
                  </a:moveTo>
                  <a:lnTo>
                    <a:pt x="46" y="22"/>
                  </a:lnTo>
                  <a:lnTo>
                    <a:pt x="46" y="42"/>
                  </a:lnTo>
                  <a:lnTo>
                    <a:pt x="46" y="62"/>
                  </a:lnTo>
                  <a:lnTo>
                    <a:pt x="42" y="80"/>
                  </a:lnTo>
                  <a:lnTo>
                    <a:pt x="38" y="98"/>
                  </a:lnTo>
                  <a:lnTo>
                    <a:pt x="34" y="116"/>
                  </a:lnTo>
                  <a:lnTo>
                    <a:pt x="30" y="132"/>
                  </a:lnTo>
                  <a:lnTo>
                    <a:pt x="26" y="146"/>
                  </a:lnTo>
                  <a:lnTo>
                    <a:pt x="20" y="160"/>
                  </a:lnTo>
                  <a:lnTo>
                    <a:pt x="16" y="172"/>
                  </a:lnTo>
                  <a:lnTo>
                    <a:pt x="12" y="182"/>
                  </a:lnTo>
                  <a:lnTo>
                    <a:pt x="8" y="190"/>
                  </a:lnTo>
                  <a:lnTo>
                    <a:pt x="4" y="198"/>
                  </a:lnTo>
                  <a:lnTo>
                    <a:pt x="0" y="206"/>
                  </a:lnTo>
                  <a:lnTo>
                    <a:pt x="0" y="208"/>
                  </a:lnTo>
                  <a:lnTo>
                    <a:pt x="14" y="214"/>
                  </a:lnTo>
                  <a:lnTo>
                    <a:pt x="14" y="212"/>
                  </a:lnTo>
                  <a:lnTo>
                    <a:pt x="16" y="208"/>
                  </a:lnTo>
                  <a:lnTo>
                    <a:pt x="18" y="206"/>
                  </a:lnTo>
                  <a:lnTo>
                    <a:pt x="22" y="198"/>
                  </a:lnTo>
                  <a:lnTo>
                    <a:pt x="26" y="188"/>
                  </a:lnTo>
                  <a:lnTo>
                    <a:pt x="32" y="176"/>
                  </a:lnTo>
                  <a:lnTo>
                    <a:pt x="36" y="164"/>
                  </a:lnTo>
                  <a:lnTo>
                    <a:pt x="42" y="152"/>
                  </a:lnTo>
                  <a:lnTo>
                    <a:pt x="46" y="134"/>
                  </a:lnTo>
                  <a:lnTo>
                    <a:pt x="50" y="118"/>
                  </a:lnTo>
                  <a:lnTo>
                    <a:pt x="54" y="100"/>
                  </a:lnTo>
                  <a:lnTo>
                    <a:pt x="56" y="82"/>
                  </a:lnTo>
                  <a:lnTo>
                    <a:pt x="62" y="62"/>
                  </a:lnTo>
                  <a:lnTo>
                    <a:pt x="62" y="42"/>
                  </a:lnTo>
                  <a:lnTo>
                    <a:pt x="64" y="22"/>
                  </a:lnTo>
                  <a:lnTo>
                    <a:pt x="64" y="0"/>
                  </a:lnTo>
                  <a:lnTo>
                    <a:pt x="46"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358" name="Freeform 449"/>
            <p:cNvSpPr>
              <a:spLocks/>
            </p:cNvSpPr>
            <p:nvPr/>
          </p:nvSpPr>
          <p:spPr bwMode="auto">
            <a:xfrm>
              <a:off x="4674" y="2378"/>
              <a:ext cx="64" cy="214"/>
            </a:xfrm>
            <a:custGeom>
              <a:avLst/>
              <a:gdLst>
                <a:gd name="T0" fmla="*/ 46 w 64"/>
                <a:gd name="T1" fmla="*/ 0 h 214"/>
                <a:gd name="T2" fmla="*/ 46 w 64"/>
                <a:gd name="T3" fmla="*/ 22 h 214"/>
                <a:gd name="T4" fmla="*/ 46 w 64"/>
                <a:gd name="T5" fmla="*/ 42 h 214"/>
                <a:gd name="T6" fmla="*/ 46 w 64"/>
                <a:gd name="T7" fmla="*/ 62 h 214"/>
                <a:gd name="T8" fmla="*/ 42 w 64"/>
                <a:gd name="T9" fmla="*/ 80 h 214"/>
                <a:gd name="T10" fmla="*/ 38 w 64"/>
                <a:gd name="T11" fmla="*/ 98 h 214"/>
                <a:gd name="T12" fmla="*/ 34 w 64"/>
                <a:gd name="T13" fmla="*/ 116 h 214"/>
                <a:gd name="T14" fmla="*/ 30 w 64"/>
                <a:gd name="T15" fmla="*/ 132 h 214"/>
                <a:gd name="T16" fmla="*/ 26 w 64"/>
                <a:gd name="T17" fmla="*/ 146 h 214"/>
                <a:gd name="T18" fmla="*/ 20 w 64"/>
                <a:gd name="T19" fmla="*/ 160 h 214"/>
                <a:gd name="T20" fmla="*/ 16 w 64"/>
                <a:gd name="T21" fmla="*/ 172 h 214"/>
                <a:gd name="T22" fmla="*/ 12 w 64"/>
                <a:gd name="T23" fmla="*/ 182 h 214"/>
                <a:gd name="T24" fmla="*/ 8 w 64"/>
                <a:gd name="T25" fmla="*/ 190 h 214"/>
                <a:gd name="T26" fmla="*/ 4 w 64"/>
                <a:gd name="T27" fmla="*/ 198 h 214"/>
                <a:gd name="T28" fmla="*/ 0 w 64"/>
                <a:gd name="T29" fmla="*/ 206 h 214"/>
                <a:gd name="T30" fmla="*/ 0 w 64"/>
                <a:gd name="T31" fmla="*/ 208 h 214"/>
                <a:gd name="T32" fmla="*/ 14 w 64"/>
                <a:gd name="T33" fmla="*/ 214 h 214"/>
                <a:gd name="T34" fmla="*/ 14 w 64"/>
                <a:gd name="T35" fmla="*/ 212 h 214"/>
                <a:gd name="T36" fmla="*/ 16 w 64"/>
                <a:gd name="T37" fmla="*/ 208 h 214"/>
                <a:gd name="T38" fmla="*/ 18 w 64"/>
                <a:gd name="T39" fmla="*/ 206 h 214"/>
                <a:gd name="T40" fmla="*/ 22 w 64"/>
                <a:gd name="T41" fmla="*/ 198 h 214"/>
                <a:gd name="T42" fmla="*/ 26 w 64"/>
                <a:gd name="T43" fmla="*/ 188 h 214"/>
                <a:gd name="T44" fmla="*/ 32 w 64"/>
                <a:gd name="T45" fmla="*/ 176 h 214"/>
                <a:gd name="T46" fmla="*/ 36 w 64"/>
                <a:gd name="T47" fmla="*/ 164 h 214"/>
                <a:gd name="T48" fmla="*/ 42 w 64"/>
                <a:gd name="T49" fmla="*/ 152 h 214"/>
                <a:gd name="T50" fmla="*/ 46 w 64"/>
                <a:gd name="T51" fmla="*/ 134 h 214"/>
                <a:gd name="T52" fmla="*/ 50 w 64"/>
                <a:gd name="T53" fmla="*/ 118 h 214"/>
                <a:gd name="T54" fmla="*/ 54 w 64"/>
                <a:gd name="T55" fmla="*/ 100 h 214"/>
                <a:gd name="T56" fmla="*/ 56 w 64"/>
                <a:gd name="T57" fmla="*/ 82 h 214"/>
                <a:gd name="T58" fmla="*/ 62 w 64"/>
                <a:gd name="T59" fmla="*/ 62 h 214"/>
                <a:gd name="T60" fmla="*/ 62 w 64"/>
                <a:gd name="T61" fmla="*/ 42 h 214"/>
                <a:gd name="T62" fmla="*/ 64 w 64"/>
                <a:gd name="T63" fmla="*/ 22 h 214"/>
                <a:gd name="T64" fmla="*/ 64 w 64"/>
                <a:gd name="T65" fmla="*/ 0 h 214"/>
                <a:gd name="T66" fmla="*/ 46 w 64"/>
                <a:gd name="T67" fmla="*/ 0 h 21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4" h="214">
                  <a:moveTo>
                    <a:pt x="46" y="0"/>
                  </a:moveTo>
                  <a:lnTo>
                    <a:pt x="46" y="22"/>
                  </a:lnTo>
                  <a:lnTo>
                    <a:pt x="46" y="42"/>
                  </a:lnTo>
                  <a:lnTo>
                    <a:pt x="46" y="62"/>
                  </a:lnTo>
                  <a:lnTo>
                    <a:pt x="42" y="80"/>
                  </a:lnTo>
                  <a:lnTo>
                    <a:pt x="38" y="98"/>
                  </a:lnTo>
                  <a:lnTo>
                    <a:pt x="34" y="116"/>
                  </a:lnTo>
                  <a:lnTo>
                    <a:pt x="30" y="132"/>
                  </a:lnTo>
                  <a:lnTo>
                    <a:pt x="26" y="146"/>
                  </a:lnTo>
                  <a:lnTo>
                    <a:pt x="20" y="160"/>
                  </a:lnTo>
                  <a:lnTo>
                    <a:pt x="16" y="172"/>
                  </a:lnTo>
                  <a:lnTo>
                    <a:pt x="12" y="182"/>
                  </a:lnTo>
                  <a:lnTo>
                    <a:pt x="8" y="190"/>
                  </a:lnTo>
                  <a:lnTo>
                    <a:pt x="4" y="198"/>
                  </a:lnTo>
                  <a:lnTo>
                    <a:pt x="0" y="206"/>
                  </a:lnTo>
                  <a:lnTo>
                    <a:pt x="0" y="208"/>
                  </a:lnTo>
                  <a:lnTo>
                    <a:pt x="14" y="214"/>
                  </a:lnTo>
                  <a:lnTo>
                    <a:pt x="14" y="212"/>
                  </a:lnTo>
                  <a:lnTo>
                    <a:pt x="16" y="208"/>
                  </a:lnTo>
                  <a:lnTo>
                    <a:pt x="18" y="206"/>
                  </a:lnTo>
                  <a:lnTo>
                    <a:pt x="22" y="198"/>
                  </a:lnTo>
                  <a:lnTo>
                    <a:pt x="26" y="188"/>
                  </a:lnTo>
                  <a:lnTo>
                    <a:pt x="32" y="176"/>
                  </a:lnTo>
                  <a:lnTo>
                    <a:pt x="36" y="164"/>
                  </a:lnTo>
                  <a:lnTo>
                    <a:pt x="42" y="152"/>
                  </a:lnTo>
                  <a:lnTo>
                    <a:pt x="46" y="134"/>
                  </a:lnTo>
                  <a:lnTo>
                    <a:pt x="50" y="118"/>
                  </a:lnTo>
                  <a:lnTo>
                    <a:pt x="54" y="100"/>
                  </a:lnTo>
                  <a:lnTo>
                    <a:pt x="56" y="82"/>
                  </a:lnTo>
                  <a:lnTo>
                    <a:pt x="62" y="62"/>
                  </a:lnTo>
                  <a:lnTo>
                    <a:pt x="62" y="42"/>
                  </a:lnTo>
                  <a:lnTo>
                    <a:pt x="64" y="22"/>
                  </a:lnTo>
                  <a:lnTo>
                    <a:pt x="64" y="0"/>
                  </a:lnTo>
                  <a:lnTo>
                    <a:pt x="46" y="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sp>
        <p:nvSpPr>
          <p:cNvPr id="33837" name="Freeform 450"/>
          <p:cNvSpPr>
            <a:spLocks/>
          </p:cNvSpPr>
          <p:nvPr/>
        </p:nvSpPr>
        <p:spPr bwMode="auto">
          <a:xfrm>
            <a:off x="3278717" y="3311526"/>
            <a:ext cx="42333" cy="206375"/>
          </a:xfrm>
          <a:custGeom>
            <a:avLst/>
            <a:gdLst>
              <a:gd name="T0" fmla="*/ 2147483647 w 20"/>
              <a:gd name="T1" fmla="*/ 2147483647 h 130"/>
              <a:gd name="T2" fmla="*/ 2147483647 w 20"/>
              <a:gd name="T3" fmla="*/ 2147483647 h 130"/>
              <a:gd name="T4" fmla="*/ 2147483647 w 20"/>
              <a:gd name="T5" fmla="*/ 2147483647 h 130"/>
              <a:gd name="T6" fmla="*/ 2147483647 w 20"/>
              <a:gd name="T7" fmla="*/ 2147483647 h 130"/>
              <a:gd name="T8" fmla="*/ 2147483647 w 20"/>
              <a:gd name="T9" fmla="*/ 2147483647 h 130"/>
              <a:gd name="T10" fmla="*/ 2147483647 w 20"/>
              <a:gd name="T11" fmla="*/ 2147483647 h 130"/>
              <a:gd name="T12" fmla="*/ 2147483647 w 20"/>
              <a:gd name="T13" fmla="*/ 2147483647 h 130"/>
              <a:gd name="T14" fmla="*/ 2147483647 w 20"/>
              <a:gd name="T15" fmla="*/ 2147483647 h 130"/>
              <a:gd name="T16" fmla="*/ 2147483647 w 20"/>
              <a:gd name="T17" fmla="*/ 0 h 130"/>
              <a:gd name="T18" fmla="*/ 2147483647 w 20"/>
              <a:gd name="T19" fmla="*/ 2147483647 h 130"/>
              <a:gd name="T20" fmla="*/ 0 w 20"/>
              <a:gd name="T21" fmla="*/ 2147483647 h 130"/>
              <a:gd name="T22" fmla="*/ 0 w 20"/>
              <a:gd name="T23" fmla="*/ 2147483647 h 130"/>
              <a:gd name="T24" fmla="*/ 0 w 20"/>
              <a:gd name="T25" fmla="*/ 2147483647 h 130"/>
              <a:gd name="T26" fmla="*/ 0 w 20"/>
              <a:gd name="T27" fmla="*/ 2147483647 h 130"/>
              <a:gd name="T28" fmla="*/ 0 w 20"/>
              <a:gd name="T29" fmla="*/ 2147483647 h 130"/>
              <a:gd name="T30" fmla="*/ 0 w 20"/>
              <a:gd name="T31" fmla="*/ 2147483647 h 130"/>
              <a:gd name="T32" fmla="*/ 0 w 20"/>
              <a:gd name="T33" fmla="*/ 2147483647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130">
                <a:moveTo>
                  <a:pt x="20" y="130"/>
                </a:moveTo>
                <a:lnTo>
                  <a:pt x="20" y="126"/>
                </a:lnTo>
                <a:lnTo>
                  <a:pt x="20" y="114"/>
                </a:lnTo>
                <a:lnTo>
                  <a:pt x="20" y="100"/>
                </a:lnTo>
                <a:lnTo>
                  <a:pt x="20" y="80"/>
                </a:lnTo>
                <a:lnTo>
                  <a:pt x="20" y="58"/>
                </a:lnTo>
                <a:lnTo>
                  <a:pt x="16" y="38"/>
                </a:lnTo>
                <a:lnTo>
                  <a:pt x="12" y="18"/>
                </a:lnTo>
                <a:lnTo>
                  <a:pt x="10" y="0"/>
                </a:lnTo>
                <a:lnTo>
                  <a:pt x="2" y="18"/>
                </a:lnTo>
                <a:lnTo>
                  <a:pt x="0" y="38"/>
                </a:lnTo>
                <a:lnTo>
                  <a:pt x="0" y="58"/>
                </a:lnTo>
                <a:lnTo>
                  <a:pt x="0" y="80"/>
                </a:lnTo>
                <a:lnTo>
                  <a:pt x="0" y="100"/>
                </a:lnTo>
                <a:lnTo>
                  <a:pt x="0" y="114"/>
                </a:lnTo>
                <a:lnTo>
                  <a:pt x="0" y="126"/>
                </a:lnTo>
                <a:lnTo>
                  <a:pt x="0" y="13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838" name="Freeform 451"/>
          <p:cNvSpPr>
            <a:spLocks/>
          </p:cNvSpPr>
          <p:nvPr/>
        </p:nvSpPr>
        <p:spPr bwMode="auto">
          <a:xfrm>
            <a:off x="3278717" y="3597275"/>
            <a:ext cx="42333" cy="206375"/>
          </a:xfrm>
          <a:custGeom>
            <a:avLst/>
            <a:gdLst>
              <a:gd name="T0" fmla="*/ 2147483647 w 20"/>
              <a:gd name="T1" fmla="*/ 0 h 130"/>
              <a:gd name="T2" fmla="*/ 2147483647 w 20"/>
              <a:gd name="T3" fmla="*/ 2147483647 h 130"/>
              <a:gd name="T4" fmla="*/ 2147483647 w 20"/>
              <a:gd name="T5" fmla="*/ 2147483647 h 130"/>
              <a:gd name="T6" fmla="*/ 2147483647 w 20"/>
              <a:gd name="T7" fmla="*/ 2147483647 h 130"/>
              <a:gd name="T8" fmla="*/ 2147483647 w 20"/>
              <a:gd name="T9" fmla="*/ 2147483647 h 130"/>
              <a:gd name="T10" fmla="*/ 2147483647 w 20"/>
              <a:gd name="T11" fmla="*/ 2147483647 h 130"/>
              <a:gd name="T12" fmla="*/ 2147483647 w 20"/>
              <a:gd name="T13" fmla="*/ 2147483647 h 130"/>
              <a:gd name="T14" fmla="*/ 2147483647 w 20"/>
              <a:gd name="T15" fmla="*/ 2147483647 h 130"/>
              <a:gd name="T16" fmla="*/ 2147483647 w 20"/>
              <a:gd name="T17" fmla="*/ 2147483647 h 130"/>
              <a:gd name="T18" fmla="*/ 2147483647 w 20"/>
              <a:gd name="T19" fmla="*/ 2147483647 h 130"/>
              <a:gd name="T20" fmla="*/ 0 w 20"/>
              <a:gd name="T21" fmla="*/ 2147483647 h 130"/>
              <a:gd name="T22" fmla="*/ 0 w 20"/>
              <a:gd name="T23" fmla="*/ 2147483647 h 130"/>
              <a:gd name="T24" fmla="*/ 0 w 20"/>
              <a:gd name="T25" fmla="*/ 2147483647 h 130"/>
              <a:gd name="T26" fmla="*/ 0 w 20"/>
              <a:gd name="T27" fmla="*/ 2147483647 h 130"/>
              <a:gd name="T28" fmla="*/ 0 w 20"/>
              <a:gd name="T29" fmla="*/ 2147483647 h 130"/>
              <a:gd name="T30" fmla="*/ 0 w 20"/>
              <a:gd name="T31" fmla="*/ 2147483647 h 130"/>
              <a:gd name="T32" fmla="*/ 0 w 20"/>
              <a:gd name="T33" fmla="*/ 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130">
                <a:moveTo>
                  <a:pt x="20" y="0"/>
                </a:moveTo>
                <a:lnTo>
                  <a:pt x="20" y="4"/>
                </a:lnTo>
                <a:lnTo>
                  <a:pt x="20" y="14"/>
                </a:lnTo>
                <a:lnTo>
                  <a:pt x="20" y="30"/>
                </a:lnTo>
                <a:lnTo>
                  <a:pt x="20" y="50"/>
                </a:lnTo>
                <a:lnTo>
                  <a:pt x="20" y="72"/>
                </a:lnTo>
                <a:lnTo>
                  <a:pt x="16" y="92"/>
                </a:lnTo>
                <a:lnTo>
                  <a:pt x="12" y="114"/>
                </a:lnTo>
                <a:lnTo>
                  <a:pt x="10" y="130"/>
                </a:lnTo>
                <a:lnTo>
                  <a:pt x="2" y="114"/>
                </a:lnTo>
                <a:lnTo>
                  <a:pt x="0" y="92"/>
                </a:lnTo>
                <a:lnTo>
                  <a:pt x="0" y="72"/>
                </a:lnTo>
                <a:lnTo>
                  <a:pt x="0" y="50"/>
                </a:lnTo>
                <a:lnTo>
                  <a:pt x="0" y="30"/>
                </a:lnTo>
                <a:lnTo>
                  <a:pt x="0" y="14"/>
                </a:lnTo>
                <a:lnTo>
                  <a:pt x="0" y="4"/>
                </a:lnTo>
                <a:lnTo>
                  <a:pt x="0"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839" name="Freeform 452"/>
          <p:cNvSpPr>
            <a:spLocks/>
          </p:cNvSpPr>
          <p:nvPr/>
        </p:nvSpPr>
        <p:spPr bwMode="auto">
          <a:xfrm>
            <a:off x="5310718" y="3311526"/>
            <a:ext cx="46567" cy="206375"/>
          </a:xfrm>
          <a:custGeom>
            <a:avLst/>
            <a:gdLst>
              <a:gd name="T0" fmla="*/ 2147483647 w 22"/>
              <a:gd name="T1" fmla="*/ 2147483647 h 130"/>
              <a:gd name="T2" fmla="*/ 2147483647 w 22"/>
              <a:gd name="T3" fmla="*/ 2147483647 h 130"/>
              <a:gd name="T4" fmla="*/ 2147483647 w 22"/>
              <a:gd name="T5" fmla="*/ 2147483647 h 130"/>
              <a:gd name="T6" fmla="*/ 2147483647 w 22"/>
              <a:gd name="T7" fmla="*/ 2147483647 h 130"/>
              <a:gd name="T8" fmla="*/ 2147483647 w 22"/>
              <a:gd name="T9" fmla="*/ 2147483647 h 130"/>
              <a:gd name="T10" fmla="*/ 2147483647 w 22"/>
              <a:gd name="T11" fmla="*/ 2147483647 h 130"/>
              <a:gd name="T12" fmla="*/ 2147483647 w 22"/>
              <a:gd name="T13" fmla="*/ 2147483647 h 130"/>
              <a:gd name="T14" fmla="*/ 2147483647 w 22"/>
              <a:gd name="T15" fmla="*/ 2147483647 h 130"/>
              <a:gd name="T16" fmla="*/ 2147483647 w 22"/>
              <a:gd name="T17" fmla="*/ 0 h 130"/>
              <a:gd name="T18" fmla="*/ 2147483647 w 22"/>
              <a:gd name="T19" fmla="*/ 2147483647 h 130"/>
              <a:gd name="T20" fmla="*/ 2147483647 w 22"/>
              <a:gd name="T21" fmla="*/ 2147483647 h 130"/>
              <a:gd name="T22" fmla="*/ 0 w 22"/>
              <a:gd name="T23" fmla="*/ 2147483647 h 130"/>
              <a:gd name="T24" fmla="*/ 0 w 22"/>
              <a:gd name="T25" fmla="*/ 2147483647 h 130"/>
              <a:gd name="T26" fmla="*/ 0 w 22"/>
              <a:gd name="T27" fmla="*/ 2147483647 h 130"/>
              <a:gd name="T28" fmla="*/ 2147483647 w 22"/>
              <a:gd name="T29" fmla="*/ 2147483647 h 130"/>
              <a:gd name="T30" fmla="*/ 2147483647 w 22"/>
              <a:gd name="T31" fmla="*/ 2147483647 h 130"/>
              <a:gd name="T32" fmla="*/ 2147483647 w 22"/>
              <a:gd name="T33" fmla="*/ 2147483647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130">
                <a:moveTo>
                  <a:pt x="20" y="130"/>
                </a:moveTo>
                <a:lnTo>
                  <a:pt x="20" y="126"/>
                </a:lnTo>
                <a:lnTo>
                  <a:pt x="22" y="114"/>
                </a:lnTo>
                <a:lnTo>
                  <a:pt x="22" y="100"/>
                </a:lnTo>
                <a:lnTo>
                  <a:pt x="22" y="80"/>
                </a:lnTo>
                <a:lnTo>
                  <a:pt x="20" y="58"/>
                </a:lnTo>
                <a:lnTo>
                  <a:pt x="18" y="38"/>
                </a:lnTo>
                <a:lnTo>
                  <a:pt x="12" y="18"/>
                </a:lnTo>
                <a:lnTo>
                  <a:pt x="10" y="0"/>
                </a:lnTo>
                <a:lnTo>
                  <a:pt x="6" y="18"/>
                </a:lnTo>
                <a:lnTo>
                  <a:pt x="2" y="38"/>
                </a:lnTo>
                <a:lnTo>
                  <a:pt x="0" y="58"/>
                </a:lnTo>
                <a:lnTo>
                  <a:pt x="0" y="80"/>
                </a:lnTo>
                <a:lnTo>
                  <a:pt x="0" y="100"/>
                </a:lnTo>
                <a:lnTo>
                  <a:pt x="2" y="114"/>
                </a:lnTo>
                <a:lnTo>
                  <a:pt x="2" y="126"/>
                </a:lnTo>
                <a:lnTo>
                  <a:pt x="2" y="13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840" name="Freeform 453"/>
          <p:cNvSpPr>
            <a:spLocks/>
          </p:cNvSpPr>
          <p:nvPr/>
        </p:nvSpPr>
        <p:spPr bwMode="auto">
          <a:xfrm>
            <a:off x="5310718" y="3597275"/>
            <a:ext cx="46567" cy="206375"/>
          </a:xfrm>
          <a:custGeom>
            <a:avLst/>
            <a:gdLst>
              <a:gd name="T0" fmla="*/ 2147483647 w 22"/>
              <a:gd name="T1" fmla="*/ 0 h 130"/>
              <a:gd name="T2" fmla="*/ 2147483647 w 22"/>
              <a:gd name="T3" fmla="*/ 2147483647 h 130"/>
              <a:gd name="T4" fmla="*/ 2147483647 w 22"/>
              <a:gd name="T5" fmla="*/ 2147483647 h 130"/>
              <a:gd name="T6" fmla="*/ 2147483647 w 22"/>
              <a:gd name="T7" fmla="*/ 2147483647 h 130"/>
              <a:gd name="T8" fmla="*/ 2147483647 w 22"/>
              <a:gd name="T9" fmla="*/ 2147483647 h 130"/>
              <a:gd name="T10" fmla="*/ 2147483647 w 22"/>
              <a:gd name="T11" fmla="*/ 2147483647 h 130"/>
              <a:gd name="T12" fmla="*/ 2147483647 w 22"/>
              <a:gd name="T13" fmla="*/ 2147483647 h 130"/>
              <a:gd name="T14" fmla="*/ 2147483647 w 22"/>
              <a:gd name="T15" fmla="*/ 2147483647 h 130"/>
              <a:gd name="T16" fmla="*/ 2147483647 w 22"/>
              <a:gd name="T17" fmla="*/ 2147483647 h 130"/>
              <a:gd name="T18" fmla="*/ 2147483647 w 22"/>
              <a:gd name="T19" fmla="*/ 2147483647 h 130"/>
              <a:gd name="T20" fmla="*/ 2147483647 w 22"/>
              <a:gd name="T21" fmla="*/ 2147483647 h 130"/>
              <a:gd name="T22" fmla="*/ 0 w 22"/>
              <a:gd name="T23" fmla="*/ 2147483647 h 130"/>
              <a:gd name="T24" fmla="*/ 0 w 22"/>
              <a:gd name="T25" fmla="*/ 2147483647 h 130"/>
              <a:gd name="T26" fmla="*/ 0 w 22"/>
              <a:gd name="T27" fmla="*/ 2147483647 h 130"/>
              <a:gd name="T28" fmla="*/ 2147483647 w 22"/>
              <a:gd name="T29" fmla="*/ 2147483647 h 130"/>
              <a:gd name="T30" fmla="*/ 2147483647 w 22"/>
              <a:gd name="T31" fmla="*/ 2147483647 h 130"/>
              <a:gd name="T32" fmla="*/ 2147483647 w 22"/>
              <a:gd name="T33" fmla="*/ 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130">
                <a:moveTo>
                  <a:pt x="20" y="0"/>
                </a:moveTo>
                <a:lnTo>
                  <a:pt x="20" y="4"/>
                </a:lnTo>
                <a:lnTo>
                  <a:pt x="22" y="14"/>
                </a:lnTo>
                <a:lnTo>
                  <a:pt x="22" y="30"/>
                </a:lnTo>
                <a:lnTo>
                  <a:pt x="22" y="50"/>
                </a:lnTo>
                <a:lnTo>
                  <a:pt x="20" y="72"/>
                </a:lnTo>
                <a:lnTo>
                  <a:pt x="18" y="92"/>
                </a:lnTo>
                <a:lnTo>
                  <a:pt x="12" y="114"/>
                </a:lnTo>
                <a:lnTo>
                  <a:pt x="10" y="130"/>
                </a:lnTo>
                <a:lnTo>
                  <a:pt x="6" y="114"/>
                </a:lnTo>
                <a:lnTo>
                  <a:pt x="2" y="92"/>
                </a:lnTo>
                <a:lnTo>
                  <a:pt x="0" y="72"/>
                </a:lnTo>
                <a:lnTo>
                  <a:pt x="0" y="50"/>
                </a:lnTo>
                <a:lnTo>
                  <a:pt x="0" y="30"/>
                </a:lnTo>
                <a:lnTo>
                  <a:pt x="2" y="14"/>
                </a:lnTo>
                <a:lnTo>
                  <a:pt x="2" y="4"/>
                </a:lnTo>
                <a:lnTo>
                  <a:pt x="2"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841" name="Freeform 454"/>
          <p:cNvSpPr>
            <a:spLocks/>
          </p:cNvSpPr>
          <p:nvPr/>
        </p:nvSpPr>
        <p:spPr bwMode="auto">
          <a:xfrm>
            <a:off x="5450418" y="3311526"/>
            <a:ext cx="42333" cy="206375"/>
          </a:xfrm>
          <a:custGeom>
            <a:avLst/>
            <a:gdLst>
              <a:gd name="T0" fmla="*/ 2147483647 w 20"/>
              <a:gd name="T1" fmla="*/ 2147483647 h 130"/>
              <a:gd name="T2" fmla="*/ 2147483647 w 20"/>
              <a:gd name="T3" fmla="*/ 2147483647 h 130"/>
              <a:gd name="T4" fmla="*/ 2147483647 w 20"/>
              <a:gd name="T5" fmla="*/ 2147483647 h 130"/>
              <a:gd name="T6" fmla="*/ 2147483647 w 20"/>
              <a:gd name="T7" fmla="*/ 2147483647 h 130"/>
              <a:gd name="T8" fmla="*/ 2147483647 w 20"/>
              <a:gd name="T9" fmla="*/ 2147483647 h 130"/>
              <a:gd name="T10" fmla="*/ 2147483647 w 20"/>
              <a:gd name="T11" fmla="*/ 2147483647 h 130"/>
              <a:gd name="T12" fmla="*/ 2147483647 w 20"/>
              <a:gd name="T13" fmla="*/ 2147483647 h 130"/>
              <a:gd name="T14" fmla="*/ 2147483647 w 20"/>
              <a:gd name="T15" fmla="*/ 2147483647 h 130"/>
              <a:gd name="T16" fmla="*/ 2147483647 w 20"/>
              <a:gd name="T17" fmla="*/ 0 h 130"/>
              <a:gd name="T18" fmla="*/ 2147483647 w 20"/>
              <a:gd name="T19" fmla="*/ 2147483647 h 130"/>
              <a:gd name="T20" fmla="*/ 0 w 20"/>
              <a:gd name="T21" fmla="*/ 2147483647 h 130"/>
              <a:gd name="T22" fmla="*/ 0 w 20"/>
              <a:gd name="T23" fmla="*/ 2147483647 h 130"/>
              <a:gd name="T24" fmla="*/ 0 w 20"/>
              <a:gd name="T25" fmla="*/ 2147483647 h 130"/>
              <a:gd name="T26" fmla="*/ 0 w 20"/>
              <a:gd name="T27" fmla="*/ 2147483647 h 130"/>
              <a:gd name="T28" fmla="*/ 0 w 20"/>
              <a:gd name="T29" fmla="*/ 2147483647 h 130"/>
              <a:gd name="T30" fmla="*/ 0 w 20"/>
              <a:gd name="T31" fmla="*/ 2147483647 h 130"/>
              <a:gd name="T32" fmla="*/ 0 w 20"/>
              <a:gd name="T33" fmla="*/ 2147483647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130">
                <a:moveTo>
                  <a:pt x="20" y="130"/>
                </a:moveTo>
                <a:lnTo>
                  <a:pt x="20" y="126"/>
                </a:lnTo>
                <a:lnTo>
                  <a:pt x="20" y="114"/>
                </a:lnTo>
                <a:lnTo>
                  <a:pt x="20" y="100"/>
                </a:lnTo>
                <a:lnTo>
                  <a:pt x="20" y="80"/>
                </a:lnTo>
                <a:lnTo>
                  <a:pt x="16" y="58"/>
                </a:lnTo>
                <a:lnTo>
                  <a:pt x="16" y="38"/>
                </a:lnTo>
                <a:lnTo>
                  <a:pt x="10" y="18"/>
                </a:lnTo>
                <a:lnTo>
                  <a:pt x="6" y="0"/>
                </a:lnTo>
                <a:lnTo>
                  <a:pt x="2" y="18"/>
                </a:lnTo>
                <a:lnTo>
                  <a:pt x="0" y="38"/>
                </a:lnTo>
                <a:lnTo>
                  <a:pt x="0" y="58"/>
                </a:lnTo>
                <a:lnTo>
                  <a:pt x="0" y="80"/>
                </a:lnTo>
                <a:lnTo>
                  <a:pt x="0" y="100"/>
                </a:lnTo>
                <a:lnTo>
                  <a:pt x="0" y="114"/>
                </a:lnTo>
                <a:lnTo>
                  <a:pt x="0" y="126"/>
                </a:lnTo>
                <a:lnTo>
                  <a:pt x="0" y="13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842" name="Freeform 455"/>
          <p:cNvSpPr>
            <a:spLocks/>
          </p:cNvSpPr>
          <p:nvPr/>
        </p:nvSpPr>
        <p:spPr bwMode="auto">
          <a:xfrm>
            <a:off x="5450418" y="3597275"/>
            <a:ext cx="42333" cy="206375"/>
          </a:xfrm>
          <a:custGeom>
            <a:avLst/>
            <a:gdLst>
              <a:gd name="T0" fmla="*/ 2147483647 w 20"/>
              <a:gd name="T1" fmla="*/ 0 h 130"/>
              <a:gd name="T2" fmla="*/ 2147483647 w 20"/>
              <a:gd name="T3" fmla="*/ 2147483647 h 130"/>
              <a:gd name="T4" fmla="*/ 2147483647 w 20"/>
              <a:gd name="T5" fmla="*/ 2147483647 h 130"/>
              <a:gd name="T6" fmla="*/ 2147483647 w 20"/>
              <a:gd name="T7" fmla="*/ 2147483647 h 130"/>
              <a:gd name="T8" fmla="*/ 2147483647 w 20"/>
              <a:gd name="T9" fmla="*/ 2147483647 h 130"/>
              <a:gd name="T10" fmla="*/ 2147483647 w 20"/>
              <a:gd name="T11" fmla="*/ 2147483647 h 130"/>
              <a:gd name="T12" fmla="*/ 2147483647 w 20"/>
              <a:gd name="T13" fmla="*/ 2147483647 h 130"/>
              <a:gd name="T14" fmla="*/ 2147483647 w 20"/>
              <a:gd name="T15" fmla="*/ 2147483647 h 130"/>
              <a:gd name="T16" fmla="*/ 2147483647 w 20"/>
              <a:gd name="T17" fmla="*/ 2147483647 h 130"/>
              <a:gd name="T18" fmla="*/ 2147483647 w 20"/>
              <a:gd name="T19" fmla="*/ 2147483647 h 130"/>
              <a:gd name="T20" fmla="*/ 0 w 20"/>
              <a:gd name="T21" fmla="*/ 2147483647 h 130"/>
              <a:gd name="T22" fmla="*/ 0 w 20"/>
              <a:gd name="T23" fmla="*/ 2147483647 h 130"/>
              <a:gd name="T24" fmla="*/ 0 w 20"/>
              <a:gd name="T25" fmla="*/ 2147483647 h 130"/>
              <a:gd name="T26" fmla="*/ 0 w 20"/>
              <a:gd name="T27" fmla="*/ 2147483647 h 130"/>
              <a:gd name="T28" fmla="*/ 0 w 20"/>
              <a:gd name="T29" fmla="*/ 2147483647 h 130"/>
              <a:gd name="T30" fmla="*/ 0 w 20"/>
              <a:gd name="T31" fmla="*/ 2147483647 h 130"/>
              <a:gd name="T32" fmla="*/ 0 w 20"/>
              <a:gd name="T33" fmla="*/ 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130">
                <a:moveTo>
                  <a:pt x="20" y="0"/>
                </a:moveTo>
                <a:lnTo>
                  <a:pt x="20" y="4"/>
                </a:lnTo>
                <a:lnTo>
                  <a:pt x="20" y="14"/>
                </a:lnTo>
                <a:lnTo>
                  <a:pt x="20" y="30"/>
                </a:lnTo>
                <a:lnTo>
                  <a:pt x="20" y="50"/>
                </a:lnTo>
                <a:lnTo>
                  <a:pt x="16" y="72"/>
                </a:lnTo>
                <a:lnTo>
                  <a:pt x="16" y="92"/>
                </a:lnTo>
                <a:lnTo>
                  <a:pt x="10" y="114"/>
                </a:lnTo>
                <a:lnTo>
                  <a:pt x="6" y="130"/>
                </a:lnTo>
                <a:lnTo>
                  <a:pt x="2" y="114"/>
                </a:lnTo>
                <a:lnTo>
                  <a:pt x="0" y="92"/>
                </a:lnTo>
                <a:lnTo>
                  <a:pt x="0" y="72"/>
                </a:lnTo>
                <a:lnTo>
                  <a:pt x="0" y="50"/>
                </a:lnTo>
                <a:lnTo>
                  <a:pt x="0" y="30"/>
                </a:lnTo>
                <a:lnTo>
                  <a:pt x="0" y="14"/>
                </a:lnTo>
                <a:lnTo>
                  <a:pt x="0" y="4"/>
                </a:lnTo>
                <a:lnTo>
                  <a:pt x="0"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843" name="Freeform 456"/>
          <p:cNvSpPr>
            <a:spLocks/>
          </p:cNvSpPr>
          <p:nvPr/>
        </p:nvSpPr>
        <p:spPr bwMode="auto">
          <a:xfrm>
            <a:off x="5581651" y="3311526"/>
            <a:ext cx="46567" cy="206375"/>
          </a:xfrm>
          <a:custGeom>
            <a:avLst/>
            <a:gdLst>
              <a:gd name="T0" fmla="*/ 2147483647 w 22"/>
              <a:gd name="T1" fmla="*/ 2147483647 h 130"/>
              <a:gd name="T2" fmla="*/ 2147483647 w 22"/>
              <a:gd name="T3" fmla="*/ 2147483647 h 130"/>
              <a:gd name="T4" fmla="*/ 2147483647 w 22"/>
              <a:gd name="T5" fmla="*/ 2147483647 h 130"/>
              <a:gd name="T6" fmla="*/ 2147483647 w 22"/>
              <a:gd name="T7" fmla="*/ 2147483647 h 130"/>
              <a:gd name="T8" fmla="*/ 2147483647 w 22"/>
              <a:gd name="T9" fmla="*/ 2147483647 h 130"/>
              <a:gd name="T10" fmla="*/ 2147483647 w 22"/>
              <a:gd name="T11" fmla="*/ 2147483647 h 130"/>
              <a:gd name="T12" fmla="*/ 2147483647 w 22"/>
              <a:gd name="T13" fmla="*/ 2147483647 h 130"/>
              <a:gd name="T14" fmla="*/ 2147483647 w 22"/>
              <a:gd name="T15" fmla="*/ 2147483647 h 130"/>
              <a:gd name="T16" fmla="*/ 2147483647 w 22"/>
              <a:gd name="T17" fmla="*/ 0 h 130"/>
              <a:gd name="T18" fmla="*/ 2147483647 w 22"/>
              <a:gd name="T19" fmla="*/ 2147483647 h 130"/>
              <a:gd name="T20" fmla="*/ 0 w 22"/>
              <a:gd name="T21" fmla="*/ 2147483647 h 130"/>
              <a:gd name="T22" fmla="*/ 0 w 22"/>
              <a:gd name="T23" fmla="*/ 2147483647 h 130"/>
              <a:gd name="T24" fmla="*/ 0 w 22"/>
              <a:gd name="T25" fmla="*/ 2147483647 h 130"/>
              <a:gd name="T26" fmla="*/ 0 w 22"/>
              <a:gd name="T27" fmla="*/ 2147483647 h 130"/>
              <a:gd name="T28" fmla="*/ 0 w 22"/>
              <a:gd name="T29" fmla="*/ 2147483647 h 130"/>
              <a:gd name="T30" fmla="*/ 2147483647 w 22"/>
              <a:gd name="T31" fmla="*/ 2147483647 h 130"/>
              <a:gd name="T32" fmla="*/ 2147483647 w 22"/>
              <a:gd name="T33" fmla="*/ 2147483647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130">
                <a:moveTo>
                  <a:pt x="22" y="130"/>
                </a:moveTo>
                <a:lnTo>
                  <a:pt x="22" y="126"/>
                </a:lnTo>
                <a:lnTo>
                  <a:pt x="22" y="114"/>
                </a:lnTo>
                <a:lnTo>
                  <a:pt x="22" y="100"/>
                </a:lnTo>
                <a:lnTo>
                  <a:pt x="22" y="80"/>
                </a:lnTo>
                <a:lnTo>
                  <a:pt x="18" y="58"/>
                </a:lnTo>
                <a:lnTo>
                  <a:pt x="16" y="38"/>
                </a:lnTo>
                <a:lnTo>
                  <a:pt x="12" y="18"/>
                </a:lnTo>
                <a:lnTo>
                  <a:pt x="8" y="0"/>
                </a:lnTo>
                <a:lnTo>
                  <a:pt x="2" y="18"/>
                </a:lnTo>
                <a:lnTo>
                  <a:pt x="0" y="38"/>
                </a:lnTo>
                <a:lnTo>
                  <a:pt x="0" y="58"/>
                </a:lnTo>
                <a:lnTo>
                  <a:pt x="0" y="80"/>
                </a:lnTo>
                <a:lnTo>
                  <a:pt x="0" y="100"/>
                </a:lnTo>
                <a:lnTo>
                  <a:pt x="0" y="114"/>
                </a:lnTo>
                <a:lnTo>
                  <a:pt x="2" y="126"/>
                </a:lnTo>
                <a:lnTo>
                  <a:pt x="2" y="13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844" name="Freeform 457"/>
          <p:cNvSpPr>
            <a:spLocks/>
          </p:cNvSpPr>
          <p:nvPr/>
        </p:nvSpPr>
        <p:spPr bwMode="auto">
          <a:xfrm>
            <a:off x="5581651" y="3597275"/>
            <a:ext cx="46567" cy="206375"/>
          </a:xfrm>
          <a:custGeom>
            <a:avLst/>
            <a:gdLst>
              <a:gd name="T0" fmla="*/ 2147483647 w 22"/>
              <a:gd name="T1" fmla="*/ 0 h 130"/>
              <a:gd name="T2" fmla="*/ 2147483647 w 22"/>
              <a:gd name="T3" fmla="*/ 2147483647 h 130"/>
              <a:gd name="T4" fmla="*/ 2147483647 w 22"/>
              <a:gd name="T5" fmla="*/ 2147483647 h 130"/>
              <a:gd name="T6" fmla="*/ 2147483647 w 22"/>
              <a:gd name="T7" fmla="*/ 2147483647 h 130"/>
              <a:gd name="T8" fmla="*/ 2147483647 w 22"/>
              <a:gd name="T9" fmla="*/ 2147483647 h 130"/>
              <a:gd name="T10" fmla="*/ 2147483647 w 22"/>
              <a:gd name="T11" fmla="*/ 2147483647 h 130"/>
              <a:gd name="T12" fmla="*/ 2147483647 w 22"/>
              <a:gd name="T13" fmla="*/ 2147483647 h 130"/>
              <a:gd name="T14" fmla="*/ 2147483647 w 22"/>
              <a:gd name="T15" fmla="*/ 2147483647 h 130"/>
              <a:gd name="T16" fmla="*/ 2147483647 w 22"/>
              <a:gd name="T17" fmla="*/ 2147483647 h 130"/>
              <a:gd name="T18" fmla="*/ 2147483647 w 22"/>
              <a:gd name="T19" fmla="*/ 2147483647 h 130"/>
              <a:gd name="T20" fmla="*/ 0 w 22"/>
              <a:gd name="T21" fmla="*/ 2147483647 h 130"/>
              <a:gd name="T22" fmla="*/ 0 w 22"/>
              <a:gd name="T23" fmla="*/ 2147483647 h 130"/>
              <a:gd name="T24" fmla="*/ 0 w 22"/>
              <a:gd name="T25" fmla="*/ 2147483647 h 130"/>
              <a:gd name="T26" fmla="*/ 0 w 22"/>
              <a:gd name="T27" fmla="*/ 2147483647 h 130"/>
              <a:gd name="T28" fmla="*/ 0 w 22"/>
              <a:gd name="T29" fmla="*/ 2147483647 h 130"/>
              <a:gd name="T30" fmla="*/ 2147483647 w 22"/>
              <a:gd name="T31" fmla="*/ 2147483647 h 130"/>
              <a:gd name="T32" fmla="*/ 2147483647 w 22"/>
              <a:gd name="T33" fmla="*/ 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130">
                <a:moveTo>
                  <a:pt x="22" y="0"/>
                </a:moveTo>
                <a:lnTo>
                  <a:pt x="22" y="4"/>
                </a:lnTo>
                <a:lnTo>
                  <a:pt x="22" y="14"/>
                </a:lnTo>
                <a:lnTo>
                  <a:pt x="22" y="30"/>
                </a:lnTo>
                <a:lnTo>
                  <a:pt x="22" y="50"/>
                </a:lnTo>
                <a:lnTo>
                  <a:pt x="18" y="72"/>
                </a:lnTo>
                <a:lnTo>
                  <a:pt x="16" y="92"/>
                </a:lnTo>
                <a:lnTo>
                  <a:pt x="12" y="114"/>
                </a:lnTo>
                <a:lnTo>
                  <a:pt x="8" y="130"/>
                </a:lnTo>
                <a:lnTo>
                  <a:pt x="2" y="114"/>
                </a:lnTo>
                <a:lnTo>
                  <a:pt x="0" y="92"/>
                </a:lnTo>
                <a:lnTo>
                  <a:pt x="0" y="72"/>
                </a:lnTo>
                <a:lnTo>
                  <a:pt x="0" y="50"/>
                </a:lnTo>
                <a:lnTo>
                  <a:pt x="0" y="30"/>
                </a:lnTo>
                <a:lnTo>
                  <a:pt x="0" y="14"/>
                </a:lnTo>
                <a:lnTo>
                  <a:pt x="2" y="4"/>
                </a:lnTo>
                <a:lnTo>
                  <a:pt x="2"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845" name="Freeform 458"/>
          <p:cNvSpPr>
            <a:spLocks/>
          </p:cNvSpPr>
          <p:nvPr/>
        </p:nvSpPr>
        <p:spPr bwMode="auto">
          <a:xfrm>
            <a:off x="3409951" y="3311526"/>
            <a:ext cx="46567" cy="206375"/>
          </a:xfrm>
          <a:custGeom>
            <a:avLst/>
            <a:gdLst>
              <a:gd name="T0" fmla="*/ 2147483647 w 22"/>
              <a:gd name="T1" fmla="*/ 2147483647 h 130"/>
              <a:gd name="T2" fmla="*/ 2147483647 w 22"/>
              <a:gd name="T3" fmla="*/ 2147483647 h 130"/>
              <a:gd name="T4" fmla="*/ 2147483647 w 22"/>
              <a:gd name="T5" fmla="*/ 2147483647 h 130"/>
              <a:gd name="T6" fmla="*/ 2147483647 w 22"/>
              <a:gd name="T7" fmla="*/ 2147483647 h 130"/>
              <a:gd name="T8" fmla="*/ 2147483647 w 22"/>
              <a:gd name="T9" fmla="*/ 2147483647 h 130"/>
              <a:gd name="T10" fmla="*/ 2147483647 w 22"/>
              <a:gd name="T11" fmla="*/ 2147483647 h 130"/>
              <a:gd name="T12" fmla="*/ 2147483647 w 22"/>
              <a:gd name="T13" fmla="*/ 2147483647 h 130"/>
              <a:gd name="T14" fmla="*/ 2147483647 w 22"/>
              <a:gd name="T15" fmla="*/ 2147483647 h 130"/>
              <a:gd name="T16" fmla="*/ 2147483647 w 22"/>
              <a:gd name="T17" fmla="*/ 0 h 130"/>
              <a:gd name="T18" fmla="*/ 2147483647 w 22"/>
              <a:gd name="T19" fmla="*/ 2147483647 h 130"/>
              <a:gd name="T20" fmla="*/ 0 w 22"/>
              <a:gd name="T21" fmla="*/ 2147483647 h 130"/>
              <a:gd name="T22" fmla="*/ 0 w 22"/>
              <a:gd name="T23" fmla="*/ 2147483647 h 130"/>
              <a:gd name="T24" fmla="*/ 0 w 22"/>
              <a:gd name="T25" fmla="*/ 2147483647 h 130"/>
              <a:gd name="T26" fmla="*/ 0 w 22"/>
              <a:gd name="T27" fmla="*/ 2147483647 h 130"/>
              <a:gd name="T28" fmla="*/ 0 w 22"/>
              <a:gd name="T29" fmla="*/ 2147483647 h 130"/>
              <a:gd name="T30" fmla="*/ 2147483647 w 22"/>
              <a:gd name="T31" fmla="*/ 2147483647 h 130"/>
              <a:gd name="T32" fmla="*/ 2147483647 w 22"/>
              <a:gd name="T33" fmla="*/ 2147483647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130">
                <a:moveTo>
                  <a:pt x="18" y="130"/>
                </a:moveTo>
                <a:lnTo>
                  <a:pt x="18" y="126"/>
                </a:lnTo>
                <a:lnTo>
                  <a:pt x="22" y="114"/>
                </a:lnTo>
                <a:lnTo>
                  <a:pt x="22" y="100"/>
                </a:lnTo>
                <a:lnTo>
                  <a:pt x="22" y="80"/>
                </a:lnTo>
                <a:lnTo>
                  <a:pt x="18" y="58"/>
                </a:lnTo>
                <a:lnTo>
                  <a:pt x="16" y="38"/>
                </a:lnTo>
                <a:lnTo>
                  <a:pt x="14" y="18"/>
                </a:lnTo>
                <a:lnTo>
                  <a:pt x="8" y="0"/>
                </a:lnTo>
                <a:lnTo>
                  <a:pt x="2" y="18"/>
                </a:lnTo>
                <a:lnTo>
                  <a:pt x="0" y="38"/>
                </a:lnTo>
                <a:lnTo>
                  <a:pt x="0" y="58"/>
                </a:lnTo>
                <a:lnTo>
                  <a:pt x="0" y="80"/>
                </a:lnTo>
                <a:lnTo>
                  <a:pt x="0" y="100"/>
                </a:lnTo>
                <a:lnTo>
                  <a:pt x="0" y="114"/>
                </a:lnTo>
                <a:lnTo>
                  <a:pt x="2" y="126"/>
                </a:lnTo>
                <a:lnTo>
                  <a:pt x="2" y="13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846" name="Freeform 459"/>
          <p:cNvSpPr>
            <a:spLocks/>
          </p:cNvSpPr>
          <p:nvPr/>
        </p:nvSpPr>
        <p:spPr bwMode="auto">
          <a:xfrm>
            <a:off x="3409951" y="3597275"/>
            <a:ext cx="46567" cy="206375"/>
          </a:xfrm>
          <a:custGeom>
            <a:avLst/>
            <a:gdLst>
              <a:gd name="T0" fmla="*/ 2147483647 w 22"/>
              <a:gd name="T1" fmla="*/ 0 h 130"/>
              <a:gd name="T2" fmla="*/ 2147483647 w 22"/>
              <a:gd name="T3" fmla="*/ 2147483647 h 130"/>
              <a:gd name="T4" fmla="*/ 2147483647 w 22"/>
              <a:gd name="T5" fmla="*/ 2147483647 h 130"/>
              <a:gd name="T6" fmla="*/ 2147483647 w 22"/>
              <a:gd name="T7" fmla="*/ 2147483647 h 130"/>
              <a:gd name="T8" fmla="*/ 2147483647 w 22"/>
              <a:gd name="T9" fmla="*/ 2147483647 h 130"/>
              <a:gd name="T10" fmla="*/ 2147483647 w 22"/>
              <a:gd name="T11" fmla="*/ 2147483647 h 130"/>
              <a:gd name="T12" fmla="*/ 2147483647 w 22"/>
              <a:gd name="T13" fmla="*/ 2147483647 h 130"/>
              <a:gd name="T14" fmla="*/ 2147483647 w 22"/>
              <a:gd name="T15" fmla="*/ 2147483647 h 130"/>
              <a:gd name="T16" fmla="*/ 2147483647 w 22"/>
              <a:gd name="T17" fmla="*/ 2147483647 h 130"/>
              <a:gd name="T18" fmla="*/ 2147483647 w 22"/>
              <a:gd name="T19" fmla="*/ 2147483647 h 130"/>
              <a:gd name="T20" fmla="*/ 0 w 22"/>
              <a:gd name="T21" fmla="*/ 2147483647 h 130"/>
              <a:gd name="T22" fmla="*/ 0 w 22"/>
              <a:gd name="T23" fmla="*/ 2147483647 h 130"/>
              <a:gd name="T24" fmla="*/ 0 w 22"/>
              <a:gd name="T25" fmla="*/ 2147483647 h 130"/>
              <a:gd name="T26" fmla="*/ 0 w 22"/>
              <a:gd name="T27" fmla="*/ 2147483647 h 130"/>
              <a:gd name="T28" fmla="*/ 0 w 22"/>
              <a:gd name="T29" fmla="*/ 2147483647 h 130"/>
              <a:gd name="T30" fmla="*/ 2147483647 w 22"/>
              <a:gd name="T31" fmla="*/ 2147483647 h 130"/>
              <a:gd name="T32" fmla="*/ 2147483647 w 22"/>
              <a:gd name="T33" fmla="*/ 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130">
                <a:moveTo>
                  <a:pt x="18" y="0"/>
                </a:moveTo>
                <a:lnTo>
                  <a:pt x="18" y="4"/>
                </a:lnTo>
                <a:lnTo>
                  <a:pt x="22" y="14"/>
                </a:lnTo>
                <a:lnTo>
                  <a:pt x="22" y="30"/>
                </a:lnTo>
                <a:lnTo>
                  <a:pt x="22" y="50"/>
                </a:lnTo>
                <a:lnTo>
                  <a:pt x="18" y="72"/>
                </a:lnTo>
                <a:lnTo>
                  <a:pt x="16" y="92"/>
                </a:lnTo>
                <a:lnTo>
                  <a:pt x="14" y="114"/>
                </a:lnTo>
                <a:lnTo>
                  <a:pt x="8" y="130"/>
                </a:lnTo>
                <a:lnTo>
                  <a:pt x="2" y="114"/>
                </a:lnTo>
                <a:lnTo>
                  <a:pt x="0" y="92"/>
                </a:lnTo>
                <a:lnTo>
                  <a:pt x="0" y="72"/>
                </a:lnTo>
                <a:lnTo>
                  <a:pt x="0" y="50"/>
                </a:lnTo>
                <a:lnTo>
                  <a:pt x="0" y="30"/>
                </a:lnTo>
                <a:lnTo>
                  <a:pt x="0" y="14"/>
                </a:lnTo>
                <a:lnTo>
                  <a:pt x="2" y="4"/>
                </a:lnTo>
                <a:lnTo>
                  <a:pt x="2"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847" name="Freeform 460"/>
          <p:cNvSpPr>
            <a:spLocks/>
          </p:cNvSpPr>
          <p:nvPr/>
        </p:nvSpPr>
        <p:spPr bwMode="auto">
          <a:xfrm>
            <a:off x="3541185" y="3311526"/>
            <a:ext cx="46567" cy="206375"/>
          </a:xfrm>
          <a:custGeom>
            <a:avLst/>
            <a:gdLst>
              <a:gd name="T0" fmla="*/ 2147483647 w 22"/>
              <a:gd name="T1" fmla="*/ 2147483647 h 130"/>
              <a:gd name="T2" fmla="*/ 2147483647 w 22"/>
              <a:gd name="T3" fmla="*/ 2147483647 h 130"/>
              <a:gd name="T4" fmla="*/ 2147483647 w 22"/>
              <a:gd name="T5" fmla="*/ 2147483647 h 130"/>
              <a:gd name="T6" fmla="*/ 2147483647 w 22"/>
              <a:gd name="T7" fmla="*/ 2147483647 h 130"/>
              <a:gd name="T8" fmla="*/ 2147483647 w 22"/>
              <a:gd name="T9" fmla="*/ 2147483647 h 130"/>
              <a:gd name="T10" fmla="*/ 2147483647 w 22"/>
              <a:gd name="T11" fmla="*/ 2147483647 h 130"/>
              <a:gd name="T12" fmla="*/ 2147483647 w 22"/>
              <a:gd name="T13" fmla="*/ 2147483647 h 130"/>
              <a:gd name="T14" fmla="*/ 2147483647 w 22"/>
              <a:gd name="T15" fmla="*/ 2147483647 h 130"/>
              <a:gd name="T16" fmla="*/ 2147483647 w 22"/>
              <a:gd name="T17" fmla="*/ 0 h 130"/>
              <a:gd name="T18" fmla="*/ 2147483647 w 22"/>
              <a:gd name="T19" fmla="*/ 2147483647 h 130"/>
              <a:gd name="T20" fmla="*/ 0 w 22"/>
              <a:gd name="T21" fmla="*/ 2147483647 h 130"/>
              <a:gd name="T22" fmla="*/ 0 w 22"/>
              <a:gd name="T23" fmla="*/ 2147483647 h 130"/>
              <a:gd name="T24" fmla="*/ 0 w 22"/>
              <a:gd name="T25" fmla="*/ 2147483647 h 130"/>
              <a:gd name="T26" fmla="*/ 0 w 22"/>
              <a:gd name="T27" fmla="*/ 2147483647 h 130"/>
              <a:gd name="T28" fmla="*/ 0 w 22"/>
              <a:gd name="T29" fmla="*/ 2147483647 h 130"/>
              <a:gd name="T30" fmla="*/ 2147483647 w 22"/>
              <a:gd name="T31" fmla="*/ 2147483647 h 130"/>
              <a:gd name="T32" fmla="*/ 2147483647 w 22"/>
              <a:gd name="T33" fmla="*/ 2147483647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130">
                <a:moveTo>
                  <a:pt x="20" y="130"/>
                </a:moveTo>
                <a:lnTo>
                  <a:pt x="20" y="126"/>
                </a:lnTo>
                <a:lnTo>
                  <a:pt x="20" y="114"/>
                </a:lnTo>
                <a:lnTo>
                  <a:pt x="22" y="100"/>
                </a:lnTo>
                <a:lnTo>
                  <a:pt x="20" y="80"/>
                </a:lnTo>
                <a:lnTo>
                  <a:pt x="20" y="58"/>
                </a:lnTo>
                <a:lnTo>
                  <a:pt x="16" y="38"/>
                </a:lnTo>
                <a:lnTo>
                  <a:pt x="14" y="18"/>
                </a:lnTo>
                <a:lnTo>
                  <a:pt x="8" y="0"/>
                </a:lnTo>
                <a:lnTo>
                  <a:pt x="4" y="18"/>
                </a:lnTo>
                <a:lnTo>
                  <a:pt x="0" y="38"/>
                </a:lnTo>
                <a:lnTo>
                  <a:pt x="0" y="58"/>
                </a:lnTo>
                <a:lnTo>
                  <a:pt x="0" y="80"/>
                </a:lnTo>
                <a:lnTo>
                  <a:pt x="0" y="100"/>
                </a:lnTo>
                <a:lnTo>
                  <a:pt x="0" y="114"/>
                </a:lnTo>
                <a:lnTo>
                  <a:pt x="2" y="126"/>
                </a:lnTo>
                <a:lnTo>
                  <a:pt x="2" y="13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848" name="Freeform 461"/>
          <p:cNvSpPr>
            <a:spLocks/>
          </p:cNvSpPr>
          <p:nvPr/>
        </p:nvSpPr>
        <p:spPr bwMode="auto">
          <a:xfrm>
            <a:off x="3541185" y="3597275"/>
            <a:ext cx="46567" cy="206375"/>
          </a:xfrm>
          <a:custGeom>
            <a:avLst/>
            <a:gdLst>
              <a:gd name="T0" fmla="*/ 2147483647 w 22"/>
              <a:gd name="T1" fmla="*/ 0 h 130"/>
              <a:gd name="T2" fmla="*/ 2147483647 w 22"/>
              <a:gd name="T3" fmla="*/ 2147483647 h 130"/>
              <a:gd name="T4" fmla="*/ 2147483647 w 22"/>
              <a:gd name="T5" fmla="*/ 2147483647 h 130"/>
              <a:gd name="T6" fmla="*/ 2147483647 w 22"/>
              <a:gd name="T7" fmla="*/ 2147483647 h 130"/>
              <a:gd name="T8" fmla="*/ 2147483647 w 22"/>
              <a:gd name="T9" fmla="*/ 2147483647 h 130"/>
              <a:gd name="T10" fmla="*/ 2147483647 w 22"/>
              <a:gd name="T11" fmla="*/ 2147483647 h 130"/>
              <a:gd name="T12" fmla="*/ 2147483647 w 22"/>
              <a:gd name="T13" fmla="*/ 2147483647 h 130"/>
              <a:gd name="T14" fmla="*/ 2147483647 w 22"/>
              <a:gd name="T15" fmla="*/ 2147483647 h 130"/>
              <a:gd name="T16" fmla="*/ 2147483647 w 22"/>
              <a:gd name="T17" fmla="*/ 2147483647 h 130"/>
              <a:gd name="T18" fmla="*/ 2147483647 w 22"/>
              <a:gd name="T19" fmla="*/ 2147483647 h 130"/>
              <a:gd name="T20" fmla="*/ 0 w 22"/>
              <a:gd name="T21" fmla="*/ 2147483647 h 130"/>
              <a:gd name="T22" fmla="*/ 0 w 22"/>
              <a:gd name="T23" fmla="*/ 2147483647 h 130"/>
              <a:gd name="T24" fmla="*/ 0 w 22"/>
              <a:gd name="T25" fmla="*/ 2147483647 h 130"/>
              <a:gd name="T26" fmla="*/ 0 w 22"/>
              <a:gd name="T27" fmla="*/ 2147483647 h 130"/>
              <a:gd name="T28" fmla="*/ 0 w 22"/>
              <a:gd name="T29" fmla="*/ 2147483647 h 130"/>
              <a:gd name="T30" fmla="*/ 2147483647 w 22"/>
              <a:gd name="T31" fmla="*/ 2147483647 h 130"/>
              <a:gd name="T32" fmla="*/ 2147483647 w 22"/>
              <a:gd name="T33" fmla="*/ 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130">
                <a:moveTo>
                  <a:pt x="20" y="0"/>
                </a:moveTo>
                <a:lnTo>
                  <a:pt x="20" y="4"/>
                </a:lnTo>
                <a:lnTo>
                  <a:pt x="20" y="14"/>
                </a:lnTo>
                <a:lnTo>
                  <a:pt x="22" y="30"/>
                </a:lnTo>
                <a:lnTo>
                  <a:pt x="20" y="50"/>
                </a:lnTo>
                <a:lnTo>
                  <a:pt x="20" y="72"/>
                </a:lnTo>
                <a:lnTo>
                  <a:pt x="16" y="92"/>
                </a:lnTo>
                <a:lnTo>
                  <a:pt x="14" y="114"/>
                </a:lnTo>
                <a:lnTo>
                  <a:pt x="8" y="130"/>
                </a:lnTo>
                <a:lnTo>
                  <a:pt x="4" y="114"/>
                </a:lnTo>
                <a:lnTo>
                  <a:pt x="0" y="92"/>
                </a:lnTo>
                <a:lnTo>
                  <a:pt x="0" y="72"/>
                </a:lnTo>
                <a:lnTo>
                  <a:pt x="0" y="50"/>
                </a:lnTo>
                <a:lnTo>
                  <a:pt x="0" y="30"/>
                </a:lnTo>
                <a:lnTo>
                  <a:pt x="0" y="14"/>
                </a:lnTo>
                <a:lnTo>
                  <a:pt x="2" y="4"/>
                </a:lnTo>
                <a:lnTo>
                  <a:pt x="2"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849" name="Freeform 462"/>
          <p:cNvSpPr>
            <a:spLocks/>
          </p:cNvSpPr>
          <p:nvPr/>
        </p:nvSpPr>
        <p:spPr bwMode="auto">
          <a:xfrm>
            <a:off x="3672418" y="3311526"/>
            <a:ext cx="46567" cy="206375"/>
          </a:xfrm>
          <a:custGeom>
            <a:avLst/>
            <a:gdLst>
              <a:gd name="T0" fmla="*/ 2147483647 w 22"/>
              <a:gd name="T1" fmla="*/ 2147483647 h 130"/>
              <a:gd name="T2" fmla="*/ 2147483647 w 22"/>
              <a:gd name="T3" fmla="*/ 2147483647 h 130"/>
              <a:gd name="T4" fmla="*/ 2147483647 w 22"/>
              <a:gd name="T5" fmla="*/ 2147483647 h 130"/>
              <a:gd name="T6" fmla="*/ 2147483647 w 22"/>
              <a:gd name="T7" fmla="*/ 2147483647 h 130"/>
              <a:gd name="T8" fmla="*/ 2147483647 w 22"/>
              <a:gd name="T9" fmla="*/ 2147483647 h 130"/>
              <a:gd name="T10" fmla="*/ 2147483647 w 22"/>
              <a:gd name="T11" fmla="*/ 2147483647 h 130"/>
              <a:gd name="T12" fmla="*/ 2147483647 w 22"/>
              <a:gd name="T13" fmla="*/ 2147483647 h 130"/>
              <a:gd name="T14" fmla="*/ 2147483647 w 22"/>
              <a:gd name="T15" fmla="*/ 2147483647 h 130"/>
              <a:gd name="T16" fmla="*/ 2147483647 w 22"/>
              <a:gd name="T17" fmla="*/ 0 h 130"/>
              <a:gd name="T18" fmla="*/ 2147483647 w 22"/>
              <a:gd name="T19" fmla="*/ 2147483647 h 130"/>
              <a:gd name="T20" fmla="*/ 0 w 22"/>
              <a:gd name="T21" fmla="*/ 2147483647 h 130"/>
              <a:gd name="T22" fmla="*/ 0 w 22"/>
              <a:gd name="T23" fmla="*/ 2147483647 h 130"/>
              <a:gd name="T24" fmla="*/ 0 w 22"/>
              <a:gd name="T25" fmla="*/ 2147483647 h 130"/>
              <a:gd name="T26" fmla="*/ 0 w 22"/>
              <a:gd name="T27" fmla="*/ 2147483647 h 130"/>
              <a:gd name="T28" fmla="*/ 0 w 22"/>
              <a:gd name="T29" fmla="*/ 2147483647 h 130"/>
              <a:gd name="T30" fmla="*/ 2147483647 w 22"/>
              <a:gd name="T31" fmla="*/ 2147483647 h 130"/>
              <a:gd name="T32" fmla="*/ 2147483647 w 22"/>
              <a:gd name="T33" fmla="*/ 2147483647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130">
                <a:moveTo>
                  <a:pt x="18" y="130"/>
                </a:moveTo>
                <a:lnTo>
                  <a:pt x="18" y="126"/>
                </a:lnTo>
                <a:lnTo>
                  <a:pt x="22" y="114"/>
                </a:lnTo>
                <a:lnTo>
                  <a:pt x="22" y="100"/>
                </a:lnTo>
                <a:lnTo>
                  <a:pt x="22" y="80"/>
                </a:lnTo>
                <a:lnTo>
                  <a:pt x="18" y="58"/>
                </a:lnTo>
                <a:lnTo>
                  <a:pt x="18" y="38"/>
                </a:lnTo>
                <a:lnTo>
                  <a:pt x="12" y="18"/>
                </a:lnTo>
                <a:lnTo>
                  <a:pt x="8" y="0"/>
                </a:lnTo>
                <a:lnTo>
                  <a:pt x="2" y="18"/>
                </a:lnTo>
                <a:lnTo>
                  <a:pt x="0" y="38"/>
                </a:lnTo>
                <a:lnTo>
                  <a:pt x="0" y="58"/>
                </a:lnTo>
                <a:lnTo>
                  <a:pt x="0" y="80"/>
                </a:lnTo>
                <a:lnTo>
                  <a:pt x="0" y="100"/>
                </a:lnTo>
                <a:lnTo>
                  <a:pt x="0" y="114"/>
                </a:lnTo>
                <a:lnTo>
                  <a:pt x="2" y="126"/>
                </a:lnTo>
                <a:lnTo>
                  <a:pt x="2" y="13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850" name="Freeform 463"/>
          <p:cNvSpPr>
            <a:spLocks/>
          </p:cNvSpPr>
          <p:nvPr/>
        </p:nvSpPr>
        <p:spPr bwMode="auto">
          <a:xfrm>
            <a:off x="3672418" y="3597275"/>
            <a:ext cx="46567" cy="206375"/>
          </a:xfrm>
          <a:custGeom>
            <a:avLst/>
            <a:gdLst>
              <a:gd name="T0" fmla="*/ 2147483647 w 22"/>
              <a:gd name="T1" fmla="*/ 0 h 130"/>
              <a:gd name="T2" fmla="*/ 2147483647 w 22"/>
              <a:gd name="T3" fmla="*/ 2147483647 h 130"/>
              <a:gd name="T4" fmla="*/ 2147483647 w 22"/>
              <a:gd name="T5" fmla="*/ 2147483647 h 130"/>
              <a:gd name="T6" fmla="*/ 2147483647 w 22"/>
              <a:gd name="T7" fmla="*/ 2147483647 h 130"/>
              <a:gd name="T8" fmla="*/ 2147483647 w 22"/>
              <a:gd name="T9" fmla="*/ 2147483647 h 130"/>
              <a:gd name="T10" fmla="*/ 2147483647 w 22"/>
              <a:gd name="T11" fmla="*/ 2147483647 h 130"/>
              <a:gd name="T12" fmla="*/ 2147483647 w 22"/>
              <a:gd name="T13" fmla="*/ 2147483647 h 130"/>
              <a:gd name="T14" fmla="*/ 2147483647 w 22"/>
              <a:gd name="T15" fmla="*/ 2147483647 h 130"/>
              <a:gd name="T16" fmla="*/ 2147483647 w 22"/>
              <a:gd name="T17" fmla="*/ 2147483647 h 130"/>
              <a:gd name="T18" fmla="*/ 2147483647 w 22"/>
              <a:gd name="T19" fmla="*/ 2147483647 h 130"/>
              <a:gd name="T20" fmla="*/ 0 w 22"/>
              <a:gd name="T21" fmla="*/ 2147483647 h 130"/>
              <a:gd name="T22" fmla="*/ 0 w 22"/>
              <a:gd name="T23" fmla="*/ 2147483647 h 130"/>
              <a:gd name="T24" fmla="*/ 0 w 22"/>
              <a:gd name="T25" fmla="*/ 2147483647 h 130"/>
              <a:gd name="T26" fmla="*/ 0 w 22"/>
              <a:gd name="T27" fmla="*/ 2147483647 h 130"/>
              <a:gd name="T28" fmla="*/ 0 w 22"/>
              <a:gd name="T29" fmla="*/ 2147483647 h 130"/>
              <a:gd name="T30" fmla="*/ 2147483647 w 22"/>
              <a:gd name="T31" fmla="*/ 2147483647 h 130"/>
              <a:gd name="T32" fmla="*/ 2147483647 w 22"/>
              <a:gd name="T33" fmla="*/ 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130">
                <a:moveTo>
                  <a:pt x="18" y="0"/>
                </a:moveTo>
                <a:lnTo>
                  <a:pt x="18" y="4"/>
                </a:lnTo>
                <a:lnTo>
                  <a:pt x="22" y="14"/>
                </a:lnTo>
                <a:lnTo>
                  <a:pt x="22" y="30"/>
                </a:lnTo>
                <a:lnTo>
                  <a:pt x="22" y="50"/>
                </a:lnTo>
                <a:lnTo>
                  <a:pt x="18" y="72"/>
                </a:lnTo>
                <a:lnTo>
                  <a:pt x="18" y="92"/>
                </a:lnTo>
                <a:lnTo>
                  <a:pt x="12" y="114"/>
                </a:lnTo>
                <a:lnTo>
                  <a:pt x="8" y="130"/>
                </a:lnTo>
                <a:lnTo>
                  <a:pt x="2" y="114"/>
                </a:lnTo>
                <a:lnTo>
                  <a:pt x="0" y="92"/>
                </a:lnTo>
                <a:lnTo>
                  <a:pt x="0" y="72"/>
                </a:lnTo>
                <a:lnTo>
                  <a:pt x="0" y="50"/>
                </a:lnTo>
                <a:lnTo>
                  <a:pt x="0" y="30"/>
                </a:lnTo>
                <a:lnTo>
                  <a:pt x="0" y="14"/>
                </a:lnTo>
                <a:lnTo>
                  <a:pt x="2" y="4"/>
                </a:lnTo>
                <a:lnTo>
                  <a:pt x="2"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851" name="Freeform 464"/>
          <p:cNvSpPr>
            <a:spLocks/>
          </p:cNvSpPr>
          <p:nvPr/>
        </p:nvSpPr>
        <p:spPr bwMode="auto">
          <a:xfrm>
            <a:off x="3939118" y="3311526"/>
            <a:ext cx="46567" cy="206375"/>
          </a:xfrm>
          <a:custGeom>
            <a:avLst/>
            <a:gdLst>
              <a:gd name="T0" fmla="*/ 2147483647 w 22"/>
              <a:gd name="T1" fmla="*/ 2147483647 h 130"/>
              <a:gd name="T2" fmla="*/ 2147483647 w 22"/>
              <a:gd name="T3" fmla="*/ 2147483647 h 130"/>
              <a:gd name="T4" fmla="*/ 2147483647 w 22"/>
              <a:gd name="T5" fmla="*/ 2147483647 h 130"/>
              <a:gd name="T6" fmla="*/ 2147483647 w 22"/>
              <a:gd name="T7" fmla="*/ 2147483647 h 130"/>
              <a:gd name="T8" fmla="*/ 2147483647 w 22"/>
              <a:gd name="T9" fmla="*/ 2147483647 h 130"/>
              <a:gd name="T10" fmla="*/ 2147483647 w 22"/>
              <a:gd name="T11" fmla="*/ 2147483647 h 130"/>
              <a:gd name="T12" fmla="*/ 2147483647 w 22"/>
              <a:gd name="T13" fmla="*/ 2147483647 h 130"/>
              <a:gd name="T14" fmla="*/ 2147483647 w 22"/>
              <a:gd name="T15" fmla="*/ 2147483647 h 130"/>
              <a:gd name="T16" fmla="*/ 2147483647 w 22"/>
              <a:gd name="T17" fmla="*/ 0 h 130"/>
              <a:gd name="T18" fmla="*/ 2147483647 w 22"/>
              <a:gd name="T19" fmla="*/ 2147483647 h 130"/>
              <a:gd name="T20" fmla="*/ 2147483647 w 22"/>
              <a:gd name="T21" fmla="*/ 2147483647 h 130"/>
              <a:gd name="T22" fmla="*/ 0 w 22"/>
              <a:gd name="T23" fmla="*/ 2147483647 h 130"/>
              <a:gd name="T24" fmla="*/ 0 w 22"/>
              <a:gd name="T25" fmla="*/ 2147483647 h 130"/>
              <a:gd name="T26" fmla="*/ 0 w 22"/>
              <a:gd name="T27" fmla="*/ 2147483647 h 130"/>
              <a:gd name="T28" fmla="*/ 2147483647 w 22"/>
              <a:gd name="T29" fmla="*/ 2147483647 h 130"/>
              <a:gd name="T30" fmla="*/ 2147483647 w 22"/>
              <a:gd name="T31" fmla="*/ 2147483647 h 130"/>
              <a:gd name="T32" fmla="*/ 2147483647 w 22"/>
              <a:gd name="T33" fmla="*/ 2147483647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130">
                <a:moveTo>
                  <a:pt x="22" y="130"/>
                </a:moveTo>
                <a:lnTo>
                  <a:pt x="22" y="126"/>
                </a:lnTo>
                <a:lnTo>
                  <a:pt x="22" y="114"/>
                </a:lnTo>
                <a:lnTo>
                  <a:pt x="22" y="100"/>
                </a:lnTo>
                <a:lnTo>
                  <a:pt x="22" y="80"/>
                </a:lnTo>
                <a:lnTo>
                  <a:pt x="20" y="58"/>
                </a:lnTo>
                <a:lnTo>
                  <a:pt x="18" y="38"/>
                </a:lnTo>
                <a:lnTo>
                  <a:pt x="12" y="18"/>
                </a:lnTo>
                <a:lnTo>
                  <a:pt x="10" y="0"/>
                </a:lnTo>
                <a:lnTo>
                  <a:pt x="2" y="18"/>
                </a:lnTo>
                <a:lnTo>
                  <a:pt x="2" y="38"/>
                </a:lnTo>
                <a:lnTo>
                  <a:pt x="0" y="58"/>
                </a:lnTo>
                <a:lnTo>
                  <a:pt x="0" y="80"/>
                </a:lnTo>
                <a:lnTo>
                  <a:pt x="0" y="100"/>
                </a:lnTo>
                <a:lnTo>
                  <a:pt x="2" y="114"/>
                </a:lnTo>
                <a:lnTo>
                  <a:pt x="2" y="126"/>
                </a:lnTo>
                <a:lnTo>
                  <a:pt x="2" y="13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852" name="Freeform 465"/>
          <p:cNvSpPr>
            <a:spLocks/>
          </p:cNvSpPr>
          <p:nvPr/>
        </p:nvSpPr>
        <p:spPr bwMode="auto">
          <a:xfrm>
            <a:off x="3939118" y="3597275"/>
            <a:ext cx="46567" cy="206375"/>
          </a:xfrm>
          <a:custGeom>
            <a:avLst/>
            <a:gdLst>
              <a:gd name="T0" fmla="*/ 2147483647 w 22"/>
              <a:gd name="T1" fmla="*/ 0 h 130"/>
              <a:gd name="T2" fmla="*/ 2147483647 w 22"/>
              <a:gd name="T3" fmla="*/ 2147483647 h 130"/>
              <a:gd name="T4" fmla="*/ 2147483647 w 22"/>
              <a:gd name="T5" fmla="*/ 2147483647 h 130"/>
              <a:gd name="T6" fmla="*/ 2147483647 w 22"/>
              <a:gd name="T7" fmla="*/ 2147483647 h 130"/>
              <a:gd name="T8" fmla="*/ 2147483647 w 22"/>
              <a:gd name="T9" fmla="*/ 2147483647 h 130"/>
              <a:gd name="T10" fmla="*/ 2147483647 w 22"/>
              <a:gd name="T11" fmla="*/ 2147483647 h 130"/>
              <a:gd name="T12" fmla="*/ 2147483647 w 22"/>
              <a:gd name="T13" fmla="*/ 2147483647 h 130"/>
              <a:gd name="T14" fmla="*/ 2147483647 w 22"/>
              <a:gd name="T15" fmla="*/ 2147483647 h 130"/>
              <a:gd name="T16" fmla="*/ 2147483647 w 22"/>
              <a:gd name="T17" fmla="*/ 2147483647 h 130"/>
              <a:gd name="T18" fmla="*/ 2147483647 w 22"/>
              <a:gd name="T19" fmla="*/ 2147483647 h 130"/>
              <a:gd name="T20" fmla="*/ 2147483647 w 22"/>
              <a:gd name="T21" fmla="*/ 2147483647 h 130"/>
              <a:gd name="T22" fmla="*/ 0 w 22"/>
              <a:gd name="T23" fmla="*/ 2147483647 h 130"/>
              <a:gd name="T24" fmla="*/ 0 w 22"/>
              <a:gd name="T25" fmla="*/ 2147483647 h 130"/>
              <a:gd name="T26" fmla="*/ 0 w 22"/>
              <a:gd name="T27" fmla="*/ 2147483647 h 130"/>
              <a:gd name="T28" fmla="*/ 2147483647 w 22"/>
              <a:gd name="T29" fmla="*/ 2147483647 h 130"/>
              <a:gd name="T30" fmla="*/ 2147483647 w 22"/>
              <a:gd name="T31" fmla="*/ 2147483647 h 130"/>
              <a:gd name="T32" fmla="*/ 2147483647 w 22"/>
              <a:gd name="T33" fmla="*/ 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130">
                <a:moveTo>
                  <a:pt x="22" y="0"/>
                </a:moveTo>
                <a:lnTo>
                  <a:pt x="22" y="4"/>
                </a:lnTo>
                <a:lnTo>
                  <a:pt x="22" y="14"/>
                </a:lnTo>
                <a:lnTo>
                  <a:pt x="22" y="30"/>
                </a:lnTo>
                <a:lnTo>
                  <a:pt x="22" y="50"/>
                </a:lnTo>
                <a:lnTo>
                  <a:pt x="20" y="72"/>
                </a:lnTo>
                <a:lnTo>
                  <a:pt x="18" y="92"/>
                </a:lnTo>
                <a:lnTo>
                  <a:pt x="12" y="114"/>
                </a:lnTo>
                <a:lnTo>
                  <a:pt x="10" y="130"/>
                </a:lnTo>
                <a:lnTo>
                  <a:pt x="2" y="114"/>
                </a:lnTo>
                <a:lnTo>
                  <a:pt x="2" y="92"/>
                </a:lnTo>
                <a:lnTo>
                  <a:pt x="0" y="72"/>
                </a:lnTo>
                <a:lnTo>
                  <a:pt x="0" y="50"/>
                </a:lnTo>
                <a:lnTo>
                  <a:pt x="0" y="30"/>
                </a:lnTo>
                <a:lnTo>
                  <a:pt x="2" y="14"/>
                </a:lnTo>
                <a:lnTo>
                  <a:pt x="2" y="4"/>
                </a:lnTo>
                <a:lnTo>
                  <a:pt x="2"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853" name="Freeform 466"/>
          <p:cNvSpPr>
            <a:spLocks/>
          </p:cNvSpPr>
          <p:nvPr/>
        </p:nvSpPr>
        <p:spPr bwMode="auto">
          <a:xfrm>
            <a:off x="4070351" y="3311526"/>
            <a:ext cx="46567" cy="206375"/>
          </a:xfrm>
          <a:custGeom>
            <a:avLst/>
            <a:gdLst>
              <a:gd name="T0" fmla="*/ 2147483647 w 22"/>
              <a:gd name="T1" fmla="*/ 2147483647 h 130"/>
              <a:gd name="T2" fmla="*/ 2147483647 w 22"/>
              <a:gd name="T3" fmla="*/ 2147483647 h 130"/>
              <a:gd name="T4" fmla="*/ 2147483647 w 22"/>
              <a:gd name="T5" fmla="*/ 2147483647 h 130"/>
              <a:gd name="T6" fmla="*/ 2147483647 w 22"/>
              <a:gd name="T7" fmla="*/ 2147483647 h 130"/>
              <a:gd name="T8" fmla="*/ 2147483647 w 22"/>
              <a:gd name="T9" fmla="*/ 2147483647 h 130"/>
              <a:gd name="T10" fmla="*/ 2147483647 w 22"/>
              <a:gd name="T11" fmla="*/ 2147483647 h 130"/>
              <a:gd name="T12" fmla="*/ 2147483647 w 22"/>
              <a:gd name="T13" fmla="*/ 2147483647 h 130"/>
              <a:gd name="T14" fmla="*/ 2147483647 w 22"/>
              <a:gd name="T15" fmla="*/ 2147483647 h 130"/>
              <a:gd name="T16" fmla="*/ 2147483647 w 22"/>
              <a:gd name="T17" fmla="*/ 0 h 130"/>
              <a:gd name="T18" fmla="*/ 2147483647 w 22"/>
              <a:gd name="T19" fmla="*/ 2147483647 h 130"/>
              <a:gd name="T20" fmla="*/ 2147483647 w 22"/>
              <a:gd name="T21" fmla="*/ 2147483647 h 130"/>
              <a:gd name="T22" fmla="*/ 2147483647 w 22"/>
              <a:gd name="T23" fmla="*/ 2147483647 h 130"/>
              <a:gd name="T24" fmla="*/ 0 w 22"/>
              <a:gd name="T25" fmla="*/ 2147483647 h 130"/>
              <a:gd name="T26" fmla="*/ 2147483647 w 22"/>
              <a:gd name="T27" fmla="*/ 2147483647 h 130"/>
              <a:gd name="T28" fmla="*/ 2147483647 w 22"/>
              <a:gd name="T29" fmla="*/ 2147483647 h 130"/>
              <a:gd name="T30" fmla="*/ 2147483647 w 22"/>
              <a:gd name="T31" fmla="*/ 2147483647 h 130"/>
              <a:gd name="T32" fmla="*/ 2147483647 w 22"/>
              <a:gd name="T33" fmla="*/ 2147483647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130">
                <a:moveTo>
                  <a:pt x="22" y="130"/>
                </a:moveTo>
                <a:lnTo>
                  <a:pt x="22" y="126"/>
                </a:lnTo>
                <a:lnTo>
                  <a:pt x="22" y="114"/>
                </a:lnTo>
                <a:lnTo>
                  <a:pt x="22" y="100"/>
                </a:lnTo>
                <a:lnTo>
                  <a:pt x="22" y="80"/>
                </a:lnTo>
                <a:lnTo>
                  <a:pt x="22" y="58"/>
                </a:lnTo>
                <a:lnTo>
                  <a:pt x="18" y="38"/>
                </a:lnTo>
                <a:lnTo>
                  <a:pt x="14" y="18"/>
                </a:lnTo>
                <a:lnTo>
                  <a:pt x="10" y="0"/>
                </a:lnTo>
                <a:lnTo>
                  <a:pt x="6" y="18"/>
                </a:lnTo>
                <a:lnTo>
                  <a:pt x="2" y="38"/>
                </a:lnTo>
                <a:lnTo>
                  <a:pt x="2" y="58"/>
                </a:lnTo>
                <a:lnTo>
                  <a:pt x="0" y="80"/>
                </a:lnTo>
                <a:lnTo>
                  <a:pt x="2" y="100"/>
                </a:lnTo>
                <a:lnTo>
                  <a:pt x="2" y="114"/>
                </a:lnTo>
                <a:lnTo>
                  <a:pt x="2" y="126"/>
                </a:lnTo>
                <a:lnTo>
                  <a:pt x="2" y="13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854" name="Freeform 467"/>
          <p:cNvSpPr>
            <a:spLocks/>
          </p:cNvSpPr>
          <p:nvPr/>
        </p:nvSpPr>
        <p:spPr bwMode="auto">
          <a:xfrm>
            <a:off x="4070351" y="3597275"/>
            <a:ext cx="46567" cy="206375"/>
          </a:xfrm>
          <a:custGeom>
            <a:avLst/>
            <a:gdLst>
              <a:gd name="T0" fmla="*/ 2147483647 w 22"/>
              <a:gd name="T1" fmla="*/ 0 h 130"/>
              <a:gd name="T2" fmla="*/ 2147483647 w 22"/>
              <a:gd name="T3" fmla="*/ 2147483647 h 130"/>
              <a:gd name="T4" fmla="*/ 2147483647 w 22"/>
              <a:gd name="T5" fmla="*/ 2147483647 h 130"/>
              <a:gd name="T6" fmla="*/ 2147483647 w 22"/>
              <a:gd name="T7" fmla="*/ 2147483647 h 130"/>
              <a:gd name="T8" fmla="*/ 2147483647 w 22"/>
              <a:gd name="T9" fmla="*/ 2147483647 h 130"/>
              <a:gd name="T10" fmla="*/ 2147483647 w 22"/>
              <a:gd name="T11" fmla="*/ 2147483647 h 130"/>
              <a:gd name="T12" fmla="*/ 2147483647 w 22"/>
              <a:gd name="T13" fmla="*/ 2147483647 h 130"/>
              <a:gd name="T14" fmla="*/ 2147483647 w 22"/>
              <a:gd name="T15" fmla="*/ 2147483647 h 130"/>
              <a:gd name="T16" fmla="*/ 2147483647 w 22"/>
              <a:gd name="T17" fmla="*/ 2147483647 h 130"/>
              <a:gd name="T18" fmla="*/ 2147483647 w 22"/>
              <a:gd name="T19" fmla="*/ 2147483647 h 130"/>
              <a:gd name="T20" fmla="*/ 2147483647 w 22"/>
              <a:gd name="T21" fmla="*/ 2147483647 h 130"/>
              <a:gd name="T22" fmla="*/ 2147483647 w 22"/>
              <a:gd name="T23" fmla="*/ 2147483647 h 130"/>
              <a:gd name="T24" fmla="*/ 0 w 22"/>
              <a:gd name="T25" fmla="*/ 2147483647 h 130"/>
              <a:gd name="T26" fmla="*/ 2147483647 w 22"/>
              <a:gd name="T27" fmla="*/ 2147483647 h 130"/>
              <a:gd name="T28" fmla="*/ 2147483647 w 22"/>
              <a:gd name="T29" fmla="*/ 2147483647 h 130"/>
              <a:gd name="T30" fmla="*/ 2147483647 w 22"/>
              <a:gd name="T31" fmla="*/ 2147483647 h 130"/>
              <a:gd name="T32" fmla="*/ 2147483647 w 22"/>
              <a:gd name="T33" fmla="*/ 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130">
                <a:moveTo>
                  <a:pt x="22" y="0"/>
                </a:moveTo>
                <a:lnTo>
                  <a:pt x="22" y="4"/>
                </a:lnTo>
                <a:lnTo>
                  <a:pt x="22" y="14"/>
                </a:lnTo>
                <a:lnTo>
                  <a:pt x="22" y="30"/>
                </a:lnTo>
                <a:lnTo>
                  <a:pt x="22" y="50"/>
                </a:lnTo>
                <a:lnTo>
                  <a:pt x="22" y="72"/>
                </a:lnTo>
                <a:lnTo>
                  <a:pt x="18" y="92"/>
                </a:lnTo>
                <a:lnTo>
                  <a:pt x="14" y="114"/>
                </a:lnTo>
                <a:lnTo>
                  <a:pt x="10" y="130"/>
                </a:lnTo>
                <a:lnTo>
                  <a:pt x="6" y="114"/>
                </a:lnTo>
                <a:lnTo>
                  <a:pt x="2" y="92"/>
                </a:lnTo>
                <a:lnTo>
                  <a:pt x="2" y="72"/>
                </a:lnTo>
                <a:lnTo>
                  <a:pt x="0" y="50"/>
                </a:lnTo>
                <a:lnTo>
                  <a:pt x="2" y="30"/>
                </a:lnTo>
                <a:lnTo>
                  <a:pt x="2" y="14"/>
                </a:lnTo>
                <a:lnTo>
                  <a:pt x="2" y="4"/>
                </a:lnTo>
                <a:lnTo>
                  <a:pt x="2"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855" name="Freeform 468"/>
          <p:cNvSpPr>
            <a:spLocks/>
          </p:cNvSpPr>
          <p:nvPr/>
        </p:nvSpPr>
        <p:spPr bwMode="auto">
          <a:xfrm>
            <a:off x="4201584" y="3311526"/>
            <a:ext cx="50800" cy="206375"/>
          </a:xfrm>
          <a:custGeom>
            <a:avLst/>
            <a:gdLst>
              <a:gd name="T0" fmla="*/ 2147483647 w 24"/>
              <a:gd name="T1" fmla="*/ 2147483647 h 130"/>
              <a:gd name="T2" fmla="*/ 2147483647 w 24"/>
              <a:gd name="T3" fmla="*/ 2147483647 h 130"/>
              <a:gd name="T4" fmla="*/ 2147483647 w 24"/>
              <a:gd name="T5" fmla="*/ 2147483647 h 130"/>
              <a:gd name="T6" fmla="*/ 2147483647 w 24"/>
              <a:gd name="T7" fmla="*/ 2147483647 h 130"/>
              <a:gd name="T8" fmla="*/ 2147483647 w 24"/>
              <a:gd name="T9" fmla="*/ 2147483647 h 130"/>
              <a:gd name="T10" fmla="*/ 2147483647 w 24"/>
              <a:gd name="T11" fmla="*/ 2147483647 h 130"/>
              <a:gd name="T12" fmla="*/ 2147483647 w 24"/>
              <a:gd name="T13" fmla="*/ 2147483647 h 130"/>
              <a:gd name="T14" fmla="*/ 2147483647 w 24"/>
              <a:gd name="T15" fmla="*/ 2147483647 h 130"/>
              <a:gd name="T16" fmla="*/ 2147483647 w 24"/>
              <a:gd name="T17" fmla="*/ 0 h 130"/>
              <a:gd name="T18" fmla="*/ 2147483647 w 24"/>
              <a:gd name="T19" fmla="*/ 2147483647 h 130"/>
              <a:gd name="T20" fmla="*/ 0 w 24"/>
              <a:gd name="T21" fmla="*/ 2147483647 h 130"/>
              <a:gd name="T22" fmla="*/ 0 w 24"/>
              <a:gd name="T23" fmla="*/ 2147483647 h 130"/>
              <a:gd name="T24" fmla="*/ 0 w 24"/>
              <a:gd name="T25" fmla="*/ 2147483647 h 130"/>
              <a:gd name="T26" fmla="*/ 0 w 24"/>
              <a:gd name="T27" fmla="*/ 2147483647 h 130"/>
              <a:gd name="T28" fmla="*/ 2147483647 w 24"/>
              <a:gd name="T29" fmla="*/ 2147483647 h 130"/>
              <a:gd name="T30" fmla="*/ 2147483647 w 24"/>
              <a:gd name="T31" fmla="*/ 2147483647 h 130"/>
              <a:gd name="T32" fmla="*/ 2147483647 w 24"/>
              <a:gd name="T33" fmla="*/ 2147483647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4" h="130">
                <a:moveTo>
                  <a:pt x="20" y="130"/>
                </a:moveTo>
                <a:lnTo>
                  <a:pt x="20" y="126"/>
                </a:lnTo>
                <a:lnTo>
                  <a:pt x="20" y="114"/>
                </a:lnTo>
                <a:lnTo>
                  <a:pt x="24" y="100"/>
                </a:lnTo>
                <a:lnTo>
                  <a:pt x="20" y="80"/>
                </a:lnTo>
                <a:lnTo>
                  <a:pt x="20" y="58"/>
                </a:lnTo>
                <a:lnTo>
                  <a:pt x="20" y="38"/>
                </a:lnTo>
                <a:lnTo>
                  <a:pt x="14" y="18"/>
                </a:lnTo>
                <a:lnTo>
                  <a:pt x="8" y="0"/>
                </a:lnTo>
                <a:lnTo>
                  <a:pt x="4" y="18"/>
                </a:lnTo>
                <a:lnTo>
                  <a:pt x="0" y="38"/>
                </a:lnTo>
                <a:lnTo>
                  <a:pt x="0" y="58"/>
                </a:lnTo>
                <a:lnTo>
                  <a:pt x="0" y="80"/>
                </a:lnTo>
                <a:lnTo>
                  <a:pt x="0" y="100"/>
                </a:lnTo>
                <a:lnTo>
                  <a:pt x="2" y="114"/>
                </a:lnTo>
                <a:lnTo>
                  <a:pt x="4" y="126"/>
                </a:lnTo>
                <a:lnTo>
                  <a:pt x="4" y="13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856" name="Freeform 469"/>
          <p:cNvSpPr>
            <a:spLocks/>
          </p:cNvSpPr>
          <p:nvPr/>
        </p:nvSpPr>
        <p:spPr bwMode="auto">
          <a:xfrm>
            <a:off x="4201584" y="3597275"/>
            <a:ext cx="50800" cy="206375"/>
          </a:xfrm>
          <a:custGeom>
            <a:avLst/>
            <a:gdLst>
              <a:gd name="T0" fmla="*/ 2147483647 w 24"/>
              <a:gd name="T1" fmla="*/ 0 h 130"/>
              <a:gd name="T2" fmla="*/ 2147483647 w 24"/>
              <a:gd name="T3" fmla="*/ 2147483647 h 130"/>
              <a:gd name="T4" fmla="*/ 2147483647 w 24"/>
              <a:gd name="T5" fmla="*/ 2147483647 h 130"/>
              <a:gd name="T6" fmla="*/ 2147483647 w 24"/>
              <a:gd name="T7" fmla="*/ 2147483647 h 130"/>
              <a:gd name="T8" fmla="*/ 2147483647 w 24"/>
              <a:gd name="T9" fmla="*/ 2147483647 h 130"/>
              <a:gd name="T10" fmla="*/ 2147483647 w 24"/>
              <a:gd name="T11" fmla="*/ 2147483647 h 130"/>
              <a:gd name="T12" fmla="*/ 2147483647 w 24"/>
              <a:gd name="T13" fmla="*/ 2147483647 h 130"/>
              <a:gd name="T14" fmla="*/ 2147483647 w 24"/>
              <a:gd name="T15" fmla="*/ 2147483647 h 130"/>
              <a:gd name="T16" fmla="*/ 2147483647 w 24"/>
              <a:gd name="T17" fmla="*/ 2147483647 h 130"/>
              <a:gd name="T18" fmla="*/ 2147483647 w 24"/>
              <a:gd name="T19" fmla="*/ 2147483647 h 130"/>
              <a:gd name="T20" fmla="*/ 0 w 24"/>
              <a:gd name="T21" fmla="*/ 2147483647 h 130"/>
              <a:gd name="T22" fmla="*/ 0 w 24"/>
              <a:gd name="T23" fmla="*/ 2147483647 h 130"/>
              <a:gd name="T24" fmla="*/ 0 w 24"/>
              <a:gd name="T25" fmla="*/ 2147483647 h 130"/>
              <a:gd name="T26" fmla="*/ 0 w 24"/>
              <a:gd name="T27" fmla="*/ 2147483647 h 130"/>
              <a:gd name="T28" fmla="*/ 2147483647 w 24"/>
              <a:gd name="T29" fmla="*/ 2147483647 h 130"/>
              <a:gd name="T30" fmla="*/ 2147483647 w 24"/>
              <a:gd name="T31" fmla="*/ 2147483647 h 130"/>
              <a:gd name="T32" fmla="*/ 2147483647 w 24"/>
              <a:gd name="T33" fmla="*/ 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4" h="130">
                <a:moveTo>
                  <a:pt x="20" y="0"/>
                </a:moveTo>
                <a:lnTo>
                  <a:pt x="20" y="4"/>
                </a:lnTo>
                <a:lnTo>
                  <a:pt x="20" y="14"/>
                </a:lnTo>
                <a:lnTo>
                  <a:pt x="24" y="30"/>
                </a:lnTo>
                <a:lnTo>
                  <a:pt x="20" y="50"/>
                </a:lnTo>
                <a:lnTo>
                  <a:pt x="20" y="72"/>
                </a:lnTo>
                <a:lnTo>
                  <a:pt x="20" y="92"/>
                </a:lnTo>
                <a:lnTo>
                  <a:pt x="14" y="114"/>
                </a:lnTo>
                <a:lnTo>
                  <a:pt x="8" y="130"/>
                </a:lnTo>
                <a:lnTo>
                  <a:pt x="4" y="114"/>
                </a:lnTo>
                <a:lnTo>
                  <a:pt x="0" y="92"/>
                </a:lnTo>
                <a:lnTo>
                  <a:pt x="0" y="72"/>
                </a:lnTo>
                <a:lnTo>
                  <a:pt x="0" y="50"/>
                </a:lnTo>
                <a:lnTo>
                  <a:pt x="0" y="30"/>
                </a:lnTo>
                <a:lnTo>
                  <a:pt x="2" y="14"/>
                </a:lnTo>
                <a:lnTo>
                  <a:pt x="4" y="4"/>
                </a:lnTo>
                <a:lnTo>
                  <a:pt x="4"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857" name="Freeform 470"/>
          <p:cNvSpPr>
            <a:spLocks/>
          </p:cNvSpPr>
          <p:nvPr/>
        </p:nvSpPr>
        <p:spPr bwMode="auto">
          <a:xfrm>
            <a:off x="4341285" y="3311526"/>
            <a:ext cx="38100" cy="206375"/>
          </a:xfrm>
          <a:custGeom>
            <a:avLst/>
            <a:gdLst>
              <a:gd name="T0" fmla="*/ 2147483647 w 18"/>
              <a:gd name="T1" fmla="*/ 2147483647 h 130"/>
              <a:gd name="T2" fmla="*/ 2147483647 w 18"/>
              <a:gd name="T3" fmla="*/ 2147483647 h 130"/>
              <a:gd name="T4" fmla="*/ 2147483647 w 18"/>
              <a:gd name="T5" fmla="*/ 2147483647 h 130"/>
              <a:gd name="T6" fmla="*/ 2147483647 w 18"/>
              <a:gd name="T7" fmla="*/ 2147483647 h 130"/>
              <a:gd name="T8" fmla="*/ 2147483647 w 18"/>
              <a:gd name="T9" fmla="*/ 2147483647 h 130"/>
              <a:gd name="T10" fmla="*/ 2147483647 w 18"/>
              <a:gd name="T11" fmla="*/ 2147483647 h 130"/>
              <a:gd name="T12" fmla="*/ 2147483647 w 18"/>
              <a:gd name="T13" fmla="*/ 2147483647 h 130"/>
              <a:gd name="T14" fmla="*/ 2147483647 w 18"/>
              <a:gd name="T15" fmla="*/ 2147483647 h 130"/>
              <a:gd name="T16" fmla="*/ 2147483647 w 18"/>
              <a:gd name="T17" fmla="*/ 0 h 130"/>
              <a:gd name="T18" fmla="*/ 2147483647 w 18"/>
              <a:gd name="T19" fmla="*/ 2147483647 h 130"/>
              <a:gd name="T20" fmla="*/ 0 w 18"/>
              <a:gd name="T21" fmla="*/ 2147483647 h 130"/>
              <a:gd name="T22" fmla="*/ 0 w 18"/>
              <a:gd name="T23" fmla="*/ 2147483647 h 130"/>
              <a:gd name="T24" fmla="*/ 0 w 18"/>
              <a:gd name="T25" fmla="*/ 2147483647 h 130"/>
              <a:gd name="T26" fmla="*/ 0 w 18"/>
              <a:gd name="T27" fmla="*/ 2147483647 h 130"/>
              <a:gd name="T28" fmla="*/ 0 w 18"/>
              <a:gd name="T29" fmla="*/ 2147483647 h 130"/>
              <a:gd name="T30" fmla="*/ 0 w 18"/>
              <a:gd name="T31" fmla="*/ 2147483647 h 130"/>
              <a:gd name="T32" fmla="*/ 0 w 18"/>
              <a:gd name="T33" fmla="*/ 2147483647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 h="130">
                <a:moveTo>
                  <a:pt x="16" y="130"/>
                </a:moveTo>
                <a:lnTo>
                  <a:pt x="16" y="126"/>
                </a:lnTo>
                <a:lnTo>
                  <a:pt x="18" y="114"/>
                </a:lnTo>
                <a:lnTo>
                  <a:pt x="18" y="100"/>
                </a:lnTo>
                <a:lnTo>
                  <a:pt x="18" y="80"/>
                </a:lnTo>
                <a:lnTo>
                  <a:pt x="16" y="58"/>
                </a:lnTo>
                <a:lnTo>
                  <a:pt x="14" y="38"/>
                </a:lnTo>
                <a:lnTo>
                  <a:pt x="10" y="18"/>
                </a:lnTo>
                <a:lnTo>
                  <a:pt x="6" y="0"/>
                </a:lnTo>
                <a:lnTo>
                  <a:pt x="2" y="18"/>
                </a:lnTo>
                <a:lnTo>
                  <a:pt x="0" y="38"/>
                </a:lnTo>
                <a:lnTo>
                  <a:pt x="0" y="58"/>
                </a:lnTo>
                <a:lnTo>
                  <a:pt x="0" y="80"/>
                </a:lnTo>
                <a:lnTo>
                  <a:pt x="0" y="100"/>
                </a:lnTo>
                <a:lnTo>
                  <a:pt x="0" y="114"/>
                </a:lnTo>
                <a:lnTo>
                  <a:pt x="0" y="126"/>
                </a:lnTo>
                <a:lnTo>
                  <a:pt x="0" y="13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858" name="Freeform 471"/>
          <p:cNvSpPr>
            <a:spLocks/>
          </p:cNvSpPr>
          <p:nvPr/>
        </p:nvSpPr>
        <p:spPr bwMode="auto">
          <a:xfrm>
            <a:off x="4341285" y="3597275"/>
            <a:ext cx="38100" cy="206375"/>
          </a:xfrm>
          <a:custGeom>
            <a:avLst/>
            <a:gdLst>
              <a:gd name="T0" fmla="*/ 2147483647 w 18"/>
              <a:gd name="T1" fmla="*/ 0 h 130"/>
              <a:gd name="T2" fmla="*/ 2147483647 w 18"/>
              <a:gd name="T3" fmla="*/ 2147483647 h 130"/>
              <a:gd name="T4" fmla="*/ 2147483647 w 18"/>
              <a:gd name="T5" fmla="*/ 2147483647 h 130"/>
              <a:gd name="T6" fmla="*/ 2147483647 w 18"/>
              <a:gd name="T7" fmla="*/ 2147483647 h 130"/>
              <a:gd name="T8" fmla="*/ 2147483647 w 18"/>
              <a:gd name="T9" fmla="*/ 2147483647 h 130"/>
              <a:gd name="T10" fmla="*/ 2147483647 w 18"/>
              <a:gd name="T11" fmla="*/ 2147483647 h 130"/>
              <a:gd name="T12" fmla="*/ 2147483647 w 18"/>
              <a:gd name="T13" fmla="*/ 2147483647 h 130"/>
              <a:gd name="T14" fmla="*/ 2147483647 w 18"/>
              <a:gd name="T15" fmla="*/ 2147483647 h 130"/>
              <a:gd name="T16" fmla="*/ 2147483647 w 18"/>
              <a:gd name="T17" fmla="*/ 2147483647 h 130"/>
              <a:gd name="T18" fmla="*/ 2147483647 w 18"/>
              <a:gd name="T19" fmla="*/ 2147483647 h 130"/>
              <a:gd name="T20" fmla="*/ 0 w 18"/>
              <a:gd name="T21" fmla="*/ 2147483647 h 130"/>
              <a:gd name="T22" fmla="*/ 0 w 18"/>
              <a:gd name="T23" fmla="*/ 2147483647 h 130"/>
              <a:gd name="T24" fmla="*/ 0 w 18"/>
              <a:gd name="T25" fmla="*/ 2147483647 h 130"/>
              <a:gd name="T26" fmla="*/ 0 w 18"/>
              <a:gd name="T27" fmla="*/ 2147483647 h 130"/>
              <a:gd name="T28" fmla="*/ 0 w 18"/>
              <a:gd name="T29" fmla="*/ 2147483647 h 130"/>
              <a:gd name="T30" fmla="*/ 0 w 18"/>
              <a:gd name="T31" fmla="*/ 2147483647 h 130"/>
              <a:gd name="T32" fmla="*/ 0 w 18"/>
              <a:gd name="T33" fmla="*/ 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 h="130">
                <a:moveTo>
                  <a:pt x="16" y="0"/>
                </a:moveTo>
                <a:lnTo>
                  <a:pt x="16" y="4"/>
                </a:lnTo>
                <a:lnTo>
                  <a:pt x="18" y="14"/>
                </a:lnTo>
                <a:lnTo>
                  <a:pt x="18" y="30"/>
                </a:lnTo>
                <a:lnTo>
                  <a:pt x="18" y="50"/>
                </a:lnTo>
                <a:lnTo>
                  <a:pt x="16" y="72"/>
                </a:lnTo>
                <a:lnTo>
                  <a:pt x="14" y="92"/>
                </a:lnTo>
                <a:lnTo>
                  <a:pt x="10" y="114"/>
                </a:lnTo>
                <a:lnTo>
                  <a:pt x="6" y="130"/>
                </a:lnTo>
                <a:lnTo>
                  <a:pt x="2" y="114"/>
                </a:lnTo>
                <a:lnTo>
                  <a:pt x="0" y="92"/>
                </a:lnTo>
                <a:lnTo>
                  <a:pt x="0" y="72"/>
                </a:lnTo>
                <a:lnTo>
                  <a:pt x="0" y="50"/>
                </a:lnTo>
                <a:lnTo>
                  <a:pt x="0" y="30"/>
                </a:lnTo>
                <a:lnTo>
                  <a:pt x="0" y="14"/>
                </a:lnTo>
                <a:lnTo>
                  <a:pt x="0" y="4"/>
                </a:lnTo>
                <a:lnTo>
                  <a:pt x="0"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nvGrpSpPr>
          <p:cNvPr id="33859" name="Group 472"/>
          <p:cNvGrpSpPr>
            <a:grpSpLocks/>
          </p:cNvGrpSpPr>
          <p:nvPr/>
        </p:nvGrpSpPr>
        <p:grpSpPr bwMode="auto">
          <a:xfrm>
            <a:off x="4523318" y="3260726"/>
            <a:ext cx="148167" cy="733425"/>
            <a:chOff x="4590" y="1914"/>
            <a:chExt cx="70" cy="462"/>
          </a:xfrm>
        </p:grpSpPr>
        <p:sp>
          <p:nvSpPr>
            <p:cNvPr id="34355" name="Freeform 473"/>
            <p:cNvSpPr>
              <a:spLocks/>
            </p:cNvSpPr>
            <p:nvPr/>
          </p:nvSpPr>
          <p:spPr bwMode="auto">
            <a:xfrm>
              <a:off x="4590" y="1914"/>
              <a:ext cx="70" cy="462"/>
            </a:xfrm>
            <a:custGeom>
              <a:avLst/>
              <a:gdLst>
                <a:gd name="T0" fmla="*/ 70 w 70"/>
                <a:gd name="T1" fmla="*/ 20 h 462"/>
                <a:gd name="T2" fmla="*/ 70 w 70"/>
                <a:gd name="T3" fmla="*/ 442 h 462"/>
                <a:gd name="T4" fmla="*/ 66 w 70"/>
                <a:gd name="T5" fmla="*/ 442 h 462"/>
                <a:gd name="T6" fmla="*/ 64 w 70"/>
                <a:gd name="T7" fmla="*/ 450 h 462"/>
                <a:gd name="T8" fmla="*/ 58 w 70"/>
                <a:gd name="T9" fmla="*/ 456 h 462"/>
                <a:gd name="T10" fmla="*/ 46 w 70"/>
                <a:gd name="T11" fmla="*/ 460 h 462"/>
                <a:gd name="T12" fmla="*/ 34 w 70"/>
                <a:gd name="T13" fmla="*/ 462 h 462"/>
                <a:gd name="T14" fmla="*/ 20 w 70"/>
                <a:gd name="T15" fmla="*/ 460 h 462"/>
                <a:gd name="T16" fmla="*/ 10 w 70"/>
                <a:gd name="T17" fmla="*/ 456 h 462"/>
                <a:gd name="T18" fmla="*/ 4 w 70"/>
                <a:gd name="T19" fmla="*/ 450 h 462"/>
                <a:gd name="T20" fmla="*/ 0 w 70"/>
                <a:gd name="T21" fmla="*/ 442 h 462"/>
                <a:gd name="T22" fmla="*/ 0 w 70"/>
                <a:gd name="T23" fmla="*/ 20 h 462"/>
                <a:gd name="T24" fmla="*/ 4 w 70"/>
                <a:gd name="T25" fmla="*/ 12 h 462"/>
                <a:gd name="T26" fmla="*/ 10 w 70"/>
                <a:gd name="T27" fmla="*/ 4 h 462"/>
                <a:gd name="T28" fmla="*/ 20 w 70"/>
                <a:gd name="T29" fmla="*/ 0 h 462"/>
                <a:gd name="T30" fmla="*/ 34 w 70"/>
                <a:gd name="T31" fmla="*/ 0 h 462"/>
                <a:gd name="T32" fmla="*/ 46 w 70"/>
                <a:gd name="T33" fmla="*/ 0 h 462"/>
                <a:gd name="T34" fmla="*/ 58 w 70"/>
                <a:gd name="T35" fmla="*/ 4 h 462"/>
                <a:gd name="T36" fmla="*/ 64 w 70"/>
                <a:gd name="T37" fmla="*/ 12 h 462"/>
                <a:gd name="T38" fmla="*/ 66 w 70"/>
                <a:gd name="T39" fmla="*/ 20 h 462"/>
                <a:gd name="T40" fmla="*/ 70 w 70"/>
                <a:gd name="T41" fmla="*/ 20 h 4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0" h="462">
                  <a:moveTo>
                    <a:pt x="70" y="20"/>
                  </a:moveTo>
                  <a:lnTo>
                    <a:pt x="70" y="442"/>
                  </a:lnTo>
                  <a:lnTo>
                    <a:pt x="66" y="442"/>
                  </a:lnTo>
                  <a:lnTo>
                    <a:pt x="64" y="450"/>
                  </a:lnTo>
                  <a:lnTo>
                    <a:pt x="58" y="456"/>
                  </a:lnTo>
                  <a:lnTo>
                    <a:pt x="46" y="460"/>
                  </a:lnTo>
                  <a:lnTo>
                    <a:pt x="34" y="462"/>
                  </a:lnTo>
                  <a:lnTo>
                    <a:pt x="20" y="460"/>
                  </a:lnTo>
                  <a:lnTo>
                    <a:pt x="10" y="456"/>
                  </a:lnTo>
                  <a:lnTo>
                    <a:pt x="4" y="450"/>
                  </a:lnTo>
                  <a:lnTo>
                    <a:pt x="0" y="442"/>
                  </a:lnTo>
                  <a:lnTo>
                    <a:pt x="0" y="20"/>
                  </a:lnTo>
                  <a:lnTo>
                    <a:pt x="4" y="12"/>
                  </a:lnTo>
                  <a:lnTo>
                    <a:pt x="10" y="4"/>
                  </a:lnTo>
                  <a:lnTo>
                    <a:pt x="20" y="0"/>
                  </a:lnTo>
                  <a:lnTo>
                    <a:pt x="34" y="0"/>
                  </a:lnTo>
                  <a:lnTo>
                    <a:pt x="46" y="0"/>
                  </a:lnTo>
                  <a:lnTo>
                    <a:pt x="58" y="4"/>
                  </a:lnTo>
                  <a:lnTo>
                    <a:pt x="64" y="12"/>
                  </a:lnTo>
                  <a:lnTo>
                    <a:pt x="66" y="20"/>
                  </a:lnTo>
                  <a:lnTo>
                    <a:pt x="70" y="20"/>
                  </a:lnTo>
                  <a:close/>
                </a:path>
              </a:pathLst>
            </a:custGeom>
            <a:solidFill>
              <a:srgbClr val="FFFF4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356" name="Freeform 474"/>
            <p:cNvSpPr>
              <a:spLocks/>
            </p:cNvSpPr>
            <p:nvPr/>
          </p:nvSpPr>
          <p:spPr bwMode="auto">
            <a:xfrm>
              <a:off x="4590" y="1914"/>
              <a:ext cx="70" cy="462"/>
            </a:xfrm>
            <a:custGeom>
              <a:avLst/>
              <a:gdLst>
                <a:gd name="T0" fmla="*/ 70 w 70"/>
                <a:gd name="T1" fmla="*/ 20 h 462"/>
                <a:gd name="T2" fmla="*/ 70 w 70"/>
                <a:gd name="T3" fmla="*/ 442 h 462"/>
                <a:gd name="T4" fmla="*/ 66 w 70"/>
                <a:gd name="T5" fmla="*/ 442 h 462"/>
                <a:gd name="T6" fmla="*/ 64 w 70"/>
                <a:gd name="T7" fmla="*/ 450 h 462"/>
                <a:gd name="T8" fmla="*/ 58 w 70"/>
                <a:gd name="T9" fmla="*/ 456 h 462"/>
                <a:gd name="T10" fmla="*/ 46 w 70"/>
                <a:gd name="T11" fmla="*/ 460 h 462"/>
                <a:gd name="T12" fmla="*/ 34 w 70"/>
                <a:gd name="T13" fmla="*/ 462 h 462"/>
                <a:gd name="T14" fmla="*/ 20 w 70"/>
                <a:gd name="T15" fmla="*/ 460 h 462"/>
                <a:gd name="T16" fmla="*/ 10 w 70"/>
                <a:gd name="T17" fmla="*/ 456 h 462"/>
                <a:gd name="T18" fmla="*/ 4 w 70"/>
                <a:gd name="T19" fmla="*/ 450 h 462"/>
                <a:gd name="T20" fmla="*/ 0 w 70"/>
                <a:gd name="T21" fmla="*/ 442 h 462"/>
                <a:gd name="T22" fmla="*/ 0 w 70"/>
                <a:gd name="T23" fmla="*/ 20 h 462"/>
                <a:gd name="T24" fmla="*/ 4 w 70"/>
                <a:gd name="T25" fmla="*/ 12 h 462"/>
                <a:gd name="T26" fmla="*/ 10 w 70"/>
                <a:gd name="T27" fmla="*/ 4 h 462"/>
                <a:gd name="T28" fmla="*/ 20 w 70"/>
                <a:gd name="T29" fmla="*/ 0 h 462"/>
                <a:gd name="T30" fmla="*/ 34 w 70"/>
                <a:gd name="T31" fmla="*/ 0 h 462"/>
                <a:gd name="T32" fmla="*/ 46 w 70"/>
                <a:gd name="T33" fmla="*/ 0 h 462"/>
                <a:gd name="T34" fmla="*/ 58 w 70"/>
                <a:gd name="T35" fmla="*/ 4 h 462"/>
                <a:gd name="T36" fmla="*/ 64 w 70"/>
                <a:gd name="T37" fmla="*/ 12 h 462"/>
                <a:gd name="T38" fmla="*/ 66 w 70"/>
                <a:gd name="T39" fmla="*/ 20 h 462"/>
                <a:gd name="T40" fmla="*/ 70 w 70"/>
                <a:gd name="T41" fmla="*/ 20 h 4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0" h="462">
                  <a:moveTo>
                    <a:pt x="70" y="20"/>
                  </a:moveTo>
                  <a:lnTo>
                    <a:pt x="70" y="442"/>
                  </a:lnTo>
                  <a:lnTo>
                    <a:pt x="66" y="442"/>
                  </a:lnTo>
                  <a:lnTo>
                    <a:pt x="64" y="450"/>
                  </a:lnTo>
                  <a:lnTo>
                    <a:pt x="58" y="456"/>
                  </a:lnTo>
                  <a:lnTo>
                    <a:pt x="46" y="460"/>
                  </a:lnTo>
                  <a:lnTo>
                    <a:pt x="34" y="462"/>
                  </a:lnTo>
                  <a:lnTo>
                    <a:pt x="20" y="460"/>
                  </a:lnTo>
                  <a:lnTo>
                    <a:pt x="10" y="456"/>
                  </a:lnTo>
                  <a:lnTo>
                    <a:pt x="4" y="450"/>
                  </a:lnTo>
                  <a:lnTo>
                    <a:pt x="0" y="442"/>
                  </a:lnTo>
                  <a:lnTo>
                    <a:pt x="0" y="20"/>
                  </a:lnTo>
                  <a:lnTo>
                    <a:pt x="4" y="12"/>
                  </a:lnTo>
                  <a:lnTo>
                    <a:pt x="10" y="4"/>
                  </a:lnTo>
                  <a:lnTo>
                    <a:pt x="20" y="0"/>
                  </a:lnTo>
                  <a:lnTo>
                    <a:pt x="34" y="0"/>
                  </a:lnTo>
                  <a:lnTo>
                    <a:pt x="46" y="0"/>
                  </a:lnTo>
                  <a:lnTo>
                    <a:pt x="58" y="4"/>
                  </a:lnTo>
                  <a:lnTo>
                    <a:pt x="64" y="12"/>
                  </a:lnTo>
                  <a:lnTo>
                    <a:pt x="66" y="20"/>
                  </a:lnTo>
                  <a:lnTo>
                    <a:pt x="70" y="2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sp>
        <p:nvSpPr>
          <p:cNvPr id="33860" name="Freeform 475"/>
          <p:cNvSpPr>
            <a:spLocks/>
          </p:cNvSpPr>
          <p:nvPr/>
        </p:nvSpPr>
        <p:spPr bwMode="auto">
          <a:xfrm>
            <a:off x="4523318" y="3260725"/>
            <a:ext cx="139700" cy="63500"/>
          </a:xfrm>
          <a:custGeom>
            <a:avLst/>
            <a:gdLst>
              <a:gd name="T0" fmla="*/ 2147483647 w 66"/>
              <a:gd name="T1" fmla="*/ 2147483647 h 40"/>
              <a:gd name="T2" fmla="*/ 2147483647 w 66"/>
              <a:gd name="T3" fmla="*/ 2147483647 h 40"/>
              <a:gd name="T4" fmla="*/ 2147483647 w 66"/>
              <a:gd name="T5" fmla="*/ 2147483647 h 40"/>
              <a:gd name="T6" fmla="*/ 2147483647 w 66"/>
              <a:gd name="T7" fmla="*/ 2147483647 h 40"/>
              <a:gd name="T8" fmla="*/ 2147483647 w 66"/>
              <a:gd name="T9" fmla="*/ 2147483647 h 40"/>
              <a:gd name="T10" fmla="*/ 2147483647 w 66"/>
              <a:gd name="T11" fmla="*/ 2147483647 h 40"/>
              <a:gd name="T12" fmla="*/ 2147483647 w 66"/>
              <a:gd name="T13" fmla="*/ 2147483647 h 40"/>
              <a:gd name="T14" fmla="*/ 2147483647 w 66"/>
              <a:gd name="T15" fmla="*/ 0 h 40"/>
              <a:gd name="T16" fmla="*/ 2147483647 w 66"/>
              <a:gd name="T17" fmla="*/ 0 h 40"/>
              <a:gd name="T18" fmla="*/ 2147483647 w 66"/>
              <a:gd name="T19" fmla="*/ 0 h 40"/>
              <a:gd name="T20" fmla="*/ 2147483647 w 66"/>
              <a:gd name="T21" fmla="*/ 2147483647 h 40"/>
              <a:gd name="T22" fmla="*/ 2147483647 w 66"/>
              <a:gd name="T23" fmla="*/ 2147483647 h 40"/>
              <a:gd name="T24" fmla="*/ 0 w 66"/>
              <a:gd name="T25" fmla="*/ 2147483647 h 40"/>
              <a:gd name="T26" fmla="*/ 2147483647 w 66"/>
              <a:gd name="T27" fmla="*/ 2147483647 h 40"/>
              <a:gd name="T28" fmla="*/ 2147483647 w 66"/>
              <a:gd name="T29" fmla="*/ 2147483647 h 40"/>
              <a:gd name="T30" fmla="*/ 2147483647 w 66"/>
              <a:gd name="T31" fmla="*/ 2147483647 h 40"/>
              <a:gd name="T32" fmla="*/ 2147483647 w 66"/>
              <a:gd name="T33" fmla="*/ 2147483647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6" h="40">
                <a:moveTo>
                  <a:pt x="34" y="40"/>
                </a:moveTo>
                <a:lnTo>
                  <a:pt x="46" y="38"/>
                </a:lnTo>
                <a:lnTo>
                  <a:pt x="58" y="34"/>
                </a:lnTo>
                <a:lnTo>
                  <a:pt x="64" y="28"/>
                </a:lnTo>
                <a:lnTo>
                  <a:pt x="66" y="20"/>
                </a:lnTo>
                <a:lnTo>
                  <a:pt x="64" y="12"/>
                </a:lnTo>
                <a:lnTo>
                  <a:pt x="58" y="4"/>
                </a:lnTo>
                <a:lnTo>
                  <a:pt x="46" y="0"/>
                </a:lnTo>
                <a:lnTo>
                  <a:pt x="34" y="0"/>
                </a:lnTo>
                <a:lnTo>
                  <a:pt x="20" y="0"/>
                </a:lnTo>
                <a:lnTo>
                  <a:pt x="10" y="4"/>
                </a:lnTo>
                <a:lnTo>
                  <a:pt x="4" y="12"/>
                </a:lnTo>
                <a:lnTo>
                  <a:pt x="0" y="20"/>
                </a:lnTo>
                <a:lnTo>
                  <a:pt x="4" y="28"/>
                </a:lnTo>
                <a:lnTo>
                  <a:pt x="10" y="34"/>
                </a:lnTo>
                <a:lnTo>
                  <a:pt x="20" y="38"/>
                </a:lnTo>
                <a:lnTo>
                  <a:pt x="34" y="4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nvGrpSpPr>
          <p:cNvPr id="33861" name="Group 476"/>
          <p:cNvGrpSpPr>
            <a:grpSpLocks/>
          </p:cNvGrpSpPr>
          <p:nvPr/>
        </p:nvGrpSpPr>
        <p:grpSpPr bwMode="auto">
          <a:xfrm>
            <a:off x="4684185" y="3260726"/>
            <a:ext cx="139700" cy="733425"/>
            <a:chOff x="4666" y="1914"/>
            <a:chExt cx="66" cy="462"/>
          </a:xfrm>
        </p:grpSpPr>
        <p:sp>
          <p:nvSpPr>
            <p:cNvPr id="34353" name="Freeform 477"/>
            <p:cNvSpPr>
              <a:spLocks/>
            </p:cNvSpPr>
            <p:nvPr/>
          </p:nvSpPr>
          <p:spPr bwMode="auto">
            <a:xfrm>
              <a:off x="4666" y="1914"/>
              <a:ext cx="66" cy="462"/>
            </a:xfrm>
            <a:custGeom>
              <a:avLst/>
              <a:gdLst>
                <a:gd name="T0" fmla="*/ 66 w 66"/>
                <a:gd name="T1" fmla="*/ 20 h 462"/>
                <a:gd name="T2" fmla="*/ 66 w 66"/>
                <a:gd name="T3" fmla="*/ 442 h 462"/>
                <a:gd name="T4" fmla="*/ 64 w 66"/>
                <a:gd name="T5" fmla="*/ 442 h 462"/>
                <a:gd name="T6" fmla="*/ 62 w 66"/>
                <a:gd name="T7" fmla="*/ 450 h 462"/>
                <a:gd name="T8" fmla="*/ 56 w 66"/>
                <a:gd name="T9" fmla="*/ 456 h 462"/>
                <a:gd name="T10" fmla="*/ 44 w 66"/>
                <a:gd name="T11" fmla="*/ 460 h 462"/>
                <a:gd name="T12" fmla="*/ 30 w 66"/>
                <a:gd name="T13" fmla="*/ 462 h 462"/>
                <a:gd name="T14" fmla="*/ 18 w 66"/>
                <a:gd name="T15" fmla="*/ 460 h 462"/>
                <a:gd name="T16" fmla="*/ 8 w 66"/>
                <a:gd name="T17" fmla="*/ 456 h 462"/>
                <a:gd name="T18" fmla="*/ 0 w 66"/>
                <a:gd name="T19" fmla="*/ 450 h 462"/>
                <a:gd name="T20" fmla="*/ 0 w 66"/>
                <a:gd name="T21" fmla="*/ 442 h 462"/>
                <a:gd name="T22" fmla="*/ 0 w 66"/>
                <a:gd name="T23" fmla="*/ 20 h 462"/>
                <a:gd name="T24" fmla="*/ 0 w 66"/>
                <a:gd name="T25" fmla="*/ 12 h 462"/>
                <a:gd name="T26" fmla="*/ 8 w 66"/>
                <a:gd name="T27" fmla="*/ 4 h 462"/>
                <a:gd name="T28" fmla="*/ 18 w 66"/>
                <a:gd name="T29" fmla="*/ 0 h 462"/>
                <a:gd name="T30" fmla="*/ 30 w 66"/>
                <a:gd name="T31" fmla="*/ 0 h 462"/>
                <a:gd name="T32" fmla="*/ 44 w 66"/>
                <a:gd name="T33" fmla="*/ 0 h 462"/>
                <a:gd name="T34" fmla="*/ 56 w 66"/>
                <a:gd name="T35" fmla="*/ 4 h 462"/>
                <a:gd name="T36" fmla="*/ 62 w 66"/>
                <a:gd name="T37" fmla="*/ 12 h 462"/>
                <a:gd name="T38" fmla="*/ 64 w 66"/>
                <a:gd name="T39" fmla="*/ 20 h 462"/>
                <a:gd name="T40" fmla="*/ 66 w 66"/>
                <a:gd name="T41" fmla="*/ 20 h 4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6" h="462">
                  <a:moveTo>
                    <a:pt x="66" y="20"/>
                  </a:moveTo>
                  <a:lnTo>
                    <a:pt x="66" y="442"/>
                  </a:lnTo>
                  <a:lnTo>
                    <a:pt x="64" y="442"/>
                  </a:lnTo>
                  <a:lnTo>
                    <a:pt x="62" y="450"/>
                  </a:lnTo>
                  <a:lnTo>
                    <a:pt x="56" y="456"/>
                  </a:lnTo>
                  <a:lnTo>
                    <a:pt x="44" y="460"/>
                  </a:lnTo>
                  <a:lnTo>
                    <a:pt x="30" y="462"/>
                  </a:lnTo>
                  <a:lnTo>
                    <a:pt x="18" y="460"/>
                  </a:lnTo>
                  <a:lnTo>
                    <a:pt x="8" y="456"/>
                  </a:lnTo>
                  <a:lnTo>
                    <a:pt x="0" y="450"/>
                  </a:lnTo>
                  <a:lnTo>
                    <a:pt x="0" y="442"/>
                  </a:lnTo>
                  <a:lnTo>
                    <a:pt x="0" y="20"/>
                  </a:lnTo>
                  <a:lnTo>
                    <a:pt x="0" y="12"/>
                  </a:lnTo>
                  <a:lnTo>
                    <a:pt x="8" y="4"/>
                  </a:lnTo>
                  <a:lnTo>
                    <a:pt x="18" y="0"/>
                  </a:lnTo>
                  <a:lnTo>
                    <a:pt x="30" y="0"/>
                  </a:lnTo>
                  <a:lnTo>
                    <a:pt x="44" y="0"/>
                  </a:lnTo>
                  <a:lnTo>
                    <a:pt x="56" y="4"/>
                  </a:lnTo>
                  <a:lnTo>
                    <a:pt x="62" y="12"/>
                  </a:lnTo>
                  <a:lnTo>
                    <a:pt x="64" y="20"/>
                  </a:lnTo>
                  <a:lnTo>
                    <a:pt x="66" y="20"/>
                  </a:lnTo>
                  <a:close/>
                </a:path>
              </a:pathLst>
            </a:custGeom>
            <a:solidFill>
              <a:srgbClr val="FFFF4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354" name="Freeform 478"/>
            <p:cNvSpPr>
              <a:spLocks/>
            </p:cNvSpPr>
            <p:nvPr/>
          </p:nvSpPr>
          <p:spPr bwMode="auto">
            <a:xfrm>
              <a:off x="4666" y="1914"/>
              <a:ext cx="66" cy="462"/>
            </a:xfrm>
            <a:custGeom>
              <a:avLst/>
              <a:gdLst>
                <a:gd name="T0" fmla="*/ 66 w 66"/>
                <a:gd name="T1" fmla="*/ 20 h 462"/>
                <a:gd name="T2" fmla="*/ 66 w 66"/>
                <a:gd name="T3" fmla="*/ 442 h 462"/>
                <a:gd name="T4" fmla="*/ 64 w 66"/>
                <a:gd name="T5" fmla="*/ 442 h 462"/>
                <a:gd name="T6" fmla="*/ 62 w 66"/>
                <a:gd name="T7" fmla="*/ 450 h 462"/>
                <a:gd name="T8" fmla="*/ 56 w 66"/>
                <a:gd name="T9" fmla="*/ 456 h 462"/>
                <a:gd name="T10" fmla="*/ 44 w 66"/>
                <a:gd name="T11" fmla="*/ 460 h 462"/>
                <a:gd name="T12" fmla="*/ 30 w 66"/>
                <a:gd name="T13" fmla="*/ 462 h 462"/>
                <a:gd name="T14" fmla="*/ 18 w 66"/>
                <a:gd name="T15" fmla="*/ 460 h 462"/>
                <a:gd name="T16" fmla="*/ 8 w 66"/>
                <a:gd name="T17" fmla="*/ 456 h 462"/>
                <a:gd name="T18" fmla="*/ 0 w 66"/>
                <a:gd name="T19" fmla="*/ 450 h 462"/>
                <a:gd name="T20" fmla="*/ 0 w 66"/>
                <a:gd name="T21" fmla="*/ 442 h 462"/>
                <a:gd name="T22" fmla="*/ 0 w 66"/>
                <a:gd name="T23" fmla="*/ 20 h 462"/>
                <a:gd name="T24" fmla="*/ 0 w 66"/>
                <a:gd name="T25" fmla="*/ 12 h 462"/>
                <a:gd name="T26" fmla="*/ 8 w 66"/>
                <a:gd name="T27" fmla="*/ 4 h 462"/>
                <a:gd name="T28" fmla="*/ 18 w 66"/>
                <a:gd name="T29" fmla="*/ 0 h 462"/>
                <a:gd name="T30" fmla="*/ 30 w 66"/>
                <a:gd name="T31" fmla="*/ 0 h 462"/>
                <a:gd name="T32" fmla="*/ 44 w 66"/>
                <a:gd name="T33" fmla="*/ 0 h 462"/>
                <a:gd name="T34" fmla="*/ 56 w 66"/>
                <a:gd name="T35" fmla="*/ 4 h 462"/>
                <a:gd name="T36" fmla="*/ 62 w 66"/>
                <a:gd name="T37" fmla="*/ 12 h 462"/>
                <a:gd name="T38" fmla="*/ 64 w 66"/>
                <a:gd name="T39" fmla="*/ 20 h 462"/>
                <a:gd name="T40" fmla="*/ 66 w 66"/>
                <a:gd name="T41" fmla="*/ 20 h 4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6" h="462">
                  <a:moveTo>
                    <a:pt x="66" y="20"/>
                  </a:moveTo>
                  <a:lnTo>
                    <a:pt x="66" y="442"/>
                  </a:lnTo>
                  <a:lnTo>
                    <a:pt x="64" y="442"/>
                  </a:lnTo>
                  <a:lnTo>
                    <a:pt x="62" y="450"/>
                  </a:lnTo>
                  <a:lnTo>
                    <a:pt x="56" y="456"/>
                  </a:lnTo>
                  <a:lnTo>
                    <a:pt x="44" y="460"/>
                  </a:lnTo>
                  <a:lnTo>
                    <a:pt x="30" y="462"/>
                  </a:lnTo>
                  <a:lnTo>
                    <a:pt x="18" y="460"/>
                  </a:lnTo>
                  <a:lnTo>
                    <a:pt x="8" y="456"/>
                  </a:lnTo>
                  <a:lnTo>
                    <a:pt x="0" y="450"/>
                  </a:lnTo>
                  <a:lnTo>
                    <a:pt x="0" y="442"/>
                  </a:lnTo>
                  <a:lnTo>
                    <a:pt x="0" y="20"/>
                  </a:lnTo>
                  <a:lnTo>
                    <a:pt x="0" y="12"/>
                  </a:lnTo>
                  <a:lnTo>
                    <a:pt x="8" y="4"/>
                  </a:lnTo>
                  <a:lnTo>
                    <a:pt x="18" y="0"/>
                  </a:lnTo>
                  <a:lnTo>
                    <a:pt x="30" y="0"/>
                  </a:lnTo>
                  <a:lnTo>
                    <a:pt x="44" y="0"/>
                  </a:lnTo>
                  <a:lnTo>
                    <a:pt x="56" y="4"/>
                  </a:lnTo>
                  <a:lnTo>
                    <a:pt x="62" y="12"/>
                  </a:lnTo>
                  <a:lnTo>
                    <a:pt x="64" y="20"/>
                  </a:lnTo>
                  <a:lnTo>
                    <a:pt x="66" y="2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sp>
        <p:nvSpPr>
          <p:cNvPr id="33862" name="Freeform 479"/>
          <p:cNvSpPr>
            <a:spLocks/>
          </p:cNvSpPr>
          <p:nvPr/>
        </p:nvSpPr>
        <p:spPr bwMode="auto">
          <a:xfrm>
            <a:off x="4684185" y="3260725"/>
            <a:ext cx="139700" cy="63500"/>
          </a:xfrm>
          <a:custGeom>
            <a:avLst/>
            <a:gdLst>
              <a:gd name="T0" fmla="*/ 2147483647 w 66"/>
              <a:gd name="T1" fmla="*/ 2147483647 h 40"/>
              <a:gd name="T2" fmla="*/ 2147483647 w 66"/>
              <a:gd name="T3" fmla="*/ 2147483647 h 40"/>
              <a:gd name="T4" fmla="*/ 2147483647 w 66"/>
              <a:gd name="T5" fmla="*/ 2147483647 h 40"/>
              <a:gd name="T6" fmla="*/ 2147483647 w 66"/>
              <a:gd name="T7" fmla="*/ 2147483647 h 40"/>
              <a:gd name="T8" fmla="*/ 2147483647 w 66"/>
              <a:gd name="T9" fmla="*/ 2147483647 h 40"/>
              <a:gd name="T10" fmla="*/ 2147483647 w 66"/>
              <a:gd name="T11" fmla="*/ 2147483647 h 40"/>
              <a:gd name="T12" fmla="*/ 2147483647 w 66"/>
              <a:gd name="T13" fmla="*/ 2147483647 h 40"/>
              <a:gd name="T14" fmla="*/ 2147483647 w 66"/>
              <a:gd name="T15" fmla="*/ 0 h 40"/>
              <a:gd name="T16" fmla="*/ 2147483647 w 66"/>
              <a:gd name="T17" fmla="*/ 0 h 40"/>
              <a:gd name="T18" fmla="*/ 2147483647 w 66"/>
              <a:gd name="T19" fmla="*/ 0 h 40"/>
              <a:gd name="T20" fmla="*/ 2147483647 w 66"/>
              <a:gd name="T21" fmla="*/ 2147483647 h 40"/>
              <a:gd name="T22" fmla="*/ 0 w 66"/>
              <a:gd name="T23" fmla="*/ 2147483647 h 40"/>
              <a:gd name="T24" fmla="*/ 0 w 66"/>
              <a:gd name="T25" fmla="*/ 2147483647 h 40"/>
              <a:gd name="T26" fmla="*/ 0 w 66"/>
              <a:gd name="T27" fmla="*/ 2147483647 h 40"/>
              <a:gd name="T28" fmla="*/ 2147483647 w 66"/>
              <a:gd name="T29" fmla="*/ 2147483647 h 40"/>
              <a:gd name="T30" fmla="*/ 2147483647 w 66"/>
              <a:gd name="T31" fmla="*/ 2147483647 h 40"/>
              <a:gd name="T32" fmla="*/ 2147483647 w 66"/>
              <a:gd name="T33" fmla="*/ 2147483647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6" h="40">
                <a:moveTo>
                  <a:pt x="30" y="40"/>
                </a:moveTo>
                <a:lnTo>
                  <a:pt x="44" y="38"/>
                </a:lnTo>
                <a:lnTo>
                  <a:pt x="54" y="34"/>
                </a:lnTo>
                <a:lnTo>
                  <a:pt x="62" y="28"/>
                </a:lnTo>
                <a:lnTo>
                  <a:pt x="66" y="20"/>
                </a:lnTo>
                <a:lnTo>
                  <a:pt x="62" y="12"/>
                </a:lnTo>
                <a:lnTo>
                  <a:pt x="54" y="4"/>
                </a:lnTo>
                <a:lnTo>
                  <a:pt x="44" y="0"/>
                </a:lnTo>
                <a:lnTo>
                  <a:pt x="30" y="0"/>
                </a:lnTo>
                <a:lnTo>
                  <a:pt x="18" y="0"/>
                </a:lnTo>
                <a:lnTo>
                  <a:pt x="8" y="4"/>
                </a:lnTo>
                <a:lnTo>
                  <a:pt x="0" y="12"/>
                </a:lnTo>
                <a:lnTo>
                  <a:pt x="0" y="20"/>
                </a:lnTo>
                <a:lnTo>
                  <a:pt x="0" y="28"/>
                </a:lnTo>
                <a:lnTo>
                  <a:pt x="8" y="34"/>
                </a:lnTo>
                <a:lnTo>
                  <a:pt x="18" y="38"/>
                </a:lnTo>
                <a:lnTo>
                  <a:pt x="30" y="4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nvGrpSpPr>
          <p:cNvPr id="33863" name="Group 480"/>
          <p:cNvGrpSpPr>
            <a:grpSpLocks/>
          </p:cNvGrpSpPr>
          <p:nvPr/>
        </p:nvGrpSpPr>
        <p:grpSpPr bwMode="auto">
          <a:xfrm>
            <a:off x="4853518" y="3260726"/>
            <a:ext cx="143933" cy="733425"/>
            <a:chOff x="4746" y="1914"/>
            <a:chExt cx="68" cy="462"/>
          </a:xfrm>
        </p:grpSpPr>
        <p:sp>
          <p:nvSpPr>
            <p:cNvPr id="34351" name="Freeform 481"/>
            <p:cNvSpPr>
              <a:spLocks/>
            </p:cNvSpPr>
            <p:nvPr/>
          </p:nvSpPr>
          <p:spPr bwMode="auto">
            <a:xfrm>
              <a:off x="4746" y="1914"/>
              <a:ext cx="68" cy="462"/>
            </a:xfrm>
            <a:custGeom>
              <a:avLst/>
              <a:gdLst>
                <a:gd name="T0" fmla="*/ 68 w 68"/>
                <a:gd name="T1" fmla="*/ 20 h 462"/>
                <a:gd name="T2" fmla="*/ 68 w 68"/>
                <a:gd name="T3" fmla="*/ 442 h 462"/>
                <a:gd name="T4" fmla="*/ 66 w 68"/>
                <a:gd name="T5" fmla="*/ 442 h 462"/>
                <a:gd name="T6" fmla="*/ 64 w 68"/>
                <a:gd name="T7" fmla="*/ 450 h 462"/>
                <a:gd name="T8" fmla="*/ 56 w 68"/>
                <a:gd name="T9" fmla="*/ 456 h 462"/>
                <a:gd name="T10" fmla="*/ 46 w 68"/>
                <a:gd name="T11" fmla="*/ 460 h 462"/>
                <a:gd name="T12" fmla="*/ 34 w 68"/>
                <a:gd name="T13" fmla="*/ 462 h 462"/>
                <a:gd name="T14" fmla="*/ 20 w 68"/>
                <a:gd name="T15" fmla="*/ 460 h 462"/>
                <a:gd name="T16" fmla="*/ 10 w 68"/>
                <a:gd name="T17" fmla="*/ 456 h 462"/>
                <a:gd name="T18" fmla="*/ 2 w 68"/>
                <a:gd name="T19" fmla="*/ 450 h 462"/>
                <a:gd name="T20" fmla="*/ 0 w 68"/>
                <a:gd name="T21" fmla="*/ 442 h 462"/>
                <a:gd name="T22" fmla="*/ 0 w 68"/>
                <a:gd name="T23" fmla="*/ 20 h 462"/>
                <a:gd name="T24" fmla="*/ 2 w 68"/>
                <a:gd name="T25" fmla="*/ 12 h 462"/>
                <a:gd name="T26" fmla="*/ 10 w 68"/>
                <a:gd name="T27" fmla="*/ 4 h 462"/>
                <a:gd name="T28" fmla="*/ 20 w 68"/>
                <a:gd name="T29" fmla="*/ 0 h 462"/>
                <a:gd name="T30" fmla="*/ 34 w 68"/>
                <a:gd name="T31" fmla="*/ 0 h 462"/>
                <a:gd name="T32" fmla="*/ 46 w 68"/>
                <a:gd name="T33" fmla="*/ 0 h 462"/>
                <a:gd name="T34" fmla="*/ 56 w 68"/>
                <a:gd name="T35" fmla="*/ 4 h 462"/>
                <a:gd name="T36" fmla="*/ 64 w 68"/>
                <a:gd name="T37" fmla="*/ 12 h 462"/>
                <a:gd name="T38" fmla="*/ 66 w 68"/>
                <a:gd name="T39" fmla="*/ 20 h 462"/>
                <a:gd name="T40" fmla="*/ 68 w 68"/>
                <a:gd name="T41" fmla="*/ 20 h 4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8" h="462">
                  <a:moveTo>
                    <a:pt x="68" y="20"/>
                  </a:moveTo>
                  <a:lnTo>
                    <a:pt x="68" y="442"/>
                  </a:lnTo>
                  <a:lnTo>
                    <a:pt x="66" y="442"/>
                  </a:lnTo>
                  <a:lnTo>
                    <a:pt x="64" y="450"/>
                  </a:lnTo>
                  <a:lnTo>
                    <a:pt x="56" y="456"/>
                  </a:lnTo>
                  <a:lnTo>
                    <a:pt x="46" y="460"/>
                  </a:lnTo>
                  <a:lnTo>
                    <a:pt x="34" y="462"/>
                  </a:lnTo>
                  <a:lnTo>
                    <a:pt x="20" y="460"/>
                  </a:lnTo>
                  <a:lnTo>
                    <a:pt x="10" y="456"/>
                  </a:lnTo>
                  <a:lnTo>
                    <a:pt x="2" y="450"/>
                  </a:lnTo>
                  <a:lnTo>
                    <a:pt x="0" y="442"/>
                  </a:lnTo>
                  <a:lnTo>
                    <a:pt x="0" y="20"/>
                  </a:lnTo>
                  <a:lnTo>
                    <a:pt x="2" y="12"/>
                  </a:lnTo>
                  <a:lnTo>
                    <a:pt x="10" y="4"/>
                  </a:lnTo>
                  <a:lnTo>
                    <a:pt x="20" y="0"/>
                  </a:lnTo>
                  <a:lnTo>
                    <a:pt x="34" y="0"/>
                  </a:lnTo>
                  <a:lnTo>
                    <a:pt x="46" y="0"/>
                  </a:lnTo>
                  <a:lnTo>
                    <a:pt x="56" y="4"/>
                  </a:lnTo>
                  <a:lnTo>
                    <a:pt x="64" y="12"/>
                  </a:lnTo>
                  <a:lnTo>
                    <a:pt x="66" y="20"/>
                  </a:lnTo>
                  <a:lnTo>
                    <a:pt x="68" y="20"/>
                  </a:lnTo>
                  <a:close/>
                </a:path>
              </a:pathLst>
            </a:custGeom>
            <a:solidFill>
              <a:srgbClr val="FFFF4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352" name="Freeform 482"/>
            <p:cNvSpPr>
              <a:spLocks/>
            </p:cNvSpPr>
            <p:nvPr/>
          </p:nvSpPr>
          <p:spPr bwMode="auto">
            <a:xfrm>
              <a:off x="4746" y="1914"/>
              <a:ext cx="68" cy="462"/>
            </a:xfrm>
            <a:custGeom>
              <a:avLst/>
              <a:gdLst>
                <a:gd name="T0" fmla="*/ 68 w 68"/>
                <a:gd name="T1" fmla="*/ 20 h 462"/>
                <a:gd name="T2" fmla="*/ 68 w 68"/>
                <a:gd name="T3" fmla="*/ 442 h 462"/>
                <a:gd name="T4" fmla="*/ 66 w 68"/>
                <a:gd name="T5" fmla="*/ 442 h 462"/>
                <a:gd name="T6" fmla="*/ 64 w 68"/>
                <a:gd name="T7" fmla="*/ 450 h 462"/>
                <a:gd name="T8" fmla="*/ 56 w 68"/>
                <a:gd name="T9" fmla="*/ 456 h 462"/>
                <a:gd name="T10" fmla="*/ 46 w 68"/>
                <a:gd name="T11" fmla="*/ 460 h 462"/>
                <a:gd name="T12" fmla="*/ 34 w 68"/>
                <a:gd name="T13" fmla="*/ 462 h 462"/>
                <a:gd name="T14" fmla="*/ 20 w 68"/>
                <a:gd name="T15" fmla="*/ 460 h 462"/>
                <a:gd name="T16" fmla="*/ 10 w 68"/>
                <a:gd name="T17" fmla="*/ 456 h 462"/>
                <a:gd name="T18" fmla="*/ 2 w 68"/>
                <a:gd name="T19" fmla="*/ 450 h 462"/>
                <a:gd name="T20" fmla="*/ 0 w 68"/>
                <a:gd name="T21" fmla="*/ 442 h 462"/>
                <a:gd name="T22" fmla="*/ 0 w 68"/>
                <a:gd name="T23" fmla="*/ 20 h 462"/>
                <a:gd name="T24" fmla="*/ 2 w 68"/>
                <a:gd name="T25" fmla="*/ 12 h 462"/>
                <a:gd name="T26" fmla="*/ 10 w 68"/>
                <a:gd name="T27" fmla="*/ 4 h 462"/>
                <a:gd name="T28" fmla="*/ 20 w 68"/>
                <a:gd name="T29" fmla="*/ 0 h 462"/>
                <a:gd name="T30" fmla="*/ 34 w 68"/>
                <a:gd name="T31" fmla="*/ 0 h 462"/>
                <a:gd name="T32" fmla="*/ 46 w 68"/>
                <a:gd name="T33" fmla="*/ 0 h 462"/>
                <a:gd name="T34" fmla="*/ 56 w 68"/>
                <a:gd name="T35" fmla="*/ 4 h 462"/>
                <a:gd name="T36" fmla="*/ 64 w 68"/>
                <a:gd name="T37" fmla="*/ 12 h 462"/>
                <a:gd name="T38" fmla="*/ 66 w 68"/>
                <a:gd name="T39" fmla="*/ 20 h 462"/>
                <a:gd name="T40" fmla="*/ 68 w 68"/>
                <a:gd name="T41" fmla="*/ 20 h 4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8" h="462">
                  <a:moveTo>
                    <a:pt x="68" y="20"/>
                  </a:moveTo>
                  <a:lnTo>
                    <a:pt x="68" y="442"/>
                  </a:lnTo>
                  <a:lnTo>
                    <a:pt x="66" y="442"/>
                  </a:lnTo>
                  <a:lnTo>
                    <a:pt x="64" y="450"/>
                  </a:lnTo>
                  <a:lnTo>
                    <a:pt x="56" y="456"/>
                  </a:lnTo>
                  <a:lnTo>
                    <a:pt x="46" y="460"/>
                  </a:lnTo>
                  <a:lnTo>
                    <a:pt x="34" y="462"/>
                  </a:lnTo>
                  <a:lnTo>
                    <a:pt x="20" y="460"/>
                  </a:lnTo>
                  <a:lnTo>
                    <a:pt x="10" y="456"/>
                  </a:lnTo>
                  <a:lnTo>
                    <a:pt x="2" y="450"/>
                  </a:lnTo>
                  <a:lnTo>
                    <a:pt x="0" y="442"/>
                  </a:lnTo>
                  <a:lnTo>
                    <a:pt x="0" y="20"/>
                  </a:lnTo>
                  <a:lnTo>
                    <a:pt x="2" y="12"/>
                  </a:lnTo>
                  <a:lnTo>
                    <a:pt x="10" y="4"/>
                  </a:lnTo>
                  <a:lnTo>
                    <a:pt x="20" y="0"/>
                  </a:lnTo>
                  <a:lnTo>
                    <a:pt x="34" y="0"/>
                  </a:lnTo>
                  <a:lnTo>
                    <a:pt x="46" y="0"/>
                  </a:lnTo>
                  <a:lnTo>
                    <a:pt x="56" y="4"/>
                  </a:lnTo>
                  <a:lnTo>
                    <a:pt x="64" y="12"/>
                  </a:lnTo>
                  <a:lnTo>
                    <a:pt x="66" y="20"/>
                  </a:lnTo>
                  <a:lnTo>
                    <a:pt x="68" y="2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sp>
        <p:nvSpPr>
          <p:cNvPr id="33864" name="Freeform 483"/>
          <p:cNvSpPr>
            <a:spLocks/>
          </p:cNvSpPr>
          <p:nvPr/>
        </p:nvSpPr>
        <p:spPr bwMode="auto">
          <a:xfrm>
            <a:off x="4853518" y="3260725"/>
            <a:ext cx="139700" cy="63500"/>
          </a:xfrm>
          <a:custGeom>
            <a:avLst/>
            <a:gdLst>
              <a:gd name="T0" fmla="*/ 2147483647 w 66"/>
              <a:gd name="T1" fmla="*/ 2147483647 h 40"/>
              <a:gd name="T2" fmla="*/ 2147483647 w 66"/>
              <a:gd name="T3" fmla="*/ 2147483647 h 40"/>
              <a:gd name="T4" fmla="*/ 2147483647 w 66"/>
              <a:gd name="T5" fmla="*/ 2147483647 h 40"/>
              <a:gd name="T6" fmla="*/ 2147483647 w 66"/>
              <a:gd name="T7" fmla="*/ 2147483647 h 40"/>
              <a:gd name="T8" fmla="*/ 2147483647 w 66"/>
              <a:gd name="T9" fmla="*/ 2147483647 h 40"/>
              <a:gd name="T10" fmla="*/ 2147483647 w 66"/>
              <a:gd name="T11" fmla="*/ 2147483647 h 40"/>
              <a:gd name="T12" fmla="*/ 2147483647 w 66"/>
              <a:gd name="T13" fmla="*/ 2147483647 h 40"/>
              <a:gd name="T14" fmla="*/ 2147483647 w 66"/>
              <a:gd name="T15" fmla="*/ 0 h 40"/>
              <a:gd name="T16" fmla="*/ 2147483647 w 66"/>
              <a:gd name="T17" fmla="*/ 0 h 40"/>
              <a:gd name="T18" fmla="*/ 2147483647 w 66"/>
              <a:gd name="T19" fmla="*/ 0 h 40"/>
              <a:gd name="T20" fmla="*/ 2147483647 w 66"/>
              <a:gd name="T21" fmla="*/ 2147483647 h 40"/>
              <a:gd name="T22" fmla="*/ 2147483647 w 66"/>
              <a:gd name="T23" fmla="*/ 2147483647 h 40"/>
              <a:gd name="T24" fmla="*/ 0 w 66"/>
              <a:gd name="T25" fmla="*/ 2147483647 h 40"/>
              <a:gd name="T26" fmla="*/ 2147483647 w 66"/>
              <a:gd name="T27" fmla="*/ 2147483647 h 40"/>
              <a:gd name="T28" fmla="*/ 2147483647 w 66"/>
              <a:gd name="T29" fmla="*/ 2147483647 h 40"/>
              <a:gd name="T30" fmla="*/ 2147483647 w 66"/>
              <a:gd name="T31" fmla="*/ 2147483647 h 40"/>
              <a:gd name="T32" fmla="*/ 2147483647 w 66"/>
              <a:gd name="T33" fmla="*/ 2147483647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6" h="40">
                <a:moveTo>
                  <a:pt x="34" y="40"/>
                </a:moveTo>
                <a:lnTo>
                  <a:pt x="46" y="38"/>
                </a:lnTo>
                <a:lnTo>
                  <a:pt x="56" y="34"/>
                </a:lnTo>
                <a:lnTo>
                  <a:pt x="64" y="28"/>
                </a:lnTo>
                <a:lnTo>
                  <a:pt x="66" y="20"/>
                </a:lnTo>
                <a:lnTo>
                  <a:pt x="64" y="12"/>
                </a:lnTo>
                <a:lnTo>
                  <a:pt x="56" y="4"/>
                </a:lnTo>
                <a:lnTo>
                  <a:pt x="46" y="0"/>
                </a:lnTo>
                <a:lnTo>
                  <a:pt x="34" y="0"/>
                </a:lnTo>
                <a:lnTo>
                  <a:pt x="20" y="0"/>
                </a:lnTo>
                <a:lnTo>
                  <a:pt x="10" y="4"/>
                </a:lnTo>
                <a:lnTo>
                  <a:pt x="2" y="12"/>
                </a:lnTo>
                <a:lnTo>
                  <a:pt x="0" y="20"/>
                </a:lnTo>
                <a:lnTo>
                  <a:pt x="2" y="28"/>
                </a:lnTo>
                <a:lnTo>
                  <a:pt x="10" y="34"/>
                </a:lnTo>
                <a:lnTo>
                  <a:pt x="20" y="38"/>
                </a:lnTo>
                <a:lnTo>
                  <a:pt x="34" y="4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nvGrpSpPr>
          <p:cNvPr id="33865" name="Group 484"/>
          <p:cNvGrpSpPr>
            <a:grpSpLocks/>
          </p:cNvGrpSpPr>
          <p:nvPr/>
        </p:nvGrpSpPr>
        <p:grpSpPr bwMode="auto">
          <a:xfrm>
            <a:off x="4747684" y="3317875"/>
            <a:ext cx="143933" cy="730250"/>
            <a:chOff x="4696" y="1950"/>
            <a:chExt cx="68" cy="460"/>
          </a:xfrm>
        </p:grpSpPr>
        <p:sp>
          <p:nvSpPr>
            <p:cNvPr id="34349" name="Freeform 485"/>
            <p:cNvSpPr>
              <a:spLocks/>
            </p:cNvSpPr>
            <p:nvPr/>
          </p:nvSpPr>
          <p:spPr bwMode="auto">
            <a:xfrm>
              <a:off x="4696" y="1950"/>
              <a:ext cx="68" cy="460"/>
            </a:xfrm>
            <a:custGeom>
              <a:avLst/>
              <a:gdLst>
                <a:gd name="T0" fmla="*/ 68 w 68"/>
                <a:gd name="T1" fmla="*/ 16 h 460"/>
                <a:gd name="T2" fmla="*/ 68 w 68"/>
                <a:gd name="T3" fmla="*/ 440 h 460"/>
                <a:gd name="T4" fmla="*/ 66 w 68"/>
                <a:gd name="T5" fmla="*/ 440 h 460"/>
                <a:gd name="T6" fmla="*/ 64 w 68"/>
                <a:gd name="T7" fmla="*/ 448 h 460"/>
                <a:gd name="T8" fmla="*/ 58 w 68"/>
                <a:gd name="T9" fmla="*/ 454 h 460"/>
                <a:gd name="T10" fmla="*/ 46 w 68"/>
                <a:gd name="T11" fmla="*/ 458 h 460"/>
                <a:gd name="T12" fmla="*/ 34 w 68"/>
                <a:gd name="T13" fmla="*/ 460 h 460"/>
                <a:gd name="T14" fmla="*/ 22 w 68"/>
                <a:gd name="T15" fmla="*/ 458 h 460"/>
                <a:gd name="T16" fmla="*/ 12 w 68"/>
                <a:gd name="T17" fmla="*/ 454 h 460"/>
                <a:gd name="T18" fmla="*/ 4 w 68"/>
                <a:gd name="T19" fmla="*/ 448 h 460"/>
                <a:gd name="T20" fmla="*/ 0 w 68"/>
                <a:gd name="T21" fmla="*/ 440 h 460"/>
                <a:gd name="T22" fmla="*/ 0 w 68"/>
                <a:gd name="T23" fmla="*/ 16 h 460"/>
                <a:gd name="T24" fmla="*/ 4 w 68"/>
                <a:gd name="T25" fmla="*/ 10 h 460"/>
                <a:gd name="T26" fmla="*/ 12 w 68"/>
                <a:gd name="T27" fmla="*/ 2 h 460"/>
                <a:gd name="T28" fmla="*/ 22 w 68"/>
                <a:gd name="T29" fmla="*/ 0 h 460"/>
                <a:gd name="T30" fmla="*/ 34 w 68"/>
                <a:gd name="T31" fmla="*/ 0 h 460"/>
                <a:gd name="T32" fmla="*/ 46 w 68"/>
                <a:gd name="T33" fmla="*/ 0 h 460"/>
                <a:gd name="T34" fmla="*/ 58 w 68"/>
                <a:gd name="T35" fmla="*/ 2 h 460"/>
                <a:gd name="T36" fmla="*/ 64 w 68"/>
                <a:gd name="T37" fmla="*/ 10 h 460"/>
                <a:gd name="T38" fmla="*/ 66 w 68"/>
                <a:gd name="T39" fmla="*/ 16 h 460"/>
                <a:gd name="T40" fmla="*/ 68 w 68"/>
                <a:gd name="T41" fmla="*/ 16 h 4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8" h="460">
                  <a:moveTo>
                    <a:pt x="68" y="16"/>
                  </a:moveTo>
                  <a:lnTo>
                    <a:pt x="68" y="440"/>
                  </a:lnTo>
                  <a:lnTo>
                    <a:pt x="66" y="440"/>
                  </a:lnTo>
                  <a:lnTo>
                    <a:pt x="64" y="448"/>
                  </a:lnTo>
                  <a:lnTo>
                    <a:pt x="58" y="454"/>
                  </a:lnTo>
                  <a:lnTo>
                    <a:pt x="46" y="458"/>
                  </a:lnTo>
                  <a:lnTo>
                    <a:pt x="34" y="460"/>
                  </a:lnTo>
                  <a:lnTo>
                    <a:pt x="22" y="458"/>
                  </a:lnTo>
                  <a:lnTo>
                    <a:pt x="12" y="454"/>
                  </a:lnTo>
                  <a:lnTo>
                    <a:pt x="4" y="448"/>
                  </a:lnTo>
                  <a:lnTo>
                    <a:pt x="0" y="440"/>
                  </a:lnTo>
                  <a:lnTo>
                    <a:pt x="0" y="16"/>
                  </a:lnTo>
                  <a:lnTo>
                    <a:pt x="4" y="10"/>
                  </a:lnTo>
                  <a:lnTo>
                    <a:pt x="12" y="2"/>
                  </a:lnTo>
                  <a:lnTo>
                    <a:pt x="22" y="0"/>
                  </a:lnTo>
                  <a:lnTo>
                    <a:pt x="34" y="0"/>
                  </a:lnTo>
                  <a:lnTo>
                    <a:pt x="46" y="0"/>
                  </a:lnTo>
                  <a:lnTo>
                    <a:pt x="58" y="2"/>
                  </a:lnTo>
                  <a:lnTo>
                    <a:pt x="64" y="10"/>
                  </a:lnTo>
                  <a:lnTo>
                    <a:pt x="66" y="16"/>
                  </a:lnTo>
                  <a:lnTo>
                    <a:pt x="68" y="16"/>
                  </a:lnTo>
                  <a:close/>
                </a:path>
              </a:pathLst>
            </a:custGeom>
            <a:solidFill>
              <a:srgbClr val="FFFF4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350" name="Freeform 486"/>
            <p:cNvSpPr>
              <a:spLocks/>
            </p:cNvSpPr>
            <p:nvPr/>
          </p:nvSpPr>
          <p:spPr bwMode="auto">
            <a:xfrm>
              <a:off x="4696" y="1950"/>
              <a:ext cx="68" cy="460"/>
            </a:xfrm>
            <a:custGeom>
              <a:avLst/>
              <a:gdLst>
                <a:gd name="T0" fmla="*/ 68 w 68"/>
                <a:gd name="T1" fmla="*/ 16 h 460"/>
                <a:gd name="T2" fmla="*/ 68 w 68"/>
                <a:gd name="T3" fmla="*/ 440 h 460"/>
                <a:gd name="T4" fmla="*/ 66 w 68"/>
                <a:gd name="T5" fmla="*/ 440 h 460"/>
                <a:gd name="T6" fmla="*/ 64 w 68"/>
                <a:gd name="T7" fmla="*/ 448 h 460"/>
                <a:gd name="T8" fmla="*/ 58 w 68"/>
                <a:gd name="T9" fmla="*/ 454 h 460"/>
                <a:gd name="T10" fmla="*/ 46 w 68"/>
                <a:gd name="T11" fmla="*/ 458 h 460"/>
                <a:gd name="T12" fmla="*/ 34 w 68"/>
                <a:gd name="T13" fmla="*/ 460 h 460"/>
                <a:gd name="T14" fmla="*/ 22 w 68"/>
                <a:gd name="T15" fmla="*/ 458 h 460"/>
                <a:gd name="T16" fmla="*/ 12 w 68"/>
                <a:gd name="T17" fmla="*/ 454 h 460"/>
                <a:gd name="T18" fmla="*/ 4 w 68"/>
                <a:gd name="T19" fmla="*/ 448 h 460"/>
                <a:gd name="T20" fmla="*/ 0 w 68"/>
                <a:gd name="T21" fmla="*/ 440 h 460"/>
                <a:gd name="T22" fmla="*/ 0 w 68"/>
                <a:gd name="T23" fmla="*/ 16 h 460"/>
                <a:gd name="T24" fmla="*/ 4 w 68"/>
                <a:gd name="T25" fmla="*/ 10 h 460"/>
                <a:gd name="T26" fmla="*/ 12 w 68"/>
                <a:gd name="T27" fmla="*/ 2 h 460"/>
                <a:gd name="T28" fmla="*/ 22 w 68"/>
                <a:gd name="T29" fmla="*/ 0 h 460"/>
                <a:gd name="T30" fmla="*/ 34 w 68"/>
                <a:gd name="T31" fmla="*/ 0 h 460"/>
                <a:gd name="T32" fmla="*/ 46 w 68"/>
                <a:gd name="T33" fmla="*/ 0 h 460"/>
                <a:gd name="T34" fmla="*/ 58 w 68"/>
                <a:gd name="T35" fmla="*/ 2 h 460"/>
                <a:gd name="T36" fmla="*/ 64 w 68"/>
                <a:gd name="T37" fmla="*/ 10 h 460"/>
                <a:gd name="T38" fmla="*/ 66 w 68"/>
                <a:gd name="T39" fmla="*/ 16 h 460"/>
                <a:gd name="T40" fmla="*/ 68 w 68"/>
                <a:gd name="T41" fmla="*/ 16 h 4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8" h="460">
                  <a:moveTo>
                    <a:pt x="68" y="16"/>
                  </a:moveTo>
                  <a:lnTo>
                    <a:pt x="68" y="440"/>
                  </a:lnTo>
                  <a:lnTo>
                    <a:pt x="66" y="440"/>
                  </a:lnTo>
                  <a:lnTo>
                    <a:pt x="64" y="448"/>
                  </a:lnTo>
                  <a:lnTo>
                    <a:pt x="58" y="454"/>
                  </a:lnTo>
                  <a:lnTo>
                    <a:pt x="46" y="458"/>
                  </a:lnTo>
                  <a:lnTo>
                    <a:pt x="34" y="460"/>
                  </a:lnTo>
                  <a:lnTo>
                    <a:pt x="22" y="458"/>
                  </a:lnTo>
                  <a:lnTo>
                    <a:pt x="12" y="454"/>
                  </a:lnTo>
                  <a:lnTo>
                    <a:pt x="4" y="448"/>
                  </a:lnTo>
                  <a:lnTo>
                    <a:pt x="0" y="440"/>
                  </a:lnTo>
                  <a:lnTo>
                    <a:pt x="0" y="16"/>
                  </a:lnTo>
                  <a:lnTo>
                    <a:pt x="4" y="10"/>
                  </a:lnTo>
                  <a:lnTo>
                    <a:pt x="12" y="2"/>
                  </a:lnTo>
                  <a:lnTo>
                    <a:pt x="22" y="0"/>
                  </a:lnTo>
                  <a:lnTo>
                    <a:pt x="34" y="0"/>
                  </a:lnTo>
                  <a:lnTo>
                    <a:pt x="46" y="0"/>
                  </a:lnTo>
                  <a:lnTo>
                    <a:pt x="58" y="2"/>
                  </a:lnTo>
                  <a:lnTo>
                    <a:pt x="64" y="10"/>
                  </a:lnTo>
                  <a:lnTo>
                    <a:pt x="66" y="16"/>
                  </a:lnTo>
                  <a:lnTo>
                    <a:pt x="68" y="16"/>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sp>
        <p:nvSpPr>
          <p:cNvPr id="33866" name="Freeform 487"/>
          <p:cNvSpPr>
            <a:spLocks/>
          </p:cNvSpPr>
          <p:nvPr/>
        </p:nvSpPr>
        <p:spPr bwMode="auto">
          <a:xfrm>
            <a:off x="4747685" y="3317876"/>
            <a:ext cx="139700" cy="60325"/>
          </a:xfrm>
          <a:custGeom>
            <a:avLst/>
            <a:gdLst>
              <a:gd name="T0" fmla="*/ 2147483647 w 66"/>
              <a:gd name="T1" fmla="*/ 2147483647 h 38"/>
              <a:gd name="T2" fmla="*/ 2147483647 w 66"/>
              <a:gd name="T3" fmla="*/ 2147483647 h 38"/>
              <a:gd name="T4" fmla="*/ 2147483647 w 66"/>
              <a:gd name="T5" fmla="*/ 2147483647 h 38"/>
              <a:gd name="T6" fmla="*/ 2147483647 w 66"/>
              <a:gd name="T7" fmla="*/ 2147483647 h 38"/>
              <a:gd name="T8" fmla="*/ 2147483647 w 66"/>
              <a:gd name="T9" fmla="*/ 2147483647 h 38"/>
              <a:gd name="T10" fmla="*/ 2147483647 w 66"/>
              <a:gd name="T11" fmla="*/ 2147483647 h 38"/>
              <a:gd name="T12" fmla="*/ 2147483647 w 66"/>
              <a:gd name="T13" fmla="*/ 2147483647 h 38"/>
              <a:gd name="T14" fmla="*/ 2147483647 w 66"/>
              <a:gd name="T15" fmla="*/ 0 h 38"/>
              <a:gd name="T16" fmla="*/ 2147483647 w 66"/>
              <a:gd name="T17" fmla="*/ 0 h 38"/>
              <a:gd name="T18" fmla="*/ 2147483647 w 66"/>
              <a:gd name="T19" fmla="*/ 0 h 38"/>
              <a:gd name="T20" fmla="*/ 2147483647 w 66"/>
              <a:gd name="T21" fmla="*/ 2147483647 h 38"/>
              <a:gd name="T22" fmla="*/ 2147483647 w 66"/>
              <a:gd name="T23" fmla="*/ 2147483647 h 38"/>
              <a:gd name="T24" fmla="*/ 0 w 66"/>
              <a:gd name="T25" fmla="*/ 2147483647 h 38"/>
              <a:gd name="T26" fmla="*/ 2147483647 w 66"/>
              <a:gd name="T27" fmla="*/ 2147483647 h 38"/>
              <a:gd name="T28" fmla="*/ 2147483647 w 66"/>
              <a:gd name="T29" fmla="*/ 2147483647 h 38"/>
              <a:gd name="T30" fmla="*/ 2147483647 w 66"/>
              <a:gd name="T31" fmla="*/ 2147483647 h 38"/>
              <a:gd name="T32" fmla="*/ 2147483647 w 66"/>
              <a:gd name="T33" fmla="*/ 2147483647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6" h="38">
                <a:moveTo>
                  <a:pt x="34" y="38"/>
                </a:moveTo>
                <a:lnTo>
                  <a:pt x="44" y="36"/>
                </a:lnTo>
                <a:lnTo>
                  <a:pt x="56" y="34"/>
                </a:lnTo>
                <a:lnTo>
                  <a:pt x="64" y="26"/>
                </a:lnTo>
                <a:lnTo>
                  <a:pt x="66" y="16"/>
                </a:lnTo>
                <a:lnTo>
                  <a:pt x="64" y="10"/>
                </a:lnTo>
                <a:lnTo>
                  <a:pt x="56" y="2"/>
                </a:lnTo>
                <a:lnTo>
                  <a:pt x="44" y="0"/>
                </a:lnTo>
                <a:lnTo>
                  <a:pt x="34" y="0"/>
                </a:lnTo>
                <a:lnTo>
                  <a:pt x="22" y="0"/>
                </a:lnTo>
                <a:lnTo>
                  <a:pt x="12" y="2"/>
                </a:lnTo>
                <a:lnTo>
                  <a:pt x="4" y="10"/>
                </a:lnTo>
                <a:lnTo>
                  <a:pt x="0" y="16"/>
                </a:lnTo>
                <a:lnTo>
                  <a:pt x="4" y="26"/>
                </a:lnTo>
                <a:lnTo>
                  <a:pt x="12" y="34"/>
                </a:lnTo>
                <a:lnTo>
                  <a:pt x="22" y="36"/>
                </a:lnTo>
                <a:lnTo>
                  <a:pt x="34" y="38"/>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nvGrpSpPr>
          <p:cNvPr id="33867" name="Group 488"/>
          <p:cNvGrpSpPr>
            <a:grpSpLocks/>
          </p:cNvGrpSpPr>
          <p:nvPr/>
        </p:nvGrpSpPr>
        <p:grpSpPr bwMode="auto">
          <a:xfrm>
            <a:off x="4425951" y="3317876"/>
            <a:ext cx="139700" cy="733425"/>
            <a:chOff x="4544" y="1950"/>
            <a:chExt cx="66" cy="462"/>
          </a:xfrm>
        </p:grpSpPr>
        <p:sp>
          <p:nvSpPr>
            <p:cNvPr id="34347" name="Freeform 489"/>
            <p:cNvSpPr>
              <a:spLocks/>
            </p:cNvSpPr>
            <p:nvPr/>
          </p:nvSpPr>
          <p:spPr bwMode="auto">
            <a:xfrm>
              <a:off x="4544" y="1950"/>
              <a:ext cx="66" cy="462"/>
            </a:xfrm>
            <a:custGeom>
              <a:avLst/>
              <a:gdLst>
                <a:gd name="T0" fmla="*/ 66 w 66"/>
                <a:gd name="T1" fmla="*/ 20 h 462"/>
                <a:gd name="T2" fmla="*/ 66 w 66"/>
                <a:gd name="T3" fmla="*/ 442 h 462"/>
                <a:gd name="T4" fmla="*/ 62 w 66"/>
                <a:gd name="T5" fmla="*/ 442 h 462"/>
                <a:gd name="T6" fmla="*/ 60 w 66"/>
                <a:gd name="T7" fmla="*/ 450 h 462"/>
                <a:gd name="T8" fmla="*/ 56 w 66"/>
                <a:gd name="T9" fmla="*/ 456 h 462"/>
                <a:gd name="T10" fmla="*/ 44 w 66"/>
                <a:gd name="T11" fmla="*/ 460 h 462"/>
                <a:gd name="T12" fmla="*/ 30 w 66"/>
                <a:gd name="T13" fmla="*/ 462 h 462"/>
                <a:gd name="T14" fmla="*/ 18 w 66"/>
                <a:gd name="T15" fmla="*/ 460 h 462"/>
                <a:gd name="T16" fmla="*/ 8 w 66"/>
                <a:gd name="T17" fmla="*/ 456 h 462"/>
                <a:gd name="T18" fmla="*/ 0 w 66"/>
                <a:gd name="T19" fmla="*/ 450 h 462"/>
                <a:gd name="T20" fmla="*/ 0 w 66"/>
                <a:gd name="T21" fmla="*/ 442 h 462"/>
                <a:gd name="T22" fmla="*/ 0 w 66"/>
                <a:gd name="T23" fmla="*/ 20 h 462"/>
                <a:gd name="T24" fmla="*/ 0 w 66"/>
                <a:gd name="T25" fmla="*/ 12 h 462"/>
                <a:gd name="T26" fmla="*/ 8 w 66"/>
                <a:gd name="T27" fmla="*/ 6 h 462"/>
                <a:gd name="T28" fmla="*/ 18 w 66"/>
                <a:gd name="T29" fmla="*/ 0 h 462"/>
                <a:gd name="T30" fmla="*/ 30 w 66"/>
                <a:gd name="T31" fmla="*/ 0 h 462"/>
                <a:gd name="T32" fmla="*/ 44 w 66"/>
                <a:gd name="T33" fmla="*/ 0 h 462"/>
                <a:gd name="T34" fmla="*/ 56 w 66"/>
                <a:gd name="T35" fmla="*/ 6 h 462"/>
                <a:gd name="T36" fmla="*/ 60 w 66"/>
                <a:gd name="T37" fmla="*/ 12 h 462"/>
                <a:gd name="T38" fmla="*/ 62 w 66"/>
                <a:gd name="T39" fmla="*/ 20 h 462"/>
                <a:gd name="T40" fmla="*/ 66 w 66"/>
                <a:gd name="T41" fmla="*/ 20 h 4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6" h="462">
                  <a:moveTo>
                    <a:pt x="66" y="20"/>
                  </a:moveTo>
                  <a:lnTo>
                    <a:pt x="66" y="442"/>
                  </a:lnTo>
                  <a:lnTo>
                    <a:pt x="62" y="442"/>
                  </a:lnTo>
                  <a:lnTo>
                    <a:pt x="60" y="450"/>
                  </a:lnTo>
                  <a:lnTo>
                    <a:pt x="56" y="456"/>
                  </a:lnTo>
                  <a:lnTo>
                    <a:pt x="44" y="460"/>
                  </a:lnTo>
                  <a:lnTo>
                    <a:pt x="30" y="462"/>
                  </a:lnTo>
                  <a:lnTo>
                    <a:pt x="18" y="460"/>
                  </a:lnTo>
                  <a:lnTo>
                    <a:pt x="8" y="456"/>
                  </a:lnTo>
                  <a:lnTo>
                    <a:pt x="0" y="450"/>
                  </a:lnTo>
                  <a:lnTo>
                    <a:pt x="0" y="442"/>
                  </a:lnTo>
                  <a:lnTo>
                    <a:pt x="0" y="20"/>
                  </a:lnTo>
                  <a:lnTo>
                    <a:pt x="0" y="12"/>
                  </a:lnTo>
                  <a:lnTo>
                    <a:pt x="8" y="6"/>
                  </a:lnTo>
                  <a:lnTo>
                    <a:pt x="18" y="0"/>
                  </a:lnTo>
                  <a:lnTo>
                    <a:pt x="30" y="0"/>
                  </a:lnTo>
                  <a:lnTo>
                    <a:pt x="44" y="0"/>
                  </a:lnTo>
                  <a:lnTo>
                    <a:pt x="56" y="6"/>
                  </a:lnTo>
                  <a:lnTo>
                    <a:pt x="60" y="12"/>
                  </a:lnTo>
                  <a:lnTo>
                    <a:pt x="62" y="20"/>
                  </a:lnTo>
                  <a:lnTo>
                    <a:pt x="66" y="20"/>
                  </a:lnTo>
                  <a:close/>
                </a:path>
              </a:pathLst>
            </a:custGeom>
            <a:solidFill>
              <a:srgbClr val="FFFF4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348" name="Freeform 490"/>
            <p:cNvSpPr>
              <a:spLocks/>
            </p:cNvSpPr>
            <p:nvPr/>
          </p:nvSpPr>
          <p:spPr bwMode="auto">
            <a:xfrm>
              <a:off x="4544" y="1950"/>
              <a:ext cx="66" cy="462"/>
            </a:xfrm>
            <a:custGeom>
              <a:avLst/>
              <a:gdLst>
                <a:gd name="T0" fmla="*/ 66 w 66"/>
                <a:gd name="T1" fmla="*/ 20 h 462"/>
                <a:gd name="T2" fmla="*/ 66 w 66"/>
                <a:gd name="T3" fmla="*/ 442 h 462"/>
                <a:gd name="T4" fmla="*/ 62 w 66"/>
                <a:gd name="T5" fmla="*/ 442 h 462"/>
                <a:gd name="T6" fmla="*/ 60 w 66"/>
                <a:gd name="T7" fmla="*/ 450 h 462"/>
                <a:gd name="T8" fmla="*/ 56 w 66"/>
                <a:gd name="T9" fmla="*/ 456 h 462"/>
                <a:gd name="T10" fmla="*/ 44 w 66"/>
                <a:gd name="T11" fmla="*/ 460 h 462"/>
                <a:gd name="T12" fmla="*/ 30 w 66"/>
                <a:gd name="T13" fmla="*/ 462 h 462"/>
                <a:gd name="T14" fmla="*/ 18 w 66"/>
                <a:gd name="T15" fmla="*/ 460 h 462"/>
                <a:gd name="T16" fmla="*/ 8 w 66"/>
                <a:gd name="T17" fmla="*/ 456 h 462"/>
                <a:gd name="T18" fmla="*/ 0 w 66"/>
                <a:gd name="T19" fmla="*/ 450 h 462"/>
                <a:gd name="T20" fmla="*/ 0 w 66"/>
                <a:gd name="T21" fmla="*/ 442 h 462"/>
                <a:gd name="T22" fmla="*/ 0 w 66"/>
                <a:gd name="T23" fmla="*/ 20 h 462"/>
                <a:gd name="T24" fmla="*/ 0 w 66"/>
                <a:gd name="T25" fmla="*/ 12 h 462"/>
                <a:gd name="T26" fmla="*/ 8 w 66"/>
                <a:gd name="T27" fmla="*/ 6 h 462"/>
                <a:gd name="T28" fmla="*/ 18 w 66"/>
                <a:gd name="T29" fmla="*/ 0 h 462"/>
                <a:gd name="T30" fmla="*/ 30 w 66"/>
                <a:gd name="T31" fmla="*/ 0 h 462"/>
                <a:gd name="T32" fmla="*/ 44 w 66"/>
                <a:gd name="T33" fmla="*/ 0 h 462"/>
                <a:gd name="T34" fmla="*/ 56 w 66"/>
                <a:gd name="T35" fmla="*/ 6 h 462"/>
                <a:gd name="T36" fmla="*/ 60 w 66"/>
                <a:gd name="T37" fmla="*/ 12 h 462"/>
                <a:gd name="T38" fmla="*/ 62 w 66"/>
                <a:gd name="T39" fmla="*/ 20 h 462"/>
                <a:gd name="T40" fmla="*/ 66 w 66"/>
                <a:gd name="T41" fmla="*/ 20 h 4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6" h="462">
                  <a:moveTo>
                    <a:pt x="66" y="20"/>
                  </a:moveTo>
                  <a:lnTo>
                    <a:pt x="66" y="442"/>
                  </a:lnTo>
                  <a:lnTo>
                    <a:pt x="62" y="442"/>
                  </a:lnTo>
                  <a:lnTo>
                    <a:pt x="60" y="450"/>
                  </a:lnTo>
                  <a:lnTo>
                    <a:pt x="56" y="456"/>
                  </a:lnTo>
                  <a:lnTo>
                    <a:pt x="44" y="460"/>
                  </a:lnTo>
                  <a:lnTo>
                    <a:pt x="30" y="462"/>
                  </a:lnTo>
                  <a:lnTo>
                    <a:pt x="18" y="460"/>
                  </a:lnTo>
                  <a:lnTo>
                    <a:pt x="8" y="456"/>
                  </a:lnTo>
                  <a:lnTo>
                    <a:pt x="0" y="450"/>
                  </a:lnTo>
                  <a:lnTo>
                    <a:pt x="0" y="442"/>
                  </a:lnTo>
                  <a:lnTo>
                    <a:pt x="0" y="20"/>
                  </a:lnTo>
                  <a:lnTo>
                    <a:pt x="0" y="12"/>
                  </a:lnTo>
                  <a:lnTo>
                    <a:pt x="8" y="6"/>
                  </a:lnTo>
                  <a:lnTo>
                    <a:pt x="18" y="0"/>
                  </a:lnTo>
                  <a:lnTo>
                    <a:pt x="30" y="0"/>
                  </a:lnTo>
                  <a:lnTo>
                    <a:pt x="44" y="0"/>
                  </a:lnTo>
                  <a:lnTo>
                    <a:pt x="56" y="6"/>
                  </a:lnTo>
                  <a:lnTo>
                    <a:pt x="60" y="12"/>
                  </a:lnTo>
                  <a:lnTo>
                    <a:pt x="62" y="20"/>
                  </a:lnTo>
                  <a:lnTo>
                    <a:pt x="66" y="2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sp>
        <p:nvSpPr>
          <p:cNvPr id="33868" name="Freeform 491"/>
          <p:cNvSpPr>
            <a:spLocks/>
          </p:cNvSpPr>
          <p:nvPr/>
        </p:nvSpPr>
        <p:spPr bwMode="auto">
          <a:xfrm>
            <a:off x="4425951" y="3317876"/>
            <a:ext cx="139700" cy="733425"/>
          </a:xfrm>
          <a:custGeom>
            <a:avLst/>
            <a:gdLst>
              <a:gd name="T0" fmla="*/ 2147483647 w 66"/>
              <a:gd name="T1" fmla="*/ 2147483647 h 462"/>
              <a:gd name="T2" fmla="*/ 2147483647 w 66"/>
              <a:gd name="T3" fmla="*/ 2147483647 h 462"/>
              <a:gd name="T4" fmla="*/ 2147483647 w 66"/>
              <a:gd name="T5" fmla="*/ 2147483647 h 462"/>
              <a:gd name="T6" fmla="*/ 2147483647 w 66"/>
              <a:gd name="T7" fmla="*/ 2147483647 h 462"/>
              <a:gd name="T8" fmla="*/ 2147483647 w 66"/>
              <a:gd name="T9" fmla="*/ 2147483647 h 462"/>
              <a:gd name="T10" fmla="*/ 2147483647 w 66"/>
              <a:gd name="T11" fmla="*/ 2147483647 h 462"/>
              <a:gd name="T12" fmla="*/ 2147483647 w 66"/>
              <a:gd name="T13" fmla="*/ 2147483647 h 462"/>
              <a:gd name="T14" fmla="*/ 2147483647 w 66"/>
              <a:gd name="T15" fmla="*/ 2147483647 h 462"/>
              <a:gd name="T16" fmla="*/ 2147483647 w 66"/>
              <a:gd name="T17" fmla="*/ 2147483647 h 462"/>
              <a:gd name="T18" fmla="*/ 0 w 66"/>
              <a:gd name="T19" fmla="*/ 2147483647 h 462"/>
              <a:gd name="T20" fmla="*/ 0 w 66"/>
              <a:gd name="T21" fmla="*/ 2147483647 h 462"/>
              <a:gd name="T22" fmla="*/ 0 w 66"/>
              <a:gd name="T23" fmla="*/ 2147483647 h 462"/>
              <a:gd name="T24" fmla="*/ 0 w 66"/>
              <a:gd name="T25" fmla="*/ 2147483647 h 462"/>
              <a:gd name="T26" fmla="*/ 2147483647 w 66"/>
              <a:gd name="T27" fmla="*/ 2147483647 h 462"/>
              <a:gd name="T28" fmla="*/ 2147483647 w 66"/>
              <a:gd name="T29" fmla="*/ 0 h 462"/>
              <a:gd name="T30" fmla="*/ 2147483647 w 66"/>
              <a:gd name="T31" fmla="*/ 0 h 462"/>
              <a:gd name="T32" fmla="*/ 2147483647 w 66"/>
              <a:gd name="T33" fmla="*/ 0 h 462"/>
              <a:gd name="T34" fmla="*/ 2147483647 w 66"/>
              <a:gd name="T35" fmla="*/ 2147483647 h 462"/>
              <a:gd name="T36" fmla="*/ 2147483647 w 66"/>
              <a:gd name="T37" fmla="*/ 2147483647 h 462"/>
              <a:gd name="T38" fmla="*/ 2147483647 w 66"/>
              <a:gd name="T39" fmla="*/ 2147483647 h 462"/>
              <a:gd name="T40" fmla="*/ 2147483647 w 66"/>
              <a:gd name="T41" fmla="*/ 2147483647 h 4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6" h="462">
                <a:moveTo>
                  <a:pt x="66" y="20"/>
                </a:moveTo>
                <a:lnTo>
                  <a:pt x="66" y="442"/>
                </a:lnTo>
                <a:lnTo>
                  <a:pt x="62" y="442"/>
                </a:lnTo>
                <a:lnTo>
                  <a:pt x="60" y="450"/>
                </a:lnTo>
                <a:lnTo>
                  <a:pt x="56" y="456"/>
                </a:lnTo>
                <a:lnTo>
                  <a:pt x="44" y="460"/>
                </a:lnTo>
                <a:lnTo>
                  <a:pt x="30" y="462"/>
                </a:lnTo>
                <a:lnTo>
                  <a:pt x="18" y="460"/>
                </a:lnTo>
                <a:lnTo>
                  <a:pt x="8" y="456"/>
                </a:lnTo>
                <a:lnTo>
                  <a:pt x="0" y="450"/>
                </a:lnTo>
                <a:lnTo>
                  <a:pt x="0" y="442"/>
                </a:lnTo>
                <a:lnTo>
                  <a:pt x="0" y="20"/>
                </a:lnTo>
                <a:lnTo>
                  <a:pt x="0" y="12"/>
                </a:lnTo>
                <a:lnTo>
                  <a:pt x="8" y="6"/>
                </a:lnTo>
                <a:lnTo>
                  <a:pt x="18" y="0"/>
                </a:lnTo>
                <a:lnTo>
                  <a:pt x="30" y="0"/>
                </a:lnTo>
                <a:lnTo>
                  <a:pt x="44" y="0"/>
                </a:lnTo>
                <a:lnTo>
                  <a:pt x="56" y="6"/>
                </a:lnTo>
                <a:lnTo>
                  <a:pt x="60" y="12"/>
                </a:lnTo>
                <a:lnTo>
                  <a:pt x="62" y="20"/>
                </a:lnTo>
                <a:lnTo>
                  <a:pt x="66" y="2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869" name="Freeform 492"/>
          <p:cNvSpPr>
            <a:spLocks/>
          </p:cNvSpPr>
          <p:nvPr/>
        </p:nvSpPr>
        <p:spPr bwMode="auto">
          <a:xfrm>
            <a:off x="4425952" y="3317875"/>
            <a:ext cx="131233" cy="63500"/>
          </a:xfrm>
          <a:custGeom>
            <a:avLst/>
            <a:gdLst>
              <a:gd name="T0" fmla="*/ 2147483647 w 62"/>
              <a:gd name="T1" fmla="*/ 2147483647 h 40"/>
              <a:gd name="T2" fmla="*/ 2147483647 w 62"/>
              <a:gd name="T3" fmla="*/ 2147483647 h 40"/>
              <a:gd name="T4" fmla="*/ 2147483647 w 62"/>
              <a:gd name="T5" fmla="*/ 2147483647 h 40"/>
              <a:gd name="T6" fmla="*/ 2147483647 w 62"/>
              <a:gd name="T7" fmla="*/ 2147483647 h 40"/>
              <a:gd name="T8" fmla="*/ 2147483647 w 62"/>
              <a:gd name="T9" fmla="*/ 2147483647 h 40"/>
              <a:gd name="T10" fmla="*/ 2147483647 w 62"/>
              <a:gd name="T11" fmla="*/ 2147483647 h 40"/>
              <a:gd name="T12" fmla="*/ 2147483647 w 62"/>
              <a:gd name="T13" fmla="*/ 2147483647 h 40"/>
              <a:gd name="T14" fmla="*/ 2147483647 w 62"/>
              <a:gd name="T15" fmla="*/ 0 h 40"/>
              <a:gd name="T16" fmla="*/ 2147483647 w 62"/>
              <a:gd name="T17" fmla="*/ 0 h 40"/>
              <a:gd name="T18" fmla="*/ 2147483647 w 62"/>
              <a:gd name="T19" fmla="*/ 0 h 40"/>
              <a:gd name="T20" fmla="*/ 2147483647 w 62"/>
              <a:gd name="T21" fmla="*/ 2147483647 h 40"/>
              <a:gd name="T22" fmla="*/ 0 w 62"/>
              <a:gd name="T23" fmla="*/ 2147483647 h 40"/>
              <a:gd name="T24" fmla="*/ 0 w 62"/>
              <a:gd name="T25" fmla="*/ 2147483647 h 40"/>
              <a:gd name="T26" fmla="*/ 0 w 62"/>
              <a:gd name="T27" fmla="*/ 2147483647 h 40"/>
              <a:gd name="T28" fmla="*/ 2147483647 w 62"/>
              <a:gd name="T29" fmla="*/ 2147483647 h 40"/>
              <a:gd name="T30" fmla="*/ 2147483647 w 62"/>
              <a:gd name="T31" fmla="*/ 2147483647 h 40"/>
              <a:gd name="T32" fmla="*/ 2147483647 w 62"/>
              <a:gd name="T33" fmla="*/ 2147483647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2" h="40">
                <a:moveTo>
                  <a:pt x="30" y="40"/>
                </a:moveTo>
                <a:lnTo>
                  <a:pt x="44" y="38"/>
                </a:lnTo>
                <a:lnTo>
                  <a:pt x="54" y="34"/>
                </a:lnTo>
                <a:lnTo>
                  <a:pt x="60" y="28"/>
                </a:lnTo>
                <a:lnTo>
                  <a:pt x="62" y="20"/>
                </a:lnTo>
                <a:lnTo>
                  <a:pt x="60" y="12"/>
                </a:lnTo>
                <a:lnTo>
                  <a:pt x="54" y="6"/>
                </a:lnTo>
                <a:lnTo>
                  <a:pt x="44" y="0"/>
                </a:lnTo>
                <a:lnTo>
                  <a:pt x="30" y="0"/>
                </a:lnTo>
                <a:lnTo>
                  <a:pt x="18" y="0"/>
                </a:lnTo>
                <a:lnTo>
                  <a:pt x="8" y="6"/>
                </a:lnTo>
                <a:lnTo>
                  <a:pt x="0" y="12"/>
                </a:lnTo>
                <a:lnTo>
                  <a:pt x="0" y="20"/>
                </a:lnTo>
                <a:lnTo>
                  <a:pt x="0" y="28"/>
                </a:lnTo>
                <a:lnTo>
                  <a:pt x="8" y="34"/>
                </a:lnTo>
                <a:lnTo>
                  <a:pt x="18" y="38"/>
                </a:lnTo>
                <a:lnTo>
                  <a:pt x="30" y="4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nvGrpSpPr>
          <p:cNvPr id="33870" name="Group 493"/>
          <p:cNvGrpSpPr>
            <a:grpSpLocks/>
          </p:cNvGrpSpPr>
          <p:nvPr/>
        </p:nvGrpSpPr>
        <p:grpSpPr bwMode="auto">
          <a:xfrm>
            <a:off x="4476751" y="3213101"/>
            <a:ext cx="33867" cy="136525"/>
            <a:chOff x="4568" y="1884"/>
            <a:chExt cx="16" cy="86"/>
          </a:xfrm>
        </p:grpSpPr>
        <p:sp>
          <p:nvSpPr>
            <p:cNvPr id="34345" name="Rectangle 494"/>
            <p:cNvSpPr>
              <a:spLocks noChangeArrowheads="1"/>
            </p:cNvSpPr>
            <p:nvPr/>
          </p:nvSpPr>
          <p:spPr bwMode="auto">
            <a:xfrm>
              <a:off x="4568" y="1884"/>
              <a:ext cx="16" cy="86"/>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endParaRPr lang="el-GR" altLang="el-GR" sz="1800" b="0">
                <a:cs typeface="Arial" pitchFamily="34" charset="0"/>
              </a:endParaRPr>
            </a:p>
          </p:txBody>
        </p:sp>
        <p:sp>
          <p:nvSpPr>
            <p:cNvPr id="34346" name="Rectangle 495"/>
            <p:cNvSpPr>
              <a:spLocks noChangeArrowheads="1"/>
            </p:cNvSpPr>
            <p:nvPr/>
          </p:nvSpPr>
          <p:spPr bwMode="auto">
            <a:xfrm>
              <a:off x="4568" y="1884"/>
              <a:ext cx="16" cy="86"/>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endParaRPr lang="el-GR" altLang="el-GR" sz="1800" b="0">
                <a:cs typeface="Arial" pitchFamily="34" charset="0"/>
              </a:endParaRPr>
            </a:p>
          </p:txBody>
        </p:sp>
      </p:grpSp>
      <p:grpSp>
        <p:nvGrpSpPr>
          <p:cNvPr id="33871" name="Group 496"/>
          <p:cNvGrpSpPr>
            <a:grpSpLocks/>
          </p:cNvGrpSpPr>
          <p:nvPr/>
        </p:nvGrpSpPr>
        <p:grpSpPr bwMode="auto">
          <a:xfrm>
            <a:off x="4375152" y="3016250"/>
            <a:ext cx="131233" cy="196850"/>
            <a:chOff x="4520" y="1760"/>
            <a:chExt cx="62" cy="124"/>
          </a:xfrm>
        </p:grpSpPr>
        <p:sp>
          <p:nvSpPr>
            <p:cNvPr id="34343" name="Freeform 497"/>
            <p:cNvSpPr>
              <a:spLocks/>
            </p:cNvSpPr>
            <p:nvPr/>
          </p:nvSpPr>
          <p:spPr bwMode="auto">
            <a:xfrm>
              <a:off x="4520" y="1760"/>
              <a:ext cx="62" cy="124"/>
            </a:xfrm>
            <a:custGeom>
              <a:avLst/>
              <a:gdLst>
                <a:gd name="T0" fmla="*/ 0 w 62"/>
                <a:gd name="T1" fmla="*/ 10 h 124"/>
                <a:gd name="T2" fmla="*/ 0 w 62"/>
                <a:gd name="T3" fmla="*/ 6 h 124"/>
                <a:gd name="T4" fmla="*/ 18 w 62"/>
                <a:gd name="T5" fmla="*/ 38 h 124"/>
                <a:gd name="T6" fmla="*/ 30 w 62"/>
                <a:gd name="T7" fmla="*/ 64 h 124"/>
                <a:gd name="T8" fmla="*/ 36 w 62"/>
                <a:gd name="T9" fmla="*/ 82 h 124"/>
                <a:gd name="T10" fmla="*/ 40 w 62"/>
                <a:gd name="T11" fmla="*/ 98 h 124"/>
                <a:gd name="T12" fmla="*/ 44 w 62"/>
                <a:gd name="T13" fmla="*/ 112 h 124"/>
                <a:gd name="T14" fmla="*/ 46 w 62"/>
                <a:gd name="T15" fmla="*/ 120 h 124"/>
                <a:gd name="T16" fmla="*/ 46 w 62"/>
                <a:gd name="T17" fmla="*/ 122 h 124"/>
                <a:gd name="T18" fmla="*/ 46 w 62"/>
                <a:gd name="T19" fmla="*/ 124 h 124"/>
                <a:gd name="T20" fmla="*/ 62 w 62"/>
                <a:gd name="T21" fmla="*/ 124 h 124"/>
                <a:gd name="T22" fmla="*/ 62 w 62"/>
                <a:gd name="T23" fmla="*/ 122 h 124"/>
                <a:gd name="T24" fmla="*/ 62 w 62"/>
                <a:gd name="T25" fmla="*/ 116 h 124"/>
                <a:gd name="T26" fmla="*/ 60 w 62"/>
                <a:gd name="T27" fmla="*/ 108 h 124"/>
                <a:gd name="T28" fmla="*/ 58 w 62"/>
                <a:gd name="T29" fmla="*/ 96 h 124"/>
                <a:gd name="T30" fmla="*/ 52 w 62"/>
                <a:gd name="T31" fmla="*/ 78 h 124"/>
                <a:gd name="T32" fmla="*/ 42 w 62"/>
                <a:gd name="T33" fmla="*/ 58 h 124"/>
                <a:gd name="T34" fmla="*/ 30 w 62"/>
                <a:gd name="T35" fmla="*/ 32 h 124"/>
                <a:gd name="T36" fmla="*/ 12 w 62"/>
                <a:gd name="T37" fmla="*/ 2 h 124"/>
                <a:gd name="T38" fmla="*/ 10 w 62"/>
                <a:gd name="T39" fmla="*/ 0 h 124"/>
                <a:gd name="T40" fmla="*/ 0 w 62"/>
                <a:gd name="T41" fmla="*/ 10 h 1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2" h="124">
                  <a:moveTo>
                    <a:pt x="0" y="10"/>
                  </a:moveTo>
                  <a:lnTo>
                    <a:pt x="0" y="6"/>
                  </a:lnTo>
                  <a:lnTo>
                    <a:pt x="18" y="38"/>
                  </a:lnTo>
                  <a:lnTo>
                    <a:pt x="30" y="64"/>
                  </a:lnTo>
                  <a:lnTo>
                    <a:pt x="36" y="82"/>
                  </a:lnTo>
                  <a:lnTo>
                    <a:pt x="40" y="98"/>
                  </a:lnTo>
                  <a:lnTo>
                    <a:pt x="44" y="112"/>
                  </a:lnTo>
                  <a:lnTo>
                    <a:pt x="46" y="120"/>
                  </a:lnTo>
                  <a:lnTo>
                    <a:pt x="46" y="122"/>
                  </a:lnTo>
                  <a:lnTo>
                    <a:pt x="46" y="124"/>
                  </a:lnTo>
                  <a:lnTo>
                    <a:pt x="62" y="124"/>
                  </a:lnTo>
                  <a:lnTo>
                    <a:pt x="62" y="122"/>
                  </a:lnTo>
                  <a:lnTo>
                    <a:pt x="62" y="116"/>
                  </a:lnTo>
                  <a:lnTo>
                    <a:pt x="60" y="108"/>
                  </a:lnTo>
                  <a:lnTo>
                    <a:pt x="58" y="96"/>
                  </a:lnTo>
                  <a:lnTo>
                    <a:pt x="52" y="78"/>
                  </a:lnTo>
                  <a:lnTo>
                    <a:pt x="42" y="58"/>
                  </a:lnTo>
                  <a:lnTo>
                    <a:pt x="30" y="32"/>
                  </a:lnTo>
                  <a:lnTo>
                    <a:pt x="12" y="2"/>
                  </a:lnTo>
                  <a:lnTo>
                    <a:pt x="10" y="0"/>
                  </a:lnTo>
                  <a:lnTo>
                    <a:pt x="0" y="1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344" name="Freeform 498"/>
            <p:cNvSpPr>
              <a:spLocks/>
            </p:cNvSpPr>
            <p:nvPr/>
          </p:nvSpPr>
          <p:spPr bwMode="auto">
            <a:xfrm>
              <a:off x="4520" y="1760"/>
              <a:ext cx="62" cy="124"/>
            </a:xfrm>
            <a:custGeom>
              <a:avLst/>
              <a:gdLst>
                <a:gd name="T0" fmla="*/ 0 w 62"/>
                <a:gd name="T1" fmla="*/ 10 h 124"/>
                <a:gd name="T2" fmla="*/ 0 w 62"/>
                <a:gd name="T3" fmla="*/ 6 h 124"/>
                <a:gd name="T4" fmla="*/ 18 w 62"/>
                <a:gd name="T5" fmla="*/ 38 h 124"/>
                <a:gd name="T6" fmla="*/ 30 w 62"/>
                <a:gd name="T7" fmla="*/ 64 h 124"/>
                <a:gd name="T8" fmla="*/ 36 w 62"/>
                <a:gd name="T9" fmla="*/ 82 h 124"/>
                <a:gd name="T10" fmla="*/ 40 w 62"/>
                <a:gd name="T11" fmla="*/ 98 h 124"/>
                <a:gd name="T12" fmla="*/ 44 w 62"/>
                <a:gd name="T13" fmla="*/ 112 h 124"/>
                <a:gd name="T14" fmla="*/ 46 w 62"/>
                <a:gd name="T15" fmla="*/ 120 h 124"/>
                <a:gd name="T16" fmla="*/ 46 w 62"/>
                <a:gd name="T17" fmla="*/ 122 h 124"/>
                <a:gd name="T18" fmla="*/ 46 w 62"/>
                <a:gd name="T19" fmla="*/ 124 h 124"/>
                <a:gd name="T20" fmla="*/ 62 w 62"/>
                <a:gd name="T21" fmla="*/ 124 h 124"/>
                <a:gd name="T22" fmla="*/ 62 w 62"/>
                <a:gd name="T23" fmla="*/ 122 h 124"/>
                <a:gd name="T24" fmla="*/ 62 w 62"/>
                <a:gd name="T25" fmla="*/ 116 h 124"/>
                <a:gd name="T26" fmla="*/ 60 w 62"/>
                <a:gd name="T27" fmla="*/ 108 h 124"/>
                <a:gd name="T28" fmla="*/ 58 w 62"/>
                <a:gd name="T29" fmla="*/ 96 h 124"/>
                <a:gd name="T30" fmla="*/ 52 w 62"/>
                <a:gd name="T31" fmla="*/ 78 h 124"/>
                <a:gd name="T32" fmla="*/ 42 w 62"/>
                <a:gd name="T33" fmla="*/ 58 h 124"/>
                <a:gd name="T34" fmla="*/ 30 w 62"/>
                <a:gd name="T35" fmla="*/ 32 h 124"/>
                <a:gd name="T36" fmla="*/ 12 w 62"/>
                <a:gd name="T37" fmla="*/ 2 h 124"/>
                <a:gd name="T38" fmla="*/ 10 w 62"/>
                <a:gd name="T39" fmla="*/ 0 h 124"/>
                <a:gd name="T40" fmla="*/ 0 w 62"/>
                <a:gd name="T41" fmla="*/ 10 h 1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2" h="124">
                  <a:moveTo>
                    <a:pt x="0" y="10"/>
                  </a:moveTo>
                  <a:lnTo>
                    <a:pt x="0" y="6"/>
                  </a:lnTo>
                  <a:lnTo>
                    <a:pt x="18" y="38"/>
                  </a:lnTo>
                  <a:lnTo>
                    <a:pt x="30" y="64"/>
                  </a:lnTo>
                  <a:lnTo>
                    <a:pt x="36" y="82"/>
                  </a:lnTo>
                  <a:lnTo>
                    <a:pt x="40" y="98"/>
                  </a:lnTo>
                  <a:lnTo>
                    <a:pt x="44" y="112"/>
                  </a:lnTo>
                  <a:lnTo>
                    <a:pt x="46" y="120"/>
                  </a:lnTo>
                  <a:lnTo>
                    <a:pt x="46" y="122"/>
                  </a:lnTo>
                  <a:lnTo>
                    <a:pt x="46" y="124"/>
                  </a:lnTo>
                  <a:lnTo>
                    <a:pt x="62" y="124"/>
                  </a:lnTo>
                  <a:lnTo>
                    <a:pt x="62" y="122"/>
                  </a:lnTo>
                  <a:lnTo>
                    <a:pt x="62" y="116"/>
                  </a:lnTo>
                  <a:lnTo>
                    <a:pt x="60" y="108"/>
                  </a:lnTo>
                  <a:lnTo>
                    <a:pt x="58" y="96"/>
                  </a:lnTo>
                  <a:lnTo>
                    <a:pt x="52" y="78"/>
                  </a:lnTo>
                  <a:lnTo>
                    <a:pt x="42" y="58"/>
                  </a:lnTo>
                  <a:lnTo>
                    <a:pt x="30" y="32"/>
                  </a:lnTo>
                  <a:lnTo>
                    <a:pt x="12" y="2"/>
                  </a:lnTo>
                  <a:lnTo>
                    <a:pt x="10" y="0"/>
                  </a:lnTo>
                  <a:lnTo>
                    <a:pt x="0" y="1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3872" name="Group 499"/>
          <p:cNvGrpSpPr>
            <a:grpSpLocks/>
          </p:cNvGrpSpPr>
          <p:nvPr/>
        </p:nvGrpSpPr>
        <p:grpSpPr bwMode="auto">
          <a:xfrm>
            <a:off x="4328585" y="2867025"/>
            <a:ext cx="80433" cy="165100"/>
            <a:chOff x="4498" y="1666"/>
            <a:chExt cx="38" cy="104"/>
          </a:xfrm>
        </p:grpSpPr>
        <p:sp>
          <p:nvSpPr>
            <p:cNvPr id="34341" name="Freeform 500"/>
            <p:cNvSpPr>
              <a:spLocks/>
            </p:cNvSpPr>
            <p:nvPr/>
          </p:nvSpPr>
          <p:spPr bwMode="auto">
            <a:xfrm>
              <a:off x="4498" y="1666"/>
              <a:ext cx="38" cy="104"/>
            </a:xfrm>
            <a:custGeom>
              <a:avLst/>
              <a:gdLst>
                <a:gd name="T0" fmla="*/ 30 w 38"/>
                <a:gd name="T1" fmla="*/ 0 h 104"/>
                <a:gd name="T2" fmla="*/ 24 w 38"/>
                <a:gd name="T3" fmla="*/ 2 h 104"/>
                <a:gd name="T4" fmla="*/ 10 w 38"/>
                <a:gd name="T5" fmla="*/ 22 h 104"/>
                <a:gd name="T6" fmla="*/ 2 w 38"/>
                <a:gd name="T7" fmla="*/ 38 h 104"/>
                <a:gd name="T8" fmla="*/ 0 w 38"/>
                <a:gd name="T9" fmla="*/ 56 h 104"/>
                <a:gd name="T10" fmla="*/ 2 w 38"/>
                <a:gd name="T11" fmla="*/ 72 h 104"/>
                <a:gd name="T12" fmla="*/ 10 w 38"/>
                <a:gd name="T13" fmla="*/ 84 h 104"/>
                <a:gd name="T14" fmla="*/ 14 w 38"/>
                <a:gd name="T15" fmla="*/ 94 h 104"/>
                <a:gd name="T16" fmla="*/ 18 w 38"/>
                <a:gd name="T17" fmla="*/ 100 h 104"/>
                <a:gd name="T18" fmla="*/ 22 w 38"/>
                <a:gd name="T19" fmla="*/ 104 h 104"/>
                <a:gd name="T20" fmla="*/ 32 w 38"/>
                <a:gd name="T21" fmla="*/ 94 h 104"/>
                <a:gd name="T22" fmla="*/ 32 w 38"/>
                <a:gd name="T23" fmla="*/ 92 h 104"/>
                <a:gd name="T24" fmla="*/ 28 w 38"/>
                <a:gd name="T25" fmla="*/ 86 h 104"/>
                <a:gd name="T26" fmla="*/ 22 w 38"/>
                <a:gd name="T27" fmla="*/ 80 h 104"/>
                <a:gd name="T28" fmla="*/ 18 w 38"/>
                <a:gd name="T29" fmla="*/ 66 h 104"/>
                <a:gd name="T30" fmla="*/ 14 w 38"/>
                <a:gd name="T31" fmla="*/ 56 h 104"/>
                <a:gd name="T32" fmla="*/ 18 w 38"/>
                <a:gd name="T33" fmla="*/ 44 h 104"/>
                <a:gd name="T34" fmla="*/ 22 w 38"/>
                <a:gd name="T35" fmla="*/ 26 h 104"/>
                <a:gd name="T36" fmla="*/ 38 w 38"/>
                <a:gd name="T37" fmla="*/ 12 h 104"/>
                <a:gd name="T38" fmla="*/ 28 w 38"/>
                <a:gd name="T39" fmla="*/ 14 h 104"/>
                <a:gd name="T40" fmla="*/ 30 w 38"/>
                <a:gd name="T41" fmla="*/ 0 h 1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8" h="104">
                  <a:moveTo>
                    <a:pt x="30" y="0"/>
                  </a:moveTo>
                  <a:lnTo>
                    <a:pt x="24" y="2"/>
                  </a:lnTo>
                  <a:lnTo>
                    <a:pt x="10" y="22"/>
                  </a:lnTo>
                  <a:lnTo>
                    <a:pt x="2" y="38"/>
                  </a:lnTo>
                  <a:lnTo>
                    <a:pt x="0" y="56"/>
                  </a:lnTo>
                  <a:lnTo>
                    <a:pt x="2" y="72"/>
                  </a:lnTo>
                  <a:lnTo>
                    <a:pt x="10" y="84"/>
                  </a:lnTo>
                  <a:lnTo>
                    <a:pt x="14" y="94"/>
                  </a:lnTo>
                  <a:lnTo>
                    <a:pt x="18" y="100"/>
                  </a:lnTo>
                  <a:lnTo>
                    <a:pt x="22" y="104"/>
                  </a:lnTo>
                  <a:lnTo>
                    <a:pt x="32" y="94"/>
                  </a:lnTo>
                  <a:lnTo>
                    <a:pt x="32" y="92"/>
                  </a:lnTo>
                  <a:lnTo>
                    <a:pt x="28" y="86"/>
                  </a:lnTo>
                  <a:lnTo>
                    <a:pt x="22" y="80"/>
                  </a:lnTo>
                  <a:lnTo>
                    <a:pt x="18" y="66"/>
                  </a:lnTo>
                  <a:lnTo>
                    <a:pt x="14" y="56"/>
                  </a:lnTo>
                  <a:lnTo>
                    <a:pt x="18" y="44"/>
                  </a:lnTo>
                  <a:lnTo>
                    <a:pt x="22" y="26"/>
                  </a:lnTo>
                  <a:lnTo>
                    <a:pt x="38" y="12"/>
                  </a:lnTo>
                  <a:lnTo>
                    <a:pt x="28" y="14"/>
                  </a:lnTo>
                  <a:lnTo>
                    <a:pt x="3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342" name="Freeform 501"/>
            <p:cNvSpPr>
              <a:spLocks/>
            </p:cNvSpPr>
            <p:nvPr/>
          </p:nvSpPr>
          <p:spPr bwMode="auto">
            <a:xfrm>
              <a:off x="4498" y="1666"/>
              <a:ext cx="38" cy="104"/>
            </a:xfrm>
            <a:custGeom>
              <a:avLst/>
              <a:gdLst>
                <a:gd name="T0" fmla="*/ 30 w 38"/>
                <a:gd name="T1" fmla="*/ 0 h 104"/>
                <a:gd name="T2" fmla="*/ 24 w 38"/>
                <a:gd name="T3" fmla="*/ 2 h 104"/>
                <a:gd name="T4" fmla="*/ 10 w 38"/>
                <a:gd name="T5" fmla="*/ 22 h 104"/>
                <a:gd name="T6" fmla="*/ 2 w 38"/>
                <a:gd name="T7" fmla="*/ 38 h 104"/>
                <a:gd name="T8" fmla="*/ 0 w 38"/>
                <a:gd name="T9" fmla="*/ 56 h 104"/>
                <a:gd name="T10" fmla="*/ 2 w 38"/>
                <a:gd name="T11" fmla="*/ 72 h 104"/>
                <a:gd name="T12" fmla="*/ 10 w 38"/>
                <a:gd name="T13" fmla="*/ 84 h 104"/>
                <a:gd name="T14" fmla="*/ 14 w 38"/>
                <a:gd name="T15" fmla="*/ 94 h 104"/>
                <a:gd name="T16" fmla="*/ 18 w 38"/>
                <a:gd name="T17" fmla="*/ 100 h 104"/>
                <a:gd name="T18" fmla="*/ 22 w 38"/>
                <a:gd name="T19" fmla="*/ 104 h 104"/>
                <a:gd name="T20" fmla="*/ 32 w 38"/>
                <a:gd name="T21" fmla="*/ 94 h 104"/>
                <a:gd name="T22" fmla="*/ 32 w 38"/>
                <a:gd name="T23" fmla="*/ 92 h 104"/>
                <a:gd name="T24" fmla="*/ 28 w 38"/>
                <a:gd name="T25" fmla="*/ 86 h 104"/>
                <a:gd name="T26" fmla="*/ 22 w 38"/>
                <a:gd name="T27" fmla="*/ 80 h 104"/>
                <a:gd name="T28" fmla="*/ 18 w 38"/>
                <a:gd name="T29" fmla="*/ 66 h 104"/>
                <a:gd name="T30" fmla="*/ 14 w 38"/>
                <a:gd name="T31" fmla="*/ 56 h 104"/>
                <a:gd name="T32" fmla="*/ 18 w 38"/>
                <a:gd name="T33" fmla="*/ 44 h 104"/>
                <a:gd name="T34" fmla="*/ 22 w 38"/>
                <a:gd name="T35" fmla="*/ 26 h 104"/>
                <a:gd name="T36" fmla="*/ 38 w 38"/>
                <a:gd name="T37" fmla="*/ 12 h 104"/>
                <a:gd name="T38" fmla="*/ 28 w 38"/>
                <a:gd name="T39" fmla="*/ 14 h 104"/>
                <a:gd name="T40" fmla="*/ 30 w 38"/>
                <a:gd name="T41" fmla="*/ 0 h 1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8" h="104">
                  <a:moveTo>
                    <a:pt x="30" y="0"/>
                  </a:moveTo>
                  <a:lnTo>
                    <a:pt x="24" y="2"/>
                  </a:lnTo>
                  <a:lnTo>
                    <a:pt x="10" y="22"/>
                  </a:lnTo>
                  <a:lnTo>
                    <a:pt x="2" y="38"/>
                  </a:lnTo>
                  <a:lnTo>
                    <a:pt x="0" y="56"/>
                  </a:lnTo>
                  <a:lnTo>
                    <a:pt x="2" y="72"/>
                  </a:lnTo>
                  <a:lnTo>
                    <a:pt x="10" y="84"/>
                  </a:lnTo>
                  <a:lnTo>
                    <a:pt x="14" y="94"/>
                  </a:lnTo>
                  <a:lnTo>
                    <a:pt x="18" y="100"/>
                  </a:lnTo>
                  <a:lnTo>
                    <a:pt x="22" y="104"/>
                  </a:lnTo>
                  <a:lnTo>
                    <a:pt x="32" y="94"/>
                  </a:lnTo>
                  <a:lnTo>
                    <a:pt x="32" y="92"/>
                  </a:lnTo>
                  <a:lnTo>
                    <a:pt x="28" y="86"/>
                  </a:lnTo>
                  <a:lnTo>
                    <a:pt x="22" y="80"/>
                  </a:lnTo>
                  <a:lnTo>
                    <a:pt x="18" y="66"/>
                  </a:lnTo>
                  <a:lnTo>
                    <a:pt x="14" y="56"/>
                  </a:lnTo>
                  <a:lnTo>
                    <a:pt x="18" y="44"/>
                  </a:lnTo>
                  <a:lnTo>
                    <a:pt x="22" y="26"/>
                  </a:lnTo>
                  <a:lnTo>
                    <a:pt x="38" y="12"/>
                  </a:lnTo>
                  <a:lnTo>
                    <a:pt x="28" y="14"/>
                  </a:lnTo>
                  <a:lnTo>
                    <a:pt x="30" y="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3873" name="Group 502"/>
          <p:cNvGrpSpPr>
            <a:grpSpLocks/>
          </p:cNvGrpSpPr>
          <p:nvPr/>
        </p:nvGrpSpPr>
        <p:grpSpPr bwMode="auto">
          <a:xfrm>
            <a:off x="4392085" y="2794000"/>
            <a:ext cx="148167" cy="95250"/>
            <a:chOff x="4528" y="1620"/>
            <a:chExt cx="70" cy="60"/>
          </a:xfrm>
        </p:grpSpPr>
        <p:sp>
          <p:nvSpPr>
            <p:cNvPr id="34339" name="Freeform 503"/>
            <p:cNvSpPr>
              <a:spLocks/>
            </p:cNvSpPr>
            <p:nvPr/>
          </p:nvSpPr>
          <p:spPr bwMode="auto">
            <a:xfrm>
              <a:off x="4528" y="1620"/>
              <a:ext cx="70" cy="60"/>
            </a:xfrm>
            <a:custGeom>
              <a:avLst/>
              <a:gdLst>
                <a:gd name="T0" fmla="*/ 52 w 70"/>
                <a:gd name="T1" fmla="*/ 0 h 60"/>
                <a:gd name="T2" fmla="*/ 46 w 70"/>
                <a:gd name="T3" fmla="*/ 16 h 60"/>
                <a:gd name="T4" fmla="*/ 38 w 70"/>
                <a:gd name="T5" fmla="*/ 28 h 60"/>
                <a:gd name="T6" fmla="*/ 28 w 70"/>
                <a:gd name="T7" fmla="*/ 36 h 60"/>
                <a:gd name="T8" fmla="*/ 22 w 70"/>
                <a:gd name="T9" fmla="*/ 42 h 60"/>
                <a:gd name="T10" fmla="*/ 12 w 70"/>
                <a:gd name="T11" fmla="*/ 44 h 60"/>
                <a:gd name="T12" fmla="*/ 6 w 70"/>
                <a:gd name="T13" fmla="*/ 46 h 60"/>
                <a:gd name="T14" fmla="*/ 2 w 70"/>
                <a:gd name="T15" fmla="*/ 46 h 60"/>
                <a:gd name="T16" fmla="*/ 0 w 70"/>
                <a:gd name="T17" fmla="*/ 46 h 60"/>
                <a:gd name="T18" fmla="*/ 0 w 70"/>
                <a:gd name="T19" fmla="*/ 60 h 60"/>
                <a:gd name="T20" fmla="*/ 2 w 70"/>
                <a:gd name="T21" fmla="*/ 60 h 60"/>
                <a:gd name="T22" fmla="*/ 8 w 70"/>
                <a:gd name="T23" fmla="*/ 60 h 60"/>
                <a:gd name="T24" fmla="*/ 16 w 70"/>
                <a:gd name="T25" fmla="*/ 58 h 60"/>
                <a:gd name="T26" fmla="*/ 28 w 70"/>
                <a:gd name="T27" fmla="*/ 54 h 60"/>
                <a:gd name="T28" fmla="*/ 40 w 70"/>
                <a:gd name="T29" fmla="*/ 48 h 60"/>
                <a:gd name="T30" fmla="*/ 52 w 70"/>
                <a:gd name="T31" fmla="*/ 36 h 60"/>
                <a:gd name="T32" fmla="*/ 60 w 70"/>
                <a:gd name="T33" fmla="*/ 20 h 60"/>
                <a:gd name="T34" fmla="*/ 70 w 70"/>
                <a:gd name="T35" fmla="*/ 0 h 60"/>
                <a:gd name="T36" fmla="*/ 52 w 70"/>
                <a:gd name="T37" fmla="*/ 0 h 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0" h="60">
                  <a:moveTo>
                    <a:pt x="52" y="0"/>
                  </a:moveTo>
                  <a:lnTo>
                    <a:pt x="46" y="16"/>
                  </a:lnTo>
                  <a:lnTo>
                    <a:pt x="38" y="28"/>
                  </a:lnTo>
                  <a:lnTo>
                    <a:pt x="28" y="36"/>
                  </a:lnTo>
                  <a:lnTo>
                    <a:pt x="22" y="42"/>
                  </a:lnTo>
                  <a:lnTo>
                    <a:pt x="12" y="44"/>
                  </a:lnTo>
                  <a:lnTo>
                    <a:pt x="6" y="46"/>
                  </a:lnTo>
                  <a:lnTo>
                    <a:pt x="2" y="46"/>
                  </a:lnTo>
                  <a:lnTo>
                    <a:pt x="0" y="46"/>
                  </a:lnTo>
                  <a:lnTo>
                    <a:pt x="0" y="60"/>
                  </a:lnTo>
                  <a:lnTo>
                    <a:pt x="2" y="60"/>
                  </a:lnTo>
                  <a:lnTo>
                    <a:pt x="8" y="60"/>
                  </a:lnTo>
                  <a:lnTo>
                    <a:pt x="16" y="58"/>
                  </a:lnTo>
                  <a:lnTo>
                    <a:pt x="28" y="54"/>
                  </a:lnTo>
                  <a:lnTo>
                    <a:pt x="40" y="48"/>
                  </a:lnTo>
                  <a:lnTo>
                    <a:pt x="52" y="36"/>
                  </a:lnTo>
                  <a:lnTo>
                    <a:pt x="60" y="20"/>
                  </a:lnTo>
                  <a:lnTo>
                    <a:pt x="70" y="0"/>
                  </a:lnTo>
                  <a:lnTo>
                    <a:pt x="52"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340" name="Freeform 504"/>
            <p:cNvSpPr>
              <a:spLocks/>
            </p:cNvSpPr>
            <p:nvPr/>
          </p:nvSpPr>
          <p:spPr bwMode="auto">
            <a:xfrm>
              <a:off x="4528" y="1620"/>
              <a:ext cx="70" cy="60"/>
            </a:xfrm>
            <a:custGeom>
              <a:avLst/>
              <a:gdLst>
                <a:gd name="T0" fmla="*/ 52 w 70"/>
                <a:gd name="T1" fmla="*/ 0 h 60"/>
                <a:gd name="T2" fmla="*/ 46 w 70"/>
                <a:gd name="T3" fmla="*/ 16 h 60"/>
                <a:gd name="T4" fmla="*/ 38 w 70"/>
                <a:gd name="T5" fmla="*/ 28 h 60"/>
                <a:gd name="T6" fmla="*/ 28 w 70"/>
                <a:gd name="T7" fmla="*/ 36 h 60"/>
                <a:gd name="T8" fmla="*/ 22 w 70"/>
                <a:gd name="T9" fmla="*/ 42 h 60"/>
                <a:gd name="T10" fmla="*/ 12 w 70"/>
                <a:gd name="T11" fmla="*/ 44 h 60"/>
                <a:gd name="T12" fmla="*/ 6 w 70"/>
                <a:gd name="T13" fmla="*/ 46 h 60"/>
                <a:gd name="T14" fmla="*/ 2 w 70"/>
                <a:gd name="T15" fmla="*/ 46 h 60"/>
                <a:gd name="T16" fmla="*/ 0 w 70"/>
                <a:gd name="T17" fmla="*/ 46 h 60"/>
                <a:gd name="T18" fmla="*/ 0 w 70"/>
                <a:gd name="T19" fmla="*/ 60 h 60"/>
                <a:gd name="T20" fmla="*/ 2 w 70"/>
                <a:gd name="T21" fmla="*/ 60 h 60"/>
                <a:gd name="T22" fmla="*/ 8 w 70"/>
                <a:gd name="T23" fmla="*/ 60 h 60"/>
                <a:gd name="T24" fmla="*/ 16 w 70"/>
                <a:gd name="T25" fmla="*/ 58 h 60"/>
                <a:gd name="T26" fmla="*/ 28 w 70"/>
                <a:gd name="T27" fmla="*/ 54 h 60"/>
                <a:gd name="T28" fmla="*/ 40 w 70"/>
                <a:gd name="T29" fmla="*/ 48 h 60"/>
                <a:gd name="T30" fmla="*/ 52 w 70"/>
                <a:gd name="T31" fmla="*/ 36 h 60"/>
                <a:gd name="T32" fmla="*/ 60 w 70"/>
                <a:gd name="T33" fmla="*/ 20 h 60"/>
                <a:gd name="T34" fmla="*/ 70 w 70"/>
                <a:gd name="T35" fmla="*/ 0 h 60"/>
                <a:gd name="T36" fmla="*/ 52 w 70"/>
                <a:gd name="T37" fmla="*/ 0 h 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0" h="60">
                  <a:moveTo>
                    <a:pt x="52" y="0"/>
                  </a:moveTo>
                  <a:lnTo>
                    <a:pt x="46" y="16"/>
                  </a:lnTo>
                  <a:lnTo>
                    <a:pt x="38" y="28"/>
                  </a:lnTo>
                  <a:lnTo>
                    <a:pt x="28" y="36"/>
                  </a:lnTo>
                  <a:lnTo>
                    <a:pt x="22" y="42"/>
                  </a:lnTo>
                  <a:lnTo>
                    <a:pt x="12" y="44"/>
                  </a:lnTo>
                  <a:lnTo>
                    <a:pt x="6" y="46"/>
                  </a:lnTo>
                  <a:lnTo>
                    <a:pt x="2" y="46"/>
                  </a:lnTo>
                  <a:lnTo>
                    <a:pt x="0" y="46"/>
                  </a:lnTo>
                  <a:lnTo>
                    <a:pt x="0" y="60"/>
                  </a:lnTo>
                  <a:lnTo>
                    <a:pt x="2" y="60"/>
                  </a:lnTo>
                  <a:lnTo>
                    <a:pt x="8" y="60"/>
                  </a:lnTo>
                  <a:lnTo>
                    <a:pt x="16" y="58"/>
                  </a:lnTo>
                  <a:lnTo>
                    <a:pt x="28" y="54"/>
                  </a:lnTo>
                  <a:lnTo>
                    <a:pt x="40" y="48"/>
                  </a:lnTo>
                  <a:lnTo>
                    <a:pt x="52" y="36"/>
                  </a:lnTo>
                  <a:lnTo>
                    <a:pt x="60" y="20"/>
                  </a:lnTo>
                  <a:lnTo>
                    <a:pt x="70" y="0"/>
                  </a:lnTo>
                  <a:lnTo>
                    <a:pt x="52" y="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3874" name="Group 505"/>
          <p:cNvGrpSpPr>
            <a:grpSpLocks/>
          </p:cNvGrpSpPr>
          <p:nvPr/>
        </p:nvGrpSpPr>
        <p:grpSpPr bwMode="auto">
          <a:xfrm>
            <a:off x="4506384" y="2698750"/>
            <a:ext cx="59267" cy="95250"/>
            <a:chOff x="4582" y="1560"/>
            <a:chExt cx="28" cy="60"/>
          </a:xfrm>
        </p:grpSpPr>
        <p:sp>
          <p:nvSpPr>
            <p:cNvPr id="34337" name="Freeform 506"/>
            <p:cNvSpPr>
              <a:spLocks/>
            </p:cNvSpPr>
            <p:nvPr/>
          </p:nvSpPr>
          <p:spPr bwMode="auto">
            <a:xfrm>
              <a:off x="4582" y="1560"/>
              <a:ext cx="28" cy="60"/>
            </a:xfrm>
            <a:custGeom>
              <a:avLst/>
              <a:gdLst>
                <a:gd name="T0" fmla="*/ 12 w 28"/>
                <a:gd name="T1" fmla="*/ 2 h 60"/>
                <a:gd name="T2" fmla="*/ 12 w 28"/>
                <a:gd name="T3" fmla="*/ 0 h 60"/>
                <a:gd name="T4" fmla="*/ 0 w 28"/>
                <a:gd name="T5" fmla="*/ 60 h 60"/>
                <a:gd name="T6" fmla="*/ 14 w 28"/>
                <a:gd name="T7" fmla="*/ 60 h 60"/>
                <a:gd name="T8" fmla="*/ 28 w 28"/>
                <a:gd name="T9" fmla="*/ 4 h 60"/>
                <a:gd name="T10" fmla="*/ 28 w 28"/>
                <a:gd name="T11" fmla="*/ 2 h 60"/>
                <a:gd name="T12" fmla="*/ 28 w 28"/>
                <a:gd name="T13" fmla="*/ 4 h 60"/>
                <a:gd name="T14" fmla="*/ 28 w 28"/>
                <a:gd name="T15" fmla="*/ 2 h 60"/>
                <a:gd name="T16" fmla="*/ 12 w 28"/>
                <a:gd name="T17" fmla="*/ 2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 h="60">
                  <a:moveTo>
                    <a:pt x="12" y="2"/>
                  </a:moveTo>
                  <a:lnTo>
                    <a:pt x="12" y="0"/>
                  </a:lnTo>
                  <a:lnTo>
                    <a:pt x="0" y="60"/>
                  </a:lnTo>
                  <a:lnTo>
                    <a:pt x="14" y="60"/>
                  </a:lnTo>
                  <a:lnTo>
                    <a:pt x="28" y="4"/>
                  </a:lnTo>
                  <a:lnTo>
                    <a:pt x="28" y="2"/>
                  </a:lnTo>
                  <a:lnTo>
                    <a:pt x="28" y="4"/>
                  </a:lnTo>
                  <a:lnTo>
                    <a:pt x="28" y="2"/>
                  </a:lnTo>
                  <a:lnTo>
                    <a:pt x="12"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338" name="Freeform 507"/>
            <p:cNvSpPr>
              <a:spLocks/>
            </p:cNvSpPr>
            <p:nvPr/>
          </p:nvSpPr>
          <p:spPr bwMode="auto">
            <a:xfrm>
              <a:off x="4582" y="1560"/>
              <a:ext cx="28" cy="60"/>
            </a:xfrm>
            <a:custGeom>
              <a:avLst/>
              <a:gdLst>
                <a:gd name="T0" fmla="*/ 12 w 28"/>
                <a:gd name="T1" fmla="*/ 2 h 60"/>
                <a:gd name="T2" fmla="*/ 12 w 28"/>
                <a:gd name="T3" fmla="*/ 0 h 60"/>
                <a:gd name="T4" fmla="*/ 0 w 28"/>
                <a:gd name="T5" fmla="*/ 60 h 60"/>
                <a:gd name="T6" fmla="*/ 14 w 28"/>
                <a:gd name="T7" fmla="*/ 60 h 60"/>
                <a:gd name="T8" fmla="*/ 28 w 28"/>
                <a:gd name="T9" fmla="*/ 4 h 60"/>
                <a:gd name="T10" fmla="*/ 28 w 28"/>
                <a:gd name="T11" fmla="*/ 2 h 60"/>
                <a:gd name="T12" fmla="*/ 28 w 28"/>
                <a:gd name="T13" fmla="*/ 4 h 60"/>
                <a:gd name="T14" fmla="*/ 28 w 28"/>
                <a:gd name="T15" fmla="*/ 2 h 60"/>
                <a:gd name="T16" fmla="*/ 12 w 28"/>
                <a:gd name="T17" fmla="*/ 2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 h="60">
                  <a:moveTo>
                    <a:pt x="12" y="2"/>
                  </a:moveTo>
                  <a:lnTo>
                    <a:pt x="12" y="0"/>
                  </a:lnTo>
                  <a:lnTo>
                    <a:pt x="0" y="60"/>
                  </a:lnTo>
                  <a:lnTo>
                    <a:pt x="14" y="60"/>
                  </a:lnTo>
                  <a:lnTo>
                    <a:pt x="28" y="4"/>
                  </a:lnTo>
                  <a:lnTo>
                    <a:pt x="28" y="2"/>
                  </a:lnTo>
                  <a:lnTo>
                    <a:pt x="28" y="4"/>
                  </a:lnTo>
                  <a:lnTo>
                    <a:pt x="28" y="2"/>
                  </a:lnTo>
                  <a:lnTo>
                    <a:pt x="12" y="2"/>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3875" name="Group 508"/>
          <p:cNvGrpSpPr>
            <a:grpSpLocks/>
          </p:cNvGrpSpPr>
          <p:nvPr/>
        </p:nvGrpSpPr>
        <p:grpSpPr bwMode="auto">
          <a:xfrm>
            <a:off x="4531785" y="2584451"/>
            <a:ext cx="38100" cy="117475"/>
            <a:chOff x="4594" y="1488"/>
            <a:chExt cx="18" cy="74"/>
          </a:xfrm>
        </p:grpSpPr>
        <p:sp>
          <p:nvSpPr>
            <p:cNvPr id="34335" name="Rectangle 509"/>
            <p:cNvSpPr>
              <a:spLocks noChangeArrowheads="1"/>
            </p:cNvSpPr>
            <p:nvPr/>
          </p:nvSpPr>
          <p:spPr bwMode="auto">
            <a:xfrm>
              <a:off x="4594" y="1488"/>
              <a:ext cx="18" cy="74"/>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endParaRPr lang="el-GR" altLang="el-GR" sz="1800" b="0">
                <a:cs typeface="Arial" pitchFamily="34" charset="0"/>
              </a:endParaRPr>
            </a:p>
          </p:txBody>
        </p:sp>
        <p:sp>
          <p:nvSpPr>
            <p:cNvPr id="34336" name="Rectangle 510"/>
            <p:cNvSpPr>
              <a:spLocks noChangeArrowheads="1"/>
            </p:cNvSpPr>
            <p:nvPr/>
          </p:nvSpPr>
          <p:spPr bwMode="auto">
            <a:xfrm>
              <a:off x="4594" y="1488"/>
              <a:ext cx="18" cy="74"/>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endParaRPr lang="el-GR" altLang="el-GR" sz="1800" b="0">
                <a:cs typeface="Arial" pitchFamily="34" charset="0"/>
              </a:endParaRPr>
            </a:p>
          </p:txBody>
        </p:sp>
      </p:grpSp>
      <p:grpSp>
        <p:nvGrpSpPr>
          <p:cNvPr id="33876" name="Group 511"/>
          <p:cNvGrpSpPr>
            <a:grpSpLocks/>
          </p:cNvGrpSpPr>
          <p:nvPr/>
        </p:nvGrpSpPr>
        <p:grpSpPr bwMode="auto">
          <a:xfrm>
            <a:off x="4531785" y="2505076"/>
            <a:ext cx="215900" cy="79375"/>
            <a:chOff x="4594" y="1438"/>
            <a:chExt cx="102" cy="50"/>
          </a:xfrm>
        </p:grpSpPr>
        <p:sp>
          <p:nvSpPr>
            <p:cNvPr id="34333" name="Freeform 512"/>
            <p:cNvSpPr>
              <a:spLocks/>
            </p:cNvSpPr>
            <p:nvPr/>
          </p:nvSpPr>
          <p:spPr bwMode="auto">
            <a:xfrm>
              <a:off x="4594" y="1438"/>
              <a:ext cx="102" cy="50"/>
            </a:xfrm>
            <a:custGeom>
              <a:avLst/>
              <a:gdLst>
                <a:gd name="T0" fmla="*/ 96 w 102"/>
                <a:gd name="T1" fmla="*/ 34 h 50"/>
                <a:gd name="T2" fmla="*/ 102 w 102"/>
                <a:gd name="T3" fmla="*/ 36 h 50"/>
                <a:gd name="T4" fmla="*/ 70 w 102"/>
                <a:gd name="T5" fmla="*/ 10 h 50"/>
                <a:gd name="T6" fmla="*/ 46 w 102"/>
                <a:gd name="T7" fmla="*/ 0 h 50"/>
                <a:gd name="T8" fmla="*/ 24 w 102"/>
                <a:gd name="T9" fmla="*/ 0 h 50"/>
                <a:gd name="T10" fmla="*/ 10 w 102"/>
                <a:gd name="T11" fmla="*/ 10 h 50"/>
                <a:gd name="T12" fmla="*/ 2 w 102"/>
                <a:gd name="T13" fmla="*/ 22 h 50"/>
                <a:gd name="T14" fmla="*/ 0 w 102"/>
                <a:gd name="T15" fmla="*/ 36 h 50"/>
                <a:gd name="T16" fmla="*/ 0 w 102"/>
                <a:gd name="T17" fmla="*/ 44 h 50"/>
                <a:gd name="T18" fmla="*/ 0 w 102"/>
                <a:gd name="T19" fmla="*/ 50 h 50"/>
                <a:gd name="T20" fmla="*/ 14 w 102"/>
                <a:gd name="T21" fmla="*/ 50 h 50"/>
                <a:gd name="T22" fmla="*/ 14 w 102"/>
                <a:gd name="T23" fmla="*/ 46 h 50"/>
                <a:gd name="T24" fmla="*/ 14 w 102"/>
                <a:gd name="T25" fmla="*/ 36 h 50"/>
                <a:gd name="T26" fmla="*/ 18 w 102"/>
                <a:gd name="T27" fmla="*/ 26 h 50"/>
                <a:gd name="T28" fmla="*/ 22 w 102"/>
                <a:gd name="T29" fmla="*/ 18 h 50"/>
                <a:gd name="T30" fmla="*/ 30 w 102"/>
                <a:gd name="T31" fmla="*/ 14 h 50"/>
                <a:gd name="T32" fmla="*/ 40 w 102"/>
                <a:gd name="T33" fmla="*/ 14 h 50"/>
                <a:gd name="T34" fmla="*/ 62 w 102"/>
                <a:gd name="T35" fmla="*/ 22 h 50"/>
                <a:gd name="T36" fmla="*/ 92 w 102"/>
                <a:gd name="T37" fmla="*/ 46 h 50"/>
                <a:gd name="T38" fmla="*/ 96 w 102"/>
                <a:gd name="T39" fmla="*/ 48 h 50"/>
                <a:gd name="T40" fmla="*/ 96 w 102"/>
                <a:gd name="T41" fmla="*/ 34 h 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 h="50">
                  <a:moveTo>
                    <a:pt x="96" y="34"/>
                  </a:moveTo>
                  <a:lnTo>
                    <a:pt x="102" y="36"/>
                  </a:lnTo>
                  <a:lnTo>
                    <a:pt x="70" y="10"/>
                  </a:lnTo>
                  <a:lnTo>
                    <a:pt x="46" y="0"/>
                  </a:lnTo>
                  <a:lnTo>
                    <a:pt x="24" y="0"/>
                  </a:lnTo>
                  <a:lnTo>
                    <a:pt x="10" y="10"/>
                  </a:lnTo>
                  <a:lnTo>
                    <a:pt x="2" y="22"/>
                  </a:lnTo>
                  <a:lnTo>
                    <a:pt x="0" y="36"/>
                  </a:lnTo>
                  <a:lnTo>
                    <a:pt x="0" y="44"/>
                  </a:lnTo>
                  <a:lnTo>
                    <a:pt x="0" y="50"/>
                  </a:lnTo>
                  <a:lnTo>
                    <a:pt x="14" y="50"/>
                  </a:lnTo>
                  <a:lnTo>
                    <a:pt x="14" y="46"/>
                  </a:lnTo>
                  <a:lnTo>
                    <a:pt x="14" y="36"/>
                  </a:lnTo>
                  <a:lnTo>
                    <a:pt x="18" y="26"/>
                  </a:lnTo>
                  <a:lnTo>
                    <a:pt x="22" y="18"/>
                  </a:lnTo>
                  <a:lnTo>
                    <a:pt x="30" y="14"/>
                  </a:lnTo>
                  <a:lnTo>
                    <a:pt x="40" y="14"/>
                  </a:lnTo>
                  <a:lnTo>
                    <a:pt x="62" y="22"/>
                  </a:lnTo>
                  <a:lnTo>
                    <a:pt x="92" y="46"/>
                  </a:lnTo>
                  <a:lnTo>
                    <a:pt x="96" y="48"/>
                  </a:lnTo>
                  <a:lnTo>
                    <a:pt x="96" y="3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334" name="Freeform 513"/>
            <p:cNvSpPr>
              <a:spLocks/>
            </p:cNvSpPr>
            <p:nvPr/>
          </p:nvSpPr>
          <p:spPr bwMode="auto">
            <a:xfrm>
              <a:off x="4594" y="1438"/>
              <a:ext cx="102" cy="50"/>
            </a:xfrm>
            <a:custGeom>
              <a:avLst/>
              <a:gdLst>
                <a:gd name="T0" fmla="*/ 96 w 102"/>
                <a:gd name="T1" fmla="*/ 34 h 50"/>
                <a:gd name="T2" fmla="*/ 102 w 102"/>
                <a:gd name="T3" fmla="*/ 36 h 50"/>
                <a:gd name="T4" fmla="*/ 70 w 102"/>
                <a:gd name="T5" fmla="*/ 10 h 50"/>
                <a:gd name="T6" fmla="*/ 46 w 102"/>
                <a:gd name="T7" fmla="*/ 0 h 50"/>
                <a:gd name="T8" fmla="*/ 24 w 102"/>
                <a:gd name="T9" fmla="*/ 0 h 50"/>
                <a:gd name="T10" fmla="*/ 10 w 102"/>
                <a:gd name="T11" fmla="*/ 10 h 50"/>
                <a:gd name="T12" fmla="*/ 2 w 102"/>
                <a:gd name="T13" fmla="*/ 22 h 50"/>
                <a:gd name="T14" fmla="*/ 0 w 102"/>
                <a:gd name="T15" fmla="*/ 36 h 50"/>
                <a:gd name="T16" fmla="*/ 0 w 102"/>
                <a:gd name="T17" fmla="*/ 44 h 50"/>
                <a:gd name="T18" fmla="*/ 0 w 102"/>
                <a:gd name="T19" fmla="*/ 50 h 50"/>
                <a:gd name="T20" fmla="*/ 14 w 102"/>
                <a:gd name="T21" fmla="*/ 50 h 50"/>
                <a:gd name="T22" fmla="*/ 14 w 102"/>
                <a:gd name="T23" fmla="*/ 46 h 50"/>
                <a:gd name="T24" fmla="*/ 14 w 102"/>
                <a:gd name="T25" fmla="*/ 36 h 50"/>
                <a:gd name="T26" fmla="*/ 18 w 102"/>
                <a:gd name="T27" fmla="*/ 26 h 50"/>
                <a:gd name="T28" fmla="*/ 22 w 102"/>
                <a:gd name="T29" fmla="*/ 18 h 50"/>
                <a:gd name="T30" fmla="*/ 30 w 102"/>
                <a:gd name="T31" fmla="*/ 14 h 50"/>
                <a:gd name="T32" fmla="*/ 40 w 102"/>
                <a:gd name="T33" fmla="*/ 14 h 50"/>
                <a:gd name="T34" fmla="*/ 62 w 102"/>
                <a:gd name="T35" fmla="*/ 22 h 50"/>
                <a:gd name="T36" fmla="*/ 92 w 102"/>
                <a:gd name="T37" fmla="*/ 46 h 50"/>
                <a:gd name="T38" fmla="*/ 96 w 102"/>
                <a:gd name="T39" fmla="*/ 48 h 50"/>
                <a:gd name="T40" fmla="*/ 96 w 102"/>
                <a:gd name="T41" fmla="*/ 34 h 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 h="50">
                  <a:moveTo>
                    <a:pt x="96" y="34"/>
                  </a:moveTo>
                  <a:lnTo>
                    <a:pt x="102" y="36"/>
                  </a:lnTo>
                  <a:lnTo>
                    <a:pt x="70" y="10"/>
                  </a:lnTo>
                  <a:lnTo>
                    <a:pt x="46" y="0"/>
                  </a:lnTo>
                  <a:lnTo>
                    <a:pt x="24" y="0"/>
                  </a:lnTo>
                  <a:lnTo>
                    <a:pt x="10" y="10"/>
                  </a:lnTo>
                  <a:lnTo>
                    <a:pt x="2" y="22"/>
                  </a:lnTo>
                  <a:lnTo>
                    <a:pt x="0" y="36"/>
                  </a:lnTo>
                  <a:lnTo>
                    <a:pt x="0" y="44"/>
                  </a:lnTo>
                  <a:lnTo>
                    <a:pt x="0" y="50"/>
                  </a:lnTo>
                  <a:lnTo>
                    <a:pt x="14" y="50"/>
                  </a:lnTo>
                  <a:lnTo>
                    <a:pt x="14" y="46"/>
                  </a:lnTo>
                  <a:lnTo>
                    <a:pt x="14" y="36"/>
                  </a:lnTo>
                  <a:lnTo>
                    <a:pt x="18" y="26"/>
                  </a:lnTo>
                  <a:lnTo>
                    <a:pt x="22" y="18"/>
                  </a:lnTo>
                  <a:lnTo>
                    <a:pt x="30" y="14"/>
                  </a:lnTo>
                  <a:lnTo>
                    <a:pt x="40" y="14"/>
                  </a:lnTo>
                  <a:lnTo>
                    <a:pt x="62" y="22"/>
                  </a:lnTo>
                  <a:lnTo>
                    <a:pt x="92" y="46"/>
                  </a:lnTo>
                  <a:lnTo>
                    <a:pt x="96" y="48"/>
                  </a:lnTo>
                  <a:lnTo>
                    <a:pt x="96" y="34"/>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3877" name="Group 514"/>
          <p:cNvGrpSpPr>
            <a:grpSpLocks/>
          </p:cNvGrpSpPr>
          <p:nvPr/>
        </p:nvGrpSpPr>
        <p:grpSpPr bwMode="auto">
          <a:xfrm>
            <a:off x="4734984" y="2463801"/>
            <a:ext cx="313267" cy="117475"/>
            <a:chOff x="4690" y="1412"/>
            <a:chExt cx="148" cy="74"/>
          </a:xfrm>
        </p:grpSpPr>
        <p:sp>
          <p:nvSpPr>
            <p:cNvPr id="34331" name="Freeform 515"/>
            <p:cNvSpPr>
              <a:spLocks/>
            </p:cNvSpPr>
            <p:nvPr/>
          </p:nvSpPr>
          <p:spPr bwMode="auto">
            <a:xfrm>
              <a:off x="4690" y="1412"/>
              <a:ext cx="148" cy="74"/>
            </a:xfrm>
            <a:custGeom>
              <a:avLst/>
              <a:gdLst>
                <a:gd name="T0" fmla="*/ 136 w 148"/>
                <a:gd name="T1" fmla="*/ 0 h 74"/>
                <a:gd name="T2" fmla="*/ 112 w 148"/>
                <a:gd name="T3" fmla="*/ 20 h 74"/>
                <a:gd name="T4" fmla="*/ 88 w 148"/>
                <a:gd name="T5" fmla="*/ 36 h 74"/>
                <a:gd name="T6" fmla="*/ 64 w 148"/>
                <a:gd name="T7" fmla="*/ 46 h 74"/>
                <a:gd name="T8" fmla="*/ 42 w 148"/>
                <a:gd name="T9" fmla="*/ 54 h 74"/>
                <a:gd name="T10" fmla="*/ 28 w 148"/>
                <a:gd name="T11" fmla="*/ 58 h 74"/>
                <a:gd name="T12" fmla="*/ 12 w 148"/>
                <a:gd name="T13" fmla="*/ 60 h 74"/>
                <a:gd name="T14" fmla="*/ 2 w 148"/>
                <a:gd name="T15" fmla="*/ 60 h 74"/>
                <a:gd name="T16" fmla="*/ 0 w 148"/>
                <a:gd name="T17" fmla="*/ 60 h 74"/>
                <a:gd name="T18" fmla="*/ 0 w 148"/>
                <a:gd name="T19" fmla="*/ 74 h 74"/>
                <a:gd name="T20" fmla="*/ 2 w 148"/>
                <a:gd name="T21" fmla="*/ 74 h 74"/>
                <a:gd name="T22" fmla="*/ 12 w 148"/>
                <a:gd name="T23" fmla="*/ 74 h 74"/>
                <a:gd name="T24" fmla="*/ 30 w 148"/>
                <a:gd name="T25" fmla="*/ 72 h 74"/>
                <a:gd name="T26" fmla="*/ 50 w 148"/>
                <a:gd name="T27" fmla="*/ 68 h 74"/>
                <a:gd name="T28" fmla="*/ 70 w 148"/>
                <a:gd name="T29" fmla="*/ 60 h 74"/>
                <a:gd name="T30" fmla="*/ 98 w 148"/>
                <a:gd name="T31" fmla="*/ 48 h 74"/>
                <a:gd name="T32" fmla="*/ 122 w 148"/>
                <a:gd name="T33" fmla="*/ 30 h 74"/>
                <a:gd name="T34" fmla="*/ 148 w 148"/>
                <a:gd name="T35" fmla="*/ 8 h 74"/>
                <a:gd name="T36" fmla="*/ 136 w 148"/>
                <a:gd name="T37" fmla="*/ 0 h 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8" h="74">
                  <a:moveTo>
                    <a:pt x="136" y="0"/>
                  </a:moveTo>
                  <a:lnTo>
                    <a:pt x="112" y="20"/>
                  </a:lnTo>
                  <a:lnTo>
                    <a:pt x="88" y="36"/>
                  </a:lnTo>
                  <a:lnTo>
                    <a:pt x="64" y="46"/>
                  </a:lnTo>
                  <a:lnTo>
                    <a:pt x="42" y="54"/>
                  </a:lnTo>
                  <a:lnTo>
                    <a:pt x="28" y="58"/>
                  </a:lnTo>
                  <a:lnTo>
                    <a:pt x="12" y="60"/>
                  </a:lnTo>
                  <a:lnTo>
                    <a:pt x="2" y="60"/>
                  </a:lnTo>
                  <a:lnTo>
                    <a:pt x="0" y="60"/>
                  </a:lnTo>
                  <a:lnTo>
                    <a:pt x="0" y="74"/>
                  </a:lnTo>
                  <a:lnTo>
                    <a:pt x="2" y="74"/>
                  </a:lnTo>
                  <a:lnTo>
                    <a:pt x="12" y="74"/>
                  </a:lnTo>
                  <a:lnTo>
                    <a:pt x="30" y="72"/>
                  </a:lnTo>
                  <a:lnTo>
                    <a:pt x="50" y="68"/>
                  </a:lnTo>
                  <a:lnTo>
                    <a:pt x="70" y="60"/>
                  </a:lnTo>
                  <a:lnTo>
                    <a:pt x="98" y="48"/>
                  </a:lnTo>
                  <a:lnTo>
                    <a:pt x="122" y="30"/>
                  </a:lnTo>
                  <a:lnTo>
                    <a:pt x="148" y="8"/>
                  </a:lnTo>
                  <a:lnTo>
                    <a:pt x="136"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332" name="Freeform 516"/>
            <p:cNvSpPr>
              <a:spLocks/>
            </p:cNvSpPr>
            <p:nvPr/>
          </p:nvSpPr>
          <p:spPr bwMode="auto">
            <a:xfrm>
              <a:off x="4690" y="1412"/>
              <a:ext cx="148" cy="74"/>
            </a:xfrm>
            <a:custGeom>
              <a:avLst/>
              <a:gdLst>
                <a:gd name="T0" fmla="*/ 136 w 148"/>
                <a:gd name="T1" fmla="*/ 0 h 74"/>
                <a:gd name="T2" fmla="*/ 112 w 148"/>
                <a:gd name="T3" fmla="*/ 20 h 74"/>
                <a:gd name="T4" fmla="*/ 88 w 148"/>
                <a:gd name="T5" fmla="*/ 36 h 74"/>
                <a:gd name="T6" fmla="*/ 64 w 148"/>
                <a:gd name="T7" fmla="*/ 46 h 74"/>
                <a:gd name="T8" fmla="*/ 42 w 148"/>
                <a:gd name="T9" fmla="*/ 54 h 74"/>
                <a:gd name="T10" fmla="*/ 28 w 148"/>
                <a:gd name="T11" fmla="*/ 58 h 74"/>
                <a:gd name="T12" fmla="*/ 12 w 148"/>
                <a:gd name="T13" fmla="*/ 60 h 74"/>
                <a:gd name="T14" fmla="*/ 2 w 148"/>
                <a:gd name="T15" fmla="*/ 60 h 74"/>
                <a:gd name="T16" fmla="*/ 0 w 148"/>
                <a:gd name="T17" fmla="*/ 60 h 74"/>
                <a:gd name="T18" fmla="*/ 0 w 148"/>
                <a:gd name="T19" fmla="*/ 74 h 74"/>
                <a:gd name="T20" fmla="*/ 2 w 148"/>
                <a:gd name="T21" fmla="*/ 74 h 74"/>
                <a:gd name="T22" fmla="*/ 12 w 148"/>
                <a:gd name="T23" fmla="*/ 74 h 74"/>
                <a:gd name="T24" fmla="*/ 30 w 148"/>
                <a:gd name="T25" fmla="*/ 72 h 74"/>
                <a:gd name="T26" fmla="*/ 50 w 148"/>
                <a:gd name="T27" fmla="*/ 68 h 74"/>
                <a:gd name="T28" fmla="*/ 70 w 148"/>
                <a:gd name="T29" fmla="*/ 60 h 74"/>
                <a:gd name="T30" fmla="*/ 98 w 148"/>
                <a:gd name="T31" fmla="*/ 48 h 74"/>
                <a:gd name="T32" fmla="*/ 122 w 148"/>
                <a:gd name="T33" fmla="*/ 30 h 74"/>
                <a:gd name="T34" fmla="*/ 148 w 148"/>
                <a:gd name="T35" fmla="*/ 8 h 74"/>
                <a:gd name="T36" fmla="*/ 136 w 148"/>
                <a:gd name="T37" fmla="*/ 0 h 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8" h="74">
                  <a:moveTo>
                    <a:pt x="136" y="0"/>
                  </a:moveTo>
                  <a:lnTo>
                    <a:pt x="112" y="20"/>
                  </a:lnTo>
                  <a:lnTo>
                    <a:pt x="88" y="36"/>
                  </a:lnTo>
                  <a:lnTo>
                    <a:pt x="64" y="46"/>
                  </a:lnTo>
                  <a:lnTo>
                    <a:pt x="42" y="54"/>
                  </a:lnTo>
                  <a:lnTo>
                    <a:pt x="28" y="58"/>
                  </a:lnTo>
                  <a:lnTo>
                    <a:pt x="12" y="60"/>
                  </a:lnTo>
                  <a:lnTo>
                    <a:pt x="2" y="60"/>
                  </a:lnTo>
                  <a:lnTo>
                    <a:pt x="0" y="60"/>
                  </a:lnTo>
                  <a:lnTo>
                    <a:pt x="0" y="74"/>
                  </a:lnTo>
                  <a:lnTo>
                    <a:pt x="2" y="74"/>
                  </a:lnTo>
                  <a:lnTo>
                    <a:pt x="12" y="74"/>
                  </a:lnTo>
                  <a:lnTo>
                    <a:pt x="30" y="72"/>
                  </a:lnTo>
                  <a:lnTo>
                    <a:pt x="50" y="68"/>
                  </a:lnTo>
                  <a:lnTo>
                    <a:pt x="70" y="60"/>
                  </a:lnTo>
                  <a:lnTo>
                    <a:pt x="98" y="48"/>
                  </a:lnTo>
                  <a:lnTo>
                    <a:pt x="122" y="30"/>
                  </a:lnTo>
                  <a:lnTo>
                    <a:pt x="148" y="8"/>
                  </a:lnTo>
                  <a:lnTo>
                    <a:pt x="136" y="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3878" name="Group 517"/>
          <p:cNvGrpSpPr>
            <a:grpSpLocks/>
          </p:cNvGrpSpPr>
          <p:nvPr/>
        </p:nvGrpSpPr>
        <p:grpSpPr bwMode="auto">
          <a:xfrm>
            <a:off x="4569885" y="3127375"/>
            <a:ext cx="63500" cy="165100"/>
            <a:chOff x="4612" y="1830"/>
            <a:chExt cx="30" cy="104"/>
          </a:xfrm>
        </p:grpSpPr>
        <p:sp>
          <p:nvSpPr>
            <p:cNvPr id="34329" name="Freeform 518"/>
            <p:cNvSpPr>
              <a:spLocks/>
            </p:cNvSpPr>
            <p:nvPr/>
          </p:nvSpPr>
          <p:spPr bwMode="auto">
            <a:xfrm>
              <a:off x="4612" y="1830"/>
              <a:ext cx="30" cy="104"/>
            </a:xfrm>
            <a:custGeom>
              <a:avLst/>
              <a:gdLst>
                <a:gd name="T0" fmla="*/ 20 w 30"/>
                <a:gd name="T1" fmla="*/ 0 h 104"/>
                <a:gd name="T2" fmla="*/ 16 w 30"/>
                <a:gd name="T3" fmla="*/ 2 h 104"/>
                <a:gd name="T4" fmla="*/ 6 w 30"/>
                <a:gd name="T5" fmla="*/ 20 h 104"/>
                <a:gd name="T6" fmla="*/ 2 w 30"/>
                <a:gd name="T7" fmla="*/ 38 h 104"/>
                <a:gd name="T8" fmla="*/ 0 w 30"/>
                <a:gd name="T9" fmla="*/ 54 h 104"/>
                <a:gd name="T10" fmla="*/ 0 w 30"/>
                <a:gd name="T11" fmla="*/ 70 h 104"/>
                <a:gd name="T12" fmla="*/ 0 w 30"/>
                <a:gd name="T13" fmla="*/ 82 h 104"/>
                <a:gd name="T14" fmla="*/ 0 w 30"/>
                <a:gd name="T15" fmla="*/ 96 h 104"/>
                <a:gd name="T16" fmla="*/ 2 w 30"/>
                <a:gd name="T17" fmla="*/ 104 h 104"/>
                <a:gd name="T18" fmla="*/ 20 w 30"/>
                <a:gd name="T19" fmla="*/ 102 h 104"/>
                <a:gd name="T20" fmla="*/ 20 w 30"/>
                <a:gd name="T21" fmla="*/ 100 h 104"/>
                <a:gd name="T22" fmla="*/ 16 w 30"/>
                <a:gd name="T23" fmla="*/ 94 h 104"/>
                <a:gd name="T24" fmla="*/ 16 w 30"/>
                <a:gd name="T25" fmla="*/ 82 h 104"/>
                <a:gd name="T26" fmla="*/ 16 w 30"/>
                <a:gd name="T27" fmla="*/ 70 h 104"/>
                <a:gd name="T28" fmla="*/ 16 w 30"/>
                <a:gd name="T29" fmla="*/ 54 h 104"/>
                <a:gd name="T30" fmla="*/ 18 w 30"/>
                <a:gd name="T31" fmla="*/ 40 h 104"/>
                <a:gd name="T32" fmla="*/ 22 w 30"/>
                <a:gd name="T33" fmla="*/ 24 h 104"/>
                <a:gd name="T34" fmla="*/ 30 w 30"/>
                <a:gd name="T35" fmla="*/ 8 h 104"/>
                <a:gd name="T36" fmla="*/ 26 w 30"/>
                <a:gd name="T37" fmla="*/ 10 h 104"/>
                <a:gd name="T38" fmla="*/ 20 w 30"/>
                <a:gd name="T39" fmla="*/ 0 h 10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0" h="104">
                  <a:moveTo>
                    <a:pt x="20" y="0"/>
                  </a:moveTo>
                  <a:lnTo>
                    <a:pt x="16" y="2"/>
                  </a:lnTo>
                  <a:lnTo>
                    <a:pt x="6" y="20"/>
                  </a:lnTo>
                  <a:lnTo>
                    <a:pt x="2" y="38"/>
                  </a:lnTo>
                  <a:lnTo>
                    <a:pt x="0" y="54"/>
                  </a:lnTo>
                  <a:lnTo>
                    <a:pt x="0" y="70"/>
                  </a:lnTo>
                  <a:lnTo>
                    <a:pt x="0" y="82"/>
                  </a:lnTo>
                  <a:lnTo>
                    <a:pt x="0" y="96"/>
                  </a:lnTo>
                  <a:lnTo>
                    <a:pt x="2" y="104"/>
                  </a:lnTo>
                  <a:lnTo>
                    <a:pt x="20" y="102"/>
                  </a:lnTo>
                  <a:lnTo>
                    <a:pt x="20" y="100"/>
                  </a:lnTo>
                  <a:lnTo>
                    <a:pt x="16" y="94"/>
                  </a:lnTo>
                  <a:lnTo>
                    <a:pt x="16" y="82"/>
                  </a:lnTo>
                  <a:lnTo>
                    <a:pt x="16" y="70"/>
                  </a:lnTo>
                  <a:lnTo>
                    <a:pt x="16" y="54"/>
                  </a:lnTo>
                  <a:lnTo>
                    <a:pt x="18" y="40"/>
                  </a:lnTo>
                  <a:lnTo>
                    <a:pt x="22" y="24"/>
                  </a:lnTo>
                  <a:lnTo>
                    <a:pt x="30" y="8"/>
                  </a:lnTo>
                  <a:lnTo>
                    <a:pt x="26" y="10"/>
                  </a:lnTo>
                  <a:lnTo>
                    <a:pt x="2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330" name="Freeform 519"/>
            <p:cNvSpPr>
              <a:spLocks/>
            </p:cNvSpPr>
            <p:nvPr/>
          </p:nvSpPr>
          <p:spPr bwMode="auto">
            <a:xfrm>
              <a:off x="4612" y="1830"/>
              <a:ext cx="30" cy="104"/>
            </a:xfrm>
            <a:custGeom>
              <a:avLst/>
              <a:gdLst>
                <a:gd name="T0" fmla="*/ 20 w 30"/>
                <a:gd name="T1" fmla="*/ 0 h 104"/>
                <a:gd name="T2" fmla="*/ 16 w 30"/>
                <a:gd name="T3" fmla="*/ 2 h 104"/>
                <a:gd name="T4" fmla="*/ 6 w 30"/>
                <a:gd name="T5" fmla="*/ 20 h 104"/>
                <a:gd name="T6" fmla="*/ 2 w 30"/>
                <a:gd name="T7" fmla="*/ 38 h 104"/>
                <a:gd name="T8" fmla="*/ 0 w 30"/>
                <a:gd name="T9" fmla="*/ 54 h 104"/>
                <a:gd name="T10" fmla="*/ 0 w 30"/>
                <a:gd name="T11" fmla="*/ 70 h 104"/>
                <a:gd name="T12" fmla="*/ 0 w 30"/>
                <a:gd name="T13" fmla="*/ 82 h 104"/>
                <a:gd name="T14" fmla="*/ 0 w 30"/>
                <a:gd name="T15" fmla="*/ 96 h 104"/>
                <a:gd name="T16" fmla="*/ 2 w 30"/>
                <a:gd name="T17" fmla="*/ 104 h 104"/>
                <a:gd name="T18" fmla="*/ 20 w 30"/>
                <a:gd name="T19" fmla="*/ 102 h 104"/>
                <a:gd name="T20" fmla="*/ 20 w 30"/>
                <a:gd name="T21" fmla="*/ 100 h 104"/>
                <a:gd name="T22" fmla="*/ 16 w 30"/>
                <a:gd name="T23" fmla="*/ 94 h 104"/>
                <a:gd name="T24" fmla="*/ 16 w 30"/>
                <a:gd name="T25" fmla="*/ 82 h 104"/>
                <a:gd name="T26" fmla="*/ 16 w 30"/>
                <a:gd name="T27" fmla="*/ 70 h 104"/>
                <a:gd name="T28" fmla="*/ 16 w 30"/>
                <a:gd name="T29" fmla="*/ 54 h 104"/>
                <a:gd name="T30" fmla="*/ 18 w 30"/>
                <a:gd name="T31" fmla="*/ 40 h 104"/>
                <a:gd name="T32" fmla="*/ 22 w 30"/>
                <a:gd name="T33" fmla="*/ 24 h 104"/>
                <a:gd name="T34" fmla="*/ 30 w 30"/>
                <a:gd name="T35" fmla="*/ 8 h 104"/>
                <a:gd name="T36" fmla="*/ 26 w 30"/>
                <a:gd name="T37" fmla="*/ 10 h 104"/>
                <a:gd name="T38" fmla="*/ 20 w 30"/>
                <a:gd name="T39" fmla="*/ 0 h 10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0" h="104">
                  <a:moveTo>
                    <a:pt x="20" y="0"/>
                  </a:moveTo>
                  <a:lnTo>
                    <a:pt x="16" y="2"/>
                  </a:lnTo>
                  <a:lnTo>
                    <a:pt x="6" y="20"/>
                  </a:lnTo>
                  <a:lnTo>
                    <a:pt x="2" y="38"/>
                  </a:lnTo>
                  <a:lnTo>
                    <a:pt x="0" y="54"/>
                  </a:lnTo>
                  <a:lnTo>
                    <a:pt x="0" y="70"/>
                  </a:lnTo>
                  <a:lnTo>
                    <a:pt x="0" y="82"/>
                  </a:lnTo>
                  <a:lnTo>
                    <a:pt x="0" y="96"/>
                  </a:lnTo>
                  <a:lnTo>
                    <a:pt x="2" y="104"/>
                  </a:lnTo>
                  <a:lnTo>
                    <a:pt x="20" y="102"/>
                  </a:lnTo>
                  <a:lnTo>
                    <a:pt x="20" y="100"/>
                  </a:lnTo>
                  <a:lnTo>
                    <a:pt x="16" y="94"/>
                  </a:lnTo>
                  <a:lnTo>
                    <a:pt x="16" y="82"/>
                  </a:lnTo>
                  <a:lnTo>
                    <a:pt x="16" y="70"/>
                  </a:lnTo>
                  <a:lnTo>
                    <a:pt x="16" y="54"/>
                  </a:lnTo>
                  <a:lnTo>
                    <a:pt x="18" y="40"/>
                  </a:lnTo>
                  <a:lnTo>
                    <a:pt x="22" y="24"/>
                  </a:lnTo>
                  <a:lnTo>
                    <a:pt x="30" y="8"/>
                  </a:lnTo>
                  <a:lnTo>
                    <a:pt x="26" y="10"/>
                  </a:lnTo>
                  <a:lnTo>
                    <a:pt x="20" y="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3879" name="Group 520"/>
          <p:cNvGrpSpPr>
            <a:grpSpLocks/>
          </p:cNvGrpSpPr>
          <p:nvPr/>
        </p:nvGrpSpPr>
        <p:grpSpPr bwMode="auto">
          <a:xfrm>
            <a:off x="4607985" y="3025776"/>
            <a:ext cx="88900" cy="117475"/>
            <a:chOff x="4630" y="1766"/>
            <a:chExt cx="42" cy="74"/>
          </a:xfrm>
        </p:grpSpPr>
        <p:sp>
          <p:nvSpPr>
            <p:cNvPr id="34327" name="Freeform 521"/>
            <p:cNvSpPr>
              <a:spLocks/>
            </p:cNvSpPr>
            <p:nvPr/>
          </p:nvSpPr>
          <p:spPr bwMode="auto">
            <a:xfrm>
              <a:off x="4630" y="1766"/>
              <a:ext cx="42" cy="74"/>
            </a:xfrm>
            <a:custGeom>
              <a:avLst/>
              <a:gdLst>
                <a:gd name="T0" fmla="*/ 28 w 42"/>
                <a:gd name="T1" fmla="*/ 0 h 74"/>
                <a:gd name="T2" fmla="*/ 26 w 42"/>
                <a:gd name="T3" fmla="*/ 0 h 74"/>
                <a:gd name="T4" fmla="*/ 20 w 42"/>
                <a:gd name="T5" fmla="*/ 20 h 74"/>
                <a:gd name="T6" fmla="*/ 14 w 42"/>
                <a:gd name="T7" fmla="*/ 36 h 74"/>
                <a:gd name="T8" fmla="*/ 10 w 42"/>
                <a:gd name="T9" fmla="*/ 48 h 74"/>
                <a:gd name="T10" fmla="*/ 6 w 42"/>
                <a:gd name="T11" fmla="*/ 54 h 74"/>
                <a:gd name="T12" fmla="*/ 2 w 42"/>
                <a:gd name="T13" fmla="*/ 60 h 74"/>
                <a:gd name="T14" fmla="*/ 2 w 42"/>
                <a:gd name="T15" fmla="*/ 62 h 74"/>
                <a:gd name="T16" fmla="*/ 0 w 42"/>
                <a:gd name="T17" fmla="*/ 64 h 74"/>
                <a:gd name="T18" fmla="*/ 2 w 42"/>
                <a:gd name="T19" fmla="*/ 62 h 74"/>
                <a:gd name="T20" fmla="*/ 8 w 42"/>
                <a:gd name="T21" fmla="*/ 74 h 74"/>
                <a:gd name="T22" fmla="*/ 10 w 42"/>
                <a:gd name="T23" fmla="*/ 74 h 74"/>
                <a:gd name="T24" fmla="*/ 12 w 42"/>
                <a:gd name="T25" fmla="*/ 72 h 74"/>
                <a:gd name="T26" fmla="*/ 16 w 42"/>
                <a:gd name="T27" fmla="*/ 70 h 74"/>
                <a:gd name="T28" fmla="*/ 20 w 42"/>
                <a:gd name="T29" fmla="*/ 62 h 74"/>
                <a:gd name="T30" fmla="*/ 22 w 42"/>
                <a:gd name="T31" fmla="*/ 54 h 74"/>
                <a:gd name="T32" fmla="*/ 30 w 42"/>
                <a:gd name="T33" fmla="*/ 40 h 74"/>
                <a:gd name="T34" fmla="*/ 36 w 42"/>
                <a:gd name="T35" fmla="*/ 26 h 74"/>
                <a:gd name="T36" fmla="*/ 42 w 42"/>
                <a:gd name="T37" fmla="*/ 4 h 74"/>
                <a:gd name="T38" fmla="*/ 42 w 42"/>
                <a:gd name="T39" fmla="*/ 6 h 74"/>
                <a:gd name="T40" fmla="*/ 28 w 42"/>
                <a:gd name="T41" fmla="*/ 0 h 7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2" h="74">
                  <a:moveTo>
                    <a:pt x="28" y="0"/>
                  </a:moveTo>
                  <a:lnTo>
                    <a:pt x="26" y="0"/>
                  </a:lnTo>
                  <a:lnTo>
                    <a:pt x="20" y="20"/>
                  </a:lnTo>
                  <a:lnTo>
                    <a:pt x="14" y="36"/>
                  </a:lnTo>
                  <a:lnTo>
                    <a:pt x="10" y="48"/>
                  </a:lnTo>
                  <a:lnTo>
                    <a:pt x="6" y="54"/>
                  </a:lnTo>
                  <a:lnTo>
                    <a:pt x="2" y="60"/>
                  </a:lnTo>
                  <a:lnTo>
                    <a:pt x="2" y="62"/>
                  </a:lnTo>
                  <a:lnTo>
                    <a:pt x="0" y="64"/>
                  </a:lnTo>
                  <a:lnTo>
                    <a:pt x="2" y="62"/>
                  </a:lnTo>
                  <a:lnTo>
                    <a:pt x="8" y="74"/>
                  </a:lnTo>
                  <a:lnTo>
                    <a:pt x="10" y="74"/>
                  </a:lnTo>
                  <a:lnTo>
                    <a:pt x="12" y="72"/>
                  </a:lnTo>
                  <a:lnTo>
                    <a:pt x="16" y="70"/>
                  </a:lnTo>
                  <a:lnTo>
                    <a:pt x="20" y="62"/>
                  </a:lnTo>
                  <a:lnTo>
                    <a:pt x="22" y="54"/>
                  </a:lnTo>
                  <a:lnTo>
                    <a:pt x="30" y="40"/>
                  </a:lnTo>
                  <a:lnTo>
                    <a:pt x="36" y="26"/>
                  </a:lnTo>
                  <a:lnTo>
                    <a:pt x="42" y="4"/>
                  </a:lnTo>
                  <a:lnTo>
                    <a:pt x="42" y="6"/>
                  </a:lnTo>
                  <a:lnTo>
                    <a:pt x="28"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328" name="Freeform 522"/>
            <p:cNvSpPr>
              <a:spLocks/>
            </p:cNvSpPr>
            <p:nvPr/>
          </p:nvSpPr>
          <p:spPr bwMode="auto">
            <a:xfrm>
              <a:off x="4630" y="1766"/>
              <a:ext cx="42" cy="74"/>
            </a:xfrm>
            <a:custGeom>
              <a:avLst/>
              <a:gdLst>
                <a:gd name="T0" fmla="*/ 28 w 42"/>
                <a:gd name="T1" fmla="*/ 0 h 74"/>
                <a:gd name="T2" fmla="*/ 26 w 42"/>
                <a:gd name="T3" fmla="*/ 0 h 74"/>
                <a:gd name="T4" fmla="*/ 20 w 42"/>
                <a:gd name="T5" fmla="*/ 20 h 74"/>
                <a:gd name="T6" fmla="*/ 14 w 42"/>
                <a:gd name="T7" fmla="*/ 36 h 74"/>
                <a:gd name="T8" fmla="*/ 10 w 42"/>
                <a:gd name="T9" fmla="*/ 48 h 74"/>
                <a:gd name="T10" fmla="*/ 6 w 42"/>
                <a:gd name="T11" fmla="*/ 54 h 74"/>
                <a:gd name="T12" fmla="*/ 2 w 42"/>
                <a:gd name="T13" fmla="*/ 60 h 74"/>
                <a:gd name="T14" fmla="*/ 2 w 42"/>
                <a:gd name="T15" fmla="*/ 62 h 74"/>
                <a:gd name="T16" fmla="*/ 0 w 42"/>
                <a:gd name="T17" fmla="*/ 64 h 74"/>
                <a:gd name="T18" fmla="*/ 2 w 42"/>
                <a:gd name="T19" fmla="*/ 62 h 74"/>
                <a:gd name="T20" fmla="*/ 8 w 42"/>
                <a:gd name="T21" fmla="*/ 74 h 74"/>
                <a:gd name="T22" fmla="*/ 10 w 42"/>
                <a:gd name="T23" fmla="*/ 74 h 74"/>
                <a:gd name="T24" fmla="*/ 12 w 42"/>
                <a:gd name="T25" fmla="*/ 72 h 74"/>
                <a:gd name="T26" fmla="*/ 16 w 42"/>
                <a:gd name="T27" fmla="*/ 70 h 74"/>
                <a:gd name="T28" fmla="*/ 20 w 42"/>
                <a:gd name="T29" fmla="*/ 62 h 74"/>
                <a:gd name="T30" fmla="*/ 22 w 42"/>
                <a:gd name="T31" fmla="*/ 54 h 74"/>
                <a:gd name="T32" fmla="*/ 30 w 42"/>
                <a:gd name="T33" fmla="*/ 40 h 74"/>
                <a:gd name="T34" fmla="*/ 36 w 42"/>
                <a:gd name="T35" fmla="*/ 26 h 74"/>
                <a:gd name="T36" fmla="*/ 42 w 42"/>
                <a:gd name="T37" fmla="*/ 4 h 74"/>
                <a:gd name="T38" fmla="*/ 42 w 42"/>
                <a:gd name="T39" fmla="*/ 6 h 74"/>
                <a:gd name="T40" fmla="*/ 28 w 42"/>
                <a:gd name="T41" fmla="*/ 0 h 7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2" h="74">
                  <a:moveTo>
                    <a:pt x="28" y="0"/>
                  </a:moveTo>
                  <a:lnTo>
                    <a:pt x="26" y="0"/>
                  </a:lnTo>
                  <a:lnTo>
                    <a:pt x="20" y="20"/>
                  </a:lnTo>
                  <a:lnTo>
                    <a:pt x="14" y="36"/>
                  </a:lnTo>
                  <a:lnTo>
                    <a:pt x="10" y="48"/>
                  </a:lnTo>
                  <a:lnTo>
                    <a:pt x="6" y="54"/>
                  </a:lnTo>
                  <a:lnTo>
                    <a:pt x="2" y="60"/>
                  </a:lnTo>
                  <a:lnTo>
                    <a:pt x="2" y="62"/>
                  </a:lnTo>
                  <a:lnTo>
                    <a:pt x="0" y="64"/>
                  </a:lnTo>
                  <a:lnTo>
                    <a:pt x="2" y="62"/>
                  </a:lnTo>
                  <a:lnTo>
                    <a:pt x="8" y="74"/>
                  </a:lnTo>
                  <a:lnTo>
                    <a:pt x="10" y="74"/>
                  </a:lnTo>
                  <a:lnTo>
                    <a:pt x="12" y="72"/>
                  </a:lnTo>
                  <a:lnTo>
                    <a:pt x="16" y="70"/>
                  </a:lnTo>
                  <a:lnTo>
                    <a:pt x="20" y="62"/>
                  </a:lnTo>
                  <a:lnTo>
                    <a:pt x="22" y="54"/>
                  </a:lnTo>
                  <a:lnTo>
                    <a:pt x="30" y="40"/>
                  </a:lnTo>
                  <a:lnTo>
                    <a:pt x="36" y="26"/>
                  </a:lnTo>
                  <a:lnTo>
                    <a:pt x="42" y="4"/>
                  </a:lnTo>
                  <a:lnTo>
                    <a:pt x="42" y="6"/>
                  </a:lnTo>
                  <a:lnTo>
                    <a:pt x="28" y="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3880" name="Group 523"/>
          <p:cNvGrpSpPr>
            <a:grpSpLocks/>
          </p:cNvGrpSpPr>
          <p:nvPr/>
        </p:nvGrpSpPr>
        <p:grpSpPr bwMode="auto">
          <a:xfrm>
            <a:off x="4671485" y="3009900"/>
            <a:ext cx="88900" cy="120650"/>
            <a:chOff x="4660" y="1756"/>
            <a:chExt cx="42" cy="76"/>
          </a:xfrm>
        </p:grpSpPr>
        <p:sp>
          <p:nvSpPr>
            <p:cNvPr id="34325" name="Freeform 524"/>
            <p:cNvSpPr>
              <a:spLocks/>
            </p:cNvSpPr>
            <p:nvPr/>
          </p:nvSpPr>
          <p:spPr bwMode="auto">
            <a:xfrm>
              <a:off x="4660" y="1756"/>
              <a:ext cx="42" cy="76"/>
            </a:xfrm>
            <a:custGeom>
              <a:avLst/>
              <a:gdLst>
                <a:gd name="T0" fmla="*/ 42 w 42"/>
                <a:gd name="T1" fmla="*/ 76 h 76"/>
                <a:gd name="T2" fmla="*/ 40 w 42"/>
                <a:gd name="T3" fmla="*/ 42 h 76"/>
                <a:gd name="T4" fmla="*/ 36 w 42"/>
                <a:gd name="T5" fmla="*/ 20 h 76"/>
                <a:gd name="T6" fmla="*/ 30 w 42"/>
                <a:gd name="T7" fmla="*/ 8 h 76"/>
                <a:gd name="T8" fmla="*/ 20 w 42"/>
                <a:gd name="T9" fmla="*/ 0 h 76"/>
                <a:gd name="T10" fmla="*/ 10 w 42"/>
                <a:gd name="T11" fmla="*/ 0 h 76"/>
                <a:gd name="T12" fmla="*/ 4 w 42"/>
                <a:gd name="T13" fmla="*/ 2 h 76"/>
                <a:gd name="T14" fmla="*/ 0 w 42"/>
                <a:gd name="T15" fmla="*/ 8 h 76"/>
                <a:gd name="T16" fmla="*/ 0 w 42"/>
                <a:gd name="T17" fmla="*/ 10 h 76"/>
                <a:gd name="T18" fmla="*/ 12 w 42"/>
                <a:gd name="T19" fmla="*/ 16 h 76"/>
                <a:gd name="T20" fmla="*/ 14 w 42"/>
                <a:gd name="T21" fmla="*/ 12 h 76"/>
                <a:gd name="T22" fmla="*/ 14 w 42"/>
                <a:gd name="T23" fmla="*/ 10 h 76"/>
                <a:gd name="T24" fmla="*/ 16 w 42"/>
                <a:gd name="T25" fmla="*/ 14 h 76"/>
                <a:gd name="T26" fmla="*/ 20 w 42"/>
                <a:gd name="T27" fmla="*/ 24 h 76"/>
                <a:gd name="T28" fmla="*/ 24 w 42"/>
                <a:gd name="T29" fmla="*/ 44 h 76"/>
                <a:gd name="T30" fmla="*/ 26 w 42"/>
                <a:gd name="T31" fmla="*/ 76 h 76"/>
                <a:gd name="T32" fmla="*/ 42 w 42"/>
                <a:gd name="T33" fmla="*/ 76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2" h="76">
                  <a:moveTo>
                    <a:pt x="42" y="76"/>
                  </a:moveTo>
                  <a:lnTo>
                    <a:pt x="40" y="42"/>
                  </a:lnTo>
                  <a:lnTo>
                    <a:pt x="36" y="20"/>
                  </a:lnTo>
                  <a:lnTo>
                    <a:pt x="30" y="8"/>
                  </a:lnTo>
                  <a:lnTo>
                    <a:pt x="20" y="0"/>
                  </a:lnTo>
                  <a:lnTo>
                    <a:pt x="10" y="0"/>
                  </a:lnTo>
                  <a:lnTo>
                    <a:pt x="4" y="2"/>
                  </a:lnTo>
                  <a:lnTo>
                    <a:pt x="0" y="8"/>
                  </a:lnTo>
                  <a:lnTo>
                    <a:pt x="0" y="10"/>
                  </a:lnTo>
                  <a:lnTo>
                    <a:pt x="12" y="16"/>
                  </a:lnTo>
                  <a:lnTo>
                    <a:pt x="14" y="12"/>
                  </a:lnTo>
                  <a:lnTo>
                    <a:pt x="14" y="10"/>
                  </a:lnTo>
                  <a:lnTo>
                    <a:pt x="16" y="14"/>
                  </a:lnTo>
                  <a:lnTo>
                    <a:pt x="20" y="24"/>
                  </a:lnTo>
                  <a:lnTo>
                    <a:pt x="24" y="44"/>
                  </a:lnTo>
                  <a:lnTo>
                    <a:pt x="26" y="76"/>
                  </a:lnTo>
                  <a:lnTo>
                    <a:pt x="42" y="7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326" name="Freeform 525"/>
            <p:cNvSpPr>
              <a:spLocks/>
            </p:cNvSpPr>
            <p:nvPr/>
          </p:nvSpPr>
          <p:spPr bwMode="auto">
            <a:xfrm>
              <a:off x="4660" y="1756"/>
              <a:ext cx="42" cy="76"/>
            </a:xfrm>
            <a:custGeom>
              <a:avLst/>
              <a:gdLst>
                <a:gd name="T0" fmla="*/ 42 w 42"/>
                <a:gd name="T1" fmla="*/ 76 h 76"/>
                <a:gd name="T2" fmla="*/ 40 w 42"/>
                <a:gd name="T3" fmla="*/ 42 h 76"/>
                <a:gd name="T4" fmla="*/ 36 w 42"/>
                <a:gd name="T5" fmla="*/ 20 h 76"/>
                <a:gd name="T6" fmla="*/ 30 w 42"/>
                <a:gd name="T7" fmla="*/ 8 h 76"/>
                <a:gd name="T8" fmla="*/ 20 w 42"/>
                <a:gd name="T9" fmla="*/ 0 h 76"/>
                <a:gd name="T10" fmla="*/ 10 w 42"/>
                <a:gd name="T11" fmla="*/ 0 h 76"/>
                <a:gd name="T12" fmla="*/ 4 w 42"/>
                <a:gd name="T13" fmla="*/ 2 h 76"/>
                <a:gd name="T14" fmla="*/ 0 w 42"/>
                <a:gd name="T15" fmla="*/ 8 h 76"/>
                <a:gd name="T16" fmla="*/ 0 w 42"/>
                <a:gd name="T17" fmla="*/ 10 h 76"/>
                <a:gd name="T18" fmla="*/ 12 w 42"/>
                <a:gd name="T19" fmla="*/ 16 h 76"/>
                <a:gd name="T20" fmla="*/ 14 w 42"/>
                <a:gd name="T21" fmla="*/ 12 h 76"/>
                <a:gd name="T22" fmla="*/ 14 w 42"/>
                <a:gd name="T23" fmla="*/ 10 h 76"/>
                <a:gd name="T24" fmla="*/ 16 w 42"/>
                <a:gd name="T25" fmla="*/ 14 h 76"/>
                <a:gd name="T26" fmla="*/ 20 w 42"/>
                <a:gd name="T27" fmla="*/ 24 h 76"/>
                <a:gd name="T28" fmla="*/ 24 w 42"/>
                <a:gd name="T29" fmla="*/ 44 h 76"/>
                <a:gd name="T30" fmla="*/ 26 w 42"/>
                <a:gd name="T31" fmla="*/ 76 h 76"/>
                <a:gd name="T32" fmla="*/ 42 w 42"/>
                <a:gd name="T33" fmla="*/ 76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2" h="76">
                  <a:moveTo>
                    <a:pt x="42" y="76"/>
                  </a:moveTo>
                  <a:lnTo>
                    <a:pt x="40" y="42"/>
                  </a:lnTo>
                  <a:lnTo>
                    <a:pt x="36" y="20"/>
                  </a:lnTo>
                  <a:lnTo>
                    <a:pt x="30" y="8"/>
                  </a:lnTo>
                  <a:lnTo>
                    <a:pt x="20" y="0"/>
                  </a:lnTo>
                  <a:lnTo>
                    <a:pt x="10" y="0"/>
                  </a:lnTo>
                  <a:lnTo>
                    <a:pt x="4" y="2"/>
                  </a:lnTo>
                  <a:lnTo>
                    <a:pt x="0" y="8"/>
                  </a:lnTo>
                  <a:lnTo>
                    <a:pt x="0" y="10"/>
                  </a:lnTo>
                  <a:lnTo>
                    <a:pt x="12" y="16"/>
                  </a:lnTo>
                  <a:lnTo>
                    <a:pt x="14" y="12"/>
                  </a:lnTo>
                  <a:lnTo>
                    <a:pt x="14" y="10"/>
                  </a:lnTo>
                  <a:lnTo>
                    <a:pt x="16" y="14"/>
                  </a:lnTo>
                  <a:lnTo>
                    <a:pt x="20" y="24"/>
                  </a:lnTo>
                  <a:lnTo>
                    <a:pt x="24" y="44"/>
                  </a:lnTo>
                  <a:lnTo>
                    <a:pt x="26" y="76"/>
                  </a:lnTo>
                  <a:lnTo>
                    <a:pt x="42" y="76"/>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3881" name="Group 526"/>
          <p:cNvGrpSpPr>
            <a:grpSpLocks/>
          </p:cNvGrpSpPr>
          <p:nvPr/>
        </p:nvGrpSpPr>
        <p:grpSpPr bwMode="auto">
          <a:xfrm>
            <a:off x="4730751" y="3130551"/>
            <a:ext cx="33867" cy="161925"/>
            <a:chOff x="4688" y="1832"/>
            <a:chExt cx="16" cy="102"/>
          </a:xfrm>
        </p:grpSpPr>
        <p:sp>
          <p:nvSpPr>
            <p:cNvPr id="34323" name="Freeform 527"/>
            <p:cNvSpPr>
              <a:spLocks/>
            </p:cNvSpPr>
            <p:nvPr/>
          </p:nvSpPr>
          <p:spPr bwMode="auto">
            <a:xfrm>
              <a:off x="4688" y="1832"/>
              <a:ext cx="16" cy="102"/>
            </a:xfrm>
            <a:custGeom>
              <a:avLst/>
              <a:gdLst>
                <a:gd name="T0" fmla="*/ 8 w 16"/>
                <a:gd name="T1" fmla="*/ 102 h 102"/>
                <a:gd name="T2" fmla="*/ 16 w 16"/>
                <a:gd name="T3" fmla="*/ 102 h 102"/>
                <a:gd name="T4" fmla="*/ 16 w 16"/>
                <a:gd name="T5" fmla="*/ 0 h 102"/>
                <a:gd name="T6" fmla="*/ 0 w 16"/>
                <a:gd name="T7" fmla="*/ 0 h 102"/>
                <a:gd name="T8" fmla="*/ 0 w 16"/>
                <a:gd name="T9" fmla="*/ 102 h 102"/>
                <a:gd name="T10" fmla="*/ 8 w 16"/>
                <a:gd name="T11" fmla="*/ 102 h 10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02">
                  <a:moveTo>
                    <a:pt x="8" y="102"/>
                  </a:moveTo>
                  <a:lnTo>
                    <a:pt x="16" y="102"/>
                  </a:lnTo>
                  <a:lnTo>
                    <a:pt x="16" y="0"/>
                  </a:lnTo>
                  <a:lnTo>
                    <a:pt x="0" y="0"/>
                  </a:lnTo>
                  <a:lnTo>
                    <a:pt x="0" y="102"/>
                  </a:lnTo>
                  <a:lnTo>
                    <a:pt x="8" y="10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324" name="Freeform 528"/>
            <p:cNvSpPr>
              <a:spLocks/>
            </p:cNvSpPr>
            <p:nvPr/>
          </p:nvSpPr>
          <p:spPr bwMode="auto">
            <a:xfrm>
              <a:off x="4688" y="1832"/>
              <a:ext cx="16" cy="102"/>
            </a:xfrm>
            <a:custGeom>
              <a:avLst/>
              <a:gdLst>
                <a:gd name="T0" fmla="*/ 8 w 16"/>
                <a:gd name="T1" fmla="*/ 102 h 102"/>
                <a:gd name="T2" fmla="*/ 16 w 16"/>
                <a:gd name="T3" fmla="*/ 102 h 102"/>
                <a:gd name="T4" fmla="*/ 16 w 16"/>
                <a:gd name="T5" fmla="*/ 0 h 102"/>
                <a:gd name="T6" fmla="*/ 0 w 16"/>
                <a:gd name="T7" fmla="*/ 0 h 102"/>
                <a:gd name="T8" fmla="*/ 0 w 16"/>
                <a:gd name="T9" fmla="*/ 102 h 102"/>
                <a:gd name="T10" fmla="*/ 8 w 16"/>
                <a:gd name="T11" fmla="*/ 102 h 10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02">
                  <a:moveTo>
                    <a:pt x="8" y="102"/>
                  </a:moveTo>
                  <a:lnTo>
                    <a:pt x="16" y="102"/>
                  </a:lnTo>
                  <a:lnTo>
                    <a:pt x="16" y="0"/>
                  </a:lnTo>
                  <a:lnTo>
                    <a:pt x="0" y="0"/>
                  </a:lnTo>
                  <a:lnTo>
                    <a:pt x="0" y="102"/>
                  </a:lnTo>
                  <a:lnTo>
                    <a:pt x="8" y="102"/>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3882" name="Group 529"/>
          <p:cNvGrpSpPr>
            <a:grpSpLocks/>
          </p:cNvGrpSpPr>
          <p:nvPr/>
        </p:nvGrpSpPr>
        <p:grpSpPr bwMode="auto">
          <a:xfrm>
            <a:off x="4802718" y="3060701"/>
            <a:ext cx="38100" cy="282575"/>
            <a:chOff x="4722" y="1788"/>
            <a:chExt cx="18" cy="178"/>
          </a:xfrm>
        </p:grpSpPr>
        <p:sp>
          <p:nvSpPr>
            <p:cNvPr id="34321" name="Freeform 530"/>
            <p:cNvSpPr>
              <a:spLocks/>
            </p:cNvSpPr>
            <p:nvPr/>
          </p:nvSpPr>
          <p:spPr bwMode="auto">
            <a:xfrm>
              <a:off x="4722" y="1788"/>
              <a:ext cx="18" cy="178"/>
            </a:xfrm>
            <a:custGeom>
              <a:avLst/>
              <a:gdLst>
                <a:gd name="T0" fmla="*/ 0 w 18"/>
                <a:gd name="T1" fmla="*/ 4 h 178"/>
                <a:gd name="T2" fmla="*/ 0 w 18"/>
                <a:gd name="T3" fmla="*/ 2 h 178"/>
                <a:gd name="T4" fmla="*/ 0 w 18"/>
                <a:gd name="T5" fmla="*/ 178 h 178"/>
                <a:gd name="T6" fmla="*/ 18 w 18"/>
                <a:gd name="T7" fmla="*/ 178 h 178"/>
                <a:gd name="T8" fmla="*/ 18 w 18"/>
                <a:gd name="T9" fmla="*/ 2 h 178"/>
                <a:gd name="T10" fmla="*/ 18 w 18"/>
                <a:gd name="T11" fmla="*/ 0 h 178"/>
                <a:gd name="T12" fmla="*/ 18 w 18"/>
                <a:gd name="T13" fmla="*/ 2 h 178"/>
                <a:gd name="T14" fmla="*/ 18 w 18"/>
                <a:gd name="T15" fmla="*/ 0 h 178"/>
                <a:gd name="T16" fmla="*/ 18 w 18"/>
                <a:gd name="T17" fmla="*/ 0 h 178"/>
                <a:gd name="T18" fmla="*/ 0 w 18"/>
                <a:gd name="T19" fmla="*/ 4 h 1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 h="178">
                  <a:moveTo>
                    <a:pt x="0" y="4"/>
                  </a:moveTo>
                  <a:lnTo>
                    <a:pt x="0" y="2"/>
                  </a:lnTo>
                  <a:lnTo>
                    <a:pt x="0" y="178"/>
                  </a:lnTo>
                  <a:lnTo>
                    <a:pt x="18" y="178"/>
                  </a:lnTo>
                  <a:lnTo>
                    <a:pt x="18" y="2"/>
                  </a:lnTo>
                  <a:lnTo>
                    <a:pt x="18" y="0"/>
                  </a:lnTo>
                  <a:lnTo>
                    <a:pt x="18" y="2"/>
                  </a:lnTo>
                  <a:lnTo>
                    <a:pt x="18" y="0"/>
                  </a:lnTo>
                  <a:lnTo>
                    <a:pt x="0" y="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322" name="Freeform 531"/>
            <p:cNvSpPr>
              <a:spLocks/>
            </p:cNvSpPr>
            <p:nvPr/>
          </p:nvSpPr>
          <p:spPr bwMode="auto">
            <a:xfrm>
              <a:off x="4722" y="1788"/>
              <a:ext cx="18" cy="178"/>
            </a:xfrm>
            <a:custGeom>
              <a:avLst/>
              <a:gdLst>
                <a:gd name="T0" fmla="*/ 0 w 18"/>
                <a:gd name="T1" fmla="*/ 4 h 178"/>
                <a:gd name="T2" fmla="*/ 0 w 18"/>
                <a:gd name="T3" fmla="*/ 2 h 178"/>
                <a:gd name="T4" fmla="*/ 0 w 18"/>
                <a:gd name="T5" fmla="*/ 178 h 178"/>
                <a:gd name="T6" fmla="*/ 18 w 18"/>
                <a:gd name="T7" fmla="*/ 178 h 178"/>
                <a:gd name="T8" fmla="*/ 18 w 18"/>
                <a:gd name="T9" fmla="*/ 2 h 178"/>
                <a:gd name="T10" fmla="*/ 18 w 18"/>
                <a:gd name="T11" fmla="*/ 0 h 178"/>
                <a:gd name="T12" fmla="*/ 18 w 18"/>
                <a:gd name="T13" fmla="*/ 2 h 178"/>
                <a:gd name="T14" fmla="*/ 18 w 18"/>
                <a:gd name="T15" fmla="*/ 0 h 178"/>
                <a:gd name="T16" fmla="*/ 18 w 18"/>
                <a:gd name="T17" fmla="*/ 0 h 178"/>
                <a:gd name="T18" fmla="*/ 0 w 18"/>
                <a:gd name="T19" fmla="*/ 4 h 1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 h="178">
                  <a:moveTo>
                    <a:pt x="0" y="4"/>
                  </a:moveTo>
                  <a:lnTo>
                    <a:pt x="0" y="2"/>
                  </a:lnTo>
                  <a:lnTo>
                    <a:pt x="0" y="178"/>
                  </a:lnTo>
                  <a:lnTo>
                    <a:pt x="18" y="178"/>
                  </a:lnTo>
                  <a:lnTo>
                    <a:pt x="18" y="2"/>
                  </a:lnTo>
                  <a:lnTo>
                    <a:pt x="18" y="0"/>
                  </a:lnTo>
                  <a:lnTo>
                    <a:pt x="18" y="2"/>
                  </a:lnTo>
                  <a:lnTo>
                    <a:pt x="18" y="0"/>
                  </a:lnTo>
                  <a:lnTo>
                    <a:pt x="0" y="4"/>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3883" name="Group 532"/>
          <p:cNvGrpSpPr>
            <a:grpSpLocks/>
          </p:cNvGrpSpPr>
          <p:nvPr/>
        </p:nvGrpSpPr>
        <p:grpSpPr bwMode="auto">
          <a:xfrm>
            <a:off x="4709584" y="2914650"/>
            <a:ext cx="127000" cy="152400"/>
            <a:chOff x="4678" y="1696"/>
            <a:chExt cx="60" cy="96"/>
          </a:xfrm>
        </p:grpSpPr>
        <p:sp>
          <p:nvSpPr>
            <p:cNvPr id="34319" name="Freeform 533"/>
            <p:cNvSpPr>
              <a:spLocks/>
            </p:cNvSpPr>
            <p:nvPr/>
          </p:nvSpPr>
          <p:spPr bwMode="auto">
            <a:xfrm>
              <a:off x="4678" y="1696"/>
              <a:ext cx="60" cy="96"/>
            </a:xfrm>
            <a:custGeom>
              <a:avLst/>
              <a:gdLst>
                <a:gd name="T0" fmla="*/ 0 w 60"/>
                <a:gd name="T1" fmla="*/ 2 h 96"/>
                <a:gd name="T2" fmla="*/ 2 w 60"/>
                <a:gd name="T3" fmla="*/ 4 h 96"/>
                <a:gd name="T4" fmla="*/ 12 w 60"/>
                <a:gd name="T5" fmla="*/ 24 h 96"/>
                <a:gd name="T6" fmla="*/ 22 w 60"/>
                <a:gd name="T7" fmla="*/ 42 h 96"/>
                <a:gd name="T8" fmla="*/ 30 w 60"/>
                <a:gd name="T9" fmla="*/ 56 h 96"/>
                <a:gd name="T10" fmla="*/ 34 w 60"/>
                <a:gd name="T11" fmla="*/ 70 h 96"/>
                <a:gd name="T12" fmla="*/ 36 w 60"/>
                <a:gd name="T13" fmla="*/ 82 h 96"/>
                <a:gd name="T14" fmla="*/ 42 w 60"/>
                <a:gd name="T15" fmla="*/ 88 h 96"/>
                <a:gd name="T16" fmla="*/ 42 w 60"/>
                <a:gd name="T17" fmla="*/ 94 h 96"/>
                <a:gd name="T18" fmla="*/ 42 w 60"/>
                <a:gd name="T19" fmla="*/ 96 h 96"/>
                <a:gd name="T20" fmla="*/ 60 w 60"/>
                <a:gd name="T21" fmla="*/ 90 h 96"/>
                <a:gd name="T22" fmla="*/ 60 w 60"/>
                <a:gd name="T23" fmla="*/ 88 h 96"/>
                <a:gd name="T24" fmla="*/ 56 w 60"/>
                <a:gd name="T25" fmla="*/ 84 h 96"/>
                <a:gd name="T26" fmla="*/ 52 w 60"/>
                <a:gd name="T27" fmla="*/ 76 h 96"/>
                <a:gd name="T28" fmla="*/ 50 w 60"/>
                <a:gd name="T29" fmla="*/ 66 h 96"/>
                <a:gd name="T30" fmla="*/ 42 w 60"/>
                <a:gd name="T31" fmla="*/ 52 h 96"/>
                <a:gd name="T32" fmla="*/ 36 w 60"/>
                <a:gd name="T33" fmla="*/ 34 h 96"/>
                <a:gd name="T34" fmla="*/ 24 w 60"/>
                <a:gd name="T35" fmla="*/ 18 h 96"/>
                <a:gd name="T36" fmla="*/ 14 w 60"/>
                <a:gd name="T37" fmla="*/ 0 h 96"/>
                <a:gd name="T38" fmla="*/ 14 w 60"/>
                <a:gd name="T39" fmla="*/ 0 h 96"/>
                <a:gd name="T40" fmla="*/ 0 w 60"/>
                <a:gd name="T41" fmla="*/ 2 h 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0" h="96">
                  <a:moveTo>
                    <a:pt x="0" y="2"/>
                  </a:moveTo>
                  <a:lnTo>
                    <a:pt x="2" y="4"/>
                  </a:lnTo>
                  <a:lnTo>
                    <a:pt x="12" y="24"/>
                  </a:lnTo>
                  <a:lnTo>
                    <a:pt x="22" y="42"/>
                  </a:lnTo>
                  <a:lnTo>
                    <a:pt x="30" y="56"/>
                  </a:lnTo>
                  <a:lnTo>
                    <a:pt x="34" y="70"/>
                  </a:lnTo>
                  <a:lnTo>
                    <a:pt x="36" y="82"/>
                  </a:lnTo>
                  <a:lnTo>
                    <a:pt x="42" y="88"/>
                  </a:lnTo>
                  <a:lnTo>
                    <a:pt x="42" y="94"/>
                  </a:lnTo>
                  <a:lnTo>
                    <a:pt x="42" y="96"/>
                  </a:lnTo>
                  <a:lnTo>
                    <a:pt x="60" y="90"/>
                  </a:lnTo>
                  <a:lnTo>
                    <a:pt x="60" y="88"/>
                  </a:lnTo>
                  <a:lnTo>
                    <a:pt x="56" y="84"/>
                  </a:lnTo>
                  <a:lnTo>
                    <a:pt x="52" y="76"/>
                  </a:lnTo>
                  <a:lnTo>
                    <a:pt x="50" y="66"/>
                  </a:lnTo>
                  <a:lnTo>
                    <a:pt x="42" y="52"/>
                  </a:lnTo>
                  <a:lnTo>
                    <a:pt x="36" y="34"/>
                  </a:lnTo>
                  <a:lnTo>
                    <a:pt x="24" y="18"/>
                  </a:lnTo>
                  <a:lnTo>
                    <a:pt x="14" y="0"/>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320" name="Freeform 534"/>
            <p:cNvSpPr>
              <a:spLocks/>
            </p:cNvSpPr>
            <p:nvPr/>
          </p:nvSpPr>
          <p:spPr bwMode="auto">
            <a:xfrm>
              <a:off x="4678" y="1696"/>
              <a:ext cx="60" cy="96"/>
            </a:xfrm>
            <a:custGeom>
              <a:avLst/>
              <a:gdLst>
                <a:gd name="T0" fmla="*/ 0 w 60"/>
                <a:gd name="T1" fmla="*/ 2 h 96"/>
                <a:gd name="T2" fmla="*/ 2 w 60"/>
                <a:gd name="T3" fmla="*/ 4 h 96"/>
                <a:gd name="T4" fmla="*/ 12 w 60"/>
                <a:gd name="T5" fmla="*/ 24 h 96"/>
                <a:gd name="T6" fmla="*/ 22 w 60"/>
                <a:gd name="T7" fmla="*/ 42 h 96"/>
                <a:gd name="T8" fmla="*/ 30 w 60"/>
                <a:gd name="T9" fmla="*/ 56 h 96"/>
                <a:gd name="T10" fmla="*/ 34 w 60"/>
                <a:gd name="T11" fmla="*/ 70 h 96"/>
                <a:gd name="T12" fmla="*/ 36 w 60"/>
                <a:gd name="T13" fmla="*/ 82 h 96"/>
                <a:gd name="T14" fmla="*/ 42 w 60"/>
                <a:gd name="T15" fmla="*/ 88 h 96"/>
                <a:gd name="T16" fmla="*/ 42 w 60"/>
                <a:gd name="T17" fmla="*/ 94 h 96"/>
                <a:gd name="T18" fmla="*/ 42 w 60"/>
                <a:gd name="T19" fmla="*/ 96 h 96"/>
                <a:gd name="T20" fmla="*/ 60 w 60"/>
                <a:gd name="T21" fmla="*/ 90 h 96"/>
                <a:gd name="T22" fmla="*/ 60 w 60"/>
                <a:gd name="T23" fmla="*/ 88 h 96"/>
                <a:gd name="T24" fmla="*/ 56 w 60"/>
                <a:gd name="T25" fmla="*/ 84 h 96"/>
                <a:gd name="T26" fmla="*/ 52 w 60"/>
                <a:gd name="T27" fmla="*/ 76 h 96"/>
                <a:gd name="T28" fmla="*/ 50 w 60"/>
                <a:gd name="T29" fmla="*/ 66 h 96"/>
                <a:gd name="T30" fmla="*/ 42 w 60"/>
                <a:gd name="T31" fmla="*/ 52 h 96"/>
                <a:gd name="T32" fmla="*/ 36 w 60"/>
                <a:gd name="T33" fmla="*/ 34 h 96"/>
                <a:gd name="T34" fmla="*/ 24 w 60"/>
                <a:gd name="T35" fmla="*/ 18 h 96"/>
                <a:gd name="T36" fmla="*/ 14 w 60"/>
                <a:gd name="T37" fmla="*/ 0 h 96"/>
                <a:gd name="T38" fmla="*/ 14 w 60"/>
                <a:gd name="T39" fmla="*/ 0 h 96"/>
                <a:gd name="T40" fmla="*/ 0 w 60"/>
                <a:gd name="T41" fmla="*/ 2 h 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0" h="96">
                  <a:moveTo>
                    <a:pt x="0" y="2"/>
                  </a:moveTo>
                  <a:lnTo>
                    <a:pt x="2" y="4"/>
                  </a:lnTo>
                  <a:lnTo>
                    <a:pt x="12" y="24"/>
                  </a:lnTo>
                  <a:lnTo>
                    <a:pt x="22" y="42"/>
                  </a:lnTo>
                  <a:lnTo>
                    <a:pt x="30" y="56"/>
                  </a:lnTo>
                  <a:lnTo>
                    <a:pt x="34" y="70"/>
                  </a:lnTo>
                  <a:lnTo>
                    <a:pt x="36" y="82"/>
                  </a:lnTo>
                  <a:lnTo>
                    <a:pt x="42" y="88"/>
                  </a:lnTo>
                  <a:lnTo>
                    <a:pt x="42" y="94"/>
                  </a:lnTo>
                  <a:lnTo>
                    <a:pt x="42" y="96"/>
                  </a:lnTo>
                  <a:lnTo>
                    <a:pt x="60" y="90"/>
                  </a:lnTo>
                  <a:lnTo>
                    <a:pt x="60" y="88"/>
                  </a:lnTo>
                  <a:lnTo>
                    <a:pt x="56" y="84"/>
                  </a:lnTo>
                  <a:lnTo>
                    <a:pt x="52" y="76"/>
                  </a:lnTo>
                  <a:lnTo>
                    <a:pt x="50" y="66"/>
                  </a:lnTo>
                  <a:lnTo>
                    <a:pt x="42" y="52"/>
                  </a:lnTo>
                  <a:lnTo>
                    <a:pt x="36" y="34"/>
                  </a:lnTo>
                  <a:lnTo>
                    <a:pt x="24" y="18"/>
                  </a:lnTo>
                  <a:lnTo>
                    <a:pt x="14" y="0"/>
                  </a:lnTo>
                  <a:lnTo>
                    <a:pt x="0" y="2"/>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3884" name="Group 535"/>
          <p:cNvGrpSpPr>
            <a:grpSpLocks/>
          </p:cNvGrpSpPr>
          <p:nvPr/>
        </p:nvGrpSpPr>
        <p:grpSpPr bwMode="auto">
          <a:xfrm>
            <a:off x="4696885" y="2698751"/>
            <a:ext cx="198967" cy="219075"/>
            <a:chOff x="4672" y="1560"/>
            <a:chExt cx="94" cy="138"/>
          </a:xfrm>
        </p:grpSpPr>
        <p:sp>
          <p:nvSpPr>
            <p:cNvPr id="34317" name="Freeform 536"/>
            <p:cNvSpPr>
              <a:spLocks/>
            </p:cNvSpPr>
            <p:nvPr/>
          </p:nvSpPr>
          <p:spPr bwMode="auto">
            <a:xfrm>
              <a:off x="4672" y="1560"/>
              <a:ext cx="94" cy="138"/>
            </a:xfrm>
            <a:custGeom>
              <a:avLst/>
              <a:gdLst>
                <a:gd name="T0" fmla="*/ 82 w 94"/>
                <a:gd name="T1" fmla="*/ 60 h 138"/>
                <a:gd name="T2" fmla="*/ 94 w 94"/>
                <a:gd name="T3" fmla="*/ 62 h 138"/>
                <a:gd name="T4" fmla="*/ 76 w 94"/>
                <a:gd name="T5" fmla="*/ 36 h 138"/>
                <a:gd name="T6" fmla="*/ 58 w 94"/>
                <a:gd name="T7" fmla="*/ 18 h 138"/>
                <a:gd name="T8" fmla="*/ 44 w 94"/>
                <a:gd name="T9" fmla="*/ 6 h 138"/>
                <a:gd name="T10" fmla="*/ 30 w 94"/>
                <a:gd name="T11" fmla="*/ 0 h 138"/>
                <a:gd name="T12" fmla="*/ 16 w 94"/>
                <a:gd name="T13" fmla="*/ 4 h 138"/>
                <a:gd name="T14" fmla="*/ 8 w 94"/>
                <a:gd name="T15" fmla="*/ 12 h 138"/>
                <a:gd name="T16" fmla="*/ 2 w 94"/>
                <a:gd name="T17" fmla="*/ 24 h 138"/>
                <a:gd name="T18" fmla="*/ 0 w 94"/>
                <a:gd name="T19" fmla="*/ 40 h 138"/>
                <a:gd name="T20" fmla="*/ 0 w 94"/>
                <a:gd name="T21" fmla="*/ 56 h 138"/>
                <a:gd name="T22" fmla="*/ 0 w 94"/>
                <a:gd name="T23" fmla="*/ 72 h 138"/>
                <a:gd name="T24" fmla="*/ 0 w 94"/>
                <a:gd name="T25" fmla="*/ 88 h 138"/>
                <a:gd name="T26" fmla="*/ 2 w 94"/>
                <a:gd name="T27" fmla="*/ 102 h 138"/>
                <a:gd name="T28" fmla="*/ 2 w 94"/>
                <a:gd name="T29" fmla="*/ 116 h 138"/>
                <a:gd name="T30" fmla="*/ 6 w 94"/>
                <a:gd name="T31" fmla="*/ 130 h 138"/>
                <a:gd name="T32" fmla="*/ 6 w 94"/>
                <a:gd name="T33" fmla="*/ 134 h 138"/>
                <a:gd name="T34" fmla="*/ 6 w 94"/>
                <a:gd name="T35" fmla="*/ 138 h 138"/>
                <a:gd name="T36" fmla="*/ 22 w 94"/>
                <a:gd name="T37" fmla="*/ 136 h 138"/>
                <a:gd name="T38" fmla="*/ 22 w 94"/>
                <a:gd name="T39" fmla="*/ 132 h 138"/>
                <a:gd name="T40" fmla="*/ 22 w 94"/>
                <a:gd name="T41" fmla="*/ 128 h 138"/>
                <a:gd name="T42" fmla="*/ 18 w 94"/>
                <a:gd name="T43" fmla="*/ 114 h 138"/>
                <a:gd name="T44" fmla="*/ 18 w 94"/>
                <a:gd name="T45" fmla="*/ 102 h 138"/>
                <a:gd name="T46" fmla="*/ 16 w 94"/>
                <a:gd name="T47" fmla="*/ 88 h 138"/>
                <a:gd name="T48" fmla="*/ 16 w 94"/>
                <a:gd name="T49" fmla="*/ 72 h 138"/>
                <a:gd name="T50" fmla="*/ 16 w 94"/>
                <a:gd name="T51" fmla="*/ 56 h 138"/>
                <a:gd name="T52" fmla="*/ 16 w 94"/>
                <a:gd name="T53" fmla="*/ 40 h 138"/>
                <a:gd name="T54" fmla="*/ 18 w 94"/>
                <a:gd name="T55" fmla="*/ 26 h 138"/>
                <a:gd name="T56" fmla="*/ 22 w 94"/>
                <a:gd name="T57" fmla="*/ 20 h 138"/>
                <a:gd name="T58" fmla="*/ 24 w 94"/>
                <a:gd name="T59" fmla="*/ 16 h 138"/>
                <a:gd name="T60" fmla="*/ 28 w 94"/>
                <a:gd name="T61" fmla="*/ 14 h 138"/>
                <a:gd name="T62" fmla="*/ 34 w 94"/>
                <a:gd name="T63" fmla="*/ 18 h 138"/>
                <a:gd name="T64" fmla="*/ 46 w 94"/>
                <a:gd name="T65" fmla="*/ 26 h 138"/>
                <a:gd name="T66" fmla="*/ 62 w 94"/>
                <a:gd name="T67" fmla="*/ 44 h 138"/>
                <a:gd name="T68" fmla="*/ 82 w 94"/>
                <a:gd name="T69" fmla="*/ 72 h 138"/>
                <a:gd name="T70" fmla="*/ 94 w 94"/>
                <a:gd name="T71" fmla="*/ 72 h 138"/>
                <a:gd name="T72" fmla="*/ 82 w 94"/>
                <a:gd name="T73" fmla="*/ 60 h 13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4" h="138">
                  <a:moveTo>
                    <a:pt x="82" y="60"/>
                  </a:moveTo>
                  <a:lnTo>
                    <a:pt x="94" y="62"/>
                  </a:lnTo>
                  <a:lnTo>
                    <a:pt x="76" y="36"/>
                  </a:lnTo>
                  <a:lnTo>
                    <a:pt x="58" y="18"/>
                  </a:lnTo>
                  <a:lnTo>
                    <a:pt x="44" y="6"/>
                  </a:lnTo>
                  <a:lnTo>
                    <a:pt x="30" y="0"/>
                  </a:lnTo>
                  <a:lnTo>
                    <a:pt x="16" y="4"/>
                  </a:lnTo>
                  <a:lnTo>
                    <a:pt x="8" y="12"/>
                  </a:lnTo>
                  <a:lnTo>
                    <a:pt x="2" y="24"/>
                  </a:lnTo>
                  <a:lnTo>
                    <a:pt x="0" y="40"/>
                  </a:lnTo>
                  <a:lnTo>
                    <a:pt x="0" y="56"/>
                  </a:lnTo>
                  <a:lnTo>
                    <a:pt x="0" y="72"/>
                  </a:lnTo>
                  <a:lnTo>
                    <a:pt x="0" y="88"/>
                  </a:lnTo>
                  <a:lnTo>
                    <a:pt x="2" y="102"/>
                  </a:lnTo>
                  <a:lnTo>
                    <a:pt x="2" y="116"/>
                  </a:lnTo>
                  <a:lnTo>
                    <a:pt x="6" y="130"/>
                  </a:lnTo>
                  <a:lnTo>
                    <a:pt x="6" y="134"/>
                  </a:lnTo>
                  <a:lnTo>
                    <a:pt x="6" y="138"/>
                  </a:lnTo>
                  <a:lnTo>
                    <a:pt x="22" y="136"/>
                  </a:lnTo>
                  <a:lnTo>
                    <a:pt x="22" y="132"/>
                  </a:lnTo>
                  <a:lnTo>
                    <a:pt x="22" y="128"/>
                  </a:lnTo>
                  <a:lnTo>
                    <a:pt x="18" y="114"/>
                  </a:lnTo>
                  <a:lnTo>
                    <a:pt x="18" y="102"/>
                  </a:lnTo>
                  <a:lnTo>
                    <a:pt x="16" y="88"/>
                  </a:lnTo>
                  <a:lnTo>
                    <a:pt x="16" y="72"/>
                  </a:lnTo>
                  <a:lnTo>
                    <a:pt x="16" y="56"/>
                  </a:lnTo>
                  <a:lnTo>
                    <a:pt x="16" y="40"/>
                  </a:lnTo>
                  <a:lnTo>
                    <a:pt x="18" y="26"/>
                  </a:lnTo>
                  <a:lnTo>
                    <a:pt x="22" y="20"/>
                  </a:lnTo>
                  <a:lnTo>
                    <a:pt x="24" y="16"/>
                  </a:lnTo>
                  <a:lnTo>
                    <a:pt x="28" y="14"/>
                  </a:lnTo>
                  <a:lnTo>
                    <a:pt x="34" y="18"/>
                  </a:lnTo>
                  <a:lnTo>
                    <a:pt x="46" y="26"/>
                  </a:lnTo>
                  <a:lnTo>
                    <a:pt x="62" y="44"/>
                  </a:lnTo>
                  <a:lnTo>
                    <a:pt x="82" y="72"/>
                  </a:lnTo>
                  <a:lnTo>
                    <a:pt x="94" y="72"/>
                  </a:lnTo>
                  <a:lnTo>
                    <a:pt x="82" y="6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318" name="Freeform 537"/>
            <p:cNvSpPr>
              <a:spLocks/>
            </p:cNvSpPr>
            <p:nvPr/>
          </p:nvSpPr>
          <p:spPr bwMode="auto">
            <a:xfrm>
              <a:off x="4672" y="1560"/>
              <a:ext cx="94" cy="138"/>
            </a:xfrm>
            <a:custGeom>
              <a:avLst/>
              <a:gdLst>
                <a:gd name="T0" fmla="*/ 82 w 94"/>
                <a:gd name="T1" fmla="*/ 60 h 138"/>
                <a:gd name="T2" fmla="*/ 94 w 94"/>
                <a:gd name="T3" fmla="*/ 62 h 138"/>
                <a:gd name="T4" fmla="*/ 76 w 94"/>
                <a:gd name="T5" fmla="*/ 36 h 138"/>
                <a:gd name="T6" fmla="*/ 58 w 94"/>
                <a:gd name="T7" fmla="*/ 18 h 138"/>
                <a:gd name="T8" fmla="*/ 44 w 94"/>
                <a:gd name="T9" fmla="*/ 6 h 138"/>
                <a:gd name="T10" fmla="*/ 30 w 94"/>
                <a:gd name="T11" fmla="*/ 0 h 138"/>
                <a:gd name="T12" fmla="*/ 16 w 94"/>
                <a:gd name="T13" fmla="*/ 4 h 138"/>
                <a:gd name="T14" fmla="*/ 8 w 94"/>
                <a:gd name="T15" fmla="*/ 12 h 138"/>
                <a:gd name="T16" fmla="*/ 2 w 94"/>
                <a:gd name="T17" fmla="*/ 24 h 138"/>
                <a:gd name="T18" fmla="*/ 0 w 94"/>
                <a:gd name="T19" fmla="*/ 40 h 138"/>
                <a:gd name="T20" fmla="*/ 0 w 94"/>
                <a:gd name="T21" fmla="*/ 56 h 138"/>
                <a:gd name="T22" fmla="*/ 0 w 94"/>
                <a:gd name="T23" fmla="*/ 72 h 138"/>
                <a:gd name="T24" fmla="*/ 0 w 94"/>
                <a:gd name="T25" fmla="*/ 88 h 138"/>
                <a:gd name="T26" fmla="*/ 2 w 94"/>
                <a:gd name="T27" fmla="*/ 102 h 138"/>
                <a:gd name="T28" fmla="*/ 2 w 94"/>
                <a:gd name="T29" fmla="*/ 116 h 138"/>
                <a:gd name="T30" fmla="*/ 6 w 94"/>
                <a:gd name="T31" fmla="*/ 130 h 138"/>
                <a:gd name="T32" fmla="*/ 6 w 94"/>
                <a:gd name="T33" fmla="*/ 134 h 138"/>
                <a:gd name="T34" fmla="*/ 6 w 94"/>
                <a:gd name="T35" fmla="*/ 138 h 138"/>
                <a:gd name="T36" fmla="*/ 22 w 94"/>
                <a:gd name="T37" fmla="*/ 136 h 138"/>
                <a:gd name="T38" fmla="*/ 22 w 94"/>
                <a:gd name="T39" fmla="*/ 132 h 138"/>
                <a:gd name="T40" fmla="*/ 22 w 94"/>
                <a:gd name="T41" fmla="*/ 128 h 138"/>
                <a:gd name="T42" fmla="*/ 18 w 94"/>
                <a:gd name="T43" fmla="*/ 114 h 138"/>
                <a:gd name="T44" fmla="*/ 18 w 94"/>
                <a:gd name="T45" fmla="*/ 102 h 138"/>
                <a:gd name="T46" fmla="*/ 16 w 94"/>
                <a:gd name="T47" fmla="*/ 88 h 138"/>
                <a:gd name="T48" fmla="*/ 16 w 94"/>
                <a:gd name="T49" fmla="*/ 72 h 138"/>
                <a:gd name="T50" fmla="*/ 16 w 94"/>
                <a:gd name="T51" fmla="*/ 56 h 138"/>
                <a:gd name="T52" fmla="*/ 16 w 94"/>
                <a:gd name="T53" fmla="*/ 40 h 138"/>
                <a:gd name="T54" fmla="*/ 18 w 94"/>
                <a:gd name="T55" fmla="*/ 26 h 138"/>
                <a:gd name="T56" fmla="*/ 22 w 94"/>
                <a:gd name="T57" fmla="*/ 20 h 138"/>
                <a:gd name="T58" fmla="*/ 24 w 94"/>
                <a:gd name="T59" fmla="*/ 16 h 138"/>
                <a:gd name="T60" fmla="*/ 28 w 94"/>
                <a:gd name="T61" fmla="*/ 14 h 138"/>
                <a:gd name="T62" fmla="*/ 34 w 94"/>
                <a:gd name="T63" fmla="*/ 18 h 138"/>
                <a:gd name="T64" fmla="*/ 46 w 94"/>
                <a:gd name="T65" fmla="*/ 26 h 138"/>
                <a:gd name="T66" fmla="*/ 62 w 94"/>
                <a:gd name="T67" fmla="*/ 44 h 138"/>
                <a:gd name="T68" fmla="*/ 82 w 94"/>
                <a:gd name="T69" fmla="*/ 72 h 138"/>
                <a:gd name="T70" fmla="*/ 94 w 94"/>
                <a:gd name="T71" fmla="*/ 72 h 138"/>
                <a:gd name="T72" fmla="*/ 82 w 94"/>
                <a:gd name="T73" fmla="*/ 60 h 13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4" h="138">
                  <a:moveTo>
                    <a:pt x="82" y="60"/>
                  </a:moveTo>
                  <a:lnTo>
                    <a:pt x="94" y="62"/>
                  </a:lnTo>
                  <a:lnTo>
                    <a:pt x="76" y="36"/>
                  </a:lnTo>
                  <a:lnTo>
                    <a:pt x="58" y="18"/>
                  </a:lnTo>
                  <a:lnTo>
                    <a:pt x="44" y="6"/>
                  </a:lnTo>
                  <a:lnTo>
                    <a:pt x="30" y="0"/>
                  </a:lnTo>
                  <a:lnTo>
                    <a:pt x="16" y="4"/>
                  </a:lnTo>
                  <a:lnTo>
                    <a:pt x="8" y="12"/>
                  </a:lnTo>
                  <a:lnTo>
                    <a:pt x="2" y="24"/>
                  </a:lnTo>
                  <a:lnTo>
                    <a:pt x="0" y="40"/>
                  </a:lnTo>
                  <a:lnTo>
                    <a:pt x="0" y="56"/>
                  </a:lnTo>
                  <a:lnTo>
                    <a:pt x="0" y="72"/>
                  </a:lnTo>
                  <a:lnTo>
                    <a:pt x="0" y="88"/>
                  </a:lnTo>
                  <a:lnTo>
                    <a:pt x="2" y="102"/>
                  </a:lnTo>
                  <a:lnTo>
                    <a:pt x="2" y="116"/>
                  </a:lnTo>
                  <a:lnTo>
                    <a:pt x="6" y="130"/>
                  </a:lnTo>
                  <a:lnTo>
                    <a:pt x="6" y="134"/>
                  </a:lnTo>
                  <a:lnTo>
                    <a:pt x="6" y="138"/>
                  </a:lnTo>
                  <a:lnTo>
                    <a:pt x="22" y="136"/>
                  </a:lnTo>
                  <a:lnTo>
                    <a:pt x="22" y="132"/>
                  </a:lnTo>
                  <a:lnTo>
                    <a:pt x="22" y="128"/>
                  </a:lnTo>
                  <a:lnTo>
                    <a:pt x="18" y="114"/>
                  </a:lnTo>
                  <a:lnTo>
                    <a:pt x="18" y="102"/>
                  </a:lnTo>
                  <a:lnTo>
                    <a:pt x="16" y="88"/>
                  </a:lnTo>
                  <a:lnTo>
                    <a:pt x="16" y="72"/>
                  </a:lnTo>
                  <a:lnTo>
                    <a:pt x="16" y="56"/>
                  </a:lnTo>
                  <a:lnTo>
                    <a:pt x="16" y="40"/>
                  </a:lnTo>
                  <a:lnTo>
                    <a:pt x="18" y="26"/>
                  </a:lnTo>
                  <a:lnTo>
                    <a:pt x="22" y="20"/>
                  </a:lnTo>
                  <a:lnTo>
                    <a:pt x="24" y="16"/>
                  </a:lnTo>
                  <a:lnTo>
                    <a:pt x="28" y="14"/>
                  </a:lnTo>
                  <a:lnTo>
                    <a:pt x="34" y="18"/>
                  </a:lnTo>
                  <a:lnTo>
                    <a:pt x="46" y="26"/>
                  </a:lnTo>
                  <a:lnTo>
                    <a:pt x="62" y="44"/>
                  </a:lnTo>
                  <a:lnTo>
                    <a:pt x="82" y="72"/>
                  </a:lnTo>
                  <a:lnTo>
                    <a:pt x="94" y="72"/>
                  </a:lnTo>
                  <a:lnTo>
                    <a:pt x="82" y="6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3885" name="Group 538"/>
          <p:cNvGrpSpPr>
            <a:grpSpLocks/>
          </p:cNvGrpSpPr>
          <p:nvPr/>
        </p:nvGrpSpPr>
        <p:grpSpPr bwMode="auto">
          <a:xfrm>
            <a:off x="4870451" y="2794001"/>
            <a:ext cx="67733" cy="180975"/>
            <a:chOff x="4754" y="1620"/>
            <a:chExt cx="32" cy="114"/>
          </a:xfrm>
        </p:grpSpPr>
        <p:sp>
          <p:nvSpPr>
            <p:cNvPr id="34315" name="Freeform 539"/>
            <p:cNvSpPr>
              <a:spLocks/>
            </p:cNvSpPr>
            <p:nvPr/>
          </p:nvSpPr>
          <p:spPr bwMode="auto">
            <a:xfrm>
              <a:off x="4754" y="1620"/>
              <a:ext cx="32" cy="114"/>
            </a:xfrm>
            <a:custGeom>
              <a:avLst/>
              <a:gdLst>
                <a:gd name="T0" fmla="*/ 28 w 32"/>
                <a:gd name="T1" fmla="*/ 114 h 114"/>
                <a:gd name="T2" fmla="*/ 32 w 32"/>
                <a:gd name="T3" fmla="*/ 72 h 114"/>
                <a:gd name="T4" fmla="*/ 28 w 32"/>
                <a:gd name="T5" fmla="*/ 42 h 114"/>
                <a:gd name="T6" fmla="*/ 28 w 32"/>
                <a:gd name="T7" fmla="*/ 22 h 114"/>
                <a:gd name="T8" fmla="*/ 22 w 32"/>
                <a:gd name="T9" fmla="*/ 10 h 114"/>
                <a:gd name="T10" fmla="*/ 16 w 32"/>
                <a:gd name="T11" fmla="*/ 0 h 114"/>
                <a:gd name="T12" fmla="*/ 10 w 32"/>
                <a:gd name="T13" fmla="*/ 0 h 114"/>
                <a:gd name="T14" fmla="*/ 4 w 32"/>
                <a:gd name="T15" fmla="*/ 0 h 114"/>
                <a:gd name="T16" fmla="*/ 0 w 32"/>
                <a:gd name="T17" fmla="*/ 0 h 114"/>
                <a:gd name="T18" fmla="*/ 10 w 32"/>
                <a:gd name="T19" fmla="*/ 12 h 114"/>
                <a:gd name="T20" fmla="*/ 10 w 32"/>
                <a:gd name="T21" fmla="*/ 14 h 114"/>
                <a:gd name="T22" fmla="*/ 8 w 32"/>
                <a:gd name="T23" fmla="*/ 14 h 114"/>
                <a:gd name="T24" fmla="*/ 8 w 32"/>
                <a:gd name="T25" fmla="*/ 12 h 114"/>
                <a:gd name="T26" fmla="*/ 8 w 32"/>
                <a:gd name="T27" fmla="*/ 14 h 114"/>
                <a:gd name="T28" fmla="*/ 10 w 32"/>
                <a:gd name="T29" fmla="*/ 26 h 114"/>
                <a:gd name="T30" fmla="*/ 14 w 32"/>
                <a:gd name="T31" fmla="*/ 42 h 114"/>
                <a:gd name="T32" fmla="*/ 16 w 32"/>
                <a:gd name="T33" fmla="*/ 72 h 114"/>
                <a:gd name="T34" fmla="*/ 14 w 32"/>
                <a:gd name="T35" fmla="*/ 114 h 114"/>
                <a:gd name="T36" fmla="*/ 28 w 32"/>
                <a:gd name="T37" fmla="*/ 114 h 1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2" h="114">
                  <a:moveTo>
                    <a:pt x="28" y="114"/>
                  </a:moveTo>
                  <a:lnTo>
                    <a:pt x="32" y="72"/>
                  </a:lnTo>
                  <a:lnTo>
                    <a:pt x="28" y="42"/>
                  </a:lnTo>
                  <a:lnTo>
                    <a:pt x="28" y="22"/>
                  </a:lnTo>
                  <a:lnTo>
                    <a:pt x="22" y="10"/>
                  </a:lnTo>
                  <a:lnTo>
                    <a:pt x="16" y="0"/>
                  </a:lnTo>
                  <a:lnTo>
                    <a:pt x="10" y="0"/>
                  </a:lnTo>
                  <a:lnTo>
                    <a:pt x="4" y="0"/>
                  </a:lnTo>
                  <a:lnTo>
                    <a:pt x="0" y="0"/>
                  </a:lnTo>
                  <a:lnTo>
                    <a:pt x="10" y="12"/>
                  </a:lnTo>
                  <a:lnTo>
                    <a:pt x="10" y="14"/>
                  </a:lnTo>
                  <a:lnTo>
                    <a:pt x="8" y="14"/>
                  </a:lnTo>
                  <a:lnTo>
                    <a:pt x="8" y="12"/>
                  </a:lnTo>
                  <a:lnTo>
                    <a:pt x="8" y="14"/>
                  </a:lnTo>
                  <a:lnTo>
                    <a:pt x="10" y="26"/>
                  </a:lnTo>
                  <a:lnTo>
                    <a:pt x="14" y="42"/>
                  </a:lnTo>
                  <a:lnTo>
                    <a:pt x="16" y="72"/>
                  </a:lnTo>
                  <a:lnTo>
                    <a:pt x="14" y="114"/>
                  </a:lnTo>
                  <a:lnTo>
                    <a:pt x="28" y="11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316" name="Freeform 540"/>
            <p:cNvSpPr>
              <a:spLocks/>
            </p:cNvSpPr>
            <p:nvPr/>
          </p:nvSpPr>
          <p:spPr bwMode="auto">
            <a:xfrm>
              <a:off x="4754" y="1620"/>
              <a:ext cx="32" cy="114"/>
            </a:xfrm>
            <a:custGeom>
              <a:avLst/>
              <a:gdLst>
                <a:gd name="T0" fmla="*/ 28 w 32"/>
                <a:gd name="T1" fmla="*/ 114 h 114"/>
                <a:gd name="T2" fmla="*/ 32 w 32"/>
                <a:gd name="T3" fmla="*/ 72 h 114"/>
                <a:gd name="T4" fmla="*/ 28 w 32"/>
                <a:gd name="T5" fmla="*/ 42 h 114"/>
                <a:gd name="T6" fmla="*/ 28 w 32"/>
                <a:gd name="T7" fmla="*/ 22 h 114"/>
                <a:gd name="T8" fmla="*/ 22 w 32"/>
                <a:gd name="T9" fmla="*/ 10 h 114"/>
                <a:gd name="T10" fmla="*/ 16 w 32"/>
                <a:gd name="T11" fmla="*/ 0 h 114"/>
                <a:gd name="T12" fmla="*/ 10 w 32"/>
                <a:gd name="T13" fmla="*/ 0 h 114"/>
                <a:gd name="T14" fmla="*/ 4 w 32"/>
                <a:gd name="T15" fmla="*/ 0 h 114"/>
                <a:gd name="T16" fmla="*/ 0 w 32"/>
                <a:gd name="T17" fmla="*/ 0 h 114"/>
                <a:gd name="T18" fmla="*/ 10 w 32"/>
                <a:gd name="T19" fmla="*/ 12 h 114"/>
                <a:gd name="T20" fmla="*/ 10 w 32"/>
                <a:gd name="T21" fmla="*/ 14 h 114"/>
                <a:gd name="T22" fmla="*/ 8 w 32"/>
                <a:gd name="T23" fmla="*/ 14 h 114"/>
                <a:gd name="T24" fmla="*/ 8 w 32"/>
                <a:gd name="T25" fmla="*/ 12 h 114"/>
                <a:gd name="T26" fmla="*/ 8 w 32"/>
                <a:gd name="T27" fmla="*/ 14 h 114"/>
                <a:gd name="T28" fmla="*/ 10 w 32"/>
                <a:gd name="T29" fmla="*/ 26 h 114"/>
                <a:gd name="T30" fmla="*/ 14 w 32"/>
                <a:gd name="T31" fmla="*/ 42 h 114"/>
                <a:gd name="T32" fmla="*/ 16 w 32"/>
                <a:gd name="T33" fmla="*/ 72 h 114"/>
                <a:gd name="T34" fmla="*/ 14 w 32"/>
                <a:gd name="T35" fmla="*/ 114 h 114"/>
                <a:gd name="T36" fmla="*/ 28 w 32"/>
                <a:gd name="T37" fmla="*/ 114 h 1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2" h="114">
                  <a:moveTo>
                    <a:pt x="28" y="114"/>
                  </a:moveTo>
                  <a:lnTo>
                    <a:pt x="32" y="72"/>
                  </a:lnTo>
                  <a:lnTo>
                    <a:pt x="28" y="42"/>
                  </a:lnTo>
                  <a:lnTo>
                    <a:pt x="28" y="22"/>
                  </a:lnTo>
                  <a:lnTo>
                    <a:pt x="22" y="10"/>
                  </a:lnTo>
                  <a:lnTo>
                    <a:pt x="16" y="0"/>
                  </a:lnTo>
                  <a:lnTo>
                    <a:pt x="10" y="0"/>
                  </a:lnTo>
                  <a:lnTo>
                    <a:pt x="4" y="0"/>
                  </a:lnTo>
                  <a:lnTo>
                    <a:pt x="0" y="0"/>
                  </a:lnTo>
                  <a:lnTo>
                    <a:pt x="10" y="12"/>
                  </a:lnTo>
                  <a:lnTo>
                    <a:pt x="10" y="14"/>
                  </a:lnTo>
                  <a:lnTo>
                    <a:pt x="8" y="14"/>
                  </a:lnTo>
                  <a:lnTo>
                    <a:pt x="8" y="12"/>
                  </a:lnTo>
                  <a:lnTo>
                    <a:pt x="8" y="14"/>
                  </a:lnTo>
                  <a:lnTo>
                    <a:pt x="10" y="26"/>
                  </a:lnTo>
                  <a:lnTo>
                    <a:pt x="14" y="42"/>
                  </a:lnTo>
                  <a:lnTo>
                    <a:pt x="16" y="72"/>
                  </a:lnTo>
                  <a:lnTo>
                    <a:pt x="14" y="114"/>
                  </a:lnTo>
                  <a:lnTo>
                    <a:pt x="28" y="114"/>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3886" name="Group 541"/>
          <p:cNvGrpSpPr>
            <a:grpSpLocks/>
          </p:cNvGrpSpPr>
          <p:nvPr/>
        </p:nvGrpSpPr>
        <p:grpSpPr bwMode="auto">
          <a:xfrm>
            <a:off x="4883151" y="2978151"/>
            <a:ext cx="50800" cy="307975"/>
            <a:chOff x="4760" y="1736"/>
            <a:chExt cx="24" cy="194"/>
          </a:xfrm>
        </p:grpSpPr>
        <p:sp>
          <p:nvSpPr>
            <p:cNvPr id="34313" name="Freeform 542"/>
            <p:cNvSpPr>
              <a:spLocks/>
            </p:cNvSpPr>
            <p:nvPr/>
          </p:nvSpPr>
          <p:spPr bwMode="auto">
            <a:xfrm>
              <a:off x="4760" y="1736"/>
              <a:ext cx="24" cy="194"/>
            </a:xfrm>
            <a:custGeom>
              <a:avLst/>
              <a:gdLst>
                <a:gd name="T0" fmla="*/ 6 w 24"/>
                <a:gd name="T1" fmla="*/ 194 h 194"/>
                <a:gd name="T2" fmla="*/ 14 w 24"/>
                <a:gd name="T3" fmla="*/ 194 h 194"/>
                <a:gd name="T4" fmla="*/ 24 w 24"/>
                <a:gd name="T5" fmla="*/ 0 h 194"/>
                <a:gd name="T6" fmla="*/ 8 w 24"/>
                <a:gd name="T7" fmla="*/ 0 h 194"/>
                <a:gd name="T8" fmla="*/ 0 w 24"/>
                <a:gd name="T9" fmla="*/ 194 h 194"/>
                <a:gd name="T10" fmla="*/ 6 w 24"/>
                <a:gd name="T11" fmla="*/ 194 h 19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94">
                  <a:moveTo>
                    <a:pt x="6" y="194"/>
                  </a:moveTo>
                  <a:lnTo>
                    <a:pt x="14" y="194"/>
                  </a:lnTo>
                  <a:lnTo>
                    <a:pt x="24" y="0"/>
                  </a:lnTo>
                  <a:lnTo>
                    <a:pt x="8" y="0"/>
                  </a:lnTo>
                  <a:lnTo>
                    <a:pt x="0" y="194"/>
                  </a:lnTo>
                  <a:lnTo>
                    <a:pt x="6" y="19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314" name="Freeform 543"/>
            <p:cNvSpPr>
              <a:spLocks/>
            </p:cNvSpPr>
            <p:nvPr/>
          </p:nvSpPr>
          <p:spPr bwMode="auto">
            <a:xfrm>
              <a:off x="4760" y="1736"/>
              <a:ext cx="24" cy="194"/>
            </a:xfrm>
            <a:custGeom>
              <a:avLst/>
              <a:gdLst>
                <a:gd name="T0" fmla="*/ 6 w 24"/>
                <a:gd name="T1" fmla="*/ 194 h 194"/>
                <a:gd name="T2" fmla="*/ 14 w 24"/>
                <a:gd name="T3" fmla="*/ 194 h 194"/>
                <a:gd name="T4" fmla="*/ 24 w 24"/>
                <a:gd name="T5" fmla="*/ 0 h 194"/>
                <a:gd name="T6" fmla="*/ 8 w 24"/>
                <a:gd name="T7" fmla="*/ 0 h 194"/>
                <a:gd name="T8" fmla="*/ 0 w 24"/>
                <a:gd name="T9" fmla="*/ 194 h 194"/>
                <a:gd name="T10" fmla="*/ 6 w 24"/>
                <a:gd name="T11" fmla="*/ 194 h 19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94">
                  <a:moveTo>
                    <a:pt x="6" y="194"/>
                  </a:moveTo>
                  <a:lnTo>
                    <a:pt x="14" y="194"/>
                  </a:lnTo>
                  <a:lnTo>
                    <a:pt x="24" y="0"/>
                  </a:lnTo>
                  <a:lnTo>
                    <a:pt x="8" y="0"/>
                  </a:lnTo>
                  <a:lnTo>
                    <a:pt x="0" y="194"/>
                  </a:lnTo>
                  <a:lnTo>
                    <a:pt x="6" y="194"/>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3887" name="Group 544"/>
          <p:cNvGrpSpPr>
            <a:grpSpLocks/>
          </p:cNvGrpSpPr>
          <p:nvPr/>
        </p:nvGrpSpPr>
        <p:grpSpPr bwMode="auto">
          <a:xfrm>
            <a:off x="5005917" y="4625976"/>
            <a:ext cx="186267" cy="22225"/>
            <a:chOff x="4818" y="2774"/>
            <a:chExt cx="88" cy="14"/>
          </a:xfrm>
        </p:grpSpPr>
        <p:sp>
          <p:nvSpPr>
            <p:cNvPr id="34311" name="Rectangle 545"/>
            <p:cNvSpPr>
              <a:spLocks noChangeArrowheads="1"/>
            </p:cNvSpPr>
            <p:nvPr/>
          </p:nvSpPr>
          <p:spPr bwMode="auto">
            <a:xfrm>
              <a:off x="4818" y="2774"/>
              <a:ext cx="88" cy="14"/>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endParaRPr lang="el-GR" altLang="el-GR" sz="1800" b="0">
                <a:cs typeface="Arial" pitchFamily="34" charset="0"/>
              </a:endParaRPr>
            </a:p>
          </p:txBody>
        </p:sp>
        <p:sp>
          <p:nvSpPr>
            <p:cNvPr id="34312" name="Rectangle 546"/>
            <p:cNvSpPr>
              <a:spLocks noChangeArrowheads="1"/>
            </p:cNvSpPr>
            <p:nvPr/>
          </p:nvSpPr>
          <p:spPr bwMode="auto">
            <a:xfrm>
              <a:off x="4818" y="2774"/>
              <a:ext cx="88" cy="14"/>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endParaRPr lang="el-GR" altLang="el-GR" sz="1800" b="0">
                <a:cs typeface="Arial" pitchFamily="34" charset="0"/>
              </a:endParaRPr>
            </a:p>
          </p:txBody>
        </p:sp>
      </p:grpSp>
      <p:grpSp>
        <p:nvGrpSpPr>
          <p:cNvPr id="33888" name="Group 547"/>
          <p:cNvGrpSpPr>
            <a:grpSpLocks/>
          </p:cNvGrpSpPr>
          <p:nvPr/>
        </p:nvGrpSpPr>
        <p:grpSpPr bwMode="auto">
          <a:xfrm>
            <a:off x="5192185" y="4556125"/>
            <a:ext cx="105833" cy="88900"/>
            <a:chOff x="4906" y="2730"/>
            <a:chExt cx="50" cy="56"/>
          </a:xfrm>
        </p:grpSpPr>
        <p:sp>
          <p:nvSpPr>
            <p:cNvPr id="34309" name="Freeform 548"/>
            <p:cNvSpPr>
              <a:spLocks/>
            </p:cNvSpPr>
            <p:nvPr/>
          </p:nvSpPr>
          <p:spPr bwMode="auto">
            <a:xfrm>
              <a:off x="4906" y="2730"/>
              <a:ext cx="50" cy="56"/>
            </a:xfrm>
            <a:custGeom>
              <a:avLst/>
              <a:gdLst>
                <a:gd name="T0" fmla="*/ 34 w 50"/>
                <a:gd name="T1" fmla="*/ 0 h 56"/>
                <a:gd name="T2" fmla="*/ 30 w 50"/>
                <a:gd name="T3" fmla="*/ 4 h 56"/>
                <a:gd name="T4" fmla="*/ 28 w 50"/>
                <a:gd name="T5" fmla="*/ 14 h 56"/>
                <a:gd name="T6" fmla="*/ 26 w 50"/>
                <a:gd name="T7" fmla="*/ 20 h 56"/>
                <a:gd name="T8" fmla="*/ 20 w 50"/>
                <a:gd name="T9" fmla="*/ 30 h 56"/>
                <a:gd name="T10" fmla="*/ 14 w 50"/>
                <a:gd name="T11" fmla="*/ 36 h 56"/>
                <a:gd name="T12" fmla="*/ 8 w 50"/>
                <a:gd name="T13" fmla="*/ 40 h 56"/>
                <a:gd name="T14" fmla="*/ 0 w 50"/>
                <a:gd name="T15" fmla="*/ 42 h 56"/>
                <a:gd name="T16" fmla="*/ 0 w 50"/>
                <a:gd name="T17" fmla="*/ 56 h 56"/>
                <a:gd name="T18" fmla="*/ 14 w 50"/>
                <a:gd name="T19" fmla="*/ 54 h 56"/>
                <a:gd name="T20" fmla="*/ 26 w 50"/>
                <a:gd name="T21" fmla="*/ 46 h 56"/>
                <a:gd name="T22" fmla="*/ 34 w 50"/>
                <a:gd name="T23" fmla="*/ 38 h 56"/>
                <a:gd name="T24" fmla="*/ 40 w 50"/>
                <a:gd name="T25" fmla="*/ 28 h 56"/>
                <a:gd name="T26" fmla="*/ 46 w 50"/>
                <a:gd name="T27" fmla="*/ 18 h 56"/>
                <a:gd name="T28" fmla="*/ 48 w 50"/>
                <a:gd name="T29" fmla="*/ 8 h 56"/>
                <a:gd name="T30" fmla="*/ 50 w 50"/>
                <a:gd name="T31" fmla="*/ 4 h 56"/>
                <a:gd name="T32" fmla="*/ 50 w 50"/>
                <a:gd name="T33" fmla="*/ 2 h 56"/>
                <a:gd name="T34" fmla="*/ 50 w 50"/>
                <a:gd name="T35" fmla="*/ 0 h 56"/>
                <a:gd name="T36" fmla="*/ 50 w 50"/>
                <a:gd name="T37" fmla="*/ 2 h 56"/>
                <a:gd name="T38" fmla="*/ 50 w 50"/>
                <a:gd name="T39" fmla="*/ 0 h 56"/>
                <a:gd name="T40" fmla="*/ 34 w 50"/>
                <a:gd name="T41" fmla="*/ 0 h 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0" h="56">
                  <a:moveTo>
                    <a:pt x="34" y="0"/>
                  </a:moveTo>
                  <a:lnTo>
                    <a:pt x="30" y="4"/>
                  </a:lnTo>
                  <a:lnTo>
                    <a:pt x="28" y="14"/>
                  </a:lnTo>
                  <a:lnTo>
                    <a:pt x="26" y="20"/>
                  </a:lnTo>
                  <a:lnTo>
                    <a:pt x="20" y="30"/>
                  </a:lnTo>
                  <a:lnTo>
                    <a:pt x="14" y="36"/>
                  </a:lnTo>
                  <a:lnTo>
                    <a:pt x="8" y="40"/>
                  </a:lnTo>
                  <a:lnTo>
                    <a:pt x="0" y="42"/>
                  </a:lnTo>
                  <a:lnTo>
                    <a:pt x="0" y="56"/>
                  </a:lnTo>
                  <a:lnTo>
                    <a:pt x="14" y="54"/>
                  </a:lnTo>
                  <a:lnTo>
                    <a:pt x="26" y="46"/>
                  </a:lnTo>
                  <a:lnTo>
                    <a:pt x="34" y="38"/>
                  </a:lnTo>
                  <a:lnTo>
                    <a:pt x="40" y="28"/>
                  </a:lnTo>
                  <a:lnTo>
                    <a:pt x="46" y="18"/>
                  </a:lnTo>
                  <a:lnTo>
                    <a:pt x="48" y="8"/>
                  </a:lnTo>
                  <a:lnTo>
                    <a:pt x="50" y="4"/>
                  </a:lnTo>
                  <a:lnTo>
                    <a:pt x="50" y="2"/>
                  </a:lnTo>
                  <a:lnTo>
                    <a:pt x="50" y="0"/>
                  </a:lnTo>
                  <a:lnTo>
                    <a:pt x="50" y="2"/>
                  </a:lnTo>
                  <a:lnTo>
                    <a:pt x="50" y="0"/>
                  </a:lnTo>
                  <a:lnTo>
                    <a:pt x="34"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310" name="Freeform 549"/>
            <p:cNvSpPr>
              <a:spLocks/>
            </p:cNvSpPr>
            <p:nvPr/>
          </p:nvSpPr>
          <p:spPr bwMode="auto">
            <a:xfrm>
              <a:off x="4906" y="2730"/>
              <a:ext cx="50" cy="56"/>
            </a:xfrm>
            <a:custGeom>
              <a:avLst/>
              <a:gdLst>
                <a:gd name="T0" fmla="*/ 34 w 50"/>
                <a:gd name="T1" fmla="*/ 0 h 56"/>
                <a:gd name="T2" fmla="*/ 30 w 50"/>
                <a:gd name="T3" fmla="*/ 4 h 56"/>
                <a:gd name="T4" fmla="*/ 28 w 50"/>
                <a:gd name="T5" fmla="*/ 14 h 56"/>
                <a:gd name="T6" fmla="*/ 26 w 50"/>
                <a:gd name="T7" fmla="*/ 20 h 56"/>
                <a:gd name="T8" fmla="*/ 20 w 50"/>
                <a:gd name="T9" fmla="*/ 30 h 56"/>
                <a:gd name="T10" fmla="*/ 14 w 50"/>
                <a:gd name="T11" fmla="*/ 36 h 56"/>
                <a:gd name="T12" fmla="*/ 8 w 50"/>
                <a:gd name="T13" fmla="*/ 40 h 56"/>
                <a:gd name="T14" fmla="*/ 0 w 50"/>
                <a:gd name="T15" fmla="*/ 42 h 56"/>
                <a:gd name="T16" fmla="*/ 0 w 50"/>
                <a:gd name="T17" fmla="*/ 56 h 56"/>
                <a:gd name="T18" fmla="*/ 14 w 50"/>
                <a:gd name="T19" fmla="*/ 54 h 56"/>
                <a:gd name="T20" fmla="*/ 26 w 50"/>
                <a:gd name="T21" fmla="*/ 46 h 56"/>
                <a:gd name="T22" fmla="*/ 34 w 50"/>
                <a:gd name="T23" fmla="*/ 38 h 56"/>
                <a:gd name="T24" fmla="*/ 40 w 50"/>
                <a:gd name="T25" fmla="*/ 28 h 56"/>
                <a:gd name="T26" fmla="*/ 46 w 50"/>
                <a:gd name="T27" fmla="*/ 18 h 56"/>
                <a:gd name="T28" fmla="*/ 48 w 50"/>
                <a:gd name="T29" fmla="*/ 8 h 56"/>
                <a:gd name="T30" fmla="*/ 50 w 50"/>
                <a:gd name="T31" fmla="*/ 4 h 56"/>
                <a:gd name="T32" fmla="*/ 50 w 50"/>
                <a:gd name="T33" fmla="*/ 2 h 56"/>
                <a:gd name="T34" fmla="*/ 50 w 50"/>
                <a:gd name="T35" fmla="*/ 0 h 56"/>
                <a:gd name="T36" fmla="*/ 50 w 50"/>
                <a:gd name="T37" fmla="*/ 2 h 56"/>
                <a:gd name="T38" fmla="*/ 50 w 50"/>
                <a:gd name="T39" fmla="*/ 0 h 56"/>
                <a:gd name="T40" fmla="*/ 34 w 50"/>
                <a:gd name="T41" fmla="*/ 0 h 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0" h="56">
                  <a:moveTo>
                    <a:pt x="34" y="0"/>
                  </a:moveTo>
                  <a:lnTo>
                    <a:pt x="30" y="4"/>
                  </a:lnTo>
                  <a:lnTo>
                    <a:pt x="28" y="14"/>
                  </a:lnTo>
                  <a:lnTo>
                    <a:pt x="26" y="20"/>
                  </a:lnTo>
                  <a:lnTo>
                    <a:pt x="20" y="30"/>
                  </a:lnTo>
                  <a:lnTo>
                    <a:pt x="14" y="36"/>
                  </a:lnTo>
                  <a:lnTo>
                    <a:pt x="8" y="40"/>
                  </a:lnTo>
                  <a:lnTo>
                    <a:pt x="0" y="42"/>
                  </a:lnTo>
                  <a:lnTo>
                    <a:pt x="0" y="56"/>
                  </a:lnTo>
                  <a:lnTo>
                    <a:pt x="14" y="54"/>
                  </a:lnTo>
                  <a:lnTo>
                    <a:pt x="26" y="46"/>
                  </a:lnTo>
                  <a:lnTo>
                    <a:pt x="34" y="38"/>
                  </a:lnTo>
                  <a:lnTo>
                    <a:pt x="40" y="28"/>
                  </a:lnTo>
                  <a:lnTo>
                    <a:pt x="46" y="18"/>
                  </a:lnTo>
                  <a:lnTo>
                    <a:pt x="48" y="8"/>
                  </a:lnTo>
                  <a:lnTo>
                    <a:pt x="50" y="4"/>
                  </a:lnTo>
                  <a:lnTo>
                    <a:pt x="50" y="2"/>
                  </a:lnTo>
                  <a:lnTo>
                    <a:pt x="50" y="0"/>
                  </a:lnTo>
                  <a:lnTo>
                    <a:pt x="50" y="2"/>
                  </a:lnTo>
                  <a:lnTo>
                    <a:pt x="50" y="0"/>
                  </a:lnTo>
                  <a:lnTo>
                    <a:pt x="34" y="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3889" name="Group 550"/>
          <p:cNvGrpSpPr>
            <a:grpSpLocks/>
          </p:cNvGrpSpPr>
          <p:nvPr/>
        </p:nvGrpSpPr>
        <p:grpSpPr bwMode="auto">
          <a:xfrm>
            <a:off x="5264151" y="4435475"/>
            <a:ext cx="46567" cy="120650"/>
            <a:chOff x="4940" y="2654"/>
            <a:chExt cx="22" cy="76"/>
          </a:xfrm>
        </p:grpSpPr>
        <p:sp>
          <p:nvSpPr>
            <p:cNvPr id="34307" name="Freeform 551"/>
            <p:cNvSpPr>
              <a:spLocks/>
            </p:cNvSpPr>
            <p:nvPr/>
          </p:nvSpPr>
          <p:spPr bwMode="auto">
            <a:xfrm>
              <a:off x="4940" y="2654"/>
              <a:ext cx="22" cy="76"/>
            </a:xfrm>
            <a:custGeom>
              <a:avLst/>
              <a:gdLst>
                <a:gd name="T0" fmla="*/ 8 w 22"/>
                <a:gd name="T1" fmla="*/ 0 h 76"/>
                <a:gd name="T2" fmla="*/ 6 w 22"/>
                <a:gd name="T3" fmla="*/ 4 h 76"/>
                <a:gd name="T4" fmla="*/ 6 w 22"/>
                <a:gd name="T5" fmla="*/ 4 h 76"/>
                <a:gd name="T6" fmla="*/ 4 w 22"/>
                <a:gd name="T7" fmla="*/ 6 h 76"/>
                <a:gd name="T8" fmla="*/ 4 w 22"/>
                <a:gd name="T9" fmla="*/ 14 h 76"/>
                <a:gd name="T10" fmla="*/ 2 w 22"/>
                <a:gd name="T11" fmla="*/ 22 h 76"/>
                <a:gd name="T12" fmla="*/ 0 w 22"/>
                <a:gd name="T13" fmla="*/ 32 h 76"/>
                <a:gd name="T14" fmla="*/ 0 w 22"/>
                <a:gd name="T15" fmla="*/ 46 h 76"/>
                <a:gd name="T16" fmla="*/ 0 w 22"/>
                <a:gd name="T17" fmla="*/ 58 h 76"/>
                <a:gd name="T18" fmla="*/ 0 w 22"/>
                <a:gd name="T19" fmla="*/ 76 h 76"/>
                <a:gd name="T20" fmla="*/ 14 w 22"/>
                <a:gd name="T21" fmla="*/ 76 h 76"/>
                <a:gd name="T22" fmla="*/ 14 w 22"/>
                <a:gd name="T23" fmla="*/ 58 h 76"/>
                <a:gd name="T24" fmla="*/ 14 w 22"/>
                <a:gd name="T25" fmla="*/ 46 h 76"/>
                <a:gd name="T26" fmla="*/ 14 w 22"/>
                <a:gd name="T27" fmla="*/ 34 h 76"/>
                <a:gd name="T28" fmla="*/ 18 w 22"/>
                <a:gd name="T29" fmla="*/ 22 h 76"/>
                <a:gd name="T30" fmla="*/ 20 w 22"/>
                <a:gd name="T31" fmla="*/ 16 h 76"/>
                <a:gd name="T32" fmla="*/ 20 w 22"/>
                <a:gd name="T33" fmla="*/ 12 h 76"/>
                <a:gd name="T34" fmla="*/ 22 w 22"/>
                <a:gd name="T35" fmla="*/ 8 h 76"/>
                <a:gd name="T36" fmla="*/ 22 w 22"/>
                <a:gd name="T37" fmla="*/ 6 h 76"/>
                <a:gd name="T38" fmla="*/ 18 w 22"/>
                <a:gd name="T39" fmla="*/ 12 h 76"/>
                <a:gd name="T40" fmla="*/ 8 w 22"/>
                <a:gd name="T41" fmla="*/ 0 h 76"/>
                <a:gd name="T42" fmla="*/ 6 w 22"/>
                <a:gd name="T43" fmla="*/ 2 h 76"/>
                <a:gd name="T44" fmla="*/ 6 w 22"/>
                <a:gd name="T45" fmla="*/ 4 h 76"/>
                <a:gd name="T46" fmla="*/ 8 w 22"/>
                <a:gd name="T47" fmla="*/ 0 h 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2" h="76">
                  <a:moveTo>
                    <a:pt x="8" y="0"/>
                  </a:moveTo>
                  <a:lnTo>
                    <a:pt x="6" y="4"/>
                  </a:lnTo>
                  <a:lnTo>
                    <a:pt x="4" y="6"/>
                  </a:lnTo>
                  <a:lnTo>
                    <a:pt x="4" y="14"/>
                  </a:lnTo>
                  <a:lnTo>
                    <a:pt x="2" y="22"/>
                  </a:lnTo>
                  <a:lnTo>
                    <a:pt x="0" y="32"/>
                  </a:lnTo>
                  <a:lnTo>
                    <a:pt x="0" y="46"/>
                  </a:lnTo>
                  <a:lnTo>
                    <a:pt x="0" y="58"/>
                  </a:lnTo>
                  <a:lnTo>
                    <a:pt x="0" y="76"/>
                  </a:lnTo>
                  <a:lnTo>
                    <a:pt x="14" y="76"/>
                  </a:lnTo>
                  <a:lnTo>
                    <a:pt x="14" y="58"/>
                  </a:lnTo>
                  <a:lnTo>
                    <a:pt x="14" y="46"/>
                  </a:lnTo>
                  <a:lnTo>
                    <a:pt x="14" y="34"/>
                  </a:lnTo>
                  <a:lnTo>
                    <a:pt x="18" y="22"/>
                  </a:lnTo>
                  <a:lnTo>
                    <a:pt x="20" y="16"/>
                  </a:lnTo>
                  <a:lnTo>
                    <a:pt x="20" y="12"/>
                  </a:lnTo>
                  <a:lnTo>
                    <a:pt x="22" y="8"/>
                  </a:lnTo>
                  <a:lnTo>
                    <a:pt x="22" y="6"/>
                  </a:lnTo>
                  <a:lnTo>
                    <a:pt x="18" y="12"/>
                  </a:lnTo>
                  <a:lnTo>
                    <a:pt x="8" y="0"/>
                  </a:lnTo>
                  <a:lnTo>
                    <a:pt x="6" y="2"/>
                  </a:lnTo>
                  <a:lnTo>
                    <a:pt x="6" y="4"/>
                  </a:lnTo>
                  <a:lnTo>
                    <a:pt x="8"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308" name="Freeform 552"/>
            <p:cNvSpPr>
              <a:spLocks/>
            </p:cNvSpPr>
            <p:nvPr/>
          </p:nvSpPr>
          <p:spPr bwMode="auto">
            <a:xfrm>
              <a:off x="4940" y="2654"/>
              <a:ext cx="22" cy="76"/>
            </a:xfrm>
            <a:custGeom>
              <a:avLst/>
              <a:gdLst>
                <a:gd name="T0" fmla="*/ 8 w 22"/>
                <a:gd name="T1" fmla="*/ 0 h 76"/>
                <a:gd name="T2" fmla="*/ 6 w 22"/>
                <a:gd name="T3" fmla="*/ 4 h 76"/>
                <a:gd name="T4" fmla="*/ 6 w 22"/>
                <a:gd name="T5" fmla="*/ 4 h 76"/>
                <a:gd name="T6" fmla="*/ 4 w 22"/>
                <a:gd name="T7" fmla="*/ 6 h 76"/>
                <a:gd name="T8" fmla="*/ 4 w 22"/>
                <a:gd name="T9" fmla="*/ 14 h 76"/>
                <a:gd name="T10" fmla="*/ 2 w 22"/>
                <a:gd name="T11" fmla="*/ 22 h 76"/>
                <a:gd name="T12" fmla="*/ 0 w 22"/>
                <a:gd name="T13" fmla="*/ 32 h 76"/>
                <a:gd name="T14" fmla="*/ 0 w 22"/>
                <a:gd name="T15" fmla="*/ 46 h 76"/>
                <a:gd name="T16" fmla="*/ 0 w 22"/>
                <a:gd name="T17" fmla="*/ 58 h 76"/>
                <a:gd name="T18" fmla="*/ 0 w 22"/>
                <a:gd name="T19" fmla="*/ 76 h 76"/>
                <a:gd name="T20" fmla="*/ 14 w 22"/>
                <a:gd name="T21" fmla="*/ 76 h 76"/>
                <a:gd name="T22" fmla="*/ 14 w 22"/>
                <a:gd name="T23" fmla="*/ 58 h 76"/>
                <a:gd name="T24" fmla="*/ 14 w 22"/>
                <a:gd name="T25" fmla="*/ 46 h 76"/>
                <a:gd name="T26" fmla="*/ 14 w 22"/>
                <a:gd name="T27" fmla="*/ 34 h 76"/>
                <a:gd name="T28" fmla="*/ 18 w 22"/>
                <a:gd name="T29" fmla="*/ 22 h 76"/>
                <a:gd name="T30" fmla="*/ 20 w 22"/>
                <a:gd name="T31" fmla="*/ 16 h 76"/>
                <a:gd name="T32" fmla="*/ 20 w 22"/>
                <a:gd name="T33" fmla="*/ 12 h 76"/>
                <a:gd name="T34" fmla="*/ 22 w 22"/>
                <a:gd name="T35" fmla="*/ 8 h 76"/>
                <a:gd name="T36" fmla="*/ 22 w 22"/>
                <a:gd name="T37" fmla="*/ 6 h 76"/>
                <a:gd name="T38" fmla="*/ 18 w 22"/>
                <a:gd name="T39" fmla="*/ 12 h 76"/>
                <a:gd name="T40" fmla="*/ 8 w 22"/>
                <a:gd name="T41" fmla="*/ 0 h 76"/>
                <a:gd name="T42" fmla="*/ 6 w 22"/>
                <a:gd name="T43" fmla="*/ 2 h 76"/>
                <a:gd name="T44" fmla="*/ 6 w 22"/>
                <a:gd name="T45" fmla="*/ 4 h 76"/>
                <a:gd name="T46" fmla="*/ 8 w 22"/>
                <a:gd name="T47" fmla="*/ 0 h 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2" h="76">
                  <a:moveTo>
                    <a:pt x="8" y="0"/>
                  </a:moveTo>
                  <a:lnTo>
                    <a:pt x="6" y="4"/>
                  </a:lnTo>
                  <a:lnTo>
                    <a:pt x="4" y="6"/>
                  </a:lnTo>
                  <a:lnTo>
                    <a:pt x="4" y="14"/>
                  </a:lnTo>
                  <a:lnTo>
                    <a:pt x="2" y="22"/>
                  </a:lnTo>
                  <a:lnTo>
                    <a:pt x="0" y="32"/>
                  </a:lnTo>
                  <a:lnTo>
                    <a:pt x="0" y="46"/>
                  </a:lnTo>
                  <a:lnTo>
                    <a:pt x="0" y="58"/>
                  </a:lnTo>
                  <a:lnTo>
                    <a:pt x="0" y="76"/>
                  </a:lnTo>
                  <a:lnTo>
                    <a:pt x="14" y="76"/>
                  </a:lnTo>
                  <a:lnTo>
                    <a:pt x="14" y="58"/>
                  </a:lnTo>
                  <a:lnTo>
                    <a:pt x="14" y="46"/>
                  </a:lnTo>
                  <a:lnTo>
                    <a:pt x="14" y="34"/>
                  </a:lnTo>
                  <a:lnTo>
                    <a:pt x="18" y="22"/>
                  </a:lnTo>
                  <a:lnTo>
                    <a:pt x="20" y="16"/>
                  </a:lnTo>
                  <a:lnTo>
                    <a:pt x="20" y="12"/>
                  </a:lnTo>
                  <a:lnTo>
                    <a:pt x="22" y="8"/>
                  </a:lnTo>
                  <a:lnTo>
                    <a:pt x="22" y="6"/>
                  </a:lnTo>
                  <a:lnTo>
                    <a:pt x="18" y="12"/>
                  </a:lnTo>
                  <a:lnTo>
                    <a:pt x="8" y="0"/>
                  </a:lnTo>
                  <a:lnTo>
                    <a:pt x="6" y="2"/>
                  </a:lnTo>
                  <a:lnTo>
                    <a:pt x="6" y="4"/>
                  </a:lnTo>
                  <a:lnTo>
                    <a:pt x="8" y="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3890" name="Group 553"/>
          <p:cNvGrpSpPr>
            <a:grpSpLocks/>
          </p:cNvGrpSpPr>
          <p:nvPr/>
        </p:nvGrpSpPr>
        <p:grpSpPr bwMode="auto">
          <a:xfrm>
            <a:off x="5281084" y="4318001"/>
            <a:ext cx="76200" cy="136525"/>
            <a:chOff x="4948" y="2580"/>
            <a:chExt cx="36" cy="86"/>
          </a:xfrm>
        </p:grpSpPr>
        <p:sp>
          <p:nvSpPr>
            <p:cNvPr id="34305" name="Freeform 554"/>
            <p:cNvSpPr>
              <a:spLocks/>
            </p:cNvSpPr>
            <p:nvPr/>
          </p:nvSpPr>
          <p:spPr bwMode="auto">
            <a:xfrm>
              <a:off x="4948" y="2580"/>
              <a:ext cx="36" cy="86"/>
            </a:xfrm>
            <a:custGeom>
              <a:avLst/>
              <a:gdLst>
                <a:gd name="T0" fmla="*/ 6 w 36"/>
                <a:gd name="T1" fmla="*/ 10 h 86"/>
                <a:gd name="T2" fmla="*/ 6 w 36"/>
                <a:gd name="T3" fmla="*/ 8 h 86"/>
                <a:gd name="T4" fmla="*/ 6 w 36"/>
                <a:gd name="T5" fmla="*/ 10 h 86"/>
                <a:gd name="T6" fmla="*/ 12 w 36"/>
                <a:gd name="T7" fmla="*/ 14 h 86"/>
                <a:gd name="T8" fmla="*/ 12 w 36"/>
                <a:gd name="T9" fmla="*/ 24 h 86"/>
                <a:gd name="T10" fmla="*/ 16 w 36"/>
                <a:gd name="T11" fmla="*/ 32 h 86"/>
                <a:gd name="T12" fmla="*/ 18 w 36"/>
                <a:gd name="T13" fmla="*/ 42 h 86"/>
                <a:gd name="T14" fmla="*/ 16 w 36"/>
                <a:gd name="T15" fmla="*/ 54 h 86"/>
                <a:gd name="T16" fmla="*/ 12 w 36"/>
                <a:gd name="T17" fmla="*/ 64 h 86"/>
                <a:gd name="T18" fmla="*/ 0 w 36"/>
                <a:gd name="T19" fmla="*/ 74 h 86"/>
                <a:gd name="T20" fmla="*/ 8 w 36"/>
                <a:gd name="T21" fmla="*/ 86 h 86"/>
                <a:gd name="T22" fmla="*/ 24 w 36"/>
                <a:gd name="T23" fmla="*/ 72 h 86"/>
                <a:gd name="T24" fmla="*/ 32 w 36"/>
                <a:gd name="T25" fmla="*/ 58 h 86"/>
                <a:gd name="T26" fmla="*/ 36 w 36"/>
                <a:gd name="T27" fmla="*/ 42 h 86"/>
                <a:gd name="T28" fmla="*/ 34 w 36"/>
                <a:gd name="T29" fmla="*/ 30 h 86"/>
                <a:gd name="T30" fmla="*/ 28 w 36"/>
                <a:gd name="T31" fmla="*/ 18 h 86"/>
                <a:gd name="T32" fmla="*/ 26 w 36"/>
                <a:gd name="T33" fmla="*/ 8 h 86"/>
                <a:gd name="T34" fmla="*/ 22 w 36"/>
                <a:gd name="T35" fmla="*/ 4 h 86"/>
                <a:gd name="T36" fmla="*/ 22 w 36"/>
                <a:gd name="T37" fmla="*/ 0 h 86"/>
                <a:gd name="T38" fmla="*/ 18 w 36"/>
                <a:gd name="T39" fmla="*/ 0 h 86"/>
                <a:gd name="T40" fmla="*/ 22 w 36"/>
                <a:gd name="T41" fmla="*/ 0 h 86"/>
                <a:gd name="T42" fmla="*/ 18 w 36"/>
                <a:gd name="T43" fmla="*/ 0 h 86"/>
                <a:gd name="T44" fmla="*/ 6 w 36"/>
                <a:gd name="T45" fmla="*/ 10 h 8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6" h="86">
                  <a:moveTo>
                    <a:pt x="6" y="10"/>
                  </a:moveTo>
                  <a:lnTo>
                    <a:pt x="6" y="8"/>
                  </a:lnTo>
                  <a:lnTo>
                    <a:pt x="6" y="10"/>
                  </a:lnTo>
                  <a:lnTo>
                    <a:pt x="12" y="14"/>
                  </a:lnTo>
                  <a:lnTo>
                    <a:pt x="12" y="24"/>
                  </a:lnTo>
                  <a:lnTo>
                    <a:pt x="16" y="32"/>
                  </a:lnTo>
                  <a:lnTo>
                    <a:pt x="18" y="42"/>
                  </a:lnTo>
                  <a:lnTo>
                    <a:pt x="16" y="54"/>
                  </a:lnTo>
                  <a:lnTo>
                    <a:pt x="12" y="64"/>
                  </a:lnTo>
                  <a:lnTo>
                    <a:pt x="0" y="74"/>
                  </a:lnTo>
                  <a:lnTo>
                    <a:pt x="8" y="86"/>
                  </a:lnTo>
                  <a:lnTo>
                    <a:pt x="24" y="72"/>
                  </a:lnTo>
                  <a:lnTo>
                    <a:pt x="32" y="58"/>
                  </a:lnTo>
                  <a:lnTo>
                    <a:pt x="36" y="42"/>
                  </a:lnTo>
                  <a:lnTo>
                    <a:pt x="34" y="30"/>
                  </a:lnTo>
                  <a:lnTo>
                    <a:pt x="28" y="18"/>
                  </a:lnTo>
                  <a:lnTo>
                    <a:pt x="26" y="8"/>
                  </a:lnTo>
                  <a:lnTo>
                    <a:pt x="22" y="4"/>
                  </a:lnTo>
                  <a:lnTo>
                    <a:pt x="22" y="0"/>
                  </a:lnTo>
                  <a:lnTo>
                    <a:pt x="18" y="0"/>
                  </a:lnTo>
                  <a:lnTo>
                    <a:pt x="22" y="0"/>
                  </a:lnTo>
                  <a:lnTo>
                    <a:pt x="18" y="0"/>
                  </a:lnTo>
                  <a:lnTo>
                    <a:pt x="6" y="1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306" name="Freeform 555"/>
            <p:cNvSpPr>
              <a:spLocks/>
            </p:cNvSpPr>
            <p:nvPr/>
          </p:nvSpPr>
          <p:spPr bwMode="auto">
            <a:xfrm>
              <a:off x="4948" y="2580"/>
              <a:ext cx="36" cy="86"/>
            </a:xfrm>
            <a:custGeom>
              <a:avLst/>
              <a:gdLst>
                <a:gd name="T0" fmla="*/ 6 w 36"/>
                <a:gd name="T1" fmla="*/ 10 h 86"/>
                <a:gd name="T2" fmla="*/ 6 w 36"/>
                <a:gd name="T3" fmla="*/ 8 h 86"/>
                <a:gd name="T4" fmla="*/ 6 w 36"/>
                <a:gd name="T5" fmla="*/ 10 h 86"/>
                <a:gd name="T6" fmla="*/ 12 w 36"/>
                <a:gd name="T7" fmla="*/ 14 h 86"/>
                <a:gd name="T8" fmla="*/ 12 w 36"/>
                <a:gd name="T9" fmla="*/ 24 h 86"/>
                <a:gd name="T10" fmla="*/ 16 w 36"/>
                <a:gd name="T11" fmla="*/ 32 h 86"/>
                <a:gd name="T12" fmla="*/ 18 w 36"/>
                <a:gd name="T13" fmla="*/ 42 h 86"/>
                <a:gd name="T14" fmla="*/ 16 w 36"/>
                <a:gd name="T15" fmla="*/ 54 h 86"/>
                <a:gd name="T16" fmla="*/ 12 w 36"/>
                <a:gd name="T17" fmla="*/ 64 h 86"/>
                <a:gd name="T18" fmla="*/ 0 w 36"/>
                <a:gd name="T19" fmla="*/ 74 h 86"/>
                <a:gd name="T20" fmla="*/ 8 w 36"/>
                <a:gd name="T21" fmla="*/ 86 h 86"/>
                <a:gd name="T22" fmla="*/ 24 w 36"/>
                <a:gd name="T23" fmla="*/ 72 h 86"/>
                <a:gd name="T24" fmla="*/ 32 w 36"/>
                <a:gd name="T25" fmla="*/ 58 h 86"/>
                <a:gd name="T26" fmla="*/ 36 w 36"/>
                <a:gd name="T27" fmla="*/ 42 h 86"/>
                <a:gd name="T28" fmla="*/ 34 w 36"/>
                <a:gd name="T29" fmla="*/ 30 h 86"/>
                <a:gd name="T30" fmla="*/ 28 w 36"/>
                <a:gd name="T31" fmla="*/ 18 h 86"/>
                <a:gd name="T32" fmla="*/ 26 w 36"/>
                <a:gd name="T33" fmla="*/ 8 h 86"/>
                <a:gd name="T34" fmla="*/ 22 w 36"/>
                <a:gd name="T35" fmla="*/ 4 h 86"/>
                <a:gd name="T36" fmla="*/ 22 w 36"/>
                <a:gd name="T37" fmla="*/ 0 h 86"/>
                <a:gd name="T38" fmla="*/ 18 w 36"/>
                <a:gd name="T39" fmla="*/ 0 h 86"/>
                <a:gd name="T40" fmla="*/ 22 w 36"/>
                <a:gd name="T41" fmla="*/ 0 h 86"/>
                <a:gd name="T42" fmla="*/ 18 w 36"/>
                <a:gd name="T43" fmla="*/ 0 h 86"/>
                <a:gd name="T44" fmla="*/ 6 w 36"/>
                <a:gd name="T45" fmla="*/ 10 h 8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6" h="86">
                  <a:moveTo>
                    <a:pt x="6" y="10"/>
                  </a:moveTo>
                  <a:lnTo>
                    <a:pt x="6" y="8"/>
                  </a:lnTo>
                  <a:lnTo>
                    <a:pt x="6" y="10"/>
                  </a:lnTo>
                  <a:lnTo>
                    <a:pt x="12" y="14"/>
                  </a:lnTo>
                  <a:lnTo>
                    <a:pt x="12" y="24"/>
                  </a:lnTo>
                  <a:lnTo>
                    <a:pt x="16" y="32"/>
                  </a:lnTo>
                  <a:lnTo>
                    <a:pt x="18" y="42"/>
                  </a:lnTo>
                  <a:lnTo>
                    <a:pt x="16" y="54"/>
                  </a:lnTo>
                  <a:lnTo>
                    <a:pt x="12" y="64"/>
                  </a:lnTo>
                  <a:lnTo>
                    <a:pt x="0" y="74"/>
                  </a:lnTo>
                  <a:lnTo>
                    <a:pt x="8" y="86"/>
                  </a:lnTo>
                  <a:lnTo>
                    <a:pt x="24" y="72"/>
                  </a:lnTo>
                  <a:lnTo>
                    <a:pt x="32" y="58"/>
                  </a:lnTo>
                  <a:lnTo>
                    <a:pt x="36" y="42"/>
                  </a:lnTo>
                  <a:lnTo>
                    <a:pt x="34" y="30"/>
                  </a:lnTo>
                  <a:lnTo>
                    <a:pt x="28" y="18"/>
                  </a:lnTo>
                  <a:lnTo>
                    <a:pt x="26" y="8"/>
                  </a:lnTo>
                  <a:lnTo>
                    <a:pt x="22" y="4"/>
                  </a:lnTo>
                  <a:lnTo>
                    <a:pt x="22" y="0"/>
                  </a:lnTo>
                  <a:lnTo>
                    <a:pt x="18" y="0"/>
                  </a:lnTo>
                  <a:lnTo>
                    <a:pt x="22" y="0"/>
                  </a:lnTo>
                  <a:lnTo>
                    <a:pt x="18" y="0"/>
                  </a:lnTo>
                  <a:lnTo>
                    <a:pt x="6" y="1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3891" name="Group 556"/>
          <p:cNvGrpSpPr>
            <a:grpSpLocks/>
          </p:cNvGrpSpPr>
          <p:nvPr/>
        </p:nvGrpSpPr>
        <p:grpSpPr bwMode="auto">
          <a:xfrm>
            <a:off x="5234518" y="4273551"/>
            <a:ext cx="88900" cy="60325"/>
            <a:chOff x="4926" y="2552"/>
            <a:chExt cx="42" cy="38"/>
          </a:xfrm>
        </p:grpSpPr>
        <p:sp>
          <p:nvSpPr>
            <p:cNvPr id="34303" name="Freeform 557"/>
            <p:cNvSpPr>
              <a:spLocks/>
            </p:cNvSpPr>
            <p:nvPr/>
          </p:nvSpPr>
          <p:spPr bwMode="auto">
            <a:xfrm>
              <a:off x="4926" y="2552"/>
              <a:ext cx="42" cy="38"/>
            </a:xfrm>
            <a:custGeom>
              <a:avLst/>
              <a:gdLst>
                <a:gd name="T0" fmla="*/ 0 w 42"/>
                <a:gd name="T1" fmla="*/ 0 h 38"/>
                <a:gd name="T2" fmla="*/ 0 w 42"/>
                <a:gd name="T3" fmla="*/ 4 h 38"/>
                <a:gd name="T4" fmla="*/ 2 w 42"/>
                <a:gd name="T5" fmla="*/ 8 h 38"/>
                <a:gd name="T6" fmla="*/ 6 w 42"/>
                <a:gd name="T7" fmla="*/ 12 h 38"/>
                <a:gd name="T8" fmla="*/ 8 w 42"/>
                <a:gd name="T9" fmla="*/ 16 h 38"/>
                <a:gd name="T10" fmla="*/ 12 w 42"/>
                <a:gd name="T11" fmla="*/ 20 h 38"/>
                <a:gd name="T12" fmla="*/ 20 w 42"/>
                <a:gd name="T13" fmla="*/ 30 h 38"/>
                <a:gd name="T14" fmla="*/ 28 w 42"/>
                <a:gd name="T15" fmla="*/ 38 h 38"/>
                <a:gd name="T16" fmla="*/ 42 w 42"/>
                <a:gd name="T17" fmla="*/ 28 h 38"/>
                <a:gd name="T18" fmla="*/ 32 w 42"/>
                <a:gd name="T19" fmla="*/ 18 h 38"/>
                <a:gd name="T20" fmla="*/ 28 w 42"/>
                <a:gd name="T21" fmla="*/ 14 h 38"/>
                <a:gd name="T22" fmla="*/ 20 w 42"/>
                <a:gd name="T23" fmla="*/ 6 h 38"/>
                <a:gd name="T24" fmla="*/ 18 w 42"/>
                <a:gd name="T25" fmla="*/ 2 h 38"/>
                <a:gd name="T26" fmla="*/ 18 w 42"/>
                <a:gd name="T27" fmla="*/ 0 h 38"/>
                <a:gd name="T28" fmla="*/ 0 w 42"/>
                <a:gd name="T29" fmla="*/ 0 h 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2" h="38">
                  <a:moveTo>
                    <a:pt x="0" y="0"/>
                  </a:moveTo>
                  <a:lnTo>
                    <a:pt x="0" y="4"/>
                  </a:lnTo>
                  <a:lnTo>
                    <a:pt x="2" y="8"/>
                  </a:lnTo>
                  <a:lnTo>
                    <a:pt x="6" y="12"/>
                  </a:lnTo>
                  <a:lnTo>
                    <a:pt x="8" y="16"/>
                  </a:lnTo>
                  <a:lnTo>
                    <a:pt x="12" y="20"/>
                  </a:lnTo>
                  <a:lnTo>
                    <a:pt x="20" y="30"/>
                  </a:lnTo>
                  <a:lnTo>
                    <a:pt x="28" y="38"/>
                  </a:lnTo>
                  <a:lnTo>
                    <a:pt x="42" y="28"/>
                  </a:lnTo>
                  <a:lnTo>
                    <a:pt x="32" y="18"/>
                  </a:lnTo>
                  <a:lnTo>
                    <a:pt x="28" y="14"/>
                  </a:lnTo>
                  <a:lnTo>
                    <a:pt x="20" y="6"/>
                  </a:lnTo>
                  <a:lnTo>
                    <a:pt x="18" y="2"/>
                  </a:lnTo>
                  <a:lnTo>
                    <a:pt x="18" y="0"/>
                  </a:ln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304" name="Freeform 558"/>
            <p:cNvSpPr>
              <a:spLocks/>
            </p:cNvSpPr>
            <p:nvPr/>
          </p:nvSpPr>
          <p:spPr bwMode="auto">
            <a:xfrm>
              <a:off x="4926" y="2552"/>
              <a:ext cx="42" cy="38"/>
            </a:xfrm>
            <a:custGeom>
              <a:avLst/>
              <a:gdLst>
                <a:gd name="T0" fmla="*/ 0 w 42"/>
                <a:gd name="T1" fmla="*/ 0 h 38"/>
                <a:gd name="T2" fmla="*/ 0 w 42"/>
                <a:gd name="T3" fmla="*/ 4 h 38"/>
                <a:gd name="T4" fmla="*/ 2 w 42"/>
                <a:gd name="T5" fmla="*/ 8 h 38"/>
                <a:gd name="T6" fmla="*/ 6 w 42"/>
                <a:gd name="T7" fmla="*/ 12 h 38"/>
                <a:gd name="T8" fmla="*/ 8 w 42"/>
                <a:gd name="T9" fmla="*/ 16 h 38"/>
                <a:gd name="T10" fmla="*/ 12 w 42"/>
                <a:gd name="T11" fmla="*/ 20 h 38"/>
                <a:gd name="T12" fmla="*/ 20 w 42"/>
                <a:gd name="T13" fmla="*/ 30 h 38"/>
                <a:gd name="T14" fmla="*/ 28 w 42"/>
                <a:gd name="T15" fmla="*/ 38 h 38"/>
                <a:gd name="T16" fmla="*/ 42 w 42"/>
                <a:gd name="T17" fmla="*/ 28 h 38"/>
                <a:gd name="T18" fmla="*/ 32 w 42"/>
                <a:gd name="T19" fmla="*/ 18 h 38"/>
                <a:gd name="T20" fmla="*/ 28 w 42"/>
                <a:gd name="T21" fmla="*/ 14 h 38"/>
                <a:gd name="T22" fmla="*/ 20 w 42"/>
                <a:gd name="T23" fmla="*/ 6 h 38"/>
                <a:gd name="T24" fmla="*/ 18 w 42"/>
                <a:gd name="T25" fmla="*/ 2 h 38"/>
                <a:gd name="T26" fmla="*/ 18 w 42"/>
                <a:gd name="T27" fmla="*/ 0 h 38"/>
                <a:gd name="T28" fmla="*/ 0 w 42"/>
                <a:gd name="T29" fmla="*/ 0 h 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2" h="38">
                  <a:moveTo>
                    <a:pt x="0" y="0"/>
                  </a:moveTo>
                  <a:lnTo>
                    <a:pt x="0" y="4"/>
                  </a:lnTo>
                  <a:lnTo>
                    <a:pt x="2" y="8"/>
                  </a:lnTo>
                  <a:lnTo>
                    <a:pt x="6" y="12"/>
                  </a:lnTo>
                  <a:lnTo>
                    <a:pt x="8" y="16"/>
                  </a:lnTo>
                  <a:lnTo>
                    <a:pt x="12" y="20"/>
                  </a:lnTo>
                  <a:lnTo>
                    <a:pt x="20" y="30"/>
                  </a:lnTo>
                  <a:lnTo>
                    <a:pt x="28" y="38"/>
                  </a:lnTo>
                  <a:lnTo>
                    <a:pt x="42" y="28"/>
                  </a:lnTo>
                  <a:lnTo>
                    <a:pt x="32" y="18"/>
                  </a:lnTo>
                  <a:lnTo>
                    <a:pt x="28" y="14"/>
                  </a:lnTo>
                  <a:lnTo>
                    <a:pt x="20" y="6"/>
                  </a:lnTo>
                  <a:lnTo>
                    <a:pt x="18" y="2"/>
                  </a:lnTo>
                  <a:lnTo>
                    <a:pt x="18" y="0"/>
                  </a:lnTo>
                  <a:lnTo>
                    <a:pt x="0" y="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3892" name="Group 559"/>
          <p:cNvGrpSpPr>
            <a:grpSpLocks/>
          </p:cNvGrpSpPr>
          <p:nvPr/>
        </p:nvGrpSpPr>
        <p:grpSpPr bwMode="auto">
          <a:xfrm>
            <a:off x="5234518" y="4044950"/>
            <a:ext cx="38100" cy="225425"/>
            <a:chOff x="4926" y="2408"/>
            <a:chExt cx="18" cy="142"/>
          </a:xfrm>
        </p:grpSpPr>
        <p:sp>
          <p:nvSpPr>
            <p:cNvPr id="34301" name="Rectangle 560"/>
            <p:cNvSpPr>
              <a:spLocks noChangeArrowheads="1"/>
            </p:cNvSpPr>
            <p:nvPr/>
          </p:nvSpPr>
          <p:spPr bwMode="auto">
            <a:xfrm>
              <a:off x="4926" y="2408"/>
              <a:ext cx="18" cy="142"/>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endParaRPr lang="el-GR" altLang="el-GR" sz="1800" b="0">
                <a:cs typeface="Arial" pitchFamily="34" charset="0"/>
              </a:endParaRPr>
            </a:p>
          </p:txBody>
        </p:sp>
        <p:sp>
          <p:nvSpPr>
            <p:cNvPr id="34302" name="Rectangle 561"/>
            <p:cNvSpPr>
              <a:spLocks noChangeArrowheads="1"/>
            </p:cNvSpPr>
            <p:nvPr/>
          </p:nvSpPr>
          <p:spPr bwMode="auto">
            <a:xfrm>
              <a:off x="4926" y="2408"/>
              <a:ext cx="18" cy="142"/>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endParaRPr lang="el-GR" altLang="el-GR" sz="1800" b="0">
                <a:cs typeface="Arial" pitchFamily="34" charset="0"/>
              </a:endParaRPr>
            </a:p>
          </p:txBody>
        </p:sp>
      </p:grpSp>
      <p:grpSp>
        <p:nvGrpSpPr>
          <p:cNvPr id="33893" name="Group 562"/>
          <p:cNvGrpSpPr>
            <a:grpSpLocks/>
          </p:cNvGrpSpPr>
          <p:nvPr/>
        </p:nvGrpSpPr>
        <p:grpSpPr bwMode="auto">
          <a:xfrm>
            <a:off x="5234518" y="3968751"/>
            <a:ext cx="71967" cy="73025"/>
            <a:chOff x="4926" y="2360"/>
            <a:chExt cx="34" cy="46"/>
          </a:xfrm>
        </p:grpSpPr>
        <p:sp>
          <p:nvSpPr>
            <p:cNvPr id="34299" name="Freeform 563"/>
            <p:cNvSpPr>
              <a:spLocks/>
            </p:cNvSpPr>
            <p:nvPr/>
          </p:nvSpPr>
          <p:spPr bwMode="auto">
            <a:xfrm>
              <a:off x="4926" y="2360"/>
              <a:ext cx="34" cy="46"/>
            </a:xfrm>
            <a:custGeom>
              <a:avLst/>
              <a:gdLst>
                <a:gd name="T0" fmla="*/ 28 w 34"/>
                <a:gd name="T1" fmla="*/ 2 h 46"/>
                <a:gd name="T2" fmla="*/ 34 w 34"/>
                <a:gd name="T3" fmla="*/ 4 h 46"/>
                <a:gd name="T4" fmla="*/ 32 w 34"/>
                <a:gd name="T5" fmla="*/ 4 h 46"/>
                <a:gd name="T6" fmla="*/ 28 w 34"/>
                <a:gd name="T7" fmla="*/ 0 h 46"/>
                <a:gd name="T8" fmla="*/ 22 w 34"/>
                <a:gd name="T9" fmla="*/ 0 h 46"/>
                <a:gd name="T10" fmla="*/ 12 w 34"/>
                <a:gd name="T11" fmla="*/ 0 h 46"/>
                <a:gd name="T12" fmla="*/ 8 w 34"/>
                <a:gd name="T13" fmla="*/ 8 h 46"/>
                <a:gd name="T14" fmla="*/ 2 w 34"/>
                <a:gd name="T15" fmla="*/ 16 h 46"/>
                <a:gd name="T16" fmla="*/ 0 w 34"/>
                <a:gd name="T17" fmla="*/ 28 h 46"/>
                <a:gd name="T18" fmla="*/ 0 w 34"/>
                <a:gd name="T19" fmla="*/ 46 h 46"/>
                <a:gd name="T20" fmla="*/ 18 w 34"/>
                <a:gd name="T21" fmla="*/ 46 h 46"/>
                <a:gd name="T22" fmla="*/ 18 w 34"/>
                <a:gd name="T23" fmla="*/ 30 h 46"/>
                <a:gd name="T24" fmla="*/ 20 w 34"/>
                <a:gd name="T25" fmla="*/ 20 h 46"/>
                <a:gd name="T26" fmla="*/ 22 w 34"/>
                <a:gd name="T27" fmla="*/ 14 h 46"/>
                <a:gd name="T28" fmla="*/ 22 w 34"/>
                <a:gd name="T29" fmla="*/ 12 h 46"/>
                <a:gd name="T30" fmla="*/ 22 w 34"/>
                <a:gd name="T31" fmla="*/ 14 h 46"/>
                <a:gd name="T32" fmla="*/ 20 w 34"/>
                <a:gd name="T33" fmla="*/ 12 h 46"/>
                <a:gd name="T34" fmla="*/ 22 w 34"/>
                <a:gd name="T35" fmla="*/ 14 h 46"/>
                <a:gd name="T36" fmla="*/ 28 w 34"/>
                <a:gd name="T37" fmla="*/ 16 h 46"/>
                <a:gd name="T38" fmla="*/ 22 w 34"/>
                <a:gd name="T39" fmla="*/ 14 h 46"/>
                <a:gd name="T40" fmla="*/ 22 w 34"/>
                <a:gd name="T41" fmla="*/ 16 h 46"/>
                <a:gd name="T42" fmla="*/ 28 w 34"/>
                <a:gd name="T43" fmla="*/ 16 h 46"/>
                <a:gd name="T44" fmla="*/ 28 w 34"/>
                <a:gd name="T45" fmla="*/ 2 h 4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4" h="46">
                  <a:moveTo>
                    <a:pt x="28" y="2"/>
                  </a:moveTo>
                  <a:lnTo>
                    <a:pt x="34" y="4"/>
                  </a:lnTo>
                  <a:lnTo>
                    <a:pt x="32" y="4"/>
                  </a:lnTo>
                  <a:lnTo>
                    <a:pt x="28" y="0"/>
                  </a:lnTo>
                  <a:lnTo>
                    <a:pt x="22" y="0"/>
                  </a:lnTo>
                  <a:lnTo>
                    <a:pt x="12" y="0"/>
                  </a:lnTo>
                  <a:lnTo>
                    <a:pt x="8" y="8"/>
                  </a:lnTo>
                  <a:lnTo>
                    <a:pt x="2" y="16"/>
                  </a:lnTo>
                  <a:lnTo>
                    <a:pt x="0" y="28"/>
                  </a:lnTo>
                  <a:lnTo>
                    <a:pt x="0" y="46"/>
                  </a:lnTo>
                  <a:lnTo>
                    <a:pt x="18" y="46"/>
                  </a:lnTo>
                  <a:lnTo>
                    <a:pt x="18" y="30"/>
                  </a:lnTo>
                  <a:lnTo>
                    <a:pt x="20" y="20"/>
                  </a:lnTo>
                  <a:lnTo>
                    <a:pt x="22" y="14"/>
                  </a:lnTo>
                  <a:lnTo>
                    <a:pt x="22" y="12"/>
                  </a:lnTo>
                  <a:lnTo>
                    <a:pt x="22" y="14"/>
                  </a:lnTo>
                  <a:lnTo>
                    <a:pt x="20" y="12"/>
                  </a:lnTo>
                  <a:lnTo>
                    <a:pt x="22" y="14"/>
                  </a:lnTo>
                  <a:lnTo>
                    <a:pt x="28" y="16"/>
                  </a:lnTo>
                  <a:lnTo>
                    <a:pt x="22" y="14"/>
                  </a:lnTo>
                  <a:lnTo>
                    <a:pt x="22" y="16"/>
                  </a:lnTo>
                  <a:lnTo>
                    <a:pt x="28" y="16"/>
                  </a:lnTo>
                  <a:lnTo>
                    <a:pt x="28"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300" name="Freeform 564"/>
            <p:cNvSpPr>
              <a:spLocks/>
            </p:cNvSpPr>
            <p:nvPr/>
          </p:nvSpPr>
          <p:spPr bwMode="auto">
            <a:xfrm>
              <a:off x="4926" y="2360"/>
              <a:ext cx="34" cy="46"/>
            </a:xfrm>
            <a:custGeom>
              <a:avLst/>
              <a:gdLst>
                <a:gd name="T0" fmla="*/ 28 w 34"/>
                <a:gd name="T1" fmla="*/ 2 h 46"/>
                <a:gd name="T2" fmla="*/ 34 w 34"/>
                <a:gd name="T3" fmla="*/ 4 h 46"/>
                <a:gd name="T4" fmla="*/ 32 w 34"/>
                <a:gd name="T5" fmla="*/ 4 h 46"/>
                <a:gd name="T6" fmla="*/ 28 w 34"/>
                <a:gd name="T7" fmla="*/ 0 h 46"/>
                <a:gd name="T8" fmla="*/ 22 w 34"/>
                <a:gd name="T9" fmla="*/ 0 h 46"/>
                <a:gd name="T10" fmla="*/ 12 w 34"/>
                <a:gd name="T11" fmla="*/ 0 h 46"/>
                <a:gd name="T12" fmla="*/ 8 w 34"/>
                <a:gd name="T13" fmla="*/ 8 h 46"/>
                <a:gd name="T14" fmla="*/ 2 w 34"/>
                <a:gd name="T15" fmla="*/ 16 h 46"/>
                <a:gd name="T16" fmla="*/ 0 w 34"/>
                <a:gd name="T17" fmla="*/ 28 h 46"/>
                <a:gd name="T18" fmla="*/ 0 w 34"/>
                <a:gd name="T19" fmla="*/ 46 h 46"/>
                <a:gd name="T20" fmla="*/ 18 w 34"/>
                <a:gd name="T21" fmla="*/ 46 h 46"/>
                <a:gd name="T22" fmla="*/ 18 w 34"/>
                <a:gd name="T23" fmla="*/ 30 h 46"/>
                <a:gd name="T24" fmla="*/ 20 w 34"/>
                <a:gd name="T25" fmla="*/ 20 h 46"/>
                <a:gd name="T26" fmla="*/ 22 w 34"/>
                <a:gd name="T27" fmla="*/ 14 h 46"/>
                <a:gd name="T28" fmla="*/ 22 w 34"/>
                <a:gd name="T29" fmla="*/ 12 h 46"/>
                <a:gd name="T30" fmla="*/ 22 w 34"/>
                <a:gd name="T31" fmla="*/ 14 h 46"/>
                <a:gd name="T32" fmla="*/ 20 w 34"/>
                <a:gd name="T33" fmla="*/ 12 h 46"/>
                <a:gd name="T34" fmla="*/ 22 w 34"/>
                <a:gd name="T35" fmla="*/ 14 h 46"/>
                <a:gd name="T36" fmla="*/ 28 w 34"/>
                <a:gd name="T37" fmla="*/ 16 h 46"/>
                <a:gd name="T38" fmla="*/ 22 w 34"/>
                <a:gd name="T39" fmla="*/ 14 h 46"/>
                <a:gd name="T40" fmla="*/ 22 w 34"/>
                <a:gd name="T41" fmla="*/ 16 h 46"/>
                <a:gd name="T42" fmla="*/ 28 w 34"/>
                <a:gd name="T43" fmla="*/ 16 h 46"/>
                <a:gd name="T44" fmla="*/ 28 w 34"/>
                <a:gd name="T45" fmla="*/ 2 h 4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4" h="46">
                  <a:moveTo>
                    <a:pt x="28" y="2"/>
                  </a:moveTo>
                  <a:lnTo>
                    <a:pt x="34" y="4"/>
                  </a:lnTo>
                  <a:lnTo>
                    <a:pt x="32" y="4"/>
                  </a:lnTo>
                  <a:lnTo>
                    <a:pt x="28" y="0"/>
                  </a:lnTo>
                  <a:lnTo>
                    <a:pt x="22" y="0"/>
                  </a:lnTo>
                  <a:lnTo>
                    <a:pt x="12" y="0"/>
                  </a:lnTo>
                  <a:lnTo>
                    <a:pt x="8" y="8"/>
                  </a:lnTo>
                  <a:lnTo>
                    <a:pt x="2" y="16"/>
                  </a:lnTo>
                  <a:lnTo>
                    <a:pt x="0" y="28"/>
                  </a:lnTo>
                  <a:lnTo>
                    <a:pt x="0" y="46"/>
                  </a:lnTo>
                  <a:lnTo>
                    <a:pt x="18" y="46"/>
                  </a:lnTo>
                  <a:lnTo>
                    <a:pt x="18" y="30"/>
                  </a:lnTo>
                  <a:lnTo>
                    <a:pt x="20" y="20"/>
                  </a:lnTo>
                  <a:lnTo>
                    <a:pt x="22" y="14"/>
                  </a:lnTo>
                  <a:lnTo>
                    <a:pt x="22" y="12"/>
                  </a:lnTo>
                  <a:lnTo>
                    <a:pt x="22" y="14"/>
                  </a:lnTo>
                  <a:lnTo>
                    <a:pt x="20" y="12"/>
                  </a:lnTo>
                  <a:lnTo>
                    <a:pt x="22" y="14"/>
                  </a:lnTo>
                  <a:lnTo>
                    <a:pt x="28" y="16"/>
                  </a:lnTo>
                  <a:lnTo>
                    <a:pt x="22" y="14"/>
                  </a:lnTo>
                  <a:lnTo>
                    <a:pt x="22" y="16"/>
                  </a:lnTo>
                  <a:lnTo>
                    <a:pt x="28" y="16"/>
                  </a:lnTo>
                  <a:lnTo>
                    <a:pt x="28" y="2"/>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3894" name="Group 565"/>
          <p:cNvGrpSpPr>
            <a:grpSpLocks/>
          </p:cNvGrpSpPr>
          <p:nvPr/>
        </p:nvGrpSpPr>
        <p:grpSpPr bwMode="auto">
          <a:xfrm>
            <a:off x="5293784" y="3971925"/>
            <a:ext cx="110067" cy="25400"/>
            <a:chOff x="4954" y="2362"/>
            <a:chExt cx="52" cy="16"/>
          </a:xfrm>
        </p:grpSpPr>
        <p:sp>
          <p:nvSpPr>
            <p:cNvPr id="34297" name="Freeform 566"/>
            <p:cNvSpPr>
              <a:spLocks/>
            </p:cNvSpPr>
            <p:nvPr/>
          </p:nvSpPr>
          <p:spPr bwMode="auto">
            <a:xfrm>
              <a:off x="4954" y="2362"/>
              <a:ext cx="52" cy="16"/>
            </a:xfrm>
            <a:custGeom>
              <a:avLst/>
              <a:gdLst>
                <a:gd name="T0" fmla="*/ 52 w 52"/>
                <a:gd name="T1" fmla="*/ 4 h 16"/>
                <a:gd name="T2" fmla="*/ 46 w 52"/>
                <a:gd name="T3" fmla="*/ 0 h 16"/>
                <a:gd name="T4" fmla="*/ 0 w 52"/>
                <a:gd name="T5" fmla="*/ 0 h 16"/>
                <a:gd name="T6" fmla="*/ 0 w 52"/>
                <a:gd name="T7" fmla="*/ 16 h 16"/>
                <a:gd name="T8" fmla="*/ 46 w 52"/>
                <a:gd name="T9" fmla="*/ 16 h 16"/>
                <a:gd name="T10" fmla="*/ 40 w 52"/>
                <a:gd name="T11" fmla="*/ 12 h 16"/>
                <a:gd name="T12" fmla="*/ 52 w 52"/>
                <a:gd name="T13" fmla="*/ 4 h 16"/>
                <a:gd name="T14" fmla="*/ 50 w 52"/>
                <a:gd name="T15" fmla="*/ 0 h 16"/>
                <a:gd name="T16" fmla="*/ 46 w 52"/>
                <a:gd name="T17" fmla="*/ 0 h 16"/>
                <a:gd name="T18" fmla="*/ 52 w 52"/>
                <a:gd name="T19" fmla="*/ 4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2" h="16">
                  <a:moveTo>
                    <a:pt x="52" y="4"/>
                  </a:moveTo>
                  <a:lnTo>
                    <a:pt x="46" y="0"/>
                  </a:lnTo>
                  <a:lnTo>
                    <a:pt x="0" y="0"/>
                  </a:lnTo>
                  <a:lnTo>
                    <a:pt x="0" y="16"/>
                  </a:lnTo>
                  <a:lnTo>
                    <a:pt x="46" y="16"/>
                  </a:lnTo>
                  <a:lnTo>
                    <a:pt x="40" y="12"/>
                  </a:lnTo>
                  <a:lnTo>
                    <a:pt x="52" y="4"/>
                  </a:lnTo>
                  <a:lnTo>
                    <a:pt x="50" y="0"/>
                  </a:lnTo>
                  <a:lnTo>
                    <a:pt x="46" y="0"/>
                  </a:lnTo>
                  <a:lnTo>
                    <a:pt x="52" y="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298" name="Freeform 567"/>
            <p:cNvSpPr>
              <a:spLocks/>
            </p:cNvSpPr>
            <p:nvPr/>
          </p:nvSpPr>
          <p:spPr bwMode="auto">
            <a:xfrm>
              <a:off x="4954" y="2362"/>
              <a:ext cx="52" cy="16"/>
            </a:xfrm>
            <a:custGeom>
              <a:avLst/>
              <a:gdLst>
                <a:gd name="T0" fmla="*/ 52 w 52"/>
                <a:gd name="T1" fmla="*/ 4 h 16"/>
                <a:gd name="T2" fmla="*/ 46 w 52"/>
                <a:gd name="T3" fmla="*/ 0 h 16"/>
                <a:gd name="T4" fmla="*/ 0 w 52"/>
                <a:gd name="T5" fmla="*/ 0 h 16"/>
                <a:gd name="T6" fmla="*/ 0 w 52"/>
                <a:gd name="T7" fmla="*/ 16 h 16"/>
                <a:gd name="T8" fmla="*/ 46 w 52"/>
                <a:gd name="T9" fmla="*/ 16 h 16"/>
                <a:gd name="T10" fmla="*/ 40 w 52"/>
                <a:gd name="T11" fmla="*/ 12 h 16"/>
                <a:gd name="T12" fmla="*/ 52 w 52"/>
                <a:gd name="T13" fmla="*/ 4 h 16"/>
                <a:gd name="T14" fmla="*/ 50 w 52"/>
                <a:gd name="T15" fmla="*/ 0 h 16"/>
                <a:gd name="T16" fmla="*/ 46 w 52"/>
                <a:gd name="T17" fmla="*/ 0 h 16"/>
                <a:gd name="T18" fmla="*/ 52 w 52"/>
                <a:gd name="T19" fmla="*/ 4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2" h="16">
                  <a:moveTo>
                    <a:pt x="52" y="4"/>
                  </a:moveTo>
                  <a:lnTo>
                    <a:pt x="46" y="0"/>
                  </a:lnTo>
                  <a:lnTo>
                    <a:pt x="0" y="0"/>
                  </a:lnTo>
                  <a:lnTo>
                    <a:pt x="0" y="16"/>
                  </a:lnTo>
                  <a:lnTo>
                    <a:pt x="46" y="16"/>
                  </a:lnTo>
                  <a:lnTo>
                    <a:pt x="40" y="12"/>
                  </a:lnTo>
                  <a:lnTo>
                    <a:pt x="52" y="4"/>
                  </a:lnTo>
                  <a:lnTo>
                    <a:pt x="50" y="0"/>
                  </a:lnTo>
                  <a:lnTo>
                    <a:pt x="46" y="0"/>
                  </a:lnTo>
                  <a:lnTo>
                    <a:pt x="52" y="4"/>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3895" name="Group 568"/>
          <p:cNvGrpSpPr>
            <a:grpSpLocks/>
          </p:cNvGrpSpPr>
          <p:nvPr/>
        </p:nvGrpSpPr>
        <p:grpSpPr bwMode="auto">
          <a:xfrm>
            <a:off x="5378452" y="3978275"/>
            <a:ext cx="80433" cy="180975"/>
            <a:chOff x="4994" y="2366"/>
            <a:chExt cx="38" cy="114"/>
          </a:xfrm>
        </p:grpSpPr>
        <p:sp>
          <p:nvSpPr>
            <p:cNvPr id="34295" name="Freeform 569"/>
            <p:cNvSpPr>
              <a:spLocks/>
            </p:cNvSpPr>
            <p:nvPr/>
          </p:nvSpPr>
          <p:spPr bwMode="auto">
            <a:xfrm>
              <a:off x="4994" y="2366"/>
              <a:ext cx="38" cy="114"/>
            </a:xfrm>
            <a:custGeom>
              <a:avLst/>
              <a:gdLst>
                <a:gd name="T0" fmla="*/ 4 w 38"/>
                <a:gd name="T1" fmla="*/ 114 h 114"/>
                <a:gd name="T2" fmla="*/ 10 w 38"/>
                <a:gd name="T3" fmla="*/ 110 h 114"/>
                <a:gd name="T4" fmla="*/ 14 w 38"/>
                <a:gd name="T5" fmla="*/ 110 h 114"/>
                <a:gd name="T6" fmla="*/ 20 w 38"/>
                <a:gd name="T7" fmla="*/ 102 h 114"/>
                <a:gd name="T8" fmla="*/ 26 w 38"/>
                <a:gd name="T9" fmla="*/ 92 h 114"/>
                <a:gd name="T10" fmla="*/ 32 w 38"/>
                <a:gd name="T11" fmla="*/ 78 h 114"/>
                <a:gd name="T12" fmla="*/ 38 w 38"/>
                <a:gd name="T13" fmla="*/ 60 h 114"/>
                <a:gd name="T14" fmla="*/ 34 w 38"/>
                <a:gd name="T15" fmla="*/ 42 h 114"/>
                <a:gd name="T16" fmla="*/ 26 w 38"/>
                <a:gd name="T17" fmla="*/ 20 h 114"/>
                <a:gd name="T18" fmla="*/ 10 w 38"/>
                <a:gd name="T19" fmla="*/ 0 h 114"/>
                <a:gd name="T20" fmla="*/ 0 w 38"/>
                <a:gd name="T21" fmla="*/ 6 h 114"/>
                <a:gd name="T22" fmla="*/ 12 w 38"/>
                <a:gd name="T23" fmla="*/ 26 h 114"/>
                <a:gd name="T24" fmla="*/ 20 w 38"/>
                <a:gd name="T25" fmla="*/ 44 h 114"/>
                <a:gd name="T26" fmla="*/ 20 w 38"/>
                <a:gd name="T27" fmla="*/ 60 h 114"/>
                <a:gd name="T28" fmla="*/ 16 w 38"/>
                <a:gd name="T29" fmla="*/ 74 h 114"/>
                <a:gd name="T30" fmla="*/ 12 w 38"/>
                <a:gd name="T31" fmla="*/ 86 h 114"/>
                <a:gd name="T32" fmla="*/ 4 w 38"/>
                <a:gd name="T33" fmla="*/ 94 h 114"/>
                <a:gd name="T34" fmla="*/ 0 w 38"/>
                <a:gd name="T35" fmla="*/ 100 h 114"/>
                <a:gd name="T36" fmla="*/ 0 w 38"/>
                <a:gd name="T37" fmla="*/ 102 h 114"/>
                <a:gd name="T38" fmla="*/ 4 w 38"/>
                <a:gd name="T39" fmla="*/ 100 h 114"/>
                <a:gd name="T40" fmla="*/ 4 w 38"/>
                <a:gd name="T41" fmla="*/ 114 h 114"/>
                <a:gd name="T42" fmla="*/ 10 w 38"/>
                <a:gd name="T43" fmla="*/ 114 h 114"/>
                <a:gd name="T44" fmla="*/ 10 w 38"/>
                <a:gd name="T45" fmla="*/ 110 h 114"/>
                <a:gd name="T46" fmla="*/ 4 w 38"/>
                <a:gd name="T47" fmla="*/ 114 h 1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8" h="114">
                  <a:moveTo>
                    <a:pt x="4" y="114"/>
                  </a:moveTo>
                  <a:lnTo>
                    <a:pt x="10" y="110"/>
                  </a:lnTo>
                  <a:lnTo>
                    <a:pt x="14" y="110"/>
                  </a:lnTo>
                  <a:lnTo>
                    <a:pt x="20" y="102"/>
                  </a:lnTo>
                  <a:lnTo>
                    <a:pt x="26" y="92"/>
                  </a:lnTo>
                  <a:lnTo>
                    <a:pt x="32" y="78"/>
                  </a:lnTo>
                  <a:lnTo>
                    <a:pt x="38" y="60"/>
                  </a:lnTo>
                  <a:lnTo>
                    <a:pt x="34" y="42"/>
                  </a:lnTo>
                  <a:lnTo>
                    <a:pt x="26" y="20"/>
                  </a:lnTo>
                  <a:lnTo>
                    <a:pt x="10" y="0"/>
                  </a:lnTo>
                  <a:lnTo>
                    <a:pt x="0" y="6"/>
                  </a:lnTo>
                  <a:lnTo>
                    <a:pt x="12" y="26"/>
                  </a:lnTo>
                  <a:lnTo>
                    <a:pt x="20" y="44"/>
                  </a:lnTo>
                  <a:lnTo>
                    <a:pt x="20" y="60"/>
                  </a:lnTo>
                  <a:lnTo>
                    <a:pt x="16" y="74"/>
                  </a:lnTo>
                  <a:lnTo>
                    <a:pt x="12" y="86"/>
                  </a:lnTo>
                  <a:lnTo>
                    <a:pt x="4" y="94"/>
                  </a:lnTo>
                  <a:lnTo>
                    <a:pt x="0" y="100"/>
                  </a:lnTo>
                  <a:lnTo>
                    <a:pt x="0" y="102"/>
                  </a:lnTo>
                  <a:lnTo>
                    <a:pt x="4" y="100"/>
                  </a:lnTo>
                  <a:lnTo>
                    <a:pt x="4" y="114"/>
                  </a:lnTo>
                  <a:lnTo>
                    <a:pt x="10" y="114"/>
                  </a:lnTo>
                  <a:lnTo>
                    <a:pt x="10" y="110"/>
                  </a:lnTo>
                  <a:lnTo>
                    <a:pt x="4" y="11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296" name="Freeform 570"/>
            <p:cNvSpPr>
              <a:spLocks/>
            </p:cNvSpPr>
            <p:nvPr/>
          </p:nvSpPr>
          <p:spPr bwMode="auto">
            <a:xfrm>
              <a:off x="4994" y="2366"/>
              <a:ext cx="38" cy="114"/>
            </a:xfrm>
            <a:custGeom>
              <a:avLst/>
              <a:gdLst>
                <a:gd name="T0" fmla="*/ 4 w 38"/>
                <a:gd name="T1" fmla="*/ 114 h 114"/>
                <a:gd name="T2" fmla="*/ 10 w 38"/>
                <a:gd name="T3" fmla="*/ 110 h 114"/>
                <a:gd name="T4" fmla="*/ 14 w 38"/>
                <a:gd name="T5" fmla="*/ 110 h 114"/>
                <a:gd name="T6" fmla="*/ 20 w 38"/>
                <a:gd name="T7" fmla="*/ 102 h 114"/>
                <a:gd name="T8" fmla="*/ 26 w 38"/>
                <a:gd name="T9" fmla="*/ 92 h 114"/>
                <a:gd name="T10" fmla="*/ 32 w 38"/>
                <a:gd name="T11" fmla="*/ 78 h 114"/>
                <a:gd name="T12" fmla="*/ 38 w 38"/>
                <a:gd name="T13" fmla="*/ 60 h 114"/>
                <a:gd name="T14" fmla="*/ 34 w 38"/>
                <a:gd name="T15" fmla="*/ 42 h 114"/>
                <a:gd name="T16" fmla="*/ 26 w 38"/>
                <a:gd name="T17" fmla="*/ 20 h 114"/>
                <a:gd name="T18" fmla="*/ 10 w 38"/>
                <a:gd name="T19" fmla="*/ 0 h 114"/>
                <a:gd name="T20" fmla="*/ 0 w 38"/>
                <a:gd name="T21" fmla="*/ 6 h 114"/>
                <a:gd name="T22" fmla="*/ 12 w 38"/>
                <a:gd name="T23" fmla="*/ 26 h 114"/>
                <a:gd name="T24" fmla="*/ 20 w 38"/>
                <a:gd name="T25" fmla="*/ 44 h 114"/>
                <a:gd name="T26" fmla="*/ 20 w 38"/>
                <a:gd name="T27" fmla="*/ 60 h 114"/>
                <a:gd name="T28" fmla="*/ 16 w 38"/>
                <a:gd name="T29" fmla="*/ 74 h 114"/>
                <a:gd name="T30" fmla="*/ 12 w 38"/>
                <a:gd name="T31" fmla="*/ 86 h 114"/>
                <a:gd name="T32" fmla="*/ 4 w 38"/>
                <a:gd name="T33" fmla="*/ 94 h 114"/>
                <a:gd name="T34" fmla="*/ 0 w 38"/>
                <a:gd name="T35" fmla="*/ 100 h 114"/>
                <a:gd name="T36" fmla="*/ 0 w 38"/>
                <a:gd name="T37" fmla="*/ 102 h 114"/>
                <a:gd name="T38" fmla="*/ 4 w 38"/>
                <a:gd name="T39" fmla="*/ 100 h 114"/>
                <a:gd name="T40" fmla="*/ 4 w 38"/>
                <a:gd name="T41" fmla="*/ 114 h 114"/>
                <a:gd name="T42" fmla="*/ 10 w 38"/>
                <a:gd name="T43" fmla="*/ 114 h 114"/>
                <a:gd name="T44" fmla="*/ 10 w 38"/>
                <a:gd name="T45" fmla="*/ 110 h 114"/>
                <a:gd name="T46" fmla="*/ 4 w 38"/>
                <a:gd name="T47" fmla="*/ 114 h 1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8" h="114">
                  <a:moveTo>
                    <a:pt x="4" y="114"/>
                  </a:moveTo>
                  <a:lnTo>
                    <a:pt x="10" y="110"/>
                  </a:lnTo>
                  <a:lnTo>
                    <a:pt x="14" y="110"/>
                  </a:lnTo>
                  <a:lnTo>
                    <a:pt x="20" y="102"/>
                  </a:lnTo>
                  <a:lnTo>
                    <a:pt x="26" y="92"/>
                  </a:lnTo>
                  <a:lnTo>
                    <a:pt x="32" y="78"/>
                  </a:lnTo>
                  <a:lnTo>
                    <a:pt x="38" y="60"/>
                  </a:lnTo>
                  <a:lnTo>
                    <a:pt x="34" y="42"/>
                  </a:lnTo>
                  <a:lnTo>
                    <a:pt x="26" y="20"/>
                  </a:lnTo>
                  <a:lnTo>
                    <a:pt x="10" y="0"/>
                  </a:lnTo>
                  <a:lnTo>
                    <a:pt x="0" y="6"/>
                  </a:lnTo>
                  <a:lnTo>
                    <a:pt x="12" y="26"/>
                  </a:lnTo>
                  <a:lnTo>
                    <a:pt x="20" y="44"/>
                  </a:lnTo>
                  <a:lnTo>
                    <a:pt x="20" y="60"/>
                  </a:lnTo>
                  <a:lnTo>
                    <a:pt x="16" y="74"/>
                  </a:lnTo>
                  <a:lnTo>
                    <a:pt x="12" y="86"/>
                  </a:lnTo>
                  <a:lnTo>
                    <a:pt x="4" y="94"/>
                  </a:lnTo>
                  <a:lnTo>
                    <a:pt x="0" y="100"/>
                  </a:lnTo>
                  <a:lnTo>
                    <a:pt x="0" y="102"/>
                  </a:lnTo>
                  <a:lnTo>
                    <a:pt x="4" y="100"/>
                  </a:lnTo>
                  <a:lnTo>
                    <a:pt x="4" y="114"/>
                  </a:lnTo>
                  <a:lnTo>
                    <a:pt x="10" y="114"/>
                  </a:lnTo>
                  <a:lnTo>
                    <a:pt x="10" y="110"/>
                  </a:lnTo>
                  <a:lnTo>
                    <a:pt x="4" y="114"/>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3896" name="Group 571"/>
          <p:cNvGrpSpPr>
            <a:grpSpLocks/>
          </p:cNvGrpSpPr>
          <p:nvPr/>
        </p:nvGrpSpPr>
        <p:grpSpPr bwMode="auto">
          <a:xfrm>
            <a:off x="5268385" y="4140201"/>
            <a:ext cx="122767" cy="22225"/>
            <a:chOff x="4942" y="2468"/>
            <a:chExt cx="58" cy="14"/>
          </a:xfrm>
        </p:grpSpPr>
        <p:sp>
          <p:nvSpPr>
            <p:cNvPr id="34293" name="Freeform 572"/>
            <p:cNvSpPr>
              <a:spLocks/>
            </p:cNvSpPr>
            <p:nvPr/>
          </p:nvSpPr>
          <p:spPr bwMode="auto">
            <a:xfrm>
              <a:off x="4942" y="2468"/>
              <a:ext cx="58" cy="14"/>
            </a:xfrm>
            <a:custGeom>
              <a:avLst/>
              <a:gdLst>
                <a:gd name="T0" fmla="*/ 0 w 58"/>
                <a:gd name="T1" fmla="*/ 12 h 14"/>
                <a:gd name="T2" fmla="*/ 2 w 58"/>
                <a:gd name="T3" fmla="*/ 14 h 14"/>
                <a:gd name="T4" fmla="*/ 58 w 58"/>
                <a:gd name="T5" fmla="*/ 14 h 14"/>
                <a:gd name="T6" fmla="*/ 58 w 58"/>
                <a:gd name="T7" fmla="*/ 0 h 14"/>
                <a:gd name="T8" fmla="*/ 2 w 58"/>
                <a:gd name="T9" fmla="*/ 0 h 14"/>
                <a:gd name="T10" fmla="*/ 6 w 58"/>
                <a:gd name="T11" fmla="*/ 0 h 14"/>
                <a:gd name="T12" fmla="*/ 0 w 58"/>
                <a:gd name="T13" fmla="*/ 12 h 14"/>
                <a:gd name="T14" fmla="*/ 2 w 58"/>
                <a:gd name="T15" fmla="*/ 14 h 14"/>
                <a:gd name="T16" fmla="*/ 2 w 58"/>
                <a:gd name="T17" fmla="*/ 14 h 14"/>
                <a:gd name="T18" fmla="*/ 0 w 58"/>
                <a:gd name="T19" fmla="*/ 12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8" h="14">
                  <a:moveTo>
                    <a:pt x="0" y="12"/>
                  </a:moveTo>
                  <a:lnTo>
                    <a:pt x="2" y="14"/>
                  </a:lnTo>
                  <a:lnTo>
                    <a:pt x="58" y="14"/>
                  </a:lnTo>
                  <a:lnTo>
                    <a:pt x="58" y="0"/>
                  </a:lnTo>
                  <a:lnTo>
                    <a:pt x="2" y="0"/>
                  </a:lnTo>
                  <a:lnTo>
                    <a:pt x="6" y="0"/>
                  </a:lnTo>
                  <a:lnTo>
                    <a:pt x="0" y="12"/>
                  </a:lnTo>
                  <a:lnTo>
                    <a:pt x="2" y="14"/>
                  </a:lnTo>
                  <a:lnTo>
                    <a:pt x="0" y="1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294" name="Freeform 573"/>
            <p:cNvSpPr>
              <a:spLocks/>
            </p:cNvSpPr>
            <p:nvPr/>
          </p:nvSpPr>
          <p:spPr bwMode="auto">
            <a:xfrm>
              <a:off x="4942" y="2468"/>
              <a:ext cx="58" cy="14"/>
            </a:xfrm>
            <a:custGeom>
              <a:avLst/>
              <a:gdLst>
                <a:gd name="T0" fmla="*/ 0 w 58"/>
                <a:gd name="T1" fmla="*/ 12 h 14"/>
                <a:gd name="T2" fmla="*/ 2 w 58"/>
                <a:gd name="T3" fmla="*/ 14 h 14"/>
                <a:gd name="T4" fmla="*/ 58 w 58"/>
                <a:gd name="T5" fmla="*/ 14 h 14"/>
                <a:gd name="T6" fmla="*/ 58 w 58"/>
                <a:gd name="T7" fmla="*/ 0 h 14"/>
                <a:gd name="T8" fmla="*/ 2 w 58"/>
                <a:gd name="T9" fmla="*/ 0 h 14"/>
                <a:gd name="T10" fmla="*/ 6 w 58"/>
                <a:gd name="T11" fmla="*/ 0 h 14"/>
                <a:gd name="T12" fmla="*/ 0 w 58"/>
                <a:gd name="T13" fmla="*/ 12 h 14"/>
                <a:gd name="T14" fmla="*/ 2 w 58"/>
                <a:gd name="T15" fmla="*/ 14 h 14"/>
                <a:gd name="T16" fmla="*/ 2 w 58"/>
                <a:gd name="T17" fmla="*/ 14 h 14"/>
                <a:gd name="T18" fmla="*/ 0 w 58"/>
                <a:gd name="T19" fmla="*/ 12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8" h="14">
                  <a:moveTo>
                    <a:pt x="0" y="12"/>
                  </a:moveTo>
                  <a:lnTo>
                    <a:pt x="2" y="14"/>
                  </a:lnTo>
                  <a:lnTo>
                    <a:pt x="58" y="14"/>
                  </a:lnTo>
                  <a:lnTo>
                    <a:pt x="58" y="0"/>
                  </a:lnTo>
                  <a:lnTo>
                    <a:pt x="2" y="0"/>
                  </a:lnTo>
                  <a:lnTo>
                    <a:pt x="6" y="0"/>
                  </a:lnTo>
                  <a:lnTo>
                    <a:pt x="0" y="12"/>
                  </a:lnTo>
                  <a:lnTo>
                    <a:pt x="2" y="14"/>
                  </a:lnTo>
                  <a:lnTo>
                    <a:pt x="0" y="12"/>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3897" name="Group 574"/>
          <p:cNvGrpSpPr>
            <a:grpSpLocks/>
          </p:cNvGrpSpPr>
          <p:nvPr/>
        </p:nvGrpSpPr>
        <p:grpSpPr bwMode="auto">
          <a:xfrm>
            <a:off x="5187951" y="3905251"/>
            <a:ext cx="93133" cy="250825"/>
            <a:chOff x="4904" y="2320"/>
            <a:chExt cx="44" cy="158"/>
          </a:xfrm>
        </p:grpSpPr>
        <p:sp>
          <p:nvSpPr>
            <p:cNvPr id="34291" name="Freeform 575"/>
            <p:cNvSpPr>
              <a:spLocks/>
            </p:cNvSpPr>
            <p:nvPr/>
          </p:nvSpPr>
          <p:spPr bwMode="auto">
            <a:xfrm>
              <a:off x="4904" y="2320"/>
              <a:ext cx="44" cy="158"/>
            </a:xfrm>
            <a:custGeom>
              <a:avLst/>
              <a:gdLst>
                <a:gd name="T0" fmla="*/ 6 w 44"/>
                <a:gd name="T1" fmla="*/ 0 h 158"/>
                <a:gd name="T2" fmla="*/ 6 w 44"/>
                <a:gd name="T3" fmla="*/ 4 h 158"/>
                <a:gd name="T4" fmla="*/ 2 w 44"/>
                <a:gd name="T5" fmla="*/ 18 h 158"/>
                <a:gd name="T6" fmla="*/ 0 w 44"/>
                <a:gd name="T7" fmla="*/ 44 h 158"/>
                <a:gd name="T8" fmla="*/ 0 w 44"/>
                <a:gd name="T9" fmla="*/ 66 h 158"/>
                <a:gd name="T10" fmla="*/ 0 w 44"/>
                <a:gd name="T11" fmla="*/ 96 h 158"/>
                <a:gd name="T12" fmla="*/ 6 w 44"/>
                <a:gd name="T13" fmla="*/ 120 h 158"/>
                <a:gd name="T14" fmla="*/ 18 w 44"/>
                <a:gd name="T15" fmla="*/ 144 h 158"/>
                <a:gd name="T16" fmla="*/ 38 w 44"/>
                <a:gd name="T17" fmla="*/ 158 h 158"/>
                <a:gd name="T18" fmla="*/ 44 w 44"/>
                <a:gd name="T19" fmla="*/ 146 h 158"/>
                <a:gd name="T20" fmla="*/ 30 w 44"/>
                <a:gd name="T21" fmla="*/ 136 h 158"/>
                <a:gd name="T22" fmla="*/ 22 w 44"/>
                <a:gd name="T23" fmla="*/ 118 h 158"/>
                <a:gd name="T24" fmla="*/ 18 w 44"/>
                <a:gd name="T25" fmla="*/ 94 h 158"/>
                <a:gd name="T26" fmla="*/ 16 w 44"/>
                <a:gd name="T27" fmla="*/ 66 h 158"/>
                <a:gd name="T28" fmla="*/ 18 w 44"/>
                <a:gd name="T29" fmla="*/ 44 h 158"/>
                <a:gd name="T30" fmla="*/ 20 w 44"/>
                <a:gd name="T31" fmla="*/ 22 h 158"/>
                <a:gd name="T32" fmla="*/ 22 w 44"/>
                <a:gd name="T33" fmla="*/ 8 h 158"/>
                <a:gd name="T34" fmla="*/ 22 w 44"/>
                <a:gd name="T35" fmla="*/ 0 h 158"/>
                <a:gd name="T36" fmla="*/ 6 w 44"/>
                <a:gd name="T37" fmla="*/ 0 h 1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4" h="158">
                  <a:moveTo>
                    <a:pt x="6" y="0"/>
                  </a:moveTo>
                  <a:lnTo>
                    <a:pt x="6" y="4"/>
                  </a:lnTo>
                  <a:lnTo>
                    <a:pt x="2" y="18"/>
                  </a:lnTo>
                  <a:lnTo>
                    <a:pt x="0" y="44"/>
                  </a:lnTo>
                  <a:lnTo>
                    <a:pt x="0" y="66"/>
                  </a:lnTo>
                  <a:lnTo>
                    <a:pt x="0" y="96"/>
                  </a:lnTo>
                  <a:lnTo>
                    <a:pt x="6" y="120"/>
                  </a:lnTo>
                  <a:lnTo>
                    <a:pt x="18" y="144"/>
                  </a:lnTo>
                  <a:lnTo>
                    <a:pt x="38" y="158"/>
                  </a:lnTo>
                  <a:lnTo>
                    <a:pt x="44" y="146"/>
                  </a:lnTo>
                  <a:lnTo>
                    <a:pt x="30" y="136"/>
                  </a:lnTo>
                  <a:lnTo>
                    <a:pt x="22" y="118"/>
                  </a:lnTo>
                  <a:lnTo>
                    <a:pt x="18" y="94"/>
                  </a:lnTo>
                  <a:lnTo>
                    <a:pt x="16" y="66"/>
                  </a:lnTo>
                  <a:lnTo>
                    <a:pt x="18" y="44"/>
                  </a:lnTo>
                  <a:lnTo>
                    <a:pt x="20" y="22"/>
                  </a:lnTo>
                  <a:lnTo>
                    <a:pt x="22" y="8"/>
                  </a:lnTo>
                  <a:lnTo>
                    <a:pt x="22" y="0"/>
                  </a:lnTo>
                  <a:lnTo>
                    <a:pt x="6"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292" name="Freeform 576"/>
            <p:cNvSpPr>
              <a:spLocks/>
            </p:cNvSpPr>
            <p:nvPr/>
          </p:nvSpPr>
          <p:spPr bwMode="auto">
            <a:xfrm>
              <a:off x="4904" y="2320"/>
              <a:ext cx="44" cy="158"/>
            </a:xfrm>
            <a:custGeom>
              <a:avLst/>
              <a:gdLst>
                <a:gd name="T0" fmla="*/ 6 w 44"/>
                <a:gd name="T1" fmla="*/ 0 h 158"/>
                <a:gd name="T2" fmla="*/ 6 w 44"/>
                <a:gd name="T3" fmla="*/ 4 h 158"/>
                <a:gd name="T4" fmla="*/ 2 w 44"/>
                <a:gd name="T5" fmla="*/ 18 h 158"/>
                <a:gd name="T6" fmla="*/ 0 w 44"/>
                <a:gd name="T7" fmla="*/ 44 h 158"/>
                <a:gd name="T8" fmla="*/ 0 w 44"/>
                <a:gd name="T9" fmla="*/ 66 h 158"/>
                <a:gd name="T10" fmla="*/ 0 w 44"/>
                <a:gd name="T11" fmla="*/ 96 h 158"/>
                <a:gd name="T12" fmla="*/ 6 w 44"/>
                <a:gd name="T13" fmla="*/ 120 h 158"/>
                <a:gd name="T14" fmla="*/ 18 w 44"/>
                <a:gd name="T15" fmla="*/ 144 h 158"/>
                <a:gd name="T16" fmla="*/ 38 w 44"/>
                <a:gd name="T17" fmla="*/ 158 h 158"/>
                <a:gd name="T18" fmla="*/ 44 w 44"/>
                <a:gd name="T19" fmla="*/ 146 h 158"/>
                <a:gd name="T20" fmla="*/ 30 w 44"/>
                <a:gd name="T21" fmla="*/ 136 h 158"/>
                <a:gd name="T22" fmla="*/ 22 w 44"/>
                <a:gd name="T23" fmla="*/ 118 h 158"/>
                <a:gd name="T24" fmla="*/ 18 w 44"/>
                <a:gd name="T25" fmla="*/ 94 h 158"/>
                <a:gd name="T26" fmla="*/ 16 w 44"/>
                <a:gd name="T27" fmla="*/ 66 h 158"/>
                <a:gd name="T28" fmla="*/ 18 w 44"/>
                <a:gd name="T29" fmla="*/ 44 h 158"/>
                <a:gd name="T30" fmla="*/ 20 w 44"/>
                <a:gd name="T31" fmla="*/ 22 h 158"/>
                <a:gd name="T32" fmla="*/ 22 w 44"/>
                <a:gd name="T33" fmla="*/ 8 h 158"/>
                <a:gd name="T34" fmla="*/ 22 w 44"/>
                <a:gd name="T35" fmla="*/ 0 h 158"/>
                <a:gd name="T36" fmla="*/ 6 w 44"/>
                <a:gd name="T37" fmla="*/ 0 h 1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4" h="158">
                  <a:moveTo>
                    <a:pt x="6" y="0"/>
                  </a:moveTo>
                  <a:lnTo>
                    <a:pt x="6" y="4"/>
                  </a:lnTo>
                  <a:lnTo>
                    <a:pt x="2" y="18"/>
                  </a:lnTo>
                  <a:lnTo>
                    <a:pt x="0" y="44"/>
                  </a:lnTo>
                  <a:lnTo>
                    <a:pt x="0" y="66"/>
                  </a:lnTo>
                  <a:lnTo>
                    <a:pt x="0" y="96"/>
                  </a:lnTo>
                  <a:lnTo>
                    <a:pt x="6" y="120"/>
                  </a:lnTo>
                  <a:lnTo>
                    <a:pt x="18" y="144"/>
                  </a:lnTo>
                  <a:lnTo>
                    <a:pt x="38" y="158"/>
                  </a:lnTo>
                  <a:lnTo>
                    <a:pt x="44" y="146"/>
                  </a:lnTo>
                  <a:lnTo>
                    <a:pt x="30" y="136"/>
                  </a:lnTo>
                  <a:lnTo>
                    <a:pt x="22" y="118"/>
                  </a:lnTo>
                  <a:lnTo>
                    <a:pt x="18" y="94"/>
                  </a:lnTo>
                  <a:lnTo>
                    <a:pt x="16" y="66"/>
                  </a:lnTo>
                  <a:lnTo>
                    <a:pt x="18" y="44"/>
                  </a:lnTo>
                  <a:lnTo>
                    <a:pt x="20" y="22"/>
                  </a:lnTo>
                  <a:lnTo>
                    <a:pt x="22" y="8"/>
                  </a:lnTo>
                  <a:lnTo>
                    <a:pt x="22" y="0"/>
                  </a:lnTo>
                  <a:lnTo>
                    <a:pt x="6" y="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sp>
        <p:nvSpPr>
          <p:cNvPr id="33898" name="Freeform 577"/>
          <p:cNvSpPr>
            <a:spLocks/>
          </p:cNvSpPr>
          <p:nvPr/>
        </p:nvSpPr>
        <p:spPr bwMode="auto">
          <a:xfrm>
            <a:off x="4887385" y="4556125"/>
            <a:ext cx="207433" cy="165100"/>
          </a:xfrm>
          <a:custGeom>
            <a:avLst/>
            <a:gdLst>
              <a:gd name="T0" fmla="*/ 2147483647 w 98"/>
              <a:gd name="T1" fmla="*/ 0 h 104"/>
              <a:gd name="T2" fmla="*/ 2147483647 w 98"/>
              <a:gd name="T3" fmla="*/ 0 h 104"/>
              <a:gd name="T4" fmla="*/ 2147483647 w 98"/>
              <a:gd name="T5" fmla="*/ 2147483647 h 104"/>
              <a:gd name="T6" fmla="*/ 2147483647 w 98"/>
              <a:gd name="T7" fmla="*/ 2147483647 h 104"/>
              <a:gd name="T8" fmla="*/ 2147483647 w 98"/>
              <a:gd name="T9" fmla="*/ 2147483647 h 104"/>
              <a:gd name="T10" fmla="*/ 2147483647 w 98"/>
              <a:gd name="T11" fmla="*/ 2147483647 h 104"/>
              <a:gd name="T12" fmla="*/ 2147483647 w 98"/>
              <a:gd name="T13" fmla="*/ 2147483647 h 104"/>
              <a:gd name="T14" fmla="*/ 2147483647 w 98"/>
              <a:gd name="T15" fmla="*/ 2147483647 h 104"/>
              <a:gd name="T16" fmla="*/ 2147483647 w 98"/>
              <a:gd name="T17" fmla="*/ 2147483647 h 104"/>
              <a:gd name="T18" fmla="*/ 2147483647 w 98"/>
              <a:gd name="T19" fmla="*/ 2147483647 h 104"/>
              <a:gd name="T20" fmla="*/ 2147483647 w 98"/>
              <a:gd name="T21" fmla="*/ 2147483647 h 104"/>
              <a:gd name="T22" fmla="*/ 2147483647 w 98"/>
              <a:gd name="T23" fmla="*/ 2147483647 h 104"/>
              <a:gd name="T24" fmla="*/ 2147483647 w 98"/>
              <a:gd name="T25" fmla="*/ 2147483647 h 104"/>
              <a:gd name="T26" fmla="*/ 2147483647 w 98"/>
              <a:gd name="T27" fmla="*/ 2147483647 h 104"/>
              <a:gd name="T28" fmla="*/ 2147483647 w 98"/>
              <a:gd name="T29" fmla="*/ 2147483647 h 104"/>
              <a:gd name="T30" fmla="*/ 2147483647 w 98"/>
              <a:gd name="T31" fmla="*/ 2147483647 h 104"/>
              <a:gd name="T32" fmla="*/ 2147483647 w 98"/>
              <a:gd name="T33" fmla="*/ 2147483647 h 104"/>
              <a:gd name="T34" fmla="*/ 2147483647 w 98"/>
              <a:gd name="T35" fmla="*/ 2147483647 h 104"/>
              <a:gd name="T36" fmla="*/ 2147483647 w 98"/>
              <a:gd name="T37" fmla="*/ 2147483647 h 104"/>
              <a:gd name="T38" fmla="*/ 2147483647 w 98"/>
              <a:gd name="T39" fmla="*/ 2147483647 h 104"/>
              <a:gd name="T40" fmla="*/ 2147483647 w 98"/>
              <a:gd name="T41" fmla="*/ 2147483647 h 104"/>
              <a:gd name="T42" fmla="*/ 2147483647 w 98"/>
              <a:gd name="T43" fmla="*/ 2147483647 h 104"/>
              <a:gd name="T44" fmla="*/ 2147483647 w 98"/>
              <a:gd name="T45" fmla="*/ 2147483647 h 104"/>
              <a:gd name="T46" fmla="*/ 2147483647 w 98"/>
              <a:gd name="T47" fmla="*/ 2147483647 h 104"/>
              <a:gd name="T48" fmla="*/ 2147483647 w 98"/>
              <a:gd name="T49" fmla="*/ 2147483647 h 104"/>
              <a:gd name="T50" fmla="*/ 0 w 98"/>
              <a:gd name="T51" fmla="*/ 2147483647 h 104"/>
              <a:gd name="T52" fmla="*/ 0 w 98"/>
              <a:gd name="T53" fmla="*/ 2147483647 h 104"/>
              <a:gd name="T54" fmla="*/ 0 w 98"/>
              <a:gd name="T55" fmla="*/ 2147483647 h 104"/>
              <a:gd name="T56" fmla="*/ 0 w 98"/>
              <a:gd name="T57" fmla="*/ 2147483647 h 104"/>
              <a:gd name="T58" fmla="*/ 0 w 98"/>
              <a:gd name="T59" fmla="*/ 2147483647 h 104"/>
              <a:gd name="T60" fmla="*/ 2147483647 w 98"/>
              <a:gd name="T61" fmla="*/ 2147483647 h 104"/>
              <a:gd name="T62" fmla="*/ 2147483647 w 98"/>
              <a:gd name="T63" fmla="*/ 2147483647 h 104"/>
              <a:gd name="T64" fmla="*/ 2147483647 w 98"/>
              <a:gd name="T65" fmla="*/ 2147483647 h 104"/>
              <a:gd name="T66" fmla="*/ 2147483647 w 98"/>
              <a:gd name="T67" fmla="*/ 2147483647 h 104"/>
              <a:gd name="T68" fmla="*/ 2147483647 w 98"/>
              <a:gd name="T69" fmla="*/ 2147483647 h 104"/>
              <a:gd name="T70" fmla="*/ 2147483647 w 98"/>
              <a:gd name="T71" fmla="*/ 2147483647 h 104"/>
              <a:gd name="T72" fmla="*/ 2147483647 w 98"/>
              <a:gd name="T73" fmla="*/ 0 h 10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8" h="104">
                <a:moveTo>
                  <a:pt x="12" y="0"/>
                </a:moveTo>
                <a:lnTo>
                  <a:pt x="84" y="0"/>
                </a:lnTo>
                <a:lnTo>
                  <a:pt x="84" y="2"/>
                </a:lnTo>
                <a:lnTo>
                  <a:pt x="88" y="4"/>
                </a:lnTo>
                <a:lnTo>
                  <a:pt x="90" y="6"/>
                </a:lnTo>
                <a:lnTo>
                  <a:pt x="90" y="12"/>
                </a:lnTo>
                <a:lnTo>
                  <a:pt x="94" y="18"/>
                </a:lnTo>
                <a:lnTo>
                  <a:pt x="96" y="26"/>
                </a:lnTo>
                <a:lnTo>
                  <a:pt x="96" y="34"/>
                </a:lnTo>
                <a:lnTo>
                  <a:pt x="98" y="42"/>
                </a:lnTo>
                <a:lnTo>
                  <a:pt x="98" y="54"/>
                </a:lnTo>
                <a:lnTo>
                  <a:pt x="98" y="64"/>
                </a:lnTo>
                <a:lnTo>
                  <a:pt x="96" y="74"/>
                </a:lnTo>
                <a:lnTo>
                  <a:pt x="96" y="82"/>
                </a:lnTo>
                <a:lnTo>
                  <a:pt x="94" y="90"/>
                </a:lnTo>
                <a:lnTo>
                  <a:pt x="90" y="94"/>
                </a:lnTo>
                <a:lnTo>
                  <a:pt x="90" y="98"/>
                </a:lnTo>
                <a:lnTo>
                  <a:pt x="88" y="102"/>
                </a:lnTo>
                <a:lnTo>
                  <a:pt x="84" y="104"/>
                </a:lnTo>
                <a:lnTo>
                  <a:pt x="12" y="104"/>
                </a:lnTo>
                <a:lnTo>
                  <a:pt x="10" y="102"/>
                </a:lnTo>
                <a:lnTo>
                  <a:pt x="8" y="98"/>
                </a:lnTo>
                <a:lnTo>
                  <a:pt x="4" y="94"/>
                </a:lnTo>
                <a:lnTo>
                  <a:pt x="2" y="90"/>
                </a:lnTo>
                <a:lnTo>
                  <a:pt x="2" y="82"/>
                </a:lnTo>
                <a:lnTo>
                  <a:pt x="0" y="74"/>
                </a:lnTo>
                <a:lnTo>
                  <a:pt x="0" y="64"/>
                </a:lnTo>
                <a:lnTo>
                  <a:pt x="0" y="54"/>
                </a:lnTo>
                <a:lnTo>
                  <a:pt x="0" y="42"/>
                </a:lnTo>
                <a:lnTo>
                  <a:pt x="0" y="34"/>
                </a:lnTo>
                <a:lnTo>
                  <a:pt x="2" y="26"/>
                </a:lnTo>
                <a:lnTo>
                  <a:pt x="2" y="18"/>
                </a:lnTo>
                <a:lnTo>
                  <a:pt x="4" y="12"/>
                </a:lnTo>
                <a:lnTo>
                  <a:pt x="8" y="6"/>
                </a:lnTo>
                <a:lnTo>
                  <a:pt x="10" y="4"/>
                </a:lnTo>
                <a:lnTo>
                  <a:pt x="12" y="2"/>
                </a:lnTo>
                <a:lnTo>
                  <a:pt x="12"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nvGrpSpPr>
          <p:cNvPr id="33899" name="Group 578"/>
          <p:cNvGrpSpPr>
            <a:grpSpLocks/>
          </p:cNvGrpSpPr>
          <p:nvPr/>
        </p:nvGrpSpPr>
        <p:grpSpPr bwMode="auto">
          <a:xfrm>
            <a:off x="4887385" y="4562475"/>
            <a:ext cx="55033" cy="158750"/>
            <a:chOff x="4762" y="2734"/>
            <a:chExt cx="26" cy="100"/>
          </a:xfrm>
        </p:grpSpPr>
        <p:sp>
          <p:nvSpPr>
            <p:cNvPr id="34289" name="Freeform 579"/>
            <p:cNvSpPr>
              <a:spLocks/>
            </p:cNvSpPr>
            <p:nvPr/>
          </p:nvSpPr>
          <p:spPr bwMode="auto">
            <a:xfrm>
              <a:off x="4762" y="2734"/>
              <a:ext cx="26" cy="100"/>
            </a:xfrm>
            <a:custGeom>
              <a:avLst/>
              <a:gdLst>
                <a:gd name="T0" fmla="*/ 26 w 26"/>
                <a:gd name="T1" fmla="*/ 50 h 100"/>
                <a:gd name="T2" fmla="*/ 26 w 26"/>
                <a:gd name="T3" fmla="*/ 38 h 100"/>
                <a:gd name="T4" fmla="*/ 24 w 26"/>
                <a:gd name="T5" fmla="*/ 30 h 100"/>
                <a:gd name="T6" fmla="*/ 24 w 26"/>
                <a:gd name="T7" fmla="*/ 22 h 100"/>
                <a:gd name="T8" fmla="*/ 22 w 26"/>
                <a:gd name="T9" fmla="*/ 14 h 100"/>
                <a:gd name="T10" fmla="*/ 20 w 26"/>
                <a:gd name="T11" fmla="*/ 8 h 100"/>
                <a:gd name="T12" fmla="*/ 18 w 26"/>
                <a:gd name="T13" fmla="*/ 2 h 100"/>
                <a:gd name="T14" fmla="*/ 16 w 26"/>
                <a:gd name="T15" fmla="*/ 0 h 100"/>
                <a:gd name="T16" fmla="*/ 12 w 26"/>
                <a:gd name="T17" fmla="*/ 0 h 100"/>
                <a:gd name="T18" fmla="*/ 8 w 26"/>
                <a:gd name="T19" fmla="*/ 0 h 100"/>
                <a:gd name="T20" fmla="*/ 8 w 26"/>
                <a:gd name="T21" fmla="*/ 2 h 100"/>
                <a:gd name="T22" fmla="*/ 4 w 26"/>
                <a:gd name="T23" fmla="*/ 8 h 100"/>
                <a:gd name="T24" fmla="*/ 2 w 26"/>
                <a:gd name="T25" fmla="*/ 14 h 100"/>
                <a:gd name="T26" fmla="*/ 2 w 26"/>
                <a:gd name="T27" fmla="*/ 22 h 100"/>
                <a:gd name="T28" fmla="*/ 0 w 26"/>
                <a:gd name="T29" fmla="*/ 30 h 100"/>
                <a:gd name="T30" fmla="*/ 0 w 26"/>
                <a:gd name="T31" fmla="*/ 38 h 100"/>
                <a:gd name="T32" fmla="*/ 0 w 26"/>
                <a:gd name="T33" fmla="*/ 50 h 100"/>
                <a:gd name="T34" fmla="*/ 0 w 26"/>
                <a:gd name="T35" fmla="*/ 60 h 100"/>
                <a:gd name="T36" fmla="*/ 0 w 26"/>
                <a:gd name="T37" fmla="*/ 70 h 100"/>
                <a:gd name="T38" fmla="*/ 2 w 26"/>
                <a:gd name="T39" fmla="*/ 78 h 100"/>
                <a:gd name="T40" fmla="*/ 2 w 26"/>
                <a:gd name="T41" fmla="*/ 86 h 100"/>
                <a:gd name="T42" fmla="*/ 4 w 26"/>
                <a:gd name="T43" fmla="*/ 90 h 100"/>
                <a:gd name="T44" fmla="*/ 8 w 26"/>
                <a:gd name="T45" fmla="*/ 94 h 100"/>
                <a:gd name="T46" fmla="*/ 8 w 26"/>
                <a:gd name="T47" fmla="*/ 98 h 100"/>
                <a:gd name="T48" fmla="*/ 12 w 26"/>
                <a:gd name="T49" fmla="*/ 100 h 100"/>
                <a:gd name="T50" fmla="*/ 16 w 26"/>
                <a:gd name="T51" fmla="*/ 98 h 100"/>
                <a:gd name="T52" fmla="*/ 18 w 26"/>
                <a:gd name="T53" fmla="*/ 94 h 100"/>
                <a:gd name="T54" fmla="*/ 20 w 26"/>
                <a:gd name="T55" fmla="*/ 90 h 100"/>
                <a:gd name="T56" fmla="*/ 22 w 26"/>
                <a:gd name="T57" fmla="*/ 86 h 100"/>
                <a:gd name="T58" fmla="*/ 24 w 26"/>
                <a:gd name="T59" fmla="*/ 78 h 100"/>
                <a:gd name="T60" fmla="*/ 24 w 26"/>
                <a:gd name="T61" fmla="*/ 70 h 100"/>
                <a:gd name="T62" fmla="*/ 26 w 26"/>
                <a:gd name="T63" fmla="*/ 60 h 100"/>
                <a:gd name="T64" fmla="*/ 26 w 26"/>
                <a:gd name="T65" fmla="*/ 50 h 1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6" h="100">
                  <a:moveTo>
                    <a:pt x="26" y="50"/>
                  </a:moveTo>
                  <a:lnTo>
                    <a:pt x="26" y="38"/>
                  </a:lnTo>
                  <a:lnTo>
                    <a:pt x="24" y="30"/>
                  </a:lnTo>
                  <a:lnTo>
                    <a:pt x="24" y="22"/>
                  </a:lnTo>
                  <a:lnTo>
                    <a:pt x="22" y="14"/>
                  </a:lnTo>
                  <a:lnTo>
                    <a:pt x="20" y="8"/>
                  </a:lnTo>
                  <a:lnTo>
                    <a:pt x="18" y="2"/>
                  </a:lnTo>
                  <a:lnTo>
                    <a:pt x="16" y="0"/>
                  </a:lnTo>
                  <a:lnTo>
                    <a:pt x="12" y="0"/>
                  </a:lnTo>
                  <a:lnTo>
                    <a:pt x="8" y="0"/>
                  </a:lnTo>
                  <a:lnTo>
                    <a:pt x="8" y="2"/>
                  </a:lnTo>
                  <a:lnTo>
                    <a:pt x="4" y="8"/>
                  </a:lnTo>
                  <a:lnTo>
                    <a:pt x="2" y="14"/>
                  </a:lnTo>
                  <a:lnTo>
                    <a:pt x="2" y="22"/>
                  </a:lnTo>
                  <a:lnTo>
                    <a:pt x="0" y="30"/>
                  </a:lnTo>
                  <a:lnTo>
                    <a:pt x="0" y="38"/>
                  </a:lnTo>
                  <a:lnTo>
                    <a:pt x="0" y="50"/>
                  </a:lnTo>
                  <a:lnTo>
                    <a:pt x="0" y="60"/>
                  </a:lnTo>
                  <a:lnTo>
                    <a:pt x="0" y="70"/>
                  </a:lnTo>
                  <a:lnTo>
                    <a:pt x="2" y="78"/>
                  </a:lnTo>
                  <a:lnTo>
                    <a:pt x="2" y="86"/>
                  </a:lnTo>
                  <a:lnTo>
                    <a:pt x="4" y="90"/>
                  </a:lnTo>
                  <a:lnTo>
                    <a:pt x="8" y="94"/>
                  </a:lnTo>
                  <a:lnTo>
                    <a:pt x="8" y="98"/>
                  </a:lnTo>
                  <a:lnTo>
                    <a:pt x="12" y="100"/>
                  </a:lnTo>
                  <a:lnTo>
                    <a:pt x="16" y="98"/>
                  </a:lnTo>
                  <a:lnTo>
                    <a:pt x="18" y="94"/>
                  </a:lnTo>
                  <a:lnTo>
                    <a:pt x="20" y="90"/>
                  </a:lnTo>
                  <a:lnTo>
                    <a:pt x="22" y="86"/>
                  </a:lnTo>
                  <a:lnTo>
                    <a:pt x="24" y="78"/>
                  </a:lnTo>
                  <a:lnTo>
                    <a:pt x="24" y="70"/>
                  </a:lnTo>
                  <a:lnTo>
                    <a:pt x="26" y="60"/>
                  </a:lnTo>
                  <a:lnTo>
                    <a:pt x="26" y="5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290" name="Freeform 580"/>
            <p:cNvSpPr>
              <a:spLocks/>
            </p:cNvSpPr>
            <p:nvPr/>
          </p:nvSpPr>
          <p:spPr bwMode="auto">
            <a:xfrm>
              <a:off x="4762" y="2734"/>
              <a:ext cx="26" cy="100"/>
            </a:xfrm>
            <a:custGeom>
              <a:avLst/>
              <a:gdLst>
                <a:gd name="T0" fmla="*/ 26 w 26"/>
                <a:gd name="T1" fmla="*/ 50 h 100"/>
                <a:gd name="T2" fmla="*/ 26 w 26"/>
                <a:gd name="T3" fmla="*/ 38 h 100"/>
                <a:gd name="T4" fmla="*/ 24 w 26"/>
                <a:gd name="T5" fmla="*/ 30 h 100"/>
                <a:gd name="T6" fmla="*/ 24 w 26"/>
                <a:gd name="T7" fmla="*/ 22 h 100"/>
                <a:gd name="T8" fmla="*/ 22 w 26"/>
                <a:gd name="T9" fmla="*/ 14 h 100"/>
                <a:gd name="T10" fmla="*/ 20 w 26"/>
                <a:gd name="T11" fmla="*/ 8 h 100"/>
                <a:gd name="T12" fmla="*/ 18 w 26"/>
                <a:gd name="T13" fmla="*/ 2 h 100"/>
                <a:gd name="T14" fmla="*/ 16 w 26"/>
                <a:gd name="T15" fmla="*/ 0 h 100"/>
                <a:gd name="T16" fmla="*/ 12 w 26"/>
                <a:gd name="T17" fmla="*/ 0 h 100"/>
                <a:gd name="T18" fmla="*/ 8 w 26"/>
                <a:gd name="T19" fmla="*/ 0 h 100"/>
                <a:gd name="T20" fmla="*/ 8 w 26"/>
                <a:gd name="T21" fmla="*/ 2 h 100"/>
                <a:gd name="T22" fmla="*/ 4 w 26"/>
                <a:gd name="T23" fmla="*/ 8 h 100"/>
                <a:gd name="T24" fmla="*/ 2 w 26"/>
                <a:gd name="T25" fmla="*/ 14 h 100"/>
                <a:gd name="T26" fmla="*/ 2 w 26"/>
                <a:gd name="T27" fmla="*/ 22 h 100"/>
                <a:gd name="T28" fmla="*/ 0 w 26"/>
                <a:gd name="T29" fmla="*/ 30 h 100"/>
                <a:gd name="T30" fmla="*/ 0 w 26"/>
                <a:gd name="T31" fmla="*/ 38 h 100"/>
                <a:gd name="T32" fmla="*/ 0 w 26"/>
                <a:gd name="T33" fmla="*/ 50 h 100"/>
                <a:gd name="T34" fmla="*/ 0 w 26"/>
                <a:gd name="T35" fmla="*/ 60 h 100"/>
                <a:gd name="T36" fmla="*/ 0 w 26"/>
                <a:gd name="T37" fmla="*/ 70 h 100"/>
                <a:gd name="T38" fmla="*/ 2 w 26"/>
                <a:gd name="T39" fmla="*/ 78 h 100"/>
                <a:gd name="T40" fmla="*/ 2 w 26"/>
                <a:gd name="T41" fmla="*/ 86 h 100"/>
                <a:gd name="T42" fmla="*/ 4 w 26"/>
                <a:gd name="T43" fmla="*/ 90 h 100"/>
                <a:gd name="T44" fmla="*/ 8 w 26"/>
                <a:gd name="T45" fmla="*/ 94 h 100"/>
                <a:gd name="T46" fmla="*/ 8 w 26"/>
                <a:gd name="T47" fmla="*/ 98 h 100"/>
                <a:gd name="T48" fmla="*/ 12 w 26"/>
                <a:gd name="T49" fmla="*/ 100 h 100"/>
                <a:gd name="T50" fmla="*/ 16 w 26"/>
                <a:gd name="T51" fmla="*/ 98 h 100"/>
                <a:gd name="T52" fmla="*/ 18 w 26"/>
                <a:gd name="T53" fmla="*/ 94 h 100"/>
                <a:gd name="T54" fmla="*/ 20 w 26"/>
                <a:gd name="T55" fmla="*/ 90 h 100"/>
                <a:gd name="T56" fmla="*/ 22 w 26"/>
                <a:gd name="T57" fmla="*/ 86 h 100"/>
                <a:gd name="T58" fmla="*/ 24 w 26"/>
                <a:gd name="T59" fmla="*/ 78 h 100"/>
                <a:gd name="T60" fmla="*/ 24 w 26"/>
                <a:gd name="T61" fmla="*/ 70 h 100"/>
                <a:gd name="T62" fmla="*/ 26 w 26"/>
                <a:gd name="T63" fmla="*/ 60 h 100"/>
                <a:gd name="T64" fmla="*/ 26 w 26"/>
                <a:gd name="T65" fmla="*/ 50 h 1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6" h="100">
                  <a:moveTo>
                    <a:pt x="26" y="50"/>
                  </a:moveTo>
                  <a:lnTo>
                    <a:pt x="26" y="38"/>
                  </a:lnTo>
                  <a:lnTo>
                    <a:pt x="24" y="30"/>
                  </a:lnTo>
                  <a:lnTo>
                    <a:pt x="24" y="22"/>
                  </a:lnTo>
                  <a:lnTo>
                    <a:pt x="22" y="14"/>
                  </a:lnTo>
                  <a:lnTo>
                    <a:pt x="20" y="8"/>
                  </a:lnTo>
                  <a:lnTo>
                    <a:pt x="18" y="2"/>
                  </a:lnTo>
                  <a:lnTo>
                    <a:pt x="16" y="0"/>
                  </a:lnTo>
                  <a:lnTo>
                    <a:pt x="12" y="0"/>
                  </a:lnTo>
                  <a:lnTo>
                    <a:pt x="8" y="0"/>
                  </a:lnTo>
                  <a:lnTo>
                    <a:pt x="8" y="2"/>
                  </a:lnTo>
                  <a:lnTo>
                    <a:pt x="4" y="8"/>
                  </a:lnTo>
                  <a:lnTo>
                    <a:pt x="2" y="14"/>
                  </a:lnTo>
                  <a:lnTo>
                    <a:pt x="2" y="22"/>
                  </a:lnTo>
                  <a:lnTo>
                    <a:pt x="0" y="30"/>
                  </a:lnTo>
                  <a:lnTo>
                    <a:pt x="0" y="38"/>
                  </a:lnTo>
                  <a:lnTo>
                    <a:pt x="0" y="50"/>
                  </a:lnTo>
                  <a:lnTo>
                    <a:pt x="0" y="60"/>
                  </a:lnTo>
                  <a:lnTo>
                    <a:pt x="0" y="70"/>
                  </a:lnTo>
                  <a:lnTo>
                    <a:pt x="2" y="78"/>
                  </a:lnTo>
                  <a:lnTo>
                    <a:pt x="2" y="86"/>
                  </a:lnTo>
                  <a:lnTo>
                    <a:pt x="4" y="90"/>
                  </a:lnTo>
                  <a:lnTo>
                    <a:pt x="8" y="94"/>
                  </a:lnTo>
                  <a:lnTo>
                    <a:pt x="8" y="98"/>
                  </a:lnTo>
                  <a:lnTo>
                    <a:pt x="12" y="100"/>
                  </a:lnTo>
                  <a:lnTo>
                    <a:pt x="16" y="98"/>
                  </a:lnTo>
                  <a:lnTo>
                    <a:pt x="18" y="94"/>
                  </a:lnTo>
                  <a:lnTo>
                    <a:pt x="20" y="90"/>
                  </a:lnTo>
                  <a:lnTo>
                    <a:pt x="22" y="86"/>
                  </a:lnTo>
                  <a:lnTo>
                    <a:pt x="24" y="78"/>
                  </a:lnTo>
                  <a:lnTo>
                    <a:pt x="24" y="70"/>
                  </a:lnTo>
                  <a:lnTo>
                    <a:pt x="26" y="60"/>
                  </a:lnTo>
                  <a:lnTo>
                    <a:pt x="26" y="5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3900" name="Group 581"/>
          <p:cNvGrpSpPr>
            <a:grpSpLocks/>
          </p:cNvGrpSpPr>
          <p:nvPr/>
        </p:nvGrpSpPr>
        <p:grpSpPr bwMode="auto">
          <a:xfrm>
            <a:off x="4802718" y="4632326"/>
            <a:ext cx="114300" cy="136525"/>
            <a:chOff x="4722" y="2778"/>
            <a:chExt cx="54" cy="86"/>
          </a:xfrm>
        </p:grpSpPr>
        <p:sp>
          <p:nvSpPr>
            <p:cNvPr id="34287" name="Freeform 582"/>
            <p:cNvSpPr>
              <a:spLocks/>
            </p:cNvSpPr>
            <p:nvPr/>
          </p:nvSpPr>
          <p:spPr bwMode="auto">
            <a:xfrm>
              <a:off x="4722" y="2778"/>
              <a:ext cx="54" cy="86"/>
            </a:xfrm>
            <a:custGeom>
              <a:avLst/>
              <a:gdLst>
                <a:gd name="T0" fmla="*/ 20 w 54"/>
                <a:gd name="T1" fmla="*/ 82 h 86"/>
                <a:gd name="T2" fmla="*/ 16 w 54"/>
                <a:gd name="T3" fmla="*/ 62 h 86"/>
                <a:gd name="T4" fmla="*/ 18 w 54"/>
                <a:gd name="T5" fmla="*/ 44 h 86"/>
                <a:gd name="T6" fmla="*/ 22 w 54"/>
                <a:gd name="T7" fmla="*/ 34 h 86"/>
                <a:gd name="T8" fmla="*/ 30 w 54"/>
                <a:gd name="T9" fmla="*/ 26 h 86"/>
                <a:gd name="T10" fmla="*/ 38 w 54"/>
                <a:gd name="T11" fmla="*/ 20 h 86"/>
                <a:gd name="T12" fmla="*/ 46 w 54"/>
                <a:gd name="T13" fmla="*/ 14 h 86"/>
                <a:gd name="T14" fmla="*/ 52 w 54"/>
                <a:gd name="T15" fmla="*/ 14 h 86"/>
                <a:gd name="T16" fmla="*/ 54 w 54"/>
                <a:gd name="T17" fmla="*/ 12 h 86"/>
                <a:gd name="T18" fmla="*/ 50 w 54"/>
                <a:gd name="T19" fmla="*/ 0 h 86"/>
                <a:gd name="T20" fmla="*/ 48 w 54"/>
                <a:gd name="T21" fmla="*/ 0 h 86"/>
                <a:gd name="T22" fmla="*/ 40 w 54"/>
                <a:gd name="T23" fmla="*/ 2 h 86"/>
                <a:gd name="T24" fmla="*/ 28 w 54"/>
                <a:gd name="T25" fmla="*/ 8 h 86"/>
                <a:gd name="T26" fmla="*/ 18 w 54"/>
                <a:gd name="T27" fmla="*/ 14 h 86"/>
                <a:gd name="T28" fmla="*/ 8 w 54"/>
                <a:gd name="T29" fmla="*/ 26 h 86"/>
                <a:gd name="T30" fmla="*/ 2 w 54"/>
                <a:gd name="T31" fmla="*/ 44 h 86"/>
                <a:gd name="T32" fmla="*/ 0 w 54"/>
                <a:gd name="T33" fmla="*/ 62 h 86"/>
                <a:gd name="T34" fmla="*/ 4 w 54"/>
                <a:gd name="T35" fmla="*/ 86 h 86"/>
                <a:gd name="T36" fmla="*/ 4 w 54"/>
                <a:gd name="T37" fmla="*/ 84 h 86"/>
                <a:gd name="T38" fmla="*/ 20 w 54"/>
                <a:gd name="T39" fmla="*/ 82 h 8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4" h="86">
                  <a:moveTo>
                    <a:pt x="20" y="82"/>
                  </a:moveTo>
                  <a:lnTo>
                    <a:pt x="16" y="62"/>
                  </a:lnTo>
                  <a:lnTo>
                    <a:pt x="18" y="44"/>
                  </a:lnTo>
                  <a:lnTo>
                    <a:pt x="22" y="34"/>
                  </a:lnTo>
                  <a:lnTo>
                    <a:pt x="30" y="26"/>
                  </a:lnTo>
                  <a:lnTo>
                    <a:pt x="38" y="20"/>
                  </a:lnTo>
                  <a:lnTo>
                    <a:pt x="46" y="14"/>
                  </a:lnTo>
                  <a:lnTo>
                    <a:pt x="52" y="14"/>
                  </a:lnTo>
                  <a:lnTo>
                    <a:pt x="54" y="12"/>
                  </a:lnTo>
                  <a:lnTo>
                    <a:pt x="50" y="0"/>
                  </a:lnTo>
                  <a:lnTo>
                    <a:pt x="48" y="0"/>
                  </a:lnTo>
                  <a:lnTo>
                    <a:pt x="40" y="2"/>
                  </a:lnTo>
                  <a:lnTo>
                    <a:pt x="28" y="8"/>
                  </a:lnTo>
                  <a:lnTo>
                    <a:pt x="18" y="14"/>
                  </a:lnTo>
                  <a:lnTo>
                    <a:pt x="8" y="26"/>
                  </a:lnTo>
                  <a:lnTo>
                    <a:pt x="2" y="44"/>
                  </a:lnTo>
                  <a:lnTo>
                    <a:pt x="0" y="62"/>
                  </a:lnTo>
                  <a:lnTo>
                    <a:pt x="4" y="86"/>
                  </a:lnTo>
                  <a:lnTo>
                    <a:pt x="4" y="84"/>
                  </a:lnTo>
                  <a:lnTo>
                    <a:pt x="20" y="8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288" name="Freeform 583"/>
            <p:cNvSpPr>
              <a:spLocks/>
            </p:cNvSpPr>
            <p:nvPr/>
          </p:nvSpPr>
          <p:spPr bwMode="auto">
            <a:xfrm>
              <a:off x="4722" y="2778"/>
              <a:ext cx="54" cy="86"/>
            </a:xfrm>
            <a:custGeom>
              <a:avLst/>
              <a:gdLst>
                <a:gd name="T0" fmla="*/ 20 w 54"/>
                <a:gd name="T1" fmla="*/ 82 h 86"/>
                <a:gd name="T2" fmla="*/ 16 w 54"/>
                <a:gd name="T3" fmla="*/ 62 h 86"/>
                <a:gd name="T4" fmla="*/ 18 w 54"/>
                <a:gd name="T5" fmla="*/ 44 h 86"/>
                <a:gd name="T6" fmla="*/ 22 w 54"/>
                <a:gd name="T7" fmla="*/ 34 h 86"/>
                <a:gd name="T8" fmla="*/ 30 w 54"/>
                <a:gd name="T9" fmla="*/ 26 h 86"/>
                <a:gd name="T10" fmla="*/ 38 w 54"/>
                <a:gd name="T11" fmla="*/ 20 h 86"/>
                <a:gd name="T12" fmla="*/ 46 w 54"/>
                <a:gd name="T13" fmla="*/ 14 h 86"/>
                <a:gd name="T14" fmla="*/ 52 w 54"/>
                <a:gd name="T15" fmla="*/ 14 h 86"/>
                <a:gd name="T16" fmla="*/ 54 w 54"/>
                <a:gd name="T17" fmla="*/ 12 h 86"/>
                <a:gd name="T18" fmla="*/ 50 w 54"/>
                <a:gd name="T19" fmla="*/ 0 h 86"/>
                <a:gd name="T20" fmla="*/ 48 w 54"/>
                <a:gd name="T21" fmla="*/ 0 h 86"/>
                <a:gd name="T22" fmla="*/ 40 w 54"/>
                <a:gd name="T23" fmla="*/ 2 h 86"/>
                <a:gd name="T24" fmla="*/ 28 w 54"/>
                <a:gd name="T25" fmla="*/ 8 h 86"/>
                <a:gd name="T26" fmla="*/ 18 w 54"/>
                <a:gd name="T27" fmla="*/ 14 h 86"/>
                <a:gd name="T28" fmla="*/ 8 w 54"/>
                <a:gd name="T29" fmla="*/ 26 h 86"/>
                <a:gd name="T30" fmla="*/ 2 w 54"/>
                <a:gd name="T31" fmla="*/ 44 h 86"/>
                <a:gd name="T32" fmla="*/ 0 w 54"/>
                <a:gd name="T33" fmla="*/ 62 h 86"/>
                <a:gd name="T34" fmla="*/ 4 w 54"/>
                <a:gd name="T35" fmla="*/ 86 h 86"/>
                <a:gd name="T36" fmla="*/ 4 w 54"/>
                <a:gd name="T37" fmla="*/ 84 h 86"/>
                <a:gd name="T38" fmla="*/ 20 w 54"/>
                <a:gd name="T39" fmla="*/ 82 h 8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4" h="86">
                  <a:moveTo>
                    <a:pt x="20" y="82"/>
                  </a:moveTo>
                  <a:lnTo>
                    <a:pt x="16" y="62"/>
                  </a:lnTo>
                  <a:lnTo>
                    <a:pt x="18" y="44"/>
                  </a:lnTo>
                  <a:lnTo>
                    <a:pt x="22" y="34"/>
                  </a:lnTo>
                  <a:lnTo>
                    <a:pt x="30" y="26"/>
                  </a:lnTo>
                  <a:lnTo>
                    <a:pt x="38" y="20"/>
                  </a:lnTo>
                  <a:lnTo>
                    <a:pt x="46" y="14"/>
                  </a:lnTo>
                  <a:lnTo>
                    <a:pt x="52" y="14"/>
                  </a:lnTo>
                  <a:lnTo>
                    <a:pt x="54" y="12"/>
                  </a:lnTo>
                  <a:lnTo>
                    <a:pt x="50" y="0"/>
                  </a:lnTo>
                  <a:lnTo>
                    <a:pt x="48" y="0"/>
                  </a:lnTo>
                  <a:lnTo>
                    <a:pt x="40" y="2"/>
                  </a:lnTo>
                  <a:lnTo>
                    <a:pt x="28" y="8"/>
                  </a:lnTo>
                  <a:lnTo>
                    <a:pt x="18" y="14"/>
                  </a:lnTo>
                  <a:lnTo>
                    <a:pt x="8" y="26"/>
                  </a:lnTo>
                  <a:lnTo>
                    <a:pt x="2" y="44"/>
                  </a:lnTo>
                  <a:lnTo>
                    <a:pt x="0" y="62"/>
                  </a:lnTo>
                  <a:lnTo>
                    <a:pt x="4" y="86"/>
                  </a:lnTo>
                  <a:lnTo>
                    <a:pt x="4" y="84"/>
                  </a:lnTo>
                  <a:lnTo>
                    <a:pt x="20" y="82"/>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3901" name="Group 584"/>
          <p:cNvGrpSpPr>
            <a:grpSpLocks/>
          </p:cNvGrpSpPr>
          <p:nvPr/>
        </p:nvGrpSpPr>
        <p:grpSpPr bwMode="auto">
          <a:xfrm>
            <a:off x="4781551" y="4765675"/>
            <a:ext cx="63500" cy="95250"/>
            <a:chOff x="4712" y="2862"/>
            <a:chExt cx="30" cy="60"/>
          </a:xfrm>
        </p:grpSpPr>
        <p:sp>
          <p:nvSpPr>
            <p:cNvPr id="34285" name="Freeform 585"/>
            <p:cNvSpPr>
              <a:spLocks/>
            </p:cNvSpPr>
            <p:nvPr/>
          </p:nvSpPr>
          <p:spPr bwMode="auto">
            <a:xfrm>
              <a:off x="4712" y="2862"/>
              <a:ext cx="30" cy="60"/>
            </a:xfrm>
            <a:custGeom>
              <a:avLst/>
              <a:gdLst>
                <a:gd name="T0" fmla="*/ 4 w 30"/>
                <a:gd name="T1" fmla="*/ 60 h 60"/>
                <a:gd name="T2" fmla="*/ 14 w 30"/>
                <a:gd name="T3" fmla="*/ 52 h 60"/>
                <a:gd name="T4" fmla="*/ 22 w 30"/>
                <a:gd name="T5" fmla="*/ 44 h 60"/>
                <a:gd name="T6" fmla="*/ 28 w 30"/>
                <a:gd name="T7" fmla="*/ 34 h 60"/>
                <a:gd name="T8" fmla="*/ 30 w 30"/>
                <a:gd name="T9" fmla="*/ 24 h 60"/>
                <a:gd name="T10" fmla="*/ 30 w 30"/>
                <a:gd name="T11" fmla="*/ 14 h 60"/>
                <a:gd name="T12" fmla="*/ 30 w 30"/>
                <a:gd name="T13" fmla="*/ 6 h 60"/>
                <a:gd name="T14" fmla="*/ 30 w 30"/>
                <a:gd name="T15" fmla="*/ 2 h 60"/>
                <a:gd name="T16" fmla="*/ 30 w 30"/>
                <a:gd name="T17" fmla="*/ 0 h 60"/>
                <a:gd name="T18" fmla="*/ 14 w 30"/>
                <a:gd name="T19" fmla="*/ 0 h 60"/>
                <a:gd name="T20" fmla="*/ 14 w 30"/>
                <a:gd name="T21" fmla="*/ 2 h 60"/>
                <a:gd name="T22" fmla="*/ 14 w 30"/>
                <a:gd name="T23" fmla="*/ 6 h 60"/>
                <a:gd name="T24" fmla="*/ 14 w 30"/>
                <a:gd name="T25" fmla="*/ 14 h 60"/>
                <a:gd name="T26" fmla="*/ 14 w 30"/>
                <a:gd name="T27" fmla="*/ 20 h 60"/>
                <a:gd name="T28" fmla="*/ 12 w 30"/>
                <a:gd name="T29" fmla="*/ 30 h 60"/>
                <a:gd name="T30" fmla="*/ 8 w 30"/>
                <a:gd name="T31" fmla="*/ 38 h 60"/>
                <a:gd name="T32" fmla="*/ 4 w 30"/>
                <a:gd name="T33" fmla="*/ 42 h 60"/>
                <a:gd name="T34" fmla="*/ 0 w 30"/>
                <a:gd name="T35" fmla="*/ 48 h 60"/>
                <a:gd name="T36" fmla="*/ 4 w 30"/>
                <a:gd name="T37" fmla="*/ 60 h 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0" h="60">
                  <a:moveTo>
                    <a:pt x="4" y="60"/>
                  </a:moveTo>
                  <a:lnTo>
                    <a:pt x="14" y="52"/>
                  </a:lnTo>
                  <a:lnTo>
                    <a:pt x="22" y="44"/>
                  </a:lnTo>
                  <a:lnTo>
                    <a:pt x="28" y="34"/>
                  </a:lnTo>
                  <a:lnTo>
                    <a:pt x="30" y="24"/>
                  </a:lnTo>
                  <a:lnTo>
                    <a:pt x="30" y="14"/>
                  </a:lnTo>
                  <a:lnTo>
                    <a:pt x="30" y="6"/>
                  </a:lnTo>
                  <a:lnTo>
                    <a:pt x="30" y="2"/>
                  </a:lnTo>
                  <a:lnTo>
                    <a:pt x="30" y="0"/>
                  </a:lnTo>
                  <a:lnTo>
                    <a:pt x="14" y="0"/>
                  </a:lnTo>
                  <a:lnTo>
                    <a:pt x="14" y="2"/>
                  </a:lnTo>
                  <a:lnTo>
                    <a:pt x="14" y="6"/>
                  </a:lnTo>
                  <a:lnTo>
                    <a:pt x="14" y="14"/>
                  </a:lnTo>
                  <a:lnTo>
                    <a:pt x="14" y="20"/>
                  </a:lnTo>
                  <a:lnTo>
                    <a:pt x="12" y="30"/>
                  </a:lnTo>
                  <a:lnTo>
                    <a:pt x="8" y="38"/>
                  </a:lnTo>
                  <a:lnTo>
                    <a:pt x="4" y="42"/>
                  </a:lnTo>
                  <a:lnTo>
                    <a:pt x="0" y="48"/>
                  </a:lnTo>
                  <a:lnTo>
                    <a:pt x="4" y="6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286" name="Freeform 586"/>
            <p:cNvSpPr>
              <a:spLocks/>
            </p:cNvSpPr>
            <p:nvPr/>
          </p:nvSpPr>
          <p:spPr bwMode="auto">
            <a:xfrm>
              <a:off x="4712" y="2862"/>
              <a:ext cx="30" cy="60"/>
            </a:xfrm>
            <a:custGeom>
              <a:avLst/>
              <a:gdLst>
                <a:gd name="T0" fmla="*/ 4 w 30"/>
                <a:gd name="T1" fmla="*/ 60 h 60"/>
                <a:gd name="T2" fmla="*/ 14 w 30"/>
                <a:gd name="T3" fmla="*/ 52 h 60"/>
                <a:gd name="T4" fmla="*/ 22 w 30"/>
                <a:gd name="T5" fmla="*/ 44 h 60"/>
                <a:gd name="T6" fmla="*/ 28 w 30"/>
                <a:gd name="T7" fmla="*/ 34 h 60"/>
                <a:gd name="T8" fmla="*/ 30 w 30"/>
                <a:gd name="T9" fmla="*/ 24 h 60"/>
                <a:gd name="T10" fmla="*/ 30 w 30"/>
                <a:gd name="T11" fmla="*/ 14 h 60"/>
                <a:gd name="T12" fmla="*/ 30 w 30"/>
                <a:gd name="T13" fmla="*/ 6 h 60"/>
                <a:gd name="T14" fmla="*/ 30 w 30"/>
                <a:gd name="T15" fmla="*/ 2 h 60"/>
                <a:gd name="T16" fmla="*/ 30 w 30"/>
                <a:gd name="T17" fmla="*/ 0 h 60"/>
                <a:gd name="T18" fmla="*/ 14 w 30"/>
                <a:gd name="T19" fmla="*/ 0 h 60"/>
                <a:gd name="T20" fmla="*/ 14 w 30"/>
                <a:gd name="T21" fmla="*/ 2 h 60"/>
                <a:gd name="T22" fmla="*/ 14 w 30"/>
                <a:gd name="T23" fmla="*/ 6 h 60"/>
                <a:gd name="T24" fmla="*/ 14 w 30"/>
                <a:gd name="T25" fmla="*/ 14 h 60"/>
                <a:gd name="T26" fmla="*/ 14 w 30"/>
                <a:gd name="T27" fmla="*/ 20 h 60"/>
                <a:gd name="T28" fmla="*/ 12 w 30"/>
                <a:gd name="T29" fmla="*/ 30 h 60"/>
                <a:gd name="T30" fmla="*/ 8 w 30"/>
                <a:gd name="T31" fmla="*/ 38 h 60"/>
                <a:gd name="T32" fmla="*/ 4 w 30"/>
                <a:gd name="T33" fmla="*/ 42 h 60"/>
                <a:gd name="T34" fmla="*/ 0 w 30"/>
                <a:gd name="T35" fmla="*/ 48 h 60"/>
                <a:gd name="T36" fmla="*/ 4 w 30"/>
                <a:gd name="T37" fmla="*/ 60 h 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0" h="60">
                  <a:moveTo>
                    <a:pt x="4" y="60"/>
                  </a:moveTo>
                  <a:lnTo>
                    <a:pt x="14" y="52"/>
                  </a:lnTo>
                  <a:lnTo>
                    <a:pt x="22" y="44"/>
                  </a:lnTo>
                  <a:lnTo>
                    <a:pt x="28" y="34"/>
                  </a:lnTo>
                  <a:lnTo>
                    <a:pt x="30" y="24"/>
                  </a:lnTo>
                  <a:lnTo>
                    <a:pt x="30" y="14"/>
                  </a:lnTo>
                  <a:lnTo>
                    <a:pt x="30" y="6"/>
                  </a:lnTo>
                  <a:lnTo>
                    <a:pt x="30" y="2"/>
                  </a:lnTo>
                  <a:lnTo>
                    <a:pt x="30" y="0"/>
                  </a:lnTo>
                  <a:lnTo>
                    <a:pt x="14" y="0"/>
                  </a:lnTo>
                  <a:lnTo>
                    <a:pt x="14" y="2"/>
                  </a:lnTo>
                  <a:lnTo>
                    <a:pt x="14" y="6"/>
                  </a:lnTo>
                  <a:lnTo>
                    <a:pt x="14" y="14"/>
                  </a:lnTo>
                  <a:lnTo>
                    <a:pt x="14" y="20"/>
                  </a:lnTo>
                  <a:lnTo>
                    <a:pt x="12" y="30"/>
                  </a:lnTo>
                  <a:lnTo>
                    <a:pt x="8" y="38"/>
                  </a:lnTo>
                  <a:lnTo>
                    <a:pt x="4" y="42"/>
                  </a:lnTo>
                  <a:lnTo>
                    <a:pt x="0" y="48"/>
                  </a:lnTo>
                  <a:lnTo>
                    <a:pt x="4" y="6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3902" name="Group 587"/>
          <p:cNvGrpSpPr>
            <a:grpSpLocks/>
          </p:cNvGrpSpPr>
          <p:nvPr/>
        </p:nvGrpSpPr>
        <p:grpSpPr bwMode="auto">
          <a:xfrm>
            <a:off x="4730751" y="4841875"/>
            <a:ext cx="59267" cy="120650"/>
            <a:chOff x="4688" y="2910"/>
            <a:chExt cx="28" cy="76"/>
          </a:xfrm>
        </p:grpSpPr>
        <p:sp>
          <p:nvSpPr>
            <p:cNvPr id="34283" name="Freeform 588"/>
            <p:cNvSpPr>
              <a:spLocks/>
            </p:cNvSpPr>
            <p:nvPr/>
          </p:nvSpPr>
          <p:spPr bwMode="auto">
            <a:xfrm>
              <a:off x="4688" y="2910"/>
              <a:ext cx="28" cy="76"/>
            </a:xfrm>
            <a:custGeom>
              <a:avLst/>
              <a:gdLst>
                <a:gd name="T0" fmla="*/ 20 w 28"/>
                <a:gd name="T1" fmla="*/ 70 h 76"/>
                <a:gd name="T2" fmla="*/ 16 w 28"/>
                <a:gd name="T3" fmla="*/ 54 h 76"/>
                <a:gd name="T4" fmla="*/ 14 w 28"/>
                <a:gd name="T5" fmla="*/ 40 h 76"/>
                <a:gd name="T6" fmla="*/ 16 w 28"/>
                <a:gd name="T7" fmla="*/ 30 h 76"/>
                <a:gd name="T8" fmla="*/ 20 w 28"/>
                <a:gd name="T9" fmla="*/ 22 h 76"/>
                <a:gd name="T10" fmla="*/ 24 w 28"/>
                <a:gd name="T11" fmla="*/ 18 h 76"/>
                <a:gd name="T12" fmla="*/ 26 w 28"/>
                <a:gd name="T13" fmla="*/ 14 h 76"/>
                <a:gd name="T14" fmla="*/ 28 w 28"/>
                <a:gd name="T15" fmla="*/ 14 h 76"/>
                <a:gd name="T16" fmla="*/ 28 w 28"/>
                <a:gd name="T17" fmla="*/ 12 h 76"/>
                <a:gd name="T18" fmla="*/ 22 w 28"/>
                <a:gd name="T19" fmla="*/ 0 h 76"/>
                <a:gd name="T20" fmla="*/ 20 w 28"/>
                <a:gd name="T21" fmla="*/ 2 h 76"/>
                <a:gd name="T22" fmla="*/ 14 w 28"/>
                <a:gd name="T23" fmla="*/ 4 h 76"/>
                <a:gd name="T24" fmla="*/ 10 w 28"/>
                <a:gd name="T25" fmla="*/ 10 h 76"/>
                <a:gd name="T26" fmla="*/ 6 w 28"/>
                <a:gd name="T27" fmla="*/ 16 h 76"/>
                <a:gd name="T28" fmla="*/ 0 w 28"/>
                <a:gd name="T29" fmla="*/ 26 h 76"/>
                <a:gd name="T30" fmla="*/ 0 w 28"/>
                <a:gd name="T31" fmla="*/ 40 h 76"/>
                <a:gd name="T32" fmla="*/ 0 w 28"/>
                <a:gd name="T33" fmla="*/ 56 h 76"/>
                <a:gd name="T34" fmla="*/ 4 w 28"/>
                <a:gd name="T35" fmla="*/ 76 h 76"/>
                <a:gd name="T36" fmla="*/ 20 w 28"/>
                <a:gd name="T37" fmla="*/ 70 h 7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 h="76">
                  <a:moveTo>
                    <a:pt x="20" y="70"/>
                  </a:moveTo>
                  <a:lnTo>
                    <a:pt x="16" y="54"/>
                  </a:lnTo>
                  <a:lnTo>
                    <a:pt x="14" y="40"/>
                  </a:lnTo>
                  <a:lnTo>
                    <a:pt x="16" y="30"/>
                  </a:lnTo>
                  <a:lnTo>
                    <a:pt x="20" y="22"/>
                  </a:lnTo>
                  <a:lnTo>
                    <a:pt x="24" y="18"/>
                  </a:lnTo>
                  <a:lnTo>
                    <a:pt x="26" y="14"/>
                  </a:lnTo>
                  <a:lnTo>
                    <a:pt x="28" y="14"/>
                  </a:lnTo>
                  <a:lnTo>
                    <a:pt x="28" y="12"/>
                  </a:lnTo>
                  <a:lnTo>
                    <a:pt x="22" y="0"/>
                  </a:lnTo>
                  <a:lnTo>
                    <a:pt x="20" y="2"/>
                  </a:lnTo>
                  <a:lnTo>
                    <a:pt x="14" y="4"/>
                  </a:lnTo>
                  <a:lnTo>
                    <a:pt x="10" y="10"/>
                  </a:lnTo>
                  <a:lnTo>
                    <a:pt x="6" y="16"/>
                  </a:lnTo>
                  <a:lnTo>
                    <a:pt x="0" y="26"/>
                  </a:lnTo>
                  <a:lnTo>
                    <a:pt x="0" y="40"/>
                  </a:lnTo>
                  <a:lnTo>
                    <a:pt x="0" y="56"/>
                  </a:lnTo>
                  <a:lnTo>
                    <a:pt x="4" y="76"/>
                  </a:lnTo>
                  <a:lnTo>
                    <a:pt x="20" y="7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284" name="Freeform 589"/>
            <p:cNvSpPr>
              <a:spLocks/>
            </p:cNvSpPr>
            <p:nvPr/>
          </p:nvSpPr>
          <p:spPr bwMode="auto">
            <a:xfrm>
              <a:off x="4688" y="2910"/>
              <a:ext cx="28" cy="76"/>
            </a:xfrm>
            <a:custGeom>
              <a:avLst/>
              <a:gdLst>
                <a:gd name="T0" fmla="*/ 20 w 28"/>
                <a:gd name="T1" fmla="*/ 70 h 76"/>
                <a:gd name="T2" fmla="*/ 16 w 28"/>
                <a:gd name="T3" fmla="*/ 54 h 76"/>
                <a:gd name="T4" fmla="*/ 14 w 28"/>
                <a:gd name="T5" fmla="*/ 40 h 76"/>
                <a:gd name="T6" fmla="*/ 16 w 28"/>
                <a:gd name="T7" fmla="*/ 30 h 76"/>
                <a:gd name="T8" fmla="*/ 20 w 28"/>
                <a:gd name="T9" fmla="*/ 22 h 76"/>
                <a:gd name="T10" fmla="*/ 24 w 28"/>
                <a:gd name="T11" fmla="*/ 18 h 76"/>
                <a:gd name="T12" fmla="*/ 26 w 28"/>
                <a:gd name="T13" fmla="*/ 14 h 76"/>
                <a:gd name="T14" fmla="*/ 28 w 28"/>
                <a:gd name="T15" fmla="*/ 14 h 76"/>
                <a:gd name="T16" fmla="*/ 28 w 28"/>
                <a:gd name="T17" fmla="*/ 12 h 76"/>
                <a:gd name="T18" fmla="*/ 22 w 28"/>
                <a:gd name="T19" fmla="*/ 0 h 76"/>
                <a:gd name="T20" fmla="*/ 20 w 28"/>
                <a:gd name="T21" fmla="*/ 2 h 76"/>
                <a:gd name="T22" fmla="*/ 14 w 28"/>
                <a:gd name="T23" fmla="*/ 4 h 76"/>
                <a:gd name="T24" fmla="*/ 10 w 28"/>
                <a:gd name="T25" fmla="*/ 10 h 76"/>
                <a:gd name="T26" fmla="*/ 6 w 28"/>
                <a:gd name="T27" fmla="*/ 16 h 76"/>
                <a:gd name="T28" fmla="*/ 0 w 28"/>
                <a:gd name="T29" fmla="*/ 26 h 76"/>
                <a:gd name="T30" fmla="*/ 0 w 28"/>
                <a:gd name="T31" fmla="*/ 40 h 76"/>
                <a:gd name="T32" fmla="*/ 0 w 28"/>
                <a:gd name="T33" fmla="*/ 56 h 76"/>
                <a:gd name="T34" fmla="*/ 4 w 28"/>
                <a:gd name="T35" fmla="*/ 76 h 76"/>
                <a:gd name="T36" fmla="*/ 20 w 28"/>
                <a:gd name="T37" fmla="*/ 70 h 7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 h="76">
                  <a:moveTo>
                    <a:pt x="20" y="70"/>
                  </a:moveTo>
                  <a:lnTo>
                    <a:pt x="16" y="54"/>
                  </a:lnTo>
                  <a:lnTo>
                    <a:pt x="14" y="40"/>
                  </a:lnTo>
                  <a:lnTo>
                    <a:pt x="16" y="30"/>
                  </a:lnTo>
                  <a:lnTo>
                    <a:pt x="20" y="22"/>
                  </a:lnTo>
                  <a:lnTo>
                    <a:pt x="24" y="18"/>
                  </a:lnTo>
                  <a:lnTo>
                    <a:pt x="26" y="14"/>
                  </a:lnTo>
                  <a:lnTo>
                    <a:pt x="28" y="14"/>
                  </a:lnTo>
                  <a:lnTo>
                    <a:pt x="28" y="12"/>
                  </a:lnTo>
                  <a:lnTo>
                    <a:pt x="22" y="0"/>
                  </a:lnTo>
                  <a:lnTo>
                    <a:pt x="20" y="2"/>
                  </a:lnTo>
                  <a:lnTo>
                    <a:pt x="14" y="4"/>
                  </a:lnTo>
                  <a:lnTo>
                    <a:pt x="10" y="10"/>
                  </a:lnTo>
                  <a:lnTo>
                    <a:pt x="6" y="16"/>
                  </a:lnTo>
                  <a:lnTo>
                    <a:pt x="0" y="26"/>
                  </a:lnTo>
                  <a:lnTo>
                    <a:pt x="0" y="40"/>
                  </a:lnTo>
                  <a:lnTo>
                    <a:pt x="0" y="56"/>
                  </a:lnTo>
                  <a:lnTo>
                    <a:pt x="4" y="76"/>
                  </a:lnTo>
                  <a:lnTo>
                    <a:pt x="20" y="7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3903" name="Group 590"/>
          <p:cNvGrpSpPr>
            <a:grpSpLocks/>
          </p:cNvGrpSpPr>
          <p:nvPr/>
        </p:nvGrpSpPr>
        <p:grpSpPr bwMode="auto">
          <a:xfrm>
            <a:off x="5120218" y="3213100"/>
            <a:ext cx="143933" cy="736600"/>
            <a:chOff x="4872" y="1884"/>
            <a:chExt cx="68" cy="464"/>
          </a:xfrm>
        </p:grpSpPr>
        <p:sp>
          <p:nvSpPr>
            <p:cNvPr id="34281" name="Freeform 591"/>
            <p:cNvSpPr>
              <a:spLocks/>
            </p:cNvSpPr>
            <p:nvPr/>
          </p:nvSpPr>
          <p:spPr bwMode="auto">
            <a:xfrm>
              <a:off x="4872" y="1884"/>
              <a:ext cx="68" cy="464"/>
            </a:xfrm>
            <a:custGeom>
              <a:avLst/>
              <a:gdLst>
                <a:gd name="T0" fmla="*/ 68 w 68"/>
                <a:gd name="T1" fmla="*/ 22 h 464"/>
                <a:gd name="T2" fmla="*/ 68 w 68"/>
                <a:gd name="T3" fmla="*/ 444 h 464"/>
                <a:gd name="T4" fmla="*/ 66 w 68"/>
                <a:gd name="T5" fmla="*/ 444 h 464"/>
                <a:gd name="T6" fmla="*/ 64 w 68"/>
                <a:gd name="T7" fmla="*/ 452 h 464"/>
                <a:gd name="T8" fmla="*/ 58 w 68"/>
                <a:gd name="T9" fmla="*/ 458 h 464"/>
                <a:gd name="T10" fmla="*/ 46 w 68"/>
                <a:gd name="T11" fmla="*/ 462 h 464"/>
                <a:gd name="T12" fmla="*/ 32 w 68"/>
                <a:gd name="T13" fmla="*/ 464 h 464"/>
                <a:gd name="T14" fmla="*/ 20 w 68"/>
                <a:gd name="T15" fmla="*/ 462 h 464"/>
                <a:gd name="T16" fmla="*/ 10 w 68"/>
                <a:gd name="T17" fmla="*/ 458 h 464"/>
                <a:gd name="T18" fmla="*/ 2 w 68"/>
                <a:gd name="T19" fmla="*/ 452 h 464"/>
                <a:gd name="T20" fmla="*/ 0 w 68"/>
                <a:gd name="T21" fmla="*/ 444 h 464"/>
                <a:gd name="T22" fmla="*/ 0 w 68"/>
                <a:gd name="T23" fmla="*/ 22 h 464"/>
                <a:gd name="T24" fmla="*/ 2 w 68"/>
                <a:gd name="T25" fmla="*/ 12 h 464"/>
                <a:gd name="T26" fmla="*/ 10 w 68"/>
                <a:gd name="T27" fmla="*/ 8 h 464"/>
                <a:gd name="T28" fmla="*/ 20 w 68"/>
                <a:gd name="T29" fmla="*/ 4 h 464"/>
                <a:gd name="T30" fmla="*/ 32 w 68"/>
                <a:gd name="T31" fmla="*/ 0 h 464"/>
                <a:gd name="T32" fmla="*/ 46 w 68"/>
                <a:gd name="T33" fmla="*/ 4 h 464"/>
                <a:gd name="T34" fmla="*/ 58 w 68"/>
                <a:gd name="T35" fmla="*/ 8 h 464"/>
                <a:gd name="T36" fmla="*/ 64 w 68"/>
                <a:gd name="T37" fmla="*/ 12 h 464"/>
                <a:gd name="T38" fmla="*/ 66 w 68"/>
                <a:gd name="T39" fmla="*/ 22 h 464"/>
                <a:gd name="T40" fmla="*/ 68 w 68"/>
                <a:gd name="T41" fmla="*/ 22 h 4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8" h="464">
                  <a:moveTo>
                    <a:pt x="68" y="22"/>
                  </a:moveTo>
                  <a:lnTo>
                    <a:pt x="68" y="444"/>
                  </a:lnTo>
                  <a:lnTo>
                    <a:pt x="66" y="444"/>
                  </a:lnTo>
                  <a:lnTo>
                    <a:pt x="64" y="452"/>
                  </a:lnTo>
                  <a:lnTo>
                    <a:pt x="58" y="458"/>
                  </a:lnTo>
                  <a:lnTo>
                    <a:pt x="46" y="462"/>
                  </a:lnTo>
                  <a:lnTo>
                    <a:pt x="32" y="464"/>
                  </a:lnTo>
                  <a:lnTo>
                    <a:pt x="20" y="462"/>
                  </a:lnTo>
                  <a:lnTo>
                    <a:pt x="10" y="458"/>
                  </a:lnTo>
                  <a:lnTo>
                    <a:pt x="2" y="452"/>
                  </a:lnTo>
                  <a:lnTo>
                    <a:pt x="0" y="444"/>
                  </a:lnTo>
                  <a:lnTo>
                    <a:pt x="0" y="22"/>
                  </a:lnTo>
                  <a:lnTo>
                    <a:pt x="2" y="12"/>
                  </a:lnTo>
                  <a:lnTo>
                    <a:pt x="10" y="8"/>
                  </a:lnTo>
                  <a:lnTo>
                    <a:pt x="20" y="4"/>
                  </a:lnTo>
                  <a:lnTo>
                    <a:pt x="32" y="0"/>
                  </a:lnTo>
                  <a:lnTo>
                    <a:pt x="46" y="4"/>
                  </a:lnTo>
                  <a:lnTo>
                    <a:pt x="58" y="8"/>
                  </a:lnTo>
                  <a:lnTo>
                    <a:pt x="64" y="12"/>
                  </a:lnTo>
                  <a:lnTo>
                    <a:pt x="66" y="22"/>
                  </a:lnTo>
                  <a:lnTo>
                    <a:pt x="68" y="22"/>
                  </a:lnTo>
                  <a:close/>
                </a:path>
              </a:pathLst>
            </a:custGeom>
            <a:solidFill>
              <a:srgbClr val="FFFF4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282" name="Freeform 592"/>
            <p:cNvSpPr>
              <a:spLocks/>
            </p:cNvSpPr>
            <p:nvPr/>
          </p:nvSpPr>
          <p:spPr bwMode="auto">
            <a:xfrm>
              <a:off x="4872" y="1884"/>
              <a:ext cx="68" cy="464"/>
            </a:xfrm>
            <a:custGeom>
              <a:avLst/>
              <a:gdLst>
                <a:gd name="T0" fmla="*/ 68 w 68"/>
                <a:gd name="T1" fmla="*/ 22 h 464"/>
                <a:gd name="T2" fmla="*/ 68 w 68"/>
                <a:gd name="T3" fmla="*/ 444 h 464"/>
                <a:gd name="T4" fmla="*/ 66 w 68"/>
                <a:gd name="T5" fmla="*/ 444 h 464"/>
                <a:gd name="T6" fmla="*/ 64 w 68"/>
                <a:gd name="T7" fmla="*/ 452 h 464"/>
                <a:gd name="T8" fmla="*/ 58 w 68"/>
                <a:gd name="T9" fmla="*/ 458 h 464"/>
                <a:gd name="T10" fmla="*/ 46 w 68"/>
                <a:gd name="T11" fmla="*/ 462 h 464"/>
                <a:gd name="T12" fmla="*/ 32 w 68"/>
                <a:gd name="T13" fmla="*/ 464 h 464"/>
                <a:gd name="T14" fmla="*/ 20 w 68"/>
                <a:gd name="T15" fmla="*/ 462 h 464"/>
                <a:gd name="T16" fmla="*/ 10 w 68"/>
                <a:gd name="T17" fmla="*/ 458 h 464"/>
                <a:gd name="T18" fmla="*/ 2 w 68"/>
                <a:gd name="T19" fmla="*/ 452 h 464"/>
                <a:gd name="T20" fmla="*/ 0 w 68"/>
                <a:gd name="T21" fmla="*/ 444 h 464"/>
                <a:gd name="T22" fmla="*/ 0 w 68"/>
                <a:gd name="T23" fmla="*/ 22 h 464"/>
                <a:gd name="T24" fmla="*/ 2 w 68"/>
                <a:gd name="T25" fmla="*/ 12 h 464"/>
                <a:gd name="T26" fmla="*/ 10 w 68"/>
                <a:gd name="T27" fmla="*/ 8 h 464"/>
                <a:gd name="T28" fmla="*/ 20 w 68"/>
                <a:gd name="T29" fmla="*/ 4 h 464"/>
                <a:gd name="T30" fmla="*/ 32 w 68"/>
                <a:gd name="T31" fmla="*/ 0 h 464"/>
                <a:gd name="T32" fmla="*/ 46 w 68"/>
                <a:gd name="T33" fmla="*/ 4 h 464"/>
                <a:gd name="T34" fmla="*/ 58 w 68"/>
                <a:gd name="T35" fmla="*/ 8 h 464"/>
                <a:gd name="T36" fmla="*/ 64 w 68"/>
                <a:gd name="T37" fmla="*/ 12 h 464"/>
                <a:gd name="T38" fmla="*/ 66 w 68"/>
                <a:gd name="T39" fmla="*/ 22 h 464"/>
                <a:gd name="T40" fmla="*/ 68 w 68"/>
                <a:gd name="T41" fmla="*/ 22 h 4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8" h="464">
                  <a:moveTo>
                    <a:pt x="68" y="22"/>
                  </a:moveTo>
                  <a:lnTo>
                    <a:pt x="68" y="444"/>
                  </a:lnTo>
                  <a:lnTo>
                    <a:pt x="66" y="444"/>
                  </a:lnTo>
                  <a:lnTo>
                    <a:pt x="64" y="452"/>
                  </a:lnTo>
                  <a:lnTo>
                    <a:pt x="58" y="458"/>
                  </a:lnTo>
                  <a:lnTo>
                    <a:pt x="46" y="462"/>
                  </a:lnTo>
                  <a:lnTo>
                    <a:pt x="32" y="464"/>
                  </a:lnTo>
                  <a:lnTo>
                    <a:pt x="20" y="462"/>
                  </a:lnTo>
                  <a:lnTo>
                    <a:pt x="10" y="458"/>
                  </a:lnTo>
                  <a:lnTo>
                    <a:pt x="2" y="452"/>
                  </a:lnTo>
                  <a:lnTo>
                    <a:pt x="0" y="444"/>
                  </a:lnTo>
                  <a:lnTo>
                    <a:pt x="0" y="22"/>
                  </a:lnTo>
                  <a:lnTo>
                    <a:pt x="2" y="12"/>
                  </a:lnTo>
                  <a:lnTo>
                    <a:pt x="10" y="8"/>
                  </a:lnTo>
                  <a:lnTo>
                    <a:pt x="20" y="4"/>
                  </a:lnTo>
                  <a:lnTo>
                    <a:pt x="32" y="0"/>
                  </a:lnTo>
                  <a:lnTo>
                    <a:pt x="46" y="4"/>
                  </a:lnTo>
                  <a:lnTo>
                    <a:pt x="58" y="8"/>
                  </a:lnTo>
                  <a:lnTo>
                    <a:pt x="64" y="12"/>
                  </a:lnTo>
                  <a:lnTo>
                    <a:pt x="66" y="22"/>
                  </a:lnTo>
                  <a:lnTo>
                    <a:pt x="68" y="22"/>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sp>
        <p:nvSpPr>
          <p:cNvPr id="33904" name="Freeform 593"/>
          <p:cNvSpPr>
            <a:spLocks/>
          </p:cNvSpPr>
          <p:nvPr/>
        </p:nvSpPr>
        <p:spPr bwMode="auto">
          <a:xfrm>
            <a:off x="5120218" y="3213100"/>
            <a:ext cx="143933" cy="736600"/>
          </a:xfrm>
          <a:custGeom>
            <a:avLst/>
            <a:gdLst>
              <a:gd name="T0" fmla="*/ 2147483647 w 68"/>
              <a:gd name="T1" fmla="*/ 2147483647 h 464"/>
              <a:gd name="T2" fmla="*/ 2147483647 w 68"/>
              <a:gd name="T3" fmla="*/ 2147483647 h 464"/>
              <a:gd name="T4" fmla="*/ 2147483647 w 68"/>
              <a:gd name="T5" fmla="*/ 2147483647 h 464"/>
              <a:gd name="T6" fmla="*/ 2147483647 w 68"/>
              <a:gd name="T7" fmla="*/ 2147483647 h 464"/>
              <a:gd name="T8" fmla="*/ 2147483647 w 68"/>
              <a:gd name="T9" fmla="*/ 2147483647 h 464"/>
              <a:gd name="T10" fmla="*/ 2147483647 w 68"/>
              <a:gd name="T11" fmla="*/ 2147483647 h 464"/>
              <a:gd name="T12" fmla="*/ 2147483647 w 68"/>
              <a:gd name="T13" fmla="*/ 2147483647 h 464"/>
              <a:gd name="T14" fmla="*/ 2147483647 w 68"/>
              <a:gd name="T15" fmla="*/ 2147483647 h 464"/>
              <a:gd name="T16" fmla="*/ 2147483647 w 68"/>
              <a:gd name="T17" fmla="*/ 2147483647 h 464"/>
              <a:gd name="T18" fmla="*/ 2147483647 w 68"/>
              <a:gd name="T19" fmla="*/ 2147483647 h 464"/>
              <a:gd name="T20" fmla="*/ 0 w 68"/>
              <a:gd name="T21" fmla="*/ 2147483647 h 464"/>
              <a:gd name="T22" fmla="*/ 0 w 68"/>
              <a:gd name="T23" fmla="*/ 2147483647 h 464"/>
              <a:gd name="T24" fmla="*/ 2147483647 w 68"/>
              <a:gd name="T25" fmla="*/ 2147483647 h 464"/>
              <a:gd name="T26" fmla="*/ 2147483647 w 68"/>
              <a:gd name="T27" fmla="*/ 2147483647 h 464"/>
              <a:gd name="T28" fmla="*/ 2147483647 w 68"/>
              <a:gd name="T29" fmla="*/ 2147483647 h 464"/>
              <a:gd name="T30" fmla="*/ 2147483647 w 68"/>
              <a:gd name="T31" fmla="*/ 0 h 464"/>
              <a:gd name="T32" fmla="*/ 2147483647 w 68"/>
              <a:gd name="T33" fmla="*/ 2147483647 h 464"/>
              <a:gd name="T34" fmla="*/ 2147483647 w 68"/>
              <a:gd name="T35" fmla="*/ 2147483647 h 464"/>
              <a:gd name="T36" fmla="*/ 2147483647 w 68"/>
              <a:gd name="T37" fmla="*/ 2147483647 h 464"/>
              <a:gd name="T38" fmla="*/ 2147483647 w 68"/>
              <a:gd name="T39" fmla="*/ 2147483647 h 464"/>
              <a:gd name="T40" fmla="*/ 2147483647 w 68"/>
              <a:gd name="T41" fmla="*/ 2147483647 h 4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8" h="464">
                <a:moveTo>
                  <a:pt x="68" y="22"/>
                </a:moveTo>
                <a:lnTo>
                  <a:pt x="68" y="444"/>
                </a:lnTo>
                <a:lnTo>
                  <a:pt x="66" y="444"/>
                </a:lnTo>
                <a:lnTo>
                  <a:pt x="64" y="452"/>
                </a:lnTo>
                <a:lnTo>
                  <a:pt x="58" y="458"/>
                </a:lnTo>
                <a:lnTo>
                  <a:pt x="46" y="462"/>
                </a:lnTo>
                <a:lnTo>
                  <a:pt x="32" y="464"/>
                </a:lnTo>
                <a:lnTo>
                  <a:pt x="20" y="462"/>
                </a:lnTo>
                <a:lnTo>
                  <a:pt x="10" y="458"/>
                </a:lnTo>
                <a:lnTo>
                  <a:pt x="2" y="452"/>
                </a:lnTo>
                <a:lnTo>
                  <a:pt x="0" y="444"/>
                </a:lnTo>
                <a:lnTo>
                  <a:pt x="0" y="22"/>
                </a:lnTo>
                <a:lnTo>
                  <a:pt x="2" y="12"/>
                </a:lnTo>
                <a:lnTo>
                  <a:pt x="10" y="8"/>
                </a:lnTo>
                <a:lnTo>
                  <a:pt x="20" y="4"/>
                </a:lnTo>
                <a:lnTo>
                  <a:pt x="32" y="0"/>
                </a:lnTo>
                <a:lnTo>
                  <a:pt x="46" y="4"/>
                </a:lnTo>
                <a:lnTo>
                  <a:pt x="58" y="8"/>
                </a:lnTo>
                <a:lnTo>
                  <a:pt x="64" y="12"/>
                </a:lnTo>
                <a:lnTo>
                  <a:pt x="66" y="22"/>
                </a:lnTo>
                <a:lnTo>
                  <a:pt x="68" y="22"/>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905" name="Freeform 594"/>
          <p:cNvSpPr>
            <a:spLocks/>
          </p:cNvSpPr>
          <p:nvPr/>
        </p:nvSpPr>
        <p:spPr bwMode="auto">
          <a:xfrm>
            <a:off x="5120218" y="3213101"/>
            <a:ext cx="139700" cy="66675"/>
          </a:xfrm>
          <a:custGeom>
            <a:avLst/>
            <a:gdLst>
              <a:gd name="T0" fmla="*/ 2147483647 w 66"/>
              <a:gd name="T1" fmla="*/ 2147483647 h 42"/>
              <a:gd name="T2" fmla="*/ 2147483647 w 66"/>
              <a:gd name="T3" fmla="*/ 2147483647 h 42"/>
              <a:gd name="T4" fmla="*/ 2147483647 w 66"/>
              <a:gd name="T5" fmla="*/ 2147483647 h 42"/>
              <a:gd name="T6" fmla="*/ 2147483647 w 66"/>
              <a:gd name="T7" fmla="*/ 2147483647 h 42"/>
              <a:gd name="T8" fmla="*/ 2147483647 w 66"/>
              <a:gd name="T9" fmla="*/ 2147483647 h 42"/>
              <a:gd name="T10" fmla="*/ 2147483647 w 66"/>
              <a:gd name="T11" fmla="*/ 2147483647 h 42"/>
              <a:gd name="T12" fmla="*/ 2147483647 w 66"/>
              <a:gd name="T13" fmla="*/ 2147483647 h 42"/>
              <a:gd name="T14" fmla="*/ 2147483647 w 66"/>
              <a:gd name="T15" fmla="*/ 2147483647 h 42"/>
              <a:gd name="T16" fmla="*/ 2147483647 w 66"/>
              <a:gd name="T17" fmla="*/ 0 h 42"/>
              <a:gd name="T18" fmla="*/ 2147483647 w 66"/>
              <a:gd name="T19" fmla="*/ 2147483647 h 42"/>
              <a:gd name="T20" fmla="*/ 2147483647 w 66"/>
              <a:gd name="T21" fmla="*/ 2147483647 h 42"/>
              <a:gd name="T22" fmla="*/ 2147483647 w 66"/>
              <a:gd name="T23" fmla="*/ 2147483647 h 42"/>
              <a:gd name="T24" fmla="*/ 0 w 66"/>
              <a:gd name="T25" fmla="*/ 2147483647 h 42"/>
              <a:gd name="T26" fmla="*/ 2147483647 w 66"/>
              <a:gd name="T27" fmla="*/ 2147483647 h 42"/>
              <a:gd name="T28" fmla="*/ 2147483647 w 66"/>
              <a:gd name="T29" fmla="*/ 2147483647 h 42"/>
              <a:gd name="T30" fmla="*/ 2147483647 w 66"/>
              <a:gd name="T31" fmla="*/ 2147483647 h 42"/>
              <a:gd name="T32" fmla="*/ 2147483647 w 66"/>
              <a:gd name="T33" fmla="*/ 2147483647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6" h="42">
                <a:moveTo>
                  <a:pt x="34" y="42"/>
                </a:moveTo>
                <a:lnTo>
                  <a:pt x="46" y="40"/>
                </a:lnTo>
                <a:lnTo>
                  <a:pt x="58" y="36"/>
                </a:lnTo>
                <a:lnTo>
                  <a:pt x="64" y="30"/>
                </a:lnTo>
                <a:lnTo>
                  <a:pt x="66" y="22"/>
                </a:lnTo>
                <a:lnTo>
                  <a:pt x="64" y="12"/>
                </a:lnTo>
                <a:lnTo>
                  <a:pt x="58" y="8"/>
                </a:lnTo>
                <a:lnTo>
                  <a:pt x="46" y="4"/>
                </a:lnTo>
                <a:lnTo>
                  <a:pt x="34" y="0"/>
                </a:lnTo>
                <a:lnTo>
                  <a:pt x="20" y="4"/>
                </a:lnTo>
                <a:lnTo>
                  <a:pt x="10" y="8"/>
                </a:lnTo>
                <a:lnTo>
                  <a:pt x="2" y="12"/>
                </a:lnTo>
                <a:lnTo>
                  <a:pt x="0" y="22"/>
                </a:lnTo>
                <a:lnTo>
                  <a:pt x="2" y="30"/>
                </a:lnTo>
                <a:lnTo>
                  <a:pt x="10" y="36"/>
                </a:lnTo>
                <a:lnTo>
                  <a:pt x="20" y="40"/>
                </a:lnTo>
                <a:lnTo>
                  <a:pt x="34" y="42"/>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nvGrpSpPr>
          <p:cNvPr id="33906" name="Group 595"/>
          <p:cNvGrpSpPr>
            <a:grpSpLocks/>
          </p:cNvGrpSpPr>
          <p:nvPr/>
        </p:nvGrpSpPr>
        <p:grpSpPr bwMode="auto">
          <a:xfrm>
            <a:off x="4988984" y="3213100"/>
            <a:ext cx="143933" cy="736600"/>
            <a:chOff x="4810" y="1884"/>
            <a:chExt cx="68" cy="464"/>
          </a:xfrm>
        </p:grpSpPr>
        <p:sp>
          <p:nvSpPr>
            <p:cNvPr id="34279" name="Freeform 596"/>
            <p:cNvSpPr>
              <a:spLocks/>
            </p:cNvSpPr>
            <p:nvPr/>
          </p:nvSpPr>
          <p:spPr bwMode="auto">
            <a:xfrm>
              <a:off x="4810" y="1884"/>
              <a:ext cx="68" cy="464"/>
            </a:xfrm>
            <a:custGeom>
              <a:avLst/>
              <a:gdLst>
                <a:gd name="T0" fmla="*/ 68 w 68"/>
                <a:gd name="T1" fmla="*/ 22 h 464"/>
                <a:gd name="T2" fmla="*/ 68 w 68"/>
                <a:gd name="T3" fmla="*/ 444 h 464"/>
                <a:gd name="T4" fmla="*/ 66 w 68"/>
                <a:gd name="T5" fmla="*/ 444 h 464"/>
                <a:gd name="T6" fmla="*/ 62 w 68"/>
                <a:gd name="T7" fmla="*/ 452 h 464"/>
                <a:gd name="T8" fmla="*/ 56 w 68"/>
                <a:gd name="T9" fmla="*/ 458 h 464"/>
                <a:gd name="T10" fmla="*/ 46 w 68"/>
                <a:gd name="T11" fmla="*/ 462 h 464"/>
                <a:gd name="T12" fmla="*/ 32 w 68"/>
                <a:gd name="T13" fmla="*/ 464 h 464"/>
                <a:gd name="T14" fmla="*/ 20 w 68"/>
                <a:gd name="T15" fmla="*/ 462 h 464"/>
                <a:gd name="T16" fmla="*/ 10 w 68"/>
                <a:gd name="T17" fmla="*/ 458 h 464"/>
                <a:gd name="T18" fmla="*/ 2 w 68"/>
                <a:gd name="T19" fmla="*/ 452 h 464"/>
                <a:gd name="T20" fmla="*/ 0 w 68"/>
                <a:gd name="T21" fmla="*/ 444 h 464"/>
                <a:gd name="T22" fmla="*/ 0 w 68"/>
                <a:gd name="T23" fmla="*/ 22 h 464"/>
                <a:gd name="T24" fmla="*/ 2 w 68"/>
                <a:gd name="T25" fmla="*/ 12 h 464"/>
                <a:gd name="T26" fmla="*/ 10 w 68"/>
                <a:gd name="T27" fmla="*/ 8 h 464"/>
                <a:gd name="T28" fmla="*/ 20 w 68"/>
                <a:gd name="T29" fmla="*/ 4 h 464"/>
                <a:gd name="T30" fmla="*/ 32 w 68"/>
                <a:gd name="T31" fmla="*/ 0 h 464"/>
                <a:gd name="T32" fmla="*/ 46 w 68"/>
                <a:gd name="T33" fmla="*/ 4 h 464"/>
                <a:gd name="T34" fmla="*/ 56 w 68"/>
                <a:gd name="T35" fmla="*/ 8 h 464"/>
                <a:gd name="T36" fmla="*/ 62 w 68"/>
                <a:gd name="T37" fmla="*/ 12 h 464"/>
                <a:gd name="T38" fmla="*/ 66 w 68"/>
                <a:gd name="T39" fmla="*/ 22 h 464"/>
                <a:gd name="T40" fmla="*/ 68 w 68"/>
                <a:gd name="T41" fmla="*/ 22 h 4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8" h="464">
                  <a:moveTo>
                    <a:pt x="68" y="22"/>
                  </a:moveTo>
                  <a:lnTo>
                    <a:pt x="68" y="444"/>
                  </a:lnTo>
                  <a:lnTo>
                    <a:pt x="66" y="444"/>
                  </a:lnTo>
                  <a:lnTo>
                    <a:pt x="62" y="452"/>
                  </a:lnTo>
                  <a:lnTo>
                    <a:pt x="56" y="458"/>
                  </a:lnTo>
                  <a:lnTo>
                    <a:pt x="46" y="462"/>
                  </a:lnTo>
                  <a:lnTo>
                    <a:pt x="32" y="464"/>
                  </a:lnTo>
                  <a:lnTo>
                    <a:pt x="20" y="462"/>
                  </a:lnTo>
                  <a:lnTo>
                    <a:pt x="10" y="458"/>
                  </a:lnTo>
                  <a:lnTo>
                    <a:pt x="2" y="452"/>
                  </a:lnTo>
                  <a:lnTo>
                    <a:pt x="0" y="444"/>
                  </a:lnTo>
                  <a:lnTo>
                    <a:pt x="0" y="22"/>
                  </a:lnTo>
                  <a:lnTo>
                    <a:pt x="2" y="12"/>
                  </a:lnTo>
                  <a:lnTo>
                    <a:pt x="10" y="8"/>
                  </a:lnTo>
                  <a:lnTo>
                    <a:pt x="20" y="4"/>
                  </a:lnTo>
                  <a:lnTo>
                    <a:pt x="32" y="0"/>
                  </a:lnTo>
                  <a:lnTo>
                    <a:pt x="46" y="4"/>
                  </a:lnTo>
                  <a:lnTo>
                    <a:pt x="56" y="8"/>
                  </a:lnTo>
                  <a:lnTo>
                    <a:pt x="62" y="12"/>
                  </a:lnTo>
                  <a:lnTo>
                    <a:pt x="66" y="22"/>
                  </a:lnTo>
                  <a:lnTo>
                    <a:pt x="68" y="22"/>
                  </a:lnTo>
                  <a:close/>
                </a:path>
              </a:pathLst>
            </a:custGeom>
            <a:solidFill>
              <a:srgbClr val="FFFF4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280" name="Freeform 597"/>
            <p:cNvSpPr>
              <a:spLocks/>
            </p:cNvSpPr>
            <p:nvPr/>
          </p:nvSpPr>
          <p:spPr bwMode="auto">
            <a:xfrm>
              <a:off x="4810" y="1884"/>
              <a:ext cx="68" cy="464"/>
            </a:xfrm>
            <a:custGeom>
              <a:avLst/>
              <a:gdLst>
                <a:gd name="T0" fmla="*/ 68 w 68"/>
                <a:gd name="T1" fmla="*/ 22 h 464"/>
                <a:gd name="T2" fmla="*/ 68 w 68"/>
                <a:gd name="T3" fmla="*/ 444 h 464"/>
                <a:gd name="T4" fmla="*/ 66 w 68"/>
                <a:gd name="T5" fmla="*/ 444 h 464"/>
                <a:gd name="T6" fmla="*/ 62 w 68"/>
                <a:gd name="T7" fmla="*/ 452 h 464"/>
                <a:gd name="T8" fmla="*/ 56 w 68"/>
                <a:gd name="T9" fmla="*/ 458 h 464"/>
                <a:gd name="T10" fmla="*/ 46 w 68"/>
                <a:gd name="T11" fmla="*/ 462 h 464"/>
                <a:gd name="T12" fmla="*/ 32 w 68"/>
                <a:gd name="T13" fmla="*/ 464 h 464"/>
                <a:gd name="T14" fmla="*/ 20 w 68"/>
                <a:gd name="T15" fmla="*/ 462 h 464"/>
                <a:gd name="T16" fmla="*/ 10 w 68"/>
                <a:gd name="T17" fmla="*/ 458 h 464"/>
                <a:gd name="T18" fmla="*/ 2 w 68"/>
                <a:gd name="T19" fmla="*/ 452 h 464"/>
                <a:gd name="T20" fmla="*/ 0 w 68"/>
                <a:gd name="T21" fmla="*/ 444 h 464"/>
                <a:gd name="T22" fmla="*/ 0 w 68"/>
                <a:gd name="T23" fmla="*/ 22 h 464"/>
                <a:gd name="T24" fmla="*/ 2 w 68"/>
                <a:gd name="T25" fmla="*/ 12 h 464"/>
                <a:gd name="T26" fmla="*/ 10 w 68"/>
                <a:gd name="T27" fmla="*/ 8 h 464"/>
                <a:gd name="T28" fmla="*/ 20 w 68"/>
                <a:gd name="T29" fmla="*/ 4 h 464"/>
                <a:gd name="T30" fmla="*/ 32 w 68"/>
                <a:gd name="T31" fmla="*/ 0 h 464"/>
                <a:gd name="T32" fmla="*/ 46 w 68"/>
                <a:gd name="T33" fmla="*/ 4 h 464"/>
                <a:gd name="T34" fmla="*/ 56 w 68"/>
                <a:gd name="T35" fmla="*/ 8 h 464"/>
                <a:gd name="T36" fmla="*/ 62 w 68"/>
                <a:gd name="T37" fmla="*/ 12 h 464"/>
                <a:gd name="T38" fmla="*/ 66 w 68"/>
                <a:gd name="T39" fmla="*/ 22 h 464"/>
                <a:gd name="T40" fmla="*/ 68 w 68"/>
                <a:gd name="T41" fmla="*/ 22 h 4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8" h="464">
                  <a:moveTo>
                    <a:pt x="68" y="22"/>
                  </a:moveTo>
                  <a:lnTo>
                    <a:pt x="68" y="444"/>
                  </a:lnTo>
                  <a:lnTo>
                    <a:pt x="66" y="444"/>
                  </a:lnTo>
                  <a:lnTo>
                    <a:pt x="62" y="452"/>
                  </a:lnTo>
                  <a:lnTo>
                    <a:pt x="56" y="458"/>
                  </a:lnTo>
                  <a:lnTo>
                    <a:pt x="46" y="462"/>
                  </a:lnTo>
                  <a:lnTo>
                    <a:pt x="32" y="464"/>
                  </a:lnTo>
                  <a:lnTo>
                    <a:pt x="20" y="462"/>
                  </a:lnTo>
                  <a:lnTo>
                    <a:pt x="10" y="458"/>
                  </a:lnTo>
                  <a:lnTo>
                    <a:pt x="2" y="452"/>
                  </a:lnTo>
                  <a:lnTo>
                    <a:pt x="0" y="444"/>
                  </a:lnTo>
                  <a:lnTo>
                    <a:pt x="0" y="22"/>
                  </a:lnTo>
                  <a:lnTo>
                    <a:pt x="2" y="12"/>
                  </a:lnTo>
                  <a:lnTo>
                    <a:pt x="10" y="8"/>
                  </a:lnTo>
                  <a:lnTo>
                    <a:pt x="20" y="4"/>
                  </a:lnTo>
                  <a:lnTo>
                    <a:pt x="32" y="0"/>
                  </a:lnTo>
                  <a:lnTo>
                    <a:pt x="46" y="4"/>
                  </a:lnTo>
                  <a:lnTo>
                    <a:pt x="56" y="8"/>
                  </a:lnTo>
                  <a:lnTo>
                    <a:pt x="62" y="12"/>
                  </a:lnTo>
                  <a:lnTo>
                    <a:pt x="66" y="22"/>
                  </a:lnTo>
                  <a:lnTo>
                    <a:pt x="68" y="22"/>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sp>
        <p:nvSpPr>
          <p:cNvPr id="33907" name="Freeform 598"/>
          <p:cNvSpPr>
            <a:spLocks/>
          </p:cNvSpPr>
          <p:nvPr/>
        </p:nvSpPr>
        <p:spPr bwMode="auto">
          <a:xfrm>
            <a:off x="4988985" y="3213101"/>
            <a:ext cx="139700" cy="66675"/>
          </a:xfrm>
          <a:custGeom>
            <a:avLst/>
            <a:gdLst>
              <a:gd name="T0" fmla="*/ 2147483647 w 66"/>
              <a:gd name="T1" fmla="*/ 2147483647 h 42"/>
              <a:gd name="T2" fmla="*/ 2147483647 w 66"/>
              <a:gd name="T3" fmla="*/ 2147483647 h 42"/>
              <a:gd name="T4" fmla="*/ 2147483647 w 66"/>
              <a:gd name="T5" fmla="*/ 2147483647 h 42"/>
              <a:gd name="T6" fmla="*/ 2147483647 w 66"/>
              <a:gd name="T7" fmla="*/ 2147483647 h 42"/>
              <a:gd name="T8" fmla="*/ 2147483647 w 66"/>
              <a:gd name="T9" fmla="*/ 2147483647 h 42"/>
              <a:gd name="T10" fmla="*/ 2147483647 w 66"/>
              <a:gd name="T11" fmla="*/ 2147483647 h 42"/>
              <a:gd name="T12" fmla="*/ 2147483647 w 66"/>
              <a:gd name="T13" fmla="*/ 2147483647 h 42"/>
              <a:gd name="T14" fmla="*/ 2147483647 w 66"/>
              <a:gd name="T15" fmla="*/ 2147483647 h 42"/>
              <a:gd name="T16" fmla="*/ 2147483647 w 66"/>
              <a:gd name="T17" fmla="*/ 0 h 42"/>
              <a:gd name="T18" fmla="*/ 2147483647 w 66"/>
              <a:gd name="T19" fmla="*/ 2147483647 h 42"/>
              <a:gd name="T20" fmla="*/ 2147483647 w 66"/>
              <a:gd name="T21" fmla="*/ 2147483647 h 42"/>
              <a:gd name="T22" fmla="*/ 2147483647 w 66"/>
              <a:gd name="T23" fmla="*/ 2147483647 h 42"/>
              <a:gd name="T24" fmla="*/ 0 w 66"/>
              <a:gd name="T25" fmla="*/ 2147483647 h 42"/>
              <a:gd name="T26" fmla="*/ 2147483647 w 66"/>
              <a:gd name="T27" fmla="*/ 2147483647 h 42"/>
              <a:gd name="T28" fmla="*/ 2147483647 w 66"/>
              <a:gd name="T29" fmla="*/ 2147483647 h 42"/>
              <a:gd name="T30" fmla="*/ 2147483647 w 66"/>
              <a:gd name="T31" fmla="*/ 2147483647 h 42"/>
              <a:gd name="T32" fmla="*/ 2147483647 w 66"/>
              <a:gd name="T33" fmla="*/ 2147483647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6" h="42">
                <a:moveTo>
                  <a:pt x="32" y="42"/>
                </a:moveTo>
                <a:lnTo>
                  <a:pt x="44" y="40"/>
                </a:lnTo>
                <a:lnTo>
                  <a:pt x="54" y="36"/>
                </a:lnTo>
                <a:lnTo>
                  <a:pt x="62" y="30"/>
                </a:lnTo>
                <a:lnTo>
                  <a:pt x="66" y="22"/>
                </a:lnTo>
                <a:lnTo>
                  <a:pt x="62" y="12"/>
                </a:lnTo>
                <a:lnTo>
                  <a:pt x="54" y="8"/>
                </a:lnTo>
                <a:lnTo>
                  <a:pt x="44" y="4"/>
                </a:lnTo>
                <a:lnTo>
                  <a:pt x="32" y="0"/>
                </a:lnTo>
                <a:lnTo>
                  <a:pt x="20" y="4"/>
                </a:lnTo>
                <a:lnTo>
                  <a:pt x="10" y="8"/>
                </a:lnTo>
                <a:lnTo>
                  <a:pt x="2" y="12"/>
                </a:lnTo>
                <a:lnTo>
                  <a:pt x="0" y="22"/>
                </a:lnTo>
                <a:lnTo>
                  <a:pt x="2" y="30"/>
                </a:lnTo>
                <a:lnTo>
                  <a:pt x="10" y="36"/>
                </a:lnTo>
                <a:lnTo>
                  <a:pt x="20" y="40"/>
                </a:lnTo>
                <a:lnTo>
                  <a:pt x="32" y="42"/>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nvGrpSpPr>
          <p:cNvPr id="33908" name="Group 599"/>
          <p:cNvGrpSpPr>
            <a:grpSpLocks/>
          </p:cNvGrpSpPr>
          <p:nvPr/>
        </p:nvGrpSpPr>
        <p:grpSpPr bwMode="auto">
          <a:xfrm>
            <a:off x="5039784" y="3067050"/>
            <a:ext cx="177800" cy="184150"/>
            <a:chOff x="4834" y="1792"/>
            <a:chExt cx="84" cy="116"/>
          </a:xfrm>
        </p:grpSpPr>
        <p:sp>
          <p:nvSpPr>
            <p:cNvPr id="34277" name="Freeform 600"/>
            <p:cNvSpPr>
              <a:spLocks/>
            </p:cNvSpPr>
            <p:nvPr/>
          </p:nvSpPr>
          <p:spPr bwMode="auto">
            <a:xfrm>
              <a:off x="4834" y="1792"/>
              <a:ext cx="84" cy="116"/>
            </a:xfrm>
            <a:custGeom>
              <a:avLst/>
              <a:gdLst>
                <a:gd name="T0" fmla="*/ 78 w 84"/>
                <a:gd name="T1" fmla="*/ 0 h 116"/>
                <a:gd name="T2" fmla="*/ 80 w 84"/>
                <a:gd name="T3" fmla="*/ 0 h 116"/>
                <a:gd name="T4" fmla="*/ 58 w 84"/>
                <a:gd name="T5" fmla="*/ 4 h 116"/>
                <a:gd name="T6" fmla="*/ 38 w 84"/>
                <a:gd name="T7" fmla="*/ 16 h 116"/>
                <a:gd name="T8" fmla="*/ 24 w 84"/>
                <a:gd name="T9" fmla="*/ 36 h 116"/>
                <a:gd name="T10" fmla="*/ 14 w 84"/>
                <a:gd name="T11" fmla="*/ 58 h 116"/>
                <a:gd name="T12" fmla="*/ 8 w 84"/>
                <a:gd name="T13" fmla="*/ 78 h 116"/>
                <a:gd name="T14" fmla="*/ 4 w 84"/>
                <a:gd name="T15" fmla="*/ 96 h 116"/>
                <a:gd name="T16" fmla="*/ 2 w 84"/>
                <a:gd name="T17" fmla="*/ 108 h 116"/>
                <a:gd name="T18" fmla="*/ 0 w 84"/>
                <a:gd name="T19" fmla="*/ 112 h 116"/>
                <a:gd name="T20" fmla="*/ 16 w 84"/>
                <a:gd name="T21" fmla="*/ 116 h 116"/>
                <a:gd name="T22" fmla="*/ 18 w 84"/>
                <a:gd name="T23" fmla="*/ 110 h 116"/>
                <a:gd name="T24" fmla="*/ 20 w 84"/>
                <a:gd name="T25" fmla="*/ 98 h 116"/>
                <a:gd name="T26" fmla="*/ 24 w 84"/>
                <a:gd name="T27" fmla="*/ 82 h 116"/>
                <a:gd name="T28" fmla="*/ 30 w 84"/>
                <a:gd name="T29" fmla="*/ 62 h 116"/>
                <a:gd name="T30" fmla="*/ 38 w 84"/>
                <a:gd name="T31" fmla="*/ 44 h 116"/>
                <a:gd name="T32" fmla="*/ 48 w 84"/>
                <a:gd name="T33" fmla="*/ 28 h 116"/>
                <a:gd name="T34" fmla="*/ 62 w 84"/>
                <a:gd name="T35" fmla="*/ 16 h 116"/>
                <a:gd name="T36" fmla="*/ 80 w 84"/>
                <a:gd name="T37" fmla="*/ 12 h 116"/>
                <a:gd name="T38" fmla="*/ 84 w 84"/>
                <a:gd name="T39" fmla="*/ 12 h 116"/>
                <a:gd name="T40" fmla="*/ 78 w 84"/>
                <a:gd name="T41" fmla="*/ 0 h 1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4" h="116">
                  <a:moveTo>
                    <a:pt x="78" y="0"/>
                  </a:moveTo>
                  <a:lnTo>
                    <a:pt x="80" y="0"/>
                  </a:lnTo>
                  <a:lnTo>
                    <a:pt x="58" y="4"/>
                  </a:lnTo>
                  <a:lnTo>
                    <a:pt x="38" y="16"/>
                  </a:lnTo>
                  <a:lnTo>
                    <a:pt x="24" y="36"/>
                  </a:lnTo>
                  <a:lnTo>
                    <a:pt x="14" y="58"/>
                  </a:lnTo>
                  <a:lnTo>
                    <a:pt x="8" y="78"/>
                  </a:lnTo>
                  <a:lnTo>
                    <a:pt x="4" y="96"/>
                  </a:lnTo>
                  <a:lnTo>
                    <a:pt x="2" y="108"/>
                  </a:lnTo>
                  <a:lnTo>
                    <a:pt x="0" y="112"/>
                  </a:lnTo>
                  <a:lnTo>
                    <a:pt x="16" y="116"/>
                  </a:lnTo>
                  <a:lnTo>
                    <a:pt x="18" y="110"/>
                  </a:lnTo>
                  <a:lnTo>
                    <a:pt x="20" y="98"/>
                  </a:lnTo>
                  <a:lnTo>
                    <a:pt x="24" y="82"/>
                  </a:lnTo>
                  <a:lnTo>
                    <a:pt x="30" y="62"/>
                  </a:lnTo>
                  <a:lnTo>
                    <a:pt x="38" y="44"/>
                  </a:lnTo>
                  <a:lnTo>
                    <a:pt x="48" y="28"/>
                  </a:lnTo>
                  <a:lnTo>
                    <a:pt x="62" y="16"/>
                  </a:lnTo>
                  <a:lnTo>
                    <a:pt x="80" y="12"/>
                  </a:lnTo>
                  <a:lnTo>
                    <a:pt x="84" y="12"/>
                  </a:lnTo>
                  <a:lnTo>
                    <a:pt x="78"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278" name="Freeform 601"/>
            <p:cNvSpPr>
              <a:spLocks/>
            </p:cNvSpPr>
            <p:nvPr/>
          </p:nvSpPr>
          <p:spPr bwMode="auto">
            <a:xfrm>
              <a:off x="4834" y="1792"/>
              <a:ext cx="84" cy="116"/>
            </a:xfrm>
            <a:custGeom>
              <a:avLst/>
              <a:gdLst>
                <a:gd name="T0" fmla="*/ 78 w 84"/>
                <a:gd name="T1" fmla="*/ 0 h 116"/>
                <a:gd name="T2" fmla="*/ 80 w 84"/>
                <a:gd name="T3" fmla="*/ 0 h 116"/>
                <a:gd name="T4" fmla="*/ 58 w 84"/>
                <a:gd name="T5" fmla="*/ 4 h 116"/>
                <a:gd name="T6" fmla="*/ 38 w 84"/>
                <a:gd name="T7" fmla="*/ 16 h 116"/>
                <a:gd name="T8" fmla="*/ 24 w 84"/>
                <a:gd name="T9" fmla="*/ 36 h 116"/>
                <a:gd name="T10" fmla="*/ 14 w 84"/>
                <a:gd name="T11" fmla="*/ 58 h 116"/>
                <a:gd name="T12" fmla="*/ 8 w 84"/>
                <a:gd name="T13" fmla="*/ 78 h 116"/>
                <a:gd name="T14" fmla="*/ 4 w 84"/>
                <a:gd name="T15" fmla="*/ 96 h 116"/>
                <a:gd name="T16" fmla="*/ 2 w 84"/>
                <a:gd name="T17" fmla="*/ 108 h 116"/>
                <a:gd name="T18" fmla="*/ 0 w 84"/>
                <a:gd name="T19" fmla="*/ 112 h 116"/>
                <a:gd name="T20" fmla="*/ 16 w 84"/>
                <a:gd name="T21" fmla="*/ 116 h 116"/>
                <a:gd name="T22" fmla="*/ 18 w 84"/>
                <a:gd name="T23" fmla="*/ 110 h 116"/>
                <a:gd name="T24" fmla="*/ 20 w 84"/>
                <a:gd name="T25" fmla="*/ 98 h 116"/>
                <a:gd name="T26" fmla="*/ 24 w 84"/>
                <a:gd name="T27" fmla="*/ 82 h 116"/>
                <a:gd name="T28" fmla="*/ 30 w 84"/>
                <a:gd name="T29" fmla="*/ 62 h 116"/>
                <a:gd name="T30" fmla="*/ 38 w 84"/>
                <a:gd name="T31" fmla="*/ 44 h 116"/>
                <a:gd name="T32" fmla="*/ 48 w 84"/>
                <a:gd name="T33" fmla="*/ 28 h 116"/>
                <a:gd name="T34" fmla="*/ 62 w 84"/>
                <a:gd name="T35" fmla="*/ 16 h 116"/>
                <a:gd name="T36" fmla="*/ 80 w 84"/>
                <a:gd name="T37" fmla="*/ 12 h 116"/>
                <a:gd name="T38" fmla="*/ 84 w 84"/>
                <a:gd name="T39" fmla="*/ 12 h 116"/>
                <a:gd name="T40" fmla="*/ 78 w 84"/>
                <a:gd name="T41" fmla="*/ 0 h 1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4" h="116">
                  <a:moveTo>
                    <a:pt x="78" y="0"/>
                  </a:moveTo>
                  <a:lnTo>
                    <a:pt x="80" y="0"/>
                  </a:lnTo>
                  <a:lnTo>
                    <a:pt x="58" y="4"/>
                  </a:lnTo>
                  <a:lnTo>
                    <a:pt x="38" y="16"/>
                  </a:lnTo>
                  <a:lnTo>
                    <a:pt x="24" y="36"/>
                  </a:lnTo>
                  <a:lnTo>
                    <a:pt x="14" y="58"/>
                  </a:lnTo>
                  <a:lnTo>
                    <a:pt x="8" y="78"/>
                  </a:lnTo>
                  <a:lnTo>
                    <a:pt x="4" y="96"/>
                  </a:lnTo>
                  <a:lnTo>
                    <a:pt x="2" y="108"/>
                  </a:lnTo>
                  <a:lnTo>
                    <a:pt x="0" y="112"/>
                  </a:lnTo>
                  <a:lnTo>
                    <a:pt x="16" y="116"/>
                  </a:lnTo>
                  <a:lnTo>
                    <a:pt x="18" y="110"/>
                  </a:lnTo>
                  <a:lnTo>
                    <a:pt x="20" y="98"/>
                  </a:lnTo>
                  <a:lnTo>
                    <a:pt x="24" y="82"/>
                  </a:lnTo>
                  <a:lnTo>
                    <a:pt x="30" y="62"/>
                  </a:lnTo>
                  <a:lnTo>
                    <a:pt x="38" y="44"/>
                  </a:lnTo>
                  <a:lnTo>
                    <a:pt x="48" y="28"/>
                  </a:lnTo>
                  <a:lnTo>
                    <a:pt x="62" y="16"/>
                  </a:lnTo>
                  <a:lnTo>
                    <a:pt x="80" y="12"/>
                  </a:lnTo>
                  <a:lnTo>
                    <a:pt x="84" y="12"/>
                  </a:lnTo>
                  <a:lnTo>
                    <a:pt x="78" y="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3909" name="Group 602"/>
          <p:cNvGrpSpPr>
            <a:grpSpLocks/>
          </p:cNvGrpSpPr>
          <p:nvPr/>
        </p:nvGrpSpPr>
        <p:grpSpPr bwMode="auto">
          <a:xfrm>
            <a:off x="5175251" y="3067051"/>
            <a:ext cx="118533" cy="187325"/>
            <a:chOff x="4898" y="1792"/>
            <a:chExt cx="56" cy="118"/>
          </a:xfrm>
        </p:grpSpPr>
        <p:sp>
          <p:nvSpPr>
            <p:cNvPr id="34275" name="Freeform 603"/>
            <p:cNvSpPr>
              <a:spLocks/>
            </p:cNvSpPr>
            <p:nvPr/>
          </p:nvSpPr>
          <p:spPr bwMode="auto">
            <a:xfrm>
              <a:off x="4898" y="1792"/>
              <a:ext cx="56" cy="118"/>
            </a:xfrm>
            <a:custGeom>
              <a:avLst/>
              <a:gdLst>
                <a:gd name="T0" fmla="*/ 12 w 56"/>
                <a:gd name="T1" fmla="*/ 118 h 118"/>
                <a:gd name="T2" fmla="*/ 38 w 56"/>
                <a:gd name="T3" fmla="*/ 76 h 118"/>
                <a:gd name="T4" fmla="*/ 54 w 56"/>
                <a:gd name="T5" fmla="*/ 44 h 118"/>
                <a:gd name="T6" fmla="*/ 56 w 56"/>
                <a:gd name="T7" fmla="*/ 24 h 118"/>
                <a:gd name="T8" fmla="*/ 52 w 56"/>
                <a:gd name="T9" fmla="*/ 8 h 118"/>
                <a:gd name="T10" fmla="*/ 38 w 56"/>
                <a:gd name="T11" fmla="*/ 0 h 118"/>
                <a:gd name="T12" fmla="*/ 26 w 56"/>
                <a:gd name="T13" fmla="*/ 0 h 118"/>
                <a:gd name="T14" fmla="*/ 18 w 56"/>
                <a:gd name="T15" fmla="*/ 0 h 118"/>
                <a:gd name="T16" fmla="*/ 14 w 56"/>
                <a:gd name="T17" fmla="*/ 0 h 118"/>
                <a:gd name="T18" fmla="*/ 18 w 56"/>
                <a:gd name="T19" fmla="*/ 12 h 118"/>
                <a:gd name="T20" fmla="*/ 22 w 56"/>
                <a:gd name="T21" fmla="*/ 12 h 118"/>
                <a:gd name="T22" fmla="*/ 26 w 56"/>
                <a:gd name="T23" fmla="*/ 12 h 118"/>
                <a:gd name="T24" fmla="*/ 34 w 56"/>
                <a:gd name="T25" fmla="*/ 12 h 118"/>
                <a:gd name="T26" fmla="*/ 36 w 56"/>
                <a:gd name="T27" fmla="*/ 14 h 118"/>
                <a:gd name="T28" fmla="*/ 38 w 56"/>
                <a:gd name="T29" fmla="*/ 24 h 118"/>
                <a:gd name="T30" fmla="*/ 36 w 56"/>
                <a:gd name="T31" fmla="*/ 40 h 118"/>
                <a:gd name="T32" fmla="*/ 26 w 56"/>
                <a:gd name="T33" fmla="*/ 68 h 118"/>
                <a:gd name="T34" fmla="*/ 0 w 56"/>
                <a:gd name="T35" fmla="*/ 110 h 118"/>
                <a:gd name="T36" fmla="*/ 12 w 56"/>
                <a:gd name="T37" fmla="*/ 118 h 1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6" h="118">
                  <a:moveTo>
                    <a:pt x="12" y="118"/>
                  </a:moveTo>
                  <a:lnTo>
                    <a:pt x="38" y="76"/>
                  </a:lnTo>
                  <a:lnTo>
                    <a:pt x="54" y="44"/>
                  </a:lnTo>
                  <a:lnTo>
                    <a:pt x="56" y="24"/>
                  </a:lnTo>
                  <a:lnTo>
                    <a:pt x="52" y="8"/>
                  </a:lnTo>
                  <a:lnTo>
                    <a:pt x="38" y="0"/>
                  </a:lnTo>
                  <a:lnTo>
                    <a:pt x="26" y="0"/>
                  </a:lnTo>
                  <a:lnTo>
                    <a:pt x="18" y="0"/>
                  </a:lnTo>
                  <a:lnTo>
                    <a:pt x="14" y="0"/>
                  </a:lnTo>
                  <a:lnTo>
                    <a:pt x="18" y="12"/>
                  </a:lnTo>
                  <a:lnTo>
                    <a:pt x="22" y="12"/>
                  </a:lnTo>
                  <a:lnTo>
                    <a:pt x="26" y="12"/>
                  </a:lnTo>
                  <a:lnTo>
                    <a:pt x="34" y="12"/>
                  </a:lnTo>
                  <a:lnTo>
                    <a:pt x="36" y="14"/>
                  </a:lnTo>
                  <a:lnTo>
                    <a:pt x="38" y="24"/>
                  </a:lnTo>
                  <a:lnTo>
                    <a:pt x="36" y="40"/>
                  </a:lnTo>
                  <a:lnTo>
                    <a:pt x="26" y="68"/>
                  </a:lnTo>
                  <a:lnTo>
                    <a:pt x="0" y="110"/>
                  </a:lnTo>
                  <a:lnTo>
                    <a:pt x="12" y="118"/>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276" name="Freeform 604"/>
            <p:cNvSpPr>
              <a:spLocks/>
            </p:cNvSpPr>
            <p:nvPr/>
          </p:nvSpPr>
          <p:spPr bwMode="auto">
            <a:xfrm>
              <a:off x="4898" y="1792"/>
              <a:ext cx="56" cy="118"/>
            </a:xfrm>
            <a:custGeom>
              <a:avLst/>
              <a:gdLst>
                <a:gd name="T0" fmla="*/ 12 w 56"/>
                <a:gd name="T1" fmla="*/ 118 h 118"/>
                <a:gd name="T2" fmla="*/ 38 w 56"/>
                <a:gd name="T3" fmla="*/ 76 h 118"/>
                <a:gd name="T4" fmla="*/ 54 w 56"/>
                <a:gd name="T5" fmla="*/ 44 h 118"/>
                <a:gd name="T6" fmla="*/ 56 w 56"/>
                <a:gd name="T7" fmla="*/ 24 h 118"/>
                <a:gd name="T8" fmla="*/ 52 w 56"/>
                <a:gd name="T9" fmla="*/ 8 h 118"/>
                <a:gd name="T10" fmla="*/ 38 w 56"/>
                <a:gd name="T11" fmla="*/ 0 h 118"/>
                <a:gd name="T12" fmla="*/ 26 w 56"/>
                <a:gd name="T13" fmla="*/ 0 h 118"/>
                <a:gd name="T14" fmla="*/ 18 w 56"/>
                <a:gd name="T15" fmla="*/ 0 h 118"/>
                <a:gd name="T16" fmla="*/ 14 w 56"/>
                <a:gd name="T17" fmla="*/ 0 h 118"/>
                <a:gd name="T18" fmla="*/ 18 w 56"/>
                <a:gd name="T19" fmla="*/ 12 h 118"/>
                <a:gd name="T20" fmla="*/ 22 w 56"/>
                <a:gd name="T21" fmla="*/ 12 h 118"/>
                <a:gd name="T22" fmla="*/ 26 w 56"/>
                <a:gd name="T23" fmla="*/ 12 h 118"/>
                <a:gd name="T24" fmla="*/ 34 w 56"/>
                <a:gd name="T25" fmla="*/ 12 h 118"/>
                <a:gd name="T26" fmla="*/ 36 w 56"/>
                <a:gd name="T27" fmla="*/ 14 h 118"/>
                <a:gd name="T28" fmla="*/ 38 w 56"/>
                <a:gd name="T29" fmla="*/ 24 h 118"/>
                <a:gd name="T30" fmla="*/ 36 w 56"/>
                <a:gd name="T31" fmla="*/ 40 h 118"/>
                <a:gd name="T32" fmla="*/ 26 w 56"/>
                <a:gd name="T33" fmla="*/ 68 h 118"/>
                <a:gd name="T34" fmla="*/ 0 w 56"/>
                <a:gd name="T35" fmla="*/ 110 h 118"/>
                <a:gd name="T36" fmla="*/ 12 w 56"/>
                <a:gd name="T37" fmla="*/ 118 h 1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6" h="118">
                  <a:moveTo>
                    <a:pt x="12" y="118"/>
                  </a:moveTo>
                  <a:lnTo>
                    <a:pt x="38" y="76"/>
                  </a:lnTo>
                  <a:lnTo>
                    <a:pt x="54" y="44"/>
                  </a:lnTo>
                  <a:lnTo>
                    <a:pt x="56" y="24"/>
                  </a:lnTo>
                  <a:lnTo>
                    <a:pt x="52" y="8"/>
                  </a:lnTo>
                  <a:lnTo>
                    <a:pt x="38" y="0"/>
                  </a:lnTo>
                  <a:lnTo>
                    <a:pt x="26" y="0"/>
                  </a:lnTo>
                  <a:lnTo>
                    <a:pt x="18" y="0"/>
                  </a:lnTo>
                  <a:lnTo>
                    <a:pt x="14" y="0"/>
                  </a:lnTo>
                  <a:lnTo>
                    <a:pt x="18" y="12"/>
                  </a:lnTo>
                  <a:lnTo>
                    <a:pt x="22" y="12"/>
                  </a:lnTo>
                  <a:lnTo>
                    <a:pt x="26" y="12"/>
                  </a:lnTo>
                  <a:lnTo>
                    <a:pt x="34" y="12"/>
                  </a:lnTo>
                  <a:lnTo>
                    <a:pt x="36" y="14"/>
                  </a:lnTo>
                  <a:lnTo>
                    <a:pt x="38" y="24"/>
                  </a:lnTo>
                  <a:lnTo>
                    <a:pt x="36" y="40"/>
                  </a:lnTo>
                  <a:lnTo>
                    <a:pt x="26" y="68"/>
                  </a:lnTo>
                  <a:lnTo>
                    <a:pt x="0" y="110"/>
                  </a:lnTo>
                  <a:lnTo>
                    <a:pt x="12" y="118"/>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sp>
        <p:nvSpPr>
          <p:cNvPr id="33910" name="Freeform 605"/>
          <p:cNvSpPr>
            <a:spLocks/>
          </p:cNvSpPr>
          <p:nvPr/>
        </p:nvSpPr>
        <p:spPr bwMode="auto">
          <a:xfrm>
            <a:off x="3244851" y="3190876"/>
            <a:ext cx="101600" cy="117475"/>
          </a:xfrm>
          <a:custGeom>
            <a:avLst/>
            <a:gdLst>
              <a:gd name="T0" fmla="*/ 2147483647 w 48"/>
              <a:gd name="T1" fmla="*/ 2147483647 h 74"/>
              <a:gd name="T2" fmla="*/ 2147483647 w 48"/>
              <a:gd name="T3" fmla="*/ 2147483647 h 74"/>
              <a:gd name="T4" fmla="*/ 2147483647 w 48"/>
              <a:gd name="T5" fmla="*/ 2147483647 h 74"/>
              <a:gd name="T6" fmla="*/ 2147483647 w 48"/>
              <a:gd name="T7" fmla="*/ 2147483647 h 74"/>
              <a:gd name="T8" fmla="*/ 2147483647 w 48"/>
              <a:gd name="T9" fmla="*/ 2147483647 h 74"/>
              <a:gd name="T10" fmla="*/ 2147483647 w 48"/>
              <a:gd name="T11" fmla="*/ 2147483647 h 74"/>
              <a:gd name="T12" fmla="*/ 2147483647 w 48"/>
              <a:gd name="T13" fmla="*/ 2147483647 h 74"/>
              <a:gd name="T14" fmla="*/ 2147483647 w 48"/>
              <a:gd name="T15" fmla="*/ 2147483647 h 74"/>
              <a:gd name="T16" fmla="*/ 2147483647 w 48"/>
              <a:gd name="T17" fmla="*/ 2147483647 h 74"/>
              <a:gd name="T18" fmla="*/ 2147483647 w 48"/>
              <a:gd name="T19" fmla="*/ 2147483647 h 74"/>
              <a:gd name="T20" fmla="*/ 2147483647 w 48"/>
              <a:gd name="T21" fmla="*/ 2147483647 h 74"/>
              <a:gd name="T22" fmla="*/ 2147483647 w 48"/>
              <a:gd name="T23" fmla="*/ 2147483647 h 74"/>
              <a:gd name="T24" fmla="*/ 2147483647 w 48"/>
              <a:gd name="T25" fmla="*/ 2147483647 h 74"/>
              <a:gd name="T26" fmla="*/ 2147483647 w 48"/>
              <a:gd name="T27" fmla="*/ 2147483647 h 74"/>
              <a:gd name="T28" fmla="*/ 2147483647 w 48"/>
              <a:gd name="T29" fmla="*/ 2147483647 h 74"/>
              <a:gd name="T30" fmla="*/ 2147483647 w 48"/>
              <a:gd name="T31" fmla="*/ 0 h 74"/>
              <a:gd name="T32" fmla="*/ 2147483647 w 48"/>
              <a:gd name="T33" fmla="*/ 0 h 74"/>
              <a:gd name="T34" fmla="*/ 2147483647 w 48"/>
              <a:gd name="T35" fmla="*/ 0 h 74"/>
              <a:gd name="T36" fmla="*/ 2147483647 w 48"/>
              <a:gd name="T37" fmla="*/ 2147483647 h 74"/>
              <a:gd name="T38" fmla="*/ 2147483647 w 48"/>
              <a:gd name="T39" fmla="*/ 2147483647 h 74"/>
              <a:gd name="T40" fmla="*/ 2147483647 w 48"/>
              <a:gd name="T41" fmla="*/ 2147483647 h 74"/>
              <a:gd name="T42" fmla="*/ 2147483647 w 48"/>
              <a:gd name="T43" fmla="*/ 2147483647 h 74"/>
              <a:gd name="T44" fmla="*/ 2147483647 w 48"/>
              <a:gd name="T45" fmla="*/ 2147483647 h 74"/>
              <a:gd name="T46" fmla="*/ 0 w 48"/>
              <a:gd name="T47" fmla="*/ 2147483647 h 74"/>
              <a:gd name="T48" fmla="*/ 0 w 48"/>
              <a:gd name="T49" fmla="*/ 2147483647 h 74"/>
              <a:gd name="T50" fmla="*/ 0 w 48"/>
              <a:gd name="T51" fmla="*/ 2147483647 h 74"/>
              <a:gd name="T52" fmla="*/ 2147483647 w 48"/>
              <a:gd name="T53" fmla="*/ 2147483647 h 74"/>
              <a:gd name="T54" fmla="*/ 2147483647 w 48"/>
              <a:gd name="T55" fmla="*/ 2147483647 h 74"/>
              <a:gd name="T56" fmla="*/ 2147483647 w 48"/>
              <a:gd name="T57" fmla="*/ 2147483647 h 74"/>
              <a:gd name="T58" fmla="*/ 2147483647 w 48"/>
              <a:gd name="T59" fmla="*/ 2147483647 h 74"/>
              <a:gd name="T60" fmla="*/ 2147483647 w 48"/>
              <a:gd name="T61" fmla="*/ 2147483647 h 74"/>
              <a:gd name="T62" fmla="*/ 2147483647 w 48"/>
              <a:gd name="T63" fmla="*/ 2147483647 h 74"/>
              <a:gd name="T64" fmla="*/ 2147483647 w 48"/>
              <a:gd name="T65" fmla="*/ 2147483647 h 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8" h="74">
                <a:moveTo>
                  <a:pt x="24" y="74"/>
                </a:moveTo>
                <a:lnTo>
                  <a:pt x="30" y="72"/>
                </a:lnTo>
                <a:lnTo>
                  <a:pt x="34" y="70"/>
                </a:lnTo>
                <a:lnTo>
                  <a:pt x="38" y="66"/>
                </a:lnTo>
                <a:lnTo>
                  <a:pt x="42" y="62"/>
                </a:lnTo>
                <a:lnTo>
                  <a:pt x="44" y="56"/>
                </a:lnTo>
                <a:lnTo>
                  <a:pt x="46" y="50"/>
                </a:lnTo>
                <a:lnTo>
                  <a:pt x="48" y="44"/>
                </a:lnTo>
                <a:lnTo>
                  <a:pt x="48" y="38"/>
                </a:lnTo>
                <a:lnTo>
                  <a:pt x="48" y="30"/>
                </a:lnTo>
                <a:lnTo>
                  <a:pt x="46" y="22"/>
                </a:lnTo>
                <a:lnTo>
                  <a:pt x="44" y="16"/>
                </a:lnTo>
                <a:lnTo>
                  <a:pt x="42" y="10"/>
                </a:lnTo>
                <a:lnTo>
                  <a:pt x="38" y="4"/>
                </a:lnTo>
                <a:lnTo>
                  <a:pt x="34" y="4"/>
                </a:lnTo>
                <a:lnTo>
                  <a:pt x="30" y="0"/>
                </a:lnTo>
                <a:lnTo>
                  <a:pt x="24" y="0"/>
                </a:lnTo>
                <a:lnTo>
                  <a:pt x="20" y="0"/>
                </a:lnTo>
                <a:lnTo>
                  <a:pt x="16" y="4"/>
                </a:lnTo>
                <a:lnTo>
                  <a:pt x="10" y="4"/>
                </a:lnTo>
                <a:lnTo>
                  <a:pt x="8" y="10"/>
                </a:lnTo>
                <a:lnTo>
                  <a:pt x="4" y="16"/>
                </a:lnTo>
                <a:lnTo>
                  <a:pt x="2" y="22"/>
                </a:lnTo>
                <a:lnTo>
                  <a:pt x="0" y="30"/>
                </a:lnTo>
                <a:lnTo>
                  <a:pt x="0" y="38"/>
                </a:lnTo>
                <a:lnTo>
                  <a:pt x="0" y="44"/>
                </a:lnTo>
                <a:lnTo>
                  <a:pt x="2" y="50"/>
                </a:lnTo>
                <a:lnTo>
                  <a:pt x="4" y="56"/>
                </a:lnTo>
                <a:lnTo>
                  <a:pt x="8" y="62"/>
                </a:lnTo>
                <a:lnTo>
                  <a:pt x="10" y="66"/>
                </a:lnTo>
                <a:lnTo>
                  <a:pt x="16" y="70"/>
                </a:lnTo>
                <a:lnTo>
                  <a:pt x="20" y="72"/>
                </a:lnTo>
                <a:lnTo>
                  <a:pt x="24" y="74"/>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911" name="Freeform 606"/>
          <p:cNvSpPr>
            <a:spLocks/>
          </p:cNvSpPr>
          <p:nvPr/>
        </p:nvSpPr>
        <p:spPr bwMode="auto">
          <a:xfrm>
            <a:off x="3244851" y="3810001"/>
            <a:ext cx="101600" cy="111125"/>
          </a:xfrm>
          <a:custGeom>
            <a:avLst/>
            <a:gdLst>
              <a:gd name="T0" fmla="*/ 2147483647 w 48"/>
              <a:gd name="T1" fmla="*/ 0 h 70"/>
              <a:gd name="T2" fmla="*/ 2147483647 w 48"/>
              <a:gd name="T3" fmla="*/ 0 h 70"/>
              <a:gd name="T4" fmla="*/ 2147483647 w 48"/>
              <a:gd name="T5" fmla="*/ 0 h 70"/>
              <a:gd name="T6" fmla="*/ 2147483647 w 48"/>
              <a:gd name="T7" fmla="*/ 2147483647 h 70"/>
              <a:gd name="T8" fmla="*/ 2147483647 w 48"/>
              <a:gd name="T9" fmla="*/ 2147483647 h 70"/>
              <a:gd name="T10" fmla="*/ 2147483647 w 48"/>
              <a:gd name="T11" fmla="*/ 2147483647 h 70"/>
              <a:gd name="T12" fmla="*/ 2147483647 w 48"/>
              <a:gd name="T13" fmla="*/ 2147483647 h 70"/>
              <a:gd name="T14" fmla="*/ 2147483647 w 48"/>
              <a:gd name="T15" fmla="*/ 2147483647 h 70"/>
              <a:gd name="T16" fmla="*/ 2147483647 w 48"/>
              <a:gd name="T17" fmla="*/ 2147483647 h 70"/>
              <a:gd name="T18" fmla="*/ 2147483647 w 48"/>
              <a:gd name="T19" fmla="*/ 2147483647 h 70"/>
              <a:gd name="T20" fmla="*/ 2147483647 w 48"/>
              <a:gd name="T21" fmla="*/ 2147483647 h 70"/>
              <a:gd name="T22" fmla="*/ 2147483647 w 48"/>
              <a:gd name="T23" fmla="*/ 2147483647 h 70"/>
              <a:gd name="T24" fmla="*/ 2147483647 w 48"/>
              <a:gd name="T25" fmla="*/ 2147483647 h 70"/>
              <a:gd name="T26" fmla="*/ 2147483647 w 48"/>
              <a:gd name="T27" fmla="*/ 2147483647 h 70"/>
              <a:gd name="T28" fmla="*/ 2147483647 w 48"/>
              <a:gd name="T29" fmla="*/ 2147483647 h 70"/>
              <a:gd name="T30" fmla="*/ 2147483647 w 48"/>
              <a:gd name="T31" fmla="*/ 2147483647 h 70"/>
              <a:gd name="T32" fmla="*/ 2147483647 w 48"/>
              <a:gd name="T33" fmla="*/ 2147483647 h 70"/>
              <a:gd name="T34" fmla="*/ 2147483647 w 48"/>
              <a:gd name="T35" fmla="*/ 2147483647 h 70"/>
              <a:gd name="T36" fmla="*/ 2147483647 w 48"/>
              <a:gd name="T37" fmla="*/ 2147483647 h 70"/>
              <a:gd name="T38" fmla="*/ 2147483647 w 48"/>
              <a:gd name="T39" fmla="*/ 2147483647 h 70"/>
              <a:gd name="T40" fmla="*/ 2147483647 w 48"/>
              <a:gd name="T41" fmla="*/ 2147483647 h 70"/>
              <a:gd name="T42" fmla="*/ 2147483647 w 48"/>
              <a:gd name="T43" fmla="*/ 2147483647 h 70"/>
              <a:gd name="T44" fmla="*/ 2147483647 w 48"/>
              <a:gd name="T45" fmla="*/ 2147483647 h 70"/>
              <a:gd name="T46" fmla="*/ 0 w 48"/>
              <a:gd name="T47" fmla="*/ 2147483647 h 70"/>
              <a:gd name="T48" fmla="*/ 0 w 48"/>
              <a:gd name="T49" fmla="*/ 2147483647 h 70"/>
              <a:gd name="T50" fmla="*/ 0 w 48"/>
              <a:gd name="T51" fmla="*/ 2147483647 h 70"/>
              <a:gd name="T52" fmla="*/ 2147483647 w 48"/>
              <a:gd name="T53" fmla="*/ 2147483647 h 70"/>
              <a:gd name="T54" fmla="*/ 2147483647 w 48"/>
              <a:gd name="T55" fmla="*/ 2147483647 h 70"/>
              <a:gd name="T56" fmla="*/ 2147483647 w 48"/>
              <a:gd name="T57" fmla="*/ 2147483647 h 70"/>
              <a:gd name="T58" fmla="*/ 2147483647 w 48"/>
              <a:gd name="T59" fmla="*/ 2147483647 h 70"/>
              <a:gd name="T60" fmla="*/ 2147483647 w 48"/>
              <a:gd name="T61" fmla="*/ 0 h 70"/>
              <a:gd name="T62" fmla="*/ 2147483647 w 48"/>
              <a:gd name="T63" fmla="*/ 0 h 70"/>
              <a:gd name="T64" fmla="*/ 2147483647 w 48"/>
              <a:gd name="T65" fmla="*/ 0 h 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8" h="70">
                <a:moveTo>
                  <a:pt x="24" y="0"/>
                </a:moveTo>
                <a:lnTo>
                  <a:pt x="30" y="0"/>
                </a:lnTo>
                <a:lnTo>
                  <a:pt x="34" y="0"/>
                </a:lnTo>
                <a:lnTo>
                  <a:pt x="38" y="4"/>
                </a:lnTo>
                <a:lnTo>
                  <a:pt x="42" y="8"/>
                </a:lnTo>
                <a:lnTo>
                  <a:pt x="44" y="16"/>
                </a:lnTo>
                <a:lnTo>
                  <a:pt x="46" y="20"/>
                </a:lnTo>
                <a:lnTo>
                  <a:pt x="48" y="28"/>
                </a:lnTo>
                <a:lnTo>
                  <a:pt x="48" y="34"/>
                </a:lnTo>
                <a:lnTo>
                  <a:pt x="48" y="42"/>
                </a:lnTo>
                <a:lnTo>
                  <a:pt x="46" y="50"/>
                </a:lnTo>
                <a:lnTo>
                  <a:pt x="44" y="54"/>
                </a:lnTo>
                <a:lnTo>
                  <a:pt x="42" y="60"/>
                </a:lnTo>
                <a:lnTo>
                  <a:pt x="38" y="64"/>
                </a:lnTo>
                <a:lnTo>
                  <a:pt x="34" y="68"/>
                </a:lnTo>
                <a:lnTo>
                  <a:pt x="30" y="70"/>
                </a:lnTo>
                <a:lnTo>
                  <a:pt x="24" y="70"/>
                </a:lnTo>
                <a:lnTo>
                  <a:pt x="20" y="70"/>
                </a:lnTo>
                <a:lnTo>
                  <a:pt x="16" y="68"/>
                </a:lnTo>
                <a:lnTo>
                  <a:pt x="10" y="64"/>
                </a:lnTo>
                <a:lnTo>
                  <a:pt x="8" y="60"/>
                </a:lnTo>
                <a:lnTo>
                  <a:pt x="4" y="54"/>
                </a:lnTo>
                <a:lnTo>
                  <a:pt x="2" y="50"/>
                </a:lnTo>
                <a:lnTo>
                  <a:pt x="0" y="42"/>
                </a:lnTo>
                <a:lnTo>
                  <a:pt x="0" y="34"/>
                </a:lnTo>
                <a:lnTo>
                  <a:pt x="0" y="28"/>
                </a:lnTo>
                <a:lnTo>
                  <a:pt x="2" y="20"/>
                </a:lnTo>
                <a:lnTo>
                  <a:pt x="4" y="16"/>
                </a:lnTo>
                <a:lnTo>
                  <a:pt x="8" y="8"/>
                </a:lnTo>
                <a:lnTo>
                  <a:pt x="10" y="4"/>
                </a:lnTo>
                <a:lnTo>
                  <a:pt x="16" y="0"/>
                </a:lnTo>
                <a:lnTo>
                  <a:pt x="20" y="0"/>
                </a:lnTo>
                <a:lnTo>
                  <a:pt x="24"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912" name="Freeform 607"/>
          <p:cNvSpPr>
            <a:spLocks/>
          </p:cNvSpPr>
          <p:nvPr/>
        </p:nvSpPr>
        <p:spPr bwMode="auto">
          <a:xfrm>
            <a:off x="5281085" y="3190876"/>
            <a:ext cx="105833" cy="117475"/>
          </a:xfrm>
          <a:custGeom>
            <a:avLst/>
            <a:gdLst>
              <a:gd name="T0" fmla="*/ 2147483647 w 50"/>
              <a:gd name="T1" fmla="*/ 2147483647 h 74"/>
              <a:gd name="T2" fmla="*/ 2147483647 w 50"/>
              <a:gd name="T3" fmla="*/ 2147483647 h 74"/>
              <a:gd name="T4" fmla="*/ 2147483647 w 50"/>
              <a:gd name="T5" fmla="*/ 2147483647 h 74"/>
              <a:gd name="T6" fmla="*/ 2147483647 w 50"/>
              <a:gd name="T7" fmla="*/ 2147483647 h 74"/>
              <a:gd name="T8" fmla="*/ 2147483647 w 50"/>
              <a:gd name="T9" fmla="*/ 2147483647 h 74"/>
              <a:gd name="T10" fmla="*/ 2147483647 w 50"/>
              <a:gd name="T11" fmla="*/ 2147483647 h 74"/>
              <a:gd name="T12" fmla="*/ 2147483647 w 50"/>
              <a:gd name="T13" fmla="*/ 2147483647 h 74"/>
              <a:gd name="T14" fmla="*/ 2147483647 w 50"/>
              <a:gd name="T15" fmla="*/ 2147483647 h 74"/>
              <a:gd name="T16" fmla="*/ 2147483647 w 50"/>
              <a:gd name="T17" fmla="*/ 2147483647 h 74"/>
              <a:gd name="T18" fmla="*/ 2147483647 w 50"/>
              <a:gd name="T19" fmla="*/ 2147483647 h 74"/>
              <a:gd name="T20" fmla="*/ 2147483647 w 50"/>
              <a:gd name="T21" fmla="*/ 2147483647 h 74"/>
              <a:gd name="T22" fmla="*/ 2147483647 w 50"/>
              <a:gd name="T23" fmla="*/ 2147483647 h 74"/>
              <a:gd name="T24" fmla="*/ 2147483647 w 50"/>
              <a:gd name="T25" fmla="*/ 2147483647 h 74"/>
              <a:gd name="T26" fmla="*/ 2147483647 w 50"/>
              <a:gd name="T27" fmla="*/ 2147483647 h 74"/>
              <a:gd name="T28" fmla="*/ 2147483647 w 50"/>
              <a:gd name="T29" fmla="*/ 2147483647 h 74"/>
              <a:gd name="T30" fmla="*/ 2147483647 w 50"/>
              <a:gd name="T31" fmla="*/ 0 h 74"/>
              <a:gd name="T32" fmla="*/ 2147483647 w 50"/>
              <a:gd name="T33" fmla="*/ 0 h 74"/>
              <a:gd name="T34" fmla="*/ 2147483647 w 50"/>
              <a:gd name="T35" fmla="*/ 0 h 74"/>
              <a:gd name="T36" fmla="*/ 2147483647 w 50"/>
              <a:gd name="T37" fmla="*/ 2147483647 h 74"/>
              <a:gd name="T38" fmla="*/ 2147483647 w 50"/>
              <a:gd name="T39" fmla="*/ 2147483647 h 74"/>
              <a:gd name="T40" fmla="*/ 2147483647 w 50"/>
              <a:gd name="T41" fmla="*/ 2147483647 h 74"/>
              <a:gd name="T42" fmla="*/ 2147483647 w 50"/>
              <a:gd name="T43" fmla="*/ 2147483647 h 74"/>
              <a:gd name="T44" fmla="*/ 2147483647 w 50"/>
              <a:gd name="T45" fmla="*/ 2147483647 h 74"/>
              <a:gd name="T46" fmla="*/ 0 w 50"/>
              <a:gd name="T47" fmla="*/ 2147483647 h 74"/>
              <a:gd name="T48" fmla="*/ 0 w 50"/>
              <a:gd name="T49" fmla="*/ 2147483647 h 74"/>
              <a:gd name="T50" fmla="*/ 0 w 50"/>
              <a:gd name="T51" fmla="*/ 2147483647 h 74"/>
              <a:gd name="T52" fmla="*/ 2147483647 w 50"/>
              <a:gd name="T53" fmla="*/ 2147483647 h 74"/>
              <a:gd name="T54" fmla="*/ 2147483647 w 50"/>
              <a:gd name="T55" fmla="*/ 2147483647 h 74"/>
              <a:gd name="T56" fmla="*/ 2147483647 w 50"/>
              <a:gd name="T57" fmla="*/ 2147483647 h 74"/>
              <a:gd name="T58" fmla="*/ 2147483647 w 50"/>
              <a:gd name="T59" fmla="*/ 2147483647 h 74"/>
              <a:gd name="T60" fmla="*/ 2147483647 w 50"/>
              <a:gd name="T61" fmla="*/ 2147483647 h 74"/>
              <a:gd name="T62" fmla="*/ 2147483647 w 50"/>
              <a:gd name="T63" fmla="*/ 2147483647 h 74"/>
              <a:gd name="T64" fmla="*/ 2147483647 w 50"/>
              <a:gd name="T65" fmla="*/ 2147483647 h 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0" h="74">
                <a:moveTo>
                  <a:pt x="24" y="74"/>
                </a:moveTo>
                <a:lnTo>
                  <a:pt x="28" y="72"/>
                </a:lnTo>
                <a:lnTo>
                  <a:pt x="34" y="70"/>
                </a:lnTo>
                <a:lnTo>
                  <a:pt x="36" y="66"/>
                </a:lnTo>
                <a:lnTo>
                  <a:pt x="40" y="62"/>
                </a:lnTo>
                <a:lnTo>
                  <a:pt x="44" y="56"/>
                </a:lnTo>
                <a:lnTo>
                  <a:pt x="46" y="50"/>
                </a:lnTo>
                <a:lnTo>
                  <a:pt x="50" y="44"/>
                </a:lnTo>
                <a:lnTo>
                  <a:pt x="50" y="38"/>
                </a:lnTo>
                <a:lnTo>
                  <a:pt x="50" y="30"/>
                </a:lnTo>
                <a:lnTo>
                  <a:pt x="46" y="22"/>
                </a:lnTo>
                <a:lnTo>
                  <a:pt x="44" y="16"/>
                </a:lnTo>
                <a:lnTo>
                  <a:pt x="40" y="10"/>
                </a:lnTo>
                <a:lnTo>
                  <a:pt x="36" y="4"/>
                </a:lnTo>
                <a:lnTo>
                  <a:pt x="34" y="4"/>
                </a:lnTo>
                <a:lnTo>
                  <a:pt x="28" y="0"/>
                </a:lnTo>
                <a:lnTo>
                  <a:pt x="24" y="0"/>
                </a:lnTo>
                <a:lnTo>
                  <a:pt x="18" y="0"/>
                </a:lnTo>
                <a:lnTo>
                  <a:pt x="16" y="4"/>
                </a:lnTo>
                <a:lnTo>
                  <a:pt x="12" y="4"/>
                </a:lnTo>
                <a:lnTo>
                  <a:pt x="6" y="10"/>
                </a:lnTo>
                <a:lnTo>
                  <a:pt x="2" y="16"/>
                </a:lnTo>
                <a:lnTo>
                  <a:pt x="2" y="22"/>
                </a:lnTo>
                <a:lnTo>
                  <a:pt x="0" y="30"/>
                </a:lnTo>
                <a:lnTo>
                  <a:pt x="0" y="38"/>
                </a:lnTo>
                <a:lnTo>
                  <a:pt x="0" y="44"/>
                </a:lnTo>
                <a:lnTo>
                  <a:pt x="2" y="50"/>
                </a:lnTo>
                <a:lnTo>
                  <a:pt x="2" y="56"/>
                </a:lnTo>
                <a:lnTo>
                  <a:pt x="6" y="62"/>
                </a:lnTo>
                <a:lnTo>
                  <a:pt x="12" y="66"/>
                </a:lnTo>
                <a:lnTo>
                  <a:pt x="16" y="70"/>
                </a:lnTo>
                <a:lnTo>
                  <a:pt x="18" y="72"/>
                </a:lnTo>
                <a:lnTo>
                  <a:pt x="24" y="74"/>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913" name="Freeform 608"/>
          <p:cNvSpPr>
            <a:spLocks/>
          </p:cNvSpPr>
          <p:nvPr/>
        </p:nvSpPr>
        <p:spPr bwMode="auto">
          <a:xfrm>
            <a:off x="5281085" y="3810001"/>
            <a:ext cx="105833" cy="111125"/>
          </a:xfrm>
          <a:custGeom>
            <a:avLst/>
            <a:gdLst>
              <a:gd name="T0" fmla="*/ 2147483647 w 50"/>
              <a:gd name="T1" fmla="*/ 0 h 70"/>
              <a:gd name="T2" fmla="*/ 2147483647 w 50"/>
              <a:gd name="T3" fmla="*/ 0 h 70"/>
              <a:gd name="T4" fmla="*/ 2147483647 w 50"/>
              <a:gd name="T5" fmla="*/ 0 h 70"/>
              <a:gd name="T6" fmla="*/ 2147483647 w 50"/>
              <a:gd name="T7" fmla="*/ 2147483647 h 70"/>
              <a:gd name="T8" fmla="*/ 2147483647 w 50"/>
              <a:gd name="T9" fmla="*/ 2147483647 h 70"/>
              <a:gd name="T10" fmla="*/ 2147483647 w 50"/>
              <a:gd name="T11" fmla="*/ 2147483647 h 70"/>
              <a:gd name="T12" fmla="*/ 2147483647 w 50"/>
              <a:gd name="T13" fmla="*/ 2147483647 h 70"/>
              <a:gd name="T14" fmla="*/ 2147483647 w 50"/>
              <a:gd name="T15" fmla="*/ 2147483647 h 70"/>
              <a:gd name="T16" fmla="*/ 2147483647 w 50"/>
              <a:gd name="T17" fmla="*/ 2147483647 h 70"/>
              <a:gd name="T18" fmla="*/ 2147483647 w 50"/>
              <a:gd name="T19" fmla="*/ 2147483647 h 70"/>
              <a:gd name="T20" fmla="*/ 2147483647 w 50"/>
              <a:gd name="T21" fmla="*/ 2147483647 h 70"/>
              <a:gd name="T22" fmla="*/ 2147483647 w 50"/>
              <a:gd name="T23" fmla="*/ 2147483647 h 70"/>
              <a:gd name="T24" fmla="*/ 2147483647 w 50"/>
              <a:gd name="T25" fmla="*/ 2147483647 h 70"/>
              <a:gd name="T26" fmla="*/ 2147483647 w 50"/>
              <a:gd name="T27" fmla="*/ 2147483647 h 70"/>
              <a:gd name="T28" fmla="*/ 2147483647 w 50"/>
              <a:gd name="T29" fmla="*/ 2147483647 h 70"/>
              <a:gd name="T30" fmla="*/ 2147483647 w 50"/>
              <a:gd name="T31" fmla="*/ 2147483647 h 70"/>
              <a:gd name="T32" fmla="*/ 2147483647 w 50"/>
              <a:gd name="T33" fmla="*/ 2147483647 h 70"/>
              <a:gd name="T34" fmla="*/ 2147483647 w 50"/>
              <a:gd name="T35" fmla="*/ 2147483647 h 70"/>
              <a:gd name="T36" fmla="*/ 2147483647 w 50"/>
              <a:gd name="T37" fmla="*/ 2147483647 h 70"/>
              <a:gd name="T38" fmla="*/ 2147483647 w 50"/>
              <a:gd name="T39" fmla="*/ 2147483647 h 70"/>
              <a:gd name="T40" fmla="*/ 2147483647 w 50"/>
              <a:gd name="T41" fmla="*/ 2147483647 h 70"/>
              <a:gd name="T42" fmla="*/ 2147483647 w 50"/>
              <a:gd name="T43" fmla="*/ 2147483647 h 70"/>
              <a:gd name="T44" fmla="*/ 2147483647 w 50"/>
              <a:gd name="T45" fmla="*/ 2147483647 h 70"/>
              <a:gd name="T46" fmla="*/ 0 w 50"/>
              <a:gd name="T47" fmla="*/ 2147483647 h 70"/>
              <a:gd name="T48" fmla="*/ 0 w 50"/>
              <a:gd name="T49" fmla="*/ 2147483647 h 70"/>
              <a:gd name="T50" fmla="*/ 0 w 50"/>
              <a:gd name="T51" fmla="*/ 2147483647 h 70"/>
              <a:gd name="T52" fmla="*/ 2147483647 w 50"/>
              <a:gd name="T53" fmla="*/ 2147483647 h 70"/>
              <a:gd name="T54" fmla="*/ 2147483647 w 50"/>
              <a:gd name="T55" fmla="*/ 2147483647 h 70"/>
              <a:gd name="T56" fmla="*/ 2147483647 w 50"/>
              <a:gd name="T57" fmla="*/ 2147483647 h 70"/>
              <a:gd name="T58" fmla="*/ 2147483647 w 50"/>
              <a:gd name="T59" fmla="*/ 2147483647 h 70"/>
              <a:gd name="T60" fmla="*/ 2147483647 w 50"/>
              <a:gd name="T61" fmla="*/ 0 h 70"/>
              <a:gd name="T62" fmla="*/ 2147483647 w 50"/>
              <a:gd name="T63" fmla="*/ 0 h 70"/>
              <a:gd name="T64" fmla="*/ 2147483647 w 50"/>
              <a:gd name="T65" fmla="*/ 0 h 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0" h="70">
                <a:moveTo>
                  <a:pt x="24" y="0"/>
                </a:moveTo>
                <a:lnTo>
                  <a:pt x="28" y="0"/>
                </a:lnTo>
                <a:lnTo>
                  <a:pt x="34" y="0"/>
                </a:lnTo>
                <a:lnTo>
                  <a:pt x="36" y="4"/>
                </a:lnTo>
                <a:lnTo>
                  <a:pt x="40" y="8"/>
                </a:lnTo>
                <a:lnTo>
                  <a:pt x="44" y="16"/>
                </a:lnTo>
                <a:lnTo>
                  <a:pt x="46" y="20"/>
                </a:lnTo>
                <a:lnTo>
                  <a:pt x="50" y="28"/>
                </a:lnTo>
                <a:lnTo>
                  <a:pt x="50" y="34"/>
                </a:lnTo>
                <a:lnTo>
                  <a:pt x="50" y="42"/>
                </a:lnTo>
                <a:lnTo>
                  <a:pt x="46" y="50"/>
                </a:lnTo>
                <a:lnTo>
                  <a:pt x="44" y="54"/>
                </a:lnTo>
                <a:lnTo>
                  <a:pt x="40" y="60"/>
                </a:lnTo>
                <a:lnTo>
                  <a:pt x="36" y="64"/>
                </a:lnTo>
                <a:lnTo>
                  <a:pt x="34" y="68"/>
                </a:lnTo>
                <a:lnTo>
                  <a:pt x="28" y="70"/>
                </a:lnTo>
                <a:lnTo>
                  <a:pt x="24" y="70"/>
                </a:lnTo>
                <a:lnTo>
                  <a:pt x="18" y="70"/>
                </a:lnTo>
                <a:lnTo>
                  <a:pt x="16" y="68"/>
                </a:lnTo>
                <a:lnTo>
                  <a:pt x="12" y="64"/>
                </a:lnTo>
                <a:lnTo>
                  <a:pt x="6" y="60"/>
                </a:lnTo>
                <a:lnTo>
                  <a:pt x="2" y="54"/>
                </a:lnTo>
                <a:lnTo>
                  <a:pt x="2" y="50"/>
                </a:lnTo>
                <a:lnTo>
                  <a:pt x="0" y="42"/>
                </a:lnTo>
                <a:lnTo>
                  <a:pt x="0" y="34"/>
                </a:lnTo>
                <a:lnTo>
                  <a:pt x="0" y="28"/>
                </a:lnTo>
                <a:lnTo>
                  <a:pt x="2" y="20"/>
                </a:lnTo>
                <a:lnTo>
                  <a:pt x="2" y="16"/>
                </a:lnTo>
                <a:lnTo>
                  <a:pt x="6" y="8"/>
                </a:lnTo>
                <a:lnTo>
                  <a:pt x="12" y="4"/>
                </a:lnTo>
                <a:lnTo>
                  <a:pt x="16" y="0"/>
                </a:lnTo>
                <a:lnTo>
                  <a:pt x="18" y="0"/>
                </a:lnTo>
                <a:lnTo>
                  <a:pt x="24"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914" name="Freeform 609"/>
          <p:cNvSpPr>
            <a:spLocks/>
          </p:cNvSpPr>
          <p:nvPr/>
        </p:nvSpPr>
        <p:spPr bwMode="auto">
          <a:xfrm>
            <a:off x="5420784" y="3190876"/>
            <a:ext cx="101600" cy="117475"/>
          </a:xfrm>
          <a:custGeom>
            <a:avLst/>
            <a:gdLst>
              <a:gd name="T0" fmla="*/ 2147483647 w 48"/>
              <a:gd name="T1" fmla="*/ 2147483647 h 74"/>
              <a:gd name="T2" fmla="*/ 2147483647 w 48"/>
              <a:gd name="T3" fmla="*/ 2147483647 h 74"/>
              <a:gd name="T4" fmla="*/ 2147483647 w 48"/>
              <a:gd name="T5" fmla="*/ 2147483647 h 74"/>
              <a:gd name="T6" fmla="*/ 2147483647 w 48"/>
              <a:gd name="T7" fmla="*/ 2147483647 h 74"/>
              <a:gd name="T8" fmla="*/ 2147483647 w 48"/>
              <a:gd name="T9" fmla="*/ 2147483647 h 74"/>
              <a:gd name="T10" fmla="*/ 2147483647 w 48"/>
              <a:gd name="T11" fmla="*/ 2147483647 h 74"/>
              <a:gd name="T12" fmla="*/ 2147483647 w 48"/>
              <a:gd name="T13" fmla="*/ 2147483647 h 74"/>
              <a:gd name="T14" fmla="*/ 2147483647 w 48"/>
              <a:gd name="T15" fmla="*/ 2147483647 h 74"/>
              <a:gd name="T16" fmla="*/ 2147483647 w 48"/>
              <a:gd name="T17" fmla="*/ 2147483647 h 74"/>
              <a:gd name="T18" fmla="*/ 2147483647 w 48"/>
              <a:gd name="T19" fmla="*/ 2147483647 h 74"/>
              <a:gd name="T20" fmla="*/ 2147483647 w 48"/>
              <a:gd name="T21" fmla="*/ 2147483647 h 74"/>
              <a:gd name="T22" fmla="*/ 2147483647 w 48"/>
              <a:gd name="T23" fmla="*/ 2147483647 h 74"/>
              <a:gd name="T24" fmla="*/ 2147483647 w 48"/>
              <a:gd name="T25" fmla="*/ 2147483647 h 74"/>
              <a:gd name="T26" fmla="*/ 2147483647 w 48"/>
              <a:gd name="T27" fmla="*/ 2147483647 h 74"/>
              <a:gd name="T28" fmla="*/ 2147483647 w 48"/>
              <a:gd name="T29" fmla="*/ 2147483647 h 74"/>
              <a:gd name="T30" fmla="*/ 2147483647 w 48"/>
              <a:gd name="T31" fmla="*/ 0 h 74"/>
              <a:gd name="T32" fmla="*/ 2147483647 w 48"/>
              <a:gd name="T33" fmla="*/ 0 h 74"/>
              <a:gd name="T34" fmla="*/ 2147483647 w 48"/>
              <a:gd name="T35" fmla="*/ 0 h 74"/>
              <a:gd name="T36" fmla="*/ 2147483647 w 48"/>
              <a:gd name="T37" fmla="*/ 2147483647 h 74"/>
              <a:gd name="T38" fmla="*/ 2147483647 w 48"/>
              <a:gd name="T39" fmla="*/ 2147483647 h 74"/>
              <a:gd name="T40" fmla="*/ 2147483647 w 48"/>
              <a:gd name="T41" fmla="*/ 2147483647 h 74"/>
              <a:gd name="T42" fmla="*/ 0 w 48"/>
              <a:gd name="T43" fmla="*/ 2147483647 h 74"/>
              <a:gd name="T44" fmla="*/ 0 w 48"/>
              <a:gd name="T45" fmla="*/ 2147483647 h 74"/>
              <a:gd name="T46" fmla="*/ 0 w 48"/>
              <a:gd name="T47" fmla="*/ 2147483647 h 74"/>
              <a:gd name="T48" fmla="*/ 0 w 48"/>
              <a:gd name="T49" fmla="*/ 2147483647 h 74"/>
              <a:gd name="T50" fmla="*/ 0 w 48"/>
              <a:gd name="T51" fmla="*/ 2147483647 h 74"/>
              <a:gd name="T52" fmla="*/ 0 w 48"/>
              <a:gd name="T53" fmla="*/ 2147483647 h 74"/>
              <a:gd name="T54" fmla="*/ 0 w 48"/>
              <a:gd name="T55" fmla="*/ 2147483647 h 74"/>
              <a:gd name="T56" fmla="*/ 2147483647 w 48"/>
              <a:gd name="T57" fmla="*/ 2147483647 h 74"/>
              <a:gd name="T58" fmla="*/ 2147483647 w 48"/>
              <a:gd name="T59" fmla="*/ 2147483647 h 74"/>
              <a:gd name="T60" fmla="*/ 2147483647 w 48"/>
              <a:gd name="T61" fmla="*/ 2147483647 h 74"/>
              <a:gd name="T62" fmla="*/ 2147483647 w 48"/>
              <a:gd name="T63" fmla="*/ 2147483647 h 74"/>
              <a:gd name="T64" fmla="*/ 2147483647 w 48"/>
              <a:gd name="T65" fmla="*/ 2147483647 h 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8" h="74">
                <a:moveTo>
                  <a:pt x="22" y="74"/>
                </a:moveTo>
                <a:lnTo>
                  <a:pt x="28" y="72"/>
                </a:lnTo>
                <a:lnTo>
                  <a:pt x="30" y="70"/>
                </a:lnTo>
                <a:lnTo>
                  <a:pt x="38" y="66"/>
                </a:lnTo>
                <a:lnTo>
                  <a:pt x="38" y="62"/>
                </a:lnTo>
                <a:lnTo>
                  <a:pt x="42" y="56"/>
                </a:lnTo>
                <a:lnTo>
                  <a:pt x="44" y="50"/>
                </a:lnTo>
                <a:lnTo>
                  <a:pt x="48" y="44"/>
                </a:lnTo>
                <a:lnTo>
                  <a:pt x="48" y="38"/>
                </a:lnTo>
                <a:lnTo>
                  <a:pt x="48" y="30"/>
                </a:lnTo>
                <a:lnTo>
                  <a:pt x="44" y="22"/>
                </a:lnTo>
                <a:lnTo>
                  <a:pt x="42" y="16"/>
                </a:lnTo>
                <a:lnTo>
                  <a:pt x="38" y="10"/>
                </a:lnTo>
                <a:lnTo>
                  <a:pt x="38" y="4"/>
                </a:lnTo>
                <a:lnTo>
                  <a:pt x="30" y="4"/>
                </a:lnTo>
                <a:lnTo>
                  <a:pt x="28" y="0"/>
                </a:lnTo>
                <a:lnTo>
                  <a:pt x="22" y="0"/>
                </a:lnTo>
                <a:lnTo>
                  <a:pt x="18" y="0"/>
                </a:lnTo>
                <a:lnTo>
                  <a:pt x="12" y="4"/>
                </a:lnTo>
                <a:lnTo>
                  <a:pt x="10" y="4"/>
                </a:lnTo>
                <a:lnTo>
                  <a:pt x="6" y="10"/>
                </a:lnTo>
                <a:lnTo>
                  <a:pt x="0" y="16"/>
                </a:lnTo>
                <a:lnTo>
                  <a:pt x="0" y="22"/>
                </a:lnTo>
                <a:lnTo>
                  <a:pt x="0" y="30"/>
                </a:lnTo>
                <a:lnTo>
                  <a:pt x="0" y="38"/>
                </a:lnTo>
                <a:lnTo>
                  <a:pt x="0" y="44"/>
                </a:lnTo>
                <a:lnTo>
                  <a:pt x="0" y="50"/>
                </a:lnTo>
                <a:lnTo>
                  <a:pt x="0" y="56"/>
                </a:lnTo>
                <a:lnTo>
                  <a:pt x="6" y="62"/>
                </a:lnTo>
                <a:lnTo>
                  <a:pt x="10" y="66"/>
                </a:lnTo>
                <a:lnTo>
                  <a:pt x="12" y="70"/>
                </a:lnTo>
                <a:lnTo>
                  <a:pt x="18" y="72"/>
                </a:lnTo>
                <a:lnTo>
                  <a:pt x="22" y="74"/>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915" name="Freeform 610"/>
          <p:cNvSpPr>
            <a:spLocks/>
          </p:cNvSpPr>
          <p:nvPr/>
        </p:nvSpPr>
        <p:spPr bwMode="auto">
          <a:xfrm>
            <a:off x="5420784" y="3810001"/>
            <a:ext cx="101600" cy="111125"/>
          </a:xfrm>
          <a:custGeom>
            <a:avLst/>
            <a:gdLst>
              <a:gd name="T0" fmla="*/ 2147483647 w 48"/>
              <a:gd name="T1" fmla="*/ 0 h 70"/>
              <a:gd name="T2" fmla="*/ 2147483647 w 48"/>
              <a:gd name="T3" fmla="*/ 0 h 70"/>
              <a:gd name="T4" fmla="*/ 2147483647 w 48"/>
              <a:gd name="T5" fmla="*/ 0 h 70"/>
              <a:gd name="T6" fmla="*/ 2147483647 w 48"/>
              <a:gd name="T7" fmla="*/ 2147483647 h 70"/>
              <a:gd name="T8" fmla="*/ 2147483647 w 48"/>
              <a:gd name="T9" fmla="*/ 2147483647 h 70"/>
              <a:gd name="T10" fmla="*/ 2147483647 w 48"/>
              <a:gd name="T11" fmla="*/ 2147483647 h 70"/>
              <a:gd name="T12" fmla="*/ 2147483647 w 48"/>
              <a:gd name="T13" fmla="*/ 2147483647 h 70"/>
              <a:gd name="T14" fmla="*/ 2147483647 w 48"/>
              <a:gd name="T15" fmla="*/ 2147483647 h 70"/>
              <a:gd name="T16" fmla="*/ 2147483647 w 48"/>
              <a:gd name="T17" fmla="*/ 2147483647 h 70"/>
              <a:gd name="T18" fmla="*/ 2147483647 w 48"/>
              <a:gd name="T19" fmla="*/ 2147483647 h 70"/>
              <a:gd name="T20" fmla="*/ 2147483647 w 48"/>
              <a:gd name="T21" fmla="*/ 2147483647 h 70"/>
              <a:gd name="T22" fmla="*/ 2147483647 w 48"/>
              <a:gd name="T23" fmla="*/ 2147483647 h 70"/>
              <a:gd name="T24" fmla="*/ 2147483647 w 48"/>
              <a:gd name="T25" fmla="*/ 2147483647 h 70"/>
              <a:gd name="T26" fmla="*/ 2147483647 w 48"/>
              <a:gd name="T27" fmla="*/ 2147483647 h 70"/>
              <a:gd name="T28" fmla="*/ 2147483647 w 48"/>
              <a:gd name="T29" fmla="*/ 2147483647 h 70"/>
              <a:gd name="T30" fmla="*/ 2147483647 w 48"/>
              <a:gd name="T31" fmla="*/ 2147483647 h 70"/>
              <a:gd name="T32" fmla="*/ 2147483647 w 48"/>
              <a:gd name="T33" fmla="*/ 2147483647 h 70"/>
              <a:gd name="T34" fmla="*/ 2147483647 w 48"/>
              <a:gd name="T35" fmla="*/ 2147483647 h 70"/>
              <a:gd name="T36" fmla="*/ 2147483647 w 48"/>
              <a:gd name="T37" fmla="*/ 2147483647 h 70"/>
              <a:gd name="T38" fmla="*/ 2147483647 w 48"/>
              <a:gd name="T39" fmla="*/ 2147483647 h 70"/>
              <a:gd name="T40" fmla="*/ 2147483647 w 48"/>
              <a:gd name="T41" fmla="*/ 2147483647 h 70"/>
              <a:gd name="T42" fmla="*/ 0 w 48"/>
              <a:gd name="T43" fmla="*/ 2147483647 h 70"/>
              <a:gd name="T44" fmla="*/ 0 w 48"/>
              <a:gd name="T45" fmla="*/ 2147483647 h 70"/>
              <a:gd name="T46" fmla="*/ 0 w 48"/>
              <a:gd name="T47" fmla="*/ 2147483647 h 70"/>
              <a:gd name="T48" fmla="*/ 0 w 48"/>
              <a:gd name="T49" fmla="*/ 2147483647 h 70"/>
              <a:gd name="T50" fmla="*/ 0 w 48"/>
              <a:gd name="T51" fmla="*/ 2147483647 h 70"/>
              <a:gd name="T52" fmla="*/ 0 w 48"/>
              <a:gd name="T53" fmla="*/ 2147483647 h 70"/>
              <a:gd name="T54" fmla="*/ 0 w 48"/>
              <a:gd name="T55" fmla="*/ 2147483647 h 70"/>
              <a:gd name="T56" fmla="*/ 2147483647 w 48"/>
              <a:gd name="T57" fmla="*/ 2147483647 h 70"/>
              <a:gd name="T58" fmla="*/ 2147483647 w 48"/>
              <a:gd name="T59" fmla="*/ 2147483647 h 70"/>
              <a:gd name="T60" fmla="*/ 2147483647 w 48"/>
              <a:gd name="T61" fmla="*/ 0 h 70"/>
              <a:gd name="T62" fmla="*/ 2147483647 w 48"/>
              <a:gd name="T63" fmla="*/ 0 h 70"/>
              <a:gd name="T64" fmla="*/ 2147483647 w 48"/>
              <a:gd name="T65" fmla="*/ 0 h 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8" h="70">
                <a:moveTo>
                  <a:pt x="22" y="0"/>
                </a:moveTo>
                <a:lnTo>
                  <a:pt x="28" y="0"/>
                </a:lnTo>
                <a:lnTo>
                  <a:pt x="30" y="0"/>
                </a:lnTo>
                <a:lnTo>
                  <a:pt x="38" y="4"/>
                </a:lnTo>
                <a:lnTo>
                  <a:pt x="38" y="8"/>
                </a:lnTo>
                <a:lnTo>
                  <a:pt x="42" y="16"/>
                </a:lnTo>
                <a:lnTo>
                  <a:pt x="44" y="20"/>
                </a:lnTo>
                <a:lnTo>
                  <a:pt x="48" y="28"/>
                </a:lnTo>
                <a:lnTo>
                  <a:pt x="48" y="34"/>
                </a:lnTo>
                <a:lnTo>
                  <a:pt x="48" y="42"/>
                </a:lnTo>
                <a:lnTo>
                  <a:pt x="44" y="50"/>
                </a:lnTo>
                <a:lnTo>
                  <a:pt x="42" y="54"/>
                </a:lnTo>
                <a:lnTo>
                  <a:pt x="38" y="60"/>
                </a:lnTo>
                <a:lnTo>
                  <a:pt x="38" y="64"/>
                </a:lnTo>
                <a:lnTo>
                  <a:pt x="30" y="68"/>
                </a:lnTo>
                <a:lnTo>
                  <a:pt x="28" y="70"/>
                </a:lnTo>
                <a:lnTo>
                  <a:pt x="22" y="70"/>
                </a:lnTo>
                <a:lnTo>
                  <a:pt x="18" y="70"/>
                </a:lnTo>
                <a:lnTo>
                  <a:pt x="12" y="68"/>
                </a:lnTo>
                <a:lnTo>
                  <a:pt x="10" y="64"/>
                </a:lnTo>
                <a:lnTo>
                  <a:pt x="6" y="60"/>
                </a:lnTo>
                <a:lnTo>
                  <a:pt x="0" y="54"/>
                </a:lnTo>
                <a:lnTo>
                  <a:pt x="0" y="50"/>
                </a:lnTo>
                <a:lnTo>
                  <a:pt x="0" y="42"/>
                </a:lnTo>
                <a:lnTo>
                  <a:pt x="0" y="34"/>
                </a:lnTo>
                <a:lnTo>
                  <a:pt x="0" y="28"/>
                </a:lnTo>
                <a:lnTo>
                  <a:pt x="0" y="20"/>
                </a:lnTo>
                <a:lnTo>
                  <a:pt x="0" y="16"/>
                </a:lnTo>
                <a:lnTo>
                  <a:pt x="6" y="8"/>
                </a:lnTo>
                <a:lnTo>
                  <a:pt x="10" y="4"/>
                </a:lnTo>
                <a:lnTo>
                  <a:pt x="12" y="0"/>
                </a:lnTo>
                <a:lnTo>
                  <a:pt x="18" y="0"/>
                </a:lnTo>
                <a:lnTo>
                  <a:pt x="22"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916" name="Freeform 611"/>
          <p:cNvSpPr>
            <a:spLocks/>
          </p:cNvSpPr>
          <p:nvPr/>
        </p:nvSpPr>
        <p:spPr bwMode="auto">
          <a:xfrm>
            <a:off x="5552017" y="3190876"/>
            <a:ext cx="101600" cy="117475"/>
          </a:xfrm>
          <a:custGeom>
            <a:avLst/>
            <a:gdLst>
              <a:gd name="T0" fmla="*/ 2147483647 w 48"/>
              <a:gd name="T1" fmla="*/ 2147483647 h 74"/>
              <a:gd name="T2" fmla="*/ 2147483647 w 48"/>
              <a:gd name="T3" fmla="*/ 2147483647 h 74"/>
              <a:gd name="T4" fmla="*/ 2147483647 w 48"/>
              <a:gd name="T5" fmla="*/ 2147483647 h 74"/>
              <a:gd name="T6" fmla="*/ 2147483647 w 48"/>
              <a:gd name="T7" fmla="*/ 2147483647 h 74"/>
              <a:gd name="T8" fmla="*/ 2147483647 w 48"/>
              <a:gd name="T9" fmla="*/ 2147483647 h 74"/>
              <a:gd name="T10" fmla="*/ 2147483647 w 48"/>
              <a:gd name="T11" fmla="*/ 2147483647 h 74"/>
              <a:gd name="T12" fmla="*/ 2147483647 w 48"/>
              <a:gd name="T13" fmla="*/ 2147483647 h 74"/>
              <a:gd name="T14" fmla="*/ 2147483647 w 48"/>
              <a:gd name="T15" fmla="*/ 2147483647 h 74"/>
              <a:gd name="T16" fmla="*/ 2147483647 w 48"/>
              <a:gd name="T17" fmla="*/ 2147483647 h 74"/>
              <a:gd name="T18" fmla="*/ 2147483647 w 48"/>
              <a:gd name="T19" fmla="*/ 2147483647 h 74"/>
              <a:gd name="T20" fmla="*/ 2147483647 w 48"/>
              <a:gd name="T21" fmla="*/ 2147483647 h 74"/>
              <a:gd name="T22" fmla="*/ 2147483647 w 48"/>
              <a:gd name="T23" fmla="*/ 2147483647 h 74"/>
              <a:gd name="T24" fmla="*/ 2147483647 w 48"/>
              <a:gd name="T25" fmla="*/ 2147483647 h 74"/>
              <a:gd name="T26" fmla="*/ 2147483647 w 48"/>
              <a:gd name="T27" fmla="*/ 2147483647 h 74"/>
              <a:gd name="T28" fmla="*/ 2147483647 w 48"/>
              <a:gd name="T29" fmla="*/ 2147483647 h 74"/>
              <a:gd name="T30" fmla="*/ 2147483647 w 48"/>
              <a:gd name="T31" fmla="*/ 0 h 74"/>
              <a:gd name="T32" fmla="*/ 2147483647 w 48"/>
              <a:gd name="T33" fmla="*/ 0 h 74"/>
              <a:gd name="T34" fmla="*/ 2147483647 w 48"/>
              <a:gd name="T35" fmla="*/ 0 h 74"/>
              <a:gd name="T36" fmla="*/ 2147483647 w 48"/>
              <a:gd name="T37" fmla="*/ 2147483647 h 74"/>
              <a:gd name="T38" fmla="*/ 2147483647 w 48"/>
              <a:gd name="T39" fmla="*/ 2147483647 h 74"/>
              <a:gd name="T40" fmla="*/ 2147483647 w 48"/>
              <a:gd name="T41" fmla="*/ 2147483647 h 74"/>
              <a:gd name="T42" fmla="*/ 2147483647 w 48"/>
              <a:gd name="T43" fmla="*/ 2147483647 h 74"/>
              <a:gd name="T44" fmla="*/ 0 w 48"/>
              <a:gd name="T45" fmla="*/ 2147483647 h 74"/>
              <a:gd name="T46" fmla="*/ 0 w 48"/>
              <a:gd name="T47" fmla="*/ 2147483647 h 74"/>
              <a:gd name="T48" fmla="*/ 0 w 48"/>
              <a:gd name="T49" fmla="*/ 2147483647 h 74"/>
              <a:gd name="T50" fmla="*/ 0 w 48"/>
              <a:gd name="T51" fmla="*/ 2147483647 h 74"/>
              <a:gd name="T52" fmla="*/ 0 w 48"/>
              <a:gd name="T53" fmla="*/ 2147483647 h 74"/>
              <a:gd name="T54" fmla="*/ 2147483647 w 48"/>
              <a:gd name="T55" fmla="*/ 2147483647 h 74"/>
              <a:gd name="T56" fmla="*/ 2147483647 w 48"/>
              <a:gd name="T57" fmla="*/ 2147483647 h 74"/>
              <a:gd name="T58" fmla="*/ 2147483647 w 48"/>
              <a:gd name="T59" fmla="*/ 2147483647 h 74"/>
              <a:gd name="T60" fmla="*/ 2147483647 w 48"/>
              <a:gd name="T61" fmla="*/ 2147483647 h 74"/>
              <a:gd name="T62" fmla="*/ 2147483647 w 48"/>
              <a:gd name="T63" fmla="*/ 2147483647 h 74"/>
              <a:gd name="T64" fmla="*/ 2147483647 w 48"/>
              <a:gd name="T65" fmla="*/ 2147483647 h 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8" h="74">
                <a:moveTo>
                  <a:pt x="22" y="74"/>
                </a:moveTo>
                <a:lnTo>
                  <a:pt x="28" y="72"/>
                </a:lnTo>
                <a:lnTo>
                  <a:pt x="32" y="70"/>
                </a:lnTo>
                <a:lnTo>
                  <a:pt x="36" y="66"/>
                </a:lnTo>
                <a:lnTo>
                  <a:pt x="40" y="62"/>
                </a:lnTo>
                <a:lnTo>
                  <a:pt x="44" y="56"/>
                </a:lnTo>
                <a:lnTo>
                  <a:pt x="44" y="50"/>
                </a:lnTo>
                <a:lnTo>
                  <a:pt x="48" y="44"/>
                </a:lnTo>
                <a:lnTo>
                  <a:pt x="48" y="38"/>
                </a:lnTo>
                <a:lnTo>
                  <a:pt x="48" y="30"/>
                </a:lnTo>
                <a:lnTo>
                  <a:pt x="44" y="22"/>
                </a:lnTo>
                <a:lnTo>
                  <a:pt x="44" y="16"/>
                </a:lnTo>
                <a:lnTo>
                  <a:pt x="40" y="10"/>
                </a:lnTo>
                <a:lnTo>
                  <a:pt x="36" y="4"/>
                </a:lnTo>
                <a:lnTo>
                  <a:pt x="32" y="4"/>
                </a:lnTo>
                <a:lnTo>
                  <a:pt x="28" y="0"/>
                </a:lnTo>
                <a:lnTo>
                  <a:pt x="22" y="0"/>
                </a:lnTo>
                <a:lnTo>
                  <a:pt x="18" y="0"/>
                </a:lnTo>
                <a:lnTo>
                  <a:pt x="14" y="4"/>
                </a:lnTo>
                <a:lnTo>
                  <a:pt x="8" y="4"/>
                </a:lnTo>
                <a:lnTo>
                  <a:pt x="6" y="10"/>
                </a:lnTo>
                <a:lnTo>
                  <a:pt x="2" y="16"/>
                </a:lnTo>
                <a:lnTo>
                  <a:pt x="0" y="22"/>
                </a:lnTo>
                <a:lnTo>
                  <a:pt x="0" y="30"/>
                </a:lnTo>
                <a:lnTo>
                  <a:pt x="0" y="38"/>
                </a:lnTo>
                <a:lnTo>
                  <a:pt x="0" y="44"/>
                </a:lnTo>
                <a:lnTo>
                  <a:pt x="0" y="50"/>
                </a:lnTo>
                <a:lnTo>
                  <a:pt x="2" y="56"/>
                </a:lnTo>
                <a:lnTo>
                  <a:pt x="6" y="62"/>
                </a:lnTo>
                <a:lnTo>
                  <a:pt x="8" y="66"/>
                </a:lnTo>
                <a:lnTo>
                  <a:pt x="14" y="70"/>
                </a:lnTo>
                <a:lnTo>
                  <a:pt x="18" y="72"/>
                </a:lnTo>
                <a:lnTo>
                  <a:pt x="22" y="74"/>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917" name="Freeform 612"/>
          <p:cNvSpPr>
            <a:spLocks/>
          </p:cNvSpPr>
          <p:nvPr/>
        </p:nvSpPr>
        <p:spPr bwMode="auto">
          <a:xfrm>
            <a:off x="5552017" y="3810001"/>
            <a:ext cx="101600" cy="111125"/>
          </a:xfrm>
          <a:custGeom>
            <a:avLst/>
            <a:gdLst>
              <a:gd name="T0" fmla="*/ 2147483647 w 48"/>
              <a:gd name="T1" fmla="*/ 0 h 70"/>
              <a:gd name="T2" fmla="*/ 2147483647 w 48"/>
              <a:gd name="T3" fmla="*/ 0 h 70"/>
              <a:gd name="T4" fmla="*/ 2147483647 w 48"/>
              <a:gd name="T5" fmla="*/ 0 h 70"/>
              <a:gd name="T6" fmla="*/ 2147483647 w 48"/>
              <a:gd name="T7" fmla="*/ 2147483647 h 70"/>
              <a:gd name="T8" fmla="*/ 2147483647 w 48"/>
              <a:gd name="T9" fmla="*/ 2147483647 h 70"/>
              <a:gd name="T10" fmla="*/ 2147483647 w 48"/>
              <a:gd name="T11" fmla="*/ 2147483647 h 70"/>
              <a:gd name="T12" fmla="*/ 2147483647 w 48"/>
              <a:gd name="T13" fmla="*/ 2147483647 h 70"/>
              <a:gd name="T14" fmla="*/ 2147483647 w 48"/>
              <a:gd name="T15" fmla="*/ 2147483647 h 70"/>
              <a:gd name="T16" fmla="*/ 2147483647 w 48"/>
              <a:gd name="T17" fmla="*/ 2147483647 h 70"/>
              <a:gd name="T18" fmla="*/ 2147483647 w 48"/>
              <a:gd name="T19" fmla="*/ 2147483647 h 70"/>
              <a:gd name="T20" fmla="*/ 2147483647 w 48"/>
              <a:gd name="T21" fmla="*/ 2147483647 h 70"/>
              <a:gd name="T22" fmla="*/ 2147483647 w 48"/>
              <a:gd name="T23" fmla="*/ 2147483647 h 70"/>
              <a:gd name="T24" fmla="*/ 2147483647 w 48"/>
              <a:gd name="T25" fmla="*/ 2147483647 h 70"/>
              <a:gd name="T26" fmla="*/ 2147483647 w 48"/>
              <a:gd name="T27" fmla="*/ 2147483647 h 70"/>
              <a:gd name="T28" fmla="*/ 2147483647 w 48"/>
              <a:gd name="T29" fmla="*/ 2147483647 h 70"/>
              <a:gd name="T30" fmla="*/ 2147483647 w 48"/>
              <a:gd name="T31" fmla="*/ 2147483647 h 70"/>
              <a:gd name="T32" fmla="*/ 2147483647 w 48"/>
              <a:gd name="T33" fmla="*/ 2147483647 h 70"/>
              <a:gd name="T34" fmla="*/ 2147483647 w 48"/>
              <a:gd name="T35" fmla="*/ 2147483647 h 70"/>
              <a:gd name="T36" fmla="*/ 2147483647 w 48"/>
              <a:gd name="T37" fmla="*/ 2147483647 h 70"/>
              <a:gd name="T38" fmla="*/ 2147483647 w 48"/>
              <a:gd name="T39" fmla="*/ 2147483647 h 70"/>
              <a:gd name="T40" fmla="*/ 2147483647 w 48"/>
              <a:gd name="T41" fmla="*/ 2147483647 h 70"/>
              <a:gd name="T42" fmla="*/ 2147483647 w 48"/>
              <a:gd name="T43" fmla="*/ 2147483647 h 70"/>
              <a:gd name="T44" fmla="*/ 0 w 48"/>
              <a:gd name="T45" fmla="*/ 2147483647 h 70"/>
              <a:gd name="T46" fmla="*/ 0 w 48"/>
              <a:gd name="T47" fmla="*/ 2147483647 h 70"/>
              <a:gd name="T48" fmla="*/ 0 w 48"/>
              <a:gd name="T49" fmla="*/ 2147483647 h 70"/>
              <a:gd name="T50" fmla="*/ 0 w 48"/>
              <a:gd name="T51" fmla="*/ 2147483647 h 70"/>
              <a:gd name="T52" fmla="*/ 0 w 48"/>
              <a:gd name="T53" fmla="*/ 2147483647 h 70"/>
              <a:gd name="T54" fmla="*/ 2147483647 w 48"/>
              <a:gd name="T55" fmla="*/ 2147483647 h 70"/>
              <a:gd name="T56" fmla="*/ 2147483647 w 48"/>
              <a:gd name="T57" fmla="*/ 2147483647 h 70"/>
              <a:gd name="T58" fmla="*/ 2147483647 w 48"/>
              <a:gd name="T59" fmla="*/ 2147483647 h 70"/>
              <a:gd name="T60" fmla="*/ 2147483647 w 48"/>
              <a:gd name="T61" fmla="*/ 0 h 70"/>
              <a:gd name="T62" fmla="*/ 2147483647 w 48"/>
              <a:gd name="T63" fmla="*/ 0 h 70"/>
              <a:gd name="T64" fmla="*/ 2147483647 w 48"/>
              <a:gd name="T65" fmla="*/ 0 h 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8" h="70">
                <a:moveTo>
                  <a:pt x="22" y="0"/>
                </a:moveTo>
                <a:lnTo>
                  <a:pt x="28" y="0"/>
                </a:lnTo>
                <a:lnTo>
                  <a:pt x="32" y="0"/>
                </a:lnTo>
                <a:lnTo>
                  <a:pt x="36" y="4"/>
                </a:lnTo>
                <a:lnTo>
                  <a:pt x="40" y="8"/>
                </a:lnTo>
                <a:lnTo>
                  <a:pt x="44" y="16"/>
                </a:lnTo>
                <a:lnTo>
                  <a:pt x="44" y="20"/>
                </a:lnTo>
                <a:lnTo>
                  <a:pt x="48" y="28"/>
                </a:lnTo>
                <a:lnTo>
                  <a:pt x="48" y="34"/>
                </a:lnTo>
                <a:lnTo>
                  <a:pt x="48" y="42"/>
                </a:lnTo>
                <a:lnTo>
                  <a:pt x="44" y="50"/>
                </a:lnTo>
                <a:lnTo>
                  <a:pt x="44" y="54"/>
                </a:lnTo>
                <a:lnTo>
                  <a:pt x="40" y="60"/>
                </a:lnTo>
                <a:lnTo>
                  <a:pt x="36" y="64"/>
                </a:lnTo>
                <a:lnTo>
                  <a:pt x="32" y="68"/>
                </a:lnTo>
                <a:lnTo>
                  <a:pt x="28" y="70"/>
                </a:lnTo>
                <a:lnTo>
                  <a:pt x="22" y="70"/>
                </a:lnTo>
                <a:lnTo>
                  <a:pt x="18" y="70"/>
                </a:lnTo>
                <a:lnTo>
                  <a:pt x="14" y="68"/>
                </a:lnTo>
                <a:lnTo>
                  <a:pt x="8" y="64"/>
                </a:lnTo>
                <a:lnTo>
                  <a:pt x="6" y="60"/>
                </a:lnTo>
                <a:lnTo>
                  <a:pt x="2" y="54"/>
                </a:lnTo>
                <a:lnTo>
                  <a:pt x="0" y="50"/>
                </a:lnTo>
                <a:lnTo>
                  <a:pt x="0" y="42"/>
                </a:lnTo>
                <a:lnTo>
                  <a:pt x="0" y="34"/>
                </a:lnTo>
                <a:lnTo>
                  <a:pt x="0" y="28"/>
                </a:lnTo>
                <a:lnTo>
                  <a:pt x="0" y="20"/>
                </a:lnTo>
                <a:lnTo>
                  <a:pt x="2" y="16"/>
                </a:lnTo>
                <a:lnTo>
                  <a:pt x="6" y="8"/>
                </a:lnTo>
                <a:lnTo>
                  <a:pt x="8" y="4"/>
                </a:lnTo>
                <a:lnTo>
                  <a:pt x="14" y="0"/>
                </a:lnTo>
                <a:lnTo>
                  <a:pt x="18" y="0"/>
                </a:lnTo>
                <a:lnTo>
                  <a:pt x="22"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918" name="Freeform 613"/>
          <p:cNvSpPr>
            <a:spLocks/>
          </p:cNvSpPr>
          <p:nvPr/>
        </p:nvSpPr>
        <p:spPr bwMode="auto">
          <a:xfrm>
            <a:off x="3380317" y="3190876"/>
            <a:ext cx="101600" cy="117475"/>
          </a:xfrm>
          <a:custGeom>
            <a:avLst/>
            <a:gdLst>
              <a:gd name="T0" fmla="*/ 2147483647 w 48"/>
              <a:gd name="T1" fmla="*/ 2147483647 h 74"/>
              <a:gd name="T2" fmla="*/ 2147483647 w 48"/>
              <a:gd name="T3" fmla="*/ 2147483647 h 74"/>
              <a:gd name="T4" fmla="*/ 2147483647 w 48"/>
              <a:gd name="T5" fmla="*/ 2147483647 h 74"/>
              <a:gd name="T6" fmla="*/ 2147483647 w 48"/>
              <a:gd name="T7" fmla="*/ 2147483647 h 74"/>
              <a:gd name="T8" fmla="*/ 2147483647 w 48"/>
              <a:gd name="T9" fmla="*/ 2147483647 h 74"/>
              <a:gd name="T10" fmla="*/ 2147483647 w 48"/>
              <a:gd name="T11" fmla="*/ 2147483647 h 74"/>
              <a:gd name="T12" fmla="*/ 2147483647 w 48"/>
              <a:gd name="T13" fmla="*/ 2147483647 h 74"/>
              <a:gd name="T14" fmla="*/ 2147483647 w 48"/>
              <a:gd name="T15" fmla="*/ 2147483647 h 74"/>
              <a:gd name="T16" fmla="*/ 2147483647 w 48"/>
              <a:gd name="T17" fmla="*/ 2147483647 h 74"/>
              <a:gd name="T18" fmla="*/ 2147483647 w 48"/>
              <a:gd name="T19" fmla="*/ 2147483647 h 74"/>
              <a:gd name="T20" fmla="*/ 2147483647 w 48"/>
              <a:gd name="T21" fmla="*/ 2147483647 h 74"/>
              <a:gd name="T22" fmla="*/ 2147483647 w 48"/>
              <a:gd name="T23" fmla="*/ 2147483647 h 74"/>
              <a:gd name="T24" fmla="*/ 2147483647 w 48"/>
              <a:gd name="T25" fmla="*/ 2147483647 h 74"/>
              <a:gd name="T26" fmla="*/ 2147483647 w 48"/>
              <a:gd name="T27" fmla="*/ 2147483647 h 74"/>
              <a:gd name="T28" fmla="*/ 2147483647 w 48"/>
              <a:gd name="T29" fmla="*/ 2147483647 h 74"/>
              <a:gd name="T30" fmla="*/ 2147483647 w 48"/>
              <a:gd name="T31" fmla="*/ 0 h 74"/>
              <a:gd name="T32" fmla="*/ 2147483647 w 48"/>
              <a:gd name="T33" fmla="*/ 0 h 74"/>
              <a:gd name="T34" fmla="*/ 2147483647 w 48"/>
              <a:gd name="T35" fmla="*/ 0 h 74"/>
              <a:gd name="T36" fmla="*/ 2147483647 w 48"/>
              <a:gd name="T37" fmla="*/ 2147483647 h 74"/>
              <a:gd name="T38" fmla="*/ 2147483647 w 48"/>
              <a:gd name="T39" fmla="*/ 2147483647 h 74"/>
              <a:gd name="T40" fmla="*/ 2147483647 w 48"/>
              <a:gd name="T41" fmla="*/ 2147483647 h 74"/>
              <a:gd name="T42" fmla="*/ 2147483647 w 48"/>
              <a:gd name="T43" fmla="*/ 2147483647 h 74"/>
              <a:gd name="T44" fmla="*/ 0 w 48"/>
              <a:gd name="T45" fmla="*/ 2147483647 h 74"/>
              <a:gd name="T46" fmla="*/ 0 w 48"/>
              <a:gd name="T47" fmla="*/ 2147483647 h 74"/>
              <a:gd name="T48" fmla="*/ 0 w 48"/>
              <a:gd name="T49" fmla="*/ 2147483647 h 74"/>
              <a:gd name="T50" fmla="*/ 0 w 48"/>
              <a:gd name="T51" fmla="*/ 2147483647 h 74"/>
              <a:gd name="T52" fmla="*/ 0 w 48"/>
              <a:gd name="T53" fmla="*/ 2147483647 h 74"/>
              <a:gd name="T54" fmla="*/ 2147483647 w 48"/>
              <a:gd name="T55" fmla="*/ 2147483647 h 74"/>
              <a:gd name="T56" fmla="*/ 2147483647 w 48"/>
              <a:gd name="T57" fmla="*/ 2147483647 h 74"/>
              <a:gd name="T58" fmla="*/ 2147483647 w 48"/>
              <a:gd name="T59" fmla="*/ 2147483647 h 74"/>
              <a:gd name="T60" fmla="*/ 2147483647 w 48"/>
              <a:gd name="T61" fmla="*/ 2147483647 h 74"/>
              <a:gd name="T62" fmla="*/ 2147483647 w 48"/>
              <a:gd name="T63" fmla="*/ 2147483647 h 74"/>
              <a:gd name="T64" fmla="*/ 2147483647 w 48"/>
              <a:gd name="T65" fmla="*/ 2147483647 h 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8" h="74">
                <a:moveTo>
                  <a:pt x="22" y="74"/>
                </a:moveTo>
                <a:lnTo>
                  <a:pt x="28" y="72"/>
                </a:lnTo>
                <a:lnTo>
                  <a:pt x="32" y="70"/>
                </a:lnTo>
                <a:lnTo>
                  <a:pt x="36" y="66"/>
                </a:lnTo>
                <a:lnTo>
                  <a:pt x="42" y="62"/>
                </a:lnTo>
                <a:lnTo>
                  <a:pt x="44" y="56"/>
                </a:lnTo>
                <a:lnTo>
                  <a:pt x="46" y="50"/>
                </a:lnTo>
                <a:lnTo>
                  <a:pt x="48" y="44"/>
                </a:lnTo>
                <a:lnTo>
                  <a:pt x="48" y="38"/>
                </a:lnTo>
                <a:lnTo>
                  <a:pt x="48" y="30"/>
                </a:lnTo>
                <a:lnTo>
                  <a:pt x="46" y="22"/>
                </a:lnTo>
                <a:lnTo>
                  <a:pt x="44" y="16"/>
                </a:lnTo>
                <a:lnTo>
                  <a:pt x="42" y="10"/>
                </a:lnTo>
                <a:lnTo>
                  <a:pt x="36" y="4"/>
                </a:lnTo>
                <a:lnTo>
                  <a:pt x="32" y="4"/>
                </a:lnTo>
                <a:lnTo>
                  <a:pt x="28" y="0"/>
                </a:lnTo>
                <a:lnTo>
                  <a:pt x="22" y="0"/>
                </a:lnTo>
                <a:lnTo>
                  <a:pt x="18" y="0"/>
                </a:lnTo>
                <a:lnTo>
                  <a:pt x="14" y="4"/>
                </a:lnTo>
                <a:lnTo>
                  <a:pt x="10" y="4"/>
                </a:lnTo>
                <a:lnTo>
                  <a:pt x="6" y="10"/>
                </a:lnTo>
                <a:lnTo>
                  <a:pt x="6" y="16"/>
                </a:lnTo>
                <a:lnTo>
                  <a:pt x="0" y="22"/>
                </a:lnTo>
                <a:lnTo>
                  <a:pt x="0" y="30"/>
                </a:lnTo>
                <a:lnTo>
                  <a:pt x="0" y="38"/>
                </a:lnTo>
                <a:lnTo>
                  <a:pt x="0" y="44"/>
                </a:lnTo>
                <a:lnTo>
                  <a:pt x="0" y="50"/>
                </a:lnTo>
                <a:lnTo>
                  <a:pt x="6" y="56"/>
                </a:lnTo>
                <a:lnTo>
                  <a:pt x="6" y="62"/>
                </a:lnTo>
                <a:lnTo>
                  <a:pt x="10" y="66"/>
                </a:lnTo>
                <a:lnTo>
                  <a:pt x="14" y="70"/>
                </a:lnTo>
                <a:lnTo>
                  <a:pt x="18" y="72"/>
                </a:lnTo>
                <a:lnTo>
                  <a:pt x="22" y="74"/>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919" name="Freeform 614"/>
          <p:cNvSpPr>
            <a:spLocks/>
          </p:cNvSpPr>
          <p:nvPr/>
        </p:nvSpPr>
        <p:spPr bwMode="auto">
          <a:xfrm>
            <a:off x="3380317" y="3810001"/>
            <a:ext cx="101600" cy="111125"/>
          </a:xfrm>
          <a:custGeom>
            <a:avLst/>
            <a:gdLst>
              <a:gd name="T0" fmla="*/ 2147483647 w 48"/>
              <a:gd name="T1" fmla="*/ 0 h 70"/>
              <a:gd name="T2" fmla="*/ 2147483647 w 48"/>
              <a:gd name="T3" fmla="*/ 0 h 70"/>
              <a:gd name="T4" fmla="*/ 2147483647 w 48"/>
              <a:gd name="T5" fmla="*/ 0 h 70"/>
              <a:gd name="T6" fmla="*/ 2147483647 w 48"/>
              <a:gd name="T7" fmla="*/ 2147483647 h 70"/>
              <a:gd name="T8" fmla="*/ 2147483647 w 48"/>
              <a:gd name="T9" fmla="*/ 2147483647 h 70"/>
              <a:gd name="T10" fmla="*/ 2147483647 w 48"/>
              <a:gd name="T11" fmla="*/ 2147483647 h 70"/>
              <a:gd name="T12" fmla="*/ 2147483647 w 48"/>
              <a:gd name="T13" fmla="*/ 2147483647 h 70"/>
              <a:gd name="T14" fmla="*/ 2147483647 w 48"/>
              <a:gd name="T15" fmla="*/ 2147483647 h 70"/>
              <a:gd name="T16" fmla="*/ 2147483647 w 48"/>
              <a:gd name="T17" fmla="*/ 2147483647 h 70"/>
              <a:gd name="T18" fmla="*/ 2147483647 w 48"/>
              <a:gd name="T19" fmla="*/ 2147483647 h 70"/>
              <a:gd name="T20" fmla="*/ 2147483647 w 48"/>
              <a:gd name="T21" fmla="*/ 2147483647 h 70"/>
              <a:gd name="T22" fmla="*/ 2147483647 w 48"/>
              <a:gd name="T23" fmla="*/ 2147483647 h 70"/>
              <a:gd name="T24" fmla="*/ 2147483647 w 48"/>
              <a:gd name="T25" fmla="*/ 2147483647 h 70"/>
              <a:gd name="T26" fmla="*/ 2147483647 w 48"/>
              <a:gd name="T27" fmla="*/ 2147483647 h 70"/>
              <a:gd name="T28" fmla="*/ 2147483647 w 48"/>
              <a:gd name="T29" fmla="*/ 2147483647 h 70"/>
              <a:gd name="T30" fmla="*/ 2147483647 w 48"/>
              <a:gd name="T31" fmla="*/ 2147483647 h 70"/>
              <a:gd name="T32" fmla="*/ 2147483647 w 48"/>
              <a:gd name="T33" fmla="*/ 2147483647 h 70"/>
              <a:gd name="T34" fmla="*/ 2147483647 w 48"/>
              <a:gd name="T35" fmla="*/ 2147483647 h 70"/>
              <a:gd name="T36" fmla="*/ 2147483647 w 48"/>
              <a:gd name="T37" fmla="*/ 2147483647 h 70"/>
              <a:gd name="T38" fmla="*/ 2147483647 w 48"/>
              <a:gd name="T39" fmla="*/ 2147483647 h 70"/>
              <a:gd name="T40" fmla="*/ 2147483647 w 48"/>
              <a:gd name="T41" fmla="*/ 2147483647 h 70"/>
              <a:gd name="T42" fmla="*/ 2147483647 w 48"/>
              <a:gd name="T43" fmla="*/ 2147483647 h 70"/>
              <a:gd name="T44" fmla="*/ 0 w 48"/>
              <a:gd name="T45" fmla="*/ 2147483647 h 70"/>
              <a:gd name="T46" fmla="*/ 0 w 48"/>
              <a:gd name="T47" fmla="*/ 2147483647 h 70"/>
              <a:gd name="T48" fmla="*/ 0 w 48"/>
              <a:gd name="T49" fmla="*/ 2147483647 h 70"/>
              <a:gd name="T50" fmla="*/ 0 w 48"/>
              <a:gd name="T51" fmla="*/ 2147483647 h 70"/>
              <a:gd name="T52" fmla="*/ 0 w 48"/>
              <a:gd name="T53" fmla="*/ 2147483647 h 70"/>
              <a:gd name="T54" fmla="*/ 2147483647 w 48"/>
              <a:gd name="T55" fmla="*/ 2147483647 h 70"/>
              <a:gd name="T56" fmla="*/ 2147483647 w 48"/>
              <a:gd name="T57" fmla="*/ 2147483647 h 70"/>
              <a:gd name="T58" fmla="*/ 2147483647 w 48"/>
              <a:gd name="T59" fmla="*/ 2147483647 h 70"/>
              <a:gd name="T60" fmla="*/ 2147483647 w 48"/>
              <a:gd name="T61" fmla="*/ 0 h 70"/>
              <a:gd name="T62" fmla="*/ 2147483647 w 48"/>
              <a:gd name="T63" fmla="*/ 0 h 70"/>
              <a:gd name="T64" fmla="*/ 2147483647 w 48"/>
              <a:gd name="T65" fmla="*/ 0 h 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8" h="70">
                <a:moveTo>
                  <a:pt x="22" y="0"/>
                </a:moveTo>
                <a:lnTo>
                  <a:pt x="28" y="0"/>
                </a:lnTo>
                <a:lnTo>
                  <a:pt x="32" y="0"/>
                </a:lnTo>
                <a:lnTo>
                  <a:pt x="36" y="4"/>
                </a:lnTo>
                <a:lnTo>
                  <a:pt x="42" y="8"/>
                </a:lnTo>
                <a:lnTo>
                  <a:pt x="44" y="16"/>
                </a:lnTo>
                <a:lnTo>
                  <a:pt x="46" y="20"/>
                </a:lnTo>
                <a:lnTo>
                  <a:pt x="48" y="28"/>
                </a:lnTo>
                <a:lnTo>
                  <a:pt x="48" y="34"/>
                </a:lnTo>
                <a:lnTo>
                  <a:pt x="48" y="42"/>
                </a:lnTo>
                <a:lnTo>
                  <a:pt x="46" y="50"/>
                </a:lnTo>
                <a:lnTo>
                  <a:pt x="44" y="54"/>
                </a:lnTo>
                <a:lnTo>
                  <a:pt x="42" y="60"/>
                </a:lnTo>
                <a:lnTo>
                  <a:pt x="36" y="64"/>
                </a:lnTo>
                <a:lnTo>
                  <a:pt x="32" y="68"/>
                </a:lnTo>
                <a:lnTo>
                  <a:pt x="28" y="70"/>
                </a:lnTo>
                <a:lnTo>
                  <a:pt x="22" y="70"/>
                </a:lnTo>
                <a:lnTo>
                  <a:pt x="18" y="70"/>
                </a:lnTo>
                <a:lnTo>
                  <a:pt x="14" y="68"/>
                </a:lnTo>
                <a:lnTo>
                  <a:pt x="10" y="64"/>
                </a:lnTo>
                <a:lnTo>
                  <a:pt x="6" y="60"/>
                </a:lnTo>
                <a:lnTo>
                  <a:pt x="6" y="54"/>
                </a:lnTo>
                <a:lnTo>
                  <a:pt x="0" y="50"/>
                </a:lnTo>
                <a:lnTo>
                  <a:pt x="0" y="42"/>
                </a:lnTo>
                <a:lnTo>
                  <a:pt x="0" y="34"/>
                </a:lnTo>
                <a:lnTo>
                  <a:pt x="0" y="28"/>
                </a:lnTo>
                <a:lnTo>
                  <a:pt x="0" y="20"/>
                </a:lnTo>
                <a:lnTo>
                  <a:pt x="6" y="16"/>
                </a:lnTo>
                <a:lnTo>
                  <a:pt x="6" y="8"/>
                </a:lnTo>
                <a:lnTo>
                  <a:pt x="10" y="4"/>
                </a:lnTo>
                <a:lnTo>
                  <a:pt x="14" y="0"/>
                </a:lnTo>
                <a:lnTo>
                  <a:pt x="18" y="0"/>
                </a:lnTo>
                <a:lnTo>
                  <a:pt x="22"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920" name="Freeform 615"/>
          <p:cNvSpPr>
            <a:spLocks/>
          </p:cNvSpPr>
          <p:nvPr/>
        </p:nvSpPr>
        <p:spPr bwMode="auto">
          <a:xfrm>
            <a:off x="3515784" y="3190876"/>
            <a:ext cx="101600" cy="117475"/>
          </a:xfrm>
          <a:custGeom>
            <a:avLst/>
            <a:gdLst>
              <a:gd name="T0" fmla="*/ 2147483647 w 48"/>
              <a:gd name="T1" fmla="*/ 2147483647 h 74"/>
              <a:gd name="T2" fmla="*/ 2147483647 w 48"/>
              <a:gd name="T3" fmla="*/ 2147483647 h 74"/>
              <a:gd name="T4" fmla="*/ 2147483647 w 48"/>
              <a:gd name="T5" fmla="*/ 2147483647 h 74"/>
              <a:gd name="T6" fmla="*/ 2147483647 w 48"/>
              <a:gd name="T7" fmla="*/ 2147483647 h 74"/>
              <a:gd name="T8" fmla="*/ 2147483647 w 48"/>
              <a:gd name="T9" fmla="*/ 2147483647 h 74"/>
              <a:gd name="T10" fmla="*/ 2147483647 w 48"/>
              <a:gd name="T11" fmla="*/ 2147483647 h 74"/>
              <a:gd name="T12" fmla="*/ 2147483647 w 48"/>
              <a:gd name="T13" fmla="*/ 2147483647 h 74"/>
              <a:gd name="T14" fmla="*/ 2147483647 w 48"/>
              <a:gd name="T15" fmla="*/ 2147483647 h 74"/>
              <a:gd name="T16" fmla="*/ 2147483647 w 48"/>
              <a:gd name="T17" fmla="*/ 2147483647 h 74"/>
              <a:gd name="T18" fmla="*/ 2147483647 w 48"/>
              <a:gd name="T19" fmla="*/ 2147483647 h 74"/>
              <a:gd name="T20" fmla="*/ 2147483647 w 48"/>
              <a:gd name="T21" fmla="*/ 2147483647 h 74"/>
              <a:gd name="T22" fmla="*/ 2147483647 w 48"/>
              <a:gd name="T23" fmla="*/ 2147483647 h 74"/>
              <a:gd name="T24" fmla="*/ 2147483647 w 48"/>
              <a:gd name="T25" fmla="*/ 2147483647 h 74"/>
              <a:gd name="T26" fmla="*/ 2147483647 w 48"/>
              <a:gd name="T27" fmla="*/ 2147483647 h 74"/>
              <a:gd name="T28" fmla="*/ 2147483647 w 48"/>
              <a:gd name="T29" fmla="*/ 2147483647 h 74"/>
              <a:gd name="T30" fmla="*/ 2147483647 w 48"/>
              <a:gd name="T31" fmla="*/ 0 h 74"/>
              <a:gd name="T32" fmla="*/ 2147483647 w 48"/>
              <a:gd name="T33" fmla="*/ 0 h 74"/>
              <a:gd name="T34" fmla="*/ 2147483647 w 48"/>
              <a:gd name="T35" fmla="*/ 0 h 74"/>
              <a:gd name="T36" fmla="*/ 2147483647 w 48"/>
              <a:gd name="T37" fmla="*/ 2147483647 h 74"/>
              <a:gd name="T38" fmla="*/ 2147483647 w 48"/>
              <a:gd name="T39" fmla="*/ 2147483647 h 74"/>
              <a:gd name="T40" fmla="*/ 2147483647 w 48"/>
              <a:gd name="T41" fmla="*/ 2147483647 h 74"/>
              <a:gd name="T42" fmla="*/ 2147483647 w 48"/>
              <a:gd name="T43" fmla="*/ 2147483647 h 74"/>
              <a:gd name="T44" fmla="*/ 0 w 48"/>
              <a:gd name="T45" fmla="*/ 2147483647 h 74"/>
              <a:gd name="T46" fmla="*/ 0 w 48"/>
              <a:gd name="T47" fmla="*/ 2147483647 h 74"/>
              <a:gd name="T48" fmla="*/ 0 w 48"/>
              <a:gd name="T49" fmla="*/ 2147483647 h 74"/>
              <a:gd name="T50" fmla="*/ 0 w 48"/>
              <a:gd name="T51" fmla="*/ 2147483647 h 74"/>
              <a:gd name="T52" fmla="*/ 0 w 48"/>
              <a:gd name="T53" fmla="*/ 2147483647 h 74"/>
              <a:gd name="T54" fmla="*/ 2147483647 w 48"/>
              <a:gd name="T55" fmla="*/ 2147483647 h 74"/>
              <a:gd name="T56" fmla="*/ 2147483647 w 48"/>
              <a:gd name="T57" fmla="*/ 2147483647 h 74"/>
              <a:gd name="T58" fmla="*/ 2147483647 w 48"/>
              <a:gd name="T59" fmla="*/ 2147483647 h 74"/>
              <a:gd name="T60" fmla="*/ 2147483647 w 48"/>
              <a:gd name="T61" fmla="*/ 2147483647 h 74"/>
              <a:gd name="T62" fmla="*/ 2147483647 w 48"/>
              <a:gd name="T63" fmla="*/ 2147483647 h 74"/>
              <a:gd name="T64" fmla="*/ 2147483647 w 48"/>
              <a:gd name="T65" fmla="*/ 2147483647 h 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8" h="74">
                <a:moveTo>
                  <a:pt x="22" y="74"/>
                </a:moveTo>
                <a:lnTo>
                  <a:pt x="26" y="72"/>
                </a:lnTo>
                <a:lnTo>
                  <a:pt x="32" y="70"/>
                </a:lnTo>
                <a:lnTo>
                  <a:pt x="36" y="66"/>
                </a:lnTo>
                <a:lnTo>
                  <a:pt x="40" y="62"/>
                </a:lnTo>
                <a:lnTo>
                  <a:pt x="42" y="56"/>
                </a:lnTo>
                <a:lnTo>
                  <a:pt x="44" y="50"/>
                </a:lnTo>
                <a:lnTo>
                  <a:pt x="48" y="44"/>
                </a:lnTo>
                <a:lnTo>
                  <a:pt x="48" y="38"/>
                </a:lnTo>
                <a:lnTo>
                  <a:pt x="48" y="30"/>
                </a:lnTo>
                <a:lnTo>
                  <a:pt x="44" y="22"/>
                </a:lnTo>
                <a:lnTo>
                  <a:pt x="42" y="16"/>
                </a:lnTo>
                <a:lnTo>
                  <a:pt x="40" y="10"/>
                </a:lnTo>
                <a:lnTo>
                  <a:pt x="36" y="4"/>
                </a:lnTo>
                <a:lnTo>
                  <a:pt x="32" y="4"/>
                </a:lnTo>
                <a:lnTo>
                  <a:pt x="26" y="0"/>
                </a:lnTo>
                <a:lnTo>
                  <a:pt x="22" y="0"/>
                </a:lnTo>
                <a:lnTo>
                  <a:pt x="18" y="0"/>
                </a:lnTo>
                <a:lnTo>
                  <a:pt x="12" y="4"/>
                </a:lnTo>
                <a:lnTo>
                  <a:pt x="8" y="4"/>
                </a:lnTo>
                <a:lnTo>
                  <a:pt x="4" y="10"/>
                </a:lnTo>
                <a:lnTo>
                  <a:pt x="2" y="16"/>
                </a:lnTo>
                <a:lnTo>
                  <a:pt x="0" y="22"/>
                </a:lnTo>
                <a:lnTo>
                  <a:pt x="0" y="30"/>
                </a:lnTo>
                <a:lnTo>
                  <a:pt x="0" y="38"/>
                </a:lnTo>
                <a:lnTo>
                  <a:pt x="0" y="44"/>
                </a:lnTo>
                <a:lnTo>
                  <a:pt x="0" y="50"/>
                </a:lnTo>
                <a:lnTo>
                  <a:pt x="2" y="56"/>
                </a:lnTo>
                <a:lnTo>
                  <a:pt x="4" y="62"/>
                </a:lnTo>
                <a:lnTo>
                  <a:pt x="8" y="66"/>
                </a:lnTo>
                <a:lnTo>
                  <a:pt x="12" y="70"/>
                </a:lnTo>
                <a:lnTo>
                  <a:pt x="18" y="72"/>
                </a:lnTo>
                <a:lnTo>
                  <a:pt x="22" y="74"/>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921" name="Freeform 616"/>
          <p:cNvSpPr>
            <a:spLocks/>
          </p:cNvSpPr>
          <p:nvPr/>
        </p:nvSpPr>
        <p:spPr bwMode="auto">
          <a:xfrm>
            <a:off x="3515784" y="3810001"/>
            <a:ext cx="101600" cy="111125"/>
          </a:xfrm>
          <a:custGeom>
            <a:avLst/>
            <a:gdLst>
              <a:gd name="T0" fmla="*/ 2147483647 w 48"/>
              <a:gd name="T1" fmla="*/ 0 h 70"/>
              <a:gd name="T2" fmla="*/ 2147483647 w 48"/>
              <a:gd name="T3" fmla="*/ 0 h 70"/>
              <a:gd name="T4" fmla="*/ 2147483647 w 48"/>
              <a:gd name="T5" fmla="*/ 0 h 70"/>
              <a:gd name="T6" fmla="*/ 2147483647 w 48"/>
              <a:gd name="T7" fmla="*/ 2147483647 h 70"/>
              <a:gd name="T8" fmla="*/ 2147483647 w 48"/>
              <a:gd name="T9" fmla="*/ 2147483647 h 70"/>
              <a:gd name="T10" fmla="*/ 2147483647 w 48"/>
              <a:gd name="T11" fmla="*/ 2147483647 h 70"/>
              <a:gd name="T12" fmla="*/ 2147483647 w 48"/>
              <a:gd name="T13" fmla="*/ 2147483647 h 70"/>
              <a:gd name="T14" fmla="*/ 2147483647 w 48"/>
              <a:gd name="T15" fmla="*/ 2147483647 h 70"/>
              <a:gd name="T16" fmla="*/ 2147483647 w 48"/>
              <a:gd name="T17" fmla="*/ 2147483647 h 70"/>
              <a:gd name="T18" fmla="*/ 2147483647 w 48"/>
              <a:gd name="T19" fmla="*/ 2147483647 h 70"/>
              <a:gd name="T20" fmla="*/ 2147483647 w 48"/>
              <a:gd name="T21" fmla="*/ 2147483647 h 70"/>
              <a:gd name="T22" fmla="*/ 2147483647 w 48"/>
              <a:gd name="T23" fmla="*/ 2147483647 h 70"/>
              <a:gd name="T24" fmla="*/ 2147483647 w 48"/>
              <a:gd name="T25" fmla="*/ 2147483647 h 70"/>
              <a:gd name="T26" fmla="*/ 2147483647 w 48"/>
              <a:gd name="T27" fmla="*/ 2147483647 h 70"/>
              <a:gd name="T28" fmla="*/ 2147483647 w 48"/>
              <a:gd name="T29" fmla="*/ 2147483647 h 70"/>
              <a:gd name="T30" fmla="*/ 2147483647 w 48"/>
              <a:gd name="T31" fmla="*/ 2147483647 h 70"/>
              <a:gd name="T32" fmla="*/ 2147483647 w 48"/>
              <a:gd name="T33" fmla="*/ 2147483647 h 70"/>
              <a:gd name="T34" fmla="*/ 2147483647 w 48"/>
              <a:gd name="T35" fmla="*/ 2147483647 h 70"/>
              <a:gd name="T36" fmla="*/ 2147483647 w 48"/>
              <a:gd name="T37" fmla="*/ 2147483647 h 70"/>
              <a:gd name="T38" fmla="*/ 2147483647 w 48"/>
              <a:gd name="T39" fmla="*/ 2147483647 h 70"/>
              <a:gd name="T40" fmla="*/ 2147483647 w 48"/>
              <a:gd name="T41" fmla="*/ 2147483647 h 70"/>
              <a:gd name="T42" fmla="*/ 2147483647 w 48"/>
              <a:gd name="T43" fmla="*/ 2147483647 h 70"/>
              <a:gd name="T44" fmla="*/ 0 w 48"/>
              <a:gd name="T45" fmla="*/ 2147483647 h 70"/>
              <a:gd name="T46" fmla="*/ 0 w 48"/>
              <a:gd name="T47" fmla="*/ 2147483647 h 70"/>
              <a:gd name="T48" fmla="*/ 0 w 48"/>
              <a:gd name="T49" fmla="*/ 2147483647 h 70"/>
              <a:gd name="T50" fmla="*/ 0 w 48"/>
              <a:gd name="T51" fmla="*/ 2147483647 h 70"/>
              <a:gd name="T52" fmla="*/ 0 w 48"/>
              <a:gd name="T53" fmla="*/ 2147483647 h 70"/>
              <a:gd name="T54" fmla="*/ 2147483647 w 48"/>
              <a:gd name="T55" fmla="*/ 2147483647 h 70"/>
              <a:gd name="T56" fmla="*/ 2147483647 w 48"/>
              <a:gd name="T57" fmla="*/ 2147483647 h 70"/>
              <a:gd name="T58" fmla="*/ 2147483647 w 48"/>
              <a:gd name="T59" fmla="*/ 2147483647 h 70"/>
              <a:gd name="T60" fmla="*/ 2147483647 w 48"/>
              <a:gd name="T61" fmla="*/ 0 h 70"/>
              <a:gd name="T62" fmla="*/ 2147483647 w 48"/>
              <a:gd name="T63" fmla="*/ 0 h 70"/>
              <a:gd name="T64" fmla="*/ 2147483647 w 48"/>
              <a:gd name="T65" fmla="*/ 0 h 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8" h="70">
                <a:moveTo>
                  <a:pt x="22" y="0"/>
                </a:moveTo>
                <a:lnTo>
                  <a:pt x="26" y="0"/>
                </a:lnTo>
                <a:lnTo>
                  <a:pt x="32" y="0"/>
                </a:lnTo>
                <a:lnTo>
                  <a:pt x="36" y="4"/>
                </a:lnTo>
                <a:lnTo>
                  <a:pt x="40" y="8"/>
                </a:lnTo>
                <a:lnTo>
                  <a:pt x="42" y="16"/>
                </a:lnTo>
                <a:lnTo>
                  <a:pt x="44" y="20"/>
                </a:lnTo>
                <a:lnTo>
                  <a:pt x="48" y="28"/>
                </a:lnTo>
                <a:lnTo>
                  <a:pt x="48" y="34"/>
                </a:lnTo>
                <a:lnTo>
                  <a:pt x="48" y="42"/>
                </a:lnTo>
                <a:lnTo>
                  <a:pt x="44" y="50"/>
                </a:lnTo>
                <a:lnTo>
                  <a:pt x="42" y="54"/>
                </a:lnTo>
                <a:lnTo>
                  <a:pt x="40" y="60"/>
                </a:lnTo>
                <a:lnTo>
                  <a:pt x="36" y="64"/>
                </a:lnTo>
                <a:lnTo>
                  <a:pt x="32" y="68"/>
                </a:lnTo>
                <a:lnTo>
                  <a:pt x="26" y="70"/>
                </a:lnTo>
                <a:lnTo>
                  <a:pt x="22" y="70"/>
                </a:lnTo>
                <a:lnTo>
                  <a:pt x="18" y="70"/>
                </a:lnTo>
                <a:lnTo>
                  <a:pt x="12" y="68"/>
                </a:lnTo>
                <a:lnTo>
                  <a:pt x="8" y="64"/>
                </a:lnTo>
                <a:lnTo>
                  <a:pt x="4" y="60"/>
                </a:lnTo>
                <a:lnTo>
                  <a:pt x="2" y="54"/>
                </a:lnTo>
                <a:lnTo>
                  <a:pt x="0" y="50"/>
                </a:lnTo>
                <a:lnTo>
                  <a:pt x="0" y="42"/>
                </a:lnTo>
                <a:lnTo>
                  <a:pt x="0" y="34"/>
                </a:lnTo>
                <a:lnTo>
                  <a:pt x="0" y="28"/>
                </a:lnTo>
                <a:lnTo>
                  <a:pt x="0" y="20"/>
                </a:lnTo>
                <a:lnTo>
                  <a:pt x="2" y="16"/>
                </a:lnTo>
                <a:lnTo>
                  <a:pt x="4" y="8"/>
                </a:lnTo>
                <a:lnTo>
                  <a:pt x="8" y="4"/>
                </a:lnTo>
                <a:lnTo>
                  <a:pt x="12" y="0"/>
                </a:lnTo>
                <a:lnTo>
                  <a:pt x="18" y="0"/>
                </a:lnTo>
                <a:lnTo>
                  <a:pt x="22"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922" name="Freeform 617"/>
          <p:cNvSpPr>
            <a:spLocks/>
          </p:cNvSpPr>
          <p:nvPr/>
        </p:nvSpPr>
        <p:spPr bwMode="auto">
          <a:xfrm>
            <a:off x="3642785" y="3190876"/>
            <a:ext cx="105833" cy="117475"/>
          </a:xfrm>
          <a:custGeom>
            <a:avLst/>
            <a:gdLst>
              <a:gd name="T0" fmla="*/ 2147483647 w 50"/>
              <a:gd name="T1" fmla="*/ 2147483647 h 74"/>
              <a:gd name="T2" fmla="*/ 2147483647 w 50"/>
              <a:gd name="T3" fmla="*/ 2147483647 h 74"/>
              <a:gd name="T4" fmla="*/ 2147483647 w 50"/>
              <a:gd name="T5" fmla="*/ 2147483647 h 74"/>
              <a:gd name="T6" fmla="*/ 2147483647 w 50"/>
              <a:gd name="T7" fmla="*/ 2147483647 h 74"/>
              <a:gd name="T8" fmla="*/ 2147483647 w 50"/>
              <a:gd name="T9" fmla="*/ 2147483647 h 74"/>
              <a:gd name="T10" fmla="*/ 2147483647 w 50"/>
              <a:gd name="T11" fmla="*/ 2147483647 h 74"/>
              <a:gd name="T12" fmla="*/ 2147483647 w 50"/>
              <a:gd name="T13" fmla="*/ 2147483647 h 74"/>
              <a:gd name="T14" fmla="*/ 2147483647 w 50"/>
              <a:gd name="T15" fmla="*/ 2147483647 h 74"/>
              <a:gd name="T16" fmla="*/ 2147483647 w 50"/>
              <a:gd name="T17" fmla="*/ 2147483647 h 74"/>
              <a:gd name="T18" fmla="*/ 2147483647 w 50"/>
              <a:gd name="T19" fmla="*/ 2147483647 h 74"/>
              <a:gd name="T20" fmla="*/ 2147483647 w 50"/>
              <a:gd name="T21" fmla="*/ 2147483647 h 74"/>
              <a:gd name="T22" fmla="*/ 2147483647 w 50"/>
              <a:gd name="T23" fmla="*/ 2147483647 h 74"/>
              <a:gd name="T24" fmla="*/ 2147483647 w 50"/>
              <a:gd name="T25" fmla="*/ 2147483647 h 74"/>
              <a:gd name="T26" fmla="*/ 2147483647 w 50"/>
              <a:gd name="T27" fmla="*/ 2147483647 h 74"/>
              <a:gd name="T28" fmla="*/ 2147483647 w 50"/>
              <a:gd name="T29" fmla="*/ 2147483647 h 74"/>
              <a:gd name="T30" fmla="*/ 2147483647 w 50"/>
              <a:gd name="T31" fmla="*/ 0 h 74"/>
              <a:gd name="T32" fmla="*/ 2147483647 w 50"/>
              <a:gd name="T33" fmla="*/ 0 h 74"/>
              <a:gd name="T34" fmla="*/ 2147483647 w 50"/>
              <a:gd name="T35" fmla="*/ 0 h 74"/>
              <a:gd name="T36" fmla="*/ 2147483647 w 50"/>
              <a:gd name="T37" fmla="*/ 2147483647 h 74"/>
              <a:gd name="T38" fmla="*/ 2147483647 w 50"/>
              <a:gd name="T39" fmla="*/ 2147483647 h 74"/>
              <a:gd name="T40" fmla="*/ 2147483647 w 50"/>
              <a:gd name="T41" fmla="*/ 2147483647 h 74"/>
              <a:gd name="T42" fmla="*/ 2147483647 w 50"/>
              <a:gd name="T43" fmla="*/ 2147483647 h 74"/>
              <a:gd name="T44" fmla="*/ 0 w 50"/>
              <a:gd name="T45" fmla="*/ 2147483647 h 74"/>
              <a:gd name="T46" fmla="*/ 0 w 50"/>
              <a:gd name="T47" fmla="*/ 2147483647 h 74"/>
              <a:gd name="T48" fmla="*/ 0 w 50"/>
              <a:gd name="T49" fmla="*/ 2147483647 h 74"/>
              <a:gd name="T50" fmla="*/ 0 w 50"/>
              <a:gd name="T51" fmla="*/ 2147483647 h 74"/>
              <a:gd name="T52" fmla="*/ 0 w 50"/>
              <a:gd name="T53" fmla="*/ 2147483647 h 74"/>
              <a:gd name="T54" fmla="*/ 2147483647 w 50"/>
              <a:gd name="T55" fmla="*/ 2147483647 h 74"/>
              <a:gd name="T56" fmla="*/ 2147483647 w 50"/>
              <a:gd name="T57" fmla="*/ 2147483647 h 74"/>
              <a:gd name="T58" fmla="*/ 2147483647 w 50"/>
              <a:gd name="T59" fmla="*/ 2147483647 h 74"/>
              <a:gd name="T60" fmla="*/ 2147483647 w 50"/>
              <a:gd name="T61" fmla="*/ 2147483647 h 74"/>
              <a:gd name="T62" fmla="*/ 2147483647 w 50"/>
              <a:gd name="T63" fmla="*/ 2147483647 h 74"/>
              <a:gd name="T64" fmla="*/ 2147483647 w 50"/>
              <a:gd name="T65" fmla="*/ 2147483647 h 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0" h="74">
                <a:moveTo>
                  <a:pt x="26" y="74"/>
                </a:moveTo>
                <a:lnTo>
                  <a:pt x="30" y="72"/>
                </a:lnTo>
                <a:lnTo>
                  <a:pt x="34" y="70"/>
                </a:lnTo>
                <a:lnTo>
                  <a:pt x="38" y="66"/>
                </a:lnTo>
                <a:lnTo>
                  <a:pt x="42" y="62"/>
                </a:lnTo>
                <a:lnTo>
                  <a:pt x="42" y="56"/>
                </a:lnTo>
                <a:lnTo>
                  <a:pt x="48" y="50"/>
                </a:lnTo>
                <a:lnTo>
                  <a:pt x="50" y="44"/>
                </a:lnTo>
                <a:lnTo>
                  <a:pt x="50" y="38"/>
                </a:lnTo>
                <a:lnTo>
                  <a:pt x="50" y="30"/>
                </a:lnTo>
                <a:lnTo>
                  <a:pt x="48" y="22"/>
                </a:lnTo>
                <a:lnTo>
                  <a:pt x="42" y="16"/>
                </a:lnTo>
                <a:lnTo>
                  <a:pt x="42" y="10"/>
                </a:lnTo>
                <a:lnTo>
                  <a:pt x="38" y="4"/>
                </a:lnTo>
                <a:lnTo>
                  <a:pt x="34" y="4"/>
                </a:lnTo>
                <a:lnTo>
                  <a:pt x="30" y="0"/>
                </a:lnTo>
                <a:lnTo>
                  <a:pt x="26" y="0"/>
                </a:lnTo>
                <a:lnTo>
                  <a:pt x="20" y="0"/>
                </a:lnTo>
                <a:lnTo>
                  <a:pt x="14" y="4"/>
                </a:lnTo>
                <a:lnTo>
                  <a:pt x="12" y="4"/>
                </a:lnTo>
                <a:lnTo>
                  <a:pt x="8" y="10"/>
                </a:lnTo>
                <a:lnTo>
                  <a:pt x="2" y="16"/>
                </a:lnTo>
                <a:lnTo>
                  <a:pt x="0" y="22"/>
                </a:lnTo>
                <a:lnTo>
                  <a:pt x="0" y="30"/>
                </a:lnTo>
                <a:lnTo>
                  <a:pt x="0" y="38"/>
                </a:lnTo>
                <a:lnTo>
                  <a:pt x="0" y="44"/>
                </a:lnTo>
                <a:lnTo>
                  <a:pt x="0" y="50"/>
                </a:lnTo>
                <a:lnTo>
                  <a:pt x="2" y="56"/>
                </a:lnTo>
                <a:lnTo>
                  <a:pt x="8" y="62"/>
                </a:lnTo>
                <a:lnTo>
                  <a:pt x="12" y="66"/>
                </a:lnTo>
                <a:lnTo>
                  <a:pt x="14" y="70"/>
                </a:lnTo>
                <a:lnTo>
                  <a:pt x="20" y="72"/>
                </a:lnTo>
                <a:lnTo>
                  <a:pt x="26" y="74"/>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923" name="Freeform 618"/>
          <p:cNvSpPr>
            <a:spLocks/>
          </p:cNvSpPr>
          <p:nvPr/>
        </p:nvSpPr>
        <p:spPr bwMode="auto">
          <a:xfrm>
            <a:off x="3642785" y="3810001"/>
            <a:ext cx="105833" cy="111125"/>
          </a:xfrm>
          <a:custGeom>
            <a:avLst/>
            <a:gdLst>
              <a:gd name="T0" fmla="*/ 2147483647 w 50"/>
              <a:gd name="T1" fmla="*/ 0 h 70"/>
              <a:gd name="T2" fmla="*/ 2147483647 w 50"/>
              <a:gd name="T3" fmla="*/ 0 h 70"/>
              <a:gd name="T4" fmla="*/ 2147483647 w 50"/>
              <a:gd name="T5" fmla="*/ 0 h 70"/>
              <a:gd name="T6" fmla="*/ 2147483647 w 50"/>
              <a:gd name="T7" fmla="*/ 2147483647 h 70"/>
              <a:gd name="T8" fmla="*/ 2147483647 w 50"/>
              <a:gd name="T9" fmla="*/ 2147483647 h 70"/>
              <a:gd name="T10" fmla="*/ 2147483647 w 50"/>
              <a:gd name="T11" fmla="*/ 2147483647 h 70"/>
              <a:gd name="T12" fmla="*/ 2147483647 w 50"/>
              <a:gd name="T13" fmla="*/ 2147483647 h 70"/>
              <a:gd name="T14" fmla="*/ 2147483647 w 50"/>
              <a:gd name="T15" fmla="*/ 2147483647 h 70"/>
              <a:gd name="T16" fmla="*/ 2147483647 w 50"/>
              <a:gd name="T17" fmla="*/ 2147483647 h 70"/>
              <a:gd name="T18" fmla="*/ 2147483647 w 50"/>
              <a:gd name="T19" fmla="*/ 2147483647 h 70"/>
              <a:gd name="T20" fmla="*/ 2147483647 w 50"/>
              <a:gd name="T21" fmla="*/ 2147483647 h 70"/>
              <a:gd name="T22" fmla="*/ 2147483647 w 50"/>
              <a:gd name="T23" fmla="*/ 2147483647 h 70"/>
              <a:gd name="T24" fmla="*/ 2147483647 w 50"/>
              <a:gd name="T25" fmla="*/ 2147483647 h 70"/>
              <a:gd name="T26" fmla="*/ 2147483647 w 50"/>
              <a:gd name="T27" fmla="*/ 2147483647 h 70"/>
              <a:gd name="T28" fmla="*/ 2147483647 w 50"/>
              <a:gd name="T29" fmla="*/ 2147483647 h 70"/>
              <a:gd name="T30" fmla="*/ 2147483647 w 50"/>
              <a:gd name="T31" fmla="*/ 2147483647 h 70"/>
              <a:gd name="T32" fmla="*/ 2147483647 w 50"/>
              <a:gd name="T33" fmla="*/ 2147483647 h 70"/>
              <a:gd name="T34" fmla="*/ 2147483647 w 50"/>
              <a:gd name="T35" fmla="*/ 2147483647 h 70"/>
              <a:gd name="T36" fmla="*/ 2147483647 w 50"/>
              <a:gd name="T37" fmla="*/ 2147483647 h 70"/>
              <a:gd name="T38" fmla="*/ 2147483647 w 50"/>
              <a:gd name="T39" fmla="*/ 2147483647 h 70"/>
              <a:gd name="T40" fmla="*/ 2147483647 w 50"/>
              <a:gd name="T41" fmla="*/ 2147483647 h 70"/>
              <a:gd name="T42" fmla="*/ 2147483647 w 50"/>
              <a:gd name="T43" fmla="*/ 2147483647 h 70"/>
              <a:gd name="T44" fmla="*/ 0 w 50"/>
              <a:gd name="T45" fmla="*/ 2147483647 h 70"/>
              <a:gd name="T46" fmla="*/ 0 w 50"/>
              <a:gd name="T47" fmla="*/ 2147483647 h 70"/>
              <a:gd name="T48" fmla="*/ 0 w 50"/>
              <a:gd name="T49" fmla="*/ 2147483647 h 70"/>
              <a:gd name="T50" fmla="*/ 0 w 50"/>
              <a:gd name="T51" fmla="*/ 2147483647 h 70"/>
              <a:gd name="T52" fmla="*/ 0 w 50"/>
              <a:gd name="T53" fmla="*/ 2147483647 h 70"/>
              <a:gd name="T54" fmla="*/ 2147483647 w 50"/>
              <a:gd name="T55" fmla="*/ 2147483647 h 70"/>
              <a:gd name="T56" fmla="*/ 2147483647 w 50"/>
              <a:gd name="T57" fmla="*/ 2147483647 h 70"/>
              <a:gd name="T58" fmla="*/ 2147483647 w 50"/>
              <a:gd name="T59" fmla="*/ 2147483647 h 70"/>
              <a:gd name="T60" fmla="*/ 2147483647 w 50"/>
              <a:gd name="T61" fmla="*/ 0 h 70"/>
              <a:gd name="T62" fmla="*/ 2147483647 w 50"/>
              <a:gd name="T63" fmla="*/ 0 h 70"/>
              <a:gd name="T64" fmla="*/ 2147483647 w 50"/>
              <a:gd name="T65" fmla="*/ 0 h 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0" h="70">
                <a:moveTo>
                  <a:pt x="26" y="0"/>
                </a:moveTo>
                <a:lnTo>
                  <a:pt x="30" y="0"/>
                </a:lnTo>
                <a:lnTo>
                  <a:pt x="34" y="0"/>
                </a:lnTo>
                <a:lnTo>
                  <a:pt x="38" y="4"/>
                </a:lnTo>
                <a:lnTo>
                  <a:pt x="42" y="8"/>
                </a:lnTo>
                <a:lnTo>
                  <a:pt x="42" y="16"/>
                </a:lnTo>
                <a:lnTo>
                  <a:pt x="48" y="20"/>
                </a:lnTo>
                <a:lnTo>
                  <a:pt x="50" y="28"/>
                </a:lnTo>
                <a:lnTo>
                  <a:pt x="50" y="34"/>
                </a:lnTo>
                <a:lnTo>
                  <a:pt x="50" y="42"/>
                </a:lnTo>
                <a:lnTo>
                  <a:pt x="48" y="50"/>
                </a:lnTo>
                <a:lnTo>
                  <a:pt x="42" y="54"/>
                </a:lnTo>
                <a:lnTo>
                  <a:pt x="42" y="60"/>
                </a:lnTo>
                <a:lnTo>
                  <a:pt x="38" y="64"/>
                </a:lnTo>
                <a:lnTo>
                  <a:pt x="34" y="68"/>
                </a:lnTo>
                <a:lnTo>
                  <a:pt x="30" y="70"/>
                </a:lnTo>
                <a:lnTo>
                  <a:pt x="26" y="70"/>
                </a:lnTo>
                <a:lnTo>
                  <a:pt x="20" y="70"/>
                </a:lnTo>
                <a:lnTo>
                  <a:pt x="14" y="68"/>
                </a:lnTo>
                <a:lnTo>
                  <a:pt x="12" y="64"/>
                </a:lnTo>
                <a:lnTo>
                  <a:pt x="8" y="60"/>
                </a:lnTo>
                <a:lnTo>
                  <a:pt x="2" y="54"/>
                </a:lnTo>
                <a:lnTo>
                  <a:pt x="0" y="50"/>
                </a:lnTo>
                <a:lnTo>
                  <a:pt x="0" y="42"/>
                </a:lnTo>
                <a:lnTo>
                  <a:pt x="0" y="34"/>
                </a:lnTo>
                <a:lnTo>
                  <a:pt x="0" y="28"/>
                </a:lnTo>
                <a:lnTo>
                  <a:pt x="0" y="20"/>
                </a:lnTo>
                <a:lnTo>
                  <a:pt x="2" y="16"/>
                </a:lnTo>
                <a:lnTo>
                  <a:pt x="8" y="8"/>
                </a:lnTo>
                <a:lnTo>
                  <a:pt x="12" y="4"/>
                </a:lnTo>
                <a:lnTo>
                  <a:pt x="14" y="0"/>
                </a:lnTo>
                <a:lnTo>
                  <a:pt x="20" y="0"/>
                </a:lnTo>
                <a:lnTo>
                  <a:pt x="26"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924" name="Freeform 619"/>
          <p:cNvSpPr>
            <a:spLocks/>
          </p:cNvSpPr>
          <p:nvPr/>
        </p:nvSpPr>
        <p:spPr bwMode="auto">
          <a:xfrm>
            <a:off x="3778251" y="3810001"/>
            <a:ext cx="101600" cy="111125"/>
          </a:xfrm>
          <a:custGeom>
            <a:avLst/>
            <a:gdLst>
              <a:gd name="T0" fmla="*/ 2147483647 w 48"/>
              <a:gd name="T1" fmla="*/ 0 h 70"/>
              <a:gd name="T2" fmla="*/ 2147483647 w 48"/>
              <a:gd name="T3" fmla="*/ 0 h 70"/>
              <a:gd name="T4" fmla="*/ 2147483647 w 48"/>
              <a:gd name="T5" fmla="*/ 0 h 70"/>
              <a:gd name="T6" fmla="*/ 2147483647 w 48"/>
              <a:gd name="T7" fmla="*/ 2147483647 h 70"/>
              <a:gd name="T8" fmla="*/ 2147483647 w 48"/>
              <a:gd name="T9" fmla="*/ 2147483647 h 70"/>
              <a:gd name="T10" fmla="*/ 2147483647 w 48"/>
              <a:gd name="T11" fmla="*/ 2147483647 h 70"/>
              <a:gd name="T12" fmla="*/ 2147483647 w 48"/>
              <a:gd name="T13" fmla="*/ 2147483647 h 70"/>
              <a:gd name="T14" fmla="*/ 2147483647 w 48"/>
              <a:gd name="T15" fmla="*/ 2147483647 h 70"/>
              <a:gd name="T16" fmla="*/ 2147483647 w 48"/>
              <a:gd name="T17" fmla="*/ 2147483647 h 70"/>
              <a:gd name="T18" fmla="*/ 2147483647 w 48"/>
              <a:gd name="T19" fmla="*/ 2147483647 h 70"/>
              <a:gd name="T20" fmla="*/ 2147483647 w 48"/>
              <a:gd name="T21" fmla="*/ 2147483647 h 70"/>
              <a:gd name="T22" fmla="*/ 2147483647 w 48"/>
              <a:gd name="T23" fmla="*/ 2147483647 h 70"/>
              <a:gd name="T24" fmla="*/ 2147483647 w 48"/>
              <a:gd name="T25" fmla="*/ 2147483647 h 70"/>
              <a:gd name="T26" fmla="*/ 2147483647 w 48"/>
              <a:gd name="T27" fmla="*/ 2147483647 h 70"/>
              <a:gd name="T28" fmla="*/ 2147483647 w 48"/>
              <a:gd name="T29" fmla="*/ 2147483647 h 70"/>
              <a:gd name="T30" fmla="*/ 2147483647 w 48"/>
              <a:gd name="T31" fmla="*/ 2147483647 h 70"/>
              <a:gd name="T32" fmla="*/ 2147483647 w 48"/>
              <a:gd name="T33" fmla="*/ 2147483647 h 70"/>
              <a:gd name="T34" fmla="*/ 2147483647 w 48"/>
              <a:gd name="T35" fmla="*/ 2147483647 h 70"/>
              <a:gd name="T36" fmla="*/ 2147483647 w 48"/>
              <a:gd name="T37" fmla="*/ 2147483647 h 70"/>
              <a:gd name="T38" fmla="*/ 2147483647 w 48"/>
              <a:gd name="T39" fmla="*/ 2147483647 h 70"/>
              <a:gd name="T40" fmla="*/ 2147483647 w 48"/>
              <a:gd name="T41" fmla="*/ 2147483647 h 70"/>
              <a:gd name="T42" fmla="*/ 2147483647 w 48"/>
              <a:gd name="T43" fmla="*/ 2147483647 h 70"/>
              <a:gd name="T44" fmla="*/ 0 w 48"/>
              <a:gd name="T45" fmla="*/ 2147483647 h 70"/>
              <a:gd name="T46" fmla="*/ 0 w 48"/>
              <a:gd name="T47" fmla="*/ 2147483647 h 70"/>
              <a:gd name="T48" fmla="*/ 0 w 48"/>
              <a:gd name="T49" fmla="*/ 2147483647 h 70"/>
              <a:gd name="T50" fmla="*/ 0 w 48"/>
              <a:gd name="T51" fmla="*/ 2147483647 h 70"/>
              <a:gd name="T52" fmla="*/ 0 w 48"/>
              <a:gd name="T53" fmla="*/ 2147483647 h 70"/>
              <a:gd name="T54" fmla="*/ 2147483647 w 48"/>
              <a:gd name="T55" fmla="*/ 2147483647 h 70"/>
              <a:gd name="T56" fmla="*/ 2147483647 w 48"/>
              <a:gd name="T57" fmla="*/ 2147483647 h 70"/>
              <a:gd name="T58" fmla="*/ 2147483647 w 48"/>
              <a:gd name="T59" fmla="*/ 2147483647 h 70"/>
              <a:gd name="T60" fmla="*/ 2147483647 w 48"/>
              <a:gd name="T61" fmla="*/ 0 h 70"/>
              <a:gd name="T62" fmla="*/ 2147483647 w 48"/>
              <a:gd name="T63" fmla="*/ 0 h 70"/>
              <a:gd name="T64" fmla="*/ 2147483647 w 48"/>
              <a:gd name="T65" fmla="*/ 0 h 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8" h="70">
                <a:moveTo>
                  <a:pt x="24" y="0"/>
                </a:moveTo>
                <a:lnTo>
                  <a:pt x="28" y="0"/>
                </a:lnTo>
                <a:lnTo>
                  <a:pt x="30" y="0"/>
                </a:lnTo>
                <a:lnTo>
                  <a:pt x="38" y="4"/>
                </a:lnTo>
                <a:lnTo>
                  <a:pt x="38" y="8"/>
                </a:lnTo>
                <a:lnTo>
                  <a:pt x="44" y="16"/>
                </a:lnTo>
                <a:lnTo>
                  <a:pt x="46" y="20"/>
                </a:lnTo>
                <a:lnTo>
                  <a:pt x="48" y="28"/>
                </a:lnTo>
                <a:lnTo>
                  <a:pt x="48" y="34"/>
                </a:lnTo>
                <a:lnTo>
                  <a:pt x="48" y="42"/>
                </a:lnTo>
                <a:lnTo>
                  <a:pt x="46" y="50"/>
                </a:lnTo>
                <a:lnTo>
                  <a:pt x="44" y="54"/>
                </a:lnTo>
                <a:lnTo>
                  <a:pt x="38" y="60"/>
                </a:lnTo>
                <a:lnTo>
                  <a:pt x="38" y="64"/>
                </a:lnTo>
                <a:lnTo>
                  <a:pt x="30" y="68"/>
                </a:lnTo>
                <a:lnTo>
                  <a:pt x="28" y="70"/>
                </a:lnTo>
                <a:lnTo>
                  <a:pt x="24" y="70"/>
                </a:lnTo>
                <a:lnTo>
                  <a:pt x="18" y="70"/>
                </a:lnTo>
                <a:lnTo>
                  <a:pt x="12" y="68"/>
                </a:lnTo>
                <a:lnTo>
                  <a:pt x="8" y="64"/>
                </a:lnTo>
                <a:lnTo>
                  <a:pt x="6" y="60"/>
                </a:lnTo>
                <a:lnTo>
                  <a:pt x="2" y="54"/>
                </a:lnTo>
                <a:lnTo>
                  <a:pt x="0" y="50"/>
                </a:lnTo>
                <a:lnTo>
                  <a:pt x="0" y="42"/>
                </a:lnTo>
                <a:lnTo>
                  <a:pt x="0" y="34"/>
                </a:lnTo>
                <a:lnTo>
                  <a:pt x="0" y="28"/>
                </a:lnTo>
                <a:lnTo>
                  <a:pt x="0" y="20"/>
                </a:lnTo>
                <a:lnTo>
                  <a:pt x="2" y="16"/>
                </a:lnTo>
                <a:lnTo>
                  <a:pt x="6" y="8"/>
                </a:lnTo>
                <a:lnTo>
                  <a:pt x="8" y="4"/>
                </a:lnTo>
                <a:lnTo>
                  <a:pt x="12" y="0"/>
                </a:lnTo>
                <a:lnTo>
                  <a:pt x="18" y="0"/>
                </a:lnTo>
                <a:lnTo>
                  <a:pt x="24"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925" name="Freeform 620"/>
          <p:cNvSpPr>
            <a:spLocks/>
          </p:cNvSpPr>
          <p:nvPr/>
        </p:nvSpPr>
        <p:spPr bwMode="auto">
          <a:xfrm>
            <a:off x="3909484" y="3190876"/>
            <a:ext cx="101600" cy="117475"/>
          </a:xfrm>
          <a:custGeom>
            <a:avLst/>
            <a:gdLst>
              <a:gd name="T0" fmla="*/ 2147483647 w 48"/>
              <a:gd name="T1" fmla="*/ 2147483647 h 74"/>
              <a:gd name="T2" fmla="*/ 2147483647 w 48"/>
              <a:gd name="T3" fmla="*/ 2147483647 h 74"/>
              <a:gd name="T4" fmla="*/ 2147483647 w 48"/>
              <a:gd name="T5" fmla="*/ 2147483647 h 74"/>
              <a:gd name="T6" fmla="*/ 2147483647 w 48"/>
              <a:gd name="T7" fmla="*/ 2147483647 h 74"/>
              <a:gd name="T8" fmla="*/ 2147483647 w 48"/>
              <a:gd name="T9" fmla="*/ 2147483647 h 74"/>
              <a:gd name="T10" fmla="*/ 2147483647 w 48"/>
              <a:gd name="T11" fmla="*/ 2147483647 h 74"/>
              <a:gd name="T12" fmla="*/ 2147483647 w 48"/>
              <a:gd name="T13" fmla="*/ 2147483647 h 74"/>
              <a:gd name="T14" fmla="*/ 2147483647 w 48"/>
              <a:gd name="T15" fmla="*/ 2147483647 h 74"/>
              <a:gd name="T16" fmla="*/ 2147483647 w 48"/>
              <a:gd name="T17" fmla="*/ 2147483647 h 74"/>
              <a:gd name="T18" fmla="*/ 2147483647 w 48"/>
              <a:gd name="T19" fmla="*/ 2147483647 h 74"/>
              <a:gd name="T20" fmla="*/ 2147483647 w 48"/>
              <a:gd name="T21" fmla="*/ 2147483647 h 74"/>
              <a:gd name="T22" fmla="*/ 2147483647 w 48"/>
              <a:gd name="T23" fmla="*/ 2147483647 h 74"/>
              <a:gd name="T24" fmla="*/ 2147483647 w 48"/>
              <a:gd name="T25" fmla="*/ 2147483647 h 74"/>
              <a:gd name="T26" fmla="*/ 2147483647 w 48"/>
              <a:gd name="T27" fmla="*/ 2147483647 h 74"/>
              <a:gd name="T28" fmla="*/ 2147483647 w 48"/>
              <a:gd name="T29" fmla="*/ 2147483647 h 74"/>
              <a:gd name="T30" fmla="*/ 2147483647 w 48"/>
              <a:gd name="T31" fmla="*/ 0 h 74"/>
              <a:gd name="T32" fmla="*/ 2147483647 w 48"/>
              <a:gd name="T33" fmla="*/ 0 h 74"/>
              <a:gd name="T34" fmla="*/ 2147483647 w 48"/>
              <a:gd name="T35" fmla="*/ 0 h 74"/>
              <a:gd name="T36" fmla="*/ 2147483647 w 48"/>
              <a:gd name="T37" fmla="*/ 2147483647 h 74"/>
              <a:gd name="T38" fmla="*/ 2147483647 w 48"/>
              <a:gd name="T39" fmla="*/ 2147483647 h 74"/>
              <a:gd name="T40" fmla="*/ 2147483647 w 48"/>
              <a:gd name="T41" fmla="*/ 2147483647 h 74"/>
              <a:gd name="T42" fmla="*/ 2147483647 w 48"/>
              <a:gd name="T43" fmla="*/ 2147483647 h 74"/>
              <a:gd name="T44" fmla="*/ 0 w 48"/>
              <a:gd name="T45" fmla="*/ 2147483647 h 74"/>
              <a:gd name="T46" fmla="*/ 0 w 48"/>
              <a:gd name="T47" fmla="*/ 2147483647 h 74"/>
              <a:gd name="T48" fmla="*/ 0 w 48"/>
              <a:gd name="T49" fmla="*/ 2147483647 h 74"/>
              <a:gd name="T50" fmla="*/ 0 w 48"/>
              <a:gd name="T51" fmla="*/ 2147483647 h 74"/>
              <a:gd name="T52" fmla="*/ 0 w 48"/>
              <a:gd name="T53" fmla="*/ 2147483647 h 74"/>
              <a:gd name="T54" fmla="*/ 2147483647 w 48"/>
              <a:gd name="T55" fmla="*/ 2147483647 h 74"/>
              <a:gd name="T56" fmla="*/ 2147483647 w 48"/>
              <a:gd name="T57" fmla="*/ 2147483647 h 74"/>
              <a:gd name="T58" fmla="*/ 2147483647 w 48"/>
              <a:gd name="T59" fmla="*/ 2147483647 h 74"/>
              <a:gd name="T60" fmla="*/ 2147483647 w 48"/>
              <a:gd name="T61" fmla="*/ 2147483647 h 74"/>
              <a:gd name="T62" fmla="*/ 2147483647 w 48"/>
              <a:gd name="T63" fmla="*/ 2147483647 h 74"/>
              <a:gd name="T64" fmla="*/ 2147483647 w 48"/>
              <a:gd name="T65" fmla="*/ 2147483647 h 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8" h="74">
                <a:moveTo>
                  <a:pt x="24" y="74"/>
                </a:moveTo>
                <a:lnTo>
                  <a:pt x="28" y="72"/>
                </a:lnTo>
                <a:lnTo>
                  <a:pt x="34" y="70"/>
                </a:lnTo>
                <a:lnTo>
                  <a:pt x="36" y="66"/>
                </a:lnTo>
                <a:lnTo>
                  <a:pt x="40" y="62"/>
                </a:lnTo>
                <a:lnTo>
                  <a:pt x="46" y="56"/>
                </a:lnTo>
                <a:lnTo>
                  <a:pt x="46" y="50"/>
                </a:lnTo>
                <a:lnTo>
                  <a:pt x="48" y="44"/>
                </a:lnTo>
                <a:lnTo>
                  <a:pt x="48" y="38"/>
                </a:lnTo>
                <a:lnTo>
                  <a:pt x="48" y="30"/>
                </a:lnTo>
                <a:lnTo>
                  <a:pt x="46" y="22"/>
                </a:lnTo>
                <a:lnTo>
                  <a:pt x="46" y="16"/>
                </a:lnTo>
                <a:lnTo>
                  <a:pt x="40" y="10"/>
                </a:lnTo>
                <a:lnTo>
                  <a:pt x="36" y="4"/>
                </a:lnTo>
                <a:lnTo>
                  <a:pt x="34" y="4"/>
                </a:lnTo>
                <a:lnTo>
                  <a:pt x="28" y="0"/>
                </a:lnTo>
                <a:lnTo>
                  <a:pt x="24" y="0"/>
                </a:lnTo>
                <a:lnTo>
                  <a:pt x="18" y="0"/>
                </a:lnTo>
                <a:lnTo>
                  <a:pt x="16" y="4"/>
                </a:lnTo>
                <a:lnTo>
                  <a:pt x="8" y="4"/>
                </a:lnTo>
                <a:lnTo>
                  <a:pt x="6" y="10"/>
                </a:lnTo>
                <a:lnTo>
                  <a:pt x="2" y="16"/>
                </a:lnTo>
                <a:lnTo>
                  <a:pt x="0" y="22"/>
                </a:lnTo>
                <a:lnTo>
                  <a:pt x="0" y="30"/>
                </a:lnTo>
                <a:lnTo>
                  <a:pt x="0" y="38"/>
                </a:lnTo>
                <a:lnTo>
                  <a:pt x="0" y="44"/>
                </a:lnTo>
                <a:lnTo>
                  <a:pt x="0" y="50"/>
                </a:lnTo>
                <a:lnTo>
                  <a:pt x="2" y="56"/>
                </a:lnTo>
                <a:lnTo>
                  <a:pt x="6" y="62"/>
                </a:lnTo>
                <a:lnTo>
                  <a:pt x="8" y="66"/>
                </a:lnTo>
                <a:lnTo>
                  <a:pt x="16" y="70"/>
                </a:lnTo>
                <a:lnTo>
                  <a:pt x="18" y="72"/>
                </a:lnTo>
                <a:lnTo>
                  <a:pt x="24" y="74"/>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926" name="Freeform 621"/>
          <p:cNvSpPr>
            <a:spLocks/>
          </p:cNvSpPr>
          <p:nvPr/>
        </p:nvSpPr>
        <p:spPr bwMode="auto">
          <a:xfrm>
            <a:off x="3909484" y="3810001"/>
            <a:ext cx="101600" cy="111125"/>
          </a:xfrm>
          <a:custGeom>
            <a:avLst/>
            <a:gdLst>
              <a:gd name="T0" fmla="*/ 2147483647 w 48"/>
              <a:gd name="T1" fmla="*/ 0 h 70"/>
              <a:gd name="T2" fmla="*/ 2147483647 w 48"/>
              <a:gd name="T3" fmla="*/ 0 h 70"/>
              <a:gd name="T4" fmla="*/ 2147483647 w 48"/>
              <a:gd name="T5" fmla="*/ 0 h 70"/>
              <a:gd name="T6" fmla="*/ 2147483647 w 48"/>
              <a:gd name="T7" fmla="*/ 2147483647 h 70"/>
              <a:gd name="T8" fmla="*/ 2147483647 w 48"/>
              <a:gd name="T9" fmla="*/ 2147483647 h 70"/>
              <a:gd name="T10" fmla="*/ 2147483647 w 48"/>
              <a:gd name="T11" fmla="*/ 2147483647 h 70"/>
              <a:gd name="T12" fmla="*/ 2147483647 w 48"/>
              <a:gd name="T13" fmla="*/ 2147483647 h 70"/>
              <a:gd name="T14" fmla="*/ 2147483647 w 48"/>
              <a:gd name="T15" fmla="*/ 2147483647 h 70"/>
              <a:gd name="T16" fmla="*/ 2147483647 w 48"/>
              <a:gd name="T17" fmla="*/ 2147483647 h 70"/>
              <a:gd name="T18" fmla="*/ 2147483647 w 48"/>
              <a:gd name="T19" fmla="*/ 2147483647 h 70"/>
              <a:gd name="T20" fmla="*/ 2147483647 w 48"/>
              <a:gd name="T21" fmla="*/ 2147483647 h 70"/>
              <a:gd name="T22" fmla="*/ 2147483647 w 48"/>
              <a:gd name="T23" fmla="*/ 2147483647 h 70"/>
              <a:gd name="T24" fmla="*/ 2147483647 w 48"/>
              <a:gd name="T25" fmla="*/ 2147483647 h 70"/>
              <a:gd name="T26" fmla="*/ 2147483647 w 48"/>
              <a:gd name="T27" fmla="*/ 2147483647 h 70"/>
              <a:gd name="T28" fmla="*/ 2147483647 w 48"/>
              <a:gd name="T29" fmla="*/ 2147483647 h 70"/>
              <a:gd name="T30" fmla="*/ 2147483647 w 48"/>
              <a:gd name="T31" fmla="*/ 2147483647 h 70"/>
              <a:gd name="T32" fmla="*/ 2147483647 w 48"/>
              <a:gd name="T33" fmla="*/ 2147483647 h 70"/>
              <a:gd name="T34" fmla="*/ 2147483647 w 48"/>
              <a:gd name="T35" fmla="*/ 2147483647 h 70"/>
              <a:gd name="T36" fmla="*/ 2147483647 w 48"/>
              <a:gd name="T37" fmla="*/ 2147483647 h 70"/>
              <a:gd name="T38" fmla="*/ 2147483647 w 48"/>
              <a:gd name="T39" fmla="*/ 2147483647 h 70"/>
              <a:gd name="T40" fmla="*/ 2147483647 w 48"/>
              <a:gd name="T41" fmla="*/ 2147483647 h 70"/>
              <a:gd name="T42" fmla="*/ 2147483647 w 48"/>
              <a:gd name="T43" fmla="*/ 2147483647 h 70"/>
              <a:gd name="T44" fmla="*/ 0 w 48"/>
              <a:gd name="T45" fmla="*/ 2147483647 h 70"/>
              <a:gd name="T46" fmla="*/ 0 w 48"/>
              <a:gd name="T47" fmla="*/ 2147483647 h 70"/>
              <a:gd name="T48" fmla="*/ 0 w 48"/>
              <a:gd name="T49" fmla="*/ 2147483647 h 70"/>
              <a:gd name="T50" fmla="*/ 0 w 48"/>
              <a:gd name="T51" fmla="*/ 2147483647 h 70"/>
              <a:gd name="T52" fmla="*/ 0 w 48"/>
              <a:gd name="T53" fmla="*/ 2147483647 h 70"/>
              <a:gd name="T54" fmla="*/ 2147483647 w 48"/>
              <a:gd name="T55" fmla="*/ 2147483647 h 70"/>
              <a:gd name="T56" fmla="*/ 2147483647 w 48"/>
              <a:gd name="T57" fmla="*/ 2147483647 h 70"/>
              <a:gd name="T58" fmla="*/ 2147483647 w 48"/>
              <a:gd name="T59" fmla="*/ 2147483647 h 70"/>
              <a:gd name="T60" fmla="*/ 2147483647 w 48"/>
              <a:gd name="T61" fmla="*/ 0 h 70"/>
              <a:gd name="T62" fmla="*/ 2147483647 w 48"/>
              <a:gd name="T63" fmla="*/ 0 h 70"/>
              <a:gd name="T64" fmla="*/ 2147483647 w 48"/>
              <a:gd name="T65" fmla="*/ 0 h 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8" h="70">
                <a:moveTo>
                  <a:pt x="24" y="0"/>
                </a:moveTo>
                <a:lnTo>
                  <a:pt x="28" y="0"/>
                </a:lnTo>
                <a:lnTo>
                  <a:pt x="34" y="0"/>
                </a:lnTo>
                <a:lnTo>
                  <a:pt x="36" y="4"/>
                </a:lnTo>
                <a:lnTo>
                  <a:pt x="40" y="8"/>
                </a:lnTo>
                <a:lnTo>
                  <a:pt x="46" y="16"/>
                </a:lnTo>
                <a:lnTo>
                  <a:pt x="46" y="20"/>
                </a:lnTo>
                <a:lnTo>
                  <a:pt x="48" y="28"/>
                </a:lnTo>
                <a:lnTo>
                  <a:pt x="48" y="34"/>
                </a:lnTo>
                <a:lnTo>
                  <a:pt x="48" y="42"/>
                </a:lnTo>
                <a:lnTo>
                  <a:pt x="46" y="50"/>
                </a:lnTo>
                <a:lnTo>
                  <a:pt x="46" y="54"/>
                </a:lnTo>
                <a:lnTo>
                  <a:pt x="40" y="60"/>
                </a:lnTo>
                <a:lnTo>
                  <a:pt x="36" y="64"/>
                </a:lnTo>
                <a:lnTo>
                  <a:pt x="34" y="68"/>
                </a:lnTo>
                <a:lnTo>
                  <a:pt x="28" y="70"/>
                </a:lnTo>
                <a:lnTo>
                  <a:pt x="24" y="70"/>
                </a:lnTo>
                <a:lnTo>
                  <a:pt x="18" y="70"/>
                </a:lnTo>
                <a:lnTo>
                  <a:pt x="16" y="68"/>
                </a:lnTo>
                <a:lnTo>
                  <a:pt x="8" y="64"/>
                </a:lnTo>
                <a:lnTo>
                  <a:pt x="6" y="60"/>
                </a:lnTo>
                <a:lnTo>
                  <a:pt x="2" y="54"/>
                </a:lnTo>
                <a:lnTo>
                  <a:pt x="0" y="50"/>
                </a:lnTo>
                <a:lnTo>
                  <a:pt x="0" y="42"/>
                </a:lnTo>
                <a:lnTo>
                  <a:pt x="0" y="34"/>
                </a:lnTo>
                <a:lnTo>
                  <a:pt x="0" y="28"/>
                </a:lnTo>
                <a:lnTo>
                  <a:pt x="0" y="20"/>
                </a:lnTo>
                <a:lnTo>
                  <a:pt x="2" y="16"/>
                </a:lnTo>
                <a:lnTo>
                  <a:pt x="6" y="8"/>
                </a:lnTo>
                <a:lnTo>
                  <a:pt x="8" y="4"/>
                </a:lnTo>
                <a:lnTo>
                  <a:pt x="16" y="0"/>
                </a:lnTo>
                <a:lnTo>
                  <a:pt x="18" y="0"/>
                </a:lnTo>
                <a:lnTo>
                  <a:pt x="24"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927" name="Freeform 622"/>
          <p:cNvSpPr>
            <a:spLocks/>
          </p:cNvSpPr>
          <p:nvPr/>
        </p:nvSpPr>
        <p:spPr bwMode="auto">
          <a:xfrm>
            <a:off x="4040718" y="3190876"/>
            <a:ext cx="105833" cy="117475"/>
          </a:xfrm>
          <a:custGeom>
            <a:avLst/>
            <a:gdLst>
              <a:gd name="T0" fmla="*/ 2147483647 w 50"/>
              <a:gd name="T1" fmla="*/ 2147483647 h 74"/>
              <a:gd name="T2" fmla="*/ 2147483647 w 50"/>
              <a:gd name="T3" fmla="*/ 2147483647 h 74"/>
              <a:gd name="T4" fmla="*/ 2147483647 w 50"/>
              <a:gd name="T5" fmla="*/ 2147483647 h 74"/>
              <a:gd name="T6" fmla="*/ 2147483647 w 50"/>
              <a:gd name="T7" fmla="*/ 2147483647 h 74"/>
              <a:gd name="T8" fmla="*/ 2147483647 w 50"/>
              <a:gd name="T9" fmla="*/ 2147483647 h 74"/>
              <a:gd name="T10" fmla="*/ 2147483647 w 50"/>
              <a:gd name="T11" fmla="*/ 2147483647 h 74"/>
              <a:gd name="T12" fmla="*/ 2147483647 w 50"/>
              <a:gd name="T13" fmla="*/ 2147483647 h 74"/>
              <a:gd name="T14" fmla="*/ 2147483647 w 50"/>
              <a:gd name="T15" fmla="*/ 2147483647 h 74"/>
              <a:gd name="T16" fmla="*/ 2147483647 w 50"/>
              <a:gd name="T17" fmla="*/ 2147483647 h 74"/>
              <a:gd name="T18" fmla="*/ 2147483647 w 50"/>
              <a:gd name="T19" fmla="*/ 2147483647 h 74"/>
              <a:gd name="T20" fmla="*/ 2147483647 w 50"/>
              <a:gd name="T21" fmla="*/ 2147483647 h 74"/>
              <a:gd name="T22" fmla="*/ 2147483647 w 50"/>
              <a:gd name="T23" fmla="*/ 2147483647 h 74"/>
              <a:gd name="T24" fmla="*/ 2147483647 w 50"/>
              <a:gd name="T25" fmla="*/ 2147483647 h 74"/>
              <a:gd name="T26" fmla="*/ 2147483647 w 50"/>
              <a:gd name="T27" fmla="*/ 2147483647 h 74"/>
              <a:gd name="T28" fmla="*/ 2147483647 w 50"/>
              <a:gd name="T29" fmla="*/ 2147483647 h 74"/>
              <a:gd name="T30" fmla="*/ 2147483647 w 50"/>
              <a:gd name="T31" fmla="*/ 0 h 74"/>
              <a:gd name="T32" fmla="*/ 2147483647 w 50"/>
              <a:gd name="T33" fmla="*/ 0 h 74"/>
              <a:gd name="T34" fmla="*/ 2147483647 w 50"/>
              <a:gd name="T35" fmla="*/ 0 h 74"/>
              <a:gd name="T36" fmla="*/ 2147483647 w 50"/>
              <a:gd name="T37" fmla="*/ 2147483647 h 74"/>
              <a:gd name="T38" fmla="*/ 2147483647 w 50"/>
              <a:gd name="T39" fmla="*/ 2147483647 h 74"/>
              <a:gd name="T40" fmla="*/ 2147483647 w 50"/>
              <a:gd name="T41" fmla="*/ 2147483647 h 74"/>
              <a:gd name="T42" fmla="*/ 2147483647 w 50"/>
              <a:gd name="T43" fmla="*/ 2147483647 h 74"/>
              <a:gd name="T44" fmla="*/ 2147483647 w 50"/>
              <a:gd name="T45" fmla="*/ 2147483647 h 74"/>
              <a:gd name="T46" fmla="*/ 0 w 50"/>
              <a:gd name="T47" fmla="*/ 2147483647 h 74"/>
              <a:gd name="T48" fmla="*/ 0 w 50"/>
              <a:gd name="T49" fmla="*/ 2147483647 h 74"/>
              <a:gd name="T50" fmla="*/ 0 w 50"/>
              <a:gd name="T51" fmla="*/ 2147483647 h 74"/>
              <a:gd name="T52" fmla="*/ 2147483647 w 50"/>
              <a:gd name="T53" fmla="*/ 2147483647 h 74"/>
              <a:gd name="T54" fmla="*/ 2147483647 w 50"/>
              <a:gd name="T55" fmla="*/ 2147483647 h 74"/>
              <a:gd name="T56" fmla="*/ 2147483647 w 50"/>
              <a:gd name="T57" fmla="*/ 2147483647 h 74"/>
              <a:gd name="T58" fmla="*/ 2147483647 w 50"/>
              <a:gd name="T59" fmla="*/ 2147483647 h 74"/>
              <a:gd name="T60" fmla="*/ 2147483647 w 50"/>
              <a:gd name="T61" fmla="*/ 2147483647 h 74"/>
              <a:gd name="T62" fmla="*/ 2147483647 w 50"/>
              <a:gd name="T63" fmla="*/ 2147483647 h 74"/>
              <a:gd name="T64" fmla="*/ 2147483647 w 50"/>
              <a:gd name="T65" fmla="*/ 2147483647 h 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0" h="74">
                <a:moveTo>
                  <a:pt x="24" y="74"/>
                </a:moveTo>
                <a:lnTo>
                  <a:pt x="28" y="72"/>
                </a:lnTo>
                <a:lnTo>
                  <a:pt x="36" y="70"/>
                </a:lnTo>
                <a:lnTo>
                  <a:pt x="38" y="66"/>
                </a:lnTo>
                <a:lnTo>
                  <a:pt x="44" y="62"/>
                </a:lnTo>
                <a:lnTo>
                  <a:pt x="46" y="56"/>
                </a:lnTo>
                <a:lnTo>
                  <a:pt x="46" y="50"/>
                </a:lnTo>
                <a:lnTo>
                  <a:pt x="50" y="44"/>
                </a:lnTo>
                <a:lnTo>
                  <a:pt x="50" y="38"/>
                </a:lnTo>
                <a:lnTo>
                  <a:pt x="50" y="30"/>
                </a:lnTo>
                <a:lnTo>
                  <a:pt x="46" y="22"/>
                </a:lnTo>
                <a:lnTo>
                  <a:pt x="46" y="16"/>
                </a:lnTo>
                <a:lnTo>
                  <a:pt x="44" y="10"/>
                </a:lnTo>
                <a:lnTo>
                  <a:pt x="38" y="4"/>
                </a:lnTo>
                <a:lnTo>
                  <a:pt x="36" y="4"/>
                </a:lnTo>
                <a:lnTo>
                  <a:pt x="28" y="0"/>
                </a:lnTo>
                <a:lnTo>
                  <a:pt x="24" y="0"/>
                </a:lnTo>
                <a:lnTo>
                  <a:pt x="20" y="0"/>
                </a:lnTo>
                <a:lnTo>
                  <a:pt x="16" y="4"/>
                </a:lnTo>
                <a:lnTo>
                  <a:pt x="12" y="4"/>
                </a:lnTo>
                <a:lnTo>
                  <a:pt x="8" y="10"/>
                </a:lnTo>
                <a:lnTo>
                  <a:pt x="6" y="16"/>
                </a:lnTo>
                <a:lnTo>
                  <a:pt x="2" y="22"/>
                </a:lnTo>
                <a:lnTo>
                  <a:pt x="0" y="30"/>
                </a:lnTo>
                <a:lnTo>
                  <a:pt x="0" y="38"/>
                </a:lnTo>
                <a:lnTo>
                  <a:pt x="0" y="44"/>
                </a:lnTo>
                <a:lnTo>
                  <a:pt x="2" y="50"/>
                </a:lnTo>
                <a:lnTo>
                  <a:pt x="6" y="56"/>
                </a:lnTo>
                <a:lnTo>
                  <a:pt x="8" y="62"/>
                </a:lnTo>
                <a:lnTo>
                  <a:pt x="12" y="66"/>
                </a:lnTo>
                <a:lnTo>
                  <a:pt x="16" y="70"/>
                </a:lnTo>
                <a:lnTo>
                  <a:pt x="20" y="72"/>
                </a:lnTo>
                <a:lnTo>
                  <a:pt x="24" y="74"/>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928" name="Freeform 623"/>
          <p:cNvSpPr>
            <a:spLocks/>
          </p:cNvSpPr>
          <p:nvPr/>
        </p:nvSpPr>
        <p:spPr bwMode="auto">
          <a:xfrm>
            <a:off x="4040718" y="3810001"/>
            <a:ext cx="105833" cy="111125"/>
          </a:xfrm>
          <a:custGeom>
            <a:avLst/>
            <a:gdLst>
              <a:gd name="T0" fmla="*/ 2147483647 w 50"/>
              <a:gd name="T1" fmla="*/ 0 h 70"/>
              <a:gd name="T2" fmla="*/ 2147483647 w 50"/>
              <a:gd name="T3" fmla="*/ 0 h 70"/>
              <a:gd name="T4" fmla="*/ 2147483647 w 50"/>
              <a:gd name="T5" fmla="*/ 0 h 70"/>
              <a:gd name="T6" fmla="*/ 2147483647 w 50"/>
              <a:gd name="T7" fmla="*/ 2147483647 h 70"/>
              <a:gd name="T8" fmla="*/ 2147483647 w 50"/>
              <a:gd name="T9" fmla="*/ 2147483647 h 70"/>
              <a:gd name="T10" fmla="*/ 2147483647 w 50"/>
              <a:gd name="T11" fmla="*/ 2147483647 h 70"/>
              <a:gd name="T12" fmla="*/ 2147483647 w 50"/>
              <a:gd name="T13" fmla="*/ 2147483647 h 70"/>
              <a:gd name="T14" fmla="*/ 2147483647 w 50"/>
              <a:gd name="T15" fmla="*/ 2147483647 h 70"/>
              <a:gd name="T16" fmla="*/ 2147483647 w 50"/>
              <a:gd name="T17" fmla="*/ 2147483647 h 70"/>
              <a:gd name="T18" fmla="*/ 2147483647 w 50"/>
              <a:gd name="T19" fmla="*/ 2147483647 h 70"/>
              <a:gd name="T20" fmla="*/ 2147483647 w 50"/>
              <a:gd name="T21" fmla="*/ 2147483647 h 70"/>
              <a:gd name="T22" fmla="*/ 2147483647 w 50"/>
              <a:gd name="T23" fmla="*/ 2147483647 h 70"/>
              <a:gd name="T24" fmla="*/ 2147483647 w 50"/>
              <a:gd name="T25" fmla="*/ 2147483647 h 70"/>
              <a:gd name="T26" fmla="*/ 2147483647 w 50"/>
              <a:gd name="T27" fmla="*/ 2147483647 h 70"/>
              <a:gd name="T28" fmla="*/ 2147483647 w 50"/>
              <a:gd name="T29" fmla="*/ 2147483647 h 70"/>
              <a:gd name="T30" fmla="*/ 2147483647 w 50"/>
              <a:gd name="T31" fmla="*/ 2147483647 h 70"/>
              <a:gd name="T32" fmla="*/ 2147483647 w 50"/>
              <a:gd name="T33" fmla="*/ 2147483647 h 70"/>
              <a:gd name="T34" fmla="*/ 2147483647 w 50"/>
              <a:gd name="T35" fmla="*/ 2147483647 h 70"/>
              <a:gd name="T36" fmla="*/ 2147483647 w 50"/>
              <a:gd name="T37" fmla="*/ 2147483647 h 70"/>
              <a:gd name="T38" fmla="*/ 2147483647 w 50"/>
              <a:gd name="T39" fmla="*/ 2147483647 h 70"/>
              <a:gd name="T40" fmla="*/ 2147483647 w 50"/>
              <a:gd name="T41" fmla="*/ 2147483647 h 70"/>
              <a:gd name="T42" fmla="*/ 2147483647 w 50"/>
              <a:gd name="T43" fmla="*/ 2147483647 h 70"/>
              <a:gd name="T44" fmla="*/ 2147483647 w 50"/>
              <a:gd name="T45" fmla="*/ 2147483647 h 70"/>
              <a:gd name="T46" fmla="*/ 0 w 50"/>
              <a:gd name="T47" fmla="*/ 2147483647 h 70"/>
              <a:gd name="T48" fmla="*/ 0 w 50"/>
              <a:gd name="T49" fmla="*/ 2147483647 h 70"/>
              <a:gd name="T50" fmla="*/ 0 w 50"/>
              <a:gd name="T51" fmla="*/ 2147483647 h 70"/>
              <a:gd name="T52" fmla="*/ 2147483647 w 50"/>
              <a:gd name="T53" fmla="*/ 2147483647 h 70"/>
              <a:gd name="T54" fmla="*/ 2147483647 w 50"/>
              <a:gd name="T55" fmla="*/ 2147483647 h 70"/>
              <a:gd name="T56" fmla="*/ 2147483647 w 50"/>
              <a:gd name="T57" fmla="*/ 2147483647 h 70"/>
              <a:gd name="T58" fmla="*/ 2147483647 w 50"/>
              <a:gd name="T59" fmla="*/ 2147483647 h 70"/>
              <a:gd name="T60" fmla="*/ 2147483647 w 50"/>
              <a:gd name="T61" fmla="*/ 0 h 70"/>
              <a:gd name="T62" fmla="*/ 2147483647 w 50"/>
              <a:gd name="T63" fmla="*/ 0 h 70"/>
              <a:gd name="T64" fmla="*/ 2147483647 w 50"/>
              <a:gd name="T65" fmla="*/ 0 h 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0" h="70">
                <a:moveTo>
                  <a:pt x="24" y="0"/>
                </a:moveTo>
                <a:lnTo>
                  <a:pt x="28" y="0"/>
                </a:lnTo>
                <a:lnTo>
                  <a:pt x="36" y="0"/>
                </a:lnTo>
                <a:lnTo>
                  <a:pt x="38" y="4"/>
                </a:lnTo>
                <a:lnTo>
                  <a:pt x="44" y="8"/>
                </a:lnTo>
                <a:lnTo>
                  <a:pt x="46" y="16"/>
                </a:lnTo>
                <a:lnTo>
                  <a:pt x="46" y="20"/>
                </a:lnTo>
                <a:lnTo>
                  <a:pt x="50" y="28"/>
                </a:lnTo>
                <a:lnTo>
                  <a:pt x="50" y="34"/>
                </a:lnTo>
                <a:lnTo>
                  <a:pt x="50" y="42"/>
                </a:lnTo>
                <a:lnTo>
                  <a:pt x="46" y="50"/>
                </a:lnTo>
                <a:lnTo>
                  <a:pt x="46" y="54"/>
                </a:lnTo>
                <a:lnTo>
                  <a:pt x="44" y="60"/>
                </a:lnTo>
                <a:lnTo>
                  <a:pt x="38" y="64"/>
                </a:lnTo>
                <a:lnTo>
                  <a:pt x="36" y="68"/>
                </a:lnTo>
                <a:lnTo>
                  <a:pt x="28" y="70"/>
                </a:lnTo>
                <a:lnTo>
                  <a:pt x="24" y="70"/>
                </a:lnTo>
                <a:lnTo>
                  <a:pt x="20" y="70"/>
                </a:lnTo>
                <a:lnTo>
                  <a:pt x="16" y="68"/>
                </a:lnTo>
                <a:lnTo>
                  <a:pt x="12" y="64"/>
                </a:lnTo>
                <a:lnTo>
                  <a:pt x="8" y="60"/>
                </a:lnTo>
                <a:lnTo>
                  <a:pt x="6" y="54"/>
                </a:lnTo>
                <a:lnTo>
                  <a:pt x="2" y="50"/>
                </a:lnTo>
                <a:lnTo>
                  <a:pt x="0" y="42"/>
                </a:lnTo>
                <a:lnTo>
                  <a:pt x="0" y="34"/>
                </a:lnTo>
                <a:lnTo>
                  <a:pt x="0" y="28"/>
                </a:lnTo>
                <a:lnTo>
                  <a:pt x="2" y="20"/>
                </a:lnTo>
                <a:lnTo>
                  <a:pt x="6" y="16"/>
                </a:lnTo>
                <a:lnTo>
                  <a:pt x="8" y="8"/>
                </a:lnTo>
                <a:lnTo>
                  <a:pt x="12" y="4"/>
                </a:lnTo>
                <a:lnTo>
                  <a:pt x="16" y="0"/>
                </a:lnTo>
                <a:lnTo>
                  <a:pt x="20" y="0"/>
                </a:lnTo>
                <a:lnTo>
                  <a:pt x="24"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929" name="Freeform 624"/>
          <p:cNvSpPr>
            <a:spLocks/>
          </p:cNvSpPr>
          <p:nvPr/>
        </p:nvSpPr>
        <p:spPr bwMode="auto">
          <a:xfrm>
            <a:off x="4176184" y="3190876"/>
            <a:ext cx="101600" cy="117475"/>
          </a:xfrm>
          <a:custGeom>
            <a:avLst/>
            <a:gdLst>
              <a:gd name="T0" fmla="*/ 2147483647 w 48"/>
              <a:gd name="T1" fmla="*/ 2147483647 h 74"/>
              <a:gd name="T2" fmla="*/ 2147483647 w 48"/>
              <a:gd name="T3" fmla="*/ 2147483647 h 74"/>
              <a:gd name="T4" fmla="*/ 2147483647 w 48"/>
              <a:gd name="T5" fmla="*/ 2147483647 h 74"/>
              <a:gd name="T6" fmla="*/ 2147483647 w 48"/>
              <a:gd name="T7" fmla="*/ 2147483647 h 74"/>
              <a:gd name="T8" fmla="*/ 2147483647 w 48"/>
              <a:gd name="T9" fmla="*/ 2147483647 h 74"/>
              <a:gd name="T10" fmla="*/ 2147483647 w 48"/>
              <a:gd name="T11" fmla="*/ 2147483647 h 74"/>
              <a:gd name="T12" fmla="*/ 2147483647 w 48"/>
              <a:gd name="T13" fmla="*/ 2147483647 h 74"/>
              <a:gd name="T14" fmla="*/ 2147483647 w 48"/>
              <a:gd name="T15" fmla="*/ 2147483647 h 74"/>
              <a:gd name="T16" fmla="*/ 2147483647 w 48"/>
              <a:gd name="T17" fmla="*/ 2147483647 h 74"/>
              <a:gd name="T18" fmla="*/ 2147483647 w 48"/>
              <a:gd name="T19" fmla="*/ 2147483647 h 74"/>
              <a:gd name="T20" fmla="*/ 2147483647 w 48"/>
              <a:gd name="T21" fmla="*/ 2147483647 h 74"/>
              <a:gd name="T22" fmla="*/ 2147483647 w 48"/>
              <a:gd name="T23" fmla="*/ 2147483647 h 74"/>
              <a:gd name="T24" fmla="*/ 2147483647 w 48"/>
              <a:gd name="T25" fmla="*/ 2147483647 h 74"/>
              <a:gd name="T26" fmla="*/ 2147483647 w 48"/>
              <a:gd name="T27" fmla="*/ 2147483647 h 74"/>
              <a:gd name="T28" fmla="*/ 2147483647 w 48"/>
              <a:gd name="T29" fmla="*/ 2147483647 h 74"/>
              <a:gd name="T30" fmla="*/ 2147483647 w 48"/>
              <a:gd name="T31" fmla="*/ 0 h 74"/>
              <a:gd name="T32" fmla="*/ 2147483647 w 48"/>
              <a:gd name="T33" fmla="*/ 0 h 74"/>
              <a:gd name="T34" fmla="*/ 2147483647 w 48"/>
              <a:gd name="T35" fmla="*/ 0 h 74"/>
              <a:gd name="T36" fmla="*/ 2147483647 w 48"/>
              <a:gd name="T37" fmla="*/ 2147483647 h 74"/>
              <a:gd name="T38" fmla="*/ 2147483647 w 48"/>
              <a:gd name="T39" fmla="*/ 2147483647 h 74"/>
              <a:gd name="T40" fmla="*/ 2147483647 w 48"/>
              <a:gd name="T41" fmla="*/ 2147483647 h 74"/>
              <a:gd name="T42" fmla="*/ 2147483647 w 48"/>
              <a:gd name="T43" fmla="*/ 2147483647 h 74"/>
              <a:gd name="T44" fmla="*/ 2147483647 w 48"/>
              <a:gd name="T45" fmla="*/ 2147483647 h 74"/>
              <a:gd name="T46" fmla="*/ 0 w 48"/>
              <a:gd name="T47" fmla="*/ 2147483647 h 74"/>
              <a:gd name="T48" fmla="*/ 0 w 48"/>
              <a:gd name="T49" fmla="*/ 2147483647 h 74"/>
              <a:gd name="T50" fmla="*/ 0 w 48"/>
              <a:gd name="T51" fmla="*/ 2147483647 h 74"/>
              <a:gd name="T52" fmla="*/ 2147483647 w 48"/>
              <a:gd name="T53" fmla="*/ 2147483647 h 74"/>
              <a:gd name="T54" fmla="*/ 2147483647 w 48"/>
              <a:gd name="T55" fmla="*/ 2147483647 h 74"/>
              <a:gd name="T56" fmla="*/ 2147483647 w 48"/>
              <a:gd name="T57" fmla="*/ 2147483647 h 74"/>
              <a:gd name="T58" fmla="*/ 2147483647 w 48"/>
              <a:gd name="T59" fmla="*/ 2147483647 h 74"/>
              <a:gd name="T60" fmla="*/ 2147483647 w 48"/>
              <a:gd name="T61" fmla="*/ 2147483647 h 74"/>
              <a:gd name="T62" fmla="*/ 2147483647 w 48"/>
              <a:gd name="T63" fmla="*/ 2147483647 h 74"/>
              <a:gd name="T64" fmla="*/ 2147483647 w 48"/>
              <a:gd name="T65" fmla="*/ 2147483647 h 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8" h="74">
                <a:moveTo>
                  <a:pt x="22" y="74"/>
                </a:moveTo>
                <a:lnTo>
                  <a:pt x="26" y="72"/>
                </a:lnTo>
                <a:lnTo>
                  <a:pt x="32" y="70"/>
                </a:lnTo>
                <a:lnTo>
                  <a:pt x="36" y="66"/>
                </a:lnTo>
                <a:lnTo>
                  <a:pt x="42" y="62"/>
                </a:lnTo>
                <a:lnTo>
                  <a:pt x="42" y="56"/>
                </a:lnTo>
                <a:lnTo>
                  <a:pt x="44" y="50"/>
                </a:lnTo>
                <a:lnTo>
                  <a:pt x="48" y="44"/>
                </a:lnTo>
                <a:lnTo>
                  <a:pt x="48" y="38"/>
                </a:lnTo>
                <a:lnTo>
                  <a:pt x="48" y="30"/>
                </a:lnTo>
                <a:lnTo>
                  <a:pt x="44" y="22"/>
                </a:lnTo>
                <a:lnTo>
                  <a:pt x="42" y="16"/>
                </a:lnTo>
                <a:lnTo>
                  <a:pt x="42" y="10"/>
                </a:lnTo>
                <a:lnTo>
                  <a:pt x="36" y="4"/>
                </a:lnTo>
                <a:lnTo>
                  <a:pt x="32" y="4"/>
                </a:lnTo>
                <a:lnTo>
                  <a:pt x="26" y="0"/>
                </a:lnTo>
                <a:lnTo>
                  <a:pt x="22" y="0"/>
                </a:lnTo>
                <a:lnTo>
                  <a:pt x="20" y="0"/>
                </a:lnTo>
                <a:lnTo>
                  <a:pt x="12" y="4"/>
                </a:lnTo>
                <a:lnTo>
                  <a:pt x="10" y="4"/>
                </a:lnTo>
                <a:lnTo>
                  <a:pt x="4" y="10"/>
                </a:lnTo>
                <a:lnTo>
                  <a:pt x="2" y="16"/>
                </a:lnTo>
                <a:lnTo>
                  <a:pt x="2" y="22"/>
                </a:lnTo>
                <a:lnTo>
                  <a:pt x="0" y="30"/>
                </a:lnTo>
                <a:lnTo>
                  <a:pt x="0" y="38"/>
                </a:lnTo>
                <a:lnTo>
                  <a:pt x="0" y="44"/>
                </a:lnTo>
                <a:lnTo>
                  <a:pt x="2" y="50"/>
                </a:lnTo>
                <a:lnTo>
                  <a:pt x="2" y="56"/>
                </a:lnTo>
                <a:lnTo>
                  <a:pt x="4" y="62"/>
                </a:lnTo>
                <a:lnTo>
                  <a:pt x="10" y="66"/>
                </a:lnTo>
                <a:lnTo>
                  <a:pt x="12" y="70"/>
                </a:lnTo>
                <a:lnTo>
                  <a:pt x="20" y="72"/>
                </a:lnTo>
                <a:lnTo>
                  <a:pt x="22" y="74"/>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930" name="Freeform 625"/>
          <p:cNvSpPr>
            <a:spLocks/>
          </p:cNvSpPr>
          <p:nvPr/>
        </p:nvSpPr>
        <p:spPr bwMode="auto">
          <a:xfrm>
            <a:off x="4176184" y="3810001"/>
            <a:ext cx="101600" cy="111125"/>
          </a:xfrm>
          <a:custGeom>
            <a:avLst/>
            <a:gdLst>
              <a:gd name="T0" fmla="*/ 2147483647 w 48"/>
              <a:gd name="T1" fmla="*/ 0 h 70"/>
              <a:gd name="T2" fmla="*/ 2147483647 w 48"/>
              <a:gd name="T3" fmla="*/ 0 h 70"/>
              <a:gd name="T4" fmla="*/ 2147483647 w 48"/>
              <a:gd name="T5" fmla="*/ 0 h 70"/>
              <a:gd name="T6" fmla="*/ 2147483647 w 48"/>
              <a:gd name="T7" fmla="*/ 2147483647 h 70"/>
              <a:gd name="T8" fmla="*/ 2147483647 w 48"/>
              <a:gd name="T9" fmla="*/ 2147483647 h 70"/>
              <a:gd name="T10" fmla="*/ 2147483647 w 48"/>
              <a:gd name="T11" fmla="*/ 2147483647 h 70"/>
              <a:gd name="T12" fmla="*/ 2147483647 w 48"/>
              <a:gd name="T13" fmla="*/ 2147483647 h 70"/>
              <a:gd name="T14" fmla="*/ 2147483647 w 48"/>
              <a:gd name="T15" fmla="*/ 2147483647 h 70"/>
              <a:gd name="T16" fmla="*/ 2147483647 w 48"/>
              <a:gd name="T17" fmla="*/ 2147483647 h 70"/>
              <a:gd name="T18" fmla="*/ 2147483647 w 48"/>
              <a:gd name="T19" fmla="*/ 2147483647 h 70"/>
              <a:gd name="T20" fmla="*/ 2147483647 w 48"/>
              <a:gd name="T21" fmla="*/ 2147483647 h 70"/>
              <a:gd name="T22" fmla="*/ 2147483647 w 48"/>
              <a:gd name="T23" fmla="*/ 2147483647 h 70"/>
              <a:gd name="T24" fmla="*/ 2147483647 w 48"/>
              <a:gd name="T25" fmla="*/ 2147483647 h 70"/>
              <a:gd name="T26" fmla="*/ 2147483647 w 48"/>
              <a:gd name="T27" fmla="*/ 2147483647 h 70"/>
              <a:gd name="T28" fmla="*/ 2147483647 w 48"/>
              <a:gd name="T29" fmla="*/ 2147483647 h 70"/>
              <a:gd name="T30" fmla="*/ 2147483647 w 48"/>
              <a:gd name="T31" fmla="*/ 2147483647 h 70"/>
              <a:gd name="T32" fmla="*/ 2147483647 w 48"/>
              <a:gd name="T33" fmla="*/ 2147483647 h 70"/>
              <a:gd name="T34" fmla="*/ 2147483647 w 48"/>
              <a:gd name="T35" fmla="*/ 2147483647 h 70"/>
              <a:gd name="T36" fmla="*/ 2147483647 w 48"/>
              <a:gd name="T37" fmla="*/ 2147483647 h 70"/>
              <a:gd name="T38" fmla="*/ 2147483647 w 48"/>
              <a:gd name="T39" fmla="*/ 2147483647 h 70"/>
              <a:gd name="T40" fmla="*/ 2147483647 w 48"/>
              <a:gd name="T41" fmla="*/ 2147483647 h 70"/>
              <a:gd name="T42" fmla="*/ 2147483647 w 48"/>
              <a:gd name="T43" fmla="*/ 2147483647 h 70"/>
              <a:gd name="T44" fmla="*/ 2147483647 w 48"/>
              <a:gd name="T45" fmla="*/ 2147483647 h 70"/>
              <a:gd name="T46" fmla="*/ 0 w 48"/>
              <a:gd name="T47" fmla="*/ 2147483647 h 70"/>
              <a:gd name="T48" fmla="*/ 0 w 48"/>
              <a:gd name="T49" fmla="*/ 2147483647 h 70"/>
              <a:gd name="T50" fmla="*/ 0 w 48"/>
              <a:gd name="T51" fmla="*/ 2147483647 h 70"/>
              <a:gd name="T52" fmla="*/ 2147483647 w 48"/>
              <a:gd name="T53" fmla="*/ 2147483647 h 70"/>
              <a:gd name="T54" fmla="*/ 2147483647 w 48"/>
              <a:gd name="T55" fmla="*/ 2147483647 h 70"/>
              <a:gd name="T56" fmla="*/ 2147483647 w 48"/>
              <a:gd name="T57" fmla="*/ 2147483647 h 70"/>
              <a:gd name="T58" fmla="*/ 2147483647 w 48"/>
              <a:gd name="T59" fmla="*/ 2147483647 h 70"/>
              <a:gd name="T60" fmla="*/ 2147483647 w 48"/>
              <a:gd name="T61" fmla="*/ 0 h 70"/>
              <a:gd name="T62" fmla="*/ 2147483647 w 48"/>
              <a:gd name="T63" fmla="*/ 0 h 70"/>
              <a:gd name="T64" fmla="*/ 2147483647 w 48"/>
              <a:gd name="T65" fmla="*/ 0 h 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8" h="70">
                <a:moveTo>
                  <a:pt x="22" y="0"/>
                </a:moveTo>
                <a:lnTo>
                  <a:pt x="26" y="0"/>
                </a:lnTo>
                <a:lnTo>
                  <a:pt x="32" y="0"/>
                </a:lnTo>
                <a:lnTo>
                  <a:pt x="36" y="4"/>
                </a:lnTo>
                <a:lnTo>
                  <a:pt x="42" y="8"/>
                </a:lnTo>
                <a:lnTo>
                  <a:pt x="42" y="16"/>
                </a:lnTo>
                <a:lnTo>
                  <a:pt x="44" y="20"/>
                </a:lnTo>
                <a:lnTo>
                  <a:pt x="48" y="28"/>
                </a:lnTo>
                <a:lnTo>
                  <a:pt x="48" y="34"/>
                </a:lnTo>
                <a:lnTo>
                  <a:pt x="48" y="42"/>
                </a:lnTo>
                <a:lnTo>
                  <a:pt x="44" y="50"/>
                </a:lnTo>
                <a:lnTo>
                  <a:pt x="42" y="54"/>
                </a:lnTo>
                <a:lnTo>
                  <a:pt x="42" y="60"/>
                </a:lnTo>
                <a:lnTo>
                  <a:pt x="36" y="64"/>
                </a:lnTo>
                <a:lnTo>
                  <a:pt x="32" y="68"/>
                </a:lnTo>
                <a:lnTo>
                  <a:pt x="26" y="70"/>
                </a:lnTo>
                <a:lnTo>
                  <a:pt x="22" y="70"/>
                </a:lnTo>
                <a:lnTo>
                  <a:pt x="20" y="70"/>
                </a:lnTo>
                <a:lnTo>
                  <a:pt x="12" y="68"/>
                </a:lnTo>
                <a:lnTo>
                  <a:pt x="10" y="64"/>
                </a:lnTo>
                <a:lnTo>
                  <a:pt x="4" y="60"/>
                </a:lnTo>
                <a:lnTo>
                  <a:pt x="2" y="54"/>
                </a:lnTo>
                <a:lnTo>
                  <a:pt x="2" y="50"/>
                </a:lnTo>
                <a:lnTo>
                  <a:pt x="0" y="42"/>
                </a:lnTo>
                <a:lnTo>
                  <a:pt x="0" y="34"/>
                </a:lnTo>
                <a:lnTo>
                  <a:pt x="0" y="28"/>
                </a:lnTo>
                <a:lnTo>
                  <a:pt x="2" y="20"/>
                </a:lnTo>
                <a:lnTo>
                  <a:pt x="2" y="16"/>
                </a:lnTo>
                <a:lnTo>
                  <a:pt x="4" y="8"/>
                </a:lnTo>
                <a:lnTo>
                  <a:pt x="10" y="4"/>
                </a:lnTo>
                <a:lnTo>
                  <a:pt x="12" y="0"/>
                </a:lnTo>
                <a:lnTo>
                  <a:pt x="20" y="0"/>
                </a:lnTo>
                <a:lnTo>
                  <a:pt x="22"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931" name="Freeform 626"/>
          <p:cNvSpPr>
            <a:spLocks/>
          </p:cNvSpPr>
          <p:nvPr/>
        </p:nvSpPr>
        <p:spPr bwMode="auto">
          <a:xfrm>
            <a:off x="4311651" y="3190876"/>
            <a:ext cx="101600" cy="117475"/>
          </a:xfrm>
          <a:custGeom>
            <a:avLst/>
            <a:gdLst>
              <a:gd name="T0" fmla="*/ 2147483647 w 48"/>
              <a:gd name="T1" fmla="*/ 2147483647 h 74"/>
              <a:gd name="T2" fmla="*/ 2147483647 w 48"/>
              <a:gd name="T3" fmla="*/ 2147483647 h 74"/>
              <a:gd name="T4" fmla="*/ 2147483647 w 48"/>
              <a:gd name="T5" fmla="*/ 2147483647 h 74"/>
              <a:gd name="T6" fmla="*/ 2147483647 w 48"/>
              <a:gd name="T7" fmla="*/ 2147483647 h 74"/>
              <a:gd name="T8" fmla="*/ 2147483647 w 48"/>
              <a:gd name="T9" fmla="*/ 2147483647 h 74"/>
              <a:gd name="T10" fmla="*/ 2147483647 w 48"/>
              <a:gd name="T11" fmla="*/ 2147483647 h 74"/>
              <a:gd name="T12" fmla="*/ 2147483647 w 48"/>
              <a:gd name="T13" fmla="*/ 2147483647 h 74"/>
              <a:gd name="T14" fmla="*/ 2147483647 w 48"/>
              <a:gd name="T15" fmla="*/ 2147483647 h 74"/>
              <a:gd name="T16" fmla="*/ 2147483647 w 48"/>
              <a:gd name="T17" fmla="*/ 2147483647 h 74"/>
              <a:gd name="T18" fmla="*/ 2147483647 w 48"/>
              <a:gd name="T19" fmla="*/ 2147483647 h 74"/>
              <a:gd name="T20" fmla="*/ 2147483647 w 48"/>
              <a:gd name="T21" fmla="*/ 2147483647 h 74"/>
              <a:gd name="T22" fmla="*/ 2147483647 w 48"/>
              <a:gd name="T23" fmla="*/ 2147483647 h 74"/>
              <a:gd name="T24" fmla="*/ 2147483647 w 48"/>
              <a:gd name="T25" fmla="*/ 2147483647 h 74"/>
              <a:gd name="T26" fmla="*/ 2147483647 w 48"/>
              <a:gd name="T27" fmla="*/ 2147483647 h 74"/>
              <a:gd name="T28" fmla="*/ 2147483647 w 48"/>
              <a:gd name="T29" fmla="*/ 2147483647 h 74"/>
              <a:gd name="T30" fmla="*/ 2147483647 w 48"/>
              <a:gd name="T31" fmla="*/ 0 h 74"/>
              <a:gd name="T32" fmla="*/ 2147483647 w 48"/>
              <a:gd name="T33" fmla="*/ 0 h 74"/>
              <a:gd name="T34" fmla="*/ 2147483647 w 48"/>
              <a:gd name="T35" fmla="*/ 0 h 74"/>
              <a:gd name="T36" fmla="*/ 2147483647 w 48"/>
              <a:gd name="T37" fmla="*/ 2147483647 h 74"/>
              <a:gd name="T38" fmla="*/ 2147483647 w 48"/>
              <a:gd name="T39" fmla="*/ 2147483647 h 74"/>
              <a:gd name="T40" fmla="*/ 2147483647 w 48"/>
              <a:gd name="T41" fmla="*/ 2147483647 h 74"/>
              <a:gd name="T42" fmla="*/ 0 w 48"/>
              <a:gd name="T43" fmla="*/ 2147483647 h 74"/>
              <a:gd name="T44" fmla="*/ 0 w 48"/>
              <a:gd name="T45" fmla="*/ 2147483647 h 74"/>
              <a:gd name="T46" fmla="*/ 0 w 48"/>
              <a:gd name="T47" fmla="*/ 2147483647 h 74"/>
              <a:gd name="T48" fmla="*/ 0 w 48"/>
              <a:gd name="T49" fmla="*/ 2147483647 h 74"/>
              <a:gd name="T50" fmla="*/ 0 w 48"/>
              <a:gd name="T51" fmla="*/ 2147483647 h 74"/>
              <a:gd name="T52" fmla="*/ 0 w 48"/>
              <a:gd name="T53" fmla="*/ 2147483647 h 74"/>
              <a:gd name="T54" fmla="*/ 0 w 48"/>
              <a:gd name="T55" fmla="*/ 2147483647 h 74"/>
              <a:gd name="T56" fmla="*/ 2147483647 w 48"/>
              <a:gd name="T57" fmla="*/ 2147483647 h 74"/>
              <a:gd name="T58" fmla="*/ 2147483647 w 48"/>
              <a:gd name="T59" fmla="*/ 2147483647 h 74"/>
              <a:gd name="T60" fmla="*/ 2147483647 w 48"/>
              <a:gd name="T61" fmla="*/ 2147483647 h 74"/>
              <a:gd name="T62" fmla="*/ 2147483647 w 48"/>
              <a:gd name="T63" fmla="*/ 2147483647 h 74"/>
              <a:gd name="T64" fmla="*/ 2147483647 w 48"/>
              <a:gd name="T65" fmla="*/ 2147483647 h 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8" h="74">
                <a:moveTo>
                  <a:pt x="22" y="74"/>
                </a:moveTo>
                <a:lnTo>
                  <a:pt x="26" y="72"/>
                </a:lnTo>
                <a:lnTo>
                  <a:pt x="30" y="70"/>
                </a:lnTo>
                <a:lnTo>
                  <a:pt x="34" y="66"/>
                </a:lnTo>
                <a:lnTo>
                  <a:pt x="38" y="62"/>
                </a:lnTo>
                <a:lnTo>
                  <a:pt x="40" y="56"/>
                </a:lnTo>
                <a:lnTo>
                  <a:pt x="44" y="50"/>
                </a:lnTo>
                <a:lnTo>
                  <a:pt x="48" y="44"/>
                </a:lnTo>
                <a:lnTo>
                  <a:pt x="48" y="38"/>
                </a:lnTo>
                <a:lnTo>
                  <a:pt x="48" y="30"/>
                </a:lnTo>
                <a:lnTo>
                  <a:pt x="44" y="22"/>
                </a:lnTo>
                <a:lnTo>
                  <a:pt x="40" y="16"/>
                </a:lnTo>
                <a:lnTo>
                  <a:pt x="38" y="10"/>
                </a:lnTo>
                <a:lnTo>
                  <a:pt x="34" y="4"/>
                </a:lnTo>
                <a:lnTo>
                  <a:pt x="30" y="4"/>
                </a:lnTo>
                <a:lnTo>
                  <a:pt x="26" y="0"/>
                </a:lnTo>
                <a:lnTo>
                  <a:pt x="22" y="0"/>
                </a:lnTo>
                <a:lnTo>
                  <a:pt x="16" y="0"/>
                </a:lnTo>
                <a:lnTo>
                  <a:pt x="12" y="4"/>
                </a:lnTo>
                <a:lnTo>
                  <a:pt x="8" y="4"/>
                </a:lnTo>
                <a:lnTo>
                  <a:pt x="4" y="10"/>
                </a:lnTo>
                <a:lnTo>
                  <a:pt x="0" y="16"/>
                </a:lnTo>
                <a:lnTo>
                  <a:pt x="0" y="22"/>
                </a:lnTo>
                <a:lnTo>
                  <a:pt x="0" y="30"/>
                </a:lnTo>
                <a:lnTo>
                  <a:pt x="0" y="38"/>
                </a:lnTo>
                <a:lnTo>
                  <a:pt x="0" y="44"/>
                </a:lnTo>
                <a:lnTo>
                  <a:pt x="0" y="50"/>
                </a:lnTo>
                <a:lnTo>
                  <a:pt x="0" y="56"/>
                </a:lnTo>
                <a:lnTo>
                  <a:pt x="4" y="62"/>
                </a:lnTo>
                <a:lnTo>
                  <a:pt x="8" y="66"/>
                </a:lnTo>
                <a:lnTo>
                  <a:pt x="12" y="70"/>
                </a:lnTo>
                <a:lnTo>
                  <a:pt x="16" y="72"/>
                </a:lnTo>
                <a:lnTo>
                  <a:pt x="22" y="74"/>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932" name="Freeform 627"/>
          <p:cNvSpPr>
            <a:spLocks/>
          </p:cNvSpPr>
          <p:nvPr/>
        </p:nvSpPr>
        <p:spPr bwMode="auto">
          <a:xfrm>
            <a:off x="4311651" y="3810001"/>
            <a:ext cx="101600" cy="111125"/>
          </a:xfrm>
          <a:custGeom>
            <a:avLst/>
            <a:gdLst>
              <a:gd name="T0" fmla="*/ 2147483647 w 48"/>
              <a:gd name="T1" fmla="*/ 0 h 70"/>
              <a:gd name="T2" fmla="*/ 2147483647 w 48"/>
              <a:gd name="T3" fmla="*/ 0 h 70"/>
              <a:gd name="T4" fmla="*/ 2147483647 w 48"/>
              <a:gd name="T5" fmla="*/ 0 h 70"/>
              <a:gd name="T6" fmla="*/ 2147483647 w 48"/>
              <a:gd name="T7" fmla="*/ 2147483647 h 70"/>
              <a:gd name="T8" fmla="*/ 2147483647 w 48"/>
              <a:gd name="T9" fmla="*/ 2147483647 h 70"/>
              <a:gd name="T10" fmla="*/ 2147483647 w 48"/>
              <a:gd name="T11" fmla="*/ 2147483647 h 70"/>
              <a:gd name="T12" fmla="*/ 2147483647 w 48"/>
              <a:gd name="T13" fmla="*/ 2147483647 h 70"/>
              <a:gd name="T14" fmla="*/ 2147483647 w 48"/>
              <a:gd name="T15" fmla="*/ 2147483647 h 70"/>
              <a:gd name="T16" fmla="*/ 2147483647 w 48"/>
              <a:gd name="T17" fmla="*/ 2147483647 h 70"/>
              <a:gd name="T18" fmla="*/ 2147483647 w 48"/>
              <a:gd name="T19" fmla="*/ 2147483647 h 70"/>
              <a:gd name="T20" fmla="*/ 2147483647 w 48"/>
              <a:gd name="T21" fmla="*/ 2147483647 h 70"/>
              <a:gd name="T22" fmla="*/ 2147483647 w 48"/>
              <a:gd name="T23" fmla="*/ 2147483647 h 70"/>
              <a:gd name="T24" fmla="*/ 2147483647 w 48"/>
              <a:gd name="T25" fmla="*/ 2147483647 h 70"/>
              <a:gd name="T26" fmla="*/ 2147483647 w 48"/>
              <a:gd name="T27" fmla="*/ 2147483647 h 70"/>
              <a:gd name="T28" fmla="*/ 2147483647 w 48"/>
              <a:gd name="T29" fmla="*/ 2147483647 h 70"/>
              <a:gd name="T30" fmla="*/ 2147483647 w 48"/>
              <a:gd name="T31" fmla="*/ 2147483647 h 70"/>
              <a:gd name="T32" fmla="*/ 2147483647 w 48"/>
              <a:gd name="T33" fmla="*/ 2147483647 h 70"/>
              <a:gd name="T34" fmla="*/ 2147483647 w 48"/>
              <a:gd name="T35" fmla="*/ 2147483647 h 70"/>
              <a:gd name="T36" fmla="*/ 2147483647 w 48"/>
              <a:gd name="T37" fmla="*/ 2147483647 h 70"/>
              <a:gd name="T38" fmla="*/ 2147483647 w 48"/>
              <a:gd name="T39" fmla="*/ 2147483647 h 70"/>
              <a:gd name="T40" fmla="*/ 2147483647 w 48"/>
              <a:gd name="T41" fmla="*/ 2147483647 h 70"/>
              <a:gd name="T42" fmla="*/ 0 w 48"/>
              <a:gd name="T43" fmla="*/ 2147483647 h 70"/>
              <a:gd name="T44" fmla="*/ 0 w 48"/>
              <a:gd name="T45" fmla="*/ 2147483647 h 70"/>
              <a:gd name="T46" fmla="*/ 0 w 48"/>
              <a:gd name="T47" fmla="*/ 2147483647 h 70"/>
              <a:gd name="T48" fmla="*/ 0 w 48"/>
              <a:gd name="T49" fmla="*/ 2147483647 h 70"/>
              <a:gd name="T50" fmla="*/ 0 w 48"/>
              <a:gd name="T51" fmla="*/ 2147483647 h 70"/>
              <a:gd name="T52" fmla="*/ 0 w 48"/>
              <a:gd name="T53" fmla="*/ 2147483647 h 70"/>
              <a:gd name="T54" fmla="*/ 0 w 48"/>
              <a:gd name="T55" fmla="*/ 2147483647 h 70"/>
              <a:gd name="T56" fmla="*/ 2147483647 w 48"/>
              <a:gd name="T57" fmla="*/ 2147483647 h 70"/>
              <a:gd name="T58" fmla="*/ 2147483647 w 48"/>
              <a:gd name="T59" fmla="*/ 2147483647 h 70"/>
              <a:gd name="T60" fmla="*/ 2147483647 w 48"/>
              <a:gd name="T61" fmla="*/ 0 h 70"/>
              <a:gd name="T62" fmla="*/ 2147483647 w 48"/>
              <a:gd name="T63" fmla="*/ 0 h 70"/>
              <a:gd name="T64" fmla="*/ 2147483647 w 48"/>
              <a:gd name="T65" fmla="*/ 0 h 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8" h="70">
                <a:moveTo>
                  <a:pt x="22" y="0"/>
                </a:moveTo>
                <a:lnTo>
                  <a:pt x="26" y="0"/>
                </a:lnTo>
                <a:lnTo>
                  <a:pt x="30" y="0"/>
                </a:lnTo>
                <a:lnTo>
                  <a:pt x="34" y="4"/>
                </a:lnTo>
                <a:lnTo>
                  <a:pt x="38" y="8"/>
                </a:lnTo>
                <a:lnTo>
                  <a:pt x="40" y="16"/>
                </a:lnTo>
                <a:lnTo>
                  <a:pt x="44" y="20"/>
                </a:lnTo>
                <a:lnTo>
                  <a:pt x="48" y="28"/>
                </a:lnTo>
                <a:lnTo>
                  <a:pt x="48" y="34"/>
                </a:lnTo>
                <a:lnTo>
                  <a:pt x="48" y="42"/>
                </a:lnTo>
                <a:lnTo>
                  <a:pt x="44" y="50"/>
                </a:lnTo>
                <a:lnTo>
                  <a:pt x="40" y="54"/>
                </a:lnTo>
                <a:lnTo>
                  <a:pt x="38" y="60"/>
                </a:lnTo>
                <a:lnTo>
                  <a:pt x="34" y="64"/>
                </a:lnTo>
                <a:lnTo>
                  <a:pt x="30" y="68"/>
                </a:lnTo>
                <a:lnTo>
                  <a:pt x="26" y="70"/>
                </a:lnTo>
                <a:lnTo>
                  <a:pt x="22" y="70"/>
                </a:lnTo>
                <a:lnTo>
                  <a:pt x="16" y="70"/>
                </a:lnTo>
                <a:lnTo>
                  <a:pt x="12" y="68"/>
                </a:lnTo>
                <a:lnTo>
                  <a:pt x="8" y="64"/>
                </a:lnTo>
                <a:lnTo>
                  <a:pt x="4" y="60"/>
                </a:lnTo>
                <a:lnTo>
                  <a:pt x="0" y="54"/>
                </a:lnTo>
                <a:lnTo>
                  <a:pt x="0" y="50"/>
                </a:lnTo>
                <a:lnTo>
                  <a:pt x="0" y="42"/>
                </a:lnTo>
                <a:lnTo>
                  <a:pt x="0" y="34"/>
                </a:lnTo>
                <a:lnTo>
                  <a:pt x="0" y="28"/>
                </a:lnTo>
                <a:lnTo>
                  <a:pt x="0" y="20"/>
                </a:lnTo>
                <a:lnTo>
                  <a:pt x="0" y="16"/>
                </a:lnTo>
                <a:lnTo>
                  <a:pt x="4" y="8"/>
                </a:lnTo>
                <a:lnTo>
                  <a:pt x="8" y="4"/>
                </a:lnTo>
                <a:lnTo>
                  <a:pt x="12" y="0"/>
                </a:lnTo>
                <a:lnTo>
                  <a:pt x="16" y="0"/>
                </a:lnTo>
                <a:lnTo>
                  <a:pt x="22"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nvGrpSpPr>
          <p:cNvPr id="33933" name="Group 628"/>
          <p:cNvGrpSpPr>
            <a:grpSpLocks/>
          </p:cNvGrpSpPr>
          <p:nvPr/>
        </p:nvGrpSpPr>
        <p:grpSpPr bwMode="auto">
          <a:xfrm>
            <a:off x="5979585" y="2098675"/>
            <a:ext cx="2425700" cy="2863850"/>
            <a:chOff x="2650" y="1322"/>
            <a:chExt cx="1146" cy="1804"/>
          </a:xfrm>
        </p:grpSpPr>
        <p:sp>
          <p:nvSpPr>
            <p:cNvPr id="33948" name="Freeform 629"/>
            <p:cNvSpPr>
              <a:spLocks/>
            </p:cNvSpPr>
            <p:nvPr/>
          </p:nvSpPr>
          <p:spPr bwMode="auto">
            <a:xfrm>
              <a:off x="2814" y="1322"/>
              <a:ext cx="638" cy="596"/>
            </a:xfrm>
            <a:custGeom>
              <a:avLst/>
              <a:gdLst>
                <a:gd name="T0" fmla="*/ 566 w 638"/>
                <a:gd name="T1" fmla="*/ 424 h 596"/>
                <a:gd name="T2" fmla="*/ 566 w 638"/>
                <a:gd name="T3" fmla="*/ 368 h 596"/>
                <a:gd name="T4" fmla="*/ 562 w 638"/>
                <a:gd name="T5" fmla="*/ 328 h 596"/>
                <a:gd name="T6" fmla="*/ 556 w 638"/>
                <a:gd name="T7" fmla="*/ 292 h 596"/>
                <a:gd name="T8" fmla="*/ 546 w 638"/>
                <a:gd name="T9" fmla="*/ 260 h 596"/>
                <a:gd name="T10" fmla="*/ 534 w 638"/>
                <a:gd name="T11" fmla="*/ 234 h 596"/>
                <a:gd name="T12" fmla="*/ 518 w 638"/>
                <a:gd name="T13" fmla="*/ 212 h 596"/>
                <a:gd name="T14" fmla="*/ 502 w 638"/>
                <a:gd name="T15" fmla="*/ 194 h 596"/>
                <a:gd name="T16" fmla="*/ 486 w 638"/>
                <a:gd name="T17" fmla="*/ 180 h 596"/>
                <a:gd name="T18" fmla="*/ 468 w 638"/>
                <a:gd name="T19" fmla="*/ 168 h 596"/>
                <a:gd name="T20" fmla="*/ 450 w 638"/>
                <a:gd name="T21" fmla="*/ 160 h 596"/>
                <a:gd name="T22" fmla="*/ 434 w 638"/>
                <a:gd name="T23" fmla="*/ 154 h 596"/>
                <a:gd name="T24" fmla="*/ 418 w 638"/>
                <a:gd name="T25" fmla="*/ 148 h 596"/>
                <a:gd name="T26" fmla="*/ 404 w 638"/>
                <a:gd name="T27" fmla="*/ 146 h 596"/>
                <a:gd name="T28" fmla="*/ 394 w 638"/>
                <a:gd name="T29" fmla="*/ 146 h 596"/>
                <a:gd name="T30" fmla="*/ 384 w 638"/>
                <a:gd name="T31" fmla="*/ 146 h 596"/>
                <a:gd name="T32" fmla="*/ 378 w 638"/>
                <a:gd name="T33" fmla="*/ 146 h 596"/>
                <a:gd name="T34" fmla="*/ 374 w 638"/>
                <a:gd name="T35" fmla="*/ 146 h 596"/>
                <a:gd name="T36" fmla="*/ 154 w 638"/>
                <a:gd name="T37" fmla="*/ 146 h 596"/>
                <a:gd name="T38" fmla="*/ 154 w 638"/>
                <a:gd name="T39" fmla="*/ 0 h 596"/>
                <a:gd name="T40" fmla="*/ 70 w 638"/>
                <a:gd name="T41" fmla="*/ 0 h 596"/>
                <a:gd name="T42" fmla="*/ 70 w 638"/>
                <a:gd name="T43" fmla="*/ 424 h 596"/>
                <a:gd name="T44" fmla="*/ 0 w 638"/>
                <a:gd name="T45" fmla="*/ 424 h 596"/>
                <a:gd name="T46" fmla="*/ 110 w 638"/>
                <a:gd name="T47" fmla="*/ 596 h 596"/>
                <a:gd name="T48" fmla="*/ 222 w 638"/>
                <a:gd name="T49" fmla="*/ 424 h 596"/>
                <a:gd name="T50" fmla="*/ 154 w 638"/>
                <a:gd name="T51" fmla="*/ 424 h 596"/>
                <a:gd name="T52" fmla="*/ 154 w 638"/>
                <a:gd name="T53" fmla="*/ 270 h 596"/>
                <a:gd name="T54" fmla="*/ 364 w 638"/>
                <a:gd name="T55" fmla="*/ 270 h 596"/>
                <a:gd name="T56" fmla="*/ 398 w 638"/>
                <a:gd name="T57" fmla="*/ 274 h 596"/>
                <a:gd name="T58" fmla="*/ 428 w 638"/>
                <a:gd name="T59" fmla="*/ 286 h 596"/>
                <a:gd name="T60" fmla="*/ 450 w 638"/>
                <a:gd name="T61" fmla="*/ 302 h 596"/>
                <a:gd name="T62" fmla="*/ 466 w 638"/>
                <a:gd name="T63" fmla="*/ 322 h 596"/>
                <a:gd name="T64" fmla="*/ 474 w 638"/>
                <a:gd name="T65" fmla="*/ 342 h 596"/>
                <a:gd name="T66" fmla="*/ 480 w 638"/>
                <a:gd name="T67" fmla="*/ 360 h 596"/>
                <a:gd name="T68" fmla="*/ 482 w 638"/>
                <a:gd name="T69" fmla="*/ 370 h 596"/>
                <a:gd name="T70" fmla="*/ 482 w 638"/>
                <a:gd name="T71" fmla="*/ 376 h 596"/>
                <a:gd name="T72" fmla="*/ 482 w 638"/>
                <a:gd name="T73" fmla="*/ 424 h 596"/>
                <a:gd name="T74" fmla="*/ 412 w 638"/>
                <a:gd name="T75" fmla="*/ 424 h 596"/>
                <a:gd name="T76" fmla="*/ 524 w 638"/>
                <a:gd name="T77" fmla="*/ 596 h 596"/>
                <a:gd name="T78" fmla="*/ 638 w 638"/>
                <a:gd name="T79" fmla="*/ 424 h 596"/>
                <a:gd name="T80" fmla="*/ 566 w 638"/>
                <a:gd name="T81" fmla="*/ 424 h 59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38" h="596">
                  <a:moveTo>
                    <a:pt x="566" y="424"/>
                  </a:moveTo>
                  <a:lnTo>
                    <a:pt x="566" y="368"/>
                  </a:lnTo>
                  <a:lnTo>
                    <a:pt x="562" y="328"/>
                  </a:lnTo>
                  <a:lnTo>
                    <a:pt x="556" y="292"/>
                  </a:lnTo>
                  <a:lnTo>
                    <a:pt x="546" y="260"/>
                  </a:lnTo>
                  <a:lnTo>
                    <a:pt x="534" y="234"/>
                  </a:lnTo>
                  <a:lnTo>
                    <a:pt x="518" y="212"/>
                  </a:lnTo>
                  <a:lnTo>
                    <a:pt x="502" y="194"/>
                  </a:lnTo>
                  <a:lnTo>
                    <a:pt x="486" y="180"/>
                  </a:lnTo>
                  <a:lnTo>
                    <a:pt x="468" y="168"/>
                  </a:lnTo>
                  <a:lnTo>
                    <a:pt x="450" y="160"/>
                  </a:lnTo>
                  <a:lnTo>
                    <a:pt x="434" y="154"/>
                  </a:lnTo>
                  <a:lnTo>
                    <a:pt x="418" y="148"/>
                  </a:lnTo>
                  <a:lnTo>
                    <a:pt x="404" y="146"/>
                  </a:lnTo>
                  <a:lnTo>
                    <a:pt x="394" y="146"/>
                  </a:lnTo>
                  <a:lnTo>
                    <a:pt x="384" y="146"/>
                  </a:lnTo>
                  <a:lnTo>
                    <a:pt x="378" y="146"/>
                  </a:lnTo>
                  <a:lnTo>
                    <a:pt x="374" y="146"/>
                  </a:lnTo>
                  <a:lnTo>
                    <a:pt x="154" y="146"/>
                  </a:lnTo>
                  <a:lnTo>
                    <a:pt x="154" y="0"/>
                  </a:lnTo>
                  <a:lnTo>
                    <a:pt x="70" y="0"/>
                  </a:lnTo>
                  <a:lnTo>
                    <a:pt x="70" y="424"/>
                  </a:lnTo>
                  <a:lnTo>
                    <a:pt x="0" y="424"/>
                  </a:lnTo>
                  <a:lnTo>
                    <a:pt x="110" y="596"/>
                  </a:lnTo>
                  <a:lnTo>
                    <a:pt x="222" y="424"/>
                  </a:lnTo>
                  <a:lnTo>
                    <a:pt x="154" y="424"/>
                  </a:lnTo>
                  <a:lnTo>
                    <a:pt x="154" y="270"/>
                  </a:lnTo>
                  <a:lnTo>
                    <a:pt x="364" y="270"/>
                  </a:lnTo>
                  <a:lnTo>
                    <a:pt x="398" y="274"/>
                  </a:lnTo>
                  <a:lnTo>
                    <a:pt x="428" y="286"/>
                  </a:lnTo>
                  <a:lnTo>
                    <a:pt x="450" y="302"/>
                  </a:lnTo>
                  <a:lnTo>
                    <a:pt x="466" y="322"/>
                  </a:lnTo>
                  <a:lnTo>
                    <a:pt x="474" y="342"/>
                  </a:lnTo>
                  <a:lnTo>
                    <a:pt x="480" y="360"/>
                  </a:lnTo>
                  <a:lnTo>
                    <a:pt x="482" y="370"/>
                  </a:lnTo>
                  <a:lnTo>
                    <a:pt x="482" y="376"/>
                  </a:lnTo>
                  <a:lnTo>
                    <a:pt x="482" y="424"/>
                  </a:lnTo>
                  <a:lnTo>
                    <a:pt x="412" y="424"/>
                  </a:lnTo>
                  <a:lnTo>
                    <a:pt x="524" y="596"/>
                  </a:lnTo>
                  <a:lnTo>
                    <a:pt x="638" y="424"/>
                  </a:lnTo>
                  <a:lnTo>
                    <a:pt x="566" y="424"/>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nvGrpSpPr>
            <p:cNvPr id="33949" name="Group 630"/>
            <p:cNvGrpSpPr>
              <a:grpSpLocks/>
            </p:cNvGrpSpPr>
            <p:nvPr/>
          </p:nvGrpSpPr>
          <p:grpSpPr bwMode="auto">
            <a:xfrm>
              <a:off x="2650" y="1552"/>
              <a:ext cx="1146" cy="1574"/>
              <a:chOff x="2650" y="1552"/>
              <a:chExt cx="1146" cy="1574"/>
            </a:xfrm>
          </p:grpSpPr>
          <p:grpSp>
            <p:nvGrpSpPr>
              <p:cNvPr id="33953" name="Group 631"/>
              <p:cNvGrpSpPr>
                <a:grpSpLocks/>
              </p:cNvGrpSpPr>
              <p:nvPr/>
            </p:nvGrpSpPr>
            <p:grpSpPr bwMode="auto">
              <a:xfrm>
                <a:off x="3164" y="1554"/>
                <a:ext cx="532" cy="1570"/>
                <a:chOff x="4492" y="1554"/>
                <a:chExt cx="532" cy="1570"/>
              </a:xfrm>
            </p:grpSpPr>
            <p:sp>
              <p:nvSpPr>
                <p:cNvPr id="34218" name="Freeform 632"/>
                <p:cNvSpPr>
                  <a:spLocks/>
                </p:cNvSpPr>
                <p:nvPr/>
              </p:nvSpPr>
              <p:spPr bwMode="auto">
                <a:xfrm>
                  <a:off x="4540" y="2472"/>
                  <a:ext cx="98" cy="164"/>
                </a:xfrm>
                <a:custGeom>
                  <a:avLst/>
                  <a:gdLst>
                    <a:gd name="T0" fmla="*/ 0 w 98"/>
                    <a:gd name="T1" fmla="*/ 164 h 164"/>
                    <a:gd name="T2" fmla="*/ 2 w 98"/>
                    <a:gd name="T3" fmla="*/ 164 h 164"/>
                    <a:gd name="T4" fmla="*/ 8 w 98"/>
                    <a:gd name="T5" fmla="*/ 164 h 164"/>
                    <a:gd name="T6" fmla="*/ 12 w 98"/>
                    <a:gd name="T7" fmla="*/ 162 h 164"/>
                    <a:gd name="T8" fmla="*/ 18 w 98"/>
                    <a:gd name="T9" fmla="*/ 162 h 164"/>
                    <a:gd name="T10" fmla="*/ 24 w 98"/>
                    <a:gd name="T11" fmla="*/ 162 h 164"/>
                    <a:gd name="T12" fmla="*/ 28 w 98"/>
                    <a:gd name="T13" fmla="*/ 162 h 164"/>
                    <a:gd name="T14" fmla="*/ 32 w 98"/>
                    <a:gd name="T15" fmla="*/ 160 h 164"/>
                    <a:gd name="T16" fmla="*/ 38 w 98"/>
                    <a:gd name="T17" fmla="*/ 158 h 164"/>
                    <a:gd name="T18" fmla="*/ 40 w 98"/>
                    <a:gd name="T19" fmla="*/ 156 h 164"/>
                    <a:gd name="T20" fmla="*/ 46 w 98"/>
                    <a:gd name="T21" fmla="*/ 148 h 164"/>
                    <a:gd name="T22" fmla="*/ 56 w 98"/>
                    <a:gd name="T23" fmla="*/ 136 h 164"/>
                    <a:gd name="T24" fmla="*/ 68 w 98"/>
                    <a:gd name="T25" fmla="*/ 120 h 164"/>
                    <a:gd name="T26" fmla="*/ 78 w 98"/>
                    <a:gd name="T27" fmla="*/ 100 h 164"/>
                    <a:gd name="T28" fmla="*/ 88 w 98"/>
                    <a:gd name="T29" fmla="*/ 72 h 164"/>
                    <a:gd name="T30" fmla="*/ 94 w 98"/>
                    <a:gd name="T31" fmla="*/ 38 h 164"/>
                    <a:gd name="T32" fmla="*/ 98 w 98"/>
                    <a:gd name="T33" fmla="*/ 0 h 1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8" h="164">
                      <a:moveTo>
                        <a:pt x="0" y="164"/>
                      </a:moveTo>
                      <a:lnTo>
                        <a:pt x="2" y="164"/>
                      </a:lnTo>
                      <a:lnTo>
                        <a:pt x="8" y="164"/>
                      </a:lnTo>
                      <a:lnTo>
                        <a:pt x="12" y="162"/>
                      </a:lnTo>
                      <a:lnTo>
                        <a:pt x="18" y="162"/>
                      </a:lnTo>
                      <a:lnTo>
                        <a:pt x="24" y="162"/>
                      </a:lnTo>
                      <a:lnTo>
                        <a:pt x="28" y="162"/>
                      </a:lnTo>
                      <a:lnTo>
                        <a:pt x="32" y="160"/>
                      </a:lnTo>
                      <a:lnTo>
                        <a:pt x="38" y="158"/>
                      </a:lnTo>
                      <a:lnTo>
                        <a:pt x="40" y="156"/>
                      </a:lnTo>
                      <a:lnTo>
                        <a:pt x="46" y="148"/>
                      </a:lnTo>
                      <a:lnTo>
                        <a:pt x="56" y="136"/>
                      </a:lnTo>
                      <a:lnTo>
                        <a:pt x="68" y="120"/>
                      </a:lnTo>
                      <a:lnTo>
                        <a:pt x="78" y="100"/>
                      </a:lnTo>
                      <a:lnTo>
                        <a:pt x="88" y="72"/>
                      </a:lnTo>
                      <a:lnTo>
                        <a:pt x="94" y="38"/>
                      </a:lnTo>
                      <a:lnTo>
                        <a:pt x="98"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nvGrpSpPr>
                <p:cNvPr id="34219" name="Group 633"/>
                <p:cNvGrpSpPr>
                  <a:grpSpLocks/>
                </p:cNvGrpSpPr>
                <p:nvPr/>
              </p:nvGrpSpPr>
              <p:grpSpPr bwMode="auto">
                <a:xfrm>
                  <a:off x="4528" y="2590"/>
                  <a:ext cx="26" cy="98"/>
                  <a:chOff x="4528" y="2450"/>
                  <a:chExt cx="26" cy="98"/>
                </a:xfrm>
              </p:grpSpPr>
              <p:sp>
                <p:nvSpPr>
                  <p:cNvPr id="34273" name="Freeform 634"/>
                  <p:cNvSpPr>
                    <a:spLocks/>
                  </p:cNvSpPr>
                  <p:nvPr/>
                </p:nvSpPr>
                <p:spPr bwMode="auto">
                  <a:xfrm>
                    <a:off x="4528" y="2450"/>
                    <a:ext cx="26" cy="98"/>
                  </a:xfrm>
                  <a:custGeom>
                    <a:avLst/>
                    <a:gdLst>
                      <a:gd name="T0" fmla="*/ 26 w 26"/>
                      <a:gd name="T1" fmla="*/ 46 h 98"/>
                      <a:gd name="T2" fmla="*/ 26 w 26"/>
                      <a:gd name="T3" fmla="*/ 38 h 98"/>
                      <a:gd name="T4" fmla="*/ 26 w 26"/>
                      <a:gd name="T5" fmla="*/ 28 h 98"/>
                      <a:gd name="T6" fmla="*/ 22 w 26"/>
                      <a:gd name="T7" fmla="*/ 20 h 98"/>
                      <a:gd name="T8" fmla="*/ 22 w 26"/>
                      <a:gd name="T9" fmla="*/ 12 h 98"/>
                      <a:gd name="T10" fmla="*/ 18 w 26"/>
                      <a:gd name="T11" fmla="*/ 6 h 98"/>
                      <a:gd name="T12" fmla="*/ 16 w 26"/>
                      <a:gd name="T13" fmla="*/ 2 h 98"/>
                      <a:gd name="T14" fmla="*/ 14 w 26"/>
                      <a:gd name="T15" fmla="*/ 0 h 98"/>
                      <a:gd name="T16" fmla="*/ 12 w 26"/>
                      <a:gd name="T17" fmla="*/ 0 h 98"/>
                      <a:gd name="T18" fmla="*/ 8 w 26"/>
                      <a:gd name="T19" fmla="*/ 0 h 98"/>
                      <a:gd name="T20" fmla="*/ 6 w 26"/>
                      <a:gd name="T21" fmla="*/ 2 h 98"/>
                      <a:gd name="T22" fmla="*/ 2 w 26"/>
                      <a:gd name="T23" fmla="*/ 6 h 98"/>
                      <a:gd name="T24" fmla="*/ 0 w 26"/>
                      <a:gd name="T25" fmla="*/ 12 h 98"/>
                      <a:gd name="T26" fmla="*/ 0 w 26"/>
                      <a:gd name="T27" fmla="*/ 20 h 98"/>
                      <a:gd name="T28" fmla="*/ 0 w 26"/>
                      <a:gd name="T29" fmla="*/ 28 h 98"/>
                      <a:gd name="T30" fmla="*/ 0 w 26"/>
                      <a:gd name="T31" fmla="*/ 38 h 98"/>
                      <a:gd name="T32" fmla="*/ 0 w 26"/>
                      <a:gd name="T33" fmla="*/ 46 h 98"/>
                      <a:gd name="T34" fmla="*/ 0 w 26"/>
                      <a:gd name="T35" fmla="*/ 58 h 98"/>
                      <a:gd name="T36" fmla="*/ 0 w 26"/>
                      <a:gd name="T37" fmla="*/ 66 h 98"/>
                      <a:gd name="T38" fmla="*/ 0 w 26"/>
                      <a:gd name="T39" fmla="*/ 76 h 98"/>
                      <a:gd name="T40" fmla="*/ 0 w 26"/>
                      <a:gd name="T41" fmla="*/ 82 h 98"/>
                      <a:gd name="T42" fmla="*/ 2 w 26"/>
                      <a:gd name="T43" fmla="*/ 88 h 98"/>
                      <a:gd name="T44" fmla="*/ 6 w 26"/>
                      <a:gd name="T45" fmla="*/ 94 h 98"/>
                      <a:gd name="T46" fmla="*/ 8 w 26"/>
                      <a:gd name="T47" fmla="*/ 96 h 98"/>
                      <a:gd name="T48" fmla="*/ 12 w 26"/>
                      <a:gd name="T49" fmla="*/ 98 h 98"/>
                      <a:gd name="T50" fmla="*/ 14 w 26"/>
                      <a:gd name="T51" fmla="*/ 96 h 98"/>
                      <a:gd name="T52" fmla="*/ 16 w 26"/>
                      <a:gd name="T53" fmla="*/ 94 h 98"/>
                      <a:gd name="T54" fmla="*/ 18 w 26"/>
                      <a:gd name="T55" fmla="*/ 88 h 98"/>
                      <a:gd name="T56" fmla="*/ 22 w 26"/>
                      <a:gd name="T57" fmla="*/ 82 h 98"/>
                      <a:gd name="T58" fmla="*/ 22 w 26"/>
                      <a:gd name="T59" fmla="*/ 76 h 98"/>
                      <a:gd name="T60" fmla="*/ 26 w 26"/>
                      <a:gd name="T61" fmla="*/ 66 h 98"/>
                      <a:gd name="T62" fmla="*/ 26 w 26"/>
                      <a:gd name="T63" fmla="*/ 58 h 98"/>
                      <a:gd name="T64" fmla="*/ 26 w 26"/>
                      <a:gd name="T65" fmla="*/ 46 h 9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6" h="98">
                        <a:moveTo>
                          <a:pt x="26" y="46"/>
                        </a:moveTo>
                        <a:lnTo>
                          <a:pt x="26" y="38"/>
                        </a:lnTo>
                        <a:lnTo>
                          <a:pt x="26" y="28"/>
                        </a:lnTo>
                        <a:lnTo>
                          <a:pt x="22" y="20"/>
                        </a:lnTo>
                        <a:lnTo>
                          <a:pt x="22" y="12"/>
                        </a:lnTo>
                        <a:lnTo>
                          <a:pt x="18" y="6"/>
                        </a:lnTo>
                        <a:lnTo>
                          <a:pt x="16" y="2"/>
                        </a:lnTo>
                        <a:lnTo>
                          <a:pt x="14" y="0"/>
                        </a:lnTo>
                        <a:lnTo>
                          <a:pt x="12" y="0"/>
                        </a:lnTo>
                        <a:lnTo>
                          <a:pt x="8" y="0"/>
                        </a:lnTo>
                        <a:lnTo>
                          <a:pt x="6" y="2"/>
                        </a:lnTo>
                        <a:lnTo>
                          <a:pt x="2" y="6"/>
                        </a:lnTo>
                        <a:lnTo>
                          <a:pt x="0" y="12"/>
                        </a:lnTo>
                        <a:lnTo>
                          <a:pt x="0" y="20"/>
                        </a:lnTo>
                        <a:lnTo>
                          <a:pt x="0" y="28"/>
                        </a:lnTo>
                        <a:lnTo>
                          <a:pt x="0" y="38"/>
                        </a:lnTo>
                        <a:lnTo>
                          <a:pt x="0" y="46"/>
                        </a:lnTo>
                        <a:lnTo>
                          <a:pt x="0" y="58"/>
                        </a:lnTo>
                        <a:lnTo>
                          <a:pt x="0" y="66"/>
                        </a:lnTo>
                        <a:lnTo>
                          <a:pt x="0" y="76"/>
                        </a:lnTo>
                        <a:lnTo>
                          <a:pt x="0" y="82"/>
                        </a:lnTo>
                        <a:lnTo>
                          <a:pt x="2" y="88"/>
                        </a:lnTo>
                        <a:lnTo>
                          <a:pt x="6" y="94"/>
                        </a:lnTo>
                        <a:lnTo>
                          <a:pt x="8" y="96"/>
                        </a:lnTo>
                        <a:lnTo>
                          <a:pt x="12" y="98"/>
                        </a:lnTo>
                        <a:lnTo>
                          <a:pt x="14" y="96"/>
                        </a:lnTo>
                        <a:lnTo>
                          <a:pt x="16" y="94"/>
                        </a:lnTo>
                        <a:lnTo>
                          <a:pt x="18" y="88"/>
                        </a:lnTo>
                        <a:lnTo>
                          <a:pt x="22" y="82"/>
                        </a:lnTo>
                        <a:lnTo>
                          <a:pt x="22" y="76"/>
                        </a:lnTo>
                        <a:lnTo>
                          <a:pt x="26" y="66"/>
                        </a:lnTo>
                        <a:lnTo>
                          <a:pt x="26" y="58"/>
                        </a:lnTo>
                        <a:lnTo>
                          <a:pt x="26" y="4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274" name="Freeform 635"/>
                  <p:cNvSpPr>
                    <a:spLocks/>
                  </p:cNvSpPr>
                  <p:nvPr/>
                </p:nvSpPr>
                <p:spPr bwMode="auto">
                  <a:xfrm>
                    <a:off x="4528" y="2450"/>
                    <a:ext cx="26" cy="98"/>
                  </a:xfrm>
                  <a:custGeom>
                    <a:avLst/>
                    <a:gdLst>
                      <a:gd name="T0" fmla="*/ 26 w 26"/>
                      <a:gd name="T1" fmla="*/ 46 h 98"/>
                      <a:gd name="T2" fmla="*/ 26 w 26"/>
                      <a:gd name="T3" fmla="*/ 38 h 98"/>
                      <a:gd name="T4" fmla="*/ 26 w 26"/>
                      <a:gd name="T5" fmla="*/ 28 h 98"/>
                      <a:gd name="T6" fmla="*/ 22 w 26"/>
                      <a:gd name="T7" fmla="*/ 20 h 98"/>
                      <a:gd name="T8" fmla="*/ 22 w 26"/>
                      <a:gd name="T9" fmla="*/ 12 h 98"/>
                      <a:gd name="T10" fmla="*/ 18 w 26"/>
                      <a:gd name="T11" fmla="*/ 6 h 98"/>
                      <a:gd name="T12" fmla="*/ 16 w 26"/>
                      <a:gd name="T13" fmla="*/ 2 h 98"/>
                      <a:gd name="T14" fmla="*/ 14 w 26"/>
                      <a:gd name="T15" fmla="*/ 0 h 98"/>
                      <a:gd name="T16" fmla="*/ 12 w 26"/>
                      <a:gd name="T17" fmla="*/ 0 h 98"/>
                      <a:gd name="T18" fmla="*/ 8 w 26"/>
                      <a:gd name="T19" fmla="*/ 0 h 98"/>
                      <a:gd name="T20" fmla="*/ 6 w 26"/>
                      <a:gd name="T21" fmla="*/ 2 h 98"/>
                      <a:gd name="T22" fmla="*/ 2 w 26"/>
                      <a:gd name="T23" fmla="*/ 6 h 98"/>
                      <a:gd name="T24" fmla="*/ 0 w 26"/>
                      <a:gd name="T25" fmla="*/ 12 h 98"/>
                      <a:gd name="T26" fmla="*/ 0 w 26"/>
                      <a:gd name="T27" fmla="*/ 20 h 98"/>
                      <a:gd name="T28" fmla="*/ 0 w 26"/>
                      <a:gd name="T29" fmla="*/ 28 h 98"/>
                      <a:gd name="T30" fmla="*/ 0 w 26"/>
                      <a:gd name="T31" fmla="*/ 38 h 98"/>
                      <a:gd name="T32" fmla="*/ 0 w 26"/>
                      <a:gd name="T33" fmla="*/ 46 h 98"/>
                      <a:gd name="T34" fmla="*/ 0 w 26"/>
                      <a:gd name="T35" fmla="*/ 58 h 98"/>
                      <a:gd name="T36" fmla="*/ 0 w 26"/>
                      <a:gd name="T37" fmla="*/ 66 h 98"/>
                      <a:gd name="T38" fmla="*/ 0 w 26"/>
                      <a:gd name="T39" fmla="*/ 76 h 98"/>
                      <a:gd name="T40" fmla="*/ 0 w 26"/>
                      <a:gd name="T41" fmla="*/ 82 h 98"/>
                      <a:gd name="T42" fmla="*/ 2 w 26"/>
                      <a:gd name="T43" fmla="*/ 88 h 98"/>
                      <a:gd name="T44" fmla="*/ 6 w 26"/>
                      <a:gd name="T45" fmla="*/ 94 h 98"/>
                      <a:gd name="T46" fmla="*/ 8 w 26"/>
                      <a:gd name="T47" fmla="*/ 96 h 98"/>
                      <a:gd name="T48" fmla="*/ 12 w 26"/>
                      <a:gd name="T49" fmla="*/ 98 h 98"/>
                      <a:gd name="T50" fmla="*/ 14 w 26"/>
                      <a:gd name="T51" fmla="*/ 96 h 98"/>
                      <a:gd name="T52" fmla="*/ 16 w 26"/>
                      <a:gd name="T53" fmla="*/ 94 h 98"/>
                      <a:gd name="T54" fmla="*/ 18 w 26"/>
                      <a:gd name="T55" fmla="*/ 88 h 98"/>
                      <a:gd name="T56" fmla="*/ 22 w 26"/>
                      <a:gd name="T57" fmla="*/ 82 h 98"/>
                      <a:gd name="T58" fmla="*/ 22 w 26"/>
                      <a:gd name="T59" fmla="*/ 76 h 98"/>
                      <a:gd name="T60" fmla="*/ 26 w 26"/>
                      <a:gd name="T61" fmla="*/ 66 h 98"/>
                      <a:gd name="T62" fmla="*/ 26 w 26"/>
                      <a:gd name="T63" fmla="*/ 58 h 98"/>
                      <a:gd name="T64" fmla="*/ 26 w 26"/>
                      <a:gd name="T65" fmla="*/ 46 h 9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6" h="98">
                        <a:moveTo>
                          <a:pt x="26" y="46"/>
                        </a:moveTo>
                        <a:lnTo>
                          <a:pt x="26" y="38"/>
                        </a:lnTo>
                        <a:lnTo>
                          <a:pt x="26" y="28"/>
                        </a:lnTo>
                        <a:lnTo>
                          <a:pt x="22" y="20"/>
                        </a:lnTo>
                        <a:lnTo>
                          <a:pt x="22" y="12"/>
                        </a:lnTo>
                        <a:lnTo>
                          <a:pt x="18" y="6"/>
                        </a:lnTo>
                        <a:lnTo>
                          <a:pt x="16" y="2"/>
                        </a:lnTo>
                        <a:lnTo>
                          <a:pt x="14" y="0"/>
                        </a:lnTo>
                        <a:lnTo>
                          <a:pt x="12" y="0"/>
                        </a:lnTo>
                        <a:lnTo>
                          <a:pt x="8" y="0"/>
                        </a:lnTo>
                        <a:lnTo>
                          <a:pt x="6" y="2"/>
                        </a:lnTo>
                        <a:lnTo>
                          <a:pt x="2" y="6"/>
                        </a:lnTo>
                        <a:lnTo>
                          <a:pt x="0" y="12"/>
                        </a:lnTo>
                        <a:lnTo>
                          <a:pt x="0" y="20"/>
                        </a:lnTo>
                        <a:lnTo>
                          <a:pt x="0" y="28"/>
                        </a:lnTo>
                        <a:lnTo>
                          <a:pt x="0" y="38"/>
                        </a:lnTo>
                        <a:lnTo>
                          <a:pt x="0" y="46"/>
                        </a:lnTo>
                        <a:lnTo>
                          <a:pt x="0" y="58"/>
                        </a:lnTo>
                        <a:lnTo>
                          <a:pt x="0" y="66"/>
                        </a:lnTo>
                        <a:lnTo>
                          <a:pt x="0" y="76"/>
                        </a:lnTo>
                        <a:lnTo>
                          <a:pt x="0" y="82"/>
                        </a:lnTo>
                        <a:lnTo>
                          <a:pt x="2" y="88"/>
                        </a:lnTo>
                        <a:lnTo>
                          <a:pt x="6" y="94"/>
                        </a:lnTo>
                        <a:lnTo>
                          <a:pt x="8" y="96"/>
                        </a:lnTo>
                        <a:lnTo>
                          <a:pt x="12" y="98"/>
                        </a:lnTo>
                        <a:lnTo>
                          <a:pt x="14" y="96"/>
                        </a:lnTo>
                        <a:lnTo>
                          <a:pt x="16" y="94"/>
                        </a:lnTo>
                        <a:lnTo>
                          <a:pt x="18" y="88"/>
                        </a:lnTo>
                        <a:lnTo>
                          <a:pt x="22" y="82"/>
                        </a:lnTo>
                        <a:lnTo>
                          <a:pt x="22" y="76"/>
                        </a:lnTo>
                        <a:lnTo>
                          <a:pt x="26" y="66"/>
                        </a:lnTo>
                        <a:lnTo>
                          <a:pt x="26" y="58"/>
                        </a:lnTo>
                        <a:lnTo>
                          <a:pt x="26" y="46"/>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sp>
              <p:nvSpPr>
                <p:cNvPr id="34220" name="Freeform 636"/>
                <p:cNvSpPr>
                  <a:spLocks/>
                </p:cNvSpPr>
                <p:nvPr/>
              </p:nvSpPr>
              <p:spPr bwMode="auto">
                <a:xfrm>
                  <a:off x="4492" y="2510"/>
                  <a:ext cx="78" cy="126"/>
                </a:xfrm>
                <a:custGeom>
                  <a:avLst/>
                  <a:gdLst>
                    <a:gd name="T0" fmla="*/ 78 w 78"/>
                    <a:gd name="T1" fmla="*/ 0 h 126"/>
                    <a:gd name="T2" fmla="*/ 78 w 78"/>
                    <a:gd name="T3" fmla="*/ 0 h 126"/>
                    <a:gd name="T4" fmla="*/ 78 w 78"/>
                    <a:gd name="T5" fmla="*/ 8 h 126"/>
                    <a:gd name="T6" fmla="*/ 78 w 78"/>
                    <a:gd name="T7" fmla="*/ 16 h 126"/>
                    <a:gd name="T8" fmla="*/ 74 w 78"/>
                    <a:gd name="T9" fmla="*/ 28 h 126"/>
                    <a:gd name="T10" fmla="*/ 70 w 78"/>
                    <a:gd name="T11" fmla="*/ 36 h 126"/>
                    <a:gd name="T12" fmla="*/ 64 w 78"/>
                    <a:gd name="T13" fmla="*/ 48 h 126"/>
                    <a:gd name="T14" fmla="*/ 52 w 78"/>
                    <a:gd name="T15" fmla="*/ 56 h 126"/>
                    <a:gd name="T16" fmla="*/ 36 w 78"/>
                    <a:gd name="T17" fmla="*/ 62 h 126"/>
                    <a:gd name="T18" fmla="*/ 34 w 78"/>
                    <a:gd name="T19" fmla="*/ 60 h 126"/>
                    <a:gd name="T20" fmla="*/ 30 w 78"/>
                    <a:gd name="T21" fmla="*/ 58 h 126"/>
                    <a:gd name="T22" fmla="*/ 28 w 78"/>
                    <a:gd name="T23" fmla="*/ 58 h 126"/>
                    <a:gd name="T24" fmla="*/ 20 w 78"/>
                    <a:gd name="T25" fmla="*/ 58 h 126"/>
                    <a:gd name="T26" fmla="*/ 14 w 78"/>
                    <a:gd name="T27" fmla="*/ 62 h 126"/>
                    <a:gd name="T28" fmla="*/ 10 w 78"/>
                    <a:gd name="T29" fmla="*/ 66 h 126"/>
                    <a:gd name="T30" fmla="*/ 6 w 78"/>
                    <a:gd name="T31" fmla="*/ 76 h 126"/>
                    <a:gd name="T32" fmla="*/ 2 w 78"/>
                    <a:gd name="T33" fmla="*/ 90 h 126"/>
                    <a:gd name="T34" fmla="*/ 0 w 78"/>
                    <a:gd name="T35" fmla="*/ 90 h 126"/>
                    <a:gd name="T36" fmla="*/ 0 w 78"/>
                    <a:gd name="T37" fmla="*/ 96 h 126"/>
                    <a:gd name="T38" fmla="*/ 0 w 78"/>
                    <a:gd name="T39" fmla="*/ 100 h 126"/>
                    <a:gd name="T40" fmla="*/ 0 w 78"/>
                    <a:gd name="T41" fmla="*/ 106 h 126"/>
                    <a:gd name="T42" fmla="*/ 0 w 78"/>
                    <a:gd name="T43" fmla="*/ 112 h 126"/>
                    <a:gd name="T44" fmla="*/ 6 w 78"/>
                    <a:gd name="T45" fmla="*/ 118 h 126"/>
                    <a:gd name="T46" fmla="*/ 12 w 78"/>
                    <a:gd name="T47" fmla="*/ 124 h 126"/>
                    <a:gd name="T48" fmla="*/ 24 w 78"/>
                    <a:gd name="T49" fmla="*/ 124 h 126"/>
                    <a:gd name="T50" fmla="*/ 28 w 78"/>
                    <a:gd name="T51" fmla="*/ 124 h 126"/>
                    <a:gd name="T52" fmla="*/ 30 w 78"/>
                    <a:gd name="T53" fmla="*/ 124 h 126"/>
                    <a:gd name="T54" fmla="*/ 38 w 78"/>
                    <a:gd name="T55" fmla="*/ 124 h 126"/>
                    <a:gd name="T56" fmla="*/ 46 w 78"/>
                    <a:gd name="T57" fmla="*/ 126 h 12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8" h="126">
                      <a:moveTo>
                        <a:pt x="78" y="0"/>
                      </a:moveTo>
                      <a:lnTo>
                        <a:pt x="78" y="0"/>
                      </a:lnTo>
                      <a:lnTo>
                        <a:pt x="78" y="8"/>
                      </a:lnTo>
                      <a:lnTo>
                        <a:pt x="78" y="16"/>
                      </a:lnTo>
                      <a:lnTo>
                        <a:pt x="74" y="28"/>
                      </a:lnTo>
                      <a:lnTo>
                        <a:pt x="70" y="36"/>
                      </a:lnTo>
                      <a:lnTo>
                        <a:pt x="64" y="48"/>
                      </a:lnTo>
                      <a:lnTo>
                        <a:pt x="52" y="56"/>
                      </a:lnTo>
                      <a:lnTo>
                        <a:pt x="36" y="62"/>
                      </a:lnTo>
                      <a:lnTo>
                        <a:pt x="34" y="60"/>
                      </a:lnTo>
                      <a:lnTo>
                        <a:pt x="30" y="58"/>
                      </a:lnTo>
                      <a:lnTo>
                        <a:pt x="28" y="58"/>
                      </a:lnTo>
                      <a:lnTo>
                        <a:pt x="20" y="58"/>
                      </a:lnTo>
                      <a:lnTo>
                        <a:pt x="14" y="62"/>
                      </a:lnTo>
                      <a:lnTo>
                        <a:pt x="10" y="66"/>
                      </a:lnTo>
                      <a:lnTo>
                        <a:pt x="6" y="76"/>
                      </a:lnTo>
                      <a:lnTo>
                        <a:pt x="2" y="90"/>
                      </a:lnTo>
                      <a:lnTo>
                        <a:pt x="0" y="90"/>
                      </a:lnTo>
                      <a:lnTo>
                        <a:pt x="0" y="96"/>
                      </a:lnTo>
                      <a:lnTo>
                        <a:pt x="0" y="100"/>
                      </a:lnTo>
                      <a:lnTo>
                        <a:pt x="0" y="106"/>
                      </a:lnTo>
                      <a:lnTo>
                        <a:pt x="0" y="112"/>
                      </a:lnTo>
                      <a:lnTo>
                        <a:pt x="6" y="118"/>
                      </a:lnTo>
                      <a:lnTo>
                        <a:pt x="12" y="124"/>
                      </a:lnTo>
                      <a:lnTo>
                        <a:pt x="24" y="124"/>
                      </a:lnTo>
                      <a:lnTo>
                        <a:pt x="28" y="124"/>
                      </a:lnTo>
                      <a:lnTo>
                        <a:pt x="30" y="124"/>
                      </a:lnTo>
                      <a:lnTo>
                        <a:pt x="38" y="124"/>
                      </a:lnTo>
                      <a:lnTo>
                        <a:pt x="46" y="126"/>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nvGrpSpPr>
                <p:cNvPr id="34221" name="Group 637"/>
                <p:cNvGrpSpPr>
                  <a:grpSpLocks/>
                </p:cNvGrpSpPr>
                <p:nvPr/>
              </p:nvGrpSpPr>
              <p:grpSpPr bwMode="auto">
                <a:xfrm>
                  <a:off x="4522" y="2510"/>
                  <a:ext cx="58" cy="70"/>
                  <a:chOff x="4522" y="2370"/>
                  <a:chExt cx="58" cy="70"/>
                </a:xfrm>
              </p:grpSpPr>
              <p:sp>
                <p:nvSpPr>
                  <p:cNvPr id="34271" name="Freeform 638"/>
                  <p:cNvSpPr>
                    <a:spLocks/>
                  </p:cNvSpPr>
                  <p:nvPr/>
                </p:nvSpPr>
                <p:spPr bwMode="auto">
                  <a:xfrm>
                    <a:off x="4522" y="2370"/>
                    <a:ext cx="58" cy="70"/>
                  </a:xfrm>
                  <a:custGeom>
                    <a:avLst/>
                    <a:gdLst>
                      <a:gd name="T0" fmla="*/ 0 w 58"/>
                      <a:gd name="T1" fmla="*/ 68 h 70"/>
                      <a:gd name="T2" fmla="*/ 6 w 58"/>
                      <a:gd name="T3" fmla="*/ 70 h 70"/>
                      <a:gd name="T4" fmla="*/ 26 w 58"/>
                      <a:gd name="T5" fmla="*/ 62 h 70"/>
                      <a:gd name="T6" fmla="*/ 38 w 58"/>
                      <a:gd name="T7" fmla="*/ 52 h 70"/>
                      <a:gd name="T8" fmla="*/ 46 w 58"/>
                      <a:gd name="T9" fmla="*/ 40 h 70"/>
                      <a:gd name="T10" fmla="*/ 52 w 58"/>
                      <a:gd name="T11" fmla="*/ 30 h 70"/>
                      <a:gd name="T12" fmla="*/ 58 w 58"/>
                      <a:gd name="T13" fmla="*/ 16 h 70"/>
                      <a:gd name="T14" fmla="*/ 58 w 58"/>
                      <a:gd name="T15" fmla="*/ 8 h 70"/>
                      <a:gd name="T16" fmla="*/ 58 w 58"/>
                      <a:gd name="T17" fmla="*/ 0 h 70"/>
                      <a:gd name="T18" fmla="*/ 58 w 58"/>
                      <a:gd name="T19" fmla="*/ 0 h 70"/>
                      <a:gd name="T20" fmla="*/ 38 w 58"/>
                      <a:gd name="T21" fmla="*/ 0 h 70"/>
                      <a:gd name="T22" fmla="*/ 38 w 58"/>
                      <a:gd name="T23" fmla="*/ 8 h 70"/>
                      <a:gd name="T24" fmla="*/ 38 w 58"/>
                      <a:gd name="T25" fmla="*/ 14 h 70"/>
                      <a:gd name="T26" fmla="*/ 36 w 58"/>
                      <a:gd name="T27" fmla="*/ 24 h 70"/>
                      <a:gd name="T28" fmla="*/ 34 w 58"/>
                      <a:gd name="T29" fmla="*/ 34 h 70"/>
                      <a:gd name="T30" fmla="*/ 28 w 58"/>
                      <a:gd name="T31" fmla="*/ 42 h 70"/>
                      <a:gd name="T32" fmla="*/ 18 w 58"/>
                      <a:gd name="T33" fmla="*/ 50 h 70"/>
                      <a:gd name="T34" fmla="*/ 4 w 58"/>
                      <a:gd name="T35" fmla="*/ 54 h 70"/>
                      <a:gd name="T36" fmla="*/ 10 w 58"/>
                      <a:gd name="T37" fmla="*/ 54 h 70"/>
                      <a:gd name="T38" fmla="*/ 0 w 58"/>
                      <a:gd name="T39" fmla="*/ 68 h 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8" h="70">
                        <a:moveTo>
                          <a:pt x="0" y="68"/>
                        </a:moveTo>
                        <a:lnTo>
                          <a:pt x="6" y="70"/>
                        </a:lnTo>
                        <a:lnTo>
                          <a:pt x="26" y="62"/>
                        </a:lnTo>
                        <a:lnTo>
                          <a:pt x="38" y="52"/>
                        </a:lnTo>
                        <a:lnTo>
                          <a:pt x="46" y="40"/>
                        </a:lnTo>
                        <a:lnTo>
                          <a:pt x="52" y="30"/>
                        </a:lnTo>
                        <a:lnTo>
                          <a:pt x="58" y="16"/>
                        </a:lnTo>
                        <a:lnTo>
                          <a:pt x="58" y="8"/>
                        </a:lnTo>
                        <a:lnTo>
                          <a:pt x="58" y="0"/>
                        </a:lnTo>
                        <a:lnTo>
                          <a:pt x="38" y="0"/>
                        </a:lnTo>
                        <a:lnTo>
                          <a:pt x="38" y="8"/>
                        </a:lnTo>
                        <a:lnTo>
                          <a:pt x="38" y="14"/>
                        </a:lnTo>
                        <a:lnTo>
                          <a:pt x="36" y="24"/>
                        </a:lnTo>
                        <a:lnTo>
                          <a:pt x="34" y="34"/>
                        </a:lnTo>
                        <a:lnTo>
                          <a:pt x="28" y="42"/>
                        </a:lnTo>
                        <a:lnTo>
                          <a:pt x="18" y="50"/>
                        </a:lnTo>
                        <a:lnTo>
                          <a:pt x="4" y="54"/>
                        </a:lnTo>
                        <a:lnTo>
                          <a:pt x="10" y="54"/>
                        </a:lnTo>
                        <a:lnTo>
                          <a:pt x="0" y="68"/>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272" name="Freeform 639"/>
                  <p:cNvSpPr>
                    <a:spLocks/>
                  </p:cNvSpPr>
                  <p:nvPr/>
                </p:nvSpPr>
                <p:spPr bwMode="auto">
                  <a:xfrm>
                    <a:off x="4522" y="2370"/>
                    <a:ext cx="58" cy="70"/>
                  </a:xfrm>
                  <a:custGeom>
                    <a:avLst/>
                    <a:gdLst>
                      <a:gd name="T0" fmla="*/ 0 w 58"/>
                      <a:gd name="T1" fmla="*/ 68 h 70"/>
                      <a:gd name="T2" fmla="*/ 6 w 58"/>
                      <a:gd name="T3" fmla="*/ 70 h 70"/>
                      <a:gd name="T4" fmla="*/ 26 w 58"/>
                      <a:gd name="T5" fmla="*/ 62 h 70"/>
                      <a:gd name="T6" fmla="*/ 38 w 58"/>
                      <a:gd name="T7" fmla="*/ 52 h 70"/>
                      <a:gd name="T8" fmla="*/ 46 w 58"/>
                      <a:gd name="T9" fmla="*/ 40 h 70"/>
                      <a:gd name="T10" fmla="*/ 52 w 58"/>
                      <a:gd name="T11" fmla="*/ 30 h 70"/>
                      <a:gd name="T12" fmla="*/ 58 w 58"/>
                      <a:gd name="T13" fmla="*/ 16 h 70"/>
                      <a:gd name="T14" fmla="*/ 58 w 58"/>
                      <a:gd name="T15" fmla="*/ 8 h 70"/>
                      <a:gd name="T16" fmla="*/ 58 w 58"/>
                      <a:gd name="T17" fmla="*/ 0 h 70"/>
                      <a:gd name="T18" fmla="*/ 58 w 58"/>
                      <a:gd name="T19" fmla="*/ 0 h 70"/>
                      <a:gd name="T20" fmla="*/ 38 w 58"/>
                      <a:gd name="T21" fmla="*/ 0 h 70"/>
                      <a:gd name="T22" fmla="*/ 38 w 58"/>
                      <a:gd name="T23" fmla="*/ 8 h 70"/>
                      <a:gd name="T24" fmla="*/ 38 w 58"/>
                      <a:gd name="T25" fmla="*/ 14 h 70"/>
                      <a:gd name="T26" fmla="*/ 36 w 58"/>
                      <a:gd name="T27" fmla="*/ 24 h 70"/>
                      <a:gd name="T28" fmla="*/ 34 w 58"/>
                      <a:gd name="T29" fmla="*/ 34 h 70"/>
                      <a:gd name="T30" fmla="*/ 28 w 58"/>
                      <a:gd name="T31" fmla="*/ 42 h 70"/>
                      <a:gd name="T32" fmla="*/ 18 w 58"/>
                      <a:gd name="T33" fmla="*/ 50 h 70"/>
                      <a:gd name="T34" fmla="*/ 4 w 58"/>
                      <a:gd name="T35" fmla="*/ 54 h 70"/>
                      <a:gd name="T36" fmla="*/ 10 w 58"/>
                      <a:gd name="T37" fmla="*/ 54 h 70"/>
                      <a:gd name="T38" fmla="*/ 0 w 58"/>
                      <a:gd name="T39" fmla="*/ 68 h 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8" h="70">
                        <a:moveTo>
                          <a:pt x="0" y="68"/>
                        </a:moveTo>
                        <a:lnTo>
                          <a:pt x="6" y="70"/>
                        </a:lnTo>
                        <a:lnTo>
                          <a:pt x="26" y="62"/>
                        </a:lnTo>
                        <a:lnTo>
                          <a:pt x="38" y="52"/>
                        </a:lnTo>
                        <a:lnTo>
                          <a:pt x="46" y="40"/>
                        </a:lnTo>
                        <a:lnTo>
                          <a:pt x="52" y="30"/>
                        </a:lnTo>
                        <a:lnTo>
                          <a:pt x="58" y="16"/>
                        </a:lnTo>
                        <a:lnTo>
                          <a:pt x="58" y="8"/>
                        </a:lnTo>
                        <a:lnTo>
                          <a:pt x="58" y="0"/>
                        </a:lnTo>
                        <a:lnTo>
                          <a:pt x="38" y="0"/>
                        </a:lnTo>
                        <a:lnTo>
                          <a:pt x="38" y="8"/>
                        </a:lnTo>
                        <a:lnTo>
                          <a:pt x="38" y="14"/>
                        </a:lnTo>
                        <a:lnTo>
                          <a:pt x="36" y="24"/>
                        </a:lnTo>
                        <a:lnTo>
                          <a:pt x="34" y="34"/>
                        </a:lnTo>
                        <a:lnTo>
                          <a:pt x="28" y="42"/>
                        </a:lnTo>
                        <a:lnTo>
                          <a:pt x="18" y="50"/>
                        </a:lnTo>
                        <a:lnTo>
                          <a:pt x="4" y="54"/>
                        </a:lnTo>
                        <a:lnTo>
                          <a:pt x="10" y="54"/>
                        </a:lnTo>
                        <a:lnTo>
                          <a:pt x="0" y="68"/>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222" name="Group 640"/>
                <p:cNvGrpSpPr>
                  <a:grpSpLocks/>
                </p:cNvGrpSpPr>
                <p:nvPr/>
              </p:nvGrpSpPr>
              <p:grpSpPr bwMode="auto">
                <a:xfrm>
                  <a:off x="4516" y="2626"/>
                  <a:ext cx="26" cy="18"/>
                  <a:chOff x="4516" y="2486"/>
                  <a:chExt cx="26" cy="18"/>
                </a:xfrm>
              </p:grpSpPr>
              <p:sp>
                <p:nvSpPr>
                  <p:cNvPr id="34269" name="Freeform 641"/>
                  <p:cNvSpPr>
                    <a:spLocks/>
                  </p:cNvSpPr>
                  <p:nvPr/>
                </p:nvSpPr>
                <p:spPr bwMode="auto">
                  <a:xfrm>
                    <a:off x="4516" y="2486"/>
                    <a:ext cx="26" cy="18"/>
                  </a:xfrm>
                  <a:custGeom>
                    <a:avLst/>
                    <a:gdLst>
                      <a:gd name="T0" fmla="*/ 26 w 26"/>
                      <a:gd name="T1" fmla="*/ 4 h 18"/>
                      <a:gd name="T2" fmla="*/ 14 w 26"/>
                      <a:gd name="T3" fmla="*/ 2 h 18"/>
                      <a:gd name="T4" fmla="*/ 8 w 26"/>
                      <a:gd name="T5" fmla="*/ 2 h 18"/>
                      <a:gd name="T6" fmla="*/ 4 w 26"/>
                      <a:gd name="T7" fmla="*/ 0 h 18"/>
                      <a:gd name="T8" fmla="*/ 2 w 26"/>
                      <a:gd name="T9" fmla="*/ 0 h 18"/>
                      <a:gd name="T10" fmla="*/ 0 w 26"/>
                      <a:gd name="T11" fmla="*/ 14 h 18"/>
                      <a:gd name="T12" fmla="*/ 2 w 26"/>
                      <a:gd name="T13" fmla="*/ 14 h 18"/>
                      <a:gd name="T14" fmla="*/ 6 w 26"/>
                      <a:gd name="T15" fmla="*/ 16 h 18"/>
                      <a:gd name="T16" fmla="*/ 12 w 26"/>
                      <a:gd name="T17" fmla="*/ 16 h 18"/>
                      <a:gd name="T18" fmla="*/ 22 w 26"/>
                      <a:gd name="T19" fmla="*/ 18 h 18"/>
                      <a:gd name="T20" fmla="*/ 26 w 26"/>
                      <a:gd name="T21" fmla="*/ 4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18">
                        <a:moveTo>
                          <a:pt x="26" y="4"/>
                        </a:moveTo>
                        <a:lnTo>
                          <a:pt x="14" y="2"/>
                        </a:lnTo>
                        <a:lnTo>
                          <a:pt x="8" y="2"/>
                        </a:lnTo>
                        <a:lnTo>
                          <a:pt x="4" y="0"/>
                        </a:lnTo>
                        <a:lnTo>
                          <a:pt x="2" y="0"/>
                        </a:lnTo>
                        <a:lnTo>
                          <a:pt x="0" y="14"/>
                        </a:lnTo>
                        <a:lnTo>
                          <a:pt x="2" y="14"/>
                        </a:lnTo>
                        <a:lnTo>
                          <a:pt x="6" y="16"/>
                        </a:lnTo>
                        <a:lnTo>
                          <a:pt x="12" y="16"/>
                        </a:lnTo>
                        <a:lnTo>
                          <a:pt x="22" y="18"/>
                        </a:lnTo>
                        <a:lnTo>
                          <a:pt x="26" y="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270" name="Freeform 642"/>
                  <p:cNvSpPr>
                    <a:spLocks/>
                  </p:cNvSpPr>
                  <p:nvPr/>
                </p:nvSpPr>
                <p:spPr bwMode="auto">
                  <a:xfrm>
                    <a:off x="4516" y="2486"/>
                    <a:ext cx="26" cy="18"/>
                  </a:xfrm>
                  <a:custGeom>
                    <a:avLst/>
                    <a:gdLst>
                      <a:gd name="T0" fmla="*/ 26 w 26"/>
                      <a:gd name="T1" fmla="*/ 4 h 18"/>
                      <a:gd name="T2" fmla="*/ 14 w 26"/>
                      <a:gd name="T3" fmla="*/ 2 h 18"/>
                      <a:gd name="T4" fmla="*/ 8 w 26"/>
                      <a:gd name="T5" fmla="*/ 2 h 18"/>
                      <a:gd name="T6" fmla="*/ 4 w 26"/>
                      <a:gd name="T7" fmla="*/ 0 h 18"/>
                      <a:gd name="T8" fmla="*/ 2 w 26"/>
                      <a:gd name="T9" fmla="*/ 0 h 18"/>
                      <a:gd name="T10" fmla="*/ 0 w 26"/>
                      <a:gd name="T11" fmla="*/ 14 h 18"/>
                      <a:gd name="T12" fmla="*/ 2 w 26"/>
                      <a:gd name="T13" fmla="*/ 14 h 18"/>
                      <a:gd name="T14" fmla="*/ 6 w 26"/>
                      <a:gd name="T15" fmla="*/ 16 h 18"/>
                      <a:gd name="T16" fmla="*/ 12 w 26"/>
                      <a:gd name="T17" fmla="*/ 16 h 18"/>
                      <a:gd name="T18" fmla="*/ 22 w 26"/>
                      <a:gd name="T19" fmla="*/ 18 h 18"/>
                      <a:gd name="T20" fmla="*/ 26 w 26"/>
                      <a:gd name="T21" fmla="*/ 4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18">
                        <a:moveTo>
                          <a:pt x="26" y="4"/>
                        </a:moveTo>
                        <a:lnTo>
                          <a:pt x="14" y="2"/>
                        </a:lnTo>
                        <a:lnTo>
                          <a:pt x="8" y="2"/>
                        </a:lnTo>
                        <a:lnTo>
                          <a:pt x="4" y="0"/>
                        </a:lnTo>
                        <a:lnTo>
                          <a:pt x="2" y="0"/>
                        </a:lnTo>
                        <a:lnTo>
                          <a:pt x="0" y="14"/>
                        </a:lnTo>
                        <a:lnTo>
                          <a:pt x="2" y="14"/>
                        </a:lnTo>
                        <a:lnTo>
                          <a:pt x="6" y="16"/>
                        </a:lnTo>
                        <a:lnTo>
                          <a:pt x="12" y="16"/>
                        </a:lnTo>
                        <a:lnTo>
                          <a:pt x="22" y="18"/>
                        </a:lnTo>
                        <a:lnTo>
                          <a:pt x="26" y="4"/>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sp>
              <p:nvSpPr>
                <p:cNvPr id="34223" name="Freeform 643"/>
                <p:cNvSpPr>
                  <a:spLocks/>
                </p:cNvSpPr>
                <p:nvPr/>
              </p:nvSpPr>
              <p:spPr bwMode="auto">
                <a:xfrm>
                  <a:off x="4710" y="2456"/>
                  <a:ext cx="190" cy="404"/>
                </a:xfrm>
                <a:custGeom>
                  <a:avLst/>
                  <a:gdLst>
                    <a:gd name="T0" fmla="*/ 130 w 190"/>
                    <a:gd name="T1" fmla="*/ 2 h 404"/>
                    <a:gd name="T2" fmla="*/ 128 w 190"/>
                    <a:gd name="T3" fmla="*/ 26 h 404"/>
                    <a:gd name="T4" fmla="*/ 130 w 190"/>
                    <a:gd name="T5" fmla="*/ 66 h 404"/>
                    <a:gd name="T6" fmla="*/ 140 w 190"/>
                    <a:gd name="T7" fmla="*/ 116 h 404"/>
                    <a:gd name="T8" fmla="*/ 154 w 190"/>
                    <a:gd name="T9" fmla="*/ 146 h 404"/>
                    <a:gd name="T10" fmla="*/ 168 w 190"/>
                    <a:gd name="T11" fmla="*/ 162 h 404"/>
                    <a:gd name="T12" fmla="*/ 182 w 190"/>
                    <a:gd name="T13" fmla="*/ 194 h 404"/>
                    <a:gd name="T14" fmla="*/ 190 w 190"/>
                    <a:gd name="T15" fmla="*/ 234 h 404"/>
                    <a:gd name="T16" fmla="*/ 186 w 190"/>
                    <a:gd name="T17" fmla="*/ 264 h 404"/>
                    <a:gd name="T18" fmla="*/ 186 w 190"/>
                    <a:gd name="T19" fmla="*/ 284 h 404"/>
                    <a:gd name="T20" fmla="*/ 182 w 190"/>
                    <a:gd name="T21" fmla="*/ 310 h 404"/>
                    <a:gd name="T22" fmla="*/ 178 w 190"/>
                    <a:gd name="T23" fmla="*/ 332 h 404"/>
                    <a:gd name="T24" fmla="*/ 170 w 190"/>
                    <a:gd name="T25" fmla="*/ 338 h 404"/>
                    <a:gd name="T26" fmla="*/ 154 w 190"/>
                    <a:gd name="T27" fmla="*/ 338 h 404"/>
                    <a:gd name="T28" fmla="*/ 132 w 190"/>
                    <a:gd name="T29" fmla="*/ 342 h 404"/>
                    <a:gd name="T30" fmla="*/ 116 w 190"/>
                    <a:gd name="T31" fmla="*/ 358 h 404"/>
                    <a:gd name="T32" fmla="*/ 108 w 190"/>
                    <a:gd name="T33" fmla="*/ 370 h 404"/>
                    <a:gd name="T34" fmla="*/ 94 w 190"/>
                    <a:gd name="T35" fmla="*/ 390 h 404"/>
                    <a:gd name="T36" fmla="*/ 78 w 190"/>
                    <a:gd name="T37" fmla="*/ 404 h 404"/>
                    <a:gd name="T38" fmla="*/ 64 w 190"/>
                    <a:gd name="T39" fmla="*/ 386 h 404"/>
                    <a:gd name="T40" fmla="*/ 62 w 190"/>
                    <a:gd name="T41" fmla="*/ 308 h 404"/>
                    <a:gd name="T42" fmla="*/ 62 w 190"/>
                    <a:gd name="T43" fmla="*/ 302 h 404"/>
                    <a:gd name="T44" fmla="*/ 60 w 190"/>
                    <a:gd name="T45" fmla="*/ 286 h 404"/>
                    <a:gd name="T46" fmla="*/ 52 w 190"/>
                    <a:gd name="T47" fmla="*/ 270 h 404"/>
                    <a:gd name="T48" fmla="*/ 34 w 190"/>
                    <a:gd name="T49" fmla="*/ 264 h 404"/>
                    <a:gd name="T50" fmla="*/ 28 w 190"/>
                    <a:gd name="T51" fmla="*/ 266 h 404"/>
                    <a:gd name="T52" fmla="*/ 18 w 190"/>
                    <a:gd name="T53" fmla="*/ 270 h 404"/>
                    <a:gd name="T54" fmla="*/ 6 w 190"/>
                    <a:gd name="T55" fmla="*/ 286 h 404"/>
                    <a:gd name="T56" fmla="*/ 0 w 190"/>
                    <a:gd name="T57" fmla="*/ 314 h 404"/>
                    <a:gd name="T58" fmla="*/ 0 w 190"/>
                    <a:gd name="T59" fmla="*/ 320 h 404"/>
                    <a:gd name="T60" fmla="*/ 0 w 190"/>
                    <a:gd name="T61" fmla="*/ 332 h 404"/>
                    <a:gd name="T62" fmla="*/ 8 w 190"/>
                    <a:gd name="T63" fmla="*/ 344 h 404"/>
                    <a:gd name="T64" fmla="*/ 30 w 190"/>
                    <a:gd name="T65" fmla="*/ 352 h 404"/>
                    <a:gd name="T66" fmla="*/ 38 w 190"/>
                    <a:gd name="T67" fmla="*/ 352 h 404"/>
                    <a:gd name="T68" fmla="*/ 54 w 190"/>
                    <a:gd name="T69" fmla="*/ 346 h 404"/>
                    <a:gd name="T70" fmla="*/ 76 w 190"/>
                    <a:gd name="T71" fmla="*/ 326 h 404"/>
                    <a:gd name="T72" fmla="*/ 94 w 190"/>
                    <a:gd name="T73" fmla="*/ 286 h 404"/>
                    <a:gd name="T74" fmla="*/ 96 w 190"/>
                    <a:gd name="T75" fmla="*/ 282 h 404"/>
                    <a:gd name="T76" fmla="*/ 102 w 190"/>
                    <a:gd name="T77" fmla="*/ 270 h 404"/>
                    <a:gd name="T78" fmla="*/ 112 w 190"/>
                    <a:gd name="T79" fmla="*/ 260 h 404"/>
                    <a:gd name="T80" fmla="*/ 124 w 190"/>
                    <a:gd name="T81" fmla="*/ 252 h 404"/>
                    <a:gd name="T82" fmla="*/ 126 w 190"/>
                    <a:gd name="T83" fmla="*/ 248 h 404"/>
                    <a:gd name="T84" fmla="*/ 130 w 190"/>
                    <a:gd name="T85" fmla="*/ 232 h 404"/>
                    <a:gd name="T86" fmla="*/ 132 w 190"/>
                    <a:gd name="T87" fmla="*/ 208 h 404"/>
                    <a:gd name="T88" fmla="*/ 132 w 190"/>
                    <a:gd name="T89" fmla="*/ 188 h 404"/>
                    <a:gd name="T90" fmla="*/ 130 w 190"/>
                    <a:gd name="T91" fmla="*/ 176 h 404"/>
                    <a:gd name="T92" fmla="*/ 122 w 190"/>
                    <a:gd name="T93" fmla="*/ 160 h 404"/>
                    <a:gd name="T94" fmla="*/ 104 w 190"/>
                    <a:gd name="T95" fmla="*/ 160 h 404"/>
                    <a:gd name="T96" fmla="*/ 90 w 190"/>
                    <a:gd name="T97" fmla="*/ 162 h 404"/>
                    <a:gd name="T98" fmla="*/ 90 w 190"/>
                    <a:gd name="T99" fmla="*/ 152 h 404"/>
                    <a:gd name="T100" fmla="*/ 88 w 190"/>
                    <a:gd name="T101" fmla="*/ 128 h 404"/>
                    <a:gd name="T102" fmla="*/ 88 w 190"/>
                    <a:gd name="T103" fmla="*/ 82 h 40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90" h="404">
                      <a:moveTo>
                        <a:pt x="132" y="0"/>
                      </a:moveTo>
                      <a:lnTo>
                        <a:pt x="130" y="2"/>
                      </a:lnTo>
                      <a:lnTo>
                        <a:pt x="130" y="12"/>
                      </a:lnTo>
                      <a:lnTo>
                        <a:pt x="128" y="26"/>
                      </a:lnTo>
                      <a:lnTo>
                        <a:pt x="128" y="44"/>
                      </a:lnTo>
                      <a:lnTo>
                        <a:pt x="130" y="66"/>
                      </a:lnTo>
                      <a:lnTo>
                        <a:pt x="132" y="90"/>
                      </a:lnTo>
                      <a:lnTo>
                        <a:pt x="140" y="116"/>
                      </a:lnTo>
                      <a:lnTo>
                        <a:pt x="152" y="144"/>
                      </a:lnTo>
                      <a:lnTo>
                        <a:pt x="154" y="146"/>
                      </a:lnTo>
                      <a:lnTo>
                        <a:pt x="160" y="152"/>
                      </a:lnTo>
                      <a:lnTo>
                        <a:pt x="168" y="162"/>
                      </a:lnTo>
                      <a:lnTo>
                        <a:pt x="176" y="176"/>
                      </a:lnTo>
                      <a:lnTo>
                        <a:pt x="182" y="194"/>
                      </a:lnTo>
                      <a:lnTo>
                        <a:pt x="188" y="214"/>
                      </a:lnTo>
                      <a:lnTo>
                        <a:pt x="190" y="234"/>
                      </a:lnTo>
                      <a:lnTo>
                        <a:pt x="186" y="260"/>
                      </a:lnTo>
                      <a:lnTo>
                        <a:pt x="186" y="264"/>
                      </a:lnTo>
                      <a:lnTo>
                        <a:pt x="186" y="270"/>
                      </a:lnTo>
                      <a:lnTo>
                        <a:pt x="186" y="284"/>
                      </a:lnTo>
                      <a:lnTo>
                        <a:pt x="186" y="296"/>
                      </a:lnTo>
                      <a:lnTo>
                        <a:pt x="182" y="310"/>
                      </a:lnTo>
                      <a:lnTo>
                        <a:pt x="182" y="324"/>
                      </a:lnTo>
                      <a:lnTo>
                        <a:pt x="178" y="332"/>
                      </a:lnTo>
                      <a:lnTo>
                        <a:pt x="174" y="338"/>
                      </a:lnTo>
                      <a:lnTo>
                        <a:pt x="170" y="338"/>
                      </a:lnTo>
                      <a:lnTo>
                        <a:pt x="166" y="338"/>
                      </a:lnTo>
                      <a:lnTo>
                        <a:pt x="154" y="338"/>
                      </a:lnTo>
                      <a:lnTo>
                        <a:pt x="146" y="340"/>
                      </a:lnTo>
                      <a:lnTo>
                        <a:pt x="132" y="342"/>
                      </a:lnTo>
                      <a:lnTo>
                        <a:pt x="124" y="348"/>
                      </a:lnTo>
                      <a:lnTo>
                        <a:pt x="116" y="358"/>
                      </a:lnTo>
                      <a:lnTo>
                        <a:pt x="112" y="366"/>
                      </a:lnTo>
                      <a:lnTo>
                        <a:pt x="108" y="370"/>
                      </a:lnTo>
                      <a:lnTo>
                        <a:pt x="102" y="378"/>
                      </a:lnTo>
                      <a:lnTo>
                        <a:pt x="94" y="390"/>
                      </a:lnTo>
                      <a:lnTo>
                        <a:pt x="86" y="398"/>
                      </a:lnTo>
                      <a:lnTo>
                        <a:pt x="78" y="404"/>
                      </a:lnTo>
                      <a:lnTo>
                        <a:pt x="70" y="400"/>
                      </a:lnTo>
                      <a:lnTo>
                        <a:pt x="64" y="386"/>
                      </a:lnTo>
                      <a:lnTo>
                        <a:pt x="62" y="360"/>
                      </a:lnTo>
                      <a:lnTo>
                        <a:pt x="62" y="308"/>
                      </a:lnTo>
                      <a:lnTo>
                        <a:pt x="62" y="306"/>
                      </a:lnTo>
                      <a:lnTo>
                        <a:pt x="62" y="302"/>
                      </a:lnTo>
                      <a:lnTo>
                        <a:pt x="62" y="294"/>
                      </a:lnTo>
                      <a:lnTo>
                        <a:pt x="60" y="286"/>
                      </a:lnTo>
                      <a:lnTo>
                        <a:pt x="58" y="276"/>
                      </a:lnTo>
                      <a:lnTo>
                        <a:pt x="52" y="270"/>
                      </a:lnTo>
                      <a:lnTo>
                        <a:pt x="46" y="266"/>
                      </a:lnTo>
                      <a:lnTo>
                        <a:pt x="34" y="264"/>
                      </a:lnTo>
                      <a:lnTo>
                        <a:pt x="32" y="264"/>
                      </a:lnTo>
                      <a:lnTo>
                        <a:pt x="28" y="266"/>
                      </a:lnTo>
                      <a:lnTo>
                        <a:pt x="24" y="268"/>
                      </a:lnTo>
                      <a:lnTo>
                        <a:pt x="18" y="270"/>
                      </a:lnTo>
                      <a:lnTo>
                        <a:pt x="10" y="276"/>
                      </a:lnTo>
                      <a:lnTo>
                        <a:pt x="6" y="286"/>
                      </a:lnTo>
                      <a:lnTo>
                        <a:pt x="2" y="298"/>
                      </a:lnTo>
                      <a:lnTo>
                        <a:pt x="0" y="314"/>
                      </a:lnTo>
                      <a:lnTo>
                        <a:pt x="0" y="316"/>
                      </a:lnTo>
                      <a:lnTo>
                        <a:pt x="0" y="320"/>
                      </a:lnTo>
                      <a:lnTo>
                        <a:pt x="0" y="324"/>
                      </a:lnTo>
                      <a:lnTo>
                        <a:pt x="0" y="332"/>
                      </a:lnTo>
                      <a:lnTo>
                        <a:pt x="2" y="340"/>
                      </a:lnTo>
                      <a:lnTo>
                        <a:pt x="8" y="344"/>
                      </a:lnTo>
                      <a:lnTo>
                        <a:pt x="16" y="350"/>
                      </a:lnTo>
                      <a:lnTo>
                        <a:pt x="30" y="352"/>
                      </a:lnTo>
                      <a:lnTo>
                        <a:pt x="32" y="352"/>
                      </a:lnTo>
                      <a:lnTo>
                        <a:pt x="38" y="352"/>
                      </a:lnTo>
                      <a:lnTo>
                        <a:pt x="46" y="350"/>
                      </a:lnTo>
                      <a:lnTo>
                        <a:pt x="54" y="346"/>
                      </a:lnTo>
                      <a:lnTo>
                        <a:pt x="64" y="340"/>
                      </a:lnTo>
                      <a:lnTo>
                        <a:pt x="76" y="326"/>
                      </a:lnTo>
                      <a:lnTo>
                        <a:pt x="86" y="308"/>
                      </a:lnTo>
                      <a:lnTo>
                        <a:pt x="94" y="286"/>
                      </a:lnTo>
                      <a:lnTo>
                        <a:pt x="94" y="284"/>
                      </a:lnTo>
                      <a:lnTo>
                        <a:pt x="96" y="282"/>
                      </a:lnTo>
                      <a:lnTo>
                        <a:pt x="100" y="276"/>
                      </a:lnTo>
                      <a:lnTo>
                        <a:pt x="102" y="270"/>
                      </a:lnTo>
                      <a:lnTo>
                        <a:pt x="108" y="264"/>
                      </a:lnTo>
                      <a:lnTo>
                        <a:pt x="112" y="260"/>
                      </a:lnTo>
                      <a:lnTo>
                        <a:pt x="118" y="254"/>
                      </a:lnTo>
                      <a:lnTo>
                        <a:pt x="124" y="252"/>
                      </a:lnTo>
                      <a:lnTo>
                        <a:pt x="124" y="250"/>
                      </a:lnTo>
                      <a:lnTo>
                        <a:pt x="126" y="248"/>
                      </a:lnTo>
                      <a:lnTo>
                        <a:pt x="128" y="240"/>
                      </a:lnTo>
                      <a:lnTo>
                        <a:pt x="130" y="232"/>
                      </a:lnTo>
                      <a:lnTo>
                        <a:pt x="130" y="222"/>
                      </a:lnTo>
                      <a:lnTo>
                        <a:pt x="132" y="208"/>
                      </a:lnTo>
                      <a:lnTo>
                        <a:pt x="132" y="190"/>
                      </a:lnTo>
                      <a:lnTo>
                        <a:pt x="132" y="188"/>
                      </a:lnTo>
                      <a:lnTo>
                        <a:pt x="130" y="182"/>
                      </a:lnTo>
                      <a:lnTo>
                        <a:pt x="130" y="176"/>
                      </a:lnTo>
                      <a:lnTo>
                        <a:pt x="128" y="168"/>
                      </a:lnTo>
                      <a:lnTo>
                        <a:pt x="122" y="160"/>
                      </a:lnTo>
                      <a:lnTo>
                        <a:pt x="114" y="160"/>
                      </a:lnTo>
                      <a:lnTo>
                        <a:pt x="104" y="160"/>
                      </a:lnTo>
                      <a:lnTo>
                        <a:pt x="90" y="164"/>
                      </a:lnTo>
                      <a:lnTo>
                        <a:pt x="90" y="162"/>
                      </a:lnTo>
                      <a:lnTo>
                        <a:pt x="90" y="160"/>
                      </a:lnTo>
                      <a:lnTo>
                        <a:pt x="90" y="152"/>
                      </a:lnTo>
                      <a:lnTo>
                        <a:pt x="90" y="142"/>
                      </a:lnTo>
                      <a:lnTo>
                        <a:pt x="88" y="128"/>
                      </a:lnTo>
                      <a:lnTo>
                        <a:pt x="88" y="108"/>
                      </a:lnTo>
                      <a:lnTo>
                        <a:pt x="88" y="82"/>
                      </a:lnTo>
                      <a:lnTo>
                        <a:pt x="86" y="24"/>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nvGrpSpPr>
                <p:cNvPr id="34224" name="Group 644"/>
                <p:cNvGrpSpPr>
                  <a:grpSpLocks/>
                </p:cNvGrpSpPr>
                <p:nvPr/>
              </p:nvGrpSpPr>
              <p:grpSpPr bwMode="auto">
                <a:xfrm>
                  <a:off x="4764" y="2766"/>
                  <a:ext cx="18" cy="50"/>
                  <a:chOff x="4764" y="2626"/>
                  <a:chExt cx="18" cy="50"/>
                </a:xfrm>
              </p:grpSpPr>
              <p:sp>
                <p:nvSpPr>
                  <p:cNvPr id="34267" name="Freeform 645"/>
                  <p:cNvSpPr>
                    <a:spLocks/>
                  </p:cNvSpPr>
                  <p:nvPr/>
                </p:nvSpPr>
                <p:spPr bwMode="auto">
                  <a:xfrm>
                    <a:off x="4764" y="2626"/>
                    <a:ext cx="18" cy="50"/>
                  </a:xfrm>
                  <a:custGeom>
                    <a:avLst/>
                    <a:gdLst>
                      <a:gd name="T0" fmla="*/ 0 w 18"/>
                      <a:gd name="T1" fmla="*/ 0 h 50"/>
                      <a:gd name="T2" fmla="*/ 0 w 18"/>
                      <a:gd name="T3" fmla="*/ 50 h 50"/>
                      <a:gd name="T4" fmla="*/ 18 w 18"/>
                      <a:gd name="T5" fmla="*/ 50 h 50"/>
                      <a:gd name="T6" fmla="*/ 18 w 18"/>
                      <a:gd name="T7" fmla="*/ 0 h 50"/>
                      <a:gd name="T8" fmla="*/ 18 w 18"/>
                      <a:gd name="T9" fmla="*/ 0 h 50"/>
                      <a:gd name="T10" fmla="*/ 0 w 18"/>
                      <a:gd name="T11" fmla="*/ 0 h 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50">
                        <a:moveTo>
                          <a:pt x="0" y="0"/>
                        </a:moveTo>
                        <a:lnTo>
                          <a:pt x="0" y="50"/>
                        </a:lnTo>
                        <a:lnTo>
                          <a:pt x="18" y="50"/>
                        </a:lnTo>
                        <a:lnTo>
                          <a:pt x="18" y="0"/>
                        </a:ln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268" name="Freeform 646"/>
                  <p:cNvSpPr>
                    <a:spLocks/>
                  </p:cNvSpPr>
                  <p:nvPr/>
                </p:nvSpPr>
                <p:spPr bwMode="auto">
                  <a:xfrm>
                    <a:off x="4764" y="2626"/>
                    <a:ext cx="18" cy="50"/>
                  </a:xfrm>
                  <a:custGeom>
                    <a:avLst/>
                    <a:gdLst>
                      <a:gd name="T0" fmla="*/ 0 w 18"/>
                      <a:gd name="T1" fmla="*/ 0 h 50"/>
                      <a:gd name="T2" fmla="*/ 0 w 18"/>
                      <a:gd name="T3" fmla="*/ 50 h 50"/>
                      <a:gd name="T4" fmla="*/ 18 w 18"/>
                      <a:gd name="T5" fmla="*/ 50 h 50"/>
                      <a:gd name="T6" fmla="*/ 18 w 18"/>
                      <a:gd name="T7" fmla="*/ 0 h 50"/>
                      <a:gd name="T8" fmla="*/ 18 w 18"/>
                      <a:gd name="T9" fmla="*/ 0 h 50"/>
                      <a:gd name="T10" fmla="*/ 0 w 18"/>
                      <a:gd name="T11" fmla="*/ 0 h 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50">
                        <a:moveTo>
                          <a:pt x="0" y="0"/>
                        </a:moveTo>
                        <a:lnTo>
                          <a:pt x="0" y="50"/>
                        </a:lnTo>
                        <a:lnTo>
                          <a:pt x="18" y="50"/>
                        </a:lnTo>
                        <a:lnTo>
                          <a:pt x="18" y="0"/>
                        </a:lnTo>
                        <a:lnTo>
                          <a:pt x="0" y="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225" name="Group 647"/>
                <p:cNvGrpSpPr>
                  <a:grpSpLocks/>
                </p:cNvGrpSpPr>
                <p:nvPr/>
              </p:nvGrpSpPr>
              <p:grpSpPr bwMode="auto">
                <a:xfrm>
                  <a:off x="4702" y="2714"/>
                  <a:ext cx="42" cy="58"/>
                  <a:chOff x="4702" y="2574"/>
                  <a:chExt cx="42" cy="58"/>
                </a:xfrm>
              </p:grpSpPr>
              <p:sp>
                <p:nvSpPr>
                  <p:cNvPr id="34265" name="Freeform 648"/>
                  <p:cNvSpPr>
                    <a:spLocks/>
                  </p:cNvSpPr>
                  <p:nvPr/>
                </p:nvSpPr>
                <p:spPr bwMode="auto">
                  <a:xfrm>
                    <a:off x="4702" y="2574"/>
                    <a:ext cx="42" cy="58"/>
                  </a:xfrm>
                  <a:custGeom>
                    <a:avLst/>
                    <a:gdLst>
                      <a:gd name="T0" fmla="*/ 16 w 42"/>
                      <a:gd name="T1" fmla="*/ 58 h 58"/>
                      <a:gd name="T2" fmla="*/ 16 w 42"/>
                      <a:gd name="T3" fmla="*/ 56 h 58"/>
                      <a:gd name="T4" fmla="*/ 18 w 42"/>
                      <a:gd name="T5" fmla="*/ 40 h 58"/>
                      <a:gd name="T6" fmla="*/ 22 w 42"/>
                      <a:gd name="T7" fmla="*/ 30 h 58"/>
                      <a:gd name="T8" fmla="*/ 26 w 42"/>
                      <a:gd name="T9" fmla="*/ 24 h 58"/>
                      <a:gd name="T10" fmla="*/ 30 w 42"/>
                      <a:gd name="T11" fmla="*/ 18 h 58"/>
                      <a:gd name="T12" fmla="*/ 34 w 42"/>
                      <a:gd name="T13" fmla="*/ 16 h 58"/>
                      <a:gd name="T14" fmla="*/ 38 w 42"/>
                      <a:gd name="T15" fmla="*/ 14 h 58"/>
                      <a:gd name="T16" fmla="*/ 42 w 42"/>
                      <a:gd name="T17" fmla="*/ 12 h 58"/>
                      <a:gd name="T18" fmla="*/ 42 w 42"/>
                      <a:gd name="T19" fmla="*/ 0 h 58"/>
                      <a:gd name="T20" fmla="*/ 40 w 42"/>
                      <a:gd name="T21" fmla="*/ 0 h 58"/>
                      <a:gd name="T22" fmla="*/ 34 w 42"/>
                      <a:gd name="T23" fmla="*/ 0 h 58"/>
                      <a:gd name="T24" fmla="*/ 28 w 42"/>
                      <a:gd name="T25" fmla="*/ 4 h 58"/>
                      <a:gd name="T26" fmla="*/ 22 w 42"/>
                      <a:gd name="T27" fmla="*/ 8 h 58"/>
                      <a:gd name="T28" fmla="*/ 12 w 42"/>
                      <a:gd name="T29" fmla="*/ 14 h 58"/>
                      <a:gd name="T30" fmla="*/ 8 w 42"/>
                      <a:gd name="T31" fmla="*/ 24 h 58"/>
                      <a:gd name="T32" fmla="*/ 2 w 42"/>
                      <a:gd name="T33" fmla="*/ 38 h 58"/>
                      <a:gd name="T34" fmla="*/ 0 w 42"/>
                      <a:gd name="T35" fmla="*/ 56 h 58"/>
                      <a:gd name="T36" fmla="*/ 0 w 42"/>
                      <a:gd name="T37" fmla="*/ 54 h 58"/>
                      <a:gd name="T38" fmla="*/ 16 w 42"/>
                      <a:gd name="T39" fmla="*/ 58 h 5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2" h="58">
                        <a:moveTo>
                          <a:pt x="16" y="58"/>
                        </a:moveTo>
                        <a:lnTo>
                          <a:pt x="16" y="56"/>
                        </a:lnTo>
                        <a:lnTo>
                          <a:pt x="18" y="40"/>
                        </a:lnTo>
                        <a:lnTo>
                          <a:pt x="22" y="30"/>
                        </a:lnTo>
                        <a:lnTo>
                          <a:pt x="26" y="24"/>
                        </a:lnTo>
                        <a:lnTo>
                          <a:pt x="30" y="18"/>
                        </a:lnTo>
                        <a:lnTo>
                          <a:pt x="34" y="16"/>
                        </a:lnTo>
                        <a:lnTo>
                          <a:pt x="38" y="14"/>
                        </a:lnTo>
                        <a:lnTo>
                          <a:pt x="42" y="12"/>
                        </a:lnTo>
                        <a:lnTo>
                          <a:pt x="42" y="0"/>
                        </a:lnTo>
                        <a:lnTo>
                          <a:pt x="40" y="0"/>
                        </a:lnTo>
                        <a:lnTo>
                          <a:pt x="34" y="0"/>
                        </a:lnTo>
                        <a:lnTo>
                          <a:pt x="28" y="4"/>
                        </a:lnTo>
                        <a:lnTo>
                          <a:pt x="22" y="8"/>
                        </a:lnTo>
                        <a:lnTo>
                          <a:pt x="12" y="14"/>
                        </a:lnTo>
                        <a:lnTo>
                          <a:pt x="8" y="24"/>
                        </a:lnTo>
                        <a:lnTo>
                          <a:pt x="2" y="38"/>
                        </a:lnTo>
                        <a:lnTo>
                          <a:pt x="0" y="56"/>
                        </a:lnTo>
                        <a:lnTo>
                          <a:pt x="0" y="54"/>
                        </a:lnTo>
                        <a:lnTo>
                          <a:pt x="16" y="58"/>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266" name="Freeform 649"/>
                  <p:cNvSpPr>
                    <a:spLocks/>
                  </p:cNvSpPr>
                  <p:nvPr/>
                </p:nvSpPr>
                <p:spPr bwMode="auto">
                  <a:xfrm>
                    <a:off x="4702" y="2574"/>
                    <a:ext cx="42" cy="58"/>
                  </a:xfrm>
                  <a:custGeom>
                    <a:avLst/>
                    <a:gdLst>
                      <a:gd name="T0" fmla="*/ 16 w 42"/>
                      <a:gd name="T1" fmla="*/ 58 h 58"/>
                      <a:gd name="T2" fmla="*/ 16 w 42"/>
                      <a:gd name="T3" fmla="*/ 56 h 58"/>
                      <a:gd name="T4" fmla="*/ 18 w 42"/>
                      <a:gd name="T5" fmla="*/ 40 h 58"/>
                      <a:gd name="T6" fmla="*/ 22 w 42"/>
                      <a:gd name="T7" fmla="*/ 30 h 58"/>
                      <a:gd name="T8" fmla="*/ 26 w 42"/>
                      <a:gd name="T9" fmla="*/ 24 h 58"/>
                      <a:gd name="T10" fmla="*/ 30 w 42"/>
                      <a:gd name="T11" fmla="*/ 18 h 58"/>
                      <a:gd name="T12" fmla="*/ 34 w 42"/>
                      <a:gd name="T13" fmla="*/ 16 h 58"/>
                      <a:gd name="T14" fmla="*/ 38 w 42"/>
                      <a:gd name="T15" fmla="*/ 14 h 58"/>
                      <a:gd name="T16" fmla="*/ 42 w 42"/>
                      <a:gd name="T17" fmla="*/ 12 h 58"/>
                      <a:gd name="T18" fmla="*/ 42 w 42"/>
                      <a:gd name="T19" fmla="*/ 0 h 58"/>
                      <a:gd name="T20" fmla="*/ 40 w 42"/>
                      <a:gd name="T21" fmla="*/ 0 h 58"/>
                      <a:gd name="T22" fmla="*/ 34 w 42"/>
                      <a:gd name="T23" fmla="*/ 0 h 58"/>
                      <a:gd name="T24" fmla="*/ 28 w 42"/>
                      <a:gd name="T25" fmla="*/ 4 h 58"/>
                      <a:gd name="T26" fmla="*/ 22 w 42"/>
                      <a:gd name="T27" fmla="*/ 8 h 58"/>
                      <a:gd name="T28" fmla="*/ 12 w 42"/>
                      <a:gd name="T29" fmla="*/ 14 h 58"/>
                      <a:gd name="T30" fmla="*/ 8 w 42"/>
                      <a:gd name="T31" fmla="*/ 24 h 58"/>
                      <a:gd name="T32" fmla="*/ 2 w 42"/>
                      <a:gd name="T33" fmla="*/ 38 h 58"/>
                      <a:gd name="T34" fmla="*/ 0 w 42"/>
                      <a:gd name="T35" fmla="*/ 56 h 58"/>
                      <a:gd name="T36" fmla="*/ 0 w 42"/>
                      <a:gd name="T37" fmla="*/ 54 h 58"/>
                      <a:gd name="T38" fmla="*/ 16 w 42"/>
                      <a:gd name="T39" fmla="*/ 58 h 5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2" h="58">
                        <a:moveTo>
                          <a:pt x="16" y="58"/>
                        </a:moveTo>
                        <a:lnTo>
                          <a:pt x="16" y="56"/>
                        </a:lnTo>
                        <a:lnTo>
                          <a:pt x="18" y="40"/>
                        </a:lnTo>
                        <a:lnTo>
                          <a:pt x="22" y="30"/>
                        </a:lnTo>
                        <a:lnTo>
                          <a:pt x="26" y="24"/>
                        </a:lnTo>
                        <a:lnTo>
                          <a:pt x="30" y="18"/>
                        </a:lnTo>
                        <a:lnTo>
                          <a:pt x="34" y="16"/>
                        </a:lnTo>
                        <a:lnTo>
                          <a:pt x="38" y="14"/>
                        </a:lnTo>
                        <a:lnTo>
                          <a:pt x="42" y="12"/>
                        </a:lnTo>
                        <a:lnTo>
                          <a:pt x="42" y="0"/>
                        </a:lnTo>
                        <a:lnTo>
                          <a:pt x="40" y="0"/>
                        </a:lnTo>
                        <a:lnTo>
                          <a:pt x="34" y="0"/>
                        </a:lnTo>
                        <a:lnTo>
                          <a:pt x="28" y="4"/>
                        </a:lnTo>
                        <a:lnTo>
                          <a:pt x="22" y="8"/>
                        </a:lnTo>
                        <a:lnTo>
                          <a:pt x="12" y="14"/>
                        </a:lnTo>
                        <a:lnTo>
                          <a:pt x="8" y="24"/>
                        </a:lnTo>
                        <a:lnTo>
                          <a:pt x="2" y="38"/>
                        </a:lnTo>
                        <a:lnTo>
                          <a:pt x="0" y="56"/>
                        </a:lnTo>
                        <a:lnTo>
                          <a:pt x="0" y="54"/>
                        </a:lnTo>
                        <a:lnTo>
                          <a:pt x="16" y="58"/>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sp>
              <p:nvSpPr>
                <p:cNvPr id="34226" name="Freeform 650"/>
                <p:cNvSpPr>
                  <a:spLocks/>
                </p:cNvSpPr>
                <p:nvPr/>
              </p:nvSpPr>
              <p:spPr bwMode="auto">
                <a:xfrm>
                  <a:off x="4600" y="2484"/>
                  <a:ext cx="132" cy="268"/>
                </a:xfrm>
                <a:custGeom>
                  <a:avLst/>
                  <a:gdLst>
                    <a:gd name="T0" fmla="*/ 86 w 132"/>
                    <a:gd name="T1" fmla="*/ 0 h 268"/>
                    <a:gd name="T2" fmla="*/ 86 w 132"/>
                    <a:gd name="T3" fmla="*/ 2 h 268"/>
                    <a:gd name="T4" fmla="*/ 86 w 132"/>
                    <a:gd name="T5" fmla="*/ 6 h 268"/>
                    <a:gd name="T6" fmla="*/ 84 w 132"/>
                    <a:gd name="T7" fmla="*/ 12 h 268"/>
                    <a:gd name="T8" fmla="*/ 82 w 132"/>
                    <a:gd name="T9" fmla="*/ 22 h 268"/>
                    <a:gd name="T10" fmla="*/ 80 w 132"/>
                    <a:gd name="T11" fmla="*/ 32 h 268"/>
                    <a:gd name="T12" fmla="*/ 78 w 132"/>
                    <a:gd name="T13" fmla="*/ 44 h 268"/>
                    <a:gd name="T14" fmla="*/ 74 w 132"/>
                    <a:gd name="T15" fmla="*/ 60 h 268"/>
                    <a:gd name="T16" fmla="*/ 72 w 132"/>
                    <a:gd name="T17" fmla="*/ 74 h 268"/>
                    <a:gd name="T18" fmla="*/ 66 w 132"/>
                    <a:gd name="T19" fmla="*/ 90 h 268"/>
                    <a:gd name="T20" fmla="*/ 62 w 132"/>
                    <a:gd name="T21" fmla="*/ 104 h 268"/>
                    <a:gd name="T22" fmla="*/ 56 w 132"/>
                    <a:gd name="T23" fmla="*/ 122 h 268"/>
                    <a:gd name="T24" fmla="*/ 50 w 132"/>
                    <a:gd name="T25" fmla="*/ 136 h 268"/>
                    <a:gd name="T26" fmla="*/ 42 w 132"/>
                    <a:gd name="T27" fmla="*/ 150 h 268"/>
                    <a:gd name="T28" fmla="*/ 34 w 132"/>
                    <a:gd name="T29" fmla="*/ 166 h 268"/>
                    <a:gd name="T30" fmla="*/ 26 w 132"/>
                    <a:gd name="T31" fmla="*/ 180 h 268"/>
                    <a:gd name="T32" fmla="*/ 18 w 132"/>
                    <a:gd name="T33" fmla="*/ 190 h 268"/>
                    <a:gd name="T34" fmla="*/ 16 w 132"/>
                    <a:gd name="T35" fmla="*/ 192 h 268"/>
                    <a:gd name="T36" fmla="*/ 12 w 132"/>
                    <a:gd name="T37" fmla="*/ 194 h 268"/>
                    <a:gd name="T38" fmla="*/ 8 w 132"/>
                    <a:gd name="T39" fmla="*/ 200 h 268"/>
                    <a:gd name="T40" fmla="*/ 4 w 132"/>
                    <a:gd name="T41" fmla="*/ 204 h 268"/>
                    <a:gd name="T42" fmla="*/ 2 w 132"/>
                    <a:gd name="T43" fmla="*/ 214 h 268"/>
                    <a:gd name="T44" fmla="*/ 0 w 132"/>
                    <a:gd name="T45" fmla="*/ 224 h 268"/>
                    <a:gd name="T46" fmla="*/ 2 w 132"/>
                    <a:gd name="T47" fmla="*/ 236 h 268"/>
                    <a:gd name="T48" fmla="*/ 10 w 132"/>
                    <a:gd name="T49" fmla="*/ 248 h 268"/>
                    <a:gd name="T50" fmla="*/ 10 w 132"/>
                    <a:gd name="T51" fmla="*/ 250 h 268"/>
                    <a:gd name="T52" fmla="*/ 14 w 132"/>
                    <a:gd name="T53" fmla="*/ 256 h 268"/>
                    <a:gd name="T54" fmla="*/ 22 w 132"/>
                    <a:gd name="T55" fmla="*/ 260 h 268"/>
                    <a:gd name="T56" fmla="*/ 32 w 132"/>
                    <a:gd name="T57" fmla="*/ 266 h 268"/>
                    <a:gd name="T58" fmla="*/ 42 w 132"/>
                    <a:gd name="T59" fmla="*/ 268 h 268"/>
                    <a:gd name="T60" fmla="*/ 52 w 132"/>
                    <a:gd name="T61" fmla="*/ 266 h 268"/>
                    <a:gd name="T62" fmla="*/ 66 w 132"/>
                    <a:gd name="T63" fmla="*/ 260 h 268"/>
                    <a:gd name="T64" fmla="*/ 80 w 132"/>
                    <a:gd name="T65" fmla="*/ 244 h 268"/>
                    <a:gd name="T66" fmla="*/ 82 w 132"/>
                    <a:gd name="T67" fmla="*/ 242 h 268"/>
                    <a:gd name="T68" fmla="*/ 82 w 132"/>
                    <a:gd name="T69" fmla="*/ 242 h 268"/>
                    <a:gd name="T70" fmla="*/ 86 w 132"/>
                    <a:gd name="T71" fmla="*/ 236 h 268"/>
                    <a:gd name="T72" fmla="*/ 88 w 132"/>
                    <a:gd name="T73" fmla="*/ 228 h 268"/>
                    <a:gd name="T74" fmla="*/ 94 w 132"/>
                    <a:gd name="T75" fmla="*/ 220 h 268"/>
                    <a:gd name="T76" fmla="*/ 98 w 132"/>
                    <a:gd name="T77" fmla="*/ 208 h 268"/>
                    <a:gd name="T78" fmla="*/ 102 w 132"/>
                    <a:gd name="T79" fmla="*/ 196 h 268"/>
                    <a:gd name="T80" fmla="*/ 108 w 132"/>
                    <a:gd name="T81" fmla="*/ 184 h 268"/>
                    <a:gd name="T82" fmla="*/ 112 w 132"/>
                    <a:gd name="T83" fmla="*/ 168 h 268"/>
                    <a:gd name="T84" fmla="*/ 116 w 132"/>
                    <a:gd name="T85" fmla="*/ 150 h 268"/>
                    <a:gd name="T86" fmla="*/ 120 w 132"/>
                    <a:gd name="T87" fmla="*/ 132 h 268"/>
                    <a:gd name="T88" fmla="*/ 124 w 132"/>
                    <a:gd name="T89" fmla="*/ 114 h 268"/>
                    <a:gd name="T90" fmla="*/ 128 w 132"/>
                    <a:gd name="T91" fmla="*/ 96 h 268"/>
                    <a:gd name="T92" fmla="*/ 128 w 132"/>
                    <a:gd name="T93" fmla="*/ 76 h 268"/>
                    <a:gd name="T94" fmla="*/ 132 w 132"/>
                    <a:gd name="T95" fmla="*/ 56 h 268"/>
                    <a:gd name="T96" fmla="*/ 132 w 132"/>
                    <a:gd name="T97" fmla="*/ 34 h 26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32" h="268">
                      <a:moveTo>
                        <a:pt x="86" y="0"/>
                      </a:moveTo>
                      <a:lnTo>
                        <a:pt x="86" y="2"/>
                      </a:lnTo>
                      <a:lnTo>
                        <a:pt x="86" y="6"/>
                      </a:lnTo>
                      <a:lnTo>
                        <a:pt x="84" y="12"/>
                      </a:lnTo>
                      <a:lnTo>
                        <a:pt x="82" y="22"/>
                      </a:lnTo>
                      <a:lnTo>
                        <a:pt x="80" y="32"/>
                      </a:lnTo>
                      <a:lnTo>
                        <a:pt x="78" y="44"/>
                      </a:lnTo>
                      <a:lnTo>
                        <a:pt x="74" y="60"/>
                      </a:lnTo>
                      <a:lnTo>
                        <a:pt x="72" y="74"/>
                      </a:lnTo>
                      <a:lnTo>
                        <a:pt x="66" y="90"/>
                      </a:lnTo>
                      <a:lnTo>
                        <a:pt x="62" y="104"/>
                      </a:lnTo>
                      <a:lnTo>
                        <a:pt x="56" y="122"/>
                      </a:lnTo>
                      <a:lnTo>
                        <a:pt x="50" y="136"/>
                      </a:lnTo>
                      <a:lnTo>
                        <a:pt x="42" y="150"/>
                      </a:lnTo>
                      <a:lnTo>
                        <a:pt x="34" y="166"/>
                      </a:lnTo>
                      <a:lnTo>
                        <a:pt x="26" y="180"/>
                      </a:lnTo>
                      <a:lnTo>
                        <a:pt x="18" y="190"/>
                      </a:lnTo>
                      <a:lnTo>
                        <a:pt x="16" y="192"/>
                      </a:lnTo>
                      <a:lnTo>
                        <a:pt x="12" y="194"/>
                      </a:lnTo>
                      <a:lnTo>
                        <a:pt x="8" y="200"/>
                      </a:lnTo>
                      <a:lnTo>
                        <a:pt x="4" y="204"/>
                      </a:lnTo>
                      <a:lnTo>
                        <a:pt x="2" y="214"/>
                      </a:lnTo>
                      <a:lnTo>
                        <a:pt x="0" y="224"/>
                      </a:lnTo>
                      <a:lnTo>
                        <a:pt x="2" y="236"/>
                      </a:lnTo>
                      <a:lnTo>
                        <a:pt x="10" y="248"/>
                      </a:lnTo>
                      <a:lnTo>
                        <a:pt x="10" y="250"/>
                      </a:lnTo>
                      <a:lnTo>
                        <a:pt x="14" y="256"/>
                      </a:lnTo>
                      <a:lnTo>
                        <a:pt x="22" y="260"/>
                      </a:lnTo>
                      <a:lnTo>
                        <a:pt x="32" y="266"/>
                      </a:lnTo>
                      <a:lnTo>
                        <a:pt x="42" y="268"/>
                      </a:lnTo>
                      <a:lnTo>
                        <a:pt x="52" y="266"/>
                      </a:lnTo>
                      <a:lnTo>
                        <a:pt x="66" y="260"/>
                      </a:lnTo>
                      <a:lnTo>
                        <a:pt x="80" y="244"/>
                      </a:lnTo>
                      <a:lnTo>
                        <a:pt x="82" y="242"/>
                      </a:lnTo>
                      <a:lnTo>
                        <a:pt x="86" y="236"/>
                      </a:lnTo>
                      <a:lnTo>
                        <a:pt x="88" y="228"/>
                      </a:lnTo>
                      <a:lnTo>
                        <a:pt x="94" y="220"/>
                      </a:lnTo>
                      <a:lnTo>
                        <a:pt x="98" y="208"/>
                      </a:lnTo>
                      <a:lnTo>
                        <a:pt x="102" y="196"/>
                      </a:lnTo>
                      <a:lnTo>
                        <a:pt x="108" y="184"/>
                      </a:lnTo>
                      <a:lnTo>
                        <a:pt x="112" y="168"/>
                      </a:lnTo>
                      <a:lnTo>
                        <a:pt x="116" y="150"/>
                      </a:lnTo>
                      <a:lnTo>
                        <a:pt x="120" y="132"/>
                      </a:lnTo>
                      <a:lnTo>
                        <a:pt x="124" y="114"/>
                      </a:lnTo>
                      <a:lnTo>
                        <a:pt x="128" y="96"/>
                      </a:lnTo>
                      <a:lnTo>
                        <a:pt x="128" y="76"/>
                      </a:lnTo>
                      <a:lnTo>
                        <a:pt x="132" y="56"/>
                      </a:lnTo>
                      <a:lnTo>
                        <a:pt x="132" y="34"/>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227" name="Freeform 651"/>
                <p:cNvSpPr>
                  <a:spLocks/>
                </p:cNvSpPr>
                <p:nvPr/>
              </p:nvSpPr>
              <p:spPr bwMode="auto">
                <a:xfrm>
                  <a:off x="4590" y="2054"/>
                  <a:ext cx="70" cy="462"/>
                </a:xfrm>
                <a:custGeom>
                  <a:avLst/>
                  <a:gdLst>
                    <a:gd name="T0" fmla="*/ 70 w 70"/>
                    <a:gd name="T1" fmla="*/ 20 h 462"/>
                    <a:gd name="T2" fmla="*/ 70 w 70"/>
                    <a:gd name="T3" fmla="*/ 442 h 462"/>
                    <a:gd name="T4" fmla="*/ 66 w 70"/>
                    <a:gd name="T5" fmla="*/ 442 h 462"/>
                    <a:gd name="T6" fmla="*/ 64 w 70"/>
                    <a:gd name="T7" fmla="*/ 450 h 462"/>
                    <a:gd name="T8" fmla="*/ 58 w 70"/>
                    <a:gd name="T9" fmla="*/ 456 h 462"/>
                    <a:gd name="T10" fmla="*/ 46 w 70"/>
                    <a:gd name="T11" fmla="*/ 460 h 462"/>
                    <a:gd name="T12" fmla="*/ 34 w 70"/>
                    <a:gd name="T13" fmla="*/ 462 h 462"/>
                    <a:gd name="T14" fmla="*/ 20 w 70"/>
                    <a:gd name="T15" fmla="*/ 460 h 462"/>
                    <a:gd name="T16" fmla="*/ 10 w 70"/>
                    <a:gd name="T17" fmla="*/ 456 h 462"/>
                    <a:gd name="T18" fmla="*/ 4 w 70"/>
                    <a:gd name="T19" fmla="*/ 450 h 462"/>
                    <a:gd name="T20" fmla="*/ 0 w 70"/>
                    <a:gd name="T21" fmla="*/ 442 h 462"/>
                    <a:gd name="T22" fmla="*/ 0 w 70"/>
                    <a:gd name="T23" fmla="*/ 20 h 462"/>
                    <a:gd name="T24" fmla="*/ 4 w 70"/>
                    <a:gd name="T25" fmla="*/ 12 h 462"/>
                    <a:gd name="T26" fmla="*/ 10 w 70"/>
                    <a:gd name="T27" fmla="*/ 4 h 462"/>
                    <a:gd name="T28" fmla="*/ 20 w 70"/>
                    <a:gd name="T29" fmla="*/ 0 h 462"/>
                    <a:gd name="T30" fmla="*/ 34 w 70"/>
                    <a:gd name="T31" fmla="*/ 0 h 462"/>
                    <a:gd name="T32" fmla="*/ 46 w 70"/>
                    <a:gd name="T33" fmla="*/ 0 h 462"/>
                    <a:gd name="T34" fmla="*/ 58 w 70"/>
                    <a:gd name="T35" fmla="*/ 4 h 462"/>
                    <a:gd name="T36" fmla="*/ 64 w 70"/>
                    <a:gd name="T37" fmla="*/ 12 h 462"/>
                    <a:gd name="T38" fmla="*/ 66 w 70"/>
                    <a:gd name="T39" fmla="*/ 20 h 462"/>
                    <a:gd name="T40" fmla="*/ 70 w 70"/>
                    <a:gd name="T41" fmla="*/ 20 h 4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0" h="462">
                      <a:moveTo>
                        <a:pt x="70" y="20"/>
                      </a:moveTo>
                      <a:lnTo>
                        <a:pt x="70" y="442"/>
                      </a:lnTo>
                      <a:lnTo>
                        <a:pt x="66" y="442"/>
                      </a:lnTo>
                      <a:lnTo>
                        <a:pt x="64" y="450"/>
                      </a:lnTo>
                      <a:lnTo>
                        <a:pt x="58" y="456"/>
                      </a:lnTo>
                      <a:lnTo>
                        <a:pt x="46" y="460"/>
                      </a:lnTo>
                      <a:lnTo>
                        <a:pt x="34" y="462"/>
                      </a:lnTo>
                      <a:lnTo>
                        <a:pt x="20" y="460"/>
                      </a:lnTo>
                      <a:lnTo>
                        <a:pt x="10" y="456"/>
                      </a:lnTo>
                      <a:lnTo>
                        <a:pt x="4" y="450"/>
                      </a:lnTo>
                      <a:lnTo>
                        <a:pt x="0" y="442"/>
                      </a:lnTo>
                      <a:lnTo>
                        <a:pt x="0" y="20"/>
                      </a:lnTo>
                      <a:lnTo>
                        <a:pt x="4" y="12"/>
                      </a:lnTo>
                      <a:lnTo>
                        <a:pt x="10" y="4"/>
                      </a:lnTo>
                      <a:lnTo>
                        <a:pt x="20" y="0"/>
                      </a:lnTo>
                      <a:lnTo>
                        <a:pt x="34" y="0"/>
                      </a:lnTo>
                      <a:lnTo>
                        <a:pt x="46" y="0"/>
                      </a:lnTo>
                      <a:lnTo>
                        <a:pt x="58" y="4"/>
                      </a:lnTo>
                      <a:lnTo>
                        <a:pt x="64" y="12"/>
                      </a:lnTo>
                      <a:lnTo>
                        <a:pt x="66" y="20"/>
                      </a:lnTo>
                      <a:lnTo>
                        <a:pt x="70" y="2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nvGrpSpPr>
                <p:cNvPr id="34228" name="Group 652"/>
                <p:cNvGrpSpPr>
                  <a:grpSpLocks/>
                </p:cNvGrpSpPr>
                <p:nvPr/>
              </p:nvGrpSpPr>
              <p:grpSpPr bwMode="auto">
                <a:xfrm>
                  <a:off x="4590" y="2054"/>
                  <a:ext cx="66" cy="40"/>
                  <a:chOff x="4590" y="1914"/>
                  <a:chExt cx="66" cy="40"/>
                </a:xfrm>
              </p:grpSpPr>
              <p:sp>
                <p:nvSpPr>
                  <p:cNvPr id="34263" name="Freeform 653"/>
                  <p:cNvSpPr>
                    <a:spLocks/>
                  </p:cNvSpPr>
                  <p:nvPr/>
                </p:nvSpPr>
                <p:spPr bwMode="auto">
                  <a:xfrm>
                    <a:off x="4590" y="1914"/>
                    <a:ext cx="66" cy="40"/>
                  </a:xfrm>
                  <a:custGeom>
                    <a:avLst/>
                    <a:gdLst>
                      <a:gd name="T0" fmla="*/ 34 w 66"/>
                      <a:gd name="T1" fmla="*/ 40 h 40"/>
                      <a:gd name="T2" fmla="*/ 46 w 66"/>
                      <a:gd name="T3" fmla="*/ 38 h 40"/>
                      <a:gd name="T4" fmla="*/ 58 w 66"/>
                      <a:gd name="T5" fmla="*/ 34 h 40"/>
                      <a:gd name="T6" fmla="*/ 64 w 66"/>
                      <a:gd name="T7" fmla="*/ 28 h 40"/>
                      <a:gd name="T8" fmla="*/ 66 w 66"/>
                      <a:gd name="T9" fmla="*/ 20 h 40"/>
                      <a:gd name="T10" fmla="*/ 64 w 66"/>
                      <a:gd name="T11" fmla="*/ 12 h 40"/>
                      <a:gd name="T12" fmla="*/ 58 w 66"/>
                      <a:gd name="T13" fmla="*/ 4 h 40"/>
                      <a:gd name="T14" fmla="*/ 46 w 66"/>
                      <a:gd name="T15" fmla="*/ 0 h 40"/>
                      <a:gd name="T16" fmla="*/ 34 w 66"/>
                      <a:gd name="T17" fmla="*/ 0 h 40"/>
                      <a:gd name="T18" fmla="*/ 20 w 66"/>
                      <a:gd name="T19" fmla="*/ 0 h 40"/>
                      <a:gd name="T20" fmla="*/ 10 w 66"/>
                      <a:gd name="T21" fmla="*/ 4 h 40"/>
                      <a:gd name="T22" fmla="*/ 4 w 66"/>
                      <a:gd name="T23" fmla="*/ 12 h 40"/>
                      <a:gd name="T24" fmla="*/ 0 w 66"/>
                      <a:gd name="T25" fmla="*/ 20 h 40"/>
                      <a:gd name="T26" fmla="*/ 4 w 66"/>
                      <a:gd name="T27" fmla="*/ 28 h 40"/>
                      <a:gd name="T28" fmla="*/ 10 w 66"/>
                      <a:gd name="T29" fmla="*/ 34 h 40"/>
                      <a:gd name="T30" fmla="*/ 20 w 66"/>
                      <a:gd name="T31" fmla="*/ 38 h 40"/>
                      <a:gd name="T32" fmla="*/ 34 w 66"/>
                      <a:gd name="T33" fmla="*/ 4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6" h="40">
                        <a:moveTo>
                          <a:pt x="34" y="40"/>
                        </a:moveTo>
                        <a:lnTo>
                          <a:pt x="46" y="38"/>
                        </a:lnTo>
                        <a:lnTo>
                          <a:pt x="58" y="34"/>
                        </a:lnTo>
                        <a:lnTo>
                          <a:pt x="64" y="28"/>
                        </a:lnTo>
                        <a:lnTo>
                          <a:pt x="66" y="20"/>
                        </a:lnTo>
                        <a:lnTo>
                          <a:pt x="64" y="12"/>
                        </a:lnTo>
                        <a:lnTo>
                          <a:pt x="58" y="4"/>
                        </a:lnTo>
                        <a:lnTo>
                          <a:pt x="46" y="0"/>
                        </a:lnTo>
                        <a:lnTo>
                          <a:pt x="34" y="0"/>
                        </a:lnTo>
                        <a:lnTo>
                          <a:pt x="20" y="0"/>
                        </a:lnTo>
                        <a:lnTo>
                          <a:pt x="10" y="4"/>
                        </a:lnTo>
                        <a:lnTo>
                          <a:pt x="4" y="12"/>
                        </a:lnTo>
                        <a:lnTo>
                          <a:pt x="0" y="20"/>
                        </a:lnTo>
                        <a:lnTo>
                          <a:pt x="4" y="28"/>
                        </a:lnTo>
                        <a:lnTo>
                          <a:pt x="10" y="34"/>
                        </a:lnTo>
                        <a:lnTo>
                          <a:pt x="20" y="38"/>
                        </a:lnTo>
                        <a:lnTo>
                          <a:pt x="34" y="40"/>
                        </a:lnTo>
                        <a:close/>
                      </a:path>
                    </a:pathLst>
                  </a:custGeom>
                  <a:solidFill>
                    <a:srgbClr val="FFFF4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264" name="Freeform 654"/>
                  <p:cNvSpPr>
                    <a:spLocks/>
                  </p:cNvSpPr>
                  <p:nvPr/>
                </p:nvSpPr>
                <p:spPr bwMode="auto">
                  <a:xfrm>
                    <a:off x="4590" y="1914"/>
                    <a:ext cx="66" cy="40"/>
                  </a:xfrm>
                  <a:custGeom>
                    <a:avLst/>
                    <a:gdLst>
                      <a:gd name="T0" fmla="*/ 34 w 66"/>
                      <a:gd name="T1" fmla="*/ 40 h 40"/>
                      <a:gd name="T2" fmla="*/ 46 w 66"/>
                      <a:gd name="T3" fmla="*/ 38 h 40"/>
                      <a:gd name="T4" fmla="*/ 58 w 66"/>
                      <a:gd name="T5" fmla="*/ 34 h 40"/>
                      <a:gd name="T6" fmla="*/ 64 w 66"/>
                      <a:gd name="T7" fmla="*/ 28 h 40"/>
                      <a:gd name="T8" fmla="*/ 66 w 66"/>
                      <a:gd name="T9" fmla="*/ 20 h 40"/>
                      <a:gd name="T10" fmla="*/ 64 w 66"/>
                      <a:gd name="T11" fmla="*/ 12 h 40"/>
                      <a:gd name="T12" fmla="*/ 58 w 66"/>
                      <a:gd name="T13" fmla="*/ 4 h 40"/>
                      <a:gd name="T14" fmla="*/ 46 w 66"/>
                      <a:gd name="T15" fmla="*/ 0 h 40"/>
                      <a:gd name="T16" fmla="*/ 34 w 66"/>
                      <a:gd name="T17" fmla="*/ 0 h 40"/>
                      <a:gd name="T18" fmla="*/ 20 w 66"/>
                      <a:gd name="T19" fmla="*/ 0 h 40"/>
                      <a:gd name="T20" fmla="*/ 10 w 66"/>
                      <a:gd name="T21" fmla="*/ 4 h 40"/>
                      <a:gd name="T22" fmla="*/ 4 w 66"/>
                      <a:gd name="T23" fmla="*/ 12 h 40"/>
                      <a:gd name="T24" fmla="*/ 0 w 66"/>
                      <a:gd name="T25" fmla="*/ 20 h 40"/>
                      <a:gd name="T26" fmla="*/ 4 w 66"/>
                      <a:gd name="T27" fmla="*/ 28 h 40"/>
                      <a:gd name="T28" fmla="*/ 10 w 66"/>
                      <a:gd name="T29" fmla="*/ 34 h 40"/>
                      <a:gd name="T30" fmla="*/ 20 w 66"/>
                      <a:gd name="T31" fmla="*/ 38 h 40"/>
                      <a:gd name="T32" fmla="*/ 34 w 66"/>
                      <a:gd name="T33" fmla="*/ 4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6" h="40">
                        <a:moveTo>
                          <a:pt x="34" y="40"/>
                        </a:moveTo>
                        <a:lnTo>
                          <a:pt x="46" y="38"/>
                        </a:lnTo>
                        <a:lnTo>
                          <a:pt x="58" y="34"/>
                        </a:lnTo>
                        <a:lnTo>
                          <a:pt x="64" y="28"/>
                        </a:lnTo>
                        <a:lnTo>
                          <a:pt x="66" y="20"/>
                        </a:lnTo>
                        <a:lnTo>
                          <a:pt x="64" y="12"/>
                        </a:lnTo>
                        <a:lnTo>
                          <a:pt x="58" y="4"/>
                        </a:lnTo>
                        <a:lnTo>
                          <a:pt x="46" y="0"/>
                        </a:lnTo>
                        <a:lnTo>
                          <a:pt x="34" y="0"/>
                        </a:lnTo>
                        <a:lnTo>
                          <a:pt x="20" y="0"/>
                        </a:lnTo>
                        <a:lnTo>
                          <a:pt x="10" y="4"/>
                        </a:lnTo>
                        <a:lnTo>
                          <a:pt x="4" y="12"/>
                        </a:lnTo>
                        <a:lnTo>
                          <a:pt x="0" y="20"/>
                        </a:lnTo>
                        <a:lnTo>
                          <a:pt x="4" y="28"/>
                        </a:lnTo>
                        <a:lnTo>
                          <a:pt x="10" y="34"/>
                        </a:lnTo>
                        <a:lnTo>
                          <a:pt x="20" y="38"/>
                        </a:lnTo>
                        <a:lnTo>
                          <a:pt x="34" y="4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sp>
              <p:nvSpPr>
                <p:cNvPr id="34229" name="Freeform 655"/>
                <p:cNvSpPr>
                  <a:spLocks/>
                </p:cNvSpPr>
                <p:nvPr/>
              </p:nvSpPr>
              <p:spPr bwMode="auto">
                <a:xfrm>
                  <a:off x="4666" y="2054"/>
                  <a:ext cx="66" cy="462"/>
                </a:xfrm>
                <a:custGeom>
                  <a:avLst/>
                  <a:gdLst>
                    <a:gd name="T0" fmla="*/ 66 w 66"/>
                    <a:gd name="T1" fmla="*/ 20 h 462"/>
                    <a:gd name="T2" fmla="*/ 66 w 66"/>
                    <a:gd name="T3" fmla="*/ 442 h 462"/>
                    <a:gd name="T4" fmla="*/ 64 w 66"/>
                    <a:gd name="T5" fmla="*/ 442 h 462"/>
                    <a:gd name="T6" fmla="*/ 62 w 66"/>
                    <a:gd name="T7" fmla="*/ 450 h 462"/>
                    <a:gd name="T8" fmla="*/ 56 w 66"/>
                    <a:gd name="T9" fmla="*/ 456 h 462"/>
                    <a:gd name="T10" fmla="*/ 44 w 66"/>
                    <a:gd name="T11" fmla="*/ 460 h 462"/>
                    <a:gd name="T12" fmla="*/ 30 w 66"/>
                    <a:gd name="T13" fmla="*/ 462 h 462"/>
                    <a:gd name="T14" fmla="*/ 18 w 66"/>
                    <a:gd name="T15" fmla="*/ 460 h 462"/>
                    <a:gd name="T16" fmla="*/ 8 w 66"/>
                    <a:gd name="T17" fmla="*/ 456 h 462"/>
                    <a:gd name="T18" fmla="*/ 0 w 66"/>
                    <a:gd name="T19" fmla="*/ 450 h 462"/>
                    <a:gd name="T20" fmla="*/ 0 w 66"/>
                    <a:gd name="T21" fmla="*/ 442 h 462"/>
                    <a:gd name="T22" fmla="*/ 0 w 66"/>
                    <a:gd name="T23" fmla="*/ 20 h 462"/>
                    <a:gd name="T24" fmla="*/ 0 w 66"/>
                    <a:gd name="T25" fmla="*/ 12 h 462"/>
                    <a:gd name="T26" fmla="*/ 8 w 66"/>
                    <a:gd name="T27" fmla="*/ 4 h 462"/>
                    <a:gd name="T28" fmla="*/ 18 w 66"/>
                    <a:gd name="T29" fmla="*/ 0 h 462"/>
                    <a:gd name="T30" fmla="*/ 30 w 66"/>
                    <a:gd name="T31" fmla="*/ 0 h 462"/>
                    <a:gd name="T32" fmla="*/ 44 w 66"/>
                    <a:gd name="T33" fmla="*/ 0 h 462"/>
                    <a:gd name="T34" fmla="*/ 56 w 66"/>
                    <a:gd name="T35" fmla="*/ 4 h 462"/>
                    <a:gd name="T36" fmla="*/ 62 w 66"/>
                    <a:gd name="T37" fmla="*/ 12 h 462"/>
                    <a:gd name="T38" fmla="*/ 64 w 66"/>
                    <a:gd name="T39" fmla="*/ 20 h 462"/>
                    <a:gd name="T40" fmla="*/ 66 w 66"/>
                    <a:gd name="T41" fmla="*/ 20 h 4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6" h="462">
                      <a:moveTo>
                        <a:pt x="66" y="20"/>
                      </a:moveTo>
                      <a:lnTo>
                        <a:pt x="66" y="442"/>
                      </a:lnTo>
                      <a:lnTo>
                        <a:pt x="64" y="442"/>
                      </a:lnTo>
                      <a:lnTo>
                        <a:pt x="62" y="450"/>
                      </a:lnTo>
                      <a:lnTo>
                        <a:pt x="56" y="456"/>
                      </a:lnTo>
                      <a:lnTo>
                        <a:pt x="44" y="460"/>
                      </a:lnTo>
                      <a:lnTo>
                        <a:pt x="30" y="462"/>
                      </a:lnTo>
                      <a:lnTo>
                        <a:pt x="18" y="460"/>
                      </a:lnTo>
                      <a:lnTo>
                        <a:pt x="8" y="456"/>
                      </a:lnTo>
                      <a:lnTo>
                        <a:pt x="0" y="450"/>
                      </a:lnTo>
                      <a:lnTo>
                        <a:pt x="0" y="442"/>
                      </a:lnTo>
                      <a:lnTo>
                        <a:pt x="0" y="20"/>
                      </a:lnTo>
                      <a:lnTo>
                        <a:pt x="0" y="12"/>
                      </a:lnTo>
                      <a:lnTo>
                        <a:pt x="8" y="4"/>
                      </a:lnTo>
                      <a:lnTo>
                        <a:pt x="18" y="0"/>
                      </a:lnTo>
                      <a:lnTo>
                        <a:pt x="30" y="0"/>
                      </a:lnTo>
                      <a:lnTo>
                        <a:pt x="44" y="0"/>
                      </a:lnTo>
                      <a:lnTo>
                        <a:pt x="56" y="4"/>
                      </a:lnTo>
                      <a:lnTo>
                        <a:pt x="62" y="12"/>
                      </a:lnTo>
                      <a:lnTo>
                        <a:pt x="64" y="20"/>
                      </a:lnTo>
                      <a:lnTo>
                        <a:pt x="66" y="2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nvGrpSpPr>
                <p:cNvPr id="34230" name="Group 656"/>
                <p:cNvGrpSpPr>
                  <a:grpSpLocks/>
                </p:cNvGrpSpPr>
                <p:nvPr/>
              </p:nvGrpSpPr>
              <p:grpSpPr bwMode="auto">
                <a:xfrm>
                  <a:off x="4666" y="2054"/>
                  <a:ext cx="66" cy="40"/>
                  <a:chOff x="4666" y="1914"/>
                  <a:chExt cx="66" cy="40"/>
                </a:xfrm>
              </p:grpSpPr>
              <p:sp>
                <p:nvSpPr>
                  <p:cNvPr id="34261" name="Freeform 657"/>
                  <p:cNvSpPr>
                    <a:spLocks/>
                  </p:cNvSpPr>
                  <p:nvPr/>
                </p:nvSpPr>
                <p:spPr bwMode="auto">
                  <a:xfrm>
                    <a:off x="4666" y="1914"/>
                    <a:ext cx="66" cy="40"/>
                  </a:xfrm>
                  <a:custGeom>
                    <a:avLst/>
                    <a:gdLst>
                      <a:gd name="T0" fmla="*/ 30 w 66"/>
                      <a:gd name="T1" fmla="*/ 40 h 40"/>
                      <a:gd name="T2" fmla="*/ 44 w 66"/>
                      <a:gd name="T3" fmla="*/ 38 h 40"/>
                      <a:gd name="T4" fmla="*/ 54 w 66"/>
                      <a:gd name="T5" fmla="*/ 34 h 40"/>
                      <a:gd name="T6" fmla="*/ 62 w 66"/>
                      <a:gd name="T7" fmla="*/ 28 h 40"/>
                      <a:gd name="T8" fmla="*/ 66 w 66"/>
                      <a:gd name="T9" fmla="*/ 20 h 40"/>
                      <a:gd name="T10" fmla="*/ 62 w 66"/>
                      <a:gd name="T11" fmla="*/ 12 h 40"/>
                      <a:gd name="T12" fmla="*/ 54 w 66"/>
                      <a:gd name="T13" fmla="*/ 4 h 40"/>
                      <a:gd name="T14" fmla="*/ 44 w 66"/>
                      <a:gd name="T15" fmla="*/ 0 h 40"/>
                      <a:gd name="T16" fmla="*/ 30 w 66"/>
                      <a:gd name="T17" fmla="*/ 0 h 40"/>
                      <a:gd name="T18" fmla="*/ 18 w 66"/>
                      <a:gd name="T19" fmla="*/ 0 h 40"/>
                      <a:gd name="T20" fmla="*/ 8 w 66"/>
                      <a:gd name="T21" fmla="*/ 4 h 40"/>
                      <a:gd name="T22" fmla="*/ 0 w 66"/>
                      <a:gd name="T23" fmla="*/ 12 h 40"/>
                      <a:gd name="T24" fmla="*/ 0 w 66"/>
                      <a:gd name="T25" fmla="*/ 20 h 40"/>
                      <a:gd name="T26" fmla="*/ 0 w 66"/>
                      <a:gd name="T27" fmla="*/ 28 h 40"/>
                      <a:gd name="T28" fmla="*/ 8 w 66"/>
                      <a:gd name="T29" fmla="*/ 34 h 40"/>
                      <a:gd name="T30" fmla="*/ 18 w 66"/>
                      <a:gd name="T31" fmla="*/ 38 h 40"/>
                      <a:gd name="T32" fmla="*/ 30 w 66"/>
                      <a:gd name="T33" fmla="*/ 4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6" h="40">
                        <a:moveTo>
                          <a:pt x="30" y="40"/>
                        </a:moveTo>
                        <a:lnTo>
                          <a:pt x="44" y="38"/>
                        </a:lnTo>
                        <a:lnTo>
                          <a:pt x="54" y="34"/>
                        </a:lnTo>
                        <a:lnTo>
                          <a:pt x="62" y="28"/>
                        </a:lnTo>
                        <a:lnTo>
                          <a:pt x="66" y="20"/>
                        </a:lnTo>
                        <a:lnTo>
                          <a:pt x="62" y="12"/>
                        </a:lnTo>
                        <a:lnTo>
                          <a:pt x="54" y="4"/>
                        </a:lnTo>
                        <a:lnTo>
                          <a:pt x="44" y="0"/>
                        </a:lnTo>
                        <a:lnTo>
                          <a:pt x="30" y="0"/>
                        </a:lnTo>
                        <a:lnTo>
                          <a:pt x="18" y="0"/>
                        </a:lnTo>
                        <a:lnTo>
                          <a:pt x="8" y="4"/>
                        </a:lnTo>
                        <a:lnTo>
                          <a:pt x="0" y="12"/>
                        </a:lnTo>
                        <a:lnTo>
                          <a:pt x="0" y="20"/>
                        </a:lnTo>
                        <a:lnTo>
                          <a:pt x="0" y="28"/>
                        </a:lnTo>
                        <a:lnTo>
                          <a:pt x="8" y="34"/>
                        </a:lnTo>
                        <a:lnTo>
                          <a:pt x="18" y="38"/>
                        </a:lnTo>
                        <a:lnTo>
                          <a:pt x="30" y="40"/>
                        </a:lnTo>
                        <a:close/>
                      </a:path>
                    </a:pathLst>
                  </a:custGeom>
                  <a:solidFill>
                    <a:srgbClr val="FFFF4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262" name="Freeform 658"/>
                  <p:cNvSpPr>
                    <a:spLocks/>
                  </p:cNvSpPr>
                  <p:nvPr/>
                </p:nvSpPr>
                <p:spPr bwMode="auto">
                  <a:xfrm>
                    <a:off x="4666" y="1914"/>
                    <a:ext cx="66" cy="40"/>
                  </a:xfrm>
                  <a:custGeom>
                    <a:avLst/>
                    <a:gdLst>
                      <a:gd name="T0" fmla="*/ 30 w 66"/>
                      <a:gd name="T1" fmla="*/ 40 h 40"/>
                      <a:gd name="T2" fmla="*/ 44 w 66"/>
                      <a:gd name="T3" fmla="*/ 38 h 40"/>
                      <a:gd name="T4" fmla="*/ 54 w 66"/>
                      <a:gd name="T5" fmla="*/ 34 h 40"/>
                      <a:gd name="T6" fmla="*/ 62 w 66"/>
                      <a:gd name="T7" fmla="*/ 28 h 40"/>
                      <a:gd name="T8" fmla="*/ 66 w 66"/>
                      <a:gd name="T9" fmla="*/ 20 h 40"/>
                      <a:gd name="T10" fmla="*/ 62 w 66"/>
                      <a:gd name="T11" fmla="*/ 12 h 40"/>
                      <a:gd name="T12" fmla="*/ 54 w 66"/>
                      <a:gd name="T13" fmla="*/ 4 h 40"/>
                      <a:gd name="T14" fmla="*/ 44 w 66"/>
                      <a:gd name="T15" fmla="*/ 0 h 40"/>
                      <a:gd name="T16" fmla="*/ 30 w 66"/>
                      <a:gd name="T17" fmla="*/ 0 h 40"/>
                      <a:gd name="T18" fmla="*/ 18 w 66"/>
                      <a:gd name="T19" fmla="*/ 0 h 40"/>
                      <a:gd name="T20" fmla="*/ 8 w 66"/>
                      <a:gd name="T21" fmla="*/ 4 h 40"/>
                      <a:gd name="T22" fmla="*/ 0 w 66"/>
                      <a:gd name="T23" fmla="*/ 12 h 40"/>
                      <a:gd name="T24" fmla="*/ 0 w 66"/>
                      <a:gd name="T25" fmla="*/ 20 h 40"/>
                      <a:gd name="T26" fmla="*/ 0 w 66"/>
                      <a:gd name="T27" fmla="*/ 28 h 40"/>
                      <a:gd name="T28" fmla="*/ 8 w 66"/>
                      <a:gd name="T29" fmla="*/ 34 h 40"/>
                      <a:gd name="T30" fmla="*/ 18 w 66"/>
                      <a:gd name="T31" fmla="*/ 38 h 40"/>
                      <a:gd name="T32" fmla="*/ 30 w 66"/>
                      <a:gd name="T33" fmla="*/ 4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6" h="40">
                        <a:moveTo>
                          <a:pt x="30" y="40"/>
                        </a:moveTo>
                        <a:lnTo>
                          <a:pt x="44" y="38"/>
                        </a:lnTo>
                        <a:lnTo>
                          <a:pt x="54" y="34"/>
                        </a:lnTo>
                        <a:lnTo>
                          <a:pt x="62" y="28"/>
                        </a:lnTo>
                        <a:lnTo>
                          <a:pt x="66" y="20"/>
                        </a:lnTo>
                        <a:lnTo>
                          <a:pt x="62" y="12"/>
                        </a:lnTo>
                        <a:lnTo>
                          <a:pt x="54" y="4"/>
                        </a:lnTo>
                        <a:lnTo>
                          <a:pt x="44" y="0"/>
                        </a:lnTo>
                        <a:lnTo>
                          <a:pt x="30" y="0"/>
                        </a:lnTo>
                        <a:lnTo>
                          <a:pt x="18" y="0"/>
                        </a:lnTo>
                        <a:lnTo>
                          <a:pt x="8" y="4"/>
                        </a:lnTo>
                        <a:lnTo>
                          <a:pt x="0" y="12"/>
                        </a:lnTo>
                        <a:lnTo>
                          <a:pt x="0" y="20"/>
                        </a:lnTo>
                        <a:lnTo>
                          <a:pt x="0" y="28"/>
                        </a:lnTo>
                        <a:lnTo>
                          <a:pt x="8" y="34"/>
                        </a:lnTo>
                        <a:lnTo>
                          <a:pt x="18" y="38"/>
                        </a:lnTo>
                        <a:lnTo>
                          <a:pt x="30" y="4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231" name="Group 659"/>
                <p:cNvGrpSpPr>
                  <a:grpSpLocks/>
                </p:cNvGrpSpPr>
                <p:nvPr/>
              </p:nvGrpSpPr>
              <p:grpSpPr bwMode="auto">
                <a:xfrm>
                  <a:off x="4746" y="2054"/>
                  <a:ext cx="66" cy="40"/>
                  <a:chOff x="4746" y="1914"/>
                  <a:chExt cx="66" cy="40"/>
                </a:xfrm>
              </p:grpSpPr>
              <p:sp>
                <p:nvSpPr>
                  <p:cNvPr id="34259" name="Freeform 660"/>
                  <p:cNvSpPr>
                    <a:spLocks/>
                  </p:cNvSpPr>
                  <p:nvPr/>
                </p:nvSpPr>
                <p:spPr bwMode="auto">
                  <a:xfrm>
                    <a:off x="4746" y="1914"/>
                    <a:ext cx="66" cy="40"/>
                  </a:xfrm>
                  <a:custGeom>
                    <a:avLst/>
                    <a:gdLst>
                      <a:gd name="T0" fmla="*/ 34 w 66"/>
                      <a:gd name="T1" fmla="*/ 40 h 40"/>
                      <a:gd name="T2" fmla="*/ 46 w 66"/>
                      <a:gd name="T3" fmla="*/ 38 h 40"/>
                      <a:gd name="T4" fmla="*/ 56 w 66"/>
                      <a:gd name="T5" fmla="*/ 34 h 40"/>
                      <a:gd name="T6" fmla="*/ 64 w 66"/>
                      <a:gd name="T7" fmla="*/ 28 h 40"/>
                      <a:gd name="T8" fmla="*/ 66 w 66"/>
                      <a:gd name="T9" fmla="*/ 20 h 40"/>
                      <a:gd name="T10" fmla="*/ 64 w 66"/>
                      <a:gd name="T11" fmla="*/ 12 h 40"/>
                      <a:gd name="T12" fmla="*/ 56 w 66"/>
                      <a:gd name="T13" fmla="*/ 4 h 40"/>
                      <a:gd name="T14" fmla="*/ 46 w 66"/>
                      <a:gd name="T15" fmla="*/ 0 h 40"/>
                      <a:gd name="T16" fmla="*/ 34 w 66"/>
                      <a:gd name="T17" fmla="*/ 0 h 40"/>
                      <a:gd name="T18" fmla="*/ 20 w 66"/>
                      <a:gd name="T19" fmla="*/ 0 h 40"/>
                      <a:gd name="T20" fmla="*/ 10 w 66"/>
                      <a:gd name="T21" fmla="*/ 4 h 40"/>
                      <a:gd name="T22" fmla="*/ 2 w 66"/>
                      <a:gd name="T23" fmla="*/ 12 h 40"/>
                      <a:gd name="T24" fmla="*/ 0 w 66"/>
                      <a:gd name="T25" fmla="*/ 20 h 40"/>
                      <a:gd name="T26" fmla="*/ 2 w 66"/>
                      <a:gd name="T27" fmla="*/ 28 h 40"/>
                      <a:gd name="T28" fmla="*/ 10 w 66"/>
                      <a:gd name="T29" fmla="*/ 34 h 40"/>
                      <a:gd name="T30" fmla="*/ 20 w 66"/>
                      <a:gd name="T31" fmla="*/ 38 h 40"/>
                      <a:gd name="T32" fmla="*/ 34 w 66"/>
                      <a:gd name="T33" fmla="*/ 4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6" h="40">
                        <a:moveTo>
                          <a:pt x="34" y="40"/>
                        </a:moveTo>
                        <a:lnTo>
                          <a:pt x="46" y="38"/>
                        </a:lnTo>
                        <a:lnTo>
                          <a:pt x="56" y="34"/>
                        </a:lnTo>
                        <a:lnTo>
                          <a:pt x="64" y="28"/>
                        </a:lnTo>
                        <a:lnTo>
                          <a:pt x="66" y="20"/>
                        </a:lnTo>
                        <a:lnTo>
                          <a:pt x="64" y="12"/>
                        </a:lnTo>
                        <a:lnTo>
                          <a:pt x="56" y="4"/>
                        </a:lnTo>
                        <a:lnTo>
                          <a:pt x="46" y="0"/>
                        </a:lnTo>
                        <a:lnTo>
                          <a:pt x="34" y="0"/>
                        </a:lnTo>
                        <a:lnTo>
                          <a:pt x="20" y="0"/>
                        </a:lnTo>
                        <a:lnTo>
                          <a:pt x="10" y="4"/>
                        </a:lnTo>
                        <a:lnTo>
                          <a:pt x="2" y="12"/>
                        </a:lnTo>
                        <a:lnTo>
                          <a:pt x="0" y="20"/>
                        </a:lnTo>
                        <a:lnTo>
                          <a:pt x="2" y="28"/>
                        </a:lnTo>
                        <a:lnTo>
                          <a:pt x="10" y="34"/>
                        </a:lnTo>
                        <a:lnTo>
                          <a:pt x="20" y="38"/>
                        </a:lnTo>
                        <a:lnTo>
                          <a:pt x="34" y="40"/>
                        </a:lnTo>
                        <a:close/>
                      </a:path>
                    </a:pathLst>
                  </a:custGeom>
                  <a:solidFill>
                    <a:srgbClr val="FFFF4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260" name="Freeform 661"/>
                  <p:cNvSpPr>
                    <a:spLocks/>
                  </p:cNvSpPr>
                  <p:nvPr/>
                </p:nvSpPr>
                <p:spPr bwMode="auto">
                  <a:xfrm>
                    <a:off x="4746" y="1914"/>
                    <a:ext cx="66" cy="40"/>
                  </a:xfrm>
                  <a:custGeom>
                    <a:avLst/>
                    <a:gdLst>
                      <a:gd name="T0" fmla="*/ 34 w 66"/>
                      <a:gd name="T1" fmla="*/ 40 h 40"/>
                      <a:gd name="T2" fmla="*/ 46 w 66"/>
                      <a:gd name="T3" fmla="*/ 38 h 40"/>
                      <a:gd name="T4" fmla="*/ 56 w 66"/>
                      <a:gd name="T5" fmla="*/ 34 h 40"/>
                      <a:gd name="T6" fmla="*/ 64 w 66"/>
                      <a:gd name="T7" fmla="*/ 28 h 40"/>
                      <a:gd name="T8" fmla="*/ 66 w 66"/>
                      <a:gd name="T9" fmla="*/ 20 h 40"/>
                      <a:gd name="T10" fmla="*/ 64 w 66"/>
                      <a:gd name="T11" fmla="*/ 12 h 40"/>
                      <a:gd name="T12" fmla="*/ 56 w 66"/>
                      <a:gd name="T13" fmla="*/ 4 h 40"/>
                      <a:gd name="T14" fmla="*/ 46 w 66"/>
                      <a:gd name="T15" fmla="*/ 0 h 40"/>
                      <a:gd name="T16" fmla="*/ 34 w 66"/>
                      <a:gd name="T17" fmla="*/ 0 h 40"/>
                      <a:gd name="T18" fmla="*/ 20 w 66"/>
                      <a:gd name="T19" fmla="*/ 0 h 40"/>
                      <a:gd name="T20" fmla="*/ 10 w 66"/>
                      <a:gd name="T21" fmla="*/ 4 h 40"/>
                      <a:gd name="T22" fmla="*/ 2 w 66"/>
                      <a:gd name="T23" fmla="*/ 12 h 40"/>
                      <a:gd name="T24" fmla="*/ 0 w 66"/>
                      <a:gd name="T25" fmla="*/ 20 h 40"/>
                      <a:gd name="T26" fmla="*/ 2 w 66"/>
                      <a:gd name="T27" fmla="*/ 28 h 40"/>
                      <a:gd name="T28" fmla="*/ 10 w 66"/>
                      <a:gd name="T29" fmla="*/ 34 h 40"/>
                      <a:gd name="T30" fmla="*/ 20 w 66"/>
                      <a:gd name="T31" fmla="*/ 38 h 40"/>
                      <a:gd name="T32" fmla="*/ 34 w 66"/>
                      <a:gd name="T33" fmla="*/ 4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6" h="40">
                        <a:moveTo>
                          <a:pt x="34" y="40"/>
                        </a:moveTo>
                        <a:lnTo>
                          <a:pt x="46" y="38"/>
                        </a:lnTo>
                        <a:lnTo>
                          <a:pt x="56" y="34"/>
                        </a:lnTo>
                        <a:lnTo>
                          <a:pt x="64" y="28"/>
                        </a:lnTo>
                        <a:lnTo>
                          <a:pt x="66" y="20"/>
                        </a:lnTo>
                        <a:lnTo>
                          <a:pt x="64" y="12"/>
                        </a:lnTo>
                        <a:lnTo>
                          <a:pt x="56" y="4"/>
                        </a:lnTo>
                        <a:lnTo>
                          <a:pt x="46" y="0"/>
                        </a:lnTo>
                        <a:lnTo>
                          <a:pt x="34" y="0"/>
                        </a:lnTo>
                        <a:lnTo>
                          <a:pt x="20" y="0"/>
                        </a:lnTo>
                        <a:lnTo>
                          <a:pt x="10" y="4"/>
                        </a:lnTo>
                        <a:lnTo>
                          <a:pt x="2" y="12"/>
                        </a:lnTo>
                        <a:lnTo>
                          <a:pt x="0" y="20"/>
                        </a:lnTo>
                        <a:lnTo>
                          <a:pt x="2" y="28"/>
                        </a:lnTo>
                        <a:lnTo>
                          <a:pt x="10" y="34"/>
                        </a:lnTo>
                        <a:lnTo>
                          <a:pt x="20" y="38"/>
                        </a:lnTo>
                        <a:lnTo>
                          <a:pt x="34" y="4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sp>
              <p:nvSpPr>
                <p:cNvPr id="34232" name="Freeform 662"/>
                <p:cNvSpPr>
                  <a:spLocks/>
                </p:cNvSpPr>
                <p:nvPr/>
              </p:nvSpPr>
              <p:spPr bwMode="auto">
                <a:xfrm>
                  <a:off x="4696" y="2090"/>
                  <a:ext cx="68" cy="460"/>
                </a:xfrm>
                <a:custGeom>
                  <a:avLst/>
                  <a:gdLst>
                    <a:gd name="T0" fmla="*/ 68 w 68"/>
                    <a:gd name="T1" fmla="*/ 16 h 460"/>
                    <a:gd name="T2" fmla="*/ 68 w 68"/>
                    <a:gd name="T3" fmla="*/ 440 h 460"/>
                    <a:gd name="T4" fmla="*/ 66 w 68"/>
                    <a:gd name="T5" fmla="*/ 440 h 460"/>
                    <a:gd name="T6" fmla="*/ 64 w 68"/>
                    <a:gd name="T7" fmla="*/ 448 h 460"/>
                    <a:gd name="T8" fmla="*/ 58 w 68"/>
                    <a:gd name="T9" fmla="*/ 454 h 460"/>
                    <a:gd name="T10" fmla="*/ 46 w 68"/>
                    <a:gd name="T11" fmla="*/ 458 h 460"/>
                    <a:gd name="T12" fmla="*/ 34 w 68"/>
                    <a:gd name="T13" fmla="*/ 460 h 460"/>
                    <a:gd name="T14" fmla="*/ 22 w 68"/>
                    <a:gd name="T15" fmla="*/ 458 h 460"/>
                    <a:gd name="T16" fmla="*/ 12 w 68"/>
                    <a:gd name="T17" fmla="*/ 454 h 460"/>
                    <a:gd name="T18" fmla="*/ 4 w 68"/>
                    <a:gd name="T19" fmla="*/ 448 h 460"/>
                    <a:gd name="T20" fmla="*/ 0 w 68"/>
                    <a:gd name="T21" fmla="*/ 440 h 460"/>
                    <a:gd name="T22" fmla="*/ 0 w 68"/>
                    <a:gd name="T23" fmla="*/ 16 h 460"/>
                    <a:gd name="T24" fmla="*/ 4 w 68"/>
                    <a:gd name="T25" fmla="*/ 10 h 460"/>
                    <a:gd name="T26" fmla="*/ 12 w 68"/>
                    <a:gd name="T27" fmla="*/ 2 h 460"/>
                    <a:gd name="T28" fmla="*/ 22 w 68"/>
                    <a:gd name="T29" fmla="*/ 0 h 460"/>
                    <a:gd name="T30" fmla="*/ 34 w 68"/>
                    <a:gd name="T31" fmla="*/ 0 h 460"/>
                    <a:gd name="T32" fmla="*/ 46 w 68"/>
                    <a:gd name="T33" fmla="*/ 0 h 460"/>
                    <a:gd name="T34" fmla="*/ 58 w 68"/>
                    <a:gd name="T35" fmla="*/ 2 h 460"/>
                    <a:gd name="T36" fmla="*/ 64 w 68"/>
                    <a:gd name="T37" fmla="*/ 10 h 460"/>
                    <a:gd name="T38" fmla="*/ 66 w 68"/>
                    <a:gd name="T39" fmla="*/ 16 h 460"/>
                    <a:gd name="T40" fmla="*/ 68 w 68"/>
                    <a:gd name="T41" fmla="*/ 16 h 4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8" h="460">
                      <a:moveTo>
                        <a:pt x="68" y="16"/>
                      </a:moveTo>
                      <a:lnTo>
                        <a:pt x="68" y="440"/>
                      </a:lnTo>
                      <a:lnTo>
                        <a:pt x="66" y="440"/>
                      </a:lnTo>
                      <a:lnTo>
                        <a:pt x="64" y="448"/>
                      </a:lnTo>
                      <a:lnTo>
                        <a:pt x="58" y="454"/>
                      </a:lnTo>
                      <a:lnTo>
                        <a:pt x="46" y="458"/>
                      </a:lnTo>
                      <a:lnTo>
                        <a:pt x="34" y="460"/>
                      </a:lnTo>
                      <a:lnTo>
                        <a:pt x="22" y="458"/>
                      </a:lnTo>
                      <a:lnTo>
                        <a:pt x="12" y="454"/>
                      </a:lnTo>
                      <a:lnTo>
                        <a:pt x="4" y="448"/>
                      </a:lnTo>
                      <a:lnTo>
                        <a:pt x="0" y="440"/>
                      </a:lnTo>
                      <a:lnTo>
                        <a:pt x="0" y="16"/>
                      </a:lnTo>
                      <a:lnTo>
                        <a:pt x="4" y="10"/>
                      </a:lnTo>
                      <a:lnTo>
                        <a:pt x="12" y="2"/>
                      </a:lnTo>
                      <a:lnTo>
                        <a:pt x="22" y="0"/>
                      </a:lnTo>
                      <a:lnTo>
                        <a:pt x="34" y="0"/>
                      </a:lnTo>
                      <a:lnTo>
                        <a:pt x="46" y="0"/>
                      </a:lnTo>
                      <a:lnTo>
                        <a:pt x="58" y="2"/>
                      </a:lnTo>
                      <a:lnTo>
                        <a:pt x="64" y="10"/>
                      </a:lnTo>
                      <a:lnTo>
                        <a:pt x="66" y="16"/>
                      </a:lnTo>
                      <a:lnTo>
                        <a:pt x="68" y="16"/>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nvGrpSpPr>
                <p:cNvPr id="34233" name="Group 663"/>
                <p:cNvGrpSpPr>
                  <a:grpSpLocks/>
                </p:cNvGrpSpPr>
                <p:nvPr/>
              </p:nvGrpSpPr>
              <p:grpSpPr bwMode="auto">
                <a:xfrm>
                  <a:off x="4696" y="2090"/>
                  <a:ext cx="66" cy="38"/>
                  <a:chOff x="4696" y="1950"/>
                  <a:chExt cx="66" cy="38"/>
                </a:xfrm>
              </p:grpSpPr>
              <p:sp>
                <p:nvSpPr>
                  <p:cNvPr id="34257" name="Freeform 664"/>
                  <p:cNvSpPr>
                    <a:spLocks/>
                  </p:cNvSpPr>
                  <p:nvPr/>
                </p:nvSpPr>
                <p:spPr bwMode="auto">
                  <a:xfrm>
                    <a:off x="4696" y="1950"/>
                    <a:ext cx="66" cy="38"/>
                  </a:xfrm>
                  <a:custGeom>
                    <a:avLst/>
                    <a:gdLst>
                      <a:gd name="T0" fmla="*/ 34 w 66"/>
                      <a:gd name="T1" fmla="*/ 38 h 38"/>
                      <a:gd name="T2" fmla="*/ 44 w 66"/>
                      <a:gd name="T3" fmla="*/ 36 h 38"/>
                      <a:gd name="T4" fmla="*/ 56 w 66"/>
                      <a:gd name="T5" fmla="*/ 34 h 38"/>
                      <a:gd name="T6" fmla="*/ 64 w 66"/>
                      <a:gd name="T7" fmla="*/ 26 h 38"/>
                      <a:gd name="T8" fmla="*/ 66 w 66"/>
                      <a:gd name="T9" fmla="*/ 16 h 38"/>
                      <a:gd name="T10" fmla="*/ 64 w 66"/>
                      <a:gd name="T11" fmla="*/ 10 h 38"/>
                      <a:gd name="T12" fmla="*/ 56 w 66"/>
                      <a:gd name="T13" fmla="*/ 2 h 38"/>
                      <a:gd name="T14" fmla="*/ 44 w 66"/>
                      <a:gd name="T15" fmla="*/ 0 h 38"/>
                      <a:gd name="T16" fmla="*/ 34 w 66"/>
                      <a:gd name="T17" fmla="*/ 0 h 38"/>
                      <a:gd name="T18" fmla="*/ 22 w 66"/>
                      <a:gd name="T19" fmla="*/ 0 h 38"/>
                      <a:gd name="T20" fmla="*/ 12 w 66"/>
                      <a:gd name="T21" fmla="*/ 2 h 38"/>
                      <a:gd name="T22" fmla="*/ 4 w 66"/>
                      <a:gd name="T23" fmla="*/ 10 h 38"/>
                      <a:gd name="T24" fmla="*/ 0 w 66"/>
                      <a:gd name="T25" fmla="*/ 16 h 38"/>
                      <a:gd name="T26" fmla="*/ 4 w 66"/>
                      <a:gd name="T27" fmla="*/ 26 h 38"/>
                      <a:gd name="T28" fmla="*/ 12 w 66"/>
                      <a:gd name="T29" fmla="*/ 34 h 38"/>
                      <a:gd name="T30" fmla="*/ 22 w 66"/>
                      <a:gd name="T31" fmla="*/ 36 h 38"/>
                      <a:gd name="T32" fmla="*/ 34 w 66"/>
                      <a:gd name="T33" fmla="*/ 38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6" h="38">
                        <a:moveTo>
                          <a:pt x="34" y="38"/>
                        </a:moveTo>
                        <a:lnTo>
                          <a:pt x="44" y="36"/>
                        </a:lnTo>
                        <a:lnTo>
                          <a:pt x="56" y="34"/>
                        </a:lnTo>
                        <a:lnTo>
                          <a:pt x="64" y="26"/>
                        </a:lnTo>
                        <a:lnTo>
                          <a:pt x="66" y="16"/>
                        </a:lnTo>
                        <a:lnTo>
                          <a:pt x="64" y="10"/>
                        </a:lnTo>
                        <a:lnTo>
                          <a:pt x="56" y="2"/>
                        </a:lnTo>
                        <a:lnTo>
                          <a:pt x="44" y="0"/>
                        </a:lnTo>
                        <a:lnTo>
                          <a:pt x="34" y="0"/>
                        </a:lnTo>
                        <a:lnTo>
                          <a:pt x="22" y="0"/>
                        </a:lnTo>
                        <a:lnTo>
                          <a:pt x="12" y="2"/>
                        </a:lnTo>
                        <a:lnTo>
                          <a:pt x="4" y="10"/>
                        </a:lnTo>
                        <a:lnTo>
                          <a:pt x="0" y="16"/>
                        </a:lnTo>
                        <a:lnTo>
                          <a:pt x="4" y="26"/>
                        </a:lnTo>
                        <a:lnTo>
                          <a:pt x="12" y="34"/>
                        </a:lnTo>
                        <a:lnTo>
                          <a:pt x="22" y="36"/>
                        </a:lnTo>
                        <a:lnTo>
                          <a:pt x="34" y="38"/>
                        </a:lnTo>
                        <a:close/>
                      </a:path>
                    </a:pathLst>
                  </a:custGeom>
                  <a:solidFill>
                    <a:srgbClr val="FFFF4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258" name="Freeform 665"/>
                  <p:cNvSpPr>
                    <a:spLocks/>
                  </p:cNvSpPr>
                  <p:nvPr/>
                </p:nvSpPr>
                <p:spPr bwMode="auto">
                  <a:xfrm>
                    <a:off x="4696" y="1950"/>
                    <a:ext cx="66" cy="38"/>
                  </a:xfrm>
                  <a:custGeom>
                    <a:avLst/>
                    <a:gdLst>
                      <a:gd name="T0" fmla="*/ 34 w 66"/>
                      <a:gd name="T1" fmla="*/ 38 h 38"/>
                      <a:gd name="T2" fmla="*/ 44 w 66"/>
                      <a:gd name="T3" fmla="*/ 36 h 38"/>
                      <a:gd name="T4" fmla="*/ 56 w 66"/>
                      <a:gd name="T5" fmla="*/ 34 h 38"/>
                      <a:gd name="T6" fmla="*/ 64 w 66"/>
                      <a:gd name="T7" fmla="*/ 26 h 38"/>
                      <a:gd name="T8" fmla="*/ 66 w 66"/>
                      <a:gd name="T9" fmla="*/ 16 h 38"/>
                      <a:gd name="T10" fmla="*/ 64 w 66"/>
                      <a:gd name="T11" fmla="*/ 10 h 38"/>
                      <a:gd name="T12" fmla="*/ 56 w 66"/>
                      <a:gd name="T13" fmla="*/ 2 h 38"/>
                      <a:gd name="T14" fmla="*/ 44 w 66"/>
                      <a:gd name="T15" fmla="*/ 0 h 38"/>
                      <a:gd name="T16" fmla="*/ 34 w 66"/>
                      <a:gd name="T17" fmla="*/ 0 h 38"/>
                      <a:gd name="T18" fmla="*/ 22 w 66"/>
                      <a:gd name="T19" fmla="*/ 0 h 38"/>
                      <a:gd name="T20" fmla="*/ 12 w 66"/>
                      <a:gd name="T21" fmla="*/ 2 h 38"/>
                      <a:gd name="T22" fmla="*/ 4 w 66"/>
                      <a:gd name="T23" fmla="*/ 10 h 38"/>
                      <a:gd name="T24" fmla="*/ 0 w 66"/>
                      <a:gd name="T25" fmla="*/ 16 h 38"/>
                      <a:gd name="T26" fmla="*/ 4 w 66"/>
                      <a:gd name="T27" fmla="*/ 26 h 38"/>
                      <a:gd name="T28" fmla="*/ 12 w 66"/>
                      <a:gd name="T29" fmla="*/ 34 h 38"/>
                      <a:gd name="T30" fmla="*/ 22 w 66"/>
                      <a:gd name="T31" fmla="*/ 36 h 38"/>
                      <a:gd name="T32" fmla="*/ 34 w 66"/>
                      <a:gd name="T33" fmla="*/ 38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6" h="38">
                        <a:moveTo>
                          <a:pt x="34" y="38"/>
                        </a:moveTo>
                        <a:lnTo>
                          <a:pt x="44" y="36"/>
                        </a:lnTo>
                        <a:lnTo>
                          <a:pt x="56" y="34"/>
                        </a:lnTo>
                        <a:lnTo>
                          <a:pt x="64" y="26"/>
                        </a:lnTo>
                        <a:lnTo>
                          <a:pt x="66" y="16"/>
                        </a:lnTo>
                        <a:lnTo>
                          <a:pt x="64" y="10"/>
                        </a:lnTo>
                        <a:lnTo>
                          <a:pt x="56" y="2"/>
                        </a:lnTo>
                        <a:lnTo>
                          <a:pt x="44" y="0"/>
                        </a:lnTo>
                        <a:lnTo>
                          <a:pt x="34" y="0"/>
                        </a:lnTo>
                        <a:lnTo>
                          <a:pt x="22" y="0"/>
                        </a:lnTo>
                        <a:lnTo>
                          <a:pt x="12" y="2"/>
                        </a:lnTo>
                        <a:lnTo>
                          <a:pt x="4" y="10"/>
                        </a:lnTo>
                        <a:lnTo>
                          <a:pt x="0" y="16"/>
                        </a:lnTo>
                        <a:lnTo>
                          <a:pt x="4" y="26"/>
                        </a:lnTo>
                        <a:lnTo>
                          <a:pt x="12" y="34"/>
                        </a:lnTo>
                        <a:lnTo>
                          <a:pt x="22" y="36"/>
                        </a:lnTo>
                        <a:lnTo>
                          <a:pt x="34" y="38"/>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234" name="Group 666"/>
                <p:cNvGrpSpPr>
                  <a:grpSpLocks/>
                </p:cNvGrpSpPr>
                <p:nvPr/>
              </p:nvGrpSpPr>
              <p:grpSpPr bwMode="auto">
                <a:xfrm>
                  <a:off x="4544" y="2090"/>
                  <a:ext cx="62" cy="40"/>
                  <a:chOff x="4544" y="1950"/>
                  <a:chExt cx="62" cy="40"/>
                </a:xfrm>
              </p:grpSpPr>
              <p:sp>
                <p:nvSpPr>
                  <p:cNvPr id="34255" name="Freeform 667"/>
                  <p:cNvSpPr>
                    <a:spLocks/>
                  </p:cNvSpPr>
                  <p:nvPr/>
                </p:nvSpPr>
                <p:spPr bwMode="auto">
                  <a:xfrm>
                    <a:off x="4544" y="1950"/>
                    <a:ext cx="62" cy="40"/>
                  </a:xfrm>
                  <a:custGeom>
                    <a:avLst/>
                    <a:gdLst>
                      <a:gd name="T0" fmla="*/ 30 w 62"/>
                      <a:gd name="T1" fmla="*/ 40 h 40"/>
                      <a:gd name="T2" fmla="*/ 44 w 62"/>
                      <a:gd name="T3" fmla="*/ 38 h 40"/>
                      <a:gd name="T4" fmla="*/ 54 w 62"/>
                      <a:gd name="T5" fmla="*/ 34 h 40"/>
                      <a:gd name="T6" fmla="*/ 60 w 62"/>
                      <a:gd name="T7" fmla="*/ 28 h 40"/>
                      <a:gd name="T8" fmla="*/ 62 w 62"/>
                      <a:gd name="T9" fmla="*/ 20 h 40"/>
                      <a:gd name="T10" fmla="*/ 60 w 62"/>
                      <a:gd name="T11" fmla="*/ 12 h 40"/>
                      <a:gd name="T12" fmla="*/ 54 w 62"/>
                      <a:gd name="T13" fmla="*/ 6 h 40"/>
                      <a:gd name="T14" fmla="*/ 44 w 62"/>
                      <a:gd name="T15" fmla="*/ 0 h 40"/>
                      <a:gd name="T16" fmla="*/ 30 w 62"/>
                      <a:gd name="T17" fmla="*/ 0 h 40"/>
                      <a:gd name="T18" fmla="*/ 18 w 62"/>
                      <a:gd name="T19" fmla="*/ 0 h 40"/>
                      <a:gd name="T20" fmla="*/ 8 w 62"/>
                      <a:gd name="T21" fmla="*/ 6 h 40"/>
                      <a:gd name="T22" fmla="*/ 0 w 62"/>
                      <a:gd name="T23" fmla="*/ 12 h 40"/>
                      <a:gd name="T24" fmla="*/ 0 w 62"/>
                      <a:gd name="T25" fmla="*/ 20 h 40"/>
                      <a:gd name="T26" fmla="*/ 0 w 62"/>
                      <a:gd name="T27" fmla="*/ 28 h 40"/>
                      <a:gd name="T28" fmla="*/ 8 w 62"/>
                      <a:gd name="T29" fmla="*/ 34 h 40"/>
                      <a:gd name="T30" fmla="*/ 18 w 62"/>
                      <a:gd name="T31" fmla="*/ 38 h 40"/>
                      <a:gd name="T32" fmla="*/ 30 w 62"/>
                      <a:gd name="T33" fmla="*/ 4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2" h="40">
                        <a:moveTo>
                          <a:pt x="30" y="40"/>
                        </a:moveTo>
                        <a:lnTo>
                          <a:pt x="44" y="38"/>
                        </a:lnTo>
                        <a:lnTo>
                          <a:pt x="54" y="34"/>
                        </a:lnTo>
                        <a:lnTo>
                          <a:pt x="60" y="28"/>
                        </a:lnTo>
                        <a:lnTo>
                          <a:pt x="62" y="20"/>
                        </a:lnTo>
                        <a:lnTo>
                          <a:pt x="60" y="12"/>
                        </a:lnTo>
                        <a:lnTo>
                          <a:pt x="54" y="6"/>
                        </a:lnTo>
                        <a:lnTo>
                          <a:pt x="44" y="0"/>
                        </a:lnTo>
                        <a:lnTo>
                          <a:pt x="30" y="0"/>
                        </a:lnTo>
                        <a:lnTo>
                          <a:pt x="18" y="0"/>
                        </a:lnTo>
                        <a:lnTo>
                          <a:pt x="8" y="6"/>
                        </a:lnTo>
                        <a:lnTo>
                          <a:pt x="0" y="12"/>
                        </a:lnTo>
                        <a:lnTo>
                          <a:pt x="0" y="20"/>
                        </a:lnTo>
                        <a:lnTo>
                          <a:pt x="0" y="28"/>
                        </a:lnTo>
                        <a:lnTo>
                          <a:pt x="8" y="34"/>
                        </a:lnTo>
                        <a:lnTo>
                          <a:pt x="18" y="38"/>
                        </a:lnTo>
                        <a:lnTo>
                          <a:pt x="30" y="40"/>
                        </a:lnTo>
                        <a:close/>
                      </a:path>
                    </a:pathLst>
                  </a:custGeom>
                  <a:solidFill>
                    <a:srgbClr val="FFFF4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256" name="Freeform 668"/>
                  <p:cNvSpPr>
                    <a:spLocks/>
                  </p:cNvSpPr>
                  <p:nvPr/>
                </p:nvSpPr>
                <p:spPr bwMode="auto">
                  <a:xfrm>
                    <a:off x="4544" y="1950"/>
                    <a:ext cx="62" cy="40"/>
                  </a:xfrm>
                  <a:custGeom>
                    <a:avLst/>
                    <a:gdLst>
                      <a:gd name="T0" fmla="*/ 30 w 62"/>
                      <a:gd name="T1" fmla="*/ 40 h 40"/>
                      <a:gd name="T2" fmla="*/ 44 w 62"/>
                      <a:gd name="T3" fmla="*/ 38 h 40"/>
                      <a:gd name="T4" fmla="*/ 54 w 62"/>
                      <a:gd name="T5" fmla="*/ 34 h 40"/>
                      <a:gd name="T6" fmla="*/ 60 w 62"/>
                      <a:gd name="T7" fmla="*/ 28 h 40"/>
                      <a:gd name="T8" fmla="*/ 62 w 62"/>
                      <a:gd name="T9" fmla="*/ 20 h 40"/>
                      <a:gd name="T10" fmla="*/ 60 w 62"/>
                      <a:gd name="T11" fmla="*/ 12 h 40"/>
                      <a:gd name="T12" fmla="*/ 54 w 62"/>
                      <a:gd name="T13" fmla="*/ 6 h 40"/>
                      <a:gd name="T14" fmla="*/ 44 w 62"/>
                      <a:gd name="T15" fmla="*/ 0 h 40"/>
                      <a:gd name="T16" fmla="*/ 30 w 62"/>
                      <a:gd name="T17" fmla="*/ 0 h 40"/>
                      <a:gd name="T18" fmla="*/ 18 w 62"/>
                      <a:gd name="T19" fmla="*/ 0 h 40"/>
                      <a:gd name="T20" fmla="*/ 8 w 62"/>
                      <a:gd name="T21" fmla="*/ 6 h 40"/>
                      <a:gd name="T22" fmla="*/ 0 w 62"/>
                      <a:gd name="T23" fmla="*/ 12 h 40"/>
                      <a:gd name="T24" fmla="*/ 0 w 62"/>
                      <a:gd name="T25" fmla="*/ 20 h 40"/>
                      <a:gd name="T26" fmla="*/ 0 w 62"/>
                      <a:gd name="T27" fmla="*/ 28 h 40"/>
                      <a:gd name="T28" fmla="*/ 8 w 62"/>
                      <a:gd name="T29" fmla="*/ 34 h 40"/>
                      <a:gd name="T30" fmla="*/ 18 w 62"/>
                      <a:gd name="T31" fmla="*/ 38 h 40"/>
                      <a:gd name="T32" fmla="*/ 30 w 62"/>
                      <a:gd name="T33" fmla="*/ 4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2" h="40">
                        <a:moveTo>
                          <a:pt x="30" y="40"/>
                        </a:moveTo>
                        <a:lnTo>
                          <a:pt x="44" y="38"/>
                        </a:lnTo>
                        <a:lnTo>
                          <a:pt x="54" y="34"/>
                        </a:lnTo>
                        <a:lnTo>
                          <a:pt x="60" y="28"/>
                        </a:lnTo>
                        <a:lnTo>
                          <a:pt x="62" y="20"/>
                        </a:lnTo>
                        <a:lnTo>
                          <a:pt x="60" y="12"/>
                        </a:lnTo>
                        <a:lnTo>
                          <a:pt x="54" y="6"/>
                        </a:lnTo>
                        <a:lnTo>
                          <a:pt x="44" y="0"/>
                        </a:lnTo>
                        <a:lnTo>
                          <a:pt x="30" y="0"/>
                        </a:lnTo>
                        <a:lnTo>
                          <a:pt x="18" y="0"/>
                        </a:lnTo>
                        <a:lnTo>
                          <a:pt x="8" y="6"/>
                        </a:lnTo>
                        <a:lnTo>
                          <a:pt x="0" y="12"/>
                        </a:lnTo>
                        <a:lnTo>
                          <a:pt x="0" y="20"/>
                        </a:lnTo>
                        <a:lnTo>
                          <a:pt x="0" y="28"/>
                        </a:lnTo>
                        <a:lnTo>
                          <a:pt x="8" y="34"/>
                        </a:lnTo>
                        <a:lnTo>
                          <a:pt x="18" y="38"/>
                        </a:lnTo>
                        <a:lnTo>
                          <a:pt x="30" y="4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sp>
              <p:nvSpPr>
                <p:cNvPr id="34235" name="Freeform 669"/>
                <p:cNvSpPr>
                  <a:spLocks/>
                </p:cNvSpPr>
                <p:nvPr/>
              </p:nvSpPr>
              <p:spPr bwMode="auto">
                <a:xfrm>
                  <a:off x="4506" y="1554"/>
                  <a:ext cx="328" cy="556"/>
                </a:xfrm>
                <a:custGeom>
                  <a:avLst/>
                  <a:gdLst>
                    <a:gd name="T0" fmla="*/ 68 w 328"/>
                    <a:gd name="T1" fmla="*/ 556 h 556"/>
                    <a:gd name="T2" fmla="*/ 68 w 328"/>
                    <a:gd name="T3" fmla="*/ 470 h 556"/>
                    <a:gd name="T4" fmla="*/ 68 w 328"/>
                    <a:gd name="T5" fmla="*/ 468 h 556"/>
                    <a:gd name="T6" fmla="*/ 68 w 328"/>
                    <a:gd name="T7" fmla="*/ 464 h 556"/>
                    <a:gd name="T8" fmla="*/ 66 w 328"/>
                    <a:gd name="T9" fmla="*/ 456 h 556"/>
                    <a:gd name="T10" fmla="*/ 62 w 328"/>
                    <a:gd name="T11" fmla="*/ 442 h 556"/>
                    <a:gd name="T12" fmla="*/ 58 w 328"/>
                    <a:gd name="T13" fmla="*/ 426 h 556"/>
                    <a:gd name="T14" fmla="*/ 50 w 328"/>
                    <a:gd name="T15" fmla="*/ 406 h 556"/>
                    <a:gd name="T16" fmla="*/ 36 w 328"/>
                    <a:gd name="T17" fmla="*/ 380 h 556"/>
                    <a:gd name="T18" fmla="*/ 20 w 328"/>
                    <a:gd name="T19" fmla="*/ 352 h 556"/>
                    <a:gd name="T20" fmla="*/ 16 w 328"/>
                    <a:gd name="T21" fmla="*/ 350 h 556"/>
                    <a:gd name="T22" fmla="*/ 12 w 328"/>
                    <a:gd name="T23" fmla="*/ 342 h 556"/>
                    <a:gd name="T24" fmla="*/ 6 w 328"/>
                    <a:gd name="T25" fmla="*/ 334 h 556"/>
                    <a:gd name="T26" fmla="*/ 2 w 328"/>
                    <a:gd name="T27" fmla="*/ 322 h 556"/>
                    <a:gd name="T28" fmla="*/ 0 w 328"/>
                    <a:gd name="T29" fmla="*/ 308 h 556"/>
                    <a:gd name="T30" fmla="*/ 0 w 328"/>
                    <a:gd name="T31" fmla="*/ 294 h 556"/>
                    <a:gd name="T32" fmla="*/ 8 w 328"/>
                    <a:gd name="T33" fmla="*/ 276 h 556"/>
                    <a:gd name="T34" fmla="*/ 24 w 328"/>
                    <a:gd name="T35" fmla="*/ 260 h 556"/>
                    <a:gd name="T36" fmla="*/ 24 w 328"/>
                    <a:gd name="T37" fmla="*/ 260 h 556"/>
                    <a:gd name="T38" fmla="*/ 28 w 328"/>
                    <a:gd name="T39" fmla="*/ 260 h 556"/>
                    <a:gd name="T40" fmla="*/ 36 w 328"/>
                    <a:gd name="T41" fmla="*/ 258 h 556"/>
                    <a:gd name="T42" fmla="*/ 46 w 328"/>
                    <a:gd name="T43" fmla="*/ 254 h 556"/>
                    <a:gd name="T44" fmla="*/ 56 w 328"/>
                    <a:gd name="T45" fmla="*/ 248 h 556"/>
                    <a:gd name="T46" fmla="*/ 66 w 328"/>
                    <a:gd name="T47" fmla="*/ 240 h 556"/>
                    <a:gd name="T48" fmla="*/ 74 w 328"/>
                    <a:gd name="T49" fmla="*/ 224 h 556"/>
                    <a:gd name="T50" fmla="*/ 84 w 328"/>
                    <a:gd name="T51" fmla="*/ 206 h 556"/>
                    <a:gd name="T52" fmla="*/ 86 w 328"/>
                    <a:gd name="T53" fmla="*/ 188 h 556"/>
                    <a:gd name="T54" fmla="*/ 90 w 328"/>
                    <a:gd name="T55" fmla="*/ 172 h 556"/>
                    <a:gd name="T56" fmla="*/ 92 w 328"/>
                    <a:gd name="T57" fmla="*/ 162 h 556"/>
                    <a:gd name="T58" fmla="*/ 94 w 328"/>
                    <a:gd name="T59" fmla="*/ 154 h 556"/>
                    <a:gd name="T60" fmla="*/ 94 w 328"/>
                    <a:gd name="T61" fmla="*/ 152 h 556"/>
                    <a:gd name="T62" fmla="*/ 96 w 328"/>
                    <a:gd name="T63" fmla="*/ 150 h 556"/>
                    <a:gd name="T64" fmla="*/ 96 w 328"/>
                    <a:gd name="T65" fmla="*/ 148 h 556"/>
                    <a:gd name="T66" fmla="*/ 84 w 328"/>
                    <a:gd name="T67" fmla="*/ 206 h 556"/>
                    <a:gd name="T68" fmla="*/ 96 w 328"/>
                    <a:gd name="T69" fmla="*/ 148 h 556"/>
                    <a:gd name="T70" fmla="*/ 96 w 328"/>
                    <a:gd name="T71" fmla="*/ 74 h 556"/>
                    <a:gd name="T72" fmla="*/ 96 w 328"/>
                    <a:gd name="T73" fmla="*/ 68 h 556"/>
                    <a:gd name="T74" fmla="*/ 96 w 328"/>
                    <a:gd name="T75" fmla="*/ 60 h 556"/>
                    <a:gd name="T76" fmla="*/ 98 w 328"/>
                    <a:gd name="T77" fmla="*/ 48 h 556"/>
                    <a:gd name="T78" fmla="*/ 104 w 328"/>
                    <a:gd name="T79" fmla="*/ 38 h 556"/>
                    <a:gd name="T80" fmla="*/ 114 w 328"/>
                    <a:gd name="T81" fmla="*/ 30 h 556"/>
                    <a:gd name="T82" fmla="*/ 130 w 328"/>
                    <a:gd name="T83" fmla="*/ 30 h 556"/>
                    <a:gd name="T84" fmla="*/ 156 w 328"/>
                    <a:gd name="T85" fmla="*/ 42 h 556"/>
                    <a:gd name="T86" fmla="*/ 184 w 328"/>
                    <a:gd name="T87" fmla="*/ 64 h 556"/>
                    <a:gd name="T88" fmla="*/ 188 w 328"/>
                    <a:gd name="T89" fmla="*/ 64 h 556"/>
                    <a:gd name="T90" fmla="*/ 198 w 328"/>
                    <a:gd name="T91" fmla="*/ 64 h 556"/>
                    <a:gd name="T92" fmla="*/ 214 w 328"/>
                    <a:gd name="T93" fmla="*/ 62 h 556"/>
                    <a:gd name="T94" fmla="*/ 234 w 328"/>
                    <a:gd name="T95" fmla="*/ 60 h 556"/>
                    <a:gd name="T96" fmla="*/ 256 w 328"/>
                    <a:gd name="T97" fmla="*/ 52 h 556"/>
                    <a:gd name="T98" fmla="*/ 280 w 328"/>
                    <a:gd name="T99" fmla="*/ 40 h 556"/>
                    <a:gd name="T100" fmla="*/ 302 w 328"/>
                    <a:gd name="T101" fmla="*/ 24 h 556"/>
                    <a:gd name="T102" fmla="*/ 328 w 328"/>
                    <a:gd name="T103" fmla="*/ 0 h 5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28" h="556">
                      <a:moveTo>
                        <a:pt x="68" y="556"/>
                      </a:moveTo>
                      <a:lnTo>
                        <a:pt x="68" y="470"/>
                      </a:lnTo>
                      <a:lnTo>
                        <a:pt x="68" y="468"/>
                      </a:lnTo>
                      <a:lnTo>
                        <a:pt x="68" y="464"/>
                      </a:lnTo>
                      <a:lnTo>
                        <a:pt x="66" y="456"/>
                      </a:lnTo>
                      <a:lnTo>
                        <a:pt x="62" y="442"/>
                      </a:lnTo>
                      <a:lnTo>
                        <a:pt x="58" y="426"/>
                      </a:lnTo>
                      <a:lnTo>
                        <a:pt x="50" y="406"/>
                      </a:lnTo>
                      <a:lnTo>
                        <a:pt x="36" y="380"/>
                      </a:lnTo>
                      <a:lnTo>
                        <a:pt x="20" y="352"/>
                      </a:lnTo>
                      <a:lnTo>
                        <a:pt x="16" y="350"/>
                      </a:lnTo>
                      <a:lnTo>
                        <a:pt x="12" y="342"/>
                      </a:lnTo>
                      <a:lnTo>
                        <a:pt x="6" y="334"/>
                      </a:lnTo>
                      <a:lnTo>
                        <a:pt x="2" y="322"/>
                      </a:lnTo>
                      <a:lnTo>
                        <a:pt x="0" y="308"/>
                      </a:lnTo>
                      <a:lnTo>
                        <a:pt x="0" y="294"/>
                      </a:lnTo>
                      <a:lnTo>
                        <a:pt x="8" y="276"/>
                      </a:lnTo>
                      <a:lnTo>
                        <a:pt x="24" y="260"/>
                      </a:lnTo>
                      <a:lnTo>
                        <a:pt x="28" y="260"/>
                      </a:lnTo>
                      <a:lnTo>
                        <a:pt x="36" y="258"/>
                      </a:lnTo>
                      <a:lnTo>
                        <a:pt x="46" y="254"/>
                      </a:lnTo>
                      <a:lnTo>
                        <a:pt x="56" y="248"/>
                      </a:lnTo>
                      <a:lnTo>
                        <a:pt x="66" y="240"/>
                      </a:lnTo>
                      <a:lnTo>
                        <a:pt x="74" y="224"/>
                      </a:lnTo>
                      <a:lnTo>
                        <a:pt x="84" y="206"/>
                      </a:lnTo>
                      <a:lnTo>
                        <a:pt x="86" y="188"/>
                      </a:lnTo>
                      <a:lnTo>
                        <a:pt x="90" y="172"/>
                      </a:lnTo>
                      <a:lnTo>
                        <a:pt x="92" y="162"/>
                      </a:lnTo>
                      <a:lnTo>
                        <a:pt x="94" y="154"/>
                      </a:lnTo>
                      <a:lnTo>
                        <a:pt x="94" y="152"/>
                      </a:lnTo>
                      <a:lnTo>
                        <a:pt x="96" y="150"/>
                      </a:lnTo>
                      <a:lnTo>
                        <a:pt x="96" y="148"/>
                      </a:lnTo>
                      <a:lnTo>
                        <a:pt x="84" y="206"/>
                      </a:lnTo>
                      <a:lnTo>
                        <a:pt x="96" y="148"/>
                      </a:lnTo>
                      <a:lnTo>
                        <a:pt x="96" y="74"/>
                      </a:lnTo>
                      <a:lnTo>
                        <a:pt x="96" y="68"/>
                      </a:lnTo>
                      <a:lnTo>
                        <a:pt x="96" y="60"/>
                      </a:lnTo>
                      <a:lnTo>
                        <a:pt x="98" y="48"/>
                      </a:lnTo>
                      <a:lnTo>
                        <a:pt x="104" y="38"/>
                      </a:lnTo>
                      <a:lnTo>
                        <a:pt x="114" y="30"/>
                      </a:lnTo>
                      <a:lnTo>
                        <a:pt x="130" y="30"/>
                      </a:lnTo>
                      <a:lnTo>
                        <a:pt x="156" y="42"/>
                      </a:lnTo>
                      <a:lnTo>
                        <a:pt x="184" y="64"/>
                      </a:lnTo>
                      <a:lnTo>
                        <a:pt x="188" y="64"/>
                      </a:lnTo>
                      <a:lnTo>
                        <a:pt x="198" y="64"/>
                      </a:lnTo>
                      <a:lnTo>
                        <a:pt x="214" y="62"/>
                      </a:lnTo>
                      <a:lnTo>
                        <a:pt x="234" y="60"/>
                      </a:lnTo>
                      <a:lnTo>
                        <a:pt x="256" y="52"/>
                      </a:lnTo>
                      <a:lnTo>
                        <a:pt x="280" y="40"/>
                      </a:lnTo>
                      <a:lnTo>
                        <a:pt x="302" y="24"/>
                      </a:lnTo>
                      <a:lnTo>
                        <a:pt x="328"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nvGrpSpPr>
                <p:cNvPr id="34236" name="Group 670"/>
                <p:cNvGrpSpPr>
                  <a:grpSpLocks/>
                </p:cNvGrpSpPr>
                <p:nvPr/>
              </p:nvGrpSpPr>
              <p:grpSpPr bwMode="auto">
                <a:xfrm>
                  <a:off x="4582" y="1700"/>
                  <a:ext cx="28" cy="60"/>
                  <a:chOff x="4582" y="1560"/>
                  <a:chExt cx="28" cy="60"/>
                </a:xfrm>
              </p:grpSpPr>
              <p:sp>
                <p:nvSpPr>
                  <p:cNvPr id="34253" name="Freeform 671"/>
                  <p:cNvSpPr>
                    <a:spLocks/>
                  </p:cNvSpPr>
                  <p:nvPr/>
                </p:nvSpPr>
                <p:spPr bwMode="auto">
                  <a:xfrm>
                    <a:off x="4582" y="1560"/>
                    <a:ext cx="28" cy="60"/>
                  </a:xfrm>
                  <a:custGeom>
                    <a:avLst/>
                    <a:gdLst>
                      <a:gd name="T0" fmla="*/ 0 w 28"/>
                      <a:gd name="T1" fmla="*/ 60 h 60"/>
                      <a:gd name="T2" fmla="*/ 14 w 28"/>
                      <a:gd name="T3" fmla="*/ 60 h 60"/>
                      <a:gd name="T4" fmla="*/ 28 w 28"/>
                      <a:gd name="T5" fmla="*/ 4 h 60"/>
                      <a:gd name="T6" fmla="*/ 12 w 28"/>
                      <a:gd name="T7" fmla="*/ 0 h 60"/>
                      <a:gd name="T8" fmla="*/ 0 w 28"/>
                      <a:gd name="T9" fmla="*/ 60 h 60"/>
                      <a:gd name="T10" fmla="*/ 14 w 28"/>
                      <a:gd name="T11" fmla="*/ 60 h 60"/>
                      <a:gd name="T12" fmla="*/ 0 w 28"/>
                      <a:gd name="T13" fmla="*/ 6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 h="60">
                        <a:moveTo>
                          <a:pt x="0" y="60"/>
                        </a:moveTo>
                        <a:lnTo>
                          <a:pt x="14" y="60"/>
                        </a:lnTo>
                        <a:lnTo>
                          <a:pt x="28" y="4"/>
                        </a:lnTo>
                        <a:lnTo>
                          <a:pt x="12" y="0"/>
                        </a:lnTo>
                        <a:lnTo>
                          <a:pt x="0" y="60"/>
                        </a:lnTo>
                        <a:lnTo>
                          <a:pt x="14" y="60"/>
                        </a:lnTo>
                        <a:lnTo>
                          <a:pt x="0" y="6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254" name="Freeform 672"/>
                  <p:cNvSpPr>
                    <a:spLocks/>
                  </p:cNvSpPr>
                  <p:nvPr/>
                </p:nvSpPr>
                <p:spPr bwMode="auto">
                  <a:xfrm>
                    <a:off x="4582" y="1560"/>
                    <a:ext cx="28" cy="60"/>
                  </a:xfrm>
                  <a:custGeom>
                    <a:avLst/>
                    <a:gdLst>
                      <a:gd name="T0" fmla="*/ 0 w 28"/>
                      <a:gd name="T1" fmla="*/ 60 h 60"/>
                      <a:gd name="T2" fmla="*/ 14 w 28"/>
                      <a:gd name="T3" fmla="*/ 60 h 60"/>
                      <a:gd name="T4" fmla="*/ 28 w 28"/>
                      <a:gd name="T5" fmla="*/ 4 h 60"/>
                      <a:gd name="T6" fmla="*/ 12 w 28"/>
                      <a:gd name="T7" fmla="*/ 0 h 60"/>
                      <a:gd name="T8" fmla="*/ 0 w 28"/>
                      <a:gd name="T9" fmla="*/ 60 h 60"/>
                      <a:gd name="T10" fmla="*/ 14 w 28"/>
                      <a:gd name="T11" fmla="*/ 60 h 60"/>
                      <a:gd name="T12" fmla="*/ 0 w 28"/>
                      <a:gd name="T13" fmla="*/ 6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 h="60">
                        <a:moveTo>
                          <a:pt x="0" y="60"/>
                        </a:moveTo>
                        <a:lnTo>
                          <a:pt x="14" y="60"/>
                        </a:lnTo>
                        <a:lnTo>
                          <a:pt x="28" y="4"/>
                        </a:lnTo>
                        <a:lnTo>
                          <a:pt x="12" y="0"/>
                        </a:lnTo>
                        <a:lnTo>
                          <a:pt x="0" y="60"/>
                        </a:lnTo>
                        <a:lnTo>
                          <a:pt x="14" y="60"/>
                        </a:lnTo>
                        <a:lnTo>
                          <a:pt x="0" y="6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sp>
              <p:nvSpPr>
                <p:cNvPr id="34237" name="Freeform 673"/>
                <p:cNvSpPr>
                  <a:spLocks/>
                </p:cNvSpPr>
                <p:nvPr/>
              </p:nvSpPr>
              <p:spPr bwMode="auto">
                <a:xfrm>
                  <a:off x="4620" y="1902"/>
                  <a:ext cx="74" cy="172"/>
                </a:xfrm>
                <a:custGeom>
                  <a:avLst/>
                  <a:gdLst>
                    <a:gd name="T0" fmla="*/ 4 w 74"/>
                    <a:gd name="T1" fmla="*/ 172 h 172"/>
                    <a:gd name="T2" fmla="*/ 4 w 74"/>
                    <a:gd name="T3" fmla="*/ 168 h 172"/>
                    <a:gd name="T4" fmla="*/ 0 w 74"/>
                    <a:gd name="T5" fmla="*/ 162 h 172"/>
                    <a:gd name="T6" fmla="*/ 0 w 74"/>
                    <a:gd name="T7" fmla="*/ 150 h 172"/>
                    <a:gd name="T8" fmla="*/ 0 w 74"/>
                    <a:gd name="T9" fmla="*/ 138 h 172"/>
                    <a:gd name="T10" fmla="*/ 0 w 74"/>
                    <a:gd name="T11" fmla="*/ 122 h 172"/>
                    <a:gd name="T12" fmla="*/ 2 w 74"/>
                    <a:gd name="T13" fmla="*/ 106 h 172"/>
                    <a:gd name="T14" fmla="*/ 6 w 74"/>
                    <a:gd name="T15" fmla="*/ 90 h 172"/>
                    <a:gd name="T16" fmla="*/ 14 w 74"/>
                    <a:gd name="T17" fmla="*/ 74 h 172"/>
                    <a:gd name="T18" fmla="*/ 16 w 74"/>
                    <a:gd name="T19" fmla="*/ 72 h 172"/>
                    <a:gd name="T20" fmla="*/ 20 w 74"/>
                    <a:gd name="T21" fmla="*/ 70 h 172"/>
                    <a:gd name="T22" fmla="*/ 22 w 74"/>
                    <a:gd name="T23" fmla="*/ 62 h 172"/>
                    <a:gd name="T24" fmla="*/ 26 w 74"/>
                    <a:gd name="T25" fmla="*/ 56 h 172"/>
                    <a:gd name="T26" fmla="*/ 32 w 74"/>
                    <a:gd name="T27" fmla="*/ 42 h 172"/>
                    <a:gd name="T28" fmla="*/ 38 w 74"/>
                    <a:gd name="T29" fmla="*/ 28 h 172"/>
                    <a:gd name="T30" fmla="*/ 44 w 74"/>
                    <a:gd name="T31" fmla="*/ 6 h 172"/>
                    <a:gd name="T32" fmla="*/ 46 w 74"/>
                    <a:gd name="T33" fmla="*/ 4 h 172"/>
                    <a:gd name="T34" fmla="*/ 50 w 74"/>
                    <a:gd name="T35" fmla="*/ 2 h 172"/>
                    <a:gd name="T36" fmla="*/ 52 w 74"/>
                    <a:gd name="T37" fmla="*/ 0 h 172"/>
                    <a:gd name="T38" fmla="*/ 58 w 74"/>
                    <a:gd name="T39" fmla="*/ 0 h 172"/>
                    <a:gd name="T40" fmla="*/ 62 w 74"/>
                    <a:gd name="T41" fmla="*/ 4 h 172"/>
                    <a:gd name="T42" fmla="*/ 68 w 74"/>
                    <a:gd name="T43" fmla="*/ 16 h 172"/>
                    <a:gd name="T44" fmla="*/ 72 w 74"/>
                    <a:gd name="T45" fmla="*/ 38 h 172"/>
                    <a:gd name="T46" fmla="*/ 74 w 74"/>
                    <a:gd name="T47" fmla="*/ 70 h 172"/>
                    <a:gd name="T48" fmla="*/ 74 w 74"/>
                    <a:gd name="T49" fmla="*/ 172 h 17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74" h="172">
                      <a:moveTo>
                        <a:pt x="4" y="172"/>
                      </a:moveTo>
                      <a:lnTo>
                        <a:pt x="4" y="168"/>
                      </a:lnTo>
                      <a:lnTo>
                        <a:pt x="0" y="162"/>
                      </a:lnTo>
                      <a:lnTo>
                        <a:pt x="0" y="150"/>
                      </a:lnTo>
                      <a:lnTo>
                        <a:pt x="0" y="138"/>
                      </a:lnTo>
                      <a:lnTo>
                        <a:pt x="0" y="122"/>
                      </a:lnTo>
                      <a:lnTo>
                        <a:pt x="2" y="106"/>
                      </a:lnTo>
                      <a:lnTo>
                        <a:pt x="6" y="90"/>
                      </a:lnTo>
                      <a:lnTo>
                        <a:pt x="14" y="74"/>
                      </a:lnTo>
                      <a:lnTo>
                        <a:pt x="16" y="72"/>
                      </a:lnTo>
                      <a:lnTo>
                        <a:pt x="20" y="70"/>
                      </a:lnTo>
                      <a:lnTo>
                        <a:pt x="22" y="62"/>
                      </a:lnTo>
                      <a:lnTo>
                        <a:pt x="26" y="56"/>
                      </a:lnTo>
                      <a:lnTo>
                        <a:pt x="32" y="42"/>
                      </a:lnTo>
                      <a:lnTo>
                        <a:pt x="38" y="28"/>
                      </a:lnTo>
                      <a:lnTo>
                        <a:pt x="44" y="6"/>
                      </a:lnTo>
                      <a:lnTo>
                        <a:pt x="46" y="4"/>
                      </a:lnTo>
                      <a:lnTo>
                        <a:pt x="50" y="2"/>
                      </a:lnTo>
                      <a:lnTo>
                        <a:pt x="52" y="0"/>
                      </a:lnTo>
                      <a:lnTo>
                        <a:pt x="58" y="0"/>
                      </a:lnTo>
                      <a:lnTo>
                        <a:pt x="62" y="4"/>
                      </a:lnTo>
                      <a:lnTo>
                        <a:pt x="68" y="16"/>
                      </a:lnTo>
                      <a:lnTo>
                        <a:pt x="72" y="38"/>
                      </a:lnTo>
                      <a:lnTo>
                        <a:pt x="74" y="70"/>
                      </a:lnTo>
                      <a:lnTo>
                        <a:pt x="74" y="172"/>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238" name="Freeform 674"/>
                <p:cNvSpPr>
                  <a:spLocks/>
                </p:cNvSpPr>
                <p:nvPr/>
              </p:nvSpPr>
              <p:spPr bwMode="auto">
                <a:xfrm>
                  <a:off x="4682" y="1708"/>
                  <a:ext cx="96" cy="398"/>
                </a:xfrm>
                <a:custGeom>
                  <a:avLst/>
                  <a:gdLst>
                    <a:gd name="T0" fmla="*/ 48 w 96"/>
                    <a:gd name="T1" fmla="*/ 398 h 398"/>
                    <a:gd name="T2" fmla="*/ 48 w 96"/>
                    <a:gd name="T3" fmla="*/ 222 h 398"/>
                    <a:gd name="T4" fmla="*/ 48 w 96"/>
                    <a:gd name="T5" fmla="*/ 218 h 398"/>
                    <a:gd name="T6" fmla="*/ 46 w 96"/>
                    <a:gd name="T7" fmla="*/ 216 h 398"/>
                    <a:gd name="T8" fmla="*/ 42 w 96"/>
                    <a:gd name="T9" fmla="*/ 206 h 398"/>
                    <a:gd name="T10" fmla="*/ 38 w 96"/>
                    <a:gd name="T11" fmla="*/ 196 h 398"/>
                    <a:gd name="T12" fmla="*/ 32 w 96"/>
                    <a:gd name="T13" fmla="*/ 182 h 398"/>
                    <a:gd name="T14" fmla="*/ 26 w 96"/>
                    <a:gd name="T15" fmla="*/ 166 h 398"/>
                    <a:gd name="T16" fmla="*/ 16 w 96"/>
                    <a:gd name="T17" fmla="*/ 148 h 398"/>
                    <a:gd name="T18" fmla="*/ 4 w 96"/>
                    <a:gd name="T19" fmla="*/ 128 h 398"/>
                    <a:gd name="T20" fmla="*/ 4 w 96"/>
                    <a:gd name="T21" fmla="*/ 126 h 398"/>
                    <a:gd name="T22" fmla="*/ 4 w 96"/>
                    <a:gd name="T23" fmla="*/ 120 h 398"/>
                    <a:gd name="T24" fmla="*/ 0 w 96"/>
                    <a:gd name="T25" fmla="*/ 108 h 398"/>
                    <a:gd name="T26" fmla="*/ 0 w 96"/>
                    <a:gd name="T27" fmla="*/ 94 h 398"/>
                    <a:gd name="T28" fmla="*/ 0 w 96"/>
                    <a:gd name="T29" fmla="*/ 80 h 398"/>
                    <a:gd name="T30" fmla="*/ 0 w 96"/>
                    <a:gd name="T31" fmla="*/ 64 h 398"/>
                    <a:gd name="T32" fmla="*/ 0 w 96"/>
                    <a:gd name="T33" fmla="*/ 48 h 398"/>
                    <a:gd name="T34" fmla="*/ 0 w 96"/>
                    <a:gd name="T35" fmla="*/ 32 h 398"/>
                    <a:gd name="T36" fmla="*/ 0 w 96"/>
                    <a:gd name="T37" fmla="*/ 18 h 398"/>
                    <a:gd name="T38" fmla="*/ 4 w 96"/>
                    <a:gd name="T39" fmla="*/ 8 h 398"/>
                    <a:gd name="T40" fmla="*/ 10 w 96"/>
                    <a:gd name="T41" fmla="*/ 2 h 398"/>
                    <a:gd name="T42" fmla="*/ 18 w 96"/>
                    <a:gd name="T43" fmla="*/ 0 h 398"/>
                    <a:gd name="T44" fmla="*/ 28 w 96"/>
                    <a:gd name="T45" fmla="*/ 4 h 398"/>
                    <a:gd name="T46" fmla="*/ 42 w 96"/>
                    <a:gd name="T47" fmla="*/ 16 h 398"/>
                    <a:gd name="T48" fmla="*/ 58 w 96"/>
                    <a:gd name="T49" fmla="*/ 32 h 398"/>
                    <a:gd name="T50" fmla="*/ 78 w 96"/>
                    <a:gd name="T51" fmla="*/ 58 h 398"/>
                    <a:gd name="T52" fmla="*/ 80 w 96"/>
                    <a:gd name="T53" fmla="*/ 58 h 398"/>
                    <a:gd name="T54" fmla="*/ 82 w 96"/>
                    <a:gd name="T55" fmla="*/ 58 h 398"/>
                    <a:gd name="T56" fmla="*/ 84 w 96"/>
                    <a:gd name="T57" fmla="*/ 58 h 398"/>
                    <a:gd name="T58" fmla="*/ 88 w 96"/>
                    <a:gd name="T59" fmla="*/ 64 h 398"/>
                    <a:gd name="T60" fmla="*/ 92 w 96"/>
                    <a:gd name="T61" fmla="*/ 76 h 398"/>
                    <a:gd name="T62" fmla="*/ 94 w 96"/>
                    <a:gd name="T63" fmla="*/ 94 h 398"/>
                    <a:gd name="T64" fmla="*/ 96 w 96"/>
                    <a:gd name="T65" fmla="*/ 124 h 398"/>
                    <a:gd name="T66" fmla="*/ 94 w 96"/>
                    <a:gd name="T67" fmla="*/ 166 h 398"/>
                    <a:gd name="T68" fmla="*/ 84 w 96"/>
                    <a:gd name="T69" fmla="*/ 362 h 3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6" h="398">
                      <a:moveTo>
                        <a:pt x="48" y="398"/>
                      </a:moveTo>
                      <a:lnTo>
                        <a:pt x="48" y="222"/>
                      </a:lnTo>
                      <a:lnTo>
                        <a:pt x="48" y="218"/>
                      </a:lnTo>
                      <a:lnTo>
                        <a:pt x="46" y="216"/>
                      </a:lnTo>
                      <a:lnTo>
                        <a:pt x="42" y="206"/>
                      </a:lnTo>
                      <a:lnTo>
                        <a:pt x="38" y="196"/>
                      </a:lnTo>
                      <a:lnTo>
                        <a:pt x="32" y="182"/>
                      </a:lnTo>
                      <a:lnTo>
                        <a:pt x="26" y="166"/>
                      </a:lnTo>
                      <a:lnTo>
                        <a:pt x="16" y="148"/>
                      </a:lnTo>
                      <a:lnTo>
                        <a:pt x="4" y="128"/>
                      </a:lnTo>
                      <a:lnTo>
                        <a:pt x="4" y="126"/>
                      </a:lnTo>
                      <a:lnTo>
                        <a:pt x="4" y="120"/>
                      </a:lnTo>
                      <a:lnTo>
                        <a:pt x="0" y="108"/>
                      </a:lnTo>
                      <a:lnTo>
                        <a:pt x="0" y="94"/>
                      </a:lnTo>
                      <a:lnTo>
                        <a:pt x="0" y="80"/>
                      </a:lnTo>
                      <a:lnTo>
                        <a:pt x="0" y="64"/>
                      </a:lnTo>
                      <a:lnTo>
                        <a:pt x="0" y="48"/>
                      </a:lnTo>
                      <a:lnTo>
                        <a:pt x="0" y="32"/>
                      </a:lnTo>
                      <a:lnTo>
                        <a:pt x="0" y="18"/>
                      </a:lnTo>
                      <a:lnTo>
                        <a:pt x="4" y="8"/>
                      </a:lnTo>
                      <a:lnTo>
                        <a:pt x="10" y="2"/>
                      </a:lnTo>
                      <a:lnTo>
                        <a:pt x="18" y="0"/>
                      </a:lnTo>
                      <a:lnTo>
                        <a:pt x="28" y="4"/>
                      </a:lnTo>
                      <a:lnTo>
                        <a:pt x="42" y="16"/>
                      </a:lnTo>
                      <a:lnTo>
                        <a:pt x="58" y="32"/>
                      </a:lnTo>
                      <a:lnTo>
                        <a:pt x="78" y="58"/>
                      </a:lnTo>
                      <a:lnTo>
                        <a:pt x="80" y="58"/>
                      </a:lnTo>
                      <a:lnTo>
                        <a:pt x="82" y="58"/>
                      </a:lnTo>
                      <a:lnTo>
                        <a:pt x="84" y="58"/>
                      </a:lnTo>
                      <a:lnTo>
                        <a:pt x="88" y="64"/>
                      </a:lnTo>
                      <a:lnTo>
                        <a:pt x="92" y="76"/>
                      </a:lnTo>
                      <a:lnTo>
                        <a:pt x="94" y="94"/>
                      </a:lnTo>
                      <a:lnTo>
                        <a:pt x="96" y="124"/>
                      </a:lnTo>
                      <a:lnTo>
                        <a:pt x="94" y="166"/>
                      </a:lnTo>
                      <a:lnTo>
                        <a:pt x="84" y="362"/>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239" name="Freeform 675"/>
                <p:cNvSpPr>
                  <a:spLocks/>
                </p:cNvSpPr>
                <p:nvPr/>
              </p:nvSpPr>
              <p:spPr bwMode="auto">
                <a:xfrm>
                  <a:off x="4818" y="2460"/>
                  <a:ext cx="206" cy="460"/>
                </a:xfrm>
                <a:custGeom>
                  <a:avLst/>
                  <a:gdLst>
                    <a:gd name="T0" fmla="*/ 0 w 206"/>
                    <a:gd name="T1" fmla="*/ 460 h 460"/>
                    <a:gd name="T2" fmla="*/ 86 w 206"/>
                    <a:gd name="T3" fmla="*/ 460 h 460"/>
                    <a:gd name="T4" fmla="*/ 98 w 206"/>
                    <a:gd name="T5" fmla="*/ 458 h 460"/>
                    <a:gd name="T6" fmla="*/ 108 w 206"/>
                    <a:gd name="T7" fmla="*/ 450 h 460"/>
                    <a:gd name="T8" fmla="*/ 114 w 206"/>
                    <a:gd name="T9" fmla="*/ 444 h 460"/>
                    <a:gd name="T10" fmla="*/ 122 w 206"/>
                    <a:gd name="T11" fmla="*/ 434 h 460"/>
                    <a:gd name="T12" fmla="*/ 126 w 206"/>
                    <a:gd name="T13" fmla="*/ 426 h 460"/>
                    <a:gd name="T14" fmla="*/ 126 w 206"/>
                    <a:gd name="T15" fmla="*/ 416 h 460"/>
                    <a:gd name="T16" fmla="*/ 130 w 206"/>
                    <a:gd name="T17" fmla="*/ 412 h 460"/>
                    <a:gd name="T18" fmla="*/ 130 w 206"/>
                    <a:gd name="T19" fmla="*/ 410 h 460"/>
                    <a:gd name="T20" fmla="*/ 130 w 206"/>
                    <a:gd name="T21" fmla="*/ 392 h 460"/>
                    <a:gd name="T22" fmla="*/ 130 w 206"/>
                    <a:gd name="T23" fmla="*/ 380 h 460"/>
                    <a:gd name="T24" fmla="*/ 130 w 206"/>
                    <a:gd name="T25" fmla="*/ 368 h 460"/>
                    <a:gd name="T26" fmla="*/ 132 w 206"/>
                    <a:gd name="T27" fmla="*/ 356 h 460"/>
                    <a:gd name="T28" fmla="*/ 134 w 206"/>
                    <a:gd name="T29" fmla="*/ 350 h 460"/>
                    <a:gd name="T30" fmla="*/ 134 w 206"/>
                    <a:gd name="T31" fmla="*/ 342 h 460"/>
                    <a:gd name="T32" fmla="*/ 136 w 206"/>
                    <a:gd name="T33" fmla="*/ 340 h 460"/>
                    <a:gd name="T34" fmla="*/ 136 w 206"/>
                    <a:gd name="T35" fmla="*/ 338 h 460"/>
                    <a:gd name="T36" fmla="*/ 146 w 206"/>
                    <a:gd name="T37" fmla="*/ 328 h 460"/>
                    <a:gd name="T38" fmla="*/ 154 w 206"/>
                    <a:gd name="T39" fmla="*/ 316 h 460"/>
                    <a:gd name="T40" fmla="*/ 158 w 206"/>
                    <a:gd name="T41" fmla="*/ 302 h 460"/>
                    <a:gd name="T42" fmla="*/ 156 w 206"/>
                    <a:gd name="T43" fmla="*/ 290 h 460"/>
                    <a:gd name="T44" fmla="*/ 152 w 206"/>
                    <a:gd name="T45" fmla="*/ 280 h 460"/>
                    <a:gd name="T46" fmla="*/ 148 w 206"/>
                    <a:gd name="T47" fmla="*/ 272 h 460"/>
                    <a:gd name="T48" fmla="*/ 146 w 206"/>
                    <a:gd name="T49" fmla="*/ 266 h 460"/>
                    <a:gd name="T50" fmla="*/ 144 w 206"/>
                    <a:gd name="T51" fmla="*/ 266 h 460"/>
                    <a:gd name="T52" fmla="*/ 136 w 206"/>
                    <a:gd name="T53" fmla="*/ 256 h 460"/>
                    <a:gd name="T54" fmla="*/ 126 w 206"/>
                    <a:gd name="T55" fmla="*/ 248 h 460"/>
                    <a:gd name="T56" fmla="*/ 124 w 206"/>
                    <a:gd name="T57" fmla="*/ 244 h 460"/>
                    <a:gd name="T58" fmla="*/ 120 w 206"/>
                    <a:gd name="T59" fmla="*/ 238 h 460"/>
                    <a:gd name="T60" fmla="*/ 118 w 206"/>
                    <a:gd name="T61" fmla="*/ 236 h 460"/>
                    <a:gd name="T62" fmla="*/ 116 w 206"/>
                    <a:gd name="T63" fmla="*/ 232 h 460"/>
                    <a:gd name="T64" fmla="*/ 116 w 206"/>
                    <a:gd name="T65" fmla="*/ 230 h 460"/>
                    <a:gd name="T66" fmla="*/ 116 w 206"/>
                    <a:gd name="T67" fmla="*/ 86 h 460"/>
                    <a:gd name="T68" fmla="*/ 118 w 206"/>
                    <a:gd name="T69" fmla="*/ 70 h 460"/>
                    <a:gd name="T70" fmla="*/ 120 w 206"/>
                    <a:gd name="T71" fmla="*/ 58 h 460"/>
                    <a:gd name="T72" fmla="*/ 122 w 206"/>
                    <a:gd name="T73" fmla="*/ 50 h 460"/>
                    <a:gd name="T74" fmla="*/ 126 w 206"/>
                    <a:gd name="T75" fmla="*/ 46 h 460"/>
                    <a:gd name="T76" fmla="*/ 130 w 206"/>
                    <a:gd name="T77" fmla="*/ 46 h 460"/>
                    <a:gd name="T78" fmla="*/ 134 w 206"/>
                    <a:gd name="T79" fmla="*/ 46 h 460"/>
                    <a:gd name="T80" fmla="*/ 134 w 206"/>
                    <a:gd name="T81" fmla="*/ 48 h 460"/>
                    <a:gd name="T82" fmla="*/ 136 w 206"/>
                    <a:gd name="T83" fmla="*/ 48 h 460"/>
                    <a:gd name="T84" fmla="*/ 182 w 206"/>
                    <a:gd name="T85" fmla="*/ 48 h 460"/>
                    <a:gd name="T86" fmla="*/ 196 w 206"/>
                    <a:gd name="T87" fmla="*/ 70 h 460"/>
                    <a:gd name="T88" fmla="*/ 204 w 206"/>
                    <a:gd name="T89" fmla="*/ 90 h 460"/>
                    <a:gd name="T90" fmla="*/ 206 w 206"/>
                    <a:gd name="T91" fmla="*/ 106 h 460"/>
                    <a:gd name="T92" fmla="*/ 202 w 206"/>
                    <a:gd name="T93" fmla="*/ 122 h 460"/>
                    <a:gd name="T94" fmla="*/ 196 w 206"/>
                    <a:gd name="T95" fmla="*/ 136 h 460"/>
                    <a:gd name="T96" fmla="*/ 190 w 206"/>
                    <a:gd name="T97" fmla="*/ 144 h 460"/>
                    <a:gd name="T98" fmla="*/ 184 w 206"/>
                    <a:gd name="T99" fmla="*/ 150 h 460"/>
                    <a:gd name="T100" fmla="*/ 182 w 206"/>
                    <a:gd name="T101" fmla="*/ 154 h 460"/>
                    <a:gd name="T102" fmla="*/ 126 w 206"/>
                    <a:gd name="T103" fmla="*/ 154 h 460"/>
                    <a:gd name="T104" fmla="*/ 112 w 206"/>
                    <a:gd name="T105" fmla="*/ 140 h 460"/>
                    <a:gd name="T106" fmla="*/ 98 w 206"/>
                    <a:gd name="T107" fmla="*/ 120 h 460"/>
                    <a:gd name="T108" fmla="*/ 96 w 206"/>
                    <a:gd name="T109" fmla="*/ 94 h 460"/>
                    <a:gd name="T110" fmla="*/ 94 w 206"/>
                    <a:gd name="T111" fmla="*/ 66 h 460"/>
                    <a:gd name="T112" fmla="*/ 96 w 206"/>
                    <a:gd name="T113" fmla="*/ 44 h 460"/>
                    <a:gd name="T114" fmla="*/ 98 w 206"/>
                    <a:gd name="T115" fmla="*/ 20 h 460"/>
                    <a:gd name="T116" fmla="*/ 98 w 206"/>
                    <a:gd name="T117" fmla="*/ 6 h 460"/>
                    <a:gd name="T118" fmla="*/ 98 w 206"/>
                    <a:gd name="T119" fmla="*/ 0 h 46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06" h="460">
                      <a:moveTo>
                        <a:pt x="0" y="460"/>
                      </a:moveTo>
                      <a:lnTo>
                        <a:pt x="86" y="460"/>
                      </a:lnTo>
                      <a:lnTo>
                        <a:pt x="98" y="458"/>
                      </a:lnTo>
                      <a:lnTo>
                        <a:pt x="108" y="450"/>
                      </a:lnTo>
                      <a:lnTo>
                        <a:pt x="114" y="444"/>
                      </a:lnTo>
                      <a:lnTo>
                        <a:pt x="122" y="434"/>
                      </a:lnTo>
                      <a:lnTo>
                        <a:pt x="126" y="426"/>
                      </a:lnTo>
                      <a:lnTo>
                        <a:pt x="126" y="416"/>
                      </a:lnTo>
                      <a:lnTo>
                        <a:pt x="130" y="412"/>
                      </a:lnTo>
                      <a:lnTo>
                        <a:pt x="130" y="410"/>
                      </a:lnTo>
                      <a:lnTo>
                        <a:pt x="130" y="392"/>
                      </a:lnTo>
                      <a:lnTo>
                        <a:pt x="130" y="380"/>
                      </a:lnTo>
                      <a:lnTo>
                        <a:pt x="130" y="368"/>
                      </a:lnTo>
                      <a:lnTo>
                        <a:pt x="132" y="356"/>
                      </a:lnTo>
                      <a:lnTo>
                        <a:pt x="134" y="350"/>
                      </a:lnTo>
                      <a:lnTo>
                        <a:pt x="134" y="342"/>
                      </a:lnTo>
                      <a:lnTo>
                        <a:pt x="136" y="340"/>
                      </a:lnTo>
                      <a:lnTo>
                        <a:pt x="136" y="338"/>
                      </a:lnTo>
                      <a:lnTo>
                        <a:pt x="146" y="328"/>
                      </a:lnTo>
                      <a:lnTo>
                        <a:pt x="154" y="316"/>
                      </a:lnTo>
                      <a:lnTo>
                        <a:pt x="158" y="302"/>
                      </a:lnTo>
                      <a:lnTo>
                        <a:pt x="156" y="290"/>
                      </a:lnTo>
                      <a:lnTo>
                        <a:pt x="152" y="280"/>
                      </a:lnTo>
                      <a:lnTo>
                        <a:pt x="148" y="272"/>
                      </a:lnTo>
                      <a:lnTo>
                        <a:pt x="146" y="266"/>
                      </a:lnTo>
                      <a:lnTo>
                        <a:pt x="144" y="266"/>
                      </a:lnTo>
                      <a:lnTo>
                        <a:pt x="136" y="256"/>
                      </a:lnTo>
                      <a:lnTo>
                        <a:pt x="126" y="248"/>
                      </a:lnTo>
                      <a:lnTo>
                        <a:pt x="124" y="244"/>
                      </a:lnTo>
                      <a:lnTo>
                        <a:pt x="120" y="238"/>
                      </a:lnTo>
                      <a:lnTo>
                        <a:pt x="118" y="236"/>
                      </a:lnTo>
                      <a:lnTo>
                        <a:pt x="116" y="232"/>
                      </a:lnTo>
                      <a:lnTo>
                        <a:pt x="116" y="230"/>
                      </a:lnTo>
                      <a:lnTo>
                        <a:pt x="116" y="86"/>
                      </a:lnTo>
                      <a:lnTo>
                        <a:pt x="118" y="70"/>
                      </a:lnTo>
                      <a:lnTo>
                        <a:pt x="120" y="58"/>
                      </a:lnTo>
                      <a:lnTo>
                        <a:pt x="122" y="50"/>
                      </a:lnTo>
                      <a:lnTo>
                        <a:pt x="126" y="46"/>
                      </a:lnTo>
                      <a:lnTo>
                        <a:pt x="130" y="46"/>
                      </a:lnTo>
                      <a:lnTo>
                        <a:pt x="134" y="46"/>
                      </a:lnTo>
                      <a:lnTo>
                        <a:pt x="134" y="48"/>
                      </a:lnTo>
                      <a:lnTo>
                        <a:pt x="136" y="48"/>
                      </a:lnTo>
                      <a:lnTo>
                        <a:pt x="182" y="48"/>
                      </a:lnTo>
                      <a:lnTo>
                        <a:pt x="196" y="70"/>
                      </a:lnTo>
                      <a:lnTo>
                        <a:pt x="204" y="90"/>
                      </a:lnTo>
                      <a:lnTo>
                        <a:pt x="206" y="106"/>
                      </a:lnTo>
                      <a:lnTo>
                        <a:pt x="202" y="122"/>
                      </a:lnTo>
                      <a:lnTo>
                        <a:pt x="196" y="136"/>
                      </a:lnTo>
                      <a:lnTo>
                        <a:pt x="190" y="144"/>
                      </a:lnTo>
                      <a:lnTo>
                        <a:pt x="184" y="150"/>
                      </a:lnTo>
                      <a:lnTo>
                        <a:pt x="182" y="154"/>
                      </a:lnTo>
                      <a:lnTo>
                        <a:pt x="126" y="154"/>
                      </a:lnTo>
                      <a:lnTo>
                        <a:pt x="112" y="140"/>
                      </a:lnTo>
                      <a:lnTo>
                        <a:pt x="98" y="120"/>
                      </a:lnTo>
                      <a:lnTo>
                        <a:pt x="96" y="94"/>
                      </a:lnTo>
                      <a:lnTo>
                        <a:pt x="94" y="66"/>
                      </a:lnTo>
                      <a:lnTo>
                        <a:pt x="96" y="44"/>
                      </a:lnTo>
                      <a:lnTo>
                        <a:pt x="98" y="20"/>
                      </a:lnTo>
                      <a:lnTo>
                        <a:pt x="98" y="6"/>
                      </a:lnTo>
                      <a:lnTo>
                        <a:pt x="98"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nvGrpSpPr>
                <p:cNvPr id="34240" name="Group 676"/>
                <p:cNvGrpSpPr>
                  <a:grpSpLocks/>
                </p:cNvGrpSpPr>
                <p:nvPr/>
              </p:nvGrpSpPr>
              <p:grpSpPr bwMode="auto">
                <a:xfrm>
                  <a:off x="4940" y="2870"/>
                  <a:ext cx="18" cy="16"/>
                  <a:chOff x="4940" y="2730"/>
                  <a:chExt cx="18" cy="16"/>
                </a:xfrm>
              </p:grpSpPr>
              <p:sp>
                <p:nvSpPr>
                  <p:cNvPr id="34251" name="Freeform 677"/>
                  <p:cNvSpPr>
                    <a:spLocks/>
                  </p:cNvSpPr>
                  <p:nvPr/>
                </p:nvSpPr>
                <p:spPr bwMode="auto">
                  <a:xfrm>
                    <a:off x="4940" y="2730"/>
                    <a:ext cx="18" cy="16"/>
                  </a:xfrm>
                  <a:custGeom>
                    <a:avLst/>
                    <a:gdLst>
                      <a:gd name="T0" fmla="*/ 0 w 18"/>
                      <a:gd name="T1" fmla="*/ 0 h 16"/>
                      <a:gd name="T2" fmla="*/ 8 w 18"/>
                      <a:gd name="T3" fmla="*/ 0 h 16"/>
                      <a:gd name="T4" fmla="*/ 18 w 18"/>
                      <a:gd name="T5" fmla="*/ 0 h 16"/>
                      <a:gd name="T6" fmla="*/ 18 w 18"/>
                      <a:gd name="T7" fmla="*/ 16 h 16"/>
                      <a:gd name="T8" fmla="*/ 18 w 18"/>
                      <a:gd name="T9" fmla="*/ 0 h 16"/>
                      <a:gd name="T10" fmla="*/ 0 w 18"/>
                      <a:gd name="T11" fmla="*/ 0 h 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6">
                        <a:moveTo>
                          <a:pt x="0" y="0"/>
                        </a:moveTo>
                        <a:lnTo>
                          <a:pt x="8" y="0"/>
                        </a:lnTo>
                        <a:lnTo>
                          <a:pt x="18" y="0"/>
                        </a:lnTo>
                        <a:lnTo>
                          <a:pt x="18" y="16"/>
                        </a:lnTo>
                        <a:lnTo>
                          <a:pt x="18" y="0"/>
                        </a:ln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252" name="Freeform 678"/>
                  <p:cNvSpPr>
                    <a:spLocks/>
                  </p:cNvSpPr>
                  <p:nvPr/>
                </p:nvSpPr>
                <p:spPr bwMode="auto">
                  <a:xfrm>
                    <a:off x="4940" y="2730"/>
                    <a:ext cx="18" cy="16"/>
                  </a:xfrm>
                  <a:custGeom>
                    <a:avLst/>
                    <a:gdLst>
                      <a:gd name="T0" fmla="*/ 0 w 18"/>
                      <a:gd name="T1" fmla="*/ 0 h 16"/>
                      <a:gd name="T2" fmla="*/ 8 w 18"/>
                      <a:gd name="T3" fmla="*/ 0 h 16"/>
                      <a:gd name="T4" fmla="*/ 18 w 18"/>
                      <a:gd name="T5" fmla="*/ 0 h 16"/>
                      <a:gd name="T6" fmla="*/ 18 w 18"/>
                      <a:gd name="T7" fmla="*/ 16 h 16"/>
                      <a:gd name="T8" fmla="*/ 18 w 18"/>
                      <a:gd name="T9" fmla="*/ 0 h 16"/>
                      <a:gd name="T10" fmla="*/ 0 w 18"/>
                      <a:gd name="T11" fmla="*/ 0 h 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6">
                        <a:moveTo>
                          <a:pt x="0" y="0"/>
                        </a:moveTo>
                        <a:lnTo>
                          <a:pt x="8" y="0"/>
                        </a:lnTo>
                        <a:lnTo>
                          <a:pt x="18" y="0"/>
                        </a:lnTo>
                        <a:lnTo>
                          <a:pt x="18" y="16"/>
                        </a:lnTo>
                        <a:lnTo>
                          <a:pt x="18" y="0"/>
                        </a:lnTo>
                        <a:lnTo>
                          <a:pt x="0" y="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sp>
              <p:nvSpPr>
                <p:cNvPr id="34241" name="Freeform 679"/>
                <p:cNvSpPr>
                  <a:spLocks/>
                </p:cNvSpPr>
                <p:nvPr/>
              </p:nvSpPr>
              <p:spPr bwMode="auto">
                <a:xfrm>
                  <a:off x="4762" y="2874"/>
                  <a:ext cx="26" cy="100"/>
                </a:xfrm>
                <a:custGeom>
                  <a:avLst/>
                  <a:gdLst>
                    <a:gd name="T0" fmla="*/ 26 w 26"/>
                    <a:gd name="T1" fmla="*/ 50 h 100"/>
                    <a:gd name="T2" fmla="*/ 26 w 26"/>
                    <a:gd name="T3" fmla="*/ 38 h 100"/>
                    <a:gd name="T4" fmla="*/ 24 w 26"/>
                    <a:gd name="T5" fmla="*/ 30 h 100"/>
                    <a:gd name="T6" fmla="*/ 24 w 26"/>
                    <a:gd name="T7" fmla="*/ 22 h 100"/>
                    <a:gd name="T8" fmla="*/ 22 w 26"/>
                    <a:gd name="T9" fmla="*/ 14 h 100"/>
                    <a:gd name="T10" fmla="*/ 20 w 26"/>
                    <a:gd name="T11" fmla="*/ 8 h 100"/>
                    <a:gd name="T12" fmla="*/ 18 w 26"/>
                    <a:gd name="T13" fmla="*/ 2 h 100"/>
                    <a:gd name="T14" fmla="*/ 16 w 26"/>
                    <a:gd name="T15" fmla="*/ 0 h 100"/>
                    <a:gd name="T16" fmla="*/ 12 w 26"/>
                    <a:gd name="T17" fmla="*/ 0 h 100"/>
                    <a:gd name="T18" fmla="*/ 8 w 26"/>
                    <a:gd name="T19" fmla="*/ 0 h 100"/>
                    <a:gd name="T20" fmla="*/ 8 w 26"/>
                    <a:gd name="T21" fmla="*/ 2 h 100"/>
                    <a:gd name="T22" fmla="*/ 4 w 26"/>
                    <a:gd name="T23" fmla="*/ 8 h 100"/>
                    <a:gd name="T24" fmla="*/ 2 w 26"/>
                    <a:gd name="T25" fmla="*/ 14 h 100"/>
                    <a:gd name="T26" fmla="*/ 2 w 26"/>
                    <a:gd name="T27" fmla="*/ 22 h 100"/>
                    <a:gd name="T28" fmla="*/ 0 w 26"/>
                    <a:gd name="T29" fmla="*/ 30 h 100"/>
                    <a:gd name="T30" fmla="*/ 0 w 26"/>
                    <a:gd name="T31" fmla="*/ 38 h 100"/>
                    <a:gd name="T32" fmla="*/ 0 w 26"/>
                    <a:gd name="T33" fmla="*/ 50 h 100"/>
                    <a:gd name="T34" fmla="*/ 0 w 26"/>
                    <a:gd name="T35" fmla="*/ 60 h 100"/>
                    <a:gd name="T36" fmla="*/ 0 w 26"/>
                    <a:gd name="T37" fmla="*/ 70 h 100"/>
                    <a:gd name="T38" fmla="*/ 2 w 26"/>
                    <a:gd name="T39" fmla="*/ 78 h 100"/>
                    <a:gd name="T40" fmla="*/ 2 w 26"/>
                    <a:gd name="T41" fmla="*/ 86 h 100"/>
                    <a:gd name="T42" fmla="*/ 4 w 26"/>
                    <a:gd name="T43" fmla="*/ 90 h 100"/>
                    <a:gd name="T44" fmla="*/ 8 w 26"/>
                    <a:gd name="T45" fmla="*/ 94 h 100"/>
                    <a:gd name="T46" fmla="*/ 8 w 26"/>
                    <a:gd name="T47" fmla="*/ 98 h 100"/>
                    <a:gd name="T48" fmla="*/ 12 w 26"/>
                    <a:gd name="T49" fmla="*/ 100 h 100"/>
                    <a:gd name="T50" fmla="*/ 16 w 26"/>
                    <a:gd name="T51" fmla="*/ 98 h 100"/>
                    <a:gd name="T52" fmla="*/ 18 w 26"/>
                    <a:gd name="T53" fmla="*/ 94 h 100"/>
                    <a:gd name="T54" fmla="*/ 20 w 26"/>
                    <a:gd name="T55" fmla="*/ 90 h 100"/>
                    <a:gd name="T56" fmla="*/ 22 w 26"/>
                    <a:gd name="T57" fmla="*/ 86 h 100"/>
                    <a:gd name="T58" fmla="*/ 24 w 26"/>
                    <a:gd name="T59" fmla="*/ 78 h 100"/>
                    <a:gd name="T60" fmla="*/ 24 w 26"/>
                    <a:gd name="T61" fmla="*/ 70 h 100"/>
                    <a:gd name="T62" fmla="*/ 26 w 26"/>
                    <a:gd name="T63" fmla="*/ 60 h 100"/>
                    <a:gd name="T64" fmla="*/ 26 w 26"/>
                    <a:gd name="T65" fmla="*/ 50 h 1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6" h="100">
                      <a:moveTo>
                        <a:pt x="26" y="50"/>
                      </a:moveTo>
                      <a:lnTo>
                        <a:pt x="26" y="38"/>
                      </a:lnTo>
                      <a:lnTo>
                        <a:pt x="24" y="30"/>
                      </a:lnTo>
                      <a:lnTo>
                        <a:pt x="24" y="22"/>
                      </a:lnTo>
                      <a:lnTo>
                        <a:pt x="22" y="14"/>
                      </a:lnTo>
                      <a:lnTo>
                        <a:pt x="20" y="8"/>
                      </a:lnTo>
                      <a:lnTo>
                        <a:pt x="18" y="2"/>
                      </a:lnTo>
                      <a:lnTo>
                        <a:pt x="16" y="0"/>
                      </a:lnTo>
                      <a:lnTo>
                        <a:pt x="12" y="0"/>
                      </a:lnTo>
                      <a:lnTo>
                        <a:pt x="8" y="0"/>
                      </a:lnTo>
                      <a:lnTo>
                        <a:pt x="8" y="2"/>
                      </a:lnTo>
                      <a:lnTo>
                        <a:pt x="4" y="8"/>
                      </a:lnTo>
                      <a:lnTo>
                        <a:pt x="2" y="14"/>
                      </a:lnTo>
                      <a:lnTo>
                        <a:pt x="2" y="22"/>
                      </a:lnTo>
                      <a:lnTo>
                        <a:pt x="0" y="30"/>
                      </a:lnTo>
                      <a:lnTo>
                        <a:pt x="0" y="38"/>
                      </a:lnTo>
                      <a:lnTo>
                        <a:pt x="0" y="50"/>
                      </a:lnTo>
                      <a:lnTo>
                        <a:pt x="0" y="60"/>
                      </a:lnTo>
                      <a:lnTo>
                        <a:pt x="0" y="70"/>
                      </a:lnTo>
                      <a:lnTo>
                        <a:pt x="2" y="78"/>
                      </a:lnTo>
                      <a:lnTo>
                        <a:pt x="2" y="86"/>
                      </a:lnTo>
                      <a:lnTo>
                        <a:pt x="4" y="90"/>
                      </a:lnTo>
                      <a:lnTo>
                        <a:pt x="8" y="94"/>
                      </a:lnTo>
                      <a:lnTo>
                        <a:pt x="8" y="98"/>
                      </a:lnTo>
                      <a:lnTo>
                        <a:pt x="12" y="100"/>
                      </a:lnTo>
                      <a:lnTo>
                        <a:pt x="16" y="98"/>
                      </a:lnTo>
                      <a:lnTo>
                        <a:pt x="18" y="94"/>
                      </a:lnTo>
                      <a:lnTo>
                        <a:pt x="20" y="90"/>
                      </a:lnTo>
                      <a:lnTo>
                        <a:pt x="22" y="86"/>
                      </a:lnTo>
                      <a:lnTo>
                        <a:pt x="24" y="78"/>
                      </a:lnTo>
                      <a:lnTo>
                        <a:pt x="24" y="70"/>
                      </a:lnTo>
                      <a:lnTo>
                        <a:pt x="26" y="60"/>
                      </a:lnTo>
                      <a:lnTo>
                        <a:pt x="26" y="5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242" name="Freeform 680"/>
                <p:cNvSpPr>
                  <a:spLocks/>
                </p:cNvSpPr>
                <p:nvPr/>
              </p:nvSpPr>
              <p:spPr bwMode="auto">
                <a:xfrm>
                  <a:off x="4694" y="2924"/>
                  <a:ext cx="80" cy="200"/>
                </a:xfrm>
                <a:custGeom>
                  <a:avLst/>
                  <a:gdLst>
                    <a:gd name="T0" fmla="*/ 80 w 80"/>
                    <a:gd name="T1" fmla="*/ 0 h 200"/>
                    <a:gd name="T2" fmla="*/ 76 w 80"/>
                    <a:gd name="T3" fmla="*/ 2 h 200"/>
                    <a:gd name="T4" fmla="*/ 68 w 80"/>
                    <a:gd name="T5" fmla="*/ 2 h 200"/>
                    <a:gd name="T6" fmla="*/ 60 w 80"/>
                    <a:gd name="T7" fmla="*/ 6 h 200"/>
                    <a:gd name="T8" fmla="*/ 52 w 80"/>
                    <a:gd name="T9" fmla="*/ 14 h 200"/>
                    <a:gd name="T10" fmla="*/ 42 w 80"/>
                    <a:gd name="T11" fmla="*/ 24 h 200"/>
                    <a:gd name="T12" fmla="*/ 36 w 80"/>
                    <a:gd name="T13" fmla="*/ 38 h 200"/>
                    <a:gd name="T14" fmla="*/ 36 w 80"/>
                    <a:gd name="T15" fmla="*/ 56 h 200"/>
                    <a:gd name="T16" fmla="*/ 40 w 80"/>
                    <a:gd name="T17" fmla="*/ 78 h 200"/>
                    <a:gd name="T18" fmla="*/ 40 w 80"/>
                    <a:gd name="T19" fmla="*/ 80 h 200"/>
                    <a:gd name="T20" fmla="*/ 40 w 80"/>
                    <a:gd name="T21" fmla="*/ 84 h 200"/>
                    <a:gd name="T22" fmla="*/ 40 w 80"/>
                    <a:gd name="T23" fmla="*/ 92 h 200"/>
                    <a:gd name="T24" fmla="*/ 40 w 80"/>
                    <a:gd name="T25" fmla="*/ 100 h 200"/>
                    <a:gd name="T26" fmla="*/ 36 w 80"/>
                    <a:gd name="T27" fmla="*/ 110 h 200"/>
                    <a:gd name="T28" fmla="*/ 32 w 80"/>
                    <a:gd name="T29" fmla="*/ 118 h 200"/>
                    <a:gd name="T30" fmla="*/ 26 w 80"/>
                    <a:gd name="T31" fmla="*/ 126 h 200"/>
                    <a:gd name="T32" fmla="*/ 18 w 80"/>
                    <a:gd name="T33" fmla="*/ 132 h 200"/>
                    <a:gd name="T34" fmla="*/ 14 w 80"/>
                    <a:gd name="T35" fmla="*/ 136 h 200"/>
                    <a:gd name="T36" fmla="*/ 10 w 80"/>
                    <a:gd name="T37" fmla="*/ 140 h 200"/>
                    <a:gd name="T38" fmla="*/ 6 w 80"/>
                    <a:gd name="T39" fmla="*/ 146 h 200"/>
                    <a:gd name="T40" fmla="*/ 2 w 80"/>
                    <a:gd name="T41" fmla="*/ 154 h 200"/>
                    <a:gd name="T42" fmla="*/ 0 w 80"/>
                    <a:gd name="T43" fmla="*/ 166 h 200"/>
                    <a:gd name="T44" fmla="*/ 2 w 80"/>
                    <a:gd name="T45" fmla="*/ 180 h 200"/>
                    <a:gd name="T46" fmla="*/ 6 w 80"/>
                    <a:gd name="T47" fmla="*/ 200 h 2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0" h="200">
                      <a:moveTo>
                        <a:pt x="80" y="0"/>
                      </a:moveTo>
                      <a:lnTo>
                        <a:pt x="76" y="2"/>
                      </a:lnTo>
                      <a:lnTo>
                        <a:pt x="68" y="2"/>
                      </a:lnTo>
                      <a:lnTo>
                        <a:pt x="60" y="6"/>
                      </a:lnTo>
                      <a:lnTo>
                        <a:pt x="52" y="14"/>
                      </a:lnTo>
                      <a:lnTo>
                        <a:pt x="42" y="24"/>
                      </a:lnTo>
                      <a:lnTo>
                        <a:pt x="36" y="38"/>
                      </a:lnTo>
                      <a:lnTo>
                        <a:pt x="36" y="56"/>
                      </a:lnTo>
                      <a:lnTo>
                        <a:pt x="40" y="78"/>
                      </a:lnTo>
                      <a:lnTo>
                        <a:pt x="40" y="80"/>
                      </a:lnTo>
                      <a:lnTo>
                        <a:pt x="40" y="84"/>
                      </a:lnTo>
                      <a:lnTo>
                        <a:pt x="40" y="92"/>
                      </a:lnTo>
                      <a:lnTo>
                        <a:pt x="40" y="100"/>
                      </a:lnTo>
                      <a:lnTo>
                        <a:pt x="36" y="110"/>
                      </a:lnTo>
                      <a:lnTo>
                        <a:pt x="32" y="118"/>
                      </a:lnTo>
                      <a:lnTo>
                        <a:pt x="26" y="126"/>
                      </a:lnTo>
                      <a:lnTo>
                        <a:pt x="18" y="132"/>
                      </a:lnTo>
                      <a:lnTo>
                        <a:pt x="14" y="136"/>
                      </a:lnTo>
                      <a:lnTo>
                        <a:pt x="10" y="140"/>
                      </a:lnTo>
                      <a:lnTo>
                        <a:pt x="6" y="146"/>
                      </a:lnTo>
                      <a:lnTo>
                        <a:pt x="2" y="154"/>
                      </a:lnTo>
                      <a:lnTo>
                        <a:pt x="0" y="166"/>
                      </a:lnTo>
                      <a:lnTo>
                        <a:pt x="2" y="180"/>
                      </a:lnTo>
                      <a:lnTo>
                        <a:pt x="6" y="20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nvGrpSpPr>
                <p:cNvPr id="34243" name="Group 681"/>
                <p:cNvGrpSpPr>
                  <a:grpSpLocks/>
                </p:cNvGrpSpPr>
                <p:nvPr/>
              </p:nvGrpSpPr>
              <p:grpSpPr bwMode="auto">
                <a:xfrm>
                  <a:off x="4872" y="2024"/>
                  <a:ext cx="66" cy="42"/>
                  <a:chOff x="4872" y="1884"/>
                  <a:chExt cx="66" cy="42"/>
                </a:xfrm>
              </p:grpSpPr>
              <p:sp>
                <p:nvSpPr>
                  <p:cNvPr id="34249" name="Freeform 682"/>
                  <p:cNvSpPr>
                    <a:spLocks/>
                  </p:cNvSpPr>
                  <p:nvPr/>
                </p:nvSpPr>
                <p:spPr bwMode="auto">
                  <a:xfrm>
                    <a:off x="4872" y="1884"/>
                    <a:ext cx="66" cy="42"/>
                  </a:xfrm>
                  <a:custGeom>
                    <a:avLst/>
                    <a:gdLst>
                      <a:gd name="T0" fmla="*/ 34 w 66"/>
                      <a:gd name="T1" fmla="*/ 42 h 42"/>
                      <a:gd name="T2" fmla="*/ 46 w 66"/>
                      <a:gd name="T3" fmla="*/ 40 h 42"/>
                      <a:gd name="T4" fmla="*/ 58 w 66"/>
                      <a:gd name="T5" fmla="*/ 36 h 42"/>
                      <a:gd name="T6" fmla="*/ 64 w 66"/>
                      <a:gd name="T7" fmla="*/ 30 h 42"/>
                      <a:gd name="T8" fmla="*/ 66 w 66"/>
                      <a:gd name="T9" fmla="*/ 22 h 42"/>
                      <a:gd name="T10" fmla="*/ 64 w 66"/>
                      <a:gd name="T11" fmla="*/ 12 h 42"/>
                      <a:gd name="T12" fmla="*/ 58 w 66"/>
                      <a:gd name="T13" fmla="*/ 8 h 42"/>
                      <a:gd name="T14" fmla="*/ 46 w 66"/>
                      <a:gd name="T15" fmla="*/ 4 h 42"/>
                      <a:gd name="T16" fmla="*/ 34 w 66"/>
                      <a:gd name="T17" fmla="*/ 0 h 42"/>
                      <a:gd name="T18" fmla="*/ 20 w 66"/>
                      <a:gd name="T19" fmla="*/ 4 h 42"/>
                      <a:gd name="T20" fmla="*/ 10 w 66"/>
                      <a:gd name="T21" fmla="*/ 8 h 42"/>
                      <a:gd name="T22" fmla="*/ 2 w 66"/>
                      <a:gd name="T23" fmla="*/ 12 h 42"/>
                      <a:gd name="T24" fmla="*/ 0 w 66"/>
                      <a:gd name="T25" fmla="*/ 22 h 42"/>
                      <a:gd name="T26" fmla="*/ 2 w 66"/>
                      <a:gd name="T27" fmla="*/ 30 h 42"/>
                      <a:gd name="T28" fmla="*/ 10 w 66"/>
                      <a:gd name="T29" fmla="*/ 36 h 42"/>
                      <a:gd name="T30" fmla="*/ 20 w 66"/>
                      <a:gd name="T31" fmla="*/ 40 h 42"/>
                      <a:gd name="T32" fmla="*/ 34 w 66"/>
                      <a:gd name="T33" fmla="*/ 42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6" h="42">
                        <a:moveTo>
                          <a:pt x="34" y="42"/>
                        </a:moveTo>
                        <a:lnTo>
                          <a:pt x="46" y="40"/>
                        </a:lnTo>
                        <a:lnTo>
                          <a:pt x="58" y="36"/>
                        </a:lnTo>
                        <a:lnTo>
                          <a:pt x="64" y="30"/>
                        </a:lnTo>
                        <a:lnTo>
                          <a:pt x="66" y="22"/>
                        </a:lnTo>
                        <a:lnTo>
                          <a:pt x="64" y="12"/>
                        </a:lnTo>
                        <a:lnTo>
                          <a:pt x="58" y="8"/>
                        </a:lnTo>
                        <a:lnTo>
                          <a:pt x="46" y="4"/>
                        </a:lnTo>
                        <a:lnTo>
                          <a:pt x="34" y="0"/>
                        </a:lnTo>
                        <a:lnTo>
                          <a:pt x="20" y="4"/>
                        </a:lnTo>
                        <a:lnTo>
                          <a:pt x="10" y="8"/>
                        </a:lnTo>
                        <a:lnTo>
                          <a:pt x="2" y="12"/>
                        </a:lnTo>
                        <a:lnTo>
                          <a:pt x="0" y="22"/>
                        </a:lnTo>
                        <a:lnTo>
                          <a:pt x="2" y="30"/>
                        </a:lnTo>
                        <a:lnTo>
                          <a:pt x="10" y="36"/>
                        </a:lnTo>
                        <a:lnTo>
                          <a:pt x="20" y="40"/>
                        </a:lnTo>
                        <a:lnTo>
                          <a:pt x="34" y="42"/>
                        </a:lnTo>
                        <a:close/>
                      </a:path>
                    </a:pathLst>
                  </a:custGeom>
                  <a:solidFill>
                    <a:srgbClr val="FFFF4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250" name="Freeform 683"/>
                  <p:cNvSpPr>
                    <a:spLocks/>
                  </p:cNvSpPr>
                  <p:nvPr/>
                </p:nvSpPr>
                <p:spPr bwMode="auto">
                  <a:xfrm>
                    <a:off x="4872" y="1884"/>
                    <a:ext cx="66" cy="42"/>
                  </a:xfrm>
                  <a:custGeom>
                    <a:avLst/>
                    <a:gdLst>
                      <a:gd name="T0" fmla="*/ 34 w 66"/>
                      <a:gd name="T1" fmla="*/ 42 h 42"/>
                      <a:gd name="T2" fmla="*/ 46 w 66"/>
                      <a:gd name="T3" fmla="*/ 40 h 42"/>
                      <a:gd name="T4" fmla="*/ 58 w 66"/>
                      <a:gd name="T5" fmla="*/ 36 h 42"/>
                      <a:gd name="T6" fmla="*/ 64 w 66"/>
                      <a:gd name="T7" fmla="*/ 30 h 42"/>
                      <a:gd name="T8" fmla="*/ 66 w 66"/>
                      <a:gd name="T9" fmla="*/ 22 h 42"/>
                      <a:gd name="T10" fmla="*/ 64 w 66"/>
                      <a:gd name="T11" fmla="*/ 12 h 42"/>
                      <a:gd name="T12" fmla="*/ 58 w 66"/>
                      <a:gd name="T13" fmla="*/ 8 h 42"/>
                      <a:gd name="T14" fmla="*/ 46 w 66"/>
                      <a:gd name="T15" fmla="*/ 4 h 42"/>
                      <a:gd name="T16" fmla="*/ 34 w 66"/>
                      <a:gd name="T17" fmla="*/ 0 h 42"/>
                      <a:gd name="T18" fmla="*/ 20 w 66"/>
                      <a:gd name="T19" fmla="*/ 4 h 42"/>
                      <a:gd name="T20" fmla="*/ 10 w 66"/>
                      <a:gd name="T21" fmla="*/ 8 h 42"/>
                      <a:gd name="T22" fmla="*/ 2 w 66"/>
                      <a:gd name="T23" fmla="*/ 12 h 42"/>
                      <a:gd name="T24" fmla="*/ 0 w 66"/>
                      <a:gd name="T25" fmla="*/ 22 h 42"/>
                      <a:gd name="T26" fmla="*/ 2 w 66"/>
                      <a:gd name="T27" fmla="*/ 30 h 42"/>
                      <a:gd name="T28" fmla="*/ 10 w 66"/>
                      <a:gd name="T29" fmla="*/ 36 h 42"/>
                      <a:gd name="T30" fmla="*/ 20 w 66"/>
                      <a:gd name="T31" fmla="*/ 40 h 42"/>
                      <a:gd name="T32" fmla="*/ 34 w 66"/>
                      <a:gd name="T33" fmla="*/ 42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6" h="42">
                        <a:moveTo>
                          <a:pt x="34" y="42"/>
                        </a:moveTo>
                        <a:lnTo>
                          <a:pt x="46" y="40"/>
                        </a:lnTo>
                        <a:lnTo>
                          <a:pt x="58" y="36"/>
                        </a:lnTo>
                        <a:lnTo>
                          <a:pt x="64" y="30"/>
                        </a:lnTo>
                        <a:lnTo>
                          <a:pt x="66" y="22"/>
                        </a:lnTo>
                        <a:lnTo>
                          <a:pt x="64" y="12"/>
                        </a:lnTo>
                        <a:lnTo>
                          <a:pt x="58" y="8"/>
                        </a:lnTo>
                        <a:lnTo>
                          <a:pt x="46" y="4"/>
                        </a:lnTo>
                        <a:lnTo>
                          <a:pt x="34" y="0"/>
                        </a:lnTo>
                        <a:lnTo>
                          <a:pt x="20" y="4"/>
                        </a:lnTo>
                        <a:lnTo>
                          <a:pt x="10" y="8"/>
                        </a:lnTo>
                        <a:lnTo>
                          <a:pt x="2" y="12"/>
                        </a:lnTo>
                        <a:lnTo>
                          <a:pt x="0" y="22"/>
                        </a:lnTo>
                        <a:lnTo>
                          <a:pt x="2" y="30"/>
                        </a:lnTo>
                        <a:lnTo>
                          <a:pt x="10" y="36"/>
                        </a:lnTo>
                        <a:lnTo>
                          <a:pt x="20" y="40"/>
                        </a:lnTo>
                        <a:lnTo>
                          <a:pt x="34" y="42"/>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sp>
              <p:nvSpPr>
                <p:cNvPr id="34244" name="Freeform 684"/>
                <p:cNvSpPr>
                  <a:spLocks/>
                </p:cNvSpPr>
                <p:nvPr/>
              </p:nvSpPr>
              <p:spPr bwMode="auto">
                <a:xfrm>
                  <a:off x="4810" y="2024"/>
                  <a:ext cx="68" cy="464"/>
                </a:xfrm>
                <a:custGeom>
                  <a:avLst/>
                  <a:gdLst>
                    <a:gd name="T0" fmla="*/ 68 w 68"/>
                    <a:gd name="T1" fmla="*/ 22 h 464"/>
                    <a:gd name="T2" fmla="*/ 68 w 68"/>
                    <a:gd name="T3" fmla="*/ 444 h 464"/>
                    <a:gd name="T4" fmla="*/ 66 w 68"/>
                    <a:gd name="T5" fmla="*/ 444 h 464"/>
                    <a:gd name="T6" fmla="*/ 62 w 68"/>
                    <a:gd name="T7" fmla="*/ 452 h 464"/>
                    <a:gd name="T8" fmla="*/ 56 w 68"/>
                    <a:gd name="T9" fmla="*/ 458 h 464"/>
                    <a:gd name="T10" fmla="*/ 46 w 68"/>
                    <a:gd name="T11" fmla="*/ 462 h 464"/>
                    <a:gd name="T12" fmla="*/ 32 w 68"/>
                    <a:gd name="T13" fmla="*/ 464 h 464"/>
                    <a:gd name="T14" fmla="*/ 20 w 68"/>
                    <a:gd name="T15" fmla="*/ 462 h 464"/>
                    <a:gd name="T16" fmla="*/ 10 w 68"/>
                    <a:gd name="T17" fmla="*/ 458 h 464"/>
                    <a:gd name="T18" fmla="*/ 2 w 68"/>
                    <a:gd name="T19" fmla="*/ 452 h 464"/>
                    <a:gd name="T20" fmla="*/ 0 w 68"/>
                    <a:gd name="T21" fmla="*/ 444 h 464"/>
                    <a:gd name="T22" fmla="*/ 0 w 68"/>
                    <a:gd name="T23" fmla="*/ 22 h 464"/>
                    <a:gd name="T24" fmla="*/ 2 w 68"/>
                    <a:gd name="T25" fmla="*/ 12 h 464"/>
                    <a:gd name="T26" fmla="*/ 10 w 68"/>
                    <a:gd name="T27" fmla="*/ 8 h 464"/>
                    <a:gd name="T28" fmla="*/ 20 w 68"/>
                    <a:gd name="T29" fmla="*/ 4 h 464"/>
                    <a:gd name="T30" fmla="*/ 32 w 68"/>
                    <a:gd name="T31" fmla="*/ 0 h 464"/>
                    <a:gd name="T32" fmla="*/ 46 w 68"/>
                    <a:gd name="T33" fmla="*/ 4 h 464"/>
                    <a:gd name="T34" fmla="*/ 56 w 68"/>
                    <a:gd name="T35" fmla="*/ 8 h 464"/>
                    <a:gd name="T36" fmla="*/ 62 w 68"/>
                    <a:gd name="T37" fmla="*/ 12 h 464"/>
                    <a:gd name="T38" fmla="*/ 66 w 68"/>
                    <a:gd name="T39" fmla="*/ 22 h 464"/>
                    <a:gd name="T40" fmla="*/ 68 w 68"/>
                    <a:gd name="T41" fmla="*/ 22 h 4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8" h="464">
                      <a:moveTo>
                        <a:pt x="68" y="22"/>
                      </a:moveTo>
                      <a:lnTo>
                        <a:pt x="68" y="444"/>
                      </a:lnTo>
                      <a:lnTo>
                        <a:pt x="66" y="444"/>
                      </a:lnTo>
                      <a:lnTo>
                        <a:pt x="62" y="452"/>
                      </a:lnTo>
                      <a:lnTo>
                        <a:pt x="56" y="458"/>
                      </a:lnTo>
                      <a:lnTo>
                        <a:pt x="46" y="462"/>
                      </a:lnTo>
                      <a:lnTo>
                        <a:pt x="32" y="464"/>
                      </a:lnTo>
                      <a:lnTo>
                        <a:pt x="20" y="462"/>
                      </a:lnTo>
                      <a:lnTo>
                        <a:pt x="10" y="458"/>
                      </a:lnTo>
                      <a:lnTo>
                        <a:pt x="2" y="452"/>
                      </a:lnTo>
                      <a:lnTo>
                        <a:pt x="0" y="444"/>
                      </a:lnTo>
                      <a:lnTo>
                        <a:pt x="0" y="22"/>
                      </a:lnTo>
                      <a:lnTo>
                        <a:pt x="2" y="12"/>
                      </a:lnTo>
                      <a:lnTo>
                        <a:pt x="10" y="8"/>
                      </a:lnTo>
                      <a:lnTo>
                        <a:pt x="20" y="4"/>
                      </a:lnTo>
                      <a:lnTo>
                        <a:pt x="32" y="0"/>
                      </a:lnTo>
                      <a:lnTo>
                        <a:pt x="46" y="4"/>
                      </a:lnTo>
                      <a:lnTo>
                        <a:pt x="56" y="8"/>
                      </a:lnTo>
                      <a:lnTo>
                        <a:pt x="62" y="12"/>
                      </a:lnTo>
                      <a:lnTo>
                        <a:pt x="66" y="22"/>
                      </a:lnTo>
                      <a:lnTo>
                        <a:pt x="68" y="22"/>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nvGrpSpPr>
                <p:cNvPr id="34245" name="Group 685"/>
                <p:cNvGrpSpPr>
                  <a:grpSpLocks/>
                </p:cNvGrpSpPr>
                <p:nvPr/>
              </p:nvGrpSpPr>
              <p:grpSpPr bwMode="auto">
                <a:xfrm>
                  <a:off x="4810" y="2024"/>
                  <a:ext cx="66" cy="42"/>
                  <a:chOff x="4810" y="1884"/>
                  <a:chExt cx="66" cy="42"/>
                </a:xfrm>
              </p:grpSpPr>
              <p:sp>
                <p:nvSpPr>
                  <p:cNvPr id="34247" name="Freeform 686"/>
                  <p:cNvSpPr>
                    <a:spLocks/>
                  </p:cNvSpPr>
                  <p:nvPr/>
                </p:nvSpPr>
                <p:spPr bwMode="auto">
                  <a:xfrm>
                    <a:off x="4810" y="1884"/>
                    <a:ext cx="66" cy="42"/>
                  </a:xfrm>
                  <a:custGeom>
                    <a:avLst/>
                    <a:gdLst>
                      <a:gd name="T0" fmla="*/ 32 w 66"/>
                      <a:gd name="T1" fmla="*/ 42 h 42"/>
                      <a:gd name="T2" fmla="*/ 44 w 66"/>
                      <a:gd name="T3" fmla="*/ 40 h 42"/>
                      <a:gd name="T4" fmla="*/ 54 w 66"/>
                      <a:gd name="T5" fmla="*/ 36 h 42"/>
                      <a:gd name="T6" fmla="*/ 62 w 66"/>
                      <a:gd name="T7" fmla="*/ 30 h 42"/>
                      <a:gd name="T8" fmla="*/ 66 w 66"/>
                      <a:gd name="T9" fmla="*/ 22 h 42"/>
                      <a:gd name="T10" fmla="*/ 62 w 66"/>
                      <a:gd name="T11" fmla="*/ 12 h 42"/>
                      <a:gd name="T12" fmla="*/ 54 w 66"/>
                      <a:gd name="T13" fmla="*/ 8 h 42"/>
                      <a:gd name="T14" fmla="*/ 44 w 66"/>
                      <a:gd name="T15" fmla="*/ 4 h 42"/>
                      <a:gd name="T16" fmla="*/ 32 w 66"/>
                      <a:gd name="T17" fmla="*/ 0 h 42"/>
                      <a:gd name="T18" fmla="*/ 20 w 66"/>
                      <a:gd name="T19" fmla="*/ 4 h 42"/>
                      <a:gd name="T20" fmla="*/ 10 w 66"/>
                      <a:gd name="T21" fmla="*/ 8 h 42"/>
                      <a:gd name="T22" fmla="*/ 2 w 66"/>
                      <a:gd name="T23" fmla="*/ 12 h 42"/>
                      <a:gd name="T24" fmla="*/ 0 w 66"/>
                      <a:gd name="T25" fmla="*/ 22 h 42"/>
                      <a:gd name="T26" fmla="*/ 2 w 66"/>
                      <a:gd name="T27" fmla="*/ 30 h 42"/>
                      <a:gd name="T28" fmla="*/ 10 w 66"/>
                      <a:gd name="T29" fmla="*/ 36 h 42"/>
                      <a:gd name="T30" fmla="*/ 20 w 66"/>
                      <a:gd name="T31" fmla="*/ 40 h 42"/>
                      <a:gd name="T32" fmla="*/ 32 w 66"/>
                      <a:gd name="T33" fmla="*/ 42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6" h="42">
                        <a:moveTo>
                          <a:pt x="32" y="42"/>
                        </a:moveTo>
                        <a:lnTo>
                          <a:pt x="44" y="40"/>
                        </a:lnTo>
                        <a:lnTo>
                          <a:pt x="54" y="36"/>
                        </a:lnTo>
                        <a:lnTo>
                          <a:pt x="62" y="30"/>
                        </a:lnTo>
                        <a:lnTo>
                          <a:pt x="66" y="22"/>
                        </a:lnTo>
                        <a:lnTo>
                          <a:pt x="62" y="12"/>
                        </a:lnTo>
                        <a:lnTo>
                          <a:pt x="54" y="8"/>
                        </a:lnTo>
                        <a:lnTo>
                          <a:pt x="44" y="4"/>
                        </a:lnTo>
                        <a:lnTo>
                          <a:pt x="32" y="0"/>
                        </a:lnTo>
                        <a:lnTo>
                          <a:pt x="20" y="4"/>
                        </a:lnTo>
                        <a:lnTo>
                          <a:pt x="10" y="8"/>
                        </a:lnTo>
                        <a:lnTo>
                          <a:pt x="2" y="12"/>
                        </a:lnTo>
                        <a:lnTo>
                          <a:pt x="0" y="22"/>
                        </a:lnTo>
                        <a:lnTo>
                          <a:pt x="2" y="30"/>
                        </a:lnTo>
                        <a:lnTo>
                          <a:pt x="10" y="36"/>
                        </a:lnTo>
                        <a:lnTo>
                          <a:pt x="20" y="40"/>
                        </a:lnTo>
                        <a:lnTo>
                          <a:pt x="32" y="42"/>
                        </a:lnTo>
                        <a:close/>
                      </a:path>
                    </a:pathLst>
                  </a:custGeom>
                  <a:solidFill>
                    <a:srgbClr val="FFFF4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248" name="Freeform 687"/>
                  <p:cNvSpPr>
                    <a:spLocks/>
                  </p:cNvSpPr>
                  <p:nvPr/>
                </p:nvSpPr>
                <p:spPr bwMode="auto">
                  <a:xfrm>
                    <a:off x="4810" y="1884"/>
                    <a:ext cx="66" cy="42"/>
                  </a:xfrm>
                  <a:custGeom>
                    <a:avLst/>
                    <a:gdLst>
                      <a:gd name="T0" fmla="*/ 32 w 66"/>
                      <a:gd name="T1" fmla="*/ 42 h 42"/>
                      <a:gd name="T2" fmla="*/ 44 w 66"/>
                      <a:gd name="T3" fmla="*/ 40 h 42"/>
                      <a:gd name="T4" fmla="*/ 54 w 66"/>
                      <a:gd name="T5" fmla="*/ 36 h 42"/>
                      <a:gd name="T6" fmla="*/ 62 w 66"/>
                      <a:gd name="T7" fmla="*/ 30 h 42"/>
                      <a:gd name="T8" fmla="*/ 66 w 66"/>
                      <a:gd name="T9" fmla="*/ 22 h 42"/>
                      <a:gd name="T10" fmla="*/ 62 w 66"/>
                      <a:gd name="T11" fmla="*/ 12 h 42"/>
                      <a:gd name="T12" fmla="*/ 54 w 66"/>
                      <a:gd name="T13" fmla="*/ 8 h 42"/>
                      <a:gd name="T14" fmla="*/ 44 w 66"/>
                      <a:gd name="T15" fmla="*/ 4 h 42"/>
                      <a:gd name="T16" fmla="*/ 32 w 66"/>
                      <a:gd name="T17" fmla="*/ 0 h 42"/>
                      <a:gd name="T18" fmla="*/ 20 w 66"/>
                      <a:gd name="T19" fmla="*/ 4 h 42"/>
                      <a:gd name="T20" fmla="*/ 10 w 66"/>
                      <a:gd name="T21" fmla="*/ 8 h 42"/>
                      <a:gd name="T22" fmla="*/ 2 w 66"/>
                      <a:gd name="T23" fmla="*/ 12 h 42"/>
                      <a:gd name="T24" fmla="*/ 0 w 66"/>
                      <a:gd name="T25" fmla="*/ 22 h 42"/>
                      <a:gd name="T26" fmla="*/ 2 w 66"/>
                      <a:gd name="T27" fmla="*/ 30 h 42"/>
                      <a:gd name="T28" fmla="*/ 10 w 66"/>
                      <a:gd name="T29" fmla="*/ 36 h 42"/>
                      <a:gd name="T30" fmla="*/ 20 w 66"/>
                      <a:gd name="T31" fmla="*/ 40 h 42"/>
                      <a:gd name="T32" fmla="*/ 32 w 66"/>
                      <a:gd name="T33" fmla="*/ 42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6" h="42">
                        <a:moveTo>
                          <a:pt x="32" y="42"/>
                        </a:moveTo>
                        <a:lnTo>
                          <a:pt x="44" y="40"/>
                        </a:lnTo>
                        <a:lnTo>
                          <a:pt x="54" y="36"/>
                        </a:lnTo>
                        <a:lnTo>
                          <a:pt x="62" y="30"/>
                        </a:lnTo>
                        <a:lnTo>
                          <a:pt x="66" y="22"/>
                        </a:lnTo>
                        <a:lnTo>
                          <a:pt x="62" y="12"/>
                        </a:lnTo>
                        <a:lnTo>
                          <a:pt x="54" y="8"/>
                        </a:lnTo>
                        <a:lnTo>
                          <a:pt x="44" y="4"/>
                        </a:lnTo>
                        <a:lnTo>
                          <a:pt x="32" y="0"/>
                        </a:lnTo>
                        <a:lnTo>
                          <a:pt x="20" y="4"/>
                        </a:lnTo>
                        <a:lnTo>
                          <a:pt x="10" y="8"/>
                        </a:lnTo>
                        <a:lnTo>
                          <a:pt x="2" y="12"/>
                        </a:lnTo>
                        <a:lnTo>
                          <a:pt x="0" y="22"/>
                        </a:lnTo>
                        <a:lnTo>
                          <a:pt x="2" y="30"/>
                        </a:lnTo>
                        <a:lnTo>
                          <a:pt x="10" y="36"/>
                        </a:lnTo>
                        <a:lnTo>
                          <a:pt x="20" y="40"/>
                        </a:lnTo>
                        <a:lnTo>
                          <a:pt x="32" y="42"/>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sp>
              <p:nvSpPr>
                <p:cNvPr id="34246" name="Freeform 688"/>
                <p:cNvSpPr>
                  <a:spLocks/>
                </p:cNvSpPr>
                <p:nvPr/>
              </p:nvSpPr>
              <p:spPr bwMode="auto">
                <a:xfrm>
                  <a:off x="4844" y="1938"/>
                  <a:ext cx="102" cy="108"/>
                </a:xfrm>
                <a:custGeom>
                  <a:avLst/>
                  <a:gdLst>
                    <a:gd name="T0" fmla="*/ 0 w 102"/>
                    <a:gd name="T1" fmla="*/ 108 h 108"/>
                    <a:gd name="T2" fmla="*/ 0 w 102"/>
                    <a:gd name="T3" fmla="*/ 104 h 108"/>
                    <a:gd name="T4" fmla="*/ 2 w 102"/>
                    <a:gd name="T5" fmla="*/ 92 h 108"/>
                    <a:gd name="T6" fmla="*/ 6 w 102"/>
                    <a:gd name="T7" fmla="*/ 74 h 108"/>
                    <a:gd name="T8" fmla="*/ 12 w 102"/>
                    <a:gd name="T9" fmla="*/ 54 h 108"/>
                    <a:gd name="T10" fmla="*/ 22 w 102"/>
                    <a:gd name="T11" fmla="*/ 34 h 108"/>
                    <a:gd name="T12" fmla="*/ 34 w 102"/>
                    <a:gd name="T13" fmla="*/ 16 h 108"/>
                    <a:gd name="T14" fmla="*/ 48 w 102"/>
                    <a:gd name="T15" fmla="*/ 4 h 108"/>
                    <a:gd name="T16" fmla="*/ 70 w 102"/>
                    <a:gd name="T17" fmla="*/ 0 h 108"/>
                    <a:gd name="T18" fmla="*/ 74 w 102"/>
                    <a:gd name="T19" fmla="*/ 0 h 108"/>
                    <a:gd name="T20" fmla="*/ 80 w 102"/>
                    <a:gd name="T21" fmla="*/ 0 h 108"/>
                    <a:gd name="T22" fmla="*/ 90 w 102"/>
                    <a:gd name="T23" fmla="*/ 0 h 108"/>
                    <a:gd name="T24" fmla="*/ 100 w 102"/>
                    <a:gd name="T25" fmla="*/ 4 h 108"/>
                    <a:gd name="T26" fmla="*/ 102 w 102"/>
                    <a:gd name="T27" fmla="*/ 18 h 108"/>
                    <a:gd name="T28" fmla="*/ 100 w 102"/>
                    <a:gd name="T29" fmla="*/ 36 h 108"/>
                    <a:gd name="T30" fmla="*/ 86 w 102"/>
                    <a:gd name="T31" fmla="*/ 66 h 108"/>
                    <a:gd name="T32" fmla="*/ 62 w 102"/>
                    <a:gd name="T33" fmla="*/ 108 h 10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2" h="108">
                      <a:moveTo>
                        <a:pt x="0" y="108"/>
                      </a:moveTo>
                      <a:lnTo>
                        <a:pt x="0" y="104"/>
                      </a:lnTo>
                      <a:lnTo>
                        <a:pt x="2" y="92"/>
                      </a:lnTo>
                      <a:lnTo>
                        <a:pt x="6" y="74"/>
                      </a:lnTo>
                      <a:lnTo>
                        <a:pt x="12" y="54"/>
                      </a:lnTo>
                      <a:lnTo>
                        <a:pt x="22" y="34"/>
                      </a:lnTo>
                      <a:lnTo>
                        <a:pt x="34" y="16"/>
                      </a:lnTo>
                      <a:lnTo>
                        <a:pt x="48" y="4"/>
                      </a:lnTo>
                      <a:lnTo>
                        <a:pt x="70" y="0"/>
                      </a:lnTo>
                      <a:lnTo>
                        <a:pt x="74" y="0"/>
                      </a:lnTo>
                      <a:lnTo>
                        <a:pt x="80" y="0"/>
                      </a:lnTo>
                      <a:lnTo>
                        <a:pt x="90" y="0"/>
                      </a:lnTo>
                      <a:lnTo>
                        <a:pt x="100" y="4"/>
                      </a:lnTo>
                      <a:lnTo>
                        <a:pt x="102" y="18"/>
                      </a:lnTo>
                      <a:lnTo>
                        <a:pt x="100" y="36"/>
                      </a:lnTo>
                      <a:lnTo>
                        <a:pt x="86" y="66"/>
                      </a:lnTo>
                      <a:lnTo>
                        <a:pt x="62" y="108"/>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sp>
            <p:nvSpPr>
              <p:cNvPr id="33954" name="Freeform 689"/>
              <p:cNvSpPr>
                <a:spLocks/>
              </p:cNvSpPr>
              <p:nvPr/>
            </p:nvSpPr>
            <p:spPr bwMode="auto">
              <a:xfrm>
                <a:off x="3212" y="2472"/>
                <a:ext cx="98" cy="164"/>
              </a:xfrm>
              <a:custGeom>
                <a:avLst/>
                <a:gdLst>
                  <a:gd name="T0" fmla="*/ 0 w 98"/>
                  <a:gd name="T1" fmla="*/ 164 h 164"/>
                  <a:gd name="T2" fmla="*/ 2 w 98"/>
                  <a:gd name="T3" fmla="*/ 164 h 164"/>
                  <a:gd name="T4" fmla="*/ 8 w 98"/>
                  <a:gd name="T5" fmla="*/ 164 h 164"/>
                  <a:gd name="T6" fmla="*/ 12 w 98"/>
                  <a:gd name="T7" fmla="*/ 162 h 164"/>
                  <a:gd name="T8" fmla="*/ 18 w 98"/>
                  <a:gd name="T9" fmla="*/ 162 h 164"/>
                  <a:gd name="T10" fmla="*/ 24 w 98"/>
                  <a:gd name="T11" fmla="*/ 162 h 164"/>
                  <a:gd name="T12" fmla="*/ 28 w 98"/>
                  <a:gd name="T13" fmla="*/ 162 h 164"/>
                  <a:gd name="T14" fmla="*/ 32 w 98"/>
                  <a:gd name="T15" fmla="*/ 160 h 164"/>
                  <a:gd name="T16" fmla="*/ 38 w 98"/>
                  <a:gd name="T17" fmla="*/ 158 h 164"/>
                  <a:gd name="T18" fmla="*/ 40 w 98"/>
                  <a:gd name="T19" fmla="*/ 156 h 164"/>
                  <a:gd name="T20" fmla="*/ 46 w 98"/>
                  <a:gd name="T21" fmla="*/ 148 h 164"/>
                  <a:gd name="T22" fmla="*/ 56 w 98"/>
                  <a:gd name="T23" fmla="*/ 136 h 164"/>
                  <a:gd name="T24" fmla="*/ 68 w 98"/>
                  <a:gd name="T25" fmla="*/ 120 h 164"/>
                  <a:gd name="T26" fmla="*/ 78 w 98"/>
                  <a:gd name="T27" fmla="*/ 100 h 164"/>
                  <a:gd name="T28" fmla="*/ 88 w 98"/>
                  <a:gd name="T29" fmla="*/ 72 h 164"/>
                  <a:gd name="T30" fmla="*/ 94 w 98"/>
                  <a:gd name="T31" fmla="*/ 38 h 164"/>
                  <a:gd name="T32" fmla="*/ 98 w 98"/>
                  <a:gd name="T33" fmla="*/ 0 h 1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8" h="164">
                    <a:moveTo>
                      <a:pt x="0" y="164"/>
                    </a:moveTo>
                    <a:lnTo>
                      <a:pt x="2" y="164"/>
                    </a:lnTo>
                    <a:lnTo>
                      <a:pt x="8" y="164"/>
                    </a:lnTo>
                    <a:lnTo>
                      <a:pt x="12" y="162"/>
                    </a:lnTo>
                    <a:lnTo>
                      <a:pt x="18" y="162"/>
                    </a:lnTo>
                    <a:lnTo>
                      <a:pt x="24" y="162"/>
                    </a:lnTo>
                    <a:lnTo>
                      <a:pt x="28" y="162"/>
                    </a:lnTo>
                    <a:lnTo>
                      <a:pt x="32" y="160"/>
                    </a:lnTo>
                    <a:lnTo>
                      <a:pt x="38" y="158"/>
                    </a:lnTo>
                    <a:lnTo>
                      <a:pt x="40" y="156"/>
                    </a:lnTo>
                    <a:lnTo>
                      <a:pt x="46" y="148"/>
                    </a:lnTo>
                    <a:lnTo>
                      <a:pt x="56" y="136"/>
                    </a:lnTo>
                    <a:lnTo>
                      <a:pt x="68" y="120"/>
                    </a:lnTo>
                    <a:lnTo>
                      <a:pt x="78" y="100"/>
                    </a:lnTo>
                    <a:lnTo>
                      <a:pt x="88" y="72"/>
                    </a:lnTo>
                    <a:lnTo>
                      <a:pt x="94" y="38"/>
                    </a:lnTo>
                    <a:lnTo>
                      <a:pt x="98"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955" name="Freeform 690"/>
              <p:cNvSpPr>
                <a:spLocks/>
              </p:cNvSpPr>
              <p:nvPr/>
            </p:nvSpPr>
            <p:spPr bwMode="auto">
              <a:xfrm>
                <a:off x="3200" y="2586"/>
                <a:ext cx="62" cy="102"/>
              </a:xfrm>
              <a:custGeom>
                <a:avLst/>
                <a:gdLst>
                  <a:gd name="T0" fmla="*/ 12 w 62"/>
                  <a:gd name="T1" fmla="*/ 0 h 102"/>
                  <a:gd name="T2" fmla="*/ 46 w 62"/>
                  <a:gd name="T3" fmla="*/ 0 h 102"/>
                  <a:gd name="T4" fmla="*/ 46 w 62"/>
                  <a:gd name="T5" fmla="*/ 2 h 102"/>
                  <a:gd name="T6" fmla="*/ 50 w 62"/>
                  <a:gd name="T7" fmla="*/ 2 h 102"/>
                  <a:gd name="T8" fmla="*/ 52 w 62"/>
                  <a:gd name="T9" fmla="*/ 6 h 102"/>
                  <a:gd name="T10" fmla="*/ 54 w 62"/>
                  <a:gd name="T11" fmla="*/ 10 h 102"/>
                  <a:gd name="T12" fmla="*/ 56 w 62"/>
                  <a:gd name="T13" fmla="*/ 16 h 102"/>
                  <a:gd name="T14" fmla="*/ 58 w 62"/>
                  <a:gd name="T15" fmla="*/ 24 h 102"/>
                  <a:gd name="T16" fmla="*/ 58 w 62"/>
                  <a:gd name="T17" fmla="*/ 32 h 102"/>
                  <a:gd name="T18" fmla="*/ 62 w 62"/>
                  <a:gd name="T19" fmla="*/ 42 h 102"/>
                  <a:gd name="T20" fmla="*/ 62 w 62"/>
                  <a:gd name="T21" fmla="*/ 50 h 102"/>
                  <a:gd name="T22" fmla="*/ 62 w 62"/>
                  <a:gd name="T23" fmla="*/ 62 h 102"/>
                  <a:gd name="T24" fmla="*/ 58 w 62"/>
                  <a:gd name="T25" fmla="*/ 70 h 102"/>
                  <a:gd name="T26" fmla="*/ 58 w 62"/>
                  <a:gd name="T27" fmla="*/ 80 h 102"/>
                  <a:gd name="T28" fmla="*/ 56 w 62"/>
                  <a:gd name="T29" fmla="*/ 86 h 102"/>
                  <a:gd name="T30" fmla="*/ 54 w 62"/>
                  <a:gd name="T31" fmla="*/ 92 h 102"/>
                  <a:gd name="T32" fmla="*/ 52 w 62"/>
                  <a:gd name="T33" fmla="*/ 98 h 102"/>
                  <a:gd name="T34" fmla="*/ 50 w 62"/>
                  <a:gd name="T35" fmla="*/ 100 h 102"/>
                  <a:gd name="T36" fmla="*/ 46 w 62"/>
                  <a:gd name="T37" fmla="*/ 102 h 102"/>
                  <a:gd name="T38" fmla="*/ 12 w 62"/>
                  <a:gd name="T39" fmla="*/ 102 h 102"/>
                  <a:gd name="T40" fmla="*/ 8 w 62"/>
                  <a:gd name="T41" fmla="*/ 100 h 102"/>
                  <a:gd name="T42" fmla="*/ 6 w 62"/>
                  <a:gd name="T43" fmla="*/ 98 h 102"/>
                  <a:gd name="T44" fmla="*/ 2 w 62"/>
                  <a:gd name="T45" fmla="*/ 92 h 102"/>
                  <a:gd name="T46" fmla="*/ 0 w 62"/>
                  <a:gd name="T47" fmla="*/ 86 h 102"/>
                  <a:gd name="T48" fmla="*/ 0 w 62"/>
                  <a:gd name="T49" fmla="*/ 80 h 102"/>
                  <a:gd name="T50" fmla="*/ 0 w 62"/>
                  <a:gd name="T51" fmla="*/ 70 h 102"/>
                  <a:gd name="T52" fmla="*/ 0 w 62"/>
                  <a:gd name="T53" fmla="*/ 62 h 102"/>
                  <a:gd name="T54" fmla="*/ 0 w 62"/>
                  <a:gd name="T55" fmla="*/ 50 h 102"/>
                  <a:gd name="T56" fmla="*/ 0 w 62"/>
                  <a:gd name="T57" fmla="*/ 42 h 102"/>
                  <a:gd name="T58" fmla="*/ 0 w 62"/>
                  <a:gd name="T59" fmla="*/ 32 h 102"/>
                  <a:gd name="T60" fmla="*/ 0 w 62"/>
                  <a:gd name="T61" fmla="*/ 24 h 102"/>
                  <a:gd name="T62" fmla="*/ 0 w 62"/>
                  <a:gd name="T63" fmla="*/ 16 h 102"/>
                  <a:gd name="T64" fmla="*/ 2 w 62"/>
                  <a:gd name="T65" fmla="*/ 10 h 102"/>
                  <a:gd name="T66" fmla="*/ 6 w 62"/>
                  <a:gd name="T67" fmla="*/ 6 h 102"/>
                  <a:gd name="T68" fmla="*/ 8 w 62"/>
                  <a:gd name="T69" fmla="*/ 2 h 102"/>
                  <a:gd name="T70" fmla="*/ 12 w 62"/>
                  <a:gd name="T71" fmla="*/ 2 h 102"/>
                  <a:gd name="T72" fmla="*/ 12 w 62"/>
                  <a:gd name="T73" fmla="*/ 0 h 10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2" h="102">
                    <a:moveTo>
                      <a:pt x="12" y="0"/>
                    </a:moveTo>
                    <a:lnTo>
                      <a:pt x="46" y="0"/>
                    </a:lnTo>
                    <a:lnTo>
                      <a:pt x="46" y="2"/>
                    </a:lnTo>
                    <a:lnTo>
                      <a:pt x="50" y="2"/>
                    </a:lnTo>
                    <a:lnTo>
                      <a:pt x="52" y="6"/>
                    </a:lnTo>
                    <a:lnTo>
                      <a:pt x="54" y="10"/>
                    </a:lnTo>
                    <a:lnTo>
                      <a:pt x="56" y="16"/>
                    </a:lnTo>
                    <a:lnTo>
                      <a:pt x="58" y="24"/>
                    </a:lnTo>
                    <a:lnTo>
                      <a:pt x="58" y="32"/>
                    </a:lnTo>
                    <a:lnTo>
                      <a:pt x="62" y="42"/>
                    </a:lnTo>
                    <a:lnTo>
                      <a:pt x="62" y="50"/>
                    </a:lnTo>
                    <a:lnTo>
                      <a:pt x="62" y="62"/>
                    </a:lnTo>
                    <a:lnTo>
                      <a:pt x="58" y="70"/>
                    </a:lnTo>
                    <a:lnTo>
                      <a:pt x="58" y="80"/>
                    </a:lnTo>
                    <a:lnTo>
                      <a:pt x="56" y="86"/>
                    </a:lnTo>
                    <a:lnTo>
                      <a:pt x="54" y="92"/>
                    </a:lnTo>
                    <a:lnTo>
                      <a:pt x="52" y="98"/>
                    </a:lnTo>
                    <a:lnTo>
                      <a:pt x="50" y="100"/>
                    </a:lnTo>
                    <a:lnTo>
                      <a:pt x="46" y="102"/>
                    </a:lnTo>
                    <a:lnTo>
                      <a:pt x="12" y="102"/>
                    </a:lnTo>
                    <a:lnTo>
                      <a:pt x="8" y="100"/>
                    </a:lnTo>
                    <a:lnTo>
                      <a:pt x="6" y="98"/>
                    </a:lnTo>
                    <a:lnTo>
                      <a:pt x="2" y="92"/>
                    </a:lnTo>
                    <a:lnTo>
                      <a:pt x="0" y="86"/>
                    </a:lnTo>
                    <a:lnTo>
                      <a:pt x="0" y="80"/>
                    </a:lnTo>
                    <a:lnTo>
                      <a:pt x="0" y="70"/>
                    </a:lnTo>
                    <a:lnTo>
                      <a:pt x="0" y="62"/>
                    </a:lnTo>
                    <a:lnTo>
                      <a:pt x="0" y="50"/>
                    </a:lnTo>
                    <a:lnTo>
                      <a:pt x="0" y="42"/>
                    </a:lnTo>
                    <a:lnTo>
                      <a:pt x="0" y="32"/>
                    </a:lnTo>
                    <a:lnTo>
                      <a:pt x="0" y="24"/>
                    </a:lnTo>
                    <a:lnTo>
                      <a:pt x="0" y="16"/>
                    </a:lnTo>
                    <a:lnTo>
                      <a:pt x="2" y="10"/>
                    </a:lnTo>
                    <a:lnTo>
                      <a:pt x="6" y="6"/>
                    </a:lnTo>
                    <a:lnTo>
                      <a:pt x="8" y="2"/>
                    </a:lnTo>
                    <a:lnTo>
                      <a:pt x="12" y="2"/>
                    </a:lnTo>
                    <a:lnTo>
                      <a:pt x="12"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956" name="Freeform 691"/>
              <p:cNvSpPr>
                <a:spLocks/>
              </p:cNvSpPr>
              <p:nvPr/>
            </p:nvSpPr>
            <p:spPr bwMode="auto">
              <a:xfrm>
                <a:off x="3200" y="2590"/>
                <a:ext cx="26" cy="98"/>
              </a:xfrm>
              <a:custGeom>
                <a:avLst/>
                <a:gdLst>
                  <a:gd name="T0" fmla="*/ 26 w 26"/>
                  <a:gd name="T1" fmla="*/ 46 h 98"/>
                  <a:gd name="T2" fmla="*/ 26 w 26"/>
                  <a:gd name="T3" fmla="*/ 38 h 98"/>
                  <a:gd name="T4" fmla="*/ 26 w 26"/>
                  <a:gd name="T5" fmla="*/ 28 h 98"/>
                  <a:gd name="T6" fmla="*/ 22 w 26"/>
                  <a:gd name="T7" fmla="*/ 20 h 98"/>
                  <a:gd name="T8" fmla="*/ 22 w 26"/>
                  <a:gd name="T9" fmla="*/ 12 h 98"/>
                  <a:gd name="T10" fmla="*/ 18 w 26"/>
                  <a:gd name="T11" fmla="*/ 6 h 98"/>
                  <a:gd name="T12" fmla="*/ 16 w 26"/>
                  <a:gd name="T13" fmla="*/ 2 h 98"/>
                  <a:gd name="T14" fmla="*/ 14 w 26"/>
                  <a:gd name="T15" fmla="*/ 0 h 98"/>
                  <a:gd name="T16" fmla="*/ 12 w 26"/>
                  <a:gd name="T17" fmla="*/ 0 h 98"/>
                  <a:gd name="T18" fmla="*/ 8 w 26"/>
                  <a:gd name="T19" fmla="*/ 0 h 98"/>
                  <a:gd name="T20" fmla="*/ 6 w 26"/>
                  <a:gd name="T21" fmla="*/ 2 h 98"/>
                  <a:gd name="T22" fmla="*/ 2 w 26"/>
                  <a:gd name="T23" fmla="*/ 6 h 98"/>
                  <a:gd name="T24" fmla="*/ 0 w 26"/>
                  <a:gd name="T25" fmla="*/ 12 h 98"/>
                  <a:gd name="T26" fmla="*/ 0 w 26"/>
                  <a:gd name="T27" fmla="*/ 20 h 98"/>
                  <a:gd name="T28" fmla="*/ 0 w 26"/>
                  <a:gd name="T29" fmla="*/ 28 h 98"/>
                  <a:gd name="T30" fmla="*/ 0 w 26"/>
                  <a:gd name="T31" fmla="*/ 38 h 98"/>
                  <a:gd name="T32" fmla="*/ 0 w 26"/>
                  <a:gd name="T33" fmla="*/ 46 h 98"/>
                  <a:gd name="T34" fmla="*/ 0 w 26"/>
                  <a:gd name="T35" fmla="*/ 58 h 98"/>
                  <a:gd name="T36" fmla="*/ 0 w 26"/>
                  <a:gd name="T37" fmla="*/ 66 h 98"/>
                  <a:gd name="T38" fmla="*/ 0 w 26"/>
                  <a:gd name="T39" fmla="*/ 76 h 98"/>
                  <a:gd name="T40" fmla="*/ 0 w 26"/>
                  <a:gd name="T41" fmla="*/ 82 h 98"/>
                  <a:gd name="T42" fmla="*/ 2 w 26"/>
                  <a:gd name="T43" fmla="*/ 88 h 98"/>
                  <a:gd name="T44" fmla="*/ 6 w 26"/>
                  <a:gd name="T45" fmla="*/ 94 h 98"/>
                  <a:gd name="T46" fmla="*/ 8 w 26"/>
                  <a:gd name="T47" fmla="*/ 96 h 98"/>
                  <a:gd name="T48" fmla="*/ 12 w 26"/>
                  <a:gd name="T49" fmla="*/ 98 h 98"/>
                  <a:gd name="T50" fmla="*/ 14 w 26"/>
                  <a:gd name="T51" fmla="*/ 96 h 98"/>
                  <a:gd name="T52" fmla="*/ 16 w 26"/>
                  <a:gd name="T53" fmla="*/ 94 h 98"/>
                  <a:gd name="T54" fmla="*/ 18 w 26"/>
                  <a:gd name="T55" fmla="*/ 88 h 98"/>
                  <a:gd name="T56" fmla="*/ 22 w 26"/>
                  <a:gd name="T57" fmla="*/ 82 h 98"/>
                  <a:gd name="T58" fmla="*/ 22 w 26"/>
                  <a:gd name="T59" fmla="*/ 76 h 98"/>
                  <a:gd name="T60" fmla="*/ 26 w 26"/>
                  <a:gd name="T61" fmla="*/ 66 h 98"/>
                  <a:gd name="T62" fmla="*/ 26 w 26"/>
                  <a:gd name="T63" fmla="*/ 58 h 98"/>
                  <a:gd name="T64" fmla="*/ 26 w 26"/>
                  <a:gd name="T65" fmla="*/ 46 h 9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6" h="98">
                    <a:moveTo>
                      <a:pt x="26" y="46"/>
                    </a:moveTo>
                    <a:lnTo>
                      <a:pt x="26" y="38"/>
                    </a:lnTo>
                    <a:lnTo>
                      <a:pt x="26" y="28"/>
                    </a:lnTo>
                    <a:lnTo>
                      <a:pt x="22" y="20"/>
                    </a:lnTo>
                    <a:lnTo>
                      <a:pt x="22" y="12"/>
                    </a:lnTo>
                    <a:lnTo>
                      <a:pt x="18" y="6"/>
                    </a:lnTo>
                    <a:lnTo>
                      <a:pt x="16" y="2"/>
                    </a:lnTo>
                    <a:lnTo>
                      <a:pt x="14" y="0"/>
                    </a:lnTo>
                    <a:lnTo>
                      <a:pt x="12" y="0"/>
                    </a:lnTo>
                    <a:lnTo>
                      <a:pt x="8" y="0"/>
                    </a:lnTo>
                    <a:lnTo>
                      <a:pt x="6" y="2"/>
                    </a:lnTo>
                    <a:lnTo>
                      <a:pt x="2" y="6"/>
                    </a:lnTo>
                    <a:lnTo>
                      <a:pt x="0" y="12"/>
                    </a:lnTo>
                    <a:lnTo>
                      <a:pt x="0" y="20"/>
                    </a:lnTo>
                    <a:lnTo>
                      <a:pt x="0" y="28"/>
                    </a:lnTo>
                    <a:lnTo>
                      <a:pt x="0" y="38"/>
                    </a:lnTo>
                    <a:lnTo>
                      <a:pt x="0" y="46"/>
                    </a:lnTo>
                    <a:lnTo>
                      <a:pt x="0" y="58"/>
                    </a:lnTo>
                    <a:lnTo>
                      <a:pt x="0" y="66"/>
                    </a:lnTo>
                    <a:lnTo>
                      <a:pt x="0" y="76"/>
                    </a:lnTo>
                    <a:lnTo>
                      <a:pt x="0" y="82"/>
                    </a:lnTo>
                    <a:lnTo>
                      <a:pt x="2" y="88"/>
                    </a:lnTo>
                    <a:lnTo>
                      <a:pt x="6" y="94"/>
                    </a:lnTo>
                    <a:lnTo>
                      <a:pt x="8" y="96"/>
                    </a:lnTo>
                    <a:lnTo>
                      <a:pt x="12" y="98"/>
                    </a:lnTo>
                    <a:lnTo>
                      <a:pt x="14" y="96"/>
                    </a:lnTo>
                    <a:lnTo>
                      <a:pt x="16" y="94"/>
                    </a:lnTo>
                    <a:lnTo>
                      <a:pt x="18" y="88"/>
                    </a:lnTo>
                    <a:lnTo>
                      <a:pt x="22" y="82"/>
                    </a:lnTo>
                    <a:lnTo>
                      <a:pt x="22" y="76"/>
                    </a:lnTo>
                    <a:lnTo>
                      <a:pt x="26" y="66"/>
                    </a:lnTo>
                    <a:lnTo>
                      <a:pt x="26" y="58"/>
                    </a:lnTo>
                    <a:lnTo>
                      <a:pt x="26" y="46"/>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nvGrpSpPr>
              <p:cNvPr id="33957" name="Group 692"/>
              <p:cNvGrpSpPr>
                <a:grpSpLocks/>
              </p:cNvGrpSpPr>
              <p:nvPr/>
            </p:nvGrpSpPr>
            <p:grpSpPr bwMode="auto">
              <a:xfrm>
                <a:off x="3160" y="2562"/>
                <a:ext cx="46" cy="40"/>
                <a:chOff x="4488" y="2422"/>
                <a:chExt cx="46" cy="40"/>
              </a:xfrm>
            </p:grpSpPr>
            <p:sp>
              <p:nvSpPr>
                <p:cNvPr id="34216" name="Freeform 693"/>
                <p:cNvSpPr>
                  <a:spLocks/>
                </p:cNvSpPr>
                <p:nvPr/>
              </p:nvSpPr>
              <p:spPr bwMode="auto">
                <a:xfrm>
                  <a:off x="4488" y="2422"/>
                  <a:ext cx="46" cy="40"/>
                </a:xfrm>
                <a:custGeom>
                  <a:avLst/>
                  <a:gdLst>
                    <a:gd name="T0" fmla="*/ 14 w 46"/>
                    <a:gd name="T1" fmla="*/ 40 h 40"/>
                    <a:gd name="T2" fmla="*/ 14 w 46"/>
                    <a:gd name="T3" fmla="*/ 38 h 40"/>
                    <a:gd name="T4" fmla="*/ 16 w 46"/>
                    <a:gd name="T5" fmla="*/ 26 h 40"/>
                    <a:gd name="T6" fmla="*/ 20 w 46"/>
                    <a:gd name="T7" fmla="*/ 18 h 40"/>
                    <a:gd name="T8" fmla="*/ 22 w 46"/>
                    <a:gd name="T9" fmla="*/ 14 h 40"/>
                    <a:gd name="T10" fmla="*/ 26 w 46"/>
                    <a:gd name="T11" fmla="*/ 14 h 40"/>
                    <a:gd name="T12" fmla="*/ 30 w 46"/>
                    <a:gd name="T13" fmla="*/ 14 h 40"/>
                    <a:gd name="T14" fmla="*/ 32 w 46"/>
                    <a:gd name="T15" fmla="*/ 14 h 40"/>
                    <a:gd name="T16" fmla="*/ 34 w 46"/>
                    <a:gd name="T17" fmla="*/ 14 h 40"/>
                    <a:gd name="T18" fmla="*/ 34 w 46"/>
                    <a:gd name="T19" fmla="*/ 16 h 40"/>
                    <a:gd name="T20" fmla="*/ 46 w 46"/>
                    <a:gd name="T21" fmla="*/ 2 h 40"/>
                    <a:gd name="T22" fmla="*/ 42 w 46"/>
                    <a:gd name="T23" fmla="*/ 2 h 40"/>
                    <a:gd name="T24" fmla="*/ 40 w 46"/>
                    <a:gd name="T25" fmla="*/ 0 h 40"/>
                    <a:gd name="T26" fmla="*/ 32 w 46"/>
                    <a:gd name="T27" fmla="*/ 0 h 40"/>
                    <a:gd name="T28" fmla="*/ 22 w 46"/>
                    <a:gd name="T29" fmla="*/ 0 h 40"/>
                    <a:gd name="T30" fmla="*/ 14 w 46"/>
                    <a:gd name="T31" fmla="*/ 4 h 40"/>
                    <a:gd name="T32" fmla="*/ 6 w 46"/>
                    <a:gd name="T33" fmla="*/ 12 h 40"/>
                    <a:gd name="T34" fmla="*/ 0 w 46"/>
                    <a:gd name="T35" fmla="*/ 22 h 40"/>
                    <a:gd name="T36" fmla="*/ 0 w 46"/>
                    <a:gd name="T37" fmla="*/ 38 h 40"/>
                    <a:gd name="T38" fmla="*/ 0 w 46"/>
                    <a:gd name="T39" fmla="*/ 36 h 40"/>
                    <a:gd name="T40" fmla="*/ 14 w 46"/>
                    <a:gd name="T41" fmla="*/ 40 h 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6" h="40">
                      <a:moveTo>
                        <a:pt x="14" y="40"/>
                      </a:moveTo>
                      <a:lnTo>
                        <a:pt x="14" y="38"/>
                      </a:lnTo>
                      <a:lnTo>
                        <a:pt x="16" y="26"/>
                      </a:lnTo>
                      <a:lnTo>
                        <a:pt x="20" y="18"/>
                      </a:lnTo>
                      <a:lnTo>
                        <a:pt x="22" y="14"/>
                      </a:lnTo>
                      <a:lnTo>
                        <a:pt x="26" y="14"/>
                      </a:lnTo>
                      <a:lnTo>
                        <a:pt x="30" y="14"/>
                      </a:lnTo>
                      <a:lnTo>
                        <a:pt x="32" y="14"/>
                      </a:lnTo>
                      <a:lnTo>
                        <a:pt x="34" y="14"/>
                      </a:lnTo>
                      <a:lnTo>
                        <a:pt x="34" y="16"/>
                      </a:lnTo>
                      <a:lnTo>
                        <a:pt x="46" y="2"/>
                      </a:lnTo>
                      <a:lnTo>
                        <a:pt x="42" y="2"/>
                      </a:lnTo>
                      <a:lnTo>
                        <a:pt x="40" y="0"/>
                      </a:lnTo>
                      <a:lnTo>
                        <a:pt x="32" y="0"/>
                      </a:lnTo>
                      <a:lnTo>
                        <a:pt x="22" y="0"/>
                      </a:lnTo>
                      <a:lnTo>
                        <a:pt x="14" y="4"/>
                      </a:lnTo>
                      <a:lnTo>
                        <a:pt x="6" y="12"/>
                      </a:lnTo>
                      <a:lnTo>
                        <a:pt x="0" y="22"/>
                      </a:lnTo>
                      <a:lnTo>
                        <a:pt x="0" y="38"/>
                      </a:lnTo>
                      <a:lnTo>
                        <a:pt x="0" y="36"/>
                      </a:lnTo>
                      <a:lnTo>
                        <a:pt x="14" y="4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217" name="Freeform 694"/>
                <p:cNvSpPr>
                  <a:spLocks/>
                </p:cNvSpPr>
                <p:nvPr/>
              </p:nvSpPr>
              <p:spPr bwMode="auto">
                <a:xfrm>
                  <a:off x="4488" y="2422"/>
                  <a:ext cx="46" cy="40"/>
                </a:xfrm>
                <a:custGeom>
                  <a:avLst/>
                  <a:gdLst>
                    <a:gd name="T0" fmla="*/ 14 w 46"/>
                    <a:gd name="T1" fmla="*/ 40 h 40"/>
                    <a:gd name="T2" fmla="*/ 14 w 46"/>
                    <a:gd name="T3" fmla="*/ 38 h 40"/>
                    <a:gd name="T4" fmla="*/ 16 w 46"/>
                    <a:gd name="T5" fmla="*/ 26 h 40"/>
                    <a:gd name="T6" fmla="*/ 20 w 46"/>
                    <a:gd name="T7" fmla="*/ 18 h 40"/>
                    <a:gd name="T8" fmla="*/ 22 w 46"/>
                    <a:gd name="T9" fmla="*/ 14 h 40"/>
                    <a:gd name="T10" fmla="*/ 26 w 46"/>
                    <a:gd name="T11" fmla="*/ 14 h 40"/>
                    <a:gd name="T12" fmla="*/ 30 w 46"/>
                    <a:gd name="T13" fmla="*/ 14 h 40"/>
                    <a:gd name="T14" fmla="*/ 32 w 46"/>
                    <a:gd name="T15" fmla="*/ 14 h 40"/>
                    <a:gd name="T16" fmla="*/ 34 w 46"/>
                    <a:gd name="T17" fmla="*/ 14 h 40"/>
                    <a:gd name="T18" fmla="*/ 34 w 46"/>
                    <a:gd name="T19" fmla="*/ 16 h 40"/>
                    <a:gd name="T20" fmla="*/ 46 w 46"/>
                    <a:gd name="T21" fmla="*/ 2 h 40"/>
                    <a:gd name="T22" fmla="*/ 42 w 46"/>
                    <a:gd name="T23" fmla="*/ 2 h 40"/>
                    <a:gd name="T24" fmla="*/ 40 w 46"/>
                    <a:gd name="T25" fmla="*/ 0 h 40"/>
                    <a:gd name="T26" fmla="*/ 32 w 46"/>
                    <a:gd name="T27" fmla="*/ 0 h 40"/>
                    <a:gd name="T28" fmla="*/ 22 w 46"/>
                    <a:gd name="T29" fmla="*/ 0 h 40"/>
                    <a:gd name="T30" fmla="*/ 14 w 46"/>
                    <a:gd name="T31" fmla="*/ 4 h 40"/>
                    <a:gd name="T32" fmla="*/ 6 w 46"/>
                    <a:gd name="T33" fmla="*/ 12 h 40"/>
                    <a:gd name="T34" fmla="*/ 0 w 46"/>
                    <a:gd name="T35" fmla="*/ 22 h 40"/>
                    <a:gd name="T36" fmla="*/ 0 w 46"/>
                    <a:gd name="T37" fmla="*/ 38 h 40"/>
                    <a:gd name="T38" fmla="*/ 0 w 46"/>
                    <a:gd name="T39" fmla="*/ 36 h 40"/>
                    <a:gd name="T40" fmla="*/ 14 w 46"/>
                    <a:gd name="T41" fmla="*/ 40 h 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6" h="40">
                      <a:moveTo>
                        <a:pt x="14" y="40"/>
                      </a:moveTo>
                      <a:lnTo>
                        <a:pt x="14" y="38"/>
                      </a:lnTo>
                      <a:lnTo>
                        <a:pt x="16" y="26"/>
                      </a:lnTo>
                      <a:lnTo>
                        <a:pt x="20" y="18"/>
                      </a:lnTo>
                      <a:lnTo>
                        <a:pt x="22" y="14"/>
                      </a:lnTo>
                      <a:lnTo>
                        <a:pt x="26" y="14"/>
                      </a:lnTo>
                      <a:lnTo>
                        <a:pt x="30" y="14"/>
                      </a:lnTo>
                      <a:lnTo>
                        <a:pt x="32" y="14"/>
                      </a:lnTo>
                      <a:lnTo>
                        <a:pt x="34" y="14"/>
                      </a:lnTo>
                      <a:lnTo>
                        <a:pt x="34" y="16"/>
                      </a:lnTo>
                      <a:lnTo>
                        <a:pt x="46" y="2"/>
                      </a:lnTo>
                      <a:lnTo>
                        <a:pt x="42" y="2"/>
                      </a:lnTo>
                      <a:lnTo>
                        <a:pt x="40" y="0"/>
                      </a:lnTo>
                      <a:lnTo>
                        <a:pt x="32" y="0"/>
                      </a:lnTo>
                      <a:lnTo>
                        <a:pt x="22" y="0"/>
                      </a:lnTo>
                      <a:lnTo>
                        <a:pt x="14" y="4"/>
                      </a:lnTo>
                      <a:lnTo>
                        <a:pt x="6" y="12"/>
                      </a:lnTo>
                      <a:lnTo>
                        <a:pt x="0" y="22"/>
                      </a:lnTo>
                      <a:lnTo>
                        <a:pt x="0" y="38"/>
                      </a:lnTo>
                      <a:lnTo>
                        <a:pt x="0" y="36"/>
                      </a:lnTo>
                      <a:lnTo>
                        <a:pt x="14" y="4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3958" name="Group 695"/>
              <p:cNvGrpSpPr>
                <a:grpSpLocks/>
              </p:cNvGrpSpPr>
              <p:nvPr/>
            </p:nvGrpSpPr>
            <p:grpSpPr bwMode="auto">
              <a:xfrm>
                <a:off x="3156" y="2598"/>
                <a:ext cx="36" cy="42"/>
                <a:chOff x="4484" y="2458"/>
                <a:chExt cx="36" cy="42"/>
              </a:xfrm>
            </p:grpSpPr>
            <p:sp>
              <p:nvSpPr>
                <p:cNvPr id="34214" name="Freeform 696"/>
                <p:cNvSpPr>
                  <a:spLocks/>
                </p:cNvSpPr>
                <p:nvPr/>
              </p:nvSpPr>
              <p:spPr bwMode="auto">
                <a:xfrm>
                  <a:off x="4484" y="2458"/>
                  <a:ext cx="36" cy="42"/>
                </a:xfrm>
                <a:custGeom>
                  <a:avLst/>
                  <a:gdLst>
                    <a:gd name="T0" fmla="*/ 36 w 36"/>
                    <a:gd name="T1" fmla="*/ 28 h 42"/>
                    <a:gd name="T2" fmla="*/ 34 w 36"/>
                    <a:gd name="T3" fmla="*/ 28 h 42"/>
                    <a:gd name="T4" fmla="*/ 24 w 36"/>
                    <a:gd name="T5" fmla="*/ 28 h 42"/>
                    <a:gd name="T6" fmla="*/ 18 w 36"/>
                    <a:gd name="T7" fmla="*/ 24 h 42"/>
                    <a:gd name="T8" fmla="*/ 16 w 36"/>
                    <a:gd name="T9" fmla="*/ 22 h 42"/>
                    <a:gd name="T10" fmla="*/ 16 w 36"/>
                    <a:gd name="T11" fmla="*/ 18 h 42"/>
                    <a:gd name="T12" fmla="*/ 16 w 36"/>
                    <a:gd name="T13" fmla="*/ 14 h 42"/>
                    <a:gd name="T14" fmla="*/ 16 w 36"/>
                    <a:gd name="T15" fmla="*/ 10 h 42"/>
                    <a:gd name="T16" fmla="*/ 18 w 36"/>
                    <a:gd name="T17" fmla="*/ 6 h 42"/>
                    <a:gd name="T18" fmla="*/ 18 w 36"/>
                    <a:gd name="T19" fmla="*/ 4 h 42"/>
                    <a:gd name="T20" fmla="*/ 6 w 36"/>
                    <a:gd name="T21" fmla="*/ 0 h 42"/>
                    <a:gd name="T22" fmla="*/ 0 w 36"/>
                    <a:gd name="T23" fmla="*/ 0 h 42"/>
                    <a:gd name="T24" fmla="*/ 0 w 36"/>
                    <a:gd name="T25" fmla="*/ 4 h 42"/>
                    <a:gd name="T26" fmla="*/ 0 w 36"/>
                    <a:gd name="T27" fmla="*/ 12 h 42"/>
                    <a:gd name="T28" fmla="*/ 0 w 36"/>
                    <a:gd name="T29" fmla="*/ 18 h 42"/>
                    <a:gd name="T30" fmla="*/ 0 w 36"/>
                    <a:gd name="T31" fmla="*/ 28 h 42"/>
                    <a:gd name="T32" fmla="*/ 8 w 36"/>
                    <a:gd name="T33" fmla="*/ 36 h 42"/>
                    <a:gd name="T34" fmla="*/ 18 w 36"/>
                    <a:gd name="T35" fmla="*/ 42 h 42"/>
                    <a:gd name="T36" fmla="*/ 34 w 36"/>
                    <a:gd name="T37" fmla="*/ 42 h 42"/>
                    <a:gd name="T38" fmla="*/ 32 w 36"/>
                    <a:gd name="T39" fmla="*/ 42 h 42"/>
                    <a:gd name="T40" fmla="*/ 36 w 36"/>
                    <a:gd name="T41" fmla="*/ 28 h 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6" h="42">
                      <a:moveTo>
                        <a:pt x="36" y="28"/>
                      </a:moveTo>
                      <a:lnTo>
                        <a:pt x="34" y="28"/>
                      </a:lnTo>
                      <a:lnTo>
                        <a:pt x="24" y="28"/>
                      </a:lnTo>
                      <a:lnTo>
                        <a:pt x="18" y="24"/>
                      </a:lnTo>
                      <a:lnTo>
                        <a:pt x="16" y="22"/>
                      </a:lnTo>
                      <a:lnTo>
                        <a:pt x="16" y="18"/>
                      </a:lnTo>
                      <a:lnTo>
                        <a:pt x="16" y="14"/>
                      </a:lnTo>
                      <a:lnTo>
                        <a:pt x="16" y="10"/>
                      </a:lnTo>
                      <a:lnTo>
                        <a:pt x="18" y="6"/>
                      </a:lnTo>
                      <a:lnTo>
                        <a:pt x="18" y="4"/>
                      </a:lnTo>
                      <a:lnTo>
                        <a:pt x="6" y="0"/>
                      </a:lnTo>
                      <a:lnTo>
                        <a:pt x="0" y="0"/>
                      </a:lnTo>
                      <a:lnTo>
                        <a:pt x="0" y="4"/>
                      </a:lnTo>
                      <a:lnTo>
                        <a:pt x="0" y="12"/>
                      </a:lnTo>
                      <a:lnTo>
                        <a:pt x="0" y="18"/>
                      </a:lnTo>
                      <a:lnTo>
                        <a:pt x="0" y="28"/>
                      </a:lnTo>
                      <a:lnTo>
                        <a:pt x="8" y="36"/>
                      </a:lnTo>
                      <a:lnTo>
                        <a:pt x="18" y="42"/>
                      </a:lnTo>
                      <a:lnTo>
                        <a:pt x="34" y="42"/>
                      </a:lnTo>
                      <a:lnTo>
                        <a:pt x="32" y="42"/>
                      </a:lnTo>
                      <a:lnTo>
                        <a:pt x="36" y="28"/>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215" name="Freeform 697"/>
                <p:cNvSpPr>
                  <a:spLocks/>
                </p:cNvSpPr>
                <p:nvPr/>
              </p:nvSpPr>
              <p:spPr bwMode="auto">
                <a:xfrm>
                  <a:off x="4484" y="2458"/>
                  <a:ext cx="36" cy="42"/>
                </a:xfrm>
                <a:custGeom>
                  <a:avLst/>
                  <a:gdLst>
                    <a:gd name="T0" fmla="*/ 36 w 36"/>
                    <a:gd name="T1" fmla="*/ 28 h 42"/>
                    <a:gd name="T2" fmla="*/ 34 w 36"/>
                    <a:gd name="T3" fmla="*/ 28 h 42"/>
                    <a:gd name="T4" fmla="*/ 24 w 36"/>
                    <a:gd name="T5" fmla="*/ 28 h 42"/>
                    <a:gd name="T6" fmla="*/ 18 w 36"/>
                    <a:gd name="T7" fmla="*/ 24 h 42"/>
                    <a:gd name="T8" fmla="*/ 16 w 36"/>
                    <a:gd name="T9" fmla="*/ 22 h 42"/>
                    <a:gd name="T10" fmla="*/ 16 w 36"/>
                    <a:gd name="T11" fmla="*/ 18 h 42"/>
                    <a:gd name="T12" fmla="*/ 16 w 36"/>
                    <a:gd name="T13" fmla="*/ 14 h 42"/>
                    <a:gd name="T14" fmla="*/ 16 w 36"/>
                    <a:gd name="T15" fmla="*/ 10 h 42"/>
                    <a:gd name="T16" fmla="*/ 18 w 36"/>
                    <a:gd name="T17" fmla="*/ 6 h 42"/>
                    <a:gd name="T18" fmla="*/ 18 w 36"/>
                    <a:gd name="T19" fmla="*/ 4 h 42"/>
                    <a:gd name="T20" fmla="*/ 6 w 36"/>
                    <a:gd name="T21" fmla="*/ 0 h 42"/>
                    <a:gd name="T22" fmla="*/ 0 w 36"/>
                    <a:gd name="T23" fmla="*/ 0 h 42"/>
                    <a:gd name="T24" fmla="*/ 0 w 36"/>
                    <a:gd name="T25" fmla="*/ 4 h 42"/>
                    <a:gd name="T26" fmla="*/ 0 w 36"/>
                    <a:gd name="T27" fmla="*/ 12 h 42"/>
                    <a:gd name="T28" fmla="*/ 0 w 36"/>
                    <a:gd name="T29" fmla="*/ 18 h 42"/>
                    <a:gd name="T30" fmla="*/ 0 w 36"/>
                    <a:gd name="T31" fmla="*/ 28 h 42"/>
                    <a:gd name="T32" fmla="*/ 8 w 36"/>
                    <a:gd name="T33" fmla="*/ 36 h 42"/>
                    <a:gd name="T34" fmla="*/ 18 w 36"/>
                    <a:gd name="T35" fmla="*/ 42 h 42"/>
                    <a:gd name="T36" fmla="*/ 34 w 36"/>
                    <a:gd name="T37" fmla="*/ 42 h 42"/>
                    <a:gd name="T38" fmla="*/ 32 w 36"/>
                    <a:gd name="T39" fmla="*/ 42 h 42"/>
                    <a:gd name="T40" fmla="*/ 36 w 36"/>
                    <a:gd name="T41" fmla="*/ 28 h 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6" h="42">
                      <a:moveTo>
                        <a:pt x="36" y="28"/>
                      </a:moveTo>
                      <a:lnTo>
                        <a:pt x="34" y="28"/>
                      </a:lnTo>
                      <a:lnTo>
                        <a:pt x="24" y="28"/>
                      </a:lnTo>
                      <a:lnTo>
                        <a:pt x="18" y="24"/>
                      </a:lnTo>
                      <a:lnTo>
                        <a:pt x="16" y="22"/>
                      </a:lnTo>
                      <a:lnTo>
                        <a:pt x="16" y="18"/>
                      </a:lnTo>
                      <a:lnTo>
                        <a:pt x="16" y="14"/>
                      </a:lnTo>
                      <a:lnTo>
                        <a:pt x="16" y="10"/>
                      </a:lnTo>
                      <a:lnTo>
                        <a:pt x="18" y="6"/>
                      </a:lnTo>
                      <a:lnTo>
                        <a:pt x="18" y="4"/>
                      </a:lnTo>
                      <a:lnTo>
                        <a:pt x="6" y="0"/>
                      </a:lnTo>
                      <a:lnTo>
                        <a:pt x="0" y="0"/>
                      </a:lnTo>
                      <a:lnTo>
                        <a:pt x="0" y="4"/>
                      </a:lnTo>
                      <a:lnTo>
                        <a:pt x="0" y="12"/>
                      </a:lnTo>
                      <a:lnTo>
                        <a:pt x="0" y="18"/>
                      </a:lnTo>
                      <a:lnTo>
                        <a:pt x="0" y="28"/>
                      </a:lnTo>
                      <a:lnTo>
                        <a:pt x="8" y="36"/>
                      </a:lnTo>
                      <a:lnTo>
                        <a:pt x="18" y="42"/>
                      </a:lnTo>
                      <a:lnTo>
                        <a:pt x="34" y="42"/>
                      </a:lnTo>
                      <a:lnTo>
                        <a:pt x="32" y="42"/>
                      </a:lnTo>
                      <a:lnTo>
                        <a:pt x="36" y="28"/>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3959" name="Group 698"/>
              <p:cNvGrpSpPr>
                <a:grpSpLocks/>
              </p:cNvGrpSpPr>
              <p:nvPr/>
            </p:nvGrpSpPr>
            <p:grpSpPr bwMode="auto">
              <a:xfrm>
                <a:off x="3502" y="2456"/>
                <a:ext cx="38" cy="150"/>
                <a:chOff x="4830" y="2316"/>
                <a:chExt cx="38" cy="150"/>
              </a:xfrm>
            </p:grpSpPr>
            <p:sp>
              <p:nvSpPr>
                <p:cNvPr id="34212" name="Freeform 699"/>
                <p:cNvSpPr>
                  <a:spLocks/>
                </p:cNvSpPr>
                <p:nvPr/>
              </p:nvSpPr>
              <p:spPr bwMode="auto">
                <a:xfrm>
                  <a:off x="4830" y="2316"/>
                  <a:ext cx="38" cy="150"/>
                </a:xfrm>
                <a:custGeom>
                  <a:avLst/>
                  <a:gdLst>
                    <a:gd name="T0" fmla="*/ 38 w 38"/>
                    <a:gd name="T1" fmla="*/ 140 h 150"/>
                    <a:gd name="T2" fmla="*/ 38 w 38"/>
                    <a:gd name="T3" fmla="*/ 142 h 150"/>
                    <a:gd name="T4" fmla="*/ 28 w 38"/>
                    <a:gd name="T5" fmla="*/ 114 h 150"/>
                    <a:gd name="T6" fmla="*/ 20 w 38"/>
                    <a:gd name="T7" fmla="*/ 88 h 150"/>
                    <a:gd name="T8" fmla="*/ 18 w 38"/>
                    <a:gd name="T9" fmla="*/ 64 h 150"/>
                    <a:gd name="T10" fmla="*/ 14 w 38"/>
                    <a:gd name="T11" fmla="*/ 44 h 150"/>
                    <a:gd name="T12" fmla="*/ 14 w 38"/>
                    <a:gd name="T13" fmla="*/ 26 h 150"/>
                    <a:gd name="T14" fmla="*/ 18 w 38"/>
                    <a:gd name="T15" fmla="*/ 14 h 150"/>
                    <a:gd name="T16" fmla="*/ 18 w 38"/>
                    <a:gd name="T17" fmla="*/ 2 h 150"/>
                    <a:gd name="T18" fmla="*/ 20 w 38"/>
                    <a:gd name="T19" fmla="*/ 0 h 150"/>
                    <a:gd name="T20" fmla="*/ 2 w 38"/>
                    <a:gd name="T21" fmla="*/ 0 h 150"/>
                    <a:gd name="T22" fmla="*/ 2 w 38"/>
                    <a:gd name="T23" fmla="*/ 0 h 150"/>
                    <a:gd name="T24" fmla="*/ 2 w 38"/>
                    <a:gd name="T25" fmla="*/ 12 h 150"/>
                    <a:gd name="T26" fmla="*/ 0 w 38"/>
                    <a:gd name="T27" fmla="*/ 26 h 150"/>
                    <a:gd name="T28" fmla="*/ 0 w 38"/>
                    <a:gd name="T29" fmla="*/ 44 h 150"/>
                    <a:gd name="T30" fmla="*/ 2 w 38"/>
                    <a:gd name="T31" fmla="*/ 68 h 150"/>
                    <a:gd name="T32" fmla="*/ 2 w 38"/>
                    <a:gd name="T33" fmla="*/ 90 h 150"/>
                    <a:gd name="T34" fmla="*/ 12 w 38"/>
                    <a:gd name="T35" fmla="*/ 118 h 150"/>
                    <a:gd name="T36" fmla="*/ 24 w 38"/>
                    <a:gd name="T37" fmla="*/ 146 h 150"/>
                    <a:gd name="T38" fmla="*/ 26 w 38"/>
                    <a:gd name="T39" fmla="*/ 150 h 150"/>
                    <a:gd name="T40" fmla="*/ 38 w 38"/>
                    <a:gd name="T41" fmla="*/ 140 h 1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8" h="150">
                      <a:moveTo>
                        <a:pt x="38" y="140"/>
                      </a:moveTo>
                      <a:lnTo>
                        <a:pt x="38" y="142"/>
                      </a:lnTo>
                      <a:lnTo>
                        <a:pt x="28" y="114"/>
                      </a:lnTo>
                      <a:lnTo>
                        <a:pt x="20" y="88"/>
                      </a:lnTo>
                      <a:lnTo>
                        <a:pt x="18" y="64"/>
                      </a:lnTo>
                      <a:lnTo>
                        <a:pt x="14" y="44"/>
                      </a:lnTo>
                      <a:lnTo>
                        <a:pt x="14" y="26"/>
                      </a:lnTo>
                      <a:lnTo>
                        <a:pt x="18" y="14"/>
                      </a:lnTo>
                      <a:lnTo>
                        <a:pt x="18" y="2"/>
                      </a:lnTo>
                      <a:lnTo>
                        <a:pt x="20" y="0"/>
                      </a:lnTo>
                      <a:lnTo>
                        <a:pt x="2" y="0"/>
                      </a:lnTo>
                      <a:lnTo>
                        <a:pt x="2" y="12"/>
                      </a:lnTo>
                      <a:lnTo>
                        <a:pt x="0" y="26"/>
                      </a:lnTo>
                      <a:lnTo>
                        <a:pt x="0" y="44"/>
                      </a:lnTo>
                      <a:lnTo>
                        <a:pt x="2" y="68"/>
                      </a:lnTo>
                      <a:lnTo>
                        <a:pt x="2" y="90"/>
                      </a:lnTo>
                      <a:lnTo>
                        <a:pt x="12" y="118"/>
                      </a:lnTo>
                      <a:lnTo>
                        <a:pt x="24" y="146"/>
                      </a:lnTo>
                      <a:lnTo>
                        <a:pt x="26" y="150"/>
                      </a:lnTo>
                      <a:lnTo>
                        <a:pt x="38" y="14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213" name="Freeform 700"/>
                <p:cNvSpPr>
                  <a:spLocks/>
                </p:cNvSpPr>
                <p:nvPr/>
              </p:nvSpPr>
              <p:spPr bwMode="auto">
                <a:xfrm>
                  <a:off x="4830" y="2316"/>
                  <a:ext cx="38" cy="150"/>
                </a:xfrm>
                <a:custGeom>
                  <a:avLst/>
                  <a:gdLst>
                    <a:gd name="T0" fmla="*/ 38 w 38"/>
                    <a:gd name="T1" fmla="*/ 140 h 150"/>
                    <a:gd name="T2" fmla="*/ 38 w 38"/>
                    <a:gd name="T3" fmla="*/ 142 h 150"/>
                    <a:gd name="T4" fmla="*/ 28 w 38"/>
                    <a:gd name="T5" fmla="*/ 114 h 150"/>
                    <a:gd name="T6" fmla="*/ 20 w 38"/>
                    <a:gd name="T7" fmla="*/ 88 h 150"/>
                    <a:gd name="T8" fmla="*/ 18 w 38"/>
                    <a:gd name="T9" fmla="*/ 64 h 150"/>
                    <a:gd name="T10" fmla="*/ 14 w 38"/>
                    <a:gd name="T11" fmla="*/ 44 h 150"/>
                    <a:gd name="T12" fmla="*/ 14 w 38"/>
                    <a:gd name="T13" fmla="*/ 26 h 150"/>
                    <a:gd name="T14" fmla="*/ 18 w 38"/>
                    <a:gd name="T15" fmla="*/ 14 h 150"/>
                    <a:gd name="T16" fmla="*/ 18 w 38"/>
                    <a:gd name="T17" fmla="*/ 2 h 150"/>
                    <a:gd name="T18" fmla="*/ 20 w 38"/>
                    <a:gd name="T19" fmla="*/ 0 h 150"/>
                    <a:gd name="T20" fmla="*/ 2 w 38"/>
                    <a:gd name="T21" fmla="*/ 0 h 150"/>
                    <a:gd name="T22" fmla="*/ 2 w 38"/>
                    <a:gd name="T23" fmla="*/ 0 h 150"/>
                    <a:gd name="T24" fmla="*/ 2 w 38"/>
                    <a:gd name="T25" fmla="*/ 12 h 150"/>
                    <a:gd name="T26" fmla="*/ 0 w 38"/>
                    <a:gd name="T27" fmla="*/ 26 h 150"/>
                    <a:gd name="T28" fmla="*/ 0 w 38"/>
                    <a:gd name="T29" fmla="*/ 44 h 150"/>
                    <a:gd name="T30" fmla="*/ 2 w 38"/>
                    <a:gd name="T31" fmla="*/ 68 h 150"/>
                    <a:gd name="T32" fmla="*/ 2 w 38"/>
                    <a:gd name="T33" fmla="*/ 90 h 150"/>
                    <a:gd name="T34" fmla="*/ 12 w 38"/>
                    <a:gd name="T35" fmla="*/ 118 h 150"/>
                    <a:gd name="T36" fmla="*/ 24 w 38"/>
                    <a:gd name="T37" fmla="*/ 146 h 150"/>
                    <a:gd name="T38" fmla="*/ 26 w 38"/>
                    <a:gd name="T39" fmla="*/ 150 h 150"/>
                    <a:gd name="T40" fmla="*/ 38 w 38"/>
                    <a:gd name="T41" fmla="*/ 140 h 1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8" h="150">
                      <a:moveTo>
                        <a:pt x="38" y="140"/>
                      </a:moveTo>
                      <a:lnTo>
                        <a:pt x="38" y="142"/>
                      </a:lnTo>
                      <a:lnTo>
                        <a:pt x="28" y="114"/>
                      </a:lnTo>
                      <a:lnTo>
                        <a:pt x="20" y="88"/>
                      </a:lnTo>
                      <a:lnTo>
                        <a:pt x="18" y="64"/>
                      </a:lnTo>
                      <a:lnTo>
                        <a:pt x="14" y="44"/>
                      </a:lnTo>
                      <a:lnTo>
                        <a:pt x="14" y="26"/>
                      </a:lnTo>
                      <a:lnTo>
                        <a:pt x="18" y="14"/>
                      </a:lnTo>
                      <a:lnTo>
                        <a:pt x="18" y="2"/>
                      </a:lnTo>
                      <a:lnTo>
                        <a:pt x="20" y="0"/>
                      </a:lnTo>
                      <a:lnTo>
                        <a:pt x="2" y="0"/>
                      </a:lnTo>
                      <a:lnTo>
                        <a:pt x="2" y="12"/>
                      </a:lnTo>
                      <a:lnTo>
                        <a:pt x="0" y="26"/>
                      </a:lnTo>
                      <a:lnTo>
                        <a:pt x="0" y="44"/>
                      </a:lnTo>
                      <a:lnTo>
                        <a:pt x="2" y="68"/>
                      </a:lnTo>
                      <a:lnTo>
                        <a:pt x="2" y="90"/>
                      </a:lnTo>
                      <a:lnTo>
                        <a:pt x="12" y="118"/>
                      </a:lnTo>
                      <a:lnTo>
                        <a:pt x="24" y="146"/>
                      </a:lnTo>
                      <a:lnTo>
                        <a:pt x="26" y="150"/>
                      </a:lnTo>
                      <a:lnTo>
                        <a:pt x="38" y="14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3960" name="Group 701"/>
              <p:cNvGrpSpPr>
                <a:grpSpLocks/>
              </p:cNvGrpSpPr>
              <p:nvPr/>
            </p:nvGrpSpPr>
            <p:grpSpPr bwMode="auto">
              <a:xfrm>
                <a:off x="3528" y="2596"/>
                <a:ext cx="52" cy="122"/>
                <a:chOff x="4856" y="2456"/>
                <a:chExt cx="52" cy="122"/>
              </a:xfrm>
            </p:grpSpPr>
            <p:sp>
              <p:nvSpPr>
                <p:cNvPr id="34210" name="Freeform 702"/>
                <p:cNvSpPr>
                  <a:spLocks/>
                </p:cNvSpPr>
                <p:nvPr/>
              </p:nvSpPr>
              <p:spPr bwMode="auto">
                <a:xfrm>
                  <a:off x="4856" y="2456"/>
                  <a:ext cx="52" cy="122"/>
                </a:xfrm>
                <a:custGeom>
                  <a:avLst/>
                  <a:gdLst>
                    <a:gd name="T0" fmla="*/ 48 w 52"/>
                    <a:gd name="T1" fmla="*/ 120 h 122"/>
                    <a:gd name="T2" fmla="*/ 48 w 52"/>
                    <a:gd name="T3" fmla="*/ 122 h 122"/>
                    <a:gd name="T4" fmla="*/ 52 w 52"/>
                    <a:gd name="T5" fmla="*/ 94 h 122"/>
                    <a:gd name="T6" fmla="*/ 48 w 52"/>
                    <a:gd name="T7" fmla="*/ 72 h 122"/>
                    <a:gd name="T8" fmla="*/ 42 w 52"/>
                    <a:gd name="T9" fmla="*/ 52 h 122"/>
                    <a:gd name="T10" fmla="*/ 36 w 52"/>
                    <a:gd name="T11" fmla="*/ 32 h 122"/>
                    <a:gd name="T12" fmla="*/ 26 w 52"/>
                    <a:gd name="T13" fmla="*/ 20 h 122"/>
                    <a:gd name="T14" fmla="*/ 20 w 52"/>
                    <a:gd name="T15" fmla="*/ 8 h 122"/>
                    <a:gd name="T16" fmla="*/ 14 w 52"/>
                    <a:gd name="T17" fmla="*/ 2 h 122"/>
                    <a:gd name="T18" fmla="*/ 12 w 52"/>
                    <a:gd name="T19" fmla="*/ 0 h 122"/>
                    <a:gd name="T20" fmla="*/ 0 w 52"/>
                    <a:gd name="T21" fmla="*/ 10 h 122"/>
                    <a:gd name="T22" fmla="*/ 2 w 52"/>
                    <a:gd name="T23" fmla="*/ 12 h 122"/>
                    <a:gd name="T24" fmla="*/ 6 w 52"/>
                    <a:gd name="T25" fmla="*/ 18 h 122"/>
                    <a:gd name="T26" fmla="*/ 14 w 52"/>
                    <a:gd name="T27" fmla="*/ 26 h 122"/>
                    <a:gd name="T28" fmla="*/ 20 w 52"/>
                    <a:gd name="T29" fmla="*/ 38 h 122"/>
                    <a:gd name="T30" fmla="*/ 26 w 52"/>
                    <a:gd name="T31" fmla="*/ 56 h 122"/>
                    <a:gd name="T32" fmla="*/ 32 w 52"/>
                    <a:gd name="T33" fmla="*/ 74 h 122"/>
                    <a:gd name="T34" fmla="*/ 36 w 52"/>
                    <a:gd name="T35" fmla="*/ 94 h 122"/>
                    <a:gd name="T36" fmla="*/ 32 w 52"/>
                    <a:gd name="T37" fmla="*/ 120 h 122"/>
                    <a:gd name="T38" fmla="*/ 48 w 52"/>
                    <a:gd name="T39" fmla="*/ 120 h 1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2" h="122">
                      <a:moveTo>
                        <a:pt x="48" y="120"/>
                      </a:moveTo>
                      <a:lnTo>
                        <a:pt x="48" y="122"/>
                      </a:lnTo>
                      <a:lnTo>
                        <a:pt x="52" y="94"/>
                      </a:lnTo>
                      <a:lnTo>
                        <a:pt x="48" y="72"/>
                      </a:lnTo>
                      <a:lnTo>
                        <a:pt x="42" y="52"/>
                      </a:lnTo>
                      <a:lnTo>
                        <a:pt x="36" y="32"/>
                      </a:lnTo>
                      <a:lnTo>
                        <a:pt x="26" y="20"/>
                      </a:lnTo>
                      <a:lnTo>
                        <a:pt x="20" y="8"/>
                      </a:lnTo>
                      <a:lnTo>
                        <a:pt x="14" y="2"/>
                      </a:lnTo>
                      <a:lnTo>
                        <a:pt x="12" y="0"/>
                      </a:lnTo>
                      <a:lnTo>
                        <a:pt x="0" y="10"/>
                      </a:lnTo>
                      <a:lnTo>
                        <a:pt x="2" y="12"/>
                      </a:lnTo>
                      <a:lnTo>
                        <a:pt x="6" y="18"/>
                      </a:lnTo>
                      <a:lnTo>
                        <a:pt x="14" y="26"/>
                      </a:lnTo>
                      <a:lnTo>
                        <a:pt x="20" y="38"/>
                      </a:lnTo>
                      <a:lnTo>
                        <a:pt x="26" y="56"/>
                      </a:lnTo>
                      <a:lnTo>
                        <a:pt x="32" y="74"/>
                      </a:lnTo>
                      <a:lnTo>
                        <a:pt x="36" y="94"/>
                      </a:lnTo>
                      <a:lnTo>
                        <a:pt x="32" y="120"/>
                      </a:lnTo>
                      <a:lnTo>
                        <a:pt x="48" y="12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211" name="Freeform 703"/>
                <p:cNvSpPr>
                  <a:spLocks/>
                </p:cNvSpPr>
                <p:nvPr/>
              </p:nvSpPr>
              <p:spPr bwMode="auto">
                <a:xfrm>
                  <a:off x="4856" y="2456"/>
                  <a:ext cx="52" cy="122"/>
                </a:xfrm>
                <a:custGeom>
                  <a:avLst/>
                  <a:gdLst>
                    <a:gd name="T0" fmla="*/ 48 w 52"/>
                    <a:gd name="T1" fmla="*/ 120 h 122"/>
                    <a:gd name="T2" fmla="*/ 48 w 52"/>
                    <a:gd name="T3" fmla="*/ 122 h 122"/>
                    <a:gd name="T4" fmla="*/ 52 w 52"/>
                    <a:gd name="T5" fmla="*/ 94 h 122"/>
                    <a:gd name="T6" fmla="*/ 48 w 52"/>
                    <a:gd name="T7" fmla="*/ 72 h 122"/>
                    <a:gd name="T8" fmla="*/ 42 w 52"/>
                    <a:gd name="T9" fmla="*/ 52 h 122"/>
                    <a:gd name="T10" fmla="*/ 36 w 52"/>
                    <a:gd name="T11" fmla="*/ 32 h 122"/>
                    <a:gd name="T12" fmla="*/ 26 w 52"/>
                    <a:gd name="T13" fmla="*/ 20 h 122"/>
                    <a:gd name="T14" fmla="*/ 20 w 52"/>
                    <a:gd name="T15" fmla="*/ 8 h 122"/>
                    <a:gd name="T16" fmla="*/ 14 w 52"/>
                    <a:gd name="T17" fmla="*/ 2 h 122"/>
                    <a:gd name="T18" fmla="*/ 12 w 52"/>
                    <a:gd name="T19" fmla="*/ 0 h 122"/>
                    <a:gd name="T20" fmla="*/ 0 w 52"/>
                    <a:gd name="T21" fmla="*/ 10 h 122"/>
                    <a:gd name="T22" fmla="*/ 2 w 52"/>
                    <a:gd name="T23" fmla="*/ 12 h 122"/>
                    <a:gd name="T24" fmla="*/ 6 w 52"/>
                    <a:gd name="T25" fmla="*/ 18 h 122"/>
                    <a:gd name="T26" fmla="*/ 14 w 52"/>
                    <a:gd name="T27" fmla="*/ 26 h 122"/>
                    <a:gd name="T28" fmla="*/ 20 w 52"/>
                    <a:gd name="T29" fmla="*/ 38 h 122"/>
                    <a:gd name="T30" fmla="*/ 26 w 52"/>
                    <a:gd name="T31" fmla="*/ 56 h 122"/>
                    <a:gd name="T32" fmla="*/ 32 w 52"/>
                    <a:gd name="T33" fmla="*/ 74 h 122"/>
                    <a:gd name="T34" fmla="*/ 36 w 52"/>
                    <a:gd name="T35" fmla="*/ 94 h 122"/>
                    <a:gd name="T36" fmla="*/ 32 w 52"/>
                    <a:gd name="T37" fmla="*/ 120 h 122"/>
                    <a:gd name="T38" fmla="*/ 48 w 52"/>
                    <a:gd name="T39" fmla="*/ 120 h 1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2" h="122">
                      <a:moveTo>
                        <a:pt x="48" y="120"/>
                      </a:moveTo>
                      <a:lnTo>
                        <a:pt x="48" y="122"/>
                      </a:lnTo>
                      <a:lnTo>
                        <a:pt x="52" y="94"/>
                      </a:lnTo>
                      <a:lnTo>
                        <a:pt x="48" y="72"/>
                      </a:lnTo>
                      <a:lnTo>
                        <a:pt x="42" y="52"/>
                      </a:lnTo>
                      <a:lnTo>
                        <a:pt x="36" y="32"/>
                      </a:lnTo>
                      <a:lnTo>
                        <a:pt x="26" y="20"/>
                      </a:lnTo>
                      <a:lnTo>
                        <a:pt x="20" y="8"/>
                      </a:lnTo>
                      <a:lnTo>
                        <a:pt x="14" y="2"/>
                      </a:lnTo>
                      <a:lnTo>
                        <a:pt x="12" y="0"/>
                      </a:lnTo>
                      <a:lnTo>
                        <a:pt x="0" y="10"/>
                      </a:lnTo>
                      <a:lnTo>
                        <a:pt x="2" y="12"/>
                      </a:lnTo>
                      <a:lnTo>
                        <a:pt x="6" y="18"/>
                      </a:lnTo>
                      <a:lnTo>
                        <a:pt x="14" y="26"/>
                      </a:lnTo>
                      <a:lnTo>
                        <a:pt x="20" y="38"/>
                      </a:lnTo>
                      <a:lnTo>
                        <a:pt x="26" y="56"/>
                      </a:lnTo>
                      <a:lnTo>
                        <a:pt x="32" y="74"/>
                      </a:lnTo>
                      <a:lnTo>
                        <a:pt x="36" y="94"/>
                      </a:lnTo>
                      <a:lnTo>
                        <a:pt x="32" y="120"/>
                      </a:lnTo>
                      <a:lnTo>
                        <a:pt x="48" y="12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3961" name="Group 704"/>
              <p:cNvGrpSpPr>
                <a:grpSpLocks/>
              </p:cNvGrpSpPr>
              <p:nvPr/>
            </p:nvGrpSpPr>
            <p:grpSpPr bwMode="auto">
              <a:xfrm>
                <a:off x="3550" y="2718"/>
                <a:ext cx="28" cy="82"/>
                <a:chOff x="4878" y="2578"/>
                <a:chExt cx="28" cy="82"/>
              </a:xfrm>
            </p:grpSpPr>
            <p:sp>
              <p:nvSpPr>
                <p:cNvPr id="34208" name="Freeform 705"/>
                <p:cNvSpPr>
                  <a:spLocks/>
                </p:cNvSpPr>
                <p:nvPr/>
              </p:nvSpPr>
              <p:spPr bwMode="auto">
                <a:xfrm>
                  <a:off x="4878" y="2578"/>
                  <a:ext cx="28" cy="82"/>
                </a:xfrm>
                <a:custGeom>
                  <a:avLst/>
                  <a:gdLst>
                    <a:gd name="T0" fmla="*/ 4 w 28"/>
                    <a:gd name="T1" fmla="*/ 82 h 82"/>
                    <a:gd name="T2" fmla="*/ 10 w 28"/>
                    <a:gd name="T3" fmla="*/ 82 h 82"/>
                    <a:gd name="T4" fmla="*/ 14 w 28"/>
                    <a:gd name="T5" fmla="*/ 74 h 82"/>
                    <a:gd name="T6" fmla="*/ 22 w 28"/>
                    <a:gd name="T7" fmla="*/ 62 h 82"/>
                    <a:gd name="T8" fmla="*/ 24 w 28"/>
                    <a:gd name="T9" fmla="*/ 48 h 82"/>
                    <a:gd name="T10" fmla="*/ 24 w 28"/>
                    <a:gd name="T11" fmla="*/ 34 h 82"/>
                    <a:gd name="T12" fmla="*/ 24 w 28"/>
                    <a:gd name="T13" fmla="*/ 22 h 82"/>
                    <a:gd name="T14" fmla="*/ 28 w 28"/>
                    <a:gd name="T15" fmla="*/ 8 h 82"/>
                    <a:gd name="T16" fmla="*/ 28 w 28"/>
                    <a:gd name="T17" fmla="*/ 2 h 82"/>
                    <a:gd name="T18" fmla="*/ 28 w 28"/>
                    <a:gd name="T19" fmla="*/ 0 h 82"/>
                    <a:gd name="T20" fmla="*/ 10 w 28"/>
                    <a:gd name="T21" fmla="*/ 0 h 82"/>
                    <a:gd name="T22" fmla="*/ 10 w 28"/>
                    <a:gd name="T23" fmla="*/ 2 h 82"/>
                    <a:gd name="T24" fmla="*/ 10 w 28"/>
                    <a:gd name="T25" fmla="*/ 8 h 82"/>
                    <a:gd name="T26" fmla="*/ 10 w 28"/>
                    <a:gd name="T27" fmla="*/ 22 h 82"/>
                    <a:gd name="T28" fmla="*/ 10 w 28"/>
                    <a:gd name="T29" fmla="*/ 32 h 82"/>
                    <a:gd name="T30" fmla="*/ 8 w 28"/>
                    <a:gd name="T31" fmla="*/ 46 h 82"/>
                    <a:gd name="T32" fmla="*/ 6 w 28"/>
                    <a:gd name="T33" fmla="*/ 58 h 82"/>
                    <a:gd name="T34" fmla="*/ 2 w 28"/>
                    <a:gd name="T35" fmla="*/ 66 h 82"/>
                    <a:gd name="T36" fmla="*/ 0 w 28"/>
                    <a:gd name="T37" fmla="*/ 70 h 82"/>
                    <a:gd name="T38" fmla="*/ 6 w 28"/>
                    <a:gd name="T39" fmla="*/ 68 h 82"/>
                    <a:gd name="T40" fmla="*/ 4 w 28"/>
                    <a:gd name="T41" fmla="*/ 82 h 8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 h="82">
                      <a:moveTo>
                        <a:pt x="4" y="82"/>
                      </a:moveTo>
                      <a:lnTo>
                        <a:pt x="10" y="82"/>
                      </a:lnTo>
                      <a:lnTo>
                        <a:pt x="14" y="74"/>
                      </a:lnTo>
                      <a:lnTo>
                        <a:pt x="22" y="62"/>
                      </a:lnTo>
                      <a:lnTo>
                        <a:pt x="24" y="48"/>
                      </a:lnTo>
                      <a:lnTo>
                        <a:pt x="24" y="34"/>
                      </a:lnTo>
                      <a:lnTo>
                        <a:pt x="24" y="22"/>
                      </a:lnTo>
                      <a:lnTo>
                        <a:pt x="28" y="8"/>
                      </a:lnTo>
                      <a:lnTo>
                        <a:pt x="28" y="2"/>
                      </a:lnTo>
                      <a:lnTo>
                        <a:pt x="28" y="0"/>
                      </a:lnTo>
                      <a:lnTo>
                        <a:pt x="10" y="0"/>
                      </a:lnTo>
                      <a:lnTo>
                        <a:pt x="10" y="2"/>
                      </a:lnTo>
                      <a:lnTo>
                        <a:pt x="10" y="8"/>
                      </a:lnTo>
                      <a:lnTo>
                        <a:pt x="10" y="22"/>
                      </a:lnTo>
                      <a:lnTo>
                        <a:pt x="10" y="32"/>
                      </a:lnTo>
                      <a:lnTo>
                        <a:pt x="8" y="46"/>
                      </a:lnTo>
                      <a:lnTo>
                        <a:pt x="6" y="58"/>
                      </a:lnTo>
                      <a:lnTo>
                        <a:pt x="2" y="66"/>
                      </a:lnTo>
                      <a:lnTo>
                        <a:pt x="0" y="70"/>
                      </a:lnTo>
                      <a:lnTo>
                        <a:pt x="6" y="68"/>
                      </a:lnTo>
                      <a:lnTo>
                        <a:pt x="4" y="8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209" name="Freeform 706"/>
                <p:cNvSpPr>
                  <a:spLocks/>
                </p:cNvSpPr>
                <p:nvPr/>
              </p:nvSpPr>
              <p:spPr bwMode="auto">
                <a:xfrm>
                  <a:off x="4878" y="2578"/>
                  <a:ext cx="28" cy="82"/>
                </a:xfrm>
                <a:custGeom>
                  <a:avLst/>
                  <a:gdLst>
                    <a:gd name="T0" fmla="*/ 4 w 28"/>
                    <a:gd name="T1" fmla="*/ 82 h 82"/>
                    <a:gd name="T2" fmla="*/ 10 w 28"/>
                    <a:gd name="T3" fmla="*/ 82 h 82"/>
                    <a:gd name="T4" fmla="*/ 14 w 28"/>
                    <a:gd name="T5" fmla="*/ 74 h 82"/>
                    <a:gd name="T6" fmla="*/ 22 w 28"/>
                    <a:gd name="T7" fmla="*/ 62 h 82"/>
                    <a:gd name="T8" fmla="*/ 24 w 28"/>
                    <a:gd name="T9" fmla="*/ 48 h 82"/>
                    <a:gd name="T10" fmla="*/ 24 w 28"/>
                    <a:gd name="T11" fmla="*/ 34 h 82"/>
                    <a:gd name="T12" fmla="*/ 24 w 28"/>
                    <a:gd name="T13" fmla="*/ 22 h 82"/>
                    <a:gd name="T14" fmla="*/ 28 w 28"/>
                    <a:gd name="T15" fmla="*/ 8 h 82"/>
                    <a:gd name="T16" fmla="*/ 28 w 28"/>
                    <a:gd name="T17" fmla="*/ 2 h 82"/>
                    <a:gd name="T18" fmla="*/ 28 w 28"/>
                    <a:gd name="T19" fmla="*/ 0 h 82"/>
                    <a:gd name="T20" fmla="*/ 10 w 28"/>
                    <a:gd name="T21" fmla="*/ 0 h 82"/>
                    <a:gd name="T22" fmla="*/ 10 w 28"/>
                    <a:gd name="T23" fmla="*/ 2 h 82"/>
                    <a:gd name="T24" fmla="*/ 10 w 28"/>
                    <a:gd name="T25" fmla="*/ 8 h 82"/>
                    <a:gd name="T26" fmla="*/ 10 w 28"/>
                    <a:gd name="T27" fmla="*/ 22 h 82"/>
                    <a:gd name="T28" fmla="*/ 10 w 28"/>
                    <a:gd name="T29" fmla="*/ 32 h 82"/>
                    <a:gd name="T30" fmla="*/ 8 w 28"/>
                    <a:gd name="T31" fmla="*/ 46 h 82"/>
                    <a:gd name="T32" fmla="*/ 6 w 28"/>
                    <a:gd name="T33" fmla="*/ 58 h 82"/>
                    <a:gd name="T34" fmla="*/ 2 w 28"/>
                    <a:gd name="T35" fmla="*/ 66 h 82"/>
                    <a:gd name="T36" fmla="*/ 0 w 28"/>
                    <a:gd name="T37" fmla="*/ 70 h 82"/>
                    <a:gd name="T38" fmla="*/ 6 w 28"/>
                    <a:gd name="T39" fmla="*/ 68 h 82"/>
                    <a:gd name="T40" fmla="*/ 4 w 28"/>
                    <a:gd name="T41" fmla="*/ 82 h 8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 h="82">
                      <a:moveTo>
                        <a:pt x="4" y="82"/>
                      </a:moveTo>
                      <a:lnTo>
                        <a:pt x="10" y="82"/>
                      </a:lnTo>
                      <a:lnTo>
                        <a:pt x="14" y="74"/>
                      </a:lnTo>
                      <a:lnTo>
                        <a:pt x="22" y="62"/>
                      </a:lnTo>
                      <a:lnTo>
                        <a:pt x="24" y="48"/>
                      </a:lnTo>
                      <a:lnTo>
                        <a:pt x="24" y="34"/>
                      </a:lnTo>
                      <a:lnTo>
                        <a:pt x="24" y="22"/>
                      </a:lnTo>
                      <a:lnTo>
                        <a:pt x="28" y="8"/>
                      </a:lnTo>
                      <a:lnTo>
                        <a:pt x="28" y="2"/>
                      </a:lnTo>
                      <a:lnTo>
                        <a:pt x="28" y="0"/>
                      </a:lnTo>
                      <a:lnTo>
                        <a:pt x="10" y="0"/>
                      </a:lnTo>
                      <a:lnTo>
                        <a:pt x="10" y="2"/>
                      </a:lnTo>
                      <a:lnTo>
                        <a:pt x="10" y="8"/>
                      </a:lnTo>
                      <a:lnTo>
                        <a:pt x="10" y="22"/>
                      </a:lnTo>
                      <a:lnTo>
                        <a:pt x="10" y="32"/>
                      </a:lnTo>
                      <a:lnTo>
                        <a:pt x="8" y="46"/>
                      </a:lnTo>
                      <a:lnTo>
                        <a:pt x="6" y="58"/>
                      </a:lnTo>
                      <a:lnTo>
                        <a:pt x="2" y="66"/>
                      </a:lnTo>
                      <a:lnTo>
                        <a:pt x="0" y="70"/>
                      </a:lnTo>
                      <a:lnTo>
                        <a:pt x="6" y="68"/>
                      </a:lnTo>
                      <a:lnTo>
                        <a:pt x="4" y="82"/>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3962" name="Group 707"/>
              <p:cNvGrpSpPr>
                <a:grpSpLocks/>
              </p:cNvGrpSpPr>
              <p:nvPr/>
            </p:nvGrpSpPr>
            <p:grpSpPr bwMode="auto">
              <a:xfrm>
                <a:off x="3484" y="2788"/>
                <a:ext cx="72" cy="38"/>
                <a:chOff x="4812" y="2648"/>
                <a:chExt cx="72" cy="38"/>
              </a:xfrm>
            </p:grpSpPr>
            <p:sp>
              <p:nvSpPr>
                <p:cNvPr id="34206" name="Freeform 708"/>
                <p:cNvSpPr>
                  <a:spLocks/>
                </p:cNvSpPr>
                <p:nvPr/>
              </p:nvSpPr>
              <p:spPr bwMode="auto">
                <a:xfrm>
                  <a:off x="4812" y="2648"/>
                  <a:ext cx="72" cy="38"/>
                </a:xfrm>
                <a:custGeom>
                  <a:avLst/>
                  <a:gdLst>
                    <a:gd name="T0" fmla="*/ 14 w 72"/>
                    <a:gd name="T1" fmla="*/ 38 h 38"/>
                    <a:gd name="T2" fmla="*/ 18 w 72"/>
                    <a:gd name="T3" fmla="*/ 36 h 38"/>
                    <a:gd name="T4" fmla="*/ 20 w 72"/>
                    <a:gd name="T5" fmla="*/ 28 h 38"/>
                    <a:gd name="T6" fmla="*/ 24 w 72"/>
                    <a:gd name="T7" fmla="*/ 22 h 38"/>
                    <a:gd name="T8" fmla="*/ 36 w 72"/>
                    <a:gd name="T9" fmla="*/ 18 h 38"/>
                    <a:gd name="T10" fmla="*/ 46 w 72"/>
                    <a:gd name="T11" fmla="*/ 14 h 38"/>
                    <a:gd name="T12" fmla="*/ 56 w 72"/>
                    <a:gd name="T13" fmla="*/ 12 h 38"/>
                    <a:gd name="T14" fmla="*/ 62 w 72"/>
                    <a:gd name="T15" fmla="*/ 12 h 38"/>
                    <a:gd name="T16" fmla="*/ 68 w 72"/>
                    <a:gd name="T17" fmla="*/ 12 h 38"/>
                    <a:gd name="T18" fmla="*/ 70 w 72"/>
                    <a:gd name="T19" fmla="*/ 12 h 38"/>
                    <a:gd name="T20" fmla="*/ 72 w 72"/>
                    <a:gd name="T21" fmla="*/ 0 h 38"/>
                    <a:gd name="T22" fmla="*/ 68 w 72"/>
                    <a:gd name="T23" fmla="*/ 0 h 38"/>
                    <a:gd name="T24" fmla="*/ 62 w 72"/>
                    <a:gd name="T25" fmla="*/ 0 h 38"/>
                    <a:gd name="T26" fmla="*/ 50 w 72"/>
                    <a:gd name="T27" fmla="*/ 0 h 38"/>
                    <a:gd name="T28" fmla="*/ 40 w 72"/>
                    <a:gd name="T29" fmla="*/ 0 h 38"/>
                    <a:gd name="T30" fmla="*/ 28 w 72"/>
                    <a:gd name="T31" fmla="*/ 6 h 38"/>
                    <a:gd name="T32" fmla="*/ 18 w 72"/>
                    <a:gd name="T33" fmla="*/ 10 h 38"/>
                    <a:gd name="T34" fmla="*/ 6 w 72"/>
                    <a:gd name="T35" fmla="*/ 20 h 38"/>
                    <a:gd name="T36" fmla="*/ 0 w 72"/>
                    <a:gd name="T37" fmla="*/ 34 h 38"/>
                    <a:gd name="T38" fmla="*/ 0 w 72"/>
                    <a:gd name="T39" fmla="*/ 32 h 38"/>
                    <a:gd name="T40" fmla="*/ 14 w 72"/>
                    <a:gd name="T41" fmla="*/ 38 h 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2" h="38">
                      <a:moveTo>
                        <a:pt x="14" y="38"/>
                      </a:moveTo>
                      <a:lnTo>
                        <a:pt x="18" y="36"/>
                      </a:lnTo>
                      <a:lnTo>
                        <a:pt x="20" y="28"/>
                      </a:lnTo>
                      <a:lnTo>
                        <a:pt x="24" y="22"/>
                      </a:lnTo>
                      <a:lnTo>
                        <a:pt x="36" y="18"/>
                      </a:lnTo>
                      <a:lnTo>
                        <a:pt x="46" y="14"/>
                      </a:lnTo>
                      <a:lnTo>
                        <a:pt x="56" y="12"/>
                      </a:lnTo>
                      <a:lnTo>
                        <a:pt x="62" y="12"/>
                      </a:lnTo>
                      <a:lnTo>
                        <a:pt x="68" y="12"/>
                      </a:lnTo>
                      <a:lnTo>
                        <a:pt x="70" y="12"/>
                      </a:lnTo>
                      <a:lnTo>
                        <a:pt x="72" y="0"/>
                      </a:lnTo>
                      <a:lnTo>
                        <a:pt x="68" y="0"/>
                      </a:lnTo>
                      <a:lnTo>
                        <a:pt x="62" y="0"/>
                      </a:lnTo>
                      <a:lnTo>
                        <a:pt x="50" y="0"/>
                      </a:lnTo>
                      <a:lnTo>
                        <a:pt x="40" y="0"/>
                      </a:lnTo>
                      <a:lnTo>
                        <a:pt x="28" y="6"/>
                      </a:lnTo>
                      <a:lnTo>
                        <a:pt x="18" y="10"/>
                      </a:lnTo>
                      <a:lnTo>
                        <a:pt x="6" y="20"/>
                      </a:lnTo>
                      <a:lnTo>
                        <a:pt x="0" y="34"/>
                      </a:lnTo>
                      <a:lnTo>
                        <a:pt x="0" y="32"/>
                      </a:lnTo>
                      <a:lnTo>
                        <a:pt x="14" y="38"/>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207" name="Freeform 709"/>
                <p:cNvSpPr>
                  <a:spLocks/>
                </p:cNvSpPr>
                <p:nvPr/>
              </p:nvSpPr>
              <p:spPr bwMode="auto">
                <a:xfrm>
                  <a:off x="4812" y="2648"/>
                  <a:ext cx="72" cy="38"/>
                </a:xfrm>
                <a:custGeom>
                  <a:avLst/>
                  <a:gdLst>
                    <a:gd name="T0" fmla="*/ 14 w 72"/>
                    <a:gd name="T1" fmla="*/ 38 h 38"/>
                    <a:gd name="T2" fmla="*/ 18 w 72"/>
                    <a:gd name="T3" fmla="*/ 36 h 38"/>
                    <a:gd name="T4" fmla="*/ 20 w 72"/>
                    <a:gd name="T5" fmla="*/ 28 h 38"/>
                    <a:gd name="T6" fmla="*/ 24 w 72"/>
                    <a:gd name="T7" fmla="*/ 22 h 38"/>
                    <a:gd name="T8" fmla="*/ 36 w 72"/>
                    <a:gd name="T9" fmla="*/ 18 h 38"/>
                    <a:gd name="T10" fmla="*/ 46 w 72"/>
                    <a:gd name="T11" fmla="*/ 14 h 38"/>
                    <a:gd name="T12" fmla="*/ 56 w 72"/>
                    <a:gd name="T13" fmla="*/ 12 h 38"/>
                    <a:gd name="T14" fmla="*/ 62 w 72"/>
                    <a:gd name="T15" fmla="*/ 12 h 38"/>
                    <a:gd name="T16" fmla="*/ 68 w 72"/>
                    <a:gd name="T17" fmla="*/ 12 h 38"/>
                    <a:gd name="T18" fmla="*/ 70 w 72"/>
                    <a:gd name="T19" fmla="*/ 12 h 38"/>
                    <a:gd name="T20" fmla="*/ 72 w 72"/>
                    <a:gd name="T21" fmla="*/ 0 h 38"/>
                    <a:gd name="T22" fmla="*/ 68 w 72"/>
                    <a:gd name="T23" fmla="*/ 0 h 38"/>
                    <a:gd name="T24" fmla="*/ 62 w 72"/>
                    <a:gd name="T25" fmla="*/ 0 h 38"/>
                    <a:gd name="T26" fmla="*/ 50 w 72"/>
                    <a:gd name="T27" fmla="*/ 0 h 38"/>
                    <a:gd name="T28" fmla="*/ 40 w 72"/>
                    <a:gd name="T29" fmla="*/ 0 h 38"/>
                    <a:gd name="T30" fmla="*/ 28 w 72"/>
                    <a:gd name="T31" fmla="*/ 6 h 38"/>
                    <a:gd name="T32" fmla="*/ 18 w 72"/>
                    <a:gd name="T33" fmla="*/ 10 h 38"/>
                    <a:gd name="T34" fmla="*/ 6 w 72"/>
                    <a:gd name="T35" fmla="*/ 20 h 38"/>
                    <a:gd name="T36" fmla="*/ 0 w 72"/>
                    <a:gd name="T37" fmla="*/ 34 h 38"/>
                    <a:gd name="T38" fmla="*/ 0 w 72"/>
                    <a:gd name="T39" fmla="*/ 32 h 38"/>
                    <a:gd name="T40" fmla="*/ 14 w 72"/>
                    <a:gd name="T41" fmla="*/ 38 h 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2" h="38">
                      <a:moveTo>
                        <a:pt x="14" y="38"/>
                      </a:moveTo>
                      <a:lnTo>
                        <a:pt x="18" y="36"/>
                      </a:lnTo>
                      <a:lnTo>
                        <a:pt x="20" y="28"/>
                      </a:lnTo>
                      <a:lnTo>
                        <a:pt x="24" y="22"/>
                      </a:lnTo>
                      <a:lnTo>
                        <a:pt x="36" y="18"/>
                      </a:lnTo>
                      <a:lnTo>
                        <a:pt x="46" y="14"/>
                      </a:lnTo>
                      <a:lnTo>
                        <a:pt x="56" y="12"/>
                      </a:lnTo>
                      <a:lnTo>
                        <a:pt x="62" y="12"/>
                      </a:lnTo>
                      <a:lnTo>
                        <a:pt x="68" y="12"/>
                      </a:lnTo>
                      <a:lnTo>
                        <a:pt x="70" y="12"/>
                      </a:lnTo>
                      <a:lnTo>
                        <a:pt x="72" y="0"/>
                      </a:lnTo>
                      <a:lnTo>
                        <a:pt x="68" y="0"/>
                      </a:lnTo>
                      <a:lnTo>
                        <a:pt x="62" y="0"/>
                      </a:lnTo>
                      <a:lnTo>
                        <a:pt x="50" y="0"/>
                      </a:lnTo>
                      <a:lnTo>
                        <a:pt x="40" y="0"/>
                      </a:lnTo>
                      <a:lnTo>
                        <a:pt x="28" y="6"/>
                      </a:lnTo>
                      <a:lnTo>
                        <a:pt x="18" y="10"/>
                      </a:lnTo>
                      <a:lnTo>
                        <a:pt x="6" y="20"/>
                      </a:lnTo>
                      <a:lnTo>
                        <a:pt x="0" y="34"/>
                      </a:lnTo>
                      <a:lnTo>
                        <a:pt x="0" y="32"/>
                      </a:lnTo>
                      <a:lnTo>
                        <a:pt x="14" y="38"/>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3963" name="Group 710"/>
              <p:cNvGrpSpPr>
                <a:grpSpLocks/>
              </p:cNvGrpSpPr>
              <p:nvPr/>
            </p:nvGrpSpPr>
            <p:grpSpPr bwMode="auto">
              <a:xfrm>
                <a:off x="3436" y="2816"/>
                <a:ext cx="64" cy="52"/>
                <a:chOff x="4764" y="2676"/>
                <a:chExt cx="64" cy="52"/>
              </a:xfrm>
            </p:grpSpPr>
            <p:sp>
              <p:nvSpPr>
                <p:cNvPr id="34204" name="Freeform 711"/>
                <p:cNvSpPr>
                  <a:spLocks/>
                </p:cNvSpPr>
                <p:nvPr/>
              </p:nvSpPr>
              <p:spPr bwMode="auto">
                <a:xfrm>
                  <a:off x="4764" y="2676"/>
                  <a:ext cx="64" cy="52"/>
                </a:xfrm>
                <a:custGeom>
                  <a:avLst/>
                  <a:gdLst>
                    <a:gd name="T0" fmla="*/ 0 w 64"/>
                    <a:gd name="T1" fmla="*/ 0 h 52"/>
                    <a:gd name="T2" fmla="*/ 2 w 64"/>
                    <a:gd name="T3" fmla="*/ 28 h 52"/>
                    <a:gd name="T4" fmla="*/ 8 w 64"/>
                    <a:gd name="T5" fmla="*/ 44 h 52"/>
                    <a:gd name="T6" fmla="*/ 24 w 64"/>
                    <a:gd name="T7" fmla="*/ 52 h 52"/>
                    <a:gd name="T8" fmla="*/ 38 w 64"/>
                    <a:gd name="T9" fmla="*/ 44 h 52"/>
                    <a:gd name="T10" fmla="*/ 46 w 64"/>
                    <a:gd name="T11" fmla="*/ 34 h 52"/>
                    <a:gd name="T12" fmla="*/ 56 w 64"/>
                    <a:gd name="T13" fmla="*/ 24 h 52"/>
                    <a:gd name="T14" fmla="*/ 62 w 64"/>
                    <a:gd name="T15" fmla="*/ 14 h 52"/>
                    <a:gd name="T16" fmla="*/ 64 w 64"/>
                    <a:gd name="T17" fmla="*/ 10 h 52"/>
                    <a:gd name="T18" fmla="*/ 50 w 64"/>
                    <a:gd name="T19" fmla="*/ 4 h 52"/>
                    <a:gd name="T20" fmla="*/ 48 w 64"/>
                    <a:gd name="T21" fmla="*/ 6 h 52"/>
                    <a:gd name="T22" fmla="*/ 42 w 64"/>
                    <a:gd name="T23" fmla="*/ 16 h 52"/>
                    <a:gd name="T24" fmla="*/ 36 w 64"/>
                    <a:gd name="T25" fmla="*/ 26 h 52"/>
                    <a:gd name="T26" fmla="*/ 28 w 64"/>
                    <a:gd name="T27" fmla="*/ 34 h 52"/>
                    <a:gd name="T28" fmla="*/ 22 w 64"/>
                    <a:gd name="T29" fmla="*/ 36 h 52"/>
                    <a:gd name="T30" fmla="*/ 18 w 64"/>
                    <a:gd name="T31" fmla="*/ 26 h 52"/>
                    <a:gd name="T32" fmla="*/ 16 w 64"/>
                    <a:gd name="T33" fmla="*/ 0 h 52"/>
                    <a:gd name="T34" fmla="*/ 0 w 64"/>
                    <a:gd name="T35" fmla="*/ 0 h 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4" h="52">
                      <a:moveTo>
                        <a:pt x="0" y="0"/>
                      </a:moveTo>
                      <a:lnTo>
                        <a:pt x="2" y="28"/>
                      </a:lnTo>
                      <a:lnTo>
                        <a:pt x="8" y="44"/>
                      </a:lnTo>
                      <a:lnTo>
                        <a:pt x="24" y="52"/>
                      </a:lnTo>
                      <a:lnTo>
                        <a:pt x="38" y="44"/>
                      </a:lnTo>
                      <a:lnTo>
                        <a:pt x="46" y="34"/>
                      </a:lnTo>
                      <a:lnTo>
                        <a:pt x="56" y="24"/>
                      </a:lnTo>
                      <a:lnTo>
                        <a:pt x="62" y="14"/>
                      </a:lnTo>
                      <a:lnTo>
                        <a:pt x="64" y="10"/>
                      </a:lnTo>
                      <a:lnTo>
                        <a:pt x="50" y="4"/>
                      </a:lnTo>
                      <a:lnTo>
                        <a:pt x="48" y="6"/>
                      </a:lnTo>
                      <a:lnTo>
                        <a:pt x="42" y="16"/>
                      </a:lnTo>
                      <a:lnTo>
                        <a:pt x="36" y="26"/>
                      </a:lnTo>
                      <a:lnTo>
                        <a:pt x="28" y="34"/>
                      </a:lnTo>
                      <a:lnTo>
                        <a:pt x="22" y="36"/>
                      </a:lnTo>
                      <a:lnTo>
                        <a:pt x="18" y="26"/>
                      </a:lnTo>
                      <a:lnTo>
                        <a:pt x="16" y="0"/>
                      </a:ln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205" name="Freeform 712"/>
                <p:cNvSpPr>
                  <a:spLocks/>
                </p:cNvSpPr>
                <p:nvPr/>
              </p:nvSpPr>
              <p:spPr bwMode="auto">
                <a:xfrm>
                  <a:off x="4764" y="2676"/>
                  <a:ext cx="64" cy="52"/>
                </a:xfrm>
                <a:custGeom>
                  <a:avLst/>
                  <a:gdLst>
                    <a:gd name="T0" fmla="*/ 0 w 64"/>
                    <a:gd name="T1" fmla="*/ 0 h 52"/>
                    <a:gd name="T2" fmla="*/ 2 w 64"/>
                    <a:gd name="T3" fmla="*/ 28 h 52"/>
                    <a:gd name="T4" fmla="*/ 8 w 64"/>
                    <a:gd name="T5" fmla="*/ 44 h 52"/>
                    <a:gd name="T6" fmla="*/ 24 w 64"/>
                    <a:gd name="T7" fmla="*/ 52 h 52"/>
                    <a:gd name="T8" fmla="*/ 38 w 64"/>
                    <a:gd name="T9" fmla="*/ 44 h 52"/>
                    <a:gd name="T10" fmla="*/ 46 w 64"/>
                    <a:gd name="T11" fmla="*/ 34 h 52"/>
                    <a:gd name="T12" fmla="*/ 56 w 64"/>
                    <a:gd name="T13" fmla="*/ 24 h 52"/>
                    <a:gd name="T14" fmla="*/ 62 w 64"/>
                    <a:gd name="T15" fmla="*/ 14 h 52"/>
                    <a:gd name="T16" fmla="*/ 64 w 64"/>
                    <a:gd name="T17" fmla="*/ 10 h 52"/>
                    <a:gd name="T18" fmla="*/ 50 w 64"/>
                    <a:gd name="T19" fmla="*/ 4 h 52"/>
                    <a:gd name="T20" fmla="*/ 48 w 64"/>
                    <a:gd name="T21" fmla="*/ 6 h 52"/>
                    <a:gd name="T22" fmla="*/ 42 w 64"/>
                    <a:gd name="T23" fmla="*/ 16 h 52"/>
                    <a:gd name="T24" fmla="*/ 36 w 64"/>
                    <a:gd name="T25" fmla="*/ 26 h 52"/>
                    <a:gd name="T26" fmla="*/ 28 w 64"/>
                    <a:gd name="T27" fmla="*/ 34 h 52"/>
                    <a:gd name="T28" fmla="*/ 22 w 64"/>
                    <a:gd name="T29" fmla="*/ 36 h 52"/>
                    <a:gd name="T30" fmla="*/ 18 w 64"/>
                    <a:gd name="T31" fmla="*/ 26 h 52"/>
                    <a:gd name="T32" fmla="*/ 16 w 64"/>
                    <a:gd name="T33" fmla="*/ 0 h 52"/>
                    <a:gd name="T34" fmla="*/ 0 w 64"/>
                    <a:gd name="T35" fmla="*/ 0 h 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4" h="52">
                      <a:moveTo>
                        <a:pt x="0" y="0"/>
                      </a:moveTo>
                      <a:lnTo>
                        <a:pt x="2" y="28"/>
                      </a:lnTo>
                      <a:lnTo>
                        <a:pt x="8" y="44"/>
                      </a:lnTo>
                      <a:lnTo>
                        <a:pt x="24" y="52"/>
                      </a:lnTo>
                      <a:lnTo>
                        <a:pt x="38" y="44"/>
                      </a:lnTo>
                      <a:lnTo>
                        <a:pt x="46" y="34"/>
                      </a:lnTo>
                      <a:lnTo>
                        <a:pt x="56" y="24"/>
                      </a:lnTo>
                      <a:lnTo>
                        <a:pt x="62" y="14"/>
                      </a:lnTo>
                      <a:lnTo>
                        <a:pt x="64" y="10"/>
                      </a:lnTo>
                      <a:lnTo>
                        <a:pt x="50" y="4"/>
                      </a:lnTo>
                      <a:lnTo>
                        <a:pt x="48" y="6"/>
                      </a:lnTo>
                      <a:lnTo>
                        <a:pt x="42" y="16"/>
                      </a:lnTo>
                      <a:lnTo>
                        <a:pt x="36" y="26"/>
                      </a:lnTo>
                      <a:lnTo>
                        <a:pt x="28" y="34"/>
                      </a:lnTo>
                      <a:lnTo>
                        <a:pt x="22" y="36"/>
                      </a:lnTo>
                      <a:lnTo>
                        <a:pt x="18" y="26"/>
                      </a:lnTo>
                      <a:lnTo>
                        <a:pt x="16" y="0"/>
                      </a:lnTo>
                      <a:lnTo>
                        <a:pt x="0" y="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3964" name="Group 713"/>
              <p:cNvGrpSpPr>
                <a:grpSpLocks/>
              </p:cNvGrpSpPr>
              <p:nvPr/>
            </p:nvGrpSpPr>
            <p:grpSpPr bwMode="auto">
              <a:xfrm>
                <a:off x="3414" y="2714"/>
                <a:ext cx="38" cy="52"/>
                <a:chOff x="4742" y="2574"/>
                <a:chExt cx="38" cy="52"/>
              </a:xfrm>
            </p:grpSpPr>
            <p:sp>
              <p:nvSpPr>
                <p:cNvPr id="34202" name="Freeform 714"/>
                <p:cNvSpPr>
                  <a:spLocks/>
                </p:cNvSpPr>
                <p:nvPr/>
              </p:nvSpPr>
              <p:spPr bwMode="auto">
                <a:xfrm>
                  <a:off x="4742" y="2574"/>
                  <a:ext cx="38" cy="52"/>
                </a:xfrm>
                <a:custGeom>
                  <a:avLst/>
                  <a:gdLst>
                    <a:gd name="T0" fmla="*/ 2 w 38"/>
                    <a:gd name="T1" fmla="*/ 12 h 52"/>
                    <a:gd name="T2" fmla="*/ 4 w 38"/>
                    <a:gd name="T3" fmla="*/ 12 h 52"/>
                    <a:gd name="T4" fmla="*/ 12 w 38"/>
                    <a:gd name="T5" fmla="*/ 14 h 52"/>
                    <a:gd name="T6" fmla="*/ 14 w 38"/>
                    <a:gd name="T7" fmla="*/ 16 h 52"/>
                    <a:gd name="T8" fmla="*/ 20 w 38"/>
                    <a:gd name="T9" fmla="*/ 22 h 52"/>
                    <a:gd name="T10" fmla="*/ 20 w 38"/>
                    <a:gd name="T11" fmla="*/ 30 h 52"/>
                    <a:gd name="T12" fmla="*/ 22 w 38"/>
                    <a:gd name="T13" fmla="*/ 36 h 52"/>
                    <a:gd name="T14" fmla="*/ 22 w 38"/>
                    <a:gd name="T15" fmla="*/ 44 h 52"/>
                    <a:gd name="T16" fmla="*/ 22 w 38"/>
                    <a:gd name="T17" fmla="*/ 48 h 52"/>
                    <a:gd name="T18" fmla="*/ 22 w 38"/>
                    <a:gd name="T19" fmla="*/ 50 h 52"/>
                    <a:gd name="T20" fmla="*/ 38 w 38"/>
                    <a:gd name="T21" fmla="*/ 52 h 52"/>
                    <a:gd name="T22" fmla="*/ 38 w 38"/>
                    <a:gd name="T23" fmla="*/ 48 h 52"/>
                    <a:gd name="T24" fmla="*/ 38 w 38"/>
                    <a:gd name="T25" fmla="*/ 44 h 52"/>
                    <a:gd name="T26" fmla="*/ 38 w 38"/>
                    <a:gd name="T27" fmla="*/ 36 h 52"/>
                    <a:gd name="T28" fmla="*/ 36 w 38"/>
                    <a:gd name="T29" fmla="*/ 26 h 52"/>
                    <a:gd name="T30" fmla="*/ 30 w 38"/>
                    <a:gd name="T31" fmla="*/ 16 h 52"/>
                    <a:gd name="T32" fmla="*/ 26 w 38"/>
                    <a:gd name="T33" fmla="*/ 6 h 52"/>
                    <a:gd name="T34" fmla="*/ 16 w 38"/>
                    <a:gd name="T35" fmla="*/ 0 h 52"/>
                    <a:gd name="T36" fmla="*/ 0 w 38"/>
                    <a:gd name="T37" fmla="*/ 0 h 52"/>
                    <a:gd name="T38" fmla="*/ 2 w 38"/>
                    <a:gd name="T39" fmla="*/ 0 h 52"/>
                    <a:gd name="T40" fmla="*/ 2 w 38"/>
                    <a:gd name="T41" fmla="*/ 12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8" h="52">
                      <a:moveTo>
                        <a:pt x="2" y="12"/>
                      </a:moveTo>
                      <a:lnTo>
                        <a:pt x="4" y="12"/>
                      </a:lnTo>
                      <a:lnTo>
                        <a:pt x="12" y="14"/>
                      </a:lnTo>
                      <a:lnTo>
                        <a:pt x="14" y="16"/>
                      </a:lnTo>
                      <a:lnTo>
                        <a:pt x="20" y="22"/>
                      </a:lnTo>
                      <a:lnTo>
                        <a:pt x="20" y="30"/>
                      </a:lnTo>
                      <a:lnTo>
                        <a:pt x="22" y="36"/>
                      </a:lnTo>
                      <a:lnTo>
                        <a:pt x="22" y="44"/>
                      </a:lnTo>
                      <a:lnTo>
                        <a:pt x="22" y="48"/>
                      </a:lnTo>
                      <a:lnTo>
                        <a:pt x="22" y="50"/>
                      </a:lnTo>
                      <a:lnTo>
                        <a:pt x="38" y="52"/>
                      </a:lnTo>
                      <a:lnTo>
                        <a:pt x="38" y="48"/>
                      </a:lnTo>
                      <a:lnTo>
                        <a:pt x="38" y="44"/>
                      </a:lnTo>
                      <a:lnTo>
                        <a:pt x="38" y="36"/>
                      </a:lnTo>
                      <a:lnTo>
                        <a:pt x="36" y="26"/>
                      </a:lnTo>
                      <a:lnTo>
                        <a:pt x="30" y="16"/>
                      </a:lnTo>
                      <a:lnTo>
                        <a:pt x="26" y="6"/>
                      </a:lnTo>
                      <a:lnTo>
                        <a:pt x="16" y="0"/>
                      </a:lnTo>
                      <a:lnTo>
                        <a:pt x="0" y="0"/>
                      </a:lnTo>
                      <a:lnTo>
                        <a:pt x="2" y="0"/>
                      </a:lnTo>
                      <a:lnTo>
                        <a:pt x="2" y="1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203" name="Freeform 715"/>
                <p:cNvSpPr>
                  <a:spLocks/>
                </p:cNvSpPr>
                <p:nvPr/>
              </p:nvSpPr>
              <p:spPr bwMode="auto">
                <a:xfrm>
                  <a:off x="4742" y="2574"/>
                  <a:ext cx="38" cy="52"/>
                </a:xfrm>
                <a:custGeom>
                  <a:avLst/>
                  <a:gdLst>
                    <a:gd name="T0" fmla="*/ 2 w 38"/>
                    <a:gd name="T1" fmla="*/ 12 h 52"/>
                    <a:gd name="T2" fmla="*/ 4 w 38"/>
                    <a:gd name="T3" fmla="*/ 12 h 52"/>
                    <a:gd name="T4" fmla="*/ 12 w 38"/>
                    <a:gd name="T5" fmla="*/ 14 h 52"/>
                    <a:gd name="T6" fmla="*/ 14 w 38"/>
                    <a:gd name="T7" fmla="*/ 16 h 52"/>
                    <a:gd name="T8" fmla="*/ 20 w 38"/>
                    <a:gd name="T9" fmla="*/ 22 h 52"/>
                    <a:gd name="T10" fmla="*/ 20 w 38"/>
                    <a:gd name="T11" fmla="*/ 30 h 52"/>
                    <a:gd name="T12" fmla="*/ 22 w 38"/>
                    <a:gd name="T13" fmla="*/ 36 h 52"/>
                    <a:gd name="T14" fmla="*/ 22 w 38"/>
                    <a:gd name="T15" fmla="*/ 44 h 52"/>
                    <a:gd name="T16" fmla="*/ 22 w 38"/>
                    <a:gd name="T17" fmla="*/ 48 h 52"/>
                    <a:gd name="T18" fmla="*/ 22 w 38"/>
                    <a:gd name="T19" fmla="*/ 50 h 52"/>
                    <a:gd name="T20" fmla="*/ 38 w 38"/>
                    <a:gd name="T21" fmla="*/ 52 h 52"/>
                    <a:gd name="T22" fmla="*/ 38 w 38"/>
                    <a:gd name="T23" fmla="*/ 48 h 52"/>
                    <a:gd name="T24" fmla="*/ 38 w 38"/>
                    <a:gd name="T25" fmla="*/ 44 h 52"/>
                    <a:gd name="T26" fmla="*/ 38 w 38"/>
                    <a:gd name="T27" fmla="*/ 36 h 52"/>
                    <a:gd name="T28" fmla="*/ 36 w 38"/>
                    <a:gd name="T29" fmla="*/ 26 h 52"/>
                    <a:gd name="T30" fmla="*/ 30 w 38"/>
                    <a:gd name="T31" fmla="*/ 16 h 52"/>
                    <a:gd name="T32" fmla="*/ 26 w 38"/>
                    <a:gd name="T33" fmla="*/ 6 h 52"/>
                    <a:gd name="T34" fmla="*/ 16 w 38"/>
                    <a:gd name="T35" fmla="*/ 0 h 52"/>
                    <a:gd name="T36" fmla="*/ 0 w 38"/>
                    <a:gd name="T37" fmla="*/ 0 h 52"/>
                    <a:gd name="T38" fmla="*/ 2 w 38"/>
                    <a:gd name="T39" fmla="*/ 0 h 52"/>
                    <a:gd name="T40" fmla="*/ 2 w 38"/>
                    <a:gd name="T41" fmla="*/ 12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8" h="52">
                      <a:moveTo>
                        <a:pt x="2" y="12"/>
                      </a:moveTo>
                      <a:lnTo>
                        <a:pt x="4" y="12"/>
                      </a:lnTo>
                      <a:lnTo>
                        <a:pt x="12" y="14"/>
                      </a:lnTo>
                      <a:lnTo>
                        <a:pt x="14" y="16"/>
                      </a:lnTo>
                      <a:lnTo>
                        <a:pt x="20" y="22"/>
                      </a:lnTo>
                      <a:lnTo>
                        <a:pt x="20" y="30"/>
                      </a:lnTo>
                      <a:lnTo>
                        <a:pt x="22" y="36"/>
                      </a:lnTo>
                      <a:lnTo>
                        <a:pt x="22" y="44"/>
                      </a:lnTo>
                      <a:lnTo>
                        <a:pt x="22" y="48"/>
                      </a:lnTo>
                      <a:lnTo>
                        <a:pt x="22" y="50"/>
                      </a:lnTo>
                      <a:lnTo>
                        <a:pt x="38" y="52"/>
                      </a:lnTo>
                      <a:lnTo>
                        <a:pt x="38" y="48"/>
                      </a:lnTo>
                      <a:lnTo>
                        <a:pt x="38" y="44"/>
                      </a:lnTo>
                      <a:lnTo>
                        <a:pt x="38" y="36"/>
                      </a:lnTo>
                      <a:lnTo>
                        <a:pt x="36" y="26"/>
                      </a:lnTo>
                      <a:lnTo>
                        <a:pt x="30" y="16"/>
                      </a:lnTo>
                      <a:lnTo>
                        <a:pt x="26" y="6"/>
                      </a:lnTo>
                      <a:lnTo>
                        <a:pt x="16" y="0"/>
                      </a:lnTo>
                      <a:lnTo>
                        <a:pt x="0" y="0"/>
                      </a:lnTo>
                      <a:lnTo>
                        <a:pt x="2" y="0"/>
                      </a:lnTo>
                      <a:lnTo>
                        <a:pt x="2" y="12"/>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3965" name="Group 716"/>
              <p:cNvGrpSpPr>
                <a:grpSpLocks/>
              </p:cNvGrpSpPr>
              <p:nvPr/>
            </p:nvGrpSpPr>
            <p:grpSpPr bwMode="auto">
              <a:xfrm>
                <a:off x="3374" y="2770"/>
                <a:ext cx="40" cy="46"/>
                <a:chOff x="4702" y="2630"/>
                <a:chExt cx="40" cy="46"/>
              </a:xfrm>
            </p:grpSpPr>
            <p:sp>
              <p:nvSpPr>
                <p:cNvPr id="34200" name="Freeform 717"/>
                <p:cNvSpPr>
                  <a:spLocks/>
                </p:cNvSpPr>
                <p:nvPr/>
              </p:nvSpPr>
              <p:spPr bwMode="auto">
                <a:xfrm>
                  <a:off x="4702" y="2630"/>
                  <a:ext cx="40" cy="46"/>
                </a:xfrm>
                <a:custGeom>
                  <a:avLst/>
                  <a:gdLst>
                    <a:gd name="T0" fmla="*/ 40 w 40"/>
                    <a:gd name="T1" fmla="*/ 30 h 46"/>
                    <a:gd name="T2" fmla="*/ 38 w 40"/>
                    <a:gd name="T3" fmla="*/ 30 h 46"/>
                    <a:gd name="T4" fmla="*/ 26 w 40"/>
                    <a:gd name="T5" fmla="*/ 28 h 46"/>
                    <a:gd name="T6" fmla="*/ 20 w 40"/>
                    <a:gd name="T7" fmla="*/ 26 h 46"/>
                    <a:gd name="T8" fmla="*/ 16 w 40"/>
                    <a:gd name="T9" fmla="*/ 22 h 46"/>
                    <a:gd name="T10" fmla="*/ 16 w 40"/>
                    <a:gd name="T11" fmla="*/ 18 h 46"/>
                    <a:gd name="T12" fmla="*/ 14 w 40"/>
                    <a:gd name="T13" fmla="*/ 10 h 46"/>
                    <a:gd name="T14" fmla="*/ 16 w 40"/>
                    <a:gd name="T15" fmla="*/ 10 h 46"/>
                    <a:gd name="T16" fmla="*/ 16 w 40"/>
                    <a:gd name="T17" fmla="*/ 4 h 46"/>
                    <a:gd name="T18" fmla="*/ 16 w 40"/>
                    <a:gd name="T19" fmla="*/ 2 h 46"/>
                    <a:gd name="T20" fmla="*/ 0 w 40"/>
                    <a:gd name="T21" fmla="*/ 0 h 46"/>
                    <a:gd name="T22" fmla="*/ 0 w 40"/>
                    <a:gd name="T23" fmla="*/ 2 h 46"/>
                    <a:gd name="T24" fmla="*/ 0 w 40"/>
                    <a:gd name="T25" fmla="*/ 4 h 46"/>
                    <a:gd name="T26" fmla="*/ 0 w 40"/>
                    <a:gd name="T27" fmla="*/ 10 h 46"/>
                    <a:gd name="T28" fmla="*/ 0 w 40"/>
                    <a:gd name="T29" fmla="*/ 20 h 46"/>
                    <a:gd name="T30" fmla="*/ 2 w 40"/>
                    <a:gd name="T31" fmla="*/ 30 h 46"/>
                    <a:gd name="T32" fmla="*/ 10 w 40"/>
                    <a:gd name="T33" fmla="*/ 38 h 46"/>
                    <a:gd name="T34" fmla="*/ 22 w 40"/>
                    <a:gd name="T35" fmla="*/ 44 h 46"/>
                    <a:gd name="T36" fmla="*/ 38 w 40"/>
                    <a:gd name="T37" fmla="*/ 46 h 46"/>
                    <a:gd name="T38" fmla="*/ 40 w 40"/>
                    <a:gd name="T39" fmla="*/ 30 h 4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 h="46">
                      <a:moveTo>
                        <a:pt x="40" y="30"/>
                      </a:moveTo>
                      <a:lnTo>
                        <a:pt x="38" y="30"/>
                      </a:lnTo>
                      <a:lnTo>
                        <a:pt x="26" y="28"/>
                      </a:lnTo>
                      <a:lnTo>
                        <a:pt x="20" y="26"/>
                      </a:lnTo>
                      <a:lnTo>
                        <a:pt x="16" y="22"/>
                      </a:lnTo>
                      <a:lnTo>
                        <a:pt x="16" y="18"/>
                      </a:lnTo>
                      <a:lnTo>
                        <a:pt x="14" y="10"/>
                      </a:lnTo>
                      <a:lnTo>
                        <a:pt x="16" y="10"/>
                      </a:lnTo>
                      <a:lnTo>
                        <a:pt x="16" y="4"/>
                      </a:lnTo>
                      <a:lnTo>
                        <a:pt x="16" y="2"/>
                      </a:lnTo>
                      <a:lnTo>
                        <a:pt x="0" y="0"/>
                      </a:lnTo>
                      <a:lnTo>
                        <a:pt x="0" y="2"/>
                      </a:lnTo>
                      <a:lnTo>
                        <a:pt x="0" y="4"/>
                      </a:lnTo>
                      <a:lnTo>
                        <a:pt x="0" y="10"/>
                      </a:lnTo>
                      <a:lnTo>
                        <a:pt x="0" y="20"/>
                      </a:lnTo>
                      <a:lnTo>
                        <a:pt x="2" y="30"/>
                      </a:lnTo>
                      <a:lnTo>
                        <a:pt x="10" y="38"/>
                      </a:lnTo>
                      <a:lnTo>
                        <a:pt x="22" y="44"/>
                      </a:lnTo>
                      <a:lnTo>
                        <a:pt x="38" y="46"/>
                      </a:lnTo>
                      <a:lnTo>
                        <a:pt x="40" y="3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201" name="Freeform 718"/>
                <p:cNvSpPr>
                  <a:spLocks/>
                </p:cNvSpPr>
                <p:nvPr/>
              </p:nvSpPr>
              <p:spPr bwMode="auto">
                <a:xfrm>
                  <a:off x="4702" y="2630"/>
                  <a:ext cx="40" cy="46"/>
                </a:xfrm>
                <a:custGeom>
                  <a:avLst/>
                  <a:gdLst>
                    <a:gd name="T0" fmla="*/ 40 w 40"/>
                    <a:gd name="T1" fmla="*/ 30 h 46"/>
                    <a:gd name="T2" fmla="*/ 38 w 40"/>
                    <a:gd name="T3" fmla="*/ 30 h 46"/>
                    <a:gd name="T4" fmla="*/ 26 w 40"/>
                    <a:gd name="T5" fmla="*/ 28 h 46"/>
                    <a:gd name="T6" fmla="*/ 20 w 40"/>
                    <a:gd name="T7" fmla="*/ 26 h 46"/>
                    <a:gd name="T8" fmla="*/ 16 w 40"/>
                    <a:gd name="T9" fmla="*/ 22 h 46"/>
                    <a:gd name="T10" fmla="*/ 16 w 40"/>
                    <a:gd name="T11" fmla="*/ 18 h 46"/>
                    <a:gd name="T12" fmla="*/ 14 w 40"/>
                    <a:gd name="T13" fmla="*/ 10 h 46"/>
                    <a:gd name="T14" fmla="*/ 16 w 40"/>
                    <a:gd name="T15" fmla="*/ 10 h 46"/>
                    <a:gd name="T16" fmla="*/ 16 w 40"/>
                    <a:gd name="T17" fmla="*/ 4 h 46"/>
                    <a:gd name="T18" fmla="*/ 16 w 40"/>
                    <a:gd name="T19" fmla="*/ 2 h 46"/>
                    <a:gd name="T20" fmla="*/ 0 w 40"/>
                    <a:gd name="T21" fmla="*/ 0 h 46"/>
                    <a:gd name="T22" fmla="*/ 0 w 40"/>
                    <a:gd name="T23" fmla="*/ 2 h 46"/>
                    <a:gd name="T24" fmla="*/ 0 w 40"/>
                    <a:gd name="T25" fmla="*/ 4 h 46"/>
                    <a:gd name="T26" fmla="*/ 0 w 40"/>
                    <a:gd name="T27" fmla="*/ 10 h 46"/>
                    <a:gd name="T28" fmla="*/ 0 w 40"/>
                    <a:gd name="T29" fmla="*/ 20 h 46"/>
                    <a:gd name="T30" fmla="*/ 2 w 40"/>
                    <a:gd name="T31" fmla="*/ 30 h 46"/>
                    <a:gd name="T32" fmla="*/ 10 w 40"/>
                    <a:gd name="T33" fmla="*/ 38 h 46"/>
                    <a:gd name="T34" fmla="*/ 22 w 40"/>
                    <a:gd name="T35" fmla="*/ 44 h 46"/>
                    <a:gd name="T36" fmla="*/ 38 w 40"/>
                    <a:gd name="T37" fmla="*/ 46 h 46"/>
                    <a:gd name="T38" fmla="*/ 40 w 40"/>
                    <a:gd name="T39" fmla="*/ 30 h 4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 h="46">
                      <a:moveTo>
                        <a:pt x="40" y="30"/>
                      </a:moveTo>
                      <a:lnTo>
                        <a:pt x="38" y="30"/>
                      </a:lnTo>
                      <a:lnTo>
                        <a:pt x="26" y="28"/>
                      </a:lnTo>
                      <a:lnTo>
                        <a:pt x="20" y="26"/>
                      </a:lnTo>
                      <a:lnTo>
                        <a:pt x="16" y="22"/>
                      </a:lnTo>
                      <a:lnTo>
                        <a:pt x="16" y="18"/>
                      </a:lnTo>
                      <a:lnTo>
                        <a:pt x="14" y="10"/>
                      </a:lnTo>
                      <a:lnTo>
                        <a:pt x="16" y="10"/>
                      </a:lnTo>
                      <a:lnTo>
                        <a:pt x="16" y="4"/>
                      </a:lnTo>
                      <a:lnTo>
                        <a:pt x="16" y="2"/>
                      </a:lnTo>
                      <a:lnTo>
                        <a:pt x="0" y="0"/>
                      </a:lnTo>
                      <a:lnTo>
                        <a:pt x="0" y="2"/>
                      </a:lnTo>
                      <a:lnTo>
                        <a:pt x="0" y="4"/>
                      </a:lnTo>
                      <a:lnTo>
                        <a:pt x="0" y="10"/>
                      </a:lnTo>
                      <a:lnTo>
                        <a:pt x="0" y="20"/>
                      </a:lnTo>
                      <a:lnTo>
                        <a:pt x="2" y="30"/>
                      </a:lnTo>
                      <a:lnTo>
                        <a:pt x="10" y="38"/>
                      </a:lnTo>
                      <a:lnTo>
                        <a:pt x="22" y="44"/>
                      </a:lnTo>
                      <a:lnTo>
                        <a:pt x="38" y="46"/>
                      </a:lnTo>
                      <a:lnTo>
                        <a:pt x="40" y="3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3966" name="Group 719"/>
              <p:cNvGrpSpPr>
                <a:grpSpLocks/>
              </p:cNvGrpSpPr>
              <p:nvPr/>
            </p:nvGrpSpPr>
            <p:grpSpPr bwMode="auto">
              <a:xfrm>
                <a:off x="3412" y="2738"/>
                <a:ext cx="72" cy="78"/>
                <a:chOff x="4740" y="2598"/>
                <a:chExt cx="72" cy="78"/>
              </a:xfrm>
            </p:grpSpPr>
            <p:sp>
              <p:nvSpPr>
                <p:cNvPr id="34198" name="Freeform 720"/>
                <p:cNvSpPr>
                  <a:spLocks/>
                </p:cNvSpPr>
                <p:nvPr/>
              </p:nvSpPr>
              <p:spPr bwMode="auto">
                <a:xfrm>
                  <a:off x="4740" y="2598"/>
                  <a:ext cx="72" cy="78"/>
                </a:xfrm>
                <a:custGeom>
                  <a:avLst/>
                  <a:gdLst>
                    <a:gd name="T0" fmla="*/ 56 w 72"/>
                    <a:gd name="T1" fmla="*/ 0 h 78"/>
                    <a:gd name="T2" fmla="*/ 56 w 72"/>
                    <a:gd name="T3" fmla="*/ 2 h 78"/>
                    <a:gd name="T4" fmla="*/ 48 w 72"/>
                    <a:gd name="T5" fmla="*/ 24 h 78"/>
                    <a:gd name="T6" fmla="*/ 36 w 72"/>
                    <a:gd name="T7" fmla="*/ 42 h 78"/>
                    <a:gd name="T8" fmla="*/ 30 w 72"/>
                    <a:gd name="T9" fmla="*/ 52 h 78"/>
                    <a:gd name="T10" fmla="*/ 20 w 72"/>
                    <a:gd name="T11" fmla="*/ 58 h 78"/>
                    <a:gd name="T12" fmla="*/ 12 w 72"/>
                    <a:gd name="T13" fmla="*/ 60 h 78"/>
                    <a:gd name="T14" fmla="*/ 6 w 72"/>
                    <a:gd name="T15" fmla="*/ 62 h 78"/>
                    <a:gd name="T16" fmla="*/ 0 w 72"/>
                    <a:gd name="T17" fmla="*/ 62 h 78"/>
                    <a:gd name="T18" fmla="*/ 0 w 72"/>
                    <a:gd name="T19" fmla="*/ 78 h 78"/>
                    <a:gd name="T20" fmla="*/ 0 w 72"/>
                    <a:gd name="T21" fmla="*/ 78 h 78"/>
                    <a:gd name="T22" fmla="*/ 8 w 72"/>
                    <a:gd name="T23" fmla="*/ 78 h 78"/>
                    <a:gd name="T24" fmla="*/ 18 w 72"/>
                    <a:gd name="T25" fmla="*/ 76 h 78"/>
                    <a:gd name="T26" fmla="*/ 30 w 72"/>
                    <a:gd name="T27" fmla="*/ 70 h 78"/>
                    <a:gd name="T28" fmla="*/ 40 w 72"/>
                    <a:gd name="T29" fmla="*/ 62 h 78"/>
                    <a:gd name="T30" fmla="*/ 52 w 72"/>
                    <a:gd name="T31" fmla="*/ 48 h 78"/>
                    <a:gd name="T32" fmla="*/ 62 w 72"/>
                    <a:gd name="T33" fmla="*/ 30 h 78"/>
                    <a:gd name="T34" fmla="*/ 72 w 72"/>
                    <a:gd name="T35" fmla="*/ 6 h 78"/>
                    <a:gd name="T36" fmla="*/ 70 w 72"/>
                    <a:gd name="T37" fmla="*/ 6 h 78"/>
                    <a:gd name="T38" fmla="*/ 56 w 72"/>
                    <a:gd name="T39" fmla="*/ 0 h 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2" h="78">
                      <a:moveTo>
                        <a:pt x="56" y="0"/>
                      </a:moveTo>
                      <a:lnTo>
                        <a:pt x="56" y="2"/>
                      </a:lnTo>
                      <a:lnTo>
                        <a:pt x="48" y="24"/>
                      </a:lnTo>
                      <a:lnTo>
                        <a:pt x="36" y="42"/>
                      </a:lnTo>
                      <a:lnTo>
                        <a:pt x="30" y="52"/>
                      </a:lnTo>
                      <a:lnTo>
                        <a:pt x="20" y="58"/>
                      </a:lnTo>
                      <a:lnTo>
                        <a:pt x="12" y="60"/>
                      </a:lnTo>
                      <a:lnTo>
                        <a:pt x="6" y="62"/>
                      </a:lnTo>
                      <a:lnTo>
                        <a:pt x="0" y="62"/>
                      </a:lnTo>
                      <a:lnTo>
                        <a:pt x="0" y="78"/>
                      </a:lnTo>
                      <a:lnTo>
                        <a:pt x="8" y="78"/>
                      </a:lnTo>
                      <a:lnTo>
                        <a:pt x="18" y="76"/>
                      </a:lnTo>
                      <a:lnTo>
                        <a:pt x="30" y="70"/>
                      </a:lnTo>
                      <a:lnTo>
                        <a:pt x="40" y="62"/>
                      </a:lnTo>
                      <a:lnTo>
                        <a:pt x="52" y="48"/>
                      </a:lnTo>
                      <a:lnTo>
                        <a:pt x="62" y="30"/>
                      </a:lnTo>
                      <a:lnTo>
                        <a:pt x="72" y="6"/>
                      </a:lnTo>
                      <a:lnTo>
                        <a:pt x="70" y="6"/>
                      </a:lnTo>
                      <a:lnTo>
                        <a:pt x="56"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199" name="Freeform 721"/>
                <p:cNvSpPr>
                  <a:spLocks/>
                </p:cNvSpPr>
                <p:nvPr/>
              </p:nvSpPr>
              <p:spPr bwMode="auto">
                <a:xfrm>
                  <a:off x="4740" y="2598"/>
                  <a:ext cx="72" cy="78"/>
                </a:xfrm>
                <a:custGeom>
                  <a:avLst/>
                  <a:gdLst>
                    <a:gd name="T0" fmla="*/ 56 w 72"/>
                    <a:gd name="T1" fmla="*/ 0 h 78"/>
                    <a:gd name="T2" fmla="*/ 56 w 72"/>
                    <a:gd name="T3" fmla="*/ 2 h 78"/>
                    <a:gd name="T4" fmla="*/ 48 w 72"/>
                    <a:gd name="T5" fmla="*/ 24 h 78"/>
                    <a:gd name="T6" fmla="*/ 36 w 72"/>
                    <a:gd name="T7" fmla="*/ 42 h 78"/>
                    <a:gd name="T8" fmla="*/ 30 w 72"/>
                    <a:gd name="T9" fmla="*/ 52 h 78"/>
                    <a:gd name="T10" fmla="*/ 20 w 72"/>
                    <a:gd name="T11" fmla="*/ 58 h 78"/>
                    <a:gd name="T12" fmla="*/ 12 w 72"/>
                    <a:gd name="T13" fmla="*/ 60 h 78"/>
                    <a:gd name="T14" fmla="*/ 6 w 72"/>
                    <a:gd name="T15" fmla="*/ 62 h 78"/>
                    <a:gd name="T16" fmla="*/ 0 w 72"/>
                    <a:gd name="T17" fmla="*/ 62 h 78"/>
                    <a:gd name="T18" fmla="*/ 0 w 72"/>
                    <a:gd name="T19" fmla="*/ 78 h 78"/>
                    <a:gd name="T20" fmla="*/ 0 w 72"/>
                    <a:gd name="T21" fmla="*/ 78 h 78"/>
                    <a:gd name="T22" fmla="*/ 8 w 72"/>
                    <a:gd name="T23" fmla="*/ 78 h 78"/>
                    <a:gd name="T24" fmla="*/ 18 w 72"/>
                    <a:gd name="T25" fmla="*/ 76 h 78"/>
                    <a:gd name="T26" fmla="*/ 30 w 72"/>
                    <a:gd name="T27" fmla="*/ 70 h 78"/>
                    <a:gd name="T28" fmla="*/ 40 w 72"/>
                    <a:gd name="T29" fmla="*/ 62 h 78"/>
                    <a:gd name="T30" fmla="*/ 52 w 72"/>
                    <a:gd name="T31" fmla="*/ 48 h 78"/>
                    <a:gd name="T32" fmla="*/ 62 w 72"/>
                    <a:gd name="T33" fmla="*/ 30 h 78"/>
                    <a:gd name="T34" fmla="*/ 72 w 72"/>
                    <a:gd name="T35" fmla="*/ 6 h 78"/>
                    <a:gd name="T36" fmla="*/ 70 w 72"/>
                    <a:gd name="T37" fmla="*/ 6 h 78"/>
                    <a:gd name="T38" fmla="*/ 56 w 72"/>
                    <a:gd name="T39" fmla="*/ 0 h 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2" h="78">
                      <a:moveTo>
                        <a:pt x="56" y="0"/>
                      </a:moveTo>
                      <a:lnTo>
                        <a:pt x="56" y="2"/>
                      </a:lnTo>
                      <a:lnTo>
                        <a:pt x="48" y="24"/>
                      </a:lnTo>
                      <a:lnTo>
                        <a:pt x="36" y="42"/>
                      </a:lnTo>
                      <a:lnTo>
                        <a:pt x="30" y="52"/>
                      </a:lnTo>
                      <a:lnTo>
                        <a:pt x="20" y="58"/>
                      </a:lnTo>
                      <a:lnTo>
                        <a:pt x="12" y="60"/>
                      </a:lnTo>
                      <a:lnTo>
                        <a:pt x="6" y="62"/>
                      </a:lnTo>
                      <a:lnTo>
                        <a:pt x="0" y="62"/>
                      </a:lnTo>
                      <a:lnTo>
                        <a:pt x="0" y="78"/>
                      </a:lnTo>
                      <a:lnTo>
                        <a:pt x="8" y="78"/>
                      </a:lnTo>
                      <a:lnTo>
                        <a:pt x="18" y="76"/>
                      </a:lnTo>
                      <a:lnTo>
                        <a:pt x="30" y="70"/>
                      </a:lnTo>
                      <a:lnTo>
                        <a:pt x="40" y="62"/>
                      </a:lnTo>
                      <a:lnTo>
                        <a:pt x="52" y="48"/>
                      </a:lnTo>
                      <a:lnTo>
                        <a:pt x="62" y="30"/>
                      </a:lnTo>
                      <a:lnTo>
                        <a:pt x="72" y="6"/>
                      </a:lnTo>
                      <a:lnTo>
                        <a:pt x="70" y="6"/>
                      </a:lnTo>
                      <a:lnTo>
                        <a:pt x="56" y="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3967" name="Group 722"/>
              <p:cNvGrpSpPr>
                <a:grpSpLocks/>
              </p:cNvGrpSpPr>
              <p:nvPr/>
            </p:nvGrpSpPr>
            <p:grpSpPr bwMode="auto">
              <a:xfrm>
                <a:off x="3468" y="2700"/>
                <a:ext cx="44" cy="44"/>
                <a:chOff x="4796" y="2560"/>
                <a:chExt cx="44" cy="44"/>
              </a:xfrm>
            </p:grpSpPr>
            <p:sp>
              <p:nvSpPr>
                <p:cNvPr id="34196" name="Freeform 723"/>
                <p:cNvSpPr>
                  <a:spLocks/>
                </p:cNvSpPr>
                <p:nvPr/>
              </p:nvSpPr>
              <p:spPr bwMode="auto">
                <a:xfrm>
                  <a:off x="4796" y="2560"/>
                  <a:ext cx="44" cy="44"/>
                </a:xfrm>
                <a:custGeom>
                  <a:avLst/>
                  <a:gdLst>
                    <a:gd name="T0" fmla="*/ 32 w 44"/>
                    <a:gd name="T1" fmla="*/ 4 h 44"/>
                    <a:gd name="T2" fmla="*/ 36 w 44"/>
                    <a:gd name="T3" fmla="*/ 0 h 44"/>
                    <a:gd name="T4" fmla="*/ 28 w 44"/>
                    <a:gd name="T5" fmla="*/ 6 h 44"/>
                    <a:gd name="T6" fmla="*/ 20 w 44"/>
                    <a:gd name="T7" fmla="*/ 10 h 44"/>
                    <a:gd name="T8" fmla="*/ 16 w 44"/>
                    <a:gd name="T9" fmla="*/ 16 h 44"/>
                    <a:gd name="T10" fmla="*/ 10 w 44"/>
                    <a:gd name="T11" fmla="*/ 22 h 44"/>
                    <a:gd name="T12" fmla="*/ 6 w 44"/>
                    <a:gd name="T13" fmla="*/ 28 h 44"/>
                    <a:gd name="T14" fmla="*/ 4 w 44"/>
                    <a:gd name="T15" fmla="*/ 34 h 44"/>
                    <a:gd name="T16" fmla="*/ 2 w 44"/>
                    <a:gd name="T17" fmla="*/ 38 h 44"/>
                    <a:gd name="T18" fmla="*/ 0 w 44"/>
                    <a:gd name="T19" fmla="*/ 38 h 44"/>
                    <a:gd name="T20" fmla="*/ 14 w 44"/>
                    <a:gd name="T21" fmla="*/ 44 h 44"/>
                    <a:gd name="T22" fmla="*/ 16 w 44"/>
                    <a:gd name="T23" fmla="*/ 44 h 44"/>
                    <a:gd name="T24" fmla="*/ 16 w 44"/>
                    <a:gd name="T25" fmla="*/ 40 h 44"/>
                    <a:gd name="T26" fmla="*/ 20 w 44"/>
                    <a:gd name="T27" fmla="*/ 34 h 44"/>
                    <a:gd name="T28" fmla="*/ 24 w 44"/>
                    <a:gd name="T29" fmla="*/ 30 h 44"/>
                    <a:gd name="T30" fmla="*/ 28 w 44"/>
                    <a:gd name="T31" fmla="*/ 26 h 44"/>
                    <a:gd name="T32" fmla="*/ 32 w 44"/>
                    <a:gd name="T33" fmla="*/ 20 h 44"/>
                    <a:gd name="T34" fmla="*/ 36 w 44"/>
                    <a:gd name="T35" fmla="*/ 18 h 44"/>
                    <a:gd name="T36" fmla="*/ 40 w 44"/>
                    <a:gd name="T37" fmla="*/ 16 h 44"/>
                    <a:gd name="T38" fmla="*/ 44 w 44"/>
                    <a:gd name="T39" fmla="*/ 12 h 44"/>
                    <a:gd name="T40" fmla="*/ 32 w 44"/>
                    <a:gd name="T41" fmla="*/ 4 h 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4" h="44">
                      <a:moveTo>
                        <a:pt x="32" y="4"/>
                      </a:moveTo>
                      <a:lnTo>
                        <a:pt x="36" y="0"/>
                      </a:lnTo>
                      <a:lnTo>
                        <a:pt x="28" y="6"/>
                      </a:lnTo>
                      <a:lnTo>
                        <a:pt x="20" y="10"/>
                      </a:lnTo>
                      <a:lnTo>
                        <a:pt x="16" y="16"/>
                      </a:lnTo>
                      <a:lnTo>
                        <a:pt x="10" y="22"/>
                      </a:lnTo>
                      <a:lnTo>
                        <a:pt x="6" y="28"/>
                      </a:lnTo>
                      <a:lnTo>
                        <a:pt x="4" y="34"/>
                      </a:lnTo>
                      <a:lnTo>
                        <a:pt x="2" y="38"/>
                      </a:lnTo>
                      <a:lnTo>
                        <a:pt x="0" y="38"/>
                      </a:lnTo>
                      <a:lnTo>
                        <a:pt x="14" y="44"/>
                      </a:lnTo>
                      <a:lnTo>
                        <a:pt x="16" y="44"/>
                      </a:lnTo>
                      <a:lnTo>
                        <a:pt x="16" y="40"/>
                      </a:lnTo>
                      <a:lnTo>
                        <a:pt x="20" y="34"/>
                      </a:lnTo>
                      <a:lnTo>
                        <a:pt x="24" y="30"/>
                      </a:lnTo>
                      <a:lnTo>
                        <a:pt x="28" y="26"/>
                      </a:lnTo>
                      <a:lnTo>
                        <a:pt x="32" y="20"/>
                      </a:lnTo>
                      <a:lnTo>
                        <a:pt x="36" y="18"/>
                      </a:lnTo>
                      <a:lnTo>
                        <a:pt x="40" y="16"/>
                      </a:lnTo>
                      <a:lnTo>
                        <a:pt x="44" y="12"/>
                      </a:lnTo>
                      <a:lnTo>
                        <a:pt x="32" y="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197" name="Freeform 724"/>
                <p:cNvSpPr>
                  <a:spLocks/>
                </p:cNvSpPr>
                <p:nvPr/>
              </p:nvSpPr>
              <p:spPr bwMode="auto">
                <a:xfrm>
                  <a:off x="4796" y="2560"/>
                  <a:ext cx="44" cy="44"/>
                </a:xfrm>
                <a:custGeom>
                  <a:avLst/>
                  <a:gdLst>
                    <a:gd name="T0" fmla="*/ 32 w 44"/>
                    <a:gd name="T1" fmla="*/ 4 h 44"/>
                    <a:gd name="T2" fmla="*/ 36 w 44"/>
                    <a:gd name="T3" fmla="*/ 0 h 44"/>
                    <a:gd name="T4" fmla="*/ 28 w 44"/>
                    <a:gd name="T5" fmla="*/ 6 h 44"/>
                    <a:gd name="T6" fmla="*/ 20 w 44"/>
                    <a:gd name="T7" fmla="*/ 10 h 44"/>
                    <a:gd name="T8" fmla="*/ 16 w 44"/>
                    <a:gd name="T9" fmla="*/ 16 h 44"/>
                    <a:gd name="T10" fmla="*/ 10 w 44"/>
                    <a:gd name="T11" fmla="*/ 22 h 44"/>
                    <a:gd name="T12" fmla="*/ 6 w 44"/>
                    <a:gd name="T13" fmla="*/ 28 h 44"/>
                    <a:gd name="T14" fmla="*/ 4 w 44"/>
                    <a:gd name="T15" fmla="*/ 34 h 44"/>
                    <a:gd name="T16" fmla="*/ 2 w 44"/>
                    <a:gd name="T17" fmla="*/ 38 h 44"/>
                    <a:gd name="T18" fmla="*/ 0 w 44"/>
                    <a:gd name="T19" fmla="*/ 38 h 44"/>
                    <a:gd name="T20" fmla="*/ 14 w 44"/>
                    <a:gd name="T21" fmla="*/ 44 h 44"/>
                    <a:gd name="T22" fmla="*/ 16 w 44"/>
                    <a:gd name="T23" fmla="*/ 44 h 44"/>
                    <a:gd name="T24" fmla="*/ 16 w 44"/>
                    <a:gd name="T25" fmla="*/ 40 h 44"/>
                    <a:gd name="T26" fmla="*/ 20 w 44"/>
                    <a:gd name="T27" fmla="*/ 34 h 44"/>
                    <a:gd name="T28" fmla="*/ 24 w 44"/>
                    <a:gd name="T29" fmla="*/ 30 h 44"/>
                    <a:gd name="T30" fmla="*/ 28 w 44"/>
                    <a:gd name="T31" fmla="*/ 26 h 44"/>
                    <a:gd name="T32" fmla="*/ 32 w 44"/>
                    <a:gd name="T33" fmla="*/ 20 h 44"/>
                    <a:gd name="T34" fmla="*/ 36 w 44"/>
                    <a:gd name="T35" fmla="*/ 18 h 44"/>
                    <a:gd name="T36" fmla="*/ 40 w 44"/>
                    <a:gd name="T37" fmla="*/ 16 h 44"/>
                    <a:gd name="T38" fmla="*/ 44 w 44"/>
                    <a:gd name="T39" fmla="*/ 12 h 44"/>
                    <a:gd name="T40" fmla="*/ 32 w 44"/>
                    <a:gd name="T41" fmla="*/ 4 h 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4" h="44">
                      <a:moveTo>
                        <a:pt x="32" y="4"/>
                      </a:moveTo>
                      <a:lnTo>
                        <a:pt x="36" y="0"/>
                      </a:lnTo>
                      <a:lnTo>
                        <a:pt x="28" y="6"/>
                      </a:lnTo>
                      <a:lnTo>
                        <a:pt x="20" y="10"/>
                      </a:lnTo>
                      <a:lnTo>
                        <a:pt x="16" y="16"/>
                      </a:lnTo>
                      <a:lnTo>
                        <a:pt x="10" y="22"/>
                      </a:lnTo>
                      <a:lnTo>
                        <a:pt x="6" y="28"/>
                      </a:lnTo>
                      <a:lnTo>
                        <a:pt x="4" y="34"/>
                      </a:lnTo>
                      <a:lnTo>
                        <a:pt x="2" y="38"/>
                      </a:lnTo>
                      <a:lnTo>
                        <a:pt x="0" y="38"/>
                      </a:lnTo>
                      <a:lnTo>
                        <a:pt x="14" y="44"/>
                      </a:lnTo>
                      <a:lnTo>
                        <a:pt x="16" y="44"/>
                      </a:lnTo>
                      <a:lnTo>
                        <a:pt x="16" y="40"/>
                      </a:lnTo>
                      <a:lnTo>
                        <a:pt x="20" y="34"/>
                      </a:lnTo>
                      <a:lnTo>
                        <a:pt x="24" y="30"/>
                      </a:lnTo>
                      <a:lnTo>
                        <a:pt x="28" y="26"/>
                      </a:lnTo>
                      <a:lnTo>
                        <a:pt x="32" y="20"/>
                      </a:lnTo>
                      <a:lnTo>
                        <a:pt x="36" y="18"/>
                      </a:lnTo>
                      <a:lnTo>
                        <a:pt x="40" y="16"/>
                      </a:lnTo>
                      <a:lnTo>
                        <a:pt x="44" y="12"/>
                      </a:lnTo>
                      <a:lnTo>
                        <a:pt x="32" y="4"/>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3968" name="Group 725"/>
              <p:cNvGrpSpPr>
                <a:grpSpLocks/>
              </p:cNvGrpSpPr>
              <p:nvPr/>
            </p:nvGrpSpPr>
            <p:grpSpPr bwMode="auto">
              <a:xfrm>
                <a:off x="3498" y="2646"/>
                <a:ext cx="24" cy="66"/>
                <a:chOff x="4826" y="2506"/>
                <a:chExt cx="24" cy="66"/>
              </a:xfrm>
            </p:grpSpPr>
            <p:sp>
              <p:nvSpPr>
                <p:cNvPr id="34194" name="Freeform 726"/>
                <p:cNvSpPr>
                  <a:spLocks/>
                </p:cNvSpPr>
                <p:nvPr/>
              </p:nvSpPr>
              <p:spPr bwMode="auto">
                <a:xfrm>
                  <a:off x="4826" y="2506"/>
                  <a:ext cx="24" cy="66"/>
                </a:xfrm>
                <a:custGeom>
                  <a:avLst/>
                  <a:gdLst>
                    <a:gd name="T0" fmla="*/ 8 w 24"/>
                    <a:gd name="T1" fmla="*/ 0 h 66"/>
                    <a:gd name="T2" fmla="*/ 8 w 24"/>
                    <a:gd name="T3" fmla="*/ 18 h 66"/>
                    <a:gd name="T4" fmla="*/ 6 w 24"/>
                    <a:gd name="T5" fmla="*/ 30 h 66"/>
                    <a:gd name="T6" fmla="*/ 6 w 24"/>
                    <a:gd name="T7" fmla="*/ 42 h 66"/>
                    <a:gd name="T8" fmla="*/ 4 w 24"/>
                    <a:gd name="T9" fmla="*/ 48 h 66"/>
                    <a:gd name="T10" fmla="*/ 2 w 24"/>
                    <a:gd name="T11" fmla="*/ 54 h 66"/>
                    <a:gd name="T12" fmla="*/ 0 w 24"/>
                    <a:gd name="T13" fmla="*/ 58 h 66"/>
                    <a:gd name="T14" fmla="*/ 0 w 24"/>
                    <a:gd name="T15" fmla="*/ 60 h 66"/>
                    <a:gd name="T16" fmla="*/ 2 w 24"/>
                    <a:gd name="T17" fmla="*/ 58 h 66"/>
                    <a:gd name="T18" fmla="*/ 14 w 24"/>
                    <a:gd name="T19" fmla="*/ 66 h 66"/>
                    <a:gd name="T20" fmla="*/ 14 w 24"/>
                    <a:gd name="T21" fmla="*/ 64 h 66"/>
                    <a:gd name="T22" fmla="*/ 16 w 24"/>
                    <a:gd name="T23" fmla="*/ 62 h 66"/>
                    <a:gd name="T24" fmla="*/ 16 w 24"/>
                    <a:gd name="T25" fmla="*/ 60 h 66"/>
                    <a:gd name="T26" fmla="*/ 20 w 24"/>
                    <a:gd name="T27" fmla="*/ 52 h 66"/>
                    <a:gd name="T28" fmla="*/ 22 w 24"/>
                    <a:gd name="T29" fmla="*/ 44 h 66"/>
                    <a:gd name="T30" fmla="*/ 22 w 24"/>
                    <a:gd name="T31" fmla="*/ 32 h 66"/>
                    <a:gd name="T32" fmla="*/ 24 w 24"/>
                    <a:gd name="T33" fmla="*/ 18 h 66"/>
                    <a:gd name="T34" fmla="*/ 24 w 24"/>
                    <a:gd name="T35" fmla="*/ 0 h 66"/>
                    <a:gd name="T36" fmla="*/ 8 w 24"/>
                    <a:gd name="T37" fmla="*/ 0 h 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4" h="66">
                      <a:moveTo>
                        <a:pt x="8" y="0"/>
                      </a:moveTo>
                      <a:lnTo>
                        <a:pt x="8" y="18"/>
                      </a:lnTo>
                      <a:lnTo>
                        <a:pt x="6" y="30"/>
                      </a:lnTo>
                      <a:lnTo>
                        <a:pt x="6" y="42"/>
                      </a:lnTo>
                      <a:lnTo>
                        <a:pt x="4" y="48"/>
                      </a:lnTo>
                      <a:lnTo>
                        <a:pt x="2" y="54"/>
                      </a:lnTo>
                      <a:lnTo>
                        <a:pt x="0" y="58"/>
                      </a:lnTo>
                      <a:lnTo>
                        <a:pt x="0" y="60"/>
                      </a:lnTo>
                      <a:lnTo>
                        <a:pt x="2" y="58"/>
                      </a:lnTo>
                      <a:lnTo>
                        <a:pt x="14" y="66"/>
                      </a:lnTo>
                      <a:lnTo>
                        <a:pt x="14" y="64"/>
                      </a:lnTo>
                      <a:lnTo>
                        <a:pt x="16" y="62"/>
                      </a:lnTo>
                      <a:lnTo>
                        <a:pt x="16" y="60"/>
                      </a:lnTo>
                      <a:lnTo>
                        <a:pt x="20" y="52"/>
                      </a:lnTo>
                      <a:lnTo>
                        <a:pt x="22" y="44"/>
                      </a:lnTo>
                      <a:lnTo>
                        <a:pt x="22" y="32"/>
                      </a:lnTo>
                      <a:lnTo>
                        <a:pt x="24" y="18"/>
                      </a:lnTo>
                      <a:lnTo>
                        <a:pt x="24" y="0"/>
                      </a:lnTo>
                      <a:lnTo>
                        <a:pt x="8"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195" name="Freeform 727"/>
                <p:cNvSpPr>
                  <a:spLocks/>
                </p:cNvSpPr>
                <p:nvPr/>
              </p:nvSpPr>
              <p:spPr bwMode="auto">
                <a:xfrm>
                  <a:off x="4826" y="2506"/>
                  <a:ext cx="24" cy="66"/>
                </a:xfrm>
                <a:custGeom>
                  <a:avLst/>
                  <a:gdLst>
                    <a:gd name="T0" fmla="*/ 8 w 24"/>
                    <a:gd name="T1" fmla="*/ 0 h 66"/>
                    <a:gd name="T2" fmla="*/ 8 w 24"/>
                    <a:gd name="T3" fmla="*/ 18 h 66"/>
                    <a:gd name="T4" fmla="*/ 6 w 24"/>
                    <a:gd name="T5" fmla="*/ 30 h 66"/>
                    <a:gd name="T6" fmla="*/ 6 w 24"/>
                    <a:gd name="T7" fmla="*/ 42 h 66"/>
                    <a:gd name="T8" fmla="*/ 4 w 24"/>
                    <a:gd name="T9" fmla="*/ 48 h 66"/>
                    <a:gd name="T10" fmla="*/ 2 w 24"/>
                    <a:gd name="T11" fmla="*/ 54 h 66"/>
                    <a:gd name="T12" fmla="*/ 0 w 24"/>
                    <a:gd name="T13" fmla="*/ 58 h 66"/>
                    <a:gd name="T14" fmla="*/ 0 w 24"/>
                    <a:gd name="T15" fmla="*/ 60 h 66"/>
                    <a:gd name="T16" fmla="*/ 2 w 24"/>
                    <a:gd name="T17" fmla="*/ 58 h 66"/>
                    <a:gd name="T18" fmla="*/ 14 w 24"/>
                    <a:gd name="T19" fmla="*/ 66 h 66"/>
                    <a:gd name="T20" fmla="*/ 14 w 24"/>
                    <a:gd name="T21" fmla="*/ 64 h 66"/>
                    <a:gd name="T22" fmla="*/ 16 w 24"/>
                    <a:gd name="T23" fmla="*/ 62 h 66"/>
                    <a:gd name="T24" fmla="*/ 16 w 24"/>
                    <a:gd name="T25" fmla="*/ 60 h 66"/>
                    <a:gd name="T26" fmla="*/ 20 w 24"/>
                    <a:gd name="T27" fmla="*/ 52 h 66"/>
                    <a:gd name="T28" fmla="*/ 22 w 24"/>
                    <a:gd name="T29" fmla="*/ 44 h 66"/>
                    <a:gd name="T30" fmla="*/ 22 w 24"/>
                    <a:gd name="T31" fmla="*/ 32 h 66"/>
                    <a:gd name="T32" fmla="*/ 24 w 24"/>
                    <a:gd name="T33" fmla="*/ 18 h 66"/>
                    <a:gd name="T34" fmla="*/ 24 w 24"/>
                    <a:gd name="T35" fmla="*/ 0 h 66"/>
                    <a:gd name="T36" fmla="*/ 8 w 24"/>
                    <a:gd name="T37" fmla="*/ 0 h 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4" h="66">
                      <a:moveTo>
                        <a:pt x="8" y="0"/>
                      </a:moveTo>
                      <a:lnTo>
                        <a:pt x="8" y="18"/>
                      </a:lnTo>
                      <a:lnTo>
                        <a:pt x="6" y="30"/>
                      </a:lnTo>
                      <a:lnTo>
                        <a:pt x="6" y="42"/>
                      </a:lnTo>
                      <a:lnTo>
                        <a:pt x="4" y="48"/>
                      </a:lnTo>
                      <a:lnTo>
                        <a:pt x="2" y="54"/>
                      </a:lnTo>
                      <a:lnTo>
                        <a:pt x="0" y="58"/>
                      </a:lnTo>
                      <a:lnTo>
                        <a:pt x="0" y="60"/>
                      </a:lnTo>
                      <a:lnTo>
                        <a:pt x="2" y="58"/>
                      </a:lnTo>
                      <a:lnTo>
                        <a:pt x="14" y="66"/>
                      </a:lnTo>
                      <a:lnTo>
                        <a:pt x="14" y="64"/>
                      </a:lnTo>
                      <a:lnTo>
                        <a:pt x="16" y="62"/>
                      </a:lnTo>
                      <a:lnTo>
                        <a:pt x="16" y="60"/>
                      </a:lnTo>
                      <a:lnTo>
                        <a:pt x="20" y="52"/>
                      </a:lnTo>
                      <a:lnTo>
                        <a:pt x="22" y="44"/>
                      </a:lnTo>
                      <a:lnTo>
                        <a:pt x="22" y="32"/>
                      </a:lnTo>
                      <a:lnTo>
                        <a:pt x="24" y="18"/>
                      </a:lnTo>
                      <a:lnTo>
                        <a:pt x="24" y="0"/>
                      </a:lnTo>
                      <a:lnTo>
                        <a:pt x="8" y="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3969" name="Group 728"/>
              <p:cNvGrpSpPr>
                <a:grpSpLocks/>
              </p:cNvGrpSpPr>
              <p:nvPr/>
            </p:nvGrpSpPr>
            <p:grpSpPr bwMode="auto">
              <a:xfrm>
                <a:off x="3466" y="2608"/>
                <a:ext cx="56" cy="38"/>
                <a:chOff x="4794" y="2468"/>
                <a:chExt cx="56" cy="38"/>
              </a:xfrm>
            </p:grpSpPr>
            <p:sp>
              <p:nvSpPr>
                <p:cNvPr id="34192" name="Freeform 729"/>
                <p:cNvSpPr>
                  <a:spLocks/>
                </p:cNvSpPr>
                <p:nvPr/>
              </p:nvSpPr>
              <p:spPr bwMode="auto">
                <a:xfrm>
                  <a:off x="4794" y="2468"/>
                  <a:ext cx="56" cy="38"/>
                </a:xfrm>
                <a:custGeom>
                  <a:avLst/>
                  <a:gdLst>
                    <a:gd name="T0" fmla="*/ 0 w 56"/>
                    <a:gd name="T1" fmla="*/ 16 h 38"/>
                    <a:gd name="T2" fmla="*/ 10 w 56"/>
                    <a:gd name="T3" fmla="*/ 20 h 38"/>
                    <a:gd name="T4" fmla="*/ 22 w 56"/>
                    <a:gd name="T5" fmla="*/ 14 h 38"/>
                    <a:gd name="T6" fmla="*/ 30 w 56"/>
                    <a:gd name="T7" fmla="*/ 14 h 38"/>
                    <a:gd name="T8" fmla="*/ 32 w 56"/>
                    <a:gd name="T9" fmla="*/ 14 h 38"/>
                    <a:gd name="T10" fmla="*/ 36 w 56"/>
                    <a:gd name="T11" fmla="*/ 20 h 38"/>
                    <a:gd name="T12" fmla="*/ 38 w 56"/>
                    <a:gd name="T13" fmla="*/ 26 h 38"/>
                    <a:gd name="T14" fmla="*/ 38 w 56"/>
                    <a:gd name="T15" fmla="*/ 32 h 38"/>
                    <a:gd name="T16" fmla="*/ 40 w 56"/>
                    <a:gd name="T17" fmla="*/ 36 h 38"/>
                    <a:gd name="T18" fmla="*/ 40 w 56"/>
                    <a:gd name="T19" fmla="*/ 38 h 38"/>
                    <a:gd name="T20" fmla="*/ 56 w 56"/>
                    <a:gd name="T21" fmla="*/ 38 h 38"/>
                    <a:gd name="T22" fmla="*/ 56 w 56"/>
                    <a:gd name="T23" fmla="*/ 34 h 38"/>
                    <a:gd name="T24" fmla="*/ 54 w 56"/>
                    <a:gd name="T25" fmla="*/ 28 h 38"/>
                    <a:gd name="T26" fmla="*/ 54 w 56"/>
                    <a:gd name="T27" fmla="*/ 22 h 38"/>
                    <a:gd name="T28" fmla="*/ 48 w 56"/>
                    <a:gd name="T29" fmla="*/ 12 h 38"/>
                    <a:gd name="T30" fmla="*/ 42 w 56"/>
                    <a:gd name="T31" fmla="*/ 6 h 38"/>
                    <a:gd name="T32" fmla="*/ 32 w 56"/>
                    <a:gd name="T33" fmla="*/ 0 h 38"/>
                    <a:gd name="T34" fmla="*/ 18 w 56"/>
                    <a:gd name="T35" fmla="*/ 0 h 38"/>
                    <a:gd name="T36" fmla="*/ 2 w 56"/>
                    <a:gd name="T37" fmla="*/ 8 h 38"/>
                    <a:gd name="T38" fmla="*/ 14 w 56"/>
                    <a:gd name="T39" fmla="*/ 8 h 38"/>
                    <a:gd name="T40" fmla="*/ 0 w 56"/>
                    <a:gd name="T41" fmla="*/ 16 h 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6" h="38">
                      <a:moveTo>
                        <a:pt x="0" y="16"/>
                      </a:moveTo>
                      <a:lnTo>
                        <a:pt x="10" y="20"/>
                      </a:lnTo>
                      <a:lnTo>
                        <a:pt x="22" y="14"/>
                      </a:lnTo>
                      <a:lnTo>
                        <a:pt x="30" y="14"/>
                      </a:lnTo>
                      <a:lnTo>
                        <a:pt x="32" y="14"/>
                      </a:lnTo>
                      <a:lnTo>
                        <a:pt x="36" y="20"/>
                      </a:lnTo>
                      <a:lnTo>
                        <a:pt x="38" y="26"/>
                      </a:lnTo>
                      <a:lnTo>
                        <a:pt x="38" y="32"/>
                      </a:lnTo>
                      <a:lnTo>
                        <a:pt x="40" y="36"/>
                      </a:lnTo>
                      <a:lnTo>
                        <a:pt x="40" y="38"/>
                      </a:lnTo>
                      <a:lnTo>
                        <a:pt x="56" y="38"/>
                      </a:lnTo>
                      <a:lnTo>
                        <a:pt x="56" y="34"/>
                      </a:lnTo>
                      <a:lnTo>
                        <a:pt x="54" y="28"/>
                      </a:lnTo>
                      <a:lnTo>
                        <a:pt x="54" y="22"/>
                      </a:lnTo>
                      <a:lnTo>
                        <a:pt x="48" y="12"/>
                      </a:lnTo>
                      <a:lnTo>
                        <a:pt x="42" y="6"/>
                      </a:lnTo>
                      <a:lnTo>
                        <a:pt x="32" y="0"/>
                      </a:lnTo>
                      <a:lnTo>
                        <a:pt x="18" y="0"/>
                      </a:lnTo>
                      <a:lnTo>
                        <a:pt x="2" y="8"/>
                      </a:lnTo>
                      <a:lnTo>
                        <a:pt x="14" y="8"/>
                      </a:lnTo>
                      <a:lnTo>
                        <a:pt x="0" y="1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193" name="Freeform 730"/>
                <p:cNvSpPr>
                  <a:spLocks/>
                </p:cNvSpPr>
                <p:nvPr/>
              </p:nvSpPr>
              <p:spPr bwMode="auto">
                <a:xfrm>
                  <a:off x="4794" y="2468"/>
                  <a:ext cx="56" cy="38"/>
                </a:xfrm>
                <a:custGeom>
                  <a:avLst/>
                  <a:gdLst>
                    <a:gd name="T0" fmla="*/ 0 w 56"/>
                    <a:gd name="T1" fmla="*/ 16 h 38"/>
                    <a:gd name="T2" fmla="*/ 10 w 56"/>
                    <a:gd name="T3" fmla="*/ 20 h 38"/>
                    <a:gd name="T4" fmla="*/ 22 w 56"/>
                    <a:gd name="T5" fmla="*/ 14 h 38"/>
                    <a:gd name="T6" fmla="*/ 30 w 56"/>
                    <a:gd name="T7" fmla="*/ 14 h 38"/>
                    <a:gd name="T8" fmla="*/ 32 w 56"/>
                    <a:gd name="T9" fmla="*/ 14 h 38"/>
                    <a:gd name="T10" fmla="*/ 36 w 56"/>
                    <a:gd name="T11" fmla="*/ 20 h 38"/>
                    <a:gd name="T12" fmla="*/ 38 w 56"/>
                    <a:gd name="T13" fmla="*/ 26 h 38"/>
                    <a:gd name="T14" fmla="*/ 38 w 56"/>
                    <a:gd name="T15" fmla="*/ 32 h 38"/>
                    <a:gd name="T16" fmla="*/ 40 w 56"/>
                    <a:gd name="T17" fmla="*/ 36 h 38"/>
                    <a:gd name="T18" fmla="*/ 40 w 56"/>
                    <a:gd name="T19" fmla="*/ 38 h 38"/>
                    <a:gd name="T20" fmla="*/ 56 w 56"/>
                    <a:gd name="T21" fmla="*/ 38 h 38"/>
                    <a:gd name="T22" fmla="*/ 56 w 56"/>
                    <a:gd name="T23" fmla="*/ 34 h 38"/>
                    <a:gd name="T24" fmla="*/ 54 w 56"/>
                    <a:gd name="T25" fmla="*/ 28 h 38"/>
                    <a:gd name="T26" fmla="*/ 54 w 56"/>
                    <a:gd name="T27" fmla="*/ 22 h 38"/>
                    <a:gd name="T28" fmla="*/ 48 w 56"/>
                    <a:gd name="T29" fmla="*/ 12 h 38"/>
                    <a:gd name="T30" fmla="*/ 42 w 56"/>
                    <a:gd name="T31" fmla="*/ 6 h 38"/>
                    <a:gd name="T32" fmla="*/ 32 w 56"/>
                    <a:gd name="T33" fmla="*/ 0 h 38"/>
                    <a:gd name="T34" fmla="*/ 18 w 56"/>
                    <a:gd name="T35" fmla="*/ 0 h 38"/>
                    <a:gd name="T36" fmla="*/ 2 w 56"/>
                    <a:gd name="T37" fmla="*/ 8 h 38"/>
                    <a:gd name="T38" fmla="*/ 14 w 56"/>
                    <a:gd name="T39" fmla="*/ 8 h 38"/>
                    <a:gd name="T40" fmla="*/ 0 w 56"/>
                    <a:gd name="T41" fmla="*/ 16 h 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6" h="38">
                      <a:moveTo>
                        <a:pt x="0" y="16"/>
                      </a:moveTo>
                      <a:lnTo>
                        <a:pt x="10" y="20"/>
                      </a:lnTo>
                      <a:lnTo>
                        <a:pt x="22" y="14"/>
                      </a:lnTo>
                      <a:lnTo>
                        <a:pt x="30" y="14"/>
                      </a:lnTo>
                      <a:lnTo>
                        <a:pt x="32" y="14"/>
                      </a:lnTo>
                      <a:lnTo>
                        <a:pt x="36" y="20"/>
                      </a:lnTo>
                      <a:lnTo>
                        <a:pt x="38" y="26"/>
                      </a:lnTo>
                      <a:lnTo>
                        <a:pt x="38" y="32"/>
                      </a:lnTo>
                      <a:lnTo>
                        <a:pt x="40" y="36"/>
                      </a:lnTo>
                      <a:lnTo>
                        <a:pt x="40" y="38"/>
                      </a:lnTo>
                      <a:lnTo>
                        <a:pt x="56" y="38"/>
                      </a:lnTo>
                      <a:lnTo>
                        <a:pt x="56" y="34"/>
                      </a:lnTo>
                      <a:lnTo>
                        <a:pt x="54" y="28"/>
                      </a:lnTo>
                      <a:lnTo>
                        <a:pt x="54" y="22"/>
                      </a:lnTo>
                      <a:lnTo>
                        <a:pt x="48" y="12"/>
                      </a:lnTo>
                      <a:lnTo>
                        <a:pt x="42" y="6"/>
                      </a:lnTo>
                      <a:lnTo>
                        <a:pt x="32" y="0"/>
                      </a:lnTo>
                      <a:lnTo>
                        <a:pt x="18" y="0"/>
                      </a:lnTo>
                      <a:lnTo>
                        <a:pt x="2" y="8"/>
                      </a:lnTo>
                      <a:lnTo>
                        <a:pt x="14" y="8"/>
                      </a:lnTo>
                      <a:lnTo>
                        <a:pt x="0" y="16"/>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3970" name="Group 731"/>
              <p:cNvGrpSpPr>
                <a:grpSpLocks/>
              </p:cNvGrpSpPr>
              <p:nvPr/>
            </p:nvGrpSpPr>
            <p:grpSpPr bwMode="auto">
              <a:xfrm>
                <a:off x="3462" y="2538"/>
                <a:ext cx="18" cy="86"/>
                <a:chOff x="4790" y="2398"/>
                <a:chExt cx="18" cy="86"/>
              </a:xfrm>
            </p:grpSpPr>
            <p:sp>
              <p:nvSpPr>
                <p:cNvPr id="34190" name="Freeform 732"/>
                <p:cNvSpPr>
                  <a:spLocks/>
                </p:cNvSpPr>
                <p:nvPr/>
              </p:nvSpPr>
              <p:spPr bwMode="auto">
                <a:xfrm>
                  <a:off x="4790" y="2398"/>
                  <a:ext cx="18" cy="86"/>
                </a:xfrm>
                <a:custGeom>
                  <a:avLst/>
                  <a:gdLst>
                    <a:gd name="T0" fmla="*/ 0 w 18"/>
                    <a:gd name="T1" fmla="*/ 0 h 86"/>
                    <a:gd name="T2" fmla="*/ 0 w 18"/>
                    <a:gd name="T3" fmla="*/ 26 h 86"/>
                    <a:gd name="T4" fmla="*/ 0 w 18"/>
                    <a:gd name="T5" fmla="*/ 46 h 86"/>
                    <a:gd name="T6" fmla="*/ 2 w 18"/>
                    <a:gd name="T7" fmla="*/ 60 h 86"/>
                    <a:gd name="T8" fmla="*/ 2 w 18"/>
                    <a:gd name="T9" fmla="*/ 70 h 86"/>
                    <a:gd name="T10" fmla="*/ 2 w 18"/>
                    <a:gd name="T11" fmla="*/ 78 h 86"/>
                    <a:gd name="T12" fmla="*/ 2 w 18"/>
                    <a:gd name="T13" fmla="*/ 82 h 86"/>
                    <a:gd name="T14" fmla="*/ 2 w 18"/>
                    <a:gd name="T15" fmla="*/ 86 h 86"/>
                    <a:gd name="T16" fmla="*/ 18 w 18"/>
                    <a:gd name="T17" fmla="*/ 78 h 86"/>
                    <a:gd name="T18" fmla="*/ 18 w 18"/>
                    <a:gd name="T19" fmla="*/ 82 h 86"/>
                    <a:gd name="T20" fmla="*/ 18 w 18"/>
                    <a:gd name="T21" fmla="*/ 78 h 86"/>
                    <a:gd name="T22" fmla="*/ 18 w 18"/>
                    <a:gd name="T23" fmla="*/ 78 h 86"/>
                    <a:gd name="T24" fmla="*/ 18 w 18"/>
                    <a:gd name="T25" fmla="*/ 70 h 86"/>
                    <a:gd name="T26" fmla="*/ 18 w 18"/>
                    <a:gd name="T27" fmla="*/ 60 h 86"/>
                    <a:gd name="T28" fmla="*/ 16 w 18"/>
                    <a:gd name="T29" fmla="*/ 46 h 86"/>
                    <a:gd name="T30" fmla="*/ 16 w 18"/>
                    <a:gd name="T31" fmla="*/ 26 h 86"/>
                    <a:gd name="T32" fmla="*/ 16 w 18"/>
                    <a:gd name="T33" fmla="*/ 0 h 86"/>
                    <a:gd name="T34" fmla="*/ 0 w 18"/>
                    <a:gd name="T35" fmla="*/ 0 h 8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8" h="86">
                      <a:moveTo>
                        <a:pt x="0" y="0"/>
                      </a:moveTo>
                      <a:lnTo>
                        <a:pt x="0" y="26"/>
                      </a:lnTo>
                      <a:lnTo>
                        <a:pt x="0" y="46"/>
                      </a:lnTo>
                      <a:lnTo>
                        <a:pt x="2" y="60"/>
                      </a:lnTo>
                      <a:lnTo>
                        <a:pt x="2" y="70"/>
                      </a:lnTo>
                      <a:lnTo>
                        <a:pt x="2" y="78"/>
                      </a:lnTo>
                      <a:lnTo>
                        <a:pt x="2" y="82"/>
                      </a:lnTo>
                      <a:lnTo>
                        <a:pt x="2" y="86"/>
                      </a:lnTo>
                      <a:lnTo>
                        <a:pt x="18" y="78"/>
                      </a:lnTo>
                      <a:lnTo>
                        <a:pt x="18" y="82"/>
                      </a:lnTo>
                      <a:lnTo>
                        <a:pt x="18" y="78"/>
                      </a:lnTo>
                      <a:lnTo>
                        <a:pt x="18" y="70"/>
                      </a:lnTo>
                      <a:lnTo>
                        <a:pt x="18" y="60"/>
                      </a:lnTo>
                      <a:lnTo>
                        <a:pt x="16" y="46"/>
                      </a:lnTo>
                      <a:lnTo>
                        <a:pt x="16" y="26"/>
                      </a:lnTo>
                      <a:lnTo>
                        <a:pt x="16" y="0"/>
                      </a:ln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191" name="Freeform 733"/>
                <p:cNvSpPr>
                  <a:spLocks/>
                </p:cNvSpPr>
                <p:nvPr/>
              </p:nvSpPr>
              <p:spPr bwMode="auto">
                <a:xfrm>
                  <a:off x="4790" y="2398"/>
                  <a:ext cx="18" cy="86"/>
                </a:xfrm>
                <a:custGeom>
                  <a:avLst/>
                  <a:gdLst>
                    <a:gd name="T0" fmla="*/ 0 w 18"/>
                    <a:gd name="T1" fmla="*/ 0 h 86"/>
                    <a:gd name="T2" fmla="*/ 0 w 18"/>
                    <a:gd name="T3" fmla="*/ 26 h 86"/>
                    <a:gd name="T4" fmla="*/ 0 w 18"/>
                    <a:gd name="T5" fmla="*/ 46 h 86"/>
                    <a:gd name="T6" fmla="*/ 2 w 18"/>
                    <a:gd name="T7" fmla="*/ 60 h 86"/>
                    <a:gd name="T8" fmla="*/ 2 w 18"/>
                    <a:gd name="T9" fmla="*/ 70 h 86"/>
                    <a:gd name="T10" fmla="*/ 2 w 18"/>
                    <a:gd name="T11" fmla="*/ 78 h 86"/>
                    <a:gd name="T12" fmla="*/ 2 w 18"/>
                    <a:gd name="T13" fmla="*/ 82 h 86"/>
                    <a:gd name="T14" fmla="*/ 2 w 18"/>
                    <a:gd name="T15" fmla="*/ 86 h 86"/>
                    <a:gd name="T16" fmla="*/ 18 w 18"/>
                    <a:gd name="T17" fmla="*/ 78 h 86"/>
                    <a:gd name="T18" fmla="*/ 18 w 18"/>
                    <a:gd name="T19" fmla="*/ 82 h 86"/>
                    <a:gd name="T20" fmla="*/ 18 w 18"/>
                    <a:gd name="T21" fmla="*/ 78 h 86"/>
                    <a:gd name="T22" fmla="*/ 18 w 18"/>
                    <a:gd name="T23" fmla="*/ 78 h 86"/>
                    <a:gd name="T24" fmla="*/ 18 w 18"/>
                    <a:gd name="T25" fmla="*/ 70 h 86"/>
                    <a:gd name="T26" fmla="*/ 18 w 18"/>
                    <a:gd name="T27" fmla="*/ 60 h 86"/>
                    <a:gd name="T28" fmla="*/ 16 w 18"/>
                    <a:gd name="T29" fmla="*/ 46 h 86"/>
                    <a:gd name="T30" fmla="*/ 16 w 18"/>
                    <a:gd name="T31" fmla="*/ 26 h 86"/>
                    <a:gd name="T32" fmla="*/ 16 w 18"/>
                    <a:gd name="T33" fmla="*/ 0 h 86"/>
                    <a:gd name="T34" fmla="*/ 0 w 18"/>
                    <a:gd name="T35" fmla="*/ 0 h 8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8" h="86">
                      <a:moveTo>
                        <a:pt x="0" y="0"/>
                      </a:moveTo>
                      <a:lnTo>
                        <a:pt x="0" y="26"/>
                      </a:lnTo>
                      <a:lnTo>
                        <a:pt x="0" y="46"/>
                      </a:lnTo>
                      <a:lnTo>
                        <a:pt x="2" y="60"/>
                      </a:lnTo>
                      <a:lnTo>
                        <a:pt x="2" y="70"/>
                      </a:lnTo>
                      <a:lnTo>
                        <a:pt x="2" y="78"/>
                      </a:lnTo>
                      <a:lnTo>
                        <a:pt x="2" y="82"/>
                      </a:lnTo>
                      <a:lnTo>
                        <a:pt x="2" y="86"/>
                      </a:lnTo>
                      <a:lnTo>
                        <a:pt x="18" y="78"/>
                      </a:lnTo>
                      <a:lnTo>
                        <a:pt x="18" y="82"/>
                      </a:lnTo>
                      <a:lnTo>
                        <a:pt x="18" y="78"/>
                      </a:lnTo>
                      <a:lnTo>
                        <a:pt x="18" y="70"/>
                      </a:lnTo>
                      <a:lnTo>
                        <a:pt x="18" y="60"/>
                      </a:lnTo>
                      <a:lnTo>
                        <a:pt x="16" y="46"/>
                      </a:lnTo>
                      <a:lnTo>
                        <a:pt x="16" y="26"/>
                      </a:lnTo>
                      <a:lnTo>
                        <a:pt x="16" y="0"/>
                      </a:lnTo>
                      <a:lnTo>
                        <a:pt x="0" y="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3971" name="Group 734"/>
              <p:cNvGrpSpPr>
                <a:grpSpLocks/>
              </p:cNvGrpSpPr>
              <p:nvPr/>
            </p:nvGrpSpPr>
            <p:grpSpPr bwMode="auto">
              <a:xfrm>
                <a:off x="3460" y="2480"/>
                <a:ext cx="18" cy="58"/>
                <a:chOff x="4788" y="2340"/>
                <a:chExt cx="18" cy="58"/>
              </a:xfrm>
            </p:grpSpPr>
            <p:sp>
              <p:nvSpPr>
                <p:cNvPr id="34188" name="Freeform 735"/>
                <p:cNvSpPr>
                  <a:spLocks/>
                </p:cNvSpPr>
                <p:nvPr/>
              </p:nvSpPr>
              <p:spPr bwMode="auto">
                <a:xfrm>
                  <a:off x="4788" y="2340"/>
                  <a:ext cx="18" cy="58"/>
                </a:xfrm>
                <a:custGeom>
                  <a:avLst/>
                  <a:gdLst>
                    <a:gd name="T0" fmla="*/ 8 w 18"/>
                    <a:gd name="T1" fmla="*/ 0 h 58"/>
                    <a:gd name="T2" fmla="*/ 0 w 18"/>
                    <a:gd name="T3" fmla="*/ 0 h 58"/>
                    <a:gd name="T4" fmla="*/ 2 w 18"/>
                    <a:gd name="T5" fmla="*/ 58 h 58"/>
                    <a:gd name="T6" fmla="*/ 18 w 18"/>
                    <a:gd name="T7" fmla="*/ 58 h 58"/>
                    <a:gd name="T8" fmla="*/ 16 w 18"/>
                    <a:gd name="T9" fmla="*/ 0 h 58"/>
                    <a:gd name="T10" fmla="*/ 8 w 18"/>
                    <a:gd name="T11" fmla="*/ 0 h 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58">
                      <a:moveTo>
                        <a:pt x="8" y="0"/>
                      </a:moveTo>
                      <a:lnTo>
                        <a:pt x="0" y="0"/>
                      </a:lnTo>
                      <a:lnTo>
                        <a:pt x="2" y="58"/>
                      </a:lnTo>
                      <a:lnTo>
                        <a:pt x="18" y="58"/>
                      </a:lnTo>
                      <a:lnTo>
                        <a:pt x="16" y="0"/>
                      </a:lnTo>
                      <a:lnTo>
                        <a:pt x="8"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189" name="Freeform 736"/>
                <p:cNvSpPr>
                  <a:spLocks/>
                </p:cNvSpPr>
                <p:nvPr/>
              </p:nvSpPr>
              <p:spPr bwMode="auto">
                <a:xfrm>
                  <a:off x="4788" y="2340"/>
                  <a:ext cx="18" cy="58"/>
                </a:xfrm>
                <a:custGeom>
                  <a:avLst/>
                  <a:gdLst>
                    <a:gd name="T0" fmla="*/ 8 w 18"/>
                    <a:gd name="T1" fmla="*/ 0 h 58"/>
                    <a:gd name="T2" fmla="*/ 0 w 18"/>
                    <a:gd name="T3" fmla="*/ 0 h 58"/>
                    <a:gd name="T4" fmla="*/ 2 w 18"/>
                    <a:gd name="T5" fmla="*/ 58 h 58"/>
                    <a:gd name="T6" fmla="*/ 18 w 18"/>
                    <a:gd name="T7" fmla="*/ 58 h 58"/>
                    <a:gd name="T8" fmla="*/ 16 w 18"/>
                    <a:gd name="T9" fmla="*/ 0 h 58"/>
                    <a:gd name="T10" fmla="*/ 8 w 18"/>
                    <a:gd name="T11" fmla="*/ 0 h 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58">
                      <a:moveTo>
                        <a:pt x="8" y="0"/>
                      </a:moveTo>
                      <a:lnTo>
                        <a:pt x="0" y="0"/>
                      </a:lnTo>
                      <a:lnTo>
                        <a:pt x="2" y="58"/>
                      </a:lnTo>
                      <a:lnTo>
                        <a:pt x="18" y="58"/>
                      </a:lnTo>
                      <a:lnTo>
                        <a:pt x="16" y="0"/>
                      </a:lnTo>
                      <a:lnTo>
                        <a:pt x="8" y="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3972" name="Group 737"/>
              <p:cNvGrpSpPr>
                <a:grpSpLocks/>
              </p:cNvGrpSpPr>
              <p:nvPr/>
            </p:nvGrpSpPr>
            <p:grpSpPr bwMode="auto">
              <a:xfrm>
                <a:off x="3282" y="2484"/>
                <a:ext cx="84" cy="198"/>
                <a:chOff x="4610" y="2344"/>
                <a:chExt cx="84" cy="198"/>
              </a:xfrm>
            </p:grpSpPr>
            <p:sp>
              <p:nvSpPr>
                <p:cNvPr id="34186" name="Freeform 738"/>
                <p:cNvSpPr>
                  <a:spLocks/>
                </p:cNvSpPr>
                <p:nvPr/>
              </p:nvSpPr>
              <p:spPr bwMode="auto">
                <a:xfrm>
                  <a:off x="4610" y="2344"/>
                  <a:ext cx="84" cy="198"/>
                </a:xfrm>
                <a:custGeom>
                  <a:avLst/>
                  <a:gdLst>
                    <a:gd name="T0" fmla="*/ 12 w 84"/>
                    <a:gd name="T1" fmla="*/ 198 h 198"/>
                    <a:gd name="T2" fmla="*/ 14 w 84"/>
                    <a:gd name="T3" fmla="*/ 194 h 198"/>
                    <a:gd name="T4" fmla="*/ 24 w 84"/>
                    <a:gd name="T5" fmla="*/ 184 h 198"/>
                    <a:gd name="T6" fmla="*/ 32 w 84"/>
                    <a:gd name="T7" fmla="*/ 168 h 198"/>
                    <a:gd name="T8" fmla="*/ 40 w 84"/>
                    <a:gd name="T9" fmla="*/ 154 h 198"/>
                    <a:gd name="T10" fmla="*/ 48 w 84"/>
                    <a:gd name="T11" fmla="*/ 138 h 198"/>
                    <a:gd name="T12" fmla="*/ 54 w 84"/>
                    <a:gd name="T13" fmla="*/ 124 h 198"/>
                    <a:gd name="T14" fmla="*/ 60 w 84"/>
                    <a:gd name="T15" fmla="*/ 108 h 198"/>
                    <a:gd name="T16" fmla="*/ 64 w 84"/>
                    <a:gd name="T17" fmla="*/ 92 h 198"/>
                    <a:gd name="T18" fmla="*/ 68 w 84"/>
                    <a:gd name="T19" fmla="*/ 76 h 198"/>
                    <a:gd name="T20" fmla="*/ 72 w 84"/>
                    <a:gd name="T21" fmla="*/ 60 h 198"/>
                    <a:gd name="T22" fmla="*/ 76 w 84"/>
                    <a:gd name="T23" fmla="*/ 46 h 198"/>
                    <a:gd name="T24" fmla="*/ 78 w 84"/>
                    <a:gd name="T25" fmla="*/ 34 h 198"/>
                    <a:gd name="T26" fmla="*/ 80 w 84"/>
                    <a:gd name="T27" fmla="*/ 22 h 198"/>
                    <a:gd name="T28" fmla="*/ 82 w 84"/>
                    <a:gd name="T29" fmla="*/ 14 h 198"/>
                    <a:gd name="T30" fmla="*/ 84 w 84"/>
                    <a:gd name="T31" fmla="*/ 6 h 198"/>
                    <a:gd name="T32" fmla="*/ 84 w 84"/>
                    <a:gd name="T33" fmla="*/ 2 h 198"/>
                    <a:gd name="T34" fmla="*/ 68 w 84"/>
                    <a:gd name="T35" fmla="*/ 0 h 198"/>
                    <a:gd name="T36" fmla="*/ 68 w 84"/>
                    <a:gd name="T37" fmla="*/ 4 h 198"/>
                    <a:gd name="T38" fmla="*/ 66 w 84"/>
                    <a:gd name="T39" fmla="*/ 12 h 198"/>
                    <a:gd name="T40" fmla="*/ 64 w 84"/>
                    <a:gd name="T41" fmla="*/ 22 h 198"/>
                    <a:gd name="T42" fmla="*/ 62 w 84"/>
                    <a:gd name="T43" fmla="*/ 30 h 198"/>
                    <a:gd name="T44" fmla="*/ 60 w 84"/>
                    <a:gd name="T45" fmla="*/ 42 h 198"/>
                    <a:gd name="T46" fmla="*/ 56 w 84"/>
                    <a:gd name="T47" fmla="*/ 58 h 198"/>
                    <a:gd name="T48" fmla="*/ 52 w 84"/>
                    <a:gd name="T49" fmla="*/ 72 h 198"/>
                    <a:gd name="T50" fmla="*/ 48 w 84"/>
                    <a:gd name="T51" fmla="*/ 88 h 198"/>
                    <a:gd name="T52" fmla="*/ 42 w 84"/>
                    <a:gd name="T53" fmla="*/ 102 h 198"/>
                    <a:gd name="T54" fmla="*/ 38 w 84"/>
                    <a:gd name="T55" fmla="*/ 118 h 198"/>
                    <a:gd name="T56" fmla="*/ 32 w 84"/>
                    <a:gd name="T57" fmla="*/ 134 h 198"/>
                    <a:gd name="T58" fmla="*/ 26 w 84"/>
                    <a:gd name="T59" fmla="*/ 150 h 198"/>
                    <a:gd name="T60" fmla="*/ 18 w 84"/>
                    <a:gd name="T61" fmla="*/ 164 h 198"/>
                    <a:gd name="T62" fmla="*/ 10 w 84"/>
                    <a:gd name="T63" fmla="*/ 174 h 198"/>
                    <a:gd name="T64" fmla="*/ 0 w 84"/>
                    <a:gd name="T65" fmla="*/ 186 h 198"/>
                    <a:gd name="T66" fmla="*/ 2 w 84"/>
                    <a:gd name="T67" fmla="*/ 186 h 198"/>
                    <a:gd name="T68" fmla="*/ 12 w 84"/>
                    <a:gd name="T69" fmla="*/ 198 h 1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4" h="198">
                      <a:moveTo>
                        <a:pt x="12" y="198"/>
                      </a:moveTo>
                      <a:lnTo>
                        <a:pt x="14" y="194"/>
                      </a:lnTo>
                      <a:lnTo>
                        <a:pt x="24" y="184"/>
                      </a:lnTo>
                      <a:lnTo>
                        <a:pt x="32" y="168"/>
                      </a:lnTo>
                      <a:lnTo>
                        <a:pt x="40" y="154"/>
                      </a:lnTo>
                      <a:lnTo>
                        <a:pt x="48" y="138"/>
                      </a:lnTo>
                      <a:lnTo>
                        <a:pt x="54" y="124"/>
                      </a:lnTo>
                      <a:lnTo>
                        <a:pt x="60" y="108"/>
                      </a:lnTo>
                      <a:lnTo>
                        <a:pt x="64" y="92"/>
                      </a:lnTo>
                      <a:lnTo>
                        <a:pt x="68" y="76"/>
                      </a:lnTo>
                      <a:lnTo>
                        <a:pt x="72" y="60"/>
                      </a:lnTo>
                      <a:lnTo>
                        <a:pt x="76" y="46"/>
                      </a:lnTo>
                      <a:lnTo>
                        <a:pt x="78" y="34"/>
                      </a:lnTo>
                      <a:lnTo>
                        <a:pt x="80" y="22"/>
                      </a:lnTo>
                      <a:lnTo>
                        <a:pt x="82" y="14"/>
                      </a:lnTo>
                      <a:lnTo>
                        <a:pt x="84" y="6"/>
                      </a:lnTo>
                      <a:lnTo>
                        <a:pt x="84" y="2"/>
                      </a:lnTo>
                      <a:lnTo>
                        <a:pt x="68" y="0"/>
                      </a:lnTo>
                      <a:lnTo>
                        <a:pt x="68" y="4"/>
                      </a:lnTo>
                      <a:lnTo>
                        <a:pt x="66" y="12"/>
                      </a:lnTo>
                      <a:lnTo>
                        <a:pt x="64" y="22"/>
                      </a:lnTo>
                      <a:lnTo>
                        <a:pt x="62" y="30"/>
                      </a:lnTo>
                      <a:lnTo>
                        <a:pt x="60" y="42"/>
                      </a:lnTo>
                      <a:lnTo>
                        <a:pt x="56" y="58"/>
                      </a:lnTo>
                      <a:lnTo>
                        <a:pt x="52" y="72"/>
                      </a:lnTo>
                      <a:lnTo>
                        <a:pt x="48" y="88"/>
                      </a:lnTo>
                      <a:lnTo>
                        <a:pt x="42" y="102"/>
                      </a:lnTo>
                      <a:lnTo>
                        <a:pt x="38" y="118"/>
                      </a:lnTo>
                      <a:lnTo>
                        <a:pt x="32" y="134"/>
                      </a:lnTo>
                      <a:lnTo>
                        <a:pt x="26" y="150"/>
                      </a:lnTo>
                      <a:lnTo>
                        <a:pt x="18" y="164"/>
                      </a:lnTo>
                      <a:lnTo>
                        <a:pt x="10" y="174"/>
                      </a:lnTo>
                      <a:lnTo>
                        <a:pt x="0" y="186"/>
                      </a:lnTo>
                      <a:lnTo>
                        <a:pt x="2" y="186"/>
                      </a:lnTo>
                      <a:lnTo>
                        <a:pt x="12" y="198"/>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187" name="Freeform 739"/>
                <p:cNvSpPr>
                  <a:spLocks/>
                </p:cNvSpPr>
                <p:nvPr/>
              </p:nvSpPr>
              <p:spPr bwMode="auto">
                <a:xfrm>
                  <a:off x="4610" y="2344"/>
                  <a:ext cx="84" cy="198"/>
                </a:xfrm>
                <a:custGeom>
                  <a:avLst/>
                  <a:gdLst>
                    <a:gd name="T0" fmla="*/ 12 w 84"/>
                    <a:gd name="T1" fmla="*/ 198 h 198"/>
                    <a:gd name="T2" fmla="*/ 14 w 84"/>
                    <a:gd name="T3" fmla="*/ 194 h 198"/>
                    <a:gd name="T4" fmla="*/ 24 w 84"/>
                    <a:gd name="T5" fmla="*/ 184 h 198"/>
                    <a:gd name="T6" fmla="*/ 32 w 84"/>
                    <a:gd name="T7" fmla="*/ 168 h 198"/>
                    <a:gd name="T8" fmla="*/ 40 w 84"/>
                    <a:gd name="T9" fmla="*/ 154 h 198"/>
                    <a:gd name="T10" fmla="*/ 48 w 84"/>
                    <a:gd name="T11" fmla="*/ 138 h 198"/>
                    <a:gd name="T12" fmla="*/ 54 w 84"/>
                    <a:gd name="T13" fmla="*/ 124 h 198"/>
                    <a:gd name="T14" fmla="*/ 60 w 84"/>
                    <a:gd name="T15" fmla="*/ 108 h 198"/>
                    <a:gd name="T16" fmla="*/ 64 w 84"/>
                    <a:gd name="T17" fmla="*/ 92 h 198"/>
                    <a:gd name="T18" fmla="*/ 68 w 84"/>
                    <a:gd name="T19" fmla="*/ 76 h 198"/>
                    <a:gd name="T20" fmla="*/ 72 w 84"/>
                    <a:gd name="T21" fmla="*/ 60 h 198"/>
                    <a:gd name="T22" fmla="*/ 76 w 84"/>
                    <a:gd name="T23" fmla="*/ 46 h 198"/>
                    <a:gd name="T24" fmla="*/ 78 w 84"/>
                    <a:gd name="T25" fmla="*/ 34 h 198"/>
                    <a:gd name="T26" fmla="*/ 80 w 84"/>
                    <a:gd name="T27" fmla="*/ 22 h 198"/>
                    <a:gd name="T28" fmla="*/ 82 w 84"/>
                    <a:gd name="T29" fmla="*/ 14 h 198"/>
                    <a:gd name="T30" fmla="*/ 84 w 84"/>
                    <a:gd name="T31" fmla="*/ 6 h 198"/>
                    <a:gd name="T32" fmla="*/ 84 w 84"/>
                    <a:gd name="T33" fmla="*/ 2 h 198"/>
                    <a:gd name="T34" fmla="*/ 68 w 84"/>
                    <a:gd name="T35" fmla="*/ 0 h 198"/>
                    <a:gd name="T36" fmla="*/ 68 w 84"/>
                    <a:gd name="T37" fmla="*/ 4 h 198"/>
                    <a:gd name="T38" fmla="*/ 66 w 84"/>
                    <a:gd name="T39" fmla="*/ 12 h 198"/>
                    <a:gd name="T40" fmla="*/ 64 w 84"/>
                    <a:gd name="T41" fmla="*/ 22 h 198"/>
                    <a:gd name="T42" fmla="*/ 62 w 84"/>
                    <a:gd name="T43" fmla="*/ 30 h 198"/>
                    <a:gd name="T44" fmla="*/ 60 w 84"/>
                    <a:gd name="T45" fmla="*/ 42 h 198"/>
                    <a:gd name="T46" fmla="*/ 56 w 84"/>
                    <a:gd name="T47" fmla="*/ 58 h 198"/>
                    <a:gd name="T48" fmla="*/ 52 w 84"/>
                    <a:gd name="T49" fmla="*/ 72 h 198"/>
                    <a:gd name="T50" fmla="*/ 48 w 84"/>
                    <a:gd name="T51" fmla="*/ 88 h 198"/>
                    <a:gd name="T52" fmla="*/ 42 w 84"/>
                    <a:gd name="T53" fmla="*/ 102 h 198"/>
                    <a:gd name="T54" fmla="*/ 38 w 84"/>
                    <a:gd name="T55" fmla="*/ 118 h 198"/>
                    <a:gd name="T56" fmla="*/ 32 w 84"/>
                    <a:gd name="T57" fmla="*/ 134 h 198"/>
                    <a:gd name="T58" fmla="*/ 26 w 84"/>
                    <a:gd name="T59" fmla="*/ 150 h 198"/>
                    <a:gd name="T60" fmla="*/ 18 w 84"/>
                    <a:gd name="T61" fmla="*/ 164 h 198"/>
                    <a:gd name="T62" fmla="*/ 10 w 84"/>
                    <a:gd name="T63" fmla="*/ 174 h 198"/>
                    <a:gd name="T64" fmla="*/ 0 w 84"/>
                    <a:gd name="T65" fmla="*/ 186 h 198"/>
                    <a:gd name="T66" fmla="*/ 2 w 84"/>
                    <a:gd name="T67" fmla="*/ 186 h 198"/>
                    <a:gd name="T68" fmla="*/ 12 w 84"/>
                    <a:gd name="T69" fmla="*/ 198 h 1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4" h="198">
                      <a:moveTo>
                        <a:pt x="12" y="198"/>
                      </a:moveTo>
                      <a:lnTo>
                        <a:pt x="14" y="194"/>
                      </a:lnTo>
                      <a:lnTo>
                        <a:pt x="24" y="184"/>
                      </a:lnTo>
                      <a:lnTo>
                        <a:pt x="32" y="168"/>
                      </a:lnTo>
                      <a:lnTo>
                        <a:pt x="40" y="154"/>
                      </a:lnTo>
                      <a:lnTo>
                        <a:pt x="48" y="138"/>
                      </a:lnTo>
                      <a:lnTo>
                        <a:pt x="54" y="124"/>
                      </a:lnTo>
                      <a:lnTo>
                        <a:pt x="60" y="108"/>
                      </a:lnTo>
                      <a:lnTo>
                        <a:pt x="64" y="92"/>
                      </a:lnTo>
                      <a:lnTo>
                        <a:pt x="68" y="76"/>
                      </a:lnTo>
                      <a:lnTo>
                        <a:pt x="72" y="60"/>
                      </a:lnTo>
                      <a:lnTo>
                        <a:pt x="76" y="46"/>
                      </a:lnTo>
                      <a:lnTo>
                        <a:pt x="78" y="34"/>
                      </a:lnTo>
                      <a:lnTo>
                        <a:pt x="80" y="22"/>
                      </a:lnTo>
                      <a:lnTo>
                        <a:pt x="82" y="14"/>
                      </a:lnTo>
                      <a:lnTo>
                        <a:pt x="84" y="6"/>
                      </a:lnTo>
                      <a:lnTo>
                        <a:pt x="84" y="2"/>
                      </a:lnTo>
                      <a:lnTo>
                        <a:pt x="68" y="0"/>
                      </a:lnTo>
                      <a:lnTo>
                        <a:pt x="68" y="4"/>
                      </a:lnTo>
                      <a:lnTo>
                        <a:pt x="66" y="12"/>
                      </a:lnTo>
                      <a:lnTo>
                        <a:pt x="64" y="22"/>
                      </a:lnTo>
                      <a:lnTo>
                        <a:pt x="62" y="30"/>
                      </a:lnTo>
                      <a:lnTo>
                        <a:pt x="60" y="42"/>
                      </a:lnTo>
                      <a:lnTo>
                        <a:pt x="56" y="58"/>
                      </a:lnTo>
                      <a:lnTo>
                        <a:pt x="52" y="72"/>
                      </a:lnTo>
                      <a:lnTo>
                        <a:pt x="48" y="88"/>
                      </a:lnTo>
                      <a:lnTo>
                        <a:pt x="42" y="102"/>
                      </a:lnTo>
                      <a:lnTo>
                        <a:pt x="38" y="118"/>
                      </a:lnTo>
                      <a:lnTo>
                        <a:pt x="32" y="134"/>
                      </a:lnTo>
                      <a:lnTo>
                        <a:pt x="26" y="150"/>
                      </a:lnTo>
                      <a:lnTo>
                        <a:pt x="18" y="164"/>
                      </a:lnTo>
                      <a:lnTo>
                        <a:pt x="10" y="174"/>
                      </a:lnTo>
                      <a:lnTo>
                        <a:pt x="0" y="186"/>
                      </a:lnTo>
                      <a:lnTo>
                        <a:pt x="2" y="186"/>
                      </a:lnTo>
                      <a:lnTo>
                        <a:pt x="12" y="198"/>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3973" name="Group 740"/>
              <p:cNvGrpSpPr>
                <a:grpSpLocks/>
              </p:cNvGrpSpPr>
              <p:nvPr/>
            </p:nvGrpSpPr>
            <p:grpSpPr bwMode="auto">
              <a:xfrm>
                <a:off x="3266" y="2670"/>
                <a:ext cx="28" cy="68"/>
                <a:chOff x="4594" y="2530"/>
                <a:chExt cx="28" cy="68"/>
              </a:xfrm>
            </p:grpSpPr>
            <p:sp>
              <p:nvSpPr>
                <p:cNvPr id="34184" name="Freeform 741"/>
                <p:cNvSpPr>
                  <a:spLocks/>
                </p:cNvSpPr>
                <p:nvPr/>
              </p:nvSpPr>
              <p:spPr bwMode="auto">
                <a:xfrm>
                  <a:off x="4594" y="2530"/>
                  <a:ext cx="28" cy="68"/>
                </a:xfrm>
                <a:custGeom>
                  <a:avLst/>
                  <a:gdLst>
                    <a:gd name="T0" fmla="*/ 22 w 28"/>
                    <a:gd name="T1" fmla="*/ 58 h 68"/>
                    <a:gd name="T2" fmla="*/ 16 w 28"/>
                    <a:gd name="T3" fmla="*/ 48 h 68"/>
                    <a:gd name="T4" fmla="*/ 14 w 28"/>
                    <a:gd name="T5" fmla="*/ 38 h 68"/>
                    <a:gd name="T6" fmla="*/ 16 w 28"/>
                    <a:gd name="T7" fmla="*/ 30 h 68"/>
                    <a:gd name="T8" fmla="*/ 18 w 28"/>
                    <a:gd name="T9" fmla="*/ 22 h 68"/>
                    <a:gd name="T10" fmla="*/ 20 w 28"/>
                    <a:gd name="T11" fmla="*/ 18 h 68"/>
                    <a:gd name="T12" fmla="*/ 24 w 28"/>
                    <a:gd name="T13" fmla="*/ 14 h 68"/>
                    <a:gd name="T14" fmla="*/ 28 w 28"/>
                    <a:gd name="T15" fmla="*/ 12 h 68"/>
                    <a:gd name="T16" fmla="*/ 18 w 28"/>
                    <a:gd name="T17" fmla="*/ 0 h 68"/>
                    <a:gd name="T18" fmla="*/ 16 w 28"/>
                    <a:gd name="T19" fmla="*/ 0 h 68"/>
                    <a:gd name="T20" fmla="*/ 12 w 28"/>
                    <a:gd name="T21" fmla="*/ 4 h 68"/>
                    <a:gd name="T22" fmla="*/ 8 w 28"/>
                    <a:gd name="T23" fmla="*/ 8 h 68"/>
                    <a:gd name="T24" fmla="*/ 6 w 28"/>
                    <a:gd name="T25" fmla="*/ 16 h 68"/>
                    <a:gd name="T26" fmla="*/ 0 w 28"/>
                    <a:gd name="T27" fmla="*/ 26 h 68"/>
                    <a:gd name="T28" fmla="*/ 0 w 28"/>
                    <a:gd name="T29" fmla="*/ 38 h 68"/>
                    <a:gd name="T30" fmla="*/ 0 w 28"/>
                    <a:gd name="T31" fmla="*/ 52 h 68"/>
                    <a:gd name="T32" fmla="*/ 8 w 28"/>
                    <a:gd name="T33" fmla="*/ 68 h 68"/>
                    <a:gd name="T34" fmla="*/ 22 w 28"/>
                    <a:gd name="T35" fmla="*/ 5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8" h="68">
                      <a:moveTo>
                        <a:pt x="22" y="58"/>
                      </a:moveTo>
                      <a:lnTo>
                        <a:pt x="16" y="48"/>
                      </a:lnTo>
                      <a:lnTo>
                        <a:pt x="14" y="38"/>
                      </a:lnTo>
                      <a:lnTo>
                        <a:pt x="16" y="30"/>
                      </a:lnTo>
                      <a:lnTo>
                        <a:pt x="18" y="22"/>
                      </a:lnTo>
                      <a:lnTo>
                        <a:pt x="20" y="18"/>
                      </a:lnTo>
                      <a:lnTo>
                        <a:pt x="24" y="14"/>
                      </a:lnTo>
                      <a:lnTo>
                        <a:pt x="28" y="12"/>
                      </a:lnTo>
                      <a:lnTo>
                        <a:pt x="18" y="0"/>
                      </a:lnTo>
                      <a:lnTo>
                        <a:pt x="16" y="0"/>
                      </a:lnTo>
                      <a:lnTo>
                        <a:pt x="12" y="4"/>
                      </a:lnTo>
                      <a:lnTo>
                        <a:pt x="8" y="8"/>
                      </a:lnTo>
                      <a:lnTo>
                        <a:pt x="6" y="16"/>
                      </a:lnTo>
                      <a:lnTo>
                        <a:pt x="0" y="26"/>
                      </a:lnTo>
                      <a:lnTo>
                        <a:pt x="0" y="38"/>
                      </a:lnTo>
                      <a:lnTo>
                        <a:pt x="0" y="52"/>
                      </a:lnTo>
                      <a:lnTo>
                        <a:pt x="8" y="68"/>
                      </a:lnTo>
                      <a:lnTo>
                        <a:pt x="22" y="58"/>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185" name="Freeform 742"/>
                <p:cNvSpPr>
                  <a:spLocks/>
                </p:cNvSpPr>
                <p:nvPr/>
              </p:nvSpPr>
              <p:spPr bwMode="auto">
                <a:xfrm>
                  <a:off x="4594" y="2530"/>
                  <a:ext cx="28" cy="68"/>
                </a:xfrm>
                <a:custGeom>
                  <a:avLst/>
                  <a:gdLst>
                    <a:gd name="T0" fmla="*/ 22 w 28"/>
                    <a:gd name="T1" fmla="*/ 58 h 68"/>
                    <a:gd name="T2" fmla="*/ 16 w 28"/>
                    <a:gd name="T3" fmla="*/ 48 h 68"/>
                    <a:gd name="T4" fmla="*/ 14 w 28"/>
                    <a:gd name="T5" fmla="*/ 38 h 68"/>
                    <a:gd name="T6" fmla="*/ 16 w 28"/>
                    <a:gd name="T7" fmla="*/ 30 h 68"/>
                    <a:gd name="T8" fmla="*/ 18 w 28"/>
                    <a:gd name="T9" fmla="*/ 22 h 68"/>
                    <a:gd name="T10" fmla="*/ 20 w 28"/>
                    <a:gd name="T11" fmla="*/ 18 h 68"/>
                    <a:gd name="T12" fmla="*/ 24 w 28"/>
                    <a:gd name="T13" fmla="*/ 14 h 68"/>
                    <a:gd name="T14" fmla="*/ 28 w 28"/>
                    <a:gd name="T15" fmla="*/ 12 h 68"/>
                    <a:gd name="T16" fmla="*/ 18 w 28"/>
                    <a:gd name="T17" fmla="*/ 0 h 68"/>
                    <a:gd name="T18" fmla="*/ 16 w 28"/>
                    <a:gd name="T19" fmla="*/ 0 h 68"/>
                    <a:gd name="T20" fmla="*/ 12 w 28"/>
                    <a:gd name="T21" fmla="*/ 4 h 68"/>
                    <a:gd name="T22" fmla="*/ 8 w 28"/>
                    <a:gd name="T23" fmla="*/ 8 h 68"/>
                    <a:gd name="T24" fmla="*/ 6 w 28"/>
                    <a:gd name="T25" fmla="*/ 16 h 68"/>
                    <a:gd name="T26" fmla="*/ 0 w 28"/>
                    <a:gd name="T27" fmla="*/ 26 h 68"/>
                    <a:gd name="T28" fmla="*/ 0 w 28"/>
                    <a:gd name="T29" fmla="*/ 38 h 68"/>
                    <a:gd name="T30" fmla="*/ 0 w 28"/>
                    <a:gd name="T31" fmla="*/ 52 h 68"/>
                    <a:gd name="T32" fmla="*/ 8 w 28"/>
                    <a:gd name="T33" fmla="*/ 68 h 68"/>
                    <a:gd name="T34" fmla="*/ 22 w 28"/>
                    <a:gd name="T35" fmla="*/ 5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8" h="68">
                      <a:moveTo>
                        <a:pt x="22" y="58"/>
                      </a:moveTo>
                      <a:lnTo>
                        <a:pt x="16" y="48"/>
                      </a:lnTo>
                      <a:lnTo>
                        <a:pt x="14" y="38"/>
                      </a:lnTo>
                      <a:lnTo>
                        <a:pt x="16" y="30"/>
                      </a:lnTo>
                      <a:lnTo>
                        <a:pt x="18" y="22"/>
                      </a:lnTo>
                      <a:lnTo>
                        <a:pt x="20" y="18"/>
                      </a:lnTo>
                      <a:lnTo>
                        <a:pt x="24" y="14"/>
                      </a:lnTo>
                      <a:lnTo>
                        <a:pt x="28" y="12"/>
                      </a:lnTo>
                      <a:lnTo>
                        <a:pt x="18" y="0"/>
                      </a:lnTo>
                      <a:lnTo>
                        <a:pt x="16" y="0"/>
                      </a:lnTo>
                      <a:lnTo>
                        <a:pt x="12" y="4"/>
                      </a:lnTo>
                      <a:lnTo>
                        <a:pt x="8" y="8"/>
                      </a:lnTo>
                      <a:lnTo>
                        <a:pt x="6" y="16"/>
                      </a:lnTo>
                      <a:lnTo>
                        <a:pt x="0" y="26"/>
                      </a:lnTo>
                      <a:lnTo>
                        <a:pt x="0" y="38"/>
                      </a:lnTo>
                      <a:lnTo>
                        <a:pt x="0" y="52"/>
                      </a:lnTo>
                      <a:lnTo>
                        <a:pt x="8" y="68"/>
                      </a:lnTo>
                      <a:lnTo>
                        <a:pt x="22" y="58"/>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3974" name="Group 743"/>
              <p:cNvGrpSpPr>
                <a:grpSpLocks/>
              </p:cNvGrpSpPr>
              <p:nvPr/>
            </p:nvGrpSpPr>
            <p:grpSpPr bwMode="auto">
              <a:xfrm>
                <a:off x="3276" y="2726"/>
                <a:ext cx="86" cy="34"/>
                <a:chOff x="4604" y="2586"/>
                <a:chExt cx="86" cy="34"/>
              </a:xfrm>
            </p:grpSpPr>
            <p:sp>
              <p:nvSpPr>
                <p:cNvPr id="34182" name="Freeform 744"/>
                <p:cNvSpPr>
                  <a:spLocks/>
                </p:cNvSpPr>
                <p:nvPr/>
              </p:nvSpPr>
              <p:spPr bwMode="auto">
                <a:xfrm>
                  <a:off x="4604" y="2586"/>
                  <a:ext cx="86" cy="34"/>
                </a:xfrm>
                <a:custGeom>
                  <a:avLst/>
                  <a:gdLst>
                    <a:gd name="T0" fmla="*/ 70 w 86"/>
                    <a:gd name="T1" fmla="*/ 0 h 34"/>
                    <a:gd name="T2" fmla="*/ 58 w 86"/>
                    <a:gd name="T3" fmla="*/ 12 h 34"/>
                    <a:gd name="T4" fmla="*/ 48 w 86"/>
                    <a:gd name="T5" fmla="*/ 18 h 34"/>
                    <a:gd name="T6" fmla="*/ 38 w 86"/>
                    <a:gd name="T7" fmla="*/ 18 h 34"/>
                    <a:gd name="T8" fmla="*/ 30 w 86"/>
                    <a:gd name="T9" fmla="*/ 18 h 34"/>
                    <a:gd name="T10" fmla="*/ 24 w 86"/>
                    <a:gd name="T11" fmla="*/ 12 h 34"/>
                    <a:gd name="T12" fmla="*/ 16 w 86"/>
                    <a:gd name="T13" fmla="*/ 8 h 34"/>
                    <a:gd name="T14" fmla="*/ 12 w 86"/>
                    <a:gd name="T15" fmla="*/ 4 h 34"/>
                    <a:gd name="T16" fmla="*/ 12 w 86"/>
                    <a:gd name="T17" fmla="*/ 2 h 34"/>
                    <a:gd name="T18" fmla="*/ 0 w 86"/>
                    <a:gd name="T19" fmla="*/ 12 h 34"/>
                    <a:gd name="T20" fmla="*/ 0 w 86"/>
                    <a:gd name="T21" fmla="*/ 14 h 34"/>
                    <a:gd name="T22" fmla="*/ 6 w 86"/>
                    <a:gd name="T23" fmla="*/ 18 h 34"/>
                    <a:gd name="T24" fmla="*/ 14 w 86"/>
                    <a:gd name="T25" fmla="*/ 24 h 34"/>
                    <a:gd name="T26" fmla="*/ 24 w 86"/>
                    <a:gd name="T27" fmla="*/ 30 h 34"/>
                    <a:gd name="T28" fmla="*/ 38 w 86"/>
                    <a:gd name="T29" fmla="*/ 34 h 34"/>
                    <a:gd name="T30" fmla="*/ 52 w 86"/>
                    <a:gd name="T31" fmla="*/ 32 h 34"/>
                    <a:gd name="T32" fmla="*/ 68 w 86"/>
                    <a:gd name="T33" fmla="*/ 22 h 34"/>
                    <a:gd name="T34" fmla="*/ 86 w 86"/>
                    <a:gd name="T35" fmla="*/ 6 h 34"/>
                    <a:gd name="T36" fmla="*/ 70 w 86"/>
                    <a:gd name="T37" fmla="*/ 0 h 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6" h="34">
                      <a:moveTo>
                        <a:pt x="70" y="0"/>
                      </a:moveTo>
                      <a:lnTo>
                        <a:pt x="58" y="12"/>
                      </a:lnTo>
                      <a:lnTo>
                        <a:pt x="48" y="18"/>
                      </a:lnTo>
                      <a:lnTo>
                        <a:pt x="38" y="18"/>
                      </a:lnTo>
                      <a:lnTo>
                        <a:pt x="30" y="18"/>
                      </a:lnTo>
                      <a:lnTo>
                        <a:pt x="24" y="12"/>
                      </a:lnTo>
                      <a:lnTo>
                        <a:pt x="16" y="8"/>
                      </a:lnTo>
                      <a:lnTo>
                        <a:pt x="12" y="4"/>
                      </a:lnTo>
                      <a:lnTo>
                        <a:pt x="12" y="2"/>
                      </a:lnTo>
                      <a:lnTo>
                        <a:pt x="0" y="12"/>
                      </a:lnTo>
                      <a:lnTo>
                        <a:pt x="0" y="14"/>
                      </a:lnTo>
                      <a:lnTo>
                        <a:pt x="6" y="18"/>
                      </a:lnTo>
                      <a:lnTo>
                        <a:pt x="14" y="24"/>
                      </a:lnTo>
                      <a:lnTo>
                        <a:pt x="24" y="30"/>
                      </a:lnTo>
                      <a:lnTo>
                        <a:pt x="38" y="34"/>
                      </a:lnTo>
                      <a:lnTo>
                        <a:pt x="52" y="32"/>
                      </a:lnTo>
                      <a:lnTo>
                        <a:pt x="68" y="22"/>
                      </a:lnTo>
                      <a:lnTo>
                        <a:pt x="86" y="6"/>
                      </a:lnTo>
                      <a:lnTo>
                        <a:pt x="7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183" name="Freeform 745"/>
                <p:cNvSpPr>
                  <a:spLocks/>
                </p:cNvSpPr>
                <p:nvPr/>
              </p:nvSpPr>
              <p:spPr bwMode="auto">
                <a:xfrm>
                  <a:off x="4604" y="2586"/>
                  <a:ext cx="86" cy="34"/>
                </a:xfrm>
                <a:custGeom>
                  <a:avLst/>
                  <a:gdLst>
                    <a:gd name="T0" fmla="*/ 70 w 86"/>
                    <a:gd name="T1" fmla="*/ 0 h 34"/>
                    <a:gd name="T2" fmla="*/ 58 w 86"/>
                    <a:gd name="T3" fmla="*/ 12 h 34"/>
                    <a:gd name="T4" fmla="*/ 48 w 86"/>
                    <a:gd name="T5" fmla="*/ 18 h 34"/>
                    <a:gd name="T6" fmla="*/ 38 w 86"/>
                    <a:gd name="T7" fmla="*/ 18 h 34"/>
                    <a:gd name="T8" fmla="*/ 30 w 86"/>
                    <a:gd name="T9" fmla="*/ 18 h 34"/>
                    <a:gd name="T10" fmla="*/ 24 w 86"/>
                    <a:gd name="T11" fmla="*/ 12 h 34"/>
                    <a:gd name="T12" fmla="*/ 16 w 86"/>
                    <a:gd name="T13" fmla="*/ 8 h 34"/>
                    <a:gd name="T14" fmla="*/ 12 w 86"/>
                    <a:gd name="T15" fmla="*/ 4 h 34"/>
                    <a:gd name="T16" fmla="*/ 12 w 86"/>
                    <a:gd name="T17" fmla="*/ 2 h 34"/>
                    <a:gd name="T18" fmla="*/ 0 w 86"/>
                    <a:gd name="T19" fmla="*/ 12 h 34"/>
                    <a:gd name="T20" fmla="*/ 0 w 86"/>
                    <a:gd name="T21" fmla="*/ 14 h 34"/>
                    <a:gd name="T22" fmla="*/ 6 w 86"/>
                    <a:gd name="T23" fmla="*/ 18 h 34"/>
                    <a:gd name="T24" fmla="*/ 14 w 86"/>
                    <a:gd name="T25" fmla="*/ 24 h 34"/>
                    <a:gd name="T26" fmla="*/ 24 w 86"/>
                    <a:gd name="T27" fmla="*/ 30 h 34"/>
                    <a:gd name="T28" fmla="*/ 38 w 86"/>
                    <a:gd name="T29" fmla="*/ 34 h 34"/>
                    <a:gd name="T30" fmla="*/ 52 w 86"/>
                    <a:gd name="T31" fmla="*/ 32 h 34"/>
                    <a:gd name="T32" fmla="*/ 68 w 86"/>
                    <a:gd name="T33" fmla="*/ 22 h 34"/>
                    <a:gd name="T34" fmla="*/ 86 w 86"/>
                    <a:gd name="T35" fmla="*/ 6 h 34"/>
                    <a:gd name="T36" fmla="*/ 70 w 86"/>
                    <a:gd name="T37" fmla="*/ 0 h 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6" h="34">
                      <a:moveTo>
                        <a:pt x="70" y="0"/>
                      </a:moveTo>
                      <a:lnTo>
                        <a:pt x="58" y="12"/>
                      </a:lnTo>
                      <a:lnTo>
                        <a:pt x="48" y="18"/>
                      </a:lnTo>
                      <a:lnTo>
                        <a:pt x="38" y="18"/>
                      </a:lnTo>
                      <a:lnTo>
                        <a:pt x="30" y="18"/>
                      </a:lnTo>
                      <a:lnTo>
                        <a:pt x="24" y="12"/>
                      </a:lnTo>
                      <a:lnTo>
                        <a:pt x="16" y="8"/>
                      </a:lnTo>
                      <a:lnTo>
                        <a:pt x="12" y="4"/>
                      </a:lnTo>
                      <a:lnTo>
                        <a:pt x="12" y="2"/>
                      </a:lnTo>
                      <a:lnTo>
                        <a:pt x="0" y="12"/>
                      </a:lnTo>
                      <a:lnTo>
                        <a:pt x="0" y="14"/>
                      </a:lnTo>
                      <a:lnTo>
                        <a:pt x="6" y="18"/>
                      </a:lnTo>
                      <a:lnTo>
                        <a:pt x="14" y="24"/>
                      </a:lnTo>
                      <a:lnTo>
                        <a:pt x="24" y="30"/>
                      </a:lnTo>
                      <a:lnTo>
                        <a:pt x="38" y="34"/>
                      </a:lnTo>
                      <a:lnTo>
                        <a:pt x="52" y="32"/>
                      </a:lnTo>
                      <a:lnTo>
                        <a:pt x="68" y="22"/>
                      </a:lnTo>
                      <a:lnTo>
                        <a:pt x="86" y="6"/>
                      </a:lnTo>
                      <a:lnTo>
                        <a:pt x="70" y="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3975" name="Group 746"/>
              <p:cNvGrpSpPr>
                <a:grpSpLocks/>
              </p:cNvGrpSpPr>
              <p:nvPr/>
            </p:nvGrpSpPr>
            <p:grpSpPr bwMode="auto">
              <a:xfrm>
                <a:off x="3346" y="2518"/>
                <a:ext cx="64" cy="214"/>
                <a:chOff x="4674" y="2378"/>
                <a:chExt cx="64" cy="214"/>
              </a:xfrm>
            </p:grpSpPr>
            <p:sp>
              <p:nvSpPr>
                <p:cNvPr id="34180" name="Freeform 747"/>
                <p:cNvSpPr>
                  <a:spLocks/>
                </p:cNvSpPr>
                <p:nvPr/>
              </p:nvSpPr>
              <p:spPr bwMode="auto">
                <a:xfrm>
                  <a:off x="4674" y="2378"/>
                  <a:ext cx="64" cy="214"/>
                </a:xfrm>
                <a:custGeom>
                  <a:avLst/>
                  <a:gdLst>
                    <a:gd name="T0" fmla="*/ 46 w 64"/>
                    <a:gd name="T1" fmla="*/ 0 h 214"/>
                    <a:gd name="T2" fmla="*/ 46 w 64"/>
                    <a:gd name="T3" fmla="*/ 22 h 214"/>
                    <a:gd name="T4" fmla="*/ 46 w 64"/>
                    <a:gd name="T5" fmla="*/ 42 h 214"/>
                    <a:gd name="T6" fmla="*/ 46 w 64"/>
                    <a:gd name="T7" fmla="*/ 62 h 214"/>
                    <a:gd name="T8" fmla="*/ 42 w 64"/>
                    <a:gd name="T9" fmla="*/ 80 h 214"/>
                    <a:gd name="T10" fmla="*/ 38 w 64"/>
                    <a:gd name="T11" fmla="*/ 98 h 214"/>
                    <a:gd name="T12" fmla="*/ 34 w 64"/>
                    <a:gd name="T13" fmla="*/ 116 h 214"/>
                    <a:gd name="T14" fmla="*/ 30 w 64"/>
                    <a:gd name="T15" fmla="*/ 132 h 214"/>
                    <a:gd name="T16" fmla="*/ 26 w 64"/>
                    <a:gd name="T17" fmla="*/ 146 h 214"/>
                    <a:gd name="T18" fmla="*/ 20 w 64"/>
                    <a:gd name="T19" fmla="*/ 160 h 214"/>
                    <a:gd name="T20" fmla="*/ 16 w 64"/>
                    <a:gd name="T21" fmla="*/ 172 h 214"/>
                    <a:gd name="T22" fmla="*/ 12 w 64"/>
                    <a:gd name="T23" fmla="*/ 182 h 214"/>
                    <a:gd name="T24" fmla="*/ 8 w 64"/>
                    <a:gd name="T25" fmla="*/ 190 h 214"/>
                    <a:gd name="T26" fmla="*/ 4 w 64"/>
                    <a:gd name="T27" fmla="*/ 198 h 214"/>
                    <a:gd name="T28" fmla="*/ 0 w 64"/>
                    <a:gd name="T29" fmla="*/ 206 h 214"/>
                    <a:gd name="T30" fmla="*/ 0 w 64"/>
                    <a:gd name="T31" fmla="*/ 208 h 214"/>
                    <a:gd name="T32" fmla="*/ 14 w 64"/>
                    <a:gd name="T33" fmla="*/ 214 h 214"/>
                    <a:gd name="T34" fmla="*/ 14 w 64"/>
                    <a:gd name="T35" fmla="*/ 212 h 214"/>
                    <a:gd name="T36" fmla="*/ 16 w 64"/>
                    <a:gd name="T37" fmla="*/ 208 h 214"/>
                    <a:gd name="T38" fmla="*/ 18 w 64"/>
                    <a:gd name="T39" fmla="*/ 206 h 214"/>
                    <a:gd name="T40" fmla="*/ 22 w 64"/>
                    <a:gd name="T41" fmla="*/ 198 h 214"/>
                    <a:gd name="T42" fmla="*/ 26 w 64"/>
                    <a:gd name="T43" fmla="*/ 188 h 214"/>
                    <a:gd name="T44" fmla="*/ 32 w 64"/>
                    <a:gd name="T45" fmla="*/ 176 h 214"/>
                    <a:gd name="T46" fmla="*/ 36 w 64"/>
                    <a:gd name="T47" fmla="*/ 164 h 214"/>
                    <a:gd name="T48" fmla="*/ 42 w 64"/>
                    <a:gd name="T49" fmla="*/ 152 h 214"/>
                    <a:gd name="T50" fmla="*/ 46 w 64"/>
                    <a:gd name="T51" fmla="*/ 134 h 214"/>
                    <a:gd name="T52" fmla="*/ 50 w 64"/>
                    <a:gd name="T53" fmla="*/ 118 h 214"/>
                    <a:gd name="T54" fmla="*/ 54 w 64"/>
                    <a:gd name="T55" fmla="*/ 100 h 214"/>
                    <a:gd name="T56" fmla="*/ 56 w 64"/>
                    <a:gd name="T57" fmla="*/ 82 h 214"/>
                    <a:gd name="T58" fmla="*/ 62 w 64"/>
                    <a:gd name="T59" fmla="*/ 62 h 214"/>
                    <a:gd name="T60" fmla="*/ 62 w 64"/>
                    <a:gd name="T61" fmla="*/ 42 h 214"/>
                    <a:gd name="T62" fmla="*/ 64 w 64"/>
                    <a:gd name="T63" fmla="*/ 22 h 214"/>
                    <a:gd name="T64" fmla="*/ 64 w 64"/>
                    <a:gd name="T65" fmla="*/ 0 h 214"/>
                    <a:gd name="T66" fmla="*/ 46 w 64"/>
                    <a:gd name="T67" fmla="*/ 0 h 21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4" h="214">
                      <a:moveTo>
                        <a:pt x="46" y="0"/>
                      </a:moveTo>
                      <a:lnTo>
                        <a:pt x="46" y="22"/>
                      </a:lnTo>
                      <a:lnTo>
                        <a:pt x="46" y="42"/>
                      </a:lnTo>
                      <a:lnTo>
                        <a:pt x="46" y="62"/>
                      </a:lnTo>
                      <a:lnTo>
                        <a:pt x="42" y="80"/>
                      </a:lnTo>
                      <a:lnTo>
                        <a:pt x="38" y="98"/>
                      </a:lnTo>
                      <a:lnTo>
                        <a:pt x="34" y="116"/>
                      </a:lnTo>
                      <a:lnTo>
                        <a:pt x="30" y="132"/>
                      </a:lnTo>
                      <a:lnTo>
                        <a:pt x="26" y="146"/>
                      </a:lnTo>
                      <a:lnTo>
                        <a:pt x="20" y="160"/>
                      </a:lnTo>
                      <a:lnTo>
                        <a:pt x="16" y="172"/>
                      </a:lnTo>
                      <a:lnTo>
                        <a:pt x="12" y="182"/>
                      </a:lnTo>
                      <a:lnTo>
                        <a:pt x="8" y="190"/>
                      </a:lnTo>
                      <a:lnTo>
                        <a:pt x="4" y="198"/>
                      </a:lnTo>
                      <a:lnTo>
                        <a:pt x="0" y="206"/>
                      </a:lnTo>
                      <a:lnTo>
                        <a:pt x="0" y="208"/>
                      </a:lnTo>
                      <a:lnTo>
                        <a:pt x="14" y="214"/>
                      </a:lnTo>
                      <a:lnTo>
                        <a:pt x="14" y="212"/>
                      </a:lnTo>
                      <a:lnTo>
                        <a:pt x="16" y="208"/>
                      </a:lnTo>
                      <a:lnTo>
                        <a:pt x="18" y="206"/>
                      </a:lnTo>
                      <a:lnTo>
                        <a:pt x="22" y="198"/>
                      </a:lnTo>
                      <a:lnTo>
                        <a:pt x="26" y="188"/>
                      </a:lnTo>
                      <a:lnTo>
                        <a:pt x="32" y="176"/>
                      </a:lnTo>
                      <a:lnTo>
                        <a:pt x="36" y="164"/>
                      </a:lnTo>
                      <a:lnTo>
                        <a:pt x="42" y="152"/>
                      </a:lnTo>
                      <a:lnTo>
                        <a:pt x="46" y="134"/>
                      </a:lnTo>
                      <a:lnTo>
                        <a:pt x="50" y="118"/>
                      </a:lnTo>
                      <a:lnTo>
                        <a:pt x="54" y="100"/>
                      </a:lnTo>
                      <a:lnTo>
                        <a:pt x="56" y="82"/>
                      </a:lnTo>
                      <a:lnTo>
                        <a:pt x="62" y="62"/>
                      </a:lnTo>
                      <a:lnTo>
                        <a:pt x="62" y="42"/>
                      </a:lnTo>
                      <a:lnTo>
                        <a:pt x="64" y="22"/>
                      </a:lnTo>
                      <a:lnTo>
                        <a:pt x="64" y="0"/>
                      </a:lnTo>
                      <a:lnTo>
                        <a:pt x="46"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181" name="Freeform 748"/>
                <p:cNvSpPr>
                  <a:spLocks/>
                </p:cNvSpPr>
                <p:nvPr/>
              </p:nvSpPr>
              <p:spPr bwMode="auto">
                <a:xfrm>
                  <a:off x="4674" y="2378"/>
                  <a:ext cx="64" cy="214"/>
                </a:xfrm>
                <a:custGeom>
                  <a:avLst/>
                  <a:gdLst>
                    <a:gd name="T0" fmla="*/ 46 w 64"/>
                    <a:gd name="T1" fmla="*/ 0 h 214"/>
                    <a:gd name="T2" fmla="*/ 46 w 64"/>
                    <a:gd name="T3" fmla="*/ 22 h 214"/>
                    <a:gd name="T4" fmla="*/ 46 w 64"/>
                    <a:gd name="T5" fmla="*/ 42 h 214"/>
                    <a:gd name="T6" fmla="*/ 46 w 64"/>
                    <a:gd name="T7" fmla="*/ 62 h 214"/>
                    <a:gd name="T8" fmla="*/ 42 w 64"/>
                    <a:gd name="T9" fmla="*/ 80 h 214"/>
                    <a:gd name="T10" fmla="*/ 38 w 64"/>
                    <a:gd name="T11" fmla="*/ 98 h 214"/>
                    <a:gd name="T12" fmla="*/ 34 w 64"/>
                    <a:gd name="T13" fmla="*/ 116 h 214"/>
                    <a:gd name="T14" fmla="*/ 30 w 64"/>
                    <a:gd name="T15" fmla="*/ 132 h 214"/>
                    <a:gd name="T16" fmla="*/ 26 w 64"/>
                    <a:gd name="T17" fmla="*/ 146 h 214"/>
                    <a:gd name="T18" fmla="*/ 20 w 64"/>
                    <a:gd name="T19" fmla="*/ 160 h 214"/>
                    <a:gd name="T20" fmla="*/ 16 w 64"/>
                    <a:gd name="T21" fmla="*/ 172 h 214"/>
                    <a:gd name="T22" fmla="*/ 12 w 64"/>
                    <a:gd name="T23" fmla="*/ 182 h 214"/>
                    <a:gd name="T24" fmla="*/ 8 w 64"/>
                    <a:gd name="T25" fmla="*/ 190 h 214"/>
                    <a:gd name="T26" fmla="*/ 4 w 64"/>
                    <a:gd name="T27" fmla="*/ 198 h 214"/>
                    <a:gd name="T28" fmla="*/ 0 w 64"/>
                    <a:gd name="T29" fmla="*/ 206 h 214"/>
                    <a:gd name="T30" fmla="*/ 0 w 64"/>
                    <a:gd name="T31" fmla="*/ 208 h 214"/>
                    <a:gd name="T32" fmla="*/ 14 w 64"/>
                    <a:gd name="T33" fmla="*/ 214 h 214"/>
                    <a:gd name="T34" fmla="*/ 14 w 64"/>
                    <a:gd name="T35" fmla="*/ 212 h 214"/>
                    <a:gd name="T36" fmla="*/ 16 w 64"/>
                    <a:gd name="T37" fmla="*/ 208 h 214"/>
                    <a:gd name="T38" fmla="*/ 18 w 64"/>
                    <a:gd name="T39" fmla="*/ 206 h 214"/>
                    <a:gd name="T40" fmla="*/ 22 w 64"/>
                    <a:gd name="T41" fmla="*/ 198 h 214"/>
                    <a:gd name="T42" fmla="*/ 26 w 64"/>
                    <a:gd name="T43" fmla="*/ 188 h 214"/>
                    <a:gd name="T44" fmla="*/ 32 w 64"/>
                    <a:gd name="T45" fmla="*/ 176 h 214"/>
                    <a:gd name="T46" fmla="*/ 36 w 64"/>
                    <a:gd name="T47" fmla="*/ 164 h 214"/>
                    <a:gd name="T48" fmla="*/ 42 w 64"/>
                    <a:gd name="T49" fmla="*/ 152 h 214"/>
                    <a:gd name="T50" fmla="*/ 46 w 64"/>
                    <a:gd name="T51" fmla="*/ 134 h 214"/>
                    <a:gd name="T52" fmla="*/ 50 w 64"/>
                    <a:gd name="T53" fmla="*/ 118 h 214"/>
                    <a:gd name="T54" fmla="*/ 54 w 64"/>
                    <a:gd name="T55" fmla="*/ 100 h 214"/>
                    <a:gd name="T56" fmla="*/ 56 w 64"/>
                    <a:gd name="T57" fmla="*/ 82 h 214"/>
                    <a:gd name="T58" fmla="*/ 62 w 64"/>
                    <a:gd name="T59" fmla="*/ 62 h 214"/>
                    <a:gd name="T60" fmla="*/ 62 w 64"/>
                    <a:gd name="T61" fmla="*/ 42 h 214"/>
                    <a:gd name="T62" fmla="*/ 64 w 64"/>
                    <a:gd name="T63" fmla="*/ 22 h 214"/>
                    <a:gd name="T64" fmla="*/ 64 w 64"/>
                    <a:gd name="T65" fmla="*/ 0 h 214"/>
                    <a:gd name="T66" fmla="*/ 46 w 64"/>
                    <a:gd name="T67" fmla="*/ 0 h 21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4" h="214">
                      <a:moveTo>
                        <a:pt x="46" y="0"/>
                      </a:moveTo>
                      <a:lnTo>
                        <a:pt x="46" y="22"/>
                      </a:lnTo>
                      <a:lnTo>
                        <a:pt x="46" y="42"/>
                      </a:lnTo>
                      <a:lnTo>
                        <a:pt x="46" y="62"/>
                      </a:lnTo>
                      <a:lnTo>
                        <a:pt x="42" y="80"/>
                      </a:lnTo>
                      <a:lnTo>
                        <a:pt x="38" y="98"/>
                      </a:lnTo>
                      <a:lnTo>
                        <a:pt x="34" y="116"/>
                      </a:lnTo>
                      <a:lnTo>
                        <a:pt x="30" y="132"/>
                      </a:lnTo>
                      <a:lnTo>
                        <a:pt x="26" y="146"/>
                      </a:lnTo>
                      <a:lnTo>
                        <a:pt x="20" y="160"/>
                      </a:lnTo>
                      <a:lnTo>
                        <a:pt x="16" y="172"/>
                      </a:lnTo>
                      <a:lnTo>
                        <a:pt x="12" y="182"/>
                      </a:lnTo>
                      <a:lnTo>
                        <a:pt x="8" y="190"/>
                      </a:lnTo>
                      <a:lnTo>
                        <a:pt x="4" y="198"/>
                      </a:lnTo>
                      <a:lnTo>
                        <a:pt x="0" y="206"/>
                      </a:lnTo>
                      <a:lnTo>
                        <a:pt x="0" y="208"/>
                      </a:lnTo>
                      <a:lnTo>
                        <a:pt x="14" y="214"/>
                      </a:lnTo>
                      <a:lnTo>
                        <a:pt x="14" y="212"/>
                      </a:lnTo>
                      <a:lnTo>
                        <a:pt x="16" y="208"/>
                      </a:lnTo>
                      <a:lnTo>
                        <a:pt x="18" y="206"/>
                      </a:lnTo>
                      <a:lnTo>
                        <a:pt x="22" y="198"/>
                      </a:lnTo>
                      <a:lnTo>
                        <a:pt x="26" y="188"/>
                      </a:lnTo>
                      <a:lnTo>
                        <a:pt x="32" y="176"/>
                      </a:lnTo>
                      <a:lnTo>
                        <a:pt x="36" y="164"/>
                      </a:lnTo>
                      <a:lnTo>
                        <a:pt x="42" y="152"/>
                      </a:lnTo>
                      <a:lnTo>
                        <a:pt x="46" y="134"/>
                      </a:lnTo>
                      <a:lnTo>
                        <a:pt x="50" y="118"/>
                      </a:lnTo>
                      <a:lnTo>
                        <a:pt x="54" y="100"/>
                      </a:lnTo>
                      <a:lnTo>
                        <a:pt x="56" y="82"/>
                      </a:lnTo>
                      <a:lnTo>
                        <a:pt x="62" y="62"/>
                      </a:lnTo>
                      <a:lnTo>
                        <a:pt x="62" y="42"/>
                      </a:lnTo>
                      <a:lnTo>
                        <a:pt x="64" y="22"/>
                      </a:lnTo>
                      <a:lnTo>
                        <a:pt x="64" y="0"/>
                      </a:lnTo>
                      <a:lnTo>
                        <a:pt x="46" y="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sp>
            <p:nvSpPr>
              <p:cNvPr id="33976" name="Freeform 749"/>
              <p:cNvSpPr>
                <a:spLocks/>
              </p:cNvSpPr>
              <p:nvPr/>
            </p:nvSpPr>
            <p:spPr bwMode="auto">
              <a:xfrm>
                <a:off x="2674" y="2086"/>
                <a:ext cx="20" cy="130"/>
              </a:xfrm>
              <a:custGeom>
                <a:avLst/>
                <a:gdLst>
                  <a:gd name="T0" fmla="*/ 20 w 20"/>
                  <a:gd name="T1" fmla="*/ 130 h 130"/>
                  <a:gd name="T2" fmla="*/ 20 w 20"/>
                  <a:gd name="T3" fmla="*/ 126 h 130"/>
                  <a:gd name="T4" fmla="*/ 20 w 20"/>
                  <a:gd name="T5" fmla="*/ 114 h 130"/>
                  <a:gd name="T6" fmla="*/ 20 w 20"/>
                  <a:gd name="T7" fmla="*/ 100 h 130"/>
                  <a:gd name="T8" fmla="*/ 20 w 20"/>
                  <a:gd name="T9" fmla="*/ 80 h 130"/>
                  <a:gd name="T10" fmla="*/ 20 w 20"/>
                  <a:gd name="T11" fmla="*/ 58 h 130"/>
                  <a:gd name="T12" fmla="*/ 16 w 20"/>
                  <a:gd name="T13" fmla="*/ 38 h 130"/>
                  <a:gd name="T14" fmla="*/ 12 w 20"/>
                  <a:gd name="T15" fmla="*/ 18 h 130"/>
                  <a:gd name="T16" fmla="*/ 10 w 20"/>
                  <a:gd name="T17" fmla="*/ 0 h 130"/>
                  <a:gd name="T18" fmla="*/ 2 w 20"/>
                  <a:gd name="T19" fmla="*/ 18 h 130"/>
                  <a:gd name="T20" fmla="*/ 0 w 20"/>
                  <a:gd name="T21" fmla="*/ 38 h 130"/>
                  <a:gd name="T22" fmla="*/ 0 w 20"/>
                  <a:gd name="T23" fmla="*/ 58 h 130"/>
                  <a:gd name="T24" fmla="*/ 0 w 20"/>
                  <a:gd name="T25" fmla="*/ 80 h 130"/>
                  <a:gd name="T26" fmla="*/ 0 w 20"/>
                  <a:gd name="T27" fmla="*/ 100 h 130"/>
                  <a:gd name="T28" fmla="*/ 0 w 20"/>
                  <a:gd name="T29" fmla="*/ 114 h 130"/>
                  <a:gd name="T30" fmla="*/ 0 w 20"/>
                  <a:gd name="T31" fmla="*/ 126 h 130"/>
                  <a:gd name="T32" fmla="*/ 0 w 20"/>
                  <a:gd name="T33" fmla="*/ 13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130">
                    <a:moveTo>
                      <a:pt x="20" y="130"/>
                    </a:moveTo>
                    <a:lnTo>
                      <a:pt x="20" y="126"/>
                    </a:lnTo>
                    <a:lnTo>
                      <a:pt x="20" y="114"/>
                    </a:lnTo>
                    <a:lnTo>
                      <a:pt x="20" y="100"/>
                    </a:lnTo>
                    <a:lnTo>
                      <a:pt x="20" y="80"/>
                    </a:lnTo>
                    <a:lnTo>
                      <a:pt x="20" y="58"/>
                    </a:lnTo>
                    <a:lnTo>
                      <a:pt x="16" y="38"/>
                    </a:lnTo>
                    <a:lnTo>
                      <a:pt x="12" y="18"/>
                    </a:lnTo>
                    <a:lnTo>
                      <a:pt x="10" y="0"/>
                    </a:lnTo>
                    <a:lnTo>
                      <a:pt x="2" y="18"/>
                    </a:lnTo>
                    <a:lnTo>
                      <a:pt x="0" y="38"/>
                    </a:lnTo>
                    <a:lnTo>
                      <a:pt x="0" y="58"/>
                    </a:lnTo>
                    <a:lnTo>
                      <a:pt x="0" y="80"/>
                    </a:lnTo>
                    <a:lnTo>
                      <a:pt x="0" y="100"/>
                    </a:lnTo>
                    <a:lnTo>
                      <a:pt x="0" y="114"/>
                    </a:lnTo>
                    <a:lnTo>
                      <a:pt x="0" y="126"/>
                    </a:lnTo>
                    <a:lnTo>
                      <a:pt x="0" y="13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977" name="Freeform 750"/>
              <p:cNvSpPr>
                <a:spLocks/>
              </p:cNvSpPr>
              <p:nvPr/>
            </p:nvSpPr>
            <p:spPr bwMode="auto">
              <a:xfrm>
                <a:off x="2674" y="2266"/>
                <a:ext cx="20" cy="130"/>
              </a:xfrm>
              <a:custGeom>
                <a:avLst/>
                <a:gdLst>
                  <a:gd name="T0" fmla="*/ 20 w 20"/>
                  <a:gd name="T1" fmla="*/ 0 h 130"/>
                  <a:gd name="T2" fmla="*/ 20 w 20"/>
                  <a:gd name="T3" fmla="*/ 4 h 130"/>
                  <a:gd name="T4" fmla="*/ 20 w 20"/>
                  <a:gd name="T5" fmla="*/ 14 h 130"/>
                  <a:gd name="T6" fmla="*/ 20 w 20"/>
                  <a:gd name="T7" fmla="*/ 30 h 130"/>
                  <a:gd name="T8" fmla="*/ 20 w 20"/>
                  <a:gd name="T9" fmla="*/ 50 h 130"/>
                  <a:gd name="T10" fmla="*/ 20 w 20"/>
                  <a:gd name="T11" fmla="*/ 72 h 130"/>
                  <a:gd name="T12" fmla="*/ 16 w 20"/>
                  <a:gd name="T13" fmla="*/ 92 h 130"/>
                  <a:gd name="T14" fmla="*/ 12 w 20"/>
                  <a:gd name="T15" fmla="*/ 114 h 130"/>
                  <a:gd name="T16" fmla="*/ 10 w 20"/>
                  <a:gd name="T17" fmla="*/ 130 h 130"/>
                  <a:gd name="T18" fmla="*/ 2 w 20"/>
                  <a:gd name="T19" fmla="*/ 114 h 130"/>
                  <a:gd name="T20" fmla="*/ 0 w 20"/>
                  <a:gd name="T21" fmla="*/ 92 h 130"/>
                  <a:gd name="T22" fmla="*/ 0 w 20"/>
                  <a:gd name="T23" fmla="*/ 72 h 130"/>
                  <a:gd name="T24" fmla="*/ 0 w 20"/>
                  <a:gd name="T25" fmla="*/ 50 h 130"/>
                  <a:gd name="T26" fmla="*/ 0 w 20"/>
                  <a:gd name="T27" fmla="*/ 30 h 130"/>
                  <a:gd name="T28" fmla="*/ 0 w 20"/>
                  <a:gd name="T29" fmla="*/ 14 h 130"/>
                  <a:gd name="T30" fmla="*/ 0 w 20"/>
                  <a:gd name="T31" fmla="*/ 4 h 130"/>
                  <a:gd name="T32" fmla="*/ 0 w 20"/>
                  <a:gd name="T33" fmla="*/ 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130">
                    <a:moveTo>
                      <a:pt x="20" y="0"/>
                    </a:moveTo>
                    <a:lnTo>
                      <a:pt x="20" y="4"/>
                    </a:lnTo>
                    <a:lnTo>
                      <a:pt x="20" y="14"/>
                    </a:lnTo>
                    <a:lnTo>
                      <a:pt x="20" y="30"/>
                    </a:lnTo>
                    <a:lnTo>
                      <a:pt x="20" y="50"/>
                    </a:lnTo>
                    <a:lnTo>
                      <a:pt x="20" y="72"/>
                    </a:lnTo>
                    <a:lnTo>
                      <a:pt x="16" y="92"/>
                    </a:lnTo>
                    <a:lnTo>
                      <a:pt x="12" y="114"/>
                    </a:lnTo>
                    <a:lnTo>
                      <a:pt x="10" y="130"/>
                    </a:lnTo>
                    <a:lnTo>
                      <a:pt x="2" y="114"/>
                    </a:lnTo>
                    <a:lnTo>
                      <a:pt x="0" y="92"/>
                    </a:lnTo>
                    <a:lnTo>
                      <a:pt x="0" y="72"/>
                    </a:lnTo>
                    <a:lnTo>
                      <a:pt x="0" y="50"/>
                    </a:lnTo>
                    <a:lnTo>
                      <a:pt x="0" y="30"/>
                    </a:lnTo>
                    <a:lnTo>
                      <a:pt x="0" y="14"/>
                    </a:lnTo>
                    <a:lnTo>
                      <a:pt x="0" y="4"/>
                    </a:lnTo>
                    <a:lnTo>
                      <a:pt x="0"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978" name="Freeform 751"/>
              <p:cNvSpPr>
                <a:spLocks/>
              </p:cNvSpPr>
              <p:nvPr/>
            </p:nvSpPr>
            <p:spPr bwMode="auto">
              <a:xfrm>
                <a:off x="3634" y="2086"/>
                <a:ext cx="22" cy="130"/>
              </a:xfrm>
              <a:custGeom>
                <a:avLst/>
                <a:gdLst>
                  <a:gd name="T0" fmla="*/ 20 w 22"/>
                  <a:gd name="T1" fmla="*/ 130 h 130"/>
                  <a:gd name="T2" fmla="*/ 20 w 22"/>
                  <a:gd name="T3" fmla="*/ 126 h 130"/>
                  <a:gd name="T4" fmla="*/ 22 w 22"/>
                  <a:gd name="T5" fmla="*/ 114 h 130"/>
                  <a:gd name="T6" fmla="*/ 22 w 22"/>
                  <a:gd name="T7" fmla="*/ 100 h 130"/>
                  <a:gd name="T8" fmla="*/ 22 w 22"/>
                  <a:gd name="T9" fmla="*/ 80 h 130"/>
                  <a:gd name="T10" fmla="*/ 20 w 22"/>
                  <a:gd name="T11" fmla="*/ 58 h 130"/>
                  <a:gd name="T12" fmla="*/ 18 w 22"/>
                  <a:gd name="T13" fmla="*/ 38 h 130"/>
                  <a:gd name="T14" fmla="*/ 12 w 22"/>
                  <a:gd name="T15" fmla="*/ 18 h 130"/>
                  <a:gd name="T16" fmla="*/ 10 w 22"/>
                  <a:gd name="T17" fmla="*/ 0 h 130"/>
                  <a:gd name="T18" fmla="*/ 6 w 22"/>
                  <a:gd name="T19" fmla="*/ 18 h 130"/>
                  <a:gd name="T20" fmla="*/ 2 w 22"/>
                  <a:gd name="T21" fmla="*/ 38 h 130"/>
                  <a:gd name="T22" fmla="*/ 0 w 22"/>
                  <a:gd name="T23" fmla="*/ 58 h 130"/>
                  <a:gd name="T24" fmla="*/ 0 w 22"/>
                  <a:gd name="T25" fmla="*/ 80 h 130"/>
                  <a:gd name="T26" fmla="*/ 0 w 22"/>
                  <a:gd name="T27" fmla="*/ 100 h 130"/>
                  <a:gd name="T28" fmla="*/ 2 w 22"/>
                  <a:gd name="T29" fmla="*/ 114 h 130"/>
                  <a:gd name="T30" fmla="*/ 2 w 22"/>
                  <a:gd name="T31" fmla="*/ 126 h 130"/>
                  <a:gd name="T32" fmla="*/ 2 w 22"/>
                  <a:gd name="T33" fmla="*/ 13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130">
                    <a:moveTo>
                      <a:pt x="20" y="130"/>
                    </a:moveTo>
                    <a:lnTo>
                      <a:pt x="20" y="126"/>
                    </a:lnTo>
                    <a:lnTo>
                      <a:pt x="22" y="114"/>
                    </a:lnTo>
                    <a:lnTo>
                      <a:pt x="22" y="100"/>
                    </a:lnTo>
                    <a:lnTo>
                      <a:pt x="22" y="80"/>
                    </a:lnTo>
                    <a:lnTo>
                      <a:pt x="20" y="58"/>
                    </a:lnTo>
                    <a:lnTo>
                      <a:pt x="18" y="38"/>
                    </a:lnTo>
                    <a:lnTo>
                      <a:pt x="12" y="18"/>
                    </a:lnTo>
                    <a:lnTo>
                      <a:pt x="10" y="0"/>
                    </a:lnTo>
                    <a:lnTo>
                      <a:pt x="6" y="18"/>
                    </a:lnTo>
                    <a:lnTo>
                      <a:pt x="2" y="38"/>
                    </a:lnTo>
                    <a:lnTo>
                      <a:pt x="0" y="58"/>
                    </a:lnTo>
                    <a:lnTo>
                      <a:pt x="0" y="80"/>
                    </a:lnTo>
                    <a:lnTo>
                      <a:pt x="0" y="100"/>
                    </a:lnTo>
                    <a:lnTo>
                      <a:pt x="2" y="114"/>
                    </a:lnTo>
                    <a:lnTo>
                      <a:pt x="2" y="126"/>
                    </a:lnTo>
                    <a:lnTo>
                      <a:pt x="2" y="13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979" name="Freeform 752"/>
              <p:cNvSpPr>
                <a:spLocks/>
              </p:cNvSpPr>
              <p:nvPr/>
            </p:nvSpPr>
            <p:spPr bwMode="auto">
              <a:xfrm>
                <a:off x="3634" y="2266"/>
                <a:ext cx="22" cy="130"/>
              </a:xfrm>
              <a:custGeom>
                <a:avLst/>
                <a:gdLst>
                  <a:gd name="T0" fmla="*/ 20 w 22"/>
                  <a:gd name="T1" fmla="*/ 0 h 130"/>
                  <a:gd name="T2" fmla="*/ 20 w 22"/>
                  <a:gd name="T3" fmla="*/ 4 h 130"/>
                  <a:gd name="T4" fmla="*/ 22 w 22"/>
                  <a:gd name="T5" fmla="*/ 14 h 130"/>
                  <a:gd name="T6" fmla="*/ 22 w 22"/>
                  <a:gd name="T7" fmla="*/ 30 h 130"/>
                  <a:gd name="T8" fmla="*/ 22 w 22"/>
                  <a:gd name="T9" fmla="*/ 50 h 130"/>
                  <a:gd name="T10" fmla="*/ 20 w 22"/>
                  <a:gd name="T11" fmla="*/ 72 h 130"/>
                  <a:gd name="T12" fmla="*/ 18 w 22"/>
                  <a:gd name="T13" fmla="*/ 92 h 130"/>
                  <a:gd name="T14" fmla="*/ 12 w 22"/>
                  <a:gd name="T15" fmla="*/ 114 h 130"/>
                  <a:gd name="T16" fmla="*/ 10 w 22"/>
                  <a:gd name="T17" fmla="*/ 130 h 130"/>
                  <a:gd name="T18" fmla="*/ 6 w 22"/>
                  <a:gd name="T19" fmla="*/ 114 h 130"/>
                  <a:gd name="T20" fmla="*/ 2 w 22"/>
                  <a:gd name="T21" fmla="*/ 92 h 130"/>
                  <a:gd name="T22" fmla="*/ 0 w 22"/>
                  <a:gd name="T23" fmla="*/ 72 h 130"/>
                  <a:gd name="T24" fmla="*/ 0 w 22"/>
                  <a:gd name="T25" fmla="*/ 50 h 130"/>
                  <a:gd name="T26" fmla="*/ 0 w 22"/>
                  <a:gd name="T27" fmla="*/ 30 h 130"/>
                  <a:gd name="T28" fmla="*/ 2 w 22"/>
                  <a:gd name="T29" fmla="*/ 14 h 130"/>
                  <a:gd name="T30" fmla="*/ 2 w 22"/>
                  <a:gd name="T31" fmla="*/ 4 h 130"/>
                  <a:gd name="T32" fmla="*/ 2 w 22"/>
                  <a:gd name="T33" fmla="*/ 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130">
                    <a:moveTo>
                      <a:pt x="20" y="0"/>
                    </a:moveTo>
                    <a:lnTo>
                      <a:pt x="20" y="4"/>
                    </a:lnTo>
                    <a:lnTo>
                      <a:pt x="22" y="14"/>
                    </a:lnTo>
                    <a:lnTo>
                      <a:pt x="22" y="30"/>
                    </a:lnTo>
                    <a:lnTo>
                      <a:pt x="22" y="50"/>
                    </a:lnTo>
                    <a:lnTo>
                      <a:pt x="20" y="72"/>
                    </a:lnTo>
                    <a:lnTo>
                      <a:pt x="18" y="92"/>
                    </a:lnTo>
                    <a:lnTo>
                      <a:pt x="12" y="114"/>
                    </a:lnTo>
                    <a:lnTo>
                      <a:pt x="10" y="130"/>
                    </a:lnTo>
                    <a:lnTo>
                      <a:pt x="6" y="114"/>
                    </a:lnTo>
                    <a:lnTo>
                      <a:pt x="2" y="92"/>
                    </a:lnTo>
                    <a:lnTo>
                      <a:pt x="0" y="72"/>
                    </a:lnTo>
                    <a:lnTo>
                      <a:pt x="0" y="50"/>
                    </a:lnTo>
                    <a:lnTo>
                      <a:pt x="0" y="30"/>
                    </a:lnTo>
                    <a:lnTo>
                      <a:pt x="2" y="14"/>
                    </a:lnTo>
                    <a:lnTo>
                      <a:pt x="2" y="4"/>
                    </a:lnTo>
                    <a:lnTo>
                      <a:pt x="2"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980" name="Freeform 753"/>
              <p:cNvSpPr>
                <a:spLocks/>
              </p:cNvSpPr>
              <p:nvPr/>
            </p:nvSpPr>
            <p:spPr bwMode="auto">
              <a:xfrm>
                <a:off x="3700" y="2086"/>
                <a:ext cx="20" cy="130"/>
              </a:xfrm>
              <a:custGeom>
                <a:avLst/>
                <a:gdLst>
                  <a:gd name="T0" fmla="*/ 20 w 20"/>
                  <a:gd name="T1" fmla="*/ 130 h 130"/>
                  <a:gd name="T2" fmla="*/ 20 w 20"/>
                  <a:gd name="T3" fmla="*/ 126 h 130"/>
                  <a:gd name="T4" fmla="*/ 20 w 20"/>
                  <a:gd name="T5" fmla="*/ 114 h 130"/>
                  <a:gd name="T6" fmla="*/ 20 w 20"/>
                  <a:gd name="T7" fmla="*/ 100 h 130"/>
                  <a:gd name="T8" fmla="*/ 20 w 20"/>
                  <a:gd name="T9" fmla="*/ 80 h 130"/>
                  <a:gd name="T10" fmla="*/ 16 w 20"/>
                  <a:gd name="T11" fmla="*/ 58 h 130"/>
                  <a:gd name="T12" fmla="*/ 16 w 20"/>
                  <a:gd name="T13" fmla="*/ 38 h 130"/>
                  <a:gd name="T14" fmla="*/ 10 w 20"/>
                  <a:gd name="T15" fmla="*/ 18 h 130"/>
                  <a:gd name="T16" fmla="*/ 6 w 20"/>
                  <a:gd name="T17" fmla="*/ 0 h 130"/>
                  <a:gd name="T18" fmla="*/ 2 w 20"/>
                  <a:gd name="T19" fmla="*/ 18 h 130"/>
                  <a:gd name="T20" fmla="*/ 0 w 20"/>
                  <a:gd name="T21" fmla="*/ 38 h 130"/>
                  <a:gd name="T22" fmla="*/ 0 w 20"/>
                  <a:gd name="T23" fmla="*/ 58 h 130"/>
                  <a:gd name="T24" fmla="*/ 0 w 20"/>
                  <a:gd name="T25" fmla="*/ 80 h 130"/>
                  <a:gd name="T26" fmla="*/ 0 w 20"/>
                  <a:gd name="T27" fmla="*/ 100 h 130"/>
                  <a:gd name="T28" fmla="*/ 0 w 20"/>
                  <a:gd name="T29" fmla="*/ 114 h 130"/>
                  <a:gd name="T30" fmla="*/ 0 w 20"/>
                  <a:gd name="T31" fmla="*/ 126 h 130"/>
                  <a:gd name="T32" fmla="*/ 0 w 20"/>
                  <a:gd name="T33" fmla="*/ 13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130">
                    <a:moveTo>
                      <a:pt x="20" y="130"/>
                    </a:moveTo>
                    <a:lnTo>
                      <a:pt x="20" y="126"/>
                    </a:lnTo>
                    <a:lnTo>
                      <a:pt x="20" y="114"/>
                    </a:lnTo>
                    <a:lnTo>
                      <a:pt x="20" y="100"/>
                    </a:lnTo>
                    <a:lnTo>
                      <a:pt x="20" y="80"/>
                    </a:lnTo>
                    <a:lnTo>
                      <a:pt x="16" y="58"/>
                    </a:lnTo>
                    <a:lnTo>
                      <a:pt x="16" y="38"/>
                    </a:lnTo>
                    <a:lnTo>
                      <a:pt x="10" y="18"/>
                    </a:lnTo>
                    <a:lnTo>
                      <a:pt x="6" y="0"/>
                    </a:lnTo>
                    <a:lnTo>
                      <a:pt x="2" y="18"/>
                    </a:lnTo>
                    <a:lnTo>
                      <a:pt x="0" y="38"/>
                    </a:lnTo>
                    <a:lnTo>
                      <a:pt x="0" y="58"/>
                    </a:lnTo>
                    <a:lnTo>
                      <a:pt x="0" y="80"/>
                    </a:lnTo>
                    <a:lnTo>
                      <a:pt x="0" y="100"/>
                    </a:lnTo>
                    <a:lnTo>
                      <a:pt x="0" y="114"/>
                    </a:lnTo>
                    <a:lnTo>
                      <a:pt x="0" y="126"/>
                    </a:lnTo>
                    <a:lnTo>
                      <a:pt x="0" y="13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981" name="Freeform 754"/>
              <p:cNvSpPr>
                <a:spLocks/>
              </p:cNvSpPr>
              <p:nvPr/>
            </p:nvSpPr>
            <p:spPr bwMode="auto">
              <a:xfrm>
                <a:off x="3700" y="2266"/>
                <a:ext cx="20" cy="130"/>
              </a:xfrm>
              <a:custGeom>
                <a:avLst/>
                <a:gdLst>
                  <a:gd name="T0" fmla="*/ 20 w 20"/>
                  <a:gd name="T1" fmla="*/ 0 h 130"/>
                  <a:gd name="T2" fmla="*/ 20 w 20"/>
                  <a:gd name="T3" fmla="*/ 4 h 130"/>
                  <a:gd name="T4" fmla="*/ 20 w 20"/>
                  <a:gd name="T5" fmla="*/ 14 h 130"/>
                  <a:gd name="T6" fmla="*/ 20 w 20"/>
                  <a:gd name="T7" fmla="*/ 30 h 130"/>
                  <a:gd name="T8" fmla="*/ 20 w 20"/>
                  <a:gd name="T9" fmla="*/ 50 h 130"/>
                  <a:gd name="T10" fmla="*/ 16 w 20"/>
                  <a:gd name="T11" fmla="*/ 72 h 130"/>
                  <a:gd name="T12" fmla="*/ 16 w 20"/>
                  <a:gd name="T13" fmla="*/ 92 h 130"/>
                  <a:gd name="T14" fmla="*/ 10 w 20"/>
                  <a:gd name="T15" fmla="*/ 114 h 130"/>
                  <a:gd name="T16" fmla="*/ 6 w 20"/>
                  <a:gd name="T17" fmla="*/ 130 h 130"/>
                  <a:gd name="T18" fmla="*/ 2 w 20"/>
                  <a:gd name="T19" fmla="*/ 114 h 130"/>
                  <a:gd name="T20" fmla="*/ 0 w 20"/>
                  <a:gd name="T21" fmla="*/ 92 h 130"/>
                  <a:gd name="T22" fmla="*/ 0 w 20"/>
                  <a:gd name="T23" fmla="*/ 72 h 130"/>
                  <a:gd name="T24" fmla="*/ 0 w 20"/>
                  <a:gd name="T25" fmla="*/ 50 h 130"/>
                  <a:gd name="T26" fmla="*/ 0 w 20"/>
                  <a:gd name="T27" fmla="*/ 30 h 130"/>
                  <a:gd name="T28" fmla="*/ 0 w 20"/>
                  <a:gd name="T29" fmla="*/ 14 h 130"/>
                  <a:gd name="T30" fmla="*/ 0 w 20"/>
                  <a:gd name="T31" fmla="*/ 4 h 130"/>
                  <a:gd name="T32" fmla="*/ 0 w 20"/>
                  <a:gd name="T33" fmla="*/ 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130">
                    <a:moveTo>
                      <a:pt x="20" y="0"/>
                    </a:moveTo>
                    <a:lnTo>
                      <a:pt x="20" y="4"/>
                    </a:lnTo>
                    <a:lnTo>
                      <a:pt x="20" y="14"/>
                    </a:lnTo>
                    <a:lnTo>
                      <a:pt x="20" y="30"/>
                    </a:lnTo>
                    <a:lnTo>
                      <a:pt x="20" y="50"/>
                    </a:lnTo>
                    <a:lnTo>
                      <a:pt x="16" y="72"/>
                    </a:lnTo>
                    <a:lnTo>
                      <a:pt x="16" y="92"/>
                    </a:lnTo>
                    <a:lnTo>
                      <a:pt x="10" y="114"/>
                    </a:lnTo>
                    <a:lnTo>
                      <a:pt x="6" y="130"/>
                    </a:lnTo>
                    <a:lnTo>
                      <a:pt x="2" y="114"/>
                    </a:lnTo>
                    <a:lnTo>
                      <a:pt x="0" y="92"/>
                    </a:lnTo>
                    <a:lnTo>
                      <a:pt x="0" y="72"/>
                    </a:lnTo>
                    <a:lnTo>
                      <a:pt x="0" y="50"/>
                    </a:lnTo>
                    <a:lnTo>
                      <a:pt x="0" y="30"/>
                    </a:lnTo>
                    <a:lnTo>
                      <a:pt x="0" y="14"/>
                    </a:lnTo>
                    <a:lnTo>
                      <a:pt x="0" y="4"/>
                    </a:lnTo>
                    <a:lnTo>
                      <a:pt x="0"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982" name="Freeform 755"/>
              <p:cNvSpPr>
                <a:spLocks/>
              </p:cNvSpPr>
              <p:nvPr/>
            </p:nvSpPr>
            <p:spPr bwMode="auto">
              <a:xfrm>
                <a:off x="3762" y="2086"/>
                <a:ext cx="22" cy="130"/>
              </a:xfrm>
              <a:custGeom>
                <a:avLst/>
                <a:gdLst>
                  <a:gd name="T0" fmla="*/ 22 w 22"/>
                  <a:gd name="T1" fmla="*/ 130 h 130"/>
                  <a:gd name="T2" fmla="*/ 22 w 22"/>
                  <a:gd name="T3" fmla="*/ 126 h 130"/>
                  <a:gd name="T4" fmla="*/ 22 w 22"/>
                  <a:gd name="T5" fmla="*/ 114 h 130"/>
                  <a:gd name="T6" fmla="*/ 22 w 22"/>
                  <a:gd name="T7" fmla="*/ 100 h 130"/>
                  <a:gd name="T8" fmla="*/ 22 w 22"/>
                  <a:gd name="T9" fmla="*/ 80 h 130"/>
                  <a:gd name="T10" fmla="*/ 18 w 22"/>
                  <a:gd name="T11" fmla="*/ 58 h 130"/>
                  <a:gd name="T12" fmla="*/ 16 w 22"/>
                  <a:gd name="T13" fmla="*/ 38 h 130"/>
                  <a:gd name="T14" fmla="*/ 12 w 22"/>
                  <a:gd name="T15" fmla="*/ 18 h 130"/>
                  <a:gd name="T16" fmla="*/ 8 w 22"/>
                  <a:gd name="T17" fmla="*/ 0 h 130"/>
                  <a:gd name="T18" fmla="*/ 2 w 22"/>
                  <a:gd name="T19" fmla="*/ 18 h 130"/>
                  <a:gd name="T20" fmla="*/ 0 w 22"/>
                  <a:gd name="T21" fmla="*/ 38 h 130"/>
                  <a:gd name="T22" fmla="*/ 0 w 22"/>
                  <a:gd name="T23" fmla="*/ 58 h 130"/>
                  <a:gd name="T24" fmla="*/ 0 w 22"/>
                  <a:gd name="T25" fmla="*/ 80 h 130"/>
                  <a:gd name="T26" fmla="*/ 0 w 22"/>
                  <a:gd name="T27" fmla="*/ 100 h 130"/>
                  <a:gd name="T28" fmla="*/ 0 w 22"/>
                  <a:gd name="T29" fmla="*/ 114 h 130"/>
                  <a:gd name="T30" fmla="*/ 2 w 22"/>
                  <a:gd name="T31" fmla="*/ 126 h 130"/>
                  <a:gd name="T32" fmla="*/ 2 w 22"/>
                  <a:gd name="T33" fmla="*/ 13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130">
                    <a:moveTo>
                      <a:pt x="22" y="130"/>
                    </a:moveTo>
                    <a:lnTo>
                      <a:pt x="22" y="126"/>
                    </a:lnTo>
                    <a:lnTo>
                      <a:pt x="22" y="114"/>
                    </a:lnTo>
                    <a:lnTo>
                      <a:pt x="22" y="100"/>
                    </a:lnTo>
                    <a:lnTo>
                      <a:pt x="22" y="80"/>
                    </a:lnTo>
                    <a:lnTo>
                      <a:pt x="18" y="58"/>
                    </a:lnTo>
                    <a:lnTo>
                      <a:pt x="16" y="38"/>
                    </a:lnTo>
                    <a:lnTo>
                      <a:pt x="12" y="18"/>
                    </a:lnTo>
                    <a:lnTo>
                      <a:pt x="8" y="0"/>
                    </a:lnTo>
                    <a:lnTo>
                      <a:pt x="2" y="18"/>
                    </a:lnTo>
                    <a:lnTo>
                      <a:pt x="0" y="38"/>
                    </a:lnTo>
                    <a:lnTo>
                      <a:pt x="0" y="58"/>
                    </a:lnTo>
                    <a:lnTo>
                      <a:pt x="0" y="80"/>
                    </a:lnTo>
                    <a:lnTo>
                      <a:pt x="0" y="100"/>
                    </a:lnTo>
                    <a:lnTo>
                      <a:pt x="0" y="114"/>
                    </a:lnTo>
                    <a:lnTo>
                      <a:pt x="2" y="126"/>
                    </a:lnTo>
                    <a:lnTo>
                      <a:pt x="2" y="13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983" name="Freeform 756"/>
              <p:cNvSpPr>
                <a:spLocks/>
              </p:cNvSpPr>
              <p:nvPr/>
            </p:nvSpPr>
            <p:spPr bwMode="auto">
              <a:xfrm>
                <a:off x="3762" y="2266"/>
                <a:ext cx="22" cy="130"/>
              </a:xfrm>
              <a:custGeom>
                <a:avLst/>
                <a:gdLst>
                  <a:gd name="T0" fmla="*/ 22 w 22"/>
                  <a:gd name="T1" fmla="*/ 0 h 130"/>
                  <a:gd name="T2" fmla="*/ 22 w 22"/>
                  <a:gd name="T3" fmla="*/ 4 h 130"/>
                  <a:gd name="T4" fmla="*/ 22 w 22"/>
                  <a:gd name="T5" fmla="*/ 14 h 130"/>
                  <a:gd name="T6" fmla="*/ 22 w 22"/>
                  <a:gd name="T7" fmla="*/ 30 h 130"/>
                  <a:gd name="T8" fmla="*/ 22 w 22"/>
                  <a:gd name="T9" fmla="*/ 50 h 130"/>
                  <a:gd name="T10" fmla="*/ 18 w 22"/>
                  <a:gd name="T11" fmla="*/ 72 h 130"/>
                  <a:gd name="T12" fmla="*/ 16 w 22"/>
                  <a:gd name="T13" fmla="*/ 92 h 130"/>
                  <a:gd name="T14" fmla="*/ 12 w 22"/>
                  <a:gd name="T15" fmla="*/ 114 h 130"/>
                  <a:gd name="T16" fmla="*/ 8 w 22"/>
                  <a:gd name="T17" fmla="*/ 130 h 130"/>
                  <a:gd name="T18" fmla="*/ 2 w 22"/>
                  <a:gd name="T19" fmla="*/ 114 h 130"/>
                  <a:gd name="T20" fmla="*/ 0 w 22"/>
                  <a:gd name="T21" fmla="*/ 92 h 130"/>
                  <a:gd name="T22" fmla="*/ 0 w 22"/>
                  <a:gd name="T23" fmla="*/ 72 h 130"/>
                  <a:gd name="T24" fmla="*/ 0 w 22"/>
                  <a:gd name="T25" fmla="*/ 50 h 130"/>
                  <a:gd name="T26" fmla="*/ 0 w 22"/>
                  <a:gd name="T27" fmla="*/ 30 h 130"/>
                  <a:gd name="T28" fmla="*/ 0 w 22"/>
                  <a:gd name="T29" fmla="*/ 14 h 130"/>
                  <a:gd name="T30" fmla="*/ 2 w 22"/>
                  <a:gd name="T31" fmla="*/ 4 h 130"/>
                  <a:gd name="T32" fmla="*/ 2 w 22"/>
                  <a:gd name="T33" fmla="*/ 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130">
                    <a:moveTo>
                      <a:pt x="22" y="0"/>
                    </a:moveTo>
                    <a:lnTo>
                      <a:pt x="22" y="4"/>
                    </a:lnTo>
                    <a:lnTo>
                      <a:pt x="22" y="14"/>
                    </a:lnTo>
                    <a:lnTo>
                      <a:pt x="22" y="30"/>
                    </a:lnTo>
                    <a:lnTo>
                      <a:pt x="22" y="50"/>
                    </a:lnTo>
                    <a:lnTo>
                      <a:pt x="18" y="72"/>
                    </a:lnTo>
                    <a:lnTo>
                      <a:pt x="16" y="92"/>
                    </a:lnTo>
                    <a:lnTo>
                      <a:pt x="12" y="114"/>
                    </a:lnTo>
                    <a:lnTo>
                      <a:pt x="8" y="130"/>
                    </a:lnTo>
                    <a:lnTo>
                      <a:pt x="2" y="114"/>
                    </a:lnTo>
                    <a:lnTo>
                      <a:pt x="0" y="92"/>
                    </a:lnTo>
                    <a:lnTo>
                      <a:pt x="0" y="72"/>
                    </a:lnTo>
                    <a:lnTo>
                      <a:pt x="0" y="50"/>
                    </a:lnTo>
                    <a:lnTo>
                      <a:pt x="0" y="30"/>
                    </a:lnTo>
                    <a:lnTo>
                      <a:pt x="0" y="14"/>
                    </a:lnTo>
                    <a:lnTo>
                      <a:pt x="2" y="4"/>
                    </a:lnTo>
                    <a:lnTo>
                      <a:pt x="2"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984" name="Freeform 757"/>
              <p:cNvSpPr>
                <a:spLocks/>
              </p:cNvSpPr>
              <p:nvPr/>
            </p:nvSpPr>
            <p:spPr bwMode="auto">
              <a:xfrm>
                <a:off x="2736" y="2086"/>
                <a:ext cx="22" cy="130"/>
              </a:xfrm>
              <a:custGeom>
                <a:avLst/>
                <a:gdLst>
                  <a:gd name="T0" fmla="*/ 18 w 22"/>
                  <a:gd name="T1" fmla="*/ 130 h 130"/>
                  <a:gd name="T2" fmla="*/ 18 w 22"/>
                  <a:gd name="T3" fmla="*/ 126 h 130"/>
                  <a:gd name="T4" fmla="*/ 22 w 22"/>
                  <a:gd name="T5" fmla="*/ 114 h 130"/>
                  <a:gd name="T6" fmla="*/ 22 w 22"/>
                  <a:gd name="T7" fmla="*/ 100 h 130"/>
                  <a:gd name="T8" fmla="*/ 22 w 22"/>
                  <a:gd name="T9" fmla="*/ 80 h 130"/>
                  <a:gd name="T10" fmla="*/ 18 w 22"/>
                  <a:gd name="T11" fmla="*/ 58 h 130"/>
                  <a:gd name="T12" fmla="*/ 16 w 22"/>
                  <a:gd name="T13" fmla="*/ 38 h 130"/>
                  <a:gd name="T14" fmla="*/ 14 w 22"/>
                  <a:gd name="T15" fmla="*/ 18 h 130"/>
                  <a:gd name="T16" fmla="*/ 8 w 22"/>
                  <a:gd name="T17" fmla="*/ 0 h 130"/>
                  <a:gd name="T18" fmla="*/ 2 w 22"/>
                  <a:gd name="T19" fmla="*/ 18 h 130"/>
                  <a:gd name="T20" fmla="*/ 0 w 22"/>
                  <a:gd name="T21" fmla="*/ 38 h 130"/>
                  <a:gd name="T22" fmla="*/ 0 w 22"/>
                  <a:gd name="T23" fmla="*/ 58 h 130"/>
                  <a:gd name="T24" fmla="*/ 0 w 22"/>
                  <a:gd name="T25" fmla="*/ 80 h 130"/>
                  <a:gd name="T26" fmla="*/ 0 w 22"/>
                  <a:gd name="T27" fmla="*/ 100 h 130"/>
                  <a:gd name="T28" fmla="*/ 0 w 22"/>
                  <a:gd name="T29" fmla="*/ 114 h 130"/>
                  <a:gd name="T30" fmla="*/ 2 w 22"/>
                  <a:gd name="T31" fmla="*/ 126 h 130"/>
                  <a:gd name="T32" fmla="*/ 2 w 22"/>
                  <a:gd name="T33" fmla="*/ 13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130">
                    <a:moveTo>
                      <a:pt x="18" y="130"/>
                    </a:moveTo>
                    <a:lnTo>
                      <a:pt x="18" y="126"/>
                    </a:lnTo>
                    <a:lnTo>
                      <a:pt x="22" y="114"/>
                    </a:lnTo>
                    <a:lnTo>
                      <a:pt x="22" y="100"/>
                    </a:lnTo>
                    <a:lnTo>
                      <a:pt x="22" y="80"/>
                    </a:lnTo>
                    <a:lnTo>
                      <a:pt x="18" y="58"/>
                    </a:lnTo>
                    <a:lnTo>
                      <a:pt x="16" y="38"/>
                    </a:lnTo>
                    <a:lnTo>
                      <a:pt x="14" y="18"/>
                    </a:lnTo>
                    <a:lnTo>
                      <a:pt x="8" y="0"/>
                    </a:lnTo>
                    <a:lnTo>
                      <a:pt x="2" y="18"/>
                    </a:lnTo>
                    <a:lnTo>
                      <a:pt x="0" y="38"/>
                    </a:lnTo>
                    <a:lnTo>
                      <a:pt x="0" y="58"/>
                    </a:lnTo>
                    <a:lnTo>
                      <a:pt x="0" y="80"/>
                    </a:lnTo>
                    <a:lnTo>
                      <a:pt x="0" y="100"/>
                    </a:lnTo>
                    <a:lnTo>
                      <a:pt x="0" y="114"/>
                    </a:lnTo>
                    <a:lnTo>
                      <a:pt x="2" y="126"/>
                    </a:lnTo>
                    <a:lnTo>
                      <a:pt x="2" y="13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985" name="Freeform 758"/>
              <p:cNvSpPr>
                <a:spLocks/>
              </p:cNvSpPr>
              <p:nvPr/>
            </p:nvSpPr>
            <p:spPr bwMode="auto">
              <a:xfrm>
                <a:off x="2736" y="2266"/>
                <a:ext cx="22" cy="130"/>
              </a:xfrm>
              <a:custGeom>
                <a:avLst/>
                <a:gdLst>
                  <a:gd name="T0" fmla="*/ 18 w 22"/>
                  <a:gd name="T1" fmla="*/ 0 h 130"/>
                  <a:gd name="T2" fmla="*/ 18 w 22"/>
                  <a:gd name="T3" fmla="*/ 4 h 130"/>
                  <a:gd name="T4" fmla="*/ 22 w 22"/>
                  <a:gd name="T5" fmla="*/ 14 h 130"/>
                  <a:gd name="T6" fmla="*/ 22 w 22"/>
                  <a:gd name="T7" fmla="*/ 30 h 130"/>
                  <a:gd name="T8" fmla="*/ 22 w 22"/>
                  <a:gd name="T9" fmla="*/ 50 h 130"/>
                  <a:gd name="T10" fmla="*/ 18 w 22"/>
                  <a:gd name="T11" fmla="*/ 72 h 130"/>
                  <a:gd name="T12" fmla="*/ 16 w 22"/>
                  <a:gd name="T13" fmla="*/ 92 h 130"/>
                  <a:gd name="T14" fmla="*/ 14 w 22"/>
                  <a:gd name="T15" fmla="*/ 114 h 130"/>
                  <a:gd name="T16" fmla="*/ 8 w 22"/>
                  <a:gd name="T17" fmla="*/ 130 h 130"/>
                  <a:gd name="T18" fmla="*/ 2 w 22"/>
                  <a:gd name="T19" fmla="*/ 114 h 130"/>
                  <a:gd name="T20" fmla="*/ 0 w 22"/>
                  <a:gd name="T21" fmla="*/ 92 h 130"/>
                  <a:gd name="T22" fmla="*/ 0 w 22"/>
                  <a:gd name="T23" fmla="*/ 72 h 130"/>
                  <a:gd name="T24" fmla="*/ 0 w 22"/>
                  <a:gd name="T25" fmla="*/ 50 h 130"/>
                  <a:gd name="T26" fmla="*/ 0 w 22"/>
                  <a:gd name="T27" fmla="*/ 30 h 130"/>
                  <a:gd name="T28" fmla="*/ 0 w 22"/>
                  <a:gd name="T29" fmla="*/ 14 h 130"/>
                  <a:gd name="T30" fmla="*/ 2 w 22"/>
                  <a:gd name="T31" fmla="*/ 4 h 130"/>
                  <a:gd name="T32" fmla="*/ 2 w 22"/>
                  <a:gd name="T33" fmla="*/ 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130">
                    <a:moveTo>
                      <a:pt x="18" y="0"/>
                    </a:moveTo>
                    <a:lnTo>
                      <a:pt x="18" y="4"/>
                    </a:lnTo>
                    <a:lnTo>
                      <a:pt x="22" y="14"/>
                    </a:lnTo>
                    <a:lnTo>
                      <a:pt x="22" y="30"/>
                    </a:lnTo>
                    <a:lnTo>
                      <a:pt x="22" y="50"/>
                    </a:lnTo>
                    <a:lnTo>
                      <a:pt x="18" y="72"/>
                    </a:lnTo>
                    <a:lnTo>
                      <a:pt x="16" y="92"/>
                    </a:lnTo>
                    <a:lnTo>
                      <a:pt x="14" y="114"/>
                    </a:lnTo>
                    <a:lnTo>
                      <a:pt x="8" y="130"/>
                    </a:lnTo>
                    <a:lnTo>
                      <a:pt x="2" y="114"/>
                    </a:lnTo>
                    <a:lnTo>
                      <a:pt x="0" y="92"/>
                    </a:lnTo>
                    <a:lnTo>
                      <a:pt x="0" y="72"/>
                    </a:lnTo>
                    <a:lnTo>
                      <a:pt x="0" y="50"/>
                    </a:lnTo>
                    <a:lnTo>
                      <a:pt x="0" y="30"/>
                    </a:lnTo>
                    <a:lnTo>
                      <a:pt x="0" y="14"/>
                    </a:lnTo>
                    <a:lnTo>
                      <a:pt x="2" y="4"/>
                    </a:lnTo>
                    <a:lnTo>
                      <a:pt x="2"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986" name="Freeform 759"/>
              <p:cNvSpPr>
                <a:spLocks/>
              </p:cNvSpPr>
              <p:nvPr/>
            </p:nvSpPr>
            <p:spPr bwMode="auto">
              <a:xfrm>
                <a:off x="2798" y="2086"/>
                <a:ext cx="22" cy="130"/>
              </a:xfrm>
              <a:custGeom>
                <a:avLst/>
                <a:gdLst>
                  <a:gd name="T0" fmla="*/ 20 w 22"/>
                  <a:gd name="T1" fmla="*/ 130 h 130"/>
                  <a:gd name="T2" fmla="*/ 20 w 22"/>
                  <a:gd name="T3" fmla="*/ 126 h 130"/>
                  <a:gd name="T4" fmla="*/ 20 w 22"/>
                  <a:gd name="T5" fmla="*/ 114 h 130"/>
                  <a:gd name="T6" fmla="*/ 22 w 22"/>
                  <a:gd name="T7" fmla="*/ 100 h 130"/>
                  <a:gd name="T8" fmla="*/ 20 w 22"/>
                  <a:gd name="T9" fmla="*/ 80 h 130"/>
                  <a:gd name="T10" fmla="*/ 20 w 22"/>
                  <a:gd name="T11" fmla="*/ 58 h 130"/>
                  <a:gd name="T12" fmla="*/ 16 w 22"/>
                  <a:gd name="T13" fmla="*/ 38 h 130"/>
                  <a:gd name="T14" fmla="*/ 14 w 22"/>
                  <a:gd name="T15" fmla="*/ 18 h 130"/>
                  <a:gd name="T16" fmla="*/ 8 w 22"/>
                  <a:gd name="T17" fmla="*/ 0 h 130"/>
                  <a:gd name="T18" fmla="*/ 4 w 22"/>
                  <a:gd name="T19" fmla="*/ 18 h 130"/>
                  <a:gd name="T20" fmla="*/ 0 w 22"/>
                  <a:gd name="T21" fmla="*/ 38 h 130"/>
                  <a:gd name="T22" fmla="*/ 0 w 22"/>
                  <a:gd name="T23" fmla="*/ 58 h 130"/>
                  <a:gd name="T24" fmla="*/ 0 w 22"/>
                  <a:gd name="T25" fmla="*/ 80 h 130"/>
                  <a:gd name="T26" fmla="*/ 0 w 22"/>
                  <a:gd name="T27" fmla="*/ 100 h 130"/>
                  <a:gd name="T28" fmla="*/ 0 w 22"/>
                  <a:gd name="T29" fmla="*/ 114 h 130"/>
                  <a:gd name="T30" fmla="*/ 2 w 22"/>
                  <a:gd name="T31" fmla="*/ 126 h 130"/>
                  <a:gd name="T32" fmla="*/ 2 w 22"/>
                  <a:gd name="T33" fmla="*/ 13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130">
                    <a:moveTo>
                      <a:pt x="20" y="130"/>
                    </a:moveTo>
                    <a:lnTo>
                      <a:pt x="20" y="126"/>
                    </a:lnTo>
                    <a:lnTo>
                      <a:pt x="20" y="114"/>
                    </a:lnTo>
                    <a:lnTo>
                      <a:pt x="22" y="100"/>
                    </a:lnTo>
                    <a:lnTo>
                      <a:pt x="20" y="80"/>
                    </a:lnTo>
                    <a:lnTo>
                      <a:pt x="20" y="58"/>
                    </a:lnTo>
                    <a:lnTo>
                      <a:pt x="16" y="38"/>
                    </a:lnTo>
                    <a:lnTo>
                      <a:pt x="14" y="18"/>
                    </a:lnTo>
                    <a:lnTo>
                      <a:pt x="8" y="0"/>
                    </a:lnTo>
                    <a:lnTo>
                      <a:pt x="4" y="18"/>
                    </a:lnTo>
                    <a:lnTo>
                      <a:pt x="0" y="38"/>
                    </a:lnTo>
                    <a:lnTo>
                      <a:pt x="0" y="58"/>
                    </a:lnTo>
                    <a:lnTo>
                      <a:pt x="0" y="80"/>
                    </a:lnTo>
                    <a:lnTo>
                      <a:pt x="0" y="100"/>
                    </a:lnTo>
                    <a:lnTo>
                      <a:pt x="0" y="114"/>
                    </a:lnTo>
                    <a:lnTo>
                      <a:pt x="2" y="126"/>
                    </a:lnTo>
                    <a:lnTo>
                      <a:pt x="2" y="13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987" name="Freeform 760"/>
              <p:cNvSpPr>
                <a:spLocks/>
              </p:cNvSpPr>
              <p:nvPr/>
            </p:nvSpPr>
            <p:spPr bwMode="auto">
              <a:xfrm>
                <a:off x="2798" y="2266"/>
                <a:ext cx="22" cy="130"/>
              </a:xfrm>
              <a:custGeom>
                <a:avLst/>
                <a:gdLst>
                  <a:gd name="T0" fmla="*/ 20 w 22"/>
                  <a:gd name="T1" fmla="*/ 0 h 130"/>
                  <a:gd name="T2" fmla="*/ 20 w 22"/>
                  <a:gd name="T3" fmla="*/ 4 h 130"/>
                  <a:gd name="T4" fmla="*/ 20 w 22"/>
                  <a:gd name="T5" fmla="*/ 14 h 130"/>
                  <a:gd name="T6" fmla="*/ 22 w 22"/>
                  <a:gd name="T7" fmla="*/ 30 h 130"/>
                  <a:gd name="T8" fmla="*/ 20 w 22"/>
                  <a:gd name="T9" fmla="*/ 50 h 130"/>
                  <a:gd name="T10" fmla="*/ 20 w 22"/>
                  <a:gd name="T11" fmla="*/ 72 h 130"/>
                  <a:gd name="T12" fmla="*/ 16 w 22"/>
                  <a:gd name="T13" fmla="*/ 92 h 130"/>
                  <a:gd name="T14" fmla="*/ 14 w 22"/>
                  <a:gd name="T15" fmla="*/ 114 h 130"/>
                  <a:gd name="T16" fmla="*/ 8 w 22"/>
                  <a:gd name="T17" fmla="*/ 130 h 130"/>
                  <a:gd name="T18" fmla="*/ 4 w 22"/>
                  <a:gd name="T19" fmla="*/ 114 h 130"/>
                  <a:gd name="T20" fmla="*/ 0 w 22"/>
                  <a:gd name="T21" fmla="*/ 92 h 130"/>
                  <a:gd name="T22" fmla="*/ 0 w 22"/>
                  <a:gd name="T23" fmla="*/ 72 h 130"/>
                  <a:gd name="T24" fmla="*/ 0 w 22"/>
                  <a:gd name="T25" fmla="*/ 50 h 130"/>
                  <a:gd name="T26" fmla="*/ 0 w 22"/>
                  <a:gd name="T27" fmla="*/ 30 h 130"/>
                  <a:gd name="T28" fmla="*/ 0 w 22"/>
                  <a:gd name="T29" fmla="*/ 14 h 130"/>
                  <a:gd name="T30" fmla="*/ 2 w 22"/>
                  <a:gd name="T31" fmla="*/ 4 h 130"/>
                  <a:gd name="T32" fmla="*/ 2 w 22"/>
                  <a:gd name="T33" fmla="*/ 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130">
                    <a:moveTo>
                      <a:pt x="20" y="0"/>
                    </a:moveTo>
                    <a:lnTo>
                      <a:pt x="20" y="4"/>
                    </a:lnTo>
                    <a:lnTo>
                      <a:pt x="20" y="14"/>
                    </a:lnTo>
                    <a:lnTo>
                      <a:pt x="22" y="30"/>
                    </a:lnTo>
                    <a:lnTo>
                      <a:pt x="20" y="50"/>
                    </a:lnTo>
                    <a:lnTo>
                      <a:pt x="20" y="72"/>
                    </a:lnTo>
                    <a:lnTo>
                      <a:pt x="16" y="92"/>
                    </a:lnTo>
                    <a:lnTo>
                      <a:pt x="14" y="114"/>
                    </a:lnTo>
                    <a:lnTo>
                      <a:pt x="8" y="130"/>
                    </a:lnTo>
                    <a:lnTo>
                      <a:pt x="4" y="114"/>
                    </a:lnTo>
                    <a:lnTo>
                      <a:pt x="0" y="92"/>
                    </a:lnTo>
                    <a:lnTo>
                      <a:pt x="0" y="72"/>
                    </a:lnTo>
                    <a:lnTo>
                      <a:pt x="0" y="50"/>
                    </a:lnTo>
                    <a:lnTo>
                      <a:pt x="0" y="30"/>
                    </a:lnTo>
                    <a:lnTo>
                      <a:pt x="0" y="14"/>
                    </a:lnTo>
                    <a:lnTo>
                      <a:pt x="2" y="4"/>
                    </a:lnTo>
                    <a:lnTo>
                      <a:pt x="2"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988" name="Freeform 761"/>
              <p:cNvSpPr>
                <a:spLocks/>
              </p:cNvSpPr>
              <p:nvPr/>
            </p:nvSpPr>
            <p:spPr bwMode="auto">
              <a:xfrm>
                <a:off x="2860" y="2086"/>
                <a:ext cx="22" cy="130"/>
              </a:xfrm>
              <a:custGeom>
                <a:avLst/>
                <a:gdLst>
                  <a:gd name="T0" fmla="*/ 18 w 22"/>
                  <a:gd name="T1" fmla="*/ 130 h 130"/>
                  <a:gd name="T2" fmla="*/ 18 w 22"/>
                  <a:gd name="T3" fmla="*/ 126 h 130"/>
                  <a:gd name="T4" fmla="*/ 22 w 22"/>
                  <a:gd name="T5" fmla="*/ 114 h 130"/>
                  <a:gd name="T6" fmla="*/ 22 w 22"/>
                  <a:gd name="T7" fmla="*/ 100 h 130"/>
                  <a:gd name="T8" fmla="*/ 22 w 22"/>
                  <a:gd name="T9" fmla="*/ 80 h 130"/>
                  <a:gd name="T10" fmla="*/ 18 w 22"/>
                  <a:gd name="T11" fmla="*/ 58 h 130"/>
                  <a:gd name="T12" fmla="*/ 18 w 22"/>
                  <a:gd name="T13" fmla="*/ 38 h 130"/>
                  <a:gd name="T14" fmla="*/ 12 w 22"/>
                  <a:gd name="T15" fmla="*/ 18 h 130"/>
                  <a:gd name="T16" fmla="*/ 8 w 22"/>
                  <a:gd name="T17" fmla="*/ 0 h 130"/>
                  <a:gd name="T18" fmla="*/ 2 w 22"/>
                  <a:gd name="T19" fmla="*/ 18 h 130"/>
                  <a:gd name="T20" fmla="*/ 0 w 22"/>
                  <a:gd name="T21" fmla="*/ 38 h 130"/>
                  <a:gd name="T22" fmla="*/ 0 w 22"/>
                  <a:gd name="T23" fmla="*/ 58 h 130"/>
                  <a:gd name="T24" fmla="*/ 0 w 22"/>
                  <a:gd name="T25" fmla="*/ 80 h 130"/>
                  <a:gd name="T26" fmla="*/ 0 w 22"/>
                  <a:gd name="T27" fmla="*/ 100 h 130"/>
                  <a:gd name="T28" fmla="*/ 0 w 22"/>
                  <a:gd name="T29" fmla="*/ 114 h 130"/>
                  <a:gd name="T30" fmla="*/ 2 w 22"/>
                  <a:gd name="T31" fmla="*/ 126 h 130"/>
                  <a:gd name="T32" fmla="*/ 2 w 22"/>
                  <a:gd name="T33" fmla="*/ 13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130">
                    <a:moveTo>
                      <a:pt x="18" y="130"/>
                    </a:moveTo>
                    <a:lnTo>
                      <a:pt x="18" y="126"/>
                    </a:lnTo>
                    <a:lnTo>
                      <a:pt x="22" y="114"/>
                    </a:lnTo>
                    <a:lnTo>
                      <a:pt x="22" y="100"/>
                    </a:lnTo>
                    <a:lnTo>
                      <a:pt x="22" y="80"/>
                    </a:lnTo>
                    <a:lnTo>
                      <a:pt x="18" y="58"/>
                    </a:lnTo>
                    <a:lnTo>
                      <a:pt x="18" y="38"/>
                    </a:lnTo>
                    <a:lnTo>
                      <a:pt x="12" y="18"/>
                    </a:lnTo>
                    <a:lnTo>
                      <a:pt x="8" y="0"/>
                    </a:lnTo>
                    <a:lnTo>
                      <a:pt x="2" y="18"/>
                    </a:lnTo>
                    <a:lnTo>
                      <a:pt x="0" y="38"/>
                    </a:lnTo>
                    <a:lnTo>
                      <a:pt x="0" y="58"/>
                    </a:lnTo>
                    <a:lnTo>
                      <a:pt x="0" y="80"/>
                    </a:lnTo>
                    <a:lnTo>
                      <a:pt x="0" y="100"/>
                    </a:lnTo>
                    <a:lnTo>
                      <a:pt x="0" y="114"/>
                    </a:lnTo>
                    <a:lnTo>
                      <a:pt x="2" y="126"/>
                    </a:lnTo>
                    <a:lnTo>
                      <a:pt x="2" y="13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989" name="Freeform 762"/>
              <p:cNvSpPr>
                <a:spLocks/>
              </p:cNvSpPr>
              <p:nvPr/>
            </p:nvSpPr>
            <p:spPr bwMode="auto">
              <a:xfrm>
                <a:off x="2860" y="2266"/>
                <a:ext cx="22" cy="130"/>
              </a:xfrm>
              <a:custGeom>
                <a:avLst/>
                <a:gdLst>
                  <a:gd name="T0" fmla="*/ 18 w 22"/>
                  <a:gd name="T1" fmla="*/ 0 h 130"/>
                  <a:gd name="T2" fmla="*/ 18 w 22"/>
                  <a:gd name="T3" fmla="*/ 4 h 130"/>
                  <a:gd name="T4" fmla="*/ 22 w 22"/>
                  <a:gd name="T5" fmla="*/ 14 h 130"/>
                  <a:gd name="T6" fmla="*/ 22 w 22"/>
                  <a:gd name="T7" fmla="*/ 30 h 130"/>
                  <a:gd name="T8" fmla="*/ 22 w 22"/>
                  <a:gd name="T9" fmla="*/ 50 h 130"/>
                  <a:gd name="T10" fmla="*/ 18 w 22"/>
                  <a:gd name="T11" fmla="*/ 72 h 130"/>
                  <a:gd name="T12" fmla="*/ 18 w 22"/>
                  <a:gd name="T13" fmla="*/ 92 h 130"/>
                  <a:gd name="T14" fmla="*/ 12 w 22"/>
                  <a:gd name="T15" fmla="*/ 114 h 130"/>
                  <a:gd name="T16" fmla="*/ 8 w 22"/>
                  <a:gd name="T17" fmla="*/ 130 h 130"/>
                  <a:gd name="T18" fmla="*/ 2 w 22"/>
                  <a:gd name="T19" fmla="*/ 114 h 130"/>
                  <a:gd name="T20" fmla="*/ 0 w 22"/>
                  <a:gd name="T21" fmla="*/ 92 h 130"/>
                  <a:gd name="T22" fmla="*/ 0 w 22"/>
                  <a:gd name="T23" fmla="*/ 72 h 130"/>
                  <a:gd name="T24" fmla="*/ 0 w 22"/>
                  <a:gd name="T25" fmla="*/ 50 h 130"/>
                  <a:gd name="T26" fmla="*/ 0 w 22"/>
                  <a:gd name="T27" fmla="*/ 30 h 130"/>
                  <a:gd name="T28" fmla="*/ 0 w 22"/>
                  <a:gd name="T29" fmla="*/ 14 h 130"/>
                  <a:gd name="T30" fmla="*/ 2 w 22"/>
                  <a:gd name="T31" fmla="*/ 4 h 130"/>
                  <a:gd name="T32" fmla="*/ 2 w 22"/>
                  <a:gd name="T33" fmla="*/ 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130">
                    <a:moveTo>
                      <a:pt x="18" y="0"/>
                    </a:moveTo>
                    <a:lnTo>
                      <a:pt x="18" y="4"/>
                    </a:lnTo>
                    <a:lnTo>
                      <a:pt x="22" y="14"/>
                    </a:lnTo>
                    <a:lnTo>
                      <a:pt x="22" y="30"/>
                    </a:lnTo>
                    <a:lnTo>
                      <a:pt x="22" y="50"/>
                    </a:lnTo>
                    <a:lnTo>
                      <a:pt x="18" y="72"/>
                    </a:lnTo>
                    <a:lnTo>
                      <a:pt x="18" y="92"/>
                    </a:lnTo>
                    <a:lnTo>
                      <a:pt x="12" y="114"/>
                    </a:lnTo>
                    <a:lnTo>
                      <a:pt x="8" y="130"/>
                    </a:lnTo>
                    <a:lnTo>
                      <a:pt x="2" y="114"/>
                    </a:lnTo>
                    <a:lnTo>
                      <a:pt x="0" y="92"/>
                    </a:lnTo>
                    <a:lnTo>
                      <a:pt x="0" y="72"/>
                    </a:lnTo>
                    <a:lnTo>
                      <a:pt x="0" y="50"/>
                    </a:lnTo>
                    <a:lnTo>
                      <a:pt x="0" y="30"/>
                    </a:lnTo>
                    <a:lnTo>
                      <a:pt x="0" y="14"/>
                    </a:lnTo>
                    <a:lnTo>
                      <a:pt x="2" y="4"/>
                    </a:lnTo>
                    <a:lnTo>
                      <a:pt x="2"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990" name="Freeform 763"/>
              <p:cNvSpPr>
                <a:spLocks/>
              </p:cNvSpPr>
              <p:nvPr/>
            </p:nvSpPr>
            <p:spPr bwMode="auto">
              <a:xfrm>
                <a:off x="2922" y="2266"/>
                <a:ext cx="22" cy="130"/>
              </a:xfrm>
              <a:custGeom>
                <a:avLst/>
                <a:gdLst>
                  <a:gd name="T0" fmla="*/ 22 w 22"/>
                  <a:gd name="T1" fmla="*/ 0 h 130"/>
                  <a:gd name="T2" fmla="*/ 22 w 22"/>
                  <a:gd name="T3" fmla="*/ 4 h 130"/>
                  <a:gd name="T4" fmla="*/ 22 w 22"/>
                  <a:gd name="T5" fmla="*/ 14 h 130"/>
                  <a:gd name="T6" fmla="*/ 22 w 22"/>
                  <a:gd name="T7" fmla="*/ 30 h 130"/>
                  <a:gd name="T8" fmla="*/ 22 w 22"/>
                  <a:gd name="T9" fmla="*/ 50 h 130"/>
                  <a:gd name="T10" fmla="*/ 22 w 22"/>
                  <a:gd name="T11" fmla="*/ 72 h 130"/>
                  <a:gd name="T12" fmla="*/ 18 w 22"/>
                  <a:gd name="T13" fmla="*/ 92 h 130"/>
                  <a:gd name="T14" fmla="*/ 16 w 22"/>
                  <a:gd name="T15" fmla="*/ 114 h 130"/>
                  <a:gd name="T16" fmla="*/ 10 w 22"/>
                  <a:gd name="T17" fmla="*/ 130 h 130"/>
                  <a:gd name="T18" fmla="*/ 6 w 22"/>
                  <a:gd name="T19" fmla="*/ 114 h 130"/>
                  <a:gd name="T20" fmla="*/ 2 w 22"/>
                  <a:gd name="T21" fmla="*/ 92 h 130"/>
                  <a:gd name="T22" fmla="*/ 0 w 22"/>
                  <a:gd name="T23" fmla="*/ 72 h 130"/>
                  <a:gd name="T24" fmla="*/ 0 w 22"/>
                  <a:gd name="T25" fmla="*/ 50 h 130"/>
                  <a:gd name="T26" fmla="*/ 2 w 22"/>
                  <a:gd name="T27" fmla="*/ 30 h 130"/>
                  <a:gd name="T28" fmla="*/ 4 w 22"/>
                  <a:gd name="T29" fmla="*/ 14 h 130"/>
                  <a:gd name="T30" fmla="*/ 4 w 22"/>
                  <a:gd name="T31" fmla="*/ 4 h 130"/>
                  <a:gd name="T32" fmla="*/ 4 w 22"/>
                  <a:gd name="T33" fmla="*/ 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130">
                    <a:moveTo>
                      <a:pt x="22" y="0"/>
                    </a:moveTo>
                    <a:lnTo>
                      <a:pt x="22" y="4"/>
                    </a:lnTo>
                    <a:lnTo>
                      <a:pt x="22" y="14"/>
                    </a:lnTo>
                    <a:lnTo>
                      <a:pt x="22" y="30"/>
                    </a:lnTo>
                    <a:lnTo>
                      <a:pt x="22" y="50"/>
                    </a:lnTo>
                    <a:lnTo>
                      <a:pt x="22" y="72"/>
                    </a:lnTo>
                    <a:lnTo>
                      <a:pt x="18" y="92"/>
                    </a:lnTo>
                    <a:lnTo>
                      <a:pt x="16" y="114"/>
                    </a:lnTo>
                    <a:lnTo>
                      <a:pt x="10" y="130"/>
                    </a:lnTo>
                    <a:lnTo>
                      <a:pt x="6" y="114"/>
                    </a:lnTo>
                    <a:lnTo>
                      <a:pt x="2" y="92"/>
                    </a:lnTo>
                    <a:lnTo>
                      <a:pt x="0" y="72"/>
                    </a:lnTo>
                    <a:lnTo>
                      <a:pt x="0" y="50"/>
                    </a:lnTo>
                    <a:lnTo>
                      <a:pt x="2" y="30"/>
                    </a:lnTo>
                    <a:lnTo>
                      <a:pt x="4" y="14"/>
                    </a:lnTo>
                    <a:lnTo>
                      <a:pt x="4" y="4"/>
                    </a:lnTo>
                    <a:lnTo>
                      <a:pt x="4"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991" name="Freeform 764"/>
              <p:cNvSpPr>
                <a:spLocks/>
              </p:cNvSpPr>
              <p:nvPr/>
            </p:nvSpPr>
            <p:spPr bwMode="auto">
              <a:xfrm>
                <a:off x="2986" y="2086"/>
                <a:ext cx="22" cy="130"/>
              </a:xfrm>
              <a:custGeom>
                <a:avLst/>
                <a:gdLst>
                  <a:gd name="T0" fmla="*/ 22 w 22"/>
                  <a:gd name="T1" fmla="*/ 130 h 130"/>
                  <a:gd name="T2" fmla="*/ 22 w 22"/>
                  <a:gd name="T3" fmla="*/ 126 h 130"/>
                  <a:gd name="T4" fmla="*/ 22 w 22"/>
                  <a:gd name="T5" fmla="*/ 114 h 130"/>
                  <a:gd name="T6" fmla="*/ 22 w 22"/>
                  <a:gd name="T7" fmla="*/ 100 h 130"/>
                  <a:gd name="T8" fmla="*/ 22 w 22"/>
                  <a:gd name="T9" fmla="*/ 80 h 130"/>
                  <a:gd name="T10" fmla="*/ 20 w 22"/>
                  <a:gd name="T11" fmla="*/ 58 h 130"/>
                  <a:gd name="T12" fmla="*/ 18 w 22"/>
                  <a:gd name="T13" fmla="*/ 38 h 130"/>
                  <a:gd name="T14" fmla="*/ 12 w 22"/>
                  <a:gd name="T15" fmla="*/ 18 h 130"/>
                  <a:gd name="T16" fmla="*/ 10 w 22"/>
                  <a:gd name="T17" fmla="*/ 0 h 130"/>
                  <a:gd name="T18" fmla="*/ 2 w 22"/>
                  <a:gd name="T19" fmla="*/ 18 h 130"/>
                  <a:gd name="T20" fmla="*/ 2 w 22"/>
                  <a:gd name="T21" fmla="*/ 38 h 130"/>
                  <a:gd name="T22" fmla="*/ 0 w 22"/>
                  <a:gd name="T23" fmla="*/ 58 h 130"/>
                  <a:gd name="T24" fmla="*/ 0 w 22"/>
                  <a:gd name="T25" fmla="*/ 80 h 130"/>
                  <a:gd name="T26" fmla="*/ 0 w 22"/>
                  <a:gd name="T27" fmla="*/ 100 h 130"/>
                  <a:gd name="T28" fmla="*/ 2 w 22"/>
                  <a:gd name="T29" fmla="*/ 114 h 130"/>
                  <a:gd name="T30" fmla="*/ 2 w 22"/>
                  <a:gd name="T31" fmla="*/ 126 h 130"/>
                  <a:gd name="T32" fmla="*/ 2 w 22"/>
                  <a:gd name="T33" fmla="*/ 13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130">
                    <a:moveTo>
                      <a:pt x="22" y="130"/>
                    </a:moveTo>
                    <a:lnTo>
                      <a:pt x="22" y="126"/>
                    </a:lnTo>
                    <a:lnTo>
                      <a:pt x="22" y="114"/>
                    </a:lnTo>
                    <a:lnTo>
                      <a:pt x="22" y="100"/>
                    </a:lnTo>
                    <a:lnTo>
                      <a:pt x="22" y="80"/>
                    </a:lnTo>
                    <a:lnTo>
                      <a:pt x="20" y="58"/>
                    </a:lnTo>
                    <a:lnTo>
                      <a:pt x="18" y="38"/>
                    </a:lnTo>
                    <a:lnTo>
                      <a:pt x="12" y="18"/>
                    </a:lnTo>
                    <a:lnTo>
                      <a:pt x="10" y="0"/>
                    </a:lnTo>
                    <a:lnTo>
                      <a:pt x="2" y="18"/>
                    </a:lnTo>
                    <a:lnTo>
                      <a:pt x="2" y="38"/>
                    </a:lnTo>
                    <a:lnTo>
                      <a:pt x="0" y="58"/>
                    </a:lnTo>
                    <a:lnTo>
                      <a:pt x="0" y="80"/>
                    </a:lnTo>
                    <a:lnTo>
                      <a:pt x="0" y="100"/>
                    </a:lnTo>
                    <a:lnTo>
                      <a:pt x="2" y="114"/>
                    </a:lnTo>
                    <a:lnTo>
                      <a:pt x="2" y="126"/>
                    </a:lnTo>
                    <a:lnTo>
                      <a:pt x="2" y="13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992" name="Freeform 765"/>
              <p:cNvSpPr>
                <a:spLocks/>
              </p:cNvSpPr>
              <p:nvPr/>
            </p:nvSpPr>
            <p:spPr bwMode="auto">
              <a:xfrm>
                <a:off x="2986" y="2266"/>
                <a:ext cx="22" cy="130"/>
              </a:xfrm>
              <a:custGeom>
                <a:avLst/>
                <a:gdLst>
                  <a:gd name="T0" fmla="*/ 22 w 22"/>
                  <a:gd name="T1" fmla="*/ 0 h 130"/>
                  <a:gd name="T2" fmla="*/ 22 w 22"/>
                  <a:gd name="T3" fmla="*/ 4 h 130"/>
                  <a:gd name="T4" fmla="*/ 22 w 22"/>
                  <a:gd name="T5" fmla="*/ 14 h 130"/>
                  <a:gd name="T6" fmla="*/ 22 w 22"/>
                  <a:gd name="T7" fmla="*/ 30 h 130"/>
                  <a:gd name="T8" fmla="*/ 22 w 22"/>
                  <a:gd name="T9" fmla="*/ 50 h 130"/>
                  <a:gd name="T10" fmla="*/ 20 w 22"/>
                  <a:gd name="T11" fmla="*/ 72 h 130"/>
                  <a:gd name="T12" fmla="*/ 18 w 22"/>
                  <a:gd name="T13" fmla="*/ 92 h 130"/>
                  <a:gd name="T14" fmla="*/ 12 w 22"/>
                  <a:gd name="T15" fmla="*/ 114 h 130"/>
                  <a:gd name="T16" fmla="*/ 10 w 22"/>
                  <a:gd name="T17" fmla="*/ 130 h 130"/>
                  <a:gd name="T18" fmla="*/ 2 w 22"/>
                  <a:gd name="T19" fmla="*/ 114 h 130"/>
                  <a:gd name="T20" fmla="*/ 2 w 22"/>
                  <a:gd name="T21" fmla="*/ 92 h 130"/>
                  <a:gd name="T22" fmla="*/ 0 w 22"/>
                  <a:gd name="T23" fmla="*/ 72 h 130"/>
                  <a:gd name="T24" fmla="*/ 0 w 22"/>
                  <a:gd name="T25" fmla="*/ 50 h 130"/>
                  <a:gd name="T26" fmla="*/ 0 w 22"/>
                  <a:gd name="T27" fmla="*/ 30 h 130"/>
                  <a:gd name="T28" fmla="*/ 2 w 22"/>
                  <a:gd name="T29" fmla="*/ 14 h 130"/>
                  <a:gd name="T30" fmla="*/ 2 w 22"/>
                  <a:gd name="T31" fmla="*/ 4 h 130"/>
                  <a:gd name="T32" fmla="*/ 2 w 22"/>
                  <a:gd name="T33" fmla="*/ 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130">
                    <a:moveTo>
                      <a:pt x="22" y="0"/>
                    </a:moveTo>
                    <a:lnTo>
                      <a:pt x="22" y="4"/>
                    </a:lnTo>
                    <a:lnTo>
                      <a:pt x="22" y="14"/>
                    </a:lnTo>
                    <a:lnTo>
                      <a:pt x="22" y="30"/>
                    </a:lnTo>
                    <a:lnTo>
                      <a:pt x="22" y="50"/>
                    </a:lnTo>
                    <a:lnTo>
                      <a:pt x="20" y="72"/>
                    </a:lnTo>
                    <a:lnTo>
                      <a:pt x="18" y="92"/>
                    </a:lnTo>
                    <a:lnTo>
                      <a:pt x="12" y="114"/>
                    </a:lnTo>
                    <a:lnTo>
                      <a:pt x="10" y="130"/>
                    </a:lnTo>
                    <a:lnTo>
                      <a:pt x="2" y="114"/>
                    </a:lnTo>
                    <a:lnTo>
                      <a:pt x="2" y="92"/>
                    </a:lnTo>
                    <a:lnTo>
                      <a:pt x="0" y="72"/>
                    </a:lnTo>
                    <a:lnTo>
                      <a:pt x="0" y="50"/>
                    </a:lnTo>
                    <a:lnTo>
                      <a:pt x="0" y="30"/>
                    </a:lnTo>
                    <a:lnTo>
                      <a:pt x="2" y="14"/>
                    </a:lnTo>
                    <a:lnTo>
                      <a:pt x="2" y="4"/>
                    </a:lnTo>
                    <a:lnTo>
                      <a:pt x="2"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993" name="Freeform 766"/>
              <p:cNvSpPr>
                <a:spLocks/>
              </p:cNvSpPr>
              <p:nvPr/>
            </p:nvSpPr>
            <p:spPr bwMode="auto">
              <a:xfrm>
                <a:off x="3048" y="2086"/>
                <a:ext cx="22" cy="130"/>
              </a:xfrm>
              <a:custGeom>
                <a:avLst/>
                <a:gdLst>
                  <a:gd name="T0" fmla="*/ 22 w 22"/>
                  <a:gd name="T1" fmla="*/ 130 h 130"/>
                  <a:gd name="T2" fmla="*/ 22 w 22"/>
                  <a:gd name="T3" fmla="*/ 126 h 130"/>
                  <a:gd name="T4" fmla="*/ 22 w 22"/>
                  <a:gd name="T5" fmla="*/ 114 h 130"/>
                  <a:gd name="T6" fmla="*/ 22 w 22"/>
                  <a:gd name="T7" fmla="*/ 100 h 130"/>
                  <a:gd name="T8" fmla="*/ 22 w 22"/>
                  <a:gd name="T9" fmla="*/ 80 h 130"/>
                  <a:gd name="T10" fmla="*/ 22 w 22"/>
                  <a:gd name="T11" fmla="*/ 58 h 130"/>
                  <a:gd name="T12" fmla="*/ 18 w 22"/>
                  <a:gd name="T13" fmla="*/ 38 h 130"/>
                  <a:gd name="T14" fmla="*/ 14 w 22"/>
                  <a:gd name="T15" fmla="*/ 18 h 130"/>
                  <a:gd name="T16" fmla="*/ 10 w 22"/>
                  <a:gd name="T17" fmla="*/ 0 h 130"/>
                  <a:gd name="T18" fmla="*/ 6 w 22"/>
                  <a:gd name="T19" fmla="*/ 18 h 130"/>
                  <a:gd name="T20" fmla="*/ 2 w 22"/>
                  <a:gd name="T21" fmla="*/ 38 h 130"/>
                  <a:gd name="T22" fmla="*/ 2 w 22"/>
                  <a:gd name="T23" fmla="*/ 58 h 130"/>
                  <a:gd name="T24" fmla="*/ 0 w 22"/>
                  <a:gd name="T25" fmla="*/ 80 h 130"/>
                  <a:gd name="T26" fmla="*/ 2 w 22"/>
                  <a:gd name="T27" fmla="*/ 100 h 130"/>
                  <a:gd name="T28" fmla="*/ 2 w 22"/>
                  <a:gd name="T29" fmla="*/ 114 h 130"/>
                  <a:gd name="T30" fmla="*/ 2 w 22"/>
                  <a:gd name="T31" fmla="*/ 126 h 130"/>
                  <a:gd name="T32" fmla="*/ 2 w 22"/>
                  <a:gd name="T33" fmla="*/ 13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130">
                    <a:moveTo>
                      <a:pt x="22" y="130"/>
                    </a:moveTo>
                    <a:lnTo>
                      <a:pt x="22" y="126"/>
                    </a:lnTo>
                    <a:lnTo>
                      <a:pt x="22" y="114"/>
                    </a:lnTo>
                    <a:lnTo>
                      <a:pt x="22" y="100"/>
                    </a:lnTo>
                    <a:lnTo>
                      <a:pt x="22" y="80"/>
                    </a:lnTo>
                    <a:lnTo>
                      <a:pt x="22" y="58"/>
                    </a:lnTo>
                    <a:lnTo>
                      <a:pt x="18" y="38"/>
                    </a:lnTo>
                    <a:lnTo>
                      <a:pt x="14" y="18"/>
                    </a:lnTo>
                    <a:lnTo>
                      <a:pt x="10" y="0"/>
                    </a:lnTo>
                    <a:lnTo>
                      <a:pt x="6" y="18"/>
                    </a:lnTo>
                    <a:lnTo>
                      <a:pt x="2" y="38"/>
                    </a:lnTo>
                    <a:lnTo>
                      <a:pt x="2" y="58"/>
                    </a:lnTo>
                    <a:lnTo>
                      <a:pt x="0" y="80"/>
                    </a:lnTo>
                    <a:lnTo>
                      <a:pt x="2" y="100"/>
                    </a:lnTo>
                    <a:lnTo>
                      <a:pt x="2" y="114"/>
                    </a:lnTo>
                    <a:lnTo>
                      <a:pt x="2" y="126"/>
                    </a:lnTo>
                    <a:lnTo>
                      <a:pt x="2" y="13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994" name="Freeform 767"/>
              <p:cNvSpPr>
                <a:spLocks/>
              </p:cNvSpPr>
              <p:nvPr/>
            </p:nvSpPr>
            <p:spPr bwMode="auto">
              <a:xfrm>
                <a:off x="3048" y="2266"/>
                <a:ext cx="22" cy="130"/>
              </a:xfrm>
              <a:custGeom>
                <a:avLst/>
                <a:gdLst>
                  <a:gd name="T0" fmla="*/ 22 w 22"/>
                  <a:gd name="T1" fmla="*/ 0 h 130"/>
                  <a:gd name="T2" fmla="*/ 22 w 22"/>
                  <a:gd name="T3" fmla="*/ 4 h 130"/>
                  <a:gd name="T4" fmla="*/ 22 w 22"/>
                  <a:gd name="T5" fmla="*/ 14 h 130"/>
                  <a:gd name="T6" fmla="*/ 22 w 22"/>
                  <a:gd name="T7" fmla="*/ 30 h 130"/>
                  <a:gd name="T8" fmla="*/ 22 w 22"/>
                  <a:gd name="T9" fmla="*/ 50 h 130"/>
                  <a:gd name="T10" fmla="*/ 22 w 22"/>
                  <a:gd name="T11" fmla="*/ 72 h 130"/>
                  <a:gd name="T12" fmla="*/ 18 w 22"/>
                  <a:gd name="T13" fmla="*/ 92 h 130"/>
                  <a:gd name="T14" fmla="*/ 14 w 22"/>
                  <a:gd name="T15" fmla="*/ 114 h 130"/>
                  <a:gd name="T16" fmla="*/ 10 w 22"/>
                  <a:gd name="T17" fmla="*/ 130 h 130"/>
                  <a:gd name="T18" fmla="*/ 6 w 22"/>
                  <a:gd name="T19" fmla="*/ 114 h 130"/>
                  <a:gd name="T20" fmla="*/ 2 w 22"/>
                  <a:gd name="T21" fmla="*/ 92 h 130"/>
                  <a:gd name="T22" fmla="*/ 2 w 22"/>
                  <a:gd name="T23" fmla="*/ 72 h 130"/>
                  <a:gd name="T24" fmla="*/ 0 w 22"/>
                  <a:gd name="T25" fmla="*/ 50 h 130"/>
                  <a:gd name="T26" fmla="*/ 2 w 22"/>
                  <a:gd name="T27" fmla="*/ 30 h 130"/>
                  <a:gd name="T28" fmla="*/ 2 w 22"/>
                  <a:gd name="T29" fmla="*/ 14 h 130"/>
                  <a:gd name="T30" fmla="*/ 2 w 22"/>
                  <a:gd name="T31" fmla="*/ 4 h 130"/>
                  <a:gd name="T32" fmla="*/ 2 w 22"/>
                  <a:gd name="T33" fmla="*/ 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130">
                    <a:moveTo>
                      <a:pt x="22" y="0"/>
                    </a:moveTo>
                    <a:lnTo>
                      <a:pt x="22" y="4"/>
                    </a:lnTo>
                    <a:lnTo>
                      <a:pt x="22" y="14"/>
                    </a:lnTo>
                    <a:lnTo>
                      <a:pt x="22" y="30"/>
                    </a:lnTo>
                    <a:lnTo>
                      <a:pt x="22" y="50"/>
                    </a:lnTo>
                    <a:lnTo>
                      <a:pt x="22" y="72"/>
                    </a:lnTo>
                    <a:lnTo>
                      <a:pt x="18" y="92"/>
                    </a:lnTo>
                    <a:lnTo>
                      <a:pt x="14" y="114"/>
                    </a:lnTo>
                    <a:lnTo>
                      <a:pt x="10" y="130"/>
                    </a:lnTo>
                    <a:lnTo>
                      <a:pt x="6" y="114"/>
                    </a:lnTo>
                    <a:lnTo>
                      <a:pt x="2" y="92"/>
                    </a:lnTo>
                    <a:lnTo>
                      <a:pt x="2" y="72"/>
                    </a:lnTo>
                    <a:lnTo>
                      <a:pt x="0" y="50"/>
                    </a:lnTo>
                    <a:lnTo>
                      <a:pt x="2" y="30"/>
                    </a:lnTo>
                    <a:lnTo>
                      <a:pt x="2" y="14"/>
                    </a:lnTo>
                    <a:lnTo>
                      <a:pt x="2" y="4"/>
                    </a:lnTo>
                    <a:lnTo>
                      <a:pt x="2"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995" name="Freeform 768"/>
              <p:cNvSpPr>
                <a:spLocks/>
              </p:cNvSpPr>
              <p:nvPr/>
            </p:nvSpPr>
            <p:spPr bwMode="auto">
              <a:xfrm>
                <a:off x="3110" y="2086"/>
                <a:ext cx="24" cy="130"/>
              </a:xfrm>
              <a:custGeom>
                <a:avLst/>
                <a:gdLst>
                  <a:gd name="T0" fmla="*/ 20 w 24"/>
                  <a:gd name="T1" fmla="*/ 130 h 130"/>
                  <a:gd name="T2" fmla="*/ 20 w 24"/>
                  <a:gd name="T3" fmla="*/ 126 h 130"/>
                  <a:gd name="T4" fmla="*/ 20 w 24"/>
                  <a:gd name="T5" fmla="*/ 114 h 130"/>
                  <a:gd name="T6" fmla="*/ 24 w 24"/>
                  <a:gd name="T7" fmla="*/ 100 h 130"/>
                  <a:gd name="T8" fmla="*/ 20 w 24"/>
                  <a:gd name="T9" fmla="*/ 80 h 130"/>
                  <a:gd name="T10" fmla="*/ 20 w 24"/>
                  <a:gd name="T11" fmla="*/ 58 h 130"/>
                  <a:gd name="T12" fmla="*/ 20 w 24"/>
                  <a:gd name="T13" fmla="*/ 38 h 130"/>
                  <a:gd name="T14" fmla="*/ 14 w 24"/>
                  <a:gd name="T15" fmla="*/ 18 h 130"/>
                  <a:gd name="T16" fmla="*/ 8 w 24"/>
                  <a:gd name="T17" fmla="*/ 0 h 130"/>
                  <a:gd name="T18" fmla="*/ 4 w 24"/>
                  <a:gd name="T19" fmla="*/ 18 h 130"/>
                  <a:gd name="T20" fmla="*/ 0 w 24"/>
                  <a:gd name="T21" fmla="*/ 38 h 130"/>
                  <a:gd name="T22" fmla="*/ 0 w 24"/>
                  <a:gd name="T23" fmla="*/ 58 h 130"/>
                  <a:gd name="T24" fmla="*/ 0 w 24"/>
                  <a:gd name="T25" fmla="*/ 80 h 130"/>
                  <a:gd name="T26" fmla="*/ 0 w 24"/>
                  <a:gd name="T27" fmla="*/ 100 h 130"/>
                  <a:gd name="T28" fmla="*/ 2 w 24"/>
                  <a:gd name="T29" fmla="*/ 114 h 130"/>
                  <a:gd name="T30" fmla="*/ 4 w 24"/>
                  <a:gd name="T31" fmla="*/ 126 h 130"/>
                  <a:gd name="T32" fmla="*/ 4 w 24"/>
                  <a:gd name="T33" fmla="*/ 13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4" h="130">
                    <a:moveTo>
                      <a:pt x="20" y="130"/>
                    </a:moveTo>
                    <a:lnTo>
                      <a:pt x="20" y="126"/>
                    </a:lnTo>
                    <a:lnTo>
                      <a:pt x="20" y="114"/>
                    </a:lnTo>
                    <a:lnTo>
                      <a:pt x="24" y="100"/>
                    </a:lnTo>
                    <a:lnTo>
                      <a:pt x="20" y="80"/>
                    </a:lnTo>
                    <a:lnTo>
                      <a:pt x="20" y="58"/>
                    </a:lnTo>
                    <a:lnTo>
                      <a:pt x="20" y="38"/>
                    </a:lnTo>
                    <a:lnTo>
                      <a:pt x="14" y="18"/>
                    </a:lnTo>
                    <a:lnTo>
                      <a:pt x="8" y="0"/>
                    </a:lnTo>
                    <a:lnTo>
                      <a:pt x="4" y="18"/>
                    </a:lnTo>
                    <a:lnTo>
                      <a:pt x="0" y="38"/>
                    </a:lnTo>
                    <a:lnTo>
                      <a:pt x="0" y="58"/>
                    </a:lnTo>
                    <a:lnTo>
                      <a:pt x="0" y="80"/>
                    </a:lnTo>
                    <a:lnTo>
                      <a:pt x="0" y="100"/>
                    </a:lnTo>
                    <a:lnTo>
                      <a:pt x="2" y="114"/>
                    </a:lnTo>
                    <a:lnTo>
                      <a:pt x="4" y="126"/>
                    </a:lnTo>
                    <a:lnTo>
                      <a:pt x="4" y="13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996" name="Freeform 769"/>
              <p:cNvSpPr>
                <a:spLocks/>
              </p:cNvSpPr>
              <p:nvPr/>
            </p:nvSpPr>
            <p:spPr bwMode="auto">
              <a:xfrm>
                <a:off x="3110" y="2266"/>
                <a:ext cx="24" cy="130"/>
              </a:xfrm>
              <a:custGeom>
                <a:avLst/>
                <a:gdLst>
                  <a:gd name="T0" fmla="*/ 20 w 24"/>
                  <a:gd name="T1" fmla="*/ 0 h 130"/>
                  <a:gd name="T2" fmla="*/ 20 w 24"/>
                  <a:gd name="T3" fmla="*/ 4 h 130"/>
                  <a:gd name="T4" fmla="*/ 20 w 24"/>
                  <a:gd name="T5" fmla="*/ 14 h 130"/>
                  <a:gd name="T6" fmla="*/ 24 w 24"/>
                  <a:gd name="T7" fmla="*/ 30 h 130"/>
                  <a:gd name="T8" fmla="*/ 20 w 24"/>
                  <a:gd name="T9" fmla="*/ 50 h 130"/>
                  <a:gd name="T10" fmla="*/ 20 w 24"/>
                  <a:gd name="T11" fmla="*/ 72 h 130"/>
                  <a:gd name="T12" fmla="*/ 20 w 24"/>
                  <a:gd name="T13" fmla="*/ 92 h 130"/>
                  <a:gd name="T14" fmla="*/ 14 w 24"/>
                  <a:gd name="T15" fmla="*/ 114 h 130"/>
                  <a:gd name="T16" fmla="*/ 8 w 24"/>
                  <a:gd name="T17" fmla="*/ 130 h 130"/>
                  <a:gd name="T18" fmla="*/ 4 w 24"/>
                  <a:gd name="T19" fmla="*/ 114 h 130"/>
                  <a:gd name="T20" fmla="*/ 0 w 24"/>
                  <a:gd name="T21" fmla="*/ 92 h 130"/>
                  <a:gd name="T22" fmla="*/ 0 w 24"/>
                  <a:gd name="T23" fmla="*/ 72 h 130"/>
                  <a:gd name="T24" fmla="*/ 0 w 24"/>
                  <a:gd name="T25" fmla="*/ 50 h 130"/>
                  <a:gd name="T26" fmla="*/ 0 w 24"/>
                  <a:gd name="T27" fmla="*/ 30 h 130"/>
                  <a:gd name="T28" fmla="*/ 2 w 24"/>
                  <a:gd name="T29" fmla="*/ 14 h 130"/>
                  <a:gd name="T30" fmla="*/ 4 w 24"/>
                  <a:gd name="T31" fmla="*/ 4 h 130"/>
                  <a:gd name="T32" fmla="*/ 4 w 24"/>
                  <a:gd name="T33" fmla="*/ 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4" h="130">
                    <a:moveTo>
                      <a:pt x="20" y="0"/>
                    </a:moveTo>
                    <a:lnTo>
                      <a:pt x="20" y="4"/>
                    </a:lnTo>
                    <a:lnTo>
                      <a:pt x="20" y="14"/>
                    </a:lnTo>
                    <a:lnTo>
                      <a:pt x="24" y="30"/>
                    </a:lnTo>
                    <a:lnTo>
                      <a:pt x="20" y="50"/>
                    </a:lnTo>
                    <a:lnTo>
                      <a:pt x="20" y="72"/>
                    </a:lnTo>
                    <a:lnTo>
                      <a:pt x="20" y="92"/>
                    </a:lnTo>
                    <a:lnTo>
                      <a:pt x="14" y="114"/>
                    </a:lnTo>
                    <a:lnTo>
                      <a:pt x="8" y="130"/>
                    </a:lnTo>
                    <a:lnTo>
                      <a:pt x="4" y="114"/>
                    </a:lnTo>
                    <a:lnTo>
                      <a:pt x="0" y="92"/>
                    </a:lnTo>
                    <a:lnTo>
                      <a:pt x="0" y="72"/>
                    </a:lnTo>
                    <a:lnTo>
                      <a:pt x="0" y="50"/>
                    </a:lnTo>
                    <a:lnTo>
                      <a:pt x="0" y="30"/>
                    </a:lnTo>
                    <a:lnTo>
                      <a:pt x="2" y="14"/>
                    </a:lnTo>
                    <a:lnTo>
                      <a:pt x="4" y="4"/>
                    </a:lnTo>
                    <a:lnTo>
                      <a:pt x="4"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997" name="Freeform 770"/>
              <p:cNvSpPr>
                <a:spLocks/>
              </p:cNvSpPr>
              <p:nvPr/>
            </p:nvSpPr>
            <p:spPr bwMode="auto">
              <a:xfrm>
                <a:off x="3176" y="2086"/>
                <a:ext cx="18" cy="130"/>
              </a:xfrm>
              <a:custGeom>
                <a:avLst/>
                <a:gdLst>
                  <a:gd name="T0" fmla="*/ 16 w 18"/>
                  <a:gd name="T1" fmla="*/ 130 h 130"/>
                  <a:gd name="T2" fmla="*/ 16 w 18"/>
                  <a:gd name="T3" fmla="*/ 126 h 130"/>
                  <a:gd name="T4" fmla="*/ 18 w 18"/>
                  <a:gd name="T5" fmla="*/ 114 h 130"/>
                  <a:gd name="T6" fmla="*/ 18 w 18"/>
                  <a:gd name="T7" fmla="*/ 100 h 130"/>
                  <a:gd name="T8" fmla="*/ 18 w 18"/>
                  <a:gd name="T9" fmla="*/ 80 h 130"/>
                  <a:gd name="T10" fmla="*/ 16 w 18"/>
                  <a:gd name="T11" fmla="*/ 58 h 130"/>
                  <a:gd name="T12" fmla="*/ 14 w 18"/>
                  <a:gd name="T13" fmla="*/ 38 h 130"/>
                  <a:gd name="T14" fmla="*/ 10 w 18"/>
                  <a:gd name="T15" fmla="*/ 18 h 130"/>
                  <a:gd name="T16" fmla="*/ 6 w 18"/>
                  <a:gd name="T17" fmla="*/ 0 h 130"/>
                  <a:gd name="T18" fmla="*/ 2 w 18"/>
                  <a:gd name="T19" fmla="*/ 18 h 130"/>
                  <a:gd name="T20" fmla="*/ 0 w 18"/>
                  <a:gd name="T21" fmla="*/ 38 h 130"/>
                  <a:gd name="T22" fmla="*/ 0 w 18"/>
                  <a:gd name="T23" fmla="*/ 58 h 130"/>
                  <a:gd name="T24" fmla="*/ 0 w 18"/>
                  <a:gd name="T25" fmla="*/ 80 h 130"/>
                  <a:gd name="T26" fmla="*/ 0 w 18"/>
                  <a:gd name="T27" fmla="*/ 100 h 130"/>
                  <a:gd name="T28" fmla="*/ 0 w 18"/>
                  <a:gd name="T29" fmla="*/ 114 h 130"/>
                  <a:gd name="T30" fmla="*/ 0 w 18"/>
                  <a:gd name="T31" fmla="*/ 126 h 130"/>
                  <a:gd name="T32" fmla="*/ 0 w 18"/>
                  <a:gd name="T33" fmla="*/ 13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 h="130">
                    <a:moveTo>
                      <a:pt x="16" y="130"/>
                    </a:moveTo>
                    <a:lnTo>
                      <a:pt x="16" y="126"/>
                    </a:lnTo>
                    <a:lnTo>
                      <a:pt x="18" y="114"/>
                    </a:lnTo>
                    <a:lnTo>
                      <a:pt x="18" y="100"/>
                    </a:lnTo>
                    <a:lnTo>
                      <a:pt x="18" y="80"/>
                    </a:lnTo>
                    <a:lnTo>
                      <a:pt x="16" y="58"/>
                    </a:lnTo>
                    <a:lnTo>
                      <a:pt x="14" y="38"/>
                    </a:lnTo>
                    <a:lnTo>
                      <a:pt x="10" y="18"/>
                    </a:lnTo>
                    <a:lnTo>
                      <a:pt x="6" y="0"/>
                    </a:lnTo>
                    <a:lnTo>
                      <a:pt x="2" y="18"/>
                    </a:lnTo>
                    <a:lnTo>
                      <a:pt x="0" y="38"/>
                    </a:lnTo>
                    <a:lnTo>
                      <a:pt x="0" y="58"/>
                    </a:lnTo>
                    <a:lnTo>
                      <a:pt x="0" y="80"/>
                    </a:lnTo>
                    <a:lnTo>
                      <a:pt x="0" y="100"/>
                    </a:lnTo>
                    <a:lnTo>
                      <a:pt x="0" y="114"/>
                    </a:lnTo>
                    <a:lnTo>
                      <a:pt x="0" y="126"/>
                    </a:lnTo>
                    <a:lnTo>
                      <a:pt x="0" y="13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998" name="Freeform 771"/>
              <p:cNvSpPr>
                <a:spLocks/>
              </p:cNvSpPr>
              <p:nvPr/>
            </p:nvSpPr>
            <p:spPr bwMode="auto">
              <a:xfrm>
                <a:off x="3176" y="2266"/>
                <a:ext cx="18" cy="130"/>
              </a:xfrm>
              <a:custGeom>
                <a:avLst/>
                <a:gdLst>
                  <a:gd name="T0" fmla="*/ 16 w 18"/>
                  <a:gd name="T1" fmla="*/ 0 h 130"/>
                  <a:gd name="T2" fmla="*/ 16 w 18"/>
                  <a:gd name="T3" fmla="*/ 4 h 130"/>
                  <a:gd name="T4" fmla="*/ 18 w 18"/>
                  <a:gd name="T5" fmla="*/ 14 h 130"/>
                  <a:gd name="T6" fmla="*/ 18 w 18"/>
                  <a:gd name="T7" fmla="*/ 30 h 130"/>
                  <a:gd name="T8" fmla="*/ 18 w 18"/>
                  <a:gd name="T9" fmla="*/ 50 h 130"/>
                  <a:gd name="T10" fmla="*/ 16 w 18"/>
                  <a:gd name="T11" fmla="*/ 72 h 130"/>
                  <a:gd name="T12" fmla="*/ 14 w 18"/>
                  <a:gd name="T13" fmla="*/ 92 h 130"/>
                  <a:gd name="T14" fmla="*/ 10 w 18"/>
                  <a:gd name="T15" fmla="*/ 114 h 130"/>
                  <a:gd name="T16" fmla="*/ 6 w 18"/>
                  <a:gd name="T17" fmla="*/ 130 h 130"/>
                  <a:gd name="T18" fmla="*/ 2 w 18"/>
                  <a:gd name="T19" fmla="*/ 114 h 130"/>
                  <a:gd name="T20" fmla="*/ 0 w 18"/>
                  <a:gd name="T21" fmla="*/ 92 h 130"/>
                  <a:gd name="T22" fmla="*/ 0 w 18"/>
                  <a:gd name="T23" fmla="*/ 72 h 130"/>
                  <a:gd name="T24" fmla="*/ 0 w 18"/>
                  <a:gd name="T25" fmla="*/ 50 h 130"/>
                  <a:gd name="T26" fmla="*/ 0 w 18"/>
                  <a:gd name="T27" fmla="*/ 30 h 130"/>
                  <a:gd name="T28" fmla="*/ 0 w 18"/>
                  <a:gd name="T29" fmla="*/ 14 h 130"/>
                  <a:gd name="T30" fmla="*/ 0 w 18"/>
                  <a:gd name="T31" fmla="*/ 4 h 130"/>
                  <a:gd name="T32" fmla="*/ 0 w 18"/>
                  <a:gd name="T33" fmla="*/ 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 h="130">
                    <a:moveTo>
                      <a:pt x="16" y="0"/>
                    </a:moveTo>
                    <a:lnTo>
                      <a:pt x="16" y="4"/>
                    </a:lnTo>
                    <a:lnTo>
                      <a:pt x="18" y="14"/>
                    </a:lnTo>
                    <a:lnTo>
                      <a:pt x="18" y="30"/>
                    </a:lnTo>
                    <a:lnTo>
                      <a:pt x="18" y="50"/>
                    </a:lnTo>
                    <a:lnTo>
                      <a:pt x="16" y="72"/>
                    </a:lnTo>
                    <a:lnTo>
                      <a:pt x="14" y="92"/>
                    </a:lnTo>
                    <a:lnTo>
                      <a:pt x="10" y="114"/>
                    </a:lnTo>
                    <a:lnTo>
                      <a:pt x="6" y="130"/>
                    </a:lnTo>
                    <a:lnTo>
                      <a:pt x="2" y="114"/>
                    </a:lnTo>
                    <a:lnTo>
                      <a:pt x="0" y="92"/>
                    </a:lnTo>
                    <a:lnTo>
                      <a:pt x="0" y="72"/>
                    </a:lnTo>
                    <a:lnTo>
                      <a:pt x="0" y="50"/>
                    </a:lnTo>
                    <a:lnTo>
                      <a:pt x="0" y="30"/>
                    </a:lnTo>
                    <a:lnTo>
                      <a:pt x="0" y="14"/>
                    </a:lnTo>
                    <a:lnTo>
                      <a:pt x="0" y="4"/>
                    </a:lnTo>
                    <a:lnTo>
                      <a:pt x="0"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nvGrpSpPr>
              <p:cNvPr id="33999" name="Group 772"/>
              <p:cNvGrpSpPr>
                <a:grpSpLocks/>
              </p:cNvGrpSpPr>
              <p:nvPr/>
            </p:nvGrpSpPr>
            <p:grpSpPr bwMode="auto">
              <a:xfrm>
                <a:off x="3262" y="2054"/>
                <a:ext cx="70" cy="462"/>
                <a:chOff x="4590" y="1914"/>
                <a:chExt cx="70" cy="462"/>
              </a:xfrm>
            </p:grpSpPr>
            <p:sp>
              <p:nvSpPr>
                <p:cNvPr id="34178" name="Freeform 773"/>
                <p:cNvSpPr>
                  <a:spLocks/>
                </p:cNvSpPr>
                <p:nvPr/>
              </p:nvSpPr>
              <p:spPr bwMode="auto">
                <a:xfrm>
                  <a:off x="4590" y="1914"/>
                  <a:ext cx="70" cy="462"/>
                </a:xfrm>
                <a:custGeom>
                  <a:avLst/>
                  <a:gdLst>
                    <a:gd name="T0" fmla="*/ 70 w 70"/>
                    <a:gd name="T1" fmla="*/ 20 h 462"/>
                    <a:gd name="T2" fmla="*/ 70 w 70"/>
                    <a:gd name="T3" fmla="*/ 442 h 462"/>
                    <a:gd name="T4" fmla="*/ 66 w 70"/>
                    <a:gd name="T5" fmla="*/ 442 h 462"/>
                    <a:gd name="T6" fmla="*/ 64 w 70"/>
                    <a:gd name="T7" fmla="*/ 450 h 462"/>
                    <a:gd name="T8" fmla="*/ 58 w 70"/>
                    <a:gd name="T9" fmla="*/ 456 h 462"/>
                    <a:gd name="T10" fmla="*/ 46 w 70"/>
                    <a:gd name="T11" fmla="*/ 460 h 462"/>
                    <a:gd name="T12" fmla="*/ 34 w 70"/>
                    <a:gd name="T13" fmla="*/ 462 h 462"/>
                    <a:gd name="T14" fmla="*/ 20 w 70"/>
                    <a:gd name="T15" fmla="*/ 460 h 462"/>
                    <a:gd name="T16" fmla="*/ 10 w 70"/>
                    <a:gd name="T17" fmla="*/ 456 h 462"/>
                    <a:gd name="T18" fmla="*/ 4 w 70"/>
                    <a:gd name="T19" fmla="*/ 450 h 462"/>
                    <a:gd name="T20" fmla="*/ 0 w 70"/>
                    <a:gd name="T21" fmla="*/ 442 h 462"/>
                    <a:gd name="T22" fmla="*/ 0 w 70"/>
                    <a:gd name="T23" fmla="*/ 20 h 462"/>
                    <a:gd name="T24" fmla="*/ 4 w 70"/>
                    <a:gd name="T25" fmla="*/ 12 h 462"/>
                    <a:gd name="T26" fmla="*/ 10 w 70"/>
                    <a:gd name="T27" fmla="*/ 4 h 462"/>
                    <a:gd name="T28" fmla="*/ 20 w 70"/>
                    <a:gd name="T29" fmla="*/ 0 h 462"/>
                    <a:gd name="T30" fmla="*/ 34 w 70"/>
                    <a:gd name="T31" fmla="*/ 0 h 462"/>
                    <a:gd name="T32" fmla="*/ 46 w 70"/>
                    <a:gd name="T33" fmla="*/ 0 h 462"/>
                    <a:gd name="T34" fmla="*/ 58 w 70"/>
                    <a:gd name="T35" fmla="*/ 4 h 462"/>
                    <a:gd name="T36" fmla="*/ 64 w 70"/>
                    <a:gd name="T37" fmla="*/ 12 h 462"/>
                    <a:gd name="T38" fmla="*/ 66 w 70"/>
                    <a:gd name="T39" fmla="*/ 20 h 462"/>
                    <a:gd name="T40" fmla="*/ 70 w 70"/>
                    <a:gd name="T41" fmla="*/ 20 h 4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0" h="462">
                      <a:moveTo>
                        <a:pt x="70" y="20"/>
                      </a:moveTo>
                      <a:lnTo>
                        <a:pt x="70" y="442"/>
                      </a:lnTo>
                      <a:lnTo>
                        <a:pt x="66" y="442"/>
                      </a:lnTo>
                      <a:lnTo>
                        <a:pt x="64" y="450"/>
                      </a:lnTo>
                      <a:lnTo>
                        <a:pt x="58" y="456"/>
                      </a:lnTo>
                      <a:lnTo>
                        <a:pt x="46" y="460"/>
                      </a:lnTo>
                      <a:lnTo>
                        <a:pt x="34" y="462"/>
                      </a:lnTo>
                      <a:lnTo>
                        <a:pt x="20" y="460"/>
                      </a:lnTo>
                      <a:lnTo>
                        <a:pt x="10" y="456"/>
                      </a:lnTo>
                      <a:lnTo>
                        <a:pt x="4" y="450"/>
                      </a:lnTo>
                      <a:lnTo>
                        <a:pt x="0" y="442"/>
                      </a:lnTo>
                      <a:lnTo>
                        <a:pt x="0" y="20"/>
                      </a:lnTo>
                      <a:lnTo>
                        <a:pt x="4" y="12"/>
                      </a:lnTo>
                      <a:lnTo>
                        <a:pt x="10" y="4"/>
                      </a:lnTo>
                      <a:lnTo>
                        <a:pt x="20" y="0"/>
                      </a:lnTo>
                      <a:lnTo>
                        <a:pt x="34" y="0"/>
                      </a:lnTo>
                      <a:lnTo>
                        <a:pt x="46" y="0"/>
                      </a:lnTo>
                      <a:lnTo>
                        <a:pt x="58" y="4"/>
                      </a:lnTo>
                      <a:lnTo>
                        <a:pt x="64" y="12"/>
                      </a:lnTo>
                      <a:lnTo>
                        <a:pt x="66" y="20"/>
                      </a:lnTo>
                      <a:lnTo>
                        <a:pt x="70" y="20"/>
                      </a:lnTo>
                      <a:close/>
                    </a:path>
                  </a:pathLst>
                </a:custGeom>
                <a:solidFill>
                  <a:srgbClr val="FFFF4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179" name="Freeform 774"/>
                <p:cNvSpPr>
                  <a:spLocks/>
                </p:cNvSpPr>
                <p:nvPr/>
              </p:nvSpPr>
              <p:spPr bwMode="auto">
                <a:xfrm>
                  <a:off x="4590" y="1914"/>
                  <a:ext cx="70" cy="462"/>
                </a:xfrm>
                <a:custGeom>
                  <a:avLst/>
                  <a:gdLst>
                    <a:gd name="T0" fmla="*/ 70 w 70"/>
                    <a:gd name="T1" fmla="*/ 20 h 462"/>
                    <a:gd name="T2" fmla="*/ 70 w 70"/>
                    <a:gd name="T3" fmla="*/ 442 h 462"/>
                    <a:gd name="T4" fmla="*/ 66 w 70"/>
                    <a:gd name="T5" fmla="*/ 442 h 462"/>
                    <a:gd name="T6" fmla="*/ 64 w 70"/>
                    <a:gd name="T7" fmla="*/ 450 h 462"/>
                    <a:gd name="T8" fmla="*/ 58 w 70"/>
                    <a:gd name="T9" fmla="*/ 456 h 462"/>
                    <a:gd name="T10" fmla="*/ 46 w 70"/>
                    <a:gd name="T11" fmla="*/ 460 h 462"/>
                    <a:gd name="T12" fmla="*/ 34 w 70"/>
                    <a:gd name="T13" fmla="*/ 462 h 462"/>
                    <a:gd name="T14" fmla="*/ 20 w 70"/>
                    <a:gd name="T15" fmla="*/ 460 h 462"/>
                    <a:gd name="T16" fmla="*/ 10 w 70"/>
                    <a:gd name="T17" fmla="*/ 456 h 462"/>
                    <a:gd name="T18" fmla="*/ 4 w 70"/>
                    <a:gd name="T19" fmla="*/ 450 h 462"/>
                    <a:gd name="T20" fmla="*/ 0 w 70"/>
                    <a:gd name="T21" fmla="*/ 442 h 462"/>
                    <a:gd name="T22" fmla="*/ 0 w 70"/>
                    <a:gd name="T23" fmla="*/ 20 h 462"/>
                    <a:gd name="T24" fmla="*/ 4 w 70"/>
                    <a:gd name="T25" fmla="*/ 12 h 462"/>
                    <a:gd name="T26" fmla="*/ 10 w 70"/>
                    <a:gd name="T27" fmla="*/ 4 h 462"/>
                    <a:gd name="T28" fmla="*/ 20 w 70"/>
                    <a:gd name="T29" fmla="*/ 0 h 462"/>
                    <a:gd name="T30" fmla="*/ 34 w 70"/>
                    <a:gd name="T31" fmla="*/ 0 h 462"/>
                    <a:gd name="T32" fmla="*/ 46 w 70"/>
                    <a:gd name="T33" fmla="*/ 0 h 462"/>
                    <a:gd name="T34" fmla="*/ 58 w 70"/>
                    <a:gd name="T35" fmla="*/ 4 h 462"/>
                    <a:gd name="T36" fmla="*/ 64 w 70"/>
                    <a:gd name="T37" fmla="*/ 12 h 462"/>
                    <a:gd name="T38" fmla="*/ 66 w 70"/>
                    <a:gd name="T39" fmla="*/ 20 h 462"/>
                    <a:gd name="T40" fmla="*/ 70 w 70"/>
                    <a:gd name="T41" fmla="*/ 20 h 4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0" h="462">
                      <a:moveTo>
                        <a:pt x="70" y="20"/>
                      </a:moveTo>
                      <a:lnTo>
                        <a:pt x="70" y="442"/>
                      </a:lnTo>
                      <a:lnTo>
                        <a:pt x="66" y="442"/>
                      </a:lnTo>
                      <a:lnTo>
                        <a:pt x="64" y="450"/>
                      </a:lnTo>
                      <a:lnTo>
                        <a:pt x="58" y="456"/>
                      </a:lnTo>
                      <a:lnTo>
                        <a:pt x="46" y="460"/>
                      </a:lnTo>
                      <a:lnTo>
                        <a:pt x="34" y="462"/>
                      </a:lnTo>
                      <a:lnTo>
                        <a:pt x="20" y="460"/>
                      </a:lnTo>
                      <a:lnTo>
                        <a:pt x="10" y="456"/>
                      </a:lnTo>
                      <a:lnTo>
                        <a:pt x="4" y="450"/>
                      </a:lnTo>
                      <a:lnTo>
                        <a:pt x="0" y="442"/>
                      </a:lnTo>
                      <a:lnTo>
                        <a:pt x="0" y="20"/>
                      </a:lnTo>
                      <a:lnTo>
                        <a:pt x="4" y="12"/>
                      </a:lnTo>
                      <a:lnTo>
                        <a:pt x="10" y="4"/>
                      </a:lnTo>
                      <a:lnTo>
                        <a:pt x="20" y="0"/>
                      </a:lnTo>
                      <a:lnTo>
                        <a:pt x="34" y="0"/>
                      </a:lnTo>
                      <a:lnTo>
                        <a:pt x="46" y="0"/>
                      </a:lnTo>
                      <a:lnTo>
                        <a:pt x="58" y="4"/>
                      </a:lnTo>
                      <a:lnTo>
                        <a:pt x="64" y="12"/>
                      </a:lnTo>
                      <a:lnTo>
                        <a:pt x="66" y="20"/>
                      </a:lnTo>
                      <a:lnTo>
                        <a:pt x="70" y="2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sp>
            <p:nvSpPr>
              <p:cNvPr id="34000" name="Freeform 775"/>
              <p:cNvSpPr>
                <a:spLocks/>
              </p:cNvSpPr>
              <p:nvPr/>
            </p:nvSpPr>
            <p:spPr bwMode="auto">
              <a:xfrm>
                <a:off x="3262" y="2054"/>
                <a:ext cx="66" cy="40"/>
              </a:xfrm>
              <a:custGeom>
                <a:avLst/>
                <a:gdLst>
                  <a:gd name="T0" fmla="*/ 34 w 66"/>
                  <a:gd name="T1" fmla="*/ 40 h 40"/>
                  <a:gd name="T2" fmla="*/ 46 w 66"/>
                  <a:gd name="T3" fmla="*/ 38 h 40"/>
                  <a:gd name="T4" fmla="*/ 58 w 66"/>
                  <a:gd name="T5" fmla="*/ 34 h 40"/>
                  <a:gd name="T6" fmla="*/ 64 w 66"/>
                  <a:gd name="T7" fmla="*/ 28 h 40"/>
                  <a:gd name="T8" fmla="*/ 66 w 66"/>
                  <a:gd name="T9" fmla="*/ 20 h 40"/>
                  <a:gd name="T10" fmla="*/ 64 w 66"/>
                  <a:gd name="T11" fmla="*/ 12 h 40"/>
                  <a:gd name="T12" fmla="*/ 58 w 66"/>
                  <a:gd name="T13" fmla="*/ 4 h 40"/>
                  <a:gd name="T14" fmla="*/ 46 w 66"/>
                  <a:gd name="T15" fmla="*/ 0 h 40"/>
                  <a:gd name="T16" fmla="*/ 34 w 66"/>
                  <a:gd name="T17" fmla="*/ 0 h 40"/>
                  <a:gd name="T18" fmla="*/ 20 w 66"/>
                  <a:gd name="T19" fmla="*/ 0 h 40"/>
                  <a:gd name="T20" fmla="*/ 10 w 66"/>
                  <a:gd name="T21" fmla="*/ 4 h 40"/>
                  <a:gd name="T22" fmla="*/ 4 w 66"/>
                  <a:gd name="T23" fmla="*/ 12 h 40"/>
                  <a:gd name="T24" fmla="*/ 0 w 66"/>
                  <a:gd name="T25" fmla="*/ 20 h 40"/>
                  <a:gd name="T26" fmla="*/ 4 w 66"/>
                  <a:gd name="T27" fmla="*/ 28 h 40"/>
                  <a:gd name="T28" fmla="*/ 10 w 66"/>
                  <a:gd name="T29" fmla="*/ 34 h 40"/>
                  <a:gd name="T30" fmla="*/ 20 w 66"/>
                  <a:gd name="T31" fmla="*/ 38 h 40"/>
                  <a:gd name="T32" fmla="*/ 34 w 66"/>
                  <a:gd name="T33" fmla="*/ 4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6" h="40">
                    <a:moveTo>
                      <a:pt x="34" y="40"/>
                    </a:moveTo>
                    <a:lnTo>
                      <a:pt x="46" y="38"/>
                    </a:lnTo>
                    <a:lnTo>
                      <a:pt x="58" y="34"/>
                    </a:lnTo>
                    <a:lnTo>
                      <a:pt x="64" y="28"/>
                    </a:lnTo>
                    <a:lnTo>
                      <a:pt x="66" y="20"/>
                    </a:lnTo>
                    <a:lnTo>
                      <a:pt x="64" y="12"/>
                    </a:lnTo>
                    <a:lnTo>
                      <a:pt x="58" y="4"/>
                    </a:lnTo>
                    <a:lnTo>
                      <a:pt x="46" y="0"/>
                    </a:lnTo>
                    <a:lnTo>
                      <a:pt x="34" y="0"/>
                    </a:lnTo>
                    <a:lnTo>
                      <a:pt x="20" y="0"/>
                    </a:lnTo>
                    <a:lnTo>
                      <a:pt x="10" y="4"/>
                    </a:lnTo>
                    <a:lnTo>
                      <a:pt x="4" y="12"/>
                    </a:lnTo>
                    <a:lnTo>
                      <a:pt x="0" y="20"/>
                    </a:lnTo>
                    <a:lnTo>
                      <a:pt x="4" y="28"/>
                    </a:lnTo>
                    <a:lnTo>
                      <a:pt x="10" y="34"/>
                    </a:lnTo>
                    <a:lnTo>
                      <a:pt x="20" y="38"/>
                    </a:lnTo>
                    <a:lnTo>
                      <a:pt x="34" y="4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nvGrpSpPr>
              <p:cNvPr id="34001" name="Group 776"/>
              <p:cNvGrpSpPr>
                <a:grpSpLocks/>
              </p:cNvGrpSpPr>
              <p:nvPr/>
            </p:nvGrpSpPr>
            <p:grpSpPr bwMode="auto">
              <a:xfrm>
                <a:off x="3338" y="2054"/>
                <a:ext cx="66" cy="462"/>
                <a:chOff x="4666" y="1914"/>
                <a:chExt cx="66" cy="462"/>
              </a:xfrm>
            </p:grpSpPr>
            <p:sp>
              <p:nvSpPr>
                <p:cNvPr id="34176" name="Freeform 777"/>
                <p:cNvSpPr>
                  <a:spLocks/>
                </p:cNvSpPr>
                <p:nvPr/>
              </p:nvSpPr>
              <p:spPr bwMode="auto">
                <a:xfrm>
                  <a:off x="4666" y="1914"/>
                  <a:ext cx="66" cy="462"/>
                </a:xfrm>
                <a:custGeom>
                  <a:avLst/>
                  <a:gdLst>
                    <a:gd name="T0" fmla="*/ 66 w 66"/>
                    <a:gd name="T1" fmla="*/ 20 h 462"/>
                    <a:gd name="T2" fmla="*/ 66 w 66"/>
                    <a:gd name="T3" fmla="*/ 442 h 462"/>
                    <a:gd name="T4" fmla="*/ 64 w 66"/>
                    <a:gd name="T5" fmla="*/ 442 h 462"/>
                    <a:gd name="T6" fmla="*/ 62 w 66"/>
                    <a:gd name="T7" fmla="*/ 450 h 462"/>
                    <a:gd name="T8" fmla="*/ 56 w 66"/>
                    <a:gd name="T9" fmla="*/ 456 h 462"/>
                    <a:gd name="T10" fmla="*/ 44 w 66"/>
                    <a:gd name="T11" fmla="*/ 460 h 462"/>
                    <a:gd name="T12" fmla="*/ 30 w 66"/>
                    <a:gd name="T13" fmla="*/ 462 h 462"/>
                    <a:gd name="T14" fmla="*/ 18 w 66"/>
                    <a:gd name="T15" fmla="*/ 460 h 462"/>
                    <a:gd name="T16" fmla="*/ 8 w 66"/>
                    <a:gd name="T17" fmla="*/ 456 h 462"/>
                    <a:gd name="T18" fmla="*/ 0 w 66"/>
                    <a:gd name="T19" fmla="*/ 450 h 462"/>
                    <a:gd name="T20" fmla="*/ 0 w 66"/>
                    <a:gd name="T21" fmla="*/ 442 h 462"/>
                    <a:gd name="T22" fmla="*/ 0 w 66"/>
                    <a:gd name="T23" fmla="*/ 20 h 462"/>
                    <a:gd name="T24" fmla="*/ 0 w 66"/>
                    <a:gd name="T25" fmla="*/ 12 h 462"/>
                    <a:gd name="T26" fmla="*/ 8 w 66"/>
                    <a:gd name="T27" fmla="*/ 4 h 462"/>
                    <a:gd name="T28" fmla="*/ 18 w 66"/>
                    <a:gd name="T29" fmla="*/ 0 h 462"/>
                    <a:gd name="T30" fmla="*/ 30 w 66"/>
                    <a:gd name="T31" fmla="*/ 0 h 462"/>
                    <a:gd name="T32" fmla="*/ 44 w 66"/>
                    <a:gd name="T33" fmla="*/ 0 h 462"/>
                    <a:gd name="T34" fmla="*/ 56 w 66"/>
                    <a:gd name="T35" fmla="*/ 4 h 462"/>
                    <a:gd name="T36" fmla="*/ 62 w 66"/>
                    <a:gd name="T37" fmla="*/ 12 h 462"/>
                    <a:gd name="T38" fmla="*/ 64 w 66"/>
                    <a:gd name="T39" fmla="*/ 20 h 462"/>
                    <a:gd name="T40" fmla="*/ 66 w 66"/>
                    <a:gd name="T41" fmla="*/ 20 h 4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6" h="462">
                      <a:moveTo>
                        <a:pt x="66" y="20"/>
                      </a:moveTo>
                      <a:lnTo>
                        <a:pt x="66" y="442"/>
                      </a:lnTo>
                      <a:lnTo>
                        <a:pt x="64" y="442"/>
                      </a:lnTo>
                      <a:lnTo>
                        <a:pt x="62" y="450"/>
                      </a:lnTo>
                      <a:lnTo>
                        <a:pt x="56" y="456"/>
                      </a:lnTo>
                      <a:lnTo>
                        <a:pt x="44" y="460"/>
                      </a:lnTo>
                      <a:lnTo>
                        <a:pt x="30" y="462"/>
                      </a:lnTo>
                      <a:lnTo>
                        <a:pt x="18" y="460"/>
                      </a:lnTo>
                      <a:lnTo>
                        <a:pt x="8" y="456"/>
                      </a:lnTo>
                      <a:lnTo>
                        <a:pt x="0" y="450"/>
                      </a:lnTo>
                      <a:lnTo>
                        <a:pt x="0" y="442"/>
                      </a:lnTo>
                      <a:lnTo>
                        <a:pt x="0" y="20"/>
                      </a:lnTo>
                      <a:lnTo>
                        <a:pt x="0" y="12"/>
                      </a:lnTo>
                      <a:lnTo>
                        <a:pt x="8" y="4"/>
                      </a:lnTo>
                      <a:lnTo>
                        <a:pt x="18" y="0"/>
                      </a:lnTo>
                      <a:lnTo>
                        <a:pt x="30" y="0"/>
                      </a:lnTo>
                      <a:lnTo>
                        <a:pt x="44" y="0"/>
                      </a:lnTo>
                      <a:lnTo>
                        <a:pt x="56" y="4"/>
                      </a:lnTo>
                      <a:lnTo>
                        <a:pt x="62" y="12"/>
                      </a:lnTo>
                      <a:lnTo>
                        <a:pt x="64" y="20"/>
                      </a:lnTo>
                      <a:lnTo>
                        <a:pt x="66" y="20"/>
                      </a:lnTo>
                      <a:close/>
                    </a:path>
                  </a:pathLst>
                </a:custGeom>
                <a:solidFill>
                  <a:srgbClr val="FFFF4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177" name="Freeform 778"/>
                <p:cNvSpPr>
                  <a:spLocks/>
                </p:cNvSpPr>
                <p:nvPr/>
              </p:nvSpPr>
              <p:spPr bwMode="auto">
                <a:xfrm>
                  <a:off x="4666" y="1914"/>
                  <a:ext cx="66" cy="462"/>
                </a:xfrm>
                <a:custGeom>
                  <a:avLst/>
                  <a:gdLst>
                    <a:gd name="T0" fmla="*/ 66 w 66"/>
                    <a:gd name="T1" fmla="*/ 20 h 462"/>
                    <a:gd name="T2" fmla="*/ 66 w 66"/>
                    <a:gd name="T3" fmla="*/ 442 h 462"/>
                    <a:gd name="T4" fmla="*/ 64 w 66"/>
                    <a:gd name="T5" fmla="*/ 442 h 462"/>
                    <a:gd name="T6" fmla="*/ 62 w 66"/>
                    <a:gd name="T7" fmla="*/ 450 h 462"/>
                    <a:gd name="T8" fmla="*/ 56 w 66"/>
                    <a:gd name="T9" fmla="*/ 456 h 462"/>
                    <a:gd name="T10" fmla="*/ 44 w 66"/>
                    <a:gd name="T11" fmla="*/ 460 h 462"/>
                    <a:gd name="T12" fmla="*/ 30 w 66"/>
                    <a:gd name="T13" fmla="*/ 462 h 462"/>
                    <a:gd name="T14" fmla="*/ 18 w 66"/>
                    <a:gd name="T15" fmla="*/ 460 h 462"/>
                    <a:gd name="T16" fmla="*/ 8 w 66"/>
                    <a:gd name="T17" fmla="*/ 456 h 462"/>
                    <a:gd name="T18" fmla="*/ 0 w 66"/>
                    <a:gd name="T19" fmla="*/ 450 h 462"/>
                    <a:gd name="T20" fmla="*/ 0 w 66"/>
                    <a:gd name="T21" fmla="*/ 442 h 462"/>
                    <a:gd name="T22" fmla="*/ 0 w 66"/>
                    <a:gd name="T23" fmla="*/ 20 h 462"/>
                    <a:gd name="T24" fmla="*/ 0 w 66"/>
                    <a:gd name="T25" fmla="*/ 12 h 462"/>
                    <a:gd name="T26" fmla="*/ 8 w 66"/>
                    <a:gd name="T27" fmla="*/ 4 h 462"/>
                    <a:gd name="T28" fmla="*/ 18 w 66"/>
                    <a:gd name="T29" fmla="*/ 0 h 462"/>
                    <a:gd name="T30" fmla="*/ 30 w 66"/>
                    <a:gd name="T31" fmla="*/ 0 h 462"/>
                    <a:gd name="T32" fmla="*/ 44 w 66"/>
                    <a:gd name="T33" fmla="*/ 0 h 462"/>
                    <a:gd name="T34" fmla="*/ 56 w 66"/>
                    <a:gd name="T35" fmla="*/ 4 h 462"/>
                    <a:gd name="T36" fmla="*/ 62 w 66"/>
                    <a:gd name="T37" fmla="*/ 12 h 462"/>
                    <a:gd name="T38" fmla="*/ 64 w 66"/>
                    <a:gd name="T39" fmla="*/ 20 h 462"/>
                    <a:gd name="T40" fmla="*/ 66 w 66"/>
                    <a:gd name="T41" fmla="*/ 20 h 4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6" h="462">
                      <a:moveTo>
                        <a:pt x="66" y="20"/>
                      </a:moveTo>
                      <a:lnTo>
                        <a:pt x="66" y="442"/>
                      </a:lnTo>
                      <a:lnTo>
                        <a:pt x="64" y="442"/>
                      </a:lnTo>
                      <a:lnTo>
                        <a:pt x="62" y="450"/>
                      </a:lnTo>
                      <a:lnTo>
                        <a:pt x="56" y="456"/>
                      </a:lnTo>
                      <a:lnTo>
                        <a:pt x="44" y="460"/>
                      </a:lnTo>
                      <a:lnTo>
                        <a:pt x="30" y="462"/>
                      </a:lnTo>
                      <a:lnTo>
                        <a:pt x="18" y="460"/>
                      </a:lnTo>
                      <a:lnTo>
                        <a:pt x="8" y="456"/>
                      </a:lnTo>
                      <a:lnTo>
                        <a:pt x="0" y="450"/>
                      </a:lnTo>
                      <a:lnTo>
                        <a:pt x="0" y="442"/>
                      </a:lnTo>
                      <a:lnTo>
                        <a:pt x="0" y="20"/>
                      </a:lnTo>
                      <a:lnTo>
                        <a:pt x="0" y="12"/>
                      </a:lnTo>
                      <a:lnTo>
                        <a:pt x="8" y="4"/>
                      </a:lnTo>
                      <a:lnTo>
                        <a:pt x="18" y="0"/>
                      </a:lnTo>
                      <a:lnTo>
                        <a:pt x="30" y="0"/>
                      </a:lnTo>
                      <a:lnTo>
                        <a:pt x="44" y="0"/>
                      </a:lnTo>
                      <a:lnTo>
                        <a:pt x="56" y="4"/>
                      </a:lnTo>
                      <a:lnTo>
                        <a:pt x="62" y="12"/>
                      </a:lnTo>
                      <a:lnTo>
                        <a:pt x="64" y="20"/>
                      </a:lnTo>
                      <a:lnTo>
                        <a:pt x="66" y="2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sp>
            <p:nvSpPr>
              <p:cNvPr id="34002" name="Freeform 779"/>
              <p:cNvSpPr>
                <a:spLocks/>
              </p:cNvSpPr>
              <p:nvPr/>
            </p:nvSpPr>
            <p:spPr bwMode="auto">
              <a:xfrm>
                <a:off x="3338" y="2054"/>
                <a:ext cx="66" cy="40"/>
              </a:xfrm>
              <a:custGeom>
                <a:avLst/>
                <a:gdLst>
                  <a:gd name="T0" fmla="*/ 30 w 66"/>
                  <a:gd name="T1" fmla="*/ 40 h 40"/>
                  <a:gd name="T2" fmla="*/ 44 w 66"/>
                  <a:gd name="T3" fmla="*/ 38 h 40"/>
                  <a:gd name="T4" fmla="*/ 54 w 66"/>
                  <a:gd name="T5" fmla="*/ 34 h 40"/>
                  <a:gd name="T6" fmla="*/ 62 w 66"/>
                  <a:gd name="T7" fmla="*/ 28 h 40"/>
                  <a:gd name="T8" fmla="*/ 66 w 66"/>
                  <a:gd name="T9" fmla="*/ 20 h 40"/>
                  <a:gd name="T10" fmla="*/ 62 w 66"/>
                  <a:gd name="T11" fmla="*/ 12 h 40"/>
                  <a:gd name="T12" fmla="*/ 54 w 66"/>
                  <a:gd name="T13" fmla="*/ 4 h 40"/>
                  <a:gd name="T14" fmla="*/ 44 w 66"/>
                  <a:gd name="T15" fmla="*/ 0 h 40"/>
                  <a:gd name="T16" fmla="*/ 30 w 66"/>
                  <a:gd name="T17" fmla="*/ 0 h 40"/>
                  <a:gd name="T18" fmla="*/ 18 w 66"/>
                  <a:gd name="T19" fmla="*/ 0 h 40"/>
                  <a:gd name="T20" fmla="*/ 8 w 66"/>
                  <a:gd name="T21" fmla="*/ 4 h 40"/>
                  <a:gd name="T22" fmla="*/ 0 w 66"/>
                  <a:gd name="T23" fmla="*/ 12 h 40"/>
                  <a:gd name="T24" fmla="*/ 0 w 66"/>
                  <a:gd name="T25" fmla="*/ 20 h 40"/>
                  <a:gd name="T26" fmla="*/ 0 w 66"/>
                  <a:gd name="T27" fmla="*/ 28 h 40"/>
                  <a:gd name="T28" fmla="*/ 8 w 66"/>
                  <a:gd name="T29" fmla="*/ 34 h 40"/>
                  <a:gd name="T30" fmla="*/ 18 w 66"/>
                  <a:gd name="T31" fmla="*/ 38 h 40"/>
                  <a:gd name="T32" fmla="*/ 30 w 66"/>
                  <a:gd name="T33" fmla="*/ 4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6" h="40">
                    <a:moveTo>
                      <a:pt x="30" y="40"/>
                    </a:moveTo>
                    <a:lnTo>
                      <a:pt x="44" y="38"/>
                    </a:lnTo>
                    <a:lnTo>
                      <a:pt x="54" y="34"/>
                    </a:lnTo>
                    <a:lnTo>
                      <a:pt x="62" y="28"/>
                    </a:lnTo>
                    <a:lnTo>
                      <a:pt x="66" y="20"/>
                    </a:lnTo>
                    <a:lnTo>
                      <a:pt x="62" y="12"/>
                    </a:lnTo>
                    <a:lnTo>
                      <a:pt x="54" y="4"/>
                    </a:lnTo>
                    <a:lnTo>
                      <a:pt x="44" y="0"/>
                    </a:lnTo>
                    <a:lnTo>
                      <a:pt x="30" y="0"/>
                    </a:lnTo>
                    <a:lnTo>
                      <a:pt x="18" y="0"/>
                    </a:lnTo>
                    <a:lnTo>
                      <a:pt x="8" y="4"/>
                    </a:lnTo>
                    <a:lnTo>
                      <a:pt x="0" y="12"/>
                    </a:lnTo>
                    <a:lnTo>
                      <a:pt x="0" y="20"/>
                    </a:lnTo>
                    <a:lnTo>
                      <a:pt x="0" y="28"/>
                    </a:lnTo>
                    <a:lnTo>
                      <a:pt x="8" y="34"/>
                    </a:lnTo>
                    <a:lnTo>
                      <a:pt x="18" y="38"/>
                    </a:lnTo>
                    <a:lnTo>
                      <a:pt x="30" y="4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nvGrpSpPr>
              <p:cNvPr id="34003" name="Group 780"/>
              <p:cNvGrpSpPr>
                <a:grpSpLocks/>
              </p:cNvGrpSpPr>
              <p:nvPr/>
            </p:nvGrpSpPr>
            <p:grpSpPr bwMode="auto">
              <a:xfrm>
                <a:off x="3418" y="2054"/>
                <a:ext cx="68" cy="462"/>
                <a:chOff x="4746" y="1914"/>
                <a:chExt cx="68" cy="462"/>
              </a:xfrm>
            </p:grpSpPr>
            <p:sp>
              <p:nvSpPr>
                <p:cNvPr id="34174" name="Freeform 781"/>
                <p:cNvSpPr>
                  <a:spLocks/>
                </p:cNvSpPr>
                <p:nvPr/>
              </p:nvSpPr>
              <p:spPr bwMode="auto">
                <a:xfrm>
                  <a:off x="4746" y="1914"/>
                  <a:ext cx="68" cy="462"/>
                </a:xfrm>
                <a:custGeom>
                  <a:avLst/>
                  <a:gdLst>
                    <a:gd name="T0" fmla="*/ 68 w 68"/>
                    <a:gd name="T1" fmla="*/ 20 h 462"/>
                    <a:gd name="T2" fmla="*/ 68 w 68"/>
                    <a:gd name="T3" fmla="*/ 442 h 462"/>
                    <a:gd name="T4" fmla="*/ 66 w 68"/>
                    <a:gd name="T5" fmla="*/ 442 h 462"/>
                    <a:gd name="T6" fmla="*/ 64 w 68"/>
                    <a:gd name="T7" fmla="*/ 450 h 462"/>
                    <a:gd name="T8" fmla="*/ 56 w 68"/>
                    <a:gd name="T9" fmla="*/ 456 h 462"/>
                    <a:gd name="T10" fmla="*/ 46 w 68"/>
                    <a:gd name="T11" fmla="*/ 460 h 462"/>
                    <a:gd name="T12" fmla="*/ 34 w 68"/>
                    <a:gd name="T13" fmla="*/ 462 h 462"/>
                    <a:gd name="T14" fmla="*/ 20 w 68"/>
                    <a:gd name="T15" fmla="*/ 460 h 462"/>
                    <a:gd name="T16" fmla="*/ 10 w 68"/>
                    <a:gd name="T17" fmla="*/ 456 h 462"/>
                    <a:gd name="T18" fmla="*/ 2 w 68"/>
                    <a:gd name="T19" fmla="*/ 450 h 462"/>
                    <a:gd name="T20" fmla="*/ 0 w 68"/>
                    <a:gd name="T21" fmla="*/ 442 h 462"/>
                    <a:gd name="T22" fmla="*/ 0 w 68"/>
                    <a:gd name="T23" fmla="*/ 20 h 462"/>
                    <a:gd name="T24" fmla="*/ 2 w 68"/>
                    <a:gd name="T25" fmla="*/ 12 h 462"/>
                    <a:gd name="T26" fmla="*/ 10 w 68"/>
                    <a:gd name="T27" fmla="*/ 4 h 462"/>
                    <a:gd name="T28" fmla="*/ 20 w 68"/>
                    <a:gd name="T29" fmla="*/ 0 h 462"/>
                    <a:gd name="T30" fmla="*/ 34 w 68"/>
                    <a:gd name="T31" fmla="*/ 0 h 462"/>
                    <a:gd name="T32" fmla="*/ 46 w 68"/>
                    <a:gd name="T33" fmla="*/ 0 h 462"/>
                    <a:gd name="T34" fmla="*/ 56 w 68"/>
                    <a:gd name="T35" fmla="*/ 4 h 462"/>
                    <a:gd name="T36" fmla="*/ 64 w 68"/>
                    <a:gd name="T37" fmla="*/ 12 h 462"/>
                    <a:gd name="T38" fmla="*/ 66 w 68"/>
                    <a:gd name="T39" fmla="*/ 20 h 462"/>
                    <a:gd name="T40" fmla="*/ 68 w 68"/>
                    <a:gd name="T41" fmla="*/ 20 h 4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8" h="462">
                      <a:moveTo>
                        <a:pt x="68" y="20"/>
                      </a:moveTo>
                      <a:lnTo>
                        <a:pt x="68" y="442"/>
                      </a:lnTo>
                      <a:lnTo>
                        <a:pt x="66" y="442"/>
                      </a:lnTo>
                      <a:lnTo>
                        <a:pt x="64" y="450"/>
                      </a:lnTo>
                      <a:lnTo>
                        <a:pt x="56" y="456"/>
                      </a:lnTo>
                      <a:lnTo>
                        <a:pt x="46" y="460"/>
                      </a:lnTo>
                      <a:lnTo>
                        <a:pt x="34" y="462"/>
                      </a:lnTo>
                      <a:lnTo>
                        <a:pt x="20" y="460"/>
                      </a:lnTo>
                      <a:lnTo>
                        <a:pt x="10" y="456"/>
                      </a:lnTo>
                      <a:lnTo>
                        <a:pt x="2" y="450"/>
                      </a:lnTo>
                      <a:lnTo>
                        <a:pt x="0" y="442"/>
                      </a:lnTo>
                      <a:lnTo>
                        <a:pt x="0" y="20"/>
                      </a:lnTo>
                      <a:lnTo>
                        <a:pt x="2" y="12"/>
                      </a:lnTo>
                      <a:lnTo>
                        <a:pt x="10" y="4"/>
                      </a:lnTo>
                      <a:lnTo>
                        <a:pt x="20" y="0"/>
                      </a:lnTo>
                      <a:lnTo>
                        <a:pt x="34" y="0"/>
                      </a:lnTo>
                      <a:lnTo>
                        <a:pt x="46" y="0"/>
                      </a:lnTo>
                      <a:lnTo>
                        <a:pt x="56" y="4"/>
                      </a:lnTo>
                      <a:lnTo>
                        <a:pt x="64" y="12"/>
                      </a:lnTo>
                      <a:lnTo>
                        <a:pt x="66" y="20"/>
                      </a:lnTo>
                      <a:lnTo>
                        <a:pt x="68" y="20"/>
                      </a:lnTo>
                      <a:close/>
                    </a:path>
                  </a:pathLst>
                </a:custGeom>
                <a:solidFill>
                  <a:srgbClr val="FFFF4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175" name="Freeform 782"/>
                <p:cNvSpPr>
                  <a:spLocks/>
                </p:cNvSpPr>
                <p:nvPr/>
              </p:nvSpPr>
              <p:spPr bwMode="auto">
                <a:xfrm>
                  <a:off x="4746" y="1914"/>
                  <a:ext cx="68" cy="462"/>
                </a:xfrm>
                <a:custGeom>
                  <a:avLst/>
                  <a:gdLst>
                    <a:gd name="T0" fmla="*/ 68 w 68"/>
                    <a:gd name="T1" fmla="*/ 20 h 462"/>
                    <a:gd name="T2" fmla="*/ 68 w 68"/>
                    <a:gd name="T3" fmla="*/ 442 h 462"/>
                    <a:gd name="T4" fmla="*/ 66 w 68"/>
                    <a:gd name="T5" fmla="*/ 442 h 462"/>
                    <a:gd name="T6" fmla="*/ 64 w 68"/>
                    <a:gd name="T7" fmla="*/ 450 h 462"/>
                    <a:gd name="T8" fmla="*/ 56 w 68"/>
                    <a:gd name="T9" fmla="*/ 456 h 462"/>
                    <a:gd name="T10" fmla="*/ 46 w 68"/>
                    <a:gd name="T11" fmla="*/ 460 h 462"/>
                    <a:gd name="T12" fmla="*/ 34 w 68"/>
                    <a:gd name="T13" fmla="*/ 462 h 462"/>
                    <a:gd name="T14" fmla="*/ 20 w 68"/>
                    <a:gd name="T15" fmla="*/ 460 h 462"/>
                    <a:gd name="T16" fmla="*/ 10 w 68"/>
                    <a:gd name="T17" fmla="*/ 456 h 462"/>
                    <a:gd name="T18" fmla="*/ 2 w 68"/>
                    <a:gd name="T19" fmla="*/ 450 h 462"/>
                    <a:gd name="T20" fmla="*/ 0 w 68"/>
                    <a:gd name="T21" fmla="*/ 442 h 462"/>
                    <a:gd name="T22" fmla="*/ 0 w 68"/>
                    <a:gd name="T23" fmla="*/ 20 h 462"/>
                    <a:gd name="T24" fmla="*/ 2 w 68"/>
                    <a:gd name="T25" fmla="*/ 12 h 462"/>
                    <a:gd name="T26" fmla="*/ 10 w 68"/>
                    <a:gd name="T27" fmla="*/ 4 h 462"/>
                    <a:gd name="T28" fmla="*/ 20 w 68"/>
                    <a:gd name="T29" fmla="*/ 0 h 462"/>
                    <a:gd name="T30" fmla="*/ 34 w 68"/>
                    <a:gd name="T31" fmla="*/ 0 h 462"/>
                    <a:gd name="T32" fmla="*/ 46 w 68"/>
                    <a:gd name="T33" fmla="*/ 0 h 462"/>
                    <a:gd name="T34" fmla="*/ 56 w 68"/>
                    <a:gd name="T35" fmla="*/ 4 h 462"/>
                    <a:gd name="T36" fmla="*/ 64 w 68"/>
                    <a:gd name="T37" fmla="*/ 12 h 462"/>
                    <a:gd name="T38" fmla="*/ 66 w 68"/>
                    <a:gd name="T39" fmla="*/ 20 h 462"/>
                    <a:gd name="T40" fmla="*/ 68 w 68"/>
                    <a:gd name="T41" fmla="*/ 20 h 4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8" h="462">
                      <a:moveTo>
                        <a:pt x="68" y="20"/>
                      </a:moveTo>
                      <a:lnTo>
                        <a:pt x="68" y="442"/>
                      </a:lnTo>
                      <a:lnTo>
                        <a:pt x="66" y="442"/>
                      </a:lnTo>
                      <a:lnTo>
                        <a:pt x="64" y="450"/>
                      </a:lnTo>
                      <a:lnTo>
                        <a:pt x="56" y="456"/>
                      </a:lnTo>
                      <a:lnTo>
                        <a:pt x="46" y="460"/>
                      </a:lnTo>
                      <a:lnTo>
                        <a:pt x="34" y="462"/>
                      </a:lnTo>
                      <a:lnTo>
                        <a:pt x="20" y="460"/>
                      </a:lnTo>
                      <a:lnTo>
                        <a:pt x="10" y="456"/>
                      </a:lnTo>
                      <a:lnTo>
                        <a:pt x="2" y="450"/>
                      </a:lnTo>
                      <a:lnTo>
                        <a:pt x="0" y="442"/>
                      </a:lnTo>
                      <a:lnTo>
                        <a:pt x="0" y="20"/>
                      </a:lnTo>
                      <a:lnTo>
                        <a:pt x="2" y="12"/>
                      </a:lnTo>
                      <a:lnTo>
                        <a:pt x="10" y="4"/>
                      </a:lnTo>
                      <a:lnTo>
                        <a:pt x="20" y="0"/>
                      </a:lnTo>
                      <a:lnTo>
                        <a:pt x="34" y="0"/>
                      </a:lnTo>
                      <a:lnTo>
                        <a:pt x="46" y="0"/>
                      </a:lnTo>
                      <a:lnTo>
                        <a:pt x="56" y="4"/>
                      </a:lnTo>
                      <a:lnTo>
                        <a:pt x="64" y="12"/>
                      </a:lnTo>
                      <a:lnTo>
                        <a:pt x="66" y="20"/>
                      </a:lnTo>
                      <a:lnTo>
                        <a:pt x="68" y="2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sp>
            <p:nvSpPr>
              <p:cNvPr id="34004" name="Freeform 783"/>
              <p:cNvSpPr>
                <a:spLocks/>
              </p:cNvSpPr>
              <p:nvPr/>
            </p:nvSpPr>
            <p:spPr bwMode="auto">
              <a:xfrm>
                <a:off x="3418" y="2054"/>
                <a:ext cx="66" cy="40"/>
              </a:xfrm>
              <a:custGeom>
                <a:avLst/>
                <a:gdLst>
                  <a:gd name="T0" fmla="*/ 34 w 66"/>
                  <a:gd name="T1" fmla="*/ 40 h 40"/>
                  <a:gd name="T2" fmla="*/ 46 w 66"/>
                  <a:gd name="T3" fmla="*/ 38 h 40"/>
                  <a:gd name="T4" fmla="*/ 56 w 66"/>
                  <a:gd name="T5" fmla="*/ 34 h 40"/>
                  <a:gd name="T6" fmla="*/ 64 w 66"/>
                  <a:gd name="T7" fmla="*/ 28 h 40"/>
                  <a:gd name="T8" fmla="*/ 66 w 66"/>
                  <a:gd name="T9" fmla="*/ 20 h 40"/>
                  <a:gd name="T10" fmla="*/ 64 w 66"/>
                  <a:gd name="T11" fmla="*/ 12 h 40"/>
                  <a:gd name="T12" fmla="*/ 56 w 66"/>
                  <a:gd name="T13" fmla="*/ 4 h 40"/>
                  <a:gd name="T14" fmla="*/ 46 w 66"/>
                  <a:gd name="T15" fmla="*/ 0 h 40"/>
                  <a:gd name="T16" fmla="*/ 34 w 66"/>
                  <a:gd name="T17" fmla="*/ 0 h 40"/>
                  <a:gd name="T18" fmla="*/ 20 w 66"/>
                  <a:gd name="T19" fmla="*/ 0 h 40"/>
                  <a:gd name="T20" fmla="*/ 10 w 66"/>
                  <a:gd name="T21" fmla="*/ 4 h 40"/>
                  <a:gd name="T22" fmla="*/ 2 w 66"/>
                  <a:gd name="T23" fmla="*/ 12 h 40"/>
                  <a:gd name="T24" fmla="*/ 0 w 66"/>
                  <a:gd name="T25" fmla="*/ 20 h 40"/>
                  <a:gd name="T26" fmla="*/ 2 w 66"/>
                  <a:gd name="T27" fmla="*/ 28 h 40"/>
                  <a:gd name="T28" fmla="*/ 10 w 66"/>
                  <a:gd name="T29" fmla="*/ 34 h 40"/>
                  <a:gd name="T30" fmla="*/ 20 w 66"/>
                  <a:gd name="T31" fmla="*/ 38 h 40"/>
                  <a:gd name="T32" fmla="*/ 34 w 66"/>
                  <a:gd name="T33" fmla="*/ 4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6" h="40">
                    <a:moveTo>
                      <a:pt x="34" y="40"/>
                    </a:moveTo>
                    <a:lnTo>
                      <a:pt x="46" y="38"/>
                    </a:lnTo>
                    <a:lnTo>
                      <a:pt x="56" y="34"/>
                    </a:lnTo>
                    <a:lnTo>
                      <a:pt x="64" y="28"/>
                    </a:lnTo>
                    <a:lnTo>
                      <a:pt x="66" y="20"/>
                    </a:lnTo>
                    <a:lnTo>
                      <a:pt x="64" y="12"/>
                    </a:lnTo>
                    <a:lnTo>
                      <a:pt x="56" y="4"/>
                    </a:lnTo>
                    <a:lnTo>
                      <a:pt x="46" y="0"/>
                    </a:lnTo>
                    <a:lnTo>
                      <a:pt x="34" y="0"/>
                    </a:lnTo>
                    <a:lnTo>
                      <a:pt x="20" y="0"/>
                    </a:lnTo>
                    <a:lnTo>
                      <a:pt x="10" y="4"/>
                    </a:lnTo>
                    <a:lnTo>
                      <a:pt x="2" y="12"/>
                    </a:lnTo>
                    <a:lnTo>
                      <a:pt x="0" y="20"/>
                    </a:lnTo>
                    <a:lnTo>
                      <a:pt x="2" y="28"/>
                    </a:lnTo>
                    <a:lnTo>
                      <a:pt x="10" y="34"/>
                    </a:lnTo>
                    <a:lnTo>
                      <a:pt x="20" y="38"/>
                    </a:lnTo>
                    <a:lnTo>
                      <a:pt x="34" y="4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nvGrpSpPr>
              <p:cNvPr id="34005" name="Group 784"/>
              <p:cNvGrpSpPr>
                <a:grpSpLocks/>
              </p:cNvGrpSpPr>
              <p:nvPr/>
            </p:nvGrpSpPr>
            <p:grpSpPr bwMode="auto">
              <a:xfrm>
                <a:off x="3368" y="2090"/>
                <a:ext cx="68" cy="460"/>
                <a:chOff x="4696" y="1950"/>
                <a:chExt cx="68" cy="460"/>
              </a:xfrm>
            </p:grpSpPr>
            <p:sp>
              <p:nvSpPr>
                <p:cNvPr id="34172" name="Freeform 785"/>
                <p:cNvSpPr>
                  <a:spLocks/>
                </p:cNvSpPr>
                <p:nvPr/>
              </p:nvSpPr>
              <p:spPr bwMode="auto">
                <a:xfrm>
                  <a:off x="4696" y="1950"/>
                  <a:ext cx="68" cy="460"/>
                </a:xfrm>
                <a:custGeom>
                  <a:avLst/>
                  <a:gdLst>
                    <a:gd name="T0" fmla="*/ 68 w 68"/>
                    <a:gd name="T1" fmla="*/ 16 h 460"/>
                    <a:gd name="T2" fmla="*/ 68 w 68"/>
                    <a:gd name="T3" fmla="*/ 440 h 460"/>
                    <a:gd name="T4" fmla="*/ 66 w 68"/>
                    <a:gd name="T5" fmla="*/ 440 h 460"/>
                    <a:gd name="T6" fmla="*/ 64 w 68"/>
                    <a:gd name="T7" fmla="*/ 448 h 460"/>
                    <a:gd name="T8" fmla="*/ 58 w 68"/>
                    <a:gd name="T9" fmla="*/ 454 h 460"/>
                    <a:gd name="T10" fmla="*/ 46 w 68"/>
                    <a:gd name="T11" fmla="*/ 458 h 460"/>
                    <a:gd name="T12" fmla="*/ 34 w 68"/>
                    <a:gd name="T13" fmla="*/ 460 h 460"/>
                    <a:gd name="T14" fmla="*/ 22 w 68"/>
                    <a:gd name="T15" fmla="*/ 458 h 460"/>
                    <a:gd name="T16" fmla="*/ 12 w 68"/>
                    <a:gd name="T17" fmla="*/ 454 h 460"/>
                    <a:gd name="T18" fmla="*/ 4 w 68"/>
                    <a:gd name="T19" fmla="*/ 448 h 460"/>
                    <a:gd name="T20" fmla="*/ 0 w 68"/>
                    <a:gd name="T21" fmla="*/ 440 h 460"/>
                    <a:gd name="T22" fmla="*/ 0 w 68"/>
                    <a:gd name="T23" fmla="*/ 16 h 460"/>
                    <a:gd name="T24" fmla="*/ 4 w 68"/>
                    <a:gd name="T25" fmla="*/ 10 h 460"/>
                    <a:gd name="T26" fmla="*/ 12 w 68"/>
                    <a:gd name="T27" fmla="*/ 2 h 460"/>
                    <a:gd name="T28" fmla="*/ 22 w 68"/>
                    <a:gd name="T29" fmla="*/ 0 h 460"/>
                    <a:gd name="T30" fmla="*/ 34 w 68"/>
                    <a:gd name="T31" fmla="*/ 0 h 460"/>
                    <a:gd name="T32" fmla="*/ 46 w 68"/>
                    <a:gd name="T33" fmla="*/ 0 h 460"/>
                    <a:gd name="T34" fmla="*/ 58 w 68"/>
                    <a:gd name="T35" fmla="*/ 2 h 460"/>
                    <a:gd name="T36" fmla="*/ 64 w 68"/>
                    <a:gd name="T37" fmla="*/ 10 h 460"/>
                    <a:gd name="T38" fmla="*/ 66 w 68"/>
                    <a:gd name="T39" fmla="*/ 16 h 460"/>
                    <a:gd name="T40" fmla="*/ 68 w 68"/>
                    <a:gd name="T41" fmla="*/ 16 h 4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8" h="460">
                      <a:moveTo>
                        <a:pt x="68" y="16"/>
                      </a:moveTo>
                      <a:lnTo>
                        <a:pt x="68" y="440"/>
                      </a:lnTo>
                      <a:lnTo>
                        <a:pt x="66" y="440"/>
                      </a:lnTo>
                      <a:lnTo>
                        <a:pt x="64" y="448"/>
                      </a:lnTo>
                      <a:lnTo>
                        <a:pt x="58" y="454"/>
                      </a:lnTo>
                      <a:lnTo>
                        <a:pt x="46" y="458"/>
                      </a:lnTo>
                      <a:lnTo>
                        <a:pt x="34" y="460"/>
                      </a:lnTo>
                      <a:lnTo>
                        <a:pt x="22" y="458"/>
                      </a:lnTo>
                      <a:lnTo>
                        <a:pt x="12" y="454"/>
                      </a:lnTo>
                      <a:lnTo>
                        <a:pt x="4" y="448"/>
                      </a:lnTo>
                      <a:lnTo>
                        <a:pt x="0" y="440"/>
                      </a:lnTo>
                      <a:lnTo>
                        <a:pt x="0" y="16"/>
                      </a:lnTo>
                      <a:lnTo>
                        <a:pt x="4" y="10"/>
                      </a:lnTo>
                      <a:lnTo>
                        <a:pt x="12" y="2"/>
                      </a:lnTo>
                      <a:lnTo>
                        <a:pt x="22" y="0"/>
                      </a:lnTo>
                      <a:lnTo>
                        <a:pt x="34" y="0"/>
                      </a:lnTo>
                      <a:lnTo>
                        <a:pt x="46" y="0"/>
                      </a:lnTo>
                      <a:lnTo>
                        <a:pt x="58" y="2"/>
                      </a:lnTo>
                      <a:lnTo>
                        <a:pt x="64" y="10"/>
                      </a:lnTo>
                      <a:lnTo>
                        <a:pt x="66" y="16"/>
                      </a:lnTo>
                      <a:lnTo>
                        <a:pt x="68" y="16"/>
                      </a:lnTo>
                      <a:close/>
                    </a:path>
                  </a:pathLst>
                </a:custGeom>
                <a:solidFill>
                  <a:srgbClr val="FFFF4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173" name="Freeform 786"/>
                <p:cNvSpPr>
                  <a:spLocks/>
                </p:cNvSpPr>
                <p:nvPr/>
              </p:nvSpPr>
              <p:spPr bwMode="auto">
                <a:xfrm>
                  <a:off x="4696" y="1950"/>
                  <a:ext cx="68" cy="460"/>
                </a:xfrm>
                <a:custGeom>
                  <a:avLst/>
                  <a:gdLst>
                    <a:gd name="T0" fmla="*/ 68 w 68"/>
                    <a:gd name="T1" fmla="*/ 16 h 460"/>
                    <a:gd name="T2" fmla="*/ 68 w 68"/>
                    <a:gd name="T3" fmla="*/ 440 h 460"/>
                    <a:gd name="T4" fmla="*/ 66 w 68"/>
                    <a:gd name="T5" fmla="*/ 440 h 460"/>
                    <a:gd name="T6" fmla="*/ 64 w 68"/>
                    <a:gd name="T7" fmla="*/ 448 h 460"/>
                    <a:gd name="T8" fmla="*/ 58 w 68"/>
                    <a:gd name="T9" fmla="*/ 454 h 460"/>
                    <a:gd name="T10" fmla="*/ 46 w 68"/>
                    <a:gd name="T11" fmla="*/ 458 h 460"/>
                    <a:gd name="T12" fmla="*/ 34 w 68"/>
                    <a:gd name="T13" fmla="*/ 460 h 460"/>
                    <a:gd name="T14" fmla="*/ 22 w 68"/>
                    <a:gd name="T15" fmla="*/ 458 h 460"/>
                    <a:gd name="T16" fmla="*/ 12 w 68"/>
                    <a:gd name="T17" fmla="*/ 454 h 460"/>
                    <a:gd name="T18" fmla="*/ 4 w 68"/>
                    <a:gd name="T19" fmla="*/ 448 h 460"/>
                    <a:gd name="T20" fmla="*/ 0 w 68"/>
                    <a:gd name="T21" fmla="*/ 440 h 460"/>
                    <a:gd name="T22" fmla="*/ 0 w 68"/>
                    <a:gd name="T23" fmla="*/ 16 h 460"/>
                    <a:gd name="T24" fmla="*/ 4 w 68"/>
                    <a:gd name="T25" fmla="*/ 10 h 460"/>
                    <a:gd name="T26" fmla="*/ 12 w 68"/>
                    <a:gd name="T27" fmla="*/ 2 h 460"/>
                    <a:gd name="T28" fmla="*/ 22 w 68"/>
                    <a:gd name="T29" fmla="*/ 0 h 460"/>
                    <a:gd name="T30" fmla="*/ 34 w 68"/>
                    <a:gd name="T31" fmla="*/ 0 h 460"/>
                    <a:gd name="T32" fmla="*/ 46 w 68"/>
                    <a:gd name="T33" fmla="*/ 0 h 460"/>
                    <a:gd name="T34" fmla="*/ 58 w 68"/>
                    <a:gd name="T35" fmla="*/ 2 h 460"/>
                    <a:gd name="T36" fmla="*/ 64 w 68"/>
                    <a:gd name="T37" fmla="*/ 10 h 460"/>
                    <a:gd name="T38" fmla="*/ 66 w 68"/>
                    <a:gd name="T39" fmla="*/ 16 h 460"/>
                    <a:gd name="T40" fmla="*/ 68 w 68"/>
                    <a:gd name="T41" fmla="*/ 16 h 4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8" h="460">
                      <a:moveTo>
                        <a:pt x="68" y="16"/>
                      </a:moveTo>
                      <a:lnTo>
                        <a:pt x="68" y="440"/>
                      </a:lnTo>
                      <a:lnTo>
                        <a:pt x="66" y="440"/>
                      </a:lnTo>
                      <a:lnTo>
                        <a:pt x="64" y="448"/>
                      </a:lnTo>
                      <a:lnTo>
                        <a:pt x="58" y="454"/>
                      </a:lnTo>
                      <a:lnTo>
                        <a:pt x="46" y="458"/>
                      </a:lnTo>
                      <a:lnTo>
                        <a:pt x="34" y="460"/>
                      </a:lnTo>
                      <a:lnTo>
                        <a:pt x="22" y="458"/>
                      </a:lnTo>
                      <a:lnTo>
                        <a:pt x="12" y="454"/>
                      </a:lnTo>
                      <a:lnTo>
                        <a:pt x="4" y="448"/>
                      </a:lnTo>
                      <a:lnTo>
                        <a:pt x="0" y="440"/>
                      </a:lnTo>
                      <a:lnTo>
                        <a:pt x="0" y="16"/>
                      </a:lnTo>
                      <a:lnTo>
                        <a:pt x="4" y="10"/>
                      </a:lnTo>
                      <a:lnTo>
                        <a:pt x="12" y="2"/>
                      </a:lnTo>
                      <a:lnTo>
                        <a:pt x="22" y="0"/>
                      </a:lnTo>
                      <a:lnTo>
                        <a:pt x="34" y="0"/>
                      </a:lnTo>
                      <a:lnTo>
                        <a:pt x="46" y="0"/>
                      </a:lnTo>
                      <a:lnTo>
                        <a:pt x="58" y="2"/>
                      </a:lnTo>
                      <a:lnTo>
                        <a:pt x="64" y="10"/>
                      </a:lnTo>
                      <a:lnTo>
                        <a:pt x="66" y="16"/>
                      </a:lnTo>
                      <a:lnTo>
                        <a:pt x="68" y="16"/>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sp>
            <p:nvSpPr>
              <p:cNvPr id="34006" name="Freeform 787"/>
              <p:cNvSpPr>
                <a:spLocks/>
              </p:cNvSpPr>
              <p:nvPr/>
            </p:nvSpPr>
            <p:spPr bwMode="auto">
              <a:xfrm>
                <a:off x="3368" y="2090"/>
                <a:ext cx="66" cy="38"/>
              </a:xfrm>
              <a:custGeom>
                <a:avLst/>
                <a:gdLst>
                  <a:gd name="T0" fmla="*/ 34 w 66"/>
                  <a:gd name="T1" fmla="*/ 38 h 38"/>
                  <a:gd name="T2" fmla="*/ 44 w 66"/>
                  <a:gd name="T3" fmla="*/ 36 h 38"/>
                  <a:gd name="T4" fmla="*/ 56 w 66"/>
                  <a:gd name="T5" fmla="*/ 34 h 38"/>
                  <a:gd name="T6" fmla="*/ 64 w 66"/>
                  <a:gd name="T7" fmla="*/ 26 h 38"/>
                  <a:gd name="T8" fmla="*/ 66 w 66"/>
                  <a:gd name="T9" fmla="*/ 16 h 38"/>
                  <a:gd name="T10" fmla="*/ 64 w 66"/>
                  <a:gd name="T11" fmla="*/ 10 h 38"/>
                  <a:gd name="T12" fmla="*/ 56 w 66"/>
                  <a:gd name="T13" fmla="*/ 2 h 38"/>
                  <a:gd name="T14" fmla="*/ 44 w 66"/>
                  <a:gd name="T15" fmla="*/ 0 h 38"/>
                  <a:gd name="T16" fmla="*/ 34 w 66"/>
                  <a:gd name="T17" fmla="*/ 0 h 38"/>
                  <a:gd name="T18" fmla="*/ 22 w 66"/>
                  <a:gd name="T19" fmla="*/ 0 h 38"/>
                  <a:gd name="T20" fmla="*/ 12 w 66"/>
                  <a:gd name="T21" fmla="*/ 2 h 38"/>
                  <a:gd name="T22" fmla="*/ 4 w 66"/>
                  <a:gd name="T23" fmla="*/ 10 h 38"/>
                  <a:gd name="T24" fmla="*/ 0 w 66"/>
                  <a:gd name="T25" fmla="*/ 16 h 38"/>
                  <a:gd name="T26" fmla="*/ 4 w 66"/>
                  <a:gd name="T27" fmla="*/ 26 h 38"/>
                  <a:gd name="T28" fmla="*/ 12 w 66"/>
                  <a:gd name="T29" fmla="*/ 34 h 38"/>
                  <a:gd name="T30" fmla="*/ 22 w 66"/>
                  <a:gd name="T31" fmla="*/ 36 h 38"/>
                  <a:gd name="T32" fmla="*/ 34 w 66"/>
                  <a:gd name="T33" fmla="*/ 38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6" h="38">
                    <a:moveTo>
                      <a:pt x="34" y="38"/>
                    </a:moveTo>
                    <a:lnTo>
                      <a:pt x="44" y="36"/>
                    </a:lnTo>
                    <a:lnTo>
                      <a:pt x="56" y="34"/>
                    </a:lnTo>
                    <a:lnTo>
                      <a:pt x="64" y="26"/>
                    </a:lnTo>
                    <a:lnTo>
                      <a:pt x="66" y="16"/>
                    </a:lnTo>
                    <a:lnTo>
                      <a:pt x="64" y="10"/>
                    </a:lnTo>
                    <a:lnTo>
                      <a:pt x="56" y="2"/>
                    </a:lnTo>
                    <a:lnTo>
                      <a:pt x="44" y="0"/>
                    </a:lnTo>
                    <a:lnTo>
                      <a:pt x="34" y="0"/>
                    </a:lnTo>
                    <a:lnTo>
                      <a:pt x="22" y="0"/>
                    </a:lnTo>
                    <a:lnTo>
                      <a:pt x="12" y="2"/>
                    </a:lnTo>
                    <a:lnTo>
                      <a:pt x="4" y="10"/>
                    </a:lnTo>
                    <a:lnTo>
                      <a:pt x="0" y="16"/>
                    </a:lnTo>
                    <a:lnTo>
                      <a:pt x="4" y="26"/>
                    </a:lnTo>
                    <a:lnTo>
                      <a:pt x="12" y="34"/>
                    </a:lnTo>
                    <a:lnTo>
                      <a:pt x="22" y="36"/>
                    </a:lnTo>
                    <a:lnTo>
                      <a:pt x="34" y="38"/>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nvGrpSpPr>
              <p:cNvPr id="34007" name="Group 788"/>
              <p:cNvGrpSpPr>
                <a:grpSpLocks/>
              </p:cNvGrpSpPr>
              <p:nvPr/>
            </p:nvGrpSpPr>
            <p:grpSpPr bwMode="auto">
              <a:xfrm>
                <a:off x="3216" y="2090"/>
                <a:ext cx="66" cy="462"/>
                <a:chOff x="4544" y="1950"/>
                <a:chExt cx="66" cy="462"/>
              </a:xfrm>
            </p:grpSpPr>
            <p:sp>
              <p:nvSpPr>
                <p:cNvPr id="34170" name="Freeform 789"/>
                <p:cNvSpPr>
                  <a:spLocks/>
                </p:cNvSpPr>
                <p:nvPr/>
              </p:nvSpPr>
              <p:spPr bwMode="auto">
                <a:xfrm>
                  <a:off x="4544" y="1950"/>
                  <a:ext cx="66" cy="462"/>
                </a:xfrm>
                <a:custGeom>
                  <a:avLst/>
                  <a:gdLst>
                    <a:gd name="T0" fmla="*/ 66 w 66"/>
                    <a:gd name="T1" fmla="*/ 20 h 462"/>
                    <a:gd name="T2" fmla="*/ 66 w 66"/>
                    <a:gd name="T3" fmla="*/ 442 h 462"/>
                    <a:gd name="T4" fmla="*/ 62 w 66"/>
                    <a:gd name="T5" fmla="*/ 442 h 462"/>
                    <a:gd name="T6" fmla="*/ 60 w 66"/>
                    <a:gd name="T7" fmla="*/ 450 h 462"/>
                    <a:gd name="T8" fmla="*/ 56 w 66"/>
                    <a:gd name="T9" fmla="*/ 456 h 462"/>
                    <a:gd name="T10" fmla="*/ 44 w 66"/>
                    <a:gd name="T11" fmla="*/ 460 h 462"/>
                    <a:gd name="T12" fmla="*/ 30 w 66"/>
                    <a:gd name="T13" fmla="*/ 462 h 462"/>
                    <a:gd name="T14" fmla="*/ 18 w 66"/>
                    <a:gd name="T15" fmla="*/ 460 h 462"/>
                    <a:gd name="T16" fmla="*/ 8 w 66"/>
                    <a:gd name="T17" fmla="*/ 456 h 462"/>
                    <a:gd name="T18" fmla="*/ 0 w 66"/>
                    <a:gd name="T19" fmla="*/ 450 h 462"/>
                    <a:gd name="T20" fmla="*/ 0 w 66"/>
                    <a:gd name="T21" fmla="*/ 442 h 462"/>
                    <a:gd name="T22" fmla="*/ 0 w 66"/>
                    <a:gd name="T23" fmla="*/ 20 h 462"/>
                    <a:gd name="T24" fmla="*/ 0 w 66"/>
                    <a:gd name="T25" fmla="*/ 12 h 462"/>
                    <a:gd name="T26" fmla="*/ 8 w 66"/>
                    <a:gd name="T27" fmla="*/ 6 h 462"/>
                    <a:gd name="T28" fmla="*/ 18 w 66"/>
                    <a:gd name="T29" fmla="*/ 0 h 462"/>
                    <a:gd name="T30" fmla="*/ 30 w 66"/>
                    <a:gd name="T31" fmla="*/ 0 h 462"/>
                    <a:gd name="T32" fmla="*/ 44 w 66"/>
                    <a:gd name="T33" fmla="*/ 0 h 462"/>
                    <a:gd name="T34" fmla="*/ 56 w 66"/>
                    <a:gd name="T35" fmla="*/ 6 h 462"/>
                    <a:gd name="T36" fmla="*/ 60 w 66"/>
                    <a:gd name="T37" fmla="*/ 12 h 462"/>
                    <a:gd name="T38" fmla="*/ 62 w 66"/>
                    <a:gd name="T39" fmla="*/ 20 h 462"/>
                    <a:gd name="T40" fmla="*/ 66 w 66"/>
                    <a:gd name="T41" fmla="*/ 20 h 4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6" h="462">
                      <a:moveTo>
                        <a:pt x="66" y="20"/>
                      </a:moveTo>
                      <a:lnTo>
                        <a:pt x="66" y="442"/>
                      </a:lnTo>
                      <a:lnTo>
                        <a:pt x="62" y="442"/>
                      </a:lnTo>
                      <a:lnTo>
                        <a:pt x="60" y="450"/>
                      </a:lnTo>
                      <a:lnTo>
                        <a:pt x="56" y="456"/>
                      </a:lnTo>
                      <a:lnTo>
                        <a:pt x="44" y="460"/>
                      </a:lnTo>
                      <a:lnTo>
                        <a:pt x="30" y="462"/>
                      </a:lnTo>
                      <a:lnTo>
                        <a:pt x="18" y="460"/>
                      </a:lnTo>
                      <a:lnTo>
                        <a:pt x="8" y="456"/>
                      </a:lnTo>
                      <a:lnTo>
                        <a:pt x="0" y="450"/>
                      </a:lnTo>
                      <a:lnTo>
                        <a:pt x="0" y="442"/>
                      </a:lnTo>
                      <a:lnTo>
                        <a:pt x="0" y="20"/>
                      </a:lnTo>
                      <a:lnTo>
                        <a:pt x="0" y="12"/>
                      </a:lnTo>
                      <a:lnTo>
                        <a:pt x="8" y="6"/>
                      </a:lnTo>
                      <a:lnTo>
                        <a:pt x="18" y="0"/>
                      </a:lnTo>
                      <a:lnTo>
                        <a:pt x="30" y="0"/>
                      </a:lnTo>
                      <a:lnTo>
                        <a:pt x="44" y="0"/>
                      </a:lnTo>
                      <a:lnTo>
                        <a:pt x="56" y="6"/>
                      </a:lnTo>
                      <a:lnTo>
                        <a:pt x="60" y="12"/>
                      </a:lnTo>
                      <a:lnTo>
                        <a:pt x="62" y="20"/>
                      </a:lnTo>
                      <a:lnTo>
                        <a:pt x="66" y="20"/>
                      </a:lnTo>
                      <a:close/>
                    </a:path>
                  </a:pathLst>
                </a:custGeom>
                <a:solidFill>
                  <a:srgbClr val="FFFF4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171" name="Freeform 790"/>
                <p:cNvSpPr>
                  <a:spLocks/>
                </p:cNvSpPr>
                <p:nvPr/>
              </p:nvSpPr>
              <p:spPr bwMode="auto">
                <a:xfrm>
                  <a:off x="4544" y="1950"/>
                  <a:ext cx="66" cy="462"/>
                </a:xfrm>
                <a:custGeom>
                  <a:avLst/>
                  <a:gdLst>
                    <a:gd name="T0" fmla="*/ 66 w 66"/>
                    <a:gd name="T1" fmla="*/ 20 h 462"/>
                    <a:gd name="T2" fmla="*/ 66 w 66"/>
                    <a:gd name="T3" fmla="*/ 442 h 462"/>
                    <a:gd name="T4" fmla="*/ 62 w 66"/>
                    <a:gd name="T5" fmla="*/ 442 h 462"/>
                    <a:gd name="T6" fmla="*/ 60 w 66"/>
                    <a:gd name="T7" fmla="*/ 450 h 462"/>
                    <a:gd name="T8" fmla="*/ 56 w 66"/>
                    <a:gd name="T9" fmla="*/ 456 h 462"/>
                    <a:gd name="T10" fmla="*/ 44 w 66"/>
                    <a:gd name="T11" fmla="*/ 460 h 462"/>
                    <a:gd name="T12" fmla="*/ 30 w 66"/>
                    <a:gd name="T13" fmla="*/ 462 h 462"/>
                    <a:gd name="T14" fmla="*/ 18 w 66"/>
                    <a:gd name="T15" fmla="*/ 460 h 462"/>
                    <a:gd name="T16" fmla="*/ 8 w 66"/>
                    <a:gd name="T17" fmla="*/ 456 h 462"/>
                    <a:gd name="T18" fmla="*/ 0 w 66"/>
                    <a:gd name="T19" fmla="*/ 450 h 462"/>
                    <a:gd name="T20" fmla="*/ 0 w 66"/>
                    <a:gd name="T21" fmla="*/ 442 h 462"/>
                    <a:gd name="T22" fmla="*/ 0 w 66"/>
                    <a:gd name="T23" fmla="*/ 20 h 462"/>
                    <a:gd name="T24" fmla="*/ 0 w 66"/>
                    <a:gd name="T25" fmla="*/ 12 h 462"/>
                    <a:gd name="T26" fmla="*/ 8 w 66"/>
                    <a:gd name="T27" fmla="*/ 6 h 462"/>
                    <a:gd name="T28" fmla="*/ 18 w 66"/>
                    <a:gd name="T29" fmla="*/ 0 h 462"/>
                    <a:gd name="T30" fmla="*/ 30 w 66"/>
                    <a:gd name="T31" fmla="*/ 0 h 462"/>
                    <a:gd name="T32" fmla="*/ 44 w 66"/>
                    <a:gd name="T33" fmla="*/ 0 h 462"/>
                    <a:gd name="T34" fmla="*/ 56 w 66"/>
                    <a:gd name="T35" fmla="*/ 6 h 462"/>
                    <a:gd name="T36" fmla="*/ 60 w 66"/>
                    <a:gd name="T37" fmla="*/ 12 h 462"/>
                    <a:gd name="T38" fmla="*/ 62 w 66"/>
                    <a:gd name="T39" fmla="*/ 20 h 462"/>
                    <a:gd name="T40" fmla="*/ 66 w 66"/>
                    <a:gd name="T41" fmla="*/ 20 h 4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6" h="462">
                      <a:moveTo>
                        <a:pt x="66" y="20"/>
                      </a:moveTo>
                      <a:lnTo>
                        <a:pt x="66" y="442"/>
                      </a:lnTo>
                      <a:lnTo>
                        <a:pt x="62" y="442"/>
                      </a:lnTo>
                      <a:lnTo>
                        <a:pt x="60" y="450"/>
                      </a:lnTo>
                      <a:lnTo>
                        <a:pt x="56" y="456"/>
                      </a:lnTo>
                      <a:lnTo>
                        <a:pt x="44" y="460"/>
                      </a:lnTo>
                      <a:lnTo>
                        <a:pt x="30" y="462"/>
                      </a:lnTo>
                      <a:lnTo>
                        <a:pt x="18" y="460"/>
                      </a:lnTo>
                      <a:lnTo>
                        <a:pt x="8" y="456"/>
                      </a:lnTo>
                      <a:lnTo>
                        <a:pt x="0" y="450"/>
                      </a:lnTo>
                      <a:lnTo>
                        <a:pt x="0" y="442"/>
                      </a:lnTo>
                      <a:lnTo>
                        <a:pt x="0" y="20"/>
                      </a:lnTo>
                      <a:lnTo>
                        <a:pt x="0" y="12"/>
                      </a:lnTo>
                      <a:lnTo>
                        <a:pt x="8" y="6"/>
                      </a:lnTo>
                      <a:lnTo>
                        <a:pt x="18" y="0"/>
                      </a:lnTo>
                      <a:lnTo>
                        <a:pt x="30" y="0"/>
                      </a:lnTo>
                      <a:lnTo>
                        <a:pt x="44" y="0"/>
                      </a:lnTo>
                      <a:lnTo>
                        <a:pt x="56" y="6"/>
                      </a:lnTo>
                      <a:lnTo>
                        <a:pt x="60" y="12"/>
                      </a:lnTo>
                      <a:lnTo>
                        <a:pt x="62" y="20"/>
                      </a:lnTo>
                      <a:lnTo>
                        <a:pt x="66" y="2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sp>
            <p:nvSpPr>
              <p:cNvPr id="34008" name="Freeform 791"/>
              <p:cNvSpPr>
                <a:spLocks/>
              </p:cNvSpPr>
              <p:nvPr/>
            </p:nvSpPr>
            <p:spPr bwMode="auto">
              <a:xfrm>
                <a:off x="3216" y="2090"/>
                <a:ext cx="66" cy="462"/>
              </a:xfrm>
              <a:custGeom>
                <a:avLst/>
                <a:gdLst>
                  <a:gd name="T0" fmla="*/ 66 w 66"/>
                  <a:gd name="T1" fmla="*/ 20 h 462"/>
                  <a:gd name="T2" fmla="*/ 66 w 66"/>
                  <a:gd name="T3" fmla="*/ 442 h 462"/>
                  <a:gd name="T4" fmla="*/ 62 w 66"/>
                  <a:gd name="T5" fmla="*/ 442 h 462"/>
                  <a:gd name="T6" fmla="*/ 60 w 66"/>
                  <a:gd name="T7" fmla="*/ 450 h 462"/>
                  <a:gd name="T8" fmla="*/ 56 w 66"/>
                  <a:gd name="T9" fmla="*/ 456 h 462"/>
                  <a:gd name="T10" fmla="*/ 44 w 66"/>
                  <a:gd name="T11" fmla="*/ 460 h 462"/>
                  <a:gd name="T12" fmla="*/ 30 w 66"/>
                  <a:gd name="T13" fmla="*/ 462 h 462"/>
                  <a:gd name="T14" fmla="*/ 18 w 66"/>
                  <a:gd name="T15" fmla="*/ 460 h 462"/>
                  <a:gd name="T16" fmla="*/ 8 w 66"/>
                  <a:gd name="T17" fmla="*/ 456 h 462"/>
                  <a:gd name="T18" fmla="*/ 0 w 66"/>
                  <a:gd name="T19" fmla="*/ 450 h 462"/>
                  <a:gd name="T20" fmla="*/ 0 w 66"/>
                  <a:gd name="T21" fmla="*/ 442 h 462"/>
                  <a:gd name="T22" fmla="*/ 0 w 66"/>
                  <a:gd name="T23" fmla="*/ 20 h 462"/>
                  <a:gd name="T24" fmla="*/ 0 w 66"/>
                  <a:gd name="T25" fmla="*/ 12 h 462"/>
                  <a:gd name="T26" fmla="*/ 8 w 66"/>
                  <a:gd name="T27" fmla="*/ 6 h 462"/>
                  <a:gd name="T28" fmla="*/ 18 w 66"/>
                  <a:gd name="T29" fmla="*/ 0 h 462"/>
                  <a:gd name="T30" fmla="*/ 30 w 66"/>
                  <a:gd name="T31" fmla="*/ 0 h 462"/>
                  <a:gd name="T32" fmla="*/ 44 w 66"/>
                  <a:gd name="T33" fmla="*/ 0 h 462"/>
                  <a:gd name="T34" fmla="*/ 56 w 66"/>
                  <a:gd name="T35" fmla="*/ 6 h 462"/>
                  <a:gd name="T36" fmla="*/ 60 w 66"/>
                  <a:gd name="T37" fmla="*/ 12 h 462"/>
                  <a:gd name="T38" fmla="*/ 62 w 66"/>
                  <a:gd name="T39" fmla="*/ 20 h 462"/>
                  <a:gd name="T40" fmla="*/ 66 w 66"/>
                  <a:gd name="T41" fmla="*/ 20 h 4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6" h="462">
                    <a:moveTo>
                      <a:pt x="66" y="20"/>
                    </a:moveTo>
                    <a:lnTo>
                      <a:pt x="66" y="442"/>
                    </a:lnTo>
                    <a:lnTo>
                      <a:pt x="62" y="442"/>
                    </a:lnTo>
                    <a:lnTo>
                      <a:pt x="60" y="450"/>
                    </a:lnTo>
                    <a:lnTo>
                      <a:pt x="56" y="456"/>
                    </a:lnTo>
                    <a:lnTo>
                      <a:pt x="44" y="460"/>
                    </a:lnTo>
                    <a:lnTo>
                      <a:pt x="30" y="462"/>
                    </a:lnTo>
                    <a:lnTo>
                      <a:pt x="18" y="460"/>
                    </a:lnTo>
                    <a:lnTo>
                      <a:pt x="8" y="456"/>
                    </a:lnTo>
                    <a:lnTo>
                      <a:pt x="0" y="450"/>
                    </a:lnTo>
                    <a:lnTo>
                      <a:pt x="0" y="442"/>
                    </a:lnTo>
                    <a:lnTo>
                      <a:pt x="0" y="20"/>
                    </a:lnTo>
                    <a:lnTo>
                      <a:pt x="0" y="12"/>
                    </a:lnTo>
                    <a:lnTo>
                      <a:pt x="8" y="6"/>
                    </a:lnTo>
                    <a:lnTo>
                      <a:pt x="18" y="0"/>
                    </a:lnTo>
                    <a:lnTo>
                      <a:pt x="30" y="0"/>
                    </a:lnTo>
                    <a:lnTo>
                      <a:pt x="44" y="0"/>
                    </a:lnTo>
                    <a:lnTo>
                      <a:pt x="56" y="6"/>
                    </a:lnTo>
                    <a:lnTo>
                      <a:pt x="60" y="12"/>
                    </a:lnTo>
                    <a:lnTo>
                      <a:pt x="62" y="20"/>
                    </a:lnTo>
                    <a:lnTo>
                      <a:pt x="66" y="2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009" name="Freeform 792"/>
              <p:cNvSpPr>
                <a:spLocks/>
              </p:cNvSpPr>
              <p:nvPr/>
            </p:nvSpPr>
            <p:spPr bwMode="auto">
              <a:xfrm>
                <a:off x="3216" y="2090"/>
                <a:ext cx="62" cy="40"/>
              </a:xfrm>
              <a:custGeom>
                <a:avLst/>
                <a:gdLst>
                  <a:gd name="T0" fmla="*/ 30 w 62"/>
                  <a:gd name="T1" fmla="*/ 40 h 40"/>
                  <a:gd name="T2" fmla="*/ 44 w 62"/>
                  <a:gd name="T3" fmla="*/ 38 h 40"/>
                  <a:gd name="T4" fmla="*/ 54 w 62"/>
                  <a:gd name="T5" fmla="*/ 34 h 40"/>
                  <a:gd name="T6" fmla="*/ 60 w 62"/>
                  <a:gd name="T7" fmla="*/ 28 h 40"/>
                  <a:gd name="T8" fmla="*/ 62 w 62"/>
                  <a:gd name="T9" fmla="*/ 20 h 40"/>
                  <a:gd name="T10" fmla="*/ 60 w 62"/>
                  <a:gd name="T11" fmla="*/ 12 h 40"/>
                  <a:gd name="T12" fmla="*/ 54 w 62"/>
                  <a:gd name="T13" fmla="*/ 6 h 40"/>
                  <a:gd name="T14" fmla="*/ 44 w 62"/>
                  <a:gd name="T15" fmla="*/ 0 h 40"/>
                  <a:gd name="T16" fmla="*/ 30 w 62"/>
                  <a:gd name="T17" fmla="*/ 0 h 40"/>
                  <a:gd name="T18" fmla="*/ 18 w 62"/>
                  <a:gd name="T19" fmla="*/ 0 h 40"/>
                  <a:gd name="T20" fmla="*/ 8 w 62"/>
                  <a:gd name="T21" fmla="*/ 6 h 40"/>
                  <a:gd name="T22" fmla="*/ 0 w 62"/>
                  <a:gd name="T23" fmla="*/ 12 h 40"/>
                  <a:gd name="T24" fmla="*/ 0 w 62"/>
                  <a:gd name="T25" fmla="*/ 20 h 40"/>
                  <a:gd name="T26" fmla="*/ 0 w 62"/>
                  <a:gd name="T27" fmla="*/ 28 h 40"/>
                  <a:gd name="T28" fmla="*/ 8 w 62"/>
                  <a:gd name="T29" fmla="*/ 34 h 40"/>
                  <a:gd name="T30" fmla="*/ 18 w 62"/>
                  <a:gd name="T31" fmla="*/ 38 h 40"/>
                  <a:gd name="T32" fmla="*/ 30 w 62"/>
                  <a:gd name="T33" fmla="*/ 4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2" h="40">
                    <a:moveTo>
                      <a:pt x="30" y="40"/>
                    </a:moveTo>
                    <a:lnTo>
                      <a:pt x="44" y="38"/>
                    </a:lnTo>
                    <a:lnTo>
                      <a:pt x="54" y="34"/>
                    </a:lnTo>
                    <a:lnTo>
                      <a:pt x="60" y="28"/>
                    </a:lnTo>
                    <a:lnTo>
                      <a:pt x="62" y="20"/>
                    </a:lnTo>
                    <a:lnTo>
                      <a:pt x="60" y="12"/>
                    </a:lnTo>
                    <a:lnTo>
                      <a:pt x="54" y="6"/>
                    </a:lnTo>
                    <a:lnTo>
                      <a:pt x="44" y="0"/>
                    </a:lnTo>
                    <a:lnTo>
                      <a:pt x="30" y="0"/>
                    </a:lnTo>
                    <a:lnTo>
                      <a:pt x="18" y="0"/>
                    </a:lnTo>
                    <a:lnTo>
                      <a:pt x="8" y="6"/>
                    </a:lnTo>
                    <a:lnTo>
                      <a:pt x="0" y="12"/>
                    </a:lnTo>
                    <a:lnTo>
                      <a:pt x="0" y="20"/>
                    </a:lnTo>
                    <a:lnTo>
                      <a:pt x="0" y="28"/>
                    </a:lnTo>
                    <a:lnTo>
                      <a:pt x="8" y="34"/>
                    </a:lnTo>
                    <a:lnTo>
                      <a:pt x="18" y="38"/>
                    </a:lnTo>
                    <a:lnTo>
                      <a:pt x="30" y="4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nvGrpSpPr>
              <p:cNvPr id="34010" name="Group 793"/>
              <p:cNvGrpSpPr>
                <a:grpSpLocks/>
              </p:cNvGrpSpPr>
              <p:nvPr/>
            </p:nvGrpSpPr>
            <p:grpSpPr bwMode="auto">
              <a:xfrm>
                <a:off x="3240" y="2024"/>
                <a:ext cx="16" cy="86"/>
                <a:chOff x="4568" y="1884"/>
                <a:chExt cx="16" cy="86"/>
              </a:xfrm>
            </p:grpSpPr>
            <p:sp>
              <p:nvSpPr>
                <p:cNvPr id="34168" name="Rectangle 794"/>
                <p:cNvSpPr>
                  <a:spLocks noChangeArrowheads="1"/>
                </p:cNvSpPr>
                <p:nvPr/>
              </p:nvSpPr>
              <p:spPr bwMode="auto">
                <a:xfrm>
                  <a:off x="4568" y="1884"/>
                  <a:ext cx="16" cy="86"/>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endParaRPr lang="el-GR" altLang="el-GR" sz="1800" b="0">
                    <a:cs typeface="Arial" pitchFamily="34" charset="0"/>
                  </a:endParaRPr>
                </a:p>
              </p:txBody>
            </p:sp>
            <p:sp>
              <p:nvSpPr>
                <p:cNvPr id="34169" name="Rectangle 795"/>
                <p:cNvSpPr>
                  <a:spLocks noChangeArrowheads="1"/>
                </p:cNvSpPr>
                <p:nvPr/>
              </p:nvSpPr>
              <p:spPr bwMode="auto">
                <a:xfrm>
                  <a:off x="4568" y="1884"/>
                  <a:ext cx="16" cy="86"/>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endParaRPr lang="el-GR" altLang="el-GR" sz="1800" b="0">
                    <a:cs typeface="Arial" pitchFamily="34" charset="0"/>
                  </a:endParaRPr>
                </a:p>
              </p:txBody>
            </p:sp>
          </p:grpSp>
          <p:grpSp>
            <p:nvGrpSpPr>
              <p:cNvPr id="34011" name="Group 796"/>
              <p:cNvGrpSpPr>
                <a:grpSpLocks/>
              </p:cNvGrpSpPr>
              <p:nvPr/>
            </p:nvGrpSpPr>
            <p:grpSpPr bwMode="auto">
              <a:xfrm>
                <a:off x="3192" y="1900"/>
                <a:ext cx="62" cy="124"/>
                <a:chOff x="4520" y="1760"/>
                <a:chExt cx="62" cy="124"/>
              </a:xfrm>
            </p:grpSpPr>
            <p:sp>
              <p:nvSpPr>
                <p:cNvPr id="34166" name="Freeform 797"/>
                <p:cNvSpPr>
                  <a:spLocks/>
                </p:cNvSpPr>
                <p:nvPr/>
              </p:nvSpPr>
              <p:spPr bwMode="auto">
                <a:xfrm>
                  <a:off x="4520" y="1760"/>
                  <a:ext cx="62" cy="124"/>
                </a:xfrm>
                <a:custGeom>
                  <a:avLst/>
                  <a:gdLst>
                    <a:gd name="T0" fmla="*/ 0 w 62"/>
                    <a:gd name="T1" fmla="*/ 10 h 124"/>
                    <a:gd name="T2" fmla="*/ 0 w 62"/>
                    <a:gd name="T3" fmla="*/ 6 h 124"/>
                    <a:gd name="T4" fmla="*/ 18 w 62"/>
                    <a:gd name="T5" fmla="*/ 38 h 124"/>
                    <a:gd name="T6" fmla="*/ 30 w 62"/>
                    <a:gd name="T7" fmla="*/ 64 h 124"/>
                    <a:gd name="T8" fmla="*/ 36 w 62"/>
                    <a:gd name="T9" fmla="*/ 82 h 124"/>
                    <a:gd name="T10" fmla="*/ 40 w 62"/>
                    <a:gd name="T11" fmla="*/ 98 h 124"/>
                    <a:gd name="T12" fmla="*/ 44 w 62"/>
                    <a:gd name="T13" fmla="*/ 112 h 124"/>
                    <a:gd name="T14" fmla="*/ 46 w 62"/>
                    <a:gd name="T15" fmla="*/ 120 h 124"/>
                    <a:gd name="T16" fmla="*/ 46 w 62"/>
                    <a:gd name="T17" fmla="*/ 122 h 124"/>
                    <a:gd name="T18" fmla="*/ 46 w 62"/>
                    <a:gd name="T19" fmla="*/ 124 h 124"/>
                    <a:gd name="T20" fmla="*/ 62 w 62"/>
                    <a:gd name="T21" fmla="*/ 124 h 124"/>
                    <a:gd name="T22" fmla="*/ 62 w 62"/>
                    <a:gd name="T23" fmla="*/ 122 h 124"/>
                    <a:gd name="T24" fmla="*/ 62 w 62"/>
                    <a:gd name="T25" fmla="*/ 116 h 124"/>
                    <a:gd name="T26" fmla="*/ 60 w 62"/>
                    <a:gd name="T27" fmla="*/ 108 h 124"/>
                    <a:gd name="T28" fmla="*/ 58 w 62"/>
                    <a:gd name="T29" fmla="*/ 96 h 124"/>
                    <a:gd name="T30" fmla="*/ 52 w 62"/>
                    <a:gd name="T31" fmla="*/ 78 h 124"/>
                    <a:gd name="T32" fmla="*/ 42 w 62"/>
                    <a:gd name="T33" fmla="*/ 58 h 124"/>
                    <a:gd name="T34" fmla="*/ 30 w 62"/>
                    <a:gd name="T35" fmla="*/ 32 h 124"/>
                    <a:gd name="T36" fmla="*/ 12 w 62"/>
                    <a:gd name="T37" fmla="*/ 2 h 124"/>
                    <a:gd name="T38" fmla="*/ 10 w 62"/>
                    <a:gd name="T39" fmla="*/ 0 h 124"/>
                    <a:gd name="T40" fmla="*/ 0 w 62"/>
                    <a:gd name="T41" fmla="*/ 10 h 1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2" h="124">
                      <a:moveTo>
                        <a:pt x="0" y="10"/>
                      </a:moveTo>
                      <a:lnTo>
                        <a:pt x="0" y="6"/>
                      </a:lnTo>
                      <a:lnTo>
                        <a:pt x="18" y="38"/>
                      </a:lnTo>
                      <a:lnTo>
                        <a:pt x="30" y="64"/>
                      </a:lnTo>
                      <a:lnTo>
                        <a:pt x="36" y="82"/>
                      </a:lnTo>
                      <a:lnTo>
                        <a:pt x="40" y="98"/>
                      </a:lnTo>
                      <a:lnTo>
                        <a:pt x="44" y="112"/>
                      </a:lnTo>
                      <a:lnTo>
                        <a:pt x="46" y="120"/>
                      </a:lnTo>
                      <a:lnTo>
                        <a:pt x="46" y="122"/>
                      </a:lnTo>
                      <a:lnTo>
                        <a:pt x="46" y="124"/>
                      </a:lnTo>
                      <a:lnTo>
                        <a:pt x="62" y="124"/>
                      </a:lnTo>
                      <a:lnTo>
                        <a:pt x="62" y="122"/>
                      </a:lnTo>
                      <a:lnTo>
                        <a:pt x="62" y="116"/>
                      </a:lnTo>
                      <a:lnTo>
                        <a:pt x="60" y="108"/>
                      </a:lnTo>
                      <a:lnTo>
                        <a:pt x="58" y="96"/>
                      </a:lnTo>
                      <a:lnTo>
                        <a:pt x="52" y="78"/>
                      </a:lnTo>
                      <a:lnTo>
                        <a:pt x="42" y="58"/>
                      </a:lnTo>
                      <a:lnTo>
                        <a:pt x="30" y="32"/>
                      </a:lnTo>
                      <a:lnTo>
                        <a:pt x="12" y="2"/>
                      </a:lnTo>
                      <a:lnTo>
                        <a:pt x="10" y="0"/>
                      </a:lnTo>
                      <a:lnTo>
                        <a:pt x="0" y="1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167" name="Freeform 798"/>
                <p:cNvSpPr>
                  <a:spLocks/>
                </p:cNvSpPr>
                <p:nvPr/>
              </p:nvSpPr>
              <p:spPr bwMode="auto">
                <a:xfrm>
                  <a:off x="4520" y="1760"/>
                  <a:ext cx="62" cy="124"/>
                </a:xfrm>
                <a:custGeom>
                  <a:avLst/>
                  <a:gdLst>
                    <a:gd name="T0" fmla="*/ 0 w 62"/>
                    <a:gd name="T1" fmla="*/ 10 h 124"/>
                    <a:gd name="T2" fmla="*/ 0 w 62"/>
                    <a:gd name="T3" fmla="*/ 6 h 124"/>
                    <a:gd name="T4" fmla="*/ 18 w 62"/>
                    <a:gd name="T5" fmla="*/ 38 h 124"/>
                    <a:gd name="T6" fmla="*/ 30 w 62"/>
                    <a:gd name="T7" fmla="*/ 64 h 124"/>
                    <a:gd name="T8" fmla="*/ 36 w 62"/>
                    <a:gd name="T9" fmla="*/ 82 h 124"/>
                    <a:gd name="T10" fmla="*/ 40 w 62"/>
                    <a:gd name="T11" fmla="*/ 98 h 124"/>
                    <a:gd name="T12" fmla="*/ 44 w 62"/>
                    <a:gd name="T13" fmla="*/ 112 h 124"/>
                    <a:gd name="T14" fmla="*/ 46 w 62"/>
                    <a:gd name="T15" fmla="*/ 120 h 124"/>
                    <a:gd name="T16" fmla="*/ 46 w 62"/>
                    <a:gd name="T17" fmla="*/ 122 h 124"/>
                    <a:gd name="T18" fmla="*/ 46 w 62"/>
                    <a:gd name="T19" fmla="*/ 124 h 124"/>
                    <a:gd name="T20" fmla="*/ 62 w 62"/>
                    <a:gd name="T21" fmla="*/ 124 h 124"/>
                    <a:gd name="T22" fmla="*/ 62 w 62"/>
                    <a:gd name="T23" fmla="*/ 122 h 124"/>
                    <a:gd name="T24" fmla="*/ 62 w 62"/>
                    <a:gd name="T25" fmla="*/ 116 h 124"/>
                    <a:gd name="T26" fmla="*/ 60 w 62"/>
                    <a:gd name="T27" fmla="*/ 108 h 124"/>
                    <a:gd name="T28" fmla="*/ 58 w 62"/>
                    <a:gd name="T29" fmla="*/ 96 h 124"/>
                    <a:gd name="T30" fmla="*/ 52 w 62"/>
                    <a:gd name="T31" fmla="*/ 78 h 124"/>
                    <a:gd name="T32" fmla="*/ 42 w 62"/>
                    <a:gd name="T33" fmla="*/ 58 h 124"/>
                    <a:gd name="T34" fmla="*/ 30 w 62"/>
                    <a:gd name="T35" fmla="*/ 32 h 124"/>
                    <a:gd name="T36" fmla="*/ 12 w 62"/>
                    <a:gd name="T37" fmla="*/ 2 h 124"/>
                    <a:gd name="T38" fmla="*/ 10 w 62"/>
                    <a:gd name="T39" fmla="*/ 0 h 124"/>
                    <a:gd name="T40" fmla="*/ 0 w 62"/>
                    <a:gd name="T41" fmla="*/ 10 h 1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2" h="124">
                      <a:moveTo>
                        <a:pt x="0" y="10"/>
                      </a:moveTo>
                      <a:lnTo>
                        <a:pt x="0" y="6"/>
                      </a:lnTo>
                      <a:lnTo>
                        <a:pt x="18" y="38"/>
                      </a:lnTo>
                      <a:lnTo>
                        <a:pt x="30" y="64"/>
                      </a:lnTo>
                      <a:lnTo>
                        <a:pt x="36" y="82"/>
                      </a:lnTo>
                      <a:lnTo>
                        <a:pt x="40" y="98"/>
                      </a:lnTo>
                      <a:lnTo>
                        <a:pt x="44" y="112"/>
                      </a:lnTo>
                      <a:lnTo>
                        <a:pt x="46" y="120"/>
                      </a:lnTo>
                      <a:lnTo>
                        <a:pt x="46" y="122"/>
                      </a:lnTo>
                      <a:lnTo>
                        <a:pt x="46" y="124"/>
                      </a:lnTo>
                      <a:lnTo>
                        <a:pt x="62" y="124"/>
                      </a:lnTo>
                      <a:lnTo>
                        <a:pt x="62" y="122"/>
                      </a:lnTo>
                      <a:lnTo>
                        <a:pt x="62" y="116"/>
                      </a:lnTo>
                      <a:lnTo>
                        <a:pt x="60" y="108"/>
                      </a:lnTo>
                      <a:lnTo>
                        <a:pt x="58" y="96"/>
                      </a:lnTo>
                      <a:lnTo>
                        <a:pt x="52" y="78"/>
                      </a:lnTo>
                      <a:lnTo>
                        <a:pt x="42" y="58"/>
                      </a:lnTo>
                      <a:lnTo>
                        <a:pt x="30" y="32"/>
                      </a:lnTo>
                      <a:lnTo>
                        <a:pt x="12" y="2"/>
                      </a:lnTo>
                      <a:lnTo>
                        <a:pt x="10" y="0"/>
                      </a:lnTo>
                      <a:lnTo>
                        <a:pt x="0" y="1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012" name="Group 799"/>
              <p:cNvGrpSpPr>
                <a:grpSpLocks/>
              </p:cNvGrpSpPr>
              <p:nvPr/>
            </p:nvGrpSpPr>
            <p:grpSpPr bwMode="auto">
              <a:xfrm>
                <a:off x="3170" y="1806"/>
                <a:ext cx="38" cy="104"/>
                <a:chOff x="4498" y="1666"/>
                <a:chExt cx="38" cy="104"/>
              </a:xfrm>
            </p:grpSpPr>
            <p:sp>
              <p:nvSpPr>
                <p:cNvPr id="34164" name="Freeform 800"/>
                <p:cNvSpPr>
                  <a:spLocks/>
                </p:cNvSpPr>
                <p:nvPr/>
              </p:nvSpPr>
              <p:spPr bwMode="auto">
                <a:xfrm>
                  <a:off x="4498" y="1666"/>
                  <a:ext cx="38" cy="104"/>
                </a:xfrm>
                <a:custGeom>
                  <a:avLst/>
                  <a:gdLst>
                    <a:gd name="T0" fmla="*/ 30 w 38"/>
                    <a:gd name="T1" fmla="*/ 0 h 104"/>
                    <a:gd name="T2" fmla="*/ 24 w 38"/>
                    <a:gd name="T3" fmla="*/ 2 h 104"/>
                    <a:gd name="T4" fmla="*/ 10 w 38"/>
                    <a:gd name="T5" fmla="*/ 22 h 104"/>
                    <a:gd name="T6" fmla="*/ 2 w 38"/>
                    <a:gd name="T7" fmla="*/ 38 h 104"/>
                    <a:gd name="T8" fmla="*/ 0 w 38"/>
                    <a:gd name="T9" fmla="*/ 56 h 104"/>
                    <a:gd name="T10" fmla="*/ 2 w 38"/>
                    <a:gd name="T11" fmla="*/ 72 h 104"/>
                    <a:gd name="T12" fmla="*/ 10 w 38"/>
                    <a:gd name="T13" fmla="*/ 84 h 104"/>
                    <a:gd name="T14" fmla="*/ 14 w 38"/>
                    <a:gd name="T15" fmla="*/ 94 h 104"/>
                    <a:gd name="T16" fmla="*/ 18 w 38"/>
                    <a:gd name="T17" fmla="*/ 100 h 104"/>
                    <a:gd name="T18" fmla="*/ 22 w 38"/>
                    <a:gd name="T19" fmla="*/ 104 h 104"/>
                    <a:gd name="T20" fmla="*/ 32 w 38"/>
                    <a:gd name="T21" fmla="*/ 94 h 104"/>
                    <a:gd name="T22" fmla="*/ 32 w 38"/>
                    <a:gd name="T23" fmla="*/ 92 h 104"/>
                    <a:gd name="T24" fmla="*/ 28 w 38"/>
                    <a:gd name="T25" fmla="*/ 86 h 104"/>
                    <a:gd name="T26" fmla="*/ 22 w 38"/>
                    <a:gd name="T27" fmla="*/ 80 h 104"/>
                    <a:gd name="T28" fmla="*/ 18 w 38"/>
                    <a:gd name="T29" fmla="*/ 66 h 104"/>
                    <a:gd name="T30" fmla="*/ 14 w 38"/>
                    <a:gd name="T31" fmla="*/ 56 h 104"/>
                    <a:gd name="T32" fmla="*/ 18 w 38"/>
                    <a:gd name="T33" fmla="*/ 44 h 104"/>
                    <a:gd name="T34" fmla="*/ 22 w 38"/>
                    <a:gd name="T35" fmla="*/ 26 h 104"/>
                    <a:gd name="T36" fmla="*/ 38 w 38"/>
                    <a:gd name="T37" fmla="*/ 12 h 104"/>
                    <a:gd name="T38" fmla="*/ 28 w 38"/>
                    <a:gd name="T39" fmla="*/ 14 h 104"/>
                    <a:gd name="T40" fmla="*/ 30 w 38"/>
                    <a:gd name="T41" fmla="*/ 0 h 1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8" h="104">
                      <a:moveTo>
                        <a:pt x="30" y="0"/>
                      </a:moveTo>
                      <a:lnTo>
                        <a:pt x="24" y="2"/>
                      </a:lnTo>
                      <a:lnTo>
                        <a:pt x="10" y="22"/>
                      </a:lnTo>
                      <a:lnTo>
                        <a:pt x="2" y="38"/>
                      </a:lnTo>
                      <a:lnTo>
                        <a:pt x="0" y="56"/>
                      </a:lnTo>
                      <a:lnTo>
                        <a:pt x="2" y="72"/>
                      </a:lnTo>
                      <a:lnTo>
                        <a:pt x="10" y="84"/>
                      </a:lnTo>
                      <a:lnTo>
                        <a:pt x="14" y="94"/>
                      </a:lnTo>
                      <a:lnTo>
                        <a:pt x="18" y="100"/>
                      </a:lnTo>
                      <a:lnTo>
                        <a:pt x="22" y="104"/>
                      </a:lnTo>
                      <a:lnTo>
                        <a:pt x="32" y="94"/>
                      </a:lnTo>
                      <a:lnTo>
                        <a:pt x="32" y="92"/>
                      </a:lnTo>
                      <a:lnTo>
                        <a:pt x="28" y="86"/>
                      </a:lnTo>
                      <a:lnTo>
                        <a:pt x="22" y="80"/>
                      </a:lnTo>
                      <a:lnTo>
                        <a:pt x="18" y="66"/>
                      </a:lnTo>
                      <a:lnTo>
                        <a:pt x="14" y="56"/>
                      </a:lnTo>
                      <a:lnTo>
                        <a:pt x="18" y="44"/>
                      </a:lnTo>
                      <a:lnTo>
                        <a:pt x="22" y="26"/>
                      </a:lnTo>
                      <a:lnTo>
                        <a:pt x="38" y="12"/>
                      </a:lnTo>
                      <a:lnTo>
                        <a:pt x="28" y="14"/>
                      </a:lnTo>
                      <a:lnTo>
                        <a:pt x="3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165" name="Freeform 801"/>
                <p:cNvSpPr>
                  <a:spLocks/>
                </p:cNvSpPr>
                <p:nvPr/>
              </p:nvSpPr>
              <p:spPr bwMode="auto">
                <a:xfrm>
                  <a:off x="4498" y="1666"/>
                  <a:ext cx="38" cy="104"/>
                </a:xfrm>
                <a:custGeom>
                  <a:avLst/>
                  <a:gdLst>
                    <a:gd name="T0" fmla="*/ 30 w 38"/>
                    <a:gd name="T1" fmla="*/ 0 h 104"/>
                    <a:gd name="T2" fmla="*/ 24 w 38"/>
                    <a:gd name="T3" fmla="*/ 2 h 104"/>
                    <a:gd name="T4" fmla="*/ 10 w 38"/>
                    <a:gd name="T5" fmla="*/ 22 h 104"/>
                    <a:gd name="T6" fmla="*/ 2 w 38"/>
                    <a:gd name="T7" fmla="*/ 38 h 104"/>
                    <a:gd name="T8" fmla="*/ 0 w 38"/>
                    <a:gd name="T9" fmla="*/ 56 h 104"/>
                    <a:gd name="T10" fmla="*/ 2 w 38"/>
                    <a:gd name="T11" fmla="*/ 72 h 104"/>
                    <a:gd name="T12" fmla="*/ 10 w 38"/>
                    <a:gd name="T13" fmla="*/ 84 h 104"/>
                    <a:gd name="T14" fmla="*/ 14 w 38"/>
                    <a:gd name="T15" fmla="*/ 94 h 104"/>
                    <a:gd name="T16" fmla="*/ 18 w 38"/>
                    <a:gd name="T17" fmla="*/ 100 h 104"/>
                    <a:gd name="T18" fmla="*/ 22 w 38"/>
                    <a:gd name="T19" fmla="*/ 104 h 104"/>
                    <a:gd name="T20" fmla="*/ 32 w 38"/>
                    <a:gd name="T21" fmla="*/ 94 h 104"/>
                    <a:gd name="T22" fmla="*/ 32 w 38"/>
                    <a:gd name="T23" fmla="*/ 92 h 104"/>
                    <a:gd name="T24" fmla="*/ 28 w 38"/>
                    <a:gd name="T25" fmla="*/ 86 h 104"/>
                    <a:gd name="T26" fmla="*/ 22 w 38"/>
                    <a:gd name="T27" fmla="*/ 80 h 104"/>
                    <a:gd name="T28" fmla="*/ 18 w 38"/>
                    <a:gd name="T29" fmla="*/ 66 h 104"/>
                    <a:gd name="T30" fmla="*/ 14 w 38"/>
                    <a:gd name="T31" fmla="*/ 56 h 104"/>
                    <a:gd name="T32" fmla="*/ 18 w 38"/>
                    <a:gd name="T33" fmla="*/ 44 h 104"/>
                    <a:gd name="T34" fmla="*/ 22 w 38"/>
                    <a:gd name="T35" fmla="*/ 26 h 104"/>
                    <a:gd name="T36" fmla="*/ 38 w 38"/>
                    <a:gd name="T37" fmla="*/ 12 h 104"/>
                    <a:gd name="T38" fmla="*/ 28 w 38"/>
                    <a:gd name="T39" fmla="*/ 14 h 104"/>
                    <a:gd name="T40" fmla="*/ 30 w 38"/>
                    <a:gd name="T41" fmla="*/ 0 h 1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8" h="104">
                      <a:moveTo>
                        <a:pt x="30" y="0"/>
                      </a:moveTo>
                      <a:lnTo>
                        <a:pt x="24" y="2"/>
                      </a:lnTo>
                      <a:lnTo>
                        <a:pt x="10" y="22"/>
                      </a:lnTo>
                      <a:lnTo>
                        <a:pt x="2" y="38"/>
                      </a:lnTo>
                      <a:lnTo>
                        <a:pt x="0" y="56"/>
                      </a:lnTo>
                      <a:lnTo>
                        <a:pt x="2" y="72"/>
                      </a:lnTo>
                      <a:lnTo>
                        <a:pt x="10" y="84"/>
                      </a:lnTo>
                      <a:lnTo>
                        <a:pt x="14" y="94"/>
                      </a:lnTo>
                      <a:lnTo>
                        <a:pt x="18" y="100"/>
                      </a:lnTo>
                      <a:lnTo>
                        <a:pt x="22" y="104"/>
                      </a:lnTo>
                      <a:lnTo>
                        <a:pt x="32" y="94"/>
                      </a:lnTo>
                      <a:lnTo>
                        <a:pt x="32" y="92"/>
                      </a:lnTo>
                      <a:lnTo>
                        <a:pt x="28" y="86"/>
                      </a:lnTo>
                      <a:lnTo>
                        <a:pt x="22" y="80"/>
                      </a:lnTo>
                      <a:lnTo>
                        <a:pt x="18" y="66"/>
                      </a:lnTo>
                      <a:lnTo>
                        <a:pt x="14" y="56"/>
                      </a:lnTo>
                      <a:lnTo>
                        <a:pt x="18" y="44"/>
                      </a:lnTo>
                      <a:lnTo>
                        <a:pt x="22" y="26"/>
                      </a:lnTo>
                      <a:lnTo>
                        <a:pt x="38" y="12"/>
                      </a:lnTo>
                      <a:lnTo>
                        <a:pt x="28" y="14"/>
                      </a:lnTo>
                      <a:lnTo>
                        <a:pt x="30" y="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013" name="Group 802"/>
              <p:cNvGrpSpPr>
                <a:grpSpLocks/>
              </p:cNvGrpSpPr>
              <p:nvPr/>
            </p:nvGrpSpPr>
            <p:grpSpPr bwMode="auto">
              <a:xfrm>
                <a:off x="3200" y="1760"/>
                <a:ext cx="70" cy="60"/>
                <a:chOff x="4528" y="1620"/>
                <a:chExt cx="70" cy="60"/>
              </a:xfrm>
            </p:grpSpPr>
            <p:sp>
              <p:nvSpPr>
                <p:cNvPr id="34162" name="Freeform 803"/>
                <p:cNvSpPr>
                  <a:spLocks/>
                </p:cNvSpPr>
                <p:nvPr/>
              </p:nvSpPr>
              <p:spPr bwMode="auto">
                <a:xfrm>
                  <a:off x="4528" y="1620"/>
                  <a:ext cx="70" cy="60"/>
                </a:xfrm>
                <a:custGeom>
                  <a:avLst/>
                  <a:gdLst>
                    <a:gd name="T0" fmla="*/ 52 w 70"/>
                    <a:gd name="T1" fmla="*/ 0 h 60"/>
                    <a:gd name="T2" fmla="*/ 46 w 70"/>
                    <a:gd name="T3" fmla="*/ 16 h 60"/>
                    <a:gd name="T4" fmla="*/ 38 w 70"/>
                    <a:gd name="T5" fmla="*/ 28 h 60"/>
                    <a:gd name="T6" fmla="*/ 28 w 70"/>
                    <a:gd name="T7" fmla="*/ 36 h 60"/>
                    <a:gd name="T8" fmla="*/ 22 w 70"/>
                    <a:gd name="T9" fmla="*/ 42 h 60"/>
                    <a:gd name="T10" fmla="*/ 12 w 70"/>
                    <a:gd name="T11" fmla="*/ 44 h 60"/>
                    <a:gd name="T12" fmla="*/ 6 w 70"/>
                    <a:gd name="T13" fmla="*/ 46 h 60"/>
                    <a:gd name="T14" fmla="*/ 2 w 70"/>
                    <a:gd name="T15" fmla="*/ 46 h 60"/>
                    <a:gd name="T16" fmla="*/ 0 w 70"/>
                    <a:gd name="T17" fmla="*/ 46 h 60"/>
                    <a:gd name="T18" fmla="*/ 0 w 70"/>
                    <a:gd name="T19" fmla="*/ 60 h 60"/>
                    <a:gd name="T20" fmla="*/ 2 w 70"/>
                    <a:gd name="T21" fmla="*/ 60 h 60"/>
                    <a:gd name="T22" fmla="*/ 8 w 70"/>
                    <a:gd name="T23" fmla="*/ 60 h 60"/>
                    <a:gd name="T24" fmla="*/ 16 w 70"/>
                    <a:gd name="T25" fmla="*/ 58 h 60"/>
                    <a:gd name="T26" fmla="*/ 28 w 70"/>
                    <a:gd name="T27" fmla="*/ 54 h 60"/>
                    <a:gd name="T28" fmla="*/ 40 w 70"/>
                    <a:gd name="T29" fmla="*/ 48 h 60"/>
                    <a:gd name="T30" fmla="*/ 52 w 70"/>
                    <a:gd name="T31" fmla="*/ 36 h 60"/>
                    <a:gd name="T32" fmla="*/ 60 w 70"/>
                    <a:gd name="T33" fmla="*/ 20 h 60"/>
                    <a:gd name="T34" fmla="*/ 70 w 70"/>
                    <a:gd name="T35" fmla="*/ 0 h 60"/>
                    <a:gd name="T36" fmla="*/ 52 w 70"/>
                    <a:gd name="T37" fmla="*/ 0 h 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0" h="60">
                      <a:moveTo>
                        <a:pt x="52" y="0"/>
                      </a:moveTo>
                      <a:lnTo>
                        <a:pt x="46" y="16"/>
                      </a:lnTo>
                      <a:lnTo>
                        <a:pt x="38" y="28"/>
                      </a:lnTo>
                      <a:lnTo>
                        <a:pt x="28" y="36"/>
                      </a:lnTo>
                      <a:lnTo>
                        <a:pt x="22" y="42"/>
                      </a:lnTo>
                      <a:lnTo>
                        <a:pt x="12" y="44"/>
                      </a:lnTo>
                      <a:lnTo>
                        <a:pt x="6" y="46"/>
                      </a:lnTo>
                      <a:lnTo>
                        <a:pt x="2" y="46"/>
                      </a:lnTo>
                      <a:lnTo>
                        <a:pt x="0" y="46"/>
                      </a:lnTo>
                      <a:lnTo>
                        <a:pt x="0" y="60"/>
                      </a:lnTo>
                      <a:lnTo>
                        <a:pt x="2" y="60"/>
                      </a:lnTo>
                      <a:lnTo>
                        <a:pt x="8" y="60"/>
                      </a:lnTo>
                      <a:lnTo>
                        <a:pt x="16" y="58"/>
                      </a:lnTo>
                      <a:lnTo>
                        <a:pt x="28" y="54"/>
                      </a:lnTo>
                      <a:lnTo>
                        <a:pt x="40" y="48"/>
                      </a:lnTo>
                      <a:lnTo>
                        <a:pt x="52" y="36"/>
                      </a:lnTo>
                      <a:lnTo>
                        <a:pt x="60" y="20"/>
                      </a:lnTo>
                      <a:lnTo>
                        <a:pt x="70" y="0"/>
                      </a:lnTo>
                      <a:lnTo>
                        <a:pt x="52"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163" name="Freeform 804"/>
                <p:cNvSpPr>
                  <a:spLocks/>
                </p:cNvSpPr>
                <p:nvPr/>
              </p:nvSpPr>
              <p:spPr bwMode="auto">
                <a:xfrm>
                  <a:off x="4528" y="1620"/>
                  <a:ext cx="70" cy="60"/>
                </a:xfrm>
                <a:custGeom>
                  <a:avLst/>
                  <a:gdLst>
                    <a:gd name="T0" fmla="*/ 52 w 70"/>
                    <a:gd name="T1" fmla="*/ 0 h 60"/>
                    <a:gd name="T2" fmla="*/ 46 w 70"/>
                    <a:gd name="T3" fmla="*/ 16 h 60"/>
                    <a:gd name="T4" fmla="*/ 38 w 70"/>
                    <a:gd name="T5" fmla="*/ 28 h 60"/>
                    <a:gd name="T6" fmla="*/ 28 w 70"/>
                    <a:gd name="T7" fmla="*/ 36 h 60"/>
                    <a:gd name="T8" fmla="*/ 22 w 70"/>
                    <a:gd name="T9" fmla="*/ 42 h 60"/>
                    <a:gd name="T10" fmla="*/ 12 w 70"/>
                    <a:gd name="T11" fmla="*/ 44 h 60"/>
                    <a:gd name="T12" fmla="*/ 6 w 70"/>
                    <a:gd name="T13" fmla="*/ 46 h 60"/>
                    <a:gd name="T14" fmla="*/ 2 w 70"/>
                    <a:gd name="T15" fmla="*/ 46 h 60"/>
                    <a:gd name="T16" fmla="*/ 0 w 70"/>
                    <a:gd name="T17" fmla="*/ 46 h 60"/>
                    <a:gd name="T18" fmla="*/ 0 w 70"/>
                    <a:gd name="T19" fmla="*/ 60 h 60"/>
                    <a:gd name="T20" fmla="*/ 2 w 70"/>
                    <a:gd name="T21" fmla="*/ 60 h 60"/>
                    <a:gd name="T22" fmla="*/ 8 w 70"/>
                    <a:gd name="T23" fmla="*/ 60 h 60"/>
                    <a:gd name="T24" fmla="*/ 16 w 70"/>
                    <a:gd name="T25" fmla="*/ 58 h 60"/>
                    <a:gd name="T26" fmla="*/ 28 w 70"/>
                    <a:gd name="T27" fmla="*/ 54 h 60"/>
                    <a:gd name="T28" fmla="*/ 40 w 70"/>
                    <a:gd name="T29" fmla="*/ 48 h 60"/>
                    <a:gd name="T30" fmla="*/ 52 w 70"/>
                    <a:gd name="T31" fmla="*/ 36 h 60"/>
                    <a:gd name="T32" fmla="*/ 60 w 70"/>
                    <a:gd name="T33" fmla="*/ 20 h 60"/>
                    <a:gd name="T34" fmla="*/ 70 w 70"/>
                    <a:gd name="T35" fmla="*/ 0 h 60"/>
                    <a:gd name="T36" fmla="*/ 52 w 70"/>
                    <a:gd name="T37" fmla="*/ 0 h 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0" h="60">
                      <a:moveTo>
                        <a:pt x="52" y="0"/>
                      </a:moveTo>
                      <a:lnTo>
                        <a:pt x="46" y="16"/>
                      </a:lnTo>
                      <a:lnTo>
                        <a:pt x="38" y="28"/>
                      </a:lnTo>
                      <a:lnTo>
                        <a:pt x="28" y="36"/>
                      </a:lnTo>
                      <a:lnTo>
                        <a:pt x="22" y="42"/>
                      </a:lnTo>
                      <a:lnTo>
                        <a:pt x="12" y="44"/>
                      </a:lnTo>
                      <a:lnTo>
                        <a:pt x="6" y="46"/>
                      </a:lnTo>
                      <a:lnTo>
                        <a:pt x="2" y="46"/>
                      </a:lnTo>
                      <a:lnTo>
                        <a:pt x="0" y="46"/>
                      </a:lnTo>
                      <a:lnTo>
                        <a:pt x="0" y="60"/>
                      </a:lnTo>
                      <a:lnTo>
                        <a:pt x="2" y="60"/>
                      </a:lnTo>
                      <a:lnTo>
                        <a:pt x="8" y="60"/>
                      </a:lnTo>
                      <a:lnTo>
                        <a:pt x="16" y="58"/>
                      </a:lnTo>
                      <a:lnTo>
                        <a:pt x="28" y="54"/>
                      </a:lnTo>
                      <a:lnTo>
                        <a:pt x="40" y="48"/>
                      </a:lnTo>
                      <a:lnTo>
                        <a:pt x="52" y="36"/>
                      </a:lnTo>
                      <a:lnTo>
                        <a:pt x="60" y="20"/>
                      </a:lnTo>
                      <a:lnTo>
                        <a:pt x="70" y="0"/>
                      </a:lnTo>
                      <a:lnTo>
                        <a:pt x="52" y="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014" name="Group 805"/>
              <p:cNvGrpSpPr>
                <a:grpSpLocks/>
              </p:cNvGrpSpPr>
              <p:nvPr/>
            </p:nvGrpSpPr>
            <p:grpSpPr bwMode="auto">
              <a:xfrm>
                <a:off x="3254" y="1700"/>
                <a:ext cx="28" cy="60"/>
                <a:chOff x="4582" y="1560"/>
                <a:chExt cx="28" cy="60"/>
              </a:xfrm>
            </p:grpSpPr>
            <p:sp>
              <p:nvSpPr>
                <p:cNvPr id="34160" name="Freeform 806"/>
                <p:cNvSpPr>
                  <a:spLocks/>
                </p:cNvSpPr>
                <p:nvPr/>
              </p:nvSpPr>
              <p:spPr bwMode="auto">
                <a:xfrm>
                  <a:off x="4582" y="1560"/>
                  <a:ext cx="28" cy="60"/>
                </a:xfrm>
                <a:custGeom>
                  <a:avLst/>
                  <a:gdLst>
                    <a:gd name="T0" fmla="*/ 12 w 28"/>
                    <a:gd name="T1" fmla="*/ 2 h 60"/>
                    <a:gd name="T2" fmla="*/ 12 w 28"/>
                    <a:gd name="T3" fmla="*/ 0 h 60"/>
                    <a:gd name="T4" fmla="*/ 0 w 28"/>
                    <a:gd name="T5" fmla="*/ 60 h 60"/>
                    <a:gd name="T6" fmla="*/ 14 w 28"/>
                    <a:gd name="T7" fmla="*/ 60 h 60"/>
                    <a:gd name="T8" fmla="*/ 28 w 28"/>
                    <a:gd name="T9" fmla="*/ 4 h 60"/>
                    <a:gd name="T10" fmla="*/ 28 w 28"/>
                    <a:gd name="T11" fmla="*/ 2 h 60"/>
                    <a:gd name="T12" fmla="*/ 28 w 28"/>
                    <a:gd name="T13" fmla="*/ 4 h 60"/>
                    <a:gd name="T14" fmla="*/ 28 w 28"/>
                    <a:gd name="T15" fmla="*/ 2 h 60"/>
                    <a:gd name="T16" fmla="*/ 12 w 28"/>
                    <a:gd name="T17" fmla="*/ 2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 h="60">
                      <a:moveTo>
                        <a:pt x="12" y="2"/>
                      </a:moveTo>
                      <a:lnTo>
                        <a:pt x="12" y="0"/>
                      </a:lnTo>
                      <a:lnTo>
                        <a:pt x="0" y="60"/>
                      </a:lnTo>
                      <a:lnTo>
                        <a:pt x="14" y="60"/>
                      </a:lnTo>
                      <a:lnTo>
                        <a:pt x="28" y="4"/>
                      </a:lnTo>
                      <a:lnTo>
                        <a:pt x="28" y="2"/>
                      </a:lnTo>
                      <a:lnTo>
                        <a:pt x="28" y="4"/>
                      </a:lnTo>
                      <a:lnTo>
                        <a:pt x="28" y="2"/>
                      </a:lnTo>
                      <a:lnTo>
                        <a:pt x="12"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161" name="Freeform 807"/>
                <p:cNvSpPr>
                  <a:spLocks/>
                </p:cNvSpPr>
                <p:nvPr/>
              </p:nvSpPr>
              <p:spPr bwMode="auto">
                <a:xfrm>
                  <a:off x="4582" y="1560"/>
                  <a:ext cx="28" cy="60"/>
                </a:xfrm>
                <a:custGeom>
                  <a:avLst/>
                  <a:gdLst>
                    <a:gd name="T0" fmla="*/ 12 w 28"/>
                    <a:gd name="T1" fmla="*/ 2 h 60"/>
                    <a:gd name="T2" fmla="*/ 12 w 28"/>
                    <a:gd name="T3" fmla="*/ 0 h 60"/>
                    <a:gd name="T4" fmla="*/ 0 w 28"/>
                    <a:gd name="T5" fmla="*/ 60 h 60"/>
                    <a:gd name="T6" fmla="*/ 14 w 28"/>
                    <a:gd name="T7" fmla="*/ 60 h 60"/>
                    <a:gd name="T8" fmla="*/ 28 w 28"/>
                    <a:gd name="T9" fmla="*/ 4 h 60"/>
                    <a:gd name="T10" fmla="*/ 28 w 28"/>
                    <a:gd name="T11" fmla="*/ 2 h 60"/>
                    <a:gd name="T12" fmla="*/ 28 w 28"/>
                    <a:gd name="T13" fmla="*/ 4 h 60"/>
                    <a:gd name="T14" fmla="*/ 28 w 28"/>
                    <a:gd name="T15" fmla="*/ 2 h 60"/>
                    <a:gd name="T16" fmla="*/ 12 w 28"/>
                    <a:gd name="T17" fmla="*/ 2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 h="60">
                      <a:moveTo>
                        <a:pt x="12" y="2"/>
                      </a:moveTo>
                      <a:lnTo>
                        <a:pt x="12" y="0"/>
                      </a:lnTo>
                      <a:lnTo>
                        <a:pt x="0" y="60"/>
                      </a:lnTo>
                      <a:lnTo>
                        <a:pt x="14" y="60"/>
                      </a:lnTo>
                      <a:lnTo>
                        <a:pt x="28" y="4"/>
                      </a:lnTo>
                      <a:lnTo>
                        <a:pt x="28" y="2"/>
                      </a:lnTo>
                      <a:lnTo>
                        <a:pt x="28" y="4"/>
                      </a:lnTo>
                      <a:lnTo>
                        <a:pt x="28" y="2"/>
                      </a:lnTo>
                      <a:lnTo>
                        <a:pt x="12" y="2"/>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015" name="Group 808"/>
              <p:cNvGrpSpPr>
                <a:grpSpLocks/>
              </p:cNvGrpSpPr>
              <p:nvPr/>
            </p:nvGrpSpPr>
            <p:grpSpPr bwMode="auto">
              <a:xfrm>
                <a:off x="3266" y="1628"/>
                <a:ext cx="18" cy="74"/>
                <a:chOff x="4594" y="1488"/>
                <a:chExt cx="18" cy="74"/>
              </a:xfrm>
            </p:grpSpPr>
            <p:sp>
              <p:nvSpPr>
                <p:cNvPr id="34158" name="Rectangle 809"/>
                <p:cNvSpPr>
                  <a:spLocks noChangeArrowheads="1"/>
                </p:cNvSpPr>
                <p:nvPr/>
              </p:nvSpPr>
              <p:spPr bwMode="auto">
                <a:xfrm>
                  <a:off x="4594" y="1488"/>
                  <a:ext cx="18" cy="74"/>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endParaRPr lang="el-GR" altLang="el-GR" sz="1800" b="0">
                    <a:cs typeface="Arial" pitchFamily="34" charset="0"/>
                  </a:endParaRPr>
                </a:p>
              </p:txBody>
            </p:sp>
            <p:sp>
              <p:nvSpPr>
                <p:cNvPr id="34159" name="Rectangle 810"/>
                <p:cNvSpPr>
                  <a:spLocks noChangeArrowheads="1"/>
                </p:cNvSpPr>
                <p:nvPr/>
              </p:nvSpPr>
              <p:spPr bwMode="auto">
                <a:xfrm>
                  <a:off x="4594" y="1488"/>
                  <a:ext cx="18" cy="74"/>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endParaRPr lang="el-GR" altLang="el-GR" sz="1800" b="0">
                    <a:cs typeface="Arial" pitchFamily="34" charset="0"/>
                  </a:endParaRPr>
                </a:p>
              </p:txBody>
            </p:sp>
          </p:grpSp>
          <p:grpSp>
            <p:nvGrpSpPr>
              <p:cNvPr id="34016" name="Group 811"/>
              <p:cNvGrpSpPr>
                <a:grpSpLocks/>
              </p:cNvGrpSpPr>
              <p:nvPr/>
            </p:nvGrpSpPr>
            <p:grpSpPr bwMode="auto">
              <a:xfrm>
                <a:off x="3266" y="1578"/>
                <a:ext cx="102" cy="50"/>
                <a:chOff x="4594" y="1438"/>
                <a:chExt cx="102" cy="50"/>
              </a:xfrm>
            </p:grpSpPr>
            <p:sp>
              <p:nvSpPr>
                <p:cNvPr id="34156" name="Freeform 812"/>
                <p:cNvSpPr>
                  <a:spLocks/>
                </p:cNvSpPr>
                <p:nvPr/>
              </p:nvSpPr>
              <p:spPr bwMode="auto">
                <a:xfrm>
                  <a:off x="4594" y="1438"/>
                  <a:ext cx="102" cy="50"/>
                </a:xfrm>
                <a:custGeom>
                  <a:avLst/>
                  <a:gdLst>
                    <a:gd name="T0" fmla="*/ 96 w 102"/>
                    <a:gd name="T1" fmla="*/ 34 h 50"/>
                    <a:gd name="T2" fmla="*/ 102 w 102"/>
                    <a:gd name="T3" fmla="*/ 36 h 50"/>
                    <a:gd name="T4" fmla="*/ 70 w 102"/>
                    <a:gd name="T5" fmla="*/ 10 h 50"/>
                    <a:gd name="T6" fmla="*/ 46 w 102"/>
                    <a:gd name="T7" fmla="*/ 0 h 50"/>
                    <a:gd name="T8" fmla="*/ 24 w 102"/>
                    <a:gd name="T9" fmla="*/ 0 h 50"/>
                    <a:gd name="T10" fmla="*/ 10 w 102"/>
                    <a:gd name="T11" fmla="*/ 10 h 50"/>
                    <a:gd name="T12" fmla="*/ 2 w 102"/>
                    <a:gd name="T13" fmla="*/ 22 h 50"/>
                    <a:gd name="T14" fmla="*/ 0 w 102"/>
                    <a:gd name="T15" fmla="*/ 36 h 50"/>
                    <a:gd name="T16" fmla="*/ 0 w 102"/>
                    <a:gd name="T17" fmla="*/ 44 h 50"/>
                    <a:gd name="T18" fmla="*/ 0 w 102"/>
                    <a:gd name="T19" fmla="*/ 50 h 50"/>
                    <a:gd name="T20" fmla="*/ 14 w 102"/>
                    <a:gd name="T21" fmla="*/ 50 h 50"/>
                    <a:gd name="T22" fmla="*/ 14 w 102"/>
                    <a:gd name="T23" fmla="*/ 46 h 50"/>
                    <a:gd name="T24" fmla="*/ 14 w 102"/>
                    <a:gd name="T25" fmla="*/ 36 h 50"/>
                    <a:gd name="T26" fmla="*/ 18 w 102"/>
                    <a:gd name="T27" fmla="*/ 26 h 50"/>
                    <a:gd name="T28" fmla="*/ 22 w 102"/>
                    <a:gd name="T29" fmla="*/ 18 h 50"/>
                    <a:gd name="T30" fmla="*/ 30 w 102"/>
                    <a:gd name="T31" fmla="*/ 14 h 50"/>
                    <a:gd name="T32" fmla="*/ 40 w 102"/>
                    <a:gd name="T33" fmla="*/ 14 h 50"/>
                    <a:gd name="T34" fmla="*/ 62 w 102"/>
                    <a:gd name="T35" fmla="*/ 22 h 50"/>
                    <a:gd name="T36" fmla="*/ 92 w 102"/>
                    <a:gd name="T37" fmla="*/ 46 h 50"/>
                    <a:gd name="T38" fmla="*/ 96 w 102"/>
                    <a:gd name="T39" fmla="*/ 48 h 50"/>
                    <a:gd name="T40" fmla="*/ 96 w 102"/>
                    <a:gd name="T41" fmla="*/ 34 h 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 h="50">
                      <a:moveTo>
                        <a:pt x="96" y="34"/>
                      </a:moveTo>
                      <a:lnTo>
                        <a:pt x="102" y="36"/>
                      </a:lnTo>
                      <a:lnTo>
                        <a:pt x="70" y="10"/>
                      </a:lnTo>
                      <a:lnTo>
                        <a:pt x="46" y="0"/>
                      </a:lnTo>
                      <a:lnTo>
                        <a:pt x="24" y="0"/>
                      </a:lnTo>
                      <a:lnTo>
                        <a:pt x="10" y="10"/>
                      </a:lnTo>
                      <a:lnTo>
                        <a:pt x="2" y="22"/>
                      </a:lnTo>
                      <a:lnTo>
                        <a:pt x="0" y="36"/>
                      </a:lnTo>
                      <a:lnTo>
                        <a:pt x="0" y="44"/>
                      </a:lnTo>
                      <a:lnTo>
                        <a:pt x="0" y="50"/>
                      </a:lnTo>
                      <a:lnTo>
                        <a:pt x="14" y="50"/>
                      </a:lnTo>
                      <a:lnTo>
                        <a:pt x="14" y="46"/>
                      </a:lnTo>
                      <a:lnTo>
                        <a:pt x="14" y="36"/>
                      </a:lnTo>
                      <a:lnTo>
                        <a:pt x="18" y="26"/>
                      </a:lnTo>
                      <a:lnTo>
                        <a:pt x="22" y="18"/>
                      </a:lnTo>
                      <a:lnTo>
                        <a:pt x="30" y="14"/>
                      </a:lnTo>
                      <a:lnTo>
                        <a:pt x="40" y="14"/>
                      </a:lnTo>
                      <a:lnTo>
                        <a:pt x="62" y="22"/>
                      </a:lnTo>
                      <a:lnTo>
                        <a:pt x="92" y="46"/>
                      </a:lnTo>
                      <a:lnTo>
                        <a:pt x="96" y="48"/>
                      </a:lnTo>
                      <a:lnTo>
                        <a:pt x="96" y="3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157" name="Freeform 813"/>
                <p:cNvSpPr>
                  <a:spLocks/>
                </p:cNvSpPr>
                <p:nvPr/>
              </p:nvSpPr>
              <p:spPr bwMode="auto">
                <a:xfrm>
                  <a:off x="4594" y="1438"/>
                  <a:ext cx="102" cy="50"/>
                </a:xfrm>
                <a:custGeom>
                  <a:avLst/>
                  <a:gdLst>
                    <a:gd name="T0" fmla="*/ 96 w 102"/>
                    <a:gd name="T1" fmla="*/ 34 h 50"/>
                    <a:gd name="T2" fmla="*/ 102 w 102"/>
                    <a:gd name="T3" fmla="*/ 36 h 50"/>
                    <a:gd name="T4" fmla="*/ 70 w 102"/>
                    <a:gd name="T5" fmla="*/ 10 h 50"/>
                    <a:gd name="T6" fmla="*/ 46 w 102"/>
                    <a:gd name="T7" fmla="*/ 0 h 50"/>
                    <a:gd name="T8" fmla="*/ 24 w 102"/>
                    <a:gd name="T9" fmla="*/ 0 h 50"/>
                    <a:gd name="T10" fmla="*/ 10 w 102"/>
                    <a:gd name="T11" fmla="*/ 10 h 50"/>
                    <a:gd name="T12" fmla="*/ 2 w 102"/>
                    <a:gd name="T13" fmla="*/ 22 h 50"/>
                    <a:gd name="T14" fmla="*/ 0 w 102"/>
                    <a:gd name="T15" fmla="*/ 36 h 50"/>
                    <a:gd name="T16" fmla="*/ 0 w 102"/>
                    <a:gd name="T17" fmla="*/ 44 h 50"/>
                    <a:gd name="T18" fmla="*/ 0 w 102"/>
                    <a:gd name="T19" fmla="*/ 50 h 50"/>
                    <a:gd name="T20" fmla="*/ 14 w 102"/>
                    <a:gd name="T21" fmla="*/ 50 h 50"/>
                    <a:gd name="T22" fmla="*/ 14 w 102"/>
                    <a:gd name="T23" fmla="*/ 46 h 50"/>
                    <a:gd name="T24" fmla="*/ 14 w 102"/>
                    <a:gd name="T25" fmla="*/ 36 h 50"/>
                    <a:gd name="T26" fmla="*/ 18 w 102"/>
                    <a:gd name="T27" fmla="*/ 26 h 50"/>
                    <a:gd name="T28" fmla="*/ 22 w 102"/>
                    <a:gd name="T29" fmla="*/ 18 h 50"/>
                    <a:gd name="T30" fmla="*/ 30 w 102"/>
                    <a:gd name="T31" fmla="*/ 14 h 50"/>
                    <a:gd name="T32" fmla="*/ 40 w 102"/>
                    <a:gd name="T33" fmla="*/ 14 h 50"/>
                    <a:gd name="T34" fmla="*/ 62 w 102"/>
                    <a:gd name="T35" fmla="*/ 22 h 50"/>
                    <a:gd name="T36" fmla="*/ 92 w 102"/>
                    <a:gd name="T37" fmla="*/ 46 h 50"/>
                    <a:gd name="T38" fmla="*/ 96 w 102"/>
                    <a:gd name="T39" fmla="*/ 48 h 50"/>
                    <a:gd name="T40" fmla="*/ 96 w 102"/>
                    <a:gd name="T41" fmla="*/ 34 h 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 h="50">
                      <a:moveTo>
                        <a:pt x="96" y="34"/>
                      </a:moveTo>
                      <a:lnTo>
                        <a:pt x="102" y="36"/>
                      </a:lnTo>
                      <a:lnTo>
                        <a:pt x="70" y="10"/>
                      </a:lnTo>
                      <a:lnTo>
                        <a:pt x="46" y="0"/>
                      </a:lnTo>
                      <a:lnTo>
                        <a:pt x="24" y="0"/>
                      </a:lnTo>
                      <a:lnTo>
                        <a:pt x="10" y="10"/>
                      </a:lnTo>
                      <a:lnTo>
                        <a:pt x="2" y="22"/>
                      </a:lnTo>
                      <a:lnTo>
                        <a:pt x="0" y="36"/>
                      </a:lnTo>
                      <a:lnTo>
                        <a:pt x="0" y="44"/>
                      </a:lnTo>
                      <a:lnTo>
                        <a:pt x="0" y="50"/>
                      </a:lnTo>
                      <a:lnTo>
                        <a:pt x="14" y="50"/>
                      </a:lnTo>
                      <a:lnTo>
                        <a:pt x="14" y="46"/>
                      </a:lnTo>
                      <a:lnTo>
                        <a:pt x="14" y="36"/>
                      </a:lnTo>
                      <a:lnTo>
                        <a:pt x="18" y="26"/>
                      </a:lnTo>
                      <a:lnTo>
                        <a:pt x="22" y="18"/>
                      </a:lnTo>
                      <a:lnTo>
                        <a:pt x="30" y="14"/>
                      </a:lnTo>
                      <a:lnTo>
                        <a:pt x="40" y="14"/>
                      </a:lnTo>
                      <a:lnTo>
                        <a:pt x="62" y="22"/>
                      </a:lnTo>
                      <a:lnTo>
                        <a:pt x="92" y="46"/>
                      </a:lnTo>
                      <a:lnTo>
                        <a:pt x="96" y="48"/>
                      </a:lnTo>
                      <a:lnTo>
                        <a:pt x="96" y="34"/>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017" name="Group 814"/>
              <p:cNvGrpSpPr>
                <a:grpSpLocks/>
              </p:cNvGrpSpPr>
              <p:nvPr/>
            </p:nvGrpSpPr>
            <p:grpSpPr bwMode="auto">
              <a:xfrm>
                <a:off x="3362" y="1552"/>
                <a:ext cx="148" cy="74"/>
                <a:chOff x="4690" y="1412"/>
                <a:chExt cx="148" cy="74"/>
              </a:xfrm>
            </p:grpSpPr>
            <p:sp>
              <p:nvSpPr>
                <p:cNvPr id="34154" name="Freeform 815"/>
                <p:cNvSpPr>
                  <a:spLocks/>
                </p:cNvSpPr>
                <p:nvPr/>
              </p:nvSpPr>
              <p:spPr bwMode="auto">
                <a:xfrm>
                  <a:off x="4690" y="1412"/>
                  <a:ext cx="148" cy="74"/>
                </a:xfrm>
                <a:custGeom>
                  <a:avLst/>
                  <a:gdLst>
                    <a:gd name="T0" fmla="*/ 136 w 148"/>
                    <a:gd name="T1" fmla="*/ 0 h 74"/>
                    <a:gd name="T2" fmla="*/ 112 w 148"/>
                    <a:gd name="T3" fmla="*/ 20 h 74"/>
                    <a:gd name="T4" fmla="*/ 88 w 148"/>
                    <a:gd name="T5" fmla="*/ 36 h 74"/>
                    <a:gd name="T6" fmla="*/ 64 w 148"/>
                    <a:gd name="T7" fmla="*/ 46 h 74"/>
                    <a:gd name="T8" fmla="*/ 42 w 148"/>
                    <a:gd name="T9" fmla="*/ 54 h 74"/>
                    <a:gd name="T10" fmla="*/ 28 w 148"/>
                    <a:gd name="T11" fmla="*/ 58 h 74"/>
                    <a:gd name="T12" fmla="*/ 12 w 148"/>
                    <a:gd name="T13" fmla="*/ 60 h 74"/>
                    <a:gd name="T14" fmla="*/ 2 w 148"/>
                    <a:gd name="T15" fmla="*/ 60 h 74"/>
                    <a:gd name="T16" fmla="*/ 0 w 148"/>
                    <a:gd name="T17" fmla="*/ 60 h 74"/>
                    <a:gd name="T18" fmla="*/ 0 w 148"/>
                    <a:gd name="T19" fmla="*/ 74 h 74"/>
                    <a:gd name="T20" fmla="*/ 2 w 148"/>
                    <a:gd name="T21" fmla="*/ 74 h 74"/>
                    <a:gd name="T22" fmla="*/ 12 w 148"/>
                    <a:gd name="T23" fmla="*/ 74 h 74"/>
                    <a:gd name="T24" fmla="*/ 30 w 148"/>
                    <a:gd name="T25" fmla="*/ 72 h 74"/>
                    <a:gd name="T26" fmla="*/ 50 w 148"/>
                    <a:gd name="T27" fmla="*/ 68 h 74"/>
                    <a:gd name="T28" fmla="*/ 70 w 148"/>
                    <a:gd name="T29" fmla="*/ 60 h 74"/>
                    <a:gd name="T30" fmla="*/ 98 w 148"/>
                    <a:gd name="T31" fmla="*/ 48 h 74"/>
                    <a:gd name="T32" fmla="*/ 122 w 148"/>
                    <a:gd name="T33" fmla="*/ 30 h 74"/>
                    <a:gd name="T34" fmla="*/ 148 w 148"/>
                    <a:gd name="T35" fmla="*/ 8 h 74"/>
                    <a:gd name="T36" fmla="*/ 136 w 148"/>
                    <a:gd name="T37" fmla="*/ 0 h 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8" h="74">
                      <a:moveTo>
                        <a:pt x="136" y="0"/>
                      </a:moveTo>
                      <a:lnTo>
                        <a:pt x="112" y="20"/>
                      </a:lnTo>
                      <a:lnTo>
                        <a:pt x="88" y="36"/>
                      </a:lnTo>
                      <a:lnTo>
                        <a:pt x="64" y="46"/>
                      </a:lnTo>
                      <a:lnTo>
                        <a:pt x="42" y="54"/>
                      </a:lnTo>
                      <a:lnTo>
                        <a:pt x="28" y="58"/>
                      </a:lnTo>
                      <a:lnTo>
                        <a:pt x="12" y="60"/>
                      </a:lnTo>
                      <a:lnTo>
                        <a:pt x="2" y="60"/>
                      </a:lnTo>
                      <a:lnTo>
                        <a:pt x="0" y="60"/>
                      </a:lnTo>
                      <a:lnTo>
                        <a:pt x="0" y="74"/>
                      </a:lnTo>
                      <a:lnTo>
                        <a:pt x="2" y="74"/>
                      </a:lnTo>
                      <a:lnTo>
                        <a:pt x="12" y="74"/>
                      </a:lnTo>
                      <a:lnTo>
                        <a:pt x="30" y="72"/>
                      </a:lnTo>
                      <a:lnTo>
                        <a:pt x="50" y="68"/>
                      </a:lnTo>
                      <a:lnTo>
                        <a:pt x="70" y="60"/>
                      </a:lnTo>
                      <a:lnTo>
                        <a:pt x="98" y="48"/>
                      </a:lnTo>
                      <a:lnTo>
                        <a:pt x="122" y="30"/>
                      </a:lnTo>
                      <a:lnTo>
                        <a:pt x="148" y="8"/>
                      </a:lnTo>
                      <a:lnTo>
                        <a:pt x="136"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155" name="Freeform 816"/>
                <p:cNvSpPr>
                  <a:spLocks/>
                </p:cNvSpPr>
                <p:nvPr/>
              </p:nvSpPr>
              <p:spPr bwMode="auto">
                <a:xfrm>
                  <a:off x="4690" y="1412"/>
                  <a:ext cx="148" cy="74"/>
                </a:xfrm>
                <a:custGeom>
                  <a:avLst/>
                  <a:gdLst>
                    <a:gd name="T0" fmla="*/ 136 w 148"/>
                    <a:gd name="T1" fmla="*/ 0 h 74"/>
                    <a:gd name="T2" fmla="*/ 112 w 148"/>
                    <a:gd name="T3" fmla="*/ 20 h 74"/>
                    <a:gd name="T4" fmla="*/ 88 w 148"/>
                    <a:gd name="T5" fmla="*/ 36 h 74"/>
                    <a:gd name="T6" fmla="*/ 64 w 148"/>
                    <a:gd name="T7" fmla="*/ 46 h 74"/>
                    <a:gd name="T8" fmla="*/ 42 w 148"/>
                    <a:gd name="T9" fmla="*/ 54 h 74"/>
                    <a:gd name="T10" fmla="*/ 28 w 148"/>
                    <a:gd name="T11" fmla="*/ 58 h 74"/>
                    <a:gd name="T12" fmla="*/ 12 w 148"/>
                    <a:gd name="T13" fmla="*/ 60 h 74"/>
                    <a:gd name="T14" fmla="*/ 2 w 148"/>
                    <a:gd name="T15" fmla="*/ 60 h 74"/>
                    <a:gd name="T16" fmla="*/ 0 w 148"/>
                    <a:gd name="T17" fmla="*/ 60 h 74"/>
                    <a:gd name="T18" fmla="*/ 0 w 148"/>
                    <a:gd name="T19" fmla="*/ 74 h 74"/>
                    <a:gd name="T20" fmla="*/ 2 w 148"/>
                    <a:gd name="T21" fmla="*/ 74 h 74"/>
                    <a:gd name="T22" fmla="*/ 12 w 148"/>
                    <a:gd name="T23" fmla="*/ 74 h 74"/>
                    <a:gd name="T24" fmla="*/ 30 w 148"/>
                    <a:gd name="T25" fmla="*/ 72 h 74"/>
                    <a:gd name="T26" fmla="*/ 50 w 148"/>
                    <a:gd name="T27" fmla="*/ 68 h 74"/>
                    <a:gd name="T28" fmla="*/ 70 w 148"/>
                    <a:gd name="T29" fmla="*/ 60 h 74"/>
                    <a:gd name="T30" fmla="*/ 98 w 148"/>
                    <a:gd name="T31" fmla="*/ 48 h 74"/>
                    <a:gd name="T32" fmla="*/ 122 w 148"/>
                    <a:gd name="T33" fmla="*/ 30 h 74"/>
                    <a:gd name="T34" fmla="*/ 148 w 148"/>
                    <a:gd name="T35" fmla="*/ 8 h 74"/>
                    <a:gd name="T36" fmla="*/ 136 w 148"/>
                    <a:gd name="T37" fmla="*/ 0 h 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8" h="74">
                      <a:moveTo>
                        <a:pt x="136" y="0"/>
                      </a:moveTo>
                      <a:lnTo>
                        <a:pt x="112" y="20"/>
                      </a:lnTo>
                      <a:lnTo>
                        <a:pt x="88" y="36"/>
                      </a:lnTo>
                      <a:lnTo>
                        <a:pt x="64" y="46"/>
                      </a:lnTo>
                      <a:lnTo>
                        <a:pt x="42" y="54"/>
                      </a:lnTo>
                      <a:lnTo>
                        <a:pt x="28" y="58"/>
                      </a:lnTo>
                      <a:lnTo>
                        <a:pt x="12" y="60"/>
                      </a:lnTo>
                      <a:lnTo>
                        <a:pt x="2" y="60"/>
                      </a:lnTo>
                      <a:lnTo>
                        <a:pt x="0" y="60"/>
                      </a:lnTo>
                      <a:lnTo>
                        <a:pt x="0" y="74"/>
                      </a:lnTo>
                      <a:lnTo>
                        <a:pt x="2" y="74"/>
                      </a:lnTo>
                      <a:lnTo>
                        <a:pt x="12" y="74"/>
                      </a:lnTo>
                      <a:lnTo>
                        <a:pt x="30" y="72"/>
                      </a:lnTo>
                      <a:lnTo>
                        <a:pt x="50" y="68"/>
                      </a:lnTo>
                      <a:lnTo>
                        <a:pt x="70" y="60"/>
                      </a:lnTo>
                      <a:lnTo>
                        <a:pt x="98" y="48"/>
                      </a:lnTo>
                      <a:lnTo>
                        <a:pt x="122" y="30"/>
                      </a:lnTo>
                      <a:lnTo>
                        <a:pt x="148" y="8"/>
                      </a:lnTo>
                      <a:lnTo>
                        <a:pt x="136" y="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018" name="Group 817"/>
              <p:cNvGrpSpPr>
                <a:grpSpLocks/>
              </p:cNvGrpSpPr>
              <p:nvPr/>
            </p:nvGrpSpPr>
            <p:grpSpPr bwMode="auto">
              <a:xfrm>
                <a:off x="3284" y="1970"/>
                <a:ext cx="30" cy="104"/>
                <a:chOff x="4612" y="1830"/>
                <a:chExt cx="30" cy="104"/>
              </a:xfrm>
            </p:grpSpPr>
            <p:sp>
              <p:nvSpPr>
                <p:cNvPr id="34152" name="Freeform 818"/>
                <p:cNvSpPr>
                  <a:spLocks/>
                </p:cNvSpPr>
                <p:nvPr/>
              </p:nvSpPr>
              <p:spPr bwMode="auto">
                <a:xfrm>
                  <a:off x="4612" y="1830"/>
                  <a:ext cx="30" cy="104"/>
                </a:xfrm>
                <a:custGeom>
                  <a:avLst/>
                  <a:gdLst>
                    <a:gd name="T0" fmla="*/ 20 w 30"/>
                    <a:gd name="T1" fmla="*/ 0 h 104"/>
                    <a:gd name="T2" fmla="*/ 16 w 30"/>
                    <a:gd name="T3" fmla="*/ 2 h 104"/>
                    <a:gd name="T4" fmla="*/ 6 w 30"/>
                    <a:gd name="T5" fmla="*/ 20 h 104"/>
                    <a:gd name="T6" fmla="*/ 2 w 30"/>
                    <a:gd name="T7" fmla="*/ 38 h 104"/>
                    <a:gd name="T8" fmla="*/ 0 w 30"/>
                    <a:gd name="T9" fmla="*/ 54 h 104"/>
                    <a:gd name="T10" fmla="*/ 0 w 30"/>
                    <a:gd name="T11" fmla="*/ 70 h 104"/>
                    <a:gd name="T12" fmla="*/ 0 w 30"/>
                    <a:gd name="T13" fmla="*/ 82 h 104"/>
                    <a:gd name="T14" fmla="*/ 0 w 30"/>
                    <a:gd name="T15" fmla="*/ 96 h 104"/>
                    <a:gd name="T16" fmla="*/ 2 w 30"/>
                    <a:gd name="T17" fmla="*/ 104 h 104"/>
                    <a:gd name="T18" fmla="*/ 20 w 30"/>
                    <a:gd name="T19" fmla="*/ 102 h 104"/>
                    <a:gd name="T20" fmla="*/ 20 w 30"/>
                    <a:gd name="T21" fmla="*/ 100 h 104"/>
                    <a:gd name="T22" fmla="*/ 16 w 30"/>
                    <a:gd name="T23" fmla="*/ 94 h 104"/>
                    <a:gd name="T24" fmla="*/ 16 w 30"/>
                    <a:gd name="T25" fmla="*/ 82 h 104"/>
                    <a:gd name="T26" fmla="*/ 16 w 30"/>
                    <a:gd name="T27" fmla="*/ 70 h 104"/>
                    <a:gd name="T28" fmla="*/ 16 w 30"/>
                    <a:gd name="T29" fmla="*/ 54 h 104"/>
                    <a:gd name="T30" fmla="*/ 18 w 30"/>
                    <a:gd name="T31" fmla="*/ 40 h 104"/>
                    <a:gd name="T32" fmla="*/ 22 w 30"/>
                    <a:gd name="T33" fmla="*/ 24 h 104"/>
                    <a:gd name="T34" fmla="*/ 30 w 30"/>
                    <a:gd name="T35" fmla="*/ 8 h 104"/>
                    <a:gd name="T36" fmla="*/ 26 w 30"/>
                    <a:gd name="T37" fmla="*/ 10 h 104"/>
                    <a:gd name="T38" fmla="*/ 20 w 30"/>
                    <a:gd name="T39" fmla="*/ 0 h 10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0" h="104">
                      <a:moveTo>
                        <a:pt x="20" y="0"/>
                      </a:moveTo>
                      <a:lnTo>
                        <a:pt x="16" y="2"/>
                      </a:lnTo>
                      <a:lnTo>
                        <a:pt x="6" y="20"/>
                      </a:lnTo>
                      <a:lnTo>
                        <a:pt x="2" y="38"/>
                      </a:lnTo>
                      <a:lnTo>
                        <a:pt x="0" y="54"/>
                      </a:lnTo>
                      <a:lnTo>
                        <a:pt x="0" y="70"/>
                      </a:lnTo>
                      <a:lnTo>
                        <a:pt x="0" y="82"/>
                      </a:lnTo>
                      <a:lnTo>
                        <a:pt x="0" y="96"/>
                      </a:lnTo>
                      <a:lnTo>
                        <a:pt x="2" y="104"/>
                      </a:lnTo>
                      <a:lnTo>
                        <a:pt x="20" y="102"/>
                      </a:lnTo>
                      <a:lnTo>
                        <a:pt x="20" y="100"/>
                      </a:lnTo>
                      <a:lnTo>
                        <a:pt x="16" y="94"/>
                      </a:lnTo>
                      <a:lnTo>
                        <a:pt x="16" y="82"/>
                      </a:lnTo>
                      <a:lnTo>
                        <a:pt x="16" y="70"/>
                      </a:lnTo>
                      <a:lnTo>
                        <a:pt x="16" y="54"/>
                      </a:lnTo>
                      <a:lnTo>
                        <a:pt x="18" y="40"/>
                      </a:lnTo>
                      <a:lnTo>
                        <a:pt x="22" y="24"/>
                      </a:lnTo>
                      <a:lnTo>
                        <a:pt x="30" y="8"/>
                      </a:lnTo>
                      <a:lnTo>
                        <a:pt x="26" y="10"/>
                      </a:lnTo>
                      <a:lnTo>
                        <a:pt x="2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153" name="Freeform 819"/>
                <p:cNvSpPr>
                  <a:spLocks/>
                </p:cNvSpPr>
                <p:nvPr/>
              </p:nvSpPr>
              <p:spPr bwMode="auto">
                <a:xfrm>
                  <a:off x="4612" y="1830"/>
                  <a:ext cx="30" cy="104"/>
                </a:xfrm>
                <a:custGeom>
                  <a:avLst/>
                  <a:gdLst>
                    <a:gd name="T0" fmla="*/ 20 w 30"/>
                    <a:gd name="T1" fmla="*/ 0 h 104"/>
                    <a:gd name="T2" fmla="*/ 16 w 30"/>
                    <a:gd name="T3" fmla="*/ 2 h 104"/>
                    <a:gd name="T4" fmla="*/ 6 w 30"/>
                    <a:gd name="T5" fmla="*/ 20 h 104"/>
                    <a:gd name="T6" fmla="*/ 2 w 30"/>
                    <a:gd name="T7" fmla="*/ 38 h 104"/>
                    <a:gd name="T8" fmla="*/ 0 w 30"/>
                    <a:gd name="T9" fmla="*/ 54 h 104"/>
                    <a:gd name="T10" fmla="*/ 0 w 30"/>
                    <a:gd name="T11" fmla="*/ 70 h 104"/>
                    <a:gd name="T12" fmla="*/ 0 w 30"/>
                    <a:gd name="T13" fmla="*/ 82 h 104"/>
                    <a:gd name="T14" fmla="*/ 0 w 30"/>
                    <a:gd name="T15" fmla="*/ 96 h 104"/>
                    <a:gd name="T16" fmla="*/ 2 w 30"/>
                    <a:gd name="T17" fmla="*/ 104 h 104"/>
                    <a:gd name="T18" fmla="*/ 20 w 30"/>
                    <a:gd name="T19" fmla="*/ 102 h 104"/>
                    <a:gd name="T20" fmla="*/ 20 w 30"/>
                    <a:gd name="T21" fmla="*/ 100 h 104"/>
                    <a:gd name="T22" fmla="*/ 16 w 30"/>
                    <a:gd name="T23" fmla="*/ 94 h 104"/>
                    <a:gd name="T24" fmla="*/ 16 w 30"/>
                    <a:gd name="T25" fmla="*/ 82 h 104"/>
                    <a:gd name="T26" fmla="*/ 16 w 30"/>
                    <a:gd name="T27" fmla="*/ 70 h 104"/>
                    <a:gd name="T28" fmla="*/ 16 w 30"/>
                    <a:gd name="T29" fmla="*/ 54 h 104"/>
                    <a:gd name="T30" fmla="*/ 18 w 30"/>
                    <a:gd name="T31" fmla="*/ 40 h 104"/>
                    <a:gd name="T32" fmla="*/ 22 w 30"/>
                    <a:gd name="T33" fmla="*/ 24 h 104"/>
                    <a:gd name="T34" fmla="*/ 30 w 30"/>
                    <a:gd name="T35" fmla="*/ 8 h 104"/>
                    <a:gd name="T36" fmla="*/ 26 w 30"/>
                    <a:gd name="T37" fmla="*/ 10 h 104"/>
                    <a:gd name="T38" fmla="*/ 20 w 30"/>
                    <a:gd name="T39" fmla="*/ 0 h 10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0" h="104">
                      <a:moveTo>
                        <a:pt x="20" y="0"/>
                      </a:moveTo>
                      <a:lnTo>
                        <a:pt x="16" y="2"/>
                      </a:lnTo>
                      <a:lnTo>
                        <a:pt x="6" y="20"/>
                      </a:lnTo>
                      <a:lnTo>
                        <a:pt x="2" y="38"/>
                      </a:lnTo>
                      <a:lnTo>
                        <a:pt x="0" y="54"/>
                      </a:lnTo>
                      <a:lnTo>
                        <a:pt x="0" y="70"/>
                      </a:lnTo>
                      <a:lnTo>
                        <a:pt x="0" y="82"/>
                      </a:lnTo>
                      <a:lnTo>
                        <a:pt x="0" y="96"/>
                      </a:lnTo>
                      <a:lnTo>
                        <a:pt x="2" y="104"/>
                      </a:lnTo>
                      <a:lnTo>
                        <a:pt x="20" y="102"/>
                      </a:lnTo>
                      <a:lnTo>
                        <a:pt x="20" y="100"/>
                      </a:lnTo>
                      <a:lnTo>
                        <a:pt x="16" y="94"/>
                      </a:lnTo>
                      <a:lnTo>
                        <a:pt x="16" y="82"/>
                      </a:lnTo>
                      <a:lnTo>
                        <a:pt x="16" y="70"/>
                      </a:lnTo>
                      <a:lnTo>
                        <a:pt x="16" y="54"/>
                      </a:lnTo>
                      <a:lnTo>
                        <a:pt x="18" y="40"/>
                      </a:lnTo>
                      <a:lnTo>
                        <a:pt x="22" y="24"/>
                      </a:lnTo>
                      <a:lnTo>
                        <a:pt x="30" y="8"/>
                      </a:lnTo>
                      <a:lnTo>
                        <a:pt x="26" y="10"/>
                      </a:lnTo>
                      <a:lnTo>
                        <a:pt x="20" y="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019" name="Group 820"/>
              <p:cNvGrpSpPr>
                <a:grpSpLocks/>
              </p:cNvGrpSpPr>
              <p:nvPr/>
            </p:nvGrpSpPr>
            <p:grpSpPr bwMode="auto">
              <a:xfrm>
                <a:off x="3302" y="1906"/>
                <a:ext cx="42" cy="74"/>
                <a:chOff x="4630" y="1766"/>
                <a:chExt cx="42" cy="74"/>
              </a:xfrm>
            </p:grpSpPr>
            <p:sp>
              <p:nvSpPr>
                <p:cNvPr id="34150" name="Freeform 821"/>
                <p:cNvSpPr>
                  <a:spLocks/>
                </p:cNvSpPr>
                <p:nvPr/>
              </p:nvSpPr>
              <p:spPr bwMode="auto">
                <a:xfrm>
                  <a:off x="4630" y="1766"/>
                  <a:ext cx="42" cy="74"/>
                </a:xfrm>
                <a:custGeom>
                  <a:avLst/>
                  <a:gdLst>
                    <a:gd name="T0" fmla="*/ 28 w 42"/>
                    <a:gd name="T1" fmla="*/ 0 h 74"/>
                    <a:gd name="T2" fmla="*/ 26 w 42"/>
                    <a:gd name="T3" fmla="*/ 0 h 74"/>
                    <a:gd name="T4" fmla="*/ 20 w 42"/>
                    <a:gd name="T5" fmla="*/ 20 h 74"/>
                    <a:gd name="T6" fmla="*/ 14 w 42"/>
                    <a:gd name="T7" fmla="*/ 36 h 74"/>
                    <a:gd name="T8" fmla="*/ 10 w 42"/>
                    <a:gd name="T9" fmla="*/ 48 h 74"/>
                    <a:gd name="T10" fmla="*/ 6 w 42"/>
                    <a:gd name="T11" fmla="*/ 54 h 74"/>
                    <a:gd name="T12" fmla="*/ 2 w 42"/>
                    <a:gd name="T13" fmla="*/ 60 h 74"/>
                    <a:gd name="T14" fmla="*/ 2 w 42"/>
                    <a:gd name="T15" fmla="*/ 62 h 74"/>
                    <a:gd name="T16" fmla="*/ 0 w 42"/>
                    <a:gd name="T17" fmla="*/ 64 h 74"/>
                    <a:gd name="T18" fmla="*/ 2 w 42"/>
                    <a:gd name="T19" fmla="*/ 62 h 74"/>
                    <a:gd name="T20" fmla="*/ 8 w 42"/>
                    <a:gd name="T21" fmla="*/ 74 h 74"/>
                    <a:gd name="T22" fmla="*/ 10 w 42"/>
                    <a:gd name="T23" fmla="*/ 74 h 74"/>
                    <a:gd name="T24" fmla="*/ 12 w 42"/>
                    <a:gd name="T25" fmla="*/ 72 h 74"/>
                    <a:gd name="T26" fmla="*/ 16 w 42"/>
                    <a:gd name="T27" fmla="*/ 70 h 74"/>
                    <a:gd name="T28" fmla="*/ 20 w 42"/>
                    <a:gd name="T29" fmla="*/ 62 h 74"/>
                    <a:gd name="T30" fmla="*/ 22 w 42"/>
                    <a:gd name="T31" fmla="*/ 54 h 74"/>
                    <a:gd name="T32" fmla="*/ 30 w 42"/>
                    <a:gd name="T33" fmla="*/ 40 h 74"/>
                    <a:gd name="T34" fmla="*/ 36 w 42"/>
                    <a:gd name="T35" fmla="*/ 26 h 74"/>
                    <a:gd name="T36" fmla="*/ 42 w 42"/>
                    <a:gd name="T37" fmla="*/ 4 h 74"/>
                    <a:gd name="T38" fmla="*/ 42 w 42"/>
                    <a:gd name="T39" fmla="*/ 6 h 74"/>
                    <a:gd name="T40" fmla="*/ 28 w 42"/>
                    <a:gd name="T41" fmla="*/ 0 h 7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2" h="74">
                      <a:moveTo>
                        <a:pt x="28" y="0"/>
                      </a:moveTo>
                      <a:lnTo>
                        <a:pt x="26" y="0"/>
                      </a:lnTo>
                      <a:lnTo>
                        <a:pt x="20" y="20"/>
                      </a:lnTo>
                      <a:lnTo>
                        <a:pt x="14" y="36"/>
                      </a:lnTo>
                      <a:lnTo>
                        <a:pt x="10" y="48"/>
                      </a:lnTo>
                      <a:lnTo>
                        <a:pt x="6" y="54"/>
                      </a:lnTo>
                      <a:lnTo>
                        <a:pt x="2" y="60"/>
                      </a:lnTo>
                      <a:lnTo>
                        <a:pt x="2" y="62"/>
                      </a:lnTo>
                      <a:lnTo>
                        <a:pt x="0" y="64"/>
                      </a:lnTo>
                      <a:lnTo>
                        <a:pt x="2" y="62"/>
                      </a:lnTo>
                      <a:lnTo>
                        <a:pt x="8" y="74"/>
                      </a:lnTo>
                      <a:lnTo>
                        <a:pt x="10" y="74"/>
                      </a:lnTo>
                      <a:lnTo>
                        <a:pt x="12" y="72"/>
                      </a:lnTo>
                      <a:lnTo>
                        <a:pt x="16" y="70"/>
                      </a:lnTo>
                      <a:lnTo>
                        <a:pt x="20" y="62"/>
                      </a:lnTo>
                      <a:lnTo>
                        <a:pt x="22" y="54"/>
                      </a:lnTo>
                      <a:lnTo>
                        <a:pt x="30" y="40"/>
                      </a:lnTo>
                      <a:lnTo>
                        <a:pt x="36" y="26"/>
                      </a:lnTo>
                      <a:lnTo>
                        <a:pt x="42" y="4"/>
                      </a:lnTo>
                      <a:lnTo>
                        <a:pt x="42" y="6"/>
                      </a:lnTo>
                      <a:lnTo>
                        <a:pt x="28"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151" name="Freeform 822"/>
                <p:cNvSpPr>
                  <a:spLocks/>
                </p:cNvSpPr>
                <p:nvPr/>
              </p:nvSpPr>
              <p:spPr bwMode="auto">
                <a:xfrm>
                  <a:off x="4630" y="1766"/>
                  <a:ext cx="42" cy="74"/>
                </a:xfrm>
                <a:custGeom>
                  <a:avLst/>
                  <a:gdLst>
                    <a:gd name="T0" fmla="*/ 28 w 42"/>
                    <a:gd name="T1" fmla="*/ 0 h 74"/>
                    <a:gd name="T2" fmla="*/ 26 w 42"/>
                    <a:gd name="T3" fmla="*/ 0 h 74"/>
                    <a:gd name="T4" fmla="*/ 20 w 42"/>
                    <a:gd name="T5" fmla="*/ 20 h 74"/>
                    <a:gd name="T6" fmla="*/ 14 w 42"/>
                    <a:gd name="T7" fmla="*/ 36 h 74"/>
                    <a:gd name="T8" fmla="*/ 10 w 42"/>
                    <a:gd name="T9" fmla="*/ 48 h 74"/>
                    <a:gd name="T10" fmla="*/ 6 w 42"/>
                    <a:gd name="T11" fmla="*/ 54 h 74"/>
                    <a:gd name="T12" fmla="*/ 2 w 42"/>
                    <a:gd name="T13" fmla="*/ 60 h 74"/>
                    <a:gd name="T14" fmla="*/ 2 w 42"/>
                    <a:gd name="T15" fmla="*/ 62 h 74"/>
                    <a:gd name="T16" fmla="*/ 0 w 42"/>
                    <a:gd name="T17" fmla="*/ 64 h 74"/>
                    <a:gd name="T18" fmla="*/ 2 w 42"/>
                    <a:gd name="T19" fmla="*/ 62 h 74"/>
                    <a:gd name="T20" fmla="*/ 8 w 42"/>
                    <a:gd name="T21" fmla="*/ 74 h 74"/>
                    <a:gd name="T22" fmla="*/ 10 w 42"/>
                    <a:gd name="T23" fmla="*/ 74 h 74"/>
                    <a:gd name="T24" fmla="*/ 12 w 42"/>
                    <a:gd name="T25" fmla="*/ 72 h 74"/>
                    <a:gd name="T26" fmla="*/ 16 w 42"/>
                    <a:gd name="T27" fmla="*/ 70 h 74"/>
                    <a:gd name="T28" fmla="*/ 20 w 42"/>
                    <a:gd name="T29" fmla="*/ 62 h 74"/>
                    <a:gd name="T30" fmla="*/ 22 w 42"/>
                    <a:gd name="T31" fmla="*/ 54 h 74"/>
                    <a:gd name="T32" fmla="*/ 30 w 42"/>
                    <a:gd name="T33" fmla="*/ 40 h 74"/>
                    <a:gd name="T34" fmla="*/ 36 w 42"/>
                    <a:gd name="T35" fmla="*/ 26 h 74"/>
                    <a:gd name="T36" fmla="*/ 42 w 42"/>
                    <a:gd name="T37" fmla="*/ 4 h 74"/>
                    <a:gd name="T38" fmla="*/ 42 w 42"/>
                    <a:gd name="T39" fmla="*/ 6 h 74"/>
                    <a:gd name="T40" fmla="*/ 28 w 42"/>
                    <a:gd name="T41" fmla="*/ 0 h 7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2" h="74">
                      <a:moveTo>
                        <a:pt x="28" y="0"/>
                      </a:moveTo>
                      <a:lnTo>
                        <a:pt x="26" y="0"/>
                      </a:lnTo>
                      <a:lnTo>
                        <a:pt x="20" y="20"/>
                      </a:lnTo>
                      <a:lnTo>
                        <a:pt x="14" y="36"/>
                      </a:lnTo>
                      <a:lnTo>
                        <a:pt x="10" y="48"/>
                      </a:lnTo>
                      <a:lnTo>
                        <a:pt x="6" y="54"/>
                      </a:lnTo>
                      <a:lnTo>
                        <a:pt x="2" y="60"/>
                      </a:lnTo>
                      <a:lnTo>
                        <a:pt x="2" y="62"/>
                      </a:lnTo>
                      <a:lnTo>
                        <a:pt x="0" y="64"/>
                      </a:lnTo>
                      <a:lnTo>
                        <a:pt x="2" y="62"/>
                      </a:lnTo>
                      <a:lnTo>
                        <a:pt x="8" y="74"/>
                      </a:lnTo>
                      <a:lnTo>
                        <a:pt x="10" y="74"/>
                      </a:lnTo>
                      <a:lnTo>
                        <a:pt x="12" y="72"/>
                      </a:lnTo>
                      <a:lnTo>
                        <a:pt x="16" y="70"/>
                      </a:lnTo>
                      <a:lnTo>
                        <a:pt x="20" y="62"/>
                      </a:lnTo>
                      <a:lnTo>
                        <a:pt x="22" y="54"/>
                      </a:lnTo>
                      <a:lnTo>
                        <a:pt x="30" y="40"/>
                      </a:lnTo>
                      <a:lnTo>
                        <a:pt x="36" y="26"/>
                      </a:lnTo>
                      <a:lnTo>
                        <a:pt x="42" y="4"/>
                      </a:lnTo>
                      <a:lnTo>
                        <a:pt x="42" y="6"/>
                      </a:lnTo>
                      <a:lnTo>
                        <a:pt x="28" y="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020" name="Group 823"/>
              <p:cNvGrpSpPr>
                <a:grpSpLocks/>
              </p:cNvGrpSpPr>
              <p:nvPr/>
            </p:nvGrpSpPr>
            <p:grpSpPr bwMode="auto">
              <a:xfrm>
                <a:off x="3332" y="1896"/>
                <a:ext cx="42" cy="76"/>
                <a:chOff x="4660" y="1756"/>
                <a:chExt cx="42" cy="76"/>
              </a:xfrm>
            </p:grpSpPr>
            <p:sp>
              <p:nvSpPr>
                <p:cNvPr id="34148" name="Freeform 824"/>
                <p:cNvSpPr>
                  <a:spLocks/>
                </p:cNvSpPr>
                <p:nvPr/>
              </p:nvSpPr>
              <p:spPr bwMode="auto">
                <a:xfrm>
                  <a:off x="4660" y="1756"/>
                  <a:ext cx="42" cy="76"/>
                </a:xfrm>
                <a:custGeom>
                  <a:avLst/>
                  <a:gdLst>
                    <a:gd name="T0" fmla="*/ 42 w 42"/>
                    <a:gd name="T1" fmla="*/ 76 h 76"/>
                    <a:gd name="T2" fmla="*/ 40 w 42"/>
                    <a:gd name="T3" fmla="*/ 42 h 76"/>
                    <a:gd name="T4" fmla="*/ 36 w 42"/>
                    <a:gd name="T5" fmla="*/ 20 h 76"/>
                    <a:gd name="T6" fmla="*/ 30 w 42"/>
                    <a:gd name="T7" fmla="*/ 8 h 76"/>
                    <a:gd name="T8" fmla="*/ 20 w 42"/>
                    <a:gd name="T9" fmla="*/ 0 h 76"/>
                    <a:gd name="T10" fmla="*/ 10 w 42"/>
                    <a:gd name="T11" fmla="*/ 0 h 76"/>
                    <a:gd name="T12" fmla="*/ 4 w 42"/>
                    <a:gd name="T13" fmla="*/ 2 h 76"/>
                    <a:gd name="T14" fmla="*/ 0 w 42"/>
                    <a:gd name="T15" fmla="*/ 8 h 76"/>
                    <a:gd name="T16" fmla="*/ 0 w 42"/>
                    <a:gd name="T17" fmla="*/ 10 h 76"/>
                    <a:gd name="T18" fmla="*/ 12 w 42"/>
                    <a:gd name="T19" fmla="*/ 16 h 76"/>
                    <a:gd name="T20" fmla="*/ 14 w 42"/>
                    <a:gd name="T21" fmla="*/ 12 h 76"/>
                    <a:gd name="T22" fmla="*/ 14 w 42"/>
                    <a:gd name="T23" fmla="*/ 10 h 76"/>
                    <a:gd name="T24" fmla="*/ 16 w 42"/>
                    <a:gd name="T25" fmla="*/ 14 h 76"/>
                    <a:gd name="T26" fmla="*/ 20 w 42"/>
                    <a:gd name="T27" fmla="*/ 24 h 76"/>
                    <a:gd name="T28" fmla="*/ 24 w 42"/>
                    <a:gd name="T29" fmla="*/ 44 h 76"/>
                    <a:gd name="T30" fmla="*/ 26 w 42"/>
                    <a:gd name="T31" fmla="*/ 76 h 76"/>
                    <a:gd name="T32" fmla="*/ 42 w 42"/>
                    <a:gd name="T33" fmla="*/ 76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2" h="76">
                      <a:moveTo>
                        <a:pt x="42" y="76"/>
                      </a:moveTo>
                      <a:lnTo>
                        <a:pt x="40" y="42"/>
                      </a:lnTo>
                      <a:lnTo>
                        <a:pt x="36" y="20"/>
                      </a:lnTo>
                      <a:lnTo>
                        <a:pt x="30" y="8"/>
                      </a:lnTo>
                      <a:lnTo>
                        <a:pt x="20" y="0"/>
                      </a:lnTo>
                      <a:lnTo>
                        <a:pt x="10" y="0"/>
                      </a:lnTo>
                      <a:lnTo>
                        <a:pt x="4" y="2"/>
                      </a:lnTo>
                      <a:lnTo>
                        <a:pt x="0" y="8"/>
                      </a:lnTo>
                      <a:lnTo>
                        <a:pt x="0" y="10"/>
                      </a:lnTo>
                      <a:lnTo>
                        <a:pt x="12" y="16"/>
                      </a:lnTo>
                      <a:lnTo>
                        <a:pt x="14" y="12"/>
                      </a:lnTo>
                      <a:lnTo>
                        <a:pt x="14" y="10"/>
                      </a:lnTo>
                      <a:lnTo>
                        <a:pt x="16" y="14"/>
                      </a:lnTo>
                      <a:lnTo>
                        <a:pt x="20" y="24"/>
                      </a:lnTo>
                      <a:lnTo>
                        <a:pt x="24" y="44"/>
                      </a:lnTo>
                      <a:lnTo>
                        <a:pt x="26" y="76"/>
                      </a:lnTo>
                      <a:lnTo>
                        <a:pt x="42" y="7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149" name="Freeform 825"/>
                <p:cNvSpPr>
                  <a:spLocks/>
                </p:cNvSpPr>
                <p:nvPr/>
              </p:nvSpPr>
              <p:spPr bwMode="auto">
                <a:xfrm>
                  <a:off x="4660" y="1756"/>
                  <a:ext cx="42" cy="76"/>
                </a:xfrm>
                <a:custGeom>
                  <a:avLst/>
                  <a:gdLst>
                    <a:gd name="T0" fmla="*/ 42 w 42"/>
                    <a:gd name="T1" fmla="*/ 76 h 76"/>
                    <a:gd name="T2" fmla="*/ 40 w 42"/>
                    <a:gd name="T3" fmla="*/ 42 h 76"/>
                    <a:gd name="T4" fmla="*/ 36 w 42"/>
                    <a:gd name="T5" fmla="*/ 20 h 76"/>
                    <a:gd name="T6" fmla="*/ 30 w 42"/>
                    <a:gd name="T7" fmla="*/ 8 h 76"/>
                    <a:gd name="T8" fmla="*/ 20 w 42"/>
                    <a:gd name="T9" fmla="*/ 0 h 76"/>
                    <a:gd name="T10" fmla="*/ 10 w 42"/>
                    <a:gd name="T11" fmla="*/ 0 h 76"/>
                    <a:gd name="T12" fmla="*/ 4 w 42"/>
                    <a:gd name="T13" fmla="*/ 2 h 76"/>
                    <a:gd name="T14" fmla="*/ 0 w 42"/>
                    <a:gd name="T15" fmla="*/ 8 h 76"/>
                    <a:gd name="T16" fmla="*/ 0 w 42"/>
                    <a:gd name="T17" fmla="*/ 10 h 76"/>
                    <a:gd name="T18" fmla="*/ 12 w 42"/>
                    <a:gd name="T19" fmla="*/ 16 h 76"/>
                    <a:gd name="T20" fmla="*/ 14 w 42"/>
                    <a:gd name="T21" fmla="*/ 12 h 76"/>
                    <a:gd name="T22" fmla="*/ 14 w 42"/>
                    <a:gd name="T23" fmla="*/ 10 h 76"/>
                    <a:gd name="T24" fmla="*/ 16 w 42"/>
                    <a:gd name="T25" fmla="*/ 14 h 76"/>
                    <a:gd name="T26" fmla="*/ 20 w 42"/>
                    <a:gd name="T27" fmla="*/ 24 h 76"/>
                    <a:gd name="T28" fmla="*/ 24 w 42"/>
                    <a:gd name="T29" fmla="*/ 44 h 76"/>
                    <a:gd name="T30" fmla="*/ 26 w 42"/>
                    <a:gd name="T31" fmla="*/ 76 h 76"/>
                    <a:gd name="T32" fmla="*/ 42 w 42"/>
                    <a:gd name="T33" fmla="*/ 76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2" h="76">
                      <a:moveTo>
                        <a:pt x="42" y="76"/>
                      </a:moveTo>
                      <a:lnTo>
                        <a:pt x="40" y="42"/>
                      </a:lnTo>
                      <a:lnTo>
                        <a:pt x="36" y="20"/>
                      </a:lnTo>
                      <a:lnTo>
                        <a:pt x="30" y="8"/>
                      </a:lnTo>
                      <a:lnTo>
                        <a:pt x="20" y="0"/>
                      </a:lnTo>
                      <a:lnTo>
                        <a:pt x="10" y="0"/>
                      </a:lnTo>
                      <a:lnTo>
                        <a:pt x="4" y="2"/>
                      </a:lnTo>
                      <a:lnTo>
                        <a:pt x="0" y="8"/>
                      </a:lnTo>
                      <a:lnTo>
                        <a:pt x="0" y="10"/>
                      </a:lnTo>
                      <a:lnTo>
                        <a:pt x="12" y="16"/>
                      </a:lnTo>
                      <a:lnTo>
                        <a:pt x="14" y="12"/>
                      </a:lnTo>
                      <a:lnTo>
                        <a:pt x="14" y="10"/>
                      </a:lnTo>
                      <a:lnTo>
                        <a:pt x="16" y="14"/>
                      </a:lnTo>
                      <a:lnTo>
                        <a:pt x="20" y="24"/>
                      </a:lnTo>
                      <a:lnTo>
                        <a:pt x="24" y="44"/>
                      </a:lnTo>
                      <a:lnTo>
                        <a:pt x="26" y="76"/>
                      </a:lnTo>
                      <a:lnTo>
                        <a:pt x="42" y="76"/>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021" name="Group 826"/>
              <p:cNvGrpSpPr>
                <a:grpSpLocks/>
              </p:cNvGrpSpPr>
              <p:nvPr/>
            </p:nvGrpSpPr>
            <p:grpSpPr bwMode="auto">
              <a:xfrm>
                <a:off x="3360" y="1972"/>
                <a:ext cx="16" cy="102"/>
                <a:chOff x="4688" y="1832"/>
                <a:chExt cx="16" cy="102"/>
              </a:xfrm>
            </p:grpSpPr>
            <p:sp>
              <p:nvSpPr>
                <p:cNvPr id="34146" name="Freeform 827"/>
                <p:cNvSpPr>
                  <a:spLocks/>
                </p:cNvSpPr>
                <p:nvPr/>
              </p:nvSpPr>
              <p:spPr bwMode="auto">
                <a:xfrm>
                  <a:off x="4688" y="1832"/>
                  <a:ext cx="16" cy="102"/>
                </a:xfrm>
                <a:custGeom>
                  <a:avLst/>
                  <a:gdLst>
                    <a:gd name="T0" fmla="*/ 8 w 16"/>
                    <a:gd name="T1" fmla="*/ 102 h 102"/>
                    <a:gd name="T2" fmla="*/ 16 w 16"/>
                    <a:gd name="T3" fmla="*/ 102 h 102"/>
                    <a:gd name="T4" fmla="*/ 16 w 16"/>
                    <a:gd name="T5" fmla="*/ 0 h 102"/>
                    <a:gd name="T6" fmla="*/ 0 w 16"/>
                    <a:gd name="T7" fmla="*/ 0 h 102"/>
                    <a:gd name="T8" fmla="*/ 0 w 16"/>
                    <a:gd name="T9" fmla="*/ 102 h 102"/>
                    <a:gd name="T10" fmla="*/ 8 w 16"/>
                    <a:gd name="T11" fmla="*/ 102 h 10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02">
                      <a:moveTo>
                        <a:pt x="8" y="102"/>
                      </a:moveTo>
                      <a:lnTo>
                        <a:pt x="16" y="102"/>
                      </a:lnTo>
                      <a:lnTo>
                        <a:pt x="16" y="0"/>
                      </a:lnTo>
                      <a:lnTo>
                        <a:pt x="0" y="0"/>
                      </a:lnTo>
                      <a:lnTo>
                        <a:pt x="0" y="102"/>
                      </a:lnTo>
                      <a:lnTo>
                        <a:pt x="8" y="10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147" name="Freeform 828"/>
                <p:cNvSpPr>
                  <a:spLocks/>
                </p:cNvSpPr>
                <p:nvPr/>
              </p:nvSpPr>
              <p:spPr bwMode="auto">
                <a:xfrm>
                  <a:off x="4688" y="1832"/>
                  <a:ext cx="16" cy="102"/>
                </a:xfrm>
                <a:custGeom>
                  <a:avLst/>
                  <a:gdLst>
                    <a:gd name="T0" fmla="*/ 8 w 16"/>
                    <a:gd name="T1" fmla="*/ 102 h 102"/>
                    <a:gd name="T2" fmla="*/ 16 w 16"/>
                    <a:gd name="T3" fmla="*/ 102 h 102"/>
                    <a:gd name="T4" fmla="*/ 16 w 16"/>
                    <a:gd name="T5" fmla="*/ 0 h 102"/>
                    <a:gd name="T6" fmla="*/ 0 w 16"/>
                    <a:gd name="T7" fmla="*/ 0 h 102"/>
                    <a:gd name="T8" fmla="*/ 0 w 16"/>
                    <a:gd name="T9" fmla="*/ 102 h 102"/>
                    <a:gd name="T10" fmla="*/ 8 w 16"/>
                    <a:gd name="T11" fmla="*/ 102 h 10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02">
                      <a:moveTo>
                        <a:pt x="8" y="102"/>
                      </a:moveTo>
                      <a:lnTo>
                        <a:pt x="16" y="102"/>
                      </a:lnTo>
                      <a:lnTo>
                        <a:pt x="16" y="0"/>
                      </a:lnTo>
                      <a:lnTo>
                        <a:pt x="0" y="0"/>
                      </a:lnTo>
                      <a:lnTo>
                        <a:pt x="0" y="102"/>
                      </a:lnTo>
                      <a:lnTo>
                        <a:pt x="8" y="102"/>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022" name="Group 829"/>
              <p:cNvGrpSpPr>
                <a:grpSpLocks/>
              </p:cNvGrpSpPr>
              <p:nvPr/>
            </p:nvGrpSpPr>
            <p:grpSpPr bwMode="auto">
              <a:xfrm>
                <a:off x="3394" y="1928"/>
                <a:ext cx="18" cy="178"/>
                <a:chOff x="4722" y="1788"/>
                <a:chExt cx="18" cy="178"/>
              </a:xfrm>
            </p:grpSpPr>
            <p:sp>
              <p:nvSpPr>
                <p:cNvPr id="34144" name="Freeform 830"/>
                <p:cNvSpPr>
                  <a:spLocks/>
                </p:cNvSpPr>
                <p:nvPr/>
              </p:nvSpPr>
              <p:spPr bwMode="auto">
                <a:xfrm>
                  <a:off x="4722" y="1788"/>
                  <a:ext cx="18" cy="178"/>
                </a:xfrm>
                <a:custGeom>
                  <a:avLst/>
                  <a:gdLst>
                    <a:gd name="T0" fmla="*/ 0 w 18"/>
                    <a:gd name="T1" fmla="*/ 4 h 178"/>
                    <a:gd name="T2" fmla="*/ 0 w 18"/>
                    <a:gd name="T3" fmla="*/ 2 h 178"/>
                    <a:gd name="T4" fmla="*/ 0 w 18"/>
                    <a:gd name="T5" fmla="*/ 178 h 178"/>
                    <a:gd name="T6" fmla="*/ 18 w 18"/>
                    <a:gd name="T7" fmla="*/ 178 h 178"/>
                    <a:gd name="T8" fmla="*/ 18 w 18"/>
                    <a:gd name="T9" fmla="*/ 2 h 178"/>
                    <a:gd name="T10" fmla="*/ 18 w 18"/>
                    <a:gd name="T11" fmla="*/ 0 h 178"/>
                    <a:gd name="T12" fmla="*/ 18 w 18"/>
                    <a:gd name="T13" fmla="*/ 2 h 178"/>
                    <a:gd name="T14" fmla="*/ 18 w 18"/>
                    <a:gd name="T15" fmla="*/ 0 h 178"/>
                    <a:gd name="T16" fmla="*/ 18 w 18"/>
                    <a:gd name="T17" fmla="*/ 0 h 178"/>
                    <a:gd name="T18" fmla="*/ 0 w 18"/>
                    <a:gd name="T19" fmla="*/ 4 h 1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 h="178">
                      <a:moveTo>
                        <a:pt x="0" y="4"/>
                      </a:moveTo>
                      <a:lnTo>
                        <a:pt x="0" y="2"/>
                      </a:lnTo>
                      <a:lnTo>
                        <a:pt x="0" y="178"/>
                      </a:lnTo>
                      <a:lnTo>
                        <a:pt x="18" y="178"/>
                      </a:lnTo>
                      <a:lnTo>
                        <a:pt x="18" y="2"/>
                      </a:lnTo>
                      <a:lnTo>
                        <a:pt x="18" y="0"/>
                      </a:lnTo>
                      <a:lnTo>
                        <a:pt x="18" y="2"/>
                      </a:lnTo>
                      <a:lnTo>
                        <a:pt x="18" y="0"/>
                      </a:lnTo>
                      <a:lnTo>
                        <a:pt x="0" y="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145" name="Freeform 831"/>
                <p:cNvSpPr>
                  <a:spLocks/>
                </p:cNvSpPr>
                <p:nvPr/>
              </p:nvSpPr>
              <p:spPr bwMode="auto">
                <a:xfrm>
                  <a:off x="4722" y="1788"/>
                  <a:ext cx="18" cy="178"/>
                </a:xfrm>
                <a:custGeom>
                  <a:avLst/>
                  <a:gdLst>
                    <a:gd name="T0" fmla="*/ 0 w 18"/>
                    <a:gd name="T1" fmla="*/ 4 h 178"/>
                    <a:gd name="T2" fmla="*/ 0 w 18"/>
                    <a:gd name="T3" fmla="*/ 2 h 178"/>
                    <a:gd name="T4" fmla="*/ 0 w 18"/>
                    <a:gd name="T5" fmla="*/ 178 h 178"/>
                    <a:gd name="T6" fmla="*/ 18 w 18"/>
                    <a:gd name="T7" fmla="*/ 178 h 178"/>
                    <a:gd name="T8" fmla="*/ 18 w 18"/>
                    <a:gd name="T9" fmla="*/ 2 h 178"/>
                    <a:gd name="T10" fmla="*/ 18 w 18"/>
                    <a:gd name="T11" fmla="*/ 0 h 178"/>
                    <a:gd name="T12" fmla="*/ 18 w 18"/>
                    <a:gd name="T13" fmla="*/ 2 h 178"/>
                    <a:gd name="T14" fmla="*/ 18 w 18"/>
                    <a:gd name="T15" fmla="*/ 0 h 178"/>
                    <a:gd name="T16" fmla="*/ 18 w 18"/>
                    <a:gd name="T17" fmla="*/ 0 h 178"/>
                    <a:gd name="T18" fmla="*/ 0 w 18"/>
                    <a:gd name="T19" fmla="*/ 4 h 1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 h="178">
                      <a:moveTo>
                        <a:pt x="0" y="4"/>
                      </a:moveTo>
                      <a:lnTo>
                        <a:pt x="0" y="2"/>
                      </a:lnTo>
                      <a:lnTo>
                        <a:pt x="0" y="178"/>
                      </a:lnTo>
                      <a:lnTo>
                        <a:pt x="18" y="178"/>
                      </a:lnTo>
                      <a:lnTo>
                        <a:pt x="18" y="2"/>
                      </a:lnTo>
                      <a:lnTo>
                        <a:pt x="18" y="0"/>
                      </a:lnTo>
                      <a:lnTo>
                        <a:pt x="18" y="2"/>
                      </a:lnTo>
                      <a:lnTo>
                        <a:pt x="18" y="0"/>
                      </a:lnTo>
                      <a:lnTo>
                        <a:pt x="0" y="4"/>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023" name="Group 832"/>
              <p:cNvGrpSpPr>
                <a:grpSpLocks/>
              </p:cNvGrpSpPr>
              <p:nvPr/>
            </p:nvGrpSpPr>
            <p:grpSpPr bwMode="auto">
              <a:xfrm>
                <a:off x="3350" y="1836"/>
                <a:ext cx="60" cy="96"/>
                <a:chOff x="4678" y="1696"/>
                <a:chExt cx="60" cy="96"/>
              </a:xfrm>
            </p:grpSpPr>
            <p:sp>
              <p:nvSpPr>
                <p:cNvPr id="34142" name="Freeform 833"/>
                <p:cNvSpPr>
                  <a:spLocks/>
                </p:cNvSpPr>
                <p:nvPr/>
              </p:nvSpPr>
              <p:spPr bwMode="auto">
                <a:xfrm>
                  <a:off x="4678" y="1696"/>
                  <a:ext cx="60" cy="96"/>
                </a:xfrm>
                <a:custGeom>
                  <a:avLst/>
                  <a:gdLst>
                    <a:gd name="T0" fmla="*/ 0 w 60"/>
                    <a:gd name="T1" fmla="*/ 2 h 96"/>
                    <a:gd name="T2" fmla="*/ 2 w 60"/>
                    <a:gd name="T3" fmla="*/ 4 h 96"/>
                    <a:gd name="T4" fmla="*/ 12 w 60"/>
                    <a:gd name="T5" fmla="*/ 24 h 96"/>
                    <a:gd name="T6" fmla="*/ 22 w 60"/>
                    <a:gd name="T7" fmla="*/ 42 h 96"/>
                    <a:gd name="T8" fmla="*/ 30 w 60"/>
                    <a:gd name="T9" fmla="*/ 56 h 96"/>
                    <a:gd name="T10" fmla="*/ 34 w 60"/>
                    <a:gd name="T11" fmla="*/ 70 h 96"/>
                    <a:gd name="T12" fmla="*/ 36 w 60"/>
                    <a:gd name="T13" fmla="*/ 82 h 96"/>
                    <a:gd name="T14" fmla="*/ 42 w 60"/>
                    <a:gd name="T15" fmla="*/ 88 h 96"/>
                    <a:gd name="T16" fmla="*/ 42 w 60"/>
                    <a:gd name="T17" fmla="*/ 94 h 96"/>
                    <a:gd name="T18" fmla="*/ 42 w 60"/>
                    <a:gd name="T19" fmla="*/ 96 h 96"/>
                    <a:gd name="T20" fmla="*/ 60 w 60"/>
                    <a:gd name="T21" fmla="*/ 90 h 96"/>
                    <a:gd name="T22" fmla="*/ 60 w 60"/>
                    <a:gd name="T23" fmla="*/ 88 h 96"/>
                    <a:gd name="T24" fmla="*/ 56 w 60"/>
                    <a:gd name="T25" fmla="*/ 84 h 96"/>
                    <a:gd name="T26" fmla="*/ 52 w 60"/>
                    <a:gd name="T27" fmla="*/ 76 h 96"/>
                    <a:gd name="T28" fmla="*/ 50 w 60"/>
                    <a:gd name="T29" fmla="*/ 66 h 96"/>
                    <a:gd name="T30" fmla="*/ 42 w 60"/>
                    <a:gd name="T31" fmla="*/ 52 h 96"/>
                    <a:gd name="T32" fmla="*/ 36 w 60"/>
                    <a:gd name="T33" fmla="*/ 34 h 96"/>
                    <a:gd name="T34" fmla="*/ 24 w 60"/>
                    <a:gd name="T35" fmla="*/ 18 h 96"/>
                    <a:gd name="T36" fmla="*/ 14 w 60"/>
                    <a:gd name="T37" fmla="*/ 0 h 96"/>
                    <a:gd name="T38" fmla="*/ 14 w 60"/>
                    <a:gd name="T39" fmla="*/ 0 h 96"/>
                    <a:gd name="T40" fmla="*/ 0 w 60"/>
                    <a:gd name="T41" fmla="*/ 2 h 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0" h="96">
                      <a:moveTo>
                        <a:pt x="0" y="2"/>
                      </a:moveTo>
                      <a:lnTo>
                        <a:pt x="2" y="4"/>
                      </a:lnTo>
                      <a:lnTo>
                        <a:pt x="12" y="24"/>
                      </a:lnTo>
                      <a:lnTo>
                        <a:pt x="22" y="42"/>
                      </a:lnTo>
                      <a:lnTo>
                        <a:pt x="30" y="56"/>
                      </a:lnTo>
                      <a:lnTo>
                        <a:pt x="34" y="70"/>
                      </a:lnTo>
                      <a:lnTo>
                        <a:pt x="36" y="82"/>
                      </a:lnTo>
                      <a:lnTo>
                        <a:pt x="42" y="88"/>
                      </a:lnTo>
                      <a:lnTo>
                        <a:pt x="42" y="94"/>
                      </a:lnTo>
                      <a:lnTo>
                        <a:pt x="42" y="96"/>
                      </a:lnTo>
                      <a:lnTo>
                        <a:pt x="60" y="90"/>
                      </a:lnTo>
                      <a:lnTo>
                        <a:pt x="60" y="88"/>
                      </a:lnTo>
                      <a:lnTo>
                        <a:pt x="56" y="84"/>
                      </a:lnTo>
                      <a:lnTo>
                        <a:pt x="52" y="76"/>
                      </a:lnTo>
                      <a:lnTo>
                        <a:pt x="50" y="66"/>
                      </a:lnTo>
                      <a:lnTo>
                        <a:pt x="42" y="52"/>
                      </a:lnTo>
                      <a:lnTo>
                        <a:pt x="36" y="34"/>
                      </a:lnTo>
                      <a:lnTo>
                        <a:pt x="24" y="18"/>
                      </a:lnTo>
                      <a:lnTo>
                        <a:pt x="14" y="0"/>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143" name="Freeform 834"/>
                <p:cNvSpPr>
                  <a:spLocks/>
                </p:cNvSpPr>
                <p:nvPr/>
              </p:nvSpPr>
              <p:spPr bwMode="auto">
                <a:xfrm>
                  <a:off x="4678" y="1696"/>
                  <a:ext cx="60" cy="96"/>
                </a:xfrm>
                <a:custGeom>
                  <a:avLst/>
                  <a:gdLst>
                    <a:gd name="T0" fmla="*/ 0 w 60"/>
                    <a:gd name="T1" fmla="*/ 2 h 96"/>
                    <a:gd name="T2" fmla="*/ 2 w 60"/>
                    <a:gd name="T3" fmla="*/ 4 h 96"/>
                    <a:gd name="T4" fmla="*/ 12 w 60"/>
                    <a:gd name="T5" fmla="*/ 24 h 96"/>
                    <a:gd name="T6" fmla="*/ 22 w 60"/>
                    <a:gd name="T7" fmla="*/ 42 h 96"/>
                    <a:gd name="T8" fmla="*/ 30 w 60"/>
                    <a:gd name="T9" fmla="*/ 56 h 96"/>
                    <a:gd name="T10" fmla="*/ 34 w 60"/>
                    <a:gd name="T11" fmla="*/ 70 h 96"/>
                    <a:gd name="T12" fmla="*/ 36 w 60"/>
                    <a:gd name="T13" fmla="*/ 82 h 96"/>
                    <a:gd name="T14" fmla="*/ 42 w 60"/>
                    <a:gd name="T15" fmla="*/ 88 h 96"/>
                    <a:gd name="T16" fmla="*/ 42 w 60"/>
                    <a:gd name="T17" fmla="*/ 94 h 96"/>
                    <a:gd name="T18" fmla="*/ 42 w 60"/>
                    <a:gd name="T19" fmla="*/ 96 h 96"/>
                    <a:gd name="T20" fmla="*/ 60 w 60"/>
                    <a:gd name="T21" fmla="*/ 90 h 96"/>
                    <a:gd name="T22" fmla="*/ 60 w 60"/>
                    <a:gd name="T23" fmla="*/ 88 h 96"/>
                    <a:gd name="T24" fmla="*/ 56 w 60"/>
                    <a:gd name="T25" fmla="*/ 84 h 96"/>
                    <a:gd name="T26" fmla="*/ 52 w 60"/>
                    <a:gd name="T27" fmla="*/ 76 h 96"/>
                    <a:gd name="T28" fmla="*/ 50 w 60"/>
                    <a:gd name="T29" fmla="*/ 66 h 96"/>
                    <a:gd name="T30" fmla="*/ 42 w 60"/>
                    <a:gd name="T31" fmla="*/ 52 h 96"/>
                    <a:gd name="T32" fmla="*/ 36 w 60"/>
                    <a:gd name="T33" fmla="*/ 34 h 96"/>
                    <a:gd name="T34" fmla="*/ 24 w 60"/>
                    <a:gd name="T35" fmla="*/ 18 h 96"/>
                    <a:gd name="T36" fmla="*/ 14 w 60"/>
                    <a:gd name="T37" fmla="*/ 0 h 96"/>
                    <a:gd name="T38" fmla="*/ 14 w 60"/>
                    <a:gd name="T39" fmla="*/ 0 h 96"/>
                    <a:gd name="T40" fmla="*/ 0 w 60"/>
                    <a:gd name="T41" fmla="*/ 2 h 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0" h="96">
                      <a:moveTo>
                        <a:pt x="0" y="2"/>
                      </a:moveTo>
                      <a:lnTo>
                        <a:pt x="2" y="4"/>
                      </a:lnTo>
                      <a:lnTo>
                        <a:pt x="12" y="24"/>
                      </a:lnTo>
                      <a:lnTo>
                        <a:pt x="22" y="42"/>
                      </a:lnTo>
                      <a:lnTo>
                        <a:pt x="30" y="56"/>
                      </a:lnTo>
                      <a:lnTo>
                        <a:pt x="34" y="70"/>
                      </a:lnTo>
                      <a:lnTo>
                        <a:pt x="36" y="82"/>
                      </a:lnTo>
                      <a:lnTo>
                        <a:pt x="42" y="88"/>
                      </a:lnTo>
                      <a:lnTo>
                        <a:pt x="42" y="94"/>
                      </a:lnTo>
                      <a:lnTo>
                        <a:pt x="42" y="96"/>
                      </a:lnTo>
                      <a:lnTo>
                        <a:pt x="60" y="90"/>
                      </a:lnTo>
                      <a:lnTo>
                        <a:pt x="60" y="88"/>
                      </a:lnTo>
                      <a:lnTo>
                        <a:pt x="56" y="84"/>
                      </a:lnTo>
                      <a:lnTo>
                        <a:pt x="52" y="76"/>
                      </a:lnTo>
                      <a:lnTo>
                        <a:pt x="50" y="66"/>
                      </a:lnTo>
                      <a:lnTo>
                        <a:pt x="42" y="52"/>
                      </a:lnTo>
                      <a:lnTo>
                        <a:pt x="36" y="34"/>
                      </a:lnTo>
                      <a:lnTo>
                        <a:pt x="24" y="18"/>
                      </a:lnTo>
                      <a:lnTo>
                        <a:pt x="14" y="0"/>
                      </a:lnTo>
                      <a:lnTo>
                        <a:pt x="0" y="2"/>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024" name="Group 835"/>
              <p:cNvGrpSpPr>
                <a:grpSpLocks/>
              </p:cNvGrpSpPr>
              <p:nvPr/>
            </p:nvGrpSpPr>
            <p:grpSpPr bwMode="auto">
              <a:xfrm>
                <a:off x="3344" y="1700"/>
                <a:ext cx="94" cy="138"/>
                <a:chOff x="4672" y="1560"/>
                <a:chExt cx="94" cy="138"/>
              </a:xfrm>
            </p:grpSpPr>
            <p:sp>
              <p:nvSpPr>
                <p:cNvPr id="34140" name="Freeform 836"/>
                <p:cNvSpPr>
                  <a:spLocks/>
                </p:cNvSpPr>
                <p:nvPr/>
              </p:nvSpPr>
              <p:spPr bwMode="auto">
                <a:xfrm>
                  <a:off x="4672" y="1560"/>
                  <a:ext cx="94" cy="138"/>
                </a:xfrm>
                <a:custGeom>
                  <a:avLst/>
                  <a:gdLst>
                    <a:gd name="T0" fmla="*/ 82 w 94"/>
                    <a:gd name="T1" fmla="*/ 60 h 138"/>
                    <a:gd name="T2" fmla="*/ 94 w 94"/>
                    <a:gd name="T3" fmla="*/ 62 h 138"/>
                    <a:gd name="T4" fmla="*/ 76 w 94"/>
                    <a:gd name="T5" fmla="*/ 36 h 138"/>
                    <a:gd name="T6" fmla="*/ 58 w 94"/>
                    <a:gd name="T7" fmla="*/ 18 h 138"/>
                    <a:gd name="T8" fmla="*/ 44 w 94"/>
                    <a:gd name="T9" fmla="*/ 6 h 138"/>
                    <a:gd name="T10" fmla="*/ 30 w 94"/>
                    <a:gd name="T11" fmla="*/ 0 h 138"/>
                    <a:gd name="T12" fmla="*/ 16 w 94"/>
                    <a:gd name="T13" fmla="*/ 4 h 138"/>
                    <a:gd name="T14" fmla="*/ 8 w 94"/>
                    <a:gd name="T15" fmla="*/ 12 h 138"/>
                    <a:gd name="T16" fmla="*/ 2 w 94"/>
                    <a:gd name="T17" fmla="*/ 24 h 138"/>
                    <a:gd name="T18" fmla="*/ 0 w 94"/>
                    <a:gd name="T19" fmla="*/ 40 h 138"/>
                    <a:gd name="T20" fmla="*/ 0 w 94"/>
                    <a:gd name="T21" fmla="*/ 56 h 138"/>
                    <a:gd name="T22" fmla="*/ 0 w 94"/>
                    <a:gd name="T23" fmla="*/ 72 h 138"/>
                    <a:gd name="T24" fmla="*/ 0 w 94"/>
                    <a:gd name="T25" fmla="*/ 88 h 138"/>
                    <a:gd name="T26" fmla="*/ 2 w 94"/>
                    <a:gd name="T27" fmla="*/ 102 h 138"/>
                    <a:gd name="T28" fmla="*/ 2 w 94"/>
                    <a:gd name="T29" fmla="*/ 116 h 138"/>
                    <a:gd name="T30" fmla="*/ 6 w 94"/>
                    <a:gd name="T31" fmla="*/ 130 h 138"/>
                    <a:gd name="T32" fmla="*/ 6 w 94"/>
                    <a:gd name="T33" fmla="*/ 134 h 138"/>
                    <a:gd name="T34" fmla="*/ 6 w 94"/>
                    <a:gd name="T35" fmla="*/ 138 h 138"/>
                    <a:gd name="T36" fmla="*/ 22 w 94"/>
                    <a:gd name="T37" fmla="*/ 136 h 138"/>
                    <a:gd name="T38" fmla="*/ 22 w 94"/>
                    <a:gd name="T39" fmla="*/ 132 h 138"/>
                    <a:gd name="T40" fmla="*/ 22 w 94"/>
                    <a:gd name="T41" fmla="*/ 128 h 138"/>
                    <a:gd name="T42" fmla="*/ 18 w 94"/>
                    <a:gd name="T43" fmla="*/ 114 h 138"/>
                    <a:gd name="T44" fmla="*/ 18 w 94"/>
                    <a:gd name="T45" fmla="*/ 102 h 138"/>
                    <a:gd name="T46" fmla="*/ 16 w 94"/>
                    <a:gd name="T47" fmla="*/ 88 h 138"/>
                    <a:gd name="T48" fmla="*/ 16 w 94"/>
                    <a:gd name="T49" fmla="*/ 72 h 138"/>
                    <a:gd name="T50" fmla="*/ 16 w 94"/>
                    <a:gd name="T51" fmla="*/ 56 h 138"/>
                    <a:gd name="T52" fmla="*/ 16 w 94"/>
                    <a:gd name="T53" fmla="*/ 40 h 138"/>
                    <a:gd name="T54" fmla="*/ 18 w 94"/>
                    <a:gd name="T55" fmla="*/ 26 h 138"/>
                    <a:gd name="T56" fmla="*/ 22 w 94"/>
                    <a:gd name="T57" fmla="*/ 20 h 138"/>
                    <a:gd name="T58" fmla="*/ 24 w 94"/>
                    <a:gd name="T59" fmla="*/ 16 h 138"/>
                    <a:gd name="T60" fmla="*/ 28 w 94"/>
                    <a:gd name="T61" fmla="*/ 14 h 138"/>
                    <a:gd name="T62" fmla="*/ 34 w 94"/>
                    <a:gd name="T63" fmla="*/ 18 h 138"/>
                    <a:gd name="T64" fmla="*/ 46 w 94"/>
                    <a:gd name="T65" fmla="*/ 26 h 138"/>
                    <a:gd name="T66" fmla="*/ 62 w 94"/>
                    <a:gd name="T67" fmla="*/ 44 h 138"/>
                    <a:gd name="T68" fmla="*/ 82 w 94"/>
                    <a:gd name="T69" fmla="*/ 72 h 138"/>
                    <a:gd name="T70" fmla="*/ 94 w 94"/>
                    <a:gd name="T71" fmla="*/ 72 h 138"/>
                    <a:gd name="T72" fmla="*/ 82 w 94"/>
                    <a:gd name="T73" fmla="*/ 60 h 13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4" h="138">
                      <a:moveTo>
                        <a:pt x="82" y="60"/>
                      </a:moveTo>
                      <a:lnTo>
                        <a:pt x="94" y="62"/>
                      </a:lnTo>
                      <a:lnTo>
                        <a:pt x="76" y="36"/>
                      </a:lnTo>
                      <a:lnTo>
                        <a:pt x="58" y="18"/>
                      </a:lnTo>
                      <a:lnTo>
                        <a:pt x="44" y="6"/>
                      </a:lnTo>
                      <a:lnTo>
                        <a:pt x="30" y="0"/>
                      </a:lnTo>
                      <a:lnTo>
                        <a:pt x="16" y="4"/>
                      </a:lnTo>
                      <a:lnTo>
                        <a:pt x="8" y="12"/>
                      </a:lnTo>
                      <a:lnTo>
                        <a:pt x="2" y="24"/>
                      </a:lnTo>
                      <a:lnTo>
                        <a:pt x="0" y="40"/>
                      </a:lnTo>
                      <a:lnTo>
                        <a:pt x="0" y="56"/>
                      </a:lnTo>
                      <a:lnTo>
                        <a:pt x="0" y="72"/>
                      </a:lnTo>
                      <a:lnTo>
                        <a:pt x="0" y="88"/>
                      </a:lnTo>
                      <a:lnTo>
                        <a:pt x="2" y="102"/>
                      </a:lnTo>
                      <a:lnTo>
                        <a:pt x="2" y="116"/>
                      </a:lnTo>
                      <a:lnTo>
                        <a:pt x="6" y="130"/>
                      </a:lnTo>
                      <a:lnTo>
                        <a:pt x="6" y="134"/>
                      </a:lnTo>
                      <a:lnTo>
                        <a:pt x="6" y="138"/>
                      </a:lnTo>
                      <a:lnTo>
                        <a:pt x="22" y="136"/>
                      </a:lnTo>
                      <a:lnTo>
                        <a:pt x="22" y="132"/>
                      </a:lnTo>
                      <a:lnTo>
                        <a:pt x="22" y="128"/>
                      </a:lnTo>
                      <a:lnTo>
                        <a:pt x="18" y="114"/>
                      </a:lnTo>
                      <a:lnTo>
                        <a:pt x="18" y="102"/>
                      </a:lnTo>
                      <a:lnTo>
                        <a:pt x="16" y="88"/>
                      </a:lnTo>
                      <a:lnTo>
                        <a:pt x="16" y="72"/>
                      </a:lnTo>
                      <a:lnTo>
                        <a:pt x="16" y="56"/>
                      </a:lnTo>
                      <a:lnTo>
                        <a:pt x="16" y="40"/>
                      </a:lnTo>
                      <a:lnTo>
                        <a:pt x="18" y="26"/>
                      </a:lnTo>
                      <a:lnTo>
                        <a:pt x="22" y="20"/>
                      </a:lnTo>
                      <a:lnTo>
                        <a:pt x="24" y="16"/>
                      </a:lnTo>
                      <a:lnTo>
                        <a:pt x="28" y="14"/>
                      </a:lnTo>
                      <a:lnTo>
                        <a:pt x="34" y="18"/>
                      </a:lnTo>
                      <a:lnTo>
                        <a:pt x="46" y="26"/>
                      </a:lnTo>
                      <a:lnTo>
                        <a:pt x="62" y="44"/>
                      </a:lnTo>
                      <a:lnTo>
                        <a:pt x="82" y="72"/>
                      </a:lnTo>
                      <a:lnTo>
                        <a:pt x="94" y="72"/>
                      </a:lnTo>
                      <a:lnTo>
                        <a:pt x="82" y="6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141" name="Freeform 837"/>
                <p:cNvSpPr>
                  <a:spLocks/>
                </p:cNvSpPr>
                <p:nvPr/>
              </p:nvSpPr>
              <p:spPr bwMode="auto">
                <a:xfrm>
                  <a:off x="4672" y="1560"/>
                  <a:ext cx="94" cy="138"/>
                </a:xfrm>
                <a:custGeom>
                  <a:avLst/>
                  <a:gdLst>
                    <a:gd name="T0" fmla="*/ 82 w 94"/>
                    <a:gd name="T1" fmla="*/ 60 h 138"/>
                    <a:gd name="T2" fmla="*/ 94 w 94"/>
                    <a:gd name="T3" fmla="*/ 62 h 138"/>
                    <a:gd name="T4" fmla="*/ 76 w 94"/>
                    <a:gd name="T5" fmla="*/ 36 h 138"/>
                    <a:gd name="T6" fmla="*/ 58 w 94"/>
                    <a:gd name="T7" fmla="*/ 18 h 138"/>
                    <a:gd name="T8" fmla="*/ 44 w 94"/>
                    <a:gd name="T9" fmla="*/ 6 h 138"/>
                    <a:gd name="T10" fmla="*/ 30 w 94"/>
                    <a:gd name="T11" fmla="*/ 0 h 138"/>
                    <a:gd name="T12" fmla="*/ 16 w 94"/>
                    <a:gd name="T13" fmla="*/ 4 h 138"/>
                    <a:gd name="T14" fmla="*/ 8 w 94"/>
                    <a:gd name="T15" fmla="*/ 12 h 138"/>
                    <a:gd name="T16" fmla="*/ 2 w 94"/>
                    <a:gd name="T17" fmla="*/ 24 h 138"/>
                    <a:gd name="T18" fmla="*/ 0 w 94"/>
                    <a:gd name="T19" fmla="*/ 40 h 138"/>
                    <a:gd name="T20" fmla="*/ 0 w 94"/>
                    <a:gd name="T21" fmla="*/ 56 h 138"/>
                    <a:gd name="T22" fmla="*/ 0 w 94"/>
                    <a:gd name="T23" fmla="*/ 72 h 138"/>
                    <a:gd name="T24" fmla="*/ 0 w 94"/>
                    <a:gd name="T25" fmla="*/ 88 h 138"/>
                    <a:gd name="T26" fmla="*/ 2 w 94"/>
                    <a:gd name="T27" fmla="*/ 102 h 138"/>
                    <a:gd name="T28" fmla="*/ 2 w 94"/>
                    <a:gd name="T29" fmla="*/ 116 h 138"/>
                    <a:gd name="T30" fmla="*/ 6 w 94"/>
                    <a:gd name="T31" fmla="*/ 130 h 138"/>
                    <a:gd name="T32" fmla="*/ 6 w 94"/>
                    <a:gd name="T33" fmla="*/ 134 h 138"/>
                    <a:gd name="T34" fmla="*/ 6 w 94"/>
                    <a:gd name="T35" fmla="*/ 138 h 138"/>
                    <a:gd name="T36" fmla="*/ 22 w 94"/>
                    <a:gd name="T37" fmla="*/ 136 h 138"/>
                    <a:gd name="T38" fmla="*/ 22 w 94"/>
                    <a:gd name="T39" fmla="*/ 132 h 138"/>
                    <a:gd name="T40" fmla="*/ 22 w 94"/>
                    <a:gd name="T41" fmla="*/ 128 h 138"/>
                    <a:gd name="T42" fmla="*/ 18 w 94"/>
                    <a:gd name="T43" fmla="*/ 114 h 138"/>
                    <a:gd name="T44" fmla="*/ 18 w 94"/>
                    <a:gd name="T45" fmla="*/ 102 h 138"/>
                    <a:gd name="T46" fmla="*/ 16 w 94"/>
                    <a:gd name="T47" fmla="*/ 88 h 138"/>
                    <a:gd name="T48" fmla="*/ 16 w 94"/>
                    <a:gd name="T49" fmla="*/ 72 h 138"/>
                    <a:gd name="T50" fmla="*/ 16 w 94"/>
                    <a:gd name="T51" fmla="*/ 56 h 138"/>
                    <a:gd name="T52" fmla="*/ 16 w 94"/>
                    <a:gd name="T53" fmla="*/ 40 h 138"/>
                    <a:gd name="T54" fmla="*/ 18 w 94"/>
                    <a:gd name="T55" fmla="*/ 26 h 138"/>
                    <a:gd name="T56" fmla="*/ 22 w 94"/>
                    <a:gd name="T57" fmla="*/ 20 h 138"/>
                    <a:gd name="T58" fmla="*/ 24 w 94"/>
                    <a:gd name="T59" fmla="*/ 16 h 138"/>
                    <a:gd name="T60" fmla="*/ 28 w 94"/>
                    <a:gd name="T61" fmla="*/ 14 h 138"/>
                    <a:gd name="T62" fmla="*/ 34 w 94"/>
                    <a:gd name="T63" fmla="*/ 18 h 138"/>
                    <a:gd name="T64" fmla="*/ 46 w 94"/>
                    <a:gd name="T65" fmla="*/ 26 h 138"/>
                    <a:gd name="T66" fmla="*/ 62 w 94"/>
                    <a:gd name="T67" fmla="*/ 44 h 138"/>
                    <a:gd name="T68" fmla="*/ 82 w 94"/>
                    <a:gd name="T69" fmla="*/ 72 h 138"/>
                    <a:gd name="T70" fmla="*/ 94 w 94"/>
                    <a:gd name="T71" fmla="*/ 72 h 138"/>
                    <a:gd name="T72" fmla="*/ 82 w 94"/>
                    <a:gd name="T73" fmla="*/ 60 h 13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4" h="138">
                      <a:moveTo>
                        <a:pt x="82" y="60"/>
                      </a:moveTo>
                      <a:lnTo>
                        <a:pt x="94" y="62"/>
                      </a:lnTo>
                      <a:lnTo>
                        <a:pt x="76" y="36"/>
                      </a:lnTo>
                      <a:lnTo>
                        <a:pt x="58" y="18"/>
                      </a:lnTo>
                      <a:lnTo>
                        <a:pt x="44" y="6"/>
                      </a:lnTo>
                      <a:lnTo>
                        <a:pt x="30" y="0"/>
                      </a:lnTo>
                      <a:lnTo>
                        <a:pt x="16" y="4"/>
                      </a:lnTo>
                      <a:lnTo>
                        <a:pt x="8" y="12"/>
                      </a:lnTo>
                      <a:lnTo>
                        <a:pt x="2" y="24"/>
                      </a:lnTo>
                      <a:lnTo>
                        <a:pt x="0" y="40"/>
                      </a:lnTo>
                      <a:lnTo>
                        <a:pt x="0" y="56"/>
                      </a:lnTo>
                      <a:lnTo>
                        <a:pt x="0" y="72"/>
                      </a:lnTo>
                      <a:lnTo>
                        <a:pt x="0" y="88"/>
                      </a:lnTo>
                      <a:lnTo>
                        <a:pt x="2" y="102"/>
                      </a:lnTo>
                      <a:lnTo>
                        <a:pt x="2" y="116"/>
                      </a:lnTo>
                      <a:lnTo>
                        <a:pt x="6" y="130"/>
                      </a:lnTo>
                      <a:lnTo>
                        <a:pt x="6" y="134"/>
                      </a:lnTo>
                      <a:lnTo>
                        <a:pt x="6" y="138"/>
                      </a:lnTo>
                      <a:lnTo>
                        <a:pt x="22" y="136"/>
                      </a:lnTo>
                      <a:lnTo>
                        <a:pt x="22" y="132"/>
                      </a:lnTo>
                      <a:lnTo>
                        <a:pt x="22" y="128"/>
                      </a:lnTo>
                      <a:lnTo>
                        <a:pt x="18" y="114"/>
                      </a:lnTo>
                      <a:lnTo>
                        <a:pt x="18" y="102"/>
                      </a:lnTo>
                      <a:lnTo>
                        <a:pt x="16" y="88"/>
                      </a:lnTo>
                      <a:lnTo>
                        <a:pt x="16" y="72"/>
                      </a:lnTo>
                      <a:lnTo>
                        <a:pt x="16" y="56"/>
                      </a:lnTo>
                      <a:lnTo>
                        <a:pt x="16" y="40"/>
                      </a:lnTo>
                      <a:lnTo>
                        <a:pt x="18" y="26"/>
                      </a:lnTo>
                      <a:lnTo>
                        <a:pt x="22" y="20"/>
                      </a:lnTo>
                      <a:lnTo>
                        <a:pt x="24" y="16"/>
                      </a:lnTo>
                      <a:lnTo>
                        <a:pt x="28" y="14"/>
                      </a:lnTo>
                      <a:lnTo>
                        <a:pt x="34" y="18"/>
                      </a:lnTo>
                      <a:lnTo>
                        <a:pt x="46" y="26"/>
                      </a:lnTo>
                      <a:lnTo>
                        <a:pt x="62" y="44"/>
                      </a:lnTo>
                      <a:lnTo>
                        <a:pt x="82" y="72"/>
                      </a:lnTo>
                      <a:lnTo>
                        <a:pt x="94" y="72"/>
                      </a:lnTo>
                      <a:lnTo>
                        <a:pt x="82" y="6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025" name="Group 838"/>
              <p:cNvGrpSpPr>
                <a:grpSpLocks/>
              </p:cNvGrpSpPr>
              <p:nvPr/>
            </p:nvGrpSpPr>
            <p:grpSpPr bwMode="auto">
              <a:xfrm>
                <a:off x="3426" y="1760"/>
                <a:ext cx="32" cy="114"/>
                <a:chOff x="4754" y="1620"/>
                <a:chExt cx="32" cy="114"/>
              </a:xfrm>
            </p:grpSpPr>
            <p:sp>
              <p:nvSpPr>
                <p:cNvPr id="34138" name="Freeform 839"/>
                <p:cNvSpPr>
                  <a:spLocks/>
                </p:cNvSpPr>
                <p:nvPr/>
              </p:nvSpPr>
              <p:spPr bwMode="auto">
                <a:xfrm>
                  <a:off x="4754" y="1620"/>
                  <a:ext cx="32" cy="114"/>
                </a:xfrm>
                <a:custGeom>
                  <a:avLst/>
                  <a:gdLst>
                    <a:gd name="T0" fmla="*/ 28 w 32"/>
                    <a:gd name="T1" fmla="*/ 114 h 114"/>
                    <a:gd name="T2" fmla="*/ 32 w 32"/>
                    <a:gd name="T3" fmla="*/ 72 h 114"/>
                    <a:gd name="T4" fmla="*/ 28 w 32"/>
                    <a:gd name="T5" fmla="*/ 42 h 114"/>
                    <a:gd name="T6" fmla="*/ 28 w 32"/>
                    <a:gd name="T7" fmla="*/ 22 h 114"/>
                    <a:gd name="T8" fmla="*/ 22 w 32"/>
                    <a:gd name="T9" fmla="*/ 10 h 114"/>
                    <a:gd name="T10" fmla="*/ 16 w 32"/>
                    <a:gd name="T11" fmla="*/ 0 h 114"/>
                    <a:gd name="T12" fmla="*/ 10 w 32"/>
                    <a:gd name="T13" fmla="*/ 0 h 114"/>
                    <a:gd name="T14" fmla="*/ 4 w 32"/>
                    <a:gd name="T15" fmla="*/ 0 h 114"/>
                    <a:gd name="T16" fmla="*/ 0 w 32"/>
                    <a:gd name="T17" fmla="*/ 0 h 114"/>
                    <a:gd name="T18" fmla="*/ 10 w 32"/>
                    <a:gd name="T19" fmla="*/ 12 h 114"/>
                    <a:gd name="T20" fmla="*/ 10 w 32"/>
                    <a:gd name="T21" fmla="*/ 14 h 114"/>
                    <a:gd name="T22" fmla="*/ 8 w 32"/>
                    <a:gd name="T23" fmla="*/ 14 h 114"/>
                    <a:gd name="T24" fmla="*/ 8 w 32"/>
                    <a:gd name="T25" fmla="*/ 12 h 114"/>
                    <a:gd name="T26" fmla="*/ 8 w 32"/>
                    <a:gd name="T27" fmla="*/ 14 h 114"/>
                    <a:gd name="T28" fmla="*/ 10 w 32"/>
                    <a:gd name="T29" fmla="*/ 26 h 114"/>
                    <a:gd name="T30" fmla="*/ 14 w 32"/>
                    <a:gd name="T31" fmla="*/ 42 h 114"/>
                    <a:gd name="T32" fmla="*/ 16 w 32"/>
                    <a:gd name="T33" fmla="*/ 72 h 114"/>
                    <a:gd name="T34" fmla="*/ 14 w 32"/>
                    <a:gd name="T35" fmla="*/ 114 h 114"/>
                    <a:gd name="T36" fmla="*/ 28 w 32"/>
                    <a:gd name="T37" fmla="*/ 114 h 1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2" h="114">
                      <a:moveTo>
                        <a:pt x="28" y="114"/>
                      </a:moveTo>
                      <a:lnTo>
                        <a:pt x="32" y="72"/>
                      </a:lnTo>
                      <a:lnTo>
                        <a:pt x="28" y="42"/>
                      </a:lnTo>
                      <a:lnTo>
                        <a:pt x="28" y="22"/>
                      </a:lnTo>
                      <a:lnTo>
                        <a:pt x="22" y="10"/>
                      </a:lnTo>
                      <a:lnTo>
                        <a:pt x="16" y="0"/>
                      </a:lnTo>
                      <a:lnTo>
                        <a:pt x="10" y="0"/>
                      </a:lnTo>
                      <a:lnTo>
                        <a:pt x="4" y="0"/>
                      </a:lnTo>
                      <a:lnTo>
                        <a:pt x="0" y="0"/>
                      </a:lnTo>
                      <a:lnTo>
                        <a:pt x="10" y="12"/>
                      </a:lnTo>
                      <a:lnTo>
                        <a:pt x="10" y="14"/>
                      </a:lnTo>
                      <a:lnTo>
                        <a:pt x="8" y="14"/>
                      </a:lnTo>
                      <a:lnTo>
                        <a:pt x="8" y="12"/>
                      </a:lnTo>
                      <a:lnTo>
                        <a:pt x="8" y="14"/>
                      </a:lnTo>
                      <a:lnTo>
                        <a:pt x="10" y="26"/>
                      </a:lnTo>
                      <a:lnTo>
                        <a:pt x="14" y="42"/>
                      </a:lnTo>
                      <a:lnTo>
                        <a:pt x="16" y="72"/>
                      </a:lnTo>
                      <a:lnTo>
                        <a:pt x="14" y="114"/>
                      </a:lnTo>
                      <a:lnTo>
                        <a:pt x="28" y="11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139" name="Freeform 840"/>
                <p:cNvSpPr>
                  <a:spLocks/>
                </p:cNvSpPr>
                <p:nvPr/>
              </p:nvSpPr>
              <p:spPr bwMode="auto">
                <a:xfrm>
                  <a:off x="4754" y="1620"/>
                  <a:ext cx="32" cy="114"/>
                </a:xfrm>
                <a:custGeom>
                  <a:avLst/>
                  <a:gdLst>
                    <a:gd name="T0" fmla="*/ 28 w 32"/>
                    <a:gd name="T1" fmla="*/ 114 h 114"/>
                    <a:gd name="T2" fmla="*/ 32 w 32"/>
                    <a:gd name="T3" fmla="*/ 72 h 114"/>
                    <a:gd name="T4" fmla="*/ 28 w 32"/>
                    <a:gd name="T5" fmla="*/ 42 h 114"/>
                    <a:gd name="T6" fmla="*/ 28 w 32"/>
                    <a:gd name="T7" fmla="*/ 22 h 114"/>
                    <a:gd name="T8" fmla="*/ 22 w 32"/>
                    <a:gd name="T9" fmla="*/ 10 h 114"/>
                    <a:gd name="T10" fmla="*/ 16 w 32"/>
                    <a:gd name="T11" fmla="*/ 0 h 114"/>
                    <a:gd name="T12" fmla="*/ 10 w 32"/>
                    <a:gd name="T13" fmla="*/ 0 h 114"/>
                    <a:gd name="T14" fmla="*/ 4 w 32"/>
                    <a:gd name="T15" fmla="*/ 0 h 114"/>
                    <a:gd name="T16" fmla="*/ 0 w 32"/>
                    <a:gd name="T17" fmla="*/ 0 h 114"/>
                    <a:gd name="T18" fmla="*/ 10 w 32"/>
                    <a:gd name="T19" fmla="*/ 12 h 114"/>
                    <a:gd name="T20" fmla="*/ 10 w 32"/>
                    <a:gd name="T21" fmla="*/ 14 h 114"/>
                    <a:gd name="T22" fmla="*/ 8 w 32"/>
                    <a:gd name="T23" fmla="*/ 14 h 114"/>
                    <a:gd name="T24" fmla="*/ 8 w 32"/>
                    <a:gd name="T25" fmla="*/ 12 h 114"/>
                    <a:gd name="T26" fmla="*/ 8 w 32"/>
                    <a:gd name="T27" fmla="*/ 14 h 114"/>
                    <a:gd name="T28" fmla="*/ 10 w 32"/>
                    <a:gd name="T29" fmla="*/ 26 h 114"/>
                    <a:gd name="T30" fmla="*/ 14 w 32"/>
                    <a:gd name="T31" fmla="*/ 42 h 114"/>
                    <a:gd name="T32" fmla="*/ 16 w 32"/>
                    <a:gd name="T33" fmla="*/ 72 h 114"/>
                    <a:gd name="T34" fmla="*/ 14 w 32"/>
                    <a:gd name="T35" fmla="*/ 114 h 114"/>
                    <a:gd name="T36" fmla="*/ 28 w 32"/>
                    <a:gd name="T37" fmla="*/ 114 h 1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2" h="114">
                      <a:moveTo>
                        <a:pt x="28" y="114"/>
                      </a:moveTo>
                      <a:lnTo>
                        <a:pt x="32" y="72"/>
                      </a:lnTo>
                      <a:lnTo>
                        <a:pt x="28" y="42"/>
                      </a:lnTo>
                      <a:lnTo>
                        <a:pt x="28" y="22"/>
                      </a:lnTo>
                      <a:lnTo>
                        <a:pt x="22" y="10"/>
                      </a:lnTo>
                      <a:lnTo>
                        <a:pt x="16" y="0"/>
                      </a:lnTo>
                      <a:lnTo>
                        <a:pt x="10" y="0"/>
                      </a:lnTo>
                      <a:lnTo>
                        <a:pt x="4" y="0"/>
                      </a:lnTo>
                      <a:lnTo>
                        <a:pt x="0" y="0"/>
                      </a:lnTo>
                      <a:lnTo>
                        <a:pt x="10" y="12"/>
                      </a:lnTo>
                      <a:lnTo>
                        <a:pt x="10" y="14"/>
                      </a:lnTo>
                      <a:lnTo>
                        <a:pt x="8" y="14"/>
                      </a:lnTo>
                      <a:lnTo>
                        <a:pt x="8" y="12"/>
                      </a:lnTo>
                      <a:lnTo>
                        <a:pt x="8" y="14"/>
                      </a:lnTo>
                      <a:lnTo>
                        <a:pt x="10" y="26"/>
                      </a:lnTo>
                      <a:lnTo>
                        <a:pt x="14" y="42"/>
                      </a:lnTo>
                      <a:lnTo>
                        <a:pt x="16" y="72"/>
                      </a:lnTo>
                      <a:lnTo>
                        <a:pt x="14" y="114"/>
                      </a:lnTo>
                      <a:lnTo>
                        <a:pt x="28" y="114"/>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026" name="Group 841"/>
              <p:cNvGrpSpPr>
                <a:grpSpLocks/>
              </p:cNvGrpSpPr>
              <p:nvPr/>
            </p:nvGrpSpPr>
            <p:grpSpPr bwMode="auto">
              <a:xfrm>
                <a:off x="3432" y="1876"/>
                <a:ext cx="24" cy="194"/>
                <a:chOff x="4760" y="1736"/>
                <a:chExt cx="24" cy="194"/>
              </a:xfrm>
            </p:grpSpPr>
            <p:sp>
              <p:nvSpPr>
                <p:cNvPr id="34136" name="Freeform 842"/>
                <p:cNvSpPr>
                  <a:spLocks/>
                </p:cNvSpPr>
                <p:nvPr/>
              </p:nvSpPr>
              <p:spPr bwMode="auto">
                <a:xfrm>
                  <a:off x="4760" y="1736"/>
                  <a:ext cx="24" cy="194"/>
                </a:xfrm>
                <a:custGeom>
                  <a:avLst/>
                  <a:gdLst>
                    <a:gd name="T0" fmla="*/ 6 w 24"/>
                    <a:gd name="T1" fmla="*/ 194 h 194"/>
                    <a:gd name="T2" fmla="*/ 14 w 24"/>
                    <a:gd name="T3" fmla="*/ 194 h 194"/>
                    <a:gd name="T4" fmla="*/ 24 w 24"/>
                    <a:gd name="T5" fmla="*/ 0 h 194"/>
                    <a:gd name="T6" fmla="*/ 8 w 24"/>
                    <a:gd name="T7" fmla="*/ 0 h 194"/>
                    <a:gd name="T8" fmla="*/ 0 w 24"/>
                    <a:gd name="T9" fmla="*/ 194 h 194"/>
                    <a:gd name="T10" fmla="*/ 6 w 24"/>
                    <a:gd name="T11" fmla="*/ 194 h 19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94">
                      <a:moveTo>
                        <a:pt x="6" y="194"/>
                      </a:moveTo>
                      <a:lnTo>
                        <a:pt x="14" y="194"/>
                      </a:lnTo>
                      <a:lnTo>
                        <a:pt x="24" y="0"/>
                      </a:lnTo>
                      <a:lnTo>
                        <a:pt x="8" y="0"/>
                      </a:lnTo>
                      <a:lnTo>
                        <a:pt x="0" y="194"/>
                      </a:lnTo>
                      <a:lnTo>
                        <a:pt x="6" y="19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137" name="Freeform 843"/>
                <p:cNvSpPr>
                  <a:spLocks/>
                </p:cNvSpPr>
                <p:nvPr/>
              </p:nvSpPr>
              <p:spPr bwMode="auto">
                <a:xfrm>
                  <a:off x="4760" y="1736"/>
                  <a:ext cx="24" cy="194"/>
                </a:xfrm>
                <a:custGeom>
                  <a:avLst/>
                  <a:gdLst>
                    <a:gd name="T0" fmla="*/ 6 w 24"/>
                    <a:gd name="T1" fmla="*/ 194 h 194"/>
                    <a:gd name="T2" fmla="*/ 14 w 24"/>
                    <a:gd name="T3" fmla="*/ 194 h 194"/>
                    <a:gd name="T4" fmla="*/ 24 w 24"/>
                    <a:gd name="T5" fmla="*/ 0 h 194"/>
                    <a:gd name="T6" fmla="*/ 8 w 24"/>
                    <a:gd name="T7" fmla="*/ 0 h 194"/>
                    <a:gd name="T8" fmla="*/ 0 w 24"/>
                    <a:gd name="T9" fmla="*/ 194 h 194"/>
                    <a:gd name="T10" fmla="*/ 6 w 24"/>
                    <a:gd name="T11" fmla="*/ 194 h 19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94">
                      <a:moveTo>
                        <a:pt x="6" y="194"/>
                      </a:moveTo>
                      <a:lnTo>
                        <a:pt x="14" y="194"/>
                      </a:lnTo>
                      <a:lnTo>
                        <a:pt x="24" y="0"/>
                      </a:lnTo>
                      <a:lnTo>
                        <a:pt x="8" y="0"/>
                      </a:lnTo>
                      <a:lnTo>
                        <a:pt x="0" y="194"/>
                      </a:lnTo>
                      <a:lnTo>
                        <a:pt x="6" y="194"/>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027" name="Group 844"/>
              <p:cNvGrpSpPr>
                <a:grpSpLocks/>
              </p:cNvGrpSpPr>
              <p:nvPr/>
            </p:nvGrpSpPr>
            <p:grpSpPr bwMode="auto">
              <a:xfrm>
                <a:off x="3490" y="2914"/>
                <a:ext cx="88" cy="14"/>
                <a:chOff x="4818" y="2774"/>
                <a:chExt cx="88" cy="14"/>
              </a:xfrm>
            </p:grpSpPr>
            <p:sp>
              <p:nvSpPr>
                <p:cNvPr id="34134" name="Rectangle 845"/>
                <p:cNvSpPr>
                  <a:spLocks noChangeArrowheads="1"/>
                </p:cNvSpPr>
                <p:nvPr/>
              </p:nvSpPr>
              <p:spPr bwMode="auto">
                <a:xfrm>
                  <a:off x="4818" y="2774"/>
                  <a:ext cx="88" cy="14"/>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endParaRPr lang="el-GR" altLang="el-GR" sz="1800" b="0">
                    <a:cs typeface="Arial" pitchFamily="34" charset="0"/>
                  </a:endParaRPr>
                </a:p>
              </p:txBody>
            </p:sp>
            <p:sp>
              <p:nvSpPr>
                <p:cNvPr id="34135" name="Rectangle 846"/>
                <p:cNvSpPr>
                  <a:spLocks noChangeArrowheads="1"/>
                </p:cNvSpPr>
                <p:nvPr/>
              </p:nvSpPr>
              <p:spPr bwMode="auto">
                <a:xfrm>
                  <a:off x="4818" y="2774"/>
                  <a:ext cx="88" cy="14"/>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endParaRPr lang="el-GR" altLang="el-GR" sz="1800" b="0">
                    <a:cs typeface="Arial" pitchFamily="34" charset="0"/>
                  </a:endParaRPr>
                </a:p>
              </p:txBody>
            </p:sp>
          </p:grpSp>
          <p:grpSp>
            <p:nvGrpSpPr>
              <p:cNvPr id="34028" name="Group 847"/>
              <p:cNvGrpSpPr>
                <a:grpSpLocks/>
              </p:cNvGrpSpPr>
              <p:nvPr/>
            </p:nvGrpSpPr>
            <p:grpSpPr bwMode="auto">
              <a:xfrm>
                <a:off x="3578" y="2870"/>
                <a:ext cx="50" cy="56"/>
                <a:chOff x="4906" y="2730"/>
                <a:chExt cx="50" cy="56"/>
              </a:xfrm>
            </p:grpSpPr>
            <p:sp>
              <p:nvSpPr>
                <p:cNvPr id="34132" name="Freeform 848"/>
                <p:cNvSpPr>
                  <a:spLocks/>
                </p:cNvSpPr>
                <p:nvPr/>
              </p:nvSpPr>
              <p:spPr bwMode="auto">
                <a:xfrm>
                  <a:off x="4906" y="2730"/>
                  <a:ext cx="50" cy="56"/>
                </a:xfrm>
                <a:custGeom>
                  <a:avLst/>
                  <a:gdLst>
                    <a:gd name="T0" fmla="*/ 34 w 50"/>
                    <a:gd name="T1" fmla="*/ 0 h 56"/>
                    <a:gd name="T2" fmla="*/ 30 w 50"/>
                    <a:gd name="T3" fmla="*/ 4 h 56"/>
                    <a:gd name="T4" fmla="*/ 28 w 50"/>
                    <a:gd name="T5" fmla="*/ 14 h 56"/>
                    <a:gd name="T6" fmla="*/ 26 w 50"/>
                    <a:gd name="T7" fmla="*/ 20 h 56"/>
                    <a:gd name="T8" fmla="*/ 20 w 50"/>
                    <a:gd name="T9" fmla="*/ 30 h 56"/>
                    <a:gd name="T10" fmla="*/ 14 w 50"/>
                    <a:gd name="T11" fmla="*/ 36 h 56"/>
                    <a:gd name="T12" fmla="*/ 8 w 50"/>
                    <a:gd name="T13" fmla="*/ 40 h 56"/>
                    <a:gd name="T14" fmla="*/ 0 w 50"/>
                    <a:gd name="T15" fmla="*/ 42 h 56"/>
                    <a:gd name="T16" fmla="*/ 0 w 50"/>
                    <a:gd name="T17" fmla="*/ 56 h 56"/>
                    <a:gd name="T18" fmla="*/ 14 w 50"/>
                    <a:gd name="T19" fmla="*/ 54 h 56"/>
                    <a:gd name="T20" fmla="*/ 26 w 50"/>
                    <a:gd name="T21" fmla="*/ 46 h 56"/>
                    <a:gd name="T22" fmla="*/ 34 w 50"/>
                    <a:gd name="T23" fmla="*/ 38 h 56"/>
                    <a:gd name="T24" fmla="*/ 40 w 50"/>
                    <a:gd name="T25" fmla="*/ 28 h 56"/>
                    <a:gd name="T26" fmla="*/ 46 w 50"/>
                    <a:gd name="T27" fmla="*/ 18 h 56"/>
                    <a:gd name="T28" fmla="*/ 48 w 50"/>
                    <a:gd name="T29" fmla="*/ 8 h 56"/>
                    <a:gd name="T30" fmla="*/ 50 w 50"/>
                    <a:gd name="T31" fmla="*/ 4 h 56"/>
                    <a:gd name="T32" fmla="*/ 50 w 50"/>
                    <a:gd name="T33" fmla="*/ 2 h 56"/>
                    <a:gd name="T34" fmla="*/ 50 w 50"/>
                    <a:gd name="T35" fmla="*/ 0 h 56"/>
                    <a:gd name="T36" fmla="*/ 50 w 50"/>
                    <a:gd name="T37" fmla="*/ 2 h 56"/>
                    <a:gd name="T38" fmla="*/ 50 w 50"/>
                    <a:gd name="T39" fmla="*/ 0 h 56"/>
                    <a:gd name="T40" fmla="*/ 34 w 50"/>
                    <a:gd name="T41" fmla="*/ 0 h 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0" h="56">
                      <a:moveTo>
                        <a:pt x="34" y="0"/>
                      </a:moveTo>
                      <a:lnTo>
                        <a:pt x="30" y="4"/>
                      </a:lnTo>
                      <a:lnTo>
                        <a:pt x="28" y="14"/>
                      </a:lnTo>
                      <a:lnTo>
                        <a:pt x="26" y="20"/>
                      </a:lnTo>
                      <a:lnTo>
                        <a:pt x="20" y="30"/>
                      </a:lnTo>
                      <a:lnTo>
                        <a:pt x="14" y="36"/>
                      </a:lnTo>
                      <a:lnTo>
                        <a:pt x="8" y="40"/>
                      </a:lnTo>
                      <a:lnTo>
                        <a:pt x="0" y="42"/>
                      </a:lnTo>
                      <a:lnTo>
                        <a:pt x="0" y="56"/>
                      </a:lnTo>
                      <a:lnTo>
                        <a:pt x="14" y="54"/>
                      </a:lnTo>
                      <a:lnTo>
                        <a:pt x="26" y="46"/>
                      </a:lnTo>
                      <a:lnTo>
                        <a:pt x="34" y="38"/>
                      </a:lnTo>
                      <a:lnTo>
                        <a:pt x="40" y="28"/>
                      </a:lnTo>
                      <a:lnTo>
                        <a:pt x="46" y="18"/>
                      </a:lnTo>
                      <a:lnTo>
                        <a:pt x="48" y="8"/>
                      </a:lnTo>
                      <a:lnTo>
                        <a:pt x="50" y="4"/>
                      </a:lnTo>
                      <a:lnTo>
                        <a:pt x="50" y="2"/>
                      </a:lnTo>
                      <a:lnTo>
                        <a:pt x="50" y="0"/>
                      </a:lnTo>
                      <a:lnTo>
                        <a:pt x="50" y="2"/>
                      </a:lnTo>
                      <a:lnTo>
                        <a:pt x="50" y="0"/>
                      </a:lnTo>
                      <a:lnTo>
                        <a:pt x="34"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133" name="Freeform 849"/>
                <p:cNvSpPr>
                  <a:spLocks/>
                </p:cNvSpPr>
                <p:nvPr/>
              </p:nvSpPr>
              <p:spPr bwMode="auto">
                <a:xfrm>
                  <a:off x="4906" y="2730"/>
                  <a:ext cx="50" cy="56"/>
                </a:xfrm>
                <a:custGeom>
                  <a:avLst/>
                  <a:gdLst>
                    <a:gd name="T0" fmla="*/ 34 w 50"/>
                    <a:gd name="T1" fmla="*/ 0 h 56"/>
                    <a:gd name="T2" fmla="*/ 30 w 50"/>
                    <a:gd name="T3" fmla="*/ 4 h 56"/>
                    <a:gd name="T4" fmla="*/ 28 w 50"/>
                    <a:gd name="T5" fmla="*/ 14 h 56"/>
                    <a:gd name="T6" fmla="*/ 26 w 50"/>
                    <a:gd name="T7" fmla="*/ 20 h 56"/>
                    <a:gd name="T8" fmla="*/ 20 w 50"/>
                    <a:gd name="T9" fmla="*/ 30 h 56"/>
                    <a:gd name="T10" fmla="*/ 14 w 50"/>
                    <a:gd name="T11" fmla="*/ 36 h 56"/>
                    <a:gd name="T12" fmla="*/ 8 w 50"/>
                    <a:gd name="T13" fmla="*/ 40 h 56"/>
                    <a:gd name="T14" fmla="*/ 0 w 50"/>
                    <a:gd name="T15" fmla="*/ 42 h 56"/>
                    <a:gd name="T16" fmla="*/ 0 w 50"/>
                    <a:gd name="T17" fmla="*/ 56 h 56"/>
                    <a:gd name="T18" fmla="*/ 14 w 50"/>
                    <a:gd name="T19" fmla="*/ 54 h 56"/>
                    <a:gd name="T20" fmla="*/ 26 w 50"/>
                    <a:gd name="T21" fmla="*/ 46 h 56"/>
                    <a:gd name="T22" fmla="*/ 34 w 50"/>
                    <a:gd name="T23" fmla="*/ 38 h 56"/>
                    <a:gd name="T24" fmla="*/ 40 w 50"/>
                    <a:gd name="T25" fmla="*/ 28 h 56"/>
                    <a:gd name="T26" fmla="*/ 46 w 50"/>
                    <a:gd name="T27" fmla="*/ 18 h 56"/>
                    <a:gd name="T28" fmla="*/ 48 w 50"/>
                    <a:gd name="T29" fmla="*/ 8 h 56"/>
                    <a:gd name="T30" fmla="*/ 50 w 50"/>
                    <a:gd name="T31" fmla="*/ 4 h 56"/>
                    <a:gd name="T32" fmla="*/ 50 w 50"/>
                    <a:gd name="T33" fmla="*/ 2 h 56"/>
                    <a:gd name="T34" fmla="*/ 50 w 50"/>
                    <a:gd name="T35" fmla="*/ 0 h 56"/>
                    <a:gd name="T36" fmla="*/ 50 w 50"/>
                    <a:gd name="T37" fmla="*/ 2 h 56"/>
                    <a:gd name="T38" fmla="*/ 50 w 50"/>
                    <a:gd name="T39" fmla="*/ 0 h 56"/>
                    <a:gd name="T40" fmla="*/ 34 w 50"/>
                    <a:gd name="T41" fmla="*/ 0 h 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0" h="56">
                      <a:moveTo>
                        <a:pt x="34" y="0"/>
                      </a:moveTo>
                      <a:lnTo>
                        <a:pt x="30" y="4"/>
                      </a:lnTo>
                      <a:lnTo>
                        <a:pt x="28" y="14"/>
                      </a:lnTo>
                      <a:lnTo>
                        <a:pt x="26" y="20"/>
                      </a:lnTo>
                      <a:lnTo>
                        <a:pt x="20" y="30"/>
                      </a:lnTo>
                      <a:lnTo>
                        <a:pt x="14" y="36"/>
                      </a:lnTo>
                      <a:lnTo>
                        <a:pt x="8" y="40"/>
                      </a:lnTo>
                      <a:lnTo>
                        <a:pt x="0" y="42"/>
                      </a:lnTo>
                      <a:lnTo>
                        <a:pt x="0" y="56"/>
                      </a:lnTo>
                      <a:lnTo>
                        <a:pt x="14" y="54"/>
                      </a:lnTo>
                      <a:lnTo>
                        <a:pt x="26" y="46"/>
                      </a:lnTo>
                      <a:lnTo>
                        <a:pt x="34" y="38"/>
                      </a:lnTo>
                      <a:lnTo>
                        <a:pt x="40" y="28"/>
                      </a:lnTo>
                      <a:lnTo>
                        <a:pt x="46" y="18"/>
                      </a:lnTo>
                      <a:lnTo>
                        <a:pt x="48" y="8"/>
                      </a:lnTo>
                      <a:lnTo>
                        <a:pt x="50" y="4"/>
                      </a:lnTo>
                      <a:lnTo>
                        <a:pt x="50" y="2"/>
                      </a:lnTo>
                      <a:lnTo>
                        <a:pt x="50" y="0"/>
                      </a:lnTo>
                      <a:lnTo>
                        <a:pt x="50" y="2"/>
                      </a:lnTo>
                      <a:lnTo>
                        <a:pt x="50" y="0"/>
                      </a:lnTo>
                      <a:lnTo>
                        <a:pt x="34" y="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029" name="Group 850"/>
              <p:cNvGrpSpPr>
                <a:grpSpLocks/>
              </p:cNvGrpSpPr>
              <p:nvPr/>
            </p:nvGrpSpPr>
            <p:grpSpPr bwMode="auto">
              <a:xfrm>
                <a:off x="3612" y="2794"/>
                <a:ext cx="22" cy="76"/>
                <a:chOff x="4940" y="2654"/>
                <a:chExt cx="22" cy="76"/>
              </a:xfrm>
            </p:grpSpPr>
            <p:sp>
              <p:nvSpPr>
                <p:cNvPr id="34130" name="Freeform 851"/>
                <p:cNvSpPr>
                  <a:spLocks/>
                </p:cNvSpPr>
                <p:nvPr/>
              </p:nvSpPr>
              <p:spPr bwMode="auto">
                <a:xfrm>
                  <a:off x="4940" y="2654"/>
                  <a:ext cx="22" cy="76"/>
                </a:xfrm>
                <a:custGeom>
                  <a:avLst/>
                  <a:gdLst>
                    <a:gd name="T0" fmla="*/ 8 w 22"/>
                    <a:gd name="T1" fmla="*/ 0 h 76"/>
                    <a:gd name="T2" fmla="*/ 6 w 22"/>
                    <a:gd name="T3" fmla="*/ 4 h 76"/>
                    <a:gd name="T4" fmla="*/ 6 w 22"/>
                    <a:gd name="T5" fmla="*/ 4 h 76"/>
                    <a:gd name="T6" fmla="*/ 4 w 22"/>
                    <a:gd name="T7" fmla="*/ 6 h 76"/>
                    <a:gd name="T8" fmla="*/ 4 w 22"/>
                    <a:gd name="T9" fmla="*/ 14 h 76"/>
                    <a:gd name="T10" fmla="*/ 2 w 22"/>
                    <a:gd name="T11" fmla="*/ 22 h 76"/>
                    <a:gd name="T12" fmla="*/ 0 w 22"/>
                    <a:gd name="T13" fmla="*/ 32 h 76"/>
                    <a:gd name="T14" fmla="*/ 0 w 22"/>
                    <a:gd name="T15" fmla="*/ 46 h 76"/>
                    <a:gd name="T16" fmla="*/ 0 w 22"/>
                    <a:gd name="T17" fmla="*/ 58 h 76"/>
                    <a:gd name="T18" fmla="*/ 0 w 22"/>
                    <a:gd name="T19" fmla="*/ 76 h 76"/>
                    <a:gd name="T20" fmla="*/ 14 w 22"/>
                    <a:gd name="T21" fmla="*/ 76 h 76"/>
                    <a:gd name="T22" fmla="*/ 14 w 22"/>
                    <a:gd name="T23" fmla="*/ 58 h 76"/>
                    <a:gd name="T24" fmla="*/ 14 w 22"/>
                    <a:gd name="T25" fmla="*/ 46 h 76"/>
                    <a:gd name="T26" fmla="*/ 14 w 22"/>
                    <a:gd name="T27" fmla="*/ 34 h 76"/>
                    <a:gd name="T28" fmla="*/ 18 w 22"/>
                    <a:gd name="T29" fmla="*/ 22 h 76"/>
                    <a:gd name="T30" fmla="*/ 20 w 22"/>
                    <a:gd name="T31" fmla="*/ 16 h 76"/>
                    <a:gd name="T32" fmla="*/ 20 w 22"/>
                    <a:gd name="T33" fmla="*/ 12 h 76"/>
                    <a:gd name="T34" fmla="*/ 22 w 22"/>
                    <a:gd name="T35" fmla="*/ 8 h 76"/>
                    <a:gd name="T36" fmla="*/ 22 w 22"/>
                    <a:gd name="T37" fmla="*/ 6 h 76"/>
                    <a:gd name="T38" fmla="*/ 18 w 22"/>
                    <a:gd name="T39" fmla="*/ 12 h 76"/>
                    <a:gd name="T40" fmla="*/ 8 w 22"/>
                    <a:gd name="T41" fmla="*/ 0 h 76"/>
                    <a:gd name="T42" fmla="*/ 6 w 22"/>
                    <a:gd name="T43" fmla="*/ 2 h 76"/>
                    <a:gd name="T44" fmla="*/ 6 w 22"/>
                    <a:gd name="T45" fmla="*/ 4 h 76"/>
                    <a:gd name="T46" fmla="*/ 8 w 22"/>
                    <a:gd name="T47" fmla="*/ 0 h 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2" h="76">
                      <a:moveTo>
                        <a:pt x="8" y="0"/>
                      </a:moveTo>
                      <a:lnTo>
                        <a:pt x="6" y="4"/>
                      </a:lnTo>
                      <a:lnTo>
                        <a:pt x="4" y="6"/>
                      </a:lnTo>
                      <a:lnTo>
                        <a:pt x="4" y="14"/>
                      </a:lnTo>
                      <a:lnTo>
                        <a:pt x="2" y="22"/>
                      </a:lnTo>
                      <a:lnTo>
                        <a:pt x="0" y="32"/>
                      </a:lnTo>
                      <a:lnTo>
                        <a:pt x="0" y="46"/>
                      </a:lnTo>
                      <a:lnTo>
                        <a:pt x="0" y="58"/>
                      </a:lnTo>
                      <a:lnTo>
                        <a:pt x="0" y="76"/>
                      </a:lnTo>
                      <a:lnTo>
                        <a:pt x="14" y="76"/>
                      </a:lnTo>
                      <a:lnTo>
                        <a:pt x="14" y="58"/>
                      </a:lnTo>
                      <a:lnTo>
                        <a:pt x="14" y="46"/>
                      </a:lnTo>
                      <a:lnTo>
                        <a:pt x="14" y="34"/>
                      </a:lnTo>
                      <a:lnTo>
                        <a:pt x="18" y="22"/>
                      </a:lnTo>
                      <a:lnTo>
                        <a:pt x="20" y="16"/>
                      </a:lnTo>
                      <a:lnTo>
                        <a:pt x="20" y="12"/>
                      </a:lnTo>
                      <a:lnTo>
                        <a:pt x="22" y="8"/>
                      </a:lnTo>
                      <a:lnTo>
                        <a:pt x="22" y="6"/>
                      </a:lnTo>
                      <a:lnTo>
                        <a:pt x="18" y="12"/>
                      </a:lnTo>
                      <a:lnTo>
                        <a:pt x="8" y="0"/>
                      </a:lnTo>
                      <a:lnTo>
                        <a:pt x="6" y="2"/>
                      </a:lnTo>
                      <a:lnTo>
                        <a:pt x="6" y="4"/>
                      </a:lnTo>
                      <a:lnTo>
                        <a:pt x="8"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131" name="Freeform 852"/>
                <p:cNvSpPr>
                  <a:spLocks/>
                </p:cNvSpPr>
                <p:nvPr/>
              </p:nvSpPr>
              <p:spPr bwMode="auto">
                <a:xfrm>
                  <a:off x="4940" y="2654"/>
                  <a:ext cx="22" cy="76"/>
                </a:xfrm>
                <a:custGeom>
                  <a:avLst/>
                  <a:gdLst>
                    <a:gd name="T0" fmla="*/ 8 w 22"/>
                    <a:gd name="T1" fmla="*/ 0 h 76"/>
                    <a:gd name="T2" fmla="*/ 6 w 22"/>
                    <a:gd name="T3" fmla="*/ 4 h 76"/>
                    <a:gd name="T4" fmla="*/ 6 w 22"/>
                    <a:gd name="T5" fmla="*/ 4 h 76"/>
                    <a:gd name="T6" fmla="*/ 4 w 22"/>
                    <a:gd name="T7" fmla="*/ 6 h 76"/>
                    <a:gd name="T8" fmla="*/ 4 w 22"/>
                    <a:gd name="T9" fmla="*/ 14 h 76"/>
                    <a:gd name="T10" fmla="*/ 2 w 22"/>
                    <a:gd name="T11" fmla="*/ 22 h 76"/>
                    <a:gd name="T12" fmla="*/ 0 w 22"/>
                    <a:gd name="T13" fmla="*/ 32 h 76"/>
                    <a:gd name="T14" fmla="*/ 0 w 22"/>
                    <a:gd name="T15" fmla="*/ 46 h 76"/>
                    <a:gd name="T16" fmla="*/ 0 w 22"/>
                    <a:gd name="T17" fmla="*/ 58 h 76"/>
                    <a:gd name="T18" fmla="*/ 0 w 22"/>
                    <a:gd name="T19" fmla="*/ 76 h 76"/>
                    <a:gd name="T20" fmla="*/ 14 w 22"/>
                    <a:gd name="T21" fmla="*/ 76 h 76"/>
                    <a:gd name="T22" fmla="*/ 14 w 22"/>
                    <a:gd name="T23" fmla="*/ 58 h 76"/>
                    <a:gd name="T24" fmla="*/ 14 w 22"/>
                    <a:gd name="T25" fmla="*/ 46 h 76"/>
                    <a:gd name="T26" fmla="*/ 14 w 22"/>
                    <a:gd name="T27" fmla="*/ 34 h 76"/>
                    <a:gd name="T28" fmla="*/ 18 w 22"/>
                    <a:gd name="T29" fmla="*/ 22 h 76"/>
                    <a:gd name="T30" fmla="*/ 20 w 22"/>
                    <a:gd name="T31" fmla="*/ 16 h 76"/>
                    <a:gd name="T32" fmla="*/ 20 w 22"/>
                    <a:gd name="T33" fmla="*/ 12 h 76"/>
                    <a:gd name="T34" fmla="*/ 22 w 22"/>
                    <a:gd name="T35" fmla="*/ 8 h 76"/>
                    <a:gd name="T36" fmla="*/ 22 w 22"/>
                    <a:gd name="T37" fmla="*/ 6 h 76"/>
                    <a:gd name="T38" fmla="*/ 18 w 22"/>
                    <a:gd name="T39" fmla="*/ 12 h 76"/>
                    <a:gd name="T40" fmla="*/ 8 w 22"/>
                    <a:gd name="T41" fmla="*/ 0 h 76"/>
                    <a:gd name="T42" fmla="*/ 6 w 22"/>
                    <a:gd name="T43" fmla="*/ 2 h 76"/>
                    <a:gd name="T44" fmla="*/ 6 w 22"/>
                    <a:gd name="T45" fmla="*/ 4 h 76"/>
                    <a:gd name="T46" fmla="*/ 8 w 22"/>
                    <a:gd name="T47" fmla="*/ 0 h 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2" h="76">
                      <a:moveTo>
                        <a:pt x="8" y="0"/>
                      </a:moveTo>
                      <a:lnTo>
                        <a:pt x="6" y="4"/>
                      </a:lnTo>
                      <a:lnTo>
                        <a:pt x="4" y="6"/>
                      </a:lnTo>
                      <a:lnTo>
                        <a:pt x="4" y="14"/>
                      </a:lnTo>
                      <a:lnTo>
                        <a:pt x="2" y="22"/>
                      </a:lnTo>
                      <a:lnTo>
                        <a:pt x="0" y="32"/>
                      </a:lnTo>
                      <a:lnTo>
                        <a:pt x="0" y="46"/>
                      </a:lnTo>
                      <a:lnTo>
                        <a:pt x="0" y="58"/>
                      </a:lnTo>
                      <a:lnTo>
                        <a:pt x="0" y="76"/>
                      </a:lnTo>
                      <a:lnTo>
                        <a:pt x="14" y="76"/>
                      </a:lnTo>
                      <a:lnTo>
                        <a:pt x="14" y="58"/>
                      </a:lnTo>
                      <a:lnTo>
                        <a:pt x="14" y="46"/>
                      </a:lnTo>
                      <a:lnTo>
                        <a:pt x="14" y="34"/>
                      </a:lnTo>
                      <a:lnTo>
                        <a:pt x="18" y="22"/>
                      </a:lnTo>
                      <a:lnTo>
                        <a:pt x="20" y="16"/>
                      </a:lnTo>
                      <a:lnTo>
                        <a:pt x="20" y="12"/>
                      </a:lnTo>
                      <a:lnTo>
                        <a:pt x="22" y="8"/>
                      </a:lnTo>
                      <a:lnTo>
                        <a:pt x="22" y="6"/>
                      </a:lnTo>
                      <a:lnTo>
                        <a:pt x="18" y="12"/>
                      </a:lnTo>
                      <a:lnTo>
                        <a:pt x="8" y="0"/>
                      </a:lnTo>
                      <a:lnTo>
                        <a:pt x="6" y="2"/>
                      </a:lnTo>
                      <a:lnTo>
                        <a:pt x="6" y="4"/>
                      </a:lnTo>
                      <a:lnTo>
                        <a:pt x="8" y="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030" name="Group 853"/>
              <p:cNvGrpSpPr>
                <a:grpSpLocks/>
              </p:cNvGrpSpPr>
              <p:nvPr/>
            </p:nvGrpSpPr>
            <p:grpSpPr bwMode="auto">
              <a:xfrm>
                <a:off x="3620" y="2720"/>
                <a:ext cx="36" cy="86"/>
                <a:chOff x="4948" y="2580"/>
                <a:chExt cx="36" cy="86"/>
              </a:xfrm>
            </p:grpSpPr>
            <p:sp>
              <p:nvSpPr>
                <p:cNvPr id="34128" name="Freeform 854"/>
                <p:cNvSpPr>
                  <a:spLocks/>
                </p:cNvSpPr>
                <p:nvPr/>
              </p:nvSpPr>
              <p:spPr bwMode="auto">
                <a:xfrm>
                  <a:off x="4948" y="2580"/>
                  <a:ext cx="36" cy="86"/>
                </a:xfrm>
                <a:custGeom>
                  <a:avLst/>
                  <a:gdLst>
                    <a:gd name="T0" fmla="*/ 6 w 36"/>
                    <a:gd name="T1" fmla="*/ 10 h 86"/>
                    <a:gd name="T2" fmla="*/ 6 w 36"/>
                    <a:gd name="T3" fmla="*/ 8 h 86"/>
                    <a:gd name="T4" fmla="*/ 6 w 36"/>
                    <a:gd name="T5" fmla="*/ 10 h 86"/>
                    <a:gd name="T6" fmla="*/ 12 w 36"/>
                    <a:gd name="T7" fmla="*/ 14 h 86"/>
                    <a:gd name="T8" fmla="*/ 12 w 36"/>
                    <a:gd name="T9" fmla="*/ 24 h 86"/>
                    <a:gd name="T10" fmla="*/ 16 w 36"/>
                    <a:gd name="T11" fmla="*/ 32 h 86"/>
                    <a:gd name="T12" fmla="*/ 18 w 36"/>
                    <a:gd name="T13" fmla="*/ 42 h 86"/>
                    <a:gd name="T14" fmla="*/ 16 w 36"/>
                    <a:gd name="T15" fmla="*/ 54 h 86"/>
                    <a:gd name="T16" fmla="*/ 12 w 36"/>
                    <a:gd name="T17" fmla="*/ 64 h 86"/>
                    <a:gd name="T18" fmla="*/ 0 w 36"/>
                    <a:gd name="T19" fmla="*/ 74 h 86"/>
                    <a:gd name="T20" fmla="*/ 8 w 36"/>
                    <a:gd name="T21" fmla="*/ 86 h 86"/>
                    <a:gd name="T22" fmla="*/ 24 w 36"/>
                    <a:gd name="T23" fmla="*/ 72 h 86"/>
                    <a:gd name="T24" fmla="*/ 32 w 36"/>
                    <a:gd name="T25" fmla="*/ 58 h 86"/>
                    <a:gd name="T26" fmla="*/ 36 w 36"/>
                    <a:gd name="T27" fmla="*/ 42 h 86"/>
                    <a:gd name="T28" fmla="*/ 34 w 36"/>
                    <a:gd name="T29" fmla="*/ 30 h 86"/>
                    <a:gd name="T30" fmla="*/ 28 w 36"/>
                    <a:gd name="T31" fmla="*/ 18 h 86"/>
                    <a:gd name="T32" fmla="*/ 26 w 36"/>
                    <a:gd name="T33" fmla="*/ 8 h 86"/>
                    <a:gd name="T34" fmla="*/ 22 w 36"/>
                    <a:gd name="T35" fmla="*/ 4 h 86"/>
                    <a:gd name="T36" fmla="*/ 22 w 36"/>
                    <a:gd name="T37" fmla="*/ 0 h 86"/>
                    <a:gd name="T38" fmla="*/ 18 w 36"/>
                    <a:gd name="T39" fmla="*/ 0 h 86"/>
                    <a:gd name="T40" fmla="*/ 22 w 36"/>
                    <a:gd name="T41" fmla="*/ 0 h 86"/>
                    <a:gd name="T42" fmla="*/ 18 w 36"/>
                    <a:gd name="T43" fmla="*/ 0 h 86"/>
                    <a:gd name="T44" fmla="*/ 6 w 36"/>
                    <a:gd name="T45" fmla="*/ 10 h 8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6" h="86">
                      <a:moveTo>
                        <a:pt x="6" y="10"/>
                      </a:moveTo>
                      <a:lnTo>
                        <a:pt x="6" y="8"/>
                      </a:lnTo>
                      <a:lnTo>
                        <a:pt x="6" y="10"/>
                      </a:lnTo>
                      <a:lnTo>
                        <a:pt x="12" y="14"/>
                      </a:lnTo>
                      <a:lnTo>
                        <a:pt x="12" y="24"/>
                      </a:lnTo>
                      <a:lnTo>
                        <a:pt x="16" y="32"/>
                      </a:lnTo>
                      <a:lnTo>
                        <a:pt x="18" y="42"/>
                      </a:lnTo>
                      <a:lnTo>
                        <a:pt x="16" y="54"/>
                      </a:lnTo>
                      <a:lnTo>
                        <a:pt x="12" y="64"/>
                      </a:lnTo>
                      <a:lnTo>
                        <a:pt x="0" y="74"/>
                      </a:lnTo>
                      <a:lnTo>
                        <a:pt x="8" y="86"/>
                      </a:lnTo>
                      <a:lnTo>
                        <a:pt x="24" y="72"/>
                      </a:lnTo>
                      <a:lnTo>
                        <a:pt x="32" y="58"/>
                      </a:lnTo>
                      <a:lnTo>
                        <a:pt x="36" y="42"/>
                      </a:lnTo>
                      <a:lnTo>
                        <a:pt x="34" y="30"/>
                      </a:lnTo>
                      <a:lnTo>
                        <a:pt x="28" y="18"/>
                      </a:lnTo>
                      <a:lnTo>
                        <a:pt x="26" y="8"/>
                      </a:lnTo>
                      <a:lnTo>
                        <a:pt x="22" y="4"/>
                      </a:lnTo>
                      <a:lnTo>
                        <a:pt x="22" y="0"/>
                      </a:lnTo>
                      <a:lnTo>
                        <a:pt x="18" y="0"/>
                      </a:lnTo>
                      <a:lnTo>
                        <a:pt x="22" y="0"/>
                      </a:lnTo>
                      <a:lnTo>
                        <a:pt x="18" y="0"/>
                      </a:lnTo>
                      <a:lnTo>
                        <a:pt x="6" y="1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129" name="Freeform 855"/>
                <p:cNvSpPr>
                  <a:spLocks/>
                </p:cNvSpPr>
                <p:nvPr/>
              </p:nvSpPr>
              <p:spPr bwMode="auto">
                <a:xfrm>
                  <a:off x="4948" y="2580"/>
                  <a:ext cx="36" cy="86"/>
                </a:xfrm>
                <a:custGeom>
                  <a:avLst/>
                  <a:gdLst>
                    <a:gd name="T0" fmla="*/ 6 w 36"/>
                    <a:gd name="T1" fmla="*/ 10 h 86"/>
                    <a:gd name="T2" fmla="*/ 6 w 36"/>
                    <a:gd name="T3" fmla="*/ 8 h 86"/>
                    <a:gd name="T4" fmla="*/ 6 w 36"/>
                    <a:gd name="T5" fmla="*/ 10 h 86"/>
                    <a:gd name="T6" fmla="*/ 12 w 36"/>
                    <a:gd name="T7" fmla="*/ 14 h 86"/>
                    <a:gd name="T8" fmla="*/ 12 w 36"/>
                    <a:gd name="T9" fmla="*/ 24 h 86"/>
                    <a:gd name="T10" fmla="*/ 16 w 36"/>
                    <a:gd name="T11" fmla="*/ 32 h 86"/>
                    <a:gd name="T12" fmla="*/ 18 w 36"/>
                    <a:gd name="T13" fmla="*/ 42 h 86"/>
                    <a:gd name="T14" fmla="*/ 16 w 36"/>
                    <a:gd name="T15" fmla="*/ 54 h 86"/>
                    <a:gd name="T16" fmla="*/ 12 w 36"/>
                    <a:gd name="T17" fmla="*/ 64 h 86"/>
                    <a:gd name="T18" fmla="*/ 0 w 36"/>
                    <a:gd name="T19" fmla="*/ 74 h 86"/>
                    <a:gd name="T20" fmla="*/ 8 w 36"/>
                    <a:gd name="T21" fmla="*/ 86 h 86"/>
                    <a:gd name="T22" fmla="*/ 24 w 36"/>
                    <a:gd name="T23" fmla="*/ 72 h 86"/>
                    <a:gd name="T24" fmla="*/ 32 w 36"/>
                    <a:gd name="T25" fmla="*/ 58 h 86"/>
                    <a:gd name="T26" fmla="*/ 36 w 36"/>
                    <a:gd name="T27" fmla="*/ 42 h 86"/>
                    <a:gd name="T28" fmla="*/ 34 w 36"/>
                    <a:gd name="T29" fmla="*/ 30 h 86"/>
                    <a:gd name="T30" fmla="*/ 28 w 36"/>
                    <a:gd name="T31" fmla="*/ 18 h 86"/>
                    <a:gd name="T32" fmla="*/ 26 w 36"/>
                    <a:gd name="T33" fmla="*/ 8 h 86"/>
                    <a:gd name="T34" fmla="*/ 22 w 36"/>
                    <a:gd name="T35" fmla="*/ 4 h 86"/>
                    <a:gd name="T36" fmla="*/ 22 w 36"/>
                    <a:gd name="T37" fmla="*/ 0 h 86"/>
                    <a:gd name="T38" fmla="*/ 18 w 36"/>
                    <a:gd name="T39" fmla="*/ 0 h 86"/>
                    <a:gd name="T40" fmla="*/ 22 w 36"/>
                    <a:gd name="T41" fmla="*/ 0 h 86"/>
                    <a:gd name="T42" fmla="*/ 18 w 36"/>
                    <a:gd name="T43" fmla="*/ 0 h 86"/>
                    <a:gd name="T44" fmla="*/ 6 w 36"/>
                    <a:gd name="T45" fmla="*/ 10 h 8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6" h="86">
                      <a:moveTo>
                        <a:pt x="6" y="10"/>
                      </a:moveTo>
                      <a:lnTo>
                        <a:pt x="6" y="8"/>
                      </a:lnTo>
                      <a:lnTo>
                        <a:pt x="6" y="10"/>
                      </a:lnTo>
                      <a:lnTo>
                        <a:pt x="12" y="14"/>
                      </a:lnTo>
                      <a:lnTo>
                        <a:pt x="12" y="24"/>
                      </a:lnTo>
                      <a:lnTo>
                        <a:pt x="16" y="32"/>
                      </a:lnTo>
                      <a:lnTo>
                        <a:pt x="18" y="42"/>
                      </a:lnTo>
                      <a:lnTo>
                        <a:pt x="16" y="54"/>
                      </a:lnTo>
                      <a:lnTo>
                        <a:pt x="12" y="64"/>
                      </a:lnTo>
                      <a:lnTo>
                        <a:pt x="0" y="74"/>
                      </a:lnTo>
                      <a:lnTo>
                        <a:pt x="8" y="86"/>
                      </a:lnTo>
                      <a:lnTo>
                        <a:pt x="24" y="72"/>
                      </a:lnTo>
                      <a:lnTo>
                        <a:pt x="32" y="58"/>
                      </a:lnTo>
                      <a:lnTo>
                        <a:pt x="36" y="42"/>
                      </a:lnTo>
                      <a:lnTo>
                        <a:pt x="34" y="30"/>
                      </a:lnTo>
                      <a:lnTo>
                        <a:pt x="28" y="18"/>
                      </a:lnTo>
                      <a:lnTo>
                        <a:pt x="26" y="8"/>
                      </a:lnTo>
                      <a:lnTo>
                        <a:pt x="22" y="4"/>
                      </a:lnTo>
                      <a:lnTo>
                        <a:pt x="22" y="0"/>
                      </a:lnTo>
                      <a:lnTo>
                        <a:pt x="18" y="0"/>
                      </a:lnTo>
                      <a:lnTo>
                        <a:pt x="22" y="0"/>
                      </a:lnTo>
                      <a:lnTo>
                        <a:pt x="18" y="0"/>
                      </a:lnTo>
                      <a:lnTo>
                        <a:pt x="6" y="1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031" name="Group 856"/>
              <p:cNvGrpSpPr>
                <a:grpSpLocks/>
              </p:cNvGrpSpPr>
              <p:nvPr/>
            </p:nvGrpSpPr>
            <p:grpSpPr bwMode="auto">
              <a:xfrm>
                <a:off x="3598" y="2692"/>
                <a:ext cx="42" cy="38"/>
                <a:chOff x="4926" y="2552"/>
                <a:chExt cx="42" cy="38"/>
              </a:xfrm>
            </p:grpSpPr>
            <p:sp>
              <p:nvSpPr>
                <p:cNvPr id="34126" name="Freeform 857"/>
                <p:cNvSpPr>
                  <a:spLocks/>
                </p:cNvSpPr>
                <p:nvPr/>
              </p:nvSpPr>
              <p:spPr bwMode="auto">
                <a:xfrm>
                  <a:off x="4926" y="2552"/>
                  <a:ext cx="42" cy="38"/>
                </a:xfrm>
                <a:custGeom>
                  <a:avLst/>
                  <a:gdLst>
                    <a:gd name="T0" fmla="*/ 0 w 42"/>
                    <a:gd name="T1" fmla="*/ 0 h 38"/>
                    <a:gd name="T2" fmla="*/ 0 w 42"/>
                    <a:gd name="T3" fmla="*/ 4 h 38"/>
                    <a:gd name="T4" fmla="*/ 2 w 42"/>
                    <a:gd name="T5" fmla="*/ 8 h 38"/>
                    <a:gd name="T6" fmla="*/ 6 w 42"/>
                    <a:gd name="T7" fmla="*/ 12 h 38"/>
                    <a:gd name="T8" fmla="*/ 8 w 42"/>
                    <a:gd name="T9" fmla="*/ 16 h 38"/>
                    <a:gd name="T10" fmla="*/ 12 w 42"/>
                    <a:gd name="T11" fmla="*/ 20 h 38"/>
                    <a:gd name="T12" fmla="*/ 20 w 42"/>
                    <a:gd name="T13" fmla="*/ 30 h 38"/>
                    <a:gd name="T14" fmla="*/ 28 w 42"/>
                    <a:gd name="T15" fmla="*/ 38 h 38"/>
                    <a:gd name="T16" fmla="*/ 42 w 42"/>
                    <a:gd name="T17" fmla="*/ 28 h 38"/>
                    <a:gd name="T18" fmla="*/ 32 w 42"/>
                    <a:gd name="T19" fmla="*/ 18 h 38"/>
                    <a:gd name="T20" fmla="*/ 28 w 42"/>
                    <a:gd name="T21" fmla="*/ 14 h 38"/>
                    <a:gd name="T22" fmla="*/ 20 w 42"/>
                    <a:gd name="T23" fmla="*/ 6 h 38"/>
                    <a:gd name="T24" fmla="*/ 18 w 42"/>
                    <a:gd name="T25" fmla="*/ 2 h 38"/>
                    <a:gd name="T26" fmla="*/ 18 w 42"/>
                    <a:gd name="T27" fmla="*/ 0 h 38"/>
                    <a:gd name="T28" fmla="*/ 0 w 42"/>
                    <a:gd name="T29" fmla="*/ 0 h 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2" h="38">
                      <a:moveTo>
                        <a:pt x="0" y="0"/>
                      </a:moveTo>
                      <a:lnTo>
                        <a:pt x="0" y="4"/>
                      </a:lnTo>
                      <a:lnTo>
                        <a:pt x="2" y="8"/>
                      </a:lnTo>
                      <a:lnTo>
                        <a:pt x="6" y="12"/>
                      </a:lnTo>
                      <a:lnTo>
                        <a:pt x="8" y="16"/>
                      </a:lnTo>
                      <a:lnTo>
                        <a:pt x="12" y="20"/>
                      </a:lnTo>
                      <a:lnTo>
                        <a:pt x="20" y="30"/>
                      </a:lnTo>
                      <a:lnTo>
                        <a:pt x="28" y="38"/>
                      </a:lnTo>
                      <a:lnTo>
                        <a:pt x="42" y="28"/>
                      </a:lnTo>
                      <a:lnTo>
                        <a:pt x="32" y="18"/>
                      </a:lnTo>
                      <a:lnTo>
                        <a:pt x="28" y="14"/>
                      </a:lnTo>
                      <a:lnTo>
                        <a:pt x="20" y="6"/>
                      </a:lnTo>
                      <a:lnTo>
                        <a:pt x="18" y="2"/>
                      </a:lnTo>
                      <a:lnTo>
                        <a:pt x="18" y="0"/>
                      </a:ln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127" name="Freeform 858"/>
                <p:cNvSpPr>
                  <a:spLocks/>
                </p:cNvSpPr>
                <p:nvPr/>
              </p:nvSpPr>
              <p:spPr bwMode="auto">
                <a:xfrm>
                  <a:off x="4926" y="2552"/>
                  <a:ext cx="42" cy="38"/>
                </a:xfrm>
                <a:custGeom>
                  <a:avLst/>
                  <a:gdLst>
                    <a:gd name="T0" fmla="*/ 0 w 42"/>
                    <a:gd name="T1" fmla="*/ 0 h 38"/>
                    <a:gd name="T2" fmla="*/ 0 w 42"/>
                    <a:gd name="T3" fmla="*/ 4 h 38"/>
                    <a:gd name="T4" fmla="*/ 2 w 42"/>
                    <a:gd name="T5" fmla="*/ 8 h 38"/>
                    <a:gd name="T6" fmla="*/ 6 w 42"/>
                    <a:gd name="T7" fmla="*/ 12 h 38"/>
                    <a:gd name="T8" fmla="*/ 8 w 42"/>
                    <a:gd name="T9" fmla="*/ 16 h 38"/>
                    <a:gd name="T10" fmla="*/ 12 w 42"/>
                    <a:gd name="T11" fmla="*/ 20 h 38"/>
                    <a:gd name="T12" fmla="*/ 20 w 42"/>
                    <a:gd name="T13" fmla="*/ 30 h 38"/>
                    <a:gd name="T14" fmla="*/ 28 w 42"/>
                    <a:gd name="T15" fmla="*/ 38 h 38"/>
                    <a:gd name="T16" fmla="*/ 42 w 42"/>
                    <a:gd name="T17" fmla="*/ 28 h 38"/>
                    <a:gd name="T18" fmla="*/ 32 w 42"/>
                    <a:gd name="T19" fmla="*/ 18 h 38"/>
                    <a:gd name="T20" fmla="*/ 28 w 42"/>
                    <a:gd name="T21" fmla="*/ 14 h 38"/>
                    <a:gd name="T22" fmla="*/ 20 w 42"/>
                    <a:gd name="T23" fmla="*/ 6 h 38"/>
                    <a:gd name="T24" fmla="*/ 18 w 42"/>
                    <a:gd name="T25" fmla="*/ 2 h 38"/>
                    <a:gd name="T26" fmla="*/ 18 w 42"/>
                    <a:gd name="T27" fmla="*/ 0 h 38"/>
                    <a:gd name="T28" fmla="*/ 0 w 42"/>
                    <a:gd name="T29" fmla="*/ 0 h 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2" h="38">
                      <a:moveTo>
                        <a:pt x="0" y="0"/>
                      </a:moveTo>
                      <a:lnTo>
                        <a:pt x="0" y="4"/>
                      </a:lnTo>
                      <a:lnTo>
                        <a:pt x="2" y="8"/>
                      </a:lnTo>
                      <a:lnTo>
                        <a:pt x="6" y="12"/>
                      </a:lnTo>
                      <a:lnTo>
                        <a:pt x="8" y="16"/>
                      </a:lnTo>
                      <a:lnTo>
                        <a:pt x="12" y="20"/>
                      </a:lnTo>
                      <a:lnTo>
                        <a:pt x="20" y="30"/>
                      </a:lnTo>
                      <a:lnTo>
                        <a:pt x="28" y="38"/>
                      </a:lnTo>
                      <a:lnTo>
                        <a:pt x="42" y="28"/>
                      </a:lnTo>
                      <a:lnTo>
                        <a:pt x="32" y="18"/>
                      </a:lnTo>
                      <a:lnTo>
                        <a:pt x="28" y="14"/>
                      </a:lnTo>
                      <a:lnTo>
                        <a:pt x="20" y="6"/>
                      </a:lnTo>
                      <a:lnTo>
                        <a:pt x="18" y="2"/>
                      </a:lnTo>
                      <a:lnTo>
                        <a:pt x="18" y="0"/>
                      </a:lnTo>
                      <a:lnTo>
                        <a:pt x="0" y="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032" name="Group 859"/>
              <p:cNvGrpSpPr>
                <a:grpSpLocks/>
              </p:cNvGrpSpPr>
              <p:nvPr/>
            </p:nvGrpSpPr>
            <p:grpSpPr bwMode="auto">
              <a:xfrm>
                <a:off x="3598" y="2548"/>
                <a:ext cx="18" cy="142"/>
                <a:chOff x="4926" y="2408"/>
                <a:chExt cx="18" cy="142"/>
              </a:xfrm>
            </p:grpSpPr>
            <p:sp>
              <p:nvSpPr>
                <p:cNvPr id="34124" name="Rectangle 860"/>
                <p:cNvSpPr>
                  <a:spLocks noChangeArrowheads="1"/>
                </p:cNvSpPr>
                <p:nvPr/>
              </p:nvSpPr>
              <p:spPr bwMode="auto">
                <a:xfrm>
                  <a:off x="4926" y="2408"/>
                  <a:ext cx="18" cy="142"/>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endParaRPr lang="el-GR" altLang="el-GR" sz="1800" b="0">
                    <a:cs typeface="Arial" pitchFamily="34" charset="0"/>
                  </a:endParaRPr>
                </a:p>
              </p:txBody>
            </p:sp>
            <p:sp>
              <p:nvSpPr>
                <p:cNvPr id="34125" name="Rectangle 861"/>
                <p:cNvSpPr>
                  <a:spLocks noChangeArrowheads="1"/>
                </p:cNvSpPr>
                <p:nvPr/>
              </p:nvSpPr>
              <p:spPr bwMode="auto">
                <a:xfrm>
                  <a:off x="4926" y="2408"/>
                  <a:ext cx="18" cy="142"/>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eaLnBrk="1" hangingPunct="1">
                    <a:spcBef>
                      <a:spcPct val="0"/>
                    </a:spcBef>
                    <a:buClrTx/>
                    <a:buFontTx/>
                    <a:buNone/>
                  </a:pPr>
                  <a:endParaRPr lang="el-GR" altLang="el-GR" sz="1800" b="0">
                    <a:cs typeface="Arial" pitchFamily="34" charset="0"/>
                  </a:endParaRPr>
                </a:p>
              </p:txBody>
            </p:sp>
          </p:grpSp>
          <p:grpSp>
            <p:nvGrpSpPr>
              <p:cNvPr id="34033" name="Group 862"/>
              <p:cNvGrpSpPr>
                <a:grpSpLocks/>
              </p:cNvGrpSpPr>
              <p:nvPr/>
            </p:nvGrpSpPr>
            <p:grpSpPr bwMode="auto">
              <a:xfrm>
                <a:off x="3598" y="2500"/>
                <a:ext cx="34" cy="46"/>
                <a:chOff x="4926" y="2360"/>
                <a:chExt cx="34" cy="46"/>
              </a:xfrm>
            </p:grpSpPr>
            <p:sp>
              <p:nvSpPr>
                <p:cNvPr id="34122" name="Freeform 863"/>
                <p:cNvSpPr>
                  <a:spLocks/>
                </p:cNvSpPr>
                <p:nvPr/>
              </p:nvSpPr>
              <p:spPr bwMode="auto">
                <a:xfrm>
                  <a:off x="4926" y="2360"/>
                  <a:ext cx="34" cy="46"/>
                </a:xfrm>
                <a:custGeom>
                  <a:avLst/>
                  <a:gdLst>
                    <a:gd name="T0" fmla="*/ 28 w 34"/>
                    <a:gd name="T1" fmla="*/ 2 h 46"/>
                    <a:gd name="T2" fmla="*/ 34 w 34"/>
                    <a:gd name="T3" fmla="*/ 4 h 46"/>
                    <a:gd name="T4" fmla="*/ 32 w 34"/>
                    <a:gd name="T5" fmla="*/ 4 h 46"/>
                    <a:gd name="T6" fmla="*/ 28 w 34"/>
                    <a:gd name="T7" fmla="*/ 0 h 46"/>
                    <a:gd name="T8" fmla="*/ 22 w 34"/>
                    <a:gd name="T9" fmla="*/ 0 h 46"/>
                    <a:gd name="T10" fmla="*/ 12 w 34"/>
                    <a:gd name="T11" fmla="*/ 0 h 46"/>
                    <a:gd name="T12" fmla="*/ 8 w 34"/>
                    <a:gd name="T13" fmla="*/ 8 h 46"/>
                    <a:gd name="T14" fmla="*/ 2 w 34"/>
                    <a:gd name="T15" fmla="*/ 16 h 46"/>
                    <a:gd name="T16" fmla="*/ 0 w 34"/>
                    <a:gd name="T17" fmla="*/ 28 h 46"/>
                    <a:gd name="T18" fmla="*/ 0 w 34"/>
                    <a:gd name="T19" fmla="*/ 46 h 46"/>
                    <a:gd name="T20" fmla="*/ 18 w 34"/>
                    <a:gd name="T21" fmla="*/ 46 h 46"/>
                    <a:gd name="T22" fmla="*/ 18 w 34"/>
                    <a:gd name="T23" fmla="*/ 30 h 46"/>
                    <a:gd name="T24" fmla="*/ 20 w 34"/>
                    <a:gd name="T25" fmla="*/ 20 h 46"/>
                    <a:gd name="T26" fmla="*/ 22 w 34"/>
                    <a:gd name="T27" fmla="*/ 14 h 46"/>
                    <a:gd name="T28" fmla="*/ 22 w 34"/>
                    <a:gd name="T29" fmla="*/ 12 h 46"/>
                    <a:gd name="T30" fmla="*/ 22 w 34"/>
                    <a:gd name="T31" fmla="*/ 14 h 46"/>
                    <a:gd name="T32" fmla="*/ 20 w 34"/>
                    <a:gd name="T33" fmla="*/ 12 h 46"/>
                    <a:gd name="T34" fmla="*/ 22 w 34"/>
                    <a:gd name="T35" fmla="*/ 14 h 46"/>
                    <a:gd name="T36" fmla="*/ 28 w 34"/>
                    <a:gd name="T37" fmla="*/ 16 h 46"/>
                    <a:gd name="T38" fmla="*/ 22 w 34"/>
                    <a:gd name="T39" fmla="*/ 14 h 46"/>
                    <a:gd name="T40" fmla="*/ 22 w 34"/>
                    <a:gd name="T41" fmla="*/ 16 h 46"/>
                    <a:gd name="T42" fmla="*/ 28 w 34"/>
                    <a:gd name="T43" fmla="*/ 16 h 46"/>
                    <a:gd name="T44" fmla="*/ 28 w 34"/>
                    <a:gd name="T45" fmla="*/ 2 h 4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4" h="46">
                      <a:moveTo>
                        <a:pt x="28" y="2"/>
                      </a:moveTo>
                      <a:lnTo>
                        <a:pt x="34" y="4"/>
                      </a:lnTo>
                      <a:lnTo>
                        <a:pt x="32" y="4"/>
                      </a:lnTo>
                      <a:lnTo>
                        <a:pt x="28" y="0"/>
                      </a:lnTo>
                      <a:lnTo>
                        <a:pt x="22" y="0"/>
                      </a:lnTo>
                      <a:lnTo>
                        <a:pt x="12" y="0"/>
                      </a:lnTo>
                      <a:lnTo>
                        <a:pt x="8" y="8"/>
                      </a:lnTo>
                      <a:lnTo>
                        <a:pt x="2" y="16"/>
                      </a:lnTo>
                      <a:lnTo>
                        <a:pt x="0" y="28"/>
                      </a:lnTo>
                      <a:lnTo>
                        <a:pt x="0" y="46"/>
                      </a:lnTo>
                      <a:lnTo>
                        <a:pt x="18" y="46"/>
                      </a:lnTo>
                      <a:lnTo>
                        <a:pt x="18" y="30"/>
                      </a:lnTo>
                      <a:lnTo>
                        <a:pt x="20" y="20"/>
                      </a:lnTo>
                      <a:lnTo>
                        <a:pt x="22" y="14"/>
                      </a:lnTo>
                      <a:lnTo>
                        <a:pt x="22" y="12"/>
                      </a:lnTo>
                      <a:lnTo>
                        <a:pt x="22" y="14"/>
                      </a:lnTo>
                      <a:lnTo>
                        <a:pt x="20" y="12"/>
                      </a:lnTo>
                      <a:lnTo>
                        <a:pt x="22" y="14"/>
                      </a:lnTo>
                      <a:lnTo>
                        <a:pt x="28" y="16"/>
                      </a:lnTo>
                      <a:lnTo>
                        <a:pt x="22" y="14"/>
                      </a:lnTo>
                      <a:lnTo>
                        <a:pt x="22" y="16"/>
                      </a:lnTo>
                      <a:lnTo>
                        <a:pt x="28" y="16"/>
                      </a:lnTo>
                      <a:lnTo>
                        <a:pt x="28"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123" name="Freeform 864"/>
                <p:cNvSpPr>
                  <a:spLocks/>
                </p:cNvSpPr>
                <p:nvPr/>
              </p:nvSpPr>
              <p:spPr bwMode="auto">
                <a:xfrm>
                  <a:off x="4926" y="2360"/>
                  <a:ext cx="34" cy="46"/>
                </a:xfrm>
                <a:custGeom>
                  <a:avLst/>
                  <a:gdLst>
                    <a:gd name="T0" fmla="*/ 28 w 34"/>
                    <a:gd name="T1" fmla="*/ 2 h 46"/>
                    <a:gd name="T2" fmla="*/ 34 w 34"/>
                    <a:gd name="T3" fmla="*/ 4 h 46"/>
                    <a:gd name="T4" fmla="*/ 32 w 34"/>
                    <a:gd name="T5" fmla="*/ 4 h 46"/>
                    <a:gd name="T6" fmla="*/ 28 w 34"/>
                    <a:gd name="T7" fmla="*/ 0 h 46"/>
                    <a:gd name="T8" fmla="*/ 22 w 34"/>
                    <a:gd name="T9" fmla="*/ 0 h 46"/>
                    <a:gd name="T10" fmla="*/ 12 w 34"/>
                    <a:gd name="T11" fmla="*/ 0 h 46"/>
                    <a:gd name="T12" fmla="*/ 8 w 34"/>
                    <a:gd name="T13" fmla="*/ 8 h 46"/>
                    <a:gd name="T14" fmla="*/ 2 w 34"/>
                    <a:gd name="T15" fmla="*/ 16 h 46"/>
                    <a:gd name="T16" fmla="*/ 0 w 34"/>
                    <a:gd name="T17" fmla="*/ 28 h 46"/>
                    <a:gd name="T18" fmla="*/ 0 w 34"/>
                    <a:gd name="T19" fmla="*/ 46 h 46"/>
                    <a:gd name="T20" fmla="*/ 18 w 34"/>
                    <a:gd name="T21" fmla="*/ 46 h 46"/>
                    <a:gd name="T22" fmla="*/ 18 w 34"/>
                    <a:gd name="T23" fmla="*/ 30 h 46"/>
                    <a:gd name="T24" fmla="*/ 20 w 34"/>
                    <a:gd name="T25" fmla="*/ 20 h 46"/>
                    <a:gd name="T26" fmla="*/ 22 w 34"/>
                    <a:gd name="T27" fmla="*/ 14 h 46"/>
                    <a:gd name="T28" fmla="*/ 22 w 34"/>
                    <a:gd name="T29" fmla="*/ 12 h 46"/>
                    <a:gd name="T30" fmla="*/ 22 w 34"/>
                    <a:gd name="T31" fmla="*/ 14 h 46"/>
                    <a:gd name="T32" fmla="*/ 20 w 34"/>
                    <a:gd name="T33" fmla="*/ 12 h 46"/>
                    <a:gd name="T34" fmla="*/ 22 w 34"/>
                    <a:gd name="T35" fmla="*/ 14 h 46"/>
                    <a:gd name="T36" fmla="*/ 28 w 34"/>
                    <a:gd name="T37" fmla="*/ 16 h 46"/>
                    <a:gd name="T38" fmla="*/ 22 w 34"/>
                    <a:gd name="T39" fmla="*/ 14 h 46"/>
                    <a:gd name="T40" fmla="*/ 22 w 34"/>
                    <a:gd name="T41" fmla="*/ 16 h 46"/>
                    <a:gd name="T42" fmla="*/ 28 w 34"/>
                    <a:gd name="T43" fmla="*/ 16 h 46"/>
                    <a:gd name="T44" fmla="*/ 28 w 34"/>
                    <a:gd name="T45" fmla="*/ 2 h 4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4" h="46">
                      <a:moveTo>
                        <a:pt x="28" y="2"/>
                      </a:moveTo>
                      <a:lnTo>
                        <a:pt x="34" y="4"/>
                      </a:lnTo>
                      <a:lnTo>
                        <a:pt x="32" y="4"/>
                      </a:lnTo>
                      <a:lnTo>
                        <a:pt x="28" y="0"/>
                      </a:lnTo>
                      <a:lnTo>
                        <a:pt x="22" y="0"/>
                      </a:lnTo>
                      <a:lnTo>
                        <a:pt x="12" y="0"/>
                      </a:lnTo>
                      <a:lnTo>
                        <a:pt x="8" y="8"/>
                      </a:lnTo>
                      <a:lnTo>
                        <a:pt x="2" y="16"/>
                      </a:lnTo>
                      <a:lnTo>
                        <a:pt x="0" y="28"/>
                      </a:lnTo>
                      <a:lnTo>
                        <a:pt x="0" y="46"/>
                      </a:lnTo>
                      <a:lnTo>
                        <a:pt x="18" y="46"/>
                      </a:lnTo>
                      <a:lnTo>
                        <a:pt x="18" y="30"/>
                      </a:lnTo>
                      <a:lnTo>
                        <a:pt x="20" y="20"/>
                      </a:lnTo>
                      <a:lnTo>
                        <a:pt x="22" y="14"/>
                      </a:lnTo>
                      <a:lnTo>
                        <a:pt x="22" y="12"/>
                      </a:lnTo>
                      <a:lnTo>
                        <a:pt x="22" y="14"/>
                      </a:lnTo>
                      <a:lnTo>
                        <a:pt x="20" y="12"/>
                      </a:lnTo>
                      <a:lnTo>
                        <a:pt x="22" y="14"/>
                      </a:lnTo>
                      <a:lnTo>
                        <a:pt x="28" y="16"/>
                      </a:lnTo>
                      <a:lnTo>
                        <a:pt x="22" y="14"/>
                      </a:lnTo>
                      <a:lnTo>
                        <a:pt x="22" y="16"/>
                      </a:lnTo>
                      <a:lnTo>
                        <a:pt x="28" y="16"/>
                      </a:lnTo>
                      <a:lnTo>
                        <a:pt x="28" y="2"/>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034" name="Group 865"/>
              <p:cNvGrpSpPr>
                <a:grpSpLocks/>
              </p:cNvGrpSpPr>
              <p:nvPr/>
            </p:nvGrpSpPr>
            <p:grpSpPr bwMode="auto">
              <a:xfrm>
                <a:off x="3626" y="2502"/>
                <a:ext cx="52" cy="16"/>
                <a:chOff x="4954" y="2362"/>
                <a:chExt cx="52" cy="16"/>
              </a:xfrm>
            </p:grpSpPr>
            <p:sp>
              <p:nvSpPr>
                <p:cNvPr id="34120" name="Freeform 866"/>
                <p:cNvSpPr>
                  <a:spLocks/>
                </p:cNvSpPr>
                <p:nvPr/>
              </p:nvSpPr>
              <p:spPr bwMode="auto">
                <a:xfrm>
                  <a:off x="4954" y="2362"/>
                  <a:ext cx="52" cy="16"/>
                </a:xfrm>
                <a:custGeom>
                  <a:avLst/>
                  <a:gdLst>
                    <a:gd name="T0" fmla="*/ 52 w 52"/>
                    <a:gd name="T1" fmla="*/ 4 h 16"/>
                    <a:gd name="T2" fmla="*/ 46 w 52"/>
                    <a:gd name="T3" fmla="*/ 0 h 16"/>
                    <a:gd name="T4" fmla="*/ 0 w 52"/>
                    <a:gd name="T5" fmla="*/ 0 h 16"/>
                    <a:gd name="T6" fmla="*/ 0 w 52"/>
                    <a:gd name="T7" fmla="*/ 16 h 16"/>
                    <a:gd name="T8" fmla="*/ 46 w 52"/>
                    <a:gd name="T9" fmla="*/ 16 h 16"/>
                    <a:gd name="T10" fmla="*/ 40 w 52"/>
                    <a:gd name="T11" fmla="*/ 12 h 16"/>
                    <a:gd name="T12" fmla="*/ 52 w 52"/>
                    <a:gd name="T13" fmla="*/ 4 h 16"/>
                    <a:gd name="T14" fmla="*/ 50 w 52"/>
                    <a:gd name="T15" fmla="*/ 0 h 16"/>
                    <a:gd name="T16" fmla="*/ 46 w 52"/>
                    <a:gd name="T17" fmla="*/ 0 h 16"/>
                    <a:gd name="T18" fmla="*/ 52 w 52"/>
                    <a:gd name="T19" fmla="*/ 4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2" h="16">
                      <a:moveTo>
                        <a:pt x="52" y="4"/>
                      </a:moveTo>
                      <a:lnTo>
                        <a:pt x="46" y="0"/>
                      </a:lnTo>
                      <a:lnTo>
                        <a:pt x="0" y="0"/>
                      </a:lnTo>
                      <a:lnTo>
                        <a:pt x="0" y="16"/>
                      </a:lnTo>
                      <a:lnTo>
                        <a:pt x="46" y="16"/>
                      </a:lnTo>
                      <a:lnTo>
                        <a:pt x="40" y="12"/>
                      </a:lnTo>
                      <a:lnTo>
                        <a:pt x="52" y="4"/>
                      </a:lnTo>
                      <a:lnTo>
                        <a:pt x="50" y="0"/>
                      </a:lnTo>
                      <a:lnTo>
                        <a:pt x="46" y="0"/>
                      </a:lnTo>
                      <a:lnTo>
                        <a:pt x="52" y="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121" name="Freeform 867"/>
                <p:cNvSpPr>
                  <a:spLocks/>
                </p:cNvSpPr>
                <p:nvPr/>
              </p:nvSpPr>
              <p:spPr bwMode="auto">
                <a:xfrm>
                  <a:off x="4954" y="2362"/>
                  <a:ext cx="52" cy="16"/>
                </a:xfrm>
                <a:custGeom>
                  <a:avLst/>
                  <a:gdLst>
                    <a:gd name="T0" fmla="*/ 52 w 52"/>
                    <a:gd name="T1" fmla="*/ 4 h 16"/>
                    <a:gd name="T2" fmla="*/ 46 w 52"/>
                    <a:gd name="T3" fmla="*/ 0 h 16"/>
                    <a:gd name="T4" fmla="*/ 0 w 52"/>
                    <a:gd name="T5" fmla="*/ 0 h 16"/>
                    <a:gd name="T6" fmla="*/ 0 w 52"/>
                    <a:gd name="T7" fmla="*/ 16 h 16"/>
                    <a:gd name="T8" fmla="*/ 46 w 52"/>
                    <a:gd name="T9" fmla="*/ 16 h 16"/>
                    <a:gd name="T10" fmla="*/ 40 w 52"/>
                    <a:gd name="T11" fmla="*/ 12 h 16"/>
                    <a:gd name="T12" fmla="*/ 52 w 52"/>
                    <a:gd name="T13" fmla="*/ 4 h 16"/>
                    <a:gd name="T14" fmla="*/ 50 w 52"/>
                    <a:gd name="T15" fmla="*/ 0 h 16"/>
                    <a:gd name="T16" fmla="*/ 46 w 52"/>
                    <a:gd name="T17" fmla="*/ 0 h 16"/>
                    <a:gd name="T18" fmla="*/ 52 w 52"/>
                    <a:gd name="T19" fmla="*/ 4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2" h="16">
                      <a:moveTo>
                        <a:pt x="52" y="4"/>
                      </a:moveTo>
                      <a:lnTo>
                        <a:pt x="46" y="0"/>
                      </a:lnTo>
                      <a:lnTo>
                        <a:pt x="0" y="0"/>
                      </a:lnTo>
                      <a:lnTo>
                        <a:pt x="0" y="16"/>
                      </a:lnTo>
                      <a:lnTo>
                        <a:pt x="46" y="16"/>
                      </a:lnTo>
                      <a:lnTo>
                        <a:pt x="40" y="12"/>
                      </a:lnTo>
                      <a:lnTo>
                        <a:pt x="52" y="4"/>
                      </a:lnTo>
                      <a:lnTo>
                        <a:pt x="50" y="0"/>
                      </a:lnTo>
                      <a:lnTo>
                        <a:pt x="46" y="0"/>
                      </a:lnTo>
                      <a:lnTo>
                        <a:pt x="52" y="4"/>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035" name="Group 868"/>
              <p:cNvGrpSpPr>
                <a:grpSpLocks/>
              </p:cNvGrpSpPr>
              <p:nvPr/>
            </p:nvGrpSpPr>
            <p:grpSpPr bwMode="auto">
              <a:xfrm>
                <a:off x="3666" y="2506"/>
                <a:ext cx="38" cy="114"/>
                <a:chOff x="4994" y="2366"/>
                <a:chExt cx="38" cy="114"/>
              </a:xfrm>
            </p:grpSpPr>
            <p:sp>
              <p:nvSpPr>
                <p:cNvPr id="34118" name="Freeform 869"/>
                <p:cNvSpPr>
                  <a:spLocks/>
                </p:cNvSpPr>
                <p:nvPr/>
              </p:nvSpPr>
              <p:spPr bwMode="auto">
                <a:xfrm>
                  <a:off x="4994" y="2366"/>
                  <a:ext cx="38" cy="114"/>
                </a:xfrm>
                <a:custGeom>
                  <a:avLst/>
                  <a:gdLst>
                    <a:gd name="T0" fmla="*/ 4 w 38"/>
                    <a:gd name="T1" fmla="*/ 114 h 114"/>
                    <a:gd name="T2" fmla="*/ 10 w 38"/>
                    <a:gd name="T3" fmla="*/ 110 h 114"/>
                    <a:gd name="T4" fmla="*/ 14 w 38"/>
                    <a:gd name="T5" fmla="*/ 110 h 114"/>
                    <a:gd name="T6" fmla="*/ 20 w 38"/>
                    <a:gd name="T7" fmla="*/ 102 h 114"/>
                    <a:gd name="T8" fmla="*/ 26 w 38"/>
                    <a:gd name="T9" fmla="*/ 92 h 114"/>
                    <a:gd name="T10" fmla="*/ 32 w 38"/>
                    <a:gd name="T11" fmla="*/ 78 h 114"/>
                    <a:gd name="T12" fmla="*/ 38 w 38"/>
                    <a:gd name="T13" fmla="*/ 60 h 114"/>
                    <a:gd name="T14" fmla="*/ 34 w 38"/>
                    <a:gd name="T15" fmla="*/ 42 h 114"/>
                    <a:gd name="T16" fmla="*/ 26 w 38"/>
                    <a:gd name="T17" fmla="*/ 20 h 114"/>
                    <a:gd name="T18" fmla="*/ 10 w 38"/>
                    <a:gd name="T19" fmla="*/ 0 h 114"/>
                    <a:gd name="T20" fmla="*/ 0 w 38"/>
                    <a:gd name="T21" fmla="*/ 6 h 114"/>
                    <a:gd name="T22" fmla="*/ 12 w 38"/>
                    <a:gd name="T23" fmla="*/ 26 h 114"/>
                    <a:gd name="T24" fmla="*/ 20 w 38"/>
                    <a:gd name="T25" fmla="*/ 44 h 114"/>
                    <a:gd name="T26" fmla="*/ 20 w 38"/>
                    <a:gd name="T27" fmla="*/ 60 h 114"/>
                    <a:gd name="T28" fmla="*/ 16 w 38"/>
                    <a:gd name="T29" fmla="*/ 74 h 114"/>
                    <a:gd name="T30" fmla="*/ 12 w 38"/>
                    <a:gd name="T31" fmla="*/ 86 h 114"/>
                    <a:gd name="T32" fmla="*/ 4 w 38"/>
                    <a:gd name="T33" fmla="*/ 94 h 114"/>
                    <a:gd name="T34" fmla="*/ 0 w 38"/>
                    <a:gd name="T35" fmla="*/ 100 h 114"/>
                    <a:gd name="T36" fmla="*/ 0 w 38"/>
                    <a:gd name="T37" fmla="*/ 102 h 114"/>
                    <a:gd name="T38" fmla="*/ 4 w 38"/>
                    <a:gd name="T39" fmla="*/ 100 h 114"/>
                    <a:gd name="T40" fmla="*/ 4 w 38"/>
                    <a:gd name="T41" fmla="*/ 114 h 114"/>
                    <a:gd name="T42" fmla="*/ 10 w 38"/>
                    <a:gd name="T43" fmla="*/ 114 h 114"/>
                    <a:gd name="T44" fmla="*/ 10 w 38"/>
                    <a:gd name="T45" fmla="*/ 110 h 114"/>
                    <a:gd name="T46" fmla="*/ 4 w 38"/>
                    <a:gd name="T47" fmla="*/ 114 h 1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8" h="114">
                      <a:moveTo>
                        <a:pt x="4" y="114"/>
                      </a:moveTo>
                      <a:lnTo>
                        <a:pt x="10" y="110"/>
                      </a:lnTo>
                      <a:lnTo>
                        <a:pt x="14" y="110"/>
                      </a:lnTo>
                      <a:lnTo>
                        <a:pt x="20" y="102"/>
                      </a:lnTo>
                      <a:lnTo>
                        <a:pt x="26" y="92"/>
                      </a:lnTo>
                      <a:lnTo>
                        <a:pt x="32" y="78"/>
                      </a:lnTo>
                      <a:lnTo>
                        <a:pt x="38" y="60"/>
                      </a:lnTo>
                      <a:lnTo>
                        <a:pt x="34" y="42"/>
                      </a:lnTo>
                      <a:lnTo>
                        <a:pt x="26" y="20"/>
                      </a:lnTo>
                      <a:lnTo>
                        <a:pt x="10" y="0"/>
                      </a:lnTo>
                      <a:lnTo>
                        <a:pt x="0" y="6"/>
                      </a:lnTo>
                      <a:lnTo>
                        <a:pt x="12" y="26"/>
                      </a:lnTo>
                      <a:lnTo>
                        <a:pt x="20" y="44"/>
                      </a:lnTo>
                      <a:lnTo>
                        <a:pt x="20" y="60"/>
                      </a:lnTo>
                      <a:lnTo>
                        <a:pt x="16" y="74"/>
                      </a:lnTo>
                      <a:lnTo>
                        <a:pt x="12" y="86"/>
                      </a:lnTo>
                      <a:lnTo>
                        <a:pt x="4" y="94"/>
                      </a:lnTo>
                      <a:lnTo>
                        <a:pt x="0" y="100"/>
                      </a:lnTo>
                      <a:lnTo>
                        <a:pt x="0" y="102"/>
                      </a:lnTo>
                      <a:lnTo>
                        <a:pt x="4" y="100"/>
                      </a:lnTo>
                      <a:lnTo>
                        <a:pt x="4" y="114"/>
                      </a:lnTo>
                      <a:lnTo>
                        <a:pt x="10" y="114"/>
                      </a:lnTo>
                      <a:lnTo>
                        <a:pt x="10" y="110"/>
                      </a:lnTo>
                      <a:lnTo>
                        <a:pt x="4" y="11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119" name="Freeform 870"/>
                <p:cNvSpPr>
                  <a:spLocks/>
                </p:cNvSpPr>
                <p:nvPr/>
              </p:nvSpPr>
              <p:spPr bwMode="auto">
                <a:xfrm>
                  <a:off x="4994" y="2366"/>
                  <a:ext cx="38" cy="114"/>
                </a:xfrm>
                <a:custGeom>
                  <a:avLst/>
                  <a:gdLst>
                    <a:gd name="T0" fmla="*/ 4 w 38"/>
                    <a:gd name="T1" fmla="*/ 114 h 114"/>
                    <a:gd name="T2" fmla="*/ 10 w 38"/>
                    <a:gd name="T3" fmla="*/ 110 h 114"/>
                    <a:gd name="T4" fmla="*/ 14 w 38"/>
                    <a:gd name="T5" fmla="*/ 110 h 114"/>
                    <a:gd name="T6" fmla="*/ 20 w 38"/>
                    <a:gd name="T7" fmla="*/ 102 h 114"/>
                    <a:gd name="T8" fmla="*/ 26 w 38"/>
                    <a:gd name="T9" fmla="*/ 92 h 114"/>
                    <a:gd name="T10" fmla="*/ 32 w 38"/>
                    <a:gd name="T11" fmla="*/ 78 h 114"/>
                    <a:gd name="T12" fmla="*/ 38 w 38"/>
                    <a:gd name="T13" fmla="*/ 60 h 114"/>
                    <a:gd name="T14" fmla="*/ 34 w 38"/>
                    <a:gd name="T15" fmla="*/ 42 h 114"/>
                    <a:gd name="T16" fmla="*/ 26 w 38"/>
                    <a:gd name="T17" fmla="*/ 20 h 114"/>
                    <a:gd name="T18" fmla="*/ 10 w 38"/>
                    <a:gd name="T19" fmla="*/ 0 h 114"/>
                    <a:gd name="T20" fmla="*/ 0 w 38"/>
                    <a:gd name="T21" fmla="*/ 6 h 114"/>
                    <a:gd name="T22" fmla="*/ 12 w 38"/>
                    <a:gd name="T23" fmla="*/ 26 h 114"/>
                    <a:gd name="T24" fmla="*/ 20 w 38"/>
                    <a:gd name="T25" fmla="*/ 44 h 114"/>
                    <a:gd name="T26" fmla="*/ 20 w 38"/>
                    <a:gd name="T27" fmla="*/ 60 h 114"/>
                    <a:gd name="T28" fmla="*/ 16 w 38"/>
                    <a:gd name="T29" fmla="*/ 74 h 114"/>
                    <a:gd name="T30" fmla="*/ 12 w 38"/>
                    <a:gd name="T31" fmla="*/ 86 h 114"/>
                    <a:gd name="T32" fmla="*/ 4 w 38"/>
                    <a:gd name="T33" fmla="*/ 94 h 114"/>
                    <a:gd name="T34" fmla="*/ 0 w 38"/>
                    <a:gd name="T35" fmla="*/ 100 h 114"/>
                    <a:gd name="T36" fmla="*/ 0 w 38"/>
                    <a:gd name="T37" fmla="*/ 102 h 114"/>
                    <a:gd name="T38" fmla="*/ 4 w 38"/>
                    <a:gd name="T39" fmla="*/ 100 h 114"/>
                    <a:gd name="T40" fmla="*/ 4 w 38"/>
                    <a:gd name="T41" fmla="*/ 114 h 114"/>
                    <a:gd name="T42" fmla="*/ 10 w 38"/>
                    <a:gd name="T43" fmla="*/ 114 h 114"/>
                    <a:gd name="T44" fmla="*/ 10 w 38"/>
                    <a:gd name="T45" fmla="*/ 110 h 114"/>
                    <a:gd name="T46" fmla="*/ 4 w 38"/>
                    <a:gd name="T47" fmla="*/ 114 h 1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8" h="114">
                      <a:moveTo>
                        <a:pt x="4" y="114"/>
                      </a:moveTo>
                      <a:lnTo>
                        <a:pt x="10" y="110"/>
                      </a:lnTo>
                      <a:lnTo>
                        <a:pt x="14" y="110"/>
                      </a:lnTo>
                      <a:lnTo>
                        <a:pt x="20" y="102"/>
                      </a:lnTo>
                      <a:lnTo>
                        <a:pt x="26" y="92"/>
                      </a:lnTo>
                      <a:lnTo>
                        <a:pt x="32" y="78"/>
                      </a:lnTo>
                      <a:lnTo>
                        <a:pt x="38" y="60"/>
                      </a:lnTo>
                      <a:lnTo>
                        <a:pt x="34" y="42"/>
                      </a:lnTo>
                      <a:lnTo>
                        <a:pt x="26" y="20"/>
                      </a:lnTo>
                      <a:lnTo>
                        <a:pt x="10" y="0"/>
                      </a:lnTo>
                      <a:lnTo>
                        <a:pt x="0" y="6"/>
                      </a:lnTo>
                      <a:lnTo>
                        <a:pt x="12" y="26"/>
                      </a:lnTo>
                      <a:lnTo>
                        <a:pt x="20" y="44"/>
                      </a:lnTo>
                      <a:lnTo>
                        <a:pt x="20" y="60"/>
                      </a:lnTo>
                      <a:lnTo>
                        <a:pt x="16" y="74"/>
                      </a:lnTo>
                      <a:lnTo>
                        <a:pt x="12" y="86"/>
                      </a:lnTo>
                      <a:lnTo>
                        <a:pt x="4" y="94"/>
                      </a:lnTo>
                      <a:lnTo>
                        <a:pt x="0" y="100"/>
                      </a:lnTo>
                      <a:lnTo>
                        <a:pt x="0" y="102"/>
                      </a:lnTo>
                      <a:lnTo>
                        <a:pt x="4" y="100"/>
                      </a:lnTo>
                      <a:lnTo>
                        <a:pt x="4" y="114"/>
                      </a:lnTo>
                      <a:lnTo>
                        <a:pt x="10" y="114"/>
                      </a:lnTo>
                      <a:lnTo>
                        <a:pt x="10" y="110"/>
                      </a:lnTo>
                      <a:lnTo>
                        <a:pt x="4" y="114"/>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036" name="Group 871"/>
              <p:cNvGrpSpPr>
                <a:grpSpLocks/>
              </p:cNvGrpSpPr>
              <p:nvPr/>
            </p:nvGrpSpPr>
            <p:grpSpPr bwMode="auto">
              <a:xfrm>
                <a:off x="3614" y="2608"/>
                <a:ext cx="58" cy="14"/>
                <a:chOff x="4942" y="2468"/>
                <a:chExt cx="58" cy="14"/>
              </a:xfrm>
            </p:grpSpPr>
            <p:sp>
              <p:nvSpPr>
                <p:cNvPr id="34116" name="Freeform 872"/>
                <p:cNvSpPr>
                  <a:spLocks/>
                </p:cNvSpPr>
                <p:nvPr/>
              </p:nvSpPr>
              <p:spPr bwMode="auto">
                <a:xfrm>
                  <a:off x="4942" y="2468"/>
                  <a:ext cx="58" cy="14"/>
                </a:xfrm>
                <a:custGeom>
                  <a:avLst/>
                  <a:gdLst>
                    <a:gd name="T0" fmla="*/ 0 w 58"/>
                    <a:gd name="T1" fmla="*/ 12 h 14"/>
                    <a:gd name="T2" fmla="*/ 2 w 58"/>
                    <a:gd name="T3" fmla="*/ 14 h 14"/>
                    <a:gd name="T4" fmla="*/ 58 w 58"/>
                    <a:gd name="T5" fmla="*/ 14 h 14"/>
                    <a:gd name="T6" fmla="*/ 58 w 58"/>
                    <a:gd name="T7" fmla="*/ 0 h 14"/>
                    <a:gd name="T8" fmla="*/ 2 w 58"/>
                    <a:gd name="T9" fmla="*/ 0 h 14"/>
                    <a:gd name="T10" fmla="*/ 6 w 58"/>
                    <a:gd name="T11" fmla="*/ 0 h 14"/>
                    <a:gd name="T12" fmla="*/ 0 w 58"/>
                    <a:gd name="T13" fmla="*/ 12 h 14"/>
                    <a:gd name="T14" fmla="*/ 2 w 58"/>
                    <a:gd name="T15" fmla="*/ 14 h 14"/>
                    <a:gd name="T16" fmla="*/ 2 w 58"/>
                    <a:gd name="T17" fmla="*/ 14 h 14"/>
                    <a:gd name="T18" fmla="*/ 0 w 58"/>
                    <a:gd name="T19" fmla="*/ 12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8" h="14">
                      <a:moveTo>
                        <a:pt x="0" y="12"/>
                      </a:moveTo>
                      <a:lnTo>
                        <a:pt x="2" y="14"/>
                      </a:lnTo>
                      <a:lnTo>
                        <a:pt x="58" y="14"/>
                      </a:lnTo>
                      <a:lnTo>
                        <a:pt x="58" y="0"/>
                      </a:lnTo>
                      <a:lnTo>
                        <a:pt x="2" y="0"/>
                      </a:lnTo>
                      <a:lnTo>
                        <a:pt x="6" y="0"/>
                      </a:lnTo>
                      <a:lnTo>
                        <a:pt x="0" y="12"/>
                      </a:lnTo>
                      <a:lnTo>
                        <a:pt x="2" y="14"/>
                      </a:lnTo>
                      <a:lnTo>
                        <a:pt x="0" y="1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117" name="Freeform 873"/>
                <p:cNvSpPr>
                  <a:spLocks/>
                </p:cNvSpPr>
                <p:nvPr/>
              </p:nvSpPr>
              <p:spPr bwMode="auto">
                <a:xfrm>
                  <a:off x="4942" y="2468"/>
                  <a:ext cx="58" cy="14"/>
                </a:xfrm>
                <a:custGeom>
                  <a:avLst/>
                  <a:gdLst>
                    <a:gd name="T0" fmla="*/ 0 w 58"/>
                    <a:gd name="T1" fmla="*/ 12 h 14"/>
                    <a:gd name="T2" fmla="*/ 2 w 58"/>
                    <a:gd name="T3" fmla="*/ 14 h 14"/>
                    <a:gd name="T4" fmla="*/ 58 w 58"/>
                    <a:gd name="T5" fmla="*/ 14 h 14"/>
                    <a:gd name="T6" fmla="*/ 58 w 58"/>
                    <a:gd name="T7" fmla="*/ 0 h 14"/>
                    <a:gd name="T8" fmla="*/ 2 w 58"/>
                    <a:gd name="T9" fmla="*/ 0 h 14"/>
                    <a:gd name="T10" fmla="*/ 6 w 58"/>
                    <a:gd name="T11" fmla="*/ 0 h 14"/>
                    <a:gd name="T12" fmla="*/ 0 w 58"/>
                    <a:gd name="T13" fmla="*/ 12 h 14"/>
                    <a:gd name="T14" fmla="*/ 2 w 58"/>
                    <a:gd name="T15" fmla="*/ 14 h 14"/>
                    <a:gd name="T16" fmla="*/ 2 w 58"/>
                    <a:gd name="T17" fmla="*/ 14 h 14"/>
                    <a:gd name="T18" fmla="*/ 0 w 58"/>
                    <a:gd name="T19" fmla="*/ 12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8" h="14">
                      <a:moveTo>
                        <a:pt x="0" y="12"/>
                      </a:moveTo>
                      <a:lnTo>
                        <a:pt x="2" y="14"/>
                      </a:lnTo>
                      <a:lnTo>
                        <a:pt x="58" y="14"/>
                      </a:lnTo>
                      <a:lnTo>
                        <a:pt x="58" y="0"/>
                      </a:lnTo>
                      <a:lnTo>
                        <a:pt x="2" y="0"/>
                      </a:lnTo>
                      <a:lnTo>
                        <a:pt x="6" y="0"/>
                      </a:lnTo>
                      <a:lnTo>
                        <a:pt x="0" y="12"/>
                      </a:lnTo>
                      <a:lnTo>
                        <a:pt x="2" y="14"/>
                      </a:lnTo>
                      <a:lnTo>
                        <a:pt x="0" y="12"/>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037" name="Group 874"/>
              <p:cNvGrpSpPr>
                <a:grpSpLocks/>
              </p:cNvGrpSpPr>
              <p:nvPr/>
            </p:nvGrpSpPr>
            <p:grpSpPr bwMode="auto">
              <a:xfrm>
                <a:off x="3576" y="2460"/>
                <a:ext cx="44" cy="158"/>
                <a:chOff x="4904" y="2320"/>
                <a:chExt cx="44" cy="158"/>
              </a:xfrm>
            </p:grpSpPr>
            <p:sp>
              <p:nvSpPr>
                <p:cNvPr id="34114" name="Freeform 875"/>
                <p:cNvSpPr>
                  <a:spLocks/>
                </p:cNvSpPr>
                <p:nvPr/>
              </p:nvSpPr>
              <p:spPr bwMode="auto">
                <a:xfrm>
                  <a:off x="4904" y="2320"/>
                  <a:ext cx="44" cy="158"/>
                </a:xfrm>
                <a:custGeom>
                  <a:avLst/>
                  <a:gdLst>
                    <a:gd name="T0" fmla="*/ 6 w 44"/>
                    <a:gd name="T1" fmla="*/ 0 h 158"/>
                    <a:gd name="T2" fmla="*/ 6 w 44"/>
                    <a:gd name="T3" fmla="*/ 4 h 158"/>
                    <a:gd name="T4" fmla="*/ 2 w 44"/>
                    <a:gd name="T5" fmla="*/ 18 h 158"/>
                    <a:gd name="T6" fmla="*/ 0 w 44"/>
                    <a:gd name="T7" fmla="*/ 44 h 158"/>
                    <a:gd name="T8" fmla="*/ 0 w 44"/>
                    <a:gd name="T9" fmla="*/ 66 h 158"/>
                    <a:gd name="T10" fmla="*/ 0 w 44"/>
                    <a:gd name="T11" fmla="*/ 96 h 158"/>
                    <a:gd name="T12" fmla="*/ 6 w 44"/>
                    <a:gd name="T13" fmla="*/ 120 h 158"/>
                    <a:gd name="T14" fmla="*/ 18 w 44"/>
                    <a:gd name="T15" fmla="*/ 144 h 158"/>
                    <a:gd name="T16" fmla="*/ 38 w 44"/>
                    <a:gd name="T17" fmla="*/ 158 h 158"/>
                    <a:gd name="T18" fmla="*/ 44 w 44"/>
                    <a:gd name="T19" fmla="*/ 146 h 158"/>
                    <a:gd name="T20" fmla="*/ 30 w 44"/>
                    <a:gd name="T21" fmla="*/ 136 h 158"/>
                    <a:gd name="T22" fmla="*/ 22 w 44"/>
                    <a:gd name="T23" fmla="*/ 118 h 158"/>
                    <a:gd name="T24" fmla="*/ 18 w 44"/>
                    <a:gd name="T25" fmla="*/ 94 h 158"/>
                    <a:gd name="T26" fmla="*/ 16 w 44"/>
                    <a:gd name="T27" fmla="*/ 66 h 158"/>
                    <a:gd name="T28" fmla="*/ 18 w 44"/>
                    <a:gd name="T29" fmla="*/ 44 h 158"/>
                    <a:gd name="T30" fmla="*/ 20 w 44"/>
                    <a:gd name="T31" fmla="*/ 22 h 158"/>
                    <a:gd name="T32" fmla="*/ 22 w 44"/>
                    <a:gd name="T33" fmla="*/ 8 h 158"/>
                    <a:gd name="T34" fmla="*/ 22 w 44"/>
                    <a:gd name="T35" fmla="*/ 0 h 158"/>
                    <a:gd name="T36" fmla="*/ 6 w 44"/>
                    <a:gd name="T37" fmla="*/ 0 h 1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4" h="158">
                      <a:moveTo>
                        <a:pt x="6" y="0"/>
                      </a:moveTo>
                      <a:lnTo>
                        <a:pt x="6" y="4"/>
                      </a:lnTo>
                      <a:lnTo>
                        <a:pt x="2" y="18"/>
                      </a:lnTo>
                      <a:lnTo>
                        <a:pt x="0" y="44"/>
                      </a:lnTo>
                      <a:lnTo>
                        <a:pt x="0" y="66"/>
                      </a:lnTo>
                      <a:lnTo>
                        <a:pt x="0" y="96"/>
                      </a:lnTo>
                      <a:lnTo>
                        <a:pt x="6" y="120"/>
                      </a:lnTo>
                      <a:lnTo>
                        <a:pt x="18" y="144"/>
                      </a:lnTo>
                      <a:lnTo>
                        <a:pt x="38" y="158"/>
                      </a:lnTo>
                      <a:lnTo>
                        <a:pt x="44" y="146"/>
                      </a:lnTo>
                      <a:lnTo>
                        <a:pt x="30" y="136"/>
                      </a:lnTo>
                      <a:lnTo>
                        <a:pt x="22" y="118"/>
                      </a:lnTo>
                      <a:lnTo>
                        <a:pt x="18" y="94"/>
                      </a:lnTo>
                      <a:lnTo>
                        <a:pt x="16" y="66"/>
                      </a:lnTo>
                      <a:lnTo>
                        <a:pt x="18" y="44"/>
                      </a:lnTo>
                      <a:lnTo>
                        <a:pt x="20" y="22"/>
                      </a:lnTo>
                      <a:lnTo>
                        <a:pt x="22" y="8"/>
                      </a:lnTo>
                      <a:lnTo>
                        <a:pt x="22" y="0"/>
                      </a:lnTo>
                      <a:lnTo>
                        <a:pt x="6"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115" name="Freeform 876"/>
                <p:cNvSpPr>
                  <a:spLocks/>
                </p:cNvSpPr>
                <p:nvPr/>
              </p:nvSpPr>
              <p:spPr bwMode="auto">
                <a:xfrm>
                  <a:off x="4904" y="2320"/>
                  <a:ext cx="44" cy="158"/>
                </a:xfrm>
                <a:custGeom>
                  <a:avLst/>
                  <a:gdLst>
                    <a:gd name="T0" fmla="*/ 6 w 44"/>
                    <a:gd name="T1" fmla="*/ 0 h 158"/>
                    <a:gd name="T2" fmla="*/ 6 w 44"/>
                    <a:gd name="T3" fmla="*/ 4 h 158"/>
                    <a:gd name="T4" fmla="*/ 2 w 44"/>
                    <a:gd name="T5" fmla="*/ 18 h 158"/>
                    <a:gd name="T6" fmla="*/ 0 w 44"/>
                    <a:gd name="T7" fmla="*/ 44 h 158"/>
                    <a:gd name="T8" fmla="*/ 0 w 44"/>
                    <a:gd name="T9" fmla="*/ 66 h 158"/>
                    <a:gd name="T10" fmla="*/ 0 w 44"/>
                    <a:gd name="T11" fmla="*/ 96 h 158"/>
                    <a:gd name="T12" fmla="*/ 6 w 44"/>
                    <a:gd name="T13" fmla="*/ 120 h 158"/>
                    <a:gd name="T14" fmla="*/ 18 w 44"/>
                    <a:gd name="T15" fmla="*/ 144 h 158"/>
                    <a:gd name="T16" fmla="*/ 38 w 44"/>
                    <a:gd name="T17" fmla="*/ 158 h 158"/>
                    <a:gd name="T18" fmla="*/ 44 w 44"/>
                    <a:gd name="T19" fmla="*/ 146 h 158"/>
                    <a:gd name="T20" fmla="*/ 30 w 44"/>
                    <a:gd name="T21" fmla="*/ 136 h 158"/>
                    <a:gd name="T22" fmla="*/ 22 w 44"/>
                    <a:gd name="T23" fmla="*/ 118 h 158"/>
                    <a:gd name="T24" fmla="*/ 18 w 44"/>
                    <a:gd name="T25" fmla="*/ 94 h 158"/>
                    <a:gd name="T26" fmla="*/ 16 w 44"/>
                    <a:gd name="T27" fmla="*/ 66 h 158"/>
                    <a:gd name="T28" fmla="*/ 18 w 44"/>
                    <a:gd name="T29" fmla="*/ 44 h 158"/>
                    <a:gd name="T30" fmla="*/ 20 w 44"/>
                    <a:gd name="T31" fmla="*/ 22 h 158"/>
                    <a:gd name="T32" fmla="*/ 22 w 44"/>
                    <a:gd name="T33" fmla="*/ 8 h 158"/>
                    <a:gd name="T34" fmla="*/ 22 w 44"/>
                    <a:gd name="T35" fmla="*/ 0 h 158"/>
                    <a:gd name="T36" fmla="*/ 6 w 44"/>
                    <a:gd name="T37" fmla="*/ 0 h 1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4" h="158">
                      <a:moveTo>
                        <a:pt x="6" y="0"/>
                      </a:moveTo>
                      <a:lnTo>
                        <a:pt x="6" y="4"/>
                      </a:lnTo>
                      <a:lnTo>
                        <a:pt x="2" y="18"/>
                      </a:lnTo>
                      <a:lnTo>
                        <a:pt x="0" y="44"/>
                      </a:lnTo>
                      <a:lnTo>
                        <a:pt x="0" y="66"/>
                      </a:lnTo>
                      <a:lnTo>
                        <a:pt x="0" y="96"/>
                      </a:lnTo>
                      <a:lnTo>
                        <a:pt x="6" y="120"/>
                      </a:lnTo>
                      <a:lnTo>
                        <a:pt x="18" y="144"/>
                      </a:lnTo>
                      <a:lnTo>
                        <a:pt x="38" y="158"/>
                      </a:lnTo>
                      <a:lnTo>
                        <a:pt x="44" y="146"/>
                      </a:lnTo>
                      <a:lnTo>
                        <a:pt x="30" y="136"/>
                      </a:lnTo>
                      <a:lnTo>
                        <a:pt x="22" y="118"/>
                      </a:lnTo>
                      <a:lnTo>
                        <a:pt x="18" y="94"/>
                      </a:lnTo>
                      <a:lnTo>
                        <a:pt x="16" y="66"/>
                      </a:lnTo>
                      <a:lnTo>
                        <a:pt x="18" y="44"/>
                      </a:lnTo>
                      <a:lnTo>
                        <a:pt x="20" y="22"/>
                      </a:lnTo>
                      <a:lnTo>
                        <a:pt x="22" y="8"/>
                      </a:lnTo>
                      <a:lnTo>
                        <a:pt x="22" y="0"/>
                      </a:lnTo>
                      <a:lnTo>
                        <a:pt x="6" y="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sp>
            <p:nvSpPr>
              <p:cNvPr id="34038" name="Freeform 877"/>
              <p:cNvSpPr>
                <a:spLocks/>
              </p:cNvSpPr>
              <p:nvPr/>
            </p:nvSpPr>
            <p:spPr bwMode="auto">
              <a:xfrm>
                <a:off x="3434" y="2870"/>
                <a:ext cx="98" cy="104"/>
              </a:xfrm>
              <a:custGeom>
                <a:avLst/>
                <a:gdLst>
                  <a:gd name="T0" fmla="*/ 12 w 98"/>
                  <a:gd name="T1" fmla="*/ 0 h 104"/>
                  <a:gd name="T2" fmla="*/ 84 w 98"/>
                  <a:gd name="T3" fmla="*/ 0 h 104"/>
                  <a:gd name="T4" fmla="*/ 84 w 98"/>
                  <a:gd name="T5" fmla="*/ 2 h 104"/>
                  <a:gd name="T6" fmla="*/ 88 w 98"/>
                  <a:gd name="T7" fmla="*/ 4 h 104"/>
                  <a:gd name="T8" fmla="*/ 90 w 98"/>
                  <a:gd name="T9" fmla="*/ 6 h 104"/>
                  <a:gd name="T10" fmla="*/ 90 w 98"/>
                  <a:gd name="T11" fmla="*/ 12 h 104"/>
                  <a:gd name="T12" fmla="*/ 94 w 98"/>
                  <a:gd name="T13" fmla="*/ 18 h 104"/>
                  <a:gd name="T14" fmla="*/ 96 w 98"/>
                  <a:gd name="T15" fmla="*/ 26 h 104"/>
                  <a:gd name="T16" fmla="*/ 96 w 98"/>
                  <a:gd name="T17" fmla="*/ 34 h 104"/>
                  <a:gd name="T18" fmla="*/ 98 w 98"/>
                  <a:gd name="T19" fmla="*/ 42 h 104"/>
                  <a:gd name="T20" fmla="*/ 98 w 98"/>
                  <a:gd name="T21" fmla="*/ 54 h 104"/>
                  <a:gd name="T22" fmla="*/ 98 w 98"/>
                  <a:gd name="T23" fmla="*/ 64 h 104"/>
                  <a:gd name="T24" fmla="*/ 96 w 98"/>
                  <a:gd name="T25" fmla="*/ 74 h 104"/>
                  <a:gd name="T26" fmla="*/ 96 w 98"/>
                  <a:gd name="T27" fmla="*/ 82 h 104"/>
                  <a:gd name="T28" fmla="*/ 94 w 98"/>
                  <a:gd name="T29" fmla="*/ 90 h 104"/>
                  <a:gd name="T30" fmla="*/ 90 w 98"/>
                  <a:gd name="T31" fmla="*/ 94 h 104"/>
                  <a:gd name="T32" fmla="*/ 90 w 98"/>
                  <a:gd name="T33" fmla="*/ 98 h 104"/>
                  <a:gd name="T34" fmla="*/ 88 w 98"/>
                  <a:gd name="T35" fmla="*/ 102 h 104"/>
                  <a:gd name="T36" fmla="*/ 84 w 98"/>
                  <a:gd name="T37" fmla="*/ 104 h 104"/>
                  <a:gd name="T38" fmla="*/ 12 w 98"/>
                  <a:gd name="T39" fmla="*/ 104 h 104"/>
                  <a:gd name="T40" fmla="*/ 10 w 98"/>
                  <a:gd name="T41" fmla="*/ 102 h 104"/>
                  <a:gd name="T42" fmla="*/ 8 w 98"/>
                  <a:gd name="T43" fmla="*/ 98 h 104"/>
                  <a:gd name="T44" fmla="*/ 4 w 98"/>
                  <a:gd name="T45" fmla="*/ 94 h 104"/>
                  <a:gd name="T46" fmla="*/ 2 w 98"/>
                  <a:gd name="T47" fmla="*/ 90 h 104"/>
                  <a:gd name="T48" fmla="*/ 2 w 98"/>
                  <a:gd name="T49" fmla="*/ 82 h 104"/>
                  <a:gd name="T50" fmla="*/ 0 w 98"/>
                  <a:gd name="T51" fmla="*/ 74 h 104"/>
                  <a:gd name="T52" fmla="*/ 0 w 98"/>
                  <a:gd name="T53" fmla="*/ 64 h 104"/>
                  <a:gd name="T54" fmla="*/ 0 w 98"/>
                  <a:gd name="T55" fmla="*/ 54 h 104"/>
                  <a:gd name="T56" fmla="*/ 0 w 98"/>
                  <a:gd name="T57" fmla="*/ 42 h 104"/>
                  <a:gd name="T58" fmla="*/ 0 w 98"/>
                  <a:gd name="T59" fmla="*/ 34 h 104"/>
                  <a:gd name="T60" fmla="*/ 2 w 98"/>
                  <a:gd name="T61" fmla="*/ 26 h 104"/>
                  <a:gd name="T62" fmla="*/ 2 w 98"/>
                  <a:gd name="T63" fmla="*/ 18 h 104"/>
                  <a:gd name="T64" fmla="*/ 4 w 98"/>
                  <a:gd name="T65" fmla="*/ 12 h 104"/>
                  <a:gd name="T66" fmla="*/ 8 w 98"/>
                  <a:gd name="T67" fmla="*/ 6 h 104"/>
                  <a:gd name="T68" fmla="*/ 10 w 98"/>
                  <a:gd name="T69" fmla="*/ 4 h 104"/>
                  <a:gd name="T70" fmla="*/ 12 w 98"/>
                  <a:gd name="T71" fmla="*/ 2 h 104"/>
                  <a:gd name="T72" fmla="*/ 12 w 98"/>
                  <a:gd name="T73" fmla="*/ 0 h 10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8" h="104">
                    <a:moveTo>
                      <a:pt x="12" y="0"/>
                    </a:moveTo>
                    <a:lnTo>
                      <a:pt x="84" y="0"/>
                    </a:lnTo>
                    <a:lnTo>
                      <a:pt x="84" y="2"/>
                    </a:lnTo>
                    <a:lnTo>
                      <a:pt x="88" y="4"/>
                    </a:lnTo>
                    <a:lnTo>
                      <a:pt x="90" y="6"/>
                    </a:lnTo>
                    <a:lnTo>
                      <a:pt x="90" y="12"/>
                    </a:lnTo>
                    <a:lnTo>
                      <a:pt x="94" y="18"/>
                    </a:lnTo>
                    <a:lnTo>
                      <a:pt x="96" y="26"/>
                    </a:lnTo>
                    <a:lnTo>
                      <a:pt x="96" y="34"/>
                    </a:lnTo>
                    <a:lnTo>
                      <a:pt x="98" y="42"/>
                    </a:lnTo>
                    <a:lnTo>
                      <a:pt x="98" y="54"/>
                    </a:lnTo>
                    <a:lnTo>
                      <a:pt x="98" y="64"/>
                    </a:lnTo>
                    <a:lnTo>
                      <a:pt x="96" y="74"/>
                    </a:lnTo>
                    <a:lnTo>
                      <a:pt x="96" y="82"/>
                    </a:lnTo>
                    <a:lnTo>
                      <a:pt x="94" y="90"/>
                    </a:lnTo>
                    <a:lnTo>
                      <a:pt x="90" y="94"/>
                    </a:lnTo>
                    <a:lnTo>
                      <a:pt x="90" y="98"/>
                    </a:lnTo>
                    <a:lnTo>
                      <a:pt x="88" y="102"/>
                    </a:lnTo>
                    <a:lnTo>
                      <a:pt x="84" y="104"/>
                    </a:lnTo>
                    <a:lnTo>
                      <a:pt x="12" y="104"/>
                    </a:lnTo>
                    <a:lnTo>
                      <a:pt x="10" y="102"/>
                    </a:lnTo>
                    <a:lnTo>
                      <a:pt x="8" y="98"/>
                    </a:lnTo>
                    <a:lnTo>
                      <a:pt x="4" y="94"/>
                    </a:lnTo>
                    <a:lnTo>
                      <a:pt x="2" y="90"/>
                    </a:lnTo>
                    <a:lnTo>
                      <a:pt x="2" y="82"/>
                    </a:lnTo>
                    <a:lnTo>
                      <a:pt x="0" y="74"/>
                    </a:lnTo>
                    <a:lnTo>
                      <a:pt x="0" y="64"/>
                    </a:lnTo>
                    <a:lnTo>
                      <a:pt x="0" y="54"/>
                    </a:lnTo>
                    <a:lnTo>
                      <a:pt x="0" y="42"/>
                    </a:lnTo>
                    <a:lnTo>
                      <a:pt x="0" y="34"/>
                    </a:lnTo>
                    <a:lnTo>
                      <a:pt x="2" y="26"/>
                    </a:lnTo>
                    <a:lnTo>
                      <a:pt x="2" y="18"/>
                    </a:lnTo>
                    <a:lnTo>
                      <a:pt x="4" y="12"/>
                    </a:lnTo>
                    <a:lnTo>
                      <a:pt x="8" y="6"/>
                    </a:lnTo>
                    <a:lnTo>
                      <a:pt x="10" y="4"/>
                    </a:lnTo>
                    <a:lnTo>
                      <a:pt x="12" y="2"/>
                    </a:lnTo>
                    <a:lnTo>
                      <a:pt x="12"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nvGrpSpPr>
              <p:cNvPr id="34039" name="Group 878"/>
              <p:cNvGrpSpPr>
                <a:grpSpLocks/>
              </p:cNvGrpSpPr>
              <p:nvPr/>
            </p:nvGrpSpPr>
            <p:grpSpPr bwMode="auto">
              <a:xfrm>
                <a:off x="3434" y="2874"/>
                <a:ext cx="26" cy="100"/>
                <a:chOff x="4762" y="2734"/>
                <a:chExt cx="26" cy="100"/>
              </a:xfrm>
            </p:grpSpPr>
            <p:sp>
              <p:nvSpPr>
                <p:cNvPr id="34112" name="Freeform 879"/>
                <p:cNvSpPr>
                  <a:spLocks/>
                </p:cNvSpPr>
                <p:nvPr/>
              </p:nvSpPr>
              <p:spPr bwMode="auto">
                <a:xfrm>
                  <a:off x="4762" y="2734"/>
                  <a:ext cx="26" cy="100"/>
                </a:xfrm>
                <a:custGeom>
                  <a:avLst/>
                  <a:gdLst>
                    <a:gd name="T0" fmla="*/ 26 w 26"/>
                    <a:gd name="T1" fmla="*/ 50 h 100"/>
                    <a:gd name="T2" fmla="*/ 26 w 26"/>
                    <a:gd name="T3" fmla="*/ 38 h 100"/>
                    <a:gd name="T4" fmla="*/ 24 w 26"/>
                    <a:gd name="T5" fmla="*/ 30 h 100"/>
                    <a:gd name="T6" fmla="*/ 24 w 26"/>
                    <a:gd name="T7" fmla="*/ 22 h 100"/>
                    <a:gd name="T8" fmla="*/ 22 w 26"/>
                    <a:gd name="T9" fmla="*/ 14 h 100"/>
                    <a:gd name="T10" fmla="*/ 20 w 26"/>
                    <a:gd name="T11" fmla="*/ 8 h 100"/>
                    <a:gd name="T12" fmla="*/ 18 w 26"/>
                    <a:gd name="T13" fmla="*/ 2 h 100"/>
                    <a:gd name="T14" fmla="*/ 16 w 26"/>
                    <a:gd name="T15" fmla="*/ 0 h 100"/>
                    <a:gd name="T16" fmla="*/ 12 w 26"/>
                    <a:gd name="T17" fmla="*/ 0 h 100"/>
                    <a:gd name="T18" fmla="*/ 8 w 26"/>
                    <a:gd name="T19" fmla="*/ 0 h 100"/>
                    <a:gd name="T20" fmla="*/ 8 w 26"/>
                    <a:gd name="T21" fmla="*/ 2 h 100"/>
                    <a:gd name="T22" fmla="*/ 4 w 26"/>
                    <a:gd name="T23" fmla="*/ 8 h 100"/>
                    <a:gd name="T24" fmla="*/ 2 w 26"/>
                    <a:gd name="T25" fmla="*/ 14 h 100"/>
                    <a:gd name="T26" fmla="*/ 2 w 26"/>
                    <a:gd name="T27" fmla="*/ 22 h 100"/>
                    <a:gd name="T28" fmla="*/ 0 w 26"/>
                    <a:gd name="T29" fmla="*/ 30 h 100"/>
                    <a:gd name="T30" fmla="*/ 0 w 26"/>
                    <a:gd name="T31" fmla="*/ 38 h 100"/>
                    <a:gd name="T32" fmla="*/ 0 w 26"/>
                    <a:gd name="T33" fmla="*/ 50 h 100"/>
                    <a:gd name="T34" fmla="*/ 0 w 26"/>
                    <a:gd name="T35" fmla="*/ 60 h 100"/>
                    <a:gd name="T36" fmla="*/ 0 w 26"/>
                    <a:gd name="T37" fmla="*/ 70 h 100"/>
                    <a:gd name="T38" fmla="*/ 2 w 26"/>
                    <a:gd name="T39" fmla="*/ 78 h 100"/>
                    <a:gd name="T40" fmla="*/ 2 w 26"/>
                    <a:gd name="T41" fmla="*/ 86 h 100"/>
                    <a:gd name="T42" fmla="*/ 4 w 26"/>
                    <a:gd name="T43" fmla="*/ 90 h 100"/>
                    <a:gd name="T44" fmla="*/ 8 w 26"/>
                    <a:gd name="T45" fmla="*/ 94 h 100"/>
                    <a:gd name="T46" fmla="*/ 8 w 26"/>
                    <a:gd name="T47" fmla="*/ 98 h 100"/>
                    <a:gd name="T48" fmla="*/ 12 w 26"/>
                    <a:gd name="T49" fmla="*/ 100 h 100"/>
                    <a:gd name="T50" fmla="*/ 16 w 26"/>
                    <a:gd name="T51" fmla="*/ 98 h 100"/>
                    <a:gd name="T52" fmla="*/ 18 w 26"/>
                    <a:gd name="T53" fmla="*/ 94 h 100"/>
                    <a:gd name="T54" fmla="*/ 20 w 26"/>
                    <a:gd name="T55" fmla="*/ 90 h 100"/>
                    <a:gd name="T56" fmla="*/ 22 w 26"/>
                    <a:gd name="T57" fmla="*/ 86 h 100"/>
                    <a:gd name="T58" fmla="*/ 24 w 26"/>
                    <a:gd name="T59" fmla="*/ 78 h 100"/>
                    <a:gd name="T60" fmla="*/ 24 w 26"/>
                    <a:gd name="T61" fmla="*/ 70 h 100"/>
                    <a:gd name="T62" fmla="*/ 26 w 26"/>
                    <a:gd name="T63" fmla="*/ 60 h 100"/>
                    <a:gd name="T64" fmla="*/ 26 w 26"/>
                    <a:gd name="T65" fmla="*/ 50 h 1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6" h="100">
                      <a:moveTo>
                        <a:pt x="26" y="50"/>
                      </a:moveTo>
                      <a:lnTo>
                        <a:pt x="26" y="38"/>
                      </a:lnTo>
                      <a:lnTo>
                        <a:pt x="24" y="30"/>
                      </a:lnTo>
                      <a:lnTo>
                        <a:pt x="24" y="22"/>
                      </a:lnTo>
                      <a:lnTo>
                        <a:pt x="22" y="14"/>
                      </a:lnTo>
                      <a:lnTo>
                        <a:pt x="20" y="8"/>
                      </a:lnTo>
                      <a:lnTo>
                        <a:pt x="18" y="2"/>
                      </a:lnTo>
                      <a:lnTo>
                        <a:pt x="16" y="0"/>
                      </a:lnTo>
                      <a:lnTo>
                        <a:pt x="12" y="0"/>
                      </a:lnTo>
                      <a:lnTo>
                        <a:pt x="8" y="0"/>
                      </a:lnTo>
                      <a:lnTo>
                        <a:pt x="8" y="2"/>
                      </a:lnTo>
                      <a:lnTo>
                        <a:pt x="4" y="8"/>
                      </a:lnTo>
                      <a:lnTo>
                        <a:pt x="2" y="14"/>
                      </a:lnTo>
                      <a:lnTo>
                        <a:pt x="2" y="22"/>
                      </a:lnTo>
                      <a:lnTo>
                        <a:pt x="0" y="30"/>
                      </a:lnTo>
                      <a:lnTo>
                        <a:pt x="0" y="38"/>
                      </a:lnTo>
                      <a:lnTo>
                        <a:pt x="0" y="50"/>
                      </a:lnTo>
                      <a:lnTo>
                        <a:pt x="0" y="60"/>
                      </a:lnTo>
                      <a:lnTo>
                        <a:pt x="0" y="70"/>
                      </a:lnTo>
                      <a:lnTo>
                        <a:pt x="2" y="78"/>
                      </a:lnTo>
                      <a:lnTo>
                        <a:pt x="2" y="86"/>
                      </a:lnTo>
                      <a:lnTo>
                        <a:pt x="4" y="90"/>
                      </a:lnTo>
                      <a:lnTo>
                        <a:pt x="8" y="94"/>
                      </a:lnTo>
                      <a:lnTo>
                        <a:pt x="8" y="98"/>
                      </a:lnTo>
                      <a:lnTo>
                        <a:pt x="12" y="100"/>
                      </a:lnTo>
                      <a:lnTo>
                        <a:pt x="16" y="98"/>
                      </a:lnTo>
                      <a:lnTo>
                        <a:pt x="18" y="94"/>
                      </a:lnTo>
                      <a:lnTo>
                        <a:pt x="20" y="90"/>
                      </a:lnTo>
                      <a:lnTo>
                        <a:pt x="22" y="86"/>
                      </a:lnTo>
                      <a:lnTo>
                        <a:pt x="24" y="78"/>
                      </a:lnTo>
                      <a:lnTo>
                        <a:pt x="24" y="70"/>
                      </a:lnTo>
                      <a:lnTo>
                        <a:pt x="26" y="60"/>
                      </a:lnTo>
                      <a:lnTo>
                        <a:pt x="26" y="5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113" name="Freeform 880"/>
                <p:cNvSpPr>
                  <a:spLocks/>
                </p:cNvSpPr>
                <p:nvPr/>
              </p:nvSpPr>
              <p:spPr bwMode="auto">
                <a:xfrm>
                  <a:off x="4762" y="2734"/>
                  <a:ext cx="26" cy="100"/>
                </a:xfrm>
                <a:custGeom>
                  <a:avLst/>
                  <a:gdLst>
                    <a:gd name="T0" fmla="*/ 26 w 26"/>
                    <a:gd name="T1" fmla="*/ 50 h 100"/>
                    <a:gd name="T2" fmla="*/ 26 w 26"/>
                    <a:gd name="T3" fmla="*/ 38 h 100"/>
                    <a:gd name="T4" fmla="*/ 24 w 26"/>
                    <a:gd name="T5" fmla="*/ 30 h 100"/>
                    <a:gd name="T6" fmla="*/ 24 w 26"/>
                    <a:gd name="T7" fmla="*/ 22 h 100"/>
                    <a:gd name="T8" fmla="*/ 22 w 26"/>
                    <a:gd name="T9" fmla="*/ 14 h 100"/>
                    <a:gd name="T10" fmla="*/ 20 w 26"/>
                    <a:gd name="T11" fmla="*/ 8 h 100"/>
                    <a:gd name="T12" fmla="*/ 18 w 26"/>
                    <a:gd name="T13" fmla="*/ 2 h 100"/>
                    <a:gd name="T14" fmla="*/ 16 w 26"/>
                    <a:gd name="T15" fmla="*/ 0 h 100"/>
                    <a:gd name="T16" fmla="*/ 12 w 26"/>
                    <a:gd name="T17" fmla="*/ 0 h 100"/>
                    <a:gd name="T18" fmla="*/ 8 w 26"/>
                    <a:gd name="T19" fmla="*/ 0 h 100"/>
                    <a:gd name="T20" fmla="*/ 8 w 26"/>
                    <a:gd name="T21" fmla="*/ 2 h 100"/>
                    <a:gd name="T22" fmla="*/ 4 w 26"/>
                    <a:gd name="T23" fmla="*/ 8 h 100"/>
                    <a:gd name="T24" fmla="*/ 2 w 26"/>
                    <a:gd name="T25" fmla="*/ 14 h 100"/>
                    <a:gd name="T26" fmla="*/ 2 w 26"/>
                    <a:gd name="T27" fmla="*/ 22 h 100"/>
                    <a:gd name="T28" fmla="*/ 0 w 26"/>
                    <a:gd name="T29" fmla="*/ 30 h 100"/>
                    <a:gd name="T30" fmla="*/ 0 w 26"/>
                    <a:gd name="T31" fmla="*/ 38 h 100"/>
                    <a:gd name="T32" fmla="*/ 0 w 26"/>
                    <a:gd name="T33" fmla="*/ 50 h 100"/>
                    <a:gd name="T34" fmla="*/ 0 w 26"/>
                    <a:gd name="T35" fmla="*/ 60 h 100"/>
                    <a:gd name="T36" fmla="*/ 0 w 26"/>
                    <a:gd name="T37" fmla="*/ 70 h 100"/>
                    <a:gd name="T38" fmla="*/ 2 w 26"/>
                    <a:gd name="T39" fmla="*/ 78 h 100"/>
                    <a:gd name="T40" fmla="*/ 2 w 26"/>
                    <a:gd name="T41" fmla="*/ 86 h 100"/>
                    <a:gd name="T42" fmla="*/ 4 w 26"/>
                    <a:gd name="T43" fmla="*/ 90 h 100"/>
                    <a:gd name="T44" fmla="*/ 8 w 26"/>
                    <a:gd name="T45" fmla="*/ 94 h 100"/>
                    <a:gd name="T46" fmla="*/ 8 w 26"/>
                    <a:gd name="T47" fmla="*/ 98 h 100"/>
                    <a:gd name="T48" fmla="*/ 12 w 26"/>
                    <a:gd name="T49" fmla="*/ 100 h 100"/>
                    <a:gd name="T50" fmla="*/ 16 w 26"/>
                    <a:gd name="T51" fmla="*/ 98 h 100"/>
                    <a:gd name="T52" fmla="*/ 18 w 26"/>
                    <a:gd name="T53" fmla="*/ 94 h 100"/>
                    <a:gd name="T54" fmla="*/ 20 w 26"/>
                    <a:gd name="T55" fmla="*/ 90 h 100"/>
                    <a:gd name="T56" fmla="*/ 22 w 26"/>
                    <a:gd name="T57" fmla="*/ 86 h 100"/>
                    <a:gd name="T58" fmla="*/ 24 w 26"/>
                    <a:gd name="T59" fmla="*/ 78 h 100"/>
                    <a:gd name="T60" fmla="*/ 24 w 26"/>
                    <a:gd name="T61" fmla="*/ 70 h 100"/>
                    <a:gd name="T62" fmla="*/ 26 w 26"/>
                    <a:gd name="T63" fmla="*/ 60 h 100"/>
                    <a:gd name="T64" fmla="*/ 26 w 26"/>
                    <a:gd name="T65" fmla="*/ 50 h 1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6" h="100">
                      <a:moveTo>
                        <a:pt x="26" y="50"/>
                      </a:moveTo>
                      <a:lnTo>
                        <a:pt x="26" y="38"/>
                      </a:lnTo>
                      <a:lnTo>
                        <a:pt x="24" y="30"/>
                      </a:lnTo>
                      <a:lnTo>
                        <a:pt x="24" y="22"/>
                      </a:lnTo>
                      <a:lnTo>
                        <a:pt x="22" y="14"/>
                      </a:lnTo>
                      <a:lnTo>
                        <a:pt x="20" y="8"/>
                      </a:lnTo>
                      <a:lnTo>
                        <a:pt x="18" y="2"/>
                      </a:lnTo>
                      <a:lnTo>
                        <a:pt x="16" y="0"/>
                      </a:lnTo>
                      <a:lnTo>
                        <a:pt x="12" y="0"/>
                      </a:lnTo>
                      <a:lnTo>
                        <a:pt x="8" y="0"/>
                      </a:lnTo>
                      <a:lnTo>
                        <a:pt x="8" y="2"/>
                      </a:lnTo>
                      <a:lnTo>
                        <a:pt x="4" y="8"/>
                      </a:lnTo>
                      <a:lnTo>
                        <a:pt x="2" y="14"/>
                      </a:lnTo>
                      <a:lnTo>
                        <a:pt x="2" y="22"/>
                      </a:lnTo>
                      <a:lnTo>
                        <a:pt x="0" y="30"/>
                      </a:lnTo>
                      <a:lnTo>
                        <a:pt x="0" y="38"/>
                      </a:lnTo>
                      <a:lnTo>
                        <a:pt x="0" y="50"/>
                      </a:lnTo>
                      <a:lnTo>
                        <a:pt x="0" y="60"/>
                      </a:lnTo>
                      <a:lnTo>
                        <a:pt x="0" y="70"/>
                      </a:lnTo>
                      <a:lnTo>
                        <a:pt x="2" y="78"/>
                      </a:lnTo>
                      <a:lnTo>
                        <a:pt x="2" y="86"/>
                      </a:lnTo>
                      <a:lnTo>
                        <a:pt x="4" y="90"/>
                      </a:lnTo>
                      <a:lnTo>
                        <a:pt x="8" y="94"/>
                      </a:lnTo>
                      <a:lnTo>
                        <a:pt x="8" y="98"/>
                      </a:lnTo>
                      <a:lnTo>
                        <a:pt x="12" y="100"/>
                      </a:lnTo>
                      <a:lnTo>
                        <a:pt x="16" y="98"/>
                      </a:lnTo>
                      <a:lnTo>
                        <a:pt x="18" y="94"/>
                      </a:lnTo>
                      <a:lnTo>
                        <a:pt x="20" y="90"/>
                      </a:lnTo>
                      <a:lnTo>
                        <a:pt x="22" y="86"/>
                      </a:lnTo>
                      <a:lnTo>
                        <a:pt x="24" y="78"/>
                      </a:lnTo>
                      <a:lnTo>
                        <a:pt x="24" y="70"/>
                      </a:lnTo>
                      <a:lnTo>
                        <a:pt x="26" y="60"/>
                      </a:lnTo>
                      <a:lnTo>
                        <a:pt x="26" y="5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040" name="Group 881"/>
              <p:cNvGrpSpPr>
                <a:grpSpLocks/>
              </p:cNvGrpSpPr>
              <p:nvPr/>
            </p:nvGrpSpPr>
            <p:grpSpPr bwMode="auto">
              <a:xfrm>
                <a:off x="3394" y="2918"/>
                <a:ext cx="54" cy="86"/>
                <a:chOff x="4722" y="2778"/>
                <a:chExt cx="54" cy="86"/>
              </a:xfrm>
            </p:grpSpPr>
            <p:sp>
              <p:nvSpPr>
                <p:cNvPr id="34110" name="Freeform 882"/>
                <p:cNvSpPr>
                  <a:spLocks/>
                </p:cNvSpPr>
                <p:nvPr/>
              </p:nvSpPr>
              <p:spPr bwMode="auto">
                <a:xfrm>
                  <a:off x="4722" y="2778"/>
                  <a:ext cx="54" cy="86"/>
                </a:xfrm>
                <a:custGeom>
                  <a:avLst/>
                  <a:gdLst>
                    <a:gd name="T0" fmla="*/ 20 w 54"/>
                    <a:gd name="T1" fmla="*/ 82 h 86"/>
                    <a:gd name="T2" fmla="*/ 16 w 54"/>
                    <a:gd name="T3" fmla="*/ 62 h 86"/>
                    <a:gd name="T4" fmla="*/ 18 w 54"/>
                    <a:gd name="T5" fmla="*/ 44 h 86"/>
                    <a:gd name="T6" fmla="*/ 22 w 54"/>
                    <a:gd name="T7" fmla="*/ 34 h 86"/>
                    <a:gd name="T8" fmla="*/ 30 w 54"/>
                    <a:gd name="T9" fmla="*/ 26 h 86"/>
                    <a:gd name="T10" fmla="*/ 38 w 54"/>
                    <a:gd name="T11" fmla="*/ 20 h 86"/>
                    <a:gd name="T12" fmla="*/ 46 w 54"/>
                    <a:gd name="T13" fmla="*/ 14 h 86"/>
                    <a:gd name="T14" fmla="*/ 52 w 54"/>
                    <a:gd name="T15" fmla="*/ 14 h 86"/>
                    <a:gd name="T16" fmla="*/ 54 w 54"/>
                    <a:gd name="T17" fmla="*/ 12 h 86"/>
                    <a:gd name="T18" fmla="*/ 50 w 54"/>
                    <a:gd name="T19" fmla="*/ 0 h 86"/>
                    <a:gd name="T20" fmla="*/ 48 w 54"/>
                    <a:gd name="T21" fmla="*/ 0 h 86"/>
                    <a:gd name="T22" fmla="*/ 40 w 54"/>
                    <a:gd name="T23" fmla="*/ 2 h 86"/>
                    <a:gd name="T24" fmla="*/ 28 w 54"/>
                    <a:gd name="T25" fmla="*/ 8 h 86"/>
                    <a:gd name="T26" fmla="*/ 18 w 54"/>
                    <a:gd name="T27" fmla="*/ 14 h 86"/>
                    <a:gd name="T28" fmla="*/ 8 w 54"/>
                    <a:gd name="T29" fmla="*/ 26 h 86"/>
                    <a:gd name="T30" fmla="*/ 2 w 54"/>
                    <a:gd name="T31" fmla="*/ 44 h 86"/>
                    <a:gd name="T32" fmla="*/ 0 w 54"/>
                    <a:gd name="T33" fmla="*/ 62 h 86"/>
                    <a:gd name="T34" fmla="*/ 4 w 54"/>
                    <a:gd name="T35" fmla="*/ 86 h 86"/>
                    <a:gd name="T36" fmla="*/ 4 w 54"/>
                    <a:gd name="T37" fmla="*/ 84 h 86"/>
                    <a:gd name="T38" fmla="*/ 20 w 54"/>
                    <a:gd name="T39" fmla="*/ 82 h 8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4" h="86">
                      <a:moveTo>
                        <a:pt x="20" y="82"/>
                      </a:moveTo>
                      <a:lnTo>
                        <a:pt x="16" y="62"/>
                      </a:lnTo>
                      <a:lnTo>
                        <a:pt x="18" y="44"/>
                      </a:lnTo>
                      <a:lnTo>
                        <a:pt x="22" y="34"/>
                      </a:lnTo>
                      <a:lnTo>
                        <a:pt x="30" y="26"/>
                      </a:lnTo>
                      <a:lnTo>
                        <a:pt x="38" y="20"/>
                      </a:lnTo>
                      <a:lnTo>
                        <a:pt x="46" y="14"/>
                      </a:lnTo>
                      <a:lnTo>
                        <a:pt x="52" y="14"/>
                      </a:lnTo>
                      <a:lnTo>
                        <a:pt x="54" y="12"/>
                      </a:lnTo>
                      <a:lnTo>
                        <a:pt x="50" y="0"/>
                      </a:lnTo>
                      <a:lnTo>
                        <a:pt x="48" y="0"/>
                      </a:lnTo>
                      <a:lnTo>
                        <a:pt x="40" y="2"/>
                      </a:lnTo>
                      <a:lnTo>
                        <a:pt x="28" y="8"/>
                      </a:lnTo>
                      <a:lnTo>
                        <a:pt x="18" y="14"/>
                      </a:lnTo>
                      <a:lnTo>
                        <a:pt x="8" y="26"/>
                      </a:lnTo>
                      <a:lnTo>
                        <a:pt x="2" y="44"/>
                      </a:lnTo>
                      <a:lnTo>
                        <a:pt x="0" y="62"/>
                      </a:lnTo>
                      <a:lnTo>
                        <a:pt x="4" y="86"/>
                      </a:lnTo>
                      <a:lnTo>
                        <a:pt x="4" y="84"/>
                      </a:lnTo>
                      <a:lnTo>
                        <a:pt x="20" y="8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111" name="Freeform 883"/>
                <p:cNvSpPr>
                  <a:spLocks/>
                </p:cNvSpPr>
                <p:nvPr/>
              </p:nvSpPr>
              <p:spPr bwMode="auto">
                <a:xfrm>
                  <a:off x="4722" y="2778"/>
                  <a:ext cx="54" cy="86"/>
                </a:xfrm>
                <a:custGeom>
                  <a:avLst/>
                  <a:gdLst>
                    <a:gd name="T0" fmla="*/ 20 w 54"/>
                    <a:gd name="T1" fmla="*/ 82 h 86"/>
                    <a:gd name="T2" fmla="*/ 16 w 54"/>
                    <a:gd name="T3" fmla="*/ 62 h 86"/>
                    <a:gd name="T4" fmla="*/ 18 w 54"/>
                    <a:gd name="T5" fmla="*/ 44 h 86"/>
                    <a:gd name="T6" fmla="*/ 22 w 54"/>
                    <a:gd name="T7" fmla="*/ 34 h 86"/>
                    <a:gd name="T8" fmla="*/ 30 w 54"/>
                    <a:gd name="T9" fmla="*/ 26 h 86"/>
                    <a:gd name="T10" fmla="*/ 38 w 54"/>
                    <a:gd name="T11" fmla="*/ 20 h 86"/>
                    <a:gd name="T12" fmla="*/ 46 w 54"/>
                    <a:gd name="T13" fmla="*/ 14 h 86"/>
                    <a:gd name="T14" fmla="*/ 52 w 54"/>
                    <a:gd name="T15" fmla="*/ 14 h 86"/>
                    <a:gd name="T16" fmla="*/ 54 w 54"/>
                    <a:gd name="T17" fmla="*/ 12 h 86"/>
                    <a:gd name="T18" fmla="*/ 50 w 54"/>
                    <a:gd name="T19" fmla="*/ 0 h 86"/>
                    <a:gd name="T20" fmla="*/ 48 w 54"/>
                    <a:gd name="T21" fmla="*/ 0 h 86"/>
                    <a:gd name="T22" fmla="*/ 40 w 54"/>
                    <a:gd name="T23" fmla="*/ 2 h 86"/>
                    <a:gd name="T24" fmla="*/ 28 w 54"/>
                    <a:gd name="T25" fmla="*/ 8 h 86"/>
                    <a:gd name="T26" fmla="*/ 18 w 54"/>
                    <a:gd name="T27" fmla="*/ 14 h 86"/>
                    <a:gd name="T28" fmla="*/ 8 w 54"/>
                    <a:gd name="T29" fmla="*/ 26 h 86"/>
                    <a:gd name="T30" fmla="*/ 2 w 54"/>
                    <a:gd name="T31" fmla="*/ 44 h 86"/>
                    <a:gd name="T32" fmla="*/ 0 w 54"/>
                    <a:gd name="T33" fmla="*/ 62 h 86"/>
                    <a:gd name="T34" fmla="*/ 4 w 54"/>
                    <a:gd name="T35" fmla="*/ 86 h 86"/>
                    <a:gd name="T36" fmla="*/ 4 w 54"/>
                    <a:gd name="T37" fmla="*/ 84 h 86"/>
                    <a:gd name="T38" fmla="*/ 20 w 54"/>
                    <a:gd name="T39" fmla="*/ 82 h 8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4" h="86">
                      <a:moveTo>
                        <a:pt x="20" y="82"/>
                      </a:moveTo>
                      <a:lnTo>
                        <a:pt x="16" y="62"/>
                      </a:lnTo>
                      <a:lnTo>
                        <a:pt x="18" y="44"/>
                      </a:lnTo>
                      <a:lnTo>
                        <a:pt x="22" y="34"/>
                      </a:lnTo>
                      <a:lnTo>
                        <a:pt x="30" y="26"/>
                      </a:lnTo>
                      <a:lnTo>
                        <a:pt x="38" y="20"/>
                      </a:lnTo>
                      <a:lnTo>
                        <a:pt x="46" y="14"/>
                      </a:lnTo>
                      <a:lnTo>
                        <a:pt x="52" y="14"/>
                      </a:lnTo>
                      <a:lnTo>
                        <a:pt x="54" y="12"/>
                      </a:lnTo>
                      <a:lnTo>
                        <a:pt x="50" y="0"/>
                      </a:lnTo>
                      <a:lnTo>
                        <a:pt x="48" y="0"/>
                      </a:lnTo>
                      <a:lnTo>
                        <a:pt x="40" y="2"/>
                      </a:lnTo>
                      <a:lnTo>
                        <a:pt x="28" y="8"/>
                      </a:lnTo>
                      <a:lnTo>
                        <a:pt x="18" y="14"/>
                      </a:lnTo>
                      <a:lnTo>
                        <a:pt x="8" y="26"/>
                      </a:lnTo>
                      <a:lnTo>
                        <a:pt x="2" y="44"/>
                      </a:lnTo>
                      <a:lnTo>
                        <a:pt x="0" y="62"/>
                      </a:lnTo>
                      <a:lnTo>
                        <a:pt x="4" y="86"/>
                      </a:lnTo>
                      <a:lnTo>
                        <a:pt x="4" y="84"/>
                      </a:lnTo>
                      <a:lnTo>
                        <a:pt x="20" y="82"/>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041" name="Group 884"/>
              <p:cNvGrpSpPr>
                <a:grpSpLocks/>
              </p:cNvGrpSpPr>
              <p:nvPr/>
            </p:nvGrpSpPr>
            <p:grpSpPr bwMode="auto">
              <a:xfrm>
                <a:off x="3384" y="3002"/>
                <a:ext cx="30" cy="60"/>
                <a:chOff x="4712" y="2862"/>
                <a:chExt cx="30" cy="60"/>
              </a:xfrm>
            </p:grpSpPr>
            <p:sp>
              <p:nvSpPr>
                <p:cNvPr id="34108" name="Freeform 885"/>
                <p:cNvSpPr>
                  <a:spLocks/>
                </p:cNvSpPr>
                <p:nvPr/>
              </p:nvSpPr>
              <p:spPr bwMode="auto">
                <a:xfrm>
                  <a:off x="4712" y="2862"/>
                  <a:ext cx="30" cy="60"/>
                </a:xfrm>
                <a:custGeom>
                  <a:avLst/>
                  <a:gdLst>
                    <a:gd name="T0" fmla="*/ 4 w 30"/>
                    <a:gd name="T1" fmla="*/ 60 h 60"/>
                    <a:gd name="T2" fmla="*/ 14 w 30"/>
                    <a:gd name="T3" fmla="*/ 52 h 60"/>
                    <a:gd name="T4" fmla="*/ 22 w 30"/>
                    <a:gd name="T5" fmla="*/ 44 h 60"/>
                    <a:gd name="T6" fmla="*/ 28 w 30"/>
                    <a:gd name="T7" fmla="*/ 34 h 60"/>
                    <a:gd name="T8" fmla="*/ 30 w 30"/>
                    <a:gd name="T9" fmla="*/ 24 h 60"/>
                    <a:gd name="T10" fmla="*/ 30 w 30"/>
                    <a:gd name="T11" fmla="*/ 14 h 60"/>
                    <a:gd name="T12" fmla="*/ 30 w 30"/>
                    <a:gd name="T13" fmla="*/ 6 h 60"/>
                    <a:gd name="T14" fmla="*/ 30 w 30"/>
                    <a:gd name="T15" fmla="*/ 2 h 60"/>
                    <a:gd name="T16" fmla="*/ 30 w 30"/>
                    <a:gd name="T17" fmla="*/ 0 h 60"/>
                    <a:gd name="T18" fmla="*/ 14 w 30"/>
                    <a:gd name="T19" fmla="*/ 0 h 60"/>
                    <a:gd name="T20" fmla="*/ 14 w 30"/>
                    <a:gd name="T21" fmla="*/ 2 h 60"/>
                    <a:gd name="T22" fmla="*/ 14 w 30"/>
                    <a:gd name="T23" fmla="*/ 6 h 60"/>
                    <a:gd name="T24" fmla="*/ 14 w 30"/>
                    <a:gd name="T25" fmla="*/ 14 h 60"/>
                    <a:gd name="T26" fmla="*/ 14 w 30"/>
                    <a:gd name="T27" fmla="*/ 20 h 60"/>
                    <a:gd name="T28" fmla="*/ 12 w 30"/>
                    <a:gd name="T29" fmla="*/ 30 h 60"/>
                    <a:gd name="T30" fmla="*/ 8 w 30"/>
                    <a:gd name="T31" fmla="*/ 38 h 60"/>
                    <a:gd name="T32" fmla="*/ 4 w 30"/>
                    <a:gd name="T33" fmla="*/ 42 h 60"/>
                    <a:gd name="T34" fmla="*/ 0 w 30"/>
                    <a:gd name="T35" fmla="*/ 48 h 60"/>
                    <a:gd name="T36" fmla="*/ 4 w 30"/>
                    <a:gd name="T37" fmla="*/ 60 h 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0" h="60">
                      <a:moveTo>
                        <a:pt x="4" y="60"/>
                      </a:moveTo>
                      <a:lnTo>
                        <a:pt x="14" y="52"/>
                      </a:lnTo>
                      <a:lnTo>
                        <a:pt x="22" y="44"/>
                      </a:lnTo>
                      <a:lnTo>
                        <a:pt x="28" y="34"/>
                      </a:lnTo>
                      <a:lnTo>
                        <a:pt x="30" y="24"/>
                      </a:lnTo>
                      <a:lnTo>
                        <a:pt x="30" y="14"/>
                      </a:lnTo>
                      <a:lnTo>
                        <a:pt x="30" y="6"/>
                      </a:lnTo>
                      <a:lnTo>
                        <a:pt x="30" y="2"/>
                      </a:lnTo>
                      <a:lnTo>
                        <a:pt x="30" y="0"/>
                      </a:lnTo>
                      <a:lnTo>
                        <a:pt x="14" y="0"/>
                      </a:lnTo>
                      <a:lnTo>
                        <a:pt x="14" y="2"/>
                      </a:lnTo>
                      <a:lnTo>
                        <a:pt x="14" y="6"/>
                      </a:lnTo>
                      <a:lnTo>
                        <a:pt x="14" y="14"/>
                      </a:lnTo>
                      <a:lnTo>
                        <a:pt x="14" y="20"/>
                      </a:lnTo>
                      <a:lnTo>
                        <a:pt x="12" y="30"/>
                      </a:lnTo>
                      <a:lnTo>
                        <a:pt x="8" y="38"/>
                      </a:lnTo>
                      <a:lnTo>
                        <a:pt x="4" y="42"/>
                      </a:lnTo>
                      <a:lnTo>
                        <a:pt x="0" y="48"/>
                      </a:lnTo>
                      <a:lnTo>
                        <a:pt x="4" y="6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109" name="Freeform 886"/>
                <p:cNvSpPr>
                  <a:spLocks/>
                </p:cNvSpPr>
                <p:nvPr/>
              </p:nvSpPr>
              <p:spPr bwMode="auto">
                <a:xfrm>
                  <a:off x="4712" y="2862"/>
                  <a:ext cx="30" cy="60"/>
                </a:xfrm>
                <a:custGeom>
                  <a:avLst/>
                  <a:gdLst>
                    <a:gd name="T0" fmla="*/ 4 w 30"/>
                    <a:gd name="T1" fmla="*/ 60 h 60"/>
                    <a:gd name="T2" fmla="*/ 14 w 30"/>
                    <a:gd name="T3" fmla="*/ 52 h 60"/>
                    <a:gd name="T4" fmla="*/ 22 w 30"/>
                    <a:gd name="T5" fmla="*/ 44 h 60"/>
                    <a:gd name="T6" fmla="*/ 28 w 30"/>
                    <a:gd name="T7" fmla="*/ 34 h 60"/>
                    <a:gd name="T8" fmla="*/ 30 w 30"/>
                    <a:gd name="T9" fmla="*/ 24 h 60"/>
                    <a:gd name="T10" fmla="*/ 30 w 30"/>
                    <a:gd name="T11" fmla="*/ 14 h 60"/>
                    <a:gd name="T12" fmla="*/ 30 w 30"/>
                    <a:gd name="T13" fmla="*/ 6 h 60"/>
                    <a:gd name="T14" fmla="*/ 30 w 30"/>
                    <a:gd name="T15" fmla="*/ 2 h 60"/>
                    <a:gd name="T16" fmla="*/ 30 w 30"/>
                    <a:gd name="T17" fmla="*/ 0 h 60"/>
                    <a:gd name="T18" fmla="*/ 14 w 30"/>
                    <a:gd name="T19" fmla="*/ 0 h 60"/>
                    <a:gd name="T20" fmla="*/ 14 w 30"/>
                    <a:gd name="T21" fmla="*/ 2 h 60"/>
                    <a:gd name="T22" fmla="*/ 14 w 30"/>
                    <a:gd name="T23" fmla="*/ 6 h 60"/>
                    <a:gd name="T24" fmla="*/ 14 w 30"/>
                    <a:gd name="T25" fmla="*/ 14 h 60"/>
                    <a:gd name="T26" fmla="*/ 14 w 30"/>
                    <a:gd name="T27" fmla="*/ 20 h 60"/>
                    <a:gd name="T28" fmla="*/ 12 w 30"/>
                    <a:gd name="T29" fmla="*/ 30 h 60"/>
                    <a:gd name="T30" fmla="*/ 8 w 30"/>
                    <a:gd name="T31" fmla="*/ 38 h 60"/>
                    <a:gd name="T32" fmla="*/ 4 w 30"/>
                    <a:gd name="T33" fmla="*/ 42 h 60"/>
                    <a:gd name="T34" fmla="*/ 0 w 30"/>
                    <a:gd name="T35" fmla="*/ 48 h 60"/>
                    <a:gd name="T36" fmla="*/ 4 w 30"/>
                    <a:gd name="T37" fmla="*/ 60 h 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0" h="60">
                      <a:moveTo>
                        <a:pt x="4" y="60"/>
                      </a:moveTo>
                      <a:lnTo>
                        <a:pt x="14" y="52"/>
                      </a:lnTo>
                      <a:lnTo>
                        <a:pt x="22" y="44"/>
                      </a:lnTo>
                      <a:lnTo>
                        <a:pt x="28" y="34"/>
                      </a:lnTo>
                      <a:lnTo>
                        <a:pt x="30" y="24"/>
                      </a:lnTo>
                      <a:lnTo>
                        <a:pt x="30" y="14"/>
                      </a:lnTo>
                      <a:lnTo>
                        <a:pt x="30" y="6"/>
                      </a:lnTo>
                      <a:lnTo>
                        <a:pt x="30" y="2"/>
                      </a:lnTo>
                      <a:lnTo>
                        <a:pt x="30" y="0"/>
                      </a:lnTo>
                      <a:lnTo>
                        <a:pt x="14" y="0"/>
                      </a:lnTo>
                      <a:lnTo>
                        <a:pt x="14" y="2"/>
                      </a:lnTo>
                      <a:lnTo>
                        <a:pt x="14" y="6"/>
                      </a:lnTo>
                      <a:lnTo>
                        <a:pt x="14" y="14"/>
                      </a:lnTo>
                      <a:lnTo>
                        <a:pt x="14" y="20"/>
                      </a:lnTo>
                      <a:lnTo>
                        <a:pt x="12" y="30"/>
                      </a:lnTo>
                      <a:lnTo>
                        <a:pt x="8" y="38"/>
                      </a:lnTo>
                      <a:lnTo>
                        <a:pt x="4" y="42"/>
                      </a:lnTo>
                      <a:lnTo>
                        <a:pt x="0" y="48"/>
                      </a:lnTo>
                      <a:lnTo>
                        <a:pt x="4" y="6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042" name="Group 887"/>
              <p:cNvGrpSpPr>
                <a:grpSpLocks/>
              </p:cNvGrpSpPr>
              <p:nvPr/>
            </p:nvGrpSpPr>
            <p:grpSpPr bwMode="auto">
              <a:xfrm>
                <a:off x="3360" y="3050"/>
                <a:ext cx="28" cy="76"/>
                <a:chOff x="4688" y="2910"/>
                <a:chExt cx="28" cy="76"/>
              </a:xfrm>
            </p:grpSpPr>
            <p:sp>
              <p:nvSpPr>
                <p:cNvPr id="34106" name="Freeform 888"/>
                <p:cNvSpPr>
                  <a:spLocks/>
                </p:cNvSpPr>
                <p:nvPr/>
              </p:nvSpPr>
              <p:spPr bwMode="auto">
                <a:xfrm>
                  <a:off x="4688" y="2910"/>
                  <a:ext cx="28" cy="76"/>
                </a:xfrm>
                <a:custGeom>
                  <a:avLst/>
                  <a:gdLst>
                    <a:gd name="T0" fmla="*/ 20 w 28"/>
                    <a:gd name="T1" fmla="*/ 70 h 76"/>
                    <a:gd name="T2" fmla="*/ 16 w 28"/>
                    <a:gd name="T3" fmla="*/ 54 h 76"/>
                    <a:gd name="T4" fmla="*/ 14 w 28"/>
                    <a:gd name="T5" fmla="*/ 40 h 76"/>
                    <a:gd name="T6" fmla="*/ 16 w 28"/>
                    <a:gd name="T7" fmla="*/ 30 h 76"/>
                    <a:gd name="T8" fmla="*/ 20 w 28"/>
                    <a:gd name="T9" fmla="*/ 22 h 76"/>
                    <a:gd name="T10" fmla="*/ 24 w 28"/>
                    <a:gd name="T11" fmla="*/ 18 h 76"/>
                    <a:gd name="T12" fmla="*/ 26 w 28"/>
                    <a:gd name="T13" fmla="*/ 14 h 76"/>
                    <a:gd name="T14" fmla="*/ 28 w 28"/>
                    <a:gd name="T15" fmla="*/ 14 h 76"/>
                    <a:gd name="T16" fmla="*/ 28 w 28"/>
                    <a:gd name="T17" fmla="*/ 12 h 76"/>
                    <a:gd name="T18" fmla="*/ 22 w 28"/>
                    <a:gd name="T19" fmla="*/ 0 h 76"/>
                    <a:gd name="T20" fmla="*/ 20 w 28"/>
                    <a:gd name="T21" fmla="*/ 2 h 76"/>
                    <a:gd name="T22" fmla="*/ 14 w 28"/>
                    <a:gd name="T23" fmla="*/ 4 h 76"/>
                    <a:gd name="T24" fmla="*/ 10 w 28"/>
                    <a:gd name="T25" fmla="*/ 10 h 76"/>
                    <a:gd name="T26" fmla="*/ 6 w 28"/>
                    <a:gd name="T27" fmla="*/ 16 h 76"/>
                    <a:gd name="T28" fmla="*/ 0 w 28"/>
                    <a:gd name="T29" fmla="*/ 26 h 76"/>
                    <a:gd name="T30" fmla="*/ 0 w 28"/>
                    <a:gd name="T31" fmla="*/ 40 h 76"/>
                    <a:gd name="T32" fmla="*/ 0 w 28"/>
                    <a:gd name="T33" fmla="*/ 56 h 76"/>
                    <a:gd name="T34" fmla="*/ 4 w 28"/>
                    <a:gd name="T35" fmla="*/ 76 h 76"/>
                    <a:gd name="T36" fmla="*/ 20 w 28"/>
                    <a:gd name="T37" fmla="*/ 70 h 7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 h="76">
                      <a:moveTo>
                        <a:pt x="20" y="70"/>
                      </a:moveTo>
                      <a:lnTo>
                        <a:pt x="16" y="54"/>
                      </a:lnTo>
                      <a:lnTo>
                        <a:pt x="14" y="40"/>
                      </a:lnTo>
                      <a:lnTo>
                        <a:pt x="16" y="30"/>
                      </a:lnTo>
                      <a:lnTo>
                        <a:pt x="20" y="22"/>
                      </a:lnTo>
                      <a:lnTo>
                        <a:pt x="24" y="18"/>
                      </a:lnTo>
                      <a:lnTo>
                        <a:pt x="26" y="14"/>
                      </a:lnTo>
                      <a:lnTo>
                        <a:pt x="28" y="14"/>
                      </a:lnTo>
                      <a:lnTo>
                        <a:pt x="28" y="12"/>
                      </a:lnTo>
                      <a:lnTo>
                        <a:pt x="22" y="0"/>
                      </a:lnTo>
                      <a:lnTo>
                        <a:pt x="20" y="2"/>
                      </a:lnTo>
                      <a:lnTo>
                        <a:pt x="14" y="4"/>
                      </a:lnTo>
                      <a:lnTo>
                        <a:pt x="10" y="10"/>
                      </a:lnTo>
                      <a:lnTo>
                        <a:pt x="6" y="16"/>
                      </a:lnTo>
                      <a:lnTo>
                        <a:pt x="0" y="26"/>
                      </a:lnTo>
                      <a:lnTo>
                        <a:pt x="0" y="40"/>
                      </a:lnTo>
                      <a:lnTo>
                        <a:pt x="0" y="56"/>
                      </a:lnTo>
                      <a:lnTo>
                        <a:pt x="4" y="76"/>
                      </a:lnTo>
                      <a:lnTo>
                        <a:pt x="20" y="7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107" name="Freeform 889"/>
                <p:cNvSpPr>
                  <a:spLocks/>
                </p:cNvSpPr>
                <p:nvPr/>
              </p:nvSpPr>
              <p:spPr bwMode="auto">
                <a:xfrm>
                  <a:off x="4688" y="2910"/>
                  <a:ext cx="28" cy="76"/>
                </a:xfrm>
                <a:custGeom>
                  <a:avLst/>
                  <a:gdLst>
                    <a:gd name="T0" fmla="*/ 20 w 28"/>
                    <a:gd name="T1" fmla="*/ 70 h 76"/>
                    <a:gd name="T2" fmla="*/ 16 w 28"/>
                    <a:gd name="T3" fmla="*/ 54 h 76"/>
                    <a:gd name="T4" fmla="*/ 14 w 28"/>
                    <a:gd name="T5" fmla="*/ 40 h 76"/>
                    <a:gd name="T6" fmla="*/ 16 w 28"/>
                    <a:gd name="T7" fmla="*/ 30 h 76"/>
                    <a:gd name="T8" fmla="*/ 20 w 28"/>
                    <a:gd name="T9" fmla="*/ 22 h 76"/>
                    <a:gd name="T10" fmla="*/ 24 w 28"/>
                    <a:gd name="T11" fmla="*/ 18 h 76"/>
                    <a:gd name="T12" fmla="*/ 26 w 28"/>
                    <a:gd name="T13" fmla="*/ 14 h 76"/>
                    <a:gd name="T14" fmla="*/ 28 w 28"/>
                    <a:gd name="T15" fmla="*/ 14 h 76"/>
                    <a:gd name="T16" fmla="*/ 28 w 28"/>
                    <a:gd name="T17" fmla="*/ 12 h 76"/>
                    <a:gd name="T18" fmla="*/ 22 w 28"/>
                    <a:gd name="T19" fmla="*/ 0 h 76"/>
                    <a:gd name="T20" fmla="*/ 20 w 28"/>
                    <a:gd name="T21" fmla="*/ 2 h 76"/>
                    <a:gd name="T22" fmla="*/ 14 w 28"/>
                    <a:gd name="T23" fmla="*/ 4 h 76"/>
                    <a:gd name="T24" fmla="*/ 10 w 28"/>
                    <a:gd name="T25" fmla="*/ 10 h 76"/>
                    <a:gd name="T26" fmla="*/ 6 w 28"/>
                    <a:gd name="T27" fmla="*/ 16 h 76"/>
                    <a:gd name="T28" fmla="*/ 0 w 28"/>
                    <a:gd name="T29" fmla="*/ 26 h 76"/>
                    <a:gd name="T30" fmla="*/ 0 w 28"/>
                    <a:gd name="T31" fmla="*/ 40 h 76"/>
                    <a:gd name="T32" fmla="*/ 0 w 28"/>
                    <a:gd name="T33" fmla="*/ 56 h 76"/>
                    <a:gd name="T34" fmla="*/ 4 w 28"/>
                    <a:gd name="T35" fmla="*/ 76 h 76"/>
                    <a:gd name="T36" fmla="*/ 20 w 28"/>
                    <a:gd name="T37" fmla="*/ 70 h 7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 h="76">
                      <a:moveTo>
                        <a:pt x="20" y="70"/>
                      </a:moveTo>
                      <a:lnTo>
                        <a:pt x="16" y="54"/>
                      </a:lnTo>
                      <a:lnTo>
                        <a:pt x="14" y="40"/>
                      </a:lnTo>
                      <a:lnTo>
                        <a:pt x="16" y="30"/>
                      </a:lnTo>
                      <a:lnTo>
                        <a:pt x="20" y="22"/>
                      </a:lnTo>
                      <a:lnTo>
                        <a:pt x="24" y="18"/>
                      </a:lnTo>
                      <a:lnTo>
                        <a:pt x="26" y="14"/>
                      </a:lnTo>
                      <a:lnTo>
                        <a:pt x="28" y="14"/>
                      </a:lnTo>
                      <a:lnTo>
                        <a:pt x="28" y="12"/>
                      </a:lnTo>
                      <a:lnTo>
                        <a:pt x="22" y="0"/>
                      </a:lnTo>
                      <a:lnTo>
                        <a:pt x="20" y="2"/>
                      </a:lnTo>
                      <a:lnTo>
                        <a:pt x="14" y="4"/>
                      </a:lnTo>
                      <a:lnTo>
                        <a:pt x="10" y="10"/>
                      </a:lnTo>
                      <a:lnTo>
                        <a:pt x="6" y="16"/>
                      </a:lnTo>
                      <a:lnTo>
                        <a:pt x="0" y="26"/>
                      </a:lnTo>
                      <a:lnTo>
                        <a:pt x="0" y="40"/>
                      </a:lnTo>
                      <a:lnTo>
                        <a:pt x="0" y="56"/>
                      </a:lnTo>
                      <a:lnTo>
                        <a:pt x="4" y="76"/>
                      </a:lnTo>
                      <a:lnTo>
                        <a:pt x="20" y="7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043" name="Group 890"/>
              <p:cNvGrpSpPr>
                <a:grpSpLocks/>
              </p:cNvGrpSpPr>
              <p:nvPr/>
            </p:nvGrpSpPr>
            <p:grpSpPr bwMode="auto">
              <a:xfrm>
                <a:off x="3544" y="2024"/>
                <a:ext cx="68" cy="464"/>
                <a:chOff x="4872" y="1884"/>
                <a:chExt cx="68" cy="464"/>
              </a:xfrm>
            </p:grpSpPr>
            <p:sp>
              <p:nvSpPr>
                <p:cNvPr id="34104" name="Freeform 891"/>
                <p:cNvSpPr>
                  <a:spLocks/>
                </p:cNvSpPr>
                <p:nvPr/>
              </p:nvSpPr>
              <p:spPr bwMode="auto">
                <a:xfrm>
                  <a:off x="4872" y="1884"/>
                  <a:ext cx="68" cy="464"/>
                </a:xfrm>
                <a:custGeom>
                  <a:avLst/>
                  <a:gdLst>
                    <a:gd name="T0" fmla="*/ 68 w 68"/>
                    <a:gd name="T1" fmla="*/ 22 h 464"/>
                    <a:gd name="T2" fmla="*/ 68 w 68"/>
                    <a:gd name="T3" fmla="*/ 444 h 464"/>
                    <a:gd name="T4" fmla="*/ 66 w 68"/>
                    <a:gd name="T5" fmla="*/ 444 h 464"/>
                    <a:gd name="T6" fmla="*/ 64 w 68"/>
                    <a:gd name="T7" fmla="*/ 452 h 464"/>
                    <a:gd name="T8" fmla="*/ 58 w 68"/>
                    <a:gd name="T9" fmla="*/ 458 h 464"/>
                    <a:gd name="T10" fmla="*/ 46 w 68"/>
                    <a:gd name="T11" fmla="*/ 462 h 464"/>
                    <a:gd name="T12" fmla="*/ 32 w 68"/>
                    <a:gd name="T13" fmla="*/ 464 h 464"/>
                    <a:gd name="T14" fmla="*/ 20 w 68"/>
                    <a:gd name="T15" fmla="*/ 462 h 464"/>
                    <a:gd name="T16" fmla="*/ 10 w 68"/>
                    <a:gd name="T17" fmla="*/ 458 h 464"/>
                    <a:gd name="T18" fmla="*/ 2 w 68"/>
                    <a:gd name="T19" fmla="*/ 452 h 464"/>
                    <a:gd name="T20" fmla="*/ 0 w 68"/>
                    <a:gd name="T21" fmla="*/ 444 h 464"/>
                    <a:gd name="T22" fmla="*/ 0 w 68"/>
                    <a:gd name="T23" fmla="*/ 22 h 464"/>
                    <a:gd name="T24" fmla="*/ 2 w 68"/>
                    <a:gd name="T25" fmla="*/ 12 h 464"/>
                    <a:gd name="T26" fmla="*/ 10 w 68"/>
                    <a:gd name="T27" fmla="*/ 8 h 464"/>
                    <a:gd name="T28" fmla="*/ 20 w 68"/>
                    <a:gd name="T29" fmla="*/ 4 h 464"/>
                    <a:gd name="T30" fmla="*/ 32 w 68"/>
                    <a:gd name="T31" fmla="*/ 0 h 464"/>
                    <a:gd name="T32" fmla="*/ 46 w 68"/>
                    <a:gd name="T33" fmla="*/ 4 h 464"/>
                    <a:gd name="T34" fmla="*/ 58 w 68"/>
                    <a:gd name="T35" fmla="*/ 8 h 464"/>
                    <a:gd name="T36" fmla="*/ 64 w 68"/>
                    <a:gd name="T37" fmla="*/ 12 h 464"/>
                    <a:gd name="T38" fmla="*/ 66 w 68"/>
                    <a:gd name="T39" fmla="*/ 22 h 464"/>
                    <a:gd name="T40" fmla="*/ 68 w 68"/>
                    <a:gd name="T41" fmla="*/ 22 h 4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8" h="464">
                      <a:moveTo>
                        <a:pt x="68" y="22"/>
                      </a:moveTo>
                      <a:lnTo>
                        <a:pt x="68" y="444"/>
                      </a:lnTo>
                      <a:lnTo>
                        <a:pt x="66" y="444"/>
                      </a:lnTo>
                      <a:lnTo>
                        <a:pt x="64" y="452"/>
                      </a:lnTo>
                      <a:lnTo>
                        <a:pt x="58" y="458"/>
                      </a:lnTo>
                      <a:lnTo>
                        <a:pt x="46" y="462"/>
                      </a:lnTo>
                      <a:lnTo>
                        <a:pt x="32" y="464"/>
                      </a:lnTo>
                      <a:lnTo>
                        <a:pt x="20" y="462"/>
                      </a:lnTo>
                      <a:lnTo>
                        <a:pt x="10" y="458"/>
                      </a:lnTo>
                      <a:lnTo>
                        <a:pt x="2" y="452"/>
                      </a:lnTo>
                      <a:lnTo>
                        <a:pt x="0" y="444"/>
                      </a:lnTo>
                      <a:lnTo>
                        <a:pt x="0" y="22"/>
                      </a:lnTo>
                      <a:lnTo>
                        <a:pt x="2" y="12"/>
                      </a:lnTo>
                      <a:lnTo>
                        <a:pt x="10" y="8"/>
                      </a:lnTo>
                      <a:lnTo>
                        <a:pt x="20" y="4"/>
                      </a:lnTo>
                      <a:lnTo>
                        <a:pt x="32" y="0"/>
                      </a:lnTo>
                      <a:lnTo>
                        <a:pt x="46" y="4"/>
                      </a:lnTo>
                      <a:lnTo>
                        <a:pt x="58" y="8"/>
                      </a:lnTo>
                      <a:lnTo>
                        <a:pt x="64" y="12"/>
                      </a:lnTo>
                      <a:lnTo>
                        <a:pt x="66" y="22"/>
                      </a:lnTo>
                      <a:lnTo>
                        <a:pt x="68" y="22"/>
                      </a:lnTo>
                      <a:close/>
                    </a:path>
                  </a:pathLst>
                </a:custGeom>
                <a:solidFill>
                  <a:srgbClr val="FFFF4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105" name="Freeform 892"/>
                <p:cNvSpPr>
                  <a:spLocks/>
                </p:cNvSpPr>
                <p:nvPr/>
              </p:nvSpPr>
              <p:spPr bwMode="auto">
                <a:xfrm>
                  <a:off x="4872" y="1884"/>
                  <a:ext cx="68" cy="464"/>
                </a:xfrm>
                <a:custGeom>
                  <a:avLst/>
                  <a:gdLst>
                    <a:gd name="T0" fmla="*/ 68 w 68"/>
                    <a:gd name="T1" fmla="*/ 22 h 464"/>
                    <a:gd name="T2" fmla="*/ 68 w 68"/>
                    <a:gd name="T3" fmla="*/ 444 h 464"/>
                    <a:gd name="T4" fmla="*/ 66 w 68"/>
                    <a:gd name="T5" fmla="*/ 444 h 464"/>
                    <a:gd name="T6" fmla="*/ 64 w 68"/>
                    <a:gd name="T7" fmla="*/ 452 h 464"/>
                    <a:gd name="T8" fmla="*/ 58 w 68"/>
                    <a:gd name="T9" fmla="*/ 458 h 464"/>
                    <a:gd name="T10" fmla="*/ 46 w 68"/>
                    <a:gd name="T11" fmla="*/ 462 h 464"/>
                    <a:gd name="T12" fmla="*/ 32 w 68"/>
                    <a:gd name="T13" fmla="*/ 464 h 464"/>
                    <a:gd name="T14" fmla="*/ 20 w 68"/>
                    <a:gd name="T15" fmla="*/ 462 h 464"/>
                    <a:gd name="T16" fmla="*/ 10 w 68"/>
                    <a:gd name="T17" fmla="*/ 458 h 464"/>
                    <a:gd name="T18" fmla="*/ 2 w 68"/>
                    <a:gd name="T19" fmla="*/ 452 h 464"/>
                    <a:gd name="T20" fmla="*/ 0 w 68"/>
                    <a:gd name="T21" fmla="*/ 444 h 464"/>
                    <a:gd name="T22" fmla="*/ 0 w 68"/>
                    <a:gd name="T23" fmla="*/ 22 h 464"/>
                    <a:gd name="T24" fmla="*/ 2 w 68"/>
                    <a:gd name="T25" fmla="*/ 12 h 464"/>
                    <a:gd name="T26" fmla="*/ 10 w 68"/>
                    <a:gd name="T27" fmla="*/ 8 h 464"/>
                    <a:gd name="T28" fmla="*/ 20 w 68"/>
                    <a:gd name="T29" fmla="*/ 4 h 464"/>
                    <a:gd name="T30" fmla="*/ 32 w 68"/>
                    <a:gd name="T31" fmla="*/ 0 h 464"/>
                    <a:gd name="T32" fmla="*/ 46 w 68"/>
                    <a:gd name="T33" fmla="*/ 4 h 464"/>
                    <a:gd name="T34" fmla="*/ 58 w 68"/>
                    <a:gd name="T35" fmla="*/ 8 h 464"/>
                    <a:gd name="T36" fmla="*/ 64 w 68"/>
                    <a:gd name="T37" fmla="*/ 12 h 464"/>
                    <a:gd name="T38" fmla="*/ 66 w 68"/>
                    <a:gd name="T39" fmla="*/ 22 h 464"/>
                    <a:gd name="T40" fmla="*/ 68 w 68"/>
                    <a:gd name="T41" fmla="*/ 22 h 4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8" h="464">
                      <a:moveTo>
                        <a:pt x="68" y="22"/>
                      </a:moveTo>
                      <a:lnTo>
                        <a:pt x="68" y="444"/>
                      </a:lnTo>
                      <a:lnTo>
                        <a:pt x="66" y="444"/>
                      </a:lnTo>
                      <a:lnTo>
                        <a:pt x="64" y="452"/>
                      </a:lnTo>
                      <a:lnTo>
                        <a:pt x="58" y="458"/>
                      </a:lnTo>
                      <a:lnTo>
                        <a:pt x="46" y="462"/>
                      </a:lnTo>
                      <a:lnTo>
                        <a:pt x="32" y="464"/>
                      </a:lnTo>
                      <a:lnTo>
                        <a:pt x="20" y="462"/>
                      </a:lnTo>
                      <a:lnTo>
                        <a:pt x="10" y="458"/>
                      </a:lnTo>
                      <a:lnTo>
                        <a:pt x="2" y="452"/>
                      </a:lnTo>
                      <a:lnTo>
                        <a:pt x="0" y="444"/>
                      </a:lnTo>
                      <a:lnTo>
                        <a:pt x="0" y="22"/>
                      </a:lnTo>
                      <a:lnTo>
                        <a:pt x="2" y="12"/>
                      </a:lnTo>
                      <a:lnTo>
                        <a:pt x="10" y="8"/>
                      </a:lnTo>
                      <a:lnTo>
                        <a:pt x="20" y="4"/>
                      </a:lnTo>
                      <a:lnTo>
                        <a:pt x="32" y="0"/>
                      </a:lnTo>
                      <a:lnTo>
                        <a:pt x="46" y="4"/>
                      </a:lnTo>
                      <a:lnTo>
                        <a:pt x="58" y="8"/>
                      </a:lnTo>
                      <a:lnTo>
                        <a:pt x="64" y="12"/>
                      </a:lnTo>
                      <a:lnTo>
                        <a:pt x="66" y="22"/>
                      </a:lnTo>
                      <a:lnTo>
                        <a:pt x="68" y="22"/>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sp>
            <p:nvSpPr>
              <p:cNvPr id="34044" name="Freeform 893"/>
              <p:cNvSpPr>
                <a:spLocks/>
              </p:cNvSpPr>
              <p:nvPr/>
            </p:nvSpPr>
            <p:spPr bwMode="auto">
              <a:xfrm>
                <a:off x="3544" y="2024"/>
                <a:ext cx="68" cy="464"/>
              </a:xfrm>
              <a:custGeom>
                <a:avLst/>
                <a:gdLst>
                  <a:gd name="T0" fmla="*/ 68 w 68"/>
                  <a:gd name="T1" fmla="*/ 22 h 464"/>
                  <a:gd name="T2" fmla="*/ 68 w 68"/>
                  <a:gd name="T3" fmla="*/ 444 h 464"/>
                  <a:gd name="T4" fmla="*/ 66 w 68"/>
                  <a:gd name="T5" fmla="*/ 444 h 464"/>
                  <a:gd name="T6" fmla="*/ 64 w 68"/>
                  <a:gd name="T7" fmla="*/ 452 h 464"/>
                  <a:gd name="T8" fmla="*/ 58 w 68"/>
                  <a:gd name="T9" fmla="*/ 458 h 464"/>
                  <a:gd name="T10" fmla="*/ 46 w 68"/>
                  <a:gd name="T11" fmla="*/ 462 h 464"/>
                  <a:gd name="T12" fmla="*/ 32 w 68"/>
                  <a:gd name="T13" fmla="*/ 464 h 464"/>
                  <a:gd name="T14" fmla="*/ 20 w 68"/>
                  <a:gd name="T15" fmla="*/ 462 h 464"/>
                  <a:gd name="T16" fmla="*/ 10 w 68"/>
                  <a:gd name="T17" fmla="*/ 458 h 464"/>
                  <a:gd name="T18" fmla="*/ 2 w 68"/>
                  <a:gd name="T19" fmla="*/ 452 h 464"/>
                  <a:gd name="T20" fmla="*/ 0 w 68"/>
                  <a:gd name="T21" fmla="*/ 444 h 464"/>
                  <a:gd name="T22" fmla="*/ 0 w 68"/>
                  <a:gd name="T23" fmla="*/ 22 h 464"/>
                  <a:gd name="T24" fmla="*/ 2 w 68"/>
                  <a:gd name="T25" fmla="*/ 12 h 464"/>
                  <a:gd name="T26" fmla="*/ 10 w 68"/>
                  <a:gd name="T27" fmla="*/ 8 h 464"/>
                  <a:gd name="T28" fmla="*/ 20 w 68"/>
                  <a:gd name="T29" fmla="*/ 4 h 464"/>
                  <a:gd name="T30" fmla="*/ 32 w 68"/>
                  <a:gd name="T31" fmla="*/ 0 h 464"/>
                  <a:gd name="T32" fmla="*/ 46 w 68"/>
                  <a:gd name="T33" fmla="*/ 4 h 464"/>
                  <a:gd name="T34" fmla="*/ 58 w 68"/>
                  <a:gd name="T35" fmla="*/ 8 h 464"/>
                  <a:gd name="T36" fmla="*/ 64 w 68"/>
                  <a:gd name="T37" fmla="*/ 12 h 464"/>
                  <a:gd name="T38" fmla="*/ 66 w 68"/>
                  <a:gd name="T39" fmla="*/ 22 h 464"/>
                  <a:gd name="T40" fmla="*/ 68 w 68"/>
                  <a:gd name="T41" fmla="*/ 22 h 4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8" h="464">
                    <a:moveTo>
                      <a:pt x="68" y="22"/>
                    </a:moveTo>
                    <a:lnTo>
                      <a:pt x="68" y="444"/>
                    </a:lnTo>
                    <a:lnTo>
                      <a:pt x="66" y="444"/>
                    </a:lnTo>
                    <a:lnTo>
                      <a:pt x="64" y="452"/>
                    </a:lnTo>
                    <a:lnTo>
                      <a:pt x="58" y="458"/>
                    </a:lnTo>
                    <a:lnTo>
                      <a:pt x="46" y="462"/>
                    </a:lnTo>
                    <a:lnTo>
                      <a:pt x="32" y="464"/>
                    </a:lnTo>
                    <a:lnTo>
                      <a:pt x="20" y="462"/>
                    </a:lnTo>
                    <a:lnTo>
                      <a:pt x="10" y="458"/>
                    </a:lnTo>
                    <a:lnTo>
                      <a:pt x="2" y="452"/>
                    </a:lnTo>
                    <a:lnTo>
                      <a:pt x="0" y="444"/>
                    </a:lnTo>
                    <a:lnTo>
                      <a:pt x="0" y="22"/>
                    </a:lnTo>
                    <a:lnTo>
                      <a:pt x="2" y="12"/>
                    </a:lnTo>
                    <a:lnTo>
                      <a:pt x="10" y="8"/>
                    </a:lnTo>
                    <a:lnTo>
                      <a:pt x="20" y="4"/>
                    </a:lnTo>
                    <a:lnTo>
                      <a:pt x="32" y="0"/>
                    </a:lnTo>
                    <a:lnTo>
                      <a:pt x="46" y="4"/>
                    </a:lnTo>
                    <a:lnTo>
                      <a:pt x="58" y="8"/>
                    </a:lnTo>
                    <a:lnTo>
                      <a:pt x="64" y="12"/>
                    </a:lnTo>
                    <a:lnTo>
                      <a:pt x="66" y="22"/>
                    </a:lnTo>
                    <a:lnTo>
                      <a:pt x="68" y="22"/>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045" name="Freeform 894"/>
              <p:cNvSpPr>
                <a:spLocks/>
              </p:cNvSpPr>
              <p:nvPr/>
            </p:nvSpPr>
            <p:spPr bwMode="auto">
              <a:xfrm>
                <a:off x="3544" y="2024"/>
                <a:ext cx="66" cy="42"/>
              </a:xfrm>
              <a:custGeom>
                <a:avLst/>
                <a:gdLst>
                  <a:gd name="T0" fmla="*/ 34 w 66"/>
                  <a:gd name="T1" fmla="*/ 42 h 42"/>
                  <a:gd name="T2" fmla="*/ 46 w 66"/>
                  <a:gd name="T3" fmla="*/ 40 h 42"/>
                  <a:gd name="T4" fmla="*/ 58 w 66"/>
                  <a:gd name="T5" fmla="*/ 36 h 42"/>
                  <a:gd name="T6" fmla="*/ 64 w 66"/>
                  <a:gd name="T7" fmla="*/ 30 h 42"/>
                  <a:gd name="T8" fmla="*/ 66 w 66"/>
                  <a:gd name="T9" fmla="*/ 22 h 42"/>
                  <a:gd name="T10" fmla="*/ 64 w 66"/>
                  <a:gd name="T11" fmla="*/ 12 h 42"/>
                  <a:gd name="T12" fmla="*/ 58 w 66"/>
                  <a:gd name="T13" fmla="*/ 8 h 42"/>
                  <a:gd name="T14" fmla="*/ 46 w 66"/>
                  <a:gd name="T15" fmla="*/ 4 h 42"/>
                  <a:gd name="T16" fmla="*/ 34 w 66"/>
                  <a:gd name="T17" fmla="*/ 0 h 42"/>
                  <a:gd name="T18" fmla="*/ 20 w 66"/>
                  <a:gd name="T19" fmla="*/ 4 h 42"/>
                  <a:gd name="T20" fmla="*/ 10 w 66"/>
                  <a:gd name="T21" fmla="*/ 8 h 42"/>
                  <a:gd name="T22" fmla="*/ 2 w 66"/>
                  <a:gd name="T23" fmla="*/ 12 h 42"/>
                  <a:gd name="T24" fmla="*/ 0 w 66"/>
                  <a:gd name="T25" fmla="*/ 22 h 42"/>
                  <a:gd name="T26" fmla="*/ 2 w 66"/>
                  <a:gd name="T27" fmla="*/ 30 h 42"/>
                  <a:gd name="T28" fmla="*/ 10 w 66"/>
                  <a:gd name="T29" fmla="*/ 36 h 42"/>
                  <a:gd name="T30" fmla="*/ 20 w 66"/>
                  <a:gd name="T31" fmla="*/ 40 h 42"/>
                  <a:gd name="T32" fmla="*/ 34 w 66"/>
                  <a:gd name="T33" fmla="*/ 42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6" h="42">
                    <a:moveTo>
                      <a:pt x="34" y="42"/>
                    </a:moveTo>
                    <a:lnTo>
                      <a:pt x="46" y="40"/>
                    </a:lnTo>
                    <a:lnTo>
                      <a:pt x="58" y="36"/>
                    </a:lnTo>
                    <a:lnTo>
                      <a:pt x="64" y="30"/>
                    </a:lnTo>
                    <a:lnTo>
                      <a:pt x="66" y="22"/>
                    </a:lnTo>
                    <a:lnTo>
                      <a:pt x="64" y="12"/>
                    </a:lnTo>
                    <a:lnTo>
                      <a:pt x="58" y="8"/>
                    </a:lnTo>
                    <a:lnTo>
                      <a:pt x="46" y="4"/>
                    </a:lnTo>
                    <a:lnTo>
                      <a:pt x="34" y="0"/>
                    </a:lnTo>
                    <a:lnTo>
                      <a:pt x="20" y="4"/>
                    </a:lnTo>
                    <a:lnTo>
                      <a:pt x="10" y="8"/>
                    </a:lnTo>
                    <a:lnTo>
                      <a:pt x="2" y="12"/>
                    </a:lnTo>
                    <a:lnTo>
                      <a:pt x="0" y="22"/>
                    </a:lnTo>
                    <a:lnTo>
                      <a:pt x="2" y="30"/>
                    </a:lnTo>
                    <a:lnTo>
                      <a:pt x="10" y="36"/>
                    </a:lnTo>
                    <a:lnTo>
                      <a:pt x="20" y="40"/>
                    </a:lnTo>
                    <a:lnTo>
                      <a:pt x="34" y="42"/>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nvGrpSpPr>
              <p:cNvPr id="34046" name="Group 895"/>
              <p:cNvGrpSpPr>
                <a:grpSpLocks/>
              </p:cNvGrpSpPr>
              <p:nvPr/>
            </p:nvGrpSpPr>
            <p:grpSpPr bwMode="auto">
              <a:xfrm>
                <a:off x="3482" y="2024"/>
                <a:ext cx="68" cy="464"/>
                <a:chOff x="4810" y="1884"/>
                <a:chExt cx="68" cy="464"/>
              </a:xfrm>
            </p:grpSpPr>
            <p:sp>
              <p:nvSpPr>
                <p:cNvPr id="34102" name="Freeform 896"/>
                <p:cNvSpPr>
                  <a:spLocks/>
                </p:cNvSpPr>
                <p:nvPr/>
              </p:nvSpPr>
              <p:spPr bwMode="auto">
                <a:xfrm>
                  <a:off x="4810" y="1884"/>
                  <a:ext cx="68" cy="464"/>
                </a:xfrm>
                <a:custGeom>
                  <a:avLst/>
                  <a:gdLst>
                    <a:gd name="T0" fmla="*/ 68 w 68"/>
                    <a:gd name="T1" fmla="*/ 22 h 464"/>
                    <a:gd name="T2" fmla="*/ 68 w 68"/>
                    <a:gd name="T3" fmla="*/ 444 h 464"/>
                    <a:gd name="T4" fmla="*/ 66 w 68"/>
                    <a:gd name="T5" fmla="*/ 444 h 464"/>
                    <a:gd name="T6" fmla="*/ 62 w 68"/>
                    <a:gd name="T7" fmla="*/ 452 h 464"/>
                    <a:gd name="T8" fmla="*/ 56 w 68"/>
                    <a:gd name="T9" fmla="*/ 458 h 464"/>
                    <a:gd name="T10" fmla="*/ 46 w 68"/>
                    <a:gd name="T11" fmla="*/ 462 h 464"/>
                    <a:gd name="T12" fmla="*/ 32 w 68"/>
                    <a:gd name="T13" fmla="*/ 464 h 464"/>
                    <a:gd name="T14" fmla="*/ 20 w 68"/>
                    <a:gd name="T15" fmla="*/ 462 h 464"/>
                    <a:gd name="T16" fmla="*/ 10 w 68"/>
                    <a:gd name="T17" fmla="*/ 458 h 464"/>
                    <a:gd name="T18" fmla="*/ 2 w 68"/>
                    <a:gd name="T19" fmla="*/ 452 h 464"/>
                    <a:gd name="T20" fmla="*/ 0 w 68"/>
                    <a:gd name="T21" fmla="*/ 444 h 464"/>
                    <a:gd name="T22" fmla="*/ 0 w 68"/>
                    <a:gd name="T23" fmla="*/ 22 h 464"/>
                    <a:gd name="T24" fmla="*/ 2 w 68"/>
                    <a:gd name="T25" fmla="*/ 12 h 464"/>
                    <a:gd name="T26" fmla="*/ 10 w 68"/>
                    <a:gd name="T27" fmla="*/ 8 h 464"/>
                    <a:gd name="T28" fmla="*/ 20 w 68"/>
                    <a:gd name="T29" fmla="*/ 4 h 464"/>
                    <a:gd name="T30" fmla="*/ 32 w 68"/>
                    <a:gd name="T31" fmla="*/ 0 h 464"/>
                    <a:gd name="T32" fmla="*/ 46 w 68"/>
                    <a:gd name="T33" fmla="*/ 4 h 464"/>
                    <a:gd name="T34" fmla="*/ 56 w 68"/>
                    <a:gd name="T35" fmla="*/ 8 h 464"/>
                    <a:gd name="T36" fmla="*/ 62 w 68"/>
                    <a:gd name="T37" fmla="*/ 12 h 464"/>
                    <a:gd name="T38" fmla="*/ 66 w 68"/>
                    <a:gd name="T39" fmla="*/ 22 h 464"/>
                    <a:gd name="T40" fmla="*/ 68 w 68"/>
                    <a:gd name="T41" fmla="*/ 22 h 4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8" h="464">
                      <a:moveTo>
                        <a:pt x="68" y="22"/>
                      </a:moveTo>
                      <a:lnTo>
                        <a:pt x="68" y="444"/>
                      </a:lnTo>
                      <a:lnTo>
                        <a:pt x="66" y="444"/>
                      </a:lnTo>
                      <a:lnTo>
                        <a:pt x="62" y="452"/>
                      </a:lnTo>
                      <a:lnTo>
                        <a:pt x="56" y="458"/>
                      </a:lnTo>
                      <a:lnTo>
                        <a:pt x="46" y="462"/>
                      </a:lnTo>
                      <a:lnTo>
                        <a:pt x="32" y="464"/>
                      </a:lnTo>
                      <a:lnTo>
                        <a:pt x="20" y="462"/>
                      </a:lnTo>
                      <a:lnTo>
                        <a:pt x="10" y="458"/>
                      </a:lnTo>
                      <a:lnTo>
                        <a:pt x="2" y="452"/>
                      </a:lnTo>
                      <a:lnTo>
                        <a:pt x="0" y="444"/>
                      </a:lnTo>
                      <a:lnTo>
                        <a:pt x="0" y="22"/>
                      </a:lnTo>
                      <a:lnTo>
                        <a:pt x="2" y="12"/>
                      </a:lnTo>
                      <a:lnTo>
                        <a:pt x="10" y="8"/>
                      </a:lnTo>
                      <a:lnTo>
                        <a:pt x="20" y="4"/>
                      </a:lnTo>
                      <a:lnTo>
                        <a:pt x="32" y="0"/>
                      </a:lnTo>
                      <a:lnTo>
                        <a:pt x="46" y="4"/>
                      </a:lnTo>
                      <a:lnTo>
                        <a:pt x="56" y="8"/>
                      </a:lnTo>
                      <a:lnTo>
                        <a:pt x="62" y="12"/>
                      </a:lnTo>
                      <a:lnTo>
                        <a:pt x="66" y="22"/>
                      </a:lnTo>
                      <a:lnTo>
                        <a:pt x="68" y="22"/>
                      </a:lnTo>
                      <a:close/>
                    </a:path>
                  </a:pathLst>
                </a:custGeom>
                <a:solidFill>
                  <a:srgbClr val="FFFF4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103" name="Freeform 897"/>
                <p:cNvSpPr>
                  <a:spLocks/>
                </p:cNvSpPr>
                <p:nvPr/>
              </p:nvSpPr>
              <p:spPr bwMode="auto">
                <a:xfrm>
                  <a:off x="4810" y="1884"/>
                  <a:ext cx="68" cy="464"/>
                </a:xfrm>
                <a:custGeom>
                  <a:avLst/>
                  <a:gdLst>
                    <a:gd name="T0" fmla="*/ 68 w 68"/>
                    <a:gd name="T1" fmla="*/ 22 h 464"/>
                    <a:gd name="T2" fmla="*/ 68 w 68"/>
                    <a:gd name="T3" fmla="*/ 444 h 464"/>
                    <a:gd name="T4" fmla="*/ 66 w 68"/>
                    <a:gd name="T5" fmla="*/ 444 h 464"/>
                    <a:gd name="T6" fmla="*/ 62 w 68"/>
                    <a:gd name="T7" fmla="*/ 452 h 464"/>
                    <a:gd name="T8" fmla="*/ 56 w 68"/>
                    <a:gd name="T9" fmla="*/ 458 h 464"/>
                    <a:gd name="T10" fmla="*/ 46 w 68"/>
                    <a:gd name="T11" fmla="*/ 462 h 464"/>
                    <a:gd name="T12" fmla="*/ 32 w 68"/>
                    <a:gd name="T13" fmla="*/ 464 h 464"/>
                    <a:gd name="T14" fmla="*/ 20 w 68"/>
                    <a:gd name="T15" fmla="*/ 462 h 464"/>
                    <a:gd name="T16" fmla="*/ 10 w 68"/>
                    <a:gd name="T17" fmla="*/ 458 h 464"/>
                    <a:gd name="T18" fmla="*/ 2 w 68"/>
                    <a:gd name="T19" fmla="*/ 452 h 464"/>
                    <a:gd name="T20" fmla="*/ 0 w 68"/>
                    <a:gd name="T21" fmla="*/ 444 h 464"/>
                    <a:gd name="T22" fmla="*/ 0 w 68"/>
                    <a:gd name="T23" fmla="*/ 22 h 464"/>
                    <a:gd name="T24" fmla="*/ 2 w 68"/>
                    <a:gd name="T25" fmla="*/ 12 h 464"/>
                    <a:gd name="T26" fmla="*/ 10 w 68"/>
                    <a:gd name="T27" fmla="*/ 8 h 464"/>
                    <a:gd name="T28" fmla="*/ 20 w 68"/>
                    <a:gd name="T29" fmla="*/ 4 h 464"/>
                    <a:gd name="T30" fmla="*/ 32 w 68"/>
                    <a:gd name="T31" fmla="*/ 0 h 464"/>
                    <a:gd name="T32" fmla="*/ 46 w 68"/>
                    <a:gd name="T33" fmla="*/ 4 h 464"/>
                    <a:gd name="T34" fmla="*/ 56 w 68"/>
                    <a:gd name="T35" fmla="*/ 8 h 464"/>
                    <a:gd name="T36" fmla="*/ 62 w 68"/>
                    <a:gd name="T37" fmla="*/ 12 h 464"/>
                    <a:gd name="T38" fmla="*/ 66 w 68"/>
                    <a:gd name="T39" fmla="*/ 22 h 464"/>
                    <a:gd name="T40" fmla="*/ 68 w 68"/>
                    <a:gd name="T41" fmla="*/ 22 h 4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8" h="464">
                      <a:moveTo>
                        <a:pt x="68" y="22"/>
                      </a:moveTo>
                      <a:lnTo>
                        <a:pt x="68" y="444"/>
                      </a:lnTo>
                      <a:lnTo>
                        <a:pt x="66" y="444"/>
                      </a:lnTo>
                      <a:lnTo>
                        <a:pt x="62" y="452"/>
                      </a:lnTo>
                      <a:lnTo>
                        <a:pt x="56" y="458"/>
                      </a:lnTo>
                      <a:lnTo>
                        <a:pt x="46" y="462"/>
                      </a:lnTo>
                      <a:lnTo>
                        <a:pt x="32" y="464"/>
                      </a:lnTo>
                      <a:lnTo>
                        <a:pt x="20" y="462"/>
                      </a:lnTo>
                      <a:lnTo>
                        <a:pt x="10" y="458"/>
                      </a:lnTo>
                      <a:lnTo>
                        <a:pt x="2" y="452"/>
                      </a:lnTo>
                      <a:lnTo>
                        <a:pt x="0" y="444"/>
                      </a:lnTo>
                      <a:lnTo>
                        <a:pt x="0" y="22"/>
                      </a:lnTo>
                      <a:lnTo>
                        <a:pt x="2" y="12"/>
                      </a:lnTo>
                      <a:lnTo>
                        <a:pt x="10" y="8"/>
                      </a:lnTo>
                      <a:lnTo>
                        <a:pt x="20" y="4"/>
                      </a:lnTo>
                      <a:lnTo>
                        <a:pt x="32" y="0"/>
                      </a:lnTo>
                      <a:lnTo>
                        <a:pt x="46" y="4"/>
                      </a:lnTo>
                      <a:lnTo>
                        <a:pt x="56" y="8"/>
                      </a:lnTo>
                      <a:lnTo>
                        <a:pt x="62" y="12"/>
                      </a:lnTo>
                      <a:lnTo>
                        <a:pt x="66" y="22"/>
                      </a:lnTo>
                      <a:lnTo>
                        <a:pt x="68" y="22"/>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sp>
            <p:nvSpPr>
              <p:cNvPr id="34047" name="Freeform 898"/>
              <p:cNvSpPr>
                <a:spLocks/>
              </p:cNvSpPr>
              <p:nvPr/>
            </p:nvSpPr>
            <p:spPr bwMode="auto">
              <a:xfrm>
                <a:off x="3482" y="2024"/>
                <a:ext cx="66" cy="42"/>
              </a:xfrm>
              <a:custGeom>
                <a:avLst/>
                <a:gdLst>
                  <a:gd name="T0" fmla="*/ 32 w 66"/>
                  <a:gd name="T1" fmla="*/ 42 h 42"/>
                  <a:gd name="T2" fmla="*/ 44 w 66"/>
                  <a:gd name="T3" fmla="*/ 40 h 42"/>
                  <a:gd name="T4" fmla="*/ 54 w 66"/>
                  <a:gd name="T5" fmla="*/ 36 h 42"/>
                  <a:gd name="T6" fmla="*/ 62 w 66"/>
                  <a:gd name="T7" fmla="*/ 30 h 42"/>
                  <a:gd name="T8" fmla="*/ 66 w 66"/>
                  <a:gd name="T9" fmla="*/ 22 h 42"/>
                  <a:gd name="T10" fmla="*/ 62 w 66"/>
                  <a:gd name="T11" fmla="*/ 12 h 42"/>
                  <a:gd name="T12" fmla="*/ 54 w 66"/>
                  <a:gd name="T13" fmla="*/ 8 h 42"/>
                  <a:gd name="T14" fmla="*/ 44 w 66"/>
                  <a:gd name="T15" fmla="*/ 4 h 42"/>
                  <a:gd name="T16" fmla="*/ 32 w 66"/>
                  <a:gd name="T17" fmla="*/ 0 h 42"/>
                  <a:gd name="T18" fmla="*/ 20 w 66"/>
                  <a:gd name="T19" fmla="*/ 4 h 42"/>
                  <a:gd name="T20" fmla="*/ 10 w 66"/>
                  <a:gd name="T21" fmla="*/ 8 h 42"/>
                  <a:gd name="T22" fmla="*/ 2 w 66"/>
                  <a:gd name="T23" fmla="*/ 12 h 42"/>
                  <a:gd name="T24" fmla="*/ 0 w 66"/>
                  <a:gd name="T25" fmla="*/ 22 h 42"/>
                  <a:gd name="T26" fmla="*/ 2 w 66"/>
                  <a:gd name="T27" fmla="*/ 30 h 42"/>
                  <a:gd name="T28" fmla="*/ 10 w 66"/>
                  <a:gd name="T29" fmla="*/ 36 h 42"/>
                  <a:gd name="T30" fmla="*/ 20 w 66"/>
                  <a:gd name="T31" fmla="*/ 40 h 42"/>
                  <a:gd name="T32" fmla="*/ 32 w 66"/>
                  <a:gd name="T33" fmla="*/ 42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6" h="42">
                    <a:moveTo>
                      <a:pt x="32" y="42"/>
                    </a:moveTo>
                    <a:lnTo>
                      <a:pt x="44" y="40"/>
                    </a:lnTo>
                    <a:lnTo>
                      <a:pt x="54" y="36"/>
                    </a:lnTo>
                    <a:lnTo>
                      <a:pt x="62" y="30"/>
                    </a:lnTo>
                    <a:lnTo>
                      <a:pt x="66" y="22"/>
                    </a:lnTo>
                    <a:lnTo>
                      <a:pt x="62" y="12"/>
                    </a:lnTo>
                    <a:lnTo>
                      <a:pt x="54" y="8"/>
                    </a:lnTo>
                    <a:lnTo>
                      <a:pt x="44" y="4"/>
                    </a:lnTo>
                    <a:lnTo>
                      <a:pt x="32" y="0"/>
                    </a:lnTo>
                    <a:lnTo>
                      <a:pt x="20" y="4"/>
                    </a:lnTo>
                    <a:lnTo>
                      <a:pt x="10" y="8"/>
                    </a:lnTo>
                    <a:lnTo>
                      <a:pt x="2" y="12"/>
                    </a:lnTo>
                    <a:lnTo>
                      <a:pt x="0" y="22"/>
                    </a:lnTo>
                    <a:lnTo>
                      <a:pt x="2" y="30"/>
                    </a:lnTo>
                    <a:lnTo>
                      <a:pt x="10" y="36"/>
                    </a:lnTo>
                    <a:lnTo>
                      <a:pt x="20" y="40"/>
                    </a:lnTo>
                    <a:lnTo>
                      <a:pt x="32" y="42"/>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nvGrpSpPr>
              <p:cNvPr id="34048" name="Group 899"/>
              <p:cNvGrpSpPr>
                <a:grpSpLocks/>
              </p:cNvGrpSpPr>
              <p:nvPr/>
            </p:nvGrpSpPr>
            <p:grpSpPr bwMode="auto">
              <a:xfrm>
                <a:off x="3506" y="1932"/>
                <a:ext cx="84" cy="116"/>
                <a:chOff x="4834" y="1792"/>
                <a:chExt cx="84" cy="116"/>
              </a:xfrm>
            </p:grpSpPr>
            <p:sp>
              <p:nvSpPr>
                <p:cNvPr id="34100" name="Freeform 900"/>
                <p:cNvSpPr>
                  <a:spLocks/>
                </p:cNvSpPr>
                <p:nvPr/>
              </p:nvSpPr>
              <p:spPr bwMode="auto">
                <a:xfrm>
                  <a:off x="4834" y="1792"/>
                  <a:ext cx="84" cy="116"/>
                </a:xfrm>
                <a:custGeom>
                  <a:avLst/>
                  <a:gdLst>
                    <a:gd name="T0" fmla="*/ 78 w 84"/>
                    <a:gd name="T1" fmla="*/ 0 h 116"/>
                    <a:gd name="T2" fmla="*/ 80 w 84"/>
                    <a:gd name="T3" fmla="*/ 0 h 116"/>
                    <a:gd name="T4" fmla="*/ 58 w 84"/>
                    <a:gd name="T5" fmla="*/ 4 h 116"/>
                    <a:gd name="T6" fmla="*/ 38 w 84"/>
                    <a:gd name="T7" fmla="*/ 16 h 116"/>
                    <a:gd name="T8" fmla="*/ 24 w 84"/>
                    <a:gd name="T9" fmla="*/ 36 h 116"/>
                    <a:gd name="T10" fmla="*/ 14 w 84"/>
                    <a:gd name="T11" fmla="*/ 58 h 116"/>
                    <a:gd name="T12" fmla="*/ 8 w 84"/>
                    <a:gd name="T13" fmla="*/ 78 h 116"/>
                    <a:gd name="T14" fmla="*/ 4 w 84"/>
                    <a:gd name="T15" fmla="*/ 96 h 116"/>
                    <a:gd name="T16" fmla="*/ 2 w 84"/>
                    <a:gd name="T17" fmla="*/ 108 h 116"/>
                    <a:gd name="T18" fmla="*/ 0 w 84"/>
                    <a:gd name="T19" fmla="*/ 112 h 116"/>
                    <a:gd name="T20" fmla="*/ 16 w 84"/>
                    <a:gd name="T21" fmla="*/ 116 h 116"/>
                    <a:gd name="T22" fmla="*/ 18 w 84"/>
                    <a:gd name="T23" fmla="*/ 110 h 116"/>
                    <a:gd name="T24" fmla="*/ 20 w 84"/>
                    <a:gd name="T25" fmla="*/ 98 h 116"/>
                    <a:gd name="T26" fmla="*/ 24 w 84"/>
                    <a:gd name="T27" fmla="*/ 82 h 116"/>
                    <a:gd name="T28" fmla="*/ 30 w 84"/>
                    <a:gd name="T29" fmla="*/ 62 h 116"/>
                    <a:gd name="T30" fmla="*/ 38 w 84"/>
                    <a:gd name="T31" fmla="*/ 44 h 116"/>
                    <a:gd name="T32" fmla="*/ 48 w 84"/>
                    <a:gd name="T33" fmla="*/ 28 h 116"/>
                    <a:gd name="T34" fmla="*/ 62 w 84"/>
                    <a:gd name="T35" fmla="*/ 16 h 116"/>
                    <a:gd name="T36" fmla="*/ 80 w 84"/>
                    <a:gd name="T37" fmla="*/ 12 h 116"/>
                    <a:gd name="T38" fmla="*/ 84 w 84"/>
                    <a:gd name="T39" fmla="*/ 12 h 116"/>
                    <a:gd name="T40" fmla="*/ 78 w 84"/>
                    <a:gd name="T41" fmla="*/ 0 h 1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4" h="116">
                      <a:moveTo>
                        <a:pt x="78" y="0"/>
                      </a:moveTo>
                      <a:lnTo>
                        <a:pt x="80" y="0"/>
                      </a:lnTo>
                      <a:lnTo>
                        <a:pt x="58" y="4"/>
                      </a:lnTo>
                      <a:lnTo>
                        <a:pt x="38" y="16"/>
                      </a:lnTo>
                      <a:lnTo>
                        <a:pt x="24" y="36"/>
                      </a:lnTo>
                      <a:lnTo>
                        <a:pt x="14" y="58"/>
                      </a:lnTo>
                      <a:lnTo>
                        <a:pt x="8" y="78"/>
                      </a:lnTo>
                      <a:lnTo>
                        <a:pt x="4" y="96"/>
                      </a:lnTo>
                      <a:lnTo>
                        <a:pt x="2" y="108"/>
                      </a:lnTo>
                      <a:lnTo>
                        <a:pt x="0" y="112"/>
                      </a:lnTo>
                      <a:lnTo>
                        <a:pt x="16" y="116"/>
                      </a:lnTo>
                      <a:lnTo>
                        <a:pt x="18" y="110"/>
                      </a:lnTo>
                      <a:lnTo>
                        <a:pt x="20" y="98"/>
                      </a:lnTo>
                      <a:lnTo>
                        <a:pt x="24" y="82"/>
                      </a:lnTo>
                      <a:lnTo>
                        <a:pt x="30" y="62"/>
                      </a:lnTo>
                      <a:lnTo>
                        <a:pt x="38" y="44"/>
                      </a:lnTo>
                      <a:lnTo>
                        <a:pt x="48" y="28"/>
                      </a:lnTo>
                      <a:lnTo>
                        <a:pt x="62" y="16"/>
                      </a:lnTo>
                      <a:lnTo>
                        <a:pt x="80" y="12"/>
                      </a:lnTo>
                      <a:lnTo>
                        <a:pt x="84" y="12"/>
                      </a:lnTo>
                      <a:lnTo>
                        <a:pt x="78"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101" name="Freeform 901"/>
                <p:cNvSpPr>
                  <a:spLocks/>
                </p:cNvSpPr>
                <p:nvPr/>
              </p:nvSpPr>
              <p:spPr bwMode="auto">
                <a:xfrm>
                  <a:off x="4834" y="1792"/>
                  <a:ext cx="84" cy="116"/>
                </a:xfrm>
                <a:custGeom>
                  <a:avLst/>
                  <a:gdLst>
                    <a:gd name="T0" fmla="*/ 78 w 84"/>
                    <a:gd name="T1" fmla="*/ 0 h 116"/>
                    <a:gd name="T2" fmla="*/ 80 w 84"/>
                    <a:gd name="T3" fmla="*/ 0 h 116"/>
                    <a:gd name="T4" fmla="*/ 58 w 84"/>
                    <a:gd name="T5" fmla="*/ 4 h 116"/>
                    <a:gd name="T6" fmla="*/ 38 w 84"/>
                    <a:gd name="T7" fmla="*/ 16 h 116"/>
                    <a:gd name="T8" fmla="*/ 24 w 84"/>
                    <a:gd name="T9" fmla="*/ 36 h 116"/>
                    <a:gd name="T10" fmla="*/ 14 w 84"/>
                    <a:gd name="T11" fmla="*/ 58 h 116"/>
                    <a:gd name="T12" fmla="*/ 8 w 84"/>
                    <a:gd name="T13" fmla="*/ 78 h 116"/>
                    <a:gd name="T14" fmla="*/ 4 w 84"/>
                    <a:gd name="T15" fmla="*/ 96 h 116"/>
                    <a:gd name="T16" fmla="*/ 2 w 84"/>
                    <a:gd name="T17" fmla="*/ 108 h 116"/>
                    <a:gd name="T18" fmla="*/ 0 w 84"/>
                    <a:gd name="T19" fmla="*/ 112 h 116"/>
                    <a:gd name="T20" fmla="*/ 16 w 84"/>
                    <a:gd name="T21" fmla="*/ 116 h 116"/>
                    <a:gd name="T22" fmla="*/ 18 w 84"/>
                    <a:gd name="T23" fmla="*/ 110 h 116"/>
                    <a:gd name="T24" fmla="*/ 20 w 84"/>
                    <a:gd name="T25" fmla="*/ 98 h 116"/>
                    <a:gd name="T26" fmla="*/ 24 w 84"/>
                    <a:gd name="T27" fmla="*/ 82 h 116"/>
                    <a:gd name="T28" fmla="*/ 30 w 84"/>
                    <a:gd name="T29" fmla="*/ 62 h 116"/>
                    <a:gd name="T30" fmla="*/ 38 w 84"/>
                    <a:gd name="T31" fmla="*/ 44 h 116"/>
                    <a:gd name="T32" fmla="*/ 48 w 84"/>
                    <a:gd name="T33" fmla="*/ 28 h 116"/>
                    <a:gd name="T34" fmla="*/ 62 w 84"/>
                    <a:gd name="T35" fmla="*/ 16 h 116"/>
                    <a:gd name="T36" fmla="*/ 80 w 84"/>
                    <a:gd name="T37" fmla="*/ 12 h 116"/>
                    <a:gd name="T38" fmla="*/ 84 w 84"/>
                    <a:gd name="T39" fmla="*/ 12 h 116"/>
                    <a:gd name="T40" fmla="*/ 78 w 84"/>
                    <a:gd name="T41" fmla="*/ 0 h 1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4" h="116">
                      <a:moveTo>
                        <a:pt x="78" y="0"/>
                      </a:moveTo>
                      <a:lnTo>
                        <a:pt x="80" y="0"/>
                      </a:lnTo>
                      <a:lnTo>
                        <a:pt x="58" y="4"/>
                      </a:lnTo>
                      <a:lnTo>
                        <a:pt x="38" y="16"/>
                      </a:lnTo>
                      <a:lnTo>
                        <a:pt x="24" y="36"/>
                      </a:lnTo>
                      <a:lnTo>
                        <a:pt x="14" y="58"/>
                      </a:lnTo>
                      <a:lnTo>
                        <a:pt x="8" y="78"/>
                      </a:lnTo>
                      <a:lnTo>
                        <a:pt x="4" y="96"/>
                      </a:lnTo>
                      <a:lnTo>
                        <a:pt x="2" y="108"/>
                      </a:lnTo>
                      <a:lnTo>
                        <a:pt x="0" y="112"/>
                      </a:lnTo>
                      <a:lnTo>
                        <a:pt x="16" y="116"/>
                      </a:lnTo>
                      <a:lnTo>
                        <a:pt x="18" y="110"/>
                      </a:lnTo>
                      <a:lnTo>
                        <a:pt x="20" y="98"/>
                      </a:lnTo>
                      <a:lnTo>
                        <a:pt x="24" y="82"/>
                      </a:lnTo>
                      <a:lnTo>
                        <a:pt x="30" y="62"/>
                      </a:lnTo>
                      <a:lnTo>
                        <a:pt x="38" y="44"/>
                      </a:lnTo>
                      <a:lnTo>
                        <a:pt x="48" y="28"/>
                      </a:lnTo>
                      <a:lnTo>
                        <a:pt x="62" y="16"/>
                      </a:lnTo>
                      <a:lnTo>
                        <a:pt x="80" y="12"/>
                      </a:lnTo>
                      <a:lnTo>
                        <a:pt x="84" y="12"/>
                      </a:lnTo>
                      <a:lnTo>
                        <a:pt x="78" y="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049" name="Group 902"/>
              <p:cNvGrpSpPr>
                <a:grpSpLocks/>
              </p:cNvGrpSpPr>
              <p:nvPr/>
            </p:nvGrpSpPr>
            <p:grpSpPr bwMode="auto">
              <a:xfrm>
                <a:off x="3570" y="1932"/>
                <a:ext cx="56" cy="118"/>
                <a:chOff x="4898" y="1792"/>
                <a:chExt cx="56" cy="118"/>
              </a:xfrm>
            </p:grpSpPr>
            <p:sp>
              <p:nvSpPr>
                <p:cNvPr id="34098" name="Freeform 903"/>
                <p:cNvSpPr>
                  <a:spLocks/>
                </p:cNvSpPr>
                <p:nvPr/>
              </p:nvSpPr>
              <p:spPr bwMode="auto">
                <a:xfrm>
                  <a:off x="4898" y="1792"/>
                  <a:ext cx="56" cy="118"/>
                </a:xfrm>
                <a:custGeom>
                  <a:avLst/>
                  <a:gdLst>
                    <a:gd name="T0" fmla="*/ 12 w 56"/>
                    <a:gd name="T1" fmla="*/ 118 h 118"/>
                    <a:gd name="T2" fmla="*/ 38 w 56"/>
                    <a:gd name="T3" fmla="*/ 76 h 118"/>
                    <a:gd name="T4" fmla="*/ 54 w 56"/>
                    <a:gd name="T5" fmla="*/ 44 h 118"/>
                    <a:gd name="T6" fmla="*/ 56 w 56"/>
                    <a:gd name="T7" fmla="*/ 24 h 118"/>
                    <a:gd name="T8" fmla="*/ 52 w 56"/>
                    <a:gd name="T9" fmla="*/ 8 h 118"/>
                    <a:gd name="T10" fmla="*/ 38 w 56"/>
                    <a:gd name="T11" fmla="*/ 0 h 118"/>
                    <a:gd name="T12" fmla="*/ 26 w 56"/>
                    <a:gd name="T13" fmla="*/ 0 h 118"/>
                    <a:gd name="T14" fmla="*/ 18 w 56"/>
                    <a:gd name="T15" fmla="*/ 0 h 118"/>
                    <a:gd name="T16" fmla="*/ 14 w 56"/>
                    <a:gd name="T17" fmla="*/ 0 h 118"/>
                    <a:gd name="T18" fmla="*/ 18 w 56"/>
                    <a:gd name="T19" fmla="*/ 12 h 118"/>
                    <a:gd name="T20" fmla="*/ 22 w 56"/>
                    <a:gd name="T21" fmla="*/ 12 h 118"/>
                    <a:gd name="T22" fmla="*/ 26 w 56"/>
                    <a:gd name="T23" fmla="*/ 12 h 118"/>
                    <a:gd name="T24" fmla="*/ 34 w 56"/>
                    <a:gd name="T25" fmla="*/ 12 h 118"/>
                    <a:gd name="T26" fmla="*/ 36 w 56"/>
                    <a:gd name="T27" fmla="*/ 14 h 118"/>
                    <a:gd name="T28" fmla="*/ 38 w 56"/>
                    <a:gd name="T29" fmla="*/ 24 h 118"/>
                    <a:gd name="T30" fmla="*/ 36 w 56"/>
                    <a:gd name="T31" fmla="*/ 40 h 118"/>
                    <a:gd name="T32" fmla="*/ 26 w 56"/>
                    <a:gd name="T33" fmla="*/ 68 h 118"/>
                    <a:gd name="T34" fmla="*/ 0 w 56"/>
                    <a:gd name="T35" fmla="*/ 110 h 118"/>
                    <a:gd name="T36" fmla="*/ 12 w 56"/>
                    <a:gd name="T37" fmla="*/ 118 h 1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6" h="118">
                      <a:moveTo>
                        <a:pt x="12" y="118"/>
                      </a:moveTo>
                      <a:lnTo>
                        <a:pt x="38" y="76"/>
                      </a:lnTo>
                      <a:lnTo>
                        <a:pt x="54" y="44"/>
                      </a:lnTo>
                      <a:lnTo>
                        <a:pt x="56" y="24"/>
                      </a:lnTo>
                      <a:lnTo>
                        <a:pt x="52" y="8"/>
                      </a:lnTo>
                      <a:lnTo>
                        <a:pt x="38" y="0"/>
                      </a:lnTo>
                      <a:lnTo>
                        <a:pt x="26" y="0"/>
                      </a:lnTo>
                      <a:lnTo>
                        <a:pt x="18" y="0"/>
                      </a:lnTo>
                      <a:lnTo>
                        <a:pt x="14" y="0"/>
                      </a:lnTo>
                      <a:lnTo>
                        <a:pt x="18" y="12"/>
                      </a:lnTo>
                      <a:lnTo>
                        <a:pt x="22" y="12"/>
                      </a:lnTo>
                      <a:lnTo>
                        <a:pt x="26" y="12"/>
                      </a:lnTo>
                      <a:lnTo>
                        <a:pt x="34" y="12"/>
                      </a:lnTo>
                      <a:lnTo>
                        <a:pt x="36" y="14"/>
                      </a:lnTo>
                      <a:lnTo>
                        <a:pt x="38" y="24"/>
                      </a:lnTo>
                      <a:lnTo>
                        <a:pt x="36" y="40"/>
                      </a:lnTo>
                      <a:lnTo>
                        <a:pt x="26" y="68"/>
                      </a:lnTo>
                      <a:lnTo>
                        <a:pt x="0" y="110"/>
                      </a:lnTo>
                      <a:lnTo>
                        <a:pt x="12" y="118"/>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099" name="Freeform 904"/>
                <p:cNvSpPr>
                  <a:spLocks/>
                </p:cNvSpPr>
                <p:nvPr/>
              </p:nvSpPr>
              <p:spPr bwMode="auto">
                <a:xfrm>
                  <a:off x="4898" y="1792"/>
                  <a:ext cx="56" cy="118"/>
                </a:xfrm>
                <a:custGeom>
                  <a:avLst/>
                  <a:gdLst>
                    <a:gd name="T0" fmla="*/ 12 w 56"/>
                    <a:gd name="T1" fmla="*/ 118 h 118"/>
                    <a:gd name="T2" fmla="*/ 38 w 56"/>
                    <a:gd name="T3" fmla="*/ 76 h 118"/>
                    <a:gd name="T4" fmla="*/ 54 w 56"/>
                    <a:gd name="T5" fmla="*/ 44 h 118"/>
                    <a:gd name="T6" fmla="*/ 56 w 56"/>
                    <a:gd name="T7" fmla="*/ 24 h 118"/>
                    <a:gd name="T8" fmla="*/ 52 w 56"/>
                    <a:gd name="T9" fmla="*/ 8 h 118"/>
                    <a:gd name="T10" fmla="*/ 38 w 56"/>
                    <a:gd name="T11" fmla="*/ 0 h 118"/>
                    <a:gd name="T12" fmla="*/ 26 w 56"/>
                    <a:gd name="T13" fmla="*/ 0 h 118"/>
                    <a:gd name="T14" fmla="*/ 18 w 56"/>
                    <a:gd name="T15" fmla="*/ 0 h 118"/>
                    <a:gd name="T16" fmla="*/ 14 w 56"/>
                    <a:gd name="T17" fmla="*/ 0 h 118"/>
                    <a:gd name="T18" fmla="*/ 18 w 56"/>
                    <a:gd name="T19" fmla="*/ 12 h 118"/>
                    <a:gd name="T20" fmla="*/ 22 w 56"/>
                    <a:gd name="T21" fmla="*/ 12 h 118"/>
                    <a:gd name="T22" fmla="*/ 26 w 56"/>
                    <a:gd name="T23" fmla="*/ 12 h 118"/>
                    <a:gd name="T24" fmla="*/ 34 w 56"/>
                    <a:gd name="T25" fmla="*/ 12 h 118"/>
                    <a:gd name="T26" fmla="*/ 36 w 56"/>
                    <a:gd name="T27" fmla="*/ 14 h 118"/>
                    <a:gd name="T28" fmla="*/ 38 w 56"/>
                    <a:gd name="T29" fmla="*/ 24 h 118"/>
                    <a:gd name="T30" fmla="*/ 36 w 56"/>
                    <a:gd name="T31" fmla="*/ 40 h 118"/>
                    <a:gd name="T32" fmla="*/ 26 w 56"/>
                    <a:gd name="T33" fmla="*/ 68 h 118"/>
                    <a:gd name="T34" fmla="*/ 0 w 56"/>
                    <a:gd name="T35" fmla="*/ 110 h 118"/>
                    <a:gd name="T36" fmla="*/ 12 w 56"/>
                    <a:gd name="T37" fmla="*/ 118 h 1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6" h="118">
                      <a:moveTo>
                        <a:pt x="12" y="118"/>
                      </a:moveTo>
                      <a:lnTo>
                        <a:pt x="38" y="76"/>
                      </a:lnTo>
                      <a:lnTo>
                        <a:pt x="54" y="44"/>
                      </a:lnTo>
                      <a:lnTo>
                        <a:pt x="56" y="24"/>
                      </a:lnTo>
                      <a:lnTo>
                        <a:pt x="52" y="8"/>
                      </a:lnTo>
                      <a:lnTo>
                        <a:pt x="38" y="0"/>
                      </a:lnTo>
                      <a:lnTo>
                        <a:pt x="26" y="0"/>
                      </a:lnTo>
                      <a:lnTo>
                        <a:pt x="18" y="0"/>
                      </a:lnTo>
                      <a:lnTo>
                        <a:pt x="14" y="0"/>
                      </a:lnTo>
                      <a:lnTo>
                        <a:pt x="18" y="12"/>
                      </a:lnTo>
                      <a:lnTo>
                        <a:pt x="22" y="12"/>
                      </a:lnTo>
                      <a:lnTo>
                        <a:pt x="26" y="12"/>
                      </a:lnTo>
                      <a:lnTo>
                        <a:pt x="34" y="12"/>
                      </a:lnTo>
                      <a:lnTo>
                        <a:pt x="36" y="14"/>
                      </a:lnTo>
                      <a:lnTo>
                        <a:pt x="38" y="24"/>
                      </a:lnTo>
                      <a:lnTo>
                        <a:pt x="36" y="40"/>
                      </a:lnTo>
                      <a:lnTo>
                        <a:pt x="26" y="68"/>
                      </a:lnTo>
                      <a:lnTo>
                        <a:pt x="0" y="110"/>
                      </a:lnTo>
                      <a:lnTo>
                        <a:pt x="12" y="118"/>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sp>
            <p:nvSpPr>
              <p:cNvPr id="34050" name="Freeform 905"/>
              <p:cNvSpPr>
                <a:spLocks/>
              </p:cNvSpPr>
              <p:nvPr/>
            </p:nvSpPr>
            <p:spPr bwMode="auto">
              <a:xfrm>
                <a:off x="2658" y="2010"/>
                <a:ext cx="48" cy="74"/>
              </a:xfrm>
              <a:custGeom>
                <a:avLst/>
                <a:gdLst>
                  <a:gd name="T0" fmla="*/ 24 w 48"/>
                  <a:gd name="T1" fmla="*/ 74 h 74"/>
                  <a:gd name="T2" fmla="*/ 30 w 48"/>
                  <a:gd name="T3" fmla="*/ 72 h 74"/>
                  <a:gd name="T4" fmla="*/ 34 w 48"/>
                  <a:gd name="T5" fmla="*/ 70 h 74"/>
                  <a:gd name="T6" fmla="*/ 38 w 48"/>
                  <a:gd name="T7" fmla="*/ 66 h 74"/>
                  <a:gd name="T8" fmla="*/ 42 w 48"/>
                  <a:gd name="T9" fmla="*/ 62 h 74"/>
                  <a:gd name="T10" fmla="*/ 44 w 48"/>
                  <a:gd name="T11" fmla="*/ 56 h 74"/>
                  <a:gd name="T12" fmla="*/ 46 w 48"/>
                  <a:gd name="T13" fmla="*/ 50 h 74"/>
                  <a:gd name="T14" fmla="*/ 48 w 48"/>
                  <a:gd name="T15" fmla="*/ 44 h 74"/>
                  <a:gd name="T16" fmla="*/ 48 w 48"/>
                  <a:gd name="T17" fmla="*/ 38 h 74"/>
                  <a:gd name="T18" fmla="*/ 48 w 48"/>
                  <a:gd name="T19" fmla="*/ 30 h 74"/>
                  <a:gd name="T20" fmla="*/ 46 w 48"/>
                  <a:gd name="T21" fmla="*/ 22 h 74"/>
                  <a:gd name="T22" fmla="*/ 44 w 48"/>
                  <a:gd name="T23" fmla="*/ 16 h 74"/>
                  <a:gd name="T24" fmla="*/ 42 w 48"/>
                  <a:gd name="T25" fmla="*/ 10 h 74"/>
                  <a:gd name="T26" fmla="*/ 38 w 48"/>
                  <a:gd name="T27" fmla="*/ 4 h 74"/>
                  <a:gd name="T28" fmla="*/ 34 w 48"/>
                  <a:gd name="T29" fmla="*/ 4 h 74"/>
                  <a:gd name="T30" fmla="*/ 30 w 48"/>
                  <a:gd name="T31" fmla="*/ 0 h 74"/>
                  <a:gd name="T32" fmla="*/ 24 w 48"/>
                  <a:gd name="T33" fmla="*/ 0 h 74"/>
                  <a:gd name="T34" fmla="*/ 20 w 48"/>
                  <a:gd name="T35" fmla="*/ 0 h 74"/>
                  <a:gd name="T36" fmla="*/ 16 w 48"/>
                  <a:gd name="T37" fmla="*/ 4 h 74"/>
                  <a:gd name="T38" fmla="*/ 10 w 48"/>
                  <a:gd name="T39" fmla="*/ 4 h 74"/>
                  <a:gd name="T40" fmla="*/ 8 w 48"/>
                  <a:gd name="T41" fmla="*/ 10 h 74"/>
                  <a:gd name="T42" fmla="*/ 4 w 48"/>
                  <a:gd name="T43" fmla="*/ 16 h 74"/>
                  <a:gd name="T44" fmla="*/ 2 w 48"/>
                  <a:gd name="T45" fmla="*/ 22 h 74"/>
                  <a:gd name="T46" fmla="*/ 0 w 48"/>
                  <a:gd name="T47" fmla="*/ 30 h 74"/>
                  <a:gd name="T48" fmla="*/ 0 w 48"/>
                  <a:gd name="T49" fmla="*/ 38 h 74"/>
                  <a:gd name="T50" fmla="*/ 0 w 48"/>
                  <a:gd name="T51" fmla="*/ 44 h 74"/>
                  <a:gd name="T52" fmla="*/ 2 w 48"/>
                  <a:gd name="T53" fmla="*/ 50 h 74"/>
                  <a:gd name="T54" fmla="*/ 4 w 48"/>
                  <a:gd name="T55" fmla="*/ 56 h 74"/>
                  <a:gd name="T56" fmla="*/ 8 w 48"/>
                  <a:gd name="T57" fmla="*/ 62 h 74"/>
                  <a:gd name="T58" fmla="*/ 10 w 48"/>
                  <a:gd name="T59" fmla="*/ 66 h 74"/>
                  <a:gd name="T60" fmla="*/ 16 w 48"/>
                  <a:gd name="T61" fmla="*/ 70 h 74"/>
                  <a:gd name="T62" fmla="*/ 20 w 48"/>
                  <a:gd name="T63" fmla="*/ 72 h 74"/>
                  <a:gd name="T64" fmla="*/ 24 w 48"/>
                  <a:gd name="T65" fmla="*/ 74 h 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8" h="74">
                    <a:moveTo>
                      <a:pt x="24" y="74"/>
                    </a:moveTo>
                    <a:lnTo>
                      <a:pt x="30" y="72"/>
                    </a:lnTo>
                    <a:lnTo>
                      <a:pt x="34" y="70"/>
                    </a:lnTo>
                    <a:lnTo>
                      <a:pt x="38" y="66"/>
                    </a:lnTo>
                    <a:lnTo>
                      <a:pt x="42" y="62"/>
                    </a:lnTo>
                    <a:lnTo>
                      <a:pt x="44" y="56"/>
                    </a:lnTo>
                    <a:lnTo>
                      <a:pt x="46" y="50"/>
                    </a:lnTo>
                    <a:lnTo>
                      <a:pt x="48" y="44"/>
                    </a:lnTo>
                    <a:lnTo>
                      <a:pt x="48" y="38"/>
                    </a:lnTo>
                    <a:lnTo>
                      <a:pt x="48" y="30"/>
                    </a:lnTo>
                    <a:lnTo>
                      <a:pt x="46" y="22"/>
                    </a:lnTo>
                    <a:lnTo>
                      <a:pt x="44" y="16"/>
                    </a:lnTo>
                    <a:lnTo>
                      <a:pt x="42" y="10"/>
                    </a:lnTo>
                    <a:lnTo>
                      <a:pt x="38" y="4"/>
                    </a:lnTo>
                    <a:lnTo>
                      <a:pt x="34" y="4"/>
                    </a:lnTo>
                    <a:lnTo>
                      <a:pt x="30" y="0"/>
                    </a:lnTo>
                    <a:lnTo>
                      <a:pt x="24" y="0"/>
                    </a:lnTo>
                    <a:lnTo>
                      <a:pt x="20" y="0"/>
                    </a:lnTo>
                    <a:lnTo>
                      <a:pt x="16" y="4"/>
                    </a:lnTo>
                    <a:lnTo>
                      <a:pt x="10" y="4"/>
                    </a:lnTo>
                    <a:lnTo>
                      <a:pt x="8" y="10"/>
                    </a:lnTo>
                    <a:lnTo>
                      <a:pt x="4" y="16"/>
                    </a:lnTo>
                    <a:lnTo>
                      <a:pt x="2" y="22"/>
                    </a:lnTo>
                    <a:lnTo>
                      <a:pt x="0" y="30"/>
                    </a:lnTo>
                    <a:lnTo>
                      <a:pt x="0" y="38"/>
                    </a:lnTo>
                    <a:lnTo>
                      <a:pt x="0" y="44"/>
                    </a:lnTo>
                    <a:lnTo>
                      <a:pt x="2" y="50"/>
                    </a:lnTo>
                    <a:lnTo>
                      <a:pt x="4" y="56"/>
                    </a:lnTo>
                    <a:lnTo>
                      <a:pt x="8" y="62"/>
                    </a:lnTo>
                    <a:lnTo>
                      <a:pt x="10" y="66"/>
                    </a:lnTo>
                    <a:lnTo>
                      <a:pt x="16" y="70"/>
                    </a:lnTo>
                    <a:lnTo>
                      <a:pt x="20" y="72"/>
                    </a:lnTo>
                    <a:lnTo>
                      <a:pt x="24" y="74"/>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051" name="Freeform 906"/>
              <p:cNvSpPr>
                <a:spLocks/>
              </p:cNvSpPr>
              <p:nvPr/>
            </p:nvSpPr>
            <p:spPr bwMode="auto">
              <a:xfrm>
                <a:off x="2658" y="2400"/>
                <a:ext cx="48" cy="70"/>
              </a:xfrm>
              <a:custGeom>
                <a:avLst/>
                <a:gdLst>
                  <a:gd name="T0" fmla="*/ 24 w 48"/>
                  <a:gd name="T1" fmla="*/ 0 h 70"/>
                  <a:gd name="T2" fmla="*/ 30 w 48"/>
                  <a:gd name="T3" fmla="*/ 0 h 70"/>
                  <a:gd name="T4" fmla="*/ 34 w 48"/>
                  <a:gd name="T5" fmla="*/ 0 h 70"/>
                  <a:gd name="T6" fmla="*/ 38 w 48"/>
                  <a:gd name="T7" fmla="*/ 4 h 70"/>
                  <a:gd name="T8" fmla="*/ 42 w 48"/>
                  <a:gd name="T9" fmla="*/ 8 h 70"/>
                  <a:gd name="T10" fmla="*/ 44 w 48"/>
                  <a:gd name="T11" fmla="*/ 16 h 70"/>
                  <a:gd name="T12" fmla="*/ 46 w 48"/>
                  <a:gd name="T13" fmla="*/ 20 h 70"/>
                  <a:gd name="T14" fmla="*/ 48 w 48"/>
                  <a:gd name="T15" fmla="*/ 28 h 70"/>
                  <a:gd name="T16" fmla="*/ 48 w 48"/>
                  <a:gd name="T17" fmla="*/ 34 h 70"/>
                  <a:gd name="T18" fmla="*/ 48 w 48"/>
                  <a:gd name="T19" fmla="*/ 42 h 70"/>
                  <a:gd name="T20" fmla="*/ 46 w 48"/>
                  <a:gd name="T21" fmla="*/ 50 h 70"/>
                  <a:gd name="T22" fmla="*/ 44 w 48"/>
                  <a:gd name="T23" fmla="*/ 54 h 70"/>
                  <a:gd name="T24" fmla="*/ 42 w 48"/>
                  <a:gd name="T25" fmla="*/ 60 h 70"/>
                  <a:gd name="T26" fmla="*/ 38 w 48"/>
                  <a:gd name="T27" fmla="*/ 64 h 70"/>
                  <a:gd name="T28" fmla="*/ 34 w 48"/>
                  <a:gd name="T29" fmla="*/ 68 h 70"/>
                  <a:gd name="T30" fmla="*/ 30 w 48"/>
                  <a:gd name="T31" fmla="*/ 70 h 70"/>
                  <a:gd name="T32" fmla="*/ 24 w 48"/>
                  <a:gd name="T33" fmla="*/ 70 h 70"/>
                  <a:gd name="T34" fmla="*/ 20 w 48"/>
                  <a:gd name="T35" fmla="*/ 70 h 70"/>
                  <a:gd name="T36" fmla="*/ 16 w 48"/>
                  <a:gd name="T37" fmla="*/ 68 h 70"/>
                  <a:gd name="T38" fmla="*/ 10 w 48"/>
                  <a:gd name="T39" fmla="*/ 64 h 70"/>
                  <a:gd name="T40" fmla="*/ 8 w 48"/>
                  <a:gd name="T41" fmla="*/ 60 h 70"/>
                  <a:gd name="T42" fmla="*/ 4 w 48"/>
                  <a:gd name="T43" fmla="*/ 54 h 70"/>
                  <a:gd name="T44" fmla="*/ 2 w 48"/>
                  <a:gd name="T45" fmla="*/ 50 h 70"/>
                  <a:gd name="T46" fmla="*/ 0 w 48"/>
                  <a:gd name="T47" fmla="*/ 42 h 70"/>
                  <a:gd name="T48" fmla="*/ 0 w 48"/>
                  <a:gd name="T49" fmla="*/ 34 h 70"/>
                  <a:gd name="T50" fmla="*/ 0 w 48"/>
                  <a:gd name="T51" fmla="*/ 28 h 70"/>
                  <a:gd name="T52" fmla="*/ 2 w 48"/>
                  <a:gd name="T53" fmla="*/ 20 h 70"/>
                  <a:gd name="T54" fmla="*/ 4 w 48"/>
                  <a:gd name="T55" fmla="*/ 16 h 70"/>
                  <a:gd name="T56" fmla="*/ 8 w 48"/>
                  <a:gd name="T57" fmla="*/ 8 h 70"/>
                  <a:gd name="T58" fmla="*/ 10 w 48"/>
                  <a:gd name="T59" fmla="*/ 4 h 70"/>
                  <a:gd name="T60" fmla="*/ 16 w 48"/>
                  <a:gd name="T61" fmla="*/ 0 h 70"/>
                  <a:gd name="T62" fmla="*/ 20 w 48"/>
                  <a:gd name="T63" fmla="*/ 0 h 70"/>
                  <a:gd name="T64" fmla="*/ 24 w 48"/>
                  <a:gd name="T65" fmla="*/ 0 h 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8" h="70">
                    <a:moveTo>
                      <a:pt x="24" y="0"/>
                    </a:moveTo>
                    <a:lnTo>
                      <a:pt x="30" y="0"/>
                    </a:lnTo>
                    <a:lnTo>
                      <a:pt x="34" y="0"/>
                    </a:lnTo>
                    <a:lnTo>
                      <a:pt x="38" y="4"/>
                    </a:lnTo>
                    <a:lnTo>
                      <a:pt x="42" y="8"/>
                    </a:lnTo>
                    <a:lnTo>
                      <a:pt x="44" y="16"/>
                    </a:lnTo>
                    <a:lnTo>
                      <a:pt x="46" y="20"/>
                    </a:lnTo>
                    <a:lnTo>
                      <a:pt x="48" y="28"/>
                    </a:lnTo>
                    <a:lnTo>
                      <a:pt x="48" y="34"/>
                    </a:lnTo>
                    <a:lnTo>
                      <a:pt x="48" y="42"/>
                    </a:lnTo>
                    <a:lnTo>
                      <a:pt x="46" y="50"/>
                    </a:lnTo>
                    <a:lnTo>
                      <a:pt x="44" y="54"/>
                    </a:lnTo>
                    <a:lnTo>
                      <a:pt x="42" y="60"/>
                    </a:lnTo>
                    <a:lnTo>
                      <a:pt x="38" y="64"/>
                    </a:lnTo>
                    <a:lnTo>
                      <a:pt x="34" y="68"/>
                    </a:lnTo>
                    <a:lnTo>
                      <a:pt x="30" y="70"/>
                    </a:lnTo>
                    <a:lnTo>
                      <a:pt x="24" y="70"/>
                    </a:lnTo>
                    <a:lnTo>
                      <a:pt x="20" y="70"/>
                    </a:lnTo>
                    <a:lnTo>
                      <a:pt x="16" y="68"/>
                    </a:lnTo>
                    <a:lnTo>
                      <a:pt x="10" y="64"/>
                    </a:lnTo>
                    <a:lnTo>
                      <a:pt x="8" y="60"/>
                    </a:lnTo>
                    <a:lnTo>
                      <a:pt x="4" y="54"/>
                    </a:lnTo>
                    <a:lnTo>
                      <a:pt x="2" y="50"/>
                    </a:lnTo>
                    <a:lnTo>
                      <a:pt x="0" y="42"/>
                    </a:lnTo>
                    <a:lnTo>
                      <a:pt x="0" y="34"/>
                    </a:lnTo>
                    <a:lnTo>
                      <a:pt x="0" y="28"/>
                    </a:lnTo>
                    <a:lnTo>
                      <a:pt x="2" y="20"/>
                    </a:lnTo>
                    <a:lnTo>
                      <a:pt x="4" y="16"/>
                    </a:lnTo>
                    <a:lnTo>
                      <a:pt x="8" y="8"/>
                    </a:lnTo>
                    <a:lnTo>
                      <a:pt x="10" y="4"/>
                    </a:lnTo>
                    <a:lnTo>
                      <a:pt x="16" y="0"/>
                    </a:lnTo>
                    <a:lnTo>
                      <a:pt x="20" y="0"/>
                    </a:lnTo>
                    <a:lnTo>
                      <a:pt x="24"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052" name="Freeform 907"/>
              <p:cNvSpPr>
                <a:spLocks/>
              </p:cNvSpPr>
              <p:nvPr/>
            </p:nvSpPr>
            <p:spPr bwMode="auto">
              <a:xfrm>
                <a:off x="3620" y="2010"/>
                <a:ext cx="50" cy="74"/>
              </a:xfrm>
              <a:custGeom>
                <a:avLst/>
                <a:gdLst>
                  <a:gd name="T0" fmla="*/ 24 w 50"/>
                  <a:gd name="T1" fmla="*/ 74 h 74"/>
                  <a:gd name="T2" fmla="*/ 28 w 50"/>
                  <a:gd name="T3" fmla="*/ 72 h 74"/>
                  <a:gd name="T4" fmla="*/ 34 w 50"/>
                  <a:gd name="T5" fmla="*/ 70 h 74"/>
                  <a:gd name="T6" fmla="*/ 36 w 50"/>
                  <a:gd name="T7" fmla="*/ 66 h 74"/>
                  <a:gd name="T8" fmla="*/ 40 w 50"/>
                  <a:gd name="T9" fmla="*/ 62 h 74"/>
                  <a:gd name="T10" fmla="*/ 44 w 50"/>
                  <a:gd name="T11" fmla="*/ 56 h 74"/>
                  <a:gd name="T12" fmla="*/ 46 w 50"/>
                  <a:gd name="T13" fmla="*/ 50 h 74"/>
                  <a:gd name="T14" fmla="*/ 50 w 50"/>
                  <a:gd name="T15" fmla="*/ 44 h 74"/>
                  <a:gd name="T16" fmla="*/ 50 w 50"/>
                  <a:gd name="T17" fmla="*/ 38 h 74"/>
                  <a:gd name="T18" fmla="*/ 50 w 50"/>
                  <a:gd name="T19" fmla="*/ 30 h 74"/>
                  <a:gd name="T20" fmla="*/ 46 w 50"/>
                  <a:gd name="T21" fmla="*/ 22 h 74"/>
                  <a:gd name="T22" fmla="*/ 44 w 50"/>
                  <a:gd name="T23" fmla="*/ 16 h 74"/>
                  <a:gd name="T24" fmla="*/ 40 w 50"/>
                  <a:gd name="T25" fmla="*/ 10 h 74"/>
                  <a:gd name="T26" fmla="*/ 36 w 50"/>
                  <a:gd name="T27" fmla="*/ 4 h 74"/>
                  <a:gd name="T28" fmla="*/ 34 w 50"/>
                  <a:gd name="T29" fmla="*/ 4 h 74"/>
                  <a:gd name="T30" fmla="*/ 28 w 50"/>
                  <a:gd name="T31" fmla="*/ 0 h 74"/>
                  <a:gd name="T32" fmla="*/ 24 w 50"/>
                  <a:gd name="T33" fmla="*/ 0 h 74"/>
                  <a:gd name="T34" fmla="*/ 18 w 50"/>
                  <a:gd name="T35" fmla="*/ 0 h 74"/>
                  <a:gd name="T36" fmla="*/ 16 w 50"/>
                  <a:gd name="T37" fmla="*/ 4 h 74"/>
                  <a:gd name="T38" fmla="*/ 12 w 50"/>
                  <a:gd name="T39" fmla="*/ 4 h 74"/>
                  <a:gd name="T40" fmla="*/ 6 w 50"/>
                  <a:gd name="T41" fmla="*/ 10 h 74"/>
                  <a:gd name="T42" fmla="*/ 2 w 50"/>
                  <a:gd name="T43" fmla="*/ 16 h 74"/>
                  <a:gd name="T44" fmla="*/ 2 w 50"/>
                  <a:gd name="T45" fmla="*/ 22 h 74"/>
                  <a:gd name="T46" fmla="*/ 0 w 50"/>
                  <a:gd name="T47" fmla="*/ 30 h 74"/>
                  <a:gd name="T48" fmla="*/ 0 w 50"/>
                  <a:gd name="T49" fmla="*/ 38 h 74"/>
                  <a:gd name="T50" fmla="*/ 0 w 50"/>
                  <a:gd name="T51" fmla="*/ 44 h 74"/>
                  <a:gd name="T52" fmla="*/ 2 w 50"/>
                  <a:gd name="T53" fmla="*/ 50 h 74"/>
                  <a:gd name="T54" fmla="*/ 2 w 50"/>
                  <a:gd name="T55" fmla="*/ 56 h 74"/>
                  <a:gd name="T56" fmla="*/ 6 w 50"/>
                  <a:gd name="T57" fmla="*/ 62 h 74"/>
                  <a:gd name="T58" fmla="*/ 12 w 50"/>
                  <a:gd name="T59" fmla="*/ 66 h 74"/>
                  <a:gd name="T60" fmla="*/ 16 w 50"/>
                  <a:gd name="T61" fmla="*/ 70 h 74"/>
                  <a:gd name="T62" fmla="*/ 18 w 50"/>
                  <a:gd name="T63" fmla="*/ 72 h 74"/>
                  <a:gd name="T64" fmla="*/ 24 w 50"/>
                  <a:gd name="T65" fmla="*/ 74 h 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0" h="74">
                    <a:moveTo>
                      <a:pt x="24" y="74"/>
                    </a:moveTo>
                    <a:lnTo>
                      <a:pt x="28" y="72"/>
                    </a:lnTo>
                    <a:lnTo>
                      <a:pt x="34" y="70"/>
                    </a:lnTo>
                    <a:lnTo>
                      <a:pt x="36" y="66"/>
                    </a:lnTo>
                    <a:lnTo>
                      <a:pt x="40" y="62"/>
                    </a:lnTo>
                    <a:lnTo>
                      <a:pt x="44" y="56"/>
                    </a:lnTo>
                    <a:lnTo>
                      <a:pt x="46" y="50"/>
                    </a:lnTo>
                    <a:lnTo>
                      <a:pt x="50" y="44"/>
                    </a:lnTo>
                    <a:lnTo>
                      <a:pt x="50" y="38"/>
                    </a:lnTo>
                    <a:lnTo>
                      <a:pt x="50" y="30"/>
                    </a:lnTo>
                    <a:lnTo>
                      <a:pt x="46" y="22"/>
                    </a:lnTo>
                    <a:lnTo>
                      <a:pt x="44" y="16"/>
                    </a:lnTo>
                    <a:lnTo>
                      <a:pt x="40" y="10"/>
                    </a:lnTo>
                    <a:lnTo>
                      <a:pt x="36" y="4"/>
                    </a:lnTo>
                    <a:lnTo>
                      <a:pt x="34" y="4"/>
                    </a:lnTo>
                    <a:lnTo>
                      <a:pt x="28" y="0"/>
                    </a:lnTo>
                    <a:lnTo>
                      <a:pt x="24" y="0"/>
                    </a:lnTo>
                    <a:lnTo>
                      <a:pt x="18" y="0"/>
                    </a:lnTo>
                    <a:lnTo>
                      <a:pt x="16" y="4"/>
                    </a:lnTo>
                    <a:lnTo>
                      <a:pt x="12" y="4"/>
                    </a:lnTo>
                    <a:lnTo>
                      <a:pt x="6" y="10"/>
                    </a:lnTo>
                    <a:lnTo>
                      <a:pt x="2" y="16"/>
                    </a:lnTo>
                    <a:lnTo>
                      <a:pt x="2" y="22"/>
                    </a:lnTo>
                    <a:lnTo>
                      <a:pt x="0" y="30"/>
                    </a:lnTo>
                    <a:lnTo>
                      <a:pt x="0" y="38"/>
                    </a:lnTo>
                    <a:lnTo>
                      <a:pt x="0" y="44"/>
                    </a:lnTo>
                    <a:lnTo>
                      <a:pt x="2" y="50"/>
                    </a:lnTo>
                    <a:lnTo>
                      <a:pt x="2" y="56"/>
                    </a:lnTo>
                    <a:lnTo>
                      <a:pt x="6" y="62"/>
                    </a:lnTo>
                    <a:lnTo>
                      <a:pt x="12" y="66"/>
                    </a:lnTo>
                    <a:lnTo>
                      <a:pt x="16" y="70"/>
                    </a:lnTo>
                    <a:lnTo>
                      <a:pt x="18" y="72"/>
                    </a:lnTo>
                    <a:lnTo>
                      <a:pt x="24" y="74"/>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053" name="Freeform 908"/>
              <p:cNvSpPr>
                <a:spLocks/>
              </p:cNvSpPr>
              <p:nvPr/>
            </p:nvSpPr>
            <p:spPr bwMode="auto">
              <a:xfrm>
                <a:off x="3620" y="2400"/>
                <a:ext cx="50" cy="70"/>
              </a:xfrm>
              <a:custGeom>
                <a:avLst/>
                <a:gdLst>
                  <a:gd name="T0" fmla="*/ 24 w 50"/>
                  <a:gd name="T1" fmla="*/ 0 h 70"/>
                  <a:gd name="T2" fmla="*/ 28 w 50"/>
                  <a:gd name="T3" fmla="*/ 0 h 70"/>
                  <a:gd name="T4" fmla="*/ 34 w 50"/>
                  <a:gd name="T5" fmla="*/ 0 h 70"/>
                  <a:gd name="T6" fmla="*/ 36 w 50"/>
                  <a:gd name="T7" fmla="*/ 4 h 70"/>
                  <a:gd name="T8" fmla="*/ 40 w 50"/>
                  <a:gd name="T9" fmla="*/ 8 h 70"/>
                  <a:gd name="T10" fmla="*/ 44 w 50"/>
                  <a:gd name="T11" fmla="*/ 16 h 70"/>
                  <a:gd name="T12" fmla="*/ 46 w 50"/>
                  <a:gd name="T13" fmla="*/ 20 h 70"/>
                  <a:gd name="T14" fmla="*/ 50 w 50"/>
                  <a:gd name="T15" fmla="*/ 28 h 70"/>
                  <a:gd name="T16" fmla="*/ 50 w 50"/>
                  <a:gd name="T17" fmla="*/ 34 h 70"/>
                  <a:gd name="T18" fmla="*/ 50 w 50"/>
                  <a:gd name="T19" fmla="*/ 42 h 70"/>
                  <a:gd name="T20" fmla="*/ 46 w 50"/>
                  <a:gd name="T21" fmla="*/ 50 h 70"/>
                  <a:gd name="T22" fmla="*/ 44 w 50"/>
                  <a:gd name="T23" fmla="*/ 54 h 70"/>
                  <a:gd name="T24" fmla="*/ 40 w 50"/>
                  <a:gd name="T25" fmla="*/ 60 h 70"/>
                  <a:gd name="T26" fmla="*/ 36 w 50"/>
                  <a:gd name="T27" fmla="*/ 64 h 70"/>
                  <a:gd name="T28" fmla="*/ 34 w 50"/>
                  <a:gd name="T29" fmla="*/ 68 h 70"/>
                  <a:gd name="T30" fmla="*/ 28 w 50"/>
                  <a:gd name="T31" fmla="*/ 70 h 70"/>
                  <a:gd name="T32" fmla="*/ 24 w 50"/>
                  <a:gd name="T33" fmla="*/ 70 h 70"/>
                  <a:gd name="T34" fmla="*/ 18 w 50"/>
                  <a:gd name="T35" fmla="*/ 70 h 70"/>
                  <a:gd name="T36" fmla="*/ 16 w 50"/>
                  <a:gd name="T37" fmla="*/ 68 h 70"/>
                  <a:gd name="T38" fmla="*/ 12 w 50"/>
                  <a:gd name="T39" fmla="*/ 64 h 70"/>
                  <a:gd name="T40" fmla="*/ 6 w 50"/>
                  <a:gd name="T41" fmla="*/ 60 h 70"/>
                  <a:gd name="T42" fmla="*/ 2 w 50"/>
                  <a:gd name="T43" fmla="*/ 54 h 70"/>
                  <a:gd name="T44" fmla="*/ 2 w 50"/>
                  <a:gd name="T45" fmla="*/ 50 h 70"/>
                  <a:gd name="T46" fmla="*/ 0 w 50"/>
                  <a:gd name="T47" fmla="*/ 42 h 70"/>
                  <a:gd name="T48" fmla="*/ 0 w 50"/>
                  <a:gd name="T49" fmla="*/ 34 h 70"/>
                  <a:gd name="T50" fmla="*/ 0 w 50"/>
                  <a:gd name="T51" fmla="*/ 28 h 70"/>
                  <a:gd name="T52" fmla="*/ 2 w 50"/>
                  <a:gd name="T53" fmla="*/ 20 h 70"/>
                  <a:gd name="T54" fmla="*/ 2 w 50"/>
                  <a:gd name="T55" fmla="*/ 16 h 70"/>
                  <a:gd name="T56" fmla="*/ 6 w 50"/>
                  <a:gd name="T57" fmla="*/ 8 h 70"/>
                  <a:gd name="T58" fmla="*/ 12 w 50"/>
                  <a:gd name="T59" fmla="*/ 4 h 70"/>
                  <a:gd name="T60" fmla="*/ 16 w 50"/>
                  <a:gd name="T61" fmla="*/ 0 h 70"/>
                  <a:gd name="T62" fmla="*/ 18 w 50"/>
                  <a:gd name="T63" fmla="*/ 0 h 70"/>
                  <a:gd name="T64" fmla="*/ 24 w 50"/>
                  <a:gd name="T65" fmla="*/ 0 h 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0" h="70">
                    <a:moveTo>
                      <a:pt x="24" y="0"/>
                    </a:moveTo>
                    <a:lnTo>
                      <a:pt x="28" y="0"/>
                    </a:lnTo>
                    <a:lnTo>
                      <a:pt x="34" y="0"/>
                    </a:lnTo>
                    <a:lnTo>
                      <a:pt x="36" y="4"/>
                    </a:lnTo>
                    <a:lnTo>
                      <a:pt x="40" y="8"/>
                    </a:lnTo>
                    <a:lnTo>
                      <a:pt x="44" y="16"/>
                    </a:lnTo>
                    <a:lnTo>
                      <a:pt x="46" y="20"/>
                    </a:lnTo>
                    <a:lnTo>
                      <a:pt x="50" y="28"/>
                    </a:lnTo>
                    <a:lnTo>
                      <a:pt x="50" y="34"/>
                    </a:lnTo>
                    <a:lnTo>
                      <a:pt x="50" y="42"/>
                    </a:lnTo>
                    <a:lnTo>
                      <a:pt x="46" y="50"/>
                    </a:lnTo>
                    <a:lnTo>
                      <a:pt x="44" y="54"/>
                    </a:lnTo>
                    <a:lnTo>
                      <a:pt x="40" y="60"/>
                    </a:lnTo>
                    <a:lnTo>
                      <a:pt x="36" y="64"/>
                    </a:lnTo>
                    <a:lnTo>
                      <a:pt x="34" y="68"/>
                    </a:lnTo>
                    <a:lnTo>
                      <a:pt x="28" y="70"/>
                    </a:lnTo>
                    <a:lnTo>
                      <a:pt x="24" y="70"/>
                    </a:lnTo>
                    <a:lnTo>
                      <a:pt x="18" y="70"/>
                    </a:lnTo>
                    <a:lnTo>
                      <a:pt x="16" y="68"/>
                    </a:lnTo>
                    <a:lnTo>
                      <a:pt x="12" y="64"/>
                    </a:lnTo>
                    <a:lnTo>
                      <a:pt x="6" y="60"/>
                    </a:lnTo>
                    <a:lnTo>
                      <a:pt x="2" y="54"/>
                    </a:lnTo>
                    <a:lnTo>
                      <a:pt x="2" y="50"/>
                    </a:lnTo>
                    <a:lnTo>
                      <a:pt x="0" y="42"/>
                    </a:lnTo>
                    <a:lnTo>
                      <a:pt x="0" y="34"/>
                    </a:lnTo>
                    <a:lnTo>
                      <a:pt x="0" y="28"/>
                    </a:lnTo>
                    <a:lnTo>
                      <a:pt x="2" y="20"/>
                    </a:lnTo>
                    <a:lnTo>
                      <a:pt x="2" y="16"/>
                    </a:lnTo>
                    <a:lnTo>
                      <a:pt x="6" y="8"/>
                    </a:lnTo>
                    <a:lnTo>
                      <a:pt x="12" y="4"/>
                    </a:lnTo>
                    <a:lnTo>
                      <a:pt x="16" y="0"/>
                    </a:lnTo>
                    <a:lnTo>
                      <a:pt x="18" y="0"/>
                    </a:lnTo>
                    <a:lnTo>
                      <a:pt x="24"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054" name="Freeform 909"/>
              <p:cNvSpPr>
                <a:spLocks/>
              </p:cNvSpPr>
              <p:nvPr/>
            </p:nvSpPr>
            <p:spPr bwMode="auto">
              <a:xfrm>
                <a:off x="3686" y="2010"/>
                <a:ext cx="48" cy="74"/>
              </a:xfrm>
              <a:custGeom>
                <a:avLst/>
                <a:gdLst>
                  <a:gd name="T0" fmla="*/ 22 w 48"/>
                  <a:gd name="T1" fmla="*/ 74 h 74"/>
                  <a:gd name="T2" fmla="*/ 28 w 48"/>
                  <a:gd name="T3" fmla="*/ 72 h 74"/>
                  <a:gd name="T4" fmla="*/ 30 w 48"/>
                  <a:gd name="T5" fmla="*/ 70 h 74"/>
                  <a:gd name="T6" fmla="*/ 38 w 48"/>
                  <a:gd name="T7" fmla="*/ 66 h 74"/>
                  <a:gd name="T8" fmla="*/ 38 w 48"/>
                  <a:gd name="T9" fmla="*/ 62 h 74"/>
                  <a:gd name="T10" fmla="*/ 42 w 48"/>
                  <a:gd name="T11" fmla="*/ 56 h 74"/>
                  <a:gd name="T12" fmla="*/ 44 w 48"/>
                  <a:gd name="T13" fmla="*/ 50 h 74"/>
                  <a:gd name="T14" fmla="*/ 48 w 48"/>
                  <a:gd name="T15" fmla="*/ 44 h 74"/>
                  <a:gd name="T16" fmla="*/ 48 w 48"/>
                  <a:gd name="T17" fmla="*/ 38 h 74"/>
                  <a:gd name="T18" fmla="*/ 48 w 48"/>
                  <a:gd name="T19" fmla="*/ 30 h 74"/>
                  <a:gd name="T20" fmla="*/ 44 w 48"/>
                  <a:gd name="T21" fmla="*/ 22 h 74"/>
                  <a:gd name="T22" fmla="*/ 42 w 48"/>
                  <a:gd name="T23" fmla="*/ 16 h 74"/>
                  <a:gd name="T24" fmla="*/ 38 w 48"/>
                  <a:gd name="T25" fmla="*/ 10 h 74"/>
                  <a:gd name="T26" fmla="*/ 38 w 48"/>
                  <a:gd name="T27" fmla="*/ 4 h 74"/>
                  <a:gd name="T28" fmla="*/ 30 w 48"/>
                  <a:gd name="T29" fmla="*/ 4 h 74"/>
                  <a:gd name="T30" fmla="*/ 28 w 48"/>
                  <a:gd name="T31" fmla="*/ 0 h 74"/>
                  <a:gd name="T32" fmla="*/ 22 w 48"/>
                  <a:gd name="T33" fmla="*/ 0 h 74"/>
                  <a:gd name="T34" fmla="*/ 18 w 48"/>
                  <a:gd name="T35" fmla="*/ 0 h 74"/>
                  <a:gd name="T36" fmla="*/ 12 w 48"/>
                  <a:gd name="T37" fmla="*/ 4 h 74"/>
                  <a:gd name="T38" fmla="*/ 10 w 48"/>
                  <a:gd name="T39" fmla="*/ 4 h 74"/>
                  <a:gd name="T40" fmla="*/ 6 w 48"/>
                  <a:gd name="T41" fmla="*/ 10 h 74"/>
                  <a:gd name="T42" fmla="*/ 0 w 48"/>
                  <a:gd name="T43" fmla="*/ 16 h 74"/>
                  <a:gd name="T44" fmla="*/ 0 w 48"/>
                  <a:gd name="T45" fmla="*/ 22 h 74"/>
                  <a:gd name="T46" fmla="*/ 0 w 48"/>
                  <a:gd name="T47" fmla="*/ 30 h 74"/>
                  <a:gd name="T48" fmla="*/ 0 w 48"/>
                  <a:gd name="T49" fmla="*/ 38 h 74"/>
                  <a:gd name="T50" fmla="*/ 0 w 48"/>
                  <a:gd name="T51" fmla="*/ 44 h 74"/>
                  <a:gd name="T52" fmla="*/ 0 w 48"/>
                  <a:gd name="T53" fmla="*/ 50 h 74"/>
                  <a:gd name="T54" fmla="*/ 0 w 48"/>
                  <a:gd name="T55" fmla="*/ 56 h 74"/>
                  <a:gd name="T56" fmla="*/ 6 w 48"/>
                  <a:gd name="T57" fmla="*/ 62 h 74"/>
                  <a:gd name="T58" fmla="*/ 10 w 48"/>
                  <a:gd name="T59" fmla="*/ 66 h 74"/>
                  <a:gd name="T60" fmla="*/ 12 w 48"/>
                  <a:gd name="T61" fmla="*/ 70 h 74"/>
                  <a:gd name="T62" fmla="*/ 18 w 48"/>
                  <a:gd name="T63" fmla="*/ 72 h 74"/>
                  <a:gd name="T64" fmla="*/ 22 w 48"/>
                  <a:gd name="T65" fmla="*/ 74 h 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8" h="74">
                    <a:moveTo>
                      <a:pt x="22" y="74"/>
                    </a:moveTo>
                    <a:lnTo>
                      <a:pt x="28" y="72"/>
                    </a:lnTo>
                    <a:lnTo>
                      <a:pt x="30" y="70"/>
                    </a:lnTo>
                    <a:lnTo>
                      <a:pt x="38" y="66"/>
                    </a:lnTo>
                    <a:lnTo>
                      <a:pt x="38" y="62"/>
                    </a:lnTo>
                    <a:lnTo>
                      <a:pt x="42" y="56"/>
                    </a:lnTo>
                    <a:lnTo>
                      <a:pt x="44" y="50"/>
                    </a:lnTo>
                    <a:lnTo>
                      <a:pt x="48" y="44"/>
                    </a:lnTo>
                    <a:lnTo>
                      <a:pt x="48" y="38"/>
                    </a:lnTo>
                    <a:lnTo>
                      <a:pt x="48" y="30"/>
                    </a:lnTo>
                    <a:lnTo>
                      <a:pt x="44" y="22"/>
                    </a:lnTo>
                    <a:lnTo>
                      <a:pt x="42" y="16"/>
                    </a:lnTo>
                    <a:lnTo>
                      <a:pt x="38" y="10"/>
                    </a:lnTo>
                    <a:lnTo>
                      <a:pt x="38" y="4"/>
                    </a:lnTo>
                    <a:lnTo>
                      <a:pt x="30" y="4"/>
                    </a:lnTo>
                    <a:lnTo>
                      <a:pt x="28" y="0"/>
                    </a:lnTo>
                    <a:lnTo>
                      <a:pt x="22" y="0"/>
                    </a:lnTo>
                    <a:lnTo>
                      <a:pt x="18" y="0"/>
                    </a:lnTo>
                    <a:lnTo>
                      <a:pt x="12" y="4"/>
                    </a:lnTo>
                    <a:lnTo>
                      <a:pt x="10" y="4"/>
                    </a:lnTo>
                    <a:lnTo>
                      <a:pt x="6" y="10"/>
                    </a:lnTo>
                    <a:lnTo>
                      <a:pt x="0" y="16"/>
                    </a:lnTo>
                    <a:lnTo>
                      <a:pt x="0" y="22"/>
                    </a:lnTo>
                    <a:lnTo>
                      <a:pt x="0" y="30"/>
                    </a:lnTo>
                    <a:lnTo>
                      <a:pt x="0" y="38"/>
                    </a:lnTo>
                    <a:lnTo>
                      <a:pt x="0" y="44"/>
                    </a:lnTo>
                    <a:lnTo>
                      <a:pt x="0" y="50"/>
                    </a:lnTo>
                    <a:lnTo>
                      <a:pt x="0" y="56"/>
                    </a:lnTo>
                    <a:lnTo>
                      <a:pt x="6" y="62"/>
                    </a:lnTo>
                    <a:lnTo>
                      <a:pt x="10" y="66"/>
                    </a:lnTo>
                    <a:lnTo>
                      <a:pt x="12" y="70"/>
                    </a:lnTo>
                    <a:lnTo>
                      <a:pt x="18" y="72"/>
                    </a:lnTo>
                    <a:lnTo>
                      <a:pt x="22" y="74"/>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055" name="Freeform 910"/>
              <p:cNvSpPr>
                <a:spLocks/>
              </p:cNvSpPr>
              <p:nvPr/>
            </p:nvSpPr>
            <p:spPr bwMode="auto">
              <a:xfrm>
                <a:off x="3686" y="2400"/>
                <a:ext cx="48" cy="70"/>
              </a:xfrm>
              <a:custGeom>
                <a:avLst/>
                <a:gdLst>
                  <a:gd name="T0" fmla="*/ 22 w 48"/>
                  <a:gd name="T1" fmla="*/ 0 h 70"/>
                  <a:gd name="T2" fmla="*/ 28 w 48"/>
                  <a:gd name="T3" fmla="*/ 0 h 70"/>
                  <a:gd name="T4" fmla="*/ 30 w 48"/>
                  <a:gd name="T5" fmla="*/ 0 h 70"/>
                  <a:gd name="T6" fmla="*/ 38 w 48"/>
                  <a:gd name="T7" fmla="*/ 4 h 70"/>
                  <a:gd name="T8" fmla="*/ 38 w 48"/>
                  <a:gd name="T9" fmla="*/ 8 h 70"/>
                  <a:gd name="T10" fmla="*/ 42 w 48"/>
                  <a:gd name="T11" fmla="*/ 16 h 70"/>
                  <a:gd name="T12" fmla="*/ 44 w 48"/>
                  <a:gd name="T13" fmla="*/ 20 h 70"/>
                  <a:gd name="T14" fmla="*/ 48 w 48"/>
                  <a:gd name="T15" fmla="*/ 28 h 70"/>
                  <a:gd name="T16" fmla="*/ 48 w 48"/>
                  <a:gd name="T17" fmla="*/ 34 h 70"/>
                  <a:gd name="T18" fmla="*/ 48 w 48"/>
                  <a:gd name="T19" fmla="*/ 42 h 70"/>
                  <a:gd name="T20" fmla="*/ 44 w 48"/>
                  <a:gd name="T21" fmla="*/ 50 h 70"/>
                  <a:gd name="T22" fmla="*/ 42 w 48"/>
                  <a:gd name="T23" fmla="*/ 54 h 70"/>
                  <a:gd name="T24" fmla="*/ 38 w 48"/>
                  <a:gd name="T25" fmla="*/ 60 h 70"/>
                  <a:gd name="T26" fmla="*/ 38 w 48"/>
                  <a:gd name="T27" fmla="*/ 64 h 70"/>
                  <a:gd name="T28" fmla="*/ 30 w 48"/>
                  <a:gd name="T29" fmla="*/ 68 h 70"/>
                  <a:gd name="T30" fmla="*/ 28 w 48"/>
                  <a:gd name="T31" fmla="*/ 70 h 70"/>
                  <a:gd name="T32" fmla="*/ 22 w 48"/>
                  <a:gd name="T33" fmla="*/ 70 h 70"/>
                  <a:gd name="T34" fmla="*/ 18 w 48"/>
                  <a:gd name="T35" fmla="*/ 70 h 70"/>
                  <a:gd name="T36" fmla="*/ 12 w 48"/>
                  <a:gd name="T37" fmla="*/ 68 h 70"/>
                  <a:gd name="T38" fmla="*/ 10 w 48"/>
                  <a:gd name="T39" fmla="*/ 64 h 70"/>
                  <a:gd name="T40" fmla="*/ 6 w 48"/>
                  <a:gd name="T41" fmla="*/ 60 h 70"/>
                  <a:gd name="T42" fmla="*/ 0 w 48"/>
                  <a:gd name="T43" fmla="*/ 54 h 70"/>
                  <a:gd name="T44" fmla="*/ 0 w 48"/>
                  <a:gd name="T45" fmla="*/ 50 h 70"/>
                  <a:gd name="T46" fmla="*/ 0 w 48"/>
                  <a:gd name="T47" fmla="*/ 42 h 70"/>
                  <a:gd name="T48" fmla="*/ 0 w 48"/>
                  <a:gd name="T49" fmla="*/ 34 h 70"/>
                  <a:gd name="T50" fmla="*/ 0 w 48"/>
                  <a:gd name="T51" fmla="*/ 28 h 70"/>
                  <a:gd name="T52" fmla="*/ 0 w 48"/>
                  <a:gd name="T53" fmla="*/ 20 h 70"/>
                  <a:gd name="T54" fmla="*/ 0 w 48"/>
                  <a:gd name="T55" fmla="*/ 16 h 70"/>
                  <a:gd name="T56" fmla="*/ 6 w 48"/>
                  <a:gd name="T57" fmla="*/ 8 h 70"/>
                  <a:gd name="T58" fmla="*/ 10 w 48"/>
                  <a:gd name="T59" fmla="*/ 4 h 70"/>
                  <a:gd name="T60" fmla="*/ 12 w 48"/>
                  <a:gd name="T61" fmla="*/ 0 h 70"/>
                  <a:gd name="T62" fmla="*/ 18 w 48"/>
                  <a:gd name="T63" fmla="*/ 0 h 70"/>
                  <a:gd name="T64" fmla="*/ 22 w 48"/>
                  <a:gd name="T65" fmla="*/ 0 h 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8" h="70">
                    <a:moveTo>
                      <a:pt x="22" y="0"/>
                    </a:moveTo>
                    <a:lnTo>
                      <a:pt x="28" y="0"/>
                    </a:lnTo>
                    <a:lnTo>
                      <a:pt x="30" y="0"/>
                    </a:lnTo>
                    <a:lnTo>
                      <a:pt x="38" y="4"/>
                    </a:lnTo>
                    <a:lnTo>
                      <a:pt x="38" y="8"/>
                    </a:lnTo>
                    <a:lnTo>
                      <a:pt x="42" y="16"/>
                    </a:lnTo>
                    <a:lnTo>
                      <a:pt x="44" y="20"/>
                    </a:lnTo>
                    <a:lnTo>
                      <a:pt x="48" y="28"/>
                    </a:lnTo>
                    <a:lnTo>
                      <a:pt x="48" y="34"/>
                    </a:lnTo>
                    <a:lnTo>
                      <a:pt x="48" y="42"/>
                    </a:lnTo>
                    <a:lnTo>
                      <a:pt x="44" y="50"/>
                    </a:lnTo>
                    <a:lnTo>
                      <a:pt x="42" y="54"/>
                    </a:lnTo>
                    <a:lnTo>
                      <a:pt x="38" y="60"/>
                    </a:lnTo>
                    <a:lnTo>
                      <a:pt x="38" y="64"/>
                    </a:lnTo>
                    <a:lnTo>
                      <a:pt x="30" y="68"/>
                    </a:lnTo>
                    <a:lnTo>
                      <a:pt x="28" y="70"/>
                    </a:lnTo>
                    <a:lnTo>
                      <a:pt x="22" y="70"/>
                    </a:lnTo>
                    <a:lnTo>
                      <a:pt x="18" y="70"/>
                    </a:lnTo>
                    <a:lnTo>
                      <a:pt x="12" y="68"/>
                    </a:lnTo>
                    <a:lnTo>
                      <a:pt x="10" y="64"/>
                    </a:lnTo>
                    <a:lnTo>
                      <a:pt x="6" y="60"/>
                    </a:lnTo>
                    <a:lnTo>
                      <a:pt x="0" y="54"/>
                    </a:lnTo>
                    <a:lnTo>
                      <a:pt x="0" y="50"/>
                    </a:lnTo>
                    <a:lnTo>
                      <a:pt x="0" y="42"/>
                    </a:lnTo>
                    <a:lnTo>
                      <a:pt x="0" y="34"/>
                    </a:lnTo>
                    <a:lnTo>
                      <a:pt x="0" y="28"/>
                    </a:lnTo>
                    <a:lnTo>
                      <a:pt x="0" y="20"/>
                    </a:lnTo>
                    <a:lnTo>
                      <a:pt x="0" y="16"/>
                    </a:lnTo>
                    <a:lnTo>
                      <a:pt x="6" y="8"/>
                    </a:lnTo>
                    <a:lnTo>
                      <a:pt x="10" y="4"/>
                    </a:lnTo>
                    <a:lnTo>
                      <a:pt x="12" y="0"/>
                    </a:lnTo>
                    <a:lnTo>
                      <a:pt x="18" y="0"/>
                    </a:lnTo>
                    <a:lnTo>
                      <a:pt x="22"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056" name="Freeform 911"/>
              <p:cNvSpPr>
                <a:spLocks/>
              </p:cNvSpPr>
              <p:nvPr/>
            </p:nvSpPr>
            <p:spPr bwMode="auto">
              <a:xfrm>
                <a:off x="3748" y="2010"/>
                <a:ext cx="48" cy="74"/>
              </a:xfrm>
              <a:custGeom>
                <a:avLst/>
                <a:gdLst>
                  <a:gd name="T0" fmla="*/ 22 w 48"/>
                  <a:gd name="T1" fmla="*/ 74 h 74"/>
                  <a:gd name="T2" fmla="*/ 28 w 48"/>
                  <a:gd name="T3" fmla="*/ 72 h 74"/>
                  <a:gd name="T4" fmla="*/ 32 w 48"/>
                  <a:gd name="T5" fmla="*/ 70 h 74"/>
                  <a:gd name="T6" fmla="*/ 36 w 48"/>
                  <a:gd name="T7" fmla="*/ 66 h 74"/>
                  <a:gd name="T8" fmla="*/ 40 w 48"/>
                  <a:gd name="T9" fmla="*/ 62 h 74"/>
                  <a:gd name="T10" fmla="*/ 44 w 48"/>
                  <a:gd name="T11" fmla="*/ 56 h 74"/>
                  <a:gd name="T12" fmla="*/ 44 w 48"/>
                  <a:gd name="T13" fmla="*/ 50 h 74"/>
                  <a:gd name="T14" fmla="*/ 48 w 48"/>
                  <a:gd name="T15" fmla="*/ 44 h 74"/>
                  <a:gd name="T16" fmla="*/ 48 w 48"/>
                  <a:gd name="T17" fmla="*/ 38 h 74"/>
                  <a:gd name="T18" fmla="*/ 48 w 48"/>
                  <a:gd name="T19" fmla="*/ 30 h 74"/>
                  <a:gd name="T20" fmla="*/ 44 w 48"/>
                  <a:gd name="T21" fmla="*/ 22 h 74"/>
                  <a:gd name="T22" fmla="*/ 44 w 48"/>
                  <a:gd name="T23" fmla="*/ 16 h 74"/>
                  <a:gd name="T24" fmla="*/ 40 w 48"/>
                  <a:gd name="T25" fmla="*/ 10 h 74"/>
                  <a:gd name="T26" fmla="*/ 36 w 48"/>
                  <a:gd name="T27" fmla="*/ 4 h 74"/>
                  <a:gd name="T28" fmla="*/ 32 w 48"/>
                  <a:gd name="T29" fmla="*/ 4 h 74"/>
                  <a:gd name="T30" fmla="*/ 28 w 48"/>
                  <a:gd name="T31" fmla="*/ 0 h 74"/>
                  <a:gd name="T32" fmla="*/ 22 w 48"/>
                  <a:gd name="T33" fmla="*/ 0 h 74"/>
                  <a:gd name="T34" fmla="*/ 18 w 48"/>
                  <a:gd name="T35" fmla="*/ 0 h 74"/>
                  <a:gd name="T36" fmla="*/ 14 w 48"/>
                  <a:gd name="T37" fmla="*/ 4 h 74"/>
                  <a:gd name="T38" fmla="*/ 8 w 48"/>
                  <a:gd name="T39" fmla="*/ 4 h 74"/>
                  <a:gd name="T40" fmla="*/ 6 w 48"/>
                  <a:gd name="T41" fmla="*/ 10 h 74"/>
                  <a:gd name="T42" fmla="*/ 2 w 48"/>
                  <a:gd name="T43" fmla="*/ 16 h 74"/>
                  <a:gd name="T44" fmla="*/ 0 w 48"/>
                  <a:gd name="T45" fmla="*/ 22 h 74"/>
                  <a:gd name="T46" fmla="*/ 0 w 48"/>
                  <a:gd name="T47" fmla="*/ 30 h 74"/>
                  <a:gd name="T48" fmla="*/ 0 w 48"/>
                  <a:gd name="T49" fmla="*/ 38 h 74"/>
                  <a:gd name="T50" fmla="*/ 0 w 48"/>
                  <a:gd name="T51" fmla="*/ 44 h 74"/>
                  <a:gd name="T52" fmla="*/ 0 w 48"/>
                  <a:gd name="T53" fmla="*/ 50 h 74"/>
                  <a:gd name="T54" fmla="*/ 2 w 48"/>
                  <a:gd name="T55" fmla="*/ 56 h 74"/>
                  <a:gd name="T56" fmla="*/ 6 w 48"/>
                  <a:gd name="T57" fmla="*/ 62 h 74"/>
                  <a:gd name="T58" fmla="*/ 8 w 48"/>
                  <a:gd name="T59" fmla="*/ 66 h 74"/>
                  <a:gd name="T60" fmla="*/ 14 w 48"/>
                  <a:gd name="T61" fmla="*/ 70 h 74"/>
                  <a:gd name="T62" fmla="*/ 18 w 48"/>
                  <a:gd name="T63" fmla="*/ 72 h 74"/>
                  <a:gd name="T64" fmla="*/ 22 w 48"/>
                  <a:gd name="T65" fmla="*/ 74 h 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8" h="74">
                    <a:moveTo>
                      <a:pt x="22" y="74"/>
                    </a:moveTo>
                    <a:lnTo>
                      <a:pt x="28" y="72"/>
                    </a:lnTo>
                    <a:lnTo>
                      <a:pt x="32" y="70"/>
                    </a:lnTo>
                    <a:lnTo>
                      <a:pt x="36" y="66"/>
                    </a:lnTo>
                    <a:lnTo>
                      <a:pt x="40" y="62"/>
                    </a:lnTo>
                    <a:lnTo>
                      <a:pt x="44" y="56"/>
                    </a:lnTo>
                    <a:lnTo>
                      <a:pt x="44" y="50"/>
                    </a:lnTo>
                    <a:lnTo>
                      <a:pt x="48" y="44"/>
                    </a:lnTo>
                    <a:lnTo>
                      <a:pt x="48" y="38"/>
                    </a:lnTo>
                    <a:lnTo>
                      <a:pt x="48" y="30"/>
                    </a:lnTo>
                    <a:lnTo>
                      <a:pt x="44" y="22"/>
                    </a:lnTo>
                    <a:lnTo>
                      <a:pt x="44" y="16"/>
                    </a:lnTo>
                    <a:lnTo>
                      <a:pt x="40" y="10"/>
                    </a:lnTo>
                    <a:lnTo>
                      <a:pt x="36" y="4"/>
                    </a:lnTo>
                    <a:lnTo>
                      <a:pt x="32" y="4"/>
                    </a:lnTo>
                    <a:lnTo>
                      <a:pt x="28" y="0"/>
                    </a:lnTo>
                    <a:lnTo>
                      <a:pt x="22" y="0"/>
                    </a:lnTo>
                    <a:lnTo>
                      <a:pt x="18" y="0"/>
                    </a:lnTo>
                    <a:lnTo>
                      <a:pt x="14" y="4"/>
                    </a:lnTo>
                    <a:lnTo>
                      <a:pt x="8" y="4"/>
                    </a:lnTo>
                    <a:lnTo>
                      <a:pt x="6" y="10"/>
                    </a:lnTo>
                    <a:lnTo>
                      <a:pt x="2" y="16"/>
                    </a:lnTo>
                    <a:lnTo>
                      <a:pt x="0" y="22"/>
                    </a:lnTo>
                    <a:lnTo>
                      <a:pt x="0" y="30"/>
                    </a:lnTo>
                    <a:lnTo>
                      <a:pt x="0" y="38"/>
                    </a:lnTo>
                    <a:lnTo>
                      <a:pt x="0" y="44"/>
                    </a:lnTo>
                    <a:lnTo>
                      <a:pt x="0" y="50"/>
                    </a:lnTo>
                    <a:lnTo>
                      <a:pt x="2" y="56"/>
                    </a:lnTo>
                    <a:lnTo>
                      <a:pt x="6" y="62"/>
                    </a:lnTo>
                    <a:lnTo>
                      <a:pt x="8" y="66"/>
                    </a:lnTo>
                    <a:lnTo>
                      <a:pt x="14" y="70"/>
                    </a:lnTo>
                    <a:lnTo>
                      <a:pt x="18" y="72"/>
                    </a:lnTo>
                    <a:lnTo>
                      <a:pt x="22" y="74"/>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057" name="Freeform 912"/>
              <p:cNvSpPr>
                <a:spLocks/>
              </p:cNvSpPr>
              <p:nvPr/>
            </p:nvSpPr>
            <p:spPr bwMode="auto">
              <a:xfrm>
                <a:off x="3748" y="2400"/>
                <a:ext cx="48" cy="70"/>
              </a:xfrm>
              <a:custGeom>
                <a:avLst/>
                <a:gdLst>
                  <a:gd name="T0" fmla="*/ 22 w 48"/>
                  <a:gd name="T1" fmla="*/ 0 h 70"/>
                  <a:gd name="T2" fmla="*/ 28 w 48"/>
                  <a:gd name="T3" fmla="*/ 0 h 70"/>
                  <a:gd name="T4" fmla="*/ 32 w 48"/>
                  <a:gd name="T5" fmla="*/ 0 h 70"/>
                  <a:gd name="T6" fmla="*/ 36 w 48"/>
                  <a:gd name="T7" fmla="*/ 4 h 70"/>
                  <a:gd name="T8" fmla="*/ 40 w 48"/>
                  <a:gd name="T9" fmla="*/ 8 h 70"/>
                  <a:gd name="T10" fmla="*/ 44 w 48"/>
                  <a:gd name="T11" fmla="*/ 16 h 70"/>
                  <a:gd name="T12" fmla="*/ 44 w 48"/>
                  <a:gd name="T13" fmla="*/ 20 h 70"/>
                  <a:gd name="T14" fmla="*/ 48 w 48"/>
                  <a:gd name="T15" fmla="*/ 28 h 70"/>
                  <a:gd name="T16" fmla="*/ 48 w 48"/>
                  <a:gd name="T17" fmla="*/ 34 h 70"/>
                  <a:gd name="T18" fmla="*/ 48 w 48"/>
                  <a:gd name="T19" fmla="*/ 42 h 70"/>
                  <a:gd name="T20" fmla="*/ 44 w 48"/>
                  <a:gd name="T21" fmla="*/ 50 h 70"/>
                  <a:gd name="T22" fmla="*/ 44 w 48"/>
                  <a:gd name="T23" fmla="*/ 54 h 70"/>
                  <a:gd name="T24" fmla="*/ 40 w 48"/>
                  <a:gd name="T25" fmla="*/ 60 h 70"/>
                  <a:gd name="T26" fmla="*/ 36 w 48"/>
                  <a:gd name="T27" fmla="*/ 64 h 70"/>
                  <a:gd name="T28" fmla="*/ 32 w 48"/>
                  <a:gd name="T29" fmla="*/ 68 h 70"/>
                  <a:gd name="T30" fmla="*/ 28 w 48"/>
                  <a:gd name="T31" fmla="*/ 70 h 70"/>
                  <a:gd name="T32" fmla="*/ 22 w 48"/>
                  <a:gd name="T33" fmla="*/ 70 h 70"/>
                  <a:gd name="T34" fmla="*/ 18 w 48"/>
                  <a:gd name="T35" fmla="*/ 70 h 70"/>
                  <a:gd name="T36" fmla="*/ 14 w 48"/>
                  <a:gd name="T37" fmla="*/ 68 h 70"/>
                  <a:gd name="T38" fmla="*/ 8 w 48"/>
                  <a:gd name="T39" fmla="*/ 64 h 70"/>
                  <a:gd name="T40" fmla="*/ 6 w 48"/>
                  <a:gd name="T41" fmla="*/ 60 h 70"/>
                  <a:gd name="T42" fmla="*/ 2 w 48"/>
                  <a:gd name="T43" fmla="*/ 54 h 70"/>
                  <a:gd name="T44" fmla="*/ 0 w 48"/>
                  <a:gd name="T45" fmla="*/ 50 h 70"/>
                  <a:gd name="T46" fmla="*/ 0 w 48"/>
                  <a:gd name="T47" fmla="*/ 42 h 70"/>
                  <a:gd name="T48" fmla="*/ 0 w 48"/>
                  <a:gd name="T49" fmla="*/ 34 h 70"/>
                  <a:gd name="T50" fmla="*/ 0 w 48"/>
                  <a:gd name="T51" fmla="*/ 28 h 70"/>
                  <a:gd name="T52" fmla="*/ 0 w 48"/>
                  <a:gd name="T53" fmla="*/ 20 h 70"/>
                  <a:gd name="T54" fmla="*/ 2 w 48"/>
                  <a:gd name="T55" fmla="*/ 16 h 70"/>
                  <a:gd name="T56" fmla="*/ 6 w 48"/>
                  <a:gd name="T57" fmla="*/ 8 h 70"/>
                  <a:gd name="T58" fmla="*/ 8 w 48"/>
                  <a:gd name="T59" fmla="*/ 4 h 70"/>
                  <a:gd name="T60" fmla="*/ 14 w 48"/>
                  <a:gd name="T61" fmla="*/ 0 h 70"/>
                  <a:gd name="T62" fmla="*/ 18 w 48"/>
                  <a:gd name="T63" fmla="*/ 0 h 70"/>
                  <a:gd name="T64" fmla="*/ 22 w 48"/>
                  <a:gd name="T65" fmla="*/ 0 h 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8" h="70">
                    <a:moveTo>
                      <a:pt x="22" y="0"/>
                    </a:moveTo>
                    <a:lnTo>
                      <a:pt x="28" y="0"/>
                    </a:lnTo>
                    <a:lnTo>
                      <a:pt x="32" y="0"/>
                    </a:lnTo>
                    <a:lnTo>
                      <a:pt x="36" y="4"/>
                    </a:lnTo>
                    <a:lnTo>
                      <a:pt x="40" y="8"/>
                    </a:lnTo>
                    <a:lnTo>
                      <a:pt x="44" y="16"/>
                    </a:lnTo>
                    <a:lnTo>
                      <a:pt x="44" y="20"/>
                    </a:lnTo>
                    <a:lnTo>
                      <a:pt x="48" y="28"/>
                    </a:lnTo>
                    <a:lnTo>
                      <a:pt x="48" y="34"/>
                    </a:lnTo>
                    <a:lnTo>
                      <a:pt x="48" y="42"/>
                    </a:lnTo>
                    <a:lnTo>
                      <a:pt x="44" y="50"/>
                    </a:lnTo>
                    <a:lnTo>
                      <a:pt x="44" y="54"/>
                    </a:lnTo>
                    <a:lnTo>
                      <a:pt x="40" y="60"/>
                    </a:lnTo>
                    <a:lnTo>
                      <a:pt x="36" y="64"/>
                    </a:lnTo>
                    <a:lnTo>
                      <a:pt x="32" y="68"/>
                    </a:lnTo>
                    <a:lnTo>
                      <a:pt x="28" y="70"/>
                    </a:lnTo>
                    <a:lnTo>
                      <a:pt x="22" y="70"/>
                    </a:lnTo>
                    <a:lnTo>
                      <a:pt x="18" y="70"/>
                    </a:lnTo>
                    <a:lnTo>
                      <a:pt x="14" y="68"/>
                    </a:lnTo>
                    <a:lnTo>
                      <a:pt x="8" y="64"/>
                    </a:lnTo>
                    <a:lnTo>
                      <a:pt x="6" y="60"/>
                    </a:lnTo>
                    <a:lnTo>
                      <a:pt x="2" y="54"/>
                    </a:lnTo>
                    <a:lnTo>
                      <a:pt x="0" y="50"/>
                    </a:lnTo>
                    <a:lnTo>
                      <a:pt x="0" y="42"/>
                    </a:lnTo>
                    <a:lnTo>
                      <a:pt x="0" y="34"/>
                    </a:lnTo>
                    <a:lnTo>
                      <a:pt x="0" y="28"/>
                    </a:lnTo>
                    <a:lnTo>
                      <a:pt x="0" y="20"/>
                    </a:lnTo>
                    <a:lnTo>
                      <a:pt x="2" y="16"/>
                    </a:lnTo>
                    <a:lnTo>
                      <a:pt x="6" y="8"/>
                    </a:lnTo>
                    <a:lnTo>
                      <a:pt x="8" y="4"/>
                    </a:lnTo>
                    <a:lnTo>
                      <a:pt x="14" y="0"/>
                    </a:lnTo>
                    <a:lnTo>
                      <a:pt x="18" y="0"/>
                    </a:lnTo>
                    <a:lnTo>
                      <a:pt x="22"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058" name="Freeform 913"/>
              <p:cNvSpPr>
                <a:spLocks/>
              </p:cNvSpPr>
              <p:nvPr/>
            </p:nvSpPr>
            <p:spPr bwMode="auto">
              <a:xfrm>
                <a:off x="2722" y="2010"/>
                <a:ext cx="48" cy="74"/>
              </a:xfrm>
              <a:custGeom>
                <a:avLst/>
                <a:gdLst>
                  <a:gd name="T0" fmla="*/ 22 w 48"/>
                  <a:gd name="T1" fmla="*/ 74 h 74"/>
                  <a:gd name="T2" fmla="*/ 28 w 48"/>
                  <a:gd name="T3" fmla="*/ 72 h 74"/>
                  <a:gd name="T4" fmla="*/ 32 w 48"/>
                  <a:gd name="T5" fmla="*/ 70 h 74"/>
                  <a:gd name="T6" fmla="*/ 36 w 48"/>
                  <a:gd name="T7" fmla="*/ 66 h 74"/>
                  <a:gd name="T8" fmla="*/ 42 w 48"/>
                  <a:gd name="T9" fmla="*/ 62 h 74"/>
                  <a:gd name="T10" fmla="*/ 44 w 48"/>
                  <a:gd name="T11" fmla="*/ 56 h 74"/>
                  <a:gd name="T12" fmla="*/ 46 w 48"/>
                  <a:gd name="T13" fmla="*/ 50 h 74"/>
                  <a:gd name="T14" fmla="*/ 48 w 48"/>
                  <a:gd name="T15" fmla="*/ 44 h 74"/>
                  <a:gd name="T16" fmla="*/ 48 w 48"/>
                  <a:gd name="T17" fmla="*/ 38 h 74"/>
                  <a:gd name="T18" fmla="*/ 48 w 48"/>
                  <a:gd name="T19" fmla="*/ 30 h 74"/>
                  <a:gd name="T20" fmla="*/ 46 w 48"/>
                  <a:gd name="T21" fmla="*/ 22 h 74"/>
                  <a:gd name="T22" fmla="*/ 44 w 48"/>
                  <a:gd name="T23" fmla="*/ 16 h 74"/>
                  <a:gd name="T24" fmla="*/ 42 w 48"/>
                  <a:gd name="T25" fmla="*/ 10 h 74"/>
                  <a:gd name="T26" fmla="*/ 36 w 48"/>
                  <a:gd name="T27" fmla="*/ 4 h 74"/>
                  <a:gd name="T28" fmla="*/ 32 w 48"/>
                  <a:gd name="T29" fmla="*/ 4 h 74"/>
                  <a:gd name="T30" fmla="*/ 28 w 48"/>
                  <a:gd name="T31" fmla="*/ 0 h 74"/>
                  <a:gd name="T32" fmla="*/ 22 w 48"/>
                  <a:gd name="T33" fmla="*/ 0 h 74"/>
                  <a:gd name="T34" fmla="*/ 18 w 48"/>
                  <a:gd name="T35" fmla="*/ 0 h 74"/>
                  <a:gd name="T36" fmla="*/ 14 w 48"/>
                  <a:gd name="T37" fmla="*/ 4 h 74"/>
                  <a:gd name="T38" fmla="*/ 10 w 48"/>
                  <a:gd name="T39" fmla="*/ 4 h 74"/>
                  <a:gd name="T40" fmla="*/ 6 w 48"/>
                  <a:gd name="T41" fmla="*/ 10 h 74"/>
                  <a:gd name="T42" fmla="*/ 6 w 48"/>
                  <a:gd name="T43" fmla="*/ 16 h 74"/>
                  <a:gd name="T44" fmla="*/ 0 w 48"/>
                  <a:gd name="T45" fmla="*/ 22 h 74"/>
                  <a:gd name="T46" fmla="*/ 0 w 48"/>
                  <a:gd name="T47" fmla="*/ 30 h 74"/>
                  <a:gd name="T48" fmla="*/ 0 w 48"/>
                  <a:gd name="T49" fmla="*/ 38 h 74"/>
                  <a:gd name="T50" fmla="*/ 0 w 48"/>
                  <a:gd name="T51" fmla="*/ 44 h 74"/>
                  <a:gd name="T52" fmla="*/ 0 w 48"/>
                  <a:gd name="T53" fmla="*/ 50 h 74"/>
                  <a:gd name="T54" fmla="*/ 6 w 48"/>
                  <a:gd name="T55" fmla="*/ 56 h 74"/>
                  <a:gd name="T56" fmla="*/ 6 w 48"/>
                  <a:gd name="T57" fmla="*/ 62 h 74"/>
                  <a:gd name="T58" fmla="*/ 10 w 48"/>
                  <a:gd name="T59" fmla="*/ 66 h 74"/>
                  <a:gd name="T60" fmla="*/ 14 w 48"/>
                  <a:gd name="T61" fmla="*/ 70 h 74"/>
                  <a:gd name="T62" fmla="*/ 18 w 48"/>
                  <a:gd name="T63" fmla="*/ 72 h 74"/>
                  <a:gd name="T64" fmla="*/ 22 w 48"/>
                  <a:gd name="T65" fmla="*/ 74 h 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8" h="74">
                    <a:moveTo>
                      <a:pt x="22" y="74"/>
                    </a:moveTo>
                    <a:lnTo>
                      <a:pt x="28" y="72"/>
                    </a:lnTo>
                    <a:lnTo>
                      <a:pt x="32" y="70"/>
                    </a:lnTo>
                    <a:lnTo>
                      <a:pt x="36" y="66"/>
                    </a:lnTo>
                    <a:lnTo>
                      <a:pt x="42" y="62"/>
                    </a:lnTo>
                    <a:lnTo>
                      <a:pt x="44" y="56"/>
                    </a:lnTo>
                    <a:lnTo>
                      <a:pt x="46" y="50"/>
                    </a:lnTo>
                    <a:lnTo>
                      <a:pt x="48" y="44"/>
                    </a:lnTo>
                    <a:lnTo>
                      <a:pt x="48" y="38"/>
                    </a:lnTo>
                    <a:lnTo>
                      <a:pt x="48" y="30"/>
                    </a:lnTo>
                    <a:lnTo>
                      <a:pt x="46" y="22"/>
                    </a:lnTo>
                    <a:lnTo>
                      <a:pt x="44" y="16"/>
                    </a:lnTo>
                    <a:lnTo>
                      <a:pt x="42" y="10"/>
                    </a:lnTo>
                    <a:lnTo>
                      <a:pt x="36" y="4"/>
                    </a:lnTo>
                    <a:lnTo>
                      <a:pt x="32" y="4"/>
                    </a:lnTo>
                    <a:lnTo>
                      <a:pt x="28" y="0"/>
                    </a:lnTo>
                    <a:lnTo>
                      <a:pt x="22" y="0"/>
                    </a:lnTo>
                    <a:lnTo>
                      <a:pt x="18" y="0"/>
                    </a:lnTo>
                    <a:lnTo>
                      <a:pt x="14" y="4"/>
                    </a:lnTo>
                    <a:lnTo>
                      <a:pt x="10" y="4"/>
                    </a:lnTo>
                    <a:lnTo>
                      <a:pt x="6" y="10"/>
                    </a:lnTo>
                    <a:lnTo>
                      <a:pt x="6" y="16"/>
                    </a:lnTo>
                    <a:lnTo>
                      <a:pt x="0" y="22"/>
                    </a:lnTo>
                    <a:lnTo>
                      <a:pt x="0" y="30"/>
                    </a:lnTo>
                    <a:lnTo>
                      <a:pt x="0" y="38"/>
                    </a:lnTo>
                    <a:lnTo>
                      <a:pt x="0" y="44"/>
                    </a:lnTo>
                    <a:lnTo>
                      <a:pt x="0" y="50"/>
                    </a:lnTo>
                    <a:lnTo>
                      <a:pt x="6" y="56"/>
                    </a:lnTo>
                    <a:lnTo>
                      <a:pt x="6" y="62"/>
                    </a:lnTo>
                    <a:lnTo>
                      <a:pt x="10" y="66"/>
                    </a:lnTo>
                    <a:lnTo>
                      <a:pt x="14" y="70"/>
                    </a:lnTo>
                    <a:lnTo>
                      <a:pt x="18" y="72"/>
                    </a:lnTo>
                    <a:lnTo>
                      <a:pt x="22" y="74"/>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059" name="Freeform 914"/>
              <p:cNvSpPr>
                <a:spLocks/>
              </p:cNvSpPr>
              <p:nvPr/>
            </p:nvSpPr>
            <p:spPr bwMode="auto">
              <a:xfrm>
                <a:off x="2722" y="2400"/>
                <a:ext cx="48" cy="70"/>
              </a:xfrm>
              <a:custGeom>
                <a:avLst/>
                <a:gdLst>
                  <a:gd name="T0" fmla="*/ 22 w 48"/>
                  <a:gd name="T1" fmla="*/ 0 h 70"/>
                  <a:gd name="T2" fmla="*/ 28 w 48"/>
                  <a:gd name="T3" fmla="*/ 0 h 70"/>
                  <a:gd name="T4" fmla="*/ 32 w 48"/>
                  <a:gd name="T5" fmla="*/ 0 h 70"/>
                  <a:gd name="T6" fmla="*/ 36 w 48"/>
                  <a:gd name="T7" fmla="*/ 4 h 70"/>
                  <a:gd name="T8" fmla="*/ 42 w 48"/>
                  <a:gd name="T9" fmla="*/ 8 h 70"/>
                  <a:gd name="T10" fmla="*/ 44 w 48"/>
                  <a:gd name="T11" fmla="*/ 16 h 70"/>
                  <a:gd name="T12" fmla="*/ 46 w 48"/>
                  <a:gd name="T13" fmla="*/ 20 h 70"/>
                  <a:gd name="T14" fmla="*/ 48 w 48"/>
                  <a:gd name="T15" fmla="*/ 28 h 70"/>
                  <a:gd name="T16" fmla="*/ 48 w 48"/>
                  <a:gd name="T17" fmla="*/ 34 h 70"/>
                  <a:gd name="T18" fmla="*/ 48 w 48"/>
                  <a:gd name="T19" fmla="*/ 42 h 70"/>
                  <a:gd name="T20" fmla="*/ 46 w 48"/>
                  <a:gd name="T21" fmla="*/ 50 h 70"/>
                  <a:gd name="T22" fmla="*/ 44 w 48"/>
                  <a:gd name="T23" fmla="*/ 54 h 70"/>
                  <a:gd name="T24" fmla="*/ 42 w 48"/>
                  <a:gd name="T25" fmla="*/ 60 h 70"/>
                  <a:gd name="T26" fmla="*/ 36 w 48"/>
                  <a:gd name="T27" fmla="*/ 64 h 70"/>
                  <a:gd name="T28" fmla="*/ 32 w 48"/>
                  <a:gd name="T29" fmla="*/ 68 h 70"/>
                  <a:gd name="T30" fmla="*/ 28 w 48"/>
                  <a:gd name="T31" fmla="*/ 70 h 70"/>
                  <a:gd name="T32" fmla="*/ 22 w 48"/>
                  <a:gd name="T33" fmla="*/ 70 h 70"/>
                  <a:gd name="T34" fmla="*/ 18 w 48"/>
                  <a:gd name="T35" fmla="*/ 70 h 70"/>
                  <a:gd name="T36" fmla="*/ 14 w 48"/>
                  <a:gd name="T37" fmla="*/ 68 h 70"/>
                  <a:gd name="T38" fmla="*/ 10 w 48"/>
                  <a:gd name="T39" fmla="*/ 64 h 70"/>
                  <a:gd name="T40" fmla="*/ 6 w 48"/>
                  <a:gd name="T41" fmla="*/ 60 h 70"/>
                  <a:gd name="T42" fmla="*/ 6 w 48"/>
                  <a:gd name="T43" fmla="*/ 54 h 70"/>
                  <a:gd name="T44" fmla="*/ 0 w 48"/>
                  <a:gd name="T45" fmla="*/ 50 h 70"/>
                  <a:gd name="T46" fmla="*/ 0 w 48"/>
                  <a:gd name="T47" fmla="*/ 42 h 70"/>
                  <a:gd name="T48" fmla="*/ 0 w 48"/>
                  <a:gd name="T49" fmla="*/ 34 h 70"/>
                  <a:gd name="T50" fmla="*/ 0 w 48"/>
                  <a:gd name="T51" fmla="*/ 28 h 70"/>
                  <a:gd name="T52" fmla="*/ 0 w 48"/>
                  <a:gd name="T53" fmla="*/ 20 h 70"/>
                  <a:gd name="T54" fmla="*/ 6 w 48"/>
                  <a:gd name="T55" fmla="*/ 16 h 70"/>
                  <a:gd name="T56" fmla="*/ 6 w 48"/>
                  <a:gd name="T57" fmla="*/ 8 h 70"/>
                  <a:gd name="T58" fmla="*/ 10 w 48"/>
                  <a:gd name="T59" fmla="*/ 4 h 70"/>
                  <a:gd name="T60" fmla="*/ 14 w 48"/>
                  <a:gd name="T61" fmla="*/ 0 h 70"/>
                  <a:gd name="T62" fmla="*/ 18 w 48"/>
                  <a:gd name="T63" fmla="*/ 0 h 70"/>
                  <a:gd name="T64" fmla="*/ 22 w 48"/>
                  <a:gd name="T65" fmla="*/ 0 h 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8" h="70">
                    <a:moveTo>
                      <a:pt x="22" y="0"/>
                    </a:moveTo>
                    <a:lnTo>
                      <a:pt x="28" y="0"/>
                    </a:lnTo>
                    <a:lnTo>
                      <a:pt x="32" y="0"/>
                    </a:lnTo>
                    <a:lnTo>
                      <a:pt x="36" y="4"/>
                    </a:lnTo>
                    <a:lnTo>
                      <a:pt x="42" y="8"/>
                    </a:lnTo>
                    <a:lnTo>
                      <a:pt x="44" y="16"/>
                    </a:lnTo>
                    <a:lnTo>
                      <a:pt x="46" y="20"/>
                    </a:lnTo>
                    <a:lnTo>
                      <a:pt x="48" y="28"/>
                    </a:lnTo>
                    <a:lnTo>
                      <a:pt x="48" y="34"/>
                    </a:lnTo>
                    <a:lnTo>
                      <a:pt x="48" y="42"/>
                    </a:lnTo>
                    <a:lnTo>
                      <a:pt x="46" y="50"/>
                    </a:lnTo>
                    <a:lnTo>
                      <a:pt x="44" y="54"/>
                    </a:lnTo>
                    <a:lnTo>
                      <a:pt x="42" y="60"/>
                    </a:lnTo>
                    <a:lnTo>
                      <a:pt x="36" y="64"/>
                    </a:lnTo>
                    <a:lnTo>
                      <a:pt x="32" y="68"/>
                    </a:lnTo>
                    <a:lnTo>
                      <a:pt x="28" y="70"/>
                    </a:lnTo>
                    <a:lnTo>
                      <a:pt x="22" y="70"/>
                    </a:lnTo>
                    <a:lnTo>
                      <a:pt x="18" y="70"/>
                    </a:lnTo>
                    <a:lnTo>
                      <a:pt x="14" y="68"/>
                    </a:lnTo>
                    <a:lnTo>
                      <a:pt x="10" y="64"/>
                    </a:lnTo>
                    <a:lnTo>
                      <a:pt x="6" y="60"/>
                    </a:lnTo>
                    <a:lnTo>
                      <a:pt x="6" y="54"/>
                    </a:lnTo>
                    <a:lnTo>
                      <a:pt x="0" y="50"/>
                    </a:lnTo>
                    <a:lnTo>
                      <a:pt x="0" y="42"/>
                    </a:lnTo>
                    <a:lnTo>
                      <a:pt x="0" y="34"/>
                    </a:lnTo>
                    <a:lnTo>
                      <a:pt x="0" y="28"/>
                    </a:lnTo>
                    <a:lnTo>
                      <a:pt x="0" y="20"/>
                    </a:lnTo>
                    <a:lnTo>
                      <a:pt x="6" y="16"/>
                    </a:lnTo>
                    <a:lnTo>
                      <a:pt x="6" y="8"/>
                    </a:lnTo>
                    <a:lnTo>
                      <a:pt x="10" y="4"/>
                    </a:lnTo>
                    <a:lnTo>
                      <a:pt x="14" y="0"/>
                    </a:lnTo>
                    <a:lnTo>
                      <a:pt x="18" y="0"/>
                    </a:lnTo>
                    <a:lnTo>
                      <a:pt x="22"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060" name="Freeform 915"/>
              <p:cNvSpPr>
                <a:spLocks/>
              </p:cNvSpPr>
              <p:nvPr/>
            </p:nvSpPr>
            <p:spPr bwMode="auto">
              <a:xfrm>
                <a:off x="2786" y="2010"/>
                <a:ext cx="48" cy="74"/>
              </a:xfrm>
              <a:custGeom>
                <a:avLst/>
                <a:gdLst>
                  <a:gd name="T0" fmla="*/ 22 w 48"/>
                  <a:gd name="T1" fmla="*/ 74 h 74"/>
                  <a:gd name="T2" fmla="*/ 26 w 48"/>
                  <a:gd name="T3" fmla="*/ 72 h 74"/>
                  <a:gd name="T4" fmla="*/ 32 w 48"/>
                  <a:gd name="T5" fmla="*/ 70 h 74"/>
                  <a:gd name="T6" fmla="*/ 36 w 48"/>
                  <a:gd name="T7" fmla="*/ 66 h 74"/>
                  <a:gd name="T8" fmla="*/ 40 w 48"/>
                  <a:gd name="T9" fmla="*/ 62 h 74"/>
                  <a:gd name="T10" fmla="*/ 42 w 48"/>
                  <a:gd name="T11" fmla="*/ 56 h 74"/>
                  <a:gd name="T12" fmla="*/ 44 w 48"/>
                  <a:gd name="T13" fmla="*/ 50 h 74"/>
                  <a:gd name="T14" fmla="*/ 48 w 48"/>
                  <a:gd name="T15" fmla="*/ 44 h 74"/>
                  <a:gd name="T16" fmla="*/ 48 w 48"/>
                  <a:gd name="T17" fmla="*/ 38 h 74"/>
                  <a:gd name="T18" fmla="*/ 48 w 48"/>
                  <a:gd name="T19" fmla="*/ 30 h 74"/>
                  <a:gd name="T20" fmla="*/ 44 w 48"/>
                  <a:gd name="T21" fmla="*/ 22 h 74"/>
                  <a:gd name="T22" fmla="*/ 42 w 48"/>
                  <a:gd name="T23" fmla="*/ 16 h 74"/>
                  <a:gd name="T24" fmla="*/ 40 w 48"/>
                  <a:gd name="T25" fmla="*/ 10 h 74"/>
                  <a:gd name="T26" fmla="*/ 36 w 48"/>
                  <a:gd name="T27" fmla="*/ 4 h 74"/>
                  <a:gd name="T28" fmla="*/ 32 w 48"/>
                  <a:gd name="T29" fmla="*/ 4 h 74"/>
                  <a:gd name="T30" fmla="*/ 26 w 48"/>
                  <a:gd name="T31" fmla="*/ 0 h 74"/>
                  <a:gd name="T32" fmla="*/ 22 w 48"/>
                  <a:gd name="T33" fmla="*/ 0 h 74"/>
                  <a:gd name="T34" fmla="*/ 18 w 48"/>
                  <a:gd name="T35" fmla="*/ 0 h 74"/>
                  <a:gd name="T36" fmla="*/ 12 w 48"/>
                  <a:gd name="T37" fmla="*/ 4 h 74"/>
                  <a:gd name="T38" fmla="*/ 8 w 48"/>
                  <a:gd name="T39" fmla="*/ 4 h 74"/>
                  <a:gd name="T40" fmla="*/ 4 w 48"/>
                  <a:gd name="T41" fmla="*/ 10 h 74"/>
                  <a:gd name="T42" fmla="*/ 2 w 48"/>
                  <a:gd name="T43" fmla="*/ 16 h 74"/>
                  <a:gd name="T44" fmla="*/ 0 w 48"/>
                  <a:gd name="T45" fmla="*/ 22 h 74"/>
                  <a:gd name="T46" fmla="*/ 0 w 48"/>
                  <a:gd name="T47" fmla="*/ 30 h 74"/>
                  <a:gd name="T48" fmla="*/ 0 w 48"/>
                  <a:gd name="T49" fmla="*/ 38 h 74"/>
                  <a:gd name="T50" fmla="*/ 0 w 48"/>
                  <a:gd name="T51" fmla="*/ 44 h 74"/>
                  <a:gd name="T52" fmla="*/ 0 w 48"/>
                  <a:gd name="T53" fmla="*/ 50 h 74"/>
                  <a:gd name="T54" fmla="*/ 2 w 48"/>
                  <a:gd name="T55" fmla="*/ 56 h 74"/>
                  <a:gd name="T56" fmla="*/ 4 w 48"/>
                  <a:gd name="T57" fmla="*/ 62 h 74"/>
                  <a:gd name="T58" fmla="*/ 8 w 48"/>
                  <a:gd name="T59" fmla="*/ 66 h 74"/>
                  <a:gd name="T60" fmla="*/ 12 w 48"/>
                  <a:gd name="T61" fmla="*/ 70 h 74"/>
                  <a:gd name="T62" fmla="*/ 18 w 48"/>
                  <a:gd name="T63" fmla="*/ 72 h 74"/>
                  <a:gd name="T64" fmla="*/ 22 w 48"/>
                  <a:gd name="T65" fmla="*/ 74 h 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8" h="74">
                    <a:moveTo>
                      <a:pt x="22" y="74"/>
                    </a:moveTo>
                    <a:lnTo>
                      <a:pt x="26" y="72"/>
                    </a:lnTo>
                    <a:lnTo>
                      <a:pt x="32" y="70"/>
                    </a:lnTo>
                    <a:lnTo>
                      <a:pt x="36" y="66"/>
                    </a:lnTo>
                    <a:lnTo>
                      <a:pt x="40" y="62"/>
                    </a:lnTo>
                    <a:lnTo>
                      <a:pt x="42" y="56"/>
                    </a:lnTo>
                    <a:lnTo>
                      <a:pt x="44" y="50"/>
                    </a:lnTo>
                    <a:lnTo>
                      <a:pt x="48" y="44"/>
                    </a:lnTo>
                    <a:lnTo>
                      <a:pt x="48" y="38"/>
                    </a:lnTo>
                    <a:lnTo>
                      <a:pt x="48" y="30"/>
                    </a:lnTo>
                    <a:lnTo>
                      <a:pt x="44" y="22"/>
                    </a:lnTo>
                    <a:lnTo>
                      <a:pt x="42" y="16"/>
                    </a:lnTo>
                    <a:lnTo>
                      <a:pt x="40" y="10"/>
                    </a:lnTo>
                    <a:lnTo>
                      <a:pt x="36" y="4"/>
                    </a:lnTo>
                    <a:lnTo>
                      <a:pt x="32" y="4"/>
                    </a:lnTo>
                    <a:lnTo>
                      <a:pt x="26" y="0"/>
                    </a:lnTo>
                    <a:lnTo>
                      <a:pt x="22" y="0"/>
                    </a:lnTo>
                    <a:lnTo>
                      <a:pt x="18" y="0"/>
                    </a:lnTo>
                    <a:lnTo>
                      <a:pt x="12" y="4"/>
                    </a:lnTo>
                    <a:lnTo>
                      <a:pt x="8" y="4"/>
                    </a:lnTo>
                    <a:lnTo>
                      <a:pt x="4" y="10"/>
                    </a:lnTo>
                    <a:lnTo>
                      <a:pt x="2" y="16"/>
                    </a:lnTo>
                    <a:lnTo>
                      <a:pt x="0" y="22"/>
                    </a:lnTo>
                    <a:lnTo>
                      <a:pt x="0" y="30"/>
                    </a:lnTo>
                    <a:lnTo>
                      <a:pt x="0" y="38"/>
                    </a:lnTo>
                    <a:lnTo>
                      <a:pt x="0" y="44"/>
                    </a:lnTo>
                    <a:lnTo>
                      <a:pt x="0" y="50"/>
                    </a:lnTo>
                    <a:lnTo>
                      <a:pt x="2" y="56"/>
                    </a:lnTo>
                    <a:lnTo>
                      <a:pt x="4" y="62"/>
                    </a:lnTo>
                    <a:lnTo>
                      <a:pt x="8" y="66"/>
                    </a:lnTo>
                    <a:lnTo>
                      <a:pt x="12" y="70"/>
                    </a:lnTo>
                    <a:lnTo>
                      <a:pt x="18" y="72"/>
                    </a:lnTo>
                    <a:lnTo>
                      <a:pt x="22" y="74"/>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061" name="Freeform 916"/>
              <p:cNvSpPr>
                <a:spLocks/>
              </p:cNvSpPr>
              <p:nvPr/>
            </p:nvSpPr>
            <p:spPr bwMode="auto">
              <a:xfrm>
                <a:off x="2786" y="2400"/>
                <a:ext cx="48" cy="70"/>
              </a:xfrm>
              <a:custGeom>
                <a:avLst/>
                <a:gdLst>
                  <a:gd name="T0" fmla="*/ 22 w 48"/>
                  <a:gd name="T1" fmla="*/ 0 h 70"/>
                  <a:gd name="T2" fmla="*/ 26 w 48"/>
                  <a:gd name="T3" fmla="*/ 0 h 70"/>
                  <a:gd name="T4" fmla="*/ 32 w 48"/>
                  <a:gd name="T5" fmla="*/ 0 h 70"/>
                  <a:gd name="T6" fmla="*/ 36 w 48"/>
                  <a:gd name="T7" fmla="*/ 4 h 70"/>
                  <a:gd name="T8" fmla="*/ 40 w 48"/>
                  <a:gd name="T9" fmla="*/ 8 h 70"/>
                  <a:gd name="T10" fmla="*/ 42 w 48"/>
                  <a:gd name="T11" fmla="*/ 16 h 70"/>
                  <a:gd name="T12" fmla="*/ 44 w 48"/>
                  <a:gd name="T13" fmla="*/ 20 h 70"/>
                  <a:gd name="T14" fmla="*/ 48 w 48"/>
                  <a:gd name="T15" fmla="*/ 28 h 70"/>
                  <a:gd name="T16" fmla="*/ 48 w 48"/>
                  <a:gd name="T17" fmla="*/ 34 h 70"/>
                  <a:gd name="T18" fmla="*/ 48 w 48"/>
                  <a:gd name="T19" fmla="*/ 42 h 70"/>
                  <a:gd name="T20" fmla="*/ 44 w 48"/>
                  <a:gd name="T21" fmla="*/ 50 h 70"/>
                  <a:gd name="T22" fmla="*/ 42 w 48"/>
                  <a:gd name="T23" fmla="*/ 54 h 70"/>
                  <a:gd name="T24" fmla="*/ 40 w 48"/>
                  <a:gd name="T25" fmla="*/ 60 h 70"/>
                  <a:gd name="T26" fmla="*/ 36 w 48"/>
                  <a:gd name="T27" fmla="*/ 64 h 70"/>
                  <a:gd name="T28" fmla="*/ 32 w 48"/>
                  <a:gd name="T29" fmla="*/ 68 h 70"/>
                  <a:gd name="T30" fmla="*/ 26 w 48"/>
                  <a:gd name="T31" fmla="*/ 70 h 70"/>
                  <a:gd name="T32" fmla="*/ 22 w 48"/>
                  <a:gd name="T33" fmla="*/ 70 h 70"/>
                  <a:gd name="T34" fmla="*/ 18 w 48"/>
                  <a:gd name="T35" fmla="*/ 70 h 70"/>
                  <a:gd name="T36" fmla="*/ 12 w 48"/>
                  <a:gd name="T37" fmla="*/ 68 h 70"/>
                  <a:gd name="T38" fmla="*/ 8 w 48"/>
                  <a:gd name="T39" fmla="*/ 64 h 70"/>
                  <a:gd name="T40" fmla="*/ 4 w 48"/>
                  <a:gd name="T41" fmla="*/ 60 h 70"/>
                  <a:gd name="T42" fmla="*/ 2 w 48"/>
                  <a:gd name="T43" fmla="*/ 54 h 70"/>
                  <a:gd name="T44" fmla="*/ 0 w 48"/>
                  <a:gd name="T45" fmla="*/ 50 h 70"/>
                  <a:gd name="T46" fmla="*/ 0 w 48"/>
                  <a:gd name="T47" fmla="*/ 42 h 70"/>
                  <a:gd name="T48" fmla="*/ 0 w 48"/>
                  <a:gd name="T49" fmla="*/ 34 h 70"/>
                  <a:gd name="T50" fmla="*/ 0 w 48"/>
                  <a:gd name="T51" fmla="*/ 28 h 70"/>
                  <a:gd name="T52" fmla="*/ 0 w 48"/>
                  <a:gd name="T53" fmla="*/ 20 h 70"/>
                  <a:gd name="T54" fmla="*/ 2 w 48"/>
                  <a:gd name="T55" fmla="*/ 16 h 70"/>
                  <a:gd name="T56" fmla="*/ 4 w 48"/>
                  <a:gd name="T57" fmla="*/ 8 h 70"/>
                  <a:gd name="T58" fmla="*/ 8 w 48"/>
                  <a:gd name="T59" fmla="*/ 4 h 70"/>
                  <a:gd name="T60" fmla="*/ 12 w 48"/>
                  <a:gd name="T61" fmla="*/ 0 h 70"/>
                  <a:gd name="T62" fmla="*/ 18 w 48"/>
                  <a:gd name="T63" fmla="*/ 0 h 70"/>
                  <a:gd name="T64" fmla="*/ 22 w 48"/>
                  <a:gd name="T65" fmla="*/ 0 h 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8" h="70">
                    <a:moveTo>
                      <a:pt x="22" y="0"/>
                    </a:moveTo>
                    <a:lnTo>
                      <a:pt x="26" y="0"/>
                    </a:lnTo>
                    <a:lnTo>
                      <a:pt x="32" y="0"/>
                    </a:lnTo>
                    <a:lnTo>
                      <a:pt x="36" y="4"/>
                    </a:lnTo>
                    <a:lnTo>
                      <a:pt x="40" y="8"/>
                    </a:lnTo>
                    <a:lnTo>
                      <a:pt x="42" y="16"/>
                    </a:lnTo>
                    <a:lnTo>
                      <a:pt x="44" y="20"/>
                    </a:lnTo>
                    <a:lnTo>
                      <a:pt x="48" y="28"/>
                    </a:lnTo>
                    <a:lnTo>
                      <a:pt x="48" y="34"/>
                    </a:lnTo>
                    <a:lnTo>
                      <a:pt x="48" y="42"/>
                    </a:lnTo>
                    <a:lnTo>
                      <a:pt x="44" y="50"/>
                    </a:lnTo>
                    <a:lnTo>
                      <a:pt x="42" y="54"/>
                    </a:lnTo>
                    <a:lnTo>
                      <a:pt x="40" y="60"/>
                    </a:lnTo>
                    <a:lnTo>
                      <a:pt x="36" y="64"/>
                    </a:lnTo>
                    <a:lnTo>
                      <a:pt x="32" y="68"/>
                    </a:lnTo>
                    <a:lnTo>
                      <a:pt x="26" y="70"/>
                    </a:lnTo>
                    <a:lnTo>
                      <a:pt x="22" y="70"/>
                    </a:lnTo>
                    <a:lnTo>
                      <a:pt x="18" y="70"/>
                    </a:lnTo>
                    <a:lnTo>
                      <a:pt x="12" y="68"/>
                    </a:lnTo>
                    <a:lnTo>
                      <a:pt x="8" y="64"/>
                    </a:lnTo>
                    <a:lnTo>
                      <a:pt x="4" y="60"/>
                    </a:lnTo>
                    <a:lnTo>
                      <a:pt x="2" y="54"/>
                    </a:lnTo>
                    <a:lnTo>
                      <a:pt x="0" y="50"/>
                    </a:lnTo>
                    <a:lnTo>
                      <a:pt x="0" y="42"/>
                    </a:lnTo>
                    <a:lnTo>
                      <a:pt x="0" y="34"/>
                    </a:lnTo>
                    <a:lnTo>
                      <a:pt x="0" y="28"/>
                    </a:lnTo>
                    <a:lnTo>
                      <a:pt x="0" y="20"/>
                    </a:lnTo>
                    <a:lnTo>
                      <a:pt x="2" y="16"/>
                    </a:lnTo>
                    <a:lnTo>
                      <a:pt x="4" y="8"/>
                    </a:lnTo>
                    <a:lnTo>
                      <a:pt x="8" y="4"/>
                    </a:lnTo>
                    <a:lnTo>
                      <a:pt x="12" y="0"/>
                    </a:lnTo>
                    <a:lnTo>
                      <a:pt x="18" y="0"/>
                    </a:lnTo>
                    <a:lnTo>
                      <a:pt x="22"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062" name="Freeform 917"/>
              <p:cNvSpPr>
                <a:spLocks/>
              </p:cNvSpPr>
              <p:nvPr/>
            </p:nvSpPr>
            <p:spPr bwMode="auto">
              <a:xfrm>
                <a:off x="2846" y="2010"/>
                <a:ext cx="50" cy="74"/>
              </a:xfrm>
              <a:custGeom>
                <a:avLst/>
                <a:gdLst>
                  <a:gd name="T0" fmla="*/ 26 w 50"/>
                  <a:gd name="T1" fmla="*/ 74 h 74"/>
                  <a:gd name="T2" fmla="*/ 30 w 50"/>
                  <a:gd name="T3" fmla="*/ 72 h 74"/>
                  <a:gd name="T4" fmla="*/ 34 w 50"/>
                  <a:gd name="T5" fmla="*/ 70 h 74"/>
                  <a:gd name="T6" fmla="*/ 38 w 50"/>
                  <a:gd name="T7" fmla="*/ 66 h 74"/>
                  <a:gd name="T8" fmla="*/ 42 w 50"/>
                  <a:gd name="T9" fmla="*/ 62 h 74"/>
                  <a:gd name="T10" fmla="*/ 42 w 50"/>
                  <a:gd name="T11" fmla="*/ 56 h 74"/>
                  <a:gd name="T12" fmla="*/ 48 w 50"/>
                  <a:gd name="T13" fmla="*/ 50 h 74"/>
                  <a:gd name="T14" fmla="*/ 50 w 50"/>
                  <a:gd name="T15" fmla="*/ 44 h 74"/>
                  <a:gd name="T16" fmla="*/ 50 w 50"/>
                  <a:gd name="T17" fmla="*/ 38 h 74"/>
                  <a:gd name="T18" fmla="*/ 50 w 50"/>
                  <a:gd name="T19" fmla="*/ 30 h 74"/>
                  <a:gd name="T20" fmla="*/ 48 w 50"/>
                  <a:gd name="T21" fmla="*/ 22 h 74"/>
                  <a:gd name="T22" fmla="*/ 42 w 50"/>
                  <a:gd name="T23" fmla="*/ 16 h 74"/>
                  <a:gd name="T24" fmla="*/ 42 w 50"/>
                  <a:gd name="T25" fmla="*/ 10 h 74"/>
                  <a:gd name="T26" fmla="*/ 38 w 50"/>
                  <a:gd name="T27" fmla="*/ 4 h 74"/>
                  <a:gd name="T28" fmla="*/ 34 w 50"/>
                  <a:gd name="T29" fmla="*/ 4 h 74"/>
                  <a:gd name="T30" fmla="*/ 30 w 50"/>
                  <a:gd name="T31" fmla="*/ 0 h 74"/>
                  <a:gd name="T32" fmla="*/ 26 w 50"/>
                  <a:gd name="T33" fmla="*/ 0 h 74"/>
                  <a:gd name="T34" fmla="*/ 20 w 50"/>
                  <a:gd name="T35" fmla="*/ 0 h 74"/>
                  <a:gd name="T36" fmla="*/ 14 w 50"/>
                  <a:gd name="T37" fmla="*/ 4 h 74"/>
                  <a:gd name="T38" fmla="*/ 12 w 50"/>
                  <a:gd name="T39" fmla="*/ 4 h 74"/>
                  <a:gd name="T40" fmla="*/ 8 w 50"/>
                  <a:gd name="T41" fmla="*/ 10 h 74"/>
                  <a:gd name="T42" fmla="*/ 2 w 50"/>
                  <a:gd name="T43" fmla="*/ 16 h 74"/>
                  <a:gd name="T44" fmla="*/ 0 w 50"/>
                  <a:gd name="T45" fmla="*/ 22 h 74"/>
                  <a:gd name="T46" fmla="*/ 0 w 50"/>
                  <a:gd name="T47" fmla="*/ 30 h 74"/>
                  <a:gd name="T48" fmla="*/ 0 w 50"/>
                  <a:gd name="T49" fmla="*/ 38 h 74"/>
                  <a:gd name="T50" fmla="*/ 0 w 50"/>
                  <a:gd name="T51" fmla="*/ 44 h 74"/>
                  <a:gd name="T52" fmla="*/ 0 w 50"/>
                  <a:gd name="T53" fmla="*/ 50 h 74"/>
                  <a:gd name="T54" fmla="*/ 2 w 50"/>
                  <a:gd name="T55" fmla="*/ 56 h 74"/>
                  <a:gd name="T56" fmla="*/ 8 w 50"/>
                  <a:gd name="T57" fmla="*/ 62 h 74"/>
                  <a:gd name="T58" fmla="*/ 12 w 50"/>
                  <a:gd name="T59" fmla="*/ 66 h 74"/>
                  <a:gd name="T60" fmla="*/ 14 w 50"/>
                  <a:gd name="T61" fmla="*/ 70 h 74"/>
                  <a:gd name="T62" fmla="*/ 20 w 50"/>
                  <a:gd name="T63" fmla="*/ 72 h 74"/>
                  <a:gd name="T64" fmla="*/ 26 w 50"/>
                  <a:gd name="T65" fmla="*/ 74 h 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0" h="74">
                    <a:moveTo>
                      <a:pt x="26" y="74"/>
                    </a:moveTo>
                    <a:lnTo>
                      <a:pt x="30" y="72"/>
                    </a:lnTo>
                    <a:lnTo>
                      <a:pt x="34" y="70"/>
                    </a:lnTo>
                    <a:lnTo>
                      <a:pt x="38" y="66"/>
                    </a:lnTo>
                    <a:lnTo>
                      <a:pt x="42" y="62"/>
                    </a:lnTo>
                    <a:lnTo>
                      <a:pt x="42" y="56"/>
                    </a:lnTo>
                    <a:lnTo>
                      <a:pt x="48" y="50"/>
                    </a:lnTo>
                    <a:lnTo>
                      <a:pt x="50" y="44"/>
                    </a:lnTo>
                    <a:lnTo>
                      <a:pt x="50" y="38"/>
                    </a:lnTo>
                    <a:lnTo>
                      <a:pt x="50" y="30"/>
                    </a:lnTo>
                    <a:lnTo>
                      <a:pt x="48" y="22"/>
                    </a:lnTo>
                    <a:lnTo>
                      <a:pt x="42" y="16"/>
                    </a:lnTo>
                    <a:lnTo>
                      <a:pt x="42" y="10"/>
                    </a:lnTo>
                    <a:lnTo>
                      <a:pt x="38" y="4"/>
                    </a:lnTo>
                    <a:lnTo>
                      <a:pt x="34" y="4"/>
                    </a:lnTo>
                    <a:lnTo>
                      <a:pt x="30" y="0"/>
                    </a:lnTo>
                    <a:lnTo>
                      <a:pt x="26" y="0"/>
                    </a:lnTo>
                    <a:lnTo>
                      <a:pt x="20" y="0"/>
                    </a:lnTo>
                    <a:lnTo>
                      <a:pt x="14" y="4"/>
                    </a:lnTo>
                    <a:lnTo>
                      <a:pt x="12" y="4"/>
                    </a:lnTo>
                    <a:lnTo>
                      <a:pt x="8" y="10"/>
                    </a:lnTo>
                    <a:lnTo>
                      <a:pt x="2" y="16"/>
                    </a:lnTo>
                    <a:lnTo>
                      <a:pt x="0" y="22"/>
                    </a:lnTo>
                    <a:lnTo>
                      <a:pt x="0" y="30"/>
                    </a:lnTo>
                    <a:lnTo>
                      <a:pt x="0" y="38"/>
                    </a:lnTo>
                    <a:lnTo>
                      <a:pt x="0" y="44"/>
                    </a:lnTo>
                    <a:lnTo>
                      <a:pt x="0" y="50"/>
                    </a:lnTo>
                    <a:lnTo>
                      <a:pt x="2" y="56"/>
                    </a:lnTo>
                    <a:lnTo>
                      <a:pt x="8" y="62"/>
                    </a:lnTo>
                    <a:lnTo>
                      <a:pt x="12" y="66"/>
                    </a:lnTo>
                    <a:lnTo>
                      <a:pt x="14" y="70"/>
                    </a:lnTo>
                    <a:lnTo>
                      <a:pt x="20" y="72"/>
                    </a:lnTo>
                    <a:lnTo>
                      <a:pt x="26" y="74"/>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063" name="Freeform 918"/>
              <p:cNvSpPr>
                <a:spLocks/>
              </p:cNvSpPr>
              <p:nvPr/>
            </p:nvSpPr>
            <p:spPr bwMode="auto">
              <a:xfrm>
                <a:off x="2846" y="2400"/>
                <a:ext cx="50" cy="70"/>
              </a:xfrm>
              <a:custGeom>
                <a:avLst/>
                <a:gdLst>
                  <a:gd name="T0" fmla="*/ 26 w 50"/>
                  <a:gd name="T1" fmla="*/ 0 h 70"/>
                  <a:gd name="T2" fmla="*/ 30 w 50"/>
                  <a:gd name="T3" fmla="*/ 0 h 70"/>
                  <a:gd name="T4" fmla="*/ 34 w 50"/>
                  <a:gd name="T5" fmla="*/ 0 h 70"/>
                  <a:gd name="T6" fmla="*/ 38 w 50"/>
                  <a:gd name="T7" fmla="*/ 4 h 70"/>
                  <a:gd name="T8" fmla="*/ 42 w 50"/>
                  <a:gd name="T9" fmla="*/ 8 h 70"/>
                  <a:gd name="T10" fmla="*/ 42 w 50"/>
                  <a:gd name="T11" fmla="*/ 16 h 70"/>
                  <a:gd name="T12" fmla="*/ 48 w 50"/>
                  <a:gd name="T13" fmla="*/ 20 h 70"/>
                  <a:gd name="T14" fmla="*/ 50 w 50"/>
                  <a:gd name="T15" fmla="*/ 28 h 70"/>
                  <a:gd name="T16" fmla="*/ 50 w 50"/>
                  <a:gd name="T17" fmla="*/ 34 h 70"/>
                  <a:gd name="T18" fmla="*/ 50 w 50"/>
                  <a:gd name="T19" fmla="*/ 42 h 70"/>
                  <a:gd name="T20" fmla="*/ 48 w 50"/>
                  <a:gd name="T21" fmla="*/ 50 h 70"/>
                  <a:gd name="T22" fmla="*/ 42 w 50"/>
                  <a:gd name="T23" fmla="*/ 54 h 70"/>
                  <a:gd name="T24" fmla="*/ 42 w 50"/>
                  <a:gd name="T25" fmla="*/ 60 h 70"/>
                  <a:gd name="T26" fmla="*/ 38 w 50"/>
                  <a:gd name="T27" fmla="*/ 64 h 70"/>
                  <a:gd name="T28" fmla="*/ 34 w 50"/>
                  <a:gd name="T29" fmla="*/ 68 h 70"/>
                  <a:gd name="T30" fmla="*/ 30 w 50"/>
                  <a:gd name="T31" fmla="*/ 70 h 70"/>
                  <a:gd name="T32" fmla="*/ 26 w 50"/>
                  <a:gd name="T33" fmla="*/ 70 h 70"/>
                  <a:gd name="T34" fmla="*/ 20 w 50"/>
                  <a:gd name="T35" fmla="*/ 70 h 70"/>
                  <a:gd name="T36" fmla="*/ 14 w 50"/>
                  <a:gd name="T37" fmla="*/ 68 h 70"/>
                  <a:gd name="T38" fmla="*/ 12 w 50"/>
                  <a:gd name="T39" fmla="*/ 64 h 70"/>
                  <a:gd name="T40" fmla="*/ 8 w 50"/>
                  <a:gd name="T41" fmla="*/ 60 h 70"/>
                  <a:gd name="T42" fmla="*/ 2 w 50"/>
                  <a:gd name="T43" fmla="*/ 54 h 70"/>
                  <a:gd name="T44" fmla="*/ 0 w 50"/>
                  <a:gd name="T45" fmla="*/ 50 h 70"/>
                  <a:gd name="T46" fmla="*/ 0 w 50"/>
                  <a:gd name="T47" fmla="*/ 42 h 70"/>
                  <a:gd name="T48" fmla="*/ 0 w 50"/>
                  <a:gd name="T49" fmla="*/ 34 h 70"/>
                  <a:gd name="T50" fmla="*/ 0 w 50"/>
                  <a:gd name="T51" fmla="*/ 28 h 70"/>
                  <a:gd name="T52" fmla="*/ 0 w 50"/>
                  <a:gd name="T53" fmla="*/ 20 h 70"/>
                  <a:gd name="T54" fmla="*/ 2 w 50"/>
                  <a:gd name="T55" fmla="*/ 16 h 70"/>
                  <a:gd name="T56" fmla="*/ 8 w 50"/>
                  <a:gd name="T57" fmla="*/ 8 h 70"/>
                  <a:gd name="T58" fmla="*/ 12 w 50"/>
                  <a:gd name="T59" fmla="*/ 4 h 70"/>
                  <a:gd name="T60" fmla="*/ 14 w 50"/>
                  <a:gd name="T61" fmla="*/ 0 h 70"/>
                  <a:gd name="T62" fmla="*/ 20 w 50"/>
                  <a:gd name="T63" fmla="*/ 0 h 70"/>
                  <a:gd name="T64" fmla="*/ 26 w 50"/>
                  <a:gd name="T65" fmla="*/ 0 h 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0" h="70">
                    <a:moveTo>
                      <a:pt x="26" y="0"/>
                    </a:moveTo>
                    <a:lnTo>
                      <a:pt x="30" y="0"/>
                    </a:lnTo>
                    <a:lnTo>
                      <a:pt x="34" y="0"/>
                    </a:lnTo>
                    <a:lnTo>
                      <a:pt x="38" y="4"/>
                    </a:lnTo>
                    <a:lnTo>
                      <a:pt x="42" y="8"/>
                    </a:lnTo>
                    <a:lnTo>
                      <a:pt x="42" y="16"/>
                    </a:lnTo>
                    <a:lnTo>
                      <a:pt x="48" y="20"/>
                    </a:lnTo>
                    <a:lnTo>
                      <a:pt x="50" y="28"/>
                    </a:lnTo>
                    <a:lnTo>
                      <a:pt x="50" y="34"/>
                    </a:lnTo>
                    <a:lnTo>
                      <a:pt x="50" y="42"/>
                    </a:lnTo>
                    <a:lnTo>
                      <a:pt x="48" y="50"/>
                    </a:lnTo>
                    <a:lnTo>
                      <a:pt x="42" y="54"/>
                    </a:lnTo>
                    <a:lnTo>
                      <a:pt x="42" y="60"/>
                    </a:lnTo>
                    <a:lnTo>
                      <a:pt x="38" y="64"/>
                    </a:lnTo>
                    <a:lnTo>
                      <a:pt x="34" y="68"/>
                    </a:lnTo>
                    <a:lnTo>
                      <a:pt x="30" y="70"/>
                    </a:lnTo>
                    <a:lnTo>
                      <a:pt x="26" y="70"/>
                    </a:lnTo>
                    <a:lnTo>
                      <a:pt x="20" y="70"/>
                    </a:lnTo>
                    <a:lnTo>
                      <a:pt x="14" y="68"/>
                    </a:lnTo>
                    <a:lnTo>
                      <a:pt x="12" y="64"/>
                    </a:lnTo>
                    <a:lnTo>
                      <a:pt x="8" y="60"/>
                    </a:lnTo>
                    <a:lnTo>
                      <a:pt x="2" y="54"/>
                    </a:lnTo>
                    <a:lnTo>
                      <a:pt x="0" y="50"/>
                    </a:lnTo>
                    <a:lnTo>
                      <a:pt x="0" y="42"/>
                    </a:lnTo>
                    <a:lnTo>
                      <a:pt x="0" y="34"/>
                    </a:lnTo>
                    <a:lnTo>
                      <a:pt x="0" y="28"/>
                    </a:lnTo>
                    <a:lnTo>
                      <a:pt x="0" y="20"/>
                    </a:lnTo>
                    <a:lnTo>
                      <a:pt x="2" y="16"/>
                    </a:lnTo>
                    <a:lnTo>
                      <a:pt x="8" y="8"/>
                    </a:lnTo>
                    <a:lnTo>
                      <a:pt x="12" y="4"/>
                    </a:lnTo>
                    <a:lnTo>
                      <a:pt x="14" y="0"/>
                    </a:lnTo>
                    <a:lnTo>
                      <a:pt x="20" y="0"/>
                    </a:lnTo>
                    <a:lnTo>
                      <a:pt x="26"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064" name="Freeform 919"/>
              <p:cNvSpPr>
                <a:spLocks/>
              </p:cNvSpPr>
              <p:nvPr/>
            </p:nvSpPr>
            <p:spPr bwMode="auto">
              <a:xfrm>
                <a:off x="2910" y="2400"/>
                <a:ext cx="48" cy="70"/>
              </a:xfrm>
              <a:custGeom>
                <a:avLst/>
                <a:gdLst>
                  <a:gd name="T0" fmla="*/ 24 w 48"/>
                  <a:gd name="T1" fmla="*/ 0 h 70"/>
                  <a:gd name="T2" fmla="*/ 28 w 48"/>
                  <a:gd name="T3" fmla="*/ 0 h 70"/>
                  <a:gd name="T4" fmla="*/ 30 w 48"/>
                  <a:gd name="T5" fmla="*/ 0 h 70"/>
                  <a:gd name="T6" fmla="*/ 38 w 48"/>
                  <a:gd name="T7" fmla="*/ 4 h 70"/>
                  <a:gd name="T8" fmla="*/ 38 w 48"/>
                  <a:gd name="T9" fmla="*/ 8 h 70"/>
                  <a:gd name="T10" fmla="*/ 44 w 48"/>
                  <a:gd name="T11" fmla="*/ 16 h 70"/>
                  <a:gd name="T12" fmla="*/ 46 w 48"/>
                  <a:gd name="T13" fmla="*/ 20 h 70"/>
                  <a:gd name="T14" fmla="*/ 48 w 48"/>
                  <a:gd name="T15" fmla="*/ 28 h 70"/>
                  <a:gd name="T16" fmla="*/ 48 w 48"/>
                  <a:gd name="T17" fmla="*/ 34 h 70"/>
                  <a:gd name="T18" fmla="*/ 48 w 48"/>
                  <a:gd name="T19" fmla="*/ 42 h 70"/>
                  <a:gd name="T20" fmla="*/ 46 w 48"/>
                  <a:gd name="T21" fmla="*/ 50 h 70"/>
                  <a:gd name="T22" fmla="*/ 44 w 48"/>
                  <a:gd name="T23" fmla="*/ 54 h 70"/>
                  <a:gd name="T24" fmla="*/ 38 w 48"/>
                  <a:gd name="T25" fmla="*/ 60 h 70"/>
                  <a:gd name="T26" fmla="*/ 38 w 48"/>
                  <a:gd name="T27" fmla="*/ 64 h 70"/>
                  <a:gd name="T28" fmla="*/ 30 w 48"/>
                  <a:gd name="T29" fmla="*/ 68 h 70"/>
                  <a:gd name="T30" fmla="*/ 28 w 48"/>
                  <a:gd name="T31" fmla="*/ 70 h 70"/>
                  <a:gd name="T32" fmla="*/ 24 w 48"/>
                  <a:gd name="T33" fmla="*/ 70 h 70"/>
                  <a:gd name="T34" fmla="*/ 18 w 48"/>
                  <a:gd name="T35" fmla="*/ 70 h 70"/>
                  <a:gd name="T36" fmla="*/ 12 w 48"/>
                  <a:gd name="T37" fmla="*/ 68 h 70"/>
                  <a:gd name="T38" fmla="*/ 8 w 48"/>
                  <a:gd name="T39" fmla="*/ 64 h 70"/>
                  <a:gd name="T40" fmla="*/ 6 w 48"/>
                  <a:gd name="T41" fmla="*/ 60 h 70"/>
                  <a:gd name="T42" fmla="*/ 2 w 48"/>
                  <a:gd name="T43" fmla="*/ 54 h 70"/>
                  <a:gd name="T44" fmla="*/ 0 w 48"/>
                  <a:gd name="T45" fmla="*/ 50 h 70"/>
                  <a:gd name="T46" fmla="*/ 0 w 48"/>
                  <a:gd name="T47" fmla="*/ 42 h 70"/>
                  <a:gd name="T48" fmla="*/ 0 w 48"/>
                  <a:gd name="T49" fmla="*/ 34 h 70"/>
                  <a:gd name="T50" fmla="*/ 0 w 48"/>
                  <a:gd name="T51" fmla="*/ 28 h 70"/>
                  <a:gd name="T52" fmla="*/ 0 w 48"/>
                  <a:gd name="T53" fmla="*/ 20 h 70"/>
                  <a:gd name="T54" fmla="*/ 2 w 48"/>
                  <a:gd name="T55" fmla="*/ 16 h 70"/>
                  <a:gd name="T56" fmla="*/ 6 w 48"/>
                  <a:gd name="T57" fmla="*/ 8 h 70"/>
                  <a:gd name="T58" fmla="*/ 8 w 48"/>
                  <a:gd name="T59" fmla="*/ 4 h 70"/>
                  <a:gd name="T60" fmla="*/ 12 w 48"/>
                  <a:gd name="T61" fmla="*/ 0 h 70"/>
                  <a:gd name="T62" fmla="*/ 18 w 48"/>
                  <a:gd name="T63" fmla="*/ 0 h 70"/>
                  <a:gd name="T64" fmla="*/ 24 w 48"/>
                  <a:gd name="T65" fmla="*/ 0 h 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8" h="70">
                    <a:moveTo>
                      <a:pt x="24" y="0"/>
                    </a:moveTo>
                    <a:lnTo>
                      <a:pt x="28" y="0"/>
                    </a:lnTo>
                    <a:lnTo>
                      <a:pt x="30" y="0"/>
                    </a:lnTo>
                    <a:lnTo>
                      <a:pt x="38" y="4"/>
                    </a:lnTo>
                    <a:lnTo>
                      <a:pt x="38" y="8"/>
                    </a:lnTo>
                    <a:lnTo>
                      <a:pt x="44" y="16"/>
                    </a:lnTo>
                    <a:lnTo>
                      <a:pt x="46" y="20"/>
                    </a:lnTo>
                    <a:lnTo>
                      <a:pt x="48" y="28"/>
                    </a:lnTo>
                    <a:lnTo>
                      <a:pt x="48" y="34"/>
                    </a:lnTo>
                    <a:lnTo>
                      <a:pt x="48" y="42"/>
                    </a:lnTo>
                    <a:lnTo>
                      <a:pt x="46" y="50"/>
                    </a:lnTo>
                    <a:lnTo>
                      <a:pt x="44" y="54"/>
                    </a:lnTo>
                    <a:lnTo>
                      <a:pt x="38" y="60"/>
                    </a:lnTo>
                    <a:lnTo>
                      <a:pt x="38" y="64"/>
                    </a:lnTo>
                    <a:lnTo>
                      <a:pt x="30" y="68"/>
                    </a:lnTo>
                    <a:lnTo>
                      <a:pt x="28" y="70"/>
                    </a:lnTo>
                    <a:lnTo>
                      <a:pt x="24" y="70"/>
                    </a:lnTo>
                    <a:lnTo>
                      <a:pt x="18" y="70"/>
                    </a:lnTo>
                    <a:lnTo>
                      <a:pt x="12" y="68"/>
                    </a:lnTo>
                    <a:lnTo>
                      <a:pt x="8" y="64"/>
                    </a:lnTo>
                    <a:lnTo>
                      <a:pt x="6" y="60"/>
                    </a:lnTo>
                    <a:lnTo>
                      <a:pt x="2" y="54"/>
                    </a:lnTo>
                    <a:lnTo>
                      <a:pt x="0" y="50"/>
                    </a:lnTo>
                    <a:lnTo>
                      <a:pt x="0" y="42"/>
                    </a:lnTo>
                    <a:lnTo>
                      <a:pt x="0" y="34"/>
                    </a:lnTo>
                    <a:lnTo>
                      <a:pt x="0" y="28"/>
                    </a:lnTo>
                    <a:lnTo>
                      <a:pt x="0" y="20"/>
                    </a:lnTo>
                    <a:lnTo>
                      <a:pt x="2" y="16"/>
                    </a:lnTo>
                    <a:lnTo>
                      <a:pt x="6" y="8"/>
                    </a:lnTo>
                    <a:lnTo>
                      <a:pt x="8" y="4"/>
                    </a:lnTo>
                    <a:lnTo>
                      <a:pt x="12" y="0"/>
                    </a:lnTo>
                    <a:lnTo>
                      <a:pt x="18" y="0"/>
                    </a:lnTo>
                    <a:lnTo>
                      <a:pt x="24"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065" name="Freeform 920"/>
              <p:cNvSpPr>
                <a:spLocks/>
              </p:cNvSpPr>
              <p:nvPr/>
            </p:nvSpPr>
            <p:spPr bwMode="auto">
              <a:xfrm>
                <a:off x="2972" y="2010"/>
                <a:ext cx="48" cy="74"/>
              </a:xfrm>
              <a:custGeom>
                <a:avLst/>
                <a:gdLst>
                  <a:gd name="T0" fmla="*/ 24 w 48"/>
                  <a:gd name="T1" fmla="*/ 74 h 74"/>
                  <a:gd name="T2" fmla="*/ 28 w 48"/>
                  <a:gd name="T3" fmla="*/ 72 h 74"/>
                  <a:gd name="T4" fmla="*/ 34 w 48"/>
                  <a:gd name="T5" fmla="*/ 70 h 74"/>
                  <a:gd name="T6" fmla="*/ 36 w 48"/>
                  <a:gd name="T7" fmla="*/ 66 h 74"/>
                  <a:gd name="T8" fmla="*/ 40 w 48"/>
                  <a:gd name="T9" fmla="*/ 62 h 74"/>
                  <a:gd name="T10" fmla="*/ 46 w 48"/>
                  <a:gd name="T11" fmla="*/ 56 h 74"/>
                  <a:gd name="T12" fmla="*/ 46 w 48"/>
                  <a:gd name="T13" fmla="*/ 50 h 74"/>
                  <a:gd name="T14" fmla="*/ 48 w 48"/>
                  <a:gd name="T15" fmla="*/ 44 h 74"/>
                  <a:gd name="T16" fmla="*/ 48 w 48"/>
                  <a:gd name="T17" fmla="*/ 38 h 74"/>
                  <a:gd name="T18" fmla="*/ 48 w 48"/>
                  <a:gd name="T19" fmla="*/ 30 h 74"/>
                  <a:gd name="T20" fmla="*/ 46 w 48"/>
                  <a:gd name="T21" fmla="*/ 22 h 74"/>
                  <a:gd name="T22" fmla="*/ 46 w 48"/>
                  <a:gd name="T23" fmla="*/ 16 h 74"/>
                  <a:gd name="T24" fmla="*/ 40 w 48"/>
                  <a:gd name="T25" fmla="*/ 10 h 74"/>
                  <a:gd name="T26" fmla="*/ 36 w 48"/>
                  <a:gd name="T27" fmla="*/ 4 h 74"/>
                  <a:gd name="T28" fmla="*/ 34 w 48"/>
                  <a:gd name="T29" fmla="*/ 4 h 74"/>
                  <a:gd name="T30" fmla="*/ 28 w 48"/>
                  <a:gd name="T31" fmla="*/ 0 h 74"/>
                  <a:gd name="T32" fmla="*/ 24 w 48"/>
                  <a:gd name="T33" fmla="*/ 0 h 74"/>
                  <a:gd name="T34" fmla="*/ 18 w 48"/>
                  <a:gd name="T35" fmla="*/ 0 h 74"/>
                  <a:gd name="T36" fmla="*/ 16 w 48"/>
                  <a:gd name="T37" fmla="*/ 4 h 74"/>
                  <a:gd name="T38" fmla="*/ 8 w 48"/>
                  <a:gd name="T39" fmla="*/ 4 h 74"/>
                  <a:gd name="T40" fmla="*/ 6 w 48"/>
                  <a:gd name="T41" fmla="*/ 10 h 74"/>
                  <a:gd name="T42" fmla="*/ 2 w 48"/>
                  <a:gd name="T43" fmla="*/ 16 h 74"/>
                  <a:gd name="T44" fmla="*/ 0 w 48"/>
                  <a:gd name="T45" fmla="*/ 22 h 74"/>
                  <a:gd name="T46" fmla="*/ 0 w 48"/>
                  <a:gd name="T47" fmla="*/ 30 h 74"/>
                  <a:gd name="T48" fmla="*/ 0 w 48"/>
                  <a:gd name="T49" fmla="*/ 38 h 74"/>
                  <a:gd name="T50" fmla="*/ 0 w 48"/>
                  <a:gd name="T51" fmla="*/ 44 h 74"/>
                  <a:gd name="T52" fmla="*/ 0 w 48"/>
                  <a:gd name="T53" fmla="*/ 50 h 74"/>
                  <a:gd name="T54" fmla="*/ 2 w 48"/>
                  <a:gd name="T55" fmla="*/ 56 h 74"/>
                  <a:gd name="T56" fmla="*/ 6 w 48"/>
                  <a:gd name="T57" fmla="*/ 62 h 74"/>
                  <a:gd name="T58" fmla="*/ 8 w 48"/>
                  <a:gd name="T59" fmla="*/ 66 h 74"/>
                  <a:gd name="T60" fmla="*/ 16 w 48"/>
                  <a:gd name="T61" fmla="*/ 70 h 74"/>
                  <a:gd name="T62" fmla="*/ 18 w 48"/>
                  <a:gd name="T63" fmla="*/ 72 h 74"/>
                  <a:gd name="T64" fmla="*/ 24 w 48"/>
                  <a:gd name="T65" fmla="*/ 74 h 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8" h="74">
                    <a:moveTo>
                      <a:pt x="24" y="74"/>
                    </a:moveTo>
                    <a:lnTo>
                      <a:pt x="28" y="72"/>
                    </a:lnTo>
                    <a:lnTo>
                      <a:pt x="34" y="70"/>
                    </a:lnTo>
                    <a:lnTo>
                      <a:pt x="36" y="66"/>
                    </a:lnTo>
                    <a:lnTo>
                      <a:pt x="40" y="62"/>
                    </a:lnTo>
                    <a:lnTo>
                      <a:pt x="46" y="56"/>
                    </a:lnTo>
                    <a:lnTo>
                      <a:pt x="46" y="50"/>
                    </a:lnTo>
                    <a:lnTo>
                      <a:pt x="48" y="44"/>
                    </a:lnTo>
                    <a:lnTo>
                      <a:pt x="48" y="38"/>
                    </a:lnTo>
                    <a:lnTo>
                      <a:pt x="48" y="30"/>
                    </a:lnTo>
                    <a:lnTo>
                      <a:pt x="46" y="22"/>
                    </a:lnTo>
                    <a:lnTo>
                      <a:pt x="46" y="16"/>
                    </a:lnTo>
                    <a:lnTo>
                      <a:pt x="40" y="10"/>
                    </a:lnTo>
                    <a:lnTo>
                      <a:pt x="36" y="4"/>
                    </a:lnTo>
                    <a:lnTo>
                      <a:pt x="34" y="4"/>
                    </a:lnTo>
                    <a:lnTo>
                      <a:pt x="28" y="0"/>
                    </a:lnTo>
                    <a:lnTo>
                      <a:pt x="24" y="0"/>
                    </a:lnTo>
                    <a:lnTo>
                      <a:pt x="18" y="0"/>
                    </a:lnTo>
                    <a:lnTo>
                      <a:pt x="16" y="4"/>
                    </a:lnTo>
                    <a:lnTo>
                      <a:pt x="8" y="4"/>
                    </a:lnTo>
                    <a:lnTo>
                      <a:pt x="6" y="10"/>
                    </a:lnTo>
                    <a:lnTo>
                      <a:pt x="2" y="16"/>
                    </a:lnTo>
                    <a:lnTo>
                      <a:pt x="0" y="22"/>
                    </a:lnTo>
                    <a:lnTo>
                      <a:pt x="0" y="30"/>
                    </a:lnTo>
                    <a:lnTo>
                      <a:pt x="0" y="38"/>
                    </a:lnTo>
                    <a:lnTo>
                      <a:pt x="0" y="44"/>
                    </a:lnTo>
                    <a:lnTo>
                      <a:pt x="0" y="50"/>
                    </a:lnTo>
                    <a:lnTo>
                      <a:pt x="2" y="56"/>
                    </a:lnTo>
                    <a:lnTo>
                      <a:pt x="6" y="62"/>
                    </a:lnTo>
                    <a:lnTo>
                      <a:pt x="8" y="66"/>
                    </a:lnTo>
                    <a:lnTo>
                      <a:pt x="16" y="70"/>
                    </a:lnTo>
                    <a:lnTo>
                      <a:pt x="18" y="72"/>
                    </a:lnTo>
                    <a:lnTo>
                      <a:pt x="24" y="74"/>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066" name="Freeform 921"/>
              <p:cNvSpPr>
                <a:spLocks/>
              </p:cNvSpPr>
              <p:nvPr/>
            </p:nvSpPr>
            <p:spPr bwMode="auto">
              <a:xfrm>
                <a:off x="2972" y="2400"/>
                <a:ext cx="48" cy="70"/>
              </a:xfrm>
              <a:custGeom>
                <a:avLst/>
                <a:gdLst>
                  <a:gd name="T0" fmla="*/ 24 w 48"/>
                  <a:gd name="T1" fmla="*/ 0 h 70"/>
                  <a:gd name="T2" fmla="*/ 28 w 48"/>
                  <a:gd name="T3" fmla="*/ 0 h 70"/>
                  <a:gd name="T4" fmla="*/ 34 w 48"/>
                  <a:gd name="T5" fmla="*/ 0 h 70"/>
                  <a:gd name="T6" fmla="*/ 36 w 48"/>
                  <a:gd name="T7" fmla="*/ 4 h 70"/>
                  <a:gd name="T8" fmla="*/ 40 w 48"/>
                  <a:gd name="T9" fmla="*/ 8 h 70"/>
                  <a:gd name="T10" fmla="*/ 46 w 48"/>
                  <a:gd name="T11" fmla="*/ 16 h 70"/>
                  <a:gd name="T12" fmla="*/ 46 w 48"/>
                  <a:gd name="T13" fmla="*/ 20 h 70"/>
                  <a:gd name="T14" fmla="*/ 48 w 48"/>
                  <a:gd name="T15" fmla="*/ 28 h 70"/>
                  <a:gd name="T16" fmla="*/ 48 w 48"/>
                  <a:gd name="T17" fmla="*/ 34 h 70"/>
                  <a:gd name="T18" fmla="*/ 48 w 48"/>
                  <a:gd name="T19" fmla="*/ 42 h 70"/>
                  <a:gd name="T20" fmla="*/ 46 w 48"/>
                  <a:gd name="T21" fmla="*/ 50 h 70"/>
                  <a:gd name="T22" fmla="*/ 46 w 48"/>
                  <a:gd name="T23" fmla="*/ 54 h 70"/>
                  <a:gd name="T24" fmla="*/ 40 w 48"/>
                  <a:gd name="T25" fmla="*/ 60 h 70"/>
                  <a:gd name="T26" fmla="*/ 36 w 48"/>
                  <a:gd name="T27" fmla="*/ 64 h 70"/>
                  <a:gd name="T28" fmla="*/ 34 w 48"/>
                  <a:gd name="T29" fmla="*/ 68 h 70"/>
                  <a:gd name="T30" fmla="*/ 28 w 48"/>
                  <a:gd name="T31" fmla="*/ 70 h 70"/>
                  <a:gd name="T32" fmla="*/ 24 w 48"/>
                  <a:gd name="T33" fmla="*/ 70 h 70"/>
                  <a:gd name="T34" fmla="*/ 18 w 48"/>
                  <a:gd name="T35" fmla="*/ 70 h 70"/>
                  <a:gd name="T36" fmla="*/ 16 w 48"/>
                  <a:gd name="T37" fmla="*/ 68 h 70"/>
                  <a:gd name="T38" fmla="*/ 8 w 48"/>
                  <a:gd name="T39" fmla="*/ 64 h 70"/>
                  <a:gd name="T40" fmla="*/ 6 w 48"/>
                  <a:gd name="T41" fmla="*/ 60 h 70"/>
                  <a:gd name="T42" fmla="*/ 2 w 48"/>
                  <a:gd name="T43" fmla="*/ 54 h 70"/>
                  <a:gd name="T44" fmla="*/ 0 w 48"/>
                  <a:gd name="T45" fmla="*/ 50 h 70"/>
                  <a:gd name="T46" fmla="*/ 0 w 48"/>
                  <a:gd name="T47" fmla="*/ 42 h 70"/>
                  <a:gd name="T48" fmla="*/ 0 w 48"/>
                  <a:gd name="T49" fmla="*/ 34 h 70"/>
                  <a:gd name="T50" fmla="*/ 0 w 48"/>
                  <a:gd name="T51" fmla="*/ 28 h 70"/>
                  <a:gd name="T52" fmla="*/ 0 w 48"/>
                  <a:gd name="T53" fmla="*/ 20 h 70"/>
                  <a:gd name="T54" fmla="*/ 2 w 48"/>
                  <a:gd name="T55" fmla="*/ 16 h 70"/>
                  <a:gd name="T56" fmla="*/ 6 w 48"/>
                  <a:gd name="T57" fmla="*/ 8 h 70"/>
                  <a:gd name="T58" fmla="*/ 8 w 48"/>
                  <a:gd name="T59" fmla="*/ 4 h 70"/>
                  <a:gd name="T60" fmla="*/ 16 w 48"/>
                  <a:gd name="T61" fmla="*/ 0 h 70"/>
                  <a:gd name="T62" fmla="*/ 18 w 48"/>
                  <a:gd name="T63" fmla="*/ 0 h 70"/>
                  <a:gd name="T64" fmla="*/ 24 w 48"/>
                  <a:gd name="T65" fmla="*/ 0 h 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8" h="70">
                    <a:moveTo>
                      <a:pt x="24" y="0"/>
                    </a:moveTo>
                    <a:lnTo>
                      <a:pt x="28" y="0"/>
                    </a:lnTo>
                    <a:lnTo>
                      <a:pt x="34" y="0"/>
                    </a:lnTo>
                    <a:lnTo>
                      <a:pt x="36" y="4"/>
                    </a:lnTo>
                    <a:lnTo>
                      <a:pt x="40" y="8"/>
                    </a:lnTo>
                    <a:lnTo>
                      <a:pt x="46" y="16"/>
                    </a:lnTo>
                    <a:lnTo>
                      <a:pt x="46" y="20"/>
                    </a:lnTo>
                    <a:lnTo>
                      <a:pt x="48" y="28"/>
                    </a:lnTo>
                    <a:lnTo>
                      <a:pt x="48" y="34"/>
                    </a:lnTo>
                    <a:lnTo>
                      <a:pt x="48" y="42"/>
                    </a:lnTo>
                    <a:lnTo>
                      <a:pt x="46" y="50"/>
                    </a:lnTo>
                    <a:lnTo>
                      <a:pt x="46" y="54"/>
                    </a:lnTo>
                    <a:lnTo>
                      <a:pt x="40" y="60"/>
                    </a:lnTo>
                    <a:lnTo>
                      <a:pt x="36" y="64"/>
                    </a:lnTo>
                    <a:lnTo>
                      <a:pt x="34" y="68"/>
                    </a:lnTo>
                    <a:lnTo>
                      <a:pt x="28" y="70"/>
                    </a:lnTo>
                    <a:lnTo>
                      <a:pt x="24" y="70"/>
                    </a:lnTo>
                    <a:lnTo>
                      <a:pt x="18" y="70"/>
                    </a:lnTo>
                    <a:lnTo>
                      <a:pt x="16" y="68"/>
                    </a:lnTo>
                    <a:lnTo>
                      <a:pt x="8" y="64"/>
                    </a:lnTo>
                    <a:lnTo>
                      <a:pt x="6" y="60"/>
                    </a:lnTo>
                    <a:lnTo>
                      <a:pt x="2" y="54"/>
                    </a:lnTo>
                    <a:lnTo>
                      <a:pt x="0" y="50"/>
                    </a:lnTo>
                    <a:lnTo>
                      <a:pt x="0" y="42"/>
                    </a:lnTo>
                    <a:lnTo>
                      <a:pt x="0" y="34"/>
                    </a:lnTo>
                    <a:lnTo>
                      <a:pt x="0" y="28"/>
                    </a:lnTo>
                    <a:lnTo>
                      <a:pt x="0" y="20"/>
                    </a:lnTo>
                    <a:lnTo>
                      <a:pt x="2" y="16"/>
                    </a:lnTo>
                    <a:lnTo>
                      <a:pt x="6" y="8"/>
                    </a:lnTo>
                    <a:lnTo>
                      <a:pt x="8" y="4"/>
                    </a:lnTo>
                    <a:lnTo>
                      <a:pt x="16" y="0"/>
                    </a:lnTo>
                    <a:lnTo>
                      <a:pt x="18" y="0"/>
                    </a:lnTo>
                    <a:lnTo>
                      <a:pt x="24"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067" name="Freeform 922"/>
              <p:cNvSpPr>
                <a:spLocks/>
              </p:cNvSpPr>
              <p:nvPr/>
            </p:nvSpPr>
            <p:spPr bwMode="auto">
              <a:xfrm>
                <a:off x="3034" y="2010"/>
                <a:ext cx="50" cy="74"/>
              </a:xfrm>
              <a:custGeom>
                <a:avLst/>
                <a:gdLst>
                  <a:gd name="T0" fmla="*/ 24 w 50"/>
                  <a:gd name="T1" fmla="*/ 74 h 74"/>
                  <a:gd name="T2" fmla="*/ 28 w 50"/>
                  <a:gd name="T3" fmla="*/ 72 h 74"/>
                  <a:gd name="T4" fmla="*/ 36 w 50"/>
                  <a:gd name="T5" fmla="*/ 70 h 74"/>
                  <a:gd name="T6" fmla="*/ 38 w 50"/>
                  <a:gd name="T7" fmla="*/ 66 h 74"/>
                  <a:gd name="T8" fmla="*/ 44 w 50"/>
                  <a:gd name="T9" fmla="*/ 62 h 74"/>
                  <a:gd name="T10" fmla="*/ 46 w 50"/>
                  <a:gd name="T11" fmla="*/ 56 h 74"/>
                  <a:gd name="T12" fmla="*/ 46 w 50"/>
                  <a:gd name="T13" fmla="*/ 50 h 74"/>
                  <a:gd name="T14" fmla="*/ 50 w 50"/>
                  <a:gd name="T15" fmla="*/ 44 h 74"/>
                  <a:gd name="T16" fmla="*/ 50 w 50"/>
                  <a:gd name="T17" fmla="*/ 38 h 74"/>
                  <a:gd name="T18" fmla="*/ 50 w 50"/>
                  <a:gd name="T19" fmla="*/ 30 h 74"/>
                  <a:gd name="T20" fmla="*/ 46 w 50"/>
                  <a:gd name="T21" fmla="*/ 22 h 74"/>
                  <a:gd name="T22" fmla="*/ 46 w 50"/>
                  <a:gd name="T23" fmla="*/ 16 h 74"/>
                  <a:gd name="T24" fmla="*/ 44 w 50"/>
                  <a:gd name="T25" fmla="*/ 10 h 74"/>
                  <a:gd name="T26" fmla="*/ 38 w 50"/>
                  <a:gd name="T27" fmla="*/ 4 h 74"/>
                  <a:gd name="T28" fmla="*/ 36 w 50"/>
                  <a:gd name="T29" fmla="*/ 4 h 74"/>
                  <a:gd name="T30" fmla="*/ 28 w 50"/>
                  <a:gd name="T31" fmla="*/ 0 h 74"/>
                  <a:gd name="T32" fmla="*/ 24 w 50"/>
                  <a:gd name="T33" fmla="*/ 0 h 74"/>
                  <a:gd name="T34" fmla="*/ 20 w 50"/>
                  <a:gd name="T35" fmla="*/ 0 h 74"/>
                  <a:gd name="T36" fmla="*/ 16 w 50"/>
                  <a:gd name="T37" fmla="*/ 4 h 74"/>
                  <a:gd name="T38" fmla="*/ 12 w 50"/>
                  <a:gd name="T39" fmla="*/ 4 h 74"/>
                  <a:gd name="T40" fmla="*/ 8 w 50"/>
                  <a:gd name="T41" fmla="*/ 10 h 74"/>
                  <a:gd name="T42" fmla="*/ 6 w 50"/>
                  <a:gd name="T43" fmla="*/ 16 h 74"/>
                  <a:gd name="T44" fmla="*/ 2 w 50"/>
                  <a:gd name="T45" fmla="*/ 22 h 74"/>
                  <a:gd name="T46" fmla="*/ 0 w 50"/>
                  <a:gd name="T47" fmla="*/ 30 h 74"/>
                  <a:gd name="T48" fmla="*/ 0 w 50"/>
                  <a:gd name="T49" fmla="*/ 38 h 74"/>
                  <a:gd name="T50" fmla="*/ 0 w 50"/>
                  <a:gd name="T51" fmla="*/ 44 h 74"/>
                  <a:gd name="T52" fmla="*/ 2 w 50"/>
                  <a:gd name="T53" fmla="*/ 50 h 74"/>
                  <a:gd name="T54" fmla="*/ 6 w 50"/>
                  <a:gd name="T55" fmla="*/ 56 h 74"/>
                  <a:gd name="T56" fmla="*/ 8 w 50"/>
                  <a:gd name="T57" fmla="*/ 62 h 74"/>
                  <a:gd name="T58" fmla="*/ 12 w 50"/>
                  <a:gd name="T59" fmla="*/ 66 h 74"/>
                  <a:gd name="T60" fmla="*/ 16 w 50"/>
                  <a:gd name="T61" fmla="*/ 70 h 74"/>
                  <a:gd name="T62" fmla="*/ 20 w 50"/>
                  <a:gd name="T63" fmla="*/ 72 h 74"/>
                  <a:gd name="T64" fmla="*/ 24 w 50"/>
                  <a:gd name="T65" fmla="*/ 74 h 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0" h="74">
                    <a:moveTo>
                      <a:pt x="24" y="74"/>
                    </a:moveTo>
                    <a:lnTo>
                      <a:pt x="28" y="72"/>
                    </a:lnTo>
                    <a:lnTo>
                      <a:pt x="36" y="70"/>
                    </a:lnTo>
                    <a:lnTo>
                      <a:pt x="38" y="66"/>
                    </a:lnTo>
                    <a:lnTo>
                      <a:pt x="44" y="62"/>
                    </a:lnTo>
                    <a:lnTo>
                      <a:pt x="46" y="56"/>
                    </a:lnTo>
                    <a:lnTo>
                      <a:pt x="46" y="50"/>
                    </a:lnTo>
                    <a:lnTo>
                      <a:pt x="50" y="44"/>
                    </a:lnTo>
                    <a:lnTo>
                      <a:pt x="50" y="38"/>
                    </a:lnTo>
                    <a:lnTo>
                      <a:pt x="50" y="30"/>
                    </a:lnTo>
                    <a:lnTo>
                      <a:pt x="46" y="22"/>
                    </a:lnTo>
                    <a:lnTo>
                      <a:pt x="46" y="16"/>
                    </a:lnTo>
                    <a:lnTo>
                      <a:pt x="44" y="10"/>
                    </a:lnTo>
                    <a:lnTo>
                      <a:pt x="38" y="4"/>
                    </a:lnTo>
                    <a:lnTo>
                      <a:pt x="36" y="4"/>
                    </a:lnTo>
                    <a:lnTo>
                      <a:pt x="28" y="0"/>
                    </a:lnTo>
                    <a:lnTo>
                      <a:pt x="24" y="0"/>
                    </a:lnTo>
                    <a:lnTo>
                      <a:pt x="20" y="0"/>
                    </a:lnTo>
                    <a:lnTo>
                      <a:pt x="16" y="4"/>
                    </a:lnTo>
                    <a:lnTo>
                      <a:pt x="12" y="4"/>
                    </a:lnTo>
                    <a:lnTo>
                      <a:pt x="8" y="10"/>
                    </a:lnTo>
                    <a:lnTo>
                      <a:pt x="6" y="16"/>
                    </a:lnTo>
                    <a:lnTo>
                      <a:pt x="2" y="22"/>
                    </a:lnTo>
                    <a:lnTo>
                      <a:pt x="0" y="30"/>
                    </a:lnTo>
                    <a:lnTo>
                      <a:pt x="0" y="38"/>
                    </a:lnTo>
                    <a:lnTo>
                      <a:pt x="0" y="44"/>
                    </a:lnTo>
                    <a:lnTo>
                      <a:pt x="2" y="50"/>
                    </a:lnTo>
                    <a:lnTo>
                      <a:pt x="6" y="56"/>
                    </a:lnTo>
                    <a:lnTo>
                      <a:pt x="8" y="62"/>
                    </a:lnTo>
                    <a:lnTo>
                      <a:pt x="12" y="66"/>
                    </a:lnTo>
                    <a:lnTo>
                      <a:pt x="16" y="70"/>
                    </a:lnTo>
                    <a:lnTo>
                      <a:pt x="20" y="72"/>
                    </a:lnTo>
                    <a:lnTo>
                      <a:pt x="24" y="74"/>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068" name="Freeform 923"/>
              <p:cNvSpPr>
                <a:spLocks/>
              </p:cNvSpPr>
              <p:nvPr/>
            </p:nvSpPr>
            <p:spPr bwMode="auto">
              <a:xfrm>
                <a:off x="3034" y="2400"/>
                <a:ext cx="50" cy="70"/>
              </a:xfrm>
              <a:custGeom>
                <a:avLst/>
                <a:gdLst>
                  <a:gd name="T0" fmla="*/ 24 w 50"/>
                  <a:gd name="T1" fmla="*/ 0 h 70"/>
                  <a:gd name="T2" fmla="*/ 28 w 50"/>
                  <a:gd name="T3" fmla="*/ 0 h 70"/>
                  <a:gd name="T4" fmla="*/ 36 w 50"/>
                  <a:gd name="T5" fmla="*/ 0 h 70"/>
                  <a:gd name="T6" fmla="*/ 38 w 50"/>
                  <a:gd name="T7" fmla="*/ 4 h 70"/>
                  <a:gd name="T8" fmla="*/ 44 w 50"/>
                  <a:gd name="T9" fmla="*/ 8 h 70"/>
                  <a:gd name="T10" fmla="*/ 46 w 50"/>
                  <a:gd name="T11" fmla="*/ 16 h 70"/>
                  <a:gd name="T12" fmla="*/ 46 w 50"/>
                  <a:gd name="T13" fmla="*/ 20 h 70"/>
                  <a:gd name="T14" fmla="*/ 50 w 50"/>
                  <a:gd name="T15" fmla="*/ 28 h 70"/>
                  <a:gd name="T16" fmla="*/ 50 w 50"/>
                  <a:gd name="T17" fmla="*/ 34 h 70"/>
                  <a:gd name="T18" fmla="*/ 50 w 50"/>
                  <a:gd name="T19" fmla="*/ 42 h 70"/>
                  <a:gd name="T20" fmla="*/ 46 w 50"/>
                  <a:gd name="T21" fmla="*/ 50 h 70"/>
                  <a:gd name="T22" fmla="*/ 46 w 50"/>
                  <a:gd name="T23" fmla="*/ 54 h 70"/>
                  <a:gd name="T24" fmla="*/ 44 w 50"/>
                  <a:gd name="T25" fmla="*/ 60 h 70"/>
                  <a:gd name="T26" fmla="*/ 38 w 50"/>
                  <a:gd name="T27" fmla="*/ 64 h 70"/>
                  <a:gd name="T28" fmla="*/ 36 w 50"/>
                  <a:gd name="T29" fmla="*/ 68 h 70"/>
                  <a:gd name="T30" fmla="*/ 28 w 50"/>
                  <a:gd name="T31" fmla="*/ 70 h 70"/>
                  <a:gd name="T32" fmla="*/ 24 w 50"/>
                  <a:gd name="T33" fmla="*/ 70 h 70"/>
                  <a:gd name="T34" fmla="*/ 20 w 50"/>
                  <a:gd name="T35" fmla="*/ 70 h 70"/>
                  <a:gd name="T36" fmla="*/ 16 w 50"/>
                  <a:gd name="T37" fmla="*/ 68 h 70"/>
                  <a:gd name="T38" fmla="*/ 12 w 50"/>
                  <a:gd name="T39" fmla="*/ 64 h 70"/>
                  <a:gd name="T40" fmla="*/ 8 w 50"/>
                  <a:gd name="T41" fmla="*/ 60 h 70"/>
                  <a:gd name="T42" fmla="*/ 6 w 50"/>
                  <a:gd name="T43" fmla="*/ 54 h 70"/>
                  <a:gd name="T44" fmla="*/ 2 w 50"/>
                  <a:gd name="T45" fmla="*/ 50 h 70"/>
                  <a:gd name="T46" fmla="*/ 0 w 50"/>
                  <a:gd name="T47" fmla="*/ 42 h 70"/>
                  <a:gd name="T48" fmla="*/ 0 w 50"/>
                  <a:gd name="T49" fmla="*/ 34 h 70"/>
                  <a:gd name="T50" fmla="*/ 0 w 50"/>
                  <a:gd name="T51" fmla="*/ 28 h 70"/>
                  <a:gd name="T52" fmla="*/ 2 w 50"/>
                  <a:gd name="T53" fmla="*/ 20 h 70"/>
                  <a:gd name="T54" fmla="*/ 6 w 50"/>
                  <a:gd name="T55" fmla="*/ 16 h 70"/>
                  <a:gd name="T56" fmla="*/ 8 w 50"/>
                  <a:gd name="T57" fmla="*/ 8 h 70"/>
                  <a:gd name="T58" fmla="*/ 12 w 50"/>
                  <a:gd name="T59" fmla="*/ 4 h 70"/>
                  <a:gd name="T60" fmla="*/ 16 w 50"/>
                  <a:gd name="T61" fmla="*/ 0 h 70"/>
                  <a:gd name="T62" fmla="*/ 20 w 50"/>
                  <a:gd name="T63" fmla="*/ 0 h 70"/>
                  <a:gd name="T64" fmla="*/ 24 w 50"/>
                  <a:gd name="T65" fmla="*/ 0 h 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0" h="70">
                    <a:moveTo>
                      <a:pt x="24" y="0"/>
                    </a:moveTo>
                    <a:lnTo>
                      <a:pt x="28" y="0"/>
                    </a:lnTo>
                    <a:lnTo>
                      <a:pt x="36" y="0"/>
                    </a:lnTo>
                    <a:lnTo>
                      <a:pt x="38" y="4"/>
                    </a:lnTo>
                    <a:lnTo>
                      <a:pt x="44" y="8"/>
                    </a:lnTo>
                    <a:lnTo>
                      <a:pt x="46" y="16"/>
                    </a:lnTo>
                    <a:lnTo>
                      <a:pt x="46" y="20"/>
                    </a:lnTo>
                    <a:lnTo>
                      <a:pt x="50" y="28"/>
                    </a:lnTo>
                    <a:lnTo>
                      <a:pt x="50" y="34"/>
                    </a:lnTo>
                    <a:lnTo>
                      <a:pt x="50" y="42"/>
                    </a:lnTo>
                    <a:lnTo>
                      <a:pt x="46" y="50"/>
                    </a:lnTo>
                    <a:lnTo>
                      <a:pt x="46" y="54"/>
                    </a:lnTo>
                    <a:lnTo>
                      <a:pt x="44" y="60"/>
                    </a:lnTo>
                    <a:lnTo>
                      <a:pt x="38" y="64"/>
                    </a:lnTo>
                    <a:lnTo>
                      <a:pt x="36" y="68"/>
                    </a:lnTo>
                    <a:lnTo>
                      <a:pt x="28" y="70"/>
                    </a:lnTo>
                    <a:lnTo>
                      <a:pt x="24" y="70"/>
                    </a:lnTo>
                    <a:lnTo>
                      <a:pt x="20" y="70"/>
                    </a:lnTo>
                    <a:lnTo>
                      <a:pt x="16" y="68"/>
                    </a:lnTo>
                    <a:lnTo>
                      <a:pt x="12" y="64"/>
                    </a:lnTo>
                    <a:lnTo>
                      <a:pt x="8" y="60"/>
                    </a:lnTo>
                    <a:lnTo>
                      <a:pt x="6" y="54"/>
                    </a:lnTo>
                    <a:lnTo>
                      <a:pt x="2" y="50"/>
                    </a:lnTo>
                    <a:lnTo>
                      <a:pt x="0" y="42"/>
                    </a:lnTo>
                    <a:lnTo>
                      <a:pt x="0" y="34"/>
                    </a:lnTo>
                    <a:lnTo>
                      <a:pt x="0" y="28"/>
                    </a:lnTo>
                    <a:lnTo>
                      <a:pt x="2" y="20"/>
                    </a:lnTo>
                    <a:lnTo>
                      <a:pt x="6" y="16"/>
                    </a:lnTo>
                    <a:lnTo>
                      <a:pt x="8" y="8"/>
                    </a:lnTo>
                    <a:lnTo>
                      <a:pt x="12" y="4"/>
                    </a:lnTo>
                    <a:lnTo>
                      <a:pt x="16" y="0"/>
                    </a:lnTo>
                    <a:lnTo>
                      <a:pt x="20" y="0"/>
                    </a:lnTo>
                    <a:lnTo>
                      <a:pt x="24"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069" name="Freeform 924"/>
              <p:cNvSpPr>
                <a:spLocks/>
              </p:cNvSpPr>
              <p:nvPr/>
            </p:nvSpPr>
            <p:spPr bwMode="auto">
              <a:xfrm>
                <a:off x="3098" y="2010"/>
                <a:ext cx="48" cy="74"/>
              </a:xfrm>
              <a:custGeom>
                <a:avLst/>
                <a:gdLst>
                  <a:gd name="T0" fmla="*/ 22 w 48"/>
                  <a:gd name="T1" fmla="*/ 74 h 74"/>
                  <a:gd name="T2" fmla="*/ 26 w 48"/>
                  <a:gd name="T3" fmla="*/ 72 h 74"/>
                  <a:gd name="T4" fmla="*/ 32 w 48"/>
                  <a:gd name="T5" fmla="*/ 70 h 74"/>
                  <a:gd name="T6" fmla="*/ 36 w 48"/>
                  <a:gd name="T7" fmla="*/ 66 h 74"/>
                  <a:gd name="T8" fmla="*/ 42 w 48"/>
                  <a:gd name="T9" fmla="*/ 62 h 74"/>
                  <a:gd name="T10" fmla="*/ 42 w 48"/>
                  <a:gd name="T11" fmla="*/ 56 h 74"/>
                  <a:gd name="T12" fmla="*/ 44 w 48"/>
                  <a:gd name="T13" fmla="*/ 50 h 74"/>
                  <a:gd name="T14" fmla="*/ 48 w 48"/>
                  <a:gd name="T15" fmla="*/ 44 h 74"/>
                  <a:gd name="T16" fmla="*/ 48 w 48"/>
                  <a:gd name="T17" fmla="*/ 38 h 74"/>
                  <a:gd name="T18" fmla="*/ 48 w 48"/>
                  <a:gd name="T19" fmla="*/ 30 h 74"/>
                  <a:gd name="T20" fmla="*/ 44 w 48"/>
                  <a:gd name="T21" fmla="*/ 22 h 74"/>
                  <a:gd name="T22" fmla="*/ 42 w 48"/>
                  <a:gd name="T23" fmla="*/ 16 h 74"/>
                  <a:gd name="T24" fmla="*/ 42 w 48"/>
                  <a:gd name="T25" fmla="*/ 10 h 74"/>
                  <a:gd name="T26" fmla="*/ 36 w 48"/>
                  <a:gd name="T27" fmla="*/ 4 h 74"/>
                  <a:gd name="T28" fmla="*/ 32 w 48"/>
                  <a:gd name="T29" fmla="*/ 4 h 74"/>
                  <a:gd name="T30" fmla="*/ 26 w 48"/>
                  <a:gd name="T31" fmla="*/ 0 h 74"/>
                  <a:gd name="T32" fmla="*/ 22 w 48"/>
                  <a:gd name="T33" fmla="*/ 0 h 74"/>
                  <a:gd name="T34" fmla="*/ 20 w 48"/>
                  <a:gd name="T35" fmla="*/ 0 h 74"/>
                  <a:gd name="T36" fmla="*/ 12 w 48"/>
                  <a:gd name="T37" fmla="*/ 4 h 74"/>
                  <a:gd name="T38" fmla="*/ 10 w 48"/>
                  <a:gd name="T39" fmla="*/ 4 h 74"/>
                  <a:gd name="T40" fmla="*/ 4 w 48"/>
                  <a:gd name="T41" fmla="*/ 10 h 74"/>
                  <a:gd name="T42" fmla="*/ 2 w 48"/>
                  <a:gd name="T43" fmla="*/ 16 h 74"/>
                  <a:gd name="T44" fmla="*/ 2 w 48"/>
                  <a:gd name="T45" fmla="*/ 22 h 74"/>
                  <a:gd name="T46" fmla="*/ 0 w 48"/>
                  <a:gd name="T47" fmla="*/ 30 h 74"/>
                  <a:gd name="T48" fmla="*/ 0 w 48"/>
                  <a:gd name="T49" fmla="*/ 38 h 74"/>
                  <a:gd name="T50" fmla="*/ 0 w 48"/>
                  <a:gd name="T51" fmla="*/ 44 h 74"/>
                  <a:gd name="T52" fmla="*/ 2 w 48"/>
                  <a:gd name="T53" fmla="*/ 50 h 74"/>
                  <a:gd name="T54" fmla="*/ 2 w 48"/>
                  <a:gd name="T55" fmla="*/ 56 h 74"/>
                  <a:gd name="T56" fmla="*/ 4 w 48"/>
                  <a:gd name="T57" fmla="*/ 62 h 74"/>
                  <a:gd name="T58" fmla="*/ 10 w 48"/>
                  <a:gd name="T59" fmla="*/ 66 h 74"/>
                  <a:gd name="T60" fmla="*/ 12 w 48"/>
                  <a:gd name="T61" fmla="*/ 70 h 74"/>
                  <a:gd name="T62" fmla="*/ 20 w 48"/>
                  <a:gd name="T63" fmla="*/ 72 h 74"/>
                  <a:gd name="T64" fmla="*/ 22 w 48"/>
                  <a:gd name="T65" fmla="*/ 74 h 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8" h="74">
                    <a:moveTo>
                      <a:pt x="22" y="74"/>
                    </a:moveTo>
                    <a:lnTo>
                      <a:pt x="26" y="72"/>
                    </a:lnTo>
                    <a:lnTo>
                      <a:pt x="32" y="70"/>
                    </a:lnTo>
                    <a:lnTo>
                      <a:pt x="36" y="66"/>
                    </a:lnTo>
                    <a:lnTo>
                      <a:pt x="42" y="62"/>
                    </a:lnTo>
                    <a:lnTo>
                      <a:pt x="42" y="56"/>
                    </a:lnTo>
                    <a:lnTo>
                      <a:pt x="44" y="50"/>
                    </a:lnTo>
                    <a:lnTo>
                      <a:pt x="48" y="44"/>
                    </a:lnTo>
                    <a:lnTo>
                      <a:pt x="48" y="38"/>
                    </a:lnTo>
                    <a:lnTo>
                      <a:pt x="48" y="30"/>
                    </a:lnTo>
                    <a:lnTo>
                      <a:pt x="44" y="22"/>
                    </a:lnTo>
                    <a:lnTo>
                      <a:pt x="42" y="16"/>
                    </a:lnTo>
                    <a:lnTo>
                      <a:pt x="42" y="10"/>
                    </a:lnTo>
                    <a:lnTo>
                      <a:pt x="36" y="4"/>
                    </a:lnTo>
                    <a:lnTo>
                      <a:pt x="32" y="4"/>
                    </a:lnTo>
                    <a:lnTo>
                      <a:pt x="26" y="0"/>
                    </a:lnTo>
                    <a:lnTo>
                      <a:pt x="22" y="0"/>
                    </a:lnTo>
                    <a:lnTo>
                      <a:pt x="20" y="0"/>
                    </a:lnTo>
                    <a:lnTo>
                      <a:pt x="12" y="4"/>
                    </a:lnTo>
                    <a:lnTo>
                      <a:pt x="10" y="4"/>
                    </a:lnTo>
                    <a:lnTo>
                      <a:pt x="4" y="10"/>
                    </a:lnTo>
                    <a:lnTo>
                      <a:pt x="2" y="16"/>
                    </a:lnTo>
                    <a:lnTo>
                      <a:pt x="2" y="22"/>
                    </a:lnTo>
                    <a:lnTo>
                      <a:pt x="0" y="30"/>
                    </a:lnTo>
                    <a:lnTo>
                      <a:pt x="0" y="38"/>
                    </a:lnTo>
                    <a:lnTo>
                      <a:pt x="0" y="44"/>
                    </a:lnTo>
                    <a:lnTo>
                      <a:pt x="2" y="50"/>
                    </a:lnTo>
                    <a:lnTo>
                      <a:pt x="2" y="56"/>
                    </a:lnTo>
                    <a:lnTo>
                      <a:pt x="4" y="62"/>
                    </a:lnTo>
                    <a:lnTo>
                      <a:pt x="10" y="66"/>
                    </a:lnTo>
                    <a:lnTo>
                      <a:pt x="12" y="70"/>
                    </a:lnTo>
                    <a:lnTo>
                      <a:pt x="20" y="72"/>
                    </a:lnTo>
                    <a:lnTo>
                      <a:pt x="22" y="74"/>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070" name="Freeform 925"/>
              <p:cNvSpPr>
                <a:spLocks/>
              </p:cNvSpPr>
              <p:nvPr/>
            </p:nvSpPr>
            <p:spPr bwMode="auto">
              <a:xfrm>
                <a:off x="3098" y="2400"/>
                <a:ext cx="48" cy="70"/>
              </a:xfrm>
              <a:custGeom>
                <a:avLst/>
                <a:gdLst>
                  <a:gd name="T0" fmla="*/ 22 w 48"/>
                  <a:gd name="T1" fmla="*/ 0 h 70"/>
                  <a:gd name="T2" fmla="*/ 26 w 48"/>
                  <a:gd name="T3" fmla="*/ 0 h 70"/>
                  <a:gd name="T4" fmla="*/ 32 w 48"/>
                  <a:gd name="T5" fmla="*/ 0 h 70"/>
                  <a:gd name="T6" fmla="*/ 36 w 48"/>
                  <a:gd name="T7" fmla="*/ 4 h 70"/>
                  <a:gd name="T8" fmla="*/ 42 w 48"/>
                  <a:gd name="T9" fmla="*/ 8 h 70"/>
                  <a:gd name="T10" fmla="*/ 42 w 48"/>
                  <a:gd name="T11" fmla="*/ 16 h 70"/>
                  <a:gd name="T12" fmla="*/ 44 w 48"/>
                  <a:gd name="T13" fmla="*/ 20 h 70"/>
                  <a:gd name="T14" fmla="*/ 48 w 48"/>
                  <a:gd name="T15" fmla="*/ 28 h 70"/>
                  <a:gd name="T16" fmla="*/ 48 w 48"/>
                  <a:gd name="T17" fmla="*/ 34 h 70"/>
                  <a:gd name="T18" fmla="*/ 48 w 48"/>
                  <a:gd name="T19" fmla="*/ 42 h 70"/>
                  <a:gd name="T20" fmla="*/ 44 w 48"/>
                  <a:gd name="T21" fmla="*/ 50 h 70"/>
                  <a:gd name="T22" fmla="*/ 42 w 48"/>
                  <a:gd name="T23" fmla="*/ 54 h 70"/>
                  <a:gd name="T24" fmla="*/ 42 w 48"/>
                  <a:gd name="T25" fmla="*/ 60 h 70"/>
                  <a:gd name="T26" fmla="*/ 36 w 48"/>
                  <a:gd name="T27" fmla="*/ 64 h 70"/>
                  <a:gd name="T28" fmla="*/ 32 w 48"/>
                  <a:gd name="T29" fmla="*/ 68 h 70"/>
                  <a:gd name="T30" fmla="*/ 26 w 48"/>
                  <a:gd name="T31" fmla="*/ 70 h 70"/>
                  <a:gd name="T32" fmla="*/ 22 w 48"/>
                  <a:gd name="T33" fmla="*/ 70 h 70"/>
                  <a:gd name="T34" fmla="*/ 20 w 48"/>
                  <a:gd name="T35" fmla="*/ 70 h 70"/>
                  <a:gd name="T36" fmla="*/ 12 w 48"/>
                  <a:gd name="T37" fmla="*/ 68 h 70"/>
                  <a:gd name="T38" fmla="*/ 10 w 48"/>
                  <a:gd name="T39" fmla="*/ 64 h 70"/>
                  <a:gd name="T40" fmla="*/ 4 w 48"/>
                  <a:gd name="T41" fmla="*/ 60 h 70"/>
                  <a:gd name="T42" fmla="*/ 2 w 48"/>
                  <a:gd name="T43" fmla="*/ 54 h 70"/>
                  <a:gd name="T44" fmla="*/ 2 w 48"/>
                  <a:gd name="T45" fmla="*/ 50 h 70"/>
                  <a:gd name="T46" fmla="*/ 0 w 48"/>
                  <a:gd name="T47" fmla="*/ 42 h 70"/>
                  <a:gd name="T48" fmla="*/ 0 w 48"/>
                  <a:gd name="T49" fmla="*/ 34 h 70"/>
                  <a:gd name="T50" fmla="*/ 0 w 48"/>
                  <a:gd name="T51" fmla="*/ 28 h 70"/>
                  <a:gd name="T52" fmla="*/ 2 w 48"/>
                  <a:gd name="T53" fmla="*/ 20 h 70"/>
                  <a:gd name="T54" fmla="*/ 2 w 48"/>
                  <a:gd name="T55" fmla="*/ 16 h 70"/>
                  <a:gd name="T56" fmla="*/ 4 w 48"/>
                  <a:gd name="T57" fmla="*/ 8 h 70"/>
                  <a:gd name="T58" fmla="*/ 10 w 48"/>
                  <a:gd name="T59" fmla="*/ 4 h 70"/>
                  <a:gd name="T60" fmla="*/ 12 w 48"/>
                  <a:gd name="T61" fmla="*/ 0 h 70"/>
                  <a:gd name="T62" fmla="*/ 20 w 48"/>
                  <a:gd name="T63" fmla="*/ 0 h 70"/>
                  <a:gd name="T64" fmla="*/ 22 w 48"/>
                  <a:gd name="T65" fmla="*/ 0 h 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8" h="70">
                    <a:moveTo>
                      <a:pt x="22" y="0"/>
                    </a:moveTo>
                    <a:lnTo>
                      <a:pt x="26" y="0"/>
                    </a:lnTo>
                    <a:lnTo>
                      <a:pt x="32" y="0"/>
                    </a:lnTo>
                    <a:lnTo>
                      <a:pt x="36" y="4"/>
                    </a:lnTo>
                    <a:lnTo>
                      <a:pt x="42" y="8"/>
                    </a:lnTo>
                    <a:lnTo>
                      <a:pt x="42" y="16"/>
                    </a:lnTo>
                    <a:lnTo>
                      <a:pt x="44" y="20"/>
                    </a:lnTo>
                    <a:lnTo>
                      <a:pt x="48" y="28"/>
                    </a:lnTo>
                    <a:lnTo>
                      <a:pt x="48" y="34"/>
                    </a:lnTo>
                    <a:lnTo>
                      <a:pt x="48" y="42"/>
                    </a:lnTo>
                    <a:lnTo>
                      <a:pt x="44" y="50"/>
                    </a:lnTo>
                    <a:lnTo>
                      <a:pt x="42" y="54"/>
                    </a:lnTo>
                    <a:lnTo>
                      <a:pt x="42" y="60"/>
                    </a:lnTo>
                    <a:lnTo>
                      <a:pt x="36" y="64"/>
                    </a:lnTo>
                    <a:lnTo>
                      <a:pt x="32" y="68"/>
                    </a:lnTo>
                    <a:lnTo>
                      <a:pt x="26" y="70"/>
                    </a:lnTo>
                    <a:lnTo>
                      <a:pt x="22" y="70"/>
                    </a:lnTo>
                    <a:lnTo>
                      <a:pt x="20" y="70"/>
                    </a:lnTo>
                    <a:lnTo>
                      <a:pt x="12" y="68"/>
                    </a:lnTo>
                    <a:lnTo>
                      <a:pt x="10" y="64"/>
                    </a:lnTo>
                    <a:lnTo>
                      <a:pt x="4" y="60"/>
                    </a:lnTo>
                    <a:lnTo>
                      <a:pt x="2" y="54"/>
                    </a:lnTo>
                    <a:lnTo>
                      <a:pt x="2" y="50"/>
                    </a:lnTo>
                    <a:lnTo>
                      <a:pt x="0" y="42"/>
                    </a:lnTo>
                    <a:lnTo>
                      <a:pt x="0" y="34"/>
                    </a:lnTo>
                    <a:lnTo>
                      <a:pt x="0" y="28"/>
                    </a:lnTo>
                    <a:lnTo>
                      <a:pt x="2" y="20"/>
                    </a:lnTo>
                    <a:lnTo>
                      <a:pt x="2" y="16"/>
                    </a:lnTo>
                    <a:lnTo>
                      <a:pt x="4" y="8"/>
                    </a:lnTo>
                    <a:lnTo>
                      <a:pt x="10" y="4"/>
                    </a:lnTo>
                    <a:lnTo>
                      <a:pt x="12" y="0"/>
                    </a:lnTo>
                    <a:lnTo>
                      <a:pt x="20" y="0"/>
                    </a:lnTo>
                    <a:lnTo>
                      <a:pt x="22"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071" name="Freeform 926"/>
              <p:cNvSpPr>
                <a:spLocks/>
              </p:cNvSpPr>
              <p:nvPr/>
            </p:nvSpPr>
            <p:spPr bwMode="auto">
              <a:xfrm>
                <a:off x="3162" y="2010"/>
                <a:ext cx="48" cy="74"/>
              </a:xfrm>
              <a:custGeom>
                <a:avLst/>
                <a:gdLst>
                  <a:gd name="T0" fmla="*/ 22 w 48"/>
                  <a:gd name="T1" fmla="*/ 74 h 74"/>
                  <a:gd name="T2" fmla="*/ 26 w 48"/>
                  <a:gd name="T3" fmla="*/ 72 h 74"/>
                  <a:gd name="T4" fmla="*/ 30 w 48"/>
                  <a:gd name="T5" fmla="*/ 70 h 74"/>
                  <a:gd name="T6" fmla="*/ 34 w 48"/>
                  <a:gd name="T7" fmla="*/ 66 h 74"/>
                  <a:gd name="T8" fmla="*/ 38 w 48"/>
                  <a:gd name="T9" fmla="*/ 62 h 74"/>
                  <a:gd name="T10" fmla="*/ 40 w 48"/>
                  <a:gd name="T11" fmla="*/ 56 h 74"/>
                  <a:gd name="T12" fmla="*/ 44 w 48"/>
                  <a:gd name="T13" fmla="*/ 50 h 74"/>
                  <a:gd name="T14" fmla="*/ 48 w 48"/>
                  <a:gd name="T15" fmla="*/ 44 h 74"/>
                  <a:gd name="T16" fmla="*/ 48 w 48"/>
                  <a:gd name="T17" fmla="*/ 38 h 74"/>
                  <a:gd name="T18" fmla="*/ 48 w 48"/>
                  <a:gd name="T19" fmla="*/ 30 h 74"/>
                  <a:gd name="T20" fmla="*/ 44 w 48"/>
                  <a:gd name="T21" fmla="*/ 22 h 74"/>
                  <a:gd name="T22" fmla="*/ 40 w 48"/>
                  <a:gd name="T23" fmla="*/ 16 h 74"/>
                  <a:gd name="T24" fmla="*/ 38 w 48"/>
                  <a:gd name="T25" fmla="*/ 10 h 74"/>
                  <a:gd name="T26" fmla="*/ 34 w 48"/>
                  <a:gd name="T27" fmla="*/ 4 h 74"/>
                  <a:gd name="T28" fmla="*/ 30 w 48"/>
                  <a:gd name="T29" fmla="*/ 4 h 74"/>
                  <a:gd name="T30" fmla="*/ 26 w 48"/>
                  <a:gd name="T31" fmla="*/ 0 h 74"/>
                  <a:gd name="T32" fmla="*/ 22 w 48"/>
                  <a:gd name="T33" fmla="*/ 0 h 74"/>
                  <a:gd name="T34" fmla="*/ 16 w 48"/>
                  <a:gd name="T35" fmla="*/ 0 h 74"/>
                  <a:gd name="T36" fmla="*/ 12 w 48"/>
                  <a:gd name="T37" fmla="*/ 4 h 74"/>
                  <a:gd name="T38" fmla="*/ 8 w 48"/>
                  <a:gd name="T39" fmla="*/ 4 h 74"/>
                  <a:gd name="T40" fmla="*/ 4 w 48"/>
                  <a:gd name="T41" fmla="*/ 10 h 74"/>
                  <a:gd name="T42" fmla="*/ 0 w 48"/>
                  <a:gd name="T43" fmla="*/ 16 h 74"/>
                  <a:gd name="T44" fmla="*/ 0 w 48"/>
                  <a:gd name="T45" fmla="*/ 22 h 74"/>
                  <a:gd name="T46" fmla="*/ 0 w 48"/>
                  <a:gd name="T47" fmla="*/ 30 h 74"/>
                  <a:gd name="T48" fmla="*/ 0 w 48"/>
                  <a:gd name="T49" fmla="*/ 38 h 74"/>
                  <a:gd name="T50" fmla="*/ 0 w 48"/>
                  <a:gd name="T51" fmla="*/ 44 h 74"/>
                  <a:gd name="T52" fmla="*/ 0 w 48"/>
                  <a:gd name="T53" fmla="*/ 50 h 74"/>
                  <a:gd name="T54" fmla="*/ 0 w 48"/>
                  <a:gd name="T55" fmla="*/ 56 h 74"/>
                  <a:gd name="T56" fmla="*/ 4 w 48"/>
                  <a:gd name="T57" fmla="*/ 62 h 74"/>
                  <a:gd name="T58" fmla="*/ 8 w 48"/>
                  <a:gd name="T59" fmla="*/ 66 h 74"/>
                  <a:gd name="T60" fmla="*/ 12 w 48"/>
                  <a:gd name="T61" fmla="*/ 70 h 74"/>
                  <a:gd name="T62" fmla="*/ 16 w 48"/>
                  <a:gd name="T63" fmla="*/ 72 h 74"/>
                  <a:gd name="T64" fmla="*/ 22 w 48"/>
                  <a:gd name="T65" fmla="*/ 74 h 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8" h="74">
                    <a:moveTo>
                      <a:pt x="22" y="74"/>
                    </a:moveTo>
                    <a:lnTo>
                      <a:pt x="26" y="72"/>
                    </a:lnTo>
                    <a:lnTo>
                      <a:pt x="30" y="70"/>
                    </a:lnTo>
                    <a:lnTo>
                      <a:pt x="34" y="66"/>
                    </a:lnTo>
                    <a:lnTo>
                      <a:pt x="38" y="62"/>
                    </a:lnTo>
                    <a:lnTo>
                      <a:pt x="40" y="56"/>
                    </a:lnTo>
                    <a:lnTo>
                      <a:pt x="44" y="50"/>
                    </a:lnTo>
                    <a:lnTo>
                      <a:pt x="48" y="44"/>
                    </a:lnTo>
                    <a:lnTo>
                      <a:pt x="48" y="38"/>
                    </a:lnTo>
                    <a:lnTo>
                      <a:pt x="48" y="30"/>
                    </a:lnTo>
                    <a:lnTo>
                      <a:pt x="44" y="22"/>
                    </a:lnTo>
                    <a:lnTo>
                      <a:pt x="40" y="16"/>
                    </a:lnTo>
                    <a:lnTo>
                      <a:pt x="38" y="10"/>
                    </a:lnTo>
                    <a:lnTo>
                      <a:pt x="34" y="4"/>
                    </a:lnTo>
                    <a:lnTo>
                      <a:pt x="30" y="4"/>
                    </a:lnTo>
                    <a:lnTo>
                      <a:pt x="26" y="0"/>
                    </a:lnTo>
                    <a:lnTo>
                      <a:pt x="22" y="0"/>
                    </a:lnTo>
                    <a:lnTo>
                      <a:pt x="16" y="0"/>
                    </a:lnTo>
                    <a:lnTo>
                      <a:pt x="12" y="4"/>
                    </a:lnTo>
                    <a:lnTo>
                      <a:pt x="8" y="4"/>
                    </a:lnTo>
                    <a:lnTo>
                      <a:pt x="4" y="10"/>
                    </a:lnTo>
                    <a:lnTo>
                      <a:pt x="0" y="16"/>
                    </a:lnTo>
                    <a:lnTo>
                      <a:pt x="0" y="22"/>
                    </a:lnTo>
                    <a:lnTo>
                      <a:pt x="0" y="30"/>
                    </a:lnTo>
                    <a:lnTo>
                      <a:pt x="0" y="38"/>
                    </a:lnTo>
                    <a:lnTo>
                      <a:pt x="0" y="44"/>
                    </a:lnTo>
                    <a:lnTo>
                      <a:pt x="0" y="50"/>
                    </a:lnTo>
                    <a:lnTo>
                      <a:pt x="0" y="56"/>
                    </a:lnTo>
                    <a:lnTo>
                      <a:pt x="4" y="62"/>
                    </a:lnTo>
                    <a:lnTo>
                      <a:pt x="8" y="66"/>
                    </a:lnTo>
                    <a:lnTo>
                      <a:pt x="12" y="70"/>
                    </a:lnTo>
                    <a:lnTo>
                      <a:pt x="16" y="72"/>
                    </a:lnTo>
                    <a:lnTo>
                      <a:pt x="22" y="74"/>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4072" name="Freeform 927"/>
              <p:cNvSpPr>
                <a:spLocks/>
              </p:cNvSpPr>
              <p:nvPr/>
            </p:nvSpPr>
            <p:spPr bwMode="auto">
              <a:xfrm>
                <a:off x="3162" y="2400"/>
                <a:ext cx="48" cy="70"/>
              </a:xfrm>
              <a:custGeom>
                <a:avLst/>
                <a:gdLst>
                  <a:gd name="T0" fmla="*/ 22 w 48"/>
                  <a:gd name="T1" fmla="*/ 0 h 70"/>
                  <a:gd name="T2" fmla="*/ 26 w 48"/>
                  <a:gd name="T3" fmla="*/ 0 h 70"/>
                  <a:gd name="T4" fmla="*/ 30 w 48"/>
                  <a:gd name="T5" fmla="*/ 0 h 70"/>
                  <a:gd name="T6" fmla="*/ 34 w 48"/>
                  <a:gd name="T7" fmla="*/ 4 h 70"/>
                  <a:gd name="T8" fmla="*/ 38 w 48"/>
                  <a:gd name="T9" fmla="*/ 8 h 70"/>
                  <a:gd name="T10" fmla="*/ 40 w 48"/>
                  <a:gd name="T11" fmla="*/ 16 h 70"/>
                  <a:gd name="T12" fmla="*/ 44 w 48"/>
                  <a:gd name="T13" fmla="*/ 20 h 70"/>
                  <a:gd name="T14" fmla="*/ 48 w 48"/>
                  <a:gd name="T15" fmla="*/ 28 h 70"/>
                  <a:gd name="T16" fmla="*/ 48 w 48"/>
                  <a:gd name="T17" fmla="*/ 34 h 70"/>
                  <a:gd name="T18" fmla="*/ 48 w 48"/>
                  <a:gd name="T19" fmla="*/ 42 h 70"/>
                  <a:gd name="T20" fmla="*/ 44 w 48"/>
                  <a:gd name="T21" fmla="*/ 50 h 70"/>
                  <a:gd name="T22" fmla="*/ 40 w 48"/>
                  <a:gd name="T23" fmla="*/ 54 h 70"/>
                  <a:gd name="T24" fmla="*/ 38 w 48"/>
                  <a:gd name="T25" fmla="*/ 60 h 70"/>
                  <a:gd name="T26" fmla="*/ 34 w 48"/>
                  <a:gd name="T27" fmla="*/ 64 h 70"/>
                  <a:gd name="T28" fmla="*/ 30 w 48"/>
                  <a:gd name="T29" fmla="*/ 68 h 70"/>
                  <a:gd name="T30" fmla="*/ 26 w 48"/>
                  <a:gd name="T31" fmla="*/ 70 h 70"/>
                  <a:gd name="T32" fmla="*/ 22 w 48"/>
                  <a:gd name="T33" fmla="*/ 70 h 70"/>
                  <a:gd name="T34" fmla="*/ 16 w 48"/>
                  <a:gd name="T35" fmla="*/ 70 h 70"/>
                  <a:gd name="T36" fmla="*/ 12 w 48"/>
                  <a:gd name="T37" fmla="*/ 68 h 70"/>
                  <a:gd name="T38" fmla="*/ 8 w 48"/>
                  <a:gd name="T39" fmla="*/ 64 h 70"/>
                  <a:gd name="T40" fmla="*/ 4 w 48"/>
                  <a:gd name="T41" fmla="*/ 60 h 70"/>
                  <a:gd name="T42" fmla="*/ 0 w 48"/>
                  <a:gd name="T43" fmla="*/ 54 h 70"/>
                  <a:gd name="T44" fmla="*/ 0 w 48"/>
                  <a:gd name="T45" fmla="*/ 50 h 70"/>
                  <a:gd name="T46" fmla="*/ 0 w 48"/>
                  <a:gd name="T47" fmla="*/ 42 h 70"/>
                  <a:gd name="T48" fmla="*/ 0 w 48"/>
                  <a:gd name="T49" fmla="*/ 34 h 70"/>
                  <a:gd name="T50" fmla="*/ 0 w 48"/>
                  <a:gd name="T51" fmla="*/ 28 h 70"/>
                  <a:gd name="T52" fmla="*/ 0 w 48"/>
                  <a:gd name="T53" fmla="*/ 20 h 70"/>
                  <a:gd name="T54" fmla="*/ 0 w 48"/>
                  <a:gd name="T55" fmla="*/ 16 h 70"/>
                  <a:gd name="T56" fmla="*/ 4 w 48"/>
                  <a:gd name="T57" fmla="*/ 8 h 70"/>
                  <a:gd name="T58" fmla="*/ 8 w 48"/>
                  <a:gd name="T59" fmla="*/ 4 h 70"/>
                  <a:gd name="T60" fmla="*/ 12 w 48"/>
                  <a:gd name="T61" fmla="*/ 0 h 70"/>
                  <a:gd name="T62" fmla="*/ 16 w 48"/>
                  <a:gd name="T63" fmla="*/ 0 h 70"/>
                  <a:gd name="T64" fmla="*/ 22 w 48"/>
                  <a:gd name="T65" fmla="*/ 0 h 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8" h="70">
                    <a:moveTo>
                      <a:pt x="22" y="0"/>
                    </a:moveTo>
                    <a:lnTo>
                      <a:pt x="26" y="0"/>
                    </a:lnTo>
                    <a:lnTo>
                      <a:pt x="30" y="0"/>
                    </a:lnTo>
                    <a:lnTo>
                      <a:pt x="34" y="4"/>
                    </a:lnTo>
                    <a:lnTo>
                      <a:pt x="38" y="8"/>
                    </a:lnTo>
                    <a:lnTo>
                      <a:pt x="40" y="16"/>
                    </a:lnTo>
                    <a:lnTo>
                      <a:pt x="44" y="20"/>
                    </a:lnTo>
                    <a:lnTo>
                      <a:pt x="48" y="28"/>
                    </a:lnTo>
                    <a:lnTo>
                      <a:pt x="48" y="34"/>
                    </a:lnTo>
                    <a:lnTo>
                      <a:pt x="48" y="42"/>
                    </a:lnTo>
                    <a:lnTo>
                      <a:pt x="44" y="50"/>
                    </a:lnTo>
                    <a:lnTo>
                      <a:pt x="40" y="54"/>
                    </a:lnTo>
                    <a:lnTo>
                      <a:pt x="38" y="60"/>
                    </a:lnTo>
                    <a:lnTo>
                      <a:pt x="34" y="64"/>
                    </a:lnTo>
                    <a:lnTo>
                      <a:pt x="30" y="68"/>
                    </a:lnTo>
                    <a:lnTo>
                      <a:pt x="26" y="70"/>
                    </a:lnTo>
                    <a:lnTo>
                      <a:pt x="22" y="70"/>
                    </a:lnTo>
                    <a:lnTo>
                      <a:pt x="16" y="70"/>
                    </a:lnTo>
                    <a:lnTo>
                      <a:pt x="12" y="68"/>
                    </a:lnTo>
                    <a:lnTo>
                      <a:pt x="8" y="64"/>
                    </a:lnTo>
                    <a:lnTo>
                      <a:pt x="4" y="60"/>
                    </a:lnTo>
                    <a:lnTo>
                      <a:pt x="0" y="54"/>
                    </a:lnTo>
                    <a:lnTo>
                      <a:pt x="0" y="50"/>
                    </a:lnTo>
                    <a:lnTo>
                      <a:pt x="0" y="42"/>
                    </a:lnTo>
                    <a:lnTo>
                      <a:pt x="0" y="34"/>
                    </a:lnTo>
                    <a:lnTo>
                      <a:pt x="0" y="28"/>
                    </a:lnTo>
                    <a:lnTo>
                      <a:pt x="0" y="20"/>
                    </a:lnTo>
                    <a:lnTo>
                      <a:pt x="0" y="16"/>
                    </a:lnTo>
                    <a:lnTo>
                      <a:pt x="4" y="8"/>
                    </a:lnTo>
                    <a:lnTo>
                      <a:pt x="8" y="4"/>
                    </a:lnTo>
                    <a:lnTo>
                      <a:pt x="12" y="0"/>
                    </a:lnTo>
                    <a:lnTo>
                      <a:pt x="16" y="0"/>
                    </a:lnTo>
                    <a:lnTo>
                      <a:pt x="22"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nvGrpSpPr>
              <p:cNvPr id="34073" name="Group 928"/>
              <p:cNvGrpSpPr>
                <a:grpSpLocks/>
              </p:cNvGrpSpPr>
              <p:nvPr/>
            </p:nvGrpSpPr>
            <p:grpSpPr bwMode="auto">
              <a:xfrm>
                <a:off x="2650" y="1788"/>
                <a:ext cx="404" cy="378"/>
                <a:chOff x="2690" y="1788"/>
                <a:chExt cx="404" cy="378"/>
              </a:xfrm>
            </p:grpSpPr>
            <p:grpSp>
              <p:nvGrpSpPr>
                <p:cNvPr id="34074" name="Group 929"/>
                <p:cNvGrpSpPr>
                  <a:grpSpLocks/>
                </p:cNvGrpSpPr>
                <p:nvPr/>
              </p:nvGrpSpPr>
              <p:grpSpPr bwMode="auto">
                <a:xfrm>
                  <a:off x="2940" y="2062"/>
                  <a:ext cx="70" cy="104"/>
                  <a:chOff x="2940" y="1922"/>
                  <a:chExt cx="70" cy="104"/>
                </a:xfrm>
              </p:grpSpPr>
              <p:sp>
                <p:nvSpPr>
                  <p:cNvPr id="34096" name="Freeform 930"/>
                  <p:cNvSpPr>
                    <a:spLocks/>
                  </p:cNvSpPr>
                  <p:nvPr/>
                </p:nvSpPr>
                <p:spPr bwMode="auto">
                  <a:xfrm>
                    <a:off x="2940" y="1922"/>
                    <a:ext cx="70" cy="104"/>
                  </a:xfrm>
                  <a:custGeom>
                    <a:avLst/>
                    <a:gdLst>
                      <a:gd name="T0" fmla="*/ 34 w 70"/>
                      <a:gd name="T1" fmla="*/ 104 h 104"/>
                      <a:gd name="T2" fmla="*/ 40 w 70"/>
                      <a:gd name="T3" fmla="*/ 104 h 104"/>
                      <a:gd name="T4" fmla="*/ 48 w 70"/>
                      <a:gd name="T5" fmla="*/ 100 h 104"/>
                      <a:gd name="T6" fmla="*/ 52 w 70"/>
                      <a:gd name="T7" fmla="*/ 96 h 104"/>
                      <a:gd name="T8" fmla="*/ 60 w 70"/>
                      <a:gd name="T9" fmla="*/ 90 h 104"/>
                      <a:gd name="T10" fmla="*/ 62 w 70"/>
                      <a:gd name="T11" fmla="*/ 80 h 104"/>
                      <a:gd name="T12" fmla="*/ 68 w 70"/>
                      <a:gd name="T13" fmla="*/ 72 h 104"/>
                      <a:gd name="T14" fmla="*/ 68 w 70"/>
                      <a:gd name="T15" fmla="*/ 62 h 104"/>
                      <a:gd name="T16" fmla="*/ 70 w 70"/>
                      <a:gd name="T17" fmla="*/ 52 h 104"/>
                      <a:gd name="T18" fmla="*/ 68 w 70"/>
                      <a:gd name="T19" fmla="*/ 42 h 104"/>
                      <a:gd name="T20" fmla="*/ 68 w 70"/>
                      <a:gd name="T21" fmla="*/ 30 h 104"/>
                      <a:gd name="T22" fmla="*/ 62 w 70"/>
                      <a:gd name="T23" fmla="*/ 24 h 104"/>
                      <a:gd name="T24" fmla="*/ 60 w 70"/>
                      <a:gd name="T25" fmla="*/ 14 h 104"/>
                      <a:gd name="T26" fmla="*/ 52 w 70"/>
                      <a:gd name="T27" fmla="*/ 8 h 104"/>
                      <a:gd name="T28" fmla="*/ 48 w 70"/>
                      <a:gd name="T29" fmla="*/ 4 h 104"/>
                      <a:gd name="T30" fmla="*/ 40 w 70"/>
                      <a:gd name="T31" fmla="*/ 0 h 104"/>
                      <a:gd name="T32" fmla="*/ 34 w 70"/>
                      <a:gd name="T33" fmla="*/ 0 h 104"/>
                      <a:gd name="T34" fmla="*/ 28 w 70"/>
                      <a:gd name="T35" fmla="*/ 0 h 104"/>
                      <a:gd name="T36" fmla="*/ 20 w 70"/>
                      <a:gd name="T37" fmla="*/ 4 h 104"/>
                      <a:gd name="T38" fmla="*/ 12 w 70"/>
                      <a:gd name="T39" fmla="*/ 8 h 104"/>
                      <a:gd name="T40" fmla="*/ 10 w 70"/>
                      <a:gd name="T41" fmla="*/ 14 h 104"/>
                      <a:gd name="T42" fmla="*/ 6 w 70"/>
                      <a:gd name="T43" fmla="*/ 24 h 104"/>
                      <a:gd name="T44" fmla="*/ 2 w 70"/>
                      <a:gd name="T45" fmla="*/ 30 h 104"/>
                      <a:gd name="T46" fmla="*/ 0 w 70"/>
                      <a:gd name="T47" fmla="*/ 42 h 104"/>
                      <a:gd name="T48" fmla="*/ 0 w 70"/>
                      <a:gd name="T49" fmla="*/ 52 h 104"/>
                      <a:gd name="T50" fmla="*/ 0 w 70"/>
                      <a:gd name="T51" fmla="*/ 62 h 104"/>
                      <a:gd name="T52" fmla="*/ 2 w 70"/>
                      <a:gd name="T53" fmla="*/ 72 h 104"/>
                      <a:gd name="T54" fmla="*/ 6 w 70"/>
                      <a:gd name="T55" fmla="*/ 80 h 104"/>
                      <a:gd name="T56" fmla="*/ 10 w 70"/>
                      <a:gd name="T57" fmla="*/ 90 h 104"/>
                      <a:gd name="T58" fmla="*/ 12 w 70"/>
                      <a:gd name="T59" fmla="*/ 96 h 104"/>
                      <a:gd name="T60" fmla="*/ 20 w 70"/>
                      <a:gd name="T61" fmla="*/ 100 h 104"/>
                      <a:gd name="T62" fmla="*/ 28 w 70"/>
                      <a:gd name="T63" fmla="*/ 104 h 104"/>
                      <a:gd name="T64" fmla="*/ 34 w 70"/>
                      <a:gd name="T65" fmla="*/ 104 h 10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0" h="104">
                        <a:moveTo>
                          <a:pt x="34" y="104"/>
                        </a:moveTo>
                        <a:lnTo>
                          <a:pt x="40" y="104"/>
                        </a:lnTo>
                        <a:lnTo>
                          <a:pt x="48" y="100"/>
                        </a:lnTo>
                        <a:lnTo>
                          <a:pt x="52" y="96"/>
                        </a:lnTo>
                        <a:lnTo>
                          <a:pt x="60" y="90"/>
                        </a:lnTo>
                        <a:lnTo>
                          <a:pt x="62" y="80"/>
                        </a:lnTo>
                        <a:lnTo>
                          <a:pt x="68" y="72"/>
                        </a:lnTo>
                        <a:lnTo>
                          <a:pt x="68" y="62"/>
                        </a:lnTo>
                        <a:lnTo>
                          <a:pt x="70" y="52"/>
                        </a:lnTo>
                        <a:lnTo>
                          <a:pt x="68" y="42"/>
                        </a:lnTo>
                        <a:lnTo>
                          <a:pt x="68" y="30"/>
                        </a:lnTo>
                        <a:lnTo>
                          <a:pt x="62" y="24"/>
                        </a:lnTo>
                        <a:lnTo>
                          <a:pt x="60" y="14"/>
                        </a:lnTo>
                        <a:lnTo>
                          <a:pt x="52" y="8"/>
                        </a:lnTo>
                        <a:lnTo>
                          <a:pt x="48" y="4"/>
                        </a:lnTo>
                        <a:lnTo>
                          <a:pt x="40" y="0"/>
                        </a:lnTo>
                        <a:lnTo>
                          <a:pt x="34" y="0"/>
                        </a:lnTo>
                        <a:lnTo>
                          <a:pt x="28" y="0"/>
                        </a:lnTo>
                        <a:lnTo>
                          <a:pt x="20" y="4"/>
                        </a:lnTo>
                        <a:lnTo>
                          <a:pt x="12" y="8"/>
                        </a:lnTo>
                        <a:lnTo>
                          <a:pt x="10" y="14"/>
                        </a:lnTo>
                        <a:lnTo>
                          <a:pt x="6" y="24"/>
                        </a:lnTo>
                        <a:lnTo>
                          <a:pt x="2" y="30"/>
                        </a:lnTo>
                        <a:lnTo>
                          <a:pt x="0" y="42"/>
                        </a:lnTo>
                        <a:lnTo>
                          <a:pt x="0" y="52"/>
                        </a:lnTo>
                        <a:lnTo>
                          <a:pt x="0" y="62"/>
                        </a:lnTo>
                        <a:lnTo>
                          <a:pt x="2" y="72"/>
                        </a:lnTo>
                        <a:lnTo>
                          <a:pt x="6" y="80"/>
                        </a:lnTo>
                        <a:lnTo>
                          <a:pt x="10" y="90"/>
                        </a:lnTo>
                        <a:lnTo>
                          <a:pt x="12" y="96"/>
                        </a:lnTo>
                        <a:lnTo>
                          <a:pt x="20" y="100"/>
                        </a:lnTo>
                        <a:lnTo>
                          <a:pt x="28" y="104"/>
                        </a:lnTo>
                        <a:lnTo>
                          <a:pt x="34" y="104"/>
                        </a:lnTo>
                        <a:close/>
                      </a:path>
                    </a:pathLst>
                  </a:custGeom>
                  <a:solidFill>
                    <a:srgbClr val="00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097" name="Freeform 931"/>
                  <p:cNvSpPr>
                    <a:spLocks/>
                  </p:cNvSpPr>
                  <p:nvPr/>
                </p:nvSpPr>
                <p:spPr bwMode="auto">
                  <a:xfrm>
                    <a:off x="2940" y="1922"/>
                    <a:ext cx="70" cy="104"/>
                  </a:xfrm>
                  <a:custGeom>
                    <a:avLst/>
                    <a:gdLst>
                      <a:gd name="T0" fmla="*/ 34 w 70"/>
                      <a:gd name="T1" fmla="*/ 104 h 104"/>
                      <a:gd name="T2" fmla="*/ 40 w 70"/>
                      <a:gd name="T3" fmla="*/ 104 h 104"/>
                      <a:gd name="T4" fmla="*/ 48 w 70"/>
                      <a:gd name="T5" fmla="*/ 100 h 104"/>
                      <a:gd name="T6" fmla="*/ 52 w 70"/>
                      <a:gd name="T7" fmla="*/ 96 h 104"/>
                      <a:gd name="T8" fmla="*/ 60 w 70"/>
                      <a:gd name="T9" fmla="*/ 90 h 104"/>
                      <a:gd name="T10" fmla="*/ 62 w 70"/>
                      <a:gd name="T11" fmla="*/ 80 h 104"/>
                      <a:gd name="T12" fmla="*/ 68 w 70"/>
                      <a:gd name="T13" fmla="*/ 72 h 104"/>
                      <a:gd name="T14" fmla="*/ 68 w 70"/>
                      <a:gd name="T15" fmla="*/ 62 h 104"/>
                      <a:gd name="T16" fmla="*/ 70 w 70"/>
                      <a:gd name="T17" fmla="*/ 52 h 104"/>
                      <a:gd name="T18" fmla="*/ 68 w 70"/>
                      <a:gd name="T19" fmla="*/ 42 h 104"/>
                      <a:gd name="T20" fmla="*/ 68 w 70"/>
                      <a:gd name="T21" fmla="*/ 30 h 104"/>
                      <a:gd name="T22" fmla="*/ 62 w 70"/>
                      <a:gd name="T23" fmla="*/ 24 h 104"/>
                      <a:gd name="T24" fmla="*/ 60 w 70"/>
                      <a:gd name="T25" fmla="*/ 14 h 104"/>
                      <a:gd name="T26" fmla="*/ 52 w 70"/>
                      <a:gd name="T27" fmla="*/ 8 h 104"/>
                      <a:gd name="T28" fmla="*/ 48 w 70"/>
                      <a:gd name="T29" fmla="*/ 4 h 104"/>
                      <a:gd name="T30" fmla="*/ 40 w 70"/>
                      <a:gd name="T31" fmla="*/ 0 h 104"/>
                      <a:gd name="T32" fmla="*/ 34 w 70"/>
                      <a:gd name="T33" fmla="*/ 0 h 104"/>
                      <a:gd name="T34" fmla="*/ 28 w 70"/>
                      <a:gd name="T35" fmla="*/ 0 h 104"/>
                      <a:gd name="T36" fmla="*/ 20 w 70"/>
                      <a:gd name="T37" fmla="*/ 4 h 104"/>
                      <a:gd name="T38" fmla="*/ 12 w 70"/>
                      <a:gd name="T39" fmla="*/ 8 h 104"/>
                      <a:gd name="T40" fmla="*/ 10 w 70"/>
                      <a:gd name="T41" fmla="*/ 14 h 104"/>
                      <a:gd name="T42" fmla="*/ 6 w 70"/>
                      <a:gd name="T43" fmla="*/ 24 h 104"/>
                      <a:gd name="T44" fmla="*/ 2 w 70"/>
                      <a:gd name="T45" fmla="*/ 30 h 104"/>
                      <a:gd name="T46" fmla="*/ 0 w 70"/>
                      <a:gd name="T47" fmla="*/ 42 h 104"/>
                      <a:gd name="T48" fmla="*/ 0 w 70"/>
                      <a:gd name="T49" fmla="*/ 52 h 104"/>
                      <a:gd name="T50" fmla="*/ 0 w 70"/>
                      <a:gd name="T51" fmla="*/ 62 h 104"/>
                      <a:gd name="T52" fmla="*/ 2 w 70"/>
                      <a:gd name="T53" fmla="*/ 72 h 104"/>
                      <a:gd name="T54" fmla="*/ 6 w 70"/>
                      <a:gd name="T55" fmla="*/ 80 h 104"/>
                      <a:gd name="T56" fmla="*/ 10 w 70"/>
                      <a:gd name="T57" fmla="*/ 90 h 104"/>
                      <a:gd name="T58" fmla="*/ 12 w 70"/>
                      <a:gd name="T59" fmla="*/ 96 h 104"/>
                      <a:gd name="T60" fmla="*/ 20 w 70"/>
                      <a:gd name="T61" fmla="*/ 100 h 104"/>
                      <a:gd name="T62" fmla="*/ 28 w 70"/>
                      <a:gd name="T63" fmla="*/ 104 h 104"/>
                      <a:gd name="T64" fmla="*/ 34 w 70"/>
                      <a:gd name="T65" fmla="*/ 104 h 10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0" h="104">
                        <a:moveTo>
                          <a:pt x="34" y="104"/>
                        </a:moveTo>
                        <a:lnTo>
                          <a:pt x="40" y="104"/>
                        </a:lnTo>
                        <a:lnTo>
                          <a:pt x="48" y="100"/>
                        </a:lnTo>
                        <a:lnTo>
                          <a:pt x="52" y="96"/>
                        </a:lnTo>
                        <a:lnTo>
                          <a:pt x="60" y="90"/>
                        </a:lnTo>
                        <a:lnTo>
                          <a:pt x="62" y="80"/>
                        </a:lnTo>
                        <a:lnTo>
                          <a:pt x="68" y="72"/>
                        </a:lnTo>
                        <a:lnTo>
                          <a:pt x="68" y="62"/>
                        </a:lnTo>
                        <a:lnTo>
                          <a:pt x="70" y="52"/>
                        </a:lnTo>
                        <a:lnTo>
                          <a:pt x="68" y="42"/>
                        </a:lnTo>
                        <a:lnTo>
                          <a:pt x="68" y="30"/>
                        </a:lnTo>
                        <a:lnTo>
                          <a:pt x="62" y="24"/>
                        </a:lnTo>
                        <a:lnTo>
                          <a:pt x="60" y="14"/>
                        </a:lnTo>
                        <a:lnTo>
                          <a:pt x="52" y="8"/>
                        </a:lnTo>
                        <a:lnTo>
                          <a:pt x="48" y="4"/>
                        </a:lnTo>
                        <a:lnTo>
                          <a:pt x="40" y="0"/>
                        </a:lnTo>
                        <a:lnTo>
                          <a:pt x="34" y="0"/>
                        </a:lnTo>
                        <a:lnTo>
                          <a:pt x="28" y="0"/>
                        </a:lnTo>
                        <a:lnTo>
                          <a:pt x="20" y="4"/>
                        </a:lnTo>
                        <a:lnTo>
                          <a:pt x="12" y="8"/>
                        </a:lnTo>
                        <a:lnTo>
                          <a:pt x="10" y="14"/>
                        </a:lnTo>
                        <a:lnTo>
                          <a:pt x="6" y="24"/>
                        </a:lnTo>
                        <a:lnTo>
                          <a:pt x="2" y="30"/>
                        </a:lnTo>
                        <a:lnTo>
                          <a:pt x="0" y="42"/>
                        </a:lnTo>
                        <a:lnTo>
                          <a:pt x="0" y="52"/>
                        </a:lnTo>
                        <a:lnTo>
                          <a:pt x="0" y="62"/>
                        </a:lnTo>
                        <a:lnTo>
                          <a:pt x="2" y="72"/>
                        </a:lnTo>
                        <a:lnTo>
                          <a:pt x="6" y="80"/>
                        </a:lnTo>
                        <a:lnTo>
                          <a:pt x="10" y="90"/>
                        </a:lnTo>
                        <a:lnTo>
                          <a:pt x="12" y="96"/>
                        </a:lnTo>
                        <a:lnTo>
                          <a:pt x="20" y="100"/>
                        </a:lnTo>
                        <a:lnTo>
                          <a:pt x="28" y="104"/>
                        </a:lnTo>
                        <a:lnTo>
                          <a:pt x="34" y="104"/>
                        </a:lnTo>
                      </a:path>
                    </a:pathLst>
                  </a:custGeom>
                  <a:noFill/>
                  <a:ln w="12700">
                    <a:solidFill>
                      <a:srgbClr val="00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075" name="Group 932"/>
                <p:cNvGrpSpPr>
                  <a:grpSpLocks/>
                </p:cNvGrpSpPr>
                <p:nvPr/>
              </p:nvGrpSpPr>
              <p:grpSpPr bwMode="auto">
                <a:xfrm>
                  <a:off x="2710" y="1844"/>
                  <a:ext cx="18" cy="136"/>
                  <a:chOff x="2710" y="1704"/>
                  <a:chExt cx="18" cy="136"/>
                </a:xfrm>
              </p:grpSpPr>
              <p:sp>
                <p:nvSpPr>
                  <p:cNvPr id="34094" name="Freeform 933"/>
                  <p:cNvSpPr>
                    <a:spLocks/>
                  </p:cNvSpPr>
                  <p:nvPr/>
                </p:nvSpPr>
                <p:spPr bwMode="auto">
                  <a:xfrm>
                    <a:off x="2710" y="1704"/>
                    <a:ext cx="18" cy="136"/>
                  </a:xfrm>
                  <a:custGeom>
                    <a:avLst/>
                    <a:gdLst>
                      <a:gd name="T0" fmla="*/ 8 w 18"/>
                      <a:gd name="T1" fmla="*/ 0 h 136"/>
                      <a:gd name="T2" fmla="*/ 0 w 18"/>
                      <a:gd name="T3" fmla="*/ 0 h 136"/>
                      <a:gd name="T4" fmla="*/ 0 w 18"/>
                      <a:gd name="T5" fmla="*/ 136 h 136"/>
                      <a:gd name="T6" fmla="*/ 18 w 18"/>
                      <a:gd name="T7" fmla="*/ 136 h 136"/>
                      <a:gd name="T8" fmla="*/ 18 w 18"/>
                      <a:gd name="T9" fmla="*/ 0 h 136"/>
                      <a:gd name="T10" fmla="*/ 8 w 18"/>
                      <a:gd name="T11" fmla="*/ 0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36">
                        <a:moveTo>
                          <a:pt x="8" y="0"/>
                        </a:moveTo>
                        <a:lnTo>
                          <a:pt x="0" y="0"/>
                        </a:lnTo>
                        <a:lnTo>
                          <a:pt x="0" y="136"/>
                        </a:lnTo>
                        <a:lnTo>
                          <a:pt x="18" y="136"/>
                        </a:lnTo>
                        <a:lnTo>
                          <a:pt x="18" y="0"/>
                        </a:lnTo>
                        <a:lnTo>
                          <a:pt x="8"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095" name="Freeform 934"/>
                  <p:cNvSpPr>
                    <a:spLocks/>
                  </p:cNvSpPr>
                  <p:nvPr/>
                </p:nvSpPr>
                <p:spPr bwMode="auto">
                  <a:xfrm>
                    <a:off x="2710" y="1704"/>
                    <a:ext cx="18" cy="136"/>
                  </a:xfrm>
                  <a:custGeom>
                    <a:avLst/>
                    <a:gdLst>
                      <a:gd name="T0" fmla="*/ 8 w 18"/>
                      <a:gd name="T1" fmla="*/ 0 h 136"/>
                      <a:gd name="T2" fmla="*/ 0 w 18"/>
                      <a:gd name="T3" fmla="*/ 0 h 136"/>
                      <a:gd name="T4" fmla="*/ 0 w 18"/>
                      <a:gd name="T5" fmla="*/ 136 h 136"/>
                      <a:gd name="T6" fmla="*/ 18 w 18"/>
                      <a:gd name="T7" fmla="*/ 136 h 136"/>
                      <a:gd name="T8" fmla="*/ 18 w 18"/>
                      <a:gd name="T9" fmla="*/ 0 h 136"/>
                      <a:gd name="T10" fmla="*/ 8 w 18"/>
                      <a:gd name="T11" fmla="*/ 0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36">
                        <a:moveTo>
                          <a:pt x="8" y="0"/>
                        </a:moveTo>
                        <a:lnTo>
                          <a:pt x="0" y="0"/>
                        </a:lnTo>
                        <a:lnTo>
                          <a:pt x="0" y="136"/>
                        </a:lnTo>
                        <a:lnTo>
                          <a:pt x="18" y="136"/>
                        </a:lnTo>
                        <a:lnTo>
                          <a:pt x="18" y="0"/>
                        </a:lnTo>
                        <a:lnTo>
                          <a:pt x="8" y="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076" name="Group 935"/>
                <p:cNvGrpSpPr>
                  <a:grpSpLocks/>
                </p:cNvGrpSpPr>
                <p:nvPr/>
              </p:nvGrpSpPr>
              <p:grpSpPr bwMode="auto">
                <a:xfrm>
                  <a:off x="2690" y="1904"/>
                  <a:ext cx="30" cy="16"/>
                  <a:chOff x="2690" y="1764"/>
                  <a:chExt cx="30" cy="16"/>
                </a:xfrm>
              </p:grpSpPr>
              <p:sp>
                <p:nvSpPr>
                  <p:cNvPr id="34092" name="Freeform 936"/>
                  <p:cNvSpPr>
                    <a:spLocks/>
                  </p:cNvSpPr>
                  <p:nvPr/>
                </p:nvSpPr>
                <p:spPr bwMode="auto">
                  <a:xfrm>
                    <a:off x="2690" y="1764"/>
                    <a:ext cx="30" cy="16"/>
                  </a:xfrm>
                  <a:custGeom>
                    <a:avLst/>
                    <a:gdLst>
                      <a:gd name="T0" fmla="*/ 0 w 30"/>
                      <a:gd name="T1" fmla="*/ 4 h 16"/>
                      <a:gd name="T2" fmla="*/ 10 w 30"/>
                      <a:gd name="T3" fmla="*/ 16 h 16"/>
                      <a:gd name="T4" fmla="*/ 30 w 30"/>
                      <a:gd name="T5" fmla="*/ 16 h 16"/>
                      <a:gd name="T6" fmla="*/ 30 w 30"/>
                      <a:gd name="T7" fmla="*/ 0 h 16"/>
                      <a:gd name="T8" fmla="*/ 10 w 30"/>
                      <a:gd name="T9" fmla="*/ 0 h 16"/>
                      <a:gd name="T10" fmla="*/ 16 w 30"/>
                      <a:gd name="T11" fmla="*/ 10 h 16"/>
                      <a:gd name="T12" fmla="*/ 0 w 30"/>
                      <a:gd name="T13" fmla="*/ 4 h 16"/>
                      <a:gd name="T14" fmla="*/ 0 w 30"/>
                      <a:gd name="T15" fmla="*/ 16 h 16"/>
                      <a:gd name="T16" fmla="*/ 10 w 30"/>
                      <a:gd name="T17" fmla="*/ 16 h 16"/>
                      <a:gd name="T18" fmla="*/ 0 w 30"/>
                      <a:gd name="T19" fmla="*/ 4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 h="16">
                        <a:moveTo>
                          <a:pt x="0" y="4"/>
                        </a:moveTo>
                        <a:lnTo>
                          <a:pt x="10" y="16"/>
                        </a:lnTo>
                        <a:lnTo>
                          <a:pt x="30" y="16"/>
                        </a:lnTo>
                        <a:lnTo>
                          <a:pt x="30" y="0"/>
                        </a:lnTo>
                        <a:lnTo>
                          <a:pt x="10" y="0"/>
                        </a:lnTo>
                        <a:lnTo>
                          <a:pt x="16" y="10"/>
                        </a:lnTo>
                        <a:lnTo>
                          <a:pt x="0" y="4"/>
                        </a:lnTo>
                        <a:lnTo>
                          <a:pt x="0" y="16"/>
                        </a:lnTo>
                        <a:lnTo>
                          <a:pt x="10" y="16"/>
                        </a:lnTo>
                        <a:lnTo>
                          <a:pt x="0" y="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093" name="Freeform 937"/>
                  <p:cNvSpPr>
                    <a:spLocks/>
                  </p:cNvSpPr>
                  <p:nvPr/>
                </p:nvSpPr>
                <p:spPr bwMode="auto">
                  <a:xfrm>
                    <a:off x="2690" y="1764"/>
                    <a:ext cx="30" cy="16"/>
                  </a:xfrm>
                  <a:custGeom>
                    <a:avLst/>
                    <a:gdLst>
                      <a:gd name="T0" fmla="*/ 0 w 30"/>
                      <a:gd name="T1" fmla="*/ 4 h 16"/>
                      <a:gd name="T2" fmla="*/ 10 w 30"/>
                      <a:gd name="T3" fmla="*/ 16 h 16"/>
                      <a:gd name="T4" fmla="*/ 30 w 30"/>
                      <a:gd name="T5" fmla="*/ 16 h 16"/>
                      <a:gd name="T6" fmla="*/ 30 w 30"/>
                      <a:gd name="T7" fmla="*/ 0 h 16"/>
                      <a:gd name="T8" fmla="*/ 10 w 30"/>
                      <a:gd name="T9" fmla="*/ 0 h 16"/>
                      <a:gd name="T10" fmla="*/ 16 w 30"/>
                      <a:gd name="T11" fmla="*/ 10 h 16"/>
                      <a:gd name="T12" fmla="*/ 0 w 30"/>
                      <a:gd name="T13" fmla="*/ 4 h 16"/>
                      <a:gd name="T14" fmla="*/ 0 w 30"/>
                      <a:gd name="T15" fmla="*/ 16 h 16"/>
                      <a:gd name="T16" fmla="*/ 10 w 30"/>
                      <a:gd name="T17" fmla="*/ 16 h 16"/>
                      <a:gd name="T18" fmla="*/ 0 w 30"/>
                      <a:gd name="T19" fmla="*/ 4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 h="16">
                        <a:moveTo>
                          <a:pt x="0" y="4"/>
                        </a:moveTo>
                        <a:lnTo>
                          <a:pt x="10" y="16"/>
                        </a:lnTo>
                        <a:lnTo>
                          <a:pt x="30" y="16"/>
                        </a:lnTo>
                        <a:lnTo>
                          <a:pt x="30" y="0"/>
                        </a:lnTo>
                        <a:lnTo>
                          <a:pt x="10" y="0"/>
                        </a:lnTo>
                        <a:lnTo>
                          <a:pt x="16" y="10"/>
                        </a:lnTo>
                        <a:lnTo>
                          <a:pt x="0" y="4"/>
                        </a:lnTo>
                        <a:lnTo>
                          <a:pt x="0" y="16"/>
                        </a:lnTo>
                        <a:lnTo>
                          <a:pt x="10" y="16"/>
                        </a:lnTo>
                        <a:lnTo>
                          <a:pt x="0" y="4"/>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077" name="Group 938"/>
                <p:cNvGrpSpPr>
                  <a:grpSpLocks/>
                </p:cNvGrpSpPr>
                <p:nvPr/>
              </p:nvGrpSpPr>
              <p:grpSpPr bwMode="auto">
                <a:xfrm>
                  <a:off x="2692" y="1788"/>
                  <a:ext cx="36" cy="124"/>
                  <a:chOff x="2692" y="1648"/>
                  <a:chExt cx="36" cy="124"/>
                </a:xfrm>
              </p:grpSpPr>
              <p:sp>
                <p:nvSpPr>
                  <p:cNvPr id="34090" name="Freeform 939"/>
                  <p:cNvSpPr>
                    <a:spLocks/>
                  </p:cNvSpPr>
                  <p:nvPr/>
                </p:nvSpPr>
                <p:spPr bwMode="auto">
                  <a:xfrm>
                    <a:off x="2692" y="1648"/>
                    <a:ext cx="36" cy="124"/>
                  </a:xfrm>
                  <a:custGeom>
                    <a:avLst/>
                    <a:gdLst>
                      <a:gd name="T0" fmla="*/ 36 w 36"/>
                      <a:gd name="T1" fmla="*/ 54 h 124"/>
                      <a:gd name="T2" fmla="*/ 18 w 36"/>
                      <a:gd name="T3" fmla="*/ 52 h 124"/>
                      <a:gd name="T4" fmla="*/ 0 w 36"/>
                      <a:gd name="T5" fmla="*/ 120 h 124"/>
                      <a:gd name="T6" fmla="*/ 14 w 36"/>
                      <a:gd name="T7" fmla="*/ 124 h 124"/>
                      <a:gd name="T8" fmla="*/ 36 w 36"/>
                      <a:gd name="T9" fmla="*/ 56 h 124"/>
                      <a:gd name="T10" fmla="*/ 18 w 36"/>
                      <a:gd name="T11" fmla="*/ 54 h 124"/>
                      <a:gd name="T12" fmla="*/ 36 w 36"/>
                      <a:gd name="T13" fmla="*/ 54 h 124"/>
                      <a:gd name="T14" fmla="*/ 36 w 36"/>
                      <a:gd name="T15" fmla="*/ 0 h 124"/>
                      <a:gd name="T16" fmla="*/ 18 w 36"/>
                      <a:gd name="T17" fmla="*/ 52 h 124"/>
                      <a:gd name="T18" fmla="*/ 36 w 36"/>
                      <a:gd name="T19" fmla="*/ 54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124">
                        <a:moveTo>
                          <a:pt x="36" y="54"/>
                        </a:moveTo>
                        <a:lnTo>
                          <a:pt x="18" y="52"/>
                        </a:lnTo>
                        <a:lnTo>
                          <a:pt x="0" y="120"/>
                        </a:lnTo>
                        <a:lnTo>
                          <a:pt x="14" y="124"/>
                        </a:lnTo>
                        <a:lnTo>
                          <a:pt x="36" y="56"/>
                        </a:lnTo>
                        <a:lnTo>
                          <a:pt x="18" y="54"/>
                        </a:lnTo>
                        <a:lnTo>
                          <a:pt x="36" y="54"/>
                        </a:lnTo>
                        <a:lnTo>
                          <a:pt x="36" y="0"/>
                        </a:lnTo>
                        <a:lnTo>
                          <a:pt x="18" y="52"/>
                        </a:lnTo>
                        <a:lnTo>
                          <a:pt x="36" y="5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091" name="Freeform 940"/>
                  <p:cNvSpPr>
                    <a:spLocks/>
                  </p:cNvSpPr>
                  <p:nvPr/>
                </p:nvSpPr>
                <p:spPr bwMode="auto">
                  <a:xfrm>
                    <a:off x="2692" y="1648"/>
                    <a:ext cx="36" cy="124"/>
                  </a:xfrm>
                  <a:custGeom>
                    <a:avLst/>
                    <a:gdLst>
                      <a:gd name="T0" fmla="*/ 36 w 36"/>
                      <a:gd name="T1" fmla="*/ 54 h 124"/>
                      <a:gd name="T2" fmla="*/ 18 w 36"/>
                      <a:gd name="T3" fmla="*/ 52 h 124"/>
                      <a:gd name="T4" fmla="*/ 0 w 36"/>
                      <a:gd name="T5" fmla="*/ 120 h 124"/>
                      <a:gd name="T6" fmla="*/ 14 w 36"/>
                      <a:gd name="T7" fmla="*/ 124 h 124"/>
                      <a:gd name="T8" fmla="*/ 36 w 36"/>
                      <a:gd name="T9" fmla="*/ 56 h 124"/>
                      <a:gd name="T10" fmla="*/ 18 w 36"/>
                      <a:gd name="T11" fmla="*/ 54 h 124"/>
                      <a:gd name="T12" fmla="*/ 36 w 36"/>
                      <a:gd name="T13" fmla="*/ 54 h 124"/>
                      <a:gd name="T14" fmla="*/ 36 w 36"/>
                      <a:gd name="T15" fmla="*/ 0 h 124"/>
                      <a:gd name="T16" fmla="*/ 18 w 36"/>
                      <a:gd name="T17" fmla="*/ 52 h 124"/>
                      <a:gd name="T18" fmla="*/ 36 w 36"/>
                      <a:gd name="T19" fmla="*/ 54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124">
                        <a:moveTo>
                          <a:pt x="36" y="54"/>
                        </a:moveTo>
                        <a:lnTo>
                          <a:pt x="18" y="52"/>
                        </a:lnTo>
                        <a:lnTo>
                          <a:pt x="0" y="120"/>
                        </a:lnTo>
                        <a:lnTo>
                          <a:pt x="14" y="124"/>
                        </a:lnTo>
                        <a:lnTo>
                          <a:pt x="36" y="56"/>
                        </a:lnTo>
                        <a:lnTo>
                          <a:pt x="18" y="54"/>
                        </a:lnTo>
                        <a:lnTo>
                          <a:pt x="36" y="54"/>
                        </a:lnTo>
                        <a:lnTo>
                          <a:pt x="36" y="0"/>
                        </a:lnTo>
                        <a:lnTo>
                          <a:pt x="18" y="52"/>
                        </a:lnTo>
                        <a:lnTo>
                          <a:pt x="36" y="54"/>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078" name="Group 941"/>
                <p:cNvGrpSpPr>
                  <a:grpSpLocks/>
                </p:cNvGrpSpPr>
                <p:nvPr/>
              </p:nvGrpSpPr>
              <p:grpSpPr bwMode="auto">
                <a:xfrm>
                  <a:off x="2776" y="1844"/>
                  <a:ext cx="18" cy="136"/>
                  <a:chOff x="2776" y="1704"/>
                  <a:chExt cx="18" cy="136"/>
                </a:xfrm>
              </p:grpSpPr>
              <p:sp>
                <p:nvSpPr>
                  <p:cNvPr id="34088" name="Freeform 942"/>
                  <p:cNvSpPr>
                    <a:spLocks/>
                  </p:cNvSpPr>
                  <p:nvPr/>
                </p:nvSpPr>
                <p:spPr bwMode="auto">
                  <a:xfrm>
                    <a:off x="2776" y="1704"/>
                    <a:ext cx="18" cy="136"/>
                  </a:xfrm>
                  <a:custGeom>
                    <a:avLst/>
                    <a:gdLst>
                      <a:gd name="T0" fmla="*/ 6 w 18"/>
                      <a:gd name="T1" fmla="*/ 136 h 136"/>
                      <a:gd name="T2" fmla="*/ 18 w 18"/>
                      <a:gd name="T3" fmla="*/ 136 h 136"/>
                      <a:gd name="T4" fmla="*/ 18 w 18"/>
                      <a:gd name="T5" fmla="*/ 0 h 136"/>
                      <a:gd name="T6" fmla="*/ 0 w 18"/>
                      <a:gd name="T7" fmla="*/ 0 h 136"/>
                      <a:gd name="T8" fmla="*/ 0 w 18"/>
                      <a:gd name="T9" fmla="*/ 136 h 136"/>
                      <a:gd name="T10" fmla="*/ 6 w 18"/>
                      <a:gd name="T11" fmla="*/ 136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36">
                        <a:moveTo>
                          <a:pt x="6" y="136"/>
                        </a:moveTo>
                        <a:lnTo>
                          <a:pt x="18" y="136"/>
                        </a:lnTo>
                        <a:lnTo>
                          <a:pt x="18" y="0"/>
                        </a:lnTo>
                        <a:lnTo>
                          <a:pt x="0" y="0"/>
                        </a:lnTo>
                        <a:lnTo>
                          <a:pt x="0" y="136"/>
                        </a:lnTo>
                        <a:lnTo>
                          <a:pt x="6" y="13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089" name="Freeform 943"/>
                  <p:cNvSpPr>
                    <a:spLocks/>
                  </p:cNvSpPr>
                  <p:nvPr/>
                </p:nvSpPr>
                <p:spPr bwMode="auto">
                  <a:xfrm>
                    <a:off x="2776" y="1704"/>
                    <a:ext cx="18" cy="136"/>
                  </a:xfrm>
                  <a:custGeom>
                    <a:avLst/>
                    <a:gdLst>
                      <a:gd name="T0" fmla="*/ 6 w 18"/>
                      <a:gd name="T1" fmla="*/ 136 h 136"/>
                      <a:gd name="T2" fmla="*/ 18 w 18"/>
                      <a:gd name="T3" fmla="*/ 136 h 136"/>
                      <a:gd name="T4" fmla="*/ 18 w 18"/>
                      <a:gd name="T5" fmla="*/ 0 h 136"/>
                      <a:gd name="T6" fmla="*/ 0 w 18"/>
                      <a:gd name="T7" fmla="*/ 0 h 136"/>
                      <a:gd name="T8" fmla="*/ 0 w 18"/>
                      <a:gd name="T9" fmla="*/ 136 h 136"/>
                      <a:gd name="T10" fmla="*/ 6 w 18"/>
                      <a:gd name="T11" fmla="*/ 136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36">
                        <a:moveTo>
                          <a:pt x="6" y="136"/>
                        </a:moveTo>
                        <a:lnTo>
                          <a:pt x="18" y="136"/>
                        </a:lnTo>
                        <a:lnTo>
                          <a:pt x="18" y="0"/>
                        </a:lnTo>
                        <a:lnTo>
                          <a:pt x="0" y="0"/>
                        </a:lnTo>
                        <a:lnTo>
                          <a:pt x="0" y="136"/>
                        </a:lnTo>
                        <a:lnTo>
                          <a:pt x="6" y="136"/>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079" name="Group 944"/>
                <p:cNvGrpSpPr>
                  <a:grpSpLocks/>
                </p:cNvGrpSpPr>
                <p:nvPr/>
              </p:nvGrpSpPr>
              <p:grpSpPr bwMode="auto">
                <a:xfrm>
                  <a:off x="2782" y="1908"/>
                  <a:ext cx="30" cy="16"/>
                  <a:chOff x="2782" y="1768"/>
                  <a:chExt cx="30" cy="16"/>
                </a:xfrm>
              </p:grpSpPr>
              <p:sp>
                <p:nvSpPr>
                  <p:cNvPr id="34086" name="Freeform 945"/>
                  <p:cNvSpPr>
                    <a:spLocks/>
                  </p:cNvSpPr>
                  <p:nvPr/>
                </p:nvSpPr>
                <p:spPr bwMode="auto">
                  <a:xfrm>
                    <a:off x="2782" y="1768"/>
                    <a:ext cx="30" cy="16"/>
                  </a:xfrm>
                  <a:custGeom>
                    <a:avLst/>
                    <a:gdLst>
                      <a:gd name="T0" fmla="*/ 28 w 30"/>
                      <a:gd name="T1" fmla="*/ 10 h 16"/>
                      <a:gd name="T2" fmla="*/ 20 w 30"/>
                      <a:gd name="T3" fmla="*/ 0 h 16"/>
                      <a:gd name="T4" fmla="*/ 0 w 30"/>
                      <a:gd name="T5" fmla="*/ 0 h 16"/>
                      <a:gd name="T6" fmla="*/ 0 w 30"/>
                      <a:gd name="T7" fmla="*/ 16 h 16"/>
                      <a:gd name="T8" fmla="*/ 20 w 30"/>
                      <a:gd name="T9" fmla="*/ 16 h 16"/>
                      <a:gd name="T10" fmla="*/ 12 w 30"/>
                      <a:gd name="T11" fmla="*/ 4 h 16"/>
                      <a:gd name="T12" fmla="*/ 28 w 30"/>
                      <a:gd name="T13" fmla="*/ 10 h 16"/>
                      <a:gd name="T14" fmla="*/ 30 w 30"/>
                      <a:gd name="T15" fmla="*/ 0 h 16"/>
                      <a:gd name="T16" fmla="*/ 20 w 30"/>
                      <a:gd name="T17" fmla="*/ 0 h 16"/>
                      <a:gd name="T18" fmla="*/ 28 w 30"/>
                      <a:gd name="T19" fmla="*/ 10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 h="16">
                        <a:moveTo>
                          <a:pt x="28" y="10"/>
                        </a:moveTo>
                        <a:lnTo>
                          <a:pt x="20" y="0"/>
                        </a:lnTo>
                        <a:lnTo>
                          <a:pt x="0" y="0"/>
                        </a:lnTo>
                        <a:lnTo>
                          <a:pt x="0" y="16"/>
                        </a:lnTo>
                        <a:lnTo>
                          <a:pt x="20" y="16"/>
                        </a:lnTo>
                        <a:lnTo>
                          <a:pt x="12" y="4"/>
                        </a:lnTo>
                        <a:lnTo>
                          <a:pt x="28" y="10"/>
                        </a:lnTo>
                        <a:lnTo>
                          <a:pt x="30" y="0"/>
                        </a:lnTo>
                        <a:lnTo>
                          <a:pt x="20" y="0"/>
                        </a:lnTo>
                        <a:lnTo>
                          <a:pt x="28" y="1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087" name="Freeform 946"/>
                  <p:cNvSpPr>
                    <a:spLocks/>
                  </p:cNvSpPr>
                  <p:nvPr/>
                </p:nvSpPr>
                <p:spPr bwMode="auto">
                  <a:xfrm>
                    <a:off x="2782" y="1768"/>
                    <a:ext cx="30" cy="16"/>
                  </a:xfrm>
                  <a:custGeom>
                    <a:avLst/>
                    <a:gdLst>
                      <a:gd name="T0" fmla="*/ 28 w 30"/>
                      <a:gd name="T1" fmla="*/ 10 h 16"/>
                      <a:gd name="T2" fmla="*/ 20 w 30"/>
                      <a:gd name="T3" fmla="*/ 0 h 16"/>
                      <a:gd name="T4" fmla="*/ 0 w 30"/>
                      <a:gd name="T5" fmla="*/ 0 h 16"/>
                      <a:gd name="T6" fmla="*/ 0 w 30"/>
                      <a:gd name="T7" fmla="*/ 16 h 16"/>
                      <a:gd name="T8" fmla="*/ 20 w 30"/>
                      <a:gd name="T9" fmla="*/ 16 h 16"/>
                      <a:gd name="T10" fmla="*/ 12 w 30"/>
                      <a:gd name="T11" fmla="*/ 4 h 16"/>
                      <a:gd name="T12" fmla="*/ 28 w 30"/>
                      <a:gd name="T13" fmla="*/ 10 h 16"/>
                      <a:gd name="T14" fmla="*/ 30 w 30"/>
                      <a:gd name="T15" fmla="*/ 0 h 16"/>
                      <a:gd name="T16" fmla="*/ 20 w 30"/>
                      <a:gd name="T17" fmla="*/ 0 h 16"/>
                      <a:gd name="T18" fmla="*/ 28 w 30"/>
                      <a:gd name="T19" fmla="*/ 10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 h="16">
                        <a:moveTo>
                          <a:pt x="28" y="10"/>
                        </a:moveTo>
                        <a:lnTo>
                          <a:pt x="20" y="0"/>
                        </a:lnTo>
                        <a:lnTo>
                          <a:pt x="0" y="0"/>
                        </a:lnTo>
                        <a:lnTo>
                          <a:pt x="0" y="16"/>
                        </a:lnTo>
                        <a:lnTo>
                          <a:pt x="20" y="16"/>
                        </a:lnTo>
                        <a:lnTo>
                          <a:pt x="12" y="4"/>
                        </a:lnTo>
                        <a:lnTo>
                          <a:pt x="28" y="10"/>
                        </a:lnTo>
                        <a:lnTo>
                          <a:pt x="30" y="0"/>
                        </a:lnTo>
                        <a:lnTo>
                          <a:pt x="20" y="0"/>
                        </a:lnTo>
                        <a:lnTo>
                          <a:pt x="28" y="10"/>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080" name="Group 947"/>
                <p:cNvGrpSpPr>
                  <a:grpSpLocks/>
                </p:cNvGrpSpPr>
                <p:nvPr/>
              </p:nvGrpSpPr>
              <p:grpSpPr bwMode="auto">
                <a:xfrm>
                  <a:off x="2776" y="1914"/>
                  <a:ext cx="36" cy="126"/>
                  <a:chOff x="2776" y="1774"/>
                  <a:chExt cx="36" cy="126"/>
                </a:xfrm>
              </p:grpSpPr>
              <p:sp>
                <p:nvSpPr>
                  <p:cNvPr id="34084" name="Freeform 948"/>
                  <p:cNvSpPr>
                    <a:spLocks/>
                  </p:cNvSpPr>
                  <p:nvPr/>
                </p:nvSpPr>
                <p:spPr bwMode="auto">
                  <a:xfrm>
                    <a:off x="2776" y="1774"/>
                    <a:ext cx="36" cy="126"/>
                  </a:xfrm>
                  <a:custGeom>
                    <a:avLst/>
                    <a:gdLst>
                      <a:gd name="T0" fmla="*/ 0 w 36"/>
                      <a:gd name="T1" fmla="*/ 68 h 126"/>
                      <a:gd name="T2" fmla="*/ 14 w 36"/>
                      <a:gd name="T3" fmla="*/ 72 h 126"/>
                      <a:gd name="T4" fmla="*/ 36 w 36"/>
                      <a:gd name="T5" fmla="*/ 4 h 126"/>
                      <a:gd name="T6" fmla="*/ 18 w 36"/>
                      <a:gd name="T7" fmla="*/ 0 h 126"/>
                      <a:gd name="T8" fmla="*/ 0 w 36"/>
                      <a:gd name="T9" fmla="*/ 66 h 126"/>
                      <a:gd name="T10" fmla="*/ 14 w 36"/>
                      <a:gd name="T11" fmla="*/ 68 h 126"/>
                      <a:gd name="T12" fmla="*/ 0 w 36"/>
                      <a:gd name="T13" fmla="*/ 68 h 126"/>
                      <a:gd name="T14" fmla="*/ 0 w 36"/>
                      <a:gd name="T15" fmla="*/ 126 h 126"/>
                      <a:gd name="T16" fmla="*/ 14 w 36"/>
                      <a:gd name="T17" fmla="*/ 72 h 126"/>
                      <a:gd name="T18" fmla="*/ 0 w 36"/>
                      <a:gd name="T19" fmla="*/ 68 h 1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126">
                        <a:moveTo>
                          <a:pt x="0" y="68"/>
                        </a:moveTo>
                        <a:lnTo>
                          <a:pt x="14" y="72"/>
                        </a:lnTo>
                        <a:lnTo>
                          <a:pt x="36" y="4"/>
                        </a:lnTo>
                        <a:lnTo>
                          <a:pt x="18" y="0"/>
                        </a:lnTo>
                        <a:lnTo>
                          <a:pt x="0" y="66"/>
                        </a:lnTo>
                        <a:lnTo>
                          <a:pt x="14" y="68"/>
                        </a:lnTo>
                        <a:lnTo>
                          <a:pt x="0" y="68"/>
                        </a:lnTo>
                        <a:lnTo>
                          <a:pt x="0" y="126"/>
                        </a:lnTo>
                        <a:lnTo>
                          <a:pt x="14" y="72"/>
                        </a:lnTo>
                        <a:lnTo>
                          <a:pt x="0" y="68"/>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085" name="Freeform 949"/>
                  <p:cNvSpPr>
                    <a:spLocks/>
                  </p:cNvSpPr>
                  <p:nvPr/>
                </p:nvSpPr>
                <p:spPr bwMode="auto">
                  <a:xfrm>
                    <a:off x="2776" y="1774"/>
                    <a:ext cx="36" cy="126"/>
                  </a:xfrm>
                  <a:custGeom>
                    <a:avLst/>
                    <a:gdLst>
                      <a:gd name="T0" fmla="*/ 0 w 36"/>
                      <a:gd name="T1" fmla="*/ 68 h 126"/>
                      <a:gd name="T2" fmla="*/ 14 w 36"/>
                      <a:gd name="T3" fmla="*/ 72 h 126"/>
                      <a:gd name="T4" fmla="*/ 36 w 36"/>
                      <a:gd name="T5" fmla="*/ 4 h 126"/>
                      <a:gd name="T6" fmla="*/ 18 w 36"/>
                      <a:gd name="T7" fmla="*/ 0 h 126"/>
                      <a:gd name="T8" fmla="*/ 0 w 36"/>
                      <a:gd name="T9" fmla="*/ 66 h 126"/>
                      <a:gd name="T10" fmla="*/ 14 w 36"/>
                      <a:gd name="T11" fmla="*/ 68 h 126"/>
                      <a:gd name="T12" fmla="*/ 0 w 36"/>
                      <a:gd name="T13" fmla="*/ 68 h 126"/>
                      <a:gd name="T14" fmla="*/ 0 w 36"/>
                      <a:gd name="T15" fmla="*/ 126 h 126"/>
                      <a:gd name="T16" fmla="*/ 14 w 36"/>
                      <a:gd name="T17" fmla="*/ 72 h 126"/>
                      <a:gd name="T18" fmla="*/ 0 w 36"/>
                      <a:gd name="T19" fmla="*/ 68 h 1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126">
                        <a:moveTo>
                          <a:pt x="0" y="68"/>
                        </a:moveTo>
                        <a:lnTo>
                          <a:pt x="14" y="72"/>
                        </a:lnTo>
                        <a:lnTo>
                          <a:pt x="36" y="4"/>
                        </a:lnTo>
                        <a:lnTo>
                          <a:pt x="18" y="0"/>
                        </a:lnTo>
                        <a:lnTo>
                          <a:pt x="0" y="66"/>
                        </a:lnTo>
                        <a:lnTo>
                          <a:pt x="14" y="68"/>
                        </a:lnTo>
                        <a:lnTo>
                          <a:pt x="0" y="68"/>
                        </a:lnTo>
                        <a:lnTo>
                          <a:pt x="0" y="126"/>
                        </a:lnTo>
                        <a:lnTo>
                          <a:pt x="14" y="72"/>
                        </a:lnTo>
                        <a:lnTo>
                          <a:pt x="0" y="68"/>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nvGrpSpPr>
                <p:cNvPr id="34081" name="Group 950"/>
                <p:cNvGrpSpPr>
                  <a:grpSpLocks/>
                </p:cNvGrpSpPr>
                <p:nvPr/>
              </p:nvGrpSpPr>
              <p:grpSpPr bwMode="auto">
                <a:xfrm>
                  <a:off x="3024" y="1824"/>
                  <a:ext cx="70" cy="104"/>
                  <a:chOff x="2988" y="1722"/>
                  <a:chExt cx="70" cy="104"/>
                </a:xfrm>
              </p:grpSpPr>
              <p:sp>
                <p:nvSpPr>
                  <p:cNvPr id="34082" name="Freeform 951"/>
                  <p:cNvSpPr>
                    <a:spLocks/>
                  </p:cNvSpPr>
                  <p:nvPr/>
                </p:nvSpPr>
                <p:spPr bwMode="auto">
                  <a:xfrm>
                    <a:off x="2988" y="1722"/>
                    <a:ext cx="70" cy="104"/>
                  </a:xfrm>
                  <a:custGeom>
                    <a:avLst/>
                    <a:gdLst>
                      <a:gd name="T0" fmla="*/ 34 w 70"/>
                      <a:gd name="T1" fmla="*/ 104 h 104"/>
                      <a:gd name="T2" fmla="*/ 40 w 70"/>
                      <a:gd name="T3" fmla="*/ 104 h 104"/>
                      <a:gd name="T4" fmla="*/ 48 w 70"/>
                      <a:gd name="T5" fmla="*/ 100 h 104"/>
                      <a:gd name="T6" fmla="*/ 52 w 70"/>
                      <a:gd name="T7" fmla="*/ 94 h 104"/>
                      <a:gd name="T8" fmla="*/ 60 w 70"/>
                      <a:gd name="T9" fmla="*/ 88 h 104"/>
                      <a:gd name="T10" fmla="*/ 62 w 70"/>
                      <a:gd name="T11" fmla="*/ 80 h 104"/>
                      <a:gd name="T12" fmla="*/ 68 w 70"/>
                      <a:gd name="T13" fmla="*/ 70 h 104"/>
                      <a:gd name="T14" fmla="*/ 68 w 70"/>
                      <a:gd name="T15" fmla="*/ 62 h 104"/>
                      <a:gd name="T16" fmla="*/ 70 w 70"/>
                      <a:gd name="T17" fmla="*/ 52 h 104"/>
                      <a:gd name="T18" fmla="*/ 68 w 70"/>
                      <a:gd name="T19" fmla="*/ 40 h 104"/>
                      <a:gd name="T20" fmla="*/ 68 w 70"/>
                      <a:gd name="T21" fmla="*/ 30 h 104"/>
                      <a:gd name="T22" fmla="*/ 62 w 70"/>
                      <a:gd name="T23" fmla="*/ 22 h 104"/>
                      <a:gd name="T24" fmla="*/ 60 w 70"/>
                      <a:gd name="T25" fmla="*/ 14 h 104"/>
                      <a:gd name="T26" fmla="*/ 52 w 70"/>
                      <a:gd name="T27" fmla="*/ 8 h 104"/>
                      <a:gd name="T28" fmla="*/ 48 w 70"/>
                      <a:gd name="T29" fmla="*/ 2 h 104"/>
                      <a:gd name="T30" fmla="*/ 40 w 70"/>
                      <a:gd name="T31" fmla="*/ 0 h 104"/>
                      <a:gd name="T32" fmla="*/ 34 w 70"/>
                      <a:gd name="T33" fmla="*/ 0 h 104"/>
                      <a:gd name="T34" fmla="*/ 28 w 70"/>
                      <a:gd name="T35" fmla="*/ 0 h 104"/>
                      <a:gd name="T36" fmla="*/ 20 w 70"/>
                      <a:gd name="T37" fmla="*/ 2 h 104"/>
                      <a:gd name="T38" fmla="*/ 12 w 70"/>
                      <a:gd name="T39" fmla="*/ 8 h 104"/>
                      <a:gd name="T40" fmla="*/ 10 w 70"/>
                      <a:gd name="T41" fmla="*/ 14 h 104"/>
                      <a:gd name="T42" fmla="*/ 6 w 70"/>
                      <a:gd name="T43" fmla="*/ 22 h 104"/>
                      <a:gd name="T44" fmla="*/ 2 w 70"/>
                      <a:gd name="T45" fmla="*/ 30 h 104"/>
                      <a:gd name="T46" fmla="*/ 0 w 70"/>
                      <a:gd name="T47" fmla="*/ 40 h 104"/>
                      <a:gd name="T48" fmla="*/ 0 w 70"/>
                      <a:gd name="T49" fmla="*/ 52 h 104"/>
                      <a:gd name="T50" fmla="*/ 0 w 70"/>
                      <a:gd name="T51" fmla="*/ 62 h 104"/>
                      <a:gd name="T52" fmla="*/ 2 w 70"/>
                      <a:gd name="T53" fmla="*/ 70 h 104"/>
                      <a:gd name="T54" fmla="*/ 6 w 70"/>
                      <a:gd name="T55" fmla="*/ 80 h 104"/>
                      <a:gd name="T56" fmla="*/ 10 w 70"/>
                      <a:gd name="T57" fmla="*/ 88 h 104"/>
                      <a:gd name="T58" fmla="*/ 12 w 70"/>
                      <a:gd name="T59" fmla="*/ 94 h 104"/>
                      <a:gd name="T60" fmla="*/ 20 w 70"/>
                      <a:gd name="T61" fmla="*/ 100 h 104"/>
                      <a:gd name="T62" fmla="*/ 28 w 70"/>
                      <a:gd name="T63" fmla="*/ 104 h 104"/>
                      <a:gd name="T64" fmla="*/ 34 w 70"/>
                      <a:gd name="T65" fmla="*/ 104 h 10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0" h="104">
                        <a:moveTo>
                          <a:pt x="34" y="104"/>
                        </a:moveTo>
                        <a:lnTo>
                          <a:pt x="40" y="104"/>
                        </a:lnTo>
                        <a:lnTo>
                          <a:pt x="48" y="100"/>
                        </a:lnTo>
                        <a:lnTo>
                          <a:pt x="52" y="94"/>
                        </a:lnTo>
                        <a:lnTo>
                          <a:pt x="60" y="88"/>
                        </a:lnTo>
                        <a:lnTo>
                          <a:pt x="62" y="80"/>
                        </a:lnTo>
                        <a:lnTo>
                          <a:pt x="68" y="70"/>
                        </a:lnTo>
                        <a:lnTo>
                          <a:pt x="68" y="62"/>
                        </a:lnTo>
                        <a:lnTo>
                          <a:pt x="70" y="52"/>
                        </a:lnTo>
                        <a:lnTo>
                          <a:pt x="68" y="40"/>
                        </a:lnTo>
                        <a:lnTo>
                          <a:pt x="68" y="30"/>
                        </a:lnTo>
                        <a:lnTo>
                          <a:pt x="62" y="22"/>
                        </a:lnTo>
                        <a:lnTo>
                          <a:pt x="60" y="14"/>
                        </a:lnTo>
                        <a:lnTo>
                          <a:pt x="52" y="8"/>
                        </a:lnTo>
                        <a:lnTo>
                          <a:pt x="48" y="2"/>
                        </a:lnTo>
                        <a:lnTo>
                          <a:pt x="40" y="0"/>
                        </a:lnTo>
                        <a:lnTo>
                          <a:pt x="34" y="0"/>
                        </a:lnTo>
                        <a:lnTo>
                          <a:pt x="28" y="0"/>
                        </a:lnTo>
                        <a:lnTo>
                          <a:pt x="20" y="2"/>
                        </a:lnTo>
                        <a:lnTo>
                          <a:pt x="12" y="8"/>
                        </a:lnTo>
                        <a:lnTo>
                          <a:pt x="10" y="14"/>
                        </a:lnTo>
                        <a:lnTo>
                          <a:pt x="6" y="22"/>
                        </a:lnTo>
                        <a:lnTo>
                          <a:pt x="2" y="30"/>
                        </a:lnTo>
                        <a:lnTo>
                          <a:pt x="0" y="40"/>
                        </a:lnTo>
                        <a:lnTo>
                          <a:pt x="0" y="52"/>
                        </a:lnTo>
                        <a:lnTo>
                          <a:pt x="0" y="62"/>
                        </a:lnTo>
                        <a:lnTo>
                          <a:pt x="2" y="70"/>
                        </a:lnTo>
                        <a:lnTo>
                          <a:pt x="6" y="80"/>
                        </a:lnTo>
                        <a:lnTo>
                          <a:pt x="10" y="88"/>
                        </a:lnTo>
                        <a:lnTo>
                          <a:pt x="12" y="94"/>
                        </a:lnTo>
                        <a:lnTo>
                          <a:pt x="20" y="100"/>
                        </a:lnTo>
                        <a:lnTo>
                          <a:pt x="28" y="104"/>
                        </a:lnTo>
                        <a:lnTo>
                          <a:pt x="34" y="104"/>
                        </a:lnTo>
                        <a:close/>
                      </a:path>
                    </a:pathLst>
                  </a:custGeom>
                  <a:solidFill>
                    <a:srgbClr val="00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4083" name="Freeform 952"/>
                  <p:cNvSpPr>
                    <a:spLocks/>
                  </p:cNvSpPr>
                  <p:nvPr/>
                </p:nvSpPr>
                <p:spPr bwMode="auto">
                  <a:xfrm>
                    <a:off x="2988" y="1722"/>
                    <a:ext cx="70" cy="104"/>
                  </a:xfrm>
                  <a:custGeom>
                    <a:avLst/>
                    <a:gdLst>
                      <a:gd name="T0" fmla="*/ 34 w 70"/>
                      <a:gd name="T1" fmla="*/ 104 h 104"/>
                      <a:gd name="T2" fmla="*/ 40 w 70"/>
                      <a:gd name="T3" fmla="*/ 104 h 104"/>
                      <a:gd name="T4" fmla="*/ 48 w 70"/>
                      <a:gd name="T5" fmla="*/ 100 h 104"/>
                      <a:gd name="T6" fmla="*/ 52 w 70"/>
                      <a:gd name="T7" fmla="*/ 94 h 104"/>
                      <a:gd name="T8" fmla="*/ 60 w 70"/>
                      <a:gd name="T9" fmla="*/ 88 h 104"/>
                      <a:gd name="T10" fmla="*/ 62 w 70"/>
                      <a:gd name="T11" fmla="*/ 80 h 104"/>
                      <a:gd name="T12" fmla="*/ 68 w 70"/>
                      <a:gd name="T13" fmla="*/ 70 h 104"/>
                      <a:gd name="T14" fmla="*/ 68 w 70"/>
                      <a:gd name="T15" fmla="*/ 62 h 104"/>
                      <a:gd name="T16" fmla="*/ 70 w 70"/>
                      <a:gd name="T17" fmla="*/ 52 h 104"/>
                      <a:gd name="T18" fmla="*/ 68 w 70"/>
                      <a:gd name="T19" fmla="*/ 40 h 104"/>
                      <a:gd name="T20" fmla="*/ 68 w 70"/>
                      <a:gd name="T21" fmla="*/ 30 h 104"/>
                      <a:gd name="T22" fmla="*/ 62 w 70"/>
                      <a:gd name="T23" fmla="*/ 22 h 104"/>
                      <a:gd name="T24" fmla="*/ 60 w 70"/>
                      <a:gd name="T25" fmla="*/ 14 h 104"/>
                      <a:gd name="T26" fmla="*/ 52 w 70"/>
                      <a:gd name="T27" fmla="*/ 8 h 104"/>
                      <a:gd name="T28" fmla="*/ 48 w 70"/>
                      <a:gd name="T29" fmla="*/ 2 h 104"/>
                      <a:gd name="T30" fmla="*/ 40 w 70"/>
                      <a:gd name="T31" fmla="*/ 0 h 104"/>
                      <a:gd name="T32" fmla="*/ 34 w 70"/>
                      <a:gd name="T33" fmla="*/ 0 h 104"/>
                      <a:gd name="T34" fmla="*/ 28 w 70"/>
                      <a:gd name="T35" fmla="*/ 0 h 104"/>
                      <a:gd name="T36" fmla="*/ 20 w 70"/>
                      <a:gd name="T37" fmla="*/ 2 h 104"/>
                      <a:gd name="T38" fmla="*/ 12 w 70"/>
                      <a:gd name="T39" fmla="*/ 8 h 104"/>
                      <a:gd name="T40" fmla="*/ 10 w 70"/>
                      <a:gd name="T41" fmla="*/ 14 h 104"/>
                      <a:gd name="T42" fmla="*/ 6 w 70"/>
                      <a:gd name="T43" fmla="*/ 22 h 104"/>
                      <a:gd name="T44" fmla="*/ 2 w 70"/>
                      <a:gd name="T45" fmla="*/ 30 h 104"/>
                      <a:gd name="T46" fmla="*/ 0 w 70"/>
                      <a:gd name="T47" fmla="*/ 40 h 104"/>
                      <a:gd name="T48" fmla="*/ 0 w 70"/>
                      <a:gd name="T49" fmla="*/ 52 h 104"/>
                      <a:gd name="T50" fmla="*/ 0 w 70"/>
                      <a:gd name="T51" fmla="*/ 62 h 104"/>
                      <a:gd name="T52" fmla="*/ 2 w 70"/>
                      <a:gd name="T53" fmla="*/ 70 h 104"/>
                      <a:gd name="T54" fmla="*/ 6 w 70"/>
                      <a:gd name="T55" fmla="*/ 80 h 104"/>
                      <a:gd name="T56" fmla="*/ 10 w 70"/>
                      <a:gd name="T57" fmla="*/ 88 h 104"/>
                      <a:gd name="T58" fmla="*/ 12 w 70"/>
                      <a:gd name="T59" fmla="*/ 94 h 104"/>
                      <a:gd name="T60" fmla="*/ 20 w 70"/>
                      <a:gd name="T61" fmla="*/ 100 h 104"/>
                      <a:gd name="T62" fmla="*/ 28 w 70"/>
                      <a:gd name="T63" fmla="*/ 104 h 104"/>
                      <a:gd name="T64" fmla="*/ 34 w 70"/>
                      <a:gd name="T65" fmla="*/ 104 h 10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0" h="104">
                        <a:moveTo>
                          <a:pt x="34" y="104"/>
                        </a:moveTo>
                        <a:lnTo>
                          <a:pt x="40" y="104"/>
                        </a:lnTo>
                        <a:lnTo>
                          <a:pt x="48" y="100"/>
                        </a:lnTo>
                        <a:lnTo>
                          <a:pt x="52" y="94"/>
                        </a:lnTo>
                        <a:lnTo>
                          <a:pt x="60" y="88"/>
                        </a:lnTo>
                        <a:lnTo>
                          <a:pt x="62" y="80"/>
                        </a:lnTo>
                        <a:lnTo>
                          <a:pt x="68" y="70"/>
                        </a:lnTo>
                        <a:lnTo>
                          <a:pt x="68" y="62"/>
                        </a:lnTo>
                        <a:lnTo>
                          <a:pt x="70" y="52"/>
                        </a:lnTo>
                        <a:lnTo>
                          <a:pt x="68" y="40"/>
                        </a:lnTo>
                        <a:lnTo>
                          <a:pt x="68" y="30"/>
                        </a:lnTo>
                        <a:lnTo>
                          <a:pt x="62" y="22"/>
                        </a:lnTo>
                        <a:lnTo>
                          <a:pt x="60" y="14"/>
                        </a:lnTo>
                        <a:lnTo>
                          <a:pt x="52" y="8"/>
                        </a:lnTo>
                        <a:lnTo>
                          <a:pt x="48" y="2"/>
                        </a:lnTo>
                        <a:lnTo>
                          <a:pt x="40" y="0"/>
                        </a:lnTo>
                        <a:lnTo>
                          <a:pt x="34" y="0"/>
                        </a:lnTo>
                        <a:lnTo>
                          <a:pt x="28" y="0"/>
                        </a:lnTo>
                        <a:lnTo>
                          <a:pt x="20" y="2"/>
                        </a:lnTo>
                        <a:lnTo>
                          <a:pt x="12" y="8"/>
                        </a:lnTo>
                        <a:lnTo>
                          <a:pt x="10" y="14"/>
                        </a:lnTo>
                        <a:lnTo>
                          <a:pt x="6" y="22"/>
                        </a:lnTo>
                        <a:lnTo>
                          <a:pt x="2" y="30"/>
                        </a:lnTo>
                        <a:lnTo>
                          <a:pt x="0" y="40"/>
                        </a:lnTo>
                        <a:lnTo>
                          <a:pt x="0" y="52"/>
                        </a:lnTo>
                        <a:lnTo>
                          <a:pt x="0" y="62"/>
                        </a:lnTo>
                        <a:lnTo>
                          <a:pt x="2" y="70"/>
                        </a:lnTo>
                        <a:lnTo>
                          <a:pt x="6" y="80"/>
                        </a:lnTo>
                        <a:lnTo>
                          <a:pt x="10" y="88"/>
                        </a:lnTo>
                        <a:lnTo>
                          <a:pt x="12" y="94"/>
                        </a:lnTo>
                        <a:lnTo>
                          <a:pt x="20" y="100"/>
                        </a:lnTo>
                        <a:lnTo>
                          <a:pt x="28" y="104"/>
                        </a:lnTo>
                        <a:lnTo>
                          <a:pt x="34" y="104"/>
                        </a:lnTo>
                      </a:path>
                    </a:pathLst>
                  </a:custGeom>
                  <a:noFill/>
                  <a:ln w="12700">
                    <a:solidFill>
                      <a:srgbClr val="00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grpSp>
        <p:grpSp>
          <p:nvGrpSpPr>
            <p:cNvPr id="33950" name="Group 953"/>
            <p:cNvGrpSpPr>
              <a:grpSpLocks/>
            </p:cNvGrpSpPr>
            <p:nvPr/>
          </p:nvGrpSpPr>
          <p:grpSpPr bwMode="auto">
            <a:xfrm>
              <a:off x="2814" y="1322"/>
              <a:ext cx="638" cy="596"/>
              <a:chOff x="2862" y="1182"/>
              <a:chExt cx="638" cy="596"/>
            </a:xfrm>
          </p:grpSpPr>
          <p:sp>
            <p:nvSpPr>
              <p:cNvPr id="33951" name="Freeform 954"/>
              <p:cNvSpPr>
                <a:spLocks/>
              </p:cNvSpPr>
              <p:nvPr/>
            </p:nvSpPr>
            <p:spPr bwMode="auto">
              <a:xfrm>
                <a:off x="2862" y="1182"/>
                <a:ext cx="638" cy="596"/>
              </a:xfrm>
              <a:custGeom>
                <a:avLst/>
                <a:gdLst>
                  <a:gd name="T0" fmla="*/ 566 w 638"/>
                  <a:gd name="T1" fmla="*/ 424 h 596"/>
                  <a:gd name="T2" fmla="*/ 566 w 638"/>
                  <a:gd name="T3" fmla="*/ 368 h 596"/>
                  <a:gd name="T4" fmla="*/ 562 w 638"/>
                  <a:gd name="T5" fmla="*/ 328 h 596"/>
                  <a:gd name="T6" fmla="*/ 556 w 638"/>
                  <a:gd name="T7" fmla="*/ 292 h 596"/>
                  <a:gd name="T8" fmla="*/ 546 w 638"/>
                  <a:gd name="T9" fmla="*/ 260 h 596"/>
                  <a:gd name="T10" fmla="*/ 534 w 638"/>
                  <a:gd name="T11" fmla="*/ 234 h 596"/>
                  <a:gd name="T12" fmla="*/ 518 w 638"/>
                  <a:gd name="T13" fmla="*/ 212 h 596"/>
                  <a:gd name="T14" fmla="*/ 502 w 638"/>
                  <a:gd name="T15" fmla="*/ 194 h 596"/>
                  <a:gd name="T16" fmla="*/ 486 w 638"/>
                  <a:gd name="T17" fmla="*/ 180 h 596"/>
                  <a:gd name="T18" fmla="*/ 468 w 638"/>
                  <a:gd name="T19" fmla="*/ 168 h 596"/>
                  <a:gd name="T20" fmla="*/ 450 w 638"/>
                  <a:gd name="T21" fmla="*/ 160 h 596"/>
                  <a:gd name="T22" fmla="*/ 434 w 638"/>
                  <a:gd name="T23" fmla="*/ 154 h 596"/>
                  <a:gd name="T24" fmla="*/ 418 w 638"/>
                  <a:gd name="T25" fmla="*/ 148 h 596"/>
                  <a:gd name="T26" fmla="*/ 404 w 638"/>
                  <a:gd name="T27" fmla="*/ 146 h 596"/>
                  <a:gd name="T28" fmla="*/ 394 w 638"/>
                  <a:gd name="T29" fmla="*/ 146 h 596"/>
                  <a:gd name="T30" fmla="*/ 384 w 638"/>
                  <a:gd name="T31" fmla="*/ 146 h 596"/>
                  <a:gd name="T32" fmla="*/ 378 w 638"/>
                  <a:gd name="T33" fmla="*/ 146 h 596"/>
                  <a:gd name="T34" fmla="*/ 374 w 638"/>
                  <a:gd name="T35" fmla="*/ 146 h 596"/>
                  <a:gd name="T36" fmla="*/ 154 w 638"/>
                  <a:gd name="T37" fmla="*/ 146 h 596"/>
                  <a:gd name="T38" fmla="*/ 154 w 638"/>
                  <a:gd name="T39" fmla="*/ 0 h 596"/>
                  <a:gd name="T40" fmla="*/ 70 w 638"/>
                  <a:gd name="T41" fmla="*/ 0 h 596"/>
                  <a:gd name="T42" fmla="*/ 70 w 638"/>
                  <a:gd name="T43" fmla="*/ 424 h 596"/>
                  <a:gd name="T44" fmla="*/ 0 w 638"/>
                  <a:gd name="T45" fmla="*/ 424 h 596"/>
                  <a:gd name="T46" fmla="*/ 110 w 638"/>
                  <a:gd name="T47" fmla="*/ 596 h 596"/>
                  <a:gd name="T48" fmla="*/ 222 w 638"/>
                  <a:gd name="T49" fmla="*/ 424 h 596"/>
                  <a:gd name="T50" fmla="*/ 154 w 638"/>
                  <a:gd name="T51" fmla="*/ 424 h 596"/>
                  <a:gd name="T52" fmla="*/ 154 w 638"/>
                  <a:gd name="T53" fmla="*/ 270 h 596"/>
                  <a:gd name="T54" fmla="*/ 364 w 638"/>
                  <a:gd name="T55" fmla="*/ 270 h 596"/>
                  <a:gd name="T56" fmla="*/ 398 w 638"/>
                  <a:gd name="T57" fmla="*/ 274 h 596"/>
                  <a:gd name="T58" fmla="*/ 428 w 638"/>
                  <a:gd name="T59" fmla="*/ 286 h 596"/>
                  <a:gd name="T60" fmla="*/ 450 w 638"/>
                  <a:gd name="T61" fmla="*/ 302 h 596"/>
                  <a:gd name="T62" fmla="*/ 466 w 638"/>
                  <a:gd name="T63" fmla="*/ 322 h 596"/>
                  <a:gd name="T64" fmla="*/ 474 w 638"/>
                  <a:gd name="T65" fmla="*/ 342 h 596"/>
                  <a:gd name="T66" fmla="*/ 480 w 638"/>
                  <a:gd name="T67" fmla="*/ 360 h 596"/>
                  <a:gd name="T68" fmla="*/ 482 w 638"/>
                  <a:gd name="T69" fmla="*/ 370 h 596"/>
                  <a:gd name="T70" fmla="*/ 482 w 638"/>
                  <a:gd name="T71" fmla="*/ 376 h 596"/>
                  <a:gd name="T72" fmla="*/ 482 w 638"/>
                  <a:gd name="T73" fmla="*/ 424 h 596"/>
                  <a:gd name="T74" fmla="*/ 412 w 638"/>
                  <a:gd name="T75" fmla="*/ 424 h 596"/>
                  <a:gd name="T76" fmla="*/ 524 w 638"/>
                  <a:gd name="T77" fmla="*/ 596 h 596"/>
                  <a:gd name="T78" fmla="*/ 638 w 638"/>
                  <a:gd name="T79" fmla="*/ 424 h 596"/>
                  <a:gd name="T80" fmla="*/ 566 w 638"/>
                  <a:gd name="T81" fmla="*/ 424 h 59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38" h="596">
                    <a:moveTo>
                      <a:pt x="566" y="424"/>
                    </a:moveTo>
                    <a:lnTo>
                      <a:pt x="566" y="368"/>
                    </a:lnTo>
                    <a:lnTo>
                      <a:pt x="562" y="328"/>
                    </a:lnTo>
                    <a:lnTo>
                      <a:pt x="556" y="292"/>
                    </a:lnTo>
                    <a:lnTo>
                      <a:pt x="546" y="260"/>
                    </a:lnTo>
                    <a:lnTo>
                      <a:pt x="534" y="234"/>
                    </a:lnTo>
                    <a:lnTo>
                      <a:pt x="518" y="212"/>
                    </a:lnTo>
                    <a:lnTo>
                      <a:pt x="502" y="194"/>
                    </a:lnTo>
                    <a:lnTo>
                      <a:pt x="486" y="180"/>
                    </a:lnTo>
                    <a:lnTo>
                      <a:pt x="468" y="168"/>
                    </a:lnTo>
                    <a:lnTo>
                      <a:pt x="450" y="160"/>
                    </a:lnTo>
                    <a:lnTo>
                      <a:pt x="434" y="154"/>
                    </a:lnTo>
                    <a:lnTo>
                      <a:pt x="418" y="148"/>
                    </a:lnTo>
                    <a:lnTo>
                      <a:pt x="404" y="146"/>
                    </a:lnTo>
                    <a:lnTo>
                      <a:pt x="394" y="146"/>
                    </a:lnTo>
                    <a:lnTo>
                      <a:pt x="384" y="146"/>
                    </a:lnTo>
                    <a:lnTo>
                      <a:pt x="378" y="146"/>
                    </a:lnTo>
                    <a:lnTo>
                      <a:pt x="374" y="146"/>
                    </a:lnTo>
                    <a:lnTo>
                      <a:pt x="154" y="146"/>
                    </a:lnTo>
                    <a:lnTo>
                      <a:pt x="154" y="0"/>
                    </a:lnTo>
                    <a:lnTo>
                      <a:pt x="70" y="0"/>
                    </a:lnTo>
                    <a:lnTo>
                      <a:pt x="70" y="424"/>
                    </a:lnTo>
                    <a:lnTo>
                      <a:pt x="0" y="424"/>
                    </a:lnTo>
                    <a:lnTo>
                      <a:pt x="110" y="596"/>
                    </a:lnTo>
                    <a:lnTo>
                      <a:pt x="222" y="424"/>
                    </a:lnTo>
                    <a:lnTo>
                      <a:pt x="154" y="424"/>
                    </a:lnTo>
                    <a:lnTo>
                      <a:pt x="154" y="270"/>
                    </a:lnTo>
                    <a:lnTo>
                      <a:pt x="364" y="270"/>
                    </a:lnTo>
                    <a:lnTo>
                      <a:pt x="398" y="274"/>
                    </a:lnTo>
                    <a:lnTo>
                      <a:pt x="428" y="286"/>
                    </a:lnTo>
                    <a:lnTo>
                      <a:pt x="450" y="302"/>
                    </a:lnTo>
                    <a:lnTo>
                      <a:pt x="466" y="322"/>
                    </a:lnTo>
                    <a:lnTo>
                      <a:pt x="474" y="342"/>
                    </a:lnTo>
                    <a:lnTo>
                      <a:pt x="480" y="360"/>
                    </a:lnTo>
                    <a:lnTo>
                      <a:pt x="482" y="370"/>
                    </a:lnTo>
                    <a:lnTo>
                      <a:pt x="482" y="376"/>
                    </a:lnTo>
                    <a:lnTo>
                      <a:pt x="482" y="424"/>
                    </a:lnTo>
                    <a:lnTo>
                      <a:pt x="412" y="424"/>
                    </a:lnTo>
                    <a:lnTo>
                      <a:pt x="524" y="596"/>
                    </a:lnTo>
                    <a:lnTo>
                      <a:pt x="638" y="424"/>
                    </a:lnTo>
                    <a:lnTo>
                      <a:pt x="566" y="424"/>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3952" name="Freeform 955"/>
              <p:cNvSpPr>
                <a:spLocks/>
              </p:cNvSpPr>
              <p:nvPr/>
            </p:nvSpPr>
            <p:spPr bwMode="auto">
              <a:xfrm>
                <a:off x="2862" y="1182"/>
                <a:ext cx="638" cy="596"/>
              </a:xfrm>
              <a:custGeom>
                <a:avLst/>
                <a:gdLst>
                  <a:gd name="T0" fmla="*/ 566 w 638"/>
                  <a:gd name="T1" fmla="*/ 424 h 596"/>
                  <a:gd name="T2" fmla="*/ 566 w 638"/>
                  <a:gd name="T3" fmla="*/ 368 h 596"/>
                  <a:gd name="T4" fmla="*/ 562 w 638"/>
                  <a:gd name="T5" fmla="*/ 328 h 596"/>
                  <a:gd name="T6" fmla="*/ 556 w 638"/>
                  <a:gd name="T7" fmla="*/ 292 h 596"/>
                  <a:gd name="T8" fmla="*/ 546 w 638"/>
                  <a:gd name="T9" fmla="*/ 260 h 596"/>
                  <a:gd name="T10" fmla="*/ 534 w 638"/>
                  <a:gd name="T11" fmla="*/ 234 h 596"/>
                  <a:gd name="T12" fmla="*/ 518 w 638"/>
                  <a:gd name="T13" fmla="*/ 212 h 596"/>
                  <a:gd name="T14" fmla="*/ 502 w 638"/>
                  <a:gd name="T15" fmla="*/ 194 h 596"/>
                  <a:gd name="T16" fmla="*/ 486 w 638"/>
                  <a:gd name="T17" fmla="*/ 180 h 596"/>
                  <a:gd name="T18" fmla="*/ 468 w 638"/>
                  <a:gd name="T19" fmla="*/ 168 h 596"/>
                  <a:gd name="T20" fmla="*/ 450 w 638"/>
                  <a:gd name="T21" fmla="*/ 160 h 596"/>
                  <a:gd name="T22" fmla="*/ 434 w 638"/>
                  <a:gd name="T23" fmla="*/ 154 h 596"/>
                  <a:gd name="T24" fmla="*/ 418 w 638"/>
                  <a:gd name="T25" fmla="*/ 148 h 596"/>
                  <a:gd name="T26" fmla="*/ 404 w 638"/>
                  <a:gd name="T27" fmla="*/ 146 h 596"/>
                  <a:gd name="T28" fmla="*/ 394 w 638"/>
                  <a:gd name="T29" fmla="*/ 146 h 596"/>
                  <a:gd name="T30" fmla="*/ 384 w 638"/>
                  <a:gd name="T31" fmla="*/ 146 h 596"/>
                  <a:gd name="T32" fmla="*/ 378 w 638"/>
                  <a:gd name="T33" fmla="*/ 146 h 596"/>
                  <a:gd name="T34" fmla="*/ 374 w 638"/>
                  <a:gd name="T35" fmla="*/ 146 h 596"/>
                  <a:gd name="T36" fmla="*/ 154 w 638"/>
                  <a:gd name="T37" fmla="*/ 146 h 596"/>
                  <a:gd name="T38" fmla="*/ 154 w 638"/>
                  <a:gd name="T39" fmla="*/ 0 h 596"/>
                  <a:gd name="T40" fmla="*/ 70 w 638"/>
                  <a:gd name="T41" fmla="*/ 0 h 596"/>
                  <a:gd name="T42" fmla="*/ 70 w 638"/>
                  <a:gd name="T43" fmla="*/ 424 h 596"/>
                  <a:gd name="T44" fmla="*/ 0 w 638"/>
                  <a:gd name="T45" fmla="*/ 424 h 596"/>
                  <a:gd name="T46" fmla="*/ 110 w 638"/>
                  <a:gd name="T47" fmla="*/ 596 h 596"/>
                  <a:gd name="T48" fmla="*/ 222 w 638"/>
                  <a:gd name="T49" fmla="*/ 424 h 596"/>
                  <a:gd name="T50" fmla="*/ 154 w 638"/>
                  <a:gd name="T51" fmla="*/ 424 h 596"/>
                  <a:gd name="T52" fmla="*/ 154 w 638"/>
                  <a:gd name="T53" fmla="*/ 270 h 596"/>
                  <a:gd name="T54" fmla="*/ 364 w 638"/>
                  <a:gd name="T55" fmla="*/ 270 h 596"/>
                  <a:gd name="T56" fmla="*/ 398 w 638"/>
                  <a:gd name="T57" fmla="*/ 274 h 596"/>
                  <a:gd name="T58" fmla="*/ 428 w 638"/>
                  <a:gd name="T59" fmla="*/ 286 h 596"/>
                  <a:gd name="T60" fmla="*/ 450 w 638"/>
                  <a:gd name="T61" fmla="*/ 302 h 596"/>
                  <a:gd name="T62" fmla="*/ 466 w 638"/>
                  <a:gd name="T63" fmla="*/ 322 h 596"/>
                  <a:gd name="T64" fmla="*/ 474 w 638"/>
                  <a:gd name="T65" fmla="*/ 342 h 596"/>
                  <a:gd name="T66" fmla="*/ 480 w 638"/>
                  <a:gd name="T67" fmla="*/ 360 h 596"/>
                  <a:gd name="T68" fmla="*/ 482 w 638"/>
                  <a:gd name="T69" fmla="*/ 370 h 596"/>
                  <a:gd name="T70" fmla="*/ 482 w 638"/>
                  <a:gd name="T71" fmla="*/ 376 h 596"/>
                  <a:gd name="T72" fmla="*/ 482 w 638"/>
                  <a:gd name="T73" fmla="*/ 424 h 596"/>
                  <a:gd name="T74" fmla="*/ 412 w 638"/>
                  <a:gd name="T75" fmla="*/ 424 h 596"/>
                  <a:gd name="T76" fmla="*/ 524 w 638"/>
                  <a:gd name="T77" fmla="*/ 596 h 596"/>
                  <a:gd name="T78" fmla="*/ 638 w 638"/>
                  <a:gd name="T79" fmla="*/ 424 h 596"/>
                  <a:gd name="T80" fmla="*/ 566 w 638"/>
                  <a:gd name="T81" fmla="*/ 424 h 59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38" h="596">
                    <a:moveTo>
                      <a:pt x="566" y="424"/>
                    </a:moveTo>
                    <a:lnTo>
                      <a:pt x="566" y="368"/>
                    </a:lnTo>
                    <a:lnTo>
                      <a:pt x="562" y="328"/>
                    </a:lnTo>
                    <a:lnTo>
                      <a:pt x="556" y="292"/>
                    </a:lnTo>
                    <a:lnTo>
                      <a:pt x="546" y="260"/>
                    </a:lnTo>
                    <a:lnTo>
                      <a:pt x="534" y="234"/>
                    </a:lnTo>
                    <a:lnTo>
                      <a:pt x="518" y="212"/>
                    </a:lnTo>
                    <a:lnTo>
                      <a:pt x="502" y="194"/>
                    </a:lnTo>
                    <a:lnTo>
                      <a:pt x="486" y="180"/>
                    </a:lnTo>
                    <a:lnTo>
                      <a:pt x="468" y="168"/>
                    </a:lnTo>
                    <a:lnTo>
                      <a:pt x="450" y="160"/>
                    </a:lnTo>
                    <a:lnTo>
                      <a:pt x="434" y="154"/>
                    </a:lnTo>
                    <a:lnTo>
                      <a:pt x="418" y="148"/>
                    </a:lnTo>
                    <a:lnTo>
                      <a:pt x="404" y="146"/>
                    </a:lnTo>
                    <a:lnTo>
                      <a:pt x="394" y="146"/>
                    </a:lnTo>
                    <a:lnTo>
                      <a:pt x="384" y="146"/>
                    </a:lnTo>
                    <a:lnTo>
                      <a:pt x="378" y="146"/>
                    </a:lnTo>
                    <a:lnTo>
                      <a:pt x="374" y="146"/>
                    </a:lnTo>
                    <a:lnTo>
                      <a:pt x="154" y="146"/>
                    </a:lnTo>
                    <a:lnTo>
                      <a:pt x="154" y="0"/>
                    </a:lnTo>
                    <a:lnTo>
                      <a:pt x="70" y="0"/>
                    </a:lnTo>
                    <a:lnTo>
                      <a:pt x="70" y="424"/>
                    </a:lnTo>
                    <a:lnTo>
                      <a:pt x="0" y="424"/>
                    </a:lnTo>
                    <a:lnTo>
                      <a:pt x="110" y="596"/>
                    </a:lnTo>
                    <a:lnTo>
                      <a:pt x="222" y="424"/>
                    </a:lnTo>
                    <a:lnTo>
                      <a:pt x="154" y="424"/>
                    </a:lnTo>
                    <a:lnTo>
                      <a:pt x="154" y="270"/>
                    </a:lnTo>
                    <a:lnTo>
                      <a:pt x="364" y="270"/>
                    </a:lnTo>
                    <a:lnTo>
                      <a:pt x="398" y="274"/>
                    </a:lnTo>
                    <a:lnTo>
                      <a:pt x="428" y="286"/>
                    </a:lnTo>
                    <a:lnTo>
                      <a:pt x="450" y="302"/>
                    </a:lnTo>
                    <a:lnTo>
                      <a:pt x="466" y="322"/>
                    </a:lnTo>
                    <a:lnTo>
                      <a:pt x="474" y="342"/>
                    </a:lnTo>
                    <a:lnTo>
                      <a:pt x="480" y="360"/>
                    </a:lnTo>
                    <a:lnTo>
                      <a:pt x="482" y="370"/>
                    </a:lnTo>
                    <a:lnTo>
                      <a:pt x="482" y="376"/>
                    </a:lnTo>
                    <a:lnTo>
                      <a:pt x="482" y="424"/>
                    </a:lnTo>
                    <a:lnTo>
                      <a:pt x="412" y="424"/>
                    </a:lnTo>
                    <a:lnTo>
                      <a:pt x="524" y="596"/>
                    </a:lnTo>
                    <a:lnTo>
                      <a:pt x="638" y="424"/>
                    </a:lnTo>
                    <a:lnTo>
                      <a:pt x="566" y="424"/>
                    </a:lnTo>
                  </a:path>
                </a:pathLst>
              </a:custGeom>
              <a:noFill/>
              <a:ln w="9525">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grpSp>
      <p:grpSp>
        <p:nvGrpSpPr>
          <p:cNvPr id="33934" name="Group 956"/>
          <p:cNvGrpSpPr>
            <a:grpSpLocks/>
          </p:cNvGrpSpPr>
          <p:nvPr/>
        </p:nvGrpSpPr>
        <p:grpSpPr bwMode="auto">
          <a:xfrm>
            <a:off x="4442885" y="2082801"/>
            <a:ext cx="469900" cy="942975"/>
            <a:chOff x="1964" y="1172"/>
            <a:chExt cx="222" cy="594"/>
          </a:xfrm>
        </p:grpSpPr>
        <p:sp>
          <p:nvSpPr>
            <p:cNvPr id="33946" name="Freeform 957"/>
            <p:cNvSpPr>
              <a:spLocks/>
            </p:cNvSpPr>
            <p:nvPr/>
          </p:nvSpPr>
          <p:spPr bwMode="auto">
            <a:xfrm>
              <a:off x="1964" y="1172"/>
              <a:ext cx="222" cy="594"/>
            </a:xfrm>
            <a:custGeom>
              <a:avLst/>
              <a:gdLst>
                <a:gd name="T0" fmla="*/ 110 w 222"/>
                <a:gd name="T1" fmla="*/ 594 h 594"/>
                <a:gd name="T2" fmla="*/ 222 w 222"/>
                <a:gd name="T3" fmla="*/ 422 h 594"/>
                <a:gd name="T4" fmla="*/ 152 w 222"/>
                <a:gd name="T5" fmla="*/ 422 h 594"/>
                <a:gd name="T6" fmla="*/ 152 w 222"/>
                <a:gd name="T7" fmla="*/ 0 h 594"/>
                <a:gd name="T8" fmla="*/ 70 w 222"/>
                <a:gd name="T9" fmla="*/ 0 h 594"/>
                <a:gd name="T10" fmla="*/ 70 w 222"/>
                <a:gd name="T11" fmla="*/ 422 h 594"/>
                <a:gd name="T12" fmla="*/ 0 w 222"/>
                <a:gd name="T13" fmla="*/ 422 h 594"/>
                <a:gd name="T14" fmla="*/ 110 w 222"/>
                <a:gd name="T15" fmla="*/ 594 h 59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2" h="594">
                  <a:moveTo>
                    <a:pt x="110" y="594"/>
                  </a:moveTo>
                  <a:lnTo>
                    <a:pt x="222" y="422"/>
                  </a:lnTo>
                  <a:lnTo>
                    <a:pt x="152" y="422"/>
                  </a:lnTo>
                  <a:lnTo>
                    <a:pt x="152" y="0"/>
                  </a:lnTo>
                  <a:lnTo>
                    <a:pt x="70" y="0"/>
                  </a:lnTo>
                  <a:lnTo>
                    <a:pt x="70" y="422"/>
                  </a:lnTo>
                  <a:lnTo>
                    <a:pt x="0" y="422"/>
                  </a:lnTo>
                  <a:lnTo>
                    <a:pt x="110" y="594"/>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a:p>
          </p:txBody>
        </p:sp>
        <p:sp>
          <p:nvSpPr>
            <p:cNvPr id="33947" name="Freeform 958"/>
            <p:cNvSpPr>
              <a:spLocks/>
            </p:cNvSpPr>
            <p:nvPr/>
          </p:nvSpPr>
          <p:spPr bwMode="auto">
            <a:xfrm>
              <a:off x="1964" y="1172"/>
              <a:ext cx="222" cy="594"/>
            </a:xfrm>
            <a:custGeom>
              <a:avLst/>
              <a:gdLst>
                <a:gd name="T0" fmla="*/ 110 w 222"/>
                <a:gd name="T1" fmla="*/ 594 h 594"/>
                <a:gd name="T2" fmla="*/ 222 w 222"/>
                <a:gd name="T3" fmla="*/ 422 h 594"/>
                <a:gd name="T4" fmla="*/ 152 w 222"/>
                <a:gd name="T5" fmla="*/ 422 h 594"/>
                <a:gd name="T6" fmla="*/ 152 w 222"/>
                <a:gd name="T7" fmla="*/ 0 h 594"/>
                <a:gd name="T8" fmla="*/ 70 w 222"/>
                <a:gd name="T9" fmla="*/ 0 h 594"/>
                <a:gd name="T10" fmla="*/ 70 w 222"/>
                <a:gd name="T11" fmla="*/ 422 h 594"/>
                <a:gd name="T12" fmla="*/ 0 w 222"/>
                <a:gd name="T13" fmla="*/ 422 h 594"/>
                <a:gd name="T14" fmla="*/ 110 w 222"/>
                <a:gd name="T15" fmla="*/ 594 h 59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2" h="594">
                  <a:moveTo>
                    <a:pt x="110" y="594"/>
                  </a:moveTo>
                  <a:lnTo>
                    <a:pt x="222" y="422"/>
                  </a:lnTo>
                  <a:lnTo>
                    <a:pt x="152" y="422"/>
                  </a:lnTo>
                  <a:lnTo>
                    <a:pt x="152" y="0"/>
                  </a:lnTo>
                  <a:lnTo>
                    <a:pt x="70" y="0"/>
                  </a:lnTo>
                  <a:lnTo>
                    <a:pt x="70" y="422"/>
                  </a:lnTo>
                  <a:lnTo>
                    <a:pt x="0" y="422"/>
                  </a:lnTo>
                  <a:lnTo>
                    <a:pt x="110" y="594"/>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sp>
        <p:nvSpPr>
          <p:cNvPr id="33935" name="Freeform 959"/>
          <p:cNvSpPr>
            <a:spLocks/>
          </p:cNvSpPr>
          <p:nvPr/>
        </p:nvSpPr>
        <p:spPr bwMode="auto">
          <a:xfrm>
            <a:off x="3807885" y="3311526"/>
            <a:ext cx="46567" cy="206375"/>
          </a:xfrm>
          <a:custGeom>
            <a:avLst/>
            <a:gdLst>
              <a:gd name="T0" fmla="*/ 2147483647 w 22"/>
              <a:gd name="T1" fmla="*/ 2147483647 h 130"/>
              <a:gd name="T2" fmla="*/ 2147483647 w 22"/>
              <a:gd name="T3" fmla="*/ 2147483647 h 130"/>
              <a:gd name="T4" fmla="*/ 2147483647 w 22"/>
              <a:gd name="T5" fmla="*/ 2147483647 h 130"/>
              <a:gd name="T6" fmla="*/ 2147483647 w 22"/>
              <a:gd name="T7" fmla="*/ 2147483647 h 130"/>
              <a:gd name="T8" fmla="*/ 2147483647 w 22"/>
              <a:gd name="T9" fmla="*/ 2147483647 h 130"/>
              <a:gd name="T10" fmla="*/ 2147483647 w 22"/>
              <a:gd name="T11" fmla="*/ 2147483647 h 130"/>
              <a:gd name="T12" fmla="*/ 2147483647 w 22"/>
              <a:gd name="T13" fmla="*/ 2147483647 h 130"/>
              <a:gd name="T14" fmla="*/ 2147483647 w 22"/>
              <a:gd name="T15" fmla="*/ 2147483647 h 130"/>
              <a:gd name="T16" fmla="*/ 2147483647 w 22"/>
              <a:gd name="T17" fmla="*/ 0 h 130"/>
              <a:gd name="T18" fmla="*/ 2147483647 w 22"/>
              <a:gd name="T19" fmla="*/ 2147483647 h 130"/>
              <a:gd name="T20" fmla="*/ 0 w 22"/>
              <a:gd name="T21" fmla="*/ 2147483647 h 130"/>
              <a:gd name="T22" fmla="*/ 0 w 22"/>
              <a:gd name="T23" fmla="*/ 2147483647 h 130"/>
              <a:gd name="T24" fmla="*/ 0 w 22"/>
              <a:gd name="T25" fmla="*/ 2147483647 h 130"/>
              <a:gd name="T26" fmla="*/ 0 w 22"/>
              <a:gd name="T27" fmla="*/ 2147483647 h 130"/>
              <a:gd name="T28" fmla="*/ 0 w 22"/>
              <a:gd name="T29" fmla="*/ 2147483647 h 130"/>
              <a:gd name="T30" fmla="*/ 2147483647 w 22"/>
              <a:gd name="T31" fmla="*/ 2147483647 h 130"/>
              <a:gd name="T32" fmla="*/ 2147483647 w 22"/>
              <a:gd name="T33" fmla="*/ 2147483647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130">
                <a:moveTo>
                  <a:pt x="18" y="130"/>
                </a:moveTo>
                <a:lnTo>
                  <a:pt x="18" y="126"/>
                </a:lnTo>
                <a:lnTo>
                  <a:pt x="22" y="114"/>
                </a:lnTo>
                <a:lnTo>
                  <a:pt x="22" y="100"/>
                </a:lnTo>
                <a:lnTo>
                  <a:pt x="22" y="80"/>
                </a:lnTo>
                <a:lnTo>
                  <a:pt x="18" y="58"/>
                </a:lnTo>
                <a:lnTo>
                  <a:pt x="18" y="38"/>
                </a:lnTo>
                <a:lnTo>
                  <a:pt x="12" y="18"/>
                </a:lnTo>
                <a:lnTo>
                  <a:pt x="8" y="0"/>
                </a:lnTo>
                <a:lnTo>
                  <a:pt x="2" y="18"/>
                </a:lnTo>
                <a:lnTo>
                  <a:pt x="0" y="38"/>
                </a:lnTo>
                <a:lnTo>
                  <a:pt x="0" y="58"/>
                </a:lnTo>
                <a:lnTo>
                  <a:pt x="0" y="80"/>
                </a:lnTo>
                <a:lnTo>
                  <a:pt x="0" y="100"/>
                </a:lnTo>
                <a:lnTo>
                  <a:pt x="0" y="114"/>
                </a:lnTo>
                <a:lnTo>
                  <a:pt x="2" y="126"/>
                </a:lnTo>
                <a:lnTo>
                  <a:pt x="2" y="13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936" name="Freeform 960"/>
          <p:cNvSpPr>
            <a:spLocks/>
          </p:cNvSpPr>
          <p:nvPr/>
        </p:nvSpPr>
        <p:spPr bwMode="auto">
          <a:xfrm>
            <a:off x="3807885" y="3597275"/>
            <a:ext cx="46567" cy="206375"/>
          </a:xfrm>
          <a:custGeom>
            <a:avLst/>
            <a:gdLst>
              <a:gd name="T0" fmla="*/ 2147483647 w 22"/>
              <a:gd name="T1" fmla="*/ 0 h 130"/>
              <a:gd name="T2" fmla="*/ 2147483647 w 22"/>
              <a:gd name="T3" fmla="*/ 2147483647 h 130"/>
              <a:gd name="T4" fmla="*/ 2147483647 w 22"/>
              <a:gd name="T5" fmla="*/ 2147483647 h 130"/>
              <a:gd name="T6" fmla="*/ 2147483647 w 22"/>
              <a:gd name="T7" fmla="*/ 2147483647 h 130"/>
              <a:gd name="T8" fmla="*/ 2147483647 w 22"/>
              <a:gd name="T9" fmla="*/ 2147483647 h 130"/>
              <a:gd name="T10" fmla="*/ 2147483647 w 22"/>
              <a:gd name="T11" fmla="*/ 2147483647 h 130"/>
              <a:gd name="T12" fmla="*/ 2147483647 w 22"/>
              <a:gd name="T13" fmla="*/ 2147483647 h 130"/>
              <a:gd name="T14" fmla="*/ 2147483647 w 22"/>
              <a:gd name="T15" fmla="*/ 2147483647 h 130"/>
              <a:gd name="T16" fmla="*/ 2147483647 w 22"/>
              <a:gd name="T17" fmla="*/ 2147483647 h 130"/>
              <a:gd name="T18" fmla="*/ 2147483647 w 22"/>
              <a:gd name="T19" fmla="*/ 2147483647 h 130"/>
              <a:gd name="T20" fmla="*/ 0 w 22"/>
              <a:gd name="T21" fmla="*/ 2147483647 h 130"/>
              <a:gd name="T22" fmla="*/ 0 w 22"/>
              <a:gd name="T23" fmla="*/ 2147483647 h 130"/>
              <a:gd name="T24" fmla="*/ 0 w 22"/>
              <a:gd name="T25" fmla="*/ 2147483647 h 130"/>
              <a:gd name="T26" fmla="*/ 0 w 22"/>
              <a:gd name="T27" fmla="*/ 2147483647 h 130"/>
              <a:gd name="T28" fmla="*/ 0 w 22"/>
              <a:gd name="T29" fmla="*/ 2147483647 h 130"/>
              <a:gd name="T30" fmla="*/ 2147483647 w 22"/>
              <a:gd name="T31" fmla="*/ 2147483647 h 130"/>
              <a:gd name="T32" fmla="*/ 2147483647 w 22"/>
              <a:gd name="T33" fmla="*/ 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130">
                <a:moveTo>
                  <a:pt x="18" y="0"/>
                </a:moveTo>
                <a:lnTo>
                  <a:pt x="18" y="4"/>
                </a:lnTo>
                <a:lnTo>
                  <a:pt x="22" y="14"/>
                </a:lnTo>
                <a:lnTo>
                  <a:pt x="22" y="30"/>
                </a:lnTo>
                <a:lnTo>
                  <a:pt x="22" y="50"/>
                </a:lnTo>
                <a:lnTo>
                  <a:pt x="18" y="72"/>
                </a:lnTo>
                <a:lnTo>
                  <a:pt x="18" y="92"/>
                </a:lnTo>
                <a:lnTo>
                  <a:pt x="12" y="114"/>
                </a:lnTo>
                <a:lnTo>
                  <a:pt x="8" y="130"/>
                </a:lnTo>
                <a:lnTo>
                  <a:pt x="2" y="114"/>
                </a:lnTo>
                <a:lnTo>
                  <a:pt x="0" y="92"/>
                </a:lnTo>
                <a:lnTo>
                  <a:pt x="0" y="72"/>
                </a:lnTo>
                <a:lnTo>
                  <a:pt x="0" y="50"/>
                </a:lnTo>
                <a:lnTo>
                  <a:pt x="0" y="30"/>
                </a:lnTo>
                <a:lnTo>
                  <a:pt x="0" y="14"/>
                </a:lnTo>
                <a:lnTo>
                  <a:pt x="2" y="4"/>
                </a:lnTo>
                <a:lnTo>
                  <a:pt x="2"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937" name="Freeform 961"/>
          <p:cNvSpPr>
            <a:spLocks/>
          </p:cNvSpPr>
          <p:nvPr/>
        </p:nvSpPr>
        <p:spPr bwMode="auto">
          <a:xfrm>
            <a:off x="3778252" y="3190876"/>
            <a:ext cx="105833" cy="117475"/>
          </a:xfrm>
          <a:custGeom>
            <a:avLst/>
            <a:gdLst>
              <a:gd name="T0" fmla="*/ 2147483647 w 50"/>
              <a:gd name="T1" fmla="*/ 2147483647 h 74"/>
              <a:gd name="T2" fmla="*/ 2147483647 w 50"/>
              <a:gd name="T3" fmla="*/ 2147483647 h 74"/>
              <a:gd name="T4" fmla="*/ 2147483647 w 50"/>
              <a:gd name="T5" fmla="*/ 2147483647 h 74"/>
              <a:gd name="T6" fmla="*/ 2147483647 w 50"/>
              <a:gd name="T7" fmla="*/ 2147483647 h 74"/>
              <a:gd name="T8" fmla="*/ 2147483647 w 50"/>
              <a:gd name="T9" fmla="*/ 2147483647 h 74"/>
              <a:gd name="T10" fmla="*/ 2147483647 w 50"/>
              <a:gd name="T11" fmla="*/ 2147483647 h 74"/>
              <a:gd name="T12" fmla="*/ 2147483647 w 50"/>
              <a:gd name="T13" fmla="*/ 2147483647 h 74"/>
              <a:gd name="T14" fmla="*/ 2147483647 w 50"/>
              <a:gd name="T15" fmla="*/ 2147483647 h 74"/>
              <a:gd name="T16" fmla="*/ 2147483647 w 50"/>
              <a:gd name="T17" fmla="*/ 2147483647 h 74"/>
              <a:gd name="T18" fmla="*/ 2147483647 w 50"/>
              <a:gd name="T19" fmla="*/ 2147483647 h 74"/>
              <a:gd name="T20" fmla="*/ 2147483647 w 50"/>
              <a:gd name="T21" fmla="*/ 2147483647 h 74"/>
              <a:gd name="T22" fmla="*/ 2147483647 w 50"/>
              <a:gd name="T23" fmla="*/ 2147483647 h 74"/>
              <a:gd name="T24" fmla="*/ 2147483647 w 50"/>
              <a:gd name="T25" fmla="*/ 2147483647 h 74"/>
              <a:gd name="T26" fmla="*/ 2147483647 w 50"/>
              <a:gd name="T27" fmla="*/ 2147483647 h 74"/>
              <a:gd name="T28" fmla="*/ 2147483647 w 50"/>
              <a:gd name="T29" fmla="*/ 2147483647 h 74"/>
              <a:gd name="T30" fmla="*/ 2147483647 w 50"/>
              <a:gd name="T31" fmla="*/ 0 h 74"/>
              <a:gd name="T32" fmla="*/ 2147483647 w 50"/>
              <a:gd name="T33" fmla="*/ 0 h 74"/>
              <a:gd name="T34" fmla="*/ 2147483647 w 50"/>
              <a:gd name="T35" fmla="*/ 0 h 74"/>
              <a:gd name="T36" fmla="*/ 2147483647 w 50"/>
              <a:gd name="T37" fmla="*/ 2147483647 h 74"/>
              <a:gd name="T38" fmla="*/ 2147483647 w 50"/>
              <a:gd name="T39" fmla="*/ 2147483647 h 74"/>
              <a:gd name="T40" fmla="*/ 2147483647 w 50"/>
              <a:gd name="T41" fmla="*/ 2147483647 h 74"/>
              <a:gd name="T42" fmla="*/ 2147483647 w 50"/>
              <a:gd name="T43" fmla="*/ 2147483647 h 74"/>
              <a:gd name="T44" fmla="*/ 0 w 50"/>
              <a:gd name="T45" fmla="*/ 2147483647 h 74"/>
              <a:gd name="T46" fmla="*/ 0 w 50"/>
              <a:gd name="T47" fmla="*/ 2147483647 h 74"/>
              <a:gd name="T48" fmla="*/ 0 w 50"/>
              <a:gd name="T49" fmla="*/ 2147483647 h 74"/>
              <a:gd name="T50" fmla="*/ 0 w 50"/>
              <a:gd name="T51" fmla="*/ 2147483647 h 74"/>
              <a:gd name="T52" fmla="*/ 0 w 50"/>
              <a:gd name="T53" fmla="*/ 2147483647 h 74"/>
              <a:gd name="T54" fmla="*/ 2147483647 w 50"/>
              <a:gd name="T55" fmla="*/ 2147483647 h 74"/>
              <a:gd name="T56" fmla="*/ 2147483647 w 50"/>
              <a:gd name="T57" fmla="*/ 2147483647 h 74"/>
              <a:gd name="T58" fmla="*/ 2147483647 w 50"/>
              <a:gd name="T59" fmla="*/ 2147483647 h 74"/>
              <a:gd name="T60" fmla="*/ 2147483647 w 50"/>
              <a:gd name="T61" fmla="*/ 2147483647 h 74"/>
              <a:gd name="T62" fmla="*/ 2147483647 w 50"/>
              <a:gd name="T63" fmla="*/ 2147483647 h 74"/>
              <a:gd name="T64" fmla="*/ 2147483647 w 50"/>
              <a:gd name="T65" fmla="*/ 2147483647 h 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0" h="74">
                <a:moveTo>
                  <a:pt x="26" y="74"/>
                </a:moveTo>
                <a:lnTo>
                  <a:pt x="30" y="72"/>
                </a:lnTo>
                <a:lnTo>
                  <a:pt x="34" y="70"/>
                </a:lnTo>
                <a:lnTo>
                  <a:pt x="38" y="66"/>
                </a:lnTo>
                <a:lnTo>
                  <a:pt x="42" y="62"/>
                </a:lnTo>
                <a:lnTo>
                  <a:pt x="42" y="56"/>
                </a:lnTo>
                <a:lnTo>
                  <a:pt x="48" y="50"/>
                </a:lnTo>
                <a:lnTo>
                  <a:pt x="50" y="44"/>
                </a:lnTo>
                <a:lnTo>
                  <a:pt x="50" y="38"/>
                </a:lnTo>
                <a:lnTo>
                  <a:pt x="50" y="30"/>
                </a:lnTo>
                <a:lnTo>
                  <a:pt x="48" y="22"/>
                </a:lnTo>
                <a:lnTo>
                  <a:pt x="42" y="16"/>
                </a:lnTo>
                <a:lnTo>
                  <a:pt x="42" y="10"/>
                </a:lnTo>
                <a:lnTo>
                  <a:pt x="38" y="4"/>
                </a:lnTo>
                <a:lnTo>
                  <a:pt x="34" y="4"/>
                </a:lnTo>
                <a:lnTo>
                  <a:pt x="30" y="0"/>
                </a:lnTo>
                <a:lnTo>
                  <a:pt x="26" y="0"/>
                </a:lnTo>
                <a:lnTo>
                  <a:pt x="20" y="0"/>
                </a:lnTo>
                <a:lnTo>
                  <a:pt x="14" y="4"/>
                </a:lnTo>
                <a:lnTo>
                  <a:pt x="12" y="4"/>
                </a:lnTo>
                <a:lnTo>
                  <a:pt x="8" y="10"/>
                </a:lnTo>
                <a:lnTo>
                  <a:pt x="2" y="16"/>
                </a:lnTo>
                <a:lnTo>
                  <a:pt x="0" y="22"/>
                </a:lnTo>
                <a:lnTo>
                  <a:pt x="0" y="30"/>
                </a:lnTo>
                <a:lnTo>
                  <a:pt x="0" y="38"/>
                </a:lnTo>
                <a:lnTo>
                  <a:pt x="0" y="44"/>
                </a:lnTo>
                <a:lnTo>
                  <a:pt x="0" y="50"/>
                </a:lnTo>
                <a:lnTo>
                  <a:pt x="2" y="56"/>
                </a:lnTo>
                <a:lnTo>
                  <a:pt x="8" y="62"/>
                </a:lnTo>
                <a:lnTo>
                  <a:pt x="12" y="66"/>
                </a:lnTo>
                <a:lnTo>
                  <a:pt x="14" y="70"/>
                </a:lnTo>
                <a:lnTo>
                  <a:pt x="20" y="72"/>
                </a:lnTo>
                <a:lnTo>
                  <a:pt x="26" y="74"/>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grpSp>
        <p:nvGrpSpPr>
          <p:cNvPr id="33938" name="Group 962"/>
          <p:cNvGrpSpPr>
            <a:grpSpLocks/>
          </p:cNvGrpSpPr>
          <p:nvPr/>
        </p:nvGrpSpPr>
        <p:grpSpPr bwMode="auto">
          <a:xfrm>
            <a:off x="3795185" y="2987676"/>
            <a:ext cx="190500" cy="212725"/>
            <a:chOff x="1658" y="1742"/>
            <a:chExt cx="90" cy="134"/>
          </a:xfrm>
        </p:grpSpPr>
        <p:sp>
          <p:nvSpPr>
            <p:cNvPr id="33944" name="Freeform 963"/>
            <p:cNvSpPr>
              <a:spLocks/>
            </p:cNvSpPr>
            <p:nvPr/>
          </p:nvSpPr>
          <p:spPr bwMode="auto">
            <a:xfrm>
              <a:off x="1658" y="1742"/>
              <a:ext cx="90" cy="134"/>
            </a:xfrm>
            <a:custGeom>
              <a:avLst/>
              <a:gdLst>
                <a:gd name="T0" fmla="*/ 90 w 90"/>
                <a:gd name="T1" fmla="*/ 66 h 134"/>
                <a:gd name="T2" fmla="*/ 44 w 90"/>
                <a:gd name="T3" fmla="*/ 0 h 134"/>
                <a:gd name="T4" fmla="*/ 0 w 90"/>
                <a:gd name="T5" fmla="*/ 66 h 134"/>
                <a:gd name="T6" fmla="*/ 44 w 90"/>
                <a:gd name="T7" fmla="*/ 134 h 134"/>
                <a:gd name="T8" fmla="*/ 90 w 90"/>
                <a:gd name="T9" fmla="*/ 66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134">
                  <a:moveTo>
                    <a:pt x="90" y="66"/>
                  </a:moveTo>
                  <a:lnTo>
                    <a:pt x="44" y="0"/>
                  </a:lnTo>
                  <a:lnTo>
                    <a:pt x="0" y="66"/>
                  </a:lnTo>
                  <a:lnTo>
                    <a:pt x="44" y="134"/>
                  </a:lnTo>
                  <a:lnTo>
                    <a:pt x="90" y="66"/>
                  </a:lnTo>
                  <a:close/>
                </a:path>
              </a:pathLst>
            </a:custGeom>
            <a:solidFill>
              <a:srgbClr val="FF9900"/>
            </a:solidFill>
            <a:ln w="9525">
              <a:solidFill>
                <a:srgbClr val="FF9900"/>
              </a:solidFill>
              <a:round/>
              <a:headEnd/>
              <a:tailEnd/>
            </a:ln>
          </p:spPr>
          <p:txBody>
            <a:bodyPr/>
            <a:lstStyle/>
            <a:p>
              <a:endParaRPr lang="el-GR"/>
            </a:p>
          </p:txBody>
        </p:sp>
        <p:sp>
          <p:nvSpPr>
            <p:cNvPr id="33945" name="Freeform 964"/>
            <p:cNvSpPr>
              <a:spLocks/>
            </p:cNvSpPr>
            <p:nvPr/>
          </p:nvSpPr>
          <p:spPr bwMode="auto">
            <a:xfrm>
              <a:off x="1658" y="1742"/>
              <a:ext cx="90" cy="134"/>
            </a:xfrm>
            <a:custGeom>
              <a:avLst/>
              <a:gdLst>
                <a:gd name="T0" fmla="*/ 90 w 90"/>
                <a:gd name="T1" fmla="*/ 66 h 134"/>
                <a:gd name="T2" fmla="*/ 44 w 90"/>
                <a:gd name="T3" fmla="*/ 0 h 134"/>
                <a:gd name="T4" fmla="*/ 0 w 90"/>
                <a:gd name="T5" fmla="*/ 66 h 134"/>
                <a:gd name="T6" fmla="*/ 44 w 90"/>
                <a:gd name="T7" fmla="*/ 134 h 134"/>
                <a:gd name="T8" fmla="*/ 90 w 90"/>
                <a:gd name="T9" fmla="*/ 66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134">
                  <a:moveTo>
                    <a:pt x="90" y="66"/>
                  </a:moveTo>
                  <a:lnTo>
                    <a:pt x="44" y="0"/>
                  </a:lnTo>
                  <a:lnTo>
                    <a:pt x="0" y="66"/>
                  </a:lnTo>
                  <a:lnTo>
                    <a:pt x="44" y="134"/>
                  </a:lnTo>
                  <a:lnTo>
                    <a:pt x="90" y="66"/>
                  </a:lnTo>
                </a:path>
              </a:pathLst>
            </a:custGeom>
            <a:solidFill>
              <a:srgbClr val="FF9900"/>
            </a:solidFill>
            <a:ln w="12700">
              <a:solidFill>
                <a:srgbClr val="FF9900"/>
              </a:solidFill>
              <a:prstDash val="solid"/>
              <a:round/>
              <a:headEnd/>
              <a:tailEnd/>
            </a:ln>
          </p:spPr>
          <p:txBody>
            <a:bodyPr/>
            <a:lstStyle/>
            <a:p>
              <a:endParaRPr lang="el-GR"/>
            </a:p>
          </p:txBody>
        </p:sp>
      </p:grpSp>
      <p:sp>
        <p:nvSpPr>
          <p:cNvPr id="33939" name="Freeform 965"/>
          <p:cNvSpPr>
            <a:spLocks/>
          </p:cNvSpPr>
          <p:nvPr/>
        </p:nvSpPr>
        <p:spPr bwMode="auto">
          <a:xfrm>
            <a:off x="3888317" y="2393951"/>
            <a:ext cx="584200" cy="593725"/>
          </a:xfrm>
          <a:custGeom>
            <a:avLst/>
            <a:gdLst>
              <a:gd name="T0" fmla="*/ 0 w 276"/>
              <a:gd name="T1" fmla="*/ 2147483647 h 374"/>
              <a:gd name="T2" fmla="*/ 0 w 276"/>
              <a:gd name="T3" fmla="*/ 2147483647 h 374"/>
              <a:gd name="T4" fmla="*/ 0 w 276"/>
              <a:gd name="T5" fmla="*/ 2147483647 h 374"/>
              <a:gd name="T6" fmla="*/ 2147483647 w 276"/>
              <a:gd name="T7" fmla="*/ 2147483647 h 374"/>
              <a:gd name="T8" fmla="*/ 2147483647 w 276"/>
              <a:gd name="T9" fmla="*/ 2147483647 h 374"/>
              <a:gd name="T10" fmla="*/ 2147483647 w 276"/>
              <a:gd name="T11" fmla="*/ 2147483647 h 374"/>
              <a:gd name="T12" fmla="*/ 2147483647 w 276"/>
              <a:gd name="T13" fmla="*/ 2147483647 h 374"/>
              <a:gd name="T14" fmla="*/ 2147483647 w 276"/>
              <a:gd name="T15" fmla="*/ 2147483647 h 374"/>
              <a:gd name="T16" fmla="*/ 2147483647 w 276"/>
              <a:gd name="T17" fmla="*/ 2147483647 h 374"/>
              <a:gd name="T18" fmla="*/ 2147483647 w 276"/>
              <a:gd name="T19" fmla="*/ 2147483647 h 374"/>
              <a:gd name="T20" fmla="*/ 2147483647 w 276"/>
              <a:gd name="T21" fmla="*/ 2147483647 h 374"/>
              <a:gd name="T22" fmla="*/ 2147483647 w 276"/>
              <a:gd name="T23" fmla="*/ 2147483647 h 374"/>
              <a:gd name="T24" fmla="*/ 2147483647 w 276"/>
              <a:gd name="T25" fmla="*/ 2147483647 h 374"/>
              <a:gd name="T26" fmla="*/ 2147483647 w 276"/>
              <a:gd name="T27" fmla="*/ 2147483647 h 374"/>
              <a:gd name="T28" fmla="*/ 2147483647 w 276"/>
              <a:gd name="T29" fmla="*/ 2147483647 h 374"/>
              <a:gd name="T30" fmla="*/ 2147483647 w 276"/>
              <a:gd name="T31" fmla="*/ 2147483647 h 374"/>
              <a:gd name="T32" fmla="*/ 2147483647 w 276"/>
              <a:gd name="T33" fmla="*/ 0 h 37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76" h="374">
                <a:moveTo>
                  <a:pt x="0" y="374"/>
                </a:moveTo>
                <a:lnTo>
                  <a:pt x="0" y="370"/>
                </a:lnTo>
                <a:lnTo>
                  <a:pt x="0" y="358"/>
                </a:lnTo>
                <a:lnTo>
                  <a:pt x="2" y="340"/>
                </a:lnTo>
                <a:lnTo>
                  <a:pt x="4" y="316"/>
                </a:lnTo>
                <a:lnTo>
                  <a:pt x="8" y="288"/>
                </a:lnTo>
                <a:lnTo>
                  <a:pt x="14" y="256"/>
                </a:lnTo>
                <a:lnTo>
                  <a:pt x="22" y="222"/>
                </a:lnTo>
                <a:lnTo>
                  <a:pt x="34" y="188"/>
                </a:lnTo>
                <a:lnTo>
                  <a:pt x="48" y="154"/>
                </a:lnTo>
                <a:lnTo>
                  <a:pt x="68" y="120"/>
                </a:lnTo>
                <a:lnTo>
                  <a:pt x="88" y="88"/>
                </a:lnTo>
                <a:lnTo>
                  <a:pt x="116" y="58"/>
                </a:lnTo>
                <a:lnTo>
                  <a:pt x="148" y="34"/>
                </a:lnTo>
                <a:lnTo>
                  <a:pt x="182" y="16"/>
                </a:lnTo>
                <a:lnTo>
                  <a:pt x="228" y="4"/>
                </a:lnTo>
                <a:lnTo>
                  <a:pt x="276" y="0"/>
                </a:lnTo>
              </a:path>
            </a:pathLst>
          </a:custGeom>
          <a:noFill/>
          <a:ln w="12700">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33940" name="Freeform 966"/>
          <p:cNvSpPr>
            <a:spLocks/>
          </p:cNvSpPr>
          <p:nvPr/>
        </p:nvSpPr>
        <p:spPr bwMode="auto">
          <a:xfrm>
            <a:off x="4451351" y="2359025"/>
            <a:ext cx="101600" cy="69850"/>
          </a:xfrm>
          <a:custGeom>
            <a:avLst/>
            <a:gdLst>
              <a:gd name="T0" fmla="*/ 2147483647 w 48"/>
              <a:gd name="T1" fmla="*/ 2147483647 h 44"/>
              <a:gd name="T2" fmla="*/ 2147483647 w 48"/>
              <a:gd name="T3" fmla="*/ 2147483647 h 44"/>
              <a:gd name="T4" fmla="*/ 2147483647 w 48"/>
              <a:gd name="T5" fmla="*/ 2147483647 h 44"/>
              <a:gd name="T6" fmla="*/ 2147483647 w 48"/>
              <a:gd name="T7" fmla="*/ 2147483647 h 44"/>
              <a:gd name="T8" fmla="*/ 0 w 48"/>
              <a:gd name="T9" fmla="*/ 0 h 44"/>
              <a:gd name="T10" fmla="*/ 0 w 48"/>
              <a:gd name="T11" fmla="*/ 2147483647 h 44"/>
              <a:gd name="T12" fmla="*/ 0 w 48"/>
              <a:gd name="T13" fmla="*/ 2147483647 h 44"/>
              <a:gd name="T14" fmla="*/ 2147483647 w 48"/>
              <a:gd name="T15" fmla="*/ 2147483647 h 44"/>
              <a:gd name="T16" fmla="*/ 2147483647 w 48"/>
              <a:gd name="T17" fmla="*/ 2147483647 h 44"/>
              <a:gd name="T18" fmla="*/ 2147483647 w 48"/>
              <a:gd name="T19" fmla="*/ 2147483647 h 44"/>
              <a:gd name="T20" fmla="*/ 2147483647 w 48"/>
              <a:gd name="T21" fmla="*/ 2147483647 h 44"/>
              <a:gd name="T22" fmla="*/ 2147483647 w 48"/>
              <a:gd name="T23" fmla="*/ 2147483647 h 44"/>
              <a:gd name="T24" fmla="*/ 2147483647 w 48"/>
              <a:gd name="T25" fmla="*/ 2147483647 h 44"/>
              <a:gd name="T26" fmla="*/ 2147483647 w 48"/>
              <a:gd name="T27" fmla="*/ 2147483647 h 44"/>
              <a:gd name="T28" fmla="*/ 2147483647 w 48"/>
              <a:gd name="T29" fmla="*/ 2147483647 h 44"/>
              <a:gd name="T30" fmla="*/ 2147483647 w 48"/>
              <a:gd name="T31" fmla="*/ 2147483647 h 44"/>
              <a:gd name="T32" fmla="*/ 2147483647 w 48"/>
              <a:gd name="T33" fmla="*/ 2147483647 h 44"/>
              <a:gd name="T34" fmla="*/ 2147483647 w 48"/>
              <a:gd name="T35" fmla="*/ 2147483647 h 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8" h="44">
                <a:moveTo>
                  <a:pt x="22" y="12"/>
                </a:moveTo>
                <a:lnTo>
                  <a:pt x="14" y="8"/>
                </a:lnTo>
                <a:lnTo>
                  <a:pt x="8" y="4"/>
                </a:lnTo>
                <a:lnTo>
                  <a:pt x="4" y="2"/>
                </a:lnTo>
                <a:lnTo>
                  <a:pt x="0" y="0"/>
                </a:lnTo>
                <a:lnTo>
                  <a:pt x="0" y="44"/>
                </a:lnTo>
                <a:lnTo>
                  <a:pt x="0" y="40"/>
                </a:lnTo>
                <a:lnTo>
                  <a:pt x="6" y="36"/>
                </a:lnTo>
                <a:lnTo>
                  <a:pt x="14" y="34"/>
                </a:lnTo>
                <a:lnTo>
                  <a:pt x="22" y="30"/>
                </a:lnTo>
                <a:lnTo>
                  <a:pt x="28" y="26"/>
                </a:lnTo>
                <a:lnTo>
                  <a:pt x="36" y="24"/>
                </a:lnTo>
                <a:lnTo>
                  <a:pt x="44" y="20"/>
                </a:lnTo>
                <a:lnTo>
                  <a:pt x="48" y="20"/>
                </a:lnTo>
                <a:lnTo>
                  <a:pt x="44" y="18"/>
                </a:lnTo>
                <a:lnTo>
                  <a:pt x="36" y="18"/>
                </a:lnTo>
                <a:lnTo>
                  <a:pt x="28" y="14"/>
                </a:lnTo>
                <a:lnTo>
                  <a:pt x="22" y="12"/>
                </a:lnTo>
              </a:path>
            </a:pathLst>
          </a:custGeom>
          <a:solidFill>
            <a:schemeClr val="tx2"/>
          </a:solidFill>
          <a:ln w="12700">
            <a:solidFill>
              <a:srgbClr val="FFFFFF"/>
            </a:solidFill>
            <a:prstDash val="solid"/>
            <a:round/>
            <a:headEnd/>
            <a:tailEnd/>
          </a:ln>
        </p:spPr>
        <p:txBody>
          <a:bodyPr/>
          <a:lstStyle/>
          <a:p>
            <a:endParaRPr lang="el-GR"/>
          </a:p>
        </p:txBody>
      </p:sp>
      <p:sp>
        <p:nvSpPr>
          <p:cNvPr id="33941" name="Line 967"/>
          <p:cNvSpPr>
            <a:spLocks noChangeShapeType="1"/>
          </p:cNvSpPr>
          <p:nvPr/>
        </p:nvSpPr>
        <p:spPr bwMode="auto">
          <a:xfrm>
            <a:off x="3638551" y="2971800"/>
            <a:ext cx="0" cy="152400"/>
          </a:xfrm>
          <a:prstGeom prst="line">
            <a:avLst/>
          </a:prstGeom>
          <a:noFill/>
          <a:ln w="9525">
            <a:solidFill>
              <a:srgbClr val="FFFF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l-GR"/>
          </a:p>
        </p:txBody>
      </p:sp>
      <p:sp>
        <p:nvSpPr>
          <p:cNvPr id="33942" name="Line 968"/>
          <p:cNvSpPr>
            <a:spLocks noChangeShapeType="1"/>
          </p:cNvSpPr>
          <p:nvPr/>
        </p:nvSpPr>
        <p:spPr bwMode="auto">
          <a:xfrm flipV="1">
            <a:off x="3333751" y="2667000"/>
            <a:ext cx="0" cy="381000"/>
          </a:xfrm>
          <a:prstGeom prst="line">
            <a:avLst/>
          </a:prstGeom>
          <a:noFill/>
          <a:ln w="9525">
            <a:solidFill>
              <a:srgbClr val="FFFF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l-GR"/>
          </a:p>
        </p:txBody>
      </p:sp>
      <p:sp>
        <p:nvSpPr>
          <p:cNvPr id="33943" name="Rectangle 969"/>
          <p:cNvSpPr>
            <a:spLocks noChangeArrowheads="1"/>
          </p:cNvSpPr>
          <p:nvPr/>
        </p:nvSpPr>
        <p:spPr bwMode="auto">
          <a:xfrm>
            <a:off x="1728945" y="3584576"/>
            <a:ext cx="38472"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algn="r">
              <a:spcBef>
                <a:spcPct val="0"/>
              </a:spcBef>
              <a:buClrTx/>
              <a:buFontTx/>
              <a:buNone/>
            </a:pPr>
            <a:r>
              <a:rPr lang="en-GB" altLang="en-GB" sz="1100" b="0">
                <a:cs typeface="Arial" pitchFamily="34" charset="0"/>
              </a:rPr>
              <a:t> </a:t>
            </a:r>
            <a:endParaRPr lang="en-GB" altLang="en-GB" sz="1600">
              <a:cs typeface="Arial" pitchFamily="34" charset="0"/>
              <a:sym typeface="Symbol" pitchFamily="18" charset="2"/>
            </a:endParaRPr>
          </a:p>
        </p:txBody>
      </p:sp>
    </p:spTree>
    <p:extLst>
      <p:ext uri="{BB962C8B-B14F-4D97-AF65-F5344CB8AC3E}">
        <p14:creationId xmlns:p14="http://schemas.microsoft.com/office/powerpoint/2010/main" xmlns="" val="31688763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ChangeArrowheads="1"/>
          </p:cNvSpPr>
          <p:nvPr/>
        </p:nvSpPr>
        <p:spPr bwMode="auto">
          <a:xfrm>
            <a:off x="-78316" y="11114"/>
            <a:ext cx="12192001" cy="11763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nchor="ct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algn="ctr" eaLnBrk="1" hangingPunct="1">
              <a:spcBef>
                <a:spcPct val="0"/>
              </a:spcBef>
              <a:buClrTx/>
              <a:buFontTx/>
              <a:buNone/>
            </a:pPr>
            <a:r>
              <a:rPr lang="en-US" altLang="el-GR">
                <a:solidFill>
                  <a:schemeClr val="tx2"/>
                </a:solidFill>
              </a:rPr>
              <a:t> </a:t>
            </a:r>
            <a:r>
              <a:rPr lang="en-US" altLang="el-GR">
                <a:latin typeface="Comic Sans MS" pitchFamily="66" charset="0"/>
              </a:rPr>
              <a:t>Are asthma patients “SMART”?</a:t>
            </a:r>
          </a:p>
        </p:txBody>
      </p:sp>
      <p:sp>
        <p:nvSpPr>
          <p:cNvPr id="27651" name="Text Box 4"/>
          <p:cNvSpPr txBox="1">
            <a:spLocks noChangeArrowheads="1"/>
          </p:cNvSpPr>
          <p:nvPr/>
        </p:nvSpPr>
        <p:spPr bwMode="auto">
          <a:xfrm>
            <a:off x="8066618" y="5729288"/>
            <a:ext cx="2307167"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solidFill>
                  <a:srgbClr val="FFCC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algn="ctr" eaLnBrk="1" hangingPunct="1">
              <a:spcBef>
                <a:spcPct val="0"/>
              </a:spcBef>
              <a:buClrTx/>
              <a:buFontTx/>
              <a:buNone/>
            </a:pPr>
            <a:r>
              <a:rPr lang="el-GR" altLang="el-GR" sz="1400">
                <a:latin typeface="Comic Sans MS" pitchFamily="66" charset="0"/>
              </a:rPr>
              <a:t>Ασθενείς</a:t>
            </a:r>
            <a:r>
              <a:rPr lang="sv-SE" altLang="el-GR" sz="1400">
                <a:latin typeface="Comic Sans MS" pitchFamily="66" charset="0"/>
              </a:rPr>
              <a:t> (%)</a:t>
            </a:r>
            <a:endParaRPr lang="en-GB" altLang="el-GR" sz="1400">
              <a:latin typeface="Comic Sans MS" pitchFamily="66" charset="0"/>
            </a:endParaRPr>
          </a:p>
        </p:txBody>
      </p:sp>
      <p:graphicFrame>
        <p:nvGraphicFramePr>
          <p:cNvPr id="27652" name="Object 5"/>
          <p:cNvGraphicFramePr>
            <a:graphicFrameLocks noChangeAspect="1"/>
          </p:cNvGraphicFramePr>
          <p:nvPr/>
        </p:nvGraphicFramePr>
        <p:xfrm>
          <a:off x="1924051" y="1706564"/>
          <a:ext cx="8128000" cy="4067175"/>
        </p:xfrm>
        <a:graphic>
          <a:graphicData uri="http://schemas.openxmlformats.org/presentationml/2006/ole">
            <p:oleObj spid="_x0000_s12324" name="Chart" r:id="rId4" imgW="6095951" imgH="4067100" progId="MSGraph.Chart.8">
              <p:embed followColorScheme="full"/>
            </p:oleObj>
          </a:graphicData>
        </a:graphic>
      </p:graphicFrame>
      <p:sp>
        <p:nvSpPr>
          <p:cNvPr id="27653" name="Rectangle 6"/>
          <p:cNvSpPr>
            <a:spLocks noChangeArrowheads="1"/>
          </p:cNvSpPr>
          <p:nvPr/>
        </p:nvSpPr>
        <p:spPr bwMode="auto">
          <a:xfrm>
            <a:off x="6769100" y="6307238"/>
            <a:ext cx="5090584"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a:spcBef>
                <a:spcPct val="0"/>
              </a:spcBef>
              <a:buClrTx/>
              <a:buFontTx/>
              <a:buNone/>
            </a:pPr>
            <a:r>
              <a:rPr lang="el-GR" altLang="el-GR" sz="1400" dirty="0">
                <a:solidFill>
                  <a:srgbClr val="FFFF00"/>
                </a:solidFill>
                <a:latin typeface="Comic Sans MS" pitchFamily="66" charset="0"/>
                <a:cs typeface="Arial" pitchFamily="34" charset="0"/>
              </a:rPr>
              <a:t>Τ</a:t>
            </a:r>
            <a:r>
              <a:rPr lang="en-US" altLang="el-GR" sz="1400" dirty="0">
                <a:solidFill>
                  <a:srgbClr val="002060"/>
                </a:solidFill>
                <a:latin typeface="Comic Sans MS" pitchFamily="66" charset="0"/>
                <a:cs typeface="Arial" pitchFamily="34" charset="0"/>
              </a:rPr>
              <a:t>he INSPIRE study.</a:t>
            </a:r>
            <a:r>
              <a:rPr lang="el-GR" altLang="el-GR" sz="1400" dirty="0">
                <a:solidFill>
                  <a:srgbClr val="002060"/>
                </a:solidFill>
                <a:latin typeface="Comic Sans MS" pitchFamily="66" charset="0"/>
                <a:cs typeface="Arial" pitchFamily="34" charset="0"/>
              </a:rPr>
              <a:t> </a:t>
            </a:r>
            <a:r>
              <a:rPr lang="en-US" altLang="el-GR" sz="1400" dirty="0">
                <a:solidFill>
                  <a:srgbClr val="002060"/>
                </a:solidFill>
                <a:latin typeface="Comic Sans MS" pitchFamily="66" charset="0"/>
                <a:cs typeface="Arial" pitchFamily="34" charset="0"/>
              </a:rPr>
              <a:t>BMC </a:t>
            </a:r>
            <a:r>
              <a:rPr lang="en-US" altLang="el-GR" sz="1400" dirty="0" err="1">
                <a:solidFill>
                  <a:srgbClr val="002060"/>
                </a:solidFill>
                <a:latin typeface="Comic Sans MS" pitchFamily="66" charset="0"/>
                <a:cs typeface="Arial" pitchFamily="34" charset="0"/>
              </a:rPr>
              <a:t>Pulm</a:t>
            </a:r>
            <a:r>
              <a:rPr lang="en-US" altLang="el-GR" sz="1400" dirty="0">
                <a:solidFill>
                  <a:srgbClr val="002060"/>
                </a:solidFill>
                <a:latin typeface="Comic Sans MS" pitchFamily="66" charset="0"/>
                <a:cs typeface="Arial" pitchFamily="34" charset="0"/>
              </a:rPr>
              <a:t> Med. 2006 </a:t>
            </a:r>
          </a:p>
        </p:txBody>
      </p:sp>
      <p:sp>
        <p:nvSpPr>
          <p:cNvPr id="27654" name="Rectangle 7"/>
          <p:cNvSpPr>
            <a:spLocks noChangeArrowheads="1"/>
          </p:cNvSpPr>
          <p:nvPr/>
        </p:nvSpPr>
        <p:spPr bwMode="auto">
          <a:xfrm>
            <a:off x="295367" y="373472"/>
            <a:ext cx="11681884" cy="831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algn="ctr" eaLnBrk="1" hangingPunct="1">
              <a:spcBef>
                <a:spcPct val="0"/>
              </a:spcBef>
              <a:buClrTx/>
              <a:buFontTx/>
              <a:buNone/>
            </a:pPr>
            <a:r>
              <a:rPr lang="el-GR" altLang="el-GR" sz="2400" dirty="0">
                <a:solidFill>
                  <a:srgbClr val="002060"/>
                </a:solidFill>
                <a:latin typeface="Comic Sans MS" pitchFamily="66" charset="0"/>
              </a:rPr>
              <a:t>Η πλειοψηφία των ασθενών αναγνωρίζουν τα πρώιμα συμπτώματα πριν επιδεινωθεί το άσθμα τους</a:t>
            </a:r>
          </a:p>
        </p:txBody>
      </p:sp>
    </p:spTree>
    <p:extLst>
      <p:ext uri="{BB962C8B-B14F-4D97-AF65-F5344CB8AC3E}">
        <p14:creationId xmlns:p14="http://schemas.microsoft.com/office/powerpoint/2010/main" xmlns="" val="10448599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Group 150"/>
          <p:cNvGrpSpPr>
            <a:grpSpLocks/>
          </p:cNvGrpSpPr>
          <p:nvPr/>
        </p:nvGrpSpPr>
        <p:grpSpPr bwMode="auto">
          <a:xfrm>
            <a:off x="1640417" y="1558926"/>
            <a:ext cx="10126134" cy="4075113"/>
            <a:chOff x="484" y="1206"/>
            <a:chExt cx="4784" cy="2567"/>
          </a:xfrm>
        </p:grpSpPr>
        <p:sp>
          <p:nvSpPr>
            <p:cNvPr id="26635" name="Text Box 5"/>
            <p:cNvSpPr txBox="1">
              <a:spLocks noChangeArrowheads="1"/>
            </p:cNvSpPr>
            <p:nvPr/>
          </p:nvSpPr>
          <p:spPr bwMode="auto">
            <a:xfrm rot="16200000">
              <a:off x="-355" y="2326"/>
              <a:ext cx="1842" cy="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a:spcBef>
                  <a:spcPct val="0"/>
                </a:spcBef>
                <a:buClrTx/>
                <a:buFontTx/>
                <a:buNone/>
              </a:pPr>
              <a:r>
                <a:rPr lang="el-GR" altLang="el-GR" sz="1400">
                  <a:solidFill>
                    <a:srgbClr val="161616"/>
                  </a:solidFill>
                  <a:latin typeface="Calibri" pitchFamily="34" charset="0"/>
                  <a:ea typeface="ＭＳ Ｐゴシック" pitchFamily="34" charset="-128"/>
                  <a:cs typeface="Calibri" pitchFamily="34" charset="0"/>
                </a:rPr>
                <a:t>% Μεταβολή από την ημέρα –14</a:t>
              </a:r>
              <a:endParaRPr lang="en-GB" altLang="el-GR" sz="1400">
                <a:solidFill>
                  <a:srgbClr val="161616"/>
                </a:solidFill>
                <a:latin typeface="Calibri" pitchFamily="34" charset="0"/>
                <a:ea typeface="ＭＳ Ｐゴシック" pitchFamily="34" charset="-128"/>
                <a:cs typeface="Calibri" pitchFamily="34" charset="0"/>
              </a:endParaRPr>
            </a:p>
          </p:txBody>
        </p:sp>
        <p:sp>
          <p:nvSpPr>
            <p:cNvPr id="6" name="Line 6"/>
            <p:cNvSpPr>
              <a:spLocks noChangeShapeType="1"/>
            </p:cNvSpPr>
            <p:nvPr/>
          </p:nvSpPr>
          <p:spPr bwMode="auto">
            <a:xfrm>
              <a:off x="3660" y="2958"/>
              <a:ext cx="0" cy="0"/>
            </a:xfrm>
            <a:prstGeom prst="line">
              <a:avLst/>
            </a:prstGeom>
            <a:noFill/>
            <a:ln w="9525">
              <a:solidFill>
                <a:schemeClr val="bg1"/>
              </a:solidFill>
              <a:round/>
              <a:headEnd/>
              <a:tailEnd/>
            </a:ln>
            <a:effectLst/>
            <a:extLst/>
          </p:spPr>
          <p:txBody>
            <a:bodyPr/>
            <a:lstStyle/>
            <a:p>
              <a:pPr algn="ctr" eaLnBrk="0" hangingPunct="0">
                <a:defRPr/>
              </a:pPr>
              <a:endParaRPr lang="en-GB">
                <a:solidFill>
                  <a:schemeClr val="accent4">
                    <a:lumMod val="10000"/>
                  </a:schemeClr>
                </a:solidFill>
                <a:effectLst>
                  <a:outerShdw blurRad="38100" dist="38100" dir="2700000" algn="tl">
                    <a:srgbClr val="000000">
                      <a:alpha val="43137"/>
                    </a:srgbClr>
                  </a:outerShdw>
                </a:effectLst>
                <a:latin typeface="Calibri" pitchFamily="34" charset="0"/>
                <a:cs typeface="Calibri" pitchFamily="34" charset="0"/>
              </a:endParaRPr>
            </a:p>
          </p:txBody>
        </p:sp>
        <p:sp>
          <p:nvSpPr>
            <p:cNvPr id="7" name="Line 7"/>
            <p:cNvSpPr>
              <a:spLocks noChangeShapeType="1"/>
            </p:cNvSpPr>
            <p:nvPr/>
          </p:nvSpPr>
          <p:spPr bwMode="auto">
            <a:xfrm>
              <a:off x="889" y="3336"/>
              <a:ext cx="3550" cy="0"/>
            </a:xfrm>
            <a:prstGeom prst="line">
              <a:avLst/>
            </a:prstGeom>
            <a:noFill/>
            <a:ln w="28575">
              <a:solidFill>
                <a:srgbClr val="003366"/>
              </a:solidFill>
              <a:round/>
              <a:headEnd/>
              <a:tailEnd/>
            </a:ln>
            <a:effectLst/>
            <a:extLst/>
          </p:spPr>
          <p:txBody>
            <a:bodyPr/>
            <a:lstStyle/>
            <a:p>
              <a:pPr algn="ctr" eaLnBrk="0" hangingPunct="0">
                <a:defRPr/>
              </a:pPr>
              <a:endParaRPr lang="en-GB">
                <a:solidFill>
                  <a:schemeClr val="accent4">
                    <a:lumMod val="10000"/>
                  </a:schemeClr>
                </a:solidFill>
                <a:latin typeface="Calibri" pitchFamily="34" charset="0"/>
                <a:cs typeface="Calibri" pitchFamily="34" charset="0"/>
              </a:endParaRPr>
            </a:p>
          </p:txBody>
        </p:sp>
        <p:sp>
          <p:nvSpPr>
            <p:cNvPr id="26638" name="Text Box 8"/>
            <p:cNvSpPr txBox="1">
              <a:spLocks noChangeArrowheads="1"/>
            </p:cNvSpPr>
            <p:nvPr/>
          </p:nvSpPr>
          <p:spPr bwMode="auto">
            <a:xfrm>
              <a:off x="484" y="1206"/>
              <a:ext cx="387"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algn="r">
                <a:spcBef>
                  <a:spcPct val="50000"/>
                </a:spcBef>
                <a:buClrTx/>
                <a:buFontTx/>
                <a:buNone/>
              </a:pPr>
              <a:r>
                <a:rPr lang="el-GR" altLang="el-GR" sz="1200">
                  <a:solidFill>
                    <a:srgbClr val="161616"/>
                  </a:solidFill>
                  <a:latin typeface="Calibri" pitchFamily="34" charset="0"/>
                  <a:ea typeface="ＭＳ Ｐゴシック" pitchFamily="34" charset="-128"/>
                  <a:cs typeface="Calibri" pitchFamily="34" charset="0"/>
                </a:rPr>
                <a:t>100</a:t>
              </a:r>
              <a:endParaRPr lang="en-GB" altLang="el-GR" sz="1200">
                <a:solidFill>
                  <a:srgbClr val="161616"/>
                </a:solidFill>
                <a:latin typeface="Calibri" pitchFamily="34" charset="0"/>
                <a:ea typeface="ＭＳ Ｐゴシック" pitchFamily="34" charset="-128"/>
                <a:cs typeface="Calibri" pitchFamily="34" charset="0"/>
              </a:endParaRPr>
            </a:p>
          </p:txBody>
        </p:sp>
        <p:sp>
          <p:nvSpPr>
            <p:cNvPr id="26639" name="Text Box 9"/>
            <p:cNvSpPr txBox="1">
              <a:spLocks noChangeArrowheads="1"/>
            </p:cNvSpPr>
            <p:nvPr/>
          </p:nvSpPr>
          <p:spPr bwMode="auto">
            <a:xfrm>
              <a:off x="605" y="1584"/>
              <a:ext cx="266"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algn="r">
                <a:spcBef>
                  <a:spcPct val="50000"/>
                </a:spcBef>
                <a:buClrTx/>
                <a:buFontTx/>
                <a:buNone/>
              </a:pPr>
              <a:r>
                <a:rPr lang="el-GR" altLang="el-GR" sz="1200">
                  <a:solidFill>
                    <a:srgbClr val="161616"/>
                  </a:solidFill>
                  <a:latin typeface="Calibri" pitchFamily="34" charset="0"/>
                  <a:ea typeface="ＭＳ Ｐゴシック" pitchFamily="34" charset="-128"/>
                  <a:cs typeface="Calibri" pitchFamily="34" charset="0"/>
                </a:rPr>
                <a:t>80</a:t>
              </a:r>
              <a:endParaRPr lang="en-GB" altLang="el-GR" sz="1200">
                <a:solidFill>
                  <a:srgbClr val="161616"/>
                </a:solidFill>
                <a:latin typeface="Calibri" pitchFamily="34" charset="0"/>
                <a:ea typeface="ＭＳ Ｐゴシック" pitchFamily="34" charset="-128"/>
                <a:cs typeface="Calibri" pitchFamily="34" charset="0"/>
              </a:endParaRPr>
            </a:p>
          </p:txBody>
        </p:sp>
        <p:sp>
          <p:nvSpPr>
            <p:cNvPr id="26640" name="Text Box 10"/>
            <p:cNvSpPr txBox="1">
              <a:spLocks noChangeArrowheads="1"/>
            </p:cNvSpPr>
            <p:nvPr/>
          </p:nvSpPr>
          <p:spPr bwMode="auto">
            <a:xfrm>
              <a:off x="532" y="1948"/>
              <a:ext cx="339"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algn="r">
                <a:spcBef>
                  <a:spcPct val="50000"/>
                </a:spcBef>
                <a:buClrTx/>
                <a:buFontTx/>
                <a:buNone/>
              </a:pPr>
              <a:r>
                <a:rPr lang="el-GR" altLang="el-GR" sz="1200">
                  <a:solidFill>
                    <a:srgbClr val="161616"/>
                  </a:solidFill>
                  <a:latin typeface="Calibri" pitchFamily="34" charset="0"/>
                  <a:ea typeface="ＭＳ Ｐゴシック" pitchFamily="34" charset="-128"/>
                  <a:cs typeface="Calibri" pitchFamily="34" charset="0"/>
                </a:rPr>
                <a:t>60</a:t>
              </a:r>
              <a:endParaRPr lang="en-GB" altLang="el-GR" sz="1200">
                <a:solidFill>
                  <a:srgbClr val="161616"/>
                </a:solidFill>
                <a:latin typeface="Calibri" pitchFamily="34" charset="0"/>
                <a:ea typeface="ＭＳ Ｐゴシック" pitchFamily="34" charset="-128"/>
                <a:cs typeface="Calibri" pitchFamily="34" charset="0"/>
              </a:endParaRPr>
            </a:p>
          </p:txBody>
        </p:sp>
        <p:sp>
          <p:nvSpPr>
            <p:cNvPr id="26641" name="Text Box 11"/>
            <p:cNvSpPr txBox="1">
              <a:spLocks noChangeArrowheads="1"/>
            </p:cNvSpPr>
            <p:nvPr/>
          </p:nvSpPr>
          <p:spPr bwMode="auto">
            <a:xfrm>
              <a:off x="584" y="2305"/>
              <a:ext cx="287"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algn="r">
                <a:spcBef>
                  <a:spcPct val="50000"/>
                </a:spcBef>
                <a:buClrTx/>
                <a:buFontTx/>
                <a:buNone/>
              </a:pPr>
              <a:r>
                <a:rPr lang="el-GR" altLang="el-GR" sz="1200">
                  <a:solidFill>
                    <a:srgbClr val="161616"/>
                  </a:solidFill>
                  <a:latin typeface="Calibri" pitchFamily="34" charset="0"/>
                  <a:ea typeface="ＭＳ Ｐゴシック" pitchFamily="34" charset="-128"/>
                  <a:cs typeface="Calibri" pitchFamily="34" charset="0"/>
                </a:rPr>
                <a:t>40</a:t>
              </a:r>
              <a:endParaRPr lang="en-GB" altLang="el-GR" sz="1200">
                <a:solidFill>
                  <a:srgbClr val="161616"/>
                </a:solidFill>
                <a:latin typeface="Calibri" pitchFamily="34" charset="0"/>
                <a:ea typeface="ＭＳ Ｐゴシック" pitchFamily="34" charset="-128"/>
                <a:cs typeface="Calibri" pitchFamily="34" charset="0"/>
              </a:endParaRPr>
            </a:p>
          </p:txBody>
        </p:sp>
        <p:sp>
          <p:nvSpPr>
            <p:cNvPr id="26642" name="Text Box 12"/>
            <p:cNvSpPr txBox="1">
              <a:spLocks noChangeArrowheads="1"/>
            </p:cNvSpPr>
            <p:nvPr/>
          </p:nvSpPr>
          <p:spPr bwMode="auto">
            <a:xfrm>
              <a:off x="569" y="2683"/>
              <a:ext cx="30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algn="r">
                <a:spcBef>
                  <a:spcPct val="50000"/>
                </a:spcBef>
                <a:buClrTx/>
                <a:buFontTx/>
                <a:buNone/>
              </a:pPr>
              <a:r>
                <a:rPr lang="el-GR" altLang="el-GR" sz="1200">
                  <a:solidFill>
                    <a:srgbClr val="161616"/>
                  </a:solidFill>
                  <a:latin typeface="Calibri" pitchFamily="34" charset="0"/>
                  <a:ea typeface="ＭＳ Ｐゴシック" pitchFamily="34" charset="-128"/>
                  <a:cs typeface="Calibri" pitchFamily="34" charset="0"/>
                </a:rPr>
                <a:t>20</a:t>
              </a:r>
              <a:endParaRPr lang="en-GB" altLang="el-GR" sz="1200">
                <a:solidFill>
                  <a:srgbClr val="161616"/>
                </a:solidFill>
                <a:latin typeface="Calibri" pitchFamily="34" charset="0"/>
                <a:ea typeface="ＭＳ Ｐゴシック" pitchFamily="34" charset="-128"/>
                <a:cs typeface="Calibri" pitchFamily="34" charset="0"/>
              </a:endParaRPr>
            </a:p>
          </p:txBody>
        </p:sp>
        <p:sp>
          <p:nvSpPr>
            <p:cNvPr id="26643" name="Text Box 13"/>
            <p:cNvSpPr txBox="1">
              <a:spLocks noChangeArrowheads="1"/>
            </p:cNvSpPr>
            <p:nvPr/>
          </p:nvSpPr>
          <p:spPr bwMode="auto">
            <a:xfrm>
              <a:off x="650" y="3046"/>
              <a:ext cx="22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algn="r">
                <a:spcBef>
                  <a:spcPct val="50000"/>
                </a:spcBef>
                <a:buClrTx/>
                <a:buFontTx/>
                <a:buNone/>
              </a:pPr>
              <a:r>
                <a:rPr lang="el-GR" altLang="el-GR" sz="1200">
                  <a:solidFill>
                    <a:srgbClr val="161616"/>
                  </a:solidFill>
                  <a:latin typeface="Calibri" pitchFamily="34" charset="0"/>
                  <a:ea typeface="ＭＳ Ｐゴシック" pitchFamily="34" charset="-128"/>
                  <a:cs typeface="Calibri" pitchFamily="34" charset="0"/>
                </a:rPr>
                <a:t>0</a:t>
              </a:r>
              <a:endParaRPr lang="en-GB" altLang="el-GR" sz="1200">
                <a:solidFill>
                  <a:srgbClr val="161616"/>
                </a:solidFill>
                <a:latin typeface="Calibri" pitchFamily="34" charset="0"/>
                <a:ea typeface="ＭＳ Ｐゴシック" pitchFamily="34" charset="-128"/>
                <a:cs typeface="Calibri" pitchFamily="34" charset="0"/>
              </a:endParaRPr>
            </a:p>
          </p:txBody>
        </p:sp>
        <p:sp>
          <p:nvSpPr>
            <p:cNvPr id="26644" name="Text Box 14"/>
            <p:cNvSpPr txBox="1">
              <a:spLocks noChangeArrowheads="1"/>
            </p:cNvSpPr>
            <p:nvPr/>
          </p:nvSpPr>
          <p:spPr bwMode="auto">
            <a:xfrm>
              <a:off x="782" y="3370"/>
              <a:ext cx="376"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a:spcBef>
                  <a:spcPct val="50000"/>
                </a:spcBef>
                <a:buClrTx/>
                <a:buFontTx/>
                <a:buNone/>
              </a:pPr>
              <a:r>
                <a:rPr lang="el-GR" altLang="el-GR" sz="1200">
                  <a:solidFill>
                    <a:srgbClr val="161616"/>
                  </a:solidFill>
                  <a:latin typeface="Calibri" pitchFamily="34" charset="0"/>
                  <a:ea typeface="ＭＳ Ｐゴシック" pitchFamily="34" charset="-128"/>
                  <a:cs typeface="Calibri" pitchFamily="34" charset="0"/>
                </a:rPr>
                <a:t>–15</a:t>
              </a:r>
              <a:endParaRPr lang="en-GB" altLang="el-GR" sz="1200">
                <a:solidFill>
                  <a:srgbClr val="161616"/>
                </a:solidFill>
                <a:latin typeface="Calibri" pitchFamily="34" charset="0"/>
                <a:ea typeface="ＭＳ Ｐゴシック" pitchFamily="34" charset="-128"/>
                <a:cs typeface="Calibri" pitchFamily="34" charset="0"/>
              </a:endParaRPr>
            </a:p>
          </p:txBody>
        </p:sp>
        <p:sp>
          <p:nvSpPr>
            <p:cNvPr id="26645" name="Text Box 15"/>
            <p:cNvSpPr txBox="1">
              <a:spLocks noChangeArrowheads="1"/>
            </p:cNvSpPr>
            <p:nvPr/>
          </p:nvSpPr>
          <p:spPr bwMode="auto">
            <a:xfrm>
              <a:off x="2003" y="3370"/>
              <a:ext cx="336"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a:spcBef>
                  <a:spcPct val="50000"/>
                </a:spcBef>
                <a:buClrTx/>
                <a:buFontTx/>
                <a:buNone/>
              </a:pPr>
              <a:r>
                <a:rPr lang="el-GR" altLang="el-GR" sz="1200">
                  <a:solidFill>
                    <a:srgbClr val="161616"/>
                  </a:solidFill>
                  <a:latin typeface="Calibri" pitchFamily="34" charset="0"/>
                  <a:ea typeface="ＭＳ Ｐゴシック" pitchFamily="34" charset="-128"/>
                  <a:cs typeface="Calibri" pitchFamily="34" charset="0"/>
                </a:rPr>
                <a:t>–5</a:t>
              </a:r>
              <a:endParaRPr lang="en-GB" altLang="el-GR" sz="1200">
                <a:solidFill>
                  <a:srgbClr val="161616"/>
                </a:solidFill>
                <a:latin typeface="Calibri" pitchFamily="34" charset="0"/>
                <a:ea typeface="ＭＳ Ｐゴシック" pitchFamily="34" charset="-128"/>
                <a:cs typeface="Calibri" pitchFamily="34" charset="0"/>
              </a:endParaRPr>
            </a:p>
          </p:txBody>
        </p:sp>
        <p:sp>
          <p:nvSpPr>
            <p:cNvPr id="26646" name="Text Box 16"/>
            <p:cNvSpPr txBox="1">
              <a:spLocks noChangeArrowheads="1"/>
            </p:cNvSpPr>
            <p:nvPr/>
          </p:nvSpPr>
          <p:spPr bwMode="auto">
            <a:xfrm>
              <a:off x="1374" y="3370"/>
              <a:ext cx="40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a:spcBef>
                  <a:spcPct val="50000"/>
                </a:spcBef>
                <a:buClrTx/>
                <a:buFontTx/>
                <a:buNone/>
              </a:pPr>
              <a:r>
                <a:rPr lang="el-GR" altLang="el-GR" sz="1200">
                  <a:solidFill>
                    <a:srgbClr val="161616"/>
                  </a:solidFill>
                  <a:latin typeface="Calibri" pitchFamily="34" charset="0"/>
                  <a:ea typeface="ＭＳ Ｐゴシック" pitchFamily="34" charset="-128"/>
                  <a:cs typeface="Calibri" pitchFamily="34" charset="0"/>
                </a:rPr>
                <a:t>–10</a:t>
              </a:r>
              <a:endParaRPr lang="en-GB" altLang="el-GR" sz="1200">
                <a:solidFill>
                  <a:srgbClr val="161616"/>
                </a:solidFill>
                <a:latin typeface="Calibri" pitchFamily="34" charset="0"/>
                <a:ea typeface="ＭＳ Ｐゴシック" pitchFamily="34" charset="-128"/>
                <a:cs typeface="Calibri" pitchFamily="34" charset="0"/>
              </a:endParaRPr>
            </a:p>
          </p:txBody>
        </p:sp>
        <p:sp>
          <p:nvSpPr>
            <p:cNvPr id="26647" name="Text Box 17"/>
            <p:cNvSpPr txBox="1">
              <a:spLocks noChangeArrowheads="1"/>
            </p:cNvSpPr>
            <p:nvPr/>
          </p:nvSpPr>
          <p:spPr bwMode="auto">
            <a:xfrm>
              <a:off x="3185" y="3370"/>
              <a:ext cx="22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a:spcBef>
                  <a:spcPct val="50000"/>
                </a:spcBef>
                <a:buClrTx/>
                <a:buFontTx/>
                <a:buNone/>
              </a:pPr>
              <a:r>
                <a:rPr lang="el-GR" altLang="el-GR" sz="1200">
                  <a:solidFill>
                    <a:srgbClr val="161616"/>
                  </a:solidFill>
                  <a:latin typeface="Calibri" pitchFamily="34" charset="0"/>
                  <a:ea typeface="ＭＳ Ｐゴシック" pitchFamily="34" charset="-128"/>
                  <a:cs typeface="Calibri" pitchFamily="34" charset="0"/>
                </a:rPr>
                <a:t>5</a:t>
              </a:r>
              <a:endParaRPr lang="en-GB" altLang="el-GR" sz="1200">
                <a:solidFill>
                  <a:srgbClr val="161616"/>
                </a:solidFill>
                <a:latin typeface="Calibri" pitchFamily="34" charset="0"/>
                <a:ea typeface="ＭＳ Ｐゴシック" pitchFamily="34" charset="-128"/>
                <a:cs typeface="Calibri" pitchFamily="34" charset="0"/>
              </a:endParaRPr>
            </a:p>
          </p:txBody>
        </p:sp>
        <p:sp>
          <p:nvSpPr>
            <p:cNvPr id="26648" name="Text Box 18"/>
            <p:cNvSpPr txBox="1">
              <a:spLocks noChangeArrowheads="1"/>
            </p:cNvSpPr>
            <p:nvPr/>
          </p:nvSpPr>
          <p:spPr bwMode="auto">
            <a:xfrm>
              <a:off x="2570" y="3370"/>
              <a:ext cx="22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a:spcBef>
                  <a:spcPct val="50000"/>
                </a:spcBef>
                <a:buClrTx/>
                <a:buFontTx/>
                <a:buNone/>
              </a:pPr>
              <a:r>
                <a:rPr lang="el-GR" altLang="el-GR" sz="1200">
                  <a:solidFill>
                    <a:srgbClr val="161616"/>
                  </a:solidFill>
                  <a:latin typeface="Calibri" pitchFamily="34" charset="0"/>
                  <a:ea typeface="ＭＳ Ｐゴシック" pitchFamily="34" charset="-128"/>
                  <a:cs typeface="Calibri" pitchFamily="34" charset="0"/>
                </a:rPr>
                <a:t>0</a:t>
              </a:r>
              <a:endParaRPr lang="en-GB" altLang="el-GR" sz="1200">
                <a:solidFill>
                  <a:srgbClr val="161616"/>
                </a:solidFill>
                <a:latin typeface="Calibri" pitchFamily="34" charset="0"/>
                <a:ea typeface="ＭＳ Ｐゴシック" pitchFamily="34" charset="-128"/>
                <a:cs typeface="Calibri" pitchFamily="34" charset="0"/>
              </a:endParaRPr>
            </a:p>
          </p:txBody>
        </p:sp>
        <p:sp>
          <p:nvSpPr>
            <p:cNvPr id="26649" name="Text Box 19"/>
            <p:cNvSpPr txBox="1">
              <a:spLocks noChangeArrowheads="1"/>
            </p:cNvSpPr>
            <p:nvPr/>
          </p:nvSpPr>
          <p:spPr bwMode="auto">
            <a:xfrm>
              <a:off x="3741" y="3370"/>
              <a:ext cx="30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a:spcBef>
                  <a:spcPct val="50000"/>
                </a:spcBef>
                <a:buClrTx/>
                <a:buFontTx/>
                <a:buNone/>
              </a:pPr>
              <a:r>
                <a:rPr lang="el-GR" altLang="el-GR" sz="1200">
                  <a:solidFill>
                    <a:srgbClr val="161616"/>
                  </a:solidFill>
                  <a:latin typeface="Calibri" pitchFamily="34" charset="0"/>
                  <a:ea typeface="ＭＳ Ｐゴシック" pitchFamily="34" charset="-128"/>
                  <a:cs typeface="Calibri" pitchFamily="34" charset="0"/>
                </a:rPr>
                <a:t>10</a:t>
              </a:r>
              <a:endParaRPr lang="en-GB" altLang="el-GR" sz="1200">
                <a:solidFill>
                  <a:srgbClr val="161616"/>
                </a:solidFill>
                <a:latin typeface="Calibri" pitchFamily="34" charset="0"/>
                <a:ea typeface="ＭＳ Ｐゴシック" pitchFamily="34" charset="-128"/>
                <a:cs typeface="Calibri" pitchFamily="34" charset="0"/>
              </a:endParaRPr>
            </a:p>
          </p:txBody>
        </p:sp>
        <p:sp>
          <p:nvSpPr>
            <p:cNvPr id="26650" name="Text Box 20"/>
            <p:cNvSpPr txBox="1">
              <a:spLocks noChangeArrowheads="1"/>
            </p:cNvSpPr>
            <p:nvPr/>
          </p:nvSpPr>
          <p:spPr bwMode="auto">
            <a:xfrm>
              <a:off x="4331" y="3370"/>
              <a:ext cx="37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a:spcBef>
                  <a:spcPct val="50000"/>
                </a:spcBef>
                <a:buClrTx/>
                <a:buFontTx/>
                <a:buNone/>
              </a:pPr>
              <a:r>
                <a:rPr lang="el-GR" altLang="el-GR" sz="1200">
                  <a:solidFill>
                    <a:srgbClr val="161616"/>
                  </a:solidFill>
                  <a:latin typeface="Calibri" pitchFamily="34" charset="0"/>
                  <a:ea typeface="ＭＳ Ｐゴシック" pitchFamily="34" charset="-128"/>
                  <a:cs typeface="Calibri" pitchFamily="34" charset="0"/>
                </a:rPr>
                <a:t>15</a:t>
              </a:r>
              <a:endParaRPr lang="en-GB" altLang="el-GR" sz="1200">
                <a:solidFill>
                  <a:srgbClr val="161616"/>
                </a:solidFill>
                <a:latin typeface="Calibri" pitchFamily="34" charset="0"/>
                <a:ea typeface="ＭＳ Ｐゴシック" pitchFamily="34" charset="-128"/>
                <a:cs typeface="Calibri" pitchFamily="34" charset="0"/>
              </a:endParaRPr>
            </a:p>
          </p:txBody>
        </p:sp>
        <p:sp>
          <p:nvSpPr>
            <p:cNvPr id="21" name="Line 21"/>
            <p:cNvSpPr>
              <a:spLocks noChangeShapeType="1"/>
            </p:cNvSpPr>
            <p:nvPr/>
          </p:nvSpPr>
          <p:spPr bwMode="auto">
            <a:xfrm flipV="1">
              <a:off x="898" y="1313"/>
              <a:ext cx="4" cy="2028"/>
            </a:xfrm>
            <a:prstGeom prst="line">
              <a:avLst/>
            </a:prstGeom>
            <a:noFill/>
            <a:ln w="28575">
              <a:solidFill>
                <a:srgbClr val="003366"/>
              </a:solidFill>
              <a:round/>
              <a:headEnd/>
              <a:tailEnd/>
            </a:ln>
            <a:effectLst/>
            <a:extLst/>
          </p:spPr>
          <p:txBody>
            <a:bodyPr/>
            <a:lstStyle/>
            <a:p>
              <a:pPr algn="ctr" eaLnBrk="0" hangingPunct="0">
                <a:defRPr/>
              </a:pPr>
              <a:endParaRPr lang="en-GB">
                <a:solidFill>
                  <a:schemeClr val="accent4">
                    <a:lumMod val="10000"/>
                  </a:schemeClr>
                </a:solidFill>
                <a:latin typeface="Calibri" pitchFamily="34" charset="0"/>
                <a:cs typeface="Calibri" pitchFamily="34" charset="0"/>
              </a:endParaRPr>
            </a:p>
          </p:txBody>
        </p:sp>
        <p:sp>
          <p:nvSpPr>
            <p:cNvPr id="22" name="Freeform 3"/>
            <p:cNvSpPr>
              <a:spLocks/>
            </p:cNvSpPr>
            <p:nvPr/>
          </p:nvSpPr>
          <p:spPr bwMode="auto">
            <a:xfrm>
              <a:off x="1044" y="1309"/>
              <a:ext cx="3231" cy="1867"/>
            </a:xfrm>
            <a:custGeom>
              <a:avLst/>
              <a:gdLst>
                <a:gd name="T0" fmla="*/ 0 w 3231"/>
                <a:gd name="T1" fmla="*/ 1856 h 1867"/>
                <a:gd name="T2" fmla="*/ 168 w 3231"/>
                <a:gd name="T3" fmla="*/ 1799 h 1867"/>
                <a:gd name="T4" fmla="*/ 211 w 3231"/>
                <a:gd name="T5" fmla="*/ 1789 h 1867"/>
                <a:gd name="T6" fmla="*/ 264 w 3231"/>
                <a:gd name="T7" fmla="*/ 1813 h 1867"/>
                <a:gd name="T8" fmla="*/ 307 w 3231"/>
                <a:gd name="T9" fmla="*/ 1851 h 1867"/>
                <a:gd name="T10" fmla="*/ 341 w 3231"/>
                <a:gd name="T11" fmla="*/ 1866 h 1867"/>
                <a:gd name="T12" fmla="*/ 375 w 3231"/>
                <a:gd name="T13" fmla="*/ 1842 h 1867"/>
                <a:gd name="T14" fmla="*/ 413 w 3231"/>
                <a:gd name="T15" fmla="*/ 1823 h 1867"/>
                <a:gd name="T16" fmla="*/ 451 w 3231"/>
                <a:gd name="T17" fmla="*/ 1823 h 1867"/>
                <a:gd name="T18" fmla="*/ 504 w 3231"/>
                <a:gd name="T19" fmla="*/ 1823 h 1867"/>
                <a:gd name="T20" fmla="*/ 547 w 3231"/>
                <a:gd name="T21" fmla="*/ 1827 h 1867"/>
                <a:gd name="T22" fmla="*/ 619 w 3231"/>
                <a:gd name="T23" fmla="*/ 1770 h 1867"/>
                <a:gd name="T24" fmla="*/ 730 w 3231"/>
                <a:gd name="T25" fmla="*/ 1698 h 1867"/>
                <a:gd name="T26" fmla="*/ 811 w 3231"/>
                <a:gd name="T27" fmla="*/ 1688 h 1867"/>
                <a:gd name="T28" fmla="*/ 883 w 3231"/>
                <a:gd name="T29" fmla="*/ 1683 h 1867"/>
                <a:gd name="T30" fmla="*/ 1023 w 3231"/>
                <a:gd name="T31" fmla="*/ 1602 h 1867"/>
                <a:gd name="T32" fmla="*/ 1109 w 3231"/>
                <a:gd name="T33" fmla="*/ 1501 h 1867"/>
                <a:gd name="T34" fmla="*/ 1215 w 3231"/>
                <a:gd name="T35" fmla="*/ 1376 h 1867"/>
                <a:gd name="T36" fmla="*/ 1311 w 3231"/>
                <a:gd name="T37" fmla="*/ 1218 h 1867"/>
                <a:gd name="T38" fmla="*/ 1397 w 3231"/>
                <a:gd name="T39" fmla="*/ 1011 h 1867"/>
                <a:gd name="T40" fmla="*/ 1479 w 3231"/>
                <a:gd name="T41" fmla="*/ 752 h 1867"/>
                <a:gd name="T42" fmla="*/ 1560 w 3231"/>
                <a:gd name="T43" fmla="*/ 378 h 1867"/>
                <a:gd name="T44" fmla="*/ 1575 w 3231"/>
                <a:gd name="T45" fmla="*/ 219 h 1867"/>
                <a:gd name="T46" fmla="*/ 1599 w 3231"/>
                <a:gd name="T47" fmla="*/ 56 h 1867"/>
                <a:gd name="T48" fmla="*/ 1613 w 3231"/>
                <a:gd name="T49" fmla="*/ 13 h 1867"/>
                <a:gd name="T50" fmla="*/ 1651 w 3231"/>
                <a:gd name="T51" fmla="*/ 133 h 1867"/>
                <a:gd name="T52" fmla="*/ 1695 w 3231"/>
                <a:gd name="T53" fmla="*/ 277 h 1867"/>
                <a:gd name="T54" fmla="*/ 1738 w 3231"/>
                <a:gd name="T55" fmla="*/ 435 h 1867"/>
                <a:gd name="T56" fmla="*/ 1877 w 3231"/>
                <a:gd name="T57" fmla="*/ 887 h 1867"/>
                <a:gd name="T58" fmla="*/ 1944 w 3231"/>
                <a:gd name="T59" fmla="*/ 1021 h 1867"/>
                <a:gd name="T60" fmla="*/ 2059 w 3231"/>
                <a:gd name="T61" fmla="*/ 1242 h 1867"/>
                <a:gd name="T62" fmla="*/ 2079 w 3231"/>
                <a:gd name="T63" fmla="*/ 1285 h 1867"/>
                <a:gd name="T64" fmla="*/ 2256 w 3231"/>
                <a:gd name="T65" fmla="*/ 1419 h 1867"/>
                <a:gd name="T66" fmla="*/ 2362 w 3231"/>
                <a:gd name="T67" fmla="*/ 1506 h 1867"/>
                <a:gd name="T68" fmla="*/ 2367 w 3231"/>
                <a:gd name="T69" fmla="*/ 1544 h 1867"/>
                <a:gd name="T70" fmla="*/ 2424 w 3231"/>
                <a:gd name="T71" fmla="*/ 1645 h 1867"/>
                <a:gd name="T72" fmla="*/ 2511 w 3231"/>
                <a:gd name="T73" fmla="*/ 1659 h 1867"/>
                <a:gd name="T74" fmla="*/ 2573 w 3231"/>
                <a:gd name="T75" fmla="*/ 1688 h 1867"/>
                <a:gd name="T76" fmla="*/ 2635 w 3231"/>
                <a:gd name="T77" fmla="*/ 1722 h 1867"/>
                <a:gd name="T78" fmla="*/ 2808 w 3231"/>
                <a:gd name="T79" fmla="*/ 1760 h 1867"/>
                <a:gd name="T80" fmla="*/ 2904 w 3231"/>
                <a:gd name="T81" fmla="*/ 1799 h 1867"/>
                <a:gd name="T82" fmla="*/ 2991 w 3231"/>
                <a:gd name="T83" fmla="*/ 1770 h 1867"/>
                <a:gd name="T84" fmla="*/ 3231 w 3231"/>
                <a:gd name="T85" fmla="*/ 1722 h 18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231" h="1867">
                  <a:moveTo>
                    <a:pt x="0" y="1856"/>
                  </a:moveTo>
                  <a:cubicBezTo>
                    <a:pt x="66" y="1833"/>
                    <a:pt x="133" y="1810"/>
                    <a:pt x="168" y="1799"/>
                  </a:cubicBezTo>
                  <a:cubicBezTo>
                    <a:pt x="203" y="1788"/>
                    <a:pt x="195" y="1787"/>
                    <a:pt x="211" y="1789"/>
                  </a:cubicBezTo>
                  <a:cubicBezTo>
                    <a:pt x="227" y="1791"/>
                    <a:pt x="248" y="1803"/>
                    <a:pt x="264" y="1813"/>
                  </a:cubicBezTo>
                  <a:cubicBezTo>
                    <a:pt x="280" y="1823"/>
                    <a:pt x="294" y="1842"/>
                    <a:pt x="307" y="1851"/>
                  </a:cubicBezTo>
                  <a:cubicBezTo>
                    <a:pt x="320" y="1860"/>
                    <a:pt x="330" y="1867"/>
                    <a:pt x="341" y="1866"/>
                  </a:cubicBezTo>
                  <a:cubicBezTo>
                    <a:pt x="352" y="1865"/>
                    <a:pt x="363" y="1849"/>
                    <a:pt x="375" y="1842"/>
                  </a:cubicBezTo>
                  <a:cubicBezTo>
                    <a:pt x="387" y="1835"/>
                    <a:pt x="400" y="1826"/>
                    <a:pt x="413" y="1823"/>
                  </a:cubicBezTo>
                  <a:cubicBezTo>
                    <a:pt x="426" y="1820"/>
                    <a:pt x="436" y="1823"/>
                    <a:pt x="451" y="1823"/>
                  </a:cubicBezTo>
                  <a:cubicBezTo>
                    <a:pt x="466" y="1823"/>
                    <a:pt x="488" y="1822"/>
                    <a:pt x="504" y="1823"/>
                  </a:cubicBezTo>
                  <a:cubicBezTo>
                    <a:pt x="520" y="1824"/>
                    <a:pt x="528" y="1836"/>
                    <a:pt x="547" y="1827"/>
                  </a:cubicBezTo>
                  <a:cubicBezTo>
                    <a:pt x="566" y="1818"/>
                    <a:pt x="589" y="1791"/>
                    <a:pt x="619" y="1770"/>
                  </a:cubicBezTo>
                  <a:cubicBezTo>
                    <a:pt x="649" y="1749"/>
                    <a:pt x="698" y="1712"/>
                    <a:pt x="730" y="1698"/>
                  </a:cubicBezTo>
                  <a:cubicBezTo>
                    <a:pt x="762" y="1684"/>
                    <a:pt x="786" y="1690"/>
                    <a:pt x="811" y="1688"/>
                  </a:cubicBezTo>
                  <a:cubicBezTo>
                    <a:pt x="836" y="1686"/>
                    <a:pt x="848" y="1697"/>
                    <a:pt x="883" y="1683"/>
                  </a:cubicBezTo>
                  <a:cubicBezTo>
                    <a:pt x="918" y="1669"/>
                    <a:pt x="986" y="1632"/>
                    <a:pt x="1023" y="1602"/>
                  </a:cubicBezTo>
                  <a:cubicBezTo>
                    <a:pt x="1060" y="1572"/>
                    <a:pt x="1077" y="1539"/>
                    <a:pt x="1109" y="1501"/>
                  </a:cubicBezTo>
                  <a:cubicBezTo>
                    <a:pt x="1141" y="1463"/>
                    <a:pt x="1181" y="1423"/>
                    <a:pt x="1215" y="1376"/>
                  </a:cubicBezTo>
                  <a:cubicBezTo>
                    <a:pt x="1249" y="1329"/>
                    <a:pt x="1281" y="1279"/>
                    <a:pt x="1311" y="1218"/>
                  </a:cubicBezTo>
                  <a:cubicBezTo>
                    <a:pt x="1341" y="1157"/>
                    <a:pt x="1369" y="1089"/>
                    <a:pt x="1397" y="1011"/>
                  </a:cubicBezTo>
                  <a:cubicBezTo>
                    <a:pt x="1425" y="933"/>
                    <a:pt x="1452" y="857"/>
                    <a:pt x="1479" y="752"/>
                  </a:cubicBezTo>
                  <a:cubicBezTo>
                    <a:pt x="1506" y="647"/>
                    <a:pt x="1544" y="467"/>
                    <a:pt x="1560" y="378"/>
                  </a:cubicBezTo>
                  <a:cubicBezTo>
                    <a:pt x="1576" y="289"/>
                    <a:pt x="1569" y="273"/>
                    <a:pt x="1575" y="219"/>
                  </a:cubicBezTo>
                  <a:cubicBezTo>
                    <a:pt x="1581" y="165"/>
                    <a:pt x="1593" y="90"/>
                    <a:pt x="1599" y="56"/>
                  </a:cubicBezTo>
                  <a:cubicBezTo>
                    <a:pt x="1605" y="22"/>
                    <a:pt x="1604" y="0"/>
                    <a:pt x="1613" y="13"/>
                  </a:cubicBezTo>
                  <a:cubicBezTo>
                    <a:pt x="1622" y="26"/>
                    <a:pt x="1637" y="89"/>
                    <a:pt x="1651" y="133"/>
                  </a:cubicBezTo>
                  <a:cubicBezTo>
                    <a:pt x="1665" y="177"/>
                    <a:pt x="1681" y="227"/>
                    <a:pt x="1695" y="277"/>
                  </a:cubicBezTo>
                  <a:cubicBezTo>
                    <a:pt x="1709" y="327"/>
                    <a:pt x="1708" y="333"/>
                    <a:pt x="1738" y="435"/>
                  </a:cubicBezTo>
                  <a:cubicBezTo>
                    <a:pt x="1768" y="537"/>
                    <a:pt x="1843" y="789"/>
                    <a:pt x="1877" y="887"/>
                  </a:cubicBezTo>
                  <a:cubicBezTo>
                    <a:pt x="1911" y="985"/>
                    <a:pt x="1914" y="962"/>
                    <a:pt x="1944" y="1021"/>
                  </a:cubicBezTo>
                  <a:cubicBezTo>
                    <a:pt x="1974" y="1080"/>
                    <a:pt x="2037" y="1198"/>
                    <a:pt x="2059" y="1242"/>
                  </a:cubicBezTo>
                  <a:cubicBezTo>
                    <a:pt x="2081" y="1286"/>
                    <a:pt x="2046" y="1256"/>
                    <a:pt x="2079" y="1285"/>
                  </a:cubicBezTo>
                  <a:cubicBezTo>
                    <a:pt x="2112" y="1314"/>
                    <a:pt x="2209" y="1382"/>
                    <a:pt x="2256" y="1419"/>
                  </a:cubicBezTo>
                  <a:cubicBezTo>
                    <a:pt x="2303" y="1456"/>
                    <a:pt x="2344" y="1485"/>
                    <a:pt x="2362" y="1506"/>
                  </a:cubicBezTo>
                  <a:cubicBezTo>
                    <a:pt x="2380" y="1527"/>
                    <a:pt x="2357" y="1521"/>
                    <a:pt x="2367" y="1544"/>
                  </a:cubicBezTo>
                  <a:cubicBezTo>
                    <a:pt x="2377" y="1567"/>
                    <a:pt x="2400" y="1626"/>
                    <a:pt x="2424" y="1645"/>
                  </a:cubicBezTo>
                  <a:cubicBezTo>
                    <a:pt x="2448" y="1664"/>
                    <a:pt x="2486" y="1652"/>
                    <a:pt x="2511" y="1659"/>
                  </a:cubicBezTo>
                  <a:cubicBezTo>
                    <a:pt x="2536" y="1666"/>
                    <a:pt x="2552" y="1677"/>
                    <a:pt x="2573" y="1688"/>
                  </a:cubicBezTo>
                  <a:cubicBezTo>
                    <a:pt x="2594" y="1699"/>
                    <a:pt x="2596" y="1710"/>
                    <a:pt x="2635" y="1722"/>
                  </a:cubicBezTo>
                  <a:cubicBezTo>
                    <a:pt x="2674" y="1734"/>
                    <a:pt x="2763" y="1747"/>
                    <a:pt x="2808" y="1760"/>
                  </a:cubicBezTo>
                  <a:cubicBezTo>
                    <a:pt x="2853" y="1773"/>
                    <a:pt x="2874" y="1797"/>
                    <a:pt x="2904" y="1799"/>
                  </a:cubicBezTo>
                  <a:cubicBezTo>
                    <a:pt x="2934" y="1801"/>
                    <a:pt x="2937" y="1783"/>
                    <a:pt x="2991" y="1770"/>
                  </a:cubicBezTo>
                  <a:cubicBezTo>
                    <a:pt x="3045" y="1757"/>
                    <a:pt x="3138" y="1739"/>
                    <a:pt x="3231" y="1722"/>
                  </a:cubicBezTo>
                </a:path>
              </a:pathLst>
            </a:custGeom>
            <a:noFill/>
            <a:ln w="34925" cap="flat" cmpd="sng">
              <a:solidFill>
                <a:srgbClr val="FF66FF"/>
              </a:solidFill>
              <a:prstDash val="solid"/>
              <a:round/>
              <a:headEnd type="none" w="med" len="med"/>
              <a:tailEnd type="none" w="med" len="med"/>
            </a:ln>
            <a:effectLst/>
            <a:extLst/>
          </p:spPr>
          <p:txBody>
            <a:bodyPr/>
            <a:lstStyle/>
            <a:p>
              <a:pPr algn="ctr" eaLnBrk="0" hangingPunct="0">
                <a:defRPr/>
              </a:pPr>
              <a:endParaRPr lang="en-GB">
                <a:solidFill>
                  <a:schemeClr val="accent4">
                    <a:lumMod val="10000"/>
                  </a:schemeClr>
                </a:solidFill>
                <a:latin typeface="Calibri" pitchFamily="34" charset="0"/>
                <a:cs typeface="Calibri" pitchFamily="34" charset="0"/>
              </a:endParaRPr>
            </a:p>
          </p:txBody>
        </p:sp>
        <p:sp>
          <p:nvSpPr>
            <p:cNvPr id="23" name="Line 22"/>
            <p:cNvSpPr>
              <a:spLocks noChangeShapeType="1"/>
            </p:cNvSpPr>
            <p:nvPr/>
          </p:nvSpPr>
          <p:spPr bwMode="auto">
            <a:xfrm>
              <a:off x="3549" y="1447"/>
              <a:ext cx="266" cy="0"/>
            </a:xfrm>
            <a:prstGeom prst="line">
              <a:avLst/>
            </a:prstGeom>
            <a:noFill/>
            <a:ln w="34925">
              <a:solidFill>
                <a:srgbClr val="FF66FF"/>
              </a:solidFill>
              <a:round/>
              <a:headEnd/>
              <a:tailEnd/>
            </a:ln>
            <a:effectLst/>
            <a:extLst/>
          </p:spPr>
          <p:txBody>
            <a:bodyPr/>
            <a:lstStyle/>
            <a:p>
              <a:pPr algn="ctr" eaLnBrk="0" hangingPunct="0">
                <a:defRPr/>
              </a:pPr>
              <a:endParaRPr lang="en-GB">
                <a:solidFill>
                  <a:schemeClr val="accent4">
                    <a:lumMod val="10000"/>
                  </a:schemeClr>
                </a:solidFill>
                <a:latin typeface="Calibri" pitchFamily="34" charset="0"/>
                <a:cs typeface="Calibri" pitchFamily="34" charset="0"/>
              </a:endParaRPr>
            </a:p>
          </p:txBody>
        </p:sp>
        <p:sp>
          <p:nvSpPr>
            <p:cNvPr id="26654" name="Rectangle 24"/>
            <p:cNvSpPr>
              <a:spLocks noChangeArrowheads="1"/>
            </p:cNvSpPr>
            <p:nvPr/>
          </p:nvSpPr>
          <p:spPr bwMode="auto">
            <a:xfrm>
              <a:off x="3903" y="1342"/>
              <a:ext cx="1348"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a:spcBef>
                  <a:spcPct val="0"/>
                </a:spcBef>
                <a:buClrTx/>
                <a:buFontTx/>
                <a:buNone/>
              </a:pPr>
              <a:r>
                <a:rPr lang="el-GR" altLang="el-GR" sz="1400">
                  <a:solidFill>
                    <a:srgbClr val="161616"/>
                  </a:solidFill>
                  <a:latin typeface="Calibri" pitchFamily="34" charset="0"/>
                  <a:ea typeface="ＭＳ Ｐゴシック" pitchFamily="34" charset="-128"/>
                  <a:cs typeface="Calibri" pitchFamily="34" charset="0"/>
                </a:rPr>
                <a:t>Νυκτερινά συμπτώματα </a:t>
              </a:r>
              <a:endParaRPr lang="en-GB" altLang="el-GR" sz="1400" baseline="-25000">
                <a:solidFill>
                  <a:srgbClr val="161616"/>
                </a:solidFill>
                <a:latin typeface="Calibri" pitchFamily="34" charset="0"/>
                <a:ea typeface="ＭＳ Ｐゴシック" pitchFamily="34" charset="-128"/>
                <a:cs typeface="Calibri" pitchFamily="34" charset="0"/>
              </a:endParaRPr>
            </a:p>
          </p:txBody>
        </p:sp>
        <p:grpSp>
          <p:nvGrpSpPr>
            <p:cNvPr id="26655" name="Group 124"/>
            <p:cNvGrpSpPr>
              <a:grpSpLocks/>
            </p:cNvGrpSpPr>
            <p:nvPr/>
          </p:nvGrpSpPr>
          <p:grpSpPr bwMode="auto">
            <a:xfrm>
              <a:off x="1039" y="1293"/>
              <a:ext cx="3575" cy="1811"/>
              <a:chOff x="1039" y="1217"/>
              <a:chExt cx="3575" cy="1811"/>
            </a:xfrm>
          </p:grpSpPr>
          <p:sp>
            <p:nvSpPr>
              <p:cNvPr id="47" name="Freeform 4"/>
              <p:cNvSpPr>
                <a:spLocks/>
              </p:cNvSpPr>
              <p:nvPr/>
            </p:nvSpPr>
            <p:spPr bwMode="auto">
              <a:xfrm>
                <a:off x="1039" y="1217"/>
                <a:ext cx="3240" cy="1811"/>
              </a:xfrm>
              <a:custGeom>
                <a:avLst/>
                <a:gdLst>
                  <a:gd name="T0" fmla="*/ 0 w 3240"/>
                  <a:gd name="T1" fmla="*/ 1771 h 1811"/>
                  <a:gd name="T2" fmla="*/ 58 w 3240"/>
                  <a:gd name="T3" fmla="*/ 1743 h 1811"/>
                  <a:gd name="T4" fmla="*/ 120 w 3240"/>
                  <a:gd name="T5" fmla="*/ 1743 h 1811"/>
                  <a:gd name="T6" fmla="*/ 192 w 3240"/>
                  <a:gd name="T7" fmla="*/ 1728 h 1811"/>
                  <a:gd name="T8" fmla="*/ 240 w 3240"/>
                  <a:gd name="T9" fmla="*/ 1699 h 1811"/>
                  <a:gd name="T10" fmla="*/ 308 w 3240"/>
                  <a:gd name="T11" fmla="*/ 1699 h 1811"/>
                  <a:gd name="T12" fmla="*/ 360 w 3240"/>
                  <a:gd name="T13" fmla="*/ 1699 h 1811"/>
                  <a:gd name="T14" fmla="*/ 413 w 3240"/>
                  <a:gd name="T15" fmla="*/ 1671 h 1811"/>
                  <a:gd name="T16" fmla="*/ 461 w 3240"/>
                  <a:gd name="T17" fmla="*/ 1627 h 1811"/>
                  <a:gd name="T18" fmla="*/ 528 w 3240"/>
                  <a:gd name="T19" fmla="*/ 1618 h 1811"/>
                  <a:gd name="T20" fmla="*/ 600 w 3240"/>
                  <a:gd name="T21" fmla="*/ 1584 h 1811"/>
                  <a:gd name="T22" fmla="*/ 716 w 3240"/>
                  <a:gd name="T23" fmla="*/ 1498 h 1811"/>
                  <a:gd name="T24" fmla="*/ 821 w 3240"/>
                  <a:gd name="T25" fmla="*/ 1440 h 1811"/>
                  <a:gd name="T26" fmla="*/ 884 w 3240"/>
                  <a:gd name="T27" fmla="*/ 1416 h 1811"/>
                  <a:gd name="T28" fmla="*/ 936 w 3240"/>
                  <a:gd name="T29" fmla="*/ 1373 h 1811"/>
                  <a:gd name="T30" fmla="*/ 1023 w 3240"/>
                  <a:gd name="T31" fmla="*/ 1253 h 1811"/>
                  <a:gd name="T32" fmla="*/ 1114 w 3240"/>
                  <a:gd name="T33" fmla="*/ 1176 h 1811"/>
                  <a:gd name="T34" fmla="*/ 1157 w 3240"/>
                  <a:gd name="T35" fmla="*/ 1152 h 1811"/>
                  <a:gd name="T36" fmla="*/ 1186 w 3240"/>
                  <a:gd name="T37" fmla="*/ 1051 h 1811"/>
                  <a:gd name="T38" fmla="*/ 1248 w 3240"/>
                  <a:gd name="T39" fmla="*/ 960 h 1811"/>
                  <a:gd name="T40" fmla="*/ 1277 w 3240"/>
                  <a:gd name="T41" fmla="*/ 783 h 1811"/>
                  <a:gd name="T42" fmla="*/ 1354 w 3240"/>
                  <a:gd name="T43" fmla="*/ 610 h 1811"/>
                  <a:gd name="T44" fmla="*/ 1388 w 3240"/>
                  <a:gd name="T45" fmla="*/ 485 h 1811"/>
                  <a:gd name="T46" fmla="*/ 1416 w 3240"/>
                  <a:gd name="T47" fmla="*/ 269 h 1811"/>
                  <a:gd name="T48" fmla="*/ 1431 w 3240"/>
                  <a:gd name="T49" fmla="*/ 82 h 1811"/>
                  <a:gd name="T50" fmla="*/ 1493 w 3240"/>
                  <a:gd name="T51" fmla="*/ 24 h 1811"/>
                  <a:gd name="T52" fmla="*/ 1580 w 3240"/>
                  <a:gd name="T53" fmla="*/ 10 h 1811"/>
                  <a:gd name="T54" fmla="*/ 1666 w 3240"/>
                  <a:gd name="T55" fmla="*/ 82 h 1811"/>
                  <a:gd name="T56" fmla="*/ 1714 w 3240"/>
                  <a:gd name="T57" fmla="*/ 192 h 1811"/>
                  <a:gd name="T58" fmla="*/ 1724 w 3240"/>
                  <a:gd name="T59" fmla="*/ 346 h 1811"/>
                  <a:gd name="T60" fmla="*/ 1776 w 3240"/>
                  <a:gd name="T61" fmla="*/ 504 h 1811"/>
                  <a:gd name="T62" fmla="*/ 1901 w 3240"/>
                  <a:gd name="T63" fmla="*/ 936 h 1811"/>
                  <a:gd name="T64" fmla="*/ 1997 w 3240"/>
                  <a:gd name="T65" fmla="*/ 1047 h 1811"/>
                  <a:gd name="T66" fmla="*/ 2256 w 3240"/>
                  <a:gd name="T67" fmla="*/ 1325 h 1811"/>
                  <a:gd name="T68" fmla="*/ 2396 w 3240"/>
                  <a:gd name="T69" fmla="*/ 1474 h 1811"/>
                  <a:gd name="T70" fmla="*/ 2631 w 3240"/>
                  <a:gd name="T71" fmla="*/ 1690 h 1811"/>
                  <a:gd name="T72" fmla="*/ 2703 w 3240"/>
                  <a:gd name="T73" fmla="*/ 1738 h 1811"/>
                  <a:gd name="T74" fmla="*/ 2765 w 3240"/>
                  <a:gd name="T75" fmla="*/ 1800 h 1811"/>
                  <a:gd name="T76" fmla="*/ 2818 w 3240"/>
                  <a:gd name="T77" fmla="*/ 1786 h 1811"/>
                  <a:gd name="T78" fmla="*/ 2900 w 3240"/>
                  <a:gd name="T79" fmla="*/ 1776 h 1811"/>
                  <a:gd name="T80" fmla="*/ 2991 w 3240"/>
                  <a:gd name="T81" fmla="*/ 1810 h 1811"/>
                  <a:gd name="T82" fmla="*/ 3077 w 3240"/>
                  <a:gd name="T83" fmla="*/ 1781 h 1811"/>
                  <a:gd name="T84" fmla="*/ 3173 w 3240"/>
                  <a:gd name="T85" fmla="*/ 1733 h 1811"/>
                  <a:gd name="T86" fmla="*/ 3240 w 3240"/>
                  <a:gd name="T87" fmla="*/ 1738 h 181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240" h="1811">
                    <a:moveTo>
                      <a:pt x="0" y="1771"/>
                    </a:moveTo>
                    <a:cubicBezTo>
                      <a:pt x="19" y="1759"/>
                      <a:pt x="38" y="1748"/>
                      <a:pt x="58" y="1743"/>
                    </a:cubicBezTo>
                    <a:cubicBezTo>
                      <a:pt x="78" y="1738"/>
                      <a:pt x="98" y="1745"/>
                      <a:pt x="120" y="1743"/>
                    </a:cubicBezTo>
                    <a:cubicBezTo>
                      <a:pt x="142" y="1741"/>
                      <a:pt x="172" y="1735"/>
                      <a:pt x="192" y="1728"/>
                    </a:cubicBezTo>
                    <a:cubicBezTo>
                      <a:pt x="212" y="1721"/>
                      <a:pt x="221" y="1704"/>
                      <a:pt x="240" y="1699"/>
                    </a:cubicBezTo>
                    <a:cubicBezTo>
                      <a:pt x="259" y="1694"/>
                      <a:pt x="288" y="1699"/>
                      <a:pt x="308" y="1699"/>
                    </a:cubicBezTo>
                    <a:cubicBezTo>
                      <a:pt x="328" y="1699"/>
                      <a:pt x="343" y="1704"/>
                      <a:pt x="360" y="1699"/>
                    </a:cubicBezTo>
                    <a:cubicBezTo>
                      <a:pt x="377" y="1694"/>
                      <a:pt x="396" y="1683"/>
                      <a:pt x="413" y="1671"/>
                    </a:cubicBezTo>
                    <a:cubicBezTo>
                      <a:pt x="430" y="1659"/>
                      <a:pt x="442" y="1636"/>
                      <a:pt x="461" y="1627"/>
                    </a:cubicBezTo>
                    <a:cubicBezTo>
                      <a:pt x="480" y="1618"/>
                      <a:pt x="505" y="1625"/>
                      <a:pt x="528" y="1618"/>
                    </a:cubicBezTo>
                    <a:cubicBezTo>
                      <a:pt x="551" y="1611"/>
                      <a:pt x="569" y="1604"/>
                      <a:pt x="600" y="1584"/>
                    </a:cubicBezTo>
                    <a:cubicBezTo>
                      <a:pt x="631" y="1564"/>
                      <a:pt x="679" y="1522"/>
                      <a:pt x="716" y="1498"/>
                    </a:cubicBezTo>
                    <a:cubicBezTo>
                      <a:pt x="753" y="1474"/>
                      <a:pt x="793" y="1454"/>
                      <a:pt x="821" y="1440"/>
                    </a:cubicBezTo>
                    <a:cubicBezTo>
                      <a:pt x="849" y="1426"/>
                      <a:pt x="865" y="1427"/>
                      <a:pt x="884" y="1416"/>
                    </a:cubicBezTo>
                    <a:cubicBezTo>
                      <a:pt x="903" y="1405"/>
                      <a:pt x="913" y="1400"/>
                      <a:pt x="936" y="1373"/>
                    </a:cubicBezTo>
                    <a:cubicBezTo>
                      <a:pt x="959" y="1346"/>
                      <a:pt x="993" y="1286"/>
                      <a:pt x="1023" y="1253"/>
                    </a:cubicBezTo>
                    <a:cubicBezTo>
                      <a:pt x="1053" y="1220"/>
                      <a:pt x="1092" y="1193"/>
                      <a:pt x="1114" y="1176"/>
                    </a:cubicBezTo>
                    <a:cubicBezTo>
                      <a:pt x="1136" y="1159"/>
                      <a:pt x="1145" y="1173"/>
                      <a:pt x="1157" y="1152"/>
                    </a:cubicBezTo>
                    <a:cubicBezTo>
                      <a:pt x="1169" y="1131"/>
                      <a:pt x="1171" y="1083"/>
                      <a:pt x="1186" y="1051"/>
                    </a:cubicBezTo>
                    <a:cubicBezTo>
                      <a:pt x="1201" y="1019"/>
                      <a:pt x="1233" y="1005"/>
                      <a:pt x="1248" y="960"/>
                    </a:cubicBezTo>
                    <a:cubicBezTo>
                      <a:pt x="1263" y="915"/>
                      <a:pt x="1259" y="841"/>
                      <a:pt x="1277" y="783"/>
                    </a:cubicBezTo>
                    <a:cubicBezTo>
                      <a:pt x="1295" y="725"/>
                      <a:pt x="1336" y="660"/>
                      <a:pt x="1354" y="610"/>
                    </a:cubicBezTo>
                    <a:cubicBezTo>
                      <a:pt x="1372" y="560"/>
                      <a:pt x="1378" y="542"/>
                      <a:pt x="1388" y="485"/>
                    </a:cubicBezTo>
                    <a:cubicBezTo>
                      <a:pt x="1398" y="428"/>
                      <a:pt x="1409" y="336"/>
                      <a:pt x="1416" y="269"/>
                    </a:cubicBezTo>
                    <a:cubicBezTo>
                      <a:pt x="1423" y="202"/>
                      <a:pt x="1418" y="123"/>
                      <a:pt x="1431" y="82"/>
                    </a:cubicBezTo>
                    <a:cubicBezTo>
                      <a:pt x="1444" y="41"/>
                      <a:pt x="1468" y="36"/>
                      <a:pt x="1493" y="24"/>
                    </a:cubicBezTo>
                    <a:cubicBezTo>
                      <a:pt x="1518" y="12"/>
                      <a:pt x="1551" y="0"/>
                      <a:pt x="1580" y="10"/>
                    </a:cubicBezTo>
                    <a:cubicBezTo>
                      <a:pt x="1609" y="20"/>
                      <a:pt x="1644" y="52"/>
                      <a:pt x="1666" y="82"/>
                    </a:cubicBezTo>
                    <a:cubicBezTo>
                      <a:pt x="1688" y="112"/>
                      <a:pt x="1704" y="148"/>
                      <a:pt x="1714" y="192"/>
                    </a:cubicBezTo>
                    <a:cubicBezTo>
                      <a:pt x="1724" y="236"/>
                      <a:pt x="1714" y="294"/>
                      <a:pt x="1724" y="346"/>
                    </a:cubicBezTo>
                    <a:cubicBezTo>
                      <a:pt x="1734" y="398"/>
                      <a:pt x="1747" y="406"/>
                      <a:pt x="1776" y="504"/>
                    </a:cubicBezTo>
                    <a:cubicBezTo>
                      <a:pt x="1805" y="602"/>
                      <a:pt x="1864" y="846"/>
                      <a:pt x="1901" y="936"/>
                    </a:cubicBezTo>
                    <a:cubicBezTo>
                      <a:pt x="1938" y="1026"/>
                      <a:pt x="1938" y="982"/>
                      <a:pt x="1997" y="1047"/>
                    </a:cubicBezTo>
                    <a:cubicBezTo>
                      <a:pt x="2056" y="1112"/>
                      <a:pt x="2189" y="1254"/>
                      <a:pt x="2256" y="1325"/>
                    </a:cubicBezTo>
                    <a:cubicBezTo>
                      <a:pt x="2323" y="1396"/>
                      <a:pt x="2334" y="1413"/>
                      <a:pt x="2396" y="1474"/>
                    </a:cubicBezTo>
                    <a:cubicBezTo>
                      <a:pt x="2458" y="1535"/>
                      <a:pt x="2580" y="1646"/>
                      <a:pt x="2631" y="1690"/>
                    </a:cubicBezTo>
                    <a:cubicBezTo>
                      <a:pt x="2682" y="1734"/>
                      <a:pt x="2681" y="1720"/>
                      <a:pt x="2703" y="1738"/>
                    </a:cubicBezTo>
                    <a:cubicBezTo>
                      <a:pt x="2725" y="1756"/>
                      <a:pt x="2746" y="1792"/>
                      <a:pt x="2765" y="1800"/>
                    </a:cubicBezTo>
                    <a:cubicBezTo>
                      <a:pt x="2784" y="1808"/>
                      <a:pt x="2796" y="1790"/>
                      <a:pt x="2818" y="1786"/>
                    </a:cubicBezTo>
                    <a:cubicBezTo>
                      <a:pt x="2840" y="1782"/>
                      <a:pt x="2871" y="1772"/>
                      <a:pt x="2900" y="1776"/>
                    </a:cubicBezTo>
                    <a:cubicBezTo>
                      <a:pt x="2929" y="1780"/>
                      <a:pt x="2962" y="1809"/>
                      <a:pt x="2991" y="1810"/>
                    </a:cubicBezTo>
                    <a:cubicBezTo>
                      <a:pt x="3020" y="1811"/>
                      <a:pt x="3047" y="1794"/>
                      <a:pt x="3077" y="1781"/>
                    </a:cubicBezTo>
                    <a:cubicBezTo>
                      <a:pt x="3107" y="1768"/>
                      <a:pt x="3146" y="1740"/>
                      <a:pt x="3173" y="1733"/>
                    </a:cubicBezTo>
                    <a:cubicBezTo>
                      <a:pt x="3200" y="1726"/>
                      <a:pt x="3220" y="1732"/>
                      <a:pt x="3240" y="1738"/>
                    </a:cubicBezTo>
                  </a:path>
                </a:pathLst>
              </a:custGeom>
              <a:noFill/>
              <a:ln w="34925" cap="flat" cmpd="sng">
                <a:solidFill>
                  <a:srgbClr val="3366FF"/>
                </a:solidFill>
                <a:prstDash val="solid"/>
                <a:round/>
                <a:headEnd type="none" w="med" len="med"/>
                <a:tailEnd type="none" w="med" len="med"/>
              </a:ln>
              <a:effectLst/>
              <a:extLst/>
            </p:spPr>
            <p:txBody>
              <a:bodyPr/>
              <a:lstStyle/>
              <a:p>
                <a:pPr algn="ctr" eaLnBrk="0" hangingPunct="0">
                  <a:defRPr/>
                </a:pPr>
                <a:endParaRPr lang="en-GB">
                  <a:solidFill>
                    <a:schemeClr val="accent4">
                      <a:lumMod val="10000"/>
                    </a:schemeClr>
                  </a:solidFill>
                  <a:latin typeface="Calibri" pitchFamily="34" charset="0"/>
                  <a:cs typeface="Calibri" pitchFamily="34" charset="0"/>
                </a:endParaRPr>
              </a:p>
            </p:txBody>
          </p:sp>
          <p:sp>
            <p:nvSpPr>
              <p:cNvPr id="26674" name="Rectangle 23"/>
              <p:cNvSpPr>
                <a:spLocks noChangeArrowheads="1"/>
              </p:cNvSpPr>
              <p:nvPr/>
            </p:nvSpPr>
            <p:spPr bwMode="auto">
              <a:xfrm>
                <a:off x="3875" y="1453"/>
                <a:ext cx="739"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a:spcBef>
                    <a:spcPct val="0"/>
                  </a:spcBef>
                  <a:buClrTx/>
                  <a:buFontTx/>
                  <a:buNone/>
                </a:pPr>
                <a:r>
                  <a:rPr lang="el-GR" altLang="el-GR" sz="1400">
                    <a:solidFill>
                      <a:srgbClr val="161616"/>
                    </a:solidFill>
                    <a:latin typeface="Calibri" pitchFamily="34" charset="0"/>
                    <a:ea typeface="ＭＳ Ｐゴシック" pitchFamily="34" charset="-128"/>
                    <a:cs typeface="Calibri" pitchFamily="34" charset="0"/>
                  </a:rPr>
                  <a:t> Χρήση θεραπείας </a:t>
                </a:r>
                <a:endParaRPr lang="en-US" altLang="el-GR" sz="1400">
                  <a:solidFill>
                    <a:srgbClr val="161616"/>
                  </a:solidFill>
                  <a:latin typeface="Calibri" pitchFamily="34" charset="0"/>
                  <a:ea typeface="ＭＳ Ｐゴシック" pitchFamily="34" charset="-128"/>
                  <a:cs typeface="Calibri" pitchFamily="34" charset="0"/>
                </a:endParaRPr>
              </a:p>
              <a:p>
                <a:pPr>
                  <a:spcBef>
                    <a:spcPct val="0"/>
                  </a:spcBef>
                  <a:buClrTx/>
                  <a:buFontTx/>
                  <a:buNone/>
                </a:pPr>
                <a:r>
                  <a:rPr lang="el-GR" altLang="el-GR" sz="1400">
                    <a:solidFill>
                      <a:srgbClr val="161616"/>
                    </a:solidFill>
                    <a:latin typeface="Calibri" pitchFamily="34" charset="0"/>
                    <a:ea typeface="ＭＳ Ｐゴシック" pitchFamily="34" charset="-128"/>
                    <a:cs typeface="Calibri" pitchFamily="34" charset="0"/>
                  </a:rPr>
                  <a:t>διάσωσης με SABA</a:t>
                </a:r>
              </a:p>
            </p:txBody>
          </p:sp>
          <p:sp>
            <p:nvSpPr>
              <p:cNvPr id="49" name="Line 25"/>
              <p:cNvSpPr>
                <a:spLocks noChangeShapeType="1"/>
              </p:cNvSpPr>
              <p:nvPr/>
            </p:nvSpPr>
            <p:spPr bwMode="auto">
              <a:xfrm flipV="1">
                <a:off x="3549" y="1564"/>
                <a:ext cx="271" cy="0"/>
              </a:xfrm>
              <a:prstGeom prst="line">
                <a:avLst/>
              </a:prstGeom>
              <a:noFill/>
              <a:ln w="34925">
                <a:solidFill>
                  <a:srgbClr val="3366FF"/>
                </a:solidFill>
                <a:round/>
                <a:headEnd/>
                <a:tailEnd/>
              </a:ln>
              <a:effectLst/>
              <a:extLst/>
            </p:spPr>
            <p:txBody>
              <a:bodyPr/>
              <a:lstStyle/>
              <a:p>
                <a:pPr algn="ctr" eaLnBrk="0" hangingPunct="0">
                  <a:defRPr/>
                </a:pPr>
                <a:endParaRPr lang="en-GB">
                  <a:solidFill>
                    <a:schemeClr val="accent4">
                      <a:lumMod val="10000"/>
                    </a:schemeClr>
                  </a:solidFill>
                  <a:latin typeface="Calibri" pitchFamily="34" charset="0"/>
                  <a:cs typeface="Calibri" pitchFamily="34" charset="0"/>
                </a:endParaRPr>
              </a:p>
            </p:txBody>
          </p:sp>
        </p:grpSp>
        <p:sp>
          <p:nvSpPr>
            <p:cNvPr id="26656" name="Text Box 26"/>
            <p:cNvSpPr txBox="1">
              <a:spLocks noChangeArrowheads="1"/>
            </p:cNvSpPr>
            <p:nvPr/>
          </p:nvSpPr>
          <p:spPr bwMode="auto">
            <a:xfrm>
              <a:off x="1112" y="3540"/>
              <a:ext cx="3072"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a:spcBef>
                  <a:spcPct val="0"/>
                </a:spcBef>
                <a:buClrTx/>
                <a:buFontTx/>
                <a:buNone/>
              </a:pPr>
              <a:r>
                <a:rPr lang="el-GR" altLang="el-GR" sz="1800">
                  <a:solidFill>
                    <a:srgbClr val="FF0000"/>
                  </a:solidFill>
                  <a:latin typeface="Comic Sans MS" pitchFamily="66" charset="0"/>
                  <a:ea typeface="ＭＳ Ｐゴシック" pitchFamily="34" charset="-128"/>
                  <a:cs typeface="Calibri" pitchFamily="34" charset="0"/>
                </a:rPr>
                <a:t>Ημέρες πριν και μετά από έναν παροξυσμό</a:t>
              </a:r>
            </a:p>
          </p:txBody>
        </p:sp>
        <p:sp>
          <p:nvSpPr>
            <p:cNvPr id="28" name="Line 31"/>
            <p:cNvSpPr>
              <a:spLocks noChangeShapeType="1"/>
            </p:cNvSpPr>
            <p:nvPr/>
          </p:nvSpPr>
          <p:spPr bwMode="auto">
            <a:xfrm>
              <a:off x="854" y="1322"/>
              <a:ext cx="52" cy="0"/>
            </a:xfrm>
            <a:prstGeom prst="line">
              <a:avLst/>
            </a:prstGeom>
            <a:noFill/>
            <a:ln w="28575">
              <a:solidFill>
                <a:srgbClr val="003366"/>
              </a:solidFill>
              <a:round/>
              <a:headEnd/>
              <a:tailEnd/>
            </a:ln>
            <a:effectLst/>
            <a:extLst/>
          </p:spPr>
          <p:txBody>
            <a:bodyPr/>
            <a:lstStyle/>
            <a:p>
              <a:pPr algn="ctr" eaLnBrk="0" hangingPunct="0">
                <a:defRPr/>
              </a:pPr>
              <a:endParaRPr lang="en-GB">
                <a:solidFill>
                  <a:schemeClr val="accent4">
                    <a:lumMod val="10000"/>
                  </a:schemeClr>
                </a:solidFill>
                <a:latin typeface="Calibri" pitchFamily="34" charset="0"/>
                <a:cs typeface="Calibri" pitchFamily="34" charset="0"/>
              </a:endParaRPr>
            </a:p>
          </p:txBody>
        </p:sp>
        <p:sp>
          <p:nvSpPr>
            <p:cNvPr id="29" name="Line 32"/>
            <p:cNvSpPr>
              <a:spLocks noChangeShapeType="1"/>
            </p:cNvSpPr>
            <p:nvPr/>
          </p:nvSpPr>
          <p:spPr bwMode="auto">
            <a:xfrm>
              <a:off x="854" y="1688"/>
              <a:ext cx="52" cy="0"/>
            </a:xfrm>
            <a:prstGeom prst="line">
              <a:avLst/>
            </a:prstGeom>
            <a:noFill/>
            <a:ln w="28575">
              <a:solidFill>
                <a:srgbClr val="003366"/>
              </a:solidFill>
              <a:round/>
              <a:headEnd/>
              <a:tailEnd/>
            </a:ln>
            <a:effectLst/>
            <a:extLst/>
          </p:spPr>
          <p:txBody>
            <a:bodyPr/>
            <a:lstStyle/>
            <a:p>
              <a:pPr algn="ctr" eaLnBrk="0" hangingPunct="0">
                <a:defRPr/>
              </a:pPr>
              <a:endParaRPr lang="en-GB">
                <a:solidFill>
                  <a:schemeClr val="accent4">
                    <a:lumMod val="10000"/>
                  </a:schemeClr>
                </a:solidFill>
                <a:latin typeface="Calibri" pitchFamily="34" charset="0"/>
                <a:cs typeface="Calibri" pitchFamily="34" charset="0"/>
              </a:endParaRPr>
            </a:p>
          </p:txBody>
        </p:sp>
        <p:sp>
          <p:nvSpPr>
            <p:cNvPr id="30" name="Line 33"/>
            <p:cNvSpPr>
              <a:spLocks noChangeShapeType="1"/>
            </p:cNvSpPr>
            <p:nvPr/>
          </p:nvSpPr>
          <p:spPr bwMode="auto">
            <a:xfrm>
              <a:off x="854" y="2054"/>
              <a:ext cx="52" cy="0"/>
            </a:xfrm>
            <a:prstGeom prst="line">
              <a:avLst/>
            </a:prstGeom>
            <a:noFill/>
            <a:ln w="28575">
              <a:solidFill>
                <a:srgbClr val="003366"/>
              </a:solidFill>
              <a:round/>
              <a:headEnd/>
              <a:tailEnd/>
            </a:ln>
            <a:effectLst/>
            <a:extLst/>
          </p:spPr>
          <p:txBody>
            <a:bodyPr/>
            <a:lstStyle/>
            <a:p>
              <a:pPr algn="ctr" eaLnBrk="0" hangingPunct="0">
                <a:defRPr/>
              </a:pPr>
              <a:endParaRPr lang="en-GB">
                <a:solidFill>
                  <a:schemeClr val="accent4">
                    <a:lumMod val="10000"/>
                  </a:schemeClr>
                </a:solidFill>
                <a:latin typeface="Calibri" pitchFamily="34" charset="0"/>
                <a:cs typeface="Calibri" pitchFamily="34" charset="0"/>
              </a:endParaRPr>
            </a:p>
          </p:txBody>
        </p:sp>
        <p:sp>
          <p:nvSpPr>
            <p:cNvPr id="31" name="Line 34"/>
            <p:cNvSpPr>
              <a:spLocks noChangeShapeType="1"/>
            </p:cNvSpPr>
            <p:nvPr/>
          </p:nvSpPr>
          <p:spPr bwMode="auto">
            <a:xfrm>
              <a:off x="854" y="2406"/>
              <a:ext cx="52" cy="0"/>
            </a:xfrm>
            <a:prstGeom prst="line">
              <a:avLst/>
            </a:prstGeom>
            <a:noFill/>
            <a:ln w="28575">
              <a:solidFill>
                <a:srgbClr val="003366"/>
              </a:solidFill>
              <a:round/>
              <a:headEnd/>
              <a:tailEnd/>
            </a:ln>
            <a:effectLst/>
            <a:extLst/>
          </p:spPr>
          <p:txBody>
            <a:bodyPr/>
            <a:lstStyle/>
            <a:p>
              <a:pPr algn="ctr" eaLnBrk="0" hangingPunct="0">
                <a:defRPr/>
              </a:pPr>
              <a:endParaRPr lang="en-GB">
                <a:solidFill>
                  <a:schemeClr val="accent4">
                    <a:lumMod val="10000"/>
                  </a:schemeClr>
                </a:solidFill>
                <a:latin typeface="Calibri" pitchFamily="34" charset="0"/>
                <a:cs typeface="Calibri" pitchFamily="34" charset="0"/>
              </a:endParaRPr>
            </a:p>
          </p:txBody>
        </p:sp>
        <p:sp>
          <p:nvSpPr>
            <p:cNvPr id="32" name="Line 35"/>
            <p:cNvSpPr>
              <a:spLocks noChangeShapeType="1"/>
            </p:cNvSpPr>
            <p:nvPr/>
          </p:nvSpPr>
          <p:spPr bwMode="auto">
            <a:xfrm>
              <a:off x="854" y="2772"/>
              <a:ext cx="52" cy="0"/>
            </a:xfrm>
            <a:prstGeom prst="line">
              <a:avLst/>
            </a:prstGeom>
            <a:noFill/>
            <a:ln w="28575">
              <a:solidFill>
                <a:srgbClr val="003366"/>
              </a:solidFill>
              <a:round/>
              <a:headEnd/>
              <a:tailEnd/>
            </a:ln>
            <a:effectLst/>
            <a:extLst/>
          </p:spPr>
          <p:txBody>
            <a:bodyPr/>
            <a:lstStyle/>
            <a:p>
              <a:pPr algn="ctr" eaLnBrk="0" hangingPunct="0">
                <a:defRPr/>
              </a:pPr>
              <a:endParaRPr lang="en-GB">
                <a:solidFill>
                  <a:schemeClr val="accent4">
                    <a:lumMod val="10000"/>
                  </a:schemeClr>
                </a:solidFill>
                <a:latin typeface="Calibri" pitchFamily="34" charset="0"/>
                <a:cs typeface="Calibri" pitchFamily="34" charset="0"/>
              </a:endParaRPr>
            </a:p>
          </p:txBody>
        </p:sp>
        <p:sp>
          <p:nvSpPr>
            <p:cNvPr id="33" name="Line 36"/>
            <p:cNvSpPr>
              <a:spLocks noChangeShapeType="1"/>
            </p:cNvSpPr>
            <p:nvPr/>
          </p:nvSpPr>
          <p:spPr bwMode="auto">
            <a:xfrm rot="5400000">
              <a:off x="930" y="3364"/>
              <a:ext cx="52" cy="0"/>
            </a:xfrm>
            <a:prstGeom prst="line">
              <a:avLst/>
            </a:prstGeom>
            <a:noFill/>
            <a:ln w="28575">
              <a:solidFill>
                <a:srgbClr val="003366"/>
              </a:solidFill>
              <a:round/>
              <a:headEnd/>
              <a:tailEnd/>
            </a:ln>
            <a:effectLst/>
            <a:extLst/>
          </p:spPr>
          <p:txBody>
            <a:bodyPr/>
            <a:lstStyle/>
            <a:p>
              <a:pPr algn="ctr" eaLnBrk="0" hangingPunct="0">
                <a:defRPr/>
              </a:pPr>
              <a:endParaRPr lang="en-GB">
                <a:solidFill>
                  <a:schemeClr val="accent4">
                    <a:lumMod val="10000"/>
                  </a:schemeClr>
                </a:solidFill>
                <a:latin typeface="Calibri" pitchFamily="34" charset="0"/>
                <a:cs typeface="Calibri" pitchFamily="34" charset="0"/>
              </a:endParaRPr>
            </a:p>
          </p:txBody>
        </p:sp>
        <p:sp>
          <p:nvSpPr>
            <p:cNvPr id="34" name="Line 37"/>
            <p:cNvSpPr>
              <a:spLocks noChangeShapeType="1"/>
            </p:cNvSpPr>
            <p:nvPr/>
          </p:nvSpPr>
          <p:spPr bwMode="auto">
            <a:xfrm>
              <a:off x="854" y="3156"/>
              <a:ext cx="52" cy="0"/>
            </a:xfrm>
            <a:prstGeom prst="line">
              <a:avLst/>
            </a:prstGeom>
            <a:noFill/>
            <a:ln w="28575">
              <a:solidFill>
                <a:srgbClr val="003366"/>
              </a:solidFill>
              <a:round/>
              <a:headEnd/>
              <a:tailEnd/>
            </a:ln>
            <a:effectLst/>
            <a:extLst/>
          </p:spPr>
          <p:txBody>
            <a:bodyPr/>
            <a:lstStyle/>
            <a:p>
              <a:pPr algn="ctr" eaLnBrk="0" hangingPunct="0">
                <a:defRPr/>
              </a:pPr>
              <a:endParaRPr lang="en-GB">
                <a:solidFill>
                  <a:schemeClr val="accent4">
                    <a:lumMod val="10000"/>
                  </a:schemeClr>
                </a:solidFill>
                <a:latin typeface="Calibri" pitchFamily="34" charset="0"/>
                <a:cs typeface="Calibri" pitchFamily="34" charset="0"/>
              </a:endParaRPr>
            </a:p>
          </p:txBody>
        </p:sp>
        <p:sp>
          <p:nvSpPr>
            <p:cNvPr id="35" name="Line 38"/>
            <p:cNvSpPr>
              <a:spLocks noChangeShapeType="1"/>
            </p:cNvSpPr>
            <p:nvPr/>
          </p:nvSpPr>
          <p:spPr bwMode="auto">
            <a:xfrm rot="5400000">
              <a:off x="1514" y="3364"/>
              <a:ext cx="52" cy="0"/>
            </a:xfrm>
            <a:prstGeom prst="line">
              <a:avLst/>
            </a:prstGeom>
            <a:noFill/>
            <a:ln w="28575">
              <a:solidFill>
                <a:srgbClr val="003366"/>
              </a:solidFill>
              <a:round/>
              <a:headEnd/>
              <a:tailEnd/>
            </a:ln>
            <a:effectLst/>
            <a:extLst/>
          </p:spPr>
          <p:txBody>
            <a:bodyPr/>
            <a:lstStyle/>
            <a:p>
              <a:pPr algn="ctr" eaLnBrk="0" hangingPunct="0">
                <a:defRPr/>
              </a:pPr>
              <a:endParaRPr lang="en-GB">
                <a:solidFill>
                  <a:schemeClr val="accent4">
                    <a:lumMod val="10000"/>
                  </a:schemeClr>
                </a:solidFill>
                <a:latin typeface="Calibri" pitchFamily="34" charset="0"/>
                <a:cs typeface="Calibri" pitchFamily="34" charset="0"/>
              </a:endParaRPr>
            </a:p>
          </p:txBody>
        </p:sp>
        <p:sp>
          <p:nvSpPr>
            <p:cNvPr id="36" name="Line 39"/>
            <p:cNvSpPr>
              <a:spLocks noChangeShapeType="1"/>
            </p:cNvSpPr>
            <p:nvPr/>
          </p:nvSpPr>
          <p:spPr bwMode="auto">
            <a:xfrm rot="5400000">
              <a:off x="2094" y="3364"/>
              <a:ext cx="52" cy="0"/>
            </a:xfrm>
            <a:prstGeom prst="line">
              <a:avLst/>
            </a:prstGeom>
            <a:noFill/>
            <a:ln w="28575">
              <a:solidFill>
                <a:srgbClr val="003366"/>
              </a:solidFill>
              <a:round/>
              <a:headEnd/>
              <a:tailEnd/>
            </a:ln>
            <a:effectLst/>
            <a:extLst/>
          </p:spPr>
          <p:txBody>
            <a:bodyPr/>
            <a:lstStyle/>
            <a:p>
              <a:pPr algn="ctr" eaLnBrk="0" hangingPunct="0">
                <a:defRPr/>
              </a:pPr>
              <a:endParaRPr lang="en-GB">
                <a:solidFill>
                  <a:schemeClr val="accent4">
                    <a:lumMod val="10000"/>
                  </a:schemeClr>
                </a:solidFill>
                <a:latin typeface="Calibri" pitchFamily="34" charset="0"/>
                <a:cs typeface="Calibri" pitchFamily="34" charset="0"/>
              </a:endParaRPr>
            </a:p>
          </p:txBody>
        </p:sp>
        <p:sp>
          <p:nvSpPr>
            <p:cNvPr id="37" name="Line 40"/>
            <p:cNvSpPr>
              <a:spLocks noChangeShapeType="1"/>
            </p:cNvSpPr>
            <p:nvPr/>
          </p:nvSpPr>
          <p:spPr bwMode="auto">
            <a:xfrm rot="5400000">
              <a:off x="2630" y="3364"/>
              <a:ext cx="52" cy="0"/>
            </a:xfrm>
            <a:prstGeom prst="line">
              <a:avLst/>
            </a:prstGeom>
            <a:noFill/>
            <a:ln w="28575">
              <a:solidFill>
                <a:srgbClr val="003366"/>
              </a:solidFill>
              <a:round/>
              <a:headEnd/>
              <a:tailEnd/>
            </a:ln>
            <a:effectLst/>
            <a:extLst/>
          </p:spPr>
          <p:txBody>
            <a:bodyPr/>
            <a:lstStyle/>
            <a:p>
              <a:pPr algn="ctr" eaLnBrk="0" hangingPunct="0">
                <a:defRPr/>
              </a:pPr>
              <a:endParaRPr lang="en-GB">
                <a:solidFill>
                  <a:schemeClr val="accent4">
                    <a:lumMod val="10000"/>
                  </a:schemeClr>
                </a:solidFill>
                <a:latin typeface="Calibri" pitchFamily="34" charset="0"/>
                <a:cs typeface="Calibri" pitchFamily="34" charset="0"/>
              </a:endParaRPr>
            </a:p>
          </p:txBody>
        </p:sp>
        <p:sp>
          <p:nvSpPr>
            <p:cNvPr id="38" name="Line 41"/>
            <p:cNvSpPr>
              <a:spLocks noChangeShapeType="1"/>
            </p:cNvSpPr>
            <p:nvPr/>
          </p:nvSpPr>
          <p:spPr bwMode="auto">
            <a:xfrm rot="5400000">
              <a:off x="3244" y="3364"/>
              <a:ext cx="52" cy="0"/>
            </a:xfrm>
            <a:prstGeom prst="line">
              <a:avLst/>
            </a:prstGeom>
            <a:noFill/>
            <a:ln w="28575">
              <a:solidFill>
                <a:srgbClr val="003366"/>
              </a:solidFill>
              <a:round/>
              <a:headEnd/>
              <a:tailEnd/>
            </a:ln>
            <a:effectLst/>
            <a:extLst/>
          </p:spPr>
          <p:txBody>
            <a:bodyPr/>
            <a:lstStyle/>
            <a:p>
              <a:pPr algn="ctr" eaLnBrk="0" hangingPunct="0">
                <a:defRPr/>
              </a:pPr>
              <a:endParaRPr lang="en-GB">
                <a:solidFill>
                  <a:schemeClr val="accent4">
                    <a:lumMod val="10000"/>
                  </a:schemeClr>
                </a:solidFill>
                <a:latin typeface="Calibri" pitchFamily="34" charset="0"/>
                <a:cs typeface="Calibri" pitchFamily="34" charset="0"/>
              </a:endParaRPr>
            </a:p>
          </p:txBody>
        </p:sp>
        <p:sp>
          <p:nvSpPr>
            <p:cNvPr id="39" name="Line 42"/>
            <p:cNvSpPr>
              <a:spLocks noChangeShapeType="1"/>
            </p:cNvSpPr>
            <p:nvPr/>
          </p:nvSpPr>
          <p:spPr bwMode="auto">
            <a:xfrm rot="5400000">
              <a:off x="3840" y="3364"/>
              <a:ext cx="52" cy="0"/>
            </a:xfrm>
            <a:prstGeom prst="line">
              <a:avLst/>
            </a:prstGeom>
            <a:noFill/>
            <a:ln w="28575">
              <a:solidFill>
                <a:srgbClr val="003366"/>
              </a:solidFill>
              <a:round/>
              <a:headEnd/>
              <a:tailEnd/>
            </a:ln>
            <a:effectLst/>
            <a:extLst/>
          </p:spPr>
          <p:txBody>
            <a:bodyPr/>
            <a:lstStyle/>
            <a:p>
              <a:pPr algn="ctr" eaLnBrk="0" hangingPunct="0">
                <a:defRPr/>
              </a:pPr>
              <a:endParaRPr lang="en-GB">
                <a:solidFill>
                  <a:schemeClr val="accent4">
                    <a:lumMod val="10000"/>
                  </a:schemeClr>
                </a:solidFill>
                <a:latin typeface="Calibri" pitchFamily="34" charset="0"/>
                <a:cs typeface="Calibri" pitchFamily="34" charset="0"/>
              </a:endParaRPr>
            </a:p>
          </p:txBody>
        </p:sp>
        <p:sp>
          <p:nvSpPr>
            <p:cNvPr id="40" name="Line 43"/>
            <p:cNvSpPr>
              <a:spLocks noChangeShapeType="1"/>
            </p:cNvSpPr>
            <p:nvPr/>
          </p:nvSpPr>
          <p:spPr bwMode="auto">
            <a:xfrm rot="5400000">
              <a:off x="4404" y="3364"/>
              <a:ext cx="52" cy="0"/>
            </a:xfrm>
            <a:prstGeom prst="line">
              <a:avLst/>
            </a:prstGeom>
            <a:noFill/>
            <a:ln w="28575">
              <a:solidFill>
                <a:srgbClr val="003366"/>
              </a:solidFill>
              <a:round/>
              <a:headEnd/>
              <a:tailEnd/>
            </a:ln>
            <a:effectLst/>
            <a:extLst/>
          </p:spPr>
          <p:txBody>
            <a:bodyPr/>
            <a:lstStyle/>
            <a:p>
              <a:pPr algn="ctr" eaLnBrk="0" hangingPunct="0">
                <a:defRPr/>
              </a:pPr>
              <a:endParaRPr lang="en-GB">
                <a:solidFill>
                  <a:schemeClr val="accent4">
                    <a:lumMod val="10000"/>
                  </a:schemeClr>
                </a:solidFill>
                <a:latin typeface="Calibri" pitchFamily="34" charset="0"/>
                <a:cs typeface="Calibri" pitchFamily="34" charset="0"/>
              </a:endParaRPr>
            </a:p>
          </p:txBody>
        </p:sp>
        <p:sp>
          <p:nvSpPr>
            <p:cNvPr id="41" name="Freeform 58"/>
            <p:cNvSpPr>
              <a:spLocks/>
            </p:cNvSpPr>
            <p:nvPr/>
          </p:nvSpPr>
          <p:spPr bwMode="auto">
            <a:xfrm>
              <a:off x="2208" y="2487"/>
              <a:ext cx="1981" cy="664"/>
            </a:xfrm>
            <a:custGeom>
              <a:avLst/>
              <a:gdLst>
                <a:gd name="T0" fmla="*/ 0 w 1981"/>
                <a:gd name="T1" fmla="*/ 263 h 664"/>
                <a:gd name="T2" fmla="*/ 157 w 1981"/>
                <a:gd name="T3" fmla="*/ 150 h 664"/>
                <a:gd name="T4" fmla="*/ 261 w 1981"/>
                <a:gd name="T5" fmla="*/ 19 h 664"/>
                <a:gd name="T6" fmla="*/ 410 w 1981"/>
                <a:gd name="T7" fmla="*/ 36 h 664"/>
                <a:gd name="T8" fmla="*/ 602 w 1981"/>
                <a:gd name="T9" fmla="*/ 211 h 664"/>
                <a:gd name="T10" fmla="*/ 741 w 1981"/>
                <a:gd name="T11" fmla="*/ 350 h 664"/>
                <a:gd name="T12" fmla="*/ 942 w 1981"/>
                <a:gd name="T13" fmla="*/ 472 h 664"/>
                <a:gd name="T14" fmla="*/ 1291 w 1981"/>
                <a:gd name="T15" fmla="*/ 603 h 664"/>
                <a:gd name="T16" fmla="*/ 1588 w 1981"/>
                <a:gd name="T17" fmla="*/ 647 h 664"/>
                <a:gd name="T18" fmla="*/ 1745 w 1981"/>
                <a:gd name="T19" fmla="*/ 647 h 664"/>
                <a:gd name="T20" fmla="*/ 1981 w 1981"/>
                <a:gd name="T21" fmla="*/ 664 h 6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81" h="664">
                  <a:moveTo>
                    <a:pt x="0" y="263"/>
                  </a:moveTo>
                  <a:cubicBezTo>
                    <a:pt x="57" y="227"/>
                    <a:pt x="114" y="191"/>
                    <a:pt x="157" y="150"/>
                  </a:cubicBezTo>
                  <a:cubicBezTo>
                    <a:pt x="200" y="109"/>
                    <a:pt x="219" y="38"/>
                    <a:pt x="261" y="19"/>
                  </a:cubicBezTo>
                  <a:cubicBezTo>
                    <a:pt x="303" y="0"/>
                    <a:pt x="353" y="4"/>
                    <a:pt x="410" y="36"/>
                  </a:cubicBezTo>
                  <a:cubicBezTo>
                    <a:pt x="467" y="68"/>
                    <a:pt x="547" y="159"/>
                    <a:pt x="602" y="211"/>
                  </a:cubicBezTo>
                  <a:cubicBezTo>
                    <a:pt x="657" y="263"/>
                    <a:pt x="684" y="307"/>
                    <a:pt x="741" y="350"/>
                  </a:cubicBezTo>
                  <a:cubicBezTo>
                    <a:pt x="798" y="393"/>
                    <a:pt x="850" y="430"/>
                    <a:pt x="942" y="472"/>
                  </a:cubicBezTo>
                  <a:cubicBezTo>
                    <a:pt x="1034" y="514"/>
                    <a:pt x="1183" y="574"/>
                    <a:pt x="1291" y="603"/>
                  </a:cubicBezTo>
                  <a:cubicBezTo>
                    <a:pt x="1399" y="632"/>
                    <a:pt x="1512" y="640"/>
                    <a:pt x="1588" y="647"/>
                  </a:cubicBezTo>
                  <a:cubicBezTo>
                    <a:pt x="1664" y="654"/>
                    <a:pt x="1680" y="644"/>
                    <a:pt x="1745" y="647"/>
                  </a:cubicBezTo>
                  <a:cubicBezTo>
                    <a:pt x="1810" y="650"/>
                    <a:pt x="1940" y="661"/>
                    <a:pt x="1981" y="664"/>
                  </a:cubicBezTo>
                </a:path>
              </a:pathLst>
            </a:custGeom>
            <a:noFill/>
            <a:ln w="34925" cap="flat" cmpd="sng">
              <a:solidFill>
                <a:srgbClr val="FF66FF"/>
              </a:solidFill>
              <a:prstDash val="sysDot"/>
              <a:round/>
              <a:headEnd type="none" w="med" len="med"/>
              <a:tailEnd type="none" w="med" len="med"/>
            </a:ln>
            <a:effectLst/>
            <a:extLst/>
          </p:spPr>
          <p:txBody>
            <a:bodyPr/>
            <a:lstStyle/>
            <a:p>
              <a:pPr algn="ctr" eaLnBrk="0" hangingPunct="0">
                <a:defRPr/>
              </a:pPr>
              <a:endParaRPr lang="en-GB">
                <a:solidFill>
                  <a:schemeClr val="accent4">
                    <a:lumMod val="10000"/>
                  </a:schemeClr>
                </a:solidFill>
                <a:latin typeface="Calibri" pitchFamily="34" charset="0"/>
                <a:cs typeface="Calibri" pitchFamily="34" charset="0"/>
              </a:endParaRPr>
            </a:p>
          </p:txBody>
        </p:sp>
        <p:sp>
          <p:nvSpPr>
            <p:cNvPr id="42" name="Freeform 48"/>
            <p:cNvSpPr>
              <a:spLocks/>
            </p:cNvSpPr>
            <p:nvPr/>
          </p:nvSpPr>
          <p:spPr bwMode="auto">
            <a:xfrm>
              <a:off x="1388" y="2114"/>
              <a:ext cx="2862" cy="1047"/>
            </a:xfrm>
            <a:custGeom>
              <a:avLst/>
              <a:gdLst>
                <a:gd name="T0" fmla="*/ 8 w 2862"/>
                <a:gd name="T1" fmla="*/ 872 h 1047"/>
                <a:gd name="T2" fmla="*/ 17 w 2862"/>
                <a:gd name="T3" fmla="*/ 880 h 1047"/>
                <a:gd name="T4" fmla="*/ 17 w 2862"/>
                <a:gd name="T5" fmla="*/ 861 h 1047"/>
                <a:gd name="T6" fmla="*/ 121 w 2862"/>
                <a:gd name="T7" fmla="*/ 811 h 1047"/>
                <a:gd name="T8" fmla="*/ 278 w 2862"/>
                <a:gd name="T9" fmla="*/ 758 h 1047"/>
                <a:gd name="T10" fmla="*/ 427 w 2862"/>
                <a:gd name="T11" fmla="*/ 653 h 1047"/>
                <a:gd name="T12" fmla="*/ 654 w 2862"/>
                <a:gd name="T13" fmla="*/ 483 h 1047"/>
                <a:gd name="T14" fmla="*/ 741 w 2862"/>
                <a:gd name="T15" fmla="*/ 377 h 1047"/>
                <a:gd name="T16" fmla="*/ 881 w 2862"/>
                <a:gd name="T17" fmla="*/ 309 h 1047"/>
                <a:gd name="T18" fmla="*/ 959 w 2862"/>
                <a:gd name="T19" fmla="*/ 221 h 1047"/>
                <a:gd name="T20" fmla="*/ 1151 w 2862"/>
                <a:gd name="T21" fmla="*/ 18 h 1047"/>
                <a:gd name="T22" fmla="*/ 1291 w 2862"/>
                <a:gd name="T23" fmla="*/ 114 h 1047"/>
                <a:gd name="T24" fmla="*/ 1404 w 2862"/>
                <a:gd name="T25" fmla="*/ 221 h 1047"/>
                <a:gd name="T26" fmla="*/ 1492 w 2862"/>
                <a:gd name="T27" fmla="*/ 387 h 1047"/>
                <a:gd name="T28" fmla="*/ 1605 w 2862"/>
                <a:gd name="T29" fmla="*/ 551 h 1047"/>
                <a:gd name="T30" fmla="*/ 1780 w 2862"/>
                <a:gd name="T31" fmla="*/ 707 h 1047"/>
                <a:gd name="T32" fmla="*/ 1910 w 2862"/>
                <a:gd name="T33" fmla="*/ 861 h 1047"/>
                <a:gd name="T34" fmla="*/ 2146 w 2862"/>
                <a:gd name="T35" fmla="*/ 939 h 1047"/>
                <a:gd name="T36" fmla="*/ 2399 w 2862"/>
                <a:gd name="T37" fmla="*/ 1027 h 1047"/>
                <a:gd name="T38" fmla="*/ 2539 w 2862"/>
                <a:gd name="T39" fmla="*/ 1046 h 1047"/>
                <a:gd name="T40" fmla="*/ 2678 w 2862"/>
                <a:gd name="T41" fmla="*/ 1017 h 1047"/>
                <a:gd name="T42" fmla="*/ 2862 w 2862"/>
                <a:gd name="T43" fmla="*/ 998 h 10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862" h="1047">
                  <a:moveTo>
                    <a:pt x="8" y="872"/>
                  </a:moveTo>
                  <a:cubicBezTo>
                    <a:pt x="9" y="873"/>
                    <a:pt x="16" y="882"/>
                    <a:pt x="17" y="880"/>
                  </a:cubicBezTo>
                  <a:cubicBezTo>
                    <a:pt x="18" y="878"/>
                    <a:pt x="0" y="872"/>
                    <a:pt x="17" y="861"/>
                  </a:cubicBezTo>
                  <a:cubicBezTo>
                    <a:pt x="34" y="850"/>
                    <a:pt x="78" y="828"/>
                    <a:pt x="121" y="811"/>
                  </a:cubicBezTo>
                  <a:cubicBezTo>
                    <a:pt x="164" y="794"/>
                    <a:pt x="227" y="784"/>
                    <a:pt x="278" y="758"/>
                  </a:cubicBezTo>
                  <a:cubicBezTo>
                    <a:pt x="329" y="732"/>
                    <a:pt x="364" y="699"/>
                    <a:pt x="427" y="653"/>
                  </a:cubicBezTo>
                  <a:cubicBezTo>
                    <a:pt x="490" y="607"/>
                    <a:pt x="602" y="529"/>
                    <a:pt x="654" y="483"/>
                  </a:cubicBezTo>
                  <a:cubicBezTo>
                    <a:pt x="706" y="437"/>
                    <a:pt x="703" y="406"/>
                    <a:pt x="741" y="377"/>
                  </a:cubicBezTo>
                  <a:cubicBezTo>
                    <a:pt x="779" y="348"/>
                    <a:pt x="845" y="335"/>
                    <a:pt x="881" y="309"/>
                  </a:cubicBezTo>
                  <a:cubicBezTo>
                    <a:pt x="917" y="283"/>
                    <a:pt x="914" y="270"/>
                    <a:pt x="959" y="221"/>
                  </a:cubicBezTo>
                  <a:cubicBezTo>
                    <a:pt x="1004" y="172"/>
                    <a:pt x="1096" y="36"/>
                    <a:pt x="1151" y="18"/>
                  </a:cubicBezTo>
                  <a:cubicBezTo>
                    <a:pt x="1206" y="0"/>
                    <a:pt x="1249" y="81"/>
                    <a:pt x="1291" y="114"/>
                  </a:cubicBezTo>
                  <a:cubicBezTo>
                    <a:pt x="1333" y="148"/>
                    <a:pt x="1370" y="176"/>
                    <a:pt x="1404" y="221"/>
                  </a:cubicBezTo>
                  <a:cubicBezTo>
                    <a:pt x="1438" y="267"/>
                    <a:pt x="1459" y="332"/>
                    <a:pt x="1492" y="387"/>
                  </a:cubicBezTo>
                  <a:cubicBezTo>
                    <a:pt x="1525" y="441"/>
                    <a:pt x="1557" y="498"/>
                    <a:pt x="1605" y="551"/>
                  </a:cubicBezTo>
                  <a:cubicBezTo>
                    <a:pt x="1653" y="605"/>
                    <a:pt x="1729" y="656"/>
                    <a:pt x="1780" y="707"/>
                  </a:cubicBezTo>
                  <a:cubicBezTo>
                    <a:pt x="1831" y="758"/>
                    <a:pt x="1849" y="822"/>
                    <a:pt x="1910" y="861"/>
                  </a:cubicBezTo>
                  <a:cubicBezTo>
                    <a:pt x="1971" y="900"/>
                    <a:pt x="2065" y="911"/>
                    <a:pt x="2146" y="939"/>
                  </a:cubicBezTo>
                  <a:cubicBezTo>
                    <a:pt x="2227" y="967"/>
                    <a:pt x="2334" y="1009"/>
                    <a:pt x="2399" y="1027"/>
                  </a:cubicBezTo>
                  <a:cubicBezTo>
                    <a:pt x="2464" y="1045"/>
                    <a:pt x="2493" y="1047"/>
                    <a:pt x="2539" y="1046"/>
                  </a:cubicBezTo>
                  <a:cubicBezTo>
                    <a:pt x="2585" y="1045"/>
                    <a:pt x="2624" y="1025"/>
                    <a:pt x="2678" y="1017"/>
                  </a:cubicBezTo>
                  <a:cubicBezTo>
                    <a:pt x="2732" y="1009"/>
                    <a:pt x="2824" y="998"/>
                    <a:pt x="2862" y="998"/>
                  </a:cubicBezTo>
                </a:path>
              </a:pathLst>
            </a:custGeom>
            <a:noFill/>
            <a:ln w="34925" cap="flat" cmpd="sng">
              <a:solidFill>
                <a:srgbClr val="3366FF"/>
              </a:solidFill>
              <a:prstDash val="sysDot"/>
              <a:round/>
              <a:headEnd type="none" w="med" len="med"/>
              <a:tailEnd type="none" w="med" len="med"/>
            </a:ln>
            <a:effectLst/>
            <a:extLst/>
          </p:spPr>
          <p:txBody>
            <a:bodyPr/>
            <a:lstStyle/>
            <a:p>
              <a:pPr algn="ctr" eaLnBrk="0" hangingPunct="0">
                <a:defRPr/>
              </a:pPr>
              <a:endParaRPr lang="en-GB">
                <a:solidFill>
                  <a:schemeClr val="accent4">
                    <a:lumMod val="10000"/>
                  </a:schemeClr>
                </a:solidFill>
                <a:latin typeface="Calibri" pitchFamily="34" charset="0"/>
                <a:cs typeface="Calibri" pitchFamily="34" charset="0"/>
              </a:endParaRPr>
            </a:p>
          </p:txBody>
        </p:sp>
        <p:sp>
          <p:nvSpPr>
            <p:cNvPr id="26672" name="Text Box 62"/>
            <p:cNvSpPr txBox="1">
              <a:spLocks noChangeArrowheads="1"/>
            </p:cNvSpPr>
            <p:nvPr/>
          </p:nvSpPr>
          <p:spPr bwMode="auto">
            <a:xfrm>
              <a:off x="3654" y="1822"/>
              <a:ext cx="1614"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a:spcBef>
                  <a:spcPct val="0"/>
                </a:spcBef>
                <a:buClrTx/>
                <a:buFontTx/>
                <a:buNone/>
              </a:pPr>
              <a:r>
                <a:rPr lang="el-GR" altLang="el-GR" sz="1400">
                  <a:solidFill>
                    <a:srgbClr val="161616"/>
                  </a:solidFill>
                  <a:latin typeface="Calibri" pitchFamily="34" charset="0"/>
                  <a:ea typeface="ＭＳ Ｐゴシック" pitchFamily="34" charset="-128"/>
                  <a:cs typeface="Calibri" pitchFamily="34" charset="0"/>
                </a:rPr>
                <a:t>……   υποθετική έκβαση</a:t>
              </a:r>
              <a:endParaRPr lang="en-GB" altLang="el-GR" sz="1400">
                <a:solidFill>
                  <a:srgbClr val="161616"/>
                </a:solidFill>
                <a:latin typeface="Calibri" pitchFamily="34" charset="0"/>
                <a:ea typeface="ＭＳ Ｐゴシック" pitchFamily="34" charset="-128"/>
                <a:cs typeface="Calibri" pitchFamily="34" charset="0"/>
              </a:endParaRPr>
            </a:p>
          </p:txBody>
        </p:sp>
      </p:grpSp>
      <p:sp>
        <p:nvSpPr>
          <p:cNvPr id="26627" name="Rectangle 3"/>
          <p:cNvSpPr>
            <a:spLocks noChangeArrowheads="1"/>
          </p:cNvSpPr>
          <p:nvPr/>
        </p:nvSpPr>
        <p:spPr bwMode="auto">
          <a:xfrm>
            <a:off x="0" y="228600"/>
            <a:ext cx="12192000" cy="50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90" rIns="91376" bIns="45690"/>
          <a:lstStyle>
            <a:lvl1pPr eaLnBrk="0" hangingPunct="0">
              <a:defRPr sz="1200" b="1">
                <a:solidFill>
                  <a:srgbClr val="FF0000"/>
                </a:solidFill>
                <a:latin typeface="Arial" pitchFamily="34" charset="0"/>
              </a:defRPr>
            </a:lvl1pPr>
            <a:lvl2pPr marL="742950" indent="-285750" eaLnBrk="0" hangingPunct="0">
              <a:defRPr sz="1200" b="1">
                <a:solidFill>
                  <a:srgbClr val="FF0000"/>
                </a:solidFill>
                <a:latin typeface="Arial" pitchFamily="34" charset="0"/>
              </a:defRPr>
            </a:lvl2pPr>
            <a:lvl3pPr marL="1143000" indent="-228600" eaLnBrk="0" hangingPunct="0">
              <a:defRPr sz="1200" b="1">
                <a:solidFill>
                  <a:srgbClr val="FF0000"/>
                </a:solidFill>
                <a:latin typeface="Arial" pitchFamily="34" charset="0"/>
              </a:defRPr>
            </a:lvl3pPr>
            <a:lvl4pPr marL="1600200" indent="-228600" eaLnBrk="0" hangingPunct="0">
              <a:defRPr sz="1200" b="1">
                <a:solidFill>
                  <a:srgbClr val="FF0000"/>
                </a:solidFill>
                <a:latin typeface="Arial" pitchFamily="34" charset="0"/>
              </a:defRPr>
            </a:lvl4pPr>
            <a:lvl5pPr marL="2057400" indent="-228600" eaLnBrk="0" hangingPunct="0">
              <a:defRPr sz="1200" b="1">
                <a:solidFill>
                  <a:srgbClr val="FF0000"/>
                </a:solidFill>
                <a:latin typeface="Arial" pitchFamily="34" charset="0"/>
              </a:defRPr>
            </a:lvl5pPr>
            <a:lvl6pPr marL="2514600" indent="-228600" eaLnBrk="0" fontAlgn="base" hangingPunct="0">
              <a:spcBef>
                <a:spcPct val="0"/>
              </a:spcBef>
              <a:spcAft>
                <a:spcPct val="0"/>
              </a:spcAft>
              <a:defRPr sz="1200" b="1">
                <a:solidFill>
                  <a:srgbClr val="FF0000"/>
                </a:solidFill>
                <a:latin typeface="Arial" pitchFamily="34" charset="0"/>
              </a:defRPr>
            </a:lvl6pPr>
            <a:lvl7pPr marL="2971800" indent="-228600" eaLnBrk="0" fontAlgn="base" hangingPunct="0">
              <a:spcBef>
                <a:spcPct val="0"/>
              </a:spcBef>
              <a:spcAft>
                <a:spcPct val="0"/>
              </a:spcAft>
              <a:defRPr sz="1200" b="1">
                <a:solidFill>
                  <a:srgbClr val="FF0000"/>
                </a:solidFill>
                <a:latin typeface="Arial" pitchFamily="34" charset="0"/>
              </a:defRPr>
            </a:lvl7pPr>
            <a:lvl8pPr marL="3429000" indent="-228600" eaLnBrk="0" fontAlgn="base" hangingPunct="0">
              <a:spcBef>
                <a:spcPct val="0"/>
              </a:spcBef>
              <a:spcAft>
                <a:spcPct val="0"/>
              </a:spcAft>
              <a:defRPr sz="1200" b="1">
                <a:solidFill>
                  <a:srgbClr val="FF0000"/>
                </a:solidFill>
                <a:latin typeface="Arial" pitchFamily="34" charset="0"/>
              </a:defRPr>
            </a:lvl8pPr>
            <a:lvl9pPr marL="3886200" indent="-228600" eaLnBrk="0" fontAlgn="base" hangingPunct="0">
              <a:spcBef>
                <a:spcPct val="0"/>
              </a:spcBef>
              <a:spcAft>
                <a:spcPct val="0"/>
              </a:spcAft>
              <a:defRPr sz="1200" b="1">
                <a:solidFill>
                  <a:srgbClr val="FF0000"/>
                </a:solidFill>
                <a:latin typeface="Arial" pitchFamily="34" charset="0"/>
              </a:defRPr>
            </a:lvl9pPr>
          </a:lstStyle>
          <a:p>
            <a:pPr algn="ctr"/>
            <a:r>
              <a:rPr lang="el-GR" altLang="el-GR" sz="2400" dirty="0">
                <a:solidFill>
                  <a:srgbClr val="333399"/>
                </a:solidFill>
                <a:latin typeface="Comic Sans MS" pitchFamily="66" charset="0"/>
              </a:rPr>
              <a:t>ΥΠΑΡΧΕΙ «ΠΑΡΑΘΥΡΟ ΕΥΚΑΙΡΙΑΣ» ΝΑ ΠΡΟΛΗΦΘΕΙ Η ΠΑΡΟΞΥΝΣΗ ΤΟΥ ΑΣΘΜΑΤΟΣ;</a:t>
            </a:r>
            <a:endParaRPr lang="en-GB" altLang="el-GR" sz="2400" dirty="0">
              <a:solidFill>
                <a:srgbClr val="333399"/>
              </a:solidFill>
              <a:latin typeface="Comic Sans MS" pitchFamily="66" charset="0"/>
            </a:endParaRPr>
          </a:p>
        </p:txBody>
      </p:sp>
      <p:sp>
        <p:nvSpPr>
          <p:cNvPr id="51" name="Oval 28"/>
          <p:cNvSpPr>
            <a:spLocks noChangeArrowheads="1"/>
          </p:cNvSpPr>
          <p:nvPr/>
        </p:nvSpPr>
        <p:spPr bwMode="auto">
          <a:xfrm>
            <a:off x="4023784" y="3135313"/>
            <a:ext cx="971549" cy="1174750"/>
          </a:xfrm>
          <a:prstGeom prst="ellipse">
            <a:avLst/>
          </a:prstGeom>
          <a:noFill/>
          <a:ln w="31750">
            <a:solidFill>
              <a:srgbClr val="FF0000"/>
            </a:solidFill>
            <a:prstDash val="sysDot"/>
            <a:round/>
            <a:headEnd/>
            <a:tailEnd/>
          </a:ln>
          <a:effectLst/>
          <a:extLst/>
        </p:spPr>
        <p:txBody>
          <a:bodyPr wrap="none" anchor="ctr"/>
          <a:lstStyle>
            <a:lvl1pPr eaLnBrk="0" hangingPunct="0">
              <a:defRPr sz="2500" b="1">
                <a:solidFill>
                  <a:schemeClr val="tx1"/>
                </a:solidFill>
                <a:latin typeface="Arial" pitchFamily="34" charset="0"/>
                <a:cs typeface="Arial" pitchFamily="34" charset="0"/>
              </a:defRPr>
            </a:lvl1pPr>
            <a:lvl2pPr marL="742950" indent="-285750" eaLnBrk="0" hangingPunct="0">
              <a:defRPr sz="2500" b="1">
                <a:solidFill>
                  <a:schemeClr val="tx1"/>
                </a:solidFill>
                <a:latin typeface="Arial" pitchFamily="34" charset="0"/>
                <a:cs typeface="Arial" pitchFamily="34" charset="0"/>
              </a:defRPr>
            </a:lvl2pPr>
            <a:lvl3pPr marL="1143000" indent="-228600" eaLnBrk="0" hangingPunct="0">
              <a:defRPr sz="2500" b="1">
                <a:solidFill>
                  <a:schemeClr val="tx1"/>
                </a:solidFill>
                <a:latin typeface="Arial" pitchFamily="34" charset="0"/>
                <a:cs typeface="Arial" pitchFamily="34" charset="0"/>
              </a:defRPr>
            </a:lvl3pPr>
            <a:lvl4pPr marL="1600200" indent="-228600" eaLnBrk="0" hangingPunct="0">
              <a:defRPr sz="2500" b="1">
                <a:solidFill>
                  <a:schemeClr val="tx1"/>
                </a:solidFill>
                <a:latin typeface="Arial" pitchFamily="34" charset="0"/>
                <a:cs typeface="Arial" pitchFamily="34" charset="0"/>
              </a:defRPr>
            </a:lvl4pPr>
            <a:lvl5pPr marL="2057400" indent="-228600" eaLnBrk="0" hangingPunct="0">
              <a:defRPr sz="25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5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5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5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500" b="1">
                <a:solidFill>
                  <a:schemeClr val="tx1"/>
                </a:solidFill>
                <a:latin typeface="Arial" pitchFamily="34" charset="0"/>
                <a:cs typeface="Arial" pitchFamily="34" charset="0"/>
              </a:defRPr>
            </a:lvl9pPr>
          </a:lstStyle>
          <a:p>
            <a:pPr algn="ctr">
              <a:defRPr/>
            </a:pPr>
            <a:endParaRPr lang="en-US" altLang="el-GR" sz="1400">
              <a:solidFill>
                <a:srgbClr val="161616"/>
              </a:solidFill>
              <a:effectLst>
                <a:outerShdw blurRad="38100" dist="38100" dir="2700000" algn="tl">
                  <a:srgbClr val="000000"/>
                </a:outerShdw>
              </a:effectLst>
              <a:latin typeface="Calibri" pitchFamily="34" charset="0"/>
              <a:ea typeface="MS PGothic" pitchFamily="34" charset="-128"/>
              <a:cs typeface="Calibri" pitchFamily="34" charset="0"/>
            </a:endParaRPr>
          </a:p>
        </p:txBody>
      </p:sp>
      <p:sp>
        <p:nvSpPr>
          <p:cNvPr id="52" name="Line 30"/>
          <p:cNvSpPr>
            <a:spLocks noChangeShapeType="1"/>
          </p:cNvSpPr>
          <p:nvPr/>
        </p:nvSpPr>
        <p:spPr bwMode="auto">
          <a:xfrm>
            <a:off x="4165600" y="2738439"/>
            <a:ext cx="313267" cy="930275"/>
          </a:xfrm>
          <a:prstGeom prst="line">
            <a:avLst/>
          </a:prstGeom>
          <a:noFill/>
          <a:ln w="57150">
            <a:solidFill>
              <a:srgbClr val="FF0000"/>
            </a:solidFill>
            <a:round/>
            <a:headEnd/>
            <a:tailEnd type="triangle" w="med" len="med"/>
          </a:ln>
          <a:effectLst/>
          <a:extLst/>
        </p:spPr>
        <p:txBody>
          <a:bodyPr/>
          <a:lstStyle/>
          <a:p>
            <a:pPr algn="ctr" eaLnBrk="0" hangingPunct="0">
              <a:defRPr/>
            </a:pPr>
            <a:endParaRPr lang="en-GB">
              <a:solidFill>
                <a:schemeClr val="accent4">
                  <a:lumMod val="10000"/>
                </a:schemeClr>
              </a:solidFill>
              <a:latin typeface="Calibri" pitchFamily="34" charset="0"/>
              <a:cs typeface="Calibri" pitchFamily="34" charset="0"/>
            </a:endParaRPr>
          </a:p>
        </p:txBody>
      </p:sp>
      <p:grpSp>
        <p:nvGrpSpPr>
          <p:cNvPr id="53" name="Group 52"/>
          <p:cNvGrpSpPr>
            <a:grpSpLocks/>
          </p:cNvGrpSpPr>
          <p:nvPr/>
        </p:nvGrpSpPr>
        <p:grpSpPr bwMode="auto">
          <a:xfrm>
            <a:off x="2815168" y="2117726"/>
            <a:ext cx="2772833" cy="1438275"/>
            <a:chOff x="2111375" y="2118288"/>
            <a:chExt cx="2079625" cy="1437077"/>
          </a:xfrm>
        </p:grpSpPr>
        <p:pic>
          <p:nvPicPr>
            <p:cNvPr id="26633"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111375" y="2118288"/>
              <a:ext cx="2079625" cy="6249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6634"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200010" y="2718990"/>
              <a:ext cx="595113" cy="8363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26631" name="Text Box 29"/>
          <p:cNvSpPr txBox="1">
            <a:spLocks noChangeArrowheads="1"/>
          </p:cNvSpPr>
          <p:nvPr/>
        </p:nvSpPr>
        <p:spPr bwMode="auto">
          <a:xfrm>
            <a:off x="2621765" y="2147405"/>
            <a:ext cx="3024716" cy="52322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lr>
                <a:srgbClr val="FFFF00"/>
              </a:buClr>
              <a:buChar char="•"/>
              <a:defRPr sz="2800">
                <a:solidFill>
                  <a:srgbClr val="FFFFFF"/>
                </a:solidFill>
                <a:latin typeface="Arial" pitchFamily="34" charset="0"/>
              </a:defRPr>
            </a:lvl1pPr>
            <a:lvl2pPr marL="742950" indent="-285750" eaLnBrk="0" hangingPunct="0">
              <a:spcBef>
                <a:spcPct val="20000"/>
              </a:spcBef>
              <a:buClr>
                <a:srgbClr val="FFFF00"/>
              </a:buClr>
              <a:buChar char="–"/>
              <a:defRPr sz="2800">
                <a:solidFill>
                  <a:srgbClr val="FFFFFF"/>
                </a:solidFill>
                <a:latin typeface="Arial" pitchFamily="34" charset="0"/>
              </a:defRPr>
            </a:lvl2pPr>
            <a:lvl3pPr marL="1143000" indent="-228600" eaLnBrk="0" hangingPunct="0">
              <a:spcBef>
                <a:spcPct val="20000"/>
              </a:spcBef>
              <a:buClr>
                <a:srgbClr val="FFFF00"/>
              </a:buClr>
              <a:buChar char="•"/>
              <a:defRPr sz="2800">
                <a:solidFill>
                  <a:srgbClr val="FFFFFF"/>
                </a:solidFill>
                <a:latin typeface="Arial" pitchFamily="34" charset="0"/>
              </a:defRPr>
            </a:lvl3pPr>
            <a:lvl4pPr marL="1600200" indent="-228600" eaLnBrk="0" hangingPunct="0">
              <a:spcBef>
                <a:spcPct val="20000"/>
              </a:spcBef>
              <a:buClr>
                <a:srgbClr val="FFFF00"/>
              </a:buClr>
              <a:buChar char="–"/>
              <a:defRPr sz="2800">
                <a:solidFill>
                  <a:srgbClr val="FFFFFF"/>
                </a:solidFill>
                <a:latin typeface="Arial" pitchFamily="34" charset="0"/>
              </a:defRPr>
            </a:lvl4pPr>
            <a:lvl5pPr marL="2057400" indent="-228600" eaLnBrk="0" hangingPunct="0">
              <a:spcBef>
                <a:spcPct val="20000"/>
              </a:spcBef>
              <a:buClr>
                <a:srgbClr val="FFFF00"/>
              </a:buClr>
              <a:buChar char="»"/>
              <a:defRPr sz="2800">
                <a:solidFill>
                  <a:srgbClr val="FFFFFF"/>
                </a:solidFill>
                <a:latin typeface="Arial" pitchFamily="34" charset="0"/>
              </a:defRPr>
            </a:lvl5pPr>
            <a:lvl6pPr marL="2514600" indent="-228600" eaLnBrk="0" fontAlgn="base" hangingPunct="0">
              <a:spcBef>
                <a:spcPct val="20000"/>
              </a:spcBef>
              <a:spcAft>
                <a:spcPct val="0"/>
              </a:spcAft>
              <a:buClr>
                <a:srgbClr val="FFFF00"/>
              </a:buClr>
              <a:buChar char="»"/>
              <a:defRPr sz="2800">
                <a:solidFill>
                  <a:srgbClr val="FFFFFF"/>
                </a:solidFill>
                <a:latin typeface="Arial" pitchFamily="34" charset="0"/>
              </a:defRPr>
            </a:lvl6pPr>
            <a:lvl7pPr marL="2971800" indent="-228600" eaLnBrk="0" fontAlgn="base" hangingPunct="0">
              <a:spcBef>
                <a:spcPct val="20000"/>
              </a:spcBef>
              <a:spcAft>
                <a:spcPct val="0"/>
              </a:spcAft>
              <a:buClr>
                <a:srgbClr val="FFFF00"/>
              </a:buClr>
              <a:buChar char="»"/>
              <a:defRPr sz="2800">
                <a:solidFill>
                  <a:srgbClr val="FFFFFF"/>
                </a:solidFill>
                <a:latin typeface="Arial" pitchFamily="34" charset="0"/>
              </a:defRPr>
            </a:lvl7pPr>
            <a:lvl8pPr marL="3429000" indent="-228600" eaLnBrk="0" fontAlgn="base" hangingPunct="0">
              <a:spcBef>
                <a:spcPct val="20000"/>
              </a:spcBef>
              <a:spcAft>
                <a:spcPct val="0"/>
              </a:spcAft>
              <a:buClr>
                <a:srgbClr val="FFFF00"/>
              </a:buClr>
              <a:buChar char="»"/>
              <a:defRPr sz="2800">
                <a:solidFill>
                  <a:srgbClr val="FFFFFF"/>
                </a:solidFill>
                <a:latin typeface="Arial" pitchFamily="34" charset="0"/>
              </a:defRPr>
            </a:lvl8pPr>
            <a:lvl9pPr marL="3886200" indent="-228600" eaLnBrk="0" fontAlgn="base" hangingPunct="0">
              <a:spcBef>
                <a:spcPct val="20000"/>
              </a:spcBef>
              <a:spcAft>
                <a:spcPct val="0"/>
              </a:spcAft>
              <a:buClr>
                <a:srgbClr val="FFFF00"/>
              </a:buClr>
              <a:buChar char="»"/>
              <a:defRPr sz="2800">
                <a:solidFill>
                  <a:srgbClr val="FFFFFF"/>
                </a:solidFill>
                <a:latin typeface="Arial" pitchFamily="34" charset="0"/>
              </a:defRPr>
            </a:lvl9pPr>
          </a:lstStyle>
          <a:p>
            <a:pPr algn="ctr" eaLnBrk="1" hangingPunct="1">
              <a:spcBef>
                <a:spcPct val="0"/>
              </a:spcBef>
              <a:buClrTx/>
              <a:buFontTx/>
              <a:buNone/>
            </a:pPr>
            <a:r>
              <a:rPr lang="el-GR" altLang="el-GR" sz="1400" dirty="0">
                <a:solidFill>
                  <a:srgbClr val="002060"/>
                </a:solidFill>
                <a:latin typeface="Comic Sans MS" pitchFamily="66" charset="0"/>
                <a:cs typeface="Arial" pitchFamily="34" charset="0"/>
              </a:rPr>
              <a:t>Παράθυρο ευκαιρίας για αντιφλεγμονώδη θεραπεία</a:t>
            </a:r>
            <a:endParaRPr lang="en-US" altLang="el-GR" sz="1400" dirty="0">
              <a:solidFill>
                <a:srgbClr val="002060"/>
              </a:solidFill>
              <a:latin typeface="Comic Sans MS" pitchFamily="66" charset="0"/>
              <a:cs typeface="Arial" pitchFamily="34" charset="0"/>
            </a:endParaRPr>
          </a:p>
        </p:txBody>
      </p:sp>
      <p:pic>
        <p:nvPicPr>
          <p:cNvPr id="26632"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093884" y="6215064"/>
            <a:ext cx="5545667" cy="371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9050">
                <a:solidFill>
                  <a:srgbClr val="FF0000"/>
                </a:solidFill>
                <a:miter lim="800000"/>
                <a:headEnd/>
                <a:tailEnd/>
              </a14:hiddenLine>
            </a:ext>
            <a:ext uri="{AF507438-7753-43E0-B8FC-AC1667EBCBE1}">
              <a14:hiddenEffects xmlns:a14="http://schemas.microsoft.com/office/drawing/2010/main" xmlns="">
                <a:effectLst>
                  <a:outerShdw dist="17961" dir="2700000" algn="ctr" rotWithShape="0">
                    <a:srgbClr val="858585"/>
                  </a:outerShdw>
                </a:effectLst>
              </a14:hiddenEffects>
            </a:ext>
          </a:extLst>
        </p:spPr>
      </p:pic>
    </p:spTree>
    <p:extLst>
      <p:ext uri="{BB962C8B-B14F-4D97-AF65-F5344CB8AC3E}">
        <p14:creationId xmlns:p14="http://schemas.microsoft.com/office/powerpoint/2010/main" xmlns="" val="36430536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3"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heel(3)">
                                      <p:cBhvr>
                                        <p:cTn id="7" dur="750"/>
                                        <p:tgtEl>
                                          <p:spTgt spid="51"/>
                                        </p:tgtEl>
                                      </p:cBhvr>
                                    </p:animEffect>
                                  </p:childTnLst>
                                </p:cTn>
                              </p:par>
                              <p:par>
                                <p:cTn id="8" presetID="21" presetClass="entr" presetSubtype="3"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wheel(3)">
                                      <p:cBhvr>
                                        <p:cTn id="10" dur="750"/>
                                        <p:tgtEl>
                                          <p:spTgt spid="5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fade">
                                      <p:cBhvr>
                                        <p:cTn id="15"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Group 66">
            <a:extLst>
              <a:ext uri="{FF2B5EF4-FFF2-40B4-BE49-F238E27FC236}">
                <a16:creationId xmlns:a16="http://schemas.microsoft.com/office/drawing/2014/main" xmlns="" id="{9F445138-F130-AFB0-4341-2E46BCC73241}"/>
              </a:ext>
            </a:extLst>
          </p:cNvPr>
          <p:cNvGrpSpPr/>
          <p:nvPr/>
        </p:nvGrpSpPr>
        <p:grpSpPr>
          <a:xfrm>
            <a:off x="20" y="1282"/>
            <a:ext cx="12191980" cy="6856718"/>
            <a:chOff x="20" y="1282"/>
            <a:chExt cx="12191980" cy="6856718"/>
          </a:xfrm>
        </p:grpSpPr>
        <p:pic>
          <p:nvPicPr>
            <p:cNvPr id="5" name="Picture 4">
              <a:extLst>
                <a:ext uri="{FF2B5EF4-FFF2-40B4-BE49-F238E27FC236}">
                  <a16:creationId xmlns:a16="http://schemas.microsoft.com/office/drawing/2014/main" xmlns="" id="{9BD1F403-60A9-405B-9AB9-CF34EE0E30D3}"/>
                </a:ext>
              </a:extLst>
            </p:cNvPr>
            <p:cNvPicPr>
              <a:picLocks noChangeAspect="1"/>
            </p:cNvPicPr>
            <p:nvPr/>
          </p:nvPicPr>
          <p:blipFill rotWithShape="1">
            <a:blip r:embed="rId2" cstate="print"/>
            <a:srcRect t="19"/>
            <a:stretch/>
          </p:blipFill>
          <p:spPr>
            <a:xfrm>
              <a:off x="20" y="1282"/>
              <a:ext cx="12191980" cy="6856718"/>
            </a:xfrm>
            <a:prstGeom prst="rect">
              <a:avLst/>
            </a:prstGeom>
          </p:spPr>
        </p:pic>
        <p:sp>
          <p:nvSpPr>
            <p:cNvPr id="32" name="object 2">
              <a:extLst>
                <a:ext uri="{FF2B5EF4-FFF2-40B4-BE49-F238E27FC236}">
                  <a16:creationId xmlns:a16="http://schemas.microsoft.com/office/drawing/2014/main" xmlns="" id="{6CC25B70-FCA4-B638-611E-CD1BA3B7A818}"/>
                </a:ext>
              </a:extLst>
            </p:cNvPr>
            <p:cNvSpPr txBox="1"/>
            <p:nvPr/>
          </p:nvSpPr>
          <p:spPr>
            <a:xfrm>
              <a:off x="4798451" y="6155398"/>
              <a:ext cx="1427480" cy="417830"/>
            </a:xfrm>
            <a:prstGeom prst="rect">
              <a:avLst/>
            </a:prstGeom>
          </p:spPr>
          <p:txBody>
            <a:bodyPr vert="horz" wrap="square" lIns="0" tIns="26034" rIns="0" bIns="0" rtlCol="0">
              <a:spAutoFit/>
            </a:bodyPr>
            <a:lstStyle/>
            <a:p>
              <a:pPr marL="12700" marR="5080">
                <a:lnSpc>
                  <a:spcPts val="1000"/>
                </a:lnSpc>
                <a:spcBef>
                  <a:spcPts val="204"/>
                </a:spcBef>
              </a:pPr>
              <a:r>
                <a:rPr sz="900" i="1" dirty="0">
                  <a:solidFill>
                    <a:srgbClr val="58595B"/>
                  </a:solidFill>
                  <a:latin typeface="Arial"/>
                  <a:cs typeface="Arial"/>
                </a:rPr>
                <a:t>Low</a:t>
              </a:r>
              <a:r>
                <a:rPr sz="900" i="1" spc="-10" dirty="0">
                  <a:solidFill>
                    <a:srgbClr val="58595B"/>
                  </a:solidFill>
                  <a:latin typeface="Arial"/>
                  <a:cs typeface="Arial"/>
                </a:rPr>
                <a:t> </a:t>
              </a:r>
              <a:r>
                <a:rPr sz="900" i="1" dirty="0">
                  <a:solidFill>
                    <a:srgbClr val="58595B"/>
                  </a:solidFill>
                  <a:latin typeface="Arial"/>
                  <a:cs typeface="Arial"/>
                </a:rPr>
                <a:t>dose</a:t>
              </a:r>
              <a:r>
                <a:rPr sz="900" i="1" spc="-10" dirty="0">
                  <a:solidFill>
                    <a:srgbClr val="58595B"/>
                  </a:solidFill>
                  <a:latin typeface="Arial"/>
                  <a:cs typeface="Arial"/>
                </a:rPr>
                <a:t> </a:t>
              </a:r>
              <a:r>
                <a:rPr sz="900" i="1" dirty="0">
                  <a:solidFill>
                    <a:srgbClr val="58595B"/>
                  </a:solidFill>
                  <a:latin typeface="Arial"/>
                  <a:cs typeface="Arial"/>
                </a:rPr>
                <a:t>ICS</a:t>
              </a:r>
              <a:r>
                <a:rPr sz="900" i="1" spc="-5" dirty="0">
                  <a:solidFill>
                    <a:srgbClr val="58595B"/>
                  </a:solidFill>
                  <a:latin typeface="Arial"/>
                  <a:cs typeface="Arial"/>
                </a:rPr>
                <a:t> </a:t>
              </a:r>
              <a:r>
                <a:rPr sz="900" i="1" spc="-10" dirty="0">
                  <a:solidFill>
                    <a:srgbClr val="58595B"/>
                  </a:solidFill>
                  <a:latin typeface="Arial"/>
                  <a:cs typeface="Arial"/>
                </a:rPr>
                <a:t>whenever </a:t>
              </a:r>
              <a:r>
                <a:rPr sz="900" i="1" dirty="0">
                  <a:solidFill>
                    <a:srgbClr val="58595B"/>
                  </a:solidFill>
                  <a:latin typeface="Arial"/>
                  <a:cs typeface="Arial"/>
                </a:rPr>
                <a:t>SABA</a:t>
              </a:r>
              <a:r>
                <a:rPr sz="900" i="1" spc="-45" dirty="0">
                  <a:solidFill>
                    <a:srgbClr val="58595B"/>
                  </a:solidFill>
                  <a:latin typeface="Arial"/>
                  <a:cs typeface="Arial"/>
                </a:rPr>
                <a:t> </a:t>
              </a:r>
              <a:r>
                <a:rPr sz="900" i="1" dirty="0">
                  <a:solidFill>
                    <a:srgbClr val="58595B"/>
                  </a:solidFill>
                  <a:latin typeface="Arial"/>
                  <a:cs typeface="Arial"/>
                </a:rPr>
                <a:t>taken,</a:t>
              </a:r>
              <a:r>
                <a:rPr sz="900" i="1" spc="-5" dirty="0">
                  <a:solidFill>
                    <a:srgbClr val="58595B"/>
                  </a:solidFill>
                  <a:latin typeface="Arial"/>
                  <a:cs typeface="Arial"/>
                </a:rPr>
                <a:t> </a:t>
              </a:r>
              <a:r>
                <a:rPr sz="900" i="1" dirty="0">
                  <a:solidFill>
                    <a:srgbClr val="58595B"/>
                  </a:solidFill>
                  <a:latin typeface="Arial"/>
                  <a:cs typeface="Arial"/>
                </a:rPr>
                <a:t>or</a:t>
              </a:r>
              <a:r>
                <a:rPr sz="900" i="1" spc="-5" dirty="0">
                  <a:solidFill>
                    <a:srgbClr val="58595B"/>
                  </a:solidFill>
                  <a:latin typeface="Arial"/>
                  <a:cs typeface="Arial"/>
                </a:rPr>
                <a:t> </a:t>
              </a:r>
              <a:r>
                <a:rPr sz="900" i="1" dirty="0">
                  <a:solidFill>
                    <a:srgbClr val="58595B"/>
                  </a:solidFill>
                  <a:latin typeface="Arial"/>
                  <a:cs typeface="Arial"/>
                </a:rPr>
                <a:t>daily</a:t>
              </a:r>
              <a:r>
                <a:rPr sz="900" i="1" spc="-5" dirty="0">
                  <a:solidFill>
                    <a:srgbClr val="58595B"/>
                  </a:solidFill>
                  <a:latin typeface="Arial"/>
                  <a:cs typeface="Arial"/>
                </a:rPr>
                <a:t> </a:t>
              </a:r>
              <a:r>
                <a:rPr sz="900" i="1" spc="-20" dirty="0">
                  <a:solidFill>
                    <a:srgbClr val="58595B"/>
                  </a:solidFill>
                  <a:latin typeface="Arial"/>
                  <a:cs typeface="Arial"/>
                </a:rPr>
                <a:t>LTRA, </a:t>
              </a:r>
              <a:r>
                <a:rPr sz="900" i="1" dirty="0">
                  <a:solidFill>
                    <a:srgbClr val="58595B"/>
                  </a:solidFill>
                  <a:latin typeface="Arial"/>
                  <a:cs typeface="Arial"/>
                </a:rPr>
                <a:t>or</a:t>
              </a:r>
              <a:r>
                <a:rPr sz="900" i="1" spc="-10" dirty="0">
                  <a:solidFill>
                    <a:srgbClr val="58595B"/>
                  </a:solidFill>
                  <a:latin typeface="Arial"/>
                  <a:cs typeface="Arial"/>
                </a:rPr>
                <a:t> </a:t>
              </a:r>
              <a:r>
                <a:rPr sz="900" i="1" dirty="0">
                  <a:solidFill>
                    <a:srgbClr val="58595B"/>
                  </a:solidFill>
                  <a:latin typeface="Arial"/>
                  <a:cs typeface="Arial"/>
                </a:rPr>
                <a:t>add</a:t>
              </a:r>
              <a:r>
                <a:rPr sz="900" i="1" spc="-10" dirty="0">
                  <a:solidFill>
                    <a:srgbClr val="58595B"/>
                  </a:solidFill>
                  <a:latin typeface="Arial"/>
                  <a:cs typeface="Arial"/>
                </a:rPr>
                <a:t> </a:t>
              </a:r>
              <a:r>
                <a:rPr sz="900" i="1" dirty="0">
                  <a:solidFill>
                    <a:srgbClr val="58595B"/>
                  </a:solidFill>
                  <a:latin typeface="Arial"/>
                  <a:cs typeface="Arial"/>
                </a:rPr>
                <a:t>HDM</a:t>
              </a:r>
              <a:r>
                <a:rPr sz="900" i="1" spc="-5" dirty="0">
                  <a:solidFill>
                    <a:srgbClr val="58595B"/>
                  </a:solidFill>
                  <a:latin typeface="Arial"/>
                  <a:cs typeface="Arial"/>
                </a:rPr>
                <a:t> </a:t>
              </a:r>
              <a:r>
                <a:rPr sz="900" i="1" spc="-20" dirty="0">
                  <a:solidFill>
                    <a:srgbClr val="58595B"/>
                  </a:solidFill>
                  <a:latin typeface="Arial"/>
                  <a:cs typeface="Arial"/>
                </a:rPr>
                <a:t>SLIT</a:t>
              </a:r>
              <a:endParaRPr sz="900" dirty="0">
                <a:latin typeface="Arial"/>
                <a:cs typeface="Arial"/>
              </a:endParaRPr>
            </a:p>
          </p:txBody>
        </p:sp>
        <p:sp>
          <p:nvSpPr>
            <p:cNvPr id="33" name="object 3">
              <a:extLst>
                <a:ext uri="{FF2B5EF4-FFF2-40B4-BE49-F238E27FC236}">
                  <a16:creationId xmlns:a16="http://schemas.microsoft.com/office/drawing/2014/main" xmlns="" id="{E25969D5-0406-4A27-C2A7-C1F8D417FA54}"/>
                </a:ext>
              </a:extLst>
            </p:cNvPr>
            <p:cNvSpPr txBox="1"/>
            <p:nvPr/>
          </p:nvSpPr>
          <p:spPr>
            <a:xfrm>
              <a:off x="6369446" y="6155398"/>
              <a:ext cx="1107440" cy="417830"/>
            </a:xfrm>
            <a:prstGeom prst="rect">
              <a:avLst/>
            </a:prstGeom>
          </p:spPr>
          <p:txBody>
            <a:bodyPr vert="horz" wrap="square" lIns="0" tIns="26034" rIns="0" bIns="0" rtlCol="0">
              <a:spAutoFit/>
            </a:bodyPr>
            <a:lstStyle/>
            <a:p>
              <a:pPr marL="12700" marR="5080">
                <a:lnSpc>
                  <a:spcPts val="1000"/>
                </a:lnSpc>
                <a:spcBef>
                  <a:spcPts val="204"/>
                </a:spcBef>
              </a:pPr>
              <a:r>
                <a:rPr sz="900" i="1" dirty="0">
                  <a:solidFill>
                    <a:srgbClr val="58595B"/>
                  </a:solidFill>
                  <a:latin typeface="Arial"/>
                  <a:cs typeface="Arial"/>
                </a:rPr>
                <a:t>Medium</a:t>
              </a:r>
              <a:r>
                <a:rPr sz="900" i="1" spc="-15" dirty="0">
                  <a:solidFill>
                    <a:srgbClr val="58595B"/>
                  </a:solidFill>
                  <a:latin typeface="Arial"/>
                  <a:cs typeface="Arial"/>
                </a:rPr>
                <a:t> </a:t>
              </a:r>
              <a:r>
                <a:rPr sz="900" i="1" dirty="0">
                  <a:solidFill>
                    <a:srgbClr val="58595B"/>
                  </a:solidFill>
                  <a:latin typeface="Arial"/>
                  <a:cs typeface="Arial"/>
                </a:rPr>
                <a:t>dose</a:t>
              </a:r>
              <a:r>
                <a:rPr sz="900" i="1" spc="-5" dirty="0">
                  <a:solidFill>
                    <a:srgbClr val="58595B"/>
                  </a:solidFill>
                  <a:latin typeface="Arial"/>
                  <a:cs typeface="Arial"/>
                </a:rPr>
                <a:t> </a:t>
              </a:r>
              <a:r>
                <a:rPr sz="900" i="1" dirty="0">
                  <a:solidFill>
                    <a:srgbClr val="58595B"/>
                  </a:solidFill>
                  <a:latin typeface="Arial"/>
                  <a:cs typeface="Arial"/>
                </a:rPr>
                <a:t>ICS,</a:t>
              </a:r>
              <a:r>
                <a:rPr sz="900" i="1" spc="-5" dirty="0">
                  <a:solidFill>
                    <a:srgbClr val="58595B"/>
                  </a:solidFill>
                  <a:latin typeface="Arial"/>
                  <a:cs typeface="Arial"/>
                </a:rPr>
                <a:t> </a:t>
              </a:r>
              <a:r>
                <a:rPr sz="900" i="1" spc="-25" dirty="0">
                  <a:solidFill>
                    <a:srgbClr val="58595B"/>
                  </a:solidFill>
                  <a:latin typeface="Arial"/>
                  <a:cs typeface="Arial"/>
                </a:rPr>
                <a:t>or </a:t>
              </a:r>
              <a:r>
                <a:rPr sz="900" i="1" dirty="0">
                  <a:solidFill>
                    <a:srgbClr val="58595B"/>
                  </a:solidFill>
                  <a:latin typeface="Arial"/>
                  <a:cs typeface="Arial"/>
                </a:rPr>
                <a:t>add</a:t>
              </a:r>
              <a:r>
                <a:rPr sz="900" i="1" spc="-15" dirty="0">
                  <a:solidFill>
                    <a:srgbClr val="58595B"/>
                  </a:solidFill>
                  <a:latin typeface="Arial"/>
                  <a:cs typeface="Arial"/>
                </a:rPr>
                <a:t> </a:t>
              </a:r>
              <a:r>
                <a:rPr sz="900" i="1" spc="-10" dirty="0">
                  <a:solidFill>
                    <a:srgbClr val="58595B"/>
                  </a:solidFill>
                  <a:latin typeface="Arial"/>
                  <a:cs typeface="Arial"/>
                </a:rPr>
                <a:t>LTRA, </a:t>
              </a:r>
              <a:r>
                <a:rPr sz="900" i="1" dirty="0">
                  <a:solidFill>
                    <a:srgbClr val="58595B"/>
                  </a:solidFill>
                  <a:latin typeface="Arial"/>
                  <a:cs typeface="Arial"/>
                </a:rPr>
                <a:t>or</a:t>
              </a:r>
              <a:r>
                <a:rPr sz="900" i="1" spc="-10" dirty="0">
                  <a:solidFill>
                    <a:srgbClr val="58595B"/>
                  </a:solidFill>
                  <a:latin typeface="Arial"/>
                  <a:cs typeface="Arial"/>
                </a:rPr>
                <a:t> </a:t>
              </a:r>
              <a:r>
                <a:rPr sz="900" i="1" spc="-25" dirty="0">
                  <a:solidFill>
                    <a:srgbClr val="58595B"/>
                  </a:solidFill>
                  <a:latin typeface="Arial"/>
                  <a:cs typeface="Arial"/>
                </a:rPr>
                <a:t>add </a:t>
              </a:r>
              <a:r>
                <a:rPr sz="900" i="1" dirty="0">
                  <a:solidFill>
                    <a:srgbClr val="58595B"/>
                  </a:solidFill>
                  <a:latin typeface="Arial"/>
                  <a:cs typeface="Arial"/>
                </a:rPr>
                <a:t>HDM</a:t>
              </a:r>
              <a:r>
                <a:rPr sz="900" i="1" spc="-10" dirty="0">
                  <a:solidFill>
                    <a:srgbClr val="58595B"/>
                  </a:solidFill>
                  <a:latin typeface="Arial"/>
                  <a:cs typeface="Arial"/>
                </a:rPr>
                <a:t> </a:t>
              </a:r>
              <a:r>
                <a:rPr sz="900" i="1" spc="-20" dirty="0">
                  <a:solidFill>
                    <a:srgbClr val="58595B"/>
                  </a:solidFill>
                  <a:latin typeface="Arial"/>
                  <a:cs typeface="Arial"/>
                </a:rPr>
                <a:t>SLIT</a:t>
              </a:r>
              <a:endParaRPr sz="900">
                <a:latin typeface="Arial"/>
                <a:cs typeface="Arial"/>
              </a:endParaRPr>
            </a:p>
          </p:txBody>
        </p:sp>
        <p:sp>
          <p:nvSpPr>
            <p:cNvPr id="34" name="object 4">
              <a:extLst>
                <a:ext uri="{FF2B5EF4-FFF2-40B4-BE49-F238E27FC236}">
                  <a16:creationId xmlns:a16="http://schemas.microsoft.com/office/drawing/2014/main" xmlns="" id="{A84DD6A0-DDF5-0954-B399-9CCF3CAD611A}"/>
                </a:ext>
              </a:extLst>
            </p:cNvPr>
            <p:cNvSpPr txBox="1"/>
            <p:nvPr/>
          </p:nvSpPr>
          <p:spPr>
            <a:xfrm>
              <a:off x="7940440" y="6155398"/>
              <a:ext cx="1198880" cy="399415"/>
            </a:xfrm>
            <a:prstGeom prst="rect">
              <a:avLst/>
            </a:prstGeom>
          </p:spPr>
          <p:txBody>
            <a:bodyPr vert="horz" wrap="square" lIns="0" tIns="33020" rIns="0" bIns="0" rtlCol="0">
              <a:spAutoFit/>
            </a:bodyPr>
            <a:lstStyle/>
            <a:p>
              <a:pPr marL="12700" marR="5080">
                <a:lnSpc>
                  <a:spcPts val="930"/>
                </a:lnSpc>
                <a:spcBef>
                  <a:spcPts val="260"/>
                </a:spcBef>
              </a:pPr>
              <a:r>
                <a:rPr sz="900" i="1" dirty="0">
                  <a:solidFill>
                    <a:srgbClr val="58595B"/>
                  </a:solidFill>
                  <a:latin typeface="Arial"/>
                  <a:cs typeface="Arial"/>
                </a:rPr>
                <a:t>Add</a:t>
              </a:r>
              <a:r>
                <a:rPr sz="900" i="1" spc="-5" dirty="0">
                  <a:solidFill>
                    <a:srgbClr val="58595B"/>
                  </a:solidFill>
                  <a:latin typeface="Arial"/>
                  <a:cs typeface="Arial"/>
                </a:rPr>
                <a:t> </a:t>
              </a:r>
              <a:r>
                <a:rPr sz="900" i="1" dirty="0">
                  <a:solidFill>
                    <a:srgbClr val="58595B"/>
                  </a:solidFill>
                  <a:latin typeface="Arial"/>
                  <a:cs typeface="Arial"/>
                </a:rPr>
                <a:t>LAMA</a:t>
              </a:r>
              <a:r>
                <a:rPr sz="900" i="1" spc="-35" dirty="0">
                  <a:solidFill>
                    <a:srgbClr val="58595B"/>
                  </a:solidFill>
                  <a:latin typeface="Arial"/>
                  <a:cs typeface="Arial"/>
                </a:rPr>
                <a:t> </a:t>
              </a:r>
              <a:r>
                <a:rPr sz="900" i="1" dirty="0">
                  <a:solidFill>
                    <a:srgbClr val="58595B"/>
                  </a:solidFill>
                  <a:latin typeface="Arial"/>
                  <a:cs typeface="Arial"/>
                </a:rPr>
                <a:t>or</a:t>
              </a:r>
              <a:r>
                <a:rPr sz="900" i="1" spc="-5" dirty="0">
                  <a:solidFill>
                    <a:srgbClr val="58595B"/>
                  </a:solidFill>
                  <a:latin typeface="Arial"/>
                  <a:cs typeface="Arial"/>
                </a:rPr>
                <a:t> </a:t>
              </a:r>
              <a:r>
                <a:rPr sz="900" i="1" spc="-20" dirty="0">
                  <a:solidFill>
                    <a:srgbClr val="58595B"/>
                  </a:solidFill>
                  <a:latin typeface="Arial"/>
                  <a:cs typeface="Arial"/>
                </a:rPr>
                <a:t>LTRA</a:t>
              </a:r>
              <a:r>
                <a:rPr sz="900" i="1" spc="-35" dirty="0">
                  <a:solidFill>
                    <a:srgbClr val="58595B"/>
                  </a:solidFill>
                  <a:latin typeface="Arial"/>
                  <a:cs typeface="Arial"/>
                </a:rPr>
                <a:t> </a:t>
              </a:r>
              <a:r>
                <a:rPr sz="900" i="1" spc="-25" dirty="0">
                  <a:solidFill>
                    <a:srgbClr val="58595B"/>
                  </a:solidFill>
                  <a:latin typeface="Arial"/>
                  <a:cs typeface="Arial"/>
                </a:rPr>
                <a:t>or </a:t>
              </a:r>
              <a:r>
                <a:rPr sz="900" i="1" dirty="0">
                  <a:solidFill>
                    <a:srgbClr val="58595B"/>
                  </a:solidFill>
                  <a:latin typeface="Arial"/>
                  <a:cs typeface="Arial"/>
                </a:rPr>
                <a:t>HDM</a:t>
              </a:r>
              <a:r>
                <a:rPr sz="900" i="1" spc="-15" dirty="0">
                  <a:solidFill>
                    <a:srgbClr val="58595B"/>
                  </a:solidFill>
                  <a:latin typeface="Arial"/>
                  <a:cs typeface="Arial"/>
                </a:rPr>
                <a:t> </a:t>
              </a:r>
              <a:r>
                <a:rPr sz="900" i="1" spc="-10" dirty="0">
                  <a:solidFill>
                    <a:srgbClr val="58595B"/>
                  </a:solidFill>
                  <a:latin typeface="Arial"/>
                  <a:cs typeface="Arial"/>
                </a:rPr>
                <a:t>SLIT, </a:t>
              </a:r>
              <a:r>
                <a:rPr sz="900" i="1" dirty="0">
                  <a:solidFill>
                    <a:srgbClr val="58595B"/>
                  </a:solidFill>
                  <a:latin typeface="Arial"/>
                  <a:cs typeface="Arial"/>
                </a:rPr>
                <a:t>or</a:t>
              </a:r>
              <a:r>
                <a:rPr sz="900" i="1" spc="-15" dirty="0">
                  <a:solidFill>
                    <a:srgbClr val="58595B"/>
                  </a:solidFill>
                  <a:latin typeface="Arial"/>
                  <a:cs typeface="Arial"/>
                </a:rPr>
                <a:t> </a:t>
              </a:r>
              <a:r>
                <a:rPr sz="900" i="1" dirty="0">
                  <a:solidFill>
                    <a:srgbClr val="58595B"/>
                  </a:solidFill>
                  <a:latin typeface="Arial"/>
                  <a:cs typeface="Arial"/>
                </a:rPr>
                <a:t>switch</a:t>
              </a:r>
              <a:r>
                <a:rPr sz="900" i="1" spc="-10" dirty="0">
                  <a:solidFill>
                    <a:srgbClr val="58595B"/>
                  </a:solidFill>
                  <a:latin typeface="Arial"/>
                  <a:cs typeface="Arial"/>
                </a:rPr>
                <a:t> </a:t>
              </a:r>
              <a:r>
                <a:rPr sz="900" i="1" spc="-25" dirty="0">
                  <a:solidFill>
                    <a:srgbClr val="58595B"/>
                  </a:solidFill>
                  <a:latin typeface="Arial"/>
                  <a:cs typeface="Arial"/>
                </a:rPr>
                <a:t>to </a:t>
              </a:r>
              <a:r>
                <a:rPr sz="900" i="1" dirty="0">
                  <a:solidFill>
                    <a:srgbClr val="58595B"/>
                  </a:solidFill>
                  <a:latin typeface="Arial"/>
                  <a:cs typeface="Arial"/>
                </a:rPr>
                <a:t>high</a:t>
              </a:r>
              <a:r>
                <a:rPr sz="900" i="1" spc="-15" dirty="0">
                  <a:solidFill>
                    <a:srgbClr val="58595B"/>
                  </a:solidFill>
                  <a:latin typeface="Arial"/>
                  <a:cs typeface="Arial"/>
                </a:rPr>
                <a:t> </a:t>
              </a:r>
              <a:r>
                <a:rPr sz="900" i="1" dirty="0">
                  <a:solidFill>
                    <a:srgbClr val="58595B"/>
                  </a:solidFill>
                  <a:latin typeface="Arial"/>
                  <a:cs typeface="Arial"/>
                </a:rPr>
                <a:t>dose</a:t>
              </a:r>
              <a:r>
                <a:rPr sz="900" i="1" spc="-15" dirty="0">
                  <a:solidFill>
                    <a:srgbClr val="58595B"/>
                  </a:solidFill>
                  <a:latin typeface="Arial"/>
                  <a:cs typeface="Arial"/>
                </a:rPr>
                <a:t> </a:t>
              </a:r>
              <a:r>
                <a:rPr sz="900" i="1" spc="-25" dirty="0">
                  <a:solidFill>
                    <a:srgbClr val="58595B"/>
                  </a:solidFill>
                  <a:latin typeface="Arial"/>
                  <a:cs typeface="Arial"/>
                </a:rPr>
                <a:t>ICS</a:t>
              </a:r>
              <a:endParaRPr sz="900">
                <a:latin typeface="Arial"/>
                <a:cs typeface="Arial"/>
              </a:endParaRPr>
            </a:p>
          </p:txBody>
        </p:sp>
        <p:sp>
          <p:nvSpPr>
            <p:cNvPr id="35" name="object 5">
              <a:extLst>
                <a:ext uri="{FF2B5EF4-FFF2-40B4-BE49-F238E27FC236}">
                  <a16:creationId xmlns:a16="http://schemas.microsoft.com/office/drawing/2014/main" xmlns="" id="{7F9C0356-465A-87B0-3042-E8388716C205}"/>
                </a:ext>
              </a:extLst>
            </p:cNvPr>
            <p:cNvSpPr txBox="1"/>
            <p:nvPr/>
          </p:nvSpPr>
          <p:spPr>
            <a:xfrm>
              <a:off x="9511434" y="6090462"/>
              <a:ext cx="1510665" cy="544830"/>
            </a:xfrm>
            <a:prstGeom prst="rect">
              <a:avLst/>
            </a:prstGeom>
          </p:spPr>
          <p:txBody>
            <a:bodyPr vert="horz" wrap="square" lIns="0" tIns="26034" rIns="0" bIns="0" rtlCol="0">
              <a:spAutoFit/>
            </a:bodyPr>
            <a:lstStyle/>
            <a:p>
              <a:pPr marL="12700" marR="5080">
                <a:lnSpc>
                  <a:spcPts val="1000"/>
                </a:lnSpc>
                <a:spcBef>
                  <a:spcPts val="204"/>
                </a:spcBef>
              </a:pPr>
              <a:r>
                <a:rPr sz="900" i="1" dirty="0">
                  <a:solidFill>
                    <a:srgbClr val="58595B"/>
                  </a:solidFill>
                  <a:latin typeface="Arial"/>
                  <a:cs typeface="Arial"/>
                </a:rPr>
                <a:t>Add</a:t>
              </a:r>
              <a:r>
                <a:rPr sz="900" i="1" spc="-20" dirty="0">
                  <a:solidFill>
                    <a:srgbClr val="58595B"/>
                  </a:solidFill>
                  <a:latin typeface="Arial"/>
                  <a:cs typeface="Arial"/>
                </a:rPr>
                <a:t> </a:t>
              </a:r>
              <a:r>
                <a:rPr sz="900" i="1" dirty="0">
                  <a:solidFill>
                    <a:srgbClr val="58595B"/>
                  </a:solidFill>
                  <a:latin typeface="Arial"/>
                  <a:cs typeface="Arial"/>
                </a:rPr>
                <a:t>azithromycin</a:t>
              </a:r>
              <a:r>
                <a:rPr sz="900" i="1" spc="-20" dirty="0">
                  <a:solidFill>
                    <a:srgbClr val="58595B"/>
                  </a:solidFill>
                  <a:latin typeface="Arial"/>
                  <a:cs typeface="Arial"/>
                </a:rPr>
                <a:t> </a:t>
              </a:r>
              <a:r>
                <a:rPr sz="900" i="1" dirty="0">
                  <a:solidFill>
                    <a:srgbClr val="58595B"/>
                  </a:solidFill>
                  <a:latin typeface="Arial"/>
                  <a:cs typeface="Arial"/>
                </a:rPr>
                <a:t>(adults)</a:t>
              </a:r>
              <a:r>
                <a:rPr sz="900" i="1" spc="-15" dirty="0">
                  <a:solidFill>
                    <a:srgbClr val="58595B"/>
                  </a:solidFill>
                  <a:latin typeface="Arial"/>
                  <a:cs typeface="Arial"/>
                </a:rPr>
                <a:t> </a:t>
              </a:r>
              <a:r>
                <a:rPr sz="900" i="1" spc="-25" dirty="0">
                  <a:solidFill>
                    <a:srgbClr val="58595B"/>
                  </a:solidFill>
                  <a:latin typeface="Arial"/>
                  <a:cs typeface="Arial"/>
                </a:rPr>
                <a:t>or </a:t>
              </a:r>
              <a:r>
                <a:rPr sz="900" i="1" spc="-20" dirty="0">
                  <a:solidFill>
                    <a:srgbClr val="58595B"/>
                  </a:solidFill>
                  <a:latin typeface="Arial"/>
                  <a:cs typeface="Arial"/>
                </a:rPr>
                <a:t>LTRA.</a:t>
              </a:r>
              <a:r>
                <a:rPr sz="900" i="1" spc="-35" dirty="0">
                  <a:solidFill>
                    <a:srgbClr val="58595B"/>
                  </a:solidFill>
                  <a:latin typeface="Arial"/>
                  <a:cs typeface="Arial"/>
                </a:rPr>
                <a:t> </a:t>
              </a:r>
              <a:r>
                <a:rPr sz="900" i="1" dirty="0">
                  <a:solidFill>
                    <a:srgbClr val="58595B"/>
                  </a:solidFill>
                  <a:latin typeface="Arial"/>
                  <a:cs typeface="Arial"/>
                </a:rPr>
                <a:t>As</a:t>
              </a:r>
              <a:r>
                <a:rPr sz="900" i="1" spc="5" dirty="0">
                  <a:solidFill>
                    <a:srgbClr val="58595B"/>
                  </a:solidFill>
                  <a:latin typeface="Arial"/>
                  <a:cs typeface="Arial"/>
                </a:rPr>
                <a:t> </a:t>
              </a:r>
              <a:r>
                <a:rPr sz="900" i="1" dirty="0">
                  <a:solidFill>
                    <a:srgbClr val="58595B"/>
                  </a:solidFill>
                  <a:latin typeface="Arial"/>
                  <a:cs typeface="Arial"/>
                </a:rPr>
                <a:t>last</a:t>
              </a:r>
              <a:r>
                <a:rPr sz="900" i="1" spc="5" dirty="0">
                  <a:solidFill>
                    <a:srgbClr val="58595B"/>
                  </a:solidFill>
                  <a:latin typeface="Arial"/>
                  <a:cs typeface="Arial"/>
                </a:rPr>
                <a:t> </a:t>
              </a:r>
              <a:r>
                <a:rPr sz="900" i="1" dirty="0">
                  <a:solidFill>
                    <a:srgbClr val="58595B"/>
                  </a:solidFill>
                  <a:latin typeface="Arial"/>
                  <a:cs typeface="Arial"/>
                </a:rPr>
                <a:t>resort</a:t>
              </a:r>
              <a:r>
                <a:rPr sz="900" i="1" spc="5" dirty="0">
                  <a:solidFill>
                    <a:srgbClr val="58595B"/>
                  </a:solidFill>
                  <a:latin typeface="Arial"/>
                  <a:cs typeface="Arial"/>
                </a:rPr>
                <a:t> </a:t>
              </a:r>
              <a:r>
                <a:rPr sz="900" i="1" spc="-10" dirty="0">
                  <a:solidFill>
                    <a:srgbClr val="58595B"/>
                  </a:solidFill>
                  <a:latin typeface="Arial"/>
                  <a:cs typeface="Arial"/>
                </a:rPr>
                <a:t>consider </a:t>
              </a:r>
              <a:r>
                <a:rPr sz="900" i="1" dirty="0">
                  <a:solidFill>
                    <a:srgbClr val="58595B"/>
                  </a:solidFill>
                  <a:latin typeface="Arial"/>
                  <a:cs typeface="Arial"/>
                </a:rPr>
                <a:t>adding</a:t>
              </a:r>
              <a:r>
                <a:rPr sz="900" i="1" spc="-15" dirty="0">
                  <a:solidFill>
                    <a:srgbClr val="58595B"/>
                  </a:solidFill>
                  <a:latin typeface="Arial"/>
                  <a:cs typeface="Arial"/>
                </a:rPr>
                <a:t> </a:t>
              </a:r>
              <a:r>
                <a:rPr sz="900" i="1" dirty="0">
                  <a:solidFill>
                    <a:srgbClr val="58595B"/>
                  </a:solidFill>
                  <a:latin typeface="Arial"/>
                  <a:cs typeface="Arial"/>
                </a:rPr>
                <a:t>low</a:t>
              </a:r>
              <a:r>
                <a:rPr sz="900" i="1" spc="-10" dirty="0">
                  <a:solidFill>
                    <a:srgbClr val="58595B"/>
                  </a:solidFill>
                  <a:latin typeface="Arial"/>
                  <a:cs typeface="Arial"/>
                </a:rPr>
                <a:t> </a:t>
              </a:r>
              <a:r>
                <a:rPr sz="900" i="1" dirty="0">
                  <a:solidFill>
                    <a:srgbClr val="58595B"/>
                  </a:solidFill>
                  <a:latin typeface="Arial"/>
                  <a:cs typeface="Arial"/>
                </a:rPr>
                <a:t>dose</a:t>
              </a:r>
              <a:r>
                <a:rPr sz="900" i="1" spc="-15" dirty="0">
                  <a:solidFill>
                    <a:srgbClr val="58595B"/>
                  </a:solidFill>
                  <a:latin typeface="Arial"/>
                  <a:cs typeface="Arial"/>
                </a:rPr>
                <a:t> </a:t>
              </a:r>
              <a:r>
                <a:rPr sz="900" i="1" dirty="0">
                  <a:solidFill>
                    <a:srgbClr val="58595B"/>
                  </a:solidFill>
                  <a:latin typeface="Arial"/>
                  <a:cs typeface="Arial"/>
                </a:rPr>
                <a:t>OCS</a:t>
              </a:r>
              <a:r>
                <a:rPr sz="900" i="1" spc="-10" dirty="0">
                  <a:solidFill>
                    <a:srgbClr val="58595B"/>
                  </a:solidFill>
                  <a:latin typeface="Arial"/>
                  <a:cs typeface="Arial"/>
                </a:rPr>
                <a:t> </a:t>
              </a:r>
              <a:r>
                <a:rPr sz="900" i="1" spc="-25" dirty="0">
                  <a:solidFill>
                    <a:srgbClr val="58595B"/>
                  </a:solidFill>
                  <a:latin typeface="Arial"/>
                  <a:cs typeface="Arial"/>
                </a:rPr>
                <a:t>but </a:t>
              </a:r>
              <a:r>
                <a:rPr sz="900" i="1" dirty="0">
                  <a:solidFill>
                    <a:srgbClr val="58595B"/>
                  </a:solidFill>
                  <a:latin typeface="Arial"/>
                  <a:cs typeface="Arial"/>
                </a:rPr>
                <a:t>consider side-</a:t>
              </a:r>
              <a:r>
                <a:rPr sz="900" i="1" spc="-10" dirty="0">
                  <a:solidFill>
                    <a:srgbClr val="58595B"/>
                  </a:solidFill>
                  <a:latin typeface="Arial"/>
                  <a:cs typeface="Arial"/>
                </a:rPr>
                <a:t>effects</a:t>
              </a:r>
              <a:endParaRPr sz="900">
                <a:latin typeface="Arial"/>
                <a:cs typeface="Arial"/>
              </a:endParaRPr>
            </a:p>
          </p:txBody>
        </p:sp>
        <p:sp>
          <p:nvSpPr>
            <p:cNvPr id="36" name="object 6">
              <a:extLst>
                <a:ext uri="{FF2B5EF4-FFF2-40B4-BE49-F238E27FC236}">
                  <a16:creationId xmlns:a16="http://schemas.microsoft.com/office/drawing/2014/main" xmlns="" id="{54366AD2-65D4-C16B-38B0-4205604EB914}"/>
                </a:ext>
              </a:extLst>
            </p:cNvPr>
            <p:cNvSpPr txBox="1"/>
            <p:nvPr/>
          </p:nvSpPr>
          <p:spPr>
            <a:xfrm>
              <a:off x="5405532" y="5671653"/>
              <a:ext cx="3413125" cy="208915"/>
            </a:xfrm>
            <a:prstGeom prst="rect">
              <a:avLst/>
            </a:prstGeom>
          </p:spPr>
          <p:txBody>
            <a:bodyPr vert="horz" wrap="square" lIns="0" tIns="12700" rIns="0" bIns="0" rtlCol="0">
              <a:spAutoFit/>
            </a:bodyPr>
            <a:lstStyle/>
            <a:p>
              <a:pPr marL="38100">
                <a:lnSpc>
                  <a:spcPct val="100000"/>
                </a:lnSpc>
                <a:spcBef>
                  <a:spcPts val="100"/>
                </a:spcBef>
              </a:pPr>
              <a:r>
                <a:rPr sz="1200" spc="-10" dirty="0">
                  <a:solidFill>
                    <a:srgbClr val="414042"/>
                  </a:solidFill>
                  <a:latin typeface="Arial"/>
                  <a:cs typeface="Arial"/>
                </a:rPr>
                <a:t>RELIEVER:</a:t>
              </a:r>
              <a:r>
                <a:rPr sz="1200" spc="-45" dirty="0">
                  <a:solidFill>
                    <a:srgbClr val="414042"/>
                  </a:solidFill>
                  <a:latin typeface="Arial"/>
                  <a:cs typeface="Arial"/>
                </a:rPr>
                <a:t> </a:t>
              </a:r>
              <a:r>
                <a:rPr sz="1200" dirty="0">
                  <a:solidFill>
                    <a:srgbClr val="414042"/>
                  </a:solidFill>
                  <a:latin typeface="Arial"/>
                  <a:cs typeface="Arial"/>
                </a:rPr>
                <a:t>As-needed</a:t>
              </a:r>
              <a:r>
                <a:rPr sz="1200" spc="35" dirty="0">
                  <a:solidFill>
                    <a:srgbClr val="414042"/>
                  </a:solidFill>
                  <a:latin typeface="Arial"/>
                  <a:cs typeface="Arial"/>
                </a:rPr>
                <a:t> </a:t>
              </a:r>
              <a:r>
                <a:rPr sz="1200" dirty="0">
                  <a:solidFill>
                    <a:srgbClr val="414042"/>
                  </a:solidFill>
                  <a:latin typeface="Arial"/>
                  <a:cs typeface="Arial"/>
                </a:rPr>
                <a:t>short-acting</a:t>
              </a:r>
              <a:r>
                <a:rPr sz="1200" spc="35" dirty="0">
                  <a:solidFill>
                    <a:srgbClr val="414042"/>
                  </a:solidFill>
                  <a:latin typeface="Arial"/>
                  <a:cs typeface="Arial"/>
                </a:rPr>
                <a:t> </a:t>
              </a:r>
              <a:r>
                <a:rPr sz="1200" spc="-10" dirty="0">
                  <a:solidFill>
                    <a:srgbClr val="414042"/>
                  </a:solidFill>
                  <a:latin typeface="Arial"/>
                  <a:cs typeface="Arial"/>
                </a:rPr>
                <a:t>beta</a:t>
              </a:r>
              <a:r>
                <a:rPr sz="1050" spc="-15" baseline="-11904" dirty="0">
                  <a:solidFill>
                    <a:srgbClr val="414042"/>
                  </a:solidFill>
                  <a:latin typeface="Arial"/>
                  <a:cs typeface="Arial"/>
                </a:rPr>
                <a:t>2</a:t>
              </a:r>
              <a:r>
                <a:rPr sz="1200" spc="-10" dirty="0">
                  <a:solidFill>
                    <a:srgbClr val="414042"/>
                  </a:solidFill>
                  <a:latin typeface="Arial"/>
                  <a:cs typeface="Arial"/>
                </a:rPr>
                <a:t>-agonist</a:t>
              </a:r>
              <a:endParaRPr sz="1200" dirty="0">
                <a:latin typeface="Arial"/>
                <a:cs typeface="Arial"/>
              </a:endParaRPr>
            </a:p>
          </p:txBody>
        </p:sp>
        <p:sp>
          <p:nvSpPr>
            <p:cNvPr id="37" name="object 7">
              <a:extLst>
                <a:ext uri="{FF2B5EF4-FFF2-40B4-BE49-F238E27FC236}">
                  <a16:creationId xmlns:a16="http://schemas.microsoft.com/office/drawing/2014/main" xmlns="" id="{D6484060-7F42-4AFA-A04D-0151C9477A35}"/>
                </a:ext>
              </a:extLst>
            </p:cNvPr>
            <p:cNvSpPr txBox="1"/>
            <p:nvPr/>
          </p:nvSpPr>
          <p:spPr>
            <a:xfrm>
              <a:off x="3208397" y="5104940"/>
              <a:ext cx="1200150" cy="500380"/>
            </a:xfrm>
            <a:prstGeom prst="rect">
              <a:avLst/>
            </a:prstGeom>
          </p:spPr>
          <p:txBody>
            <a:bodyPr vert="horz" wrap="square" lIns="0" tIns="12700" rIns="0" bIns="0" rtlCol="0">
              <a:spAutoFit/>
            </a:bodyPr>
            <a:lstStyle/>
            <a:p>
              <a:pPr marL="12700">
                <a:lnSpc>
                  <a:spcPts val="1425"/>
                </a:lnSpc>
                <a:spcBef>
                  <a:spcPts val="100"/>
                </a:spcBef>
              </a:pPr>
              <a:r>
                <a:rPr sz="1200" dirty="0">
                  <a:solidFill>
                    <a:srgbClr val="414042"/>
                  </a:solidFill>
                  <a:latin typeface="Arial Black"/>
                  <a:cs typeface="Arial Black"/>
                </a:rPr>
                <a:t>STEP</a:t>
              </a:r>
              <a:r>
                <a:rPr sz="1200" spc="-20" dirty="0">
                  <a:solidFill>
                    <a:srgbClr val="414042"/>
                  </a:solidFill>
                  <a:latin typeface="Arial Black"/>
                  <a:cs typeface="Arial Black"/>
                </a:rPr>
                <a:t> </a:t>
              </a:r>
              <a:r>
                <a:rPr sz="1200" spc="-50" dirty="0">
                  <a:solidFill>
                    <a:srgbClr val="414042"/>
                  </a:solidFill>
                  <a:latin typeface="Arial Black"/>
                  <a:cs typeface="Arial Black"/>
                </a:rPr>
                <a:t>1</a:t>
              </a:r>
              <a:endParaRPr sz="1200">
                <a:latin typeface="Arial Black"/>
                <a:cs typeface="Arial Black"/>
              </a:endParaRPr>
            </a:p>
            <a:p>
              <a:pPr marL="12700" marR="5080">
                <a:lnSpc>
                  <a:spcPts val="1070"/>
                </a:lnSpc>
                <a:spcBef>
                  <a:spcPts val="175"/>
                </a:spcBef>
              </a:pPr>
              <a:r>
                <a:rPr sz="1050" spc="-20" dirty="0">
                  <a:solidFill>
                    <a:srgbClr val="414042"/>
                  </a:solidFill>
                  <a:latin typeface="Arial"/>
                  <a:cs typeface="Arial"/>
                </a:rPr>
                <a:t>Take</a:t>
              </a:r>
              <a:r>
                <a:rPr sz="1050" spc="-5" dirty="0">
                  <a:solidFill>
                    <a:srgbClr val="414042"/>
                  </a:solidFill>
                  <a:latin typeface="Arial"/>
                  <a:cs typeface="Arial"/>
                </a:rPr>
                <a:t> </a:t>
              </a:r>
              <a:r>
                <a:rPr sz="1050" dirty="0">
                  <a:solidFill>
                    <a:srgbClr val="414042"/>
                  </a:solidFill>
                  <a:latin typeface="Arial"/>
                  <a:cs typeface="Arial"/>
                </a:rPr>
                <a:t>ICS </a:t>
              </a:r>
              <a:r>
                <a:rPr sz="1050" spc="-10" dirty="0">
                  <a:solidFill>
                    <a:srgbClr val="414042"/>
                  </a:solidFill>
                  <a:latin typeface="Arial"/>
                  <a:cs typeface="Arial"/>
                </a:rPr>
                <a:t>whenever </a:t>
              </a:r>
              <a:r>
                <a:rPr sz="1050" dirty="0">
                  <a:solidFill>
                    <a:srgbClr val="414042"/>
                  </a:solidFill>
                  <a:latin typeface="Arial"/>
                  <a:cs typeface="Arial"/>
                </a:rPr>
                <a:t>SABA</a:t>
              </a:r>
              <a:r>
                <a:rPr sz="1050" spc="-30" dirty="0">
                  <a:solidFill>
                    <a:srgbClr val="414042"/>
                  </a:solidFill>
                  <a:latin typeface="Arial"/>
                  <a:cs typeface="Arial"/>
                </a:rPr>
                <a:t> </a:t>
              </a:r>
              <a:r>
                <a:rPr sz="1050" spc="-10" dirty="0">
                  <a:solidFill>
                    <a:srgbClr val="414042"/>
                  </a:solidFill>
                  <a:latin typeface="Arial"/>
                  <a:cs typeface="Arial"/>
                </a:rPr>
                <a:t>taken</a:t>
              </a:r>
              <a:endParaRPr sz="1050">
                <a:latin typeface="Arial"/>
                <a:cs typeface="Arial"/>
              </a:endParaRPr>
            </a:p>
          </p:txBody>
        </p:sp>
        <p:sp>
          <p:nvSpPr>
            <p:cNvPr id="38" name="object 8">
              <a:extLst>
                <a:ext uri="{FF2B5EF4-FFF2-40B4-BE49-F238E27FC236}">
                  <a16:creationId xmlns:a16="http://schemas.microsoft.com/office/drawing/2014/main" xmlns="" id="{2C76100F-9887-21C6-628A-C18B49173C54}"/>
                </a:ext>
              </a:extLst>
            </p:cNvPr>
            <p:cNvSpPr txBox="1"/>
            <p:nvPr/>
          </p:nvSpPr>
          <p:spPr>
            <a:xfrm>
              <a:off x="4794436" y="4929632"/>
              <a:ext cx="1064895" cy="546100"/>
            </a:xfrm>
            <a:prstGeom prst="rect">
              <a:avLst/>
            </a:prstGeom>
          </p:spPr>
          <p:txBody>
            <a:bodyPr vert="horz" wrap="square" lIns="0" tIns="24130" rIns="0" bIns="0" rtlCol="0">
              <a:spAutoFit/>
            </a:bodyPr>
            <a:lstStyle/>
            <a:p>
              <a:pPr marL="12700">
                <a:lnSpc>
                  <a:spcPct val="100000"/>
                </a:lnSpc>
                <a:spcBef>
                  <a:spcPts val="190"/>
                </a:spcBef>
              </a:pPr>
              <a:r>
                <a:rPr sz="1200" dirty="0">
                  <a:solidFill>
                    <a:srgbClr val="414042"/>
                  </a:solidFill>
                  <a:latin typeface="Arial Black"/>
                  <a:cs typeface="Arial Black"/>
                </a:rPr>
                <a:t>STEP</a:t>
              </a:r>
              <a:r>
                <a:rPr sz="1200" spc="-20" dirty="0">
                  <a:solidFill>
                    <a:srgbClr val="414042"/>
                  </a:solidFill>
                  <a:latin typeface="Arial Black"/>
                  <a:cs typeface="Arial Black"/>
                </a:rPr>
                <a:t> </a:t>
              </a:r>
              <a:r>
                <a:rPr sz="1200" spc="-50" dirty="0">
                  <a:solidFill>
                    <a:srgbClr val="414042"/>
                  </a:solidFill>
                  <a:latin typeface="Arial Black"/>
                  <a:cs typeface="Arial Black"/>
                </a:rPr>
                <a:t>2</a:t>
              </a:r>
              <a:endParaRPr sz="1200">
                <a:latin typeface="Arial Black"/>
                <a:cs typeface="Arial Black"/>
              </a:endParaRPr>
            </a:p>
            <a:p>
              <a:pPr marL="12700" marR="5080">
                <a:lnSpc>
                  <a:spcPts val="1200"/>
                </a:lnSpc>
                <a:spcBef>
                  <a:spcPts val="190"/>
                </a:spcBef>
              </a:pPr>
              <a:r>
                <a:rPr sz="1050" dirty="0">
                  <a:solidFill>
                    <a:srgbClr val="414042"/>
                  </a:solidFill>
                  <a:latin typeface="Arial"/>
                  <a:cs typeface="Arial"/>
                </a:rPr>
                <a:t>Low</a:t>
              </a:r>
              <a:r>
                <a:rPr sz="1050" spc="5" dirty="0">
                  <a:solidFill>
                    <a:srgbClr val="414042"/>
                  </a:solidFill>
                  <a:latin typeface="Arial"/>
                  <a:cs typeface="Arial"/>
                </a:rPr>
                <a:t> </a:t>
              </a:r>
              <a:r>
                <a:rPr sz="1050" spc="-20" dirty="0">
                  <a:solidFill>
                    <a:srgbClr val="414042"/>
                  </a:solidFill>
                  <a:latin typeface="Arial"/>
                  <a:cs typeface="Arial"/>
                </a:rPr>
                <a:t>dose </a:t>
              </a:r>
              <a:r>
                <a:rPr sz="1050" dirty="0">
                  <a:solidFill>
                    <a:srgbClr val="414042"/>
                  </a:solidFill>
                  <a:latin typeface="Arial"/>
                  <a:cs typeface="Arial"/>
                </a:rPr>
                <a:t>maintenance</a:t>
              </a:r>
              <a:r>
                <a:rPr sz="1050" spc="60" dirty="0">
                  <a:solidFill>
                    <a:srgbClr val="414042"/>
                  </a:solidFill>
                  <a:latin typeface="Arial"/>
                  <a:cs typeface="Arial"/>
                </a:rPr>
                <a:t> </a:t>
              </a:r>
              <a:r>
                <a:rPr sz="1050" spc="-25" dirty="0">
                  <a:solidFill>
                    <a:srgbClr val="414042"/>
                  </a:solidFill>
                  <a:latin typeface="Arial"/>
                  <a:cs typeface="Arial"/>
                </a:rPr>
                <a:t>ICS</a:t>
              </a:r>
              <a:endParaRPr sz="1050">
                <a:latin typeface="Arial"/>
                <a:cs typeface="Arial"/>
              </a:endParaRPr>
            </a:p>
          </p:txBody>
        </p:sp>
        <p:sp>
          <p:nvSpPr>
            <p:cNvPr id="39" name="object 9">
              <a:extLst>
                <a:ext uri="{FF2B5EF4-FFF2-40B4-BE49-F238E27FC236}">
                  <a16:creationId xmlns:a16="http://schemas.microsoft.com/office/drawing/2014/main" xmlns="" id="{DAB87DC2-CEF3-CBAF-D073-59389A0034E6}"/>
                </a:ext>
              </a:extLst>
            </p:cNvPr>
            <p:cNvSpPr txBox="1"/>
            <p:nvPr/>
          </p:nvSpPr>
          <p:spPr>
            <a:xfrm>
              <a:off x="6385735" y="4720185"/>
              <a:ext cx="801370" cy="698500"/>
            </a:xfrm>
            <a:prstGeom prst="rect">
              <a:avLst/>
            </a:prstGeom>
          </p:spPr>
          <p:txBody>
            <a:bodyPr vert="horz" wrap="square" lIns="0" tIns="24130" rIns="0" bIns="0" rtlCol="0">
              <a:spAutoFit/>
            </a:bodyPr>
            <a:lstStyle/>
            <a:p>
              <a:pPr marL="12700">
                <a:lnSpc>
                  <a:spcPct val="100000"/>
                </a:lnSpc>
                <a:spcBef>
                  <a:spcPts val="190"/>
                </a:spcBef>
              </a:pPr>
              <a:r>
                <a:rPr sz="1200" dirty="0">
                  <a:solidFill>
                    <a:srgbClr val="414042"/>
                  </a:solidFill>
                  <a:latin typeface="Arial Black"/>
                  <a:cs typeface="Arial Black"/>
                </a:rPr>
                <a:t>STEP</a:t>
              </a:r>
              <a:r>
                <a:rPr sz="1200" spc="-20" dirty="0">
                  <a:solidFill>
                    <a:srgbClr val="414042"/>
                  </a:solidFill>
                  <a:latin typeface="Arial Black"/>
                  <a:cs typeface="Arial Black"/>
                </a:rPr>
                <a:t> </a:t>
              </a:r>
              <a:r>
                <a:rPr sz="1200" spc="-50" dirty="0">
                  <a:solidFill>
                    <a:srgbClr val="414042"/>
                  </a:solidFill>
                  <a:latin typeface="Arial Black"/>
                  <a:cs typeface="Arial Black"/>
                </a:rPr>
                <a:t>3</a:t>
              </a:r>
              <a:endParaRPr sz="1200">
                <a:latin typeface="Arial Black"/>
                <a:cs typeface="Arial Black"/>
              </a:endParaRPr>
            </a:p>
            <a:p>
              <a:pPr marL="12700" marR="5080">
                <a:lnSpc>
                  <a:spcPts val="1200"/>
                </a:lnSpc>
                <a:spcBef>
                  <a:spcPts val="190"/>
                </a:spcBef>
              </a:pPr>
              <a:r>
                <a:rPr sz="1050" dirty="0">
                  <a:solidFill>
                    <a:srgbClr val="414042"/>
                  </a:solidFill>
                  <a:latin typeface="Arial"/>
                  <a:cs typeface="Arial"/>
                </a:rPr>
                <a:t>Low</a:t>
              </a:r>
              <a:r>
                <a:rPr sz="1050" spc="5" dirty="0">
                  <a:solidFill>
                    <a:srgbClr val="414042"/>
                  </a:solidFill>
                  <a:latin typeface="Arial"/>
                  <a:cs typeface="Arial"/>
                </a:rPr>
                <a:t> </a:t>
              </a:r>
              <a:r>
                <a:rPr sz="1050" spc="-20" dirty="0">
                  <a:solidFill>
                    <a:srgbClr val="414042"/>
                  </a:solidFill>
                  <a:latin typeface="Arial"/>
                  <a:cs typeface="Arial"/>
                </a:rPr>
                <a:t>dose </a:t>
              </a:r>
              <a:r>
                <a:rPr sz="1050" spc="-10" dirty="0">
                  <a:solidFill>
                    <a:srgbClr val="414042"/>
                  </a:solidFill>
                  <a:latin typeface="Arial"/>
                  <a:cs typeface="Arial"/>
                </a:rPr>
                <a:t>maintenance </a:t>
              </a:r>
              <a:r>
                <a:rPr sz="1050" dirty="0">
                  <a:solidFill>
                    <a:srgbClr val="414042"/>
                  </a:solidFill>
                  <a:latin typeface="Arial"/>
                  <a:cs typeface="Arial"/>
                </a:rPr>
                <a:t>ICS-</a:t>
              </a:r>
              <a:r>
                <a:rPr sz="1050" spc="-20" dirty="0">
                  <a:solidFill>
                    <a:srgbClr val="414042"/>
                  </a:solidFill>
                  <a:latin typeface="Arial"/>
                  <a:cs typeface="Arial"/>
                </a:rPr>
                <a:t>LABA</a:t>
              </a:r>
              <a:endParaRPr sz="1050">
                <a:latin typeface="Arial"/>
                <a:cs typeface="Arial"/>
              </a:endParaRPr>
            </a:p>
          </p:txBody>
        </p:sp>
        <p:sp>
          <p:nvSpPr>
            <p:cNvPr id="40" name="object 10">
              <a:extLst>
                <a:ext uri="{FF2B5EF4-FFF2-40B4-BE49-F238E27FC236}">
                  <a16:creationId xmlns:a16="http://schemas.microsoft.com/office/drawing/2014/main" xmlns="" id="{9AA52451-8A94-7F08-615A-23D2638F9D85}"/>
                </a:ext>
              </a:extLst>
            </p:cNvPr>
            <p:cNvSpPr txBox="1"/>
            <p:nvPr/>
          </p:nvSpPr>
          <p:spPr>
            <a:xfrm>
              <a:off x="7960369" y="4513871"/>
              <a:ext cx="1132840" cy="698500"/>
            </a:xfrm>
            <a:prstGeom prst="rect">
              <a:avLst/>
            </a:prstGeom>
          </p:spPr>
          <p:txBody>
            <a:bodyPr vert="horz" wrap="square" lIns="0" tIns="24130" rIns="0" bIns="0" rtlCol="0">
              <a:spAutoFit/>
            </a:bodyPr>
            <a:lstStyle/>
            <a:p>
              <a:pPr marL="12700">
                <a:lnSpc>
                  <a:spcPct val="100000"/>
                </a:lnSpc>
                <a:spcBef>
                  <a:spcPts val="190"/>
                </a:spcBef>
              </a:pPr>
              <a:r>
                <a:rPr sz="1200" dirty="0">
                  <a:solidFill>
                    <a:srgbClr val="414042"/>
                  </a:solidFill>
                  <a:latin typeface="Arial Black"/>
                  <a:cs typeface="Arial Black"/>
                </a:rPr>
                <a:t>STEP</a:t>
              </a:r>
              <a:r>
                <a:rPr sz="1200" spc="-20" dirty="0">
                  <a:solidFill>
                    <a:srgbClr val="414042"/>
                  </a:solidFill>
                  <a:latin typeface="Arial Black"/>
                  <a:cs typeface="Arial Black"/>
                </a:rPr>
                <a:t> </a:t>
              </a:r>
              <a:r>
                <a:rPr sz="1200" spc="-50" dirty="0">
                  <a:solidFill>
                    <a:srgbClr val="414042"/>
                  </a:solidFill>
                  <a:latin typeface="Arial Black"/>
                  <a:cs typeface="Arial Black"/>
                </a:rPr>
                <a:t>4</a:t>
              </a:r>
              <a:endParaRPr sz="1200">
                <a:latin typeface="Arial Black"/>
                <a:cs typeface="Arial Black"/>
              </a:endParaRPr>
            </a:p>
            <a:p>
              <a:pPr marL="12700">
                <a:lnSpc>
                  <a:spcPts val="1230"/>
                </a:lnSpc>
                <a:spcBef>
                  <a:spcPts val="100"/>
                </a:spcBef>
              </a:pPr>
              <a:r>
                <a:rPr sz="1050" spc="-10" dirty="0">
                  <a:solidFill>
                    <a:srgbClr val="414042"/>
                  </a:solidFill>
                  <a:latin typeface="Arial"/>
                  <a:cs typeface="Arial"/>
                </a:rPr>
                <a:t>Medium/high</a:t>
              </a:r>
              <a:endParaRPr sz="1050">
                <a:latin typeface="Arial"/>
                <a:cs typeface="Arial"/>
              </a:endParaRPr>
            </a:p>
            <a:p>
              <a:pPr marL="12700" marR="5080">
                <a:lnSpc>
                  <a:spcPts val="1200"/>
                </a:lnSpc>
                <a:spcBef>
                  <a:spcPts val="60"/>
                </a:spcBef>
              </a:pPr>
              <a:r>
                <a:rPr sz="1050" dirty="0">
                  <a:solidFill>
                    <a:srgbClr val="414042"/>
                  </a:solidFill>
                  <a:latin typeface="Arial"/>
                  <a:cs typeface="Arial"/>
                </a:rPr>
                <a:t>dose</a:t>
              </a:r>
              <a:r>
                <a:rPr sz="1050" spc="5" dirty="0">
                  <a:solidFill>
                    <a:srgbClr val="414042"/>
                  </a:solidFill>
                  <a:latin typeface="Arial"/>
                  <a:cs typeface="Arial"/>
                </a:rPr>
                <a:t> </a:t>
              </a:r>
              <a:r>
                <a:rPr sz="1050" spc="-10" dirty="0">
                  <a:solidFill>
                    <a:srgbClr val="414042"/>
                  </a:solidFill>
                  <a:latin typeface="Arial"/>
                  <a:cs typeface="Arial"/>
                </a:rPr>
                <a:t>maintenance </a:t>
              </a:r>
              <a:r>
                <a:rPr sz="1050" dirty="0">
                  <a:solidFill>
                    <a:srgbClr val="414042"/>
                  </a:solidFill>
                  <a:latin typeface="Arial"/>
                  <a:cs typeface="Arial"/>
                </a:rPr>
                <a:t>ICS-</a:t>
              </a:r>
              <a:r>
                <a:rPr sz="1050" spc="-20" dirty="0">
                  <a:solidFill>
                    <a:srgbClr val="414042"/>
                  </a:solidFill>
                  <a:latin typeface="Arial"/>
                  <a:cs typeface="Arial"/>
                </a:rPr>
                <a:t>LABA</a:t>
              </a:r>
              <a:endParaRPr sz="1050">
                <a:latin typeface="Arial"/>
                <a:cs typeface="Arial"/>
              </a:endParaRPr>
            </a:p>
          </p:txBody>
        </p:sp>
        <p:sp>
          <p:nvSpPr>
            <p:cNvPr id="41" name="object 11">
              <a:extLst>
                <a:ext uri="{FF2B5EF4-FFF2-40B4-BE49-F238E27FC236}">
                  <a16:creationId xmlns:a16="http://schemas.microsoft.com/office/drawing/2014/main" xmlns="" id="{3572EB02-DE79-7F10-62A4-F1C6930120F0}"/>
                </a:ext>
              </a:extLst>
            </p:cNvPr>
            <p:cNvSpPr txBox="1"/>
            <p:nvPr/>
          </p:nvSpPr>
          <p:spPr>
            <a:xfrm>
              <a:off x="9541840" y="4305570"/>
              <a:ext cx="1426210" cy="1308100"/>
            </a:xfrm>
            <a:prstGeom prst="rect">
              <a:avLst/>
            </a:prstGeom>
          </p:spPr>
          <p:txBody>
            <a:bodyPr vert="horz" wrap="square" lIns="0" tIns="24130" rIns="0" bIns="0" rtlCol="0">
              <a:spAutoFit/>
            </a:bodyPr>
            <a:lstStyle/>
            <a:p>
              <a:pPr marL="12700">
                <a:lnSpc>
                  <a:spcPct val="100000"/>
                </a:lnSpc>
                <a:spcBef>
                  <a:spcPts val="190"/>
                </a:spcBef>
              </a:pPr>
              <a:r>
                <a:rPr sz="1200" dirty="0">
                  <a:solidFill>
                    <a:srgbClr val="414042"/>
                  </a:solidFill>
                  <a:latin typeface="Arial Black"/>
                  <a:cs typeface="Arial Black"/>
                </a:rPr>
                <a:t>STEP</a:t>
              </a:r>
              <a:r>
                <a:rPr sz="1200" spc="-20" dirty="0">
                  <a:solidFill>
                    <a:srgbClr val="414042"/>
                  </a:solidFill>
                  <a:latin typeface="Arial Black"/>
                  <a:cs typeface="Arial Black"/>
                </a:rPr>
                <a:t> </a:t>
              </a:r>
              <a:r>
                <a:rPr sz="1200" spc="-50" dirty="0">
                  <a:solidFill>
                    <a:srgbClr val="414042"/>
                  </a:solidFill>
                  <a:latin typeface="Arial Black"/>
                  <a:cs typeface="Arial Black"/>
                </a:rPr>
                <a:t>5</a:t>
              </a:r>
              <a:endParaRPr sz="1200" dirty="0">
                <a:latin typeface="Arial Black"/>
                <a:cs typeface="Arial Black"/>
              </a:endParaRPr>
            </a:p>
            <a:p>
              <a:pPr marL="12700">
                <a:lnSpc>
                  <a:spcPts val="1230"/>
                </a:lnSpc>
                <a:spcBef>
                  <a:spcPts val="100"/>
                </a:spcBef>
              </a:pPr>
              <a:r>
                <a:rPr sz="1050" dirty="0">
                  <a:solidFill>
                    <a:srgbClr val="414042"/>
                  </a:solidFill>
                  <a:latin typeface="Arial"/>
                  <a:cs typeface="Arial"/>
                </a:rPr>
                <a:t>Add-on</a:t>
              </a:r>
              <a:r>
                <a:rPr sz="1050" spc="30" dirty="0">
                  <a:solidFill>
                    <a:srgbClr val="414042"/>
                  </a:solidFill>
                  <a:latin typeface="Arial"/>
                  <a:cs typeface="Arial"/>
                </a:rPr>
                <a:t> </a:t>
              </a:r>
              <a:r>
                <a:rPr sz="1050" spc="-20" dirty="0">
                  <a:solidFill>
                    <a:srgbClr val="414042"/>
                  </a:solidFill>
                  <a:latin typeface="Arial"/>
                  <a:cs typeface="Arial"/>
                </a:rPr>
                <a:t>LAMA</a:t>
              </a:r>
              <a:endParaRPr sz="1050" dirty="0">
                <a:latin typeface="Arial"/>
                <a:cs typeface="Arial"/>
              </a:endParaRPr>
            </a:p>
            <a:p>
              <a:pPr marL="12700" marR="5080">
                <a:lnSpc>
                  <a:spcPts val="1200"/>
                </a:lnSpc>
                <a:spcBef>
                  <a:spcPts val="60"/>
                </a:spcBef>
              </a:pPr>
              <a:r>
                <a:rPr sz="1050" dirty="0">
                  <a:solidFill>
                    <a:srgbClr val="414042"/>
                  </a:solidFill>
                  <a:latin typeface="Arial"/>
                  <a:cs typeface="Arial"/>
                </a:rPr>
                <a:t>Refer</a:t>
              </a:r>
              <a:r>
                <a:rPr sz="1050" spc="5" dirty="0">
                  <a:solidFill>
                    <a:srgbClr val="414042"/>
                  </a:solidFill>
                  <a:latin typeface="Arial"/>
                  <a:cs typeface="Arial"/>
                </a:rPr>
                <a:t> </a:t>
              </a:r>
              <a:r>
                <a:rPr sz="1050" dirty="0">
                  <a:solidFill>
                    <a:srgbClr val="414042"/>
                  </a:solidFill>
                  <a:latin typeface="Arial"/>
                  <a:cs typeface="Arial"/>
                </a:rPr>
                <a:t>for</a:t>
              </a:r>
              <a:r>
                <a:rPr sz="1050" spc="15" dirty="0">
                  <a:solidFill>
                    <a:srgbClr val="414042"/>
                  </a:solidFill>
                  <a:latin typeface="Arial"/>
                  <a:cs typeface="Arial"/>
                </a:rPr>
                <a:t> </a:t>
              </a:r>
              <a:r>
                <a:rPr sz="1050" spc="-10" dirty="0">
                  <a:solidFill>
                    <a:srgbClr val="414042"/>
                  </a:solidFill>
                  <a:latin typeface="Arial"/>
                  <a:cs typeface="Arial"/>
                </a:rPr>
                <a:t>assessment</a:t>
              </a:r>
              <a:r>
                <a:rPr sz="1050" spc="500" dirty="0">
                  <a:solidFill>
                    <a:srgbClr val="414042"/>
                  </a:solidFill>
                  <a:latin typeface="Arial"/>
                  <a:cs typeface="Arial"/>
                </a:rPr>
                <a:t> </a:t>
              </a:r>
              <a:r>
                <a:rPr sz="1050" dirty="0">
                  <a:solidFill>
                    <a:srgbClr val="414042"/>
                  </a:solidFill>
                  <a:latin typeface="Arial"/>
                  <a:cs typeface="Arial"/>
                </a:rPr>
                <a:t>of</a:t>
              </a:r>
              <a:r>
                <a:rPr sz="1050" spc="5" dirty="0">
                  <a:solidFill>
                    <a:srgbClr val="414042"/>
                  </a:solidFill>
                  <a:latin typeface="Arial"/>
                  <a:cs typeface="Arial"/>
                </a:rPr>
                <a:t> </a:t>
              </a:r>
              <a:r>
                <a:rPr sz="1050" dirty="0">
                  <a:solidFill>
                    <a:srgbClr val="414042"/>
                  </a:solidFill>
                  <a:latin typeface="Arial"/>
                  <a:cs typeface="Arial"/>
                </a:rPr>
                <a:t>phenotype.</a:t>
              </a:r>
              <a:r>
                <a:rPr sz="1050" spc="5" dirty="0">
                  <a:solidFill>
                    <a:srgbClr val="414042"/>
                  </a:solidFill>
                  <a:latin typeface="Arial"/>
                  <a:cs typeface="Arial"/>
                </a:rPr>
                <a:t> </a:t>
              </a:r>
              <a:r>
                <a:rPr sz="1050" spc="-10" dirty="0">
                  <a:solidFill>
                    <a:srgbClr val="414042"/>
                  </a:solidFill>
                  <a:latin typeface="Arial"/>
                  <a:cs typeface="Arial"/>
                </a:rPr>
                <a:t>Consider </a:t>
              </a:r>
              <a:r>
                <a:rPr sz="1050" dirty="0">
                  <a:solidFill>
                    <a:srgbClr val="414042"/>
                  </a:solidFill>
                  <a:latin typeface="Arial"/>
                  <a:cs typeface="Arial"/>
                </a:rPr>
                <a:t>high</a:t>
              </a:r>
              <a:r>
                <a:rPr sz="1050" spc="5" dirty="0">
                  <a:solidFill>
                    <a:srgbClr val="414042"/>
                  </a:solidFill>
                  <a:latin typeface="Arial"/>
                  <a:cs typeface="Arial"/>
                </a:rPr>
                <a:t> </a:t>
              </a:r>
              <a:r>
                <a:rPr sz="1050" dirty="0">
                  <a:solidFill>
                    <a:srgbClr val="414042"/>
                  </a:solidFill>
                  <a:latin typeface="Arial"/>
                  <a:cs typeface="Arial"/>
                </a:rPr>
                <a:t>dose</a:t>
              </a:r>
              <a:r>
                <a:rPr sz="1050" spc="5" dirty="0">
                  <a:solidFill>
                    <a:srgbClr val="414042"/>
                  </a:solidFill>
                  <a:latin typeface="Arial"/>
                  <a:cs typeface="Arial"/>
                </a:rPr>
                <a:t> </a:t>
              </a:r>
              <a:r>
                <a:rPr sz="1050" spc="-10" dirty="0">
                  <a:solidFill>
                    <a:srgbClr val="414042"/>
                  </a:solidFill>
                  <a:latin typeface="Arial"/>
                  <a:cs typeface="Arial"/>
                </a:rPr>
                <a:t>maintenance </a:t>
              </a:r>
              <a:r>
                <a:rPr sz="1050" dirty="0">
                  <a:solidFill>
                    <a:srgbClr val="414042"/>
                  </a:solidFill>
                  <a:latin typeface="Arial"/>
                  <a:cs typeface="Arial"/>
                </a:rPr>
                <a:t>ICS-LABA,</a:t>
              </a:r>
              <a:r>
                <a:rPr sz="1050" spc="55" dirty="0">
                  <a:solidFill>
                    <a:srgbClr val="414042"/>
                  </a:solidFill>
                  <a:latin typeface="Arial"/>
                  <a:cs typeface="Arial"/>
                </a:rPr>
                <a:t> </a:t>
              </a:r>
              <a:r>
                <a:rPr sz="1050" dirty="0">
                  <a:solidFill>
                    <a:srgbClr val="414042"/>
                  </a:solidFill>
                  <a:latin typeface="Arial"/>
                  <a:cs typeface="Arial"/>
                </a:rPr>
                <a:t>±</a:t>
              </a:r>
              <a:r>
                <a:rPr sz="1050" spc="55" dirty="0">
                  <a:solidFill>
                    <a:srgbClr val="414042"/>
                  </a:solidFill>
                  <a:latin typeface="Arial"/>
                  <a:cs typeface="Arial"/>
                </a:rPr>
                <a:t> </a:t>
              </a:r>
              <a:r>
                <a:rPr sz="1050" spc="-10" dirty="0">
                  <a:solidFill>
                    <a:srgbClr val="414042"/>
                  </a:solidFill>
                  <a:latin typeface="Arial"/>
                  <a:cs typeface="Arial"/>
                </a:rPr>
                <a:t>anti-</a:t>
              </a:r>
              <a:r>
                <a:rPr sz="1050" spc="-20" dirty="0">
                  <a:solidFill>
                    <a:srgbClr val="414042"/>
                  </a:solidFill>
                  <a:latin typeface="Arial"/>
                  <a:cs typeface="Arial"/>
                </a:rPr>
                <a:t>IgE,</a:t>
              </a:r>
              <a:endParaRPr sz="1050" dirty="0">
                <a:latin typeface="Arial"/>
                <a:cs typeface="Arial"/>
              </a:endParaRPr>
            </a:p>
            <a:p>
              <a:pPr marL="12700" marR="80645">
                <a:lnSpc>
                  <a:spcPts val="1200"/>
                </a:lnSpc>
              </a:pPr>
              <a:r>
                <a:rPr sz="1050" spc="-10" dirty="0">
                  <a:solidFill>
                    <a:srgbClr val="414042"/>
                  </a:solidFill>
                  <a:latin typeface="Arial"/>
                  <a:cs typeface="Arial"/>
                </a:rPr>
                <a:t>anti-</a:t>
              </a:r>
              <a:r>
                <a:rPr sz="1050" dirty="0">
                  <a:solidFill>
                    <a:srgbClr val="414042"/>
                  </a:solidFill>
                  <a:latin typeface="Arial"/>
                  <a:cs typeface="Arial"/>
                </a:rPr>
                <a:t>IL5/5R,</a:t>
              </a:r>
              <a:r>
                <a:rPr sz="1050" spc="90" dirty="0">
                  <a:solidFill>
                    <a:srgbClr val="414042"/>
                  </a:solidFill>
                  <a:latin typeface="Arial"/>
                  <a:cs typeface="Arial"/>
                </a:rPr>
                <a:t> </a:t>
              </a:r>
              <a:r>
                <a:rPr sz="1050" spc="-10" dirty="0">
                  <a:solidFill>
                    <a:srgbClr val="414042"/>
                  </a:solidFill>
                  <a:latin typeface="Arial"/>
                  <a:cs typeface="Arial"/>
                </a:rPr>
                <a:t>anti-IL4R, anti-</a:t>
              </a:r>
              <a:r>
                <a:rPr sz="1050" spc="-20" dirty="0">
                  <a:solidFill>
                    <a:srgbClr val="414042"/>
                  </a:solidFill>
                  <a:latin typeface="Arial"/>
                  <a:cs typeface="Arial"/>
                </a:rPr>
                <a:t>TSLP</a:t>
              </a:r>
              <a:endParaRPr sz="1050" dirty="0">
                <a:latin typeface="Arial"/>
                <a:cs typeface="Arial"/>
              </a:endParaRPr>
            </a:p>
          </p:txBody>
        </p:sp>
        <p:sp>
          <p:nvSpPr>
            <p:cNvPr id="42" name="object 12">
              <a:extLst>
                <a:ext uri="{FF2B5EF4-FFF2-40B4-BE49-F238E27FC236}">
                  <a16:creationId xmlns:a16="http://schemas.microsoft.com/office/drawing/2014/main" xmlns="" id="{BD5BDB99-4C5D-FFAC-E47A-3C019D6AD080}"/>
                </a:ext>
              </a:extLst>
            </p:cNvPr>
            <p:cNvSpPr txBox="1"/>
            <p:nvPr/>
          </p:nvSpPr>
          <p:spPr>
            <a:xfrm>
              <a:off x="5473264" y="3876569"/>
              <a:ext cx="3278504" cy="208915"/>
            </a:xfrm>
            <a:prstGeom prst="rect">
              <a:avLst/>
            </a:prstGeom>
          </p:spPr>
          <p:txBody>
            <a:bodyPr vert="horz" wrap="square" lIns="0" tIns="12700" rIns="0" bIns="0" rtlCol="0">
              <a:spAutoFit/>
            </a:bodyPr>
            <a:lstStyle/>
            <a:p>
              <a:pPr marL="12700">
                <a:lnSpc>
                  <a:spcPct val="100000"/>
                </a:lnSpc>
                <a:spcBef>
                  <a:spcPts val="100"/>
                </a:spcBef>
              </a:pPr>
              <a:r>
                <a:rPr sz="1200" spc="-10" dirty="0">
                  <a:solidFill>
                    <a:srgbClr val="414042"/>
                  </a:solidFill>
                  <a:latin typeface="Arial"/>
                  <a:cs typeface="Arial"/>
                </a:rPr>
                <a:t>RELIEVER:</a:t>
              </a:r>
              <a:r>
                <a:rPr sz="1200" spc="-65" dirty="0">
                  <a:solidFill>
                    <a:srgbClr val="414042"/>
                  </a:solidFill>
                  <a:latin typeface="Arial"/>
                  <a:cs typeface="Arial"/>
                </a:rPr>
                <a:t> </a:t>
              </a:r>
              <a:r>
                <a:rPr sz="1200" dirty="0">
                  <a:solidFill>
                    <a:srgbClr val="414042"/>
                  </a:solidFill>
                  <a:latin typeface="Arial"/>
                  <a:cs typeface="Arial"/>
                </a:rPr>
                <a:t>As-needed</a:t>
              </a:r>
              <a:r>
                <a:rPr sz="1200" spc="20" dirty="0">
                  <a:solidFill>
                    <a:srgbClr val="414042"/>
                  </a:solidFill>
                  <a:latin typeface="Arial"/>
                  <a:cs typeface="Arial"/>
                </a:rPr>
                <a:t> </a:t>
              </a:r>
              <a:r>
                <a:rPr sz="1200" spc="-10" dirty="0">
                  <a:solidFill>
                    <a:srgbClr val="414042"/>
                  </a:solidFill>
                  <a:latin typeface="Arial"/>
                  <a:cs typeface="Arial"/>
                </a:rPr>
                <a:t>low-</a:t>
              </a:r>
              <a:r>
                <a:rPr sz="1200" dirty="0">
                  <a:solidFill>
                    <a:srgbClr val="414042"/>
                  </a:solidFill>
                  <a:latin typeface="Arial"/>
                  <a:cs typeface="Arial"/>
                </a:rPr>
                <a:t>dose</a:t>
              </a:r>
              <a:r>
                <a:rPr sz="1200" spc="15" dirty="0">
                  <a:solidFill>
                    <a:srgbClr val="414042"/>
                  </a:solidFill>
                  <a:latin typeface="Arial"/>
                  <a:cs typeface="Arial"/>
                </a:rPr>
                <a:t> </a:t>
              </a:r>
              <a:r>
                <a:rPr sz="1200" dirty="0">
                  <a:solidFill>
                    <a:srgbClr val="414042"/>
                  </a:solidFill>
                  <a:latin typeface="Arial"/>
                  <a:cs typeface="Arial"/>
                </a:rPr>
                <a:t>ICS-</a:t>
              </a:r>
              <a:r>
                <a:rPr sz="1200" spc="-10" dirty="0">
                  <a:solidFill>
                    <a:srgbClr val="414042"/>
                  </a:solidFill>
                  <a:latin typeface="Arial"/>
                  <a:cs typeface="Arial"/>
                </a:rPr>
                <a:t>formoterol</a:t>
              </a:r>
              <a:endParaRPr sz="1200" dirty="0">
                <a:latin typeface="Arial"/>
                <a:cs typeface="Arial"/>
              </a:endParaRPr>
            </a:p>
          </p:txBody>
        </p:sp>
        <p:sp>
          <p:nvSpPr>
            <p:cNvPr id="43" name="object 13">
              <a:extLst>
                <a:ext uri="{FF2B5EF4-FFF2-40B4-BE49-F238E27FC236}">
                  <a16:creationId xmlns:a16="http://schemas.microsoft.com/office/drawing/2014/main" xmlns="" id="{42AD0BAA-F433-0C42-72C5-05B976083059}"/>
                </a:ext>
              </a:extLst>
            </p:cNvPr>
            <p:cNvSpPr txBox="1"/>
            <p:nvPr/>
          </p:nvSpPr>
          <p:spPr>
            <a:xfrm>
              <a:off x="3224469" y="3175116"/>
              <a:ext cx="2171700" cy="393700"/>
            </a:xfrm>
            <a:prstGeom prst="rect">
              <a:avLst/>
            </a:prstGeom>
          </p:spPr>
          <p:txBody>
            <a:bodyPr vert="horz" wrap="square" lIns="0" tIns="24130" rIns="0" bIns="0" rtlCol="0">
              <a:spAutoFit/>
            </a:bodyPr>
            <a:lstStyle/>
            <a:p>
              <a:pPr marL="12700">
                <a:lnSpc>
                  <a:spcPct val="100000"/>
                </a:lnSpc>
                <a:spcBef>
                  <a:spcPts val="190"/>
                </a:spcBef>
              </a:pPr>
              <a:r>
                <a:rPr sz="1200" dirty="0">
                  <a:solidFill>
                    <a:srgbClr val="414042"/>
                  </a:solidFill>
                  <a:latin typeface="Arial Black"/>
                  <a:cs typeface="Arial Black"/>
                </a:rPr>
                <a:t>STEPS</a:t>
              </a:r>
              <a:r>
                <a:rPr sz="1200" spc="-15" dirty="0">
                  <a:solidFill>
                    <a:srgbClr val="414042"/>
                  </a:solidFill>
                  <a:latin typeface="Arial Black"/>
                  <a:cs typeface="Arial Black"/>
                </a:rPr>
                <a:t> </a:t>
              </a:r>
              <a:r>
                <a:rPr sz="1200" dirty="0">
                  <a:solidFill>
                    <a:srgbClr val="414042"/>
                  </a:solidFill>
                  <a:latin typeface="Arial Black"/>
                  <a:cs typeface="Arial Black"/>
                </a:rPr>
                <a:t>1</a:t>
              </a:r>
              <a:r>
                <a:rPr sz="1200" spc="-10" dirty="0">
                  <a:solidFill>
                    <a:srgbClr val="414042"/>
                  </a:solidFill>
                  <a:latin typeface="Arial Black"/>
                  <a:cs typeface="Arial Black"/>
                </a:rPr>
                <a:t> </a:t>
              </a:r>
              <a:r>
                <a:rPr sz="1200" dirty="0">
                  <a:solidFill>
                    <a:srgbClr val="414042"/>
                  </a:solidFill>
                  <a:latin typeface="Arial Black"/>
                  <a:cs typeface="Arial Black"/>
                </a:rPr>
                <a:t>–</a:t>
              </a:r>
              <a:r>
                <a:rPr sz="1200" spc="-10" dirty="0">
                  <a:solidFill>
                    <a:srgbClr val="414042"/>
                  </a:solidFill>
                  <a:latin typeface="Arial Black"/>
                  <a:cs typeface="Arial Black"/>
                </a:rPr>
                <a:t> </a:t>
              </a:r>
              <a:r>
                <a:rPr sz="1200" spc="-50" dirty="0">
                  <a:solidFill>
                    <a:srgbClr val="414042"/>
                  </a:solidFill>
                  <a:latin typeface="Arial Black"/>
                  <a:cs typeface="Arial Black"/>
                </a:rPr>
                <a:t>2</a:t>
              </a:r>
              <a:endParaRPr sz="1200" dirty="0">
                <a:latin typeface="Arial Black"/>
                <a:cs typeface="Arial Black"/>
              </a:endParaRPr>
            </a:p>
            <a:p>
              <a:pPr marL="12700">
                <a:lnSpc>
                  <a:spcPct val="100000"/>
                </a:lnSpc>
                <a:spcBef>
                  <a:spcPts val="100"/>
                </a:spcBef>
              </a:pPr>
              <a:r>
                <a:rPr sz="1050" dirty="0">
                  <a:solidFill>
                    <a:srgbClr val="414042"/>
                  </a:solidFill>
                  <a:latin typeface="Arial"/>
                  <a:cs typeface="Arial"/>
                </a:rPr>
                <a:t>As-needed</a:t>
              </a:r>
              <a:r>
                <a:rPr sz="1050" spc="25" dirty="0">
                  <a:solidFill>
                    <a:srgbClr val="414042"/>
                  </a:solidFill>
                  <a:latin typeface="Arial"/>
                  <a:cs typeface="Arial"/>
                </a:rPr>
                <a:t> </a:t>
              </a:r>
              <a:r>
                <a:rPr sz="1050" dirty="0">
                  <a:solidFill>
                    <a:srgbClr val="414042"/>
                  </a:solidFill>
                  <a:latin typeface="Arial"/>
                  <a:cs typeface="Arial"/>
                </a:rPr>
                <a:t>low</a:t>
              </a:r>
              <a:r>
                <a:rPr sz="1050" spc="30" dirty="0">
                  <a:solidFill>
                    <a:srgbClr val="414042"/>
                  </a:solidFill>
                  <a:latin typeface="Arial"/>
                  <a:cs typeface="Arial"/>
                </a:rPr>
                <a:t> </a:t>
              </a:r>
              <a:r>
                <a:rPr sz="1050" dirty="0">
                  <a:solidFill>
                    <a:srgbClr val="414042"/>
                  </a:solidFill>
                  <a:latin typeface="Arial"/>
                  <a:cs typeface="Arial"/>
                </a:rPr>
                <a:t>dose</a:t>
              </a:r>
              <a:r>
                <a:rPr sz="1050" spc="30" dirty="0">
                  <a:solidFill>
                    <a:srgbClr val="414042"/>
                  </a:solidFill>
                  <a:latin typeface="Arial"/>
                  <a:cs typeface="Arial"/>
                </a:rPr>
                <a:t> </a:t>
              </a:r>
              <a:r>
                <a:rPr sz="1050" dirty="0">
                  <a:solidFill>
                    <a:srgbClr val="414042"/>
                  </a:solidFill>
                  <a:latin typeface="Arial"/>
                  <a:cs typeface="Arial"/>
                </a:rPr>
                <a:t>ICS-</a:t>
              </a:r>
              <a:r>
                <a:rPr sz="1050" spc="-10" dirty="0">
                  <a:solidFill>
                    <a:srgbClr val="414042"/>
                  </a:solidFill>
                  <a:latin typeface="Arial"/>
                  <a:cs typeface="Arial"/>
                </a:rPr>
                <a:t>formoterol</a:t>
              </a:r>
              <a:endParaRPr sz="1050" dirty="0">
                <a:latin typeface="Arial"/>
                <a:cs typeface="Arial"/>
              </a:endParaRPr>
            </a:p>
          </p:txBody>
        </p:sp>
        <p:sp>
          <p:nvSpPr>
            <p:cNvPr id="44" name="object 14">
              <a:extLst>
                <a:ext uri="{FF2B5EF4-FFF2-40B4-BE49-F238E27FC236}">
                  <a16:creationId xmlns:a16="http://schemas.microsoft.com/office/drawing/2014/main" xmlns="" id="{9142080F-DBC0-B1E4-817F-70A842C534A5}"/>
                </a:ext>
              </a:extLst>
            </p:cNvPr>
            <p:cNvSpPr txBox="1"/>
            <p:nvPr/>
          </p:nvSpPr>
          <p:spPr>
            <a:xfrm>
              <a:off x="6383371" y="2952088"/>
              <a:ext cx="906780" cy="698500"/>
            </a:xfrm>
            <a:prstGeom prst="rect">
              <a:avLst/>
            </a:prstGeom>
          </p:spPr>
          <p:txBody>
            <a:bodyPr vert="horz" wrap="square" lIns="0" tIns="24130" rIns="0" bIns="0" rtlCol="0">
              <a:spAutoFit/>
            </a:bodyPr>
            <a:lstStyle/>
            <a:p>
              <a:pPr marL="12700">
                <a:lnSpc>
                  <a:spcPct val="100000"/>
                </a:lnSpc>
                <a:spcBef>
                  <a:spcPts val="190"/>
                </a:spcBef>
              </a:pPr>
              <a:r>
                <a:rPr sz="1200" dirty="0">
                  <a:solidFill>
                    <a:srgbClr val="414042"/>
                  </a:solidFill>
                  <a:latin typeface="Arial Black"/>
                  <a:cs typeface="Arial Black"/>
                </a:rPr>
                <a:t>STEP</a:t>
              </a:r>
              <a:r>
                <a:rPr sz="1200" spc="-20" dirty="0">
                  <a:solidFill>
                    <a:srgbClr val="414042"/>
                  </a:solidFill>
                  <a:latin typeface="Arial Black"/>
                  <a:cs typeface="Arial Black"/>
                </a:rPr>
                <a:t> </a:t>
              </a:r>
              <a:r>
                <a:rPr sz="1200" spc="-50" dirty="0">
                  <a:solidFill>
                    <a:srgbClr val="414042"/>
                  </a:solidFill>
                  <a:latin typeface="Arial Black"/>
                  <a:cs typeface="Arial Black"/>
                </a:rPr>
                <a:t>3</a:t>
              </a:r>
              <a:endParaRPr sz="1200">
                <a:latin typeface="Arial Black"/>
                <a:cs typeface="Arial Black"/>
              </a:endParaRPr>
            </a:p>
            <a:p>
              <a:pPr marL="12700" marR="5080">
                <a:lnSpc>
                  <a:spcPts val="1200"/>
                </a:lnSpc>
                <a:spcBef>
                  <a:spcPts val="190"/>
                </a:spcBef>
              </a:pPr>
              <a:r>
                <a:rPr sz="1050" dirty="0">
                  <a:solidFill>
                    <a:srgbClr val="414042"/>
                  </a:solidFill>
                  <a:latin typeface="Arial"/>
                  <a:cs typeface="Arial"/>
                </a:rPr>
                <a:t>Low</a:t>
              </a:r>
              <a:r>
                <a:rPr sz="1050" spc="5" dirty="0">
                  <a:solidFill>
                    <a:srgbClr val="414042"/>
                  </a:solidFill>
                  <a:latin typeface="Arial"/>
                  <a:cs typeface="Arial"/>
                </a:rPr>
                <a:t> </a:t>
              </a:r>
              <a:r>
                <a:rPr sz="1050" spc="-20" dirty="0">
                  <a:solidFill>
                    <a:srgbClr val="414042"/>
                  </a:solidFill>
                  <a:latin typeface="Arial"/>
                  <a:cs typeface="Arial"/>
                </a:rPr>
                <a:t>dose </a:t>
              </a:r>
              <a:r>
                <a:rPr sz="1050" spc="-10" dirty="0">
                  <a:solidFill>
                    <a:srgbClr val="414042"/>
                  </a:solidFill>
                  <a:latin typeface="Arial"/>
                  <a:cs typeface="Arial"/>
                </a:rPr>
                <a:t>maintenance </a:t>
              </a:r>
              <a:r>
                <a:rPr sz="1050" dirty="0">
                  <a:solidFill>
                    <a:srgbClr val="414042"/>
                  </a:solidFill>
                  <a:latin typeface="Arial"/>
                  <a:cs typeface="Arial"/>
                </a:rPr>
                <a:t>ICS-</a:t>
              </a:r>
              <a:r>
                <a:rPr sz="1050" spc="-10" dirty="0">
                  <a:solidFill>
                    <a:srgbClr val="414042"/>
                  </a:solidFill>
                  <a:latin typeface="Arial"/>
                  <a:cs typeface="Arial"/>
                </a:rPr>
                <a:t>formoterol</a:t>
              </a:r>
              <a:endParaRPr sz="1050">
                <a:latin typeface="Arial"/>
                <a:cs typeface="Arial"/>
              </a:endParaRPr>
            </a:p>
          </p:txBody>
        </p:sp>
        <p:sp>
          <p:nvSpPr>
            <p:cNvPr id="45" name="object 15">
              <a:extLst>
                <a:ext uri="{FF2B5EF4-FFF2-40B4-BE49-F238E27FC236}">
                  <a16:creationId xmlns:a16="http://schemas.microsoft.com/office/drawing/2014/main" xmlns="" id="{BB6C82FF-B0B1-BB95-21EB-FC4AF0A397D4}"/>
                </a:ext>
              </a:extLst>
            </p:cNvPr>
            <p:cNvSpPr txBox="1"/>
            <p:nvPr/>
          </p:nvSpPr>
          <p:spPr>
            <a:xfrm>
              <a:off x="7961425" y="2750883"/>
              <a:ext cx="906780" cy="698500"/>
            </a:xfrm>
            <a:prstGeom prst="rect">
              <a:avLst/>
            </a:prstGeom>
          </p:spPr>
          <p:txBody>
            <a:bodyPr vert="horz" wrap="square" lIns="0" tIns="24130" rIns="0" bIns="0" rtlCol="0">
              <a:spAutoFit/>
            </a:bodyPr>
            <a:lstStyle/>
            <a:p>
              <a:pPr marL="12700">
                <a:lnSpc>
                  <a:spcPct val="100000"/>
                </a:lnSpc>
                <a:spcBef>
                  <a:spcPts val="190"/>
                </a:spcBef>
              </a:pPr>
              <a:r>
                <a:rPr sz="1200" dirty="0">
                  <a:solidFill>
                    <a:srgbClr val="414042"/>
                  </a:solidFill>
                  <a:latin typeface="Arial Black"/>
                  <a:cs typeface="Arial Black"/>
                </a:rPr>
                <a:t>STEP</a:t>
              </a:r>
              <a:r>
                <a:rPr sz="1200" spc="-20" dirty="0">
                  <a:solidFill>
                    <a:srgbClr val="414042"/>
                  </a:solidFill>
                  <a:latin typeface="Arial Black"/>
                  <a:cs typeface="Arial Black"/>
                </a:rPr>
                <a:t> </a:t>
              </a:r>
              <a:r>
                <a:rPr sz="1200" spc="-50" dirty="0">
                  <a:solidFill>
                    <a:srgbClr val="414042"/>
                  </a:solidFill>
                  <a:latin typeface="Arial Black"/>
                  <a:cs typeface="Arial Black"/>
                </a:rPr>
                <a:t>4</a:t>
              </a:r>
              <a:endParaRPr sz="1200">
                <a:latin typeface="Arial Black"/>
                <a:cs typeface="Arial Black"/>
              </a:endParaRPr>
            </a:p>
            <a:p>
              <a:pPr marL="12700" marR="5080">
                <a:lnSpc>
                  <a:spcPts val="1200"/>
                </a:lnSpc>
                <a:spcBef>
                  <a:spcPts val="190"/>
                </a:spcBef>
              </a:pPr>
              <a:r>
                <a:rPr sz="1050" dirty="0">
                  <a:solidFill>
                    <a:srgbClr val="414042"/>
                  </a:solidFill>
                  <a:latin typeface="Arial"/>
                  <a:cs typeface="Arial"/>
                </a:rPr>
                <a:t>Medium</a:t>
              </a:r>
              <a:r>
                <a:rPr sz="1050" spc="35" dirty="0">
                  <a:solidFill>
                    <a:srgbClr val="414042"/>
                  </a:solidFill>
                  <a:latin typeface="Arial"/>
                  <a:cs typeface="Arial"/>
                </a:rPr>
                <a:t> </a:t>
              </a:r>
              <a:r>
                <a:rPr sz="1050" spc="-20" dirty="0">
                  <a:solidFill>
                    <a:srgbClr val="414042"/>
                  </a:solidFill>
                  <a:latin typeface="Arial"/>
                  <a:cs typeface="Arial"/>
                </a:rPr>
                <a:t>dose </a:t>
              </a:r>
              <a:r>
                <a:rPr sz="1050" spc="-10" dirty="0">
                  <a:solidFill>
                    <a:srgbClr val="414042"/>
                  </a:solidFill>
                  <a:latin typeface="Arial"/>
                  <a:cs typeface="Arial"/>
                </a:rPr>
                <a:t>maintenance </a:t>
              </a:r>
              <a:r>
                <a:rPr sz="1050" dirty="0">
                  <a:solidFill>
                    <a:srgbClr val="414042"/>
                  </a:solidFill>
                  <a:latin typeface="Arial"/>
                  <a:cs typeface="Arial"/>
                </a:rPr>
                <a:t>ICS-</a:t>
              </a:r>
              <a:r>
                <a:rPr sz="1050" spc="-10" dirty="0">
                  <a:solidFill>
                    <a:srgbClr val="414042"/>
                  </a:solidFill>
                  <a:latin typeface="Arial"/>
                  <a:cs typeface="Arial"/>
                </a:rPr>
                <a:t>formoterol</a:t>
              </a:r>
              <a:endParaRPr sz="1050">
                <a:latin typeface="Arial"/>
                <a:cs typeface="Arial"/>
              </a:endParaRPr>
            </a:p>
          </p:txBody>
        </p:sp>
        <p:sp>
          <p:nvSpPr>
            <p:cNvPr id="46" name="object 16">
              <a:extLst>
                <a:ext uri="{FF2B5EF4-FFF2-40B4-BE49-F238E27FC236}">
                  <a16:creationId xmlns:a16="http://schemas.microsoft.com/office/drawing/2014/main" xmlns="" id="{0FF3BC17-1116-75BB-4130-014C1826F7A9}"/>
                </a:ext>
              </a:extLst>
            </p:cNvPr>
            <p:cNvSpPr txBox="1"/>
            <p:nvPr/>
          </p:nvSpPr>
          <p:spPr>
            <a:xfrm>
              <a:off x="9541840" y="2543730"/>
              <a:ext cx="1426210" cy="1271501"/>
            </a:xfrm>
            <a:prstGeom prst="rect">
              <a:avLst/>
            </a:prstGeom>
          </p:spPr>
          <p:txBody>
            <a:bodyPr vert="horz" wrap="square" lIns="0" tIns="14604" rIns="0" bIns="0" rtlCol="0">
              <a:spAutoFit/>
            </a:bodyPr>
            <a:lstStyle/>
            <a:p>
              <a:pPr marL="12700">
                <a:lnSpc>
                  <a:spcPts val="1230"/>
                </a:lnSpc>
                <a:spcBef>
                  <a:spcPts val="114"/>
                </a:spcBef>
              </a:pPr>
              <a:r>
                <a:rPr lang="en-AU" sz="1050" dirty="0">
                  <a:solidFill>
                    <a:srgbClr val="414042"/>
                  </a:solidFill>
                  <a:latin typeface="Arial Black"/>
                  <a:cs typeface="Arial Black"/>
                </a:rPr>
                <a:t>STEP</a:t>
              </a:r>
              <a:r>
                <a:rPr lang="en-AU" sz="1050" spc="-20" dirty="0">
                  <a:solidFill>
                    <a:srgbClr val="414042"/>
                  </a:solidFill>
                  <a:latin typeface="Arial Black"/>
                  <a:cs typeface="Arial Black"/>
                </a:rPr>
                <a:t> </a:t>
              </a:r>
              <a:r>
                <a:rPr lang="en-AU" sz="1050" spc="-50" dirty="0">
                  <a:solidFill>
                    <a:srgbClr val="414042"/>
                  </a:solidFill>
                  <a:latin typeface="Arial Black"/>
                  <a:cs typeface="Arial Black"/>
                </a:rPr>
                <a:t>5</a:t>
              </a:r>
              <a:endParaRPr lang="en-AU" sz="1050" dirty="0">
                <a:solidFill>
                  <a:srgbClr val="414042"/>
                </a:solidFill>
                <a:latin typeface="Arial"/>
                <a:cs typeface="Arial"/>
              </a:endParaRPr>
            </a:p>
            <a:p>
              <a:pPr marL="12700">
                <a:lnSpc>
                  <a:spcPts val="1230"/>
                </a:lnSpc>
                <a:spcBef>
                  <a:spcPts val="114"/>
                </a:spcBef>
              </a:pPr>
              <a:r>
                <a:rPr sz="1050" dirty="0">
                  <a:solidFill>
                    <a:srgbClr val="414042"/>
                  </a:solidFill>
                  <a:latin typeface="Arial"/>
                  <a:cs typeface="Arial"/>
                </a:rPr>
                <a:t>Add-on</a:t>
              </a:r>
              <a:r>
                <a:rPr sz="1050" spc="30" dirty="0">
                  <a:solidFill>
                    <a:srgbClr val="414042"/>
                  </a:solidFill>
                  <a:latin typeface="Arial"/>
                  <a:cs typeface="Arial"/>
                </a:rPr>
                <a:t> </a:t>
              </a:r>
              <a:r>
                <a:rPr sz="1050" spc="-20" dirty="0">
                  <a:solidFill>
                    <a:srgbClr val="414042"/>
                  </a:solidFill>
                  <a:latin typeface="Arial"/>
                  <a:cs typeface="Arial"/>
                </a:rPr>
                <a:t>LAMA</a:t>
              </a:r>
              <a:endParaRPr sz="1050" dirty="0">
                <a:latin typeface="Arial"/>
                <a:cs typeface="Arial"/>
              </a:endParaRPr>
            </a:p>
            <a:p>
              <a:pPr marL="12700" marR="5080">
                <a:lnSpc>
                  <a:spcPts val="1200"/>
                </a:lnSpc>
                <a:spcBef>
                  <a:spcPts val="60"/>
                </a:spcBef>
              </a:pPr>
              <a:r>
                <a:rPr sz="1050" dirty="0">
                  <a:solidFill>
                    <a:srgbClr val="414042"/>
                  </a:solidFill>
                  <a:latin typeface="Arial"/>
                  <a:cs typeface="Arial"/>
                </a:rPr>
                <a:t>Refer</a:t>
              </a:r>
              <a:r>
                <a:rPr sz="1050" spc="5" dirty="0">
                  <a:solidFill>
                    <a:srgbClr val="414042"/>
                  </a:solidFill>
                  <a:latin typeface="Arial"/>
                  <a:cs typeface="Arial"/>
                </a:rPr>
                <a:t> </a:t>
              </a:r>
              <a:r>
                <a:rPr sz="1050" dirty="0">
                  <a:solidFill>
                    <a:srgbClr val="414042"/>
                  </a:solidFill>
                  <a:latin typeface="Arial"/>
                  <a:cs typeface="Arial"/>
                </a:rPr>
                <a:t>for</a:t>
              </a:r>
              <a:r>
                <a:rPr sz="1050" spc="15" dirty="0">
                  <a:solidFill>
                    <a:srgbClr val="414042"/>
                  </a:solidFill>
                  <a:latin typeface="Arial"/>
                  <a:cs typeface="Arial"/>
                </a:rPr>
                <a:t> </a:t>
              </a:r>
              <a:r>
                <a:rPr sz="1050" spc="-10" dirty="0">
                  <a:solidFill>
                    <a:srgbClr val="414042"/>
                  </a:solidFill>
                  <a:latin typeface="Arial"/>
                  <a:cs typeface="Arial"/>
                </a:rPr>
                <a:t>assessment</a:t>
              </a:r>
              <a:r>
                <a:rPr sz="1050" spc="500" dirty="0">
                  <a:solidFill>
                    <a:srgbClr val="414042"/>
                  </a:solidFill>
                  <a:latin typeface="Arial"/>
                  <a:cs typeface="Arial"/>
                </a:rPr>
                <a:t> </a:t>
              </a:r>
              <a:r>
                <a:rPr sz="1050" dirty="0">
                  <a:solidFill>
                    <a:srgbClr val="414042"/>
                  </a:solidFill>
                  <a:latin typeface="Arial"/>
                  <a:cs typeface="Arial"/>
                </a:rPr>
                <a:t>of</a:t>
              </a:r>
              <a:r>
                <a:rPr sz="1050" spc="5" dirty="0">
                  <a:solidFill>
                    <a:srgbClr val="414042"/>
                  </a:solidFill>
                  <a:latin typeface="Arial"/>
                  <a:cs typeface="Arial"/>
                </a:rPr>
                <a:t> </a:t>
              </a:r>
              <a:r>
                <a:rPr sz="1050" dirty="0">
                  <a:solidFill>
                    <a:srgbClr val="414042"/>
                  </a:solidFill>
                  <a:latin typeface="Arial"/>
                  <a:cs typeface="Arial"/>
                </a:rPr>
                <a:t>phenotype.</a:t>
              </a:r>
              <a:r>
                <a:rPr sz="1050" spc="5" dirty="0">
                  <a:solidFill>
                    <a:srgbClr val="414042"/>
                  </a:solidFill>
                  <a:latin typeface="Arial"/>
                  <a:cs typeface="Arial"/>
                </a:rPr>
                <a:t> </a:t>
              </a:r>
              <a:r>
                <a:rPr sz="1050" spc="-10" dirty="0">
                  <a:solidFill>
                    <a:srgbClr val="414042"/>
                  </a:solidFill>
                  <a:latin typeface="Arial"/>
                  <a:cs typeface="Arial"/>
                </a:rPr>
                <a:t>Consider </a:t>
              </a:r>
              <a:r>
                <a:rPr sz="1050" dirty="0">
                  <a:solidFill>
                    <a:srgbClr val="414042"/>
                  </a:solidFill>
                  <a:latin typeface="Arial"/>
                  <a:cs typeface="Arial"/>
                </a:rPr>
                <a:t>high</a:t>
              </a:r>
              <a:r>
                <a:rPr sz="1050" spc="5" dirty="0">
                  <a:solidFill>
                    <a:srgbClr val="414042"/>
                  </a:solidFill>
                  <a:latin typeface="Arial"/>
                  <a:cs typeface="Arial"/>
                </a:rPr>
                <a:t> </a:t>
              </a:r>
              <a:r>
                <a:rPr sz="1050" dirty="0">
                  <a:solidFill>
                    <a:srgbClr val="414042"/>
                  </a:solidFill>
                  <a:latin typeface="Arial"/>
                  <a:cs typeface="Arial"/>
                </a:rPr>
                <a:t>dose</a:t>
              </a:r>
              <a:r>
                <a:rPr sz="1050" spc="5" dirty="0">
                  <a:solidFill>
                    <a:srgbClr val="414042"/>
                  </a:solidFill>
                  <a:latin typeface="Arial"/>
                  <a:cs typeface="Arial"/>
                </a:rPr>
                <a:t> </a:t>
              </a:r>
              <a:r>
                <a:rPr sz="1050" spc="-10" dirty="0">
                  <a:solidFill>
                    <a:srgbClr val="414042"/>
                  </a:solidFill>
                  <a:latin typeface="Arial"/>
                  <a:cs typeface="Arial"/>
                </a:rPr>
                <a:t>maintenance </a:t>
              </a:r>
              <a:r>
                <a:rPr sz="1050" dirty="0">
                  <a:solidFill>
                    <a:srgbClr val="414042"/>
                  </a:solidFill>
                  <a:latin typeface="Arial"/>
                  <a:cs typeface="Arial"/>
                </a:rPr>
                <a:t>ICS-</a:t>
              </a:r>
              <a:r>
                <a:rPr sz="1050" spc="-10" dirty="0">
                  <a:solidFill>
                    <a:srgbClr val="414042"/>
                  </a:solidFill>
                  <a:latin typeface="Arial"/>
                  <a:cs typeface="Arial"/>
                </a:rPr>
                <a:t>formoterol,</a:t>
              </a:r>
              <a:endParaRPr sz="1050" dirty="0">
                <a:latin typeface="Arial"/>
                <a:cs typeface="Arial"/>
              </a:endParaRPr>
            </a:p>
            <a:p>
              <a:pPr marL="12700" marR="51435">
                <a:lnSpc>
                  <a:spcPts val="1200"/>
                </a:lnSpc>
              </a:pPr>
              <a:r>
                <a:rPr sz="1050" dirty="0">
                  <a:solidFill>
                    <a:srgbClr val="414042"/>
                  </a:solidFill>
                  <a:latin typeface="Arial"/>
                  <a:cs typeface="Arial"/>
                </a:rPr>
                <a:t>±</a:t>
              </a:r>
              <a:r>
                <a:rPr sz="1050" spc="55" dirty="0">
                  <a:solidFill>
                    <a:srgbClr val="414042"/>
                  </a:solidFill>
                  <a:latin typeface="Arial"/>
                  <a:cs typeface="Arial"/>
                </a:rPr>
                <a:t> </a:t>
              </a:r>
              <a:r>
                <a:rPr sz="1050" spc="-10" dirty="0">
                  <a:solidFill>
                    <a:srgbClr val="414042"/>
                  </a:solidFill>
                  <a:latin typeface="Arial"/>
                  <a:cs typeface="Arial"/>
                </a:rPr>
                <a:t>anti-</a:t>
              </a:r>
              <a:r>
                <a:rPr sz="1050" dirty="0">
                  <a:solidFill>
                    <a:srgbClr val="414042"/>
                  </a:solidFill>
                  <a:latin typeface="Arial"/>
                  <a:cs typeface="Arial"/>
                </a:rPr>
                <a:t>IgE,</a:t>
              </a:r>
              <a:r>
                <a:rPr sz="1050" spc="50" dirty="0">
                  <a:solidFill>
                    <a:srgbClr val="414042"/>
                  </a:solidFill>
                  <a:latin typeface="Arial"/>
                  <a:cs typeface="Arial"/>
                </a:rPr>
                <a:t> </a:t>
              </a:r>
              <a:r>
                <a:rPr sz="1050" spc="-10" dirty="0">
                  <a:solidFill>
                    <a:srgbClr val="414042"/>
                  </a:solidFill>
                  <a:latin typeface="Arial"/>
                  <a:cs typeface="Arial"/>
                </a:rPr>
                <a:t>anti-IL5/5R, anti-</a:t>
              </a:r>
              <a:r>
                <a:rPr sz="1050" dirty="0">
                  <a:solidFill>
                    <a:srgbClr val="414042"/>
                  </a:solidFill>
                  <a:latin typeface="Arial"/>
                  <a:cs typeface="Arial"/>
                </a:rPr>
                <a:t>IL4R,</a:t>
              </a:r>
              <a:r>
                <a:rPr sz="1050" spc="95" dirty="0">
                  <a:solidFill>
                    <a:srgbClr val="414042"/>
                  </a:solidFill>
                  <a:latin typeface="Arial"/>
                  <a:cs typeface="Arial"/>
                </a:rPr>
                <a:t> </a:t>
              </a:r>
              <a:r>
                <a:rPr sz="1050" spc="-10" dirty="0">
                  <a:solidFill>
                    <a:srgbClr val="414042"/>
                  </a:solidFill>
                  <a:latin typeface="Arial"/>
                  <a:cs typeface="Arial"/>
                </a:rPr>
                <a:t>anti-</a:t>
              </a:r>
              <a:r>
                <a:rPr sz="1050" spc="-20" dirty="0">
                  <a:solidFill>
                    <a:srgbClr val="414042"/>
                  </a:solidFill>
                  <a:latin typeface="Arial"/>
                  <a:cs typeface="Arial"/>
                </a:rPr>
                <a:t>TSLP</a:t>
              </a:r>
              <a:endParaRPr sz="1050" dirty="0">
                <a:latin typeface="Arial"/>
                <a:cs typeface="Arial"/>
              </a:endParaRPr>
            </a:p>
          </p:txBody>
        </p:sp>
        <p:sp>
          <p:nvSpPr>
            <p:cNvPr id="47" name="object 17">
              <a:extLst>
                <a:ext uri="{FF2B5EF4-FFF2-40B4-BE49-F238E27FC236}">
                  <a16:creationId xmlns:a16="http://schemas.microsoft.com/office/drawing/2014/main" xmlns="" id="{B4DDF106-9DFC-1965-EA1D-3545D9D4FEC6}"/>
                </a:ext>
              </a:extLst>
            </p:cNvPr>
            <p:cNvSpPr txBox="1"/>
            <p:nvPr/>
          </p:nvSpPr>
          <p:spPr>
            <a:xfrm>
              <a:off x="6879488" y="1816961"/>
              <a:ext cx="3280410" cy="716863"/>
            </a:xfrm>
            <a:prstGeom prst="rect">
              <a:avLst/>
            </a:prstGeom>
          </p:spPr>
          <p:txBody>
            <a:bodyPr vert="horz" wrap="square" lIns="0" tIns="36830" rIns="0" bIns="0" rtlCol="0">
              <a:spAutoFit/>
            </a:bodyPr>
            <a:lstStyle/>
            <a:p>
              <a:pPr marL="12700" marR="1363980">
                <a:lnSpc>
                  <a:spcPts val="960"/>
                </a:lnSpc>
                <a:spcBef>
                  <a:spcPts val="290"/>
                </a:spcBef>
              </a:pPr>
              <a:r>
                <a:rPr sz="950" i="1" dirty="0">
                  <a:solidFill>
                    <a:srgbClr val="231F20"/>
                  </a:solidFill>
                  <a:latin typeface="Arial"/>
                  <a:cs typeface="Arial"/>
                </a:rPr>
                <a:t>Treatment</a:t>
              </a:r>
              <a:r>
                <a:rPr sz="950" i="1" spc="5" dirty="0">
                  <a:solidFill>
                    <a:srgbClr val="231F20"/>
                  </a:solidFill>
                  <a:latin typeface="Arial"/>
                  <a:cs typeface="Arial"/>
                </a:rPr>
                <a:t> </a:t>
              </a:r>
              <a:r>
                <a:rPr sz="950" i="1" dirty="0">
                  <a:solidFill>
                    <a:srgbClr val="231F20"/>
                  </a:solidFill>
                  <a:latin typeface="Arial"/>
                  <a:cs typeface="Arial"/>
                </a:rPr>
                <a:t>of</a:t>
              </a:r>
              <a:r>
                <a:rPr sz="950" i="1" spc="5" dirty="0">
                  <a:solidFill>
                    <a:srgbClr val="231F20"/>
                  </a:solidFill>
                  <a:latin typeface="Arial"/>
                  <a:cs typeface="Arial"/>
                </a:rPr>
                <a:t> </a:t>
              </a:r>
              <a:r>
                <a:rPr sz="950" i="1" dirty="0">
                  <a:solidFill>
                    <a:srgbClr val="231F20"/>
                  </a:solidFill>
                  <a:latin typeface="Arial"/>
                  <a:cs typeface="Arial"/>
                </a:rPr>
                <a:t>modifiable</a:t>
              </a:r>
              <a:r>
                <a:rPr sz="950" i="1" spc="10" dirty="0">
                  <a:solidFill>
                    <a:srgbClr val="231F20"/>
                  </a:solidFill>
                  <a:latin typeface="Arial"/>
                  <a:cs typeface="Arial"/>
                </a:rPr>
                <a:t> </a:t>
              </a:r>
              <a:r>
                <a:rPr sz="950" i="1" dirty="0">
                  <a:solidFill>
                    <a:srgbClr val="231F20"/>
                  </a:solidFill>
                  <a:latin typeface="Arial"/>
                  <a:cs typeface="Arial"/>
                </a:rPr>
                <a:t>risk</a:t>
              </a:r>
              <a:r>
                <a:rPr sz="950" i="1" spc="5" dirty="0">
                  <a:solidFill>
                    <a:srgbClr val="231F20"/>
                  </a:solidFill>
                  <a:latin typeface="Arial"/>
                  <a:cs typeface="Arial"/>
                </a:rPr>
                <a:t> </a:t>
              </a:r>
              <a:r>
                <a:rPr sz="950" i="1" spc="-10" dirty="0">
                  <a:solidFill>
                    <a:srgbClr val="231F20"/>
                  </a:solidFill>
                  <a:latin typeface="Arial"/>
                  <a:cs typeface="Arial"/>
                </a:rPr>
                <a:t>factors </a:t>
              </a:r>
              <a:r>
                <a:rPr sz="950" i="1" dirty="0">
                  <a:solidFill>
                    <a:srgbClr val="231F20"/>
                  </a:solidFill>
                  <a:latin typeface="Arial"/>
                  <a:cs typeface="Arial"/>
                </a:rPr>
                <a:t>and</a:t>
              </a:r>
              <a:r>
                <a:rPr sz="950" i="1" spc="5" dirty="0">
                  <a:solidFill>
                    <a:srgbClr val="231F20"/>
                  </a:solidFill>
                  <a:latin typeface="Arial"/>
                  <a:cs typeface="Arial"/>
                </a:rPr>
                <a:t> </a:t>
              </a:r>
              <a:r>
                <a:rPr sz="950" i="1" spc="-10" dirty="0">
                  <a:solidFill>
                    <a:srgbClr val="231F20"/>
                  </a:solidFill>
                  <a:latin typeface="Arial"/>
                  <a:cs typeface="Arial"/>
                </a:rPr>
                <a:t>comorbidities</a:t>
              </a:r>
              <a:endParaRPr sz="950" dirty="0">
                <a:latin typeface="Arial"/>
                <a:cs typeface="Arial"/>
              </a:endParaRPr>
            </a:p>
            <a:p>
              <a:pPr marL="12700">
                <a:lnSpc>
                  <a:spcPts val="1110"/>
                </a:lnSpc>
              </a:pPr>
              <a:r>
                <a:rPr sz="950" i="1" dirty="0">
                  <a:solidFill>
                    <a:srgbClr val="231F20"/>
                  </a:solidFill>
                  <a:latin typeface="Arial"/>
                  <a:cs typeface="Arial"/>
                </a:rPr>
                <a:t>Non-pharmacological</a:t>
              </a:r>
              <a:r>
                <a:rPr sz="950" i="1" spc="-5" dirty="0">
                  <a:solidFill>
                    <a:srgbClr val="231F20"/>
                  </a:solidFill>
                  <a:latin typeface="Arial"/>
                  <a:cs typeface="Arial"/>
                </a:rPr>
                <a:t> </a:t>
              </a:r>
              <a:r>
                <a:rPr sz="950" i="1" spc="-10" dirty="0">
                  <a:solidFill>
                    <a:srgbClr val="231F20"/>
                  </a:solidFill>
                  <a:latin typeface="Arial"/>
                  <a:cs typeface="Arial"/>
                </a:rPr>
                <a:t>strategies</a:t>
              </a:r>
              <a:endParaRPr sz="950" dirty="0">
                <a:latin typeface="Arial"/>
                <a:cs typeface="Arial"/>
              </a:endParaRPr>
            </a:p>
            <a:p>
              <a:pPr marL="12700" marR="372745">
                <a:lnSpc>
                  <a:spcPts val="1120"/>
                </a:lnSpc>
                <a:spcBef>
                  <a:spcPts val="45"/>
                </a:spcBef>
              </a:pPr>
              <a:r>
                <a:rPr sz="950" i="1" dirty="0">
                  <a:solidFill>
                    <a:srgbClr val="231F20"/>
                  </a:solidFill>
                  <a:latin typeface="Arial"/>
                  <a:cs typeface="Arial"/>
                </a:rPr>
                <a:t>Asthma</a:t>
              </a:r>
              <a:r>
                <a:rPr sz="950" i="1" spc="25" dirty="0">
                  <a:solidFill>
                    <a:srgbClr val="231F20"/>
                  </a:solidFill>
                  <a:latin typeface="Arial"/>
                  <a:cs typeface="Arial"/>
                </a:rPr>
                <a:t> </a:t>
              </a:r>
              <a:r>
                <a:rPr sz="950" i="1" dirty="0">
                  <a:solidFill>
                    <a:srgbClr val="231F20"/>
                  </a:solidFill>
                  <a:latin typeface="Arial"/>
                  <a:cs typeface="Arial"/>
                </a:rPr>
                <a:t>medications</a:t>
              </a:r>
              <a:r>
                <a:rPr sz="950" i="1" spc="30" dirty="0">
                  <a:solidFill>
                    <a:srgbClr val="231F20"/>
                  </a:solidFill>
                  <a:latin typeface="Arial"/>
                  <a:cs typeface="Arial"/>
                </a:rPr>
                <a:t> </a:t>
              </a:r>
              <a:r>
                <a:rPr sz="950" i="1" dirty="0">
                  <a:solidFill>
                    <a:srgbClr val="231F20"/>
                  </a:solidFill>
                  <a:latin typeface="Arial"/>
                  <a:cs typeface="Arial"/>
                </a:rPr>
                <a:t>(adjust</a:t>
              </a:r>
              <a:r>
                <a:rPr sz="950" i="1" spc="30" dirty="0">
                  <a:solidFill>
                    <a:srgbClr val="231F20"/>
                  </a:solidFill>
                  <a:latin typeface="Arial"/>
                  <a:cs typeface="Arial"/>
                </a:rPr>
                <a:t> </a:t>
              </a:r>
              <a:r>
                <a:rPr sz="950" i="1" dirty="0">
                  <a:solidFill>
                    <a:srgbClr val="231F20"/>
                  </a:solidFill>
                  <a:latin typeface="Arial"/>
                  <a:cs typeface="Arial"/>
                </a:rPr>
                <a:t>down/up/between</a:t>
              </a:r>
              <a:r>
                <a:rPr sz="950" i="1" spc="30" dirty="0">
                  <a:solidFill>
                    <a:srgbClr val="231F20"/>
                  </a:solidFill>
                  <a:latin typeface="Arial"/>
                  <a:cs typeface="Arial"/>
                </a:rPr>
                <a:t> </a:t>
              </a:r>
              <a:r>
                <a:rPr sz="950" i="1" spc="-10" dirty="0">
                  <a:solidFill>
                    <a:srgbClr val="231F20"/>
                  </a:solidFill>
                  <a:latin typeface="Arial"/>
                  <a:cs typeface="Arial"/>
                </a:rPr>
                <a:t>tracks) </a:t>
              </a:r>
              <a:r>
                <a:rPr sz="950" i="1" dirty="0">
                  <a:solidFill>
                    <a:srgbClr val="231F20"/>
                  </a:solidFill>
                  <a:latin typeface="Arial"/>
                  <a:cs typeface="Arial"/>
                </a:rPr>
                <a:t>Education</a:t>
              </a:r>
              <a:r>
                <a:rPr sz="950" i="1" spc="20" dirty="0">
                  <a:solidFill>
                    <a:srgbClr val="231F20"/>
                  </a:solidFill>
                  <a:latin typeface="Arial"/>
                  <a:cs typeface="Arial"/>
                </a:rPr>
                <a:t> </a:t>
              </a:r>
              <a:r>
                <a:rPr sz="950" i="1" dirty="0">
                  <a:solidFill>
                    <a:srgbClr val="231F20"/>
                  </a:solidFill>
                  <a:latin typeface="Arial"/>
                  <a:cs typeface="Arial"/>
                </a:rPr>
                <a:t>&amp;</a:t>
              </a:r>
              <a:r>
                <a:rPr sz="950" i="1" spc="25" dirty="0">
                  <a:solidFill>
                    <a:srgbClr val="231F20"/>
                  </a:solidFill>
                  <a:latin typeface="Arial"/>
                  <a:cs typeface="Arial"/>
                </a:rPr>
                <a:t> </a:t>
              </a:r>
              <a:r>
                <a:rPr sz="950" i="1" dirty="0">
                  <a:solidFill>
                    <a:srgbClr val="231F20"/>
                  </a:solidFill>
                  <a:latin typeface="Arial"/>
                  <a:cs typeface="Arial"/>
                </a:rPr>
                <a:t>skills</a:t>
              </a:r>
              <a:r>
                <a:rPr sz="950" i="1" spc="20" dirty="0">
                  <a:solidFill>
                    <a:srgbClr val="231F20"/>
                  </a:solidFill>
                  <a:latin typeface="Arial"/>
                  <a:cs typeface="Arial"/>
                </a:rPr>
                <a:t> </a:t>
              </a:r>
              <a:r>
                <a:rPr sz="950" i="1" spc="-10" dirty="0">
                  <a:solidFill>
                    <a:srgbClr val="231F20"/>
                  </a:solidFill>
                  <a:latin typeface="Arial"/>
                  <a:cs typeface="Arial"/>
                </a:rPr>
                <a:t>training</a:t>
              </a:r>
              <a:endParaRPr sz="950" dirty="0">
                <a:latin typeface="Arial"/>
                <a:cs typeface="Arial"/>
              </a:endParaRPr>
            </a:p>
          </p:txBody>
        </p:sp>
        <p:sp>
          <p:nvSpPr>
            <p:cNvPr id="48" name="object 18">
              <a:extLst>
                <a:ext uri="{FF2B5EF4-FFF2-40B4-BE49-F238E27FC236}">
                  <a16:creationId xmlns:a16="http://schemas.microsoft.com/office/drawing/2014/main" xmlns="" id="{9846B779-F90F-6F89-1BE2-0B3B3AFF7193}"/>
                </a:ext>
              </a:extLst>
            </p:cNvPr>
            <p:cNvSpPr txBox="1">
              <a:spLocks/>
            </p:cNvSpPr>
            <p:nvPr/>
          </p:nvSpPr>
          <p:spPr>
            <a:xfrm>
              <a:off x="587358" y="398761"/>
              <a:ext cx="2263775" cy="530273"/>
            </a:xfrm>
            <a:prstGeom prst="rect">
              <a:avLst/>
            </a:prstGeom>
          </p:spPr>
          <p:txBody>
            <a:bodyPr vert="horz" wrap="square" lIns="0" tIns="42545"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marR="5080" algn="l">
                <a:lnSpc>
                  <a:spcPts val="1870"/>
                </a:lnSpc>
                <a:spcBef>
                  <a:spcPts val="335"/>
                </a:spcBef>
              </a:pPr>
              <a:r>
                <a:rPr lang="en-AU" sz="1700" b="1" dirty="0">
                  <a:latin typeface="Arial" panose="020B0604020202020204" pitchFamily="34" charset="0"/>
                  <a:cs typeface="Arial" panose="020B0604020202020204" pitchFamily="34" charset="0"/>
                </a:rPr>
                <a:t>Adults</a:t>
              </a:r>
              <a:r>
                <a:rPr lang="en-AU" sz="1700" b="1" spc="25" dirty="0">
                  <a:latin typeface="Arial" panose="020B0604020202020204" pitchFamily="34" charset="0"/>
                  <a:cs typeface="Arial" panose="020B0604020202020204" pitchFamily="34" charset="0"/>
                </a:rPr>
                <a:t> </a:t>
              </a:r>
              <a:r>
                <a:rPr lang="en-AU" sz="1700" b="1" dirty="0">
                  <a:latin typeface="Arial" panose="020B0604020202020204" pitchFamily="34" charset="0"/>
                  <a:cs typeface="Arial" panose="020B0604020202020204" pitchFamily="34" charset="0"/>
                </a:rPr>
                <a:t>&amp;</a:t>
              </a:r>
              <a:r>
                <a:rPr lang="en-AU" sz="1700" b="1" spc="25" dirty="0">
                  <a:latin typeface="Arial" panose="020B0604020202020204" pitchFamily="34" charset="0"/>
                  <a:cs typeface="Arial" panose="020B0604020202020204" pitchFamily="34" charset="0"/>
                </a:rPr>
                <a:t> </a:t>
              </a:r>
              <a:r>
                <a:rPr lang="en-AU" sz="1700" b="1" spc="-10" dirty="0">
                  <a:latin typeface="Arial" panose="020B0604020202020204" pitchFamily="34" charset="0"/>
                  <a:cs typeface="Arial" panose="020B0604020202020204" pitchFamily="34" charset="0"/>
                </a:rPr>
                <a:t>adolescents </a:t>
              </a:r>
              <a:r>
                <a:rPr lang="en-AU" sz="1700" b="1" dirty="0">
                  <a:latin typeface="Arial" panose="020B0604020202020204" pitchFamily="34" charset="0"/>
                  <a:cs typeface="Arial" panose="020B0604020202020204" pitchFamily="34" charset="0"/>
                </a:rPr>
                <a:t>12+</a:t>
              </a:r>
              <a:r>
                <a:rPr lang="en-AU" sz="1700" b="1" spc="20" dirty="0">
                  <a:latin typeface="Arial" panose="020B0604020202020204" pitchFamily="34" charset="0"/>
                  <a:cs typeface="Arial" panose="020B0604020202020204" pitchFamily="34" charset="0"/>
                </a:rPr>
                <a:t> </a:t>
              </a:r>
              <a:r>
                <a:rPr lang="en-AU" sz="1700" b="1" spc="-10" dirty="0">
                  <a:latin typeface="Arial" panose="020B0604020202020204" pitchFamily="34" charset="0"/>
                  <a:cs typeface="Arial" panose="020B0604020202020204" pitchFamily="34" charset="0"/>
                </a:rPr>
                <a:t>years</a:t>
              </a:r>
            </a:p>
          </p:txBody>
        </p:sp>
        <p:sp>
          <p:nvSpPr>
            <p:cNvPr id="49" name="object 19">
              <a:extLst>
                <a:ext uri="{FF2B5EF4-FFF2-40B4-BE49-F238E27FC236}">
                  <a16:creationId xmlns:a16="http://schemas.microsoft.com/office/drawing/2014/main" xmlns="" id="{4CDD659C-1E67-D08B-320C-2912F71E210C}"/>
                </a:ext>
              </a:extLst>
            </p:cNvPr>
            <p:cNvSpPr txBox="1"/>
            <p:nvPr/>
          </p:nvSpPr>
          <p:spPr>
            <a:xfrm>
              <a:off x="587358" y="985720"/>
              <a:ext cx="2524125" cy="574675"/>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231F20"/>
                  </a:solidFill>
                  <a:latin typeface="Arial"/>
                  <a:cs typeface="Arial"/>
                </a:rPr>
                <a:t>Personalized</a:t>
              </a:r>
              <a:r>
                <a:rPr sz="1200" b="1" spc="-15" dirty="0">
                  <a:solidFill>
                    <a:srgbClr val="231F20"/>
                  </a:solidFill>
                  <a:latin typeface="Arial"/>
                  <a:cs typeface="Arial"/>
                </a:rPr>
                <a:t> </a:t>
              </a:r>
              <a:r>
                <a:rPr sz="1200" b="1" dirty="0">
                  <a:solidFill>
                    <a:srgbClr val="231F20"/>
                  </a:solidFill>
                  <a:latin typeface="Arial"/>
                  <a:cs typeface="Arial"/>
                </a:rPr>
                <a:t>asthma</a:t>
              </a:r>
              <a:r>
                <a:rPr sz="1200" b="1" spc="-15" dirty="0">
                  <a:solidFill>
                    <a:srgbClr val="231F20"/>
                  </a:solidFill>
                  <a:latin typeface="Arial"/>
                  <a:cs typeface="Arial"/>
                </a:rPr>
                <a:t> </a:t>
              </a:r>
              <a:r>
                <a:rPr sz="1200" b="1" spc="-10" dirty="0">
                  <a:solidFill>
                    <a:srgbClr val="231F20"/>
                  </a:solidFill>
                  <a:latin typeface="Arial"/>
                  <a:cs typeface="Arial"/>
                </a:rPr>
                <a:t>management</a:t>
              </a:r>
              <a:endParaRPr sz="1200">
                <a:latin typeface="Arial"/>
                <a:cs typeface="Arial"/>
              </a:endParaRPr>
            </a:p>
            <a:p>
              <a:pPr marL="12700">
                <a:lnSpc>
                  <a:spcPct val="100000"/>
                </a:lnSpc>
              </a:pPr>
              <a:r>
                <a:rPr sz="1200" dirty="0">
                  <a:solidFill>
                    <a:srgbClr val="414042"/>
                  </a:solidFill>
                  <a:latin typeface="Arial"/>
                  <a:cs typeface="Arial"/>
                </a:rPr>
                <a:t>Assess,</a:t>
              </a:r>
              <a:r>
                <a:rPr sz="1200" spc="-70" dirty="0">
                  <a:solidFill>
                    <a:srgbClr val="414042"/>
                  </a:solidFill>
                  <a:latin typeface="Arial"/>
                  <a:cs typeface="Arial"/>
                </a:rPr>
                <a:t> </a:t>
              </a:r>
              <a:r>
                <a:rPr sz="1200" dirty="0">
                  <a:solidFill>
                    <a:srgbClr val="414042"/>
                  </a:solidFill>
                  <a:latin typeface="Arial"/>
                  <a:cs typeface="Arial"/>
                </a:rPr>
                <a:t>Adjust, </a:t>
              </a:r>
              <a:r>
                <a:rPr sz="1200" spc="-10" dirty="0">
                  <a:solidFill>
                    <a:srgbClr val="414042"/>
                  </a:solidFill>
                  <a:latin typeface="Arial"/>
                  <a:cs typeface="Arial"/>
                </a:rPr>
                <a:t>Review</a:t>
              </a:r>
              <a:endParaRPr sz="1200">
                <a:latin typeface="Arial"/>
                <a:cs typeface="Arial"/>
              </a:endParaRPr>
            </a:p>
            <a:p>
              <a:pPr marL="12700">
                <a:lnSpc>
                  <a:spcPct val="100000"/>
                </a:lnSpc>
              </a:pPr>
              <a:r>
                <a:rPr sz="1200" dirty="0">
                  <a:solidFill>
                    <a:srgbClr val="414042"/>
                  </a:solidFill>
                  <a:latin typeface="Arial"/>
                  <a:cs typeface="Arial"/>
                </a:rPr>
                <a:t>for</a:t>
              </a:r>
              <a:r>
                <a:rPr sz="1200" spc="-30" dirty="0">
                  <a:solidFill>
                    <a:srgbClr val="414042"/>
                  </a:solidFill>
                  <a:latin typeface="Arial"/>
                  <a:cs typeface="Arial"/>
                </a:rPr>
                <a:t> </a:t>
              </a:r>
              <a:r>
                <a:rPr sz="1200" dirty="0">
                  <a:solidFill>
                    <a:srgbClr val="414042"/>
                  </a:solidFill>
                  <a:latin typeface="Arial"/>
                  <a:cs typeface="Arial"/>
                </a:rPr>
                <a:t>individual</a:t>
              </a:r>
              <a:r>
                <a:rPr sz="1200" spc="-30" dirty="0">
                  <a:solidFill>
                    <a:srgbClr val="414042"/>
                  </a:solidFill>
                  <a:latin typeface="Arial"/>
                  <a:cs typeface="Arial"/>
                </a:rPr>
                <a:t> </a:t>
              </a:r>
              <a:r>
                <a:rPr sz="1200" dirty="0">
                  <a:solidFill>
                    <a:srgbClr val="414042"/>
                  </a:solidFill>
                  <a:latin typeface="Arial"/>
                  <a:cs typeface="Arial"/>
                </a:rPr>
                <a:t>patient</a:t>
              </a:r>
              <a:r>
                <a:rPr sz="1200" spc="-25" dirty="0">
                  <a:solidFill>
                    <a:srgbClr val="414042"/>
                  </a:solidFill>
                  <a:latin typeface="Arial"/>
                  <a:cs typeface="Arial"/>
                </a:rPr>
                <a:t> </a:t>
              </a:r>
              <a:r>
                <a:rPr sz="1200" spc="-10" dirty="0">
                  <a:solidFill>
                    <a:srgbClr val="414042"/>
                  </a:solidFill>
                  <a:latin typeface="Arial"/>
                  <a:cs typeface="Arial"/>
                </a:rPr>
                <a:t>needs</a:t>
              </a:r>
              <a:endParaRPr sz="1200">
                <a:latin typeface="Arial"/>
                <a:cs typeface="Arial"/>
              </a:endParaRPr>
            </a:p>
          </p:txBody>
        </p:sp>
        <p:sp>
          <p:nvSpPr>
            <p:cNvPr id="50" name="object 20">
              <a:extLst>
                <a:ext uri="{FF2B5EF4-FFF2-40B4-BE49-F238E27FC236}">
                  <a16:creationId xmlns:a16="http://schemas.microsoft.com/office/drawing/2014/main" xmlns="" id="{1FE9D53B-4587-2571-3571-8F7C649F9F1B}"/>
                </a:ext>
              </a:extLst>
            </p:cNvPr>
            <p:cNvSpPr txBox="1"/>
            <p:nvPr/>
          </p:nvSpPr>
          <p:spPr>
            <a:xfrm>
              <a:off x="4520554" y="1461939"/>
              <a:ext cx="1049020" cy="741045"/>
            </a:xfrm>
            <a:prstGeom prst="rect">
              <a:avLst/>
            </a:prstGeom>
          </p:spPr>
          <p:txBody>
            <a:bodyPr vert="horz" wrap="square" lIns="0" tIns="20955" rIns="0" bIns="0" rtlCol="0">
              <a:spAutoFit/>
            </a:bodyPr>
            <a:lstStyle/>
            <a:p>
              <a:pPr marL="12700" marR="255270">
                <a:lnSpc>
                  <a:spcPts val="1120"/>
                </a:lnSpc>
                <a:spcBef>
                  <a:spcPts val="165"/>
                </a:spcBef>
              </a:pPr>
              <a:r>
                <a:rPr sz="950" i="1" spc="-10" dirty="0">
                  <a:solidFill>
                    <a:srgbClr val="231F20"/>
                  </a:solidFill>
                  <a:latin typeface="Arial"/>
                  <a:cs typeface="Arial"/>
                </a:rPr>
                <a:t>Symptoms Exacerbations </a:t>
              </a:r>
              <a:r>
                <a:rPr sz="950" i="1" dirty="0">
                  <a:solidFill>
                    <a:srgbClr val="231F20"/>
                  </a:solidFill>
                  <a:latin typeface="Arial"/>
                  <a:cs typeface="Arial"/>
                </a:rPr>
                <a:t>Side-</a:t>
              </a:r>
              <a:r>
                <a:rPr sz="950" i="1" spc="-10" dirty="0">
                  <a:solidFill>
                    <a:srgbClr val="231F20"/>
                  </a:solidFill>
                  <a:latin typeface="Arial"/>
                  <a:cs typeface="Arial"/>
                </a:rPr>
                <a:t>effects </a:t>
              </a:r>
              <a:r>
                <a:rPr sz="950" i="1" dirty="0">
                  <a:solidFill>
                    <a:srgbClr val="231F20"/>
                  </a:solidFill>
                  <a:latin typeface="Arial"/>
                  <a:cs typeface="Arial"/>
                </a:rPr>
                <a:t>Lung</a:t>
              </a:r>
              <a:r>
                <a:rPr sz="950" i="1" spc="5" dirty="0">
                  <a:solidFill>
                    <a:srgbClr val="231F20"/>
                  </a:solidFill>
                  <a:latin typeface="Arial"/>
                  <a:cs typeface="Arial"/>
                </a:rPr>
                <a:t> </a:t>
              </a:r>
              <a:r>
                <a:rPr sz="950" i="1" spc="-10" dirty="0">
                  <a:solidFill>
                    <a:srgbClr val="231F20"/>
                  </a:solidFill>
                  <a:latin typeface="Arial"/>
                  <a:cs typeface="Arial"/>
                </a:rPr>
                <a:t>function</a:t>
              </a:r>
              <a:endParaRPr sz="950">
                <a:latin typeface="Arial"/>
                <a:cs typeface="Arial"/>
              </a:endParaRPr>
            </a:p>
            <a:p>
              <a:pPr marL="12700">
                <a:lnSpc>
                  <a:spcPts val="1085"/>
                </a:lnSpc>
              </a:pPr>
              <a:r>
                <a:rPr sz="950" i="1" dirty="0">
                  <a:solidFill>
                    <a:srgbClr val="231F20"/>
                  </a:solidFill>
                  <a:latin typeface="Arial"/>
                  <a:cs typeface="Arial"/>
                </a:rPr>
                <a:t>Patient</a:t>
              </a:r>
              <a:r>
                <a:rPr sz="950" i="1" spc="25" dirty="0">
                  <a:solidFill>
                    <a:srgbClr val="231F20"/>
                  </a:solidFill>
                  <a:latin typeface="Arial"/>
                  <a:cs typeface="Arial"/>
                </a:rPr>
                <a:t> </a:t>
              </a:r>
              <a:r>
                <a:rPr sz="950" i="1" spc="-10" dirty="0">
                  <a:solidFill>
                    <a:srgbClr val="231F20"/>
                  </a:solidFill>
                  <a:latin typeface="Arial"/>
                  <a:cs typeface="Arial"/>
                </a:rPr>
                <a:t>satisfaction</a:t>
              </a:r>
              <a:endParaRPr sz="950">
                <a:latin typeface="Arial"/>
                <a:cs typeface="Arial"/>
              </a:endParaRPr>
            </a:p>
          </p:txBody>
        </p:sp>
        <p:sp>
          <p:nvSpPr>
            <p:cNvPr id="51" name="object 21">
              <a:extLst>
                <a:ext uri="{FF2B5EF4-FFF2-40B4-BE49-F238E27FC236}">
                  <a16:creationId xmlns:a16="http://schemas.microsoft.com/office/drawing/2014/main" xmlns="" id="{FBC47B16-C2BA-6D5F-85A4-CAD43219DB80}"/>
                </a:ext>
              </a:extLst>
            </p:cNvPr>
            <p:cNvSpPr txBox="1"/>
            <p:nvPr/>
          </p:nvSpPr>
          <p:spPr>
            <a:xfrm>
              <a:off x="6879488" y="431112"/>
              <a:ext cx="2084705" cy="862965"/>
            </a:xfrm>
            <a:prstGeom prst="rect">
              <a:avLst/>
            </a:prstGeom>
          </p:spPr>
          <p:txBody>
            <a:bodyPr vert="horz" wrap="square" lIns="0" tIns="20955" rIns="0" bIns="0" rtlCol="0">
              <a:spAutoFit/>
            </a:bodyPr>
            <a:lstStyle/>
            <a:p>
              <a:pPr marL="12700" marR="5080">
                <a:lnSpc>
                  <a:spcPts val="1120"/>
                </a:lnSpc>
                <a:spcBef>
                  <a:spcPts val="165"/>
                </a:spcBef>
              </a:pPr>
              <a:r>
                <a:rPr sz="950" i="1" dirty="0">
                  <a:solidFill>
                    <a:srgbClr val="231F20"/>
                  </a:solidFill>
                  <a:latin typeface="Arial"/>
                  <a:cs typeface="Arial"/>
                </a:rPr>
                <a:t>Confirmation of diagnosis if </a:t>
              </a:r>
              <a:r>
                <a:rPr sz="950" i="1" spc="-10" dirty="0">
                  <a:solidFill>
                    <a:srgbClr val="231F20"/>
                  </a:solidFill>
                  <a:latin typeface="Arial"/>
                  <a:cs typeface="Arial"/>
                </a:rPr>
                <a:t>necessary </a:t>
              </a:r>
              <a:r>
                <a:rPr sz="950" i="1" dirty="0">
                  <a:solidFill>
                    <a:srgbClr val="231F20"/>
                  </a:solidFill>
                  <a:latin typeface="Arial"/>
                  <a:cs typeface="Arial"/>
                </a:rPr>
                <a:t>Symptom</a:t>
              </a:r>
              <a:r>
                <a:rPr sz="950" i="1" spc="15" dirty="0">
                  <a:solidFill>
                    <a:srgbClr val="231F20"/>
                  </a:solidFill>
                  <a:latin typeface="Arial"/>
                  <a:cs typeface="Arial"/>
                </a:rPr>
                <a:t> </a:t>
              </a:r>
              <a:r>
                <a:rPr sz="950" i="1" dirty="0">
                  <a:solidFill>
                    <a:srgbClr val="231F20"/>
                  </a:solidFill>
                  <a:latin typeface="Arial"/>
                  <a:cs typeface="Arial"/>
                </a:rPr>
                <a:t>control</a:t>
              </a:r>
              <a:r>
                <a:rPr sz="950" i="1" spc="25" dirty="0">
                  <a:solidFill>
                    <a:srgbClr val="231F20"/>
                  </a:solidFill>
                  <a:latin typeface="Arial"/>
                  <a:cs typeface="Arial"/>
                </a:rPr>
                <a:t> </a:t>
              </a:r>
              <a:r>
                <a:rPr sz="950" i="1" dirty="0">
                  <a:solidFill>
                    <a:srgbClr val="231F20"/>
                  </a:solidFill>
                  <a:latin typeface="Arial"/>
                  <a:cs typeface="Arial"/>
                </a:rPr>
                <a:t>&amp;</a:t>
              </a:r>
              <a:r>
                <a:rPr sz="950" i="1" spc="25" dirty="0">
                  <a:solidFill>
                    <a:srgbClr val="231F20"/>
                  </a:solidFill>
                  <a:latin typeface="Arial"/>
                  <a:cs typeface="Arial"/>
                </a:rPr>
                <a:t> </a:t>
              </a:r>
              <a:r>
                <a:rPr sz="950" i="1" spc="-10" dirty="0">
                  <a:solidFill>
                    <a:srgbClr val="231F20"/>
                  </a:solidFill>
                  <a:latin typeface="Arial"/>
                  <a:cs typeface="Arial"/>
                </a:rPr>
                <a:t>modifiable</a:t>
              </a:r>
              <a:endParaRPr sz="950">
                <a:latin typeface="Arial"/>
                <a:cs typeface="Arial"/>
              </a:endParaRPr>
            </a:p>
            <a:p>
              <a:pPr marL="12700">
                <a:lnSpc>
                  <a:spcPts val="915"/>
                </a:lnSpc>
              </a:pPr>
              <a:r>
                <a:rPr sz="950" i="1" dirty="0">
                  <a:solidFill>
                    <a:srgbClr val="231F20"/>
                  </a:solidFill>
                  <a:latin typeface="Arial"/>
                  <a:cs typeface="Arial"/>
                </a:rPr>
                <a:t>risk</a:t>
              </a:r>
              <a:r>
                <a:rPr sz="950" i="1" spc="20" dirty="0">
                  <a:solidFill>
                    <a:srgbClr val="231F20"/>
                  </a:solidFill>
                  <a:latin typeface="Arial"/>
                  <a:cs typeface="Arial"/>
                </a:rPr>
                <a:t> </a:t>
              </a:r>
              <a:r>
                <a:rPr sz="950" i="1" dirty="0">
                  <a:solidFill>
                    <a:srgbClr val="231F20"/>
                  </a:solidFill>
                  <a:latin typeface="Arial"/>
                  <a:cs typeface="Arial"/>
                </a:rPr>
                <a:t>factors</a:t>
              </a:r>
              <a:r>
                <a:rPr sz="950" i="1" spc="25" dirty="0">
                  <a:solidFill>
                    <a:srgbClr val="231F20"/>
                  </a:solidFill>
                  <a:latin typeface="Arial"/>
                  <a:cs typeface="Arial"/>
                </a:rPr>
                <a:t> </a:t>
              </a:r>
              <a:r>
                <a:rPr sz="950" i="1" dirty="0">
                  <a:solidFill>
                    <a:srgbClr val="231F20"/>
                  </a:solidFill>
                  <a:latin typeface="Arial"/>
                  <a:cs typeface="Arial"/>
                </a:rPr>
                <a:t>(see</a:t>
              </a:r>
              <a:r>
                <a:rPr sz="950" i="1" spc="25" dirty="0">
                  <a:solidFill>
                    <a:srgbClr val="231F20"/>
                  </a:solidFill>
                  <a:latin typeface="Arial"/>
                  <a:cs typeface="Arial"/>
                </a:rPr>
                <a:t> </a:t>
              </a:r>
              <a:r>
                <a:rPr sz="950" i="1" dirty="0">
                  <a:solidFill>
                    <a:srgbClr val="231F20"/>
                  </a:solidFill>
                  <a:latin typeface="Arial"/>
                  <a:cs typeface="Arial"/>
                </a:rPr>
                <a:t>Box</a:t>
              </a:r>
              <a:r>
                <a:rPr sz="950" i="1" spc="25" dirty="0">
                  <a:solidFill>
                    <a:srgbClr val="231F20"/>
                  </a:solidFill>
                  <a:latin typeface="Arial"/>
                  <a:cs typeface="Arial"/>
                </a:rPr>
                <a:t> </a:t>
              </a:r>
              <a:r>
                <a:rPr sz="950" i="1" spc="-10" dirty="0">
                  <a:solidFill>
                    <a:srgbClr val="231F20"/>
                  </a:solidFill>
                  <a:latin typeface="Arial"/>
                  <a:cs typeface="Arial"/>
                </a:rPr>
                <a:t>2-</a:t>
              </a:r>
              <a:r>
                <a:rPr sz="950" i="1" spc="-25" dirty="0">
                  <a:solidFill>
                    <a:srgbClr val="231F20"/>
                  </a:solidFill>
                  <a:latin typeface="Arial"/>
                  <a:cs typeface="Arial"/>
                </a:rPr>
                <a:t>2B)</a:t>
              </a:r>
              <a:endParaRPr sz="950">
                <a:latin typeface="Arial"/>
                <a:cs typeface="Arial"/>
              </a:endParaRPr>
            </a:p>
            <a:p>
              <a:pPr marL="12700">
                <a:lnSpc>
                  <a:spcPts val="1120"/>
                </a:lnSpc>
              </a:pPr>
              <a:r>
                <a:rPr sz="950" i="1" spc="-10" dirty="0">
                  <a:solidFill>
                    <a:srgbClr val="231F20"/>
                  </a:solidFill>
                  <a:latin typeface="Arial"/>
                  <a:cs typeface="Arial"/>
                </a:rPr>
                <a:t>Comorbidities</a:t>
              </a:r>
              <a:endParaRPr sz="950">
                <a:latin typeface="Arial"/>
                <a:cs typeface="Arial"/>
              </a:endParaRPr>
            </a:p>
            <a:p>
              <a:pPr marL="12700" marR="402590">
                <a:lnSpc>
                  <a:spcPts val="1120"/>
                </a:lnSpc>
                <a:spcBef>
                  <a:spcPts val="40"/>
                </a:spcBef>
              </a:pPr>
              <a:r>
                <a:rPr sz="950" i="1" dirty="0">
                  <a:solidFill>
                    <a:srgbClr val="231F20"/>
                  </a:solidFill>
                  <a:latin typeface="Arial"/>
                  <a:cs typeface="Arial"/>
                </a:rPr>
                <a:t>Inhaler</a:t>
              </a:r>
              <a:r>
                <a:rPr sz="950" i="1" spc="25" dirty="0">
                  <a:solidFill>
                    <a:srgbClr val="231F20"/>
                  </a:solidFill>
                  <a:latin typeface="Arial"/>
                  <a:cs typeface="Arial"/>
                </a:rPr>
                <a:t> </a:t>
              </a:r>
              <a:r>
                <a:rPr sz="950" i="1" dirty="0">
                  <a:solidFill>
                    <a:srgbClr val="231F20"/>
                  </a:solidFill>
                  <a:latin typeface="Arial"/>
                  <a:cs typeface="Arial"/>
                </a:rPr>
                <a:t>technique</a:t>
              </a:r>
              <a:r>
                <a:rPr sz="950" i="1" spc="25" dirty="0">
                  <a:solidFill>
                    <a:srgbClr val="231F20"/>
                  </a:solidFill>
                  <a:latin typeface="Arial"/>
                  <a:cs typeface="Arial"/>
                </a:rPr>
                <a:t> </a:t>
              </a:r>
              <a:r>
                <a:rPr sz="950" i="1" dirty="0">
                  <a:solidFill>
                    <a:srgbClr val="231F20"/>
                  </a:solidFill>
                  <a:latin typeface="Arial"/>
                  <a:cs typeface="Arial"/>
                </a:rPr>
                <a:t>&amp;</a:t>
              </a:r>
              <a:r>
                <a:rPr sz="950" i="1" spc="25" dirty="0">
                  <a:solidFill>
                    <a:srgbClr val="231F20"/>
                  </a:solidFill>
                  <a:latin typeface="Arial"/>
                  <a:cs typeface="Arial"/>
                </a:rPr>
                <a:t> </a:t>
              </a:r>
              <a:r>
                <a:rPr sz="950" i="1" spc="-10" dirty="0">
                  <a:solidFill>
                    <a:srgbClr val="231F20"/>
                  </a:solidFill>
                  <a:latin typeface="Arial"/>
                  <a:cs typeface="Arial"/>
                </a:rPr>
                <a:t>adherence </a:t>
              </a:r>
              <a:r>
                <a:rPr sz="950" i="1" dirty="0">
                  <a:solidFill>
                    <a:srgbClr val="231F20"/>
                  </a:solidFill>
                  <a:latin typeface="Arial"/>
                  <a:cs typeface="Arial"/>
                </a:rPr>
                <a:t>Patient</a:t>
              </a:r>
              <a:r>
                <a:rPr sz="950" i="1" spc="10" dirty="0">
                  <a:solidFill>
                    <a:srgbClr val="231F20"/>
                  </a:solidFill>
                  <a:latin typeface="Arial"/>
                  <a:cs typeface="Arial"/>
                </a:rPr>
                <a:t> </a:t>
              </a:r>
              <a:r>
                <a:rPr sz="950" i="1" dirty="0">
                  <a:solidFill>
                    <a:srgbClr val="231F20"/>
                  </a:solidFill>
                  <a:latin typeface="Arial"/>
                  <a:cs typeface="Arial"/>
                </a:rPr>
                <a:t>preferences</a:t>
              </a:r>
              <a:r>
                <a:rPr sz="950" i="1" spc="10" dirty="0">
                  <a:solidFill>
                    <a:srgbClr val="231F20"/>
                  </a:solidFill>
                  <a:latin typeface="Arial"/>
                  <a:cs typeface="Arial"/>
                </a:rPr>
                <a:t> </a:t>
              </a:r>
              <a:r>
                <a:rPr sz="950" i="1" dirty="0">
                  <a:solidFill>
                    <a:srgbClr val="231F20"/>
                  </a:solidFill>
                  <a:latin typeface="Arial"/>
                  <a:cs typeface="Arial"/>
                </a:rPr>
                <a:t>and</a:t>
              </a:r>
              <a:r>
                <a:rPr sz="950" i="1" spc="15" dirty="0">
                  <a:solidFill>
                    <a:srgbClr val="231F20"/>
                  </a:solidFill>
                  <a:latin typeface="Arial"/>
                  <a:cs typeface="Arial"/>
                </a:rPr>
                <a:t> </a:t>
              </a:r>
              <a:r>
                <a:rPr sz="950" i="1" spc="-10" dirty="0">
                  <a:solidFill>
                    <a:srgbClr val="231F20"/>
                  </a:solidFill>
                  <a:latin typeface="Arial"/>
                  <a:cs typeface="Arial"/>
                </a:rPr>
                <a:t>goals</a:t>
              </a:r>
              <a:endParaRPr sz="950">
                <a:latin typeface="Arial"/>
                <a:cs typeface="Arial"/>
              </a:endParaRPr>
            </a:p>
          </p:txBody>
        </p:sp>
        <p:sp>
          <p:nvSpPr>
            <p:cNvPr id="52" name="object 22">
              <a:extLst>
                <a:ext uri="{FF2B5EF4-FFF2-40B4-BE49-F238E27FC236}">
                  <a16:creationId xmlns:a16="http://schemas.microsoft.com/office/drawing/2014/main" xmlns="" id="{41A01324-9AB7-3348-DF6B-8E49EE0D23D2}"/>
                </a:ext>
              </a:extLst>
            </p:cNvPr>
            <p:cNvSpPr txBox="1"/>
            <p:nvPr/>
          </p:nvSpPr>
          <p:spPr>
            <a:xfrm>
              <a:off x="918457" y="3172439"/>
              <a:ext cx="1903095" cy="1001394"/>
            </a:xfrm>
            <a:prstGeom prst="rect">
              <a:avLst/>
            </a:prstGeom>
          </p:spPr>
          <p:txBody>
            <a:bodyPr vert="horz" wrap="square" lIns="0" tIns="14604" rIns="0" bIns="0" rtlCol="0">
              <a:spAutoFit/>
            </a:bodyPr>
            <a:lstStyle/>
            <a:p>
              <a:pPr marL="12700">
                <a:lnSpc>
                  <a:spcPct val="100000"/>
                </a:lnSpc>
                <a:spcBef>
                  <a:spcPts val="114"/>
                </a:spcBef>
              </a:pPr>
              <a:r>
                <a:rPr sz="1050" dirty="0">
                  <a:solidFill>
                    <a:srgbClr val="EB9237"/>
                  </a:solidFill>
                  <a:latin typeface="Arial Black"/>
                  <a:cs typeface="Arial Black"/>
                </a:rPr>
                <a:t>CONTROLLER</a:t>
              </a:r>
              <a:r>
                <a:rPr sz="1050" spc="55" dirty="0">
                  <a:solidFill>
                    <a:srgbClr val="EB9237"/>
                  </a:solidFill>
                  <a:latin typeface="Arial Black"/>
                  <a:cs typeface="Arial Black"/>
                </a:rPr>
                <a:t> </a:t>
              </a:r>
              <a:r>
                <a:rPr sz="1050" spc="-25" dirty="0">
                  <a:solidFill>
                    <a:srgbClr val="414042"/>
                  </a:solidFill>
                  <a:latin typeface="Arial"/>
                  <a:cs typeface="Arial"/>
                </a:rPr>
                <a:t>and</a:t>
              </a:r>
              <a:endParaRPr sz="1050" dirty="0">
                <a:latin typeface="Arial"/>
                <a:cs typeface="Arial"/>
              </a:endParaRPr>
            </a:p>
            <a:p>
              <a:pPr marL="12700">
                <a:lnSpc>
                  <a:spcPct val="100000"/>
                </a:lnSpc>
                <a:spcBef>
                  <a:spcPts val="20"/>
                </a:spcBef>
              </a:pPr>
              <a:r>
                <a:rPr sz="1050" dirty="0">
                  <a:solidFill>
                    <a:srgbClr val="EB9237"/>
                  </a:solidFill>
                  <a:latin typeface="Arial Black"/>
                  <a:cs typeface="Arial Black"/>
                </a:rPr>
                <a:t>PREFERRED</a:t>
              </a:r>
              <a:r>
                <a:rPr sz="1050" spc="30" dirty="0">
                  <a:solidFill>
                    <a:srgbClr val="EB9237"/>
                  </a:solidFill>
                  <a:latin typeface="Arial Black"/>
                  <a:cs typeface="Arial Black"/>
                </a:rPr>
                <a:t> </a:t>
              </a:r>
              <a:r>
                <a:rPr sz="1050" spc="-10" dirty="0">
                  <a:solidFill>
                    <a:srgbClr val="EB9237"/>
                  </a:solidFill>
                  <a:latin typeface="Arial Black"/>
                  <a:cs typeface="Arial Black"/>
                </a:rPr>
                <a:t>RELIEVER</a:t>
              </a:r>
              <a:endParaRPr sz="1050" dirty="0">
                <a:latin typeface="Arial Black"/>
                <a:cs typeface="Arial Black"/>
              </a:endParaRPr>
            </a:p>
            <a:p>
              <a:pPr marL="12700" marR="5080">
                <a:lnSpc>
                  <a:spcPct val="101600"/>
                </a:lnSpc>
              </a:pPr>
              <a:r>
                <a:rPr sz="1050" dirty="0">
                  <a:solidFill>
                    <a:srgbClr val="414042"/>
                  </a:solidFill>
                  <a:latin typeface="Arial"/>
                  <a:cs typeface="Arial"/>
                </a:rPr>
                <a:t>(Track</a:t>
              </a:r>
              <a:r>
                <a:rPr sz="1050" spc="5" dirty="0">
                  <a:solidFill>
                    <a:srgbClr val="414042"/>
                  </a:solidFill>
                  <a:latin typeface="Arial"/>
                  <a:cs typeface="Arial"/>
                </a:rPr>
                <a:t> </a:t>
              </a:r>
              <a:r>
                <a:rPr sz="1050" dirty="0">
                  <a:solidFill>
                    <a:srgbClr val="414042"/>
                  </a:solidFill>
                  <a:latin typeface="Arial"/>
                  <a:cs typeface="Arial"/>
                </a:rPr>
                <a:t>1).</a:t>
              </a:r>
              <a:r>
                <a:rPr sz="1050" spc="5" dirty="0">
                  <a:solidFill>
                    <a:srgbClr val="414042"/>
                  </a:solidFill>
                  <a:latin typeface="Arial"/>
                  <a:cs typeface="Arial"/>
                </a:rPr>
                <a:t> </a:t>
              </a:r>
              <a:r>
                <a:rPr sz="1050" dirty="0">
                  <a:solidFill>
                    <a:srgbClr val="414042"/>
                  </a:solidFill>
                  <a:latin typeface="Arial"/>
                  <a:cs typeface="Arial"/>
                </a:rPr>
                <a:t>Using</a:t>
              </a:r>
              <a:r>
                <a:rPr sz="1050" spc="5" dirty="0">
                  <a:solidFill>
                    <a:srgbClr val="414042"/>
                  </a:solidFill>
                  <a:latin typeface="Arial"/>
                  <a:cs typeface="Arial"/>
                </a:rPr>
                <a:t> </a:t>
              </a:r>
              <a:r>
                <a:rPr sz="1050" dirty="0">
                  <a:solidFill>
                    <a:srgbClr val="414042"/>
                  </a:solidFill>
                  <a:latin typeface="Arial"/>
                  <a:cs typeface="Arial"/>
                </a:rPr>
                <a:t>ICS-</a:t>
              </a:r>
              <a:r>
                <a:rPr sz="1050" spc="-10" dirty="0">
                  <a:solidFill>
                    <a:srgbClr val="414042"/>
                  </a:solidFill>
                  <a:latin typeface="Arial"/>
                  <a:cs typeface="Arial"/>
                </a:rPr>
                <a:t>formoterol </a:t>
              </a:r>
              <a:r>
                <a:rPr sz="1050" dirty="0">
                  <a:solidFill>
                    <a:srgbClr val="414042"/>
                  </a:solidFill>
                  <a:latin typeface="Arial"/>
                  <a:cs typeface="Arial"/>
                </a:rPr>
                <a:t>as</a:t>
              </a:r>
              <a:r>
                <a:rPr sz="1050" spc="20" dirty="0">
                  <a:solidFill>
                    <a:srgbClr val="414042"/>
                  </a:solidFill>
                  <a:latin typeface="Arial"/>
                  <a:cs typeface="Arial"/>
                </a:rPr>
                <a:t> </a:t>
              </a:r>
              <a:r>
                <a:rPr sz="1050" dirty="0">
                  <a:solidFill>
                    <a:srgbClr val="414042"/>
                  </a:solidFill>
                  <a:latin typeface="Arial"/>
                  <a:cs typeface="Arial"/>
                </a:rPr>
                <a:t>reliever</a:t>
              </a:r>
              <a:r>
                <a:rPr sz="1050" spc="20" dirty="0">
                  <a:solidFill>
                    <a:srgbClr val="414042"/>
                  </a:solidFill>
                  <a:latin typeface="Arial"/>
                  <a:cs typeface="Arial"/>
                </a:rPr>
                <a:t> </a:t>
              </a:r>
              <a:r>
                <a:rPr sz="1050" dirty="0">
                  <a:solidFill>
                    <a:srgbClr val="414042"/>
                  </a:solidFill>
                  <a:latin typeface="Arial"/>
                  <a:cs typeface="Arial"/>
                </a:rPr>
                <a:t>reduces</a:t>
              </a:r>
              <a:r>
                <a:rPr sz="1050" spc="25" dirty="0">
                  <a:solidFill>
                    <a:srgbClr val="414042"/>
                  </a:solidFill>
                  <a:latin typeface="Arial"/>
                  <a:cs typeface="Arial"/>
                </a:rPr>
                <a:t> </a:t>
              </a:r>
              <a:r>
                <a:rPr sz="1050" dirty="0">
                  <a:solidFill>
                    <a:srgbClr val="414042"/>
                  </a:solidFill>
                  <a:latin typeface="Arial"/>
                  <a:cs typeface="Arial"/>
                </a:rPr>
                <a:t>the</a:t>
              </a:r>
              <a:r>
                <a:rPr sz="1050" spc="25" dirty="0">
                  <a:solidFill>
                    <a:srgbClr val="414042"/>
                  </a:solidFill>
                  <a:latin typeface="Arial"/>
                  <a:cs typeface="Arial"/>
                </a:rPr>
                <a:t> </a:t>
              </a:r>
              <a:r>
                <a:rPr sz="1050" dirty="0">
                  <a:solidFill>
                    <a:srgbClr val="414042"/>
                  </a:solidFill>
                  <a:latin typeface="Arial"/>
                  <a:cs typeface="Arial"/>
                </a:rPr>
                <a:t>risk</a:t>
              </a:r>
              <a:r>
                <a:rPr sz="1050" spc="20" dirty="0">
                  <a:solidFill>
                    <a:srgbClr val="414042"/>
                  </a:solidFill>
                  <a:latin typeface="Arial"/>
                  <a:cs typeface="Arial"/>
                </a:rPr>
                <a:t> </a:t>
              </a:r>
              <a:r>
                <a:rPr sz="1050" spc="-25" dirty="0">
                  <a:solidFill>
                    <a:srgbClr val="414042"/>
                  </a:solidFill>
                  <a:latin typeface="Arial"/>
                  <a:cs typeface="Arial"/>
                </a:rPr>
                <a:t>of </a:t>
              </a:r>
              <a:r>
                <a:rPr sz="1050" dirty="0">
                  <a:solidFill>
                    <a:srgbClr val="414042"/>
                  </a:solidFill>
                  <a:latin typeface="Arial"/>
                  <a:cs typeface="Arial"/>
                </a:rPr>
                <a:t>exacerbations</a:t>
              </a:r>
              <a:r>
                <a:rPr sz="1050" spc="25" dirty="0">
                  <a:solidFill>
                    <a:srgbClr val="414042"/>
                  </a:solidFill>
                  <a:latin typeface="Arial"/>
                  <a:cs typeface="Arial"/>
                </a:rPr>
                <a:t> </a:t>
              </a:r>
              <a:r>
                <a:rPr sz="1050" dirty="0">
                  <a:solidFill>
                    <a:srgbClr val="414042"/>
                  </a:solidFill>
                  <a:latin typeface="Arial"/>
                  <a:cs typeface="Arial"/>
                </a:rPr>
                <a:t>compared</a:t>
              </a:r>
              <a:r>
                <a:rPr sz="1050" spc="25" dirty="0">
                  <a:solidFill>
                    <a:srgbClr val="414042"/>
                  </a:solidFill>
                  <a:latin typeface="Arial"/>
                  <a:cs typeface="Arial"/>
                </a:rPr>
                <a:t> </a:t>
              </a:r>
              <a:r>
                <a:rPr sz="1050" spc="-20" dirty="0">
                  <a:solidFill>
                    <a:srgbClr val="414042"/>
                  </a:solidFill>
                  <a:latin typeface="Arial"/>
                  <a:cs typeface="Arial"/>
                </a:rPr>
                <a:t>with </a:t>
              </a:r>
              <a:r>
                <a:rPr sz="1050" dirty="0">
                  <a:solidFill>
                    <a:srgbClr val="414042"/>
                  </a:solidFill>
                  <a:latin typeface="Arial"/>
                  <a:cs typeface="Arial"/>
                </a:rPr>
                <a:t>using</a:t>
              </a:r>
              <a:r>
                <a:rPr sz="1050" spc="10" dirty="0">
                  <a:solidFill>
                    <a:srgbClr val="414042"/>
                  </a:solidFill>
                  <a:latin typeface="Arial"/>
                  <a:cs typeface="Arial"/>
                </a:rPr>
                <a:t> </a:t>
              </a:r>
              <a:r>
                <a:rPr sz="1050" dirty="0">
                  <a:solidFill>
                    <a:srgbClr val="414042"/>
                  </a:solidFill>
                  <a:latin typeface="Arial"/>
                  <a:cs typeface="Arial"/>
                </a:rPr>
                <a:t>a</a:t>
              </a:r>
              <a:r>
                <a:rPr sz="1050" spc="15" dirty="0">
                  <a:solidFill>
                    <a:srgbClr val="414042"/>
                  </a:solidFill>
                  <a:latin typeface="Arial"/>
                  <a:cs typeface="Arial"/>
                </a:rPr>
                <a:t> </a:t>
              </a:r>
              <a:r>
                <a:rPr sz="1050" dirty="0">
                  <a:solidFill>
                    <a:srgbClr val="414042"/>
                  </a:solidFill>
                  <a:latin typeface="Arial"/>
                  <a:cs typeface="Arial"/>
                </a:rPr>
                <a:t>SABA</a:t>
              </a:r>
              <a:r>
                <a:rPr sz="1050" spc="-45" dirty="0">
                  <a:solidFill>
                    <a:srgbClr val="414042"/>
                  </a:solidFill>
                  <a:latin typeface="Arial"/>
                  <a:cs typeface="Arial"/>
                </a:rPr>
                <a:t> </a:t>
              </a:r>
              <a:r>
                <a:rPr sz="1050" spc="-10" dirty="0">
                  <a:solidFill>
                    <a:srgbClr val="414042"/>
                  </a:solidFill>
                  <a:latin typeface="Arial"/>
                  <a:cs typeface="Arial"/>
                </a:rPr>
                <a:t>reliever</a:t>
              </a:r>
              <a:endParaRPr sz="1050" dirty="0">
                <a:latin typeface="Arial"/>
                <a:cs typeface="Arial"/>
              </a:endParaRPr>
            </a:p>
          </p:txBody>
        </p:sp>
        <p:sp>
          <p:nvSpPr>
            <p:cNvPr id="53" name="object 23">
              <a:extLst>
                <a:ext uri="{FF2B5EF4-FFF2-40B4-BE49-F238E27FC236}">
                  <a16:creationId xmlns:a16="http://schemas.microsoft.com/office/drawing/2014/main" xmlns="" id="{FCA28399-922D-E47B-C6F8-57CD9BD511A3}"/>
                </a:ext>
              </a:extLst>
            </p:cNvPr>
            <p:cNvSpPr txBox="1"/>
            <p:nvPr/>
          </p:nvSpPr>
          <p:spPr>
            <a:xfrm>
              <a:off x="918457" y="6132640"/>
              <a:ext cx="2005964" cy="513715"/>
            </a:xfrm>
            <a:prstGeom prst="rect">
              <a:avLst/>
            </a:prstGeom>
          </p:spPr>
          <p:txBody>
            <a:bodyPr vert="horz" wrap="square" lIns="0" tIns="12065" rIns="0" bIns="0" rtlCol="0">
              <a:spAutoFit/>
            </a:bodyPr>
            <a:lstStyle/>
            <a:p>
              <a:pPr marL="12700" marR="5080">
                <a:lnSpc>
                  <a:spcPct val="101600"/>
                </a:lnSpc>
                <a:spcBef>
                  <a:spcPts val="95"/>
                </a:spcBef>
              </a:pPr>
              <a:r>
                <a:rPr sz="1050" i="1" dirty="0">
                  <a:solidFill>
                    <a:srgbClr val="6D6E71"/>
                  </a:solidFill>
                  <a:latin typeface="Arial"/>
                  <a:cs typeface="Arial"/>
                </a:rPr>
                <a:t>Other</a:t>
              </a:r>
              <a:r>
                <a:rPr sz="1050" i="1" spc="25" dirty="0">
                  <a:solidFill>
                    <a:srgbClr val="6D6E71"/>
                  </a:solidFill>
                  <a:latin typeface="Arial"/>
                  <a:cs typeface="Arial"/>
                </a:rPr>
                <a:t> </a:t>
              </a:r>
              <a:r>
                <a:rPr sz="1050" i="1" dirty="0">
                  <a:solidFill>
                    <a:srgbClr val="6D6E71"/>
                  </a:solidFill>
                  <a:latin typeface="Arial"/>
                  <a:cs typeface="Arial"/>
                </a:rPr>
                <a:t>controller</a:t>
              </a:r>
              <a:r>
                <a:rPr sz="1050" i="1" spc="20" dirty="0">
                  <a:solidFill>
                    <a:srgbClr val="6D6E71"/>
                  </a:solidFill>
                  <a:latin typeface="Arial"/>
                  <a:cs typeface="Arial"/>
                </a:rPr>
                <a:t> </a:t>
              </a:r>
              <a:r>
                <a:rPr sz="1050" i="1" dirty="0">
                  <a:solidFill>
                    <a:srgbClr val="6D6E71"/>
                  </a:solidFill>
                  <a:latin typeface="Arial"/>
                  <a:cs typeface="Arial"/>
                </a:rPr>
                <a:t>options</a:t>
              </a:r>
              <a:r>
                <a:rPr sz="1050" i="1" spc="20" dirty="0">
                  <a:solidFill>
                    <a:srgbClr val="6D6E71"/>
                  </a:solidFill>
                  <a:latin typeface="Arial"/>
                  <a:cs typeface="Arial"/>
                </a:rPr>
                <a:t> </a:t>
              </a:r>
              <a:r>
                <a:rPr sz="1050" i="1" dirty="0">
                  <a:solidFill>
                    <a:srgbClr val="6D6E71"/>
                  </a:solidFill>
                  <a:latin typeface="Arial"/>
                  <a:cs typeface="Arial"/>
                </a:rPr>
                <a:t>for</a:t>
              </a:r>
              <a:r>
                <a:rPr sz="1050" i="1" spc="30" dirty="0">
                  <a:solidFill>
                    <a:srgbClr val="6D6E71"/>
                  </a:solidFill>
                  <a:latin typeface="Arial"/>
                  <a:cs typeface="Arial"/>
                </a:rPr>
                <a:t> </a:t>
              </a:r>
              <a:r>
                <a:rPr sz="1050" i="1" spc="-10" dirty="0">
                  <a:solidFill>
                    <a:srgbClr val="6D6E71"/>
                  </a:solidFill>
                  <a:latin typeface="Arial"/>
                  <a:cs typeface="Arial"/>
                </a:rPr>
                <a:t>either </a:t>
              </a:r>
              <a:r>
                <a:rPr sz="1050" i="1" dirty="0">
                  <a:solidFill>
                    <a:srgbClr val="6D6E71"/>
                  </a:solidFill>
                  <a:latin typeface="Arial"/>
                  <a:cs typeface="Arial"/>
                </a:rPr>
                <a:t>track</a:t>
              </a:r>
              <a:r>
                <a:rPr sz="1050" i="1" spc="15" dirty="0">
                  <a:solidFill>
                    <a:srgbClr val="6D6E71"/>
                  </a:solidFill>
                  <a:latin typeface="Arial"/>
                  <a:cs typeface="Arial"/>
                </a:rPr>
                <a:t> </a:t>
              </a:r>
              <a:r>
                <a:rPr sz="1050" i="1" dirty="0">
                  <a:solidFill>
                    <a:srgbClr val="6D6E71"/>
                  </a:solidFill>
                  <a:latin typeface="Arial"/>
                  <a:cs typeface="Arial"/>
                </a:rPr>
                <a:t>(limited</a:t>
              </a:r>
              <a:r>
                <a:rPr sz="1050" i="1" spc="15" dirty="0">
                  <a:solidFill>
                    <a:srgbClr val="6D6E71"/>
                  </a:solidFill>
                  <a:latin typeface="Arial"/>
                  <a:cs typeface="Arial"/>
                </a:rPr>
                <a:t> </a:t>
              </a:r>
              <a:r>
                <a:rPr sz="1050" i="1" dirty="0">
                  <a:solidFill>
                    <a:srgbClr val="6D6E71"/>
                  </a:solidFill>
                  <a:latin typeface="Arial"/>
                  <a:cs typeface="Arial"/>
                </a:rPr>
                <a:t>indications,</a:t>
              </a:r>
              <a:r>
                <a:rPr sz="1050" i="1" spc="15" dirty="0">
                  <a:solidFill>
                    <a:srgbClr val="6D6E71"/>
                  </a:solidFill>
                  <a:latin typeface="Arial"/>
                  <a:cs typeface="Arial"/>
                </a:rPr>
                <a:t> </a:t>
              </a:r>
              <a:r>
                <a:rPr sz="1050" i="1" dirty="0">
                  <a:solidFill>
                    <a:srgbClr val="6D6E71"/>
                  </a:solidFill>
                  <a:latin typeface="Arial"/>
                  <a:cs typeface="Arial"/>
                </a:rPr>
                <a:t>or</a:t>
              </a:r>
              <a:r>
                <a:rPr sz="1050" i="1" spc="15" dirty="0">
                  <a:solidFill>
                    <a:srgbClr val="6D6E71"/>
                  </a:solidFill>
                  <a:latin typeface="Arial"/>
                  <a:cs typeface="Arial"/>
                </a:rPr>
                <a:t> </a:t>
              </a:r>
              <a:r>
                <a:rPr sz="1050" i="1" spc="-20" dirty="0">
                  <a:solidFill>
                    <a:srgbClr val="6D6E71"/>
                  </a:solidFill>
                  <a:latin typeface="Arial"/>
                  <a:cs typeface="Arial"/>
                </a:rPr>
                <a:t>less </a:t>
              </a:r>
              <a:r>
                <a:rPr sz="1050" i="1" dirty="0">
                  <a:solidFill>
                    <a:srgbClr val="6D6E71"/>
                  </a:solidFill>
                  <a:latin typeface="Arial"/>
                  <a:cs typeface="Arial"/>
                </a:rPr>
                <a:t>evidence</a:t>
              </a:r>
              <a:r>
                <a:rPr sz="1050" i="1" spc="5" dirty="0">
                  <a:solidFill>
                    <a:srgbClr val="6D6E71"/>
                  </a:solidFill>
                  <a:latin typeface="Arial"/>
                  <a:cs typeface="Arial"/>
                </a:rPr>
                <a:t> </a:t>
              </a:r>
              <a:r>
                <a:rPr sz="1050" i="1" dirty="0">
                  <a:solidFill>
                    <a:srgbClr val="6D6E71"/>
                  </a:solidFill>
                  <a:latin typeface="Arial"/>
                  <a:cs typeface="Arial"/>
                </a:rPr>
                <a:t>for</a:t>
              </a:r>
              <a:r>
                <a:rPr sz="1050" i="1" spc="10" dirty="0">
                  <a:solidFill>
                    <a:srgbClr val="6D6E71"/>
                  </a:solidFill>
                  <a:latin typeface="Arial"/>
                  <a:cs typeface="Arial"/>
                </a:rPr>
                <a:t> </a:t>
              </a:r>
              <a:r>
                <a:rPr sz="1050" i="1" dirty="0">
                  <a:solidFill>
                    <a:srgbClr val="6D6E71"/>
                  </a:solidFill>
                  <a:latin typeface="Arial"/>
                  <a:cs typeface="Arial"/>
                </a:rPr>
                <a:t>efficacy</a:t>
              </a:r>
              <a:r>
                <a:rPr sz="1050" i="1" spc="5" dirty="0">
                  <a:solidFill>
                    <a:srgbClr val="6D6E71"/>
                  </a:solidFill>
                  <a:latin typeface="Arial"/>
                  <a:cs typeface="Arial"/>
                </a:rPr>
                <a:t> </a:t>
              </a:r>
              <a:r>
                <a:rPr sz="1050" i="1" dirty="0">
                  <a:solidFill>
                    <a:srgbClr val="6D6E71"/>
                  </a:solidFill>
                  <a:latin typeface="Arial"/>
                  <a:cs typeface="Arial"/>
                </a:rPr>
                <a:t>or</a:t>
              </a:r>
              <a:r>
                <a:rPr sz="1050" i="1" spc="5" dirty="0">
                  <a:solidFill>
                    <a:srgbClr val="6D6E71"/>
                  </a:solidFill>
                  <a:latin typeface="Arial"/>
                  <a:cs typeface="Arial"/>
                </a:rPr>
                <a:t> </a:t>
              </a:r>
              <a:r>
                <a:rPr sz="1050" i="1" spc="-10" dirty="0">
                  <a:solidFill>
                    <a:srgbClr val="6D6E71"/>
                  </a:solidFill>
                  <a:latin typeface="Arial"/>
                  <a:cs typeface="Arial"/>
                </a:rPr>
                <a:t>safety)</a:t>
              </a:r>
              <a:endParaRPr sz="1050" dirty="0">
                <a:latin typeface="Arial"/>
                <a:cs typeface="Arial"/>
              </a:endParaRPr>
            </a:p>
          </p:txBody>
        </p:sp>
        <p:sp>
          <p:nvSpPr>
            <p:cNvPr id="54" name="object 24">
              <a:extLst>
                <a:ext uri="{FF2B5EF4-FFF2-40B4-BE49-F238E27FC236}">
                  <a16:creationId xmlns:a16="http://schemas.microsoft.com/office/drawing/2014/main" xmlns="" id="{9355C83C-65D0-854B-1B7B-8C9B2471C96C}"/>
                </a:ext>
              </a:extLst>
            </p:cNvPr>
            <p:cNvSpPr txBox="1"/>
            <p:nvPr/>
          </p:nvSpPr>
          <p:spPr>
            <a:xfrm>
              <a:off x="918457" y="4959613"/>
              <a:ext cx="1967864" cy="1001394"/>
            </a:xfrm>
            <a:prstGeom prst="rect">
              <a:avLst/>
            </a:prstGeom>
          </p:spPr>
          <p:txBody>
            <a:bodyPr vert="horz" wrap="square" lIns="0" tIns="14604" rIns="0" bIns="0" rtlCol="0">
              <a:spAutoFit/>
            </a:bodyPr>
            <a:lstStyle/>
            <a:p>
              <a:pPr marL="12700">
                <a:lnSpc>
                  <a:spcPct val="100000"/>
                </a:lnSpc>
                <a:spcBef>
                  <a:spcPts val="114"/>
                </a:spcBef>
              </a:pPr>
              <a:r>
                <a:rPr sz="1050" dirty="0">
                  <a:solidFill>
                    <a:srgbClr val="EB9237"/>
                  </a:solidFill>
                  <a:latin typeface="Arial Black"/>
                  <a:cs typeface="Arial Black"/>
                </a:rPr>
                <a:t>CONTROLLER</a:t>
              </a:r>
              <a:r>
                <a:rPr sz="1050" spc="55" dirty="0">
                  <a:solidFill>
                    <a:srgbClr val="EB9237"/>
                  </a:solidFill>
                  <a:latin typeface="Arial Black"/>
                  <a:cs typeface="Arial Black"/>
                </a:rPr>
                <a:t> </a:t>
              </a:r>
              <a:r>
                <a:rPr sz="1050" spc="-25" dirty="0">
                  <a:solidFill>
                    <a:srgbClr val="414042"/>
                  </a:solidFill>
                  <a:latin typeface="Arial"/>
                  <a:cs typeface="Arial"/>
                </a:rPr>
                <a:t>and</a:t>
              </a:r>
              <a:endParaRPr sz="1050" dirty="0">
                <a:latin typeface="Arial"/>
                <a:cs typeface="Arial"/>
              </a:endParaRPr>
            </a:p>
            <a:p>
              <a:pPr marL="12700">
                <a:lnSpc>
                  <a:spcPct val="100000"/>
                </a:lnSpc>
                <a:spcBef>
                  <a:spcPts val="20"/>
                </a:spcBef>
              </a:pPr>
              <a:r>
                <a:rPr sz="1050" spc="-10" dirty="0">
                  <a:solidFill>
                    <a:srgbClr val="0078AC"/>
                  </a:solidFill>
                  <a:latin typeface="Arial Black"/>
                  <a:cs typeface="Arial Black"/>
                </a:rPr>
                <a:t>ALTERNATIVE</a:t>
              </a:r>
              <a:r>
                <a:rPr sz="1050" spc="15" dirty="0">
                  <a:solidFill>
                    <a:srgbClr val="0078AC"/>
                  </a:solidFill>
                  <a:latin typeface="Arial Black"/>
                  <a:cs typeface="Arial Black"/>
                </a:rPr>
                <a:t> </a:t>
              </a:r>
              <a:r>
                <a:rPr sz="1050" spc="-10" dirty="0">
                  <a:solidFill>
                    <a:srgbClr val="0078AC"/>
                  </a:solidFill>
                  <a:latin typeface="Arial Black"/>
                  <a:cs typeface="Arial Black"/>
                </a:rPr>
                <a:t>RELIEVER</a:t>
              </a:r>
              <a:endParaRPr sz="1050" dirty="0">
                <a:latin typeface="Arial Black"/>
                <a:cs typeface="Arial Black"/>
              </a:endParaRPr>
            </a:p>
            <a:p>
              <a:pPr marL="12700" marR="5080">
                <a:lnSpc>
                  <a:spcPct val="101600"/>
                </a:lnSpc>
              </a:pPr>
              <a:r>
                <a:rPr sz="1050" dirty="0">
                  <a:solidFill>
                    <a:srgbClr val="414042"/>
                  </a:solidFill>
                  <a:latin typeface="Arial"/>
                  <a:cs typeface="Arial"/>
                </a:rPr>
                <a:t>(Track</a:t>
              </a:r>
              <a:r>
                <a:rPr sz="1050" spc="15" dirty="0">
                  <a:solidFill>
                    <a:srgbClr val="414042"/>
                  </a:solidFill>
                  <a:latin typeface="Arial"/>
                  <a:cs typeface="Arial"/>
                </a:rPr>
                <a:t> </a:t>
              </a:r>
              <a:r>
                <a:rPr sz="1050" dirty="0">
                  <a:solidFill>
                    <a:srgbClr val="414042"/>
                  </a:solidFill>
                  <a:latin typeface="Arial"/>
                  <a:cs typeface="Arial"/>
                </a:rPr>
                <a:t>2).</a:t>
              </a:r>
              <a:r>
                <a:rPr sz="1050" spc="20" dirty="0">
                  <a:solidFill>
                    <a:srgbClr val="414042"/>
                  </a:solidFill>
                  <a:latin typeface="Arial"/>
                  <a:cs typeface="Arial"/>
                </a:rPr>
                <a:t> </a:t>
              </a:r>
              <a:r>
                <a:rPr sz="1050" dirty="0">
                  <a:solidFill>
                    <a:srgbClr val="414042"/>
                  </a:solidFill>
                  <a:latin typeface="Arial"/>
                  <a:cs typeface="Arial"/>
                </a:rPr>
                <a:t>Before</a:t>
              </a:r>
              <a:r>
                <a:rPr sz="1050" spc="20" dirty="0">
                  <a:solidFill>
                    <a:srgbClr val="414042"/>
                  </a:solidFill>
                  <a:latin typeface="Arial"/>
                  <a:cs typeface="Arial"/>
                </a:rPr>
                <a:t> </a:t>
              </a:r>
              <a:r>
                <a:rPr sz="1050" dirty="0">
                  <a:solidFill>
                    <a:srgbClr val="414042"/>
                  </a:solidFill>
                  <a:latin typeface="Arial"/>
                  <a:cs typeface="Arial"/>
                </a:rPr>
                <a:t>considering</a:t>
              </a:r>
              <a:r>
                <a:rPr sz="1050" spc="20" dirty="0">
                  <a:solidFill>
                    <a:srgbClr val="414042"/>
                  </a:solidFill>
                  <a:latin typeface="Arial"/>
                  <a:cs typeface="Arial"/>
                </a:rPr>
                <a:t> </a:t>
              </a:r>
              <a:r>
                <a:rPr sz="1050" spc="-50" dirty="0">
                  <a:solidFill>
                    <a:srgbClr val="414042"/>
                  </a:solidFill>
                  <a:latin typeface="Arial"/>
                  <a:cs typeface="Arial"/>
                </a:rPr>
                <a:t>a </a:t>
              </a:r>
              <a:r>
                <a:rPr sz="1050" dirty="0">
                  <a:solidFill>
                    <a:srgbClr val="414042"/>
                  </a:solidFill>
                  <a:latin typeface="Arial"/>
                  <a:cs typeface="Arial"/>
                </a:rPr>
                <a:t>regimen</a:t>
              </a:r>
              <a:r>
                <a:rPr sz="1050" spc="20" dirty="0">
                  <a:solidFill>
                    <a:srgbClr val="414042"/>
                  </a:solidFill>
                  <a:latin typeface="Arial"/>
                  <a:cs typeface="Arial"/>
                </a:rPr>
                <a:t> </a:t>
              </a:r>
              <a:r>
                <a:rPr sz="1050" dirty="0">
                  <a:solidFill>
                    <a:srgbClr val="414042"/>
                  </a:solidFill>
                  <a:latin typeface="Arial"/>
                  <a:cs typeface="Arial"/>
                </a:rPr>
                <a:t>with</a:t>
              </a:r>
              <a:r>
                <a:rPr sz="1050" spc="25" dirty="0">
                  <a:solidFill>
                    <a:srgbClr val="414042"/>
                  </a:solidFill>
                  <a:latin typeface="Arial"/>
                  <a:cs typeface="Arial"/>
                </a:rPr>
                <a:t> </a:t>
              </a:r>
              <a:r>
                <a:rPr sz="1050" dirty="0">
                  <a:solidFill>
                    <a:srgbClr val="414042"/>
                  </a:solidFill>
                  <a:latin typeface="Arial"/>
                  <a:cs typeface="Arial"/>
                </a:rPr>
                <a:t>SABA</a:t>
              </a:r>
              <a:r>
                <a:rPr sz="1050" spc="-35" dirty="0">
                  <a:solidFill>
                    <a:srgbClr val="414042"/>
                  </a:solidFill>
                  <a:latin typeface="Arial"/>
                  <a:cs typeface="Arial"/>
                </a:rPr>
                <a:t> </a:t>
              </a:r>
              <a:r>
                <a:rPr sz="1050" spc="-10" dirty="0">
                  <a:solidFill>
                    <a:srgbClr val="414042"/>
                  </a:solidFill>
                  <a:latin typeface="Arial"/>
                  <a:cs typeface="Arial"/>
                </a:rPr>
                <a:t>reliever, </a:t>
              </a:r>
              <a:r>
                <a:rPr sz="1050" dirty="0">
                  <a:solidFill>
                    <a:srgbClr val="414042"/>
                  </a:solidFill>
                  <a:latin typeface="Arial"/>
                  <a:cs typeface="Arial"/>
                </a:rPr>
                <a:t>check</a:t>
              </a:r>
              <a:r>
                <a:rPr sz="1050" spc="5" dirty="0">
                  <a:solidFill>
                    <a:srgbClr val="414042"/>
                  </a:solidFill>
                  <a:latin typeface="Arial"/>
                  <a:cs typeface="Arial"/>
                </a:rPr>
                <a:t> </a:t>
              </a:r>
              <a:r>
                <a:rPr sz="1050" dirty="0">
                  <a:solidFill>
                    <a:srgbClr val="414042"/>
                  </a:solidFill>
                  <a:latin typeface="Arial"/>
                  <a:cs typeface="Arial"/>
                </a:rPr>
                <a:t>if</a:t>
              </a:r>
              <a:r>
                <a:rPr sz="1050" spc="10" dirty="0">
                  <a:solidFill>
                    <a:srgbClr val="414042"/>
                  </a:solidFill>
                  <a:latin typeface="Arial"/>
                  <a:cs typeface="Arial"/>
                </a:rPr>
                <a:t> </a:t>
              </a:r>
              <a:r>
                <a:rPr sz="1050" dirty="0">
                  <a:solidFill>
                    <a:srgbClr val="414042"/>
                  </a:solidFill>
                  <a:latin typeface="Arial"/>
                  <a:cs typeface="Arial"/>
                </a:rPr>
                <a:t>the</a:t>
              </a:r>
              <a:r>
                <a:rPr sz="1050" spc="10" dirty="0">
                  <a:solidFill>
                    <a:srgbClr val="414042"/>
                  </a:solidFill>
                  <a:latin typeface="Arial"/>
                  <a:cs typeface="Arial"/>
                </a:rPr>
                <a:t> </a:t>
              </a:r>
              <a:r>
                <a:rPr sz="1050" dirty="0">
                  <a:solidFill>
                    <a:srgbClr val="414042"/>
                  </a:solidFill>
                  <a:latin typeface="Arial"/>
                  <a:cs typeface="Arial"/>
                </a:rPr>
                <a:t>patient</a:t>
              </a:r>
              <a:r>
                <a:rPr sz="1050" spc="10" dirty="0">
                  <a:solidFill>
                    <a:srgbClr val="414042"/>
                  </a:solidFill>
                  <a:latin typeface="Arial"/>
                  <a:cs typeface="Arial"/>
                </a:rPr>
                <a:t> </a:t>
              </a:r>
              <a:r>
                <a:rPr sz="1050" dirty="0">
                  <a:solidFill>
                    <a:srgbClr val="414042"/>
                  </a:solidFill>
                  <a:latin typeface="Arial"/>
                  <a:cs typeface="Arial"/>
                </a:rPr>
                <a:t>is</a:t>
              </a:r>
              <a:r>
                <a:rPr sz="1050" spc="5" dirty="0">
                  <a:solidFill>
                    <a:srgbClr val="414042"/>
                  </a:solidFill>
                  <a:latin typeface="Arial"/>
                  <a:cs typeface="Arial"/>
                </a:rPr>
                <a:t> </a:t>
              </a:r>
              <a:r>
                <a:rPr sz="1050" dirty="0">
                  <a:solidFill>
                    <a:srgbClr val="414042"/>
                  </a:solidFill>
                  <a:latin typeface="Arial"/>
                  <a:cs typeface="Arial"/>
                </a:rPr>
                <a:t>likely</a:t>
              </a:r>
              <a:r>
                <a:rPr sz="1050" spc="10" dirty="0">
                  <a:solidFill>
                    <a:srgbClr val="414042"/>
                  </a:solidFill>
                  <a:latin typeface="Arial"/>
                  <a:cs typeface="Arial"/>
                </a:rPr>
                <a:t> </a:t>
              </a:r>
              <a:r>
                <a:rPr sz="1050" dirty="0">
                  <a:solidFill>
                    <a:srgbClr val="414042"/>
                  </a:solidFill>
                  <a:latin typeface="Arial"/>
                  <a:cs typeface="Arial"/>
                </a:rPr>
                <a:t>to</a:t>
              </a:r>
              <a:r>
                <a:rPr sz="1050" spc="10" dirty="0">
                  <a:solidFill>
                    <a:srgbClr val="414042"/>
                  </a:solidFill>
                  <a:latin typeface="Arial"/>
                  <a:cs typeface="Arial"/>
                </a:rPr>
                <a:t> </a:t>
              </a:r>
              <a:r>
                <a:rPr sz="1050" spc="-25" dirty="0">
                  <a:solidFill>
                    <a:srgbClr val="414042"/>
                  </a:solidFill>
                  <a:latin typeface="Arial"/>
                  <a:cs typeface="Arial"/>
                </a:rPr>
                <a:t>be </a:t>
              </a:r>
              <a:r>
                <a:rPr sz="1050" dirty="0">
                  <a:solidFill>
                    <a:srgbClr val="414042"/>
                  </a:solidFill>
                  <a:latin typeface="Arial"/>
                  <a:cs typeface="Arial"/>
                </a:rPr>
                <a:t>adherent with</a:t>
              </a:r>
              <a:r>
                <a:rPr sz="1050" spc="5" dirty="0">
                  <a:solidFill>
                    <a:srgbClr val="414042"/>
                  </a:solidFill>
                  <a:latin typeface="Arial"/>
                  <a:cs typeface="Arial"/>
                </a:rPr>
                <a:t> </a:t>
              </a:r>
              <a:r>
                <a:rPr sz="1050" dirty="0">
                  <a:solidFill>
                    <a:srgbClr val="414042"/>
                  </a:solidFill>
                  <a:latin typeface="Arial"/>
                  <a:cs typeface="Arial"/>
                </a:rPr>
                <a:t>daily</a:t>
              </a:r>
              <a:r>
                <a:rPr sz="1050" spc="5" dirty="0">
                  <a:solidFill>
                    <a:srgbClr val="414042"/>
                  </a:solidFill>
                  <a:latin typeface="Arial"/>
                  <a:cs typeface="Arial"/>
                </a:rPr>
                <a:t> </a:t>
              </a:r>
              <a:r>
                <a:rPr sz="1050" spc="-10" dirty="0">
                  <a:solidFill>
                    <a:srgbClr val="414042"/>
                  </a:solidFill>
                  <a:latin typeface="Arial"/>
                  <a:cs typeface="Arial"/>
                </a:rPr>
                <a:t>controller</a:t>
              </a:r>
              <a:endParaRPr sz="1050" dirty="0">
                <a:latin typeface="Arial"/>
                <a:cs typeface="Arial"/>
              </a:endParaRPr>
            </a:p>
          </p:txBody>
        </p:sp>
        <p:sp>
          <p:nvSpPr>
            <p:cNvPr id="55" name="object 25">
              <a:extLst>
                <a:ext uri="{FF2B5EF4-FFF2-40B4-BE49-F238E27FC236}">
                  <a16:creationId xmlns:a16="http://schemas.microsoft.com/office/drawing/2014/main" xmlns="" id="{6A8A8F9A-3FC7-4174-180A-EB1CADC3440A}"/>
                </a:ext>
              </a:extLst>
            </p:cNvPr>
            <p:cNvSpPr txBox="1"/>
            <p:nvPr/>
          </p:nvSpPr>
          <p:spPr>
            <a:xfrm>
              <a:off x="11237789" y="3831746"/>
              <a:ext cx="737235" cy="455930"/>
            </a:xfrm>
            <a:prstGeom prst="rect">
              <a:avLst/>
            </a:prstGeom>
          </p:spPr>
          <p:txBody>
            <a:bodyPr vert="horz" wrap="square" lIns="0" tIns="16510" rIns="0" bIns="0" rtlCol="0">
              <a:spAutoFit/>
            </a:bodyPr>
            <a:lstStyle/>
            <a:p>
              <a:pPr marL="12700">
                <a:lnSpc>
                  <a:spcPct val="100000"/>
                </a:lnSpc>
                <a:spcBef>
                  <a:spcPts val="130"/>
                </a:spcBef>
              </a:pPr>
              <a:r>
                <a:rPr sz="900" i="1" dirty="0">
                  <a:solidFill>
                    <a:srgbClr val="6D6E71"/>
                  </a:solidFill>
                  <a:latin typeface="Arial"/>
                  <a:cs typeface="Arial"/>
                </a:rPr>
                <a:t>See</a:t>
              </a:r>
              <a:r>
                <a:rPr sz="900" i="1" spc="50" dirty="0">
                  <a:solidFill>
                    <a:srgbClr val="6D6E71"/>
                  </a:solidFill>
                  <a:latin typeface="Arial"/>
                  <a:cs typeface="Arial"/>
                </a:rPr>
                <a:t> </a:t>
              </a:r>
              <a:r>
                <a:rPr sz="900" i="1" spc="-20" dirty="0">
                  <a:solidFill>
                    <a:srgbClr val="6D6E71"/>
                  </a:solidFill>
                  <a:latin typeface="Arial"/>
                  <a:cs typeface="Arial"/>
                </a:rPr>
                <a:t>GINA</a:t>
              </a:r>
              <a:endParaRPr sz="900" dirty="0">
                <a:latin typeface="Arial"/>
                <a:cs typeface="Arial"/>
              </a:endParaRPr>
            </a:p>
            <a:p>
              <a:pPr marL="12700" marR="5080">
                <a:lnSpc>
                  <a:spcPct val="104900"/>
                </a:lnSpc>
              </a:pPr>
              <a:r>
                <a:rPr sz="900" i="1" spc="-10" dirty="0">
                  <a:solidFill>
                    <a:srgbClr val="6D6E71"/>
                  </a:solidFill>
                  <a:latin typeface="Arial"/>
                  <a:cs typeface="Arial"/>
                </a:rPr>
                <a:t>severe </a:t>
              </a:r>
              <a:r>
                <a:rPr sz="900" i="1" dirty="0">
                  <a:solidFill>
                    <a:srgbClr val="6D6E71"/>
                  </a:solidFill>
                  <a:latin typeface="Arial"/>
                  <a:cs typeface="Arial"/>
                </a:rPr>
                <a:t>asthma</a:t>
              </a:r>
              <a:r>
                <a:rPr sz="900" i="1" spc="65" dirty="0">
                  <a:solidFill>
                    <a:srgbClr val="6D6E71"/>
                  </a:solidFill>
                  <a:latin typeface="Arial"/>
                  <a:cs typeface="Arial"/>
                </a:rPr>
                <a:t> </a:t>
              </a:r>
              <a:r>
                <a:rPr sz="900" i="1" spc="-10" dirty="0">
                  <a:solidFill>
                    <a:srgbClr val="6D6E71"/>
                  </a:solidFill>
                  <a:latin typeface="Arial"/>
                  <a:cs typeface="Arial"/>
                </a:rPr>
                <a:t>guide</a:t>
              </a:r>
              <a:endParaRPr sz="900" dirty="0">
                <a:latin typeface="Arial"/>
                <a:cs typeface="Arial"/>
              </a:endParaRPr>
            </a:p>
          </p:txBody>
        </p:sp>
        <p:grpSp>
          <p:nvGrpSpPr>
            <p:cNvPr id="6" name="Group 5">
              <a:extLst>
                <a:ext uri="{FF2B5EF4-FFF2-40B4-BE49-F238E27FC236}">
                  <a16:creationId xmlns:a16="http://schemas.microsoft.com/office/drawing/2014/main" xmlns="" id="{7A9C20D7-70F9-6677-B7C2-6BA2B554C491}"/>
                </a:ext>
              </a:extLst>
            </p:cNvPr>
            <p:cNvGrpSpPr/>
            <p:nvPr/>
          </p:nvGrpSpPr>
          <p:grpSpPr>
            <a:xfrm>
              <a:off x="5610531" y="1041566"/>
              <a:ext cx="1204293" cy="1139416"/>
              <a:chOff x="5786493" y="1023028"/>
              <a:chExt cx="863918" cy="814195"/>
            </a:xfrm>
          </p:grpSpPr>
          <p:sp>
            <p:nvSpPr>
              <p:cNvPr id="58" name="Rectangle 57">
                <a:extLst>
                  <a:ext uri="{FF2B5EF4-FFF2-40B4-BE49-F238E27FC236}">
                    <a16:creationId xmlns:a16="http://schemas.microsoft.com/office/drawing/2014/main" xmlns="" id="{EB2A0DE8-BDB9-2C34-7416-29ABA85A6CF5}"/>
                  </a:ext>
                </a:extLst>
              </p:cNvPr>
              <p:cNvSpPr/>
              <p:nvPr/>
            </p:nvSpPr>
            <p:spPr>
              <a:xfrm rot="17655406">
                <a:off x="5823174" y="1039225"/>
                <a:ext cx="700507" cy="77386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91440" tIns="45720" rIns="91440" bIns="45720">
                <a:prstTxWarp prst="textArchUp">
                  <a:avLst>
                    <a:gd name="adj" fmla="val 5457498"/>
                  </a:avLst>
                </a:prstTxWarp>
                <a:spAutoFit/>
              </a:bodyPr>
              <a:lstStyle/>
              <a:p>
                <a:pPr algn="ctr"/>
                <a:r>
                  <a:rPr lang="en-AU" sz="1000" b="1" cap="none" spc="0" dirty="0">
                    <a:ln w="12700">
                      <a:noFill/>
                      <a:prstDash val="solid"/>
                    </a:ln>
                    <a:solidFill>
                      <a:schemeClr val="bg1"/>
                    </a:solidFill>
                    <a:latin typeface="Arial"/>
                    <a:cs typeface="Arial"/>
                  </a:rPr>
                  <a:t>REVIEW</a:t>
                </a:r>
              </a:p>
            </p:txBody>
          </p:sp>
          <p:sp>
            <p:nvSpPr>
              <p:cNvPr id="59" name="Rectangle 58">
                <a:extLst>
                  <a:ext uri="{FF2B5EF4-FFF2-40B4-BE49-F238E27FC236}">
                    <a16:creationId xmlns:a16="http://schemas.microsoft.com/office/drawing/2014/main" xmlns="" id="{F3BCD238-3C28-6E60-5ED4-622F3BF0A683}"/>
                  </a:ext>
                </a:extLst>
              </p:cNvPr>
              <p:cNvSpPr/>
              <p:nvPr/>
            </p:nvSpPr>
            <p:spPr>
              <a:xfrm rot="2632819">
                <a:off x="5862421" y="1023028"/>
                <a:ext cx="657848" cy="77386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91440" tIns="45720" rIns="91440" bIns="45720">
                <a:prstTxWarp prst="textArchUp">
                  <a:avLst>
                    <a:gd name="adj" fmla="val 5457498"/>
                  </a:avLst>
                </a:prstTxWarp>
                <a:spAutoFit/>
              </a:bodyPr>
              <a:lstStyle/>
              <a:p>
                <a:pPr algn="ctr"/>
                <a:r>
                  <a:rPr lang="en-AU" sz="1000" b="1" cap="none" spc="0" dirty="0">
                    <a:ln w="12700">
                      <a:noFill/>
                      <a:prstDash val="solid"/>
                    </a:ln>
                    <a:solidFill>
                      <a:schemeClr val="bg1"/>
                    </a:solidFill>
                    <a:latin typeface="Arial"/>
                    <a:cs typeface="Arial"/>
                  </a:rPr>
                  <a:t>ASSESS</a:t>
                </a:r>
              </a:p>
            </p:txBody>
          </p:sp>
          <p:sp>
            <p:nvSpPr>
              <p:cNvPr id="60" name="Rectangle 59">
                <a:extLst>
                  <a:ext uri="{FF2B5EF4-FFF2-40B4-BE49-F238E27FC236}">
                    <a16:creationId xmlns:a16="http://schemas.microsoft.com/office/drawing/2014/main" xmlns="" id="{33367A0A-04FD-9951-BA31-CFAE23D0B79B}"/>
                  </a:ext>
                </a:extLst>
              </p:cNvPr>
              <p:cNvSpPr/>
              <p:nvPr/>
            </p:nvSpPr>
            <p:spPr>
              <a:xfrm rot="20212108">
                <a:off x="5885668" y="1325996"/>
                <a:ext cx="764743" cy="511227"/>
              </a:xfrm>
              <a:prstGeom prst="rect">
                <a:avLst/>
              </a:prstGeom>
              <a:noFill/>
            </p:spPr>
            <p:txBody>
              <a:bodyPr wrap="none" lIns="91440" tIns="45720" rIns="91440" bIns="45720">
                <a:prstTxWarp prst="textArchDown">
                  <a:avLst>
                    <a:gd name="adj" fmla="val 16604063"/>
                  </a:avLst>
                </a:prstTxWarp>
                <a:spAutoFit/>
              </a:bodyPr>
              <a:lstStyle/>
              <a:p>
                <a:pPr algn="ctr"/>
                <a:r>
                  <a:rPr lang="en-AU" sz="1000" b="1" cap="none" spc="0" dirty="0">
                    <a:ln w="12700">
                      <a:noFill/>
                      <a:prstDash val="solid"/>
                    </a:ln>
                    <a:solidFill>
                      <a:schemeClr val="bg1"/>
                    </a:solidFill>
                    <a:latin typeface="Arial"/>
                    <a:cs typeface="Arial"/>
                  </a:rPr>
                  <a:t>ADJUST</a:t>
                </a:r>
                <a:endParaRPr lang="en-US" sz="1000" b="1" cap="none" spc="0" dirty="0">
                  <a:ln w="12700">
                    <a:noFill/>
                    <a:prstDash val="solid"/>
                  </a:ln>
                  <a:solidFill>
                    <a:schemeClr val="bg1"/>
                  </a:solidFill>
                </a:endParaRPr>
              </a:p>
            </p:txBody>
          </p:sp>
        </p:grpSp>
      </p:grpSp>
      <p:pic>
        <p:nvPicPr>
          <p:cNvPr id="56" name="Picture 55">
            <a:extLst>
              <a:ext uri="{FF2B5EF4-FFF2-40B4-BE49-F238E27FC236}">
                <a16:creationId xmlns:a16="http://schemas.microsoft.com/office/drawing/2014/main" xmlns="" id="{3F98C86C-91DC-4A46-B781-A263FFF12985}"/>
              </a:ext>
            </a:extLst>
          </p:cNvPr>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992544" y="245535"/>
            <a:ext cx="913707" cy="9391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 name="Rectangle 23">
            <a:extLst>
              <a:ext uri="{FF2B5EF4-FFF2-40B4-BE49-F238E27FC236}">
                <a16:creationId xmlns:a16="http://schemas.microsoft.com/office/drawing/2014/main" xmlns="" id="{8565B421-E38E-46EE-BACF-1C8168EB624E}"/>
              </a:ext>
            </a:extLst>
          </p:cNvPr>
          <p:cNvSpPr>
            <a:spLocks/>
          </p:cNvSpPr>
          <p:nvPr/>
        </p:nvSpPr>
        <p:spPr bwMode="auto">
          <a:xfrm>
            <a:off x="9131820" y="6703249"/>
            <a:ext cx="3007233" cy="161583"/>
          </a:xfrm>
          <a:prstGeom prst="rect">
            <a:avLst/>
          </a:prstGeom>
          <a:noFill/>
          <a:ln>
            <a:noFill/>
          </a:ln>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050" dirty="0">
                <a:cs typeface="Arial" pitchFamily="34" charset="0"/>
                <a:sym typeface="Arial" pitchFamily="34" charset="0"/>
              </a:rPr>
              <a:t>© Global Initiative for Asthma, www.ginasthma.org</a:t>
            </a:r>
          </a:p>
        </p:txBody>
      </p:sp>
      <p:sp>
        <p:nvSpPr>
          <p:cNvPr id="61" name="TextBox 60">
            <a:extLst>
              <a:ext uri="{FF2B5EF4-FFF2-40B4-BE49-F238E27FC236}">
                <a16:creationId xmlns:a16="http://schemas.microsoft.com/office/drawing/2014/main" xmlns="" id="{80CC2472-DC09-4A2F-8A8E-DBB255D74D96}"/>
              </a:ext>
            </a:extLst>
          </p:cNvPr>
          <p:cNvSpPr txBox="1"/>
          <p:nvPr/>
        </p:nvSpPr>
        <p:spPr>
          <a:xfrm>
            <a:off x="21149" y="6657082"/>
            <a:ext cx="4040779" cy="253916"/>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AU" sz="1050" b="0" i="1" u="none" strike="noStrike" kern="1200" cap="none" spc="0" normalizeH="0" baseline="0" noProof="0" dirty="0">
                <a:ln>
                  <a:noFill/>
                </a:ln>
                <a:effectLst/>
                <a:uLnTx/>
                <a:uFillTx/>
                <a:latin typeface="Arial"/>
                <a:ea typeface="+mn-ea"/>
                <a:cs typeface="+mn-cs"/>
              </a:rPr>
              <a:t>GINA 2022, Box 3-5A</a:t>
            </a:r>
          </a:p>
        </p:txBody>
      </p:sp>
      <p:sp>
        <p:nvSpPr>
          <p:cNvPr id="62" name="TextBox 61">
            <a:extLst>
              <a:ext uri="{FF2B5EF4-FFF2-40B4-BE49-F238E27FC236}">
                <a16:creationId xmlns:a16="http://schemas.microsoft.com/office/drawing/2014/main" xmlns="" id="{213A03FC-C5FB-44E9-B9D7-170583A2AF5A}"/>
              </a:ext>
            </a:extLst>
          </p:cNvPr>
          <p:cNvSpPr txBox="1"/>
          <p:nvPr/>
        </p:nvSpPr>
        <p:spPr>
          <a:xfrm>
            <a:off x="2821552" y="-97471"/>
            <a:ext cx="8471781" cy="523220"/>
          </a:xfrm>
          <a:prstGeom prst="rect">
            <a:avLst/>
          </a:prstGeom>
          <a:noFill/>
        </p:spPr>
        <p:txBody>
          <a:bodyPr wrap="square" rtlCol="0">
            <a:spAutoFit/>
          </a:bodyPr>
          <a:lstStyle/>
          <a:p>
            <a:r>
              <a:rPr lang="el-GR" sz="2800" b="1" dirty="0">
                <a:solidFill>
                  <a:srgbClr val="002060"/>
                </a:solidFill>
                <a:latin typeface="Comic Sans MS" panose="030F0702030302020204" pitchFamily="66" charset="0"/>
              </a:rPr>
              <a:t>Θεραπευτικός αλγόριθμος του άσθματος</a:t>
            </a:r>
          </a:p>
        </p:txBody>
      </p:sp>
      <p:sp>
        <p:nvSpPr>
          <p:cNvPr id="2" name="Rectangle 1">
            <a:extLst>
              <a:ext uri="{FF2B5EF4-FFF2-40B4-BE49-F238E27FC236}">
                <a16:creationId xmlns:a16="http://schemas.microsoft.com/office/drawing/2014/main" xmlns="" id="{9528BEAA-0A42-4FAE-AF48-B9182346CBC6}"/>
              </a:ext>
            </a:extLst>
          </p:cNvPr>
          <p:cNvSpPr/>
          <p:nvPr/>
        </p:nvSpPr>
        <p:spPr>
          <a:xfrm>
            <a:off x="9511434" y="2361618"/>
            <a:ext cx="1535820" cy="4250847"/>
          </a:xfrm>
          <a:prstGeom prst="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xmlns="" val="15295360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b="5077"/>
          <a:stretch/>
        </p:blipFill>
        <p:spPr bwMode="auto">
          <a:xfrm>
            <a:off x="957940" y="-29031"/>
            <a:ext cx="10249281" cy="667714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 name="Picture 3">
            <a:extLst>
              <a:ext uri="{FF2B5EF4-FFF2-40B4-BE49-F238E27FC236}">
                <a16:creationId xmlns:a16="http://schemas.microsoft.com/office/drawing/2014/main" xmlns="" id="{444F7C95-C143-49B8-8085-B6D93363B769}"/>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22991" y="2147708"/>
            <a:ext cx="11946017" cy="2562583"/>
          </a:xfrm>
          <a:prstGeom prst="rect">
            <a:avLst/>
          </a:prstGeom>
        </p:spPr>
      </p:pic>
    </p:spTree>
    <p:extLst>
      <p:ext uri="{BB962C8B-B14F-4D97-AF65-F5344CB8AC3E}">
        <p14:creationId xmlns:p14="http://schemas.microsoft.com/office/powerpoint/2010/main" xmlns="" val="33736822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Τίτλος 1"/>
          <p:cNvSpPr>
            <a:spLocks noGrp="1"/>
          </p:cNvSpPr>
          <p:nvPr>
            <p:ph type="title"/>
          </p:nvPr>
        </p:nvSpPr>
        <p:spPr bwMode="auto">
          <a:xfrm>
            <a:off x="4368800" y="5589588"/>
            <a:ext cx="10058400" cy="914400"/>
          </a:xfrm>
        </p:spPr>
        <p:txBody>
          <a:bodyPr wrap="square" numCol="1" anchorCtr="0" compatLnSpc="1">
            <a:prstTxWarp prst="textNoShape">
              <a:avLst/>
            </a:prstTxWarp>
          </a:bodyPr>
          <a:lstStyle/>
          <a:p>
            <a:r>
              <a:rPr lang="el-GR" altLang="el-GR" b="1" i="1">
                <a:solidFill>
                  <a:srgbClr val="040466"/>
                </a:solidFill>
                <a:effectLst/>
                <a:latin typeface="Comic Sans MS" pitchFamily="66" charset="0"/>
              </a:rPr>
              <a:t>    Συνοψίζοντας…</a:t>
            </a:r>
          </a:p>
        </p:txBody>
      </p:sp>
    </p:spTree>
    <p:extLst>
      <p:ext uri="{BB962C8B-B14F-4D97-AF65-F5344CB8AC3E}">
        <p14:creationId xmlns:p14="http://schemas.microsoft.com/office/powerpoint/2010/main" xmlns="" val="12404326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196" name="Rectangle 4"/>
          <p:cNvSpPr>
            <a:spLocks noGrp="1" noChangeArrowheads="1"/>
          </p:cNvSpPr>
          <p:nvPr>
            <p:ph type="title" idx="4294967295"/>
          </p:nvPr>
        </p:nvSpPr>
        <p:spPr>
          <a:xfrm>
            <a:off x="228600" y="346076"/>
            <a:ext cx="11599333" cy="995363"/>
          </a:xfrm>
        </p:spPr>
        <p:txBody>
          <a:bodyPr>
            <a:normAutofit fontScale="90000"/>
          </a:bodyPr>
          <a:lstStyle/>
          <a:p>
            <a:pPr algn="ctr" eaLnBrk="1" hangingPunct="1">
              <a:defRPr/>
            </a:pPr>
            <a:r>
              <a:rPr lang="el-GR" sz="2800" b="1" dirty="0">
                <a:solidFill>
                  <a:srgbClr val="002060"/>
                </a:solidFill>
                <a:effectLst/>
                <a:latin typeface="Comic Sans MS" pitchFamily="66" charset="0"/>
              </a:rPr>
              <a:t>Το άσθμα είναι μια ετερογενής νόσος με πολλούς </a:t>
            </a:r>
            <a:r>
              <a:rPr lang="el-GR" sz="2800" b="1" dirty="0" err="1">
                <a:solidFill>
                  <a:srgbClr val="002060"/>
                </a:solidFill>
                <a:effectLst/>
                <a:latin typeface="Comic Sans MS" pitchFamily="66" charset="0"/>
              </a:rPr>
              <a:t>φαινότυπους</a:t>
            </a:r>
            <a:r>
              <a:rPr lang="el-GR" sz="2800" b="1" dirty="0">
                <a:solidFill>
                  <a:schemeClr val="bg2"/>
                </a:solidFill>
                <a:effectLst/>
                <a:latin typeface="Comic Sans MS" pitchFamily="66" charset="0"/>
              </a:rPr>
              <a:t/>
            </a:r>
            <a:br>
              <a:rPr lang="el-GR" sz="2800" b="1" dirty="0">
                <a:solidFill>
                  <a:schemeClr val="bg2"/>
                </a:solidFill>
                <a:effectLst/>
                <a:latin typeface="Comic Sans MS" pitchFamily="66" charset="0"/>
              </a:rPr>
            </a:br>
            <a:r>
              <a:rPr lang="el-GR" sz="2800" dirty="0">
                <a:solidFill>
                  <a:srgbClr val="C00000"/>
                </a:solidFill>
                <a:effectLst/>
                <a:latin typeface="Comic Sans MS" pitchFamily="66" charset="0"/>
              </a:rPr>
              <a:t> </a:t>
            </a:r>
            <a:br>
              <a:rPr lang="el-GR" sz="2800" dirty="0">
                <a:solidFill>
                  <a:srgbClr val="C00000"/>
                </a:solidFill>
                <a:effectLst/>
                <a:latin typeface="Comic Sans MS" pitchFamily="66" charset="0"/>
              </a:rPr>
            </a:br>
            <a:r>
              <a:rPr lang="el-GR" sz="2800" dirty="0">
                <a:solidFill>
                  <a:srgbClr val="C00000"/>
                </a:solidFill>
                <a:latin typeface="Comic Sans MS" pitchFamily="66" charset="0"/>
              </a:rPr>
              <a:t>Φαινότυποι άσθματος με πρώιμη έναρξη</a:t>
            </a:r>
            <a:endParaRPr lang="en-US" sz="2800" dirty="0">
              <a:solidFill>
                <a:srgbClr val="C00000"/>
              </a:solidFill>
              <a:latin typeface="Comic Sans MS" pitchFamily="66" charset="0"/>
            </a:endParaRPr>
          </a:p>
        </p:txBody>
      </p:sp>
      <p:sp>
        <p:nvSpPr>
          <p:cNvPr id="149507" name="Text Box 5"/>
          <p:cNvSpPr txBox="1">
            <a:spLocks noChangeArrowheads="1"/>
          </p:cNvSpPr>
          <p:nvPr/>
        </p:nvSpPr>
        <p:spPr bwMode="auto">
          <a:xfrm>
            <a:off x="5880101" y="6516689"/>
            <a:ext cx="63119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lgn="r" eaLnBrk="1" hangingPunct="1">
              <a:spcBef>
                <a:spcPct val="50000"/>
              </a:spcBef>
              <a:buSzTx/>
              <a:buFontTx/>
              <a:buNone/>
            </a:pPr>
            <a:r>
              <a:rPr lang="en-US" altLang="el-GR" sz="1600" b="1" i="1">
                <a:solidFill>
                  <a:schemeClr val="bg2"/>
                </a:solidFill>
                <a:latin typeface="Comic Sans MS" pitchFamily="66" charset="0"/>
                <a:cs typeface="Arial" pitchFamily="34" charset="0"/>
              </a:rPr>
              <a:t>Wenzel SE, Lancet 2006</a:t>
            </a:r>
          </a:p>
        </p:txBody>
      </p:sp>
      <p:grpSp>
        <p:nvGrpSpPr>
          <p:cNvPr id="149508" name="Group 39"/>
          <p:cNvGrpSpPr>
            <a:grpSpLocks/>
          </p:cNvGrpSpPr>
          <p:nvPr/>
        </p:nvGrpSpPr>
        <p:grpSpPr bwMode="auto">
          <a:xfrm>
            <a:off x="508000" y="2133601"/>
            <a:ext cx="11319933" cy="4079875"/>
            <a:chOff x="292" y="1092"/>
            <a:chExt cx="5348" cy="2570"/>
          </a:xfrm>
        </p:grpSpPr>
        <p:sp>
          <p:nvSpPr>
            <p:cNvPr id="149509" name="Oval 7"/>
            <p:cNvSpPr>
              <a:spLocks noChangeArrowheads="1"/>
            </p:cNvSpPr>
            <p:nvPr/>
          </p:nvSpPr>
          <p:spPr bwMode="auto">
            <a:xfrm>
              <a:off x="1926" y="1332"/>
              <a:ext cx="3714" cy="2080"/>
            </a:xfrm>
            <a:prstGeom prst="ellipse">
              <a:avLst/>
            </a:prstGeom>
            <a:noFill/>
            <a:ln w="254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marL="2865438"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lgn="ctr" eaLnBrk="1" hangingPunct="1">
                <a:spcBef>
                  <a:spcPct val="0"/>
                </a:spcBef>
                <a:buSzTx/>
                <a:buFontTx/>
                <a:buNone/>
              </a:pPr>
              <a:r>
                <a:rPr lang="el-GR" altLang="el-GR" sz="1800" b="1">
                  <a:solidFill>
                    <a:srgbClr val="00CCFF"/>
                  </a:solidFill>
                  <a:latin typeface="Comic Sans MS" pitchFamily="66" charset="0"/>
                  <a:cs typeface="Arial" pitchFamily="34" charset="0"/>
                </a:rPr>
                <a:t>Ηωσινοφιλικό με ανταπόκριση </a:t>
              </a:r>
            </a:p>
            <a:p>
              <a:pPr algn="ctr" eaLnBrk="1" hangingPunct="1">
                <a:spcBef>
                  <a:spcPct val="0"/>
                </a:spcBef>
                <a:buSzTx/>
                <a:buFontTx/>
                <a:buNone/>
              </a:pPr>
              <a:r>
                <a:rPr lang="el-GR" altLang="el-GR" sz="1800" b="1">
                  <a:solidFill>
                    <a:srgbClr val="00CCFF"/>
                  </a:solidFill>
                  <a:latin typeface="Comic Sans MS" pitchFamily="66" charset="0"/>
                  <a:cs typeface="Arial" pitchFamily="34" charset="0"/>
                </a:rPr>
                <a:t>στα στεροειδή</a:t>
              </a:r>
              <a:endParaRPr lang="en-US" altLang="el-GR" sz="1800" b="1">
                <a:solidFill>
                  <a:srgbClr val="00CCFF"/>
                </a:solidFill>
                <a:latin typeface="Comic Sans MS" pitchFamily="66" charset="0"/>
                <a:cs typeface="Arial" pitchFamily="34" charset="0"/>
              </a:endParaRPr>
            </a:p>
          </p:txBody>
        </p:sp>
        <p:grpSp>
          <p:nvGrpSpPr>
            <p:cNvPr id="149510" name="Group 11"/>
            <p:cNvGrpSpPr>
              <a:grpSpLocks/>
            </p:cNvGrpSpPr>
            <p:nvPr/>
          </p:nvGrpSpPr>
          <p:grpSpPr bwMode="auto">
            <a:xfrm>
              <a:off x="851" y="1333"/>
              <a:ext cx="4780" cy="2166"/>
              <a:chOff x="851" y="1333"/>
              <a:chExt cx="4780" cy="2166"/>
            </a:xfrm>
          </p:grpSpPr>
          <p:sp>
            <p:nvSpPr>
              <p:cNvPr id="149518" name="Oval 8"/>
              <p:cNvSpPr>
                <a:spLocks noChangeArrowheads="1"/>
              </p:cNvSpPr>
              <p:nvPr/>
            </p:nvSpPr>
            <p:spPr bwMode="auto">
              <a:xfrm>
                <a:off x="851" y="1333"/>
                <a:ext cx="4780" cy="2166"/>
              </a:xfrm>
              <a:prstGeom prst="ellipse">
                <a:avLst/>
              </a:prstGeom>
              <a:noFill/>
              <a:ln w="38100">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lgn="ctr" eaLnBrk="1" hangingPunct="1">
                  <a:spcBef>
                    <a:spcPct val="0"/>
                  </a:spcBef>
                  <a:buSzTx/>
                  <a:buFontTx/>
                  <a:buNone/>
                </a:pPr>
                <a:endParaRPr lang="el-GR" altLang="el-GR" sz="1800" b="1">
                  <a:solidFill>
                    <a:srgbClr val="00FF00"/>
                  </a:solidFill>
                  <a:latin typeface="Arial" pitchFamily="34" charset="0"/>
                  <a:cs typeface="Arial" pitchFamily="34" charset="0"/>
                </a:endParaRPr>
              </a:p>
            </p:txBody>
          </p:sp>
          <p:sp>
            <p:nvSpPr>
              <p:cNvPr id="149519" name="Text Box 9"/>
              <p:cNvSpPr txBox="1">
                <a:spLocks noChangeArrowheads="1"/>
              </p:cNvSpPr>
              <p:nvPr/>
            </p:nvSpPr>
            <p:spPr bwMode="auto">
              <a:xfrm>
                <a:off x="1776" y="3054"/>
                <a:ext cx="588"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eaLnBrk="1" hangingPunct="1">
                  <a:spcBef>
                    <a:spcPct val="0"/>
                  </a:spcBef>
                  <a:buSzTx/>
                  <a:buFontTx/>
                  <a:buNone/>
                </a:pPr>
                <a:r>
                  <a:rPr lang="el-GR" altLang="el-GR" sz="1800" b="1">
                    <a:solidFill>
                      <a:srgbClr val="00FF00"/>
                    </a:solidFill>
                    <a:latin typeface="Comic Sans MS" pitchFamily="66" charset="0"/>
                    <a:cs typeface="Arial" pitchFamily="34" charset="0"/>
                  </a:rPr>
                  <a:t>Αλλεργικό</a:t>
                </a:r>
                <a:endParaRPr lang="en-US" altLang="el-GR" sz="1800" b="1">
                  <a:solidFill>
                    <a:srgbClr val="00FF00"/>
                  </a:solidFill>
                  <a:latin typeface="Comic Sans MS" pitchFamily="66" charset="0"/>
                  <a:cs typeface="Arial" pitchFamily="34" charset="0"/>
                </a:endParaRPr>
              </a:p>
            </p:txBody>
          </p:sp>
        </p:grpSp>
        <p:sp>
          <p:nvSpPr>
            <p:cNvPr id="149511" name="Oval 12"/>
            <p:cNvSpPr>
              <a:spLocks noChangeArrowheads="1"/>
            </p:cNvSpPr>
            <p:nvPr/>
          </p:nvSpPr>
          <p:spPr bwMode="auto">
            <a:xfrm>
              <a:off x="435" y="2405"/>
              <a:ext cx="2382" cy="663"/>
            </a:xfrm>
            <a:prstGeom prst="ellipse">
              <a:avLst/>
            </a:prstGeom>
            <a:noFill/>
            <a:ln w="38100">
              <a:solidFill>
                <a:srgbClr val="FF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lgn="ctr" eaLnBrk="1" hangingPunct="1">
                <a:spcBef>
                  <a:spcPct val="0"/>
                </a:spcBef>
                <a:buSzTx/>
                <a:buFontTx/>
                <a:buNone/>
              </a:pPr>
              <a:r>
                <a:rPr lang="el-GR" altLang="el-GR" sz="1800" b="1">
                  <a:solidFill>
                    <a:srgbClr val="FF00FF"/>
                  </a:solidFill>
                  <a:latin typeface="Comic Sans MS" pitchFamily="66" charset="0"/>
                  <a:cs typeface="Arial" pitchFamily="34" charset="0"/>
                </a:rPr>
                <a:t>Άαθμα μετά από άσκηση</a:t>
              </a:r>
              <a:endParaRPr lang="en-US" altLang="el-GR" sz="1800" b="1">
                <a:solidFill>
                  <a:srgbClr val="FF00FF"/>
                </a:solidFill>
                <a:latin typeface="Comic Sans MS" pitchFamily="66" charset="0"/>
                <a:cs typeface="Arial" pitchFamily="34" charset="0"/>
              </a:endParaRPr>
            </a:p>
          </p:txBody>
        </p:sp>
        <p:sp>
          <p:nvSpPr>
            <p:cNvPr id="149512" name="Oval 13"/>
            <p:cNvSpPr>
              <a:spLocks noChangeArrowheads="1"/>
            </p:cNvSpPr>
            <p:nvPr/>
          </p:nvSpPr>
          <p:spPr bwMode="auto">
            <a:xfrm>
              <a:off x="1164" y="1402"/>
              <a:ext cx="1513" cy="698"/>
            </a:xfrm>
            <a:prstGeom prst="ellipse">
              <a:avLst/>
            </a:prstGeom>
            <a:noFill/>
            <a:ln w="3810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lgn="ctr" eaLnBrk="1" hangingPunct="1">
                <a:spcBef>
                  <a:spcPct val="0"/>
                </a:spcBef>
                <a:buSzTx/>
                <a:buFontTx/>
                <a:buNone/>
              </a:pPr>
              <a:r>
                <a:rPr lang="el-GR" altLang="el-GR" sz="1800" b="1">
                  <a:solidFill>
                    <a:schemeClr val="bg2"/>
                  </a:solidFill>
                  <a:latin typeface="Comic Sans MS" pitchFamily="66" charset="0"/>
                  <a:cs typeface="Arial" pitchFamily="34" charset="0"/>
                </a:rPr>
                <a:t>Σταθερή απόφραξη </a:t>
              </a:r>
            </a:p>
            <a:p>
              <a:pPr algn="ctr" eaLnBrk="1" hangingPunct="1">
                <a:spcBef>
                  <a:spcPct val="0"/>
                </a:spcBef>
                <a:buSzTx/>
                <a:buFontTx/>
                <a:buNone/>
              </a:pPr>
              <a:r>
                <a:rPr lang="el-GR" altLang="el-GR" sz="1800" b="1">
                  <a:solidFill>
                    <a:schemeClr val="bg2"/>
                  </a:solidFill>
                  <a:latin typeface="Comic Sans MS" pitchFamily="66" charset="0"/>
                  <a:cs typeface="Arial" pitchFamily="34" charset="0"/>
                </a:rPr>
                <a:t>των αεραγωγών</a:t>
              </a:r>
              <a:endParaRPr lang="en-US" altLang="el-GR" sz="1800" b="1">
                <a:solidFill>
                  <a:schemeClr val="bg2"/>
                </a:solidFill>
                <a:latin typeface="Comic Sans MS" pitchFamily="66" charset="0"/>
                <a:cs typeface="Arial" pitchFamily="34" charset="0"/>
              </a:endParaRPr>
            </a:p>
          </p:txBody>
        </p:sp>
        <p:grpSp>
          <p:nvGrpSpPr>
            <p:cNvPr id="149513" name="Group 16"/>
            <p:cNvGrpSpPr>
              <a:grpSpLocks/>
            </p:cNvGrpSpPr>
            <p:nvPr/>
          </p:nvGrpSpPr>
          <p:grpSpPr bwMode="auto">
            <a:xfrm>
              <a:off x="1458" y="1449"/>
              <a:ext cx="1927" cy="887"/>
              <a:chOff x="1485" y="1395"/>
              <a:chExt cx="1927" cy="835"/>
            </a:xfrm>
          </p:grpSpPr>
          <p:sp>
            <p:nvSpPr>
              <p:cNvPr id="149516" name="Oval 14"/>
              <p:cNvSpPr>
                <a:spLocks noChangeArrowheads="1"/>
              </p:cNvSpPr>
              <p:nvPr/>
            </p:nvSpPr>
            <p:spPr bwMode="auto">
              <a:xfrm>
                <a:off x="1485" y="1395"/>
                <a:ext cx="1927" cy="835"/>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lgn="ctr" eaLnBrk="1" hangingPunct="1">
                  <a:spcBef>
                    <a:spcPct val="0"/>
                  </a:spcBef>
                  <a:buSzTx/>
                  <a:buFontTx/>
                  <a:buNone/>
                </a:pPr>
                <a:endParaRPr lang="el-GR" altLang="el-GR" sz="1800" b="1">
                  <a:solidFill>
                    <a:srgbClr val="FF0000"/>
                  </a:solidFill>
                  <a:latin typeface="Arial" pitchFamily="34" charset="0"/>
                  <a:cs typeface="Arial" pitchFamily="34" charset="0"/>
                </a:endParaRPr>
              </a:p>
            </p:txBody>
          </p:sp>
          <p:sp>
            <p:nvSpPr>
              <p:cNvPr id="149517" name="Text Box 15"/>
              <p:cNvSpPr txBox="1">
                <a:spLocks noChangeArrowheads="1"/>
              </p:cNvSpPr>
              <p:nvPr/>
            </p:nvSpPr>
            <p:spPr bwMode="auto">
              <a:xfrm>
                <a:off x="2172" y="2007"/>
                <a:ext cx="463" cy="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eaLnBrk="1" hangingPunct="1">
                  <a:spcBef>
                    <a:spcPct val="0"/>
                  </a:spcBef>
                  <a:buSzTx/>
                  <a:buFontTx/>
                  <a:buNone/>
                </a:pPr>
                <a:r>
                  <a:rPr lang="el-GR" altLang="el-GR" sz="1800" b="1">
                    <a:solidFill>
                      <a:srgbClr val="FF0000"/>
                    </a:solidFill>
                    <a:latin typeface="Comic Sans MS" pitchFamily="66" charset="0"/>
                    <a:cs typeface="Arial" pitchFamily="34" charset="0"/>
                  </a:rPr>
                  <a:t>Σοβαρό</a:t>
                </a:r>
                <a:endParaRPr lang="en-US" altLang="el-GR" sz="1800" b="1">
                  <a:solidFill>
                    <a:srgbClr val="FF0000"/>
                  </a:solidFill>
                  <a:latin typeface="Comic Sans MS" pitchFamily="66" charset="0"/>
                  <a:cs typeface="Arial" pitchFamily="34" charset="0"/>
                </a:endParaRPr>
              </a:p>
            </p:txBody>
          </p:sp>
        </p:grpSp>
        <p:sp>
          <p:nvSpPr>
            <p:cNvPr id="149514" name="Oval 17"/>
            <p:cNvSpPr>
              <a:spLocks noChangeArrowheads="1"/>
            </p:cNvSpPr>
            <p:nvPr/>
          </p:nvSpPr>
          <p:spPr bwMode="auto">
            <a:xfrm>
              <a:off x="2377" y="1472"/>
              <a:ext cx="2030" cy="586"/>
            </a:xfrm>
            <a:prstGeom prst="ellipse">
              <a:avLst/>
            </a:prstGeom>
            <a:noFill/>
            <a:ln w="38100">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lgn="ctr" eaLnBrk="1" hangingPunct="1">
                <a:spcBef>
                  <a:spcPct val="0"/>
                </a:spcBef>
                <a:buSzTx/>
                <a:buFontTx/>
                <a:buNone/>
              </a:pPr>
              <a:r>
                <a:rPr lang="el-GR" altLang="el-GR" sz="1800" b="1">
                  <a:solidFill>
                    <a:schemeClr val="accent2"/>
                  </a:solidFill>
                  <a:latin typeface="Comic Sans MS" pitchFamily="66" charset="0"/>
                  <a:cs typeface="Arial" pitchFamily="34" charset="0"/>
                </a:rPr>
                <a:t>Με πολλές παροξύνσεις</a:t>
              </a:r>
              <a:endParaRPr lang="en-US" altLang="el-GR" sz="1800" b="1">
                <a:solidFill>
                  <a:schemeClr val="accent2"/>
                </a:solidFill>
                <a:latin typeface="Comic Sans MS" pitchFamily="66" charset="0"/>
                <a:cs typeface="Arial" pitchFamily="34" charset="0"/>
              </a:endParaRPr>
            </a:p>
          </p:txBody>
        </p:sp>
        <p:sp>
          <p:nvSpPr>
            <p:cNvPr id="149515" name="Oval 38"/>
            <p:cNvSpPr>
              <a:spLocks noChangeArrowheads="1"/>
            </p:cNvSpPr>
            <p:nvPr/>
          </p:nvSpPr>
          <p:spPr bwMode="auto">
            <a:xfrm>
              <a:off x="292" y="1092"/>
              <a:ext cx="5347" cy="2570"/>
            </a:xfrm>
            <a:prstGeom prst="ellipse">
              <a:avLst/>
            </a:prstGeom>
            <a:noFill/>
            <a:ln w="38100">
              <a:solidFill>
                <a:schemeClr va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eaLnBrk="1" hangingPunct="1">
                <a:spcBef>
                  <a:spcPct val="0"/>
                </a:spcBef>
                <a:buSzTx/>
                <a:buFontTx/>
                <a:buNone/>
              </a:pPr>
              <a:endParaRPr lang="el-GR" altLang="el-GR" sz="1800">
                <a:latin typeface="Arial" pitchFamily="34" charset="0"/>
                <a:cs typeface="Arial" pitchFamily="34" charset="0"/>
              </a:endParaRPr>
            </a:p>
          </p:txBody>
        </p:sp>
      </p:grpSp>
    </p:spTree>
    <p:extLst>
      <p:ext uri="{BB962C8B-B14F-4D97-AF65-F5344CB8AC3E}">
        <p14:creationId xmlns:p14="http://schemas.microsoft.com/office/powerpoint/2010/main" xmlns="" val="466751116"/>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1 - Τίτλος"/>
          <p:cNvSpPr>
            <a:spLocks noGrp="1"/>
          </p:cNvSpPr>
          <p:nvPr>
            <p:ph type="title"/>
          </p:nvPr>
        </p:nvSpPr>
        <p:spPr/>
        <p:txBody>
          <a:bodyPr/>
          <a:lstStyle/>
          <a:p>
            <a:pPr algn="ctr"/>
            <a:r>
              <a:rPr lang="el-GR" altLang="el-GR" sz="3600" b="1" dirty="0">
                <a:solidFill>
                  <a:srgbClr val="C00000"/>
                </a:solidFill>
                <a:latin typeface="Comic Sans MS" pitchFamily="66" charset="0"/>
              </a:rPr>
              <a:t>Διάγνωση</a:t>
            </a:r>
          </a:p>
        </p:txBody>
      </p:sp>
      <p:sp>
        <p:nvSpPr>
          <p:cNvPr id="48131" name="3 - Θέση περιεχομένου"/>
          <p:cNvSpPr>
            <a:spLocks noGrp="1"/>
          </p:cNvSpPr>
          <p:nvPr>
            <p:ph sz="half" idx="1"/>
          </p:nvPr>
        </p:nvSpPr>
        <p:spPr>
          <a:xfrm>
            <a:off x="742951" y="1449388"/>
            <a:ext cx="4546600" cy="4525962"/>
          </a:xfrm>
        </p:spPr>
        <p:txBody>
          <a:bodyPr>
            <a:normAutofit fontScale="92500" lnSpcReduction="10000"/>
          </a:bodyPr>
          <a:lstStyle/>
          <a:p>
            <a:pPr>
              <a:lnSpc>
                <a:spcPct val="200000"/>
              </a:lnSpc>
            </a:pPr>
            <a:r>
              <a:rPr lang="el-GR" altLang="el-GR" sz="2000" b="1" dirty="0">
                <a:solidFill>
                  <a:srgbClr val="002060"/>
                </a:solidFill>
                <a:latin typeface="Comic Sans MS" pitchFamily="66" charset="0"/>
              </a:rPr>
              <a:t>Ιστορικό</a:t>
            </a:r>
            <a:endParaRPr lang="el-GR" altLang="el-GR" sz="2000" dirty="0">
              <a:solidFill>
                <a:srgbClr val="002060"/>
              </a:solidFill>
              <a:latin typeface="Comic Sans MS" pitchFamily="66" charset="0"/>
            </a:endParaRPr>
          </a:p>
          <a:p>
            <a:pPr>
              <a:lnSpc>
                <a:spcPct val="200000"/>
              </a:lnSpc>
            </a:pPr>
            <a:r>
              <a:rPr lang="el-GR" altLang="el-GR" sz="2000" b="1" dirty="0">
                <a:solidFill>
                  <a:srgbClr val="002060"/>
                </a:solidFill>
                <a:latin typeface="Comic Sans MS" pitchFamily="66" charset="0"/>
              </a:rPr>
              <a:t>Κλινική εξέταση</a:t>
            </a:r>
            <a:endParaRPr lang="el-GR" altLang="el-GR" sz="2000" dirty="0">
              <a:solidFill>
                <a:srgbClr val="002060"/>
              </a:solidFill>
              <a:latin typeface="Comic Sans MS" pitchFamily="66" charset="0"/>
            </a:endParaRPr>
          </a:p>
          <a:p>
            <a:pPr>
              <a:lnSpc>
                <a:spcPct val="200000"/>
              </a:lnSpc>
            </a:pPr>
            <a:r>
              <a:rPr lang="el-GR" altLang="el-GR" sz="2000" b="1" dirty="0" err="1">
                <a:solidFill>
                  <a:srgbClr val="002060"/>
                </a:solidFill>
                <a:latin typeface="Comic Sans MS" pitchFamily="66" charset="0"/>
              </a:rPr>
              <a:t>Σπιρομέτρηση</a:t>
            </a:r>
            <a:r>
              <a:rPr lang="el-GR" altLang="el-GR" sz="2000" dirty="0">
                <a:solidFill>
                  <a:srgbClr val="002060"/>
                </a:solidFill>
                <a:latin typeface="Comic Sans MS" pitchFamily="66" charset="0"/>
              </a:rPr>
              <a:t> (προ και μετά </a:t>
            </a:r>
            <a:r>
              <a:rPr lang="el-GR" altLang="el-GR" sz="2000" dirty="0" err="1">
                <a:solidFill>
                  <a:srgbClr val="002060"/>
                </a:solidFill>
                <a:latin typeface="Comic Sans MS" pitchFamily="66" charset="0"/>
              </a:rPr>
              <a:t>βρογχοδιαστολή</a:t>
            </a:r>
            <a:r>
              <a:rPr lang="el-GR" altLang="el-GR" sz="2000" dirty="0">
                <a:solidFill>
                  <a:srgbClr val="002060"/>
                </a:solidFill>
                <a:latin typeface="Comic Sans MS" pitchFamily="66" charset="0"/>
              </a:rPr>
              <a:t>)</a:t>
            </a:r>
            <a:endParaRPr lang="en-US" altLang="el-GR" sz="2000" dirty="0">
              <a:solidFill>
                <a:srgbClr val="002060"/>
              </a:solidFill>
              <a:latin typeface="Comic Sans MS" pitchFamily="66" charset="0"/>
            </a:endParaRPr>
          </a:p>
          <a:p>
            <a:pPr>
              <a:lnSpc>
                <a:spcPct val="200000"/>
              </a:lnSpc>
            </a:pPr>
            <a:r>
              <a:rPr lang="el-GR" altLang="el-GR" sz="2000" b="1" dirty="0">
                <a:solidFill>
                  <a:srgbClr val="002060"/>
                </a:solidFill>
                <a:latin typeface="Comic Sans MS" pitchFamily="66" charset="0"/>
              </a:rPr>
              <a:t>Ιστορικό ατοπίας</a:t>
            </a:r>
          </a:p>
          <a:p>
            <a:pPr>
              <a:lnSpc>
                <a:spcPct val="200000"/>
              </a:lnSpc>
            </a:pPr>
            <a:r>
              <a:rPr lang="el-GR" altLang="el-GR" sz="2000" b="1" dirty="0">
                <a:solidFill>
                  <a:srgbClr val="002060"/>
                </a:solidFill>
                <a:latin typeface="Comic Sans MS" pitchFamily="66" charset="0"/>
              </a:rPr>
              <a:t>Μη επεμβατικοί δείκτες φλεγμονής των αεραγωγών</a:t>
            </a:r>
          </a:p>
        </p:txBody>
      </p:sp>
      <p:pic>
        <p:nvPicPr>
          <p:cNvPr id="48132" name="Picture 2" descr="Σχετική εικόνα"/>
          <p:cNvPicPr>
            <a:picLocks noGrp="1" noChangeAspect="1" noChangeArrowheads="1"/>
          </p:cNvPicPr>
          <p:nvPr>
            <p:ph sz="half" idx="2"/>
          </p:nvPr>
        </p:nvPicPr>
        <p:blipFill>
          <a:blip r:embed="rId3">
            <a:extLst>
              <a:ext uri="{28A0092B-C50C-407E-A947-70E740481C1C}">
                <a14:useLocalDpi xmlns:a14="http://schemas.microsoft.com/office/drawing/2010/main" xmlns="" val="0"/>
              </a:ext>
            </a:extLst>
          </a:blip>
          <a:srcRect/>
          <a:stretch>
            <a:fillRect/>
          </a:stretch>
        </p:blipFill>
        <p:spPr>
          <a:xfrm>
            <a:off x="6096000" y="1844676"/>
            <a:ext cx="5302251" cy="4105275"/>
          </a:xfrm>
        </p:spPr>
      </p:pic>
    </p:spTree>
    <p:extLst>
      <p:ext uri="{BB962C8B-B14F-4D97-AF65-F5344CB8AC3E}">
        <p14:creationId xmlns:p14="http://schemas.microsoft.com/office/powerpoint/2010/main" xmlns="" val="312653704"/>
      </p:ext>
    </p:extLst>
  </p:cSld>
  <p:clrMapOvr>
    <a:masterClrMapping/>
  </p:clrMapOvr>
  <p:transition spd="slow"/>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idx="4294967295"/>
          </p:nvPr>
        </p:nvSpPr>
        <p:spPr bwMode="auto">
          <a:xfrm>
            <a:off x="103718" y="346076"/>
            <a:ext cx="11599333" cy="99536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normAutofit fontScale="90000"/>
          </a:bodyPr>
          <a:lstStyle/>
          <a:p>
            <a:pPr algn="ctr" eaLnBrk="1" hangingPunct="1"/>
            <a:r>
              <a:rPr lang="el-GR" altLang="el-GR" sz="2800" b="1" dirty="0">
                <a:solidFill>
                  <a:srgbClr val="002060"/>
                </a:solidFill>
                <a:effectLst/>
                <a:latin typeface="Comic Sans MS" pitchFamily="66" charset="0"/>
              </a:rPr>
              <a:t>Το άσθμα είναι μια ετερογενής νόσος με πολλούς </a:t>
            </a:r>
            <a:r>
              <a:rPr lang="el-GR" altLang="el-GR" sz="2800" b="1" dirty="0" err="1">
                <a:solidFill>
                  <a:srgbClr val="002060"/>
                </a:solidFill>
                <a:effectLst/>
                <a:latin typeface="Comic Sans MS" pitchFamily="66" charset="0"/>
              </a:rPr>
              <a:t>φαινότυπους</a:t>
            </a:r>
            <a:r>
              <a:rPr lang="el-GR" altLang="el-GR" sz="2800" b="1" dirty="0">
                <a:solidFill>
                  <a:srgbClr val="002060"/>
                </a:solidFill>
                <a:effectLst/>
                <a:latin typeface="Comic Sans MS" pitchFamily="66" charset="0"/>
              </a:rPr>
              <a:t/>
            </a:r>
            <a:br>
              <a:rPr lang="el-GR" altLang="el-GR" sz="2800" b="1" dirty="0">
                <a:solidFill>
                  <a:srgbClr val="002060"/>
                </a:solidFill>
                <a:effectLst/>
                <a:latin typeface="Comic Sans MS" pitchFamily="66" charset="0"/>
              </a:rPr>
            </a:br>
            <a:r>
              <a:rPr lang="el-GR" altLang="el-GR" sz="2800" b="1" dirty="0">
                <a:solidFill>
                  <a:srgbClr val="002060"/>
                </a:solidFill>
                <a:effectLst/>
                <a:latin typeface="Comic Sans MS" pitchFamily="66" charset="0"/>
              </a:rPr>
              <a:t> </a:t>
            </a:r>
            <a:br>
              <a:rPr lang="el-GR" altLang="el-GR" sz="2800" b="1" dirty="0">
                <a:solidFill>
                  <a:srgbClr val="002060"/>
                </a:solidFill>
                <a:effectLst/>
                <a:latin typeface="Comic Sans MS" pitchFamily="66" charset="0"/>
              </a:rPr>
            </a:br>
            <a:r>
              <a:rPr lang="el-GR" altLang="el-GR" sz="2800" dirty="0">
                <a:solidFill>
                  <a:srgbClr val="C00000"/>
                </a:solidFill>
                <a:effectLst/>
                <a:latin typeface="Comic Sans MS" pitchFamily="66" charset="0"/>
              </a:rPr>
              <a:t>Φαινότυποι άσθματος με όψιμη έναρξη</a:t>
            </a:r>
            <a:endParaRPr lang="en-US" altLang="el-GR" sz="2800" dirty="0">
              <a:solidFill>
                <a:srgbClr val="C00000"/>
              </a:solidFill>
              <a:effectLst/>
              <a:latin typeface="Comic Sans MS" pitchFamily="66" charset="0"/>
            </a:endParaRPr>
          </a:p>
        </p:txBody>
      </p:sp>
      <p:sp>
        <p:nvSpPr>
          <p:cNvPr id="150531" name="Text Box 3"/>
          <p:cNvSpPr txBox="1">
            <a:spLocks noChangeArrowheads="1"/>
          </p:cNvSpPr>
          <p:nvPr/>
        </p:nvSpPr>
        <p:spPr bwMode="auto">
          <a:xfrm>
            <a:off x="5880101" y="6516688"/>
            <a:ext cx="6311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lgn="r" eaLnBrk="1" hangingPunct="1">
              <a:spcBef>
                <a:spcPct val="50000"/>
              </a:spcBef>
              <a:buSzTx/>
              <a:buFontTx/>
              <a:buNone/>
            </a:pPr>
            <a:r>
              <a:rPr lang="en-US" altLang="el-GR" sz="1400" b="1">
                <a:solidFill>
                  <a:schemeClr val="bg1"/>
                </a:solidFill>
                <a:latin typeface="Comic Sans MS" pitchFamily="66" charset="0"/>
                <a:cs typeface="Arial" pitchFamily="34" charset="0"/>
              </a:rPr>
              <a:t>Wenzel SE, Lancet 2006</a:t>
            </a:r>
          </a:p>
        </p:txBody>
      </p:sp>
      <p:grpSp>
        <p:nvGrpSpPr>
          <p:cNvPr id="150532" name="Group 31"/>
          <p:cNvGrpSpPr>
            <a:grpSpLocks/>
          </p:cNvGrpSpPr>
          <p:nvPr/>
        </p:nvGrpSpPr>
        <p:grpSpPr bwMode="auto">
          <a:xfrm>
            <a:off x="618067" y="1733551"/>
            <a:ext cx="11366500" cy="4081463"/>
            <a:chOff x="292" y="1092"/>
            <a:chExt cx="5370" cy="2571"/>
          </a:xfrm>
        </p:grpSpPr>
        <p:sp>
          <p:nvSpPr>
            <p:cNvPr id="150533" name="Oval 5"/>
            <p:cNvSpPr>
              <a:spLocks noChangeArrowheads="1"/>
            </p:cNvSpPr>
            <p:nvPr/>
          </p:nvSpPr>
          <p:spPr bwMode="auto">
            <a:xfrm>
              <a:off x="292" y="1092"/>
              <a:ext cx="5347" cy="2570"/>
            </a:xfrm>
            <a:prstGeom prst="ellipse">
              <a:avLst/>
            </a:prstGeom>
            <a:noFill/>
            <a:ln w="38100">
              <a:solidFill>
                <a:schemeClr va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eaLnBrk="1" hangingPunct="1">
                <a:spcBef>
                  <a:spcPct val="0"/>
                </a:spcBef>
                <a:buSzTx/>
                <a:buFontTx/>
                <a:buNone/>
              </a:pPr>
              <a:endParaRPr lang="el-GR" altLang="el-GR" sz="1800">
                <a:latin typeface="Arial" pitchFamily="34" charset="0"/>
                <a:cs typeface="Arial" pitchFamily="34" charset="0"/>
              </a:endParaRPr>
            </a:p>
          </p:txBody>
        </p:sp>
        <p:grpSp>
          <p:nvGrpSpPr>
            <p:cNvPr id="150534" name="Group 20"/>
            <p:cNvGrpSpPr>
              <a:grpSpLocks/>
            </p:cNvGrpSpPr>
            <p:nvPr/>
          </p:nvGrpSpPr>
          <p:grpSpPr bwMode="auto">
            <a:xfrm>
              <a:off x="302" y="1621"/>
              <a:ext cx="1885" cy="1522"/>
              <a:chOff x="293" y="1629"/>
              <a:chExt cx="1755" cy="1505"/>
            </a:xfrm>
          </p:grpSpPr>
          <p:sp>
            <p:nvSpPr>
              <p:cNvPr id="150547" name="Oval 8"/>
              <p:cNvSpPr>
                <a:spLocks noChangeArrowheads="1"/>
              </p:cNvSpPr>
              <p:nvPr/>
            </p:nvSpPr>
            <p:spPr bwMode="auto">
              <a:xfrm>
                <a:off x="293" y="1629"/>
                <a:ext cx="1755" cy="1505"/>
              </a:xfrm>
              <a:prstGeom prst="ellipse">
                <a:avLst/>
              </a:prstGeom>
              <a:noFill/>
              <a:ln w="38100">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lgn="ctr" eaLnBrk="1" hangingPunct="1">
                  <a:spcBef>
                    <a:spcPct val="0"/>
                  </a:spcBef>
                  <a:buSzTx/>
                  <a:buFontTx/>
                  <a:buNone/>
                </a:pPr>
                <a:endParaRPr lang="el-GR" altLang="el-GR" sz="1800" b="1">
                  <a:solidFill>
                    <a:srgbClr val="00FF00"/>
                  </a:solidFill>
                  <a:latin typeface="Arial" pitchFamily="34" charset="0"/>
                  <a:cs typeface="Arial" pitchFamily="34" charset="0"/>
                </a:endParaRPr>
              </a:p>
            </p:txBody>
          </p:sp>
          <p:sp>
            <p:nvSpPr>
              <p:cNvPr id="150548" name="Text Box 9"/>
              <p:cNvSpPr txBox="1">
                <a:spLocks noChangeArrowheads="1"/>
              </p:cNvSpPr>
              <p:nvPr/>
            </p:nvSpPr>
            <p:spPr bwMode="auto">
              <a:xfrm>
                <a:off x="504" y="1991"/>
                <a:ext cx="547" cy="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eaLnBrk="1" hangingPunct="1">
                  <a:spcBef>
                    <a:spcPct val="0"/>
                  </a:spcBef>
                  <a:buSzTx/>
                  <a:buFontTx/>
                  <a:buNone/>
                </a:pPr>
                <a:r>
                  <a:rPr lang="el-GR" altLang="el-GR" sz="1800" b="1">
                    <a:solidFill>
                      <a:srgbClr val="00FF00"/>
                    </a:solidFill>
                    <a:latin typeface="Comic Sans MS" pitchFamily="66" charset="0"/>
                    <a:cs typeface="Arial" pitchFamily="34" charset="0"/>
                  </a:rPr>
                  <a:t>Αλλεργικό</a:t>
                </a:r>
                <a:endParaRPr lang="en-US" altLang="el-GR" sz="1800" b="1">
                  <a:solidFill>
                    <a:srgbClr val="00FF00"/>
                  </a:solidFill>
                  <a:latin typeface="Comic Sans MS" pitchFamily="66" charset="0"/>
                  <a:cs typeface="Arial" pitchFamily="34" charset="0"/>
                </a:endParaRPr>
              </a:p>
            </p:txBody>
          </p:sp>
        </p:grpSp>
        <p:sp>
          <p:nvSpPr>
            <p:cNvPr id="150535" name="Oval 13"/>
            <p:cNvSpPr>
              <a:spLocks noChangeArrowheads="1"/>
            </p:cNvSpPr>
            <p:nvPr/>
          </p:nvSpPr>
          <p:spPr bwMode="auto">
            <a:xfrm rot="3515340">
              <a:off x="996" y="1968"/>
              <a:ext cx="2513" cy="878"/>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lgn="ctr" eaLnBrk="1" hangingPunct="1">
                <a:spcBef>
                  <a:spcPct val="0"/>
                </a:spcBef>
                <a:buSzTx/>
                <a:buFontTx/>
                <a:buNone/>
              </a:pPr>
              <a:endParaRPr lang="el-GR" altLang="el-GR" sz="1800" b="1">
                <a:solidFill>
                  <a:srgbClr val="FF0000"/>
                </a:solidFill>
                <a:latin typeface="Arial" pitchFamily="34" charset="0"/>
                <a:cs typeface="Arial" pitchFamily="34" charset="0"/>
              </a:endParaRPr>
            </a:p>
          </p:txBody>
        </p:sp>
        <p:sp>
          <p:nvSpPr>
            <p:cNvPr id="150536" name="Text Box 14"/>
            <p:cNvSpPr txBox="1">
              <a:spLocks noChangeArrowheads="1"/>
            </p:cNvSpPr>
            <p:nvPr/>
          </p:nvSpPr>
          <p:spPr bwMode="auto">
            <a:xfrm>
              <a:off x="2172" y="2292"/>
              <a:ext cx="463"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eaLnBrk="1" hangingPunct="1">
                <a:spcBef>
                  <a:spcPct val="0"/>
                </a:spcBef>
                <a:buSzTx/>
                <a:buFontTx/>
                <a:buNone/>
              </a:pPr>
              <a:r>
                <a:rPr lang="el-GR" altLang="el-GR" sz="1800" b="1">
                  <a:solidFill>
                    <a:srgbClr val="FF0000"/>
                  </a:solidFill>
                  <a:latin typeface="Comic Sans MS" pitchFamily="66" charset="0"/>
                  <a:cs typeface="Arial" pitchFamily="34" charset="0"/>
                </a:rPr>
                <a:t>Σοβαρό</a:t>
              </a:r>
              <a:endParaRPr lang="en-US" altLang="el-GR" sz="1800" b="1">
                <a:solidFill>
                  <a:srgbClr val="FF0000"/>
                </a:solidFill>
                <a:latin typeface="Comic Sans MS" pitchFamily="66" charset="0"/>
                <a:cs typeface="Arial" pitchFamily="34" charset="0"/>
              </a:endParaRPr>
            </a:p>
          </p:txBody>
        </p:sp>
        <p:sp>
          <p:nvSpPr>
            <p:cNvPr id="150537" name="Oval 6"/>
            <p:cNvSpPr>
              <a:spLocks noChangeArrowheads="1"/>
            </p:cNvSpPr>
            <p:nvPr/>
          </p:nvSpPr>
          <p:spPr bwMode="auto">
            <a:xfrm>
              <a:off x="2184" y="1375"/>
              <a:ext cx="3438" cy="2028"/>
            </a:xfrm>
            <a:prstGeom prst="ellipse">
              <a:avLst/>
            </a:prstGeom>
            <a:noFill/>
            <a:ln w="3810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marL="2865438"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lgn="ctr" eaLnBrk="1" hangingPunct="1">
                <a:spcBef>
                  <a:spcPct val="0"/>
                </a:spcBef>
                <a:buSzTx/>
                <a:buFontTx/>
                <a:buNone/>
              </a:pPr>
              <a:endParaRPr lang="el-GR" altLang="el-GR" sz="1800" b="1">
                <a:solidFill>
                  <a:schemeClr val="bg1"/>
                </a:solidFill>
                <a:latin typeface="Arial" pitchFamily="34" charset="0"/>
                <a:cs typeface="Arial" pitchFamily="34" charset="0"/>
              </a:endParaRPr>
            </a:p>
          </p:txBody>
        </p:sp>
        <p:sp>
          <p:nvSpPr>
            <p:cNvPr id="150538" name="Text Box 16"/>
            <p:cNvSpPr txBox="1">
              <a:spLocks noChangeArrowheads="1"/>
            </p:cNvSpPr>
            <p:nvPr/>
          </p:nvSpPr>
          <p:spPr bwMode="auto">
            <a:xfrm>
              <a:off x="3965" y="3041"/>
              <a:ext cx="769"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lgn="ctr" eaLnBrk="1" hangingPunct="1">
                <a:spcBef>
                  <a:spcPct val="0"/>
                </a:spcBef>
                <a:buSzTx/>
                <a:buFontTx/>
                <a:buNone/>
              </a:pPr>
              <a:r>
                <a:rPr lang="el-GR" altLang="el-GR" sz="1800" b="1">
                  <a:solidFill>
                    <a:schemeClr val="bg2"/>
                  </a:solidFill>
                  <a:latin typeface="Comic Sans MS" pitchFamily="66" charset="0"/>
                  <a:cs typeface="Arial" pitchFamily="34" charset="0"/>
                </a:rPr>
                <a:t>Μη αλλεργικό</a:t>
              </a:r>
              <a:endParaRPr lang="en-US" altLang="el-GR" sz="1800" b="1">
                <a:solidFill>
                  <a:schemeClr val="bg2"/>
                </a:solidFill>
                <a:latin typeface="Comic Sans MS" pitchFamily="66" charset="0"/>
                <a:cs typeface="Arial" pitchFamily="34" charset="0"/>
              </a:endParaRPr>
            </a:p>
          </p:txBody>
        </p:sp>
        <p:sp>
          <p:nvSpPr>
            <p:cNvPr id="150539" name="Oval 18"/>
            <p:cNvSpPr>
              <a:spLocks noChangeArrowheads="1"/>
            </p:cNvSpPr>
            <p:nvPr/>
          </p:nvSpPr>
          <p:spPr bwMode="auto">
            <a:xfrm rot="607840">
              <a:off x="1305" y="1238"/>
              <a:ext cx="4357" cy="1622"/>
            </a:xfrm>
            <a:prstGeom prst="ellipse">
              <a:avLst/>
            </a:prstGeom>
            <a:noFill/>
            <a:ln w="38100">
              <a:solidFill>
                <a:srgbClr val="66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marL="2865438"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lgn="ctr" eaLnBrk="1" hangingPunct="1">
                <a:spcBef>
                  <a:spcPct val="0"/>
                </a:spcBef>
                <a:buSzTx/>
                <a:buFontTx/>
                <a:buNone/>
              </a:pPr>
              <a:endParaRPr lang="el-GR" altLang="el-GR" sz="1800" b="1">
                <a:solidFill>
                  <a:schemeClr val="bg1"/>
                </a:solidFill>
                <a:latin typeface="Arial" pitchFamily="34" charset="0"/>
                <a:cs typeface="Arial" pitchFamily="34" charset="0"/>
              </a:endParaRPr>
            </a:p>
          </p:txBody>
        </p:sp>
        <p:sp>
          <p:nvSpPr>
            <p:cNvPr id="150540" name="Text Box 19"/>
            <p:cNvSpPr txBox="1">
              <a:spLocks noChangeArrowheads="1"/>
            </p:cNvSpPr>
            <p:nvPr/>
          </p:nvSpPr>
          <p:spPr bwMode="auto">
            <a:xfrm>
              <a:off x="2221" y="2266"/>
              <a:ext cx="2991"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2865438"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lgn="ctr">
                <a:spcBef>
                  <a:spcPct val="0"/>
                </a:spcBef>
                <a:buSzTx/>
                <a:buFontTx/>
                <a:buNone/>
              </a:pPr>
              <a:r>
                <a:rPr lang="el-GR" altLang="el-GR" sz="1800" b="1">
                  <a:solidFill>
                    <a:srgbClr val="00CCFF"/>
                  </a:solidFill>
                  <a:latin typeface="Comic Sans MS" pitchFamily="66" charset="0"/>
                  <a:cs typeface="Arial" pitchFamily="34" charset="0"/>
                </a:rPr>
                <a:t>Ηωσινοφιλικό με ανταπόκριση </a:t>
              </a:r>
            </a:p>
            <a:p>
              <a:pPr algn="ctr">
                <a:spcBef>
                  <a:spcPct val="0"/>
                </a:spcBef>
                <a:buSzTx/>
                <a:buFontTx/>
                <a:buNone/>
              </a:pPr>
              <a:r>
                <a:rPr lang="el-GR" altLang="el-GR" sz="1800" b="1">
                  <a:solidFill>
                    <a:srgbClr val="00CCFF"/>
                  </a:solidFill>
                  <a:latin typeface="Comic Sans MS" pitchFamily="66" charset="0"/>
                  <a:cs typeface="Arial" pitchFamily="34" charset="0"/>
                </a:rPr>
                <a:t>στα στεροειδή</a:t>
              </a:r>
              <a:endParaRPr lang="en-US" altLang="el-GR" sz="1800" b="1">
                <a:solidFill>
                  <a:srgbClr val="00CCFF"/>
                </a:solidFill>
                <a:latin typeface="Comic Sans MS" pitchFamily="66" charset="0"/>
                <a:cs typeface="Arial" pitchFamily="34" charset="0"/>
              </a:endParaRPr>
            </a:p>
          </p:txBody>
        </p:sp>
        <p:sp>
          <p:nvSpPr>
            <p:cNvPr id="150541" name="Oval 22"/>
            <p:cNvSpPr>
              <a:spLocks noChangeArrowheads="1"/>
            </p:cNvSpPr>
            <p:nvPr/>
          </p:nvSpPr>
          <p:spPr bwMode="auto">
            <a:xfrm rot="2050450">
              <a:off x="674" y="2039"/>
              <a:ext cx="3456" cy="1008"/>
            </a:xfrm>
            <a:prstGeom prst="ellipse">
              <a:avLst/>
            </a:prstGeom>
            <a:noFill/>
            <a:ln w="38100">
              <a:solidFill>
                <a:srgbClr val="FFCC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lgn="ctr" eaLnBrk="1" hangingPunct="1">
                <a:spcBef>
                  <a:spcPct val="0"/>
                </a:spcBef>
                <a:buSzTx/>
                <a:buFontTx/>
                <a:buNone/>
              </a:pPr>
              <a:endParaRPr lang="el-GR" altLang="el-GR" sz="1800" b="1">
                <a:solidFill>
                  <a:srgbClr val="FF0000"/>
                </a:solidFill>
                <a:latin typeface="Arial" pitchFamily="34" charset="0"/>
                <a:cs typeface="Arial" pitchFamily="34" charset="0"/>
              </a:endParaRPr>
            </a:p>
          </p:txBody>
        </p:sp>
        <p:sp>
          <p:nvSpPr>
            <p:cNvPr id="150542" name="Text Box 23"/>
            <p:cNvSpPr txBox="1">
              <a:spLocks noChangeArrowheads="1"/>
            </p:cNvSpPr>
            <p:nvPr/>
          </p:nvSpPr>
          <p:spPr bwMode="auto">
            <a:xfrm>
              <a:off x="2356" y="2946"/>
              <a:ext cx="82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eaLnBrk="1" hangingPunct="1">
                <a:spcBef>
                  <a:spcPct val="0"/>
                </a:spcBef>
                <a:buSzTx/>
                <a:buFontTx/>
                <a:buNone/>
              </a:pPr>
              <a:r>
                <a:rPr lang="el-GR" altLang="el-GR" sz="1800" b="1">
                  <a:solidFill>
                    <a:schemeClr val="bg2"/>
                  </a:solidFill>
                  <a:latin typeface="Comic Sans MS" pitchFamily="66" charset="0"/>
                  <a:cs typeface="Arial" pitchFamily="34" charset="0"/>
                </a:rPr>
                <a:t>Επαγγελματικό</a:t>
              </a:r>
              <a:endParaRPr lang="en-US" altLang="el-GR" sz="1800" b="1">
                <a:solidFill>
                  <a:schemeClr val="bg2"/>
                </a:solidFill>
                <a:latin typeface="Comic Sans MS" pitchFamily="66" charset="0"/>
                <a:cs typeface="Arial" pitchFamily="34" charset="0"/>
              </a:endParaRPr>
            </a:p>
          </p:txBody>
        </p:sp>
        <p:sp>
          <p:nvSpPr>
            <p:cNvPr id="150543" name="Oval 25"/>
            <p:cNvSpPr>
              <a:spLocks noChangeArrowheads="1"/>
            </p:cNvSpPr>
            <p:nvPr/>
          </p:nvSpPr>
          <p:spPr bwMode="auto">
            <a:xfrm>
              <a:off x="1571" y="1196"/>
              <a:ext cx="939" cy="842"/>
            </a:xfrm>
            <a:prstGeom prst="ellipse">
              <a:avLst/>
            </a:prstGeom>
            <a:noFill/>
            <a:ln w="38100">
              <a:solidFill>
                <a:srgbClr val="FF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lgn="ctr" eaLnBrk="1" hangingPunct="1">
                <a:spcBef>
                  <a:spcPct val="0"/>
                </a:spcBef>
                <a:buSzTx/>
                <a:buFontTx/>
                <a:buNone/>
              </a:pPr>
              <a:endParaRPr lang="el-GR" altLang="el-GR" sz="1800" b="1">
                <a:solidFill>
                  <a:srgbClr val="00FF00"/>
                </a:solidFill>
                <a:latin typeface="Arial" pitchFamily="34" charset="0"/>
                <a:cs typeface="Arial" pitchFamily="34" charset="0"/>
              </a:endParaRPr>
            </a:p>
          </p:txBody>
        </p:sp>
        <p:sp>
          <p:nvSpPr>
            <p:cNvPr id="150544" name="Text Box 26"/>
            <p:cNvSpPr txBox="1">
              <a:spLocks noChangeArrowheads="1"/>
            </p:cNvSpPr>
            <p:nvPr/>
          </p:nvSpPr>
          <p:spPr bwMode="auto">
            <a:xfrm>
              <a:off x="2051" y="1281"/>
              <a:ext cx="33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lgn="ctr" eaLnBrk="1" hangingPunct="1">
                <a:spcBef>
                  <a:spcPct val="0"/>
                </a:spcBef>
                <a:buSzTx/>
                <a:buFontTx/>
                <a:buNone/>
              </a:pPr>
              <a:r>
                <a:rPr lang="en-US" altLang="el-GR" sz="1800" b="1">
                  <a:solidFill>
                    <a:srgbClr val="FF66CC"/>
                  </a:solidFill>
                  <a:latin typeface="Arial" pitchFamily="34" charset="0"/>
                  <a:cs typeface="Arial" pitchFamily="34" charset="0"/>
                </a:rPr>
                <a:t>PMA</a:t>
              </a:r>
            </a:p>
          </p:txBody>
        </p:sp>
        <p:sp>
          <p:nvSpPr>
            <p:cNvPr id="150545" name="Oval 28"/>
            <p:cNvSpPr>
              <a:spLocks noChangeArrowheads="1"/>
            </p:cNvSpPr>
            <p:nvPr/>
          </p:nvSpPr>
          <p:spPr bwMode="auto">
            <a:xfrm rot="1132700">
              <a:off x="1871" y="1315"/>
              <a:ext cx="2371" cy="786"/>
            </a:xfrm>
            <a:prstGeom prst="ellipse">
              <a:avLst/>
            </a:prstGeom>
            <a:noFill/>
            <a:ln w="38100">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eaLnBrk="1" hangingPunct="1">
                <a:spcBef>
                  <a:spcPct val="0"/>
                </a:spcBef>
                <a:buSzTx/>
                <a:buFontTx/>
                <a:buNone/>
              </a:pPr>
              <a:endParaRPr lang="el-GR" altLang="el-GR" sz="1800">
                <a:latin typeface="Arial" pitchFamily="34" charset="0"/>
                <a:cs typeface="Arial" pitchFamily="34" charset="0"/>
              </a:endParaRPr>
            </a:p>
          </p:txBody>
        </p:sp>
        <p:sp>
          <p:nvSpPr>
            <p:cNvPr id="150546" name="Text Box 29"/>
            <p:cNvSpPr txBox="1">
              <a:spLocks noChangeArrowheads="1"/>
            </p:cNvSpPr>
            <p:nvPr/>
          </p:nvSpPr>
          <p:spPr bwMode="auto">
            <a:xfrm>
              <a:off x="2781" y="1784"/>
              <a:ext cx="1375"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SzPct val="60000"/>
                <a:buFont typeface="Wingdings" pitchFamily="2" charset="2"/>
                <a:buChar char=""/>
                <a:defRPr sz="2100">
                  <a:solidFill>
                    <a:schemeClr val="tx1"/>
                  </a:solidFill>
                  <a:latin typeface="Calibri" pitchFamily="34" charset="0"/>
                </a:defRPr>
              </a:lvl1pPr>
              <a:lvl2pPr marL="742950" indent="-285750" eaLnBrk="0" hangingPunct="0">
                <a:spcBef>
                  <a:spcPct val="20000"/>
                </a:spcBef>
                <a:buSzPct val="60000"/>
                <a:buFont typeface="Wingdings" pitchFamily="2" charset="2"/>
                <a:buChar char=""/>
                <a:defRPr sz="1900">
                  <a:solidFill>
                    <a:schemeClr val="tx1"/>
                  </a:solidFill>
                  <a:latin typeface="Calibri" pitchFamily="34" charset="0"/>
                </a:defRPr>
              </a:lvl2pPr>
              <a:lvl3pPr marL="1143000" indent="-228600" eaLnBrk="0" hangingPunct="0">
                <a:spcBef>
                  <a:spcPct val="20000"/>
                </a:spcBef>
                <a:buSzPct val="60000"/>
                <a:buFont typeface="Wingdings" pitchFamily="2" charset="2"/>
                <a:buChar char=""/>
                <a:defRPr sz="1700">
                  <a:solidFill>
                    <a:schemeClr val="tx1"/>
                  </a:solidFill>
                  <a:latin typeface="Calibri" pitchFamily="34" charset="0"/>
                </a:defRPr>
              </a:lvl3pPr>
              <a:lvl4pPr marL="1600200" indent="-228600" eaLnBrk="0" hangingPunct="0">
                <a:spcBef>
                  <a:spcPct val="20000"/>
                </a:spcBef>
                <a:buSzPct val="60000"/>
                <a:buFont typeface="Wingdings" pitchFamily="2" charset="2"/>
                <a:buChar char=""/>
                <a:defRPr sz="1600">
                  <a:solidFill>
                    <a:schemeClr val="tx1"/>
                  </a:solidFill>
                  <a:latin typeface="Calibri" pitchFamily="34" charset="0"/>
                </a:defRPr>
              </a:lvl4pPr>
              <a:lvl5pPr marL="2057400" indent="-228600" eaLnBrk="0" hangingPunct="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eaLnBrk="1" hangingPunct="1">
                <a:spcBef>
                  <a:spcPct val="0"/>
                </a:spcBef>
                <a:buSzTx/>
                <a:buFontTx/>
                <a:buNone/>
              </a:pPr>
              <a:r>
                <a:rPr lang="el-GR" altLang="el-GR" sz="1800" b="1">
                  <a:solidFill>
                    <a:schemeClr val="accent2"/>
                  </a:solidFill>
                  <a:latin typeface="Comic Sans MS" pitchFamily="66" charset="0"/>
                  <a:cs typeface="Arial" pitchFamily="34" charset="0"/>
                </a:rPr>
                <a:t>Ευαισθησία στην ασπιρίνη</a:t>
              </a:r>
              <a:endParaRPr lang="en-US" altLang="el-GR" sz="1800" b="1">
                <a:solidFill>
                  <a:schemeClr val="accent2"/>
                </a:solidFill>
                <a:latin typeface="Comic Sans MS" pitchFamily="66" charset="0"/>
                <a:cs typeface="Arial" pitchFamily="34" charset="0"/>
              </a:endParaRPr>
            </a:p>
          </p:txBody>
        </p:sp>
      </p:grpSp>
    </p:spTree>
    <p:extLst>
      <p:ext uri="{BB962C8B-B14F-4D97-AF65-F5344CB8AC3E}">
        <p14:creationId xmlns:p14="http://schemas.microsoft.com/office/powerpoint/2010/main" xmlns="" val="2069675253"/>
      </p:ext>
    </p:extLst>
  </p:cSld>
  <p:clrMapOvr>
    <a:masterClrMapping/>
  </p:clrMapOvr>
  <p:transition spd="slow"/>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02" name="Rectangle 2"/>
          <p:cNvSpPr>
            <a:spLocks noGrp="1" noChangeArrowheads="1"/>
          </p:cNvSpPr>
          <p:nvPr>
            <p:ph type="body" idx="1"/>
          </p:nvPr>
        </p:nvSpPr>
        <p:spPr>
          <a:xfrm>
            <a:off x="6000751" y="854076"/>
            <a:ext cx="6191249" cy="4860925"/>
          </a:xfrm>
        </p:spPr>
        <p:txBody>
          <a:bodyPr>
            <a:normAutofit/>
          </a:bodyPr>
          <a:lstStyle/>
          <a:p>
            <a:pPr marL="357188" indent="-357188" algn="ctr" eaLnBrk="1" hangingPunct="1">
              <a:spcBef>
                <a:spcPct val="10000"/>
              </a:spcBef>
              <a:buFontTx/>
              <a:buNone/>
              <a:defRPr/>
            </a:pPr>
            <a:r>
              <a:rPr lang="en-US" sz="3200" b="1" i="1" dirty="0">
                <a:solidFill>
                  <a:srgbClr val="C00000"/>
                </a:solidFill>
                <a:effectLst/>
                <a:latin typeface="Comic Sans MS" panose="030F0702030302020204" pitchFamily="66" charset="0"/>
              </a:rPr>
              <a:t>Love is…</a:t>
            </a:r>
          </a:p>
          <a:p>
            <a:pPr marL="357188" indent="-357188" algn="ctr" eaLnBrk="1" hangingPunct="1">
              <a:spcBef>
                <a:spcPct val="10000"/>
              </a:spcBef>
              <a:buFontTx/>
              <a:buNone/>
              <a:defRPr/>
            </a:pPr>
            <a:endParaRPr lang="en-US" sz="3200" b="1" i="1" dirty="0">
              <a:solidFill>
                <a:srgbClr val="C00000"/>
              </a:solidFill>
              <a:effectLst/>
              <a:latin typeface="Comic Sans MS" panose="030F0702030302020204" pitchFamily="66" charset="0"/>
            </a:endParaRPr>
          </a:p>
          <a:p>
            <a:pPr marL="357188" indent="-357188" algn="ctr" eaLnBrk="1" hangingPunct="1">
              <a:spcBef>
                <a:spcPct val="10000"/>
              </a:spcBef>
              <a:defRPr/>
            </a:pPr>
            <a:r>
              <a:rPr lang="en-US" sz="2400" dirty="0">
                <a:solidFill>
                  <a:srgbClr val="040466"/>
                </a:solidFill>
                <a:effectLst/>
                <a:latin typeface="Comic Sans MS" panose="030F0702030302020204" pitchFamily="66" charset="0"/>
              </a:rPr>
              <a:t>in the air</a:t>
            </a:r>
          </a:p>
          <a:p>
            <a:pPr marL="357188" indent="-357188" algn="ctr" eaLnBrk="1" hangingPunct="1">
              <a:spcBef>
                <a:spcPct val="10000"/>
              </a:spcBef>
              <a:defRPr/>
            </a:pPr>
            <a:r>
              <a:rPr lang="en-US" sz="2400" dirty="0">
                <a:solidFill>
                  <a:srgbClr val="040466"/>
                </a:solidFill>
                <a:effectLst/>
                <a:latin typeface="Comic Sans MS" panose="030F0702030302020204" pitchFamily="66" charset="0"/>
              </a:rPr>
              <a:t>breathtaking</a:t>
            </a:r>
          </a:p>
          <a:p>
            <a:pPr marL="357188" indent="-357188" algn="ctr" eaLnBrk="1" hangingPunct="1">
              <a:spcBef>
                <a:spcPct val="10000"/>
              </a:spcBef>
              <a:defRPr/>
            </a:pPr>
            <a:r>
              <a:rPr lang="en-US" sz="2400" dirty="0">
                <a:solidFill>
                  <a:srgbClr val="040466"/>
                </a:solidFill>
                <a:effectLst/>
                <a:latin typeface="Comic Sans MS" panose="030F0702030302020204" pitchFamily="66" charset="0"/>
              </a:rPr>
              <a:t>inflammatory</a:t>
            </a:r>
          </a:p>
          <a:p>
            <a:pPr marL="357188" indent="-357188" algn="ctr" eaLnBrk="1" hangingPunct="1">
              <a:spcBef>
                <a:spcPct val="10000"/>
              </a:spcBef>
              <a:defRPr/>
            </a:pPr>
            <a:r>
              <a:rPr lang="en-US" sz="2400" dirty="0">
                <a:solidFill>
                  <a:srgbClr val="040466"/>
                </a:solidFill>
                <a:effectLst/>
                <a:latin typeface="Comic Sans MS" panose="030F0702030302020204" pitchFamily="66" charset="0"/>
              </a:rPr>
              <a:t>hyperreactive</a:t>
            </a:r>
          </a:p>
          <a:p>
            <a:pPr marL="357188" indent="-357188" algn="ctr" eaLnBrk="1" hangingPunct="1">
              <a:spcBef>
                <a:spcPct val="10000"/>
              </a:spcBef>
              <a:defRPr/>
            </a:pPr>
            <a:r>
              <a:rPr lang="en-US" sz="2400" dirty="0">
                <a:solidFill>
                  <a:srgbClr val="040466"/>
                </a:solidFill>
                <a:effectLst/>
                <a:latin typeface="Comic Sans MS" panose="030F0702030302020204" pitchFamily="66" charset="0"/>
              </a:rPr>
              <a:t>variable</a:t>
            </a:r>
          </a:p>
          <a:p>
            <a:pPr marL="357188" indent="-357188" algn="ctr" eaLnBrk="1" hangingPunct="1">
              <a:spcBef>
                <a:spcPct val="10000"/>
              </a:spcBef>
              <a:defRPr/>
            </a:pPr>
            <a:r>
              <a:rPr lang="en-US" sz="2400" dirty="0">
                <a:solidFill>
                  <a:srgbClr val="040466"/>
                </a:solidFill>
                <a:effectLst/>
                <a:latin typeface="Comic Sans MS" panose="030F0702030302020204" pitchFamily="66" charset="0"/>
              </a:rPr>
              <a:t>more common at night</a:t>
            </a:r>
          </a:p>
          <a:p>
            <a:pPr marL="357188" indent="-357188" algn="ctr" eaLnBrk="1" hangingPunct="1">
              <a:spcBef>
                <a:spcPct val="10000"/>
              </a:spcBef>
              <a:defRPr/>
            </a:pPr>
            <a:r>
              <a:rPr lang="en-US" sz="2400" dirty="0">
                <a:solidFill>
                  <a:srgbClr val="040466"/>
                </a:solidFill>
                <a:effectLst/>
                <a:latin typeface="Comic Sans MS" panose="030F0702030302020204" pitchFamily="66" charset="0"/>
              </a:rPr>
              <a:t>more common in boys and women </a:t>
            </a:r>
          </a:p>
          <a:p>
            <a:pPr marL="357188" indent="-357188" algn="ctr" eaLnBrk="1" hangingPunct="1">
              <a:spcBef>
                <a:spcPct val="10000"/>
              </a:spcBef>
              <a:defRPr/>
            </a:pPr>
            <a:r>
              <a:rPr lang="en-US" sz="2400" dirty="0">
                <a:solidFill>
                  <a:srgbClr val="040466"/>
                </a:solidFill>
                <a:effectLst/>
                <a:latin typeface="Comic Sans MS" panose="030F0702030302020204" pitchFamily="66" charset="0"/>
              </a:rPr>
              <a:t>reversible…</a:t>
            </a:r>
          </a:p>
          <a:p>
            <a:pPr marL="357188" indent="-357188" algn="ctr" eaLnBrk="1" hangingPunct="1">
              <a:spcBef>
                <a:spcPct val="10000"/>
              </a:spcBef>
              <a:defRPr/>
            </a:pPr>
            <a:r>
              <a:rPr lang="en-US" sz="2400" dirty="0">
                <a:solidFill>
                  <a:srgbClr val="040466"/>
                </a:solidFill>
                <a:effectLst/>
                <a:latin typeface="Comic Sans MS" panose="030F0702030302020204" pitchFamily="66" charset="0"/>
              </a:rPr>
              <a:t>…but it sometimes can be deadly</a:t>
            </a:r>
            <a:endParaRPr lang="en-GB" sz="2400" dirty="0">
              <a:solidFill>
                <a:srgbClr val="040466"/>
              </a:solidFill>
              <a:effectLst/>
              <a:latin typeface="Comic Sans MS" panose="030F0702030302020204" pitchFamily="66" charset="0"/>
            </a:endParaRPr>
          </a:p>
        </p:txBody>
      </p:sp>
      <p:sp>
        <p:nvSpPr>
          <p:cNvPr id="151555" name="Rectangle 3"/>
          <p:cNvSpPr>
            <a:spLocks noGrp="1" noChangeArrowheads="1"/>
          </p:cNvSpPr>
          <p:nvPr>
            <p:ph type="title"/>
          </p:nvPr>
        </p:nvSpPr>
        <p:spPr bwMode="auto">
          <a:xfrm>
            <a:off x="1295400" y="-315913"/>
            <a:ext cx="10058400" cy="914401"/>
          </a:xfrm>
        </p:spPr>
        <p:txBody>
          <a:bodyPr wrap="square" numCol="1" anchorCtr="0" compatLnSpc="1">
            <a:prstTxWarp prst="textNoShape">
              <a:avLst/>
            </a:prstTxWarp>
          </a:bodyPr>
          <a:lstStyle/>
          <a:p>
            <a:pPr eaLnBrk="1" hangingPunct="1"/>
            <a:r>
              <a:rPr lang="en-US" altLang="el-GR" sz="3200" i="1">
                <a:solidFill>
                  <a:schemeClr val="bg2"/>
                </a:solidFill>
                <a:effectLst/>
                <a:latin typeface="Comic Sans MS" pitchFamily="66" charset="0"/>
              </a:rPr>
              <a:t>         </a:t>
            </a:r>
            <a:r>
              <a:rPr lang="en-US" altLang="el-GR" sz="3200" b="1" i="1">
                <a:solidFill>
                  <a:schemeClr val="bg2"/>
                </a:solidFill>
                <a:effectLst/>
                <a:latin typeface="Comic Sans MS" pitchFamily="66" charset="0"/>
              </a:rPr>
              <a:t>Asthma Is Like Love</a:t>
            </a:r>
            <a:r>
              <a:rPr lang="en-US" altLang="el-GR" sz="3200" i="1">
                <a:solidFill>
                  <a:schemeClr val="bg2"/>
                </a:solidFill>
                <a:effectLst/>
                <a:latin typeface="Comic Sans MS" pitchFamily="66" charset="0"/>
              </a:rPr>
              <a:t>…</a:t>
            </a:r>
            <a:endParaRPr lang="en-GB" altLang="el-GR" sz="3200" i="1">
              <a:solidFill>
                <a:schemeClr val="bg2"/>
              </a:solidFill>
              <a:effectLst/>
              <a:latin typeface="Comic Sans MS" pitchFamily="66" charset="0"/>
            </a:endParaRPr>
          </a:p>
        </p:txBody>
      </p:sp>
      <p:pic>
        <p:nvPicPr>
          <p:cNvPr id="151556" name="Picture 6" descr="Αποτέλεσμα εικόνας για love is..."/>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9634" y="1196975"/>
            <a:ext cx="5585884" cy="417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20560700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60802">
                                            <p:txEl>
                                              <p:pRg st="0" end="0"/>
                                            </p:txEl>
                                          </p:spTgt>
                                        </p:tgtEl>
                                        <p:attrNameLst>
                                          <p:attrName>style.visibility</p:attrName>
                                        </p:attrNameLst>
                                      </p:cBhvr>
                                      <p:to>
                                        <p:strVal val="visible"/>
                                      </p:to>
                                    </p:set>
                                    <p:animEffect transition="in" filter="dissolve">
                                      <p:cBhvr>
                                        <p:cTn id="7" dur="500"/>
                                        <p:tgtEl>
                                          <p:spTgt spid="46080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60802">
                                            <p:txEl>
                                              <p:pRg st="2" end="2"/>
                                            </p:txEl>
                                          </p:spTgt>
                                        </p:tgtEl>
                                        <p:attrNameLst>
                                          <p:attrName>style.visibility</p:attrName>
                                        </p:attrNameLst>
                                      </p:cBhvr>
                                      <p:to>
                                        <p:strVal val="visible"/>
                                      </p:to>
                                    </p:set>
                                    <p:animEffect transition="in" filter="dissolve">
                                      <p:cBhvr>
                                        <p:cTn id="12" dur="500"/>
                                        <p:tgtEl>
                                          <p:spTgt spid="460802">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60802">
                                            <p:txEl>
                                              <p:pRg st="3" end="3"/>
                                            </p:txEl>
                                          </p:spTgt>
                                        </p:tgtEl>
                                        <p:attrNameLst>
                                          <p:attrName>style.visibility</p:attrName>
                                        </p:attrNameLst>
                                      </p:cBhvr>
                                      <p:to>
                                        <p:strVal val="visible"/>
                                      </p:to>
                                    </p:set>
                                    <p:animEffect transition="in" filter="dissolve">
                                      <p:cBhvr>
                                        <p:cTn id="17" dur="500"/>
                                        <p:tgtEl>
                                          <p:spTgt spid="460802">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60802">
                                            <p:txEl>
                                              <p:pRg st="4" end="4"/>
                                            </p:txEl>
                                          </p:spTgt>
                                        </p:tgtEl>
                                        <p:attrNameLst>
                                          <p:attrName>style.visibility</p:attrName>
                                        </p:attrNameLst>
                                      </p:cBhvr>
                                      <p:to>
                                        <p:strVal val="visible"/>
                                      </p:to>
                                    </p:set>
                                    <p:animEffect transition="in" filter="dissolve">
                                      <p:cBhvr>
                                        <p:cTn id="22" dur="500"/>
                                        <p:tgtEl>
                                          <p:spTgt spid="460802">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60802">
                                            <p:txEl>
                                              <p:pRg st="5" end="5"/>
                                            </p:txEl>
                                          </p:spTgt>
                                        </p:tgtEl>
                                        <p:attrNameLst>
                                          <p:attrName>style.visibility</p:attrName>
                                        </p:attrNameLst>
                                      </p:cBhvr>
                                      <p:to>
                                        <p:strVal val="visible"/>
                                      </p:to>
                                    </p:set>
                                    <p:animEffect transition="in" filter="dissolve">
                                      <p:cBhvr>
                                        <p:cTn id="27" dur="500"/>
                                        <p:tgtEl>
                                          <p:spTgt spid="460802">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60802">
                                            <p:txEl>
                                              <p:pRg st="6" end="6"/>
                                            </p:txEl>
                                          </p:spTgt>
                                        </p:tgtEl>
                                        <p:attrNameLst>
                                          <p:attrName>style.visibility</p:attrName>
                                        </p:attrNameLst>
                                      </p:cBhvr>
                                      <p:to>
                                        <p:strVal val="visible"/>
                                      </p:to>
                                    </p:set>
                                    <p:animEffect transition="in" filter="dissolve">
                                      <p:cBhvr>
                                        <p:cTn id="32" dur="500"/>
                                        <p:tgtEl>
                                          <p:spTgt spid="460802">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460802">
                                            <p:txEl>
                                              <p:pRg st="7" end="7"/>
                                            </p:txEl>
                                          </p:spTgt>
                                        </p:tgtEl>
                                        <p:attrNameLst>
                                          <p:attrName>style.visibility</p:attrName>
                                        </p:attrNameLst>
                                      </p:cBhvr>
                                      <p:to>
                                        <p:strVal val="visible"/>
                                      </p:to>
                                    </p:set>
                                    <p:animEffect transition="in" filter="dissolve">
                                      <p:cBhvr>
                                        <p:cTn id="37" dur="500"/>
                                        <p:tgtEl>
                                          <p:spTgt spid="460802">
                                            <p:txEl>
                                              <p:pRg st="7" end="7"/>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460802">
                                            <p:txEl>
                                              <p:pRg st="8" end="8"/>
                                            </p:txEl>
                                          </p:spTgt>
                                        </p:tgtEl>
                                        <p:attrNameLst>
                                          <p:attrName>style.visibility</p:attrName>
                                        </p:attrNameLst>
                                      </p:cBhvr>
                                      <p:to>
                                        <p:strVal val="visible"/>
                                      </p:to>
                                    </p:set>
                                    <p:animEffect transition="in" filter="dissolve">
                                      <p:cBhvr>
                                        <p:cTn id="42" dur="500"/>
                                        <p:tgtEl>
                                          <p:spTgt spid="460802">
                                            <p:txEl>
                                              <p:pRg st="8" end="8"/>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460802">
                                            <p:txEl>
                                              <p:pRg st="9" end="9"/>
                                            </p:txEl>
                                          </p:spTgt>
                                        </p:tgtEl>
                                        <p:attrNameLst>
                                          <p:attrName>style.visibility</p:attrName>
                                        </p:attrNameLst>
                                      </p:cBhvr>
                                      <p:to>
                                        <p:strVal val="visible"/>
                                      </p:to>
                                    </p:set>
                                    <p:animEffect transition="in" filter="dissolve">
                                      <p:cBhvr>
                                        <p:cTn id="47" dur="500"/>
                                        <p:tgtEl>
                                          <p:spTgt spid="460802">
                                            <p:txEl>
                                              <p:pRg st="9" end="9"/>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460802">
                                            <p:txEl>
                                              <p:pRg st="10" end="10"/>
                                            </p:txEl>
                                          </p:spTgt>
                                        </p:tgtEl>
                                        <p:attrNameLst>
                                          <p:attrName>style.visibility</p:attrName>
                                        </p:attrNameLst>
                                      </p:cBhvr>
                                      <p:to>
                                        <p:strVal val="visible"/>
                                      </p:to>
                                    </p:set>
                                    <p:animEffect transition="in" filter="dissolve">
                                      <p:cBhvr>
                                        <p:cTn id="52" dur="500"/>
                                        <p:tgtEl>
                                          <p:spTgt spid="46080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02" grpId="0" build="p"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2 - Τίτλος"/>
          <p:cNvSpPr>
            <a:spLocks noGrp="1"/>
          </p:cNvSpPr>
          <p:nvPr>
            <p:ph type="title"/>
          </p:nvPr>
        </p:nvSpPr>
        <p:spPr bwMode="auto">
          <a:xfrm>
            <a:off x="1775884" y="260350"/>
            <a:ext cx="10972800" cy="935038"/>
          </a:xfrm>
        </p:spPr>
        <p:txBody>
          <a:bodyPr wrap="square" numCol="1" anchorCtr="0" compatLnSpc="1">
            <a:prstTxWarp prst="textNoShape">
              <a:avLst/>
            </a:prstTxWarp>
          </a:bodyPr>
          <a:lstStyle/>
          <a:p>
            <a:pPr eaLnBrk="1" hangingPunct="1"/>
            <a:r>
              <a:rPr lang="el-GR" altLang="el-GR" sz="3200" b="1" i="1">
                <a:solidFill>
                  <a:srgbClr val="040466"/>
                </a:solidFill>
                <a:effectLst/>
                <a:latin typeface="Comic Sans MS" pitchFamily="66" charset="0"/>
              </a:rPr>
              <a:t>Ευχαριστώ για την προσοχή σας</a:t>
            </a:r>
            <a:r>
              <a:rPr lang="en-US" altLang="el-GR" sz="3200" b="1" i="1">
                <a:solidFill>
                  <a:srgbClr val="040466"/>
                </a:solidFill>
                <a:effectLst/>
                <a:latin typeface="Comic Sans MS" pitchFamily="66" charset="0"/>
              </a:rPr>
              <a:t>!</a:t>
            </a:r>
            <a:endParaRPr lang="el-GR" altLang="el-GR" sz="3200" b="1" i="1">
              <a:solidFill>
                <a:srgbClr val="040466"/>
              </a:solidFill>
              <a:effectLst/>
              <a:latin typeface="Comic Sans MS" pitchFamily="66" charset="0"/>
            </a:endParaRPr>
          </a:p>
        </p:txBody>
      </p:sp>
      <p:pic>
        <p:nvPicPr>
          <p:cNvPr id="152579" name="Picture 4" descr="http://espei.com/wp-content/uploads/2013/05/equipmentprotection3.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360334" y="2057401"/>
            <a:ext cx="3409951" cy="2557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04788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idx="4294967295"/>
          </p:nvPr>
        </p:nvSpPr>
        <p:spPr>
          <a:xfrm>
            <a:off x="1748367" y="0"/>
            <a:ext cx="9448800" cy="979488"/>
          </a:xfrm>
          <a:noFill/>
          <a:effectLst>
            <a:outerShdw dist="28398" dir="3806097" algn="ctr" rotWithShape="0">
              <a:schemeClr val="tx1"/>
            </a:outerShdw>
          </a:effectLst>
        </p:spPr>
        <p:txBody>
          <a:bodyPr/>
          <a:lstStyle/>
          <a:p>
            <a:pPr algn="ctr" eaLnBrk="1" hangingPunct="1">
              <a:lnSpc>
                <a:spcPct val="90000"/>
              </a:lnSpc>
            </a:pPr>
            <a:r>
              <a:rPr lang="el-GR" altLang="el-GR" sz="3200" b="1" dirty="0">
                <a:solidFill>
                  <a:srgbClr val="002060"/>
                </a:solidFill>
                <a:latin typeface="Comic Sans MS" pitchFamily="66" charset="0"/>
              </a:rPr>
              <a:t>Παράγοντες κινδύνου</a:t>
            </a:r>
            <a:r>
              <a:rPr lang="en-US" altLang="el-GR" sz="3200" b="1" dirty="0">
                <a:solidFill>
                  <a:srgbClr val="002060"/>
                </a:solidFill>
                <a:latin typeface="Comic Sans MS" pitchFamily="66" charset="0"/>
              </a:rPr>
              <a:t/>
            </a:r>
            <a:br>
              <a:rPr lang="en-US" altLang="el-GR" sz="3200" b="1" dirty="0">
                <a:solidFill>
                  <a:srgbClr val="002060"/>
                </a:solidFill>
                <a:latin typeface="Comic Sans MS" pitchFamily="66" charset="0"/>
              </a:rPr>
            </a:br>
            <a:r>
              <a:rPr lang="el-GR" altLang="el-GR" sz="3200" b="1" dirty="0">
                <a:solidFill>
                  <a:srgbClr val="002060"/>
                </a:solidFill>
                <a:latin typeface="Comic Sans MS" pitchFamily="66" charset="0"/>
              </a:rPr>
              <a:t>για την εκδήλωση του άσθματος</a:t>
            </a:r>
            <a:endParaRPr lang="en-US" altLang="el-GR" sz="3200" b="1" dirty="0">
              <a:solidFill>
                <a:srgbClr val="002060"/>
              </a:solidFill>
              <a:latin typeface="Comic Sans MS" pitchFamily="66" charset="0"/>
            </a:endParaRPr>
          </a:p>
        </p:txBody>
      </p:sp>
      <p:grpSp>
        <p:nvGrpSpPr>
          <p:cNvPr id="49155" name="Group 6"/>
          <p:cNvGrpSpPr>
            <a:grpSpLocks/>
          </p:cNvGrpSpPr>
          <p:nvPr/>
        </p:nvGrpSpPr>
        <p:grpSpPr bwMode="auto">
          <a:xfrm>
            <a:off x="2844800" y="2743200"/>
            <a:ext cx="7061200" cy="1485900"/>
            <a:chOff x="1560" y="1608"/>
            <a:chExt cx="3336" cy="936"/>
          </a:xfrm>
        </p:grpSpPr>
        <p:pic>
          <p:nvPicPr>
            <p:cNvPr id="49174" name="Picture 7"/>
            <p:cNvPicPr>
              <a:picLocks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60" y="1608"/>
              <a:ext cx="3336" cy="9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75" name="Rectangle 8"/>
            <p:cNvSpPr>
              <a:spLocks noChangeArrowheads="1"/>
            </p:cNvSpPr>
            <p:nvPr/>
          </p:nvSpPr>
          <p:spPr bwMode="auto">
            <a:xfrm>
              <a:off x="2459" y="1821"/>
              <a:ext cx="1633"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endParaRPr lang="el-GR" altLang="el-GR" sz="1200" b="1">
                <a:solidFill>
                  <a:srgbClr val="FF0000"/>
                </a:solidFill>
              </a:endParaRPr>
            </a:p>
          </p:txBody>
        </p:sp>
      </p:grpSp>
      <p:sp>
        <p:nvSpPr>
          <p:cNvPr id="49156" name="Rectangle 9"/>
          <p:cNvSpPr>
            <a:spLocks noChangeArrowheads="1"/>
          </p:cNvSpPr>
          <p:nvPr/>
        </p:nvSpPr>
        <p:spPr bwMode="auto">
          <a:xfrm>
            <a:off x="4544485" y="3152775"/>
            <a:ext cx="2393604" cy="553998"/>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r>
              <a:rPr lang="el-GR" altLang="el-GR" sz="3000" b="1">
                <a:solidFill>
                  <a:srgbClr val="C00000"/>
                </a:solidFill>
                <a:latin typeface="Comic Sans MS" pitchFamily="66" charset="0"/>
              </a:rPr>
              <a:t>ΦΛΕΓΜΟΝΗ</a:t>
            </a:r>
            <a:endParaRPr lang="en-US" altLang="el-GR" sz="3000" b="1">
              <a:solidFill>
                <a:srgbClr val="C00000"/>
              </a:solidFill>
              <a:latin typeface="Comic Sans MS" pitchFamily="66" charset="0"/>
            </a:endParaRPr>
          </a:p>
        </p:txBody>
      </p:sp>
      <p:sp>
        <p:nvSpPr>
          <p:cNvPr id="49157" name="Rectangle 10"/>
          <p:cNvSpPr>
            <a:spLocks noChangeArrowheads="1"/>
          </p:cNvSpPr>
          <p:nvPr/>
        </p:nvSpPr>
        <p:spPr bwMode="auto">
          <a:xfrm>
            <a:off x="349251" y="4248150"/>
            <a:ext cx="4267200" cy="430887"/>
          </a:xfrm>
          <a:prstGeom prst="rect">
            <a:avLst/>
          </a:prstGeom>
          <a:noFill/>
          <a:ln>
            <a:noFill/>
          </a:ln>
          <a:effectLst>
            <a:outerShdw dist="12700" dir="54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ct val="50000"/>
              </a:spcBef>
              <a:buFontTx/>
              <a:buNone/>
            </a:pPr>
            <a:r>
              <a:rPr lang="el-GR" altLang="el-GR" sz="2200" b="1">
                <a:solidFill>
                  <a:srgbClr val="002060"/>
                </a:solidFill>
                <a:latin typeface="Comic Sans MS" pitchFamily="66" charset="0"/>
              </a:rPr>
              <a:t>Βρογχική υπεραντιδραστικότητα</a:t>
            </a:r>
            <a:endParaRPr lang="en-US" altLang="el-GR" sz="2200" b="1">
              <a:solidFill>
                <a:srgbClr val="002060"/>
              </a:solidFill>
              <a:latin typeface="Comic Sans MS" pitchFamily="66" charset="0"/>
            </a:endParaRPr>
          </a:p>
        </p:txBody>
      </p:sp>
      <p:sp>
        <p:nvSpPr>
          <p:cNvPr id="49158" name="Rectangle 11"/>
          <p:cNvSpPr>
            <a:spLocks noChangeArrowheads="1"/>
          </p:cNvSpPr>
          <p:nvPr/>
        </p:nvSpPr>
        <p:spPr bwMode="auto">
          <a:xfrm>
            <a:off x="7823201" y="4419600"/>
            <a:ext cx="2048959" cy="769441"/>
          </a:xfrm>
          <a:prstGeom prst="rect">
            <a:avLst/>
          </a:prstGeom>
          <a:noFill/>
          <a:ln>
            <a:noFill/>
          </a:ln>
          <a:effectLst>
            <a:outerShdw dist="12700" dir="54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r>
              <a:rPr lang="el-GR" altLang="el-GR" sz="2200" b="1">
                <a:solidFill>
                  <a:srgbClr val="002060"/>
                </a:solidFill>
                <a:latin typeface="Comic Sans MS" pitchFamily="66" charset="0"/>
              </a:rPr>
              <a:t>Στένωση των </a:t>
            </a:r>
          </a:p>
          <a:p>
            <a:pPr eaLnBrk="1" hangingPunct="1">
              <a:spcBef>
                <a:spcPct val="0"/>
              </a:spcBef>
              <a:buFontTx/>
              <a:buNone/>
            </a:pPr>
            <a:r>
              <a:rPr lang="el-GR" altLang="el-GR" sz="2200" b="1">
                <a:solidFill>
                  <a:srgbClr val="002060"/>
                </a:solidFill>
                <a:latin typeface="Comic Sans MS" pitchFamily="66" charset="0"/>
              </a:rPr>
              <a:t>αεραγωγών</a:t>
            </a:r>
            <a:endParaRPr lang="en-US" altLang="el-GR" sz="2200" b="1">
              <a:solidFill>
                <a:srgbClr val="002060"/>
              </a:solidFill>
              <a:latin typeface="Comic Sans MS" pitchFamily="66" charset="0"/>
            </a:endParaRPr>
          </a:p>
        </p:txBody>
      </p:sp>
      <p:sp>
        <p:nvSpPr>
          <p:cNvPr id="49159" name="Rectangle 12"/>
          <p:cNvSpPr>
            <a:spLocks noChangeArrowheads="1"/>
          </p:cNvSpPr>
          <p:nvPr/>
        </p:nvSpPr>
        <p:spPr bwMode="auto">
          <a:xfrm>
            <a:off x="3911600" y="5656264"/>
            <a:ext cx="3962400" cy="1108075"/>
          </a:xfrm>
          <a:prstGeom prst="rect">
            <a:avLst/>
          </a:prstGeom>
          <a:noFill/>
          <a:ln>
            <a:noFill/>
          </a:ln>
          <a:effectLst>
            <a:outerShdw dist="12700" dir="54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n-US" altLang="el-GR" sz="2200">
                <a:solidFill>
                  <a:srgbClr val="002060"/>
                </a:solidFill>
                <a:latin typeface="Comic Sans MS" pitchFamily="66" charset="0"/>
              </a:rPr>
              <a:t>     </a:t>
            </a:r>
            <a:r>
              <a:rPr lang="el-GR" altLang="el-GR" sz="2200">
                <a:solidFill>
                  <a:srgbClr val="002060"/>
                </a:solidFill>
                <a:latin typeface="Comic Sans MS" pitchFamily="66" charset="0"/>
              </a:rPr>
              <a:t>Παράγοντες              κινδύνου </a:t>
            </a:r>
          </a:p>
          <a:p>
            <a:pPr algn="ctr" eaLnBrk="1" hangingPunct="1">
              <a:spcBef>
                <a:spcPct val="0"/>
              </a:spcBef>
              <a:buFontTx/>
              <a:buNone/>
            </a:pPr>
            <a:r>
              <a:rPr lang="el-GR" altLang="el-GR" sz="2200">
                <a:solidFill>
                  <a:srgbClr val="002060"/>
                </a:solidFill>
                <a:latin typeface="Comic Sans MS" pitchFamily="66" charset="0"/>
              </a:rPr>
              <a:t>(για παροξύνσεις</a:t>
            </a:r>
            <a:r>
              <a:rPr lang="en-US" altLang="el-GR" sz="2200">
                <a:solidFill>
                  <a:srgbClr val="002060"/>
                </a:solidFill>
                <a:latin typeface="Comic Sans MS" pitchFamily="66" charset="0"/>
              </a:rPr>
              <a:t>)</a:t>
            </a:r>
          </a:p>
        </p:txBody>
      </p:sp>
      <p:sp>
        <p:nvSpPr>
          <p:cNvPr id="49160" name="Rectangle 13"/>
          <p:cNvSpPr>
            <a:spLocks noChangeArrowheads="1"/>
          </p:cNvSpPr>
          <p:nvPr/>
        </p:nvSpPr>
        <p:spPr bwMode="auto">
          <a:xfrm>
            <a:off x="7753351" y="5603876"/>
            <a:ext cx="2095445" cy="492443"/>
          </a:xfrm>
          <a:prstGeom prst="rect">
            <a:avLst/>
          </a:prstGeom>
          <a:noFill/>
          <a:ln>
            <a:noFill/>
          </a:ln>
          <a:effectLst>
            <a:outerShdw dist="12700" dir="54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r>
              <a:rPr lang="el-GR" altLang="el-GR" sz="2600" b="1">
                <a:solidFill>
                  <a:srgbClr val="002060"/>
                </a:solidFill>
                <a:latin typeface="Comic Sans MS" pitchFamily="66" charset="0"/>
              </a:rPr>
              <a:t>Συμπτώματα</a:t>
            </a:r>
            <a:endParaRPr lang="en-US" altLang="el-GR" sz="2600" b="1">
              <a:solidFill>
                <a:srgbClr val="002060"/>
              </a:solidFill>
              <a:latin typeface="Comic Sans MS" pitchFamily="66" charset="0"/>
            </a:endParaRPr>
          </a:p>
        </p:txBody>
      </p:sp>
      <p:sp>
        <p:nvSpPr>
          <p:cNvPr id="49161" name="Line 14"/>
          <p:cNvSpPr>
            <a:spLocks noChangeShapeType="1"/>
          </p:cNvSpPr>
          <p:nvPr/>
        </p:nvSpPr>
        <p:spPr bwMode="auto">
          <a:xfrm>
            <a:off x="2540001" y="2362201"/>
            <a:ext cx="920751" cy="392113"/>
          </a:xfrm>
          <a:prstGeom prst="line">
            <a:avLst/>
          </a:prstGeom>
          <a:noFill/>
          <a:ln w="25400">
            <a:solidFill>
              <a:srgbClr val="040466"/>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xmlns="">
                <a:noFill/>
              </a14:hiddenFill>
            </a:ext>
          </a:extLst>
        </p:spPr>
        <p:txBody>
          <a:bodyPr wrap="none" anchor="ctr"/>
          <a:lstStyle/>
          <a:p>
            <a:endParaRPr lang="el-GR"/>
          </a:p>
        </p:txBody>
      </p:sp>
      <p:sp>
        <p:nvSpPr>
          <p:cNvPr id="49162" name="Line 15"/>
          <p:cNvSpPr>
            <a:spLocks noChangeShapeType="1"/>
          </p:cNvSpPr>
          <p:nvPr/>
        </p:nvSpPr>
        <p:spPr bwMode="auto">
          <a:xfrm flipH="1">
            <a:off x="9042401" y="2362200"/>
            <a:ext cx="844551" cy="433388"/>
          </a:xfrm>
          <a:prstGeom prst="line">
            <a:avLst/>
          </a:prstGeom>
          <a:noFill/>
          <a:ln w="25400">
            <a:solidFill>
              <a:srgbClr val="040466"/>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xmlns="">
                <a:noFill/>
              </a14:hiddenFill>
            </a:ext>
          </a:extLst>
        </p:spPr>
        <p:txBody>
          <a:bodyPr wrap="none" anchor="ctr"/>
          <a:lstStyle/>
          <a:p>
            <a:endParaRPr lang="el-GR"/>
          </a:p>
        </p:txBody>
      </p:sp>
      <p:sp>
        <p:nvSpPr>
          <p:cNvPr id="49163" name="Line 16"/>
          <p:cNvSpPr>
            <a:spLocks noChangeShapeType="1"/>
          </p:cNvSpPr>
          <p:nvPr/>
        </p:nvSpPr>
        <p:spPr bwMode="auto">
          <a:xfrm>
            <a:off x="4673601" y="4648200"/>
            <a:ext cx="2969684" cy="0"/>
          </a:xfrm>
          <a:prstGeom prst="line">
            <a:avLst/>
          </a:prstGeom>
          <a:noFill/>
          <a:ln w="25400">
            <a:solidFill>
              <a:srgbClr val="C00000"/>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xmlns="">
                <a:noFill/>
              </a14:hiddenFill>
            </a:ext>
          </a:extLst>
        </p:spPr>
        <p:txBody>
          <a:bodyPr wrap="none" anchor="ctr"/>
          <a:lstStyle/>
          <a:p>
            <a:endParaRPr lang="el-GR"/>
          </a:p>
        </p:txBody>
      </p:sp>
      <p:sp>
        <p:nvSpPr>
          <p:cNvPr id="49164" name="Line 17"/>
          <p:cNvSpPr>
            <a:spLocks noChangeShapeType="1"/>
          </p:cNvSpPr>
          <p:nvPr/>
        </p:nvSpPr>
        <p:spPr bwMode="auto">
          <a:xfrm flipH="1">
            <a:off x="2336801" y="3886200"/>
            <a:ext cx="1350433" cy="341313"/>
          </a:xfrm>
          <a:prstGeom prst="line">
            <a:avLst/>
          </a:prstGeom>
          <a:noFill/>
          <a:ln w="25400">
            <a:solidFill>
              <a:srgbClr val="C00000"/>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xmlns="">
                <a:noFill/>
              </a14:hiddenFill>
            </a:ext>
          </a:extLst>
        </p:spPr>
        <p:txBody>
          <a:bodyPr wrap="none" anchor="ctr"/>
          <a:lstStyle/>
          <a:p>
            <a:endParaRPr lang="el-GR"/>
          </a:p>
        </p:txBody>
      </p:sp>
      <p:sp>
        <p:nvSpPr>
          <p:cNvPr id="49165" name="Line 18"/>
          <p:cNvSpPr>
            <a:spLocks noChangeShapeType="1"/>
          </p:cNvSpPr>
          <p:nvPr/>
        </p:nvSpPr>
        <p:spPr bwMode="auto">
          <a:xfrm>
            <a:off x="8229600" y="3962401"/>
            <a:ext cx="933451" cy="434975"/>
          </a:xfrm>
          <a:prstGeom prst="line">
            <a:avLst/>
          </a:prstGeom>
          <a:noFill/>
          <a:ln w="25400">
            <a:solidFill>
              <a:srgbClr val="C00000"/>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xmlns="">
                <a:noFill/>
              </a14:hiddenFill>
            </a:ext>
          </a:extLst>
        </p:spPr>
        <p:txBody>
          <a:bodyPr wrap="none" anchor="ctr"/>
          <a:lstStyle/>
          <a:p>
            <a:endParaRPr lang="el-GR"/>
          </a:p>
        </p:txBody>
      </p:sp>
      <p:sp>
        <p:nvSpPr>
          <p:cNvPr id="49166" name="Freeform 19"/>
          <p:cNvSpPr>
            <a:spLocks/>
          </p:cNvSpPr>
          <p:nvPr/>
        </p:nvSpPr>
        <p:spPr bwMode="auto">
          <a:xfrm>
            <a:off x="9980084" y="3817938"/>
            <a:ext cx="1735667" cy="1973262"/>
          </a:xfrm>
          <a:custGeom>
            <a:avLst/>
            <a:gdLst>
              <a:gd name="T0" fmla="*/ 2147483647 w 820"/>
              <a:gd name="T1" fmla="*/ 2147483647 h 1243"/>
              <a:gd name="T2" fmla="*/ 2147483647 w 820"/>
              <a:gd name="T3" fmla="*/ 2147483647 h 1243"/>
              <a:gd name="T4" fmla="*/ 2147483647 w 820"/>
              <a:gd name="T5" fmla="*/ 0 h 1243"/>
              <a:gd name="T6" fmla="*/ 0 w 820"/>
              <a:gd name="T7" fmla="*/ 0 h 12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20" h="1243">
                <a:moveTo>
                  <a:pt x="209" y="1242"/>
                </a:moveTo>
                <a:lnTo>
                  <a:pt x="819" y="1242"/>
                </a:lnTo>
                <a:lnTo>
                  <a:pt x="819" y="0"/>
                </a:lnTo>
                <a:lnTo>
                  <a:pt x="0" y="0"/>
                </a:lnTo>
              </a:path>
            </a:pathLst>
          </a:custGeom>
          <a:noFill/>
          <a:ln w="25400" cap="rnd" cmpd="sng">
            <a:solidFill>
              <a:srgbClr val="FFFFFF"/>
            </a:solidFill>
            <a:prstDash val="solid"/>
            <a:round/>
            <a:headEnd type="triangle" w="med" len="med"/>
            <a:tailEnd type="none" w="med" len="med"/>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Lst>
        </p:spPr>
        <p:txBody>
          <a:bodyPr/>
          <a:lstStyle/>
          <a:p>
            <a:endParaRPr lang="el-GR"/>
          </a:p>
        </p:txBody>
      </p:sp>
      <p:sp>
        <p:nvSpPr>
          <p:cNvPr id="49167" name="Line 20"/>
          <p:cNvSpPr>
            <a:spLocks noChangeShapeType="1"/>
          </p:cNvSpPr>
          <p:nvPr/>
        </p:nvSpPr>
        <p:spPr bwMode="auto">
          <a:xfrm flipV="1">
            <a:off x="5892800" y="4724400"/>
            <a:ext cx="0" cy="704850"/>
          </a:xfrm>
          <a:prstGeom prst="line">
            <a:avLst/>
          </a:prstGeom>
          <a:noFill/>
          <a:ln w="25400">
            <a:solidFill>
              <a:srgbClr val="C00000"/>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xmlns="">
                <a:noFill/>
              </a14:hiddenFill>
            </a:ext>
          </a:extLst>
        </p:spPr>
        <p:txBody>
          <a:bodyPr wrap="none" anchor="ctr"/>
          <a:lstStyle/>
          <a:p>
            <a:endParaRPr lang="el-GR"/>
          </a:p>
        </p:txBody>
      </p:sp>
      <p:sp>
        <p:nvSpPr>
          <p:cNvPr id="49168" name="Line 21"/>
          <p:cNvSpPr>
            <a:spLocks noChangeShapeType="1"/>
          </p:cNvSpPr>
          <p:nvPr/>
        </p:nvSpPr>
        <p:spPr bwMode="auto">
          <a:xfrm>
            <a:off x="9163051" y="5167314"/>
            <a:ext cx="0" cy="422275"/>
          </a:xfrm>
          <a:prstGeom prst="line">
            <a:avLst/>
          </a:prstGeom>
          <a:noFill/>
          <a:ln w="25400">
            <a:solidFill>
              <a:srgbClr val="C00000"/>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xmlns="">
                <a:noFill/>
              </a14:hiddenFill>
            </a:ext>
          </a:extLst>
        </p:spPr>
        <p:txBody>
          <a:bodyPr wrap="none" anchor="ctr"/>
          <a:lstStyle/>
          <a:p>
            <a:endParaRPr lang="el-GR"/>
          </a:p>
        </p:txBody>
      </p:sp>
      <p:pic>
        <p:nvPicPr>
          <p:cNvPr id="49169" name="Picture 24" descr="global"/>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49251" y="152400"/>
            <a:ext cx="1479549"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70" name="TextBox 1"/>
          <p:cNvSpPr txBox="1">
            <a:spLocks noChangeArrowheads="1"/>
          </p:cNvSpPr>
          <p:nvPr/>
        </p:nvSpPr>
        <p:spPr bwMode="auto">
          <a:xfrm>
            <a:off x="349251" y="1752601"/>
            <a:ext cx="333798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r>
              <a:rPr lang="el-GR" altLang="el-GR" sz="2800" b="1">
                <a:solidFill>
                  <a:srgbClr val="FF0000"/>
                </a:solidFill>
                <a:latin typeface="Comic Sans MS" pitchFamily="66" charset="0"/>
              </a:rPr>
              <a:t>Αλλεργιογόνα</a:t>
            </a:r>
          </a:p>
        </p:txBody>
      </p:sp>
      <p:sp>
        <p:nvSpPr>
          <p:cNvPr id="49171" name="TextBox 2"/>
          <p:cNvSpPr txBox="1">
            <a:spLocks noChangeArrowheads="1"/>
          </p:cNvSpPr>
          <p:nvPr/>
        </p:nvSpPr>
        <p:spPr bwMode="auto">
          <a:xfrm>
            <a:off x="8583085" y="1522413"/>
            <a:ext cx="36089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algn="ctr" eaLnBrk="1" hangingPunct="1">
              <a:spcBef>
                <a:spcPct val="0"/>
              </a:spcBef>
              <a:buFontTx/>
              <a:buNone/>
            </a:pPr>
            <a:r>
              <a:rPr lang="el-GR" altLang="el-GR" sz="2400" b="1">
                <a:solidFill>
                  <a:srgbClr val="FF0000"/>
                </a:solidFill>
                <a:latin typeface="Comic Sans MS" pitchFamily="66" charset="0"/>
              </a:rPr>
              <a:t>Ερεθιστικές ουσίες</a:t>
            </a:r>
          </a:p>
        </p:txBody>
      </p:sp>
      <p:sp>
        <p:nvSpPr>
          <p:cNvPr id="49172" name="TextBox 1"/>
          <p:cNvSpPr txBox="1">
            <a:spLocks noChangeArrowheads="1"/>
          </p:cNvSpPr>
          <p:nvPr/>
        </p:nvSpPr>
        <p:spPr bwMode="auto">
          <a:xfrm>
            <a:off x="4599518" y="1677988"/>
            <a:ext cx="2495549"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Tx/>
              <a:buNone/>
            </a:pPr>
            <a:r>
              <a:rPr lang="el-GR" altLang="el-GR" sz="2800" b="1">
                <a:solidFill>
                  <a:srgbClr val="FF0000"/>
                </a:solidFill>
                <a:latin typeface="Comic Sans MS" pitchFamily="66" charset="0"/>
              </a:rPr>
              <a:t>Παθογόνα</a:t>
            </a:r>
          </a:p>
        </p:txBody>
      </p:sp>
      <p:sp>
        <p:nvSpPr>
          <p:cNvPr id="49173" name="Line 14"/>
          <p:cNvSpPr>
            <a:spLocks noChangeShapeType="1"/>
          </p:cNvSpPr>
          <p:nvPr/>
        </p:nvSpPr>
        <p:spPr bwMode="auto">
          <a:xfrm>
            <a:off x="5698067" y="2122489"/>
            <a:ext cx="150284" cy="434975"/>
          </a:xfrm>
          <a:prstGeom prst="line">
            <a:avLst/>
          </a:prstGeom>
          <a:noFill/>
          <a:ln w="25400">
            <a:solidFill>
              <a:srgbClr val="040466"/>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xmlns="">
                <a:noFill/>
              </a14:hiddenFill>
            </a:ext>
          </a:extLst>
        </p:spPr>
        <p:txBody>
          <a:bodyPr wrap="none" anchor="ctr"/>
          <a:lstStyle/>
          <a:p>
            <a:endParaRPr lang="el-GR"/>
          </a:p>
        </p:txBody>
      </p:sp>
    </p:spTree>
    <p:extLst>
      <p:ext uri="{BB962C8B-B14F-4D97-AF65-F5344CB8AC3E}">
        <p14:creationId xmlns:p14="http://schemas.microsoft.com/office/powerpoint/2010/main" xmlns="" val="2769874170"/>
      </p:ext>
    </p:extLst>
  </p:cSld>
  <p:clrMapOvr>
    <a:masterClrMapping/>
  </p:clrMapOvr>
  <p:transition spd="slow"/>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6459</TotalTime>
  <Words>4635</Words>
  <Application>Microsoft Office PowerPoint</Application>
  <PresentationFormat>Προσαρμογή</PresentationFormat>
  <Paragraphs>963</Paragraphs>
  <Slides>82</Slides>
  <Notes>31</Notes>
  <HiddenSlides>5</HiddenSlides>
  <MMClips>0</MMClips>
  <ScaleCrop>false</ScaleCrop>
  <HeadingPairs>
    <vt:vector size="6" baseType="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82</vt:i4>
      </vt:variant>
    </vt:vector>
  </HeadingPairs>
  <TitlesOfParts>
    <vt:vector size="84" baseType="lpstr">
      <vt:lpstr>Θέμα του Office</vt:lpstr>
      <vt:lpstr>Chart</vt:lpstr>
      <vt:lpstr>Διαφάνεια 1</vt:lpstr>
      <vt:lpstr>Διαφάνεια 2</vt:lpstr>
      <vt:lpstr>Επιδημιολογία</vt:lpstr>
      <vt:lpstr>Tα συμπτώματα είναι «η κορυφή του παγόβουνου»</vt:lpstr>
      <vt:lpstr>Διαφάνεια 5</vt:lpstr>
      <vt:lpstr>Διαφάνεια 6</vt:lpstr>
      <vt:lpstr> Διάγνωση</vt:lpstr>
      <vt:lpstr>Διάγνωση</vt:lpstr>
      <vt:lpstr>Παράγοντες κινδύνου για την εκδήλωση του άσθματος</vt:lpstr>
      <vt:lpstr>Διαφάνεια 10</vt:lpstr>
      <vt:lpstr>Διαφάνεια 11</vt:lpstr>
      <vt:lpstr>Συμπτώματα</vt:lpstr>
      <vt:lpstr>Διαφάνεια 13</vt:lpstr>
      <vt:lpstr>Κλινική εξέταση-ΔΔ</vt:lpstr>
      <vt:lpstr>Διαφάνεια 15</vt:lpstr>
      <vt:lpstr>Σπιρομέτρηση Τεστ αναστρεψιμότητας στο άσθμα Σπιρομέτρηση προ και μετά βρογχοδιαστολή</vt:lpstr>
      <vt:lpstr>Σπιρομέτρηση Τυπικό αποφρακτικό πρότυπο</vt:lpstr>
      <vt:lpstr>Τεκμηρίωση της κυμαινόμενης στένωσης των αεραγωγών</vt:lpstr>
      <vt:lpstr> Ροομέτρηση</vt:lpstr>
      <vt:lpstr>  Ροόμετρα</vt:lpstr>
      <vt:lpstr>Ημερήσια διακύμανση της PEFR  </vt:lpstr>
      <vt:lpstr>Διαφάνεια 22</vt:lpstr>
      <vt:lpstr>Η βρογχική πρόκληση στη διάγνωση του άσθματος</vt:lpstr>
      <vt:lpstr>Διαφάνεια 24</vt:lpstr>
      <vt:lpstr>Δοκιμασίες πρόκλησης</vt:lpstr>
      <vt:lpstr>Διαφάνεια 26</vt:lpstr>
      <vt:lpstr>Διαφάνεια 27</vt:lpstr>
      <vt:lpstr>Διαφάνεια 28</vt:lpstr>
      <vt:lpstr>Διαφάνεια 29</vt:lpstr>
      <vt:lpstr>Διαφάνεια 30</vt:lpstr>
      <vt:lpstr>Διαφάνεια 31</vt:lpstr>
      <vt:lpstr>Παράγοντες που αυξάνουν τη ΒΥ</vt:lpstr>
      <vt:lpstr>Εκτίμηση της ατοπίας</vt:lpstr>
      <vt:lpstr>Αλλεργία (+)</vt:lpstr>
      <vt:lpstr>Cough variant asthma (CVA)  Βήχας ισοδύναμος άσθματος </vt:lpstr>
      <vt:lpstr>CVA</vt:lpstr>
      <vt:lpstr>Βιοδείκτες  Υπόθεση:  Η φλεγμονή των αεραγωγών ευθύνεται για τις κλινικές εκδηλώσεις του άσθματος</vt:lpstr>
      <vt:lpstr>Γιατί χρειαζόμαστε βιολογικούς δείκτες στο άσθμα; </vt:lpstr>
      <vt:lpstr>Χρήση των βιολογικών δεικτών στην κλινική πράξη </vt:lpstr>
      <vt:lpstr>Υλικά μέτρησης βιολογικών δεικτών </vt:lpstr>
      <vt:lpstr>Προκλητά πτύελα</vt:lpstr>
      <vt:lpstr>Προκλητά πτύελα Πληροφορίες που παίρνουμε από τα πτύελα..</vt:lpstr>
      <vt:lpstr>Φαινότυποι άσθματος  με βάση τους κυτταρικούς πληθυσμούς σε προκλητά πτύελα </vt:lpstr>
      <vt:lpstr>Ηωσινοφιλία πτυέλων και βαρύτητα άσθματος</vt:lpstr>
      <vt:lpstr>Τα ηωσινόφιλα στα προκλητά πτύελα μπορούν να προβλέψουν την απώλεια ελέγχου του άσθματος</vt:lpstr>
      <vt:lpstr>FeNΟ για τη διάγνωση του άσθματος</vt:lpstr>
      <vt:lpstr>Σχέση του FeNO με τα ηωσινόφιλα των πτυέλων</vt:lpstr>
      <vt:lpstr>Το FeNO προβλέπει την ανταπόκριση στα εισπνεόμενα στεροειδή</vt:lpstr>
      <vt:lpstr>Το FeNO μπορεί να προβλέψει την εμφάνιση μιας μελλοντικής παρόξυνσης</vt:lpstr>
      <vt:lpstr>Παράγοντες που επηρεάζουν τις μετρήσεις του eΝΟ</vt:lpstr>
      <vt:lpstr>Βρογχικό άσθμα: ερεθίσματα και φυσική εξέλιξη της νόσου</vt:lpstr>
      <vt:lpstr>Διαφάνεια 52</vt:lpstr>
      <vt:lpstr>Διαφάνεια 53</vt:lpstr>
      <vt:lpstr>Διαφάνεια 54</vt:lpstr>
      <vt:lpstr>Διαφάνεια 55</vt:lpstr>
      <vt:lpstr>Διαφάνεια 56</vt:lpstr>
      <vt:lpstr>Διαφάνεια 57</vt:lpstr>
      <vt:lpstr>Διαφάνεια 58</vt:lpstr>
      <vt:lpstr>Διάγνωση ACO</vt:lpstr>
      <vt:lpstr>Σπιρομέτρηση</vt:lpstr>
      <vt:lpstr>       Παραπομπή για περαιτέρω έλεγχο</vt:lpstr>
      <vt:lpstr>Κατευθυντήριες οδηγίες για το σοβαρό άσθμα ERS/ATS</vt:lpstr>
      <vt:lpstr>Ορισμός του σοβαρού άσθματος</vt:lpstr>
      <vt:lpstr>Εκτίμηση του σοβαρού άσθματος</vt:lpstr>
      <vt:lpstr>ΘΕΡΑΠΕΙΑ ΑΣΘΜΑΤΟΣ</vt:lpstr>
      <vt:lpstr>Διαφάνεια 66</vt:lpstr>
      <vt:lpstr>Διαφάνεια 67</vt:lpstr>
      <vt:lpstr>Διαφάνεια 68</vt:lpstr>
      <vt:lpstr>Διαφάνεια 69</vt:lpstr>
      <vt:lpstr>Αξιολόγηση της βαρύτητας του άσθματος</vt:lpstr>
      <vt:lpstr>Διαφάνεια 71</vt:lpstr>
      <vt:lpstr>Διαφάνεια 72</vt:lpstr>
      <vt:lpstr>Διαφάνεια 73</vt:lpstr>
      <vt:lpstr>Διαφάνεια 74</vt:lpstr>
      <vt:lpstr>Διαφάνεια 75</vt:lpstr>
      <vt:lpstr>Διαφάνεια 76</vt:lpstr>
      <vt:lpstr>Διαφάνεια 77</vt:lpstr>
      <vt:lpstr>    Συνοψίζοντας…</vt:lpstr>
      <vt:lpstr>Το άσθμα είναι μια ετερογενής νόσος με πολλούς φαινότυπους   Φαινότυποι άσθματος με πρώιμη έναρξη</vt:lpstr>
      <vt:lpstr>Το άσθμα είναι μια ετερογενής νόσος με πολλούς φαινότυπους   Φαινότυποι άσθματος με όψιμη έναρξη</vt:lpstr>
      <vt:lpstr>         Asthma Is Like Love…</vt:lpstr>
      <vt:lpstr>Ευχαριστώ για την προσοχή σας!</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«Άσθμα ετήσια ανασκόπηση: Το TOP-10 των δημοσιεύσεων του άσθματος για το 2018»</dc:title>
  <dc:creator>Andriana</dc:creator>
  <cp:lastModifiedBy>NicRov</cp:lastModifiedBy>
  <cp:revision>325</cp:revision>
  <dcterms:created xsi:type="dcterms:W3CDTF">2018-11-07T08:23:09Z</dcterms:created>
  <dcterms:modified xsi:type="dcterms:W3CDTF">2024-10-30T14:06:22Z</dcterms:modified>
</cp:coreProperties>
</file>