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03" r:id="rId3"/>
    <p:sldId id="29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3" r:id="rId22"/>
    <p:sldId id="295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7" r:id="rId44"/>
    <p:sldId id="298" r:id="rId45"/>
    <p:sldId id="299" r:id="rId46"/>
    <p:sldId id="300" r:id="rId47"/>
    <p:sldId id="301" r:id="rId48"/>
    <p:sldId id="302" r:id="rId4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A7F473-9221-4503-B324-AF7DE754FE39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6B182B0-EBD4-4162-8477-9B72A5AD1F37}">
      <dgm:prSet phldrT="[Κείμενο]" custT="1"/>
      <dgm:spPr/>
      <dgm:t>
        <a:bodyPr/>
        <a:lstStyle/>
        <a:p>
          <a:pPr marL="0" marR="0" indent="0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l-GR" sz="2000" dirty="0"/>
            <a:t>Μέθοδοι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dirty="0"/>
        </a:p>
      </dgm:t>
    </dgm:pt>
    <dgm:pt modelId="{FC6F1FF1-38EB-4D8D-BF75-CB222FAFCDE0}" type="parTrans" cxnId="{CEDAF379-40B7-41F9-90BA-AAA4A6D5407B}">
      <dgm:prSet/>
      <dgm:spPr/>
      <dgm:t>
        <a:bodyPr/>
        <a:lstStyle/>
        <a:p>
          <a:endParaRPr lang="el-GR" sz="2000"/>
        </a:p>
      </dgm:t>
    </dgm:pt>
    <dgm:pt modelId="{3F88897E-2E6B-417B-9200-5F3A13A35310}" type="sibTrans" cxnId="{CEDAF379-40B7-41F9-90BA-AAA4A6D5407B}">
      <dgm:prSet/>
      <dgm:spPr/>
      <dgm:t>
        <a:bodyPr/>
        <a:lstStyle/>
        <a:p>
          <a:endParaRPr lang="el-GR" sz="2000"/>
        </a:p>
      </dgm:t>
    </dgm:pt>
    <dgm:pt modelId="{86ED11BE-2D86-4247-9733-F599479562CA}">
      <dgm:prSet phldrT="[Κείμενο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dirty="0"/>
            <a:t>Τι έγινε και πώς  έγινε η μελέτη;</a:t>
          </a:r>
        </a:p>
        <a:p>
          <a:endParaRPr lang="el-GR" sz="2000" dirty="0"/>
        </a:p>
      </dgm:t>
    </dgm:pt>
    <dgm:pt modelId="{577B6D5D-E3A2-4724-8805-D927F51C9EDC}" type="parTrans" cxnId="{4299A66E-8855-4DA6-A445-7BC435E0F311}">
      <dgm:prSet/>
      <dgm:spPr/>
      <dgm:t>
        <a:bodyPr/>
        <a:lstStyle/>
        <a:p>
          <a:endParaRPr lang="el-GR" sz="2000"/>
        </a:p>
      </dgm:t>
    </dgm:pt>
    <dgm:pt modelId="{871B56A2-8CE7-4FA1-931C-4FE9D86FEE74}" type="sibTrans" cxnId="{4299A66E-8855-4DA6-A445-7BC435E0F311}">
      <dgm:prSet/>
      <dgm:spPr/>
      <dgm:t>
        <a:bodyPr/>
        <a:lstStyle/>
        <a:p>
          <a:endParaRPr lang="el-GR" sz="2000"/>
        </a:p>
      </dgm:t>
    </dgm:pt>
    <dgm:pt modelId="{DAB413FC-62CD-4377-982E-348702C29BF2}">
      <dgm:prSet phldrT="[Κείμενο]" custT="1"/>
      <dgm:spPr/>
      <dgm:t>
        <a:bodyPr/>
        <a:lstStyle/>
        <a:p>
          <a:pPr marL="0" marR="0" indent="0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l-GR" sz="2000" dirty="0"/>
            <a:t>αποτελέσματα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dirty="0"/>
        </a:p>
      </dgm:t>
    </dgm:pt>
    <dgm:pt modelId="{BAE08619-F7DF-4E73-83A5-B4274E986EBA}" type="parTrans" cxnId="{DBF8DB69-9B7E-494D-BB9C-77ADC63D397B}">
      <dgm:prSet/>
      <dgm:spPr/>
      <dgm:t>
        <a:bodyPr/>
        <a:lstStyle/>
        <a:p>
          <a:endParaRPr lang="el-GR" sz="2000"/>
        </a:p>
      </dgm:t>
    </dgm:pt>
    <dgm:pt modelId="{43E6C63E-09A9-4160-97A5-AF667B8AC0A6}" type="sibTrans" cxnId="{DBF8DB69-9B7E-494D-BB9C-77ADC63D397B}">
      <dgm:prSet/>
      <dgm:spPr/>
      <dgm:t>
        <a:bodyPr/>
        <a:lstStyle/>
        <a:p>
          <a:endParaRPr lang="el-GR" sz="2000"/>
        </a:p>
      </dgm:t>
    </dgm:pt>
    <dgm:pt modelId="{C7BFD702-1EB8-45EC-8F28-A2E97FDFA14C}">
      <dgm:prSet phldrT="[Κείμενο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dirty="0"/>
            <a:t>Ποια είναι τα αποτελέσματα της μελέτης</a:t>
          </a:r>
        </a:p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l-GR" sz="2000" dirty="0"/>
        </a:p>
      </dgm:t>
    </dgm:pt>
    <dgm:pt modelId="{E710D227-2A29-4E57-8CED-07EBB9C71E1B}" type="parTrans" cxnId="{FFA86595-1234-48BD-BF0C-AD5339D7F5D2}">
      <dgm:prSet/>
      <dgm:spPr/>
      <dgm:t>
        <a:bodyPr/>
        <a:lstStyle/>
        <a:p>
          <a:endParaRPr lang="el-GR" sz="2000"/>
        </a:p>
      </dgm:t>
    </dgm:pt>
    <dgm:pt modelId="{62569FFF-A0A1-43B2-94AF-559BEA34D68E}" type="sibTrans" cxnId="{FFA86595-1234-48BD-BF0C-AD5339D7F5D2}">
      <dgm:prSet/>
      <dgm:spPr/>
      <dgm:t>
        <a:bodyPr/>
        <a:lstStyle/>
        <a:p>
          <a:endParaRPr lang="el-GR" sz="2000"/>
        </a:p>
      </dgm:t>
    </dgm:pt>
    <dgm:pt modelId="{7419320D-0D6A-46C2-BC4C-90FCDFEFA27A}">
      <dgm:prSet phldrT="[Κείμενο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dirty="0"/>
            <a:t>συζήτηση</a:t>
          </a:r>
        </a:p>
        <a:p>
          <a:endParaRPr lang="el-GR" sz="2000" dirty="0"/>
        </a:p>
      </dgm:t>
    </dgm:pt>
    <dgm:pt modelId="{3CA5ABE5-4E4C-4527-A573-0A31561F5B07}" type="parTrans" cxnId="{A3E636FB-93C8-49FA-B858-189855588E55}">
      <dgm:prSet/>
      <dgm:spPr/>
      <dgm:t>
        <a:bodyPr/>
        <a:lstStyle/>
        <a:p>
          <a:endParaRPr lang="el-GR" sz="2000"/>
        </a:p>
      </dgm:t>
    </dgm:pt>
    <dgm:pt modelId="{91762840-5241-44BD-950E-47FE4720383A}" type="sibTrans" cxnId="{A3E636FB-93C8-49FA-B858-189855588E55}">
      <dgm:prSet/>
      <dgm:spPr/>
      <dgm:t>
        <a:bodyPr/>
        <a:lstStyle/>
        <a:p>
          <a:endParaRPr lang="el-GR" sz="2000"/>
        </a:p>
      </dgm:t>
    </dgm:pt>
    <dgm:pt modelId="{3503C99F-F943-4FB2-A22C-972D8565B7BF}">
      <dgm:prSet phldrT="[Κείμενο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dirty="0"/>
            <a:t>Τι σημαίνουν τα αποτελέσματα της μελέτης;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l-GR" sz="2000" dirty="0"/>
        </a:p>
      </dgm:t>
    </dgm:pt>
    <dgm:pt modelId="{38362E40-0185-4382-AF3B-B53750AB9563}" type="parTrans" cxnId="{BE4AB3D8-BEB1-4036-8580-86DA5013A0DD}">
      <dgm:prSet/>
      <dgm:spPr/>
      <dgm:t>
        <a:bodyPr/>
        <a:lstStyle/>
        <a:p>
          <a:endParaRPr lang="el-GR" sz="2000"/>
        </a:p>
      </dgm:t>
    </dgm:pt>
    <dgm:pt modelId="{5A7AA0D6-31FA-42E9-AF98-0758A0789B05}" type="sibTrans" cxnId="{BE4AB3D8-BEB1-4036-8580-86DA5013A0DD}">
      <dgm:prSet/>
      <dgm:spPr/>
      <dgm:t>
        <a:bodyPr/>
        <a:lstStyle/>
        <a:p>
          <a:endParaRPr lang="el-GR" sz="2000"/>
        </a:p>
      </dgm:t>
    </dgm:pt>
    <dgm:pt modelId="{C0542730-2E00-40CD-A1F3-9964BA1DE598}">
      <dgm:prSet phldrT="[Κείμενο]" custT="1"/>
      <dgm:spPr/>
      <dgm:t>
        <a:bodyPr/>
        <a:lstStyle/>
        <a:p>
          <a:r>
            <a:rPr lang="el-GR" sz="2000" dirty="0"/>
            <a:t>εισαγωγή</a:t>
          </a:r>
        </a:p>
      </dgm:t>
    </dgm:pt>
    <dgm:pt modelId="{7CE83B6A-AE23-466B-B240-09ECAEF7FB17}" type="parTrans" cxnId="{032207F2-303D-41EB-A0A9-F67BC07F1A34}">
      <dgm:prSet/>
      <dgm:spPr/>
      <dgm:t>
        <a:bodyPr/>
        <a:lstStyle/>
        <a:p>
          <a:endParaRPr lang="el-GR" sz="2000"/>
        </a:p>
      </dgm:t>
    </dgm:pt>
    <dgm:pt modelId="{3C26FB94-64E9-4FD7-83D6-0F583D71B668}" type="sibTrans" cxnId="{032207F2-303D-41EB-A0A9-F67BC07F1A34}">
      <dgm:prSet/>
      <dgm:spPr/>
      <dgm:t>
        <a:bodyPr/>
        <a:lstStyle/>
        <a:p>
          <a:endParaRPr lang="el-GR" sz="2000"/>
        </a:p>
      </dgm:t>
    </dgm:pt>
    <dgm:pt modelId="{588448BA-2C45-4430-90C1-05538C7495CD}">
      <dgm:prSet phldrT="[Κείμενο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dirty="0"/>
            <a:t>Γιατί </a:t>
          </a:r>
          <a:r>
            <a:rPr lang="el-GR" sz="2000" dirty="0" err="1"/>
            <a:t>πραγματοποιήθη</a:t>
          </a:r>
          <a:r>
            <a:rPr lang="el-GR" sz="2000" dirty="0"/>
            <a:t>-κε η μελέτη</a:t>
          </a:r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l-GR" sz="2000" dirty="0"/>
        </a:p>
      </dgm:t>
    </dgm:pt>
    <dgm:pt modelId="{5528664A-D6D8-46F4-9C63-611097C373AF}" type="parTrans" cxnId="{E5879A09-6850-4EDC-BEC3-805BE9D26FEE}">
      <dgm:prSet/>
      <dgm:spPr/>
      <dgm:t>
        <a:bodyPr/>
        <a:lstStyle/>
        <a:p>
          <a:endParaRPr lang="el-GR" sz="2000"/>
        </a:p>
      </dgm:t>
    </dgm:pt>
    <dgm:pt modelId="{A4A848CF-44CD-422E-84C3-0E4153AA5556}" type="sibTrans" cxnId="{E5879A09-6850-4EDC-BEC3-805BE9D26FEE}">
      <dgm:prSet/>
      <dgm:spPr/>
      <dgm:t>
        <a:bodyPr/>
        <a:lstStyle/>
        <a:p>
          <a:endParaRPr lang="el-GR" sz="2000"/>
        </a:p>
      </dgm:t>
    </dgm:pt>
    <dgm:pt modelId="{B904566A-64A0-4CB3-8AB0-870E3AB7A3C8}" type="pres">
      <dgm:prSet presAssocID="{CAA7F473-9221-4503-B324-AF7DE754FE3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2A98E66-45B9-4017-8B29-F959F147B501}" type="pres">
      <dgm:prSet presAssocID="{CAA7F473-9221-4503-B324-AF7DE754FE39}" presName="children" presStyleCnt="0"/>
      <dgm:spPr/>
    </dgm:pt>
    <dgm:pt modelId="{D21A90DE-00BC-4C08-A88F-D3484F24EC0B}" type="pres">
      <dgm:prSet presAssocID="{CAA7F473-9221-4503-B324-AF7DE754FE39}" presName="child1group" presStyleCnt="0"/>
      <dgm:spPr/>
    </dgm:pt>
    <dgm:pt modelId="{E06E8131-5FC7-4956-AEBA-0D7B743A3CC5}" type="pres">
      <dgm:prSet presAssocID="{CAA7F473-9221-4503-B324-AF7DE754FE39}" presName="child1" presStyleLbl="bgAcc1" presStyleIdx="0" presStyleCnt="4"/>
      <dgm:spPr/>
    </dgm:pt>
    <dgm:pt modelId="{541EC452-A758-48DE-8E83-71785571825D}" type="pres">
      <dgm:prSet presAssocID="{CAA7F473-9221-4503-B324-AF7DE754FE39}" presName="child1Text" presStyleLbl="bgAcc1" presStyleIdx="0" presStyleCnt="4">
        <dgm:presLayoutVars>
          <dgm:bulletEnabled val="1"/>
        </dgm:presLayoutVars>
      </dgm:prSet>
      <dgm:spPr/>
    </dgm:pt>
    <dgm:pt modelId="{9EB2D917-6032-4877-9773-6A12D623B5F5}" type="pres">
      <dgm:prSet presAssocID="{CAA7F473-9221-4503-B324-AF7DE754FE39}" presName="child2group" presStyleCnt="0"/>
      <dgm:spPr/>
    </dgm:pt>
    <dgm:pt modelId="{3396250E-B3B0-4C24-B2C4-30132A9B87FE}" type="pres">
      <dgm:prSet presAssocID="{CAA7F473-9221-4503-B324-AF7DE754FE39}" presName="child2" presStyleLbl="bgAcc1" presStyleIdx="1" presStyleCnt="4"/>
      <dgm:spPr/>
    </dgm:pt>
    <dgm:pt modelId="{5E42A0E5-EC62-4318-9CD1-A9D4304BCBD1}" type="pres">
      <dgm:prSet presAssocID="{CAA7F473-9221-4503-B324-AF7DE754FE39}" presName="child2Text" presStyleLbl="bgAcc1" presStyleIdx="1" presStyleCnt="4">
        <dgm:presLayoutVars>
          <dgm:bulletEnabled val="1"/>
        </dgm:presLayoutVars>
      </dgm:prSet>
      <dgm:spPr/>
    </dgm:pt>
    <dgm:pt modelId="{475F7CFF-C4AD-4F6F-A551-9B497BAE3A32}" type="pres">
      <dgm:prSet presAssocID="{CAA7F473-9221-4503-B324-AF7DE754FE39}" presName="child3group" presStyleCnt="0"/>
      <dgm:spPr/>
    </dgm:pt>
    <dgm:pt modelId="{C22C14D5-1A8F-482F-8810-577557E631D1}" type="pres">
      <dgm:prSet presAssocID="{CAA7F473-9221-4503-B324-AF7DE754FE39}" presName="child3" presStyleLbl="bgAcc1" presStyleIdx="2" presStyleCnt="4"/>
      <dgm:spPr/>
    </dgm:pt>
    <dgm:pt modelId="{B1737516-E572-47CA-AAC7-F91F2AAA70EE}" type="pres">
      <dgm:prSet presAssocID="{CAA7F473-9221-4503-B324-AF7DE754FE39}" presName="child3Text" presStyleLbl="bgAcc1" presStyleIdx="2" presStyleCnt="4">
        <dgm:presLayoutVars>
          <dgm:bulletEnabled val="1"/>
        </dgm:presLayoutVars>
      </dgm:prSet>
      <dgm:spPr/>
    </dgm:pt>
    <dgm:pt modelId="{CF4FC421-96BB-43B6-BE5C-03F5BED0D614}" type="pres">
      <dgm:prSet presAssocID="{CAA7F473-9221-4503-B324-AF7DE754FE39}" presName="child4group" presStyleCnt="0"/>
      <dgm:spPr/>
    </dgm:pt>
    <dgm:pt modelId="{82CA6D6A-D977-41B5-A414-36573E52C797}" type="pres">
      <dgm:prSet presAssocID="{CAA7F473-9221-4503-B324-AF7DE754FE39}" presName="child4" presStyleLbl="bgAcc1" presStyleIdx="3" presStyleCnt="4"/>
      <dgm:spPr/>
    </dgm:pt>
    <dgm:pt modelId="{57168C6E-DC42-47A2-B315-8D7838EE4C3D}" type="pres">
      <dgm:prSet presAssocID="{CAA7F473-9221-4503-B324-AF7DE754FE39}" presName="child4Text" presStyleLbl="bgAcc1" presStyleIdx="3" presStyleCnt="4">
        <dgm:presLayoutVars>
          <dgm:bulletEnabled val="1"/>
        </dgm:presLayoutVars>
      </dgm:prSet>
      <dgm:spPr/>
    </dgm:pt>
    <dgm:pt modelId="{201E7049-7F9B-4745-BE7D-01BB8C5A6541}" type="pres">
      <dgm:prSet presAssocID="{CAA7F473-9221-4503-B324-AF7DE754FE39}" presName="childPlaceholder" presStyleCnt="0"/>
      <dgm:spPr/>
    </dgm:pt>
    <dgm:pt modelId="{F2018EB3-568D-42AC-B3BC-DDDAD7023437}" type="pres">
      <dgm:prSet presAssocID="{CAA7F473-9221-4503-B324-AF7DE754FE39}" presName="circle" presStyleCnt="0"/>
      <dgm:spPr/>
    </dgm:pt>
    <dgm:pt modelId="{15907C30-D419-4A22-A87B-223EF4547BD8}" type="pres">
      <dgm:prSet presAssocID="{CAA7F473-9221-4503-B324-AF7DE754FE39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CB9AC6CF-BDC7-4FAF-A069-FCB5C5389EEA}" type="pres">
      <dgm:prSet presAssocID="{CAA7F473-9221-4503-B324-AF7DE754FE39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141CF730-708E-42F9-9589-F48EEEF49CDB}" type="pres">
      <dgm:prSet presAssocID="{CAA7F473-9221-4503-B324-AF7DE754FE39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536FC04B-B8DF-4B01-9E7B-F8EF2FB0DEE0}" type="pres">
      <dgm:prSet presAssocID="{CAA7F473-9221-4503-B324-AF7DE754FE39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0C5D96AB-97D1-4939-9B76-8C486D5F575F}" type="pres">
      <dgm:prSet presAssocID="{CAA7F473-9221-4503-B324-AF7DE754FE39}" presName="quadrantPlaceholder" presStyleCnt="0"/>
      <dgm:spPr/>
    </dgm:pt>
    <dgm:pt modelId="{6692EE4E-9AF3-420C-9D7A-FB098DBA7F2F}" type="pres">
      <dgm:prSet presAssocID="{CAA7F473-9221-4503-B324-AF7DE754FE39}" presName="center1" presStyleLbl="fgShp" presStyleIdx="0" presStyleCnt="2"/>
      <dgm:spPr/>
    </dgm:pt>
    <dgm:pt modelId="{7BCAE67D-7419-4B81-86B8-E583BA582D55}" type="pres">
      <dgm:prSet presAssocID="{CAA7F473-9221-4503-B324-AF7DE754FE39}" presName="center2" presStyleLbl="fgShp" presStyleIdx="1" presStyleCnt="2" custLinFactNeighborX="-3889" custLinFactNeighborY="30769"/>
      <dgm:spPr/>
    </dgm:pt>
  </dgm:ptLst>
  <dgm:cxnLst>
    <dgm:cxn modelId="{E5879A09-6850-4EDC-BEC3-805BE9D26FEE}" srcId="{C0542730-2E00-40CD-A1F3-9964BA1DE598}" destId="{588448BA-2C45-4430-90C1-05538C7495CD}" srcOrd="0" destOrd="0" parTransId="{5528664A-D6D8-46F4-9C63-611097C373AF}" sibTransId="{A4A848CF-44CD-422E-84C3-0E4153AA5556}"/>
    <dgm:cxn modelId="{4DD9F409-86A5-42DA-BB05-23F2B53EFC7B}" type="presOf" srcId="{3503C99F-F943-4FB2-A22C-972D8565B7BF}" destId="{C22C14D5-1A8F-482F-8810-577557E631D1}" srcOrd="0" destOrd="0" presId="urn:microsoft.com/office/officeart/2005/8/layout/cycle4"/>
    <dgm:cxn modelId="{BC2B0E0A-F035-4C34-A841-64206C3EB116}" type="presOf" srcId="{C7BFD702-1EB8-45EC-8F28-A2E97FDFA14C}" destId="{5E42A0E5-EC62-4318-9CD1-A9D4304BCBD1}" srcOrd="1" destOrd="0" presId="urn:microsoft.com/office/officeart/2005/8/layout/cycle4"/>
    <dgm:cxn modelId="{1EAA9211-687F-4CFA-BFA5-9D37A919DB6E}" type="presOf" srcId="{C7BFD702-1EB8-45EC-8F28-A2E97FDFA14C}" destId="{3396250E-B3B0-4C24-B2C4-30132A9B87FE}" srcOrd="0" destOrd="0" presId="urn:microsoft.com/office/officeart/2005/8/layout/cycle4"/>
    <dgm:cxn modelId="{BC364B3A-5ED6-4C61-88EB-3E74119F8D8B}" type="presOf" srcId="{76B182B0-EBD4-4162-8477-9B72A5AD1F37}" destId="{15907C30-D419-4A22-A87B-223EF4547BD8}" srcOrd="0" destOrd="0" presId="urn:microsoft.com/office/officeart/2005/8/layout/cycle4"/>
    <dgm:cxn modelId="{1DC8253C-8450-4732-AFE6-C28BDA84093C}" type="presOf" srcId="{DAB413FC-62CD-4377-982E-348702C29BF2}" destId="{CB9AC6CF-BDC7-4FAF-A069-FCB5C5389EEA}" srcOrd="0" destOrd="0" presId="urn:microsoft.com/office/officeart/2005/8/layout/cycle4"/>
    <dgm:cxn modelId="{DBF8DB69-9B7E-494D-BB9C-77ADC63D397B}" srcId="{CAA7F473-9221-4503-B324-AF7DE754FE39}" destId="{DAB413FC-62CD-4377-982E-348702C29BF2}" srcOrd="1" destOrd="0" parTransId="{BAE08619-F7DF-4E73-83A5-B4274E986EBA}" sibTransId="{43E6C63E-09A9-4160-97A5-AF667B8AC0A6}"/>
    <dgm:cxn modelId="{4299A66E-8855-4DA6-A445-7BC435E0F311}" srcId="{76B182B0-EBD4-4162-8477-9B72A5AD1F37}" destId="{86ED11BE-2D86-4247-9733-F599479562CA}" srcOrd="0" destOrd="0" parTransId="{577B6D5D-E3A2-4724-8805-D927F51C9EDC}" sibTransId="{871B56A2-8CE7-4FA1-931C-4FE9D86FEE74}"/>
    <dgm:cxn modelId="{C5D32876-C19C-43E5-B48C-7E54D19C090A}" type="presOf" srcId="{86ED11BE-2D86-4247-9733-F599479562CA}" destId="{541EC452-A758-48DE-8E83-71785571825D}" srcOrd="1" destOrd="0" presId="urn:microsoft.com/office/officeart/2005/8/layout/cycle4"/>
    <dgm:cxn modelId="{CEDAF379-40B7-41F9-90BA-AAA4A6D5407B}" srcId="{CAA7F473-9221-4503-B324-AF7DE754FE39}" destId="{76B182B0-EBD4-4162-8477-9B72A5AD1F37}" srcOrd="0" destOrd="0" parTransId="{FC6F1FF1-38EB-4D8D-BF75-CB222FAFCDE0}" sibTransId="{3F88897E-2E6B-417B-9200-5F3A13A35310}"/>
    <dgm:cxn modelId="{4D2C037F-90EC-42B8-8813-E7B4C60568B4}" type="presOf" srcId="{86ED11BE-2D86-4247-9733-F599479562CA}" destId="{E06E8131-5FC7-4956-AEBA-0D7B743A3CC5}" srcOrd="0" destOrd="0" presId="urn:microsoft.com/office/officeart/2005/8/layout/cycle4"/>
    <dgm:cxn modelId="{E3AF9884-82EE-406E-86B1-9CA4AD0D9ECA}" type="presOf" srcId="{588448BA-2C45-4430-90C1-05538C7495CD}" destId="{82CA6D6A-D977-41B5-A414-36573E52C797}" srcOrd="0" destOrd="0" presId="urn:microsoft.com/office/officeart/2005/8/layout/cycle4"/>
    <dgm:cxn modelId="{9A88ED88-4C39-4DEB-B545-6E584E89C32D}" type="presOf" srcId="{7419320D-0D6A-46C2-BC4C-90FCDFEFA27A}" destId="{141CF730-708E-42F9-9589-F48EEEF49CDB}" srcOrd="0" destOrd="0" presId="urn:microsoft.com/office/officeart/2005/8/layout/cycle4"/>
    <dgm:cxn modelId="{FFA86595-1234-48BD-BF0C-AD5339D7F5D2}" srcId="{DAB413FC-62CD-4377-982E-348702C29BF2}" destId="{C7BFD702-1EB8-45EC-8F28-A2E97FDFA14C}" srcOrd="0" destOrd="0" parTransId="{E710D227-2A29-4E57-8CED-07EBB9C71E1B}" sibTransId="{62569FFF-A0A1-43B2-94AF-559BEA34D68E}"/>
    <dgm:cxn modelId="{BE4AB3D8-BEB1-4036-8580-86DA5013A0DD}" srcId="{7419320D-0D6A-46C2-BC4C-90FCDFEFA27A}" destId="{3503C99F-F943-4FB2-A22C-972D8565B7BF}" srcOrd="0" destOrd="0" parTransId="{38362E40-0185-4382-AF3B-B53750AB9563}" sibTransId="{5A7AA0D6-31FA-42E9-AF98-0758A0789B05}"/>
    <dgm:cxn modelId="{698D87DF-717E-45DB-8281-BDC84B481C16}" type="presOf" srcId="{588448BA-2C45-4430-90C1-05538C7495CD}" destId="{57168C6E-DC42-47A2-B315-8D7838EE4C3D}" srcOrd="1" destOrd="0" presId="urn:microsoft.com/office/officeart/2005/8/layout/cycle4"/>
    <dgm:cxn modelId="{6F4D5DE5-2F71-4D0B-BFF8-03D12E5BA6B8}" type="presOf" srcId="{C0542730-2E00-40CD-A1F3-9964BA1DE598}" destId="{536FC04B-B8DF-4B01-9E7B-F8EF2FB0DEE0}" srcOrd="0" destOrd="0" presId="urn:microsoft.com/office/officeart/2005/8/layout/cycle4"/>
    <dgm:cxn modelId="{AF1B89EA-7828-4028-9693-E1B88C996688}" type="presOf" srcId="{CAA7F473-9221-4503-B324-AF7DE754FE39}" destId="{B904566A-64A0-4CB3-8AB0-870E3AB7A3C8}" srcOrd="0" destOrd="0" presId="urn:microsoft.com/office/officeart/2005/8/layout/cycle4"/>
    <dgm:cxn modelId="{032207F2-303D-41EB-A0A9-F67BC07F1A34}" srcId="{CAA7F473-9221-4503-B324-AF7DE754FE39}" destId="{C0542730-2E00-40CD-A1F3-9964BA1DE598}" srcOrd="3" destOrd="0" parTransId="{7CE83B6A-AE23-466B-B240-09ECAEF7FB17}" sibTransId="{3C26FB94-64E9-4FD7-83D6-0F583D71B668}"/>
    <dgm:cxn modelId="{622DC7F3-E034-4CC4-87B4-2B3FE1E3ADE6}" type="presOf" srcId="{3503C99F-F943-4FB2-A22C-972D8565B7BF}" destId="{B1737516-E572-47CA-AAC7-F91F2AAA70EE}" srcOrd="1" destOrd="0" presId="urn:microsoft.com/office/officeart/2005/8/layout/cycle4"/>
    <dgm:cxn modelId="{A3E636FB-93C8-49FA-B858-189855588E55}" srcId="{CAA7F473-9221-4503-B324-AF7DE754FE39}" destId="{7419320D-0D6A-46C2-BC4C-90FCDFEFA27A}" srcOrd="2" destOrd="0" parTransId="{3CA5ABE5-4E4C-4527-A573-0A31561F5B07}" sibTransId="{91762840-5241-44BD-950E-47FE4720383A}"/>
    <dgm:cxn modelId="{D88D7232-F493-4E03-A294-A073F69449AC}" type="presParOf" srcId="{B904566A-64A0-4CB3-8AB0-870E3AB7A3C8}" destId="{12A98E66-45B9-4017-8B29-F959F147B501}" srcOrd="0" destOrd="0" presId="urn:microsoft.com/office/officeart/2005/8/layout/cycle4"/>
    <dgm:cxn modelId="{6E387A6C-67D4-4E06-BC4B-68AC2D44C6D9}" type="presParOf" srcId="{12A98E66-45B9-4017-8B29-F959F147B501}" destId="{D21A90DE-00BC-4C08-A88F-D3484F24EC0B}" srcOrd="0" destOrd="0" presId="urn:microsoft.com/office/officeart/2005/8/layout/cycle4"/>
    <dgm:cxn modelId="{6B4A560C-7F92-4D34-B466-03BAC9E9346D}" type="presParOf" srcId="{D21A90DE-00BC-4C08-A88F-D3484F24EC0B}" destId="{E06E8131-5FC7-4956-AEBA-0D7B743A3CC5}" srcOrd="0" destOrd="0" presId="urn:microsoft.com/office/officeart/2005/8/layout/cycle4"/>
    <dgm:cxn modelId="{4A2837C8-B345-4955-9217-3B1F84306F43}" type="presParOf" srcId="{D21A90DE-00BC-4C08-A88F-D3484F24EC0B}" destId="{541EC452-A758-48DE-8E83-71785571825D}" srcOrd="1" destOrd="0" presId="urn:microsoft.com/office/officeart/2005/8/layout/cycle4"/>
    <dgm:cxn modelId="{8774973C-628C-4D0E-89DC-4957FC15E57B}" type="presParOf" srcId="{12A98E66-45B9-4017-8B29-F959F147B501}" destId="{9EB2D917-6032-4877-9773-6A12D623B5F5}" srcOrd="1" destOrd="0" presId="urn:microsoft.com/office/officeart/2005/8/layout/cycle4"/>
    <dgm:cxn modelId="{442FC138-AF23-4A9F-9CD4-A0C5D5F018D6}" type="presParOf" srcId="{9EB2D917-6032-4877-9773-6A12D623B5F5}" destId="{3396250E-B3B0-4C24-B2C4-30132A9B87FE}" srcOrd="0" destOrd="0" presId="urn:microsoft.com/office/officeart/2005/8/layout/cycle4"/>
    <dgm:cxn modelId="{921E198B-CA56-40B2-93C2-22BB8969A6F3}" type="presParOf" srcId="{9EB2D917-6032-4877-9773-6A12D623B5F5}" destId="{5E42A0E5-EC62-4318-9CD1-A9D4304BCBD1}" srcOrd="1" destOrd="0" presId="urn:microsoft.com/office/officeart/2005/8/layout/cycle4"/>
    <dgm:cxn modelId="{E85351C8-0ACF-4F3E-B0D8-6B82982169B0}" type="presParOf" srcId="{12A98E66-45B9-4017-8B29-F959F147B501}" destId="{475F7CFF-C4AD-4F6F-A551-9B497BAE3A32}" srcOrd="2" destOrd="0" presId="urn:microsoft.com/office/officeart/2005/8/layout/cycle4"/>
    <dgm:cxn modelId="{7D57ACA8-C65D-4E15-B087-E3CA2256CA6E}" type="presParOf" srcId="{475F7CFF-C4AD-4F6F-A551-9B497BAE3A32}" destId="{C22C14D5-1A8F-482F-8810-577557E631D1}" srcOrd="0" destOrd="0" presId="urn:microsoft.com/office/officeart/2005/8/layout/cycle4"/>
    <dgm:cxn modelId="{97035D0E-8DC3-4250-ADCB-5B940B50FF04}" type="presParOf" srcId="{475F7CFF-C4AD-4F6F-A551-9B497BAE3A32}" destId="{B1737516-E572-47CA-AAC7-F91F2AAA70EE}" srcOrd="1" destOrd="0" presId="urn:microsoft.com/office/officeart/2005/8/layout/cycle4"/>
    <dgm:cxn modelId="{47FE9ECB-2A86-4730-B4A1-2DD797240039}" type="presParOf" srcId="{12A98E66-45B9-4017-8B29-F959F147B501}" destId="{CF4FC421-96BB-43B6-BE5C-03F5BED0D614}" srcOrd="3" destOrd="0" presId="urn:microsoft.com/office/officeart/2005/8/layout/cycle4"/>
    <dgm:cxn modelId="{8A10708F-CB88-408B-A4E6-9E532838FFA4}" type="presParOf" srcId="{CF4FC421-96BB-43B6-BE5C-03F5BED0D614}" destId="{82CA6D6A-D977-41B5-A414-36573E52C797}" srcOrd="0" destOrd="0" presId="urn:microsoft.com/office/officeart/2005/8/layout/cycle4"/>
    <dgm:cxn modelId="{37D3585F-3D44-4A6C-8A5B-7D60C080BF14}" type="presParOf" srcId="{CF4FC421-96BB-43B6-BE5C-03F5BED0D614}" destId="{57168C6E-DC42-47A2-B315-8D7838EE4C3D}" srcOrd="1" destOrd="0" presId="urn:microsoft.com/office/officeart/2005/8/layout/cycle4"/>
    <dgm:cxn modelId="{C521561C-3E36-44F3-BD3F-504BDBD3CF96}" type="presParOf" srcId="{12A98E66-45B9-4017-8B29-F959F147B501}" destId="{201E7049-7F9B-4745-BE7D-01BB8C5A6541}" srcOrd="4" destOrd="0" presId="urn:microsoft.com/office/officeart/2005/8/layout/cycle4"/>
    <dgm:cxn modelId="{BA3D3F7C-A4CB-4E77-B9FF-01E3BC31953F}" type="presParOf" srcId="{B904566A-64A0-4CB3-8AB0-870E3AB7A3C8}" destId="{F2018EB3-568D-42AC-B3BC-DDDAD7023437}" srcOrd="1" destOrd="0" presId="urn:microsoft.com/office/officeart/2005/8/layout/cycle4"/>
    <dgm:cxn modelId="{AD721689-2B06-4CA4-BFB9-6DB16FC1F6BA}" type="presParOf" srcId="{F2018EB3-568D-42AC-B3BC-DDDAD7023437}" destId="{15907C30-D419-4A22-A87B-223EF4547BD8}" srcOrd="0" destOrd="0" presId="urn:microsoft.com/office/officeart/2005/8/layout/cycle4"/>
    <dgm:cxn modelId="{E9DC28FC-7823-401A-8D64-A011EABBD4C3}" type="presParOf" srcId="{F2018EB3-568D-42AC-B3BC-DDDAD7023437}" destId="{CB9AC6CF-BDC7-4FAF-A069-FCB5C5389EEA}" srcOrd="1" destOrd="0" presId="urn:microsoft.com/office/officeart/2005/8/layout/cycle4"/>
    <dgm:cxn modelId="{418F4D10-5B1D-4F64-B648-C5C63A2D77E1}" type="presParOf" srcId="{F2018EB3-568D-42AC-B3BC-DDDAD7023437}" destId="{141CF730-708E-42F9-9589-F48EEEF49CDB}" srcOrd="2" destOrd="0" presId="urn:microsoft.com/office/officeart/2005/8/layout/cycle4"/>
    <dgm:cxn modelId="{88DEFC12-AF79-4ECA-B3AE-64310C387BC2}" type="presParOf" srcId="{F2018EB3-568D-42AC-B3BC-DDDAD7023437}" destId="{536FC04B-B8DF-4B01-9E7B-F8EF2FB0DEE0}" srcOrd="3" destOrd="0" presId="urn:microsoft.com/office/officeart/2005/8/layout/cycle4"/>
    <dgm:cxn modelId="{85DF5034-4DFD-4E93-A8F5-5CC93B4426AD}" type="presParOf" srcId="{F2018EB3-568D-42AC-B3BC-DDDAD7023437}" destId="{0C5D96AB-97D1-4939-9B76-8C486D5F575F}" srcOrd="4" destOrd="0" presId="urn:microsoft.com/office/officeart/2005/8/layout/cycle4"/>
    <dgm:cxn modelId="{91B64392-9AF8-46AE-9876-D902BF02187F}" type="presParOf" srcId="{B904566A-64A0-4CB3-8AB0-870E3AB7A3C8}" destId="{6692EE4E-9AF3-420C-9D7A-FB098DBA7F2F}" srcOrd="2" destOrd="0" presId="urn:microsoft.com/office/officeart/2005/8/layout/cycle4"/>
    <dgm:cxn modelId="{F233BAF0-1D02-433E-B338-820FB8BB0C4C}" type="presParOf" srcId="{B904566A-64A0-4CB3-8AB0-870E3AB7A3C8}" destId="{7BCAE67D-7419-4B81-86B8-E583BA582D5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C14D5-1A8F-482F-8810-577557E631D1}">
      <dsp:nvSpPr>
        <dsp:cNvPr id="0" name=""/>
        <dsp:cNvSpPr/>
      </dsp:nvSpPr>
      <dsp:spPr>
        <a:xfrm>
          <a:off x="5250535" y="4211027"/>
          <a:ext cx="3059187" cy="1981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kern="1200" dirty="0"/>
            <a:t>Τι σημαίνουν τα αποτελέσματα της μελέτης;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l-GR" sz="2000" kern="1200" dirty="0"/>
        </a:p>
      </dsp:txBody>
      <dsp:txXfrm>
        <a:off x="6211822" y="4749973"/>
        <a:ext cx="2054369" cy="1399183"/>
      </dsp:txXfrm>
    </dsp:sp>
    <dsp:sp modelId="{82CA6D6A-D977-41B5-A414-36573E52C797}">
      <dsp:nvSpPr>
        <dsp:cNvPr id="0" name=""/>
        <dsp:cNvSpPr/>
      </dsp:nvSpPr>
      <dsp:spPr>
        <a:xfrm>
          <a:off x="259228" y="4211027"/>
          <a:ext cx="3059187" cy="1981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kern="1200" dirty="0"/>
            <a:t>Γιατί </a:t>
          </a:r>
          <a:r>
            <a:rPr lang="el-GR" sz="2000" kern="1200" dirty="0" err="1"/>
            <a:t>πραγματοποιήθη</a:t>
          </a:r>
          <a:r>
            <a:rPr lang="el-GR" sz="2000" kern="1200" dirty="0"/>
            <a:t>-κε η μελέτη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l-GR" sz="2000" kern="1200" dirty="0"/>
        </a:p>
      </dsp:txBody>
      <dsp:txXfrm>
        <a:off x="302759" y="4749973"/>
        <a:ext cx="2054369" cy="1399183"/>
      </dsp:txXfrm>
    </dsp:sp>
    <dsp:sp modelId="{3396250E-B3B0-4C24-B2C4-30132A9B87FE}">
      <dsp:nvSpPr>
        <dsp:cNvPr id="0" name=""/>
        <dsp:cNvSpPr/>
      </dsp:nvSpPr>
      <dsp:spPr>
        <a:xfrm>
          <a:off x="5250535" y="0"/>
          <a:ext cx="3059187" cy="1981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kern="1200" dirty="0"/>
            <a:t>Ποια είναι τα αποτελέσματα της μελέτης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l-GR" sz="2000" kern="1200" dirty="0"/>
        </a:p>
      </dsp:txBody>
      <dsp:txXfrm>
        <a:off x="6211822" y="43531"/>
        <a:ext cx="2054369" cy="1399183"/>
      </dsp:txXfrm>
    </dsp:sp>
    <dsp:sp modelId="{E06E8131-5FC7-4956-AEBA-0D7B743A3CC5}">
      <dsp:nvSpPr>
        <dsp:cNvPr id="0" name=""/>
        <dsp:cNvSpPr/>
      </dsp:nvSpPr>
      <dsp:spPr>
        <a:xfrm>
          <a:off x="259228" y="0"/>
          <a:ext cx="3059187" cy="1981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kern="1200" dirty="0"/>
            <a:t>Τι έγινε και πώς  έγινε η μελέτη;</a:t>
          </a:r>
        </a:p>
        <a:p>
          <a:pPr lvl="1" algn="l">
            <a:spcBef>
              <a:spcPct val="0"/>
            </a:spcBef>
          </a:pPr>
          <a:endParaRPr lang="el-GR" sz="2000" kern="1200" dirty="0"/>
        </a:p>
      </dsp:txBody>
      <dsp:txXfrm>
        <a:off x="302759" y="43531"/>
        <a:ext cx="2054369" cy="1399183"/>
      </dsp:txXfrm>
    </dsp:sp>
    <dsp:sp modelId="{15907C30-D419-4A22-A87B-223EF4547BD8}">
      <dsp:nvSpPr>
        <dsp:cNvPr id="0" name=""/>
        <dsp:cNvSpPr/>
      </dsp:nvSpPr>
      <dsp:spPr>
        <a:xfrm>
          <a:off x="1541115" y="352983"/>
          <a:ext cx="2681433" cy="268143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l-GR" sz="2000" kern="1200" dirty="0"/>
            <a:t>Μέθοδοι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000" kern="1200" dirty="0"/>
        </a:p>
      </dsp:txBody>
      <dsp:txXfrm>
        <a:off x="2326489" y="1138357"/>
        <a:ext cx="1896059" cy="1896059"/>
      </dsp:txXfrm>
    </dsp:sp>
    <dsp:sp modelId="{CB9AC6CF-BDC7-4FAF-A069-FCB5C5389EEA}">
      <dsp:nvSpPr>
        <dsp:cNvPr id="0" name=""/>
        <dsp:cNvSpPr/>
      </dsp:nvSpPr>
      <dsp:spPr>
        <a:xfrm rot="5400000">
          <a:off x="4346402" y="352983"/>
          <a:ext cx="2681433" cy="268143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l-GR" sz="2000" kern="1200" dirty="0"/>
            <a:t>αποτελέσματα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000" kern="1200" dirty="0"/>
        </a:p>
      </dsp:txBody>
      <dsp:txXfrm rot="-5400000">
        <a:off x="4346402" y="1138357"/>
        <a:ext cx="1896059" cy="1896059"/>
      </dsp:txXfrm>
    </dsp:sp>
    <dsp:sp modelId="{141CF730-708E-42F9-9589-F48EEEF49CDB}">
      <dsp:nvSpPr>
        <dsp:cNvPr id="0" name=""/>
        <dsp:cNvSpPr/>
      </dsp:nvSpPr>
      <dsp:spPr>
        <a:xfrm rot="10800000">
          <a:off x="4346402" y="3158270"/>
          <a:ext cx="2681433" cy="268143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kern="1200" dirty="0"/>
            <a:t>συζήτηση</a:t>
          </a:r>
        </a:p>
        <a:p>
          <a:pPr lvl="0" algn="ctr">
            <a:spcBef>
              <a:spcPct val="0"/>
            </a:spcBef>
            <a:buNone/>
          </a:pPr>
          <a:endParaRPr lang="el-GR" sz="2000" kern="1200" dirty="0"/>
        </a:p>
      </dsp:txBody>
      <dsp:txXfrm rot="10800000">
        <a:off x="4346402" y="3158270"/>
        <a:ext cx="1896059" cy="1896059"/>
      </dsp:txXfrm>
    </dsp:sp>
    <dsp:sp modelId="{536FC04B-B8DF-4B01-9E7B-F8EF2FB0DEE0}">
      <dsp:nvSpPr>
        <dsp:cNvPr id="0" name=""/>
        <dsp:cNvSpPr/>
      </dsp:nvSpPr>
      <dsp:spPr>
        <a:xfrm rot="16200000">
          <a:off x="1541115" y="3158270"/>
          <a:ext cx="2681433" cy="268143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εισαγωγή</a:t>
          </a:r>
        </a:p>
      </dsp:txBody>
      <dsp:txXfrm rot="5400000">
        <a:off x="2326489" y="3158270"/>
        <a:ext cx="1896059" cy="1896059"/>
      </dsp:txXfrm>
    </dsp:sp>
    <dsp:sp modelId="{6692EE4E-9AF3-420C-9D7A-FB098DBA7F2F}">
      <dsp:nvSpPr>
        <dsp:cNvPr id="0" name=""/>
        <dsp:cNvSpPr/>
      </dsp:nvSpPr>
      <dsp:spPr>
        <a:xfrm>
          <a:off x="3821572" y="2539002"/>
          <a:ext cx="925806" cy="80504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AE67D-7419-4B81-86B8-E583BA582D55}">
      <dsp:nvSpPr>
        <dsp:cNvPr id="0" name=""/>
        <dsp:cNvSpPr/>
      </dsp:nvSpPr>
      <dsp:spPr>
        <a:xfrm rot="10800000">
          <a:off x="3785567" y="3096342"/>
          <a:ext cx="925806" cy="80504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ADCE3-7CCD-448F-81B9-F0051BB89224}" type="datetimeFigureOut">
              <a:rPr lang="el-GR" smtClean="0"/>
              <a:pPr/>
              <a:t>7/11/2017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46B0D-314C-4511-92BD-8CE31108E55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46B0D-314C-4511-92BD-8CE31108E550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7/11/2017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7/11/2017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7/11/2017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7/11/2017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ages.google.com/imgres?imgurl=http://www.edusite.nl/docs/edusite/rejection.jpg&amp;imgrefurl=http://eriktron.blogspot.com/2007/04/argh-to-academics.html&amp;h=292&amp;w=400&amp;sz=15&amp;hl=en&amp;start=3&amp;um=1&amp;tbnid=io_3PWJHVnBIhM:&amp;tbnh=91&amp;tbnw=124&amp;prev=/images?q=rejection&amp;um=1&amp;hl=en&amp;sa=N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sz="2800" b="1" dirty="0"/>
              <a:t>Δημοσιεύσεις, διαδικασία και δεοντολογία για τον συγγραφέα, τους κριτές και τους αναγνώστες. </a:t>
            </a:r>
            <a:br>
              <a:rPr lang="el-GR" sz="2800" b="1" dirty="0"/>
            </a:br>
            <a:br>
              <a:rPr lang="el-GR" sz="2800" b="1" dirty="0"/>
            </a:br>
            <a:r>
              <a:rPr lang="el-GR" sz="2800" b="1" dirty="0"/>
              <a:t>Αξιολόγηση Ερευνητικού Έργου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4941168"/>
            <a:ext cx="7776864" cy="12709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sz="2000" dirty="0"/>
              <a:t>Αναστάσιος </a:t>
            </a:r>
            <a:r>
              <a:rPr lang="el-GR" sz="2000" dirty="0" err="1"/>
              <a:t>Κριεμπάρδης</a:t>
            </a:r>
            <a:endParaRPr lang="el-GR" sz="2000" dirty="0"/>
          </a:p>
          <a:p>
            <a:pPr>
              <a:spcBef>
                <a:spcPts val="0"/>
              </a:spcBef>
            </a:pPr>
            <a:r>
              <a:rPr lang="el-GR" sz="2000" dirty="0"/>
              <a:t>Επίκουρος Καθηγητής </a:t>
            </a:r>
          </a:p>
          <a:p>
            <a:pPr>
              <a:spcBef>
                <a:spcPts val="0"/>
              </a:spcBef>
            </a:pPr>
            <a:r>
              <a:rPr lang="el-GR" sz="2000" dirty="0"/>
              <a:t>Εργαστηριακής Αιματολογίας-Αιμοδοσίας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685800" y="47667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Βιοστατιστική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Μεθοδολογία &amp; Συγγραφή Επιστημονικής Μελέτης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8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67544" y="1484784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«</a:t>
            </a:r>
            <a:r>
              <a:rPr lang="el-GR" b="1" dirty="0"/>
              <a:t>Μεταπτυχιακό Δίπλωμα Ειδίκευσης (ΜΔΕ) «Εφαρμοσμένη </a:t>
            </a:r>
            <a:r>
              <a:rPr lang="el-GR" b="1" dirty="0" err="1"/>
              <a:t>Νευροανατομία</a:t>
            </a:r>
            <a:r>
              <a:rPr lang="el-GR" b="1" dirty="0"/>
              <a:t>» </a:t>
            </a:r>
          </a:p>
          <a:p>
            <a:pPr algn="ctr"/>
            <a:endParaRPr lang="el-GR" b="1" dirty="0"/>
          </a:p>
          <a:p>
            <a:pPr algn="ctr"/>
            <a:r>
              <a:rPr lang="el-GR" dirty="0"/>
              <a:t>Διευθυντής: </a:t>
            </a:r>
            <a:r>
              <a:rPr lang="el-GR" dirty="0" err="1"/>
              <a:t>Στράτζαλης</a:t>
            </a:r>
            <a:r>
              <a:rPr lang="el-GR" dirty="0"/>
              <a:t> Γεώργιος,</a:t>
            </a:r>
            <a:r>
              <a:rPr lang="el-GR" b="1" dirty="0"/>
              <a:t> </a:t>
            </a:r>
            <a:r>
              <a:rPr lang="el-GR" dirty="0"/>
              <a:t>ΕΚΠΑ Ιατρική Σχολή 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6345892"/>
            <a:ext cx="3304318" cy="5121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Έρευνα στην Υγεία (2008-2012)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h-index</a:t>
            </a:r>
            <a:endParaRPr lang="el-GR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8924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3750804" cy="285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H-index plot. Public domain έργο που μεταφορτώθηκε στις 01/04/2014 από Wikimedia Commons: http://goo.gl/1UHKf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429000"/>
            <a:ext cx="3638550" cy="339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κρινόμαστε;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r>
              <a:rPr lang="en-US" dirty="0"/>
              <a:t>Impact factor, </a:t>
            </a:r>
            <a:r>
              <a:rPr lang="el-GR" dirty="0"/>
              <a:t>πρόσφατες δημοσιεύσεις</a:t>
            </a:r>
          </a:p>
          <a:p>
            <a:r>
              <a:rPr lang="en-US" dirty="0"/>
              <a:t>h-index, </a:t>
            </a:r>
            <a:r>
              <a:rPr lang="el-GR" dirty="0"/>
              <a:t>ωριμότητα του συγγραφέα</a:t>
            </a:r>
          </a:p>
        </p:txBody>
      </p:sp>
      <p:pic>
        <p:nvPicPr>
          <p:cNvPr id="22532" name="Picture 4" descr="Αποτέλεσμα εικόνας για medical journ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140968"/>
            <a:ext cx="4735611" cy="3068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ερευνητικών άρθρων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Σελίδα τίτλου</a:t>
            </a:r>
          </a:p>
          <a:p>
            <a:r>
              <a:rPr lang="el-GR" dirty="0"/>
              <a:t>Περίληψη</a:t>
            </a:r>
          </a:p>
          <a:p>
            <a:r>
              <a:rPr lang="el-GR" dirty="0"/>
              <a:t>Λέξεις κλειδιά </a:t>
            </a:r>
          </a:p>
          <a:p>
            <a:r>
              <a:rPr lang="el-GR" b="1" dirty="0"/>
              <a:t>Ε</a:t>
            </a:r>
            <a:r>
              <a:rPr lang="el-GR" dirty="0"/>
              <a:t>ισαγωγή</a:t>
            </a:r>
          </a:p>
          <a:p>
            <a:r>
              <a:rPr lang="el-GR" b="1" dirty="0"/>
              <a:t>Μ</a:t>
            </a:r>
            <a:r>
              <a:rPr lang="el-GR" dirty="0"/>
              <a:t>έθοδοι</a:t>
            </a:r>
          </a:p>
          <a:p>
            <a:r>
              <a:rPr lang="el-GR" b="1" dirty="0"/>
              <a:t>Α</a:t>
            </a:r>
            <a:r>
              <a:rPr lang="el-GR" dirty="0"/>
              <a:t>ποτελέσματα</a:t>
            </a:r>
          </a:p>
          <a:p>
            <a:r>
              <a:rPr lang="el-GR" b="1" dirty="0"/>
              <a:t>Σ</a:t>
            </a:r>
            <a:r>
              <a:rPr lang="el-GR" dirty="0"/>
              <a:t>υζήτηση </a:t>
            </a:r>
          </a:p>
          <a:p>
            <a:r>
              <a:rPr lang="el-GR" dirty="0"/>
              <a:t>Πίνακες, διαγράμματα</a:t>
            </a:r>
          </a:p>
          <a:p>
            <a:r>
              <a:rPr lang="el-GR" dirty="0"/>
              <a:t>Βιβλιογραφία</a:t>
            </a:r>
          </a:p>
        </p:txBody>
      </p:sp>
      <p:sp>
        <p:nvSpPr>
          <p:cNvPr id="4" name="3 - Δεξιό άγκιστρο"/>
          <p:cNvSpPr/>
          <p:nvPr/>
        </p:nvSpPr>
        <p:spPr>
          <a:xfrm>
            <a:off x="3707904" y="2996952"/>
            <a:ext cx="216024" cy="1656184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4067944" y="3429000"/>
            <a:ext cx="1435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/>
              <a:t>ΕΜΑΣ</a:t>
            </a:r>
          </a:p>
        </p:txBody>
      </p:sp>
      <p:sp>
        <p:nvSpPr>
          <p:cNvPr id="23554" name="AutoShape 2" descr="Αποτέλεσμα εικόνας για probl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56" name="AutoShape 4" descr="Αποτέλεσμα εικόνας για probl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3558" name="Picture 6" descr="Αποτέλεσμα εικόνας για pro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412776"/>
            <a:ext cx="2570931" cy="2497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ξεκινάω…</a:t>
            </a:r>
          </a:p>
        </p:txBody>
      </p:sp>
      <p:pic>
        <p:nvPicPr>
          <p:cNvPr id="26626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692696"/>
            <a:ext cx="2143125" cy="2143125"/>
          </a:xfrm>
          <a:prstGeom prst="rect">
            <a:avLst/>
          </a:prstGeom>
          <a:noFill/>
        </p:spPr>
      </p:pic>
      <p:pic>
        <p:nvPicPr>
          <p:cNvPr id="26628" name="Picture 4" descr="Αποτέλεσμα εικόνας για probl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2472" y="2348880"/>
            <a:ext cx="6219056" cy="3555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Διάγραμμα"/>
          <p:cNvGraphicFramePr/>
          <p:nvPr/>
        </p:nvGraphicFramePr>
        <p:xfrm>
          <a:off x="323528" y="332656"/>
          <a:ext cx="856895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- Κυκλικό βέλος"/>
          <p:cNvSpPr/>
          <p:nvPr/>
        </p:nvSpPr>
        <p:spPr>
          <a:xfrm rot="10800000">
            <a:off x="4109097" y="2060848"/>
            <a:ext cx="925806" cy="805049"/>
          </a:xfrm>
          <a:prstGeom prst="circular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Ολοκλήρωση μελέτης!!!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/>
              <a:t>Στατιστική επεξεργασία</a:t>
            </a:r>
          </a:p>
          <a:p>
            <a:r>
              <a:rPr lang="el-GR" dirty="0"/>
              <a:t>Συνάντηση με τα μέλη της ομάδας</a:t>
            </a:r>
          </a:p>
          <a:p>
            <a:r>
              <a:rPr lang="el-GR" dirty="0"/>
              <a:t>Καθορισμός αποτελεσμάτων με μορφή εικόνων, σχημάτων, πινάκων</a:t>
            </a:r>
          </a:p>
          <a:p>
            <a:r>
              <a:rPr lang="el-GR" dirty="0"/>
              <a:t>Παρουσίαση αποτελεσμάτων</a:t>
            </a:r>
          </a:p>
          <a:p>
            <a:r>
              <a:rPr lang="el-GR" dirty="0"/>
              <a:t>Τίτλος άρθρου</a:t>
            </a:r>
          </a:p>
          <a:p>
            <a:r>
              <a:rPr lang="el-GR" dirty="0"/>
              <a:t>Επιλογή περιοδικού</a:t>
            </a:r>
          </a:p>
          <a:p>
            <a:r>
              <a:rPr lang="el-GR" dirty="0"/>
              <a:t>Καθορισμός σειράς ονομάτων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βήματα της επιτυχίας</a:t>
            </a:r>
          </a:p>
        </p:txBody>
      </p:sp>
      <p:grpSp>
        <p:nvGrpSpPr>
          <p:cNvPr id="15" name="14 - Ομάδα"/>
          <p:cNvGrpSpPr/>
          <p:nvPr/>
        </p:nvGrpSpPr>
        <p:grpSpPr>
          <a:xfrm>
            <a:off x="1619672" y="1484784"/>
            <a:ext cx="5040560" cy="5085184"/>
            <a:chOff x="1435100" y="3429000"/>
            <a:chExt cx="1841500" cy="2590800"/>
          </a:xfrm>
        </p:grpSpPr>
        <p:sp>
          <p:nvSpPr>
            <p:cNvPr id="4" name="Oval 23"/>
            <p:cNvSpPr>
              <a:spLocks noChangeArrowheads="1"/>
            </p:cNvSpPr>
            <p:nvPr/>
          </p:nvSpPr>
          <p:spPr bwMode="auto">
            <a:xfrm>
              <a:off x="2057400" y="4038600"/>
              <a:ext cx="685800" cy="685800"/>
            </a:xfrm>
            <a:prstGeom prst="ellipse">
              <a:avLst/>
            </a:prstGeom>
            <a:solidFill>
              <a:schemeClr val="bg1">
                <a:alpha val="3999"/>
              </a:schemeClr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" name="Oval 24"/>
            <p:cNvSpPr>
              <a:spLocks noChangeArrowheads="1"/>
            </p:cNvSpPr>
            <p:nvPr/>
          </p:nvSpPr>
          <p:spPr bwMode="auto">
            <a:xfrm>
              <a:off x="1828800" y="3810000"/>
              <a:ext cx="1143000" cy="1143000"/>
            </a:xfrm>
            <a:prstGeom prst="ellipse">
              <a:avLst/>
            </a:prstGeom>
            <a:solidFill>
              <a:schemeClr val="bg1">
                <a:alpha val="5000"/>
              </a:schemeClr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" name="Oval 25"/>
            <p:cNvSpPr>
              <a:spLocks noChangeArrowheads="1"/>
            </p:cNvSpPr>
            <p:nvPr/>
          </p:nvSpPr>
          <p:spPr bwMode="auto">
            <a:xfrm>
              <a:off x="1447800" y="3429000"/>
              <a:ext cx="1828800" cy="1905000"/>
            </a:xfrm>
            <a:prstGeom prst="ellipse">
              <a:avLst/>
            </a:prstGeom>
            <a:solidFill>
              <a:schemeClr val="bg1">
                <a:alpha val="6000"/>
              </a:schemeClr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l-GR" b="0">
                <a:solidFill>
                  <a:schemeClr val="accent2"/>
                </a:solidFill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auto">
            <a:xfrm>
              <a:off x="1435100" y="4343400"/>
              <a:ext cx="241300" cy="1371600"/>
            </a:xfrm>
            <a:custGeom>
              <a:avLst/>
              <a:gdLst/>
              <a:ahLst/>
              <a:cxnLst>
                <a:cxn ang="0">
                  <a:pos x="152" y="864"/>
                </a:cxn>
                <a:cxn ang="0">
                  <a:pos x="56" y="480"/>
                </a:cxn>
                <a:cxn ang="0">
                  <a:pos x="56" y="336"/>
                </a:cxn>
                <a:cxn ang="0">
                  <a:pos x="8" y="192"/>
                </a:cxn>
                <a:cxn ang="0">
                  <a:pos x="8" y="0"/>
                </a:cxn>
              </a:cxnLst>
              <a:rect l="0" t="0" r="r" b="b"/>
              <a:pathLst>
                <a:path w="152" h="864">
                  <a:moveTo>
                    <a:pt x="152" y="864"/>
                  </a:moveTo>
                  <a:cubicBezTo>
                    <a:pt x="112" y="716"/>
                    <a:pt x="72" y="568"/>
                    <a:pt x="56" y="480"/>
                  </a:cubicBezTo>
                  <a:cubicBezTo>
                    <a:pt x="40" y="392"/>
                    <a:pt x="64" y="384"/>
                    <a:pt x="56" y="336"/>
                  </a:cubicBezTo>
                  <a:cubicBezTo>
                    <a:pt x="48" y="288"/>
                    <a:pt x="16" y="248"/>
                    <a:pt x="8" y="192"/>
                  </a:cubicBezTo>
                  <a:cubicBezTo>
                    <a:pt x="0" y="136"/>
                    <a:pt x="4" y="68"/>
                    <a:pt x="8" y="0"/>
                  </a:cubicBezTo>
                </a:path>
              </a:pathLst>
            </a:custGeom>
            <a:noFill/>
            <a:ln w="254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31"/>
            <p:cNvSpPr>
              <a:spLocks/>
            </p:cNvSpPr>
            <p:nvPr/>
          </p:nvSpPr>
          <p:spPr bwMode="auto">
            <a:xfrm>
              <a:off x="1752600" y="4114800"/>
              <a:ext cx="685800" cy="1219200"/>
            </a:xfrm>
            <a:custGeom>
              <a:avLst/>
              <a:gdLst/>
              <a:ahLst/>
              <a:cxnLst>
                <a:cxn ang="0">
                  <a:pos x="552" y="768"/>
                </a:cxn>
                <a:cxn ang="0">
                  <a:pos x="360" y="768"/>
                </a:cxn>
                <a:cxn ang="0">
                  <a:pos x="168" y="624"/>
                </a:cxn>
                <a:cxn ang="0">
                  <a:pos x="24" y="336"/>
                </a:cxn>
                <a:cxn ang="0">
                  <a:pos x="24" y="192"/>
                </a:cxn>
                <a:cxn ang="0">
                  <a:pos x="72" y="48"/>
                </a:cxn>
                <a:cxn ang="0">
                  <a:pos x="120" y="0"/>
                </a:cxn>
              </a:cxnLst>
              <a:rect l="0" t="0" r="r" b="b"/>
              <a:pathLst>
                <a:path w="552" h="792">
                  <a:moveTo>
                    <a:pt x="552" y="768"/>
                  </a:moveTo>
                  <a:cubicBezTo>
                    <a:pt x="488" y="780"/>
                    <a:pt x="424" y="792"/>
                    <a:pt x="360" y="768"/>
                  </a:cubicBezTo>
                  <a:cubicBezTo>
                    <a:pt x="296" y="744"/>
                    <a:pt x="224" y="696"/>
                    <a:pt x="168" y="624"/>
                  </a:cubicBezTo>
                  <a:cubicBezTo>
                    <a:pt x="112" y="552"/>
                    <a:pt x="48" y="408"/>
                    <a:pt x="24" y="336"/>
                  </a:cubicBezTo>
                  <a:cubicBezTo>
                    <a:pt x="0" y="264"/>
                    <a:pt x="16" y="240"/>
                    <a:pt x="24" y="192"/>
                  </a:cubicBezTo>
                  <a:cubicBezTo>
                    <a:pt x="32" y="144"/>
                    <a:pt x="56" y="80"/>
                    <a:pt x="72" y="48"/>
                  </a:cubicBezTo>
                  <a:cubicBezTo>
                    <a:pt x="88" y="16"/>
                    <a:pt x="104" y="8"/>
                    <a:pt x="120" y="0"/>
                  </a:cubicBezTo>
                </a:path>
              </a:pathLst>
            </a:custGeom>
            <a:noFill/>
            <a:ln w="254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34"/>
            <p:cNvSpPr>
              <a:spLocks/>
            </p:cNvSpPr>
            <p:nvPr/>
          </p:nvSpPr>
          <p:spPr bwMode="auto">
            <a:xfrm>
              <a:off x="1905000" y="4267200"/>
              <a:ext cx="685800" cy="685800"/>
            </a:xfrm>
            <a:custGeom>
              <a:avLst/>
              <a:gdLst/>
              <a:ahLst/>
              <a:cxnLst>
                <a:cxn ang="0">
                  <a:pos x="552" y="768"/>
                </a:cxn>
                <a:cxn ang="0">
                  <a:pos x="360" y="768"/>
                </a:cxn>
                <a:cxn ang="0">
                  <a:pos x="168" y="624"/>
                </a:cxn>
                <a:cxn ang="0">
                  <a:pos x="24" y="336"/>
                </a:cxn>
                <a:cxn ang="0">
                  <a:pos x="24" y="192"/>
                </a:cxn>
                <a:cxn ang="0">
                  <a:pos x="72" y="48"/>
                </a:cxn>
                <a:cxn ang="0">
                  <a:pos x="120" y="0"/>
                </a:cxn>
              </a:cxnLst>
              <a:rect l="0" t="0" r="r" b="b"/>
              <a:pathLst>
                <a:path w="552" h="792">
                  <a:moveTo>
                    <a:pt x="552" y="768"/>
                  </a:moveTo>
                  <a:cubicBezTo>
                    <a:pt x="488" y="780"/>
                    <a:pt x="424" y="792"/>
                    <a:pt x="360" y="768"/>
                  </a:cubicBezTo>
                  <a:cubicBezTo>
                    <a:pt x="296" y="744"/>
                    <a:pt x="224" y="696"/>
                    <a:pt x="168" y="624"/>
                  </a:cubicBezTo>
                  <a:cubicBezTo>
                    <a:pt x="112" y="552"/>
                    <a:pt x="48" y="408"/>
                    <a:pt x="24" y="336"/>
                  </a:cubicBezTo>
                  <a:cubicBezTo>
                    <a:pt x="0" y="264"/>
                    <a:pt x="16" y="240"/>
                    <a:pt x="24" y="192"/>
                  </a:cubicBezTo>
                  <a:cubicBezTo>
                    <a:pt x="32" y="144"/>
                    <a:pt x="56" y="80"/>
                    <a:pt x="72" y="48"/>
                  </a:cubicBezTo>
                  <a:cubicBezTo>
                    <a:pt x="88" y="16"/>
                    <a:pt x="104" y="8"/>
                    <a:pt x="120" y="0"/>
                  </a:cubicBezTo>
                </a:path>
              </a:pathLst>
            </a:custGeom>
            <a:noFill/>
            <a:ln w="254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35"/>
            <p:cNvSpPr>
              <a:spLocks/>
            </p:cNvSpPr>
            <p:nvPr/>
          </p:nvSpPr>
          <p:spPr bwMode="auto">
            <a:xfrm>
              <a:off x="2057400" y="4114800"/>
              <a:ext cx="3048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44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cubicBezTo>
                    <a:pt x="56" y="48"/>
                    <a:pt x="112" y="0"/>
                    <a:pt x="144" y="0"/>
                  </a:cubicBezTo>
                  <a:cubicBezTo>
                    <a:pt x="176" y="0"/>
                    <a:pt x="184" y="80"/>
                    <a:pt x="192" y="96"/>
                  </a:cubicBezTo>
                </a:path>
              </a:pathLst>
            </a:custGeom>
            <a:noFill/>
            <a:ln w="254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Line 36"/>
            <p:cNvSpPr>
              <a:spLocks noChangeShapeType="1"/>
            </p:cNvSpPr>
            <p:nvPr/>
          </p:nvSpPr>
          <p:spPr bwMode="auto">
            <a:xfrm flipH="1" flipV="1">
              <a:off x="1676400" y="5715000"/>
              <a:ext cx="152400" cy="30480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Line 37"/>
            <p:cNvSpPr>
              <a:spLocks noChangeShapeType="1"/>
            </p:cNvSpPr>
            <p:nvPr/>
          </p:nvSpPr>
          <p:spPr bwMode="auto">
            <a:xfrm>
              <a:off x="2286000" y="4191000"/>
              <a:ext cx="76200" cy="7620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Line 38"/>
            <p:cNvSpPr>
              <a:spLocks noChangeShapeType="1"/>
            </p:cNvSpPr>
            <p:nvPr/>
          </p:nvSpPr>
          <p:spPr bwMode="auto">
            <a:xfrm flipV="1">
              <a:off x="2362200" y="4191000"/>
              <a:ext cx="76200" cy="7620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Rectangle 41"/>
            <p:cNvSpPr>
              <a:spLocks noChangeArrowheads="1"/>
            </p:cNvSpPr>
            <p:nvPr/>
          </p:nvSpPr>
          <p:spPr bwMode="auto">
            <a:xfrm>
              <a:off x="2061936" y="4325456"/>
              <a:ext cx="903514" cy="18816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l-GR" b="0" dirty="0">
                  <a:solidFill>
                    <a:srgbClr val="FF0000"/>
                  </a:solidFill>
                  <a:latin typeface="Trebuchet MS" pitchFamily="34" charset="0"/>
                </a:rPr>
                <a:t>Ολοκλήρωση άρθρου</a:t>
              </a:r>
              <a:endParaRPr lang="en-US" b="0" dirty="0">
                <a:solidFill>
                  <a:srgbClr val="FF0000"/>
                </a:solidFill>
                <a:latin typeface="Trebuchet MS" pitchFamily="34" charset="0"/>
              </a:endParaRPr>
            </a:p>
          </p:txBody>
        </p:sp>
      </p:grpSp>
      <p:sp>
        <p:nvSpPr>
          <p:cNvPr id="16" name="15 - Ορθογώνιο"/>
          <p:cNvSpPr/>
          <p:nvPr/>
        </p:nvSpPr>
        <p:spPr>
          <a:xfrm>
            <a:off x="2915816" y="6093296"/>
            <a:ext cx="2276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Ολοκλήρωση μελέτης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Συγγραφείς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</a:t>
            </a:r>
            <a:r>
              <a:rPr lang="el-GR" baseline="30000" dirty="0"/>
              <a:t>ο</a:t>
            </a:r>
            <a:r>
              <a:rPr lang="el-GR" dirty="0"/>
              <a:t> όνομα ο μεταπτυχιακός φοιτητής που εκτέλεσε με επιτυχία τα πειράματα και την ανάλυση των αποτελεσμάτων</a:t>
            </a:r>
          </a:p>
          <a:p>
            <a:r>
              <a:rPr lang="el-GR" dirty="0"/>
              <a:t>Τελευταίο όνομα ο συγγραφέας επικοινωνίας και ο επιστημονικός υπεύθυνος της μελέτης</a:t>
            </a:r>
          </a:p>
          <a:p>
            <a:r>
              <a:rPr lang="el-GR" dirty="0"/>
              <a:t>2</a:t>
            </a:r>
            <a:r>
              <a:rPr lang="el-GR" baseline="30000" dirty="0"/>
              <a:t>ο</a:t>
            </a:r>
            <a:r>
              <a:rPr lang="el-GR" dirty="0"/>
              <a:t> όνομα και προτελευταίο έχει μεγάλη σημασία!!!</a:t>
            </a:r>
          </a:p>
          <a:p>
            <a:r>
              <a:rPr lang="el-GR" dirty="0"/>
              <a:t>Την ευθύνη την έχει το τελευταίο όνομα!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Figures and tables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Ενισχύουν τα αποτελέσματα</a:t>
            </a:r>
          </a:p>
          <a:p>
            <a:r>
              <a:rPr lang="el-GR" dirty="0"/>
              <a:t>Αναφέρονται μόνο στα αποτελέσματα</a:t>
            </a:r>
          </a:p>
          <a:p>
            <a:r>
              <a:rPr lang="el-GR" dirty="0"/>
              <a:t>Λεζάντα που αναφέρει αναλυτικές πληροφορίες του σχήματος (μονάδες μέτρησης, συντομογραφίες)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00113" y="4652963"/>
            <a:ext cx="73437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altLang="el-GR" sz="2400" dirty="0">
                <a:latin typeface="Palatino Linotype" pitchFamily="18" charset="0"/>
              </a:rPr>
              <a:t>“A theory is something nobody believes, except the person who made it. An experiment is something everybody believes, except the person who made it” </a:t>
            </a:r>
            <a:r>
              <a:rPr lang="en-IE" altLang="el-GR" sz="2400" i="1" dirty="0">
                <a:latin typeface="Palatino Linotype" pitchFamily="18" charset="0"/>
              </a:rPr>
              <a:t>Albert Einstein</a:t>
            </a:r>
            <a:endParaRPr lang="en-US" altLang="el-GR" sz="2400" dirty="0">
              <a:latin typeface="Palatino Linotype" pitchFamily="18" charset="0"/>
            </a:endParaRPr>
          </a:p>
        </p:txBody>
      </p:sp>
      <p:pic>
        <p:nvPicPr>
          <p:cNvPr id="1026" name="Picture 2" descr="Αποτέλεσμα εικόνας για Albert Einst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6672"/>
            <a:ext cx="5724128" cy="4009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658"/>
          <a:stretch>
            <a:fillRect/>
          </a:stretch>
        </p:blipFill>
        <p:spPr bwMode="auto">
          <a:xfrm>
            <a:off x="323528" y="1700808"/>
            <a:ext cx="4000500" cy="427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37052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89040"/>
            <a:ext cx="3528392" cy="229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572000" y="3789040"/>
            <a:ext cx="4104456" cy="23042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H="1">
            <a:off x="4860032" y="3717032"/>
            <a:ext cx="3456384" cy="2592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επιλέγω περιοδικό;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Ελέγχω την βιβλιογραφία μου </a:t>
            </a:r>
          </a:p>
          <a:p>
            <a:r>
              <a:rPr lang="el-GR" dirty="0"/>
              <a:t>Από ποιο περιοδικό είναι τα περισσότερα άρθρα μου;</a:t>
            </a:r>
          </a:p>
          <a:p>
            <a:r>
              <a:rPr lang="en-US" dirty="0"/>
              <a:t>Impact factor</a:t>
            </a:r>
          </a:p>
          <a:p>
            <a:r>
              <a:rPr lang="el-GR" dirty="0"/>
              <a:t>Στόχος περιοδικού</a:t>
            </a:r>
          </a:p>
          <a:p>
            <a:endParaRPr lang="el-GR" dirty="0"/>
          </a:p>
        </p:txBody>
      </p:sp>
      <p:pic>
        <p:nvPicPr>
          <p:cNvPr id="30722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212976"/>
            <a:ext cx="3305175" cy="3162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βήματα της επιτυχίας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4" name="Litebulb"/>
          <p:cNvSpPr txBox="1">
            <a:spLocks noEditPoints="1" noChangeArrowheads="1"/>
          </p:cNvSpPr>
          <p:nvPr/>
        </p:nvSpPr>
        <p:spPr>
          <a:xfrm>
            <a:off x="1043608" y="1412776"/>
            <a:ext cx="3528392" cy="4176464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>
              <a:alpha val="48000"/>
            </a:srgbClr>
          </a:solidFill>
          <a:ln w="57150">
            <a:solidFill>
              <a:srgbClr val="000000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διευκρίνισε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3275856" y="2825552"/>
            <a:ext cx="3011016" cy="4032448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>
              <a:alpha val="48000"/>
            </a:srgbClr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l-GR" sz="2000" b="0"/>
          </a:p>
        </p:txBody>
      </p:sp>
      <p:sp>
        <p:nvSpPr>
          <p:cNvPr id="6" name="Litebulb"/>
          <p:cNvSpPr>
            <a:spLocks noEditPoints="1" noChangeArrowheads="1"/>
          </p:cNvSpPr>
          <p:nvPr/>
        </p:nvSpPr>
        <p:spPr bwMode="auto">
          <a:xfrm>
            <a:off x="5181600" y="1268760"/>
            <a:ext cx="2414736" cy="324036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>
              <a:alpha val="48000"/>
            </a:srgbClr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sz="2400" b="0" dirty="0">
                <a:latin typeface="Trebuchet MS" pitchFamily="34" charset="0"/>
              </a:rPr>
              <a:t>Ποια είναι η ιδέα;</a:t>
            </a:r>
            <a:endParaRPr lang="en-US" b="0" dirty="0"/>
          </a:p>
        </p:txBody>
      </p:sp>
      <p:sp>
        <p:nvSpPr>
          <p:cNvPr id="7" name="Litebulb"/>
          <p:cNvSpPr>
            <a:spLocks noEditPoints="1" noChangeArrowheads="1"/>
          </p:cNvSpPr>
          <p:nvPr/>
        </p:nvSpPr>
        <p:spPr bwMode="auto">
          <a:xfrm>
            <a:off x="6934200" y="2971800"/>
            <a:ext cx="1995488" cy="27432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>
              <a:alpha val="48000"/>
            </a:srgbClr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sz="2400" b="0" dirty="0">
                <a:latin typeface="Trebuchet MS" pitchFamily="34" charset="0"/>
              </a:rPr>
              <a:t>Εξήγησε </a:t>
            </a:r>
            <a:r>
              <a:rPr lang="en-US" sz="2400" b="0" dirty="0">
                <a:latin typeface="Trebuchet MS" pitchFamily="34" charset="0"/>
              </a:rPr>
              <a:t> </a:t>
            </a:r>
          </a:p>
        </p:txBody>
      </p:sp>
      <p:sp>
        <p:nvSpPr>
          <p:cNvPr id="8" name="Litebulb"/>
          <p:cNvSpPr>
            <a:spLocks noEditPoints="1" noChangeArrowheads="1"/>
          </p:cNvSpPr>
          <p:nvPr/>
        </p:nvSpPr>
        <p:spPr bwMode="auto">
          <a:xfrm>
            <a:off x="251520" y="3429000"/>
            <a:ext cx="2664296" cy="324036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>
              <a:alpha val="48000"/>
            </a:srgbClr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sz="2000" b="0" dirty="0">
                <a:latin typeface="Trebuchet MS" pitchFamily="34" charset="0"/>
              </a:rPr>
              <a:t>παραδείγματα</a:t>
            </a:r>
            <a:endParaRPr lang="en-US" sz="2000" b="0" dirty="0">
              <a:latin typeface="Trebuchet MS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635896" y="3861048"/>
            <a:ext cx="2302233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2400" b="0" dirty="0">
                <a:latin typeface="Trebuchet MS" pitchFamily="34" charset="0"/>
              </a:rPr>
              <a:t>εικονογράφησε</a:t>
            </a:r>
            <a:endParaRPr lang="en-US" sz="2400" b="0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προς τους συγγραφείς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323528" y="1844824"/>
            <a:ext cx="45365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sz="3200" dirty="0"/>
              <a:t> title page</a:t>
            </a:r>
            <a:endParaRPr lang="el-GR" sz="3200" dirty="0"/>
          </a:p>
          <a:p>
            <a:pPr marL="342900" indent="-342900">
              <a:buAutoNum type="arabicParenR"/>
            </a:pPr>
            <a:r>
              <a:rPr lang="en-US" sz="3200" dirty="0"/>
              <a:t> abstract</a:t>
            </a:r>
            <a:endParaRPr lang="el-GR" sz="3200" dirty="0"/>
          </a:p>
          <a:p>
            <a:pPr marL="342900" indent="-342900">
              <a:buAutoNum type="arabicParenR"/>
            </a:pPr>
            <a:r>
              <a:rPr lang="en-US" sz="3200" dirty="0"/>
              <a:t> text</a:t>
            </a:r>
            <a:endParaRPr lang="el-GR" sz="3200" dirty="0"/>
          </a:p>
          <a:p>
            <a:pPr marL="342900" indent="-342900">
              <a:buAutoNum type="arabicParenR"/>
            </a:pPr>
            <a:r>
              <a:rPr lang="en-US" sz="3200" dirty="0"/>
              <a:t> acknowledgments</a:t>
            </a:r>
            <a:endParaRPr lang="el-GR" sz="3200" dirty="0"/>
          </a:p>
          <a:p>
            <a:pPr marL="342900" indent="-342900">
              <a:buAutoNum type="arabicParenR"/>
            </a:pPr>
            <a:r>
              <a:rPr lang="en-US" sz="3200" dirty="0"/>
              <a:t> references</a:t>
            </a:r>
            <a:endParaRPr lang="el-GR" sz="3200" dirty="0"/>
          </a:p>
          <a:p>
            <a:pPr marL="342900" indent="-342900">
              <a:buAutoNum type="arabicParenR"/>
            </a:pPr>
            <a:r>
              <a:rPr lang="en-US" sz="3200" dirty="0"/>
              <a:t> figure legends</a:t>
            </a:r>
            <a:endParaRPr lang="el-GR" sz="3200" dirty="0"/>
          </a:p>
          <a:p>
            <a:pPr marL="342900" indent="-342900">
              <a:buAutoNum type="arabicParenR"/>
            </a:pPr>
            <a:r>
              <a:rPr lang="en-US" sz="3200" dirty="0"/>
              <a:t> tables and legends</a:t>
            </a:r>
            <a:endParaRPr lang="el-GR" sz="3200" dirty="0"/>
          </a:p>
          <a:p>
            <a:pPr marL="342900" indent="-342900">
              <a:buAutoNum type="arabicParenR"/>
            </a:pPr>
            <a:endParaRPr lang="el-GR" sz="3200" dirty="0"/>
          </a:p>
        </p:txBody>
      </p:sp>
      <p:sp>
        <p:nvSpPr>
          <p:cNvPr id="5" name="4 - Ορθογώνιο"/>
          <p:cNvSpPr/>
          <p:nvPr/>
        </p:nvSpPr>
        <p:spPr>
          <a:xfrm>
            <a:off x="4211960" y="11967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Research articles are not to exceed 4,000 words, excluding the abstract, references and illustrations.</a:t>
            </a:r>
            <a:endParaRPr lang="el-GR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4572000" y="28288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text of observational and experimental articles is usually divided into sections using the headings </a:t>
            </a:r>
            <a:r>
              <a:rPr lang="en-US" b="1" dirty="0"/>
              <a:t>BACKGROUND, MATERIALS AND METHODS, RESULTS,</a:t>
            </a:r>
            <a:r>
              <a:rPr lang="en-US" dirty="0"/>
              <a:t> and </a:t>
            </a:r>
            <a:r>
              <a:rPr lang="en-US" b="1" dirty="0"/>
              <a:t>DISCUSSION</a:t>
            </a:r>
            <a:endParaRPr lang="el-GR" dirty="0"/>
          </a:p>
        </p:txBody>
      </p:sp>
      <p:cxnSp>
        <p:nvCxnSpPr>
          <p:cNvPr id="8" name="7 - Γωνιακή σύνδεση"/>
          <p:cNvCxnSpPr/>
          <p:nvPr/>
        </p:nvCxnSpPr>
        <p:spPr>
          <a:xfrm>
            <a:off x="1835696" y="3068960"/>
            <a:ext cx="2736304" cy="14401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Σελίδα τίτλου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35496" y="1196752"/>
            <a:ext cx="45365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l-GR" sz="3200" dirty="0"/>
              <a:t>Τίτλος</a:t>
            </a:r>
          </a:p>
          <a:p>
            <a:pPr marL="514350" indent="-514350">
              <a:buAutoNum type="arabicPeriod"/>
            </a:pPr>
            <a:r>
              <a:rPr lang="el-GR" sz="3200" dirty="0"/>
              <a:t>Ονόματα</a:t>
            </a:r>
          </a:p>
          <a:p>
            <a:pPr marL="514350" indent="-514350">
              <a:buAutoNum type="arabicPeriod"/>
            </a:pPr>
            <a:endParaRPr lang="el-GR" sz="3200" dirty="0"/>
          </a:p>
          <a:p>
            <a:pPr marL="514350" indent="-514350">
              <a:buAutoNum type="arabicPeriod"/>
            </a:pPr>
            <a:endParaRPr lang="el-GR" sz="3200" dirty="0"/>
          </a:p>
          <a:p>
            <a:pPr marL="514350" indent="-514350">
              <a:buAutoNum type="arabicPeriod"/>
            </a:pPr>
            <a:r>
              <a:rPr lang="el-GR" sz="3200" dirty="0"/>
              <a:t>Κέντρα προέλευσης</a:t>
            </a:r>
          </a:p>
          <a:p>
            <a:pPr marL="514350" indent="-514350">
              <a:buAutoNum type="arabicPeriod"/>
            </a:pPr>
            <a:r>
              <a:rPr lang="el-GR" sz="3200" dirty="0"/>
              <a:t>Μικρός τίτλος</a:t>
            </a:r>
          </a:p>
          <a:p>
            <a:pPr marL="514350" indent="-514350">
              <a:buAutoNum type="arabicPeriod"/>
            </a:pPr>
            <a:r>
              <a:rPr lang="el-GR" sz="3200" dirty="0"/>
              <a:t>Λέξεις κλειδιά</a:t>
            </a:r>
          </a:p>
          <a:p>
            <a:pPr marL="514350" indent="-514350">
              <a:buAutoNum type="arabicPeriod"/>
            </a:pPr>
            <a:r>
              <a:rPr lang="el-GR" sz="3200" dirty="0"/>
              <a:t>Στοιχεία επικοινωνίας</a:t>
            </a:r>
          </a:p>
          <a:p>
            <a:pPr marL="514350" indent="-514350">
              <a:buAutoNum type="arabicPeriod"/>
            </a:pPr>
            <a:endParaRPr lang="el-GR" sz="3200" dirty="0"/>
          </a:p>
          <a:p>
            <a:pPr marL="514350" indent="-514350">
              <a:buAutoNum type="arabicPeriod"/>
            </a:pPr>
            <a:endParaRPr lang="el-GR" sz="3200" dirty="0"/>
          </a:p>
          <a:p>
            <a:pPr marL="514350" indent="-514350">
              <a:buAutoNum type="arabicPeriod"/>
            </a:pPr>
            <a:r>
              <a:rPr lang="el-GR" sz="3200" dirty="0"/>
              <a:t>Μέτρηση λέξεων </a:t>
            </a:r>
          </a:p>
          <a:p>
            <a:pPr marL="514350" indent="-514350">
              <a:buAutoNum type="arabicPeriod"/>
            </a:pPr>
            <a:endParaRPr lang="el-GR" sz="3200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68760"/>
            <a:ext cx="376237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24 - Ευθύγραμμο βέλος σύνδεσης"/>
          <p:cNvCxnSpPr/>
          <p:nvPr/>
        </p:nvCxnSpPr>
        <p:spPr>
          <a:xfrm>
            <a:off x="1979712" y="1484784"/>
            <a:ext cx="288032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ύγραμμο βέλος σύνδεσης"/>
          <p:cNvCxnSpPr/>
          <p:nvPr/>
        </p:nvCxnSpPr>
        <p:spPr>
          <a:xfrm>
            <a:off x="2483768" y="1988840"/>
            <a:ext cx="208823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ύγραμμο βέλος σύνδεσης"/>
          <p:cNvCxnSpPr/>
          <p:nvPr/>
        </p:nvCxnSpPr>
        <p:spPr>
          <a:xfrm>
            <a:off x="4067944" y="3429000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- Ευθύγραμμο βέλος σύνδεσης"/>
          <p:cNvCxnSpPr/>
          <p:nvPr/>
        </p:nvCxnSpPr>
        <p:spPr>
          <a:xfrm>
            <a:off x="2987824" y="3933056"/>
            <a:ext cx="1800200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ύγραμμο βέλος σύνδεσης"/>
          <p:cNvCxnSpPr/>
          <p:nvPr/>
        </p:nvCxnSpPr>
        <p:spPr>
          <a:xfrm>
            <a:off x="4355976" y="4941168"/>
            <a:ext cx="432048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ύγραμμο βέλος σύνδεσης"/>
          <p:cNvCxnSpPr/>
          <p:nvPr/>
        </p:nvCxnSpPr>
        <p:spPr>
          <a:xfrm flipV="1">
            <a:off x="3635896" y="6309320"/>
            <a:ext cx="936104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Περίληψη (</a:t>
            </a:r>
            <a:r>
              <a:rPr lang="en-US" dirty="0"/>
              <a:t>250 </a:t>
            </a:r>
            <a:r>
              <a:rPr lang="el-GR" dirty="0"/>
              <a:t>λέξεις)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600200"/>
            <a:ext cx="3240360" cy="4525963"/>
          </a:xfrm>
        </p:spPr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Materials and methods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Discussion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313384"/>
            <a:ext cx="482453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το πιο δύσκολο μέρος του άρθρου</a:t>
            </a:r>
          </a:p>
          <a:p>
            <a:r>
              <a:rPr lang="el-GR" dirty="0"/>
              <a:t>Πρέπει να γράφετε τελευταία</a:t>
            </a:r>
          </a:p>
          <a:p>
            <a:r>
              <a:rPr lang="el-GR" dirty="0"/>
              <a:t>Χρησιμοποιούνται οι αναφορές της συζήτησης</a:t>
            </a:r>
          </a:p>
          <a:p>
            <a:r>
              <a:rPr lang="el-GR" dirty="0"/>
              <a:t>Να απαντηθεί το ερώτημα «Γιατί πραγματοποιήθηκε η μελέτη;»</a:t>
            </a:r>
          </a:p>
          <a:p>
            <a:r>
              <a:rPr lang="el-GR" dirty="0"/>
              <a:t>400-500 λέξεις</a:t>
            </a:r>
          </a:p>
          <a:p>
            <a:r>
              <a:rPr lang="el-GR" dirty="0"/>
              <a:t>3 παράγραφοι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εισαγωγής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Πρώτη παράγραφος: </a:t>
            </a:r>
            <a:r>
              <a:rPr lang="el-GR" dirty="0"/>
              <a:t>γενική αναφορικά με το ερευνητικό ερώτημα</a:t>
            </a:r>
          </a:p>
          <a:p>
            <a:r>
              <a:rPr lang="el-GR" b="1" dirty="0"/>
              <a:t>Δεύτερη παράγραφος: </a:t>
            </a:r>
            <a:r>
              <a:rPr lang="el-GR" dirty="0"/>
              <a:t>γενική γνώση στην ειδική</a:t>
            </a:r>
          </a:p>
          <a:p>
            <a:r>
              <a:rPr lang="el-GR" b="1" dirty="0"/>
              <a:t>Τρίτη παράγραφος: </a:t>
            </a:r>
            <a:r>
              <a:rPr lang="el-GR" dirty="0"/>
              <a:t>απαντάται το ερευνητικό ερώτημα (σκοπός της μελέτης)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εισαγωγής 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340768"/>
            <a:ext cx="37814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609600" y="1340768"/>
            <a:ext cx="8229600" cy="4937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Πρώτη παράγραφος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Δεύτερη παράγραφος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b="1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Τρίτη παράγραφος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Υλικά και μέθοδοι (1)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Σχεδιασμός μελέτης</a:t>
            </a:r>
          </a:p>
          <a:p>
            <a:r>
              <a:rPr lang="el-GR" dirty="0"/>
              <a:t>Δείγμα πληθυσμού</a:t>
            </a:r>
          </a:p>
          <a:p>
            <a:r>
              <a:rPr lang="el-GR" dirty="0"/>
              <a:t>Μεταβλητές που μετρήθηκαν</a:t>
            </a:r>
          </a:p>
          <a:p>
            <a:r>
              <a:rPr lang="el-GR" dirty="0"/>
              <a:t>Στατιστική ανάλυση</a:t>
            </a:r>
          </a:p>
          <a:p>
            <a:r>
              <a:rPr lang="el-GR" b="1" dirty="0"/>
              <a:t>Πρέπει να απαντηθεί το ερώτημα τι πράξαμε στη μελέτη και πώς το εφαρμόσαμε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δυσκολότερο σημείο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347864" y="5085184"/>
            <a:ext cx="4114800" cy="748679"/>
          </a:xfrm>
        </p:spPr>
        <p:txBody>
          <a:bodyPr/>
          <a:lstStyle/>
          <a:p>
            <a:pPr>
              <a:buNone/>
            </a:pPr>
            <a:r>
              <a:rPr lang="el-GR" dirty="0"/>
              <a:t>Να αρχίσω να γράφω!</a:t>
            </a:r>
          </a:p>
        </p:txBody>
      </p:sp>
      <p:pic>
        <p:nvPicPr>
          <p:cNvPr id="44034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46805"/>
            <a:ext cx="4608512" cy="3364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Σχεδιασμός μελέτης</a:t>
            </a:r>
          </a:p>
        </p:txBody>
      </p:sp>
      <p:sp>
        <p:nvSpPr>
          <p:cNvPr id="3" name="2 - Θέση περιεχομένου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Είδος μελέτης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3200" dirty="0"/>
              <a:t>Τόπος εκπόνησης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Χρονικό διάστημα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3200" dirty="0"/>
              <a:t>Διαδικασία συλλογής δεδομένων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Ηθικά ζητήματα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Μελετώμενος πληθυσμός- Δείγμα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Τρόπος επιλογής</a:t>
            </a:r>
          </a:p>
          <a:p>
            <a:r>
              <a:rPr lang="el-GR" dirty="0"/>
              <a:t>Διαγνωστικά κριτήρια σε περιπτώσεις ασθενών</a:t>
            </a:r>
          </a:p>
          <a:p>
            <a:r>
              <a:rPr lang="el-GR" dirty="0"/>
              <a:t>Κριτήρια ένταξης και αποκλεισμού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Μεταβλητές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Δημογραφικά χαρακτηριστικά (φύλο, ηλικία)</a:t>
            </a:r>
          </a:p>
          <a:p>
            <a:r>
              <a:rPr lang="el-GR" dirty="0"/>
              <a:t>Κλινική εικόνα (πίεση, θερμοκρασία, χρώμα)</a:t>
            </a:r>
          </a:p>
          <a:p>
            <a:r>
              <a:rPr lang="el-GR" dirty="0"/>
              <a:t>Μικροσκοπική ανάλυση (ηλεκτρονική μικροσκοπία σάρωσης, μικροσκοπία φθορισμού)</a:t>
            </a:r>
          </a:p>
          <a:p>
            <a:r>
              <a:rPr lang="el-GR" dirty="0"/>
              <a:t>Βιοχημική ανάλυση (ηλεκτρολύτες, ορμόνες)</a:t>
            </a:r>
          </a:p>
          <a:p>
            <a:r>
              <a:rPr lang="el-GR" dirty="0"/>
              <a:t>Αιματολογική ανάλυση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Στατιστική ανάλυση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Πρόγραμμα</a:t>
            </a:r>
          </a:p>
          <a:p>
            <a:r>
              <a:rPr lang="el-GR" dirty="0"/>
              <a:t>Μέθοδοι</a:t>
            </a:r>
          </a:p>
          <a:p>
            <a:endParaRPr lang="el-GR" dirty="0"/>
          </a:p>
        </p:txBody>
      </p:sp>
      <p:pic>
        <p:nvPicPr>
          <p:cNvPr id="17410" name="Picture 2" descr="Αποτέλεσμα εικόνας για statist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140968"/>
            <a:ext cx="5404625" cy="3043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Αποτελέσματα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Τι βρέθηκε με τη μελέτη;</a:t>
            </a:r>
          </a:p>
          <a:p>
            <a:r>
              <a:rPr lang="el-GR" dirty="0"/>
              <a:t>Λογική σειρά</a:t>
            </a:r>
          </a:p>
          <a:p>
            <a:r>
              <a:rPr lang="el-GR" dirty="0"/>
              <a:t>Δεν σχολιάζονται τα αποτελέσματα</a:t>
            </a:r>
          </a:p>
          <a:p>
            <a:r>
              <a:rPr lang="el-GR" dirty="0"/>
              <a:t>Απλός λόγος</a:t>
            </a:r>
          </a:p>
          <a:p>
            <a:endParaRPr lang="el-GR" dirty="0"/>
          </a:p>
        </p:txBody>
      </p:sp>
      <p:pic>
        <p:nvPicPr>
          <p:cNvPr id="16386" name="Picture 2" descr="Αποτέλεσμα εικόνας για statist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429000"/>
            <a:ext cx="4812681" cy="3009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Κρίσιμα σημεία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Χρησιμοποιώντας γραφήματα, πίνακες, εικόνες περιορίζονται οι λέξεις</a:t>
            </a:r>
          </a:p>
          <a:p>
            <a:r>
              <a:rPr lang="el-GR" dirty="0"/>
              <a:t>Μετά από την δημιουργία των </a:t>
            </a:r>
            <a:r>
              <a:rPr lang="en-US" dirty="0"/>
              <a:t>figures </a:t>
            </a:r>
            <a:r>
              <a:rPr lang="el-GR" dirty="0"/>
              <a:t>γράφονται τα αποτελέσματα</a:t>
            </a:r>
          </a:p>
          <a:p>
            <a:r>
              <a:rPr lang="el-GR" dirty="0"/>
              <a:t>Προσοχή στις λεζάντες</a:t>
            </a:r>
          </a:p>
          <a:p>
            <a:r>
              <a:rPr lang="el-GR" dirty="0"/>
              <a:t>Λάθος σε ένα γράφημα είναι λόγος απόρριψης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(1)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268760"/>
            <a:ext cx="3397349" cy="51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628800"/>
            <a:ext cx="4968551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068960"/>
            <a:ext cx="2928856" cy="341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(2)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571625"/>
            <a:ext cx="88868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Συζήτηση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Τι σημαίνουν τα αποτελέσματα της μελέτης;</a:t>
            </a:r>
          </a:p>
          <a:p>
            <a:r>
              <a:rPr lang="el-GR" dirty="0"/>
              <a:t>Έμπνευση</a:t>
            </a:r>
          </a:p>
          <a:p>
            <a:r>
              <a:rPr lang="el-GR" dirty="0"/>
              <a:t>Δημιουργικότητα</a:t>
            </a:r>
          </a:p>
          <a:p>
            <a:r>
              <a:rPr lang="el-GR" dirty="0"/>
              <a:t>Ερμηνεία αποτελεσμάτων</a:t>
            </a:r>
          </a:p>
          <a:p>
            <a:r>
              <a:rPr lang="el-GR" dirty="0"/>
              <a:t>Όχι επανάληψη αποτελεσμάτων</a:t>
            </a:r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συζήτησης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Σύντομη περιγραφή του σημαντικού αποτελέσματος- Σύγκριση </a:t>
            </a:r>
          </a:p>
          <a:p>
            <a:r>
              <a:rPr lang="el-GR" dirty="0"/>
              <a:t>Σύγκριση της μελέτης του άρθρου με τις αντίστοιχες μελέτες</a:t>
            </a:r>
          </a:p>
          <a:p>
            <a:r>
              <a:rPr lang="el-GR" dirty="0"/>
              <a:t>Σύντομη περιγραφή των υπόλοιπων αποτελεσμάτων της μελέτης – Σύγκριση</a:t>
            </a:r>
          </a:p>
          <a:p>
            <a:r>
              <a:rPr lang="el-GR" dirty="0"/>
              <a:t>Προτελευταία παράγραφος - Περιγραφή των περιορισμών της μελέτης</a:t>
            </a:r>
          </a:p>
          <a:p>
            <a:r>
              <a:rPr lang="el-GR" dirty="0"/>
              <a:t>Συμπέρασμα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Γενικά για τα επιστημονικά άρθρα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Δημοσιοποίηση και διάχυση της πληροφορίας</a:t>
            </a:r>
          </a:p>
          <a:p>
            <a:r>
              <a:rPr lang="el-GR" dirty="0"/>
              <a:t>Προστιθέμενη γνώση στην υπάρχουσα</a:t>
            </a:r>
          </a:p>
          <a:p>
            <a:r>
              <a:rPr lang="el-GR" b="1" dirty="0"/>
              <a:t>Έγκριτα</a:t>
            </a:r>
            <a:r>
              <a:rPr lang="el-GR" dirty="0"/>
              <a:t> επιστημονικά περιοδικά </a:t>
            </a:r>
            <a:endParaRPr lang="en-US" dirty="0"/>
          </a:p>
          <a:p>
            <a:r>
              <a:rPr lang="el-GR" dirty="0"/>
              <a:t>Ρεαλιστικό χρονοδιάγραμμα</a:t>
            </a:r>
          </a:p>
          <a:p>
            <a:r>
              <a:rPr lang="el-GR" dirty="0"/>
              <a:t>Καθημερινό γράψιμο</a:t>
            </a:r>
          </a:p>
          <a:p>
            <a:r>
              <a:rPr lang="el-GR" dirty="0"/>
              <a:t>Επιλογή του περιοδικού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1026" name="Picture 2" descr="Αποτέλεσμα εικόνας για medical journa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50789"/>
            <a:ext cx="2952328" cy="2317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Προτελευταία παράγραφος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Περιορισμοί</a:t>
            </a:r>
          </a:p>
          <a:p>
            <a:r>
              <a:rPr lang="el-GR" dirty="0"/>
              <a:t>Στο σχεδιασμό;</a:t>
            </a:r>
          </a:p>
          <a:p>
            <a:r>
              <a:rPr lang="el-GR" dirty="0"/>
              <a:t>Στο δείγμα, πληθυσμό;</a:t>
            </a:r>
          </a:p>
          <a:p>
            <a:r>
              <a:rPr lang="el-GR" dirty="0"/>
              <a:t>Αριθμό δείγματος;</a:t>
            </a:r>
          </a:p>
          <a:p>
            <a:r>
              <a:rPr lang="el-GR" dirty="0"/>
              <a:t>Στατιστική;</a:t>
            </a:r>
          </a:p>
          <a:p>
            <a:r>
              <a:rPr lang="el-GR" dirty="0"/>
              <a:t>Γενίκευση συμπεράσματος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Πρώτη παράγραφος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1857375"/>
            <a:ext cx="88106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Τελευταία παράγραφος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1484784"/>
            <a:ext cx="867727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- Συζήτηση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35696" y="1340768"/>
            <a:ext cx="4697785" cy="5250249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Πορεία του άρθρου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99792" y="1556792"/>
            <a:ext cx="31261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2000" b="0" dirty="0">
                <a:latin typeface="Trebuchet MS" pitchFamily="34" charset="0"/>
              </a:rPr>
              <a:t>Ολοκλήρωση της έρευνας</a:t>
            </a:r>
            <a:endParaRPr lang="en-GB" sz="2000" b="0" dirty="0">
              <a:latin typeface="Trebuchet MS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67000" y="2362200"/>
            <a:ext cx="3160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latin typeface="Trebuchet MS" pitchFamily="34" charset="0"/>
              </a:rPr>
              <a:t>Preparation of manuscript</a:t>
            </a:r>
            <a:endParaRPr lang="en-GB" sz="2000" b="0">
              <a:latin typeface="Trebuchet MS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667000" y="2895600"/>
            <a:ext cx="3068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latin typeface="Trebuchet MS" pitchFamily="34" charset="0"/>
              </a:rPr>
              <a:t>Submission</a:t>
            </a:r>
            <a:r>
              <a:rPr lang="en-US" sz="2000" b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000" b="0">
                <a:latin typeface="Trebuchet MS" pitchFamily="34" charset="0"/>
              </a:rPr>
              <a:t>of</a:t>
            </a:r>
            <a:r>
              <a:rPr lang="en-US" sz="2000" b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000" b="0">
                <a:latin typeface="Trebuchet MS" pitchFamily="34" charset="0"/>
              </a:rPr>
              <a:t>manuscript</a:t>
            </a:r>
            <a:endParaRPr lang="en-GB" sz="2000" b="0">
              <a:latin typeface="Trebuchet MS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94125" y="3352800"/>
            <a:ext cx="993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0">
                <a:latin typeface="Trebuchet MS" pitchFamily="34" charset="0"/>
              </a:rPr>
              <a:t>Review</a:t>
            </a:r>
            <a:endParaRPr lang="en-GB" sz="2000" b="0">
              <a:latin typeface="Trebuchet MS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670300" y="3906838"/>
            <a:ext cx="1127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latin typeface="Trebuchet MS" pitchFamily="34" charset="0"/>
              </a:rPr>
              <a:t>Decision</a:t>
            </a:r>
            <a:endParaRPr lang="en-GB" sz="2000" b="0">
              <a:latin typeface="Trebuchet MS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127625" y="4325938"/>
            <a:ext cx="111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latin typeface="Trebuchet MS" pitchFamily="34" charset="0"/>
              </a:rPr>
              <a:t>Revision</a:t>
            </a:r>
            <a:endParaRPr lang="en-GB" sz="2000" b="0">
              <a:latin typeface="Trebuchet MS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146675" y="4868863"/>
            <a:ext cx="1690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latin typeface="Trebuchet MS" pitchFamily="34" charset="0"/>
              </a:rPr>
              <a:t>Resubmission</a:t>
            </a:r>
            <a:endParaRPr lang="en-GB" sz="2000" b="0">
              <a:latin typeface="Trebuchet MS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181600" y="5410200"/>
            <a:ext cx="1323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latin typeface="Trebuchet MS" pitchFamily="34" charset="0"/>
                <a:cs typeface="Times New Roman" pitchFamily="18" charset="0"/>
              </a:rPr>
              <a:t>Re-review</a:t>
            </a:r>
            <a:endParaRPr lang="en-GB" sz="2000" b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498850" y="5773738"/>
            <a:ext cx="149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latin typeface="Trebuchet MS" pitchFamily="34" charset="0"/>
              </a:rPr>
              <a:t>Acceptance</a:t>
            </a:r>
            <a:endParaRPr lang="en-GB" sz="2000" b="0">
              <a:latin typeface="Trebuchet MS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546475" y="6308725"/>
            <a:ext cx="1458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latin typeface="Trebuchet MS" pitchFamily="34" charset="0"/>
              </a:rPr>
              <a:t>Publication</a:t>
            </a:r>
            <a:endParaRPr lang="en-GB" sz="2000" b="0">
              <a:latin typeface="Trebuchet MS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165350" y="4306888"/>
            <a:ext cx="1274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latin typeface="Trebuchet MS" pitchFamily="34" charset="0"/>
              </a:rPr>
              <a:t>Rejection</a:t>
            </a:r>
            <a:endParaRPr lang="en-GB" sz="2000" b="0">
              <a:latin typeface="Trebuchet MS" pitchFamily="34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252913" y="2143125"/>
            <a:ext cx="4762" cy="3048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252913" y="2667000"/>
            <a:ext cx="4762" cy="3048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267200" y="3200400"/>
            <a:ext cx="4763" cy="3048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4252913" y="3695700"/>
            <a:ext cx="4762" cy="3048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4814888" y="4124325"/>
            <a:ext cx="814387" cy="2286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729288" y="4657725"/>
            <a:ext cx="4762" cy="3048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5738813" y="5210175"/>
            <a:ext cx="4762" cy="3048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6453188" y="5686425"/>
            <a:ext cx="376237" cy="333375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H="1">
            <a:off x="4267200" y="5610225"/>
            <a:ext cx="900113" cy="200025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4262438" y="6124575"/>
            <a:ext cx="4762" cy="3048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280150" y="5992813"/>
            <a:ext cx="1274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latin typeface="Trebuchet MS" pitchFamily="34" charset="0"/>
              </a:rPr>
              <a:t>Rejection</a:t>
            </a:r>
            <a:endParaRPr lang="en-GB" sz="2000" b="0">
              <a:latin typeface="Trebuchet MS" pitchFamily="34" charset="0"/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H="1">
            <a:off x="3019425" y="4105275"/>
            <a:ext cx="690563" cy="219075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27" name="Group 27"/>
          <p:cNvGrpSpPr>
            <a:grpSpLocks/>
          </p:cNvGrpSpPr>
          <p:nvPr/>
        </p:nvGrpSpPr>
        <p:grpSpPr bwMode="auto">
          <a:xfrm>
            <a:off x="1828800" y="1981200"/>
            <a:ext cx="1019175" cy="2514600"/>
            <a:chOff x="1368" y="1284"/>
            <a:chExt cx="642" cy="1584"/>
          </a:xfrm>
        </p:grpSpPr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1374" y="1284"/>
              <a:ext cx="0" cy="1584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>
              <a:off x="1368" y="2862"/>
              <a:ext cx="186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1377" y="1284"/>
              <a:ext cx="633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1" name="Line 31"/>
          <p:cNvSpPr>
            <a:spLocks noChangeShapeType="1"/>
          </p:cNvSpPr>
          <p:nvPr/>
        </p:nvSpPr>
        <p:spPr bwMode="auto">
          <a:xfrm flipH="1">
            <a:off x="7239000" y="1981200"/>
            <a:ext cx="0" cy="4067175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H="1" flipV="1">
            <a:off x="5607050" y="1981200"/>
            <a:ext cx="1631950" cy="9525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 animBg="1"/>
      <p:bldP spid="31" grpId="0" animBg="1"/>
      <p:bldP spid="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Οδηγός επιτυχίας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Αγάπησε τα αποτελέσματα σου</a:t>
            </a:r>
          </a:p>
          <a:p>
            <a:r>
              <a:rPr lang="el-GR" dirty="0"/>
              <a:t>Γράψε έναν ενδιαφέρον τίτλο</a:t>
            </a:r>
          </a:p>
          <a:p>
            <a:r>
              <a:rPr lang="el-GR" dirty="0"/>
              <a:t>Η περίληψη πρέπει να είναι δυνατή</a:t>
            </a:r>
          </a:p>
          <a:p>
            <a:r>
              <a:rPr lang="el-GR" dirty="0"/>
              <a:t>Διάλεξε το σωστό περιοδικό</a:t>
            </a:r>
          </a:p>
          <a:p>
            <a:r>
              <a:rPr lang="el-GR" dirty="0"/>
              <a:t>Διάβασε το άρθρο πολλές φορές πριν το στείλεις στους συγγραφείς</a:t>
            </a:r>
          </a:p>
          <a:p>
            <a:r>
              <a:rPr lang="el-GR" b="1" dirty="0"/>
              <a:t>Σκέψου !!! Αξίζει να το διαβάσουν;</a:t>
            </a:r>
          </a:p>
          <a:p>
            <a:r>
              <a:rPr lang="el-GR" dirty="0"/>
              <a:t>Γράψε ένα καλό συνοδευτικό γράμμα (</a:t>
            </a:r>
            <a:r>
              <a:rPr lang="en-US" dirty="0"/>
              <a:t>cover letter)</a:t>
            </a:r>
            <a:endParaRPr lang="el-G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Λόγοι γρήγορης απόρριψης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άρθρο δεν έχει γραφτεί σύμφωνα με τον οδηγό του περιοδικού</a:t>
            </a:r>
          </a:p>
          <a:p>
            <a:r>
              <a:rPr lang="el-GR" dirty="0"/>
              <a:t>Δεν υπάρχει ενδιαφέρον</a:t>
            </a:r>
          </a:p>
          <a:p>
            <a:r>
              <a:rPr lang="el-GR" dirty="0"/>
              <a:t>Δεν υπάρχει καινοτομία</a:t>
            </a:r>
          </a:p>
          <a:p>
            <a:r>
              <a:rPr lang="el-GR" dirty="0"/>
              <a:t>Κακή γραφή </a:t>
            </a:r>
          </a:p>
          <a:p>
            <a:endParaRPr lang="el-GR" dirty="0"/>
          </a:p>
        </p:txBody>
      </p:sp>
      <p:pic>
        <p:nvPicPr>
          <p:cNvPr id="4" name="Picture 3" descr="rejec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327444"/>
            <a:ext cx="2433464" cy="1786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96952"/>
            <a:ext cx="416560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4" descr="swr0073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04864"/>
            <a:ext cx="3070225" cy="3733800"/>
          </a:xfrm>
          <a:prstGeom prst="rect">
            <a:avLst/>
          </a:prstGeom>
          <a:noFill/>
        </p:spPr>
      </p:pic>
      <p:sp>
        <p:nvSpPr>
          <p:cNvPr id="15" name="1 - Τίτλος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>
                <a:latin typeface="+mj-lt"/>
                <a:ea typeface="+mj-ea"/>
                <a:cs typeface="+mj-cs"/>
              </a:rPr>
              <a:t>Προσοχή!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What gets you accepted?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ttention to details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heck and double check your work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onsider the reviews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nglish must be as good as possible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resentation is important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ake your time with revision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cknowledge those who have helped you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ew, original and previously unpublished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ritically evaluate your own manuscript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thical rules must be obeyed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759200" y="4572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</a:pPr>
            <a:endParaRPr lang="el-GR" sz="4400" b="0">
              <a:solidFill>
                <a:srgbClr val="FF33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factor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260848"/>
          </a:xfrm>
        </p:spPr>
        <p:txBody>
          <a:bodyPr>
            <a:normAutofit/>
          </a:bodyPr>
          <a:lstStyle/>
          <a:p>
            <a:r>
              <a:rPr lang="el-GR" dirty="0"/>
              <a:t>Συντελεστής απήχησης περιοδικού </a:t>
            </a:r>
          </a:p>
          <a:p>
            <a:r>
              <a:rPr lang="el-GR" dirty="0"/>
              <a:t>Αξιολογεί συνολικά το περιοδικό </a:t>
            </a:r>
          </a:p>
          <a:p>
            <a:r>
              <a:rPr lang="el-GR" dirty="0"/>
              <a:t>Αναφορές των άρθρων του  περιοδικού τα προηγούμενα 2 έτη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2951312" y="6237312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(Journal Citation Reports </a:t>
            </a:r>
            <a:r>
              <a:rPr lang="en-US" dirty="0" err="1"/>
              <a:t>από</a:t>
            </a:r>
            <a:r>
              <a:rPr lang="en-US" dirty="0"/>
              <a:t> </a:t>
            </a:r>
            <a:r>
              <a:rPr lang="en-US" dirty="0" err="1"/>
              <a:t>την</a:t>
            </a:r>
            <a:r>
              <a:rPr lang="en-US" dirty="0"/>
              <a:t> </a:t>
            </a:r>
            <a:r>
              <a:rPr lang="en-US" dirty="0" err="1"/>
              <a:t>εταιρεία</a:t>
            </a:r>
            <a:r>
              <a:rPr lang="en-US" dirty="0"/>
              <a:t> Thomson Reuters) </a:t>
            </a:r>
            <a:endParaRPr lang="el-GR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323528" y="3933056"/>
          <a:ext cx="449665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Impact factor 2016</a:t>
                      </a:r>
                      <a:endParaRPr lang="el-G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b="1" dirty="0"/>
                        <a:t>έτη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/>
                        <a:t>Αναφορές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/>
                        <a:t>Άρθρα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2015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  <a:r>
                        <a:rPr lang="el-GR" sz="2400" dirty="0"/>
                        <a:t>.345</a:t>
                      </a:r>
                      <a:r>
                        <a:rPr lang="en-US" sz="2400" dirty="0"/>
                        <a:t> (x)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700 (a)</a:t>
                      </a:r>
                      <a:endParaRPr lang="el-G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2014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  <a:r>
                        <a:rPr lang="el-GR" sz="2400" dirty="0"/>
                        <a:t>.767</a:t>
                      </a:r>
                      <a:r>
                        <a:rPr lang="en-US" sz="2400" dirty="0"/>
                        <a:t> (y)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700 (b)</a:t>
                      </a:r>
                      <a:endParaRPr lang="el-G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6 - Ευθεία γραμμή σύνδεσης"/>
          <p:cNvCxnSpPr/>
          <p:nvPr/>
        </p:nvCxnSpPr>
        <p:spPr>
          <a:xfrm>
            <a:off x="6500433" y="4797152"/>
            <a:ext cx="10801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4916257" y="4581128"/>
            <a:ext cx="1631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Impact factor =</a:t>
            </a:r>
            <a:endParaRPr lang="el-GR" b="1" dirty="0"/>
          </a:p>
        </p:txBody>
      </p:sp>
      <p:sp>
        <p:nvSpPr>
          <p:cNvPr id="9" name="8 - Ορθογώνιο"/>
          <p:cNvSpPr/>
          <p:nvPr/>
        </p:nvSpPr>
        <p:spPr>
          <a:xfrm>
            <a:off x="6687621" y="4293096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x + y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6644449" y="4869160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 + b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7694589" y="4524110"/>
            <a:ext cx="1269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= 5,080</a:t>
            </a:r>
            <a:endParaRPr lang="el-GR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γίνεται στην Ελλάδα;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33705"/>
            <a:ext cx="8208912" cy="393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Παγκόσμια κατανομή (2008-2012)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6409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- Ευθύγραμμο βέλος σύνδεσης"/>
          <p:cNvCxnSpPr/>
          <p:nvPr/>
        </p:nvCxnSpPr>
        <p:spPr>
          <a:xfrm>
            <a:off x="6300192" y="3861048"/>
            <a:ext cx="0" cy="10081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el-GR" dirty="0"/>
              <a:t>Ελληνικές </a:t>
            </a:r>
            <a:r>
              <a:rPr lang="el-GR" dirty="0" err="1"/>
              <a:t>ετεροαναφορές</a:t>
            </a:r>
            <a:endParaRPr lang="el-G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4974"/>
            <a:ext cx="8640960" cy="446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Συνεργασία Ελλήνων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484784"/>
            <a:ext cx="8782050" cy="491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924</Words>
  <Application>Microsoft Office PowerPoint</Application>
  <PresentationFormat>On-screen Show (4:3)</PresentationFormat>
  <Paragraphs>243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Palatino Linotype</vt:lpstr>
      <vt:lpstr>Times New Roman</vt:lpstr>
      <vt:lpstr>Trebuchet MS</vt:lpstr>
      <vt:lpstr>Θέμα του Office</vt:lpstr>
      <vt:lpstr>Δημοσιεύσεις, διαδικασία και δεοντολογία για τον συγγραφέα, τους κριτές και τους αναγνώστες.   Αξιολόγηση Ερευνητικού Έργου</vt:lpstr>
      <vt:lpstr>PowerPoint Presentation</vt:lpstr>
      <vt:lpstr>Το δυσκολότερο σημείο</vt:lpstr>
      <vt:lpstr>Γενικά για τα επιστημονικά άρθρα</vt:lpstr>
      <vt:lpstr>Impact factor</vt:lpstr>
      <vt:lpstr>Τι γίνεται στην Ελλάδα;</vt:lpstr>
      <vt:lpstr>Παγκόσμια κατανομή (2008-2012)</vt:lpstr>
      <vt:lpstr>Ελληνικές ετεροαναφορές</vt:lpstr>
      <vt:lpstr>Συνεργασία Ελλήνων</vt:lpstr>
      <vt:lpstr>Έρευνα στην Υγεία (2008-2012)</vt:lpstr>
      <vt:lpstr>h-index</vt:lpstr>
      <vt:lpstr>Πώς κρινόμαστε;</vt:lpstr>
      <vt:lpstr>Δομή ερευνητικών άρθρων</vt:lpstr>
      <vt:lpstr>Πώς ξεκινάω…</vt:lpstr>
      <vt:lpstr>PowerPoint Presentation</vt:lpstr>
      <vt:lpstr>Ολοκλήρωση μελέτης!!!</vt:lpstr>
      <vt:lpstr>Τα βήματα της επιτυχίας</vt:lpstr>
      <vt:lpstr>Συγγραφείς</vt:lpstr>
      <vt:lpstr>Figures and tables</vt:lpstr>
      <vt:lpstr>Παράδειγμα </vt:lpstr>
      <vt:lpstr>Πώς επιλέγω περιοδικό;</vt:lpstr>
      <vt:lpstr>Τα βήματα της επιτυχίας</vt:lpstr>
      <vt:lpstr>Οδηγίες προς τους συγγραφείς</vt:lpstr>
      <vt:lpstr>Σελίδα τίτλου</vt:lpstr>
      <vt:lpstr>Περίληψη (250 λέξεις)</vt:lpstr>
      <vt:lpstr>Εισαγωγή </vt:lpstr>
      <vt:lpstr>Δομή εισαγωγής</vt:lpstr>
      <vt:lpstr>Παράδειγμα εισαγωγής </vt:lpstr>
      <vt:lpstr>Υλικά και μέθοδοι (1)</vt:lpstr>
      <vt:lpstr>PowerPoint Presentation</vt:lpstr>
      <vt:lpstr>Μελετώμενος πληθυσμός- Δείγμα</vt:lpstr>
      <vt:lpstr>Μεταβλητές </vt:lpstr>
      <vt:lpstr>Στατιστική ανάλυση</vt:lpstr>
      <vt:lpstr>Αποτελέσματα </vt:lpstr>
      <vt:lpstr>Κρίσιμα σημεία</vt:lpstr>
      <vt:lpstr>Παράδειγμα (1)</vt:lpstr>
      <vt:lpstr>Παράδειγμα (2)</vt:lpstr>
      <vt:lpstr>Συζήτηση</vt:lpstr>
      <vt:lpstr>Δομή συζήτησης</vt:lpstr>
      <vt:lpstr>Προτελευταία παράγραφος</vt:lpstr>
      <vt:lpstr>Πρώτη παράγραφος</vt:lpstr>
      <vt:lpstr>Τελευταία παράγραφος</vt:lpstr>
      <vt:lpstr>Εισαγωγή - Συζήτηση</vt:lpstr>
      <vt:lpstr>Πορεία του άρθρου </vt:lpstr>
      <vt:lpstr>Οδηγός επιτυχίας</vt:lpstr>
      <vt:lpstr>Λόγοι γρήγορης απόρριψης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Συγγραφή ερευνητικής εργασίας</dc:title>
  <dc:creator>Kriebardis AG</dc:creator>
  <cp:lastModifiedBy>Maria Loufardaki</cp:lastModifiedBy>
  <cp:revision>91</cp:revision>
  <dcterms:created xsi:type="dcterms:W3CDTF">2016-11-28T10:13:52Z</dcterms:created>
  <dcterms:modified xsi:type="dcterms:W3CDTF">2017-11-07T12:37:15Z</dcterms:modified>
</cp:coreProperties>
</file>