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451" r:id="rId3"/>
    <p:sldId id="452" r:id="rId4"/>
    <p:sldId id="453" r:id="rId5"/>
    <p:sldId id="454" r:id="rId6"/>
    <p:sldId id="455" r:id="rId7"/>
    <p:sldId id="456" r:id="rId8"/>
    <p:sldId id="458" r:id="rId9"/>
    <p:sldId id="464" r:id="rId10"/>
    <p:sldId id="460" r:id="rId11"/>
    <p:sldId id="459" r:id="rId12"/>
    <p:sldId id="457" r:id="rId13"/>
    <p:sldId id="461" r:id="rId14"/>
    <p:sldId id="462" r:id="rId15"/>
    <p:sldId id="463" r:id="rId16"/>
    <p:sldId id="465" r:id="rId17"/>
    <p:sldId id="466" r:id="rId18"/>
    <p:sldId id="467" r:id="rId19"/>
    <p:sldId id="469" r:id="rId20"/>
    <p:sldId id="470" r:id="rId21"/>
    <p:sldId id="280" r:id="rId22"/>
    <p:sldId id="281" r:id="rId23"/>
    <p:sldId id="324" r:id="rId24"/>
    <p:sldId id="326" r:id="rId25"/>
    <p:sldId id="323" r:id="rId26"/>
    <p:sldId id="325" r:id="rId27"/>
    <p:sldId id="289" r:id="rId28"/>
    <p:sldId id="282" r:id="rId29"/>
    <p:sldId id="321" r:id="rId30"/>
    <p:sldId id="319" r:id="rId31"/>
    <p:sldId id="322" r:id="rId32"/>
    <p:sldId id="320" r:id="rId33"/>
    <p:sldId id="318" r:id="rId34"/>
    <p:sldId id="329" r:id="rId35"/>
    <p:sldId id="330" r:id="rId36"/>
    <p:sldId id="286" r:id="rId37"/>
    <p:sldId id="285" r:id="rId38"/>
    <p:sldId id="328" r:id="rId39"/>
    <p:sldId id="387" r:id="rId40"/>
    <p:sldId id="288" r:id="rId41"/>
    <p:sldId id="388" r:id="rId42"/>
    <p:sldId id="389" r:id="rId43"/>
    <p:sldId id="390" r:id="rId44"/>
    <p:sldId id="391" r:id="rId45"/>
    <p:sldId id="392" r:id="rId46"/>
    <p:sldId id="393" r:id="rId47"/>
    <p:sldId id="287" r:id="rId48"/>
    <p:sldId id="385" r:id="rId49"/>
    <p:sldId id="317" r:id="rId50"/>
    <p:sldId id="386" r:id="rId51"/>
    <p:sldId id="316" r:id="rId52"/>
    <p:sldId id="367" r:id="rId53"/>
    <p:sldId id="314" r:id="rId54"/>
    <p:sldId id="370" r:id="rId55"/>
    <p:sldId id="371" r:id="rId56"/>
    <p:sldId id="368" r:id="rId57"/>
    <p:sldId id="369" r:id="rId58"/>
    <p:sldId id="313" r:id="rId59"/>
    <p:sldId id="305" r:id="rId60"/>
    <p:sldId id="373" r:id="rId61"/>
    <p:sldId id="375" r:id="rId62"/>
    <p:sldId id="376" r:id="rId63"/>
    <p:sldId id="310" r:id="rId64"/>
    <p:sldId id="297" r:id="rId65"/>
    <p:sldId id="312" r:id="rId66"/>
    <p:sldId id="311" r:id="rId67"/>
    <p:sldId id="302" r:id="rId68"/>
    <p:sldId id="308" r:id="rId69"/>
    <p:sldId id="309" r:id="rId70"/>
    <p:sldId id="299" r:id="rId71"/>
    <p:sldId id="303" r:id="rId72"/>
    <p:sldId id="306" r:id="rId73"/>
    <p:sldId id="301" r:id="rId74"/>
    <p:sldId id="300" r:id="rId75"/>
    <p:sldId id="298" r:id="rId76"/>
    <p:sldId id="304" r:id="rId77"/>
    <p:sldId id="307" r:id="rId78"/>
    <p:sldId id="296" r:id="rId79"/>
    <p:sldId id="295" r:id="rId80"/>
    <p:sldId id="294" r:id="rId81"/>
    <p:sldId id="378" r:id="rId82"/>
    <p:sldId id="381" r:id="rId83"/>
    <p:sldId id="377" r:id="rId84"/>
    <p:sldId id="382" r:id="rId85"/>
    <p:sldId id="379" r:id="rId86"/>
    <p:sldId id="380" r:id="rId87"/>
    <p:sldId id="472" r:id="rId88"/>
    <p:sldId id="473" r:id="rId89"/>
    <p:sldId id="474" r:id="rId90"/>
    <p:sldId id="293" r:id="rId91"/>
    <p:sldId id="292" r:id="rId92"/>
    <p:sldId id="383" r:id="rId93"/>
    <p:sldId id="291" r:id="rId94"/>
    <p:sldId id="290" r:id="rId95"/>
    <p:sldId id="394" r:id="rId96"/>
    <p:sldId id="395" r:id="rId97"/>
    <p:sldId id="397" r:id="rId98"/>
    <p:sldId id="396" r:id="rId99"/>
    <p:sldId id="400" r:id="rId100"/>
    <p:sldId id="401" r:id="rId101"/>
    <p:sldId id="399" r:id="rId102"/>
    <p:sldId id="402" r:id="rId103"/>
    <p:sldId id="283" r:id="rId104"/>
    <p:sldId id="405" r:id="rId105"/>
    <p:sldId id="403" r:id="rId106"/>
    <p:sldId id="433" r:id="rId107"/>
    <p:sldId id="436" r:id="rId108"/>
    <p:sldId id="434" r:id="rId109"/>
    <p:sldId id="435" r:id="rId110"/>
    <p:sldId id="404" r:id="rId111"/>
    <p:sldId id="407" r:id="rId112"/>
    <p:sldId id="406" r:id="rId113"/>
    <p:sldId id="284" r:id="rId114"/>
    <p:sldId id="412" r:id="rId115"/>
    <p:sldId id="408" r:id="rId116"/>
    <p:sldId id="410" r:id="rId117"/>
    <p:sldId id="414" r:id="rId118"/>
    <p:sldId id="415" r:id="rId119"/>
    <p:sldId id="416" r:id="rId120"/>
    <p:sldId id="419" r:id="rId121"/>
    <p:sldId id="422" r:id="rId122"/>
    <p:sldId id="423" r:id="rId123"/>
    <p:sldId id="426" r:id="rId124"/>
    <p:sldId id="428" r:id="rId125"/>
    <p:sldId id="418" r:id="rId126"/>
    <p:sldId id="411" r:id="rId127"/>
    <p:sldId id="421" r:id="rId128"/>
    <p:sldId id="430" r:id="rId129"/>
    <p:sldId id="432" r:id="rId130"/>
    <p:sldId id="425" r:id="rId131"/>
    <p:sldId id="429" r:id="rId132"/>
    <p:sldId id="476" r:id="rId133"/>
    <p:sldId id="477" r:id="rId134"/>
    <p:sldId id="478" r:id="rId135"/>
    <p:sldId id="479" r:id="rId136"/>
    <p:sldId id="480" r:id="rId137"/>
    <p:sldId id="481" r:id="rId138"/>
    <p:sldId id="482" r:id="rId139"/>
    <p:sldId id="483" r:id="rId140"/>
    <p:sldId id="484" r:id="rId141"/>
    <p:sldId id="485" r:id="rId142"/>
    <p:sldId id="486" r:id="rId143"/>
    <p:sldId id="315" r:id="rId144"/>
    <p:sldId id="431" r:id="rId145"/>
    <p:sldId id="420" r:id="rId146"/>
    <p:sldId id="427" r:id="rId147"/>
    <p:sldId id="417" r:id="rId148"/>
    <p:sldId id="424" r:id="rId149"/>
    <p:sldId id="409" r:id="rId15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19"/>
    <p:restoredTop sz="94607"/>
  </p:normalViewPr>
  <p:slideViewPr>
    <p:cSldViewPr snapToGrid="0">
      <p:cViewPr varScale="1">
        <p:scale>
          <a:sx n="104" d="100"/>
          <a:sy n="104" d="100"/>
        </p:scale>
        <p:origin x="114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ableStyles" Target="tableStyle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07530E-9CBF-38E0-A26F-47F3371D42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85F5FD8-92AD-D8A1-07D2-5EFB119873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D791D2-52F3-6771-9E8F-A3932EE84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3FC9-7A77-134F-B3EA-F663200109A9}" type="datetimeFigureOut">
              <a:rPr lang="fr-FR" smtClean="0"/>
              <a:t>08/12/2025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496CCB-3B41-5C71-AC82-CE75E3417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53D953-6320-7E65-0FE5-EF9B3DF29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948E-1A54-5141-8C30-C17D39DCF74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1990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03BB86-18D0-D058-CC46-D6EC38F60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24A3F8-A8BC-E512-46D5-8E4C2C800D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D01DBC-0A05-6E0C-DBC5-DA5D84B2C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3FC9-7A77-134F-B3EA-F663200109A9}" type="datetimeFigureOut">
              <a:rPr lang="fr-FR" smtClean="0"/>
              <a:t>08/12/2025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7E267FB-C79C-D594-2094-4CB44D58F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26F50C6-2392-D7FE-1134-778400997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948E-1A54-5141-8C30-C17D39DCF74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4471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603083-C375-0FA1-5C8B-EFD967364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035C3E9-12C7-66DA-CF6D-8D71EDAD7F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95567A4-EB97-323A-AE2B-03A48C7B1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3FC9-7A77-134F-B3EA-F663200109A9}" type="datetimeFigureOut">
              <a:rPr lang="fr-FR" smtClean="0"/>
              <a:t>08/12/2025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F27A8A-4A7A-867F-36FF-8BDD53988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E5C47E-4F54-BD7F-93C2-94E2AC982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948E-1A54-5141-8C30-C17D39DCF74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7641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2E3464-D5D9-6DDD-D3F7-FE40A56B6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A9F9E8-DB95-D792-EEB9-A0A1E5DB8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2E5BB65-9FBB-56BE-43E6-C086E8020B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65820E-9A77-1D6D-BA6B-70240AD56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3FC9-7A77-134F-B3EA-F663200109A9}" type="datetimeFigureOut">
              <a:rPr lang="fr-FR" smtClean="0"/>
              <a:t>08/12/2025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4985099-D049-8B27-20EB-A71145B70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92B83A8-EF79-4851-4C89-1F231D02A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948E-1A54-5141-8C30-C17D39DCF74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8193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803CBD-FD49-2827-E0F6-A58FE947F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1458DB9-D06A-F101-67C6-5AB884B464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BAE7DC-F6CC-5A9A-B358-694A5B9DBD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0A67E1-39B8-BF13-6B04-DCC7FDA68D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556852F-A6DC-1A48-958A-6AB0E121CA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44847BD-9641-A5C6-6C90-C54338CC2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3FC9-7A77-134F-B3EA-F663200109A9}" type="datetimeFigureOut">
              <a:rPr lang="fr-FR" smtClean="0"/>
              <a:t>08/12/2025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5C7D238-8E27-6C31-E3E5-95015D510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BF12DD7-3443-BD26-2B36-0BA539672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948E-1A54-5141-8C30-C17D39DCF74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9979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B8529D-4040-E502-26CA-5A08BCCE8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9253653-5DD7-B0AD-8E15-B0427A4E5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3FC9-7A77-134F-B3EA-F663200109A9}" type="datetimeFigureOut">
              <a:rPr lang="fr-FR" smtClean="0"/>
              <a:t>08/12/2025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C631463-A65B-5A21-A793-3AE70AB63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64AF724-B092-2494-79BE-A2ABD6304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948E-1A54-5141-8C30-C17D39DCF74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3307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8511F5C-702F-F219-2D4A-1073F99AC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3FC9-7A77-134F-B3EA-F663200109A9}" type="datetimeFigureOut">
              <a:rPr lang="fr-FR" smtClean="0"/>
              <a:t>08/12/2025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123B667-0EFE-C03C-FE49-245966B11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3E24FC1-4186-1B45-067D-E0C08CBC8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948E-1A54-5141-8C30-C17D39DCF74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7631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C81C7A-D0EF-C9D9-9DAC-A73BDB214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934BEB-FAEA-1060-EF29-23C0AC4C55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93A81F-B122-90C8-E280-B5295791A5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9B2E6B2-D449-1A79-281A-7202C4093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3FC9-7A77-134F-B3EA-F663200109A9}" type="datetimeFigureOut">
              <a:rPr lang="fr-FR" smtClean="0"/>
              <a:t>08/12/2025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D9EDF13-62E1-18EB-3A66-48062B379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938869D-95B3-7442-7F16-8EAB682D0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948E-1A54-5141-8C30-C17D39DCF74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000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8C9F46-A197-8A29-0963-6B92F6AB7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2E00CEC-F1AC-FD00-F020-0DCD8CB18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26E6FD4-DE14-0841-BEF1-0365213C45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B67E040-5EF1-493D-D10B-B4F5E8B49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3FC9-7A77-134F-B3EA-F663200109A9}" type="datetimeFigureOut">
              <a:rPr lang="fr-FR" smtClean="0"/>
              <a:t>08/12/2025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8B33C0A-A73F-CC4B-FD70-9D1C7D6F8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C7F1485-8F74-08EA-79AA-28BDAE7C1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948E-1A54-5141-8C30-C17D39DCF74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7569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DB7278-63A1-00EB-37EB-125924B54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F95E2E9-4219-6B35-D179-20FC683B34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558DA6-4B57-D71B-6B26-5E15467AD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3FC9-7A77-134F-B3EA-F663200109A9}" type="datetimeFigureOut">
              <a:rPr lang="fr-FR" smtClean="0"/>
              <a:t>08/12/2025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37E409F-805E-95A0-0941-89BE19108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01AEE88-E87D-EBC6-2A9F-AAF96C7BC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948E-1A54-5141-8C30-C17D39DCF74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8496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CA12F4F-38B8-8356-648D-62795CD875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30D59B1-78A3-FACF-E4CF-7771B26315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406C970-A776-8FB6-E8FA-432F89B00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3FC9-7A77-134F-B3EA-F663200109A9}" type="datetimeFigureOut">
              <a:rPr lang="fr-FR" smtClean="0"/>
              <a:t>08/12/2025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83CA133-0E6D-A1FA-D9A6-BDF7DF290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CEFC7C-43A1-C673-5CAE-5D12C620E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948E-1A54-5141-8C30-C17D39DCF74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69176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8E3D2E51-B1BB-5017-E7AB-EA14CA044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F0F23067-676F-E60B-57F2-5A50134FD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CBCD2EEC-F238-9817-13F5-FD1C30CB6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F72697-FC17-9E4A-BBA8-B1675CA4BE97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312845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A667A4C-1BF6-1238-E597-872FBB5F2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D11D44-BEF8-27E4-D356-FC8E1E040C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0765F07-3E3A-81DA-05C5-5417B8A260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03FC9-7A77-134F-B3EA-F663200109A9}" type="datetimeFigureOut">
              <a:rPr lang="fr-FR" smtClean="0"/>
              <a:t>08/12/2025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801AFC7-A2FE-44B7-38C9-358FA303A6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B44C838-9C58-970D-221C-CE4E93C255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0948E-1A54-5141-8C30-C17D39DCF74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14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7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0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9.jpe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6.jpeg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4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3.jpe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6.jpeg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4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1.jpeg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jp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eg"/><Relationship Id="rId2" Type="http://schemas.openxmlformats.org/officeDocument/2006/relationships/image" Target="../media/image167.jpe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2" Type="http://schemas.openxmlformats.org/officeDocument/2006/relationships/image" Target="../media/image16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2.jpeg"/><Relationship Id="rId4" Type="http://schemas.openxmlformats.org/officeDocument/2006/relationships/image" Target="../media/image171.jpeg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eg"/><Relationship Id="rId2" Type="http://schemas.openxmlformats.org/officeDocument/2006/relationships/image" Target="../media/image174.jpe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jpe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jpe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eg"/><Relationship Id="rId2" Type="http://schemas.openxmlformats.org/officeDocument/2006/relationships/image" Target="../media/image18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3.jpeg"/><Relationship Id="rId4" Type="http://schemas.openxmlformats.org/officeDocument/2006/relationships/image" Target="../media/image182.jpeg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sQS4MmjFEK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A4E99E5-9318-3066-93F8-94A21D6D0C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026" y="2067876"/>
            <a:ext cx="11991974" cy="2343877"/>
          </a:xfrm>
        </p:spPr>
        <p:txBody>
          <a:bodyPr>
            <a:normAutofit fontScale="90000"/>
          </a:bodyPr>
          <a:lstStyle/>
          <a:p>
            <a:br>
              <a:rPr lang="el-GR" sz="4000" dirty="0">
                <a:latin typeface="Times New Roman" panose="02020603050405020304" pitchFamily="18" charset="0"/>
                <a:cs typeface="Angsana New" panose="02020603050405020304" pitchFamily="18" charset="-34"/>
              </a:rPr>
            </a:br>
            <a:br>
              <a:rPr lang="el-GR" sz="4000" dirty="0">
                <a:latin typeface="Times New Roman" panose="02020603050405020304" pitchFamily="18" charset="0"/>
                <a:cs typeface="Angsana New" panose="02020603050405020304" pitchFamily="18" charset="-34"/>
              </a:rPr>
            </a:br>
            <a:br>
              <a:rPr lang="el-GR" sz="4000" dirty="0">
                <a:latin typeface="Times New Roman" panose="02020603050405020304" pitchFamily="18" charset="0"/>
                <a:cs typeface="Angsana New" panose="02020603050405020304" pitchFamily="18" charset="-34"/>
              </a:rPr>
            </a:br>
            <a:br>
              <a:rPr lang="el-GR" sz="4000" dirty="0">
                <a:latin typeface="Times New Roman" panose="02020603050405020304" pitchFamily="18" charset="0"/>
                <a:cs typeface="Angsana New" panose="02020603050405020304" pitchFamily="18" charset="-34"/>
              </a:rPr>
            </a:br>
            <a:br>
              <a:rPr lang="el-GR" sz="4000" dirty="0">
                <a:latin typeface="Times New Roman" panose="02020603050405020304" pitchFamily="18" charset="0"/>
                <a:cs typeface="Angsana New" panose="02020603050405020304" pitchFamily="18" charset="-34"/>
              </a:rPr>
            </a:br>
            <a:br>
              <a:rPr lang="el-GR" sz="4000" dirty="0">
                <a:latin typeface="Times New Roman" panose="02020603050405020304" pitchFamily="18" charset="0"/>
                <a:cs typeface="Angsana New" panose="02020603050405020304" pitchFamily="18" charset="-34"/>
              </a:rPr>
            </a:br>
            <a:br>
              <a:rPr lang="el-GR" sz="4000" dirty="0">
                <a:latin typeface="Times New Roman" panose="02020603050405020304" pitchFamily="18" charset="0"/>
                <a:cs typeface="Angsana New" panose="02020603050405020304" pitchFamily="18" charset="-34"/>
              </a:rPr>
            </a:br>
            <a:br>
              <a:rPr lang="el-GR" sz="4000" dirty="0">
                <a:latin typeface="Times New Roman" panose="02020603050405020304" pitchFamily="18" charset="0"/>
                <a:cs typeface="Angsana New" panose="02020603050405020304" pitchFamily="18" charset="-34"/>
              </a:rPr>
            </a:br>
            <a:br>
              <a:rPr lang="el-GR" sz="4000" dirty="0">
                <a:latin typeface="Times New Roman" panose="02020603050405020304" pitchFamily="18" charset="0"/>
                <a:cs typeface="Angsana New" panose="02020603050405020304" pitchFamily="18" charset="-34"/>
              </a:rPr>
            </a:br>
            <a:br>
              <a:rPr lang="el-GR" sz="4000" dirty="0">
                <a:latin typeface="Times New Roman" panose="02020603050405020304" pitchFamily="18" charset="0"/>
                <a:cs typeface="Angsana New" panose="02020603050405020304" pitchFamily="18" charset="-34"/>
              </a:rPr>
            </a:br>
            <a:br>
              <a:rPr lang="el-GR" sz="4000" dirty="0">
                <a:latin typeface="Times New Roman" panose="02020603050405020304" pitchFamily="18" charset="0"/>
                <a:cs typeface="Angsana New" panose="02020603050405020304" pitchFamily="18" charset="-34"/>
              </a:rPr>
            </a:br>
            <a:br>
              <a:rPr lang="el-GR" sz="4000" dirty="0">
                <a:latin typeface="Times New Roman" panose="02020603050405020304" pitchFamily="18" charset="0"/>
                <a:cs typeface="Angsana New" panose="02020603050405020304" pitchFamily="18" charset="-34"/>
              </a:rPr>
            </a:br>
            <a:br>
              <a:rPr lang="el-GR" sz="4000" dirty="0">
                <a:latin typeface="Times New Roman" panose="02020603050405020304" pitchFamily="18" charset="0"/>
                <a:cs typeface="Angsana New" panose="02020603050405020304" pitchFamily="18" charset="-34"/>
              </a:rPr>
            </a:br>
            <a:br>
              <a:rPr lang="el-GR" sz="4000" dirty="0">
                <a:latin typeface="Times New Roman" panose="02020603050405020304" pitchFamily="18" charset="0"/>
                <a:cs typeface="Angsana New" panose="02020603050405020304" pitchFamily="18" charset="-34"/>
              </a:rPr>
            </a:br>
            <a:br>
              <a:rPr lang="el-GR" sz="4000" dirty="0">
                <a:latin typeface="Times New Roman" panose="02020603050405020304" pitchFamily="18" charset="0"/>
                <a:cs typeface="Angsana New" panose="02020603050405020304" pitchFamily="18" charset="-34"/>
              </a:rPr>
            </a:br>
            <a:br>
              <a:rPr lang="el-GR" sz="4000" dirty="0">
                <a:latin typeface="Times New Roman" panose="02020603050405020304" pitchFamily="18" charset="0"/>
                <a:cs typeface="Angsana New" panose="02020603050405020304" pitchFamily="18" charset="-34"/>
              </a:rPr>
            </a:br>
            <a:br>
              <a:rPr lang="el-GR" sz="4000" dirty="0">
                <a:latin typeface="Times New Roman" panose="02020603050405020304" pitchFamily="18" charset="0"/>
                <a:cs typeface="Angsana New" panose="02020603050405020304" pitchFamily="18" charset="-34"/>
              </a:rPr>
            </a:br>
            <a:br>
              <a:rPr lang="el-GR" sz="4000" dirty="0">
                <a:latin typeface="Times New Roman" panose="02020603050405020304" pitchFamily="18" charset="0"/>
                <a:cs typeface="Angsana New" panose="02020603050405020304" pitchFamily="18" charset="-34"/>
              </a:rPr>
            </a:br>
            <a:br>
              <a:rPr lang="el-GR" sz="4000" dirty="0">
                <a:latin typeface="Times New Roman" panose="02020603050405020304" pitchFamily="18" charset="0"/>
                <a:cs typeface="Angsana New" panose="02020603050405020304" pitchFamily="18" charset="-34"/>
              </a:rPr>
            </a:br>
            <a:br>
              <a:rPr lang="el-GR" sz="4000" dirty="0">
                <a:latin typeface="Times New Roman" panose="02020603050405020304" pitchFamily="18" charset="0"/>
                <a:cs typeface="Angsana New" panose="02020603050405020304" pitchFamily="18" charset="-34"/>
              </a:rPr>
            </a:br>
            <a:br>
              <a:rPr lang="el-GR" sz="4000" dirty="0">
                <a:latin typeface="Times New Roman" panose="02020603050405020304" pitchFamily="18" charset="0"/>
                <a:cs typeface="Angsana New" panose="02020603050405020304" pitchFamily="18" charset="-34"/>
              </a:rPr>
            </a:br>
            <a:br>
              <a:rPr lang="el-GR" sz="4000" dirty="0">
                <a:latin typeface="Times New Roman" panose="02020603050405020304" pitchFamily="18" charset="0"/>
                <a:cs typeface="Angsana New" panose="02020603050405020304" pitchFamily="18" charset="-34"/>
              </a:rPr>
            </a:br>
            <a:r>
              <a:rPr lang="el-GR" sz="4000" dirty="0">
                <a:latin typeface="Times New Roman" panose="02020603050405020304" pitchFamily="18" charset="0"/>
                <a:cs typeface="Angsana New" panose="02020603050405020304" pitchFamily="18" charset="-34"/>
              </a:rPr>
              <a:t>Επιστημολογία, Ιστορία και Ηθική </a:t>
            </a:r>
            <a:r>
              <a:rPr lang="el-GR" sz="4400" dirty="0">
                <a:latin typeface="Times New Roman" panose="02020603050405020304" pitchFamily="18" charset="0"/>
                <a:cs typeface="Angsana New" panose="02020603050405020304" pitchFamily="18" charset="-34"/>
              </a:rPr>
              <a:t>της Ιατρικής</a:t>
            </a:r>
            <a:br>
              <a:rPr lang="fr-FR" sz="4000" dirty="0">
                <a:latin typeface="Times New Roman" panose="02020603050405020304" pitchFamily="18" charset="0"/>
                <a:cs typeface="Angsana New" panose="02020603050405020304" pitchFamily="18" charset="-34"/>
              </a:rPr>
            </a:br>
            <a:r>
              <a:rPr lang="en-US" sz="2700" dirty="0"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21</a:t>
            </a:r>
            <a:r>
              <a:rPr lang="el-GR" sz="2700" dirty="0"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 Νοεμβρίου</a:t>
            </a:r>
            <a:r>
              <a:rPr lang="fr-FR" sz="2700" dirty="0"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 202</a:t>
            </a:r>
            <a:r>
              <a:rPr lang="el-GR" sz="2700" dirty="0"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5</a:t>
            </a:r>
            <a:br>
              <a:rPr lang="el-GR" sz="4000" dirty="0">
                <a:latin typeface="Times New Roman" panose="02020603050405020304" pitchFamily="18" charset="0"/>
                <a:cs typeface="Angsana New" panose="02020603050405020304" pitchFamily="18" charset="-34"/>
              </a:rPr>
            </a:br>
            <a:br>
              <a:rPr lang="el-GR" sz="4000" dirty="0">
                <a:latin typeface="Times New Roman" panose="02020603050405020304" pitchFamily="18" charset="0"/>
                <a:cs typeface="Angsana New" panose="02020603050405020304" pitchFamily="18" charset="-34"/>
              </a:rPr>
            </a:br>
            <a:r>
              <a:rPr lang="el-G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 </a:t>
            </a:r>
            <a:r>
              <a:rPr lang="el-GR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επιστημολογικ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ή</a:t>
            </a:r>
            <a:r>
              <a:rPr lang="el-G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πορεία της Ιατρικής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l-G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από τη </a:t>
            </a:r>
            <a:r>
              <a:rPr lang="el-GR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φλεγμασία</a:t>
            </a:r>
            <a:r>
              <a:rPr lang="el-G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του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Broussais</a:t>
            </a:r>
            <a:r>
              <a:rPr lang="el-G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στη σύγχρονη Ιατρική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B776A706-703E-2F79-61F7-56AC223570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047" y="4854649"/>
            <a:ext cx="9145905" cy="1845057"/>
          </a:xfrm>
        </p:spPr>
        <p:txBody>
          <a:bodyPr>
            <a:normAutofit/>
          </a:bodyPr>
          <a:lstStyle/>
          <a:p>
            <a:r>
              <a:rPr 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Δρ. Δημητριάδης Ιωάννης, Δερματολόγος-Αφροδισιολόγος</a:t>
            </a:r>
            <a:endParaRPr lang="el-G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Εργαστήριο Ιστορίας της Ιατρικής και </a:t>
            </a:r>
            <a:r>
              <a:rPr lang="el-GR" sz="2000">
                <a:latin typeface="Times New Roman" panose="02020603050405020304" pitchFamily="18" charset="0"/>
                <a:cs typeface="Times New Roman" panose="02020603050405020304" pitchFamily="18" charset="0"/>
              </a:rPr>
              <a:t>Ιατρικής Ηθικής</a:t>
            </a:r>
            <a:endParaRPr 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Ιατρική Σχολή ΕΚΠΑ</a:t>
            </a:r>
            <a:b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Διευθύντρια</a:t>
            </a: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l-G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Καθηγήτρια Μαριάννα Καραμάνου</a:t>
            </a:r>
          </a:p>
        </p:txBody>
      </p:sp>
      <p:pic>
        <p:nvPicPr>
          <p:cNvPr id="4098" name="Picture 2" descr="ΕΡΓΑΣΤΗΡΙΟ ΙΣΤΟΡΙΑΣ ΤΗΣ ΙΑΤΡΙΚΗΣ &amp; ΙΑΤΡΙΚΗΣ ΗΘΙΚΗΣ PhD Canditates - ΕΡΓΑΣΤΗΡΙΟ  ΙΣΤΟΡΙΑΣ ΤΗΣ ΙΑΤΡΙΚΗΣ &amp; ΙΑΤΡΙΚΗΣ ΗΘΙΚΗΣ">
            <a:extLst>
              <a:ext uri="{FF2B5EF4-FFF2-40B4-BE49-F238E27FC236}">
                <a16:creationId xmlns:a16="http://schemas.microsoft.com/office/drawing/2014/main" id="{23F2F009-8D4C-7E3F-5AB0-9308E1292C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3369" y="19420"/>
            <a:ext cx="1937658" cy="1937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Τμήμα Θεατρικών Σπουδών – Φιλοσοφική Σχολή - Εθνικό και Καποδιστριακό  Πανεπιστήμιο Αθηνών - Bodossaki Lectures on Demand">
            <a:extLst>
              <a:ext uri="{FF2B5EF4-FFF2-40B4-BE49-F238E27FC236}">
                <a16:creationId xmlns:a16="http://schemas.microsoft.com/office/drawing/2014/main" id="{F21EC2D8-FD8F-7238-1349-437104D3CA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21" r="-170" b="41797"/>
          <a:stretch/>
        </p:blipFill>
        <p:spPr bwMode="auto">
          <a:xfrm>
            <a:off x="2833705" y="726719"/>
            <a:ext cx="3262294" cy="1061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3071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4B3875-4E77-89C4-B49F-9CF75CCA51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525" y="561975"/>
            <a:ext cx="10963275" cy="5614988"/>
          </a:xfrm>
        </p:spPr>
        <p:txBody>
          <a:bodyPr/>
          <a:lstStyle/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Σε άμεση συνέχεια με το μάθημα περί της </a:t>
            </a:r>
            <a:r>
              <a:rPr 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Ι</a:t>
            </a:r>
            <a:r>
              <a:rPr lang="el-G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ατρικής επανάστασης κατά τον 19</a:t>
            </a:r>
            <a:r>
              <a:rPr lang="el-GR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</a:t>
            </a:r>
            <a:r>
              <a:rPr lang="el-G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αιώνα </a:t>
            </a: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και</a:t>
            </a:r>
          </a:p>
          <a:p>
            <a:r>
              <a:rPr 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Των μεγάλων ανακαλύψεων στον 20</a:t>
            </a:r>
            <a:r>
              <a:rPr lang="el-GR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</a:t>
            </a:r>
            <a:r>
              <a:rPr 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αι.</a:t>
            </a:r>
          </a:p>
          <a:p>
            <a:pPr marL="0" indent="0">
              <a:buNone/>
            </a:pPr>
            <a:endParaRPr lang="el-G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l-G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 Επιστημολογία μελετά τον τρόπο παραγωγής της επιστημονικής γνώσης</a:t>
            </a:r>
          </a:p>
          <a:p>
            <a:pPr algn="just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Ειδικότερα στην Ιατρική =&gt; Νοσογραφία – Νοσολογία,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δλδ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η μεθοδολογία θεώρησης της «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παθογονίας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νοσογονίας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», η ταξινόμηση των νοσημάτων και η αναζήτηση των νοσογόνων παραγόντων </a:t>
            </a:r>
          </a:p>
        </p:txBody>
      </p:sp>
    </p:spTree>
    <p:extLst>
      <p:ext uri="{BB962C8B-B14F-4D97-AF65-F5344CB8AC3E}">
        <p14:creationId xmlns:p14="http://schemas.microsoft.com/office/powerpoint/2010/main" val="377709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45CF4C-0561-4548-67CA-A9DC66C4EF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975" y="247650"/>
            <a:ext cx="11696700" cy="6477000"/>
          </a:xfrm>
        </p:spPr>
        <p:txBody>
          <a:bodyPr>
            <a:normAutofit/>
          </a:bodyPr>
          <a:lstStyle/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Ιπποκράτης =&gt; 4 χυμοί (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Χυμοπαθολογία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ή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Υγροπαθολογία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Βασική αιτία νόσου η </a:t>
            </a:r>
            <a:r>
              <a:rPr 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δυσκρασία</a:t>
            </a:r>
          </a:p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Συναφείς όροι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φλεγματικός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μελαγχολία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αιματώδης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πληθωρικός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Έως της τελικής επικράτησης της </a:t>
            </a:r>
            <a:r>
              <a:rPr lang="el-G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Μικροβιακής Θεωρίας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~ 1878 από τον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Λουδοβικό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Παστέρ σχετικά με την τεκμηρίωση της αιτιολογικής απόδοσης σωρείας νοσημάτων σε παθογόνα μικρόβια, ενδιάμεσος σταθμός θεμελιώδους μεταβολής της επιστημολογικής θεώρησης επί της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αιτιοπαθόγενειας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της νόσου υπήρξε μία μακρά περίοδος ανάμεσα στον 10</a:t>
            </a:r>
            <a:r>
              <a:rPr lang="el-GR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και τον 18</a:t>
            </a:r>
            <a:r>
              <a:rPr lang="el-GR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αι. οπότε και η </a:t>
            </a:r>
            <a:r>
              <a:rPr lang="el-G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Παρασιτολογική</a:t>
            </a:r>
            <a:r>
              <a:rPr 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ή </a:t>
            </a:r>
            <a:r>
              <a:rPr lang="el-G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Ελμινθολογική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προσέγγιση επικράτησε. Σύμφωνα με αυτήν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νοσοποιοί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παράγοντες είναι τα παράσιτα ή οι </a:t>
            </a:r>
            <a:r>
              <a:rPr 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σκώληκες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l-G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έλμινθες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 algn="just">
              <a:buNone/>
            </a:pP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Μόνη παρέκκλιση =&gt; αρχές 19</a:t>
            </a:r>
            <a:r>
              <a:rPr lang="el-GR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ου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αι.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θεωρία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Broussais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περί </a:t>
            </a:r>
            <a:r>
              <a:rPr lang="el-G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φλεγμασίας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Γαλλία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572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46312D-CF63-B00F-79D7-3B26E5DC8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Ψώρα =&gt; η πρώτη νόσος που επίσημα αποδόθηκε σε συγκεκριμένο </a:t>
            </a:r>
            <a:r>
              <a:rPr lang="el-G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εκτοπαράσιτο</a:t>
            </a:r>
            <a:endParaRPr lang="fr-GR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1951B62-F3CA-283B-8CF2-E2B3DC63F1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00299"/>
            <a:ext cx="10515600" cy="3776663"/>
          </a:xfrm>
        </p:spPr>
        <p:txBody>
          <a:bodyPr/>
          <a:lstStyle/>
          <a:p>
            <a:pPr algn="just"/>
            <a:r>
              <a:rPr lang="el-G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Άκαρι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ή </a:t>
            </a:r>
            <a:r>
              <a:rPr lang="el-G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Σαρκόπτης</a:t>
            </a:r>
            <a:r>
              <a:rPr 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Sarcoptes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scabiei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hominis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1834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(Παρίσι)</a:t>
            </a:r>
          </a:p>
          <a:p>
            <a:pPr algn="just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Υποψίες περί της « εντομολογικής » φύσης της νόσου υπάρχουν από την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αραβοϊσλαμική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Ιατρική και την περίοδο της Αναγέννησης</a:t>
            </a:r>
          </a:p>
          <a:p>
            <a:pPr algn="just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Εντούτοις, έως και το 1835 η νόσος εξακολουθούσε να αποδίδεται σε </a:t>
            </a:r>
            <a:r>
              <a:rPr 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δυσκρασία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εκ του </a:t>
            </a:r>
            <a:r>
              <a:rPr 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φλέγματος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ή </a:t>
            </a:r>
            <a:r>
              <a:rPr 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κακοχυμία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και εθεωρείτο ως </a:t>
            </a:r>
            <a:r>
              <a:rPr 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συστηματική νόσος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που δύναται να </a:t>
            </a:r>
            <a:r>
              <a:rPr lang="el-G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μετασταθεί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!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9292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79E808-0162-6651-38EE-AC4B14B4B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Ψωρικ</a:t>
            </a:r>
            <a:r>
              <a:rPr lang="fr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ό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ς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σαρκόπτης</a:t>
            </a:r>
            <a:endParaRPr lang="fr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Sarcopte — Wikipédia">
            <a:extLst>
              <a:ext uri="{FF2B5EF4-FFF2-40B4-BE49-F238E27FC236}">
                <a16:creationId xmlns:a16="http://schemas.microsoft.com/office/drawing/2014/main" id="{7173E4E0-A8B2-B9F4-DF16-AF7F6BBD3C7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3793053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a gale du corps chez le chien et le chat - ESCCAP France">
            <a:extLst>
              <a:ext uri="{FF2B5EF4-FFF2-40B4-BE49-F238E27FC236}">
                <a16:creationId xmlns:a16="http://schemas.microsoft.com/office/drawing/2014/main" id="{98D17522-BA30-9E9B-47AB-0ABD62F4E8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25" y="1690688"/>
            <a:ext cx="4705350" cy="4391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5445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7D374D-27CB-DC79-A346-CF3B1F21A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 Renucci (1834)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73565A4-D3BA-8C88-6F73-D21FA9683F5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4800" y="365125"/>
            <a:ext cx="4470400" cy="6087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1380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59DC523-144F-251D-6F91-C9C3E15DB0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12"/>
          <a:stretch/>
        </p:blipFill>
        <p:spPr bwMode="auto">
          <a:xfrm>
            <a:off x="463104" y="493374"/>
            <a:ext cx="4125830" cy="58712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9164ABB-F1A4-C5AA-8F74-87AE53CADD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272"/>
          <a:stretch/>
        </p:blipFill>
        <p:spPr bwMode="auto">
          <a:xfrm>
            <a:off x="4665452" y="1005309"/>
            <a:ext cx="7355977" cy="45826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36861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1E55ADD-6C5A-03F9-3A81-884FB5FB8B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92"/>
          <a:stretch/>
        </p:blipFill>
        <p:spPr bwMode="auto">
          <a:xfrm>
            <a:off x="389354" y="558800"/>
            <a:ext cx="5706646" cy="53847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20A07CD-1183-5A1F-5FB0-76C33330B3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75" b="5467"/>
          <a:stretch/>
        </p:blipFill>
        <p:spPr bwMode="auto">
          <a:xfrm rot="10800000">
            <a:off x="6452084" y="1168399"/>
            <a:ext cx="5446144" cy="46481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41140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9D107B7-8FCD-9E4E-38B2-73567E151C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1"/>
          <a:stretch/>
        </p:blipFill>
        <p:spPr bwMode="auto">
          <a:xfrm rot="5400000">
            <a:off x="273272" y="344441"/>
            <a:ext cx="5560462" cy="57801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835459E-7BA7-C3E2-56D6-EAFD6BB0CB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95" r="3097"/>
          <a:stretch/>
        </p:blipFill>
        <p:spPr bwMode="auto">
          <a:xfrm rot="5400000">
            <a:off x="6550295" y="719114"/>
            <a:ext cx="5381322" cy="52099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68064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3B716A9-03D5-30C7-B8BA-7A85173411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934" y="405474"/>
            <a:ext cx="7916332" cy="554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2496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3F582B9-56A0-4096-3CFA-1A85C423AE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087" y="917152"/>
            <a:ext cx="10666282" cy="448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9416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E97AA45-C7E5-1479-C8E1-76BD40F8E1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167" y="352472"/>
            <a:ext cx="3599603" cy="571241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C6714E-1BDE-2E80-E87D-A7CEB78744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8684" y="313440"/>
            <a:ext cx="4465849" cy="5954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1524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585873D-0ACF-4096-9B02-29C87DDB9F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200" y="217051"/>
            <a:ext cx="8517465" cy="620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7002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984A775-4A13-2945-774C-C217C44235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132" y="38451"/>
            <a:ext cx="4680268" cy="678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8755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5DA03AE-9E60-9ECE-EEAE-E6EF589B41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844" b="24796"/>
          <a:stretch/>
        </p:blipFill>
        <p:spPr bwMode="auto">
          <a:xfrm>
            <a:off x="1727306" y="414867"/>
            <a:ext cx="8212560" cy="26668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4B04E89-1737-761A-605C-F91CC47956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4" b="61094"/>
          <a:stretch/>
        </p:blipFill>
        <p:spPr bwMode="auto">
          <a:xfrm>
            <a:off x="2316055" y="3344333"/>
            <a:ext cx="6895677" cy="32103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497611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4E58AAC-5E66-FD35-7FA3-4B47A53BFD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" t="14671" r="-25" b="22220"/>
          <a:stretch/>
        </p:blipFill>
        <p:spPr bwMode="auto">
          <a:xfrm rot="5400000">
            <a:off x="451772" y="1589602"/>
            <a:ext cx="6089922" cy="38438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0BAE309-2F34-1942-DA03-43D98F01C9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96000" y="838199"/>
            <a:ext cx="5181601" cy="518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2977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AE93EAA-ECCE-1C0C-D9A5-B3ED0ECDB5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26" t="1065" r="9" b="5049"/>
          <a:stretch/>
        </p:blipFill>
        <p:spPr bwMode="auto">
          <a:xfrm>
            <a:off x="2802255" y="482059"/>
            <a:ext cx="7095278" cy="57380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256260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E9E4133-772A-6FBC-90F5-8D005BD488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5" t="25673" r="3273" b="25699"/>
          <a:stretch/>
        </p:blipFill>
        <p:spPr bwMode="auto">
          <a:xfrm rot="10800000">
            <a:off x="2463798" y="442840"/>
            <a:ext cx="7806268" cy="30831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F0E6E8D-A131-CD0E-E943-CFEB0278DD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66" t="37314" r="28996" b="38833"/>
          <a:stretch/>
        </p:blipFill>
        <p:spPr bwMode="auto">
          <a:xfrm rot="10800000">
            <a:off x="2813208" y="3718349"/>
            <a:ext cx="7033524" cy="29656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514006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64FFD6-C94B-2276-C4FA-9B331B6FC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 ψώρα ως νοσολογικό αρχέτυπο στην ιατρική Επιστημολογία</a:t>
            </a:r>
            <a:endParaRPr lang="fr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9BB8B8-046D-46C9-F6CF-F12AE724B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879599"/>
            <a:ext cx="11430000" cy="4428068"/>
          </a:xfrm>
        </p:spPr>
        <p:txBody>
          <a:bodyPr>
            <a:normAutofit/>
          </a:bodyPr>
          <a:lstStyle/>
          <a:p>
            <a:pPr algn="just"/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1865</a:t>
            </a:r>
            <a:r>
              <a:rPr lang="el-G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: « </a:t>
            </a:r>
            <a:r>
              <a:rPr lang="el-GR" sz="24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Today</a:t>
            </a:r>
            <a:r>
              <a:rPr lang="el-GR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the </a:t>
            </a:r>
            <a:r>
              <a:rPr lang="el-GR" sz="24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cause</a:t>
            </a:r>
            <a:r>
              <a:rPr lang="el-GR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of </a:t>
            </a:r>
            <a:r>
              <a:rPr lang="el-GR" sz="24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this</a:t>
            </a:r>
            <a:r>
              <a:rPr lang="el-GR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l-GR" sz="24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disease</a:t>
            </a:r>
            <a:r>
              <a:rPr lang="el-GR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l-GR" sz="24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is</a:t>
            </a:r>
            <a:r>
              <a:rPr lang="el-GR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l-GR" sz="24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known</a:t>
            </a:r>
            <a:r>
              <a:rPr lang="el-GR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and </a:t>
            </a:r>
            <a:r>
              <a:rPr lang="el-GR" sz="24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determined</a:t>
            </a:r>
            <a:r>
              <a:rPr lang="el-GR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l-GR" sz="24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experimentally</a:t>
            </a:r>
            <a:r>
              <a:rPr lang="el-GR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l-G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; </a:t>
            </a:r>
            <a:r>
              <a:rPr lang="el-GR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</a:t>
            </a:r>
            <a:r>
              <a:rPr lang="el-GR" sz="24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whole</a:t>
            </a:r>
            <a:r>
              <a:rPr lang="el-GR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l-GR" sz="24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subject</a:t>
            </a:r>
            <a:r>
              <a:rPr lang="el-GR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l-GR" sz="24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has</a:t>
            </a:r>
            <a:r>
              <a:rPr lang="el-GR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l-GR" sz="24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become</a:t>
            </a:r>
            <a:r>
              <a:rPr lang="el-GR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l-GR" sz="24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scientific</a:t>
            </a:r>
            <a:r>
              <a:rPr lang="el-G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l-GR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and </a:t>
            </a:r>
            <a:r>
              <a:rPr lang="el-GR" sz="24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empiricism</a:t>
            </a:r>
            <a:r>
              <a:rPr lang="el-GR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l-GR" sz="24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has</a:t>
            </a:r>
            <a:r>
              <a:rPr lang="el-GR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l-GR" sz="24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disappeared</a:t>
            </a:r>
            <a:r>
              <a:rPr lang="el-GR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l-G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» (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Claude Bernard, Paris</a:t>
            </a:r>
            <a:r>
              <a:rPr lang="el-G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</a:p>
          <a:p>
            <a:endParaRPr lang="el-GR" sz="1800" dirty="0">
              <a:latin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l-GR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Μ</a:t>
            </a: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ικροβιακή θεωρία του Παστέρ, στα 1878</a:t>
            </a:r>
            <a:r>
              <a:rPr lang="fr-GR" sz="2400" dirty="0">
                <a:effectLst/>
              </a:rPr>
              <a:t> </a:t>
            </a:r>
            <a:endParaRPr lang="el-GR" sz="2400" dirty="0">
              <a:effectLst/>
            </a:endParaRPr>
          </a:p>
          <a:p>
            <a:pPr marL="0" indent="0" algn="just">
              <a:lnSpc>
                <a:spcPct val="115000"/>
              </a:lnSpc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Pasteur. L. </a:t>
            </a:r>
            <a:r>
              <a:rPr lang="fr-FR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Théorie des Germes et ses applications à la Médecine et à la Chirurgie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Lecture faite à l’Académie de Médecine par M. Pasteur en son nom et au nom de MM. Joubert et Chamberland le 30 avril 1878. Paris</a:t>
            </a:r>
            <a:r>
              <a:rPr lang="el-G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l-G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Masson </a:t>
            </a:r>
            <a:r>
              <a:rPr lang="el-G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;1878.</a:t>
            </a:r>
            <a:endParaRPr lang="fr-G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l-GR" dirty="0"/>
          </a:p>
          <a:p>
            <a:pPr algn="just"/>
            <a:r>
              <a:rPr lang="el-GR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Ο</a:t>
            </a:r>
            <a:r>
              <a:rPr lang="el-G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ριστική καταχώρηση της ψώρας στην κατηγορία των </a:t>
            </a:r>
            <a:r>
              <a:rPr lang="el-GR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εκτοπαρασιτικών</a:t>
            </a:r>
            <a:r>
              <a:rPr lang="el-GR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δερματοπαθειών</a:t>
            </a:r>
            <a:r>
              <a:rPr lang="el-G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ως μίας αμιγώς « </a:t>
            </a:r>
            <a:r>
              <a:rPr lang="el-GR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εξωτερικής πάθησης</a:t>
            </a:r>
            <a:r>
              <a:rPr lang="el-G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». Τα θεωρήματα περί </a:t>
            </a:r>
            <a:r>
              <a:rPr lang="el-GR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χυμικής</a:t>
            </a:r>
            <a:r>
              <a:rPr lang="el-G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l-GR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υγροπαθολογικής</a:t>
            </a:r>
            <a:r>
              <a:rPr lang="el-G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προέλευσής της εξοβελίζονται, ώστε να μην μένει πλέον χώρος για </a:t>
            </a:r>
            <a:r>
              <a:rPr lang="el-GR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νοσογραφικά</a:t>
            </a:r>
            <a:r>
              <a:rPr lang="el-G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συστήματα που ταξινομούσαν την πάθηση σαν μία γενική, εν δυνάμει εσωτερική νόσο. </a:t>
            </a:r>
            <a:endParaRPr lang="fr-GR" dirty="0"/>
          </a:p>
        </p:txBody>
      </p:sp>
    </p:spTree>
    <p:extLst>
      <p:ext uri="{BB962C8B-B14F-4D97-AF65-F5344CB8AC3E}">
        <p14:creationId xmlns:p14="http://schemas.microsoft.com/office/powerpoint/2010/main" val="4747622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523DA9-FCCC-BB4E-F9CD-416BCD72A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Ποια η θέση του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Broussais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  <a:endParaRPr lang="fr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C67ECB5-F05C-652E-A1D8-1E64E40273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Ανατρέχουμε στο μάθημα σχετικά με τον 19</a:t>
            </a:r>
            <a:r>
              <a:rPr lang="el-GR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αι. (διαφάνεια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Νο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81)</a:t>
            </a:r>
            <a:endParaRPr lang="fr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7053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1C674B-5178-2FFD-FBF0-69D9EEC7E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483" y="-249638"/>
            <a:ext cx="10515600" cy="1603878"/>
          </a:xfrm>
        </p:spPr>
        <p:txBody>
          <a:bodyPr/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el-GR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ος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αι.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Διάρθρωση παρουσίασης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53B2CC7-FA3A-3AB9-DCCB-CD3AA9C9F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3929" y="983848"/>
            <a:ext cx="10860912" cy="5874152"/>
          </a:xfrm>
        </p:spPr>
        <p:txBody>
          <a:bodyPr>
            <a:normAutofit fontScale="92500" lnSpcReduction="20000"/>
          </a:bodyPr>
          <a:lstStyle/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Ανατομο-κλινική μέθοδος - το μείζον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ιατροϊστορικό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στοιχείο κατά το 18</a:t>
            </a:r>
            <a:r>
              <a:rPr lang="el-GR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ος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αι.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1761 : « </a:t>
            </a:r>
            <a: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fr-F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Sedibus</a:t>
            </a:r>
            <a: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</a:t>
            </a:r>
            <a:r>
              <a:rPr lang="fr-F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causis</a:t>
            </a:r>
            <a: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morborum</a:t>
            </a:r>
            <a: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 </a:t>
            </a:r>
            <a:r>
              <a:rPr lang="fr-F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anatomem</a:t>
            </a:r>
            <a: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indagatis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»</a:t>
            </a: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Τομή στην ιστορία της κλινικής εξέτασης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Γαλλική </a:t>
            </a:r>
            <a:r>
              <a:rPr lang="fr-F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Παρισινή</a:t>
            </a:r>
            <a:r>
              <a:rPr lang="fr-F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l-G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Σχολή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επιρροή της Γαλλικής Επανάστασης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1789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Ν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έ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 Βιεννέζικη Σχολή</a:t>
            </a:r>
          </a:p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Αγγλική Σχολή</a:t>
            </a:r>
          </a:p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Αμερικανική Σχολή</a:t>
            </a:r>
            <a:b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Μεγάλες ανακαλύψεις</a:t>
            </a:r>
          </a:p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Αντισηψία και Ασηψία</a:t>
            </a:r>
          </a:p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Αναισθησία</a:t>
            </a:r>
          </a:p>
          <a:p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Ακτίνες Χ – ακτινογραφία </a:t>
            </a:r>
          </a:p>
          <a:p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6735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FA1F91-6313-6A81-1E28-C3910BDEC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788" y="0"/>
            <a:ext cx="11005113" cy="1325563"/>
          </a:xfrm>
        </p:spPr>
        <p:txBody>
          <a:bodyPr/>
          <a:lstStyle/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Ιστορία της κλινικής εξέτασης - 3 αδρά στάδια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0D9AD1F9-9E40-6CBD-E2E1-95D204B072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8720" y="1453942"/>
            <a:ext cx="8887639" cy="4928761"/>
          </a:xfrm>
        </p:spPr>
      </p:pic>
    </p:spTree>
    <p:extLst>
      <p:ext uri="{BB962C8B-B14F-4D97-AF65-F5344CB8AC3E}">
        <p14:creationId xmlns:p14="http://schemas.microsoft.com/office/powerpoint/2010/main" val="33286749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BB8850-E2A2-8082-CF70-F8EA4FFA4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 επισκόπηση κυριαρχεί από την εποχή του Ιπποκράτη έως τον 18</a:t>
            </a:r>
            <a:r>
              <a:rPr lang="el-GR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αι.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F47C7B02-235C-B5DE-A41E-5F33A5253E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96216" y="2045544"/>
            <a:ext cx="7799568" cy="4351338"/>
          </a:xfrm>
        </p:spPr>
      </p:pic>
    </p:spTree>
    <p:extLst>
      <p:ext uri="{BB962C8B-B14F-4D97-AF65-F5344CB8AC3E}">
        <p14:creationId xmlns:p14="http://schemas.microsoft.com/office/powerpoint/2010/main" val="19572683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F28671-F553-8CFC-A3ED-28A927992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55" y="376700"/>
            <a:ext cx="113538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Σύντομης διάρκειας μα πυκνή σε καινοτομίες η εξέλιξη στην Ιατρική κατά το πρώτο μισό του 19</a:t>
            </a:r>
            <a:r>
              <a:rPr lang="el-GR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ου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αι.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Εικόνα 3">
            <a:extLst>
              <a:ext uri="{FF2B5EF4-FFF2-40B4-BE49-F238E27FC236}">
                <a16:creationId xmlns:a16="http://schemas.microsoft.com/office/drawing/2014/main" id="{1D1E0434-3DD5-363C-6426-87C9C1A2CD5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553897"/>
            <a:ext cx="7924800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33298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A7400D-2164-2FDD-85BC-626C80E9C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Ανατομο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-κλινική μέθοδος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 μήτρα της φυσικής εξέτασης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D6A6045-F399-184F-15AA-C09568F53A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93537" y="1825625"/>
            <a:ext cx="7804926" cy="4351338"/>
          </a:xfrm>
        </p:spPr>
      </p:pic>
    </p:spTree>
    <p:extLst>
      <p:ext uri="{BB962C8B-B14F-4D97-AF65-F5344CB8AC3E}">
        <p14:creationId xmlns:p14="http://schemas.microsoft.com/office/powerpoint/2010/main" val="5088222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025D0E-30EE-FD30-7F5C-4F8B80D78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837" y="312517"/>
            <a:ext cx="11543818" cy="1481560"/>
          </a:xfrm>
        </p:spPr>
        <p:txBody>
          <a:bodyPr>
            <a:normAutofit fontScale="90000"/>
          </a:bodyPr>
          <a:lstStyle/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Μετά την αναγεννησιακή άνθιση της Ανατομικής, αυτή αναβαθμίζει τη θέση της στην ιατρική εκπαίδευση και πρακτική διαμέσου της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ανατομο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-κλινικής μεθόδου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375FF3D-BF9B-ABB7-C36B-49F4281B15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83452" y="2194145"/>
            <a:ext cx="7825095" cy="4351338"/>
          </a:xfrm>
        </p:spPr>
      </p:pic>
    </p:spTree>
    <p:extLst>
      <p:ext uri="{BB962C8B-B14F-4D97-AF65-F5344CB8AC3E}">
        <p14:creationId xmlns:p14="http://schemas.microsoft.com/office/powerpoint/2010/main" val="12863072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B80524-BD0D-5201-595C-E95166552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Διασύνδεση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νεκροτομικών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οργανικών αλλοιώσεων με κλινικά συμπτώματα και σημεία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49FBCC8-49FC-9FCF-5D6A-1E51147C18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4444" y="1895073"/>
            <a:ext cx="7363111" cy="4351338"/>
          </a:xfrm>
        </p:spPr>
      </p:pic>
    </p:spTree>
    <p:extLst>
      <p:ext uri="{BB962C8B-B14F-4D97-AF65-F5344CB8AC3E}">
        <p14:creationId xmlns:p14="http://schemas.microsoft.com/office/powerpoint/2010/main" val="25494324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94B7DF-1AA1-42A3-08C7-F662C31CE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3080"/>
            <a:ext cx="10515600" cy="1325563"/>
          </a:xfrm>
        </p:spPr>
        <p:txBody>
          <a:bodyPr/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Giovanni Battista Morgagni (1682-1771)</a:t>
            </a:r>
          </a:p>
        </p:txBody>
      </p:sp>
      <p:pic>
        <p:nvPicPr>
          <p:cNvPr id="1026" name="Picture 2" descr="Giovanni Battista Morgani - Biography">
            <a:extLst>
              <a:ext uri="{FF2B5EF4-FFF2-40B4-BE49-F238E27FC236}">
                <a16:creationId xmlns:a16="http://schemas.microsoft.com/office/drawing/2014/main" id="{169BB8B9-EE3E-1128-D1DA-FDADEE841D7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53"/>
          <a:stretch/>
        </p:blipFill>
        <p:spPr bwMode="auto">
          <a:xfrm>
            <a:off x="509527" y="1440551"/>
            <a:ext cx="2898815" cy="3259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48B7375-8289-9946-DB7B-4122CB708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623" y="1440551"/>
            <a:ext cx="2794000" cy="435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Uro12">
            <a:extLst>
              <a:ext uri="{FF2B5EF4-FFF2-40B4-BE49-F238E27FC236}">
                <a16:creationId xmlns:a16="http://schemas.microsoft.com/office/drawing/2014/main" id="{5FBB1F8D-118B-A28D-3070-9C8001B3C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392" y="1440551"/>
            <a:ext cx="3784600" cy="214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Appendix Testis (Hydatid of Morgagni): Cause &amp; Symptoms">
            <a:extLst>
              <a:ext uri="{FF2B5EF4-FFF2-40B4-BE49-F238E27FC236}">
                <a16:creationId xmlns:a16="http://schemas.microsoft.com/office/drawing/2014/main" id="{D7A13797-5B07-6867-CC0E-6F6A346C37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5911" y="3618601"/>
            <a:ext cx="2699561" cy="2702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83846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6A27B5-8650-F727-C15B-7957738A2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792" y="365125"/>
            <a:ext cx="11539960" cy="1325563"/>
          </a:xfrm>
        </p:spPr>
        <p:txBody>
          <a:bodyPr/>
          <a:lstStyle/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 πατέρας της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ανατομο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-κλινικής μεθόδου - 1761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D15F5D5-8062-1DF5-0C5A-F1FDBEEA6A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7133" y="1906647"/>
            <a:ext cx="7737734" cy="4351338"/>
          </a:xfrm>
        </p:spPr>
      </p:pic>
    </p:spTree>
    <p:extLst>
      <p:ext uri="{BB962C8B-B14F-4D97-AF65-F5344CB8AC3E}">
        <p14:creationId xmlns:p14="http://schemas.microsoft.com/office/powerpoint/2010/main" val="1559870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445A32-0BD2-50F8-A076-001514D4E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307252"/>
            <a:ext cx="11353800" cy="1325563"/>
          </a:xfrm>
        </p:spPr>
        <p:txBody>
          <a:bodyPr/>
          <a:lstStyle/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από την κλίνη ασθενούς στη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νεκροτομική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κλίνη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5E9BE48-22F2-2B2B-4805-859042024C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83452" y="1860349"/>
            <a:ext cx="7825095" cy="4351338"/>
          </a:xfrm>
        </p:spPr>
      </p:pic>
    </p:spTree>
    <p:extLst>
      <p:ext uri="{BB962C8B-B14F-4D97-AF65-F5344CB8AC3E}">
        <p14:creationId xmlns:p14="http://schemas.microsoft.com/office/powerpoint/2010/main" val="42779195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7DCB5A-11D1-8110-C4A4-8A6AF3F9D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907" y="365125"/>
            <a:ext cx="11354764" cy="1325563"/>
          </a:xfrm>
        </p:spPr>
        <p:txBody>
          <a:bodyPr/>
          <a:lstStyle/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Επιστημολογική τομή στην Ιστορία της Ιατρικής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DCCAE74-5659-5243-4C11-72B92849ED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8198" y="1825626"/>
            <a:ext cx="7817812" cy="4351338"/>
          </a:xfrm>
        </p:spPr>
      </p:pic>
    </p:spTree>
    <p:extLst>
      <p:ext uri="{BB962C8B-B14F-4D97-AF65-F5344CB8AC3E}">
        <p14:creationId xmlns:p14="http://schemas.microsoft.com/office/powerpoint/2010/main" val="27831979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2BA02F-2772-EE31-D2BE-C441FABA6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794357" cy="1509974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 μακραίωνη παράδοση της ιπποκράτειας Ιατρικής επέβαλλε την ανύψωση της επισκόπησης σε μέγιστο πυλώνα της φυσικής εξέτασης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141012E-DB75-673B-7CA1-6BE8D16993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8180" y="2141537"/>
            <a:ext cx="7790445" cy="4351338"/>
          </a:xfrm>
        </p:spPr>
      </p:pic>
    </p:spTree>
    <p:extLst>
      <p:ext uri="{BB962C8B-B14F-4D97-AF65-F5344CB8AC3E}">
        <p14:creationId xmlns:p14="http://schemas.microsoft.com/office/powerpoint/2010/main" val="6604744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C49A3A-3D85-44B4-2700-F9FE6281B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05932" cy="1452100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Δια του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Morgagni « 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ανέκυψαν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»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οι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Auenbrugger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Corvisart, Laënnec, Charcot </a:t>
            </a:r>
            <a:b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 γένεση των ειδικοτήτων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0748B9BD-2DD6-5376-3EF0-B80BF513C6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5435" y="2141537"/>
            <a:ext cx="7736715" cy="4351338"/>
          </a:xfrm>
        </p:spPr>
      </p:pic>
    </p:spTree>
    <p:extLst>
      <p:ext uri="{BB962C8B-B14F-4D97-AF65-F5344CB8AC3E}">
        <p14:creationId xmlns:p14="http://schemas.microsoft.com/office/powerpoint/2010/main" val="20860668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E39897-77BD-E0E6-C9AA-3193610E0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571" y="330401"/>
            <a:ext cx="11052858" cy="1325563"/>
          </a:xfrm>
        </p:spPr>
        <p:txBody>
          <a:bodyPr/>
          <a:lstStyle/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Ιατρική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εκπαιδεύση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στη Γαλλία κατά το 19ο αι.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8E5BD5E9-D7A4-C7DC-6813-CB1D74BFB87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4010" y="1837200"/>
            <a:ext cx="2810239" cy="435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http://d.gr-assets.com/books/1347613581l/10131648.jpg">
            <a:extLst>
              <a:ext uri="{FF2B5EF4-FFF2-40B4-BE49-F238E27FC236}">
                <a16:creationId xmlns:a16="http://schemas.microsoft.com/office/drawing/2014/main" id="{BB8667CC-F195-2D9D-D8DF-43813D2ACA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281" y="2212040"/>
            <a:ext cx="253365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90494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CEF158-65B2-0878-B7B2-73A6AACF7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17" y="341976"/>
            <a:ext cx="10821365" cy="780769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Εξέταση τελειόφοιτου ειδικευομένου στο Παρίσι</a:t>
            </a:r>
            <a:b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« Internat » -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Residency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http://www.biusante.parisdescartes.fr/images/banque/zoom/09392.jpg">
            <a:extLst>
              <a:ext uri="{FF2B5EF4-FFF2-40B4-BE49-F238E27FC236}">
                <a16:creationId xmlns:a16="http://schemas.microsoft.com/office/drawing/2014/main" id="{1BBA4197-B877-B1A7-B112-F5EDAEB7655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389" y="1347280"/>
            <a:ext cx="6255956" cy="5429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36188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32B02E-69FA-AAE1-926A-19B790EFF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 επίδραση της πολιτικής κατάστασης στη διαμόρφωση της ιατρικής εκπαίδευσης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5B59975-DF1D-C287-9FCD-280359913B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91532" y="1825625"/>
            <a:ext cx="7808936" cy="4351338"/>
          </a:xfrm>
        </p:spPr>
      </p:pic>
    </p:spTree>
    <p:extLst>
      <p:ext uri="{BB962C8B-B14F-4D97-AF65-F5344CB8AC3E}">
        <p14:creationId xmlns:p14="http://schemas.microsoft.com/office/powerpoint/2010/main" val="6728155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0B7BD-6A38-9C50-5672-2E0E2E163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 επίδραση της Γαλλικής Επανάστασης στη διαμόρφωση της ιατρικής εκπαίδευσης</a:t>
            </a: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F2F53C8-1E62-246F-1EB0-878D63F932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7634" y="1825625"/>
            <a:ext cx="7756732" cy="4351338"/>
          </a:xfrm>
        </p:spPr>
      </p:pic>
    </p:spTree>
    <p:extLst>
      <p:ext uri="{BB962C8B-B14F-4D97-AF65-F5344CB8AC3E}">
        <p14:creationId xmlns:p14="http://schemas.microsoft.com/office/powerpoint/2010/main" val="1239395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3A172D-0590-359C-F121-BAC1EDB9E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690" y="415453"/>
            <a:ext cx="10515600" cy="1428313"/>
          </a:xfrm>
        </p:spPr>
        <p:txBody>
          <a:bodyPr>
            <a:normAutofit fontScale="90000"/>
          </a:bodyPr>
          <a:lstStyle/>
          <a:p>
            <a:r>
              <a:rPr lang="fr-F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fr-FR" altLang="el-G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hilippe Pinel (1745- 1826)</a:t>
            </a:r>
            <a:br>
              <a:rPr lang="el-GR" altLang="el-G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altLang="el-G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Θεμελιωτής της Ψυχιατρικής</a:t>
            </a:r>
            <a:br>
              <a:rPr lang="el-GR" altLang="el-G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altLang="el-G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 </a:t>
            </a:r>
            <a:r>
              <a:rPr lang="el-GR" altLang="el-G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ηθική θεραπεία</a:t>
            </a:r>
            <a:r>
              <a:rPr lang="fr-FR" altLang="el-G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»</a:t>
            </a:r>
            <a:endParaRPr lang="fr-FR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Philippe Pinel.jpg">
            <a:extLst>
              <a:ext uri="{FF2B5EF4-FFF2-40B4-BE49-F238E27FC236}">
                <a16:creationId xmlns:a16="http://schemas.microsoft.com/office/drawing/2014/main" id="{AB58C2F5-FB46-139B-6FBD-4D7987E51B6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904" y="1845001"/>
            <a:ext cx="3916816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4" descr="pinel 1.jpg">
            <a:extLst>
              <a:ext uri="{FF2B5EF4-FFF2-40B4-BE49-F238E27FC236}">
                <a16:creationId xmlns:a16="http://schemas.microsoft.com/office/drawing/2014/main" id="{924FCD63-0CB0-A2F7-5179-B6334B396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57511" y="3134197"/>
            <a:ext cx="2417762" cy="3308350"/>
          </a:xfrm>
          <a:prstGeom prst="rect">
            <a:avLst/>
          </a:prstGeom>
        </p:spPr>
      </p:pic>
      <p:pic>
        <p:nvPicPr>
          <p:cNvPr id="6" name="Picture 2" descr="http://i.dailymail.co.uk/i/pix/2009/08/27/article-1209405-0630369A000005DC-889_634x347.jpg">
            <a:extLst>
              <a:ext uri="{FF2B5EF4-FFF2-40B4-BE49-F238E27FC236}">
                <a16:creationId xmlns:a16="http://schemas.microsoft.com/office/drawing/2014/main" id="{1897B78B-E204-F388-6462-EF9512E7E6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544"/>
          <a:stretch>
            <a:fillRect/>
          </a:stretch>
        </p:blipFill>
        <p:spPr bwMode="auto">
          <a:xfrm>
            <a:off x="6657511" y="150471"/>
            <a:ext cx="5402345" cy="2555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http://www.biusante.parisdescartes.fr/images/banque/zoom/CIPB1319.jpg">
            <a:extLst>
              <a:ext uri="{FF2B5EF4-FFF2-40B4-BE49-F238E27FC236}">
                <a16:creationId xmlns:a16="http://schemas.microsoft.com/office/drawing/2014/main" id="{0AF199E3-7573-23A2-E155-839B70F92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66"/>
          <a:stretch>
            <a:fillRect/>
          </a:stretch>
        </p:blipFill>
        <p:spPr bwMode="auto">
          <a:xfrm>
            <a:off x="9176956" y="3134197"/>
            <a:ext cx="2882900" cy="330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00479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CC5D40-A93D-E817-87B5-644DAD2FA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943" y="365125"/>
            <a:ext cx="11052858" cy="1325563"/>
          </a:xfrm>
        </p:spPr>
        <p:txBody>
          <a:bodyPr/>
          <a:lstStyle/>
          <a:p>
            <a:r>
              <a:rPr lang="en-US" altLang="el-GR" dirty="0"/>
              <a:t> </a:t>
            </a:r>
            <a:r>
              <a:rPr lang="en-US" alt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Bicêtre</a:t>
            </a:r>
            <a:r>
              <a:rPr lang="en-US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-Salpêtrière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http://upload.wikimedia.org/wikipedia/commons/1/12/Philippe_Pinel_%C3%A0_la_Salp%C3%AAtri%C3%A8re.jpg">
            <a:extLst>
              <a:ext uri="{FF2B5EF4-FFF2-40B4-BE49-F238E27FC236}">
                <a16:creationId xmlns:a16="http://schemas.microsoft.com/office/drawing/2014/main" id="{B73624BA-D096-9B8A-C38A-FB2E8282ED7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11" y="2639028"/>
            <a:ext cx="4949331" cy="343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Related image">
            <a:extLst>
              <a:ext uri="{FF2B5EF4-FFF2-40B4-BE49-F238E27FC236}">
                <a16:creationId xmlns:a16="http://schemas.microsoft.com/office/drawing/2014/main" id="{1C423902-A01F-48B9-BE8C-ACF160547D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400" y="76200"/>
            <a:ext cx="5740400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https://upload.wikimedia.org/wikipedia/commons/2/23/H%C3%B4pital_du_Kremlin-Bic%C3%AAtre.jpg">
            <a:extLst>
              <a:ext uri="{FF2B5EF4-FFF2-40B4-BE49-F238E27FC236}">
                <a16:creationId xmlns:a16="http://schemas.microsoft.com/office/drawing/2014/main" id="{AD8E626F-44E0-3524-9742-DDD1BF4476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229" y="3452231"/>
            <a:ext cx="4267201" cy="320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12957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9FCA21-81DC-690A-7590-140385F74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413" y="532435"/>
            <a:ext cx="10902387" cy="1493135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Προσπάθεια του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Pinel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να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αναδε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ί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ξει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πιθανές οργανικές αλλοιώσεις στον εγκέφαλο ψυχικά ασθενών στο πλαίσιο των επιταγών της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ανατομο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-κλινικής μεθόδου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5E15436-4EA5-9082-E600-132E9C9BA7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76532" y="2443939"/>
            <a:ext cx="7688329" cy="4315154"/>
          </a:xfrm>
        </p:spPr>
      </p:pic>
    </p:spTree>
    <p:extLst>
      <p:ext uri="{BB962C8B-B14F-4D97-AF65-F5344CB8AC3E}">
        <p14:creationId xmlns:p14="http://schemas.microsoft.com/office/powerpoint/2010/main" val="22066005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879894-7B2C-C1A1-1E22-72C0BC4F8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altLang="el-G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 υπόθεση </a:t>
            </a:r>
            <a:r>
              <a:rPr lang="en-US" altLang="el-GR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Rouy</a:t>
            </a:r>
            <a:br>
              <a:rPr lang="en-US" altLang="el-G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l-GR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Hersilie</a:t>
            </a:r>
            <a:r>
              <a:rPr lang="en-US" altLang="el-G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l-GR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Rouy</a:t>
            </a:r>
            <a:r>
              <a:rPr lang="en-US" altLang="el-G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(1814-1881)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7034225-7A4A-724E-A509-F0BC502BFB9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652" y="1983913"/>
            <a:ext cx="3211287" cy="435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histo_psy3.gif">
            <a:extLst>
              <a:ext uri="{FF2B5EF4-FFF2-40B4-BE49-F238E27FC236}">
                <a16:creationId xmlns:a16="http://schemas.microsoft.com/office/drawing/2014/main" id="{946BFDF1-91D7-5BED-D1AA-283ACA2913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916" y="2025570"/>
            <a:ext cx="5098713" cy="4268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3" descr="47GUTT_3279530_1_apx_470_.jpg">
            <a:extLst>
              <a:ext uri="{FF2B5EF4-FFF2-40B4-BE49-F238E27FC236}">
                <a16:creationId xmlns:a16="http://schemas.microsoft.com/office/drawing/2014/main" id="{90EF18EB-55AF-A433-5523-D991DF5578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6630" y="1655358"/>
            <a:ext cx="3211288" cy="4837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69700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3877ED6-9BF4-BC84-71E8-E1CB56321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870" y="157524"/>
            <a:ext cx="11295835" cy="5591175"/>
          </a:xfrm>
        </p:spPr>
        <p:txBody>
          <a:bodyPr/>
          <a:lstStyle/>
          <a:p>
            <a:r>
              <a:rPr 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 νόμος του 1838</a:t>
            </a:r>
            <a:b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Το 1968, έναν αιώνα μετά το εξιτήριο της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Hersilie,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 νόμος του 1838 θα αναθεωρηθεί ενώ θα παραμείνει σε ισχύ στη Γαλλία έως το 1990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7" descr="discu1838.jpg">
            <a:extLst>
              <a:ext uri="{FF2B5EF4-FFF2-40B4-BE49-F238E27FC236}">
                <a16:creationId xmlns:a16="http://schemas.microsoft.com/office/drawing/2014/main" id="{79E9CF69-B3CF-8652-92B6-3B96FDC3BE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0056" y="1672783"/>
            <a:ext cx="3671887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69762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3A23CC-72A2-2285-B461-CF1A28C24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511" y="272528"/>
            <a:ext cx="10515600" cy="1325563"/>
          </a:xfrm>
        </p:spPr>
        <p:txBody>
          <a:bodyPr/>
          <a:lstStyle/>
          <a:p>
            <a:r>
              <a:rPr lang="fr-FR" altLang="el-G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Jean Martin Charcot (1825</a:t>
            </a:r>
            <a:r>
              <a:rPr lang="el-GR" altLang="el-G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fr-FR" altLang="el-G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1893)</a:t>
            </a:r>
            <a:br>
              <a:rPr lang="fr-FR" altLang="el-G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altLang="el-G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Θεμελιωτής της Νευρολογίας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AE9070E-D11C-0B5C-86A6-AD3DB6757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286" y="1782502"/>
            <a:ext cx="6273480" cy="4802970"/>
          </a:xfrm>
        </p:spPr>
        <p:txBody>
          <a:bodyPr/>
          <a:lstStyle/>
          <a:p>
            <a:pPr algn="just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l-GR" altLang="el-G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Περιγράφει την πλαγία μυατροφική σκλήρυνση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l-GR" altLang="el-G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Το 1866, έκανε μια θαυμάσια περιγραφή της σκλήρυνσης κατά πλάκας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l-GR" altLang="el-G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Περιέγραψε την «τριάδα του </a:t>
            </a:r>
            <a:r>
              <a:rPr lang="el-GR" altLang="el-GR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Charcot</a:t>
            </a:r>
            <a:r>
              <a:rPr lang="el-GR" altLang="el-G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» </a:t>
            </a:r>
            <a:br>
              <a:rPr lang="el-GR" altLang="el-G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l-GR" altLang="el-G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(νυσταγμός, εκούσιος τρόμος, και διακεκομμένη ομιλία).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l-GR" altLang="el-G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Περιέγραψε το «</a:t>
            </a:r>
            <a:r>
              <a:rPr lang="el-GR" altLang="el-GR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steppage</a:t>
            </a:r>
            <a:r>
              <a:rPr lang="el-GR" altLang="el-G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» </a:t>
            </a:r>
            <a:endParaRPr lang="fr-FR" altLang="el-GR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 eaLnBrk="1" hangingPunct="1">
              <a:spcBef>
                <a:spcPct val="0"/>
              </a:spcBef>
              <a:buClrTx/>
              <a:buSzTx/>
              <a:buNone/>
            </a:pPr>
            <a:r>
              <a:rPr lang="el-GR" altLang="el-G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(Χαρακτηριστικό βάδισμα επί παραλύσεως </a:t>
            </a:r>
            <a:endParaRPr lang="fr-FR" altLang="el-GR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 eaLnBrk="1" hangingPunct="1">
              <a:spcBef>
                <a:spcPct val="0"/>
              </a:spcBef>
              <a:buClrTx/>
              <a:buSzTx/>
              <a:buNone/>
            </a:pPr>
            <a:r>
              <a:rPr lang="el-GR" altLang="el-G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ή παρέσεως του </a:t>
            </a:r>
            <a:r>
              <a:rPr lang="el-GR" altLang="el-GR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περονιαίου</a:t>
            </a:r>
            <a:r>
              <a:rPr lang="el-GR" altLang="el-G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νεύρου) στις πολυνευρίτιδες. </a:t>
            </a:r>
          </a:p>
          <a:p>
            <a:endParaRPr lang="fr-FR" dirty="0"/>
          </a:p>
        </p:txBody>
      </p:sp>
      <p:pic>
        <p:nvPicPr>
          <p:cNvPr id="4" name="Content Placeholder 4" descr="_charcot.JPG">
            <a:extLst>
              <a:ext uri="{FF2B5EF4-FFF2-40B4-BE49-F238E27FC236}">
                <a16:creationId xmlns:a16="http://schemas.microsoft.com/office/drawing/2014/main" id="{792D2CC9-8E90-66EF-3132-F0852EF2DA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277" t="14470" r="44754" b="40675"/>
          <a:stretch>
            <a:fillRect/>
          </a:stretch>
        </p:blipFill>
        <p:spPr bwMode="auto">
          <a:xfrm>
            <a:off x="8338676" y="1934218"/>
            <a:ext cx="2598435" cy="3835762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47617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471956-D398-8470-A1E0-B41AEAD2C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605" y="365125"/>
            <a:ext cx="12072395" cy="1325563"/>
          </a:xfrm>
        </p:spPr>
        <p:txBody>
          <a:bodyPr/>
          <a:lstStyle/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Ύπνωση - Υστερία - κλινικό μάθημα με τον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Charcot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http://baillement.com/image-bis/charcot-brouillet.gif">
            <a:extLst>
              <a:ext uri="{FF2B5EF4-FFF2-40B4-BE49-F238E27FC236}">
                <a16:creationId xmlns:a16="http://schemas.microsoft.com/office/drawing/2014/main" id="{3D1592F0-42D6-69B9-10C5-8D2914C2E67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192" y="1895073"/>
            <a:ext cx="5998837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24776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40C2C9-6419-25F4-01E4-43C2175EA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20" y="488296"/>
            <a:ext cx="10515600" cy="1325563"/>
          </a:xfrm>
        </p:spPr>
        <p:txBody>
          <a:bodyPr/>
          <a:lstStyle/>
          <a:p>
            <a:r>
              <a:rPr lang="fr-FR" altLang="el-G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Claude Bernard (1813-1878)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3794" name="Picture 2" descr="Claude Bernard - Wikiquote, le recueil de citations libres">
            <a:extLst>
              <a:ext uri="{FF2B5EF4-FFF2-40B4-BE49-F238E27FC236}">
                <a16:creationId xmlns:a16="http://schemas.microsoft.com/office/drawing/2014/main" id="{846FD8DA-00D5-79C7-E916-51149D19838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9384" y="952897"/>
            <a:ext cx="2527300" cy="322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F228CCF-DAA2-E33B-2EFD-2B35754AFF55}"/>
              </a:ext>
            </a:extLst>
          </p:cNvPr>
          <p:cNvSpPr txBox="1"/>
          <p:nvPr/>
        </p:nvSpPr>
        <p:spPr>
          <a:xfrm>
            <a:off x="329798" y="2211784"/>
            <a:ext cx="1739917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l-G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Θεμελιωτής της πειραματικής  </a:t>
            </a:r>
            <a:r>
              <a:rPr 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lang="el-G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υσιολογίας</a:t>
            </a:r>
            <a:br>
              <a:rPr lang="fr-F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r-F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Το σάκχαρο μετατρέπεται σε </a:t>
            </a:r>
            <a:r>
              <a:rPr lang="el-G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γλυκαγόνο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στο ήπαρ</a:t>
            </a:r>
            <a:b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 μεταβολισμός του </a:t>
            </a:r>
            <a:r>
              <a:rPr lang="el-G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γλυκαγόνου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ρυθμίζεται από το νευρικό σύστημα </a:t>
            </a:r>
            <a:b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ενώ ο νυγμός της τέταρτης κοιλίας του εγκεφάλου προκαλεί παροδική </a:t>
            </a:r>
            <a:r>
              <a:rPr lang="el-G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σακχαουρία</a:t>
            </a:r>
            <a:b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  </a:t>
            </a:r>
            <a:r>
              <a:rPr lang="el-G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λιπάση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είναι ένα παγκρεατικό ένζυμο απαραίτητο για την πέψη των λιπών</a:t>
            </a:r>
            <a:b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Τα </a:t>
            </a:r>
            <a:r>
              <a:rPr lang="el-G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εικονικά φάρμακα 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συμβάλλουν στην καλύτερη αποτίμηση της δραστικότητας των νέων φαρμάκων </a:t>
            </a:r>
            <a:b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 ζωή και ο θάνατος δεν μπορούν να μελετηθούν από την επιστήμη χωρίς πειραματόζωα</a:t>
            </a:r>
          </a:p>
        </p:txBody>
      </p:sp>
    </p:spTree>
    <p:extLst>
      <p:ext uri="{BB962C8B-B14F-4D97-AF65-F5344CB8AC3E}">
        <p14:creationId xmlns:p14="http://schemas.microsoft.com/office/powerpoint/2010/main" val="266242116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7E3BA3-0B34-5266-2844-EB17891D0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Ζωοτομές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στο υπόγειο της οικίας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Bernard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4C71BA27-04C4-E66D-A23C-70E25B6786B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135" y="1825625"/>
            <a:ext cx="5627730" cy="435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30304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9819B-2B50-677F-023B-6520E7B51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Οι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Bernard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και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Charcot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στο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 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Πάνθεο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»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των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Νευρο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-Φυσιολόγων,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Montréal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D2FB423-362E-B883-3590-45A4210F82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93394" y="2010820"/>
            <a:ext cx="7805212" cy="4351338"/>
          </a:xfrm>
        </p:spPr>
      </p:pic>
    </p:spTree>
    <p:extLst>
      <p:ext uri="{BB962C8B-B14F-4D97-AF65-F5344CB8AC3E}">
        <p14:creationId xmlns:p14="http://schemas.microsoft.com/office/powerpoint/2010/main" val="6361357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7F3357-9559-2503-5C01-834F47F32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488" y="0"/>
            <a:ext cx="11026816" cy="1689904"/>
          </a:xfrm>
        </p:spPr>
        <p:txBody>
          <a:bodyPr>
            <a:normAutofit/>
          </a:bodyPr>
          <a:lstStyle/>
          <a:p>
            <a:pPr algn="ctr"/>
            <a:r>
              <a:rPr lang="en-US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Jean-Louis </a:t>
            </a:r>
            <a:r>
              <a:rPr lang="en-US" alt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Alibert</a:t>
            </a:r>
            <a:r>
              <a:rPr lang="en-US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(1768-1837) </a:t>
            </a:r>
            <a:b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πρωτοπόρος της Δερματολογικής Νοσολογίας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10903B8-4C8E-FDA2-030B-F3A06638E4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992806" y="1975813"/>
            <a:ext cx="2952268" cy="3918575"/>
          </a:xfrm>
        </p:spPr>
        <p:txBody>
          <a:bodyPr>
            <a:normAutofit/>
          </a:bodyPr>
          <a:lstStyle/>
          <a:p>
            <a:pPr eaLnBrk="1" hangingPunct="1"/>
            <a:r>
              <a:rPr lang="el-GR" alt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Περιγράφει</a:t>
            </a:r>
            <a:endParaRPr lang="fr-FR" altLang="el-G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r>
              <a:rPr lang="fr-FR" alt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l-GR" alt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σπογγοειδή μυκητίαση </a:t>
            </a:r>
            <a:endParaRPr lang="fr-FR" altLang="el-G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r>
              <a:rPr lang="fr-FR" alt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l-GR" alt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δερματική λεϊσμανίαση </a:t>
            </a:r>
            <a:endParaRPr lang="fr-FR" altLang="el-G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r>
              <a:rPr lang="fr-FR" alt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l-GR" alt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χηλοειδή</a:t>
            </a:r>
          </a:p>
          <a:p>
            <a:pPr eaLnBrk="1" hangingPunct="1"/>
            <a:endParaRPr lang="el-GR" altLang="el-G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l-GR" alt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Αναδεικνύει την αιτιολογία της ψώρας, το </a:t>
            </a:r>
            <a:r>
              <a:rPr lang="el-GR" altLang="el-G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άκαρι</a:t>
            </a:r>
            <a:r>
              <a:rPr lang="el-GR" alt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fr-FR" dirty="0"/>
          </a:p>
        </p:txBody>
      </p:sp>
      <p:pic>
        <p:nvPicPr>
          <p:cNvPr id="5" name="Picture 2" descr="http://upload.wikimedia.org/wikipedia/commons/thumb/e/ec/Alibert.jpg/228px-Alibert.jpg">
            <a:extLst>
              <a:ext uri="{FF2B5EF4-FFF2-40B4-BE49-F238E27FC236}">
                <a16:creationId xmlns:a16="http://schemas.microsoft.com/office/drawing/2014/main" id="{30A01940-E6CA-FC3A-4470-D399CB288CF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283" y="1975813"/>
            <a:ext cx="3111661" cy="4026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http://www.biusante.parisdescartes.fr/images/banque/zoom/05901.jpg">
            <a:extLst>
              <a:ext uri="{FF2B5EF4-FFF2-40B4-BE49-F238E27FC236}">
                <a16:creationId xmlns:a16="http://schemas.microsoft.com/office/drawing/2014/main" id="{7D8C700E-3B5C-4D6F-1BE0-A345D7F4EF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75" y="1975813"/>
            <a:ext cx="4572000" cy="403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082400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CD9DE1-FFCC-2DFA-DBCC-79087E23C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Το δένδρο των δερματοπαθειών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865C82E-456C-DC40-513C-44B0E0BA96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1524" y="1825625"/>
            <a:ext cx="7768951" cy="4351338"/>
          </a:xfrm>
        </p:spPr>
      </p:pic>
    </p:spTree>
    <p:extLst>
      <p:ext uri="{BB962C8B-B14F-4D97-AF65-F5344CB8AC3E}">
        <p14:creationId xmlns:p14="http://schemas.microsoft.com/office/powerpoint/2010/main" val="93523384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66F9A0-06FC-3505-500E-897440CE8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 παρισινή άνθιση της Δερματολογίας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http://www.biusante.parisdescartes.fr/images/banque/zoom/03302.jpg">
            <a:extLst>
              <a:ext uri="{FF2B5EF4-FFF2-40B4-BE49-F238E27FC236}">
                <a16:creationId xmlns:a16="http://schemas.microsoft.com/office/drawing/2014/main" id="{BD86D225-89AB-EFBB-ABA9-BA3AFF3E06B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728" y="1941965"/>
            <a:ext cx="2368228" cy="4118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http://www.danderm-pdv.is.kkh.dk/moulages/images/picsd/varicella-1.jpg">
            <a:extLst>
              <a:ext uri="{FF2B5EF4-FFF2-40B4-BE49-F238E27FC236}">
                <a16:creationId xmlns:a16="http://schemas.microsoft.com/office/drawing/2014/main" id="{ECBF0A33-6E72-B47E-610F-B4969571965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709" y="1825624"/>
            <a:ext cx="325262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://www.jim.fr/e-docs/00/01/5C/FA/media_REgnier9.jpg">
            <a:extLst>
              <a:ext uri="{FF2B5EF4-FFF2-40B4-BE49-F238E27FC236}">
                <a16:creationId xmlns:a16="http://schemas.microsoft.com/office/drawing/2014/main" id="{3CF71B6B-CFE7-67BD-8810-D1674B033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5087" y="2540793"/>
            <a:ext cx="4510713" cy="292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57539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6C29C5-4EB7-3AE4-B746-3473E8702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Δεύτερη </a:t>
            </a:r>
            <a:r>
              <a:rPr lang="el-GR">
                <a:latin typeface="Times New Roman" panose="02020603050405020304" pitchFamily="18" charset="0"/>
                <a:cs typeface="Times New Roman" panose="02020603050405020304" pitchFamily="18" charset="0"/>
              </a:rPr>
              <a:t>σημαντική ιατρική έκδοση το 1761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3BB2BB0-D3A7-B4B5-316E-010E80C9B2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2156" y="1825625"/>
            <a:ext cx="7727687" cy="4351338"/>
          </a:xfrm>
        </p:spPr>
      </p:pic>
    </p:spTree>
    <p:extLst>
      <p:ext uri="{BB962C8B-B14F-4D97-AF65-F5344CB8AC3E}">
        <p14:creationId xmlns:p14="http://schemas.microsoft.com/office/powerpoint/2010/main" val="873962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EE9409-8D9C-27C0-5800-6F00D3DF8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430" y="142918"/>
            <a:ext cx="10515600" cy="1325563"/>
          </a:xfrm>
        </p:spPr>
        <p:txBody>
          <a:bodyPr/>
          <a:lstStyle/>
          <a:p>
            <a:pPr algn="ctr"/>
            <a:r>
              <a:rPr lang="fr-F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Xavier Bichat</a:t>
            </a:r>
            <a: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(1771-1802)</a:t>
            </a:r>
            <a:b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Θεμελιωτής της Ιστολογίας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E63B57E-0086-B055-D4D6-617A210896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2141537"/>
            <a:ext cx="5181600" cy="4351338"/>
          </a:xfrm>
        </p:spPr>
        <p:txBody>
          <a:bodyPr/>
          <a:lstStyle/>
          <a:p>
            <a:pPr eaLnBrk="1" hangingPunct="1"/>
            <a:r>
              <a:rPr lang="el-GR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εισήγαγε την έννοια των ιστών (μεμβρανών), των οποίων διακρίνει 21 είδη, θεμελίωσε την ειδικότητα της ιστολογίας</a:t>
            </a:r>
            <a:endParaRPr lang="en-US" altLang="el-G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l-GR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έδωσε ως εξής τον επιστημονικό ορισμό της ζωής: «Ζωή είναι το σύνολο των λειτουργιών που αντιστέκονται στο θάνατο»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http://www.biusante.parisdescartes.fr/images/banque/zoom/CISA1080.jpg">
            <a:extLst>
              <a:ext uri="{FF2B5EF4-FFF2-40B4-BE49-F238E27FC236}">
                <a16:creationId xmlns:a16="http://schemas.microsoft.com/office/drawing/2014/main" id="{43408FF6-7AA7-2DB1-45BA-ABCA796AB09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170" y="1482949"/>
            <a:ext cx="3588151" cy="5065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13697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F6FDC9-A896-3F9C-5ACD-B92D1BE2C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81841" cy="1382652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Κορβιζάρ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Θεμελιωτής της Καρδιολογίας</a:t>
            </a:r>
            <a:b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Προώθησε και εξέλιξε τη μελέτη του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Άουενμπρούγκερ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πάνω στην επίκρουση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A77D36B-CAA7-8C92-4AD4-13AB13C55E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23454" y="2141537"/>
            <a:ext cx="6269183" cy="4351338"/>
          </a:xfrm>
        </p:spPr>
      </p:pic>
    </p:spTree>
    <p:extLst>
      <p:ext uri="{BB962C8B-B14F-4D97-AF65-F5344CB8AC3E}">
        <p14:creationId xmlns:p14="http://schemas.microsoft.com/office/powerpoint/2010/main" val="38343552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347141-8A14-4D67-C8E4-E6A8AD278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l-GR" altLang="el-GR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«Μπορεί να μην εμπιστεύομαι την ιατρική, αλλά εμπιστεύομαι τον </a:t>
            </a:r>
            <a:r>
              <a:rPr lang="el-GR" altLang="el-GR" sz="4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Κορβιζάρ</a:t>
            </a:r>
            <a:r>
              <a:rPr lang="el-GR" altLang="el-GR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el-GR" altLang="el-G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Μέγας Ναπολέων</a:t>
            </a:r>
            <a:br>
              <a:rPr lang="el-GR" altLang="el-GR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http://napoleonbonapartepodcast.com/wp-content/uploads/2008/09/napoleononsthelena.jpg">
            <a:extLst>
              <a:ext uri="{FF2B5EF4-FFF2-40B4-BE49-F238E27FC236}">
                <a16:creationId xmlns:a16="http://schemas.microsoft.com/office/drawing/2014/main" id="{F296A92E-56C2-0A0B-FE1C-F2BDFE53612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1685" y="1971374"/>
            <a:ext cx="5788629" cy="4227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717878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58787D-09CE-3A6D-086C-02A845B44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altLang="el-G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Leopold von </a:t>
            </a:r>
            <a:r>
              <a:rPr lang="fr-FR" altLang="el-GR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Auenbrugger</a:t>
            </a:r>
            <a:r>
              <a:rPr lang="el-GR" altLang="el-G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l-G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(1722-1809)</a:t>
            </a:r>
            <a:br>
              <a:rPr lang="en-US" altLang="el-G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l-G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l-GR" sz="4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Inventum</a:t>
            </a:r>
            <a:r>
              <a:rPr lang="fr-FR" altLang="el-GR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l-GR" sz="4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novum</a:t>
            </a:r>
            <a:r>
              <a:rPr lang="fr-FR" altLang="el-GR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l-G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(1761)</a:t>
            </a:r>
            <a:r>
              <a:rPr lang="el-GR" altLang="el-G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Επίκρουση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981FD467-FD63-962D-E8C7-EDDF325EE8A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533" y="1982243"/>
            <a:ext cx="2545532" cy="435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Content Placeholder 4" descr="_auenbrugger1.JPG">
            <a:extLst>
              <a:ext uri="{FF2B5EF4-FFF2-40B4-BE49-F238E27FC236}">
                <a16:creationId xmlns:a16="http://schemas.microsoft.com/office/drawing/2014/main" id="{60C483AE-8298-CE90-788D-2AE21A7D73B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9" t="16837" r="10716" b="43500"/>
          <a:stretch>
            <a:fillRect/>
          </a:stretch>
        </p:blipFill>
        <p:spPr>
          <a:xfrm>
            <a:off x="914400" y="2124393"/>
            <a:ext cx="5181600" cy="4067038"/>
          </a:xfrm>
        </p:spPr>
      </p:pic>
    </p:spTree>
    <p:extLst>
      <p:ext uri="{BB962C8B-B14F-4D97-AF65-F5344CB8AC3E}">
        <p14:creationId xmlns:p14="http://schemas.microsoft.com/office/powerpoint/2010/main" val="217539638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76F8AD-FD8F-0E82-AE81-F14744F36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 συνεισφορά του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Corvisart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3688C90-321B-2FB3-A1E1-190E8C11AEB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 eaLnBrk="1" hangingPunct="1"/>
            <a: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Όρος</a:t>
            </a:r>
            <a:r>
              <a:rPr lang="fr-F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fr-FR" alt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 Lésion organique »</a:t>
            </a:r>
            <a:endParaRPr lang="el-GR" altLang="el-GR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l-GR" altLang="el-G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l-GR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Περιέγραψε πρώτος τον καρδιακό «</a:t>
            </a:r>
            <a:r>
              <a:rPr lang="el-GR" altLang="el-G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ροίζο</a:t>
            </a:r>
            <a:r>
              <a:rPr lang="el-GR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που ανευρίσκεται στις </a:t>
            </a:r>
            <a:r>
              <a:rPr lang="el-GR" altLang="el-G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βαλβιδοπάθειες</a:t>
            </a:r>
            <a:r>
              <a:rPr lang="el-GR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el-G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l-G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l-GR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Ταξινόμησε </a:t>
            </a:r>
            <a:r>
              <a:rPr lang="en-US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τα ανευρύσματα σε παθητικά και ενεργητικά και ξεχώρισε τις κοιλιακές υπερτροφίες («νόσος του </a:t>
            </a:r>
            <a:r>
              <a:rPr lang="el-GR" altLang="el-G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Κορβιζάρ</a:t>
            </a:r>
            <a:r>
              <a:rPr lang="el-GR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»). </a:t>
            </a:r>
          </a:p>
          <a:p>
            <a:endParaRPr lang="fr-FR" dirty="0"/>
          </a:p>
        </p:txBody>
      </p:sp>
      <p:pic>
        <p:nvPicPr>
          <p:cNvPr id="10242" name="Picture 2" descr="Facies, Couleur de peau, Flashcards | Quizlet">
            <a:extLst>
              <a:ext uri="{FF2B5EF4-FFF2-40B4-BE49-F238E27FC236}">
                <a16:creationId xmlns:a16="http://schemas.microsoft.com/office/drawing/2014/main" id="{DE182ABF-8787-04E8-766D-BC79964DED90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415" y="2292581"/>
            <a:ext cx="3616124" cy="3013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46779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D31DA0-9826-B644-D639-66969330D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 </a:t>
            </a:r>
            <a:r>
              <a:rPr lang="fr-FR" altLang="el-GR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Essai sur les maladies et les lésions  organiques du cœur et des gros vaisseaux</a:t>
            </a:r>
            <a:r>
              <a:rPr lang="el-GR" altLang="el-GR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en-US" altLang="el-G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altLang="el-G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1806</a:t>
            </a:r>
            <a:r>
              <a:rPr lang="en-US" altLang="el-G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90D44E7-B78D-7F2B-A66B-980A38435E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05360" y="1987671"/>
            <a:ext cx="5181600" cy="4351338"/>
          </a:xfrm>
        </p:spPr>
        <p:txBody>
          <a:bodyPr/>
          <a:lstStyle/>
          <a:p>
            <a:pPr marL="53975" eaLnBrk="1" hangingPunct="1">
              <a:buFont typeface="Arial" panose="020B0604020202020204" pitchFamily="34" charset="0"/>
              <a:buChar char="•"/>
            </a:pPr>
            <a:r>
              <a:rPr lang="el-GR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Το πρώτο σύγχρονο σύγγραμμα</a:t>
            </a:r>
            <a:r>
              <a:rPr lang="en-US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καρδιολογίας </a:t>
            </a:r>
          </a:p>
          <a:p>
            <a:pPr marL="53975" eaLnBrk="1" hangingPunct="1">
              <a:buFont typeface="Arial" panose="020B0604020202020204" pitchFamily="34" charset="0"/>
              <a:buChar char="•"/>
            </a:pPr>
            <a:endParaRPr lang="el-GR" altLang="el-G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975" eaLnBrk="1" hangingPunct="1">
              <a:buFont typeface="Arial" panose="020B0604020202020204" pitchFamily="34" charset="0"/>
              <a:buChar char="•"/>
            </a:pPr>
            <a:r>
              <a:rPr lang="el-GR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 έκδοση του 1811 αφιερώθηκε στον Μ.</a:t>
            </a:r>
            <a:r>
              <a:rPr lang="en-US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Ναπολέοντα</a:t>
            </a:r>
          </a:p>
          <a:p>
            <a:endParaRPr lang="fr-FR" dirty="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D5EB8C10-CDC9-21A7-E33B-0E765429D9F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5841" y="1987671"/>
            <a:ext cx="2657305" cy="435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334406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A4A5BD-FCF4-758F-12D1-258BACC55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Καθ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J-F Hutin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για τη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ζέυξη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ιπποκράτειας και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ανατομο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-κλινικής Ιατρικής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75705AB-D531-D387-030D-33FF30753B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4123" y="1825625"/>
            <a:ext cx="7743753" cy="4351338"/>
          </a:xfrm>
        </p:spPr>
      </p:pic>
    </p:spTree>
    <p:extLst>
      <p:ext uri="{BB962C8B-B14F-4D97-AF65-F5344CB8AC3E}">
        <p14:creationId xmlns:p14="http://schemas.microsoft.com/office/powerpoint/2010/main" val="9573903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B6D3F1-B27E-B829-09F8-28C1BC19D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Από την άμεση ακρόαση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=&gt;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στην έμμεση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4A33B48-DE68-2121-11DC-1C477A8D64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69303" y="1906647"/>
            <a:ext cx="6653394" cy="4351338"/>
          </a:xfrm>
        </p:spPr>
      </p:pic>
    </p:spTree>
    <p:extLst>
      <p:ext uri="{BB962C8B-B14F-4D97-AF65-F5344CB8AC3E}">
        <p14:creationId xmlns:p14="http://schemas.microsoft.com/office/powerpoint/2010/main" val="315877290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9A8479-9D21-FF6F-623C-7FBF9FD50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534" y="282252"/>
            <a:ext cx="10965484" cy="1325563"/>
          </a:xfrm>
        </p:spPr>
        <p:txBody>
          <a:bodyPr>
            <a:normAutofit fontScale="90000"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René-Théophile-Hyacinthe Laënnec</a:t>
            </a:r>
            <a:b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Θεμελιωτής της </a:t>
            </a:r>
            <a:br>
              <a:rPr lang="el-G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Πνευμονολογίας</a:t>
            </a:r>
            <a:endParaRPr lang="fr-FR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http://www.biusante.parisdescartes.fr/images/banque/zoom/00003.jpg">
            <a:extLst>
              <a:ext uri="{FF2B5EF4-FFF2-40B4-BE49-F238E27FC236}">
                <a16:creationId xmlns:a16="http://schemas.microsoft.com/office/drawing/2014/main" id="{E26655F6-0D07-1F4C-7C29-04EBC5E49E5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945" y="2376338"/>
            <a:ext cx="2842549" cy="3790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http://www.biusante.parisdescartes.fr/images/banque/zoom/03296.jpg">
            <a:extLst>
              <a:ext uri="{FF2B5EF4-FFF2-40B4-BE49-F238E27FC236}">
                <a16:creationId xmlns:a16="http://schemas.microsoft.com/office/drawing/2014/main" id="{C82763B1-A86B-1508-D9BA-145F3831278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003" y="968042"/>
            <a:ext cx="2842549" cy="559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://www.biusante.parisdescartes.fr/images/banque/zoom/anmpx47x0010d.jpg">
            <a:extLst>
              <a:ext uri="{FF2B5EF4-FFF2-40B4-BE49-F238E27FC236}">
                <a16:creationId xmlns:a16="http://schemas.microsoft.com/office/drawing/2014/main" id="{49319D2B-7565-E060-F9EF-1FC0A36CC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5"/>
          <a:stretch>
            <a:fillRect/>
          </a:stretch>
        </p:blipFill>
        <p:spPr bwMode="auto">
          <a:xfrm>
            <a:off x="4011396" y="1155735"/>
            <a:ext cx="4609046" cy="5543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82299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5B8454-9B90-58CA-BD11-024A9D7B5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64" y="254643"/>
            <a:ext cx="10589871" cy="1325563"/>
          </a:xfrm>
        </p:spPr>
        <p:txBody>
          <a:bodyPr/>
          <a:lstStyle/>
          <a:p>
            <a:pPr algn="ctr"/>
            <a: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Gaspar</a:t>
            </a:r>
            <a:r>
              <a:rPr lang="en-US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l-GR" alt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Laurent</a:t>
            </a:r>
            <a: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Bayle</a:t>
            </a:r>
            <a: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(1774</a:t>
            </a:r>
            <a:r>
              <a:rPr lang="en-US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1816)</a:t>
            </a:r>
            <a:b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Πρωτοπόρος στη </a:t>
            </a:r>
            <a:r>
              <a:rPr lang="el-GR" alt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Φθισιολογία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http://img4.hostingpics.net/pics/56283503092013062.jpg">
            <a:extLst>
              <a:ext uri="{FF2B5EF4-FFF2-40B4-BE49-F238E27FC236}">
                <a16:creationId xmlns:a16="http://schemas.microsoft.com/office/drawing/2014/main" id="{04C52EF0-3244-196C-969A-CE54D5161FB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3" t="2930" r="12109"/>
          <a:stretch>
            <a:fillRect/>
          </a:stretch>
        </p:blipFill>
        <p:spPr bwMode="auto">
          <a:xfrm>
            <a:off x="2673194" y="1999245"/>
            <a:ext cx="269223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http://www.biusante.parisdescartes.fr/images/banque/zoom/anmpx09x0176.jpg">
            <a:extLst>
              <a:ext uri="{FF2B5EF4-FFF2-40B4-BE49-F238E27FC236}">
                <a16:creationId xmlns:a16="http://schemas.microsoft.com/office/drawing/2014/main" id="{9E1CC0F6-5D9A-76B0-1633-C34A5495F95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3"/>
          <a:stretch>
            <a:fillRect/>
          </a:stretch>
        </p:blipFill>
        <p:spPr bwMode="auto">
          <a:xfrm>
            <a:off x="6928701" y="1999245"/>
            <a:ext cx="3205612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577850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F639B67-EA68-A769-83E0-5D417AA8A5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122" y="486137"/>
            <a:ext cx="7768102" cy="5690826"/>
          </a:xfrm>
        </p:spPr>
        <p:txBody>
          <a:bodyPr>
            <a:normAutofit/>
          </a:bodyPr>
          <a:lstStyle/>
          <a:p>
            <a:pPr eaLnBrk="1" hangingPunct="1"/>
            <a:r>
              <a:rPr lang="el-GR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θεμελίωσε τη νοσογραφία των βλαβών</a:t>
            </a:r>
            <a:r>
              <a:rPr lang="fr-FR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l-GR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Στήριζε τη φθίση στις βλάβες και όχι στα συμπτώματα. Το γεγονός ότι είχε την ικανότητα να ξεχωρίζει 6 είδη και 40 ποικιλίες φθίσεως, αποδεικνύει το πάθος που είχε για τη νοσογραφία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1802 - περιέγραψε τη νεφρική φυματίωση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1808 - περιέγραψε το οίδημα της επιγλωττίδας και απέδειξε την ομοιότητα ανάμεσα στους πολύποδες των ρινικών βόθρων και εκείνους του πεπτικού σωλήνα και του βλεννογόνου της μήτρας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υποστήριξε τη θεωρία της «καρκινικής προδιαθέσεως»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1812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περιέγραψε τον καρκίνο του παγκρέατος</a:t>
            </a:r>
          </a:p>
          <a:p>
            <a:endParaRPr lang="fr-FR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8B94AD0-8657-8FA4-62FF-A01282D1F09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49" t="32227" r="35760" b="7713"/>
          <a:stretch>
            <a:fillRect/>
          </a:stretch>
        </p:blipFill>
        <p:spPr bwMode="auto">
          <a:xfrm>
            <a:off x="8200224" y="486137"/>
            <a:ext cx="3559654" cy="5837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811835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A5CB16-7A43-6695-1DFC-5032C1C7F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Οι δύο συνεργάτες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9B047F0-E107-1ED0-EB9A-91FE975416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81616" y="1825625"/>
            <a:ext cx="7828767" cy="4351338"/>
          </a:xfrm>
        </p:spPr>
      </p:pic>
    </p:spTree>
    <p:extLst>
      <p:ext uri="{BB962C8B-B14F-4D97-AF65-F5344CB8AC3E}">
        <p14:creationId xmlns:p14="http://schemas.microsoft.com/office/powerpoint/2010/main" val="225201869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EF1A16-0E3F-26ED-5858-1A3B87832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Εξύψωση της ακρόασης σε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μέιζονα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θέση κατά την κλινική εξέταση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BAED468-46B0-5EA1-1FD7-4BB0FD4C1D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0554" y="1987671"/>
            <a:ext cx="7770892" cy="4351338"/>
          </a:xfrm>
        </p:spPr>
      </p:pic>
    </p:spTree>
    <p:extLst>
      <p:ext uri="{BB962C8B-B14F-4D97-AF65-F5344CB8AC3E}">
        <p14:creationId xmlns:p14="http://schemas.microsoft.com/office/powerpoint/2010/main" val="408737236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C474F2-DFB7-DAB0-191D-27DA56E22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 γιατρός κάνει τη νόσο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 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να μιλήσει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»</a:t>
            </a:r>
            <a:b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Αναζήτηση κλινικών σημείων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5323A60-893D-DC72-EDB2-839F00F75A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6057" y="2141537"/>
            <a:ext cx="7759886" cy="4351338"/>
          </a:xfrm>
        </p:spPr>
      </p:pic>
    </p:spTree>
    <p:extLst>
      <p:ext uri="{BB962C8B-B14F-4D97-AF65-F5344CB8AC3E}">
        <p14:creationId xmlns:p14="http://schemas.microsoft.com/office/powerpoint/2010/main" val="182895412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2A6EC8-4C69-91FC-B1A4-183A7193C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γιατρός από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κατ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ουσίαν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παρατηρητής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62BFC01-5996-1B5D-663C-652FC2CCA4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2156" y="1825625"/>
            <a:ext cx="7727687" cy="4351338"/>
          </a:xfrm>
        </p:spPr>
      </p:pic>
    </p:spTree>
    <p:extLst>
      <p:ext uri="{BB962C8B-B14F-4D97-AF65-F5344CB8AC3E}">
        <p14:creationId xmlns:p14="http://schemas.microsoft.com/office/powerpoint/2010/main" val="330706391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2D6B79-595B-02D5-B23A-DEBD4E3B2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Λαμβάνει ενεργό ρόλο στην άμεση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 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εμπλοκή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»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με τον ασθενή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7B75BF4-DB36-43EC-D0F4-A85AC7971C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7118" y="1825625"/>
            <a:ext cx="7781853" cy="4351338"/>
          </a:xfrm>
        </p:spPr>
      </p:pic>
    </p:spTree>
    <p:extLst>
      <p:ext uri="{BB962C8B-B14F-4D97-AF65-F5344CB8AC3E}">
        <p14:creationId xmlns:p14="http://schemas.microsoft.com/office/powerpoint/2010/main" val="191836546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1C2FB0-190D-0051-780D-80343D2DB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 παρατηρητικότητα του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Λαεννέκ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συναντά την επινοητικότητα των παιδιών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037B2EA4-99CF-F013-BA4D-EC7242529D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3340" y="1883499"/>
            <a:ext cx="6685319" cy="4351338"/>
          </a:xfrm>
        </p:spPr>
      </p:pic>
    </p:spTree>
    <p:extLst>
      <p:ext uri="{BB962C8B-B14F-4D97-AF65-F5344CB8AC3E}">
        <p14:creationId xmlns:p14="http://schemas.microsoft.com/office/powerpoint/2010/main" val="307377535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FEB8F1-3392-DF00-5908-652E5C3FD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Ανδριάντας του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Λαεννέκ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στη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Βρεττάνη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19C87B2-7D81-1A96-5CBB-8B7F4C4A65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6057" y="1825625"/>
            <a:ext cx="7759886" cy="4351338"/>
          </a:xfrm>
        </p:spPr>
      </p:pic>
    </p:spTree>
    <p:extLst>
      <p:ext uri="{BB962C8B-B14F-4D97-AF65-F5344CB8AC3E}">
        <p14:creationId xmlns:p14="http://schemas.microsoft.com/office/powerpoint/2010/main" val="10254355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058D86-B993-3EBF-6DC8-6667D4B18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 τύπος του πρώτου στηθοσκοπίου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6025756-D4A7-B536-5FEB-49F54F8D5B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9587" y="1825625"/>
            <a:ext cx="7772825" cy="4351338"/>
          </a:xfrm>
        </p:spPr>
      </p:pic>
    </p:spTree>
    <p:extLst>
      <p:ext uri="{BB962C8B-B14F-4D97-AF65-F5344CB8AC3E}">
        <p14:creationId xmlns:p14="http://schemas.microsoft.com/office/powerpoint/2010/main" val="131599635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C2EACD-5E8F-015D-1471-F5D796788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Το ρηξικέλευθο σύγγραμμα του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Λαεννέκ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για την ακρόαση των πνευμόνων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E736C79-7FEC-938B-EBA6-C52DF00911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6670" y="2010820"/>
            <a:ext cx="7718659" cy="4351338"/>
          </a:xfrm>
        </p:spPr>
      </p:pic>
    </p:spTree>
    <p:extLst>
      <p:ext uri="{BB962C8B-B14F-4D97-AF65-F5344CB8AC3E}">
        <p14:creationId xmlns:p14="http://schemas.microsoft.com/office/powerpoint/2010/main" val="428890407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F4C6C5-0402-2741-3D65-4D498BFD1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Επιτοίχια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πλάκα για το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Λαεννέκ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στο Νοσοκομείο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Necker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των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Παρισίων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ECA6B77-168A-DAA6-F427-90B68F8708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101" y="1860349"/>
            <a:ext cx="7763798" cy="4351338"/>
          </a:xfrm>
        </p:spPr>
      </p:pic>
    </p:spTree>
    <p:extLst>
      <p:ext uri="{BB962C8B-B14F-4D97-AF65-F5344CB8AC3E}">
        <p14:creationId xmlns:p14="http://schemas.microsoft.com/office/powerpoint/2010/main" val="393157645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BC0304-69AF-536E-14E3-0EA303A18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 φλαουτίστας συναντά τον κλινικό γιατρό και ο ελληνομαθής τον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λεξιπλάστη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136FDB03-34A4-CBC5-191E-C0E7A948E9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5828" y="1987671"/>
            <a:ext cx="7708851" cy="4351338"/>
          </a:xfrm>
        </p:spPr>
      </p:pic>
    </p:spTree>
    <p:extLst>
      <p:ext uri="{BB962C8B-B14F-4D97-AF65-F5344CB8AC3E}">
        <p14:creationId xmlns:p14="http://schemas.microsoft.com/office/powerpoint/2010/main" val="240137811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EB8D77-860D-F312-6011-FA132FE00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Περιγραφή ειδικών κλινικών ευρημάτων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427B267-B681-C5F5-B658-456659CC89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4637" y="1860350"/>
            <a:ext cx="7722725" cy="4351338"/>
          </a:xfrm>
        </p:spPr>
      </p:pic>
    </p:spTree>
    <p:extLst>
      <p:ext uri="{BB962C8B-B14F-4D97-AF65-F5344CB8AC3E}">
        <p14:creationId xmlns:p14="http://schemas.microsoft.com/office/powerpoint/2010/main" val="333070136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381312-4E17-E2C3-665D-11C55E3D0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Τιμή στο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Λαεννέκ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DA313CA8-3E40-B240-E14C-71383426F0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2156" y="1825625"/>
            <a:ext cx="7727687" cy="4351338"/>
          </a:xfrm>
        </p:spPr>
      </p:pic>
    </p:spTree>
    <p:extLst>
      <p:ext uri="{BB962C8B-B14F-4D97-AF65-F5344CB8AC3E}">
        <p14:creationId xmlns:p14="http://schemas.microsoft.com/office/powerpoint/2010/main" val="216432697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A11D88-101A-450C-250A-399559FF7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Μνήμη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Λαεννέκ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2FF8CE7-319D-35C6-F85F-B8E3BB8A48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9587" y="1825625"/>
            <a:ext cx="7772825" cy="4351338"/>
          </a:xfrm>
        </p:spPr>
      </p:pic>
    </p:spTree>
    <p:extLst>
      <p:ext uri="{BB962C8B-B14F-4D97-AF65-F5344CB8AC3E}">
        <p14:creationId xmlns:p14="http://schemas.microsoft.com/office/powerpoint/2010/main" val="307935090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142121-AD35-237D-EE3F-A2C4091FE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49000" cy="1325563"/>
          </a:xfrm>
        </p:spPr>
        <p:txBody>
          <a:bodyPr/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Ταινία του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Μωρίς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Κλως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για το βίο του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Λαεννέκ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3E3580A-F4EF-E742-ED3A-E67A4AFBFC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2347" y="1837200"/>
            <a:ext cx="7740706" cy="4351338"/>
          </a:xfrm>
        </p:spPr>
      </p:pic>
    </p:spTree>
    <p:extLst>
      <p:ext uri="{BB962C8B-B14F-4D97-AF65-F5344CB8AC3E}">
        <p14:creationId xmlns:p14="http://schemas.microsoft.com/office/powerpoint/2010/main" val="42108300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FEA544-E966-A77E-EF45-D8A2550A4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και η άμεση ακρόαση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;;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D61F92A-1694-59E0-E96E-56FDD97C21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4637" y="1825625"/>
            <a:ext cx="7722725" cy="4351338"/>
          </a:xfrm>
        </p:spPr>
      </p:pic>
    </p:spTree>
    <p:extLst>
      <p:ext uri="{BB962C8B-B14F-4D97-AF65-F5344CB8AC3E}">
        <p14:creationId xmlns:p14="http://schemas.microsoft.com/office/powerpoint/2010/main" val="193275560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4C9346-4D83-C39E-A274-FC91F8CE7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 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Το μοναδικό πράγμα που αγγίζει ο γιατρός είναι τα χρήματα της επίσκεψης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»,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Μολιέρος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32E5C4C-399E-66AD-A792-157AF57E3D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2621" y="1895073"/>
            <a:ext cx="7726758" cy="4351338"/>
          </a:xfrm>
        </p:spPr>
      </p:pic>
    </p:spTree>
    <p:extLst>
      <p:ext uri="{BB962C8B-B14F-4D97-AF65-F5344CB8AC3E}">
        <p14:creationId xmlns:p14="http://schemas.microsoft.com/office/powerpoint/2010/main" val="28522372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C7DBA6-1AF4-3269-92FD-C195AE9C3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εμπέδωση της φυσικής εξέτασης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B366776-6D34-3618-A6BD-820591F5E8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8113" y="1825625"/>
            <a:ext cx="7715774" cy="4351338"/>
          </a:xfrm>
        </p:spPr>
      </p:pic>
    </p:spTree>
    <p:extLst>
      <p:ext uri="{BB962C8B-B14F-4D97-AF65-F5344CB8AC3E}">
        <p14:creationId xmlns:p14="http://schemas.microsoft.com/office/powerpoint/2010/main" val="319354828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09DB28-554E-83BB-5A79-41E7CC05B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304" y="272528"/>
            <a:ext cx="10515600" cy="1325563"/>
          </a:xfrm>
        </p:spPr>
        <p:txBody>
          <a:bodyPr/>
          <a:lstStyle/>
          <a:p>
            <a:pPr algn="ctr"/>
            <a: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François </a:t>
            </a:r>
            <a:r>
              <a:rPr lang="el-GR" alt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Broussais</a:t>
            </a:r>
            <a:r>
              <a:rPr lang="fr-F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1772</a:t>
            </a:r>
            <a:r>
              <a:rPr lang="fr-F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1838</a:t>
            </a:r>
            <a:r>
              <a:rPr lang="fr-F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fr-FR" altLang="el-GR" sz="3600" dirty="0"/>
            </a:b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7E63C9D-4BDB-2EFD-F5C7-841CD0F269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8075" y="1598091"/>
            <a:ext cx="6851172" cy="4428924"/>
          </a:xfrm>
        </p:spPr>
        <p:txBody>
          <a:bodyPr>
            <a:normAutofit fontScale="85000" lnSpcReduction="20000"/>
          </a:bodyPr>
          <a:lstStyle/>
          <a:p>
            <a:pPr algn="just" eaLnBrk="1" hangingPunct="1"/>
            <a:r>
              <a:rPr lang="fr-FR" altLang="el-GR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 </a:t>
            </a:r>
            <a:r>
              <a:rPr lang="el-GR" altLang="el-GR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Φυσιολογισμός</a:t>
            </a:r>
            <a:r>
              <a:rPr lang="fr-FR" altLang="el-GR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»</a:t>
            </a:r>
            <a:r>
              <a:rPr lang="fr-FR" altLang="el-G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l-GR" alt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Σθενικές</a:t>
            </a:r>
            <a: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νόσοι </a:t>
            </a:r>
            <a:r>
              <a:rPr lang="fr-FR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=&gt; </a:t>
            </a:r>
            <a:r>
              <a:rPr lang="el-GR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κατασταλτική, </a:t>
            </a:r>
            <a:r>
              <a:rPr lang="el-GR" altLang="el-G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αποσυμφορητική</a:t>
            </a:r>
            <a:r>
              <a:rPr lang="el-GR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θεραπεία</a:t>
            </a:r>
          </a:p>
          <a:p>
            <a:pPr algn="just" eaLnBrk="1" hangingPunct="1"/>
            <a:r>
              <a:rPr lang="el-GR" altLang="el-GR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Δίαιτα-</a:t>
            </a:r>
            <a:r>
              <a:rPr lang="el-GR" altLang="el-GR" sz="28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εμεταγωγά</a:t>
            </a:r>
            <a:r>
              <a:rPr lang="el-GR" altLang="el-GR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-καθαρκτικά, αφαίμαξη-εις</a:t>
            </a:r>
          </a:p>
          <a:p>
            <a:pPr algn="just" eaLnBrk="1" hangingPunct="1"/>
            <a:r>
              <a:rPr lang="el-GR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υπαγωγή του συνόλου των νοσημάτων σε ένα φαινόμενο ερεθισμού, υπεραιμίας με αφετηρία το γαστρεντερικό, το οποίο συνοδευόταν από μια φλεγμονώδη εξέλιξη στα όργανα. Το φαινόμενο αυτό το αποκάλεσε </a:t>
            </a:r>
            <a:r>
              <a:rPr lang="el-GR" altLang="el-G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l-GR" altLang="el-GR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phlegmasie</a:t>
            </a:r>
            <a:r>
              <a:rPr lang="el-GR" altLang="el-G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- φλόγωση</a:t>
            </a:r>
            <a:endParaRPr lang="fr-FR" altLang="el-G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el-GR" alt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Αίρει </a:t>
            </a:r>
            <a: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έμπρακτα κάθε έννοια </a:t>
            </a:r>
            <a:r>
              <a:rPr lang="el-GR" alt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ειδικότητας </a:t>
            </a:r>
            <a: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νόσου</a:t>
            </a:r>
            <a:endParaRPr lang="el-GR" altLang="el-G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el-GR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Αν και του ανήκει η τιμή ότι αυτός πρώτος διέβλεψε την έννοια του </a:t>
            </a:r>
            <a:r>
              <a:rPr lang="el-GR" altLang="el-GR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stress</a:t>
            </a:r>
            <a:r>
              <a:rPr lang="el-GR" altLang="el-G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και το σύνδρομο προσαρμογής</a:t>
            </a:r>
            <a:r>
              <a:rPr lang="el-GR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διερωτάται κανείς πως ένας τόσο εξέχων κλινικός μπόρεσε να οικοδομήσει μια τόσο απλουστευτική θεωρία</a:t>
            </a:r>
          </a:p>
          <a:p>
            <a:endParaRPr lang="fr-FR" dirty="0"/>
          </a:p>
        </p:txBody>
      </p:sp>
      <p:pic>
        <p:nvPicPr>
          <p:cNvPr id="18436" name="Picture 4" descr="undefined">
            <a:extLst>
              <a:ext uri="{FF2B5EF4-FFF2-40B4-BE49-F238E27FC236}">
                <a16:creationId xmlns:a16="http://schemas.microsoft.com/office/drawing/2014/main" id="{D5395A99-E829-61B5-693C-7C0C754FD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936" y="1279265"/>
            <a:ext cx="4192460" cy="516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84391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83E3BD-CDAA-0D22-A4AA-E9D531673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Αφαιμάξεις -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Διαίτα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86B7D99F-E475-CA91-D89C-B1BF7E27A53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094895"/>
            <a:ext cx="5181600" cy="3717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0" name="Picture 2" descr="GRECE Greece Greek SALONIQUE métiers - marchands de sangsues | eBay">
            <a:extLst>
              <a:ext uri="{FF2B5EF4-FFF2-40B4-BE49-F238E27FC236}">
                <a16:creationId xmlns:a16="http://schemas.microsoft.com/office/drawing/2014/main" id="{3C370418-8FBC-79EA-BFE7-14133B723BD6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737" y="2269744"/>
            <a:ext cx="5181600" cy="3368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837854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02F1AA3-B97C-A60A-3A28-D0E262199F1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14" y="207494"/>
            <a:ext cx="5185459" cy="6443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FA4A21F-DBB6-75B9-EDC6-27576146F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182273"/>
            <a:ext cx="5779625" cy="5468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6510ADC-F6B2-5B69-FBB4-95DAAABF5874}"/>
              </a:ext>
            </a:extLst>
          </p:cNvPr>
          <p:cNvSpPr txBox="1"/>
          <p:nvPr/>
        </p:nvSpPr>
        <p:spPr>
          <a:xfrm>
            <a:off x="7072132" y="358815"/>
            <a:ext cx="43653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 μανία των βδελλών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51062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856EA6-02E4-023B-9903-0E61A5C90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70" y="536541"/>
            <a:ext cx="11516810" cy="1095489"/>
          </a:xfrm>
        </p:spPr>
        <p:txBody>
          <a:bodyPr>
            <a:normAutofit fontScale="90000"/>
          </a:bodyPr>
          <a:lstStyle/>
          <a:p>
            <a:pPr algn="ctr"/>
            <a:r>
              <a:rPr lang="el-GR" altLang="el-G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fr-FR" altLang="el-G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 μεν Ναπολέων αποδεκάτισε τον πληθυσμό της Γαλλίας, ο δε </a:t>
            </a:r>
            <a:r>
              <a:rPr lang="el-GR" altLang="el-GR" sz="4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Broussais</a:t>
            </a:r>
            <a:r>
              <a:rPr lang="el-GR" alt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r>
              <a:rPr lang="el-GR" altLang="el-GR" sz="4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τόν</a:t>
            </a:r>
            <a:r>
              <a:rPr lang="el-GR" altLang="el-GR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sz="4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αφαίμαξε</a:t>
            </a:r>
            <a:r>
              <a:rPr lang="fr-FR" altLang="el-GR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el-GR" altLang="el-GR" sz="4400" dirty="0">
                <a:cs typeface="Calibri" panose="020F0502020204030204" pitchFamily="34" charset="0"/>
              </a:rPr>
            </a:b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554" name="Picture 2" descr="Index of /files/35345/35345-h/images">
            <a:extLst>
              <a:ext uri="{FF2B5EF4-FFF2-40B4-BE49-F238E27FC236}">
                <a16:creationId xmlns:a16="http://schemas.microsoft.com/office/drawing/2014/main" id="{A2EDE17F-0ABF-128B-A53C-B91BCB720E5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875" y="1632030"/>
            <a:ext cx="3292033" cy="4702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8" name="Picture 6" descr="Index of /files/39765/39765-h/images">
            <a:extLst>
              <a:ext uri="{FF2B5EF4-FFF2-40B4-BE49-F238E27FC236}">
                <a16:creationId xmlns:a16="http://schemas.microsoft.com/office/drawing/2014/main" id="{1ACAF2CE-747D-3EC9-9E2C-873B3209CC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938" y="1632030"/>
            <a:ext cx="2938124" cy="4531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0" name="Picture 8" descr="Costume design or fashion illustration for Bergere Oscar Perrault for a  girl in grey and purple gown, Stock Photo, Picture And Rights Managed  Image. Pic. MEV-10504736 | agefotostock">
            <a:extLst>
              <a:ext uri="{FF2B5EF4-FFF2-40B4-BE49-F238E27FC236}">
                <a16:creationId xmlns:a16="http://schemas.microsoft.com/office/drawing/2014/main" id="{39599ED0-BEF4-2BB5-8936-95119CCCB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0259" y="1758796"/>
            <a:ext cx="2938124" cy="4277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F10FAF5-3328-3735-4B88-697D21E0D6B8}"/>
              </a:ext>
            </a:extLst>
          </p:cNvPr>
          <p:cNvSpPr txBox="1"/>
          <p:nvPr/>
        </p:nvSpPr>
        <p:spPr>
          <a:xfrm>
            <a:off x="4418404" y="6163518"/>
            <a:ext cx="3355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Robes « </a:t>
            </a:r>
            <a:r>
              <a:rPr lang="fr-F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à la Broussais 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82697887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49858-C0C5-C19D-5DA4-26F762182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477" y="94948"/>
            <a:ext cx="11211046" cy="1325563"/>
          </a:xfrm>
        </p:spPr>
        <p:txBody>
          <a:bodyPr/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 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εμμονική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»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θεωρία του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 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αδι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ά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λλακτου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»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Μπρουσσαί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B4A3A9F-15C3-FF4F-79B0-E07580BE2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14127" y="1573040"/>
            <a:ext cx="7280476" cy="5190012"/>
          </a:xfrm>
        </p:spPr>
        <p:txBody>
          <a:bodyPr>
            <a:normAutofit fontScale="77500" lnSpcReduction="20000"/>
          </a:bodyPr>
          <a:lstStyle/>
          <a:p>
            <a:pPr algn="just">
              <a:buFont typeface="Wingdings 3" panose="05040102010807070707" pitchFamily="18" charset="2"/>
              <a:buChar char=""/>
              <a:defRPr/>
            </a:pP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Προοδευτικά, συγκρούστηκε με τους παλιούς του δασκάλους </a:t>
            </a:r>
            <a:r>
              <a:rPr lang="el-G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Pinel</a:t>
            </a: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και </a:t>
            </a:r>
            <a:r>
              <a:rPr lang="el-G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Bichat</a:t>
            </a: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l-G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Κυρίως όμως συγκρούστηκε με τον </a:t>
            </a:r>
            <a:r>
              <a:rPr lang="el-GR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René</a:t>
            </a:r>
            <a:r>
              <a:rPr lang="el-G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Laënnec</a:t>
            </a: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του οποίου την ανακάλυψη (έμμεση ακρόαση, στηθοσκόπιο) χαρακτήριζε ως «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απλή περιέργεια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0" indent="0" algn="just">
              <a:buNone/>
              <a:defRPr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 3" panose="05040102010807070707" pitchFamily="18" charset="2"/>
              <a:buChar char=""/>
              <a:defRPr/>
            </a:pP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Το 1824, δημοσίευσε το </a:t>
            </a:r>
            <a:r>
              <a:rPr lang="el-G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Catéchisme</a:t>
            </a: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l-G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médecine</a:t>
            </a: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physiologique</a:t>
            </a: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(Κατήχηση στη </a:t>
            </a:r>
            <a:r>
              <a:rPr lang="el-G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φυσιολογική ιατρική</a:t>
            </a: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που αποτελεί μια τεράστια υπεράσπιση της αφαίμαξης, την οποία εξυμνούσε και την οποία χρησιμοποιούσε υπερβολικά (εισήγαγε στη Γαλλία περισσότερα από 4 εκατομμύρια βδέλλες ετησίως)</a:t>
            </a:r>
          </a:p>
          <a:p>
            <a:pPr marL="0" indent="0" algn="just">
              <a:buNone/>
              <a:defRPr/>
            </a:pPr>
            <a:endParaRPr lang="el-G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 3" panose="05040102010807070707" pitchFamily="18" charset="2"/>
              <a:buChar char=""/>
              <a:defRPr/>
            </a:pP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Μια αλήθεια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«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 </a:t>
            </a:r>
            <a:r>
              <a:rPr 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πυρετός είναι σύμπτωμα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0" indent="0" algn="just">
              <a:buNone/>
              <a:defRPr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  <a:defRPr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3" panose="05040102010807070707" pitchFamily="18" charset="2"/>
              <a:buChar char=""/>
              <a:defRPr/>
            </a:pPr>
            <a:r>
              <a:rPr lang="el-G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el-GR" u="sng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ος</a:t>
            </a:r>
            <a:r>
              <a:rPr lang="el-G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αι. </a:t>
            </a:r>
            <a:r>
              <a:rPr lang="fr-F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l-G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Ρόλος του εντερικού</a:t>
            </a:r>
            <a:r>
              <a:rPr lang="fr-F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l-G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μικροβιώματος</a:t>
            </a:r>
            <a:r>
              <a:rPr lang="fr-F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»</a:t>
            </a:r>
            <a:b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3" panose="05040102010807070707" pitchFamily="18" charset="2"/>
              <a:buChar char=""/>
              <a:defRPr/>
            </a:pPr>
            <a:endParaRPr lang="el-G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3" panose="05040102010807070707" pitchFamily="18" charset="2"/>
              <a:buChar char=""/>
              <a:defRPr/>
            </a:pPr>
            <a:endParaRPr lang="el-G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C703B8E2-1F4B-4561-9F23-51C028E44F8B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466" y="1614465"/>
            <a:ext cx="2802605" cy="5095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661802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06B2CB-96FF-F49E-6625-66A320FB9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0333" y="110482"/>
            <a:ext cx="10103734" cy="1325563"/>
          </a:xfrm>
        </p:spPr>
        <p:txBody>
          <a:bodyPr/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Φλεγμονής ΓΕΣ… συνέχεια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2BE6360-6C1B-A6AC-2B56-CD30749A546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l-GR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 </a:t>
            </a:r>
            <a:r>
              <a:rPr lang="en-US" altLang="el-G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Broussais</a:t>
            </a:r>
            <a:r>
              <a:rPr lang="el-GR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συνέγραψε επίσης το </a:t>
            </a:r>
            <a:r>
              <a:rPr lang="el-GR" altLang="el-GR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Traité</a:t>
            </a:r>
            <a:r>
              <a:rPr lang="el-GR" alt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l-GR" altLang="el-GR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l’irritation</a:t>
            </a:r>
            <a:r>
              <a:rPr lang="el-GR" alt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</a:t>
            </a:r>
            <a:r>
              <a:rPr lang="el-GR" alt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l-GR" altLang="el-GR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lang="el-GR" alt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folie</a:t>
            </a:r>
            <a:r>
              <a:rPr lang="el-GR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(Εγχειρίδιο περί του ερεθισμού και της φρενοβλάβειας), όπου εμφανίζεται πάντα </a:t>
            </a:r>
            <a:r>
              <a:rPr lang="el-GR" altLang="el-G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κατατρυχόμενος</a:t>
            </a:r>
            <a:r>
              <a:rPr lang="el-GR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από την έμμονη ιδέα του. </a:t>
            </a:r>
            <a:endParaRPr lang="en-US" altLang="el-G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l-GR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 </a:t>
            </a:r>
            <a:r>
              <a:rPr lang="en-US" altLang="el-G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Broussais</a:t>
            </a:r>
            <a:r>
              <a:rPr lang="en-US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είναι, χωρίς καμιά αμφιβολία, ο πιο αμφιλεγόμενος ιατρός ανάμεσα στα μεγάλα ονόματα της γαλλικής ιατρικής. Αυτό δεν μειώνει όμως καθόλου την αξία του ως εξαιρετικού κλινικού ιατρού.</a:t>
            </a:r>
          </a:p>
          <a:p>
            <a:endParaRPr lang="fr-FR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B612E802-AED5-BCEE-7598-5BCFE4B8641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76" t="-6036" r="14532" b="36809"/>
          <a:stretch>
            <a:fillRect/>
          </a:stretch>
        </p:blipFill>
        <p:spPr bwMode="auto">
          <a:xfrm>
            <a:off x="1644136" y="1010197"/>
            <a:ext cx="3564472" cy="5482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061117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C01779-470E-F4D4-AB6D-C0A8EEF37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Δόγμα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Μπρουσσαί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Ρόλος εντερικού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μικροβιώματος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fr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25F614-1B0D-A342-4B8C-022920D2F2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l-G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Ο ερεθισμός και η φλεγμονή επικρατούν στην </a:t>
            </a:r>
            <a:r>
              <a:rPr lang="el-GR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παθογένεση</a:t>
            </a:r>
            <a:r>
              <a:rPr lang="el-G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των διαφόρων νοσημάτων, η οποία ουσιαστικά διαμορφώνεται από τη διαβάθμιση της έντασης του ερεθιστικού αιτίου σε συνδυασμό με την αντίστοιχη μικρότερη ή μεγαλύτερη αντίδραση της οικονομίας του οργανισμού, «  </a:t>
            </a:r>
            <a:r>
              <a:rPr lang="el-GR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οὐδενὸς</a:t>
            </a:r>
            <a:r>
              <a:rPr lang="el-GR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λόγου </a:t>
            </a:r>
            <a:r>
              <a:rPr lang="el-GR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γιγνομένου</a:t>
            </a:r>
            <a:r>
              <a:rPr lang="el-GR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περὶ</a:t>
            </a:r>
            <a:r>
              <a:rPr lang="el-GR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τῆς</a:t>
            </a:r>
            <a:r>
              <a:rPr lang="el-GR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ἰδιότητος</a:t>
            </a:r>
            <a:r>
              <a:rPr lang="el-GR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τοῦ</a:t>
            </a:r>
            <a:r>
              <a:rPr lang="el-GR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ἐρεθιστικοῦ</a:t>
            </a:r>
            <a:r>
              <a:rPr lang="el-GR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τούτου </a:t>
            </a:r>
            <a:r>
              <a:rPr lang="el-GR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αἰτίου</a:t>
            </a:r>
            <a:r>
              <a:rPr lang="el-GR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. </a:t>
            </a:r>
            <a:endParaRPr lang="fr-G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fr-G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l-G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Ως αρχική εντόπιση της </a:t>
            </a:r>
            <a:r>
              <a:rPr lang="el-GR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επιφερόμενης</a:t>
            </a:r>
            <a:r>
              <a:rPr lang="el-G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εκ του υπερβάλλοντος ερεθισμού </a:t>
            </a:r>
            <a:r>
              <a:rPr lang="el-GR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φλόγωσης</a:t>
            </a:r>
            <a:r>
              <a:rPr lang="el-G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κατά κανόνα, τόσο αυθαίρετα, όσο και αφοριστικά, προκρίνεται ο βλεννογόνος του γαστρεντερικού σωλήνα, εις τρόπον ώστε ως ιστολογική απαρχή σχεδόν κάθε πάθησης (ακόμη και της </a:t>
            </a:r>
            <a:r>
              <a:rPr lang="el-GR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φθίσεως </a:t>
            </a:r>
            <a:r>
              <a:rPr lang="el-G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ή του </a:t>
            </a:r>
            <a:r>
              <a:rPr lang="el-GR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καρκίνου</a:t>
            </a:r>
            <a:r>
              <a:rPr lang="el-G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να εκλαμβάνεται το έντερο και ο στόμαχος</a:t>
            </a:r>
            <a:endParaRPr lang="fr-G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49454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3A510F-86DD-BB36-5353-A56D107F3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267" y="414867"/>
            <a:ext cx="10659533" cy="1275821"/>
          </a:xfrm>
        </p:spPr>
        <p:txBody>
          <a:bodyPr>
            <a:normAutofit fontScale="90000"/>
          </a:bodyPr>
          <a:lstStyle/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Αναδρομική θεώρηση – η διαπλοκή του εντερικού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μικροβιώματος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στην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παθογένεση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διαφόρων νόσων</a:t>
            </a:r>
            <a:endParaRPr lang="fr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433493A-B553-480B-B2D4-34912E9829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1169" y="1846263"/>
            <a:ext cx="6365200" cy="4330700"/>
          </a:xfrm>
        </p:spPr>
      </p:pic>
    </p:spTree>
    <p:extLst>
      <p:ext uri="{BB962C8B-B14F-4D97-AF65-F5344CB8AC3E}">
        <p14:creationId xmlns:p14="http://schemas.microsoft.com/office/powerpoint/2010/main" val="131394840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28F873-10EC-06E5-C2ED-E80BBA3E9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600" y="36738"/>
            <a:ext cx="11303000" cy="1329266"/>
          </a:xfrm>
        </p:spPr>
        <p:txBody>
          <a:bodyPr>
            <a:normAutofit/>
          </a:bodyPr>
          <a:lstStyle/>
          <a:p>
            <a:pPr algn="ctr"/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Εντερικό </a:t>
            </a:r>
            <a:r>
              <a:rPr lang="el-G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μικροβίωμα</a:t>
            </a:r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πχ </a:t>
            </a:r>
            <a:r>
              <a:rPr lang="fr-FR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Faecalibacterium</a:t>
            </a:r>
            <a:r>
              <a:rPr lang="fr-FR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prausnitzii</a:t>
            </a:r>
            <a:endParaRPr lang="fr-GR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1DE1A23-17CF-54CB-96BD-8E12A6E895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4733" y="1366004"/>
            <a:ext cx="9417087" cy="5102529"/>
          </a:xfrm>
        </p:spPr>
      </p:pic>
    </p:spTree>
    <p:extLst>
      <p:ext uri="{BB962C8B-B14F-4D97-AF65-F5344CB8AC3E}">
        <p14:creationId xmlns:p14="http://schemas.microsoft.com/office/powerpoint/2010/main" val="48399923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B4131B-6A9C-FDB1-60D1-150A6B1BB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περί υποκειμενικότητας των ευρημάτων της φυσικής εξέτασης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60F3C83-721D-8440-DFE4-0B8EC4F938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2138" y="1976096"/>
            <a:ext cx="7747723" cy="4351338"/>
          </a:xfrm>
        </p:spPr>
      </p:pic>
    </p:spTree>
    <p:extLst>
      <p:ext uri="{BB962C8B-B14F-4D97-AF65-F5344CB8AC3E}">
        <p14:creationId xmlns:p14="http://schemas.microsoft.com/office/powerpoint/2010/main" val="252181401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38B8B3-77E4-7030-2ED5-7FBAD23A7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 απαρχή της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 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αριθμητικής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»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Ιατρικής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147BA40-290C-3EC9-A6FE-88DE4EF45E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1829" y="1825625"/>
            <a:ext cx="7668341" cy="4351338"/>
          </a:xfrm>
        </p:spPr>
      </p:pic>
    </p:spTree>
    <p:extLst>
      <p:ext uri="{BB962C8B-B14F-4D97-AF65-F5344CB8AC3E}">
        <p14:creationId xmlns:p14="http://schemas.microsoft.com/office/powerpoint/2010/main" val="242755476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FE9581-5586-BEBD-670B-AF7C3D878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734" y="104172"/>
            <a:ext cx="11482086" cy="1460500"/>
          </a:xfrm>
        </p:spPr>
        <p:txBody>
          <a:bodyPr>
            <a:noAutofit/>
          </a:bodyPr>
          <a:lstStyle/>
          <a:p>
            <a:pPr algn="ctr"/>
            <a:r>
              <a:rPr lang="el-G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Pierre-Charles-Alexandre </a:t>
            </a:r>
            <a:r>
              <a:rPr lang="el-GR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Louis</a:t>
            </a:r>
            <a:r>
              <a:rPr lang="el-G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(1787</a:t>
            </a:r>
            <a:r>
              <a:rPr lang="fr-F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l-G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1872)</a:t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Recherches anatomo-pathologiques et thérapeutiques sur la phtisie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1825</a:t>
            </a:r>
            <a:b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Θεμελιωτής της </a:t>
            </a:r>
            <a:r>
              <a:rPr lang="el-G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Βιοστατιστικής</a:t>
            </a:r>
            <a:endParaRPr lang="fr-FR" sz="2800" dirty="0"/>
          </a:p>
        </p:txBody>
      </p:sp>
      <p:pic>
        <p:nvPicPr>
          <p:cNvPr id="4" name="Picture 2" descr="http://upload.wikimedia.org/wikipedia/commons/b/b1/Pierre-Charles_Alexandre_Louis.jpg">
            <a:extLst>
              <a:ext uri="{FF2B5EF4-FFF2-40B4-BE49-F238E27FC236}">
                <a16:creationId xmlns:a16="http://schemas.microsoft.com/office/drawing/2014/main" id="{5DF8E03B-FE43-478E-C26E-0C9675960B1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2447" y="1944768"/>
            <a:ext cx="3367106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129696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ACE63A-A187-2EED-910D-F6E690737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 αριθμητική Ιατρική καταρρίπτει το θεραπευτικό δόγμα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Μπρουσσαί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6936EE8-B889-4687-7553-DB0726B379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31930" y="1976096"/>
            <a:ext cx="7814277" cy="4351338"/>
          </a:xfrm>
        </p:spPr>
      </p:pic>
    </p:spTree>
    <p:extLst>
      <p:ext uri="{BB962C8B-B14F-4D97-AF65-F5344CB8AC3E}">
        <p14:creationId xmlns:p14="http://schemas.microsoft.com/office/powerpoint/2010/main" val="63397962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B3A5AC-39DC-65B5-E43A-21F42CA03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Αριθμητικές παρατηρήσεις Λουί στην καταγραφή ευρημάτων φυσικής εξέτασης σε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νοσούντες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εκ τυφοειδούς πυρετού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EEABC51-7D13-A7FF-FA55-60E679D69F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47085" y="2051833"/>
            <a:ext cx="7697830" cy="4351338"/>
          </a:xfrm>
        </p:spPr>
      </p:pic>
    </p:spTree>
    <p:extLst>
      <p:ext uri="{BB962C8B-B14F-4D97-AF65-F5344CB8AC3E}">
        <p14:creationId xmlns:p14="http://schemas.microsoft.com/office/powerpoint/2010/main" val="124174354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0C7EE5-3BB1-273B-16CF-D12130B90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l-G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Dominique Jean </a:t>
            </a:r>
            <a:r>
              <a:rPr lang="en-US" altLang="el-GR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Larrey</a:t>
            </a:r>
            <a:r>
              <a:rPr lang="en-US" altLang="el-G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(1766-1842)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8AAB3C-D7EE-64E2-C8E4-EEAF8E9EAC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46448" cy="4351338"/>
          </a:xfrm>
        </p:spPr>
        <p:txBody>
          <a:bodyPr>
            <a:normAutofit lnSpcReduction="10000"/>
          </a:bodyPr>
          <a:lstStyle/>
          <a:p>
            <a:pPr marL="0" indent="0">
              <a:buFont typeface="Wingdings 3" panose="05040102010807070707" pitchFamily="18" charset="2"/>
              <a:buNone/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TRIAGE</a:t>
            </a:r>
          </a:p>
          <a:p>
            <a:pPr marL="0" indent="0">
              <a:buFont typeface="Wingdings 3" panose="05040102010807070707" pitchFamily="18" charset="2"/>
              <a:buNone/>
              <a:defRPr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 3" panose="05040102010807070707" pitchFamily="18" charset="2"/>
              <a:buChar char=""/>
              <a:defRPr/>
            </a:pP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Όσοι είναι πιθανό να ζήσουν, ανεξάρτητα από τη φροντίδα που λαμβάνουν.</a:t>
            </a:r>
          </a:p>
          <a:p>
            <a:pPr algn="just">
              <a:buFont typeface="Wingdings 3" panose="05040102010807070707" pitchFamily="18" charset="2"/>
              <a:buChar char=""/>
              <a:defRPr/>
            </a:pP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Όσοι είναι απίθανο να ζήσουν, ανεξάρτητα από τη φροντίδα που λαμβάνουν.</a:t>
            </a:r>
          </a:p>
          <a:p>
            <a:pPr algn="just">
              <a:buFont typeface="Wingdings 3" panose="05040102010807070707" pitchFamily="18" charset="2"/>
              <a:buChar char=""/>
              <a:defRPr/>
            </a:pP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Εκείνοι για τους οποίους η άμεση φροντίδα μπορεί να έχει θετική έκβαση.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 3" panose="05040102010807070707" pitchFamily="18" charset="2"/>
              <a:buChar char=""/>
              <a:defRPr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Font typeface="Wingdings 3" panose="05040102010807070707" pitchFamily="18" charset="2"/>
              <a:buNone/>
              <a:defRPr/>
            </a:pP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Ασθενοφόρα στα πεδία των μαχών</a:t>
            </a:r>
          </a:p>
          <a:p>
            <a:endParaRPr lang="fr-FR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1B71A27-EAF2-3EF3-9C31-76503826CF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0765" y="1825625"/>
            <a:ext cx="2423610" cy="4406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343141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B8DB90-235A-5332-371A-53E4D6C6E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1023" y="365125"/>
            <a:ext cx="12273023" cy="1325563"/>
          </a:xfrm>
        </p:spPr>
        <p:txBody>
          <a:bodyPr/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Ιπτάμενο ασθενοφόρο εμπνευσμένο από το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Λαρραί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BAD5F4B-20B3-0093-475F-F4E3C0CFFC5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4922" y="1959235"/>
            <a:ext cx="7204201" cy="435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635479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Τίτλος 1">
            <a:extLst>
              <a:ext uri="{FF2B5EF4-FFF2-40B4-BE49-F238E27FC236}">
                <a16:creationId xmlns:a16="http://schemas.microsoft.com/office/drawing/2014/main" id="{C5F81AB4-7C7E-D64C-1922-495C4591D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Προσαρμογή στην Αιγυπτιακή Εκστρατεία</a:t>
            </a:r>
          </a:p>
        </p:txBody>
      </p:sp>
      <p:sp>
        <p:nvSpPr>
          <p:cNvPr id="58371" name="Θέση περιεχομένου 2">
            <a:extLst>
              <a:ext uri="{FF2B5EF4-FFF2-40B4-BE49-F238E27FC236}">
                <a16:creationId xmlns:a16="http://schemas.microsoft.com/office/drawing/2014/main" id="{AF8A486B-52C3-00DB-5201-1581D372628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81200" y="1219201"/>
            <a:ext cx="8229600" cy="4937125"/>
          </a:xfrm>
        </p:spPr>
        <p:txBody>
          <a:bodyPr/>
          <a:lstStyle/>
          <a:p>
            <a:endParaRPr lang="el-GR" altLang="el-GR"/>
          </a:p>
        </p:txBody>
      </p:sp>
      <p:pic>
        <p:nvPicPr>
          <p:cNvPr id="58372" name="Picture 2">
            <a:extLst>
              <a:ext uri="{FF2B5EF4-FFF2-40B4-BE49-F238E27FC236}">
                <a16:creationId xmlns:a16="http://schemas.microsoft.com/office/drawing/2014/main" id="{33A60653-6F9B-C616-6DDC-F2732F3FD4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369672"/>
            <a:ext cx="9525000" cy="530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87FC9F-067E-D9BC-C52E-5CA9FA256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 γενναίος και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 </a:t>
            </a:r>
            <a:r>
              <a:rPr 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ενάρετος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»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Λαρραί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όπως τον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εθαύμασε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στη μάχη του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Βατερλώ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ο εχθρός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99A063A-4662-5AFA-769C-ECCDF58A3B1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35080"/>
            <a:ext cx="10515600" cy="4332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97796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5BC05D-B30C-EAB1-D1E5-719D1523D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Louis-Pasteur (1822-1895)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73FC527-DC37-A14C-D9BE-76C8CD6C0E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703425" cy="4667250"/>
          </a:xfrm>
        </p:spPr>
        <p:txBody>
          <a:bodyPr>
            <a:normAutofit fontScale="85000" lnSpcReduction="10000"/>
          </a:bodyPr>
          <a:lstStyle/>
          <a:p>
            <a:pPr algn="just" eaLnBrk="1" hangingPunct="1"/>
            <a:r>
              <a:rPr lang="el-GR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απέδειξε ότι η διαδικασία που ονομάζεται </a:t>
            </a:r>
            <a:r>
              <a:rPr lang="el-GR" altLang="el-G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ζύμωση</a:t>
            </a:r>
            <a:r>
              <a:rPr lang="el-GR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προκαλείται από την </a:t>
            </a:r>
            <a:r>
              <a:rPr lang="el-GR" altLang="el-G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ανάπτυξη μικροοργανισμών</a:t>
            </a:r>
            <a:r>
              <a:rPr lang="el-GR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και ότι η ανάπτυξή τους σε διαλύματα θρεπτικών ουσιών δεν οφείλεται σε αυτόματη γένεση</a:t>
            </a:r>
          </a:p>
          <a:p>
            <a:pPr algn="just" eaLnBrk="1" hangingPunct="1"/>
            <a:r>
              <a:rPr lang="el-GR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παστερίωση</a:t>
            </a:r>
            <a:r>
              <a:rPr lang="el-GR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ήπια θερμική επεξεργασία κατά την οποία γίνεται χρήση σχετικά χαμηλών θερμοκρασιών με σκοπό την καταστροφή ή την ελάττωση των βλαπτικών μορφών των μικροοργανισμών ενός υγρού προϊόντος ώστε να μπορεί να διατηρηθεί για μεγαλύτερο χρονικό διάστημα</a:t>
            </a:r>
            <a:endParaRPr lang="fr-FR" altLang="el-G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el-GR" altLang="el-G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Εμβολιασμός</a:t>
            </a:r>
            <a:r>
              <a:rPr lang="el-GR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για </a:t>
            </a:r>
            <a:r>
              <a:rPr lang="el-GR" altLang="el-G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άνθρακα</a:t>
            </a:r>
            <a:r>
              <a:rPr lang="el-GR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και </a:t>
            </a:r>
            <a:r>
              <a:rPr lang="el-GR" altLang="el-G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λύσσα</a:t>
            </a:r>
            <a:endParaRPr lang="fr-FR" altLang="el-G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l-GR" altLang="el-G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pic>
        <p:nvPicPr>
          <p:cNvPr id="5" name="Content Placeholder 3" descr="Louis_Pasteur_ds_Laboratoire_01.jpg">
            <a:extLst>
              <a:ext uri="{FF2B5EF4-FFF2-40B4-BE49-F238E27FC236}">
                <a16:creationId xmlns:a16="http://schemas.microsoft.com/office/drawing/2014/main" id="{913D6451-B912-CF20-B6F9-7DD41F611D7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81251" y="1825625"/>
            <a:ext cx="3295498" cy="4351338"/>
          </a:xfrm>
        </p:spPr>
      </p:pic>
    </p:spTree>
    <p:extLst>
      <p:ext uri="{BB962C8B-B14F-4D97-AF65-F5344CB8AC3E}">
        <p14:creationId xmlns:p14="http://schemas.microsoft.com/office/powerpoint/2010/main" val="110664844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41" name="Content Placeholder 3" descr="pasteur-and-rabies-caricature-of-the-experiments-of-louis-pasteur.jpg">
            <a:extLst>
              <a:ext uri="{FF2B5EF4-FFF2-40B4-BE49-F238E27FC236}">
                <a16:creationId xmlns:a16="http://schemas.microsoft.com/office/drawing/2014/main" id="{62509878-0730-60F0-E182-F02C2D5EB8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938" y="146844"/>
            <a:ext cx="4814887" cy="642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2" name="Picture 2" descr="http://www.biusante.parisdescartes.fr/images/banque/zoom/01661.jpg">
            <a:extLst>
              <a:ext uri="{FF2B5EF4-FFF2-40B4-BE49-F238E27FC236}">
                <a16:creationId xmlns:a16="http://schemas.microsoft.com/office/drawing/2014/main" id="{DA85A6F8-78D2-2C86-8F77-290D25C35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483" y="596901"/>
            <a:ext cx="3267455" cy="552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https://upload.wikimedia.org/wikipedia/commons/3/3c/Albert_Edelfelt_-_Louis_Pasteur_-_1885.jpg">
            <a:extLst>
              <a:ext uri="{FF2B5EF4-FFF2-40B4-BE49-F238E27FC236}">
                <a16:creationId xmlns:a16="http://schemas.microsoft.com/office/drawing/2014/main" id="{09013C89-3EAB-DF9A-859F-8852A0C56B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3533" y="1765953"/>
            <a:ext cx="2623933" cy="3191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_pasteur et enfants.JPG">
            <a:extLst>
              <a:ext uri="{FF2B5EF4-FFF2-40B4-BE49-F238E27FC236}">
                <a16:creationId xmlns:a16="http://schemas.microsoft.com/office/drawing/2014/main" id="{59516B8D-B54B-7819-9BDC-107CFFAD81F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7" t="38971" r="31766" b="26302"/>
          <a:stretch>
            <a:fillRect/>
          </a:stretch>
        </p:blipFill>
        <p:spPr>
          <a:xfrm>
            <a:off x="2818687" y="1064871"/>
            <a:ext cx="6773723" cy="5091908"/>
          </a:xfrm>
        </p:spPr>
      </p:pic>
    </p:spTree>
    <p:extLst>
      <p:ext uri="{BB962C8B-B14F-4D97-AF65-F5344CB8AC3E}">
        <p14:creationId xmlns:p14="http://schemas.microsoft.com/office/powerpoint/2010/main" val="296842388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C1EC7E-DB51-14ED-0173-71A278ADA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0" lang="el-GR" sz="240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Ιωβηλαίο </a:t>
            </a:r>
            <a:r>
              <a:rPr kumimoji="0" lang="en-US" sz="240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Pasteur (1892)</a:t>
            </a:r>
            <a:br>
              <a:rPr kumimoji="0" lang="fr-FR" sz="240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l-GR" sz="240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Ο </a:t>
            </a:r>
            <a:r>
              <a:rPr kumimoji="0" lang="fr-FR" sz="240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Pasteur </a:t>
            </a:r>
            <a:r>
              <a:rPr kumimoji="0" lang="el-GR" sz="240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εισέρχεται στο αμφιθέατρο της Σορβόννης με τον Πρόεδρο της Γαλλικής Δημοκρατίας, </a:t>
            </a:r>
            <a:r>
              <a:rPr kumimoji="0" lang="fr-FR" sz="240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Sadi Carnot</a:t>
            </a:r>
            <a:r>
              <a:rPr kumimoji="0" lang="el-GR" sz="240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και ο </a:t>
            </a:r>
            <a:r>
              <a:rPr kumimoji="0" lang="fr-FR" sz="240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Lister</a:t>
            </a:r>
            <a:r>
              <a:rPr kumimoji="0" lang="el-GR" sz="240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σπεύδει να τον χαιρετήσει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4E11F5F-F78E-A06D-04D2-F17028C1199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1728" y="1895073"/>
            <a:ext cx="6753739" cy="435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452593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805CD7-50E5-A242-32FA-C3E6E18E9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219" y="365125"/>
            <a:ext cx="11087582" cy="1325563"/>
          </a:xfrm>
        </p:spPr>
        <p:txBody>
          <a:bodyPr/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Οι θεμελιωτές της σύγχρονης Μικροβιολογίας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CD3D7BC-3977-D4BA-8484-A681E246D4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8508" y="1941372"/>
            <a:ext cx="7710892" cy="4351338"/>
          </a:xfrm>
        </p:spPr>
      </p:pic>
    </p:spTree>
    <p:extLst>
      <p:ext uri="{BB962C8B-B14F-4D97-AF65-F5344CB8AC3E}">
        <p14:creationId xmlns:p14="http://schemas.microsoft.com/office/powerpoint/2010/main" val="192892008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8DEC2E-DFFA-C3A3-D300-7AEB715AA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altLang="el-G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Robert Koch</a:t>
            </a:r>
            <a:r>
              <a:rPr lang="el-GR" altLang="el-G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el-G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(184</a:t>
            </a:r>
            <a:r>
              <a:rPr lang="el-GR" altLang="el-G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l-GR" alt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fr-FR" altLang="el-G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1910)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886B618-E6A4-E5AC-D074-8EBC48FABE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82228" y="1825625"/>
            <a:ext cx="5971572" cy="4351338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Ανακαλύπτει το </a:t>
            </a:r>
            <a:r>
              <a:rPr lang="el-G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μυκοβακτήριο</a:t>
            </a:r>
            <a:r>
              <a:rPr 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της φυματίωσης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βάκιλλος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του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Κωχ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Θεμελιωτής της βακτηριολογίας</a:t>
            </a:r>
          </a:p>
          <a:p>
            <a:pPr algn="just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1905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Nobel </a:t>
            </a:r>
          </a:p>
          <a:p>
            <a:pPr algn="just"/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κριτήρια του </a:t>
            </a:r>
            <a:r>
              <a:rPr lang="el-G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Κωχ</a:t>
            </a:r>
            <a:r>
              <a:rPr 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»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για να θεωρηθεί πως μια ασθένεια οφείλεται σε παθογόνο μικροοργανισμό:</a:t>
            </a:r>
          </a:p>
          <a:p>
            <a:pPr algn="just"/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Θα πρέπει ο μικροοργανισμός να ανιχνεύεται στους ιστούς ή στα υγρά ασθενών ή στον οργανισμό ατόμων που πέθαναν από την ασθένεια αυτή.</a:t>
            </a:r>
          </a:p>
          <a:p>
            <a:pPr algn="just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Μπορεί να απομονωθεί και να καλλιεργηθεί στο εργαστήριο.</a:t>
            </a:r>
          </a:p>
          <a:p>
            <a:pPr algn="just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Μπορεί να προκαλέσει την ίδια ασθένεια σε πειραματόζωα και να απομονωθεί ξανά από αυτά.</a:t>
            </a:r>
          </a:p>
          <a:p>
            <a:endParaRPr lang="fr-FR" dirty="0"/>
          </a:p>
        </p:txBody>
      </p:sp>
      <p:pic>
        <p:nvPicPr>
          <p:cNvPr id="5" name="Picture 2" descr="Robert Koch.jpg">
            <a:extLst>
              <a:ext uri="{FF2B5EF4-FFF2-40B4-BE49-F238E27FC236}">
                <a16:creationId xmlns:a16="http://schemas.microsoft.com/office/drawing/2014/main" id="{B4420AB3-C25A-EECB-F992-1FA14CBE38C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049" y="2026524"/>
            <a:ext cx="3202330" cy="394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302858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_pasteur 7.JPG">
            <a:extLst>
              <a:ext uri="{FF2B5EF4-FFF2-40B4-BE49-F238E27FC236}">
                <a16:creationId xmlns:a16="http://schemas.microsoft.com/office/drawing/2014/main" id="{06B53261-9A18-8987-BA49-B1A3A8B4483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46" t="53745"/>
          <a:stretch>
            <a:fillRect/>
          </a:stretch>
        </p:blipFill>
        <p:spPr>
          <a:xfrm>
            <a:off x="1317407" y="1829521"/>
            <a:ext cx="3589930" cy="4136383"/>
          </a:xfrm>
        </p:spPr>
      </p:pic>
      <p:pic>
        <p:nvPicPr>
          <p:cNvPr id="5" name="Picture 4" descr="Image result for pasteur institute">
            <a:extLst>
              <a:ext uri="{FF2B5EF4-FFF2-40B4-BE49-F238E27FC236}">
                <a16:creationId xmlns:a16="http://schemas.microsoft.com/office/drawing/2014/main" id="{61AFB848-0451-A8D6-6E1C-DA6E54702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20475"/>
            <a:ext cx="4429125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Image result for robert koch institute">
            <a:extLst>
              <a:ext uri="{FF2B5EF4-FFF2-40B4-BE49-F238E27FC236}">
                <a16:creationId xmlns:a16="http://schemas.microsoft.com/office/drawing/2014/main" id="{5FCEC9E1-0EB7-91FF-9766-7D2B882A39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048" y="2902150"/>
            <a:ext cx="3786187" cy="363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8CDDD23-C6F9-B3F1-DAEE-BB91143DA637}"/>
              </a:ext>
            </a:extLst>
          </p:cNvPr>
          <p:cNvSpPr txBox="1"/>
          <p:nvPr/>
        </p:nvSpPr>
        <p:spPr>
          <a:xfrm>
            <a:off x="765191" y="740780"/>
            <a:ext cx="46943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Τα Ινστιτούτα Παστέρ και </a:t>
            </a:r>
            <a:r>
              <a:rPr lang="el-G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Κωχ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80553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4CD6D-F375-5866-6384-239C5FC46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/>
              <a:t>Ευλογιά – </a:t>
            </a:r>
            <a:r>
              <a:rPr lang="el-GR" sz="3600" dirty="0" err="1"/>
              <a:t>Ευλογιασμός</a:t>
            </a:r>
            <a:r>
              <a:rPr lang="el-GR" sz="3600" dirty="0"/>
              <a:t> – Δαμαλισμός – Εμβολιασμός</a:t>
            </a:r>
            <a:endParaRPr lang="fr-GR" sz="36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3B009B7-B8BC-AB9A-6998-6525DD0D43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707" y="1564782"/>
            <a:ext cx="3536949" cy="461218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9E8BBE7-5C49-4051-FCFB-EA106A9885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4163" y="1825625"/>
            <a:ext cx="2981778" cy="4143102"/>
          </a:xfrm>
          <a:prstGeom prst="rect">
            <a:avLst/>
          </a:prstGeom>
        </p:spPr>
      </p:pic>
      <p:pic>
        <p:nvPicPr>
          <p:cNvPr id="4098" name="Picture 2" descr="Variole — Wikipédia">
            <a:extLst>
              <a:ext uri="{FF2B5EF4-FFF2-40B4-BE49-F238E27FC236}">
                <a16:creationId xmlns:a16="http://schemas.microsoft.com/office/drawing/2014/main" id="{48CDD167-8EED-D525-F0F3-27FBC8B6B6E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824" y="1564782"/>
            <a:ext cx="3234483" cy="4657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485476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An original monkeypox skin lesion image and its 13 augmented versions... |  Download Scientific Diagram">
            <a:extLst>
              <a:ext uri="{FF2B5EF4-FFF2-40B4-BE49-F238E27FC236}">
                <a16:creationId xmlns:a16="http://schemas.microsoft.com/office/drawing/2014/main" id="{12A823DD-81DB-9A8B-E649-28A213D73D2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855" y="686608"/>
            <a:ext cx="6850290" cy="5484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355542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F72EC6-F19E-712C-0C71-0BBE2866F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6957"/>
            <a:ext cx="10515599" cy="1543731"/>
          </a:xfrm>
        </p:spPr>
        <p:txBody>
          <a:bodyPr>
            <a:normAutofit fontScale="90000"/>
          </a:bodyPr>
          <a:lstStyle/>
          <a:p>
            <a:r>
              <a:rPr lang="fr-FR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Edward Jenner</a:t>
            </a:r>
            <a:r>
              <a:rPr lang="el-GR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(1796)</a:t>
            </a:r>
            <a:br>
              <a:rPr lang="el-GR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James </a:t>
            </a:r>
            <a:r>
              <a:rPr lang="fr-FR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Phipps</a:t>
            </a:r>
            <a:r>
              <a:rPr lang="fr-FR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fr-FR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Sarah </a:t>
            </a:r>
            <a:r>
              <a:rPr lang="fr-FR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Nelmes</a:t>
            </a:r>
            <a:r>
              <a:rPr lang="fr-FR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Blossom</a:t>
            </a:r>
            <a:br>
              <a:rPr lang="fr-FR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fr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9D9452E7-A2E1-7638-9BD3-F6F3BB853C7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2033651"/>
            <a:ext cx="2933700" cy="4459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D35EC9E0-A787-C5BB-B535-2986383477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6" r="5580"/>
          <a:stretch/>
        </p:blipFill>
        <p:spPr bwMode="auto">
          <a:xfrm>
            <a:off x="4708072" y="1211424"/>
            <a:ext cx="6868885" cy="5499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899866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SPÉCIAL &quot;SEMAINE DE LA VACCINATION&quot; : lundi - SOS Hépatites">
            <a:extLst>
              <a:ext uri="{FF2B5EF4-FFF2-40B4-BE49-F238E27FC236}">
                <a16:creationId xmlns:a16="http://schemas.microsoft.com/office/drawing/2014/main" id="{E0ABDB57-5571-FFFB-5797-593D03A9C29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57" y="345667"/>
            <a:ext cx="5404757" cy="3564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Pseudocowpox: multiple lesions in Cows (Bovis) | Vetlexicon">
            <a:extLst>
              <a:ext uri="{FF2B5EF4-FFF2-40B4-BE49-F238E27FC236}">
                <a16:creationId xmlns:a16="http://schemas.microsoft.com/office/drawing/2014/main" id="{D66A7C1D-A2B4-7B12-2542-942327D73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843" y="893563"/>
            <a:ext cx="6103257" cy="4066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865658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59A547-B159-DCCD-6B12-37D31E9A6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965" y="486137"/>
            <a:ext cx="11551534" cy="5690826"/>
          </a:xfrm>
        </p:spPr>
        <p:txBody>
          <a:bodyPr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l-G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Οι Εισηγητές της αντισηψίας και ασηψίας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l-GR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Αντισηψία:  η μέθοδος, με την οποία 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αναστέλλεται ο πολλαπλασιασμός</a:t>
            </a:r>
            <a:r>
              <a:rPr lang="el-G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ή η 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ανάπτυξη</a:t>
            </a: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των μικροοργανισμών ή επιτυγχάνεται η 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εξόντωσή </a:t>
            </a: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τους επάνω στο σώμα των ζώων και του ανθρώπου. Η αντισηψία γίνεται με τη χρησιμοποίηση των αντισηπτικών φαρμάκων</a:t>
            </a:r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Ασηψία: 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 πλήρης απουσία μικροοργανισμών (ιών, βακτηρίων, </a:t>
            </a:r>
            <a:r>
              <a:rPr lang="el-GR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πρωτοζώων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μυκήτων κ.λπ.),</a:t>
            </a:r>
            <a:r>
              <a:rPr lang="el-G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 οποία επιτυγχάνεται με την αποστείρωση (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κλιβανισμό</a:t>
            </a: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Με την αποστείρωση καταστρέφονται ολοσχερώς όλοι οι μικροοργανισμοί, καθώς και τα σπόρια των βακτηριδίων και </a:t>
            </a:r>
            <a:r>
              <a:rPr lang="el-G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βακίλλων</a:t>
            </a: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και έτσι εξασφαλίζεται η ασηψία των αντικειμένων που έχουν υποστεί τη διαδικασία αυτή, όπως είναι τα χειρουργικά εργαλεία, γάζες και λοιπό χειρουργικό υλικό.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410616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4F69C2-E768-5321-2B35-55659E175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539" y="365125"/>
            <a:ext cx="11655707" cy="1325563"/>
          </a:xfrm>
        </p:spPr>
        <p:txBody>
          <a:bodyPr>
            <a:normAutofit/>
          </a:bodyPr>
          <a:lstStyle/>
          <a:p>
            <a:pPr algn="ctr"/>
            <a:r>
              <a:rPr lang="en-US" altLang="el-G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Joseph Lister (1827-1912) </a:t>
            </a:r>
            <a:br>
              <a:rPr lang="en-US" altLang="el-G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Ignaz Semmelweis (1818-1865)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526106-67EE-2731-81A8-63CB3A4BD2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8" y="1825625"/>
            <a:ext cx="11083725" cy="4351338"/>
          </a:xfrm>
        </p:spPr>
        <p:txBody>
          <a:bodyPr/>
          <a:lstStyle/>
          <a:p>
            <a:r>
              <a:rPr lang="el-GR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Διάλυμα καρβολικού οξέος (φαινόλη), 1865</a:t>
            </a:r>
          </a:p>
          <a:p>
            <a:pPr algn="r"/>
            <a:r>
              <a:rPr lang="el-GR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Χλωράσβεστος</a:t>
            </a:r>
            <a:r>
              <a:rPr lang="el-GR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1847</a:t>
            </a:r>
            <a:endParaRPr lang="el-GR" sz="2800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pic>
        <p:nvPicPr>
          <p:cNvPr id="5" name="Picture 4" descr="225px-Joseph_Lister.jpg">
            <a:extLst>
              <a:ext uri="{FF2B5EF4-FFF2-40B4-BE49-F238E27FC236}">
                <a16:creationId xmlns:a16="http://schemas.microsoft.com/office/drawing/2014/main" id="{64652EE5-D65F-2B88-9ED7-0D2F96D581E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2133520" y="2509562"/>
            <a:ext cx="2698830" cy="32236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6" descr="Ignace Semmelweis (1818 - 1865) - Le pionnier du lavage des mains -  Herodote.net">
            <a:extLst>
              <a:ext uri="{FF2B5EF4-FFF2-40B4-BE49-F238E27FC236}">
                <a16:creationId xmlns:a16="http://schemas.microsoft.com/office/drawing/2014/main" id="{4A21F776-CE48-9FE4-0AD4-5BB74F263A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0673" y="2951163"/>
            <a:ext cx="2527300" cy="322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159322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47018A-2154-712E-4B69-84EF90C25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017" y="25901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Christian Albert Theodor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Billroth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(1829</a:t>
            </a:r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1894)</a:t>
            </a:r>
            <a:b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κορυφαίος Αυστριακός Χειρουργός και δη του ΓΕΣ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File:Seligmann - Billroth operating.jpg">
            <a:extLst>
              <a:ext uri="{FF2B5EF4-FFF2-40B4-BE49-F238E27FC236}">
                <a16:creationId xmlns:a16="http://schemas.microsoft.com/office/drawing/2014/main" id="{CE890390-CEFD-0D6E-D41F-65EA8F72EC6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31" b="3751"/>
          <a:stretch>
            <a:fillRect/>
          </a:stretch>
        </p:blipFill>
        <p:spPr bwMode="auto">
          <a:xfrm>
            <a:off x="8157258" y="1898248"/>
            <a:ext cx="3507231" cy="4617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8932BA1-D32C-ADC6-8ED4-E3F7B46D72C9}"/>
              </a:ext>
            </a:extLst>
          </p:cNvPr>
          <p:cNvSpPr txBox="1"/>
          <p:nvPr/>
        </p:nvSpPr>
        <p:spPr>
          <a:xfrm>
            <a:off x="2803002" y="2963119"/>
            <a:ext cx="862024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l-GR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Οισοφαγεκτομή</a:t>
            </a:r>
          </a:p>
          <a:p>
            <a:pPr eaLnBrk="1" hangingPunct="1"/>
            <a:r>
              <a:rPr lang="el-GR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Ολική </a:t>
            </a:r>
            <a:r>
              <a:rPr lang="el-GR" altLang="el-G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λαρυγγεκτομή</a:t>
            </a:r>
            <a:endParaRPr lang="el-GR" altLang="el-G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l-GR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Ολική γαστρεκτομή</a:t>
            </a:r>
          </a:p>
          <a:p>
            <a:pPr eaLnBrk="1" hangingPunct="1"/>
            <a:r>
              <a:rPr lang="el-GR" altLang="el-G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Πυλωροπλαστική</a:t>
            </a:r>
            <a:endParaRPr lang="el-GR" altLang="el-G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l-GR" alt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Τμηματική </a:t>
            </a:r>
            <a:r>
              <a:rPr lang="el-GR" altLang="el-G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εντερεκτομή</a:t>
            </a:r>
            <a:endParaRPr lang="el-GR" altLang="el-G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27858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93DB3F-89BA-3612-926A-A5892AB70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 ανάπτυξη της Ακτινολογίας -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Röntgen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1D25C89-8879-3E8C-B6C8-75CC119AC1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92461" y="1825625"/>
            <a:ext cx="7807078" cy="4351338"/>
          </a:xfrm>
        </p:spPr>
      </p:pic>
    </p:spTree>
    <p:extLst>
      <p:ext uri="{BB962C8B-B14F-4D97-AF65-F5344CB8AC3E}">
        <p14:creationId xmlns:p14="http://schemas.microsoft.com/office/powerpoint/2010/main" val="404084434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B7F3E4D-3A64-6383-3915-F857D52202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60" y="0"/>
            <a:ext cx="54152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909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4F02A1-29A8-87B7-7290-3435DD6A6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521" y="71236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William Osler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(1849-1919)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Αμερικανική Σχολή</a:t>
            </a:r>
            <a:b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Sir James Simpson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(1811-1870)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εισηγητής της χρήσης </a:t>
            </a:r>
            <a:r>
              <a:rPr lang="el-G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χλωροφορμίου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1847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Γενική Αναισθησία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στη Μαιευτική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κλπ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9154" name="Picture 2" descr="Sir William Osler (1849-1919) | About McGill - McGill University">
            <a:extLst>
              <a:ext uri="{FF2B5EF4-FFF2-40B4-BE49-F238E27FC236}">
                <a16:creationId xmlns:a16="http://schemas.microsoft.com/office/drawing/2014/main" id="{FF377F7D-54E3-F2B3-7D97-640B9F98D17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088" y="2729140"/>
            <a:ext cx="2590237" cy="3695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6" name="Picture 4" descr="James Young Simpson — Wikipédia">
            <a:extLst>
              <a:ext uri="{FF2B5EF4-FFF2-40B4-BE49-F238E27FC236}">
                <a16:creationId xmlns:a16="http://schemas.microsoft.com/office/drawing/2014/main" id="{E1BFC95C-54BB-679E-B772-F3B6284E6F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6410" y="3008389"/>
            <a:ext cx="2451100" cy="332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782589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D2B6E1-637D-6614-8886-C99225CE5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935" y="410966"/>
            <a:ext cx="11856377" cy="1279722"/>
          </a:xfrm>
        </p:spPr>
        <p:txBody>
          <a:bodyPr>
            <a:normAutofit fontScale="90000"/>
          </a:bodyPr>
          <a:lstStyle/>
          <a:p>
            <a:r>
              <a:rPr lang="el-GR" b="0" i="0" dirty="0">
                <a:solidFill>
                  <a:srgbClr val="131C4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Αλεξάντερ Φλέμινγκ (1881-1955)</a:t>
            </a:r>
            <a:r>
              <a:rPr lang="en-US" b="0" i="0" dirty="0">
                <a:solidFill>
                  <a:srgbClr val="131C4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-&gt; penicillin (1928)</a:t>
            </a:r>
            <a:endParaRPr lang="fr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Alexander Fleming - Wikipedia">
            <a:extLst>
              <a:ext uri="{FF2B5EF4-FFF2-40B4-BE49-F238E27FC236}">
                <a16:creationId xmlns:a16="http://schemas.microsoft.com/office/drawing/2014/main" id="{19E6F465-0F9C-4F6A-230D-50E57F6F489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22" y="1690688"/>
            <a:ext cx="3063482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1A13A41-C925-5442-7D1F-E878233E8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359" y="1800503"/>
            <a:ext cx="3232809" cy="382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EFF3054C-E2EB-99FF-16B1-33C8809A0E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5481" y="2289781"/>
            <a:ext cx="4451507" cy="315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662843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711F319-9A1C-FABD-82FC-AF91193C3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64" y="256854"/>
            <a:ext cx="11897474" cy="5920109"/>
          </a:xfrm>
        </p:spPr>
        <p:txBody>
          <a:bodyPr/>
          <a:lstStyle/>
          <a:p>
            <a:r>
              <a:rPr lang="fr-FR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Charles John Patrick La Touche (1904 - 1981)</a:t>
            </a:r>
          </a:p>
          <a:p>
            <a:r>
              <a:rPr lang="fr-FR" i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Penicillium </a:t>
            </a:r>
            <a:r>
              <a:rPr lang="fr-FR" i="1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notatum</a:t>
            </a:r>
            <a:r>
              <a:rPr lang="fr-FR" i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fr-FR" i="1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chrysogenum</a:t>
            </a:r>
            <a:r>
              <a:rPr lang="fr-FR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endParaRPr lang="fr-FR" dirty="0">
              <a:solidFill>
                <a:srgbClr val="2021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>
              <a:solidFill>
                <a:srgbClr val="2021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>
              <a:solidFill>
                <a:srgbClr val="2021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>
              <a:solidFill>
                <a:srgbClr val="2021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b="1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Ernest Duchesne</a:t>
            </a:r>
            <a:r>
              <a:rPr lang="fr-FR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(1874 –1912) </a:t>
            </a:r>
          </a:p>
          <a:p>
            <a:r>
              <a:rPr lang="fr-FR" b="1" i="1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Penicillium </a:t>
            </a:r>
            <a:r>
              <a:rPr lang="fr-FR" b="1" i="1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glaucum</a:t>
            </a:r>
            <a:r>
              <a:rPr lang="fr-FR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fr-FR" b="0" i="1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"Contribution à l’étude de la concurrence vitale chez les micro-organismes: antagonisme entre les moisissures et les microbes"</a:t>
            </a:r>
            <a:r>
              <a:rPr lang="fr-FR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(Contribution to the </a:t>
            </a:r>
            <a:r>
              <a:rPr lang="fr-FR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fr-FR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of vital </a:t>
            </a:r>
            <a:r>
              <a:rPr lang="fr-FR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competition</a:t>
            </a:r>
            <a:r>
              <a:rPr lang="fr-FR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fr-FR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micro-organisms</a:t>
            </a:r>
            <a:r>
              <a:rPr lang="fr-FR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fr-FR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antagonism</a:t>
            </a:r>
            <a:r>
              <a:rPr lang="fr-FR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between</a:t>
            </a:r>
            <a:r>
              <a:rPr lang="fr-FR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molds</a:t>
            </a:r>
            <a:r>
              <a:rPr lang="fr-FR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and microbes)</a:t>
            </a:r>
          </a:p>
          <a:p>
            <a:endParaRPr lang="fr-FR" dirty="0">
              <a:solidFill>
                <a:srgbClr val="2021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998046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9134FEE5-A183-E49B-CFFB-0F32CBDB490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142" y="295999"/>
            <a:ext cx="4165885" cy="5998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F24604C6-282B-2454-85A6-1D300B7765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539" y="295999"/>
            <a:ext cx="355600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110272A-2327-B6E3-34B5-FE2CB85B7D90}"/>
              </a:ext>
            </a:extLst>
          </p:cNvPr>
          <p:cNvSpPr txBox="1"/>
          <p:nvPr/>
        </p:nvSpPr>
        <p:spPr>
          <a:xfrm>
            <a:off x="6096000" y="5589142"/>
            <a:ext cx="5236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Gerhard Johannes Paul Domagk</a:t>
            </a:r>
            <a:r>
              <a:rPr lang="fr-FR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1895</a:t>
            </a:r>
            <a:r>
              <a:rPr lang="fr-FR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- 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1964</a:t>
            </a:r>
            <a:r>
              <a:rPr lang="fr-FR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fr-FR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Prontosil</a:t>
            </a:r>
            <a:r>
              <a:rPr lang="fr-FR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fr-FR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Sulfanilamide =&gt; sulfamides</a:t>
            </a:r>
            <a:r>
              <a:rPr lang="fr-FR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(1935)</a:t>
            </a:r>
            <a:endParaRPr lang="fr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8690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rontosil | National Museum of American History">
            <a:extLst>
              <a:ext uri="{FF2B5EF4-FFF2-40B4-BE49-F238E27FC236}">
                <a16:creationId xmlns:a16="http://schemas.microsoft.com/office/drawing/2014/main" id="{00995792-2583-BC5F-91C7-EF0B1DD67E7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248" y="389355"/>
            <a:ext cx="4340705" cy="5787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28481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BB997BE-0EA4-DDD7-E672-2F945FE893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7257" y="1082234"/>
            <a:ext cx="7772400" cy="4116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32260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E276F2D-8AAC-BE9C-D5E2-5DE90CCA31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9760" y="1518557"/>
            <a:ext cx="7772400" cy="4398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37338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547037C-E206-F36F-E160-BA0474B3E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5757" y="1047637"/>
            <a:ext cx="7772400" cy="434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87052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1F08297-99BF-B808-5A09-D53FC76D8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387929"/>
            <a:ext cx="7772400" cy="445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856309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70CE2B8-17F3-1958-EC94-6B0E2CFF4C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452" y="386921"/>
            <a:ext cx="10800776" cy="6084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39361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A1920A5-6250-717C-BC01-297FEF801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986" y="1488185"/>
            <a:ext cx="7772400" cy="436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38411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C374D7C-DDF0-840A-44C6-D520C7E85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1668" y="0"/>
            <a:ext cx="56886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62370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39C79A8-1006-8FF3-C157-D60B080184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00" y="1012371"/>
            <a:ext cx="9135531" cy="5272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68396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8B800A4-4DA2-B2B9-4BA5-28739512B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051" y="424946"/>
            <a:ext cx="10599891" cy="600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89782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E7711E3-3C07-DB94-3FCB-7B1F39D5EF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770" y="225003"/>
            <a:ext cx="10989129" cy="615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93688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72F975F-4637-4BCC-1D00-434E54D7E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384" y="881743"/>
            <a:ext cx="9471516" cy="484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459166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B00A162-3E97-9AE1-5218-93480C680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228" y="310243"/>
            <a:ext cx="10711543" cy="5912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401231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BDAAB9-F1C6-CD1A-3A83-3085EE057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HPV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λοίμωξη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B26FFF2-464D-37A7-59B8-2F2EC21386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222620" cy="4351338"/>
          </a:xfrm>
        </p:spPr>
        <p:txBody>
          <a:bodyPr>
            <a:normAutofit fontScale="92500" lnSpcReduction="20000"/>
          </a:bodyPr>
          <a:lstStyle/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Πολλά στελέχη</a:t>
            </a:r>
          </a:p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και 11 ευθύνονται για κονδυλώματα</a:t>
            </a:r>
          </a:p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16, 18, 31, 33, 45, 52, 58 ευθύνονται για καρκίνο </a:t>
            </a:r>
          </a:p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Καρκίνος τραχήλου μήτρας, αιδοίου, κόλπου, πρωκτού, </a:t>
            </a:r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στοματοφάρυγγα</a:t>
            </a: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Ασυμπτωματική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φορεία </a:t>
            </a:r>
          </a:p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Ιδιαίτερα διαδεδομένος</a:t>
            </a:r>
          </a:p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Μετάδοση από δερματική επαφή ακόμη και εν τη απουσία κονδυλωμάτων</a:t>
            </a:r>
          </a:p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Μέτρα προφύλαξης</a:t>
            </a:r>
          </a:p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Προφυλακτικό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Εμβόλιο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54412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B39EB0-DED7-5E86-40D3-B6A6A5FCA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κονδυλώματα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ondylome : image, symptômes, femme, traitements efficaces">
            <a:extLst>
              <a:ext uri="{FF2B5EF4-FFF2-40B4-BE49-F238E27FC236}">
                <a16:creationId xmlns:a16="http://schemas.microsoft.com/office/drawing/2014/main" id="{8B6B7419-A284-030F-F576-25B99FC746C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59" y="1524683"/>
            <a:ext cx="580178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LES CONDYLOMES ACUMINÉS - Docteur Casacci">
            <a:extLst>
              <a:ext uri="{FF2B5EF4-FFF2-40B4-BE49-F238E27FC236}">
                <a16:creationId xmlns:a16="http://schemas.microsoft.com/office/drawing/2014/main" id="{F9CA84FB-AA1E-923F-F1DE-113AB95B3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141" y="1690688"/>
            <a:ext cx="51054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1144595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Condylome Homme | Verrue Génitale sur Pénis | Excroissances Génitales">
            <a:extLst>
              <a:ext uri="{FF2B5EF4-FFF2-40B4-BE49-F238E27FC236}">
                <a16:creationId xmlns:a16="http://schemas.microsoft.com/office/drawing/2014/main" id="{DB7114C5-1051-9720-6A31-E642A7A1738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180" y="170445"/>
            <a:ext cx="4505447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omment reconnaître un condylome ? - Maladie de peau : comment reconnaître  les différents symptômes cutanés ?">
            <a:extLst>
              <a:ext uri="{FF2B5EF4-FFF2-40B4-BE49-F238E27FC236}">
                <a16:creationId xmlns:a16="http://schemas.microsoft.com/office/drawing/2014/main" id="{ACE3B96A-66AA-83D1-99E8-FA6D125AF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035" y="431710"/>
            <a:ext cx="3235491" cy="2446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LES CONDYLOMES ACUMINÉS - Docteur Casacci">
            <a:extLst>
              <a:ext uri="{FF2B5EF4-FFF2-40B4-BE49-F238E27FC236}">
                <a16:creationId xmlns:a16="http://schemas.microsoft.com/office/drawing/2014/main" id="{26895098-2E4F-4EE0-D3CF-A8014ECE6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756" y="4249155"/>
            <a:ext cx="33401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Traitement des condylomes au laser à Paris | Dermatologue | Skin Marceau">
            <a:extLst>
              <a:ext uri="{FF2B5EF4-FFF2-40B4-BE49-F238E27FC236}">
                <a16:creationId xmlns:a16="http://schemas.microsoft.com/office/drawing/2014/main" id="{2780CEA5-A163-907C-AE74-005192F7BA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8430" y="3673435"/>
            <a:ext cx="3314700" cy="245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710395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84EEDADE-3FFF-EE5E-202A-4E424A6EEF7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629" y="1075511"/>
            <a:ext cx="8133706" cy="496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0460994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ONDYLOMES : les verrues genitales ou condylomes – Dermatologue en  téléconsultation">
            <a:extLst>
              <a:ext uri="{FF2B5EF4-FFF2-40B4-BE49-F238E27FC236}">
                <a16:creationId xmlns:a16="http://schemas.microsoft.com/office/drawing/2014/main" id="{A13ECE52-7044-1DCE-AB83-251DFAE335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225" y="1479700"/>
            <a:ext cx="508000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Vaginal intraepithelial neoplasia | Obgyn Key">
            <a:extLst>
              <a:ext uri="{FF2B5EF4-FFF2-40B4-BE49-F238E27FC236}">
                <a16:creationId xmlns:a16="http://schemas.microsoft.com/office/drawing/2014/main" id="{91EFD4CC-30C3-CF5F-5EAA-9116E91C84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775" y="1014773"/>
            <a:ext cx="4754060" cy="3825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8994115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LES CONDYLOMES ACUMINÉS - Docteur Casacci">
            <a:extLst>
              <a:ext uri="{FF2B5EF4-FFF2-40B4-BE49-F238E27FC236}">
                <a16:creationId xmlns:a16="http://schemas.microsoft.com/office/drawing/2014/main" id="{D3F78074-4C72-60CF-6704-1E140D9D22C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051" y="1733345"/>
            <a:ext cx="3517900" cy="231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ondylomes, HVP et papillomavirus. Le témoignage d'un homme">
            <a:extLst>
              <a:ext uri="{FF2B5EF4-FFF2-40B4-BE49-F238E27FC236}">
                <a16:creationId xmlns:a16="http://schemas.microsoft.com/office/drawing/2014/main" id="{BE283F26-E883-52F9-A9BD-CF53371E46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698" y="899361"/>
            <a:ext cx="5886148" cy="3979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9591517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Verrues génitales, condylomes : l'infection à papillomavirus est très  contagieuse - Pourquoi Docteur">
            <a:extLst>
              <a:ext uri="{FF2B5EF4-FFF2-40B4-BE49-F238E27FC236}">
                <a16:creationId xmlns:a16="http://schemas.microsoft.com/office/drawing/2014/main" id="{7AC7A676-4CE6-3225-8E28-2B3E0038435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885" y="832442"/>
            <a:ext cx="7858433" cy="5193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2029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es papillomes atypiques – L'Information Dentaire">
            <a:extLst>
              <a:ext uri="{FF2B5EF4-FFF2-40B4-BE49-F238E27FC236}">
                <a16:creationId xmlns:a16="http://schemas.microsoft.com/office/drawing/2014/main" id="{062B0062-D193-1F9E-A2E3-24DAA08AF39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0" y="505619"/>
            <a:ext cx="6096000" cy="552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1174873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e condylome acuminé isolé de la cavité buccale : à propos d'un cas clinique">
            <a:extLst>
              <a:ext uri="{FF2B5EF4-FFF2-40B4-BE49-F238E27FC236}">
                <a16:creationId xmlns:a16="http://schemas.microsoft.com/office/drawing/2014/main" id="{8A42216F-67C8-52A4-B3CF-BF4416E02A2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32" y="500123"/>
            <a:ext cx="3225800" cy="252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Localisation orale de condylome acuminé : à propos de 3 cas cliniques et  revue de littérature">
            <a:extLst>
              <a:ext uri="{FF2B5EF4-FFF2-40B4-BE49-F238E27FC236}">
                <a16:creationId xmlns:a16="http://schemas.microsoft.com/office/drawing/2014/main" id="{EC5B0215-9221-446E-0AC9-C9974AF22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197" y="347723"/>
            <a:ext cx="3035300" cy="267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Dr Paul Wiesel, gastro-entérologue à Lausanne - Proctologie - Les condylomes  de l'anus">
            <a:extLst>
              <a:ext uri="{FF2B5EF4-FFF2-40B4-BE49-F238E27FC236}">
                <a16:creationId xmlns:a16="http://schemas.microsoft.com/office/drawing/2014/main" id="{186222B2-0D92-56A2-E127-675F10F6B2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0497" y="3027423"/>
            <a:ext cx="4064000" cy="27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ouv et dos ROS 4">
            <a:extLst>
              <a:ext uri="{FF2B5EF4-FFF2-40B4-BE49-F238E27FC236}">
                <a16:creationId xmlns:a16="http://schemas.microsoft.com/office/drawing/2014/main" id="{A86345A4-A6D4-6989-A1B1-29C82C36F8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095" y="3429000"/>
            <a:ext cx="4517136" cy="3117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2007013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nfection aux Papillomavirus (HPV) et risques de cancer • Cancer  Environnement">
            <a:extLst>
              <a:ext uri="{FF2B5EF4-FFF2-40B4-BE49-F238E27FC236}">
                <a16:creationId xmlns:a16="http://schemas.microsoft.com/office/drawing/2014/main" id="{A89938BC-2936-4E7A-4BE6-4C9A13B49B4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115" y="239776"/>
            <a:ext cx="6378447" cy="6378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0616254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A3432F-F4C6-31BE-CF1A-C2249B15B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Εμβόλιο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792184C-C3C4-078E-E2BB-8471EDA4B8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Εμβολιαστική κάλυψη στην Ελλάδα</a:t>
            </a:r>
          </a:p>
          <a:p>
            <a:pPr marL="0" indent="0">
              <a:buNone/>
            </a:pP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Περί στο 55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στα κορίτσια και 10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στα αγόρια</a:t>
            </a:r>
          </a:p>
          <a:p>
            <a:pPr marL="0" indent="0">
              <a:buNone/>
            </a:pP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Εμβόλιο για τον καρκίνο του τραχήλου της μήτρας</a:t>
            </a:r>
          </a:p>
          <a:p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Εμβόλιο για όλους τους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HPV-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επαγόμενους καρκίνους</a:t>
            </a:r>
          </a:p>
          <a:p>
            <a:pPr marL="0" indent="0">
              <a:buNone/>
            </a:pP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Στόχοι ΠΟΥ για το 2030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90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των κοριτσιών ως 15 ετών να έχουν εμβολιαστεί πλήρως</a:t>
            </a:r>
          </a:p>
        </p:txBody>
      </p:sp>
    </p:spTree>
    <p:extLst>
      <p:ext uri="{BB962C8B-B14F-4D97-AF65-F5344CB8AC3E}">
        <p14:creationId xmlns:p14="http://schemas.microsoft.com/office/powerpoint/2010/main" val="452089956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5FA279-1DDE-F846-C670-314614B3F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Προτεραιοποίηση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εμβολιασμού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DA4E45-6C67-5AF6-1D77-C70FBD65BB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Κορίτσια και αγόρια στα 9 έτη   - 2 δόσεις</a:t>
            </a:r>
          </a:p>
          <a:p>
            <a:pPr marL="0" indent="0">
              <a:buNone/>
            </a:pP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Ουδείς λόγος αναβολής για αργότερα </a:t>
            </a:r>
          </a:p>
          <a:p>
            <a:pPr marL="0" indent="0">
              <a:buNone/>
            </a:pP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Δωρεάν εμβολιασμός ως τα 18 έτη μέχρι 31 Δεκ 202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 3 δόσεις </a:t>
            </a:r>
          </a:p>
          <a:p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HPV </a:t>
            </a:r>
            <a:r>
              <a:rPr 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εμβολιασμός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πρόληψη καρκίνου</a:t>
            </a:r>
            <a:endParaRPr lang="fr-F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383335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E099018-E6B2-BEBF-78E0-EF17BD7CAD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528" y="336793"/>
            <a:ext cx="10907486" cy="573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805363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666747-CF87-58CD-7A73-EF682A551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914" y="1132077"/>
            <a:ext cx="9372600" cy="4987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338567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54C9285-02A1-EFD9-AFF1-A8EE72D1F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380" y="614371"/>
            <a:ext cx="9886963" cy="5629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60266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6D8F715-DA90-569C-E691-2C7E95398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729" y="785466"/>
            <a:ext cx="10368642" cy="542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62268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8FE9238-2043-4763-C750-229DB247B7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285" y="687631"/>
            <a:ext cx="9291541" cy="5226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468502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EE1796-EDB2-E928-FF61-A5D60558B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919" y="-225969"/>
            <a:ext cx="10515600" cy="1325563"/>
          </a:xfrm>
        </p:spPr>
        <p:txBody>
          <a:bodyPr/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Σάς ευχαριστώ!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80B129-8499-E539-8864-BBF88511C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919" y="1099594"/>
            <a:ext cx="11972081" cy="5578998"/>
          </a:xfrm>
        </p:spPr>
        <p:txBody>
          <a:bodyPr>
            <a:normAutofit/>
          </a:bodyPr>
          <a:lstStyle/>
          <a:p>
            <a:r>
              <a:rPr lang="el-G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Ενδεικτική βιβλιογραφία</a:t>
            </a:r>
          </a:p>
          <a:p>
            <a:pPr marL="514350" indent="-514350">
              <a:buAutoNum type="arabicPeriod"/>
            </a:pP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βιβλίο </a:t>
            </a:r>
            <a:r>
              <a:rPr lang="el-G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Ιστορίας της Ιατρικής </a:t>
            </a:r>
            <a:r>
              <a:rPr lang="el-G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Καθ</a:t>
            </a: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l-G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Πουλάκου-Ρεμπελάκου</a:t>
            </a: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Έφης, </a:t>
            </a:r>
            <a:r>
              <a:rPr lang="el-G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Κεφ. 19</a:t>
            </a:r>
            <a:r>
              <a:rPr lang="el-GR" sz="26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ος</a:t>
            </a:r>
            <a:r>
              <a:rPr lang="el-G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αι. Η </a:t>
            </a:r>
            <a:r>
              <a:rPr lang="el-GR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Ανατομοκλινική</a:t>
            </a:r>
            <a:r>
              <a:rPr lang="el-G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Σχολή των </a:t>
            </a:r>
            <a:r>
              <a:rPr lang="el-GR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Παρισίων</a:t>
            </a:r>
            <a:r>
              <a:rPr lang="el-G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και η γένεση της σύγχρονης Ιατρικής</a:t>
            </a: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l-G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συνταχθέν υπό </a:t>
            </a:r>
            <a:r>
              <a:rPr lang="el-G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Καθ</a:t>
            </a: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Καραμάνου Μαριάννας</a:t>
            </a:r>
          </a:p>
          <a:p>
            <a:pPr marL="514350" indent="-514350">
              <a:buAutoNum type="arabicPeriod"/>
            </a:pPr>
            <a:r>
              <a:rPr lang="el-G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Λασκαράτου</a:t>
            </a: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Ιωάννη, </a:t>
            </a:r>
            <a:r>
              <a:rPr lang="el-G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Ιστορία της Ιατρικής</a:t>
            </a: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Πασχαλίδης, Αθήνα, 2004</a:t>
            </a:r>
          </a:p>
          <a:p>
            <a:pPr marL="514350" indent="-514350">
              <a:buAutoNum type="arabicPeriod" startAt="3"/>
            </a:pPr>
            <a: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</a:t>
            </a:r>
            <a:r>
              <a:rPr lang="fr-F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utin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Jean-François, </a:t>
            </a:r>
            <a:r>
              <a:rPr lang="fr-F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L’examen clinique à travers l’histoire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Glyphe, Paris, 2007</a:t>
            </a:r>
          </a:p>
          <a:p>
            <a:pPr marL="514350" indent="-514350">
              <a:buAutoNum type="arabicPeriod" startAt="4"/>
            </a:pP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W. F. </a:t>
            </a:r>
            <a:r>
              <a:rPr lang="fr-F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Bynum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Science and the Practice of </a:t>
            </a:r>
            <a:r>
              <a:rPr lang="fr-FR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Medecine</a:t>
            </a:r>
            <a:r>
              <a:rPr lang="fr-F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</a:t>
            </a:r>
            <a:r>
              <a:rPr lang="fr-FR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Nineteenth</a:t>
            </a:r>
            <a:r>
              <a:rPr lang="fr-F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Century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Cambridge </a:t>
            </a:r>
            <a:r>
              <a:rPr lang="fr-F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University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Press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1990</a:t>
            </a:r>
          </a:p>
          <a:p>
            <a:pPr marL="514350" indent="-514350">
              <a:buAutoNum type="arabicPeriod" startAt="4"/>
            </a:pP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Hutin J-F. </a:t>
            </a:r>
            <a:r>
              <a:rPr lang="fr-F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 lit du malade. Histoire de l’examen clinique. 07 avril 2023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sz="2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https://www.youtube.com/watch?v=sQS4MmjFEKs</a:t>
            </a:r>
            <a:br>
              <a:rPr lang="el-G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Για συζήτηση, ενστάσεις, απορίες, διευκρινίσεις</a:t>
            </a:r>
            <a:br>
              <a:rPr lang="el-G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ioandimitriadis11@gmail.com</a:t>
            </a:r>
            <a:endParaRPr lang="fr-FR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03787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4385</TotalTime>
  <Words>2827</Words>
  <Application>Microsoft Office PowerPoint</Application>
  <PresentationFormat>Ευρεία οθόνη</PresentationFormat>
  <Paragraphs>270</Paragraphs>
  <Slides>149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149</vt:i4>
      </vt:variant>
    </vt:vector>
  </HeadingPairs>
  <TitlesOfParts>
    <vt:vector size="157" baseType="lpstr">
      <vt:lpstr>Arial</vt:lpstr>
      <vt:lpstr>Brush Script MT</vt:lpstr>
      <vt:lpstr>Calibri</vt:lpstr>
      <vt:lpstr>Calibri Light</vt:lpstr>
      <vt:lpstr>Times New Roman</vt:lpstr>
      <vt:lpstr>Wingdings</vt:lpstr>
      <vt:lpstr>Wingdings 3</vt:lpstr>
      <vt:lpstr>Thème Office</vt:lpstr>
      <vt:lpstr>                      Επιστημολογία, Ιστορία και Ηθική της Ιατρικής 21 Νοεμβρίου 2025  Η επιστημολογική πορεία της Ιατρικής : από τη φλεγμασία του Broussais στη σύγχρονη Ιατρική</vt:lpstr>
      <vt:lpstr>Παρουσίαση του PowerPoint</vt:lpstr>
      <vt:lpstr>Παρουσίαση του PowerPoint</vt:lpstr>
      <vt:lpstr>Ψώρα =&gt; η πρώτη νόσος που επίσημα αποδόθηκε σε συγκεκριμένο εκτοπαράσιτο</vt:lpstr>
      <vt:lpstr>Ψωρικός σαρκόπτης</vt:lpstr>
      <vt:lpstr>Dr Renucci (1834)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Η ψώρα ως νοσολογικό αρχέτυπο στην ιατρική Επιστημολογία</vt:lpstr>
      <vt:lpstr>Ποια η θέση του Broussais ;</vt:lpstr>
      <vt:lpstr>19ος αι. – Διάρθρωση παρουσίασης </vt:lpstr>
      <vt:lpstr>Ιστορία της κλινικής εξέτασης - 3 αδρά στάδια</vt:lpstr>
      <vt:lpstr>Η επισκόπηση κυριαρχεί από την εποχή του Ιπποκράτη έως τον 18ο αι.</vt:lpstr>
      <vt:lpstr>Σύντομης διάρκειας μα πυκνή σε καινοτομίες η εξέλιξη στην Ιατρική κατά το πρώτο μισό του 19ου αι.</vt:lpstr>
      <vt:lpstr>Ανατομο-κλινική μέθοδος: η μήτρα της φυσικής εξέτασης </vt:lpstr>
      <vt:lpstr>Μετά την αναγεννησιακή άνθιση της Ανατομικής, αυτή αναβαθμίζει τη θέση της στην ιατρική εκπαίδευση και πρακτική διαμέσου της ανατομο-κλινικής μεθόδου</vt:lpstr>
      <vt:lpstr>Διασύνδεση νεκροτομικών οργανικών αλλοιώσεων με κλινικά συμπτώματα και σημεία</vt:lpstr>
      <vt:lpstr>Giovanni Battista Morgagni (1682-1771)</vt:lpstr>
      <vt:lpstr>Ο πατέρας της ανατομο-κλινικής μεθόδου - 1761</vt:lpstr>
      <vt:lpstr> από την κλίνη ασθενούς στη νεκροτομική κλίνη</vt:lpstr>
      <vt:lpstr>Επιστημολογική τομή στην Ιστορία της Ιατρικής</vt:lpstr>
      <vt:lpstr>Η μακραίωνη παράδοση της ιπποκράτειας Ιατρικής επέβαλλε την ανύψωση της επισκόπησης σε μέγιστο πυλώνα της φυσικής εξέτασης </vt:lpstr>
      <vt:lpstr>Δια του Morgagni « ανέκυψαν » οι:  Auenbrugger/ Corvisart, Laënnec, Charcot  Η γένεση των ειδικοτήτων</vt:lpstr>
      <vt:lpstr>Ιατρική εκπαιδεύση στη Γαλλία κατά το 19ο αι.</vt:lpstr>
      <vt:lpstr>Εξέταση τελειόφοιτου ειδικευομένου στο Παρίσι       « Internat » - Residency</vt:lpstr>
      <vt:lpstr>Η επίδραση της πολιτικής κατάστασης στη διαμόρφωση της ιατρικής εκπαίδευσης</vt:lpstr>
      <vt:lpstr>Η επίδραση της Γαλλικής Επανάστασης στη διαμόρφωση της ιατρικής εκπαίδευσης</vt:lpstr>
      <vt:lpstr>Philippe Pinel (1745- 1826) Θεμελιωτής της Ψυχιατρικής « ηθική θεραπεία »</vt:lpstr>
      <vt:lpstr> Bicêtre-Salpêtrière</vt:lpstr>
      <vt:lpstr>Προσπάθεια του Pinel να αναδείξει πιθανές οργανικές αλλοιώσεις στον εγκέφαλο ψυχικά ασθενών στο πλαίσιο των επιταγών της ανατομο-κλινικής μεθόδου</vt:lpstr>
      <vt:lpstr>Η υπόθεση Rouy Hersilie Rouy (1814-1881)</vt:lpstr>
      <vt:lpstr>Παρουσίαση του PowerPoint</vt:lpstr>
      <vt:lpstr>Jean Martin Charcot (1825-1893) Θεμελιωτής της Νευρολογίας </vt:lpstr>
      <vt:lpstr>Ύπνωση - Υστερία - κλινικό μάθημα με τον Charcot </vt:lpstr>
      <vt:lpstr>Claude Bernard (1813-1878)</vt:lpstr>
      <vt:lpstr>Ζωοτομές στο υπόγειο της οικίας Bernard</vt:lpstr>
      <vt:lpstr>Οι Bernard και Charcot στο « Πάνθεο » των Νευρο-Φυσιολόγων, Montréal</vt:lpstr>
      <vt:lpstr>Jean-Louis Alibert (1768-1837)  πρωτοπόρος της Δερματολογικής Νοσολογίας</vt:lpstr>
      <vt:lpstr>Το δένδρο των δερματοπαθειών</vt:lpstr>
      <vt:lpstr>Η παρισινή άνθιση της Δερματολογίας</vt:lpstr>
      <vt:lpstr>Δεύτερη σημαντική ιατρική έκδοση το 1761 </vt:lpstr>
      <vt:lpstr>Xavier Bichat (1771-1802) Θεμελιωτής της Ιστολογίας </vt:lpstr>
      <vt:lpstr>Κορβιζάρ - Θεμελιωτής της Καρδιολογίας Προώθησε και εξέλιξε τη μελέτη του Άουενμπρούγκερ πάνω στην επίκρουση </vt:lpstr>
      <vt:lpstr>«Μπορεί να μην εμπιστεύομαι την ιατρική, αλλά εμπιστεύομαι τον Κορβιζάρ», Μέγας Ναπολέων </vt:lpstr>
      <vt:lpstr>Leopold von Auenbrugger (1722-1809)  Inventum novum (1761) - Επίκρουση</vt:lpstr>
      <vt:lpstr>Η συνεισφορά του Corvisart</vt:lpstr>
      <vt:lpstr>« Essai sur les maladies et les lésions  organiques du cœur et des gros vaisseaux » (1806)</vt:lpstr>
      <vt:lpstr>Ο Καθ. J-F Hutin για τη ζέυξη ιπποκράτειας και ανατομο-κλινικής Ιατρικής</vt:lpstr>
      <vt:lpstr>Από την άμεση ακρόαση =&gt; στην έμμεση</vt:lpstr>
      <vt:lpstr>René-Théophile-Hyacinthe Laënnec Θεμελιωτής της  Πνευμονολογίας</vt:lpstr>
      <vt:lpstr>Gaspard-Laurent Bayle (1774 - 1816) Πρωτοπόρος στη Φθισιολογία</vt:lpstr>
      <vt:lpstr>Παρουσίαση του PowerPoint</vt:lpstr>
      <vt:lpstr>Οι δύο συνεργάτες</vt:lpstr>
      <vt:lpstr>Εξύψωση της ακρόασης σε μέιζονα θέση κατά την κλινική εξέταση</vt:lpstr>
      <vt:lpstr>Ο γιατρός κάνει τη νόσο « να μιλήσει » Αναζήτηση κλινικών σημείων</vt:lpstr>
      <vt:lpstr>O γιατρός από κατ’ ουσίαν παρατηρητής</vt:lpstr>
      <vt:lpstr>Λαμβάνει ενεργό ρόλο στην άμεση « εμπλοκή » με τον ασθενή </vt:lpstr>
      <vt:lpstr>Η παρατηρητικότητα του Λαεννέκ συναντά την επινοητικότητα των παιδιών</vt:lpstr>
      <vt:lpstr>Ανδριάντας του Λαεννέκ στη Βρεττάνη</vt:lpstr>
      <vt:lpstr>Ο τύπος του πρώτου στηθοσκοπίου </vt:lpstr>
      <vt:lpstr>Το ρηξικέλευθο σύγγραμμα του Λαεννέκ για την ακρόαση των πνευμόνων</vt:lpstr>
      <vt:lpstr>Επιτοίχια πλάκα για το Λαεννέκ στο Νοσοκομείο Necker των Παρισίων </vt:lpstr>
      <vt:lpstr>Ο φλαουτίστας συναντά τον κλινικό γιατρό και ο ελληνομαθής τον λεξιπλάστη</vt:lpstr>
      <vt:lpstr>Περιγραφή ειδικών κλινικών ευρημάτων</vt:lpstr>
      <vt:lpstr>Τιμή στο Λαεννέκ</vt:lpstr>
      <vt:lpstr>Μνήμη Λαεννέκ</vt:lpstr>
      <vt:lpstr>Ταινία του Μωρίς Κλως για το βίο του Λαεννέκ</vt:lpstr>
      <vt:lpstr>… και η άμεση ακρόαση;;</vt:lpstr>
      <vt:lpstr>« Το μοναδικό πράγμα που αγγίζει ο γιατρός είναι τα χρήματα της επίσκεψης », Μολιέρος</vt:lpstr>
      <vt:lpstr>H εμπέδωση της φυσικής εξέτασης</vt:lpstr>
      <vt:lpstr>François Broussais (1772 - 1838) </vt:lpstr>
      <vt:lpstr>Αφαιμάξεις - Διαίτα</vt:lpstr>
      <vt:lpstr>Παρουσίαση του PowerPoint</vt:lpstr>
      <vt:lpstr>« ο μεν Ναπολέων αποδεκάτισε τον πληθυσμό της Γαλλίας, ο δε Broussais… τόν αφαίμαξε » </vt:lpstr>
      <vt:lpstr>Η « εμμονική » θεωρία του « αδιάλλακτου » Μπρουσσαί</vt:lpstr>
      <vt:lpstr>Φλεγμονής ΓΕΣ… συνέχεια</vt:lpstr>
      <vt:lpstr>Δόγμα Μπρουσσαί – Ρόλος εντερικού μικροβιώματος ;</vt:lpstr>
      <vt:lpstr>Αναδρομική θεώρηση – η διαπλοκή του εντερικού μικροβιώματος στην παθογένεση διαφόρων νόσων</vt:lpstr>
      <vt:lpstr>Εντερικό μικροβίωμα  - πχ Faecalibacterium prausnitzii</vt:lpstr>
      <vt:lpstr>περί υποκειμενικότητας των ευρημάτων της φυσικής εξέτασης </vt:lpstr>
      <vt:lpstr>η απαρχή της « αριθμητικής » Ιατρικής</vt:lpstr>
      <vt:lpstr>Pierre-Charles-Alexandre Louis (1787-1872) Recherches anatomo-pathologiques et thérapeutiques sur la phtisie, 1825 Θεμελιωτής της Βιοστατιστικής</vt:lpstr>
      <vt:lpstr>Η αριθμητική Ιατρική καταρρίπτει το θεραπευτικό δόγμα Μπρουσσαί</vt:lpstr>
      <vt:lpstr>Αριθμητικές παρατηρήσεις Λουί στην καταγραφή ευρημάτων φυσικής εξέτασης σε νοσούντες εκ τυφοειδούς πυρετού</vt:lpstr>
      <vt:lpstr>Dominique Jean Larrey (1766-1842)</vt:lpstr>
      <vt:lpstr>Ιπτάμενο ασθενοφόρο εμπνευσμένο από το Λαρραί</vt:lpstr>
      <vt:lpstr>Προσαρμογή στην Αιγυπτιακή Εκστρατεία</vt:lpstr>
      <vt:lpstr>Ο γενναίος και « ενάρετος » Λαρραί, όπως τον εθαύμασε στη μάχη του Βατερλώ ο εχθρός</vt:lpstr>
      <vt:lpstr>Louis-Pasteur (1822-1895)</vt:lpstr>
      <vt:lpstr>Παρουσίαση του PowerPoint</vt:lpstr>
      <vt:lpstr>Παρουσίαση του PowerPoint</vt:lpstr>
      <vt:lpstr>Ιωβηλαίο Pasteur (1892) Ο Pasteur εισέρχεται στο αμφιθέατρο της Σορβόννης με τον Πρόεδρο της Γαλλικής Δημοκρατίας, Sadi Carnot και ο Lister σπεύδει να τον χαιρετήσει</vt:lpstr>
      <vt:lpstr>Οι θεμελιωτές της σύγχρονης Μικροβιολογίας</vt:lpstr>
      <vt:lpstr>Robert Koch (1843-1910) </vt:lpstr>
      <vt:lpstr>Παρουσίαση του PowerPoint</vt:lpstr>
      <vt:lpstr>Ευλογιά – Ευλογιασμός – Δαμαλισμός – Εμβολιασμός</vt:lpstr>
      <vt:lpstr>Παρουσίαση του PowerPoint</vt:lpstr>
      <vt:lpstr>                     Edward Jenner (1796) James Phipps -  Sarah Nelmes - Blossom </vt:lpstr>
      <vt:lpstr>Παρουσίαση του PowerPoint</vt:lpstr>
      <vt:lpstr>Παρουσίαση του PowerPoint</vt:lpstr>
      <vt:lpstr>Joseph Lister (1827-1912)  Ignaz Semmelweis (1818-1865)</vt:lpstr>
      <vt:lpstr>Christian Albert Theodor Billroth  (1829-1894) κορυφαίος Αυστριακός Χειρουργός και δη του ΓΕΣ </vt:lpstr>
      <vt:lpstr>Η ανάπτυξη της Ακτινολογίας - Röntgen</vt:lpstr>
      <vt:lpstr>Παρουσίαση του PowerPoint</vt:lpstr>
      <vt:lpstr>William Osler (1849-1919), Αμερικανική Σχολή Sir James Simpson (1811-1870), εισηγητής της χρήσης χλωροφορμίου (1847) - Γενική Αναισθησία στη Μαιευτική κλπ </vt:lpstr>
      <vt:lpstr>Αλεξάντερ Φλέμινγκ (1881-1955) -&gt; penicillin (1928)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HPV λοίμωξη</vt:lpstr>
      <vt:lpstr>κονδυλώματα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Εμβόλιο</vt:lpstr>
      <vt:lpstr>Προτεραιοποίηση εμβολιασμού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Σάς ευχαριστώ!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IOANNIS DIMITRIADIS</dc:creator>
  <cp:lastModifiedBy>mkaramanou@o365.uoa.gr</cp:lastModifiedBy>
  <cp:revision>151</cp:revision>
  <dcterms:created xsi:type="dcterms:W3CDTF">2023-06-06T04:13:51Z</dcterms:created>
  <dcterms:modified xsi:type="dcterms:W3CDTF">2025-12-08T09:55:21Z</dcterms:modified>
</cp:coreProperties>
</file>