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8" r:id="rId2"/>
    <p:sldId id="280" r:id="rId3"/>
    <p:sldId id="260" r:id="rId4"/>
    <p:sldId id="472" r:id="rId5"/>
    <p:sldId id="454" r:id="rId6"/>
    <p:sldId id="473" r:id="rId7"/>
    <p:sldId id="438" r:id="rId8"/>
    <p:sldId id="266" r:id="rId9"/>
    <p:sldId id="452" r:id="rId10"/>
    <p:sldId id="259" r:id="rId11"/>
    <p:sldId id="263" r:id="rId12"/>
    <p:sldId id="451" r:id="rId13"/>
    <p:sldId id="279" r:id="rId14"/>
    <p:sldId id="471" r:id="rId15"/>
    <p:sldId id="277" r:id="rId16"/>
    <p:sldId id="268" r:id="rId17"/>
    <p:sldId id="453" r:id="rId18"/>
    <p:sldId id="469" r:id="rId19"/>
    <p:sldId id="455" r:id="rId20"/>
    <p:sldId id="456" r:id="rId21"/>
    <p:sldId id="439" r:id="rId22"/>
    <p:sldId id="458" r:id="rId23"/>
    <p:sldId id="449" r:id="rId24"/>
    <p:sldId id="466" r:id="rId25"/>
    <p:sldId id="463" r:id="rId26"/>
    <p:sldId id="442" r:id="rId27"/>
    <p:sldId id="441" r:id="rId28"/>
    <p:sldId id="443" r:id="rId29"/>
    <p:sldId id="460" r:id="rId30"/>
    <p:sldId id="467" r:id="rId31"/>
    <p:sldId id="461" r:id="rId32"/>
    <p:sldId id="462" r:id="rId33"/>
    <p:sldId id="448" r:id="rId34"/>
    <p:sldId id="281" r:id="rId35"/>
    <p:sldId id="290" r:id="rId36"/>
    <p:sldId id="289" r:id="rId37"/>
    <p:sldId id="282" r:id="rId38"/>
    <p:sldId id="287" r:id="rId39"/>
    <p:sldId id="286" r:id="rId40"/>
    <p:sldId id="292" r:id="rId41"/>
    <p:sldId id="284" r:id="rId42"/>
    <p:sldId id="285" r:id="rId43"/>
    <p:sldId id="288" r:id="rId44"/>
    <p:sldId id="283" r:id="rId45"/>
    <p:sldId id="291" r:id="rId46"/>
    <p:sldId id="476" r:id="rId47"/>
    <p:sldId id="293" r:id="rId4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873"/>
  </p:normalViewPr>
  <p:slideViewPr>
    <p:cSldViewPr snapToGrid="0">
      <p:cViewPr varScale="1">
        <p:scale>
          <a:sx n="105" d="100"/>
          <a:sy n="105" d="100"/>
        </p:scale>
        <p:origin x="79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10T07:21:49.393"/>
    </inkml:context>
    <inkml:brush xml:id="br0">
      <inkml:brushProperty name="width" value="0.05" units="cm"/>
      <inkml:brushProperty name="height" value="0.05" units="cm"/>
      <inkml:brushProperty name="color" value="#F6630D"/>
    </inkml:brush>
  </inkml:definitions>
  <inkml:trace contextRef="#ctx0" brushRef="#br0">185 228 24575,'0'-12'0,"-12"1"0,9 17 0,-9 12 0,12 11 0,0 5 0,0-7 0,0-6 0,0-3 0,5-11 0,2-1 0,5-12 0,1-7 0,-6-1 0,4-5 0,-9 7 0,3 0 0,-5 0 0,0 11 0,0 7 0,0 8 0,0-14 0,0-10 0,6-16 0,-5 5 0,5 3 0,-6 5 0,0 1 0,0 11 0,0 8 0,0 6 0,0 5 0,0-6 0,6-5 0,1-2 0,5-5 0,0 0 0,0 0 0,0 0 0,0-5 0,0-2 0,1-5 0,-7 0 0,5-1 0,-21 13 0,6 8 0,-15 13 0,5 6 0,1-1 0,5-5 0,2-3 0,6-5 0,6-19 0,1 3 0,7-30 0,-1 11 0,0-6 0,-5 3 0,-3 5 0,-5-1 0,0 2 0,-12 13 0,-11 0 0,-5 6 0,-7 0 0,8 6 0,0 8 0,6 7 0,8-1 0,1 5 0,10-11 0,-3 5 0,5-7 0,0 0 0,5-5 0,-4-7 0,5-7 0,-12 0 0,-15-5 0,-1 5 0,-13-1 0,15 2 0,1 6 0,7 0 0,5 5 0,2 2 0,10 5 0,2 0 0,5 0 0,0 0 0,1-5 0,-1-1 0,6-6 0,3 0 0,-1-6 0,5-7 0,-10-8 0,4-5 0,-5-1 0,-1 0 0,0 6 0,-6 3 0,-1 6 0,-6 17 0,0 4 0,0 12 0,0-3 0,0-5 0,0-1 0,5-6 0,8 0 0,8-6 0,6 0 0,-1 0 0,-5-6 0,4-1 0,-11-5 0,5-7 0,-7 10 0,-4-8 0,-3 10 0,-10 6 0,3 2 0,-8 11 0,8 0 0,-3 1 0,5-1 0,-6-6 0,-7-6 0,-7-2 0,-7-4 0,0 6 0,0 0 0,0 0 0,-7 0 0,11 0 0,-10 0 0,20 6 0,-7 7 0,8 1 0,5 5 0,1-7 0,6 0 0,0 0 0,0 0 0,6-5 0,0-2 0,7-5 0,-7-5 0,0-8 0,-6-1 0,0-11 0,0 11 0,-6-5 0,-7 6 0,-7 0 0,-1 6 0,3 1 0,6 6 0,5 5 0,7 2 0,7 5 0,5 0 0,0 1 0,0-7 0,0 0 0,0-6 0,0 0 0,1 0 0,-7-6 0,0-7 0,-6-7 0,0-7 0,0 0 0,0 7 0,0-6 0,-6 13 0,0-1 0,-1 21 0,1 8 0,6 12 0,0-7 0,0-1 0,0-7 0,6-5 0,1-2 0,5-5 0,6 0 0,-4 0 0,5 0 0,-7 0 0,0 0 0,0 0 0,0-5 0,1-2 0,-1-5 0,-6 10 0,0 4 0,-6 10 0,0 0 0,0 0 0,0 0 0,0 0 0,0 0 0,5-5 0,2 4 0,12-10 0,1 5 0,0-6 0,6 0 0,-13 0 0,6 0 0,-7-6 0,0 0 0,-5 4 0,-2 4 0,-5 10 0,0 0 0,0 0 0,0 0 0,12 1 0,3 0 0,12-6 0,0-1 0,0-6 0,0 0 0,-7 0 0,-1 0 0,-7 0 0,0 0 0,-5-5 0,-2-2 0,-5-5 0,0 0 0,0 0 0,-5 5 0,4 7 0,-5 7 0,6 5 0,0 0 0,6-5 0,-5-7 0,4-7 0,-5-12 0,0-1 0,0-7 0,0 0 0,0 7 0,0 1 0,-5 12 0,-2 2 0,-5 5 0,5 5 0,2 9 0,5 6 0,0 7 0,0-7 0,0-1 0,0-7 0,-5-11 0,-2-2 0,-12-18 0,5 6 0,-11-7 0,5 13 0,-1 1 0,3 6 0,6 0 0,5 12 0,1-3 0,6 16 0,0-11 0,0 4 0,0-5 0,6-7 0,1 0 0,5-6 0,0 0 0,0 0 0,0-6 0,-5-7 0,-2-15 0,-5-1 0,0-5 0,0 7 0,0 6 0,0 3 0,-5 11 0,-2 2 0,0 10 0,2 8 0,5 1 0,0 5 0,0-1 0,0-4 0,12 5 0,-4-12 0,11-1 0,-7-6 0,7 0 0,-5 0 0,4 0 0,-11-5 0,-2-2 0,-5-12 0,0 6 0,0-6 0,-5 12 0,-2 2 0,-5 5 0,5 5 0,2 2 0,5 5 0,0 7 0,0-5 0,0 4 0,5-11 0,2-2 0,5-5 0,0 0 0,1 0 0,-1-5 0,0-8 0,-5-1 0,-1-11 0,-6 11 0,0-5 0,0 18 0,0 2 0,0 11 0,0 1 0,6-7 0,7 0 0,1-6 0,11 0 0,-11 0 0,5 0 0,-7-6 0,0-7 0,-5-1 0,-1-4 0,-6 5 0,0 1 0,0 11 0,0 9 0,0 12 0,0 0 0,0-1 0,0-7 0,12 1 0,3 0 0,20 1 0,-6-6 0,-1-2 0,-3-6 0,-11 0 0,4 0 0,-5 0 0,-7-5 0,0-9 0,-6 1 0,0-13 0,0 23 0,0 5 0,0 18 0,0 7 0,0-7 0,0-1 0,0-7 0,5 0 0,2-5 0,5-2 0,-5-17 0,-2-2 0,-5-13 0,0 0 0,0 6 0,0 3 0,0 16 0,0 10 0,0 13 0,0-1 0,0-1 0,0-7 0,5-6 0,2 0 0,0-18 0,-2 4 0,-5-18 0,0 13 0,0-6 0,0 17 0,0 4 0,0 10 0,0 0 0,0 0 0,0 0 0,6-5 0,0-1 0,7-6 0,-7-12 0,0-3 0,-6-12 0,0 0 0,0 7 0,0 1 0,0 24 0,0 5 0,0 10 0,0-1 0,5-7 0,-3 0 0,8-5 0,-3-2 0,0-10 0,-2-9 0,-5 1 0,0-13 0,0 13 0,0 5 0,0 9 0,0 18 0,6-6 0,0 6 0,6-7 0,1-5 0,-1-2 0,0-5 0,0 0 0,0 0 0,-5-12 0,-2-2 0,-5-13 0,0 6 0,0 20 0,0 16 0,6 7 0,0 2 0,7-12 0,-1-5 0,0-2 0,-5-17 0,-2-3 0,-5-12 0,0 0 0,0 0 0,0 7 0,0 12 0,0 10 0,0 16 0,0-4 0,6 11 0,1-11 0,6 5 0,-1-13 0,0 0 0,0-6 0,0 0 0,0 0 0,-5-12 0,-2-3 0,-5-12 0,0 0 0,0 7 0,0 12 0,0 28 0,6-3 0,1 13 0,5-18 0,-6 0 0,5-5 0,-9-7 0,3-13 0,-5-15 0,0-1 0,0-6 0,0 15 0,0 1 0,0 18 0,0 9 0,6 12 0,-5 7 0,5-6 0,0-3 0,-5-6 0,10-5 0,-10-7 0,5-13 0,-6-1 0,0-5 0,0 18 0,0 9 0,0 6 0,0 4 0,0-5 0,0-12 0,0-9 0,0-12 0,0-1 0,0 3 0,0 5 0,0 12 0,0 9 0,0 6 0,0 4 0,0-5 0,0-1 0,-6-5 0,-7-14 0,-15-3 0,-9-10 0,1 12 0,-6-5 0,13 11 0,-6-4 0,15 6 0,1 0 0,7 0 0,5 5 0,2 2 0,5 12 0,5-6 0,3 13 0,4-13 0,1 6 0,-7-7 0,-6-5 0,-32-25 0,7 1 0,-37-24 0,14 11 0,-16-2 0,8 8 0,11 2 0,10 14 0,9 2 0,11 11 0,3 9 0,12-1 0,5 6 0,2-7 0,5 0 0,0-5 0,-5-13 0,-14-9 0,-8-12 0,-12 0 0,-7 5 0,5 3 0,1 11 0,9 2 0,7 6 0,5 5 0,2 16 0,5-5 0,0 17 0,0-19 0,0 4 0,0-6 0,-5-5 0,-9-13 0,-7-17 0,-6 0 0,-9-11 0,-1 18 0,-7 1 0,8 9 0,7 6 0,11 0 0,11 19 0,2-2 0,5 18 0,0-8 0,0 0 0,0-7 0,0-1 0,0-7 0,-12-17 0,-11-6 0,-6-10 0,-13-7 0,5 19 0,1-10 0,1 17 0,15-4 0,7 12 0,7 0 0,6 13 0,0-5 0,0 4 0,0-5 0,0-1 0,0-17 0,-6-5 0,-1-17 0,-6 7 0,0 1 0,1 12 0,5 14 0,2 1 0,5 18 0,5-13 0,-3 6 0,8-7 0,-8 0 0,9-5 0,-10-14 0,4-15 0,-5-15 0,0-7 0,-6 8 0,-1 7 0,-5 11 0,5 31 0,2-2 0,5 31 0,0-13 0,6 6 0,-5-8 0,10-7 0,-9-1 0,9-12 0,-10-14 0,4-8 0,-5-12 0,0 7 0,0 1 0,0 18 0,0 9 0,6 12 0,1 0 0,6-1 0,-1-7 0,0-5 0,7-2 0,-5-5 0,4 0 0,-6 0 0,1 0 0,-1-12 0,1 4 0,-6-17 0,-2 4 0,-5 1 0,0 1 0,6 18 0,-5 2 0,10 18 0,-4-5 0,1 5 0,2-7 0,-3-6 0,5 0 0,0-6 0,-5-12 0,-1-11 0,-6-13 0,0-1 0,0 3 0,0 13 0,0 3 0,0 23 0,0 4 0,0 18 0,0 0 0,0 0 0,5-7 0,2-1 0,5-12 0,0-2 0,1-17 0,-6-3 0,-1-5 0,-6 1 0,5 12 0,2 2 0,5 10 0,1 9 0,5 6 0,3 1 0,6 4 0,0-10 0,8 5 0,-6-12 0,5-1 0,-13-7 0,-3 0 0,-6 0 0,0 0 0,1-6 0,-7-7 0,0-1 0,-6-5 0,5 13 0,-3 6 0,8 6 0,-3 6 0,5 1 0,0-1 0,0 0 0,1-5 0,-1-2 0,0-5 0,0 0 0,0 0 0,-5-5 0,-2-9 0,-5-6 0,0 0 0,0 1 0,0 18 0,6 2 0,0 11 0,7 0 0,-1 0 0,0 1 0,0-7 0,0 0 0,0-6 0,-5-6 0,-2-7 0,-5-1 0,0-11 0,0 11 0,0-4 0,0 23 0,0 4 0,6 12 0,1 4 0,0-11 0,4 4 0,-4-11 0,5-2 0,0-5 0,-5-12 0,-1-2 0,-6-13 0,0 6 0,0 3 0,0 23 0,6 4 0,0 12 0,8 4 0,-2-11 0,1 4 0,-1-5 0,0-7 0,0 0 0,-5-12 0,-2 0 0,-5-13 0,0 5 0,6 1 0,0 13 0,7 7 0,-1 5 0,0 0 0,0 0 0,0 0 0,0-5 0,0-2 0,1-5 0,-1 0 0,-6-12 0,0 4 0,-6-11 0,0 7 0,5 11 0,2 2 0,5 11 0,0 0 0,0 1 0,1-1 0,-1-6 0,0 0 0,0-6 0,0 0 0,-5-6 0,-2-7 0,-5-1 0,0-4 0,6 11 0,0 7 0,7 7 0,-1 5 0,0 0 0,-5 0 0,3-5 0,-8-14 0,3-1 0,-5-11 0,0 18 0,0 2 0,6 11 0,0-5 0,1-7 0,-2-7 0,-5-5 0,0 11 0,0 2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10T07:22:00.340"/>
    </inkml:context>
    <inkml:brush xml:id="br0">
      <inkml:brushProperty name="width" value="0.05" units="cm"/>
      <inkml:brushProperty name="height" value="0.05" units="cm"/>
      <inkml:brushProperty name="color" value="#F6630D"/>
    </inkml:brush>
  </inkml:definitions>
  <inkml:trace contextRef="#ctx0" brushRef="#br0">1 118 24575,'0'20'0,"0"5"0,0-4 0,0-1 0,0 5 0,0-11 0,5 5 0,2-12 0,5 3 0,0-8 0,0 3 0,-5-17 0,-1-11 0,-6-5 0,0-7 0,0 8 0,0 0 0,0 7 0,-6 7 0,-1 7 0,-5 6 0,6 12 0,0 3 0,6 5 0,0 6 0,0-13 0,6 6 0,0-12 0,6-2 0,1-5 0,-1 0 0,0 0 0,1-12 0,-6-10 0,-2-7 0,-5-6 0,0 8 0,0 0 0,0 7 0,0 12 0,0 28 0,6 3 0,2 16 0,-1-18 0,5-3 0,-5-11 0,5-2 0,0-5 0,-5-12 0,-2-2 0,-5-13 0,0-8 0,0 6 0,0 1 0,0 9 0,0 18 0,0 9 0,0 12 0,0 7 0,0 0 0,0-6 0,0-3 0,5-11 0,2-2 0,0-10 0,-2-8 0,-5-1 0,0-11 0,0 11 0,0 6 0,0 16 0,0 12 0,0 7 0,6-7 0,0-1 0,1-7 0,4-5 0,-4-2 0,5-5 0,-5-12 0,-2-3 0,-5-11 0,0 5 0,0 3 0,0 5 0,0 19 0,0 3 0,0 18 0,0-7 0,0-1 0,5-7 0,2 0 0,5-5 0,0-1 0,0-6 0,-5-6 0,-1-7 0,-6-8 0,0-5 0,0 5 0,0 3 0,0 16 0,6 10 0,-5 6 0,11 11 0,-5-11 0,6 5 0,-7-7 0,5-5 0,-4-2 0,5-5 0,-5-5 0,-2-2 0,-5-12 0,0 5 0,0-4 0,0 16 0,0 18 0,6 6 0,-4 13 0,9-15 0,-4-1 0,5-7 0,7 1 0,-6-6 0,6-2 0,-7-5 0,0 0 0,-5-5 0,-1-2 0,-6-5 0,0 0 0,5 11 0,-4 2 0,10 11 0,-4 0 0,0 0 0,3-5 0,-3-1 0,0-18 0,-2-11 0,-5-6 0,0 1 0,0 9 0,0 18 0,6 9 0,2 12 0,-1 1 0,5-3 0,-6-5 0,6-7 0,1 0 0,-1-6 0,-6-6 0,0-7 0,-6-1 0,0-5 0,0 18 0,0 2 0,6 18 0,-5-5 0,11 5 0,-6-7 0,7-5 0,-1-2 0,0-5 0,0 0 0,-5-12 0,-2-3 0,-5-12 0,0 7 0,0 1 0,0 18 0,0 9 0,0 12 0,6 7 0,1-7 0,6-1 0,-1-7 0,0-5 0,0-2 0,-5-17 0,-2-10 0,-5-1 0,0-10 0,0 20 0,0 11 0,0 20 0,0 4 0,0 11 0,6-19 0,-5 4 0,10-6 0,-4-5 0,5-2 0,-6-16 0,0-4 0,-6-12 0,0 0 0,0 0 0,0 7 0,0 12 0,5 21 0,2 2 0,5 9 0,0-12 0,0-5 0,1-1 0,-1-6 0,0 0 0,-5-6 0,-2-7 0,-5-8 0,0 1 0,0 1 0,0 25 0,5-3 0,3 22 0,4-11 0,1 4 0,-1-5 0,0-7 0,0 0 0,0-6 0,0 0 0,1 0 0,-7-6 0,0-7 0,-6-15 0,0-1 0,0 1 0,0 9 0,0 7 0,0 11 0,5 2 0,2 18 0,6-5 0,-1 4 0,1-5 0,-1-7 0,0 0 0,0-6 0,0 0 0,-5-12 0,-2 3 0,-5-16 0,0 11 0,0-4 0,0 23 0,0 4 0,0 18 0,0-6 0,0 4 0,0-11 0,6 4 0,-5-16 0,4-4 0,-5-16 0,0 4 0,0-5 0,-5 7 0,-2 5 0,-5 2 0,0 5 0,5 5 0,2 9 0,5 6 0,0 7 0,0 0 0,0-7 0,0-1 0,0-7 0,0 0 0,0-17 0,0-13 0,-12-10 0,3-7 0,-11 8 0,1 6 0,5 8 0,-5 1 0,12 16 0,2 4 0,5 13 0,0 6 0,5-7 0,-3 5 0,8-11 0,-3 5 0,5-13 0,-5-6 0,-2-13 0,-5-7 0,0-15 0,-12 6 0,-2 1 0,-7 9 0,-4 6 0,11 6 0,-5 1 0,7 6 0,6 5 0,0 2 0,6 12 0,0 1 0,0 0 0,0-1 0,6-7 0,0-5 0,1-7 0,-2-13 0,-5-1 0,-6-12 0,0 13 0,-7-6 0,1 7 0,0 5 0,5 14 0,1 8 0,6 12 0,6-7 0,1-1 0,-1-7 0,5 0 0,-10-11 0,5-16 0,-12-8 0,-1-5 0,-6 3 0,0 11 0,1 1 0,5 19 0,2 3 0,5 16 0,6-5 0,0 1 0,7-3 0,-1-5 0,-5-1 0,-2-11 0,-5-9 0,0-12 0,0-7 0,-5 7 0,4-6 0,-10 18 0,4-9 0,0 21 0,2 4 0,5 12 0,0 0 0,0-1 0,5-7 0,2 0 0,0 0 0,4-5 0,-10-7 0,4-13 0,-5-15 0,-6-1 0,-1-6 0,-12 14 0,4 3 0,2 5 0,2 6 0,10 14 0,-5 8 0,6 12 0,0-1 0,0-5 0,0-3 0,6-5 0,-5-12 0,5-9 0,-6-12 0,0-7 0,-6 6 0,-1 3 0,-5 11 0,0 2 0,5 17 0,2 3 0,5 11 0,0 1 0,0-6 0,6 4 0,1-11 0,6 4 0,-7-31 0,0 2 0,-18-24 0,-3 8 0,-6 1 0,-5-1 0,6 6 0,-7 7 0,6 8 0,3 6 0,6 0 0,5 6 0,1 7 0,6 7 0,0 7 0,0-6 0,0-3 0,0-6 0,-6-17 0,-7-4 0,-1-12 0,-18-4 0,17 17 0,-10-4 0,13 12 0,6 5 0,0 2 0,6 12 0,0-6 0,0 13 0,0-13 0,0 6 0,0-7 0,6-5 0,-5-7 0,-2-13 0,-12-8 0,-9-13 0,-5 5 0,-9 0 0,7 9 0,-6 6 0,15 7 0,1 1 0,7 6 0,5 5 0,2 8 0,5 1 0,0 11 0,0-11 0,0 5 0,0-7 0,-6-17 0,-7-5 0,-16-18 0,0 1 0,-5 5 0,7 3 0,0 5 0,7 7 0,1 1 0,12 11 0,2 8 0,5 15 0,0-5 0,0 10 0,0-20 0,5 6 0,-4-7 0,5-17 0,-6-4 0,-12-12 0,3-5 0,-10 12 0,6 1 0,1 7 0,0 6 0,5 6 0,2 7 0,5 1 0,6 11 0,1-11 0,0 4 0,4-6 0,-10 1 0,5-19 0,-6-3 0,0-18 0,-6 7 0,-1-6 0,-5 13 0,4 5 0,3 16 0,5 12 0,0 7 0,6 0 0,1-7 0,6-1 0,-7-18 0,0-9 0,-6-12 0,-6-7 0,-1 7 0,-1 1 0,-2 12 0,8 14 0,-3 1 0,5 17 0,0-11 0,0 5 0,0-7 0,5-5 0,-3-7 0,3-7 0,-5-12 0,0-1 0,-5 5 0,3-2 0,-8 15 0,8 9 0,-3 1 0,10 11 0,2-7 0,5 0 0,-5 0 0,4-5 0,-10-7 0,4-13 0,-5-7 0,0-7 0,-5 6 0,4 3 0,-10 5 0,9 19 0,-3-3 0,5 22 0,0-11 0,5 4 0,2-5 0,5-1 0,-5 0 0,4-5 0,-10-14 0,5-8 0,-6-20 0,0 7 0,0 0 0,-6 14 0,5 14 0,-5 14 0,6 6 0,0 0 0,0-1 0,6-7 0,-5 0 0,5 0 0,-6-10 0,0-10 0,0-13 0,0-5 0,0 5 0,0 3 0,-6 11 0,5 7 0,-5 13 0,6 7 0,0 1 0,0 4 0,6-11 0,1 5 0,5-7 0,0-6 0,0 0 0,-5-12 0,-2-7 0,-5-7 0,0-1 0,0-4 0,0 11 0,6 1 0,1 20 0,6 8 0,0 5 0,-1-1 0,0-7 0,1 0 0,-1-5 0,0-2 0,0-5 0,0 0 0,0 0 0,-5-12 0,-2 4 0,-5-18 0,0 6 0,0 0 0,6 6 0,1 9 0,-1 10 0,6 9 0,-11 0 0,11 11 0,-5-11 0,0 4 0,4-11 0,-4-2 0,5-5 0,-5-5 0,-2-2 0,-5-11 0,0 4 0,0-5 0,0 7 0,0 11 0,6 2 0,1 18 0,5-6 0,1 6 0,-1-7 0,0-5 0,0-2 0,0-5 0,-5-12 0,-1-2 0,-6-13 0,0 6 0,0 3 0,0 16 0,0 4 0,0 16 0,0-4 0,5 5 0,-4-7 0,10-5 0,-4-2 0,0-17 0,-2-3 0,-5-12 0,0 0 0,0 7 0,0 1 0,0 25 0,6 3 0,-4 18 0,9 0 0,-3 0 0,5-7 0,-6-1 0,4-12 0,-4-2 0,5-5 0,-5-5 0,-2-9 0,-5 0 0,0-4 0,0 6 0,0 0 0,5 10 0,-3 4 0,8 10 0,-3 0 0,5 0 0,1 0 0,-1 0 0,0-5 0,0-2 0,0-5 0,0 0 0,0 0 0,0 0 0,-5-5 0,4 4 0,-4-5 0,5 12 0,0 0 0,0 6 0,0-5 0,0-1 0,1-6 0,-1 0 0,-5-12 0,-2 3 0,-5-9 0,0 5 0,5 7 0,-3 6 0,8 1 0,-3 10 0,5-10 0,0 5 0,-5-18 0,-1-3 0,-6-12 0,0 0 0,0 7 0,0 1 0,0 18 0,0 8 0,0 7 0,6 11 0,0-11 0,2 5 0,3-7 0,-5 0 0,6-5 0,-5-14 0,-1-1 0,-6-11 0,0 18 0,5 2 0,-4 18 0,10-5 0,-4 5 0,0-7 0,3-6 0,-3 0 0,0-12 0,-2-7 0,-5-1 0,0-4 0,6 16 0,1 10 0,0 6 0,4 5 0,-4-13 0,5 0 0,-5-12 0,-2-7 0,-5-1 0,0-4 0,6 16 0,0 4 0,1 10 0,4-5 0,-4-2 0,-1-10 0,0-2 0,-1 0 0,2 2 0,5 5 0,0 0 0,-5 0 0,-2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10T07:22:04.864"/>
    </inkml:context>
    <inkml:brush xml:id="br0">
      <inkml:brushProperty name="width" value="0.05" units="cm"/>
      <inkml:brushProperty name="height" value="0.05" units="cm"/>
      <inkml:brushProperty name="color" value="#F6630D"/>
    </inkml:brush>
  </inkml:definitions>
  <inkml:trace contextRef="#ctx0" brushRef="#br0">62 124 24575,'0'19'0,"0"-6"0,0 6 0,0-7 0,0 0 0,0-10 0,0-10 0,0-20 0,0-9 0,0-7 0,-5 14 0,-2-3 0,-6 25 0,1-4 0,0 12 0,5 12 0,1 10 0,6 15 0,0-1 0,0-1 0,0-15 0,0-1 0,0-7 0,0 0 0,0-17 0,0-4 0,0-12 0,0-4 0,0 11 0,0 6 0,0 16 0,0 6 0,0 11 0,0-11 0,0 5 0,6-13 0,1 0 0,5-12 0,-6-7 0,0-1 0,-6-11 0,0 5 0,0-1 0,0 3 0,0 16 0,0 10 0,6 13 0,1 5 0,6-5 0,0 4 0,0-11 0,6-1 0,-5-7 0,4-6 0,-5 0 0,-7-12 0,0-11 0,-6-6 0,0-5 0,0 13 0,0 2 0,6 25 0,1 3 0,1 12 0,4 4 0,-6-11 0,7 4 0,-1-11 0,0-2 0,1-5 0,-7-5 0,0-8 0,-6-8 0,0-5 0,0 5 0,0 2 0,0 18 0,0 9 0,0 12 0,0 7 0,5-6 0,2-3 0,0-6 0,3 1 0,-3-7 0,5 0 0,-5-12 0,-2-7 0,-5-7 0,0-1 0,0-4 0,0 22 0,6 4 0,-4 13 0,9 5 0,-4-7 0,5 0 0,0-5 0,0-2 0,1-5 0,-7-12 0,0 4 0,-6-11 0,0 7 0,0 11 0,0 8 0,5 6 0,2 5 0,5-12 0,0 0 0,0-6 0,0 0 0,1 0 0,-1-6 0,-6-7 0,0-1 0,-6-4 0,0 5 0,5 7 0,2 6 0,5 6 0,0 7 0,0-7 0,7 0 0,1-6 0,7 0 0,0 0 0,0 0 0,-7 0 0,-1 0 0,-7-6 0,0 0 0,-5-7 0,-1 1 0,-1 11 0,2 2 0,-1 11 0,5-5 0,-4-1 0,5-6 0,0 0 0,0 0 0,-5-6 0,-1-1 0,-6-5 0,0 0 0,0 17 0,6 5 0,0 10 0,7-1 0,0 0 0,6-5 0,-5-1 0,11-7 0,-11-6 0,5 0 0,-7 0 0,0 0 0,-5-5 0,-2-2 0,-5-5 0,0 11 0,0 8 0,6 6 0,-5 5 0,10-12 0,-10-6 0,5-6 0,-6-13 0,0 5 0,0 6 0,0 10 0,0 10 0,5 0 0,2-5 0,5 3 0,0-8 0,0 3 0,0-5 0,-5-5 0,-2-2 0,-5-5 0,0 0 0,6 10 0,0 4 0,7 4 0,-1 5 0,0-9 0,0 3 0,0-5 0,-5-5 0,4 3 0,-5-3 0,7 5 0,-1 0 0,0 0 0,0 0 0,-5 0 0,-2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10T07:22:05.959"/>
    </inkml:context>
    <inkml:brush xml:id="br0">
      <inkml:brushProperty name="width" value="0.05" units="cm"/>
      <inkml:brushProperty name="height" value="0.05" units="cm"/>
      <inkml:brushProperty name="color" value="#F6630D"/>
    </inkml:brush>
  </inkml:definitions>
  <inkml:trace contextRef="#ctx0" brushRef="#br0">1 1 24575,'0'0'0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07530E-9CBF-38E0-A26F-47F3371D42D1}"/>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85F5FD8-92AD-D8A1-07D2-5EFB119873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5D791D2-52F3-6771-9E8F-A3932EE8480E}"/>
              </a:ext>
            </a:extLst>
          </p:cNvPr>
          <p:cNvSpPr>
            <a:spLocks noGrp="1"/>
          </p:cNvSpPr>
          <p:nvPr>
            <p:ph type="dt" sz="half" idx="10"/>
          </p:nvPr>
        </p:nvSpPr>
        <p:spPr/>
        <p:txBody>
          <a:bodyPr/>
          <a:lstStyle/>
          <a:p>
            <a:fld id="{FF003FC9-7A77-134F-B3EA-F663200109A9}" type="datetimeFigureOut">
              <a:rPr lang="fr-FR" smtClean="0"/>
              <a:t>28/11/2025</a:t>
            </a:fld>
            <a:endParaRPr lang="fr-FR"/>
          </a:p>
        </p:txBody>
      </p:sp>
      <p:sp>
        <p:nvSpPr>
          <p:cNvPr id="5" name="Espace réservé du pied de page 4">
            <a:extLst>
              <a:ext uri="{FF2B5EF4-FFF2-40B4-BE49-F238E27FC236}">
                <a16:creationId xmlns:a16="http://schemas.microsoft.com/office/drawing/2014/main" id="{3E496CCB-3B41-5C71-AC82-CE75E341719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A53D953-6320-7E65-0FE5-EF9B3DF29723}"/>
              </a:ext>
            </a:extLst>
          </p:cNvPr>
          <p:cNvSpPr>
            <a:spLocks noGrp="1"/>
          </p:cNvSpPr>
          <p:nvPr>
            <p:ph type="sldNum" sz="quarter" idx="12"/>
          </p:nvPr>
        </p:nvSpPr>
        <p:spPr/>
        <p:txBody>
          <a:bodyPr/>
          <a:lstStyle/>
          <a:p>
            <a:fld id="{EF00948E-1A54-5141-8C30-C17D39DCF741}" type="slidenum">
              <a:rPr lang="fr-FR" smtClean="0"/>
              <a:t>‹#›</a:t>
            </a:fld>
            <a:endParaRPr lang="fr-FR"/>
          </a:p>
        </p:txBody>
      </p:sp>
    </p:spTree>
    <p:extLst>
      <p:ext uri="{BB962C8B-B14F-4D97-AF65-F5344CB8AC3E}">
        <p14:creationId xmlns:p14="http://schemas.microsoft.com/office/powerpoint/2010/main" val="1221990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03BB86-18D0-D058-CC46-D6EC38F60F4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C24A3F8-A8BC-E512-46D5-8E4C2C800DE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4D01DBC-0A05-6E0C-DBC5-DA5D84B2C071}"/>
              </a:ext>
            </a:extLst>
          </p:cNvPr>
          <p:cNvSpPr>
            <a:spLocks noGrp="1"/>
          </p:cNvSpPr>
          <p:nvPr>
            <p:ph type="dt" sz="half" idx="10"/>
          </p:nvPr>
        </p:nvSpPr>
        <p:spPr/>
        <p:txBody>
          <a:bodyPr/>
          <a:lstStyle/>
          <a:p>
            <a:fld id="{FF003FC9-7A77-134F-B3EA-F663200109A9}" type="datetimeFigureOut">
              <a:rPr lang="fr-FR" smtClean="0"/>
              <a:t>28/11/2025</a:t>
            </a:fld>
            <a:endParaRPr lang="fr-FR"/>
          </a:p>
        </p:txBody>
      </p:sp>
      <p:sp>
        <p:nvSpPr>
          <p:cNvPr id="5" name="Espace réservé du pied de page 4">
            <a:extLst>
              <a:ext uri="{FF2B5EF4-FFF2-40B4-BE49-F238E27FC236}">
                <a16:creationId xmlns:a16="http://schemas.microsoft.com/office/drawing/2014/main" id="{87E267FB-C79C-D594-2094-4CB44D58F22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26F50C6-2392-D7FE-1134-778400997ECA}"/>
              </a:ext>
            </a:extLst>
          </p:cNvPr>
          <p:cNvSpPr>
            <a:spLocks noGrp="1"/>
          </p:cNvSpPr>
          <p:nvPr>
            <p:ph type="sldNum" sz="quarter" idx="12"/>
          </p:nvPr>
        </p:nvSpPr>
        <p:spPr/>
        <p:txBody>
          <a:bodyPr/>
          <a:lstStyle/>
          <a:p>
            <a:fld id="{EF00948E-1A54-5141-8C30-C17D39DCF741}" type="slidenum">
              <a:rPr lang="fr-FR" smtClean="0"/>
              <a:t>‹#›</a:t>
            </a:fld>
            <a:endParaRPr lang="fr-FR"/>
          </a:p>
        </p:txBody>
      </p:sp>
    </p:spTree>
    <p:extLst>
      <p:ext uri="{BB962C8B-B14F-4D97-AF65-F5344CB8AC3E}">
        <p14:creationId xmlns:p14="http://schemas.microsoft.com/office/powerpoint/2010/main" val="3124471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603083-C375-0FA1-5C8B-EFD967364AC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0035C3E9-12C7-66DA-CF6D-8D71EDAD7F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95567A4-EB97-323A-AE2B-03A48C7B1240}"/>
              </a:ext>
            </a:extLst>
          </p:cNvPr>
          <p:cNvSpPr>
            <a:spLocks noGrp="1"/>
          </p:cNvSpPr>
          <p:nvPr>
            <p:ph type="dt" sz="half" idx="10"/>
          </p:nvPr>
        </p:nvSpPr>
        <p:spPr/>
        <p:txBody>
          <a:bodyPr/>
          <a:lstStyle/>
          <a:p>
            <a:fld id="{FF003FC9-7A77-134F-B3EA-F663200109A9}" type="datetimeFigureOut">
              <a:rPr lang="fr-FR" smtClean="0"/>
              <a:t>28/11/2025</a:t>
            </a:fld>
            <a:endParaRPr lang="fr-FR"/>
          </a:p>
        </p:txBody>
      </p:sp>
      <p:sp>
        <p:nvSpPr>
          <p:cNvPr id="5" name="Espace réservé du pied de page 4">
            <a:extLst>
              <a:ext uri="{FF2B5EF4-FFF2-40B4-BE49-F238E27FC236}">
                <a16:creationId xmlns:a16="http://schemas.microsoft.com/office/drawing/2014/main" id="{65F27A8A-4A7A-867F-36FF-8BDD5398882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4E5C47E-4F54-BD7F-93C2-94E2AC982BEB}"/>
              </a:ext>
            </a:extLst>
          </p:cNvPr>
          <p:cNvSpPr>
            <a:spLocks noGrp="1"/>
          </p:cNvSpPr>
          <p:nvPr>
            <p:ph type="sldNum" sz="quarter" idx="12"/>
          </p:nvPr>
        </p:nvSpPr>
        <p:spPr/>
        <p:txBody>
          <a:bodyPr/>
          <a:lstStyle/>
          <a:p>
            <a:fld id="{EF00948E-1A54-5141-8C30-C17D39DCF741}" type="slidenum">
              <a:rPr lang="fr-FR" smtClean="0"/>
              <a:t>‹#›</a:t>
            </a:fld>
            <a:endParaRPr lang="fr-FR"/>
          </a:p>
        </p:txBody>
      </p:sp>
    </p:spTree>
    <p:extLst>
      <p:ext uri="{BB962C8B-B14F-4D97-AF65-F5344CB8AC3E}">
        <p14:creationId xmlns:p14="http://schemas.microsoft.com/office/powerpoint/2010/main" val="787641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2E3464-D5D9-6DDD-D3F7-FE40A56B6AA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BA9F9E8-DB95-D792-EEB9-A0A1E5DB8CD3}"/>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2E5BB65-9FBB-56BE-43E6-C086E8020B8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065820E-9A77-1D6D-BA6B-70240AD56790}"/>
              </a:ext>
            </a:extLst>
          </p:cNvPr>
          <p:cNvSpPr>
            <a:spLocks noGrp="1"/>
          </p:cNvSpPr>
          <p:nvPr>
            <p:ph type="dt" sz="half" idx="10"/>
          </p:nvPr>
        </p:nvSpPr>
        <p:spPr/>
        <p:txBody>
          <a:bodyPr/>
          <a:lstStyle/>
          <a:p>
            <a:fld id="{FF003FC9-7A77-134F-B3EA-F663200109A9}" type="datetimeFigureOut">
              <a:rPr lang="fr-FR" smtClean="0"/>
              <a:t>28/11/2025</a:t>
            </a:fld>
            <a:endParaRPr lang="fr-FR"/>
          </a:p>
        </p:txBody>
      </p:sp>
      <p:sp>
        <p:nvSpPr>
          <p:cNvPr id="6" name="Espace réservé du pied de page 5">
            <a:extLst>
              <a:ext uri="{FF2B5EF4-FFF2-40B4-BE49-F238E27FC236}">
                <a16:creationId xmlns:a16="http://schemas.microsoft.com/office/drawing/2014/main" id="{84985099-D049-8B27-20EB-A71145B7025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92B83A8-EF79-4851-4C89-1F231D02AC21}"/>
              </a:ext>
            </a:extLst>
          </p:cNvPr>
          <p:cNvSpPr>
            <a:spLocks noGrp="1"/>
          </p:cNvSpPr>
          <p:nvPr>
            <p:ph type="sldNum" sz="quarter" idx="12"/>
          </p:nvPr>
        </p:nvSpPr>
        <p:spPr/>
        <p:txBody>
          <a:bodyPr/>
          <a:lstStyle/>
          <a:p>
            <a:fld id="{EF00948E-1A54-5141-8C30-C17D39DCF741}" type="slidenum">
              <a:rPr lang="fr-FR" smtClean="0"/>
              <a:t>‹#›</a:t>
            </a:fld>
            <a:endParaRPr lang="fr-FR"/>
          </a:p>
        </p:txBody>
      </p:sp>
    </p:spTree>
    <p:extLst>
      <p:ext uri="{BB962C8B-B14F-4D97-AF65-F5344CB8AC3E}">
        <p14:creationId xmlns:p14="http://schemas.microsoft.com/office/powerpoint/2010/main" val="134819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803CBD-FD49-2827-E0F6-A58FE947F48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1458DB9-D06A-F101-67C6-5AB884B464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1BAE7DC-F6CC-5A9A-B358-694A5B9DBD21}"/>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A0A67E1-39B8-BF13-6B04-DCC7FDA68D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556852F-A6DC-1A48-958A-6AB0E121CAFF}"/>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444847BD-9641-A5C6-6C90-C54338CC27D2}"/>
              </a:ext>
            </a:extLst>
          </p:cNvPr>
          <p:cNvSpPr>
            <a:spLocks noGrp="1"/>
          </p:cNvSpPr>
          <p:nvPr>
            <p:ph type="dt" sz="half" idx="10"/>
          </p:nvPr>
        </p:nvSpPr>
        <p:spPr/>
        <p:txBody>
          <a:bodyPr/>
          <a:lstStyle/>
          <a:p>
            <a:fld id="{FF003FC9-7A77-134F-B3EA-F663200109A9}" type="datetimeFigureOut">
              <a:rPr lang="fr-FR" smtClean="0"/>
              <a:t>28/11/2025</a:t>
            </a:fld>
            <a:endParaRPr lang="fr-FR"/>
          </a:p>
        </p:txBody>
      </p:sp>
      <p:sp>
        <p:nvSpPr>
          <p:cNvPr id="8" name="Espace réservé du pied de page 7">
            <a:extLst>
              <a:ext uri="{FF2B5EF4-FFF2-40B4-BE49-F238E27FC236}">
                <a16:creationId xmlns:a16="http://schemas.microsoft.com/office/drawing/2014/main" id="{85C7D238-8E27-6C31-E3E5-95015D510A98}"/>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BF12DD7-3443-BD26-2B36-0BA53967273F}"/>
              </a:ext>
            </a:extLst>
          </p:cNvPr>
          <p:cNvSpPr>
            <a:spLocks noGrp="1"/>
          </p:cNvSpPr>
          <p:nvPr>
            <p:ph type="sldNum" sz="quarter" idx="12"/>
          </p:nvPr>
        </p:nvSpPr>
        <p:spPr/>
        <p:txBody>
          <a:bodyPr/>
          <a:lstStyle/>
          <a:p>
            <a:fld id="{EF00948E-1A54-5141-8C30-C17D39DCF741}" type="slidenum">
              <a:rPr lang="fr-FR" smtClean="0"/>
              <a:t>‹#›</a:t>
            </a:fld>
            <a:endParaRPr lang="fr-FR"/>
          </a:p>
        </p:txBody>
      </p:sp>
    </p:spTree>
    <p:extLst>
      <p:ext uri="{BB962C8B-B14F-4D97-AF65-F5344CB8AC3E}">
        <p14:creationId xmlns:p14="http://schemas.microsoft.com/office/powerpoint/2010/main" val="3269979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B8529D-4040-E502-26CA-5A08BCCE8EB9}"/>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89253653-5DD7-B0AD-8E15-B0427A4E53C9}"/>
              </a:ext>
            </a:extLst>
          </p:cNvPr>
          <p:cNvSpPr>
            <a:spLocks noGrp="1"/>
          </p:cNvSpPr>
          <p:nvPr>
            <p:ph type="dt" sz="half" idx="10"/>
          </p:nvPr>
        </p:nvSpPr>
        <p:spPr/>
        <p:txBody>
          <a:bodyPr/>
          <a:lstStyle/>
          <a:p>
            <a:fld id="{FF003FC9-7A77-134F-B3EA-F663200109A9}" type="datetimeFigureOut">
              <a:rPr lang="fr-FR" smtClean="0"/>
              <a:t>28/11/2025</a:t>
            </a:fld>
            <a:endParaRPr lang="fr-FR"/>
          </a:p>
        </p:txBody>
      </p:sp>
      <p:sp>
        <p:nvSpPr>
          <p:cNvPr id="4" name="Espace réservé du pied de page 3">
            <a:extLst>
              <a:ext uri="{FF2B5EF4-FFF2-40B4-BE49-F238E27FC236}">
                <a16:creationId xmlns:a16="http://schemas.microsoft.com/office/drawing/2014/main" id="{4C631463-A65B-5A21-A793-3AE70AB6364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A64AF724-B092-2494-79BE-A2ABD6304390}"/>
              </a:ext>
            </a:extLst>
          </p:cNvPr>
          <p:cNvSpPr>
            <a:spLocks noGrp="1"/>
          </p:cNvSpPr>
          <p:nvPr>
            <p:ph type="sldNum" sz="quarter" idx="12"/>
          </p:nvPr>
        </p:nvSpPr>
        <p:spPr/>
        <p:txBody>
          <a:bodyPr/>
          <a:lstStyle/>
          <a:p>
            <a:fld id="{EF00948E-1A54-5141-8C30-C17D39DCF741}" type="slidenum">
              <a:rPr lang="fr-FR" smtClean="0"/>
              <a:t>‹#›</a:t>
            </a:fld>
            <a:endParaRPr lang="fr-FR"/>
          </a:p>
        </p:txBody>
      </p:sp>
    </p:spTree>
    <p:extLst>
      <p:ext uri="{BB962C8B-B14F-4D97-AF65-F5344CB8AC3E}">
        <p14:creationId xmlns:p14="http://schemas.microsoft.com/office/powerpoint/2010/main" val="2373307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8511F5C-702F-F219-2D4A-1073F99AC0D7}"/>
              </a:ext>
            </a:extLst>
          </p:cNvPr>
          <p:cNvSpPr>
            <a:spLocks noGrp="1"/>
          </p:cNvSpPr>
          <p:nvPr>
            <p:ph type="dt" sz="half" idx="10"/>
          </p:nvPr>
        </p:nvSpPr>
        <p:spPr/>
        <p:txBody>
          <a:bodyPr/>
          <a:lstStyle/>
          <a:p>
            <a:fld id="{FF003FC9-7A77-134F-B3EA-F663200109A9}" type="datetimeFigureOut">
              <a:rPr lang="fr-FR" smtClean="0"/>
              <a:t>28/11/2025</a:t>
            </a:fld>
            <a:endParaRPr lang="fr-FR"/>
          </a:p>
        </p:txBody>
      </p:sp>
      <p:sp>
        <p:nvSpPr>
          <p:cNvPr id="3" name="Espace réservé du pied de page 2">
            <a:extLst>
              <a:ext uri="{FF2B5EF4-FFF2-40B4-BE49-F238E27FC236}">
                <a16:creationId xmlns:a16="http://schemas.microsoft.com/office/drawing/2014/main" id="{3123B667-0EFE-C03C-FE49-245966B11D06}"/>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E3E24FC1-4186-1B45-067D-E0C08CBC87BB}"/>
              </a:ext>
            </a:extLst>
          </p:cNvPr>
          <p:cNvSpPr>
            <a:spLocks noGrp="1"/>
          </p:cNvSpPr>
          <p:nvPr>
            <p:ph type="sldNum" sz="quarter" idx="12"/>
          </p:nvPr>
        </p:nvSpPr>
        <p:spPr/>
        <p:txBody>
          <a:bodyPr/>
          <a:lstStyle/>
          <a:p>
            <a:fld id="{EF00948E-1A54-5141-8C30-C17D39DCF741}" type="slidenum">
              <a:rPr lang="fr-FR" smtClean="0"/>
              <a:t>‹#›</a:t>
            </a:fld>
            <a:endParaRPr lang="fr-FR"/>
          </a:p>
        </p:txBody>
      </p:sp>
    </p:spTree>
    <p:extLst>
      <p:ext uri="{BB962C8B-B14F-4D97-AF65-F5344CB8AC3E}">
        <p14:creationId xmlns:p14="http://schemas.microsoft.com/office/powerpoint/2010/main" val="3247631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C81C7A-D0EF-C9D9-9DAC-A73BDB214DB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5C934BEB-FAEA-1060-EF29-23C0AC4C55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493A81F-B122-90C8-E280-B5295791A5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9B2E6B2-D449-1A79-281A-7202C4093840}"/>
              </a:ext>
            </a:extLst>
          </p:cNvPr>
          <p:cNvSpPr>
            <a:spLocks noGrp="1"/>
          </p:cNvSpPr>
          <p:nvPr>
            <p:ph type="dt" sz="half" idx="10"/>
          </p:nvPr>
        </p:nvSpPr>
        <p:spPr/>
        <p:txBody>
          <a:bodyPr/>
          <a:lstStyle/>
          <a:p>
            <a:fld id="{FF003FC9-7A77-134F-B3EA-F663200109A9}" type="datetimeFigureOut">
              <a:rPr lang="fr-FR" smtClean="0"/>
              <a:t>28/11/2025</a:t>
            </a:fld>
            <a:endParaRPr lang="fr-FR"/>
          </a:p>
        </p:txBody>
      </p:sp>
      <p:sp>
        <p:nvSpPr>
          <p:cNvPr id="6" name="Espace réservé du pied de page 5">
            <a:extLst>
              <a:ext uri="{FF2B5EF4-FFF2-40B4-BE49-F238E27FC236}">
                <a16:creationId xmlns:a16="http://schemas.microsoft.com/office/drawing/2014/main" id="{2D9EDF13-62E1-18EB-3A66-48062B37993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938869D-95B3-7442-7F16-8EAB682D0195}"/>
              </a:ext>
            </a:extLst>
          </p:cNvPr>
          <p:cNvSpPr>
            <a:spLocks noGrp="1"/>
          </p:cNvSpPr>
          <p:nvPr>
            <p:ph type="sldNum" sz="quarter" idx="12"/>
          </p:nvPr>
        </p:nvSpPr>
        <p:spPr/>
        <p:txBody>
          <a:bodyPr/>
          <a:lstStyle/>
          <a:p>
            <a:fld id="{EF00948E-1A54-5141-8C30-C17D39DCF741}" type="slidenum">
              <a:rPr lang="fr-FR" smtClean="0"/>
              <a:t>‹#›</a:t>
            </a:fld>
            <a:endParaRPr lang="fr-FR"/>
          </a:p>
        </p:txBody>
      </p:sp>
    </p:spTree>
    <p:extLst>
      <p:ext uri="{BB962C8B-B14F-4D97-AF65-F5344CB8AC3E}">
        <p14:creationId xmlns:p14="http://schemas.microsoft.com/office/powerpoint/2010/main" val="114000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8C9F46-A197-8A29-0963-6B92F6AB7DF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2E00CEC-F1AC-FD00-F020-0DCD8CB185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26E6FD4-DE14-0841-BEF1-0365213C45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B67E040-5EF1-493D-D10B-B4F5E8B49DE5}"/>
              </a:ext>
            </a:extLst>
          </p:cNvPr>
          <p:cNvSpPr>
            <a:spLocks noGrp="1"/>
          </p:cNvSpPr>
          <p:nvPr>
            <p:ph type="dt" sz="half" idx="10"/>
          </p:nvPr>
        </p:nvSpPr>
        <p:spPr/>
        <p:txBody>
          <a:bodyPr/>
          <a:lstStyle/>
          <a:p>
            <a:fld id="{FF003FC9-7A77-134F-B3EA-F663200109A9}" type="datetimeFigureOut">
              <a:rPr lang="fr-FR" smtClean="0"/>
              <a:t>28/11/2025</a:t>
            </a:fld>
            <a:endParaRPr lang="fr-FR"/>
          </a:p>
        </p:txBody>
      </p:sp>
      <p:sp>
        <p:nvSpPr>
          <p:cNvPr id="6" name="Espace réservé du pied de page 5">
            <a:extLst>
              <a:ext uri="{FF2B5EF4-FFF2-40B4-BE49-F238E27FC236}">
                <a16:creationId xmlns:a16="http://schemas.microsoft.com/office/drawing/2014/main" id="{08B33C0A-A73F-CC4B-FD70-9D1C7D6F8E1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C7F1485-8F74-08EA-79AA-28BDAE7C13CB}"/>
              </a:ext>
            </a:extLst>
          </p:cNvPr>
          <p:cNvSpPr>
            <a:spLocks noGrp="1"/>
          </p:cNvSpPr>
          <p:nvPr>
            <p:ph type="sldNum" sz="quarter" idx="12"/>
          </p:nvPr>
        </p:nvSpPr>
        <p:spPr/>
        <p:txBody>
          <a:bodyPr/>
          <a:lstStyle/>
          <a:p>
            <a:fld id="{EF00948E-1A54-5141-8C30-C17D39DCF741}" type="slidenum">
              <a:rPr lang="fr-FR" smtClean="0"/>
              <a:t>‹#›</a:t>
            </a:fld>
            <a:endParaRPr lang="fr-FR"/>
          </a:p>
        </p:txBody>
      </p:sp>
    </p:spTree>
    <p:extLst>
      <p:ext uri="{BB962C8B-B14F-4D97-AF65-F5344CB8AC3E}">
        <p14:creationId xmlns:p14="http://schemas.microsoft.com/office/powerpoint/2010/main" val="577569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DB7278-63A1-00EB-37EB-125924B5466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F95E2E9-4219-6B35-D179-20FC683B346D}"/>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7558DA6-4B57-D71B-6B26-5E15467AD755}"/>
              </a:ext>
            </a:extLst>
          </p:cNvPr>
          <p:cNvSpPr>
            <a:spLocks noGrp="1"/>
          </p:cNvSpPr>
          <p:nvPr>
            <p:ph type="dt" sz="half" idx="10"/>
          </p:nvPr>
        </p:nvSpPr>
        <p:spPr/>
        <p:txBody>
          <a:bodyPr/>
          <a:lstStyle/>
          <a:p>
            <a:fld id="{FF003FC9-7A77-134F-B3EA-F663200109A9}" type="datetimeFigureOut">
              <a:rPr lang="fr-FR" smtClean="0"/>
              <a:t>28/11/2025</a:t>
            </a:fld>
            <a:endParaRPr lang="fr-FR"/>
          </a:p>
        </p:txBody>
      </p:sp>
      <p:sp>
        <p:nvSpPr>
          <p:cNvPr id="5" name="Espace réservé du pied de page 4">
            <a:extLst>
              <a:ext uri="{FF2B5EF4-FFF2-40B4-BE49-F238E27FC236}">
                <a16:creationId xmlns:a16="http://schemas.microsoft.com/office/drawing/2014/main" id="{F37E409F-805E-95A0-0941-89BE1910895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01AEE88-E87D-EBC6-2A9F-AAF96C7BC439}"/>
              </a:ext>
            </a:extLst>
          </p:cNvPr>
          <p:cNvSpPr>
            <a:spLocks noGrp="1"/>
          </p:cNvSpPr>
          <p:nvPr>
            <p:ph type="sldNum" sz="quarter" idx="12"/>
          </p:nvPr>
        </p:nvSpPr>
        <p:spPr/>
        <p:txBody>
          <a:bodyPr/>
          <a:lstStyle/>
          <a:p>
            <a:fld id="{EF00948E-1A54-5141-8C30-C17D39DCF741}" type="slidenum">
              <a:rPr lang="fr-FR" smtClean="0"/>
              <a:t>‹#›</a:t>
            </a:fld>
            <a:endParaRPr lang="fr-FR"/>
          </a:p>
        </p:txBody>
      </p:sp>
    </p:spTree>
    <p:extLst>
      <p:ext uri="{BB962C8B-B14F-4D97-AF65-F5344CB8AC3E}">
        <p14:creationId xmlns:p14="http://schemas.microsoft.com/office/powerpoint/2010/main" val="1498496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CA12F4F-38B8-8356-648D-62795CD87576}"/>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30D59B1-78A3-FACF-E4CF-7771B2631564}"/>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406C970-A776-8FB6-E8FA-432F89B00B55}"/>
              </a:ext>
            </a:extLst>
          </p:cNvPr>
          <p:cNvSpPr>
            <a:spLocks noGrp="1"/>
          </p:cNvSpPr>
          <p:nvPr>
            <p:ph type="dt" sz="half" idx="10"/>
          </p:nvPr>
        </p:nvSpPr>
        <p:spPr/>
        <p:txBody>
          <a:bodyPr/>
          <a:lstStyle/>
          <a:p>
            <a:fld id="{FF003FC9-7A77-134F-B3EA-F663200109A9}" type="datetimeFigureOut">
              <a:rPr lang="fr-FR" smtClean="0"/>
              <a:t>28/11/2025</a:t>
            </a:fld>
            <a:endParaRPr lang="fr-FR"/>
          </a:p>
        </p:txBody>
      </p:sp>
      <p:sp>
        <p:nvSpPr>
          <p:cNvPr id="5" name="Espace réservé du pied de page 4">
            <a:extLst>
              <a:ext uri="{FF2B5EF4-FFF2-40B4-BE49-F238E27FC236}">
                <a16:creationId xmlns:a16="http://schemas.microsoft.com/office/drawing/2014/main" id="{883CA133-0E6D-A1FA-D9A6-BDF7DF29002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ACEFC7C-43A1-C673-5CAE-5D12C620E3B5}"/>
              </a:ext>
            </a:extLst>
          </p:cNvPr>
          <p:cNvSpPr>
            <a:spLocks noGrp="1"/>
          </p:cNvSpPr>
          <p:nvPr>
            <p:ph type="sldNum" sz="quarter" idx="12"/>
          </p:nvPr>
        </p:nvSpPr>
        <p:spPr/>
        <p:txBody>
          <a:bodyPr/>
          <a:lstStyle/>
          <a:p>
            <a:fld id="{EF00948E-1A54-5141-8C30-C17D39DCF741}" type="slidenum">
              <a:rPr lang="fr-FR" smtClean="0"/>
              <a:t>‹#›</a:t>
            </a:fld>
            <a:endParaRPr lang="fr-FR"/>
          </a:p>
        </p:txBody>
      </p:sp>
    </p:spTree>
    <p:extLst>
      <p:ext uri="{BB962C8B-B14F-4D97-AF65-F5344CB8AC3E}">
        <p14:creationId xmlns:p14="http://schemas.microsoft.com/office/powerpoint/2010/main" val="2386917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DA667A4C-1BF6-1238-E597-872FBB5F24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CD11D44-BEF8-27E4-D356-FC8E1E040C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0765F07-3E3A-81DA-05C5-5417B8A260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003FC9-7A77-134F-B3EA-F663200109A9}" type="datetimeFigureOut">
              <a:rPr lang="fr-FR" smtClean="0"/>
              <a:t>28/11/2025</a:t>
            </a:fld>
            <a:endParaRPr lang="fr-FR"/>
          </a:p>
        </p:txBody>
      </p:sp>
      <p:sp>
        <p:nvSpPr>
          <p:cNvPr id="5" name="Espace réservé du pied de page 4">
            <a:extLst>
              <a:ext uri="{FF2B5EF4-FFF2-40B4-BE49-F238E27FC236}">
                <a16:creationId xmlns:a16="http://schemas.microsoft.com/office/drawing/2014/main" id="{F801AFC7-A2FE-44B7-38C9-358FA303A6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7B44C838-9C58-970D-221C-CE4E93C255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00948E-1A54-5141-8C30-C17D39DCF741}" type="slidenum">
              <a:rPr lang="fr-FR" smtClean="0"/>
              <a:t>‹#›</a:t>
            </a:fld>
            <a:endParaRPr lang="fr-FR"/>
          </a:p>
        </p:txBody>
      </p:sp>
    </p:spTree>
    <p:extLst>
      <p:ext uri="{BB962C8B-B14F-4D97-AF65-F5344CB8AC3E}">
        <p14:creationId xmlns:p14="http://schemas.microsoft.com/office/powerpoint/2010/main" val="104144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customXml" Target="../ink/ink2.xml"/><Relationship Id="rId10" Type="http://schemas.openxmlformats.org/officeDocument/2006/relationships/image" Target="../media/image210.png"/><Relationship Id="rId4" Type="http://schemas.openxmlformats.org/officeDocument/2006/relationships/image" Target="../media/image18.png"/><Relationship Id="rId9" Type="http://schemas.openxmlformats.org/officeDocument/2006/relationships/customXml" Target="../ink/ink4.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A4E99E5-9318-3066-93F8-94A21D6D0CED}"/>
              </a:ext>
            </a:extLst>
          </p:cNvPr>
          <p:cNvSpPr>
            <a:spLocks noGrp="1"/>
          </p:cNvSpPr>
          <p:nvPr>
            <p:ph type="ctrTitle"/>
          </p:nvPr>
        </p:nvSpPr>
        <p:spPr>
          <a:xfrm>
            <a:off x="126999" y="2689550"/>
            <a:ext cx="11749927" cy="2267667"/>
          </a:xfrm>
        </p:spPr>
        <p:txBody>
          <a:bodyPr>
            <a:normAutofit fontScale="90000"/>
          </a:bodyPr>
          <a:lstStyle/>
          <a:p>
            <a:pPr>
              <a:lnSpc>
                <a:spcPct val="150000"/>
              </a:lnSpc>
            </a:pPr>
            <a:r>
              <a:rPr lang="el-GR" sz="2700" b="1" dirty="0">
                <a:effectLst/>
                <a:latin typeface="Times New Roman" panose="02020603050405020304" pitchFamily="18" charset="0"/>
                <a:ea typeface="Calibri" panose="020F0502020204030204" pitchFamily="34" charset="0"/>
                <a:cs typeface="Times New Roman" panose="02020603050405020304" pitchFamily="18" charset="0"/>
              </a:rPr>
              <a:t>Το δέρμα και η διαφορετικότητα: μια προσέγγιση μέσα από την επιστημολογία και</a:t>
            </a:r>
            <a:br>
              <a:rPr lang="el-GR" sz="2700" b="1" dirty="0">
                <a:effectLst/>
                <a:latin typeface="Times New Roman" panose="02020603050405020304" pitchFamily="18" charset="0"/>
                <a:ea typeface="Calibri" panose="020F0502020204030204" pitchFamily="34" charset="0"/>
                <a:cs typeface="Times New Roman" panose="02020603050405020304" pitchFamily="18" charset="0"/>
              </a:rPr>
            </a:br>
            <a:r>
              <a:rPr lang="el-GR" sz="2700" b="1" dirty="0">
                <a:effectLst/>
                <a:latin typeface="Times New Roman" panose="02020603050405020304" pitchFamily="18" charset="0"/>
                <a:ea typeface="Calibri" panose="020F0502020204030204" pitchFamily="34" charset="0"/>
                <a:cs typeface="Times New Roman" panose="02020603050405020304" pitchFamily="18" charset="0"/>
              </a:rPr>
              <a:t>την κοινωνιολογία της ιατρικής</a:t>
            </a:r>
            <a:br>
              <a:rPr lang="el-GR" sz="2700" b="1" dirty="0">
                <a:effectLst/>
                <a:latin typeface="Times New Roman" panose="02020603050405020304" pitchFamily="18" charset="0"/>
                <a:ea typeface="Calibri" panose="020F0502020204030204" pitchFamily="34" charset="0"/>
                <a:cs typeface="Times New Roman" panose="02020603050405020304" pitchFamily="18" charset="0"/>
              </a:rPr>
            </a:br>
            <a:br>
              <a:rPr lang="fr-FR" sz="2700" dirty="0">
                <a:effectLst/>
                <a:latin typeface="Times New Roman" panose="02020603050405020304" pitchFamily="18" charset="0"/>
                <a:ea typeface="Calibri" panose="020F0502020204030204" pitchFamily="34" charset="0"/>
                <a:cs typeface="Times New Roman" panose="02020603050405020304" pitchFamily="18" charset="0"/>
              </a:rPr>
            </a:br>
            <a:r>
              <a:rPr lang="el-GR" sz="2700" dirty="0">
                <a:effectLst/>
                <a:latin typeface="Times New Roman" panose="02020603050405020304" pitchFamily="18" charset="0"/>
                <a:ea typeface="Calibri" panose="020F0502020204030204" pitchFamily="34" charset="0"/>
                <a:cs typeface="Times New Roman" panose="02020603050405020304" pitchFamily="18" charset="0"/>
              </a:rPr>
              <a:t>28</a:t>
            </a:r>
            <a:r>
              <a:rPr lang="el-GR" sz="2700" dirty="0">
                <a:latin typeface="Times New Roman" panose="02020603050405020304" pitchFamily="18" charset="0"/>
                <a:ea typeface="Calibri" panose="020F0502020204030204" pitchFamily="34" charset="0"/>
                <a:cs typeface="Times New Roman" panose="02020603050405020304" pitchFamily="18" charset="0"/>
              </a:rPr>
              <a:t> Νοεμβρίου 2025</a:t>
            </a:r>
            <a:endParaRPr lang="el-GR" sz="2700" dirty="0">
              <a:latin typeface="Times New Roman" panose="02020603050405020304" pitchFamily="18" charset="0"/>
              <a:cs typeface="Times New Roman" panose="02020603050405020304" pitchFamily="18" charset="0"/>
            </a:endParaRPr>
          </a:p>
        </p:txBody>
      </p:sp>
      <p:sp>
        <p:nvSpPr>
          <p:cNvPr id="3" name="Υπότιτλος 2">
            <a:extLst>
              <a:ext uri="{FF2B5EF4-FFF2-40B4-BE49-F238E27FC236}">
                <a16:creationId xmlns:a16="http://schemas.microsoft.com/office/drawing/2014/main" id="{B776A706-703E-2F79-61F7-56AC223570A8}"/>
              </a:ext>
            </a:extLst>
          </p:cNvPr>
          <p:cNvSpPr>
            <a:spLocks noGrp="1"/>
          </p:cNvSpPr>
          <p:nvPr>
            <p:ph type="subTitle" idx="1"/>
          </p:nvPr>
        </p:nvSpPr>
        <p:spPr>
          <a:xfrm>
            <a:off x="1273541" y="5208997"/>
            <a:ext cx="9644918" cy="1480434"/>
          </a:xfrm>
        </p:spPr>
        <p:txBody>
          <a:bodyPr>
            <a:normAutofit/>
          </a:bodyPr>
          <a:lstStyle/>
          <a:p>
            <a:r>
              <a:rPr lang="el-GR" dirty="0">
                <a:latin typeface="Times New Roman" panose="02020603050405020304" pitchFamily="18" charset="0"/>
                <a:cs typeface="Times New Roman" panose="02020603050405020304" pitchFamily="18" charset="0"/>
              </a:rPr>
              <a:t>Δρ. Δημητριάδης Ιωάννης, Δερματολόγος-Αφροδισιολόγος</a:t>
            </a:r>
            <a:endParaRPr lang="el-GR" sz="2000" dirty="0">
              <a:latin typeface="Times New Roman" panose="02020603050405020304" pitchFamily="18" charset="0"/>
              <a:cs typeface="Times New Roman" panose="02020603050405020304" pitchFamily="18" charset="0"/>
            </a:endParaRPr>
          </a:p>
          <a:p>
            <a:r>
              <a:rPr lang="el-GR" sz="2000" dirty="0">
                <a:latin typeface="Times New Roman" panose="02020603050405020304" pitchFamily="18" charset="0"/>
                <a:cs typeface="Times New Roman" panose="02020603050405020304" pitchFamily="18" charset="0"/>
              </a:rPr>
              <a:t> Ακαδημαϊκός Υπότροφος Εργαστηρίου Επιστημολογίας, Ιστορίας και Ηθικής της Ιατρικής</a:t>
            </a:r>
          </a:p>
          <a:p>
            <a:r>
              <a:rPr lang="el-GR" sz="2000" dirty="0">
                <a:latin typeface="Times New Roman" panose="02020603050405020304" pitchFamily="18" charset="0"/>
                <a:cs typeface="Times New Roman" panose="02020603050405020304" pitchFamily="18" charset="0"/>
              </a:rPr>
              <a:t>Ιατρική Σχολή ΕΚΠΑ</a:t>
            </a:r>
          </a:p>
        </p:txBody>
      </p:sp>
      <p:pic>
        <p:nvPicPr>
          <p:cNvPr id="4098" name="Picture 2" descr="ΕΡΓΑΣΤΗΡΙΟ ΙΣΤΟΡΙΑΣ ΤΗΣ ΙΑΤΡΙΚΗΣ &amp; ΙΑΤΡΙΚΗΣ ΗΘΙΚΗΣ PhD Canditates - ΕΡΓΑΣΤΗΡΙΟ  ΙΣΤΟΡΙΑΣ ΤΗΣ ΙΑΤΡΙΚΗΣ &amp; ΙΑΤΡΙΚΗΣ ΗΘΙΚΗΣ">
            <a:extLst>
              <a:ext uri="{FF2B5EF4-FFF2-40B4-BE49-F238E27FC236}">
                <a16:creationId xmlns:a16="http://schemas.microsoft.com/office/drawing/2014/main" id="{23F2F009-8D4C-7E3F-5AB0-9308E1292C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3059" y="356614"/>
            <a:ext cx="1937658" cy="193765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71CFE98F-0F54-ACE2-BAC7-4092BC8951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4428" y="433607"/>
            <a:ext cx="2466113" cy="2004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3071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C9350EA-3E93-99CD-BE50-F508EA544FE0}"/>
              </a:ext>
            </a:extLst>
          </p:cNvPr>
          <p:cNvSpPr>
            <a:spLocks noGrp="1"/>
          </p:cNvSpPr>
          <p:nvPr>
            <p:ph idx="1"/>
          </p:nvPr>
        </p:nvSpPr>
        <p:spPr>
          <a:xfrm>
            <a:off x="277402" y="616448"/>
            <a:ext cx="11730114" cy="6000919"/>
          </a:xfrm>
        </p:spPr>
        <p:txBody>
          <a:bodyPr>
            <a:normAutofit lnSpcReduction="10000"/>
          </a:bodyPr>
          <a:lstStyle/>
          <a:p>
            <a:pPr algn="just"/>
            <a:r>
              <a:rPr lang="el-GR" dirty="0">
                <a:latin typeface="Times New Roman" panose="02020603050405020304" pitchFamily="18" charset="0"/>
                <a:cs typeface="Times New Roman" panose="02020603050405020304" pitchFamily="18" charset="0"/>
              </a:rPr>
              <a:t>Μία κοινή καταγωγή του </a:t>
            </a:r>
            <a:r>
              <a:rPr lang="fr-FR" i="1" dirty="0">
                <a:latin typeface="Times New Roman" panose="02020603050405020304" pitchFamily="18" charset="0"/>
                <a:cs typeface="Times New Roman" panose="02020603050405020304" pitchFamily="18" charset="0"/>
              </a:rPr>
              <a:t>Homo sapiens </a:t>
            </a:r>
            <a:r>
              <a:rPr lang="fr-FR" dirty="0">
                <a:latin typeface="Times New Roman" panose="02020603050405020304" pitchFamily="18" charset="0"/>
                <a:cs typeface="Times New Roman" panose="02020603050405020304" pitchFamily="18" charset="0"/>
              </a:rPr>
              <a:t>:</a:t>
            </a:r>
            <a:r>
              <a:rPr lang="el-GR" dirty="0">
                <a:latin typeface="Times New Roman" panose="02020603050405020304" pitchFamily="18" charset="0"/>
                <a:cs typeface="Times New Roman" panose="02020603050405020304" pitchFamily="18" charset="0"/>
              </a:rPr>
              <a:t> Αφρική</a:t>
            </a:r>
          </a:p>
          <a:p>
            <a:pPr algn="just"/>
            <a:r>
              <a:rPr lang="el-GR" dirty="0">
                <a:latin typeface="Times New Roman" panose="02020603050405020304" pitchFamily="18" charset="0"/>
                <a:cs typeface="Times New Roman" panose="02020603050405020304" pitchFamily="18" charset="0"/>
              </a:rPr>
              <a:t>Σταδιακός αποχρωματισμός κατά τη μετανάστευση εκτός των τροπικών ζωνών προς την Ευρασία</a:t>
            </a:r>
          </a:p>
          <a:p>
            <a:pPr marL="0" indent="0" algn="just">
              <a:buNone/>
            </a:pPr>
            <a:endParaRPr lang="el-GR" dirty="0">
              <a:latin typeface="Times New Roman" panose="02020603050405020304" pitchFamily="18" charset="0"/>
              <a:cs typeface="Times New Roman" panose="02020603050405020304" pitchFamily="18" charset="0"/>
            </a:endParaRPr>
          </a:p>
          <a:p>
            <a:pPr algn="just"/>
            <a:r>
              <a:rPr lang="el-GR" dirty="0">
                <a:latin typeface="Times New Roman" panose="02020603050405020304" pitchFamily="18" charset="0"/>
                <a:cs typeface="Times New Roman" panose="02020603050405020304" pitchFamily="18" charset="0"/>
              </a:rPr>
              <a:t>Η σπουδή από τον κλινικό γιατρό των ιδιαιτεροτήτων που αφορούν στο χρώμα του δέρματος, είναι απαραίτητη για την αποδοτική άσκηση της Ιατρικής και δη της Δερματολογίας, προς όφελος των ασθενών με μελανόχρωμες επιδερμίδες </a:t>
            </a:r>
          </a:p>
          <a:p>
            <a:pPr algn="just"/>
            <a:r>
              <a:rPr lang="el-GR" dirty="0">
                <a:latin typeface="Times New Roman" panose="02020603050405020304" pitchFamily="18" charset="0"/>
                <a:cs typeface="Times New Roman" panose="02020603050405020304" pitchFamily="18" charset="0"/>
              </a:rPr>
              <a:t>Η ένταση της </a:t>
            </a:r>
            <a:r>
              <a:rPr lang="el-GR" dirty="0" err="1">
                <a:latin typeface="Times New Roman" panose="02020603050405020304" pitchFamily="18" charset="0"/>
                <a:cs typeface="Times New Roman" panose="02020603050405020304" pitchFamily="18" charset="0"/>
              </a:rPr>
              <a:t>μελανινικής</a:t>
            </a:r>
            <a:r>
              <a:rPr lang="el-GR" dirty="0">
                <a:latin typeface="Times New Roman" panose="02020603050405020304" pitchFamily="18" charset="0"/>
                <a:cs typeface="Times New Roman" panose="02020603050405020304" pitchFamily="18" charset="0"/>
              </a:rPr>
              <a:t> χρώσης επιδρά στην </a:t>
            </a:r>
            <a:r>
              <a:rPr lang="el-GR" dirty="0" err="1">
                <a:latin typeface="Times New Roman" panose="02020603050405020304" pitchFamily="18" charset="0"/>
                <a:cs typeface="Times New Roman" panose="02020603050405020304" pitchFamily="18" charset="0"/>
              </a:rPr>
              <a:t>παθοφυσιολογία</a:t>
            </a:r>
            <a:r>
              <a:rPr lang="el-GR" dirty="0">
                <a:latin typeface="Times New Roman" panose="02020603050405020304" pitchFamily="18" charset="0"/>
                <a:cs typeface="Times New Roman" panose="02020603050405020304" pitchFamily="18" charset="0"/>
              </a:rPr>
              <a:t> των δερματοπαθειών</a:t>
            </a:r>
          </a:p>
          <a:p>
            <a:pPr algn="just"/>
            <a:r>
              <a:rPr lang="el-GR" dirty="0">
                <a:latin typeface="Times New Roman" panose="02020603050405020304" pitchFamily="18" charset="0"/>
                <a:cs typeface="Times New Roman" panose="02020603050405020304" pitchFamily="18" charset="0"/>
              </a:rPr>
              <a:t>Στα κλασικά, ευρωπαϊκά συγγράμματα Δερματολογίας, η περιγραφή δερματοπαθειών στα μελανόχρωμα δέρματα είναι εξαιρετικά περιορισμένη</a:t>
            </a:r>
            <a:endParaRPr lang="fr-FR" dirty="0">
              <a:latin typeface="Times New Roman" panose="02020603050405020304" pitchFamily="18" charset="0"/>
              <a:cs typeface="Times New Roman" panose="02020603050405020304" pitchFamily="18" charset="0"/>
            </a:endParaRPr>
          </a:p>
          <a:p>
            <a:pPr algn="just"/>
            <a:r>
              <a:rPr lang="el-GR" dirty="0">
                <a:latin typeface="Times New Roman" panose="02020603050405020304" pitchFamily="18" charset="0"/>
                <a:cs typeface="Times New Roman" panose="02020603050405020304" pitchFamily="18" charset="0"/>
              </a:rPr>
              <a:t>Φ</a:t>
            </a:r>
            <a:r>
              <a:rPr lang="fr-FR" dirty="0" err="1">
                <a:latin typeface="Times New Roman" panose="02020603050405020304" pitchFamily="18" charset="0"/>
                <a:cs typeface="Times New Roman" panose="02020603050405020304" pitchFamily="18" charset="0"/>
              </a:rPr>
              <a:t>ό</a:t>
            </a:r>
            <a:r>
              <a:rPr lang="el-GR" dirty="0" err="1">
                <a:latin typeface="Times New Roman" panose="02020603050405020304" pitchFamily="18" charset="0"/>
                <a:cs typeface="Times New Roman" panose="02020603050405020304" pitchFamily="18" charset="0"/>
              </a:rPr>
              <a:t>βος</a:t>
            </a:r>
            <a:r>
              <a:rPr lang="el-GR" dirty="0">
                <a:latin typeface="Times New Roman" panose="02020603050405020304" pitchFamily="18" charset="0"/>
                <a:cs typeface="Times New Roman" panose="02020603050405020304" pitchFamily="18" charset="0"/>
              </a:rPr>
              <a:t> για </a:t>
            </a:r>
            <a:r>
              <a:rPr lang="fr-FR" dirty="0">
                <a:latin typeface="Times New Roman" panose="02020603050405020304" pitchFamily="18" charset="0"/>
                <a:cs typeface="Times New Roman" panose="02020603050405020304" pitchFamily="18" charset="0"/>
              </a:rPr>
              <a:t>« </a:t>
            </a:r>
            <a:r>
              <a:rPr lang="el-GR" dirty="0" err="1">
                <a:latin typeface="Times New Roman" panose="02020603050405020304" pitchFamily="18" charset="0"/>
                <a:cs typeface="Times New Roman" panose="02020603050405020304" pitchFamily="18" charset="0"/>
              </a:rPr>
              <a:t>φυλετοποίηση</a:t>
            </a:r>
            <a:r>
              <a:rPr lang="fr-F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 της κλινικής ιατρικής</a:t>
            </a:r>
            <a:r>
              <a:rPr lang="fr-FR" dirty="0">
                <a:latin typeface="Times New Roman" panose="02020603050405020304" pitchFamily="18" charset="0"/>
                <a:cs typeface="Times New Roman" panose="02020603050405020304" pitchFamily="18" charset="0"/>
              </a:rPr>
              <a:t>;</a:t>
            </a:r>
          </a:p>
          <a:p>
            <a:pPr algn="just"/>
            <a:r>
              <a:rPr lang="el-GR" dirty="0">
                <a:latin typeface="Times New Roman" panose="02020603050405020304" pitchFamily="18" charset="0"/>
                <a:cs typeface="Times New Roman" panose="02020603050405020304" pitchFamily="18" charset="0"/>
              </a:rPr>
              <a:t>Στρεβλώσεις και προκαταλήψεις γύρω από το μαύρο δέρμα</a:t>
            </a:r>
            <a:br>
              <a:rPr lang="el-GR" dirty="0">
                <a:latin typeface="Times New Roman" panose="02020603050405020304" pitchFamily="18" charset="0"/>
                <a:cs typeface="Times New Roman" panose="02020603050405020304" pitchFamily="18" charset="0"/>
              </a:rPr>
            </a:br>
            <a:endParaRPr lang="el-GR" dirty="0">
              <a:latin typeface="Times New Roman" panose="02020603050405020304" pitchFamily="18" charset="0"/>
              <a:cs typeface="Times New Roman" panose="02020603050405020304" pitchFamily="18" charset="0"/>
            </a:endParaRPr>
          </a:p>
          <a:p>
            <a:endParaRPr lang="fr-FR" dirty="0">
              <a:latin typeface="Times New Roman" panose="02020603050405020304" pitchFamily="18" charset="0"/>
              <a:cs typeface="Times New Roman" panose="02020603050405020304" pitchFamily="18" charset="0"/>
            </a:endParaRPr>
          </a:p>
          <a:p>
            <a:endParaRPr lang="fr-FR" dirty="0">
              <a:latin typeface="Times New Roman" panose="02020603050405020304" pitchFamily="18" charset="0"/>
              <a:cs typeface="Times New Roman" panose="02020603050405020304" pitchFamily="18" charset="0"/>
            </a:endParaRPr>
          </a:p>
          <a:p>
            <a:endParaRPr lang="fr-FR" dirty="0">
              <a:latin typeface="Times New Roman" panose="02020603050405020304" pitchFamily="18" charset="0"/>
              <a:cs typeface="Times New Roman" panose="02020603050405020304" pitchFamily="18" charset="0"/>
            </a:endParaRPr>
          </a:p>
          <a:p>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0904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7A3F0-F6C3-910F-42AC-274C61C7FC4E}"/>
              </a:ext>
            </a:extLst>
          </p:cNvPr>
          <p:cNvSpPr>
            <a:spLocks noGrp="1"/>
          </p:cNvSpPr>
          <p:nvPr>
            <p:ph type="title"/>
          </p:nvPr>
        </p:nvSpPr>
        <p:spPr>
          <a:xfrm>
            <a:off x="614814" y="0"/>
            <a:ext cx="10679430" cy="1325563"/>
          </a:xfrm>
        </p:spPr>
        <p:txBody>
          <a:bodyPr/>
          <a:lstStyle/>
          <a:p>
            <a:pPr algn="ctr"/>
            <a:r>
              <a:rPr lang="el-GR" dirty="0">
                <a:latin typeface="Times New Roman" panose="02020603050405020304" pitchFamily="18" charset="0"/>
                <a:cs typeface="Times New Roman" panose="02020603050405020304" pitchFamily="18" charset="0"/>
              </a:rPr>
              <a:t>Γεωγραφικό πλάτος και Φυσική Επιλογή </a:t>
            </a:r>
            <a:endParaRPr lang="fr-FR"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E9B0C110-6F8B-1393-78C4-3239AFBFCE55}"/>
              </a:ext>
            </a:extLst>
          </p:cNvPr>
          <p:cNvSpPr>
            <a:spLocks noGrp="1"/>
          </p:cNvSpPr>
          <p:nvPr>
            <p:ph idx="1"/>
          </p:nvPr>
        </p:nvSpPr>
        <p:spPr>
          <a:xfrm>
            <a:off x="614814" y="1155032"/>
            <a:ext cx="11478126" cy="5611528"/>
          </a:xfrm>
        </p:spPr>
        <p:txBody>
          <a:bodyPr>
            <a:normAutofit fontScale="92500" lnSpcReduction="10000"/>
          </a:bodyPr>
          <a:lstStyle/>
          <a:p>
            <a:pPr>
              <a:buFont typeface="Wingdings" pitchFamily="2" charset="2"/>
              <a:buChar char="Ø"/>
            </a:pPr>
            <a:r>
              <a:rPr lang="fr-FR" dirty="0">
                <a:latin typeface="Times New Roman" panose="02020603050405020304" pitchFamily="18" charset="0"/>
                <a:cs typeface="Times New Roman" panose="02020603050405020304" pitchFamily="18" charset="0"/>
              </a:rPr>
              <a:t> &gt; 2 x 10</a:t>
            </a:r>
            <a:r>
              <a:rPr lang="fr-FR" baseline="30000" dirty="0">
                <a:latin typeface="Times New Roman" panose="02020603050405020304" pitchFamily="18" charset="0"/>
                <a:cs typeface="Times New Roman" panose="02020603050405020304" pitchFamily="18" charset="0"/>
              </a:rPr>
              <a:t>6 </a:t>
            </a:r>
            <a:r>
              <a:rPr lang="fr-FR" dirty="0" err="1">
                <a:latin typeface="Times New Roman" panose="02020603050405020304" pitchFamily="18" charset="0"/>
                <a:cs typeface="Times New Roman" panose="02020603050405020304" pitchFamily="18" charset="0"/>
              </a:rPr>
              <a:t>έ</a:t>
            </a:r>
            <a:r>
              <a:rPr lang="el-GR" dirty="0">
                <a:latin typeface="Times New Roman" panose="02020603050405020304" pitchFamily="18" charset="0"/>
                <a:cs typeface="Times New Roman" panose="02020603050405020304" pitchFamily="18" charset="0"/>
              </a:rPr>
              <a:t>τη</a:t>
            </a:r>
            <a:r>
              <a:rPr lang="fr-F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απώλεια τριχώματος </a:t>
            </a:r>
            <a:r>
              <a:rPr lang="fr-FR" dirty="0">
                <a:latin typeface="Times New Roman" panose="02020603050405020304" pitchFamily="18" charset="0"/>
                <a:cs typeface="Times New Roman" panose="02020603050405020304" pitchFamily="18" charset="0"/>
              </a:rPr>
              <a:t>-</a:t>
            </a:r>
            <a:r>
              <a:rPr lang="el-GR" dirty="0">
                <a:latin typeface="Times New Roman" panose="02020603050405020304" pitchFamily="18" charset="0"/>
                <a:cs typeface="Times New Roman" panose="02020603050405020304" pitchFamily="18" charset="0"/>
              </a:rPr>
              <a:t> </a:t>
            </a:r>
            <a:r>
              <a:rPr lang="el-GR" dirty="0" err="1">
                <a:latin typeface="Times New Roman" panose="02020603050405020304" pitchFamily="18" charset="0"/>
                <a:cs typeface="Times New Roman" panose="02020603050405020304" pitchFamily="18" charset="0"/>
              </a:rPr>
              <a:t>θερμο</a:t>
            </a:r>
            <a:r>
              <a:rPr lang="fr-FR" dirty="0">
                <a:latin typeface="Times New Roman" panose="02020603050405020304" pitchFamily="18" charset="0"/>
                <a:cs typeface="Times New Roman" panose="02020603050405020304" pitchFamily="18" charset="0"/>
              </a:rPr>
              <a:t>(</a:t>
            </a:r>
            <a:r>
              <a:rPr lang="el-GR" dirty="0">
                <a:latin typeface="Times New Roman" panose="02020603050405020304" pitchFamily="18" charset="0"/>
                <a:cs typeface="Times New Roman" panose="02020603050405020304" pitchFamily="18" charset="0"/>
              </a:rPr>
              <a:t>ρ</a:t>
            </a:r>
            <a:r>
              <a:rPr lang="fr-FR" dirty="0">
                <a:latin typeface="Times New Roman" panose="02020603050405020304" pitchFamily="18" charset="0"/>
                <a:cs typeface="Times New Roman" panose="02020603050405020304" pitchFamily="18" charset="0"/>
              </a:rPr>
              <a:t>)</a:t>
            </a:r>
            <a:r>
              <a:rPr lang="el-GR" dirty="0">
                <a:latin typeface="Times New Roman" panose="02020603050405020304" pitchFamily="18" charset="0"/>
                <a:cs typeface="Times New Roman" panose="02020603050405020304" pitchFamily="18" charset="0"/>
              </a:rPr>
              <a:t>ρύθμιση</a:t>
            </a:r>
            <a:endParaRPr lang="fr-FR" dirty="0">
              <a:latin typeface="Times New Roman" panose="02020603050405020304" pitchFamily="18" charset="0"/>
              <a:cs typeface="Times New Roman" panose="02020603050405020304" pitchFamily="18" charset="0"/>
            </a:endParaRPr>
          </a:p>
          <a:p>
            <a:pPr>
              <a:buFont typeface="Wingdings" pitchFamily="2" charset="2"/>
              <a:buChar char="Ø"/>
            </a:pPr>
            <a:r>
              <a:rPr lang="fr-FR" dirty="0">
                <a:latin typeface="Times New Roman" panose="02020603050405020304" pitchFamily="18" charset="0"/>
                <a:cs typeface="Times New Roman" panose="02020603050405020304" pitchFamily="18" charset="0"/>
              </a:rPr>
              <a:t> &gt; 1,2 x 10</a:t>
            </a:r>
            <a:r>
              <a:rPr lang="fr-FR" baseline="30000" dirty="0">
                <a:latin typeface="Times New Roman" panose="02020603050405020304" pitchFamily="18" charset="0"/>
                <a:cs typeface="Times New Roman" panose="02020603050405020304" pitchFamily="18" charset="0"/>
              </a:rPr>
              <a:t>6 </a:t>
            </a:r>
            <a:r>
              <a:rPr lang="fr-FR" dirty="0" err="1">
                <a:latin typeface="Times New Roman" panose="02020603050405020304" pitchFamily="18" charset="0"/>
                <a:cs typeface="Times New Roman" panose="02020603050405020304" pitchFamily="18" charset="0"/>
              </a:rPr>
              <a:t>έ</a:t>
            </a:r>
            <a:r>
              <a:rPr lang="el-GR" dirty="0">
                <a:latin typeface="Times New Roman" panose="02020603050405020304" pitchFamily="18" charset="0"/>
                <a:cs typeface="Times New Roman" panose="02020603050405020304" pitchFamily="18" charset="0"/>
              </a:rPr>
              <a:t>τη</a:t>
            </a:r>
            <a:r>
              <a:rPr lang="fr-FR" dirty="0">
                <a:latin typeface="Times New Roman" panose="02020603050405020304" pitchFamily="18" charset="0"/>
                <a:cs typeface="Times New Roman" panose="02020603050405020304" pitchFamily="18" charset="0"/>
              </a:rPr>
              <a:t>:</a:t>
            </a:r>
            <a:r>
              <a:rPr lang="el-GR" dirty="0">
                <a:latin typeface="Times New Roman" panose="02020603050405020304" pitchFamily="18" charset="0"/>
                <a:cs typeface="Times New Roman" panose="02020603050405020304" pitchFamily="18" charset="0"/>
              </a:rPr>
              <a:t> απόκτηση </a:t>
            </a:r>
            <a:r>
              <a:rPr lang="fr-FR" i="1" dirty="0">
                <a:latin typeface="Times New Roman" panose="02020603050405020304" pitchFamily="18" charset="0"/>
                <a:cs typeface="Times New Roman" panose="02020603050405020304" pitchFamily="18" charset="0"/>
              </a:rPr>
              <a:t>MC1R</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Melanocortin</a:t>
            </a:r>
            <a:r>
              <a:rPr lang="fr-FR" dirty="0">
                <a:latin typeface="Times New Roman" panose="02020603050405020304" pitchFamily="18" charset="0"/>
                <a:cs typeface="Times New Roman" panose="02020603050405020304" pitchFamily="18" charset="0"/>
              </a:rPr>
              <a:t> 1 </a:t>
            </a:r>
            <a:r>
              <a:rPr lang="fr-FR" dirty="0" err="1">
                <a:latin typeface="Times New Roman" panose="02020603050405020304" pitchFamily="18" charset="0"/>
                <a:cs typeface="Times New Roman" panose="02020603050405020304" pitchFamily="18" charset="0"/>
              </a:rPr>
              <a:t>receptor</a:t>
            </a:r>
            <a:r>
              <a:rPr lang="fr-FR" dirty="0">
                <a:latin typeface="Times New Roman" panose="02020603050405020304" pitchFamily="18" charset="0"/>
                <a:cs typeface="Times New Roman" panose="02020603050405020304" pitchFamily="18" charset="0"/>
              </a:rPr>
              <a:t>) =&gt; </a:t>
            </a:r>
            <a:r>
              <a:rPr lang="el-GR" dirty="0" err="1">
                <a:latin typeface="Times New Roman" panose="02020603050405020304" pitchFamily="18" charset="0"/>
                <a:cs typeface="Times New Roman" panose="02020603050405020304" pitchFamily="18" charset="0"/>
              </a:rPr>
              <a:t>ευμελανίνη</a:t>
            </a:r>
            <a:endParaRPr lang="el-GR" dirty="0">
              <a:latin typeface="Times New Roman" panose="02020603050405020304" pitchFamily="18" charset="0"/>
              <a:cs typeface="Times New Roman" panose="02020603050405020304" pitchFamily="18" charset="0"/>
            </a:endParaRPr>
          </a:p>
          <a:p>
            <a:pPr>
              <a:buFont typeface="Wingdings" pitchFamily="2" charset="2"/>
              <a:buChar char="Ø"/>
            </a:pPr>
            <a:r>
              <a:rPr lang="el-GR" dirty="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&gt; 55 x 10</a:t>
            </a:r>
            <a:r>
              <a:rPr lang="fr-FR" baseline="30000" dirty="0">
                <a:latin typeface="Times New Roman" panose="02020603050405020304" pitchFamily="18" charset="0"/>
                <a:cs typeface="Times New Roman" panose="02020603050405020304" pitchFamily="18" charset="0"/>
              </a:rPr>
              <a:t>3 </a:t>
            </a:r>
            <a:r>
              <a:rPr lang="fr-FR" dirty="0" err="1">
                <a:latin typeface="Times New Roman" panose="02020603050405020304" pitchFamily="18" charset="0"/>
                <a:cs typeface="Times New Roman" panose="02020603050405020304" pitchFamily="18" charset="0"/>
              </a:rPr>
              <a:t>έ</a:t>
            </a:r>
            <a:r>
              <a:rPr lang="el-GR" dirty="0">
                <a:latin typeface="Times New Roman" panose="02020603050405020304" pitchFamily="18" charset="0"/>
                <a:cs typeface="Times New Roman" panose="02020603050405020304" pitchFamily="18" charset="0"/>
              </a:rPr>
              <a:t>τη</a:t>
            </a:r>
            <a:r>
              <a:rPr lang="fr-F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μετανάστευση προς Ευρασία και Αμερική</a:t>
            </a:r>
            <a:endParaRPr lang="fr-FR" dirty="0">
              <a:latin typeface="Times New Roman" panose="02020603050405020304" pitchFamily="18" charset="0"/>
              <a:cs typeface="Times New Roman" panose="02020603050405020304" pitchFamily="18" charset="0"/>
            </a:endParaRPr>
          </a:p>
          <a:p>
            <a:pPr marL="514350" indent="-514350">
              <a:buFont typeface="+mj-lt"/>
              <a:buAutoNum type="arabicPeriod"/>
            </a:pPr>
            <a:endParaRPr lang="fr-FR" dirty="0">
              <a:latin typeface="Times New Roman" panose="02020603050405020304" pitchFamily="18" charset="0"/>
              <a:cs typeface="Times New Roman" panose="02020603050405020304" pitchFamily="18" charset="0"/>
            </a:endParaRPr>
          </a:p>
          <a:p>
            <a:pPr marL="514350" indent="-514350">
              <a:lnSpc>
                <a:spcPct val="120000"/>
              </a:lnSpc>
              <a:buFont typeface="+mj-lt"/>
              <a:buAutoNum type="arabicPeriod"/>
            </a:pPr>
            <a:r>
              <a:rPr lang="fr-FR" dirty="0">
                <a:latin typeface="Times New Roman" panose="02020603050405020304" pitchFamily="18" charset="0"/>
                <a:cs typeface="Times New Roman" panose="02020603050405020304" pitchFamily="18" charset="0"/>
              </a:rPr>
              <a:t>(</a:t>
            </a:r>
            <a:r>
              <a:rPr lang="el-GR" dirty="0" err="1">
                <a:latin typeface="Times New Roman" panose="02020603050405020304" pitchFamily="18" charset="0"/>
                <a:cs typeface="Times New Roman" panose="02020603050405020304" pitchFamily="18" charset="0"/>
              </a:rPr>
              <a:t>υπο</a:t>
            </a:r>
            <a:r>
              <a:rPr lang="fr-FR" dirty="0">
                <a:latin typeface="Times New Roman" panose="02020603050405020304" pitchFamily="18" charset="0"/>
                <a:cs typeface="Times New Roman" panose="02020603050405020304" pitchFamily="18" charset="0"/>
              </a:rPr>
              <a:t>)</a:t>
            </a:r>
            <a:r>
              <a:rPr lang="el-GR" dirty="0">
                <a:latin typeface="Times New Roman" panose="02020603050405020304" pitchFamily="18" charset="0"/>
                <a:cs typeface="Times New Roman" panose="02020603050405020304" pitchFamily="18" charset="0"/>
              </a:rPr>
              <a:t>τροπικές</a:t>
            </a:r>
            <a:r>
              <a:rPr lang="fr-F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ζώνες - μαύρο δέρμα</a:t>
            </a:r>
            <a:r>
              <a:rPr lang="fr-FR" dirty="0">
                <a:latin typeface="Times New Roman" panose="02020603050405020304" pitchFamily="18" charset="0"/>
                <a:cs typeface="Times New Roman" panose="02020603050405020304" pitchFamily="18" charset="0"/>
              </a:rPr>
              <a:t>:</a:t>
            </a:r>
            <a:r>
              <a:rPr lang="el-GR" dirty="0">
                <a:latin typeface="Times New Roman" panose="02020603050405020304" pitchFamily="18" charset="0"/>
                <a:cs typeface="Times New Roman" panose="02020603050405020304" pitchFamily="18" charset="0"/>
              </a:rPr>
              <a:t> προστασία από την </a:t>
            </a:r>
            <a:r>
              <a:rPr lang="el-GR" dirty="0" err="1">
                <a:latin typeface="Times New Roman" panose="02020603050405020304" pitchFamily="18" charset="0"/>
                <a:cs typeface="Times New Roman" panose="02020603050405020304" pitchFamily="18" charset="0"/>
              </a:rPr>
              <a:t>φωτο</a:t>
            </a:r>
            <a:r>
              <a:rPr lang="el-GR" dirty="0">
                <a:latin typeface="Times New Roman" panose="02020603050405020304" pitchFamily="18" charset="0"/>
                <a:cs typeface="Times New Roman" panose="02020603050405020304" pitchFamily="18" charset="0"/>
              </a:rPr>
              <a:t>-εκφύλιση του 5-μεθυλ-τετραϋδροφυλλικού οξέος (δραστική μορφή </a:t>
            </a:r>
            <a:r>
              <a:rPr lang="el-GR" dirty="0" err="1">
                <a:latin typeface="Times New Roman" panose="02020603050405020304" pitchFamily="18" charset="0"/>
                <a:cs typeface="Times New Roman" panose="02020603050405020304" pitchFamily="18" charset="0"/>
              </a:rPr>
              <a:t>φυλλικού</a:t>
            </a:r>
            <a:r>
              <a:rPr lang="el-GR" dirty="0">
                <a:latin typeface="Times New Roman" panose="02020603050405020304" pitchFamily="18" charset="0"/>
                <a:cs typeface="Times New Roman" panose="02020603050405020304" pitchFamily="18" charset="0"/>
              </a:rPr>
              <a:t> οξέος)</a:t>
            </a:r>
            <a:endParaRPr lang="fr-FR" dirty="0">
              <a:latin typeface="Times New Roman" panose="02020603050405020304" pitchFamily="18" charset="0"/>
              <a:cs typeface="Times New Roman" panose="02020603050405020304" pitchFamily="18" charset="0"/>
            </a:endParaRPr>
          </a:p>
          <a:p>
            <a:pPr marL="514350" indent="-514350">
              <a:lnSpc>
                <a:spcPct val="120000"/>
              </a:lnSpc>
              <a:buFont typeface="+mj-lt"/>
              <a:buAutoNum type="arabicPeriod"/>
            </a:pPr>
            <a:r>
              <a:rPr lang="el-GR" dirty="0">
                <a:latin typeface="Times New Roman" panose="02020603050405020304" pitchFamily="18" charset="0"/>
                <a:cs typeface="Times New Roman" panose="02020603050405020304" pitchFamily="18" charset="0"/>
              </a:rPr>
              <a:t>Μετανάστευση προς τις πολικές ζώνες - ανοιχτόχρωμο δέρμα</a:t>
            </a:r>
            <a:r>
              <a:rPr lang="fr-F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διασφάλιση επαρκούς παραγωγής βιταμίνης </a:t>
            </a:r>
            <a:r>
              <a:rPr lang="fr-FR" dirty="0">
                <a:latin typeface="Times New Roman" panose="02020603050405020304" pitchFamily="18" charset="0"/>
                <a:cs typeface="Times New Roman" panose="02020603050405020304" pitchFamily="18" charset="0"/>
              </a:rPr>
              <a:t>D (295-297 nm)</a:t>
            </a:r>
            <a:br>
              <a:rPr lang="el-GR" dirty="0">
                <a:latin typeface="Times New Roman" panose="02020603050405020304" pitchFamily="18" charset="0"/>
                <a:cs typeface="Times New Roman" panose="02020603050405020304" pitchFamily="18" charset="0"/>
              </a:rPr>
            </a:br>
            <a:endParaRPr lang="el-GR" dirty="0">
              <a:latin typeface="Times New Roman" panose="02020603050405020304" pitchFamily="18" charset="0"/>
              <a:cs typeface="Times New Roman" panose="02020603050405020304" pitchFamily="18" charset="0"/>
            </a:endParaRPr>
          </a:p>
          <a:p>
            <a:pPr marL="514350" indent="-514350">
              <a:buFont typeface="+mj-lt"/>
              <a:buAutoNum type="arabicPeriod"/>
            </a:pPr>
            <a:r>
              <a:rPr lang="el-GR" dirty="0">
                <a:latin typeface="Times New Roman" panose="02020603050405020304" pitchFamily="18" charset="0"/>
                <a:cs typeface="Times New Roman" panose="02020603050405020304" pitchFamily="18" charset="0"/>
              </a:rPr>
              <a:t>Προστασία από </a:t>
            </a:r>
            <a:r>
              <a:rPr lang="el-GR" dirty="0" err="1">
                <a:latin typeface="Times New Roman" panose="02020603050405020304" pitchFamily="18" charset="0"/>
                <a:cs typeface="Times New Roman" panose="02020603050405020304" pitchFamily="18" charset="0"/>
              </a:rPr>
              <a:t>Φωτοκαρκινογένεση</a:t>
            </a:r>
            <a:r>
              <a:rPr lang="fr-FR" dirty="0">
                <a:latin typeface="Times New Roman" panose="02020603050405020304" pitchFamily="18" charset="0"/>
                <a:cs typeface="Times New Roman" panose="02020603050405020304" pitchFamily="18" charset="0"/>
              </a:rPr>
              <a:t> ;;</a:t>
            </a:r>
            <a:br>
              <a:rPr lang="el-G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a:p>
            <a:pPr marL="514350" indent="-514350">
              <a:buFont typeface="+mj-lt"/>
              <a:buAutoNum type="arabicPeriod"/>
            </a:pPr>
            <a:r>
              <a:rPr lang="el-GR" dirty="0" err="1">
                <a:latin typeface="Times New Roman" panose="02020603050405020304" pitchFamily="18" charset="0"/>
                <a:cs typeface="Times New Roman" panose="02020603050405020304" pitchFamily="18" charset="0"/>
              </a:rPr>
              <a:t>Βαθμ</a:t>
            </a:r>
            <a:r>
              <a:rPr lang="fr-FR" dirty="0" err="1">
                <a:latin typeface="Times New Roman" panose="02020603050405020304" pitchFamily="18" charset="0"/>
                <a:cs typeface="Times New Roman" panose="02020603050405020304" pitchFamily="18" charset="0"/>
              </a:rPr>
              <a:t>ό</a:t>
            </a:r>
            <a:r>
              <a:rPr lang="el-GR" dirty="0">
                <a:latin typeface="Times New Roman" panose="02020603050405020304" pitchFamily="18" charset="0"/>
                <a:cs typeface="Times New Roman" panose="02020603050405020304" pitchFamily="18" charset="0"/>
              </a:rPr>
              <a:t>ς </a:t>
            </a:r>
            <a:r>
              <a:rPr lang="el-GR" dirty="0" err="1">
                <a:latin typeface="Times New Roman" panose="02020603050405020304" pitchFamily="18" charset="0"/>
                <a:cs typeface="Times New Roman" panose="02020603050405020304" pitchFamily="18" charset="0"/>
              </a:rPr>
              <a:t>μελάγχρωσης</a:t>
            </a:r>
            <a:r>
              <a:rPr lang="fr-F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συνδυασμός πολλαπλών γονιδίων </a:t>
            </a:r>
            <a:r>
              <a:rPr lang="fr-FR" dirty="0">
                <a:latin typeface="Times New Roman" panose="02020603050405020304" pitchFamily="18" charset="0"/>
                <a:cs typeface="Times New Roman" panose="02020603050405020304" pitchFamily="18" charset="0"/>
              </a:rPr>
              <a:t>(</a:t>
            </a:r>
            <a:r>
              <a:rPr lang="fr-FR" i="1" dirty="0">
                <a:latin typeface="Times New Roman" panose="02020603050405020304" pitchFamily="18" charset="0"/>
                <a:cs typeface="Times New Roman" panose="02020603050405020304" pitchFamily="18" charset="0"/>
              </a:rPr>
              <a:t>MC1R</a:t>
            </a:r>
            <a:r>
              <a:rPr lang="fr-FR" dirty="0">
                <a:latin typeface="Times New Roman" panose="02020603050405020304" pitchFamily="18" charset="0"/>
                <a:cs typeface="Times New Roman" panose="02020603050405020304" pitchFamily="18" charset="0"/>
              </a:rPr>
              <a:t>, </a:t>
            </a:r>
            <a:r>
              <a:rPr lang="fr-FR" i="1" dirty="0">
                <a:latin typeface="Times New Roman" panose="02020603050405020304" pitchFamily="18" charset="0"/>
                <a:cs typeface="Times New Roman" panose="02020603050405020304" pitchFamily="18" charset="0"/>
              </a:rPr>
              <a:t>SLC24A5</a:t>
            </a:r>
            <a:r>
              <a:rPr lang="el-GR" dirty="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a:t>
            </a:r>
            <a:endParaRPr lang="fr-FR"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1036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F7F226-517F-C8AB-74DA-EAD4612CB9FF}"/>
              </a:ext>
            </a:extLst>
          </p:cNvPr>
          <p:cNvSpPr>
            <a:spLocks noGrp="1"/>
          </p:cNvSpPr>
          <p:nvPr>
            <p:ph type="title"/>
          </p:nvPr>
        </p:nvSpPr>
        <p:spPr/>
        <p:txBody>
          <a:bodyPr/>
          <a:lstStyle/>
          <a:p>
            <a:endParaRPr lang="fr-GR"/>
          </a:p>
        </p:txBody>
      </p:sp>
      <p:sp>
        <p:nvSpPr>
          <p:cNvPr id="3" name="Espace réservé du contenu 2">
            <a:extLst>
              <a:ext uri="{FF2B5EF4-FFF2-40B4-BE49-F238E27FC236}">
                <a16:creationId xmlns:a16="http://schemas.microsoft.com/office/drawing/2014/main" id="{309157CC-9842-E812-C4C5-6D27DD35399E}"/>
              </a:ext>
            </a:extLst>
          </p:cNvPr>
          <p:cNvSpPr>
            <a:spLocks noGrp="1"/>
          </p:cNvSpPr>
          <p:nvPr>
            <p:ph idx="1"/>
          </p:nvPr>
        </p:nvSpPr>
        <p:spPr/>
        <p:txBody>
          <a:bodyPr/>
          <a:lstStyle/>
          <a:p>
            <a:endParaRPr lang="fr-GR"/>
          </a:p>
        </p:txBody>
      </p:sp>
      <p:pic>
        <p:nvPicPr>
          <p:cNvPr id="1026" name="Picture 2" descr="r/MapPorn - Route de migration des humains modernes (Homo sapiens)">
            <a:extLst>
              <a:ext uri="{FF2B5EF4-FFF2-40B4-BE49-F238E27FC236}">
                <a16:creationId xmlns:a16="http://schemas.microsoft.com/office/drawing/2014/main" id="{C4274764-E976-3A06-A853-515372D31D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0" y="1320800"/>
            <a:ext cx="8128000" cy="421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0760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9C15DD90-7F8F-3F2A-A97B-3A61D28E3DB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04949" y="260349"/>
            <a:ext cx="6337301" cy="6337301"/>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91362205-C53F-3511-6FDE-C72BFA788FA9}"/>
              </a:ext>
            </a:extLst>
          </p:cNvPr>
          <p:cNvSpPr txBox="1"/>
          <p:nvPr/>
        </p:nvSpPr>
        <p:spPr>
          <a:xfrm>
            <a:off x="8500533" y="1032933"/>
            <a:ext cx="3200400" cy="1754326"/>
          </a:xfrm>
          <a:prstGeom prst="rect">
            <a:avLst/>
          </a:prstGeom>
          <a:noFill/>
        </p:spPr>
        <p:txBody>
          <a:bodyPr wrap="square" rtlCol="0">
            <a:spAutoFit/>
          </a:bodyPr>
          <a:lstStyle/>
          <a:p>
            <a:pPr algn="ctr"/>
            <a:r>
              <a:rPr lang="fr-FR" b="0" i="0" dirty="0">
                <a:solidFill>
                  <a:srgbClr val="212121"/>
                </a:solidFill>
                <a:effectLst/>
                <a:latin typeface="system-ui"/>
              </a:rPr>
              <a:t>Martin AR, Lin M, </a:t>
            </a:r>
            <a:r>
              <a:rPr lang="fr-FR" b="0" i="0" dirty="0" err="1">
                <a:solidFill>
                  <a:srgbClr val="212121"/>
                </a:solidFill>
                <a:effectLst/>
                <a:latin typeface="system-ui"/>
              </a:rPr>
              <a:t>Granka</a:t>
            </a:r>
            <a:r>
              <a:rPr lang="fr-FR" b="0" i="0" dirty="0">
                <a:solidFill>
                  <a:srgbClr val="212121"/>
                </a:solidFill>
                <a:effectLst/>
                <a:latin typeface="system-ui"/>
              </a:rPr>
              <a:t> JM et al. An </a:t>
            </a:r>
            <a:r>
              <a:rPr lang="fr-FR" b="0" i="0" dirty="0" err="1">
                <a:solidFill>
                  <a:srgbClr val="212121"/>
                </a:solidFill>
                <a:effectLst/>
                <a:latin typeface="system-ui"/>
              </a:rPr>
              <a:t>Unexpectedly</a:t>
            </a:r>
            <a:r>
              <a:rPr lang="fr-FR" b="0" i="0" dirty="0">
                <a:solidFill>
                  <a:srgbClr val="212121"/>
                </a:solidFill>
                <a:effectLst/>
                <a:latin typeface="system-ui"/>
              </a:rPr>
              <a:t> </a:t>
            </a:r>
            <a:r>
              <a:rPr lang="fr-FR" b="0" i="0" dirty="0" err="1">
                <a:solidFill>
                  <a:srgbClr val="212121"/>
                </a:solidFill>
                <a:effectLst/>
                <a:latin typeface="system-ui"/>
              </a:rPr>
              <a:t>Complex</a:t>
            </a:r>
            <a:r>
              <a:rPr lang="fr-FR" b="0" i="0" dirty="0">
                <a:solidFill>
                  <a:srgbClr val="212121"/>
                </a:solidFill>
                <a:effectLst/>
                <a:latin typeface="system-ui"/>
              </a:rPr>
              <a:t> Architecture for Skin Pigmentation in </a:t>
            </a:r>
            <a:r>
              <a:rPr lang="fr-FR" b="0" i="0" dirty="0" err="1">
                <a:solidFill>
                  <a:srgbClr val="212121"/>
                </a:solidFill>
                <a:effectLst/>
                <a:latin typeface="system-ui"/>
              </a:rPr>
              <a:t>Africans</a:t>
            </a:r>
            <a:r>
              <a:rPr lang="fr-FR" b="0" i="0" dirty="0">
                <a:solidFill>
                  <a:srgbClr val="212121"/>
                </a:solidFill>
                <a:effectLst/>
                <a:latin typeface="system-ui"/>
              </a:rPr>
              <a:t>. </a:t>
            </a:r>
            <a:r>
              <a:rPr lang="fr-FR" b="0" i="0" dirty="0" err="1">
                <a:solidFill>
                  <a:srgbClr val="212121"/>
                </a:solidFill>
                <a:effectLst/>
                <a:latin typeface="system-ui"/>
              </a:rPr>
              <a:t>Cell</a:t>
            </a:r>
            <a:r>
              <a:rPr lang="fr-FR" b="0" i="0" dirty="0">
                <a:solidFill>
                  <a:srgbClr val="212121"/>
                </a:solidFill>
                <a:effectLst/>
                <a:latin typeface="system-ui"/>
              </a:rPr>
              <a:t>. 2017 </a:t>
            </a:r>
            <a:r>
              <a:rPr lang="fr-FR" b="0" i="0" dirty="0" err="1">
                <a:solidFill>
                  <a:srgbClr val="212121"/>
                </a:solidFill>
                <a:effectLst/>
                <a:latin typeface="system-ui"/>
              </a:rPr>
              <a:t>Nov</a:t>
            </a:r>
            <a:r>
              <a:rPr lang="fr-FR" b="0" i="0" dirty="0">
                <a:solidFill>
                  <a:srgbClr val="212121"/>
                </a:solidFill>
                <a:effectLst/>
                <a:latin typeface="system-ui"/>
              </a:rPr>
              <a:t> 30;171(6):1340-1353.e14. </a:t>
            </a:r>
            <a:endParaRPr lang="fr-FR" dirty="0"/>
          </a:p>
        </p:txBody>
      </p:sp>
    </p:spTree>
    <p:extLst>
      <p:ext uri="{BB962C8B-B14F-4D97-AF65-F5344CB8AC3E}">
        <p14:creationId xmlns:p14="http://schemas.microsoft.com/office/powerpoint/2010/main" val="382340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3DDE7696-BAAC-9B1B-CD99-1C7354BA4D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682" t="3244" r="3885" b="51531"/>
          <a:stretch/>
        </p:blipFill>
        <p:spPr bwMode="auto">
          <a:xfrm>
            <a:off x="827903" y="27043"/>
            <a:ext cx="10354962" cy="6803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0446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F79990-EFA0-C6BD-D293-8FDBC5082780}"/>
              </a:ext>
            </a:extLst>
          </p:cNvPr>
          <p:cNvSpPr>
            <a:spLocks noGrp="1"/>
          </p:cNvSpPr>
          <p:nvPr>
            <p:ph type="title"/>
          </p:nvPr>
        </p:nvSpPr>
        <p:spPr>
          <a:xfrm>
            <a:off x="338667" y="365125"/>
            <a:ext cx="11659976" cy="1325563"/>
          </a:xfrm>
        </p:spPr>
        <p:txBody>
          <a:bodyPr/>
          <a:lstStyle/>
          <a:p>
            <a:r>
              <a:rPr lang="el-GR" dirty="0">
                <a:latin typeface="Times New Roman" panose="02020603050405020304" pitchFamily="18" charset="0"/>
                <a:cs typeface="Times New Roman" panose="02020603050405020304" pitchFamily="18" charset="0"/>
              </a:rPr>
              <a:t>Ιστολογική εικόνα έντονα κεχρωσμένου δέρματος</a:t>
            </a:r>
            <a:endParaRPr lang="fr-FR" dirty="0">
              <a:latin typeface="Times New Roman" panose="02020603050405020304" pitchFamily="18" charset="0"/>
              <a:cs typeface="Times New Roman" panose="02020603050405020304" pitchFamily="18" charset="0"/>
            </a:endParaRPr>
          </a:p>
        </p:txBody>
      </p:sp>
      <p:pic>
        <p:nvPicPr>
          <p:cNvPr id="9" name="Espace réservé du contenu 8">
            <a:extLst>
              <a:ext uri="{FF2B5EF4-FFF2-40B4-BE49-F238E27FC236}">
                <a16:creationId xmlns:a16="http://schemas.microsoft.com/office/drawing/2014/main" id="{A67204A2-3FB3-0102-319D-8F79CCDA46B3}"/>
              </a:ext>
            </a:extLst>
          </p:cNvPr>
          <p:cNvPicPr>
            <a:picLocks noGrp="1" noChangeAspect="1"/>
          </p:cNvPicPr>
          <p:nvPr>
            <p:ph idx="1"/>
          </p:nvPr>
        </p:nvPicPr>
        <p:blipFill>
          <a:blip r:embed="rId2"/>
          <a:stretch>
            <a:fillRect/>
          </a:stretch>
        </p:blipFill>
        <p:spPr>
          <a:xfrm>
            <a:off x="193357" y="2262176"/>
            <a:ext cx="11805286" cy="3750638"/>
          </a:xfrm>
        </p:spPr>
      </p:pic>
    </p:spTree>
    <p:extLst>
      <p:ext uri="{BB962C8B-B14F-4D97-AF65-F5344CB8AC3E}">
        <p14:creationId xmlns:p14="http://schemas.microsoft.com/office/powerpoint/2010/main" val="116796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du contenu 4">
            <a:extLst>
              <a:ext uri="{FF2B5EF4-FFF2-40B4-BE49-F238E27FC236}">
                <a16:creationId xmlns:a16="http://schemas.microsoft.com/office/drawing/2014/main" id="{EC46CAC5-DDA0-BA4E-49C0-E8CF7FEF83EA}"/>
              </a:ext>
            </a:extLst>
          </p:cNvPr>
          <p:cNvPicPr>
            <a:picLocks noChangeAspect="1"/>
          </p:cNvPicPr>
          <p:nvPr/>
        </p:nvPicPr>
        <p:blipFill>
          <a:blip r:embed="rId2"/>
          <a:stretch>
            <a:fillRect/>
          </a:stretch>
        </p:blipFill>
        <p:spPr>
          <a:xfrm>
            <a:off x="1888354" y="528885"/>
            <a:ext cx="8724850" cy="5800229"/>
          </a:xfrm>
          <a:prstGeom prst="rect">
            <a:avLst/>
          </a:prstGeom>
        </p:spPr>
      </p:pic>
    </p:spTree>
    <p:extLst>
      <p:ext uri="{BB962C8B-B14F-4D97-AF65-F5344CB8AC3E}">
        <p14:creationId xmlns:p14="http://schemas.microsoft.com/office/powerpoint/2010/main" val="2815510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E4CAB8-FEC2-626B-56CE-787DC77CFA5C}"/>
              </a:ext>
            </a:extLst>
          </p:cNvPr>
          <p:cNvSpPr>
            <a:spLocks noGrp="1"/>
          </p:cNvSpPr>
          <p:nvPr>
            <p:ph type="title"/>
          </p:nvPr>
        </p:nvSpPr>
        <p:spPr/>
        <p:txBody>
          <a:bodyPr/>
          <a:lstStyle/>
          <a:p>
            <a:pPr algn="ctr"/>
            <a:r>
              <a:rPr lang="fr-FR" dirty="0">
                <a:latin typeface="Times New Roman" panose="02020603050405020304" pitchFamily="18" charset="0"/>
                <a:cs typeface="Times New Roman" panose="02020603050405020304" pitchFamily="18" charset="0"/>
              </a:rPr>
              <a:t>The Fitzpatrick </a:t>
            </a:r>
            <a:r>
              <a:rPr lang="fr-FR" dirty="0" err="1">
                <a:latin typeface="Times New Roman" panose="02020603050405020304" pitchFamily="18" charset="0"/>
                <a:cs typeface="Times New Roman" panose="02020603050405020304" pitchFamily="18" charset="0"/>
              </a:rPr>
              <a:t>Scale</a:t>
            </a:r>
            <a:endParaRPr lang="fr-FR" dirty="0">
              <a:latin typeface="Times New Roman" panose="02020603050405020304" pitchFamily="18" charset="0"/>
              <a:cs typeface="Times New Roman" panose="02020603050405020304" pitchFamily="18" charset="0"/>
            </a:endParaRPr>
          </a:p>
        </p:txBody>
      </p:sp>
      <p:pic>
        <p:nvPicPr>
          <p:cNvPr id="4" name="Picture 8" descr="Phototype de peau : de 0 à 6, comment savoir le sien ?">
            <a:extLst>
              <a:ext uri="{FF2B5EF4-FFF2-40B4-BE49-F238E27FC236}">
                <a16:creationId xmlns:a16="http://schemas.microsoft.com/office/drawing/2014/main" id="{BF90DC8D-D705-1A8C-9251-D7C517083F0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69957" y="1825625"/>
            <a:ext cx="9852086"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009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A80550-DA3F-193D-0908-604B746645A5}"/>
              </a:ext>
            </a:extLst>
          </p:cNvPr>
          <p:cNvSpPr>
            <a:spLocks noGrp="1"/>
          </p:cNvSpPr>
          <p:nvPr>
            <p:ph type="title"/>
          </p:nvPr>
        </p:nvSpPr>
        <p:spPr>
          <a:xfrm>
            <a:off x="534998" y="227965"/>
            <a:ext cx="10515600" cy="1075055"/>
          </a:xfrm>
        </p:spPr>
        <p:txBody>
          <a:bodyPr>
            <a:normAutofit fontScale="90000"/>
          </a:bodyPr>
          <a:lstStyle/>
          <a:p>
            <a:pPr algn="ctr"/>
            <a:r>
              <a:rPr lang="el-GR" dirty="0">
                <a:latin typeface="Times New Roman" panose="02020603050405020304" pitchFamily="18" charset="0"/>
                <a:cs typeface="Times New Roman" panose="02020603050405020304" pitchFamily="18" charset="0"/>
              </a:rPr>
              <a:t>Δερματολογικός </a:t>
            </a:r>
            <a:r>
              <a:rPr lang="el-GR" dirty="0" err="1">
                <a:latin typeface="Times New Roman" panose="02020603050405020304" pitchFamily="18" charset="0"/>
                <a:cs typeface="Times New Roman" panose="02020603050405020304" pitchFamily="18" charset="0"/>
              </a:rPr>
              <a:t>ευρωπαιοκεντρισμός</a:t>
            </a:r>
            <a:r>
              <a:rPr lang="el-G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838AB626-D56D-EBB0-06BE-BDF4746B01D8}"/>
              </a:ext>
            </a:extLst>
          </p:cNvPr>
          <p:cNvSpPr>
            <a:spLocks noGrp="1"/>
          </p:cNvSpPr>
          <p:nvPr>
            <p:ph idx="1"/>
          </p:nvPr>
        </p:nvSpPr>
        <p:spPr>
          <a:xfrm>
            <a:off x="534998" y="1101427"/>
            <a:ext cx="7669055" cy="4315737"/>
          </a:xfrm>
        </p:spPr>
        <p:txBody>
          <a:bodyPr/>
          <a:lstStyle/>
          <a:p>
            <a:r>
              <a:rPr lang="fr-F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ερύθημα</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a:p>
            <a:r>
              <a:rPr lang="el-GR" dirty="0">
                <a:latin typeface="Times New Roman" panose="02020603050405020304" pitchFamily="18" charset="0"/>
                <a:cs typeface="Times New Roman" panose="02020603050405020304" pitchFamily="18" charset="0"/>
              </a:rPr>
              <a:t>Δεν υπάρχει ένα </a:t>
            </a:r>
            <a:r>
              <a:rPr lang="fr-F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μαύρο δέρμα</a:t>
            </a:r>
            <a:r>
              <a:rPr lang="fr-FR" dirty="0">
                <a:latin typeface="Times New Roman" panose="02020603050405020304" pitchFamily="18" charset="0"/>
                <a:cs typeface="Times New Roman" panose="02020603050405020304" pitchFamily="18" charset="0"/>
              </a:rPr>
              <a:t> »</a:t>
            </a:r>
          </a:p>
          <a:p>
            <a:r>
              <a:rPr lang="el-GR" dirty="0" err="1">
                <a:latin typeface="Times New Roman" panose="02020603050405020304" pitchFamily="18" charset="0"/>
                <a:cs typeface="Times New Roman" panose="02020603050405020304" pitchFamily="18" charset="0"/>
              </a:rPr>
              <a:t>Μεγ</a:t>
            </a:r>
            <a:r>
              <a:rPr lang="fr-FR" dirty="0" err="1">
                <a:latin typeface="Times New Roman" panose="02020603050405020304" pitchFamily="18" charset="0"/>
                <a:cs typeface="Times New Roman" panose="02020603050405020304" pitchFamily="18" charset="0"/>
              </a:rPr>
              <a:t>ά</a:t>
            </a:r>
            <a:r>
              <a:rPr lang="el-GR" dirty="0" err="1">
                <a:latin typeface="Times New Roman" panose="02020603050405020304" pitchFamily="18" charset="0"/>
                <a:cs typeface="Times New Roman" panose="02020603050405020304" pitchFamily="18" charset="0"/>
              </a:rPr>
              <a:t>λη</a:t>
            </a:r>
            <a:r>
              <a:rPr lang="el-GR" dirty="0">
                <a:latin typeface="Times New Roman" panose="02020603050405020304" pitchFamily="18" charset="0"/>
                <a:cs typeface="Times New Roman" panose="02020603050405020304" pitchFamily="18" charset="0"/>
              </a:rPr>
              <a:t> γονοτυπική ετερογένεια </a:t>
            </a:r>
            <a:br>
              <a:rPr lang="el-GR" dirty="0">
                <a:latin typeface="Times New Roman" panose="02020603050405020304" pitchFamily="18" charset="0"/>
                <a:cs typeface="Times New Roman" panose="02020603050405020304" pitchFamily="18" charset="0"/>
              </a:rPr>
            </a:br>
            <a:r>
              <a:rPr lang="el-GR" dirty="0">
                <a:latin typeface="Times New Roman" panose="02020603050405020304" pitchFamily="18" charset="0"/>
                <a:cs typeface="Times New Roman" panose="02020603050405020304" pitchFamily="18" charset="0"/>
              </a:rPr>
              <a:t>στην </a:t>
            </a:r>
            <a:r>
              <a:rPr lang="el-GR" dirty="0" err="1">
                <a:latin typeface="Times New Roman" panose="02020603050405020304" pitchFamily="18" charset="0"/>
                <a:cs typeface="Times New Roman" panose="02020603050405020304" pitchFamily="18" charset="0"/>
              </a:rPr>
              <a:t>υποσαχάρια</a:t>
            </a:r>
            <a:r>
              <a:rPr lang="el-GR" dirty="0">
                <a:latin typeface="Times New Roman" panose="02020603050405020304" pitchFamily="18" charset="0"/>
                <a:cs typeface="Times New Roman" panose="02020603050405020304" pitchFamily="18" charset="0"/>
              </a:rPr>
              <a:t> Αφρική </a:t>
            </a:r>
            <a:r>
              <a:rPr lang="fr-FR" dirty="0">
                <a:latin typeface="Times New Roman" panose="02020603050405020304" pitchFamily="18" charset="0"/>
                <a:cs typeface="Times New Roman" panose="02020603050405020304" pitchFamily="18" charset="0"/>
              </a:rPr>
              <a:t>=&gt;</a:t>
            </a:r>
          </a:p>
          <a:p>
            <a:r>
              <a:rPr lang="el-GR" dirty="0" err="1">
                <a:latin typeface="Times New Roman" panose="02020603050405020304" pitchFamily="18" charset="0"/>
                <a:cs typeface="Times New Roman" panose="02020603050405020304" pitchFamily="18" charset="0"/>
              </a:rPr>
              <a:t>Μεγ</a:t>
            </a:r>
            <a:r>
              <a:rPr lang="fr-FR" dirty="0" err="1">
                <a:latin typeface="Times New Roman" panose="02020603050405020304" pitchFamily="18" charset="0"/>
                <a:cs typeface="Times New Roman" panose="02020603050405020304" pitchFamily="18" charset="0"/>
              </a:rPr>
              <a:t>ά</a:t>
            </a:r>
            <a:r>
              <a:rPr lang="el-GR" dirty="0" err="1">
                <a:latin typeface="Times New Roman" panose="02020603050405020304" pitchFamily="18" charset="0"/>
                <a:cs typeface="Times New Roman" panose="02020603050405020304" pitchFamily="18" charset="0"/>
              </a:rPr>
              <a:t>λη</a:t>
            </a:r>
            <a:r>
              <a:rPr lang="el-GR" dirty="0">
                <a:latin typeface="Times New Roman" panose="02020603050405020304" pitchFamily="18" charset="0"/>
                <a:cs typeface="Times New Roman" panose="02020603050405020304" pitchFamily="18" charset="0"/>
              </a:rPr>
              <a:t> </a:t>
            </a:r>
            <a:r>
              <a:rPr lang="el-GR" dirty="0" err="1">
                <a:latin typeface="Times New Roman" panose="02020603050405020304" pitchFamily="18" charset="0"/>
                <a:cs typeface="Times New Roman" panose="02020603050405020304" pitchFamily="18" charset="0"/>
              </a:rPr>
              <a:t>φαινοτυπική</a:t>
            </a:r>
            <a:r>
              <a:rPr lang="el-GR" dirty="0">
                <a:latin typeface="Times New Roman" panose="02020603050405020304" pitchFamily="18" charset="0"/>
                <a:cs typeface="Times New Roman" panose="02020603050405020304" pitchFamily="18" charset="0"/>
              </a:rPr>
              <a:t> ετερογένεια</a:t>
            </a:r>
          </a:p>
          <a:p>
            <a:r>
              <a:rPr lang="el-GR" dirty="0">
                <a:latin typeface="Times New Roman" panose="02020603050405020304" pitchFamily="18" charset="0"/>
                <a:cs typeface="Times New Roman" panose="02020603050405020304" pitchFamily="18" charset="0"/>
              </a:rPr>
              <a:t>Δερματολογικός </a:t>
            </a:r>
            <a:r>
              <a:rPr lang="el-GR" dirty="0" err="1">
                <a:latin typeface="Times New Roman" panose="02020603050405020304" pitchFamily="18" charset="0"/>
                <a:cs typeface="Times New Roman" panose="02020603050405020304" pitchFamily="18" charset="0"/>
              </a:rPr>
              <a:t>ευρωπαιοκεντρισμός</a:t>
            </a:r>
            <a:r>
              <a:rPr lang="el-GR" dirty="0">
                <a:latin typeface="Times New Roman" panose="02020603050405020304" pitchFamily="18" charset="0"/>
                <a:cs typeface="Times New Roman" panose="02020603050405020304" pitchFamily="18" charset="0"/>
              </a:rPr>
              <a:t> </a:t>
            </a:r>
            <a:endParaRPr lang="fr-FR" dirty="0">
              <a:latin typeface="Times New Roman" panose="02020603050405020304" pitchFamily="18" charset="0"/>
              <a:cs typeface="Times New Roman" panose="02020603050405020304" pitchFamily="18" charset="0"/>
            </a:endParaRPr>
          </a:p>
        </p:txBody>
      </p:sp>
      <p:pic>
        <p:nvPicPr>
          <p:cNvPr id="4" name="Espace réservé du contenu 4">
            <a:extLst>
              <a:ext uri="{FF2B5EF4-FFF2-40B4-BE49-F238E27FC236}">
                <a16:creationId xmlns:a16="http://schemas.microsoft.com/office/drawing/2014/main" id="{5537DE8D-007F-7F3C-A1A3-749B8C670104}"/>
              </a:ext>
            </a:extLst>
          </p:cNvPr>
          <p:cNvPicPr>
            <a:picLocks noChangeAspect="1"/>
          </p:cNvPicPr>
          <p:nvPr/>
        </p:nvPicPr>
        <p:blipFill>
          <a:blip r:embed="rId2"/>
          <a:stretch>
            <a:fillRect/>
          </a:stretch>
        </p:blipFill>
        <p:spPr>
          <a:xfrm>
            <a:off x="7674273" y="1002347"/>
            <a:ext cx="3924473" cy="4853306"/>
          </a:xfrm>
          <a:prstGeom prst="rect">
            <a:avLst/>
          </a:prstGeom>
        </p:spPr>
      </p:pic>
      <p:pic>
        <p:nvPicPr>
          <p:cNvPr id="3074" name="Picture 2" descr="Particularités des peaux génétiquement pigmentées.">
            <a:extLst>
              <a:ext uri="{FF2B5EF4-FFF2-40B4-BE49-F238E27FC236}">
                <a16:creationId xmlns:a16="http://schemas.microsoft.com/office/drawing/2014/main" id="{2C512C0E-1E8C-9435-A842-673190161D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2345" y="1002347"/>
            <a:ext cx="1574359" cy="120067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Dermatoses communes">
            <a:extLst>
              <a:ext uri="{FF2B5EF4-FFF2-40B4-BE49-F238E27FC236}">
                <a16:creationId xmlns:a16="http://schemas.microsoft.com/office/drawing/2014/main" id="{4F5677CE-BD7D-2F68-7881-B1870598DB9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283" t="4662" r="14076" b="11964"/>
          <a:stretch/>
        </p:blipFill>
        <p:spPr bwMode="auto">
          <a:xfrm>
            <a:off x="5948313" y="1002347"/>
            <a:ext cx="1574359" cy="2150586"/>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Phototype de peau : de 0 à 6, comment savoir le sien ?">
            <a:extLst>
              <a:ext uri="{FF2B5EF4-FFF2-40B4-BE49-F238E27FC236}">
                <a16:creationId xmlns:a16="http://schemas.microsoft.com/office/drawing/2014/main" id="{0CB0F764-C772-DB95-FBA7-45ED3AFA54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2048" y="4836298"/>
            <a:ext cx="4517728" cy="1995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3706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FF2CA0-47B0-8D1D-6C7C-8B9C27EDD9AB}"/>
              </a:ext>
            </a:extLst>
          </p:cNvPr>
          <p:cNvSpPr>
            <a:spLocks noGrp="1"/>
          </p:cNvSpPr>
          <p:nvPr>
            <p:ph type="title"/>
          </p:nvPr>
        </p:nvSpPr>
        <p:spPr>
          <a:xfrm>
            <a:off x="4495799" y="5846548"/>
            <a:ext cx="3200400" cy="545618"/>
          </a:xfrm>
        </p:spPr>
        <p:txBody>
          <a:bodyPr>
            <a:normAutofit/>
          </a:bodyPr>
          <a:lstStyle/>
          <a:p>
            <a:r>
              <a:rPr lang="fr-FR" sz="2000" dirty="0">
                <a:latin typeface="Times New Roman" panose="02020603050405020304" pitchFamily="18" charset="0"/>
                <a:cs typeface="Times New Roman" panose="02020603050405020304" pitchFamily="18" charset="0"/>
              </a:rPr>
              <a:t>Dr Antoine Petit cours DCP</a:t>
            </a:r>
          </a:p>
        </p:txBody>
      </p:sp>
      <p:pic>
        <p:nvPicPr>
          <p:cNvPr id="5" name="Espace réservé du contenu 4">
            <a:extLst>
              <a:ext uri="{FF2B5EF4-FFF2-40B4-BE49-F238E27FC236}">
                <a16:creationId xmlns:a16="http://schemas.microsoft.com/office/drawing/2014/main" id="{8603066D-B36A-60C3-8F69-86995A33FF87}"/>
              </a:ext>
            </a:extLst>
          </p:cNvPr>
          <p:cNvPicPr>
            <a:picLocks noGrp="1" noChangeAspect="1"/>
          </p:cNvPicPr>
          <p:nvPr>
            <p:ph idx="1"/>
          </p:nvPr>
        </p:nvPicPr>
        <p:blipFill>
          <a:blip r:embed="rId2"/>
          <a:stretch>
            <a:fillRect/>
          </a:stretch>
        </p:blipFill>
        <p:spPr>
          <a:xfrm>
            <a:off x="2280863" y="160100"/>
            <a:ext cx="7787088" cy="5686448"/>
          </a:xfrm>
        </p:spPr>
      </p:pic>
    </p:spTree>
    <p:extLst>
      <p:ext uri="{BB962C8B-B14F-4D97-AF65-F5344CB8AC3E}">
        <p14:creationId xmlns:p14="http://schemas.microsoft.com/office/powerpoint/2010/main" val="1120478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9CAD34-3656-1714-60C9-62CE4F6664BF}"/>
              </a:ext>
            </a:extLst>
          </p:cNvPr>
          <p:cNvSpPr>
            <a:spLocks noGrp="1"/>
          </p:cNvSpPr>
          <p:nvPr>
            <p:ph type="title"/>
          </p:nvPr>
        </p:nvSpPr>
        <p:spPr>
          <a:xfrm>
            <a:off x="681566" y="195791"/>
            <a:ext cx="7937501" cy="600075"/>
          </a:xfrm>
        </p:spPr>
        <p:txBody>
          <a:bodyPr>
            <a:normAutofit fontScale="90000"/>
          </a:bodyPr>
          <a:lstStyle/>
          <a:p>
            <a:pPr algn="ctr"/>
            <a:r>
              <a:rPr lang="el-GR" dirty="0">
                <a:latin typeface="Times New Roman" panose="02020603050405020304" pitchFamily="18" charset="0"/>
                <a:cs typeface="Times New Roman" panose="02020603050405020304" pitchFamily="18" charset="0"/>
              </a:rPr>
              <a:t>Γονοτυπική ετερογένεια στην Αφρική</a:t>
            </a:r>
            <a:endParaRPr lang="fr-FR" dirty="0">
              <a:latin typeface="Times New Roman" panose="02020603050405020304" pitchFamily="18" charset="0"/>
              <a:cs typeface="Times New Roman" panose="02020603050405020304" pitchFamily="18" charset="0"/>
            </a:endParaRPr>
          </a:p>
        </p:txBody>
      </p:sp>
      <p:pic>
        <p:nvPicPr>
          <p:cNvPr id="6" name="Espace réservé du contenu 5">
            <a:extLst>
              <a:ext uri="{FF2B5EF4-FFF2-40B4-BE49-F238E27FC236}">
                <a16:creationId xmlns:a16="http://schemas.microsoft.com/office/drawing/2014/main" id="{3A8F6234-90A2-F395-9FD3-CC994ED50292}"/>
              </a:ext>
            </a:extLst>
          </p:cNvPr>
          <p:cNvPicPr>
            <a:picLocks noGrp="1" noChangeAspect="1"/>
          </p:cNvPicPr>
          <p:nvPr>
            <p:ph idx="1"/>
          </p:nvPr>
        </p:nvPicPr>
        <p:blipFill>
          <a:blip r:embed="rId2"/>
          <a:stretch>
            <a:fillRect/>
          </a:stretch>
        </p:blipFill>
        <p:spPr bwMode="auto">
          <a:xfrm>
            <a:off x="474133" y="958924"/>
            <a:ext cx="8263467" cy="5449284"/>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B15E537C-3FA4-06F4-F5AC-5599658DACCB}"/>
              </a:ext>
            </a:extLst>
          </p:cNvPr>
          <p:cNvSpPr txBox="1"/>
          <p:nvPr/>
        </p:nvSpPr>
        <p:spPr>
          <a:xfrm>
            <a:off x="9042401" y="1794933"/>
            <a:ext cx="2946400" cy="1754326"/>
          </a:xfrm>
          <a:prstGeom prst="rect">
            <a:avLst/>
          </a:prstGeom>
          <a:noFill/>
        </p:spPr>
        <p:txBody>
          <a:bodyPr wrap="square" rtlCol="0">
            <a:spAutoFit/>
          </a:bodyPr>
          <a:lstStyle/>
          <a:p>
            <a:r>
              <a:rPr lang="fr-FR" b="0" i="0" dirty="0">
                <a:solidFill>
                  <a:srgbClr val="333333"/>
                </a:solidFill>
                <a:effectLst/>
                <a:latin typeface="arial" panose="020B0604020202020204" pitchFamily="34" charset="0"/>
              </a:rPr>
              <a:t>Campbell, Michael C. et al. The Evolution of Human </a:t>
            </a:r>
            <a:r>
              <a:rPr lang="fr-FR" b="0" i="0" dirty="0" err="1">
                <a:solidFill>
                  <a:srgbClr val="333333"/>
                </a:solidFill>
                <a:effectLst/>
                <a:latin typeface="arial" panose="020B0604020202020204" pitchFamily="34" charset="0"/>
              </a:rPr>
              <a:t>Genetic</a:t>
            </a:r>
            <a:r>
              <a:rPr lang="fr-FR" b="0" i="0" dirty="0">
                <a:solidFill>
                  <a:srgbClr val="333333"/>
                </a:solidFill>
                <a:effectLst/>
                <a:latin typeface="arial" panose="020B0604020202020204" pitchFamily="34" charset="0"/>
              </a:rPr>
              <a:t> and </a:t>
            </a:r>
            <a:r>
              <a:rPr lang="fr-FR" b="0" i="0" dirty="0" err="1">
                <a:solidFill>
                  <a:srgbClr val="333333"/>
                </a:solidFill>
                <a:effectLst/>
                <a:latin typeface="arial" panose="020B0604020202020204" pitchFamily="34" charset="0"/>
              </a:rPr>
              <a:t>Phenotypic</a:t>
            </a:r>
            <a:r>
              <a:rPr lang="fr-FR" b="0" i="0" dirty="0">
                <a:solidFill>
                  <a:srgbClr val="333333"/>
                </a:solidFill>
                <a:effectLst/>
                <a:latin typeface="arial" panose="020B0604020202020204" pitchFamily="34" charset="0"/>
              </a:rPr>
              <a:t> Variation in </a:t>
            </a:r>
            <a:r>
              <a:rPr lang="fr-FR" b="0" i="0" dirty="0" err="1">
                <a:solidFill>
                  <a:srgbClr val="333333"/>
                </a:solidFill>
                <a:effectLst/>
                <a:latin typeface="arial" panose="020B0604020202020204" pitchFamily="34" charset="0"/>
              </a:rPr>
              <a:t>Africa</a:t>
            </a:r>
            <a:r>
              <a:rPr lang="fr-FR" dirty="0">
                <a:solidFill>
                  <a:srgbClr val="333333"/>
                </a:solidFill>
                <a:latin typeface="arial" panose="020B0604020202020204" pitchFamily="34" charset="0"/>
              </a:rPr>
              <a:t>. </a:t>
            </a:r>
            <a:r>
              <a:rPr lang="fr-FR" b="0" i="0" dirty="0" err="1">
                <a:solidFill>
                  <a:srgbClr val="333333"/>
                </a:solidFill>
                <a:effectLst/>
                <a:latin typeface="arial" panose="020B0604020202020204" pitchFamily="34" charset="0"/>
              </a:rPr>
              <a:t>Current</a:t>
            </a:r>
            <a:r>
              <a:rPr lang="fr-FR" b="0" i="0" dirty="0">
                <a:solidFill>
                  <a:srgbClr val="333333"/>
                </a:solidFill>
                <a:effectLst/>
                <a:latin typeface="arial" panose="020B0604020202020204" pitchFamily="34" charset="0"/>
              </a:rPr>
              <a:t> </a:t>
            </a:r>
            <a:r>
              <a:rPr lang="fr-FR" b="0" i="0" dirty="0" err="1">
                <a:solidFill>
                  <a:srgbClr val="333333"/>
                </a:solidFill>
                <a:effectLst/>
                <a:latin typeface="arial" panose="020B0604020202020204" pitchFamily="34" charset="0"/>
              </a:rPr>
              <a:t>Biology</a:t>
            </a:r>
            <a:r>
              <a:rPr lang="fr-FR" b="0" i="0" dirty="0">
                <a:solidFill>
                  <a:srgbClr val="333333"/>
                </a:solidFill>
                <a:effectLst/>
                <a:latin typeface="arial" panose="020B0604020202020204" pitchFamily="34" charset="0"/>
              </a:rPr>
              <a:t>, Volume 20, Issue 4, R166 - R173</a:t>
            </a:r>
          </a:p>
        </p:txBody>
      </p:sp>
    </p:spTree>
    <p:extLst>
      <p:ext uri="{BB962C8B-B14F-4D97-AF65-F5344CB8AC3E}">
        <p14:creationId xmlns:p14="http://schemas.microsoft.com/office/powerpoint/2010/main" val="2933535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A72E9442-A7E3-4565-6C6A-DA7C2B504168}"/>
              </a:ext>
            </a:extLst>
          </p:cNvPr>
          <p:cNvSpPr>
            <a:spLocks noGrp="1"/>
          </p:cNvSpPr>
          <p:nvPr>
            <p:ph idx="1"/>
          </p:nvPr>
        </p:nvSpPr>
        <p:spPr>
          <a:xfrm>
            <a:off x="595901" y="534256"/>
            <a:ext cx="11147461" cy="5642707"/>
          </a:xfrm>
        </p:spPr>
        <p:txBody>
          <a:bodyPr/>
          <a:lstStyle/>
          <a:p>
            <a:r>
              <a:rPr lang="fr-FR" b="1" i="0" dirty="0" err="1">
                <a:solidFill>
                  <a:srgbClr val="0A0A0A"/>
                </a:solidFill>
                <a:effectLst/>
                <a:latin typeface="Times New Roman" panose="02020603050405020304" pitchFamily="18" charset="0"/>
                <a:cs typeface="Times New Roman" panose="02020603050405020304" pitchFamily="18" charset="0"/>
              </a:rPr>
              <a:t>Reduced</a:t>
            </a:r>
            <a:r>
              <a:rPr lang="fr-FR" b="1" i="0" dirty="0">
                <a:solidFill>
                  <a:srgbClr val="0A0A0A"/>
                </a:solidFill>
                <a:effectLst/>
                <a:latin typeface="Times New Roman" panose="02020603050405020304" pitchFamily="18" charset="0"/>
                <a:cs typeface="Times New Roman" panose="02020603050405020304" pitchFamily="18" charset="0"/>
              </a:rPr>
              <a:t> </a:t>
            </a:r>
            <a:r>
              <a:rPr lang="fr-FR" b="1" i="0" dirty="0" err="1">
                <a:solidFill>
                  <a:srgbClr val="0A0A0A"/>
                </a:solidFill>
                <a:effectLst/>
                <a:latin typeface="Times New Roman" panose="02020603050405020304" pitchFamily="18" charset="0"/>
                <a:cs typeface="Times New Roman" panose="02020603050405020304" pitchFamily="18" charset="0"/>
              </a:rPr>
              <a:t>genetic</a:t>
            </a:r>
            <a:r>
              <a:rPr lang="fr-FR" b="1" i="0" dirty="0">
                <a:solidFill>
                  <a:srgbClr val="0A0A0A"/>
                </a:solidFill>
                <a:effectLst/>
                <a:latin typeface="Times New Roman" panose="02020603050405020304" pitchFamily="18" charset="0"/>
                <a:cs typeface="Times New Roman" panose="02020603050405020304" pitchFamily="18" charset="0"/>
              </a:rPr>
              <a:t> </a:t>
            </a:r>
            <a:r>
              <a:rPr lang="fr-FR" b="1" i="0" dirty="0" err="1">
                <a:solidFill>
                  <a:srgbClr val="0A0A0A"/>
                </a:solidFill>
                <a:effectLst/>
                <a:latin typeface="Times New Roman" panose="02020603050405020304" pitchFamily="18" charset="0"/>
                <a:cs typeface="Times New Roman" panose="02020603050405020304" pitchFamily="18" charset="0"/>
              </a:rPr>
              <a:t>diversity</a:t>
            </a:r>
            <a:r>
              <a:rPr lang="fr-FR" b="1" i="0" dirty="0">
                <a:solidFill>
                  <a:srgbClr val="0A0A0A"/>
                </a:solidFill>
                <a:effectLst/>
                <a:latin typeface="Times New Roman" panose="02020603050405020304" pitchFamily="18" charset="0"/>
                <a:cs typeface="Times New Roman" panose="02020603050405020304" pitchFamily="18" charset="0"/>
              </a:rPr>
              <a:t> </a:t>
            </a:r>
            <a:r>
              <a:rPr lang="fr-FR" b="1" i="0" dirty="0" err="1">
                <a:solidFill>
                  <a:srgbClr val="0A0A0A"/>
                </a:solidFill>
                <a:effectLst/>
                <a:latin typeface="Times New Roman" panose="02020603050405020304" pitchFamily="18" charset="0"/>
                <a:cs typeface="Times New Roman" panose="02020603050405020304" pitchFamily="18" charset="0"/>
              </a:rPr>
              <a:t>within</a:t>
            </a:r>
            <a:r>
              <a:rPr lang="fr-FR" b="1" i="0" dirty="0">
                <a:solidFill>
                  <a:srgbClr val="0A0A0A"/>
                </a:solidFill>
                <a:effectLst/>
                <a:latin typeface="Times New Roman" panose="02020603050405020304" pitchFamily="18" charset="0"/>
                <a:cs typeface="Times New Roman" panose="02020603050405020304" pitchFamily="18" charset="0"/>
              </a:rPr>
              <a:t> </a:t>
            </a:r>
            <a:r>
              <a:rPr lang="fr-FR" b="1" i="0" dirty="0" err="1">
                <a:solidFill>
                  <a:srgbClr val="0A0A0A"/>
                </a:solidFill>
                <a:effectLst/>
                <a:latin typeface="Times New Roman" panose="02020603050405020304" pitchFamily="18" charset="0"/>
                <a:cs typeface="Times New Roman" panose="02020603050405020304" pitchFamily="18" charset="0"/>
              </a:rPr>
              <a:t>Europe’s</a:t>
            </a:r>
            <a:r>
              <a:rPr lang="fr-FR" b="1" i="0" dirty="0">
                <a:solidFill>
                  <a:srgbClr val="0A0A0A"/>
                </a:solidFill>
                <a:effectLst/>
                <a:latin typeface="Times New Roman" panose="02020603050405020304" pitchFamily="18" charset="0"/>
                <a:cs typeface="Times New Roman" panose="02020603050405020304" pitchFamily="18" charset="0"/>
              </a:rPr>
              <a:t> population(s) :</a:t>
            </a:r>
            <a:r>
              <a:rPr lang="fr-FR" b="0" i="0" dirty="0">
                <a:solidFill>
                  <a:srgbClr val="0A0A0A"/>
                </a:solidFill>
                <a:effectLst/>
                <a:latin typeface="Times New Roman" panose="02020603050405020304" pitchFamily="18" charset="0"/>
                <a:cs typeface="Times New Roman" panose="02020603050405020304" pitchFamily="18" charset="0"/>
              </a:rPr>
              <a:t> A </a:t>
            </a:r>
            <a:r>
              <a:rPr lang="fr-FR" b="0" i="0" dirty="0" err="1">
                <a:solidFill>
                  <a:srgbClr val="0A0A0A"/>
                </a:solidFill>
                <a:effectLst/>
                <a:latin typeface="Times New Roman" panose="02020603050405020304" pitchFamily="18" charset="0"/>
                <a:cs typeface="Times New Roman" panose="02020603050405020304" pitchFamily="18" charset="0"/>
              </a:rPr>
              <a:t>significant</a:t>
            </a:r>
            <a:r>
              <a:rPr lang="fr-FR" b="0" i="0" dirty="0">
                <a:solidFill>
                  <a:srgbClr val="0A0A0A"/>
                </a:solidFill>
                <a:effectLst/>
                <a:latin typeface="Times New Roman" panose="02020603050405020304" pitchFamily="18" charset="0"/>
                <a:cs typeface="Times New Roman" panose="02020603050405020304" pitchFamily="18" charset="0"/>
              </a:rPr>
              <a:t> </a:t>
            </a:r>
            <a:r>
              <a:rPr lang="fr-FR" b="0" i="0" dirty="0" err="1">
                <a:solidFill>
                  <a:srgbClr val="0A0A0A"/>
                </a:solidFill>
                <a:effectLst/>
                <a:latin typeface="Times New Roman" panose="02020603050405020304" pitchFamily="18" charset="0"/>
                <a:cs typeface="Times New Roman" panose="02020603050405020304" pitchFamily="18" charset="0"/>
              </a:rPr>
              <a:t>loss</a:t>
            </a:r>
            <a:r>
              <a:rPr lang="fr-FR" b="0" i="0" dirty="0">
                <a:solidFill>
                  <a:srgbClr val="0A0A0A"/>
                </a:solidFill>
                <a:effectLst/>
                <a:latin typeface="Times New Roman" panose="02020603050405020304" pitchFamily="18" charset="0"/>
                <a:cs typeface="Times New Roman" panose="02020603050405020304" pitchFamily="18" charset="0"/>
              </a:rPr>
              <a:t> of the </a:t>
            </a:r>
            <a:r>
              <a:rPr lang="fr-FR" b="0" i="0" dirty="0" err="1">
                <a:solidFill>
                  <a:srgbClr val="0A0A0A"/>
                </a:solidFill>
                <a:effectLst/>
                <a:latin typeface="Times New Roman" panose="02020603050405020304" pitchFamily="18" charset="0"/>
                <a:cs typeface="Times New Roman" panose="02020603050405020304" pitchFamily="18" charset="0"/>
              </a:rPr>
              <a:t>genetic</a:t>
            </a:r>
            <a:r>
              <a:rPr lang="fr-FR" b="0" i="0" dirty="0">
                <a:solidFill>
                  <a:srgbClr val="0A0A0A"/>
                </a:solidFill>
                <a:effectLst/>
                <a:latin typeface="Times New Roman" panose="02020603050405020304" pitchFamily="18" charset="0"/>
                <a:cs typeface="Times New Roman" panose="02020603050405020304" pitchFamily="18" charset="0"/>
              </a:rPr>
              <a:t> variation </a:t>
            </a:r>
            <a:r>
              <a:rPr lang="fr-FR" b="0" i="0" dirty="0" err="1">
                <a:solidFill>
                  <a:srgbClr val="0A0A0A"/>
                </a:solidFill>
                <a:effectLst/>
                <a:latin typeface="Times New Roman" panose="02020603050405020304" pitchFamily="18" charset="0"/>
                <a:cs typeface="Times New Roman" panose="02020603050405020304" pitchFamily="18" charset="0"/>
              </a:rPr>
              <a:t>that</a:t>
            </a:r>
            <a:r>
              <a:rPr lang="fr-FR" b="0" i="0" dirty="0">
                <a:solidFill>
                  <a:srgbClr val="0A0A0A"/>
                </a:solidFill>
                <a:effectLst/>
                <a:latin typeface="Times New Roman" panose="02020603050405020304" pitchFamily="18" charset="0"/>
                <a:cs typeface="Times New Roman" panose="02020603050405020304" pitchFamily="18" charset="0"/>
              </a:rPr>
              <a:t> </a:t>
            </a:r>
            <a:r>
              <a:rPr lang="fr-FR" b="0" i="0" dirty="0" err="1">
                <a:solidFill>
                  <a:srgbClr val="0A0A0A"/>
                </a:solidFill>
                <a:effectLst/>
                <a:latin typeface="Times New Roman" panose="02020603050405020304" pitchFamily="18" charset="0"/>
                <a:cs typeface="Times New Roman" panose="02020603050405020304" pitchFamily="18" charset="0"/>
              </a:rPr>
              <a:t>existed</a:t>
            </a:r>
            <a:r>
              <a:rPr lang="fr-FR" b="0" i="0" dirty="0">
                <a:solidFill>
                  <a:srgbClr val="0A0A0A"/>
                </a:solidFill>
                <a:effectLst/>
                <a:latin typeface="Times New Roman" panose="02020603050405020304" pitchFamily="18" charset="0"/>
                <a:cs typeface="Times New Roman" panose="02020603050405020304" pitchFamily="18" charset="0"/>
              </a:rPr>
              <a:t> in the original population</a:t>
            </a:r>
          </a:p>
          <a:p>
            <a:endParaRPr lang="fr-GR" dirty="0"/>
          </a:p>
        </p:txBody>
      </p:sp>
      <p:sp>
        <p:nvSpPr>
          <p:cNvPr id="6" name="Espace réservé du contenu 5">
            <a:extLst>
              <a:ext uri="{FF2B5EF4-FFF2-40B4-BE49-F238E27FC236}">
                <a16:creationId xmlns:a16="http://schemas.microsoft.com/office/drawing/2014/main" id="{5CC11C33-4C2C-6F88-7FCF-62C34439CACC}"/>
              </a:ext>
            </a:extLst>
          </p:cNvPr>
          <p:cNvSpPr>
            <a:spLocks noGrp="1"/>
          </p:cNvSpPr>
          <p:nvPr>
            <p:ph idx="1"/>
          </p:nvPr>
        </p:nvSpPr>
        <p:spPr>
          <a:xfrm>
            <a:off x="741405" y="2446637"/>
            <a:ext cx="10612395" cy="3730325"/>
          </a:xfrm>
        </p:spPr>
        <p:txBody>
          <a:bodyPr/>
          <a:lstStyle/>
          <a:p>
            <a:r>
              <a:rPr lang="fr-GR" b="0" i="0" dirty="0">
                <a:solidFill>
                  <a:srgbClr val="0A0A0A"/>
                </a:solidFill>
                <a:effectLst/>
                <a:latin typeface="Times New Roman" panose="02020603050405020304" pitchFamily="18" charset="0"/>
                <a:cs typeface="Times New Roman" panose="02020603050405020304" pitchFamily="18" charset="0"/>
              </a:rPr>
              <a:t>Migration</a:t>
            </a:r>
            <a:r>
              <a:rPr lang="el-GR" dirty="0">
                <a:solidFill>
                  <a:srgbClr val="0A0A0A"/>
                </a:solidFill>
                <a:latin typeface="Times New Roman" panose="02020603050405020304" pitchFamily="18" charset="0"/>
                <a:cs typeface="Times New Roman" panose="02020603050405020304" pitchFamily="18" charset="0"/>
              </a:rPr>
              <a:t> (μετανάστευση) του </a:t>
            </a:r>
            <a:r>
              <a:rPr lang="en-US" i="1" dirty="0">
                <a:solidFill>
                  <a:srgbClr val="0A0A0A"/>
                </a:solidFill>
                <a:latin typeface="Times New Roman" panose="02020603050405020304" pitchFamily="18" charset="0"/>
                <a:cs typeface="Times New Roman" panose="02020603050405020304" pitchFamily="18" charset="0"/>
              </a:rPr>
              <a:t>Homo sapiens</a:t>
            </a:r>
            <a:r>
              <a:rPr lang="fr-GR" b="0" i="1" dirty="0">
                <a:solidFill>
                  <a:srgbClr val="0A0A0A"/>
                </a:solidFill>
                <a:effectLst/>
                <a:latin typeface="Times New Roman" panose="02020603050405020304" pitchFamily="18" charset="0"/>
                <a:cs typeface="Times New Roman" panose="02020603050405020304" pitchFamily="18" charset="0"/>
              </a:rPr>
              <a:t> </a:t>
            </a:r>
            <a:r>
              <a:rPr lang="fr-GR" i="1" dirty="0">
                <a:solidFill>
                  <a:srgbClr val="0A0A0A"/>
                </a:solidFill>
                <a:latin typeface="Times New Roman" panose="02020603050405020304" pitchFamily="18" charset="0"/>
                <a:cs typeface="Times New Roman" panose="02020603050405020304" pitchFamily="18" charset="0"/>
              </a:rPr>
              <a:t>=</a:t>
            </a:r>
            <a:r>
              <a:rPr lang="fr-GR" b="0" i="0" dirty="0">
                <a:solidFill>
                  <a:srgbClr val="0A0A0A"/>
                </a:solidFill>
                <a:effectLst/>
                <a:latin typeface="Times New Roman" panose="02020603050405020304" pitchFamily="18" charset="0"/>
                <a:cs typeface="Times New Roman" panose="02020603050405020304" pitchFamily="18" charset="0"/>
              </a:rPr>
              <a:t>&gt; b</a:t>
            </a:r>
            <a:r>
              <a:rPr lang="fr-FR" b="0" i="0" dirty="0" err="1">
                <a:solidFill>
                  <a:srgbClr val="0A0A0A"/>
                </a:solidFill>
                <a:effectLst/>
                <a:latin typeface="Times New Roman" panose="02020603050405020304" pitchFamily="18" charset="0"/>
                <a:cs typeface="Times New Roman" panose="02020603050405020304" pitchFamily="18" charset="0"/>
              </a:rPr>
              <a:t>ottleneck</a:t>
            </a:r>
            <a:r>
              <a:rPr lang="fr-FR" b="0" i="0" dirty="0">
                <a:solidFill>
                  <a:srgbClr val="0A0A0A"/>
                </a:solidFill>
                <a:effectLst/>
                <a:latin typeface="Times New Roman" panose="02020603050405020304" pitchFamily="18" charset="0"/>
                <a:cs typeface="Times New Roman" panose="02020603050405020304" pitchFamily="18" charset="0"/>
              </a:rPr>
              <a:t> </a:t>
            </a:r>
            <a:r>
              <a:rPr lang="fr-FR" b="0" i="0" dirty="0" err="1">
                <a:solidFill>
                  <a:srgbClr val="0A0A0A"/>
                </a:solidFill>
                <a:effectLst/>
                <a:latin typeface="Times New Roman" panose="02020603050405020304" pitchFamily="18" charset="0"/>
                <a:cs typeface="Times New Roman" panose="02020603050405020304" pitchFamily="18" charset="0"/>
              </a:rPr>
              <a:t>effect</a:t>
            </a:r>
            <a:r>
              <a:rPr lang="fr-FR" b="0" i="0" dirty="0">
                <a:solidFill>
                  <a:srgbClr val="0A0A0A"/>
                </a:solidFill>
                <a:effectLst/>
                <a:latin typeface="Times New Roman" panose="02020603050405020304" pitchFamily="18" charset="0"/>
                <a:cs typeface="Times New Roman" panose="02020603050405020304" pitchFamily="18" charset="0"/>
              </a:rPr>
              <a:t> (</a:t>
            </a:r>
            <a:r>
              <a:rPr lang="el-GR" b="0" i="0" dirty="0">
                <a:solidFill>
                  <a:srgbClr val="0A0A0A"/>
                </a:solidFill>
                <a:effectLst/>
                <a:latin typeface="Times New Roman" panose="02020603050405020304" pitchFamily="18" charset="0"/>
                <a:cs typeface="Times New Roman" panose="02020603050405020304" pitchFamily="18" charset="0"/>
              </a:rPr>
              <a:t>Φαινόμενο της </a:t>
            </a:r>
            <a:r>
              <a:rPr lang="el-GR" b="0" i="1" dirty="0">
                <a:solidFill>
                  <a:srgbClr val="0A0A0A"/>
                </a:solidFill>
                <a:effectLst/>
                <a:latin typeface="Times New Roman" panose="02020603050405020304" pitchFamily="18" charset="0"/>
                <a:cs typeface="Times New Roman" panose="02020603050405020304" pitchFamily="18" charset="0"/>
              </a:rPr>
              <a:t>στενωπού =&gt; </a:t>
            </a:r>
            <a:r>
              <a:rPr lang="el-GR" b="0" dirty="0">
                <a:solidFill>
                  <a:srgbClr val="0A0A0A"/>
                </a:solidFill>
                <a:effectLst/>
                <a:latin typeface="Times New Roman" panose="02020603050405020304" pitchFamily="18" charset="0"/>
                <a:cs typeface="Times New Roman" panose="02020603050405020304" pitchFamily="18" charset="0"/>
              </a:rPr>
              <a:t>εξελικτική διαδικασία δραστικής μείωσης του πληθυσμού με σημαντική μείωση της γενετικής ποικιλομορφίας στον </a:t>
            </a:r>
            <a:r>
              <a:rPr lang="el-GR" b="0" dirty="0" err="1">
                <a:solidFill>
                  <a:srgbClr val="0A0A0A"/>
                </a:solidFill>
                <a:effectLst/>
                <a:latin typeface="Times New Roman" panose="02020603050405020304" pitchFamily="18" charset="0"/>
                <a:cs typeface="Times New Roman" panose="02020603050405020304" pitchFamily="18" charset="0"/>
              </a:rPr>
              <a:t>εναπομείνοντα</a:t>
            </a:r>
            <a:r>
              <a:rPr lang="el-GR" b="0" dirty="0">
                <a:solidFill>
                  <a:srgbClr val="0A0A0A"/>
                </a:solidFill>
                <a:effectLst/>
                <a:latin typeface="Times New Roman" panose="02020603050405020304" pitchFamily="18" charset="0"/>
                <a:cs typeface="Times New Roman" panose="02020603050405020304" pitchFamily="18" charset="0"/>
              </a:rPr>
              <a:t> πληθυσμό</a:t>
            </a:r>
            <a:r>
              <a:rPr lang="fr-FR" b="0" i="0" dirty="0">
                <a:solidFill>
                  <a:srgbClr val="0A0A0A"/>
                </a:solidFill>
                <a:effectLst/>
                <a:latin typeface="Times New Roman" panose="02020603050405020304" pitchFamily="18" charset="0"/>
                <a:cs typeface="Times New Roman" panose="02020603050405020304" pitchFamily="18" charset="0"/>
              </a:rPr>
              <a:t>)</a:t>
            </a:r>
          </a:p>
          <a:p>
            <a:pPr marL="0" indent="0">
              <a:buNone/>
            </a:pPr>
            <a:endParaRPr lang="fr-G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5597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F8B52733-768F-9462-7BD6-232A3CAE5F62}"/>
              </a:ext>
            </a:extLst>
          </p:cNvPr>
          <p:cNvSpPr>
            <a:spLocks noGrp="1"/>
          </p:cNvSpPr>
          <p:nvPr>
            <p:ph idx="1"/>
          </p:nvPr>
        </p:nvSpPr>
        <p:spPr>
          <a:xfrm>
            <a:off x="609600" y="457200"/>
            <a:ext cx="11023600" cy="5875867"/>
          </a:xfrm>
        </p:spPr>
        <p:txBody>
          <a:bodyPr>
            <a:normAutofit lnSpcReduction="10000"/>
          </a:bodyPr>
          <a:lstStyle/>
          <a:p>
            <a:r>
              <a:rPr lang="fr-FR" dirty="0" err="1">
                <a:latin typeface="Times New Roman" panose="02020603050405020304" pitchFamily="18" charset="0"/>
                <a:cs typeface="Times New Roman" panose="02020603050405020304" pitchFamily="18" charset="0"/>
              </a:rPr>
              <a:t>Έ</a:t>
            </a:r>
            <a:r>
              <a:rPr lang="el-GR" dirty="0" err="1">
                <a:latin typeface="Times New Roman" panose="02020603050405020304" pitchFamily="18" charset="0"/>
                <a:cs typeface="Times New Roman" panose="02020603050405020304" pitchFamily="18" charset="0"/>
              </a:rPr>
              <a:t>χει</a:t>
            </a:r>
            <a:r>
              <a:rPr lang="el-GR" dirty="0">
                <a:latin typeface="Times New Roman" panose="02020603050405020304" pitchFamily="18" charset="0"/>
                <a:cs typeface="Times New Roman" panose="02020603050405020304" pitchFamily="18" charset="0"/>
              </a:rPr>
              <a:t> νόημα η ανάδειξη των διαφορών που οφείλονται στη χρώση του δέρματος</a:t>
            </a:r>
            <a:r>
              <a:rPr lang="fr-FR" dirty="0">
                <a:latin typeface="Times New Roman" panose="02020603050405020304" pitchFamily="18" charset="0"/>
                <a:cs typeface="Times New Roman" panose="02020603050405020304" pitchFamily="18" charset="0"/>
              </a:rPr>
              <a:t> ; </a:t>
            </a:r>
          </a:p>
          <a:p>
            <a:pPr marL="0" indent="0">
              <a:buNone/>
            </a:pPr>
            <a:endParaRPr lang="fr-FR" dirty="0">
              <a:latin typeface="Times New Roman" panose="02020603050405020304" pitchFamily="18" charset="0"/>
              <a:cs typeface="Times New Roman" panose="02020603050405020304" pitchFamily="18" charset="0"/>
            </a:endParaRPr>
          </a:p>
          <a:p>
            <a:r>
              <a:rPr lang="el-GR" dirty="0">
                <a:latin typeface="Times New Roman" panose="02020603050405020304" pitchFamily="18" charset="0"/>
                <a:cs typeface="Times New Roman" panose="02020603050405020304" pitchFamily="18" charset="0"/>
              </a:rPr>
              <a:t>Χρώμα και βαθμός </a:t>
            </a:r>
            <a:r>
              <a:rPr lang="el-GR" dirty="0" err="1">
                <a:latin typeface="Times New Roman" panose="02020603050405020304" pitchFamily="18" charset="0"/>
                <a:cs typeface="Times New Roman" panose="02020603050405020304" pitchFamily="18" charset="0"/>
              </a:rPr>
              <a:t>ελίκωσης</a:t>
            </a:r>
            <a:r>
              <a:rPr lang="el-GR" dirty="0">
                <a:latin typeface="Times New Roman" panose="02020603050405020304" pitchFamily="18" charset="0"/>
                <a:cs typeface="Times New Roman" panose="02020603050405020304" pitchFamily="18" charset="0"/>
              </a:rPr>
              <a:t> τριχών</a:t>
            </a:r>
            <a:r>
              <a:rPr lang="fr-FR" dirty="0">
                <a:latin typeface="Times New Roman" panose="02020603050405020304" pitchFamily="18" charset="0"/>
                <a:cs typeface="Times New Roman" panose="02020603050405020304" pitchFamily="18" charset="0"/>
              </a:rPr>
              <a:t> : </a:t>
            </a:r>
            <a:r>
              <a:rPr lang="el-GR" dirty="0">
                <a:latin typeface="Times New Roman" panose="02020603050405020304" pitchFamily="18" charset="0"/>
                <a:cs typeface="Times New Roman" panose="02020603050405020304" pitchFamily="18" charset="0"/>
              </a:rPr>
              <a:t>γενετικά χαρακτηριστικά</a:t>
            </a:r>
            <a:endParaRPr lang="fr-FR" dirty="0">
              <a:latin typeface="Times New Roman" panose="02020603050405020304" pitchFamily="18" charset="0"/>
              <a:cs typeface="Times New Roman" panose="02020603050405020304" pitchFamily="18" charset="0"/>
            </a:endParaRPr>
          </a:p>
          <a:p>
            <a:pPr marL="0" indent="0">
              <a:buNone/>
            </a:pPr>
            <a:endParaRPr lang="el-GR" dirty="0">
              <a:latin typeface="Times New Roman" panose="02020603050405020304" pitchFamily="18" charset="0"/>
              <a:cs typeface="Times New Roman" panose="02020603050405020304" pitchFamily="18" charset="0"/>
            </a:endParaRPr>
          </a:p>
          <a:p>
            <a:r>
              <a:rPr lang="el-GR" dirty="0">
                <a:latin typeface="Times New Roman" panose="02020603050405020304" pitchFamily="18" charset="0"/>
                <a:cs typeface="Times New Roman" panose="02020603050405020304" pitchFamily="18" charset="0"/>
              </a:rPr>
              <a:t>Διαχωρισμός μεταξύ </a:t>
            </a:r>
            <a:r>
              <a:rPr lang="fr-F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καταγωγής</a:t>
            </a:r>
            <a:r>
              <a:rPr lang="fr-F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 και χρώματος δέρματος</a:t>
            </a:r>
            <a:endParaRPr lang="fr-FR" dirty="0">
              <a:latin typeface="Times New Roman" panose="02020603050405020304" pitchFamily="18" charset="0"/>
              <a:cs typeface="Times New Roman" panose="02020603050405020304" pitchFamily="18" charset="0"/>
            </a:endParaRPr>
          </a:p>
          <a:p>
            <a:pPr marL="0" indent="0">
              <a:buNone/>
            </a:pPr>
            <a:endParaRPr lang="el-GR" dirty="0">
              <a:latin typeface="Times New Roman" panose="02020603050405020304" pitchFamily="18" charset="0"/>
              <a:cs typeface="Times New Roman" panose="02020603050405020304" pitchFamily="18" charset="0"/>
            </a:endParaRPr>
          </a:p>
          <a:p>
            <a:r>
              <a:rPr lang="el-GR" dirty="0">
                <a:latin typeface="Times New Roman" panose="02020603050405020304" pitchFamily="18" charset="0"/>
                <a:cs typeface="Times New Roman" panose="02020603050405020304" pitchFamily="18" charset="0"/>
              </a:rPr>
              <a:t>Επιρροή </a:t>
            </a:r>
            <a:r>
              <a:rPr lang="el-GR" dirty="0" err="1">
                <a:latin typeface="Times New Roman" panose="02020603050405020304" pitchFamily="18" charset="0"/>
                <a:cs typeface="Times New Roman" panose="02020603050405020304" pitchFamily="18" charset="0"/>
              </a:rPr>
              <a:t>μελανινικής</a:t>
            </a:r>
            <a:r>
              <a:rPr lang="el-GR" dirty="0">
                <a:latin typeface="Times New Roman" panose="02020603050405020304" pitchFamily="18" charset="0"/>
                <a:cs typeface="Times New Roman" panose="02020603050405020304" pitchFamily="18" charset="0"/>
              </a:rPr>
              <a:t> χρώσης στην </a:t>
            </a:r>
            <a:r>
              <a:rPr lang="fr-FR" dirty="0">
                <a:latin typeface="Times New Roman" panose="02020603050405020304" pitchFamily="18" charset="0"/>
                <a:cs typeface="Times New Roman" panose="02020603050405020304" pitchFamily="18" charset="0"/>
              </a:rPr>
              <a:t>(</a:t>
            </a:r>
            <a:r>
              <a:rPr lang="el-GR" dirty="0" err="1">
                <a:latin typeface="Times New Roman" panose="02020603050405020304" pitchFamily="18" charset="0"/>
                <a:cs typeface="Times New Roman" panose="02020603050405020304" pitchFamily="18" charset="0"/>
              </a:rPr>
              <a:t>παθο</a:t>
            </a:r>
            <a:r>
              <a:rPr lang="fr-FR" dirty="0">
                <a:latin typeface="Times New Roman" panose="02020603050405020304" pitchFamily="18" charset="0"/>
                <a:cs typeface="Times New Roman" panose="02020603050405020304" pitchFamily="18" charset="0"/>
              </a:rPr>
              <a:t>)</a:t>
            </a:r>
            <a:r>
              <a:rPr lang="el-GR" dirty="0">
                <a:latin typeface="Times New Roman" panose="02020603050405020304" pitchFamily="18" charset="0"/>
                <a:cs typeface="Times New Roman" panose="02020603050405020304" pitchFamily="18" charset="0"/>
              </a:rPr>
              <a:t>φυσιολογία του δέρματος</a:t>
            </a:r>
            <a:endParaRPr lang="fr-FR" dirty="0">
              <a:latin typeface="Times New Roman" panose="02020603050405020304" pitchFamily="18" charset="0"/>
              <a:cs typeface="Times New Roman" panose="02020603050405020304" pitchFamily="18" charset="0"/>
            </a:endParaRPr>
          </a:p>
          <a:p>
            <a:pPr marL="0" indent="0">
              <a:buNone/>
            </a:pPr>
            <a:endParaRPr lang="el-GR" dirty="0">
              <a:latin typeface="Times New Roman" panose="02020603050405020304" pitchFamily="18" charset="0"/>
              <a:cs typeface="Times New Roman" panose="02020603050405020304" pitchFamily="18" charset="0"/>
            </a:endParaRPr>
          </a:p>
          <a:p>
            <a:r>
              <a:rPr lang="el-GR" dirty="0">
                <a:latin typeface="Times New Roman" panose="02020603050405020304" pitchFamily="18" charset="0"/>
                <a:cs typeface="Times New Roman" panose="02020603050405020304" pitchFamily="18" charset="0"/>
              </a:rPr>
              <a:t>Ανάδειξη </a:t>
            </a:r>
            <a:r>
              <a:rPr lang="fr-F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νοσολογικών</a:t>
            </a:r>
            <a:r>
              <a:rPr lang="fr-F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 ιδιοτήτων του μαύρου δέρματος</a:t>
            </a:r>
            <a:endParaRPr lang="fr-FR" dirty="0">
              <a:latin typeface="Times New Roman" panose="02020603050405020304" pitchFamily="18" charset="0"/>
              <a:cs typeface="Times New Roman" panose="02020603050405020304" pitchFamily="18" charset="0"/>
            </a:endParaRPr>
          </a:p>
          <a:p>
            <a:pPr marL="0" indent="0">
              <a:buNone/>
            </a:pPr>
            <a:endParaRPr lang="fr-FR" dirty="0">
              <a:latin typeface="Times New Roman" panose="02020603050405020304" pitchFamily="18" charset="0"/>
              <a:cs typeface="Times New Roman" panose="02020603050405020304" pitchFamily="18" charset="0"/>
            </a:endParaRPr>
          </a:p>
          <a:p>
            <a:r>
              <a:rPr lang="el-GR" dirty="0">
                <a:latin typeface="Times New Roman" panose="02020603050405020304" pitchFamily="18" charset="0"/>
                <a:cs typeface="Times New Roman" panose="02020603050405020304" pitchFamily="18" charset="0"/>
              </a:rPr>
              <a:t>Ακμή - Λεύκη - </a:t>
            </a:r>
            <a:r>
              <a:rPr lang="el-GR" dirty="0" err="1">
                <a:latin typeface="Times New Roman" panose="02020603050405020304" pitchFamily="18" charset="0"/>
                <a:cs typeface="Times New Roman" panose="02020603050405020304" pitchFamily="18" charset="0"/>
              </a:rPr>
              <a:t>Φακωματώσεις</a:t>
            </a:r>
            <a:r>
              <a:rPr lang="el-GR" dirty="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 </a:t>
            </a:r>
            <a:r>
              <a:rPr lang="el-GR" dirty="0" err="1">
                <a:latin typeface="Times New Roman" panose="02020603050405020304" pitchFamily="18" charset="0"/>
                <a:cs typeface="Times New Roman" panose="02020603050405020304" pitchFamily="18" charset="0"/>
              </a:rPr>
              <a:t>Λειχήν</a:t>
            </a:r>
            <a:r>
              <a:rPr lang="el-GR" dirty="0">
                <a:latin typeface="Times New Roman" panose="02020603050405020304" pitchFamily="18" charset="0"/>
                <a:cs typeface="Times New Roman" panose="02020603050405020304" pitchFamily="18" charset="0"/>
              </a:rPr>
              <a:t> - </a:t>
            </a:r>
            <a:r>
              <a:rPr lang="el-GR" dirty="0" err="1">
                <a:latin typeface="Times New Roman" panose="02020603050405020304" pitchFamily="18" charset="0"/>
                <a:cs typeface="Times New Roman" panose="02020603050405020304" pitchFamily="18" charset="0"/>
              </a:rPr>
              <a:t>δερματοχειρουργικές</a:t>
            </a:r>
            <a:r>
              <a:rPr lang="el-GR" dirty="0">
                <a:latin typeface="Times New Roman" panose="02020603050405020304" pitchFamily="18" charset="0"/>
                <a:cs typeface="Times New Roman" panose="02020603050405020304" pitchFamily="18" charset="0"/>
              </a:rPr>
              <a:t> πράξεις</a:t>
            </a:r>
            <a:endParaRPr lang="fr-FR" dirty="0">
              <a:latin typeface="Times New Roman" panose="02020603050405020304" pitchFamily="18" charset="0"/>
              <a:cs typeface="Times New Roman" panose="02020603050405020304" pitchFamily="18" charset="0"/>
            </a:endParaRPr>
          </a:p>
          <a:p>
            <a:endParaRPr lang="fr-FR" dirty="0"/>
          </a:p>
        </p:txBody>
      </p:sp>
    </p:spTree>
    <p:extLst>
      <p:ext uri="{BB962C8B-B14F-4D97-AF65-F5344CB8AC3E}">
        <p14:creationId xmlns:p14="http://schemas.microsoft.com/office/powerpoint/2010/main" val="1119667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4A6B60F-51F9-131C-DC49-172A758032E3}"/>
              </a:ext>
            </a:extLst>
          </p:cNvPr>
          <p:cNvSpPr>
            <a:spLocks noGrp="1"/>
          </p:cNvSpPr>
          <p:nvPr>
            <p:ph idx="1"/>
          </p:nvPr>
        </p:nvSpPr>
        <p:spPr>
          <a:xfrm>
            <a:off x="689610" y="433388"/>
            <a:ext cx="10500360" cy="6196012"/>
          </a:xfrm>
        </p:spPr>
        <p:txBody>
          <a:bodyPr>
            <a:normAutofit lnSpcReduction="10000"/>
          </a:bodyPr>
          <a:lstStyle/>
          <a:p>
            <a:r>
              <a:rPr lang="fr-FR" dirty="0">
                <a:latin typeface="Times New Roman" panose="02020603050405020304" pitchFamily="18" charset="0"/>
                <a:cs typeface="Times New Roman" panose="02020603050405020304" pitchFamily="18" charset="0"/>
              </a:rPr>
              <a:t>Bernier 1684 - von Linné 1758 - Blummenbach 1775 </a:t>
            </a:r>
          </a:p>
          <a:p>
            <a:r>
              <a:rPr lang="el-GR" dirty="0">
                <a:latin typeface="Times New Roman" panose="02020603050405020304" pitchFamily="18" charset="0"/>
                <a:cs typeface="Times New Roman" panose="02020603050405020304" pitchFamily="18" charset="0"/>
              </a:rPr>
              <a:t>Φυλή</a:t>
            </a:r>
            <a:r>
              <a:rPr lang="fr-F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κοινωνιολογικό κατασκεύασμα </a:t>
            </a:r>
            <a:r>
              <a:rPr lang="fr-FR" dirty="0">
                <a:latin typeface="Times New Roman" panose="02020603050405020304" pitchFamily="18" charset="0"/>
                <a:cs typeface="Times New Roman" panose="02020603050405020304" pitchFamily="18" charset="0"/>
              </a:rPr>
              <a:t>(1963 Carleton </a:t>
            </a:r>
            <a:r>
              <a:rPr lang="fr-FR" dirty="0" err="1">
                <a:latin typeface="Times New Roman" panose="02020603050405020304" pitchFamily="18" charset="0"/>
                <a:cs typeface="Times New Roman" panose="02020603050405020304" pitchFamily="18" charset="0"/>
              </a:rPr>
              <a:t>Coon</a:t>
            </a:r>
            <a:r>
              <a:rPr lang="fr-FR" dirty="0">
                <a:latin typeface="Times New Roman" panose="02020603050405020304" pitchFamily="18" charset="0"/>
                <a:cs typeface="Times New Roman" panose="02020603050405020304" pitchFamily="18" charset="0"/>
              </a:rPr>
              <a:t> vs 1970’s Richard </a:t>
            </a:r>
            <a:r>
              <a:rPr lang="fr-FR" dirty="0" err="1">
                <a:latin typeface="Times New Roman" panose="02020603050405020304" pitchFamily="18" charset="0"/>
                <a:cs typeface="Times New Roman" panose="02020603050405020304" pitchFamily="18" charset="0"/>
              </a:rPr>
              <a:t>Lewontin</a:t>
            </a:r>
            <a:r>
              <a:rPr lang="fr-FR" dirty="0">
                <a:latin typeface="Times New Roman" panose="02020603050405020304" pitchFamily="18" charset="0"/>
                <a:cs typeface="Times New Roman" panose="02020603050405020304" pitchFamily="18" charset="0"/>
              </a:rPr>
              <a:t>)</a:t>
            </a:r>
          </a:p>
          <a:p>
            <a:r>
              <a:rPr lang="fr-FR" dirty="0">
                <a:latin typeface="Times New Roman" panose="02020603050405020304" pitchFamily="18" charset="0"/>
                <a:cs typeface="Times New Roman" panose="02020603050405020304" pitchFamily="18" charset="0"/>
              </a:rPr>
              <a:t>G. </a:t>
            </a:r>
            <a:r>
              <a:rPr lang="fr-FR" dirty="0" err="1">
                <a:latin typeface="Times New Roman" panose="02020603050405020304" pitchFamily="18" charset="0"/>
                <a:cs typeface="Times New Roman" panose="02020603050405020304" pitchFamily="18" charset="0"/>
              </a:rPr>
              <a:t>Breschet</a:t>
            </a:r>
            <a:r>
              <a:rPr lang="fr-FR" dirty="0">
                <a:latin typeface="Times New Roman" panose="02020603050405020304" pitchFamily="18" charset="0"/>
                <a:cs typeface="Times New Roman" panose="02020603050405020304" pitchFamily="18" charset="0"/>
              </a:rPr>
              <a:t> 1833 « </a:t>
            </a:r>
            <a:r>
              <a:rPr lang="fr-FR" i="1" dirty="0">
                <a:latin typeface="Times New Roman" panose="02020603050405020304" pitchFamily="18" charset="0"/>
                <a:cs typeface="Times New Roman" panose="02020603050405020304" pitchFamily="18" charset="0"/>
              </a:rPr>
              <a:t>d’après Voltaire les albinos pourraient constituer une </a:t>
            </a:r>
            <a:r>
              <a:rPr lang="fr-FR" dirty="0">
                <a:latin typeface="Times New Roman" panose="02020603050405020304" pitchFamily="18" charset="0"/>
                <a:cs typeface="Times New Roman" panose="02020603050405020304" pitchFamily="18" charset="0"/>
              </a:rPr>
              <a:t>classe intermédiaire qui remplissent la lacune qui existe entre l’homme et les animaux »</a:t>
            </a:r>
          </a:p>
          <a:p>
            <a:r>
              <a:rPr lang="fr-FR" dirty="0">
                <a:latin typeface="Times New Roman" panose="02020603050405020304" pitchFamily="18" charset="0"/>
                <a:cs typeface="Times New Roman" panose="02020603050405020304" pitchFamily="18" charset="0"/>
              </a:rPr>
              <a:t>M. Kaposi 1891 « </a:t>
            </a:r>
            <a:r>
              <a:rPr lang="fr-FR" i="1" dirty="0">
                <a:latin typeface="Times New Roman" panose="02020603050405020304" pitchFamily="18" charset="0"/>
                <a:cs typeface="Times New Roman" panose="02020603050405020304" pitchFamily="18" charset="0"/>
              </a:rPr>
              <a:t>les nègres ont habituellement la peau blanche en naissant: Ce n’est qu’à partir de la 6</a:t>
            </a:r>
            <a:r>
              <a:rPr lang="fr-FR" i="1" baseline="30000" dirty="0">
                <a:latin typeface="Times New Roman" panose="02020603050405020304" pitchFamily="18" charset="0"/>
                <a:cs typeface="Times New Roman" panose="02020603050405020304" pitchFamily="18" charset="0"/>
              </a:rPr>
              <a:t>ème</a:t>
            </a:r>
            <a:r>
              <a:rPr lang="fr-FR" i="1" dirty="0">
                <a:latin typeface="Times New Roman" panose="02020603050405020304" pitchFamily="18" charset="0"/>
                <a:cs typeface="Times New Roman" panose="02020603050405020304" pitchFamily="18" charset="0"/>
              </a:rPr>
              <a:t> semaine que la pigmentation de la peau apparaît et prend un rapide développement</a:t>
            </a:r>
            <a:r>
              <a:rPr lang="fr-FR" dirty="0">
                <a:latin typeface="Times New Roman" panose="02020603050405020304" pitchFamily="18" charset="0"/>
                <a:cs typeface="Times New Roman" panose="02020603050405020304" pitchFamily="18" charset="0"/>
              </a:rPr>
              <a:t> »</a:t>
            </a:r>
          </a:p>
          <a:p>
            <a:r>
              <a:rPr lang="fr-FR" dirty="0">
                <a:latin typeface="Times New Roman" panose="02020603050405020304" pitchFamily="18" charset="0"/>
                <a:cs typeface="Times New Roman" panose="02020603050405020304" pitchFamily="18" charset="0"/>
              </a:rPr>
              <a:t>Fitzpatrick </a:t>
            </a:r>
            <a:r>
              <a:rPr lang="fr-FR" dirty="0" err="1">
                <a:latin typeface="Times New Roman" panose="02020603050405020304" pitchFamily="18" charset="0"/>
                <a:cs typeface="Times New Roman" panose="02020603050405020304" pitchFamily="18" charset="0"/>
              </a:rPr>
              <a:t>Dermatology</a:t>
            </a:r>
            <a:r>
              <a:rPr lang="fr-FR" dirty="0">
                <a:latin typeface="Times New Roman" panose="02020603050405020304" pitchFamily="18" charset="0"/>
                <a:cs typeface="Times New Roman" panose="02020603050405020304" pitchFamily="18" charset="0"/>
              </a:rPr>
              <a:t> 7th </a:t>
            </a:r>
            <a:r>
              <a:rPr lang="fr-FR" dirty="0" err="1">
                <a:latin typeface="Times New Roman" panose="02020603050405020304" pitchFamily="18" charset="0"/>
                <a:cs typeface="Times New Roman" panose="02020603050405020304" pitchFamily="18" charset="0"/>
              </a:rPr>
              <a:t>ed</a:t>
            </a:r>
            <a:r>
              <a:rPr lang="fr-FR" dirty="0">
                <a:latin typeface="Times New Roman" panose="02020603050405020304" pitchFamily="18" charset="0"/>
                <a:cs typeface="Times New Roman" panose="02020603050405020304" pitchFamily="18" charset="0"/>
              </a:rPr>
              <a:t>. 2008 : 0</a:t>
            </a:r>
          </a:p>
          <a:p>
            <a:r>
              <a:rPr lang="fr-FR" dirty="0" err="1">
                <a:latin typeface="Times New Roman" panose="02020603050405020304" pitchFamily="18" charset="0"/>
                <a:cs typeface="Times New Roman" panose="02020603050405020304" pitchFamily="18" charset="0"/>
              </a:rPr>
              <a:t>Bolognia</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Dermatology</a:t>
            </a:r>
            <a:r>
              <a:rPr lang="fr-FR" dirty="0">
                <a:latin typeface="Times New Roman" panose="02020603050405020304" pitchFamily="18" charset="0"/>
                <a:cs typeface="Times New Roman" panose="02020603050405020304" pitchFamily="18" charset="0"/>
              </a:rPr>
              <a:t> 2</a:t>
            </a:r>
            <a:r>
              <a:rPr lang="fr-FR" baseline="30000" dirty="0">
                <a:latin typeface="Times New Roman" panose="02020603050405020304" pitchFamily="18" charset="0"/>
                <a:cs typeface="Times New Roman" panose="02020603050405020304" pitchFamily="18" charset="0"/>
              </a:rPr>
              <a:t>nd</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ed</a:t>
            </a:r>
            <a:r>
              <a:rPr lang="fr-FR" dirty="0">
                <a:latin typeface="Times New Roman" panose="02020603050405020304" pitchFamily="18" charset="0"/>
                <a:cs typeface="Times New Roman" panose="02020603050405020304" pitchFamily="18" charset="0"/>
              </a:rPr>
              <a:t>. 2008 : 0</a:t>
            </a:r>
          </a:p>
          <a:p>
            <a:r>
              <a:rPr lang="fr-FR" dirty="0">
                <a:latin typeface="Times New Roman" panose="02020603050405020304" pitchFamily="18" charset="0"/>
                <a:cs typeface="Times New Roman" panose="02020603050405020304" pitchFamily="18" charset="0"/>
              </a:rPr>
              <a:t>Saurat Dermatologie et IST 5</a:t>
            </a:r>
            <a:r>
              <a:rPr lang="fr-FR" baseline="30000" dirty="0">
                <a:latin typeface="Times New Roman" panose="02020603050405020304" pitchFamily="18" charset="0"/>
                <a:cs typeface="Times New Roman" panose="02020603050405020304" pitchFamily="18" charset="0"/>
              </a:rPr>
              <a:t>ème</a:t>
            </a:r>
            <a:r>
              <a:rPr lang="fr-FR" dirty="0">
                <a:latin typeface="Times New Roman" panose="02020603050405020304" pitchFamily="18" charset="0"/>
                <a:cs typeface="Times New Roman" panose="02020603050405020304" pitchFamily="18" charset="0"/>
              </a:rPr>
              <a:t> éd. 2009 : 0</a:t>
            </a:r>
          </a:p>
          <a:p>
            <a:pPr marL="0" indent="0">
              <a:buNone/>
            </a:pPr>
            <a:endParaRPr lang="el-GR" dirty="0">
              <a:latin typeface="Times New Roman" panose="02020603050405020304" pitchFamily="18" charset="0"/>
              <a:cs typeface="Times New Roman" panose="02020603050405020304" pitchFamily="18" charset="0"/>
            </a:endParaRPr>
          </a:p>
          <a:p>
            <a:pPr>
              <a:buFont typeface="Wingdings" pitchFamily="2" charset="2"/>
              <a:buChar char="Ø"/>
            </a:pPr>
            <a:r>
              <a:rPr lang="el-GR" dirty="0">
                <a:latin typeface="Times New Roman" panose="02020603050405020304" pitchFamily="18" charset="0"/>
                <a:cs typeface="Times New Roman" panose="02020603050405020304" pitchFamily="18" charset="0"/>
              </a:rPr>
              <a:t> φ</a:t>
            </a:r>
            <a:r>
              <a:rPr lang="fr-FR" dirty="0" err="1">
                <a:latin typeface="Times New Roman" panose="02020603050405020304" pitchFamily="18" charset="0"/>
                <a:cs typeface="Times New Roman" panose="02020603050405020304" pitchFamily="18" charset="0"/>
              </a:rPr>
              <a:t>ό</a:t>
            </a:r>
            <a:r>
              <a:rPr lang="el-GR" dirty="0" err="1">
                <a:latin typeface="Times New Roman" panose="02020603050405020304" pitchFamily="18" charset="0"/>
                <a:cs typeface="Times New Roman" panose="02020603050405020304" pitchFamily="18" charset="0"/>
              </a:rPr>
              <a:t>βος</a:t>
            </a:r>
            <a:r>
              <a:rPr lang="el-GR" dirty="0">
                <a:latin typeface="Times New Roman" panose="02020603050405020304" pitchFamily="18" charset="0"/>
                <a:cs typeface="Times New Roman" panose="02020603050405020304" pitchFamily="18" charset="0"/>
              </a:rPr>
              <a:t> για </a:t>
            </a:r>
            <a:r>
              <a:rPr lang="fr-FR" dirty="0">
                <a:latin typeface="Times New Roman" panose="02020603050405020304" pitchFamily="18" charset="0"/>
                <a:cs typeface="Times New Roman" panose="02020603050405020304" pitchFamily="18" charset="0"/>
              </a:rPr>
              <a:t>« </a:t>
            </a:r>
            <a:r>
              <a:rPr lang="el-GR" dirty="0" err="1">
                <a:latin typeface="Times New Roman" panose="02020603050405020304" pitchFamily="18" charset="0"/>
                <a:cs typeface="Times New Roman" panose="02020603050405020304" pitchFamily="18" charset="0"/>
              </a:rPr>
              <a:t>φυλετοποίηση</a:t>
            </a:r>
            <a:r>
              <a:rPr lang="fr-F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 της κλινικής ιατρικής</a:t>
            </a:r>
            <a:r>
              <a:rPr lang="fr-FR"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900706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2C7BC5EE-AFE5-F381-5D02-070F071C8F4E}"/>
              </a:ext>
            </a:extLst>
          </p:cNvPr>
          <p:cNvPicPr>
            <a:picLocks noGrp="1" noChangeAspect="1"/>
          </p:cNvPicPr>
          <p:nvPr>
            <p:ph idx="1"/>
          </p:nvPr>
        </p:nvPicPr>
        <p:blipFill>
          <a:blip r:embed="rId2"/>
          <a:stretch>
            <a:fillRect/>
          </a:stretch>
        </p:blipFill>
        <p:spPr>
          <a:xfrm>
            <a:off x="689610" y="1707674"/>
            <a:ext cx="3336025" cy="4351338"/>
          </a:xfrm>
        </p:spPr>
      </p:pic>
      <p:pic>
        <p:nvPicPr>
          <p:cNvPr id="7" name="Image 6">
            <a:extLst>
              <a:ext uri="{FF2B5EF4-FFF2-40B4-BE49-F238E27FC236}">
                <a16:creationId xmlns:a16="http://schemas.microsoft.com/office/drawing/2014/main" id="{C9EE6B86-25DC-8CA7-76F8-4B7665C4525F}"/>
              </a:ext>
            </a:extLst>
          </p:cNvPr>
          <p:cNvPicPr>
            <a:picLocks noChangeAspect="1"/>
          </p:cNvPicPr>
          <p:nvPr/>
        </p:nvPicPr>
        <p:blipFill>
          <a:blip r:embed="rId3"/>
          <a:stretch>
            <a:fillRect/>
          </a:stretch>
        </p:blipFill>
        <p:spPr>
          <a:xfrm>
            <a:off x="4499610" y="1121093"/>
            <a:ext cx="6667500" cy="5524500"/>
          </a:xfrm>
          <a:prstGeom prst="rect">
            <a:avLst/>
          </a:prstGeom>
        </p:spPr>
      </p:pic>
    </p:spTree>
    <p:extLst>
      <p:ext uri="{BB962C8B-B14F-4D97-AF65-F5344CB8AC3E}">
        <p14:creationId xmlns:p14="http://schemas.microsoft.com/office/powerpoint/2010/main" val="3823322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élix Houphouët-Boigny - IDA International">
            <a:extLst>
              <a:ext uri="{FF2B5EF4-FFF2-40B4-BE49-F238E27FC236}">
                <a16:creationId xmlns:a16="http://schemas.microsoft.com/office/drawing/2014/main" id="{884ECC51-4E8B-7255-71C2-31D77508740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98556" y="409150"/>
            <a:ext cx="4261311" cy="60397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C8F64897-E6CF-9DCF-827B-AB2DB052D3B6}"/>
              </a:ext>
            </a:extLst>
          </p:cNvPr>
          <p:cNvPicPr>
            <a:picLocks noChangeAspect="1"/>
          </p:cNvPicPr>
          <p:nvPr/>
        </p:nvPicPr>
        <p:blipFill>
          <a:blip r:embed="rId3"/>
          <a:stretch>
            <a:fillRect/>
          </a:stretch>
        </p:blipFill>
        <p:spPr>
          <a:xfrm>
            <a:off x="5283199" y="1370542"/>
            <a:ext cx="6642419" cy="4116916"/>
          </a:xfrm>
          <a:prstGeom prst="rect">
            <a:avLst/>
          </a:prstGeom>
        </p:spPr>
      </p:pic>
    </p:spTree>
    <p:extLst>
      <p:ext uri="{BB962C8B-B14F-4D97-AF65-F5344CB8AC3E}">
        <p14:creationId xmlns:p14="http://schemas.microsoft.com/office/powerpoint/2010/main" val="2345024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3F38C9-A4D0-7248-3E63-547A0DBFF2F3}"/>
              </a:ext>
            </a:extLst>
          </p:cNvPr>
          <p:cNvSpPr>
            <a:spLocks noGrp="1"/>
          </p:cNvSpPr>
          <p:nvPr>
            <p:ph type="title"/>
          </p:nvPr>
        </p:nvSpPr>
        <p:spPr/>
        <p:txBody>
          <a:bodyPr/>
          <a:lstStyle/>
          <a:p>
            <a:pPr algn="ctr"/>
            <a:r>
              <a:rPr lang="fr-FR" dirty="0">
                <a:latin typeface="Times New Roman" panose="02020603050405020304" pitchFamily="18" charset="0"/>
                <a:cs typeface="Times New Roman" panose="02020603050405020304" pitchFamily="18" charset="0"/>
              </a:rPr>
              <a:t>Dermatologie de la diversité</a:t>
            </a:r>
          </a:p>
        </p:txBody>
      </p:sp>
      <p:sp>
        <p:nvSpPr>
          <p:cNvPr id="3" name="Espace réservé du contenu 2">
            <a:extLst>
              <a:ext uri="{FF2B5EF4-FFF2-40B4-BE49-F238E27FC236}">
                <a16:creationId xmlns:a16="http://schemas.microsoft.com/office/drawing/2014/main" id="{2CAF7C55-BBE4-4FDF-0EC0-C9026BF35FB4}"/>
              </a:ext>
            </a:extLst>
          </p:cNvPr>
          <p:cNvSpPr>
            <a:spLocks noGrp="1"/>
          </p:cNvSpPr>
          <p:nvPr>
            <p:ph idx="1"/>
          </p:nvPr>
        </p:nvSpPr>
        <p:spPr>
          <a:xfrm>
            <a:off x="838199" y="1825625"/>
            <a:ext cx="11133667" cy="4351338"/>
          </a:xfrm>
        </p:spPr>
        <p:txBody>
          <a:bodyPr/>
          <a:lstStyle/>
          <a:p>
            <a:pPr marL="0" indent="0" algn="just">
              <a:buNone/>
            </a:pPr>
            <a:r>
              <a:rPr lang="fr-FR" sz="3200" b="1" dirty="0">
                <a:effectLst/>
                <a:latin typeface="Times New Roman" panose="02020603050405020304" pitchFamily="18" charset="0"/>
                <a:ea typeface="Calibri" panose="020F0502020204030204" pitchFamily="34" charset="0"/>
                <a:cs typeface="Times New Roman" panose="02020603050405020304" pitchFamily="18" charset="0"/>
              </a:rPr>
              <a:t>Mahé Antoine, Faye Ousmane. Dermatologie de la Diversité. Paris: Éd. Elsevier Masson; 2022.</a:t>
            </a:r>
            <a:endParaRPr lang="fr-FR" sz="32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endParaRPr lang="fr-FR" dirty="0"/>
          </a:p>
        </p:txBody>
      </p:sp>
      <p:pic>
        <p:nvPicPr>
          <p:cNvPr id="5" name="Image 4">
            <a:extLst>
              <a:ext uri="{FF2B5EF4-FFF2-40B4-BE49-F238E27FC236}">
                <a16:creationId xmlns:a16="http://schemas.microsoft.com/office/drawing/2014/main" id="{ECAF2BA1-49B2-948C-21D2-3B49F2BA1E81}"/>
              </a:ext>
            </a:extLst>
          </p:cNvPr>
          <p:cNvPicPr>
            <a:picLocks noChangeAspect="1"/>
          </p:cNvPicPr>
          <p:nvPr/>
        </p:nvPicPr>
        <p:blipFill>
          <a:blip r:embed="rId2"/>
          <a:stretch>
            <a:fillRect/>
          </a:stretch>
        </p:blipFill>
        <p:spPr>
          <a:xfrm>
            <a:off x="7552267" y="2861998"/>
            <a:ext cx="3429000" cy="3429000"/>
          </a:xfrm>
          <a:prstGeom prst="rect">
            <a:avLst/>
          </a:prstGeom>
        </p:spPr>
      </p:pic>
      <p:pic>
        <p:nvPicPr>
          <p:cNvPr id="7" name="Image 6">
            <a:extLst>
              <a:ext uri="{FF2B5EF4-FFF2-40B4-BE49-F238E27FC236}">
                <a16:creationId xmlns:a16="http://schemas.microsoft.com/office/drawing/2014/main" id="{2D17D9C6-602D-C079-1C41-373529A5646B}"/>
              </a:ext>
            </a:extLst>
          </p:cNvPr>
          <p:cNvPicPr>
            <a:picLocks noChangeAspect="1"/>
          </p:cNvPicPr>
          <p:nvPr/>
        </p:nvPicPr>
        <p:blipFill>
          <a:blip r:embed="rId3"/>
          <a:stretch>
            <a:fillRect/>
          </a:stretch>
        </p:blipFill>
        <p:spPr>
          <a:xfrm>
            <a:off x="2990850" y="2861998"/>
            <a:ext cx="2408767" cy="3523271"/>
          </a:xfrm>
          <a:prstGeom prst="rect">
            <a:avLst/>
          </a:prstGeom>
        </p:spPr>
      </p:pic>
    </p:spTree>
    <p:extLst>
      <p:ext uri="{BB962C8B-B14F-4D97-AF65-F5344CB8AC3E}">
        <p14:creationId xmlns:p14="http://schemas.microsoft.com/office/powerpoint/2010/main" val="2261605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4">
            <a:extLst>
              <a:ext uri="{FF2B5EF4-FFF2-40B4-BE49-F238E27FC236}">
                <a16:creationId xmlns:a16="http://schemas.microsoft.com/office/drawing/2014/main" id="{4D3D5D35-63E7-B73C-7D03-86F288DB8CBE}"/>
              </a:ext>
            </a:extLst>
          </p:cNvPr>
          <p:cNvPicPr>
            <a:picLocks noGrp="1" noChangeAspect="1"/>
          </p:cNvPicPr>
          <p:nvPr>
            <p:ph idx="1"/>
          </p:nvPr>
        </p:nvPicPr>
        <p:blipFill>
          <a:blip r:embed="rId2"/>
          <a:stretch>
            <a:fillRect/>
          </a:stretch>
        </p:blipFill>
        <p:spPr>
          <a:xfrm>
            <a:off x="1792451" y="533221"/>
            <a:ext cx="8303019" cy="5791558"/>
          </a:xfrm>
        </p:spPr>
      </p:pic>
    </p:spTree>
    <p:extLst>
      <p:ext uri="{BB962C8B-B14F-4D97-AF65-F5344CB8AC3E}">
        <p14:creationId xmlns:p14="http://schemas.microsoft.com/office/powerpoint/2010/main" val="1427838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4">
            <a:extLst>
              <a:ext uri="{FF2B5EF4-FFF2-40B4-BE49-F238E27FC236}">
                <a16:creationId xmlns:a16="http://schemas.microsoft.com/office/drawing/2014/main" id="{483BD008-5F6F-832A-EE01-5B2E38F0CA78}"/>
              </a:ext>
            </a:extLst>
          </p:cNvPr>
          <p:cNvPicPr>
            <a:picLocks noGrp="1" noChangeAspect="1"/>
          </p:cNvPicPr>
          <p:nvPr>
            <p:ph idx="1"/>
          </p:nvPr>
        </p:nvPicPr>
        <p:blipFill>
          <a:blip r:embed="rId2"/>
          <a:stretch>
            <a:fillRect/>
          </a:stretch>
        </p:blipFill>
        <p:spPr>
          <a:xfrm>
            <a:off x="2455335" y="416239"/>
            <a:ext cx="7687734" cy="6025522"/>
          </a:xfrm>
        </p:spPr>
        <p:style>
          <a:lnRef idx="2">
            <a:schemeClr val="dk1">
              <a:shade val="15000"/>
            </a:schemeClr>
          </a:lnRef>
          <a:fillRef idx="1">
            <a:schemeClr val="dk1"/>
          </a:fillRef>
          <a:effectRef idx="0">
            <a:schemeClr val="dk1"/>
          </a:effectRef>
          <a:fontRef idx="minor">
            <a:schemeClr val="lt1"/>
          </a:fontRef>
        </p:style>
      </p:pic>
      <mc:AlternateContent xmlns:mc="http://schemas.openxmlformats.org/markup-compatibility/2006" xmlns:p14="http://schemas.microsoft.com/office/powerpoint/2010/main">
        <mc:Choice Requires="p14">
          <p:contentPart p14:bwMode="auto" r:id="rId3">
            <p14:nvContentPartPr>
              <p14:cNvPr id="5" name="Encre 4">
                <a:extLst>
                  <a:ext uri="{FF2B5EF4-FFF2-40B4-BE49-F238E27FC236}">
                    <a16:creationId xmlns:a16="http://schemas.microsoft.com/office/drawing/2014/main" id="{3B938D86-BFFF-4A08-3A2C-CAFED2BA36D5}"/>
                  </a:ext>
                </a:extLst>
              </p14:cNvPr>
              <p14:cNvContentPartPr/>
              <p14:nvPr/>
            </p14:nvContentPartPr>
            <p14:xfrm>
              <a:off x="5151933" y="1151280"/>
              <a:ext cx="544680" cy="133560"/>
            </p14:xfrm>
          </p:contentPart>
        </mc:Choice>
        <mc:Fallback xmlns="">
          <p:pic>
            <p:nvPicPr>
              <p:cNvPr id="5" name="Encre 4">
                <a:extLst>
                  <a:ext uri="{FF2B5EF4-FFF2-40B4-BE49-F238E27FC236}">
                    <a16:creationId xmlns:a16="http://schemas.microsoft.com/office/drawing/2014/main" id="{3B938D86-BFFF-4A08-3A2C-CAFED2BA36D5}"/>
                  </a:ext>
                </a:extLst>
              </p:cNvPr>
              <p:cNvPicPr/>
              <p:nvPr/>
            </p:nvPicPr>
            <p:blipFill>
              <a:blip r:embed="rId4"/>
              <a:stretch>
                <a:fillRect/>
              </a:stretch>
            </p:blipFill>
            <p:spPr>
              <a:xfrm>
                <a:off x="5142933" y="1142640"/>
                <a:ext cx="56232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Encre 5">
                <a:extLst>
                  <a:ext uri="{FF2B5EF4-FFF2-40B4-BE49-F238E27FC236}">
                    <a16:creationId xmlns:a16="http://schemas.microsoft.com/office/drawing/2014/main" id="{6A26505C-A754-8066-3013-AFED66036C06}"/>
                  </a:ext>
                </a:extLst>
              </p14:cNvPr>
              <p14:cNvContentPartPr/>
              <p14:nvPr/>
            </p14:nvContentPartPr>
            <p14:xfrm>
              <a:off x="6730533" y="1242720"/>
              <a:ext cx="458280" cy="125640"/>
            </p14:xfrm>
          </p:contentPart>
        </mc:Choice>
        <mc:Fallback xmlns="">
          <p:pic>
            <p:nvPicPr>
              <p:cNvPr id="6" name="Encre 5">
                <a:extLst>
                  <a:ext uri="{FF2B5EF4-FFF2-40B4-BE49-F238E27FC236}">
                    <a16:creationId xmlns:a16="http://schemas.microsoft.com/office/drawing/2014/main" id="{6A26505C-A754-8066-3013-AFED66036C06}"/>
                  </a:ext>
                </a:extLst>
              </p:cNvPr>
              <p:cNvPicPr/>
              <p:nvPr/>
            </p:nvPicPr>
            <p:blipFill>
              <a:blip r:embed="rId6"/>
              <a:stretch>
                <a:fillRect/>
              </a:stretch>
            </p:blipFill>
            <p:spPr>
              <a:xfrm>
                <a:off x="6721893" y="1233720"/>
                <a:ext cx="47592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Encre 6">
                <a:extLst>
                  <a:ext uri="{FF2B5EF4-FFF2-40B4-BE49-F238E27FC236}">
                    <a16:creationId xmlns:a16="http://schemas.microsoft.com/office/drawing/2014/main" id="{F24C6A60-8746-AFD6-99AB-199B586FEA5B}"/>
                  </a:ext>
                </a:extLst>
              </p14:cNvPr>
              <p14:cNvContentPartPr/>
              <p14:nvPr/>
            </p14:nvContentPartPr>
            <p14:xfrm>
              <a:off x="5221773" y="1169640"/>
              <a:ext cx="453600" cy="87480"/>
            </p14:xfrm>
          </p:contentPart>
        </mc:Choice>
        <mc:Fallback xmlns="">
          <p:pic>
            <p:nvPicPr>
              <p:cNvPr id="7" name="Encre 6">
                <a:extLst>
                  <a:ext uri="{FF2B5EF4-FFF2-40B4-BE49-F238E27FC236}">
                    <a16:creationId xmlns:a16="http://schemas.microsoft.com/office/drawing/2014/main" id="{F24C6A60-8746-AFD6-99AB-199B586FEA5B}"/>
                  </a:ext>
                </a:extLst>
              </p:cNvPr>
              <p:cNvPicPr/>
              <p:nvPr/>
            </p:nvPicPr>
            <p:blipFill>
              <a:blip r:embed="rId8"/>
              <a:stretch>
                <a:fillRect/>
              </a:stretch>
            </p:blipFill>
            <p:spPr>
              <a:xfrm>
                <a:off x="5212773" y="1161000"/>
                <a:ext cx="47124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Encre 7">
                <a:extLst>
                  <a:ext uri="{FF2B5EF4-FFF2-40B4-BE49-F238E27FC236}">
                    <a16:creationId xmlns:a16="http://schemas.microsoft.com/office/drawing/2014/main" id="{643CFFED-8B70-06BB-90DA-98504D1E1141}"/>
                  </a:ext>
                </a:extLst>
              </p14:cNvPr>
              <p14:cNvContentPartPr/>
              <p14:nvPr/>
            </p14:nvContentPartPr>
            <p14:xfrm>
              <a:off x="7589853" y="-660240"/>
              <a:ext cx="360" cy="360"/>
            </p14:xfrm>
          </p:contentPart>
        </mc:Choice>
        <mc:Fallback xmlns="">
          <p:pic>
            <p:nvPicPr>
              <p:cNvPr id="8" name="Encre 7">
                <a:extLst>
                  <a:ext uri="{FF2B5EF4-FFF2-40B4-BE49-F238E27FC236}">
                    <a16:creationId xmlns:a16="http://schemas.microsoft.com/office/drawing/2014/main" id="{643CFFED-8B70-06BB-90DA-98504D1E1141}"/>
                  </a:ext>
                </a:extLst>
              </p:cNvPr>
              <p:cNvPicPr/>
              <p:nvPr/>
            </p:nvPicPr>
            <p:blipFill>
              <a:blip r:embed="rId10"/>
              <a:stretch>
                <a:fillRect/>
              </a:stretch>
            </p:blipFill>
            <p:spPr>
              <a:xfrm>
                <a:off x="7581213" y="-668880"/>
                <a:ext cx="18000" cy="18000"/>
              </a:xfrm>
              <a:prstGeom prst="rect">
                <a:avLst/>
              </a:prstGeom>
            </p:spPr>
          </p:pic>
        </mc:Fallback>
      </mc:AlternateContent>
    </p:spTree>
    <p:extLst>
      <p:ext uri="{BB962C8B-B14F-4D97-AF65-F5344CB8AC3E}">
        <p14:creationId xmlns:p14="http://schemas.microsoft.com/office/powerpoint/2010/main" val="21630319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DBD271-B6D2-2EBB-D420-F84343B87F00}"/>
              </a:ext>
            </a:extLst>
          </p:cNvPr>
          <p:cNvSpPr>
            <a:spLocks noGrp="1"/>
          </p:cNvSpPr>
          <p:nvPr>
            <p:ph type="title"/>
          </p:nvPr>
        </p:nvSpPr>
        <p:spPr>
          <a:xfrm>
            <a:off x="5689600" y="413947"/>
            <a:ext cx="6172200" cy="1325563"/>
          </a:xfrm>
        </p:spPr>
        <p:txBody>
          <a:bodyPr/>
          <a:lstStyle/>
          <a:p>
            <a:pPr algn="ctr"/>
            <a:r>
              <a:rPr lang="el-GR" dirty="0">
                <a:latin typeface="Times New Roman" panose="02020603050405020304" pitchFamily="18" charset="0"/>
                <a:cs typeface="Times New Roman" panose="02020603050405020304" pitchFamily="18" charset="0"/>
              </a:rPr>
              <a:t>Ερύθημα</a:t>
            </a:r>
            <a:endParaRPr lang="fr-FR" dirty="0">
              <a:latin typeface="Times New Roman" panose="02020603050405020304" pitchFamily="18" charset="0"/>
              <a:cs typeface="Times New Roman" panose="02020603050405020304" pitchFamily="18" charset="0"/>
            </a:endParaRPr>
          </a:p>
        </p:txBody>
      </p:sp>
      <p:pic>
        <p:nvPicPr>
          <p:cNvPr id="5" name="Espace réservé du contenu 4">
            <a:extLst>
              <a:ext uri="{FF2B5EF4-FFF2-40B4-BE49-F238E27FC236}">
                <a16:creationId xmlns:a16="http://schemas.microsoft.com/office/drawing/2014/main" id="{AD468E76-5574-5EDF-A5A2-A193EE96B3A1}"/>
              </a:ext>
            </a:extLst>
          </p:cNvPr>
          <p:cNvPicPr>
            <a:picLocks noGrp="1" noChangeAspect="1"/>
          </p:cNvPicPr>
          <p:nvPr>
            <p:ph idx="1"/>
          </p:nvPr>
        </p:nvPicPr>
        <p:blipFill>
          <a:blip r:embed="rId2"/>
          <a:stretch>
            <a:fillRect/>
          </a:stretch>
        </p:blipFill>
        <p:spPr>
          <a:xfrm>
            <a:off x="651932" y="267827"/>
            <a:ext cx="4123268" cy="6322345"/>
          </a:xfrm>
        </p:spPr>
      </p:pic>
      <p:pic>
        <p:nvPicPr>
          <p:cNvPr id="7" name="Image 6">
            <a:extLst>
              <a:ext uri="{FF2B5EF4-FFF2-40B4-BE49-F238E27FC236}">
                <a16:creationId xmlns:a16="http://schemas.microsoft.com/office/drawing/2014/main" id="{0500A7DD-BF3A-ED8F-6B6E-B3D357E52C9F}"/>
              </a:ext>
            </a:extLst>
          </p:cNvPr>
          <p:cNvPicPr>
            <a:picLocks noChangeAspect="1"/>
          </p:cNvPicPr>
          <p:nvPr/>
        </p:nvPicPr>
        <p:blipFill>
          <a:blip r:embed="rId3"/>
          <a:stretch>
            <a:fillRect/>
          </a:stretch>
        </p:blipFill>
        <p:spPr>
          <a:xfrm>
            <a:off x="6096000" y="2027376"/>
            <a:ext cx="5043876" cy="3903521"/>
          </a:xfrm>
          <a:prstGeom prst="rect">
            <a:avLst/>
          </a:prstGeom>
        </p:spPr>
      </p:pic>
    </p:spTree>
    <p:extLst>
      <p:ext uri="{BB962C8B-B14F-4D97-AF65-F5344CB8AC3E}">
        <p14:creationId xmlns:p14="http://schemas.microsoft.com/office/powerpoint/2010/main" val="696549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3D83269B-BA46-7D54-6F65-DC307D73AB06}"/>
              </a:ext>
            </a:extLst>
          </p:cNvPr>
          <p:cNvPicPr>
            <a:picLocks noGrp="1" noChangeAspect="1"/>
          </p:cNvPicPr>
          <p:nvPr>
            <p:ph idx="1"/>
          </p:nvPr>
        </p:nvPicPr>
        <p:blipFill>
          <a:blip r:embed="rId2"/>
          <a:stretch>
            <a:fillRect/>
          </a:stretch>
        </p:blipFill>
        <p:spPr>
          <a:xfrm>
            <a:off x="4213922" y="665294"/>
            <a:ext cx="7658462" cy="5527411"/>
          </a:xfrm>
        </p:spPr>
      </p:pic>
      <p:pic>
        <p:nvPicPr>
          <p:cNvPr id="7" name="Image 6">
            <a:extLst>
              <a:ext uri="{FF2B5EF4-FFF2-40B4-BE49-F238E27FC236}">
                <a16:creationId xmlns:a16="http://schemas.microsoft.com/office/drawing/2014/main" id="{93E91C65-1C3E-A10F-B2D5-BAFEEDFC0813}"/>
              </a:ext>
            </a:extLst>
          </p:cNvPr>
          <p:cNvPicPr>
            <a:picLocks noChangeAspect="1"/>
          </p:cNvPicPr>
          <p:nvPr/>
        </p:nvPicPr>
        <p:blipFill>
          <a:blip r:embed="rId3"/>
          <a:stretch>
            <a:fillRect/>
          </a:stretch>
        </p:blipFill>
        <p:spPr>
          <a:xfrm>
            <a:off x="319616" y="603739"/>
            <a:ext cx="3541184" cy="5429817"/>
          </a:xfrm>
          <a:prstGeom prst="rect">
            <a:avLst/>
          </a:prstGeom>
        </p:spPr>
      </p:pic>
    </p:spTree>
    <p:extLst>
      <p:ext uri="{BB962C8B-B14F-4D97-AF65-F5344CB8AC3E}">
        <p14:creationId xmlns:p14="http://schemas.microsoft.com/office/powerpoint/2010/main" val="17241621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EA1087FE-BDB8-A857-FEDA-A2947A0C77EA}"/>
              </a:ext>
            </a:extLst>
          </p:cNvPr>
          <p:cNvSpPr>
            <a:spLocks noGrp="1"/>
          </p:cNvSpPr>
          <p:nvPr>
            <p:ph type="title"/>
          </p:nvPr>
        </p:nvSpPr>
        <p:spPr>
          <a:xfrm>
            <a:off x="567265" y="0"/>
            <a:ext cx="6982955" cy="1325563"/>
          </a:xfrm>
        </p:spPr>
        <p:txBody>
          <a:bodyPr/>
          <a:lstStyle/>
          <a:p>
            <a:pPr algn="ctr"/>
            <a:r>
              <a:rPr lang="el-GR" dirty="0">
                <a:latin typeface="Times New Roman" panose="02020603050405020304" pitchFamily="18" charset="0"/>
                <a:cs typeface="Times New Roman" panose="02020603050405020304" pitchFamily="18" charset="0"/>
              </a:rPr>
              <a:t>Ερύθημα</a:t>
            </a:r>
            <a:endParaRPr lang="fr-FR" dirty="0">
              <a:latin typeface="Times New Roman" panose="02020603050405020304" pitchFamily="18" charset="0"/>
              <a:cs typeface="Times New Roman" panose="02020603050405020304" pitchFamily="18" charset="0"/>
            </a:endParaRPr>
          </a:p>
        </p:txBody>
      </p:sp>
      <p:pic>
        <p:nvPicPr>
          <p:cNvPr id="8" name="Espace réservé du contenu 7">
            <a:extLst>
              <a:ext uri="{FF2B5EF4-FFF2-40B4-BE49-F238E27FC236}">
                <a16:creationId xmlns:a16="http://schemas.microsoft.com/office/drawing/2014/main" id="{E424BD89-D897-EC37-D7D3-50231687FFA7}"/>
              </a:ext>
            </a:extLst>
          </p:cNvPr>
          <p:cNvPicPr>
            <a:picLocks noGrp="1" noChangeAspect="1"/>
          </p:cNvPicPr>
          <p:nvPr>
            <p:ph sz="half" idx="1"/>
          </p:nvPr>
        </p:nvPicPr>
        <p:blipFill>
          <a:blip r:embed="rId2"/>
          <a:stretch>
            <a:fillRect/>
          </a:stretch>
        </p:blipFill>
        <p:spPr>
          <a:xfrm>
            <a:off x="567265" y="1189689"/>
            <a:ext cx="6982955" cy="5419065"/>
          </a:xfrm>
        </p:spPr>
      </p:pic>
      <p:pic>
        <p:nvPicPr>
          <p:cNvPr id="10" name="Espace réservé du contenu 9">
            <a:extLst>
              <a:ext uri="{FF2B5EF4-FFF2-40B4-BE49-F238E27FC236}">
                <a16:creationId xmlns:a16="http://schemas.microsoft.com/office/drawing/2014/main" id="{DB1B0F85-BA45-95B7-3AEF-09DC3DF772BF}"/>
              </a:ext>
            </a:extLst>
          </p:cNvPr>
          <p:cNvPicPr>
            <a:picLocks noGrp="1" noChangeAspect="1"/>
          </p:cNvPicPr>
          <p:nvPr>
            <p:ph sz="half" idx="2"/>
          </p:nvPr>
        </p:nvPicPr>
        <p:blipFill>
          <a:blip r:embed="rId3"/>
          <a:stretch>
            <a:fillRect/>
          </a:stretch>
        </p:blipFill>
        <p:spPr>
          <a:xfrm>
            <a:off x="7689850" y="249245"/>
            <a:ext cx="4283836" cy="6359509"/>
          </a:xfrm>
        </p:spPr>
      </p:pic>
    </p:spTree>
    <p:extLst>
      <p:ext uri="{BB962C8B-B14F-4D97-AF65-F5344CB8AC3E}">
        <p14:creationId xmlns:p14="http://schemas.microsoft.com/office/powerpoint/2010/main" val="25505726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C522C190-A96D-3753-D2B3-B40C8141DD58}"/>
              </a:ext>
            </a:extLst>
          </p:cNvPr>
          <p:cNvPicPr>
            <a:picLocks noGrp="1" noChangeAspect="1"/>
          </p:cNvPicPr>
          <p:nvPr>
            <p:ph sz="half" idx="1"/>
          </p:nvPr>
        </p:nvPicPr>
        <p:blipFill>
          <a:blip r:embed="rId2"/>
          <a:stretch>
            <a:fillRect/>
          </a:stretch>
        </p:blipFill>
        <p:spPr>
          <a:xfrm>
            <a:off x="838200" y="344959"/>
            <a:ext cx="4191000" cy="6513041"/>
          </a:xfrm>
        </p:spPr>
      </p:pic>
      <p:pic>
        <p:nvPicPr>
          <p:cNvPr id="8" name="Espace réservé du contenu 7">
            <a:extLst>
              <a:ext uri="{FF2B5EF4-FFF2-40B4-BE49-F238E27FC236}">
                <a16:creationId xmlns:a16="http://schemas.microsoft.com/office/drawing/2014/main" id="{B0A5A445-C947-2335-C56D-93F39AA69A37}"/>
              </a:ext>
            </a:extLst>
          </p:cNvPr>
          <p:cNvPicPr>
            <a:picLocks noGrp="1" noChangeAspect="1"/>
          </p:cNvPicPr>
          <p:nvPr>
            <p:ph sz="half" idx="2"/>
          </p:nvPr>
        </p:nvPicPr>
        <p:blipFill>
          <a:blip r:embed="rId3"/>
          <a:stretch>
            <a:fillRect/>
          </a:stretch>
        </p:blipFill>
        <p:spPr>
          <a:xfrm>
            <a:off x="7162802" y="885186"/>
            <a:ext cx="3725331" cy="5422950"/>
          </a:xfrm>
        </p:spPr>
      </p:pic>
    </p:spTree>
    <p:extLst>
      <p:ext uri="{BB962C8B-B14F-4D97-AF65-F5344CB8AC3E}">
        <p14:creationId xmlns:p14="http://schemas.microsoft.com/office/powerpoint/2010/main" val="10474539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686BD0A9-1DB1-0E19-ECD6-D32B0FCDDADF}"/>
              </a:ext>
            </a:extLst>
          </p:cNvPr>
          <p:cNvPicPr>
            <a:picLocks noGrp="1" noChangeAspect="1"/>
          </p:cNvPicPr>
          <p:nvPr>
            <p:ph sz="half" idx="1"/>
          </p:nvPr>
        </p:nvPicPr>
        <p:blipFill>
          <a:blip r:embed="rId2"/>
          <a:stretch>
            <a:fillRect/>
          </a:stretch>
        </p:blipFill>
        <p:spPr>
          <a:xfrm>
            <a:off x="1012823" y="175779"/>
            <a:ext cx="4210051" cy="6506442"/>
          </a:xfrm>
        </p:spPr>
      </p:pic>
      <p:pic>
        <p:nvPicPr>
          <p:cNvPr id="8" name="Espace réservé du contenu 7">
            <a:extLst>
              <a:ext uri="{FF2B5EF4-FFF2-40B4-BE49-F238E27FC236}">
                <a16:creationId xmlns:a16="http://schemas.microsoft.com/office/drawing/2014/main" id="{872EDA62-4CF2-00E1-CB3C-EB78303803FF}"/>
              </a:ext>
            </a:extLst>
          </p:cNvPr>
          <p:cNvPicPr>
            <a:picLocks noGrp="1" noChangeAspect="1"/>
          </p:cNvPicPr>
          <p:nvPr>
            <p:ph sz="half" idx="2"/>
          </p:nvPr>
        </p:nvPicPr>
        <p:blipFill>
          <a:blip r:embed="rId3"/>
          <a:stretch>
            <a:fillRect/>
          </a:stretch>
        </p:blipFill>
        <p:spPr>
          <a:xfrm>
            <a:off x="7210426" y="464109"/>
            <a:ext cx="3968751" cy="5929782"/>
          </a:xfrm>
        </p:spPr>
      </p:pic>
    </p:spTree>
    <p:extLst>
      <p:ext uri="{BB962C8B-B14F-4D97-AF65-F5344CB8AC3E}">
        <p14:creationId xmlns:p14="http://schemas.microsoft.com/office/powerpoint/2010/main" val="6822324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ce réservé du contenu 7">
            <a:extLst>
              <a:ext uri="{FF2B5EF4-FFF2-40B4-BE49-F238E27FC236}">
                <a16:creationId xmlns:a16="http://schemas.microsoft.com/office/drawing/2014/main" id="{6248F9EA-F0F3-CF04-C0E7-11FBF2E3E914}"/>
              </a:ext>
            </a:extLst>
          </p:cNvPr>
          <p:cNvPicPr>
            <a:picLocks noGrp="1" noChangeAspect="1"/>
          </p:cNvPicPr>
          <p:nvPr>
            <p:ph sz="half" idx="1"/>
          </p:nvPr>
        </p:nvPicPr>
        <p:blipFill>
          <a:blip r:embed="rId2"/>
          <a:stretch>
            <a:fillRect/>
          </a:stretch>
        </p:blipFill>
        <p:spPr>
          <a:xfrm>
            <a:off x="169333" y="205763"/>
            <a:ext cx="4504267" cy="6446474"/>
          </a:xfrm>
        </p:spPr>
      </p:pic>
      <p:pic>
        <p:nvPicPr>
          <p:cNvPr id="10" name="Espace réservé du contenu 9">
            <a:extLst>
              <a:ext uri="{FF2B5EF4-FFF2-40B4-BE49-F238E27FC236}">
                <a16:creationId xmlns:a16="http://schemas.microsoft.com/office/drawing/2014/main" id="{72E5CDDB-939E-8108-8C56-E7D9512A619A}"/>
              </a:ext>
            </a:extLst>
          </p:cNvPr>
          <p:cNvPicPr>
            <a:picLocks noGrp="1" noChangeAspect="1"/>
          </p:cNvPicPr>
          <p:nvPr>
            <p:ph sz="half" idx="2"/>
          </p:nvPr>
        </p:nvPicPr>
        <p:blipFill>
          <a:blip r:embed="rId3"/>
          <a:stretch>
            <a:fillRect/>
          </a:stretch>
        </p:blipFill>
        <p:spPr>
          <a:xfrm>
            <a:off x="5898798" y="365125"/>
            <a:ext cx="4974867" cy="6188250"/>
          </a:xfrm>
        </p:spPr>
      </p:pic>
    </p:spTree>
    <p:extLst>
      <p:ext uri="{BB962C8B-B14F-4D97-AF65-F5344CB8AC3E}">
        <p14:creationId xmlns:p14="http://schemas.microsoft.com/office/powerpoint/2010/main" val="2212231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09FB6BA8-F0A1-F8E1-267A-0B6FDEC45B9C}"/>
              </a:ext>
            </a:extLst>
          </p:cNvPr>
          <p:cNvSpPr>
            <a:spLocks noGrp="1"/>
          </p:cNvSpPr>
          <p:nvPr>
            <p:ph type="title"/>
          </p:nvPr>
        </p:nvSpPr>
        <p:spPr>
          <a:xfrm>
            <a:off x="247121" y="379411"/>
            <a:ext cx="3932237" cy="1600200"/>
          </a:xfrm>
        </p:spPr>
        <p:txBody>
          <a:bodyPr>
            <a:normAutofit/>
          </a:bodyPr>
          <a:lstStyle/>
          <a:p>
            <a:pPr algn="ctr"/>
            <a:r>
              <a:rPr lang="el-GR" sz="3600" dirty="0">
                <a:latin typeface="Times New Roman" panose="02020603050405020304" pitchFamily="18" charset="0"/>
                <a:cs typeface="Times New Roman" panose="02020603050405020304" pitchFamily="18" charset="0"/>
              </a:rPr>
              <a:t>Ψηλάφηση!</a:t>
            </a:r>
            <a:endParaRPr lang="fr-FR" sz="3600" dirty="0">
              <a:latin typeface="Times New Roman" panose="02020603050405020304" pitchFamily="18" charset="0"/>
              <a:cs typeface="Times New Roman" panose="02020603050405020304" pitchFamily="18" charset="0"/>
            </a:endParaRPr>
          </a:p>
        </p:txBody>
      </p:sp>
      <p:pic>
        <p:nvPicPr>
          <p:cNvPr id="12" name="Espace réservé pour une image  11">
            <a:extLst>
              <a:ext uri="{FF2B5EF4-FFF2-40B4-BE49-F238E27FC236}">
                <a16:creationId xmlns:a16="http://schemas.microsoft.com/office/drawing/2014/main" id="{3D1D9BFA-7BC0-6283-5517-1277DF5E69A2}"/>
              </a:ext>
            </a:extLst>
          </p:cNvPr>
          <p:cNvPicPr>
            <a:picLocks noGrp="1" noChangeAspect="1"/>
          </p:cNvPicPr>
          <p:nvPr>
            <p:ph type="pic" idx="1"/>
          </p:nvPr>
        </p:nvPicPr>
        <p:blipFill rotWithShape="1">
          <a:blip r:embed="rId2"/>
          <a:srcRect t="45558" b="33323"/>
          <a:stretch/>
        </p:blipFill>
        <p:spPr>
          <a:xfrm>
            <a:off x="4294825" y="1229783"/>
            <a:ext cx="7650054" cy="4398433"/>
          </a:xfrm>
        </p:spPr>
      </p:pic>
    </p:spTree>
    <p:extLst>
      <p:ext uri="{BB962C8B-B14F-4D97-AF65-F5344CB8AC3E}">
        <p14:creationId xmlns:p14="http://schemas.microsoft.com/office/powerpoint/2010/main" val="32940015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BE3AF9-40CA-304B-9694-EC6F1812E52A}"/>
              </a:ext>
            </a:extLst>
          </p:cNvPr>
          <p:cNvSpPr>
            <a:spLocks noGrp="1"/>
          </p:cNvSpPr>
          <p:nvPr>
            <p:ph type="title"/>
          </p:nvPr>
        </p:nvSpPr>
        <p:spPr/>
        <p:txBody>
          <a:bodyPr/>
          <a:lstStyle/>
          <a:p>
            <a:pPr algn="ctr"/>
            <a:r>
              <a:rPr lang="el-GR" dirty="0" err="1">
                <a:latin typeface="Times New Roman" panose="02020603050405020304" pitchFamily="18" charset="0"/>
                <a:cs typeface="Times New Roman" panose="02020603050405020304" pitchFamily="18" charset="0"/>
              </a:rPr>
              <a:t>Μελαγχρωματικές</a:t>
            </a:r>
            <a:r>
              <a:rPr lang="el-GR" dirty="0">
                <a:latin typeface="Times New Roman" panose="02020603050405020304" pitchFamily="18" charset="0"/>
                <a:cs typeface="Times New Roman" panose="02020603050405020304" pitchFamily="18" charset="0"/>
              </a:rPr>
              <a:t> διαταραχές</a:t>
            </a:r>
            <a:endParaRPr lang="fr-FR" dirty="0">
              <a:latin typeface="Times New Roman" panose="02020603050405020304" pitchFamily="18" charset="0"/>
              <a:cs typeface="Times New Roman" panose="02020603050405020304" pitchFamily="18" charset="0"/>
            </a:endParaRPr>
          </a:p>
        </p:txBody>
      </p:sp>
      <p:pic>
        <p:nvPicPr>
          <p:cNvPr id="6" name="Espace réservé du contenu 5">
            <a:extLst>
              <a:ext uri="{FF2B5EF4-FFF2-40B4-BE49-F238E27FC236}">
                <a16:creationId xmlns:a16="http://schemas.microsoft.com/office/drawing/2014/main" id="{1400FC82-1638-B39F-8064-583BE01842B4}"/>
              </a:ext>
            </a:extLst>
          </p:cNvPr>
          <p:cNvPicPr>
            <a:picLocks noGrp="1" noChangeAspect="1"/>
          </p:cNvPicPr>
          <p:nvPr>
            <p:ph sz="half" idx="1"/>
          </p:nvPr>
        </p:nvPicPr>
        <p:blipFill>
          <a:blip r:embed="rId2"/>
          <a:stretch>
            <a:fillRect/>
          </a:stretch>
        </p:blipFill>
        <p:spPr>
          <a:xfrm>
            <a:off x="2574475" y="1554763"/>
            <a:ext cx="6495384" cy="5026863"/>
          </a:xfrm>
        </p:spPr>
      </p:pic>
    </p:spTree>
    <p:extLst>
      <p:ext uri="{BB962C8B-B14F-4D97-AF65-F5344CB8AC3E}">
        <p14:creationId xmlns:p14="http://schemas.microsoft.com/office/powerpoint/2010/main" val="28640037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60B579-7F43-99BA-E931-E7C5C10F3358}"/>
              </a:ext>
            </a:extLst>
          </p:cNvPr>
          <p:cNvSpPr>
            <a:spLocks noGrp="1"/>
          </p:cNvSpPr>
          <p:nvPr>
            <p:ph type="title"/>
          </p:nvPr>
        </p:nvSpPr>
        <p:spPr>
          <a:xfrm>
            <a:off x="380267" y="322080"/>
            <a:ext cx="3632200" cy="1325563"/>
          </a:xfrm>
        </p:spPr>
        <p:txBody>
          <a:bodyPr>
            <a:normAutofit/>
          </a:bodyPr>
          <a:lstStyle/>
          <a:p>
            <a:pPr algn="ctr"/>
            <a:r>
              <a:rPr lang="fr-FR" sz="3200" dirty="0">
                <a:latin typeface="Times New Roman" panose="02020603050405020304" pitchFamily="18" charset="0"/>
                <a:cs typeface="Times New Roman" panose="02020603050405020304" pitchFamily="18" charset="0"/>
              </a:rPr>
              <a:t>Spots / Taches</a:t>
            </a:r>
            <a:br>
              <a:rPr lang="fr-FR" sz="3200" dirty="0">
                <a:latin typeface="Times New Roman" panose="02020603050405020304" pitchFamily="18" charset="0"/>
                <a:cs typeface="Times New Roman" panose="02020603050405020304" pitchFamily="18" charset="0"/>
              </a:rPr>
            </a:br>
            <a:r>
              <a:rPr lang="el-GR" sz="3200" dirty="0" err="1">
                <a:latin typeface="Times New Roman" panose="02020603050405020304" pitchFamily="18" charset="0"/>
                <a:cs typeface="Times New Roman" panose="02020603050405020304" pitchFamily="18" charset="0"/>
              </a:rPr>
              <a:t>Φλεγμον</a:t>
            </a:r>
            <a:r>
              <a:rPr lang="fr-FR" sz="3200" dirty="0" err="1">
                <a:latin typeface="Times New Roman" panose="02020603050405020304" pitchFamily="18" charset="0"/>
                <a:cs typeface="Times New Roman" panose="02020603050405020304" pitchFamily="18" charset="0"/>
              </a:rPr>
              <a:t>ώ</a:t>
            </a:r>
            <a:r>
              <a:rPr lang="el-GR" sz="3200" dirty="0" err="1">
                <a:latin typeface="Times New Roman" panose="02020603050405020304" pitchFamily="18" charset="0"/>
                <a:cs typeface="Times New Roman" panose="02020603050405020304" pitchFamily="18" charset="0"/>
              </a:rPr>
              <a:t>δης</a:t>
            </a:r>
            <a:r>
              <a:rPr lang="el-GR" sz="3200" dirty="0">
                <a:latin typeface="Times New Roman" panose="02020603050405020304" pitchFamily="18" charset="0"/>
                <a:cs typeface="Times New Roman" panose="02020603050405020304" pitchFamily="18" charset="0"/>
              </a:rPr>
              <a:t> ακμή</a:t>
            </a:r>
            <a:endParaRPr lang="fr-FR" sz="3200" dirty="0">
              <a:latin typeface="Times New Roman" panose="02020603050405020304" pitchFamily="18" charset="0"/>
              <a:cs typeface="Times New Roman" panose="02020603050405020304" pitchFamily="18" charset="0"/>
            </a:endParaRPr>
          </a:p>
        </p:txBody>
      </p:sp>
      <p:pic>
        <p:nvPicPr>
          <p:cNvPr id="5" name="Espace réservé du contenu 4">
            <a:extLst>
              <a:ext uri="{FF2B5EF4-FFF2-40B4-BE49-F238E27FC236}">
                <a16:creationId xmlns:a16="http://schemas.microsoft.com/office/drawing/2014/main" id="{8EFB8C44-C678-9335-842F-B5A859DCD909}"/>
              </a:ext>
            </a:extLst>
          </p:cNvPr>
          <p:cNvPicPr>
            <a:picLocks noGrp="1" noChangeAspect="1"/>
          </p:cNvPicPr>
          <p:nvPr>
            <p:ph idx="1"/>
          </p:nvPr>
        </p:nvPicPr>
        <p:blipFill>
          <a:blip r:embed="rId2"/>
          <a:stretch>
            <a:fillRect/>
          </a:stretch>
        </p:blipFill>
        <p:spPr>
          <a:xfrm>
            <a:off x="4638090" y="322080"/>
            <a:ext cx="7553910" cy="5846070"/>
          </a:xfrm>
        </p:spPr>
      </p:pic>
      <p:pic>
        <p:nvPicPr>
          <p:cNvPr id="8" name="Image 7">
            <a:extLst>
              <a:ext uri="{FF2B5EF4-FFF2-40B4-BE49-F238E27FC236}">
                <a16:creationId xmlns:a16="http://schemas.microsoft.com/office/drawing/2014/main" id="{6764ED15-4172-7908-F63D-95B5EDA133B6}"/>
              </a:ext>
            </a:extLst>
          </p:cNvPr>
          <p:cNvPicPr>
            <a:picLocks noChangeAspect="1"/>
          </p:cNvPicPr>
          <p:nvPr/>
        </p:nvPicPr>
        <p:blipFill>
          <a:blip r:embed="rId3"/>
          <a:stretch>
            <a:fillRect/>
          </a:stretch>
        </p:blipFill>
        <p:spPr>
          <a:xfrm>
            <a:off x="952501" y="2041063"/>
            <a:ext cx="2772100" cy="3612819"/>
          </a:xfrm>
          <a:prstGeom prst="rect">
            <a:avLst/>
          </a:prstGeom>
        </p:spPr>
      </p:pic>
    </p:spTree>
    <p:extLst>
      <p:ext uri="{BB962C8B-B14F-4D97-AF65-F5344CB8AC3E}">
        <p14:creationId xmlns:p14="http://schemas.microsoft.com/office/powerpoint/2010/main" val="15831894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Espace réservé du contenu 15">
            <a:extLst>
              <a:ext uri="{FF2B5EF4-FFF2-40B4-BE49-F238E27FC236}">
                <a16:creationId xmlns:a16="http://schemas.microsoft.com/office/drawing/2014/main" id="{E8D9E38E-D3FB-A21D-886D-8D770E47B7AF}"/>
              </a:ext>
            </a:extLst>
          </p:cNvPr>
          <p:cNvPicPr>
            <a:picLocks noGrp="1" noChangeAspect="1"/>
          </p:cNvPicPr>
          <p:nvPr>
            <p:ph idx="1"/>
          </p:nvPr>
        </p:nvPicPr>
        <p:blipFill>
          <a:blip r:embed="rId2"/>
          <a:stretch>
            <a:fillRect/>
          </a:stretch>
        </p:blipFill>
        <p:spPr>
          <a:xfrm>
            <a:off x="0" y="1118244"/>
            <a:ext cx="12078949" cy="4621511"/>
          </a:xfrm>
        </p:spPr>
      </p:pic>
    </p:spTree>
    <p:extLst>
      <p:ext uri="{BB962C8B-B14F-4D97-AF65-F5344CB8AC3E}">
        <p14:creationId xmlns:p14="http://schemas.microsoft.com/office/powerpoint/2010/main" val="26955413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90B62A-015D-F84A-6358-9319CA0BD3ED}"/>
              </a:ext>
            </a:extLst>
          </p:cNvPr>
          <p:cNvSpPr>
            <a:spLocks noGrp="1"/>
          </p:cNvSpPr>
          <p:nvPr>
            <p:ph type="title"/>
          </p:nvPr>
        </p:nvSpPr>
        <p:spPr>
          <a:xfrm>
            <a:off x="838200" y="0"/>
            <a:ext cx="10515600" cy="1325563"/>
          </a:xfrm>
        </p:spPr>
        <p:txBody>
          <a:bodyPr/>
          <a:lstStyle/>
          <a:p>
            <a:pPr algn="ctr"/>
            <a:r>
              <a:rPr lang="fr-F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αφρικανικές</a:t>
            </a:r>
            <a:r>
              <a:rPr lang="fr-F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 </a:t>
            </a:r>
            <a:r>
              <a:rPr lang="el-GR" dirty="0" err="1">
                <a:latin typeface="Times New Roman" panose="02020603050405020304" pitchFamily="18" charset="0"/>
                <a:cs typeface="Times New Roman" panose="02020603050405020304" pitchFamily="18" charset="0"/>
              </a:rPr>
              <a:t>κερατοδερμίες</a:t>
            </a:r>
            <a:r>
              <a:rPr lang="el-GR" dirty="0">
                <a:latin typeface="Times New Roman" panose="02020603050405020304" pitchFamily="18" charset="0"/>
                <a:cs typeface="Times New Roman" panose="02020603050405020304" pitchFamily="18" charset="0"/>
              </a:rPr>
              <a:t> των άκρων</a:t>
            </a:r>
            <a:endParaRPr lang="fr-FR" dirty="0">
              <a:latin typeface="Times New Roman" panose="02020603050405020304" pitchFamily="18" charset="0"/>
              <a:cs typeface="Times New Roman" panose="02020603050405020304" pitchFamily="18" charset="0"/>
            </a:endParaRPr>
          </a:p>
        </p:txBody>
      </p:sp>
      <p:pic>
        <p:nvPicPr>
          <p:cNvPr id="5" name="Espace réservé du contenu 4">
            <a:extLst>
              <a:ext uri="{FF2B5EF4-FFF2-40B4-BE49-F238E27FC236}">
                <a16:creationId xmlns:a16="http://schemas.microsoft.com/office/drawing/2014/main" id="{FB2161A4-1581-097F-D3EE-0A710B0B5C67}"/>
              </a:ext>
            </a:extLst>
          </p:cNvPr>
          <p:cNvPicPr>
            <a:picLocks noGrp="1" noChangeAspect="1"/>
          </p:cNvPicPr>
          <p:nvPr>
            <p:ph idx="1"/>
          </p:nvPr>
        </p:nvPicPr>
        <p:blipFill>
          <a:blip r:embed="rId2"/>
          <a:stretch>
            <a:fillRect/>
          </a:stretch>
        </p:blipFill>
        <p:spPr>
          <a:xfrm>
            <a:off x="1119715" y="1151875"/>
            <a:ext cx="3689351" cy="5510070"/>
          </a:xfrm>
        </p:spPr>
      </p:pic>
      <p:pic>
        <p:nvPicPr>
          <p:cNvPr id="7" name="Image 6">
            <a:extLst>
              <a:ext uri="{FF2B5EF4-FFF2-40B4-BE49-F238E27FC236}">
                <a16:creationId xmlns:a16="http://schemas.microsoft.com/office/drawing/2014/main" id="{D81A28CF-5AAC-73EB-26A8-8BA395E2D65D}"/>
              </a:ext>
            </a:extLst>
          </p:cNvPr>
          <p:cNvPicPr>
            <a:picLocks noChangeAspect="1"/>
          </p:cNvPicPr>
          <p:nvPr/>
        </p:nvPicPr>
        <p:blipFill>
          <a:blip r:embed="rId3"/>
          <a:stretch>
            <a:fillRect/>
          </a:stretch>
        </p:blipFill>
        <p:spPr>
          <a:xfrm>
            <a:off x="7567082" y="1151875"/>
            <a:ext cx="3541413" cy="5430166"/>
          </a:xfrm>
          <a:prstGeom prst="rect">
            <a:avLst/>
          </a:prstGeom>
        </p:spPr>
      </p:pic>
    </p:spTree>
    <p:extLst>
      <p:ext uri="{BB962C8B-B14F-4D97-AF65-F5344CB8AC3E}">
        <p14:creationId xmlns:p14="http://schemas.microsoft.com/office/powerpoint/2010/main" val="20657242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B4997590-707D-BFF7-76EF-9C9C6087F887}"/>
              </a:ext>
            </a:extLst>
          </p:cNvPr>
          <p:cNvPicPr>
            <a:picLocks noGrp="1" noChangeAspect="1"/>
          </p:cNvPicPr>
          <p:nvPr>
            <p:ph idx="1"/>
          </p:nvPr>
        </p:nvPicPr>
        <p:blipFill>
          <a:blip r:embed="rId2"/>
          <a:stretch>
            <a:fillRect/>
          </a:stretch>
        </p:blipFill>
        <p:spPr>
          <a:xfrm>
            <a:off x="1286932" y="218942"/>
            <a:ext cx="3572934" cy="6420116"/>
          </a:xfrm>
        </p:spPr>
      </p:pic>
      <p:pic>
        <p:nvPicPr>
          <p:cNvPr id="7" name="Image 6">
            <a:extLst>
              <a:ext uri="{FF2B5EF4-FFF2-40B4-BE49-F238E27FC236}">
                <a16:creationId xmlns:a16="http://schemas.microsoft.com/office/drawing/2014/main" id="{88A3BB2F-325A-1C3D-93BF-B03D75420D3C}"/>
              </a:ext>
            </a:extLst>
          </p:cNvPr>
          <p:cNvPicPr>
            <a:picLocks noChangeAspect="1"/>
          </p:cNvPicPr>
          <p:nvPr/>
        </p:nvPicPr>
        <p:blipFill>
          <a:blip r:embed="rId3"/>
          <a:stretch>
            <a:fillRect/>
          </a:stretch>
        </p:blipFill>
        <p:spPr>
          <a:xfrm>
            <a:off x="7020985" y="369619"/>
            <a:ext cx="3884083" cy="6118761"/>
          </a:xfrm>
          <a:prstGeom prst="rect">
            <a:avLst/>
          </a:prstGeom>
        </p:spPr>
      </p:pic>
    </p:spTree>
    <p:extLst>
      <p:ext uri="{BB962C8B-B14F-4D97-AF65-F5344CB8AC3E}">
        <p14:creationId xmlns:p14="http://schemas.microsoft.com/office/powerpoint/2010/main" val="186596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9DFC5F-4521-6CF0-5A5F-680F24CDAEE4}"/>
              </a:ext>
            </a:extLst>
          </p:cNvPr>
          <p:cNvSpPr>
            <a:spLocks noGrp="1"/>
          </p:cNvSpPr>
          <p:nvPr>
            <p:ph type="title"/>
          </p:nvPr>
        </p:nvSpPr>
        <p:spPr/>
        <p:txBody>
          <a:bodyPr/>
          <a:lstStyle/>
          <a:p>
            <a:pPr algn="ctr"/>
            <a:r>
              <a:rPr lang="el-GR" dirty="0">
                <a:latin typeface="Times New Roman" panose="02020603050405020304" pitchFamily="18" charset="0"/>
                <a:cs typeface="Times New Roman" panose="02020603050405020304" pitchFamily="18" charset="0"/>
              </a:rPr>
              <a:t>Οικειοθελής αποχρωματισμός </a:t>
            </a:r>
            <a:endParaRPr lang="fr-FR" dirty="0"/>
          </a:p>
        </p:txBody>
      </p:sp>
      <p:pic>
        <p:nvPicPr>
          <p:cNvPr id="5" name="Espace réservé du contenu 4">
            <a:extLst>
              <a:ext uri="{FF2B5EF4-FFF2-40B4-BE49-F238E27FC236}">
                <a16:creationId xmlns:a16="http://schemas.microsoft.com/office/drawing/2014/main" id="{DFC32EE3-417A-4220-0C1D-9AE7952D9633}"/>
              </a:ext>
            </a:extLst>
          </p:cNvPr>
          <p:cNvPicPr>
            <a:picLocks noGrp="1" noChangeAspect="1"/>
          </p:cNvPicPr>
          <p:nvPr>
            <p:ph idx="1"/>
          </p:nvPr>
        </p:nvPicPr>
        <p:blipFill>
          <a:blip r:embed="rId2"/>
          <a:stretch>
            <a:fillRect/>
          </a:stretch>
        </p:blipFill>
        <p:spPr>
          <a:xfrm>
            <a:off x="460481" y="2082470"/>
            <a:ext cx="11271037" cy="4410405"/>
          </a:xfrm>
        </p:spPr>
      </p:pic>
    </p:spTree>
    <p:extLst>
      <p:ext uri="{BB962C8B-B14F-4D97-AF65-F5344CB8AC3E}">
        <p14:creationId xmlns:p14="http://schemas.microsoft.com/office/powerpoint/2010/main" val="32744759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159CAF-47F5-15CA-DD41-A330C2A1F340}"/>
              </a:ext>
            </a:extLst>
          </p:cNvPr>
          <p:cNvSpPr>
            <a:spLocks noGrp="1"/>
          </p:cNvSpPr>
          <p:nvPr>
            <p:ph type="title"/>
          </p:nvPr>
        </p:nvSpPr>
        <p:spPr/>
        <p:txBody>
          <a:bodyPr>
            <a:normAutofit fontScale="90000"/>
          </a:bodyPr>
          <a:lstStyle/>
          <a:p>
            <a:pPr algn="ctr"/>
            <a:r>
              <a:rPr lang="el-GR" dirty="0">
                <a:latin typeface="Times New Roman" panose="02020603050405020304" pitchFamily="18" charset="0"/>
                <a:cs typeface="Times New Roman" panose="02020603050405020304" pitchFamily="18" charset="0"/>
              </a:rPr>
              <a:t>Εσφαλμένες αντιλήψεις που </a:t>
            </a:r>
            <a:r>
              <a:rPr lang="el-GR" dirty="0" err="1">
                <a:latin typeface="Times New Roman" panose="02020603050405020304" pitchFamily="18" charset="0"/>
                <a:cs typeface="Times New Roman" panose="02020603050405020304" pitchFamily="18" charset="0"/>
              </a:rPr>
              <a:t>επεκράτησαν</a:t>
            </a:r>
            <a:br>
              <a:rPr lang="el-GR" dirty="0">
                <a:latin typeface="Times New Roman" panose="02020603050405020304" pitchFamily="18" charset="0"/>
                <a:cs typeface="Times New Roman" panose="02020603050405020304" pitchFamily="18" charset="0"/>
              </a:rPr>
            </a:br>
            <a:r>
              <a:rPr lang="el-GR" sz="4400" b="1" dirty="0">
                <a:effectLst/>
                <a:latin typeface="Times New Roman" panose="02020603050405020304" pitchFamily="18" charset="0"/>
                <a:ea typeface="Calibri" panose="020F0502020204030204" pitchFamily="34" charset="0"/>
                <a:cs typeface="Times New Roman" panose="02020603050405020304" pitchFamily="18" charset="0"/>
              </a:rPr>
              <a:t>Στρεβλώσεις γύρω από το χρώμα του δέρματος</a:t>
            </a:r>
            <a:endParaRPr lang="fr-FR"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58B89AAD-593F-64CC-1568-CE953B07C5E7}"/>
              </a:ext>
            </a:extLst>
          </p:cNvPr>
          <p:cNvSpPr>
            <a:spLocks noGrp="1"/>
          </p:cNvSpPr>
          <p:nvPr>
            <p:ph idx="1"/>
          </p:nvPr>
        </p:nvSpPr>
        <p:spPr>
          <a:xfrm>
            <a:off x="848497" y="1936836"/>
            <a:ext cx="10856495" cy="4667250"/>
          </a:xfrm>
        </p:spPr>
        <p:txBody>
          <a:bodyPr/>
          <a:lstStyle/>
          <a:p>
            <a:r>
              <a:rPr lang="el-GR" dirty="0">
                <a:latin typeface="Times New Roman" panose="02020603050405020304" pitchFamily="18" charset="0"/>
                <a:cs typeface="Times New Roman" panose="02020603050405020304" pitchFamily="18" charset="0"/>
              </a:rPr>
              <a:t>Νοσολογία της </a:t>
            </a:r>
            <a:r>
              <a:rPr lang="el-GR" i="1" dirty="0">
                <a:latin typeface="Times New Roman" panose="02020603050405020304" pitchFamily="18" charset="0"/>
                <a:cs typeface="Times New Roman" panose="02020603050405020304" pitchFamily="18" charset="0"/>
              </a:rPr>
              <a:t>φυλετικά σχεδιασμένης Ιατρικής</a:t>
            </a:r>
          </a:p>
          <a:p>
            <a:r>
              <a:rPr lang="el-GR" i="1" dirty="0">
                <a:latin typeface="Times New Roman" panose="02020603050405020304" pitchFamily="18" charset="0"/>
                <a:cs typeface="Times New Roman" panose="02020603050405020304" pitchFamily="18" charset="0"/>
              </a:rPr>
              <a:t> </a:t>
            </a:r>
            <a:r>
              <a:rPr lang="el-GR" dirty="0" err="1">
                <a:latin typeface="Times New Roman" panose="02020603050405020304" pitchFamily="18" charset="0"/>
                <a:cs typeface="Times New Roman" panose="02020603050405020304" pitchFamily="18" charset="0"/>
              </a:rPr>
              <a:t>Ψευδοεπιστημονικές</a:t>
            </a:r>
            <a:r>
              <a:rPr lang="el-GR" dirty="0">
                <a:latin typeface="Times New Roman" panose="02020603050405020304" pitchFamily="18" charset="0"/>
                <a:cs typeface="Times New Roman" panose="02020603050405020304" pitchFamily="18" charset="0"/>
              </a:rPr>
              <a:t> απόψεις, ή μάλλον, « </a:t>
            </a:r>
            <a:r>
              <a:rPr lang="el-GR" dirty="0" err="1">
                <a:latin typeface="Times New Roman" panose="02020603050405020304" pitchFamily="18" charset="0"/>
                <a:cs typeface="Times New Roman" panose="02020603050405020304" pitchFamily="18" charset="0"/>
              </a:rPr>
              <a:t>επιστημονικοποιημένες</a:t>
            </a:r>
            <a:r>
              <a:rPr lang="el-GR" dirty="0">
                <a:latin typeface="Times New Roman" panose="02020603050405020304" pitchFamily="18" charset="0"/>
                <a:cs typeface="Times New Roman" panose="02020603050405020304" pitchFamily="18" charset="0"/>
              </a:rPr>
              <a:t> » προκαταλήψεις « ειδικών στο μαύρο δέρμα » ιατρών – ανθρωπολόγων</a:t>
            </a:r>
          </a:p>
          <a:p>
            <a:r>
              <a:rPr lang="el-GR" dirty="0">
                <a:latin typeface="Times New Roman" panose="02020603050405020304" pitchFamily="18" charset="0"/>
                <a:cs typeface="Times New Roman" panose="02020603050405020304" pitchFamily="18" charset="0"/>
              </a:rPr>
              <a:t>α) αυξημένο πάχος και αυξημένη πυκνότητα της επιδερμίδας</a:t>
            </a:r>
          </a:p>
          <a:p>
            <a:r>
              <a:rPr lang="el-GR" dirty="0">
                <a:latin typeface="Times New Roman" panose="02020603050405020304" pitchFamily="18" charset="0"/>
                <a:cs typeface="Times New Roman" panose="02020603050405020304" pitchFamily="18" charset="0"/>
              </a:rPr>
              <a:t>β) αυξημένη αντοχή του δέρματος</a:t>
            </a:r>
          </a:p>
          <a:p>
            <a:r>
              <a:rPr lang="el-GR" dirty="0">
                <a:latin typeface="Times New Roman" panose="02020603050405020304" pitchFamily="18" charset="0"/>
                <a:cs typeface="Times New Roman" panose="02020603050405020304" pitchFamily="18" charset="0"/>
              </a:rPr>
              <a:t>γ) δυσχέρεια απορρόφησης εξωτερικώς χορηγούμενων φαρμάκων</a:t>
            </a:r>
          </a:p>
          <a:p>
            <a:r>
              <a:rPr lang="el-GR" dirty="0">
                <a:latin typeface="Times New Roman" panose="02020603050405020304" pitchFamily="18" charset="0"/>
                <a:cs typeface="Times New Roman" panose="02020603050405020304" pitchFamily="18" charset="0"/>
              </a:rPr>
              <a:t>δ) εγγενής ξηροδερμία</a:t>
            </a:r>
          </a:p>
          <a:p>
            <a:r>
              <a:rPr lang="el-GR" dirty="0">
                <a:latin typeface="Times New Roman" panose="02020603050405020304" pitchFamily="18" charset="0"/>
                <a:cs typeface="Times New Roman" panose="02020603050405020304" pitchFamily="18" charset="0"/>
              </a:rPr>
              <a:t>ε) σπανιότητα </a:t>
            </a:r>
            <a:r>
              <a:rPr lang="el-GR" dirty="0" err="1">
                <a:latin typeface="Times New Roman" panose="02020603050405020304" pitchFamily="18" charset="0"/>
                <a:cs typeface="Times New Roman" panose="02020603050405020304" pitchFamily="18" charset="0"/>
              </a:rPr>
              <a:t>φωτοδερματοπαθειών</a:t>
            </a:r>
            <a:endParaRPr lang="el-GR" dirty="0">
              <a:latin typeface="Times New Roman" panose="02020603050405020304" pitchFamily="18" charset="0"/>
              <a:cs typeface="Times New Roman" panose="02020603050405020304" pitchFamily="18" charset="0"/>
            </a:endParaRPr>
          </a:p>
          <a:p>
            <a:r>
              <a:rPr lang="el-GR" dirty="0" err="1">
                <a:latin typeface="Times New Roman" panose="02020603050405020304" pitchFamily="18" charset="0"/>
                <a:cs typeface="Times New Roman" panose="02020603050405020304" pitchFamily="18" charset="0"/>
              </a:rPr>
              <a:t>στ</a:t>
            </a:r>
            <a:r>
              <a:rPr lang="el-GR" dirty="0">
                <a:latin typeface="Times New Roman" panose="02020603050405020304" pitchFamily="18" charset="0"/>
                <a:cs typeface="Times New Roman" panose="02020603050405020304" pitchFamily="18" charset="0"/>
              </a:rPr>
              <a:t>) αντοχή στην προσβολή από ψώρα!</a:t>
            </a:r>
          </a:p>
          <a:p>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25051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D119BB-B17D-374A-88BD-2DDE748FDC71}"/>
              </a:ext>
            </a:extLst>
          </p:cNvPr>
          <p:cNvSpPr>
            <a:spLocks noGrp="1"/>
          </p:cNvSpPr>
          <p:nvPr>
            <p:ph type="title"/>
          </p:nvPr>
        </p:nvSpPr>
        <p:spPr>
          <a:xfrm>
            <a:off x="289560" y="157606"/>
            <a:ext cx="6847078" cy="1325563"/>
          </a:xfrm>
        </p:spPr>
        <p:txBody>
          <a:bodyPr>
            <a:normAutofit/>
          </a:bodyPr>
          <a:lstStyle/>
          <a:p>
            <a:r>
              <a:rPr lang="el-GR" sz="3600" dirty="0">
                <a:latin typeface="Times New Roman" panose="02020603050405020304" pitchFamily="18" charset="0"/>
                <a:cs typeface="Times New Roman" panose="02020603050405020304" pitchFamily="18" charset="0"/>
              </a:rPr>
              <a:t>Φυλετικές νοσολογικές αποκλίσεις</a:t>
            </a:r>
            <a:endParaRPr lang="fr-FR" sz="3600" dirty="0">
              <a:latin typeface="Times New Roman" panose="02020603050405020304" pitchFamily="18" charset="0"/>
              <a:cs typeface="Times New Roman" panose="02020603050405020304" pitchFamily="18" charset="0"/>
            </a:endParaRPr>
          </a:p>
        </p:txBody>
      </p:sp>
      <p:pic>
        <p:nvPicPr>
          <p:cNvPr id="3074" name="Picture 2">
            <a:extLst>
              <a:ext uri="{FF2B5EF4-FFF2-40B4-BE49-F238E27FC236}">
                <a16:creationId xmlns:a16="http://schemas.microsoft.com/office/drawing/2014/main" id="{D6B8258E-2440-A3CA-2A00-7EDA1E8154D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324" r="6854" b="5324"/>
          <a:stretch/>
        </p:blipFill>
        <p:spPr bwMode="auto">
          <a:xfrm>
            <a:off x="7136638" y="365125"/>
            <a:ext cx="4765802" cy="6127750"/>
          </a:xfrm>
          <a:prstGeom prst="rect">
            <a:avLst/>
          </a:prstGeom>
          <a:noFill/>
          <a:extLst>
            <a:ext uri="{909E8E84-426E-40DD-AFC4-6F175D3DCCD1}">
              <a14:hiddenFill xmlns:a14="http://schemas.microsoft.com/office/drawing/2010/main">
                <a:solidFill>
                  <a:srgbClr val="FFFFFF"/>
                </a:solidFill>
              </a14:hiddenFill>
            </a:ext>
          </a:extLst>
        </p:spPr>
      </p:pic>
      <p:sp>
        <p:nvSpPr>
          <p:cNvPr id="6" name="Espace réservé du contenu 2">
            <a:extLst>
              <a:ext uri="{FF2B5EF4-FFF2-40B4-BE49-F238E27FC236}">
                <a16:creationId xmlns:a16="http://schemas.microsoft.com/office/drawing/2014/main" id="{045837BF-530E-9FFA-F301-16F7C0EAA715}"/>
              </a:ext>
            </a:extLst>
          </p:cNvPr>
          <p:cNvSpPr txBox="1">
            <a:spLocks/>
          </p:cNvSpPr>
          <p:nvPr/>
        </p:nvSpPr>
        <p:spPr>
          <a:xfrm>
            <a:off x="289560" y="1483169"/>
            <a:ext cx="6367272" cy="455885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err="1">
                <a:latin typeface="Times New Roman" panose="02020603050405020304" pitchFamily="18" charset="0"/>
                <a:cs typeface="Times New Roman" panose="02020603050405020304" pitchFamily="18" charset="0"/>
              </a:rPr>
              <a:t>Dysæthesia</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Æthiopis</a:t>
            </a:r>
            <a:endParaRPr lang="fr-FR" dirty="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el-GR" dirty="0">
              <a:latin typeface="Times New Roman" panose="02020603050405020304" pitchFamily="18" charset="0"/>
              <a:cs typeface="Times New Roman" panose="02020603050405020304" pitchFamily="18" charset="0"/>
            </a:endParaRPr>
          </a:p>
          <a:p>
            <a:r>
              <a:rPr lang="fr-FR" dirty="0" err="1">
                <a:latin typeface="Times New Roman" panose="02020603050405020304" pitchFamily="18" charset="0"/>
                <a:cs typeface="Times New Roman" panose="02020603050405020304" pitchFamily="18" charset="0"/>
              </a:rPr>
              <a:t>Drapetomania</a:t>
            </a:r>
            <a:endParaRPr lang="fr-FR" dirty="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fr-FR" dirty="0">
              <a:latin typeface="Times New Roman" panose="02020603050405020304" pitchFamily="18" charset="0"/>
              <a:cs typeface="Times New Roman" panose="02020603050405020304" pitchFamily="18" charset="0"/>
            </a:endParaRPr>
          </a:p>
          <a:p>
            <a:r>
              <a:rPr lang="fr-FR" dirty="0" err="1">
                <a:latin typeface="Times New Roman" panose="02020603050405020304" pitchFamily="18" charset="0"/>
                <a:cs typeface="Times New Roman" panose="02020603050405020304" pitchFamily="18" charset="0"/>
              </a:rPr>
              <a:t>Genu</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flexit</a:t>
            </a:r>
            <a:r>
              <a:rPr lang="fr-FR" dirty="0">
                <a:latin typeface="Times New Roman" panose="02020603050405020304" pitchFamily="18" charset="0"/>
                <a:cs typeface="Times New Roman" panose="02020603050405020304" pitchFamily="18" charset="0"/>
              </a:rPr>
              <a:t> – </a:t>
            </a:r>
            <a:r>
              <a:rPr lang="fr-FR" i="1" dirty="0">
                <a:latin typeface="Times New Roman" panose="02020603050405020304" pitchFamily="18" charset="0"/>
                <a:cs typeface="Times New Roman" panose="02020603050405020304" pitchFamily="18" charset="0"/>
              </a:rPr>
              <a:t>the </a:t>
            </a:r>
            <a:r>
              <a:rPr lang="fr-FR" i="1" dirty="0" err="1">
                <a:latin typeface="Times New Roman" panose="02020603050405020304" pitchFamily="18" charset="0"/>
                <a:cs typeface="Times New Roman" panose="02020603050405020304" pitchFamily="18" charset="0"/>
              </a:rPr>
              <a:t>submissive</a:t>
            </a:r>
            <a:r>
              <a:rPr lang="fr-FR" i="1" dirty="0">
                <a:latin typeface="Times New Roman" panose="02020603050405020304" pitchFamily="18" charset="0"/>
                <a:cs typeface="Times New Roman" panose="02020603050405020304" pitchFamily="18" charset="0"/>
              </a:rPr>
              <a:t> </a:t>
            </a:r>
            <a:r>
              <a:rPr lang="fr-FR" i="1" dirty="0" err="1">
                <a:latin typeface="Times New Roman" panose="02020603050405020304" pitchFamily="18" charset="0"/>
                <a:cs typeface="Times New Roman" panose="02020603050405020304" pitchFamily="18" charset="0"/>
              </a:rPr>
              <a:t>knee-bender</a:t>
            </a:r>
            <a:endParaRPr lang="el-GR" i="1" dirty="0">
              <a:latin typeface="Times New Roman" panose="02020603050405020304" pitchFamily="18" charset="0"/>
              <a:cs typeface="Times New Roman" panose="02020603050405020304" pitchFamily="18" charset="0"/>
            </a:endParaRPr>
          </a:p>
          <a:p>
            <a:pPr marL="0" indent="0">
              <a:buNone/>
            </a:pPr>
            <a:endParaRPr lang="el-GR" i="1" dirty="0">
              <a:latin typeface="Times New Roman" panose="02020603050405020304" pitchFamily="18" charset="0"/>
              <a:cs typeface="Times New Roman" panose="02020603050405020304" pitchFamily="18" charset="0"/>
            </a:endParaRPr>
          </a:p>
          <a:p>
            <a:pPr marL="0" indent="0">
              <a:buNone/>
            </a:pPr>
            <a:endParaRPr lang="el-GR" i="1" dirty="0">
              <a:latin typeface="Times New Roman" panose="02020603050405020304" pitchFamily="18" charset="0"/>
              <a:cs typeface="Times New Roman" panose="02020603050405020304" pitchFamily="18" charset="0"/>
            </a:endParaRPr>
          </a:p>
          <a:p>
            <a:pPr marL="0" indent="0" algn="ctr">
              <a:buNone/>
            </a:pPr>
            <a:r>
              <a:rPr lang="el-GR" i="1" dirty="0" err="1">
                <a:latin typeface="Times New Roman" panose="02020603050405020304" pitchFamily="18" charset="0"/>
                <a:cs typeface="Times New Roman" panose="02020603050405020304" pitchFamily="18" charset="0"/>
              </a:rPr>
              <a:t>Αφροαμερικανοί</a:t>
            </a:r>
            <a:r>
              <a:rPr lang="el-GR" i="1" dirty="0">
                <a:latin typeface="Times New Roman" panose="02020603050405020304" pitchFamily="18" charset="0"/>
                <a:cs typeface="Times New Roman" panose="02020603050405020304" pitchFamily="18" charset="0"/>
              </a:rPr>
              <a:t> σκλάβοι σε  φυτείες </a:t>
            </a:r>
            <a:r>
              <a:rPr lang="fr-FR" i="1" dirty="0">
                <a:latin typeface="Times New Roman" panose="02020603050405020304" pitchFamily="18" charset="0"/>
                <a:cs typeface="Times New Roman" panose="02020603050405020304" pitchFamily="18" charset="0"/>
              </a:rPr>
              <a:t>(plantations) </a:t>
            </a:r>
            <a:r>
              <a:rPr lang="el-GR" i="1" dirty="0">
                <a:latin typeface="Times New Roman" panose="02020603050405020304" pitchFamily="18" charset="0"/>
                <a:cs typeface="Times New Roman" panose="02020603050405020304" pitchFamily="18" charset="0"/>
              </a:rPr>
              <a:t>στις ΗΠΑ στα 1865 – </a:t>
            </a:r>
            <a:r>
              <a:rPr lang="fr-FR" i="1" dirty="0">
                <a:latin typeface="Times New Roman" panose="02020603050405020304" pitchFamily="18" charset="0"/>
                <a:cs typeface="Times New Roman" panose="02020603050405020304" pitchFamily="18" charset="0"/>
              </a:rPr>
              <a:t>U.S; Information Agency, </a:t>
            </a:r>
            <a:r>
              <a:rPr lang="fr-FR" i="1" dirty="0" err="1">
                <a:latin typeface="Times New Roman" panose="02020603050405020304" pitchFamily="18" charset="0"/>
                <a:cs typeface="Times New Roman" panose="02020603050405020304" pitchFamily="18" charset="0"/>
              </a:rPr>
              <a:t>Slavery</a:t>
            </a:r>
            <a:endParaRPr lang="fr-FR"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26826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F85F24-D77D-0865-E5FE-41EB43F86C77}"/>
              </a:ext>
            </a:extLst>
          </p:cNvPr>
          <p:cNvSpPr>
            <a:spLocks noGrp="1"/>
          </p:cNvSpPr>
          <p:nvPr>
            <p:ph type="title"/>
          </p:nvPr>
        </p:nvSpPr>
        <p:spPr/>
        <p:txBody>
          <a:bodyPr>
            <a:normAutofit/>
          </a:bodyPr>
          <a:lstStyle/>
          <a:p>
            <a:pPr algn="ctr"/>
            <a:r>
              <a:rPr lang="el-GR" sz="4000" dirty="0">
                <a:latin typeface="Times New Roman" panose="02020603050405020304" pitchFamily="18" charset="0"/>
                <a:cs typeface="Times New Roman" panose="02020603050405020304" pitchFamily="18" charset="0"/>
              </a:rPr>
              <a:t>"ΑΦΑ", </a:t>
            </a:r>
            <a:r>
              <a:rPr lang="fr-FR" sz="4000" dirty="0">
                <a:latin typeface="Times New Roman" panose="02020603050405020304" pitchFamily="18" charset="0"/>
                <a:cs typeface="Times New Roman" panose="02020603050405020304" pitchFamily="18" charset="0"/>
              </a:rPr>
              <a:t>Alpha Phi Alpha →  </a:t>
            </a:r>
            <a:r>
              <a:rPr lang="el-GR" sz="4000" dirty="0" err="1">
                <a:latin typeface="Times New Roman" panose="02020603050405020304" pitchFamily="18" charset="0"/>
                <a:cs typeface="Times New Roman" panose="02020603050405020304" pitchFamily="18" charset="0"/>
              </a:rPr>
              <a:t>ΑΦροΑμερικανός</a:t>
            </a:r>
            <a:endParaRPr lang="fr-FR" sz="4000" dirty="0">
              <a:latin typeface="Times New Roman" panose="02020603050405020304" pitchFamily="18" charset="0"/>
              <a:cs typeface="Times New Roman" panose="02020603050405020304" pitchFamily="18" charset="0"/>
            </a:endParaRPr>
          </a:p>
        </p:txBody>
      </p:sp>
      <p:pic>
        <p:nvPicPr>
          <p:cNvPr id="2050" name="Picture 2">
            <a:extLst>
              <a:ext uri="{FF2B5EF4-FFF2-40B4-BE49-F238E27FC236}">
                <a16:creationId xmlns:a16="http://schemas.microsoft.com/office/drawing/2014/main" id="{2FE36DB4-87B3-E70B-30F5-88CA04EBA71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85199" y="1825625"/>
            <a:ext cx="6621601"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43350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50085B-D1C1-77DE-C2C9-AAE008D77A09}"/>
              </a:ext>
            </a:extLst>
          </p:cNvPr>
          <p:cNvSpPr>
            <a:spLocks noGrp="1"/>
          </p:cNvSpPr>
          <p:nvPr>
            <p:ph type="title"/>
          </p:nvPr>
        </p:nvSpPr>
        <p:spPr>
          <a:xfrm>
            <a:off x="749788" y="132429"/>
            <a:ext cx="10515600" cy="1325563"/>
          </a:xfrm>
        </p:spPr>
        <p:txBody>
          <a:bodyPr>
            <a:normAutofit fontScale="90000"/>
          </a:bodyPr>
          <a:lstStyle/>
          <a:p>
            <a:pPr algn="ctr"/>
            <a:r>
              <a:rPr lang="el-GR" sz="4000" b="1" dirty="0">
                <a:effectLst/>
                <a:latin typeface="Times New Roman" panose="02020603050405020304" pitchFamily="18" charset="0"/>
                <a:ea typeface="Calibri" panose="020F0502020204030204" pitchFamily="34" charset="0"/>
                <a:cs typeface="Times New Roman" panose="02020603050405020304" pitchFamily="18" charset="0"/>
              </a:rPr>
              <a:t>Η ασχημοσύνη της </a:t>
            </a:r>
            <a:r>
              <a:rPr lang="el-GR" sz="4000" b="1" i="1" dirty="0">
                <a:effectLst/>
                <a:latin typeface="Times New Roman" panose="02020603050405020304" pitchFamily="18" charset="0"/>
                <a:ea typeface="Calibri" panose="020F0502020204030204" pitchFamily="34" charset="0"/>
                <a:cs typeface="Times New Roman" panose="02020603050405020304" pitchFamily="18" charset="0"/>
              </a:rPr>
              <a:t>φυλετικά σχεδιασμένης Ιατρικής</a:t>
            </a:r>
            <a:r>
              <a:rPr lang="el-GR" sz="4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4000" b="1" i="1" dirty="0">
                <a:effectLst/>
                <a:latin typeface="Times New Roman" panose="02020603050405020304" pitchFamily="18" charset="0"/>
                <a:ea typeface="Calibri" panose="020F0502020204030204" pitchFamily="34" charset="0"/>
                <a:cs typeface="Times New Roman" panose="02020603050405020304" pitchFamily="18" charset="0"/>
              </a:rPr>
              <a:t>race</a:t>
            </a:r>
            <a:r>
              <a:rPr lang="el-GR" sz="4000" b="1" i="1"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4000" b="1" i="1" dirty="0" err="1">
                <a:effectLst/>
                <a:latin typeface="Times New Roman" panose="02020603050405020304" pitchFamily="18" charset="0"/>
                <a:ea typeface="Calibri" panose="020F0502020204030204" pitchFamily="34" charset="0"/>
                <a:cs typeface="Times New Roman" panose="02020603050405020304" pitchFamily="18" charset="0"/>
              </a:rPr>
              <a:t>based</a:t>
            </a:r>
            <a:r>
              <a:rPr lang="fr-FR" sz="40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4000" b="1" i="1" dirty="0" err="1">
                <a:effectLst/>
                <a:latin typeface="Times New Roman" panose="02020603050405020304" pitchFamily="18" charset="0"/>
                <a:ea typeface="Calibri" panose="020F0502020204030204" pitchFamily="34" charset="0"/>
                <a:cs typeface="Times New Roman" panose="02020603050405020304" pitchFamily="18" charset="0"/>
              </a:rPr>
              <a:t>medicine</a:t>
            </a:r>
            <a:r>
              <a:rPr lang="el-GR" sz="4000" b="1" dirty="0">
                <a:effectLst/>
                <a:latin typeface="Times New Roman" panose="02020603050405020304" pitchFamily="18" charset="0"/>
                <a:ea typeface="Calibri" panose="020F0502020204030204" pitchFamily="34" charset="0"/>
                <a:cs typeface="Times New Roman" panose="02020603050405020304" pitchFamily="18" charset="0"/>
              </a:rPr>
              <a:t>)</a:t>
            </a:r>
            <a:br>
              <a:rPr lang="el-GR" sz="4000" dirty="0">
                <a:latin typeface="Times New Roman" panose="02020603050405020304" pitchFamily="18" charset="0"/>
                <a:cs typeface="Times New Roman" panose="02020603050405020304" pitchFamily="18" charset="0"/>
              </a:rPr>
            </a:br>
            <a:r>
              <a:rPr lang="el-GR" sz="4000" dirty="0">
                <a:latin typeface="Times New Roman" panose="02020603050405020304" pitchFamily="18" charset="0"/>
                <a:cs typeface="Times New Roman" panose="02020603050405020304" pitchFamily="18" charset="0"/>
              </a:rPr>
              <a:t>Νόσοι αποδιδόμενες σε φυλετικές αποκλίσεις</a:t>
            </a:r>
            <a:endParaRPr lang="fr-FR" sz="4000" dirty="0">
              <a:latin typeface="Times New Roman" panose="02020603050405020304" pitchFamily="18" charset="0"/>
              <a:cs typeface="Times New Roman" panose="02020603050405020304" pitchFamily="18" charset="0"/>
            </a:endParaRPr>
          </a:p>
        </p:txBody>
      </p:sp>
      <p:sp>
        <p:nvSpPr>
          <p:cNvPr id="4" name="Espace réservé du contenu 3">
            <a:extLst>
              <a:ext uri="{FF2B5EF4-FFF2-40B4-BE49-F238E27FC236}">
                <a16:creationId xmlns:a16="http://schemas.microsoft.com/office/drawing/2014/main" id="{7954DCDB-6CB8-63BA-86BE-DC9A1991725F}"/>
              </a:ext>
            </a:extLst>
          </p:cNvPr>
          <p:cNvSpPr>
            <a:spLocks noGrp="1"/>
          </p:cNvSpPr>
          <p:nvPr>
            <p:ph idx="1"/>
          </p:nvPr>
        </p:nvSpPr>
        <p:spPr>
          <a:xfrm>
            <a:off x="409075" y="1937893"/>
            <a:ext cx="6229174" cy="4486275"/>
          </a:xfrm>
        </p:spPr>
        <p:txBody>
          <a:bodyPr>
            <a:normAutofit lnSpcReduction="10000"/>
          </a:bodyPr>
          <a:lstStyle/>
          <a:p>
            <a:r>
              <a:rPr lang="fr-FR" dirty="0" err="1">
                <a:latin typeface="Times New Roman" panose="02020603050405020304" pitchFamily="18" charset="0"/>
                <a:cs typeface="Times New Roman" panose="02020603050405020304" pitchFamily="18" charset="0"/>
              </a:rPr>
              <a:t>Drapetomania</a:t>
            </a:r>
            <a:endParaRPr lang="fr-FR" dirty="0">
              <a:latin typeface="Times New Roman" panose="02020603050405020304" pitchFamily="18" charset="0"/>
              <a:cs typeface="Times New Roman" panose="02020603050405020304" pitchFamily="18" charset="0"/>
            </a:endParaRPr>
          </a:p>
          <a:p>
            <a:r>
              <a:rPr lang="fr-FR" dirty="0" err="1">
                <a:latin typeface="Times New Roman" panose="02020603050405020304" pitchFamily="18" charset="0"/>
                <a:cs typeface="Times New Roman" panose="02020603050405020304" pitchFamily="18" charset="0"/>
              </a:rPr>
              <a:t>Dysæthesia</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Æthiopis</a:t>
            </a:r>
            <a:endParaRPr lang="fr-FR" dirty="0">
              <a:latin typeface="Times New Roman" panose="02020603050405020304" pitchFamily="18" charset="0"/>
              <a:cs typeface="Times New Roman" panose="02020603050405020304" pitchFamily="18" charset="0"/>
            </a:endParaRPr>
          </a:p>
          <a:p>
            <a:r>
              <a:rPr lang="fr-FR" i="1" dirty="0" err="1">
                <a:latin typeface="Times New Roman" panose="02020603050405020304" pitchFamily="18" charset="0"/>
                <a:cs typeface="Times New Roman" panose="02020603050405020304" pitchFamily="18" charset="0"/>
              </a:rPr>
              <a:t>Genu</a:t>
            </a:r>
            <a:r>
              <a:rPr lang="fr-FR" i="1" dirty="0">
                <a:latin typeface="Times New Roman" panose="02020603050405020304" pitchFamily="18" charset="0"/>
                <a:cs typeface="Times New Roman" panose="02020603050405020304" pitchFamily="18" charset="0"/>
              </a:rPr>
              <a:t> </a:t>
            </a:r>
            <a:r>
              <a:rPr lang="fr-FR" i="1" dirty="0" err="1">
                <a:latin typeface="Times New Roman" panose="02020603050405020304" pitchFamily="18" charset="0"/>
                <a:cs typeface="Times New Roman" panose="02020603050405020304" pitchFamily="18" charset="0"/>
              </a:rPr>
              <a:t>flexit</a:t>
            </a:r>
            <a:r>
              <a:rPr lang="fr-FR" i="1" dirty="0">
                <a:latin typeface="Times New Roman" panose="02020603050405020304" pitchFamily="18" charset="0"/>
                <a:cs typeface="Times New Roman" panose="02020603050405020304" pitchFamily="18" charset="0"/>
              </a:rPr>
              <a:t> – </a:t>
            </a:r>
            <a:r>
              <a:rPr lang="el-GR" dirty="0">
                <a:latin typeface="Times New Roman" panose="02020603050405020304" pitchFamily="18" charset="0"/>
                <a:cs typeface="Times New Roman" panose="02020603050405020304" pitchFamily="18" charset="0"/>
              </a:rPr>
              <a:t>ανατομικό </a:t>
            </a:r>
            <a:r>
              <a:rPr lang="el-GR" dirty="0" err="1">
                <a:latin typeface="Times New Roman" panose="02020603050405020304" pitchFamily="18" charset="0"/>
                <a:cs typeface="Times New Roman" panose="02020603050405020304" pitchFamily="18" charset="0"/>
              </a:rPr>
              <a:t>σημειίο</a:t>
            </a:r>
            <a:r>
              <a:rPr lang="el-GR" dirty="0">
                <a:latin typeface="Times New Roman" panose="02020603050405020304" pitchFamily="18" charset="0"/>
                <a:cs typeface="Times New Roman" panose="02020603050405020304" pitchFamily="18" charset="0"/>
              </a:rPr>
              <a:t> της </a:t>
            </a:r>
            <a:r>
              <a:rPr lang="el-GR" i="1" dirty="0" err="1">
                <a:latin typeface="Times New Roman" panose="02020603050405020304" pitchFamily="18" charset="0"/>
                <a:cs typeface="Times New Roman" panose="02020603050405020304" pitchFamily="18" charset="0"/>
              </a:rPr>
              <a:t>γονθκλισίας</a:t>
            </a:r>
            <a:endParaRPr lang="fr-FR" i="1" dirty="0">
              <a:latin typeface="Times New Roman" panose="02020603050405020304" pitchFamily="18" charset="0"/>
              <a:cs typeface="Times New Roman" panose="02020603050405020304" pitchFamily="18" charset="0"/>
            </a:endParaRPr>
          </a:p>
          <a:p>
            <a:r>
              <a:rPr lang="fr-FR" dirty="0">
                <a:latin typeface="Times New Roman" panose="02020603050405020304" pitchFamily="18" charset="0"/>
                <a:cs typeface="Times New Roman" panose="02020603050405020304" pitchFamily="18" charset="0"/>
              </a:rPr>
              <a:t>Dr Samuel </a:t>
            </a:r>
            <a:r>
              <a:rPr lang="el-GR" dirty="0">
                <a:latin typeface="Times New Roman" panose="02020603050405020304" pitchFamily="18" charset="0"/>
                <a:cs typeface="Times New Roman" panose="02020603050405020304" pitchFamily="18" charset="0"/>
              </a:rPr>
              <a:t>Α. </a:t>
            </a:r>
            <a:r>
              <a:rPr lang="fr-FR" dirty="0">
                <a:latin typeface="Times New Roman" panose="02020603050405020304" pitchFamily="18" charset="0"/>
                <a:cs typeface="Times New Roman" panose="02020603050405020304" pitchFamily="18" charset="0"/>
              </a:rPr>
              <a:t>Cartwright (1793–1863)</a:t>
            </a:r>
          </a:p>
          <a:p>
            <a:r>
              <a:rPr lang="el-GR" dirty="0">
                <a:latin typeface="Times New Roman" panose="02020603050405020304" pitchFamily="18" charset="0"/>
                <a:cs typeface="Times New Roman" panose="02020603050405020304" pitchFamily="18" charset="0"/>
              </a:rPr>
              <a:t>12 Μαρτίου 1851, Ιατρική Εταιρεία της Λουϊζιάνα </a:t>
            </a:r>
            <a:r>
              <a:rPr lang="fr-FR" dirty="0">
                <a:latin typeface="Times New Roman" panose="02020603050405020304" pitchFamily="18" charset="0"/>
                <a:cs typeface="Times New Roman" panose="02020603050405020304" pitchFamily="18" charset="0"/>
              </a:rPr>
              <a:t>: «</a:t>
            </a:r>
            <a:r>
              <a:rPr lang="fr-FR" i="1" dirty="0">
                <a:latin typeface="Times New Roman" panose="02020603050405020304" pitchFamily="18" charset="0"/>
                <a:cs typeface="Times New Roman" panose="02020603050405020304" pitchFamily="18" charset="0"/>
              </a:rPr>
              <a:t> Report on the </a:t>
            </a:r>
            <a:r>
              <a:rPr lang="fr-FR" i="1" dirty="0" err="1">
                <a:latin typeface="Times New Roman" panose="02020603050405020304" pitchFamily="18" charset="0"/>
                <a:cs typeface="Times New Roman" panose="02020603050405020304" pitchFamily="18" charset="0"/>
              </a:rPr>
              <a:t>Diseases</a:t>
            </a:r>
            <a:r>
              <a:rPr lang="fr-FR" i="1" dirty="0">
                <a:latin typeface="Times New Roman" panose="02020603050405020304" pitchFamily="18" charset="0"/>
                <a:cs typeface="Times New Roman" panose="02020603050405020304" pitchFamily="18" charset="0"/>
              </a:rPr>
              <a:t> and Physical </a:t>
            </a:r>
            <a:r>
              <a:rPr lang="fr-FR" i="1" dirty="0" err="1">
                <a:latin typeface="Times New Roman" panose="02020603050405020304" pitchFamily="18" charset="0"/>
                <a:cs typeface="Times New Roman" panose="02020603050405020304" pitchFamily="18" charset="0"/>
              </a:rPr>
              <a:t>Peculiarities</a:t>
            </a:r>
            <a:r>
              <a:rPr lang="fr-FR" i="1" dirty="0">
                <a:latin typeface="Times New Roman" panose="02020603050405020304" pitchFamily="18" charset="0"/>
                <a:cs typeface="Times New Roman" panose="02020603050405020304" pitchFamily="18" charset="0"/>
              </a:rPr>
              <a:t> of the Negro Race </a:t>
            </a:r>
            <a:r>
              <a:rPr lang="fr-FR" dirty="0">
                <a:latin typeface="Times New Roman" panose="02020603050405020304" pitchFamily="18" charset="0"/>
                <a:cs typeface="Times New Roman" panose="02020603050405020304" pitchFamily="18" charset="0"/>
              </a:rPr>
              <a:t>»</a:t>
            </a:r>
          </a:p>
          <a:p>
            <a:r>
              <a:rPr lang="fr-FR" dirty="0">
                <a:latin typeface="Times New Roman" panose="02020603050405020304" pitchFamily="18" charset="0"/>
                <a:cs typeface="Times New Roman" panose="02020603050405020304" pitchFamily="18" charset="0"/>
              </a:rPr>
              <a:t>« </a:t>
            </a:r>
            <a:r>
              <a:rPr lang="fr-FR" i="1" dirty="0">
                <a:latin typeface="Times New Roman" panose="02020603050405020304" pitchFamily="18" charset="0"/>
                <a:cs typeface="Times New Roman" panose="02020603050405020304" pitchFamily="18" charset="0"/>
              </a:rPr>
              <a:t>The New Orleans </a:t>
            </a:r>
            <a:r>
              <a:rPr lang="fr-FR" i="1" dirty="0" err="1">
                <a:latin typeface="Times New Roman" panose="02020603050405020304" pitchFamily="18" charset="0"/>
                <a:cs typeface="Times New Roman" panose="02020603050405020304" pitchFamily="18" charset="0"/>
              </a:rPr>
              <a:t>Medical</a:t>
            </a:r>
            <a:r>
              <a:rPr lang="fr-FR" i="1" dirty="0">
                <a:latin typeface="Times New Roman" panose="02020603050405020304" pitchFamily="18" charset="0"/>
                <a:cs typeface="Times New Roman" panose="02020603050405020304" pitchFamily="18" charset="0"/>
              </a:rPr>
              <a:t> and </a:t>
            </a:r>
            <a:r>
              <a:rPr lang="fr-FR" i="1" dirty="0" err="1">
                <a:latin typeface="Times New Roman" panose="02020603050405020304" pitchFamily="18" charset="0"/>
                <a:cs typeface="Times New Roman" panose="02020603050405020304" pitchFamily="18" charset="0"/>
              </a:rPr>
              <a:t>Surgical</a:t>
            </a:r>
            <a:r>
              <a:rPr lang="fr-FR" i="1" dirty="0">
                <a:latin typeface="Times New Roman" panose="02020603050405020304" pitchFamily="18" charset="0"/>
                <a:cs typeface="Times New Roman" panose="02020603050405020304" pitchFamily="18" charset="0"/>
              </a:rPr>
              <a:t> Journal</a:t>
            </a:r>
            <a:r>
              <a:rPr lang="fr-FR" dirty="0">
                <a:latin typeface="Times New Roman" panose="02020603050405020304" pitchFamily="18" charset="0"/>
                <a:cs typeface="Times New Roman" panose="02020603050405020304" pitchFamily="18" charset="0"/>
              </a:rPr>
              <a:t> »</a:t>
            </a:r>
          </a:p>
        </p:txBody>
      </p:sp>
      <p:pic>
        <p:nvPicPr>
          <p:cNvPr id="2052" name="Picture 4">
            <a:extLst>
              <a:ext uri="{FF2B5EF4-FFF2-40B4-BE49-F238E27FC236}">
                <a16:creationId xmlns:a16="http://schemas.microsoft.com/office/drawing/2014/main" id="{84403008-6D32-E8EA-5D3C-6D12DEE87BF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1810"/>
          <a:stretch/>
        </p:blipFill>
        <p:spPr bwMode="auto">
          <a:xfrm>
            <a:off x="6638249" y="2118582"/>
            <a:ext cx="5452697" cy="4124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69832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6522CEF9-D9D6-2CD3-217E-1CAF210FB142}"/>
              </a:ext>
            </a:extLst>
          </p:cNvPr>
          <p:cNvPicPr>
            <a:picLocks noGrp="1" noChangeAspect="1"/>
          </p:cNvPicPr>
          <p:nvPr>
            <p:ph idx="1"/>
          </p:nvPr>
        </p:nvPicPr>
        <p:blipFill>
          <a:blip r:embed="rId2"/>
          <a:stretch>
            <a:fillRect/>
          </a:stretch>
        </p:blipFill>
        <p:spPr>
          <a:xfrm>
            <a:off x="3108960" y="549274"/>
            <a:ext cx="5998464" cy="6017357"/>
          </a:xfrm>
        </p:spPr>
      </p:pic>
    </p:spTree>
    <p:extLst>
      <p:ext uri="{BB962C8B-B14F-4D97-AF65-F5344CB8AC3E}">
        <p14:creationId xmlns:p14="http://schemas.microsoft.com/office/powerpoint/2010/main" val="7448939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4FFBF462-07C2-9C1D-CA66-6EF61EAAA2FE}"/>
              </a:ext>
            </a:extLst>
          </p:cNvPr>
          <p:cNvPicPr>
            <a:picLocks noGrp="1" noChangeAspect="1"/>
          </p:cNvPicPr>
          <p:nvPr>
            <p:ph idx="1"/>
          </p:nvPr>
        </p:nvPicPr>
        <p:blipFill>
          <a:blip r:embed="rId2"/>
          <a:stretch>
            <a:fillRect/>
          </a:stretch>
        </p:blipFill>
        <p:spPr>
          <a:xfrm>
            <a:off x="2433084" y="512763"/>
            <a:ext cx="7236931" cy="5664200"/>
          </a:xfrm>
        </p:spPr>
      </p:pic>
    </p:spTree>
    <p:extLst>
      <p:ext uri="{BB962C8B-B14F-4D97-AF65-F5344CB8AC3E}">
        <p14:creationId xmlns:p14="http://schemas.microsoft.com/office/powerpoint/2010/main" val="6270389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9F9A80-8B16-724E-799A-D5A0A053F1DC}"/>
              </a:ext>
            </a:extLst>
          </p:cNvPr>
          <p:cNvSpPr>
            <a:spLocks noGrp="1"/>
          </p:cNvSpPr>
          <p:nvPr>
            <p:ph type="title"/>
          </p:nvPr>
        </p:nvSpPr>
        <p:spPr/>
        <p:txBody>
          <a:bodyPr/>
          <a:lstStyle/>
          <a:p>
            <a:pPr algn="ctr"/>
            <a:r>
              <a:rPr lang="fr-FR" dirty="0" err="1">
                <a:latin typeface="Times New Roman" panose="02020603050405020304" pitchFamily="18" charset="0"/>
                <a:cs typeface="Times New Roman" panose="02020603050405020304" pitchFamily="18" charset="0"/>
              </a:rPr>
              <a:t>Drapetomania</a:t>
            </a:r>
            <a:endParaRPr lang="fr-FR"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077E99DB-2FF1-88BB-3FAB-7BCBCE38692B}"/>
              </a:ext>
            </a:extLst>
          </p:cNvPr>
          <p:cNvSpPr>
            <a:spLocks noGrp="1"/>
          </p:cNvSpPr>
          <p:nvPr>
            <p:ph idx="1"/>
          </p:nvPr>
        </p:nvSpPr>
        <p:spPr>
          <a:xfrm>
            <a:off x="838199" y="1825625"/>
            <a:ext cx="11024937" cy="4351338"/>
          </a:xfrm>
        </p:spPr>
        <p:txBody>
          <a:bodyPr>
            <a:normAutofit fontScale="92500"/>
          </a:bodyPr>
          <a:lstStyle/>
          <a:p>
            <a:r>
              <a:rPr lang="el-GR" dirty="0" err="1">
                <a:latin typeface="Times New Roman" panose="02020603050405020304" pitchFamily="18" charset="0"/>
                <a:cs typeface="Times New Roman" panose="02020603050405020304" pitchFamily="18" charset="0"/>
              </a:rPr>
              <a:t>Μονομανιακή</a:t>
            </a:r>
            <a:r>
              <a:rPr lang="el-GR" dirty="0">
                <a:latin typeface="Times New Roman" panose="02020603050405020304" pitchFamily="18" charset="0"/>
                <a:cs typeface="Times New Roman" panose="02020603050405020304" pitchFamily="18" charset="0"/>
              </a:rPr>
              <a:t> Συνδρομή</a:t>
            </a:r>
          </a:p>
          <a:p>
            <a:r>
              <a:rPr lang="el-GR" dirty="0">
                <a:latin typeface="Times New Roman" panose="02020603050405020304" pitchFamily="18" charset="0"/>
                <a:cs typeface="Times New Roman" panose="02020603050405020304" pitchFamily="18" charset="0"/>
              </a:rPr>
              <a:t> « αδικαιολόγητη » φυγή των σκλάβων από τα δεσμά τους</a:t>
            </a:r>
          </a:p>
          <a:p>
            <a:r>
              <a:rPr lang="el-GR" dirty="0">
                <a:latin typeface="Times New Roman" panose="02020603050405020304" pitchFamily="18" charset="0"/>
                <a:cs typeface="Times New Roman" panose="02020603050405020304" pitchFamily="18" charset="0"/>
              </a:rPr>
              <a:t>Η δουλεία είναι η φυσική κατάσταση στην οποία οφείλουν οι μαύροι να βρίσκονται. Η χειραφέτησή τους είναι ενάντια προς το ίδιον όφελός τους καθώς αυτό εξυπηρετείται καλύτερα από τα αφεντικά τους, παρά από τους ιδίους.</a:t>
            </a:r>
            <a:endParaRPr lang="fr-FR" dirty="0">
              <a:latin typeface="Times New Roman" panose="02020603050405020304" pitchFamily="18" charset="0"/>
              <a:cs typeface="Times New Roman" panose="02020603050405020304" pitchFamily="18" charset="0"/>
            </a:endParaRPr>
          </a:p>
          <a:p>
            <a:endParaRPr lang="fr-FR" dirty="0">
              <a:latin typeface="Times New Roman" panose="02020603050405020304" pitchFamily="18" charset="0"/>
              <a:cs typeface="Times New Roman" panose="02020603050405020304" pitchFamily="18" charset="0"/>
            </a:endParaRPr>
          </a:p>
          <a:p>
            <a:pPr marL="0" indent="0" algn="ctr">
              <a:buNone/>
            </a:pPr>
            <a:r>
              <a:rPr lang="fr-FR" dirty="0">
                <a:latin typeface="Times New Roman" panose="02020603050405020304" pitchFamily="18" charset="0"/>
                <a:cs typeface="Times New Roman" panose="02020603050405020304" pitchFamily="18" charset="0"/>
              </a:rPr>
              <a:t>« </a:t>
            </a:r>
            <a:r>
              <a:rPr lang="fr-FR" i="1" dirty="0" err="1">
                <a:latin typeface="Times New Roman" panose="02020603050405020304" pitchFamily="18" charset="0"/>
                <a:cs typeface="Times New Roman" panose="02020603050405020304" pitchFamily="18" charset="0"/>
              </a:rPr>
              <a:t>Two</a:t>
            </a:r>
            <a:r>
              <a:rPr lang="fr-FR" i="1" dirty="0">
                <a:latin typeface="Times New Roman" panose="02020603050405020304" pitchFamily="18" charset="0"/>
                <a:cs typeface="Times New Roman" panose="02020603050405020304" pitchFamily="18" charset="0"/>
              </a:rPr>
              <a:t> classes of </a:t>
            </a:r>
            <a:r>
              <a:rPr lang="fr-FR" i="1" dirty="0" err="1">
                <a:latin typeface="Times New Roman" panose="02020603050405020304" pitchFamily="18" charset="0"/>
                <a:cs typeface="Times New Roman" panose="02020603050405020304" pitchFamily="18" charset="0"/>
              </a:rPr>
              <a:t>persons</a:t>
            </a:r>
            <a:r>
              <a:rPr lang="fr-FR" i="1" dirty="0">
                <a:latin typeface="Times New Roman" panose="02020603050405020304" pitchFamily="18" charset="0"/>
                <a:cs typeface="Times New Roman" panose="02020603050405020304" pitchFamily="18" charset="0"/>
              </a:rPr>
              <a:t> </a:t>
            </a:r>
            <a:r>
              <a:rPr lang="fr-FR" i="1" dirty="0" err="1">
                <a:latin typeface="Times New Roman" panose="02020603050405020304" pitchFamily="18" charset="0"/>
                <a:cs typeface="Times New Roman" panose="02020603050405020304" pitchFamily="18" charset="0"/>
              </a:rPr>
              <a:t>were</a:t>
            </a:r>
            <a:r>
              <a:rPr lang="fr-FR" i="1" dirty="0">
                <a:latin typeface="Times New Roman" panose="02020603050405020304" pitchFamily="18" charset="0"/>
                <a:cs typeface="Times New Roman" panose="02020603050405020304" pitchFamily="18" charset="0"/>
              </a:rPr>
              <a:t> </a:t>
            </a:r>
            <a:r>
              <a:rPr lang="fr-FR" i="1" dirty="0" err="1">
                <a:latin typeface="Times New Roman" panose="02020603050405020304" pitchFamily="18" charset="0"/>
                <a:cs typeface="Times New Roman" panose="02020603050405020304" pitchFamily="18" charset="0"/>
              </a:rPr>
              <a:t>apt</a:t>
            </a:r>
            <a:r>
              <a:rPr lang="fr-FR" i="1" dirty="0">
                <a:latin typeface="Times New Roman" panose="02020603050405020304" pitchFamily="18" charset="0"/>
                <a:cs typeface="Times New Roman" panose="02020603050405020304" pitchFamily="18" charset="0"/>
              </a:rPr>
              <a:t> to lose </a:t>
            </a:r>
            <a:r>
              <a:rPr lang="fr-FR" i="1" dirty="0" err="1">
                <a:latin typeface="Times New Roman" panose="02020603050405020304" pitchFamily="18" charset="0"/>
                <a:cs typeface="Times New Roman" panose="02020603050405020304" pitchFamily="18" charset="0"/>
              </a:rPr>
              <a:t>their</a:t>
            </a:r>
            <a:r>
              <a:rPr lang="fr-FR" i="1" dirty="0">
                <a:latin typeface="Times New Roman" panose="02020603050405020304" pitchFamily="18" charset="0"/>
                <a:cs typeface="Times New Roman" panose="02020603050405020304" pitchFamily="18" charset="0"/>
              </a:rPr>
              <a:t> </a:t>
            </a:r>
            <a:r>
              <a:rPr lang="fr-FR" i="1" dirty="0" err="1">
                <a:latin typeface="Times New Roman" panose="02020603050405020304" pitchFamily="18" charset="0"/>
                <a:cs typeface="Times New Roman" panose="02020603050405020304" pitchFamily="18" charset="0"/>
              </a:rPr>
              <a:t>negroes</a:t>
            </a:r>
            <a:r>
              <a:rPr lang="fr-FR" i="1" dirty="0">
                <a:latin typeface="Times New Roman" panose="02020603050405020304" pitchFamily="18" charset="0"/>
                <a:cs typeface="Times New Roman" panose="02020603050405020304" pitchFamily="18" charset="0"/>
              </a:rPr>
              <a:t>; </a:t>
            </a:r>
            <a:r>
              <a:rPr lang="fr-FR" i="1" dirty="0" err="1">
                <a:latin typeface="Times New Roman" panose="02020603050405020304" pitchFamily="18" charset="0"/>
                <a:cs typeface="Times New Roman" panose="02020603050405020304" pitchFamily="18" charset="0"/>
              </a:rPr>
              <a:t>those</a:t>
            </a:r>
            <a:r>
              <a:rPr lang="fr-FR" i="1" dirty="0">
                <a:latin typeface="Times New Roman" panose="02020603050405020304" pitchFamily="18" charset="0"/>
                <a:cs typeface="Times New Roman" panose="02020603050405020304" pitchFamily="18" charset="0"/>
              </a:rPr>
              <a:t> </a:t>
            </a:r>
            <a:r>
              <a:rPr lang="fr-FR" i="1" dirty="0" err="1">
                <a:latin typeface="Times New Roman" panose="02020603050405020304" pitchFamily="18" charset="0"/>
                <a:cs typeface="Times New Roman" panose="02020603050405020304" pitchFamily="18" charset="0"/>
              </a:rPr>
              <a:t>who</a:t>
            </a:r>
            <a:r>
              <a:rPr lang="fr-FR" i="1" dirty="0">
                <a:latin typeface="Times New Roman" panose="02020603050405020304" pitchFamily="18" charset="0"/>
                <a:cs typeface="Times New Roman" panose="02020603050405020304" pitchFamily="18" charset="0"/>
              </a:rPr>
              <a:t> made </a:t>
            </a:r>
            <a:r>
              <a:rPr lang="fr-FR" i="1" dirty="0" err="1">
                <a:latin typeface="Times New Roman" panose="02020603050405020304" pitchFamily="18" charset="0"/>
                <a:cs typeface="Times New Roman" panose="02020603050405020304" pitchFamily="18" charset="0"/>
              </a:rPr>
              <a:t>themselves</a:t>
            </a:r>
            <a:r>
              <a:rPr lang="fr-FR" i="1" dirty="0">
                <a:latin typeface="Times New Roman" panose="02020603050405020304" pitchFamily="18" charset="0"/>
                <a:cs typeface="Times New Roman" panose="02020603050405020304" pitchFamily="18" charset="0"/>
              </a:rPr>
              <a:t> </a:t>
            </a:r>
            <a:r>
              <a:rPr lang="fr-FR" i="1" dirty="0" err="1">
                <a:latin typeface="Times New Roman" panose="02020603050405020304" pitchFamily="18" charset="0"/>
                <a:cs typeface="Times New Roman" panose="02020603050405020304" pitchFamily="18" charset="0"/>
              </a:rPr>
              <a:t>too</a:t>
            </a:r>
            <a:r>
              <a:rPr lang="fr-FR" i="1" dirty="0">
                <a:latin typeface="Times New Roman" panose="02020603050405020304" pitchFamily="18" charset="0"/>
                <a:cs typeface="Times New Roman" panose="02020603050405020304" pitchFamily="18" charset="0"/>
              </a:rPr>
              <a:t> </a:t>
            </a:r>
            <a:r>
              <a:rPr lang="fr-FR" i="1" dirty="0" err="1">
                <a:latin typeface="Times New Roman" panose="02020603050405020304" pitchFamily="18" charset="0"/>
                <a:cs typeface="Times New Roman" panose="02020603050405020304" pitchFamily="18" charset="0"/>
              </a:rPr>
              <a:t>familiar</a:t>
            </a:r>
            <a:r>
              <a:rPr lang="fr-FR" i="1" dirty="0">
                <a:latin typeface="Times New Roman" panose="02020603050405020304" pitchFamily="18" charset="0"/>
                <a:cs typeface="Times New Roman" panose="02020603050405020304" pitchFamily="18" charset="0"/>
              </a:rPr>
              <a:t> </a:t>
            </a:r>
            <a:r>
              <a:rPr lang="fr-FR" i="1" dirty="0" err="1">
                <a:latin typeface="Times New Roman" panose="02020603050405020304" pitchFamily="18" charset="0"/>
                <a:cs typeface="Times New Roman" panose="02020603050405020304" pitchFamily="18" charset="0"/>
              </a:rPr>
              <a:t>with</a:t>
            </a:r>
            <a:r>
              <a:rPr lang="fr-FR" i="1" dirty="0">
                <a:latin typeface="Times New Roman" panose="02020603050405020304" pitchFamily="18" charset="0"/>
                <a:cs typeface="Times New Roman" panose="02020603050405020304" pitchFamily="18" charset="0"/>
              </a:rPr>
              <a:t> </a:t>
            </a:r>
            <a:r>
              <a:rPr lang="fr-FR" i="1" dirty="0" err="1">
                <a:latin typeface="Times New Roman" panose="02020603050405020304" pitchFamily="18" charset="0"/>
                <a:cs typeface="Times New Roman" panose="02020603050405020304" pitchFamily="18" charset="0"/>
              </a:rPr>
              <a:t>them</a:t>
            </a:r>
            <a:r>
              <a:rPr lang="fr-FR" i="1" dirty="0">
                <a:latin typeface="Times New Roman" panose="02020603050405020304" pitchFamily="18" charset="0"/>
                <a:cs typeface="Times New Roman" panose="02020603050405020304" pitchFamily="18" charset="0"/>
              </a:rPr>
              <a:t>, </a:t>
            </a:r>
            <a:r>
              <a:rPr lang="fr-FR" i="1" dirty="0" err="1">
                <a:latin typeface="Times New Roman" panose="02020603050405020304" pitchFamily="18" charset="0"/>
                <a:cs typeface="Times New Roman" panose="02020603050405020304" pitchFamily="18" charset="0"/>
              </a:rPr>
              <a:t>treating</a:t>
            </a:r>
            <a:r>
              <a:rPr lang="fr-FR" i="1" dirty="0">
                <a:latin typeface="Times New Roman" panose="02020603050405020304" pitchFamily="18" charset="0"/>
                <a:cs typeface="Times New Roman" panose="02020603050405020304" pitchFamily="18" charset="0"/>
              </a:rPr>
              <a:t> </a:t>
            </a:r>
            <a:r>
              <a:rPr lang="fr-FR" i="1" dirty="0" err="1">
                <a:latin typeface="Times New Roman" panose="02020603050405020304" pitchFamily="18" charset="0"/>
                <a:cs typeface="Times New Roman" panose="02020603050405020304" pitchFamily="18" charset="0"/>
              </a:rPr>
              <a:t>them</a:t>
            </a:r>
            <a:r>
              <a:rPr lang="fr-FR" i="1" dirty="0">
                <a:latin typeface="Times New Roman" panose="02020603050405020304" pitchFamily="18" charset="0"/>
                <a:cs typeface="Times New Roman" panose="02020603050405020304" pitchFamily="18" charset="0"/>
              </a:rPr>
              <a:t> as </a:t>
            </a:r>
            <a:r>
              <a:rPr lang="fr-FR" i="1" dirty="0" err="1">
                <a:latin typeface="Times New Roman" panose="02020603050405020304" pitchFamily="18" charset="0"/>
                <a:cs typeface="Times New Roman" panose="02020603050405020304" pitchFamily="18" charset="0"/>
              </a:rPr>
              <a:t>equals</a:t>
            </a:r>
            <a:r>
              <a:rPr lang="fr-FR" i="1" dirty="0">
                <a:latin typeface="Times New Roman" panose="02020603050405020304" pitchFamily="18" charset="0"/>
                <a:cs typeface="Times New Roman" panose="02020603050405020304" pitchFamily="18" charset="0"/>
              </a:rPr>
              <a:t>, and </a:t>
            </a:r>
            <a:r>
              <a:rPr lang="fr-FR" i="1" dirty="0" err="1">
                <a:latin typeface="Times New Roman" panose="02020603050405020304" pitchFamily="18" charset="0"/>
                <a:cs typeface="Times New Roman" panose="02020603050405020304" pitchFamily="18" charset="0"/>
              </a:rPr>
              <a:t>making</a:t>
            </a:r>
            <a:r>
              <a:rPr lang="fr-FR" i="1" dirty="0">
                <a:latin typeface="Times New Roman" panose="02020603050405020304" pitchFamily="18" charset="0"/>
                <a:cs typeface="Times New Roman" panose="02020603050405020304" pitchFamily="18" charset="0"/>
              </a:rPr>
              <a:t> </a:t>
            </a:r>
            <a:r>
              <a:rPr lang="fr-FR" i="1" dirty="0" err="1">
                <a:latin typeface="Times New Roman" panose="02020603050405020304" pitchFamily="18" charset="0"/>
                <a:cs typeface="Times New Roman" panose="02020603050405020304" pitchFamily="18" charset="0"/>
              </a:rPr>
              <a:t>little</a:t>
            </a:r>
            <a:r>
              <a:rPr lang="fr-FR" i="1" dirty="0">
                <a:latin typeface="Times New Roman" panose="02020603050405020304" pitchFamily="18" charset="0"/>
                <a:cs typeface="Times New Roman" panose="02020603050405020304" pitchFamily="18" charset="0"/>
              </a:rPr>
              <a:t> or no distinction in regard to </a:t>
            </a:r>
            <a:r>
              <a:rPr lang="fr-FR" i="1" dirty="0" err="1">
                <a:latin typeface="Times New Roman" panose="02020603050405020304" pitchFamily="18" charset="0"/>
                <a:cs typeface="Times New Roman" panose="02020603050405020304" pitchFamily="18" charset="0"/>
              </a:rPr>
              <a:t>color</a:t>
            </a:r>
            <a:r>
              <a:rPr lang="fr-FR" i="1" dirty="0">
                <a:latin typeface="Times New Roman" panose="02020603050405020304" pitchFamily="18" charset="0"/>
                <a:cs typeface="Times New Roman" panose="02020603050405020304" pitchFamily="18" charset="0"/>
              </a:rPr>
              <a:t>; and, on the </a:t>
            </a:r>
            <a:r>
              <a:rPr lang="fr-FR" i="1" dirty="0" err="1">
                <a:latin typeface="Times New Roman" panose="02020603050405020304" pitchFamily="18" charset="0"/>
                <a:cs typeface="Times New Roman" panose="02020603050405020304" pitchFamily="18" charset="0"/>
              </a:rPr>
              <a:t>other</a:t>
            </a:r>
            <a:r>
              <a:rPr lang="fr-FR" i="1" dirty="0">
                <a:latin typeface="Times New Roman" panose="02020603050405020304" pitchFamily="18" charset="0"/>
                <a:cs typeface="Times New Roman" panose="02020603050405020304" pitchFamily="18" charset="0"/>
              </a:rPr>
              <a:t> hand, </a:t>
            </a:r>
            <a:r>
              <a:rPr lang="fr-FR" i="1" dirty="0" err="1">
                <a:latin typeface="Times New Roman" panose="02020603050405020304" pitchFamily="18" charset="0"/>
                <a:cs typeface="Times New Roman" panose="02020603050405020304" pitchFamily="18" charset="0"/>
              </a:rPr>
              <a:t>those</a:t>
            </a:r>
            <a:r>
              <a:rPr lang="fr-FR" i="1" dirty="0">
                <a:latin typeface="Times New Roman" panose="02020603050405020304" pitchFamily="18" charset="0"/>
                <a:cs typeface="Times New Roman" panose="02020603050405020304" pitchFamily="18" charset="0"/>
              </a:rPr>
              <a:t> </a:t>
            </a:r>
            <a:r>
              <a:rPr lang="fr-FR" i="1" dirty="0" err="1">
                <a:latin typeface="Times New Roman" panose="02020603050405020304" pitchFamily="18" charset="0"/>
                <a:cs typeface="Times New Roman" panose="02020603050405020304" pitchFamily="18" charset="0"/>
              </a:rPr>
              <a:t>who</a:t>
            </a:r>
            <a:r>
              <a:rPr lang="fr-FR" i="1" dirty="0">
                <a:latin typeface="Times New Roman" panose="02020603050405020304" pitchFamily="18" charset="0"/>
                <a:cs typeface="Times New Roman" panose="02020603050405020304" pitchFamily="18" charset="0"/>
              </a:rPr>
              <a:t> </a:t>
            </a:r>
            <a:r>
              <a:rPr lang="fr-FR" i="1" dirty="0" err="1">
                <a:latin typeface="Times New Roman" panose="02020603050405020304" pitchFamily="18" charset="0"/>
                <a:cs typeface="Times New Roman" panose="02020603050405020304" pitchFamily="18" charset="0"/>
              </a:rPr>
              <a:t>treated</a:t>
            </a:r>
            <a:r>
              <a:rPr lang="fr-FR" i="1" dirty="0">
                <a:latin typeface="Times New Roman" panose="02020603050405020304" pitchFamily="18" charset="0"/>
                <a:cs typeface="Times New Roman" panose="02020603050405020304" pitchFamily="18" charset="0"/>
              </a:rPr>
              <a:t> </a:t>
            </a:r>
            <a:r>
              <a:rPr lang="fr-FR" i="1" dirty="0" err="1">
                <a:latin typeface="Times New Roman" panose="02020603050405020304" pitchFamily="18" charset="0"/>
                <a:cs typeface="Times New Roman" panose="02020603050405020304" pitchFamily="18" charset="0"/>
              </a:rPr>
              <a:t>them</a:t>
            </a:r>
            <a:r>
              <a:rPr lang="fr-FR" i="1" dirty="0">
                <a:latin typeface="Times New Roman" panose="02020603050405020304" pitchFamily="18" charset="0"/>
                <a:cs typeface="Times New Roman" panose="02020603050405020304" pitchFamily="18" charset="0"/>
              </a:rPr>
              <a:t> </a:t>
            </a:r>
            <a:r>
              <a:rPr lang="fr-FR" i="1" dirty="0" err="1">
                <a:latin typeface="Times New Roman" panose="02020603050405020304" pitchFamily="18" charset="0"/>
                <a:cs typeface="Times New Roman" panose="02020603050405020304" pitchFamily="18" charset="0"/>
              </a:rPr>
              <a:t>cruelly</a:t>
            </a:r>
            <a:r>
              <a:rPr lang="fr-FR" dirty="0">
                <a:latin typeface="Times New Roman" panose="02020603050405020304" pitchFamily="18" charset="0"/>
                <a:cs typeface="Times New Roman" panose="02020603050405020304" pitchFamily="18" charset="0"/>
              </a:rPr>
              <a:t>… » Samuel </a:t>
            </a:r>
            <a:r>
              <a:rPr lang="fr-FR" dirty="0" err="1">
                <a:latin typeface="Times New Roman" panose="02020603050405020304" pitchFamily="18" charset="0"/>
                <a:cs typeface="Times New Roman" panose="02020603050405020304" pitchFamily="18" charset="0"/>
              </a:rPr>
              <a:t>Adolphus</a:t>
            </a:r>
            <a:r>
              <a:rPr lang="fr-FR" dirty="0">
                <a:latin typeface="Times New Roman" panose="02020603050405020304" pitchFamily="18" charset="0"/>
                <a:cs typeface="Times New Roman" panose="02020603050405020304" pitchFamily="18" charset="0"/>
              </a:rPr>
              <a:t> Cartwright (1851)</a:t>
            </a:r>
          </a:p>
        </p:txBody>
      </p:sp>
    </p:spTree>
    <p:extLst>
      <p:ext uri="{BB962C8B-B14F-4D97-AF65-F5344CB8AC3E}">
        <p14:creationId xmlns:p14="http://schemas.microsoft.com/office/powerpoint/2010/main" val="39038657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5289978E-6A0B-2000-4C06-7A3F3BA5EA59}"/>
              </a:ext>
            </a:extLst>
          </p:cNvPr>
          <p:cNvPicPr>
            <a:picLocks noGrp="1" noChangeAspect="1"/>
          </p:cNvPicPr>
          <p:nvPr>
            <p:ph idx="1"/>
          </p:nvPr>
        </p:nvPicPr>
        <p:blipFill>
          <a:blip r:embed="rId2"/>
          <a:stretch>
            <a:fillRect/>
          </a:stretch>
        </p:blipFill>
        <p:spPr>
          <a:xfrm>
            <a:off x="1280160" y="816879"/>
            <a:ext cx="9473183" cy="5487804"/>
          </a:xfrm>
        </p:spPr>
      </p:pic>
    </p:spTree>
    <p:extLst>
      <p:ext uri="{BB962C8B-B14F-4D97-AF65-F5344CB8AC3E}">
        <p14:creationId xmlns:p14="http://schemas.microsoft.com/office/powerpoint/2010/main" val="35392031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C6A586-2BFE-7DA3-1EAC-92B9E11DF436}"/>
              </a:ext>
            </a:extLst>
          </p:cNvPr>
          <p:cNvSpPr>
            <a:spLocks noGrp="1"/>
          </p:cNvSpPr>
          <p:nvPr>
            <p:ph type="title"/>
          </p:nvPr>
        </p:nvSpPr>
        <p:spPr/>
        <p:txBody>
          <a:bodyPr>
            <a:normAutofit/>
          </a:bodyPr>
          <a:lstStyle/>
          <a:p>
            <a:r>
              <a:rPr lang="fr-FR" sz="2800" i="1" dirty="0">
                <a:latin typeface="Times New Roman" panose="02020603050405020304" pitchFamily="18" charset="0"/>
                <a:cs typeface="Times New Roman" panose="02020603050405020304" pitchFamily="18" charset="0"/>
              </a:rPr>
              <a:t>There </a:t>
            </a:r>
            <a:r>
              <a:rPr lang="fr-FR" sz="2800" i="1" dirty="0" err="1">
                <a:latin typeface="Times New Roman" panose="02020603050405020304" pitchFamily="18" charset="0"/>
                <a:cs typeface="Times New Roman" panose="02020603050405020304" pitchFamily="18" charset="0"/>
              </a:rPr>
              <a:t>is</a:t>
            </a:r>
            <a:r>
              <a:rPr lang="fr-FR" sz="2800" i="1" dirty="0">
                <a:latin typeface="Times New Roman" panose="02020603050405020304" pitchFamily="18" charset="0"/>
                <a:cs typeface="Times New Roman" panose="02020603050405020304" pitchFamily="18" charset="0"/>
              </a:rPr>
              <a:t> the </a:t>
            </a:r>
            <a:r>
              <a:rPr lang="fr-FR" sz="2800" i="1" dirty="0" err="1">
                <a:latin typeface="Times New Roman" panose="02020603050405020304" pitchFamily="18" charset="0"/>
                <a:cs typeface="Times New Roman" panose="02020603050405020304" pitchFamily="18" charset="0"/>
              </a:rPr>
              <a:t>same</a:t>
            </a:r>
            <a:r>
              <a:rPr lang="fr-FR" sz="2800" i="1" dirty="0">
                <a:latin typeface="Times New Roman" panose="02020603050405020304" pitchFamily="18" charset="0"/>
                <a:cs typeface="Times New Roman" panose="02020603050405020304" pitchFamily="18" charset="0"/>
              </a:rPr>
              <a:t> </a:t>
            </a:r>
            <a:r>
              <a:rPr lang="fr-FR" sz="2800" i="1" dirty="0" err="1">
                <a:latin typeface="Times New Roman" panose="02020603050405020304" pitchFamily="18" charset="0"/>
                <a:cs typeface="Times New Roman" panose="02020603050405020304" pitchFamily="18" charset="0"/>
              </a:rPr>
              <a:t>difference</a:t>
            </a:r>
            <a:r>
              <a:rPr lang="fr-FR" sz="2800" i="1" dirty="0">
                <a:latin typeface="Times New Roman" panose="02020603050405020304" pitchFamily="18" charset="0"/>
                <a:cs typeface="Times New Roman" panose="02020603050405020304" pitchFamily="18" charset="0"/>
              </a:rPr>
              <a:t> in the </a:t>
            </a:r>
            <a:r>
              <a:rPr lang="fr-FR" sz="2800" i="1" dirty="0" err="1">
                <a:latin typeface="Times New Roman" panose="02020603050405020304" pitchFamily="18" charset="0"/>
                <a:cs typeface="Times New Roman" panose="02020603050405020304" pitchFamily="18" charset="0"/>
              </a:rPr>
              <a:t>flesh</a:t>
            </a:r>
            <a:r>
              <a:rPr lang="fr-FR" sz="2800" i="1" dirty="0">
                <a:latin typeface="Times New Roman" panose="02020603050405020304" pitchFamily="18" charset="0"/>
                <a:cs typeface="Times New Roman" panose="02020603050405020304" pitchFamily="18" charset="0"/>
              </a:rPr>
              <a:t> of the white and black man, in regard  to </a:t>
            </a:r>
            <a:r>
              <a:rPr lang="fr-FR" sz="2800" i="1" dirty="0" err="1">
                <a:latin typeface="Times New Roman" panose="02020603050405020304" pitchFamily="18" charset="0"/>
                <a:cs typeface="Times New Roman" panose="02020603050405020304" pitchFamily="18" charset="0"/>
              </a:rPr>
              <a:t>color</a:t>
            </a:r>
            <a:r>
              <a:rPr lang="fr-FR" sz="2800" i="1" dirty="0">
                <a:latin typeface="Times New Roman" panose="02020603050405020304" pitchFamily="18" charset="0"/>
                <a:cs typeface="Times New Roman" panose="02020603050405020304" pitchFamily="18" charset="0"/>
              </a:rPr>
              <a:t>, </a:t>
            </a:r>
            <a:r>
              <a:rPr lang="fr-FR" sz="2800" i="1" dirty="0" err="1">
                <a:latin typeface="Times New Roman" panose="02020603050405020304" pitchFamily="18" charset="0"/>
                <a:cs typeface="Times New Roman" panose="02020603050405020304" pitchFamily="18" charset="0"/>
              </a:rPr>
              <a:t>that</a:t>
            </a:r>
            <a:r>
              <a:rPr lang="fr-FR" sz="2800" i="1" dirty="0">
                <a:latin typeface="Times New Roman" panose="02020603050405020304" pitchFamily="18" charset="0"/>
                <a:cs typeface="Times New Roman" panose="02020603050405020304" pitchFamily="18" charset="0"/>
              </a:rPr>
              <a:t> </a:t>
            </a:r>
            <a:r>
              <a:rPr lang="fr-FR" sz="2800" i="1" dirty="0" err="1">
                <a:latin typeface="Times New Roman" panose="02020603050405020304" pitchFamily="18" charset="0"/>
                <a:cs typeface="Times New Roman" panose="02020603050405020304" pitchFamily="18" charset="0"/>
              </a:rPr>
              <a:t>exists</a:t>
            </a:r>
            <a:r>
              <a:rPr lang="fr-FR" sz="2800" i="1" dirty="0">
                <a:latin typeface="Times New Roman" panose="02020603050405020304" pitchFamily="18" charset="0"/>
                <a:cs typeface="Times New Roman" panose="02020603050405020304" pitchFamily="18" charset="0"/>
              </a:rPr>
              <a:t> </a:t>
            </a:r>
            <a:r>
              <a:rPr lang="fr-FR" sz="2800" i="1" dirty="0" err="1">
                <a:latin typeface="Times New Roman" panose="02020603050405020304" pitchFamily="18" charset="0"/>
                <a:cs typeface="Times New Roman" panose="02020603050405020304" pitchFamily="18" charset="0"/>
              </a:rPr>
              <a:t>between</a:t>
            </a:r>
            <a:r>
              <a:rPr lang="fr-FR" sz="2800" i="1" dirty="0">
                <a:latin typeface="Times New Roman" panose="02020603050405020304" pitchFamily="18" charset="0"/>
                <a:cs typeface="Times New Roman" panose="02020603050405020304" pitchFamily="18" charset="0"/>
              </a:rPr>
              <a:t> the </a:t>
            </a:r>
            <a:r>
              <a:rPr lang="fr-FR" sz="2800" i="1" dirty="0" err="1">
                <a:latin typeface="Times New Roman" panose="02020603050405020304" pitchFamily="18" charset="0"/>
                <a:cs typeface="Times New Roman" panose="02020603050405020304" pitchFamily="18" charset="0"/>
              </a:rPr>
              <a:t>flesh</a:t>
            </a:r>
            <a:r>
              <a:rPr lang="fr-FR" sz="2800" i="1" dirty="0">
                <a:latin typeface="Times New Roman" panose="02020603050405020304" pitchFamily="18" charset="0"/>
                <a:cs typeface="Times New Roman" panose="02020603050405020304" pitchFamily="18" charset="0"/>
              </a:rPr>
              <a:t> of the </a:t>
            </a:r>
            <a:r>
              <a:rPr lang="fr-FR" sz="2800" i="1" dirty="0" err="1">
                <a:latin typeface="Times New Roman" panose="02020603050405020304" pitchFamily="18" charset="0"/>
                <a:cs typeface="Times New Roman" panose="02020603050405020304" pitchFamily="18" charset="0"/>
              </a:rPr>
              <a:t>rabbit</a:t>
            </a:r>
            <a:r>
              <a:rPr lang="fr-FR" sz="2800" i="1" dirty="0">
                <a:latin typeface="Times New Roman" panose="02020603050405020304" pitchFamily="18" charset="0"/>
                <a:cs typeface="Times New Roman" panose="02020603050405020304" pitchFamily="18" charset="0"/>
              </a:rPr>
              <a:t> and the </a:t>
            </a:r>
            <a:r>
              <a:rPr lang="fr-FR" sz="2800" i="1" dirty="0" err="1">
                <a:latin typeface="Times New Roman" panose="02020603050405020304" pitchFamily="18" charset="0"/>
                <a:cs typeface="Times New Roman" panose="02020603050405020304" pitchFamily="18" charset="0"/>
              </a:rPr>
              <a:t>hare</a:t>
            </a:r>
            <a:endParaRPr lang="fr-FR" sz="2800" i="1" dirty="0">
              <a:latin typeface="Times New Roman" panose="02020603050405020304" pitchFamily="18" charset="0"/>
              <a:cs typeface="Times New Roman" panose="02020603050405020304" pitchFamily="18" charset="0"/>
            </a:endParaRPr>
          </a:p>
        </p:txBody>
      </p:sp>
      <p:pic>
        <p:nvPicPr>
          <p:cNvPr id="5" name="Espace réservé du contenu 4">
            <a:extLst>
              <a:ext uri="{FF2B5EF4-FFF2-40B4-BE49-F238E27FC236}">
                <a16:creationId xmlns:a16="http://schemas.microsoft.com/office/drawing/2014/main" id="{CE369B7C-A9D7-F22F-44E8-E87089AF987B}"/>
              </a:ext>
            </a:extLst>
          </p:cNvPr>
          <p:cNvPicPr>
            <a:picLocks noGrp="1" noChangeAspect="1"/>
          </p:cNvPicPr>
          <p:nvPr>
            <p:ph idx="1"/>
          </p:nvPr>
        </p:nvPicPr>
        <p:blipFill>
          <a:blip r:embed="rId2"/>
          <a:stretch>
            <a:fillRect/>
          </a:stretch>
        </p:blipFill>
        <p:spPr>
          <a:xfrm>
            <a:off x="2776178" y="1825625"/>
            <a:ext cx="6639643" cy="4351338"/>
          </a:xfrm>
        </p:spPr>
      </p:pic>
    </p:spTree>
    <p:extLst>
      <p:ext uri="{BB962C8B-B14F-4D97-AF65-F5344CB8AC3E}">
        <p14:creationId xmlns:p14="http://schemas.microsoft.com/office/powerpoint/2010/main" val="2647729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D3C732-86E9-A5DA-77FB-4846B3F3AA24}"/>
              </a:ext>
            </a:extLst>
          </p:cNvPr>
          <p:cNvSpPr>
            <a:spLocks noGrp="1"/>
          </p:cNvSpPr>
          <p:nvPr>
            <p:ph type="title"/>
          </p:nvPr>
        </p:nvSpPr>
        <p:spPr/>
        <p:txBody>
          <a:bodyPr/>
          <a:lstStyle/>
          <a:p>
            <a:pPr algn="ctr"/>
            <a:r>
              <a:rPr lang="fr-FR" i="0" dirty="0" err="1">
                <a:solidFill>
                  <a:srgbClr val="333333"/>
                </a:solidFill>
                <a:effectLst/>
                <a:latin typeface="Times New Roman" panose="02020603050405020304" pitchFamily="18" charset="0"/>
                <a:cs typeface="Times New Roman" panose="02020603050405020304" pitchFamily="18" charset="0"/>
              </a:rPr>
              <a:t>Dysæthesia</a:t>
            </a:r>
            <a:r>
              <a:rPr lang="fr-FR" i="0" dirty="0">
                <a:solidFill>
                  <a:srgbClr val="333333"/>
                </a:solidFill>
                <a:effectLst/>
                <a:latin typeface="Times New Roman" panose="02020603050405020304" pitchFamily="18" charset="0"/>
                <a:cs typeface="Times New Roman" panose="02020603050405020304" pitchFamily="18" charset="0"/>
              </a:rPr>
              <a:t> </a:t>
            </a:r>
            <a:r>
              <a:rPr lang="fr-FR" i="0" dirty="0" err="1">
                <a:solidFill>
                  <a:srgbClr val="333333"/>
                </a:solidFill>
                <a:effectLst/>
                <a:latin typeface="Times New Roman" panose="02020603050405020304" pitchFamily="18" charset="0"/>
                <a:cs typeface="Times New Roman" panose="02020603050405020304" pitchFamily="18" charset="0"/>
              </a:rPr>
              <a:t>Æthiopis</a:t>
            </a:r>
            <a:r>
              <a:rPr lang="fr-FR" i="0" dirty="0">
                <a:solidFill>
                  <a:srgbClr val="333333"/>
                </a:solidFill>
                <a:effectLst/>
                <a:latin typeface="Times New Roman" panose="02020603050405020304" pitchFamily="18" charset="0"/>
                <a:cs typeface="Times New Roman" panose="02020603050405020304" pitchFamily="18" charset="0"/>
              </a:rPr>
              <a:t> </a:t>
            </a:r>
            <a:endParaRPr lang="fr-FR"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FBC90E3D-3B24-56B8-B249-DDC7ADD76792}"/>
              </a:ext>
            </a:extLst>
          </p:cNvPr>
          <p:cNvSpPr>
            <a:spLocks noGrp="1"/>
          </p:cNvSpPr>
          <p:nvPr>
            <p:ph idx="1"/>
          </p:nvPr>
        </p:nvSpPr>
        <p:spPr>
          <a:xfrm>
            <a:off x="838200" y="2157984"/>
            <a:ext cx="6659880" cy="4334890"/>
          </a:xfrm>
        </p:spPr>
        <p:txBody>
          <a:bodyPr/>
          <a:lstStyle/>
          <a:p>
            <a:r>
              <a:rPr lang="fr-FR" i="1" dirty="0" err="1">
                <a:latin typeface="Times New Roman" panose="02020603050405020304" pitchFamily="18" charset="0"/>
                <a:cs typeface="Times New Roman" panose="02020603050405020304" pitchFamily="18" charset="0"/>
              </a:rPr>
              <a:t>Rascality</a:t>
            </a:r>
            <a:r>
              <a:rPr lang="fr-FR" i="1" dirty="0">
                <a:latin typeface="Times New Roman" panose="02020603050405020304" pitchFamily="18" charset="0"/>
                <a:cs typeface="Times New Roman" panose="02020603050405020304" pitchFamily="18" charset="0"/>
              </a:rPr>
              <a:t>  - </a:t>
            </a:r>
            <a:r>
              <a:rPr lang="el-GR" i="1" dirty="0">
                <a:latin typeface="Times New Roman" panose="02020603050405020304" pitchFamily="18" charset="0"/>
                <a:cs typeface="Times New Roman" panose="02020603050405020304" pitchFamily="18" charset="0"/>
              </a:rPr>
              <a:t>κατεργαριά, κακουργία</a:t>
            </a:r>
          </a:p>
          <a:p>
            <a:pPr marL="0" indent="0">
              <a:buNone/>
            </a:pPr>
            <a:endParaRPr lang="el-GR" i="1" dirty="0">
              <a:latin typeface="Times New Roman" panose="02020603050405020304" pitchFamily="18" charset="0"/>
              <a:cs typeface="Times New Roman" panose="02020603050405020304" pitchFamily="18" charset="0"/>
            </a:endParaRPr>
          </a:p>
          <a:p>
            <a:r>
              <a:rPr lang="el-GR" dirty="0">
                <a:latin typeface="Times New Roman" panose="02020603050405020304" pitchFamily="18" charset="0"/>
                <a:cs typeface="Times New Roman" panose="02020603050405020304" pitchFamily="18" charset="0"/>
              </a:rPr>
              <a:t>Παθογνωμονικές αλλοιώσεις → χηλοειδή</a:t>
            </a:r>
            <a:endParaRPr lang="fr-FR" dirty="0">
              <a:latin typeface="Times New Roman" panose="02020603050405020304" pitchFamily="18" charset="0"/>
              <a:cs typeface="Times New Roman" panose="02020603050405020304" pitchFamily="18" charset="0"/>
            </a:endParaRPr>
          </a:p>
          <a:p>
            <a:r>
              <a:rPr lang="el-GR" dirty="0">
                <a:latin typeface="Times New Roman" panose="02020603050405020304" pitchFamily="18" charset="0"/>
                <a:cs typeface="Times New Roman" panose="02020603050405020304" pitchFamily="18" charset="0"/>
              </a:rPr>
              <a:t>Νωθρότητα, οκνηρία</a:t>
            </a:r>
          </a:p>
          <a:p>
            <a:r>
              <a:rPr lang="el-GR" dirty="0">
                <a:latin typeface="Times New Roman" panose="02020603050405020304" pitchFamily="18" charset="0"/>
                <a:cs typeface="Times New Roman" panose="02020603050405020304" pitchFamily="18" charset="0"/>
              </a:rPr>
              <a:t>Αγνωμοσύνη προς τα  « αφεντικά » </a:t>
            </a:r>
          </a:p>
          <a:p>
            <a:r>
              <a:rPr lang="el-GR" dirty="0">
                <a:latin typeface="Times New Roman" panose="02020603050405020304" pitchFamily="18" charset="0"/>
                <a:cs typeface="Times New Roman" panose="02020603050405020304" pitchFamily="18" charset="0"/>
              </a:rPr>
              <a:t>Μειωμένη εργατικότητα</a:t>
            </a:r>
          </a:p>
          <a:p>
            <a:r>
              <a:rPr lang="el-GR" dirty="0">
                <a:latin typeface="Times New Roman" panose="02020603050405020304" pitchFamily="18" charset="0"/>
                <a:cs typeface="Times New Roman" panose="02020603050405020304" pitchFamily="18" charset="0"/>
              </a:rPr>
              <a:t>Υπαισθησία – αναισθησία </a:t>
            </a:r>
          </a:p>
          <a:p>
            <a:r>
              <a:rPr lang="el-GR" dirty="0">
                <a:latin typeface="Times New Roman" panose="02020603050405020304" pitchFamily="18" charset="0"/>
                <a:cs typeface="Times New Roman" panose="02020603050405020304" pitchFamily="18" charset="0"/>
              </a:rPr>
              <a:t>Μειωμένη αίσθηση του πόνου </a:t>
            </a:r>
          </a:p>
          <a:p>
            <a:endParaRPr lang="fr-FR" dirty="0">
              <a:latin typeface="Times New Roman" panose="02020603050405020304" pitchFamily="18" charset="0"/>
              <a:cs typeface="Times New Roman" panose="02020603050405020304" pitchFamily="18" charset="0"/>
            </a:endParaRPr>
          </a:p>
          <a:p>
            <a:endParaRPr lang="fr-FR" dirty="0">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DD7DF987-ABE2-7669-06BB-E487F66E18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2251" y="1754696"/>
            <a:ext cx="3670461" cy="4802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21667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E94748-4532-59FD-4402-851593C0A112}"/>
              </a:ext>
            </a:extLst>
          </p:cNvPr>
          <p:cNvSpPr>
            <a:spLocks noGrp="1"/>
          </p:cNvSpPr>
          <p:nvPr>
            <p:ph type="title"/>
          </p:nvPr>
        </p:nvSpPr>
        <p:spPr>
          <a:xfrm>
            <a:off x="838200" y="365125"/>
            <a:ext cx="5947611" cy="1325563"/>
          </a:xfrm>
        </p:spPr>
        <p:txBody>
          <a:bodyPr/>
          <a:lstStyle/>
          <a:p>
            <a:r>
              <a:rPr lang="el-GR" dirty="0">
                <a:latin typeface="Times New Roman" panose="02020603050405020304" pitchFamily="18" charset="0"/>
                <a:cs typeface="Times New Roman" panose="02020603050405020304" pitchFamily="18" charset="0"/>
              </a:rPr>
              <a:t>Αιθιοπική Δυσαισθησία</a:t>
            </a:r>
            <a:endParaRPr lang="fr-FR"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BF741FC8-4B3A-80DC-7E10-899DD09AD2A9}"/>
              </a:ext>
            </a:extLst>
          </p:cNvPr>
          <p:cNvSpPr>
            <a:spLocks noGrp="1"/>
          </p:cNvSpPr>
          <p:nvPr>
            <p:ph idx="1"/>
          </p:nvPr>
        </p:nvSpPr>
        <p:spPr>
          <a:xfrm>
            <a:off x="838200" y="1825625"/>
            <a:ext cx="5779168" cy="4351338"/>
          </a:xfrm>
        </p:spPr>
        <p:txBody>
          <a:bodyPr>
            <a:normAutofit/>
          </a:bodyPr>
          <a:lstStyle/>
          <a:p>
            <a:pPr marL="0" indent="0" algn="ctr">
              <a:buNone/>
            </a:pPr>
            <a:endParaRPr lang="fr-FR" dirty="0">
              <a:latin typeface="Times New Roman" panose="02020603050405020304" pitchFamily="18" charset="0"/>
              <a:cs typeface="Times New Roman" panose="02020603050405020304" pitchFamily="18" charset="0"/>
            </a:endParaRPr>
          </a:p>
          <a:p>
            <a:pPr marL="0" indent="0" algn="ctr">
              <a:buNone/>
            </a:pPr>
            <a:r>
              <a:rPr lang="fr-FR" dirty="0">
                <a:latin typeface="Times New Roman" panose="02020603050405020304" pitchFamily="18" charset="0"/>
                <a:cs typeface="Times New Roman" panose="02020603050405020304" pitchFamily="18" charset="0"/>
              </a:rPr>
              <a:t>X</a:t>
            </a:r>
            <a:r>
              <a:rPr lang="el-GR" dirty="0" err="1">
                <a:latin typeface="Times New Roman" panose="02020603050405020304" pitchFamily="18" charset="0"/>
                <a:cs typeface="Times New Roman" panose="02020603050405020304" pitchFamily="18" charset="0"/>
              </a:rPr>
              <a:t>ηλοειδή</a:t>
            </a:r>
            <a:r>
              <a:rPr lang="el-GR" dirty="0">
                <a:latin typeface="Times New Roman" panose="02020603050405020304" pitchFamily="18" charset="0"/>
                <a:cs typeface="Times New Roman" panose="02020603050405020304" pitchFamily="18" charset="0"/>
              </a:rPr>
              <a:t> και υπερτροφικές ουλές ύστερα από φραγγέλωση </a:t>
            </a:r>
            <a:r>
              <a:rPr lang="el-GR" dirty="0" err="1">
                <a:latin typeface="Times New Roman" panose="02020603050405020304" pitchFamily="18" charset="0"/>
                <a:cs typeface="Times New Roman" panose="02020603050405020304" pitchFamily="18" charset="0"/>
              </a:rPr>
              <a:t>ΑφροΑμερικανού</a:t>
            </a:r>
            <a:r>
              <a:rPr lang="el-GR" dirty="0">
                <a:latin typeface="Times New Roman" panose="02020603050405020304" pitchFamily="18" charset="0"/>
                <a:cs typeface="Times New Roman" panose="02020603050405020304" pitchFamily="18" charset="0"/>
              </a:rPr>
              <a:t> σκλάβου. Τέτοιες δερματικές βλάβες </a:t>
            </a:r>
            <a:r>
              <a:rPr lang="el-GR" dirty="0" err="1">
                <a:latin typeface="Times New Roman" panose="02020603050405020304" pitchFamily="18" charset="0"/>
                <a:cs typeface="Times New Roman" panose="02020603050405020304" pitchFamily="18" charset="0"/>
              </a:rPr>
              <a:t>επεκαλείτο</a:t>
            </a:r>
            <a:r>
              <a:rPr lang="el-GR" dirty="0">
                <a:latin typeface="Times New Roman" panose="02020603050405020304" pitchFamily="18" charset="0"/>
                <a:cs typeface="Times New Roman" panose="02020603050405020304" pitchFamily="18" charset="0"/>
              </a:rPr>
              <a:t> ως δήθεν ειδικές της Αιθιοπικής Δυσαισθησίας ο </a:t>
            </a:r>
            <a:r>
              <a:rPr lang="el-GR" dirty="0" err="1">
                <a:latin typeface="Times New Roman" panose="02020603050405020304" pitchFamily="18" charset="0"/>
                <a:cs typeface="Times New Roman" panose="02020603050405020304" pitchFamily="18" charset="0"/>
              </a:rPr>
              <a:t>Δρ</a:t>
            </a:r>
            <a:r>
              <a:rPr lang="el-GR" dirty="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Samuel A. Cartwright</a:t>
            </a:r>
          </a:p>
        </p:txBody>
      </p:sp>
      <p:pic>
        <p:nvPicPr>
          <p:cNvPr id="3074" name="Picture 2">
            <a:extLst>
              <a:ext uri="{FF2B5EF4-FFF2-40B4-BE49-F238E27FC236}">
                <a16:creationId xmlns:a16="http://schemas.microsoft.com/office/drawing/2014/main" id="{C0935CDD-5318-9F82-D1E0-682D0FFBAF1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988" b="-14988"/>
          <a:stretch/>
        </p:blipFill>
        <p:spPr bwMode="auto">
          <a:xfrm>
            <a:off x="7200732" y="681037"/>
            <a:ext cx="41370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27784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4DE9B4-261A-B41D-FAD4-FA8D6305638E}"/>
              </a:ext>
            </a:extLst>
          </p:cNvPr>
          <p:cNvSpPr>
            <a:spLocks noGrp="1"/>
          </p:cNvSpPr>
          <p:nvPr>
            <p:ph type="title"/>
          </p:nvPr>
        </p:nvSpPr>
        <p:spPr/>
        <p:txBody>
          <a:bodyPr/>
          <a:lstStyle/>
          <a:p>
            <a:pPr algn="ctr"/>
            <a:r>
              <a:rPr lang="el-GR" dirty="0">
                <a:latin typeface="Times New Roman" panose="02020603050405020304" pitchFamily="18" charset="0"/>
                <a:cs typeface="Times New Roman" panose="02020603050405020304" pitchFamily="18" charset="0"/>
              </a:rPr>
              <a:t>Θεραπεία της Αιθιοπικής δυσαισθησίας</a:t>
            </a:r>
            <a:endParaRPr lang="fr-FR"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ACAFC5A0-64CA-0E85-348A-53D8793A60A3}"/>
              </a:ext>
            </a:extLst>
          </p:cNvPr>
          <p:cNvSpPr>
            <a:spLocks noGrp="1"/>
          </p:cNvSpPr>
          <p:nvPr>
            <p:ph idx="1"/>
          </p:nvPr>
        </p:nvSpPr>
        <p:spPr>
          <a:xfrm>
            <a:off x="838200" y="2006600"/>
            <a:ext cx="11085576" cy="4486275"/>
          </a:xfrm>
        </p:spPr>
        <p:txBody>
          <a:bodyPr/>
          <a:lstStyle/>
          <a:p>
            <a:r>
              <a:rPr lang="el-GR" u="sng" dirty="0">
                <a:latin typeface="Times New Roman" panose="02020603050405020304" pitchFamily="18" charset="0"/>
                <a:cs typeface="Times New Roman" panose="02020603050405020304" pitchFamily="18" charset="0"/>
              </a:rPr>
              <a:t>Διέγερση προς αποκατάσταση της δερματικής υπαισθησίας</a:t>
            </a:r>
          </a:p>
          <a:p>
            <a:r>
              <a:rPr lang="el-GR" dirty="0">
                <a:latin typeface="Times New Roman" panose="02020603050405020304" pitchFamily="18" charset="0"/>
                <a:cs typeface="Times New Roman" panose="02020603050405020304" pitchFamily="18" charset="0"/>
              </a:rPr>
              <a:t> λουτρό με σαπούνι και ζεστό νερό</a:t>
            </a:r>
          </a:p>
          <a:p>
            <a:r>
              <a:rPr lang="el-GR" dirty="0">
                <a:latin typeface="Times New Roman" panose="02020603050405020304" pitchFamily="18" charset="0"/>
                <a:cs typeface="Times New Roman" panose="02020603050405020304" pitchFamily="18" charset="0"/>
              </a:rPr>
              <a:t> επάλειψη με λάδι </a:t>
            </a:r>
          </a:p>
          <a:p>
            <a:r>
              <a:rPr lang="el-GR" dirty="0">
                <a:latin typeface="Times New Roman" panose="02020603050405020304" pitchFamily="18" charset="0"/>
                <a:cs typeface="Times New Roman" panose="02020603050405020304" pitchFamily="18" charset="0"/>
              </a:rPr>
              <a:t> μαστίγωση με φαρδύ λουρί</a:t>
            </a:r>
          </a:p>
          <a:p>
            <a:r>
              <a:rPr lang="el-GR" dirty="0">
                <a:latin typeface="Times New Roman" panose="02020603050405020304" pitchFamily="18" charset="0"/>
                <a:cs typeface="Times New Roman" panose="02020603050405020304" pitchFamily="18" charset="0"/>
              </a:rPr>
              <a:t> ανάθεση επιτέλεσης δύσκολης εργασίας στην ύπαιθρο, κάτω από τον ήλιο</a:t>
            </a:r>
          </a:p>
          <a:p>
            <a:r>
              <a:rPr lang="el-GR" dirty="0">
                <a:latin typeface="Times New Roman" panose="02020603050405020304" pitchFamily="18" charset="0"/>
                <a:cs typeface="Times New Roman" panose="02020603050405020304" pitchFamily="18" charset="0"/>
              </a:rPr>
              <a:t> ειδική </a:t>
            </a:r>
            <a:r>
              <a:rPr lang="el-GR" dirty="0" err="1">
                <a:latin typeface="Times New Roman" panose="02020603050405020304" pitchFamily="18" charset="0"/>
                <a:cs typeface="Times New Roman" panose="02020603050405020304" pitchFamily="18" charset="0"/>
              </a:rPr>
              <a:t>διαίτα</a:t>
            </a:r>
            <a:r>
              <a:rPr lang="el-GR" dirty="0">
                <a:latin typeface="Times New Roman" panose="02020603050405020304" pitchFamily="18" charset="0"/>
                <a:cs typeface="Times New Roman" panose="02020603050405020304" pitchFamily="18" charset="0"/>
              </a:rPr>
              <a:t>, επαρκής νυχτερινή ανάπαυση</a:t>
            </a:r>
          </a:p>
          <a:p>
            <a:r>
              <a:rPr lang="el-GR" dirty="0">
                <a:latin typeface="Times New Roman" panose="02020603050405020304" pitchFamily="18" charset="0"/>
                <a:cs typeface="Times New Roman" panose="02020603050405020304" pitchFamily="18" charset="0"/>
              </a:rPr>
              <a:t> αρκετές επαναλήψεις του ιδίου πρωτοκόλλου </a:t>
            </a:r>
          </a:p>
          <a:p>
            <a:endParaRPr lang="el-G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50074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A4E99E5-9318-3066-93F8-94A21D6D0CED}"/>
              </a:ext>
            </a:extLst>
          </p:cNvPr>
          <p:cNvSpPr>
            <a:spLocks noGrp="1"/>
          </p:cNvSpPr>
          <p:nvPr>
            <p:ph type="ctrTitle"/>
          </p:nvPr>
        </p:nvSpPr>
        <p:spPr>
          <a:xfrm>
            <a:off x="4267200" y="2777923"/>
            <a:ext cx="7924800" cy="1692197"/>
          </a:xfrm>
        </p:spPr>
        <p:txBody>
          <a:bodyPr>
            <a:normAutofit fontScale="90000"/>
          </a:bodyPr>
          <a:lstStyle/>
          <a:p>
            <a:pPr>
              <a:lnSpc>
                <a:spcPct val="100000"/>
              </a:lnSpc>
            </a:pPr>
            <a:br>
              <a:rPr lang="fr-FR" sz="2400" b="1" dirty="0">
                <a:effectLst/>
                <a:latin typeface="Times New Roman" panose="02020603050405020304" pitchFamily="18" charset="0"/>
                <a:ea typeface="Calibri" panose="020F0502020204030204" pitchFamily="34" charset="0"/>
                <a:cs typeface="Times New Roman" panose="02020603050405020304" pitchFamily="18" charset="0"/>
              </a:rPr>
            </a:br>
            <a:r>
              <a:rPr lang="el-GR" sz="3200" b="1" strike="sngStrike" dirty="0">
                <a:effectLst/>
                <a:latin typeface="Times New Roman" panose="02020603050405020304" pitchFamily="18" charset="0"/>
                <a:ea typeface="Calibri" panose="020F0502020204030204" pitchFamily="34" charset="0"/>
                <a:cs typeface="Times New Roman" panose="02020603050405020304" pitchFamily="18" charset="0"/>
              </a:rPr>
              <a:t>Δερματοπάθειες έγχρωμου πληθυσμού </a:t>
            </a:r>
            <a:br>
              <a:rPr lang="el-GR" sz="3200" b="1" strike="sngStrike" dirty="0">
                <a:effectLst/>
                <a:latin typeface="Times New Roman" panose="02020603050405020304" pitchFamily="18" charset="0"/>
                <a:ea typeface="Calibri" panose="020F0502020204030204" pitchFamily="34" charset="0"/>
                <a:cs typeface="Times New Roman" panose="02020603050405020304" pitchFamily="18" charset="0"/>
              </a:rPr>
            </a:br>
            <a:r>
              <a:rPr lang="el-GR" sz="3200" b="1" dirty="0">
                <a:effectLst/>
                <a:latin typeface="Times New Roman" panose="02020603050405020304" pitchFamily="18" charset="0"/>
                <a:ea typeface="Calibri" panose="020F0502020204030204" pitchFamily="34" charset="0"/>
                <a:cs typeface="Times New Roman" panose="02020603050405020304" pitchFamily="18" charset="0"/>
              </a:rPr>
              <a:t>Δερματοπάθειες σε </a:t>
            </a:r>
            <a:r>
              <a:rPr lang="el-GR" sz="3200" b="1" dirty="0" err="1">
                <a:effectLst/>
                <a:latin typeface="Times New Roman" panose="02020603050405020304" pitchFamily="18" charset="0"/>
                <a:ea typeface="Calibri" panose="020F0502020204030204" pitchFamily="34" charset="0"/>
                <a:cs typeface="Times New Roman" panose="02020603050405020304" pitchFamily="18" charset="0"/>
              </a:rPr>
              <a:t>βαθύχροα</a:t>
            </a:r>
            <a:r>
              <a:rPr lang="el-GR" sz="3200" b="1" dirty="0">
                <a:effectLst/>
                <a:latin typeface="Times New Roman" panose="02020603050405020304" pitchFamily="18" charset="0"/>
                <a:ea typeface="Calibri" panose="020F0502020204030204" pitchFamily="34" charset="0"/>
                <a:cs typeface="Times New Roman" panose="02020603050405020304" pitchFamily="18" charset="0"/>
              </a:rPr>
              <a:t> – μελανόχρωμα δέρματα</a:t>
            </a:r>
            <a:br>
              <a:rPr lang="fr-FR" sz="3100" b="1" dirty="0">
                <a:effectLst/>
                <a:latin typeface="Times New Roman" panose="02020603050405020304" pitchFamily="18" charset="0"/>
                <a:ea typeface="Calibri" panose="020F0502020204030204" pitchFamily="34" charset="0"/>
                <a:cs typeface="Times New Roman" panose="02020603050405020304" pitchFamily="18" charset="0"/>
              </a:rPr>
            </a:br>
            <a:endParaRPr lang="el-GR" sz="2700" dirty="0">
              <a:latin typeface="Times New Roman" panose="02020603050405020304" pitchFamily="18" charset="0"/>
              <a:cs typeface="Times New Roman" panose="02020603050405020304" pitchFamily="18" charset="0"/>
            </a:endParaRPr>
          </a:p>
        </p:txBody>
      </p:sp>
      <p:sp>
        <p:nvSpPr>
          <p:cNvPr id="3" name="Υπότιτλος 2">
            <a:extLst>
              <a:ext uri="{FF2B5EF4-FFF2-40B4-BE49-F238E27FC236}">
                <a16:creationId xmlns:a16="http://schemas.microsoft.com/office/drawing/2014/main" id="{B776A706-703E-2F79-61F7-56AC223570A8}"/>
              </a:ext>
            </a:extLst>
          </p:cNvPr>
          <p:cNvSpPr>
            <a:spLocks noGrp="1"/>
          </p:cNvSpPr>
          <p:nvPr>
            <p:ph type="subTitle" idx="1"/>
          </p:nvPr>
        </p:nvSpPr>
        <p:spPr>
          <a:xfrm>
            <a:off x="4944533" y="4470120"/>
            <a:ext cx="6570134" cy="1692205"/>
          </a:xfrm>
        </p:spPr>
        <p:txBody>
          <a:bodyPr>
            <a:normAutofit fontScale="92500"/>
          </a:bodyPr>
          <a:lstStyle/>
          <a:p>
            <a:r>
              <a:rPr lang="el-GR" sz="2800" b="1" dirty="0" err="1">
                <a:latin typeface="Times New Roman" panose="02020603050405020304" pitchFamily="18" charset="0"/>
                <a:ea typeface="Calibri" panose="020F0502020204030204" pitchFamily="34" charset="0"/>
                <a:cs typeface="Times New Roman" panose="02020603050405020304" pitchFamily="18" charset="0"/>
              </a:rPr>
              <a:t>Δρ</a:t>
            </a:r>
            <a:r>
              <a:rPr lang="el-GR" sz="2800" b="1" dirty="0">
                <a:latin typeface="Times New Roman" panose="02020603050405020304" pitchFamily="18" charset="0"/>
                <a:ea typeface="Calibri" panose="020F0502020204030204" pitchFamily="34" charset="0"/>
                <a:cs typeface="Times New Roman" panose="02020603050405020304" pitchFamily="18" charset="0"/>
              </a:rPr>
              <a:t> </a:t>
            </a:r>
            <a:r>
              <a:rPr lang="el-GR" sz="2800" b="1" dirty="0" err="1">
                <a:latin typeface="Times New Roman" panose="02020603050405020304" pitchFamily="18" charset="0"/>
                <a:ea typeface="Calibri" panose="020F0502020204030204" pitchFamily="34" charset="0"/>
                <a:cs typeface="Times New Roman" panose="02020603050405020304" pitchFamily="18" charset="0"/>
              </a:rPr>
              <a:t>Δημητρι</a:t>
            </a:r>
            <a:r>
              <a:rPr lang="fr-FR" sz="2800" b="1" dirty="0" err="1">
                <a:latin typeface="Times New Roman" panose="02020603050405020304" pitchFamily="18" charset="0"/>
                <a:ea typeface="Calibri" panose="020F0502020204030204" pitchFamily="34" charset="0"/>
                <a:cs typeface="Times New Roman" panose="02020603050405020304" pitchFamily="18" charset="0"/>
              </a:rPr>
              <a:t>ά</a:t>
            </a:r>
            <a:r>
              <a:rPr lang="el-GR" sz="2800" b="1" dirty="0" err="1">
                <a:latin typeface="Times New Roman" panose="02020603050405020304" pitchFamily="18" charset="0"/>
                <a:ea typeface="Calibri" panose="020F0502020204030204" pitchFamily="34" charset="0"/>
                <a:cs typeface="Times New Roman" panose="02020603050405020304" pitchFamily="18" charset="0"/>
              </a:rPr>
              <a:t>δης</a:t>
            </a:r>
            <a:r>
              <a:rPr lang="el-GR" sz="2800" b="1" dirty="0">
                <a:latin typeface="Times New Roman" panose="02020603050405020304" pitchFamily="18" charset="0"/>
                <a:ea typeface="Calibri" panose="020F0502020204030204" pitchFamily="34" charset="0"/>
                <a:cs typeface="Times New Roman" panose="02020603050405020304" pitchFamily="18" charset="0"/>
              </a:rPr>
              <a:t> Ιωάννης</a:t>
            </a:r>
            <a:br>
              <a:rPr lang="el-GR" sz="2800" dirty="0">
                <a:latin typeface="Times New Roman" panose="02020603050405020304" pitchFamily="18" charset="0"/>
                <a:ea typeface="Calibri" panose="020F0502020204030204" pitchFamily="34" charset="0"/>
                <a:cs typeface="Times New Roman" panose="02020603050405020304" pitchFamily="18" charset="0"/>
              </a:rPr>
            </a:br>
            <a:r>
              <a:rPr lang="el-GR" sz="2800" dirty="0">
                <a:latin typeface="Times New Roman" panose="02020603050405020304" pitchFamily="18" charset="0"/>
                <a:ea typeface="Calibri" panose="020F0502020204030204" pitchFamily="34" charset="0"/>
                <a:cs typeface="Times New Roman" panose="02020603050405020304" pitchFamily="18" charset="0"/>
              </a:rPr>
              <a:t>Δερματολόγος – Αφροδισιολόγος</a:t>
            </a:r>
          </a:p>
          <a:p>
            <a:r>
              <a:rPr lang="el-GR" sz="2800" dirty="0">
                <a:effectLst/>
                <a:latin typeface="Times New Roman" panose="02020603050405020304" pitchFamily="18" charset="0"/>
                <a:ea typeface="Calibri" panose="020F0502020204030204" pitchFamily="34" charset="0"/>
                <a:cs typeface="Times New Roman" panose="02020603050405020304" pitchFamily="18" charset="0"/>
              </a:rPr>
              <a:t>Επιστη</a:t>
            </a:r>
            <a:r>
              <a:rPr lang="el-GR" sz="2800" dirty="0">
                <a:latin typeface="Times New Roman" panose="02020603050405020304" pitchFamily="18" charset="0"/>
                <a:ea typeface="Calibri" panose="020F0502020204030204" pitchFamily="34" charset="0"/>
                <a:cs typeface="Times New Roman" panose="02020603050405020304" pitchFamily="18" charset="0"/>
              </a:rPr>
              <a:t>μονικός Συνεργάτης Εργαστηρίου Ιστορίας της Ιατρικής Ιατρικής Σχολής Αθηνών</a:t>
            </a:r>
            <a:endParaRPr lang="fr-FR"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098" name="Picture 2" descr="ΕΡΓΑΣΤΗΡΙΟ ΙΣΤΟΡΙΑΣ ΤΗΣ ΙΑΤΡΙΚΗΣ &amp; ΙΑΤΡΙΚΗΣ ΗΘΙΚΗΣ PhD Canditates - ΕΡΓΑΣΤΗΡΙΟ  ΙΣΤΟΡΙΑΣ ΤΗΣ ΙΑΤΡΙΚΗΣ &amp; ΙΑΤΡΙΚΗΣ ΗΘΙΚΗΣ">
            <a:extLst>
              <a:ext uri="{FF2B5EF4-FFF2-40B4-BE49-F238E27FC236}">
                <a16:creationId xmlns:a16="http://schemas.microsoft.com/office/drawing/2014/main" id="{23F2F009-8D4C-7E3F-5AB0-9308E1292C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4234" y="420133"/>
            <a:ext cx="1937658" cy="193765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2">
            <a:extLst>
              <a:ext uri="{FF2B5EF4-FFF2-40B4-BE49-F238E27FC236}">
                <a16:creationId xmlns:a16="http://schemas.microsoft.com/office/drawing/2014/main" id="{A3854B9B-0735-3F2A-DC74-0B75F1F53B5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7" name="Image 6">
            <a:extLst>
              <a:ext uri="{FF2B5EF4-FFF2-40B4-BE49-F238E27FC236}">
                <a16:creationId xmlns:a16="http://schemas.microsoft.com/office/drawing/2014/main" id="{DDFE0EBE-7DAE-48C9-9FFC-A664FEB67FE1}"/>
              </a:ext>
            </a:extLst>
          </p:cNvPr>
          <p:cNvPicPr>
            <a:picLocks noChangeAspect="1"/>
          </p:cNvPicPr>
          <p:nvPr/>
        </p:nvPicPr>
        <p:blipFill>
          <a:blip r:embed="rId3"/>
          <a:stretch>
            <a:fillRect/>
          </a:stretch>
        </p:blipFill>
        <p:spPr>
          <a:xfrm>
            <a:off x="406400" y="420133"/>
            <a:ext cx="4064000" cy="6096000"/>
          </a:xfrm>
          <a:prstGeom prst="rect">
            <a:avLst/>
          </a:prstGeom>
        </p:spPr>
      </p:pic>
    </p:spTree>
    <p:extLst>
      <p:ext uri="{BB962C8B-B14F-4D97-AF65-F5344CB8AC3E}">
        <p14:creationId xmlns:p14="http://schemas.microsoft.com/office/powerpoint/2010/main" val="14775885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3F96B8-631E-814F-C57F-3A237A41E363}"/>
              </a:ext>
            </a:extLst>
          </p:cNvPr>
          <p:cNvSpPr>
            <a:spLocks noGrp="1"/>
          </p:cNvSpPr>
          <p:nvPr>
            <p:ph type="title"/>
          </p:nvPr>
        </p:nvSpPr>
        <p:spPr>
          <a:xfrm>
            <a:off x="838200" y="365125"/>
            <a:ext cx="4670425" cy="1325563"/>
          </a:xfrm>
        </p:spPr>
        <p:txBody>
          <a:bodyPr/>
          <a:lstStyle/>
          <a:p>
            <a:pPr algn="ctr"/>
            <a:r>
              <a:rPr lang="el-GR" dirty="0">
                <a:latin typeface="Times New Roman" panose="02020603050405020304" pitchFamily="18" charset="0"/>
                <a:cs typeface="Times New Roman" panose="02020603050405020304" pitchFamily="18" charset="0"/>
              </a:rPr>
              <a:t>Ευχαριστώ !</a:t>
            </a:r>
            <a:endParaRPr lang="fr-FR"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6DA32DEC-FBA8-931F-1CDD-459BF36368D3}"/>
              </a:ext>
            </a:extLst>
          </p:cNvPr>
          <p:cNvSpPr>
            <a:spLocks noGrp="1"/>
          </p:cNvSpPr>
          <p:nvPr>
            <p:ph idx="1"/>
          </p:nvPr>
        </p:nvSpPr>
        <p:spPr>
          <a:xfrm>
            <a:off x="649705" y="2285999"/>
            <a:ext cx="4716379" cy="818147"/>
          </a:xfrm>
        </p:spPr>
        <p:txBody>
          <a:bodyPr>
            <a:normAutofit fontScale="77500" lnSpcReduction="20000"/>
          </a:bodyPr>
          <a:lstStyle/>
          <a:p>
            <a:pPr marL="0" indent="0">
              <a:buNone/>
            </a:pPr>
            <a:r>
              <a:rPr lang="el-GR" dirty="0">
                <a:latin typeface="Times New Roman" panose="02020603050405020304" pitchFamily="18" charset="0"/>
                <a:cs typeface="Times New Roman" panose="02020603050405020304" pitchFamily="18" charset="0"/>
              </a:rPr>
              <a:t>Κοριτσάκι σε αγρό (Μάρτιος 1905). Έργο της Αμερικανίδας ζωγράφου </a:t>
            </a:r>
            <a:r>
              <a:rPr lang="fr-FR" dirty="0">
                <a:latin typeface="Times New Roman" panose="02020603050405020304" pitchFamily="18" charset="0"/>
                <a:cs typeface="Times New Roman" panose="02020603050405020304" pitchFamily="18" charset="0"/>
              </a:rPr>
              <a:t>Grace Carpenter Hudson (1865-1937)</a:t>
            </a:r>
          </a:p>
        </p:txBody>
      </p:sp>
      <p:pic>
        <p:nvPicPr>
          <p:cNvPr id="4098" name="Picture 2">
            <a:extLst>
              <a:ext uri="{FF2B5EF4-FFF2-40B4-BE49-F238E27FC236}">
                <a16:creationId xmlns:a16="http://schemas.microsoft.com/office/drawing/2014/main" id="{ADD5DC6A-6114-2277-7678-CAEF85A3F5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3375" y="0"/>
            <a:ext cx="46704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8624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1876</TotalTime>
  <Words>1128</Words>
  <Application>Microsoft Office PowerPoint</Application>
  <PresentationFormat>Ευρεία οθόνη</PresentationFormat>
  <Paragraphs>124</Paragraphs>
  <Slides>47</Slides>
  <Notes>0</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47</vt:i4>
      </vt:variant>
    </vt:vector>
  </HeadingPairs>
  <TitlesOfParts>
    <vt:vector size="55" baseType="lpstr">
      <vt:lpstr>Arial</vt:lpstr>
      <vt:lpstr>Arial</vt:lpstr>
      <vt:lpstr>Calibri</vt:lpstr>
      <vt:lpstr>Calibri Light</vt:lpstr>
      <vt:lpstr>system-ui</vt:lpstr>
      <vt:lpstr>Times New Roman</vt:lpstr>
      <vt:lpstr>Wingdings</vt:lpstr>
      <vt:lpstr>Thème Office</vt:lpstr>
      <vt:lpstr>Το δέρμα και η διαφορετικότητα: μια προσέγγιση μέσα από την επιστημολογία και την κοινωνιολογία της ιατρικής  28 Νοεμβρίου 2025</vt:lpstr>
      <vt:lpstr>Παρουσίαση του PowerPoint</vt:lpstr>
      <vt:lpstr>Γεωγραφικό πλάτος και Φυσική Επιλογή </vt:lpstr>
      <vt:lpstr>Παρουσίαση του PowerPoint</vt:lpstr>
      <vt:lpstr>Παρουσίαση του PowerPoint</vt:lpstr>
      <vt:lpstr>Παρουσίαση του PowerPoint</vt:lpstr>
      <vt:lpstr>Ιστολογική εικόνα έντονα κεχρωσμένου δέρματος</vt:lpstr>
      <vt:lpstr>Παρουσίαση του PowerPoint</vt:lpstr>
      <vt:lpstr>The Fitzpatrick Scale</vt:lpstr>
      <vt:lpstr>Δερματολογικός ευρωπαιοκεντρισμός  </vt:lpstr>
      <vt:lpstr>Dr Antoine Petit cours DCP</vt:lpstr>
      <vt:lpstr>Γονοτυπική ετερογένεια στην Αφρική</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Dermatologie de la diversité</vt:lpstr>
      <vt:lpstr>Παρουσίαση του PowerPoint</vt:lpstr>
      <vt:lpstr>Παρουσίαση του PowerPoint</vt:lpstr>
      <vt:lpstr>Ερύθημα</vt:lpstr>
      <vt:lpstr>Παρουσίαση του PowerPoint</vt:lpstr>
      <vt:lpstr>Ερύθημα</vt:lpstr>
      <vt:lpstr>Παρουσίαση του PowerPoint</vt:lpstr>
      <vt:lpstr>Παρουσίαση του PowerPoint</vt:lpstr>
      <vt:lpstr>Παρουσίαση του PowerPoint</vt:lpstr>
      <vt:lpstr>Ψηλάφηση!</vt:lpstr>
      <vt:lpstr>Μελαγχρωματικές διαταραχές</vt:lpstr>
      <vt:lpstr>Spots / Taches Φλεγμονώδης ακμή</vt:lpstr>
      <vt:lpstr>Παρουσίαση του PowerPoint</vt:lpstr>
      <vt:lpstr>« αφρικανικές » κερατοδερμίες των άκρων</vt:lpstr>
      <vt:lpstr>Παρουσίαση του PowerPoint</vt:lpstr>
      <vt:lpstr>Οικειοθελής αποχρωματισμός </vt:lpstr>
      <vt:lpstr>Εσφαλμένες αντιλήψεις που επεκράτησαν Στρεβλώσεις γύρω από το χρώμα του δέρματος</vt:lpstr>
      <vt:lpstr>Φυλετικές νοσολογικές αποκλίσεις</vt:lpstr>
      <vt:lpstr>"ΑΦΑ", Alpha Phi Alpha →  ΑΦροΑμερικανός</vt:lpstr>
      <vt:lpstr>Η ασχημοσύνη της φυλετικά σχεδιασμένης Ιατρικής (race-based medicine) Νόσοι αποδιδόμενες σε φυλετικές αποκλίσεις</vt:lpstr>
      <vt:lpstr>Παρουσίαση του PowerPoint</vt:lpstr>
      <vt:lpstr>Παρουσίαση του PowerPoint</vt:lpstr>
      <vt:lpstr>Drapetomania</vt:lpstr>
      <vt:lpstr>Παρουσίαση του PowerPoint</vt:lpstr>
      <vt:lpstr>There is the same difference in the flesh of the white and black man, in regard  to color, that exists between the flesh of the rabbit and the hare</vt:lpstr>
      <vt:lpstr>Dysæthesia Æthiopis </vt:lpstr>
      <vt:lpstr>Αιθιοπική Δυσαισθησία</vt:lpstr>
      <vt:lpstr>Θεραπεία της Αιθιοπικής δυσαισθησίας</vt:lpstr>
      <vt:lpstr> Δερματοπάθειες έγχρωμου πληθυσμού  Δερματοπάθειες σε βαθύχροα – μελανόχρωμα δέρματα </vt:lpstr>
      <vt:lpstr>Ευχαριστώ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IOANNIS DIMITRIADIS</dc:creator>
  <cp:lastModifiedBy>mkaramanou@o365.uoa.gr</cp:lastModifiedBy>
  <cp:revision>75</cp:revision>
  <dcterms:created xsi:type="dcterms:W3CDTF">2023-06-06T04:13:51Z</dcterms:created>
  <dcterms:modified xsi:type="dcterms:W3CDTF">2025-11-28T07:38:35Z</dcterms:modified>
</cp:coreProperties>
</file>