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376" r:id="rId2"/>
    <p:sldId id="411" r:id="rId3"/>
    <p:sldId id="377" r:id="rId4"/>
    <p:sldId id="383" r:id="rId5"/>
    <p:sldId id="366" r:id="rId6"/>
    <p:sldId id="348" r:id="rId7"/>
    <p:sldId id="416" r:id="rId8"/>
    <p:sldId id="426" r:id="rId9"/>
    <p:sldId id="417" r:id="rId10"/>
    <p:sldId id="418" r:id="rId11"/>
    <p:sldId id="415" r:id="rId12"/>
    <p:sldId id="388" r:id="rId13"/>
    <p:sldId id="407" r:id="rId14"/>
    <p:sldId id="326" r:id="rId15"/>
    <p:sldId id="276" r:id="rId16"/>
    <p:sldId id="427" r:id="rId17"/>
    <p:sldId id="343" r:id="rId18"/>
    <p:sldId id="341" r:id="rId19"/>
    <p:sldId id="440" r:id="rId20"/>
    <p:sldId id="375" r:id="rId21"/>
    <p:sldId id="400" r:id="rId22"/>
    <p:sldId id="403" r:id="rId23"/>
    <p:sldId id="408" r:id="rId24"/>
    <p:sldId id="409" r:id="rId25"/>
    <p:sldId id="389" r:id="rId26"/>
    <p:sldId id="391" r:id="rId27"/>
    <p:sldId id="398" r:id="rId28"/>
    <p:sldId id="397" r:id="rId29"/>
    <p:sldId id="399" r:id="rId30"/>
    <p:sldId id="339" r:id="rId31"/>
    <p:sldId id="331" r:id="rId32"/>
    <p:sldId id="329" r:id="rId33"/>
    <p:sldId id="387" r:id="rId34"/>
    <p:sldId id="457" r:id="rId35"/>
    <p:sldId id="410" r:id="rId36"/>
    <p:sldId id="393" r:id="rId37"/>
    <p:sldId id="336" r:id="rId38"/>
    <p:sldId id="414" r:id="rId39"/>
    <p:sldId id="333" r:id="rId40"/>
    <p:sldId id="352" r:id="rId41"/>
    <p:sldId id="349" r:id="rId42"/>
    <p:sldId id="350" r:id="rId43"/>
    <p:sldId id="351" r:id="rId44"/>
    <p:sldId id="337" r:id="rId45"/>
    <p:sldId id="345" r:id="rId46"/>
    <p:sldId id="390" r:id="rId47"/>
    <p:sldId id="385" r:id="rId48"/>
    <p:sldId id="355" r:id="rId49"/>
    <p:sldId id="459" r:id="rId50"/>
    <p:sldId id="461" r:id="rId51"/>
    <p:sldId id="460" r:id="rId52"/>
    <p:sldId id="354" r:id="rId53"/>
    <p:sldId id="384" r:id="rId54"/>
    <p:sldId id="386" r:id="rId55"/>
    <p:sldId id="381" r:id="rId56"/>
    <p:sldId id="340" r:id="rId57"/>
    <p:sldId id="374" r:id="rId58"/>
    <p:sldId id="412" r:id="rId59"/>
    <p:sldId id="448" r:id="rId60"/>
    <p:sldId id="446" r:id="rId61"/>
    <p:sldId id="325" r:id="rId62"/>
    <p:sldId id="328" r:id="rId63"/>
    <p:sldId id="449" r:id="rId64"/>
    <p:sldId id="413" r:id="rId65"/>
    <p:sldId id="419" r:id="rId66"/>
    <p:sldId id="420" r:id="rId67"/>
    <p:sldId id="450" r:id="rId68"/>
    <p:sldId id="421" r:id="rId69"/>
    <p:sldId id="447" r:id="rId70"/>
    <p:sldId id="423" r:id="rId71"/>
    <p:sldId id="422" r:id="rId72"/>
    <p:sldId id="451" r:id="rId73"/>
    <p:sldId id="444" r:id="rId74"/>
    <p:sldId id="428" r:id="rId75"/>
    <p:sldId id="430" r:id="rId76"/>
    <p:sldId id="431" r:id="rId77"/>
    <p:sldId id="462" r:id="rId78"/>
    <p:sldId id="335" r:id="rId79"/>
    <p:sldId id="432" r:id="rId80"/>
    <p:sldId id="344" r:id="rId8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30697" initials="3" lastIdx="1" clrIdx="0">
    <p:extLst>
      <p:ext uri="{19B8F6BF-5375-455C-9EA6-DF929625EA0E}">
        <p15:presenceInfo xmlns:p15="http://schemas.microsoft.com/office/powerpoint/2012/main" userId="30697"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111" d="100"/>
          <a:sy n="111" d="100"/>
        </p:scale>
        <p:origin x="480" y="96"/>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2-11-29T15:11:16.381" idx="1">
    <p:pos x="10" y="10"/>
    <p:text/>
    <p:extLst>
      <p:ext uri="{C676402C-5697-4E1C-873F-D02D1690AC5C}">
        <p15:threadingInfo xmlns:p15="http://schemas.microsoft.com/office/powerpoint/2012/main" timeZoneBias="-12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l-GR"/>
          </a:p>
        </p:txBody>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l-GR"/>
          </a:p>
        </p:txBody>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12/1/2025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12/1/2025</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12/1/2025</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12/1/2025</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12/1/2025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12/1/2025</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12/1/2025</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12/1/2025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12/1/2025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l-GR"/>
          </a:p>
        </p:txBody>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l-GR"/>
          </a:p>
        </p:txBody>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12/1/2025</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6.jp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jpg"/><Relationship Id="rId7"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8" Type="http://schemas.openxmlformats.org/officeDocument/2006/relationships/image" Target="../media/image16.jpg"/><Relationship Id="rId3" Type="http://schemas.openxmlformats.org/officeDocument/2006/relationships/image" Target="../media/image2.jpg"/><Relationship Id="rId7"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7.jpg"/></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comments" Target="../comments/comment1.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8" Type="http://schemas.openxmlformats.org/officeDocument/2006/relationships/image" Target="../media/image36.jpg"/><Relationship Id="rId3" Type="http://schemas.openxmlformats.org/officeDocument/2006/relationships/image" Target="../media/image2.jpg"/><Relationship Id="rId7" Type="http://schemas.openxmlformats.org/officeDocument/2006/relationships/image" Target="../media/image35.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4.jpg"/><Relationship Id="rId5" Type="http://schemas.openxmlformats.org/officeDocument/2006/relationships/image" Target="../media/image33.jpg"/><Relationship Id="rId10" Type="http://schemas.openxmlformats.org/officeDocument/2006/relationships/image" Target="../media/image38.png"/><Relationship Id="rId4" Type="http://schemas.openxmlformats.org/officeDocument/2006/relationships/image" Target="../media/image32.jpg"/><Relationship Id="rId9" Type="http://schemas.openxmlformats.org/officeDocument/2006/relationships/image" Target="../media/image37.png"/></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42.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6.png"/></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7.jpg"/></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9.png"/><Relationship Id="rId4" Type="http://schemas.openxmlformats.org/officeDocument/2006/relationships/image" Target="../media/image48.jpeg"/></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0.png"/></Relationships>
</file>

<file path=ppt/slides/_rels/slide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1.png"/></Relationships>
</file>

<file path=ppt/slides/_rels/slide2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2.png"/></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54.png"/><Relationship Id="rId4" Type="http://schemas.openxmlformats.org/officeDocument/2006/relationships/image" Target="../media/image53.png"/></Relationships>
</file>

<file path=ppt/slides/_rels/slide25.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2.jpg"/><Relationship Id="rId7" Type="http://schemas.openxmlformats.org/officeDocument/2006/relationships/image" Target="../media/image58.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 Id="rId9" Type="http://schemas.openxmlformats.org/officeDocument/2006/relationships/image" Target="../media/image60.png"/></Relationships>
</file>

<file path=ppt/slides/_rels/slide2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62.png"/><Relationship Id="rId4" Type="http://schemas.openxmlformats.org/officeDocument/2006/relationships/image" Target="../media/image61.png"/></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jpg"/></Relationships>
</file>

<file path=ppt/slides/_rels/slide28.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2.jpg"/><Relationship Id="rId7" Type="http://schemas.openxmlformats.org/officeDocument/2006/relationships/image" Target="../media/image69.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jpg"/></Relationships>
</file>

<file path=ppt/slides/_rels/slide2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3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3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78.jpg"/><Relationship Id="rId4" Type="http://schemas.openxmlformats.org/officeDocument/2006/relationships/image" Target="../media/image77.jpg"/></Relationships>
</file>

<file path=ppt/slides/_rels/slide3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79.png"/></Relationships>
</file>

<file path=ppt/slides/_rels/slide3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81.png"/><Relationship Id="rId4" Type="http://schemas.openxmlformats.org/officeDocument/2006/relationships/image" Target="../media/image80.png"/></Relationships>
</file>

<file path=ppt/slides/_rels/slide3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82.png"/></Relationships>
</file>

<file path=ppt/slides/_rels/slide3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83.png"/></Relationships>
</file>

<file path=ppt/slides/_rels/slide3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85.png"/><Relationship Id="rId4" Type="http://schemas.openxmlformats.org/officeDocument/2006/relationships/image" Target="../media/image84.png"/></Relationships>
</file>

<file path=ppt/slides/_rels/slide3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86.png"/></Relationships>
</file>

<file path=ppt/slides/_rels/slide3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88.png"/><Relationship Id="rId4" Type="http://schemas.openxmlformats.org/officeDocument/2006/relationships/image" Target="../media/image87.png"/></Relationships>
</file>

<file path=ppt/slides/_rels/slide4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89.jpg"/></Relationships>
</file>

<file path=ppt/slides/_rels/slide4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90.jpg"/></Relationships>
</file>

<file path=ppt/slides/_rels/slide4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91.jpg"/></Relationships>
</file>

<file path=ppt/slides/_rels/slide4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92.jpg"/></Relationships>
</file>

<file path=ppt/slides/_rels/slide4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93.jpg"/></Relationships>
</file>

<file path=ppt/slides/_rels/slide4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96.png"/><Relationship Id="rId5" Type="http://schemas.openxmlformats.org/officeDocument/2006/relationships/image" Target="../media/image95.jpg"/><Relationship Id="rId4" Type="http://schemas.openxmlformats.org/officeDocument/2006/relationships/image" Target="../media/image94.jpg"/></Relationships>
</file>

<file path=ppt/slides/_rels/slide4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97.png"/></Relationships>
</file>

<file path=ppt/slides/_rels/slide4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98.jpg"/></Relationships>
</file>

<file path=ppt/slides/_rels/slide4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00.jpg"/><Relationship Id="rId4" Type="http://schemas.openxmlformats.org/officeDocument/2006/relationships/image" Target="../media/image99.jpg"/></Relationships>
</file>

<file path=ppt/slides/_rels/slide4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03.png"/><Relationship Id="rId5" Type="http://schemas.openxmlformats.org/officeDocument/2006/relationships/image" Target="../media/image102.png"/><Relationship Id="rId4" Type="http://schemas.openxmlformats.org/officeDocument/2006/relationships/image" Target="../media/image101.png"/></Relationships>
</file>

<file path=ppt/slides/_rels/slide5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05.png"/><Relationship Id="rId4" Type="http://schemas.openxmlformats.org/officeDocument/2006/relationships/image" Target="../media/image104.png"/></Relationships>
</file>

<file path=ppt/slides/_rels/slide51.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109.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08.png"/><Relationship Id="rId5" Type="http://schemas.openxmlformats.org/officeDocument/2006/relationships/image" Target="../media/image107.jpeg"/><Relationship Id="rId4" Type="http://schemas.openxmlformats.org/officeDocument/2006/relationships/image" Target="../media/image106.png"/></Relationships>
</file>

<file path=ppt/slides/_rels/slide5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11.png"/><Relationship Id="rId4" Type="http://schemas.openxmlformats.org/officeDocument/2006/relationships/image" Target="../media/image110.png"/></Relationships>
</file>

<file path=ppt/slides/_rels/slide5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12.jpg"/></Relationships>
</file>

<file path=ppt/slides/_rels/slide5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15.jpg"/><Relationship Id="rId5" Type="http://schemas.openxmlformats.org/officeDocument/2006/relationships/image" Target="../media/image114.jpg"/><Relationship Id="rId4" Type="http://schemas.openxmlformats.org/officeDocument/2006/relationships/image" Target="../media/image113.png"/></Relationships>
</file>

<file path=ppt/slides/_rels/slide5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17.jpg"/><Relationship Id="rId4" Type="http://schemas.openxmlformats.org/officeDocument/2006/relationships/image" Target="../media/image116.jpg"/></Relationships>
</file>

<file path=ppt/slides/_rels/slide5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18.jpg"/></Relationships>
</file>

<file path=ppt/slides/_rels/slide5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19.png"/></Relationships>
</file>

<file path=ppt/slides/_rels/slide5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jpg"/></Relationships>
</file>

<file path=ppt/slides/_rels/slide5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20.png"/></Relationships>
</file>

<file path=ppt/slides/_rels/slide60.xml.rels><?xml version="1.0" encoding="UTF-8" standalone="yes"?>
<Relationships xmlns="http://schemas.openxmlformats.org/package/2006/relationships"><Relationship Id="rId8" Type="http://schemas.openxmlformats.org/officeDocument/2006/relationships/image" Target="../media/image125.png"/><Relationship Id="rId3" Type="http://schemas.openxmlformats.org/officeDocument/2006/relationships/image" Target="../media/image2.jpg"/><Relationship Id="rId7" Type="http://schemas.openxmlformats.org/officeDocument/2006/relationships/image" Target="../media/image124.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23.png"/><Relationship Id="rId5" Type="http://schemas.openxmlformats.org/officeDocument/2006/relationships/image" Target="../media/image122.png"/><Relationship Id="rId4" Type="http://schemas.openxmlformats.org/officeDocument/2006/relationships/image" Target="../media/image121.jpg"/></Relationships>
</file>

<file path=ppt/slides/_rels/slide6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28.jpg"/><Relationship Id="rId5" Type="http://schemas.openxmlformats.org/officeDocument/2006/relationships/image" Target="../media/image127.jpg"/><Relationship Id="rId4" Type="http://schemas.openxmlformats.org/officeDocument/2006/relationships/image" Target="../media/image126.jpg"/></Relationships>
</file>

<file path=ppt/slides/_rels/slide62.xml.rels><?xml version="1.0" encoding="UTF-8" standalone="yes"?>
<Relationships xmlns="http://schemas.openxmlformats.org/package/2006/relationships"><Relationship Id="rId8" Type="http://schemas.openxmlformats.org/officeDocument/2006/relationships/image" Target="../media/image133.jpg"/><Relationship Id="rId3" Type="http://schemas.openxmlformats.org/officeDocument/2006/relationships/image" Target="../media/image2.jpg"/><Relationship Id="rId7" Type="http://schemas.openxmlformats.org/officeDocument/2006/relationships/image" Target="../media/image132.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31.JPG"/><Relationship Id="rId5" Type="http://schemas.openxmlformats.org/officeDocument/2006/relationships/image" Target="../media/image130.JPG"/><Relationship Id="rId4" Type="http://schemas.openxmlformats.org/officeDocument/2006/relationships/image" Target="../media/image129.png"/><Relationship Id="rId9" Type="http://schemas.openxmlformats.org/officeDocument/2006/relationships/image" Target="../media/image134.jpg"/></Relationships>
</file>

<file path=ppt/slides/_rels/slide6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35.png"/></Relationships>
</file>

<file path=ppt/slides/_rels/slide6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37.png"/><Relationship Id="rId4" Type="http://schemas.openxmlformats.org/officeDocument/2006/relationships/image" Target="../media/image136.png"/></Relationships>
</file>

<file path=ppt/slides/_rels/slide65.xml.rels><?xml version="1.0" encoding="UTF-8" standalone="yes"?>
<Relationships xmlns="http://schemas.openxmlformats.org/package/2006/relationships"><Relationship Id="rId8" Type="http://schemas.openxmlformats.org/officeDocument/2006/relationships/image" Target="../media/image142.png"/><Relationship Id="rId3" Type="http://schemas.openxmlformats.org/officeDocument/2006/relationships/image" Target="../media/image2.jpg"/><Relationship Id="rId7" Type="http://schemas.openxmlformats.org/officeDocument/2006/relationships/image" Target="../media/image141.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40.png"/><Relationship Id="rId5" Type="http://schemas.openxmlformats.org/officeDocument/2006/relationships/image" Target="../media/image139.png"/><Relationship Id="rId4" Type="http://schemas.openxmlformats.org/officeDocument/2006/relationships/image" Target="../media/image138.png"/></Relationships>
</file>

<file path=ppt/slides/_rels/slide66.xml.rels><?xml version="1.0" encoding="UTF-8" standalone="yes"?>
<Relationships xmlns="http://schemas.openxmlformats.org/package/2006/relationships"><Relationship Id="rId8" Type="http://schemas.openxmlformats.org/officeDocument/2006/relationships/image" Target="../media/image147.png"/><Relationship Id="rId3" Type="http://schemas.openxmlformats.org/officeDocument/2006/relationships/image" Target="../media/image2.jpg"/><Relationship Id="rId7" Type="http://schemas.openxmlformats.org/officeDocument/2006/relationships/image" Target="../media/image14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45.png"/><Relationship Id="rId5" Type="http://schemas.openxmlformats.org/officeDocument/2006/relationships/image" Target="../media/image144.png"/><Relationship Id="rId4" Type="http://schemas.openxmlformats.org/officeDocument/2006/relationships/image" Target="../media/image143.png"/></Relationships>
</file>

<file path=ppt/slides/_rels/slide6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48.png"/></Relationships>
</file>

<file path=ppt/slides/_rels/slide6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50.png"/><Relationship Id="rId4" Type="http://schemas.openxmlformats.org/officeDocument/2006/relationships/image" Target="../media/image149.png"/></Relationships>
</file>

<file path=ppt/slides/_rels/slide69.xml.rels><?xml version="1.0" encoding="UTF-8" standalone="yes"?>
<Relationships xmlns="http://schemas.openxmlformats.org/package/2006/relationships"><Relationship Id="rId8" Type="http://schemas.openxmlformats.org/officeDocument/2006/relationships/image" Target="../media/image155.png"/><Relationship Id="rId3" Type="http://schemas.openxmlformats.org/officeDocument/2006/relationships/image" Target="../media/image2.jpg"/><Relationship Id="rId7" Type="http://schemas.openxmlformats.org/officeDocument/2006/relationships/image" Target="../media/image154.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53.png"/><Relationship Id="rId5" Type="http://schemas.openxmlformats.org/officeDocument/2006/relationships/image" Target="../media/image152.png"/><Relationship Id="rId4" Type="http://schemas.openxmlformats.org/officeDocument/2006/relationships/image" Target="../media/image151.png"/></Relationships>
</file>

<file path=ppt/slides/_rels/slide7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56.png"/></Relationships>
</file>

<file path=ppt/slides/_rels/slide7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57.png"/></Relationships>
</file>

<file path=ppt/slides/_rels/slide7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58.png"/></Relationships>
</file>

<file path=ppt/slides/_rels/slide7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59.gif"/></Relationships>
</file>

<file path=ppt/slides/_rels/slide7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60.png"/></Relationships>
</file>

<file path=ppt/slides/_rels/slide7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61.png"/></Relationships>
</file>

<file path=ppt/slides/_rels/slide7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63.png"/><Relationship Id="rId4" Type="http://schemas.openxmlformats.org/officeDocument/2006/relationships/image" Target="../media/image162.png"/></Relationships>
</file>

<file path=ppt/slides/_rels/slide7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64.png"/></Relationships>
</file>

<file path=ppt/slides/_rels/slide8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65.jp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13" name="Subtitle 2">
            <a:extLst>
              <a:ext uri="{FF2B5EF4-FFF2-40B4-BE49-F238E27FC236}">
                <a16:creationId xmlns:a16="http://schemas.microsoft.com/office/drawing/2014/main" id="{EB4B6CA8-3C40-4A5B-BDDB-ACBD72B7C8B9}"/>
              </a:ext>
            </a:extLst>
          </p:cNvPr>
          <p:cNvSpPr>
            <a:spLocks noGrp="1"/>
          </p:cNvSpPr>
          <p:nvPr>
            <p:ph type="subTitle" idx="1"/>
          </p:nvPr>
        </p:nvSpPr>
        <p:spPr>
          <a:xfrm>
            <a:off x="34168" y="1152939"/>
            <a:ext cx="8977752" cy="2276061"/>
          </a:xfrm>
        </p:spPr>
        <p:txBody>
          <a:bodyPr>
            <a:noAutofit/>
          </a:bodyPr>
          <a:lstStyle/>
          <a:p>
            <a:pPr algn="ctr">
              <a:lnSpc>
                <a:spcPct val="150000"/>
              </a:lnSpc>
            </a:pPr>
            <a:r>
              <a:rPr lang="el-GR" sz="3600" b="1" dirty="0">
                <a:solidFill>
                  <a:srgbClr val="C00000"/>
                </a:solidFill>
                <a:latin typeface="Palatino Linotype" panose="02040502050505030304" pitchFamily="18" charset="0"/>
              </a:rPr>
              <a:t>ΤΟ   ΣΤΙΓΜΑ   ΣΤΗΝ </a:t>
            </a:r>
            <a:r>
              <a:rPr lang="en-GB" sz="3600" b="1" dirty="0">
                <a:solidFill>
                  <a:srgbClr val="C00000"/>
                </a:solidFill>
                <a:latin typeface="Palatino Linotype" panose="02040502050505030304" pitchFamily="18" charset="0"/>
              </a:rPr>
              <a:t>  </a:t>
            </a:r>
            <a:r>
              <a:rPr lang="el-GR" sz="3600" b="1" dirty="0">
                <a:solidFill>
                  <a:srgbClr val="C00000"/>
                </a:solidFill>
                <a:latin typeface="Palatino Linotype" panose="02040502050505030304" pitchFamily="18" charset="0"/>
              </a:rPr>
              <a:t> ΙΑΤΡΙΚΗ</a:t>
            </a:r>
            <a:endParaRPr lang="en-GB" sz="3600" b="1" dirty="0">
              <a:solidFill>
                <a:srgbClr val="C00000"/>
              </a:solidFill>
              <a:latin typeface="Palatino Linotype" panose="02040502050505030304" pitchFamily="18" charset="0"/>
            </a:endParaRPr>
          </a:p>
          <a:p>
            <a:pPr algn="ctr">
              <a:lnSpc>
                <a:spcPct val="150000"/>
              </a:lnSpc>
            </a:pPr>
            <a:r>
              <a:rPr lang="el-GR" sz="3600" b="1" dirty="0">
                <a:solidFill>
                  <a:srgbClr val="C00000"/>
                </a:solidFill>
                <a:latin typeface="Palatino Linotype" panose="02040502050505030304" pitchFamily="18" charset="0"/>
              </a:rPr>
              <a:t>ΟΙ   ΜΕΓΑΛΟΙ   ΕΓΚΛΕΙΣΜΟΙ</a:t>
            </a:r>
          </a:p>
          <a:p>
            <a:pPr algn="ctr">
              <a:lnSpc>
                <a:spcPct val="150000"/>
              </a:lnSpc>
            </a:pPr>
            <a:r>
              <a:rPr lang="el-GR" sz="3600" b="1" dirty="0">
                <a:solidFill>
                  <a:srgbClr val="C00000"/>
                </a:solidFill>
                <a:latin typeface="Palatino Linotype" panose="02040502050505030304" pitchFamily="18" charset="0"/>
              </a:rPr>
              <a:t>ΟΙ   ΑΝΑΔΥΟΜΕΝΕΣ   ΠΡΟΚΛΗΣΕΙΣ</a:t>
            </a:r>
          </a:p>
          <a:p>
            <a:pPr algn="ctr"/>
            <a:endParaRPr lang="el-GR" sz="1200" b="1" dirty="0">
              <a:solidFill>
                <a:srgbClr val="C00000"/>
              </a:solidFill>
              <a:latin typeface="Palatino Linotype" panose="02040502050505030304" pitchFamily="18" charset="0"/>
            </a:endParaRPr>
          </a:p>
          <a:p>
            <a:pPr algn="ctr"/>
            <a:r>
              <a:rPr lang="el-GR" sz="3200" b="1" dirty="0">
                <a:solidFill>
                  <a:srgbClr val="C00000"/>
                </a:solidFill>
                <a:latin typeface="Palatino Linotype" panose="02040502050505030304" pitchFamily="18" charset="0"/>
              </a:rPr>
              <a:t>Δρ </a:t>
            </a:r>
            <a:r>
              <a:rPr lang="en-GB" sz="3200" b="1" dirty="0">
                <a:solidFill>
                  <a:srgbClr val="C00000"/>
                </a:solidFill>
                <a:latin typeface="Palatino Linotype" panose="02040502050505030304" pitchFamily="18" charset="0"/>
              </a:rPr>
              <a:t> </a:t>
            </a:r>
            <a:r>
              <a:rPr lang="el-GR" sz="3200" b="1" dirty="0">
                <a:solidFill>
                  <a:srgbClr val="C00000"/>
                </a:solidFill>
                <a:latin typeface="Palatino Linotype" panose="02040502050505030304" pitchFamily="18" charset="0"/>
              </a:rPr>
              <a:t>Κωνσταντίνος </a:t>
            </a:r>
            <a:r>
              <a:rPr lang="en-GB" sz="3200" b="1" dirty="0">
                <a:solidFill>
                  <a:srgbClr val="C00000"/>
                </a:solidFill>
                <a:latin typeface="Palatino Linotype" panose="02040502050505030304" pitchFamily="18" charset="0"/>
              </a:rPr>
              <a:t> </a:t>
            </a:r>
            <a:r>
              <a:rPr lang="el-GR" sz="3200" b="1" dirty="0">
                <a:solidFill>
                  <a:srgbClr val="C00000"/>
                </a:solidFill>
                <a:latin typeface="Palatino Linotype" panose="02040502050505030304" pitchFamily="18" charset="0"/>
              </a:rPr>
              <a:t>Χρ.</a:t>
            </a:r>
            <a:r>
              <a:rPr lang="en-GB" sz="3200" b="1" dirty="0">
                <a:solidFill>
                  <a:srgbClr val="C00000"/>
                </a:solidFill>
                <a:latin typeface="Palatino Linotype" panose="02040502050505030304" pitchFamily="18" charset="0"/>
              </a:rPr>
              <a:t> </a:t>
            </a:r>
            <a:r>
              <a:rPr lang="el-GR" sz="3200" b="1" dirty="0">
                <a:solidFill>
                  <a:srgbClr val="C00000"/>
                </a:solidFill>
                <a:latin typeface="Palatino Linotype" panose="02040502050505030304" pitchFamily="18" charset="0"/>
              </a:rPr>
              <a:t> Γκρίτζαλης</a:t>
            </a:r>
          </a:p>
          <a:p>
            <a:pPr algn="ctr"/>
            <a:r>
              <a:rPr lang="en-GB" sz="2000" b="1" dirty="0">
                <a:solidFill>
                  <a:srgbClr val="C00000"/>
                </a:solidFill>
                <a:latin typeface="Palatino Linotype" panose="02040502050505030304" pitchFamily="18" charset="0"/>
              </a:rPr>
              <a:t>kgritz@hcmr.gr</a:t>
            </a:r>
          </a:p>
        </p:txBody>
      </p:sp>
      <p:grpSp>
        <p:nvGrpSpPr>
          <p:cNvPr id="8" name="Group 7">
            <a:extLst>
              <a:ext uri="{FF2B5EF4-FFF2-40B4-BE49-F238E27FC236}">
                <a16:creationId xmlns:a16="http://schemas.microsoft.com/office/drawing/2014/main" id="{2D1144CB-B546-46B5-9F1B-15B13C798F11}"/>
              </a:ext>
            </a:extLst>
          </p:cNvPr>
          <p:cNvGrpSpPr/>
          <p:nvPr/>
        </p:nvGrpSpPr>
        <p:grpSpPr>
          <a:xfrm>
            <a:off x="9264718" y="762477"/>
            <a:ext cx="2925936" cy="5333046"/>
            <a:chOff x="9264718" y="762477"/>
            <a:chExt cx="2925936" cy="5333046"/>
          </a:xfrm>
        </p:grpSpPr>
        <p:pic>
          <p:nvPicPr>
            <p:cNvPr id="3" name="Picture 2">
              <a:extLst>
                <a:ext uri="{FF2B5EF4-FFF2-40B4-BE49-F238E27FC236}">
                  <a16:creationId xmlns:a16="http://schemas.microsoft.com/office/drawing/2014/main" id="{F785F899-D853-4A41-82FE-A6CF492EC914}"/>
                </a:ext>
              </a:extLst>
            </p:cNvPr>
            <p:cNvPicPr>
              <a:picLocks noChangeAspect="1"/>
            </p:cNvPicPr>
            <p:nvPr/>
          </p:nvPicPr>
          <p:blipFill>
            <a:blip r:embed="rId4"/>
            <a:stretch>
              <a:fillRect/>
            </a:stretch>
          </p:blipFill>
          <p:spPr>
            <a:xfrm>
              <a:off x="9266065" y="762477"/>
              <a:ext cx="2924589" cy="2339671"/>
            </a:xfrm>
            <a:prstGeom prst="rect">
              <a:avLst/>
            </a:prstGeom>
          </p:spPr>
        </p:pic>
        <p:pic>
          <p:nvPicPr>
            <p:cNvPr id="6" name="Picture 5">
              <a:extLst>
                <a:ext uri="{FF2B5EF4-FFF2-40B4-BE49-F238E27FC236}">
                  <a16:creationId xmlns:a16="http://schemas.microsoft.com/office/drawing/2014/main" id="{B213D6C6-D863-413D-B101-0A36488871FE}"/>
                </a:ext>
              </a:extLst>
            </p:cNvPr>
            <p:cNvPicPr>
              <a:picLocks noChangeAspect="1"/>
            </p:cNvPicPr>
            <p:nvPr/>
          </p:nvPicPr>
          <p:blipFill>
            <a:blip r:embed="rId5"/>
            <a:stretch>
              <a:fillRect/>
            </a:stretch>
          </p:blipFill>
          <p:spPr>
            <a:xfrm>
              <a:off x="9264718" y="3102148"/>
              <a:ext cx="2924589" cy="2993375"/>
            </a:xfrm>
            <a:prstGeom prst="rect">
              <a:avLst/>
            </a:prstGeom>
          </p:spPr>
        </p:pic>
      </p:grpSp>
      <p:sp>
        <p:nvSpPr>
          <p:cNvPr id="2" name="Rectangle 1">
            <a:extLst>
              <a:ext uri="{FF2B5EF4-FFF2-40B4-BE49-F238E27FC236}">
                <a16:creationId xmlns:a16="http://schemas.microsoft.com/office/drawing/2014/main" id="{8A3C89C4-D06D-47A5-A163-5F2CC22B593D}"/>
              </a:ext>
            </a:extLst>
          </p:cNvPr>
          <p:cNvSpPr/>
          <p:nvPr/>
        </p:nvSpPr>
        <p:spPr>
          <a:xfrm>
            <a:off x="2767469" y="5520395"/>
            <a:ext cx="3812262" cy="369332"/>
          </a:xfrm>
          <a:prstGeom prst="rect">
            <a:avLst/>
          </a:prstGeom>
        </p:spPr>
        <p:txBody>
          <a:bodyPr wrap="none">
            <a:spAutoFit/>
          </a:bodyPr>
          <a:lstStyle/>
          <a:p>
            <a:pPr algn="ctr"/>
            <a:r>
              <a:rPr lang="el-GR" b="1" dirty="0">
                <a:solidFill>
                  <a:srgbClr val="C00000"/>
                </a:solidFill>
                <a:latin typeface="Palatino Linotype" panose="02040502050505030304" pitchFamily="18" charset="0"/>
              </a:rPr>
              <a:t>ΑΚΑΔΗΜΑΪΚΟ  ΕΤΟΣ  202</a:t>
            </a:r>
            <a:r>
              <a:rPr lang="en-US" b="1" dirty="0">
                <a:solidFill>
                  <a:srgbClr val="C00000"/>
                </a:solidFill>
                <a:latin typeface="Palatino Linotype" panose="02040502050505030304" pitchFamily="18" charset="0"/>
              </a:rPr>
              <a:t>5</a:t>
            </a:r>
            <a:r>
              <a:rPr lang="el-GR" b="1" dirty="0">
                <a:solidFill>
                  <a:srgbClr val="C00000"/>
                </a:solidFill>
                <a:latin typeface="Palatino Linotype" panose="02040502050505030304" pitchFamily="18" charset="0"/>
              </a:rPr>
              <a:t>-202</a:t>
            </a:r>
            <a:r>
              <a:rPr lang="en-US" b="1" dirty="0">
                <a:solidFill>
                  <a:srgbClr val="C00000"/>
                </a:solidFill>
                <a:latin typeface="Palatino Linotype" panose="02040502050505030304" pitchFamily="18" charset="0"/>
              </a:rPr>
              <a:t>6</a:t>
            </a:r>
            <a:endParaRPr lang="en-GB" b="1" dirty="0">
              <a:solidFill>
                <a:srgbClr val="C00000"/>
              </a:solidFill>
              <a:latin typeface="Palatino Linotype" panose="02040502050505030304" pitchFamily="18" charset="0"/>
            </a:endParaRPr>
          </a:p>
        </p:txBody>
      </p:sp>
      <p:sp>
        <p:nvSpPr>
          <p:cNvPr id="14" name="Rectangle 13">
            <a:extLst>
              <a:ext uri="{FF2B5EF4-FFF2-40B4-BE49-F238E27FC236}">
                <a16:creationId xmlns:a16="http://schemas.microsoft.com/office/drawing/2014/main" id="{21CC2534-0596-4FD3-AFD1-54E14FEFECF6}"/>
              </a:ext>
            </a:extLst>
          </p:cNvPr>
          <p:cNvSpPr/>
          <p:nvPr/>
        </p:nvSpPr>
        <p:spPr>
          <a:xfrm>
            <a:off x="1880140" y="6074847"/>
            <a:ext cx="5958684" cy="465448"/>
          </a:xfrm>
          <a:prstGeom prst="rect">
            <a:avLst/>
          </a:prstGeom>
        </p:spPr>
        <p:txBody>
          <a:bodyPr wrap="none">
            <a:spAutoFit/>
          </a:bodyPr>
          <a:lstStyle/>
          <a:p>
            <a:pPr algn="ctr">
              <a:lnSpc>
                <a:spcPct val="150000"/>
              </a:lnSpc>
              <a:spcAft>
                <a:spcPts val="1000"/>
              </a:spcAft>
            </a:pPr>
            <a:r>
              <a:rPr lang="el-GR" b="1" dirty="0">
                <a:solidFill>
                  <a:srgbClr val="FF0000"/>
                </a:solidFill>
                <a:latin typeface="Palatino Linotype" panose="02040502050505030304" pitchFamily="18" charset="0"/>
                <a:ea typeface="Calibri" panose="020F0502020204030204" pitchFamily="34" charset="0"/>
                <a:cs typeface="Times New Roman" panose="02020603050405020304" pitchFamily="18" charset="0"/>
              </a:rPr>
              <a:t> «Επιστημολογία, Ιστορία και Ηθική της Ιατρικής»</a:t>
            </a:r>
            <a:endParaRPr lang="en-GB" sz="1600" dirty="0">
              <a:solidFill>
                <a:srgbClr val="FF0000"/>
              </a:solidFill>
              <a:effectLst/>
              <a:latin typeface="Palatino Linotype" panose="0204050205050503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779943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13" name="Subtitle 2">
            <a:extLst>
              <a:ext uri="{FF2B5EF4-FFF2-40B4-BE49-F238E27FC236}">
                <a16:creationId xmlns:a16="http://schemas.microsoft.com/office/drawing/2014/main" id="{EB4B6CA8-3C40-4A5B-BDDB-ACBD72B7C8B9}"/>
              </a:ext>
            </a:extLst>
          </p:cNvPr>
          <p:cNvSpPr>
            <a:spLocks noGrp="1"/>
          </p:cNvSpPr>
          <p:nvPr>
            <p:ph type="subTitle" idx="1"/>
          </p:nvPr>
        </p:nvSpPr>
        <p:spPr>
          <a:xfrm>
            <a:off x="0" y="2699909"/>
            <a:ext cx="8977752" cy="988171"/>
          </a:xfrm>
        </p:spPr>
        <p:txBody>
          <a:bodyPr>
            <a:noAutofit/>
          </a:bodyPr>
          <a:lstStyle/>
          <a:p>
            <a:pPr algn="ctr">
              <a:lnSpc>
                <a:spcPct val="150000"/>
              </a:lnSpc>
            </a:pPr>
            <a:r>
              <a:rPr lang="el-GR" sz="3600" b="1" dirty="0">
                <a:solidFill>
                  <a:srgbClr val="C00000"/>
                </a:solidFill>
                <a:latin typeface="Palatino Linotype" panose="02040502050505030304" pitchFamily="18" charset="0"/>
              </a:rPr>
              <a:t>ΤΟ   ΣΤΙΓΜΑ   ΣΤΗΝ </a:t>
            </a:r>
            <a:r>
              <a:rPr lang="en-GB" sz="3600" b="1" dirty="0">
                <a:solidFill>
                  <a:srgbClr val="C00000"/>
                </a:solidFill>
                <a:latin typeface="Palatino Linotype" panose="02040502050505030304" pitchFamily="18" charset="0"/>
              </a:rPr>
              <a:t>  </a:t>
            </a:r>
            <a:r>
              <a:rPr lang="el-GR" sz="3600" b="1" dirty="0">
                <a:solidFill>
                  <a:srgbClr val="C00000"/>
                </a:solidFill>
                <a:latin typeface="Palatino Linotype" panose="02040502050505030304" pitchFamily="18" charset="0"/>
              </a:rPr>
              <a:t>ΙΑΤΡΙΚΗ</a:t>
            </a:r>
            <a:endParaRPr lang="en-GB" sz="3600" b="1" dirty="0">
              <a:solidFill>
                <a:srgbClr val="C00000"/>
              </a:solidFill>
              <a:latin typeface="Palatino Linotype" panose="02040502050505030304" pitchFamily="18" charset="0"/>
            </a:endParaRPr>
          </a:p>
        </p:txBody>
      </p:sp>
      <p:grpSp>
        <p:nvGrpSpPr>
          <p:cNvPr id="8" name="Group 7">
            <a:extLst>
              <a:ext uri="{FF2B5EF4-FFF2-40B4-BE49-F238E27FC236}">
                <a16:creationId xmlns:a16="http://schemas.microsoft.com/office/drawing/2014/main" id="{2D1144CB-B546-46B5-9F1B-15B13C798F11}"/>
              </a:ext>
            </a:extLst>
          </p:cNvPr>
          <p:cNvGrpSpPr/>
          <p:nvPr/>
        </p:nvGrpSpPr>
        <p:grpSpPr>
          <a:xfrm>
            <a:off x="9264718" y="762477"/>
            <a:ext cx="2925936" cy="5333046"/>
            <a:chOff x="9264718" y="762477"/>
            <a:chExt cx="2925936" cy="5333046"/>
          </a:xfrm>
        </p:grpSpPr>
        <p:pic>
          <p:nvPicPr>
            <p:cNvPr id="3" name="Picture 2">
              <a:extLst>
                <a:ext uri="{FF2B5EF4-FFF2-40B4-BE49-F238E27FC236}">
                  <a16:creationId xmlns:a16="http://schemas.microsoft.com/office/drawing/2014/main" id="{F785F899-D853-4A41-82FE-A6CF492EC914}"/>
                </a:ext>
              </a:extLst>
            </p:cNvPr>
            <p:cNvPicPr>
              <a:picLocks noChangeAspect="1"/>
            </p:cNvPicPr>
            <p:nvPr/>
          </p:nvPicPr>
          <p:blipFill>
            <a:blip r:embed="rId4"/>
            <a:stretch>
              <a:fillRect/>
            </a:stretch>
          </p:blipFill>
          <p:spPr>
            <a:xfrm>
              <a:off x="9266065" y="762477"/>
              <a:ext cx="2924589" cy="2339671"/>
            </a:xfrm>
            <a:prstGeom prst="rect">
              <a:avLst/>
            </a:prstGeom>
          </p:spPr>
        </p:pic>
        <p:pic>
          <p:nvPicPr>
            <p:cNvPr id="6" name="Picture 5">
              <a:extLst>
                <a:ext uri="{FF2B5EF4-FFF2-40B4-BE49-F238E27FC236}">
                  <a16:creationId xmlns:a16="http://schemas.microsoft.com/office/drawing/2014/main" id="{B213D6C6-D863-413D-B101-0A36488871FE}"/>
                </a:ext>
              </a:extLst>
            </p:cNvPr>
            <p:cNvPicPr>
              <a:picLocks noChangeAspect="1"/>
            </p:cNvPicPr>
            <p:nvPr/>
          </p:nvPicPr>
          <p:blipFill>
            <a:blip r:embed="rId5"/>
            <a:stretch>
              <a:fillRect/>
            </a:stretch>
          </p:blipFill>
          <p:spPr>
            <a:xfrm>
              <a:off x="9264718" y="3102148"/>
              <a:ext cx="2924589" cy="2993375"/>
            </a:xfrm>
            <a:prstGeom prst="rect">
              <a:avLst/>
            </a:prstGeom>
          </p:spPr>
        </p:pic>
      </p:grpSp>
      <p:sp>
        <p:nvSpPr>
          <p:cNvPr id="15" name="Rectangle 14">
            <a:extLst>
              <a:ext uri="{FF2B5EF4-FFF2-40B4-BE49-F238E27FC236}">
                <a16:creationId xmlns:a16="http://schemas.microsoft.com/office/drawing/2014/main" id="{2C7175C1-24E4-431A-85A9-9A7FB1A29EF5}"/>
              </a:ext>
            </a:extLst>
          </p:cNvPr>
          <p:cNvSpPr/>
          <p:nvPr/>
        </p:nvSpPr>
        <p:spPr>
          <a:xfrm>
            <a:off x="1880140" y="6074847"/>
            <a:ext cx="5958684" cy="465448"/>
          </a:xfrm>
          <a:prstGeom prst="rect">
            <a:avLst/>
          </a:prstGeom>
        </p:spPr>
        <p:txBody>
          <a:bodyPr wrap="none">
            <a:spAutoFit/>
          </a:bodyPr>
          <a:lstStyle/>
          <a:p>
            <a:pPr algn="ctr">
              <a:lnSpc>
                <a:spcPct val="150000"/>
              </a:lnSpc>
              <a:spcAft>
                <a:spcPts val="1000"/>
              </a:spcAft>
            </a:pPr>
            <a:r>
              <a:rPr lang="el-GR" b="1" dirty="0">
                <a:solidFill>
                  <a:srgbClr val="FF0000"/>
                </a:solidFill>
                <a:latin typeface="Palatino Linotype" panose="02040502050505030304" pitchFamily="18" charset="0"/>
                <a:ea typeface="Calibri" panose="020F0502020204030204" pitchFamily="34" charset="0"/>
                <a:cs typeface="Times New Roman" panose="02020603050405020304" pitchFamily="18" charset="0"/>
              </a:rPr>
              <a:t> «Επιστημολογία, Ιστορία και Ηθική της Ιατρικής»</a:t>
            </a:r>
            <a:endParaRPr lang="en-GB" sz="1600" dirty="0">
              <a:solidFill>
                <a:srgbClr val="FF0000"/>
              </a:solidFill>
              <a:effectLst/>
              <a:latin typeface="Palatino Linotype" panose="0204050205050503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100505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6" name="Rectangle 5">
            <a:extLst>
              <a:ext uri="{FF2B5EF4-FFF2-40B4-BE49-F238E27FC236}">
                <a16:creationId xmlns:a16="http://schemas.microsoft.com/office/drawing/2014/main" id="{E7CD033E-2AB7-4D69-8F42-272D6C7A2EF7}"/>
              </a:ext>
            </a:extLst>
          </p:cNvPr>
          <p:cNvSpPr/>
          <p:nvPr/>
        </p:nvSpPr>
        <p:spPr>
          <a:xfrm>
            <a:off x="270662" y="5838804"/>
            <a:ext cx="3756156" cy="246221"/>
          </a:xfrm>
          <a:prstGeom prst="rect">
            <a:avLst/>
          </a:prstGeom>
        </p:spPr>
        <p:txBody>
          <a:bodyPr wrap="none">
            <a:spAutoFit/>
          </a:bodyPr>
          <a:lstStyle/>
          <a:p>
            <a:r>
              <a:rPr lang="el-GR" sz="1000" b="1" dirty="0">
                <a:latin typeface="Palatino Linotype" panose="02040502050505030304" pitchFamily="18" charset="0"/>
              </a:rPr>
              <a:t>ΗΛΙΟΣ</a:t>
            </a:r>
            <a:r>
              <a:rPr lang="el-GR" sz="1000" b="1" i="1" dirty="0">
                <a:latin typeface="Palatino Linotype" panose="02040502050505030304" pitchFamily="18" charset="0"/>
              </a:rPr>
              <a:t>,</a:t>
            </a:r>
            <a:r>
              <a:rPr lang="el-GR" sz="1000" b="1" dirty="0">
                <a:latin typeface="Palatino Linotype" panose="02040502050505030304" pitchFamily="18" charset="0"/>
              </a:rPr>
              <a:t> (1953).</a:t>
            </a:r>
            <a:r>
              <a:rPr lang="el-GR" sz="1000" b="1" i="1" dirty="0">
                <a:latin typeface="Palatino Linotype" panose="02040502050505030304" pitchFamily="18" charset="0"/>
              </a:rPr>
              <a:t> «Ἐπίτομον Λεξικόν τῆς Ἑλληνικῆς Γλώσσης»</a:t>
            </a:r>
            <a:endParaRPr lang="en-GB" sz="1000" b="1" dirty="0">
              <a:latin typeface="Palatino Linotype" panose="02040502050505030304" pitchFamily="18" charset="0"/>
            </a:endParaRPr>
          </a:p>
        </p:txBody>
      </p:sp>
      <p:pic>
        <p:nvPicPr>
          <p:cNvPr id="9" name="Picture 8">
            <a:extLst>
              <a:ext uri="{FF2B5EF4-FFF2-40B4-BE49-F238E27FC236}">
                <a16:creationId xmlns:a16="http://schemas.microsoft.com/office/drawing/2014/main" id="{7AB895C6-476C-45C6-9B37-87D61D12FA80}"/>
              </a:ext>
            </a:extLst>
          </p:cNvPr>
          <p:cNvPicPr>
            <a:picLocks noChangeAspect="1"/>
          </p:cNvPicPr>
          <p:nvPr/>
        </p:nvPicPr>
        <p:blipFill>
          <a:blip r:embed="rId4"/>
          <a:stretch>
            <a:fillRect/>
          </a:stretch>
        </p:blipFill>
        <p:spPr>
          <a:xfrm>
            <a:off x="9279172" y="794022"/>
            <a:ext cx="2912828" cy="5272332"/>
          </a:xfrm>
          <a:prstGeom prst="rect">
            <a:avLst/>
          </a:prstGeom>
        </p:spPr>
      </p:pic>
      <p:grpSp>
        <p:nvGrpSpPr>
          <p:cNvPr id="2" name="Group 1">
            <a:extLst>
              <a:ext uri="{FF2B5EF4-FFF2-40B4-BE49-F238E27FC236}">
                <a16:creationId xmlns:a16="http://schemas.microsoft.com/office/drawing/2014/main" id="{B8F5FE65-AF10-497B-94E3-1B71CD3A97A0}"/>
              </a:ext>
            </a:extLst>
          </p:cNvPr>
          <p:cNvGrpSpPr/>
          <p:nvPr/>
        </p:nvGrpSpPr>
        <p:grpSpPr>
          <a:xfrm>
            <a:off x="2267456" y="799597"/>
            <a:ext cx="4594531" cy="5039207"/>
            <a:chOff x="2267456" y="799597"/>
            <a:chExt cx="4594531" cy="5258805"/>
          </a:xfrm>
        </p:grpSpPr>
        <p:pic>
          <p:nvPicPr>
            <p:cNvPr id="15" name="Picture 14">
              <a:extLst>
                <a:ext uri="{FF2B5EF4-FFF2-40B4-BE49-F238E27FC236}">
                  <a16:creationId xmlns:a16="http://schemas.microsoft.com/office/drawing/2014/main" id="{229F7830-2EDE-4F77-9E3D-27B2FAACF250}"/>
                </a:ext>
              </a:extLst>
            </p:cNvPr>
            <p:cNvPicPr>
              <a:picLocks noChangeAspect="1"/>
            </p:cNvPicPr>
            <p:nvPr/>
          </p:nvPicPr>
          <p:blipFill>
            <a:blip r:embed="rId5"/>
            <a:stretch>
              <a:fillRect/>
            </a:stretch>
          </p:blipFill>
          <p:spPr>
            <a:xfrm rot="16200000">
              <a:off x="1935320" y="1465702"/>
              <a:ext cx="5258805" cy="3926595"/>
            </a:xfrm>
            <a:prstGeom prst="rect">
              <a:avLst/>
            </a:prstGeom>
          </p:spPr>
        </p:pic>
        <p:sp>
          <p:nvSpPr>
            <p:cNvPr id="5" name="Oval 4">
              <a:extLst>
                <a:ext uri="{FF2B5EF4-FFF2-40B4-BE49-F238E27FC236}">
                  <a16:creationId xmlns:a16="http://schemas.microsoft.com/office/drawing/2014/main" id="{6DB4E7D7-817E-463A-A679-77496BA58315}"/>
                </a:ext>
              </a:extLst>
            </p:cNvPr>
            <p:cNvSpPr/>
            <p:nvPr/>
          </p:nvSpPr>
          <p:spPr>
            <a:xfrm>
              <a:off x="2267456" y="1073426"/>
              <a:ext cx="4594531" cy="2097157"/>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orbel" panose="020B0503020204020204"/>
                <a:ea typeface="+mn-ea"/>
                <a:cs typeface="+mn-cs"/>
              </a:endParaRPr>
            </a:p>
          </p:txBody>
        </p:sp>
        <p:cxnSp>
          <p:nvCxnSpPr>
            <p:cNvPr id="3" name="Straight Connector 2">
              <a:extLst>
                <a:ext uri="{FF2B5EF4-FFF2-40B4-BE49-F238E27FC236}">
                  <a16:creationId xmlns:a16="http://schemas.microsoft.com/office/drawing/2014/main" id="{025D2051-08DF-4543-BDDE-932DA2232CC4}"/>
                </a:ext>
              </a:extLst>
            </p:cNvPr>
            <p:cNvCxnSpPr>
              <a:cxnSpLocks/>
            </p:cNvCxnSpPr>
            <p:nvPr/>
          </p:nvCxnSpPr>
          <p:spPr>
            <a:xfrm>
              <a:off x="2743200" y="2276061"/>
              <a:ext cx="2047461" cy="69574"/>
            </a:xfrm>
            <a:prstGeom prst="line">
              <a:avLst/>
            </a:prstGeom>
            <a:ln w="38100"/>
          </p:spPr>
          <p:style>
            <a:lnRef idx="2">
              <a:schemeClr val="accent4"/>
            </a:lnRef>
            <a:fillRef idx="0">
              <a:schemeClr val="accent4"/>
            </a:fillRef>
            <a:effectRef idx="1">
              <a:schemeClr val="accent4"/>
            </a:effectRef>
            <a:fontRef idx="minor">
              <a:schemeClr val="tx1"/>
            </a:fontRef>
          </p:style>
        </p:cxnSp>
        <p:cxnSp>
          <p:nvCxnSpPr>
            <p:cNvPr id="17" name="Straight Connector 16">
              <a:extLst>
                <a:ext uri="{FF2B5EF4-FFF2-40B4-BE49-F238E27FC236}">
                  <a16:creationId xmlns:a16="http://schemas.microsoft.com/office/drawing/2014/main" id="{F1E85229-1BBE-440D-99C0-01A7F805A589}"/>
                </a:ext>
              </a:extLst>
            </p:cNvPr>
            <p:cNvCxnSpPr>
              <a:cxnSpLocks/>
            </p:cNvCxnSpPr>
            <p:nvPr/>
          </p:nvCxnSpPr>
          <p:spPr>
            <a:xfrm>
              <a:off x="3452191" y="4393096"/>
              <a:ext cx="2643809" cy="109330"/>
            </a:xfrm>
            <a:prstGeom prst="line">
              <a:avLst/>
            </a:prstGeom>
            <a:ln w="38100"/>
          </p:spPr>
          <p:style>
            <a:lnRef idx="2">
              <a:schemeClr val="accent4"/>
            </a:lnRef>
            <a:fillRef idx="0">
              <a:schemeClr val="accent4"/>
            </a:fillRef>
            <a:effectRef idx="1">
              <a:schemeClr val="accent4"/>
            </a:effectRef>
            <a:fontRef idx="minor">
              <a:schemeClr val="tx1"/>
            </a:fontRef>
          </p:style>
        </p:cxnSp>
        <p:cxnSp>
          <p:nvCxnSpPr>
            <p:cNvPr id="18" name="Straight Connector 17">
              <a:extLst>
                <a:ext uri="{FF2B5EF4-FFF2-40B4-BE49-F238E27FC236}">
                  <a16:creationId xmlns:a16="http://schemas.microsoft.com/office/drawing/2014/main" id="{0139E274-7FBB-4388-B589-F35A591DCBF8}"/>
                </a:ext>
              </a:extLst>
            </p:cNvPr>
            <p:cNvCxnSpPr>
              <a:cxnSpLocks/>
            </p:cNvCxnSpPr>
            <p:nvPr/>
          </p:nvCxnSpPr>
          <p:spPr>
            <a:xfrm>
              <a:off x="2601424" y="3890443"/>
              <a:ext cx="3494576" cy="105087"/>
            </a:xfrm>
            <a:prstGeom prst="line">
              <a:avLst/>
            </a:prstGeom>
            <a:ln w="38100"/>
          </p:spPr>
          <p:style>
            <a:lnRef idx="2">
              <a:schemeClr val="accent4"/>
            </a:lnRef>
            <a:fillRef idx="0">
              <a:schemeClr val="accent4"/>
            </a:fillRef>
            <a:effectRef idx="1">
              <a:schemeClr val="accent4"/>
            </a:effectRef>
            <a:fontRef idx="minor">
              <a:schemeClr val="tx1"/>
            </a:fontRef>
          </p:style>
        </p:cxnSp>
        <p:cxnSp>
          <p:nvCxnSpPr>
            <p:cNvPr id="21" name="Straight Connector 20">
              <a:extLst>
                <a:ext uri="{FF2B5EF4-FFF2-40B4-BE49-F238E27FC236}">
                  <a16:creationId xmlns:a16="http://schemas.microsoft.com/office/drawing/2014/main" id="{552674A1-5245-45E8-AE2E-B8EA8D3969FA}"/>
                </a:ext>
              </a:extLst>
            </p:cNvPr>
            <p:cNvCxnSpPr>
              <a:cxnSpLocks/>
            </p:cNvCxnSpPr>
            <p:nvPr/>
          </p:nvCxnSpPr>
          <p:spPr>
            <a:xfrm>
              <a:off x="2601424" y="4555671"/>
              <a:ext cx="2047461" cy="69574"/>
            </a:xfrm>
            <a:prstGeom prst="line">
              <a:avLst/>
            </a:prstGeom>
            <a:ln w="38100"/>
          </p:spPr>
          <p:style>
            <a:lnRef idx="2">
              <a:schemeClr val="accent4"/>
            </a:lnRef>
            <a:fillRef idx="0">
              <a:schemeClr val="accent4"/>
            </a:fillRef>
            <a:effectRef idx="1">
              <a:schemeClr val="accent4"/>
            </a:effectRef>
            <a:fontRef idx="minor">
              <a:schemeClr val="tx1"/>
            </a:fontRef>
          </p:style>
        </p:cxnSp>
        <p:cxnSp>
          <p:nvCxnSpPr>
            <p:cNvPr id="22" name="Straight Connector 21">
              <a:extLst>
                <a:ext uri="{FF2B5EF4-FFF2-40B4-BE49-F238E27FC236}">
                  <a16:creationId xmlns:a16="http://schemas.microsoft.com/office/drawing/2014/main" id="{BD20DE65-39B4-430D-B86D-299E4F24FDF2}"/>
                </a:ext>
              </a:extLst>
            </p:cNvPr>
            <p:cNvCxnSpPr>
              <a:cxnSpLocks/>
            </p:cNvCxnSpPr>
            <p:nvPr/>
          </p:nvCxnSpPr>
          <p:spPr>
            <a:xfrm>
              <a:off x="5243896" y="3830808"/>
              <a:ext cx="852104" cy="0"/>
            </a:xfrm>
            <a:prstGeom prst="line">
              <a:avLst/>
            </a:prstGeom>
            <a:ln w="38100"/>
          </p:spPr>
          <p:style>
            <a:lnRef idx="2">
              <a:schemeClr val="accent4"/>
            </a:lnRef>
            <a:fillRef idx="0">
              <a:schemeClr val="accent4"/>
            </a:fillRef>
            <a:effectRef idx="1">
              <a:schemeClr val="accent4"/>
            </a:effectRef>
            <a:fontRef idx="minor">
              <a:schemeClr val="tx1"/>
            </a:fontRef>
          </p:style>
        </p:cxnSp>
      </p:grpSp>
    </p:spTree>
    <p:extLst>
      <p:ext uri="{BB962C8B-B14F-4D97-AF65-F5344CB8AC3E}">
        <p14:creationId xmlns:p14="http://schemas.microsoft.com/office/powerpoint/2010/main" val="2886748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pic>
        <p:nvPicPr>
          <p:cNvPr id="13" name="Picture 12">
            <a:extLst>
              <a:ext uri="{FF2B5EF4-FFF2-40B4-BE49-F238E27FC236}">
                <a16:creationId xmlns:a16="http://schemas.microsoft.com/office/drawing/2014/main" id="{803A3ACB-D364-4D01-962E-8D6F234AE5F1}"/>
              </a:ext>
            </a:extLst>
          </p:cNvPr>
          <p:cNvPicPr>
            <a:picLocks noChangeAspect="1"/>
          </p:cNvPicPr>
          <p:nvPr/>
        </p:nvPicPr>
        <p:blipFill>
          <a:blip r:embed="rId4"/>
          <a:stretch>
            <a:fillRect/>
          </a:stretch>
        </p:blipFill>
        <p:spPr>
          <a:xfrm>
            <a:off x="9262110" y="762478"/>
            <a:ext cx="2929889" cy="2854294"/>
          </a:xfrm>
          <a:prstGeom prst="rect">
            <a:avLst/>
          </a:prstGeom>
        </p:spPr>
      </p:pic>
      <p:sp>
        <p:nvSpPr>
          <p:cNvPr id="14" name="Rectangle 13">
            <a:extLst>
              <a:ext uri="{FF2B5EF4-FFF2-40B4-BE49-F238E27FC236}">
                <a16:creationId xmlns:a16="http://schemas.microsoft.com/office/drawing/2014/main" id="{904CFDB6-3455-4310-9B7D-02702709A4FB}"/>
              </a:ext>
            </a:extLst>
          </p:cNvPr>
          <p:cNvSpPr/>
          <p:nvPr/>
        </p:nvSpPr>
        <p:spPr>
          <a:xfrm>
            <a:off x="9262110" y="3616771"/>
            <a:ext cx="2929890" cy="2308324"/>
          </a:xfrm>
          <a:prstGeom prst="rect">
            <a:avLst/>
          </a:prstGeom>
        </p:spPr>
        <p:txBody>
          <a:bodyPr wrap="square">
            <a:spAutoFit/>
          </a:bodyPr>
          <a:lstStyle/>
          <a:p>
            <a:pPr algn="ctr"/>
            <a:r>
              <a:rPr lang="el-GR" dirty="0">
                <a:solidFill>
                  <a:srgbClr val="C00000"/>
                </a:solidFill>
                <a:latin typeface="Palatino Linotype" panose="02040502050505030304" pitchFamily="18" charset="0"/>
              </a:rPr>
              <a:t>Θράσσα οπαδός του θεού Διονύσου, δολοφονεί τον μουσικό Ορφέα, ως τιμωρία για την εγκατάλειψη του Διονύσου, για να λατρεύει τον θεό του ήλιου, τον Απόλλωνα.</a:t>
            </a:r>
            <a:endParaRPr lang="en-GB" dirty="0">
              <a:solidFill>
                <a:srgbClr val="C00000"/>
              </a:solidFill>
              <a:latin typeface="Palatino Linotype" panose="02040502050505030304" pitchFamily="18" charset="0"/>
            </a:endParaRPr>
          </a:p>
        </p:txBody>
      </p:sp>
      <p:pic>
        <p:nvPicPr>
          <p:cNvPr id="16" name="Picture 15">
            <a:extLst>
              <a:ext uri="{FF2B5EF4-FFF2-40B4-BE49-F238E27FC236}">
                <a16:creationId xmlns:a16="http://schemas.microsoft.com/office/drawing/2014/main" id="{33E37B8A-F618-4681-9DD4-C8A650188150}"/>
              </a:ext>
            </a:extLst>
          </p:cNvPr>
          <p:cNvPicPr>
            <a:picLocks noChangeAspect="1"/>
          </p:cNvPicPr>
          <p:nvPr/>
        </p:nvPicPr>
        <p:blipFill>
          <a:blip r:embed="rId5"/>
          <a:stretch>
            <a:fillRect/>
          </a:stretch>
        </p:blipFill>
        <p:spPr>
          <a:xfrm>
            <a:off x="4523572" y="779929"/>
            <a:ext cx="4544228" cy="2090381"/>
          </a:xfrm>
          <a:prstGeom prst="rect">
            <a:avLst/>
          </a:prstGeom>
        </p:spPr>
      </p:pic>
      <p:pic>
        <p:nvPicPr>
          <p:cNvPr id="17" name="Picture 16">
            <a:extLst>
              <a:ext uri="{FF2B5EF4-FFF2-40B4-BE49-F238E27FC236}">
                <a16:creationId xmlns:a16="http://schemas.microsoft.com/office/drawing/2014/main" id="{D06F5A73-75D2-4380-8D1A-CEEB57168CC5}"/>
              </a:ext>
            </a:extLst>
          </p:cNvPr>
          <p:cNvPicPr>
            <a:picLocks noChangeAspect="1"/>
          </p:cNvPicPr>
          <p:nvPr/>
        </p:nvPicPr>
        <p:blipFill>
          <a:blip r:embed="rId6"/>
          <a:stretch>
            <a:fillRect/>
          </a:stretch>
        </p:blipFill>
        <p:spPr>
          <a:xfrm>
            <a:off x="2254596" y="762477"/>
            <a:ext cx="2190622" cy="2520860"/>
          </a:xfrm>
          <a:prstGeom prst="rect">
            <a:avLst/>
          </a:prstGeom>
        </p:spPr>
      </p:pic>
      <p:pic>
        <p:nvPicPr>
          <p:cNvPr id="18" name="Picture 17">
            <a:extLst>
              <a:ext uri="{FF2B5EF4-FFF2-40B4-BE49-F238E27FC236}">
                <a16:creationId xmlns:a16="http://schemas.microsoft.com/office/drawing/2014/main" id="{902DE2FA-FBDF-48F7-BE40-A73D68DB715B}"/>
              </a:ext>
            </a:extLst>
          </p:cNvPr>
          <p:cNvPicPr>
            <a:picLocks noChangeAspect="1"/>
          </p:cNvPicPr>
          <p:nvPr/>
        </p:nvPicPr>
        <p:blipFill>
          <a:blip r:embed="rId7"/>
          <a:stretch>
            <a:fillRect/>
          </a:stretch>
        </p:blipFill>
        <p:spPr>
          <a:xfrm>
            <a:off x="2250741" y="3283337"/>
            <a:ext cx="2194479" cy="2812186"/>
          </a:xfrm>
          <a:prstGeom prst="rect">
            <a:avLst/>
          </a:prstGeom>
        </p:spPr>
      </p:pic>
      <p:pic>
        <p:nvPicPr>
          <p:cNvPr id="19" name="Picture 18">
            <a:extLst>
              <a:ext uri="{FF2B5EF4-FFF2-40B4-BE49-F238E27FC236}">
                <a16:creationId xmlns:a16="http://schemas.microsoft.com/office/drawing/2014/main" id="{4DADD668-012E-43FB-83EE-81EAC1AD8FCF}"/>
              </a:ext>
            </a:extLst>
          </p:cNvPr>
          <p:cNvPicPr>
            <a:picLocks noChangeAspect="1"/>
          </p:cNvPicPr>
          <p:nvPr/>
        </p:nvPicPr>
        <p:blipFill>
          <a:blip r:embed="rId8"/>
          <a:stretch>
            <a:fillRect/>
          </a:stretch>
        </p:blipFill>
        <p:spPr>
          <a:xfrm>
            <a:off x="0" y="762477"/>
            <a:ext cx="2250741" cy="5346223"/>
          </a:xfrm>
          <a:prstGeom prst="rect">
            <a:avLst/>
          </a:prstGeom>
        </p:spPr>
      </p:pic>
      <p:sp>
        <p:nvSpPr>
          <p:cNvPr id="2" name="Rectangle 1">
            <a:extLst>
              <a:ext uri="{FF2B5EF4-FFF2-40B4-BE49-F238E27FC236}">
                <a16:creationId xmlns:a16="http://schemas.microsoft.com/office/drawing/2014/main" id="{0A99AD93-9BB9-4686-B5DF-EF03939E3548}"/>
              </a:ext>
            </a:extLst>
          </p:cNvPr>
          <p:cNvSpPr/>
          <p:nvPr/>
        </p:nvSpPr>
        <p:spPr>
          <a:xfrm>
            <a:off x="4445218" y="2938750"/>
            <a:ext cx="4738537" cy="3139321"/>
          </a:xfrm>
          <a:prstGeom prst="rect">
            <a:avLst/>
          </a:prstGeom>
        </p:spPr>
        <p:txBody>
          <a:bodyPr wrap="square">
            <a:spAutoFit/>
          </a:bodyPr>
          <a:lstStyle/>
          <a:p>
            <a:pPr marL="285750" indent="-285750">
              <a:buClr>
                <a:srgbClr val="FF0000"/>
              </a:buClr>
              <a:buFont typeface="Wingdings" panose="05000000000000000000" pitchFamily="2" charset="2"/>
              <a:buChar char="q"/>
            </a:pPr>
            <a:r>
              <a:rPr lang="el-GR" b="1" dirty="0">
                <a:solidFill>
                  <a:srgbClr val="C00000"/>
                </a:solidFill>
                <a:latin typeface="Palatino Linotype" panose="02040502050505030304" pitchFamily="18" charset="0"/>
              </a:rPr>
              <a:t>Στις Θράσσες γνώρισμα ευγενικής καταγωγής</a:t>
            </a:r>
          </a:p>
          <a:p>
            <a:pPr marL="285750" indent="-285750">
              <a:buClr>
                <a:srgbClr val="FF0000"/>
              </a:buClr>
              <a:buFont typeface="Wingdings" panose="05000000000000000000" pitchFamily="2" charset="2"/>
              <a:buChar char="q"/>
            </a:pPr>
            <a:r>
              <a:rPr lang="el-GR" b="1" dirty="0">
                <a:solidFill>
                  <a:srgbClr val="C00000"/>
                </a:solidFill>
                <a:latin typeface="Palatino Linotype" panose="02040502050505030304" pitchFamily="18" charset="0"/>
              </a:rPr>
              <a:t>Τιμωρία που τους επέβαλαν οι άνδρες τους για τον φόνο του Ορφέα?</a:t>
            </a:r>
            <a:r>
              <a:rPr lang="en-GB" b="1" dirty="0">
                <a:solidFill>
                  <a:srgbClr val="C00000"/>
                </a:solidFill>
                <a:latin typeface="Palatino Linotype" panose="02040502050505030304" pitchFamily="18" charset="0"/>
              </a:rPr>
              <a:t>??</a:t>
            </a:r>
            <a:endParaRPr lang="el-GR" b="1" dirty="0">
              <a:solidFill>
                <a:srgbClr val="C00000"/>
              </a:solidFill>
              <a:latin typeface="Palatino Linotype" panose="02040502050505030304" pitchFamily="18" charset="0"/>
            </a:endParaRPr>
          </a:p>
          <a:p>
            <a:pPr marL="285750" indent="-285750">
              <a:buClr>
                <a:srgbClr val="FF0000"/>
              </a:buClr>
              <a:buFont typeface="Wingdings" panose="05000000000000000000" pitchFamily="2" charset="2"/>
              <a:buChar char="q"/>
            </a:pPr>
            <a:r>
              <a:rPr lang="el-GR" b="1" dirty="0">
                <a:solidFill>
                  <a:srgbClr val="C00000"/>
                </a:solidFill>
                <a:latin typeface="Palatino Linotype" panose="02040502050505030304" pitchFamily="18" charset="0"/>
              </a:rPr>
              <a:t>Τα αττικά αγγεία δεν σώζουν άνδρες της Θράκης με στίξη στο σώμα τους, αλλά με την τοπική ενδυμασία τους </a:t>
            </a:r>
          </a:p>
          <a:p>
            <a:pPr marL="285750" indent="-285750">
              <a:buClr>
                <a:srgbClr val="FF0000"/>
              </a:buClr>
              <a:buFont typeface="Wingdings" panose="05000000000000000000" pitchFamily="2" charset="2"/>
              <a:buChar char="q"/>
            </a:pPr>
            <a:r>
              <a:rPr lang="el-GR" b="1" dirty="0">
                <a:solidFill>
                  <a:srgbClr val="C00000"/>
                </a:solidFill>
                <a:latin typeface="Palatino Linotype" panose="02040502050505030304" pitchFamily="18" charset="0"/>
              </a:rPr>
              <a:t>Μια άλλη παραλλαγή αναφέρει ότι τους επιβλήθηκε ως τιμωρία από τις γυναίκες της Σκυθίας, όταν οι Σκύθες νίκησαν σε πόλεμο τους Θράκες.</a:t>
            </a:r>
          </a:p>
        </p:txBody>
      </p:sp>
    </p:spTree>
    <p:extLst>
      <p:ext uri="{BB962C8B-B14F-4D97-AF65-F5344CB8AC3E}">
        <p14:creationId xmlns:p14="http://schemas.microsoft.com/office/powerpoint/2010/main" val="25269008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8" name="Subtitle 2">
            <a:extLst>
              <a:ext uri="{FF2B5EF4-FFF2-40B4-BE49-F238E27FC236}">
                <a16:creationId xmlns:a16="http://schemas.microsoft.com/office/drawing/2014/main" id="{B06C7069-6858-4C3D-A49F-84B72EF6B7BB}"/>
              </a:ext>
            </a:extLst>
          </p:cNvPr>
          <p:cNvSpPr txBox="1">
            <a:spLocks/>
          </p:cNvSpPr>
          <p:nvPr/>
        </p:nvSpPr>
        <p:spPr>
          <a:xfrm>
            <a:off x="34167" y="2853610"/>
            <a:ext cx="9068610" cy="173061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lvl="0" algn="ctr">
              <a:buClr>
                <a:srgbClr val="FF0000"/>
              </a:buClr>
              <a:defRPr/>
            </a:pPr>
            <a:r>
              <a:rPr lang="el-GR" sz="1800" b="1" dirty="0">
                <a:solidFill>
                  <a:srgbClr val="C00000"/>
                </a:solidFill>
                <a:latin typeface="Palatino Linotype" panose="02040502050505030304" pitchFamily="18" charset="0"/>
              </a:rPr>
              <a:t>ΔΙΗΡΗΣ - ΣΑΜΑΙΝΑ</a:t>
            </a:r>
          </a:p>
          <a:p>
            <a:pPr marL="285750" lvl="0" indent="-285750">
              <a:buClr>
                <a:srgbClr val="FF0000"/>
              </a:buClr>
              <a:buFont typeface="Wingdings" panose="05000000000000000000" pitchFamily="2" charset="2"/>
              <a:buChar char="q"/>
              <a:defRPr/>
            </a:pPr>
            <a:r>
              <a:rPr lang="el-GR" sz="1800" b="1" dirty="0">
                <a:solidFill>
                  <a:srgbClr val="C00000"/>
                </a:solidFill>
                <a:latin typeface="Palatino Linotype" panose="02040502050505030304" pitchFamily="18" charset="0"/>
              </a:rPr>
              <a:t>πλοίο δίκροτο = διήρης, δηλαδή με δύο επίπεδα κωπηλατών,</a:t>
            </a:r>
          </a:p>
          <a:p>
            <a:pPr marL="285750" lvl="0" indent="-285750">
              <a:buClr>
                <a:srgbClr val="FF0000"/>
              </a:buClr>
              <a:buFont typeface="Wingdings" panose="05000000000000000000" pitchFamily="2" charset="2"/>
              <a:buChar char="q"/>
              <a:defRPr/>
            </a:pPr>
            <a:r>
              <a:rPr lang="el-GR" sz="1800" b="1" dirty="0">
                <a:solidFill>
                  <a:srgbClr val="C00000"/>
                </a:solidFill>
                <a:latin typeface="Palatino Linotype" panose="02040502050505030304" pitchFamily="18" charset="0"/>
              </a:rPr>
              <a:t>διέθετε έμβολο μορφής κεφαλής αγριόχοιρου</a:t>
            </a:r>
          </a:p>
          <a:p>
            <a:pPr marL="285750" lvl="0" indent="-285750">
              <a:buClr>
                <a:srgbClr val="FF0000"/>
              </a:buClr>
              <a:buFont typeface="Wingdings" panose="05000000000000000000" pitchFamily="2" charset="2"/>
              <a:buChar char="q"/>
              <a:defRPr/>
            </a:pPr>
            <a:r>
              <a:rPr lang="el-GR" sz="1800" b="1" dirty="0">
                <a:solidFill>
                  <a:srgbClr val="C00000"/>
                </a:solidFill>
                <a:latin typeface="Palatino Linotype" panose="02040502050505030304" pitchFamily="18" charset="0"/>
              </a:rPr>
              <a:t>σκάφος πλατύ σε σχέση με άλλα πλοία της εποχής και είχε κατάστρωμα σε όλο το μήκος του.</a:t>
            </a:r>
          </a:p>
        </p:txBody>
      </p:sp>
      <p:grpSp>
        <p:nvGrpSpPr>
          <p:cNvPr id="21" name="Group 20">
            <a:extLst>
              <a:ext uri="{FF2B5EF4-FFF2-40B4-BE49-F238E27FC236}">
                <a16:creationId xmlns:a16="http://schemas.microsoft.com/office/drawing/2014/main" id="{1E6BD334-BB6E-43AA-A85A-CE1FC7357B73}"/>
              </a:ext>
            </a:extLst>
          </p:cNvPr>
          <p:cNvGrpSpPr/>
          <p:nvPr/>
        </p:nvGrpSpPr>
        <p:grpSpPr>
          <a:xfrm>
            <a:off x="34167" y="795013"/>
            <a:ext cx="9068610" cy="2011797"/>
            <a:chOff x="34167" y="795013"/>
            <a:chExt cx="9068610" cy="2236768"/>
          </a:xfrm>
        </p:grpSpPr>
        <p:pic>
          <p:nvPicPr>
            <p:cNvPr id="9" name="Picture 8">
              <a:extLst>
                <a:ext uri="{FF2B5EF4-FFF2-40B4-BE49-F238E27FC236}">
                  <a16:creationId xmlns:a16="http://schemas.microsoft.com/office/drawing/2014/main" id="{B8D91468-47BA-42D6-9FB5-B1FFE25D02E1}"/>
                </a:ext>
              </a:extLst>
            </p:cNvPr>
            <p:cNvPicPr>
              <a:picLocks noChangeAspect="1"/>
            </p:cNvPicPr>
            <p:nvPr/>
          </p:nvPicPr>
          <p:blipFill>
            <a:blip r:embed="rId4"/>
            <a:stretch>
              <a:fillRect/>
            </a:stretch>
          </p:blipFill>
          <p:spPr>
            <a:xfrm>
              <a:off x="6415611" y="795013"/>
              <a:ext cx="2687166" cy="2224767"/>
            </a:xfrm>
            <a:prstGeom prst="rect">
              <a:avLst/>
            </a:prstGeom>
          </p:spPr>
        </p:pic>
        <p:pic>
          <p:nvPicPr>
            <p:cNvPr id="15" name="Picture 14">
              <a:extLst>
                <a:ext uri="{FF2B5EF4-FFF2-40B4-BE49-F238E27FC236}">
                  <a16:creationId xmlns:a16="http://schemas.microsoft.com/office/drawing/2014/main" id="{E7268D47-420C-4C5B-8388-B4714903E818}"/>
                </a:ext>
              </a:extLst>
            </p:cNvPr>
            <p:cNvPicPr>
              <a:picLocks noChangeAspect="1"/>
            </p:cNvPicPr>
            <p:nvPr/>
          </p:nvPicPr>
          <p:blipFill>
            <a:blip r:embed="rId5"/>
            <a:stretch>
              <a:fillRect/>
            </a:stretch>
          </p:blipFill>
          <p:spPr>
            <a:xfrm>
              <a:off x="3236308" y="800647"/>
              <a:ext cx="2859692" cy="2231134"/>
            </a:xfrm>
            <a:prstGeom prst="rect">
              <a:avLst/>
            </a:prstGeom>
          </p:spPr>
        </p:pic>
        <p:pic>
          <p:nvPicPr>
            <p:cNvPr id="16" name="Picture 15">
              <a:extLst>
                <a:ext uri="{FF2B5EF4-FFF2-40B4-BE49-F238E27FC236}">
                  <a16:creationId xmlns:a16="http://schemas.microsoft.com/office/drawing/2014/main" id="{0DB03398-138B-4911-B57C-EA75C08AA998}"/>
                </a:ext>
              </a:extLst>
            </p:cNvPr>
            <p:cNvPicPr>
              <a:picLocks noChangeAspect="1"/>
            </p:cNvPicPr>
            <p:nvPr/>
          </p:nvPicPr>
          <p:blipFill>
            <a:blip r:embed="rId6"/>
            <a:stretch>
              <a:fillRect/>
            </a:stretch>
          </p:blipFill>
          <p:spPr>
            <a:xfrm>
              <a:off x="34167" y="800647"/>
              <a:ext cx="2882530" cy="2222246"/>
            </a:xfrm>
            <a:prstGeom prst="rect">
              <a:avLst/>
            </a:prstGeom>
          </p:spPr>
        </p:pic>
      </p:grpSp>
      <p:pic>
        <p:nvPicPr>
          <p:cNvPr id="24" name="Picture 23">
            <a:extLst>
              <a:ext uri="{FF2B5EF4-FFF2-40B4-BE49-F238E27FC236}">
                <a16:creationId xmlns:a16="http://schemas.microsoft.com/office/drawing/2014/main" id="{F5163A1A-34EC-4314-8444-43185453C96B}"/>
              </a:ext>
            </a:extLst>
          </p:cNvPr>
          <p:cNvPicPr>
            <a:picLocks noChangeAspect="1"/>
          </p:cNvPicPr>
          <p:nvPr/>
        </p:nvPicPr>
        <p:blipFill>
          <a:blip r:embed="rId7"/>
          <a:stretch>
            <a:fillRect/>
          </a:stretch>
        </p:blipFill>
        <p:spPr>
          <a:xfrm>
            <a:off x="1209046" y="4641112"/>
            <a:ext cx="6718852" cy="1416808"/>
          </a:xfrm>
          <a:prstGeom prst="rect">
            <a:avLst/>
          </a:prstGeom>
        </p:spPr>
      </p:pic>
      <p:pic>
        <p:nvPicPr>
          <p:cNvPr id="26" name="Picture 25">
            <a:extLst>
              <a:ext uri="{FF2B5EF4-FFF2-40B4-BE49-F238E27FC236}">
                <a16:creationId xmlns:a16="http://schemas.microsoft.com/office/drawing/2014/main" id="{929C912D-B923-4CB2-BFDB-E67A6AC2FC1E}"/>
              </a:ext>
            </a:extLst>
          </p:cNvPr>
          <p:cNvPicPr>
            <a:picLocks noChangeAspect="1"/>
          </p:cNvPicPr>
          <p:nvPr/>
        </p:nvPicPr>
        <p:blipFill>
          <a:blip r:embed="rId8"/>
          <a:stretch>
            <a:fillRect/>
          </a:stretch>
        </p:blipFill>
        <p:spPr>
          <a:xfrm>
            <a:off x="9271221" y="795012"/>
            <a:ext cx="2920779" cy="1998735"/>
          </a:xfrm>
          <a:prstGeom prst="rect">
            <a:avLst/>
          </a:prstGeom>
        </p:spPr>
      </p:pic>
      <p:sp>
        <p:nvSpPr>
          <p:cNvPr id="27" name="Rectangle 26">
            <a:extLst>
              <a:ext uri="{FF2B5EF4-FFF2-40B4-BE49-F238E27FC236}">
                <a16:creationId xmlns:a16="http://schemas.microsoft.com/office/drawing/2014/main" id="{C1849144-5D24-4F12-B52B-A16018ED0AA0}"/>
              </a:ext>
            </a:extLst>
          </p:cNvPr>
          <p:cNvSpPr/>
          <p:nvPr/>
        </p:nvSpPr>
        <p:spPr>
          <a:xfrm>
            <a:off x="9271221" y="3041192"/>
            <a:ext cx="2687167" cy="2585323"/>
          </a:xfrm>
          <a:prstGeom prst="rect">
            <a:avLst/>
          </a:prstGeom>
        </p:spPr>
        <p:txBody>
          <a:bodyPr wrap="square">
            <a:spAutoFit/>
          </a:bodyPr>
          <a:lstStyle/>
          <a:p>
            <a:pPr algn="ctr"/>
            <a:r>
              <a:rPr lang="el-GR" dirty="0">
                <a:solidFill>
                  <a:srgbClr val="C00000"/>
                </a:solidFill>
                <a:latin typeface="Palatino Linotype" panose="02040502050505030304" pitchFamily="18" charset="0"/>
              </a:rPr>
              <a:t>Το αθηναϊκό τετράδραχμο αποτέλεσε το πλέον διαδεδομένο νόμισμα την περίοδο της ακμής της Αθήνας, τον 5</a:t>
            </a:r>
            <a:r>
              <a:rPr lang="el-GR" baseline="30000" dirty="0">
                <a:solidFill>
                  <a:srgbClr val="C00000"/>
                </a:solidFill>
                <a:latin typeface="Palatino Linotype" panose="02040502050505030304" pitchFamily="18" charset="0"/>
              </a:rPr>
              <a:t>ο</a:t>
            </a:r>
            <a:r>
              <a:rPr lang="el-GR" dirty="0">
                <a:solidFill>
                  <a:srgbClr val="C00000"/>
                </a:solidFill>
                <a:latin typeface="Palatino Linotype" panose="02040502050505030304" pitchFamily="18" charset="0"/>
              </a:rPr>
              <a:t>  αιώνα π.Χ., έως και την εποχή του Μεγάλου Αλαξάνδρου.</a:t>
            </a:r>
            <a:endParaRPr lang="en-GB" dirty="0">
              <a:solidFill>
                <a:srgbClr val="C00000"/>
              </a:solidFill>
              <a:latin typeface="Palatino Linotype" panose="02040502050505030304" pitchFamily="18" charset="0"/>
            </a:endParaRPr>
          </a:p>
        </p:txBody>
      </p:sp>
    </p:spTree>
    <p:extLst>
      <p:ext uri="{BB962C8B-B14F-4D97-AF65-F5344CB8AC3E}">
        <p14:creationId xmlns:p14="http://schemas.microsoft.com/office/powerpoint/2010/main" val="7129436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8" name="Subtitle 2">
            <a:extLst>
              <a:ext uri="{FF2B5EF4-FFF2-40B4-BE49-F238E27FC236}">
                <a16:creationId xmlns:a16="http://schemas.microsoft.com/office/drawing/2014/main" id="{B06C7069-6858-4C3D-A49F-84B72EF6B7BB}"/>
              </a:ext>
            </a:extLst>
          </p:cNvPr>
          <p:cNvSpPr txBox="1">
            <a:spLocks/>
          </p:cNvSpPr>
          <p:nvPr/>
        </p:nvSpPr>
        <p:spPr>
          <a:xfrm>
            <a:off x="9284456" y="4553823"/>
            <a:ext cx="2992359" cy="646331"/>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lvl="0" algn="ctr">
              <a:buClr>
                <a:srgbClr val="40BAD2"/>
              </a:buClr>
              <a:defRPr/>
            </a:pPr>
            <a:r>
              <a:rPr lang="el-GR" sz="1800" dirty="0">
                <a:solidFill>
                  <a:srgbClr val="C00000"/>
                </a:solidFill>
                <a:latin typeface="Palatino Linotype" panose="02040502050505030304" pitchFamily="18" charset="0"/>
              </a:rPr>
              <a:t>Ο Κάιν και ο Άβελ προσφέρουν τις θυσίες των στον Θεό.  Μωσαϊκό 12</a:t>
            </a:r>
            <a:r>
              <a:rPr lang="el-GR" sz="1800" baseline="30000" dirty="0">
                <a:solidFill>
                  <a:srgbClr val="C00000"/>
                </a:solidFill>
                <a:latin typeface="Palatino Linotype" panose="02040502050505030304" pitchFamily="18" charset="0"/>
              </a:rPr>
              <a:t>ου</a:t>
            </a:r>
            <a:r>
              <a:rPr lang="el-GR" sz="1800" dirty="0">
                <a:solidFill>
                  <a:srgbClr val="C00000"/>
                </a:solidFill>
                <a:latin typeface="Palatino Linotype" panose="02040502050505030304" pitchFamily="18" charset="0"/>
              </a:rPr>
              <a:t> αιώνος. Capella Palatina.</a:t>
            </a:r>
            <a:r>
              <a:rPr lang="en-GB" sz="1800" dirty="0">
                <a:solidFill>
                  <a:srgbClr val="C00000"/>
                </a:solidFill>
                <a:latin typeface="Palatino Linotype" panose="02040502050505030304" pitchFamily="18" charset="0"/>
              </a:rPr>
              <a:t> </a:t>
            </a:r>
            <a:r>
              <a:rPr lang="el-GR" sz="1800" dirty="0">
                <a:solidFill>
                  <a:srgbClr val="C00000"/>
                </a:solidFill>
                <a:latin typeface="Palatino Linotype" panose="02040502050505030304" pitchFamily="18" charset="0"/>
              </a:rPr>
              <a:t>Παλέρμο, Σικελία</a:t>
            </a:r>
            <a:r>
              <a:rPr lang="en-GB" sz="1800" dirty="0">
                <a:solidFill>
                  <a:srgbClr val="C00000"/>
                </a:solidFill>
                <a:latin typeface="Palatino Linotype" panose="02040502050505030304" pitchFamily="18" charset="0"/>
              </a:rPr>
              <a:t>.</a:t>
            </a:r>
            <a:endParaRPr kumimoji="0" lang="en-GB" sz="18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pic>
        <p:nvPicPr>
          <p:cNvPr id="3" name="Picture 2">
            <a:extLst>
              <a:ext uri="{FF2B5EF4-FFF2-40B4-BE49-F238E27FC236}">
                <a16:creationId xmlns:a16="http://schemas.microsoft.com/office/drawing/2014/main" id="{8141C2F8-2305-4330-8D05-D23AA37C8913}"/>
              </a:ext>
            </a:extLst>
          </p:cNvPr>
          <p:cNvPicPr>
            <a:picLocks noChangeAspect="1"/>
          </p:cNvPicPr>
          <p:nvPr/>
        </p:nvPicPr>
        <p:blipFill>
          <a:blip r:embed="rId4"/>
          <a:stretch>
            <a:fillRect/>
          </a:stretch>
        </p:blipFill>
        <p:spPr>
          <a:xfrm>
            <a:off x="9292407" y="771277"/>
            <a:ext cx="2899593" cy="3782546"/>
          </a:xfrm>
          <a:prstGeom prst="rect">
            <a:avLst/>
          </a:prstGeom>
        </p:spPr>
      </p:pic>
      <p:sp>
        <p:nvSpPr>
          <p:cNvPr id="13" name="Subtitle 2">
            <a:extLst>
              <a:ext uri="{FF2B5EF4-FFF2-40B4-BE49-F238E27FC236}">
                <a16:creationId xmlns:a16="http://schemas.microsoft.com/office/drawing/2014/main" id="{155359ED-5787-4664-B06B-9217CEADC220}"/>
              </a:ext>
            </a:extLst>
          </p:cNvPr>
          <p:cNvSpPr txBox="1">
            <a:spLocks/>
          </p:cNvSpPr>
          <p:nvPr/>
        </p:nvSpPr>
        <p:spPr>
          <a:xfrm>
            <a:off x="34167" y="1646612"/>
            <a:ext cx="8921949" cy="3553542"/>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marL="285750" lvl="0" indent="-285750">
              <a:buClr>
                <a:srgbClr val="FF0000"/>
              </a:buClr>
              <a:buFont typeface="Wingdings" panose="05000000000000000000" pitchFamily="2" charset="2"/>
              <a:buChar char="q"/>
              <a:defRPr/>
            </a:pPr>
            <a:r>
              <a:rPr lang="en-GB" sz="2400" dirty="0">
                <a:solidFill>
                  <a:srgbClr val="C00000"/>
                </a:solidFill>
                <a:latin typeface="Palatino Linotype" panose="02040502050505030304" pitchFamily="18" charset="0"/>
              </a:rPr>
              <a:t>…</a:t>
            </a:r>
            <a:r>
              <a:rPr lang="el-GR" sz="2400" dirty="0">
                <a:solidFill>
                  <a:srgbClr val="C00000"/>
                </a:solidFill>
                <a:latin typeface="Palatino Linotype" panose="02040502050505030304" pitchFamily="18" charset="0"/>
              </a:rPr>
              <a:t>ο Κάιν είπε στον αδελφό του να πάνε στο αγρό όπου τον σκότωσε (</a:t>
            </a:r>
            <a:r>
              <a:rPr lang="el-GR" sz="2400" b="1" i="1" dirty="0">
                <a:solidFill>
                  <a:srgbClr val="C00000"/>
                </a:solidFill>
                <a:latin typeface="Palatino Linotype" panose="02040502050505030304" pitchFamily="18" charset="0"/>
              </a:rPr>
              <a:t>Γένεση, 4:5</a:t>
            </a:r>
            <a:r>
              <a:rPr lang="el-GR" sz="2400" dirty="0">
                <a:solidFill>
                  <a:srgbClr val="C00000"/>
                </a:solidFill>
                <a:latin typeface="Palatino Linotype" panose="02040502050505030304" pitchFamily="18" charset="0"/>
              </a:rPr>
              <a:t>).</a:t>
            </a:r>
            <a:endParaRPr lang="en-GB" sz="2400" dirty="0">
              <a:solidFill>
                <a:srgbClr val="C00000"/>
              </a:solidFill>
              <a:latin typeface="Palatino Linotype" panose="02040502050505030304" pitchFamily="18" charset="0"/>
            </a:endParaRPr>
          </a:p>
          <a:p>
            <a:pPr marL="285750" lvl="0" indent="-285750">
              <a:buClr>
                <a:srgbClr val="FF0000"/>
              </a:buClr>
              <a:buFont typeface="Wingdings" panose="05000000000000000000" pitchFamily="2" charset="2"/>
              <a:buChar char="q"/>
              <a:defRPr/>
            </a:pPr>
            <a:r>
              <a:rPr lang="en-GB" sz="2400" dirty="0">
                <a:solidFill>
                  <a:srgbClr val="C00000"/>
                </a:solidFill>
                <a:latin typeface="Palatino Linotype" panose="02040502050505030304" pitchFamily="18" charset="0"/>
              </a:rPr>
              <a:t>…</a:t>
            </a:r>
            <a:r>
              <a:rPr lang="el-GR" sz="2400" dirty="0">
                <a:solidFill>
                  <a:srgbClr val="C00000"/>
                </a:solidFill>
                <a:latin typeface="Palatino Linotype" panose="02040502050505030304" pitchFamily="18" charset="0"/>
              </a:rPr>
              <a:t>εν συνεχεία, ο Θεός τον καταδίκασε σε νομαδική ζωή στην Χώρα του Νωδ, ανατολικά της Εδέμ (</a:t>
            </a:r>
            <a:r>
              <a:rPr lang="el-GR" sz="2400" b="1" i="1" dirty="0">
                <a:solidFill>
                  <a:srgbClr val="C00000"/>
                </a:solidFill>
                <a:latin typeface="Palatino Linotype" panose="02040502050505030304" pitchFamily="18" charset="0"/>
              </a:rPr>
              <a:t>Γένεση, 4:16</a:t>
            </a:r>
            <a:r>
              <a:rPr lang="el-GR" sz="2400" dirty="0">
                <a:solidFill>
                  <a:srgbClr val="C00000"/>
                </a:solidFill>
                <a:latin typeface="Palatino Linotype" panose="02040502050505030304" pitchFamily="18" charset="0"/>
              </a:rPr>
              <a:t>).</a:t>
            </a:r>
          </a:p>
          <a:p>
            <a:pPr marL="285750" lvl="0" indent="-285750">
              <a:buClr>
                <a:srgbClr val="FF0000"/>
              </a:buClr>
              <a:buFont typeface="Wingdings" panose="05000000000000000000" pitchFamily="2" charset="2"/>
              <a:buChar char="q"/>
              <a:defRPr/>
            </a:pPr>
            <a:r>
              <a:rPr lang="el-GR" sz="2400" dirty="0">
                <a:solidFill>
                  <a:srgbClr val="C00000"/>
                </a:solidFill>
                <a:latin typeface="Palatino Linotype" panose="02040502050505030304" pitchFamily="18" charset="0"/>
              </a:rPr>
              <a:t>...ταυτόχρονα όμως, στη Γένεση αναφέρεται ότι </a:t>
            </a:r>
            <a:r>
              <a:rPr lang="el-GR" sz="2400" b="1" dirty="0">
                <a:solidFill>
                  <a:srgbClr val="C00000"/>
                </a:solidFill>
                <a:latin typeface="Palatino Linotype" panose="02040502050505030304" pitchFamily="18" charset="0"/>
              </a:rPr>
              <a:t>ο Θεός στιγμάτισε το πρόσωπο του αδελφοκτόνου Κάιν </a:t>
            </a:r>
            <a:r>
              <a:rPr lang="el-GR" sz="2400" dirty="0">
                <a:solidFill>
                  <a:srgbClr val="C00000"/>
                </a:solidFill>
                <a:latin typeface="Palatino Linotype" panose="02040502050505030304" pitchFamily="18" charset="0"/>
              </a:rPr>
              <a:t>ώστε να είναι από όλους αναγνωρίσιμος και να βιώνει καθ’ όλη τη διάρκεια της ζωής του την απόρριψη των συνανθρώπων του για την αποτρόπαια πράξη του</a:t>
            </a:r>
            <a:endParaRPr kumimoji="0" lang="en-GB" sz="24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spTree>
    <p:extLst>
      <p:ext uri="{BB962C8B-B14F-4D97-AF65-F5344CB8AC3E}">
        <p14:creationId xmlns:p14="http://schemas.microsoft.com/office/powerpoint/2010/main" val="29262074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8" name="Subtitle 2">
            <a:extLst>
              <a:ext uri="{FF2B5EF4-FFF2-40B4-BE49-F238E27FC236}">
                <a16:creationId xmlns:a16="http://schemas.microsoft.com/office/drawing/2014/main" id="{59A96957-07C2-4280-BA04-8A0AE9C261F5}"/>
              </a:ext>
            </a:extLst>
          </p:cNvPr>
          <p:cNvSpPr txBox="1">
            <a:spLocks/>
          </p:cNvSpPr>
          <p:nvPr/>
        </p:nvSpPr>
        <p:spPr>
          <a:xfrm>
            <a:off x="0" y="762477"/>
            <a:ext cx="9208654" cy="5213450"/>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lvl="0" algn="ctr">
              <a:buClr>
                <a:srgbClr val="40BAD2"/>
              </a:buClr>
              <a:defRPr/>
            </a:pPr>
            <a:r>
              <a:rPr lang="el-GR" sz="2400" b="1" dirty="0">
                <a:solidFill>
                  <a:srgbClr val="C00000"/>
                </a:solidFill>
                <a:latin typeface="Palatino Linotype" panose="02040502050505030304" pitchFamily="18" charset="0"/>
              </a:rPr>
              <a:t>ΣΤΙΓΜΑΤΑ   ΚΑΙ   ΧΡΙΣΤΙΑΝΙΣΜΟΣ</a:t>
            </a:r>
          </a:p>
          <a:p>
            <a:pPr lvl="0">
              <a:buClr>
                <a:srgbClr val="40BAD2"/>
              </a:buClr>
              <a:defRPr/>
            </a:pPr>
            <a:r>
              <a:rPr lang="el-GR" sz="1800" b="1" dirty="0">
                <a:solidFill>
                  <a:srgbClr val="C00000"/>
                </a:solidFill>
                <a:latin typeface="Palatino Linotype" panose="02040502050505030304" pitchFamily="18" charset="0"/>
              </a:rPr>
              <a:t>Τα Στίγματα, στο Χριστιανισμό, είναι η εμφάνιση σωματικών τραυμάτων, ουλών και πόνου σε θέσεις που αντιστοιχούν στις πληγές του Ιησού Χριστού από τη σταύρωση, όπως τα χέρια, οι καρποί και τα πόδια.</a:t>
            </a:r>
          </a:p>
          <a:p>
            <a:pPr lvl="0">
              <a:buClr>
                <a:srgbClr val="40BAD2"/>
              </a:buClr>
              <a:defRPr/>
            </a:pPr>
            <a:r>
              <a:rPr lang="el-GR" sz="1800" b="1" dirty="0">
                <a:solidFill>
                  <a:srgbClr val="C00000"/>
                </a:solidFill>
                <a:latin typeface="Palatino Linotype" panose="02040502050505030304" pitchFamily="18" charset="0"/>
              </a:rPr>
              <a:t>    «</a:t>
            </a:r>
            <a:r>
              <a:rPr lang="el-GR" sz="1200" b="1" i="1" dirty="0">
                <a:solidFill>
                  <a:srgbClr val="C00000"/>
                </a:solidFill>
                <a:latin typeface="Palatino Linotype" panose="02040502050505030304" pitchFamily="18" charset="0"/>
              </a:rPr>
              <a:t>Τοῦ λοιποῦ κόπους μοι μηδεὶς παρεχέτω· ἐγὼ γὰρ τὰ στίγματα τοῦ Ἰησοῦ ἐν τῷ σώματί μου βαστάζω. Από εδώ και στο εξής, μην με ενοχλεί κανένας · γιατί φέρνω στο σώμα μου τα σημάδια του Κυρίου Ιησού</a:t>
            </a:r>
            <a:r>
              <a:rPr lang="el-GR" sz="1200" b="1" dirty="0">
                <a:solidFill>
                  <a:srgbClr val="C00000"/>
                </a:solidFill>
                <a:latin typeface="Palatino Linotype" panose="02040502050505030304" pitchFamily="18" charset="0"/>
              </a:rPr>
              <a:t>» Α. Παύλος ‘</a:t>
            </a:r>
            <a:r>
              <a:rPr lang="el-GR" sz="1200" b="1" i="1" dirty="0">
                <a:solidFill>
                  <a:srgbClr val="C00000"/>
                </a:solidFill>
                <a:latin typeface="Palatino Linotype" panose="02040502050505030304" pitchFamily="18" charset="0"/>
              </a:rPr>
              <a:t>Πρός Γαλάτας</a:t>
            </a:r>
            <a:r>
              <a:rPr lang="el-GR" sz="1200" b="1" dirty="0">
                <a:solidFill>
                  <a:srgbClr val="C00000"/>
                </a:solidFill>
                <a:latin typeface="Palatino Linotype" panose="02040502050505030304" pitchFamily="18" charset="0"/>
              </a:rPr>
              <a:t> 6:17’. </a:t>
            </a:r>
            <a:endParaRPr lang="el-GR" sz="1800" b="1" dirty="0">
              <a:solidFill>
                <a:srgbClr val="C00000"/>
              </a:solidFill>
              <a:latin typeface="Palatino Linotype" panose="02040502050505030304" pitchFamily="18" charset="0"/>
            </a:endParaRPr>
          </a:p>
          <a:p>
            <a:pPr marL="285750" lvl="0" indent="-285750">
              <a:buClr>
                <a:srgbClr val="FF0000"/>
              </a:buClr>
              <a:buFont typeface="Wingdings" panose="05000000000000000000" pitchFamily="2" charset="2"/>
              <a:buChar char="Ø"/>
              <a:defRPr/>
            </a:pPr>
            <a:r>
              <a:rPr lang="el-GR" sz="1600" b="1" dirty="0">
                <a:solidFill>
                  <a:srgbClr val="C00000"/>
                </a:solidFill>
                <a:latin typeface="Palatino Linotype" panose="02040502050505030304" pitchFamily="18" charset="0"/>
              </a:rPr>
              <a:t>Τα Στίγματα έχουν συνδεθεί κυρίως με τον Ρωμαιοκαθολικισμό. Ο Άγιος Φραγκίσκος της Ασίζης ήταν ο πρώτος καταγεγραμμένος στιγματικός.</a:t>
            </a:r>
          </a:p>
          <a:p>
            <a:pPr marL="285750" lvl="0" indent="-285750">
              <a:buClr>
                <a:srgbClr val="FF0000"/>
              </a:buClr>
              <a:buFont typeface="Wingdings" panose="05000000000000000000" pitchFamily="2" charset="2"/>
              <a:buChar char="Ø"/>
              <a:defRPr/>
            </a:pPr>
            <a:r>
              <a:rPr lang="el-GR" sz="1600" b="1" dirty="0">
                <a:solidFill>
                  <a:srgbClr val="C00000"/>
                </a:solidFill>
                <a:latin typeface="Palatino Linotype" panose="02040502050505030304" pitchFamily="18" charset="0"/>
              </a:rPr>
              <a:t>Για πάνω από πενήντα χρόνια, ο Άγ. Πίος της Πιετρελτσίνα του Τάγματος των Αδελφών Ελάσσονων Καπουτσίνων, ανέφερε στίγματα που μελετήθηκαν από αρκετούς γιατρούς του 20</a:t>
            </a:r>
            <a:r>
              <a:rPr lang="el-GR" sz="1600" b="1" baseline="30000" dirty="0">
                <a:solidFill>
                  <a:srgbClr val="C00000"/>
                </a:solidFill>
                <a:latin typeface="Palatino Linotype" panose="02040502050505030304" pitchFamily="18" charset="0"/>
              </a:rPr>
              <a:t>ου</a:t>
            </a:r>
            <a:r>
              <a:rPr lang="el-GR" sz="1600" b="1" dirty="0">
                <a:solidFill>
                  <a:srgbClr val="C00000"/>
                </a:solidFill>
                <a:latin typeface="Palatino Linotype" panose="02040502050505030304" pitchFamily="18" charset="0"/>
              </a:rPr>
              <a:t> αι.</a:t>
            </a:r>
          </a:p>
          <a:p>
            <a:pPr marL="285750" lvl="0" indent="-285750">
              <a:buClr>
                <a:srgbClr val="FF0000"/>
              </a:buClr>
              <a:buFont typeface="Wingdings" panose="05000000000000000000" pitchFamily="2" charset="2"/>
              <a:buChar char="Ø"/>
              <a:defRPr/>
            </a:pPr>
            <a:r>
              <a:rPr lang="el-GR" sz="1600" b="1" dirty="0">
                <a:solidFill>
                  <a:srgbClr val="C00000"/>
                </a:solidFill>
                <a:latin typeface="Palatino Linotype" panose="02040502050505030304" pitchFamily="18" charset="0"/>
              </a:rPr>
              <a:t>Τα Στίγματα, αντιθέτως με την Καθολική Εκκλησία, είναι ιδιαίτερα ξένα για την Ανατολική Ορθόδοξη Εκκλησία, (</a:t>
            </a:r>
            <a:r>
              <a:rPr lang="el-GR" sz="1600" b="1" i="1" dirty="0">
                <a:solidFill>
                  <a:srgbClr val="C00000"/>
                </a:solidFill>
                <a:latin typeface="Palatino Linotype" panose="02040502050505030304" pitchFamily="18" charset="0"/>
              </a:rPr>
              <a:t>δεν έχει επίσημη άποψη για το θέμα</a:t>
            </a:r>
            <a:r>
              <a:rPr lang="el-GR" sz="1600" b="1" dirty="0">
                <a:solidFill>
                  <a:srgbClr val="C00000"/>
                </a:solidFill>
                <a:latin typeface="Palatino Linotype" panose="02040502050505030304" pitchFamily="18" charset="0"/>
              </a:rPr>
              <a:t>).</a:t>
            </a:r>
          </a:p>
          <a:p>
            <a:pPr marL="285750" lvl="0" indent="-285750">
              <a:buClr>
                <a:srgbClr val="FF0000"/>
              </a:buClr>
              <a:buFont typeface="Wingdings" panose="05000000000000000000" pitchFamily="2" charset="2"/>
              <a:buChar char="Ø"/>
              <a:defRPr/>
            </a:pPr>
            <a:r>
              <a:rPr lang="el-GR" sz="1600" b="1" dirty="0">
                <a:solidFill>
                  <a:srgbClr val="C00000"/>
                </a:solidFill>
                <a:latin typeface="Palatino Linotype" panose="02040502050505030304" pitchFamily="18" charset="0"/>
              </a:rPr>
              <a:t>Οι πρώτοι και οι μοναδικοί στιγματικοί ήταν Καθολικοί που έζησαν μετά το Μεγάλο Σχίσμα του 1054.</a:t>
            </a:r>
          </a:p>
          <a:p>
            <a:pPr marL="285750" lvl="0" indent="-285750">
              <a:buClr>
                <a:srgbClr val="FF0000"/>
              </a:buClr>
              <a:buFont typeface="Wingdings" panose="05000000000000000000" pitchFamily="2" charset="2"/>
              <a:buChar char="Ø"/>
              <a:defRPr/>
            </a:pPr>
            <a:r>
              <a:rPr lang="el-GR" sz="1600" b="1" dirty="0">
                <a:solidFill>
                  <a:srgbClr val="C00000"/>
                </a:solidFill>
                <a:latin typeface="Palatino Linotype" panose="02040502050505030304" pitchFamily="18" charset="0"/>
              </a:rPr>
              <a:t>Ένα υψηλό ποσοστό (</a:t>
            </a:r>
            <a:r>
              <a:rPr lang="el-GR" sz="1600" b="1" i="1" dirty="0">
                <a:solidFill>
                  <a:srgbClr val="C00000"/>
                </a:solidFill>
                <a:latin typeface="Palatino Linotype" panose="02040502050505030304" pitchFamily="18" charset="0"/>
              </a:rPr>
              <a:t>ίσως πάνω από το 80%</a:t>
            </a:r>
            <a:r>
              <a:rPr lang="el-GR" sz="1600" b="1" dirty="0">
                <a:solidFill>
                  <a:srgbClr val="C00000"/>
                </a:solidFill>
                <a:latin typeface="Palatino Linotype" panose="02040502050505030304" pitchFamily="18" charset="0"/>
              </a:rPr>
              <a:t>) όλων των στιγματικών είναι γυναίκες.</a:t>
            </a:r>
          </a:p>
          <a:p>
            <a:pPr marL="285750" lvl="0" indent="-285750">
              <a:buClr>
                <a:srgbClr val="FF0000"/>
              </a:buClr>
              <a:buFont typeface="Wingdings" panose="05000000000000000000" pitchFamily="2" charset="2"/>
              <a:buChar char="Ø"/>
              <a:defRPr/>
            </a:pPr>
            <a:r>
              <a:rPr lang="el-GR" sz="1600" b="1" dirty="0">
                <a:solidFill>
                  <a:srgbClr val="C00000"/>
                </a:solidFill>
                <a:latin typeface="Palatino Linotype" panose="02040502050505030304" pitchFamily="18" charset="0"/>
              </a:rPr>
              <a:t>Οι περισσότερες περιπτώσεις στιγματισμού έχουν αφαιρεθεί ως απατηλές.</a:t>
            </a:r>
            <a:endParaRPr kumimoji="0" lang="en-GB" sz="16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pic>
        <p:nvPicPr>
          <p:cNvPr id="2" name="Picture 1">
            <a:extLst>
              <a:ext uri="{FF2B5EF4-FFF2-40B4-BE49-F238E27FC236}">
                <a16:creationId xmlns:a16="http://schemas.microsoft.com/office/drawing/2014/main" id="{C666A245-71C9-4064-85CE-CB0380174B95}"/>
              </a:ext>
            </a:extLst>
          </p:cNvPr>
          <p:cNvPicPr>
            <a:picLocks noChangeAspect="1"/>
          </p:cNvPicPr>
          <p:nvPr/>
        </p:nvPicPr>
        <p:blipFill>
          <a:blip r:embed="rId4"/>
          <a:stretch>
            <a:fillRect/>
          </a:stretch>
        </p:blipFill>
        <p:spPr>
          <a:xfrm>
            <a:off x="9291782" y="762477"/>
            <a:ext cx="2900218" cy="1943778"/>
          </a:xfrm>
          <a:prstGeom prst="rect">
            <a:avLst/>
          </a:prstGeom>
        </p:spPr>
      </p:pic>
      <p:pic>
        <p:nvPicPr>
          <p:cNvPr id="3" name="Picture 2">
            <a:extLst>
              <a:ext uri="{FF2B5EF4-FFF2-40B4-BE49-F238E27FC236}">
                <a16:creationId xmlns:a16="http://schemas.microsoft.com/office/drawing/2014/main" id="{523FDA75-CED7-4118-9BC6-E8969EC42E61}"/>
              </a:ext>
            </a:extLst>
          </p:cNvPr>
          <p:cNvPicPr>
            <a:picLocks noChangeAspect="1"/>
          </p:cNvPicPr>
          <p:nvPr/>
        </p:nvPicPr>
        <p:blipFill>
          <a:blip r:embed="rId5"/>
          <a:stretch>
            <a:fillRect/>
          </a:stretch>
        </p:blipFill>
        <p:spPr>
          <a:xfrm>
            <a:off x="9291782" y="3500308"/>
            <a:ext cx="2900218" cy="1669667"/>
          </a:xfrm>
          <a:prstGeom prst="rect">
            <a:avLst/>
          </a:prstGeom>
        </p:spPr>
      </p:pic>
      <p:sp>
        <p:nvSpPr>
          <p:cNvPr id="4" name="Rectangle 3">
            <a:extLst>
              <a:ext uri="{FF2B5EF4-FFF2-40B4-BE49-F238E27FC236}">
                <a16:creationId xmlns:a16="http://schemas.microsoft.com/office/drawing/2014/main" id="{37BE3028-7D02-4E49-B809-22AFBF0A5197}"/>
              </a:ext>
            </a:extLst>
          </p:cNvPr>
          <p:cNvSpPr/>
          <p:nvPr/>
        </p:nvSpPr>
        <p:spPr>
          <a:xfrm>
            <a:off x="9291782" y="2706255"/>
            <a:ext cx="2900218" cy="830997"/>
          </a:xfrm>
          <a:prstGeom prst="rect">
            <a:avLst/>
          </a:prstGeom>
        </p:spPr>
        <p:txBody>
          <a:bodyPr wrap="square">
            <a:spAutoFit/>
          </a:bodyPr>
          <a:lstStyle/>
          <a:p>
            <a:pPr lvl="0" algn="ctr">
              <a:buClr>
                <a:srgbClr val="40BAD2"/>
              </a:buClr>
              <a:defRPr/>
            </a:pPr>
            <a:r>
              <a:rPr lang="el-GR" sz="1200" b="1" dirty="0">
                <a:solidFill>
                  <a:srgbClr val="C00000"/>
                </a:solidFill>
                <a:latin typeface="Palatino Linotype" panose="02040502050505030304" pitchFamily="18" charset="0"/>
              </a:rPr>
              <a:t>Χέρια με στίγματα, που απεικονίζονται σε μια Φραγκισκανική εκκλησία στο Ληντς της Αυστρίας</a:t>
            </a:r>
          </a:p>
        </p:txBody>
      </p:sp>
      <p:sp>
        <p:nvSpPr>
          <p:cNvPr id="6" name="Rectangle 5">
            <a:extLst>
              <a:ext uri="{FF2B5EF4-FFF2-40B4-BE49-F238E27FC236}">
                <a16:creationId xmlns:a16="http://schemas.microsoft.com/office/drawing/2014/main" id="{FBF86687-449B-4ADA-BD44-040494ED86F0}"/>
              </a:ext>
            </a:extLst>
          </p:cNvPr>
          <p:cNvSpPr/>
          <p:nvPr/>
        </p:nvSpPr>
        <p:spPr>
          <a:xfrm>
            <a:off x="9208653" y="5139878"/>
            <a:ext cx="3103419" cy="1015663"/>
          </a:xfrm>
          <a:prstGeom prst="rect">
            <a:avLst/>
          </a:prstGeom>
        </p:spPr>
        <p:txBody>
          <a:bodyPr wrap="square">
            <a:spAutoFit/>
          </a:bodyPr>
          <a:lstStyle/>
          <a:p>
            <a:pPr algn="ctr"/>
            <a:r>
              <a:rPr lang="el-GR" sz="1200" b="1" dirty="0">
                <a:solidFill>
                  <a:srgbClr val="FF0000"/>
                </a:solidFill>
                <a:latin typeface="Palatino Linotype" panose="02040502050505030304" pitchFamily="18" charset="0"/>
              </a:rPr>
              <a:t>Η Αγία Αικατερίνη λιποθυμά από τα στίγματα. Πίνακας του </a:t>
            </a:r>
            <a:r>
              <a:rPr lang="it-IT" sz="1200" b="1" dirty="0">
                <a:solidFill>
                  <a:srgbClr val="FF0000"/>
                </a:solidFill>
                <a:latin typeface="Palatino Linotype" panose="02040502050505030304" pitchFamily="18" charset="0"/>
              </a:rPr>
              <a:t>Giovanni Antonio Bazzi, επίσης γνωστός ως Il Sodoma (1477-1549)</a:t>
            </a:r>
            <a:r>
              <a:rPr lang="el-GR" sz="1200" b="1" dirty="0">
                <a:solidFill>
                  <a:srgbClr val="FF0000"/>
                </a:solidFill>
                <a:latin typeface="Palatino Linotype" panose="02040502050505030304" pitchFamily="18" charset="0"/>
              </a:rPr>
              <a:t>. Εκκλησία του Α. Παντελεήμονα, Αλσατία, Γαλλία</a:t>
            </a:r>
            <a:endParaRPr lang="en-GB" sz="1200" b="1" dirty="0">
              <a:solidFill>
                <a:srgbClr val="FF0000"/>
              </a:solidFill>
              <a:latin typeface="Palatino Linotype" panose="02040502050505030304" pitchFamily="18" charset="0"/>
            </a:endParaRPr>
          </a:p>
        </p:txBody>
      </p:sp>
    </p:spTree>
    <p:extLst>
      <p:ext uri="{BB962C8B-B14F-4D97-AF65-F5344CB8AC3E}">
        <p14:creationId xmlns:p14="http://schemas.microsoft.com/office/powerpoint/2010/main" val="26833702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14" name="Rectangle 13">
            <a:extLst>
              <a:ext uri="{FF2B5EF4-FFF2-40B4-BE49-F238E27FC236}">
                <a16:creationId xmlns:a16="http://schemas.microsoft.com/office/drawing/2014/main" id="{74537253-4E67-401C-8F06-E2AC4613C676}"/>
              </a:ext>
            </a:extLst>
          </p:cNvPr>
          <p:cNvSpPr/>
          <p:nvPr/>
        </p:nvSpPr>
        <p:spPr>
          <a:xfrm>
            <a:off x="720436" y="3167390"/>
            <a:ext cx="7850909" cy="52322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ΕΞΩΤΕΡΙΚΗ   ΕΜΦΑΝΙΣΗ - </a:t>
            </a:r>
            <a:r>
              <a:rPr lang="el-GR" sz="2800" b="1" dirty="0">
                <a:solidFill>
                  <a:srgbClr val="C00000"/>
                </a:solidFill>
                <a:latin typeface="Palatino Linotype" panose="02040502050505030304" pitchFamily="18" charset="0"/>
              </a:rPr>
              <a:t>ΔΥΣΜΟΡΦΙΕΣ</a:t>
            </a:r>
            <a:endParaRPr kumimoji="0" lang="en-GB" sz="2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pic>
        <p:nvPicPr>
          <p:cNvPr id="2" name="Picture 1">
            <a:extLst>
              <a:ext uri="{FF2B5EF4-FFF2-40B4-BE49-F238E27FC236}">
                <a16:creationId xmlns:a16="http://schemas.microsoft.com/office/drawing/2014/main" id="{A025EF59-D4F6-4E92-A2EF-021FCFD66EE7}"/>
              </a:ext>
            </a:extLst>
          </p:cNvPr>
          <p:cNvPicPr>
            <a:picLocks noChangeAspect="1"/>
          </p:cNvPicPr>
          <p:nvPr/>
        </p:nvPicPr>
        <p:blipFill>
          <a:blip r:embed="rId4"/>
          <a:stretch>
            <a:fillRect/>
          </a:stretch>
        </p:blipFill>
        <p:spPr>
          <a:xfrm>
            <a:off x="9282545" y="2291417"/>
            <a:ext cx="2909455" cy="2275165"/>
          </a:xfrm>
          <a:prstGeom prst="rect">
            <a:avLst/>
          </a:prstGeom>
        </p:spPr>
      </p:pic>
    </p:spTree>
    <p:extLst>
      <p:ext uri="{BB962C8B-B14F-4D97-AF65-F5344CB8AC3E}">
        <p14:creationId xmlns:p14="http://schemas.microsoft.com/office/powerpoint/2010/main" val="272611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pic>
        <p:nvPicPr>
          <p:cNvPr id="4" name="Picture 3">
            <a:extLst>
              <a:ext uri="{FF2B5EF4-FFF2-40B4-BE49-F238E27FC236}">
                <a16:creationId xmlns:a16="http://schemas.microsoft.com/office/drawing/2014/main" id="{1C23C6DE-0E40-4742-B2A6-B86BC05D113E}"/>
              </a:ext>
            </a:extLst>
          </p:cNvPr>
          <p:cNvPicPr>
            <a:picLocks noChangeAspect="1"/>
          </p:cNvPicPr>
          <p:nvPr/>
        </p:nvPicPr>
        <p:blipFill>
          <a:blip r:embed="rId4"/>
          <a:stretch>
            <a:fillRect/>
          </a:stretch>
        </p:blipFill>
        <p:spPr>
          <a:xfrm>
            <a:off x="34166" y="808037"/>
            <a:ext cx="4546931" cy="2864567"/>
          </a:xfrm>
          <a:prstGeom prst="rect">
            <a:avLst/>
          </a:prstGeom>
        </p:spPr>
      </p:pic>
      <p:pic>
        <p:nvPicPr>
          <p:cNvPr id="6" name="Picture 5">
            <a:extLst>
              <a:ext uri="{FF2B5EF4-FFF2-40B4-BE49-F238E27FC236}">
                <a16:creationId xmlns:a16="http://schemas.microsoft.com/office/drawing/2014/main" id="{988D44F5-D051-49F5-BEE6-EFE95B275CA5}"/>
              </a:ext>
            </a:extLst>
          </p:cNvPr>
          <p:cNvPicPr>
            <a:picLocks noChangeAspect="1"/>
          </p:cNvPicPr>
          <p:nvPr/>
        </p:nvPicPr>
        <p:blipFill>
          <a:blip r:embed="rId5"/>
          <a:stretch>
            <a:fillRect/>
          </a:stretch>
        </p:blipFill>
        <p:spPr>
          <a:xfrm>
            <a:off x="9315449" y="980796"/>
            <a:ext cx="2838109" cy="2127996"/>
          </a:xfrm>
          <a:prstGeom prst="rect">
            <a:avLst/>
          </a:prstGeom>
        </p:spPr>
      </p:pic>
      <p:pic>
        <p:nvPicPr>
          <p:cNvPr id="9" name="Picture 8">
            <a:extLst>
              <a:ext uri="{FF2B5EF4-FFF2-40B4-BE49-F238E27FC236}">
                <a16:creationId xmlns:a16="http://schemas.microsoft.com/office/drawing/2014/main" id="{77D01CD0-33DA-4470-AA2C-72D34BB3C9B4}"/>
              </a:ext>
            </a:extLst>
          </p:cNvPr>
          <p:cNvPicPr>
            <a:picLocks noChangeAspect="1"/>
          </p:cNvPicPr>
          <p:nvPr/>
        </p:nvPicPr>
        <p:blipFill>
          <a:blip r:embed="rId6"/>
          <a:stretch>
            <a:fillRect/>
          </a:stretch>
        </p:blipFill>
        <p:spPr>
          <a:xfrm>
            <a:off x="4581097" y="3496102"/>
            <a:ext cx="4522152" cy="2553860"/>
          </a:xfrm>
          <a:prstGeom prst="rect">
            <a:avLst/>
          </a:prstGeom>
        </p:spPr>
      </p:pic>
      <p:sp>
        <p:nvSpPr>
          <p:cNvPr id="13" name="Rectangle 12">
            <a:extLst>
              <a:ext uri="{FF2B5EF4-FFF2-40B4-BE49-F238E27FC236}">
                <a16:creationId xmlns:a16="http://schemas.microsoft.com/office/drawing/2014/main" id="{CE568B47-FB28-43AB-A186-3981A87775D3}"/>
              </a:ext>
            </a:extLst>
          </p:cNvPr>
          <p:cNvSpPr/>
          <p:nvPr/>
        </p:nvSpPr>
        <p:spPr>
          <a:xfrm>
            <a:off x="9760977" y="3446718"/>
            <a:ext cx="1947051" cy="584775"/>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l-GR" sz="1600" b="1"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rPr>
              <a:t>Δομή του μορίου της θαλιδομίδης</a:t>
            </a:r>
            <a:endParaRPr kumimoji="0" lang="en-GB" sz="1600" b="1"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endParaRPr>
          </a:p>
        </p:txBody>
      </p:sp>
      <p:sp>
        <p:nvSpPr>
          <p:cNvPr id="14" name="Rectangle 13">
            <a:extLst>
              <a:ext uri="{FF2B5EF4-FFF2-40B4-BE49-F238E27FC236}">
                <a16:creationId xmlns:a16="http://schemas.microsoft.com/office/drawing/2014/main" id="{0A3F65CE-1289-4177-85BD-4CA4BEE57811}"/>
              </a:ext>
            </a:extLst>
          </p:cNvPr>
          <p:cNvSpPr/>
          <p:nvPr/>
        </p:nvSpPr>
        <p:spPr>
          <a:xfrm>
            <a:off x="5946057" y="1556459"/>
            <a:ext cx="2724867" cy="1077218"/>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600" b="1"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rPr>
              <a:t>Συνταγογραφούμενο κατά της πρωϊνής αδιαθεσίας στις εγκύους την περίοδο 1950-1960</a:t>
            </a:r>
            <a:endParaRPr kumimoji="0" lang="en-GB" sz="1600" b="1"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endParaRPr>
          </a:p>
        </p:txBody>
      </p:sp>
      <p:sp>
        <p:nvSpPr>
          <p:cNvPr id="2" name="Arrow: Right 1">
            <a:extLst>
              <a:ext uri="{FF2B5EF4-FFF2-40B4-BE49-F238E27FC236}">
                <a16:creationId xmlns:a16="http://schemas.microsoft.com/office/drawing/2014/main" id="{107BE027-A7B3-433F-B57B-58E32E793935}"/>
              </a:ext>
            </a:extLst>
          </p:cNvPr>
          <p:cNvSpPr/>
          <p:nvPr/>
        </p:nvSpPr>
        <p:spPr>
          <a:xfrm rot="10800000">
            <a:off x="4470401" y="1771903"/>
            <a:ext cx="1300165" cy="646333"/>
          </a:xfrm>
          <a:prstGeom prst="rightArrow">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tangle 14">
            <a:extLst>
              <a:ext uri="{FF2B5EF4-FFF2-40B4-BE49-F238E27FC236}">
                <a16:creationId xmlns:a16="http://schemas.microsoft.com/office/drawing/2014/main" id="{826F8463-D5A1-47BB-BDF8-A3FD0616953F}"/>
              </a:ext>
            </a:extLst>
          </p:cNvPr>
          <p:cNvSpPr/>
          <p:nvPr/>
        </p:nvSpPr>
        <p:spPr>
          <a:xfrm>
            <a:off x="6096000" y="5711408"/>
            <a:ext cx="1947051" cy="33855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l-GR" sz="1600" b="1"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rPr>
              <a:t>ΦΩΚΟΜΕΛΕΙΑ</a:t>
            </a:r>
            <a:endParaRPr kumimoji="0" lang="en-GB" sz="1600" b="1"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endParaRPr>
          </a:p>
        </p:txBody>
      </p:sp>
    </p:spTree>
    <p:extLst>
      <p:ext uri="{BB962C8B-B14F-4D97-AF65-F5344CB8AC3E}">
        <p14:creationId xmlns:p14="http://schemas.microsoft.com/office/powerpoint/2010/main" val="40268441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8" name="Subtitle 2">
            <a:extLst>
              <a:ext uri="{FF2B5EF4-FFF2-40B4-BE49-F238E27FC236}">
                <a16:creationId xmlns:a16="http://schemas.microsoft.com/office/drawing/2014/main" id="{59A96957-07C2-4280-BA04-8A0AE9C261F5}"/>
              </a:ext>
            </a:extLst>
          </p:cNvPr>
          <p:cNvSpPr txBox="1">
            <a:spLocks/>
          </p:cNvSpPr>
          <p:nvPr/>
        </p:nvSpPr>
        <p:spPr>
          <a:xfrm>
            <a:off x="683158" y="5155686"/>
            <a:ext cx="2207812" cy="330704"/>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marL="0" marR="0" lvl="0" indent="0" algn="ctr" defTabSz="914400" rtl="0" eaLnBrk="1" fontAlgn="auto" latinLnBrk="0" hangingPunct="1">
              <a:lnSpc>
                <a:spcPct val="90000"/>
              </a:lnSpc>
              <a:spcBef>
                <a:spcPts val="1200"/>
              </a:spcBef>
              <a:spcAft>
                <a:spcPts val="0"/>
              </a:spcAft>
              <a:buClr>
                <a:srgbClr val="40BAD2"/>
              </a:buClr>
              <a:buSzTx/>
              <a:buFont typeface="Wingdings 2" pitchFamily="18" charset="2"/>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ΛΙΠΩΔΗΣ ΙΣΤΟΣ</a:t>
            </a:r>
            <a:endParaRPr kumimoji="0" lang="en-GB" sz="18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pic>
        <p:nvPicPr>
          <p:cNvPr id="2" name="Picture 1">
            <a:extLst>
              <a:ext uri="{FF2B5EF4-FFF2-40B4-BE49-F238E27FC236}">
                <a16:creationId xmlns:a16="http://schemas.microsoft.com/office/drawing/2014/main" id="{6BC9C282-9278-473C-A129-8E1801B98DC7}"/>
              </a:ext>
            </a:extLst>
          </p:cNvPr>
          <p:cNvPicPr>
            <a:picLocks noChangeAspect="1"/>
          </p:cNvPicPr>
          <p:nvPr/>
        </p:nvPicPr>
        <p:blipFill>
          <a:blip r:embed="rId4"/>
          <a:stretch>
            <a:fillRect/>
          </a:stretch>
        </p:blipFill>
        <p:spPr>
          <a:xfrm>
            <a:off x="5208799" y="762477"/>
            <a:ext cx="3925964" cy="4342424"/>
          </a:xfrm>
          <a:prstGeom prst="rect">
            <a:avLst/>
          </a:prstGeom>
        </p:spPr>
      </p:pic>
      <p:pic>
        <p:nvPicPr>
          <p:cNvPr id="3" name="Picture 2">
            <a:extLst>
              <a:ext uri="{FF2B5EF4-FFF2-40B4-BE49-F238E27FC236}">
                <a16:creationId xmlns:a16="http://schemas.microsoft.com/office/drawing/2014/main" id="{4DD598E1-BC25-41B9-88E9-759EA7F73875}"/>
              </a:ext>
            </a:extLst>
          </p:cNvPr>
          <p:cNvPicPr>
            <a:picLocks noChangeAspect="1"/>
          </p:cNvPicPr>
          <p:nvPr/>
        </p:nvPicPr>
        <p:blipFill>
          <a:blip r:embed="rId5"/>
          <a:stretch>
            <a:fillRect/>
          </a:stretch>
        </p:blipFill>
        <p:spPr>
          <a:xfrm>
            <a:off x="-1" y="762477"/>
            <a:ext cx="4033390" cy="4342424"/>
          </a:xfrm>
          <a:prstGeom prst="rect">
            <a:avLst/>
          </a:prstGeom>
        </p:spPr>
      </p:pic>
      <p:sp>
        <p:nvSpPr>
          <p:cNvPr id="13" name="Subtitle 2">
            <a:extLst>
              <a:ext uri="{FF2B5EF4-FFF2-40B4-BE49-F238E27FC236}">
                <a16:creationId xmlns:a16="http://schemas.microsoft.com/office/drawing/2014/main" id="{EECC5D0E-B4C3-4A15-806D-81CDCC73B0AD}"/>
              </a:ext>
            </a:extLst>
          </p:cNvPr>
          <p:cNvSpPr txBox="1">
            <a:spLocks/>
          </p:cNvSpPr>
          <p:nvPr/>
        </p:nvSpPr>
        <p:spPr>
          <a:xfrm>
            <a:off x="6565752" y="5163801"/>
            <a:ext cx="2584214" cy="330704"/>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marL="0" marR="0" lvl="0" indent="0" algn="ctr" defTabSz="914400" rtl="0" eaLnBrk="1" fontAlgn="auto" latinLnBrk="0" hangingPunct="1">
              <a:lnSpc>
                <a:spcPct val="90000"/>
              </a:lnSpc>
              <a:spcBef>
                <a:spcPts val="1200"/>
              </a:spcBef>
              <a:spcAft>
                <a:spcPts val="0"/>
              </a:spcAft>
              <a:buClr>
                <a:srgbClr val="40BAD2"/>
              </a:buClr>
              <a:buSzTx/>
              <a:buFont typeface="Wingdings 2" pitchFamily="18" charset="2"/>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ΔΕΡΜΑΤΙΚΟ ΚΕΡΑΣ</a:t>
            </a:r>
            <a:endParaRPr kumimoji="0" lang="en-GB" sz="18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sp>
        <p:nvSpPr>
          <p:cNvPr id="4" name="Speech Bubble: Oval 3">
            <a:extLst>
              <a:ext uri="{FF2B5EF4-FFF2-40B4-BE49-F238E27FC236}">
                <a16:creationId xmlns:a16="http://schemas.microsoft.com/office/drawing/2014/main" id="{E627F36A-391B-4972-A2AF-19CDF94F1A00}"/>
              </a:ext>
            </a:extLst>
          </p:cNvPr>
          <p:cNvSpPr/>
          <p:nvPr/>
        </p:nvSpPr>
        <p:spPr>
          <a:xfrm>
            <a:off x="9378462" y="762477"/>
            <a:ext cx="2813538" cy="3035800"/>
          </a:xfrm>
          <a:prstGeom prst="wedgeEllipseCallout">
            <a:avLst>
              <a:gd name="adj1" fmla="val -74695"/>
              <a:gd name="adj2" fmla="val 31050"/>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
        <p:nvSpPr>
          <p:cNvPr id="14" name="Subtitle 2">
            <a:extLst>
              <a:ext uri="{FF2B5EF4-FFF2-40B4-BE49-F238E27FC236}">
                <a16:creationId xmlns:a16="http://schemas.microsoft.com/office/drawing/2014/main" id="{688C695A-1CE6-4F36-8494-4C93E13362AB}"/>
              </a:ext>
            </a:extLst>
          </p:cNvPr>
          <p:cNvSpPr txBox="1">
            <a:spLocks/>
          </p:cNvSpPr>
          <p:nvPr/>
        </p:nvSpPr>
        <p:spPr>
          <a:xfrm>
            <a:off x="9378462" y="1387614"/>
            <a:ext cx="2754373" cy="4106891"/>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marL="0" marR="0" lvl="0" indent="0" algn="ctr" defTabSz="914400" rtl="0" eaLnBrk="1" fontAlgn="auto" latinLnBrk="0" hangingPunct="1">
              <a:lnSpc>
                <a:spcPct val="90000"/>
              </a:lnSpc>
              <a:spcBef>
                <a:spcPts val="1200"/>
              </a:spcBef>
              <a:spcAft>
                <a:spcPts val="0"/>
              </a:spcAft>
              <a:buClr>
                <a:srgbClr val="40BAD2"/>
              </a:buClr>
              <a:buSzTx/>
              <a:buFont typeface="Wingdings 2" pitchFamily="18" charset="2"/>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H Madame Dimanche, </a:t>
            </a:r>
            <a:r>
              <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a:t>
            </a:r>
            <a:r>
              <a:rPr kumimoji="0" lang="el-GR" sz="1800" b="1" i="1"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γνωστή και ως χήρα Κυριακής</a:t>
            </a:r>
            <a:r>
              <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a:t>
            </a: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 ήταν Γαλλίδα</a:t>
            </a:r>
            <a:r>
              <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 </a:t>
            </a: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ζούσε στο Παρίσι </a:t>
            </a:r>
            <a:r>
              <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a:t>
            </a: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αρχές 19</a:t>
            </a:r>
            <a:r>
              <a:rPr kumimoji="0" lang="el-GR" sz="1800" b="1" i="0" u="none" strike="noStrike" kern="1200" cap="none" spc="0" normalizeH="0" baseline="30000" noProof="0" dirty="0">
                <a:ln>
                  <a:noFill/>
                </a:ln>
                <a:solidFill>
                  <a:srgbClr val="C00000"/>
                </a:solidFill>
                <a:effectLst/>
                <a:uLnTx/>
                <a:uFillTx/>
                <a:latin typeface="Palatino Linotype" panose="02040502050505030304" pitchFamily="18" charset="0"/>
                <a:ea typeface="+mn-ea"/>
                <a:cs typeface="+mn-cs"/>
              </a:rPr>
              <a:t>ου</a:t>
            </a:r>
            <a:r>
              <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 </a:t>
            </a: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 αι</a:t>
            </a:r>
            <a:r>
              <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a:t>
            </a: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 είχε ένα 24,9 </a:t>
            </a:r>
            <a:r>
              <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cm</a:t>
            </a: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 κέρατο στο μέτωπό της, πριν αυτό αφαιρεθεί με επιτυχία</a:t>
            </a:r>
            <a:r>
              <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a:t>
            </a:r>
            <a:endParaRPr kumimoji="0" lang="en-GB" sz="18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pic>
        <p:nvPicPr>
          <p:cNvPr id="6" name="Picture 5">
            <a:extLst>
              <a:ext uri="{FF2B5EF4-FFF2-40B4-BE49-F238E27FC236}">
                <a16:creationId xmlns:a16="http://schemas.microsoft.com/office/drawing/2014/main" id="{6EB321AD-7855-4800-8C78-73FECC63C885}"/>
              </a:ext>
            </a:extLst>
          </p:cNvPr>
          <p:cNvPicPr>
            <a:picLocks noChangeAspect="1"/>
          </p:cNvPicPr>
          <p:nvPr/>
        </p:nvPicPr>
        <p:blipFill>
          <a:blip r:embed="rId6"/>
          <a:stretch>
            <a:fillRect/>
          </a:stretch>
        </p:blipFill>
        <p:spPr>
          <a:xfrm>
            <a:off x="9141713" y="3871547"/>
            <a:ext cx="3050287" cy="2986453"/>
          </a:xfrm>
          <a:prstGeom prst="rect">
            <a:avLst/>
          </a:prstGeom>
        </p:spPr>
      </p:pic>
    </p:spTree>
    <p:extLst>
      <p:ext uri="{BB962C8B-B14F-4D97-AF65-F5344CB8AC3E}">
        <p14:creationId xmlns:p14="http://schemas.microsoft.com/office/powerpoint/2010/main" val="23385545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2" name="Rectangle 2">
            <a:extLst>
              <a:ext uri="{FF2B5EF4-FFF2-40B4-BE49-F238E27FC236}">
                <a16:creationId xmlns:a16="http://schemas.microsoft.com/office/drawing/2014/main" id="{E0CE9AC2-99BA-4C0F-8773-CF97BCF87605}"/>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Corbel" panose="020B0503020204020204"/>
              <a:ea typeface="+mn-ea"/>
              <a:cs typeface="+mn-cs"/>
            </a:endParaRPr>
          </a:p>
        </p:txBody>
      </p:sp>
      <p:sp>
        <p:nvSpPr>
          <p:cNvPr id="3" name="Rectangle 4">
            <a:extLst>
              <a:ext uri="{FF2B5EF4-FFF2-40B4-BE49-F238E27FC236}">
                <a16:creationId xmlns:a16="http://schemas.microsoft.com/office/drawing/2014/main" id="{4737C4CD-844A-44DB-92EB-9C4118F77CEC}"/>
              </a:ext>
            </a:extLst>
          </p:cNvPr>
          <p:cNvSpPr>
            <a:spLocks noChangeArrowheads="1"/>
          </p:cNvSpPr>
          <p:nvPr/>
        </p:nvSpPr>
        <p:spPr bwMode="auto">
          <a:xfrm>
            <a:off x="4254500" y="15240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Corbel" panose="020B0503020204020204"/>
              <a:ea typeface="+mn-ea"/>
              <a:cs typeface="+mn-cs"/>
            </a:endParaRPr>
          </a:p>
        </p:txBody>
      </p:sp>
      <p:sp>
        <p:nvSpPr>
          <p:cNvPr id="14" name="Rectangle 13">
            <a:extLst>
              <a:ext uri="{FF2B5EF4-FFF2-40B4-BE49-F238E27FC236}">
                <a16:creationId xmlns:a16="http://schemas.microsoft.com/office/drawing/2014/main" id="{D57FB2DF-769B-42EE-853F-75C129F1AF96}"/>
              </a:ext>
            </a:extLst>
          </p:cNvPr>
          <p:cNvSpPr/>
          <p:nvPr/>
        </p:nvSpPr>
        <p:spPr>
          <a:xfrm>
            <a:off x="1669527" y="3223750"/>
            <a:ext cx="5351145" cy="523220"/>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l-GR" sz="2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ΜΕΤΑΔΟΤΙΚΕΣ   ΑΣΘΕΝΕΙΕΣ</a:t>
            </a:r>
            <a:endParaRPr kumimoji="0" lang="en-GB" sz="2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pic>
        <p:nvPicPr>
          <p:cNvPr id="4" name="Picture 3">
            <a:extLst>
              <a:ext uri="{FF2B5EF4-FFF2-40B4-BE49-F238E27FC236}">
                <a16:creationId xmlns:a16="http://schemas.microsoft.com/office/drawing/2014/main" id="{4963B8BC-45FB-4C41-8B30-CA701A9E03FA}"/>
              </a:ext>
            </a:extLst>
          </p:cNvPr>
          <p:cNvPicPr>
            <a:picLocks noChangeAspect="1"/>
          </p:cNvPicPr>
          <p:nvPr/>
        </p:nvPicPr>
        <p:blipFill>
          <a:blip r:embed="rId4"/>
          <a:stretch>
            <a:fillRect/>
          </a:stretch>
        </p:blipFill>
        <p:spPr>
          <a:xfrm>
            <a:off x="9258300" y="1208885"/>
            <a:ext cx="2933700" cy="4552950"/>
          </a:xfrm>
          <a:prstGeom prst="rect">
            <a:avLst/>
          </a:prstGeom>
        </p:spPr>
      </p:pic>
    </p:spTree>
    <p:extLst>
      <p:ext uri="{BB962C8B-B14F-4D97-AF65-F5344CB8AC3E}">
        <p14:creationId xmlns:p14="http://schemas.microsoft.com/office/powerpoint/2010/main" val="5760019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9" name="Rectangle 8">
            <a:extLst>
              <a:ext uri="{FF2B5EF4-FFF2-40B4-BE49-F238E27FC236}">
                <a16:creationId xmlns:a16="http://schemas.microsoft.com/office/drawing/2014/main" id="{7FE583FA-5510-432F-AE18-50666364F5BE}"/>
              </a:ext>
            </a:extLst>
          </p:cNvPr>
          <p:cNvSpPr/>
          <p:nvPr/>
        </p:nvSpPr>
        <p:spPr>
          <a:xfrm>
            <a:off x="3098157" y="2274838"/>
            <a:ext cx="6051692" cy="3139321"/>
          </a:xfrm>
          <a:prstGeom prst="rect">
            <a:avLst/>
          </a:prstGeom>
        </p:spPr>
        <p:txBody>
          <a:bodyPr wrap="square">
            <a:spAutoFit/>
          </a:bodyPr>
          <a:lstStyle/>
          <a:p>
            <a:pPr marL="285750" lvl="0" indent="-285750" algn="just">
              <a:buClr>
                <a:srgbClr val="FF0000"/>
              </a:buClr>
              <a:buFont typeface="Wingdings" panose="05000000000000000000" pitchFamily="2" charset="2"/>
              <a:buChar char="Ø"/>
            </a:pPr>
            <a:r>
              <a:rPr lang="el-GR" dirty="0">
                <a:solidFill>
                  <a:srgbClr val="C00000"/>
                </a:solidFill>
                <a:latin typeface="Palatino Linotype" panose="02040502050505030304" pitchFamily="18" charset="0"/>
              </a:rPr>
              <a:t>Η σύφιλη είναι σεξουαλικώς μεταδιδόμενο νόσημα που προσβάλλει άνδρες και γυναίκες και προκαλείται από το βακτήριο </a:t>
            </a:r>
            <a:r>
              <a:rPr lang="el-GR" b="1" i="1" dirty="0">
                <a:solidFill>
                  <a:srgbClr val="C00000"/>
                </a:solidFill>
                <a:latin typeface="Palatino Linotype" panose="02040502050505030304" pitchFamily="18" charset="0"/>
              </a:rPr>
              <a:t>Treponema pallidum</a:t>
            </a:r>
            <a:r>
              <a:rPr lang="el-GR" i="1" dirty="0">
                <a:solidFill>
                  <a:srgbClr val="C00000"/>
                </a:solidFill>
                <a:latin typeface="Palatino Linotype" panose="02040502050505030304" pitchFamily="18" charset="0"/>
              </a:rPr>
              <a:t> </a:t>
            </a:r>
            <a:r>
              <a:rPr lang="el-GR" dirty="0">
                <a:solidFill>
                  <a:srgbClr val="C00000"/>
                </a:solidFill>
                <a:latin typeface="Palatino Linotype" panose="02040502050505030304" pitchFamily="18" charset="0"/>
              </a:rPr>
              <a:t>ή </a:t>
            </a:r>
            <a:r>
              <a:rPr lang="el-GR" b="1" i="1" dirty="0">
                <a:solidFill>
                  <a:srgbClr val="C00000"/>
                </a:solidFill>
                <a:latin typeface="Palatino Linotype" panose="02040502050505030304" pitchFamily="18" charset="0"/>
              </a:rPr>
              <a:t>ωχρά σπειροχαίτη</a:t>
            </a:r>
            <a:r>
              <a:rPr lang="el-GR" dirty="0">
                <a:solidFill>
                  <a:srgbClr val="C00000"/>
                </a:solidFill>
                <a:latin typeface="Palatino Linotype" panose="02040502050505030304" pitchFamily="18" charset="0"/>
              </a:rPr>
              <a:t>.</a:t>
            </a:r>
            <a:endParaRPr lang="en-GB" dirty="0">
              <a:solidFill>
                <a:srgbClr val="C00000"/>
              </a:solidFill>
              <a:latin typeface="Palatino Linotype" panose="02040502050505030304" pitchFamily="18" charset="0"/>
            </a:endParaRPr>
          </a:p>
          <a:p>
            <a:pPr lvl="0" algn="just">
              <a:buClr>
                <a:srgbClr val="FF0000"/>
              </a:buClr>
            </a:pPr>
            <a:endParaRPr lang="en-GB" dirty="0">
              <a:solidFill>
                <a:srgbClr val="C00000"/>
              </a:solidFill>
              <a:latin typeface="Palatino Linotype" panose="02040502050505030304" pitchFamily="18" charset="0"/>
            </a:endParaRPr>
          </a:p>
          <a:p>
            <a:pPr marL="285750" lvl="0" indent="-285750" algn="just">
              <a:buClr>
                <a:srgbClr val="FF0000"/>
              </a:buClr>
              <a:buFont typeface="Wingdings" panose="05000000000000000000" pitchFamily="2" charset="2"/>
              <a:buChar char="Ø"/>
            </a:pPr>
            <a:r>
              <a:rPr lang="el-GR" dirty="0">
                <a:solidFill>
                  <a:srgbClr val="C00000"/>
                </a:solidFill>
                <a:latin typeface="Palatino Linotype" panose="02040502050505030304" pitchFamily="18" charset="0"/>
              </a:rPr>
              <a:t>Η βασική οδός μετάδοσης είναι μέσω της σεξουαλικής επαφής.</a:t>
            </a:r>
          </a:p>
          <a:p>
            <a:pPr marL="285750" lvl="0" indent="-285750" algn="just">
              <a:buClr>
                <a:srgbClr val="FF0000"/>
              </a:buClr>
              <a:buFont typeface="Wingdings" panose="05000000000000000000" pitchFamily="2" charset="2"/>
              <a:buChar char="Ø"/>
            </a:pPr>
            <a:r>
              <a:rPr lang="el-GR" dirty="0">
                <a:solidFill>
                  <a:srgbClr val="C00000"/>
                </a:solidFill>
                <a:latin typeface="Palatino Linotype" panose="02040502050505030304" pitchFamily="18" charset="0"/>
              </a:rPr>
              <a:t>Μπορεί, επίσης, να μεταδοθεί από τη μητέρα στο έμβρυο κατά τη διάρκεια της εγκυμοσύνη</a:t>
            </a:r>
          </a:p>
          <a:p>
            <a:pPr marL="285750" lvl="0" indent="-285750" algn="just">
              <a:buClr>
                <a:srgbClr val="FF0000"/>
              </a:buClr>
              <a:buFont typeface="Wingdings" panose="05000000000000000000" pitchFamily="2" charset="2"/>
              <a:buChar char="Ø"/>
            </a:pPr>
            <a:r>
              <a:rPr lang="el-GR" dirty="0">
                <a:solidFill>
                  <a:srgbClr val="C00000"/>
                </a:solidFill>
                <a:latin typeface="Palatino Linotype" panose="02040502050505030304" pitchFamily="18" charset="0"/>
              </a:rPr>
              <a:t> ή κατά τον τοκετό, που έχει ως αποτέλεσμα τη συγγενή σύφιλη.</a:t>
            </a:r>
          </a:p>
        </p:txBody>
      </p:sp>
      <p:grpSp>
        <p:nvGrpSpPr>
          <p:cNvPr id="13" name="Group 12">
            <a:extLst>
              <a:ext uri="{FF2B5EF4-FFF2-40B4-BE49-F238E27FC236}">
                <a16:creationId xmlns:a16="http://schemas.microsoft.com/office/drawing/2014/main" id="{FE2D010B-89A3-4DD8-96B4-B182103F1C57}"/>
              </a:ext>
            </a:extLst>
          </p:cNvPr>
          <p:cNvGrpSpPr/>
          <p:nvPr/>
        </p:nvGrpSpPr>
        <p:grpSpPr>
          <a:xfrm>
            <a:off x="229991" y="1863988"/>
            <a:ext cx="2925863" cy="3669366"/>
            <a:chOff x="9266137" y="762477"/>
            <a:chExt cx="2925863" cy="3669366"/>
          </a:xfrm>
        </p:grpSpPr>
        <p:pic>
          <p:nvPicPr>
            <p:cNvPr id="3" name="Picture 2">
              <a:extLst>
                <a:ext uri="{FF2B5EF4-FFF2-40B4-BE49-F238E27FC236}">
                  <a16:creationId xmlns:a16="http://schemas.microsoft.com/office/drawing/2014/main" id="{C78A0F58-EE85-47AC-859C-5D6D8E1AB4BC}"/>
                </a:ext>
              </a:extLst>
            </p:cNvPr>
            <p:cNvPicPr>
              <a:picLocks noChangeAspect="1"/>
            </p:cNvPicPr>
            <p:nvPr/>
          </p:nvPicPr>
          <p:blipFill>
            <a:blip r:embed="rId4"/>
            <a:stretch>
              <a:fillRect/>
            </a:stretch>
          </p:blipFill>
          <p:spPr>
            <a:xfrm>
              <a:off x="9266137" y="762477"/>
              <a:ext cx="2925863" cy="2746036"/>
            </a:xfrm>
            <a:prstGeom prst="rect">
              <a:avLst/>
            </a:prstGeom>
          </p:spPr>
        </p:pic>
        <p:sp>
          <p:nvSpPr>
            <p:cNvPr id="4" name="Rectangle 3">
              <a:extLst>
                <a:ext uri="{FF2B5EF4-FFF2-40B4-BE49-F238E27FC236}">
                  <a16:creationId xmlns:a16="http://schemas.microsoft.com/office/drawing/2014/main" id="{363627C5-2183-46CE-90CD-409C12E6064D}"/>
                </a:ext>
              </a:extLst>
            </p:cNvPr>
            <p:cNvSpPr/>
            <p:nvPr/>
          </p:nvSpPr>
          <p:spPr>
            <a:xfrm>
              <a:off x="9565857" y="3508513"/>
              <a:ext cx="2304092" cy="923330"/>
            </a:xfrm>
            <a:prstGeom prst="rect">
              <a:avLst/>
            </a:prstGeom>
          </p:spPr>
          <p:txBody>
            <a:bodyPr wrap="none">
              <a:spAutoFit/>
            </a:bodyPr>
            <a:lstStyle/>
            <a:p>
              <a:pPr lvl="0" algn="ctr">
                <a:buClr>
                  <a:srgbClr val="FF0000"/>
                </a:buClr>
              </a:pPr>
              <a:r>
                <a:rPr lang="en-GB" b="1" i="1" dirty="0">
                  <a:solidFill>
                    <a:srgbClr val="C00000"/>
                  </a:solidFill>
                  <a:latin typeface="Palatino Linotype" panose="02040502050505030304" pitchFamily="18" charset="0"/>
                </a:rPr>
                <a:t>Treponema pallidum</a:t>
              </a:r>
              <a:endParaRPr lang="el-GR" b="1" i="1" dirty="0">
                <a:solidFill>
                  <a:srgbClr val="C00000"/>
                </a:solidFill>
                <a:latin typeface="Palatino Linotype" panose="02040502050505030304" pitchFamily="18" charset="0"/>
              </a:endParaRPr>
            </a:p>
            <a:p>
              <a:pPr lvl="0" algn="ctr">
                <a:buClr>
                  <a:srgbClr val="FF0000"/>
                </a:buClr>
              </a:pPr>
              <a:r>
                <a:rPr lang="el-GR" b="1" i="1" dirty="0">
                  <a:solidFill>
                    <a:srgbClr val="C00000"/>
                  </a:solidFill>
                  <a:latin typeface="Palatino Linotype" panose="02040502050505030304" pitchFamily="18" charset="0"/>
                </a:rPr>
                <a:t>ή</a:t>
              </a:r>
            </a:p>
            <a:p>
              <a:pPr lvl="0" algn="ctr">
                <a:buClr>
                  <a:srgbClr val="FF0000"/>
                </a:buClr>
              </a:pPr>
              <a:r>
                <a:rPr lang="el-GR" b="1" i="1" dirty="0">
                  <a:solidFill>
                    <a:srgbClr val="C00000"/>
                  </a:solidFill>
                  <a:latin typeface="Palatino Linotype" panose="02040502050505030304" pitchFamily="18" charset="0"/>
                </a:rPr>
                <a:t>Ωχρά σπειροχαίτη</a:t>
              </a:r>
            </a:p>
          </p:txBody>
        </p:sp>
      </p:grpSp>
      <p:grpSp>
        <p:nvGrpSpPr>
          <p:cNvPr id="15" name="Group 14">
            <a:extLst>
              <a:ext uri="{FF2B5EF4-FFF2-40B4-BE49-F238E27FC236}">
                <a16:creationId xmlns:a16="http://schemas.microsoft.com/office/drawing/2014/main" id="{98B5C78E-FAA1-463C-B166-2DD8B77E1358}"/>
              </a:ext>
            </a:extLst>
          </p:cNvPr>
          <p:cNvGrpSpPr/>
          <p:nvPr/>
        </p:nvGrpSpPr>
        <p:grpSpPr>
          <a:xfrm>
            <a:off x="9273209" y="762477"/>
            <a:ext cx="2596740" cy="2466322"/>
            <a:chOff x="9273209" y="762477"/>
            <a:chExt cx="2966830" cy="2551529"/>
          </a:xfrm>
        </p:grpSpPr>
        <p:pic>
          <p:nvPicPr>
            <p:cNvPr id="6" name="Picture 5">
              <a:extLst>
                <a:ext uri="{FF2B5EF4-FFF2-40B4-BE49-F238E27FC236}">
                  <a16:creationId xmlns:a16="http://schemas.microsoft.com/office/drawing/2014/main" id="{2C4C9A5D-936A-4774-A74F-7921581A883F}"/>
                </a:ext>
              </a:extLst>
            </p:cNvPr>
            <p:cNvPicPr>
              <a:picLocks noChangeAspect="1"/>
            </p:cNvPicPr>
            <p:nvPr/>
          </p:nvPicPr>
          <p:blipFill>
            <a:blip r:embed="rId5"/>
            <a:stretch>
              <a:fillRect/>
            </a:stretch>
          </p:blipFill>
          <p:spPr>
            <a:xfrm>
              <a:off x="9273209" y="762477"/>
              <a:ext cx="2966830" cy="1905198"/>
            </a:xfrm>
            <a:prstGeom prst="rect">
              <a:avLst/>
            </a:prstGeom>
          </p:spPr>
        </p:pic>
        <p:sp>
          <p:nvSpPr>
            <p:cNvPr id="14" name="Rectangle 13">
              <a:extLst>
                <a:ext uri="{FF2B5EF4-FFF2-40B4-BE49-F238E27FC236}">
                  <a16:creationId xmlns:a16="http://schemas.microsoft.com/office/drawing/2014/main" id="{BB2A7043-1BED-408C-8C8F-9C6D488A4D68}"/>
                </a:ext>
              </a:extLst>
            </p:cNvPr>
            <p:cNvSpPr/>
            <p:nvPr/>
          </p:nvSpPr>
          <p:spPr>
            <a:xfrm>
              <a:off x="9321247" y="2667675"/>
              <a:ext cx="2918792" cy="646331"/>
            </a:xfrm>
            <a:prstGeom prst="rect">
              <a:avLst/>
            </a:prstGeom>
          </p:spPr>
          <p:txBody>
            <a:bodyPr wrap="square">
              <a:spAutoFit/>
            </a:bodyPr>
            <a:lstStyle/>
            <a:p>
              <a:pPr algn="ctr"/>
              <a:r>
                <a:rPr lang="el-GR" dirty="0">
                  <a:solidFill>
                    <a:srgbClr val="FF0000"/>
                  </a:solidFill>
                  <a:latin typeface="Palatino Linotype" panose="02040502050505030304" pitchFamily="18" charset="0"/>
                </a:rPr>
                <a:t>Πρωτογενές εκτεταμένο συφιλιδικό έλκος</a:t>
              </a:r>
              <a:endParaRPr lang="en-GB" dirty="0">
                <a:solidFill>
                  <a:srgbClr val="FF0000"/>
                </a:solidFill>
                <a:latin typeface="Palatino Linotype" panose="02040502050505030304" pitchFamily="18" charset="0"/>
              </a:endParaRPr>
            </a:p>
          </p:txBody>
        </p:sp>
      </p:grpSp>
      <p:grpSp>
        <p:nvGrpSpPr>
          <p:cNvPr id="21" name="Group 20">
            <a:extLst>
              <a:ext uri="{FF2B5EF4-FFF2-40B4-BE49-F238E27FC236}">
                <a16:creationId xmlns:a16="http://schemas.microsoft.com/office/drawing/2014/main" id="{EC019EC6-CABC-4B23-9F98-1A33280CA052}"/>
              </a:ext>
            </a:extLst>
          </p:cNvPr>
          <p:cNvGrpSpPr/>
          <p:nvPr/>
        </p:nvGrpSpPr>
        <p:grpSpPr>
          <a:xfrm>
            <a:off x="9273209" y="3613000"/>
            <a:ext cx="2918791" cy="2482226"/>
            <a:chOff x="9273209" y="3613000"/>
            <a:chExt cx="2918791" cy="2482226"/>
          </a:xfrm>
        </p:grpSpPr>
        <p:pic>
          <p:nvPicPr>
            <p:cNvPr id="16" name="Picture 15">
              <a:extLst>
                <a:ext uri="{FF2B5EF4-FFF2-40B4-BE49-F238E27FC236}">
                  <a16:creationId xmlns:a16="http://schemas.microsoft.com/office/drawing/2014/main" id="{216F385A-4BF8-4458-A2A9-A899B32E9765}"/>
                </a:ext>
              </a:extLst>
            </p:cNvPr>
            <p:cNvPicPr>
              <a:picLocks noChangeAspect="1"/>
            </p:cNvPicPr>
            <p:nvPr/>
          </p:nvPicPr>
          <p:blipFill>
            <a:blip r:embed="rId6"/>
            <a:stretch>
              <a:fillRect/>
            </a:stretch>
          </p:blipFill>
          <p:spPr>
            <a:xfrm rot="10800000" flipV="1">
              <a:off x="9273209" y="3613000"/>
              <a:ext cx="1504526" cy="2482226"/>
            </a:xfrm>
            <a:prstGeom prst="rect">
              <a:avLst/>
            </a:prstGeom>
          </p:spPr>
        </p:pic>
        <p:sp>
          <p:nvSpPr>
            <p:cNvPr id="19" name="Rectangle 18">
              <a:extLst>
                <a:ext uri="{FF2B5EF4-FFF2-40B4-BE49-F238E27FC236}">
                  <a16:creationId xmlns:a16="http://schemas.microsoft.com/office/drawing/2014/main" id="{5AED7895-BC56-47E7-8E0B-B9862285D53D}"/>
                </a:ext>
              </a:extLst>
            </p:cNvPr>
            <p:cNvSpPr/>
            <p:nvPr/>
          </p:nvSpPr>
          <p:spPr>
            <a:xfrm>
              <a:off x="10782826" y="3653784"/>
              <a:ext cx="1409174" cy="1754326"/>
            </a:xfrm>
            <a:prstGeom prst="rect">
              <a:avLst/>
            </a:prstGeom>
          </p:spPr>
          <p:txBody>
            <a:bodyPr wrap="square">
              <a:spAutoFit/>
            </a:bodyPr>
            <a:lstStyle/>
            <a:p>
              <a:pPr algn="ctr"/>
              <a:r>
                <a:rPr lang="el-GR" dirty="0">
                  <a:solidFill>
                    <a:srgbClr val="FF0000"/>
                  </a:solidFill>
                  <a:latin typeface="Palatino Linotype" panose="02040502050505030304" pitchFamily="18" charset="0"/>
                </a:rPr>
                <a:t>Ασθενής με τριτογενή (κομμιωματώδη) σύφιλη. </a:t>
              </a:r>
              <a:endParaRPr lang="en-GB" dirty="0">
                <a:solidFill>
                  <a:srgbClr val="FF0000"/>
                </a:solidFill>
                <a:latin typeface="Palatino Linotype" panose="02040502050505030304" pitchFamily="18" charset="0"/>
              </a:endParaRPr>
            </a:p>
          </p:txBody>
        </p:sp>
      </p:grpSp>
      <p:sp>
        <p:nvSpPr>
          <p:cNvPr id="20" name="Rectangle 19">
            <a:extLst>
              <a:ext uri="{FF2B5EF4-FFF2-40B4-BE49-F238E27FC236}">
                <a16:creationId xmlns:a16="http://schemas.microsoft.com/office/drawing/2014/main" id="{7E9DF0BD-EC43-49CD-B163-119F9488B79D}"/>
              </a:ext>
            </a:extLst>
          </p:cNvPr>
          <p:cNvSpPr/>
          <p:nvPr/>
        </p:nvSpPr>
        <p:spPr>
          <a:xfrm>
            <a:off x="5112505" y="1494656"/>
            <a:ext cx="1539204" cy="461665"/>
          </a:xfrm>
          <a:prstGeom prst="rect">
            <a:avLst/>
          </a:prstGeom>
        </p:spPr>
        <p:txBody>
          <a:bodyPr wrap="none">
            <a:spAutoFit/>
          </a:bodyPr>
          <a:lstStyle/>
          <a:p>
            <a:pPr lvl="0" algn="ctr">
              <a:buClr>
                <a:srgbClr val="FF0000"/>
              </a:buClr>
            </a:pPr>
            <a:r>
              <a:rPr lang="el-GR" sz="2400" b="1" dirty="0">
                <a:solidFill>
                  <a:srgbClr val="C00000"/>
                </a:solidFill>
                <a:latin typeface="Palatino Linotype" panose="02040502050505030304" pitchFamily="18" charset="0"/>
              </a:rPr>
              <a:t>ΣΥΦΙΛΗ</a:t>
            </a:r>
            <a:endParaRPr lang="en-GB" b="1" dirty="0">
              <a:solidFill>
                <a:srgbClr val="C00000"/>
              </a:solidFill>
              <a:latin typeface="Palatino Linotype" panose="02040502050505030304" pitchFamily="18" charset="0"/>
            </a:endParaRPr>
          </a:p>
        </p:txBody>
      </p:sp>
    </p:spTree>
    <p:extLst>
      <p:ext uri="{BB962C8B-B14F-4D97-AF65-F5344CB8AC3E}">
        <p14:creationId xmlns:p14="http://schemas.microsoft.com/office/powerpoint/2010/main" val="5004855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9" name="Rectangle 8">
            <a:extLst>
              <a:ext uri="{FF2B5EF4-FFF2-40B4-BE49-F238E27FC236}">
                <a16:creationId xmlns:a16="http://schemas.microsoft.com/office/drawing/2014/main" id="{7FE583FA-5510-432F-AE18-50666364F5BE}"/>
              </a:ext>
            </a:extLst>
          </p:cNvPr>
          <p:cNvSpPr/>
          <p:nvPr/>
        </p:nvSpPr>
        <p:spPr>
          <a:xfrm>
            <a:off x="387927" y="785894"/>
            <a:ext cx="8529723" cy="5078313"/>
          </a:xfrm>
          <a:prstGeom prst="rect">
            <a:avLst/>
          </a:prstGeom>
        </p:spPr>
        <p:txBody>
          <a:bodyPr wrap="square">
            <a:spAutoFit/>
          </a:bodyPr>
          <a:lstStyle/>
          <a:p>
            <a:pPr algn="ctr">
              <a:buClr>
                <a:srgbClr val="FF0000"/>
              </a:buClr>
            </a:pPr>
            <a:r>
              <a:rPr lang="el-GR" sz="2400" b="1" dirty="0">
                <a:solidFill>
                  <a:srgbClr val="C00000"/>
                </a:solidFill>
                <a:latin typeface="Palatino Linotype" panose="02040502050505030304" pitchFamily="18" charset="0"/>
              </a:rPr>
              <a:t>ΣΥΦΙΛΗ</a:t>
            </a:r>
            <a:endParaRPr lang="en-GB" sz="2400" b="1" dirty="0">
              <a:solidFill>
                <a:srgbClr val="C00000"/>
              </a:solidFill>
              <a:latin typeface="Palatino Linotype" panose="02040502050505030304" pitchFamily="18" charset="0"/>
            </a:endParaRPr>
          </a:p>
          <a:p>
            <a:pPr algn="ctr">
              <a:buClr>
                <a:srgbClr val="FF0000"/>
              </a:buClr>
            </a:pPr>
            <a:endParaRPr lang="en-GB" b="1" dirty="0">
              <a:solidFill>
                <a:srgbClr val="C00000"/>
              </a:solidFill>
              <a:latin typeface="Palatino Linotype" panose="02040502050505030304" pitchFamily="18" charset="0"/>
            </a:endParaRPr>
          </a:p>
          <a:p>
            <a:pPr marL="0" marR="0" lvl="0" indent="0" algn="ctr" defTabSz="457200" rtl="0" eaLnBrk="1" fontAlgn="auto" latinLnBrk="0" hangingPunct="1">
              <a:lnSpc>
                <a:spcPct val="100000"/>
              </a:lnSpc>
              <a:spcBef>
                <a:spcPts val="0"/>
              </a:spcBef>
              <a:spcAft>
                <a:spcPts val="0"/>
              </a:spcAft>
              <a:buClr>
                <a:srgbClr val="FF0000"/>
              </a:buClr>
              <a:buSzTx/>
              <a:buFontTx/>
              <a:buNone/>
              <a:tabLst/>
              <a:defRPr/>
            </a:pPr>
            <a:r>
              <a:rPr kumimoji="0" lang="el-GR" sz="24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Ορισμός</a:t>
            </a:r>
            <a:r>
              <a:rPr kumimoji="0" lang="en-GB" sz="24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 – “</a:t>
            </a:r>
            <a:r>
              <a:rPr kumimoji="0" lang="el-GR" sz="24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στιγματισμός</a:t>
            </a:r>
            <a:r>
              <a:rPr kumimoji="0" lang="en-GB" sz="24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a:t>
            </a:r>
            <a:r>
              <a:rPr kumimoji="0" lang="el-GR" sz="24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 για την επισήμανση της </a:t>
            </a:r>
            <a:r>
              <a:rPr kumimoji="0" lang="en-GB" sz="24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a:t>
            </a:r>
            <a:r>
              <a:rPr kumimoji="0" lang="el-GR" sz="24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πηγής</a:t>
            </a:r>
            <a:r>
              <a:rPr kumimoji="0" lang="en-GB" sz="24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a:t>
            </a:r>
            <a:r>
              <a:rPr kumimoji="0" lang="el-GR" sz="24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ασθένειας:</a:t>
            </a:r>
            <a:endParaRPr kumimoji="0" lang="en-GB" sz="24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a:p>
            <a:pPr marL="0" marR="0" lvl="0" indent="0" algn="just" defTabSz="457200" rtl="0" eaLnBrk="1" fontAlgn="auto" latinLnBrk="0" hangingPunct="1">
              <a:lnSpc>
                <a:spcPct val="100000"/>
              </a:lnSpc>
              <a:spcBef>
                <a:spcPts val="0"/>
              </a:spcBef>
              <a:spcAft>
                <a:spcPts val="0"/>
              </a:spcAft>
              <a:buClr>
                <a:srgbClr val="FF0000"/>
              </a:buClr>
              <a:buSzTx/>
              <a:buFontTx/>
              <a:buNone/>
              <a:tabLst/>
              <a:defRPr/>
            </a:pPr>
            <a:endPar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a:p>
            <a:pPr marL="285750" marR="0" lvl="0" indent="-285750" algn="just" defTabSz="457200" rtl="0" eaLnBrk="1" fontAlgn="auto" latinLnBrk="0" hangingPunct="1">
              <a:lnSpc>
                <a:spcPct val="150000"/>
              </a:lnSpc>
              <a:spcBef>
                <a:spcPts val="0"/>
              </a:spcBef>
              <a:spcAft>
                <a:spcPts val="0"/>
              </a:spcAft>
              <a:buClr>
                <a:srgbClr val="FF0000"/>
              </a:buClr>
              <a:buSzTx/>
              <a:buFont typeface="Wingdings" panose="05000000000000000000" pitchFamily="2" charset="2"/>
              <a:buChar char="Ø"/>
              <a:tabLst/>
              <a:defRPr/>
            </a:pPr>
            <a:r>
              <a:rPr kumimoji="0" lang="el-GR" sz="20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οι Ναπολιτάνοι την αποκαλούσαν </a:t>
            </a:r>
            <a:r>
              <a:rPr kumimoji="0" lang="el-GR" sz="2000" b="1" i="1"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malfrancese</a:t>
            </a:r>
            <a:r>
              <a:rPr kumimoji="0" lang="el-GR" sz="20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a:t>
            </a:r>
          </a:p>
          <a:p>
            <a:pPr marL="285750" marR="0" lvl="0" indent="-285750" algn="just" defTabSz="457200" rtl="0" eaLnBrk="1" fontAlgn="auto" latinLnBrk="0" hangingPunct="1">
              <a:lnSpc>
                <a:spcPct val="150000"/>
              </a:lnSpc>
              <a:spcBef>
                <a:spcPts val="0"/>
              </a:spcBef>
              <a:spcAft>
                <a:spcPts val="0"/>
              </a:spcAft>
              <a:buClr>
                <a:srgbClr val="FF0000"/>
              </a:buClr>
              <a:buSzTx/>
              <a:buFont typeface="Wingdings" panose="05000000000000000000" pitchFamily="2" charset="2"/>
              <a:buChar char="Ø"/>
              <a:tabLst/>
              <a:defRPr/>
            </a:pPr>
            <a:r>
              <a:rPr kumimoji="0" lang="el-GR" sz="20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οι Γάλλοι, με το </a:t>
            </a:r>
            <a:r>
              <a:rPr kumimoji="0" lang="el-GR" sz="2000" b="1" i="1"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mal de Naples</a:t>
            </a:r>
            <a:r>
              <a:rPr kumimoji="0" lang="el-GR" sz="20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a:t>
            </a:r>
          </a:p>
          <a:p>
            <a:pPr marL="285750" indent="-285750" algn="just">
              <a:lnSpc>
                <a:spcPct val="150000"/>
              </a:lnSpc>
              <a:buClr>
                <a:srgbClr val="FF0000"/>
              </a:buClr>
              <a:buFont typeface="Wingdings" panose="05000000000000000000" pitchFamily="2" charset="2"/>
              <a:buChar char="Ø"/>
            </a:pPr>
            <a:r>
              <a:rPr lang="el-GR" sz="2000" dirty="0">
                <a:solidFill>
                  <a:srgbClr val="C00000"/>
                </a:solidFill>
                <a:latin typeface="Palatino Linotype" panose="02040502050505030304" pitchFamily="18" charset="0"/>
              </a:rPr>
              <a:t>Στην Κύπρο: </a:t>
            </a:r>
            <a:r>
              <a:rPr lang="el-GR" sz="2000" b="1" dirty="0">
                <a:solidFill>
                  <a:srgbClr val="C00000"/>
                </a:solidFill>
                <a:latin typeface="Palatino Linotype" panose="02040502050505030304" pitchFamily="18" charset="0"/>
              </a:rPr>
              <a:t>μαλαζαβράγκα</a:t>
            </a:r>
            <a:r>
              <a:rPr lang="el-GR" sz="2000" dirty="0">
                <a:solidFill>
                  <a:srgbClr val="C00000"/>
                </a:solidFill>
                <a:latin typeface="Palatino Linotype" panose="02040502050505030304" pitchFamily="18" charset="0"/>
              </a:rPr>
              <a:t>.</a:t>
            </a:r>
            <a:endParaRPr lang="en-GB" sz="2000" dirty="0">
              <a:solidFill>
                <a:srgbClr val="C00000"/>
              </a:solidFill>
              <a:latin typeface="Palatino Linotype" panose="02040502050505030304" pitchFamily="18" charset="0"/>
            </a:endParaRPr>
          </a:p>
          <a:p>
            <a:pPr marL="285750" indent="-285750" algn="just">
              <a:lnSpc>
                <a:spcPct val="150000"/>
              </a:lnSpc>
              <a:buClr>
                <a:srgbClr val="FF0000"/>
              </a:buClr>
              <a:buFont typeface="Wingdings" panose="05000000000000000000" pitchFamily="2" charset="2"/>
              <a:buChar char="Ø"/>
            </a:pPr>
            <a:r>
              <a:rPr lang="en-GB" sz="2000" dirty="0">
                <a:solidFill>
                  <a:srgbClr val="C00000"/>
                </a:solidFill>
                <a:latin typeface="Palatino Linotype" panose="02040502050505030304" pitchFamily="18" charset="0"/>
              </a:rPr>
              <a:t>“</a:t>
            </a:r>
            <a:r>
              <a:rPr lang="el-GR" sz="2000" i="1" dirty="0">
                <a:solidFill>
                  <a:srgbClr val="C00000"/>
                </a:solidFill>
                <a:latin typeface="Palatino Linotype" panose="02040502050505030304" pitchFamily="18" charset="0"/>
              </a:rPr>
              <a:t>Ερμηνεία περί του πώς πρέπει να θεραπεύεται το </a:t>
            </a:r>
            <a:r>
              <a:rPr lang="el-GR" sz="2000" b="1" i="1" dirty="0">
                <a:solidFill>
                  <a:srgbClr val="C00000"/>
                </a:solidFill>
                <a:latin typeface="Palatino Linotype" panose="02040502050505030304" pitchFamily="18" charset="0"/>
              </a:rPr>
              <a:t>γαλλικόν πάθος</a:t>
            </a:r>
            <a:r>
              <a:rPr lang="el-GR" sz="2000" i="1" dirty="0">
                <a:solidFill>
                  <a:srgbClr val="C00000"/>
                </a:solidFill>
                <a:latin typeface="Palatino Linotype" panose="02040502050505030304" pitchFamily="18" charset="0"/>
              </a:rPr>
              <a:t> ήγουν η </a:t>
            </a:r>
            <a:r>
              <a:rPr lang="el-GR" sz="2000" b="1" i="1" dirty="0">
                <a:solidFill>
                  <a:srgbClr val="C00000"/>
                </a:solidFill>
                <a:latin typeface="Palatino Linotype" panose="02040502050505030304" pitchFamily="18" charset="0"/>
              </a:rPr>
              <a:t>μαλαφράντζα</a:t>
            </a:r>
            <a:r>
              <a:rPr lang="en-GB" sz="2000" dirty="0">
                <a:solidFill>
                  <a:srgbClr val="C00000"/>
                </a:solidFill>
                <a:latin typeface="Palatino Linotype" panose="02040502050505030304" pitchFamily="18" charset="0"/>
              </a:rPr>
              <a:t>”</a:t>
            </a:r>
            <a:r>
              <a:rPr lang="el-GR" sz="2000" dirty="0">
                <a:solidFill>
                  <a:srgbClr val="C00000"/>
                </a:solidFill>
                <a:latin typeface="Palatino Linotype" panose="02040502050505030304" pitchFamily="18" charset="0"/>
              </a:rPr>
              <a:t>, του Αντωνίου Ελευθέρου Βαρώνου ντε Στάϊρκ που εκδόθηκε στη Βιέννη το 1794.</a:t>
            </a:r>
          </a:p>
          <a:p>
            <a:pPr marL="285750" indent="-285750" algn="just">
              <a:buClr>
                <a:srgbClr val="FF0000"/>
              </a:buClr>
              <a:buFont typeface="Wingdings" panose="05000000000000000000" pitchFamily="2" charset="2"/>
              <a:buChar char="Ø"/>
            </a:pPr>
            <a:endParaRPr lang="el-GR" dirty="0">
              <a:solidFill>
                <a:srgbClr val="C00000"/>
              </a:solidFill>
              <a:latin typeface="Palatino Linotype" panose="02040502050505030304" pitchFamily="18" charset="0"/>
            </a:endParaRPr>
          </a:p>
          <a:p>
            <a:pPr marL="285750" lvl="0" indent="-285750" algn="just">
              <a:buClr>
                <a:srgbClr val="FF0000"/>
              </a:buClr>
              <a:buFont typeface="Wingdings" panose="05000000000000000000" pitchFamily="2" charset="2"/>
              <a:buChar char="Ø"/>
            </a:pPr>
            <a:endParaRPr kumimoji="0" lang="el-GR" sz="18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sp>
        <p:nvSpPr>
          <p:cNvPr id="3" name="Rectangle 2">
            <a:extLst>
              <a:ext uri="{FF2B5EF4-FFF2-40B4-BE49-F238E27FC236}">
                <a16:creationId xmlns:a16="http://schemas.microsoft.com/office/drawing/2014/main" id="{8D47F8A4-0B42-456A-8894-72A53B48A3AE}"/>
              </a:ext>
            </a:extLst>
          </p:cNvPr>
          <p:cNvSpPr/>
          <p:nvPr/>
        </p:nvSpPr>
        <p:spPr>
          <a:xfrm>
            <a:off x="180051" y="5309733"/>
            <a:ext cx="8709890" cy="646331"/>
          </a:xfrm>
          <a:prstGeom prst="rect">
            <a:avLst/>
          </a:prstGeom>
        </p:spPr>
        <p:txBody>
          <a:bodyPr wrap="square">
            <a:spAutoFit/>
          </a:bodyPr>
          <a:lstStyle/>
          <a:p>
            <a:pPr lvl="0" algn="just">
              <a:buClr>
                <a:srgbClr val="FF0000"/>
              </a:buClr>
              <a:defRPr/>
            </a:pPr>
            <a:r>
              <a:rPr lang="en-GB" b="1" dirty="0">
                <a:solidFill>
                  <a:srgbClr val="002060"/>
                </a:solidFill>
                <a:latin typeface="Palatino Linotype" panose="02040502050505030304" pitchFamily="18" charset="0"/>
              </a:rPr>
              <a:t>“</a:t>
            </a:r>
            <a:r>
              <a:rPr lang="el-GR" b="1" dirty="0">
                <a:solidFill>
                  <a:srgbClr val="002060"/>
                </a:solidFill>
                <a:latin typeface="Palatino Linotype" panose="02040502050505030304" pitchFamily="18" charset="0"/>
              </a:rPr>
              <a:t>Τον πυρετό στους Τροπικούς, του Rio τη μαλαφράντζα,/την πυρκαγιά που ανάψαμε μια νύχτα στο Μανάο</a:t>
            </a:r>
            <a:r>
              <a:rPr lang="en-GB" b="1" dirty="0">
                <a:solidFill>
                  <a:srgbClr val="002060"/>
                </a:solidFill>
                <a:latin typeface="Palatino Linotype" panose="02040502050505030304" pitchFamily="18" charset="0"/>
              </a:rPr>
              <a:t>”</a:t>
            </a:r>
            <a:r>
              <a:rPr lang="el-GR" b="1" dirty="0">
                <a:solidFill>
                  <a:srgbClr val="002060"/>
                </a:solidFill>
                <a:latin typeface="Palatino Linotype" panose="02040502050505030304" pitchFamily="18" charset="0"/>
              </a:rPr>
              <a:t>. (Νίκος Καββαδίας, </a:t>
            </a:r>
            <a:r>
              <a:rPr lang="en-GB" b="1" dirty="0">
                <a:solidFill>
                  <a:srgbClr val="002060"/>
                </a:solidFill>
                <a:latin typeface="Palatino Linotype" panose="02040502050505030304" pitchFamily="18" charset="0"/>
              </a:rPr>
              <a:t>“</a:t>
            </a:r>
            <a:r>
              <a:rPr lang="el-GR" b="1" i="1" dirty="0">
                <a:solidFill>
                  <a:srgbClr val="002060"/>
                </a:solidFill>
                <a:latin typeface="Palatino Linotype" panose="02040502050505030304" pitchFamily="18" charset="0"/>
              </a:rPr>
              <a:t>Πικρία</a:t>
            </a:r>
            <a:r>
              <a:rPr lang="en-GB" b="1" i="1" dirty="0">
                <a:solidFill>
                  <a:srgbClr val="002060"/>
                </a:solidFill>
                <a:latin typeface="Palatino Linotype" panose="02040502050505030304" pitchFamily="18" charset="0"/>
              </a:rPr>
              <a:t>”</a:t>
            </a:r>
            <a:r>
              <a:rPr lang="el-GR" b="1" dirty="0">
                <a:solidFill>
                  <a:srgbClr val="002060"/>
                </a:solidFill>
                <a:latin typeface="Palatino Linotype" panose="02040502050505030304" pitchFamily="18" charset="0"/>
              </a:rPr>
              <a:t> [7-2-1975]).</a:t>
            </a:r>
          </a:p>
        </p:txBody>
      </p:sp>
      <p:grpSp>
        <p:nvGrpSpPr>
          <p:cNvPr id="5" name="Group 4">
            <a:extLst>
              <a:ext uri="{FF2B5EF4-FFF2-40B4-BE49-F238E27FC236}">
                <a16:creationId xmlns:a16="http://schemas.microsoft.com/office/drawing/2014/main" id="{D9AC028A-9E8D-4A24-8285-85218FFB7186}"/>
              </a:ext>
            </a:extLst>
          </p:cNvPr>
          <p:cNvGrpSpPr/>
          <p:nvPr/>
        </p:nvGrpSpPr>
        <p:grpSpPr>
          <a:xfrm>
            <a:off x="9305059" y="785894"/>
            <a:ext cx="2914650" cy="5281531"/>
            <a:chOff x="9305059" y="785894"/>
            <a:chExt cx="2914650" cy="5281531"/>
          </a:xfrm>
        </p:grpSpPr>
        <p:pic>
          <p:nvPicPr>
            <p:cNvPr id="2" name="Picture 1">
              <a:extLst>
                <a:ext uri="{FF2B5EF4-FFF2-40B4-BE49-F238E27FC236}">
                  <a16:creationId xmlns:a16="http://schemas.microsoft.com/office/drawing/2014/main" id="{0E7E366F-B2A3-4CFA-80B4-835C9B810CE5}"/>
                </a:ext>
              </a:extLst>
            </p:cNvPr>
            <p:cNvPicPr>
              <a:picLocks noChangeAspect="1"/>
            </p:cNvPicPr>
            <p:nvPr/>
          </p:nvPicPr>
          <p:blipFill>
            <a:blip r:embed="rId4"/>
            <a:stretch>
              <a:fillRect/>
            </a:stretch>
          </p:blipFill>
          <p:spPr>
            <a:xfrm>
              <a:off x="9305059" y="785894"/>
              <a:ext cx="2914650" cy="5281531"/>
            </a:xfrm>
            <a:prstGeom prst="rect">
              <a:avLst/>
            </a:prstGeom>
          </p:spPr>
        </p:pic>
        <p:sp>
          <p:nvSpPr>
            <p:cNvPr id="4" name="Oval 3">
              <a:extLst>
                <a:ext uri="{FF2B5EF4-FFF2-40B4-BE49-F238E27FC236}">
                  <a16:creationId xmlns:a16="http://schemas.microsoft.com/office/drawing/2014/main" id="{4234D88B-0DBD-4873-AEE1-FBAFC9820DD7}"/>
                </a:ext>
              </a:extLst>
            </p:cNvPr>
            <p:cNvSpPr/>
            <p:nvPr/>
          </p:nvSpPr>
          <p:spPr>
            <a:xfrm>
              <a:off x="9605818" y="2789382"/>
              <a:ext cx="2198255" cy="45258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Oval 12">
              <a:extLst>
                <a:ext uri="{FF2B5EF4-FFF2-40B4-BE49-F238E27FC236}">
                  <a16:creationId xmlns:a16="http://schemas.microsoft.com/office/drawing/2014/main" id="{5491D8BA-AD85-43E6-AD28-3E2B06C32BEA}"/>
                </a:ext>
              </a:extLst>
            </p:cNvPr>
            <p:cNvSpPr/>
            <p:nvPr/>
          </p:nvSpPr>
          <p:spPr>
            <a:xfrm>
              <a:off x="9605818" y="1117970"/>
              <a:ext cx="2198255" cy="96944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Tree>
    <p:extLst>
      <p:ext uri="{BB962C8B-B14F-4D97-AF65-F5344CB8AC3E}">
        <p14:creationId xmlns:p14="http://schemas.microsoft.com/office/powerpoint/2010/main" val="13598337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pic>
        <p:nvPicPr>
          <p:cNvPr id="3" name="Picture 2">
            <a:extLst>
              <a:ext uri="{FF2B5EF4-FFF2-40B4-BE49-F238E27FC236}">
                <a16:creationId xmlns:a16="http://schemas.microsoft.com/office/drawing/2014/main" id="{1E295E6E-2DDC-4207-A37A-09CE6B78665C}"/>
              </a:ext>
            </a:extLst>
          </p:cNvPr>
          <p:cNvPicPr>
            <a:picLocks noChangeAspect="1"/>
          </p:cNvPicPr>
          <p:nvPr/>
        </p:nvPicPr>
        <p:blipFill>
          <a:blip r:embed="rId4"/>
          <a:stretch>
            <a:fillRect/>
          </a:stretch>
        </p:blipFill>
        <p:spPr>
          <a:xfrm>
            <a:off x="9300398" y="820722"/>
            <a:ext cx="2812689" cy="1972174"/>
          </a:xfrm>
          <a:prstGeom prst="rect">
            <a:avLst/>
          </a:prstGeom>
        </p:spPr>
      </p:pic>
      <p:grpSp>
        <p:nvGrpSpPr>
          <p:cNvPr id="6" name="Group 5">
            <a:extLst>
              <a:ext uri="{FF2B5EF4-FFF2-40B4-BE49-F238E27FC236}">
                <a16:creationId xmlns:a16="http://schemas.microsoft.com/office/drawing/2014/main" id="{FDF4A7C0-B462-4B97-89BC-D70E6B6A1CAE}"/>
              </a:ext>
            </a:extLst>
          </p:cNvPr>
          <p:cNvGrpSpPr/>
          <p:nvPr/>
        </p:nvGrpSpPr>
        <p:grpSpPr>
          <a:xfrm>
            <a:off x="78913" y="858311"/>
            <a:ext cx="3244733" cy="5240341"/>
            <a:chOff x="78912" y="858311"/>
            <a:chExt cx="3697958" cy="5240341"/>
          </a:xfrm>
        </p:grpSpPr>
        <p:pic>
          <p:nvPicPr>
            <p:cNvPr id="8" name="Picture 7">
              <a:extLst>
                <a:ext uri="{FF2B5EF4-FFF2-40B4-BE49-F238E27FC236}">
                  <a16:creationId xmlns:a16="http://schemas.microsoft.com/office/drawing/2014/main" id="{920BB2D7-3102-4B51-8573-79A9D4774338}"/>
                </a:ext>
              </a:extLst>
            </p:cNvPr>
            <p:cNvPicPr>
              <a:picLocks noChangeAspect="1"/>
            </p:cNvPicPr>
            <p:nvPr/>
          </p:nvPicPr>
          <p:blipFill>
            <a:blip r:embed="rId5"/>
            <a:stretch>
              <a:fillRect/>
            </a:stretch>
          </p:blipFill>
          <p:spPr>
            <a:xfrm>
              <a:off x="78913" y="858311"/>
              <a:ext cx="3697957" cy="2236981"/>
            </a:xfrm>
            <a:prstGeom prst="rect">
              <a:avLst/>
            </a:prstGeom>
          </p:spPr>
        </p:pic>
        <p:sp>
          <p:nvSpPr>
            <p:cNvPr id="13" name="Subtitle 2">
              <a:extLst>
                <a:ext uri="{FF2B5EF4-FFF2-40B4-BE49-F238E27FC236}">
                  <a16:creationId xmlns:a16="http://schemas.microsoft.com/office/drawing/2014/main" id="{C5A166CB-E2E5-4AFB-92CB-9824E6CA27F6}"/>
                </a:ext>
              </a:extLst>
            </p:cNvPr>
            <p:cNvSpPr txBox="1">
              <a:spLocks/>
            </p:cNvSpPr>
            <p:nvPr/>
          </p:nvSpPr>
          <p:spPr>
            <a:xfrm>
              <a:off x="78912" y="3095292"/>
              <a:ext cx="3683939" cy="333709"/>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r>
                <a:rPr lang="en-GB" sz="1800" b="1" i="1" dirty="0">
                  <a:solidFill>
                    <a:srgbClr val="C00000"/>
                  </a:solidFill>
                  <a:latin typeface="Palatino Linotype" panose="02040502050505030304" pitchFamily="18" charset="0"/>
                </a:rPr>
                <a:t>Mycobacterium </a:t>
              </a:r>
              <a:r>
                <a:rPr lang="en-GB" sz="1800" b="1" i="1" dirty="0" err="1">
                  <a:solidFill>
                    <a:srgbClr val="C00000"/>
                  </a:solidFill>
                  <a:latin typeface="Palatino Linotype" panose="02040502050505030304" pitchFamily="18" charset="0"/>
                </a:rPr>
                <a:t>lepromatosis</a:t>
              </a:r>
              <a:endParaRPr lang="en-GB" sz="1800" b="1" i="1" dirty="0">
                <a:solidFill>
                  <a:srgbClr val="C00000"/>
                </a:solidFill>
                <a:latin typeface="Palatino Linotype" panose="02040502050505030304" pitchFamily="18" charset="0"/>
              </a:endParaRPr>
            </a:p>
          </p:txBody>
        </p:sp>
        <p:grpSp>
          <p:nvGrpSpPr>
            <p:cNvPr id="21" name="Group 20">
              <a:extLst>
                <a:ext uri="{FF2B5EF4-FFF2-40B4-BE49-F238E27FC236}">
                  <a16:creationId xmlns:a16="http://schemas.microsoft.com/office/drawing/2014/main" id="{9D5D90C5-773E-4924-BA20-351683C5D3E2}"/>
                </a:ext>
              </a:extLst>
            </p:cNvPr>
            <p:cNvGrpSpPr/>
            <p:nvPr/>
          </p:nvGrpSpPr>
          <p:grpSpPr>
            <a:xfrm>
              <a:off x="78913" y="3736682"/>
              <a:ext cx="3697957" cy="2361970"/>
              <a:chOff x="4747030" y="858310"/>
              <a:chExt cx="4251232" cy="2973841"/>
            </a:xfrm>
          </p:grpSpPr>
          <p:sp>
            <p:nvSpPr>
              <p:cNvPr id="14" name="Subtitle 2">
                <a:extLst>
                  <a:ext uri="{FF2B5EF4-FFF2-40B4-BE49-F238E27FC236}">
                    <a16:creationId xmlns:a16="http://schemas.microsoft.com/office/drawing/2014/main" id="{2E674B2A-6E27-458A-AC4F-82DCB3F7B04B}"/>
                  </a:ext>
                </a:extLst>
              </p:cNvPr>
              <p:cNvSpPr txBox="1">
                <a:spLocks/>
              </p:cNvSpPr>
              <p:nvPr/>
            </p:nvSpPr>
            <p:spPr>
              <a:xfrm>
                <a:off x="5512485" y="3409334"/>
                <a:ext cx="3271605" cy="42281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r>
                  <a:rPr lang="en-GB" sz="1800" b="1" i="1" dirty="0">
                    <a:solidFill>
                      <a:srgbClr val="C00000"/>
                    </a:solidFill>
                    <a:latin typeface="Palatino Linotype" panose="02040502050505030304" pitchFamily="18" charset="0"/>
                  </a:rPr>
                  <a:t>Mycobacterium leprae</a:t>
                </a:r>
              </a:p>
              <a:p>
                <a:r>
                  <a:rPr lang="el-GR" sz="2400" dirty="0">
                    <a:solidFill>
                      <a:srgbClr val="C00000"/>
                    </a:solidFill>
                    <a:latin typeface="Palatino Linotype" panose="02040502050505030304" pitchFamily="18" charset="0"/>
                  </a:rPr>
                  <a:t> </a:t>
                </a:r>
                <a:endParaRPr lang="en-GB" sz="2400" dirty="0">
                  <a:solidFill>
                    <a:srgbClr val="C00000"/>
                  </a:solidFill>
                  <a:latin typeface="Palatino Linotype" panose="02040502050505030304" pitchFamily="18" charset="0"/>
                </a:endParaRPr>
              </a:p>
            </p:txBody>
          </p:sp>
          <p:pic>
            <p:nvPicPr>
              <p:cNvPr id="16" name="Picture 15">
                <a:extLst>
                  <a:ext uri="{FF2B5EF4-FFF2-40B4-BE49-F238E27FC236}">
                    <a16:creationId xmlns:a16="http://schemas.microsoft.com/office/drawing/2014/main" id="{FE62095F-EA35-4635-A45C-659AB141D82E}"/>
                  </a:ext>
                </a:extLst>
              </p:cNvPr>
              <p:cNvPicPr>
                <a:picLocks noChangeAspect="1"/>
              </p:cNvPicPr>
              <p:nvPr/>
            </p:nvPicPr>
            <p:blipFill>
              <a:blip r:embed="rId6"/>
              <a:stretch>
                <a:fillRect/>
              </a:stretch>
            </p:blipFill>
            <p:spPr>
              <a:xfrm>
                <a:off x="4747030" y="858310"/>
                <a:ext cx="4251232" cy="2532636"/>
              </a:xfrm>
              <a:prstGeom prst="rect">
                <a:avLst/>
              </a:prstGeom>
            </p:spPr>
          </p:pic>
        </p:grpSp>
      </p:grpSp>
      <p:sp>
        <p:nvSpPr>
          <p:cNvPr id="24" name="Rectangle 23">
            <a:extLst>
              <a:ext uri="{FF2B5EF4-FFF2-40B4-BE49-F238E27FC236}">
                <a16:creationId xmlns:a16="http://schemas.microsoft.com/office/drawing/2014/main" id="{E3D4127D-60A6-4750-ACE0-D258DDEDBF1C}"/>
              </a:ext>
            </a:extLst>
          </p:cNvPr>
          <p:cNvSpPr/>
          <p:nvPr/>
        </p:nvSpPr>
        <p:spPr>
          <a:xfrm>
            <a:off x="3323646" y="855298"/>
            <a:ext cx="5976751" cy="3231654"/>
          </a:xfrm>
          <a:prstGeom prst="rect">
            <a:avLst/>
          </a:prstGeom>
        </p:spPr>
        <p:txBody>
          <a:bodyPr wrap="square">
            <a:spAutoFit/>
          </a:bodyPr>
          <a:lstStyle/>
          <a:p>
            <a:pPr algn="ctr">
              <a:buClr>
                <a:srgbClr val="FF0000"/>
              </a:buClr>
            </a:pPr>
            <a:r>
              <a:rPr lang="el-GR" sz="2200" b="1" dirty="0">
                <a:solidFill>
                  <a:srgbClr val="C00000"/>
                </a:solidFill>
                <a:latin typeface="Palatino Linotype" panose="02040502050505030304" pitchFamily="18" charset="0"/>
              </a:rPr>
              <a:t>ΛΕΠΡΑ</a:t>
            </a:r>
            <a:r>
              <a:rPr lang="en-GB" sz="2200" b="1" dirty="0">
                <a:solidFill>
                  <a:srgbClr val="C00000"/>
                </a:solidFill>
                <a:latin typeface="Palatino Linotype" panose="02040502050505030304" pitchFamily="18" charset="0"/>
              </a:rPr>
              <a:t> </a:t>
            </a:r>
            <a:r>
              <a:rPr lang="el-GR" sz="2200" b="1" dirty="0">
                <a:solidFill>
                  <a:srgbClr val="C00000"/>
                </a:solidFill>
                <a:latin typeface="Palatino Linotype" panose="02040502050505030304" pitchFamily="18" charset="0"/>
              </a:rPr>
              <a:t> Ή </a:t>
            </a:r>
            <a:r>
              <a:rPr lang="en-GB" sz="2200" b="1" dirty="0">
                <a:solidFill>
                  <a:srgbClr val="C00000"/>
                </a:solidFill>
                <a:latin typeface="Palatino Linotype" panose="02040502050505030304" pitchFamily="18" charset="0"/>
              </a:rPr>
              <a:t> </a:t>
            </a:r>
            <a:r>
              <a:rPr lang="el-GR" sz="2200" b="1" dirty="0">
                <a:solidFill>
                  <a:srgbClr val="C00000"/>
                </a:solidFill>
                <a:latin typeface="Palatino Linotype" panose="02040502050505030304" pitchFamily="18" charset="0"/>
              </a:rPr>
              <a:t>ΝΟΣΟΣ</a:t>
            </a:r>
            <a:r>
              <a:rPr lang="en-GB" sz="2200" b="1" dirty="0">
                <a:solidFill>
                  <a:srgbClr val="C00000"/>
                </a:solidFill>
                <a:latin typeface="Palatino Linotype" panose="02040502050505030304" pitchFamily="18" charset="0"/>
              </a:rPr>
              <a:t> </a:t>
            </a:r>
            <a:r>
              <a:rPr lang="el-GR" sz="2200" b="1" dirty="0">
                <a:solidFill>
                  <a:srgbClr val="C00000"/>
                </a:solidFill>
                <a:latin typeface="Palatino Linotype" panose="02040502050505030304" pitchFamily="18" charset="0"/>
              </a:rPr>
              <a:t> ΤΟΥ</a:t>
            </a:r>
            <a:r>
              <a:rPr lang="en-GB" sz="2200" b="1" dirty="0">
                <a:solidFill>
                  <a:srgbClr val="C00000"/>
                </a:solidFill>
                <a:latin typeface="Palatino Linotype" panose="02040502050505030304" pitchFamily="18" charset="0"/>
              </a:rPr>
              <a:t> </a:t>
            </a:r>
            <a:r>
              <a:rPr lang="el-GR" sz="2200" b="1" dirty="0">
                <a:solidFill>
                  <a:srgbClr val="C00000"/>
                </a:solidFill>
                <a:latin typeface="Palatino Linotype" panose="02040502050505030304" pitchFamily="18" charset="0"/>
              </a:rPr>
              <a:t> </a:t>
            </a:r>
            <a:r>
              <a:rPr lang="en-GB" sz="2200" b="1" dirty="0">
                <a:solidFill>
                  <a:srgbClr val="C00000"/>
                </a:solidFill>
                <a:latin typeface="Palatino Linotype" panose="02040502050505030304" pitchFamily="18" charset="0"/>
              </a:rPr>
              <a:t>HANSEN</a:t>
            </a:r>
            <a:r>
              <a:rPr lang="el-GR" sz="2200" b="1" dirty="0">
                <a:solidFill>
                  <a:srgbClr val="C00000"/>
                </a:solidFill>
                <a:latin typeface="Palatino Linotype" panose="02040502050505030304" pitchFamily="18" charset="0"/>
              </a:rPr>
              <a:t> </a:t>
            </a:r>
            <a:endParaRPr lang="en-GB" sz="2200" b="1" dirty="0">
              <a:solidFill>
                <a:srgbClr val="C00000"/>
              </a:solidFill>
              <a:latin typeface="Palatino Linotype" panose="02040502050505030304" pitchFamily="18" charset="0"/>
            </a:endParaRPr>
          </a:p>
          <a:p>
            <a:pPr algn="ctr">
              <a:buClr>
                <a:srgbClr val="FF0000"/>
              </a:buClr>
            </a:pPr>
            <a:endParaRPr lang="el-GR" b="1" dirty="0">
              <a:solidFill>
                <a:srgbClr val="C00000"/>
              </a:solidFill>
              <a:latin typeface="Palatino Linotype" panose="02040502050505030304" pitchFamily="18" charset="0"/>
            </a:endParaRPr>
          </a:p>
          <a:p>
            <a:pPr marL="285750" indent="-285750">
              <a:buClr>
                <a:srgbClr val="FF0000"/>
              </a:buClr>
              <a:buFont typeface="Wingdings" panose="05000000000000000000" pitchFamily="2" charset="2"/>
              <a:buChar char="q"/>
            </a:pPr>
            <a:r>
              <a:rPr lang="el-GR" b="1" dirty="0">
                <a:solidFill>
                  <a:srgbClr val="C00000"/>
                </a:solidFill>
                <a:latin typeface="Palatino Linotype" panose="02040502050505030304" pitchFamily="18" charset="0"/>
              </a:rPr>
              <a:t>Είναι μια χρόνια λοιμώδης μεταδοτική ασθένεια</a:t>
            </a:r>
            <a:endParaRPr lang="en-GB" b="1" dirty="0">
              <a:solidFill>
                <a:srgbClr val="C00000"/>
              </a:solidFill>
              <a:latin typeface="Palatino Linotype" panose="02040502050505030304" pitchFamily="18" charset="0"/>
            </a:endParaRPr>
          </a:p>
          <a:p>
            <a:pPr marL="285750" indent="-285750">
              <a:buClr>
                <a:srgbClr val="FF0000"/>
              </a:buClr>
              <a:buFont typeface="Wingdings" panose="05000000000000000000" pitchFamily="2" charset="2"/>
              <a:buChar char="q"/>
            </a:pPr>
            <a:r>
              <a:rPr lang="el-GR" b="1" dirty="0">
                <a:solidFill>
                  <a:srgbClr val="C00000"/>
                </a:solidFill>
                <a:latin typeface="Palatino Linotype" panose="02040502050505030304" pitchFamily="18" charset="0"/>
              </a:rPr>
              <a:t>Προκαλείται από τα μυκοβακτήρια </a:t>
            </a:r>
            <a:r>
              <a:rPr lang="en-GB" b="1" i="1" dirty="0">
                <a:solidFill>
                  <a:srgbClr val="C00000"/>
                </a:solidFill>
                <a:latin typeface="Palatino Linotype" panose="02040502050505030304" pitchFamily="18" charset="0"/>
              </a:rPr>
              <a:t>Mycobacterium leprae</a:t>
            </a:r>
            <a:r>
              <a:rPr lang="en-GB" b="1" dirty="0">
                <a:solidFill>
                  <a:srgbClr val="C00000"/>
                </a:solidFill>
                <a:latin typeface="Palatino Linotype" panose="02040502050505030304" pitchFamily="18" charset="0"/>
              </a:rPr>
              <a:t> </a:t>
            </a:r>
            <a:r>
              <a:rPr lang="el-GR" b="1" dirty="0">
                <a:solidFill>
                  <a:srgbClr val="C00000"/>
                </a:solidFill>
                <a:latin typeface="Palatino Linotype" panose="02040502050505030304" pitchFamily="18" charset="0"/>
              </a:rPr>
              <a:t>και </a:t>
            </a:r>
            <a:r>
              <a:rPr lang="en-GB" b="1" i="1" dirty="0">
                <a:solidFill>
                  <a:srgbClr val="C00000"/>
                </a:solidFill>
                <a:latin typeface="Palatino Linotype" panose="02040502050505030304" pitchFamily="18" charset="0"/>
              </a:rPr>
              <a:t>Mycobacterium </a:t>
            </a:r>
            <a:r>
              <a:rPr lang="en-GB" b="1" i="1" dirty="0" err="1">
                <a:solidFill>
                  <a:srgbClr val="C00000"/>
                </a:solidFill>
                <a:latin typeface="Palatino Linotype" panose="02040502050505030304" pitchFamily="18" charset="0"/>
              </a:rPr>
              <a:t>lepromatosis</a:t>
            </a:r>
            <a:r>
              <a:rPr lang="el-GR" b="1" dirty="0">
                <a:solidFill>
                  <a:srgbClr val="C00000"/>
                </a:solidFill>
                <a:latin typeface="Palatino Linotype" panose="02040502050505030304" pitchFamily="18" charset="0"/>
              </a:rPr>
              <a:t>.)</a:t>
            </a:r>
            <a:r>
              <a:rPr lang="el-GR" b="1" baseline="30000" dirty="0">
                <a:solidFill>
                  <a:srgbClr val="C00000"/>
                </a:solidFill>
                <a:latin typeface="Palatino Linotype" panose="02040502050505030304" pitchFamily="18" charset="0"/>
              </a:rPr>
              <a:t>.</a:t>
            </a:r>
            <a:endParaRPr lang="el-GR" b="1" dirty="0">
              <a:solidFill>
                <a:srgbClr val="C00000"/>
              </a:solidFill>
              <a:latin typeface="Palatino Linotype" panose="02040502050505030304" pitchFamily="18" charset="0"/>
            </a:endParaRPr>
          </a:p>
          <a:p>
            <a:pPr marL="285750" indent="-285750">
              <a:buClr>
                <a:srgbClr val="FF0000"/>
              </a:buClr>
              <a:buFont typeface="Wingdings" panose="05000000000000000000" pitchFamily="2" charset="2"/>
              <a:buChar char="q"/>
            </a:pPr>
            <a:r>
              <a:rPr lang="el-GR" b="1" dirty="0">
                <a:solidFill>
                  <a:srgbClr val="C00000"/>
                </a:solidFill>
                <a:latin typeface="Palatino Linotype" panose="02040502050505030304" pitchFamily="18" charset="0"/>
              </a:rPr>
              <a:t>Η επώαση της είναι περίπου πέντε χρόνια (2-10 χρόνια), με περιπτώσεις ακόμα 30</a:t>
            </a:r>
            <a:r>
              <a:rPr lang="en-GB" b="1" dirty="0">
                <a:solidFill>
                  <a:srgbClr val="C00000"/>
                </a:solidFill>
                <a:latin typeface="Palatino Linotype" panose="02040502050505030304" pitchFamily="18" charset="0"/>
              </a:rPr>
              <a:t> </a:t>
            </a:r>
            <a:r>
              <a:rPr lang="el-GR" b="1" dirty="0">
                <a:solidFill>
                  <a:srgbClr val="C00000"/>
                </a:solidFill>
                <a:latin typeface="Palatino Linotype" panose="02040502050505030304" pitchFamily="18" charset="0"/>
              </a:rPr>
              <a:t>και χρόνια επώασης.</a:t>
            </a:r>
          </a:p>
          <a:p>
            <a:pPr marL="285750" indent="-285750">
              <a:buClr>
                <a:srgbClr val="FF0000"/>
              </a:buClr>
              <a:buFont typeface="Wingdings" panose="05000000000000000000" pitchFamily="2" charset="2"/>
              <a:buChar char="q"/>
            </a:pPr>
            <a:r>
              <a:rPr lang="el-GR" b="1" dirty="0">
                <a:solidFill>
                  <a:srgbClr val="C00000"/>
                </a:solidFill>
                <a:latin typeface="Palatino Linotype" panose="02040502050505030304" pitchFamily="18" charset="0"/>
              </a:rPr>
              <a:t>Διακρίνονται δυο βασικές μορφές λέπρας, η λεπρωματώδης και η νευρική.</a:t>
            </a:r>
            <a:endParaRPr lang="en-GB" b="1" dirty="0">
              <a:solidFill>
                <a:srgbClr val="C00000"/>
              </a:solidFill>
              <a:latin typeface="Palatino Linotype" panose="02040502050505030304" pitchFamily="18" charset="0"/>
            </a:endParaRPr>
          </a:p>
        </p:txBody>
      </p:sp>
      <p:pic>
        <p:nvPicPr>
          <p:cNvPr id="17" name="Picture 16">
            <a:extLst>
              <a:ext uri="{FF2B5EF4-FFF2-40B4-BE49-F238E27FC236}">
                <a16:creationId xmlns:a16="http://schemas.microsoft.com/office/drawing/2014/main" id="{5B3000D3-E185-4F5A-9402-79F622D2F5AA}"/>
              </a:ext>
            </a:extLst>
          </p:cNvPr>
          <p:cNvPicPr>
            <a:picLocks noChangeAspect="1"/>
          </p:cNvPicPr>
          <p:nvPr/>
        </p:nvPicPr>
        <p:blipFill>
          <a:blip r:embed="rId7"/>
          <a:stretch>
            <a:fillRect/>
          </a:stretch>
        </p:blipFill>
        <p:spPr>
          <a:xfrm>
            <a:off x="3663821" y="4216102"/>
            <a:ext cx="1595189" cy="1707620"/>
          </a:xfrm>
          <a:prstGeom prst="rect">
            <a:avLst/>
          </a:prstGeom>
        </p:spPr>
      </p:pic>
      <p:sp>
        <p:nvSpPr>
          <p:cNvPr id="18" name="Rectangle 17">
            <a:extLst>
              <a:ext uri="{FF2B5EF4-FFF2-40B4-BE49-F238E27FC236}">
                <a16:creationId xmlns:a16="http://schemas.microsoft.com/office/drawing/2014/main" id="{A268E6B9-17AD-4F63-A2E4-3BBCFEE38B50}"/>
              </a:ext>
            </a:extLst>
          </p:cNvPr>
          <p:cNvSpPr/>
          <p:nvPr/>
        </p:nvSpPr>
        <p:spPr>
          <a:xfrm>
            <a:off x="4195550" y="4578601"/>
            <a:ext cx="6096000" cy="923330"/>
          </a:xfrm>
          <a:prstGeom prst="rect">
            <a:avLst/>
          </a:prstGeom>
        </p:spPr>
        <p:txBody>
          <a:bodyPr>
            <a:spAutoFit/>
          </a:bodyPr>
          <a:lstStyle/>
          <a:p>
            <a:pPr lvl="0" algn="ctr">
              <a:buClr>
                <a:srgbClr val="FF0000"/>
              </a:buClr>
            </a:pPr>
            <a:r>
              <a:rPr lang="en-GB" b="1" i="1" dirty="0">
                <a:solidFill>
                  <a:srgbClr val="C00000"/>
                </a:solidFill>
                <a:latin typeface="Palatino Linotype" panose="02040502050505030304" pitchFamily="18" charset="0"/>
              </a:rPr>
              <a:t>Gerhard </a:t>
            </a:r>
            <a:r>
              <a:rPr lang="en-GB" b="1" i="1" dirty="0" err="1">
                <a:solidFill>
                  <a:srgbClr val="C00000"/>
                </a:solidFill>
                <a:latin typeface="Palatino Linotype" panose="02040502050505030304" pitchFamily="18" charset="0"/>
              </a:rPr>
              <a:t>Armauer</a:t>
            </a:r>
            <a:r>
              <a:rPr lang="en-GB" b="1" i="1" dirty="0">
                <a:solidFill>
                  <a:srgbClr val="C00000"/>
                </a:solidFill>
                <a:latin typeface="Palatino Linotype" panose="02040502050505030304" pitchFamily="18" charset="0"/>
              </a:rPr>
              <a:t> Hansen</a:t>
            </a:r>
          </a:p>
          <a:p>
            <a:pPr lvl="0" algn="ctr">
              <a:buClr>
                <a:srgbClr val="FF0000"/>
              </a:buClr>
            </a:pPr>
            <a:r>
              <a:rPr lang="en-GB" dirty="0">
                <a:solidFill>
                  <a:srgbClr val="C00000"/>
                </a:solidFill>
                <a:latin typeface="Palatino Linotype" panose="02040502050505030304" pitchFamily="18" charset="0"/>
              </a:rPr>
              <a:t>29 July 1841</a:t>
            </a:r>
            <a:r>
              <a:rPr lang="el-GR" dirty="0">
                <a:solidFill>
                  <a:srgbClr val="C00000"/>
                </a:solidFill>
                <a:latin typeface="Palatino Linotype" panose="02040502050505030304" pitchFamily="18" charset="0"/>
              </a:rPr>
              <a:t> </a:t>
            </a:r>
            <a:r>
              <a:rPr lang="en-GB" dirty="0">
                <a:solidFill>
                  <a:srgbClr val="C00000"/>
                </a:solidFill>
                <a:latin typeface="Palatino Linotype" panose="02040502050505030304" pitchFamily="18" charset="0"/>
              </a:rPr>
              <a:t>Bergen, Norway</a:t>
            </a:r>
          </a:p>
          <a:p>
            <a:pPr lvl="0" algn="ctr">
              <a:buClr>
                <a:srgbClr val="FF0000"/>
              </a:buClr>
            </a:pPr>
            <a:r>
              <a:rPr lang="en-GB" dirty="0">
                <a:solidFill>
                  <a:srgbClr val="C00000"/>
                </a:solidFill>
                <a:latin typeface="Palatino Linotype" panose="02040502050505030304" pitchFamily="18" charset="0"/>
              </a:rPr>
              <a:t>12 February 1912</a:t>
            </a:r>
            <a:r>
              <a:rPr lang="el-GR" dirty="0">
                <a:solidFill>
                  <a:srgbClr val="C00000"/>
                </a:solidFill>
                <a:latin typeface="Palatino Linotype" panose="02040502050505030304" pitchFamily="18" charset="0"/>
              </a:rPr>
              <a:t> </a:t>
            </a:r>
            <a:r>
              <a:rPr lang="en-GB" dirty="0" err="1">
                <a:solidFill>
                  <a:srgbClr val="C00000"/>
                </a:solidFill>
                <a:latin typeface="Palatino Linotype" panose="02040502050505030304" pitchFamily="18" charset="0"/>
              </a:rPr>
              <a:t>Florø</a:t>
            </a:r>
            <a:r>
              <a:rPr lang="en-GB" dirty="0">
                <a:solidFill>
                  <a:srgbClr val="C00000"/>
                </a:solidFill>
                <a:latin typeface="Palatino Linotype" panose="02040502050505030304" pitchFamily="18" charset="0"/>
              </a:rPr>
              <a:t>, Norway</a:t>
            </a:r>
            <a:endParaRPr lang="en-GB" dirty="0"/>
          </a:p>
        </p:txBody>
      </p:sp>
      <p:pic>
        <p:nvPicPr>
          <p:cNvPr id="27" name="Picture 26">
            <a:extLst>
              <a:ext uri="{FF2B5EF4-FFF2-40B4-BE49-F238E27FC236}">
                <a16:creationId xmlns:a16="http://schemas.microsoft.com/office/drawing/2014/main" id="{5F03314E-AB34-4E01-8D03-AF45D05CDF17}"/>
              </a:ext>
            </a:extLst>
          </p:cNvPr>
          <p:cNvPicPr>
            <a:picLocks noChangeAspect="1"/>
          </p:cNvPicPr>
          <p:nvPr/>
        </p:nvPicPr>
        <p:blipFill>
          <a:blip r:embed="rId8"/>
          <a:stretch>
            <a:fillRect/>
          </a:stretch>
        </p:blipFill>
        <p:spPr>
          <a:xfrm>
            <a:off x="9312698" y="2792896"/>
            <a:ext cx="2812689" cy="1687803"/>
          </a:xfrm>
          <a:prstGeom prst="rect">
            <a:avLst/>
          </a:prstGeom>
        </p:spPr>
      </p:pic>
      <p:pic>
        <p:nvPicPr>
          <p:cNvPr id="2" name="Picture 1">
            <a:extLst>
              <a:ext uri="{FF2B5EF4-FFF2-40B4-BE49-F238E27FC236}">
                <a16:creationId xmlns:a16="http://schemas.microsoft.com/office/drawing/2014/main" id="{44A3E0D2-1533-4F57-88D7-C40BC13C5838}"/>
              </a:ext>
            </a:extLst>
          </p:cNvPr>
          <p:cNvPicPr>
            <a:picLocks noChangeAspect="1"/>
          </p:cNvPicPr>
          <p:nvPr/>
        </p:nvPicPr>
        <p:blipFill>
          <a:blip r:embed="rId9"/>
          <a:stretch>
            <a:fillRect/>
          </a:stretch>
        </p:blipFill>
        <p:spPr>
          <a:xfrm flipH="1">
            <a:off x="9300393" y="4480699"/>
            <a:ext cx="2812691" cy="1617953"/>
          </a:xfrm>
          <a:prstGeom prst="rect">
            <a:avLst/>
          </a:prstGeom>
        </p:spPr>
      </p:pic>
      <p:sp>
        <p:nvSpPr>
          <p:cNvPr id="4" name="Rectangle 3">
            <a:extLst>
              <a:ext uri="{FF2B5EF4-FFF2-40B4-BE49-F238E27FC236}">
                <a16:creationId xmlns:a16="http://schemas.microsoft.com/office/drawing/2014/main" id="{116E7C42-9C85-401F-863F-6C3D5F5F1FB2}"/>
              </a:ext>
            </a:extLst>
          </p:cNvPr>
          <p:cNvSpPr/>
          <p:nvPr/>
        </p:nvSpPr>
        <p:spPr>
          <a:xfrm>
            <a:off x="3793130" y="6093641"/>
            <a:ext cx="8528179" cy="769441"/>
          </a:xfrm>
          <a:prstGeom prst="rect">
            <a:avLst/>
          </a:prstGeom>
        </p:spPr>
        <p:txBody>
          <a:bodyPr wrap="square">
            <a:spAutoFit/>
          </a:bodyPr>
          <a:lstStyle/>
          <a:p>
            <a:r>
              <a:rPr lang="el-GR" sz="1100" b="1" dirty="0">
                <a:solidFill>
                  <a:srgbClr val="FF0000"/>
                </a:solidFill>
                <a:latin typeface="Palatino Linotype" panose="02040502050505030304" pitchFamily="18" charset="0"/>
              </a:rPr>
              <a:t>Το </a:t>
            </a:r>
            <a:r>
              <a:rPr lang="el-GR" sz="1100" b="1" i="1" dirty="0">
                <a:solidFill>
                  <a:srgbClr val="FF0000"/>
                </a:solidFill>
                <a:latin typeface="Palatino Linotype" panose="02040502050505030304" pitchFamily="18" charset="0"/>
              </a:rPr>
              <a:t>M. lepraemurium</a:t>
            </a:r>
            <a:r>
              <a:rPr lang="el-GR" sz="1100" b="1" dirty="0">
                <a:solidFill>
                  <a:srgbClr val="FF0000"/>
                </a:solidFill>
                <a:latin typeface="Palatino Linotype" panose="02040502050505030304" pitchFamily="18" charset="0"/>
              </a:rPr>
              <a:t> προκαλεί την λέπρα ποντικού, μια συστηματική μυκοβακτηριακή λοίμωξη αρουραίων. Οι γάτες πιστεύεται ότι προσβάλλονται από αυτό μετά από τραυματισμούς από δαγκώματα από μολυσμένα τρωκτικά, αλλά οι λοιμώξεις από άλλα είδη μυκοβακτηριδίων περιλαμβάνονται επίσης στη λέπρα των αιλουροειδών. ιδιαίτερα ένα ακόμη μη αναγνωρισμένο είδος μυκοβακτηριδίου και το </a:t>
            </a:r>
            <a:r>
              <a:rPr lang="el-GR" sz="1100" b="1" i="1" dirty="0">
                <a:solidFill>
                  <a:srgbClr val="FF0000"/>
                </a:solidFill>
                <a:latin typeface="Palatino Linotype" panose="02040502050505030304" pitchFamily="18" charset="0"/>
              </a:rPr>
              <a:t>M</a:t>
            </a:r>
            <a:r>
              <a:rPr lang="en-GB" sz="1100" b="1" i="1" dirty="0" err="1">
                <a:solidFill>
                  <a:srgbClr val="FF0000"/>
                </a:solidFill>
                <a:latin typeface="Palatino Linotype" panose="02040502050505030304" pitchFamily="18" charset="0"/>
              </a:rPr>
              <a:t>ycobacterium</a:t>
            </a:r>
            <a:r>
              <a:rPr lang="en-GB" sz="1100" b="1" i="1" dirty="0">
                <a:solidFill>
                  <a:srgbClr val="FF0000"/>
                </a:solidFill>
                <a:latin typeface="Palatino Linotype" panose="02040502050505030304" pitchFamily="18" charset="0"/>
              </a:rPr>
              <a:t> </a:t>
            </a:r>
            <a:r>
              <a:rPr lang="el-GR" sz="1100" b="1" i="1" dirty="0">
                <a:solidFill>
                  <a:srgbClr val="FF0000"/>
                </a:solidFill>
                <a:latin typeface="Palatino Linotype" panose="02040502050505030304" pitchFamily="18" charset="0"/>
              </a:rPr>
              <a:t>visibile</a:t>
            </a:r>
            <a:r>
              <a:rPr lang="el-GR" sz="1100" b="1" dirty="0">
                <a:solidFill>
                  <a:srgbClr val="FF0000"/>
                </a:solidFill>
                <a:latin typeface="Palatino Linotype" panose="02040502050505030304" pitchFamily="18" charset="0"/>
              </a:rPr>
              <a:t>.</a:t>
            </a:r>
            <a:endParaRPr lang="en-GB" sz="1100" b="1" dirty="0">
              <a:solidFill>
                <a:srgbClr val="FF0000"/>
              </a:solidFill>
              <a:latin typeface="Palatino Linotype" panose="02040502050505030304" pitchFamily="18" charset="0"/>
            </a:endParaRPr>
          </a:p>
        </p:txBody>
      </p:sp>
      <p:pic>
        <p:nvPicPr>
          <p:cNvPr id="5" name="Picture 4">
            <a:extLst>
              <a:ext uri="{FF2B5EF4-FFF2-40B4-BE49-F238E27FC236}">
                <a16:creationId xmlns:a16="http://schemas.microsoft.com/office/drawing/2014/main" id="{5E60C848-36F3-4678-A5C4-FE00DB2BBEB8}"/>
              </a:ext>
            </a:extLst>
          </p:cNvPr>
          <p:cNvPicPr>
            <a:picLocks noChangeAspect="1"/>
          </p:cNvPicPr>
          <p:nvPr/>
        </p:nvPicPr>
        <p:blipFill>
          <a:blip r:embed="rId10"/>
          <a:stretch>
            <a:fillRect/>
          </a:stretch>
        </p:blipFill>
        <p:spPr>
          <a:xfrm>
            <a:off x="-70" y="6107499"/>
            <a:ext cx="979126" cy="742956"/>
          </a:xfrm>
          <a:prstGeom prst="rect">
            <a:avLst/>
          </a:prstGeom>
        </p:spPr>
      </p:pic>
      <p:sp>
        <p:nvSpPr>
          <p:cNvPr id="9" name="Rectangle 8">
            <a:extLst>
              <a:ext uri="{FF2B5EF4-FFF2-40B4-BE49-F238E27FC236}">
                <a16:creationId xmlns:a16="http://schemas.microsoft.com/office/drawing/2014/main" id="{83FE48D7-51D7-4DC9-B350-3F28005265DC}"/>
              </a:ext>
            </a:extLst>
          </p:cNvPr>
          <p:cNvSpPr/>
          <p:nvPr/>
        </p:nvSpPr>
        <p:spPr>
          <a:xfrm>
            <a:off x="975264" y="6325088"/>
            <a:ext cx="3052439" cy="338554"/>
          </a:xfrm>
          <a:prstGeom prst="rect">
            <a:avLst/>
          </a:prstGeom>
        </p:spPr>
        <p:txBody>
          <a:bodyPr wrap="none">
            <a:spAutoFit/>
          </a:bodyPr>
          <a:lstStyle/>
          <a:p>
            <a:r>
              <a:rPr lang="el-GR" sz="1600" b="1" i="1" dirty="0">
                <a:solidFill>
                  <a:srgbClr val="FF0000"/>
                </a:solidFill>
                <a:latin typeface="Palatino Linotype" panose="02040502050505030304" pitchFamily="18" charset="0"/>
              </a:rPr>
              <a:t>Mycobacterium lepraemurium. </a:t>
            </a:r>
            <a:endParaRPr lang="en-GB" sz="1600" b="1" i="1" dirty="0"/>
          </a:p>
        </p:txBody>
      </p:sp>
    </p:spTree>
    <p:extLst>
      <p:ext uri="{BB962C8B-B14F-4D97-AF65-F5344CB8AC3E}">
        <p14:creationId xmlns:p14="http://schemas.microsoft.com/office/powerpoint/2010/main" val="25263911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grpSp>
        <p:nvGrpSpPr>
          <p:cNvPr id="9" name="Group 8">
            <a:extLst>
              <a:ext uri="{FF2B5EF4-FFF2-40B4-BE49-F238E27FC236}">
                <a16:creationId xmlns:a16="http://schemas.microsoft.com/office/drawing/2014/main" id="{F251B1CA-0A04-4E88-9D19-BE493DFCA2D0}"/>
              </a:ext>
            </a:extLst>
          </p:cNvPr>
          <p:cNvGrpSpPr/>
          <p:nvPr/>
        </p:nvGrpSpPr>
        <p:grpSpPr>
          <a:xfrm>
            <a:off x="9261704" y="1566796"/>
            <a:ext cx="2930296" cy="3760577"/>
            <a:chOff x="9261704" y="1566797"/>
            <a:chExt cx="2930296" cy="3412078"/>
          </a:xfrm>
        </p:grpSpPr>
        <p:pic>
          <p:nvPicPr>
            <p:cNvPr id="5" name="Picture 4">
              <a:extLst>
                <a:ext uri="{FF2B5EF4-FFF2-40B4-BE49-F238E27FC236}">
                  <a16:creationId xmlns:a16="http://schemas.microsoft.com/office/drawing/2014/main" id="{3FE5A4F1-D42E-4E6A-A0FD-FFD1E8A4520F}"/>
                </a:ext>
              </a:extLst>
            </p:cNvPr>
            <p:cNvPicPr>
              <a:picLocks noChangeAspect="1"/>
            </p:cNvPicPr>
            <p:nvPr/>
          </p:nvPicPr>
          <p:blipFill>
            <a:blip r:embed="rId4"/>
            <a:stretch>
              <a:fillRect/>
            </a:stretch>
          </p:blipFill>
          <p:spPr>
            <a:xfrm>
              <a:off x="9261704" y="1566797"/>
              <a:ext cx="2930296" cy="2724765"/>
            </a:xfrm>
            <a:prstGeom prst="rect">
              <a:avLst/>
            </a:prstGeom>
          </p:spPr>
        </p:pic>
        <p:sp>
          <p:nvSpPr>
            <p:cNvPr id="6" name="Rectangle 5">
              <a:extLst>
                <a:ext uri="{FF2B5EF4-FFF2-40B4-BE49-F238E27FC236}">
                  <a16:creationId xmlns:a16="http://schemas.microsoft.com/office/drawing/2014/main" id="{25180C47-6B6F-49D9-9D75-52091A7123D0}"/>
                </a:ext>
              </a:extLst>
            </p:cNvPr>
            <p:cNvSpPr/>
            <p:nvPr/>
          </p:nvSpPr>
          <p:spPr>
            <a:xfrm>
              <a:off x="9947026" y="4609543"/>
              <a:ext cx="1834156" cy="369332"/>
            </a:xfrm>
            <a:prstGeom prst="rect">
              <a:avLst/>
            </a:prstGeom>
          </p:spPr>
          <p:txBody>
            <a:bodyPr wrap="none">
              <a:spAutoFit/>
            </a:bodyPr>
            <a:lstStyle/>
            <a:p>
              <a:r>
                <a:rPr lang="en-GB" dirty="0">
                  <a:solidFill>
                    <a:srgbClr val="C00000"/>
                  </a:solidFill>
                  <a:latin typeface="Palatino Linotype" panose="02040502050505030304" pitchFamily="18" charset="0"/>
                </a:rPr>
                <a:t>Rajasthan, India</a:t>
              </a:r>
              <a:endParaRPr lang="en-GB" dirty="0"/>
            </a:p>
          </p:txBody>
        </p:sp>
      </p:grpSp>
      <p:grpSp>
        <p:nvGrpSpPr>
          <p:cNvPr id="3" name="Group 2">
            <a:extLst>
              <a:ext uri="{FF2B5EF4-FFF2-40B4-BE49-F238E27FC236}">
                <a16:creationId xmlns:a16="http://schemas.microsoft.com/office/drawing/2014/main" id="{B113DB2A-0E88-4E75-837B-3D04B91C8D44}"/>
              </a:ext>
            </a:extLst>
          </p:cNvPr>
          <p:cNvGrpSpPr/>
          <p:nvPr/>
        </p:nvGrpSpPr>
        <p:grpSpPr>
          <a:xfrm>
            <a:off x="4909930" y="891674"/>
            <a:ext cx="4137089" cy="5001803"/>
            <a:chOff x="-233356" y="875772"/>
            <a:chExt cx="4137089" cy="5001803"/>
          </a:xfrm>
        </p:grpSpPr>
        <p:pic>
          <p:nvPicPr>
            <p:cNvPr id="2" name="Picture 1">
              <a:extLst>
                <a:ext uri="{FF2B5EF4-FFF2-40B4-BE49-F238E27FC236}">
                  <a16:creationId xmlns:a16="http://schemas.microsoft.com/office/drawing/2014/main" id="{B87E5861-6B6E-429B-AE7A-739779BFE75E}"/>
                </a:ext>
              </a:extLst>
            </p:cNvPr>
            <p:cNvPicPr>
              <a:picLocks noChangeAspect="1"/>
            </p:cNvPicPr>
            <p:nvPr/>
          </p:nvPicPr>
          <p:blipFill>
            <a:blip r:embed="rId5"/>
            <a:stretch>
              <a:fillRect/>
            </a:stretch>
          </p:blipFill>
          <p:spPr>
            <a:xfrm>
              <a:off x="110361" y="875772"/>
              <a:ext cx="3653770" cy="3619739"/>
            </a:xfrm>
            <a:prstGeom prst="rect">
              <a:avLst/>
            </a:prstGeom>
          </p:spPr>
        </p:pic>
        <p:sp>
          <p:nvSpPr>
            <p:cNvPr id="16" name="Rectangle 15">
              <a:extLst>
                <a:ext uri="{FF2B5EF4-FFF2-40B4-BE49-F238E27FC236}">
                  <a16:creationId xmlns:a16="http://schemas.microsoft.com/office/drawing/2014/main" id="{23FB1B9F-9BBE-439E-B5FE-D4AF3B9BDE93}"/>
                </a:ext>
              </a:extLst>
            </p:cNvPr>
            <p:cNvSpPr/>
            <p:nvPr/>
          </p:nvSpPr>
          <p:spPr>
            <a:xfrm>
              <a:off x="-233356" y="4677246"/>
              <a:ext cx="4137089" cy="1200329"/>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Σκελετός 4.000 ετών που βρέθηκε στην Ινδία φέρει τα πρώτα αρχαιολογικά στοιχεία λέπρας, σύμφωνα με νέα μελέτη.</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grpSp>
        <p:nvGrpSpPr>
          <p:cNvPr id="4" name="Group 3">
            <a:extLst>
              <a:ext uri="{FF2B5EF4-FFF2-40B4-BE49-F238E27FC236}">
                <a16:creationId xmlns:a16="http://schemas.microsoft.com/office/drawing/2014/main" id="{B397C20D-F079-4060-A1F3-6F92B32617F8}"/>
              </a:ext>
            </a:extLst>
          </p:cNvPr>
          <p:cNvGrpSpPr/>
          <p:nvPr/>
        </p:nvGrpSpPr>
        <p:grpSpPr>
          <a:xfrm>
            <a:off x="210095" y="891674"/>
            <a:ext cx="4361903" cy="5106456"/>
            <a:chOff x="210095" y="891674"/>
            <a:chExt cx="4361903" cy="5106456"/>
          </a:xfrm>
        </p:grpSpPr>
        <p:pic>
          <p:nvPicPr>
            <p:cNvPr id="19" name="Picture 18">
              <a:extLst>
                <a:ext uri="{FF2B5EF4-FFF2-40B4-BE49-F238E27FC236}">
                  <a16:creationId xmlns:a16="http://schemas.microsoft.com/office/drawing/2014/main" id="{75BD6C4A-9EA8-44CF-AB28-BF40A8A9426B}"/>
                </a:ext>
              </a:extLst>
            </p:cNvPr>
            <p:cNvPicPr>
              <a:picLocks noChangeAspect="1"/>
            </p:cNvPicPr>
            <p:nvPr/>
          </p:nvPicPr>
          <p:blipFill>
            <a:blip r:embed="rId6"/>
            <a:stretch>
              <a:fillRect/>
            </a:stretch>
          </p:blipFill>
          <p:spPr>
            <a:xfrm>
              <a:off x="210096" y="891674"/>
              <a:ext cx="3136690" cy="3155539"/>
            </a:xfrm>
            <a:prstGeom prst="rect">
              <a:avLst/>
            </a:prstGeom>
          </p:spPr>
        </p:pic>
        <p:pic>
          <p:nvPicPr>
            <p:cNvPr id="21" name="Picture 20">
              <a:extLst>
                <a:ext uri="{FF2B5EF4-FFF2-40B4-BE49-F238E27FC236}">
                  <a16:creationId xmlns:a16="http://schemas.microsoft.com/office/drawing/2014/main" id="{EF799EA2-458C-4499-BA55-CC8285C4C55B}"/>
                </a:ext>
              </a:extLst>
            </p:cNvPr>
            <p:cNvPicPr>
              <a:picLocks noChangeAspect="1"/>
            </p:cNvPicPr>
            <p:nvPr/>
          </p:nvPicPr>
          <p:blipFill>
            <a:blip r:embed="rId7"/>
            <a:stretch>
              <a:fillRect/>
            </a:stretch>
          </p:blipFill>
          <p:spPr>
            <a:xfrm>
              <a:off x="210095" y="3803570"/>
              <a:ext cx="4361903" cy="2194560"/>
            </a:xfrm>
            <a:prstGeom prst="rect">
              <a:avLst/>
            </a:prstGeom>
          </p:spPr>
        </p:pic>
      </p:grpSp>
      <p:cxnSp>
        <p:nvCxnSpPr>
          <p:cNvPr id="14" name="Connector: Curved 13">
            <a:extLst>
              <a:ext uri="{FF2B5EF4-FFF2-40B4-BE49-F238E27FC236}">
                <a16:creationId xmlns:a16="http://schemas.microsoft.com/office/drawing/2014/main" id="{D0F1C02F-B181-4CD5-BF97-3B6D0AF0ACD1}"/>
              </a:ext>
            </a:extLst>
          </p:cNvPr>
          <p:cNvCxnSpPr>
            <a:cxnSpLocks/>
            <a:stCxn id="6" idx="1"/>
          </p:cNvCxnSpPr>
          <p:nvPr/>
        </p:nvCxnSpPr>
        <p:spPr>
          <a:xfrm rot="10800000" flipH="1">
            <a:off x="9947025" y="2242268"/>
            <a:ext cx="532793" cy="2881578"/>
          </a:xfrm>
          <a:prstGeom prst="curvedConnector4">
            <a:avLst>
              <a:gd name="adj1" fmla="val -42906"/>
              <a:gd name="adj2" fmla="val 53532"/>
            </a:avLst>
          </a:prstGeom>
          <a:ln w="476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89414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pic>
        <p:nvPicPr>
          <p:cNvPr id="13" name="Picture 12">
            <a:extLst>
              <a:ext uri="{FF2B5EF4-FFF2-40B4-BE49-F238E27FC236}">
                <a16:creationId xmlns:a16="http://schemas.microsoft.com/office/drawing/2014/main" id="{BA4C9015-88B2-4B57-A1D2-C7A184E8B445}"/>
              </a:ext>
            </a:extLst>
          </p:cNvPr>
          <p:cNvPicPr>
            <a:picLocks noChangeAspect="1"/>
          </p:cNvPicPr>
          <p:nvPr/>
        </p:nvPicPr>
        <p:blipFill>
          <a:blip r:embed="rId4"/>
          <a:stretch>
            <a:fillRect/>
          </a:stretch>
        </p:blipFill>
        <p:spPr>
          <a:xfrm>
            <a:off x="0" y="766856"/>
            <a:ext cx="4108081" cy="5324287"/>
          </a:xfrm>
          <a:prstGeom prst="rect">
            <a:avLst/>
          </a:prstGeom>
        </p:spPr>
      </p:pic>
      <p:pic>
        <p:nvPicPr>
          <p:cNvPr id="15" name="Picture 14">
            <a:extLst>
              <a:ext uri="{FF2B5EF4-FFF2-40B4-BE49-F238E27FC236}">
                <a16:creationId xmlns:a16="http://schemas.microsoft.com/office/drawing/2014/main" id="{F43F7380-32AC-463C-B73D-1B1D99C4B7C4}"/>
              </a:ext>
            </a:extLst>
          </p:cNvPr>
          <p:cNvPicPr>
            <a:picLocks noChangeAspect="1"/>
          </p:cNvPicPr>
          <p:nvPr/>
        </p:nvPicPr>
        <p:blipFill>
          <a:blip r:embed="rId5"/>
          <a:stretch>
            <a:fillRect/>
          </a:stretch>
        </p:blipFill>
        <p:spPr>
          <a:xfrm>
            <a:off x="4165600" y="762477"/>
            <a:ext cx="4313382" cy="5324287"/>
          </a:xfrm>
          <a:prstGeom prst="rect">
            <a:avLst/>
          </a:prstGeom>
        </p:spPr>
      </p:pic>
      <p:pic>
        <p:nvPicPr>
          <p:cNvPr id="2" name="Picture 1">
            <a:extLst>
              <a:ext uri="{FF2B5EF4-FFF2-40B4-BE49-F238E27FC236}">
                <a16:creationId xmlns:a16="http://schemas.microsoft.com/office/drawing/2014/main" id="{9F7AC875-F0A5-485B-B050-B27905A70FFC}"/>
              </a:ext>
            </a:extLst>
          </p:cNvPr>
          <p:cNvPicPr>
            <a:picLocks noChangeAspect="1"/>
          </p:cNvPicPr>
          <p:nvPr/>
        </p:nvPicPr>
        <p:blipFill>
          <a:blip r:embed="rId6"/>
          <a:stretch>
            <a:fillRect/>
          </a:stretch>
        </p:blipFill>
        <p:spPr>
          <a:xfrm>
            <a:off x="8554973" y="771237"/>
            <a:ext cx="3637027" cy="5315528"/>
          </a:xfrm>
          <a:prstGeom prst="rect">
            <a:avLst/>
          </a:prstGeom>
        </p:spPr>
      </p:pic>
    </p:spTree>
    <p:extLst>
      <p:ext uri="{BB962C8B-B14F-4D97-AF65-F5344CB8AC3E}">
        <p14:creationId xmlns:p14="http://schemas.microsoft.com/office/powerpoint/2010/main" val="14708218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8" name="Subtitle 2">
            <a:extLst>
              <a:ext uri="{FF2B5EF4-FFF2-40B4-BE49-F238E27FC236}">
                <a16:creationId xmlns:a16="http://schemas.microsoft.com/office/drawing/2014/main" id="{4410DBBA-528A-4B8C-9FB3-E2B9F73B2AE6}"/>
              </a:ext>
            </a:extLst>
          </p:cNvPr>
          <p:cNvSpPr txBox="1">
            <a:spLocks/>
          </p:cNvSpPr>
          <p:nvPr/>
        </p:nvSpPr>
        <p:spPr>
          <a:xfrm>
            <a:off x="157700" y="1311677"/>
            <a:ext cx="9075089" cy="722422"/>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lvl="0" algn="ctr">
              <a:buClr>
                <a:srgbClr val="40BAD2"/>
              </a:buClr>
              <a:defRPr/>
            </a:pPr>
            <a:r>
              <a:rPr lang="el-GR" sz="2000" b="1" dirty="0">
                <a:solidFill>
                  <a:srgbClr val="C00000"/>
                </a:solidFill>
                <a:latin typeface="Palatino Linotype" panose="02040502050505030304" pitchFamily="18" charset="0"/>
              </a:rPr>
              <a:t>ΣΥΝΔΡΟΜΟ</a:t>
            </a:r>
            <a:r>
              <a:rPr lang="en-GB" sz="2000" b="1" dirty="0">
                <a:solidFill>
                  <a:srgbClr val="C00000"/>
                </a:solidFill>
                <a:latin typeface="Palatino Linotype" panose="02040502050505030304" pitchFamily="18" charset="0"/>
              </a:rPr>
              <a:t>  </a:t>
            </a:r>
            <a:r>
              <a:rPr lang="el-GR" sz="2000" b="1" dirty="0">
                <a:solidFill>
                  <a:srgbClr val="C00000"/>
                </a:solidFill>
                <a:latin typeface="Palatino Linotype" panose="02040502050505030304" pitchFamily="18" charset="0"/>
              </a:rPr>
              <a:t> ΕΠΙΚΤΗΤΗΣ</a:t>
            </a:r>
            <a:r>
              <a:rPr lang="en-GB" sz="2000" b="1" dirty="0">
                <a:solidFill>
                  <a:srgbClr val="C00000"/>
                </a:solidFill>
                <a:latin typeface="Palatino Linotype" panose="02040502050505030304" pitchFamily="18" charset="0"/>
              </a:rPr>
              <a:t>   </a:t>
            </a:r>
            <a:r>
              <a:rPr lang="el-GR" sz="2000" b="1" dirty="0">
                <a:solidFill>
                  <a:srgbClr val="C00000"/>
                </a:solidFill>
                <a:latin typeface="Palatino Linotype" panose="02040502050505030304" pitchFamily="18" charset="0"/>
              </a:rPr>
              <a:t>ΑΝΟΣΟΛΟΓΙΚΗΣ</a:t>
            </a:r>
            <a:r>
              <a:rPr lang="en-GB" sz="2000" b="1" dirty="0">
                <a:solidFill>
                  <a:srgbClr val="C00000"/>
                </a:solidFill>
                <a:latin typeface="Palatino Linotype" panose="02040502050505030304" pitchFamily="18" charset="0"/>
              </a:rPr>
              <a:t>   </a:t>
            </a:r>
            <a:r>
              <a:rPr lang="el-GR" sz="2000" b="1" dirty="0">
                <a:solidFill>
                  <a:srgbClr val="C00000"/>
                </a:solidFill>
                <a:latin typeface="Palatino Linotype" panose="02040502050505030304" pitchFamily="18" charset="0"/>
              </a:rPr>
              <a:t>ΑΝΕΠΑΡΚΕΙΑΣ</a:t>
            </a:r>
            <a:endParaRPr lang="en-GB" sz="2000" b="1" dirty="0">
              <a:solidFill>
                <a:srgbClr val="C00000"/>
              </a:solidFill>
              <a:latin typeface="Palatino Linotype" panose="02040502050505030304" pitchFamily="18" charset="0"/>
            </a:endParaRPr>
          </a:p>
          <a:p>
            <a:pPr lvl="0" algn="ctr">
              <a:buClr>
                <a:srgbClr val="40BAD2"/>
              </a:buClr>
              <a:defRPr/>
            </a:pPr>
            <a:r>
              <a:rPr lang="en-GB" sz="2000" b="1" dirty="0">
                <a:solidFill>
                  <a:srgbClr val="C00000"/>
                </a:solidFill>
                <a:latin typeface="Palatino Linotype" panose="02040502050505030304" pitchFamily="18" charset="0"/>
              </a:rPr>
              <a:t>ACQUIRED   IMMUNE   DEFICIENCY   SYNDROME   (AIDS)</a:t>
            </a:r>
            <a:endParaRPr kumimoji="0" lang="en-GB" sz="20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sp>
        <p:nvSpPr>
          <p:cNvPr id="13" name="Subtitle 2">
            <a:extLst>
              <a:ext uri="{FF2B5EF4-FFF2-40B4-BE49-F238E27FC236}">
                <a16:creationId xmlns:a16="http://schemas.microsoft.com/office/drawing/2014/main" id="{C8619B16-FF1F-42CD-B53E-FEFAD04843B7}"/>
              </a:ext>
            </a:extLst>
          </p:cNvPr>
          <p:cNvSpPr txBox="1">
            <a:spLocks/>
          </p:cNvSpPr>
          <p:nvPr/>
        </p:nvSpPr>
        <p:spPr>
          <a:xfrm>
            <a:off x="95414" y="2448250"/>
            <a:ext cx="9075089" cy="1961500"/>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marL="285750" lvl="0" indent="-285750" algn="just">
              <a:buClr>
                <a:srgbClr val="FF0000"/>
              </a:buClr>
              <a:buFont typeface="Wingdings" panose="05000000000000000000" pitchFamily="2" charset="2"/>
              <a:buChar char="q"/>
              <a:defRPr/>
            </a:pPr>
            <a:r>
              <a:rPr lang="el-GR" sz="1800" b="1" dirty="0">
                <a:solidFill>
                  <a:srgbClr val="C00000"/>
                </a:solidFill>
                <a:latin typeface="Palatino Linotype" panose="02040502050505030304" pitchFamily="18" charset="0"/>
              </a:rPr>
              <a:t>Νόσος του ανθρώπινου ανοσοποιητικού συστήματος που προκαλείται από τον ιό της ανθρώπινης ανοσοανεπάρκειας (</a:t>
            </a:r>
            <a:r>
              <a:rPr lang="en-GB" sz="1800" b="1" i="1" dirty="0">
                <a:solidFill>
                  <a:srgbClr val="C00000"/>
                </a:solidFill>
                <a:latin typeface="Palatino Linotype" panose="02040502050505030304" pitchFamily="18" charset="0"/>
              </a:rPr>
              <a:t>Human Immunodeficiency Virus</a:t>
            </a:r>
            <a:r>
              <a:rPr lang="en-GB" sz="1800" b="1" dirty="0">
                <a:solidFill>
                  <a:srgbClr val="C00000"/>
                </a:solidFill>
                <a:latin typeface="Palatino Linotype" panose="02040502050505030304" pitchFamily="18" charset="0"/>
              </a:rPr>
              <a:t>, HIV)</a:t>
            </a:r>
            <a:endParaRPr lang="el-GR" sz="1800" b="1" dirty="0">
              <a:solidFill>
                <a:srgbClr val="C00000"/>
              </a:solidFill>
              <a:latin typeface="Palatino Linotype" panose="02040502050505030304" pitchFamily="18" charset="0"/>
            </a:endParaRPr>
          </a:p>
          <a:p>
            <a:pPr marL="285750" lvl="0" indent="-285750" algn="just">
              <a:buClr>
                <a:srgbClr val="FF0000"/>
              </a:buClr>
              <a:buFont typeface="Wingdings" panose="05000000000000000000" pitchFamily="2" charset="2"/>
              <a:buChar char="q"/>
              <a:defRPr/>
            </a:pPr>
            <a:r>
              <a:rPr lang="el-GR" sz="1800" b="1" dirty="0">
                <a:solidFill>
                  <a:srgbClr val="C00000"/>
                </a:solidFill>
                <a:latin typeface="Palatino Linotype" panose="02040502050505030304" pitchFamily="18" charset="0"/>
              </a:rPr>
              <a:t>Η νόσος παρεμβαίνει στο ανοσοποιητικό σύστημα και παρεμποδίζει τη λειτουργία του, κάνοντας τα άτομα με AIDS περισσότερο πιθανά να αποκτήσουν λοιμώξεις, όπως ευκαιριακές λοιμώξεις και όγκους που συνήθως δεν προσβάλουν τα άτομα με λειτουργικά ανοσοποιητικά συστήματα. Αυτή η ευπάθεια χειροτερεύει με την εξέλιξη της νόσου.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pic>
        <p:nvPicPr>
          <p:cNvPr id="4" name="Picture 3">
            <a:extLst>
              <a:ext uri="{FF2B5EF4-FFF2-40B4-BE49-F238E27FC236}">
                <a16:creationId xmlns:a16="http://schemas.microsoft.com/office/drawing/2014/main" id="{CDFB5D0F-E8C3-44DA-A31B-338A8C28A920}"/>
              </a:ext>
            </a:extLst>
          </p:cNvPr>
          <p:cNvPicPr>
            <a:picLocks noChangeAspect="1"/>
          </p:cNvPicPr>
          <p:nvPr/>
        </p:nvPicPr>
        <p:blipFill>
          <a:blip r:embed="rId4"/>
          <a:stretch>
            <a:fillRect/>
          </a:stretch>
        </p:blipFill>
        <p:spPr>
          <a:xfrm>
            <a:off x="9295075" y="903581"/>
            <a:ext cx="2896925" cy="2261037"/>
          </a:xfrm>
          <a:prstGeom prst="rect">
            <a:avLst/>
          </a:prstGeom>
        </p:spPr>
      </p:pic>
      <p:sp>
        <p:nvSpPr>
          <p:cNvPr id="5" name="Rectangle 4">
            <a:extLst>
              <a:ext uri="{FF2B5EF4-FFF2-40B4-BE49-F238E27FC236}">
                <a16:creationId xmlns:a16="http://schemas.microsoft.com/office/drawing/2014/main" id="{9C41C3A5-E05A-432F-B2DD-281DD7491632}"/>
              </a:ext>
            </a:extLst>
          </p:cNvPr>
          <p:cNvSpPr/>
          <p:nvPr/>
        </p:nvSpPr>
        <p:spPr>
          <a:xfrm>
            <a:off x="9295075" y="3695461"/>
            <a:ext cx="2896925" cy="1754326"/>
          </a:xfrm>
          <a:prstGeom prst="rect">
            <a:avLst/>
          </a:prstGeom>
        </p:spPr>
        <p:txBody>
          <a:bodyPr wrap="square">
            <a:spAutoFit/>
          </a:bodyPr>
          <a:lstStyle/>
          <a:p>
            <a:pPr algn="ctr"/>
            <a:r>
              <a:rPr lang="el-GR" dirty="0">
                <a:solidFill>
                  <a:srgbClr val="C00000"/>
                </a:solidFill>
                <a:latin typeface="Palatino Linotype" panose="02040502050505030304" pitchFamily="18" charset="0"/>
              </a:rPr>
              <a:t>Εκτιμώμενος επιπολασμός (ποσοστό φορέων) του HIV στους νέους ενήλικες (ηλικίας 15–49 ετών) ανά χώρα παγκοσμίως το 2011.</a:t>
            </a:r>
            <a:endParaRPr lang="en-GB" dirty="0">
              <a:solidFill>
                <a:srgbClr val="C00000"/>
              </a:solidFill>
              <a:latin typeface="Palatino Linotype" panose="02040502050505030304" pitchFamily="18" charset="0"/>
            </a:endParaRPr>
          </a:p>
        </p:txBody>
      </p:sp>
    </p:spTree>
    <p:extLst>
      <p:ext uri="{BB962C8B-B14F-4D97-AF65-F5344CB8AC3E}">
        <p14:creationId xmlns:p14="http://schemas.microsoft.com/office/powerpoint/2010/main" val="711626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8" name="Subtitle 2">
            <a:extLst>
              <a:ext uri="{FF2B5EF4-FFF2-40B4-BE49-F238E27FC236}">
                <a16:creationId xmlns:a16="http://schemas.microsoft.com/office/drawing/2014/main" id="{3B0877B8-1207-4BCF-8ED0-EB274EA1347F}"/>
              </a:ext>
            </a:extLst>
          </p:cNvPr>
          <p:cNvSpPr txBox="1">
            <a:spLocks/>
          </p:cNvSpPr>
          <p:nvPr/>
        </p:nvSpPr>
        <p:spPr>
          <a:xfrm>
            <a:off x="0" y="762477"/>
            <a:ext cx="9109833" cy="5342759"/>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marL="285750" lvl="0" indent="-285750">
              <a:buClr>
                <a:srgbClr val="FF0000"/>
              </a:buClr>
              <a:buFont typeface="Wingdings" panose="05000000000000000000" pitchFamily="2" charset="2"/>
              <a:buChar char="q"/>
              <a:defRPr/>
            </a:pPr>
            <a:r>
              <a:rPr lang="el-GR" sz="1800" dirty="0">
                <a:solidFill>
                  <a:srgbClr val="C00000"/>
                </a:solidFill>
                <a:latin typeface="Palatino Linotype" panose="02040502050505030304" pitchFamily="18" charset="0"/>
              </a:rPr>
              <a:t>Το στίγμα του AIDS υπάρχει στον κόσμο με διάφορους τρόπους που περιλαμβάνουν τον κοινωνικό εξοστρακισμό και την απόρριψη, τη διακριτική συμπεριφορά και την αποφυγή των ανθρώπων με λοίμωξη από HIV.</a:t>
            </a:r>
          </a:p>
          <a:p>
            <a:pPr marL="285750" lvl="0" indent="-285750">
              <a:buClr>
                <a:srgbClr val="FF0000"/>
              </a:buClr>
              <a:buFont typeface="Wingdings" panose="05000000000000000000" pitchFamily="2" charset="2"/>
              <a:buChar char="q"/>
              <a:defRPr/>
            </a:pPr>
            <a:r>
              <a:rPr lang="el-GR" sz="1800" dirty="0">
                <a:solidFill>
                  <a:srgbClr val="C00000"/>
                </a:solidFill>
                <a:latin typeface="Palatino Linotype" panose="02040502050505030304" pitchFamily="18" charset="0"/>
              </a:rPr>
              <a:t>Ακόμη συναντά κανείς περιπτώσεις όπως </a:t>
            </a:r>
            <a:r>
              <a:rPr lang="el-GR" sz="1800" b="1" dirty="0">
                <a:solidFill>
                  <a:srgbClr val="C00000"/>
                </a:solidFill>
                <a:latin typeface="Palatino Linotype" panose="02040502050505030304" pitchFamily="18" charset="0"/>
              </a:rPr>
              <a:t>υποχρεωτικό τεστ </a:t>
            </a:r>
            <a:r>
              <a:rPr lang="el-GR" sz="1800" dirty="0">
                <a:solidFill>
                  <a:srgbClr val="C00000"/>
                </a:solidFill>
                <a:latin typeface="Palatino Linotype" panose="02040502050505030304" pitchFamily="18" charset="0"/>
              </a:rPr>
              <a:t>για HIV χωρίς προηγούμενη συναίνεση ή προστασία του απορρήτου, πράξεις βίας εναντίον ατόμων που είτε έχουν HIV λοίμωξη είτε θεωρείται ότι έχουν, καθώς και καραντίνα των οροθετικών στον HIV ατόμων.</a:t>
            </a:r>
          </a:p>
          <a:p>
            <a:pPr lvl="0" algn="ctr">
              <a:buClr>
                <a:srgbClr val="FF0000"/>
              </a:buClr>
              <a:defRPr/>
            </a:pPr>
            <a:r>
              <a:rPr lang="el-GR" sz="2000" b="1" dirty="0">
                <a:solidFill>
                  <a:srgbClr val="C00000"/>
                </a:solidFill>
                <a:latin typeface="Palatino Linotype" panose="02040502050505030304" pitchFamily="18" charset="0"/>
              </a:rPr>
              <a:t>Το στίγμα του AIDS διαιρείται στις παρακάτω 3 κατηγορίες :</a:t>
            </a:r>
          </a:p>
          <a:p>
            <a:pPr marL="285750" lvl="0" indent="-285750">
              <a:buClr>
                <a:srgbClr val="FF0000"/>
              </a:buClr>
              <a:buFont typeface="Wingdings" panose="05000000000000000000" pitchFamily="2" charset="2"/>
              <a:buChar char="q"/>
              <a:defRPr/>
            </a:pPr>
            <a:r>
              <a:rPr lang="el-GR" sz="1800" b="1" dirty="0">
                <a:solidFill>
                  <a:srgbClr val="C00000"/>
                </a:solidFill>
                <a:latin typeface="Palatino Linotype" panose="02040502050505030304" pitchFamily="18" charset="0"/>
              </a:rPr>
              <a:t>Οργανικό στίγμα AIDS </a:t>
            </a:r>
            <a:r>
              <a:rPr lang="el-GR" sz="1800" dirty="0">
                <a:solidFill>
                  <a:srgbClr val="C00000"/>
                </a:solidFill>
                <a:latin typeface="Palatino Linotype" panose="02040502050505030304" pitchFamily="18" charset="0"/>
              </a:rPr>
              <a:t>– μία αντανάκλαση του φόβου και της αντίληψης που πιθανά μπορεί να υπάρχει σε σχέση με μια μεταδιδόμενη και θανατηφόρο ασθένεια.</a:t>
            </a:r>
          </a:p>
          <a:p>
            <a:pPr marL="285750" lvl="0" indent="-285750">
              <a:buClr>
                <a:srgbClr val="FF0000"/>
              </a:buClr>
              <a:buFont typeface="Wingdings" panose="05000000000000000000" pitchFamily="2" charset="2"/>
              <a:buChar char="q"/>
              <a:defRPr/>
            </a:pPr>
            <a:r>
              <a:rPr lang="el-GR" sz="1800" b="1" dirty="0">
                <a:solidFill>
                  <a:srgbClr val="C00000"/>
                </a:solidFill>
                <a:latin typeface="Palatino Linotype" panose="02040502050505030304" pitchFamily="18" charset="0"/>
              </a:rPr>
              <a:t>Συμβολικό στίγμα AIDS </a:t>
            </a:r>
            <a:r>
              <a:rPr lang="el-GR" sz="1800" dirty="0">
                <a:solidFill>
                  <a:srgbClr val="C00000"/>
                </a:solidFill>
                <a:latin typeface="Palatino Linotype" panose="02040502050505030304" pitchFamily="18" charset="0"/>
              </a:rPr>
              <a:t>– η χρήση του HIV/AIDS για την έκφραση συμπεριφορών προς τις κοινωνικές ομάδες ή τους τρόπους ζωής (lifestyle) που εκλαμβάνεται ότι συνδέονται με τη νόσο</a:t>
            </a:r>
          </a:p>
          <a:p>
            <a:pPr marL="285750" lvl="0" indent="-285750">
              <a:buClr>
                <a:srgbClr val="FF0000"/>
              </a:buClr>
              <a:buFont typeface="Wingdings" panose="05000000000000000000" pitchFamily="2" charset="2"/>
              <a:buChar char="q"/>
              <a:defRPr/>
            </a:pPr>
            <a:r>
              <a:rPr lang="el-GR" sz="1800" b="1" dirty="0">
                <a:solidFill>
                  <a:srgbClr val="C00000"/>
                </a:solidFill>
                <a:latin typeface="Palatino Linotype" panose="02040502050505030304" pitchFamily="18" charset="0"/>
              </a:rPr>
              <a:t>Στίγμα αβροφροσύνης </a:t>
            </a:r>
            <a:r>
              <a:rPr lang="el-GR" sz="1800" dirty="0">
                <a:solidFill>
                  <a:srgbClr val="C00000"/>
                </a:solidFill>
                <a:latin typeface="Palatino Linotype" panose="02040502050505030304" pitchFamily="18" charset="0"/>
              </a:rPr>
              <a:t>- στιγματισμός των ανθρώπων που σχετίζονται με το ζήτημα του HIV/AIDS ή με HIV-οροθετικά άτομα.</a:t>
            </a:r>
          </a:p>
        </p:txBody>
      </p:sp>
      <p:pic>
        <p:nvPicPr>
          <p:cNvPr id="5" name="Picture 4">
            <a:extLst>
              <a:ext uri="{FF2B5EF4-FFF2-40B4-BE49-F238E27FC236}">
                <a16:creationId xmlns:a16="http://schemas.microsoft.com/office/drawing/2014/main" id="{6FBF02AA-4ECF-4DF4-966C-8B235581167D}"/>
              </a:ext>
            </a:extLst>
          </p:cNvPr>
          <p:cNvPicPr>
            <a:picLocks noChangeAspect="1"/>
          </p:cNvPicPr>
          <p:nvPr/>
        </p:nvPicPr>
        <p:blipFill>
          <a:blip r:embed="rId4"/>
          <a:stretch>
            <a:fillRect/>
          </a:stretch>
        </p:blipFill>
        <p:spPr>
          <a:xfrm>
            <a:off x="9478682" y="891739"/>
            <a:ext cx="2543689" cy="2924888"/>
          </a:xfrm>
          <a:prstGeom prst="rect">
            <a:avLst/>
          </a:prstGeom>
        </p:spPr>
      </p:pic>
      <p:sp>
        <p:nvSpPr>
          <p:cNvPr id="9" name="Rectangle 8">
            <a:extLst>
              <a:ext uri="{FF2B5EF4-FFF2-40B4-BE49-F238E27FC236}">
                <a16:creationId xmlns:a16="http://schemas.microsoft.com/office/drawing/2014/main" id="{A5E53CBD-7B1F-4CE4-94AA-977F27220135}"/>
              </a:ext>
            </a:extLst>
          </p:cNvPr>
          <p:cNvSpPr/>
          <p:nvPr/>
        </p:nvSpPr>
        <p:spPr>
          <a:xfrm>
            <a:off x="9250041" y="4014329"/>
            <a:ext cx="2941959" cy="1754326"/>
          </a:xfrm>
          <a:prstGeom prst="rect">
            <a:avLst/>
          </a:prstGeom>
        </p:spPr>
        <p:txBody>
          <a:bodyPr wrap="square">
            <a:spAutoFit/>
          </a:bodyPr>
          <a:lstStyle/>
          <a:p>
            <a:pPr algn="ctr"/>
            <a:r>
              <a:rPr lang="el-GR" b="1" i="1" dirty="0">
                <a:solidFill>
                  <a:srgbClr val="C00000"/>
                </a:solidFill>
                <a:latin typeface="Palatino Linotype" panose="02040502050505030304" pitchFamily="18" charset="0"/>
              </a:rPr>
              <a:t>Ryan Wayne White</a:t>
            </a:r>
          </a:p>
          <a:p>
            <a:pPr algn="ctr"/>
            <a:r>
              <a:rPr lang="el-GR" dirty="0">
                <a:solidFill>
                  <a:srgbClr val="C00000"/>
                </a:solidFill>
                <a:latin typeface="Palatino Linotype" panose="02040502050505030304" pitchFamily="18" charset="0"/>
              </a:rPr>
              <a:t>(6 ΔΕΚ 1971 - 8 ΑΠΡ 1990) Ο Αμερικανός έφηβος που έγινε σύμβολο του αγώνα για την εξάλειψη του στίγματος του AIDS.</a:t>
            </a:r>
            <a:endParaRPr lang="en-GB" dirty="0">
              <a:solidFill>
                <a:srgbClr val="C00000"/>
              </a:solidFill>
              <a:latin typeface="Palatino Linotype" panose="02040502050505030304" pitchFamily="18" charset="0"/>
            </a:endParaRPr>
          </a:p>
        </p:txBody>
      </p:sp>
    </p:spTree>
    <p:extLst>
      <p:ext uri="{BB962C8B-B14F-4D97-AF65-F5344CB8AC3E}">
        <p14:creationId xmlns:p14="http://schemas.microsoft.com/office/powerpoint/2010/main" val="28889193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8" name="Subtitle 2">
            <a:extLst>
              <a:ext uri="{FF2B5EF4-FFF2-40B4-BE49-F238E27FC236}">
                <a16:creationId xmlns:a16="http://schemas.microsoft.com/office/drawing/2014/main" id="{59A96957-07C2-4280-BA04-8A0AE9C261F5}"/>
              </a:ext>
            </a:extLst>
          </p:cNvPr>
          <p:cNvSpPr txBox="1">
            <a:spLocks/>
          </p:cNvSpPr>
          <p:nvPr/>
        </p:nvSpPr>
        <p:spPr>
          <a:xfrm>
            <a:off x="-66630" y="806110"/>
            <a:ext cx="9184631" cy="5305814"/>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marL="0" marR="0" lvl="0" indent="0" algn="l" defTabSz="914400" rtl="0" eaLnBrk="1" fontAlgn="auto" latinLnBrk="0" hangingPunct="1">
              <a:lnSpc>
                <a:spcPct val="80000"/>
              </a:lnSpc>
              <a:spcBef>
                <a:spcPts val="1200"/>
              </a:spcBef>
              <a:spcAft>
                <a:spcPts val="0"/>
              </a:spcAft>
              <a:buClr>
                <a:srgbClr val="FF0000"/>
              </a:buClr>
              <a:buSzTx/>
              <a:buFont typeface="Wingdings 2" pitchFamily="18" charset="2"/>
              <a:buNone/>
              <a:tabLst/>
              <a:defRPr/>
            </a:pPr>
            <a:r>
              <a:rPr kumimoji="0" lang="el-GR" sz="1600" b="1" i="0" u="none" strike="noStrike" kern="1200" cap="none" spc="0" normalizeH="0" baseline="0" noProof="0" dirty="0">
                <a:ln>
                  <a:noFill/>
                </a:ln>
                <a:solidFill>
                  <a:srgbClr val="C00000"/>
                </a:solidFill>
                <a:effectLst/>
                <a:highlight>
                  <a:srgbClr val="FFFF00"/>
                </a:highlight>
                <a:uLnTx/>
                <a:uFillTx/>
                <a:latin typeface="Palatino Linotype" panose="02040502050505030304" pitchFamily="18" charset="0"/>
                <a:ea typeface="+mn-ea"/>
                <a:cs typeface="+mn-cs"/>
              </a:rPr>
              <a:t>Παραβίαση δικαιώματος της ζωής και της υγείας μέσω μετάδοσης του ιού εκ προθέσεως</a:t>
            </a:r>
          </a:p>
          <a:p>
            <a:pPr marL="0" marR="0" lvl="0" indent="0" algn="l" defTabSz="914400" rtl="0" eaLnBrk="1" fontAlgn="auto" latinLnBrk="0" hangingPunct="1">
              <a:lnSpc>
                <a:spcPct val="80000"/>
              </a:lnSpc>
              <a:spcBef>
                <a:spcPts val="1200"/>
              </a:spcBef>
              <a:spcAft>
                <a:spcPts val="0"/>
              </a:spcAft>
              <a:buClr>
                <a:srgbClr val="FF0000"/>
              </a:buClr>
              <a:buSzTx/>
              <a:buFont typeface="Wingdings 2" pitchFamily="18" charset="2"/>
              <a:buNone/>
              <a:tabLst/>
              <a:defRPr/>
            </a:pPr>
            <a:r>
              <a:rPr kumimoji="0" lang="el-GR" sz="16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Σύμφωνα με το ποινικό δίκαιο, ένας φορέας του HIV υπόκειται σε ποινική δίωξη για σωματική βλάβη, εάν σκόπιμα μεταδώσει τον ιό στον σύντροφό του χωρίς να τον ενημερώσει προκαταβολικά για το καθεστώς του.</a:t>
            </a:r>
          </a:p>
          <a:p>
            <a:pPr marL="0" marR="0" lvl="0" indent="0" algn="l" defTabSz="914400" rtl="0" eaLnBrk="1" fontAlgn="auto" latinLnBrk="0" hangingPunct="1">
              <a:lnSpc>
                <a:spcPct val="80000"/>
              </a:lnSpc>
              <a:spcBef>
                <a:spcPts val="1200"/>
              </a:spcBef>
              <a:spcAft>
                <a:spcPts val="0"/>
              </a:spcAft>
              <a:buClr>
                <a:srgbClr val="FF0000"/>
              </a:buClr>
              <a:buSzTx/>
              <a:buFont typeface="Wingdings 2" pitchFamily="18" charset="2"/>
              <a:buNone/>
              <a:tabLst/>
              <a:defRPr/>
            </a:pPr>
            <a:endParaRPr kumimoji="0" lang="el-GR" sz="1600" b="1" i="0" u="none" strike="noStrike" kern="1200" cap="none" spc="0" normalizeH="0" baseline="0" noProof="0" dirty="0">
              <a:ln>
                <a:noFill/>
              </a:ln>
              <a:solidFill>
                <a:srgbClr val="C00000"/>
              </a:solidFill>
              <a:effectLst/>
              <a:highlight>
                <a:srgbClr val="FFFF00"/>
              </a:highlight>
              <a:uLnTx/>
              <a:uFillTx/>
              <a:latin typeface="Palatino Linotype" panose="02040502050505030304" pitchFamily="18" charset="0"/>
              <a:ea typeface="+mn-ea"/>
              <a:cs typeface="+mn-cs"/>
            </a:endParaRPr>
          </a:p>
          <a:p>
            <a:pPr marL="171450" marR="0" lvl="0" indent="-171450" algn="l" defTabSz="914400" rtl="0" eaLnBrk="1" fontAlgn="auto" latinLnBrk="0" hangingPunct="1">
              <a:lnSpc>
                <a:spcPct val="80000"/>
              </a:lnSpc>
              <a:spcBef>
                <a:spcPts val="1200"/>
              </a:spcBef>
              <a:spcAft>
                <a:spcPts val="0"/>
              </a:spcAft>
              <a:buClr>
                <a:srgbClr val="FF0000"/>
              </a:buClr>
              <a:buSzTx/>
              <a:buFont typeface="Wingdings" panose="05000000000000000000" pitchFamily="2" charset="2"/>
              <a:buChar char="Ø"/>
              <a:tabLst/>
              <a:defRPr/>
            </a:pPr>
            <a:r>
              <a:rPr kumimoji="0" lang="el-GR" sz="16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Σύμφωνα με ντοκιμαντέρ του BBC ο Daryll Rowe, από το Εδιμβούργο, φορέας του HIV, μόλυνε σκόπιμα άλλους άντρες (για πάνω από 18 μήνες). Ο Rowe είναι το πρώτο άτομο στο ΗΒ που καταδικάστηκε μετά από την σκόπιμη μόλυνση.</a:t>
            </a:r>
          </a:p>
          <a:p>
            <a:pPr marL="171450" marR="0" lvl="0" indent="-171450" algn="l" defTabSz="914400" rtl="0" eaLnBrk="1" fontAlgn="auto" latinLnBrk="0" hangingPunct="1">
              <a:lnSpc>
                <a:spcPct val="80000"/>
              </a:lnSpc>
              <a:spcBef>
                <a:spcPts val="1200"/>
              </a:spcBef>
              <a:spcAft>
                <a:spcPts val="0"/>
              </a:spcAft>
              <a:buClr>
                <a:srgbClr val="FF0000"/>
              </a:buClr>
              <a:buSzTx/>
              <a:buFont typeface="Wingdings" panose="05000000000000000000" pitchFamily="2" charset="2"/>
              <a:buChar char="Ø"/>
              <a:tabLst/>
              <a:defRPr/>
            </a:pPr>
            <a:r>
              <a:rPr kumimoji="0" lang="el-GR" sz="16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Ένας γιατρός από την Καμπότζη που του είχε αφαιρεθεί η άδεια άσκησης του επαγγέλματος κατηγορείται ότι μόλυνε σκοπίμως με τον ιό HIV που προκαλεί το AIDS δεκάδες χωρικούς, καθώς χρησιμοποιούσε κατ' επανάληψη τις ίδιες σύριγγες.</a:t>
            </a:r>
          </a:p>
          <a:p>
            <a:pPr marL="171450" marR="0" lvl="0" indent="-171450" algn="l" defTabSz="914400" rtl="0" eaLnBrk="1" fontAlgn="auto" latinLnBrk="0" hangingPunct="1">
              <a:lnSpc>
                <a:spcPct val="80000"/>
              </a:lnSpc>
              <a:spcBef>
                <a:spcPts val="1200"/>
              </a:spcBef>
              <a:spcAft>
                <a:spcPts val="0"/>
              </a:spcAft>
              <a:buClr>
                <a:srgbClr val="FF0000"/>
              </a:buClr>
              <a:buSzTx/>
              <a:buFont typeface="Wingdings" panose="05000000000000000000" pitchFamily="2" charset="2"/>
              <a:buChar char="Ø"/>
              <a:tabLst/>
              <a:defRPr/>
            </a:pPr>
            <a:r>
              <a:rPr kumimoji="0" lang="el-GR" sz="16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Χαρακτηριστική περίπτωση ήταν ενός ανδρόγυνου στο Οχάιο των ΗΠΑ: ενώ ο σύζυγος ήταν γνώστης του θετικού καθεστώτος του στον ιό, επέλεξε να το αποκρύψει από τη σύζυγό του, οδηγώντας τη σε πρόωρο θάνατο. Αυτό αποδείχτηκε αργότερα από το πιστοποιητικό θανάτου της γυναίκας (Associated Press, 2017).</a:t>
            </a:r>
          </a:p>
          <a:p>
            <a:pPr marL="171450" marR="0" lvl="0" indent="-171450" algn="l" defTabSz="914400" rtl="0" eaLnBrk="1" fontAlgn="auto" latinLnBrk="0" hangingPunct="1">
              <a:lnSpc>
                <a:spcPct val="90000"/>
              </a:lnSpc>
              <a:spcBef>
                <a:spcPts val="1200"/>
              </a:spcBef>
              <a:spcAft>
                <a:spcPts val="0"/>
              </a:spcAft>
              <a:buClr>
                <a:srgbClr val="FF0000"/>
              </a:buClr>
              <a:buSzTx/>
              <a:buFont typeface="Wingdings" panose="05000000000000000000" pitchFamily="2" charset="2"/>
              <a:buChar char="Ø"/>
              <a:tabLst/>
              <a:defRPr/>
            </a:pPr>
            <a:endParaRPr kumimoji="0" lang="el-GR" sz="16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sp>
        <p:nvSpPr>
          <p:cNvPr id="2" name="Arrow: Up-Down 1">
            <a:extLst>
              <a:ext uri="{FF2B5EF4-FFF2-40B4-BE49-F238E27FC236}">
                <a16:creationId xmlns:a16="http://schemas.microsoft.com/office/drawing/2014/main" id="{D8EBAFA2-289A-4FD0-8A95-3F4EC3794BAF}"/>
              </a:ext>
            </a:extLst>
          </p:cNvPr>
          <p:cNvSpPr/>
          <p:nvPr/>
        </p:nvSpPr>
        <p:spPr>
          <a:xfrm>
            <a:off x="9467273" y="1052945"/>
            <a:ext cx="2586182" cy="4812145"/>
          </a:xfrm>
          <a:prstGeom prst="upDownArrow">
            <a:avLst/>
          </a:prstGeom>
          <a:solidFill>
            <a:srgbClr val="002060"/>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3" name="Rectangle 2">
            <a:extLst>
              <a:ext uri="{FF2B5EF4-FFF2-40B4-BE49-F238E27FC236}">
                <a16:creationId xmlns:a16="http://schemas.microsoft.com/office/drawing/2014/main" id="{54DBC6E1-0985-4154-9996-EF08953C2927}"/>
              </a:ext>
            </a:extLst>
          </p:cNvPr>
          <p:cNvSpPr/>
          <p:nvPr/>
        </p:nvSpPr>
        <p:spPr>
          <a:xfrm>
            <a:off x="10261669" y="3141245"/>
            <a:ext cx="1095172"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FFFF00"/>
                </a:solidFill>
                <a:effectLst/>
                <a:uLnTx/>
                <a:uFillTx/>
                <a:latin typeface="Palatino Linotype" panose="02040502050505030304" pitchFamily="18" charset="0"/>
                <a:ea typeface="+mn-ea"/>
                <a:cs typeface="+mn-cs"/>
              </a:rPr>
              <a:t>ΦΟΒΟΣ</a:t>
            </a:r>
            <a:endParaRPr kumimoji="0" lang="el-GR" sz="1600" b="1" i="0" u="none" strike="noStrike" kern="1200" cap="none" spc="0" normalizeH="0" baseline="0" noProof="0" dirty="0">
              <a:ln>
                <a:noFill/>
              </a:ln>
              <a:solidFill>
                <a:srgbClr val="FFFF00"/>
              </a:solidFill>
              <a:effectLst/>
              <a:uLnTx/>
              <a:uFillTx/>
              <a:latin typeface="Palatino Linotype" panose="02040502050505030304" pitchFamily="18" charset="0"/>
              <a:ea typeface="+mn-ea"/>
              <a:cs typeface="+mn-cs"/>
            </a:endParaRPr>
          </a:p>
        </p:txBody>
      </p:sp>
      <p:sp>
        <p:nvSpPr>
          <p:cNvPr id="9" name="Rectangle 8">
            <a:extLst>
              <a:ext uri="{FF2B5EF4-FFF2-40B4-BE49-F238E27FC236}">
                <a16:creationId xmlns:a16="http://schemas.microsoft.com/office/drawing/2014/main" id="{DE5A91D3-434A-49C7-B0B9-D7000C9D1D3B}"/>
              </a:ext>
            </a:extLst>
          </p:cNvPr>
          <p:cNvSpPr/>
          <p:nvPr/>
        </p:nvSpPr>
        <p:spPr>
          <a:xfrm>
            <a:off x="10238426" y="4719903"/>
            <a:ext cx="1043876"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FFFF00"/>
                </a:solidFill>
                <a:effectLst/>
                <a:uLnTx/>
                <a:uFillTx/>
                <a:latin typeface="Palatino Linotype" panose="02040502050505030304" pitchFamily="18" charset="0"/>
                <a:ea typeface="+mn-ea"/>
                <a:cs typeface="+mn-cs"/>
              </a:rPr>
              <a:t>ΓΝΩΣΗ</a:t>
            </a:r>
            <a:endParaRPr kumimoji="0" lang="el-GR" sz="1600" b="1" i="0" u="none" strike="noStrike" kern="1200" cap="none" spc="0" normalizeH="0" baseline="0" noProof="0" dirty="0">
              <a:ln>
                <a:noFill/>
              </a:ln>
              <a:solidFill>
                <a:srgbClr val="FFFF00"/>
              </a:solidFill>
              <a:effectLst/>
              <a:uLnTx/>
              <a:uFillTx/>
              <a:latin typeface="Palatino Linotype" panose="02040502050505030304" pitchFamily="18" charset="0"/>
              <a:ea typeface="+mn-ea"/>
              <a:cs typeface="+mn-cs"/>
            </a:endParaRPr>
          </a:p>
        </p:txBody>
      </p:sp>
      <p:sp>
        <p:nvSpPr>
          <p:cNvPr id="13" name="Rectangle 12">
            <a:extLst>
              <a:ext uri="{FF2B5EF4-FFF2-40B4-BE49-F238E27FC236}">
                <a16:creationId xmlns:a16="http://schemas.microsoft.com/office/drawing/2014/main" id="{A5C21C33-DB7A-4A60-8CF4-5D06777ADD5A}"/>
              </a:ext>
            </a:extLst>
          </p:cNvPr>
          <p:cNvSpPr/>
          <p:nvPr/>
        </p:nvSpPr>
        <p:spPr>
          <a:xfrm>
            <a:off x="10208369" y="1727763"/>
            <a:ext cx="1152880"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FFFF00"/>
                </a:solidFill>
                <a:effectLst/>
                <a:uLnTx/>
                <a:uFillTx/>
                <a:latin typeface="Palatino Linotype" panose="02040502050505030304" pitchFamily="18" charset="0"/>
                <a:ea typeface="+mn-ea"/>
                <a:cs typeface="+mn-cs"/>
              </a:rPr>
              <a:t>ΑΓΝΟΙΑ</a:t>
            </a:r>
            <a:endParaRPr kumimoji="0" lang="el-GR" sz="1600" b="1" i="0" u="none" strike="noStrike" kern="1200" cap="none" spc="0" normalizeH="0" baseline="0" noProof="0" dirty="0">
              <a:ln>
                <a:noFill/>
              </a:ln>
              <a:solidFill>
                <a:srgbClr val="FFFF00"/>
              </a:solidFill>
              <a:effectLst/>
              <a:uLnTx/>
              <a:uFillTx/>
              <a:latin typeface="Palatino Linotype" panose="02040502050505030304" pitchFamily="18" charset="0"/>
              <a:ea typeface="+mn-ea"/>
              <a:cs typeface="+mn-cs"/>
            </a:endParaRPr>
          </a:p>
        </p:txBody>
      </p:sp>
      <p:sp>
        <p:nvSpPr>
          <p:cNvPr id="4" name="Rectangle 3">
            <a:extLst>
              <a:ext uri="{FF2B5EF4-FFF2-40B4-BE49-F238E27FC236}">
                <a16:creationId xmlns:a16="http://schemas.microsoft.com/office/drawing/2014/main" id="{6FB0308B-2183-4BEA-BB45-DA2F99B3A4CF}"/>
              </a:ext>
            </a:extLst>
          </p:cNvPr>
          <p:cNvSpPr/>
          <p:nvPr/>
        </p:nvSpPr>
        <p:spPr>
          <a:xfrm>
            <a:off x="2410691" y="5089235"/>
            <a:ext cx="6096000" cy="446469"/>
          </a:xfrm>
          <a:prstGeom prst="rect">
            <a:avLst/>
          </a:prstGeom>
        </p:spPr>
        <p:txBody>
          <a:bodyPr>
            <a:spAutoFit/>
          </a:bodyPr>
          <a:lstStyle/>
          <a:p>
            <a:pPr lvl="0" defTabSz="914400">
              <a:lnSpc>
                <a:spcPct val="80000"/>
              </a:lnSpc>
              <a:spcBef>
                <a:spcPts val="1200"/>
              </a:spcBef>
              <a:buClr>
                <a:srgbClr val="FF0000"/>
              </a:buClr>
              <a:defRPr/>
            </a:pPr>
            <a:r>
              <a:rPr lang="el-GR" sz="2800" b="1" dirty="0">
                <a:solidFill>
                  <a:srgbClr val="C00000"/>
                </a:solidFill>
                <a:latin typeface="Palatino Linotype" panose="02040502050505030304" pitchFamily="18" charset="0"/>
              </a:rPr>
              <a:t>Γιατί το έκαναν;</a:t>
            </a:r>
          </a:p>
        </p:txBody>
      </p:sp>
    </p:spTree>
    <p:extLst>
      <p:ext uri="{BB962C8B-B14F-4D97-AF65-F5344CB8AC3E}">
        <p14:creationId xmlns:p14="http://schemas.microsoft.com/office/powerpoint/2010/main" val="33446084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8" name="Subtitle 2">
            <a:extLst>
              <a:ext uri="{FF2B5EF4-FFF2-40B4-BE49-F238E27FC236}">
                <a16:creationId xmlns:a16="http://schemas.microsoft.com/office/drawing/2014/main" id="{3B0877B8-1207-4BCF-8ED0-EB274EA1347F}"/>
              </a:ext>
            </a:extLst>
          </p:cNvPr>
          <p:cNvSpPr txBox="1">
            <a:spLocks/>
          </p:cNvSpPr>
          <p:nvPr/>
        </p:nvSpPr>
        <p:spPr>
          <a:xfrm>
            <a:off x="9248366" y="4429151"/>
            <a:ext cx="2974110" cy="353188"/>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lvl="0">
              <a:buClr>
                <a:srgbClr val="40BAD2"/>
              </a:buClr>
              <a:defRPr/>
            </a:pPr>
            <a:r>
              <a:rPr lang="en-GB" sz="1600" b="1" i="1" dirty="0">
                <a:solidFill>
                  <a:srgbClr val="C00000"/>
                </a:solidFill>
                <a:latin typeface="Palatino Linotype" panose="02040502050505030304" pitchFamily="18" charset="0"/>
              </a:rPr>
              <a:t>Mycobacterium tuberculosis</a:t>
            </a:r>
            <a:endParaRPr kumimoji="0" lang="en-GB" sz="1600" b="1" i="1"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sp>
        <p:nvSpPr>
          <p:cNvPr id="13" name="Subtitle 2">
            <a:extLst>
              <a:ext uri="{FF2B5EF4-FFF2-40B4-BE49-F238E27FC236}">
                <a16:creationId xmlns:a16="http://schemas.microsoft.com/office/drawing/2014/main" id="{1337B031-2041-48D8-ACBD-1872B1DC9804}"/>
              </a:ext>
            </a:extLst>
          </p:cNvPr>
          <p:cNvSpPr txBox="1">
            <a:spLocks/>
          </p:cNvSpPr>
          <p:nvPr/>
        </p:nvSpPr>
        <p:spPr>
          <a:xfrm>
            <a:off x="2770551" y="1488032"/>
            <a:ext cx="6368994" cy="367236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lvl="0" algn="ctr">
              <a:buClr>
                <a:srgbClr val="40BAD2"/>
              </a:buClr>
              <a:defRPr/>
            </a:pPr>
            <a:r>
              <a:rPr lang="el-GR" sz="2400" b="1" dirty="0">
                <a:solidFill>
                  <a:srgbClr val="C00000"/>
                </a:solidFill>
                <a:latin typeface="Palatino Linotype" panose="02040502050505030304" pitchFamily="18" charset="0"/>
              </a:rPr>
              <a:t>ΦΥΜΑΤΙΩΣΗ</a:t>
            </a:r>
            <a:endParaRPr lang="el-GR" sz="1800" b="1" dirty="0">
              <a:solidFill>
                <a:srgbClr val="C00000"/>
              </a:solidFill>
              <a:latin typeface="Palatino Linotype" panose="02040502050505030304" pitchFamily="18" charset="0"/>
            </a:endParaRPr>
          </a:p>
          <a:p>
            <a:pPr lvl="0">
              <a:buClr>
                <a:srgbClr val="40BAD2"/>
              </a:buClr>
              <a:defRPr/>
            </a:pPr>
            <a:endParaRPr lang="el-GR" sz="1800" dirty="0">
              <a:solidFill>
                <a:srgbClr val="C00000"/>
              </a:solidFill>
              <a:latin typeface="Palatino Linotype" panose="02040502050505030304" pitchFamily="18" charset="0"/>
            </a:endParaRPr>
          </a:p>
          <a:p>
            <a:pPr marL="285750" lvl="0" indent="-285750" algn="just">
              <a:buClr>
                <a:srgbClr val="FF0000"/>
              </a:buClr>
              <a:buFont typeface="Wingdings" panose="05000000000000000000" pitchFamily="2" charset="2"/>
              <a:buChar char="q"/>
              <a:defRPr/>
            </a:pPr>
            <a:r>
              <a:rPr lang="el-GR" sz="1800" b="1" dirty="0">
                <a:solidFill>
                  <a:srgbClr val="C00000"/>
                </a:solidFill>
                <a:latin typeface="Palatino Linotype" panose="02040502050505030304" pitchFamily="18" charset="0"/>
              </a:rPr>
              <a:t>Η φυματίωση είναι μια σοβαρή μεταδοτική ασθένεια που σε ορισμένες περιπτώσεις μπορεί να οδηγήσει ακόμη και σε θάνατο.</a:t>
            </a:r>
          </a:p>
          <a:p>
            <a:pPr marL="285750" lvl="0" indent="-285750" algn="just">
              <a:buClr>
                <a:srgbClr val="FF0000"/>
              </a:buClr>
              <a:buFont typeface="Wingdings" panose="05000000000000000000" pitchFamily="2" charset="2"/>
              <a:buChar char="q"/>
              <a:defRPr/>
            </a:pPr>
            <a:r>
              <a:rPr lang="el-GR" sz="1800" b="1" dirty="0">
                <a:solidFill>
                  <a:srgbClr val="C00000"/>
                </a:solidFill>
                <a:latin typeface="Palatino Linotype" panose="02040502050505030304" pitchFamily="18" charset="0"/>
              </a:rPr>
              <a:t>Η φυματίωση προκαλείται από ένα μικρόβιο που λέγεται μυκοβακτηρίδιο της φυματίωσης (</a:t>
            </a:r>
            <a:r>
              <a:rPr lang="en-GB" sz="1800" b="1" i="1" dirty="0">
                <a:solidFill>
                  <a:srgbClr val="C00000"/>
                </a:solidFill>
                <a:highlight>
                  <a:srgbClr val="FFFF00"/>
                </a:highlight>
                <a:latin typeface="Palatino Linotype" panose="02040502050505030304" pitchFamily="18" charset="0"/>
              </a:rPr>
              <a:t>Mycobacterium</a:t>
            </a:r>
            <a:r>
              <a:rPr lang="en-GB" sz="1800" i="1" dirty="0">
                <a:solidFill>
                  <a:srgbClr val="C00000"/>
                </a:solidFill>
                <a:highlight>
                  <a:srgbClr val="FFFF00"/>
                </a:highlight>
                <a:latin typeface="Palatino Linotype" panose="02040502050505030304" pitchFamily="18" charset="0"/>
              </a:rPr>
              <a:t> </a:t>
            </a:r>
            <a:r>
              <a:rPr lang="en-GB" sz="1800" b="1" i="1" dirty="0">
                <a:solidFill>
                  <a:srgbClr val="C00000"/>
                </a:solidFill>
                <a:highlight>
                  <a:srgbClr val="FFFF00"/>
                </a:highlight>
                <a:latin typeface="Palatino Linotype" panose="02040502050505030304" pitchFamily="18" charset="0"/>
              </a:rPr>
              <a:t>tuberculosis</a:t>
            </a:r>
            <a:r>
              <a:rPr lang="el-GR" sz="1800" b="1" dirty="0">
                <a:solidFill>
                  <a:srgbClr val="C00000"/>
                </a:solidFill>
                <a:latin typeface="Palatino Linotype" panose="02040502050505030304" pitchFamily="18" charset="0"/>
              </a:rPr>
              <a:t>) και σπανιότερα από άλλους τύπους μυκοβακτηριδίων.</a:t>
            </a:r>
          </a:p>
          <a:p>
            <a:pPr marL="285750" lvl="0" indent="-285750" algn="just">
              <a:buClr>
                <a:srgbClr val="FF0000"/>
              </a:buClr>
              <a:buFont typeface="Wingdings" panose="05000000000000000000" pitchFamily="2" charset="2"/>
              <a:buChar char="q"/>
              <a:defRPr/>
            </a:pPr>
            <a:r>
              <a:rPr lang="el-GR" sz="1800" b="1" dirty="0">
                <a:solidFill>
                  <a:srgbClr val="C00000"/>
                </a:solidFill>
                <a:latin typeface="Palatino Linotype" panose="02040502050505030304" pitchFamily="18" charset="0"/>
              </a:rPr>
              <a:t>Το μυκοβακτηρίδιο της φυματίωσης μπορεί να προσβάλει οποιοδήποτε όργανο του σώματος, συνήθως όμως προσβάλλει τους πνεύμονες.</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pic>
        <p:nvPicPr>
          <p:cNvPr id="1026" name="Picture 2" descr="Host Evasion and Exploitation Schemes of Mycobacterium tuberculosis: Cell">
            <a:extLst>
              <a:ext uri="{FF2B5EF4-FFF2-40B4-BE49-F238E27FC236}">
                <a16:creationId xmlns:a16="http://schemas.microsoft.com/office/drawing/2014/main" id="{5ED63655-6D56-470C-BA1E-189D021E77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66" y="1913860"/>
            <a:ext cx="2746438" cy="353000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F94BCF5B-50D6-4ACC-8E0D-B3FD41D03ACC}"/>
              </a:ext>
            </a:extLst>
          </p:cNvPr>
          <p:cNvPicPr>
            <a:picLocks noChangeAspect="1"/>
          </p:cNvPicPr>
          <p:nvPr/>
        </p:nvPicPr>
        <p:blipFill>
          <a:blip r:embed="rId5"/>
          <a:stretch>
            <a:fillRect/>
          </a:stretch>
        </p:blipFill>
        <p:spPr>
          <a:xfrm>
            <a:off x="9349909" y="838677"/>
            <a:ext cx="2771025" cy="3445834"/>
          </a:xfrm>
          <a:prstGeom prst="rect">
            <a:avLst/>
          </a:prstGeom>
        </p:spPr>
      </p:pic>
    </p:spTree>
    <p:extLst>
      <p:ext uri="{BB962C8B-B14F-4D97-AF65-F5344CB8AC3E}">
        <p14:creationId xmlns:p14="http://schemas.microsoft.com/office/powerpoint/2010/main" val="37790596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13" name="Subtitle 2">
            <a:extLst>
              <a:ext uri="{FF2B5EF4-FFF2-40B4-BE49-F238E27FC236}">
                <a16:creationId xmlns:a16="http://schemas.microsoft.com/office/drawing/2014/main" id="{A0F26485-2B5B-4D49-8669-8CDF62FBA4F4}"/>
              </a:ext>
            </a:extLst>
          </p:cNvPr>
          <p:cNvSpPr txBox="1">
            <a:spLocks/>
          </p:cNvSpPr>
          <p:nvPr/>
        </p:nvSpPr>
        <p:spPr>
          <a:xfrm>
            <a:off x="9210675" y="1048226"/>
            <a:ext cx="2884087" cy="4066699"/>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marL="0" marR="0" lvl="0" indent="0" algn="ctr" defTabSz="914400" rtl="0" eaLnBrk="1" fontAlgn="auto" latinLnBrk="0" hangingPunct="1">
              <a:lnSpc>
                <a:spcPct val="90000"/>
              </a:lnSpc>
              <a:spcBef>
                <a:spcPts val="1200"/>
              </a:spcBef>
              <a:spcAft>
                <a:spcPts val="0"/>
              </a:spcAft>
              <a:buClr>
                <a:srgbClr val="40BAD2"/>
              </a:buClr>
              <a:buSzTx/>
              <a:buFont typeface="Wingdings 2" pitchFamily="18" charset="2"/>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ΦΥΜΑΤΩΣΗ</a:t>
            </a:r>
          </a:p>
          <a:p>
            <a:pPr marR="0" lvl="0" algn="ctr" defTabSz="914400" rtl="0" eaLnBrk="1" fontAlgn="auto" latinLnBrk="0" hangingPunct="1">
              <a:lnSpc>
                <a:spcPct val="90000"/>
              </a:lnSpc>
              <a:spcBef>
                <a:spcPts val="1200"/>
              </a:spcBef>
              <a:spcAft>
                <a:spcPts val="0"/>
              </a:spcAft>
              <a:buClr>
                <a:srgbClr val="002060"/>
              </a:buClr>
              <a:buSzTx/>
              <a:tabLst/>
              <a:defRPr/>
            </a:pPr>
            <a:r>
              <a:rPr lang="el-GR" sz="1800" b="1" dirty="0">
                <a:solidFill>
                  <a:srgbClr val="C00000"/>
                </a:solidFill>
                <a:latin typeface="Palatino Linotype" panose="02040502050505030304" pitchFamily="18" charset="0"/>
              </a:rPr>
              <a:t>Προσβάλλει κυρίως (</a:t>
            </a:r>
            <a:r>
              <a:rPr lang="el-GR" sz="1800" b="1" i="1" u="sng" dirty="0">
                <a:solidFill>
                  <a:srgbClr val="FF0000"/>
                </a:solidFill>
                <a:latin typeface="Palatino Linotype" panose="02040502050505030304" pitchFamily="18" charset="0"/>
              </a:rPr>
              <a:t>στιγματισμός και διάκριση σύμφωνα με παλαιές δοξασίες</a:t>
            </a:r>
            <a:r>
              <a:rPr lang="el-GR" sz="1800" b="1" dirty="0">
                <a:solidFill>
                  <a:srgbClr val="C00000"/>
                </a:solidFill>
                <a:latin typeface="Palatino Linotype" panose="02040502050505030304" pitchFamily="18" charset="0"/>
              </a:rPr>
              <a:t>):</a:t>
            </a:r>
          </a:p>
          <a:p>
            <a:pPr marL="285750" marR="0" lvl="0" indent="-285750" defTabSz="914400" rtl="0" eaLnBrk="1" fontAlgn="auto" latinLnBrk="0" hangingPunct="1">
              <a:lnSpc>
                <a:spcPct val="90000"/>
              </a:lnSpc>
              <a:spcBef>
                <a:spcPts val="1200"/>
              </a:spcBef>
              <a:spcAft>
                <a:spcPts val="0"/>
              </a:spcAft>
              <a:buClr>
                <a:srgbClr val="002060"/>
              </a:buClr>
              <a:buSzTx/>
              <a:buFont typeface="Wingdings" panose="05000000000000000000" pitchFamily="2" charset="2"/>
              <a:buChar char="Ø"/>
              <a:tabLst/>
              <a:defRPr/>
            </a:pPr>
            <a:r>
              <a:rPr lang="el-GR" sz="2000" b="1" dirty="0">
                <a:solidFill>
                  <a:srgbClr val="C00000"/>
                </a:solidFill>
                <a:latin typeface="Palatino Linotype" panose="02040502050505030304" pitchFamily="18" charset="0"/>
              </a:rPr>
              <a:t>νέους,</a:t>
            </a:r>
          </a:p>
          <a:p>
            <a:pPr marL="285750" marR="0" lvl="0" indent="-285750" defTabSz="914400" rtl="0" eaLnBrk="1" fontAlgn="auto" latinLnBrk="0" hangingPunct="1">
              <a:lnSpc>
                <a:spcPct val="90000"/>
              </a:lnSpc>
              <a:spcBef>
                <a:spcPts val="1200"/>
              </a:spcBef>
              <a:spcAft>
                <a:spcPts val="0"/>
              </a:spcAft>
              <a:buClr>
                <a:srgbClr val="002060"/>
              </a:buClr>
              <a:buSzTx/>
              <a:buFont typeface="Wingdings" panose="05000000000000000000" pitchFamily="2" charset="2"/>
              <a:buChar char="Ø"/>
              <a:tabLst/>
              <a:defRPr/>
            </a:pPr>
            <a:r>
              <a:rPr lang="el-GR" sz="2000" b="1" dirty="0">
                <a:solidFill>
                  <a:srgbClr val="C00000"/>
                </a:solidFill>
                <a:latin typeface="Palatino Linotype" panose="02040502050505030304" pitchFamily="18" charset="0"/>
              </a:rPr>
              <a:t>πλούσιους,</a:t>
            </a:r>
          </a:p>
          <a:p>
            <a:pPr marL="285750" marR="0" lvl="0" indent="-285750" defTabSz="914400" rtl="0" eaLnBrk="1" fontAlgn="auto" latinLnBrk="0" hangingPunct="1">
              <a:lnSpc>
                <a:spcPct val="90000"/>
              </a:lnSpc>
              <a:spcBef>
                <a:spcPts val="1200"/>
              </a:spcBef>
              <a:spcAft>
                <a:spcPts val="0"/>
              </a:spcAft>
              <a:buClr>
                <a:srgbClr val="002060"/>
              </a:buClr>
              <a:buSzTx/>
              <a:buFont typeface="Wingdings" panose="05000000000000000000" pitchFamily="2" charset="2"/>
              <a:buChar char="Ø"/>
              <a:tabLst/>
              <a:defRPr/>
            </a:pPr>
            <a:r>
              <a:rPr lang="el-GR" sz="2000" b="1" dirty="0">
                <a:solidFill>
                  <a:srgbClr val="C00000"/>
                </a:solidFill>
                <a:latin typeface="Palatino Linotype" panose="02040502050505030304" pitchFamily="18" charset="0"/>
              </a:rPr>
              <a:t>προικισμένους και ευαίσθητους,</a:t>
            </a:r>
          </a:p>
          <a:p>
            <a:pPr marL="285750" marR="0" lvl="0" indent="-285750" defTabSz="914400" rtl="0" eaLnBrk="1" fontAlgn="auto" latinLnBrk="0" hangingPunct="1">
              <a:lnSpc>
                <a:spcPct val="90000"/>
              </a:lnSpc>
              <a:spcBef>
                <a:spcPts val="1200"/>
              </a:spcBef>
              <a:spcAft>
                <a:spcPts val="0"/>
              </a:spcAft>
              <a:buClr>
                <a:srgbClr val="002060"/>
              </a:buClr>
              <a:buSzTx/>
              <a:buFont typeface="Wingdings" panose="05000000000000000000" pitchFamily="2" charset="2"/>
              <a:buChar char="Ø"/>
              <a:tabLst/>
              <a:defRPr/>
            </a:pPr>
            <a:r>
              <a:rPr lang="el-GR" sz="2000" b="1" dirty="0">
                <a:solidFill>
                  <a:srgbClr val="C00000"/>
                </a:solidFill>
                <a:latin typeface="Palatino Linotype" panose="02040502050505030304" pitchFamily="18" charset="0"/>
              </a:rPr>
              <a:t>κατά προτίμηση γυναίκες και ποιητές</a:t>
            </a:r>
          </a:p>
          <a:p>
            <a:pPr marL="285750" marR="0" lvl="0" indent="-285750" defTabSz="914400" rtl="0" eaLnBrk="1" fontAlgn="auto" latinLnBrk="0" hangingPunct="1">
              <a:lnSpc>
                <a:spcPct val="90000"/>
              </a:lnSpc>
              <a:spcBef>
                <a:spcPts val="1200"/>
              </a:spcBef>
              <a:spcAft>
                <a:spcPts val="0"/>
              </a:spcAft>
              <a:buClr>
                <a:srgbClr val="002060"/>
              </a:buClr>
              <a:buSzTx/>
              <a:buFont typeface="Wingdings" panose="05000000000000000000" pitchFamily="2" charset="2"/>
              <a:buChar char="Ø"/>
              <a:tabLst/>
              <a:defRPr/>
            </a:pPr>
            <a:r>
              <a:rPr kumimoji="0" lang="el-GR" sz="20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είναι κληρονομική</a:t>
            </a:r>
            <a:endParaRPr kumimoji="0" lang="el-GR" sz="20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pic>
        <p:nvPicPr>
          <p:cNvPr id="4" name="Picture 3">
            <a:extLst>
              <a:ext uri="{FF2B5EF4-FFF2-40B4-BE49-F238E27FC236}">
                <a16:creationId xmlns:a16="http://schemas.microsoft.com/office/drawing/2014/main" id="{9ADA8453-872D-4C60-8946-364F914490B3}"/>
              </a:ext>
            </a:extLst>
          </p:cNvPr>
          <p:cNvPicPr>
            <a:picLocks noChangeAspect="1"/>
          </p:cNvPicPr>
          <p:nvPr/>
        </p:nvPicPr>
        <p:blipFill>
          <a:blip r:embed="rId4"/>
          <a:stretch>
            <a:fillRect/>
          </a:stretch>
        </p:blipFill>
        <p:spPr>
          <a:xfrm>
            <a:off x="0" y="1989925"/>
            <a:ext cx="2475345" cy="2733612"/>
          </a:xfrm>
          <a:prstGeom prst="rect">
            <a:avLst/>
          </a:prstGeom>
        </p:spPr>
      </p:pic>
      <p:sp>
        <p:nvSpPr>
          <p:cNvPr id="9" name="Rectangle 8">
            <a:extLst>
              <a:ext uri="{FF2B5EF4-FFF2-40B4-BE49-F238E27FC236}">
                <a16:creationId xmlns:a16="http://schemas.microsoft.com/office/drawing/2014/main" id="{BF9CF0C1-00BB-4D17-B600-ED1297C266BC}"/>
              </a:ext>
            </a:extLst>
          </p:cNvPr>
          <p:cNvSpPr/>
          <p:nvPr/>
        </p:nvSpPr>
        <p:spPr>
          <a:xfrm>
            <a:off x="2475345" y="762477"/>
            <a:ext cx="6735330" cy="5507662"/>
          </a:xfrm>
          <a:prstGeom prst="rect">
            <a:avLst/>
          </a:prstGeom>
        </p:spPr>
        <p:txBody>
          <a:bodyPr wrap="square">
            <a:spAutoFit/>
          </a:bodyPr>
          <a:lstStyle/>
          <a:p>
            <a:pPr marL="285750" indent="-285750">
              <a:lnSpc>
                <a:spcPct val="90000"/>
              </a:lnSpc>
              <a:buClr>
                <a:srgbClr val="FF0000"/>
              </a:buClr>
              <a:buFont typeface="Wingdings" panose="05000000000000000000" pitchFamily="2" charset="2"/>
              <a:buChar char="Ø"/>
            </a:pPr>
            <a:r>
              <a:rPr lang="el-GR" sz="1700" b="1" dirty="0">
                <a:solidFill>
                  <a:srgbClr val="FF0000"/>
                </a:solidFill>
                <a:latin typeface="Palatino Linotype" panose="02040502050505030304" pitchFamily="18" charset="0"/>
              </a:rPr>
              <a:t>Η φυματίωση δεν άφησε αδιάφορο το ρεμπέτικο τραγούδι,</a:t>
            </a:r>
            <a:endParaRPr lang="en-GB" sz="1700" b="1" dirty="0">
              <a:solidFill>
                <a:srgbClr val="FF0000"/>
              </a:solidFill>
              <a:latin typeface="Palatino Linotype" panose="02040502050505030304" pitchFamily="18" charset="0"/>
            </a:endParaRPr>
          </a:p>
          <a:p>
            <a:pPr marL="285750" indent="-285750">
              <a:lnSpc>
                <a:spcPct val="90000"/>
              </a:lnSpc>
              <a:buClr>
                <a:srgbClr val="FF0000"/>
              </a:buClr>
              <a:buFont typeface="Wingdings" panose="05000000000000000000" pitchFamily="2" charset="2"/>
              <a:buChar char="Ø"/>
            </a:pPr>
            <a:r>
              <a:rPr lang="el-GR" sz="1700" b="1" dirty="0">
                <a:solidFill>
                  <a:srgbClr val="FF0000"/>
                </a:solidFill>
                <a:latin typeface="Palatino Linotype" panose="02040502050505030304" pitchFamily="18" charset="0"/>
              </a:rPr>
              <a:t>Καμιά άλλη νόσος δεν τραγουδήθηκε τόσο πολύ στο ρεμπέτικο τραγούδι, όσο η φυματίωση,</a:t>
            </a:r>
          </a:p>
          <a:p>
            <a:pPr marL="285750" indent="-285750">
              <a:lnSpc>
                <a:spcPct val="90000"/>
              </a:lnSpc>
              <a:buClr>
                <a:srgbClr val="FF0000"/>
              </a:buClr>
              <a:buFont typeface="Wingdings" panose="05000000000000000000" pitchFamily="2" charset="2"/>
              <a:buChar char="Ø"/>
            </a:pPr>
            <a:r>
              <a:rPr lang="el-GR" sz="1700" b="1" dirty="0">
                <a:solidFill>
                  <a:srgbClr val="FF0000"/>
                </a:solidFill>
                <a:latin typeface="Palatino Linotype" panose="02040502050505030304" pitchFamily="18" charset="0"/>
              </a:rPr>
              <a:t>Η πρώτη προσέγγιση της δισκογραφίας του ρεμπέτικου εντόπισε περίπου σαράντα τραγούδια κατά τη περίοδο 1925-1955 με θεματολογικό περιεχόμενο τη φυματίωση,</a:t>
            </a:r>
          </a:p>
          <a:p>
            <a:pPr marL="285750" indent="-285750">
              <a:lnSpc>
                <a:spcPct val="90000"/>
              </a:lnSpc>
              <a:buClr>
                <a:srgbClr val="FF0000"/>
              </a:buClr>
              <a:buFont typeface="Wingdings" panose="05000000000000000000" pitchFamily="2" charset="2"/>
              <a:buChar char="Ø"/>
            </a:pPr>
            <a:r>
              <a:rPr lang="el-GR" sz="1700" b="1" dirty="0">
                <a:solidFill>
                  <a:srgbClr val="FF0000"/>
                </a:solidFill>
                <a:latin typeface="Palatino Linotype" panose="02040502050505030304" pitchFamily="18" charset="0"/>
              </a:rPr>
              <a:t>Το ρεμπέτικο δεν κατονομάζει ποτέ τη φυματίωση, (δημιουργεί έντονα δυσάρεστα συναισθήματα),</a:t>
            </a:r>
          </a:p>
          <a:p>
            <a:pPr marL="285750" indent="-285750">
              <a:lnSpc>
                <a:spcPct val="90000"/>
              </a:lnSpc>
              <a:buClr>
                <a:srgbClr val="FF0000"/>
              </a:buClr>
              <a:buFont typeface="Wingdings" panose="05000000000000000000" pitchFamily="2" charset="2"/>
              <a:buChar char="Ø"/>
            </a:pPr>
            <a:r>
              <a:rPr lang="el-GR" sz="1700" b="1" dirty="0">
                <a:solidFill>
                  <a:srgbClr val="FF0000"/>
                </a:solidFill>
                <a:latin typeface="Palatino Linotype" panose="02040502050505030304" pitchFamily="18" charset="0"/>
              </a:rPr>
              <a:t>Υιοθετούνται οι γενικότερα χρησιμοποιούμενοι από το λαό όροι φθίση, χτικιό, μαράζι, μεράκι,</a:t>
            </a:r>
          </a:p>
          <a:p>
            <a:pPr marL="285750" indent="-285750">
              <a:lnSpc>
                <a:spcPct val="90000"/>
              </a:lnSpc>
              <a:buClr>
                <a:srgbClr val="FF0000"/>
              </a:buClr>
              <a:buFont typeface="Wingdings" panose="05000000000000000000" pitchFamily="2" charset="2"/>
              <a:buChar char="Ø"/>
            </a:pPr>
            <a:r>
              <a:rPr lang="el-GR" sz="1700" b="1" dirty="0">
                <a:solidFill>
                  <a:srgbClr val="FF0000"/>
                </a:solidFill>
                <a:latin typeface="Palatino Linotype" panose="02040502050505030304" pitchFamily="18" charset="0"/>
              </a:rPr>
              <a:t>Στα ρεμπέτικα αναφέρονται τα συμπτώματα της φυματίωσης, βήχας, αιμόπτυση, βαθμιαία απίσχνανση, πολύ παραστατικά» </a:t>
            </a:r>
          </a:p>
          <a:p>
            <a:pPr marL="285750" indent="-285750">
              <a:lnSpc>
                <a:spcPct val="90000"/>
              </a:lnSpc>
              <a:buClr>
                <a:srgbClr val="FF0000"/>
              </a:buClr>
              <a:buFont typeface="Wingdings" panose="05000000000000000000" pitchFamily="2" charset="2"/>
              <a:buChar char="Ø"/>
            </a:pPr>
            <a:endParaRPr lang="el-GR" sz="1050" b="1" dirty="0">
              <a:solidFill>
                <a:srgbClr val="FF0000"/>
              </a:solidFill>
              <a:latin typeface="Palatino Linotype" panose="02040502050505030304" pitchFamily="18" charset="0"/>
            </a:endParaRPr>
          </a:p>
          <a:p>
            <a:pPr algn="ctr">
              <a:lnSpc>
                <a:spcPct val="90000"/>
              </a:lnSpc>
              <a:buClr>
                <a:srgbClr val="FF0000"/>
              </a:buClr>
            </a:pPr>
            <a:r>
              <a:rPr lang="el-GR" sz="1700" b="1" dirty="0">
                <a:solidFill>
                  <a:srgbClr val="FF0000"/>
                </a:solidFill>
                <a:latin typeface="Palatino Linotype" panose="02040502050505030304" pitchFamily="18" charset="0"/>
              </a:rPr>
              <a:t>ΤΙΤΛΟΙ  ΡΕΜΠΕΤΙΚΩΝ - ΑΜΑΝΕΔΩΝ</a:t>
            </a:r>
          </a:p>
          <a:p>
            <a:pPr marL="285750" indent="-285750">
              <a:lnSpc>
                <a:spcPct val="90000"/>
              </a:lnSpc>
              <a:buClr>
                <a:srgbClr val="FF0000"/>
              </a:buClr>
              <a:buFont typeface="Wingdings" panose="05000000000000000000" pitchFamily="2" charset="2"/>
              <a:buChar char="Ø"/>
            </a:pPr>
            <a:r>
              <a:rPr lang="el-GR" sz="1700" b="1" dirty="0">
                <a:solidFill>
                  <a:srgbClr val="FF0000"/>
                </a:solidFill>
                <a:latin typeface="Palatino Linotype" panose="02040502050505030304" pitchFamily="18" charset="0"/>
              </a:rPr>
              <a:t>Μάνα μου είμαι φθισικός του Ατραϊδη Δ (1928)</a:t>
            </a:r>
          </a:p>
          <a:p>
            <a:pPr marL="285750" indent="-285750">
              <a:lnSpc>
                <a:spcPct val="90000"/>
              </a:lnSpc>
              <a:buClr>
                <a:srgbClr val="FF0000"/>
              </a:buClr>
              <a:buFont typeface="Wingdings" panose="05000000000000000000" pitchFamily="2" charset="2"/>
              <a:buChar char="Ø"/>
            </a:pPr>
            <a:r>
              <a:rPr lang="el-GR" sz="1700" b="1" dirty="0">
                <a:solidFill>
                  <a:srgbClr val="FF0000"/>
                </a:solidFill>
                <a:latin typeface="Palatino Linotype" panose="02040502050505030304" pitchFamily="18" charset="0"/>
              </a:rPr>
              <a:t>Τα βάσανα του φθισικού (1929)</a:t>
            </a:r>
          </a:p>
          <a:p>
            <a:pPr marL="285750" indent="-285750">
              <a:lnSpc>
                <a:spcPct val="90000"/>
              </a:lnSpc>
              <a:buClr>
                <a:srgbClr val="FF0000"/>
              </a:buClr>
              <a:buFont typeface="Wingdings" panose="05000000000000000000" pitchFamily="2" charset="2"/>
              <a:buChar char="Ø"/>
            </a:pPr>
            <a:r>
              <a:rPr lang="el-GR" sz="1700" b="1" dirty="0">
                <a:solidFill>
                  <a:srgbClr val="FF0000"/>
                </a:solidFill>
                <a:latin typeface="Palatino Linotype" panose="02040502050505030304" pitchFamily="18" charset="0"/>
              </a:rPr>
              <a:t>Ωσάν το νεκρικό κορμί (1929)</a:t>
            </a:r>
          </a:p>
          <a:p>
            <a:pPr marL="285750" indent="-285750">
              <a:lnSpc>
                <a:spcPct val="90000"/>
              </a:lnSpc>
              <a:buClr>
                <a:srgbClr val="FF0000"/>
              </a:buClr>
              <a:buFont typeface="Wingdings" panose="05000000000000000000" pitchFamily="2" charset="2"/>
              <a:buChar char="Ø"/>
            </a:pPr>
            <a:r>
              <a:rPr lang="el-GR" sz="1700" b="1" dirty="0">
                <a:solidFill>
                  <a:srgbClr val="FF0000"/>
                </a:solidFill>
                <a:latin typeface="Palatino Linotype" panose="02040502050505030304" pitchFamily="18" charset="0"/>
              </a:rPr>
              <a:t>Φθίνω κι η φθίση προχωρά (1930)</a:t>
            </a:r>
          </a:p>
          <a:p>
            <a:pPr marL="285750" indent="-285750">
              <a:lnSpc>
                <a:spcPct val="90000"/>
              </a:lnSpc>
              <a:buClr>
                <a:srgbClr val="FF0000"/>
              </a:buClr>
              <a:buFont typeface="Wingdings" panose="05000000000000000000" pitchFamily="2" charset="2"/>
              <a:buChar char="Ø"/>
            </a:pPr>
            <a:r>
              <a:rPr lang="el-GR" sz="1700" b="1" dirty="0">
                <a:solidFill>
                  <a:srgbClr val="FF0000"/>
                </a:solidFill>
                <a:latin typeface="Palatino Linotype" panose="02040502050505030304" pitchFamily="18" charset="0"/>
              </a:rPr>
              <a:t>Το φθισικό κορίτσι του Νταλγκά Α (1931)</a:t>
            </a:r>
          </a:p>
          <a:p>
            <a:pPr marL="285750" indent="-285750">
              <a:lnSpc>
                <a:spcPct val="90000"/>
              </a:lnSpc>
              <a:buClr>
                <a:srgbClr val="FF0000"/>
              </a:buClr>
              <a:buFont typeface="Wingdings" panose="05000000000000000000" pitchFamily="2" charset="2"/>
              <a:buChar char="Ø"/>
            </a:pPr>
            <a:r>
              <a:rPr lang="el-GR" sz="1700" b="1" dirty="0">
                <a:solidFill>
                  <a:srgbClr val="FF0000"/>
                </a:solidFill>
                <a:latin typeface="Palatino Linotype" panose="02040502050505030304" pitchFamily="18" charset="0"/>
              </a:rPr>
              <a:t>Ο πόνος του φθισικού (1931)</a:t>
            </a:r>
          </a:p>
          <a:p>
            <a:pPr marL="285750" indent="-285750">
              <a:lnSpc>
                <a:spcPct val="90000"/>
              </a:lnSpc>
              <a:buClr>
                <a:srgbClr val="FF0000"/>
              </a:buClr>
              <a:buFont typeface="Wingdings" panose="05000000000000000000" pitchFamily="2" charset="2"/>
              <a:buChar char="Ø"/>
            </a:pPr>
            <a:r>
              <a:rPr lang="el-GR" sz="1700" b="1" dirty="0">
                <a:solidFill>
                  <a:srgbClr val="FF0000"/>
                </a:solidFill>
                <a:latin typeface="Palatino Linotype" panose="02040502050505030304" pitchFamily="18" charset="0"/>
              </a:rPr>
              <a:t>Ο καημός του φθισικού (1931)</a:t>
            </a:r>
            <a:endParaRPr lang="en-GB" sz="1700" b="1" dirty="0">
              <a:solidFill>
                <a:srgbClr val="FF0000"/>
              </a:solidFill>
              <a:latin typeface="Palatino Linotype" panose="02040502050505030304" pitchFamily="18" charset="0"/>
            </a:endParaRPr>
          </a:p>
        </p:txBody>
      </p:sp>
    </p:spTree>
    <p:extLst>
      <p:ext uri="{BB962C8B-B14F-4D97-AF65-F5344CB8AC3E}">
        <p14:creationId xmlns:p14="http://schemas.microsoft.com/office/powerpoint/2010/main" val="9422278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8" name="Subtitle 2">
            <a:extLst>
              <a:ext uri="{FF2B5EF4-FFF2-40B4-BE49-F238E27FC236}">
                <a16:creationId xmlns:a16="http://schemas.microsoft.com/office/drawing/2014/main" id="{59A96957-07C2-4280-BA04-8A0AE9C261F5}"/>
              </a:ext>
            </a:extLst>
          </p:cNvPr>
          <p:cNvSpPr txBox="1">
            <a:spLocks/>
          </p:cNvSpPr>
          <p:nvPr/>
        </p:nvSpPr>
        <p:spPr>
          <a:xfrm>
            <a:off x="0" y="808657"/>
            <a:ext cx="9166900" cy="5350088"/>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lvl="0" algn="ctr">
              <a:lnSpc>
                <a:spcPct val="50000"/>
              </a:lnSpc>
              <a:buClr>
                <a:srgbClr val="40BAD2"/>
              </a:buClr>
              <a:defRPr/>
            </a:pPr>
            <a:r>
              <a:rPr lang="el-GR" sz="2000" b="1" dirty="0">
                <a:solidFill>
                  <a:srgbClr val="C00000"/>
                </a:solidFill>
                <a:latin typeface="Palatino Linotype" panose="02040502050505030304" pitchFamily="18" charset="0"/>
              </a:rPr>
              <a:t>ΣΤΙΓΜΑΤΙΣΜΕΝΟΙ</a:t>
            </a:r>
          </a:p>
          <a:p>
            <a:pPr lvl="0" algn="ctr">
              <a:lnSpc>
                <a:spcPct val="50000"/>
              </a:lnSpc>
              <a:buClr>
                <a:srgbClr val="40BAD2"/>
              </a:buClr>
              <a:defRPr/>
            </a:pPr>
            <a:r>
              <a:rPr lang="el-GR" sz="2000" b="1" dirty="0">
                <a:solidFill>
                  <a:srgbClr val="C00000"/>
                </a:solidFill>
                <a:latin typeface="Palatino Linotype" panose="02040502050505030304" pitchFamily="18" charset="0"/>
              </a:rPr>
              <a:t>ΥΠΕΥΘΥΝΟΙ  </a:t>
            </a:r>
            <a:r>
              <a:rPr kumimoji="0" lang="el-GR" sz="20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ΓΙΑ  ΤΗΝ  ΕΞΑΠΛΩΣΗ  ΤΗΣ ΧΟΛΕΡΑΣ</a:t>
            </a:r>
          </a:p>
          <a:p>
            <a:pPr lvl="0" algn="just">
              <a:buClr>
                <a:srgbClr val="40BAD2"/>
              </a:buClr>
              <a:defRPr/>
            </a:pPr>
            <a:r>
              <a:rPr lang="el-GR" sz="1600" dirty="0">
                <a:solidFill>
                  <a:srgbClr val="C00000"/>
                </a:solidFill>
                <a:latin typeface="Palatino Linotype" panose="02040502050505030304" pitchFamily="18" charset="0"/>
              </a:rPr>
              <a:t>Οι μυθολογίες ευθυνών που προκαλούνται από επιδημίες άλλαξαν τον 19</a:t>
            </a:r>
            <a:r>
              <a:rPr lang="el-GR" sz="1600" baseline="30000" dirty="0">
                <a:solidFill>
                  <a:srgbClr val="C00000"/>
                </a:solidFill>
                <a:latin typeface="Palatino Linotype" panose="02040502050505030304" pitchFamily="18" charset="0"/>
              </a:rPr>
              <a:t>ο</a:t>
            </a:r>
            <a:r>
              <a:rPr lang="el-GR" sz="1600" dirty="0">
                <a:solidFill>
                  <a:srgbClr val="C00000"/>
                </a:solidFill>
                <a:latin typeface="Palatino Linotype" panose="02040502050505030304" pitchFamily="18" charset="0"/>
              </a:rPr>
              <a:t> αιώνα με τη χολέρα.</a:t>
            </a:r>
            <a:endParaRPr lang="en-GB" sz="1600" dirty="0">
              <a:solidFill>
                <a:srgbClr val="C00000"/>
              </a:solidFill>
              <a:latin typeface="Palatino Linotype" panose="02040502050505030304" pitchFamily="18" charset="0"/>
            </a:endParaRPr>
          </a:p>
          <a:p>
            <a:pPr lvl="0" algn="just">
              <a:buClr>
                <a:srgbClr val="40BAD2"/>
              </a:buClr>
              <a:defRPr/>
            </a:pPr>
            <a:r>
              <a:rPr lang="el-GR" sz="1600" dirty="0">
                <a:solidFill>
                  <a:srgbClr val="C00000"/>
                </a:solidFill>
                <a:latin typeface="Palatino Linotype" panose="02040502050505030304" pitchFamily="18" charset="0"/>
              </a:rPr>
              <a:t>Μίσος και βία λόγω της χολέρας εξαπλώνεται σε γλωσσικά και πολιτικά σύνορα, αγγίζοντας σχεδόν κάθε χώρα της Ευρώπης.</a:t>
            </a:r>
            <a:endParaRPr lang="en-GB" sz="1600" dirty="0">
              <a:solidFill>
                <a:srgbClr val="C00000"/>
              </a:solidFill>
              <a:latin typeface="Palatino Linotype" panose="02040502050505030304" pitchFamily="18" charset="0"/>
            </a:endParaRPr>
          </a:p>
          <a:p>
            <a:pPr lvl="0" algn="ctr">
              <a:buClr>
                <a:srgbClr val="40BAD2"/>
              </a:buClr>
              <a:defRPr/>
            </a:pPr>
            <a:r>
              <a:rPr lang="el-GR" sz="1600" b="1" dirty="0">
                <a:solidFill>
                  <a:srgbClr val="C00000"/>
                </a:solidFill>
                <a:latin typeface="Palatino Linotype" panose="02040502050505030304" pitchFamily="18" charset="0"/>
              </a:rPr>
              <a:t>Σε εντυπωσιακά διαφορετικούς πολιτισμούς, οικονομίες και καθεστώτα, το περιεχόμενο και ο χαρακτήρας των συνωμοσιών, οι διαιρέσεις ανά κοινωνική τάξη και οι στόχοι της οργής των ταραχοποιών ήταν αφάνταστα παρόμοια.</a:t>
            </a:r>
            <a:endParaRPr lang="en-GB" sz="1600" b="1" dirty="0">
              <a:solidFill>
                <a:srgbClr val="C00000"/>
              </a:solidFill>
              <a:latin typeface="Palatino Linotype" panose="02040502050505030304" pitchFamily="18" charset="0"/>
            </a:endParaRPr>
          </a:p>
          <a:p>
            <a:pPr lvl="0" algn="just">
              <a:buClr>
                <a:srgbClr val="40BAD2"/>
              </a:buClr>
              <a:defRPr/>
            </a:pPr>
            <a:r>
              <a:rPr lang="el-GR" sz="1600" dirty="0">
                <a:solidFill>
                  <a:srgbClr val="C00000"/>
                </a:solidFill>
                <a:latin typeface="Palatino Linotype" panose="02040502050505030304" pitchFamily="18" charset="0"/>
              </a:rPr>
              <a:t>Χωρίς καμία προφανή επικοινωνία μεταξύ των ταραχοποιών από την πόλη της Νέας Υόρκης μέχρι την Ασιατική Ρωσία, οι συνωμοσίες της χολέρας επαναλάμβαναν ιστορίες που άρχισε  </a:t>
            </a:r>
            <a:r>
              <a:rPr lang="el-GR" sz="1600" b="1" i="1" dirty="0">
                <a:solidFill>
                  <a:srgbClr val="C00000"/>
                </a:solidFill>
                <a:highlight>
                  <a:srgbClr val="FFFF00"/>
                </a:highlight>
                <a:latin typeface="Palatino Linotype" panose="02040502050505030304" pitchFamily="18" charset="0"/>
              </a:rPr>
              <a:t>μια μαλθουσιανή σφαγή των φτωχών</a:t>
            </a:r>
            <a:r>
              <a:rPr lang="el-GR" sz="1600" dirty="0">
                <a:solidFill>
                  <a:srgbClr val="C00000"/>
                </a:solidFill>
                <a:latin typeface="Palatino Linotype" panose="02040502050505030304" pitchFamily="18" charset="0"/>
              </a:rPr>
              <a:t>, με </a:t>
            </a:r>
            <a:r>
              <a:rPr lang="en-GB" sz="1600" dirty="0">
                <a:solidFill>
                  <a:srgbClr val="C00000"/>
                </a:solidFill>
                <a:latin typeface="Palatino Linotype" panose="02040502050505030304" pitchFamily="18" charset="0"/>
              </a:rPr>
              <a:t>“</a:t>
            </a:r>
            <a:r>
              <a:rPr lang="el-GR" sz="1600" b="1" i="1" dirty="0">
                <a:solidFill>
                  <a:srgbClr val="C00000"/>
                </a:solidFill>
                <a:highlight>
                  <a:srgbClr val="FFFF00"/>
                </a:highlight>
                <a:latin typeface="Palatino Linotype" panose="02040502050505030304" pitchFamily="18" charset="0"/>
              </a:rPr>
              <a:t>πράκτορες</a:t>
            </a:r>
            <a:r>
              <a:rPr lang="en-GB" sz="1600" dirty="0">
                <a:solidFill>
                  <a:srgbClr val="C00000"/>
                </a:solidFill>
                <a:latin typeface="Palatino Linotype" panose="02040502050505030304" pitchFamily="18" charset="0"/>
              </a:rPr>
              <a:t>”</a:t>
            </a:r>
            <a:r>
              <a:rPr lang="el-GR" sz="1600" dirty="0">
                <a:solidFill>
                  <a:srgbClr val="C00000"/>
                </a:solidFill>
                <a:latin typeface="Palatino Linotype" panose="02040502050505030304" pitchFamily="18" charset="0"/>
              </a:rPr>
              <a:t> τις ομάδες</a:t>
            </a:r>
            <a:r>
              <a:rPr lang="en-GB" sz="1600" dirty="0">
                <a:solidFill>
                  <a:srgbClr val="C00000"/>
                </a:solidFill>
                <a:latin typeface="Palatino Linotype" panose="02040502050505030304" pitchFamily="18" charset="0"/>
              </a:rPr>
              <a:t>:</a:t>
            </a:r>
            <a:endParaRPr lang="el-GR" sz="1600" dirty="0">
              <a:solidFill>
                <a:srgbClr val="C00000"/>
              </a:solidFill>
              <a:latin typeface="Palatino Linotype" panose="02040502050505030304" pitchFamily="18" charset="0"/>
            </a:endParaRPr>
          </a:p>
          <a:p>
            <a:pPr marL="285750" lvl="0" indent="-285750" algn="just">
              <a:buClr>
                <a:srgbClr val="FF0000"/>
              </a:buClr>
              <a:buFont typeface="Wingdings" panose="05000000000000000000" pitchFamily="2" charset="2"/>
              <a:buChar char="Ø"/>
              <a:defRPr/>
            </a:pPr>
            <a:r>
              <a:rPr lang="el-GR" sz="1800" b="1" dirty="0">
                <a:solidFill>
                  <a:srgbClr val="C00000"/>
                </a:solidFill>
                <a:latin typeface="Palatino Linotype" panose="02040502050505030304" pitchFamily="18" charset="0"/>
              </a:rPr>
              <a:t>υγειονομικά συμβούλια,</a:t>
            </a:r>
          </a:p>
          <a:p>
            <a:pPr marL="285750" lvl="0" indent="-285750" algn="just">
              <a:buClr>
                <a:srgbClr val="FF0000"/>
              </a:buClr>
              <a:buFont typeface="Wingdings" panose="05000000000000000000" pitchFamily="2" charset="2"/>
              <a:buChar char="Ø"/>
              <a:defRPr/>
            </a:pPr>
            <a:r>
              <a:rPr lang="el-GR" sz="1800" b="1" dirty="0">
                <a:solidFill>
                  <a:srgbClr val="C00000"/>
                </a:solidFill>
                <a:latin typeface="Palatino Linotype" panose="02040502050505030304" pitchFamily="18" charset="0"/>
              </a:rPr>
              <a:t>γιατροί,</a:t>
            </a:r>
          </a:p>
          <a:p>
            <a:pPr marL="285750" lvl="0" indent="-285750" algn="just">
              <a:buClr>
                <a:srgbClr val="FF0000"/>
              </a:buClr>
              <a:buFont typeface="Wingdings" panose="05000000000000000000" pitchFamily="2" charset="2"/>
              <a:buChar char="Ø"/>
              <a:defRPr/>
            </a:pPr>
            <a:r>
              <a:rPr lang="el-GR" sz="1800" b="1" dirty="0">
                <a:solidFill>
                  <a:srgbClr val="C00000"/>
                </a:solidFill>
                <a:latin typeface="Palatino Linotype" panose="02040502050505030304" pitchFamily="18" charset="0"/>
              </a:rPr>
              <a:t>φαρμακοποιοί,</a:t>
            </a:r>
          </a:p>
          <a:p>
            <a:pPr marL="285750" lvl="0" indent="-285750" algn="just">
              <a:buClr>
                <a:srgbClr val="FF0000"/>
              </a:buClr>
              <a:buFont typeface="Wingdings" panose="05000000000000000000" pitchFamily="2" charset="2"/>
              <a:buChar char="Ø"/>
              <a:defRPr/>
            </a:pPr>
            <a:r>
              <a:rPr lang="el-GR" sz="1800" b="1" dirty="0">
                <a:solidFill>
                  <a:srgbClr val="C00000"/>
                </a:solidFill>
                <a:latin typeface="Palatino Linotype" panose="02040502050505030304" pitchFamily="18" charset="0"/>
              </a:rPr>
              <a:t>νοσηλευτές και</a:t>
            </a:r>
          </a:p>
          <a:p>
            <a:pPr marL="285750" lvl="0" indent="-285750" algn="just">
              <a:buClr>
                <a:srgbClr val="FF0000"/>
              </a:buClr>
              <a:buFont typeface="Wingdings" panose="05000000000000000000" pitchFamily="2" charset="2"/>
              <a:buChar char="Ø"/>
              <a:defRPr/>
            </a:pPr>
            <a:r>
              <a:rPr lang="el-GR" sz="1800" b="1" dirty="0">
                <a:solidFill>
                  <a:srgbClr val="C00000"/>
                </a:solidFill>
                <a:latin typeface="Palatino Linotype" panose="02040502050505030304" pitchFamily="18" charset="0"/>
              </a:rPr>
              <a:t>κυβερνητικοί αξιωματούχοι.</a:t>
            </a:r>
          </a:p>
        </p:txBody>
      </p:sp>
      <p:grpSp>
        <p:nvGrpSpPr>
          <p:cNvPr id="5" name="Group 4">
            <a:extLst>
              <a:ext uri="{FF2B5EF4-FFF2-40B4-BE49-F238E27FC236}">
                <a16:creationId xmlns:a16="http://schemas.microsoft.com/office/drawing/2014/main" id="{1A3BE6DC-45CB-405F-85F0-355DC58CF364}"/>
              </a:ext>
            </a:extLst>
          </p:cNvPr>
          <p:cNvGrpSpPr/>
          <p:nvPr/>
        </p:nvGrpSpPr>
        <p:grpSpPr>
          <a:xfrm>
            <a:off x="9280634" y="1506055"/>
            <a:ext cx="2911366" cy="3423009"/>
            <a:chOff x="9280634" y="762477"/>
            <a:chExt cx="2911366" cy="3423009"/>
          </a:xfrm>
        </p:grpSpPr>
        <p:sp>
          <p:nvSpPr>
            <p:cNvPr id="2" name="Rectangle 1">
              <a:extLst>
                <a:ext uri="{FF2B5EF4-FFF2-40B4-BE49-F238E27FC236}">
                  <a16:creationId xmlns:a16="http://schemas.microsoft.com/office/drawing/2014/main" id="{1EED1202-6CED-4B59-BFCF-97B55DF1F32C}"/>
                </a:ext>
              </a:extLst>
            </p:cNvPr>
            <p:cNvSpPr/>
            <p:nvPr/>
          </p:nvSpPr>
          <p:spPr>
            <a:xfrm>
              <a:off x="9280634" y="3600711"/>
              <a:ext cx="2911366" cy="584775"/>
            </a:xfrm>
            <a:prstGeom prst="rect">
              <a:avLst/>
            </a:prstGeom>
          </p:spPr>
          <p:txBody>
            <a:bodyPr wrap="square">
              <a:spAutoFit/>
            </a:bodyPr>
            <a:lstStyle/>
            <a:p>
              <a:pPr algn="ctr"/>
              <a:r>
                <a:rPr lang="el-GR" sz="1600" b="1" dirty="0">
                  <a:solidFill>
                    <a:srgbClr val="FF0000"/>
                  </a:solidFill>
                  <a:latin typeface="Palatino Linotype" panose="02040502050505030304" pitchFamily="18" charset="0"/>
                </a:rPr>
                <a:t>Το βακτήριο </a:t>
              </a:r>
              <a:r>
                <a:rPr lang="el-GR" sz="1600" b="1" i="1" dirty="0">
                  <a:solidFill>
                    <a:srgbClr val="FF0000"/>
                  </a:solidFill>
                  <a:latin typeface="Palatino Linotype" panose="02040502050505030304" pitchFamily="18" charset="0"/>
                </a:rPr>
                <a:t>Vibrio cholerae</a:t>
              </a:r>
              <a:r>
                <a:rPr lang="el-GR" sz="1600" b="1" dirty="0">
                  <a:solidFill>
                    <a:srgbClr val="FF0000"/>
                  </a:solidFill>
                  <a:latin typeface="Palatino Linotype" panose="02040502050505030304" pitchFamily="18" charset="0"/>
                </a:rPr>
                <a:t> που προκαλεί τη χολέρα.</a:t>
              </a:r>
              <a:endParaRPr lang="en-GB" sz="1600" b="1" dirty="0">
                <a:solidFill>
                  <a:srgbClr val="FF0000"/>
                </a:solidFill>
                <a:latin typeface="Palatino Linotype" panose="02040502050505030304" pitchFamily="18" charset="0"/>
              </a:endParaRPr>
            </a:p>
          </p:txBody>
        </p:sp>
        <p:pic>
          <p:nvPicPr>
            <p:cNvPr id="4" name="Picture 3">
              <a:extLst>
                <a:ext uri="{FF2B5EF4-FFF2-40B4-BE49-F238E27FC236}">
                  <a16:creationId xmlns:a16="http://schemas.microsoft.com/office/drawing/2014/main" id="{5A40CB95-AB4E-41CA-B3A6-0DCAC54EF5EB}"/>
                </a:ext>
              </a:extLst>
            </p:cNvPr>
            <p:cNvPicPr>
              <a:picLocks noChangeAspect="1"/>
            </p:cNvPicPr>
            <p:nvPr/>
          </p:nvPicPr>
          <p:blipFill>
            <a:blip r:embed="rId4"/>
            <a:stretch>
              <a:fillRect/>
            </a:stretch>
          </p:blipFill>
          <p:spPr>
            <a:xfrm>
              <a:off x="9280634" y="762477"/>
              <a:ext cx="2911366" cy="2769794"/>
            </a:xfrm>
            <a:prstGeom prst="rect">
              <a:avLst/>
            </a:prstGeom>
          </p:spPr>
        </p:pic>
      </p:grpSp>
    </p:spTree>
    <p:extLst>
      <p:ext uri="{BB962C8B-B14F-4D97-AF65-F5344CB8AC3E}">
        <p14:creationId xmlns:p14="http://schemas.microsoft.com/office/powerpoint/2010/main" val="5300680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8" name="Subtitle 2">
            <a:extLst>
              <a:ext uri="{FF2B5EF4-FFF2-40B4-BE49-F238E27FC236}">
                <a16:creationId xmlns:a16="http://schemas.microsoft.com/office/drawing/2014/main" id="{59A96957-07C2-4280-BA04-8A0AE9C261F5}"/>
              </a:ext>
            </a:extLst>
          </p:cNvPr>
          <p:cNvSpPr txBox="1">
            <a:spLocks/>
          </p:cNvSpPr>
          <p:nvPr/>
        </p:nvSpPr>
        <p:spPr>
          <a:xfrm>
            <a:off x="34167" y="817893"/>
            <a:ext cx="9166900" cy="5453596"/>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lvl="0" algn="ctr" defTabSz="457200">
              <a:lnSpc>
                <a:spcPct val="70000"/>
              </a:lnSpc>
              <a:spcBef>
                <a:spcPts val="0"/>
              </a:spcBef>
              <a:buClr>
                <a:srgbClr val="40BAD2"/>
              </a:buClr>
              <a:defRPr/>
            </a:pPr>
            <a:r>
              <a:rPr lang="el-GR" sz="2000" b="1" dirty="0">
                <a:solidFill>
                  <a:srgbClr val="C00000"/>
                </a:solidFill>
                <a:latin typeface="Palatino Linotype" panose="02040502050505030304" pitchFamily="18" charset="0"/>
              </a:rPr>
              <a:t>ΣΤΙΓΜΑΤΙΣΜΕΝΟΙ</a:t>
            </a:r>
          </a:p>
          <a:p>
            <a:pPr lvl="0" algn="ctr" defTabSz="457200">
              <a:lnSpc>
                <a:spcPct val="70000"/>
              </a:lnSpc>
              <a:spcBef>
                <a:spcPts val="0"/>
              </a:spcBef>
              <a:buClr>
                <a:srgbClr val="40BAD2"/>
              </a:buClr>
              <a:defRPr/>
            </a:pPr>
            <a:r>
              <a:rPr lang="el-GR" sz="2000" b="1" dirty="0">
                <a:solidFill>
                  <a:srgbClr val="C00000"/>
                </a:solidFill>
                <a:latin typeface="Palatino Linotype" panose="02040502050505030304" pitchFamily="18" charset="0"/>
              </a:rPr>
              <a:t>ΥΠΕΥΘΥΝΟΙ  ΓΙΑ  ΤΗΝ  ΕΞΑΠΛΩΣΗ  ΤΗΣ ΧΟΛΕΡΑΣ</a:t>
            </a:r>
          </a:p>
          <a:p>
            <a:pPr marL="285750" marR="0" lvl="0" indent="-285750" algn="just" defTabSz="914400" rtl="0" eaLnBrk="1" fontAlgn="auto" latinLnBrk="0" hangingPunct="1">
              <a:lnSpc>
                <a:spcPct val="90000"/>
              </a:lnSpc>
              <a:spcBef>
                <a:spcPts val="1200"/>
              </a:spcBef>
              <a:spcAft>
                <a:spcPts val="0"/>
              </a:spcAft>
              <a:buClr>
                <a:srgbClr val="FF0000"/>
              </a:buClr>
              <a:buSzTx/>
              <a:buFont typeface="Wingdings" panose="05000000000000000000" pitchFamily="2" charset="2"/>
              <a:buChar char="Ø"/>
              <a:tabLst/>
              <a:defRPr/>
            </a:pPr>
            <a:r>
              <a:rPr kumimoji="0" lang="el-GR" sz="16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Όταν η χολέρα εξαπλώθηκε πέρα από τον Γάγγη το 1817 </a:t>
            </a:r>
            <a:r>
              <a:rPr kumimoji="0" lang="en-GB" sz="16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a:t>
            </a:r>
            <a:r>
              <a:rPr kumimoji="0" lang="el-GR" sz="16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Εγγύς Ανατολή και Βόλγα για να φτάσει στο Αστραχάν το 1823</a:t>
            </a:r>
            <a:r>
              <a:rPr kumimoji="0" lang="en-GB" sz="16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a:t>
            </a:r>
            <a:r>
              <a:rPr kumimoji="0" lang="el-GR" sz="16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 ήταν μια νέα ασθένεια (</a:t>
            </a:r>
            <a:r>
              <a:rPr kumimoji="0" lang="el-GR" sz="1600" b="0" i="1"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δεν υπάρχουν αναφορές για συνωμοσίες ή ταραχές από αυτήν την περίοδο</a:t>
            </a:r>
            <a:r>
              <a:rPr kumimoji="0" lang="el-GR" sz="16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a:t>
            </a:r>
          </a:p>
          <a:p>
            <a:pPr marL="285750" marR="0" lvl="0" indent="-285750" algn="just" defTabSz="914400" rtl="0" eaLnBrk="1" fontAlgn="auto" latinLnBrk="0" hangingPunct="1">
              <a:lnSpc>
                <a:spcPct val="90000"/>
              </a:lnSpc>
              <a:spcBef>
                <a:spcPts val="1200"/>
              </a:spcBef>
              <a:spcAft>
                <a:spcPts val="0"/>
              </a:spcAft>
              <a:buClr>
                <a:srgbClr val="FF0000"/>
              </a:buClr>
              <a:buSzTx/>
              <a:buFont typeface="Wingdings" panose="05000000000000000000" pitchFamily="2" charset="2"/>
              <a:buChar char="Ø"/>
              <a:tabLst/>
              <a:defRPr/>
            </a:pPr>
            <a:r>
              <a:rPr kumimoji="0" lang="el-GR" sz="16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Μάλλον, η κοινωνική βία ακολούθησε τη χολέρα κατά τη δεύτερη περιοδεία της στον Βόλγα, όταν η ασθένεια και το μίσος εξαπλώθηκαν παράλληλα σε όλη την Ευρώπη. Κατά τη διάρκεια των επόμενων πέντε κυμάτων της χολέρας, από το 1830 έως τον 20</a:t>
            </a:r>
            <a:r>
              <a:rPr kumimoji="0" lang="el-GR" sz="1600" b="0" i="0" u="none" strike="noStrike" kern="1200" cap="none" spc="0" normalizeH="0" baseline="30000" noProof="0" dirty="0">
                <a:ln>
                  <a:noFill/>
                </a:ln>
                <a:solidFill>
                  <a:srgbClr val="C00000"/>
                </a:solidFill>
                <a:effectLst/>
                <a:uLnTx/>
                <a:uFillTx/>
                <a:latin typeface="Palatino Linotype" panose="02040502050505030304" pitchFamily="18" charset="0"/>
                <a:ea typeface="+mn-ea"/>
                <a:cs typeface="+mn-cs"/>
              </a:rPr>
              <a:t>ο</a:t>
            </a:r>
            <a:r>
              <a:rPr kumimoji="0" lang="el-GR" sz="16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 αιώνα, οι ίδιοι μύθοι των εργαζομένων στον τομέα της υγείας και του κράτους που επινόησε την ασθένεια για να σκοτώσει τους φτωχούς επανεμφανίστηκαν σε μέρη της Ρωσίας και της Ιταλίας πολύ αφότου έγιναν γνωστά και κατανοητά τα μέσα μετάδοσης της νόσου.</a:t>
            </a:r>
          </a:p>
          <a:p>
            <a:pPr marL="285750" marR="0" lvl="0" indent="-285750" algn="just" defTabSz="914400" rtl="0" eaLnBrk="1" fontAlgn="auto" latinLnBrk="0" hangingPunct="1">
              <a:lnSpc>
                <a:spcPct val="90000"/>
              </a:lnSpc>
              <a:spcBef>
                <a:spcPts val="1200"/>
              </a:spcBef>
              <a:spcAft>
                <a:spcPts val="0"/>
              </a:spcAft>
              <a:buClr>
                <a:srgbClr val="FF0000"/>
              </a:buClr>
              <a:buSzTx/>
              <a:buFont typeface="Wingdings" panose="05000000000000000000" pitchFamily="2" charset="2"/>
              <a:buChar char="Ø"/>
              <a:tabLst/>
              <a:defRPr/>
            </a:pPr>
            <a:r>
              <a:rPr kumimoji="0" lang="el-GR" sz="16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Κατά τη δεκαετία του 1890, </a:t>
            </a:r>
            <a:r>
              <a:rPr kumimoji="0" lang="el-GR" sz="160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οι ταραχές της χολέρας </a:t>
            </a:r>
            <a:r>
              <a:rPr kumimoji="0" lang="el-GR" sz="16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φαίνεται να έχουν εξαπλωθεί ευρύτερα από ποτέ στην Ανατολική Ευρώπη και τη Ρωσία –στην Περσία, τη Συρία και την Αίγυπτο– με τον εκτιμώμενο αριθμό των ταραχών να φτάνει σε νέα κορύφωση.</a:t>
            </a:r>
          </a:p>
          <a:p>
            <a:pPr marL="285750" lvl="0" indent="-285750" algn="just">
              <a:buClr>
                <a:srgbClr val="FF0000"/>
              </a:buClr>
              <a:buFont typeface="Wingdings" panose="05000000000000000000" pitchFamily="2" charset="2"/>
              <a:buChar char="Ø"/>
              <a:defRPr/>
            </a:pPr>
            <a:r>
              <a:rPr kumimoji="0" lang="el-GR" sz="16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Στο Αστραχάν το 1892, διαδόθηκαν φήμες ότι οι άρρωστοι μεταφέρονταν σε νοσοκομεία για να ταφούν ζωντανοί, πυροδοτώντας ένα πλήθος 10.000 για να πολιορκήσουν το νοσοκομείο χολέρας. </a:t>
            </a:r>
            <a:r>
              <a:rPr lang="el-GR" sz="1600" dirty="0">
                <a:solidFill>
                  <a:srgbClr val="C00000"/>
                </a:solidFill>
                <a:latin typeface="Palatino Linotype" panose="02040502050505030304" pitchFamily="18" charset="0"/>
              </a:rPr>
              <a:t>Οι διαδηλωτές </a:t>
            </a:r>
            <a:r>
              <a:rPr kumimoji="0" lang="el-GR" sz="16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δεν επιτέθηκαν στα θύματα της ασθένειας, γιατί έβλεπαν τους εαυτούς τους ως </a:t>
            </a:r>
            <a:r>
              <a:rPr kumimoji="0" lang="en-GB" sz="16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a:t>
            </a:r>
            <a:r>
              <a:rPr kumimoji="0" lang="el-GR" sz="16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απελευθερωτές</a:t>
            </a:r>
            <a:r>
              <a:rPr lang="en-GB" sz="1600" dirty="0">
                <a:solidFill>
                  <a:srgbClr val="C00000"/>
                </a:solidFill>
                <a:latin typeface="Palatino Linotype" panose="02040502050505030304" pitchFamily="18" charset="0"/>
              </a:rPr>
              <a:t>”</a:t>
            </a:r>
            <a:r>
              <a:rPr kumimoji="0" lang="el-GR" sz="16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 απελευθερώνοντας τους πληγέντες από τα νύχια των υποτιθέμενων στρατοπέδων θανάτου στα νοσοκομεία.</a:t>
            </a:r>
          </a:p>
          <a:p>
            <a:pPr marL="285750" marR="0" lvl="0" indent="-285750" algn="just" defTabSz="914400" rtl="0" eaLnBrk="1" fontAlgn="auto" latinLnBrk="0" hangingPunct="1">
              <a:lnSpc>
                <a:spcPct val="90000"/>
              </a:lnSpc>
              <a:spcBef>
                <a:spcPts val="1200"/>
              </a:spcBef>
              <a:spcAft>
                <a:spcPts val="0"/>
              </a:spcAft>
              <a:buClr>
                <a:srgbClr val="FF0000"/>
              </a:buClr>
              <a:buSzTx/>
              <a:buFont typeface="Wingdings" panose="05000000000000000000" pitchFamily="2" charset="2"/>
              <a:buChar char="Ø"/>
              <a:tabLst/>
              <a:defRPr/>
            </a:pPr>
            <a:r>
              <a:rPr kumimoji="0" lang="el-GR" sz="16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Στη συνέχεια το πλήθος πήγε στο σπίτι του κυβερνήτη και το έκαψε ολοσχερώς. </a:t>
            </a:r>
            <a:endParaRPr kumimoji="0" lang="en-GB" sz="16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sp>
        <p:nvSpPr>
          <p:cNvPr id="2" name="Rectangle 1">
            <a:extLst>
              <a:ext uri="{FF2B5EF4-FFF2-40B4-BE49-F238E27FC236}">
                <a16:creationId xmlns:a16="http://schemas.microsoft.com/office/drawing/2014/main" id="{1EED1202-6CED-4B59-BFCF-97B55DF1F32C}"/>
              </a:ext>
            </a:extLst>
          </p:cNvPr>
          <p:cNvSpPr/>
          <p:nvPr/>
        </p:nvSpPr>
        <p:spPr>
          <a:xfrm>
            <a:off x="9280634" y="4455006"/>
            <a:ext cx="2911366" cy="923330"/>
          </a:xfrm>
          <a:prstGeom prst="rect">
            <a:avLst/>
          </a:prstGeom>
        </p:spPr>
        <p:txBody>
          <a:bodyPr wrap="square">
            <a:spAutoFit/>
          </a:bodyPr>
          <a:lstStyle/>
          <a:p>
            <a:pPr lvl="0" algn="ctr"/>
            <a:r>
              <a:rPr lang="es-ES" dirty="0">
                <a:solidFill>
                  <a:srgbClr val="FF0000"/>
                </a:solidFill>
                <a:latin typeface="Palatino Linotype" panose="02040502050505030304" pitchFamily="18" charset="0"/>
              </a:rPr>
              <a:t>Estado Libre y Soberano de Guanajuato</a:t>
            </a:r>
            <a:endParaRPr lang="el-GR" dirty="0">
              <a:solidFill>
                <a:srgbClr val="FF0000"/>
              </a:solidFill>
              <a:latin typeface="Palatino Linotype" panose="02040502050505030304" pitchFamily="18" charset="0"/>
            </a:endParaRPr>
          </a:p>
          <a:p>
            <a:pPr lvl="0" algn="ctr"/>
            <a:r>
              <a:rPr kumimoji="0" lang="el-GR" sz="1800" b="0"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rPr>
              <a:t>Επιδημία χολέρας 1833</a:t>
            </a:r>
            <a:endParaRPr kumimoji="0" lang="en-GB" sz="1800" b="0"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endParaRPr>
          </a:p>
        </p:txBody>
      </p:sp>
      <p:pic>
        <p:nvPicPr>
          <p:cNvPr id="3" name="Picture 2">
            <a:extLst>
              <a:ext uri="{FF2B5EF4-FFF2-40B4-BE49-F238E27FC236}">
                <a16:creationId xmlns:a16="http://schemas.microsoft.com/office/drawing/2014/main" id="{A9042AA3-B700-424E-8EB4-F6CE29B689AC}"/>
              </a:ext>
            </a:extLst>
          </p:cNvPr>
          <p:cNvPicPr>
            <a:picLocks noChangeAspect="1"/>
          </p:cNvPicPr>
          <p:nvPr/>
        </p:nvPicPr>
        <p:blipFill>
          <a:blip r:embed="rId4"/>
          <a:stretch>
            <a:fillRect/>
          </a:stretch>
        </p:blipFill>
        <p:spPr>
          <a:xfrm>
            <a:off x="9261441" y="762477"/>
            <a:ext cx="2911366" cy="3494213"/>
          </a:xfrm>
          <a:prstGeom prst="rect">
            <a:avLst/>
          </a:prstGeom>
        </p:spPr>
      </p:pic>
    </p:spTree>
    <p:extLst>
      <p:ext uri="{BB962C8B-B14F-4D97-AF65-F5344CB8AC3E}">
        <p14:creationId xmlns:p14="http://schemas.microsoft.com/office/powerpoint/2010/main" val="40049641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8" name="Subtitle 2">
            <a:extLst>
              <a:ext uri="{FF2B5EF4-FFF2-40B4-BE49-F238E27FC236}">
                <a16:creationId xmlns:a16="http://schemas.microsoft.com/office/drawing/2014/main" id="{59A96957-07C2-4280-BA04-8A0AE9C261F5}"/>
              </a:ext>
            </a:extLst>
          </p:cNvPr>
          <p:cNvSpPr txBox="1">
            <a:spLocks/>
          </p:cNvSpPr>
          <p:nvPr/>
        </p:nvSpPr>
        <p:spPr>
          <a:xfrm>
            <a:off x="34167" y="762477"/>
            <a:ext cx="7100411" cy="5322234"/>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lvl="0" algn="ctr" defTabSz="457200">
              <a:lnSpc>
                <a:spcPct val="80000"/>
              </a:lnSpc>
              <a:spcBef>
                <a:spcPts val="0"/>
              </a:spcBef>
              <a:buClr>
                <a:srgbClr val="40BAD2"/>
              </a:buClr>
              <a:defRPr/>
            </a:pPr>
            <a:r>
              <a:rPr lang="el-GR" sz="2000" b="1" dirty="0">
                <a:solidFill>
                  <a:srgbClr val="C00000"/>
                </a:solidFill>
                <a:latin typeface="Palatino Linotype" panose="02040502050505030304" pitchFamily="18" charset="0"/>
              </a:rPr>
              <a:t>ΣΤΙΓΜΑΤΙΣΜΕΝΟΙ</a:t>
            </a:r>
          </a:p>
          <a:p>
            <a:pPr lvl="0" algn="ctr" defTabSz="457200">
              <a:lnSpc>
                <a:spcPct val="80000"/>
              </a:lnSpc>
              <a:spcBef>
                <a:spcPts val="0"/>
              </a:spcBef>
              <a:buClr>
                <a:srgbClr val="40BAD2"/>
              </a:buClr>
              <a:defRPr/>
            </a:pPr>
            <a:r>
              <a:rPr lang="el-GR" sz="2000" b="1" dirty="0">
                <a:solidFill>
                  <a:srgbClr val="C00000"/>
                </a:solidFill>
                <a:latin typeface="Palatino Linotype" panose="02040502050505030304" pitchFamily="18" charset="0"/>
              </a:rPr>
              <a:t>ΥΠΕΥΘΥΝΟΙ  ΓΙΑ  ΤΗΝ  ΕΞΑΠΛΩΣΗ  ΤΗΣ ΧΟΛΕΡΑΣ</a:t>
            </a:r>
          </a:p>
          <a:p>
            <a:pPr marL="0" marR="0" lvl="0" indent="0" algn="just" defTabSz="914400" rtl="0" eaLnBrk="1" fontAlgn="auto" latinLnBrk="0" hangingPunct="1">
              <a:lnSpc>
                <a:spcPct val="90000"/>
              </a:lnSpc>
              <a:spcBef>
                <a:spcPts val="1200"/>
              </a:spcBef>
              <a:spcAft>
                <a:spcPts val="0"/>
              </a:spcAft>
              <a:buClr>
                <a:srgbClr val="40BAD2"/>
              </a:buClr>
              <a:buSzTx/>
              <a:buFont typeface="Wingdings 2" pitchFamily="18" charset="2"/>
              <a:buNone/>
              <a:tabLst/>
              <a:defRPr/>
            </a:pPr>
            <a:r>
              <a:rPr kumimoji="0" lang="en-GB" sz="18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T</a:t>
            </a:r>
            <a:r>
              <a:rPr kumimoji="0" lang="el-GR" sz="18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αραχές ιδιαίτερα διαδεδομένες στην Ιταλία. Στο </a:t>
            </a:r>
            <a:r>
              <a:rPr lang="el-GR" sz="1800" dirty="0">
                <a:solidFill>
                  <a:srgbClr val="C00000"/>
                </a:solidFill>
                <a:latin typeface="Palatino Linotype" panose="02040502050505030304" pitchFamily="18" charset="0"/>
              </a:rPr>
              <a:t>1</a:t>
            </a:r>
            <a:r>
              <a:rPr lang="el-GR" sz="1800" baseline="30000" dirty="0">
                <a:solidFill>
                  <a:srgbClr val="C00000"/>
                </a:solidFill>
                <a:latin typeface="Palatino Linotype" panose="02040502050505030304" pitchFamily="18" charset="0"/>
              </a:rPr>
              <a:t>ο</a:t>
            </a:r>
            <a:r>
              <a:rPr kumimoji="0" lang="el-GR" sz="18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 κύμα </a:t>
            </a:r>
            <a:r>
              <a:rPr kumimoji="0" lang="en-GB" sz="18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a:t>
            </a:r>
            <a:r>
              <a:rPr kumimoji="0" lang="el-GR" sz="18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1835-6</a:t>
            </a:r>
            <a:r>
              <a:rPr kumimoji="0" lang="en-GB" sz="18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a:t>
            </a:r>
            <a:r>
              <a:rPr kumimoji="0" lang="el-GR" sz="18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 η κοινωνική βία περιορίστηκε σχεδόν εξ ολοκλήρου στη Σικελία.</a:t>
            </a:r>
          </a:p>
          <a:p>
            <a:pPr marL="0" marR="0" lvl="0" indent="0" algn="just" defTabSz="914400" rtl="0" eaLnBrk="1" fontAlgn="auto" latinLnBrk="0" hangingPunct="1">
              <a:lnSpc>
                <a:spcPct val="90000"/>
              </a:lnSpc>
              <a:spcBef>
                <a:spcPts val="1200"/>
              </a:spcBef>
              <a:spcAft>
                <a:spcPts val="0"/>
              </a:spcAft>
              <a:buClr>
                <a:srgbClr val="40BAD2"/>
              </a:buClr>
              <a:buSzTx/>
              <a:buFont typeface="Wingdings 2" pitchFamily="18" charset="2"/>
              <a:buNone/>
              <a:tabLst/>
              <a:defRPr/>
            </a:pPr>
            <a:r>
              <a:rPr kumimoji="0" lang="el-GR" sz="18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Αυτό απείχε πολύ από την περίπτωση της τελευταίας μεγάλης επιδημίας χολέρας στην Ιταλία, το 1910-11, παρόλο που τα μειωμένα ποσοστά θνησιμότητας των προηγούμενων εστιών και παρά το γεγονός ότι η </a:t>
            </a: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μετάδοση της νόσου μέσω του νερού </a:t>
            </a:r>
            <a:r>
              <a:rPr kumimoji="0" lang="el-GR" sz="18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ήταν γνωστή εδώ και μισό αιώνα.</a:t>
            </a:r>
          </a:p>
          <a:p>
            <a:pPr marL="0" marR="0" lvl="0" indent="0" algn="just" defTabSz="914400" rtl="0" eaLnBrk="1" fontAlgn="auto" latinLnBrk="0" hangingPunct="1">
              <a:lnSpc>
                <a:spcPct val="90000"/>
              </a:lnSpc>
              <a:spcBef>
                <a:spcPts val="1200"/>
              </a:spcBef>
              <a:spcAft>
                <a:spcPts val="0"/>
              </a:spcAft>
              <a:buClr>
                <a:srgbClr val="40BAD2"/>
              </a:buClr>
              <a:buSzTx/>
              <a:buFont typeface="Wingdings 2" pitchFamily="18" charset="2"/>
              <a:buNone/>
              <a:tabLst/>
              <a:defRPr/>
            </a:pPr>
            <a:r>
              <a:rPr kumimoji="0" lang="el-GR" sz="18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Στη Massafra (Απουλία), οι παλιοί μύθοι της χολέρας των νοσοκομείων ως </a:t>
            </a:r>
            <a:r>
              <a:rPr kumimoji="0" lang="el-GR" sz="1800" b="0" i="0" u="none" strike="noStrike" kern="1200" cap="none" spc="0" normalizeH="0" baseline="0" noProof="0" dirty="0">
                <a:ln>
                  <a:noFill/>
                </a:ln>
                <a:solidFill>
                  <a:srgbClr val="C00000"/>
                </a:solidFill>
                <a:effectLst/>
                <a:highlight>
                  <a:srgbClr val="FFFF00"/>
                </a:highlight>
                <a:uLnTx/>
                <a:uFillTx/>
                <a:latin typeface="Palatino Linotype" panose="02040502050505030304" pitchFamily="18" charset="0"/>
                <a:ea typeface="+mn-ea"/>
                <a:cs typeface="+mn-cs"/>
              </a:rPr>
              <a:t>θαλάμων θανάτου για τους φτωχούς </a:t>
            </a:r>
            <a:r>
              <a:rPr kumimoji="0" lang="el-GR" sz="18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εξακολουθούσαν να υπάρχουν.</a:t>
            </a:r>
          </a:p>
          <a:p>
            <a:pPr marL="0" marR="0" lvl="0" indent="0" algn="just" defTabSz="914400" rtl="0" eaLnBrk="1" fontAlgn="auto" latinLnBrk="0" hangingPunct="1">
              <a:lnSpc>
                <a:spcPct val="90000"/>
              </a:lnSpc>
              <a:spcBef>
                <a:spcPts val="1200"/>
              </a:spcBef>
              <a:spcAft>
                <a:spcPts val="0"/>
              </a:spcAft>
              <a:buClr>
                <a:srgbClr val="40BAD2"/>
              </a:buClr>
              <a:buSzTx/>
              <a:buFont typeface="Wingdings 2" pitchFamily="18" charset="2"/>
              <a:buNone/>
              <a:tabLst/>
              <a:defRPr/>
            </a:pPr>
            <a:r>
              <a:rPr kumimoji="0" lang="el-GR" sz="18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3.000 εισέβαλαν στο νοσοκομείο χολέρας και «απελευθέρωσαν» τους ασθενείς, τους οποίους παρέλασαν θριαμβευτικά στους δρόμους. Επιφανείς κυβερνητικοί αξιωματούχοι και γιατροί στιγματίσθηκαν ως υπαίτιοι, οπότε σκοτώθηκαν, νοσοκόμες πετάχτηκαν από τα παράθυρα, ο εξοπλισμός συνετρίβη και το νοσοκομείο πυρπολήθηκε.</a:t>
            </a:r>
          </a:p>
          <a:p>
            <a:pPr marL="0" marR="0" lvl="0" indent="0" algn="just" defTabSz="914400" rtl="0" eaLnBrk="1" fontAlgn="auto" latinLnBrk="0" hangingPunct="1">
              <a:lnSpc>
                <a:spcPct val="90000"/>
              </a:lnSpc>
              <a:spcBef>
                <a:spcPts val="1200"/>
              </a:spcBef>
              <a:spcAft>
                <a:spcPts val="0"/>
              </a:spcAft>
              <a:buClr>
                <a:srgbClr val="40BAD2"/>
              </a:buClr>
              <a:buSzTx/>
              <a:buFont typeface="Wingdings 2" pitchFamily="18" charset="2"/>
              <a:buNone/>
              <a:tabLst/>
              <a:defRPr/>
            </a:pPr>
            <a:endParaRPr kumimoji="0" lang="el-GR" sz="16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a:p>
            <a:pPr marL="0" marR="0" lvl="0" indent="0" algn="just" defTabSz="914400" rtl="0" eaLnBrk="1" fontAlgn="auto" latinLnBrk="0" hangingPunct="1">
              <a:lnSpc>
                <a:spcPct val="90000"/>
              </a:lnSpc>
              <a:spcBef>
                <a:spcPts val="1200"/>
              </a:spcBef>
              <a:spcAft>
                <a:spcPts val="0"/>
              </a:spcAft>
              <a:buClr>
                <a:srgbClr val="40BAD2"/>
              </a:buClr>
              <a:buSzTx/>
              <a:buFont typeface="Wingdings 2" pitchFamily="18" charset="2"/>
              <a:buNone/>
              <a:tabLst/>
              <a:defRPr/>
            </a:pPr>
            <a:r>
              <a:rPr kumimoji="0" lang="el-GR" sz="16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a:t>
            </a:r>
          </a:p>
          <a:p>
            <a:pPr marL="0" marR="0" lvl="0" indent="0" algn="just" defTabSz="914400" rtl="0" eaLnBrk="1" fontAlgn="auto" latinLnBrk="0" hangingPunct="1">
              <a:lnSpc>
                <a:spcPct val="90000"/>
              </a:lnSpc>
              <a:spcBef>
                <a:spcPts val="1200"/>
              </a:spcBef>
              <a:spcAft>
                <a:spcPts val="0"/>
              </a:spcAft>
              <a:buClr>
                <a:srgbClr val="40BAD2"/>
              </a:buClr>
              <a:buSzTx/>
              <a:buFont typeface="Wingdings 2" pitchFamily="18" charset="2"/>
              <a:buNone/>
              <a:tabLst/>
              <a:defRPr/>
            </a:pPr>
            <a:endParaRPr kumimoji="0" lang="en-GB" sz="16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pic>
        <p:nvPicPr>
          <p:cNvPr id="3" name="Picture 2">
            <a:extLst>
              <a:ext uri="{FF2B5EF4-FFF2-40B4-BE49-F238E27FC236}">
                <a16:creationId xmlns:a16="http://schemas.microsoft.com/office/drawing/2014/main" id="{F68ADFCA-F449-4595-8109-B432D8A3EF2C}"/>
              </a:ext>
            </a:extLst>
          </p:cNvPr>
          <p:cNvPicPr>
            <a:picLocks noChangeAspect="1"/>
          </p:cNvPicPr>
          <p:nvPr/>
        </p:nvPicPr>
        <p:blipFill>
          <a:blip r:embed="rId4"/>
          <a:stretch>
            <a:fillRect/>
          </a:stretch>
        </p:blipFill>
        <p:spPr>
          <a:xfrm>
            <a:off x="7134578" y="1250744"/>
            <a:ext cx="2022538" cy="4345699"/>
          </a:xfrm>
          <a:prstGeom prst="rect">
            <a:avLst/>
          </a:prstGeom>
        </p:spPr>
      </p:pic>
      <p:grpSp>
        <p:nvGrpSpPr>
          <p:cNvPr id="6" name="Group 5">
            <a:extLst>
              <a:ext uri="{FF2B5EF4-FFF2-40B4-BE49-F238E27FC236}">
                <a16:creationId xmlns:a16="http://schemas.microsoft.com/office/drawing/2014/main" id="{34872380-2938-4C66-8DE8-92936D33D826}"/>
              </a:ext>
            </a:extLst>
          </p:cNvPr>
          <p:cNvGrpSpPr/>
          <p:nvPr/>
        </p:nvGrpSpPr>
        <p:grpSpPr>
          <a:xfrm>
            <a:off x="9280634" y="762478"/>
            <a:ext cx="2921732" cy="5179892"/>
            <a:chOff x="9280634" y="762478"/>
            <a:chExt cx="2921732" cy="5179892"/>
          </a:xfrm>
        </p:grpSpPr>
        <p:sp>
          <p:nvSpPr>
            <p:cNvPr id="2" name="Rectangle 1">
              <a:extLst>
                <a:ext uri="{FF2B5EF4-FFF2-40B4-BE49-F238E27FC236}">
                  <a16:creationId xmlns:a16="http://schemas.microsoft.com/office/drawing/2014/main" id="{1EED1202-6CED-4B59-BFCF-97B55DF1F32C}"/>
                </a:ext>
              </a:extLst>
            </p:cNvPr>
            <p:cNvSpPr/>
            <p:nvPr/>
          </p:nvSpPr>
          <p:spPr>
            <a:xfrm>
              <a:off x="9280634" y="4742041"/>
              <a:ext cx="2911366" cy="1200329"/>
            </a:xfrm>
            <a:prstGeom prst="rect">
              <a:avLst/>
            </a:prstGeom>
          </p:spPr>
          <p:txBody>
            <a:bodyPr wrap="square">
              <a:spAutoFit/>
            </a:bodyPr>
            <a:lstStyle/>
            <a:p>
              <a:pPr lvl="0" algn="ctr"/>
              <a:r>
                <a:rPr lang="en-GB" i="1" dirty="0">
                  <a:solidFill>
                    <a:srgbClr val="FF0000"/>
                  </a:solidFill>
                  <a:latin typeface="Palatino Linotype" panose="02040502050505030304" pitchFamily="18" charset="0"/>
                </a:rPr>
                <a:t>Italy 1792 Sicily CASTELAMARE</a:t>
              </a:r>
            </a:p>
            <a:p>
              <a:pPr lvl="0" algn="ctr"/>
              <a:r>
                <a:rPr lang="en-GB" dirty="0">
                  <a:solidFill>
                    <a:srgbClr val="FF0000"/>
                  </a:solidFill>
                  <a:latin typeface="Palatino Linotype" panose="02040502050505030304" pitchFamily="18" charset="0"/>
                </a:rPr>
                <a:t>Cholera Pest Plague Free </a:t>
              </a:r>
              <a:r>
                <a:rPr lang="en-GB" b="1" dirty="0">
                  <a:solidFill>
                    <a:srgbClr val="FF0000"/>
                  </a:solidFill>
                  <a:latin typeface="Palatino Linotype" panose="02040502050505030304" pitchFamily="18" charset="0"/>
                </a:rPr>
                <a:t>Health Passport </a:t>
              </a:r>
              <a:endParaRPr kumimoji="0" lang="en-GB" sz="1800" b="1"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endParaRPr>
            </a:p>
          </p:txBody>
        </p:sp>
        <p:pic>
          <p:nvPicPr>
            <p:cNvPr id="5" name="Picture 4">
              <a:extLst>
                <a:ext uri="{FF2B5EF4-FFF2-40B4-BE49-F238E27FC236}">
                  <a16:creationId xmlns:a16="http://schemas.microsoft.com/office/drawing/2014/main" id="{83DDD713-E7D4-44E2-AE9C-548C25B3E129}"/>
                </a:ext>
              </a:extLst>
            </p:cNvPr>
            <p:cNvPicPr>
              <a:picLocks noChangeAspect="1"/>
            </p:cNvPicPr>
            <p:nvPr/>
          </p:nvPicPr>
          <p:blipFill>
            <a:blip r:embed="rId5"/>
            <a:stretch>
              <a:fillRect/>
            </a:stretch>
          </p:blipFill>
          <p:spPr>
            <a:xfrm>
              <a:off x="9291000" y="762478"/>
              <a:ext cx="2911366" cy="3911122"/>
            </a:xfrm>
            <a:prstGeom prst="rect">
              <a:avLst/>
            </a:prstGeom>
          </p:spPr>
        </p:pic>
      </p:grpSp>
    </p:spTree>
    <p:extLst>
      <p:ext uri="{BB962C8B-B14F-4D97-AF65-F5344CB8AC3E}">
        <p14:creationId xmlns:p14="http://schemas.microsoft.com/office/powerpoint/2010/main" val="29155616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pic>
        <p:nvPicPr>
          <p:cNvPr id="5" name="Picture 4">
            <a:extLst>
              <a:ext uri="{FF2B5EF4-FFF2-40B4-BE49-F238E27FC236}">
                <a16:creationId xmlns:a16="http://schemas.microsoft.com/office/drawing/2014/main" id="{61685ED8-83EE-45C0-97B7-628009A677E4}"/>
              </a:ext>
            </a:extLst>
          </p:cNvPr>
          <p:cNvPicPr>
            <a:picLocks noChangeAspect="1"/>
          </p:cNvPicPr>
          <p:nvPr/>
        </p:nvPicPr>
        <p:blipFill>
          <a:blip r:embed="rId4"/>
          <a:stretch>
            <a:fillRect/>
          </a:stretch>
        </p:blipFill>
        <p:spPr>
          <a:xfrm>
            <a:off x="1510" y="778176"/>
            <a:ext cx="2937634" cy="2937634"/>
          </a:xfrm>
          <a:prstGeom prst="rect">
            <a:avLst/>
          </a:prstGeom>
        </p:spPr>
      </p:pic>
      <p:pic>
        <p:nvPicPr>
          <p:cNvPr id="6" name="Picture 5">
            <a:extLst>
              <a:ext uri="{FF2B5EF4-FFF2-40B4-BE49-F238E27FC236}">
                <a16:creationId xmlns:a16="http://schemas.microsoft.com/office/drawing/2014/main" id="{EE2E5A2F-D19A-426F-B444-682652F1BB55}"/>
              </a:ext>
            </a:extLst>
          </p:cNvPr>
          <p:cNvPicPr>
            <a:picLocks noChangeAspect="1"/>
          </p:cNvPicPr>
          <p:nvPr/>
        </p:nvPicPr>
        <p:blipFill>
          <a:blip r:embed="rId5"/>
          <a:stretch>
            <a:fillRect/>
          </a:stretch>
        </p:blipFill>
        <p:spPr>
          <a:xfrm>
            <a:off x="2939144" y="778176"/>
            <a:ext cx="2937634" cy="2937634"/>
          </a:xfrm>
          <a:prstGeom prst="rect">
            <a:avLst/>
          </a:prstGeom>
        </p:spPr>
      </p:pic>
      <p:pic>
        <p:nvPicPr>
          <p:cNvPr id="15" name="Picture 14">
            <a:extLst>
              <a:ext uri="{FF2B5EF4-FFF2-40B4-BE49-F238E27FC236}">
                <a16:creationId xmlns:a16="http://schemas.microsoft.com/office/drawing/2014/main" id="{7EAA77D5-CCB4-4BF2-9219-A385716FE84A}"/>
              </a:ext>
            </a:extLst>
          </p:cNvPr>
          <p:cNvPicPr>
            <a:picLocks noChangeAspect="1"/>
          </p:cNvPicPr>
          <p:nvPr/>
        </p:nvPicPr>
        <p:blipFill>
          <a:blip r:embed="rId6"/>
          <a:stretch>
            <a:fillRect/>
          </a:stretch>
        </p:blipFill>
        <p:spPr>
          <a:xfrm>
            <a:off x="-1" y="3715810"/>
            <a:ext cx="5876779" cy="2364014"/>
          </a:xfrm>
          <a:prstGeom prst="rect">
            <a:avLst/>
          </a:prstGeom>
        </p:spPr>
      </p:pic>
      <p:grpSp>
        <p:nvGrpSpPr>
          <p:cNvPr id="18" name="Group 17">
            <a:extLst>
              <a:ext uri="{FF2B5EF4-FFF2-40B4-BE49-F238E27FC236}">
                <a16:creationId xmlns:a16="http://schemas.microsoft.com/office/drawing/2014/main" id="{A577FA1A-84F1-4591-8B21-3F408F7DF60F}"/>
              </a:ext>
            </a:extLst>
          </p:cNvPr>
          <p:cNvGrpSpPr/>
          <p:nvPr/>
        </p:nvGrpSpPr>
        <p:grpSpPr>
          <a:xfrm>
            <a:off x="9214272" y="791531"/>
            <a:ext cx="2976218" cy="5274938"/>
            <a:chOff x="9214272" y="791531"/>
            <a:chExt cx="2976218" cy="5274938"/>
          </a:xfrm>
        </p:grpSpPr>
        <p:sp>
          <p:nvSpPr>
            <p:cNvPr id="8" name="Subtitle 2">
              <a:extLst>
                <a:ext uri="{FF2B5EF4-FFF2-40B4-BE49-F238E27FC236}">
                  <a16:creationId xmlns:a16="http://schemas.microsoft.com/office/drawing/2014/main" id="{59A96957-07C2-4280-BA04-8A0AE9C261F5}"/>
                </a:ext>
              </a:extLst>
            </p:cNvPr>
            <p:cNvSpPr txBox="1">
              <a:spLocks/>
            </p:cNvSpPr>
            <p:nvPr/>
          </p:nvSpPr>
          <p:spPr>
            <a:xfrm>
              <a:off x="9214272" y="791531"/>
              <a:ext cx="2976218" cy="4876322"/>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marL="0" marR="0" lvl="0" indent="0" algn="ctr" defTabSz="914400" rtl="0" eaLnBrk="1" fontAlgn="auto" latinLnBrk="0" hangingPunct="1">
                <a:lnSpc>
                  <a:spcPct val="90000"/>
                </a:lnSpc>
                <a:spcBef>
                  <a:spcPts val="1200"/>
                </a:spcBef>
                <a:spcAft>
                  <a:spcPts val="0"/>
                </a:spcAft>
                <a:buClr>
                  <a:srgbClr val="40BAD2"/>
                </a:buClr>
                <a:buSzTx/>
                <a:buFont typeface="Wingdings 2" pitchFamily="18" charset="2"/>
                <a:buNone/>
                <a:tabLst/>
                <a:defRPr/>
              </a:pPr>
              <a:r>
                <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COVID_19</a:t>
              </a:r>
              <a:endPar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a:p>
              <a:pPr lvl="0" algn="just">
                <a:buClr>
                  <a:srgbClr val="40BAD2"/>
                </a:buClr>
                <a:defRPr/>
              </a:pPr>
              <a:r>
                <a:rPr lang="el-GR" sz="1800" dirty="0">
                  <a:solidFill>
                    <a:srgbClr val="C00000"/>
                  </a:solidFill>
                  <a:latin typeface="Palatino Linotype" panose="02040502050505030304" pitchFamily="18" charset="0"/>
                </a:rPr>
                <a:t>Η ασθένεια κορονοϊού 2019 (</a:t>
              </a:r>
              <a:r>
                <a:rPr lang="el-GR" sz="1800" i="1" dirty="0">
                  <a:solidFill>
                    <a:srgbClr val="C00000"/>
                  </a:solidFill>
                  <a:latin typeface="Palatino Linotype" panose="02040502050505030304" pitchFamily="18" charset="0"/>
                </a:rPr>
                <a:t>coronavirus disease 2019, COVID-19</a:t>
              </a:r>
              <a:r>
                <a:rPr lang="el-GR" sz="1800" dirty="0">
                  <a:solidFill>
                    <a:srgbClr val="C00000"/>
                  </a:solidFill>
                  <a:latin typeface="Palatino Linotype" panose="02040502050505030304" pitchFamily="18" charset="0"/>
                </a:rPr>
                <a:t>), επίσης γνωστή ως οξεία αναπνευστική νόσος 2019-nCoV, είναι μία μολυσματική ασθένεια που προκαλείται από τον κορονοϊό SARS-CoV-2. Ο ιός και η ασθένεια καταγράφηκαν για πρώτη φορά στην πόλη Γουχάν της Κίνας στα τέλη του 2019 και έγιναν γνωστοί στον ΠΟΥ στις 31/12/2019.</a:t>
              </a:r>
              <a:endParaRPr kumimoji="0" lang="en-GB" sz="18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pic>
          <p:nvPicPr>
            <p:cNvPr id="17" name="Picture 16">
              <a:extLst>
                <a:ext uri="{FF2B5EF4-FFF2-40B4-BE49-F238E27FC236}">
                  <a16:creationId xmlns:a16="http://schemas.microsoft.com/office/drawing/2014/main" id="{6AE1F773-85CC-4760-A4F6-6C2F5F2717B9}"/>
                </a:ext>
              </a:extLst>
            </p:cNvPr>
            <p:cNvPicPr>
              <a:picLocks noChangeAspect="1"/>
            </p:cNvPicPr>
            <p:nvPr/>
          </p:nvPicPr>
          <p:blipFill>
            <a:blip r:embed="rId7"/>
            <a:stretch>
              <a:fillRect/>
            </a:stretch>
          </p:blipFill>
          <p:spPr>
            <a:xfrm>
              <a:off x="10125522" y="5170714"/>
              <a:ext cx="1315443" cy="895755"/>
            </a:xfrm>
            <a:prstGeom prst="rect">
              <a:avLst/>
            </a:prstGeom>
          </p:spPr>
        </p:pic>
      </p:grpSp>
      <p:grpSp>
        <p:nvGrpSpPr>
          <p:cNvPr id="3" name="Group 2">
            <a:extLst>
              <a:ext uri="{FF2B5EF4-FFF2-40B4-BE49-F238E27FC236}">
                <a16:creationId xmlns:a16="http://schemas.microsoft.com/office/drawing/2014/main" id="{00807A9F-0959-4CB6-8268-BD7E4B792387}"/>
              </a:ext>
            </a:extLst>
          </p:cNvPr>
          <p:cNvGrpSpPr/>
          <p:nvPr/>
        </p:nvGrpSpPr>
        <p:grpSpPr>
          <a:xfrm>
            <a:off x="34167" y="778176"/>
            <a:ext cx="9098948" cy="5315003"/>
            <a:chOff x="34167" y="778176"/>
            <a:chExt cx="9098948" cy="5315003"/>
          </a:xfrm>
        </p:grpSpPr>
        <p:pic>
          <p:nvPicPr>
            <p:cNvPr id="19" name="Picture 18">
              <a:extLst>
                <a:ext uri="{FF2B5EF4-FFF2-40B4-BE49-F238E27FC236}">
                  <a16:creationId xmlns:a16="http://schemas.microsoft.com/office/drawing/2014/main" id="{EE298052-B702-4C00-9367-128193406E29}"/>
                </a:ext>
              </a:extLst>
            </p:cNvPr>
            <p:cNvPicPr>
              <a:picLocks noChangeAspect="1"/>
            </p:cNvPicPr>
            <p:nvPr/>
          </p:nvPicPr>
          <p:blipFill>
            <a:blip r:embed="rId8"/>
            <a:stretch>
              <a:fillRect/>
            </a:stretch>
          </p:blipFill>
          <p:spPr>
            <a:xfrm>
              <a:off x="5876779" y="778176"/>
              <a:ext cx="3256336" cy="2650824"/>
            </a:xfrm>
            <a:prstGeom prst="rect">
              <a:avLst/>
            </a:prstGeom>
          </p:spPr>
        </p:pic>
        <p:pic>
          <p:nvPicPr>
            <p:cNvPr id="20" name="Picture 19">
              <a:extLst>
                <a:ext uri="{FF2B5EF4-FFF2-40B4-BE49-F238E27FC236}">
                  <a16:creationId xmlns:a16="http://schemas.microsoft.com/office/drawing/2014/main" id="{31393E5A-563A-4A32-9B17-065FC642DBF2}"/>
                </a:ext>
              </a:extLst>
            </p:cNvPr>
            <p:cNvPicPr>
              <a:picLocks noChangeAspect="1"/>
            </p:cNvPicPr>
            <p:nvPr/>
          </p:nvPicPr>
          <p:blipFill>
            <a:blip r:embed="rId4"/>
            <a:stretch>
              <a:fillRect/>
            </a:stretch>
          </p:blipFill>
          <p:spPr>
            <a:xfrm>
              <a:off x="35678" y="791531"/>
              <a:ext cx="2937634" cy="2937634"/>
            </a:xfrm>
            <a:prstGeom prst="rect">
              <a:avLst/>
            </a:prstGeom>
          </p:spPr>
        </p:pic>
        <p:pic>
          <p:nvPicPr>
            <p:cNvPr id="21" name="Picture 20">
              <a:extLst>
                <a:ext uri="{FF2B5EF4-FFF2-40B4-BE49-F238E27FC236}">
                  <a16:creationId xmlns:a16="http://schemas.microsoft.com/office/drawing/2014/main" id="{90FA73FE-5BFD-4444-BD31-04DF8DBFAB47}"/>
                </a:ext>
              </a:extLst>
            </p:cNvPr>
            <p:cNvPicPr>
              <a:picLocks noChangeAspect="1"/>
            </p:cNvPicPr>
            <p:nvPr/>
          </p:nvPicPr>
          <p:blipFill>
            <a:blip r:embed="rId5"/>
            <a:stretch>
              <a:fillRect/>
            </a:stretch>
          </p:blipFill>
          <p:spPr>
            <a:xfrm>
              <a:off x="2973312" y="791531"/>
              <a:ext cx="2937634" cy="2937634"/>
            </a:xfrm>
            <a:prstGeom prst="rect">
              <a:avLst/>
            </a:prstGeom>
          </p:spPr>
        </p:pic>
        <p:pic>
          <p:nvPicPr>
            <p:cNvPr id="22" name="Picture 21">
              <a:extLst>
                <a:ext uri="{FF2B5EF4-FFF2-40B4-BE49-F238E27FC236}">
                  <a16:creationId xmlns:a16="http://schemas.microsoft.com/office/drawing/2014/main" id="{911437B7-8E53-48B2-BA63-AA862A02BCC1}"/>
                </a:ext>
              </a:extLst>
            </p:cNvPr>
            <p:cNvPicPr>
              <a:picLocks noChangeAspect="1"/>
            </p:cNvPicPr>
            <p:nvPr/>
          </p:nvPicPr>
          <p:blipFill>
            <a:blip r:embed="rId6"/>
            <a:stretch>
              <a:fillRect/>
            </a:stretch>
          </p:blipFill>
          <p:spPr>
            <a:xfrm>
              <a:off x="34167" y="3729165"/>
              <a:ext cx="5876779" cy="2364014"/>
            </a:xfrm>
            <a:prstGeom prst="rect">
              <a:avLst/>
            </a:prstGeom>
          </p:spPr>
        </p:pic>
        <p:pic>
          <p:nvPicPr>
            <p:cNvPr id="2" name="Picture 1">
              <a:extLst>
                <a:ext uri="{FF2B5EF4-FFF2-40B4-BE49-F238E27FC236}">
                  <a16:creationId xmlns:a16="http://schemas.microsoft.com/office/drawing/2014/main" id="{CB5E18A9-CB87-4642-BF81-4F13B6531D80}"/>
                </a:ext>
              </a:extLst>
            </p:cNvPr>
            <p:cNvPicPr>
              <a:picLocks noChangeAspect="1"/>
            </p:cNvPicPr>
            <p:nvPr/>
          </p:nvPicPr>
          <p:blipFill>
            <a:blip r:embed="rId9"/>
            <a:stretch>
              <a:fillRect/>
            </a:stretch>
          </p:blipFill>
          <p:spPr>
            <a:xfrm>
              <a:off x="5918857" y="3442356"/>
              <a:ext cx="3214257" cy="2650823"/>
            </a:xfrm>
            <a:prstGeom prst="rect">
              <a:avLst/>
            </a:prstGeom>
          </p:spPr>
        </p:pic>
      </p:grpSp>
    </p:spTree>
    <p:extLst>
      <p:ext uri="{BB962C8B-B14F-4D97-AF65-F5344CB8AC3E}">
        <p14:creationId xmlns:p14="http://schemas.microsoft.com/office/powerpoint/2010/main" val="25058721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8" name="Subtitle 2">
            <a:extLst>
              <a:ext uri="{FF2B5EF4-FFF2-40B4-BE49-F238E27FC236}">
                <a16:creationId xmlns:a16="http://schemas.microsoft.com/office/drawing/2014/main" id="{59A96957-07C2-4280-BA04-8A0AE9C261F5}"/>
              </a:ext>
            </a:extLst>
          </p:cNvPr>
          <p:cNvSpPr txBox="1">
            <a:spLocks/>
          </p:cNvSpPr>
          <p:nvPr/>
        </p:nvSpPr>
        <p:spPr>
          <a:xfrm>
            <a:off x="129017" y="5274703"/>
            <a:ext cx="8865704" cy="870866"/>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lvl="0" algn="ctr">
              <a:buClr>
                <a:srgbClr val="40BAD2"/>
              </a:buClr>
              <a:defRPr/>
            </a:pPr>
            <a:r>
              <a:rPr lang="en-GB" sz="1800" dirty="0">
                <a:solidFill>
                  <a:srgbClr val="C00000"/>
                </a:solidFill>
                <a:latin typeface="Palatino Linotype" panose="02040502050505030304" pitchFamily="18" charset="0"/>
              </a:rPr>
              <a:t>An 1802 caricature imagines outlandish side effects from the use of cow pox to vaccinate against small pox. Credit: James </a:t>
            </a:r>
            <a:r>
              <a:rPr lang="en-GB" sz="1800" dirty="0" err="1">
                <a:solidFill>
                  <a:srgbClr val="C00000"/>
                </a:solidFill>
                <a:latin typeface="Palatino Linotype" panose="02040502050505030304" pitchFamily="18" charset="0"/>
              </a:rPr>
              <a:t>Gillray</a:t>
            </a:r>
            <a:r>
              <a:rPr lang="en-GB" sz="1800" dirty="0">
                <a:solidFill>
                  <a:srgbClr val="C00000"/>
                </a:solidFill>
                <a:latin typeface="Palatino Linotype" panose="02040502050505030304" pitchFamily="18" charset="0"/>
              </a:rPr>
              <a:t>/British Cartoon Prints Collection/Library of Congress</a:t>
            </a:r>
          </a:p>
        </p:txBody>
      </p:sp>
      <p:pic>
        <p:nvPicPr>
          <p:cNvPr id="17" name="Picture 16">
            <a:extLst>
              <a:ext uri="{FF2B5EF4-FFF2-40B4-BE49-F238E27FC236}">
                <a16:creationId xmlns:a16="http://schemas.microsoft.com/office/drawing/2014/main" id="{62B4E1A0-111D-49AB-80F4-D8CDE1CEE958}"/>
              </a:ext>
            </a:extLst>
          </p:cNvPr>
          <p:cNvPicPr>
            <a:picLocks noChangeAspect="1"/>
          </p:cNvPicPr>
          <p:nvPr/>
        </p:nvPicPr>
        <p:blipFill>
          <a:blip r:embed="rId4"/>
          <a:stretch>
            <a:fillRect/>
          </a:stretch>
        </p:blipFill>
        <p:spPr>
          <a:xfrm>
            <a:off x="34167" y="786934"/>
            <a:ext cx="9055404" cy="4470114"/>
          </a:xfrm>
          <a:prstGeom prst="rect">
            <a:avLst/>
          </a:prstGeom>
        </p:spPr>
      </p:pic>
      <p:pic>
        <p:nvPicPr>
          <p:cNvPr id="19" name="Picture 18">
            <a:extLst>
              <a:ext uri="{FF2B5EF4-FFF2-40B4-BE49-F238E27FC236}">
                <a16:creationId xmlns:a16="http://schemas.microsoft.com/office/drawing/2014/main" id="{8135F73F-0DF1-4F1C-B748-E2AAEA798206}"/>
              </a:ext>
            </a:extLst>
          </p:cNvPr>
          <p:cNvPicPr>
            <a:picLocks noChangeAspect="1"/>
          </p:cNvPicPr>
          <p:nvPr/>
        </p:nvPicPr>
        <p:blipFill>
          <a:blip r:embed="rId5"/>
          <a:stretch>
            <a:fillRect/>
          </a:stretch>
        </p:blipFill>
        <p:spPr>
          <a:xfrm>
            <a:off x="9263743" y="762478"/>
            <a:ext cx="2894090" cy="4238678"/>
          </a:xfrm>
          <a:prstGeom prst="rect">
            <a:avLst/>
          </a:prstGeom>
        </p:spPr>
      </p:pic>
      <p:sp>
        <p:nvSpPr>
          <p:cNvPr id="20" name="Rectangle 19">
            <a:extLst>
              <a:ext uri="{FF2B5EF4-FFF2-40B4-BE49-F238E27FC236}">
                <a16:creationId xmlns:a16="http://schemas.microsoft.com/office/drawing/2014/main" id="{E543752F-33DC-4EA5-88FF-0A6A740C0841}"/>
              </a:ext>
            </a:extLst>
          </p:cNvPr>
          <p:cNvSpPr/>
          <p:nvPr/>
        </p:nvSpPr>
        <p:spPr>
          <a:xfrm>
            <a:off x="9451639" y="5090145"/>
            <a:ext cx="2706194" cy="923330"/>
          </a:xfrm>
          <a:prstGeom prst="rect">
            <a:avLst/>
          </a:prstGeom>
        </p:spPr>
        <p:txBody>
          <a:bodyPr wrap="square">
            <a:spAutoFit/>
          </a:bodyPr>
          <a:lstStyle/>
          <a:p>
            <a:pPr algn="ctr"/>
            <a:r>
              <a:rPr lang="el-GR" dirty="0">
                <a:solidFill>
                  <a:srgbClr val="FF0000"/>
                </a:solidFill>
                <a:latin typeface="Palatino Linotype" panose="02040502050505030304" pitchFamily="18" charset="0"/>
              </a:rPr>
              <a:t>Παιδί προσβεβλημένο από ευλογιά στο Μπανγκλαντές το 1973. </a:t>
            </a:r>
            <a:endParaRPr lang="en-GB" dirty="0">
              <a:solidFill>
                <a:srgbClr val="FF0000"/>
              </a:solidFill>
              <a:latin typeface="Palatino Linotype" panose="02040502050505030304" pitchFamily="18" charset="0"/>
            </a:endParaRPr>
          </a:p>
        </p:txBody>
      </p:sp>
    </p:spTree>
    <p:extLst>
      <p:ext uri="{BB962C8B-B14F-4D97-AF65-F5344CB8AC3E}">
        <p14:creationId xmlns:p14="http://schemas.microsoft.com/office/powerpoint/2010/main" val="22958712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8" name="Subtitle 2">
            <a:extLst>
              <a:ext uri="{FF2B5EF4-FFF2-40B4-BE49-F238E27FC236}">
                <a16:creationId xmlns:a16="http://schemas.microsoft.com/office/drawing/2014/main" id="{59A96957-07C2-4280-BA04-8A0AE9C261F5}"/>
              </a:ext>
            </a:extLst>
          </p:cNvPr>
          <p:cNvSpPr txBox="1">
            <a:spLocks/>
          </p:cNvSpPr>
          <p:nvPr/>
        </p:nvSpPr>
        <p:spPr>
          <a:xfrm>
            <a:off x="34167" y="778174"/>
            <a:ext cx="9099894" cy="332169"/>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marL="0" marR="0" lvl="0" indent="0" algn="ctr" defTabSz="914400" rtl="0" eaLnBrk="1" fontAlgn="auto" latinLnBrk="0" hangingPunct="1">
              <a:lnSpc>
                <a:spcPct val="90000"/>
              </a:lnSpc>
              <a:spcBef>
                <a:spcPts val="1200"/>
              </a:spcBef>
              <a:spcAft>
                <a:spcPts val="0"/>
              </a:spcAft>
              <a:buClr>
                <a:srgbClr val="40BAD2"/>
              </a:buClr>
              <a:buSzTx/>
              <a:buFont typeface="Wingdings 2" pitchFamily="18" charset="2"/>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ΑΝΤΙΕΜΒΟΛΙΑΣΤΕΣ ΚΑΤΑ ΤΗΣ ΕΥΛΟΓΙΑΣ</a:t>
            </a:r>
            <a:endParaRPr kumimoji="0" lang="en-GB" sz="18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pic>
        <p:nvPicPr>
          <p:cNvPr id="3" name="Picture 2">
            <a:extLst>
              <a:ext uri="{FF2B5EF4-FFF2-40B4-BE49-F238E27FC236}">
                <a16:creationId xmlns:a16="http://schemas.microsoft.com/office/drawing/2014/main" id="{79800957-BA01-4E6A-8413-ED610903B069}"/>
              </a:ext>
            </a:extLst>
          </p:cNvPr>
          <p:cNvPicPr>
            <a:picLocks noChangeAspect="1"/>
          </p:cNvPicPr>
          <p:nvPr/>
        </p:nvPicPr>
        <p:blipFill>
          <a:blip r:embed="rId4"/>
          <a:stretch>
            <a:fillRect/>
          </a:stretch>
        </p:blipFill>
        <p:spPr>
          <a:xfrm>
            <a:off x="34167" y="1310071"/>
            <a:ext cx="5075002" cy="4361386"/>
          </a:xfrm>
          <a:prstGeom prst="rect">
            <a:avLst/>
          </a:prstGeom>
        </p:spPr>
      </p:pic>
      <p:pic>
        <p:nvPicPr>
          <p:cNvPr id="14" name="Picture 13">
            <a:extLst>
              <a:ext uri="{FF2B5EF4-FFF2-40B4-BE49-F238E27FC236}">
                <a16:creationId xmlns:a16="http://schemas.microsoft.com/office/drawing/2014/main" id="{C389D6E1-BAFE-4FD4-B2CE-193B82365019}"/>
              </a:ext>
            </a:extLst>
          </p:cNvPr>
          <p:cNvPicPr>
            <a:picLocks noChangeAspect="1"/>
          </p:cNvPicPr>
          <p:nvPr/>
        </p:nvPicPr>
        <p:blipFill>
          <a:blip r:embed="rId5"/>
          <a:stretch>
            <a:fillRect/>
          </a:stretch>
        </p:blipFill>
        <p:spPr>
          <a:xfrm>
            <a:off x="9281150" y="993244"/>
            <a:ext cx="2910850" cy="4871512"/>
          </a:xfrm>
          <a:prstGeom prst="rect">
            <a:avLst/>
          </a:prstGeom>
        </p:spPr>
      </p:pic>
      <p:pic>
        <p:nvPicPr>
          <p:cNvPr id="2" name="Picture 1">
            <a:extLst>
              <a:ext uri="{FF2B5EF4-FFF2-40B4-BE49-F238E27FC236}">
                <a16:creationId xmlns:a16="http://schemas.microsoft.com/office/drawing/2014/main" id="{CF541903-9394-4561-803F-1F24BE6A3B91}"/>
              </a:ext>
            </a:extLst>
          </p:cNvPr>
          <p:cNvPicPr>
            <a:picLocks noChangeAspect="1"/>
          </p:cNvPicPr>
          <p:nvPr/>
        </p:nvPicPr>
        <p:blipFill>
          <a:blip r:embed="rId6"/>
          <a:stretch>
            <a:fillRect/>
          </a:stretch>
        </p:blipFill>
        <p:spPr>
          <a:xfrm>
            <a:off x="5127171" y="1310070"/>
            <a:ext cx="4006890" cy="4361386"/>
          </a:xfrm>
          <a:prstGeom prst="rect">
            <a:avLst/>
          </a:prstGeom>
        </p:spPr>
      </p:pic>
    </p:spTree>
    <p:extLst>
      <p:ext uri="{BB962C8B-B14F-4D97-AF65-F5344CB8AC3E}">
        <p14:creationId xmlns:p14="http://schemas.microsoft.com/office/powerpoint/2010/main" val="31891810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8" name="Subtitle 2">
            <a:extLst>
              <a:ext uri="{FF2B5EF4-FFF2-40B4-BE49-F238E27FC236}">
                <a16:creationId xmlns:a16="http://schemas.microsoft.com/office/drawing/2014/main" id="{59A96957-07C2-4280-BA04-8A0AE9C261F5}"/>
              </a:ext>
            </a:extLst>
          </p:cNvPr>
          <p:cNvSpPr txBox="1">
            <a:spLocks/>
          </p:cNvSpPr>
          <p:nvPr/>
        </p:nvSpPr>
        <p:spPr>
          <a:xfrm>
            <a:off x="320040" y="851769"/>
            <a:ext cx="8865704" cy="316631"/>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marL="0" marR="0" lvl="0" indent="0" algn="ctr" defTabSz="914400" rtl="0" eaLnBrk="1" fontAlgn="auto" latinLnBrk="0" hangingPunct="1">
              <a:lnSpc>
                <a:spcPct val="90000"/>
              </a:lnSpc>
              <a:spcBef>
                <a:spcPts val="1200"/>
              </a:spcBef>
              <a:spcAft>
                <a:spcPts val="0"/>
              </a:spcAft>
              <a:buClr>
                <a:srgbClr val="40BAD2"/>
              </a:buClr>
              <a:buSzTx/>
              <a:buFont typeface="Wingdings 2" pitchFamily="18" charset="2"/>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ΥΠΟΧΡΕΩΤΙΚΟΣ ΕΜΒΟΛΙΑΣΜΟΣ &amp; ΑΝΤΙΕΜΒΟΛΙΑΣΤΕΣ</a:t>
            </a:r>
          </a:p>
        </p:txBody>
      </p:sp>
      <p:pic>
        <p:nvPicPr>
          <p:cNvPr id="3" name="Picture 2">
            <a:extLst>
              <a:ext uri="{FF2B5EF4-FFF2-40B4-BE49-F238E27FC236}">
                <a16:creationId xmlns:a16="http://schemas.microsoft.com/office/drawing/2014/main" id="{7E917D45-12D4-4603-B02B-0AB4D49E174D}"/>
              </a:ext>
            </a:extLst>
          </p:cNvPr>
          <p:cNvPicPr>
            <a:picLocks noChangeAspect="1"/>
          </p:cNvPicPr>
          <p:nvPr/>
        </p:nvPicPr>
        <p:blipFill>
          <a:blip r:embed="rId4"/>
          <a:stretch>
            <a:fillRect/>
          </a:stretch>
        </p:blipFill>
        <p:spPr>
          <a:xfrm>
            <a:off x="6200306" y="3348662"/>
            <a:ext cx="2917354" cy="2771775"/>
          </a:xfrm>
          <a:prstGeom prst="rect">
            <a:avLst/>
          </a:prstGeom>
        </p:spPr>
      </p:pic>
      <p:pic>
        <p:nvPicPr>
          <p:cNvPr id="6" name="Picture 5">
            <a:extLst>
              <a:ext uri="{FF2B5EF4-FFF2-40B4-BE49-F238E27FC236}">
                <a16:creationId xmlns:a16="http://schemas.microsoft.com/office/drawing/2014/main" id="{BD37CDCE-3304-4C97-8D79-49BFB22DA499}"/>
              </a:ext>
            </a:extLst>
          </p:cNvPr>
          <p:cNvPicPr>
            <a:picLocks noChangeAspect="1"/>
          </p:cNvPicPr>
          <p:nvPr/>
        </p:nvPicPr>
        <p:blipFill>
          <a:blip r:embed="rId5"/>
          <a:stretch>
            <a:fillRect/>
          </a:stretch>
        </p:blipFill>
        <p:spPr>
          <a:xfrm>
            <a:off x="9280994" y="762477"/>
            <a:ext cx="2911006" cy="5322637"/>
          </a:xfrm>
          <a:prstGeom prst="rect">
            <a:avLst/>
          </a:prstGeom>
        </p:spPr>
      </p:pic>
      <p:pic>
        <p:nvPicPr>
          <p:cNvPr id="9" name="Picture 8">
            <a:extLst>
              <a:ext uri="{FF2B5EF4-FFF2-40B4-BE49-F238E27FC236}">
                <a16:creationId xmlns:a16="http://schemas.microsoft.com/office/drawing/2014/main" id="{B2AC1CA8-749D-438E-8C02-BF80C8C50A90}"/>
              </a:ext>
            </a:extLst>
          </p:cNvPr>
          <p:cNvPicPr>
            <a:picLocks noChangeAspect="1"/>
          </p:cNvPicPr>
          <p:nvPr/>
        </p:nvPicPr>
        <p:blipFill>
          <a:blip r:embed="rId6"/>
          <a:stretch>
            <a:fillRect/>
          </a:stretch>
        </p:blipFill>
        <p:spPr>
          <a:xfrm>
            <a:off x="6206654" y="1239046"/>
            <a:ext cx="2911006" cy="2101054"/>
          </a:xfrm>
          <a:prstGeom prst="rect">
            <a:avLst/>
          </a:prstGeom>
        </p:spPr>
      </p:pic>
      <p:pic>
        <p:nvPicPr>
          <p:cNvPr id="13" name="Picture 12">
            <a:extLst>
              <a:ext uri="{FF2B5EF4-FFF2-40B4-BE49-F238E27FC236}">
                <a16:creationId xmlns:a16="http://schemas.microsoft.com/office/drawing/2014/main" id="{5DEE13B7-EF09-4DBE-BC2A-7B5BB1E4922B}"/>
              </a:ext>
            </a:extLst>
          </p:cNvPr>
          <p:cNvPicPr>
            <a:picLocks noChangeAspect="1"/>
          </p:cNvPicPr>
          <p:nvPr/>
        </p:nvPicPr>
        <p:blipFill>
          <a:blip r:embed="rId7"/>
          <a:stretch>
            <a:fillRect/>
          </a:stretch>
        </p:blipFill>
        <p:spPr>
          <a:xfrm>
            <a:off x="3289300" y="1251746"/>
            <a:ext cx="2911006" cy="4867074"/>
          </a:xfrm>
          <a:prstGeom prst="rect">
            <a:avLst/>
          </a:prstGeom>
        </p:spPr>
      </p:pic>
      <p:pic>
        <p:nvPicPr>
          <p:cNvPr id="14" name="Picture 13">
            <a:extLst>
              <a:ext uri="{FF2B5EF4-FFF2-40B4-BE49-F238E27FC236}">
                <a16:creationId xmlns:a16="http://schemas.microsoft.com/office/drawing/2014/main" id="{CDE0822F-DEB2-49E4-86DA-161037D34675}"/>
              </a:ext>
            </a:extLst>
          </p:cNvPr>
          <p:cNvPicPr>
            <a:picLocks noChangeAspect="1"/>
          </p:cNvPicPr>
          <p:nvPr/>
        </p:nvPicPr>
        <p:blipFill>
          <a:blip r:embed="rId8"/>
          <a:stretch>
            <a:fillRect/>
          </a:stretch>
        </p:blipFill>
        <p:spPr>
          <a:xfrm>
            <a:off x="0" y="1239046"/>
            <a:ext cx="3289300" cy="4858507"/>
          </a:xfrm>
          <a:prstGeom prst="rect">
            <a:avLst/>
          </a:prstGeom>
        </p:spPr>
      </p:pic>
      <p:sp>
        <p:nvSpPr>
          <p:cNvPr id="15" name="Rectangle 14">
            <a:extLst>
              <a:ext uri="{FF2B5EF4-FFF2-40B4-BE49-F238E27FC236}">
                <a16:creationId xmlns:a16="http://schemas.microsoft.com/office/drawing/2014/main" id="{401F67C4-B643-4F23-A1F4-6257FC6AF235}"/>
              </a:ext>
            </a:extLst>
          </p:cNvPr>
          <p:cNvSpPr/>
          <p:nvPr/>
        </p:nvSpPr>
        <p:spPr>
          <a:xfrm>
            <a:off x="125647" y="4528903"/>
            <a:ext cx="2911006" cy="1477328"/>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0000"/>
                </a:solidFill>
                <a:effectLst/>
                <a:uLnTx/>
                <a:uFillTx/>
                <a:latin typeface="Palatino Linotype" panose="02040502050505030304" pitchFamily="18" charset="0"/>
              </a:rPr>
              <a:t>Death the Vaccinator. Published by The London Society for the Abolition of Compulsory Vaccination. Late 1800s.</a:t>
            </a:r>
          </a:p>
        </p:txBody>
      </p:sp>
    </p:spTree>
    <p:extLst>
      <p:ext uri="{BB962C8B-B14F-4D97-AF65-F5344CB8AC3E}">
        <p14:creationId xmlns:p14="http://schemas.microsoft.com/office/powerpoint/2010/main" val="41733511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8" name="Subtitle 2">
            <a:extLst>
              <a:ext uri="{FF2B5EF4-FFF2-40B4-BE49-F238E27FC236}">
                <a16:creationId xmlns:a16="http://schemas.microsoft.com/office/drawing/2014/main" id="{59A96957-07C2-4280-BA04-8A0AE9C261F5}"/>
              </a:ext>
            </a:extLst>
          </p:cNvPr>
          <p:cNvSpPr txBox="1">
            <a:spLocks/>
          </p:cNvSpPr>
          <p:nvPr/>
        </p:nvSpPr>
        <p:spPr>
          <a:xfrm>
            <a:off x="34167" y="778174"/>
            <a:ext cx="9099894" cy="332169"/>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marL="0" marR="0" lvl="0" indent="0" algn="ctr" defTabSz="914400" rtl="0" eaLnBrk="1" fontAlgn="auto" latinLnBrk="0" hangingPunct="1">
              <a:lnSpc>
                <a:spcPct val="90000"/>
              </a:lnSpc>
              <a:spcBef>
                <a:spcPts val="1200"/>
              </a:spcBef>
              <a:spcAft>
                <a:spcPts val="0"/>
              </a:spcAft>
              <a:buClr>
                <a:srgbClr val="40BAD2"/>
              </a:buClr>
              <a:buSzTx/>
              <a:buFont typeface="Wingdings 2" pitchFamily="18" charset="2"/>
              <a:buNone/>
              <a:tabLst/>
              <a:defRPr/>
            </a:pPr>
            <a:r>
              <a:rPr lang="el-GR" sz="1800" b="1" dirty="0">
                <a:solidFill>
                  <a:srgbClr val="C00000"/>
                </a:solidFill>
                <a:latin typeface="Palatino Linotype" panose="02040502050505030304" pitchFamily="18" charset="0"/>
              </a:rPr>
              <a:t>ΚΑΤΑ ΤΟΥ ΗΛΕΚΤΡΙΣΜΟΥ 1889</a:t>
            </a:r>
            <a:endParaRPr kumimoji="0" lang="en-GB" sz="18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pic>
        <p:nvPicPr>
          <p:cNvPr id="5" name="Picture 4">
            <a:extLst>
              <a:ext uri="{FF2B5EF4-FFF2-40B4-BE49-F238E27FC236}">
                <a16:creationId xmlns:a16="http://schemas.microsoft.com/office/drawing/2014/main" id="{01A301EB-0D1B-47C0-BD0E-85C61AD3F943}"/>
              </a:ext>
            </a:extLst>
          </p:cNvPr>
          <p:cNvPicPr>
            <a:picLocks noChangeAspect="1"/>
          </p:cNvPicPr>
          <p:nvPr/>
        </p:nvPicPr>
        <p:blipFill>
          <a:blip r:embed="rId4"/>
          <a:stretch>
            <a:fillRect/>
          </a:stretch>
        </p:blipFill>
        <p:spPr>
          <a:xfrm>
            <a:off x="1615104" y="1110343"/>
            <a:ext cx="5938019" cy="4969483"/>
          </a:xfrm>
          <a:prstGeom prst="rect">
            <a:avLst/>
          </a:prstGeom>
        </p:spPr>
      </p:pic>
      <p:pic>
        <p:nvPicPr>
          <p:cNvPr id="6" name="Picture 5">
            <a:extLst>
              <a:ext uri="{FF2B5EF4-FFF2-40B4-BE49-F238E27FC236}">
                <a16:creationId xmlns:a16="http://schemas.microsoft.com/office/drawing/2014/main" id="{21BB1B0D-2143-4B03-9719-C785F6E12392}"/>
              </a:ext>
            </a:extLst>
          </p:cNvPr>
          <p:cNvPicPr>
            <a:picLocks noChangeAspect="1"/>
          </p:cNvPicPr>
          <p:nvPr/>
        </p:nvPicPr>
        <p:blipFill>
          <a:blip r:embed="rId5"/>
          <a:stretch>
            <a:fillRect/>
          </a:stretch>
        </p:blipFill>
        <p:spPr>
          <a:xfrm>
            <a:off x="9259570" y="778488"/>
            <a:ext cx="2932430" cy="2816596"/>
          </a:xfrm>
          <a:prstGeom prst="rect">
            <a:avLst/>
          </a:prstGeom>
        </p:spPr>
      </p:pic>
      <p:pic>
        <p:nvPicPr>
          <p:cNvPr id="9" name="Picture 8">
            <a:extLst>
              <a:ext uri="{FF2B5EF4-FFF2-40B4-BE49-F238E27FC236}">
                <a16:creationId xmlns:a16="http://schemas.microsoft.com/office/drawing/2014/main" id="{7A5FF44C-36F4-4AED-B6D8-BD824650F35F}"/>
              </a:ext>
            </a:extLst>
          </p:cNvPr>
          <p:cNvPicPr>
            <a:picLocks noChangeAspect="1"/>
          </p:cNvPicPr>
          <p:nvPr/>
        </p:nvPicPr>
        <p:blipFill>
          <a:blip r:embed="rId6"/>
          <a:stretch>
            <a:fillRect/>
          </a:stretch>
        </p:blipFill>
        <p:spPr>
          <a:xfrm>
            <a:off x="9259570" y="3611095"/>
            <a:ext cx="2932430" cy="2517866"/>
          </a:xfrm>
          <a:prstGeom prst="rect">
            <a:avLst/>
          </a:prstGeom>
        </p:spPr>
      </p:pic>
      <p:sp>
        <p:nvSpPr>
          <p:cNvPr id="2" name="Rectangle 1">
            <a:extLst>
              <a:ext uri="{FF2B5EF4-FFF2-40B4-BE49-F238E27FC236}">
                <a16:creationId xmlns:a16="http://schemas.microsoft.com/office/drawing/2014/main" id="{997CB9AC-0587-4BB7-AE7B-DEA97DA562FE}"/>
              </a:ext>
            </a:extLst>
          </p:cNvPr>
          <p:cNvSpPr/>
          <p:nvPr/>
        </p:nvSpPr>
        <p:spPr>
          <a:xfrm>
            <a:off x="9543442" y="3086650"/>
            <a:ext cx="2774067" cy="1089529"/>
          </a:xfrm>
          <a:prstGeom prst="rect">
            <a:avLst/>
          </a:prstGeom>
        </p:spPr>
        <p:txBody>
          <a:bodyPr wrap="square">
            <a:spAutoFit/>
          </a:bodyPr>
          <a:lstStyle/>
          <a:p>
            <a:pPr lvl="0" algn="ctr" defTabSz="914400">
              <a:lnSpc>
                <a:spcPct val="90000"/>
              </a:lnSpc>
              <a:spcBef>
                <a:spcPts val="1200"/>
              </a:spcBef>
              <a:buClr>
                <a:srgbClr val="40BAD2"/>
              </a:buClr>
              <a:defRPr/>
            </a:pPr>
            <a:r>
              <a:rPr lang="el-GR" b="1" dirty="0">
                <a:solidFill>
                  <a:srgbClr val="C00000"/>
                </a:solidFill>
                <a:latin typeface="Palatino Linotype" panose="02040502050505030304" pitchFamily="18" charset="0"/>
              </a:rPr>
              <a:t>ΦΟΡΤΙΣΗ ΗΛΕΚΤΡΙΚΩΝ ΑΥΤΟΚΙΝΗΤΩΝ – ΑΡΧΕΣ 1900</a:t>
            </a:r>
            <a:endParaRPr lang="en-GB" dirty="0">
              <a:solidFill>
                <a:srgbClr val="C00000"/>
              </a:solidFill>
              <a:latin typeface="Palatino Linotype" panose="02040502050505030304" pitchFamily="18" charset="0"/>
            </a:endParaRPr>
          </a:p>
        </p:txBody>
      </p:sp>
    </p:spTree>
    <p:extLst>
      <p:ext uri="{BB962C8B-B14F-4D97-AF65-F5344CB8AC3E}">
        <p14:creationId xmlns:p14="http://schemas.microsoft.com/office/powerpoint/2010/main" val="13666479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8" name="Subtitle 2">
            <a:extLst>
              <a:ext uri="{FF2B5EF4-FFF2-40B4-BE49-F238E27FC236}">
                <a16:creationId xmlns:a16="http://schemas.microsoft.com/office/drawing/2014/main" id="{B06C7069-6858-4C3D-A49F-84B72EF6B7BB}"/>
              </a:ext>
            </a:extLst>
          </p:cNvPr>
          <p:cNvSpPr txBox="1">
            <a:spLocks/>
          </p:cNvSpPr>
          <p:nvPr/>
        </p:nvSpPr>
        <p:spPr>
          <a:xfrm>
            <a:off x="2125807" y="1349558"/>
            <a:ext cx="6946631" cy="2452309"/>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marL="342900" marR="0" lvl="0" indent="-342900" algn="l" defTabSz="914400" rtl="0" eaLnBrk="1" fontAlgn="auto" latinLnBrk="0" hangingPunct="1">
              <a:lnSpc>
                <a:spcPct val="90000"/>
              </a:lnSpc>
              <a:spcBef>
                <a:spcPts val="1200"/>
              </a:spcBef>
              <a:spcAft>
                <a:spcPts val="0"/>
              </a:spcAft>
              <a:buClr>
                <a:srgbClr val="FF0000"/>
              </a:buClr>
              <a:buSzTx/>
              <a:buFont typeface="Wingdings" panose="05000000000000000000" pitchFamily="2" charset="2"/>
              <a:buChar char="q"/>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Οξεία λοιμώδης νόσος, που προκαλείται από το βακτήριο </a:t>
            </a:r>
            <a:r>
              <a:rPr kumimoji="0" lang="el-GR" sz="1800" b="1" i="1"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Yersinia pestis</a:t>
            </a: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a:t>
            </a:r>
          </a:p>
          <a:p>
            <a:pPr marL="342900" marR="0" lvl="0" indent="-342900" algn="l" defTabSz="914400" rtl="0" eaLnBrk="1" fontAlgn="auto" latinLnBrk="0" hangingPunct="1">
              <a:lnSpc>
                <a:spcPct val="90000"/>
              </a:lnSpc>
              <a:spcBef>
                <a:spcPts val="1200"/>
              </a:spcBef>
              <a:spcAft>
                <a:spcPts val="0"/>
              </a:spcAft>
              <a:buClr>
                <a:srgbClr val="FF0000"/>
              </a:buClr>
              <a:buSzTx/>
              <a:buFont typeface="Wingdings" panose="05000000000000000000" pitchFamily="2" charset="2"/>
              <a:buChar char="q"/>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Η νόσος μεταδίδεται στον άνθρωπο από το τσίμπημα ψύλλων, (κυρίως του είδους </a:t>
            </a:r>
            <a:r>
              <a:rPr kumimoji="0" lang="el-GR" sz="1800" b="1" i="1"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Xenopsylla cheopsis</a:t>
            </a: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 που παρασιτούν σε άρρωστο μαύρο αρουραίο.</a:t>
            </a:r>
          </a:p>
          <a:p>
            <a:pPr marL="342900" marR="0" lvl="0" indent="-342900" algn="l" defTabSz="914400" rtl="0" eaLnBrk="1" fontAlgn="auto" latinLnBrk="0" hangingPunct="1">
              <a:lnSpc>
                <a:spcPct val="90000"/>
              </a:lnSpc>
              <a:spcBef>
                <a:spcPts val="1200"/>
              </a:spcBef>
              <a:spcAft>
                <a:spcPts val="0"/>
              </a:spcAft>
              <a:buClr>
                <a:srgbClr val="FF0000"/>
              </a:buClr>
              <a:buSzTx/>
              <a:buFont typeface="Wingdings" panose="05000000000000000000" pitchFamily="2" charset="2"/>
              <a:buChar char="q"/>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Μεταδίδεται εύκολα και γρήγορα με άμεση ή έμμεση επαφή, ιδιαίτερα στις περιπτώσεις πνευμονικής εντόπισης, οπότε μεταδίδεται ακόμα και με τα σταγονίδια.</a:t>
            </a:r>
          </a:p>
          <a:p>
            <a:pPr marL="342900" marR="0" lvl="0" indent="-342900" algn="l" defTabSz="914400" rtl="0" eaLnBrk="1" fontAlgn="auto" latinLnBrk="0" hangingPunct="1">
              <a:lnSpc>
                <a:spcPct val="90000"/>
              </a:lnSpc>
              <a:spcBef>
                <a:spcPts val="1200"/>
              </a:spcBef>
              <a:spcAft>
                <a:spcPts val="0"/>
              </a:spcAft>
              <a:buClr>
                <a:srgbClr val="FF0000"/>
              </a:buClr>
              <a:buSzTx/>
              <a:buFont typeface="Wingdings" panose="05000000000000000000" pitchFamily="2" charset="2"/>
              <a:buChar char="q"/>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Είναι βαριάς μορφής ασθένεια, με υψηλό πυρετό και τοξική κατάσταση και ασθένεια εμφανίζεται σε τρεις μορφές:</a:t>
            </a:r>
          </a:p>
          <a:p>
            <a:pPr marL="342900" marR="0" lvl="0" indent="-342900" algn="l" defTabSz="914400" rtl="0" eaLnBrk="1" fontAlgn="auto" latinLnBrk="0" hangingPunct="1">
              <a:lnSpc>
                <a:spcPct val="90000"/>
              </a:lnSpc>
              <a:spcBef>
                <a:spcPts val="1200"/>
              </a:spcBef>
              <a:spcAft>
                <a:spcPts val="0"/>
              </a:spcAft>
              <a:buClr>
                <a:srgbClr val="FF0000"/>
              </a:buClr>
              <a:buSzTx/>
              <a:buFont typeface="Wingdings" panose="05000000000000000000" pitchFamily="2" charset="2"/>
              <a:buChar char="q"/>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    </a:t>
            </a:r>
            <a:r>
              <a:rPr kumimoji="0" lang="el-GR" sz="1800" b="1" i="1"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βουβωνική (έντονη αιμορραγική λεμφαδενίτιδα),</a:t>
            </a:r>
          </a:p>
          <a:p>
            <a:pPr marL="342900" marR="0" lvl="0" indent="-342900" algn="l" defTabSz="914400" rtl="0" eaLnBrk="1" fontAlgn="auto" latinLnBrk="0" hangingPunct="1">
              <a:lnSpc>
                <a:spcPct val="90000"/>
              </a:lnSpc>
              <a:spcBef>
                <a:spcPts val="1200"/>
              </a:spcBef>
              <a:spcAft>
                <a:spcPts val="0"/>
              </a:spcAft>
              <a:buClr>
                <a:srgbClr val="FF0000"/>
              </a:buClr>
              <a:buSzTx/>
              <a:buFont typeface="Wingdings" panose="05000000000000000000" pitchFamily="2" charset="2"/>
              <a:buChar char="q"/>
              <a:tabLst/>
              <a:defRPr/>
            </a:pPr>
            <a:r>
              <a:rPr kumimoji="0" lang="el-GR" sz="1800" b="1" i="1"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    πνευμονική, που είναι ιδιαίτερα μολυσματική μορφή</a:t>
            </a:r>
          </a:p>
          <a:p>
            <a:pPr marL="342900" marR="0" lvl="0" indent="-342900" algn="l" defTabSz="914400" rtl="0" eaLnBrk="1" fontAlgn="auto" latinLnBrk="0" hangingPunct="1">
              <a:lnSpc>
                <a:spcPct val="90000"/>
              </a:lnSpc>
              <a:spcBef>
                <a:spcPts val="1200"/>
              </a:spcBef>
              <a:spcAft>
                <a:spcPts val="0"/>
              </a:spcAft>
              <a:buClr>
                <a:srgbClr val="FF0000"/>
              </a:buClr>
              <a:buSzTx/>
              <a:buFont typeface="Wingdings" panose="05000000000000000000" pitchFamily="2" charset="2"/>
              <a:buChar char="q"/>
              <a:tabLst/>
              <a:defRPr/>
            </a:pPr>
            <a:r>
              <a:rPr kumimoji="0" lang="el-GR" sz="1800" b="1" i="1"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    σηψαιμική</a:t>
            </a: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nvGrpSpPr>
          <p:cNvPr id="6" name="Group 5">
            <a:extLst>
              <a:ext uri="{FF2B5EF4-FFF2-40B4-BE49-F238E27FC236}">
                <a16:creationId xmlns:a16="http://schemas.microsoft.com/office/drawing/2014/main" id="{2551CCBF-7485-4788-8E87-DE2477BAE435}"/>
              </a:ext>
            </a:extLst>
          </p:cNvPr>
          <p:cNvGrpSpPr/>
          <p:nvPr/>
        </p:nvGrpSpPr>
        <p:grpSpPr>
          <a:xfrm>
            <a:off x="138346" y="1426451"/>
            <a:ext cx="1965580" cy="2375416"/>
            <a:chOff x="160227" y="933927"/>
            <a:chExt cx="1965580" cy="2375416"/>
          </a:xfrm>
        </p:grpSpPr>
        <p:pic>
          <p:nvPicPr>
            <p:cNvPr id="2" name="Picture 1">
              <a:extLst>
                <a:ext uri="{FF2B5EF4-FFF2-40B4-BE49-F238E27FC236}">
                  <a16:creationId xmlns:a16="http://schemas.microsoft.com/office/drawing/2014/main" id="{59933BFB-64BD-4189-8956-3595EA8D4DDC}"/>
                </a:ext>
              </a:extLst>
            </p:cNvPr>
            <p:cNvPicPr>
              <a:picLocks noChangeAspect="1"/>
            </p:cNvPicPr>
            <p:nvPr/>
          </p:nvPicPr>
          <p:blipFill>
            <a:blip r:embed="rId4"/>
            <a:stretch>
              <a:fillRect/>
            </a:stretch>
          </p:blipFill>
          <p:spPr>
            <a:xfrm>
              <a:off x="160227" y="933927"/>
              <a:ext cx="1965580" cy="1944445"/>
            </a:xfrm>
            <a:prstGeom prst="rect">
              <a:avLst/>
            </a:prstGeom>
          </p:spPr>
        </p:pic>
        <p:sp>
          <p:nvSpPr>
            <p:cNvPr id="5" name="Rectangle 4">
              <a:extLst>
                <a:ext uri="{FF2B5EF4-FFF2-40B4-BE49-F238E27FC236}">
                  <a16:creationId xmlns:a16="http://schemas.microsoft.com/office/drawing/2014/main" id="{72EE40A2-F2EE-4E4E-A934-E718E695559D}"/>
                </a:ext>
              </a:extLst>
            </p:cNvPr>
            <p:cNvSpPr/>
            <p:nvPr/>
          </p:nvSpPr>
          <p:spPr>
            <a:xfrm>
              <a:off x="351742" y="2940011"/>
              <a:ext cx="1733423"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1"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Yersinia pestis </a:t>
              </a:r>
            </a:p>
          </p:txBody>
        </p:sp>
      </p:grpSp>
      <p:sp>
        <p:nvSpPr>
          <p:cNvPr id="9" name="Rectangle 8">
            <a:extLst>
              <a:ext uri="{FF2B5EF4-FFF2-40B4-BE49-F238E27FC236}">
                <a16:creationId xmlns:a16="http://schemas.microsoft.com/office/drawing/2014/main" id="{BEE7A908-A3AF-4FE2-BF01-C7D10C39A928}"/>
              </a:ext>
            </a:extLst>
          </p:cNvPr>
          <p:cNvSpPr/>
          <p:nvPr/>
        </p:nvSpPr>
        <p:spPr>
          <a:xfrm>
            <a:off x="4211345" y="866040"/>
            <a:ext cx="3695242" cy="400110"/>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l-GR" sz="20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ΠΑΝΩΛΗ</a:t>
            </a:r>
            <a:r>
              <a:rPr kumimoji="0" lang="en-GB" sz="20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  </a:t>
            </a:r>
            <a:r>
              <a:rPr kumimoji="0" lang="el-GR" sz="20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 Ή </a:t>
            </a:r>
            <a:r>
              <a:rPr kumimoji="0" lang="en-GB" sz="20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  </a:t>
            </a:r>
            <a:r>
              <a:rPr kumimoji="0" lang="el-GR" sz="20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ΠΑΝΟΥΚΛΑ</a:t>
            </a:r>
            <a:endParaRPr kumimoji="0" lang="en-GB" sz="2000" b="1" i="0" u="none" strike="noStrike" kern="1200" cap="none" spc="0" normalizeH="0" baseline="0" noProof="0" dirty="0">
              <a:ln>
                <a:noFill/>
              </a:ln>
              <a:solidFill>
                <a:srgbClr val="000000"/>
              </a:solidFill>
              <a:effectLst/>
              <a:uLnTx/>
              <a:uFillTx/>
              <a:latin typeface="Corbel" panose="020B0503020204020204"/>
              <a:ea typeface="+mn-ea"/>
              <a:cs typeface="+mn-cs"/>
            </a:endParaRPr>
          </a:p>
        </p:txBody>
      </p:sp>
      <p:pic>
        <p:nvPicPr>
          <p:cNvPr id="4" name="Picture 3">
            <a:extLst>
              <a:ext uri="{FF2B5EF4-FFF2-40B4-BE49-F238E27FC236}">
                <a16:creationId xmlns:a16="http://schemas.microsoft.com/office/drawing/2014/main" id="{031E2128-D8DD-4832-AEE4-71EC6F7FC672}"/>
              </a:ext>
            </a:extLst>
          </p:cNvPr>
          <p:cNvPicPr>
            <a:picLocks noChangeAspect="1"/>
          </p:cNvPicPr>
          <p:nvPr/>
        </p:nvPicPr>
        <p:blipFill>
          <a:blip r:embed="rId5"/>
          <a:stretch>
            <a:fillRect/>
          </a:stretch>
        </p:blipFill>
        <p:spPr>
          <a:xfrm>
            <a:off x="9263954" y="780368"/>
            <a:ext cx="2956816" cy="5328366"/>
          </a:xfrm>
          <a:prstGeom prst="rect">
            <a:avLst/>
          </a:prstGeom>
        </p:spPr>
      </p:pic>
      <p:grpSp>
        <p:nvGrpSpPr>
          <p:cNvPr id="14" name="Group 13">
            <a:extLst>
              <a:ext uri="{FF2B5EF4-FFF2-40B4-BE49-F238E27FC236}">
                <a16:creationId xmlns:a16="http://schemas.microsoft.com/office/drawing/2014/main" id="{2057FEBD-32D3-4BD2-A826-D0157D27C854}"/>
              </a:ext>
            </a:extLst>
          </p:cNvPr>
          <p:cNvGrpSpPr/>
          <p:nvPr/>
        </p:nvGrpSpPr>
        <p:grpSpPr>
          <a:xfrm>
            <a:off x="34167" y="3796651"/>
            <a:ext cx="2281394" cy="2230277"/>
            <a:chOff x="34167" y="3796651"/>
            <a:chExt cx="2281394" cy="2230277"/>
          </a:xfrm>
        </p:grpSpPr>
        <p:pic>
          <p:nvPicPr>
            <p:cNvPr id="3" name="Picture 2">
              <a:extLst>
                <a:ext uri="{FF2B5EF4-FFF2-40B4-BE49-F238E27FC236}">
                  <a16:creationId xmlns:a16="http://schemas.microsoft.com/office/drawing/2014/main" id="{248869B1-1515-4423-B522-5C638E26B85D}"/>
                </a:ext>
              </a:extLst>
            </p:cNvPr>
            <p:cNvPicPr>
              <a:picLocks noChangeAspect="1"/>
            </p:cNvPicPr>
            <p:nvPr/>
          </p:nvPicPr>
          <p:blipFill>
            <a:blip r:embed="rId6"/>
            <a:stretch>
              <a:fillRect/>
            </a:stretch>
          </p:blipFill>
          <p:spPr>
            <a:xfrm>
              <a:off x="138347" y="3796651"/>
              <a:ext cx="1987460" cy="1825043"/>
            </a:xfrm>
            <a:prstGeom prst="rect">
              <a:avLst/>
            </a:prstGeom>
          </p:spPr>
        </p:pic>
        <p:sp>
          <p:nvSpPr>
            <p:cNvPr id="13" name="Rectangle 12">
              <a:extLst>
                <a:ext uri="{FF2B5EF4-FFF2-40B4-BE49-F238E27FC236}">
                  <a16:creationId xmlns:a16="http://schemas.microsoft.com/office/drawing/2014/main" id="{D4A2173B-E2AB-4877-9E1D-1747BDCE0909}"/>
                </a:ext>
              </a:extLst>
            </p:cNvPr>
            <p:cNvSpPr/>
            <p:nvPr/>
          </p:nvSpPr>
          <p:spPr>
            <a:xfrm>
              <a:off x="34167" y="5657596"/>
              <a:ext cx="2281394"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l-GR" sz="1800" b="1" i="1"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Xenopsylla cheopsis</a:t>
              </a:r>
              <a:endParaRPr kumimoji="0" lang="en-GB" sz="1800" b="0" i="0" u="none" strike="noStrike" kern="1200" cap="none" spc="0" normalizeH="0" baseline="0" noProof="0" dirty="0">
                <a:ln>
                  <a:noFill/>
                </a:ln>
                <a:solidFill>
                  <a:srgbClr val="000000"/>
                </a:solidFill>
                <a:effectLst/>
                <a:uLnTx/>
                <a:uFillTx/>
                <a:latin typeface="Corbel" panose="020B0503020204020204"/>
                <a:ea typeface="+mn-ea"/>
                <a:cs typeface="+mn-cs"/>
              </a:endParaRPr>
            </a:p>
          </p:txBody>
        </p:sp>
      </p:grpSp>
    </p:spTree>
    <p:extLst>
      <p:ext uri="{BB962C8B-B14F-4D97-AF65-F5344CB8AC3E}">
        <p14:creationId xmlns:p14="http://schemas.microsoft.com/office/powerpoint/2010/main" val="18627327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6" name="Subtitle 2">
            <a:extLst>
              <a:ext uri="{FF2B5EF4-FFF2-40B4-BE49-F238E27FC236}">
                <a16:creationId xmlns:a16="http://schemas.microsoft.com/office/drawing/2014/main" id="{7FCF3032-74D5-405E-BB96-AE892A0A074E}"/>
              </a:ext>
            </a:extLst>
          </p:cNvPr>
          <p:cNvSpPr>
            <a:spLocks noGrp="1"/>
          </p:cNvSpPr>
          <p:nvPr>
            <p:ph type="subTitle" idx="1"/>
          </p:nvPr>
        </p:nvSpPr>
        <p:spPr>
          <a:xfrm>
            <a:off x="186568" y="923526"/>
            <a:ext cx="8928858" cy="4801348"/>
          </a:xfrm>
        </p:spPr>
        <p:txBody>
          <a:bodyPr>
            <a:noAutofit/>
          </a:bodyPr>
          <a:lstStyle/>
          <a:p>
            <a:pPr marL="171450" indent="-171450" algn="just">
              <a:buClr>
                <a:srgbClr val="FF0000"/>
              </a:buClr>
              <a:buFont typeface="Wingdings" panose="05000000000000000000" pitchFamily="2" charset="2"/>
              <a:buChar char="q"/>
            </a:pPr>
            <a:r>
              <a:rPr lang="el-GR" sz="2000" dirty="0">
                <a:solidFill>
                  <a:srgbClr val="C00000"/>
                </a:solidFill>
                <a:latin typeface="Palatino Linotype" panose="02040502050505030304" pitchFamily="18" charset="0"/>
              </a:rPr>
              <a:t>Δύο σκελετοί θαμμένοι μαζί σε ένα τάφο στην περιοχή της Σαμάρας στη Ρωσία, οι οποίοι πέθαναν από βουβωνική πανώλη πριν από περίπου 3.800 χρόνια</a:t>
            </a:r>
            <a:r>
              <a:rPr lang="en-GB" sz="2000" dirty="0">
                <a:solidFill>
                  <a:srgbClr val="C00000"/>
                </a:solidFill>
                <a:latin typeface="Palatino Linotype" panose="02040502050505030304" pitchFamily="18" charset="0"/>
              </a:rPr>
              <a:t>.</a:t>
            </a:r>
          </a:p>
          <a:p>
            <a:pPr marL="171450" indent="-171450" algn="just">
              <a:buClr>
                <a:srgbClr val="FF0000"/>
              </a:buClr>
              <a:buFont typeface="Wingdings" panose="05000000000000000000" pitchFamily="2" charset="2"/>
              <a:buChar char="q"/>
            </a:pPr>
            <a:r>
              <a:rPr lang="el-GR" sz="2000" dirty="0">
                <a:solidFill>
                  <a:srgbClr val="C00000"/>
                </a:solidFill>
                <a:latin typeface="Palatino Linotype" panose="02040502050505030304" pitchFamily="18" charset="0"/>
              </a:rPr>
              <a:t>Μια διεθνής ερευνητική ομάδα, κατάφερε να </a:t>
            </a:r>
            <a:r>
              <a:rPr lang="en-GB" sz="2000" dirty="0">
                <a:solidFill>
                  <a:srgbClr val="C00000"/>
                </a:solidFill>
                <a:latin typeface="Palatino Linotype" panose="02040502050505030304" pitchFamily="18" charset="0"/>
              </a:rPr>
              <a:t>“</a:t>
            </a:r>
            <a:r>
              <a:rPr lang="el-GR" sz="2000" i="1" dirty="0">
                <a:solidFill>
                  <a:srgbClr val="C00000"/>
                </a:solidFill>
                <a:latin typeface="Palatino Linotype" panose="02040502050505030304" pitchFamily="18" charset="0"/>
              </a:rPr>
              <a:t>διαβάσει</a:t>
            </a:r>
            <a:r>
              <a:rPr lang="en-GB" sz="2000" dirty="0">
                <a:solidFill>
                  <a:srgbClr val="C00000"/>
                </a:solidFill>
                <a:latin typeface="Palatino Linotype" panose="02040502050505030304" pitchFamily="18" charset="0"/>
              </a:rPr>
              <a:t>”</a:t>
            </a:r>
            <a:r>
              <a:rPr lang="el-GR" sz="2000" dirty="0">
                <a:solidFill>
                  <a:srgbClr val="C00000"/>
                </a:solidFill>
                <a:latin typeface="Palatino Linotype" panose="02040502050505030304" pitchFamily="18" charset="0"/>
              </a:rPr>
              <a:t> το DNA του βακτηρίου </a:t>
            </a:r>
            <a:r>
              <a:rPr lang="el-GR" sz="2000" i="1" dirty="0">
                <a:solidFill>
                  <a:srgbClr val="C00000"/>
                </a:solidFill>
                <a:latin typeface="Palatino Linotype" panose="02040502050505030304" pitchFamily="18" charset="0"/>
              </a:rPr>
              <a:t>Yersinia pestis</a:t>
            </a:r>
            <a:r>
              <a:rPr lang="el-GR" sz="2000" dirty="0">
                <a:solidFill>
                  <a:srgbClr val="C00000"/>
                </a:solidFill>
                <a:latin typeface="Palatino Linotype" panose="02040502050505030304" pitchFamily="18" charset="0"/>
              </a:rPr>
              <a:t>, το οποίο προκάλεσε τη θανατηφόρα πανώλη στο άτυχο ζεύγος</a:t>
            </a:r>
            <a:r>
              <a:rPr lang="en-GB" sz="2000" dirty="0">
                <a:solidFill>
                  <a:srgbClr val="C00000"/>
                </a:solidFill>
                <a:latin typeface="Palatino Linotype" panose="02040502050505030304" pitchFamily="18" charset="0"/>
              </a:rPr>
              <a:t>.</a:t>
            </a:r>
          </a:p>
          <a:p>
            <a:pPr marL="171450" indent="-171450" algn="just">
              <a:buClr>
                <a:srgbClr val="FF0000"/>
              </a:buClr>
              <a:buFont typeface="Wingdings" panose="05000000000000000000" pitchFamily="2" charset="2"/>
              <a:buChar char="q"/>
            </a:pPr>
            <a:r>
              <a:rPr lang="en-GB" sz="2000" dirty="0">
                <a:solidFill>
                  <a:srgbClr val="C00000"/>
                </a:solidFill>
                <a:latin typeface="Palatino Linotype" panose="02040502050505030304" pitchFamily="18" charset="0"/>
              </a:rPr>
              <a:t>A</a:t>
            </a:r>
            <a:r>
              <a:rPr lang="el-GR" sz="2000" dirty="0">
                <a:solidFill>
                  <a:srgbClr val="C00000"/>
                </a:solidFill>
                <a:latin typeface="Palatino Linotype" panose="02040502050505030304" pitchFamily="18" charset="0"/>
              </a:rPr>
              <a:t>ποτελούν τα αρχαιότερα γνωστά περιστατικά της τρομερής λοιμώδους νόσου, που αποκάλυψαν τα μυστικά τους στους επιστήμονες.</a:t>
            </a:r>
            <a:r>
              <a:rPr lang="en-GB" sz="2000" dirty="0">
                <a:solidFill>
                  <a:srgbClr val="C00000"/>
                </a:solidFill>
                <a:latin typeface="Palatino Linotype" panose="02040502050505030304" pitchFamily="18" charset="0"/>
              </a:rPr>
              <a:t> </a:t>
            </a:r>
            <a:r>
              <a:rPr lang="el-GR" sz="2000" dirty="0">
                <a:solidFill>
                  <a:srgbClr val="C00000"/>
                </a:solidFill>
                <a:latin typeface="Palatino Linotype" panose="02040502050505030304" pitchFamily="18" charset="0"/>
              </a:rPr>
              <a:t>Είναι η πρώτη φορά που υπάρχουν βάσιμες ενδείξεις ότι η νόσος </a:t>
            </a:r>
            <a:r>
              <a:rPr lang="en-GB" sz="2000" dirty="0">
                <a:solidFill>
                  <a:srgbClr val="C00000"/>
                </a:solidFill>
                <a:latin typeface="Palatino Linotype" panose="02040502050505030304" pitchFamily="18" charset="0"/>
              </a:rPr>
              <a:t>“</a:t>
            </a:r>
            <a:r>
              <a:rPr lang="el-GR" sz="2000" i="1" dirty="0">
                <a:solidFill>
                  <a:srgbClr val="C00000"/>
                </a:solidFill>
                <a:latin typeface="Palatino Linotype" panose="02040502050505030304" pitchFamily="18" charset="0"/>
              </a:rPr>
              <a:t>θέριζε</a:t>
            </a:r>
            <a:r>
              <a:rPr lang="en-GB" sz="2000" dirty="0">
                <a:solidFill>
                  <a:srgbClr val="C00000"/>
                </a:solidFill>
                <a:latin typeface="Palatino Linotype" panose="02040502050505030304" pitchFamily="18" charset="0"/>
              </a:rPr>
              <a:t>”</a:t>
            </a:r>
            <a:r>
              <a:rPr lang="el-GR" sz="2000" dirty="0">
                <a:solidFill>
                  <a:srgbClr val="C00000"/>
                </a:solidFill>
                <a:latin typeface="Palatino Linotype" panose="02040502050505030304" pitchFamily="18" charset="0"/>
              </a:rPr>
              <a:t> ήδη από την Εποχή του Χαλκού, 1.000 χρόνια νωρίτερα από ό,τι πίστευαν οι επιστήμονες έως τώρα.</a:t>
            </a:r>
            <a:endParaRPr lang="en-GB" sz="2000" dirty="0">
              <a:solidFill>
                <a:srgbClr val="C00000"/>
              </a:solidFill>
              <a:latin typeface="Palatino Linotype" panose="02040502050505030304" pitchFamily="18" charset="0"/>
            </a:endParaRPr>
          </a:p>
          <a:p>
            <a:pPr marL="171450" indent="-171450" algn="just">
              <a:buClr>
                <a:srgbClr val="FF0000"/>
              </a:buClr>
              <a:buFont typeface="Wingdings" panose="05000000000000000000" pitchFamily="2" charset="2"/>
              <a:buChar char="q"/>
            </a:pPr>
            <a:r>
              <a:rPr lang="el-GR" sz="2000" dirty="0">
                <a:solidFill>
                  <a:srgbClr val="C00000"/>
                </a:solidFill>
                <a:latin typeface="Palatino Linotype" panose="02040502050505030304" pitchFamily="18" charset="0"/>
              </a:rPr>
              <a:t>Το αρχαίο βακτήριο ηλικίας 3.800 ετών είναι πρόγονος αυτού που προκάλεσε την Πανώλη του Ιουστινιανού (μέσα </a:t>
            </a:r>
            <a:r>
              <a:rPr lang="en-GB" sz="2000" dirty="0">
                <a:solidFill>
                  <a:srgbClr val="C00000"/>
                </a:solidFill>
                <a:latin typeface="Palatino Linotype" panose="02040502050505030304" pitchFamily="18" charset="0"/>
              </a:rPr>
              <a:t>6</a:t>
            </a:r>
            <a:r>
              <a:rPr lang="el-GR" sz="2000" baseline="30000" dirty="0">
                <a:solidFill>
                  <a:srgbClr val="C00000"/>
                </a:solidFill>
                <a:latin typeface="Palatino Linotype" panose="02040502050505030304" pitchFamily="18" charset="0"/>
              </a:rPr>
              <a:t>ου</a:t>
            </a:r>
            <a:r>
              <a:rPr lang="el-GR" sz="2000" dirty="0">
                <a:solidFill>
                  <a:srgbClr val="C00000"/>
                </a:solidFill>
                <a:latin typeface="Palatino Linotype" panose="02040502050505030304" pitchFamily="18" charset="0"/>
              </a:rPr>
              <a:t> αιώνα μ.Χ.), τον Μαύρο Θάνατο και τις θανατηφόρες επιδημίες στην Κίνα τον 19</a:t>
            </a:r>
            <a:r>
              <a:rPr lang="el-GR" sz="2000" baseline="30000" dirty="0">
                <a:solidFill>
                  <a:srgbClr val="C00000"/>
                </a:solidFill>
                <a:latin typeface="Palatino Linotype" panose="02040502050505030304" pitchFamily="18" charset="0"/>
              </a:rPr>
              <a:t>ο</a:t>
            </a:r>
            <a:r>
              <a:rPr lang="el-GR" sz="2000" dirty="0">
                <a:solidFill>
                  <a:srgbClr val="C00000"/>
                </a:solidFill>
                <a:latin typeface="Palatino Linotype" panose="02040502050505030304" pitchFamily="18" charset="0"/>
              </a:rPr>
              <a:t> αιώνα μ.Χ.</a:t>
            </a:r>
            <a:endParaRPr lang="en-GB" sz="2000" dirty="0">
              <a:solidFill>
                <a:srgbClr val="C00000"/>
              </a:solidFill>
              <a:latin typeface="Palatino Linotype" panose="02040502050505030304" pitchFamily="18" charset="0"/>
            </a:endParaRPr>
          </a:p>
        </p:txBody>
      </p:sp>
      <p:grpSp>
        <p:nvGrpSpPr>
          <p:cNvPr id="8" name="Group 7">
            <a:extLst>
              <a:ext uri="{FF2B5EF4-FFF2-40B4-BE49-F238E27FC236}">
                <a16:creationId xmlns:a16="http://schemas.microsoft.com/office/drawing/2014/main" id="{05E4614B-D4EC-4656-90DC-C79DC7868BBC}"/>
              </a:ext>
            </a:extLst>
          </p:cNvPr>
          <p:cNvGrpSpPr/>
          <p:nvPr/>
        </p:nvGrpSpPr>
        <p:grpSpPr>
          <a:xfrm>
            <a:off x="9279172" y="888252"/>
            <a:ext cx="2912828" cy="5020973"/>
            <a:chOff x="9279172" y="888252"/>
            <a:chExt cx="2912828" cy="5020973"/>
          </a:xfrm>
        </p:grpSpPr>
        <p:pic>
          <p:nvPicPr>
            <p:cNvPr id="3" name="Picture 2">
              <a:extLst>
                <a:ext uri="{FF2B5EF4-FFF2-40B4-BE49-F238E27FC236}">
                  <a16:creationId xmlns:a16="http://schemas.microsoft.com/office/drawing/2014/main" id="{50008D9D-296C-4FBC-9DD7-EAF305A57B38}"/>
                </a:ext>
              </a:extLst>
            </p:cNvPr>
            <p:cNvPicPr>
              <a:picLocks noChangeAspect="1"/>
            </p:cNvPicPr>
            <p:nvPr/>
          </p:nvPicPr>
          <p:blipFill>
            <a:blip r:embed="rId4"/>
            <a:stretch>
              <a:fillRect/>
            </a:stretch>
          </p:blipFill>
          <p:spPr>
            <a:xfrm>
              <a:off x="9279172" y="888252"/>
              <a:ext cx="2912828" cy="2435948"/>
            </a:xfrm>
            <a:prstGeom prst="rect">
              <a:avLst/>
            </a:prstGeom>
          </p:spPr>
        </p:pic>
        <p:pic>
          <p:nvPicPr>
            <p:cNvPr id="5" name="Picture 4">
              <a:extLst>
                <a:ext uri="{FF2B5EF4-FFF2-40B4-BE49-F238E27FC236}">
                  <a16:creationId xmlns:a16="http://schemas.microsoft.com/office/drawing/2014/main" id="{9C5138E3-01A6-45CD-A2C0-40E5243E03FF}"/>
                </a:ext>
              </a:extLst>
            </p:cNvPr>
            <p:cNvPicPr>
              <a:picLocks noChangeAspect="1"/>
            </p:cNvPicPr>
            <p:nvPr/>
          </p:nvPicPr>
          <p:blipFill>
            <a:blip r:embed="rId5"/>
            <a:stretch>
              <a:fillRect/>
            </a:stretch>
          </p:blipFill>
          <p:spPr>
            <a:xfrm>
              <a:off x="9279172" y="3429000"/>
              <a:ext cx="2912828" cy="2099480"/>
            </a:xfrm>
            <a:prstGeom prst="rect">
              <a:avLst/>
            </a:prstGeom>
          </p:spPr>
        </p:pic>
        <p:sp>
          <p:nvSpPr>
            <p:cNvPr id="2" name="Rectangle 1">
              <a:extLst>
                <a:ext uri="{FF2B5EF4-FFF2-40B4-BE49-F238E27FC236}">
                  <a16:creationId xmlns:a16="http://schemas.microsoft.com/office/drawing/2014/main" id="{E0ABE10F-7CCA-4AF7-A22F-A94339A99897}"/>
                </a:ext>
              </a:extLst>
            </p:cNvPr>
            <p:cNvSpPr/>
            <p:nvPr/>
          </p:nvSpPr>
          <p:spPr>
            <a:xfrm>
              <a:off x="9918171" y="5539893"/>
              <a:ext cx="1863011"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Сама́ра</a:t>
              </a:r>
              <a:r>
                <a:rPr kumimoji="0" lang="en-GB" sz="18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 </a:t>
              </a:r>
              <a:r>
                <a:rPr kumimoji="0" lang="az-Cyrl-AZ" sz="18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Росси́я</a:t>
              </a:r>
              <a:endParaRPr kumimoji="0" lang="en-GB" sz="18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Tree>
    <p:extLst>
      <p:ext uri="{BB962C8B-B14F-4D97-AF65-F5344CB8AC3E}">
        <p14:creationId xmlns:p14="http://schemas.microsoft.com/office/powerpoint/2010/main" val="41617670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6" name="Subtitle 2">
            <a:extLst>
              <a:ext uri="{FF2B5EF4-FFF2-40B4-BE49-F238E27FC236}">
                <a16:creationId xmlns:a16="http://schemas.microsoft.com/office/drawing/2014/main" id="{C1266A62-8CD1-4969-8614-E539D7E4611A}"/>
              </a:ext>
            </a:extLst>
          </p:cNvPr>
          <p:cNvSpPr>
            <a:spLocks noGrp="1"/>
          </p:cNvSpPr>
          <p:nvPr>
            <p:ph type="subTitle" idx="1"/>
          </p:nvPr>
        </p:nvSpPr>
        <p:spPr>
          <a:xfrm>
            <a:off x="-21490" y="722723"/>
            <a:ext cx="9198323" cy="5456394"/>
          </a:xfrm>
        </p:spPr>
        <p:txBody>
          <a:bodyPr>
            <a:noAutofit/>
          </a:bodyPr>
          <a:lstStyle/>
          <a:p>
            <a:pPr algn="ctr"/>
            <a:r>
              <a:rPr lang="el-GR" sz="2000" b="1" dirty="0">
                <a:solidFill>
                  <a:srgbClr val="C00000"/>
                </a:solidFill>
                <a:latin typeface="Palatino Linotype" panose="02040502050505030304" pitchFamily="18" charset="0"/>
              </a:rPr>
              <a:t>ΣΗΜΑΝΤΙΚΟΤΕΡΕΣ ΕΠΙΔΗΜΙΕΣ/ΠΑΝΔΗΜΙΕΣ ΠΑΝΩΛΗΣ</a:t>
            </a:r>
          </a:p>
          <a:p>
            <a:pPr algn="just">
              <a:lnSpc>
                <a:spcPct val="80000"/>
              </a:lnSpc>
            </a:pPr>
            <a:r>
              <a:rPr lang="el-GR" sz="1800" dirty="0">
                <a:solidFill>
                  <a:srgbClr val="C00000"/>
                </a:solidFill>
                <a:latin typeface="Palatino Linotype" panose="02040502050505030304" pitchFamily="18" charset="0"/>
              </a:rPr>
              <a:t>    542 - Η πανώλη του Ιουστινιανού (που ήταν αυτοκράτορας) άρχισε στην Αίγυπτο.</a:t>
            </a:r>
          </a:p>
          <a:p>
            <a:pPr algn="just">
              <a:lnSpc>
                <a:spcPct val="80000"/>
              </a:lnSpc>
            </a:pPr>
            <a:r>
              <a:rPr lang="el-GR" sz="1800" dirty="0">
                <a:solidFill>
                  <a:srgbClr val="C00000"/>
                </a:solidFill>
                <a:latin typeface="Palatino Linotype" panose="02040502050505030304" pitchFamily="18" charset="0"/>
              </a:rPr>
              <a:t>    610 - Η πανώλη φτάνει στην Κίνα, περνώντας από τη Μ</a:t>
            </a:r>
            <a:r>
              <a:rPr lang="en-GB" sz="1800" dirty="0">
                <a:solidFill>
                  <a:srgbClr val="C00000"/>
                </a:solidFill>
                <a:latin typeface="Palatino Linotype" panose="02040502050505030304" pitchFamily="18" charset="0"/>
              </a:rPr>
              <a:t>.</a:t>
            </a:r>
            <a:r>
              <a:rPr lang="el-GR" sz="1800" dirty="0">
                <a:solidFill>
                  <a:srgbClr val="C00000"/>
                </a:solidFill>
                <a:latin typeface="Palatino Linotype" panose="02040502050505030304" pitchFamily="18" charset="0"/>
              </a:rPr>
              <a:t> Ανατολή στην Περσία  και στην Ινδία.</a:t>
            </a:r>
          </a:p>
          <a:p>
            <a:pPr algn="just">
              <a:lnSpc>
                <a:spcPct val="80000"/>
              </a:lnSpc>
            </a:pPr>
            <a:r>
              <a:rPr lang="el-GR" sz="1800" dirty="0">
                <a:solidFill>
                  <a:srgbClr val="C00000"/>
                </a:solidFill>
                <a:latin typeface="Palatino Linotype" panose="02040502050505030304" pitchFamily="18" charset="0"/>
              </a:rPr>
              <a:t>    1330 - Οι Μογγόλοι επιδρομείς μεταναστεύουν δυτικά, φέρνοντας την πανώλη μαζί τους.</a:t>
            </a:r>
          </a:p>
          <a:p>
            <a:pPr algn="just">
              <a:lnSpc>
                <a:spcPct val="80000"/>
              </a:lnSpc>
            </a:pPr>
            <a:r>
              <a:rPr lang="el-GR" sz="1800" dirty="0">
                <a:solidFill>
                  <a:srgbClr val="C00000"/>
                </a:solidFill>
                <a:latin typeface="Palatino Linotype" panose="02040502050505030304" pitchFamily="18" charset="0"/>
              </a:rPr>
              <a:t>    1347 - Η δεύτερη πανδημία πανώλης, ο Μαύρος Θάνατος, σαρώνει τη Μέση Ανατολή και την Ευρώπη</a:t>
            </a:r>
          </a:p>
          <a:p>
            <a:pPr algn="just">
              <a:lnSpc>
                <a:spcPct val="80000"/>
              </a:lnSpc>
            </a:pPr>
            <a:r>
              <a:rPr lang="el-GR" sz="1800" dirty="0">
                <a:solidFill>
                  <a:srgbClr val="C00000"/>
                </a:solidFill>
                <a:latin typeface="Palatino Linotype" panose="02040502050505030304" pitchFamily="18" charset="0"/>
              </a:rPr>
              <a:t>    1665 - Η μεγάλη Πανώλη πλήττει το Λονδίνο. Ανακόπτεται από τη Μεγάλη Πυρκαγιά που το 1666 έκαψε σχεδόν όλη τη πόλη</a:t>
            </a:r>
          </a:p>
          <a:p>
            <a:pPr algn="just">
              <a:lnSpc>
                <a:spcPct val="80000"/>
              </a:lnSpc>
            </a:pPr>
            <a:r>
              <a:rPr lang="el-GR" sz="1800" dirty="0">
                <a:solidFill>
                  <a:srgbClr val="C00000"/>
                </a:solidFill>
                <a:latin typeface="Palatino Linotype" panose="02040502050505030304" pitchFamily="18" charset="0"/>
              </a:rPr>
              <a:t>    1721 - Η δεύτερη πανδημία εξασθενεί τελικά στη Γαλλία. Συνεχίζεται όμως στη Μέση Ανατολή.</a:t>
            </a:r>
          </a:p>
          <a:p>
            <a:pPr algn="just">
              <a:lnSpc>
                <a:spcPct val="80000"/>
              </a:lnSpc>
            </a:pPr>
            <a:r>
              <a:rPr lang="el-GR" sz="1800" dirty="0">
                <a:solidFill>
                  <a:srgbClr val="C00000"/>
                </a:solidFill>
                <a:latin typeface="Palatino Linotype" panose="02040502050505030304" pitchFamily="18" charset="0"/>
              </a:rPr>
              <a:t>    1855 - Τρίτη πανδημία πανώλης ξεσπάει στην Κίνα. </a:t>
            </a:r>
            <a:r>
              <a:rPr lang="el-GR" sz="1800" b="1" i="1" dirty="0">
                <a:solidFill>
                  <a:srgbClr val="C00000"/>
                </a:solidFill>
                <a:latin typeface="Palatino Linotype" panose="02040502050505030304" pitchFamily="18" charset="0"/>
              </a:rPr>
              <a:t>Το 1890 απομονώνεται το βακτήριο και αναπτύσσεται το εμβόλιο</a:t>
            </a:r>
            <a:r>
              <a:rPr lang="el-GR" sz="1800" dirty="0">
                <a:solidFill>
                  <a:srgbClr val="C00000"/>
                </a:solidFill>
                <a:latin typeface="Palatino Linotype" panose="02040502050505030304" pitchFamily="18" charset="0"/>
              </a:rPr>
              <a:t>.</a:t>
            </a:r>
          </a:p>
          <a:p>
            <a:pPr algn="just">
              <a:lnSpc>
                <a:spcPct val="80000"/>
              </a:lnSpc>
            </a:pPr>
            <a:r>
              <a:rPr lang="el-GR" sz="1800" dirty="0">
                <a:solidFill>
                  <a:srgbClr val="C00000"/>
                </a:solidFill>
                <a:latin typeface="Palatino Linotype" panose="02040502050505030304" pitchFamily="18" charset="0"/>
              </a:rPr>
              <a:t>    1900 - Επιδημία εννέα ετών στο Σίδνεϊ και στο Σαν Φρανσίσκο. Σβήνει όταν εξοντώνονται οι αρουραίοι.</a:t>
            </a:r>
          </a:p>
          <a:p>
            <a:pPr algn="just">
              <a:lnSpc>
                <a:spcPct val="80000"/>
              </a:lnSpc>
            </a:pPr>
            <a:r>
              <a:rPr lang="el-GR" sz="1800" dirty="0">
                <a:solidFill>
                  <a:srgbClr val="C00000"/>
                </a:solidFill>
                <a:latin typeface="Palatino Linotype" panose="02040502050505030304" pitchFamily="18" charset="0"/>
              </a:rPr>
              <a:t>    1960 - Το Βιετνάμ γίνεται η κυριότερη εστία μόλυνσης, ιδίως κατά τον πόλεμο με τις ΗΠΑ.</a:t>
            </a:r>
            <a:endParaRPr lang="en-GB" sz="1800" dirty="0">
              <a:solidFill>
                <a:srgbClr val="C00000"/>
              </a:solidFill>
              <a:latin typeface="Palatino Linotype" panose="02040502050505030304" pitchFamily="18" charset="0"/>
            </a:endParaRPr>
          </a:p>
        </p:txBody>
      </p:sp>
      <p:pic>
        <p:nvPicPr>
          <p:cNvPr id="2" name="Picture 1">
            <a:extLst>
              <a:ext uri="{FF2B5EF4-FFF2-40B4-BE49-F238E27FC236}">
                <a16:creationId xmlns:a16="http://schemas.microsoft.com/office/drawing/2014/main" id="{0E18B7D7-CE83-4BD0-8A6E-21FEEF561347}"/>
              </a:ext>
            </a:extLst>
          </p:cNvPr>
          <p:cNvPicPr>
            <a:picLocks noChangeAspect="1"/>
          </p:cNvPicPr>
          <p:nvPr/>
        </p:nvPicPr>
        <p:blipFill>
          <a:blip r:embed="rId4"/>
          <a:stretch>
            <a:fillRect/>
          </a:stretch>
        </p:blipFill>
        <p:spPr>
          <a:xfrm>
            <a:off x="9265666" y="762477"/>
            <a:ext cx="2926334" cy="5456393"/>
          </a:xfrm>
          <a:prstGeom prst="rect">
            <a:avLst/>
          </a:prstGeom>
        </p:spPr>
      </p:pic>
    </p:spTree>
    <p:extLst>
      <p:ext uri="{BB962C8B-B14F-4D97-AF65-F5344CB8AC3E}">
        <p14:creationId xmlns:p14="http://schemas.microsoft.com/office/powerpoint/2010/main" val="19727791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pic>
        <p:nvPicPr>
          <p:cNvPr id="8" name="Picture 7">
            <a:extLst>
              <a:ext uri="{FF2B5EF4-FFF2-40B4-BE49-F238E27FC236}">
                <a16:creationId xmlns:a16="http://schemas.microsoft.com/office/drawing/2014/main" id="{D8F9DDA7-5F36-40CD-B289-5D8E06C39200}"/>
              </a:ext>
            </a:extLst>
          </p:cNvPr>
          <p:cNvPicPr>
            <a:picLocks noChangeAspect="1"/>
          </p:cNvPicPr>
          <p:nvPr/>
        </p:nvPicPr>
        <p:blipFill>
          <a:blip r:embed="rId4"/>
          <a:stretch>
            <a:fillRect/>
          </a:stretch>
        </p:blipFill>
        <p:spPr>
          <a:xfrm>
            <a:off x="1646580" y="762476"/>
            <a:ext cx="6225211" cy="5323615"/>
          </a:xfrm>
          <a:prstGeom prst="rect">
            <a:avLst/>
          </a:prstGeom>
        </p:spPr>
      </p:pic>
      <p:pic>
        <p:nvPicPr>
          <p:cNvPr id="9" name="Picture 8">
            <a:extLst>
              <a:ext uri="{FF2B5EF4-FFF2-40B4-BE49-F238E27FC236}">
                <a16:creationId xmlns:a16="http://schemas.microsoft.com/office/drawing/2014/main" id="{D1FD61AA-1E07-4F3E-B5AD-E303F62354EB}"/>
              </a:ext>
            </a:extLst>
          </p:cNvPr>
          <p:cNvPicPr>
            <a:picLocks noChangeAspect="1"/>
          </p:cNvPicPr>
          <p:nvPr/>
        </p:nvPicPr>
        <p:blipFill>
          <a:blip r:embed="rId5"/>
          <a:stretch>
            <a:fillRect/>
          </a:stretch>
        </p:blipFill>
        <p:spPr>
          <a:xfrm>
            <a:off x="9144000" y="1152303"/>
            <a:ext cx="3048000" cy="2157427"/>
          </a:xfrm>
          <a:prstGeom prst="rect">
            <a:avLst/>
          </a:prstGeom>
        </p:spPr>
      </p:pic>
      <p:sp>
        <p:nvSpPr>
          <p:cNvPr id="13" name="Rectangle 12">
            <a:extLst>
              <a:ext uri="{FF2B5EF4-FFF2-40B4-BE49-F238E27FC236}">
                <a16:creationId xmlns:a16="http://schemas.microsoft.com/office/drawing/2014/main" id="{334EF1A5-3330-4722-9B25-F13BA22BF136}"/>
              </a:ext>
            </a:extLst>
          </p:cNvPr>
          <p:cNvSpPr/>
          <p:nvPr/>
        </p:nvSpPr>
        <p:spPr>
          <a:xfrm>
            <a:off x="9266583" y="3789228"/>
            <a:ext cx="2925417" cy="1492716"/>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900" b="1" i="0" u="none" strike="noStrike" kern="1200" cap="none" spc="0" normalizeH="0" baseline="0" noProof="0" dirty="0">
                <a:ln>
                  <a:noFill/>
                </a:ln>
                <a:solidFill>
                  <a:srgbClr val="FF0000"/>
                </a:solidFill>
                <a:effectLst/>
                <a:uLnTx/>
                <a:uFillTx/>
                <a:latin typeface="Palatino Linotype" panose="02040502050505030304" pitchFamily="18" charset="0"/>
                <a:ea typeface="Calibri" panose="020F0502020204030204" pitchFamily="34" charset="0"/>
                <a:cs typeface="+mn-cs"/>
              </a:rPr>
              <a:t>“</a:t>
            </a:r>
            <a:r>
              <a:rPr kumimoji="0" lang="en-GB" sz="1900" b="1" i="1" u="none" strike="noStrike" kern="1200" cap="none" spc="0" normalizeH="0" baseline="0" noProof="0" dirty="0">
                <a:ln>
                  <a:noFill/>
                </a:ln>
                <a:solidFill>
                  <a:srgbClr val="FF0000"/>
                </a:solidFill>
                <a:effectLst/>
                <a:uLnTx/>
                <a:uFillTx/>
                <a:latin typeface="Palatino Linotype" panose="02040502050505030304" pitchFamily="18" charset="0"/>
                <a:ea typeface="Calibri" panose="020F0502020204030204" pitchFamily="34" charset="0"/>
                <a:cs typeface="+mn-cs"/>
              </a:rPr>
              <a:t>The Triumph of Death</a:t>
            </a:r>
            <a:r>
              <a:rPr kumimoji="0" lang="en-GB" sz="1900" b="1" i="0" u="none" strike="noStrike" kern="1200" cap="none" spc="0" normalizeH="0" baseline="0" noProof="0" dirty="0">
                <a:ln>
                  <a:noFill/>
                </a:ln>
                <a:solidFill>
                  <a:srgbClr val="FF0000"/>
                </a:solidFill>
                <a:effectLst/>
                <a:uLnTx/>
                <a:uFillTx/>
                <a:latin typeface="Palatino Linotype" panose="02040502050505030304" pitchFamily="18" charset="0"/>
                <a:ea typeface="Calibri" panose="020F0502020204030204" pitchFamily="34" charset="0"/>
                <a:cs typeface="+mn-cs"/>
              </a:rPr>
              <a:t>” </a:t>
            </a:r>
            <a:endParaRPr kumimoji="0" lang="el-GR" sz="1900" b="1" i="0" u="none" strike="noStrike" kern="1200" cap="none" spc="0" normalizeH="0" baseline="0" noProof="0" dirty="0">
              <a:ln>
                <a:noFill/>
              </a:ln>
              <a:solidFill>
                <a:srgbClr val="FF0000"/>
              </a:solidFill>
              <a:effectLst/>
              <a:uLnTx/>
              <a:uFillTx/>
              <a:latin typeface="Palatino Linotype" panose="02040502050505030304" pitchFamily="18" charset="0"/>
              <a:ea typeface="Calibri" panose="020F0502020204030204" pitchFamily="34" charset="0"/>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600" b="1" i="0" u="none" strike="noStrike" kern="1200" cap="none" spc="0" normalizeH="0" baseline="0" noProof="0" dirty="0">
                <a:ln>
                  <a:noFill/>
                </a:ln>
                <a:solidFill>
                  <a:srgbClr val="FF0000"/>
                </a:solidFill>
                <a:effectLst/>
                <a:uLnTx/>
                <a:uFillTx/>
                <a:latin typeface="Palatino Linotype" panose="02040502050505030304" pitchFamily="18" charset="0"/>
                <a:ea typeface="Calibri" panose="020F0502020204030204" pitchFamily="34" charset="0"/>
                <a:cs typeface="+mn-cs"/>
              </a:rPr>
              <a:t>από:</a:t>
            </a:r>
            <a:r>
              <a:rPr kumimoji="0" lang="en-GB" sz="1600" b="1" i="0" u="none" strike="noStrike" kern="1200" cap="none" spc="0" normalizeH="0" baseline="0" noProof="0" dirty="0">
                <a:ln>
                  <a:noFill/>
                </a:ln>
                <a:solidFill>
                  <a:srgbClr val="FF0000"/>
                </a:solidFill>
                <a:effectLst/>
                <a:uLnTx/>
                <a:uFillTx/>
                <a:latin typeface="Palatino Linotype" panose="02040502050505030304" pitchFamily="18" charset="0"/>
                <a:ea typeface="Calibri" panose="020F0502020204030204" pitchFamily="34" charset="0"/>
                <a:cs typeface="+mn-cs"/>
              </a:rPr>
              <a:t> </a:t>
            </a:r>
            <a:endParaRPr kumimoji="0" lang="el-GR" sz="1600" b="1" i="0" u="none" strike="noStrike" kern="1200" cap="none" spc="0" normalizeH="0" baseline="0" noProof="0" dirty="0">
              <a:ln>
                <a:noFill/>
              </a:ln>
              <a:solidFill>
                <a:srgbClr val="FF0000"/>
              </a:solidFill>
              <a:effectLst/>
              <a:uLnTx/>
              <a:uFillTx/>
              <a:latin typeface="Palatino Linotype" panose="02040502050505030304" pitchFamily="18" charset="0"/>
              <a:ea typeface="Calibri" panose="020F0502020204030204" pitchFamily="34" charset="0"/>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FF0000"/>
                </a:solidFill>
                <a:effectLst/>
                <a:uLnTx/>
                <a:uFillTx/>
                <a:latin typeface="Palatino Linotype" panose="02040502050505030304" pitchFamily="18" charset="0"/>
                <a:ea typeface="Calibri" panose="020F0502020204030204" pitchFamily="34" charset="0"/>
                <a:cs typeface="+mn-cs"/>
              </a:rPr>
              <a:t>Pieter Brueghel </a:t>
            </a:r>
            <a:r>
              <a:rPr kumimoji="0" lang="el-GR" sz="1800" b="1" i="0" u="none" strike="noStrike" kern="1200" cap="none" spc="0" normalizeH="0" baseline="0" noProof="0" dirty="0">
                <a:ln>
                  <a:noFill/>
                </a:ln>
                <a:solidFill>
                  <a:srgbClr val="FF0000"/>
                </a:solidFill>
                <a:effectLst/>
                <a:uLnTx/>
                <a:uFillTx/>
                <a:latin typeface="Palatino Linotype" panose="02040502050505030304" pitchFamily="18" charset="0"/>
                <a:ea typeface="Calibri" panose="020F0502020204030204" pitchFamily="34" charset="0"/>
                <a:cs typeface="+mn-cs"/>
              </a:rPr>
              <a:t>ή</a:t>
            </a:r>
            <a:r>
              <a:rPr kumimoji="0" lang="en-GB" sz="1800" b="1" i="0" u="none" strike="noStrike" kern="1200" cap="none" spc="0" normalizeH="0" baseline="0" noProof="0" dirty="0">
                <a:ln>
                  <a:noFill/>
                </a:ln>
                <a:solidFill>
                  <a:srgbClr val="FF0000"/>
                </a:solidFill>
                <a:effectLst/>
                <a:uLnTx/>
                <a:uFillTx/>
                <a:latin typeface="Palatino Linotype" panose="02040502050505030304" pitchFamily="18" charset="0"/>
                <a:ea typeface="Calibri" panose="020F0502020204030204" pitchFamily="34" charset="0"/>
                <a:cs typeface="+mn-cs"/>
              </a:rPr>
              <a:t> Breughel </a:t>
            </a:r>
            <a:r>
              <a:rPr kumimoji="0" lang="el-GR" sz="1800" b="1" i="0" u="none" strike="noStrike" kern="1200" cap="none" spc="0" normalizeH="0" baseline="0" noProof="0" dirty="0">
                <a:ln>
                  <a:noFill/>
                </a:ln>
                <a:solidFill>
                  <a:srgbClr val="FF0000"/>
                </a:solidFill>
                <a:effectLst/>
                <a:uLnTx/>
                <a:uFillTx/>
                <a:latin typeface="Palatino Linotype" panose="02040502050505030304" pitchFamily="18" charset="0"/>
                <a:ea typeface="Calibri" panose="020F0502020204030204" pitchFamily="34" charset="0"/>
                <a:cs typeface="+mn-cs"/>
              </a:rPr>
              <a:t>ο πρεσβύτερος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rPr>
              <a:t>(</a:t>
            </a:r>
            <a:r>
              <a:rPr kumimoji="0" lang="en-GB" sz="1800" b="1"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rPr>
              <a:t>1525-1530</a:t>
            </a:r>
            <a:r>
              <a:rPr kumimoji="0" lang="el-GR" sz="1800" b="1"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rPr>
              <a:t>)</a:t>
            </a:r>
            <a:endParaRPr kumimoji="0" lang="en-GB" sz="1800" b="1"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endParaRPr>
          </a:p>
        </p:txBody>
      </p:sp>
    </p:spTree>
    <p:extLst>
      <p:ext uri="{BB962C8B-B14F-4D97-AF65-F5344CB8AC3E}">
        <p14:creationId xmlns:p14="http://schemas.microsoft.com/office/powerpoint/2010/main" val="24655679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4" name="Rectangle 3">
            <a:extLst>
              <a:ext uri="{FF2B5EF4-FFF2-40B4-BE49-F238E27FC236}">
                <a16:creationId xmlns:a16="http://schemas.microsoft.com/office/drawing/2014/main" id="{F434BC7B-5EAA-466E-B23E-0FCCAEC156E0}"/>
              </a:ext>
            </a:extLst>
          </p:cNvPr>
          <p:cNvSpPr/>
          <p:nvPr/>
        </p:nvSpPr>
        <p:spPr>
          <a:xfrm>
            <a:off x="193964" y="2766768"/>
            <a:ext cx="9109833" cy="395878"/>
          </a:xfrm>
          <a:prstGeom prst="rect">
            <a:avLst/>
          </a:prstGeom>
        </p:spPr>
        <p:txBody>
          <a:bodyPr wrap="square">
            <a:spAutoFit/>
          </a:bodyPr>
          <a:lstStyle/>
          <a:p>
            <a:pPr marL="0" marR="0" lvl="0" indent="0" algn="ctr" defTabSz="457200" rtl="0" eaLnBrk="1" fontAlgn="auto" latinLnBrk="0" hangingPunct="1">
              <a:lnSpc>
                <a:spcPct val="80000"/>
              </a:lnSpc>
              <a:spcBef>
                <a:spcPts val="0"/>
              </a:spcBef>
              <a:spcAft>
                <a:spcPts val="0"/>
              </a:spcAft>
              <a:buClr>
                <a:srgbClr val="40BAD2"/>
              </a:buClr>
              <a:buSzTx/>
              <a:buFontTx/>
              <a:buNone/>
              <a:tabLst/>
              <a:defRPr/>
            </a:pPr>
            <a:r>
              <a:rPr kumimoji="0" lang="el-GR" sz="24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ΠΟΙΟΙ  ΣΤΙΓΜΑΤΙΣΤΗΚΑΝ;;;;</a:t>
            </a:r>
            <a:endParaRPr kumimoji="0" lang="el-GR" sz="2000" b="0"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endParaRPr>
          </a:p>
        </p:txBody>
      </p:sp>
    </p:spTree>
    <p:extLst>
      <p:ext uri="{BB962C8B-B14F-4D97-AF65-F5344CB8AC3E}">
        <p14:creationId xmlns:p14="http://schemas.microsoft.com/office/powerpoint/2010/main" val="36296935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pic>
        <p:nvPicPr>
          <p:cNvPr id="2" name="Picture 1">
            <a:extLst>
              <a:ext uri="{FF2B5EF4-FFF2-40B4-BE49-F238E27FC236}">
                <a16:creationId xmlns:a16="http://schemas.microsoft.com/office/drawing/2014/main" id="{D5386782-763B-429F-99ED-85BDF6DBC84E}"/>
              </a:ext>
            </a:extLst>
          </p:cNvPr>
          <p:cNvPicPr>
            <a:picLocks noChangeAspect="1"/>
          </p:cNvPicPr>
          <p:nvPr/>
        </p:nvPicPr>
        <p:blipFill>
          <a:blip r:embed="rId4"/>
          <a:stretch>
            <a:fillRect/>
          </a:stretch>
        </p:blipFill>
        <p:spPr>
          <a:xfrm>
            <a:off x="9290755" y="796344"/>
            <a:ext cx="2889955" cy="2632656"/>
          </a:xfrm>
          <a:prstGeom prst="rect">
            <a:avLst/>
          </a:prstGeom>
        </p:spPr>
      </p:pic>
      <p:sp>
        <p:nvSpPr>
          <p:cNvPr id="3" name="Rectangle 2">
            <a:extLst>
              <a:ext uri="{FF2B5EF4-FFF2-40B4-BE49-F238E27FC236}">
                <a16:creationId xmlns:a16="http://schemas.microsoft.com/office/drawing/2014/main" id="{33383A80-793B-4A92-8703-17B7D5702AE8}"/>
              </a:ext>
            </a:extLst>
          </p:cNvPr>
          <p:cNvSpPr/>
          <p:nvPr/>
        </p:nvSpPr>
        <p:spPr>
          <a:xfrm>
            <a:off x="9279466" y="3429000"/>
            <a:ext cx="2901244" cy="2585323"/>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rPr>
              <a:t>Ξυλογραφία που απεικονίζει Εβραίους, που λανθασμένα κατηγορούνται για την εξάπλωση της πανώλης, να καίγονται μέχρι θανάτου κατά τη διάρκεια ενός θρησκευτικού πογκρόμ.</a:t>
            </a:r>
            <a:endParaRPr kumimoji="0" lang="en-GB" sz="1800" b="0"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endParaRPr>
          </a:p>
        </p:txBody>
      </p:sp>
      <p:sp>
        <p:nvSpPr>
          <p:cNvPr id="4" name="Rectangle 3">
            <a:extLst>
              <a:ext uri="{FF2B5EF4-FFF2-40B4-BE49-F238E27FC236}">
                <a16:creationId xmlns:a16="http://schemas.microsoft.com/office/drawing/2014/main" id="{F434BC7B-5EAA-466E-B23E-0FCCAEC156E0}"/>
              </a:ext>
            </a:extLst>
          </p:cNvPr>
          <p:cNvSpPr/>
          <p:nvPr/>
        </p:nvSpPr>
        <p:spPr>
          <a:xfrm>
            <a:off x="0" y="1067277"/>
            <a:ext cx="9109833" cy="4739759"/>
          </a:xfrm>
          <a:prstGeom prst="rect">
            <a:avLst/>
          </a:prstGeom>
        </p:spPr>
        <p:txBody>
          <a:bodyPr wrap="square">
            <a:spAutoFit/>
          </a:bodyPr>
          <a:lstStyle/>
          <a:p>
            <a:pPr lvl="0" algn="ctr">
              <a:lnSpc>
                <a:spcPct val="80000"/>
              </a:lnSpc>
              <a:buClr>
                <a:srgbClr val="40BAD2"/>
              </a:buClr>
              <a:defRPr/>
            </a:pPr>
            <a:r>
              <a:rPr lang="el-GR" sz="2000" b="1" dirty="0">
                <a:solidFill>
                  <a:srgbClr val="C00000"/>
                </a:solidFill>
                <a:latin typeface="Palatino Linotype" panose="02040502050505030304" pitchFamily="18" charset="0"/>
              </a:rPr>
              <a:t>ΣΤΙΓΜΑΤΙΣΜΕΝΟΙ</a:t>
            </a:r>
          </a:p>
          <a:p>
            <a:pPr lvl="0" algn="ctr">
              <a:lnSpc>
                <a:spcPct val="80000"/>
              </a:lnSpc>
              <a:buClr>
                <a:srgbClr val="40BAD2"/>
              </a:buClr>
              <a:defRPr/>
            </a:pPr>
            <a:r>
              <a:rPr lang="el-GR" sz="2000" b="1" dirty="0">
                <a:solidFill>
                  <a:srgbClr val="C00000"/>
                </a:solidFill>
                <a:latin typeface="Palatino Linotype" panose="02040502050505030304" pitchFamily="18" charset="0"/>
              </a:rPr>
              <a:t>ΥΠΕΥΘΥΝΟΙ  ΓΙΑ  ΤΗΝ  ΕΞΑΠΛΩΣΗ  ΤΗΣ ΧΟΛΕΡΑΣ</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l-GR" sz="1800" b="1"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endParaRPr>
          </a:p>
          <a:p>
            <a:pPr marL="285750" marR="0" lvl="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l-GR" sz="1800" b="1"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rPr>
              <a:t>Σεπτέμβριος 1348</a:t>
            </a:r>
            <a:r>
              <a:rPr kumimoji="0" lang="el-GR" sz="1800" b="0"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rPr>
              <a:t> – Πρώτη καταγεγραμμένη «</a:t>
            </a:r>
            <a:r>
              <a:rPr kumimoji="0" lang="el-GR" sz="1800" b="0" i="1"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rPr>
              <a:t>εξομολόγηση</a:t>
            </a:r>
            <a:r>
              <a:rPr kumimoji="0" lang="el-GR" sz="1800" b="0"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rPr>
              <a:t>», στο Κάστρο του Chillon στη λίμνη της Γενεύης. Κατηγορούμενος παραδέχεται ότι ένας Εβραίος της Σαβοΐας είχε δηλητηριάσει πηγάδια και τρόφιμα </a:t>
            </a:r>
            <a:r>
              <a:rPr kumimoji="0" lang="en-GB" sz="1800" b="0"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rPr>
              <a:t>“</a:t>
            </a:r>
            <a:r>
              <a:rPr kumimoji="0" lang="el-GR" sz="1800" b="0" i="1"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rPr>
              <a:t>για να σκοτώσει και να καταστρέψει ολόκληρο τον Χριστιανισμό</a:t>
            </a:r>
            <a:r>
              <a:rPr kumimoji="0" lang="en-GB" sz="1800" b="0"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rPr>
              <a:t>”</a:t>
            </a:r>
            <a:r>
              <a:rPr kumimoji="0" lang="el-GR" sz="1800" b="0"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rPr>
              <a:t>. Ψεύτικες ομολογίες όπως αυτή κυκλοφόρησαν σε όλη τη Γερμανία, οδηγώντας σε μια ακόμη μεγαλύτερη πεποίθηση ότι οι Εβραίοι ήταν υπεύθυνοι για τον Μαύρο Θάνατο.</a:t>
            </a:r>
          </a:p>
          <a:p>
            <a:pPr marL="285750" marR="0" lvl="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l-GR" sz="1800" b="1"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rPr>
              <a:t>Νοέμβριος 1348 </a:t>
            </a:r>
            <a:r>
              <a:rPr kumimoji="0" lang="el-GR" sz="1800" b="0"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rPr>
              <a:t>- Ξεκίνησε οργανωμένη σφαγή κατά των Εβραίων, αρχικά στη Γερμανία, μήνες πριν καν φτάσει η πανούκλα στη χώρα.</a:t>
            </a:r>
          </a:p>
          <a:p>
            <a:pPr marL="285750" marR="0" lvl="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l-GR" sz="1800" b="1"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rPr>
              <a:t>Ιανουάριος 1349 </a:t>
            </a:r>
            <a:r>
              <a:rPr kumimoji="0" lang="el-GR" sz="1800" b="0"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rPr>
              <a:t>– Εβραίοι δολοφονήθηκαν σε ξεχωριστά γεγονότα στο Speyer της Γερμανίας και στη Βασιλεία της Ελβετίας.</a:t>
            </a:r>
          </a:p>
          <a:p>
            <a:pPr marL="285750" marR="0" lvl="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l-GR" sz="1800" b="1"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rPr>
              <a:t>04 Ιανουαρίου 1349 </a:t>
            </a:r>
            <a:r>
              <a:rPr kumimoji="0" lang="el-GR" sz="1800" b="0"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rPr>
              <a:t>– Μια κοινότητα Εβραίων στη Γερμανία φυλακίστηκε.</a:t>
            </a:r>
          </a:p>
          <a:p>
            <a:pPr marL="285750" marR="0" lvl="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l-GR" sz="1800" b="1"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rPr>
              <a:t>03 Μαρτίου 1349- </a:t>
            </a:r>
            <a:r>
              <a:rPr kumimoji="0" lang="el-GR" sz="1800" b="0"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rPr>
              <a:t>330  Εβραίοι κάηκαν τελικά μέχρι θανάτου.</a:t>
            </a:r>
          </a:p>
          <a:p>
            <a:pPr marL="285750" marR="0" lvl="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l-GR" sz="1800" b="1"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rPr>
              <a:t>Φεβρουάριος 1349 </a:t>
            </a:r>
            <a:r>
              <a:rPr kumimoji="0" lang="el-GR" sz="1800" b="0"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rPr>
              <a:t>- 2.000 Εβραίοι κάηκαν μέχρι θανάτου σε ένα ξύλινο ικρίωμα στο εβραϊκό νεκροταφείο στο Στρασβούργο.</a:t>
            </a:r>
          </a:p>
        </p:txBody>
      </p:sp>
    </p:spTree>
    <p:extLst>
      <p:ext uri="{BB962C8B-B14F-4D97-AF65-F5344CB8AC3E}">
        <p14:creationId xmlns:p14="http://schemas.microsoft.com/office/powerpoint/2010/main" val="3084550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3" name="Rectangle 2">
            <a:extLst>
              <a:ext uri="{FF2B5EF4-FFF2-40B4-BE49-F238E27FC236}">
                <a16:creationId xmlns:a16="http://schemas.microsoft.com/office/drawing/2014/main" id="{33383A80-793B-4A92-8703-17B7D5702AE8}"/>
              </a:ext>
            </a:extLst>
          </p:cNvPr>
          <p:cNvSpPr/>
          <p:nvPr/>
        </p:nvSpPr>
        <p:spPr>
          <a:xfrm>
            <a:off x="9288032" y="3801534"/>
            <a:ext cx="2901244" cy="2031325"/>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rPr>
              <a:t>Ξυλογραφία του 16</a:t>
            </a:r>
            <a:r>
              <a:rPr kumimoji="0" lang="el-GR" sz="1800" b="0" i="0" u="none" strike="noStrike" kern="1200" cap="none" spc="0" normalizeH="0" baseline="30000" noProof="0" dirty="0">
                <a:ln>
                  <a:noFill/>
                </a:ln>
                <a:solidFill>
                  <a:srgbClr val="FF0000"/>
                </a:solidFill>
                <a:effectLst/>
                <a:uLnTx/>
                <a:uFillTx/>
                <a:latin typeface="Palatino Linotype" panose="02040502050505030304" pitchFamily="18" charset="0"/>
                <a:ea typeface="+mn-ea"/>
                <a:cs typeface="+mn-cs"/>
              </a:rPr>
              <a:t>ου</a:t>
            </a:r>
            <a:r>
              <a:rPr kumimoji="0" lang="el-GR" sz="1800" b="0"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rPr>
              <a:t>  αιώνα που απεικονίζει την καύση μέχρι θανάτου ανθρώπων που κατηγορούνται ότι δηλητηρίασαν πηγάδια με την πανώλη.</a:t>
            </a:r>
            <a:endParaRPr kumimoji="0" lang="en-GB" sz="1800" b="0"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endParaRPr>
          </a:p>
        </p:txBody>
      </p:sp>
      <p:sp>
        <p:nvSpPr>
          <p:cNvPr id="4" name="Rectangle 3">
            <a:extLst>
              <a:ext uri="{FF2B5EF4-FFF2-40B4-BE49-F238E27FC236}">
                <a16:creationId xmlns:a16="http://schemas.microsoft.com/office/drawing/2014/main" id="{F434BC7B-5EAA-466E-B23E-0FCCAEC156E0}"/>
              </a:ext>
            </a:extLst>
          </p:cNvPr>
          <p:cNvSpPr/>
          <p:nvPr/>
        </p:nvSpPr>
        <p:spPr>
          <a:xfrm>
            <a:off x="0" y="1101144"/>
            <a:ext cx="9109833" cy="5016758"/>
          </a:xfrm>
          <a:prstGeom prst="rect">
            <a:avLst/>
          </a:prstGeom>
        </p:spPr>
        <p:txBody>
          <a:bodyPr wrap="square">
            <a:spAutoFit/>
          </a:bodyPr>
          <a:lstStyle/>
          <a:p>
            <a:pPr lvl="0" algn="ctr">
              <a:lnSpc>
                <a:spcPct val="80000"/>
              </a:lnSpc>
              <a:buClr>
                <a:srgbClr val="40BAD2"/>
              </a:buClr>
              <a:defRPr/>
            </a:pPr>
            <a:r>
              <a:rPr lang="el-GR" sz="2000" b="1" dirty="0">
                <a:solidFill>
                  <a:srgbClr val="C00000"/>
                </a:solidFill>
                <a:latin typeface="Palatino Linotype" panose="02040502050505030304" pitchFamily="18" charset="0"/>
              </a:rPr>
              <a:t>ΣΤΙΓΜΑΤΙΣΜΕΝΟΙ</a:t>
            </a:r>
          </a:p>
          <a:p>
            <a:pPr lvl="0" algn="ctr">
              <a:lnSpc>
                <a:spcPct val="80000"/>
              </a:lnSpc>
              <a:buClr>
                <a:srgbClr val="40BAD2"/>
              </a:buClr>
              <a:defRPr/>
            </a:pPr>
            <a:r>
              <a:rPr lang="el-GR" sz="2000" b="1" dirty="0">
                <a:solidFill>
                  <a:srgbClr val="C00000"/>
                </a:solidFill>
                <a:latin typeface="Palatino Linotype" panose="02040502050505030304" pitchFamily="18" charset="0"/>
              </a:rPr>
              <a:t>ΥΠΕΥΘΥΝΟΙ  ΓΙΑ  ΤΗΝ  ΕΞΑΠΛΩΣΗ  ΤΗΣ ΧΟΛΕΡΑΣ</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l-GR" sz="1800" b="1"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endParaRPr>
          </a:p>
          <a:p>
            <a:pPr marL="285750" marR="0" lvl="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l-GR" sz="1800" b="1"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rPr>
              <a:t>Καλοκαίρι του 1349 </a:t>
            </a:r>
            <a:r>
              <a:rPr kumimoji="0" lang="el-GR" sz="1800" b="0"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rPr>
              <a:t>- 12.000 ο κατά προσέγγιση αριθμός των Εβραίων που δολοφονήθηκαν στο Μάιντς της Γερμανίας.</a:t>
            </a:r>
          </a:p>
          <a:p>
            <a:pPr marL="285750" marR="0" lvl="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l-GR" sz="1800" b="0"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rPr>
              <a:t>2.500 – το κατά προσέγγιση μέγεθος της εβραϊκής κοινότητας στη Μασσαλία της Γαλλίας. Εδώ έμειναν αβλαβείς, με αποτέλεσμα να επιλέξουν από άλλες πόλεις που κατευθύνονταν εκεί για ασφάλεια.</a:t>
            </a:r>
          </a:p>
          <a:p>
            <a:pPr marL="285750" marR="0" lvl="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l-GR" sz="1800" b="0"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rPr>
              <a:t>300 – οι εκτιμώμενες εβραϊκές κοινότητες που επηρεάστηκαν από δυσφήμιση, απέλαση και δολοφονίες.</a:t>
            </a: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endParaRPr>
          </a:p>
          <a:p>
            <a:pPr marL="285750" indent="-285750" algn="just">
              <a:buFont typeface="Wingdings" panose="05000000000000000000" pitchFamily="2" charset="2"/>
              <a:buChar char="Ø"/>
              <a:defRPr/>
            </a:pPr>
            <a:r>
              <a:rPr kumimoji="0" lang="el-GR" sz="1800" b="1" i="1"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rPr>
              <a:t>Ιούλιος 1348 </a:t>
            </a:r>
            <a:r>
              <a:rPr kumimoji="0" lang="el-GR" sz="1800" b="0" i="1"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rPr>
              <a:t>- </a:t>
            </a:r>
            <a:r>
              <a:rPr kumimoji="0" lang="en-GB" sz="1800" b="0" i="1"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rPr>
              <a:t>“</a:t>
            </a:r>
            <a:r>
              <a:rPr kumimoji="0" lang="el-GR" sz="1800" b="0" i="1"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rPr>
              <a:t>Δεν μπορεί να είναι αλήθεια ότι οι Εβραίοι είναι η αιτία της πανώλης καθώς πλήττει τους ίδιους τους Εβραίους</a:t>
            </a:r>
            <a:r>
              <a:rPr kumimoji="0" lang="en-GB" sz="1800" b="0" i="1"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rPr>
              <a:t>“</a:t>
            </a:r>
            <a:r>
              <a:rPr kumimoji="0" lang="el-GR" sz="1800" b="0" i="1"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rPr>
              <a:t>. – Πάπας Κλήμης VI.</a:t>
            </a:r>
          </a:p>
          <a:p>
            <a:pPr marL="285750" indent="-285750" algn="just">
              <a:buFont typeface="Wingdings" panose="05000000000000000000" pitchFamily="2" charset="2"/>
              <a:buChar char="Ø"/>
              <a:defRPr/>
            </a:pPr>
            <a:r>
              <a:rPr lang="el-GR" b="1" i="1" dirty="0">
                <a:solidFill>
                  <a:srgbClr val="FF0000"/>
                </a:solidFill>
                <a:latin typeface="Palatino Linotype" panose="02040502050505030304" pitchFamily="18" charset="0"/>
              </a:rPr>
              <a:t>26 Σεπτεμβρίου 1348</a:t>
            </a:r>
            <a:r>
              <a:rPr lang="el-GR" i="1" dirty="0">
                <a:solidFill>
                  <a:srgbClr val="FF0000"/>
                </a:solidFill>
                <a:latin typeface="Palatino Linotype" panose="02040502050505030304" pitchFamily="18" charset="0"/>
              </a:rPr>
              <a:t> – ημερομηνία κατά την οποία ο Πάπας εξέδωσε έναν δεύτερο παπικό έγγραφο, το Quamvis Perfidiam, καλώντας τον κλήρο να προστατεύσει τους Εβραίους και δηλώνοντας ότι </a:t>
            </a:r>
            <a:r>
              <a:rPr lang="en-GB" i="1" dirty="0">
                <a:solidFill>
                  <a:srgbClr val="FF0000"/>
                </a:solidFill>
                <a:latin typeface="Palatino Linotype" panose="02040502050505030304" pitchFamily="18" charset="0"/>
              </a:rPr>
              <a:t>“</a:t>
            </a:r>
            <a:r>
              <a:rPr lang="el-GR" i="1" dirty="0">
                <a:solidFill>
                  <a:srgbClr val="FF0000"/>
                </a:solidFill>
                <a:latin typeface="Palatino Linotype" panose="02040502050505030304" pitchFamily="18" charset="0"/>
              </a:rPr>
              <a:t>ορισμένοι Χριστιανοί, παρασυρμένοι από αυτόν τον ψεύτη, τον διάβολο, καταλογίζουν τον λοιμό σε δηλητηρίαση από Εβραίους</a:t>
            </a:r>
            <a:r>
              <a:rPr lang="en-GB" i="1" dirty="0">
                <a:solidFill>
                  <a:srgbClr val="FF0000"/>
                </a:solidFill>
                <a:latin typeface="Palatino Linotype" panose="02040502050505030304" pitchFamily="18" charset="0"/>
              </a:rPr>
              <a:t>”</a:t>
            </a:r>
            <a:r>
              <a:rPr lang="el-GR" i="1" dirty="0">
                <a:solidFill>
                  <a:srgbClr val="FF0000"/>
                </a:solidFill>
                <a:latin typeface="Palatino Linotype" panose="02040502050505030304" pitchFamily="18" charset="0"/>
              </a:rPr>
              <a:t>.</a:t>
            </a:r>
          </a:p>
          <a:p>
            <a:pPr marL="285750" marR="0" lvl="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l-GR" sz="1800" b="0" i="1"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endParaRPr>
          </a:p>
        </p:txBody>
      </p:sp>
      <p:pic>
        <p:nvPicPr>
          <p:cNvPr id="13" name="Picture 12">
            <a:extLst>
              <a:ext uri="{FF2B5EF4-FFF2-40B4-BE49-F238E27FC236}">
                <a16:creationId xmlns:a16="http://schemas.microsoft.com/office/drawing/2014/main" id="{BBD7021C-2379-42C3-9ECA-F4EBEEA263E3}"/>
              </a:ext>
            </a:extLst>
          </p:cNvPr>
          <p:cNvPicPr>
            <a:picLocks noChangeAspect="1"/>
          </p:cNvPicPr>
          <p:nvPr/>
        </p:nvPicPr>
        <p:blipFill>
          <a:blip r:embed="rId4"/>
          <a:stretch>
            <a:fillRect/>
          </a:stretch>
        </p:blipFill>
        <p:spPr>
          <a:xfrm>
            <a:off x="9316055" y="783376"/>
            <a:ext cx="2873221" cy="2949718"/>
          </a:xfrm>
          <a:prstGeom prst="rect">
            <a:avLst/>
          </a:prstGeom>
        </p:spPr>
      </p:pic>
    </p:spTree>
    <p:extLst>
      <p:ext uri="{BB962C8B-B14F-4D97-AF65-F5344CB8AC3E}">
        <p14:creationId xmlns:p14="http://schemas.microsoft.com/office/powerpoint/2010/main" val="32084977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6" name="Subtitle 2">
            <a:extLst>
              <a:ext uri="{FF2B5EF4-FFF2-40B4-BE49-F238E27FC236}">
                <a16:creationId xmlns:a16="http://schemas.microsoft.com/office/drawing/2014/main" id="{4C7733E1-EF0A-431A-A5B0-C0685588E44E}"/>
              </a:ext>
            </a:extLst>
          </p:cNvPr>
          <p:cNvSpPr>
            <a:spLocks noGrp="1"/>
          </p:cNvSpPr>
          <p:nvPr>
            <p:ph type="subTitle" idx="1"/>
          </p:nvPr>
        </p:nvSpPr>
        <p:spPr>
          <a:xfrm>
            <a:off x="201145" y="969966"/>
            <a:ext cx="9070076" cy="3115017"/>
          </a:xfrm>
        </p:spPr>
        <p:txBody>
          <a:bodyPr>
            <a:noAutofit/>
          </a:bodyPr>
          <a:lstStyle/>
          <a:p>
            <a:pPr algn="ctr"/>
            <a:r>
              <a:rPr lang="el-GR" sz="2400" b="1" dirty="0">
                <a:solidFill>
                  <a:srgbClr val="C00000"/>
                </a:solidFill>
                <a:latin typeface="Palatino Linotype" panose="02040502050505030304" pitchFamily="18" charset="0"/>
              </a:rPr>
              <a:t>ΨΩΡΙΑΣΗ</a:t>
            </a:r>
          </a:p>
          <a:p>
            <a:pPr marL="285750" indent="-285750">
              <a:buClr>
                <a:srgbClr val="FF0000"/>
              </a:buClr>
              <a:buFont typeface="Wingdings" panose="05000000000000000000" pitchFamily="2" charset="2"/>
              <a:buChar char="q"/>
            </a:pPr>
            <a:r>
              <a:rPr lang="el-GR" sz="1800" b="1" dirty="0">
                <a:solidFill>
                  <a:srgbClr val="C00000"/>
                </a:solidFill>
                <a:latin typeface="Palatino Linotype" panose="02040502050505030304" pitchFamily="18" charset="0"/>
              </a:rPr>
              <a:t>Χρόνια φλεγμονώδης δερματοπάθεια με ανοσολογικό υπόστρωμα.</a:t>
            </a:r>
          </a:p>
          <a:p>
            <a:pPr marL="285750" indent="-285750">
              <a:buClr>
                <a:srgbClr val="FF0000"/>
              </a:buClr>
              <a:buFont typeface="Wingdings" panose="05000000000000000000" pitchFamily="2" charset="2"/>
              <a:buChar char="q"/>
            </a:pPr>
            <a:r>
              <a:rPr lang="el-GR" sz="1800" b="1" dirty="0">
                <a:solidFill>
                  <a:srgbClr val="C00000"/>
                </a:solidFill>
                <a:latin typeface="Palatino Linotype" panose="02040502050505030304" pitchFamily="18" charset="0"/>
              </a:rPr>
              <a:t>Η ψωρίαση δεν είναι κάτι παροδικό αλλά είναι μια χρόνια νόσος που χαρακτηρίζεται από εξάρσεις και υφέσεις.</a:t>
            </a:r>
          </a:p>
          <a:p>
            <a:pPr marL="285750" indent="-285750">
              <a:buClr>
                <a:srgbClr val="FF0000"/>
              </a:buClr>
              <a:buFont typeface="Wingdings" panose="05000000000000000000" pitchFamily="2" charset="2"/>
              <a:buChar char="q"/>
            </a:pPr>
            <a:r>
              <a:rPr lang="el-GR" sz="1800" b="1" dirty="0">
                <a:solidFill>
                  <a:srgbClr val="C00000"/>
                </a:solidFill>
                <a:latin typeface="Palatino Linotype" panose="02040502050505030304" pitchFamily="18" charset="0"/>
              </a:rPr>
              <a:t>Προσβάλλει περίπου το 1-3% του παγκόσμιου πληθυσμού.</a:t>
            </a:r>
          </a:p>
          <a:p>
            <a:pPr marL="285750" indent="-285750">
              <a:buClr>
                <a:srgbClr val="FF0000"/>
              </a:buClr>
              <a:buFont typeface="Wingdings" panose="05000000000000000000" pitchFamily="2" charset="2"/>
              <a:buChar char="q"/>
            </a:pPr>
            <a:r>
              <a:rPr lang="el-GR" sz="1800" b="1" dirty="0">
                <a:solidFill>
                  <a:srgbClr val="C00000"/>
                </a:solidFill>
                <a:latin typeface="Palatino Linotype" panose="02040502050505030304" pitchFamily="18" charset="0"/>
              </a:rPr>
              <a:t>Εμφανίζεται σε οποιαδήποτε ηλικία και προσβάλει εξίσου και τα δύο φύλα.</a:t>
            </a:r>
          </a:p>
          <a:p>
            <a:pPr marL="285750" indent="-285750">
              <a:buClr>
                <a:srgbClr val="FF0000"/>
              </a:buClr>
              <a:buFont typeface="Wingdings" panose="05000000000000000000" pitchFamily="2" charset="2"/>
              <a:buChar char="q"/>
            </a:pPr>
            <a:r>
              <a:rPr lang="el-GR" sz="1800" b="1" dirty="0">
                <a:solidFill>
                  <a:srgbClr val="C00000"/>
                </a:solidFill>
                <a:latin typeface="Palatino Linotype" panose="02040502050505030304" pitchFamily="18" charset="0"/>
              </a:rPr>
              <a:t>Υπάρχουν δύο τύποι ψωρίασης: Ο Τύπος Ι και ο Τύπος ΙΙ.</a:t>
            </a:r>
          </a:p>
          <a:p>
            <a:pPr marL="285750" indent="-285750">
              <a:buClr>
                <a:srgbClr val="FF0000"/>
              </a:buClr>
              <a:buFont typeface="Wingdings" panose="05000000000000000000" pitchFamily="2" charset="2"/>
              <a:buChar char="q"/>
            </a:pPr>
            <a:r>
              <a:rPr lang="el-GR" sz="1800" b="1" dirty="0">
                <a:solidFill>
                  <a:srgbClr val="C00000"/>
                </a:solidFill>
                <a:highlight>
                  <a:srgbClr val="FFFF00"/>
                </a:highlight>
                <a:latin typeface="Palatino Linotype" panose="02040502050505030304" pitchFamily="18" charset="0"/>
              </a:rPr>
              <a:t>Δεν είναι μεταδοτική</a:t>
            </a:r>
            <a:endParaRPr lang="el-GR" sz="1800" dirty="0">
              <a:solidFill>
                <a:srgbClr val="C00000"/>
              </a:solidFill>
              <a:highlight>
                <a:srgbClr val="FFFF00"/>
              </a:highlight>
              <a:latin typeface="Palatino Linotype" panose="02040502050505030304" pitchFamily="18" charset="0"/>
            </a:endParaRPr>
          </a:p>
          <a:p>
            <a:pPr marL="285750" indent="-285750">
              <a:buClr>
                <a:srgbClr val="FF0000"/>
              </a:buClr>
              <a:buFont typeface="Wingdings" panose="05000000000000000000" pitchFamily="2" charset="2"/>
              <a:buChar char="q"/>
            </a:pPr>
            <a:endParaRPr lang="el-GR" sz="1800" dirty="0">
              <a:solidFill>
                <a:srgbClr val="C00000"/>
              </a:solidFill>
              <a:latin typeface="Palatino Linotype" panose="02040502050505030304" pitchFamily="18" charset="0"/>
            </a:endParaRPr>
          </a:p>
          <a:p>
            <a:r>
              <a:rPr lang="el-GR" sz="1800" dirty="0">
                <a:solidFill>
                  <a:srgbClr val="C00000"/>
                </a:solidFill>
                <a:latin typeface="Palatino Linotype" panose="02040502050505030304" pitchFamily="18" charset="0"/>
              </a:rPr>
              <a:t> </a:t>
            </a:r>
            <a:endParaRPr lang="en-GB" sz="1800" dirty="0">
              <a:solidFill>
                <a:srgbClr val="C00000"/>
              </a:solidFill>
              <a:latin typeface="Palatino Linotype" panose="02040502050505030304" pitchFamily="18" charset="0"/>
            </a:endParaRPr>
          </a:p>
        </p:txBody>
      </p:sp>
      <p:pic>
        <p:nvPicPr>
          <p:cNvPr id="4" name="Picture 3">
            <a:extLst>
              <a:ext uri="{FF2B5EF4-FFF2-40B4-BE49-F238E27FC236}">
                <a16:creationId xmlns:a16="http://schemas.microsoft.com/office/drawing/2014/main" id="{24CD64BA-BE7D-440D-B1ED-7B3CBA6FA410}"/>
              </a:ext>
            </a:extLst>
          </p:cNvPr>
          <p:cNvPicPr>
            <a:picLocks noChangeAspect="1"/>
          </p:cNvPicPr>
          <p:nvPr/>
        </p:nvPicPr>
        <p:blipFill>
          <a:blip r:embed="rId4"/>
          <a:stretch>
            <a:fillRect/>
          </a:stretch>
        </p:blipFill>
        <p:spPr>
          <a:xfrm>
            <a:off x="9271221" y="762476"/>
            <a:ext cx="2920779" cy="2562779"/>
          </a:xfrm>
          <a:prstGeom prst="rect">
            <a:avLst/>
          </a:prstGeom>
        </p:spPr>
      </p:pic>
      <p:pic>
        <p:nvPicPr>
          <p:cNvPr id="5" name="Picture 4">
            <a:extLst>
              <a:ext uri="{FF2B5EF4-FFF2-40B4-BE49-F238E27FC236}">
                <a16:creationId xmlns:a16="http://schemas.microsoft.com/office/drawing/2014/main" id="{B260040E-F62D-46AD-83C5-6711DE367985}"/>
              </a:ext>
            </a:extLst>
          </p:cNvPr>
          <p:cNvPicPr>
            <a:picLocks noChangeAspect="1"/>
          </p:cNvPicPr>
          <p:nvPr/>
        </p:nvPicPr>
        <p:blipFill>
          <a:blip r:embed="rId5"/>
          <a:stretch>
            <a:fillRect/>
          </a:stretch>
        </p:blipFill>
        <p:spPr>
          <a:xfrm>
            <a:off x="9271221" y="3532744"/>
            <a:ext cx="2920779" cy="2562779"/>
          </a:xfrm>
          <a:prstGeom prst="rect">
            <a:avLst/>
          </a:prstGeom>
        </p:spPr>
      </p:pic>
      <p:sp>
        <p:nvSpPr>
          <p:cNvPr id="13" name="Subtitle 2">
            <a:extLst>
              <a:ext uri="{FF2B5EF4-FFF2-40B4-BE49-F238E27FC236}">
                <a16:creationId xmlns:a16="http://schemas.microsoft.com/office/drawing/2014/main" id="{1A1BF10B-9A8B-4D28-9AF3-A33851351CC8}"/>
              </a:ext>
            </a:extLst>
          </p:cNvPr>
          <p:cNvSpPr txBox="1">
            <a:spLocks/>
          </p:cNvSpPr>
          <p:nvPr/>
        </p:nvSpPr>
        <p:spPr>
          <a:xfrm>
            <a:off x="201145" y="3905322"/>
            <a:ext cx="9070076" cy="311501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algn="ctr"/>
            <a:r>
              <a:rPr lang="el-GR" sz="2400" b="1" dirty="0">
                <a:solidFill>
                  <a:srgbClr val="C00000"/>
                </a:solidFill>
                <a:latin typeface="Palatino Linotype" panose="02040502050505030304" pitchFamily="18" charset="0"/>
              </a:rPr>
              <a:t>ΨΩΡΑ</a:t>
            </a:r>
          </a:p>
          <a:p>
            <a:pPr marL="285750" indent="-285750">
              <a:buClr>
                <a:srgbClr val="FF0000"/>
              </a:buClr>
              <a:buFont typeface="Wingdings" panose="05000000000000000000" pitchFamily="2" charset="2"/>
              <a:buChar char="q"/>
            </a:pPr>
            <a:r>
              <a:rPr lang="el-GR" sz="1800" b="1" dirty="0">
                <a:solidFill>
                  <a:srgbClr val="C00000"/>
                </a:solidFill>
                <a:latin typeface="Palatino Linotype" panose="02040502050505030304" pitchFamily="18" charset="0"/>
              </a:rPr>
              <a:t>Η ψώρα </a:t>
            </a:r>
            <a:r>
              <a:rPr lang="el-GR" sz="1800" b="1" dirty="0">
                <a:solidFill>
                  <a:srgbClr val="C00000"/>
                </a:solidFill>
                <a:highlight>
                  <a:srgbClr val="FFFF00"/>
                </a:highlight>
                <a:latin typeface="Palatino Linotype" panose="02040502050505030304" pitchFamily="18" charset="0"/>
              </a:rPr>
              <a:t>είναι μεταδοτική </a:t>
            </a:r>
            <a:r>
              <a:rPr lang="el-GR" sz="1800" b="1" dirty="0">
                <a:solidFill>
                  <a:srgbClr val="C00000"/>
                </a:solidFill>
                <a:latin typeface="Palatino Linotype" panose="02040502050505030304" pitchFamily="18" charset="0"/>
              </a:rPr>
              <a:t>παρασιτική νόσος του δέρματος από το άκαρι της ψώρας (</a:t>
            </a:r>
            <a:r>
              <a:rPr lang="el-GR" sz="1800" b="1" i="1" dirty="0">
                <a:solidFill>
                  <a:srgbClr val="C00000"/>
                </a:solidFill>
                <a:latin typeface="Palatino Linotype" panose="02040502050505030304" pitchFamily="18" charset="0"/>
              </a:rPr>
              <a:t>Sarcoptes scabiei</a:t>
            </a:r>
            <a:r>
              <a:rPr lang="el-GR" sz="1800" b="1" dirty="0">
                <a:solidFill>
                  <a:srgbClr val="C00000"/>
                </a:solidFill>
                <a:latin typeface="Palatino Linotype" panose="02040502050505030304" pitchFamily="18" charset="0"/>
              </a:rPr>
              <a:t>).</a:t>
            </a:r>
          </a:p>
          <a:p>
            <a:pPr marL="285750" indent="-285750">
              <a:buClr>
                <a:srgbClr val="FF0000"/>
              </a:buClr>
              <a:buFont typeface="Wingdings" panose="05000000000000000000" pitchFamily="2" charset="2"/>
              <a:buChar char="q"/>
            </a:pPr>
            <a:r>
              <a:rPr lang="el-GR" sz="1800" b="1" dirty="0">
                <a:solidFill>
                  <a:srgbClr val="C00000"/>
                </a:solidFill>
                <a:latin typeface="Palatino Linotype" panose="02040502050505030304" pitchFamily="18" charset="0"/>
              </a:rPr>
              <a:t>Τα πιο συχνά συμπτώματα είναι ο έντονος κνισμός και ερυθρό βλατιδώδες εξάνθημα.</a:t>
            </a:r>
          </a:p>
          <a:p>
            <a:pPr marL="285750" indent="-285750">
              <a:buClr>
                <a:srgbClr val="FF0000"/>
              </a:buClr>
              <a:buFont typeface="Wingdings" panose="05000000000000000000" pitchFamily="2" charset="2"/>
              <a:buChar char="q"/>
            </a:pPr>
            <a:r>
              <a:rPr lang="el-GR" sz="1800" b="1" dirty="0">
                <a:solidFill>
                  <a:srgbClr val="C00000"/>
                </a:solidFill>
                <a:latin typeface="Palatino Linotype" panose="02040502050505030304" pitchFamily="18" charset="0"/>
              </a:rPr>
              <a:t>Περιστασιακά μπορεί να είναι ορατές μικρές σήραγγες στο δέρμα.</a:t>
            </a:r>
            <a:endParaRPr lang="el-GR" sz="1800" dirty="0">
              <a:solidFill>
                <a:srgbClr val="C00000"/>
              </a:solidFill>
              <a:latin typeface="Palatino Linotype" panose="02040502050505030304" pitchFamily="18" charset="0"/>
            </a:endParaRPr>
          </a:p>
          <a:p>
            <a:r>
              <a:rPr lang="el-GR" sz="1800" dirty="0">
                <a:solidFill>
                  <a:srgbClr val="C00000"/>
                </a:solidFill>
                <a:latin typeface="Palatino Linotype" panose="02040502050505030304" pitchFamily="18" charset="0"/>
              </a:rPr>
              <a:t> </a:t>
            </a:r>
            <a:endParaRPr lang="en-GB" sz="1800" dirty="0">
              <a:solidFill>
                <a:srgbClr val="C00000"/>
              </a:solidFill>
              <a:latin typeface="Palatino Linotype" panose="02040502050505030304" pitchFamily="18" charset="0"/>
            </a:endParaRPr>
          </a:p>
        </p:txBody>
      </p:sp>
    </p:spTree>
    <p:extLst>
      <p:ext uri="{BB962C8B-B14F-4D97-AF65-F5344CB8AC3E}">
        <p14:creationId xmlns:p14="http://schemas.microsoft.com/office/powerpoint/2010/main" val="39688187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2" name="Rectangle 2">
            <a:extLst>
              <a:ext uri="{FF2B5EF4-FFF2-40B4-BE49-F238E27FC236}">
                <a16:creationId xmlns:a16="http://schemas.microsoft.com/office/drawing/2014/main" id="{E0CE9AC2-99BA-4C0F-8773-CF97BCF87605}"/>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orbel" panose="020B0503020204020204"/>
              <a:ea typeface="+mn-ea"/>
              <a:cs typeface="+mn-cs"/>
            </a:endParaRPr>
          </a:p>
        </p:txBody>
      </p:sp>
      <p:sp>
        <p:nvSpPr>
          <p:cNvPr id="3" name="Rectangle 4">
            <a:extLst>
              <a:ext uri="{FF2B5EF4-FFF2-40B4-BE49-F238E27FC236}">
                <a16:creationId xmlns:a16="http://schemas.microsoft.com/office/drawing/2014/main" id="{4737C4CD-844A-44DB-92EB-9C4118F77CEC}"/>
              </a:ext>
            </a:extLst>
          </p:cNvPr>
          <p:cNvSpPr>
            <a:spLocks noChangeArrowheads="1"/>
          </p:cNvSpPr>
          <p:nvPr/>
        </p:nvSpPr>
        <p:spPr bwMode="auto">
          <a:xfrm>
            <a:off x="4254500" y="15240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orbel" panose="020B0503020204020204"/>
              <a:ea typeface="+mn-ea"/>
              <a:cs typeface="+mn-cs"/>
            </a:endParaRPr>
          </a:p>
        </p:txBody>
      </p:sp>
      <p:sp>
        <p:nvSpPr>
          <p:cNvPr id="14" name="Rectangle 13">
            <a:extLst>
              <a:ext uri="{FF2B5EF4-FFF2-40B4-BE49-F238E27FC236}">
                <a16:creationId xmlns:a16="http://schemas.microsoft.com/office/drawing/2014/main" id="{D57FB2DF-769B-42EE-853F-75C129F1AF96}"/>
              </a:ext>
            </a:extLst>
          </p:cNvPr>
          <p:cNvSpPr/>
          <p:nvPr/>
        </p:nvSpPr>
        <p:spPr>
          <a:xfrm>
            <a:off x="1669527" y="3223750"/>
            <a:ext cx="6279283" cy="523220"/>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l-GR" sz="2800" b="1" dirty="0">
                <a:solidFill>
                  <a:srgbClr val="C00000"/>
                </a:solidFill>
                <a:latin typeface="Palatino Linotype" panose="02040502050505030304" pitchFamily="18" charset="0"/>
              </a:rPr>
              <a:t>ΜΗ   ΜΕΤΑΔΟΤΙΚΕΣ   ΑΣΘΕΝΕΙΕΣ</a:t>
            </a:r>
            <a:endParaRPr kumimoji="0" lang="en-GB" sz="2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pic>
        <p:nvPicPr>
          <p:cNvPr id="4" name="Picture 3">
            <a:extLst>
              <a:ext uri="{FF2B5EF4-FFF2-40B4-BE49-F238E27FC236}">
                <a16:creationId xmlns:a16="http://schemas.microsoft.com/office/drawing/2014/main" id="{C9C85D0A-A803-4282-B62B-B32C00C81A88}"/>
              </a:ext>
            </a:extLst>
          </p:cNvPr>
          <p:cNvPicPr>
            <a:picLocks noChangeAspect="1"/>
          </p:cNvPicPr>
          <p:nvPr/>
        </p:nvPicPr>
        <p:blipFill>
          <a:blip r:embed="rId4"/>
          <a:stretch>
            <a:fillRect/>
          </a:stretch>
        </p:blipFill>
        <p:spPr>
          <a:xfrm>
            <a:off x="9259570" y="1208306"/>
            <a:ext cx="2932430" cy="4554107"/>
          </a:xfrm>
          <a:prstGeom prst="rect">
            <a:avLst/>
          </a:prstGeom>
        </p:spPr>
      </p:pic>
    </p:spTree>
    <p:extLst>
      <p:ext uri="{BB962C8B-B14F-4D97-AF65-F5344CB8AC3E}">
        <p14:creationId xmlns:p14="http://schemas.microsoft.com/office/powerpoint/2010/main" val="16470333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8" name="Subtitle 2">
            <a:extLst>
              <a:ext uri="{FF2B5EF4-FFF2-40B4-BE49-F238E27FC236}">
                <a16:creationId xmlns:a16="http://schemas.microsoft.com/office/drawing/2014/main" id="{B06C7069-6858-4C3D-A49F-84B72EF6B7BB}"/>
              </a:ext>
            </a:extLst>
          </p:cNvPr>
          <p:cNvSpPr txBox="1">
            <a:spLocks/>
          </p:cNvSpPr>
          <p:nvPr/>
        </p:nvSpPr>
        <p:spPr>
          <a:xfrm>
            <a:off x="34167" y="1727101"/>
            <a:ext cx="9078029" cy="3282218"/>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marL="285750" indent="-285750">
              <a:buClr>
                <a:srgbClr val="FF0000"/>
              </a:buClr>
              <a:buFont typeface="Wingdings" panose="05000000000000000000" pitchFamily="2" charset="2"/>
              <a:buChar char="q"/>
            </a:pPr>
            <a:r>
              <a:rPr lang="el-GR" sz="1800" b="1" dirty="0">
                <a:solidFill>
                  <a:srgbClr val="C00000"/>
                </a:solidFill>
                <a:latin typeface="Palatino Linotype" panose="02040502050505030304" pitchFamily="18" charset="0"/>
              </a:rPr>
              <a:t>Είναι κληρονομική νόσος και μπορεί να το έχει είτε ο πατέρας, είτε η μητέρα του παιδιού είτε και οι δύο γονείς.</a:t>
            </a:r>
          </a:p>
          <a:p>
            <a:pPr marL="285750" indent="-285750">
              <a:buClr>
                <a:srgbClr val="FF0000"/>
              </a:buClr>
              <a:buFont typeface="Wingdings" panose="05000000000000000000" pitchFamily="2" charset="2"/>
              <a:buChar char="q"/>
            </a:pPr>
            <a:r>
              <a:rPr lang="el-GR" sz="1800" b="1" dirty="0">
                <a:solidFill>
                  <a:srgbClr val="C00000"/>
                </a:solidFill>
                <a:latin typeface="Palatino Linotype" panose="02040502050505030304" pitchFamily="18" charset="0"/>
              </a:rPr>
              <a:t>Στον οργανισμό μας κάθε χαρακτηριστικό ελέγχεται από την παρουσία ενός ζεύγους γονιδίων. Από αυτά το ένα το κληρονομούμε από τη μητέρα και το άλλο από τον πατέρα.</a:t>
            </a:r>
          </a:p>
          <a:p>
            <a:pPr marL="285750" indent="-285750">
              <a:buClr>
                <a:srgbClr val="FF0000"/>
              </a:buClr>
              <a:buFont typeface="Wingdings" panose="05000000000000000000" pitchFamily="2" charset="2"/>
              <a:buChar char="q"/>
            </a:pPr>
            <a:r>
              <a:rPr lang="el-GR" sz="1800" b="1" dirty="0">
                <a:solidFill>
                  <a:srgbClr val="C00000"/>
                </a:solidFill>
                <a:latin typeface="Palatino Linotype" panose="02040502050505030304" pitchFamily="18" charset="0"/>
              </a:rPr>
              <a:t>Όσοι είναι ετερόζυγοι της β-μεσογειακής αναιμίας είναι υγιείς φορείς και όχι νοσούντες. Χαρακτηριστικό γνώρισμά τους είναι ότι έχουν σχετικά μικρότερο αιματοκρίτη και κάποιες μορφολογικές ατυπίες των ερυθρών αιμοσφαιρίων σε μικρό ποσοστό.</a:t>
            </a:r>
            <a:endParaRPr lang="en-GB" sz="1800" b="1" dirty="0">
              <a:solidFill>
                <a:srgbClr val="C00000"/>
              </a:solidFill>
              <a:latin typeface="Palatino Linotype" panose="02040502050505030304" pitchFamily="18" charset="0"/>
            </a:endParaRPr>
          </a:p>
          <a:p>
            <a:pPr marL="285750" indent="-285750">
              <a:buClr>
                <a:srgbClr val="FF0000"/>
              </a:buClr>
              <a:buFont typeface="Wingdings" panose="05000000000000000000" pitchFamily="2" charset="2"/>
              <a:buChar char="q"/>
            </a:pPr>
            <a:r>
              <a:rPr lang="el-GR" sz="1800" b="1" dirty="0">
                <a:solidFill>
                  <a:srgbClr val="C00000"/>
                </a:solidFill>
                <a:latin typeface="Palatino Linotype" panose="02040502050505030304" pitchFamily="18" charset="0"/>
              </a:rPr>
              <a:t>Το </a:t>
            </a:r>
            <a:r>
              <a:rPr lang="en-GB" sz="1800" b="1" dirty="0">
                <a:solidFill>
                  <a:srgbClr val="C00000"/>
                </a:solidFill>
                <a:latin typeface="Palatino Linotype" panose="02040502050505030304" pitchFamily="18" charset="0"/>
              </a:rPr>
              <a:t>“</a:t>
            </a:r>
            <a:r>
              <a:rPr lang="el-GR" sz="1800" b="1" i="1" dirty="0">
                <a:solidFill>
                  <a:srgbClr val="C00000"/>
                </a:solidFill>
                <a:latin typeface="Palatino Linotype" panose="02040502050505030304" pitchFamily="18" charset="0"/>
              </a:rPr>
              <a:t>στίγμα</a:t>
            </a:r>
            <a:r>
              <a:rPr lang="en-GB" sz="1800" b="1" i="1" dirty="0">
                <a:solidFill>
                  <a:srgbClr val="C00000"/>
                </a:solidFill>
                <a:latin typeface="Palatino Linotype" panose="02040502050505030304" pitchFamily="18" charset="0"/>
              </a:rPr>
              <a:t>”</a:t>
            </a:r>
            <a:r>
              <a:rPr lang="el-GR" sz="1800" b="1" dirty="0">
                <a:solidFill>
                  <a:srgbClr val="C00000"/>
                </a:solidFill>
                <a:latin typeface="Palatino Linotype" panose="02040502050505030304" pitchFamily="18" charset="0"/>
              </a:rPr>
              <a:t> της Μεσογειακής Αναιμίας είναι ένας αδόκιμος όρος που δυστυχώς χρησιμοποιείται συχνά, αντικαθιστώντας τον ανωτέρω ιατρικό όρο.</a:t>
            </a:r>
          </a:p>
          <a:p>
            <a:pPr>
              <a:buClr>
                <a:srgbClr val="FF0000"/>
              </a:buClr>
            </a:pPr>
            <a:endParaRPr lang="el-GR" sz="1800" dirty="0">
              <a:solidFill>
                <a:srgbClr val="C00000"/>
              </a:solidFill>
              <a:latin typeface="Palatino Linotype" panose="02040502050505030304" pitchFamily="18" charset="0"/>
            </a:endParaRPr>
          </a:p>
        </p:txBody>
      </p:sp>
      <p:sp>
        <p:nvSpPr>
          <p:cNvPr id="2" name="Rectangle 2">
            <a:extLst>
              <a:ext uri="{FF2B5EF4-FFF2-40B4-BE49-F238E27FC236}">
                <a16:creationId xmlns:a16="http://schemas.microsoft.com/office/drawing/2014/main" id="{E0CE9AC2-99BA-4C0F-8773-CF97BCF87605}"/>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3" name="Rectangle 4">
            <a:extLst>
              <a:ext uri="{FF2B5EF4-FFF2-40B4-BE49-F238E27FC236}">
                <a16:creationId xmlns:a16="http://schemas.microsoft.com/office/drawing/2014/main" id="{4737C4CD-844A-44DB-92EB-9C4118F77CEC}"/>
              </a:ext>
            </a:extLst>
          </p:cNvPr>
          <p:cNvSpPr>
            <a:spLocks noChangeArrowheads="1"/>
          </p:cNvSpPr>
          <p:nvPr/>
        </p:nvSpPr>
        <p:spPr bwMode="auto">
          <a:xfrm>
            <a:off x="4254500" y="15240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2049" name="Picture 1">
            <a:extLst>
              <a:ext uri="{FF2B5EF4-FFF2-40B4-BE49-F238E27FC236}">
                <a16:creationId xmlns:a16="http://schemas.microsoft.com/office/drawing/2014/main" id="{8B329FD4-D708-4040-B8C6-671FA537F5A7}"/>
              </a:ext>
            </a:extLst>
          </p:cNvPr>
          <p:cNvPicPr preferRelativeResize="0">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03026" y="3485360"/>
            <a:ext cx="2881023" cy="2549680"/>
          </a:xfrm>
          <a:prstGeom prst="rect">
            <a:avLst/>
          </a:prstGeom>
          <a:solidFill>
            <a:srgbClr val="FFFFFF"/>
          </a:solidFill>
          <a:ln w="12700">
            <a:solidFill>
              <a:srgbClr val="000000"/>
            </a:solidFill>
            <a:round/>
            <a:headEnd/>
            <a:tailEnd/>
          </a:ln>
        </p:spPr>
      </p:pic>
      <p:pic>
        <p:nvPicPr>
          <p:cNvPr id="13" name="Picture 1">
            <a:extLst>
              <a:ext uri="{FF2B5EF4-FFF2-40B4-BE49-F238E27FC236}">
                <a16:creationId xmlns:a16="http://schemas.microsoft.com/office/drawing/2014/main" id="{92C4E9E8-D3CC-4E82-9ABD-C9272B1CC1BE}"/>
              </a:ext>
            </a:extLst>
          </p:cNvPr>
          <p:cNvPicPr preferRelativeResize="0">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90119" y="762477"/>
            <a:ext cx="2881023" cy="2549681"/>
          </a:xfrm>
          <a:prstGeom prst="rect">
            <a:avLst/>
          </a:prstGeom>
          <a:solidFill>
            <a:srgbClr val="FFFFFF"/>
          </a:solidFill>
          <a:ln w="12700">
            <a:solidFill>
              <a:srgbClr val="000000"/>
            </a:solidFill>
            <a:round/>
            <a:headEnd/>
            <a:tailEnd/>
          </a:ln>
        </p:spPr>
      </p:pic>
      <p:sp>
        <p:nvSpPr>
          <p:cNvPr id="14" name="Rectangle 13">
            <a:extLst>
              <a:ext uri="{FF2B5EF4-FFF2-40B4-BE49-F238E27FC236}">
                <a16:creationId xmlns:a16="http://schemas.microsoft.com/office/drawing/2014/main" id="{D57FB2DF-769B-42EE-853F-75C129F1AF96}"/>
              </a:ext>
            </a:extLst>
          </p:cNvPr>
          <p:cNvSpPr/>
          <p:nvPr/>
        </p:nvSpPr>
        <p:spPr>
          <a:xfrm>
            <a:off x="1962320" y="1123890"/>
            <a:ext cx="5376793" cy="400110"/>
          </a:xfrm>
          <a:prstGeom prst="rect">
            <a:avLst/>
          </a:prstGeom>
        </p:spPr>
        <p:txBody>
          <a:bodyPr wrap="none">
            <a:spAutoFit/>
          </a:bodyPr>
          <a:lstStyle/>
          <a:p>
            <a:r>
              <a:rPr lang="el-GR" sz="2000" b="1" dirty="0">
                <a:solidFill>
                  <a:srgbClr val="C00000"/>
                </a:solidFill>
                <a:latin typeface="Palatino Linotype" panose="02040502050505030304" pitchFamily="18" charset="0"/>
              </a:rPr>
              <a:t>ΕΤΕΡΟΖΥΓΟΣ β-ΜΕΣΟΓΕΙΑΚΗ ΑΝΑΙΜΙΑ</a:t>
            </a:r>
            <a:endParaRPr lang="en-GB" sz="2000" b="1" dirty="0">
              <a:solidFill>
                <a:srgbClr val="C00000"/>
              </a:solidFill>
              <a:latin typeface="Palatino Linotype" panose="02040502050505030304" pitchFamily="18" charset="0"/>
            </a:endParaRPr>
          </a:p>
        </p:txBody>
      </p:sp>
    </p:spTree>
    <p:extLst>
      <p:ext uri="{BB962C8B-B14F-4D97-AF65-F5344CB8AC3E}">
        <p14:creationId xmlns:p14="http://schemas.microsoft.com/office/powerpoint/2010/main" val="38379433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6" name="Subtitle 2">
            <a:extLst>
              <a:ext uri="{FF2B5EF4-FFF2-40B4-BE49-F238E27FC236}">
                <a16:creationId xmlns:a16="http://schemas.microsoft.com/office/drawing/2014/main" id="{FEA2AF7B-42EF-41DE-B193-A38610F3FE15}"/>
              </a:ext>
            </a:extLst>
          </p:cNvPr>
          <p:cNvSpPr>
            <a:spLocks noGrp="1"/>
          </p:cNvSpPr>
          <p:nvPr>
            <p:ph type="subTitle" idx="1"/>
          </p:nvPr>
        </p:nvSpPr>
        <p:spPr>
          <a:xfrm>
            <a:off x="119270" y="1304012"/>
            <a:ext cx="8969071" cy="3312864"/>
          </a:xfrm>
        </p:spPr>
        <p:txBody>
          <a:bodyPr>
            <a:noAutofit/>
          </a:bodyPr>
          <a:lstStyle/>
          <a:p>
            <a:pPr algn="ctr"/>
            <a:r>
              <a:rPr lang="el-GR" sz="2400" b="1" dirty="0">
                <a:solidFill>
                  <a:srgbClr val="C00000"/>
                </a:solidFill>
                <a:latin typeface="Palatino Linotype" panose="02040502050505030304" pitchFamily="18" charset="0"/>
              </a:rPr>
              <a:t>ΝΟΣΟΣ </a:t>
            </a:r>
            <a:r>
              <a:rPr lang="en-GB" sz="2400" b="1" dirty="0">
                <a:solidFill>
                  <a:srgbClr val="C00000"/>
                </a:solidFill>
                <a:latin typeface="Palatino Linotype" panose="02040502050505030304" pitchFamily="18" charset="0"/>
              </a:rPr>
              <a:t>ALZHEIMER</a:t>
            </a:r>
            <a:endParaRPr lang="el-GR" sz="2400" b="1" dirty="0">
              <a:solidFill>
                <a:srgbClr val="C00000"/>
              </a:solidFill>
              <a:latin typeface="Palatino Linotype" panose="02040502050505030304" pitchFamily="18" charset="0"/>
            </a:endParaRPr>
          </a:p>
          <a:p>
            <a:endParaRPr lang="el-GR" sz="1800" dirty="0">
              <a:solidFill>
                <a:srgbClr val="C00000"/>
              </a:solidFill>
              <a:latin typeface="Palatino Linotype" panose="02040502050505030304" pitchFamily="18" charset="0"/>
            </a:endParaRPr>
          </a:p>
          <a:p>
            <a:pPr marL="285750" indent="-285750">
              <a:buClr>
                <a:srgbClr val="FF0000"/>
              </a:buClr>
              <a:buFont typeface="Wingdings" panose="05000000000000000000" pitchFamily="2" charset="2"/>
              <a:buChar char="q"/>
            </a:pPr>
            <a:r>
              <a:rPr lang="el-GR" sz="1800" b="1" dirty="0">
                <a:solidFill>
                  <a:srgbClr val="C00000"/>
                </a:solidFill>
                <a:latin typeface="Palatino Linotype" panose="02040502050505030304" pitchFamily="18" charset="0"/>
              </a:rPr>
              <a:t>Η νόσος Alzheimer είναι μια χρόνια εκφυλιστική νόσος του εγκεφάλου και αποτελεί το συχνότερο αίτιο της άνοιας.</a:t>
            </a:r>
          </a:p>
          <a:p>
            <a:pPr marL="285750" indent="-285750">
              <a:buClr>
                <a:srgbClr val="FF0000"/>
              </a:buClr>
              <a:buFont typeface="Wingdings" panose="05000000000000000000" pitchFamily="2" charset="2"/>
              <a:buChar char="q"/>
            </a:pPr>
            <a:r>
              <a:rPr lang="el-GR" sz="1800" b="1" dirty="0">
                <a:solidFill>
                  <a:srgbClr val="C00000"/>
                </a:solidFill>
                <a:latin typeface="Palatino Linotype" panose="02040502050505030304" pitchFamily="18" charset="0"/>
              </a:rPr>
              <a:t>Η κύρια κλινική εκδήλωση της είναι η διαταραχή στη μνήμη, αλλά προσβάλλονται και άλλες εγκεφαλικές λειτουργίες και έτσι επηρεάζεται σοβαρά η κοινωνική ζωή του ασθενούς.</a:t>
            </a:r>
          </a:p>
          <a:p>
            <a:pPr marL="285750" indent="-285750">
              <a:buClr>
                <a:srgbClr val="FF0000"/>
              </a:buClr>
              <a:buFont typeface="Wingdings" panose="05000000000000000000" pitchFamily="2" charset="2"/>
              <a:buChar char="q"/>
            </a:pPr>
            <a:r>
              <a:rPr lang="el-GR" sz="1800" b="1" dirty="0">
                <a:solidFill>
                  <a:srgbClr val="C00000"/>
                </a:solidFill>
                <a:latin typeface="Palatino Linotype" panose="02040502050505030304" pitchFamily="18" charset="0"/>
              </a:rPr>
              <a:t>Η νόσος Alzheimer δεν έχει σχέση με την φυσιολογική γήρανση και λειτουργική έκπτωση του εγκεφάλου.</a:t>
            </a:r>
          </a:p>
          <a:p>
            <a:pPr marL="285750" indent="-285750">
              <a:buClr>
                <a:srgbClr val="FF0000"/>
              </a:buClr>
              <a:buFont typeface="Wingdings" panose="05000000000000000000" pitchFamily="2" charset="2"/>
              <a:buChar char="q"/>
            </a:pPr>
            <a:r>
              <a:rPr lang="el-GR" sz="1800" b="1" dirty="0">
                <a:solidFill>
                  <a:srgbClr val="C00000"/>
                </a:solidFill>
                <a:latin typeface="Palatino Linotype" panose="02040502050505030304" pitchFamily="18" charset="0"/>
              </a:rPr>
              <a:t>Ωστόσο, όσο μεγαλώνει κανείς, τόσο πιο πολύ έχει πιθανότητες να προσβληθεί από τη νόσο. </a:t>
            </a:r>
            <a:endParaRPr lang="en-GB" sz="1800" b="1" dirty="0">
              <a:solidFill>
                <a:srgbClr val="C00000"/>
              </a:solidFill>
              <a:latin typeface="Palatino Linotype" panose="02040502050505030304" pitchFamily="18" charset="0"/>
            </a:endParaRPr>
          </a:p>
        </p:txBody>
      </p:sp>
      <p:pic>
        <p:nvPicPr>
          <p:cNvPr id="3" name="Picture 2">
            <a:extLst>
              <a:ext uri="{FF2B5EF4-FFF2-40B4-BE49-F238E27FC236}">
                <a16:creationId xmlns:a16="http://schemas.microsoft.com/office/drawing/2014/main" id="{28413A39-65C3-4193-A37F-E7C3468CCFEC}"/>
              </a:ext>
            </a:extLst>
          </p:cNvPr>
          <p:cNvPicPr>
            <a:picLocks noChangeAspect="1"/>
          </p:cNvPicPr>
          <p:nvPr/>
        </p:nvPicPr>
        <p:blipFill>
          <a:blip r:embed="rId4"/>
          <a:stretch>
            <a:fillRect/>
          </a:stretch>
        </p:blipFill>
        <p:spPr>
          <a:xfrm>
            <a:off x="9279172" y="2175262"/>
            <a:ext cx="2912828" cy="2309274"/>
          </a:xfrm>
          <a:prstGeom prst="rect">
            <a:avLst/>
          </a:prstGeom>
        </p:spPr>
      </p:pic>
    </p:spTree>
    <p:extLst>
      <p:ext uri="{BB962C8B-B14F-4D97-AF65-F5344CB8AC3E}">
        <p14:creationId xmlns:p14="http://schemas.microsoft.com/office/powerpoint/2010/main" val="24795113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2" name="Rectangle 1">
            <a:extLst>
              <a:ext uri="{FF2B5EF4-FFF2-40B4-BE49-F238E27FC236}">
                <a16:creationId xmlns:a16="http://schemas.microsoft.com/office/drawing/2014/main" id="{688CE7A5-0F05-40B9-B2BD-A4E77FEC8DDB}"/>
              </a:ext>
            </a:extLst>
          </p:cNvPr>
          <p:cNvSpPr/>
          <p:nvPr/>
        </p:nvSpPr>
        <p:spPr>
          <a:xfrm>
            <a:off x="246490" y="1582341"/>
            <a:ext cx="8897510" cy="3416320"/>
          </a:xfrm>
          <a:prstGeom prst="rect">
            <a:avLst/>
          </a:prstGeom>
        </p:spPr>
        <p:txBody>
          <a:bodyPr wrap="square">
            <a:spAutoFit/>
          </a:bodyPr>
          <a:lstStyle/>
          <a:p>
            <a:pPr algn="ctr"/>
            <a:r>
              <a:rPr lang="el-GR" b="1" dirty="0">
                <a:solidFill>
                  <a:srgbClr val="C00000"/>
                </a:solidFill>
                <a:latin typeface="Palatino Linotype" panose="02040502050505030304" pitchFamily="18" charset="0"/>
              </a:rPr>
              <a:t> Κατανομή Εκπαιδευτικού Επιπέδου</a:t>
            </a:r>
            <a:endParaRPr lang="en-GB" b="1" dirty="0">
              <a:solidFill>
                <a:srgbClr val="C00000"/>
              </a:solidFill>
              <a:latin typeface="Palatino Linotype" panose="02040502050505030304" pitchFamily="18" charset="0"/>
            </a:endParaRPr>
          </a:p>
          <a:p>
            <a:pPr algn="ctr"/>
            <a:endParaRPr lang="en-GB" b="1" dirty="0">
              <a:solidFill>
                <a:srgbClr val="C00000"/>
              </a:solidFill>
              <a:latin typeface="Palatino Linotype" panose="02040502050505030304" pitchFamily="18" charset="0"/>
            </a:endParaRPr>
          </a:p>
          <a:p>
            <a:pPr algn="ctr"/>
            <a:endParaRPr lang="el-GR" b="1" dirty="0">
              <a:solidFill>
                <a:srgbClr val="C00000"/>
              </a:solidFill>
              <a:latin typeface="Palatino Linotype" panose="02040502050505030304" pitchFamily="18" charset="0"/>
            </a:endParaRPr>
          </a:p>
          <a:p>
            <a:r>
              <a:rPr lang="el-GR" b="1" dirty="0">
                <a:solidFill>
                  <a:srgbClr val="C00000"/>
                </a:solidFill>
                <a:latin typeface="Palatino Linotype" panose="02040502050505030304" pitchFamily="18" charset="0"/>
              </a:rPr>
              <a:t>Βαθμίδες Εκπαίδευσης</a:t>
            </a:r>
            <a:r>
              <a:rPr lang="en-GB" b="1" dirty="0">
                <a:solidFill>
                  <a:srgbClr val="C00000"/>
                </a:solidFill>
                <a:latin typeface="Palatino Linotype" panose="02040502050505030304" pitchFamily="18" charset="0"/>
              </a:rPr>
              <a:t>                        </a:t>
            </a:r>
            <a:r>
              <a:rPr lang="el-GR" b="1" dirty="0">
                <a:solidFill>
                  <a:srgbClr val="C00000"/>
                </a:solidFill>
                <a:latin typeface="Palatino Linotype" panose="02040502050505030304" pitchFamily="18" charset="0"/>
              </a:rPr>
              <a:t>Ποσοστό</a:t>
            </a:r>
            <a:r>
              <a:rPr lang="en-GB" b="1" dirty="0">
                <a:solidFill>
                  <a:srgbClr val="C00000"/>
                </a:solidFill>
                <a:latin typeface="Palatino Linotype" panose="02040502050505030304" pitchFamily="18" charset="0"/>
              </a:rPr>
              <a:t> </a:t>
            </a:r>
            <a:r>
              <a:rPr lang="el-GR" b="1" dirty="0">
                <a:solidFill>
                  <a:srgbClr val="C00000"/>
                </a:solidFill>
                <a:latin typeface="Palatino Linotype" panose="02040502050505030304" pitchFamily="18" charset="0"/>
              </a:rPr>
              <a:t>%</a:t>
            </a:r>
          </a:p>
          <a:p>
            <a:r>
              <a:rPr lang="en-GB" dirty="0">
                <a:solidFill>
                  <a:srgbClr val="C00000"/>
                </a:solidFill>
                <a:latin typeface="Palatino Linotype" panose="02040502050505030304" pitchFamily="18" charset="0"/>
              </a:rPr>
              <a:t>	</a:t>
            </a:r>
            <a:endParaRPr lang="el-GR" dirty="0">
              <a:solidFill>
                <a:srgbClr val="C00000"/>
              </a:solidFill>
              <a:latin typeface="Palatino Linotype" panose="02040502050505030304" pitchFamily="18" charset="0"/>
            </a:endParaRPr>
          </a:p>
          <a:p>
            <a:r>
              <a:rPr lang="el-GR" dirty="0">
                <a:solidFill>
                  <a:srgbClr val="C00000"/>
                </a:solidFill>
                <a:latin typeface="Palatino Linotype" panose="02040502050505030304" pitchFamily="18" charset="0"/>
              </a:rPr>
              <a:t>ΚΑΘΟΛΟΥ ΣΧΟΛΕΙΟ </a:t>
            </a:r>
            <a:r>
              <a:rPr lang="en-GB" dirty="0">
                <a:solidFill>
                  <a:srgbClr val="C00000"/>
                </a:solidFill>
                <a:latin typeface="Palatino Linotype" panose="02040502050505030304" pitchFamily="18" charset="0"/>
              </a:rPr>
              <a:t>                           </a:t>
            </a:r>
            <a:r>
              <a:rPr lang="el-GR" dirty="0">
                <a:solidFill>
                  <a:srgbClr val="C00000"/>
                </a:solidFill>
                <a:latin typeface="Palatino Linotype" panose="02040502050505030304" pitchFamily="18" charset="0"/>
              </a:rPr>
              <a:t> 2,2</a:t>
            </a:r>
          </a:p>
          <a:p>
            <a:r>
              <a:rPr lang="el-GR" dirty="0">
                <a:solidFill>
                  <a:srgbClr val="C00000"/>
                </a:solidFill>
                <a:latin typeface="Palatino Linotype" panose="02040502050505030304" pitchFamily="18" charset="0"/>
              </a:rPr>
              <a:t>ΔΗΜΟΤΙΚΟ </a:t>
            </a:r>
            <a:r>
              <a:rPr lang="en-GB" dirty="0">
                <a:solidFill>
                  <a:srgbClr val="C00000"/>
                </a:solidFill>
                <a:latin typeface="Palatino Linotype" panose="02040502050505030304" pitchFamily="18" charset="0"/>
              </a:rPr>
              <a:t>                                             </a:t>
            </a:r>
            <a:r>
              <a:rPr lang="el-GR" dirty="0">
                <a:solidFill>
                  <a:srgbClr val="C00000"/>
                </a:solidFill>
                <a:latin typeface="Palatino Linotype" panose="02040502050505030304" pitchFamily="18" charset="0"/>
              </a:rPr>
              <a:t>11</a:t>
            </a:r>
          </a:p>
          <a:p>
            <a:r>
              <a:rPr lang="el-GR" dirty="0">
                <a:solidFill>
                  <a:srgbClr val="C00000"/>
                </a:solidFill>
                <a:latin typeface="Palatino Linotype" panose="02040502050505030304" pitchFamily="18" charset="0"/>
              </a:rPr>
              <a:t>ΓΥΜΝΑΣΙΟ </a:t>
            </a:r>
            <a:r>
              <a:rPr lang="en-GB" dirty="0">
                <a:solidFill>
                  <a:srgbClr val="C00000"/>
                </a:solidFill>
                <a:latin typeface="Palatino Linotype" panose="02040502050505030304" pitchFamily="18" charset="0"/>
              </a:rPr>
              <a:t>                                            </a:t>
            </a:r>
            <a:r>
              <a:rPr lang="el-GR" dirty="0">
                <a:solidFill>
                  <a:srgbClr val="C00000"/>
                </a:solidFill>
                <a:latin typeface="Palatino Linotype" panose="02040502050505030304" pitchFamily="18" charset="0"/>
              </a:rPr>
              <a:t> 17,6</a:t>
            </a:r>
          </a:p>
          <a:p>
            <a:r>
              <a:rPr lang="el-GR" dirty="0">
                <a:solidFill>
                  <a:srgbClr val="C00000"/>
                </a:solidFill>
                <a:latin typeface="Palatino Linotype" panose="02040502050505030304" pitchFamily="18" charset="0"/>
              </a:rPr>
              <a:t>ΛΥΚΕΙΟ </a:t>
            </a:r>
            <a:r>
              <a:rPr lang="en-GB" dirty="0">
                <a:solidFill>
                  <a:srgbClr val="C00000"/>
                </a:solidFill>
                <a:latin typeface="Palatino Linotype" panose="02040502050505030304" pitchFamily="18" charset="0"/>
              </a:rPr>
              <a:t>                                                   </a:t>
            </a:r>
            <a:r>
              <a:rPr lang="el-GR" dirty="0">
                <a:solidFill>
                  <a:srgbClr val="C00000"/>
                </a:solidFill>
                <a:latin typeface="Palatino Linotype" panose="02040502050505030304" pitchFamily="18" charset="0"/>
              </a:rPr>
              <a:t> 45,1</a:t>
            </a:r>
          </a:p>
          <a:p>
            <a:r>
              <a:rPr lang="el-GR" dirty="0">
                <a:solidFill>
                  <a:srgbClr val="C00000"/>
                </a:solidFill>
                <a:latin typeface="Palatino Linotype" panose="02040502050505030304" pitchFamily="18" charset="0"/>
              </a:rPr>
              <a:t>ΠΑΝΕΠΙΣΤΗΜΙΟ </a:t>
            </a:r>
            <a:r>
              <a:rPr lang="en-GB" dirty="0">
                <a:solidFill>
                  <a:srgbClr val="C00000"/>
                </a:solidFill>
                <a:latin typeface="Palatino Linotype" panose="02040502050505030304" pitchFamily="18" charset="0"/>
              </a:rPr>
              <a:t>                                  </a:t>
            </a:r>
            <a:r>
              <a:rPr lang="el-GR" dirty="0">
                <a:solidFill>
                  <a:srgbClr val="C00000"/>
                </a:solidFill>
                <a:latin typeface="Palatino Linotype" panose="02040502050505030304" pitchFamily="18" charset="0"/>
              </a:rPr>
              <a:t> 23,1</a:t>
            </a:r>
          </a:p>
          <a:p>
            <a:r>
              <a:rPr lang="el-GR" dirty="0">
                <a:solidFill>
                  <a:srgbClr val="C00000"/>
                </a:solidFill>
                <a:latin typeface="Palatino Linotype" panose="02040502050505030304" pitchFamily="18" charset="0"/>
              </a:rPr>
              <a:t>ΜΕΤΑΠΤΥΧΙΑΚΑ </a:t>
            </a:r>
            <a:r>
              <a:rPr lang="en-GB" dirty="0">
                <a:solidFill>
                  <a:srgbClr val="C00000"/>
                </a:solidFill>
                <a:latin typeface="Palatino Linotype" panose="02040502050505030304" pitchFamily="18" charset="0"/>
              </a:rPr>
              <a:t>                                    </a:t>
            </a:r>
            <a:r>
              <a:rPr lang="el-GR" dirty="0">
                <a:solidFill>
                  <a:srgbClr val="C00000"/>
                </a:solidFill>
                <a:latin typeface="Palatino Linotype" panose="02040502050505030304" pitchFamily="18" charset="0"/>
              </a:rPr>
              <a:t> 1,1</a:t>
            </a:r>
          </a:p>
          <a:p>
            <a:r>
              <a:rPr lang="el-GR" dirty="0">
                <a:solidFill>
                  <a:srgbClr val="C00000"/>
                </a:solidFill>
                <a:latin typeface="Palatino Linotype" panose="02040502050505030304" pitchFamily="18" charset="0"/>
              </a:rPr>
              <a:t>Σύνολο </a:t>
            </a:r>
            <a:r>
              <a:rPr lang="en-GB" dirty="0">
                <a:solidFill>
                  <a:srgbClr val="C00000"/>
                </a:solidFill>
                <a:latin typeface="Palatino Linotype" panose="02040502050505030304" pitchFamily="18" charset="0"/>
              </a:rPr>
              <a:t>                                                   </a:t>
            </a:r>
            <a:r>
              <a:rPr lang="el-GR" dirty="0">
                <a:solidFill>
                  <a:srgbClr val="C00000"/>
                </a:solidFill>
                <a:latin typeface="Palatino Linotype" panose="02040502050505030304" pitchFamily="18" charset="0"/>
              </a:rPr>
              <a:t> 100</a:t>
            </a:r>
            <a:endParaRPr lang="en-GB" dirty="0">
              <a:solidFill>
                <a:srgbClr val="C00000"/>
              </a:solidFill>
              <a:latin typeface="Palatino Linotype" panose="02040502050505030304" pitchFamily="18" charset="0"/>
            </a:endParaRPr>
          </a:p>
        </p:txBody>
      </p:sp>
      <p:sp>
        <p:nvSpPr>
          <p:cNvPr id="5" name="Rectangle 4">
            <a:extLst>
              <a:ext uri="{FF2B5EF4-FFF2-40B4-BE49-F238E27FC236}">
                <a16:creationId xmlns:a16="http://schemas.microsoft.com/office/drawing/2014/main" id="{BBD6F461-A157-4F63-9CC6-DE2841AC7FEC}"/>
              </a:ext>
            </a:extLst>
          </p:cNvPr>
          <p:cNvSpPr/>
          <p:nvPr/>
        </p:nvSpPr>
        <p:spPr>
          <a:xfrm>
            <a:off x="166833" y="6146309"/>
            <a:ext cx="12157833" cy="553998"/>
          </a:xfrm>
          <a:prstGeom prst="rect">
            <a:avLst/>
          </a:prstGeom>
        </p:spPr>
        <p:txBody>
          <a:bodyPr wrap="square">
            <a:spAutoFit/>
          </a:bodyPr>
          <a:lstStyle/>
          <a:p>
            <a:r>
              <a:rPr lang="el-GR" sz="1000" b="1" dirty="0">
                <a:latin typeface="Palatino Linotype" panose="02040502050505030304" pitchFamily="18" charset="0"/>
              </a:rPr>
              <a:t>Φουντούκη Α</a:t>
            </a:r>
            <a:r>
              <a:rPr lang="en-GB" sz="1000" b="1" dirty="0">
                <a:latin typeface="Palatino Linotype" panose="02040502050505030304" pitchFamily="18" charset="0"/>
              </a:rPr>
              <a:t>.</a:t>
            </a:r>
            <a:r>
              <a:rPr lang="el-GR" sz="1000" b="1" dirty="0">
                <a:latin typeface="Palatino Linotype" panose="02040502050505030304" pitchFamily="18" charset="0"/>
              </a:rPr>
              <a:t>, Τούλης Στ</a:t>
            </a:r>
            <a:r>
              <a:rPr lang="en-GB" sz="1000" b="1" dirty="0">
                <a:latin typeface="Palatino Linotype" panose="02040502050505030304" pitchFamily="18" charset="0"/>
              </a:rPr>
              <a:t>.</a:t>
            </a:r>
            <a:r>
              <a:rPr lang="el-GR" sz="1000" b="1" dirty="0">
                <a:latin typeface="Palatino Linotype" panose="02040502050505030304" pitchFamily="18" charset="0"/>
              </a:rPr>
              <a:t>, Νούσι Α</a:t>
            </a:r>
            <a:r>
              <a:rPr lang="en-GB" sz="1000" b="1" dirty="0">
                <a:latin typeface="Palatino Linotype" panose="02040502050505030304" pitchFamily="18" charset="0"/>
              </a:rPr>
              <a:t>.</a:t>
            </a:r>
            <a:r>
              <a:rPr lang="el-GR" sz="1000" b="1" dirty="0">
                <a:latin typeface="Palatino Linotype" panose="02040502050505030304" pitchFamily="18" charset="0"/>
              </a:rPr>
              <a:t>, Κοσμίδης Δ</a:t>
            </a:r>
            <a:r>
              <a:rPr lang="en-GB" sz="1000" b="1" dirty="0">
                <a:latin typeface="Palatino Linotype" panose="02040502050505030304" pitchFamily="18" charset="0"/>
              </a:rPr>
              <a:t>.</a:t>
            </a:r>
            <a:r>
              <a:rPr lang="el-GR" sz="1000" b="1" dirty="0">
                <a:latin typeface="Palatino Linotype" panose="02040502050505030304" pitchFamily="18" charset="0"/>
              </a:rPr>
              <a:t>, Θεοφανίδης</a:t>
            </a:r>
            <a:r>
              <a:rPr lang="en-GB" sz="1000" b="1" dirty="0">
                <a:latin typeface="Palatino Linotype" panose="02040502050505030304" pitchFamily="18" charset="0"/>
              </a:rPr>
              <a:t> </a:t>
            </a:r>
            <a:r>
              <a:rPr lang="el-GR" sz="1000" b="1" dirty="0">
                <a:latin typeface="Palatino Linotype" panose="02040502050505030304" pitchFamily="18" charset="0"/>
              </a:rPr>
              <a:t>Δ</a:t>
            </a:r>
            <a:r>
              <a:rPr lang="en-GB" sz="1000" b="1" dirty="0">
                <a:latin typeface="Palatino Linotype" panose="02040502050505030304" pitchFamily="18" charset="0"/>
              </a:rPr>
              <a:t>. “</a:t>
            </a:r>
            <a:r>
              <a:rPr lang="el-GR" sz="1000" b="1" dirty="0">
                <a:latin typeface="Palatino Linotype" panose="02040502050505030304" pitchFamily="18" charset="0"/>
              </a:rPr>
              <a:t>Νόσος Alzheimer και το κοινωνικό στίγμα</a:t>
            </a:r>
            <a:r>
              <a:rPr lang="en-GB" sz="1000" b="1" dirty="0">
                <a:latin typeface="Palatino Linotype" panose="02040502050505030304" pitchFamily="18" charset="0"/>
              </a:rPr>
              <a:t>”. </a:t>
            </a:r>
            <a:r>
              <a:rPr lang="el-GR" sz="1000" b="1" i="1" dirty="0">
                <a:latin typeface="Palatino Linotype" panose="02040502050505030304" pitchFamily="18" charset="0"/>
              </a:rPr>
              <a:t>Το Βήμα του Ασκληπιού</a:t>
            </a:r>
          </a:p>
          <a:p>
            <a:r>
              <a:rPr lang="el-GR" sz="1000" b="1" dirty="0">
                <a:latin typeface="Palatino Linotype" panose="02040502050505030304" pitchFamily="18" charset="0"/>
              </a:rPr>
              <a:t>11</a:t>
            </a:r>
            <a:r>
              <a:rPr lang="el-GR" sz="1000" b="1" baseline="30000" dirty="0">
                <a:latin typeface="Palatino Linotype" panose="02040502050505030304" pitchFamily="18" charset="0"/>
              </a:rPr>
              <a:t>ος</a:t>
            </a:r>
            <a:r>
              <a:rPr lang="el-GR" sz="1000" b="1" dirty="0">
                <a:latin typeface="Palatino Linotype" panose="02040502050505030304" pitchFamily="18" charset="0"/>
              </a:rPr>
              <a:t> Τόμος, 2</a:t>
            </a:r>
            <a:r>
              <a:rPr lang="el-GR" sz="1000" b="1" baseline="30000" dirty="0">
                <a:latin typeface="Palatino Linotype" panose="02040502050505030304" pitchFamily="18" charset="0"/>
              </a:rPr>
              <a:t>ο</a:t>
            </a:r>
            <a:r>
              <a:rPr lang="en-GB" sz="1000" b="1" dirty="0">
                <a:latin typeface="Palatino Linotype" panose="02040502050505030304" pitchFamily="18" charset="0"/>
              </a:rPr>
              <a:t> </a:t>
            </a:r>
            <a:r>
              <a:rPr lang="el-GR" sz="1000" b="1" dirty="0">
                <a:latin typeface="Palatino Linotype" panose="02040502050505030304" pitchFamily="18" charset="0"/>
              </a:rPr>
              <a:t>Τεύχος, Απρίλιος - Ιούνιος 2012</a:t>
            </a:r>
            <a:r>
              <a:rPr lang="en-GB" sz="1000" b="1" dirty="0">
                <a:latin typeface="Palatino Linotype" panose="02040502050505030304" pitchFamily="18" charset="0"/>
              </a:rPr>
              <a:t>. </a:t>
            </a:r>
            <a:r>
              <a:rPr lang="en-GB" sz="1000" b="1" i="1" dirty="0">
                <a:latin typeface="Palatino Linotype" panose="02040502050505030304" pitchFamily="18" charset="0"/>
              </a:rPr>
              <a:t>Rostrum of Asclepius</a:t>
            </a:r>
            <a:r>
              <a:rPr lang="en-GB" sz="1000" b="1" dirty="0">
                <a:latin typeface="Palatino Linotype" panose="02040502050505030304" pitchFamily="18" charset="0"/>
              </a:rPr>
              <a:t>. 11</a:t>
            </a:r>
            <a:r>
              <a:rPr lang="en-GB" sz="1000" b="1" baseline="30000" dirty="0">
                <a:latin typeface="Palatino Linotype" panose="02040502050505030304" pitchFamily="18" charset="0"/>
              </a:rPr>
              <a:t>th</a:t>
            </a:r>
            <a:r>
              <a:rPr lang="en-GB" sz="1000" b="1" dirty="0">
                <a:latin typeface="Palatino Linotype" panose="02040502050505030304" pitchFamily="18" charset="0"/>
              </a:rPr>
              <a:t> Volume, 2</a:t>
            </a:r>
            <a:r>
              <a:rPr lang="en-GB" sz="1000" b="1" baseline="30000" dirty="0">
                <a:latin typeface="Palatino Linotype" panose="02040502050505030304" pitchFamily="18" charset="0"/>
              </a:rPr>
              <a:t>nd</a:t>
            </a:r>
            <a:r>
              <a:rPr lang="en-GB" sz="1000" b="1" dirty="0">
                <a:latin typeface="Palatino Linotype" panose="02040502050505030304" pitchFamily="18" charset="0"/>
              </a:rPr>
              <a:t> Issue, April – June 2012, pp 248-263.</a:t>
            </a:r>
            <a:endParaRPr lang="el-GR" sz="1000" b="1" dirty="0">
              <a:latin typeface="Palatino Linotype" panose="02040502050505030304" pitchFamily="18" charset="0"/>
            </a:endParaRPr>
          </a:p>
          <a:p>
            <a:endParaRPr lang="en-GB" sz="1000" b="1" dirty="0">
              <a:latin typeface="Palatino Linotype" panose="02040502050505030304" pitchFamily="18" charset="0"/>
            </a:endParaRPr>
          </a:p>
        </p:txBody>
      </p:sp>
      <p:pic>
        <p:nvPicPr>
          <p:cNvPr id="13" name="Picture 12">
            <a:extLst>
              <a:ext uri="{FF2B5EF4-FFF2-40B4-BE49-F238E27FC236}">
                <a16:creationId xmlns:a16="http://schemas.microsoft.com/office/drawing/2014/main" id="{77ECEDD4-AB00-40B4-A6D1-B86DC4F3AC0C}"/>
              </a:ext>
            </a:extLst>
          </p:cNvPr>
          <p:cNvPicPr>
            <a:picLocks noChangeAspect="1"/>
          </p:cNvPicPr>
          <p:nvPr/>
        </p:nvPicPr>
        <p:blipFill>
          <a:blip r:embed="rId4"/>
          <a:stretch>
            <a:fillRect/>
          </a:stretch>
        </p:blipFill>
        <p:spPr>
          <a:xfrm>
            <a:off x="9279172" y="2238292"/>
            <a:ext cx="2912828" cy="2087217"/>
          </a:xfrm>
          <a:prstGeom prst="rect">
            <a:avLst/>
          </a:prstGeom>
        </p:spPr>
      </p:pic>
    </p:spTree>
    <p:extLst>
      <p:ext uri="{BB962C8B-B14F-4D97-AF65-F5344CB8AC3E}">
        <p14:creationId xmlns:p14="http://schemas.microsoft.com/office/powerpoint/2010/main" val="3476175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2" name="Rectangle 1">
            <a:extLst>
              <a:ext uri="{FF2B5EF4-FFF2-40B4-BE49-F238E27FC236}">
                <a16:creationId xmlns:a16="http://schemas.microsoft.com/office/drawing/2014/main" id="{827CA1D1-4F70-4920-A71F-83ABEFE111FE}"/>
              </a:ext>
            </a:extLst>
          </p:cNvPr>
          <p:cNvSpPr/>
          <p:nvPr/>
        </p:nvSpPr>
        <p:spPr>
          <a:xfrm>
            <a:off x="348769" y="1273354"/>
            <a:ext cx="8849802" cy="3416320"/>
          </a:xfrm>
          <a:prstGeom prst="rect">
            <a:avLst/>
          </a:prstGeom>
        </p:spPr>
        <p:txBody>
          <a:bodyPr wrap="square">
            <a:spAutoFit/>
          </a:bodyPr>
          <a:lstStyle/>
          <a:p>
            <a:pPr algn="ctr"/>
            <a:r>
              <a:rPr lang="el-GR" b="1" dirty="0">
                <a:solidFill>
                  <a:srgbClr val="C00000"/>
                </a:solidFill>
                <a:latin typeface="Palatino Linotype" panose="02040502050505030304" pitchFamily="18" charset="0"/>
              </a:rPr>
              <a:t>Επαγγέλματα</a:t>
            </a:r>
            <a:r>
              <a:rPr lang="en-GB" b="1" dirty="0">
                <a:solidFill>
                  <a:srgbClr val="C00000"/>
                </a:solidFill>
                <a:latin typeface="Palatino Linotype" panose="02040502050505030304" pitchFamily="18" charset="0"/>
              </a:rPr>
              <a:t> </a:t>
            </a:r>
          </a:p>
          <a:p>
            <a:pPr algn="ctr"/>
            <a:endParaRPr lang="en-GB" b="1" dirty="0">
              <a:solidFill>
                <a:srgbClr val="C00000"/>
              </a:solidFill>
              <a:latin typeface="Palatino Linotype" panose="02040502050505030304" pitchFamily="18" charset="0"/>
            </a:endParaRPr>
          </a:p>
          <a:p>
            <a:pPr algn="ctr"/>
            <a:endParaRPr lang="en-GB" b="1" dirty="0">
              <a:solidFill>
                <a:srgbClr val="C00000"/>
              </a:solidFill>
              <a:latin typeface="Palatino Linotype" panose="02040502050505030304" pitchFamily="18" charset="0"/>
            </a:endParaRPr>
          </a:p>
          <a:p>
            <a:r>
              <a:rPr lang="el-GR" b="1" dirty="0">
                <a:solidFill>
                  <a:srgbClr val="C00000"/>
                </a:solidFill>
                <a:latin typeface="Palatino Linotype" panose="02040502050505030304" pitchFamily="18" charset="0"/>
              </a:rPr>
              <a:t>Κατανομή Επαγγελμάτων</a:t>
            </a:r>
            <a:r>
              <a:rPr lang="en-GB" b="1" dirty="0">
                <a:solidFill>
                  <a:srgbClr val="C00000"/>
                </a:solidFill>
                <a:latin typeface="Palatino Linotype" panose="02040502050505030304" pitchFamily="18" charset="0"/>
              </a:rPr>
              <a:t>                          </a:t>
            </a:r>
            <a:r>
              <a:rPr lang="el-GR" b="1" dirty="0">
                <a:solidFill>
                  <a:srgbClr val="C00000"/>
                </a:solidFill>
                <a:latin typeface="Palatino Linotype" panose="02040502050505030304" pitchFamily="18" charset="0"/>
              </a:rPr>
              <a:t>Ποσοστό</a:t>
            </a:r>
            <a:r>
              <a:rPr lang="en-GB" b="1" dirty="0">
                <a:solidFill>
                  <a:srgbClr val="C00000"/>
                </a:solidFill>
                <a:latin typeface="Palatino Linotype" panose="02040502050505030304" pitchFamily="18" charset="0"/>
              </a:rPr>
              <a:t>   </a:t>
            </a:r>
            <a:r>
              <a:rPr lang="el-GR" b="1" dirty="0">
                <a:solidFill>
                  <a:srgbClr val="C00000"/>
                </a:solidFill>
                <a:latin typeface="Palatino Linotype" panose="02040502050505030304" pitchFamily="18" charset="0"/>
              </a:rPr>
              <a:t>%</a:t>
            </a:r>
            <a:endParaRPr lang="en-GB" b="1" dirty="0">
              <a:solidFill>
                <a:srgbClr val="C00000"/>
              </a:solidFill>
              <a:latin typeface="Palatino Linotype" panose="02040502050505030304" pitchFamily="18" charset="0"/>
            </a:endParaRPr>
          </a:p>
          <a:p>
            <a:endParaRPr lang="el-GR" dirty="0">
              <a:solidFill>
                <a:srgbClr val="C00000"/>
              </a:solidFill>
              <a:latin typeface="Palatino Linotype" panose="02040502050505030304" pitchFamily="18" charset="0"/>
            </a:endParaRPr>
          </a:p>
          <a:p>
            <a:r>
              <a:rPr lang="el-GR" dirty="0">
                <a:solidFill>
                  <a:srgbClr val="C00000"/>
                </a:solidFill>
                <a:latin typeface="Palatino Linotype" panose="02040502050505030304" pitchFamily="18" charset="0"/>
              </a:rPr>
              <a:t>ΦΟΙΤΗΤΗΣ </a:t>
            </a:r>
            <a:r>
              <a:rPr lang="en-GB" dirty="0">
                <a:solidFill>
                  <a:srgbClr val="C00000"/>
                </a:solidFill>
                <a:latin typeface="Palatino Linotype" panose="02040502050505030304" pitchFamily="18" charset="0"/>
              </a:rPr>
              <a:t>                                                              </a:t>
            </a:r>
            <a:r>
              <a:rPr lang="el-GR" dirty="0">
                <a:solidFill>
                  <a:srgbClr val="C00000"/>
                </a:solidFill>
                <a:latin typeface="Palatino Linotype" panose="02040502050505030304" pitchFamily="18" charset="0"/>
              </a:rPr>
              <a:t> 20,9</a:t>
            </a:r>
          </a:p>
          <a:p>
            <a:r>
              <a:rPr lang="el-GR" dirty="0">
                <a:solidFill>
                  <a:srgbClr val="C00000"/>
                </a:solidFill>
                <a:latin typeface="Palatino Linotype" panose="02040502050505030304" pitchFamily="18" charset="0"/>
              </a:rPr>
              <a:t>ΙΔ. ΥΠΑΛΛΗΛΟΣ </a:t>
            </a:r>
            <a:r>
              <a:rPr lang="en-GB" dirty="0">
                <a:solidFill>
                  <a:srgbClr val="C00000"/>
                </a:solidFill>
                <a:latin typeface="Palatino Linotype" panose="02040502050505030304" pitchFamily="18" charset="0"/>
              </a:rPr>
              <a:t>                                                  </a:t>
            </a:r>
            <a:r>
              <a:rPr lang="el-GR" dirty="0">
                <a:solidFill>
                  <a:srgbClr val="C00000"/>
                </a:solidFill>
                <a:latin typeface="Palatino Linotype" panose="02040502050505030304" pitchFamily="18" charset="0"/>
              </a:rPr>
              <a:t> 36,3</a:t>
            </a:r>
          </a:p>
          <a:p>
            <a:r>
              <a:rPr lang="el-GR" dirty="0">
                <a:solidFill>
                  <a:srgbClr val="C00000"/>
                </a:solidFill>
                <a:latin typeface="Palatino Linotype" panose="02040502050505030304" pitchFamily="18" charset="0"/>
              </a:rPr>
              <a:t>ΔΗΜ. ΥΠΑΛΛΗΛΟΣ </a:t>
            </a:r>
            <a:r>
              <a:rPr lang="en-GB" dirty="0">
                <a:solidFill>
                  <a:srgbClr val="C00000"/>
                </a:solidFill>
                <a:latin typeface="Palatino Linotype" panose="02040502050505030304" pitchFamily="18" charset="0"/>
              </a:rPr>
              <a:t>                                            </a:t>
            </a:r>
            <a:r>
              <a:rPr lang="el-GR" dirty="0">
                <a:solidFill>
                  <a:srgbClr val="C00000"/>
                </a:solidFill>
                <a:latin typeface="Palatino Linotype" panose="02040502050505030304" pitchFamily="18" charset="0"/>
              </a:rPr>
              <a:t> 16,5</a:t>
            </a:r>
          </a:p>
          <a:p>
            <a:r>
              <a:rPr lang="el-GR" dirty="0">
                <a:solidFill>
                  <a:srgbClr val="C00000"/>
                </a:solidFill>
                <a:latin typeface="Palatino Linotype" panose="02040502050505030304" pitchFamily="18" charset="0"/>
              </a:rPr>
              <a:t>ΕΛ. ΕΠΑΓΓΕΛΜΑΤΙΑΣ </a:t>
            </a:r>
            <a:r>
              <a:rPr lang="en-GB" dirty="0">
                <a:solidFill>
                  <a:srgbClr val="C00000"/>
                </a:solidFill>
                <a:latin typeface="Palatino Linotype" panose="02040502050505030304" pitchFamily="18" charset="0"/>
              </a:rPr>
              <a:t>                                           </a:t>
            </a:r>
            <a:r>
              <a:rPr lang="el-GR" dirty="0">
                <a:solidFill>
                  <a:srgbClr val="C00000"/>
                </a:solidFill>
                <a:latin typeface="Palatino Linotype" panose="02040502050505030304" pitchFamily="18" charset="0"/>
              </a:rPr>
              <a:t> 7,7</a:t>
            </a:r>
          </a:p>
          <a:p>
            <a:r>
              <a:rPr lang="el-GR" dirty="0">
                <a:solidFill>
                  <a:srgbClr val="C00000"/>
                </a:solidFill>
                <a:latin typeface="Palatino Linotype" panose="02040502050505030304" pitchFamily="18" charset="0"/>
              </a:rPr>
              <a:t>ΑΝΕΡΓΟΣ </a:t>
            </a:r>
            <a:r>
              <a:rPr lang="en-GB" dirty="0">
                <a:solidFill>
                  <a:srgbClr val="C00000"/>
                </a:solidFill>
                <a:latin typeface="Palatino Linotype" panose="02040502050505030304" pitchFamily="18" charset="0"/>
              </a:rPr>
              <a:t>                                                                </a:t>
            </a:r>
            <a:r>
              <a:rPr lang="el-GR" dirty="0">
                <a:solidFill>
                  <a:srgbClr val="C00000"/>
                </a:solidFill>
                <a:latin typeface="Palatino Linotype" panose="02040502050505030304" pitchFamily="18" charset="0"/>
              </a:rPr>
              <a:t> 14,3</a:t>
            </a:r>
          </a:p>
          <a:p>
            <a:r>
              <a:rPr lang="el-GR" dirty="0">
                <a:solidFill>
                  <a:srgbClr val="C00000"/>
                </a:solidFill>
                <a:latin typeface="Palatino Linotype" panose="02040502050505030304" pitchFamily="18" charset="0"/>
              </a:rPr>
              <a:t>ΣΥΝΤΑΞΙΟΥΧΟΣ </a:t>
            </a:r>
            <a:r>
              <a:rPr lang="en-GB" dirty="0">
                <a:solidFill>
                  <a:srgbClr val="C00000"/>
                </a:solidFill>
                <a:latin typeface="Palatino Linotype" panose="02040502050505030304" pitchFamily="18" charset="0"/>
              </a:rPr>
              <a:t>                                                    </a:t>
            </a:r>
            <a:r>
              <a:rPr lang="el-GR" dirty="0">
                <a:solidFill>
                  <a:srgbClr val="C00000"/>
                </a:solidFill>
                <a:latin typeface="Palatino Linotype" panose="02040502050505030304" pitchFamily="18" charset="0"/>
              </a:rPr>
              <a:t> 4,4</a:t>
            </a:r>
          </a:p>
          <a:p>
            <a:r>
              <a:rPr lang="el-GR" dirty="0">
                <a:solidFill>
                  <a:srgbClr val="C00000"/>
                </a:solidFill>
                <a:latin typeface="Palatino Linotype" panose="02040502050505030304" pitchFamily="18" charset="0"/>
              </a:rPr>
              <a:t>Σύνολο </a:t>
            </a:r>
            <a:r>
              <a:rPr lang="en-GB" dirty="0">
                <a:solidFill>
                  <a:srgbClr val="C00000"/>
                </a:solidFill>
                <a:latin typeface="Palatino Linotype" panose="02040502050505030304" pitchFamily="18" charset="0"/>
              </a:rPr>
              <a:t>                                                                   </a:t>
            </a:r>
            <a:r>
              <a:rPr lang="el-GR" dirty="0">
                <a:solidFill>
                  <a:srgbClr val="C00000"/>
                </a:solidFill>
                <a:latin typeface="Palatino Linotype" panose="02040502050505030304" pitchFamily="18" charset="0"/>
              </a:rPr>
              <a:t> 100</a:t>
            </a:r>
            <a:endParaRPr lang="en-GB" dirty="0">
              <a:solidFill>
                <a:srgbClr val="C00000"/>
              </a:solidFill>
              <a:latin typeface="Palatino Linotype" panose="02040502050505030304" pitchFamily="18" charset="0"/>
            </a:endParaRPr>
          </a:p>
        </p:txBody>
      </p:sp>
      <p:sp>
        <p:nvSpPr>
          <p:cNvPr id="13" name="Rectangle 12">
            <a:extLst>
              <a:ext uri="{FF2B5EF4-FFF2-40B4-BE49-F238E27FC236}">
                <a16:creationId xmlns:a16="http://schemas.microsoft.com/office/drawing/2014/main" id="{4A9F1F1B-2468-46CF-9778-DC5EFA271D28}"/>
              </a:ext>
            </a:extLst>
          </p:cNvPr>
          <p:cNvSpPr/>
          <p:nvPr/>
        </p:nvSpPr>
        <p:spPr>
          <a:xfrm>
            <a:off x="166833" y="6146309"/>
            <a:ext cx="12157833" cy="553998"/>
          </a:xfrm>
          <a:prstGeom prst="rect">
            <a:avLst/>
          </a:prstGeom>
        </p:spPr>
        <p:txBody>
          <a:bodyPr wrap="square">
            <a:spAutoFit/>
          </a:bodyPr>
          <a:lstStyle/>
          <a:p>
            <a:r>
              <a:rPr lang="el-GR" sz="1000" b="1" dirty="0">
                <a:latin typeface="Palatino Linotype" panose="02040502050505030304" pitchFamily="18" charset="0"/>
              </a:rPr>
              <a:t>Φουντούκη Α</a:t>
            </a:r>
            <a:r>
              <a:rPr lang="en-GB" sz="1000" b="1" dirty="0">
                <a:latin typeface="Palatino Linotype" panose="02040502050505030304" pitchFamily="18" charset="0"/>
              </a:rPr>
              <a:t>.</a:t>
            </a:r>
            <a:r>
              <a:rPr lang="el-GR" sz="1000" b="1" dirty="0">
                <a:latin typeface="Palatino Linotype" panose="02040502050505030304" pitchFamily="18" charset="0"/>
              </a:rPr>
              <a:t>, Τούλης Στ</a:t>
            </a:r>
            <a:r>
              <a:rPr lang="en-GB" sz="1000" b="1" dirty="0">
                <a:latin typeface="Palatino Linotype" panose="02040502050505030304" pitchFamily="18" charset="0"/>
              </a:rPr>
              <a:t>.</a:t>
            </a:r>
            <a:r>
              <a:rPr lang="el-GR" sz="1000" b="1" dirty="0">
                <a:latin typeface="Palatino Linotype" panose="02040502050505030304" pitchFamily="18" charset="0"/>
              </a:rPr>
              <a:t>, Νούσι Α</a:t>
            </a:r>
            <a:r>
              <a:rPr lang="en-GB" sz="1000" b="1" dirty="0">
                <a:latin typeface="Palatino Linotype" panose="02040502050505030304" pitchFamily="18" charset="0"/>
              </a:rPr>
              <a:t>.</a:t>
            </a:r>
            <a:r>
              <a:rPr lang="el-GR" sz="1000" b="1" dirty="0">
                <a:latin typeface="Palatino Linotype" panose="02040502050505030304" pitchFamily="18" charset="0"/>
              </a:rPr>
              <a:t>, Κοσμίδης Δ</a:t>
            </a:r>
            <a:r>
              <a:rPr lang="en-GB" sz="1000" b="1" dirty="0">
                <a:latin typeface="Palatino Linotype" panose="02040502050505030304" pitchFamily="18" charset="0"/>
              </a:rPr>
              <a:t>.</a:t>
            </a:r>
            <a:r>
              <a:rPr lang="el-GR" sz="1000" b="1" dirty="0">
                <a:latin typeface="Palatino Linotype" panose="02040502050505030304" pitchFamily="18" charset="0"/>
              </a:rPr>
              <a:t>, Θεοφανίδης</a:t>
            </a:r>
            <a:r>
              <a:rPr lang="en-GB" sz="1000" b="1" dirty="0">
                <a:latin typeface="Palatino Linotype" panose="02040502050505030304" pitchFamily="18" charset="0"/>
              </a:rPr>
              <a:t> </a:t>
            </a:r>
            <a:r>
              <a:rPr lang="el-GR" sz="1000" b="1" dirty="0">
                <a:latin typeface="Palatino Linotype" panose="02040502050505030304" pitchFamily="18" charset="0"/>
              </a:rPr>
              <a:t>Δ</a:t>
            </a:r>
            <a:r>
              <a:rPr lang="en-GB" sz="1000" b="1" dirty="0">
                <a:latin typeface="Palatino Linotype" panose="02040502050505030304" pitchFamily="18" charset="0"/>
              </a:rPr>
              <a:t>. “</a:t>
            </a:r>
            <a:r>
              <a:rPr lang="el-GR" sz="1000" b="1" dirty="0">
                <a:latin typeface="Palatino Linotype" panose="02040502050505030304" pitchFamily="18" charset="0"/>
              </a:rPr>
              <a:t>Νόσος Alzheimer και το κοινωνικό στίγμα</a:t>
            </a:r>
            <a:r>
              <a:rPr lang="en-GB" sz="1000" b="1" dirty="0">
                <a:latin typeface="Palatino Linotype" panose="02040502050505030304" pitchFamily="18" charset="0"/>
              </a:rPr>
              <a:t>”. </a:t>
            </a:r>
            <a:r>
              <a:rPr lang="el-GR" sz="1000" b="1" i="1" dirty="0">
                <a:latin typeface="Palatino Linotype" panose="02040502050505030304" pitchFamily="18" charset="0"/>
              </a:rPr>
              <a:t>Το Βήμα του Ασκληπιού</a:t>
            </a:r>
          </a:p>
          <a:p>
            <a:r>
              <a:rPr lang="el-GR" sz="1000" b="1" dirty="0">
                <a:latin typeface="Palatino Linotype" panose="02040502050505030304" pitchFamily="18" charset="0"/>
              </a:rPr>
              <a:t>11</a:t>
            </a:r>
            <a:r>
              <a:rPr lang="el-GR" sz="1000" b="1" baseline="30000" dirty="0">
                <a:latin typeface="Palatino Linotype" panose="02040502050505030304" pitchFamily="18" charset="0"/>
              </a:rPr>
              <a:t>ος</a:t>
            </a:r>
            <a:r>
              <a:rPr lang="el-GR" sz="1000" b="1" dirty="0">
                <a:latin typeface="Palatino Linotype" panose="02040502050505030304" pitchFamily="18" charset="0"/>
              </a:rPr>
              <a:t> Τόμος, 2</a:t>
            </a:r>
            <a:r>
              <a:rPr lang="el-GR" sz="1000" b="1" baseline="30000" dirty="0">
                <a:latin typeface="Palatino Linotype" panose="02040502050505030304" pitchFamily="18" charset="0"/>
              </a:rPr>
              <a:t>ο</a:t>
            </a:r>
            <a:r>
              <a:rPr lang="en-GB" sz="1000" b="1" dirty="0">
                <a:latin typeface="Palatino Linotype" panose="02040502050505030304" pitchFamily="18" charset="0"/>
              </a:rPr>
              <a:t> </a:t>
            </a:r>
            <a:r>
              <a:rPr lang="el-GR" sz="1000" b="1" dirty="0">
                <a:latin typeface="Palatino Linotype" panose="02040502050505030304" pitchFamily="18" charset="0"/>
              </a:rPr>
              <a:t>Τεύχος, Απρίλιος - Ιούνιος 2012</a:t>
            </a:r>
            <a:r>
              <a:rPr lang="en-GB" sz="1000" b="1" dirty="0">
                <a:latin typeface="Palatino Linotype" panose="02040502050505030304" pitchFamily="18" charset="0"/>
              </a:rPr>
              <a:t>. </a:t>
            </a:r>
            <a:r>
              <a:rPr lang="en-GB" sz="1000" b="1" i="1" dirty="0">
                <a:latin typeface="Palatino Linotype" panose="02040502050505030304" pitchFamily="18" charset="0"/>
              </a:rPr>
              <a:t>Rostrum of Asclepius</a:t>
            </a:r>
            <a:r>
              <a:rPr lang="en-GB" sz="1000" b="1" dirty="0">
                <a:latin typeface="Palatino Linotype" panose="02040502050505030304" pitchFamily="18" charset="0"/>
              </a:rPr>
              <a:t>. 11</a:t>
            </a:r>
            <a:r>
              <a:rPr lang="en-GB" sz="1000" b="1" baseline="30000" dirty="0">
                <a:latin typeface="Palatino Linotype" panose="02040502050505030304" pitchFamily="18" charset="0"/>
              </a:rPr>
              <a:t>th</a:t>
            </a:r>
            <a:r>
              <a:rPr lang="en-GB" sz="1000" b="1" dirty="0">
                <a:latin typeface="Palatino Linotype" panose="02040502050505030304" pitchFamily="18" charset="0"/>
              </a:rPr>
              <a:t> Volume, 2</a:t>
            </a:r>
            <a:r>
              <a:rPr lang="en-GB" sz="1000" b="1" baseline="30000" dirty="0">
                <a:latin typeface="Palatino Linotype" panose="02040502050505030304" pitchFamily="18" charset="0"/>
              </a:rPr>
              <a:t>nd</a:t>
            </a:r>
            <a:r>
              <a:rPr lang="en-GB" sz="1000" b="1" dirty="0">
                <a:latin typeface="Palatino Linotype" panose="02040502050505030304" pitchFamily="18" charset="0"/>
              </a:rPr>
              <a:t> Issue, April – June 2012, pp 248-263.</a:t>
            </a:r>
            <a:endParaRPr lang="el-GR" sz="1000" b="1" dirty="0">
              <a:latin typeface="Palatino Linotype" panose="02040502050505030304" pitchFamily="18" charset="0"/>
            </a:endParaRPr>
          </a:p>
          <a:p>
            <a:endParaRPr lang="en-GB" sz="1000" b="1" dirty="0">
              <a:latin typeface="Palatino Linotype" panose="02040502050505030304" pitchFamily="18" charset="0"/>
            </a:endParaRPr>
          </a:p>
        </p:txBody>
      </p:sp>
      <p:pic>
        <p:nvPicPr>
          <p:cNvPr id="9" name="Picture 8">
            <a:extLst>
              <a:ext uri="{FF2B5EF4-FFF2-40B4-BE49-F238E27FC236}">
                <a16:creationId xmlns:a16="http://schemas.microsoft.com/office/drawing/2014/main" id="{950ED11C-B71F-46C8-972B-D8D80F97848C}"/>
              </a:ext>
            </a:extLst>
          </p:cNvPr>
          <p:cNvPicPr>
            <a:picLocks noChangeAspect="1"/>
          </p:cNvPicPr>
          <p:nvPr/>
        </p:nvPicPr>
        <p:blipFill>
          <a:blip r:embed="rId4"/>
          <a:stretch>
            <a:fillRect/>
          </a:stretch>
        </p:blipFill>
        <p:spPr>
          <a:xfrm>
            <a:off x="9279172" y="2045644"/>
            <a:ext cx="2912828" cy="2248232"/>
          </a:xfrm>
          <a:prstGeom prst="rect">
            <a:avLst/>
          </a:prstGeom>
        </p:spPr>
      </p:pic>
    </p:spTree>
    <p:extLst>
      <p:ext uri="{BB962C8B-B14F-4D97-AF65-F5344CB8AC3E}">
        <p14:creationId xmlns:p14="http://schemas.microsoft.com/office/powerpoint/2010/main" val="5388618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2" name="Rectangle 1">
            <a:extLst>
              <a:ext uri="{FF2B5EF4-FFF2-40B4-BE49-F238E27FC236}">
                <a16:creationId xmlns:a16="http://schemas.microsoft.com/office/drawing/2014/main" id="{9DDA2D6F-2013-4956-86E8-F56E67BF6F74}"/>
              </a:ext>
            </a:extLst>
          </p:cNvPr>
          <p:cNvSpPr/>
          <p:nvPr/>
        </p:nvSpPr>
        <p:spPr>
          <a:xfrm>
            <a:off x="238539" y="1006519"/>
            <a:ext cx="8833899" cy="4247317"/>
          </a:xfrm>
          <a:prstGeom prst="rect">
            <a:avLst/>
          </a:prstGeom>
        </p:spPr>
        <p:txBody>
          <a:bodyPr wrap="square">
            <a:spAutoFit/>
          </a:bodyPr>
          <a:lstStyle/>
          <a:p>
            <a:pPr algn="ctr"/>
            <a:r>
              <a:rPr lang="el-GR" b="1" dirty="0">
                <a:solidFill>
                  <a:srgbClr val="C00000"/>
                </a:solidFill>
                <a:latin typeface="Palatino Linotype" panose="02040502050505030304" pitchFamily="18" charset="0"/>
              </a:rPr>
              <a:t>Κατανομή απαντήσεων στην ερώτηση:</a:t>
            </a:r>
            <a:endParaRPr lang="en-GB" b="1" dirty="0">
              <a:solidFill>
                <a:srgbClr val="C00000"/>
              </a:solidFill>
              <a:latin typeface="Palatino Linotype" panose="02040502050505030304" pitchFamily="18" charset="0"/>
            </a:endParaRPr>
          </a:p>
          <a:p>
            <a:pPr algn="ctr"/>
            <a:r>
              <a:rPr lang="el-GR" b="1" i="1" dirty="0">
                <a:solidFill>
                  <a:srgbClr val="002060"/>
                </a:solidFill>
                <a:latin typeface="Palatino Linotype" panose="02040502050505030304" pitchFamily="18" charset="0"/>
              </a:rPr>
              <a:t>Η νόσος Alzheimer</a:t>
            </a:r>
          </a:p>
          <a:p>
            <a:pPr algn="ctr"/>
            <a:r>
              <a:rPr lang="el-GR" b="1" i="1" dirty="0">
                <a:solidFill>
                  <a:srgbClr val="002060"/>
                </a:solidFill>
                <a:latin typeface="Palatino Linotype" panose="02040502050505030304" pitchFamily="18" charset="0"/>
              </a:rPr>
              <a:t>είναι ψυχική διαταραχή όπως π.χ. η σχιζοφρένεια;</a:t>
            </a:r>
          </a:p>
          <a:p>
            <a:endParaRPr lang="el-GR" b="1" dirty="0">
              <a:solidFill>
                <a:srgbClr val="002060"/>
              </a:solidFill>
              <a:latin typeface="Palatino Linotype" panose="02040502050505030304" pitchFamily="18" charset="0"/>
            </a:endParaRPr>
          </a:p>
          <a:p>
            <a:endParaRPr lang="el-GR" b="1" dirty="0">
              <a:solidFill>
                <a:srgbClr val="002060"/>
              </a:solidFill>
              <a:latin typeface="Palatino Linotype" panose="02040502050505030304" pitchFamily="18" charset="0"/>
            </a:endParaRPr>
          </a:p>
          <a:p>
            <a:r>
              <a:rPr lang="el-GR" b="1" dirty="0">
                <a:solidFill>
                  <a:srgbClr val="C00000"/>
                </a:solidFill>
                <a:latin typeface="Palatino Linotype" panose="02040502050505030304" pitchFamily="18" charset="0"/>
              </a:rPr>
              <a:t>Γνώμη                                                                                      Ποσοστό %</a:t>
            </a:r>
          </a:p>
          <a:p>
            <a:endParaRPr lang="el-GR" dirty="0">
              <a:solidFill>
                <a:srgbClr val="C00000"/>
              </a:solidFill>
              <a:latin typeface="Palatino Linotype" panose="02040502050505030304" pitchFamily="18" charset="0"/>
            </a:endParaRPr>
          </a:p>
          <a:p>
            <a:r>
              <a:rPr lang="el-GR" dirty="0">
                <a:solidFill>
                  <a:srgbClr val="C00000"/>
                </a:solidFill>
                <a:latin typeface="Palatino Linotype" panose="02040502050505030304" pitchFamily="18" charset="0"/>
              </a:rPr>
              <a:t>ΔΙΑΦΩΝΩ ΑΠΟΛΥΤΑ (ΔΑ)                                                    34,1</a:t>
            </a:r>
          </a:p>
          <a:p>
            <a:r>
              <a:rPr lang="el-GR" dirty="0">
                <a:solidFill>
                  <a:srgbClr val="C00000"/>
                </a:solidFill>
                <a:latin typeface="Palatino Linotype" panose="02040502050505030304" pitchFamily="18" charset="0"/>
              </a:rPr>
              <a:t>ΔΙΑΦΩΝΩ (Δ)                                                                             42,9</a:t>
            </a:r>
          </a:p>
          <a:p>
            <a:r>
              <a:rPr lang="el-GR" dirty="0">
                <a:solidFill>
                  <a:srgbClr val="C00000"/>
                </a:solidFill>
                <a:latin typeface="Palatino Linotype" panose="02040502050505030304" pitchFamily="18" charset="0"/>
              </a:rPr>
              <a:t>ΟΥΤΕ ΔΙΑΦΩΝΩ ΟΥΤΕ ΣΥΜΦΩΝΩ (Ο)                               8,8</a:t>
            </a:r>
          </a:p>
          <a:p>
            <a:r>
              <a:rPr lang="el-GR" dirty="0">
                <a:solidFill>
                  <a:srgbClr val="C00000"/>
                </a:solidFill>
                <a:latin typeface="Palatino Linotype" panose="02040502050505030304" pitchFamily="18" charset="0"/>
              </a:rPr>
              <a:t>ΣΥΜΦΩΝΩ (Σ)                                                                             2,2</a:t>
            </a:r>
          </a:p>
          <a:p>
            <a:r>
              <a:rPr lang="el-GR" dirty="0">
                <a:solidFill>
                  <a:srgbClr val="C00000"/>
                </a:solidFill>
                <a:latin typeface="Palatino Linotype" panose="02040502050505030304" pitchFamily="18" charset="0"/>
              </a:rPr>
              <a:t>ΣΥΜΦΩΝΩ ΑΠΟΛΥΤΑ (ΣΑ)                                                    2,2</a:t>
            </a:r>
          </a:p>
          <a:p>
            <a:r>
              <a:rPr lang="el-GR" dirty="0">
                <a:solidFill>
                  <a:srgbClr val="C00000"/>
                </a:solidFill>
                <a:latin typeface="Palatino Linotype" panose="02040502050505030304" pitchFamily="18" charset="0"/>
              </a:rPr>
              <a:t>ΔΕΝ ΓΝΩΡΙΖΩ (ΔΓ)                                                                     6,6</a:t>
            </a:r>
          </a:p>
          <a:p>
            <a:r>
              <a:rPr lang="el-GR" dirty="0">
                <a:solidFill>
                  <a:srgbClr val="C00000"/>
                </a:solidFill>
                <a:latin typeface="Palatino Linotype" panose="02040502050505030304" pitchFamily="18" charset="0"/>
              </a:rPr>
              <a:t>ΔΕΝ ΑΠΑΝΤΩ (ΔΑ)                                                                    3,3</a:t>
            </a:r>
          </a:p>
          <a:p>
            <a:r>
              <a:rPr lang="el-GR" dirty="0">
                <a:solidFill>
                  <a:srgbClr val="C00000"/>
                </a:solidFill>
                <a:latin typeface="Palatino Linotype" panose="02040502050505030304" pitchFamily="18" charset="0"/>
              </a:rPr>
              <a:t>Σύνολο                                                                                         100</a:t>
            </a:r>
            <a:endParaRPr lang="en-GB" dirty="0">
              <a:solidFill>
                <a:srgbClr val="C00000"/>
              </a:solidFill>
              <a:latin typeface="Palatino Linotype" panose="02040502050505030304" pitchFamily="18" charset="0"/>
            </a:endParaRPr>
          </a:p>
        </p:txBody>
      </p:sp>
      <p:sp>
        <p:nvSpPr>
          <p:cNvPr id="13" name="Rectangle 12">
            <a:extLst>
              <a:ext uri="{FF2B5EF4-FFF2-40B4-BE49-F238E27FC236}">
                <a16:creationId xmlns:a16="http://schemas.microsoft.com/office/drawing/2014/main" id="{1BDCC3D3-9D83-4321-9A4F-CC8113A3F127}"/>
              </a:ext>
            </a:extLst>
          </p:cNvPr>
          <p:cNvSpPr/>
          <p:nvPr/>
        </p:nvSpPr>
        <p:spPr>
          <a:xfrm>
            <a:off x="166833" y="6146309"/>
            <a:ext cx="12157833" cy="553998"/>
          </a:xfrm>
          <a:prstGeom prst="rect">
            <a:avLst/>
          </a:prstGeom>
        </p:spPr>
        <p:txBody>
          <a:bodyPr wrap="square">
            <a:spAutoFit/>
          </a:bodyPr>
          <a:lstStyle/>
          <a:p>
            <a:r>
              <a:rPr lang="el-GR" sz="1000" b="1" dirty="0">
                <a:latin typeface="Palatino Linotype" panose="02040502050505030304" pitchFamily="18" charset="0"/>
              </a:rPr>
              <a:t>Φουντούκη Α</a:t>
            </a:r>
            <a:r>
              <a:rPr lang="en-GB" sz="1000" b="1" dirty="0">
                <a:latin typeface="Palatino Linotype" panose="02040502050505030304" pitchFamily="18" charset="0"/>
              </a:rPr>
              <a:t>.</a:t>
            </a:r>
            <a:r>
              <a:rPr lang="el-GR" sz="1000" b="1" dirty="0">
                <a:latin typeface="Palatino Linotype" panose="02040502050505030304" pitchFamily="18" charset="0"/>
              </a:rPr>
              <a:t>, Τούλης Στ</a:t>
            </a:r>
            <a:r>
              <a:rPr lang="en-GB" sz="1000" b="1" dirty="0">
                <a:latin typeface="Palatino Linotype" panose="02040502050505030304" pitchFamily="18" charset="0"/>
              </a:rPr>
              <a:t>.</a:t>
            </a:r>
            <a:r>
              <a:rPr lang="el-GR" sz="1000" b="1" dirty="0">
                <a:latin typeface="Palatino Linotype" panose="02040502050505030304" pitchFamily="18" charset="0"/>
              </a:rPr>
              <a:t>, Νούσι Α</a:t>
            </a:r>
            <a:r>
              <a:rPr lang="en-GB" sz="1000" b="1" dirty="0">
                <a:latin typeface="Palatino Linotype" panose="02040502050505030304" pitchFamily="18" charset="0"/>
              </a:rPr>
              <a:t>.</a:t>
            </a:r>
            <a:r>
              <a:rPr lang="el-GR" sz="1000" b="1" dirty="0">
                <a:latin typeface="Palatino Linotype" panose="02040502050505030304" pitchFamily="18" charset="0"/>
              </a:rPr>
              <a:t>, Κοσμίδης Δ</a:t>
            </a:r>
            <a:r>
              <a:rPr lang="en-GB" sz="1000" b="1" dirty="0">
                <a:latin typeface="Palatino Linotype" panose="02040502050505030304" pitchFamily="18" charset="0"/>
              </a:rPr>
              <a:t>.</a:t>
            </a:r>
            <a:r>
              <a:rPr lang="el-GR" sz="1000" b="1" dirty="0">
                <a:latin typeface="Palatino Linotype" panose="02040502050505030304" pitchFamily="18" charset="0"/>
              </a:rPr>
              <a:t>, Θεοφανίδης</a:t>
            </a:r>
            <a:r>
              <a:rPr lang="en-GB" sz="1000" b="1" dirty="0">
                <a:latin typeface="Palatino Linotype" panose="02040502050505030304" pitchFamily="18" charset="0"/>
              </a:rPr>
              <a:t> </a:t>
            </a:r>
            <a:r>
              <a:rPr lang="el-GR" sz="1000" b="1" dirty="0">
                <a:latin typeface="Palatino Linotype" panose="02040502050505030304" pitchFamily="18" charset="0"/>
              </a:rPr>
              <a:t>Δ</a:t>
            </a:r>
            <a:r>
              <a:rPr lang="en-GB" sz="1000" b="1" dirty="0">
                <a:latin typeface="Palatino Linotype" panose="02040502050505030304" pitchFamily="18" charset="0"/>
              </a:rPr>
              <a:t>. “</a:t>
            </a:r>
            <a:r>
              <a:rPr lang="el-GR" sz="1000" b="1" dirty="0">
                <a:latin typeface="Palatino Linotype" panose="02040502050505030304" pitchFamily="18" charset="0"/>
              </a:rPr>
              <a:t>Νόσος Alzheimer και το κοινωνικό στίγμα</a:t>
            </a:r>
            <a:r>
              <a:rPr lang="en-GB" sz="1000" b="1" dirty="0">
                <a:latin typeface="Palatino Linotype" panose="02040502050505030304" pitchFamily="18" charset="0"/>
              </a:rPr>
              <a:t>”. </a:t>
            </a:r>
            <a:r>
              <a:rPr lang="el-GR" sz="1000" b="1" i="1" dirty="0">
                <a:latin typeface="Palatino Linotype" panose="02040502050505030304" pitchFamily="18" charset="0"/>
              </a:rPr>
              <a:t>Το Βήμα του Ασκληπιού</a:t>
            </a:r>
          </a:p>
          <a:p>
            <a:r>
              <a:rPr lang="el-GR" sz="1000" b="1" dirty="0">
                <a:latin typeface="Palatino Linotype" panose="02040502050505030304" pitchFamily="18" charset="0"/>
              </a:rPr>
              <a:t>11</a:t>
            </a:r>
            <a:r>
              <a:rPr lang="el-GR" sz="1000" b="1" baseline="30000" dirty="0">
                <a:latin typeface="Palatino Linotype" panose="02040502050505030304" pitchFamily="18" charset="0"/>
              </a:rPr>
              <a:t>ος</a:t>
            </a:r>
            <a:r>
              <a:rPr lang="el-GR" sz="1000" b="1" dirty="0">
                <a:latin typeface="Palatino Linotype" panose="02040502050505030304" pitchFamily="18" charset="0"/>
              </a:rPr>
              <a:t> Τόμος, 2</a:t>
            </a:r>
            <a:r>
              <a:rPr lang="el-GR" sz="1000" b="1" baseline="30000" dirty="0">
                <a:latin typeface="Palatino Linotype" panose="02040502050505030304" pitchFamily="18" charset="0"/>
              </a:rPr>
              <a:t>ο</a:t>
            </a:r>
            <a:r>
              <a:rPr lang="en-GB" sz="1000" b="1" dirty="0">
                <a:latin typeface="Palatino Linotype" panose="02040502050505030304" pitchFamily="18" charset="0"/>
              </a:rPr>
              <a:t> </a:t>
            </a:r>
            <a:r>
              <a:rPr lang="el-GR" sz="1000" b="1" dirty="0">
                <a:latin typeface="Palatino Linotype" panose="02040502050505030304" pitchFamily="18" charset="0"/>
              </a:rPr>
              <a:t>Τεύχος, Απρίλιος - Ιούνιος 2012</a:t>
            </a:r>
            <a:r>
              <a:rPr lang="en-GB" sz="1000" b="1" dirty="0">
                <a:latin typeface="Palatino Linotype" panose="02040502050505030304" pitchFamily="18" charset="0"/>
              </a:rPr>
              <a:t>. </a:t>
            </a:r>
            <a:r>
              <a:rPr lang="en-GB" sz="1000" b="1" i="1" dirty="0">
                <a:latin typeface="Palatino Linotype" panose="02040502050505030304" pitchFamily="18" charset="0"/>
              </a:rPr>
              <a:t>Rostrum of Asclepius</a:t>
            </a:r>
            <a:r>
              <a:rPr lang="en-GB" sz="1000" b="1" dirty="0">
                <a:latin typeface="Palatino Linotype" panose="02040502050505030304" pitchFamily="18" charset="0"/>
              </a:rPr>
              <a:t>. 11</a:t>
            </a:r>
            <a:r>
              <a:rPr lang="en-GB" sz="1000" b="1" baseline="30000" dirty="0">
                <a:latin typeface="Palatino Linotype" panose="02040502050505030304" pitchFamily="18" charset="0"/>
              </a:rPr>
              <a:t>th</a:t>
            </a:r>
            <a:r>
              <a:rPr lang="en-GB" sz="1000" b="1" dirty="0">
                <a:latin typeface="Palatino Linotype" panose="02040502050505030304" pitchFamily="18" charset="0"/>
              </a:rPr>
              <a:t> Volume, 2</a:t>
            </a:r>
            <a:r>
              <a:rPr lang="en-GB" sz="1000" b="1" baseline="30000" dirty="0">
                <a:latin typeface="Palatino Linotype" panose="02040502050505030304" pitchFamily="18" charset="0"/>
              </a:rPr>
              <a:t>nd</a:t>
            </a:r>
            <a:r>
              <a:rPr lang="en-GB" sz="1000" b="1" dirty="0">
                <a:latin typeface="Palatino Linotype" panose="02040502050505030304" pitchFamily="18" charset="0"/>
              </a:rPr>
              <a:t> Issue, April – June 2012, pp 248-263.</a:t>
            </a:r>
            <a:endParaRPr lang="el-GR" sz="1000" b="1" dirty="0">
              <a:latin typeface="Palatino Linotype" panose="02040502050505030304" pitchFamily="18" charset="0"/>
            </a:endParaRPr>
          </a:p>
          <a:p>
            <a:endParaRPr lang="en-GB" sz="1000" b="1" dirty="0">
              <a:latin typeface="Palatino Linotype" panose="02040502050505030304" pitchFamily="18" charset="0"/>
            </a:endParaRPr>
          </a:p>
        </p:txBody>
      </p:sp>
      <p:pic>
        <p:nvPicPr>
          <p:cNvPr id="9" name="Picture 8">
            <a:extLst>
              <a:ext uri="{FF2B5EF4-FFF2-40B4-BE49-F238E27FC236}">
                <a16:creationId xmlns:a16="http://schemas.microsoft.com/office/drawing/2014/main" id="{94A53EDB-8F17-4C76-A6F1-193DE85A94B1}"/>
              </a:ext>
            </a:extLst>
          </p:cNvPr>
          <p:cNvPicPr>
            <a:picLocks noChangeAspect="1"/>
          </p:cNvPicPr>
          <p:nvPr/>
        </p:nvPicPr>
        <p:blipFill>
          <a:blip r:embed="rId4"/>
          <a:stretch>
            <a:fillRect/>
          </a:stretch>
        </p:blipFill>
        <p:spPr>
          <a:xfrm>
            <a:off x="9286875" y="1486598"/>
            <a:ext cx="2905125" cy="3867150"/>
          </a:xfrm>
          <a:prstGeom prst="rect">
            <a:avLst/>
          </a:prstGeom>
        </p:spPr>
      </p:pic>
    </p:spTree>
    <p:extLst>
      <p:ext uri="{BB962C8B-B14F-4D97-AF65-F5344CB8AC3E}">
        <p14:creationId xmlns:p14="http://schemas.microsoft.com/office/powerpoint/2010/main" val="33403219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2" name="Rectangle 1">
            <a:extLst>
              <a:ext uri="{FF2B5EF4-FFF2-40B4-BE49-F238E27FC236}">
                <a16:creationId xmlns:a16="http://schemas.microsoft.com/office/drawing/2014/main" id="{23B53F6C-9A71-49C0-929E-D9277FB047BF}"/>
              </a:ext>
            </a:extLst>
          </p:cNvPr>
          <p:cNvSpPr/>
          <p:nvPr/>
        </p:nvSpPr>
        <p:spPr>
          <a:xfrm>
            <a:off x="127221" y="1443841"/>
            <a:ext cx="9016779" cy="3693319"/>
          </a:xfrm>
          <a:prstGeom prst="rect">
            <a:avLst/>
          </a:prstGeom>
        </p:spPr>
        <p:txBody>
          <a:bodyPr wrap="square">
            <a:spAutoFit/>
          </a:bodyPr>
          <a:lstStyle/>
          <a:p>
            <a:pPr algn="ctr"/>
            <a:r>
              <a:rPr lang="el-GR" b="1" dirty="0">
                <a:solidFill>
                  <a:srgbClr val="C00000"/>
                </a:solidFill>
                <a:latin typeface="Palatino Linotype" panose="02040502050505030304" pitchFamily="18" charset="0"/>
              </a:rPr>
              <a:t>Κατανομή απαντήσεων στην ερώτηση:</a:t>
            </a:r>
            <a:endParaRPr lang="en-GB" b="1" dirty="0">
              <a:solidFill>
                <a:srgbClr val="C00000"/>
              </a:solidFill>
              <a:latin typeface="Palatino Linotype" panose="02040502050505030304" pitchFamily="18" charset="0"/>
            </a:endParaRPr>
          </a:p>
          <a:p>
            <a:pPr algn="ctr"/>
            <a:r>
              <a:rPr lang="el-GR" b="1" i="1" dirty="0">
                <a:solidFill>
                  <a:srgbClr val="002060"/>
                </a:solidFill>
                <a:latin typeface="Palatino Linotype" panose="02040502050505030304" pitchFamily="18" charset="0"/>
              </a:rPr>
              <a:t>Είναι η νόσος Alzheimer μεταδοτική;</a:t>
            </a:r>
            <a:endParaRPr lang="en-GB" b="1" i="1" dirty="0">
              <a:solidFill>
                <a:srgbClr val="002060"/>
              </a:solidFill>
              <a:latin typeface="Palatino Linotype" panose="02040502050505030304" pitchFamily="18" charset="0"/>
            </a:endParaRPr>
          </a:p>
          <a:p>
            <a:pPr algn="ctr"/>
            <a:endParaRPr lang="el-GR" b="1" dirty="0">
              <a:solidFill>
                <a:srgbClr val="C00000"/>
              </a:solidFill>
              <a:latin typeface="Palatino Linotype" panose="02040502050505030304" pitchFamily="18" charset="0"/>
            </a:endParaRPr>
          </a:p>
          <a:p>
            <a:r>
              <a:rPr lang="en-GB" b="1" dirty="0">
                <a:solidFill>
                  <a:srgbClr val="C00000"/>
                </a:solidFill>
                <a:latin typeface="Palatino Linotype" panose="02040502050505030304" pitchFamily="18" charset="0"/>
              </a:rPr>
              <a:t> </a:t>
            </a:r>
            <a:r>
              <a:rPr lang="el-GR" b="1" dirty="0">
                <a:solidFill>
                  <a:srgbClr val="C00000"/>
                </a:solidFill>
                <a:latin typeface="Palatino Linotype" panose="02040502050505030304" pitchFamily="18" charset="0"/>
              </a:rPr>
              <a:t>Γνώμη</a:t>
            </a:r>
            <a:r>
              <a:rPr lang="en-GB" b="1" dirty="0">
                <a:solidFill>
                  <a:srgbClr val="C00000"/>
                </a:solidFill>
                <a:latin typeface="Palatino Linotype" panose="02040502050505030304" pitchFamily="18" charset="0"/>
              </a:rPr>
              <a:t>      </a:t>
            </a:r>
            <a:r>
              <a:rPr lang="el-GR" b="1" dirty="0">
                <a:solidFill>
                  <a:srgbClr val="C00000"/>
                </a:solidFill>
                <a:latin typeface="Palatino Linotype" panose="02040502050505030304" pitchFamily="18" charset="0"/>
              </a:rPr>
              <a:t> </a:t>
            </a:r>
            <a:r>
              <a:rPr lang="en-GB" b="1" dirty="0">
                <a:solidFill>
                  <a:srgbClr val="C00000"/>
                </a:solidFill>
                <a:latin typeface="Palatino Linotype" panose="02040502050505030304" pitchFamily="18" charset="0"/>
              </a:rPr>
              <a:t>   </a:t>
            </a:r>
            <a:r>
              <a:rPr lang="el-GR" b="1" dirty="0">
                <a:solidFill>
                  <a:srgbClr val="C00000"/>
                </a:solidFill>
                <a:latin typeface="Palatino Linotype" panose="02040502050505030304" pitchFamily="18" charset="0"/>
              </a:rPr>
              <a:t>       </a:t>
            </a:r>
            <a:r>
              <a:rPr lang="en-GB" b="1" dirty="0">
                <a:solidFill>
                  <a:srgbClr val="C00000"/>
                </a:solidFill>
                <a:latin typeface="Palatino Linotype" panose="02040502050505030304" pitchFamily="18" charset="0"/>
              </a:rPr>
              <a:t>                                                                       </a:t>
            </a:r>
            <a:r>
              <a:rPr lang="el-GR" b="1" dirty="0">
                <a:solidFill>
                  <a:srgbClr val="C00000"/>
                </a:solidFill>
                <a:latin typeface="Palatino Linotype" panose="02040502050505030304" pitchFamily="18" charset="0"/>
              </a:rPr>
              <a:t>Ποσοστό</a:t>
            </a:r>
            <a:r>
              <a:rPr lang="en-GB" b="1" dirty="0">
                <a:solidFill>
                  <a:srgbClr val="C00000"/>
                </a:solidFill>
                <a:latin typeface="Palatino Linotype" panose="02040502050505030304" pitchFamily="18" charset="0"/>
              </a:rPr>
              <a:t> </a:t>
            </a:r>
            <a:r>
              <a:rPr lang="el-GR" b="1" dirty="0">
                <a:solidFill>
                  <a:srgbClr val="C00000"/>
                </a:solidFill>
                <a:latin typeface="Palatino Linotype" panose="02040502050505030304" pitchFamily="18" charset="0"/>
              </a:rPr>
              <a:t>%</a:t>
            </a:r>
          </a:p>
          <a:p>
            <a:endParaRPr lang="el-GR" dirty="0">
              <a:solidFill>
                <a:srgbClr val="C00000"/>
              </a:solidFill>
              <a:latin typeface="Palatino Linotype" panose="02040502050505030304" pitchFamily="18" charset="0"/>
            </a:endParaRPr>
          </a:p>
          <a:p>
            <a:r>
              <a:rPr lang="el-GR" dirty="0">
                <a:solidFill>
                  <a:srgbClr val="C00000"/>
                </a:solidFill>
                <a:latin typeface="Palatino Linotype" panose="02040502050505030304" pitchFamily="18" charset="0"/>
              </a:rPr>
              <a:t>ΔΙΑΦΩΝΩ ΑΠΟΛΥΤΑ (ΔΑ) </a:t>
            </a:r>
            <a:r>
              <a:rPr lang="en-GB" dirty="0">
                <a:solidFill>
                  <a:srgbClr val="C00000"/>
                </a:solidFill>
                <a:latin typeface="Palatino Linotype" panose="02040502050505030304" pitchFamily="18" charset="0"/>
              </a:rPr>
              <a:t>                                                           </a:t>
            </a:r>
            <a:r>
              <a:rPr lang="el-GR" dirty="0">
                <a:solidFill>
                  <a:srgbClr val="C00000"/>
                </a:solidFill>
                <a:latin typeface="Palatino Linotype" panose="02040502050505030304" pitchFamily="18" charset="0"/>
              </a:rPr>
              <a:t>25,3</a:t>
            </a:r>
          </a:p>
          <a:p>
            <a:r>
              <a:rPr lang="el-GR" dirty="0">
                <a:solidFill>
                  <a:srgbClr val="C00000"/>
                </a:solidFill>
                <a:latin typeface="Palatino Linotype" panose="02040502050505030304" pitchFamily="18" charset="0"/>
              </a:rPr>
              <a:t>ΔΙΑΦΩΝΩ (Δ) </a:t>
            </a:r>
            <a:r>
              <a:rPr lang="en-GB" dirty="0">
                <a:solidFill>
                  <a:srgbClr val="C00000"/>
                </a:solidFill>
                <a:latin typeface="Palatino Linotype" panose="02040502050505030304" pitchFamily="18" charset="0"/>
              </a:rPr>
              <a:t>                                                                                    </a:t>
            </a:r>
            <a:r>
              <a:rPr lang="el-GR" dirty="0">
                <a:solidFill>
                  <a:srgbClr val="C00000"/>
                </a:solidFill>
                <a:latin typeface="Palatino Linotype" panose="02040502050505030304" pitchFamily="18" charset="0"/>
              </a:rPr>
              <a:t>37,4</a:t>
            </a:r>
          </a:p>
          <a:p>
            <a:r>
              <a:rPr lang="el-GR" dirty="0">
                <a:solidFill>
                  <a:srgbClr val="C00000"/>
                </a:solidFill>
                <a:latin typeface="Palatino Linotype" panose="02040502050505030304" pitchFamily="18" charset="0"/>
              </a:rPr>
              <a:t>ΟΥΤΕ ΔΙΑΦΩΝΩ ΟΥΤΕ ΣΥΜΦΩΝΩ (Ο) </a:t>
            </a:r>
            <a:r>
              <a:rPr lang="en-GB" dirty="0">
                <a:solidFill>
                  <a:srgbClr val="C00000"/>
                </a:solidFill>
                <a:latin typeface="Palatino Linotype" panose="02040502050505030304" pitchFamily="18" charset="0"/>
              </a:rPr>
              <a:t>                                    </a:t>
            </a:r>
            <a:r>
              <a:rPr lang="el-GR" dirty="0">
                <a:solidFill>
                  <a:srgbClr val="C00000"/>
                </a:solidFill>
                <a:latin typeface="Palatino Linotype" panose="02040502050505030304" pitchFamily="18" charset="0"/>
              </a:rPr>
              <a:t>18,7</a:t>
            </a:r>
          </a:p>
          <a:p>
            <a:r>
              <a:rPr lang="el-GR" dirty="0">
                <a:solidFill>
                  <a:srgbClr val="C00000"/>
                </a:solidFill>
                <a:latin typeface="Palatino Linotype" panose="02040502050505030304" pitchFamily="18" charset="0"/>
              </a:rPr>
              <a:t>ΣΥΜΦΩΝΩ (Σ) </a:t>
            </a:r>
            <a:r>
              <a:rPr lang="en-GB" dirty="0">
                <a:solidFill>
                  <a:srgbClr val="C00000"/>
                </a:solidFill>
                <a:latin typeface="Palatino Linotype" panose="02040502050505030304" pitchFamily="18" charset="0"/>
              </a:rPr>
              <a:t>                                                                                    </a:t>
            </a:r>
            <a:r>
              <a:rPr lang="el-GR" dirty="0">
                <a:solidFill>
                  <a:srgbClr val="C00000"/>
                </a:solidFill>
                <a:latin typeface="Palatino Linotype" panose="02040502050505030304" pitchFamily="18" charset="0"/>
              </a:rPr>
              <a:t>6,6</a:t>
            </a:r>
          </a:p>
          <a:p>
            <a:r>
              <a:rPr lang="el-GR" dirty="0">
                <a:solidFill>
                  <a:srgbClr val="C00000"/>
                </a:solidFill>
                <a:latin typeface="Palatino Linotype" panose="02040502050505030304" pitchFamily="18" charset="0"/>
              </a:rPr>
              <a:t>ΣΥΜΦΩΝΩ ΑΠΟΛΥΤΑ (ΣΑ) </a:t>
            </a:r>
            <a:r>
              <a:rPr lang="en-GB" dirty="0">
                <a:solidFill>
                  <a:srgbClr val="C00000"/>
                </a:solidFill>
                <a:latin typeface="Palatino Linotype" panose="02040502050505030304" pitchFamily="18" charset="0"/>
              </a:rPr>
              <a:t>                                                           </a:t>
            </a:r>
            <a:r>
              <a:rPr lang="el-GR" dirty="0">
                <a:solidFill>
                  <a:srgbClr val="C00000"/>
                </a:solidFill>
                <a:latin typeface="Palatino Linotype" panose="02040502050505030304" pitchFamily="18" charset="0"/>
              </a:rPr>
              <a:t>1,1</a:t>
            </a:r>
          </a:p>
          <a:p>
            <a:r>
              <a:rPr lang="el-GR" dirty="0">
                <a:solidFill>
                  <a:srgbClr val="C00000"/>
                </a:solidFill>
                <a:latin typeface="Palatino Linotype" panose="02040502050505030304" pitchFamily="18" charset="0"/>
              </a:rPr>
              <a:t>ΔΕΝ ΓΝΩΡΙΖΩ (ΔΓ) </a:t>
            </a:r>
            <a:r>
              <a:rPr lang="en-GB" dirty="0">
                <a:solidFill>
                  <a:srgbClr val="C00000"/>
                </a:solidFill>
                <a:latin typeface="Palatino Linotype" panose="02040502050505030304" pitchFamily="18" charset="0"/>
              </a:rPr>
              <a:t>                                                                             </a:t>
            </a:r>
            <a:r>
              <a:rPr lang="el-GR" dirty="0">
                <a:solidFill>
                  <a:srgbClr val="C00000"/>
                </a:solidFill>
                <a:latin typeface="Palatino Linotype" panose="02040502050505030304" pitchFamily="18" charset="0"/>
              </a:rPr>
              <a:t>9,9</a:t>
            </a:r>
          </a:p>
          <a:p>
            <a:r>
              <a:rPr lang="el-GR" dirty="0">
                <a:solidFill>
                  <a:srgbClr val="C00000"/>
                </a:solidFill>
                <a:latin typeface="Palatino Linotype" panose="02040502050505030304" pitchFamily="18" charset="0"/>
              </a:rPr>
              <a:t>ΔΕΝ ΑΠΑΝΤΩ (ΔΑ) </a:t>
            </a:r>
            <a:r>
              <a:rPr lang="en-GB" dirty="0">
                <a:solidFill>
                  <a:srgbClr val="C00000"/>
                </a:solidFill>
                <a:latin typeface="Palatino Linotype" panose="02040502050505030304" pitchFamily="18" charset="0"/>
              </a:rPr>
              <a:t>                                                                            </a:t>
            </a:r>
            <a:r>
              <a:rPr lang="el-GR" dirty="0">
                <a:solidFill>
                  <a:srgbClr val="C00000"/>
                </a:solidFill>
                <a:latin typeface="Palatino Linotype" panose="02040502050505030304" pitchFamily="18" charset="0"/>
              </a:rPr>
              <a:t>1,1</a:t>
            </a:r>
          </a:p>
          <a:p>
            <a:r>
              <a:rPr lang="el-GR" dirty="0">
                <a:solidFill>
                  <a:srgbClr val="C00000"/>
                </a:solidFill>
                <a:latin typeface="Palatino Linotype" panose="02040502050505030304" pitchFamily="18" charset="0"/>
              </a:rPr>
              <a:t>Σύνολο </a:t>
            </a:r>
            <a:r>
              <a:rPr lang="en-GB" dirty="0">
                <a:solidFill>
                  <a:srgbClr val="C00000"/>
                </a:solidFill>
                <a:latin typeface="Palatino Linotype" panose="02040502050505030304" pitchFamily="18" charset="0"/>
              </a:rPr>
              <a:t>                                                                                                </a:t>
            </a:r>
            <a:r>
              <a:rPr lang="el-GR" dirty="0">
                <a:solidFill>
                  <a:srgbClr val="C00000"/>
                </a:solidFill>
                <a:latin typeface="Palatino Linotype" panose="02040502050505030304" pitchFamily="18" charset="0"/>
              </a:rPr>
              <a:t>100</a:t>
            </a:r>
            <a:endParaRPr lang="en-GB" dirty="0">
              <a:solidFill>
                <a:srgbClr val="C00000"/>
              </a:solidFill>
              <a:latin typeface="Palatino Linotype" panose="02040502050505030304" pitchFamily="18" charset="0"/>
            </a:endParaRPr>
          </a:p>
        </p:txBody>
      </p:sp>
      <p:pic>
        <p:nvPicPr>
          <p:cNvPr id="9" name="Picture 8">
            <a:extLst>
              <a:ext uri="{FF2B5EF4-FFF2-40B4-BE49-F238E27FC236}">
                <a16:creationId xmlns:a16="http://schemas.microsoft.com/office/drawing/2014/main" id="{A027646B-1C8A-4804-91C8-6572A8356683}"/>
              </a:ext>
            </a:extLst>
          </p:cNvPr>
          <p:cNvPicPr>
            <a:picLocks noChangeAspect="1"/>
          </p:cNvPicPr>
          <p:nvPr/>
        </p:nvPicPr>
        <p:blipFill>
          <a:blip r:embed="rId4"/>
          <a:stretch>
            <a:fillRect/>
          </a:stretch>
        </p:blipFill>
        <p:spPr>
          <a:xfrm>
            <a:off x="9287123" y="2196792"/>
            <a:ext cx="2904877" cy="2146852"/>
          </a:xfrm>
          <a:prstGeom prst="rect">
            <a:avLst/>
          </a:prstGeom>
        </p:spPr>
      </p:pic>
      <p:sp>
        <p:nvSpPr>
          <p:cNvPr id="13" name="Rectangle 12">
            <a:extLst>
              <a:ext uri="{FF2B5EF4-FFF2-40B4-BE49-F238E27FC236}">
                <a16:creationId xmlns:a16="http://schemas.microsoft.com/office/drawing/2014/main" id="{95972303-F7E0-44BF-BBC4-ECFB5EACA541}"/>
              </a:ext>
            </a:extLst>
          </p:cNvPr>
          <p:cNvSpPr/>
          <p:nvPr/>
        </p:nvSpPr>
        <p:spPr>
          <a:xfrm>
            <a:off x="166833" y="6146309"/>
            <a:ext cx="12157833" cy="553998"/>
          </a:xfrm>
          <a:prstGeom prst="rect">
            <a:avLst/>
          </a:prstGeom>
        </p:spPr>
        <p:txBody>
          <a:bodyPr wrap="square">
            <a:spAutoFit/>
          </a:bodyPr>
          <a:lstStyle/>
          <a:p>
            <a:r>
              <a:rPr lang="el-GR" sz="1000" b="1" dirty="0">
                <a:latin typeface="Palatino Linotype" panose="02040502050505030304" pitchFamily="18" charset="0"/>
              </a:rPr>
              <a:t>Φουντούκη Α</a:t>
            </a:r>
            <a:r>
              <a:rPr lang="en-GB" sz="1000" b="1" dirty="0">
                <a:latin typeface="Palatino Linotype" panose="02040502050505030304" pitchFamily="18" charset="0"/>
              </a:rPr>
              <a:t>.</a:t>
            </a:r>
            <a:r>
              <a:rPr lang="el-GR" sz="1000" b="1" dirty="0">
                <a:latin typeface="Palatino Linotype" panose="02040502050505030304" pitchFamily="18" charset="0"/>
              </a:rPr>
              <a:t>, Τούλης Στ</a:t>
            </a:r>
            <a:r>
              <a:rPr lang="en-GB" sz="1000" b="1" dirty="0">
                <a:latin typeface="Palatino Linotype" panose="02040502050505030304" pitchFamily="18" charset="0"/>
              </a:rPr>
              <a:t>.</a:t>
            </a:r>
            <a:r>
              <a:rPr lang="el-GR" sz="1000" b="1" dirty="0">
                <a:latin typeface="Palatino Linotype" panose="02040502050505030304" pitchFamily="18" charset="0"/>
              </a:rPr>
              <a:t>, Νούσι Α</a:t>
            </a:r>
            <a:r>
              <a:rPr lang="en-GB" sz="1000" b="1" dirty="0">
                <a:latin typeface="Palatino Linotype" panose="02040502050505030304" pitchFamily="18" charset="0"/>
              </a:rPr>
              <a:t>.</a:t>
            </a:r>
            <a:r>
              <a:rPr lang="el-GR" sz="1000" b="1" dirty="0">
                <a:latin typeface="Palatino Linotype" panose="02040502050505030304" pitchFamily="18" charset="0"/>
              </a:rPr>
              <a:t>, Κοσμίδης Δ</a:t>
            </a:r>
            <a:r>
              <a:rPr lang="en-GB" sz="1000" b="1" dirty="0">
                <a:latin typeface="Palatino Linotype" panose="02040502050505030304" pitchFamily="18" charset="0"/>
              </a:rPr>
              <a:t>.</a:t>
            </a:r>
            <a:r>
              <a:rPr lang="el-GR" sz="1000" b="1" dirty="0">
                <a:latin typeface="Palatino Linotype" panose="02040502050505030304" pitchFamily="18" charset="0"/>
              </a:rPr>
              <a:t>, Θεοφανίδης</a:t>
            </a:r>
            <a:r>
              <a:rPr lang="en-GB" sz="1000" b="1" dirty="0">
                <a:latin typeface="Palatino Linotype" panose="02040502050505030304" pitchFamily="18" charset="0"/>
              </a:rPr>
              <a:t> </a:t>
            </a:r>
            <a:r>
              <a:rPr lang="el-GR" sz="1000" b="1" dirty="0">
                <a:latin typeface="Palatino Linotype" panose="02040502050505030304" pitchFamily="18" charset="0"/>
              </a:rPr>
              <a:t>Δ</a:t>
            </a:r>
            <a:r>
              <a:rPr lang="en-GB" sz="1000" b="1" dirty="0">
                <a:latin typeface="Palatino Linotype" panose="02040502050505030304" pitchFamily="18" charset="0"/>
              </a:rPr>
              <a:t>. “</a:t>
            </a:r>
            <a:r>
              <a:rPr lang="el-GR" sz="1000" b="1" dirty="0">
                <a:latin typeface="Palatino Linotype" panose="02040502050505030304" pitchFamily="18" charset="0"/>
              </a:rPr>
              <a:t>Νόσος Alzheimer και το κοινωνικό στίγμα</a:t>
            </a:r>
            <a:r>
              <a:rPr lang="en-GB" sz="1000" b="1" dirty="0">
                <a:latin typeface="Palatino Linotype" panose="02040502050505030304" pitchFamily="18" charset="0"/>
              </a:rPr>
              <a:t>”. </a:t>
            </a:r>
            <a:r>
              <a:rPr lang="el-GR" sz="1000" b="1" i="1" dirty="0">
                <a:latin typeface="Palatino Linotype" panose="02040502050505030304" pitchFamily="18" charset="0"/>
              </a:rPr>
              <a:t>Το Βήμα του Ασκληπιού</a:t>
            </a:r>
          </a:p>
          <a:p>
            <a:r>
              <a:rPr lang="el-GR" sz="1000" b="1" dirty="0">
                <a:latin typeface="Palatino Linotype" panose="02040502050505030304" pitchFamily="18" charset="0"/>
              </a:rPr>
              <a:t>11</a:t>
            </a:r>
            <a:r>
              <a:rPr lang="el-GR" sz="1000" b="1" baseline="30000" dirty="0">
                <a:latin typeface="Palatino Linotype" panose="02040502050505030304" pitchFamily="18" charset="0"/>
              </a:rPr>
              <a:t>ος</a:t>
            </a:r>
            <a:r>
              <a:rPr lang="el-GR" sz="1000" b="1" dirty="0">
                <a:latin typeface="Palatino Linotype" panose="02040502050505030304" pitchFamily="18" charset="0"/>
              </a:rPr>
              <a:t> Τόμος, 2</a:t>
            </a:r>
            <a:r>
              <a:rPr lang="el-GR" sz="1000" b="1" baseline="30000" dirty="0">
                <a:latin typeface="Palatino Linotype" panose="02040502050505030304" pitchFamily="18" charset="0"/>
              </a:rPr>
              <a:t>ο</a:t>
            </a:r>
            <a:r>
              <a:rPr lang="en-GB" sz="1000" b="1" dirty="0">
                <a:latin typeface="Palatino Linotype" panose="02040502050505030304" pitchFamily="18" charset="0"/>
              </a:rPr>
              <a:t> </a:t>
            </a:r>
            <a:r>
              <a:rPr lang="el-GR" sz="1000" b="1" dirty="0">
                <a:latin typeface="Palatino Linotype" panose="02040502050505030304" pitchFamily="18" charset="0"/>
              </a:rPr>
              <a:t>Τεύχος, Απρίλιος - Ιούνιος 2012</a:t>
            </a:r>
            <a:r>
              <a:rPr lang="en-GB" sz="1000" b="1" dirty="0">
                <a:latin typeface="Palatino Linotype" panose="02040502050505030304" pitchFamily="18" charset="0"/>
              </a:rPr>
              <a:t>. </a:t>
            </a:r>
            <a:r>
              <a:rPr lang="en-GB" sz="1000" b="1" i="1" dirty="0">
                <a:latin typeface="Palatino Linotype" panose="02040502050505030304" pitchFamily="18" charset="0"/>
              </a:rPr>
              <a:t>Rostrum of Asclepius</a:t>
            </a:r>
            <a:r>
              <a:rPr lang="en-GB" sz="1000" b="1" dirty="0">
                <a:latin typeface="Palatino Linotype" panose="02040502050505030304" pitchFamily="18" charset="0"/>
              </a:rPr>
              <a:t>. 11</a:t>
            </a:r>
            <a:r>
              <a:rPr lang="en-GB" sz="1000" b="1" baseline="30000" dirty="0">
                <a:latin typeface="Palatino Linotype" panose="02040502050505030304" pitchFamily="18" charset="0"/>
              </a:rPr>
              <a:t>th</a:t>
            </a:r>
            <a:r>
              <a:rPr lang="en-GB" sz="1000" b="1" dirty="0">
                <a:latin typeface="Palatino Linotype" panose="02040502050505030304" pitchFamily="18" charset="0"/>
              </a:rPr>
              <a:t> Volume, 2</a:t>
            </a:r>
            <a:r>
              <a:rPr lang="en-GB" sz="1000" b="1" baseline="30000" dirty="0">
                <a:latin typeface="Palatino Linotype" panose="02040502050505030304" pitchFamily="18" charset="0"/>
              </a:rPr>
              <a:t>nd</a:t>
            </a:r>
            <a:r>
              <a:rPr lang="en-GB" sz="1000" b="1" dirty="0">
                <a:latin typeface="Palatino Linotype" panose="02040502050505030304" pitchFamily="18" charset="0"/>
              </a:rPr>
              <a:t> Issue, April – June 2012, pp 248-263.</a:t>
            </a:r>
            <a:endParaRPr lang="el-GR" sz="1000" b="1" dirty="0">
              <a:latin typeface="Palatino Linotype" panose="02040502050505030304" pitchFamily="18" charset="0"/>
            </a:endParaRPr>
          </a:p>
          <a:p>
            <a:endParaRPr lang="en-GB" sz="1000" b="1" dirty="0">
              <a:latin typeface="Palatino Linotype" panose="02040502050505030304" pitchFamily="18" charset="0"/>
            </a:endParaRPr>
          </a:p>
        </p:txBody>
      </p:sp>
    </p:spTree>
    <p:extLst>
      <p:ext uri="{BB962C8B-B14F-4D97-AF65-F5344CB8AC3E}">
        <p14:creationId xmlns:p14="http://schemas.microsoft.com/office/powerpoint/2010/main" val="12050225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2" name="Rectangle 1">
            <a:extLst>
              <a:ext uri="{FF2B5EF4-FFF2-40B4-BE49-F238E27FC236}">
                <a16:creationId xmlns:a16="http://schemas.microsoft.com/office/drawing/2014/main" id="{587A09CD-F1EC-47FC-BC52-FC3AF499D881}"/>
              </a:ext>
            </a:extLst>
          </p:cNvPr>
          <p:cNvSpPr/>
          <p:nvPr/>
        </p:nvSpPr>
        <p:spPr>
          <a:xfrm>
            <a:off x="192011" y="4678489"/>
            <a:ext cx="8839489" cy="369332"/>
          </a:xfrm>
          <a:prstGeom prst="rect">
            <a:avLst/>
          </a:prstGeom>
        </p:spPr>
        <p:txBody>
          <a:bodyPr wrap="square">
            <a:spAutoFit/>
          </a:bodyPr>
          <a:lstStyle/>
          <a:p>
            <a:r>
              <a:rPr lang="en-GB" b="1" dirty="0">
                <a:solidFill>
                  <a:srgbClr val="C00000"/>
                </a:solidFill>
                <a:latin typeface="Palatino Linotype" panose="02040502050505030304" pitchFamily="18" charset="0"/>
              </a:rPr>
              <a:t>“</a:t>
            </a:r>
            <a:r>
              <a:rPr lang="el-GR" b="1" dirty="0">
                <a:solidFill>
                  <a:srgbClr val="002060"/>
                </a:solidFill>
                <a:latin typeface="Palatino Linotype" panose="02040502050505030304" pitchFamily="18" charset="0"/>
              </a:rPr>
              <a:t>Παχεῖα γαστήρ λεπτόν οὔ τίκτει νόον</a:t>
            </a:r>
            <a:r>
              <a:rPr lang="en-GB" b="1" dirty="0">
                <a:solidFill>
                  <a:srgbClr val="C00000"/>
                </a:solidFill>
                <a:latin typeface="Palatino Linotype" panose="02040502050505030304" pitchFamily="18" charset="0"/>
              </a:rPr>
              <a:t>”</a:t>
            </a:r>
            <a:r>
              <a:rPr lang="el-GR" b="1" dirty="0">
                <a:solidFill>
                  <a:srgbClr val="C00000"/>
                </a:solidFill>
                <a:latin typeface="Palatino Linotype" panose="02040502050505030304" pitchFamily="18" charset="0"/>
              </a:rPr>
              <a:t>. </a:t>
            </a:r>
            <a:r>
              <a:rPr lang="el-GR" i="1" dirty="0">
                <a:solidFill>
                  <a:srgbClr val="C00000"/>
                </a:solidFill>
                <a:latin typeface="Palatino Linotype" panose="02040502050505030304" pitchFamily="18" charset="0"/>
              </a:rPr>
              <a:t>Γαληνός</a:t>
            </a:r>
            <a:r>
              <a:rPr lang="el-GR" dirty="0">
                <a:solidFill>
                  <a:srgbClr val="C00000"/>
                </a:solidFill>
                <a:latin typeface="Palatino Linotype" panose="02040502050505030304" pitchFamily="18" charset="0"/>
              </a:rPr>
              <a:t>, 129-199 μ.Χ., Ιατροφιλόσοφος</a:t>
            </a:r>
            <a:endParaRPr lang="en-GB" dirty="0">
              <a:solidFill>
                <a:srgbClr val="C00000"/>
              </a:solidFill>
              <a:latin typeface="Palatino Linotype" panose="02040502050505030304" pitchFamily="18" charset="0"/>
            </a:endParaRPr>
          </a:p>
        </p:txBody>
      </p:sp>
      <p:sp>
        <p:nvSpPr>
          <p:cNvPr id="3" name="Rectangle 2">
            <a:extLst>
              <a:ext uri="{FF2B5EF4-FFF2-40B4-BE49-F238E27FC236}">
                <a16:creationId xmlns:a16="http://schemas.microsoft.com/office/drawing/2014/main" id="{45B72A82-39D4-429F-9597-EA6FAE0BBA1C}"/>
              </a:ext>
            </a:extLst>
          </p:cNvPr>
          <p:cNvSpPr/>
          <p:nvPr/>
        </p:nvSpPr>
        <p:spPr>
          <a:xfrm>
            <a:off x="213704" y="5070856"/>
            <a:ext cx="9009809" cy="923330"/>
          </a:xfrm>
          <a:prstGeom prst="rect">
            <a:avLst/>
          </a:prstGeom>
        </p:spPr>
        <p:txBody>
          <a:bodyPr wrap="square">
            <a:spAutoFit/>
          </a:bodyPr>
          <a:lstStyle/>
          <a:p>
            <a:r>
              <a:rPr lang="en-GB" b="1" dirty="0">
                <a:solidFill>
                  <a:srgbClr val="C00000"/>
                </a:solidFill>
                <a:latin typeface="Palatino Linotype" panose="02040502050505030304" pitchFamily="18" charset="0"/>
              </a:rPr>
              <a:t>“</a:t>
            </a:r>
            <a:r>
              <a:rPr lang="el-GR" b="1" dirty="0">
                <a:solidFill>
                  <a:srgbClr val="002060"/>
                </a:solidFill>
                <a:latin typeface="Palatino Linotype" panose="02040502050505030304" pitchFamily="18" charset="0"/>
              </a:rPr>
              <a:t>Ο γιατρός μου συνέστησε να σταματήσω τα δείπνα για τέσσερις. Εκτός κι αν παρευρίσκονται και άλλοι τρεις άνθρωποι</a:t>
            </a:r>
            <a:r>
              <a:rPr lang="en-GB" b="1" dirty="0">
                <a:solidFill>
                  <a:srgbClr val="C00000"/>
                </a:solidFill>
                <a:latin typeface="Palatino Linotype" panose="02040502050505030304" pitchFamily="18" charset="0"/>
              </a:rPr>
              <a:t>”</a:t>
            </a:r>
            <a:r>
              <a:rPr lang="el-GR" b="1" dirty="0">
                <a:solidFill>
                  <a:srgbClr val="C00000"/>
                </a:solidFill>
                <a:latin typeface="Palatino Linotype" panose="02040502050505030304" pitchFamily="18" charset="0"/>
              </a:rPr>
              <a:t>. </a:t>
            </a:r>
            <a:r>
              <a:rPr lang="el-GR" i="1" dirty="0">
                <a:solidFill>
                  <a:srgbClr val="C00000"/>
                </a:solidFill>
                <a:latin typeface="Palatino Linotype" panose="02040502050505030304" pitchFamily="18" charset="0"/>
              </a:rPr>
              <a:t>Orson Welles</a:t>
            </a:r>
            <a:r>
              <a:rPr lang="el-GR" dirty="0">
                <a:solidFill>
                  <a:srgbClr val="C00000"/>
                </a:solidFill>
                <a:latin typeface="Palatino Linotype" panose="02040502050505030304" pitchFamily="18" charset="0"/>
              </a:rPr>
              <a:t>, 1915-1985, Αμερικανός ηθοποιός</a:t>
            </a:r>
            <a:r>
              <a:rPr lang="en-GB" dirty="0">
                <a:solidFill>
                  <a:srgbClr val="C00000"/>
                </a:solidFill>
                <a:latin typeface="Palatino Linotype" panose="02040502050505030304" pitchFamily="18" charset="0"/>
              </a:rPr>
              <a:t>,</a:t>
            </a:r>
            <a:r>
              <a:rPr lang="el-GR" dirty="0">
                <a:solidFill>
                  <a:srgbClr val="C00000"/>
                </a:solidFill>
                <a:latin typeface="Palatino Linotype" panose="02040502050505030304" pitchFamily="18" charset="0"/>
              </a:rPr>
              <a:t> σκηνοθέτης</a:t>
            </a:r>
            <a:r>
              <a:rPr lang="en-GB" dirty="0">
                <a:solidFill>
                  <a:srgbClr val="C00000"/>
                </a:solidFill>
                <a:latin typeface="Palatino Linotype" panose="02040502050505030304" pitchFamily="18" charset="0"/>
              </a:rPr>
              <a:t>,</a:t>
            </a:r>
            <a:r>
              <a:rPr lang="el-GR" dirty="0">
                <a:solidFill>
                  <a:srgbClr val="C00000"/>
                </a:solidFill>
                <a:latin typeface="Palatino Linotype" panose="02040502050505030304" pitchFamily="18" charset="0"/>
              </a:rPr>
              <a:t> σεναριογράφος και παραγωγός.</a:t>
            </a:r>
            <a:endParaRPr lang="en-GB" dirty="0">
              <a:solidFill>
                <a:srgbClr val="C00000"/>
              </a:solidFill>
              <a:latin typeface="Palatino Linotype" panose="02040502050505030304" pitchFamily="18" charset="0"/>
            </a:endParaRPr>
          </a:p>
        </p:txBody>
      </p:sp>
      <p:sp>
        <p:nvSpPr>
          <p:cNvPr id="9" name="Rectangle 8">
            <a:extLst>
              <a:ext uri="{FF2B5EF4-FFF2-40B4-BE49-F238E27FC236}">
                <a16:creationId xmlns:a16="http://schemas.microsoft.com/office/drawing/2014/main" id="{2F5E357D-388F-4EF1-B0B3-52BA81713333}"/>
              </a:ext>
            </a:extLst>
          </p:cNvPr>
          <p:cNvSpPr/>
          <p:nvPr/>
        </p:nvSpPr>
        <p:spPr>
          <a:xfrm>
            <a:off x="0" y="726032"/>
            <a:ext cx="9223513" cy="2123658"/>
          </a:xfrm>
          <a:prstGeom prst="rect">
            <a:avLst/>
          </a:prstGeom>
        </p:spPr>
        <p:txBody>
          <a:bodyPr wrap="square">
            <a:spAutoFit/>
          </a:bodyPr>
          <a:lstStyle/>
          <a:p>
            <a:pPr algn="ctr"/>
            <a:r>
              <a:rPr lang="el-GR" sz="2400" b="1" dirty="0">
                <a:solidFill>
                  <a:srgbClr val="C00000"/>
                </a:solidFill>
                <a:latin typeface="Palatino Linotype" panose="02040502050505030304" pitchFamily="18" charset="0"/>
              </a:rPr>
              <a:t>ΠΑΧΥΣΑΡΚΙΑ</a:t>
            </a:r>
            <a:endParaRPr lang="el-GR" b="1" dirty="0">
              <a:solidFill>
                <a:srgbClr val="C00000"/>
              </a:solidFill>
              <a:latin typeface="Palatino Linotype" panose="02040502050505030304" pitchFamily="18" charset="0"/>
            </a:endParaRPr>
          </a:p>
          <a:p>
            <a:endParaRPr lang="el-GR" dirty="0">
              <a:solidFill>
                <a:srgbClr val="C00000"/>
              </a:solidFill>
              <a:latin typeface="Palatino Linotype" panose="02040502050505030304" pitchFamily="18" charset="0"/>
            </a:endParaRPr>
          </a:p>
          <a:p>
            <a:pPr algn="just"/>
            <a:r>
              <a:rPr lang="el-GR" dirty="0">
                <a:solidFill>
                  <a:srgbClr val="C00000"/>
                </a:solidFill>
                <a:latin typeface="Palatino Linotype" panose="02040502050505030304" pitchFamily="18" charset="0"/>
              </a:rPr>
              <a:t>Ως παχυσαρκία, σύμφωνα με τον Παγκόσμιο Οργανισμό Υγείας, ορίζεται η παθολογική εκείνη κατάσταση που χαρακτηρίζεται από υπερβολικό σωματικό λίπος σε βαθμό τέτοιο που να έχει δυσμενείς επιπτώσεις στον οργανισμό, οδηγώντας στην ελάττωση του προσδόκιμου επιβίωσης και την εμφάνιση αυξημένων προβλημάτων υγείας.</a:t>
            </a:r>
            <a:endParaRPr lang="en-GB" dirty="0">
              <a:solidFill>
                <a:srgbClr val="C00000"/>
              </a:solidFill>
              <a:latin typeface="Palatino Linotype" panose="02040502050505030304" pitchFamily="18" charset="0"/>
            </a:endParaRPr>
          </a:p>
        </p:txBody>
      </p:sp>
      <p:pic>
        <p:nvPicPr>
          <p:cNvPr id="14" name="Picture 13">
            <a:extLst>
              <a:ext uri="{FF2B5EF4-FFF2-40B4-BE49-F238E27FC236}">
                <a16:creationId xmlns:a16="http://schemas.microsoft.com/office/drawing/2014/main" id="{D27D5A1C-2F6A-4153-A75A-F4213BCC97EB}"/>
              </a:ext>
            </a:extLst>
          </p:cNvPr>
          <p:cNvPicPr>
            <a:picLocks noChangeAspect="1"/>
          </p:cNvPicPr>
          <p:nvPr/>
        </p:nvPicPr>
        <p:blipFill>
          <a:blip r:embed="rId4"/>
          <a:stretch>
            <a:fillRect/>
          </a:stretch>
        </p:blipFill>
        <p:spPr>
          <a:xfrm>
            <a:off x="9279172" y="1353007"/>
            <a:ext cx="2912828" cy="1477870"/>
          </a:xfrm>
          <a:prstGeom prst="rect">
            <a:avLst/>
          </a:prstGeom>
        </p:spPr>
      </p:pic>
      <p:pic>
        <p:nvPicPr>
          <p:cNvPr id="16" name="Picture 15">
            <a:extLst>
              <a:ext uri="{FF2B5EF4-FFF2-40B4-BE49-F238E27FC236}">
                <a16:creationId xmlns:a16="http://schemas.microsoft.com/office/drawing/2014/main" id="{F9B88F5C-593B-4B94-B107-B6A4EA6DBAB3}"/>
              </a:ext>
            </a:extLst>
          </p:cNvPr>
          <p:cNvPicPr>
            <a:picLocks noChangeAspect="1"/>
          </p:cNvPicPr>
          <p:nvPr/>
        </p:nvPicPr>
        <p:blipFill>
          <a:blip r:embed="rId5"/>
          <a:stretch>
            <a:fillRect/>
          </a:stretch>
        </p:blipFill>
        <p:spPr>
          <a:xfrm>
            <a:off x="9279172" y="3489847"/>
            <a:ext cx="2912828" cy="1897877"/>
          </a:xfrm>
          <a:prstGeom prst="rect">
            <a:avLst/>
          </a:prstGeom>
        </p:spPr>
      </p:pic>
      <p:pic>
        <p:nvPicPr>
          <p:cNvPr id="19" name="Picture 18">
            <a:extLst>
              <a:ext uri="{FF2B5EF4-FFF2-40B4-BE49-F238E27FC236}">
                <a16:creationId xmlns:a16="http://schemas.microsoft.com/office/drawing/2014/main" id="{6495DF21-695E-4D0F-8F01-FCBEB7DB12D7}"/>
              </a:ext>
            </a:extLst>
          </p:cNvPr>
          <p:cNvPicPr>
            <a:picLocks noChangeAspect="1"/>
          </p:cNvPicPr>
          <p:nvPr/>
        </p:nvPicPr>
        <p:blipFill>
          <a:blip r:embed="rId6"/>
          <a:stretch>
            <a:fillRect/>
          </a:stretch>
        </p:blipFill>
        <p:spPr>
          <a:xfrm>
            <a:off x="2592948" y="2624130"/>
            <a:ext cx="4037616" cy="2031325"/>
          </a:xfrm>
          <a:prstGeom prst="rect">
            <a:avLst/>
          </a:prstGeom>
        </p:spPr>
      </p:pic>
    </p:spTree>
    <p:extLst>
      <p:ext uri="{BB962C8B-B14F-4D97-AF65-F5344CB8AC3E}">
        <p14:creationId xmlns:p14="http://schemas.microsoft.com/office/powerpoint/2010/main" val="25090440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9" name="Rectangle 8">
            <a:extLst>
              <a:ext uri="{FF2B5EF4-FFF2-40B4-BE49-F238E27FC236}">
                <a16:creationId xmlns:a16="http://schemas.microsoft.com/office/drawing/2014/main" id="{2F5E357D-388F-4EF1-B0B3-52BA81713333}"/>
              </a:ext>
            </a:extLst>
          </p:cNvPr>
          <p:cNvSpPr/>
          <p:nvPr/>
        </p:nvSpPr>
        <p:spPr>
          <a:xfrm>
            <a:off x="59336" y="762477"/>
            <a:ext cx="9040259" cy="5170646"/>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4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ΠΑΧΥΣΑΡΚΙΑ</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a:p>
            <a:pPr lvl="0" algn="ctr"/>
            <a:r>
              <a:rPr lang="en-GB" b="1" dirty="0">
                <a:solidFill>
                  <a:srgbClr val="C00000"/>
                </a:solidFill>
                <a:latin typeface="Palatino Linotype" panose="02040502050505030304" pitchFamily="18" charset="0"/>
              </a:rPr>
              <a:t>Rudd </a:t>
            </a:r>
            <a:r>
              <a:rPr lang="en-GB" b="1" dirty="0" err="1">
                <a:solidFill>
                  <a:srgbClr val="C00000"/>
                </a:solidFill>
                <a:latin typeface="Palatino Linotype" panose="02040502050505030304" pitchFamily="18" charset="0"/>
              </a:rPr>
              <a:t>Center</a:t>
            </a:r>
            <a:r>
              <a:rPr lang="en-GB" b="1" dirty="0">
                <a:solidFill>
                  <a:srgbClr val="C00000"/>
                </a:solidFill>
                <a:latin typeface="Palatino Linotype" panose="02040502050505030304" pitchFamily="18" charset="0"/>
              </a:rPr>
              <a:t> for Food Policy and Health</a:t>
            </a:r>
          </a:p>
          <a:p>
            <a:pPr lvl="0" algn="ctr"/>
            <a:endParaRPr lang="en-GB" b="1" dirty="0">
              <a:solidFill>
                <a:srgbClr val="C00000"/>
              </a:solidFill>
              <a:latin typeface="Palatino Linotype" panose="02040502050505030304" pitchFamily="18" charset="0"/>
            </a:endParaRPr>
          </a:p>
          <a:p>
            <a:pPr lvl="0"/>
            <a:r>
              <a:rPr lang="el-GR" dirty="0">
                <a:solidFill>
                  <a:srgbClr val="C00000"/>
                </a:solidFill>
                <a:latin typeface="Palatino Linotype" panose="02040502050505030304" pitchFamily="18" charset="0"/>
              </a:rPr>
              <a:t>Δημοσιευσεις σε: </a:t>
            </a:r>
            <a:r>
              <a:rPr lang="en-GB" dirty="0">
                <a:solidFill>
                  <a:srgbClr val="C00000"/>
                </a:solidFill>
                <a:latin typeface="Palatino Linotype" panose="02040502050505030304" pitchFamily="18" charset="0"/>
              </a:rPr>
              <a:t>“</a:t>
            </a:r>
            <a:r>
              <a:rPr lang="el-GR" b="1" i="1" dirty="0">
                <a:solidFill>
                  <a:srgbClr val="C00000"/>
                </a:solidFill>
                <a:latin typeface="Palatino Linotype" panose="02040502050505030304" pitchFamily="18" charset="0"/>
              </a:rPr>
              <a:t>International Journal of Obesity</a:t>
            </a:r>
            <a:r>
              <a:rPr lang="en-GB" dirty="0">
                <a:solidFill>
                  <a:srgbClr val="C00000"/>
                </a:solidFill>
                <a:latin typeface="Palatino Linotype" panose="02040502050505030304" pitchFamily="18" charset="0"/>
              </a:rPr>
              <a:t>”</a:t>
            </a:r>
            <a:r>
              <a:rPr lang="el-GR" dirty="0">
                <a:solidFill>
                  <a:srgbClr val="C00000"/>
                </a:solidFill>
                <a:latin typeface="Palatino Linotype" panose="02040502050505030304" pitchFamily="18" charset="0"/>
              </a:rPr>
              <a:t> </a:t>
            </a:r>
            <a:r>
              <a:rPr lang="en-GB" dirty="0">
                <a:solidFill>
                  <a:srgbClr val="C00000"/>
                </a:solidFill>
                <a:latin typeface="Palatino Linotype" panose="02040502050505030304" pitchFamily="18" charset="0"/>
              </a:rPr>
              <a:t>&amp; “</a:t>
            </a:r>
            <a:r>
              <a:rPr lang="el-GR" b="1" i="1" dirty="0">
                <a:solidFill>
                  <a:srgbClr val="C00000"/>
                </a:solidFill>
                <a:latin typeface="Palatino Linotype" panose="02040502050505030304" pitchFamily="18" charset="0"/>
              </a:rPr>
              <a:t>PLoS One</a:t>
            </a:r>
            <a:r>
              <a:rPr lang="en-GB" dirty="0">
                <a:solidFill>
                  <a:srgbClr val="C00000"/>
                </a:solidFill>
                <a:latin typeface="Palatino Linotype" panose="02040502050505030304" pitchFamily="18" charset="0"/>
              </a:rPr>
              <a:t>”</a:t>
            </a:r>
            <a:r>
              <a:rPr lang="el-GR" dirty="0">
                <a:solidFill>
                  <a:srgbClr val="C00000"/>
                </a:solidFill>
                <a:latin typeface="Palatino Linotype" panose="02040502050505030304" pitchFamily="18" charset="0"/>
              </a:rPr>
              <a:t>: ανάλυση στοιχείων για </a:t>
            </a:r>
            <a:r>
              <a:rPr lang="en-GB" dirty="0">
                <a:solidFill>
                  <a:srgbClr val="C00000"/>
                </a:solidFill>
                <a:latin typeface="Palatino Linotype" panose="02040502050505030304" pitchFamily="18" charset="0"/>
              </a:rPr>
              <a:t>ca</a:t>
            </a:r>
            <a:r>
              <a:rPr lang="el-GR" dirty="0">
                <a:solidFill>
                  <a:srgbClr val="C00000"/>
                </a:solidFill>
                <a:latin typeface="Palatino Linotype" panose="02040502050505030304" pitchFamily="18" charset="0"/>
              </a:rPr>
              <a:t> </a:t>
            </a:r>
            <a:r>
              <a:rPr lang="el-GR" b="1" dirty="0">
                <a:solidFill>
                  <a:srgbClr val="C00000"/>
                </a:solidFill>
                <a:latin typeface="Palatino Linotype" panose="02040502050505030304" pitchFamily="18" charset="0"/>
              </a:rPr>
              <a:t>14.000 ανθρώπους σε Γαλλία, Γερμανία, Βρετανία, ΗΠΑ, Καναδά </a:t>
            </a:r>
            <a:r>
              <a:rPr lang="en-GB" b="1" dirty="0">
                <a:solidFill>
                  <a:srgbClr val="C00000"/>
                </a:solidFill>
                <a:latin typeface="Palatino Linotype" panose="02040502050505030304" pitchFamily="18" charset="0"/>
              </a:rPr>
              <a:t>&amp;</a:t>
            </a:r>
            <a:r>
              <a:rPr lang="el-GR" b="1" dirty="0">
                <a:solidFill>
                  <a:srgbClr val="C00000"/>
                </a:solidFill>
                <a:latin typeface="Palatino Linotype" panose="02040502050505030304" pitchFamily="18" charset="0"/>
              </a:rPr>
              <a:t> Αυστραλία</a:t>
            </a:r>
            <a:r>
              <a:rPr lang="el-GR" dirty="0">
                <a:solidFill>
                  <a:srgbClr val="C00000"/>
                </a:solidFill>
                <a:latin typeface="Palatino Linotype" panose="02040502050505030304" pitchFamily="18" charset="0"/>
              </a:rPr>
              <a:t>.</a:t>
            </a:r>
          </a:p>
          <a:p>
            <a:pPr lvl="0"/>
            <a:r>
              <a:rPr lang="el-GR" u="sng" dirty="0">
                <a:solidFill>
                  <a:srgbClr val="C00000"/>
                </a:solidFill>
                <a:latin typeface="Palatino Linotype" panose="02040502050505030304" pitchFamily="18" charset="0"/>
              </a:rPr>
              <a:t>Διαπιστώθηκε ότι:</a:t>
            </a:r>
          </a:p>
          <a:p>
            <a:pPr lvl="0"/>
            <a:r>
              <a:rPr lang="el-GR" dirty="0">
                <a:solidFill>
                  <a:srgbClr val="C00000"/>
                </a:solidFill>
                <a:latin typeface="Palatino Linotype" panose="02040502050505030304" pitchFamily="18" charset="0"/>
              </a:rPr>
              <a:t>•	Τουλάχιστον οι μισοί άνθρωποι σε κάθε χώρα (</a:t>
            </a:r>
            <a:r>
              <a:rPr lang="el-GR" b="1" dirty="0">
                <a:solidFill>
                  <a:srgbClr val="C00000"/>
                </a:solidFill>
                <a:latin typeface="Palatino Linotype" panose="02040502050505030304" pitchFamily="18" charset="0"/>
              </a:rPr>
              <a:t>το 56% έως 61%</a:t>
            </a:r>
            <a:r>
              <a:rPr lang="el-GR" dirty="0">
                <a:solidFill>
                  <a:srgbClr val="C00000"/>
                </a:solidFill>
                <a:latin typeface="Palatino Linotype" panose="02040502050505030304" pitchFamily="18" charset="0"/>
              </a:rPr>
              <a:t>) ανέφεραν πως έχουν βιώσει στίγμα για το βάρος τους.</a:t>
            </a:r>
          </a:p>
          <a:p>
            <a:pPr lvl="0"/>
            <a:r>
              <a:rPr lang="el-GR" dirty="0">
                <a:solidFill>
                  <a:srgbClr val="C00000"/>
                </a:solidFill>
                <a:latin typeface="Palatino Linotype" panose="02040502050505030304" pitchFamily="18" charset="0"/>
              </a:rPr>
              <a:t>•	Υψηλά ποσοστά σε όλες τις χώρες βίωσαν στίγμα από μέλη των </a:t>
            </a:r>
            <a:r>
              <a:rPr lang="el-GR" b="1" dirty="0">
                <a:solidFill>
                  <a:srgbClr val="C00000"/>
                </a:solidFill>
                <a:latin typeface="Palatino Linotype" panose="02040502050505030304" pitchFamily="18" charset="0"/>
              </a:rPr>
              <a:t>οικογενειών</a:t>
            </a:r>
            <a:r>
              <a:rPr lang="el-GR" dirty="0">
                <a:solidFill>
                  <a:srgbClr val="C00000"/>
                </a:solidFill>
                <a:latin typeface="Palatino Linotype" panose="02040502050505030304" pitchFamily="18" charset="0"/>
              </a:rPr>
              <a:t> τους (76% - 88%), </a:t>
            </a:r>
            <a:r>
              <a:rPr lang="el-GR" b="1" dirty="0">
                <a:solidFill>
                  <a:srgbClr val="C00000"/>
                </a:solidFill>
                <a:latin typeface="Palatino Linotype" panose="02040502050505030304" pitchFamily="18" charset="0"/>
              </a:rPr>
              <a:t>συμμαθητές</a:t>
            </a:r>
            <a:r>
              <a:rPr lang="el-GR" dirty="0">
                <a:solidFill>
                  <a:srgbClr val="C00000"/>
                </a:solidFill>
                <a:latin typeface="Palatino Linotype" panose="02040502050505030304" pitchFamily="18" charset="0"/>
              </a:rPr>
              <a:t> τους (72% - 81%), </a:t>
            </a:r>
            <a:r>
              <a:rPr lang="el-GR" b="1" dirty="0">
                <a:solidFill>
                  <a:srgbClr val="C00000"/>
                </a:solidFill>
                <a:latin typeface="Palatino Linotype" panose="02040502050505030304" pitchFamily="18" charset="0"/>
              </a:rPr>
              <a:t>γιατρούς</a:t>
            </a:r>
            <a:r>
              <a:rPr lang="el-GR" dirty="0">
                <a:solidFill>
                  <a:srgbClr val="C00000"/>
                </a:solidFill>
                <a:latin typeface="Palatino Linotype" panose="02040502050505030304" pitchFamily="18" charset="0"/>
              </a:rPr>
              <a:t> (63% - 74%), </a:t>
            </a:r>
            <a:r>
              <a:rPr lang="el-GR" b="1" dirty="0">
                <a:solidFill>
                  <a:srgbClr val="C00000"/>
                </a:solidFill>
                <a:latin typeface="Palatino Linotype" panose="02040502050505030304" pitchFamily="18" charset="0"/>
              </a:rPr>
              <a:t>συναδέλφους</a:t>
            </a:r>
            <a:r>
              <a:rPr lang="el-GR" dirty="0">
                <a:solidFill>
                  <a:srgbClr val="C00000"/>
                </a:solidFill>
                <a:latin typeface="Palatino Linotype" panose="02040502050505030304" pitchFamily="18" charset="0"/>
              </a:rPr>
              <a:t> (54% - 62%) και </a:t>
            </a:r>
            <a:r>
              <a:rPr lang="el-GR" b="1" dirty="0">
                <a:solidFill>
                  <a:srgbClr val="C00000"/>
                </a:solidFill>
                <a:latin typeface="Palatino Linotype" panose="02040502050505030304" pitchFamily="18" charset="0"/>
              </a:rPr>
              <a:t>φίλους</a:t>
            </a:r>
            <a:r>
              <a:rPr lang="el-GR" dirty="0">
                <a:solidFill>
                  <a:srgbClr val="C00000"/>
                </a:solidFill>
                <a:latin typeface="Palatino Linotype" panose="02040502050505030304" pitchFamily="18" charset="0"/>
              </a:rPr>
              <a:t> τους (49% - 66%).</a:t>
            </a:r>
          </a:p>
          <a:p>
            <a:pPr lvl="0"/>
            <a:r>
              <a:rPr lang="el-GR" dirty="0">
                <a:solidFill>
                  <a:srgbClr val="C00000"/>
                </a:solidFill>
                <a:latin typeface="Palatino Linotype" panose="02040502050505030304" pitchFamily="18" charset="0"/>
              </a:rPr>
              <a:t>•	Σε όλες τις χώρες οι εμπειρίες στιγματισμού ήταν </a:t>
            </a:r>
            <a:r>
              <a:rPr lang="el-GR" b="1" dirty="0">
                <a:solidFill>
                  <a:srgbClr val="C00000"/>
                </a:solidFill>
                <a:latin typeface="Palatino Linotype" panose="02040502050505030304" pitchFamily="18" charset="0"/>
              </a:rPr>
              <a:t>συχνότερες στην παιδική και εφηβική ηλικία</a:t>
            </a:r>
            <a:r>
              <a:rPr lang="el-GR" dirty="0">
                <a:solidFill>
                  <a:srgbClr val="C00000"/>
                </a:solidFill>
                <a:latin typeface="Palatino Linotype" panose="02040502050505030304" pitchFamily="18" charset="0"/>
              </a:rPr>
              <a:t>, όπου και προκάλεσαν μεγαλύτερο στρες.</a:t>
            </a:r>
          </a:p>
          <a:p>
            <a:pPr lvl="0"/>
            <a:r>
              <a:rPr lang="el-GR" dirty="0">
                <a:solidFill>
                  <a:srgbClr val="C00000"/>
                </a:solidFill>
                <a:latin typeface="Palatino Linotype" panose="02040502050505030304" pitchFamily="18" charset="0"/>
              </a:rPr>
              <a:t>•	Και στις έξι χώρες όσοι νιώθουν τα </a:t>
            </a:r>
            <a:r>
              <a:rPr lang="el-GR" b="1" dirty="0">
                <a:solidFill>
                  <a:srgbClr val="C00000"/>
                </a:solidFill>
                <a:latin typeface="Palatino Linotype" panose="02040502050505030304" pitchFamily="18" charset="0"/>
              </a:rPr>
              <a:t>υψηλότερα επίπεδα αυτο-ενοχοποίησης </a:t>
            </a:r>
            <a:r>
              <a:rPr lang="el-GR" dirty="0">
                <a:solidFill>
                  <a:srgbClr val="C00000"/>
                </a:solidFill>
                <a:latin typeface="Palatino Linotype" panose="02040502050505030304" pitchFamily="18" charset="0"/>
              </a:rPr>
              <a:t>για το βάρος τους έχουν μεγαλύτερη πιθανότητα να </a:t>
            </a:r>
            <a:r>
              <a:rPr lang="el-GR" b="1" dirty="0">
                <a:solidFill>
                  <a:srgbClr val="C00000"/>
                </a:solidFill>
                <a:latin typeface="Palatino Linotype" panose="02040502050505030304" pitchFamily="18" charset="0"/>
              </a:rPr>
              <a:t>λαμβάνουν χαμηλής ποιότητας ιατρικές υπηρεσίες λόγω αποφυγής επίσκεψης σε γιατρούς</a:t>
            </a:r>
            <a:r>
              <a:rPr lang="el-GR" dirty="0">
                <a:solidFill>
                  <a:srgbClr val="C00000"/>
                </a:solidFill>
                <a:latin typeface="Palatino Linotype" panose="02040502050505030304" pitchFamily="18" charset="0"/>
              </a:rPr>
              <a:t>.</a:t>
            </a:r>
          </a:p>
        </p:txBody>
      </p:sp>
      <p:pic>
        <p:nvPicPr>
          <p:cNvPr id="4" name="Picture 3">
            <a:extLst>
              <a:ext uri="{FF2B5EF4-FFF2-40B4-BE49-F238E27FC236}">
                <a16:creationId xmlns:a16="http://schemas.microsoft.com/office/drawing/2014/main" id="{5A86C935-C30C-46C2-B188-6A6A83C93444}"/>
              </a:ext>
            </a:extLst>
          </p:cNvPr>
          <p:cNvPicPr>
            <a:picLocks noChangeAspect="1"/>
          </p:cNvPicPr>
          <p:nvPr/>
        </p:nvPicPr>
        <p:blipFill>
          <a:blip r:embed="rId4"/>
          <a:stretch>
            <a:fillRect/>
          </a:stretch>
        </p:blipFill>
        <p:spPr>
          <a:xfrm>
            <a:off x="9303026" y="762477"/>
            <a:ext cx="2888974" cy="5300393"/>
          </a:xfrm>
          <a:prstGeom prst="rect">
            <a:avLst/>
          </a:prstGeom>
        </p:spPr>
      </p:pic>
    </p:spTree>
    <p:extLst>
      <p:ext uri="{BB962C8B-B14F-4D97-AF65-F5344CB8AC3E}">
        <p14:creationId xmlns:p14="http://schemas.microsoft.com/office/powerpoint/2010/main" val="11684555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9" name="Rectangle 8">
            <a:extLst>
              <a:ext uri="{FF2B5EF4-FFF2-40B4-BE49-F238E27FC236}">
                <a16:creationId xmlns:a16="http://schemas.microsoft.com/office/drawing/2014/main" id="{2F5E357D-388F-4EF1-B0B3-52BA81713333}"/>
              </a:ext>
            </a:extLst>
          </p:cNvPr>
          <p:cNvSpPr/>
          <p:nvPr/>
        </p:nvSpPr>
        <p:spPr>
          <a:xfrm>
            <a:off x="-2286" y="711692"/>
            <a:ext cx="9101881" cy="433965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4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ΠΑΧΥΣΑΡΚΙΑ</a:t>
            </a: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el-GR"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a:p>
            <a:pPr marL="285750" marR="0" lvl="0" indent="-285750" algn="just" defTabSz="457200" rtl="0" eaLnBrk="1" fontAlgn="auto" latinLnBrk="0" hangingPunct="1">
              <a:lnSpc>
                <a:spcPct val="100000"/>
              </a:lnSpc>
              <a:spcBef>
                <a:spcPts val="0"/>
              </a:spcBef>
              <a:spcAft>
                <a:spcPts val="0"/>
              </a:spcAft>
              <a:buClr>
                <a:srgbClr val="FF0000"/>
              </a:buClr>
              <a:buSzTx/>
              <a:buFont typeface="Wingdings" panose="05000000000000000000" pitchFamily="2" charset="2"/>
              <a:buChar char="q"/>
              <a:tabLst/>
              <a:defRPr/>
            </a:pPr>
            <a:r>
              <a:rPr kumimoji="0" lang="el-GR"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Το στίγμα του βάρους και οι διακρίσεις, έχουν ισχυρά αρνητική επίδραση στην ποιότητα ζωής των υπέρβαρων ατόμων.</a:t>
            </a:r>
          </a:p>
          <a:p>
            <a:pPr marL="285750" marR="0" lvl="0" indent="-285750" algn="just" defTabSz="457200" rtl="0" eaLnBrk="1" fontAlgn="auto" latinLnBrk="0" hangingPunct="1">
              <a:lnSpc>
                <a:spcPct val="100000"/>
              </a:lnSpc>
              <a:spcBef>
                <a:spcPts val="0"/>
              </a:spcBef>
              <a:spcAft>
                <a:spcPts val="0"/>
              </a:spcAft>
              <a:buClr>
                <a:srgbClr val="FF0000"/>
              </a:buClr>
              <a:buSzTx/>
              <a:buFont typeface="Wingdings" panose="05000000000000000000" pitchFamily="2" charset="2"/>
              <a:buChar char="q"/>
              <a:tabLst/>
              <a:defRPr/>
            </a:pPr>
            <a:endParaRPr kumimoji="0" lang="el-GR"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a:p>
            <a:pPr marL="285750" lvl="0" indent="-285750" algn="just">
              <a:buClr>
                <a:srgbClr val="FF0000"/>
              </a:buClr>
              <a:buFont typeface="Wingdings" panose="05000000000000000000" pitchFamily="2" charset="2"/>
              <a:buChar char="q"/>
              <a:defRPr/>
            </a:pPr>
            <a:r>
              <a:rPr kumimoji="0" lang="el-GR"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Επιπρόσθετα, οι υπέρβαρες γυναίκες μπορεί να μην μπορέσουν ποτέ να αποδράσουν από το στίγμα της παχυσαρκίας, ακόμα κι αν απολέσουν βάρος, δείχνει η νέα έρευνα. Έτσι, οι λεπτές γυναίκες αντιμετωπίζονταν διαφορετικά, ανάλογα με το ιστορικό του βάρους τους. Οι στο </a:t>
            </a:r>
            <a:r>
              <a:rPr lang="el-GR" dirty="0">
                <a:solidFill>
                  <a:srgbClr val="C00000"/>
                </a:solidFill>
                <a:latin typeface="Palatino Linotype" panose="02040502050505030304" pitchFamily="18" charset="0"/>
              </a:rPr>
              <a:t>παρελθόν παχύσαρκες </a:t>
            </a:r>
            <a:r>
              <a:rPr kumimoji="0" lang="el-GR"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γίνονταν αντιληπτές ως λιγότερο ελκυστικές, σε σχέση με όσες ήταν πάντοτε λεπτές. Όλα τα ευρήματα καταδεικνύουν ότι το στίγμα της παχυσαρκίας επιμένει, εναντίον των πρώην παχύσαρκων, ακόμα κι αν έχουν χάσει σημαντικό βάρος.</a:t>
            </a:r>
          </a:p>
          <a:p>
            <a:pPr lvl="0" algn="just">
              <a:buClr>
                <a:srgbClr val="FF0000"/>
              </a:buClr>
              <a:defRPr/>
            </a:pPr>
            <a:endParaRPr kumimoji="0" lang="en-GB"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a:p>
            <a:pPr marL="285750" lvl="0" indent="-285750" algn="just">
              <a:buClr>
                <a:srgbClr val="FF0000"/>
              </a:buClr>
              <a:buFont typeface="Wingdings" panose="05000000000000000000" pitchFamily="2" charset="2"/>
              <a:buChar char="q"/>
              <a:defRPr/>
            </a:pPr>
            <a:r>
              <a:rPr kumimoji="0" lang="el-GR"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Το στίγμα της παχυσαρκίας είναι τόσο ισχυρό και διαρκές που φαίνεται να διαρκεί περισσότερο από την ίδια την παχυσαρκία</a:t>
            </a:r>
            <a:r>
              <a:rPr kumimoji="0" lang="el-GR"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a:t>
            </a:r>
            <a:endParaRPr kumimoji="0" lang="en-GB"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sp>
        <p:nvSpPr>
          <p:cNvPr id="17" name="Rectangle 16">
            <a:extLst>
              <a:ext uri="{FF2B5EF4-FFF2-40B4-BE49-F238E27FC236}">
                <a16:creationId xmlns:a16="http://schemas.microsoft.com/office/drawing/2014/main" id="{07B8065A-A562-4EF9-B66E-34EC4B1888CC}"/>
              </a:ext>
            </a:extLst>
          </p:cNvPr>
          <p:cNvSpPr/>
          <p:nvPr/>
        </p:nvSpPr>
        <p:spPr>
          <a:xfrm>
            <a:off x="217336" y="6223015"/>
            <a:ext cx="11153029" cy="553998"/>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err="1">
                <a:ln>
                  <a:noFill/>
                </a:ln>
                <a:solidFill>
                  <a:srgbClr val="000000"/>
                </a:solidFill>
                <a:effectLst/>
                <a:uLnTx/>
                <a:uFillTx/>
                <a:latin typeface="Palatino Linotype" panose="02040502050505030304" pitchFamily="18" charset="0"/>
                <a:ea typeface="+mn-ea"/>
                <a:cs typeface="+mn-cs"/>
              </a:rPr>
              <a:t>Puhl</a:t>
            </a:r>
            <a:r>
              <a:rPr kumimoji="0" lang="el-GR" sz="1000" b="1" i="0" u="none" strike="noStrike" kern="1200" cap="none" spc="0" normalizeH="0" baseline="0" noProof="0" dirty="0">
                <a:ln>
                  <a:noFill/>
                </a:ln>
                <a:solidFill>
                  <a:srgbClr val="000000"/>
                </a:solidFill>
                <a:effectLst/>
                <a:uLnTx/>
                <a:uFillTx/>
                <a:latin typeface="Palatino Linotype" panose="02040502050505030304" pitchFamily="18" charset="0"/>
                <a:ea typeface="+mn-ea"/>
                <a:cs typeface="+mn-cs"/>
              </a:rPr>
              <a:t> </a:t>
            </a:r>
            <a:r>
              <a:rPr kumimoji="0" lang="en-GB" sz="1000" b="1" i="0" u="none" strike="noStrike" kern="1200" cap="none" spc="0" normalizeH="0" baseline="0" noProof="0" dirty="0">
                <a:ln>
                  <a:noFill/>
                </a:ln>
                <a:solidFill>
                  <a:srgbClr val="000000"/>
                </a:solidFill>
                <a:effectLst/>
                <a:uLnTx/>
                <a:uFillTx/>
                <a:latin typeface="Palatino Linotype" panose="02040502050505030304" pitchFamily="18" charset="0"/>
                <a:ea typeface="+mn-ea"/>
                <a:cs typeface="+mn-cs"/>
              </a:rPr>
              <a:t>M Rebecca, Heuer</a:t>
            </a:r>
            <a:r>
              <a:rPr kumimoji="0" lang="el-GR" sz="1000" b="1" i="0" u="none" strike="noStrike" kern="1200" cap="none" spc="0" normalizeH="0" baseline="0" noProof="0" dirty="0">
                <a:ln>
                  <a:noFill/>
                </a:ln>
                <a:solidFill>
                  <a:srgbClr val="000000"/>
                </a:solidFill>
                <a:effectLst/>
                <a:uLnTx/>
                <a:uFillTx/>
                <a:latin typeface="Palatino Linotype" panose="02040502050505030304" pitchFamily="18" charset="0"/>
                <a:ea typeface="+mn-ea"/>
                <a:cs typeface="+mn-cs"/>
              </a:rPr>
              <a:t> </a:t>
            </a:r>
            <a:r>
              <a:rPr kumimoji="0" lang="en-GB" sz="1000" b="1" i="0" u="none" strike="noStrike" kern="1200" cap="none" spc="0" normalizeH="0" baseline="0" noProof="0" dirty="0">
                <a:ln>
                  <a:noFill/>
                </a:ln>
                <a:solidFill>
                  <a:srgbClr val="000000"/>
                </a:solidFill>
                <a:effectLst/>
                <a:uLnTx/>
                <a:uFillTx/>
                <a:latin typeface="Palatino Linotype" panose="02040502050505030304" pitchFamily="18" charset="0"/>
                <a:ea typeface="+mn-ea"/>
                <a:cs typeface="+mn-cs"/>
              </a:rPr>
              <a:t>A</a:t>
            </a:r>
            <a:r>
              <a:rPr kumimoji="0" lang="el-GR" sz="1000" b="1" i="0" u="none" strike="noStrike" kern="1200" cap="none" spc="0" normalizeH="0" baseline="0" noProof="0" dirty="0">
                <a:ln>
                  <a:noFill/>
                </a:ln>
                <a:solidFill>
                  <a:srgbClr val="000000"/>
                </a:solidFill>
                <a:effectLst/>
                <a:uLnTx/>
                <a:uFillTx/>
                <a:latin typeface="Palatino Linotype" panose="02040502050505030304" pitchFamily="18" charset="0"/>
                <a:ea typeface="+mn-ea"/>
                <a:cs typeface="+mn-cs"/>
              </a:rPr>
              <a:t> </a:t>
            </a:r>
            <a:r>
              <a:rPr kumimoji="0" lang="en-GB" sz="1000" b="1" i="0" u="none" strike="noStrike" kern="1200" cap="none" spc="0" normalizeH="0" baseline="0" noProof="0" dirty="0">
                <a:ln>
                  <a:noFill/>
                </a:ln>
                <a:solidFill>
                  <a:srgbClr val="000000"/>
                </a:solidFill>
                <a:effectLst/>
                <a:uLnTx/>
                <a:uFillTx/>
                <a:latin typeface="Palatino Linotype" panose="02040502050505030304" pitchFamily="18" charset="0"/>
                <a:ea typeface="+mn-ea"/>
                <a:cs typeface="+mn-cs"/>
              </a:rPr>
              <a:t>Chelsea</a:t>
            </a:r>
            <a:r>
              <a:rPr kumimoji="0" lang="el-GR" sz="1000" b="1" i="0" u="none" strike="noStrike" kern="1200" cap="none" spc="0" normalizeH="0" baseline="0" noProof="0" dirty="0">
                <a:ln>
                  <a:noFill/>
                </a:ln>
                <a:solidFill>
                  <a:srgbClr val="000000"/>
                </a:solidFill>
                <a:effectLst/>
                <a:uLnTx/>
                <a:uFillTx/>
                <a:latin typeface="Palatino Linotype" panose="02040502050505030304" pitchFamily="18" charset="0"/>
                <a:ea typeface="+mn-ea"/>
                <a:cs typeface="+mn-cs"/>
              </a:rPr>
              <a:t>, 2010. </a:t>
            </a:r>
            <a:r>
              <a:rPr kumimoji="0" lang="en-GB" sz="1000" b="1" i="0" u="none" strike="noStrike" kern="1200" cap="none" spc="0" normalizeH="0" baseline="0" noProof="0" dirty="0">
                <a:ln>
                  <a:noFill/>
                </a:ln>
                <a:solidFill>
                  <a:srgbClr val="000000"/>
                </a:solidFill>
                <a:effectLst/>
                <a:uLnTx/>
                <a:uFillTx/>
                <a:latin typeface="Palatino Linotype" panose="02040502050505030304" pitchFamily="18" charset="0"/>
                <a:ea typeface="+mn-ea"/>
                <a:cs typeface="+mn-cs"/>
              </a:rPr>
              <a:t>Obesity stigma: important considerations for public health</a:t>
            </a:r>
            <a:r>
              <a:rPr kumimoji="0" lang="el-GR" sz="1000" b="1" i="0" u="none" strike="noStrike" kern="1200" cap="none" spc="0" normalizeH="0" baseline="0" noProof="0" dirty="0">
                <a:ln>
                  <a:noFill/>
                </a:ln>
                <a:solidFill>
                  <a:srgbClr val="000000"/>
                </a:solidFill>
                <a:effectLst/>
                <a:uLnTx/>
                <a:uFillTx/>
                <a:latin typeface="Palatino Linotype" panose="02040502050505030304" pitchFamily="18" charset="0"/>
                <a:ea typeface="+mn-ea"/>
                <a:cs typeface="+mn-cs"/>
              </a:rPr>
              <a:t>. </a:t>
            </a:r>
            <a:r>
              <a:rPr kumimoji="0" lang="en-GB" sz="1000" b="1" i="1" u="none" strike="noStrike" kern="1200" cap="none" spc="0" normalizeH="0" baseline="0" noProof="0" dirty="0">
                <a:ln>
                  <a:noFill/>
                </a:ln>
                <a:solidFill>
                  <a:srgbClr val="000000"/>
                </a:solidFill>
                <a:effectLst/>
                <a:uLnTx/>
                <a:uFillTx/>
                <a:latin typeface="Palatino Linotype" panose="02040502050505030304" pitchFamily="18" charset="0"/>
                <a:ea typeface="+mn-ea"/>
                <a:cs typeface="+mn-cs"/>
              </a:rPr>
              <a:t>Am J Public Health</a:t>
            </a:r>
            <a:r>
              <a:rPr kumimoji="0" lang="el-GR" sz="1000" b="1" i="1" u="none" strike="noStrike" kern="1200" cap="none" spc="0" normalizeH="0" baseline="0" noProof="0" dirty="0">
                <a:ln>
                  <a:noFill/>
                </a:ln>
                <a:solidFill>
                  <a:srgbClr val="000000"/>
                </a:solidFill>
                <a:effectLst/>
                <a:uLnTx/>
                <a:uFillTx/>
                <a:latin typeface="Palatino Linotype" panose="02040502050505030304" pitchFamily="18" charset="0"/>
                <a:ea typeface="+mn-ea"/>
                <a:cs typeface="+mn-cs"/>
              </a:rPr>
              <a:t>. </a:t>
            </a:r>
            <a:r>
              <a:rPr kumimoji="0" lang="en-GB" sz="1000" b="1" i="0" u="none" strike="noStrike" kern="1200" cap="none" spc="0" normalizeH="0" baseline="0" noProof="0" dirty="0">
                <a:ln>
                  <a:noFill/>
                </a:ln>
                <a:solidFill>
                  <a:srgbClr val="000000"/>
                </a:solidFill>
                <a:effectLst/>
                <a:uLnTx/>
                <a:uFillTx/>
                <a:latin typeface="Palatino Linotype" panose="02040502050505030304" pitchFamily="18" charset="0"/>
                <a:ea typeface="+mn-ea"/>
                <a:cs typeface="+mn-cs"/>
              </a:rPr>
              <a:t>2010 Jun;100(6):1019-28.</a:t>
            </a:r>
            <a:r>
              <a:rPr kumimoji="0" lang="el-GR" sz="1000" b="1" i="0" u="none" strike="noStrike" kern="1200" cap="none" spc="0" normalizeH="0" baseline="0" noProof="0" dirty="0">
                <a:ln>
                  <a:noFill/>
                </a:ln>
                <a:solidFill>
                  <a:srgbClr val="000000"/>
                </a:solidFill>
                <a:effectLst/>
                <a:uLnTx/>
                <a:uFillTx/>
                <a:latin typeface="Palatino Linotype" panose="02040502050505030304" pitchFamily="18" charset="0"/>
                <a:ea typeface="+mn-ea"/>
                <a:cs typeface="+mn-cs"/>
              </a:rPr>
              <a:t> </a:t>
            </a:r>
            <a:r>
              <a:rPr kumimoji="0" lang="en-GB" sz="1000" b="1" i="0" u="none" strike="noStrike" kern="1200" cap="none" spc="0" normalizeH="0" baseline="0" noProof="0" dirty="0" err="1">
                <a:ln>
                  <a:noFill/>
                </a:ln>
                <a:solidFill>
                  <a:srgbClr val="000000"/>
                </a:solidFill>
                <a:effectLst/>
                <a:uLnTx/>
                <a:uFillTx/>
                <a:latin typeface="Palatino Linotype" panose="02040502050505030304" pitchFamily="18" charset="0"/>
                <a:ea typeface="+mn-ea"/>
                <a:cs typeface="+mn-cs"/>
              </a:rPr>
              <a:t>doi</a:t>
            </a:r>
            <a:r>
              <a:rPr kumimoji="0" lang="en-GB" sz="1000" b="1" i="0" u="none" strike="noStrike" kern="1200" cap="none" spc="0" normalizeH="0" baseline="0" noProof="0" dirty="0">
                <a:ln>
                  <a:noFill/>
                </a:ln>
                <a:solidFill>
                  <a:srgbClr val="000000"/>
                </a:solidFill>
                <a:effectLst/>
                <a:uLnTx/>
                <a:uFillTx/>
                <a:latin typeface="Palatino Linotype" panose="02040502050505030304" pitchFamily="18" charset="0"/>
                <a:ea typeface="+mn-ea"/>
                <a:cs typeface="+mn-cs"/>
              </a:rPr>
              <a:t>: 10.2105/AJPH.2009.159491. </a:t>
            </a:r>
            <a:r>
              <a:rPr kumimoji="0" lang="en-GB" sz="1000" b="1" i="0" u="none" strike="noStrike" kern="1200" cap="none" spc="0" normalizeH="0" baseline="0" noProof="0" dirty="0" err="1">
                <a:ln>
                  <a:noFill/>
                </a:ln>
                <a:solidFill>
                  <a:srgbClr val="000000"/>
                </a:solidFill>
                <a:effectLst/>
                <a:uLnTx/>
                <a:uFillTx/>
                <a:latin typeface="Palatino Linotype" panose="02040502050505030304" pitchFamily="18" charset="0"/>
                <a:ea typeface="+mn-ea"/>
                <a:cs typeface="+mn-cs"/>
              </a:rPr>
              <a:t>Epub</a:t>
            </a:r>
            <a:r>
              <a:rPr kumimoji="0" lang="en-GB" sz="1000" b="1" i="0" u="none" strike="noStrike" kern="1200" cap="none" spc="0" normalizeH="0" baseline="0" noProof="0" dirty="0">
                <a:ln>
                  <a:noFill/>
                </a:ln>
                <a:solidFill>
                  <a:srgbClr val="000000"/>
                </a:solidFill>
                <a:effectLst/>
                <a:uLnTx/>
                <a:uFillTx/>
                <a:latin typeface="Palatino Linotype" panose="02040502050505030304" pitchFamily="18" charset="0"/>
                <a:ea typeface="+mn-ea"/>
                <a:cs typeface="+mn-cs"/>
              </a:rPr>
              <a:t> 2010 Jan 14.</a:t>
            </a:r>
          </a:p>
        </p:txBody>
      </p:sp>
      <p:pic>
        <p:nvPicPr>
          <p:cNvPr id="5" name="Picture 4">
            <a:extLst>
              <a:ext uri="{FF2B5EF4-FFF2-40B4-BE49-F238E27FC236}">
                <a16:creationId xmlns:a16="http://schemas.microsoft.com/office/drawing/2014/main" id="{A4D4FFAA-A142-4EEA-B7A6-3F436EB173B6}"/>
              </a:ext>
            </a:extLst>
          </p:cNvPr>
          <p:cNvPicPr>
            <a:picLocks noChangeAspect="1"/>
          </p:cNvPicPr>
          <p:nvPr/>
        </p:nvPicPr>
        <p:blipFill>
          <a:blip r:embed="rId4"/>
          <a:stretch>
            <a:fillRect/>
          </a:stretch>
        </p:blipFill>
        <p:spPr>
          <a:xfrm>
            <a:off x="9275690" y="1516215"/>
            <a:ext cx="2916310" cy="3746266"/>
          </a:xfrm>
          <a:prstGeom prst="rect">
            <a:avLst/>
          </a:prstGeom>
        </p:spPr>
      </p:pic>
    </p:spTree>
    <p:extLst>
      <p:ext uri="{BB962C8B-B14F-4D97-AF65-F5344CB8AC3E}">
        <p14:creationId xmlns:p14="http://schemas.microsoft.com/office/powerpoint/2010/main" val="42735915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9" name="Rectangle 8">
            <a:extLst>
              <a:ext uri="{FF2B5EF4-FFF2-40B4-BE49-F238E27FC236}">
                <a16:creationId xmlns:a16="http://schemas.microsoft.com/office/drawing/2014/main" id="{D9F72711-80AF-4583-8035-D0BF25935B1E}"/>
              </a:ext>
            </a:extLst>
          </p:cNvPr>
          <p:cNvSpPr/>
          <p:nvPr/>
        </p:nvSpPr>
        <p:spPr>
          <a:xfrm>
            <a:off x="3875106" y="1305340"/>
            <a:ext cx="5093966" cy="4339650"/>
          </a:xfrm>
          <a:prstGeom prst="rect">
            <a:avLst/>
          </a:prstGeom>
        </p:spPr>
        <p:txBody>
          <a:bodyPr wrap="square">
            <a:spAutoFit/>
          </a:bodyPr>
          <a:lstStyle/>
          <a:p>
            <a:pPr algn="ctr">
              <a:buClr>
                <a:srgbClr val="FF0000"/>
              </a:buClr>
            </a:pPr>
            <a:r>
              <a:rPr lang="el-GR" sz="2400" b="1" dirty="0">
                <a:solidFill>
                  <a:srgbClr val="C00000"/>
                </a:solidFill>
                <a:latin typeface="Palatino Linotype" panose="02040502050505030304" pitchFamily="18" charset="0"/>
              </a:rPr>
              <a:t>ΝΕΥΡΙΚΗ ΑΝΟΡΕΞΙΑ</a:t>
            </a:r>
          </a:p>
          <a:p>
            <a:pPr marL="285750" indent="-285750">
              <a:buClr>
                <a:srgbClr val="FF0000"/>
              </a:buClr>
              <a:buFont typeface="Wingdings" panose="05000000000000000000" pitchFamily="2" charset="2"/>
              <a:buChar char="q"/>
            </a:pPr>
            <a:endParaRPr lang="el-GR" dirty="0">
              <a:solidFill>
                <a:srgbClr val="C00000"/>
              </a:solidFill>
              <a:latin typeface="Palatino Linotype" panose="02040502050505030304" pitchFamily="18" charset="0"/>
            </a:endParaRPr>
          </a:p>
          <a:p>
            <a:pPr marL="285750" indent="-285750">
              <a:buClr>
                <a:srgbClr val="FF0000"/>
              </a:buClr>
              <a:buFont typeface="Wingdings" panose="05000000000000000000" pitchFamily="2" charset="2"/>
              <a:buChar char="q"/>
            </a:pPr>
            <a:r>
              <a:rPr lang="el-GR" dirty="0">
                <a:solidFill>
                  <a:srgbClr val="C00000"/>
                </a:solidFill>
                <a:latin typeface="Palatino Linotype" panose="02040502050505030304" pitchFamily="18" charset="0"/>
              </a:rPr>
              <a:t>Η νευρική ανορεξία είναι μια </a:t>
            </a:r>
            <a:r>
              <a:rPr lang="el-GR" b="1" dirty="0">
                <a:solidFill>
                  <a:srgbClr val="C00000"/>
                </a:solidFill>
                <a:latin typeface="Palatino Linotype" panose="02040502050505030304" pitchFamily="18" charset="0"/>
              </a:rPr>
              <a:t>Ψυχολογική Διαταραχή</a:t>
            </a:r>
            <a:r>
              <a:rPr lang="el-GR" dirty="0">
                <a:solidFill>
                  <a:srgbClr val="C00000"/>
                </a:solidFill>
                <a:latin typeface="Palatino Linotype" panose="02040502050505030304" pitchFamily="18" charset="0"/>
              </a:rPr>
              <a:t> που εστιάζεται στην </a:t>
            </a:r>
            <a:r>
              <a:rPr lang="el-GR" b="1" dirty="0">
                <a:solidFill>
                  <a:srgbClr val="C00000"/>
                </a:solidFill>
                <a:latin typeface="Palatino Linotype" panose="02040502050505030304" pitchFamily="18" charset="0"/>
              </a:rPr>
              <a:t>Πρόσληψη Τροφής</a:t>
            </a:r>
            <a:r>
              <a:rPr lang="el-GR" dirty="0">
                <a:solidFill>
                  <a:srgbClr val="C00000"/>
                </a:solidFill>
                <a:latin typeface="Palatino Linotype" panose="02040502050505030304" pitchFamily="18" charset="0"/>
              </a:rPr>
              <a:t> και που προκαλεί στους ανθρώπους μια βασανιστική ενασχόληση με το βάρος τους και τα τρόφιμα που καταναλώνουν, είναι δε πιο συχνή στα κορίτσια και τις γυναίκες.</a:t>
            </a:r>
          </a:p>
          <a:p>
            <a:pPr marL="285750" indent="-285750">
              <a:buClr>
                <a:srgbClr val="FF0000"/>
              </a:buClr>
              <a:buFont typeface="Wingdings" panose="05000000000000000000" pitchFamily="2" charset="2"/>
              <a:buChar char="q"/>
            </a:pPr>
            <a:r>
              <a:rPr lang="el-GR" dirty="0">
                <a:solidFill>
                  <a:srgbClr val="C00000"/>
                </a:solidFill>
                <a:latin typeface="Palatino Linotype" panose="02040502050505030304" pitchFamily="18" charset="0"/>
              </a:rPr>
              <a:t>Τα άτομα με νευρική ανορεξία προσπαθούν να διατηρήσουν ένα βάρος που είναι πολύ κάτω από το φυσιολογικό για την ηλικία και το ύψος τους και τελικώς μπορεί να λιμοκτονούν ή να ασκούνται υπερβολικά.</a:t>
            </a:r>
            <a:endParaRPr lang="en-GB" dirty="0">
              <a:solidFill>
                <a:srgbClr val="C00000"/>
              </a:solidFill>
              <a:latin typeface="Palatino Linotype" panose="02040502050505030304" pitchFamily="18" charset="0"/>
            </a:endParaRPr>
          </a:p>
        </p:txBody>
      </p:sp>
      <p:grpSp>
        <p:nvGrpSpPr>
          <p:cNvPr id="18" name="Group 17">
            <a:extLst>
              <a:ext uri="{FF2B5EF4-FFF2-40B4-BE49-F238E27FC236}">
                <a16:creationId xmlns:a16="http://schemas.microsoft.com/office/drawing/2014/main" id="{86623B1C-3DC0-4FE8-929A-B37A2D2B2847}"/>
              </a:ext>
            </a:extLst>
          </p:cNvPr>
          <p:cNvGrpSpPr/>
          <p:nvPr/>
        </p:nvGrpSpPr>
        <p:grpSpPr>
          <a:xfrm>
            <a:off x="9280634" y="762477"/>
            <a:ext cx="2984938" cy="5238930"/>
            <a:chOff x="9499442" y="762477"/>
            <a:chExt cx="2390407" cy="4642754"/>
          </a:xfrm>
        </p:grpSpPr>
        <p:pic>
          <p:nvPicPr>
            <p:cNvPr id="5" name="Picture 4">
              <a:extLst>
                <a:ext uri="{FF2B5EF4-FFF2-40B4-BE49-F238E27FC236}">
                  <a16:creationId xmlns:a16="http://schemas.microsoft.com/office/drawing/2014/main" id="{F4B68C7D-2406-4C9D-9A1F-B8EB9051653F}"/>
                </a:ext>
              </a:extLst>
            </p:cNvPr>
            <p:cNvPicPr>
              <a:picLocks noChangeAspect="1"/>
            </p:cNvPicPr>
            <p:nvPr/>
          </p:nvPicPr>
          <p:blipFill>
            <a:blip r:embed="rId4"/>
            <a:stretch>
              <a:fillRect/>
            </a:stretch>
          </p:blipFill>
          <p:spPr>
            <a:xfrm>
              <a:off x="9499442" y="762477"/>
              <a:ext cx="2390407" cy="3451714"/>
            </a:xfrm>
            <a:prstGeom prst="rect">
              <a:avLst/>
            </a:prstGeom>
          </p:spPr>
        </p:pic>
        <p:sp>
          <p:nvSpPr>
            <p:cNvPr id="13" name="Rectangle 12">
              <a:extLst>
                <a:ext uri="{FF2B5EF4-FFF2-40B4-BE49-F238E27FC236}">
                  <a16:creationId xmlns:a16="http://schemas.microsoft.com/office/drawing/2014/main" id="{39EE045D-7837-4C24-929D-9E528CB4F8AA}"/>
                </a:ext>
              </a:extLst>
            </p:cNvPr>
            <p:cNvSpPr/>
            <p:nvPr/>
          </p:nvSpPr>
          <p:spPr>
            <a:xfrm>
              <a:off x="9739064" y="4481901"/>
              <a:ext cx="1911162" cy="923330"/>
            </a:xfrm>
            <a:prstGeom prst="rect">
              <a:avLst/>
            </a:prstGeom>
          </p:spPr>
          <p:txBody>
            <a:bodyPr wrap="square">
              <a:spAutoFit/>
            </a:bodyPr>
            <a:lstStyle/>
            <a:p>
              <a:pPr algn="ctr"/>
              <a:r>
                <a:rPr lang="el-GR" dirty="0">
                  <a:solidFill>
                    <a:srgbClr val="C00000"/>
                  </a:solidFill>
                  <a:latin typeface="Palatino Linotype" panose="02040502050505030304" pitchFamily="18" charset="0"/>
                </a:rPr>
                <a:t>Ασθενής με νευρική ανορεξία του </a:t>
              </a:r>
            </a:p>
            <a:p>
              <a:pPr algn="ctr"/>
              <a:r>
                <a:rPr lang="el-GR" dirty="0">
                  <a:solidFill>
                    <a:srgbClr val="C00000"/>
                  </a:solidFill>
                  <a:latin typeface="Palatino Linotype" panose="02040502050505030304" pitchFamily="18" charset="0"/>
                </a:rPr>
                <a:t>Sir William Gull</a:t>
              </a:r>
              <a:endParaRPr lang="en-GB" dirty="0">
                <a:solidFill>
                  <a:srgbClr val="C00000"/>
                </a:solidFill>
                <a:latin typeface="Palatino Linotype" panose="02040502050505030304" pitchFamily="18" charset="0"/>
              </a:endParaRPr>
            </a:p>
          </p:txBody>
        </p:sp>
        <p:sp>
          <p:nvSpPr>
            <p:cNvPr id="16" name="Rectangle 15">
              <a:extLst>
                <a:ext uri="{FF2B5EF4-FFF2-40B4-BE49-F238E27FC236}">
                  <a16:creationId xmlns:a16="http://schemas.microsoft.com/office/drawing/2014/main" id="{54AB7CDF-7EB3-45C3-A535-0B9BFC2BA0BE}"/>
                </a:ext>
              </a:extLst>
            </p:cNvPr>
            <p:cNvSpPr/>
            <p:nvPr/>
          </p:nvSpPr>
          <p:spPr>
            <a:xfrm>
              <a:off x="9739064" y="2086773"/>
              <a:ext cx="1911162" cy="369332"/>
            </a:xfrm>
            <a:prstGeom prst="rect">
              <a:avLst/>
            </a:prstGeom>
          </p:spPr>
          <p:txBody>
            <a:bodyPr wrap="square">
              <a:spAutoFit/>
            </a:bodyPr>
            <a:lstStyle/>
            <a:p>
              <a:pPr algn="ctr"/>
              <a:r>
                <a:rPr lang="en-GB" dirty="0">
                  <a:solidFill>
                    <a:srgbClr val="C00000"/>
                  </a:solidFill>
                  <a:latin typeface="Palatino Linotype" panose="02040502050505030304" pitchFamily="18" charset="0"/>
                </a:rPr>
                <a:t>1866</a:t>
              </a:r>
            </a:p>
          </p:txBody>
        </p:sp>
        <p:sp>
          <p:nvSpPr>
            <p:cNvPr id="17" name="Rectangle 16">
              <a:extLst>
                <a:ext uri="{FF2B5EF4-FFF2-40B4-BE49-F238E27FC236}">
                  <a16:creationId xmlns:a16="http://schemas.microsoft.com/office/drawing/2014/main" id="{92F4FE3A-6EE2-49B5-B574-EDEA919FC0AC}"/>
                </a:ext>
              </a:extLst>
            </p:cNvPr>
            <p:cNvSpPr/>
            <p:nvPr/>
          </p:nvSpPr>
          <p:spPr>
            <a:xfrm>
              <a:off x="9739064" y="3913299"/>
              <a:ext cx="1911162" cy="369332"/>
            </a:xfrm>
            <a:prstGeom prst="rect">
              <a:avLst/>
            </a:prstGeom>
          </p:spPr>
          <p:txBody>
            <a:bodyPr wrap="square">
              <a:spAutoFit/>
            </a:bodyPr>
            <a:lstStyle/>
            <a:p>
              <a:pPr algn="ctr"/>
              <a:r>
                <a:rPr lang="en-GB" dirty="0">
                  <a:solidFill>
                    <a:srgbClr val="C00000"/>
                  </a:solidFill>
                  <a:latin typeface="Palatino Linotype" panose="02040502050505030304" pitchFamily="18" charset="0"/>
                </a:rPr>
                <a:t>1870</a:t>
              </a:r>
            </a:p>
          </p:txBody>
        </p:sp>
      </p:grpSp>
      <p:pic>
        <p:nvPicPr>
          <p:cNvPr id="21" name="Picture 20">
            <a:extLst>
              <a:ext uri="{FF2B5EF4-FFF2-40B4-BE49-F238E27FC236}">
                <a16:creationId xmlns:a16="http://schemas.microsoft.com/office/drawing/2014/main" id="{0BEF1F81-21E2-42B8-97EA-45F3C27A1235}"/>
              </a:ext>
            </a:extLst>
          </p:cNvPr>
          <p:cNvPicPr>
            <a:picLocks noChangeAspect="1"/>
          </p:cNvPicPr>
          <p:nvPr/>
        </p:nvPicPr>
        <p:blipFill>
          <a:blip r:embed="rId5"/>
          <a:stretch>
            <a:fillRect/>
          </a:stretch>
        </p:blipFill>
        <p:spPr>
          <a:xfrm>
            <a:off x="34167" y="2276756"/>
            <a:ext cx="3840939" cy="2743200"/>
          </a:xfrm>
          <a:prstGeom prst="rect">
            <a:avLst/>
          </a:prstGeom>
        </p:spPr>
      </p:pic>
    </p:spTree>
    <p:extLst>
      <p:ext uri="{BB962C8B-B14F-4D97-AF65-F5344CB8AC3E}">
        <p14:creationId xmlns:p14="http://schemas.microsoft.com/office/powerpoint/2010/main" val="33023123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grpSp>
        <p:nvGrpSpPr>
          <p:cNvPr id="9" name="Group 8">
            <a:extLst>
              <a:ext uri="{FF2B5EF4-FFF2-40B4-BE49-F238E27FC236}">
                <a16:creationId xmlns:a16="http://schemas.microsoft.com/office/drawing/2014/main" id="{EC7947E4-B392-4B8F-8526-19C51D716E1F}"/>
              </a:ext>
            </a:extLst>
          </p:cNvPr>
          <p:cNvGrpSpPr/>
          <p:nvPr/>
        </p:nvGrpSpPr>
        <p:grpSpPr>
          <a:xfrm>
            <a:off x="1" y="762476"/>
            <a:ext cx="4100944" cy="4779341"/>
            <a:chOff x="1" y="762477"/>
            <a:chExt cx="3655016" cy="4534886"/>
          </a:xfrm>
        </p:grpSpPr>
        <p:sp>
          <p:nvSpPr>
            <p:cNvPr id="13" name="Subtitle 2">
              <a:extLst>
                <a:ext uri="{FF2B5EF4-FFF2-40B4-BE49-F238E27FC236}">
                  <a16:creationId xmlns:a16="http://schemas.microsoft.com/office/drawing/2014/main" id="{E7B383E4-D08F-4884-B0D1-B4191C5DC7B2}"/>
                </a:ext>
              </a:extLst>
            </p:cNvPr>
            <p:cNvSpPr txBox="1">
              <a:spLocks/>
            </p:cNvSpPr>
            <p:nvPr/>
          </p:nvSpPr>
          <p:spPr>
            <a:xfrm>
              <a:off x="1795729" y="4929599"/>
              <a:ext cx="1859288" cy="367764"/>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marL="0" marR="0" lvl="0" indent="0" algn="ctr" defTabSz="914400" rtl="0" eaLnBrk="1" fontAlgn="auto" latinLnBrk="0" hangingPunct="1">
                <a:lnSpc>
                  <a:spcPct val="90000"/>
                </a:lnSpc>
                <a:spcBef>
                  <a:spcPts val="1200"/>
                </a:spcBef>
                <a:spcAft>
                  <a:spcPts val="0"/>
                </a:spcAft>
                <a:buClr>
                  <a:srgbClr val="40BAD2"/>
                </a:buClr>
                <a:buSzTx/>
                <a:buFont typeface="Wingdings 2" pitchFamily="18" charset="2"/>
                <a:buNone/>
                <a:tabLst/>
                <a:defRPr/>
              </a:pPr>
              <a:r>
                <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Minamata</a:t>
              </a:r>
            </a:p>
            <a:p>
              <a:pPr marL="0" marR="0" lvl="0" indent="0" algn="ctr" defTabSz="914400" rtl="0" eaLnBrk="1" fontAlgn="auto" latinLnBrk="0" hangingPunct="1">
                <a:lnSpc>
                  <a:spcPct val="90000"/>
                </a:lnSpc>
                <a:spcBef>
                  <a:spcPts val="1200"/>
                </a:spcBef>
                <a:spcAft>
                  <a:spcPts val="0"/>
                </a:spcAft>
                <a:buClr>
                  <a:srgbClr val="40BAD2"/>
                </a:buClr>
                <a:buSzTx/>
                <a:buFont typeface="Wingdings 2" pitchFamily="18" charset="2"/>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a:t>
              </a:r>
            </a:p>
          </p:txBody>
        </p:sp>
        <p:pic>
          <p:nvPicPr>
            <p:cNvPr id="14" name="Picture 13">
              <a:extLst>
                <a:ext uri="{FF2B5EF4-FFF2-40B4-BE49-F238E27FC236}">
                  <a16:creationId xmlns:a16="http://schemas.microsoft.com/office/drawing/2014/main" id="{983F2B0E-864B-4FE9-901A-F0C5C2D9FBAE}"/>
                </a:ext>
              </a:extLst>
            </p:cNvPr>
            <p:cNvPicPr>
              <a:picLocks noChangeAspect="1"/>
            </p:cNvPicPr>
            <p:nvPr/>
          </p:nvPicPr>
          <p:blipFill>
            <a:blip r:embed="rId4"/>
            <a:stretch>
              <a:fillRect/>
            </a:stretch>
          </p:blipFill>
          <p:spPr>
            <a:xfrm>
              <a:off x="1" y="762477"/>
              <a:ext cx="3655016" cy="3403123"/>
            </a:xfrm>
            <a:prstGeom prst="rect">
              <a:avLst/>
            </a:prstGeom>
          </p:spPr>
        </p:pic>
        <p:cxnSp>
          <p:nvCxnSpPr>
            <p:cNvPr id="15" name="Straight Arrow Connector 14">
              <a:extLst>
                <a:ext uri="{FF2B5EF4-FFF2-40B4-BE49-F238E27FC236}">
                  <a16:creationId xmlns:a16="http://schemas.microsoft.com/office/drawing/2014/main" id="{00011048-FF6F-4386-95B2-3E8A60B86471}"/>
                </a:ext>
              </a:extLst>
            </p:cNvPr>
            <p:cNvCxnSpPr>
              <a:cxnSpLocks/>
            </p:cNvCxnSpPr>
            <p:nvPr/>
          </p:nvCxnSpPr>
          <p:spPr>
            <a:xfrm flipH="1" flipV="1">
              <a:off x="2309091" y="3670144"/>
              <a:ext cx="461818" cy="1154546"/>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pic>
        <p:nvPicPr>
          <p:cNvPr id="16" name="Picture 15">
            <a:extLst>
              <a:ext uri="{FF2B5EF4-FFF2-40B4-BE49-F238E27FC236}">
                <a16:creationId xmlns:a16="http://schemas.microsoft.com/office/drawing/2014/main" id="{35A751C6-7F66-477C-94AA-E9A267D45CD9}"/>
              </a:ext>
            </a:extLst>
          </p:cNvPr>
          <p:cNvPicPr>
            <a:picLocks noChangeAspect="1"/>
          </p:cNvPicPr>
          <p:nvPr/>
        </p:nvPicPr>
        <p:blipFill>
          <a:blip r:embed="rId5"/>
          <a:stretch>
            <a:fillRect/>
          </a:stretch>
        </p:blipFill>
        <p:spPr>
          <a:xfrm>
            <a:off x="9296148" y="840199"/>
            <a:ext cx="2895851" cy="5011346"/>
          </a:xfrm>
          <a:prstGeom prst="rect">
            <a:avLst/>
          </a:prstGeom>
        </p:spPr>
      </p:pic>
      <p:pic>
        <p:nvPicPr>
          <p:cNvPr id="17" name="Picture 16">
            <a:extLst>
              <a:ext uri="{FF2B5EF4-FFF2-40B4-BE49-F238E27FC236}">
                <a16:creationId xmlns:a16="http://schemas.microsoft.com/office/drawing/2014/main" id="{B90E737A-6E4B-4E2B-B8AE-F250C2CEF246}"/>
              </a:ext>
            </a:extLst>
          </p:cNvPr>
          <p:cNvPicPr>
            <a:picLocks noChangeAspect="1"/>
          </p:cNvPicPr>
          <p:nvPr/>
        </p:nvPicPr>
        <p:blipFill>
          <a:blip r:embed="rId6"/>
          <a:stretch>
            <a:fillRect/>
          </a:stretch>
        </p:blipFill>
        <p:spPr>
          <a:xfrm>
            <a:off x="4223778" y="840198"/>
            <a:ext cx="4860201" cy="3325401"/>
          </a:xfrm>
          <a:prstGeom prst="rect">
            <a:avLst/>
          </a:prstGeom>
        </p:spPr>
      </p:pic>
    </p:spTree>
    <p:extLst>
      <p:ext uri="{BB962C8B-B14F-4D97-AF65-F5344CB8AC3E}">
        <p14:creationId xmlns:p14="http://schemas.microsoft.com/office/powerpoint/2010/main" val="34053803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grpSp>
        <p:nvGrpSpPr>
          <p:cNvPr id="17" name="Group 16">
            <a:extLst>
              <a:ext uri="{FF2B5EF4-FFF2-40B4-BE49-F238E27FC236}">
                <a16:creationId xmlns:a16="http://schemas.microsoft.com/office/drawing/2014/main" id="{B174C7D5-0399-4268-B197-DD8CA06E4613}"/>
              </a:ext>
            </a:extLst>
          </p:cNvPr>
          <p:cNvGrpSpPr/>
          <p:nvPr/>
        </p:nvGrpSpPr>
        <p:grpSpPr>
          <a:xfrm>
            <a:off x="0" y="1187112"/>
            <a:ext cx="11370365" cy="4881178"/>
            <a:chOff x="0" y="1187112"/>
            <a:chExt cx="11370365" cy="4881178"/>
          </a:xfrm>
        </p:grpSpPr>
        <p:sp>
          <p:nvSpPr>
            <p:cNvPr id="18" name="Subtitle 2">
              <a:extLst>
                <a:ext uri="{FF2B5EF4-FFF2-40B4-BE49-F238E27FC236}">
                  <a16:creationId xmlns:a16="http://schemas.microsoft.com/office/drawing/2014/main" id="{00DF9F92-B3B4-483F-845B-D50990AE0BC3}"/>
                </a:ext>
              </a:extLst>
            </p:cNvPr>
            <p:cNvSpPr txBox="1">
              <a:spLocks/>
            </p:cNvSpPr>
            <p:nvPr/>
          </p:nvSpPr>
          <p:spPr>
            <a:xfrm>
              <a:off x="1480290" y="5670888"/>
              <a:ext cx="2727506" cy="397402"/>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marL="0" marR="0" lvl="0" indent="0" algn="ctr" defTabSz="914400" rtl="0" eaLnBrk="1" fontAlgn="auto" latinLnBrk="0" hangingPunct="1">
                <a:lnSpc>
                  <a:spcPct val="90000"/>
                </a:lnSpc>
                <a:spcBef>
                  <a:spcPts val="1200"/>
                </a:spcBef>
                <a:spcAft>
                  <a:spcPts val="0"/>
                </a:spcAft>
                <a:buClr>
                  <a:srgbClr val="40BAD2"/>
                </a:buClr>
                <a:buSzTx/>
                <a:buFont typeface="Wingdings 2" pitchFamily="18" charset="2"/>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Τροφική αλυσίδα</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pic>
          <p:nvPicPr>
            <p:cNvPr id="19" name="Picture 18">
              <a:extLst>
                <a:ext uri="{FF2B5EF4-FFF2-40B4-BE49-F238E27FC236}">
                  <a16:creationId xmlns:a16="http://schemas.microsoft.com/office/drawing/2014/main" id="{12D2D488-17F2-40AA-B8F6-0B85B2794D72}"/>
                </a:ext>
              </a:extLst>
            </p:cNvPr>
            <p:cNvPicPr>
              <a:picLocks noChangeAspect="1"/>
            </p:cNvPicPr>
            <p:nvPr/>
          </p:nvPicPr>
          <p:blipFill>
            <a:blip r:embed="rId4"/>
            <a:stretch>
              <a:fillRect/>
            </a:stretch>
          </p:blipFill>
          <p:spPr>
            <a:xfrm>
              <a:off x="0" y="1187112"/>
              <a:ext cx="6117542" cy="4428359"/>
            </a:xfrm>
            <a:prstGeom prst="rect">
              <a:avLst/>
            </a:prstGeom>
          </p:spPr>
        </p:pic>
        <p:pic>
          <p:nvPicPr>
            <p:cNvPr id="20" name="Picture 19">
              <a:extLst>
                <a:ext uri="{FF2B5EF4-FFF2-40B4-BE49-F238E27FC236}">
                  <a16:creationId xmlns:a16="http://schemas.microsoft.com/office/drawing/2014/main" id="{550AD56B-3089-405F-B31B-32F029139F3E}"/>
                </a:ext>
              </a:extLst>
            </p:cNvPr>
            <p:cNvPicPr>
              <a:picLocks noChangeAspect="1"/>
            </p:cNvPicPr>
            <p:nvPr/>
          </p:nvPicPr>
          <p:blipFill>
            <a:blip r:embed="rId5"/>
            <a:stretch>
              <a:fillRect/>
            </a:stretch>
          </p:blipFill>
          <p:spPr>
            <a:xfrm>
              <a:off x="6493565" y="1880551"/>
              <a:ext cx="4876800" cy="2857500"/>
            </a:xfrm>
            <a:prstGeom prst="rect">
              <a:avLst/>
            </a:prstGeom>
          </p:spPr>
        </p:pic>
        <p:sp>
          <p:nvSpPr>
            <p:cNvPr id="21" name="Subtitle 2">
              <a:extLst>
                <a:ext uri="{FF2B5EF4-FFF2-40B4-BE49-F238E27FC236}">
                  <a16:creationId xmlns:a16="http://schemas.microsoft.com/office/drawing/2014/main" id="{512B910C-1C9B-4ED8-A956-3B742DE0DECC}"/>
                </a:ext>
              </a:extLst>
            </p:cNvPr>
            <p:cNvSpPr txBox="1">
              <a:spLocks/>
            </p:cNvSpPr>
            <p:nvPr/>
          </p:nvSpPr>
          <p:spPr>
            <a:xfrm>
              <a:off x="6356457" y="4738051"/>
              <a:ext cx="2727506" cy="397402"/>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marL="0" marR="0" lvl="0" indent="0" algn="ctr" defTabSz="914400" rtl="0" eaLnBrk="1" fontAlgn="auto" latinLnBrk="0" hangingPunct="1">
                <a:lnSpc>
                  <a:spcPct val="90000"/>
                </a:lnSpc>
                <a:spcBef>
                  <a:spcPts val="1200"/>
                </a:spcBef>
                <a:spcAft>
                  <a:spcPts val="0"/>
                </a:spcAft>
                <a:buClr>
                  <a:srgbClr val="40BAD2"/>
                </a:buClr>
                <a:buSzTx/>
                <a:buFont typeface="Wingdings 2" pitchFamily="18" charset="2"/>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Υπόγειος υδροφορέας</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Tree>
    <p:extLst>
      <p:ext uri="{BB962C8B-B14F-4D97-AF65-F5344CB8AC3E}">
        <p14:creationId xmlns:p14="http://schemas.microsoft.com/office/powerpoint/2010/main" val="36625959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pic>
        <p:nvPicPr>
          <p:cNvPr id="17" name="Picture 16">
            <a:extLst>
              <a:ext uri="{FF2B5EF4-FFF2-40B4-BE49-F238E27FC236}">
                <a16:creationId xmlns:a16="http://schemas.microsoft.com/office/drawing/2014/main" id="{2F02E9B5-4100-4C71-9E8D-510F1CD65F47}"/>
              </a:ext>
            </a:extLst>
          </p:cNvPr>
          <p:cNvPicPr>
            <a:picLocks noChangeAspect="1"/>
          </p:cNvPicPr>
          <p:nvPr/>
        </p:nvPicPr>
        <p:blipFill>
          <a:blip r:embed="rId4"/>
          <a:stretch>
            <a:fillRect/>
          </a:stretch>
        </p:blipFill>
        <p:spPr>
          <a:xfrm>
            <a:off x="9301019" y="857250"/>
            <a:ext cx="2872509" cy="5143500"/>
          </a:xfrm>
          <a:prstGeom prst="rect">
            <a:avLst/>
          </a:prstGeom>
        </p:spPr>
      </p:pic>
      <p:grpSp>
        <p:nvGrpSpPr>
          <p:cNvPr id="18" name="Group 17">
            <a:extLst>
              <a:ext uri="{FF2B5EF4-FFF2-40B4-BE49-F238E27FC236}">
                <a16:creationId xmlns:a16="http://schemas.microsoft.com/office/drawing/2014/main" id="{D827BDD5-1000-43E2-A848-65CB532439EF}"/>
              </a:ext>
            </a:extLst>
          </p:cNvPr>
          <p:cNvGrpSpPr/>
          <p:nvPr/>
        </p:nvGrpSpPr>
        <p:grpSpPr>
          <a:xfrm>
            <a:off x="42147" y="830649"/>
            <a:ext cx="9018726" cy="5267227"/>
            <a:chOff x="42147" y="830649"/>
            <a:chExt cx="9018726" cy="5267227"/>
          </a:xfrm>
        </p:grpSpPr>
        <p:pic>
          <p:nvPicPr>
            <p:cNvPr id="19" name="Picture 18">
              <a:extLst>
                <a:ext uri="{FF2B5EF4-FFF2-40B4-BE49-F238E27FC236}">
                  <a16:creationId xmlns:a16="http://schemas.microsoft.com/office/drawing/2014/main" id="{DBDCD074-002A-419C-8C6F-3606FAF860B3}"/>
                </a:ext>
              </a:extLst>
            </p:cNvPr>
            <p:cNvPicPr>
              <a:picLocks noChangeAspect="1"/>
            </p:cNvPicPr>
            <p:nvPr/>
          </p:nvPicPr>
          <p:blipFill>
            <a:blip r:embed="rId5"/>
            <a:stretch>
              <a:fillRect/>
            </a:stretch>
          </p:blipFill>
          <p:spPr>
            <a:xfrm>
              <a:off x="42147" y="830649"/>
              <a:ext cx="3980873" cy="2598351"/>
            </a:xfrm>
            <a:prstGeom prst="rect">
              <a:avLst/>
            </a:prstGeom>
          </p:spPr>
        </p:pic>
        <p:pic>
          <p:nvPicPr>
            <p:cNvPr id="20" name="Picture 19">
              <a:extLst>
                <a:ext uri="{FF2B5EF4-FFF2-40B4-BE49-F238E27FC236}">
                  <a16:creationId xmlns:a16="http://schemas.microsoft.com/office/drawing/2014/main" id="{14256C6C-122A-40D2-B29E-53542B22B07A}"/>
                </a:ext>
              </a:extLst>
            </p:cNvPr>
            <p:cNvPicPr>
              <a:picLocks noChangeAspect="1"/>
            </p:cNvPicPr>
            <p:nvPr/>
          </p:nvPicPr>
          <p:blipFill>
            <a:blip r:embed="rId6"/>
            <a:stretch>
              <a:fillRect/>
            </a:stretch>
          </p:blipFill>
          <p:spPr>
            <a:xfrm>
              <a:off x="4199104" y="830649"/>
              <a:ext cx="4861769" cy="2598351"/>
            </a:xfrm>
            <a:prstGeom prst="rect">
              <a:avLst/>
            </a:prstGeom>
          </p:spPr>
        </p:pic>
        <p:pic>
          <p:nvPicPr>
            <p:cNvPr id="21" name="Picture 20">
              <a:extLst>
                <a:ext uri="{FF2B5EF4-FFF2-40B4-BE49-F238E27FC236}">
                  <a16:creationId xmlns:a16="http://schemas.microsoft.com/office/drawing/2014/main" id="{56580380-2B79-46B0-9A60-01F7D459EB3A}"/>
                </a:ext>
              </a:extLst>
            </p:cNvPr>
            <p:cNvPicPr>
              <a:picLocks noChangeAspect="1"/>
            </p:cNvPicPr>
            <p:nvPr/>
          </p:nvPicPr>
          <p:blipFill>
            <a:blip r:embed="rId7"/>
            <a:stretch>
              <a:fillRect/>
            </a:stretch>
          </p:blipFill>
          <p:spPr>
            <a:xfrm>
              <a:off x="1960995" y="3149542"/>
              <a:ext cx="5905500" cy="2948334"/>
            </a:xfrm>
            <a:prstGeom prst="rect">
              <a:avLst/>
            </a:prstGeom>
          </p:spPr>
        </p:pic>
      </p:grpSp>
      <p:sp>
        <p:nvSpPr>
          <p:cNvPr id="22" name="Subtitle 2">
            <a:extLst>
              <a:ext uri="{FF2B5EF4-FFF2-40B4-BE49-F238E27FC236}">
                <a16:creationId xmlns:a16="http://schemas.microsoft.com/office/drawing/2014/main" id="{26D8B5C8-EBEC-4CC8-B965-05A59FE19DE0}"/>
              </a:ext>
            </a:extLst>
          </p:cNvPr>
          <p:cNvSpPr txBox="1">
            <a:spLocks/>
          </p:cNvSpPr>
          <p:nvPr/>
        </p:nvSpPr>
        <p:spPr>
          <a:xfrm>
            <a:off x="0" y="6315127"/>
            <a:ext cx="11813309" cy="34109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marL="0" marR="0" lvl="0" indent="0" algn="ctr" defTabSz="914400" rtl="0" eaLnBrk="1" fontAlgn="auto" latinLnBrk="0" hangingPunct="1">
              <a:lnSpc>
                <a:spcPct val="90000"/>
              </a:lnSpc>
              <a:spcBef>
                <a:spcPts val="1200"/>
              </a:spcBef>
              <a:spcAft>
                <a:spcPts val="0"/>
              </a:spcAft>
              <a:buClr>
                <a:srgbClr val="40BAD2"/>
              </a:buClr>
              <a:buSzTx/>
              <a:buFont typeface="Wingdings 2" pitchFamily="18" charset="2"/>
              <a:buNone/>
              <a:tabLst/>
              <a:defRPr/>
            </a:pPr>
            <a:r>
              <a:rPr kumimoji="0" lang="el-GR" sz="20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Νόσος της </a:t>
            </a:r>
            <a:r>
              <a:rPr kumimoji="0" lang="en-GB" sz="20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Minamata</a:t>
            </a:r>
            <a:r>
              <a:rPr kumimoji="0" lang="el-GR" sz="20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 – Στιγματισμός κατοίκων και χαρακτηρισμός ως κληρονομική νόσος</a:t>
            </a:r>
            <a:endParaRPr kumimoji="0" lang="en-GB" sz="20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spTree>
    <p:extLst>
      <p:ext uri="{BB962C8B-B14F-4D97-AF65-F5344CB8AC3E}">
        <p14:creationId xmlns:p14="http://schemas.microsoft.com/office/powerpoint/2010/main" val="31853221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8" name="Subtitle 2">
            <a:extLst>
              <a:ext uri="{FF2B5EF4-FFF2-40B4-BE49-F238E27FC236}">
                <a16:creationId xmlns:a16="http://schemas.microsoft.com/office/drawing/2014/main" id="{4410DBBA-528A-4B8C-9FB3-E2B9F73B2AE6}"/>
              </a:ext>
            </a:extLst>
          </p:cNvPr>
          <p:cNvSpPr txBox="1">
            <a:spLocks/>
          </p:cNvSpPr>
          <p:nvPr/>
        </p:nvSpPr>
        <p:spPr>
          <a:xfrm>
            <a:off x="1872724" y="880183"/>
            <a:ext cx="7190696" cy="5097634"/>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lvl="0" algn="ctr">
              <a:buClr>
                <a:srgbClr val="FF0000"/>
              </a:buClr>
              <a:defRPr/>
            </a:pPr>
            <a:r>
              <a:rPr lang="el-GR" sz="2400" b="1" dirty="0">
                <a:solidFill>
                  <a:srgbClr val="C00000"/>
                </a:solidFill>
                <a:latin typeface="Palatino Linotype" panose="02040502050505030304" pitchFamily="18" charset="0"/>
              </a:rPr>
              <a:t>ΨΥΧΙΚΑ ΝΟΣΗΜΑΤΑ</a:t>
            </a:r>
          </a:p>
          <a:p>
            <a:pPr marL="285750" lvl="0" indent="-285750" algn="just">
              <a:buClr>
                <a:srgbClr val="FF0000"/>
              </a:buClr>
              <a:buFont typeface="Wingdings" panose="05000000000000000000" pitchFamily="2" charset="2"/>
              <a:buChar char="q"/>
              <a:defRPr/>
            </a:pPr>
            <a:r>
              <a:rPr lang="el-GR" sz="1800" dirty="0">
                <a:solidFill>
                  <a:srgbClr val="C00000"/>
                </a:solidFill>
                <a:latin typeface="Palatino Linotype" panose="02040502050505030304" pitchFamily="18" charset="0"/>
              </a:rPr>
              <a:t>Ο όρος </a:t>
            </a:r>
            <a:r>
              <a:rPr lang="en-GB" sz="1800" dirty="0">
                <a:solidFill>
                  <a:srgbClr val="C00000"/>
                </a:solidFill>
                <a:latin typeface="Palatino Linotype" panose="02040502050505030304" pitchFamily="18" charset="0"/>
              </a:rPr>
              <a:t>“</a:t>
            </a:r>
            <a:r>
              <a:rPr lang="el-GR" sz="1800" b="1" dirty="0">
                <a:solidFill>
                  <a:srgbClr val="C00000"/>
                </a:solidFill>
                <a:latin typeface="Palatino Linotype" panose="02040502050505030304" pitchFamily="18" charset="0"/>
              </a:rPr>
              <a:t>ψυχική ασθένεια</a:t>
            </a:r>
            <a:r>
              <a:rPr lang="en-GB" sz="1800" dirty="0">
                <a:solidFill>
                  <a:srgbClr val="C00000"/>
                </a:solidFill>
                <a:latin typeface="Palatino Linotype" panose="02040502050505030304" pitchFamily="18" charset="0"/>
              </a:rPr>
              <a:t>”</a:t>
            </a:r>
            <a:r>
              <a:rPr lang="el-GR" sz="1800" dirty="0">
                <a:solidFill>
                  <a:srgbClr val="C00000"/>
                </a:solidFill>
                <a:latin typeface="Palatino Linotype" panose="02040502050505030304" pitchFamily="18" charset="0"/>
              </a:rPr>
              <a:t> εκφράζει μια μεγάλη ομάδα διαταραχών που προκαλούν προβλήματα στην</a:t>
            </a:r>
            <a:r>
              <a:rPr lang="en-GB" sz="1800" dirty="0">
                <a:solidFill>
                  <a:srgbClr val="C00000"/>
                </a:solidFill>
                <a:latin typeface="Palatino Linotype" panose="02040502050505030304" pitchFamily="18" charset="0"/>
              </a:rPr>
              <a:t> </a:t>
            </a:r>
            <a:r>
              <a:rPr lang="el-GR" sz="1800" dirty="0">
                <a:solidFill>
                  <a:srgbClr val="C00000"/>
                </a:solidFill>
                <a:latin typeface="Palatino Linotype" panose="02040502050505030304" pitchFamily="18" charset="0"/>
              </a:rPr>
              <a:t>σκέψη, το συναίσθημα και τη συμπεριφορά, επιφέροντας λειτουργική έκπτωση στους ασθενείς και δυσλειτουργίες στην επικοινωνία.</a:t>
            </a:r>
          </a:p>
          <a:p>
            <a:pPr marL="285750" lvl="0" indent="-285750" algn="just">
              <a:buClr>
                <a:srgbClr val="FF0000"/>
              </a:buClr>
              <a:buFont typeface="Wingdings" panose="05000000000000000000" pitchFamily="2" charset="2"/>
              <a:buChar char="q"/>
              <a:defRPr/>
            </a:pPr>
            <a:r>
              <a:rPr lang="el-GR" sz="1800" dirty="0">
                <a:solidFill>
                  <a:srgbClr val="C00000"/>
                </a:solidFill>
                <a:latin typeface="Palatino Linotype" panose="02040502050505030304" pitchFamily="18" charset="0"/>
              </a:rPr>
              <a:t>Οι ψυχικές ασθένειες προσβάλλουν όλες τις πληθυσμιακές ομάδες, κάθε κοινωνικού, οικονομικού και μορφωτικού επιπέδου.</a:t>
            </a:r>
          </a:p>
          <a:p>
            <a:pPr marL="285750" lvl="0" indent="-285750" algn="just">
              <a:buClr>
                <a:srgbClr val="FF0000"/>
              </a:buClr>
              <a:buFont typeface="Wingdings" panose="05000000000000000000" pitchFamily="2" charset="2"/>
              <a:buChar char="q"/>
              <a:defRPr/>
            </a:pPr>
            <a:r>
              <a:rPr lang="el-GR" sz="1800" dirty="0">
                <a:solidFill>
                  <a:srgbClr val="C00000"/>
                </a:solidFill>
                <a:latin typeface="Palatino Linotype" panose="02040502050505030304" pitchFamily="18" charset="0"/>
              </a:rPr>
              <a:t>Ο επιπολασμός τους στον ενήλικο πληθυσμό υπολογίζεται γύρω στο 10%, με διαφοροποιήσεις εις βάρος των γυναικών, ενώ εκτιμάται ότι περίπου 20–25% του πληθυσμού, παγκοσμίως, θα νοσήσει ψυχικά έστω μία φορά στη ζωή του.</a:t>
            </a:r>
          </a:p>
          <a:p>
            <a:pPr marL="285750" lvl="0" indent="-285750" algn="just">
              <a:buClr>
                <a:srgbClr val="FF0000"/>
              </a:buClr>
              <a:buFont typeface="Wingdings" panose="05000000000000000000" pitchFamily="2" charset="2"/>
              <a:buChar char="q"/>
              <a:defRPr/>
            </a:pPr>
            <a:r>
              <a:rPr lang="el-GR" sz="1800" dirty="0">
                <a:solidFill>
                  <a:srgbClr val="C00000"/>
                </a:solidFill>
                <a:latin typeface="Palatino Linotype" panose="02040502050505030304" pitchFamily="18" charset="0"/>
              </a:rPr>
              <a:t>Οι ψυχικές διαταραχές επιφέρουν δραματικές αλλαγές στη ζωή των ασθενών και των οικογενειών, τις υποβάλλουν στην αρνητική επιρροή του στίγματος και των διακρίσεων και την επιβαρύνει οικονομικά, ψυχολογικά και κοινωνικά.</a:t>
            </a:r>
          </a:p>
        </p:txBody>
      </p:sp>
      <p:pic>
        <p:nvPicPr>
          <p:cNvPr id="2" name="Picture 1">
            <a:extLst>
              <a:ext uri="{FF2B5EF4-FFF2-40B4-BE49-F238E27FC236}">
                <a16:creationId xmlns:a16="http://schemas.microsoft.com/office/drawing/2014/main" id="{E57D99F7-3DDB-41C3-8628-97948E502A10}"/>
              </a:ext>
            </a:extLst>
          </p:cNvPr>
          <p:cNvPicPr>
            <a:picLocks noChangeAspect="1"/>
          </p:cNvPicPr>
          <p:nvPr/>
        </p:nvPicPr>
        <p:blipFill>
          <a:blip r:embed="rId4"/>
          <a:stretch>
            <a:fillRect/>
          </a:stretch>
        </p:blipFill>
        <p:spPr>
          <a:xfrm>
            <a:off x="9271763" y="762477"/>
            <a:ext cx="2920237" cy="3755461"/>
          </a:xfrm>
          <a:prstGeom prst="rect">
            <a:avLst/>
          </a:prstGeom>
        </p:spPr>
      </p:pic>
      <p:sp>
        <p:nvSpPr>
          <p:cNvPr id="3" name="Rectangle 2">
            <a:extLst>
              <a:ext uri="{FF2B5EF4-FFF2-40B4-BE49-F238E27FC236}">
                <a16:creationId xmlns:a16="http://schemas.microsoft.com/office/drawing/2014/main" id="{5233D10A-9E70-49BF-9C4D-E022F3E47962}"/>
              </a:ext>
            </a:extLst>
          </p:cNvPr>
          <p:cNvSpPr/>
          <p:nvPr/>
        </p:nvSpPr>
        <p:spPr>
          <a:xfrm>
            <a:off x="9239415" y="4517938"/>
            <a:ext cx="2851889" cy="1477328"/>
          </a:xfrm>
          <a:prstGeom prst="rect">
            <a:avLst/>
          </a:prstGeom>
        </p:spPr>
        <p:txBody>
          <a:bodyPr wrap="square">
            <a:spAutoFit/>
          </a:bodyPr>
          <a:lstStyle/>
          <a:p>
            <a:pPr algn="ctr"/>
            <a:r>
              <a:rPr lang="en-GB" dirty="0">
                <a:solidFill>
                  <a:srgbClr val="C00000"/>
                </a:solidFill>
                <a:latin typeface="Palatino Linotype" panose="02040502050505030304" pitchFamily="18" charset="0"/>
              </a:rPr>
              <a:t>Vincent Willem van Gogh</a:t>
            </a:r>
          </a:p>
          <a:p>
            <a:pPr algn="ctr"/>
            <a:r>
              <a:rPr lang="en-GB" dirty="0">
                <a:solidFill>
                  <a:srgbClr val="C00000"/>
                </a:solidFill>
                <a:latin typeface="Palatino Linotype" panose="02040502050505030304" pitchFamily="18" charset="0"/>
              </a:rPr>
              <a:t>30 March 1853</a:t>
            </a:r>
          </a:p>
          <a:p>
            <a:pPr algn="ctr"/>
            <a:r>
              <a:rPr lang="en-GB" dirty="0">
                <a:solidFill>
                  <a:srgbClr val="C00000"/>
                </a:solidFill>
                <a:latin typeface="Palatino Linotype" panose="02040502050505030304" pitchFamily="18" charset="0"/>
              </a:rPr>
              <a:t>Zundert, Netherlands</a:t>
            </a:r>
          </a:p>
          <a:p>
            <a:pPr algn="ctr"/>
            <a:r>
              <a:rPr lang="en-GB" dirty="0">
                <a:solidFill>
                  <a:srgbClr val="C00000"/>
                </a:solidFill>
                <a:latin typeface="Palatino Linotype" panose="02040502050505030304" pitchFamily="18" charset="0"/>
              </a:rPr>
              <a:t>29 July 1890</a:t>
            </a:r>
          </a:p>
          <a:p>
            <a:pPr algn="ctr"/>
            <a:r>
              <a:rPr lang="en-GB" dirty="0" err="1">
                <a:solidFill>
                  <a:srgbClr val="C00000"/>
                </a:solidFill>
                <a:latin typeface="Palatino Linotype" panose="02040502050505030304" pitchFamily="18" charset="0"/>
              </a:rPr>
              <a:t>Auvers</a:t>
            </a:r>
            <a:r>
              <a:rPr lang="en-GB" dirty="0">
                <a:solidFill>
                  <a:srgbClr val="C00000"/>
                </a:solidFill>
                <a:latin typeface="Palatino Linotype" panose="02040502050505030304" pitchFamily="18" charset="0"/>
              </a:rPr>
              <a:t>-sur-Oise, France</a:t>
            </a:r>
          </a:p>
        </p:txBody>
      </p:sp>
      <p:pic>
        <p:nvPicPr>
          <p:cNvPr id="4" name="Picture 3">
            <a:extLst>
              <a:ext uri="{FF2B5EF4-FFF2-40B4-BE49-F238E27FC236}">
                <a16:creationId xmlns:a16="http://schemas.microsoft.com/office/drawing/2014/main" id="{A4723E40-B95C-4D6D-8CEA-09939F194D63}"/>
              </a:ext>
            </a:extLst>
          </p:cNvPr>
          <p:cNvPicPr>
            <a:picLocks noChangeAspect="1"/>
          </p:cNvPicPr>
          <p:nvPr/>
        </p:nvPicPr>
        <p:blipFill>
          <a:blip r:embed="rId5"/>
          <a:stretch>
            <a:fillRect/>
          </a:stretch>
        </p:blipFill>
        <p:spPr>
          <a:xfrm>
            <a:off x="66516" y="2196548"/>
            <a:ext cx="1773860" cy="2464904"/>
          </a:xfrm>
          <a:prstGeom prst="rect">
            <a:avLst/>
          </a:prstGeom>
        </p:spPr>
      </p:pic>
    </p:spTree>
    <p:extLst>
      <p:ext uri="{BB962C8B-B14F-4D97-AF65-F5344CB8AC3E}">
        <p14:creationId xmlns:p14="http://schemas.microsoft.com/office/powerpoint/2010/main" val="2343313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8" name="Subtitle 2">
            <a:extLst>
              <a:ext uri="{FF2B5EF4-FFF2-40B4-BE49-F238E27FC236}">
                <a16:creationId xmlns:a16="http://schemas.microsoft.com/office/drawing/2014/main" id="{4410DBBA-528A-4B8C-9FB3-E2B9F73B2AE6}"/>
              </a:ext>
            </a:extLst>
          </p:cNvPr>
          <p:cNvSpPr txBox="1">
            <a:spLocks/>
          </p:cNvSpPr>
          <p:nvPr/>
        </p:nvSpPr>
        <p:spPr>
          <a:xfrm>
            <a:off x="9233053" y="3964579"/>
            <a:ext cx="2993429" cy="2115233"/>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marL="0" marR="0" lvl="0" indent="0" algn="ctr" defTabSz="914400" rtl="0" eaLnBrk="1" fontAlgn="auto" latinLnBrk="0" hangingPunct="1">
              <a:lnSpc>
                <a:spcPct val="90000"/>
              </a:lnSpc>
              <a:spcBef>
                <a:spcPts val="1200"/>
              </a:spcBef>
              <a:spcAft>
                <a:spcPts val="0"/>
              </a:spcAft>
              <a:buClr>
                <a:srgbClr val="40BAD2"/>
              </a:buClr>
              <a:buSzTx/>
              <a:buFont typeface="Wingdings 2" pitchFamily="18" charset="2"/>
              <a:buNone/>
              <a:tabLst/>
              <a:defRPr/>
            </a:pPr>
            <a:r>
              <a:rPr kumimoji="0" lang="en-GB" sz="1800" b="1" i="1"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Erving Goffman</a:t>
            </a:r>
            <a:endParaRPr kumimoji="0" lang="el-GR" sz="1800" b="1" i="1"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a:p>
            <a:pPr marL="0" marR="0" lvl="0" indent="0" algn="ctr" defTabSz="914400" rtl="0" eaLnBrk="1" fontAlgn="auto" latinLnBrk="0" hangingPunct="1">
              <a:lnSpc>
                <a:spcPct val="90000"/>
              </a:lnSpc>
              <a:spcBef>
                <a:spcPts val="1200"/>
              </a:spcBef>
              <a:spcAft>
                <a:spcPts val="0"/>
              </a:spcAft>
              <a:buClr>
                <a:srgbClr val="40BAD2"/>
              </a:buClr>
              <a:buSzTx/>
              <a:buFont typeface="Wingdings 2" pitchFamily="18" charset="2"/>
              <a:buNone/>
              <a:tabLst/>
              <a:defRPr/>
            </a:pPr>
            <a:r>
              <a:rPr kumimoji="0" lang="en-GB" sz="18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11</a:t>
            </a:r>
            <a:r>
              <a:rPr kumimoji="0" lang="en-GB" sz="1800" b="0" i="0" u="none" strike="noStrike" kern="1200" cap="none" spc="0" normalizeH="0" baseline="30000" noProof="0" dirty="0">
                <a:ln>
                  <a:noFill/>
                </a:ln>
                <a:solidFill>
                  <a:srgbClr val="C00000"/>
                </a:solidFill>
                <a:effectLst/>
                <a:uLnTx/>
                <a:uFillTx/>
                <a:latin typeface="Palatino Linotype" panose="02040502050505030304" pitchFamily="18" charset="0"/>
                <a:ea typeface="+mn-ea"/>
                <a:cs typeface="+mn-cs"/>
              </a:rPr>
              <a:t>th</a:t>
            </a:r>
            <a:r>
              <a:rPr kumimoji="0" lang="en-GB" sz="18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 June 1922</a:t>
            </a:r>
          </a:p>
          <a:p>
            <a:pPr marL="0" marR="0" lvl="0" indent="0" algn="ctr" defTabSz="914400" rtl="0" eaLnBrk="1" fontAlgn="auto" latinLnBrk="0" hangingPunct="1">
              <a:lnSpc>
                <a:spcPct val="90000"/>
              </a:lnSpc>
              <a:spcBef>
                <a:spcPts val="1200"/>
              </a:spcBef>
              <a:spcAft>
                <a:spcPts val="0"/>
              </a:spcAft>
              <a:buClr>
                <a:srgbClr val="40BAD2"/>
              </a:buClr>
              <a:buSzTx/>
              <a:buFont typeface="Wingdings 2" pitchFamily="18" charset="2"/>
              <a:buNone/>
              <a:tabLst/>
              <a:defRPr/>
            </a:pPr>
            <a:r>
              <a:rPr kumimoji="0" lang="en-GB" sz="1800" b="0" i="0" u="none" strike="noStrike" kern="1200" cap="none" spc="0" normalizeH="0" baseline="0" noProof="0" dirty="0" err="1">
                <a:ln>
                  <a:noFill/>
                </a:ln>
                <a:solidFill>
                  <a:srgbClr val="C00000"/>
                </a:solidFill>
                <a:effectLst/>
                <a:uLnTx/>
                <a:uFillTx/>
                <a:latin typeface="Palatino Linotype" panose="02040502050505030304" pitchFamily="18" charset="0"/>
                <a:ea typeface="+mn-ea"/>
                <a:cs typeface="+mn-cs"/>
              </a:rPr>
              <a:t>Mannville</a:t>
            </a:r>
            <a:r>
              <a:rPr kumimoji="0" lang="en-GB" sz="18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 Alberta, Canada</a:t>
            </a:r>
          </a:p>
          <a:p>
            <a:pPr marL="0" marR="0" lvl="0" indent="0" algn="ctr" defTabSz="914400" rtl="0" eaLnBrk="1" fontAlgn="auto" latinLnBrk="0" hangingPunct="1">
              <a:lnSpc>
                <a:spcPct val="90000"/>
              </a:lnSpc>
              <a:spcBef>
                <a:spcPts val="1200"/>
              </a:spcBef>
              <a:spcAft>
                <a:spcPts val="0"/>
              </a:spcAft>
              <a:buClr>
                <a:srgbClr val="40BAD2"/>
              </a:buClr>
              <a:buSzTx/>
              <a:buFont typeface="Wingdings 2" pitchFamily="18" charset="2"/>
              <a:buNone/>
              <a:tabLst/>
              <a:defRPr/>
            </a:pPr>
            <a:r>
              <a:rPr kumimoji="0" lang="en-GB" sz="18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19</a:t>
            </a:r>
            <a:r>
              <a:rPr kumimoji="0" lang="en-GB" sz="1800" b="0" i="0" u="none" strike="noStrike" kern="1200" cap="none" spc="0" normalizeH="0" baseline="30000" noProof="0" dirty="0">
                <a:ln>
                  <a:noFill/>
                </a:ln>
                <a:solidFill>
                  <a:srgbClr val="C00000"/>
                </a:solidFill>
                <a:effectLst/>
                <a:uLnTx/>
                <a:uFillTx/>
                <a:latin typeface="Palatino Linotype" panose="02040502050505030304" pitchFamily="18" charset="0"/>
                <a:ea typeface="+mn-ea"/>
                <a:cs typeface="+mn-cs"/>
              </a:rPr>
              <a:t>th</a:t>
            </a:r>
            <a:r>
              <a:rPr kumimoji="0" lang="en-GB" sz="18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 November 1982</a:t>
            </a:r>
            <a:endParaRPr kumimoji="0" lang="el-GR" sz="18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a:p>
            <a:pPr marL="0" marR="0" lvl="0" indent="0" algn="ctr" defTabSz="914400" rtl="0" eaLnBrk="1" fontAlgn="auto" latinLnBrk="0" hangingPunct="1">
              <a:lnSpc>
                <a:spcPct val="90000"/>
              </a:lnSpc>
              <a:spcBef>
                <a:spcPts val="1200"/>
              </a:spcBef>
              <a:spcAft>
                <a:spcPts val="0"/>
              </a:spcAft>
              <a:buClr>
                <a:srgbClr val="40BAD2"/>
              </a:buClr>
              <a:buSzTx/>
              <a:buFont typeface="Wingdings 2" pitchFamily="18" charset="2"/>
              <a:buNone/>
              <a:tabLst/>
              <a:defRPr/>
            </a:pPr>
            <a:r>
              <a:rPr kumimoji="0" lang="en-GB" sz="18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Philadelphia, Pennsylvania, U.S.</a:t>
            </a:r>
          </a:p>
        </p:txBody>
      </p:sp>
      <p:pic>
        <p:nvPicPr>
          <p:cNvPr id="3" name="Picture 2">
            <a:extLst>
              <a:ext uri="{FF2B5EF4-FFF2-40B4-BE49-F238E27FC236}">
                <a16:creationId xmlns:a16="http://schemas.microsoft.com/office/drawing/2014/main" id="{B0666171-AA68-4532-92D7-75AF48DC6719}"/>
              </a:ext>
            </a:extLst>
          </p:cNvPr>
          <p:cNvPicPr>
            <a:picLocks noChangeAspect="1"/>
          </p:cNvPicPr>
          <p:nvPr/>
        </p:nvPicPr>
        <p:blipFill>
          <a:blip r:embed="rId4"/>
          <a:stretch>
            <a:fillRect/>
          </a:stretch>
        </p:blipFill>
        <p:spPr>
          <a:xfrm>
            <a:off x="9267536" y="762477"/>
            <a:ext cx="2924464" cy="3133662"/>
          </a:xfrm>
          <a:prstGeom prst="rect">
            <a:avLst/>
          </a:prstGeom>
        </p:spPr>
      </p:pic>
      <p:sp>
        <p:nvSpPr>
          <p:cNvPr id="16" name="Subtitle 2">
            <a:extLst>
              <a:ext uri="{FF2B5EF4-FFF2-40B4-BE49-F238E27FC236}">
                <a16:creationId xmlns:a16="http://schemas.microsoft.com/office/drawing/2014/main" id="{AD90244D-9DB3-494E-823C-F41F2277BC79}"/>
              </a:ext>
            </a:extLst>
          </p:cNvPr>
          <p:cNvSpPr txBox="1">
            <a:spLocks/>
          </p:cNvSpPr>
          <p:nvPr/>
        </p:nvSpPr>
        <p:spPr>
          <a:xfrm>
            <a:off x="34167" y="826798"/>
            <a:ext cx="9198886" cy="5253014"/>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marL="285750" lvl="0" indent="-285750" algn="just">
              <a:buClr>
                <a:srgbClr val="FF0000"/>
              </a:buClr>
              <a:buFont typeface="Wingdings" panose="05000000000000000000" pitchFamily="2" charset="2"/>
              <a:buChar char="q"/>
              <a:defRPr/>
            </a:pPr>
            <a:r>
              <a:rPr lang="el-GR" sz="1800" dirty="0">
                <a:solidFill>
                  <a:srgbClr val="C00000"/>
                </a:solidFill>
                <a:latin typeface="Palatino Linotype" panose="02040502050505030304" pitchFamily="18" charset="0"/>
              </a:rPr>
              <a:t>Καναδός κοινωνιολόγος, ένας από τους σημαντικότερους στον εικοστό αιώνα.</a:t>
            </a:r>
          </a:p>
          <a:p>
            <a:pPr marL="285750" lvl="0" indent="-285750" algn="just">
              <a:buClr>
                <a:srgbClr val="FF0000"/>
              </a:buClr>
              <a:buFont typeface="Wingdings" panose="05000000000000000000" pitchFamily="2" charset="2"/>
              <a:buChar char="q"/>
              <a:defRPr/>
            </a:pPr>
            <a:r>
              <a:rPr lang="el-GR" sz="1800" dirty="0">
                <a:solidFill>
                  <a:srgbClr val="C00000"/>
                </a:solidFill>
                <a:latin typeface="Palatino Linotype" panose="02040502050505030304" pitchFamily="18" charset="0"/>
              </a:rPr>
              <a:t>Επικεντρώθηκε στην οργάνωση της καθημερινής συμπεριφοράς.</a:t>
            </a:r>
          </a:p>
          <a:p>
            <a:pPr marL="285750" lvl="0" indent="-285750" algn="just">
              <a:buClr>
                <a:srgbClr val="FF0000"/>
              </a:buClr>
              <a:buFont typeface="Wingdings" panose="05000000000000000000" pitchFamily="2" charset="2"/>
              <a:buChar char="q"/>
              <a:defRPr/>
            </a:pPr>
            <a:r>
              <a:rPr lang="el-GR" sz="1800" dirty="0">
                <a:solidFill>
                  <a:srgbClr val="C00000"/>
                </a:solidFill>
                <a:latin typeface="Palatino Linotype" panose="02040502050505030304" pitchFamily="18" charset="0"/>
              </a:rPr>
              <a:t>Χρησιμοποιώντας μια ποικιλία ποιοτικών μεθόδων, ανέπτυξε τις ταξινομήσεις των διαφόρων στοιχείων της κοινωνικής αλληλεπίδρασης.</a:t>
            </a:r>
          </a:p>
          <a:p>
            <a:pPr marL="285750" lvl="0" indent="-285750" algn="just">
              <a:buClr>
                <a:srgbClr val="FF0000"/>
              </a:buClr>
              <a:buFont typeface="Wingdings" panose="05000000000000000000" pitchFamily="2" charset="2"/>
              <a:buChar char="q"/>
              <a:defRPr/>
            </a:pPr>
            <a:r>
              <a:rPr lang="el-GR" sz="1800" dirty="0">
                <a:solidFill>
                  <a:srgbClr val="C00000"/>
                </a:solidFill>
                <a:latin typeface="Palatino Linotype" panose="02040502050505030304" pitchFamily="18" charset="0"/>
              </a:rPr>
              <a:t>Εκτός από την μελέτη της </a:t>
            </a:r>
            <a:r>
              <a:rPr lang="el-GR" sz="1800" b="1" dirty="0">
                <a:solidFill>
                  <a:srgbClr val="C00000"/>
                </a:solidFill>
                <a:latin typeface="Palatino Linotype" panose="02040502050505030304" pitchFamily="18" charset="0"/>
              </a:rPr>
              <a:t>κοινωνικής αλληλεπίδρασης</a:t>
            </a:r>
            <a:r>
              <a:rPr lang="el-GR" sz="1800" dirty="0">
                <a:solidFill>
                  <a:srgbClr val="C00000"/>
                </a:solidFill>
                <a:latin typeface="Palatino Linotype" panose="02040502050505030304" pitchFamily="18" charset="0"/>
              </a:rPr>
              <a:t>, ο Goffman διατήρησε ένα ισχυρό ενδιαφέρον για την </a:t>
            </a:r>
            <a:r>
              <a:rPr lang="el-GR" sz="1800" b="1" dirty="0">
                <a:solidFill>
                  <a:srgbClr val="C00000"/>
                </a:solidFill>
                <a:latin typeface="Palatino Linotype" panose="02040502050505030304" pitchFamily="18" charset="0"/>
              </a:rPr>
              <a:t>κοινωνιολογία της ψυχικής ασθένειας</a:t>
            </a:r>
            <a:r>
              <a:rPr lang="el-GR" sz="1800" dirty="0">
                <a:solidFill>
                  <a:srgbClr val="C00000"/>
                </a:solidFill>
                <a:latin typeface="Palatino Linotype" panose="02040502050505030304" pitchFamily="18" charset="0"/>
              </a:rPr>
              <a:t>.</a:t>
            </a:r>
          </a:p>
          <a:p>
            <a:pPr marL="285750" lvl="0" indent="-285750" algn="just">
              <a:buClr>
                <a:srgbClr val="FF0000"/>
              </a:buClr>
              <a:buFont typeface="Wingdings" panose="05000000000000000000" pitchFamily="2" charset="2"/>
              <a:buChar char="q"/>
              <a:defRPr/>
            </a:pPr>
            <a:r>
              <a:rPr lang="el-GR" sz="1800" dirty="0">
                <a:solidFill>
                  <a:srgbClr val="C00000"/>
                </a:solidFill>
                <a:latin typeface="Palatino Linotype" panose="02040502050505030304" pitchFamily="18" charset="0"/>
              </a:rPr>
              <a:t>Αυτό ξεκίνησε το 1950 όταν πραγματοποίησε εθνογραφική έρευνα σε ένα μεγάλο νοσοκομείο στην Ουάσιγκτον. Θεώρησε ότι η μελέτη της καθημερινής αλληλεπίδρασης και η μελέτη της ψυχικής ασθένειας είναι οι δύο όψεις του ίδιου νομίσματος.</a:t>
            </a:r>
          </a:p>
          <a:p>
            <a:pPr marL="285750" lvl="0" indent="-285750" algn="just">
              <a:buClr>
                <a:srgbClr val="FF0000"/>
              </a:buClr>
              <a:buFont typeface="Wingdings" panose="05000000000000000000" pitchFamily="2" charset="2"/>
              <a:buChar char="q"/>
              <a:defRPr/>
            </a:pPr>
            <a:r>
              <a:rPr lang="el-GR" sz="1800" dirty="0">
                <a:solidFill>
                  <a:srgbClr val="C00000"/>
                </a:solidFill>
                <a:latin typeface="Palatino Linotype" panose="02040502050505030304" pitchFamily="18" charset="0"/>
              </a:rPr>
              <a:t>Καινοτόμος στην μελέτη της </a:t>
            </a:r>
            <a:r>
              <a:rPr lang="el-GR" sz="1800" b="1" dirty="0">
                <a:solidFill>
                  <a:srgbClr val="C00000"/>
                </a:solidFill>
                <a:latin typeface="Palatino Linotype" panose="02040502050505030304" pitchFamily="18" charset="0"/>
              </a:rPr>
              <a:t>πρόσωπο με πρόσωπο αλληλεπίδρασης</a:t>
            </a:r>
            <a:r>
              <a:rPr lang="el-GR" sz="1800" dirty="0">
                <a:solidFill>
                  <a:srgbClr val="C00000"/>
                </a:solidFill>
                <a:latin typeface="Palatino Linotype" panose="02040502050505030304" pitchFamily="18" charset="0"/>
              </a:rPr>
              <a:t> (</a:t>
            </a:r>
            <a:r>
              <a:rPr lang="el-GR" sz="1800" i="1" dirty="0">
                <a:solidFill>
                  <a:srgbClr val="C00000"/>
                </a:solidFill>
                <a:latin typeface="Palatino Linotype" panose="02040502050505030304" pitchFamily="18" charset="0"/>
              </a:rPr>
              <a:t>face-to-face interaction</a:t>
            </a:r>
            <a:r>
              <a:rPr lang="el-GR" sz="1800" dirty="0">
                <a:solidFill>
                  <a:srgbClr val="C00000"/>
                </a:solidFill>
                <a:latin typeface="Palatino Linotype" panose="02040502050505030304" pitchFamily="18" charset="0"/>
              </a:rPr>
              <a:t>) και της </a:t>
            </a:r>
            <a:r>
              <a:rPr lang="el-GR" sz="1800" b="1" dirty="0">
                <a:solidFill>
                  <a:srgbClr val="C00000"/>
                </a:solidFill>
                <a:latin typeface="Palatino Linotype" panose="02040502050505030304" pitchFamily="18" charset="0"/>
              </a:rPr>
              <a:t>μικροκοινωνιολογίας</a:t>
            </a:r>
            <a:r>
              <a:rPr lang="el-GR" sz="1800" dirty="0">
                <a:solidFill>
                  <a:srgbClr val="C00000"/>
                </a:solidFill>
                <a:latin typeface="Palatino Linotype" panose="02040502050505030304" pitchFamily="18" charset="0"/>
              </a:rPr>
              <a:t>.</a:t>
            </a:r>
          </a:p>
          <a:p>
            <a:pPr marL="285750" lvl="0" indent="-285750" algn="just">
              <a:buClr>
                <a:srgbClr val="FF0000"/>
              </a:buClr>
              <a:buFont typeface="Wingdings" panose="05000000000000000000" pitchFamily="2" charset="2"/>
              <a:buChar char="q"/>
              <a:defRPr/>
            </a:pPr>
            <a:r>
              <a:rPr lang="el-GR" sz="1800" dirty="0">
                <a:solidFill>
                  <a:srgbClr val="C00000"/>
                </a:solidFill>
                <a:latin typeface="Palatino Linotype" panose="02040502050505030304" pitchFamily="18" charset="0"/>
              </a:rPr>
              <a:t>Επεξεργάστηκε την δραματουργική προσέγγιση και ανέπτυξε πολλές έννοιες που είχαν τεράστια επιρροή. Η μεγαλύτερη συμβολή του στην κοινωνική θεώρηση ήταν η προσέγγιση του για την συμβολική αλληλεπίδραση όπως η δραματουργική διάσταση στο βιβλίο του "</a:t>
            </a:r>
            <a:r>
              <a:rPr lang="el-GR" sz="1800" i="1" dirty="0">
                <a:solidFill>
                  <a:srgbClr val="C00000"/>
                </a:solidFill>
                <a:latin typeface="Palatino Linotype" panose="02040502050505030304" pitchFamily="18" charset="0"/>
              </a:rPr>
              <a:t>The Presentation of Self in Everyday Life</a:t>
            </a:r>
            <a:r>
              <a:rPr lang="el-GR" sz="1800" dirty="0">
                <a:solidFill>
                  <a:srgbClr val="C00000"/>
                </a:solidFill>
                <a:latin typeface="Palatino Linotype" panose="02040502050505030304" pitchFamily="18" charset="0"/>
              </a:rPr>
              <a:t>". </a:t>
            </a:r>
            <a:endParaRPr kumimoji="0" lang="en-GB" sz="18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spTree>
    <p:extLst>
      <p:ext uri="{BB962C8B-B14F-4D97-AF65-F5344CB8AC3E}">
        <p14:creationId xmlns:p14="http://schemas.microsoft.com/office/powerpoint/2010/main" val="5233724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13" name="Subtitle 2">
            <a:extLst>
              <a:ext uri="{FF2B5EF4-FFF2-40B4-BE49-F238E27FC236}">
                <a16:creationId xmlns:a16="http://schemas.microsoft.com/office/drawing/2014/main" id="{647477E3-2B0C-4DCA-9D0D-589E8A858C93}"/>
              </a:ext>
            </a:extLst>
          </p:cNvPr>
          <p:cNvSpPr txBox="1">
            <a:spLocks/>
          </p:cNvSpPr>
          <p:nvPr/>
        </p:nvSpPr>
        <p:spPr>
          <a:xfrm>
            <a:off x="2038754" y="1443366"/>
            <a:ext cx="7112000" cy="1888856"/>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lvl="0" algn="just">
              <a:buClr>
                <a:srgbClr val="40BAD2"/>
              </a:buClr>
              <a:defRPr/>
            </a:pPr>
            <a:r>
              <a:rPr lang="el-GR" sz="1800" dirty="0">
                <a:solidFill>
                  <a:srgbClr val="C00000"/>
                </a:solidFill>
                <a:latin typeface="Palatino Linotype" panose="02040502050505030304" pitchFamily="18" charset="0"/>
              </a:rPr>
              <a:t>Η παρουσίαση του </a:t>
            </a:r>
            <a:r>
              <a:rPr lang="el-GR" sz="1800" b="1" i="1" dirty="0">
                <a:solidFill>
                  <a:srgbClr val="C00000"/>
                </a:solidFill>
                <a:latin typeface="Palatino Linotype" panose="02040502050505030304" pitchFamily="18" charset="0"/>
              </a:rPr>
              <a:t>εαυτού</a:t>
            </a:r>
            <a:r>
              <a:rPr lang="el-GR" sz="1800" dirty="0">
                <a:solidFill>
                  <a:srgbClr val="C00000"/>
                </a:solidFill>
                <a:latin typeface="Palatino Linotype" panose="02040502050505030304" pitchFamily="18" charset="0"/>
              </a:rPr>
              <a:t> στην καθημερινή ζωή. Ο E. Goffman, χρησιμοποιεί τις </a:t>
            </a:r>
            <a:r>
              <a:rPr lang="el-GR" sz="1800" b="1" dirty="0">
                <a:solidFill>
                  <a:srgbClr val="C00000"/>
                </a:solidFill>
                <a:latin typeface="Palatino Linotype" panose="02040502050505030304" pitchFamily="18" charset="0"/>
              </a:rPr>
              <a:t>εικόνες του θεάτρου </a:t>
            </a:r>
            <a:r>
              <a:rPr lang="el-GR" sz="1800" dirty="0">
                <a:solidFill>
                  <a:srgbClr val="C00000"/>
                </a:solidFill>
                <a:latin typeface="Palatino Linotype" panose="02040502050505030304" pitchFamily="18" charset="0"/>
              </a:rPr>
              <a:t>για να απεικονίσει τη </a:t>
            </a:r>
            <a:r>
              <a:rPr lang="el-GR" sz="1800" b="1" dirty="0">
                <a:solidFill>
                  <a:srgbClr val="C00000"/>
                </a:solidFill>
                <a:latin typeface="Palatino Linotype" panose="02040502050505030304" pitchFamily="18" charset="0"/>
              </a:rPr>
              <a:t>σημασία της ανθρώπινης κοινωνικής αλληλεπίδρασης</a:t>
            </a:r>
            <a:r>
              <a:rPr lang="el-GR" sz="1800" dirty="0">
                <a:solidFill>
                  <a:srgbClr val="C00000"/>
                </a:solidFill>
                <a:latin typeface="Palatino Linotype" panose="02040502050505030304" pitchFamily="18" charset="0"/>
              </a:rPr>
              <a:t>.</a:t>
            </a:r>
          </a:p>
          <a:p>
            <a:pPr lvl="0" algn="just">
              <a:buClr>
                <a:srgbClr val="40BAD2"/>
              </a:buClr>
              <a:defRPr/>
            </a:pPr>
            <a:r>
              <a:rPr lang="el-GR" sz="1800" dirty="0">
                <a:solidFill>
                  <a:srgbClr val="C00000"/>
                </a:solidFill>
                <a:latin typeface="Palatino Linotype" panose="02040502050505030304" pitchFamily="18" charset="0"/>
              </a:rPr>
              <a:t>Αυτή η προσέγγιση θα γίνει γνωστή ως: </a:t>
            </a:r>
            <a:r>
              <a:rPr lang="en-GB" sz="1800" dirty="0">
                <a:solidFill>
                  <a:srgbClr val="C00000"/>
                </a:solidFill>
                <a:latin typeface="Palatino Linotype" panose="02040502050505030304" pitchFamily="18" charset="0"/>
              </a:rPr>
              <a:t>“</a:t>
            </a:r>
            <a:r>
              <a:rPr lang="el-GR" sz="1800" b="1" dirty="0">
                <a:solidFill>
                  <a:srgbClr val="C00000"/>
                </a:solidFill>
                <a:latin typeface="Palatino Linotype" panose="02040502050505030304" pitchFamily="18" charset="0"/>
              </a:rPr>
              <a:t>δραματική ανάλυση</a:t>
            </a:r>
            <a:r>
              <a:rPr lang="en-GB" sz="1800" dirty="0">
                <a:solidFill>
                  <a:srgbClr val="C00000"/>
                </a:solidFill>
                <a:latin typeface="Palatino Linotype" panose="02040502050505030304" pitchFamily="18" charset="0"/>
              </a:rPr>
              <a:t>”</a:t>
            </a:r>
            <a:r>
              <a:rPr lang="el-GR" sz="1800" dirty="0">
                <a:solidFill>
                  <a:srgbClr val="C00000"/>
                </a:solidFill>
                <a:latin typeface="Palatino Linotype" panose="02040502050505030304" pitchFamily="18" charset="0"/>
              </a:rPr>
              <a:t> του Goffman</a:t>
            </a:r>
            <a:endParaRPr kumimoji="0" lang="en-GB" sz="18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pic>
        <p:nvPicPr>
          <p:cNvPr id="14" name="Picture 13">
            <a:extLst>
              <a:ext uri="{FF2B5EF4-FFF2-40B4-BE49-F238E27FC236}">
                <a16:creationId xmlns:a16="http://schemas.microsoft.com/office/drawing/2014/main" id="{E539EFE8-F4C0-4DC3-BA25-65A3B38AFAE3}"/>
              </a:ext>
            </a:extLst>
          </p:cNvPr>
          <p:cNvPicPr>
            <a:picLocks noChangeAspect="1"/>
          </p:cNvPicPr>
          <p:nvPr/>
        </p:nvPicPr>
        <p:blipFill>
          <a:blip r:embed="rId4"/>
          <a:stretch>
            <a:fillRect/>
          </a:stretch>
        </p:blipFill>
        <p:spPr>
          <a:xfrm>
            <a:off x="34167" y="796270"/>
            <a:ext cx="1986544" cy="2348281"/>
          </a:xfrm>
          <a:prstGeom prst="rect">
            <a:avLst/>
          </a:prstGeom>
        </p:spPr>
      </p:pic>
      <p:sp>
        <p:nvSpPr>
          <p:cNvPr id="15" name="Subtitle 2">
            <a:extLst>
              <a:ext uri="{FF2B5EF4-FFF2-40B4-BE49-F238E27FC236}">
                <a16:creationId xmlns:a16="http://schemas.microsoft.com/office/drawing/2014/main" id="{D5C8160C-7FDE-48DA-B224-284EE6C9112E}"/>
              </a:ext>
            </a:extLst>
          </p:cNvPr>
          <p:cNvSpPr txBox="1">
            <a:spLocks/>
          </p:cNvSpPr>
          <p:nvPr/>
        </p:nvSpPr>
        <p:spPr>
          <a:xfrm>
            <a:off x="2020711" y="4445015"/>
            <a:ext cx="7027873" cy="1131971"/>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lvl="0" algn="just">
              <a:buClr>
                <a:srgbClr val="40BAD2"/>
              </a:buClr>
              <a:defRPr/>
            </a:pPr>
            <a:r>
              <a:rPr lang="el-GR" sz="1800" dirty="0">
                <a:solidFill>
                  <a:srgbClr val="C00000"/>
                </a:solidFill>
                <a:latin typeface="Palatino Linotype" panose="02040502050505030304" pitchFamily="18" charset="0"/>
              </a:rPr>
              <a:t>Ανάλυση της ζωής σε </a:t>
            </a:r>
            <a:r>
              <a:rPr lang="en-GB" sz="1800" dirty="0">
                <a:solidFill>
                  <a:srgbClr val="C00000"/>
                </a:solidFill>
                <a:latin typeface="Palatino Linotype" panose="02040502050505030304" pitchFamily="18" charset="0"/>
              </a:rPr>
              <a:t>“</a:t>
            </a:r>
            <a:r>
              <a:rPr lang="el-GR" sz="1800" b="1" dirty="0">
                <a:solidFill>
                  <a:srgbClr val="C00000"/>
                </a:solidFill>
                <a:latin typeface="Palatino Linotype" panose="02040502050505030304" pitchFamily="18" charset="0"/>
              </a:rPr>
              <a:t>Ιδρύματα</a:t>
            </a:r>
            <a:r>
              <a:rPr lang="en-GB" sz="1800" dirty="0">
                <a:solidFill>
                  <a:srgbClr val="C00000"/>
                </a:solidFill>
                <a:latin typeface="Palatino Linotype" panose="02040502050505030304" pitchFamily="18" charset="0"/>
              </a:rPr>
              <a:t>”</a:t>
            </a:r>
            <a:r>
              <a:rPr lang="el-GR" sz="1800" dirty="0">
                <a:solidFill>
                  <a:srgbClr val="C00000"/>
                </a:solidFill>
                <a:latin typeface="Palatino Linotype" panose="02040502050505030304" pitchFamily="18" charset="0"/>
              </a:rPr>
              <a:t>. Εστιάζει στη σχέση μεταξύ του τρόφιμου και του θεσμού, πώς επηρεάζει το περιβάλλον το άτομο και πώς μπορεί το άτομο να αντιμετωπίσει τη ζωή στο ίδρυμα.</a:t>
            </a:r>
            <a:endParaRPr kumimoji="0" lang="en-GB" sz="18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pic>
        <p:nvPicPr>
          <p:cNvPr id="16" name="Picture 15">
            <a:extLst>
              <a:ext uri="{FF2B5EF4-FFF2-40B4-BE49-F238E27FC236}">
                <a16:creationId xmlns:a16="http://schemas.microsoft.com/office/drawing/2014/main" id="{AF5DAA20-8452-4A6D-AFDD-6175019DD9A6}"/>
              </a:ext>
            </a:extLst>
          </p:cNvPr>
          <p:cNvPicPr>
            <a:picLocks noChangeAspect="1"/>
          </p:cNvPicPr>
          <p:nvPr/>
        </p:nvPicPr>
        <p:blipFill>
          <a:blip r:embed="rId5"/>
          <a:stretch>
            <a:fillRect/>
          </a:stretch>
        </p:blipFill>
        <p:spPr>
          <a:xfrm>
            <a:off x="34167" y="3485445"/>
            <a:ext cx="1986544" cy="2581380"/>
          </a:xfrm>
          <a:prstGeom prst="rect">
            <a:avLst/>
          </a:prstGeom>
        </p:spPr>
      </p:pic>
      <p:pic>
        <p:nvPicPr>
          <p:cNvPr id="5" name="Picture 4">
            <a:extLst>
              <a:ext uri="{FF2B5EF4-FFF2-40B4-BE49-F238E27FC236}">
                <a16:creationId xmlns:a16="http://schemas.microsoft.com/office/drawing/2014/main" id="{29C56713-8E89-42C7-8BA3-97821B832A41}"/>
              </a:ext>
            </a:extLst>
          </p:cNvPr>
          <p:cNvPicPr>
            <a:picLocks noChangeAspect="1"/>
          </p:cNvPicPr>
          <p:nvPr/>
        </p:nvPicPr>
        <p:blipFill>
          <a:blip r:embed="rId6"/>
          <a:stretch>
            <a:fillRect/>
          </a:stretch>
        </p:blipFill>
        <p:spPr>
          <a:xfrm>
            <a:off x="9313000" y="2197376"/>
            <a:ext cx="2868398" cy="2162449"/>
          </a:xfrm>
          <a:prstGeom prst="rect">
            <a:avLst/>
          </a:prstGeom>
        </p:spPr>
      </p:pic>
    </p:spTree>
    <p:extLst>
      <p:ext uri="{BB962C8B-B14F-4D97-AF65-F5344CB8AC3E}">
        <p14:creationId xmlns:p14="http://schemas.microsoft.com/office/powerpoint/2010/main" val="247106044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grpSp>
        <p:nvGrpSpPr>
          <p:cNvPr id="9" name="Group 8">
            <a:extLst>
              <a:ext uri="{FF2B5EF4-FFF2-40B4-BE49-F238E27FC236}">
                <a16:creationId xmlns:a16="http://schemas.microsoft.com/office/drawing/2014/main" id="{7C7B9F20-2788-4F7F-8299-CD220897926C}"/>
              </a:ext>
            </a:extLst>
          </p:cNvPr>
          <p:cNvGrpSpPr/>
          <p:nvPr/>
        </p:nvGrpSpPr>
        <p:grpSpPr>
          <a:xfrm>
            <a:off x="34167" y="2468146"/>
            <a:ext cx="3004233" cy="2165774"/>
            <a:chOff x="140176" y="1661445"/>
            <a:chExt cx="3075808" cy="2165774"/>
          </a:xfrm>
        </p:grpSpPr>
        <p:pic>
          <p:nvPicPr>
            <p:cNvPr id="13" name="Picture 12">
              <a:extLst>
                <a:ext uri="{FF2B5EF4-FFF2-40B4-BE49-F238E27FC236}">
                  <a16:creationId xmlns:a16="http://schemas.microsoft.com/office/drawing/2014/main" id="{F757B256-3829-46A8-B865-6223D982AFD3}"/>
                </a:ext>
              </a:extLst>
            </p:cNvPr>
            <p:cNvPicPr>
              <a:picLocks noChangeAspect="1"/>
            </p:cNvPicPr>
            <p:nvPr/>
          </p:nvPicPr>
          <p:blipFill>
            <a:blip r:embed="rId4"/>
            <a:stretch>
              <a:fillRect/>
            </a:stretch>
          </p:blipFill>
          <p:spPr>
            <a:xfrm>
              <a:off x="140176" y="1661445"/>
              <a:ext cx="3075808" cy="2165774"/>
            </a:xfrm>
            <a:prstGeom prst="rect">
              <a:avLst/>
            </a:prstGeom>
          </p:spPr>
        </p:pic>
        <p:sp>
          <p:nvSpPr>
            <p:cNvPr id="14" name="Oval 13">
              <a:extLst>
                <a:ext uri="{FF2B5EF4-FFF2-40B4-BE49-F238E27FC236}">
                  <a16:creationId xmlns:a16="http://schemas.microsoft.com/office/drawing/2014/main" id="{DA81062A-52DB-45D2-885E-99A91F5096FC}"/>
                </a:ext>
              </a:extLst>
            </p:cNvPr>
            <p:cNvSpPr/>
            <p:nvPr/>
          </p:nvSpPr>
          <p:spPr>
            <a:xfrm>
              <a:off x="283300" y="1969894"/>
              <a:ext cx="2197508" cy="1034971"/>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grpSp>
      <p:sp>
        <p:nvSpPr>
          <p:cNvPr id="16" name="Rectangle 15">
            <a:extLst>
              <a:ext uri="{FF2B5EF4-FFF2-40B4-BE49-F238E27FC236}">
                <a16:creationId xmlns:a16="http://schemas.microsoft.com/office/drawing/2014/main" id="{80B6B757-EE28-4367-9E79-E3E0E2A56E65}"/>
              </a:ext>
            </a:extLst>
          </p:cNvPr>
          <p:cNvSpPr/>
          <p:nvPr/>
        </p:nvSpPr>
        <p:spPr>
          <a:xfrm>
            <a:off x="3108961" y="1011877"/>
            <a:ext cx="6044640" cy="5078313"/>
          </a:xfrm>
          <a:prstGeom prst="rect">
            <a:avLst/>
          </a:prstGeom>
        </p:spPr>
        <p:txBody>
          <a:bodyPr wrap="square">
            <a:spAutoFit/>
          </a:bodyPr>
          <a:lstStyle/>
          <a:p>
            <a:pPr marL="285750" indent="-285750" algn="just">
              <a:buClr>
                <a:srgbClr val="FF0000"/>
              </a:buClr>
              <a:buFont typeface="Wingdings" panose="05000000000000000000" pitchFamily="2" charset="2"/>
              <a:buChar char="q"/>
            </a:pPr>
            <a:r>
              <a:rPr lang="el-GR" dirty="0">
                <a:solidFill>
                  <a:srgbClr val="C00000"/>
                </a:solidFill>
                <a:latin typeface="Palatino Linotype" panose="02040502050505030304" pitchFamily="18" charset="0"/>
              </a:rPr>
              <a:t>Το </a:t>
            </a:r>
            <a:r>
              <a:rPr lang="el-GR" b="1" dirty="0">
                <a:solidFill>
                  <a:srgbClr val="C00000"/>
                </a:solidFill>
                <a:latin typeface="Palatino Linotype" panose="02040502050505030304" pitchFamily="18" charset="0"/>
              </a:rPr>
              <a:t>κοινωνικό στίγμα </a:t>
            </a:r>
            <a:r>
              <a:rPr lang="el-GR" dirty="0">
                <a:solidFill>
                  <a:srgbClr val="C00000"/>
                </a:solidFill>
                <a:latin typeface="Palatino Linotype" panose="02040502050505030304" pitchFamily="18" charset="0"/>
              </a:rPr>
              <a:t>είναι η απόρριψη ή η διάκριση εναντίον ενός ατόμου που βασίζεται σε </a:t>
            </a:r>
            <a:r>
              <a:rPr lang="el-GR" b="1" dirty="0">
                <a:solidFill>
                  <a:srgbClr val="C00000"/>
                </a:solidFill>
                <a:latin typeface="Palatino Linotype" panose="02040502050505030304" pitchFamily="18" charset="0"/>
              </a:rPr>
              <a:t>αντιληπτά κοινωνικά χαρακτηριστικά </a:t>
            </a:r>
            <a:r>
              <a:rPr lang="el-GR" dirty="0">
                <a:solidFill>
                  <a:srgbClr val="C00000"/>
                </a:solidFill>
                <a:latin typeface="Palatino Linotype" panose="02040502050505030304" pitchFamily="18" charset="0"/>
              </a:rPr>
              <a:t>τα οποία αποτελούν την αιτία για τη διάκρισή τους από άλλα μέλη μιας κοινωνίας.</a:t>
            </a:r>
          </a:p>
          <a:p>
            <a:pPr marL="285750" indent="-285750" algn="just">
              <a:buClr>
                <a:srgbClr val="FF0000"/>
              </a:buClr>
              <a:buFont typeface="Wingdings" panose="05000000000000000000" pitchFamily="2" charset="2"/>
              <a:buChar char="q"/>
            </a:pPr>
            <a:r>
              <a:rPr lang="el-GR" dirty="0">
                <a:solidFill>
                  <a:srgbClr val="C00000"/>
                </a:solidFill>
                <a:latin typeface="Palatino Linotype" panose="02040502050505030304" pitchFamily="18" charset="0"/>
              </a:rPr>
              <a:t>Τα κοινωνικά στίγματα σχετίζονται συνήθως με τον πολιτισμό, το φύλο, τη φυλή, την ηλικία, τις πολιτικές θέσεις, τη νοημοσύνη</a:t>
            </a:r>
            <a:r>
              <a:rPr lang="en-GB" dirty="0">
                <a:solidFill>
                  <a:srgbClr val="C00000"/>
                </a:solidFill>
                <a:latin typeface="Palatino Linotype" panose="02040502050505030304" pitchFamily="18" charset="0"/>
              </a:rPr>
              <a:t>, </a:t>
            </a:r>
            <a:r>
              <a:rPr lang="el-GR" dirty="0">
                <a:solidFill>
                  <a:srgbClr val="C00000"/>
                </a:solidFill>
                <a:latin typeface="Palatino Linotype" panose="02040502050505030304" pitchFamily="18" charset="0"/>
              </a:rPr>
              <a:t>την εμφάνιση και την υγεία.</a:t>
            </a:r>
          </a:p>
          <a:p>
            <a:pPr marL="285750" indent="-285750" algn="just">
              <a:buClr>
                <a:srgbClr val="FF0000"/>
              </a:buClr>
              <a:buFont typeface="Wingdings" panose="05000000000000000000" pitchFamily="2" charset="2"/>
              <a:buChar char="q"/>
            </a:pPr>
            <a:r>
              <a:rPr lang="el-GR" dirty="0">
                <a:solidFill>
                  <a:srgbClr val="C00000"/>
                </a:solidFill>
                <a:latin typeface="Palatino Linotype" panose="02040502050505030304" pitchFamily="18" charset="0"/>
              </a:rPr>
              <a:t>Το στίγμα μπορεί επίσης να είναι ενάντια στον εαυτό του, που απορρέει από ένα αρνητικά προβλεπόμενο προσωπικό χαρακτηριστικό που οδηγεί σε μια «στιγματισμένη ταυτότητα» (δηλαδή, αυτο-στίγμα.)</a:t>
            </a:r>
            <a:r>
              <a:rPr lang="el-GR" baseline="30000" dirty="0">
                <a:solidFill>
                  <a:srgbClr val="C00000"/>
                </a:solidFill>
                <a:latin typeface="Palatino Linotype" panose="02040502050505030304" pitchFamily="18" charset="0"/>
              </a:rPr>
              <a:t>1,2</a:t>
            </a:r>
            <a:endParaRPr lang="en-GB" baseline="30000" dirty="0">
              <a:solidFill>
                <a:srgbClr val="C00000"/>
              </a:solidFill>
              <a:latin typeface="Palatino Linotype" panose="02040502050505030304" pitchFamily="18" charset="0"/>
            </a:endParaRPr>
          </a:p>
          <a:p>
            <a:pPr marL="285750" indent="-285750" algn="just">
              <a:buClr>
                <a:srgbClr val="FF0000"/>
              </a:buClr>
              <a:buFont typeface="Wingdings" panose="05000000000000000000" pitchFamily="2" charset="2"/>
              <a:buChar char="q"/>
            </a:pPr>
            <a:r>
              <a:rPr lang="el-GR" dirty="0">
                <a:solidFill>
                  <a:srgbClr val="C00000"/>
                </a:solidFill>
                <a:latin typeface="Palatino Linotype" panose="02040502050505030304" pitchFamily="18" charset="0"/>
              </a:rPr>
              <a:t>Αυτοστιγματισμός: Υποκειμενικό βίωμα του ασθενούς που απορρέει από την υιοθέτηση των αρνητικών στερεοτύπων που του αποδίδονται.</a:t>
            </a:r>
            <a:endParaRPr lang="en-GB" dirty="0">
              <a:solidFill>
                <a:srgbClr val="C00000"/>
              </a:solidFill>
              <a:latin typeface="Palatino Linotype" panose="02040502050505030304" pitchFamily="18" charset="0"/>
            </a:endParaRPr>
          </a:p>
          <a:p>
            <a:pPr marL="285750" indent="-285750">
              <a:buClr>
                <a:srgbClr val="FF0000"/>
              </a:buClr>
              <a:buFont typeface="Wingdings" panose="05000000000000000000" pitchFamily="2" charset="2"/>
              <a:buChar char="q"/>
            </a:pPr>
            <a:endParaRPr lang="en-GB" dirty="0"/>
          </a:p>
        </p:txBody>
      </p:sp>
      <p:sp>
        <p:nvSpPr>
          <p:cNvPr id="17" name="Rectangle 16">
            <a:extLst>
              <a:ext uri="{FF2B5EF4-FFF2-40B4-BE49-F238E27FC236}">
                <a16:creationId xmlns:a16="http://schemas.microsoft.com/office/drawing/2014/main" id="{6A54B829-3FE5-4C43-A536-293E49AB84C3}"/>
              </a:ext>
            </a:extLst>
          </p:cNvPr>
          <p:cNvSpPr/>
          <p:nvPr/>
        </p:nvSpPr>
        <p:spPr>
          <a:xfrm>
            <a:off x="0" y="6138047"/>
            <a:ext cx="12192000" cy="553998"/>
          </a:xfrm>
          <a:prstGeom prst="rect">
            <a:avLst/>
          </a:prstGeom>
        </p:spPr>
        <p:txBody>
          <a:bodyPr wrap="square">
            <a:spAutoFit/>
          </a:bodyPr>
          <a:lstStyle/>
          <a:p>
            <a:pPr marL="228600" indent="-228600">
              <a:buAutoNum type="arabicParenR"/>
            </a:pPr>
            <a:r>
              <a:rPr lang="en-GB" sz="1000" b="1" dirty="0">
                <a:latin typeface="Palatino Linotype" panose="02040502050505030304" pitchFamily="18" charset="0"/>
              </a:rPr>
              <a:t>Goffman, E. (1963). </a:t>
            </a:r>
            <a:r>
              <a:rPr lang="en-GB" sz="1000" b="1" i="1" dirty="0">
                <a:latin typeface="Palatino Linotype" panose="02040502050505030304" pitchFamily="18" charset="0"/>
              </a:rPr>
              <a:t>Stigma: Notes on the management of a spoiled identity</a:t>
            </a:r>
            <a:r>
              <a:rPr lang="en-GB" sz="1000" b="1" dirty="0">
                <a:latin typeface="Palatino Linotype" panose="02040502050505030304" pitchFamily="18" charset="0"/>
              </a:rPr>
              <a:t>. New York, NY: Simon &amp; Schuster.</a:t>
            </a:r>
            <a:endParaRPr lang="el-GR" sz="1000" b="1" dirty="0">
              <a:latin typeface="Palatino Linotype" panose="02040502050505030304" pitchFamily="18" charset="0"/>
            </a:endParaRPr>
          </a:p>
          <a:p>
            <a:pPr marL="228600" indent="-228600">
              <a:buAutoNum type="arabicParenR"/>
            </a:pPr>
            <a:r>
              <a:rPr lang="en-GB" sz="1000" b="1" dirty="0">
                <a:latin typeface="Palatino Linotype" panose="02040502050505030304" pitchFamily="18" charset="0"/>
              </a:rPr>
              <a:t>Lynn C. Holley, Natasha S. Mendoza, Melissa M. Del-Colle &amp; Marquita </a:t>
            </a:r>
            <a:r>
              <a:rPr lang="en-GB" sz="1000" b="1" dirty="0" err="1">
                <a:latin typeface="Palatino Linotype" panose="02040502050505030304" pitchFamily="18" charset="0"/>
              </a:rPr>
              <a:t>LynetteBernard</a:t>
            </a:r>
            <a:r>
              <a:rPr lang="en-GB" sz="1000" b="1" dirty="0">
                <a:latin typeface="Palatino Linotype" panose="02040502050505030304" pitchFamily="18" charset="0"/>
              </a:rPr>
              <a:t> (2016)</a:t>
            </a:r>
            <a:r>
              <a:rPr lang="el-GR" sz="1000" b="1" dirty="0">
                <a:latin typeface="Palatino Linotype" panose="02040502050505030304" pitchFamily="18" charset="0"/>
              </a:rPr>
              <a:t>.</a:t>
            </a:r>
            <a:r>
              <a:rPr lang="en-GB" sz="1000" b="1" dirty="0">
                <a:latin typeface="Palatino Linotype" panose="02040502050505030304" pitchFamily="18" charset="0"/>
              </a:rPr>
              <a:t> </a:t>
            </a:r>
            <a:r>
              <a:rPr lang="en-GB" sz="1000" b="1" i="1" dirty="0" err="1">
                <a:latin typeface="Palatino Linotype" panose="02040502050505030304" pitchFamily="18" charset="0"/>
              </a:rPr>
              <a:t>Heterosexism</a:t>
            </a:r>
            <a:r>
              <a:rPr lang="en-GB" sz="1000" b="1" i="1" dirty="0">
                <a:latin typeface="Palatino Linotype" panose="02040502050505030304" pitchFamily="18" charset="0"/>
              </a:rPr>
              <a:t>, racism, and mental illness discrimination: Experiences of people </a:t>
            </a:r>
            <a:r>
              <a:rPr lang="en-GB" sz="1000" b="1" i="1" dirty="0" err="1">
                <a:latin typeface="Palatino Linotype" panose="02040502050505030304" pitchFamily="18" charset="0"/>
              </a:rPr>
              <a:t>withmental</a:t>
            </a:r>
            <a:r>
              <a:rPr lang="en-GB" sz="1000" b="1" i="1" dirty="0">
                <a:latin typeface="Palatino Linotype" panose="02040502050505030304" pitchFamily="18" charset="0"/>
              </a:rPr>
              <a:t> health conditions and their families, Journal of Gay &amp; Lesbian Social Services</a:t>
            </a:r>
            <a:r>
              <a:rPr lang="en-GB" sz="1000" b="1" dirty="0">
                <a:latin typeface="Palatino Linotype" panose="02040502050505030304" pitchFamily="18" charset="0"/>
              </a:rPr>
              <a:t>, 28:2, 93-116, DOI: 10.1080/10538720.2016.1155520</a:t>
            </a:r>
          </a:p>
        </p:txBody>
      </p:sp>
      <p:pic>
        <p:nvPicPr>
          <p:cNvPr id="3" name="Picture 2">
            <a:extLst>
              <a:ext uri="{FF2B5EF4-FFF2-40B4-BE49-F238E27FC236}">
                <a16:creationId xmlns:a16="http://schemas.microsoft.com/office/drawing/2014/main" id="{596F4AD6-AEB7-4A28-85D4-CD8C93345112}"/>
              </a:ext>
            </a:extLst>
          </p:cNvPr>
          <p:cNvPicPr>
            <a:picLocks noChangeAspect="1"/>
          </p:cNvPicPr>
          <p:nvPr/>
        </p:nvPicPr>
        <p:blipFill>
          <a:blip r:embed="rId5"/>
          <a:stretch>
            <a:fillRect/>
          </a:stretch>
        </p:blipFill>
        <p:spPr>
          <a:xfrm>
            <a:off x="9275515" y="1759227"/>
            <a:ext cx="2916485" cy="3019508"/>
          </a:xfrm>
          <a:prstGeom prst="rect">
            <a:avLst/>
          </a:prstGeom>
        </p:spPr>
      </p:pic>
    </p:spTree>
    <p:extLst>
      <p:ext uri="{BB962C8B-B14F-4D97-AF65-F5344CB8AC3E}">
        <p14:creationId xmlns:p14="http://schemas.microsoft.com/office/powerpoint/2010/main" val="177238048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6" name="Subtitle 2">
            <a:extLst>
              <a:ext uri="{FF2B5EF4-FFF2-40B4-BE49-F238E27FC236}">
                <a16:creationId xmlns:a16="http://schemas.microsoft.com/office/drawing/2014/main" id="{FEA2AF7B-42EF-41DE-B193-A38610F3FE15}"/>
              </a:ext>
            </a:extLst>
          </p:cNvPr>
          <p:cNvSpPr>
            <a:spLocks noGrp="1"/>
          </p:cNvSpPr>
          <p:nvPr>
            <p:ph type="subTitle" idx="1"/>
          </p:nvPr>
        </p:nvSpPr>
        <p:spPr>
          <a:xfrm>
            <a:off x="153180" y="2429972"/>
            <a:ext cx="9006173" cy="2238866"/>
          </a:xfrm>
        </p:spPr>
        <p:txBody>
          <a:bodyPr>
            <a:noAutofit/>
          </a:bodyPr>
          <a:lstStyle/>
          <a:p>
            <a:r>
              <a:rPr lang="el-GR" sz="1800" b="1" dirty="0">
                <a:solidFill>
                  <a:srgbClr val="C00000"/>
                </a:solidFill>
                <a:latin typeface="Palatino Linotype" panose="02040502050505030304" pitchFamily="18" charset="0"/>
              </a:rPr>
              <a:t>Ο Goffman χωρίζει τη σχέση του ατόμου με ένα στίγμα σε τρεις κατηγορίες:</a:t>
            </a:r>
          </a:p>
          <a:p>
            <a:endParaRPr lang="el-GR" sz="1800" b="1" dirty="0">
              <a:solidFill>
                <a:srgbClr val="C00000"/>
              </a:solidFill>
              <a:latin typeface="Palatino Linotype" panose="02040502050505030304" pitchFamily="18" charset="0"/>
            </a:endParaRPr>
          </a:p>
          <a:p>
            <a:pPr marL="285750" indent="-285750">
              <a:buClr>
                <a:srgbClr val="FF0000"/>
              </a:buClr>
              <a:buFont typeface="Wingdings" panose="05000000000000000000" pitchFamily="2" charset="2"/>
              <a:buChar char="q"/>
            </a:pPr>
            <a:r>
              <a:rPr lang="el-GR" sz="1800" dirty="0">
                <a:solidFill>
                  <a:srgbClr val="C00000"/>
                </a:solidFill>
                <a:latin typeface="Palatino Linotype" panose="02040502050505030304" pitchFamily="18" charset="0"/>
              </a:rPr>
              <a:t>    Οι στιγματισμένοι είναι αυτοί που φέρουν το στίγμα.</a:t>
            </a:r>
          </a:p>
          <a:p>
            <a:pPr marL="285750" indent="-285750">
              <a:buClr>
                <a:srgbClr val="FF0000"/>
              </a:buClr>
              <a:buFont typeface="Wingdings" panose="05000000000000000000" pitchFamily="2" charset="2"/>
              <a:buChar char="q"/>
            </a:pPr>
            <a:r>
              <a:rPr lang="el-GR" sz="1800" dirty="0">
                <a:solidFill>
                  <a:srgbClr val="C00000"/>
                </a:solidFill>
                <a:latin typeface="Palatino Linotype" panose="02040502050505030304" pitchFamily="18" charset="0"/>
              </a:rPr>
              <a:t>    Οι φυσιολογικοί είναι αυτοί που δεν φέρουν το στίγμα και</a:t>
            </a:r>
          </a:p>
          <a:p>
            <a:pPr marL="285750" indent="-285750">
              <a:buClr>
                <a:srgbClr val="FF0000"/>
              </a:buClr>
              <a:buFont typeface="Wingdings" panose="05000000000000000000" pitchFamily="2" charset="2"/>
              <a:buChar char="q"/>
            </a:pPr>
            <a:r>
              <a:rPr lang="el-GR" sz="1800" dirty="0">
                <a:solidFill>
                  <a:srgbClr val="C00000"/>
                </a:solidFill>
                <a:latin typeface="Palatino Linotype" panose="02040502050505030304" pitchFamily="18" charset="0"/>
              </a:rPr>
              <a:t>    Οι σοφοί είναι εκείνοι μεταξύ των φυσιολογικών που γίνονται αποδεκτοί από τον στιγματισμένο ως «σοφό» στην κατάστασή τους.</a:t>
            </a:r>
            <a:endParaRPr lang="en-GB" sz="1800" dirty="0">
              <a:solidFill>
                <a:srgbClr val="C00000"/>
              </a:solidFill>
              <a:latin typeface="Palatino Linotype" panose="02040502050505030304" pitchFamily="18" charset="0"/>
            </a:endParaRPr>
          </a:p>
        </p:txBody>
      </p:sp>
      <p:pic>
        <p:nvPicPr>
          <p:cNvPr id="3" name="Picture 2">
            <a:extLst>
              <a:ext uri="{FF2B5EF4-FFF2-40B4-BE49-F238E27FC236}">
                <a16:creationId xmlns:a16="http://schemas.microsoft.com/office/drawing/2014/main" id="{0EF3C738-E418-41A9-BD03-6BE4028B03E4}"/>
              </a:ext>
            </a:extLst>
          </p:cNvPr>
          <p:cNvPicPr>
            <a:picLocks noChangeAspect="1"/>
          </p:cNvPicPr>
          <p:nvPr/>
        </p:nvPicPr>
        <p:blipFill>
          <a:blip r:embed="rId4"/>
          <a:stretch>
            <a:fillRect/>
          </a:stretch>
        </p:blipFill>
        <p:spPr>
          <a:xfrm>
            <a:off x="9287123" y="2190736"/>
            <a:ext cx="2904877" cy="2717338"/>
          </a:xfrm>
          <a:prstGeom prst="rect">
            <a:avLst/>
          </a:prstGeom>
        </p:spPr>
      </p:pic>
    </p:spTree>
    <p:extLst>
      <p:ext uri="{BB962C8B-B14F-4D97-AF65-F5344CB8AC3E}">
        <p14:creationId xmlns:p14="http://schemas.microsoft.com/office/powerpoint/2010/main" val="166325474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4" name="Rectangle 3">
            <a:extLst>
              <a:ext uri="{FF2B5EF4-FFF2-40B4-BE49-F238E27FC236}">
                <a16:creationId xmlns:a16="http://schemas.microsoft.com/office/drawing/2014/main" id="{29373F62-5682-40D4-9CB5-5A7DE6AB6D89}"/>
              </a:ext>
            </a:extLst>
          </p:cNvPr>
          <p:cNvSpPr/>
          <p:nvPr/>
        </p:nvSpPr>
        <p:spPr>
          <a:xfrm>
            <a:off x="271235" y="1028342"/>
            <a:ext cx="8753496" cy="5078313"/>
          </a:xfrm>
          <a:prstGeom prst="rect">
            <a:avLst/>
          </a:prstGeom>
        </p:spPr>
        <p:txBody>
          <a:bodyPr wrap="square">
            <a:spAutoFit/>
          </a:bodyPr>
          <a:lstStyle/>
          <a:p>
            <a:r>
              <a:rPr lang="el-GR" b="1" dirty="0">
                <a:solidFill>
                  <a:srgbClr val="C00000"/>
                </a:solidFill>
                <a:latin typeface="Palatino Linotype" panose="02040502050505030304" pitchFamily="18" charset="0"/>
              </a:rPr>
              <a:t>Οι τρεις μορφές του στίγματος που αναγνωρίζονται από τον Goffman, περιλαμβάνουν:</a:t>
            </a:r>
          </a:p>
          <a:p>
            <a:endParaRPr lang="el-GR" b="1" dirty="0">
              <a:solidFill>
                <a:srgbClr val="C00000"/>
              </a:solidFill>
              <a:latin typeface="Palatino Linotype" panose="02040502050505030304" pitchFamily="18" charset="0"/>
            </a:endParaRPr>
          </a:p>
          <a:p>
            <a:pPr marL="285750" indent="-285750" algn="just">
              <a:buClr>
                <a:srgbClr val="FF0000"/>
              </a:buClr>
              <a:buFont typeface="Wingdings" panose="05000000000000000000" pitchFamily="2" charset="2"/>
              <a:buChar char="q"/>
            </a:pPr>
            <a:r>
              <a:rPr lang="el-GR" dirty="0">
                <a:solidFill>
                  <a:srgbClr val="C00000"/>
                </a:solidFill>
                <a:latin typeface="Palatino Linotype" panose="02040502050505030304" pitchFamily="18" charset="0"/>
              </a:rPr>
              <a:t>την εμπειρία της ψυχικής ασθένειας (ή την επιβολή μιας τέτοιας διάγνωσης) (</a:t>
            </a:r>
            <a:r>
              <a:rPr lang="el-GR" b="1" i="1" dirty="0">
                <a:solidFill>
                  <a:srgbClr val="C00000"/>
                </a:solidFill>
                <a:latin typeface="Palatino Linotype" panose="02040502050505030304" pitchFamily="18" charset="0"/>
              </a:rPr>
              <a:t>Ψυχικός στιγματισμός</a:t>
            </a:r>
            <a:r>
              <a:rPr lang="el-GR" dirty="0">
                <a:solidFill>
                  <a:srgbClr val="C00000"/>
                </a:solidFill>
                <a:latin typeface="Palatino Linotype" panose="02040502050505030304" pitchFamily="18" charset="0"/>
              </a:rPr>
              <a:t>),</a:t>
            </a:r>
          </a:p>
          <a:p>
            <a:pPr marL="285750" indent="-285750" algn="just">
              <a:buClr>
                <a:srgbClr val="FF0000"/>
              </a:buClr>
              <a:buFont typeface="Wingdings" panose="05000000000000000000" pitchFamily="2" charset="2"/>
              <a:buChar char="q"/>
            </a:pPr>
            <a:r>
              <a:rPr lang="el-GR" dirty="0">
                <a:solidFill>
                  <a:srgbClr val="C00000"/>
                </a:solidFill>
                <a:latin typeface="Palatino Linotype" panose="02040502050505030304" pitchFamily="18" charset="0"/>
              </a:rPr>
              <a:t>μια φυσική δυσμορφία (</a:t>
            </a:r>
            <a:r>
              <a:rPr lang="el-GR" b="1" i="1" dirty="0">
                <a:solidFill>
                  <a:srgbClr val="C00000"/>
                </a:solidFill>
                <a:latin typeface="Palatino Linotype" panose="02040502050505030304" pitchFamily="18" charset="0"/>
              </a:rPr>
              <a:t>Φυσικός στιγματισμός</a:t>
            </a:r>
            <a:r>
              <a:rPr lang="el-GR" dirty="0">
                <a:solidFill>
                  <a:srgbClr val="C00000"/>
                </a:solidFill>
                <a:latin typeface="Palatino Linotype" panose="02040502050505030304" pitchFamily="18" charset="0"/>
              </a:rPr>
              <a:t>) ή</a:t>
            </a:r>
          </a:p>
          <a:p>
            <a:pPr marL="285750" indent="-285750" algn="just">
              <a:buClr>
                <a:srgbClr val="FF0000"/>
              </a:buClr>
              <a:buFont typeface="Wingdings" panose="05000000000000000000" pitchFamily="2" charset="2"/>
              <a:buChar char="q"/>
            </a:pPr>
            <a:r>
              <a:rPr lang="el-GR" dirty="0">
                <a:solidFill>
                  <a:srgbClr val="C00000"/>
                </a:solidFill>
                <a:latin typeface="Palatino Linotype" panose="02040502050505030304" pitchFamily="18" charset="0"/>
              </a:rPr>
              <a:t>μια ανεπιθύμητη διαφορετικότητα, με μια συγκεκριμένη φυλή, θρησκεία, πεποιθήσεις, ιθαγένεια, οροθετικοί, καρκινοπαθείς, κλπ (</a:t>
            </a:r>
            <a:r>
              <a:rPr lang="el-GR" b="1" i="1" dirty="0">
                <a:solidFill>
                  <a:srgbClr val="C00000"/>
                </a:solidFill>
                <a:latin typeface="Palatino Linotype" panose="02040502050505030304" pitchFamily="18" charset="0"/>
              </a:rPr>
              <a:t>Ομαδικός στιγματισμός</a:t>
            </a:r>
            <a:r>
              <a:rPr lang="el-GR" dirty="0">
                <a:solidFill>
                  <a:srgbClr val="C00000"/>
                </a:solidFill>
                <a:latin typeface="Palatino Linotype" panose="02040502050505030304" pitchFamily="18" charset="0"/>
              </a:rPr>
              <a:t>).</a:t>
            </a:r>
          </a:p>
          <a:p>
            <a:pPr marL="285750" indent="-285750" algn="just">
              <a:buClr>
                <a:srgbClr val="FF0000"/>
              </a:buClr>
              <a:buFont typeface="Wingdings" panose="05000000000000000000" pitchFamily="2" charset="2"/>
              <a:buChar char="q"/>
            </a:pPr>
            <a:endParaRPr lang="el-GR" dirty="0">
              <a:solidFill>
                <a:srgbClr val="C00000"/>
              </a:solidFill>
              <a:latin typeface="Palatino Linotype" panose="02040502050505030304" pitchFamily="18" charset="0"/>
            </a:endParaRPr>
          </a:p>
          <a:p>
            <a:pPr algn="just">
              <a:buClr>
                <a:srgbClr val="FF0000"/>
              </a:buClr>
            </a:pPr>
            <a:r>
              <a:rPr lang="el-GR" dirty="0">
                <a:solidFill>
                  <a:srgbClr val="C00000"/>
                </a:solidFill>
                <a:latin typeface="Palatino Linotype" panose="02040502050505030304" pitchFamily="18" charset="0"/>
              </a:rPr>
              <a:t>Ο καθένας σε διαφορετική χρονική στιγμή θα παίξει και τους δύο ρόλους, του στιγματισμένου και του στιγματιστή.</a:t>
            </a:r>
            <a:endParaRPr lang="en-GB" dirty="0">
              <a:solidFill>
                <a:srgbClr val="C00000"/>
              </a:solidFill>
              <a:latin typeface="Palatino Linotype" panose="02040502050505030304" pitchFamily="18" charset="0"/>
            </a:endParaRPr>
          </a:p>
          <a:p>
            <a:pPr algn="just">
              <a:buClr>
                <a:srgbClr val="FF0000"/>
              </a:buClr>
            </a:pPr>
            <a:endParaRPr lang="el-GR" dirty="0">
              <a:solidFill>
                <a:srgbClr val="C00000"/>
              </a:solidFill>
              <a:latin typeface="Palatino Linotype" panose="02040502050505030304" pitchFamily="18" charset="0"/>
            </a:endParaRPr>
          </a:p>
          <a:p>
            <a:pPr algn="ctr">
              <a:buClr>
                <a:srgbClr val="FF0000"/>
              </a:buClr>
            </a:pPr>
            <a:r>
              <a:rPr lang="el-GR" sz="2400" b="1" i="1" dirty="0">
                <a:solidFill>
                  <a:srgbClr val="C00000"/>
                </a:solidFill>
                <a:latin typeface="Palatino Linotype" panose="02040502050505030304" pitchFamily="18" charset="0"/>
              </a:rPr>
              <a:t>Τελικά, ορίζεται ως στίγμα ένα ιδιαίτερο είδος χάσματος μεταξύ της εικονικής κοινωνικής ταυτότητας και της πραγματικής κοινωνικής ταυτότητας.</a:t>
            </a:r>
          </a:p>
          <a:p>
            <a:endParaRPr lang="el-GR" dirty="0">
              <a:solidFill>
                <a:srgbClr val="C00000"/>
              </a:solidFill>
              <a:latin typeface="Palatino Linotype" panose="02040502050505030304" pitchFamily="18" charset="0"/>
            </a:endParaRPr>
          </a:p>
        </p:txBody>
      </p:sp>
      <p:pic>
        <p:nvPicPr>
          <p:cNvPr id="2" name="Picture 1">
            <a:extLst>
              <a:ext uri="{FF2B5EF4-FFF2-40B4-BE49-F238E27FC236}">
                <a16:creationId xmlns:a16="http://schemas.microsoft.com/office/drawing/2014/main" id="{899FE1F9-70AD-4078-9B5F-74DD7279D64F}"/>
              </a:ext>
            </a:extLst>
          </p:cNvPr>
          <p:cNvPicPr>
            <a:picLocks noChangeAspect="1"/>
          </p:cNvPicPr>
          <p:nvPr/>
        </p:nvPicPr>
        <p:blipFill>
          <a:blip r:embed="rId4"/>
          <a:stretch>
            <a:fillRect/>
          </a:stretch>
        </p:blipFill>
        <p:spPr>
          <a:xfrm>
            <a:off x="9287123" y="2131203"/>
            <a:ext cx="2904877" cy="2505281"/>
          </a:xfrm>
          <a:prstGeom prst="rect">
            <a:avLst/>
          </a:prstGeom>
        </p:spPr>
      </p:pic>
    </p:spTree>
    <p:extLst>
      <p:ext uri="{BB962C8B-B14F-4D97-AF65-F5344CB8AC3E}">
        <p14:creationId xmlns:p14="http://schemas.microsoft.com/office/powerpoint/2010/main" val="135042390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13" name="Subtitle 2">
            <a:extLst>
              <a:ext uri="{FF2B5EF4-FFF2-40B4-BE49-F238E27FC236}">
                <a16:creationId xmlns:a16="http://schemas.microsoft.com/office/drawing/2014/main" id="{EB4B6CA8-3C40-4A5B-BDDB-ACBD72B7C8B9}"/>
              </a:ext>
            </a:extLst>
          </p:cNvPr>
          <p:cNvSpPr>
            <a:spLocks noGrp="1"/>
          </p:cNvSpPr>
          <p:nvPr>
            <p:ph type="subTitle" idx="1"/>
          </p:nvPr>
        </p:nvSpPr>
        <p:spPr>
          <a:xfrm>
            <a:off x="0" y="2900459"/>
            <a:ext cx="8977752" cy="879061"/>
          </a:xfrm>
        </p:spPr>
        <p:txBody>
          <a:bodyPr>
            <a:noAutofit/>
          </a:bodyPr>
          <a:lstStyle/>
          <a:p>
            <a:pPr algn="ctr">
              <a:lnSpc>
                <a:spcPct val="150000"/>
              </a:lnSpc>
            </a:pPr>
            <a:r>
              <a:rPr lang="el-GR" sz="3600" b="1" dirty="0">
                <a:solidFill>
                  <a:srgbClr val="C00000"/>
                </a:solidFill>
                <a:latin typeface="Palatino Linotype" panose="02040502050505030304" pitchFamily="18" charset="0"/>
              </a:rPr>
              <a:t>ΟΙ   ΜΕΓΑΛΟΙ   ΕΓΚΛΕΙΣΜΟΙ</a:t>
            </a:r>
          </a:p>
        </p:txBody>
      </p:sp>
      <p:grpSp>
        <p:nvGrpSpPr>
          <p:cNvPr id="8" name="Group 7">
            <a:extLst>
              <a:ext uri="{FF2B5EF4-FFF2-40B4-BE49-F238E27FC236}">
                <a16:creationId xmlns:a16="http://schemas.microsoft.com/office/drawing/2014/main" id="{2D1144CB-B546-46B5-9F1B-15B13C798F11}"/>
              </a:ext>
            </a:extLst>
          </p:cNvPr>
          <p:cNvGrpSpPr/>
          <p:nvPr/>
        </p:nvGrpSpPr>
        <p:grpSpPr>
          <a:xfrm>
            <a:off x="9264718" y="762477"/>
            <a:ext cx="2925936" cy="5333046"/>
            <a:chOff x="9264718" y="762477"/>
            <a:chExt cx="2925936" cy="5333046"/>
          </a:xfrm>
        </p:grpSpPr>
        <p:pic>
          <p:nvPicPr>
            <p:cNvPr id="3" name="Picture 2">
              <a:extLst>
                <a:ext uri="{FF2B5EF4-FFF2-40B4-BE49-F238E27FC236}">
                  <a16:creationId xmlns:a16="http://schemas.microsoft.com/office/drawing/2014/main" id="{F785F899-D853-4A41-82FE-A6CF492EC914}"/>
                </a:ext>
              </a:extLst>
            </p:cNvPr>
            <p:cNvPicPr>
              <a:picLocks noChangeAspect="1"/>
            </p:cNvPicPr>
            <p:nvPr/>
          </p:nvPicPr>
          <p:blipFill>
            <a:blip r:embed="rId4"/>
            <a:stretch>
              <a:fillRect/>
            </a:stretch>
          </p:blipFill>
          <p:spPr>
            <a:xfrm>
              <a:off x="9266065" y="762477"/>
              <a:ext cx="2924589" cy="2339671"/>
            </a:xfrm>
            <a:prstGeom prst="rect">
              <a:avLst/>
            </a:prstGeom>
          </p:spPr>
        </p:pic>
        <p:pic>
          <p:nvPicPr>
            <p:cNvPr id="6" name="Picture 5">
              <a:extLst>
                <a:ext uri="{FF2B5EF4-FFF2-40B4-BE49-F238E27FC236}">
                  <a16:creationId xmlns:a16="http://schemas.microsoft.com/office/drawing/2014/main" id="{B213D6C6-D863-413D-B101-0A36488871FE}"/>
                </a:ext>
              </a:extLst>
            </p:cNvPr>
            <p:cNvPicPr>
              <a:picLocks noChangeAspect="1"/>
            </p:cNvPicPr>
            <p:nvPr/>
          </p:nvPicPr>
          <p:blipFill>
            <a:blip r:embed="rId5"/>
            <a:stretch>
              <a:fillRect/>
            </a:stretch>
          </p:blipFill>
          <p:spPr>
            <a:xfrm>
              <a:off x="9264718" y="3102148"/>
              <a:ext cx="2924589" cy="2993375"/>
            </a:xfrm>
            <a:prstGeom prst="rect">
              <a:avLst/>
            </a:prstGeom>
          </p:spPr>
        </p:pic>
      </p:grpSp>
    </p:spTree>
    <p:extLst>
      <p:ext uri="{BB962C8B-B14F-4D97-AF65-F5344CB8AC3E}">
        <p14:creationId xmlns:p14="http://schemas.microsoft.com/office/powerpoint/2010/main" val="36887293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13" name="Subtitle 2">
            <a:extLst>
              <a:ext uri="{FF2B5EF4-FFF2-40B4-BE49-F238E27FC236}">
                <a16:creationId xmlns:a16="http://schemas.microsoft.com/office/drawing/2014/main" id="{EB4B6CA8-3C40-4A5B-BDDB-ACBD72B7C8B9}"/>
              </a:ext>
            </a:extLst>
          </p:cNvPr>
          <p:cNvSpPr>
            <a:spLocks noGrp="1"/>
          </p:cNvSpPr>
          <p:nvPr>
            <p:ph type="subTitle" idx="1"/>
          </p:nvPr>
        </p:nvSpPr>
        <p:spPr>
          <a:xfrm>
            <a:off x="0" y="2900459"/>
            <a:ext cx="8977752" cy="879061"/>
          </a:xfrm>
        </p:spPr>
        <p:txBody>
          <a:bodyPr>
            <a:noAutofit/>
          </a:bodyPr>
          <a:lstStyle/>
          <a:p>
            <a:pPr algn="ctr">
              <a:lnSpc>
                <a:spcPct val="150000"/>
              </a:lnSpc>
            </a:pPr>
            <a:r>
              <a:rPr lang="el-GR" sz="3600" b="1" dirty="0">
                <a:solidFill>
                  <a:srgbClr val="C00000"/>
                </a:solidFill>
                <a:latin typeface="Palatino Linotype" panose="02040502050505030304" pitchFamily="18" charset="0"/>
              </a:rPr>
              <a:t>ΛΕΠΡΟΚΟΜΕΙΑ</a:t>
            </a:r>
          </a:p>
        </p:txBody>
      </p:sp>
      <p:pic>
        <p:nvPicPr>
          <p:cNvPr id="2" name="Picture 1">
            <a:extLst>
              <a:ext uri="{FF2B5EF4-FFF2-40B4-BE49-F238E27FC236}">
                <a16:creationId xmlns:a16="http://schemas.microsoft.com/office/drawing/2014/main" id="{E0C705EB-068F-4F98-881D-FEA877249AA9}"/>
              </a:ext>
            </a:extLst>
          </p:cNvPr>
          <p:cNvPicPr>
            <a:picLocks noChangeAspect="1"/>
          </p:cNvPicPr>
          <p:nvPr/>
        </p:nvPicPr>
        <p:blipFill>
          <a:blip r:embed="rId4"/>
          <a:stretch>
            <a:fillRect/>
          </a:stretch>
        </p:blipFill>
        <p:spPr>
          <a:xfrm>
            <a:off x="9291782" y="1762125"/>
            <a:ext cx="2900218" cy="3022311"/>
          </a:xfrm>
          <a:prstGeom prst="rect">
            <a:avLst/>
          </a:prstGeom>
        </p:spPr>
      </p:pic>
    </p:spTree>
    <p:extLst>
      <p:ext uri="{BB962C8B-B14F-4D97-AF65-F5344CB8AC3E}">
        <p14:creationId xmlns:p14="http://schemas.microsoft.com/office/powerpoint/2010/main" val="53803918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8" name="Subtitle 2">
            <a:extLst>
              <a:ext uri="{FF2B5EF4-FFF2-40B4-BE49-F238E27FC236}">
                <a16:creationId xmlns:a16="http://schemas.microsoft.com/office/drawing/2014/main" id="{59A96957-07C2-4280-BA04-8A0AE9C261F5}"/>
              </a:ext>
            </a:extLst>
          </p:cNvPr>
          <p:cNvSpPr txBox="1">
            <a:spLocks/>
          </p:cNvSpPr>
          <p:nvPr/>
        </p:nvSpPr>
        <p:spPr>
          <a:xfrm>
            <a:off x="146243" y="4090342"/>
            <a:ext cx="3408539" cy="1155113"/>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marL="0" marR="0" lvl="0" indent="0" algn="ctr" defTabSz="914400" rtl="0" eaLnBrk="1" fontAlgn="auto" latinLnBrk="0" hangingPunct="1">
              <a:lnSpc>
                <a:spcPct val="90000"/>
              </a:lnSpc>
              <a:spcBef>
                <a:spcPts val="1200"/>
              </a:spcBef>
              <a:spcAft>
                <a:spcPts val="0"/>
              </a:spcAft>
              <a:buClr>
                <a:srgbClr val="40BAD2"/>
              </a:buClr>
              <a:buSzTx/>
              <a:buFont typeface="Wingdings 2" pitchFamily="18" charset="2"/>
              <a:buNone/>
              <a:tabLst/>
              <a:defRPr/>
            </a:pPr>
            <a:r>
              <a:rPr kumimoji="0" lang="el-GR" sz="16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Ο Άγιος Φραγκίσκος της Ασίζης περιθάλπτει ασθενείς σε λεπροκομείο του 15</a:t>
            </a:r>
            <a:r>
              <a:rPr kumimoji="0" lang="el-GR" sz="1600" b="1" i="0" u="none" strike="noStrike" kern="1200" cap="none" spc="0" normalizeH="0" baseline="30000" noProof="0" dirty="0">
                <a:ln>
                  <a:noFill/>
                </a:ln>
                <a:solidFill>
                  <a:srgbClr val="C00000"/>
                </a:solidFill>
                <a:effectLst/>
                <a:uLnTx/>
                <a:uFillTx/>
                <a:latin typeface="Palatino Linotype" panose="02040502050505030304" pitchFamily="18" charset="0"/>
                <a:ea typeface="+mn-ea"/>
                <a:cs typeface="+mn-cs"/>
              </a:rPr>
              <a:t>ου</a:t>
            </a:r>
            <a:r>
              <a:rPr kumimoji="0" lang="el-GR" sz="16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 αιώνα</a:t>
            </a:r>
            <a:endParaRPr kumimoji="0" lang="en-GB" sz="16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pic>
        <p:nvPicPr>
          <p:cNvPr id="3" name="Picture 2">
            <a:extLst>
              <a:ext uri="{FF2B5EF4-FFF2-40B4-BE49-F238E27FC236}">
                <a16:creationId xmlns:a16="http://schemas.microsoft.com/office/drawing/2014/main" id="{6890F71C-DA08-4993-97A6-2E157E07290A}"/>
              </a:ext>
            </a:extLst>
          </p:cNvPr>
          <p:cNvPicPr>
            <a:picLocks noChangeAspect="1"/>
          </p:cNvPicPr>
          <p:nvPr/>
        </p:nvPicPr>
        <p:blipFill>
          <a:blip r:embed="rId4"/>
          <a:stretch>
            <a:fillRect/>
          </a:stretch>
        </p:blipFill>
        <p:spPr>
          <a:xfrm rot="16200000">
            <a:off x="599038" y="191268"/>
            <a:ext cx="3321416" cy="4495203"/>
          </a:xfrm>
          <a:prstGeom prst="rect">
            <a:avLst/>
          </a:prstGeom>
        </p:spPr>
      </p:pic>
      <p:pic>
        <p:nvPicPr>
          <p:cNvPr id="4" name="Picture 3">
            <a:extLst>
              <a:ext uri="{FF2B5EF4-FFF2-40B4-BE49-F238E27FC236}">
                <a16:creationId xmlns:a16="http://schemas.microsoft.com/office/drawing/2014/main" id="{C754ACE2-1601-42C2-8B64-0D05264E40F0}"/>
              </a:ext>
            </a:extLst>
          </p:cNvPr>
          <p:cNvPicPr>
            <a:picLocks noChangeAspect="1"/>
          </p:cNvPicPr>
          <p:nvPr/>
        </p:nvPicPr>
        <p:blipFill>
          <a:blip r:embed="rId5"/>
          <a:stretch>
            <a:fillRect/>
          </a:stretch>
        </p:blipFill>
        <p:spPr>
          <a:xfrm>
            <a:off x="9273308" y="768925"/>
            <a:ext cx="2918691" cy="2167059"/>
          </a:xfrm>
          <a:prstGeom prst="rect">
            <a:avLst/>
          </a:prstGeom>
        </p:spPr>
      </p:pic>
      <p:sp>
        <p:nvSpPr>
          <p:cNvPr id="6" name="Rectangle 5">
            <a:extLst>
              <a:ext uri="{FF2B5EF4-FFF2-40B4-BE49-F238E27FC236}">
                <a16:creationId xmlns:a16="http://schemas.microsoft.com/office/drawing/2014/main" id="{CF67B28E-E53E-4DEE-B64C-DCD6DA102053}"/>
              </a:ext>
            </a:extLst>
          </p:cNvPr>
          <p:cNvSpPr/>
          <p:nvPr/>
        </p:nvSpPr>
        <p:spPr>
          <a:xfrm>
            <a:off x="9088902" y="2875299"/>
            <a:ext cx="2992582" cy="1323439"/>
          </a:xfrm>
          <a:prstGeom prst="rect">
            <a:avLst/>
          </a:prstGeom>
        </p:spPr>
        <p:txBody>
          <a:bodyPr wrap="square">
            <a:spAutoFit/>
          </a:bodyPr>
          <a:lstStyle/>
          <a:p>
            <a:pPr algn="ctr"/>
            <a:r>
              <a:rPr lang="el-GR" sz="1600" b="1" dirty="0">
                <a:solidFill>
                  <a:srgbClr val="FF0000"/>
                </a:solidFill>
                <a:latin typeface="Palatino Linotype" panose="02040502050505030304" pitchFamily="18" charset="0"/>
              </a:rPr>
              <a:t>Λεπροκομείο στο Laoe Si Momo (</a:t>
            </a:r>
            <a:r>
              <a:rPr lang="el-GR" sz="1600" b="1" i="1" dirty="0">
                <a:solidFill>
                  <a:srgbClr val="FF0000"/>
                </a:solidFill>
                <a:latin typeface="Palatino Linotype" panose="02040502050505030304" pitchFamily="18" charset="0"/>
              </a:rPr>
              <a:t>ιδρύθηκε στις 25 Αυγούστου 1906, στην περιοχή Batak της Σουμάτρα</a:t>
            </a:r>
            <a:r>
              <a:rPr lang="el-GR" sz="1600" b="1" dirty="0">
                <a:solidFill>
                  <a:srgbClr val="FF0000"/>
                </a:solidFill>
                <a:latin typeface="Palatino Linotype" panose="02040502050505030304" pitchFamily="18" charset="0"/>
              </a:rPr>
              <a:t>)</a:t>
            </a:r>
            <a:endParaRPr lang="en-GB" sz="1600" b="1" dirty="0">
              <a:solidFill>
                <a:srgbClr val="FF0000"/>
              </a:solidFill>
              <a:latin typeface="Palatino Linotype" panose="02040502050505030304" pitchFamily="18" charset="0"/>
            </a:endParaRPr>
          </a:p>
        </p:txBody>
      </p:sp>
      <p:sp>
        <p:nvSpPr>
          <p:cNvPr id="9" name="Rectangle 8">
            <a:extLst>
              <a:ext uri="{FF2B5EF4-FFF2-40B4-BE49-F238E27FC236}">
                <a16:creationId xmlns:a16="http://schemas.microsoft.com/office/drawing/2014/main" id="{E1175423-10EE-464B-AF35-D7201F919FBD}"/>
              </a:ext>
            </a:extLst>
          </p:cNvPr>
          <p:cNvSpPr/>
          <p:nvPr/>
        </p:nvSpPr>
        <p:spPr>
          <a:xfrm>
            <a:off x="4858096" y="4020431"/>
            <a:ext cx="4054762" cy="830997"/>
          </a:xfrm>
          <a:prstGeom prst="rect">
            <a:avLst/>
          </a:prstGeom>
        </p:spPr>
        <p:txBody>
          <a:bodyPr wrap="square">
            <a:spAutoFit/>
          </a:bodyPr>
          <a:lstStyle/>
          <a:p>
            <a:pPr algn="ctr"/>
            <a:r>
              <a:rPr lang="el-GR" sz="1600" b="1" dirty="0">
                <a:solidFill>
                  <a:srgbClr val="FF0000"/>
                </a:solidFill>
                <a:latin typeface="Palatino Linotype" panose="02040502050505030304" pitchFamily="18" charset="0"/>
              </a:rPr>
              <a:t>Εγκαταλελειμμένες κατοικίες καλογριών σε λεπροκομείο στο νησί Chacachacare (</a:t>
            </a:r>
            <a:r>
              <a:rPr lang="en-GB" sz="1600" b="1" i="1" dirty="0">
                <a:solidFill>
                  <a:srgbClr val="FF0000"/>
                </a:solidFill>
                <a:latin typeface="Palatino Linotype" panose="02040502050505030304" pitchFamily="18" charset="0"/>
              </a:rPr>
              <a:t>Trinidad and Tobago</a:t>
            </a:r>
            <a:r>
              <a:rPr lang="el-GR" sz="1600" b="1" dirty="0">
                <a:solidFill>
                  <a:srgbClr val="FF0000"/>
                </a:solidFill>
                <a:latin typeface="Palatino Linotype" panose="02040502050505030304" pitchFamily="18" charset="0"/>
              </a:rPr>
              <a:t>)</a:t>
            </a:r>
            <a:endParaRPr lang="en-GB" sz="1600" b="1" dirty="0">
              <a:solidFill>
                <a:srgbClr val="FF0000"/>
              </a:solidFill>
              <a:latin typeface="Palatino Linotype" panose="02040502050505030304" pitchFamily="18" charset="0"/>
            </a:endParaRPr>
          </a:p>
        </p:txBody>
      </p:sp>
      <p:pic>
        <p:nvPicPr>
          <p:cNvPr id="13" name="Picture 12">
            <a:extLst>
              <a:ext uri="{FF2B5EF4-FFF2-40B4-BE49-F238E27FC236}">
                <a16:creationId xmlns:a16="http://schemas.microsoft.com/office/drawing/2014/main" id="{F6178C11-4793-4626-A0B8-59B462F5AA70}"/>
              </a:ext>
            </a:extLst>
          </p:cNvPr>
          <p:cNvPicPr>
            <a:picLocks noChangeAspect="1"/>
          </p:cNvPicPr>
          <p:nvPr/>
        </p:nvPicPr>
        <p:blipFill>
          <a:blip r:embed="rId6"/>
          <a:stretch>
            <a:fillRect/>
          </a:stretch>
        </p:blipFill>
        <p:spPr>
          <a:xfrm>
            <a:off x="4637876" y="768925"/>
            <a:ext cx="4495203" cy="3321417"/>
          </a:xfrm>
          <a:prstGeom prst="rect">
            <a:avLst/>
          </a:prstGeom>
        </p:spPr>
      </p:pic>
      <p:pic>
        <p:nvPicPr>
          <p:cNvPr id="15" name="Picture 14">
            <a:extLst>
              <a:ext uri="{FF2B5EF4-FFF2-40B4-BE49-F238E27FC236}">
                <a16:creationId xmlns:a16="http://schemas.microsoft.com/office/drawing/2014/main" id="{BDDC2F05-6668-438E-A6C4-1DAAF786B84F}"/>
              </a:ext>
            </a:extLst>
          </p:cNvPr>
          <p:cNvPicPr>
            <a:picLocks noChangeAspect="1"/>
          </p:cNvPicPr>
          <p:nvPr/>
        </p:nvPicPr>
        <p:blipFill>
          <a:blip r:embed="rId7"/>
          <a:stretch>
            <a:fillRect/>
          </a:stretch>
        </p:blipFill>
        <p:spPr>
          <a:xfrm>
            <a:off x="12143" y="4837862"/>
            <a:ext cx="4368657" cy="2020138"/>
          </a:xfrm>
          <a:prstGeom prst="rect">
            <a:avLst/>
          </a:prstGeom>
        </p:spPr>
      </p:pic>
      <p:sp>
        <p:nvSpPr>
          <p:cNvPr id="16" name="Rectangle 15">
            <a:extLst>
              <a:ext uri="{FF2B5EF4-FFF2-40B4-BE49-F238E27FC236}">
                <a16:creationId xmlns:a16="http://schemas.microsoft.com/office/drawing/2014/main" id="{BD67A347-A9B3-4E8E-A2CF-C3DED3DBCBF6}"/>
              </a:ext>
            </a:extLst>
          </p:cNvPr>
          <p:cNvSpPr/>
          <p:nvPr/>
        </p:nvSpPr>
        <p:spPr>
          <a:xfrm>
            <a:off x="4243647" y="5341205"/>
            <a:ext cx="1567096" cy="830997"/>
          </a:xfrm>
          <a:prstGeom prst="rect">
            <a:avLst/>
          </a:prstGeom>
        </p:spPr>
        <p:txBody>
          <a:bodyPr wrap="square">
            <a:spAutoFit/>
          </a:bodyPr>
          <a:lstStyle/>
          <a:p>
            <a:pPr algn="ctr"/>
            <a:r>
              <a:rPr lang="el-GR" sz="1600" b="1" dirty="0">
                <a:solidFill>
                  <a:srgbClr val="FF0000"/>
                </a:solidFill>
                <a:latin typeface="Palatino Linotype" panose="02040502050505030304" pitchFamily="18" charset="0"/>
              </a:rPr>
              <a:t>Λεπροκομείο στην Ινδία 1891</a:t>
            </a:r>
            <a:endParaRPr lang="en-GB" sz="1600" b="1" dirty="0">
              <a:solidFill>
                <a:srgbClr val="FF0000"/>
              </a:solidFill>
              <a:latin typeface="Palatino Linotype" panose="02040502050505030304" pitchFamily="18" charset="0"/>
            </a:endParaRPr>
          </a:p>
        </p:txBody>
      </p:sp>
      <p:pic>
        <p:nvPicPr>
          <p:cNvPr id="17" name="Picture 16">
            <a:extLst>
              <a:ext uri="{FF2B5EF4-FFF2-40B4-BE49-F238E27FC236}">
                <a16:creationId xmlns:a16="http://schemas.microsoft.com/office/drawing/2014/main" id="{1C60A630-1078-4E58-8CF6-62EB5C6F3B67}"/>
              </a:ext>
            </a:extLst>
          </p:cNvPr>
          <p:cNvPicPr>
            <a:picLocks noChangeAspect="1"/>
          </p:cNvPicPr>
          <p:nvPr/>
        </p:nvPicPr>
        <p:blipFill>
          <a:blip r:embed="rId8"/>
          <a:stretch>
            <a:fillRect/>
          </a:stretch>
        </p:blipFill>
        <p:spPr>
          <a:xfrm>
            <a:off x="8807782" y="4289986"/>
            <a:ext cx="3372074" cy="2563669"/>
          </a:xfrm>
          <a:prstGeom prst="rect">
            <a:avLst/>
          </a:prstGeom>
        </p:spPr>
      </p:pic>
      <p:sp>
        <p:nvSpPr>
          <p:cNvPr id="18" name="Rectangle 17">
            <a:extLst>
              <a:ext uri="{FF2B5EF4-FFF2-40B4-BE49-F238E27FC236}">
                <a16:creationId xmlns:a16="http://schemas.microsoft.com/office/drawing/2014/main" id="{6703D41B-5F67-4526-ABC4-B797AFCBD9C4}"/>
              </a:ext>
            </a:extLst>
          </p:cNvPr>
          <p:cNvSpPr/>
          <p:nvPr/>
        </p:nvSpPr>
        <p:spPr>
          <a:xfrm>
            <a:off x="7313668" y="5229294"/>
            <a:ext cx="1567096" cy="830997"/>
          </a:xfrm>
          <a:prstGeom prst="rect">
            <a:avLst/>
          </a:prstGeom>
        </p:spPr>
        <p:txBody>
          <a:bodyPr wrap="square">
            <a:spAutoFit/>
          </a:bodyPr>
          <a:lstStyle/>
          <a:p>
            <a:pPr algn="ctr"/>
            <a:r>
              <a:rPr lang="el-GR" sz="1600" b="1" dirty="0">
                <a:solidFill>
                  <a:srgbClr val="FF0000"/>
                </a:solidFill>
                <a:latin typeface="Palatino Linotype" panose="02040502050505030304" pitchFamily="18" charset="0"/>
              </a:rPr>
              <a:t>Λεπροκομείο στο Άγιον Όρος</a:t>
            </a:r>
            <a:endParaRPr lang="en-GB" sz="1600" b="1" dirty="0">
              <a:solidFill>
                <a:srgbClr val="FF0000"/>
              </a:solidFill>
              <a:latin typeface="Palatino Linotype" panose="02040502050505030304" pitchFamily="18" charset="0"/>
            </a:endParaRPr>
          </a:p>
        </p:txBody>
      </p:sp>
    </p:spTree>
    <p:extLst>
      <p:ext uri="{BB962C8B-B14F-4D97-AF65-F5344CB8AC3E}">
        <p14:creationId xmlns:p14="http://schemas.microsoft.com/office/powerpoint/2010/main" val="14807024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pic>
        <p:nvPicPr>
          <p:cNvPr id="13" name="Picture 12">
            <a:extLst>
              <a:ext uri="{FF2B5EF4-FFF2-40B4-BE49-F238E27FC236}">
                <a16:creationId xmlns:a16="http://schemas.microsoft.com/office/drawing/2014/main" id="{BB5962CC-CCC9-40D6-9FFB-121275919C02}"/>
              </a:ext>
            </a:extLst>
          </p:cNvPr>
          <p:cNvPicPr>
            <a:picLocks noChangeAspect="1"/>
          </p:cNvPicPr>
          <p:nvPr/>
        </p:nvPicPr>
        <p:blipFill>
          <a:blip r:embed="rId4"/>
          <a:stretch>
            <a:fillRect/>
          </a:stretch>
        </p:blipFill>
        <p:spPr>
          <a:xfrm>
            <a:off x="9259770" y="762476"/>
            <a:ext cx="2932230" cy="2666523"/>
          </a:xfrm>
          <a:prstGeom prst="rect">
            <a:avLst/>
          </a:prstGeom>
        </p:spPr>
      </p:pic>
      <p:sp>
        <p:nvSpPr>
          <p:cNvPr id="14" name="Subtitle 2">
            <a:extLst>
              <a:ext uri="{FF2B5EF4-FFF2-40B4-BE49-F238E27FC236}">
                <a16:creationId xmlns:a16="http://schemas.microsoft.com/office/drawing/2014/main" id="{BA8296B9-D9CA-446A-BDF9-8205B20EA158}"/>
              </a:ext>
            </a:extLst>
          </p:cNvPr>
          <p:cNvSpPr>
            <a:spLocks noGrp="1"/>
          </p:cNvSpPr>
          <p:nvPr>
            <p:ph type="subTitle" idx="1"/>
          </p:nvPr>
        </p:nvSpPr>
        <p:spPr>
          <a:xfrm>
            <a:off x="0" y="882557"/>
            <a:ext cx="9054174" cy="2804045"/>
          </a:xfrm>
        </p:spPr>
        <p:txBody>
          <a:bodyPr>
            <a:noAutofit/>
          </a:bodyPr>
          <a:lstStyle/>
          <a:p>
            <a:pPr marL="342900" indent="-342900">
              <a:buClr>
                <a:srgbClr val="FF0000"/>
              </a:buClr>
              <a:buFont typeface="Wingdings" panose="05000000000000000000" pitchFamily="2" charset="2"/>
              <a:buChar char="q"/>
            </a:pPr>
            <a:r>
              <a:rPr lang="el-GR" sz="1800" b="1" dirty="0">
                <a:solidFill>
                  <a:srgbClr val="C00000"/>
                </a:solidFill>
                <a:latin typeface="Palatino Linotype" panose="02040502050505030304" pitchFamily="18" charset="0"/>
              </a:rPr>
              <a:t>Τριτοετής φοιτητής της Νομικής Αθηνών, στα 21 του χρόνια υποχρεώθηκε με εγκλεισμό για 20 χρόνια στη Σπιναλόγκα.</a:t>
            </a:r>
          </a:p>
          <a:p>
            <a:pPr marL="342900" indent="-342900">
              <a:buClr>
                <a:srgbClr val="FF0000"/>
              </a:buClr>
              <a:buFont typeface="Wingdings" panose="05000000000000000000" pitchFamily="2" charset="2"/>
              <a:buChar char="q"/>
            </a:pPr>
            <a:r>
              <a:rPr lang="el-GR" sz="1800" b="1" dirty="0">
                <a:solidFill>
                  <a:srgbClr val="C00000"/>
                </a:solidFill>
                <a:latin typeface="Palatino Linotype" panose="02040502050505030304" pitchFamily="18" charset="0"/>
              </a:rPr>
              <a:t>Ίδρυσε την </a:t>
            </a:r>
            <a:r>
              <a:rPr lang="en-GB" sz="1800" b="1" dirty="0">
                <a:solidFill>
                  <a:srgbClr val="C00000"/>
                </a:solidFill>
                <a:latin typeface="Palatino Linotype" panose="02040502050505030304" pitchFamily="18" charset="0"/>
              </a:rPr>
              <a:t>“</a:t>
            </a:r>
            <a:r>
              <a:rPr lang="el-GR" sz="1800" b="1" i="1" dirty="0">
                <a:solidFill>
                  <a:srgbClr val="C00000"/>
                </a:solidFill>
                <a:latin typeface="Palatino Linotype" panose="02040502050505030304" pitchFamily="18" charset="0"/>
              </a:rPr>
              <a:t>Αδελφότητα Ασθενών Σπιναλόγκας</a:t>
            </a:r>
            <a:r>
              <a:rPr lang="en-GB" sz="1800" b="1" dirty="0">
                <a:solidFill>
                  <a:srgbClr val="C00000"/>
                </a:solidFill>
                <a:latin typeface="Palatino Linotype" panose="02040502050505030304" pitchFamily="18" charset="0"/>
              </a:rPr>
              <a:t>”</a:t>
            </a:r>
            <a:r>
              <a:rPr lang="el-GR" sz="1800" b="1" dirty="0">
                <a:solidFill>
                  <a:srgbClr val="C00000"/>
                </a:solidFill>
                <a:latin typeface="Palatino Linotype" panose="02040502050505030304" pitchFamily="18" charset="0"/>
              </a:rPr>
              <a:t>.</a:t>
            </a:r>
          </a:p>
          <a:p>
            <a:pPr marL="342900" indent="-342900">
              <a:buClr>
                <a:srgbClr val="FF0000"/>
              </a:buClr>
              <a:buFont typeface="Wingdings" panose="05000000000000000000" pitchFamily="2" charset="2"/>
              <a:buChar char="q"/>
            </a:pPr>
            <a:r>
              <a:rPr lang="el-GR" sz="1800" b="1" dirty="0">
                <a:solidFill>
                  <a:srgbClr val="C00000"/>
                </a:solidFill>
                <a:latin typeface="Palatino Linotype" panose="02040502050505030304" pitchFamily="18" charset="0"/>
              </a:rPr>
              <a:t>Αγωνίστηκε για την καλυτέρευση των συνθηκών διαβίωσης των ασθενών.</a:t>
            </a:r>
          </a:p>
          <a:p>
            <a:pPr marL="342900" indent="-342900">
              <a:buClr>
                <a:srgbClr val="FF0000"/>
              </a:buClr>
              <a:buFont typeface="Wingdings" panose="05000000000000000000" pitchFamily="2" charset="2"/>
              <a:buChar char="q"/>
            </a:pPr>
            <a:r>
              <a:rPr lang="el-GR" sz="1800" b="1" dirty="0">
                <a:solidFill>
                  <a:srgbClr val="C00000"/>
                </a:solidFill>
                <a:latin typeface="Palatino Linotype" panose="02040502050505030304" pitchFamily="18" charset="0"/>
              </a:rPr>
              <a:t>Σφράγισε με τη ζωή και την πολυκύμαντη δράση του, το χανσενικό κίνημα στην Ελλάδα.</a:t>
            </a:r>
          </a:p>
          <a:p>
            <a:pPr marL="342900" indent="-342900">
              <a:buClr>
                <a:srgbClr val="FF0000"/>
              </a:buClr>
              <a:buFont typeface="Wingdings" panose="05000000000000000000" pitchFamily="2" charset="2"/>
              <a:buChar char="q"/>
            </a:pPr>
            <a:r>
              <a:rPr lang="el-GR" sz="1800" b="1" dirty="0">
                <a:solidFill>
                  <a:srgbClr val="C00000"/>
                </a:solidFill>
                <a:latin typeface="Palatino Linotype" panose="02040502050505030304" pitchFamily="18" charset="0"/>
              </a:rPr>
              <a:t>Με το κλείσιμο της Σπιναλόγκας το 1957, νοσηλεύτηκε και παρέμεινε για άλλα 22 χρόνια στο Λεπροκομείο – Σανατόριο της Αγ. Βαρβάρας στο Αιγάλεω.</a:t>
            </a:r>
          </a:p>
        </p:txBody>
      </p:sp>
      <p:sp>
        <p:nvSpPr>
          <p:cNvPr id="8" name="Subtitle 2">
            <a:extLst>
              <a:ext uri="{FF2B5EF4-FFF2-40B4-BE49-F238E27FC236}">
                <a16:creationId xmlns:a16="http://schemas.microsoft.com/office/drawing/2014/main" id="{C6FB2C53-6256-4A65-A13E-FEFA30091827}"/>
              </a:ext>
            </a:extLst>
          </p:cNvPr>
          <p:cNvSpPr txBox="1">
            <a:spLocks/>
          </p:cNvSpPr>
          <p:nvPr/>
        </p:nvSpPr>
        <p:spPr>
          <a:xfrm>
            <a:off x="9229170" y="3643215"/>
            <a:ext cx="2993429" cy="2452309"/>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marL="0" marR="0" lvl="0" indent="0" algn="ctr" defTabSz="914400" rtl="0" eaLnBrk="1" fontAlgn="auto" latinLnBrk="0" hangingPunct="1">
              <a:lnSpc>
                <a:spcPct val="90000"/>
              </a:lnSpc>
              <a:spcBef>
                <a:spcPts val="1200"/>
              </a:spcBef>
              <a:spcAft>
                <a:spcPts val="0"/>
              </a:spcAft>
              <a:buClr>
                <a:srgbClr val="40BAD2"/>
              </a:buClr>
              <a:buSzTx/>
              <a:buFont typeface="Wingdings 2" pitchFamily="18" charset="2"/>
              <a:buNone/>
              <a:tabLst/>
              <a:defRPr/>
            </a:pPr>
            <a:r>
              <a:rPr kumimoji="0" lang="el-GR" sz="1800" b="1" i="1"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Επαμεινώνδας Ρεμουντάκης ή Ρεμουνδάκης</a:t>
            </a:r>
            <a:endParaRPr kumimoji="0" lang="en-GB" sz="1800" b="1" i="1"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a:p>
            <a:pPr marL="0" marR="0" lvl="0" indent="0" algn="ctr" defTabSz="914400" rtl="0" eaLnBrk="1" fontAlgn="auto" latinLnBrk="0" hangingPunct="1">
              <a:lnSpc>
                <a:spcPct val="90000"/>
              </a:lnSpc>
              <a:spcBef>
                <a:spcPts val="1200"/>
              </a:spcBef>
              <a:spcAft>
                <a:spcPts val="0"/>
              </a:spcAft>
              <a:buClr>
                <a:srgbClr val="40BAD2"/>
              </a:buClr>
              <a:buSzTx/>
              <a:buFont typeface="Wingdings 2" pitchFamily="18" charset="2"/>
              <a:buNone/>
              <a:tabLst/>
              <a:defRPr/>
            </a:pPr>
            <a:r>
              <a:rPr kumimoji="0" lang="el-GR" sz="18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(Αγ. Τριάδα, 04.08.1914</a:t>
            </a:r>
            <a:r>
              <a:rPr kumimoji="0" lang="en-GB" sz="18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 </a:t>
            </a:r>
            <a:r>
              <a:rPr kumimoji="0" lang="el-GR" sz="18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 Αγ. Βαρβάρα Ιανουάριος 1978) </a:t>
            </a:r>
            <a:endParaRPr kumimoji="0" lang="en-GB" sz="18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nvGrpSpPr>
          <p:cNvPr id="2" name="Group 1">
            <a:extLst>
              <a:ext uri="{FF2B5EF4-FFF2-40B4-BE49-F238E27FC236}">
                <a16:creationId xmlns:a16="http://schemas.microsoft.com/office/drawing/2014/main" id="{F6F26467-A693-48B1-A484-DE03B95FD945}"/>
              </a:ext>
            </a:extLst>
          </p:cNvPr>
          <p:cNvGrpSpPr/>
          <p:nvPr/>
        </p:nvGrpSpPr>
        <p:grpSpPr>
          <a:xfrm>
            <a:off x="95300" y="3857467"/>
            <a:ext cx="8969587" cy="2227370"/>
            <a:chOff x="95300" y="3712787"/>
            <a:chExt cx="8969587" cy="2372050"/>
          </a:xfrm>
        </p:grpSpPr>
        <p:pic>
          <p:nvPicPr>
            <p:cNvPr id="9" name="Picture 8">
              <a:extLst>
                <a:ext uri="{FF2B5EF4-FFF2-40B4-BE49-F238E27FC236}">
                  <a16:creationId xmlns:a16="http://schemas.microsoft.com/office/drawing/2014/main" id="{CD93CDDA-2AA2-4BF9-9B08-895F548FE751}"/>
                </a:ext>
              </a:extLst>
            </p:cNvPr>
            <p:cNvPicPr>
              <a:picLocks noChangeAspect="1"/>
            </p:cNvPicPr>
            <p:nvPr/>
          </p:nvPicPr>
          <p:blipFill>
            <a:blip r:embed="rId5"/>
            <a:stretch>
              <a:fillRect/>
            </a:stretch>
          </p:blipFill>
          <p:spPr>
            <a:xfrm>
              <a:off x="95300" y="3712788"/>
              <a:ext cx="4158648" cy="2372049"/>
            </a:xfrm>
            <a:prstGeom prst="rect">
              <a:avLst/>
            </a:prstGeom>
          </p:spPr>
        </p:pic>
        <p:pic>
          <p:nvPicPr>
            <p:cNvPr id="15" name="Picture 14">
              <a:extLst>
                <a:ext uri="{FF2B5EF4-FFF2-40B4-BE49-F238E27FC236}">
                  <a16:creationId xmlns:a16="http://schemas.microsoft.com/office/drawing/2014/main" id="{BAE332A8-1D0B-462E-8C78-CFC6FC1A8583}"/>
                </a:ext>
              </a:extLst>
            </p:cNvPr>
            <p:cNvPicPr>
              <a:picLocks noChangeAspect="1"/>
            </p:cNvPicPr>
            <p:nvPr/>
          </p:nvPicPr>
          <p:blipFill>
            <a:blip r:embed="rId6"/>
            <a:stretch>
              <a:fillRect/>
            </a:stretch>
          </p:blipFill>
          <p:spPr>
            <a:xfrm>
              <a:off x="4527087" y="3712787"/>
              <a:ext cx="4537800" cy="2372049"/>
            </a:xfrm>
            <a:prstGeom prst="rect">
              <a:avLst/>
            </a:prstGeom>
          </p:spPr>
        </p:pic>
      </p:grpSp>
      <p:sp>
        <p:nvSpPr>
          <p:cNvPr id="3" name="Rectangle 2">
            <a:extLst>
              <a:ext uri="{FF2B5EF4-FFF2-40B4-BE49-F238E27FC236}">
                <a16:creationId xmlns:a16="http://schemas.microsoft.com/office/drawing/2014/main" id="{2C531F42-0D29-40C8-8017-7323734C7EA6}"/>
              </a:ext>
            </a:extLst>
          </p:cNvPr>
          <p:cNvSpPr/>
          <p:nvPr/>
        </p:nvSpPr>
        <p:spPr>
          <a:xfrm>
            <a:off x="104073" y="6027003"/>
            <a:ext cx="12192000" cy="830997"/>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a:t>
            </a:r>
            <a:r>
              <a:rPr kumimoji="0" lang="el-GR" sz="1600" b="0" i="1"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Περπατώντας στον δρόμο της Σπιναλόγκας, σταμάτησε και κράτησε την αναπνοή σου. Από κάποιο χαμόσπιτο τριγύρω σου θα ακούσεις τον απόηχο από κάποιο μοιρολόγι μιας μάνας, μιας αδελφής ή τον αναστεναγμό ενός άνδρα. Άφησε δύο δάκρυα από τα μάτια σου και θα δεις να λαμπυρίζουν εκατομμύρια δάκρυα που πότισαν αυτόν τον δρόμο...</a:t>
            </a:r>
            <a:r>
              <a:rPr kumimoji="0" lang="en-GB" sz="1600" b="0"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a:t>
            </a:r>
            <a:r>
              <a:rPr kumimoji="0" lang="el-GR" sz="1600" b="0"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  Επ</a:t>
            </a:r>
            <a:r>
              <a:rPr kumimoji="0" lang="en-GB" sz="1600" b="0"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a:t>
            </a:r>
            <a:r>
              <a:rPr kumimoji="0" lang="el-GR" sz="1600" b="0"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 Ρεμουντάκης</a:t>
            </a:r>
            <a:endParaRPr kumimoji="0" lang="en-GB" sz="1600" b="0"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endParaRPr>
          </a:p>
        </p:txBody>
      </p:sp>
    </p:spTree>
    <p:extLst>
      <p:ext uri="{BB962C8B-B14F-4D97-AF65-F5344CB8AC3E}">
        <p14:creationId xmlns:p14="http://schemas.microsoft.com/office/powerpoint/2010/main" val="237672739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pic>
        <p:nvPicPr>
          <p:cNvPr id="2" name="Picture 1">
            <a:extLst>
              <a:ext uri="{FF2B5EF4-FFF2-40B4-BE49-F238E27FC236}">
                <a16:creationId xmlns:a16="http://schemas.microsoft.com/office/drawing/2014/main" id="{44EB3843-2E69-42C4-B5BD-01841DBA7880}"/>
              </a:ext>
            </a:extLst>
          </p:cNvPr>
          <p:cNvPicPr>
            <a:picLocks noChangeAspect="1"/>
          </p:cNvPicPr>
          <p:nvPr/>
        </p:nvPicPr>
        <p:blipFill>
          <a:blip r:embed="rId4"/>
          <a:stretch>
            <a:fillRect/>
          </a:stretch>
        </p:blipFill>
        <p:spPr>
          <a:xfrm>
            <a:off x="76284" y="841738"/>
            <a:ext cx="3266202" cy="2513711"/>
          </a:xfrm>
          <a:prstGeom prst="rect">
            <a:avLst/>
          </a:prstGeom>
        </p:spPr>
      </p:pic>
      <p:pic>
        <p:nvPicPr>
          <p:cNvPr id="5" name="Picture 4">
            <a:extLst>
              <a:ext uri="{FF2B5EF4-FFF2-40B4-BE49-F238E27FC236}">
                <a16:creationId xmlns:a16="http://schemas.microsoft.com/office/drawing/2014/main" id="{6178AE99-5528-4AEF-AAB2-AD1064D6B750}"/>
              </a:ext>
            </a:extLst>
          </p:cNvPr>
          <p:cNvPicPr>
            <a:picLocks noChangeAspect="1"/>
          </p:cNvPicPr>
          <p:nvPr/>
        </p:nvPicPr>
        <p:blipFill>
          <a:blip r:embed="rId5"/>
          <a:stretch>
            <a:fillRect/>
          </a:stretch>
        </p:blipFill>
        <p:spPr>
          <a:xfrm>
            <a:off x="5891916" y="3429000"/>
            <a:ext cx="3168638" cy="2602950"/>
          </a:xfrm>
          <a:prstGeom prst="rect">
            <a:avLst/>
          </a:prstGeom>
        </p:spPr>
      </p:pic>
      <p:pic>
        <p:nvPicPr>
          <p:cNvPr id="13" name="Picture 12">
            <a:extLst>
              <a:ext uri="{FF2B5EF4-FFF2-40B4-BE49-F238E27FC236}">
                <a16:creationId xmlns:a16="http://schemas.microsoft.com/office/drawing/2014/main" id="{8D1EC302-3581-4E82-A057-E538F3E19713}"/>
              </a:ext>
            </a:extLst>
          </p:cNvPr>
          <p:cNvPicPr>
            <a:picLocks noChangeAspect="1"/>
          </p:cNvPicPr>
          <p:nvPr/>
        </p:nvPicPr>
        <p:blipFill>
          <a:blip r:embed="rId6"/>
          <a:stretch>
            <a:fillRect/>
          </a:stretch>
        </p:blipFill>
        <p:spPr>
          <a:xfrm>
            <a:off x="5891916" y="841737"/>
            <a:ext cx="3168637" cy="2513112"/>
          </a:xfrm>
          <a:prstGeom prst="rect">
            <a:avLst/>
          </a:prstGeom>
        </p:spPr>
      </p:pic>
      <p:pic>
        <p:nvPicPr>
          <p:cNvPr id="17" name="Picture 16">
            <a:extLst>
              <a:ext uri="{FF2B5EF4-FFF2-40B4-BE49-F238E27FC236}">
                <a16:creationId xmlns:a16="http://schemas.microsoft.com/office/drawing/2014/main" id="{275D7D79-45E4-4ABB-8DE5-298045D5CC28}"/>
              </a:ext>
            </a:extLst>
          </p:cNvPr>
          <p:cNvPicPr>
            <a:picLocks noChangeAspect="1"/>
          </p:cNvPicPr>
          <p:nvPr/>
        </p:nvPicPr>
        <p:blipFill>
          <a:blip r:embed="rId7"/>
          <a:stretch>
            <a:fillRect/>
          </a:stretch>
        </p:blipFill>
        <p:spPr>
          <a:xfrm>
            <a:off x="89248" y="3429000"/>
            <a:ext cx="3266202" cy="2587261"/>
          </a:xfrm>
          <a:prstGeom prst="rect">
            <a:avLst/>
          </a:prstGeom>
        </p:spPr>
      </p:pic>
      <p:pic>
        <p:nvPicPr>
          <p:cNvPr id="19" name="Picture 18">
            <a:extLst>
              <a:ext uri="{FF2B5EF4-FFF2-40B4-BE49-F238E27FC236}">
                <a16:creationId xmlns:a16="http://schemas.microsoft.com/office/drawing/2014/main" id="{473016B2-2463-4D1E-ACCE-E69D847C246A}"/>
              </a:ext>
            </a:extLst>
          </p:cNvPr>
          <p:cNvPicPr>
            <a:picLocks noChangeAspect="1"/>
          </p:cNvPicPr>
          <p:nvPr/>
        </p:nvPicPr>
        <p:blipFill>
          <a:blip r:embed="rId8"/>
          <a:stretch>
            <a:fillRect/>
          </a:stretch>
        </p:blipFill>
        <p:spPr>
          <a:xfrm>
            <a:off x="9287122" y="775855"/>
            <a:ext cx="2904877" cy="5256095"/>
          </a:xfrm>
          <a:prstGeom prst="rect">
            <a:avLst/>
          </a:prstGeom>
        </p:spPr>
      </p:pic>
      <p:pic>
        <p:nvPicPr>
          <p:cNvPr id="21" name="Picture 20">
            <a:extLst>
              <a:ext uri="{FF2B5EF4-FFF2-40B4-BE49-F238E27FC236}">
                <a16:creationId xmlns:a16="http://schemas.microsoft.com/office/drawing/2014/main" id="{C89F06B3-08F6-452C-9096-2C0D5691FB3E}"/>
              </a:ext>
            </a:extLst>
          </p:cNvPr>
          <p:cNvPicPr>
            <a:picLocks noChangeAspect="1"/>
          </p:cNvPicPr>
          <p:nvPr/>
        </p:nvPicPr>
        <p:blipFill>
          <a:blip r:embed="rId9"/>
          <a:stretch>
            <a:fillRect/>
          </a:stretch>
        </p:blipFill>
        <p:spPr>
          <a:xfrm>
            <a:off x="3058805" y="2413815"/>
            <a:ext cx="3266202" cy="2177468"/>
          </a:xfrm>
          <a:prstGeom prst="rect">
            <a:avLst/>
          </a:prstGeom>
        </p:spPr>
      </p:pic>
    </p:spTree>
    <p:extLst>
      <p:ext uri="{BB962C8B-B14F-4D97-AF65-F5344CB8AC3E}">
        <p14:creationId xmlns:p14="http://schemas.microsoft.com/office/powerpoint/2010/main" val="211640128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13" name="Subtitle 2">
            <a:extLst>
              <a:ext uri="{FF2B5EF4-FFF2-40B4-BE49-F238E27FC236}">
                <a16:creationId xmlns:a16="http://schemas.microsoft.com/office/drawing/2014/main" id="{EB4B6CA8-3C40-4A5B-BDDB-ACBD72B7C8B9}"/>
              </a:ext>
            </a:extLst>
          </p:cNvPr>
          <p:cNvSpPr>
            <a:spLocks noGrp="1"/>
          </p:cNvSpPr>
          <p:nvPr>
            <p:ph type="subTitle" idx="1"/>
          </p:nvPr>
        </p:nvSpPr>
        <p:spPr>
          <a:xfrm>
            <a:off x="0" y="2900459"/>
            <a:ext cx="8977752" cy="879061"/>
          </a:xfrm>
        </p:spPr>
        <p:txBody>
          <a:bodyPr>
            <a:noAutofit/>
          </a:bodyPr>
          <a:lstStyle/>
          <a:p>
            <a:pPr algn="ctr">
              <a:lnSpc>
                <a:spcPct val="150000"/>
              </a:lnSpc>
            </a:pPr>
            <a:r>
              <a:rPr lang="el-GR" sz="3600" b="1" dirty="0">
                <a:solidFill>
                  <a:srgbClr val="C00000"/>
                </a:solidFill>
                <a:latin typeface="Palatino Linotype" panose="02040502050505030304" pitchFamily="18" charset="0"/>
              </a:rPr>
              <a:t>ΣΑΝΑΤΟΡΙΑ</a:t>
            </a:r>
          </a:p>
        </p:txBody>
      </p:sp>
      <p:pic>
        <p:nvPicPr>
          <p:cNvPr id="2" name="Picture 1">
            <a:extLst>
              <a:ext uri="{FF2B5EF4-FFF2-40B4-BE49-F238E27FC236}">
                <a16:creationId xmlns:a16="http://schemas.microsoft.com/office/drawing/2014/main" id="{3817D027-810F-43EB-BCAE-6CA0E69929AB}"/>
              </a:ext>
            </a:extLst>
          </p:cNvPr>
          <p:cNvPicPr>
            <a:picLocks noChangeAspect="1"/>
          </p:cNvPicPr>
          <p:nvPr/>
        </p:nvPicPr>
        <p:blipFill>
          <a:blip r:embed="rId4"/>
          <a:stretch>
            <a:fillRect/>
          </a:stretch>
        </p:blipFill>
        <p:spPr>
          <a:xfrm>
            <a:off x="9282545" y="1819563"/>
            <a:ext cx="2909455" cy="3214255"/>
          </a:xfrm>
          <a:prstGeom prst="rect">
            <a:avLst/>
          </a:prstGeom>
        </p:spPr>
      </p:pic>
    </p:spTree>
    <p:extLst>
      <p:ext uri="{BB962C8B-B14F-4D97-AF65-F5344CB8AC3E}">
        <p14:creationId xmlns:p14="http://schemas.microsoft.com/office/powerpoint/2010/main" val="201108028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13" name="Subtitle 2">
            <a:extLst>
              <a:ext uri="{FF2B5EF4-FFF2-40B4-BE49-F238E27FC236}">
                <a16:creationId xmlns:a16="http://schemas.microsoft.com/office/drawing/2014/main" id="{EB4B6CA8-3C40-4A5B-BDDB-ACBD72B7C8B9}"/>
              </a:ext>
            </a:extLst>
          </p:cNvPr>
          <p:cNvSpPr>
            <a:spLocks noGrp="1"/>
          </p:cNvSpPr>
          <p:nvPr>
            <p:ph type="subTitle" idx="1"/>
          </p:nvPr>
        </p:nvSpPr>
        <p:spPr>
          <a:xfrm>
            <a:off x="0" y="868569"/>
            <a:ext cx="9144000" cy="4322267"/>
          </a:xfrm>
        </p:spPr>
        <p:txBody>
          <a:bodyPr>
            <a:noAutofit/>
          </a:bodyPr>
          <a:lstStyle/>
          <a:p>
            <a:pPr marL="285750" indent="-285750">
              <a:lnSpc>
                <a:spcPct val="100000"/>
              </a:lnSpc>
              <a:buClr>
                <a:srgbClr val="FF0000"/>
              </a:buClr>
              <a:buFont typeface="Wingdings" panose="05000000000000000000" pitchFamily="2" charset="2"/>
              <a:buChar char="Ø"/>
            </a:pPr>
            <a:r>
              <a:rPr lang="el-GR" sz="1800" b="1" dirty="0">
                <a:solidFill>
                  <a:srgbClr val="C00000"/>
                </a:solidFill>
                <a:latin typeface="Palatino Linotype" panose="02040502050505030304" pitchFamily="18" charset="0"/>
              </a:rPr>
              <a:t>Τα σανατόρια κτίσθηκαν σε εξοχικές περιοχές, συνήθως µεγάλου υψοµέτρου, µέσα σε δάση κωνοφόρων (έλατα, πεύκα, κλπ.), όπου κυριαρχούσε ο καθαρός αέρας.</a:t>
            </a:r>
          </a:p>
          <a:p>
            <a:pPr marL="285750" indent="-285750">
              <a:lnSpc>
                <a:spcPct val="100000"/>
              </a:lnSpc>
              <a:buClr>
                <a:srgbClr val="FF0000"/>
              </a:buClr>
              <a:buFont typeface="Wingdings" panose="05000000000000000000" pitchFamily="2" charset="2"/>
              <a:buChar char="Ø"/>
            </a:pPr>
            <a:r>
              <a:rPr lang="el-GR" sz="1800" b="1" dirty="0">
                <a:solidFill>
                  <a:srgbClr val="C00000"/>
                </a:solidFill>
                <a:latin typeface="Palatino Linotype" panose="02040502050505030304" pitchFamily="18" charset="0"/>
              </a:rPr>
              <a:t>Ο Brehmer, θεωρούσε βασικό παράγοντα της θεραπείας τη µετάβαση του ασθενούς σε «</a:t>
            </a:r>
            <a:r>
              <a:rPr lang="el-GR" sz="1800" b="1" i="1" dirty="0">
                <a:solidFill>
                  <a:srgbClr val="C00000"/>
                </a:solidFill>
                <a:latin typeface="Palatino Linotype" panose="02040502050505030304" pitchFamily="18" charset="0"/>
              </a:rPr>
              <a:t>άνοσο τόπο</a:t>
            </a:r>
            <a:r>
              <a:rPr lang="el-GR" sz="1800" b="1" dirty="0">
                <a:solidFill>
                  <a:srgbClr val="C00000"/>
                </a:solidFill>
                <a:latin typeface="Palatino Linotype" panose="02040502050505030304" pitchFamily="18" charset="0"/>
              </a:rPr>
              <a:t>», δηλαδή σε µέρος όπου οι κάτοικοι δεν αρρώσταιναν από φυµατίωση.</a:t>
            </a:r>
          </a:p>
          <a:p>
            <a:pPr marL="285750" indent="-285750">
              <a:lnSpc>
                <a:spcPct val="100000"/>
              </a:lnSpc>
              <a:buClr>
                <a:srgbClr val="FF0000"/>
              </a:buClr>
              <a:buFont typeface="Wingdings" panose="05000000000000000000" pitchFamily="2" charset="2"/>
              <a:buChar char="Ø"/>
            </a:pPr>
            <a:r>
              <a:rPr lang="el-GR" sz="1800" b="1" dirty="0">
                <a:solidFill>
                  <a:srgbClr val="C00000"/>
                </a:solidFill>
                <a:latin typeface="Palatino Linotype" panose="02040502050505030304" pitchFamily="18" charset="0"/>
              </a:rPr>
              <a:t>Το σκεπτικό του Brehmer βασίστηκε στις θεωρίες των Ιπποκράτη και Γαληνού, οι οποίοι πίστευαν στο µίασµα του εισπνεόµενου αέρα. </a:t>
            </a:r>
          </a:p>
          <a:p>
            <a:pPr marL="285750" indent="-285750">
              <a:lnSpc>
                <a:spcPct val="100000"/>
              </a:lnSpc>
              <a:buClr>
                <a:srgbClr val="FF0000"/>
              </a:buClr>
              <a:buFont typeface="Wingdings" panose="05000000000000000000" pitchFamily="2" charset="2"/>
              <a:buChar char="Ø"/>
            </a:pPr>
            <a:r>
              <a:rPr lang="el-GR" sz="1800" b="1" dirty="0">
                <a:solidFill>
                  <a:srgbClr val="C00000"/>
                </a:solidFill>
                <a:latin typeface="Palatino Linotype" panose="02040502050505030304" pitchFamily="18" charset="0"/>
              </a:rPr>
              <a:t>Η άποψη αυτή ενισχύθηκε και µετέπειτα, έτσι το Νταβός (Ελβετία) βρέθηκε στην κορυφή των προτιµήσεων των πλουσίων φυµατιώντων και γενικότερα η Ελβετία, λόγω του ξηρού κλίµατος και του µεγαλύτερου υψοµέτρου, σε σχέση µε τα Γερµανικά βουνά.</a:t>
            </a:r>
          </a:p>
          <a:p>
            <a:pPr marL="285750" indent="-285750">
              <a:lnSpc>
                <a:spcPct val="100000"/>
              </a:lnSpc>
              <a:buClr>
                <a:srgbClr val="FF0000"/>
              </a:buClr>
              <a:buFont typeface="Wingdings" panose="05000000000000000000" pitchFamily="2" charset="2"/>
              <a:buChar char="Ø"/>
            </a:pPr>
            <a:r>
              <a:rPr lang="el-GR" sz="1800" b="1" dirty="0">
                <a:solidFill>
                  <a:srgbClr val="C00000"/>
                </a:solidFill>
                <a:latin typeface="Palatino Linotype" panose="02040502050505030304" pitchFamily="18" charset="0"/>
              </a:rPr>
              <a:t>Έτσι, εκείνη την εποχή χωρίς ιδιαίτερες ιατροπεριβαλλοντικές γνώσεις, αλλά µε την διαπίστωση ότι πολλοί πάσχοντες έβλεπαν βελτίωση στην υγεία τους και ότι οι κάτοικοι των υψηλών περιοχών δεν αρρώσταιναν, συνετέλεσαν στην εγκατάσταση των σανατορίων αντίστοιχες εξοχικές περιοχές</a:t>
            </a:r>
            <a:endParaRPr lang="el-GR" sz="3600" b="1" dirty="0">
              <a:solidFill>
                <a:srgbClr val="C00000"/>
              </a:solidFill>
              <a:latin typeface="Palatino Linotype" panose="02040502050505030304" pitchFamily="18" charset="0"/>
            </a:endParaRPr>
          </a:p>
        </p:txBody>
      </p:sp>
      <p:sp>
        <p:nvSpPr>
          <p:cNvPr id="4" name="Rectangle 3">
            <a:extLst>
              <a:ext uri="{FF2B5EF4-FFF2-40B4-BE49-F238E27FC236}">
                <a16:creationId xmlns:a16="http://schemas.microsoft.com/office/drawing/2014/main" id="{C8408338-FAAA-4F22-B69F-11F7AA075EB8}"/>
              </a:ext>
            </a:extLst>
          </p:cNvPr>
          <p:cNvSpPr/>
          <p:nvPr/>
        </p:nvSpPr>
        <p:spPr>
          <a:xfrm>
            <a:off x="9544875" y="2974109"/>
            <a:ext cx="2355641" cy="553998"/>
          </a:xfrm>
          <a:prstGeom prst="rect">
            <a:avLst/>
          </a:prstGeom>
        </p:spPr>
        <p:txBody>
          <a:bodyPr wrap="square">
            <a:spAutoFit/>
          </a:bodyPr>
          <a:lstStyle/>
          <a:p>
            <a:pPr algn="ctr"/>
            <a:r>
              <a:rPr lang="en-GB" sz="1600" b="1" dirty="0">
                <a:solidFill>
                  <a:srgbClr val="FF0000"/>
                </a:solidFill>
                <a:latin typeface="Palatino Linotype" panose="02040502050505030304" pitchFamily="18" charset="0"/>
              </a:rPr>
              <a:t>Hermann </a:t>
            </a:r>
            <a:r>
              <a:rPr lang="en-GB" sz="1600" b="1" dirty="0" err="1">
                <a:solidFill>
                  <a:srgbClr val="FF0000"/>
                </a:solidFill>
                <a:latin typeface="Palatino Linotype" panose="02040502050505030304" pitchFamily="18" charset="0"/>
              </a:rPr>
              <a:t>Brehmer</a:t>
            </a:r>
            <a:r>
              <a:rPr lang="en-GB" sz="1600" b="1" dirty="0">
                <a:solidFill>
                  <a:srgbClr val="FF0000"/>
                </a:solidFill>
                <a:latin typeface="Palatino Linotype" panose="02040502050505030304" pitchFamily="18" charset="0"/>
              </a:rPr>
              <a:t> </a:t>
            </a:r>
          </a:p>
          <a:p>
            <a:pPr algn="ctr"/>
            <a:r>
              <a:rPr lang="en-GB" sz="1400" b="1" dirty="0">
                <a:solidFill>
                  <a:srgbClr val="FF0000"/>
                </a:solidFill>
                <a:latin typeface="Palatino Linotype" panose="02040502050505030304" pitchFamily="18" charset="0"/>
              </a:rPr>
              <a:t>(</a:t>
            </a:r>
            <a:r>
              <a:rPr lang="en-GB" sz="1200" b="1" i="1" dirty="0">
                <a:solidFill>
                  <a:srgbClr val="FF0000"/>
                </a:solidFill>
                <a:latin typeface="Palatino Linotype" panose="02040502050505030304" pitchFamily="18" charset="0"/>
              </a:rPr>
              <a:t>14 </a:t>
            </a:r>
            <a:r>
              <a:rPr lang="el-GR" sz="1200" b="1" i="1" dirty="0">
                <a:solidFill>
                  <a:srgbClr val="FF0000"/>
                </a:solidFill>
                <a:latin typeface="Palatino Linotype" panose="02040502050505030304" pitchFamily="18" charset="0"/>
              </a:rPr>
              <a:t>ΑΥΓ</a:t>
            </a:r>
            <a:r>
              <a:rPr lang="en-GB" sz="1200" b="1" i="1" dirty="0">
                <a:solidFill>
                  <a:srgbClr val="FF0000"/>
                </a:solidFill>
                <a:latin typeface="Palatino Linotype" panose="02040502050505030304" pitchFamily="18" charset="0"/>
              </a:rPr>
              <a:t> 1826</a:t>
            </a:r>
            <a:r>
              <a:rPr lang="el-GR" sz="1200" b="1" i="1" dirty="0">
                <a:solidFill>
                  <a:srgbClr val="FF0000"/>
                </a:solidFill>
                <a:latin typeface="Palatino Linotype" panose="02040502050505030304" pitchFamily="18" charset="0"/>
              </a:rPr>
              <a:t>-</a:t>
            </a:r>
            <a:r>
              <a:rPr lang="en-GB" sz="1200" b="1" i="1" dirty="0">
                <a:solidFill>
                  <a:srgbClr val="FF0000"/>
                </a:solidFill>
                <a:latin typeface="Palatino Linotype" panose="02040502050505030304" pitchFamily="18" charset="0"/>
              </a:rPr>
              <a:t>28 </a:t>
            </a:r>
            <a:r>
              <a:rPr lang="el-GR" sz="1200" b="1" i="1" dirty="0">
                <a:solidFill>
                  <a:srgbClr val="FF0000"/>
                </a:solidFill>
                <a:latin typeface="Palatino Linotype" panose="02040502050505030304" pitchFamily="18" charset="0"/>
              </a:rPr>
              <a:t>ΔΕΚ</a:t>
            </a:r>
            <a:r>
              <a:rPr lang="en-GB" sz="1200" b="1" i="1" dirty="0">
                <a:solidFill>
                  <a:srgbClr val="FF0000"/>
                </a:solidFill>
                <a:latin typeface="Palatino Linotype" panose="02040502050505030304" pitchFamily="18" charset="0"/>
              </a:rPr>
              <a:t> 1889</a:t>
            </a:r>
            <a:r>
              <a:rPr lang="en-GB" sz="1400" b="1" dirty="0">
                <a:solidFill>
                  <a:srgbClr val="FF0000"/>
                </a:solidFill>
                <a:latin typeface="Palatino Linotype" panose="02040502050505030304" pitchFamily="18" charset="0"/>
              </a:rPr>
              <a:t>) </a:t>
            </a:r>
          </a:p>
        </p:txBody>
      </p:sp>
      <p:pic>
        <p:nvPicPr>
          <p:cNvPr id="5" name="Picture 4">
            <a:extLst>
              <a:ext uri="{FF2B5EF4-FFF2-40B4-BE49-F238E27FC236}">
                <a16:creationId xmlns:a16="http://schemas.microsoft.com/office/drawing/2014/main" id="{C7B10663-5071-489D-8ADF-A10DC23201A7}"/>
              </a:ext>
            </a:extLst>
          </p:cNvPr>
          <p:cNvPicPr>
            <a:picLocks noChangeAspect="1"/>
          </p:cNvPicPr>
          <p:nvPr/>
        </p:nvPicPr>
        <p:blipFill>
          <a:blip r:embed="rId4"/>
          <a:stretch>
            <a:fillRect/>
          </a:stretch>
        </p:blipFill>
        <p:spPr>
          <a:xfrm>
            <a:off x="9733684" y="806154"/>
            <a:ext cx="1978025" cy="2167955"/>
          </a:xfrm>
          <a:prstGeom prst="rect">
            <a:avLst/>
          </a:prstGeom>
        </p:spPr>
      </p:pic>
      <p:pic>
        <p:nvPicPr>
          <p:cNvPr id="9" name="Picture 8">
            <a:extLst>
              <a:ext uri="{FF2B5EF4-FFF2-40B4-BE49-F238E27FC236}">
                <a16:creationId xmlns:a16="http://schemas.microsoft.com/office/drawing/2014/main" id="{42F94262-9E04-487C-B5FA-283D8DC0FD78}"/>
              </a:ext>
            </a:extLst>
          </p:cNvPr>
          <p:cNvPicPr>
            <a:picLocks noChangeAspect="1"/>
          </p:cNvPicPr>
          <p:nvPr/>
        </p:nvPicPr>
        <p:blipFill>
          <a:blip r:embed="rId5"/>
          <a:stretch>
            <a:fillRect/>
          </a:stretch>
        </p:blipFill>
        <p:spPr>
          <a:xfrm>
            <a:off x="9266093" y="3743550"/>
            <a:ext cx="2925907" cy="2308295"/>
          </a:xfrm>
          <a:prstGeom prst="rect">
            <a:avLst/>
          </a:prstGeom>
        </p:spPr>
      </p:pic>
    </p:spTree>
    <p:extLst>
      <p:ext uri="{BB962C8B-B14F-4D97-AF65-F5344CB8AC3E}">
        <p14:creationId xmlns:p14="http://schemas.microsoft.com/office/powerpoint/2010/main" val="54621834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8" name="Subtitle 2">
            <a:extLst>
              <a:ext uri="{FF2B5EF4-FFF2-40B4-BE49-F238E27FC236}">
                <a16:creationId xmlns:a16="http://schemas.microsoft.com/office/drawing/2014/main" id="{59A96957-07C2-4280-BA04-8A0AE9C261F5}"/>
              </a:ext>
            </a:extLst>
          </p:cNvPr>
          <p:cNvSpPr txBox="1">
            <a:spLocks/>
          </p:cNvSpPr>
          <p:nvPr/>
        </p:nvSpPr>
        <p:spPr>
          <a:xfrm>
            <a:off x="9264072" y="4474528"/>
            <a:ext cx="2927927" cy="1312054"/>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lvl="0" algn="ctr">
              <a:buClr>
                <a:srgbClr val="40BAD2"/>
              </a:buClr>
              <a:defRPr/>
            </a:pPr>
            <a:r>
              <a:rPr lang="el-GR" sz="1400" b="1" dirty="0">
                <a:solidFill>
                  <a:srgbClr val="C00000"/>
                </a:solidFill>
                <a:latin typeface="Palatino Linotype" panose="02040502050505030304" pitchFamily="18" charset="0"/>
              </a:rPr>
              <a:t>Φινλανδικό γραμματόσημο του 1978 που απεικονίζει το σανατόριο για ασθενείς φυματίωσης του Παϊμίο, το οποίο σχεδιάστηκε από τον Άλβαρ Άαλτο.</a:t>
            </a:r>
            <a:endParaRPr kumimoji="0" lang="el-GR" sz="14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pic>
        <p:nvPicPr>
          <p:cNvPr id="2" name="Picture 1">
            <a:extLst>
              <a:ext uri="{FF2B5EF4-FFF2-40B4-BE49-F238E27FC236}">
                <a16:creationId xmlns:a16="http://schemas.microsoft.com/office/drawing/2014/main" id="{B63368E9-A72E-4EF0-B70A-E620FDB84E8B}"/>
              </a:ext>
            </a:extLst>
          </p:cNvPr>
          <p:cNvPicPr>
            <a:picLocks noChangeAspect="1"/>
          </p:cNvPicPr>
          <p:nvPr/>
        </p:nvPicPr>
        <p:blipFill>
          <a:blip r:embed="rId4"/>
          <a:stretch>
            <a:fillRect/>
          </a:stretch>
        </p:blipFill>
        <p:spPr>
          <a:xfrm>
            <a:off x="9264073" y="762477"/>
            <a:ext cx="2927927" cy="3643611"/>
          </a:xfrm>
          <a:prstGeom prst="rect">
            <a:avLst/>
          </a:prstGeom>
        </p:spPr>
      </p:pic>
      <p:pic>
        <p:nvPicPr>
          <p:cNvPr id="9" name="Picture 8">
            <a:extLst>
              <a:ext uri="{FF2B5EF4-FFF2-40B4-BE49-F238E27FC236}">
                <a16:creationId xmlns:a16="http://schemas.microsoft.com/office/drawing/2014/main" id="{1C78621D-49AD-4038-9603-48B9CB7C5D8B}"/>
              </a:ext>
            </a:extLst>
          </p:cNvPr>
          <p:cNvPicPr>
            <a:picLocks noChangeAspect="1"/>
          </p:cNvPicPr>
          <p:nvPr/>
        </p:nvPicPr>
        <p:blipFill>
          <a:blip r:embed="rId5"/>
          <a:stretch>
            <a:fillRect/>
          </a:stretch>
        </p:blipFill>
        <p:spPr>
          <a:xfrm>
            <a:off x="-1" y="762477"/>
            <a:ext cx="4402268" cy="2324698"/>
          </a:xfrm>
          <a:prstGeom prst="rect">
            <a:avLst/>
          </a:prstGeom>
        </p:spPr>
      </p:pic>
      <p:sp>
        <p:nvSpPr>
          <p:cNvPr id="13" name="Rectangle 12">
            <a:extLst>
              <a:ext uri="{FF2B5EF4-FFF2-40B4-BE49-F238E27FC236}">
                <a16:creationId xmlns:a16="http://schemas.microsoft.com/office/drawing/2014/main" id="{E4896AD3-FE11-4021-AE40-303E787DAD92}"/>
              </a:ext>
            </a:extLst>
          </p:cNvPr>
          <p:cNvSpPr/>
          <p:nvPr/>
        </p:nvSpPr>
        <p:spPr>
          <a:xfrm>
            <a:off x="701865" y="3059668"/>
            <a:ext cx="2630848" cy="369332"/>
          </a:xfrm>
          <a:prstGeom prst="rect">
            <a:avLst/>
          </a:prstGeom>
        </p:spPr>
        <p:txBody>
          <a:bodyPr wrap="none">
            <a:spAutoFit/>
          </a:bodyPr>
          <a:lstStyle/>
          <a:p>
            <a:r>
              <a:rPr lang="en-GB" dirty="0">
                <a:solidFill>
                  <a:srgbClr val="FF0000"/>
                </a:solidFill>
                <a:latin typeface="Palatino Linotype" panose="02040502050505030304" pitchFamily="18" charset="0"/>
              </a:rPr>
              <a:t>Davos-Dorf Sanatorium</a:t>
            </a:r>
          </a:p>
        </p:txBody>
      </p:sp>
      <p:pic>
        <p:nvPicPr>
          <p:cNvPr id="14" name="Picture 13">
            <a:extLst>
              <a:ext uri="{FF2B5EF4-FFF2-40B4-BE49-F238E27FC236}">
                <a16:creationId xmlns:a16="http://schemas.microsoft.com/office/drawing/2014/main" id="{8F3C996A-0452-49EB-B707-3FAB2E490476}"/>
              </a:ext>
            </a:extLst>
          </p:cNvPr>
          <p:cNvPicPr>
            <a:picLocks noChangeAspect="1"/>
          </p:cNvPicPr>
          <p:nvPr/>
        </p:nvPicPr>
        <p:blipFill>
          <a:blip r:embed="rId6"/>
          <a:stretch>
            <a:fillRect/>
          </a:stretch>
        </p:blipFill>
        <p:spPr>
          <a:xfrm>
            <a:off x="4502926" y="746672"/>
            <a:ext cx="4620828" cy="2340504"/>
          </a:xfrm>
          <a:prstGeom prst="rect">
            <a:avLst/>
          </a:prstGeom>
        </p:spPr>
      </p:pic>
      <p:sp>
        <p:nvSpPr>
          <p:cNvPr id="15" name="Rectangle 14">
            <a:extLst>
              <a:ext uri="{FF2B5EF4-FFF2-40B4-BE49-F238E27FC236}">
                <a16:creationId xmlns:a16="http://schemas.microsoft.com/office/drawing/2014/main" id="{93633781-DE2A-4B6B-B6B6-45C1A22B2CBC}"/>
              </a:ext>
            </a:extLst>
          </p:cNvPr>
          <p:cNvSpPr/>
          <p:nvPr/>
        </p:nvSpPr>
        <p:spPr>
          <a:xfrm>
            <a:off x="5059607" y="3087175"/>
            <a:ext cx="3694473" cy="369332"/>
          </a:xfrm>
          <a:prstGeom prst="rect">
            <a:avLst/>
          </a:prstGeom>
        </p:spPr>
        <p:txBody>
          <a:bodyPr wrap="none">
            <a:spAutoFit/>
          </a:bodyPr>
          <a:lstStyle/>
          <a:p>
            <a:r>
              <a:rPr lang="en-GB" dirty="0">
                <a:solidFill>
                  <a:srgbClr val="FF0000"/>
                </a:solidFill>
                <a:latin typeface="Palatino Linotype" panose="02040502050505030304" pitchFamily="18" charset="0"/>
              </a:rPr>
              <a:t>Mississippi’s Sanatorium Museum</a:t>
            </a:r>
          </a:p>
        </p:txBody>
      </p:sp>
      <p:pic>
        <p:nvPicPr>
          <p:cNvPr id="16" name="Picture 15">
            <a:extLst>
              <a:ext uri="{FF2B5EF4-FFF2-40B4-BE49-F238E27FC236}">
                <a16:creationId xmlns:a16="http://schemas.microsoft.com/office/drawing/2014/main" id="{C6DBECC6-BEFF-46B4-B503-03C44D38C975}"/>
              </a:ext>
            </a:extLst>
          </p:cNvPr>
          <p:cNvPicPr>
            <a:picLocks noChangeAspect="1"/>
          </p:cNvPicPr>
          <p:nvPr/>
        </p:nvPicPr>
        <p:blipFill>
          <a:blip r:embed="rId7"/>
          <a:stretch>
            <a:fillRect/>
          </a:stretch>
        </p:blipFill>
        <p:spPr>
          <a:xfrm>
            <a:off x="7622" y="3428999"/>
            <a:ext cx="4394645" cy="2308639"/>
          </a:xfrm>
          <a:prstGeom prst="rect">
            <a:avLst/>
          </a:prstGeom>
        </p:spPr>
      </p:pic>
      <p:sp>
        <p:nvSpPr>
          <p:cNvPr id="17" name="Rectangle 16">
            <a:extLst>
              <a:ext uri="{FF2B5EF4-FFF2-40B4-BE49-F238E27FC236}">
                <a16:creationId xmlns:a16="http://schemas.microsoft.com/office/drawing/2014/main" id="{ECEB1E5A-7AD4-443B-8A64-DFDF912C3164}"/>
              </a:ext>
            </a:extLst>
          </p:cNvPr>
          <p:cNvSpPr/>
          <p:nvPr/>
        </p:nvSpPr>
        <p:spPr>
          <a:xfrm>
            <a:off x="577651" y="5786582"/>
            <a:ext cx="3348994" cy="369332"/>
          </a:xfrm>
          <a:prstGeom prst="rect">
            <a:avLst/>
          </a:prstGeom>
        </p:spPr>
        <p:txBody>
          <a:bodyPr wrap="none">
            <a:spAutoFit/>
          </a:bodyPr>
          <a:lstStyle/>
          <a:p>
            <a:r>
              <a:rPr lang="en-GB" dirty="0">
                <a:solidFill>
                  <a:srgbClr val="FF0000"/>
                </a:solidFill>
                <a:latin typeface="Palatino Linotype" panose="02040502050505030304" pitchFamily="18" charset="0"/>
              </a:rPr>
              <a:t>Sanatorium du Basil – Belgium</a:t>
            </a:r>
          </a:p>
        </p:txBody>
      </p:sp>
      <p:pic>
        <p:nvPicPr>
          <p:cNvPr id="18" name="Picture 17">
            <a:extLst>
              <a:ext uri="{FF2B5EF4-FFF2-40B4-BE49-F238E27FC236}">
                <a16:creationId xmlns:a16="http://schemas.microsoft.com/office/drawing/2014/main" id="{956E5DA9-910E-40AD-ADC8-A87BFF416CEF}"/>
              </a:ext>
            </a:extLst>
          </p:cNvPr>
          <p:cNvPicPr>
            <a:picLocks noChangeAspect="1"/>
          </p:cNvPicPr>
          <p:nvPr/>
        </p:nvPicPr>
        <p:blipFill>
          <a:blip r:embed="rId8"/>
          <a:stretch>
            <a:fillRect/>
          </a:stretch>
        </p:blipFill>
        <p:spPr>
          <a:xfrm>
            <a:off x="4502926" y="3442752"/>
            <a:ext cx="4620828" cy="2281132"/>
          </a:xfrm>
          <a:prstGeom prst="rect">
            <a:avLst/>
          </a:prstGeom>
        </p:spPr>
      </p:pic>
      <p:sp>
        <p:nvSpPr>
          <p:cNvPr id="19" name="Rectangle 18">
            <a:extLst>
              <a:ext uri="{FF2B5EF4-FFF2-40B4-BE49-F238E27FC236}">
                <a16:creationId xmlns:a16="http://schemas.microsoft.com/office/drawing/2014/main" id="{2E9CC3EB-AA2B-4E28-B68F-0FB463C1DB5F}"/>
              </a:ext>
            </a:extLst>
          </p:cNvPr>
          <p:cNvSpPr/>
          <p:nvPr/>
        </p:nvSpPr>
        <p:spPr>
          <a:xfrm>
            <a:off x="5258308" y="5786582"/>
            <a:ext cx="2747868" cy="369332"/>
          </a:xfrm>
          <a:prstGeom prst="rect">
            <a:avLst/>
          </a:prstGeom>
        </p:spPr>
        <p:txBody>
          <a:bodyPr wrap="none">
            <a:spAutoFit/>
          </a:bodyPr>
          <a:lstStyle/>
          <a:p>
            <a:r>
              <a:rPr lang="en-GB" dirty="0" err="1">
                <a:solidFill>
                  <a:srgbClr val="FF0000"/>
                </a:solidFill>
                <a:latin typeface="Palatino Linotype" panose="02040502050505030304" pitchFamily="18" charset="0"/>
              </a:rPr>
              <a:t>Sanatorio</a:t>
            </a:r>
            <a:r>
              <a:rPr lang="en-GB" dirty="0">
                <a:solidFill>
                  <a:srgbClr val="FF0000"/>
                </a:solidFill>
                <a:latin typeface="Palatino Linotype" panose="02040502050505030304" pitchFamily="18" charset="0"/>
              </a:rPr>
              <a:t> de La Barranca</a:t>
            </a:r>
          </a:p>
        </p:txBody>
      </p:sp>
    </p:spTree>
    <p:extLst>
      <p:ext uri="{BB962C8B-B14F-4D97-AF65-F5344CB8AC3E}">
        <p14:creationId xmlns:p14="http://schemas.microsoft.com/office/powerpoint/2010/main" val="123481304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8" name="Subtitle 2">
            <a:extLst>
              <a:ext uri="{FF2B5EF4-FFF2-40B4-BE49-F238E27FC236}">
                <a16:creationId xmlns:a16="http://schemas.microsoft.com/office/drawing/2014/main" id="{59A96957-07C2-4280-BA04-8A0AE9C261F5}"/>
              </a:ext>
            </a:extLst>
          </p:cNvPr>
          <p:cNvSpPr txBox="1">
            <a:spLocks/>
          </p:cNvSpPr>
          <p:nvPr/>
        </p:nvSpPr>
        <p:spPr>
          <a:xfrm>
            <a:off x="9591842" y="4340823"/>
            <a:ext cx="2189340" cy="38618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marL="0" marR="0" lvl="0" indent="0" algn="ctr" defTabSz="914400" rtl="0" eaLnBrk="1" fontAlgn="auto" latinLnBrk="0" hangingPunct="1">
              <a:lnSpc>
                <a:spcPct val="90000"/>
              </a:lnSpc>
              <a:spcBef>
                <a:spcPts val="1200"/>
              </a:spcBef>
              <a:spcAft>
                <a:spcPts val="0"/>
              </a:spcAft>
              <a:buClr>
                <a:srgbClr val="40BAD2"/>
              </a:buClr>
              <a:buSzTx/>
              <a:buFont typeface="Wingdings 2" pitchFamily="18" charset="2"/>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Στρεπτομυκίνη</a:t>
            </a:r>
          </a:p>
          <a:p>
            <a:pPr marL="0" marR="0" lvl="0" indent="0" algn="l" defTabSz="914400" rtl="0" eaLnBrk="1" fontAlgn="auto" latinLnBrk="0" hangingPunct="1">
              <a:lnSpc>
                <a:spcPct val="90000"/>
              </a:lnSpc>
              <a:spcBef>
                <a:spcPts val="1200"/>
              </a:spcBef>
              <a:spcAft>
                <a:spcPts val="0"/>
              </a:spcAft>
              <a:buClr>
                <a:srgbClr val="40BAD2"/>
              </a:buClr>
              <a:buSzTx/>
              <a:buFont typeface="Wingdings 2" pitchFamily="18" charset="2"/>
              <a:buNone/>
              <a:tabLst/>
              <a:defRPr/>
            </a:pPr>
            <a:endParaRPr kumimoji="0" lang="en-GB" sz="18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pic>
        <p:nvPicPr>
          <p:cNvPr id="4" name="Picture 3">
            <a:extLst>
              <a:ext uri="{FF2B5EF4-FFF2-40B4-BE49-F238E27FC236}">
                <a16:creationId xmlns:a16="http://schemas.microsoft.com/office/drawing/2014/main" id="{A730F06A-4CB0-4475-B544-D7E7E3919180}"/>
              </a:ext>
            </a:extLst>
          </p:cNvPr>
          <p:cNvPicPr>
            <a:picLocks noChangeAspect="1"/>
          </p:cNvPicPr>
          <p:nvPr/>
        </p:nvPicPr>
        <p:blipFill>
          <a:blip r:embed="rId4"/>
          <a:stretch>
            <a:fillRect/>
          </a:stretch>
        </p:blipFill>
        <p:spPr>
          <a:xfrm>
            <a:off x="4690628" y="762477"/>
            <a:ext cx="4476353" cy="1885403"/>
          </a:xfrm>
          <a:prstGeom prst="rect">
            <a:avLst/>
          </a:prstGeom>
        </p:spPr>
      </p:pic>
      <p:sp>
        <p:nvSpPr>
          <p:cNvPr id="6" name="Rectangle 5">
            <a:extLst>
              <a:ext uri="{FF2B5EF4-FFF2-40B4-BE49-F238E27FC236}">
                <a16:creationId xmlns:a16="http://schemas.microsoft.com/office/drawing/2014/main" id="{BC63D52F-5E66-4285-B698-CB6785E519B7}"/>
              </a:ext>
            </a:extLst>
          </p:cNvPr>
          <p:cNvSpPr/>
          <p:nvPr/>
        </p:nvSpPr>
        <p:spPr>
          <a:xfrm>
            <a:off x="4690629" y="2647881"/>
            <a:ext cx="3971636" cy="584775"/>
          </a:xfrm>
          <a:prstGeom prst="rect">
            <a:avLst/>
          </a:prstGeom>
        </p:spPr>
        <p:txBody>
          <a:bodyPr wrap="square">
            <a:spAutoFit/>
          </a:bodyPr>
          <a:lstStyle/>
          <a:p>
            <a:pPr algn="ctr"/>
            <a:r>
              <a:rPr lang="el-GR" sz="1600" b="1" dirty="0">
                <a:solidFill>
                  <a:srgbClr val="FF0000"/>
                </a:solidFill>
                <a:latin typeface="Palatino Linotype" panose="02040502050505030304" pitchFamily="18" charset="0"/>
              </a:rPr>
              <a:t>Το Σανατόριο της «Μάνας» πλησίον του χωριού Μαγούλιανα της Βυτίνας</a:t>
            </a:r>
            <a:endParaRPr lang="en-GB" sz="1600" b="1" dirty="0">
              <a:solidFill>
                <a:srgbClr val="FF0000"/>
              </a:solidFill>
              <a:latin typeface="Palatino Linotype" panose="02040502050505030304" pitchFamily="18" charset="0"/>
            </a:endParaRPr>
          </a:p>
        </p:txBody>
      </p:sp>
      <p:pic>
        <p:nvPicPr>
          <p:cNvPr id="9" name="Picture 8">
            <a:extLst>
              <a:ext uri="{FF2B5EF4-FFF2-40B4-BE49-F238E27FC236}">
                <a16:creationId xmlns:a16="http://schemas.microsoft.com/office/drawing/2014/main" id="{5209A0FF-97C9-45F5-9CBB-CEAE4BB0CC08}"/>
              </a:ext>
            </a:extLst>
          </p:cNvPr>
          <p:cNvPicPr>
            <a:picLocks noChangeAspect="1"/>
          </p:cNvPicPr>
          <p:nvPr/>
        </p:nvPicPr>
        <p:blipFill>
          <a:blip r:embed="rId5"/>
          <a:stretch>
            <a:fillRect/>
          </a:stretch>
        </p:blipFill>
        <p:spPr>
          <a:xfrm>
            <a:off x="0" y="3477822"/>
            <a:ext cx="4282784" cy="2130289"/>
          </a:xfrm>
          <a:prstGeom prst="rect">
            <a:avLst/>
          </a:prstGeom>
        </p:spPr>
      </p:pic>
      <p:sp>
        <p:nvSpPr>
          <p:cNvPr id="13" name="Rectangle 12">
            <a:extLst>
              <a:ext uri="{FF2B5EF4-FFF2-40B4-BE49-F238E27FC236}">
                <a16:creationId xmlns:a16="http://schemas.microsoft.com/office/drawing/2014/main" id="{700EA92F-E056-4449-8900-29C2E03DA08D}"/>
              </a:ext>
            </a:extLst>
          </p:cNvPr>
          <p:cNvSpPr/>
          <p:nvPr/>
        </p:nvSpPr>
        <p:spPr>
          <a:xfrm>
            <a:off x="278223" y="5608111"/>
            <a:ext cx="3726335" cy="584775"/>
          </a:xfrm>
          <a:prstGeom prst="rect">
            <a:avLst/>
          </a:prstGeom>
        </p:spPr>
        <p:txBody>
          <a:bodyPr wrap="square">
            <a:spAutoFit/>
          </a:bodyPr>
          <a:lstStyle/>
          <a:p>
            <a:pPr algn="ctr"/>
            <a:r>
              <a:rPr lang="el-GR" sz="1600" b="1" dirty="0">
                <a:solidFill>
                  <a:srgbClr val="FF0000"/>
                </a:solidFill>
                <a:latin typeface="Palatino Linotype" panose="02040502050505030304" pitchFamily="18" charset="0"/>
              </a:rPr>
              <a:t>Το Σανατόριο της Ζάστοβας (Ελικίστρα, Αχαία)</a:t>
            </a:r>
            <a:endParaRPr lang="en-GB" sz="1600" b="1" dirty="0">
              <a:solidFill>
                <a:srgbClr val="FF0000"/>
              </a:solidFill>
              <a:latin typeface="Palatino Linotype" panose="02040502050505030304" pitchFamily="18" charset="0"/>
            </a:endParaRPr>
          </a:p>
        </p:txBody>
      </p:sp>
      <p:pic>
        <p:nvPicPr>
          <p:cNvPr id="14" name="Picture 13">
            <a:extLst>
              <a:ext uri="{FF2B5EF4-FFF2-40B4-BE49-F238E27FC236}">
                <a16:creationId xmlns:a16="http://schemas.microsoft.com/office/drawing/2014/main" id="{CCC6F66C-E4C6-4391-80AB-B72C749E9CAF}"/>
              </a:ext>
            </a:extLst>
          </p:cNvPr>
          <p:cNvPicPr>
            <a:picLocks noChangeAspect="1"/>
          </p:cNvPicPr>
          <p:nvPr/>
        </p:nvPicPr>
        <p:blipFill>
          <a:blip r:embed="rId6"/>
          <a:stretch>
            <a:fillRect/>
          </a:stretch>
        </p:blipFill>
        <p:spPr>
          <a:xfrm>
            <a:off x="-1" y="762477"/>
            <a:ext cx="4282785" cy="2285670"/>
          </a:xfrm>
          <a:prstGeom prst="rect">
            <a:avLst/>
          </a:prstGeom>
        </p:spPr>
      </p:pic>
      <p:sp>
        <p:nvSpPr>
          <p:cNvPr id="15" name="Rectangle 14">
            <a:extLst>
              <a:ext uri="{FF2B5EF4-FFF2-40B4-BE49-F238E27FC236}">
                <a16:creationId xmlns:a16="http://schemas.microsoft.com/office/drawing/2014/main" id="{A3507329-2029-4211-B1B7-AB96BEE99DA0}"/>
              </a:ext>
            </a:extLst>
          </p:cNvPr>
          <p:cNvSpPr/>
          <p:nvPr/>
        </p:nvSpPr>
        <p:spPr>
          <a:xfrm>
            <a:off x="0" y="2970597"/>
            <a:ext cx="3454400" cy="584775"/>
          </a:xfrm>
          <a:prstGeom prst="rect">
            <a:avLst/>
          </a:prstGeom>
        </p:spPr>
        <p:txBody>
          <a:bodyPr wrap="square">
            <a:spAutoFit/>
          </a:bodyPr>
          <a:lstStyle/>
          <a:p>
            <a:pPr algn="ctr"/>
            <a:r>
              <a:rPr lang="el-GR" sz="1600" b="1" dirty="0">
                <a:solidFill>
                  <a:srgbClr val="FF0000"/>
                </a:solidFill>
                <a:latin typeface="Palatino Linotype" panose="02040502050505030304" pitchFamily="18" charset="0"/>
              </a:rPr>
              <a:t>Το Σανατόριο Ασβεστοχωρίου στη Θεσσαλονίκη</a:t>
            </a:r>
            <a:endParaRPr lang="en-GB" sz="1600" b="1" dirty="0">
              <a:solidFill>
                <a:srgbClr val="FF0000"/>
              </a:solidFill>
              <a:latin typeface="Palatino Linotype" panose="02040502050505030304" pitchFamily="18" charset="0"/>
            </a:endParaRPr>
          </a:p>
        </p:txBody>
      </p:sp>
      <p:pic>
        <p:nvPicPr>
          <p:cNvPr id="16" name="Picture 15">
            <a:extLst>
              <a:ext uri="{FF2B5EF4-FFF2-40B4-BE49-F238E27FC236}">
                <a16:creationId xmlns:a16="http://schemas.microsoft.com/office/drawing/2014/main" id="{941D51B2-D2E1-4A31-AD0E-3C229938180D}"/>
              </a:ext>
            </a:extLst>
          </p:cNvPr>
          <p:cNvPicPr>
            <a:picLocks noChangeAspect="1"/>
          </p:cNvPicPr>
          <p:nvPr/>
        </p:nvPicPr>
        <p:blipFill>
          <a:blip r:embed="rId7"/>
          <a:stretch>
            <a:fillRect/>
          </a:stretch>
        </p:blipFill>
        <p:spPr>
          <a:xfrm>
            <a:off x="4690628" y="3232655"/>
            <a:ext cx="4476353" cy="2262701"/>
          </a:xfrm>
          <a:prstGeom prst="rect">
            <a:avLst/>
          </a:prstGeom>
        </p:spPr>
      </p:pic>
      <p:sp>
        <p:nvSpPr>
          <p:cNvPr id="17" name="Rectangle 16">
            <a:extLst>
              <a:ext uri="{FF2B5EF4-FFF2-40B4-BE49-F238E27FC236}">
                <a16:creationId xmlns:a16="http://schemas.microsoft.com/office/drawing/2014/main" id="{56DB5FBA-91D8-49CD-B375-242EEEE004DC}"/>
              </a:ext>
            </a:extLst>
          </p:cNvPr>
          <p:cNvSpPr/>
          <p:nvPr/>
        </p:nvSpPr>
        <p:spPr>
          <a:xfrm>
            <a:off x="4559876" y="5510748"/>
            <a:ext cx="4476353" cy="584775"/>
          </a:xfrm>
          <a:prstGeom prst="rect">
            <a:avLst/>
          </a:prstGeom>
        </p:spPr>
        <p:txBody>
          <a:bodyPr wrap="square">
            <a:spAutoFit/>
          </a:bodyPr>
          <a:lstStyle/>
          <a:p>
            <a:pPr algn="ctr"/>
            <a:r>
              <a:rPr lang="el-GR" sz="1600" b="1" dirty="0">
                <a:solidFill>
                  <a:srgbClr val="FF0000"/>
                </a:solidFill>
                <a:latin typeface="Palatino Linotype" panose="02040502050505030304" pitchFamily="18" charset="0"/>
              </a:rPr>
              <a:t>Το Σανατόριο στο χωριό Λουτράκι Μαλεβιζίου, (20 χλμ από το Ηράκλειο)</a:t>
            </a:r>
            <a:endParaRPr lang="en-GB" sz="1600" b="1" dirty="0">
              <a:solidFill>
                <a:srgbClr val="FF0000"/>
              </a:solidFill>
              <a:latin typeface="Palatino Linotype" panose="02040502050505030304" pitchFamily="18" charset="0"/>
            </a:endParaRPr>
          </a:p>
        </p:txBody>
      </p:sp>
      <p:pic>
        <p:nvPicPr>
          <p:cNvPr id="18" name="Picture 17">
            <a:extLst>
              <a:ext uri="{FF2B5EF4-FFF2-40B4-BE49-F238E27FC236}">
                <a16:creationId xmlns:a16="http://schemas.microsoft.com/office/drawing/2014/main" id="{650B0552-ED7C-4E90-BE73-45122E120941}"/>
              </a:ext>
            </a:extLst>
          </p:cNvPr>
          <p:cNvPicPr>
            <a:picLocks noChangeAspect="1"/>
          </p:cNvPicPr>
          <p:nvPr/>
        </p:nvPicPr>
        <p:blipFill>
          <a:blip r:embed="rId8"/>
          <a:stretch>
            <a:fillRect/>
          </a:stretch>
        </p:blipFill>
        <p:spPr>
          <a:xfrm>
            <a:off x="9166982" y="2201720"/>
            <a:ext cx="3025017" cy="2143125"/>
          </a:xfrm>
          <a:prstGeom prst="rect">
            <a:avLst/>
          </a:prstGeom>
        </p:spPr>
      </p:pic>
    </p:spTree>
    <p:extLst>
      <p:ext uri="{BB962C8B-B14F-4D97-AF65-F5344CB8AC3E}">
        <p14:creationId xmlns:p14="http://schemas.microsoft.com/office/powerpoint/2010/main" val="41141678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13" name="Subtitle 2">
            <a:extLst>
              <a:ext uri="{FF2B5EF4-FFF2-40B4-BE49-F238E27FC236}">
                <a16:creationId xmlns:a16="http://schemas.microsoft.com/office/drawing/2014/main" id="{EB4B6CA8-3C40-4A5B-BDDB-ACBD72B7C8B9}"/>
              </a:ext>
            </a:extLst>
          </p:cNvPr>
          <p:cNvSpPr>
            <a:spLocks noGrp="1"/>
          </p:cNvSpPr>
          <p:nvPr>
            <p:ph type="subTitle" idx="1"/>
          </p:nvPr>
        </p:nvSpPr>
        <p:spPr>
          <a:xfrm>
            <a:off x="0" y="2900459"/>
            <a:ext cx="8977752" cy="879061"/>
          </a:xfrm>
        </p:spPr>
        <p:txBody>
          <a:bodyPr>
            <a:noAutofit/>
          </a:bodyPr>
          <a:lstStyle/>
          <a:p>
            <a:pPr algn="ctr">
              <a:lnSpc>
                <a:spcPct val="150000"/>
              </a:lnSpc>
            </a:pPr>
            <a:r>
              <a:rPr lang="el-GR" sz="3600" b="1" dirty="0">
                <a:solidFill>
                  <a:srgbClr val="C00000"/>
                </a:solidFill>
                <a:latin typeface="Palatino Linotype" panose="02040502050505030304" pitchFamily="18" charset="0"/>
              </a:rPr>
              <a:t>ΨΥΧΙΑΤΡΕΙΑ</a:t>
            </a:r>
          </a:p>
        </p:txBody>
      </p:sp>
      <p:pic>
        <p:nvPicPr>
          <p:cNvPr id="2" name="Picture 1">
            <a:extLst>
              <a:ext uri="{FF2B5EF4-FFF2-40B4-BE49-F238E27FC236}">
                <a16:creationId xmlns:a16="http://schemas.microsoft.com/office/drawing/2014/main" id="{AB4891C4-6444-4458-8221-F49886BAC79F}"/>
              </a:ext>
            </a:extLst>
          </p:cNvPr>
          <p:cNvPicPr>
            <a:picLocks noChangeAspect="1"/>
          </p:cNvPicPr>
          <p:nvPr/>
        </p:nvPicPr>
        <p:blipFill>
          <a:blip r:embed="rId4"/>
          <a:stretch>
            <a:fillRect/>
          </a:stretch>
        </p:blipFill>
        <p:spPr>
          <a:xfrm>
            <a:off x="9298132" y="762478"/>
            <a:ext cx="2893868" cy="5315050"/>
          </a:xfrm>
          <a:prstGeom prst="rect">
            <a:avLst/>
          </a:prstGeom>
        </p:spPr>
      </p:pic>
    </p:spTree>
    <p:extLst>
      <p:ext uri="{BB962C8B-B14F-4D97-AF65-F5344CB8AC3E}">
        <p14:creationId xmlns:p14="http://schemas.microsoft.com/office/powerpoint/2010/main" val="389894293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pic>
        <p:nvPicPr>
          <p:cNvPr id="2" name="Picture 1">
            <a:extLst>
              <a:ext uri="{FF2B5EF4-FFF2-40B4-BE49-F238E27FC236}">
                <a16:creationId xmlns:a16="http://schemas.microsoft.com/office/drawing/2014/main" id="{72301744-662E-4594-BF47-BCF82A1EACE8}"/>
              </a:ext>
            </a:extLst>
          </p:cNvPr>
          <p:cNvPicPr>
            <a:picLocks noChangeAspect="1"/>
          </p:cNvPicPr>
          <p:nvPr/>
        </p:nvPicPr>
        <p:blipFill>
          <a:blip r:embed="rId4"/>
          <a:stretch>
            <a:fillRect/>
          </a:stretch>
        </p:blipFill>
        <p:spPr>
          <a:xfrm>
            <a:off x="877456" y="1164813"/>
            <a:ext cx="7416798" cy="4528374"/>
          </a:xfrm>
          <a:prstGeom prst="rect">
            <a:avLst/>
          </a:prstGeom>
        </p:spPr>
      </p:pic>
      <p:pic>
        <p:nvPicPr>
          <p:cNvPr id="9" name="Picture 8">
            <a:extLst>
              <a:ext uri="{FF2B5EF4-FFF2-40B4-BE49-F238E27FC236}">
                <a16:creationId xmlns:a16="http://schemas.microsoft.com/office/drawing/2014/main" id="{53A1A66D-6A03-4E87-B6FD-F8164BD1099B}"/>
              </a:ext>
            </a:extLst>
          </p:cNvPr>
          <p:cNvPicPr>
            <a:picLocks noChangeAspect="1"/>
          </p:cNvPicPr>
          <p:nvPr/>
        </p:nvPicPr>
        <p:blipFill>
          <a:blip r:embed="rId5"/>
          <a:stretch>
            <a:fillRect/>
          </a:stretch>
        </p:blipFill>
        <p:spPr>
          <a:xfrm>
            <a:off x="9291782" y="1309687"/>
            <a:ext cx="2900218" cy="4238625"/>
          </a:xfrm>
          <a:prstGeom prst="rect">
            <a:avLst/>
          </a:prstGeom>
        </p:spPr>
      </p:pic>
    </p:spTree>
    <p:extLst>
      <p:ext uri="{BB962C8B-B14F-4D97-AF65-F5344CB8AC3E}">
        <p14:creationId xmlns:p14="http://schemas.microsoft.com/office/powerpoint/2010/main" val="44305201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8" name="Subtitle 2">
            <a:extLst>
              <a:ext uri="{FF2B5EF4-FFF2-40B4-BE49-F238E27FC236}">
                <a16:creationId xmlns:a16="http://schemas.microsoft.com/office/drawing/2014/main" id="{59A96957-07C2-4280-BA04-8A0AE9C261F5}"/>
              </a:ext>
            </a:extLst>
          </p:cNvPr>
          <p:cNvSpPr txBox="1">
            <a:spLocks/>
          </p:cNvSpPr>
          <p:nvPr/>
        </p:nvSpPr>
        <p:spPr>
          <a:xfrm>
            <a:off x="4507345" y="3429001"/>
            <a:ext cx="4686591" cy="930564"/>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marL="0" marR="0" lvl="0" indent="0" algn="ctr" defTabSz="914400" rtl="0" eaLnBrk="1" fontAlgn="auto" latinLnBrk="0" hangingPunct="1">
              <a:lnSpc>
                <a:spcPct val="90000"/>
              </a:lnSpc>
              <a:spcBef>
                <a:spcPts val="1200"/>
              </a:spcBef>
              <a:spcAft>
                <a:spcPts val="0"/>
              </a:spcAft>
              <a:buClr>
                <a:srgbClr val="40BAD2"/>
              </a:buClr>
              <a:buSzTx/>
              <a:buFont typeface="Wingdings 2" pitchFamily="18" charset="2"/>
              <a:buNone/>
              <a:tabLst/>
              <a:defRPr/>
            </a:pPr>
            <a:r>
              <a:rPr kumimoji="0" lang="el-GR" sz="1400" b="1"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rPr>
              <a:t>Αντικαταθλιπτικά και αντιυπερτασικά σκευάσματα (</a:t>
            </a:r>
            <a:r>
              <a:rPr kumimoji="0" lang="el-GR" sz="1400" b="1" i="1"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rPr>
              <a:t>περιοχή Küçükçekmece στην τοποθεσία Göl Havzası, ...(η αρχαία ελληνική  Βαθονεία 20 χιλ από την Κωνσταντινούπολη</a:t>
            </a:r>
            <a:r>
              <a:rPr kumimoji="0" lang="el-GR" sz="1400" b="1"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rPr>
              <a:t>)</a:t>
            </a:r>
          </a:p>
        </p:txBody>
      </p:sp>
      <p:pic>
        <p:nvPicPr>
          <p:cNvPr id="3" name="Picture 2">
            <a:extLst>
              <a:ext uri="{FF2B5EF4-FFF2-40B4-BE49-F238E27FC236}">
                <a16:creationId xmlns:a16="http://schemas.microsoft.com/office/drawing/2014/main" id="{DDAC5E78-E46A-4DD0-A599-AAC9E92F5105}"/>
              </a:ext>
            </a:extLst>
          </p:cNvPr>
          <p:cNvPicPr>
            <a:picLocks noChangeAspect="1"/>
          </p:cNvPicPr>
          <p:nvPr/>
        </p:nvPicPr>
        <p:blipFill>
          <a:blip r:embed="rId4"/>
          <a:stretch>
            <a:fillRect/>
          </a:stretch>
        </p:blipFill>
        <p:spPr>
          <a:xfrm>
            <a:off x="6459" y="4167662"/>
            <a:ext cx="2914938" cy="2690337"/>
          </a:xfrm>
          <a:prstGeom prst="rect">
            <a:avLst/>
          </a:prstGeom>
        </p:spPr>
      </p:pic>
      <p:sp>
        <p:nvSpPr>
          <p:cNvPr id="4" name="Rectangle 3">
            <a:extLst>
              <a:ext uri="{FF2B5EF4-FFF2-40B4-BE49-F238E27FC236}">
                <a16:creationId xmlns:a16="http://schemas.microsoft.com/office/drawing/2014/main" id="{8C7C5B0D-B3E1-4911-8EB6-BA6258B649AF}"/>
              </a:ext>
            </a:extLst>
          </p:cNvPr>
          <p:cNvSpPr/>
          <p:nvPr/>
        </p:nvSpPr>
        <p:spPr>
          <a:xfrm>
            <a:off x="2685655" y="4591986"/>
            <a:ext cx="2998064" cy="1384995"/>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400" b="1"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rPr>
              <a:t>Ντοκιμαντέρ Leros: Island of Outcasts  (</a:t>
            </a:r>
            <a:r>
              <a:rPr kumimoji="0" lang="el-GR" sz="1400" b="1" i="1"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rPr>
              <a:t>Λέρος: Νησί των Απόβλητων</a:t>
            </a:r>
            <a:r>
              <a:rPr kumimoji="0" lang="el-GR" sz="1400" b="1"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rPr>
              <a:t>) που γυρίζει για λογαριασμό του βρετανικού Channel 4 η σκηνοθέτις Τζέιν Γκάμπριελ.</a:t>
            </a:r>
            <a:endParaRPr kumimoji="0" lang="en-GB" sz="1400" b="1"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endParaRPr>
          </a:p>
        </p:txBody>
      </p:sp>
      <p:pic>
        <p:nvPicPr>
          <p:cNvPr id="6" name="Picture 5">
            <a:extLst>
              <a:ext uri="{FF2B5EF4-FFF2-40B4-BE49-F238E27FC236}">
                <a16:creationId xmlns:a16="http://schemas.microsoft.com/office/drawing/2014/main" id="{7051D9FF-D68B-49A0-B45A-91ADC7B63EB7}"/>
              </a:ext>
            </a:extLst>
          </p:cNvPr>
          <p:cNvPicPr>
            <a:picLocks noChangeAspect="1"/>
          </p:cNvPicPr>
          <p:nvPr/>
        </p:nvPicPr>
        <p:blipFill>
          <a:blip r:embed="rId5"/>
          <a:stretch>
            <a:fillRect/>
          </a:stretch>
        </p:blipFill>
        <p:spPr>
          <a:xfrm>
            <a:off x="4507345" y="762476"/>
            <a:ext cx="4562131" cy="2666523"/>
          </a:xfrm>
          <a:prstGeom prst="rect">
            <a:avLst/>
          </a:prstGeom>
        </p:spPr>
      </p:pic>
      <p:pic>
        <p:nvPicPr>
          <p:cNvPr id="5" name="Picture 4">
            <a:extLst>
              <a:ext uri="{FF2B5EF4-FFF2-40B4-BE49-F238E27FC236}">
                <a16:creationId xmlns:a16="http://schemas.microsoft.com/office/drawing/2014/main" id="{19A08221-2CE6-45BD-A79D-71830E5C2A58}"/>
              </a:ext>
            </a:extLst>
          </p:cNvPr>
          <p:cNvPicPr>
            <a:picLocks noChangeAspect="1"/>
          </p:cNvPicPr>
          <p:nvPr/>
        </p:nvPicPr>
        <p:blipFill>
          <a:blip r:embed="rId6"/>
          <a:stretch>
            <a:fillRect/>
          </a:stretch>
        </p:blipFill>
        <p:spPr>
          <a:xfrm>
            <a:off x="-1" y="762478"/>
            <a:ext cx="4331855" cy="2666522"/>
          </a:xfrm>
          <a:prstGeom prst="rect">
            <a:avLst/>
          </a:prstGeom>
        </p:spPr>
      </p:pic>
      <p:sp>
        <p:nvSpPr>
          <p:cNvPr id="9" name="Rectangle 8">
            <a:extLst>
              <a:ext uri="{FF2B5EF4-FFF2-40B4-BE49-F238E27FC236}">
                <a16:creationId xmlns:a16="http://schemas.microsoft.com/office/drawing/2014/main" id="{345FDDDF-0550-49C4-B488-B22387E7A397}"/>
              </a:ext>
            </a:extLst>
          </p:cNvPr>
          <p:cNvSpPr/>
          <p:nvPr/>
        </p:nvSpPr>
        <p:spPr>
          <a:xfrm>
            <a:off x="-49936" y="3428999"/>
            <a:ext cx="4381790" cy="738664"/>
          </a:xfrm>
          <a:prstGeom prst="rect">
            <a:avLst/>
          </a:prstGeom>
        </p:spPr>
        <p:txBody>
          <a:bodyPr wrap="square">
            <a:spAutoFit/>
          </a:bodyPr>
          <a:lstStyle/>
          <a:p>
            <a:pPr algn="ctr"/>
            <a:r>
              <a:rPr lang="el-GR" sz="1400" b="1" dirty="0">
                <a:solidFill>
                  <a:srgbClr val="FF0000"/>
                </a:solidFill>
                <a:latin typeface="Palatino Linotype" panose="02040502050505030304" pitchFamily="18" charset="0"/>
              </a:rPr>
              <a:t>Ο Δρ Philippe Pinel στο </a:t>
            </a:r>
            <a:r>
              <a:rPr lang="en-GB" sz="1400" b="1" dirty="0" err="1">
                <a:solidFill>
                  <a:srgbClr val="FF0000"/>
                </a:solidFill>
                <a:latin typeface="Palatino Linotype" panose="02040502050505030304" pitchFamily="18" charset="0"/>
              </a:rPr>
              <a:t>Salpêtrière</a:t>
            </a:r>
            <a:r>
              <a:rPr lang="el-GR" sz="1400" b="1" dirty="0">
                <a:solidFill>
                  <a:srgbClr val="FF0000"/>
                </a:solidFill>
                <a:latin typeface="Palatino Linotype" panose="02040502050505030304" pitchFamily="18" charset="0"/>
              </a:rPr>
              <a:t>, 1795 διατάσσει την αφαίρεση των αλυσίδων από ασθενείς γυναίκες στο Άσυλο του Παρισιού.</a:t>
            </a:r>
            <a:endParaRPr lang="en-GB" sz="1400" b="1" dirty="0">
              <a:solidFill>
                <a:srgbClr val="FF0000"/>
              </a:solidFill>
              <a:latin typeface="Palatino Linotype" panose="02040502050505030304" pitchFamily="18" charset="0"/>
            </a:endParaRPr>
          </a:p>
        </p:txBody>
      </p:sp>
      <p:pic>
        <p:nvPicPr>
          <p:cNvPr id="13" name="Picture 12">
            <a:extLst>
              <a:ext uri="{FF2B5EF4-FFF2-40B4-BE49-F238E27FC236}">
                <a16:creationId xmlns:a16="http://schemas.microsoft.com/office/drawing/2014/main" id="{2A23A061-9A08-47B9-890E-61ED43F62FC4}"/>
              </a:ext>
            </a:extLst>
          </p:cNvPr>
          <p:cNvPicPr>
            <a:picLocks noChangeAspect="1"/>
          </p:cNvPicPr>
          <p:nvPr/>
        </p:nvPicPr>
        <p:blipFill>
          <a:blip r:embed="rId7"/>
          <a:stretch>
            <a:fillRect/>
          </a:stretch>
        </p:blipFill>
        <p:spPr>
          <a:xfrm>
            <a:off x="5514110" y="4272530"/>
            <a:ext cx="3631336" cy="1819143"/>
          </a:xfrm>
          <a:prstGeom prst="rect">
            <a:avLst/>
          </a:prstGeom>
        </p:spPr>
      </p:pic>
      <p:sp>
        <p:nvSpPr>
          <p:cNvPr id="14" name="Rectangle 13">
            <a:extLst>
              <a:ext uri="{FF2B5EF4-FFF2-40B4-BE49-F238E27FC236}">
                <a16:creationId xmlns:a16="http://schemas.microsoft.com/office/drawing/2014/main" id="{56E58EB6-B780-4089-9DD8-A0724F481421}"/>
              </a:ext>
            </a:extLst>
          </p:cNvPr>
          <p:cNvSpPr/>
          <p:nvPr/>
        </p:nvSpPr>
        <p:spPr>
          <a:xfrm>
            <a:off x="5514110" y="6091674"/>
            <a:ext cx="3660711" cy="738664"/>
          </a:xfrm>
          <a:prstGeom prst="rect">
            <a:avLst/>
          </a:prstGeom>
        </p:spPr>
        <p:txBody>
          <a:bodyPr wrap="square">
            <a:spAutoFit/>
          </a:bodyPr>
          <a:lstStyle/>
          <a:p>
            <a:pPr algn="ctr"/>
            <a:r>
              <a:rPr lang="el-GR" sz="1400" b="1" dirty="0">
                <a:solidFill>
                  <a:srgbClr val="FF0000"/>
                </a:solidFill>
                <a:latin typeface="Palatino Linotype" panose="02040502050505030304" pitchFamily="18" charset="0"/>
              </a:rPr>
              <a:t>Το York Retreat (</a:t>
            </a:r>
            <a:r>
              <a:rPr lang="en-GB" sz="1400" b="1" dirty="0">
                <a:solidFill>
                  <a:srgbClr val="FF0000"/>
                </a:solidFill>
                <a:latin typeface="Palatino Linotype" panose="02040502050505030304" pitchFamily="18" charset="0"/>
              </a:rPr>
              <a:t>ca</a:t>
            </a:r>
            <a:r>
              <a:rPr lang="el-GR" sz="1400" b="1" dirty="0">
                <a:solidFill>
                  <a:srgbClr val="FF0000"/>
                </a:solidFill>
                <a:latin typeface="Palatino Linotype" panose="02040502050505030304" pitchFamily="18" charset="0"/>
              </a:rPr>
              <a:t> 1796) χτίστηκε από William Tuke, (</a:t>
            </a:r>
            <a:r>
              <a:rPr lang="el-GR" sz="1400" b="1" i="1" dirty="0">
                <a:solidFill>
                  <a:srgbClr val="FF0000"/>
                </a:solidFill>
                <a:latin typeface="Palatino Linotype" panose="02040502050505030304" pitchFamily="18" charset="0"/>
              </a:rPr>
              <a:t>πρωτοπόρος της ηθικής μεταχείρισης των ψυχικά ασθενών</a:t>
            </a:r>
            <a:r>
              <a:rPr lang="el-GR" sz="1400" b="1" dirty="0">
                <a:solidFill>
                  <a:srgbClr val="FF0000"/>
                </a:solidFill>
                <a:latin typeface="Palatino Linotype" panose="02040502050505030304" pitchFamily="18" charset="0"/>
              </a:rPr>
              <a:t>).</a:t>
            </a:r>
            <a:endParaRPr lang="en-GB" sz="1400" b="1" dirty="0">
              <a:solidFill>
                <a:srgbClr val="FF0000"/>
              </a:solidFill>
              <a:latin typeface="Palatino Linotype" panose="02040502050505030304" pitchFamily="18" charset="0"/>
            </a:endParaRPr>
          </a:p>
        </p:txBody>
      </p:sp>
      <p:pic>
        <p:nvPicPr>
          <p:cNvPr id="15" name="Picture 14">
            <a:extLst>
              <a:ext uri="{FF2B5EF4-FFF2-40B4-BE49-F238E27FC236}">
                <a16:creationId xmlns:a16="http://schemas.microsoft.com/office/drawing/2014/main" id="{44843E0F-8D36-4847-BC18-D4754507DBE6}"/>
              </a:ext>
            </a:extLst>
          </p:cNvPr>
          <p:cNvPicPr>
            <a:picLocks noChangeAspect="1"/>
          </p:cNvPicPr>
          <p:nvPr/>
        </p:nvPicPr>
        <p:blipFill>
          <a:blip r:embed="rId8"/>
          <a:stretch>
            <a:fillRect/>
          </a:stretch>
        </p:blipFill>
        <p:spPr>
          <a:xfrm>
            <a:off x="9143873" y="762476"/>
            <a:ext cx="3048127" cy="6095524"/>
          </a:xfrm>
          <a:prstGeom prst="rect">
            <a:avLst/>
          </a:prstGeom>
        </p:spPr>
      </p:pic>
    </p:spTree>
    <p:extLst>
      <p:ext uri="{BB962C8B-B14F-4D97-AF65-F5344CB8AC3E}">
        <p14:creationId xmlns:p14="http://schemas.microsoft.com/office/powerpoint/2010/main" val="392547158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8" name="Subtitle 2">
            <a:extLst>
              <a:ext uri="{FF2B5EF4-FFF2-40B4-BE49-F238E27FC236}">
                <a16:creationId xmlns:a16="http://schemas.microsoft.com/office/drawing/2014/main" id="{59A96957-07C2-4280-BA04-8A0AE9C261F5}"/>
              </a:ext>
            </a:extLst>
          </p:cNvPr>
          <p:cNvSpPr txBox="1">
            <a:spLocks/>
          </p:cNvSpPr>
          <p:nvPr/>
        </p:nvSpPr>
        <p:spPr>
          <a:xfrm>
            <a:off x="9264073" y="1652766"/>
            <a:ext cx="2893759" cy="354730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marL="285750" lvl="0" indent="-285750" algn="ctr">
              <a:buClr>
                <a:srgbClr val="FF0000"/>
              </a:buClr>
              <a:buFont typeface="Wingdings" panose="05000000000000000000" pitchFamily="2" charset="2"/>
              <a:buChar char="Ø"/>
              <a:defRPr/>
            </a:pPr>
            <a:r>
              <a:rPr lang="el-GR" sz="1800" b="1" dirty="0">
                <a:solidFill>
                  <a:srgbClr val="C00000"/>
                </a:solidFill>
                <a:latin typeface="Palatino Linotype" panose="02040502050505030304" pitchFamily="18" charset="0"/>
              </a:rPr>
              <a:t>7 Νοεμβρίου του 1978</a:t>
            </a:r>
          </a:p>
          <a:p>
            <a:pPr marL="285750" lvl="0" indent="-285750" algn="ctr">
              <a:buClr>
                <a:srgbClr val="FF0000"/>
              </a:buClr>
              <a:buFont typeface="Wingdings" panose="05000000000000000000" pitchFamily="2" charset="2"/>
              <a:buChar char="Ø"/>
              <a:defRPr/>
            </a:pPr>
            <a:r>
              <a:rPr lang="el-GR" sz="1800" b="1" dirty="0">
                <a:solidFill>
                  <a:srgbClr val="C00000"/>
                </a:solidFill>
                <a:latin typeface="Palatino Linotype" panose="02040502050505030304" pitchFamily="18" charset="0"/>
              </a:rPr>
              <a:t>Χωριό Κωσταλέξι της Λαμίας</a:t>
            </a:r>
          </a:p>
          <a:p>
            <a:pPr marL="285750" lvl="0" indent="-285750" algn="ctr">
              <a:buClr>
                <a:srgbClr val="FF0000"/>
              </a:buClr>
              <a:buFont typeface="Wingdings" panose="05000000000000000000" pitchFamily="2" charset="2"/>
              <a:buChar char="Ø"/>
              <a:defRPr/>
            </a:pPr>
            <a:r>
              <a:rPr lang="el-GR" sz="1800" b="1" dirty="0">
                <a:solidFill>
                  <a:srgbClr val="C00000"/>
                </a:solidFill>
                <a:latin typeface="Palatino Linotype" panose="02040502050505030304" pitchFamily="18" charset="0"/>
              </a:rPr>
              <a:t>Ήταν η μέρα που η Ελένη Καρυώτη έβλεπε ξανά το φως της ημέρας, ύστερα από 29 χρόνια που βρισκόταν κλειδωμένη στο υπόγειο του σπιτιού της.</a:t>
            </a:r>
            <a:endParaRPr kumimoji="0" lang="en-GB" sz="18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pic>
        <p:nvPicPr>
          <p:cNvPr id="2" name="Picture 1">
            <a:extLst>
              <a:ext uri="{FF2B5EF4-FFF2-40B4-BE49-F238E27FC236}">
                <a16:creationId xmlns:a16="http://schemas.microsoft.com/office/drawing/2014/main" id="{EE603DA5-EF9B-4D9A-A048-01A2780C1856}"/>
              </a:ext>
            </a:extLst>
          </p:cNvPr>
          <p:cNvPicPr>
            <a:picLocks noChangeAspect="1"/>
          </p:cNvPicPr>
          <p:nvPr/>
        </p:nvPicPr>
        <p:blipFill>
          <a:blip r:embed="rId4"/>
          <a:stretch>
            <a:fillRect/>
          </a:stretch>
        </p:blipFill>
        <p:spPr>
          <a:xfrm>
            <a:off x="827033" y="1394678"/>
            <a:ext cx="7559292" cy="4239503"/>
          </a:xfrm>
          <a:prstGeom prst="rect">
            <a:avLst/>
          </a:prstGeom>
        </p:spPr>
      </p:pic>
    </p:spTree>
    <p:extLst>
      <p:ext uri="{BB962C8B-B14F-4D97-AF65-F5344CB8AC3E}">
        <p14:creationId xmlns:p14="http://schemas.microsoft.com/office/powerpoint/2010/main" val="155694731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8" name="Subtitle 2">
            <a:extLst>
              <a:ext uri="{FF2B5EF4-FFF2-40B4-BE49-F238E27FC236}">
                <a16:creationId xmlns:a16="http://schemas.microsoft.com/office/drawing/2014/main" id="{59A96957-07C2-4280-BA04-8A0AE9C261F5}"/>
              </a:ext>
            </a:extLst>
          </p:cNvPr>
          <p:cNvSpPr txBox="1">
            <a:spLocks/>
          </p:cNvSpPr>
          <p:nvPr/>
        </p:nvSpPr>
        <p:spPr>
          <a:xfrm>
            <a:off x="9333223" y="711692"/>
            <a:ext cx="2824609" cy="5328890"/>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lvl="0" algn="ctr">
              <a:buClr>
                <a:srgbClr val="40BAD2"/>
              </a:buClr>
              <a:defRPr/>
            </a:pPr>
            <a:r>
              <a:rPr lang="el-GR" sz="1400" b="1" dirty="0">
                <a:solidFill>
                  <a:srgbClr val="C00000"/>
                </a:solidFill>
                <a:latin typeface="Palatino Linotype" panose="02040502050505030304" pitchFamily="18" charset="0"/>
              </a:rPr>
              <a:t>Η </a:t>
            </a:r>
            <a:r>
              <a:rPr lang="en-GB" sz="1400" b="1" dirty="0">
                <a:solidFill>
                  <a:srgbClr val="C00000"/>
                </a:solidFill>
                <a:latin typeface="Palatino Linotype" panose="02040502050505030304" pitchFamily="18" charset="0"/>
              </a:rPr>
              <a:t>Blanche Monnier </a:t>
            </a:r>
            <a:r>
              <a:rPr lang="el-GR" sz="1400" b="1" dirty="0">
                <a:solidFill>
                  <a:srgbClr val="C00000"/>
                </a:solidFill>
                <a:latin typeface="Palatino Linotype" panose="02040502050505030304" pitchFamily="18" charset="0"/>
              </a:rPr>
              <a:t>(1849-1913), συχνά γνωστή στη Γαλλία ως la séquestrée de Poitiers (</a:t>
            </a:r>
            <a:r>
              <a:rPr lang="el-GR" sz="1400" b="1" i="1" dirty="0">
                <a:solidFill>
                  <a:srgbClr val="C00000"/>
                </a:solidFill>
                <a:latin typeface="Palatino Linotype" panose="02040502050505030304" pitchFamily="18" charset="0"/>
              </a:rPr>
              <a:t>η έγκλειστη του Πουατιέ</a:t>
            </a:r>
            <a:r>
              <a:rPr lang="el-GR" sz="1400" b="1" dirty="0">
                <a:solidFill>
                  <a:srgbClr val="C00000"/>
                </a:solidFill>
                <a:latin typeface="Palatino Linotype" panose="02040502050505030304" pitchFamily="18" charset="0"/>
              </a:rPr>
              <a:t>), την οποία κρατούσε κρυφά κλειδωμένη σε ένα μικρό δωμάτιο η μητέρα της για 25 χρόνια.</a:t>
            </a:r>
          </a:p>
          <a:p>
            <a:pPr lvl="0" algn="ctr">
              <a:buClr>
                <a:srgbClr val="40BAD2"/>
              </a:buClr>
              <a:defRPr/>
            </a:pPr>
            <a:r>
              <a:rPr lang="el-GR" sz="1400" b="1" dirty="0">
                <a:solidFill>
                  <a:srgbClr val="C00000"/>
                </a:solidFill>
                <a:latin typeface="Palatino Linotype" panose="02040502050505030304" pitchFamily="18" charset="0"/>
              </a:rPr>
              <a:t>Για να συμμορφωθεί (</a:t>
            </a:r>
            <a:r>
              <a:rPr lang="el-GR" sz="1400" b="1" i="1" dirty="0">
                <a:solidFill>
                  <a:srgbClr val="C00000"/>
                </a:solidFill>
                <a:latin typeface="Palatino Linotype" panose="02040502050505030304" pitchFamily="18" charset="0"/>
              </a:rPr>
              <a:t>διακοπή σχέσης της με φτωχό δικηγόρο</a:t>
            </a:r>
            <a:r>
              <a:rPr lang="el-GR" sz="1400" b="1" dirty="0">
                <a:solidFill>
                  <a:srgbClr val="C00000"/>
                </a:solidFill>
                <a:latin typeface="Palatino Linotype" panose="02040502050505030304" pitchFamily="18" charset="0"/>
              </a:rPr>
              <a:t>) την έκλεισαν σε ένα δωμάτιο στην σοφίτα. Στη συνέχεια η ίδια και ο γιος της, ο αδελφός της Μπλανς, Μαρσέλ, δήλωσαν την εξαφάνιση της.</a:t>
            </a:r>
          </a:p>
          <a:p>
            <a:pPr lvl="0" algn="ctr">
              <a:buClr>
                <a:srgbClr val="40BAD2"/>
              </a:buClr>
              <a:defRPr/>
            </a:pPr>
            <a:r>
              <a:rPr kumimoji="0" lang="el-GR" sz="14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Το δράμα της έληξε με ανώνυμη καταγγελί</a:t>
            </a:r>
            <a:r>
              <a:rPr lang="el-GR" sz="1400" b="1" dirty="0">
                <a:solidFill>
                  <a:srgbClr val="C00000"/>
                </a:solidFill>
                <a:latin typeface="Palatino Linotype" panose="02040502050505030304" pitchFamily="18" charset="0"/>
              </a:rPr>
              <a:t>α στην αστυνομία.</a:t>
            </a:r>
          </a:p>
          <a:p>
            <a:pPr lvl="0" algn="ctr">
              <a:buClr>
                <a:srgbClr val="40BAD2"/>
              </a:buClr>
              <a:defRPr/>
            </a:pPr>
            <a:r>
              <a:rPr kumimoji="0" lang="el-GR" sz="14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Κατέληξε σε ψυχιατρική κλινική όπου δεν συνήλθε και πέθανε μετά από εννέα χρόνια.</a:t>
            </a:r>
            <a:endParaRPr kumimoji="0" lang="en-GB" sz="14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pic>
        <p:nvPicPr>
          <p:cNvPr id="2" name="Picture 1">
            <a:extLst>
              <a:ext uri="{FF2B5EF4-FFF2-40B4-BE49-F238E27FC236}">
                <a16:creationId xmlns:a16="http://schemas.microsoft.com/office/drawing/2014/main" id="{B01B7976-64A7-40FF-A589-5C9DEEB101DC}"/>
              </a:ext>
            </a:extLst>
          </p:cNvPr>
          <p:cNvPicPr>
            <a:picLocks noChangeAspect="1"/>
          </p:cNvPicPr>
          <p:nvPr/>
        </p:nvPicPr>
        <p:blipFill>
          <a:blip r:embed="rId4"/>
          <a:stretch>
            <a:fillRect/>
          </a:stretch>
        </p:blipFill>
        <p:spPr>
          <a:xfrm>
            <a:off x="293488" y="1176337"/>
            <a:ext cx="8572500" cy="4505325"/>
          </a:xfrm>
          <a:prstGeom prst="rect">
            <a:avLst/>
          </a:prstGeom>
        </p:spPr>
      </p:pic>
    </p:spTree>
    <p:extLst>
      <p:ext uri="{BB962C8B-B14F-4D97-AF65-F5344CB8AC3E}">
        <p14:creationId xmlns:p14="http://schemas.microsoft.com/office/powerpoint/2010/main" val="407966550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8" name="Subtitle 2">
            <a:extLst>
              <a:ext uri="{FF2B5EF4-FFF2-40B4-BE49-F238E27FC236}">
                <a16:creationId xmlns:a16="http://schemas.microsoft.com/office/drawing/2014/main" id="{59A96957-07C2-4280-BA04-8A0AE9C261F5}"/>
              </a:ext>
            </a:extLst>
          </p:cNvPr>
          <p:cNvSpPr txBox="1">
            <a:spLocks/>
          </p:cNvSpPr>
          <p:nvPr/>
        </p:nvSpPr>
        <p:spPr>
          <a:xfrm>
            <a:off x="3188264" y="5814123"/>
            <a:ext cx="3194064" cy="317008"/>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marL="0" marR="0" lvl="0" indent="0" algn="ctr" defTabSz="914400" rtl="0" eaLnBrk="1" fontAlgn="auto" latinLnBrk="0" hangingPunct="1">
              <a:lnSpc>
                <a:spcPct val="90000"/>
              </a:lnSpc>
              <a:spcBef>
                <a:spcPts val="1200"/>
              </a:spcBef>
              <a:spcAft>
                <a:spcPts val="0"/>
              </a:spcAft>
              <a:buClr>
                <a:srgbClr val="40BAD2"/>
              </a:buClr>
              <a:buSzTx/>
              <a:buFont typeface="Wingdings 2" pitchFamily="18" charset="2"/>
              <a:buNone/>
              <a:tabLst/>
              <a:defRPr/>
            </a:pPr>
            <a:r>
              <a:rPr kumimoji="0" lang="el-GR" sz="16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Η </a:t>
            </a:r>
            <a:r>
              <a:rPr kumimoji="0" lang="en-GB" sz="16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Blanche Monnier </a:t>
            </a:r>
            <a:r>
              <a:rPr kumimoji="0" lang="el-GR" sz="16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(1849-1913)</a:t>
            </a:r>
            <a:endParaRPr kumimoji="0" lang="en-GB" sz="16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pic>
        <p:nvPicPr>
          <p:cNvPr id="3" name="Picture 2">
            <a:extLst>
              <a:ext uri="{FF2B5EF4-FFF2-40B4-BE49-F238E27FC236}">
                <a16:creationId xmlns:a16="http://schemas.microsoft.com/office/drawing/2014/main" id="{A6F64D27-4D91-4967-8D3A-7D6D17DB3EF7}"/>
              </a:ext>
            </a:extLst>
          </p:cNvPr>
          <p:cNvPicPr>
            <a:picLocks noChangeAspect="1"/>
          </p:cNvPicPr>
          <p:nvPr/>
        </p:nvPicPr>
        <p:blipFill>
          <a:blip r:embed="rId4"/>
          <a:stretch>
            <a:fillRect/>
          </a:stretch>
        </p:blipFill>
        <p:spPr>
          <a:xfrm>
            <a:off x="577651" y="885373"/>
            <a:ext cx="8001000" cy="4800600"/>
          </a:xfrm>
          <a:prstGeom prst="rect">
            <a:avLst/>
          </a:prstGeom>
        </p:spPr>
      </p:pic>
    </p:spTree>
    <p:extLst>
      <p:ext uri="{BB962C8B-B14F-4D97-AF65-F5344CB8AC3E}">
        <p14:creationId xmlns:p14="http://schemas.microsoft.com/office/powerpoint/2010/main" val="232057856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8" name="Subtitle 2">
            <a:extLst>
              <a:ext uri="{FF2B5EF4-FFF2-40B4-BE49-F238E27FC236}">
                <a16:creationId xmlns:a16="http://schemas.microsoft.com/office/drawing/2014/main" id="{59A96957-07C2-4280-BA04-8A0AE9C261F5}"/>
              </a:ext>
            </a:extLst>
          </p:cNvPr>
          <p:cNvSpPr txBox="1">
            <a:spLocks/>
          </p:cNvSpPr>
          <p:nvPr/>
        </p:nvSpPr>
        <p:spPr>
          <a:xfrm>
            <a:off x="184407" y="2742401"/>
            <a:ext cx="8865704" cy="56167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lvl="0" algn="ctr">
              <a:buClr>
                <a:srgbClr val="40BAD2"/>
              </a:buClr>
              <a:defRPr/>
            </a:pPr>
            <a:r>
              <a:rPr lang="el-GR" sz="3200" b="1" dirty="0">
                <a:solidFill>
                  <a:srgbClr val="C00000"/>
                </a:solidFill>
                <a:latin typeface="Palatino Linotype" panose="02040502050505030304" pitchFamily="18" charset="0"/>
              </a:rPr>
              <a:t>ΟΙ   ΑΝΑΔΥΟΜΕΝΕΣ   ΠΡΟΚΛΗΣΕΙΣ</a:t>
            </a:r>
          </a:p>
        </p:txBody>
      </p:sp>
      <p:pic>
        <p:nvPicPr>
          <p:cNvPr id="3" name="Picture 2">
            <a:extLst>
              <a:ext uri="{FF2B5EF4-FFF2-40B4-BE49-F238E27FC236}">
                <a16:creationId xmlns:a16="http://schemas.microsoft.com/office/drawing/2014/main" id="{18EA29EF-DB0C-4D56-ACD3-E991E1C8FC2A}"/>
              </a:ext>
            </a:extLst>
          </p:cNvPr>
          <p:cNvPicPr>
            <a:picLocks noChangeAspect="1"/>
          </p:cNvPicPr>
          <p:nvPr/>
        </p:nvPicPr>
        <p:blipFill>
          <a:blip r:embed="rId4"/>
          <a:stretch>
            <a:fillRect/>
          </a:stretch>
        </p:blipFill>
        <p:spPr>
          <a:xfrm>
            <a:off x="9310254" y="2161078"/>
            <a:ext cx="2881745" cy="2286000"/>
          </a:xfrm>
          <a:prstGeom prst="rect">
            <a:avLst/>
          </a:prstGeom>
        </p:spPr>
      </p:pic>
    </p:spTree>
    <p:extLst>
      <p:ext uri="{BB962C8B-B14F-4D97-AF65-F5344CB8AC3E}">
        <p14:creationId xmlns:p14="http://schemas.microsoft.com/office/powerpoint/2010/main" val="410235433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8" name="Subtitle 2">
            <a:extLst>
              <a:ext uri="{FF2B5EF4-FFF2-40B4-BE49-F238E27FC236}">
                <a16:creationId xmlns:a16="http://schemas.microsoft.com/office/drawing/2014/main" id="{59A96957-07C2-4280-BA04-8A0AE9C261F5}"/>
              </a:ext>
            </a:extLst>
          </p:cNvPr>
          <p:cNvSpPr txBox="1">
            <a:spLocks/>
          </p:cNvSpPr>
          <p:nvPr/>
        </p:nvSpPr>
        <p:spPr>
          <a:xfrm>
            <a:off x="34167" y="762477"/>
            <a:ext cx="9171709" cy="511756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lvl="0" algn="ctr">
              <a:buClr>
                <a:srgbClr val="40BAD2"/>
              </a:buClr>
              <a:defRPr/>
            </a:pPr>
            <a:r>
              <a:rPr lang="el-GR" sz="1800" b="1" dirty="0">
                <a:solidFill>
                  <a:srgbClr val="C00000"/>
                </a:solidFill>
                <a:highlight>
                  <a:srgbClr val="FFFF00"/>
                </a:highlight>
                <a:latin typeface="Palatino Linotype" panose="02040502050505030304" pitchFamily="18" charset="0"/>
              </a:rPr>
              <a:t>Παλαιότερα, ο καρκίνος γενικά έφερε το στίγμα της νόσου που σχεδόν ισοδυναμούσε με καταδίκη.</a:t>
            </a:r>
          </a:p>
          <a:p>
            <a:pPr lvl="0">
              <a:buClr>
                <a:srgbClr val="40BAD2"/>
              </a:buClr>
              <a:defRPr/>
            </a:pPr>
            <a:r>
              <a:rPr lang="el-GR" sz="1800" b="1" dirty="0">
                <a:solidFill>
                  <a:srgbClr val="C00000"/>
                </a:solidFill>
                <a:latin typeface="Palatino Linotype" panose="02040502050505030304" pitchFamily="18" charset="0"/>
              </a:rPr>
              <a:t> </a:t>
            </a:r>
          </a:p>
          <a:p>
            <a:pPr lvl="0" algn="ctr">
              <a:buClr>
                <a:srgbClr val="40BAD2"/>
              </a:buClr>
              <a:defRPr/>
            </a:pPr>
            <a:r>
              <a:rPr lang="el-GR" sz="1800" b="1" dirty="0">
                <a:solidFill>
                  <a:srgbClr val="C00000"/>
                </a:solidFill>
                <a:highlight>
                  <a:srgbClr val="FFFF00"/>
                </a:highlight>
                <a:latin typeface="Palatino Linotype" panose="02040502050505030304" pitchFamily="18" charset="0"/>
              </a:rPr>
              <a:t>Μεγάλη απροθυμία να συζητηθεί ως θέμα, ενώ ακόμα και οι γιατροί απέφευγαν-αποφεύγουν να αποκαλύπτουν τη διάγνωση στους ασθενείς.</a:t>
            </a:r>
          </a:p>
          <a:p>
            <a:pPr lvl="0">
              <a:lnSpc>
                <a:spcPct val="80000"/>
              </a:lnSpc>
              <a:buClr>
                <a:srgbClr val="40BAD2"/>
              </a:buClr>
              <a:defRPr/>
            </a:pPr>
            <a:r>
              <a:rPr lang="el-GR" sz="1800" b="1" dirty="0">
                <a:solidFill>
                  <a:srgbClr val="C00000"/>
                </a:solidFill>
                <a:highlight>
                  <a:srgbClr val="FFFF00"/>
                </a:highlight>
                <a:latin typeface="Palatino Linotype" panose="02040502050505030304" pitchFamily="18" charset="0"/>
              </a:rPr>
              <a:t></a:t>
            </a:r>
            <a:r>
              <a:rPr lang="el-GR" sz="1800" b="1" dirty="0">
                <a:solidFill>
                  <a:srgbClr val="C00000"/>
                </a:solidFill>
                <a:latin typeface="Palatino Linotype" panose="02040502050505030304" pitchFamily="18" charset="0"/>
              </a:rPr>
              <a:t> Το 1961, σχεδόν το 90% των γιατρών στις ΗΠΑ αποφεύγουν να λένε στους ασθενείς ότι έχουν καρκίνο.</a:t>
            </a:r>
          </a:p>
          <a:p>
            <a:pPr>
              <a:lnSpc>
                <a:spcPct val="80000"/>
              </a:lnSpc>
              <a:buClr>
                <a:srgbClr val="40BAD2"/>
              </a:buClr>
              <a:defRPr/>
            </a:pPr>
            <a:r>
              <a:rPr lang="el-GR" sz="1800" b="1" dirty="0">
                <a:solidFill>
                  <a:srgbClr val="C00000"/>
                </a:solidFill>
                <a:highlight>
                  <a:srgbClr val="FFFF00"/>
                </a:highlight>
                <a:latin typeface="Palatino Linotype" panose="02040502050505030304" pitchFamily="18" charset="0"/>
              </a:rPr>
              <a:t></a:t>
            </a:r>
            <a:r>
              <a:rPr lang="el-GR" sz="1800" b="1" dirty="0">
                <a:solidFill>
                  <a:srgbClr val="C00000"/>
                </a:solidFill>
                <a:latin typeface="Palatino Linotype" panose="02040502050505030304" pitchFamily="18" charset="0"/>
              </a:rPr>
              <a:t> Τώρα στις ΗΠΑ, αποκαλύπτουν την αλήθεια σε όλους τους ασθενείς , ακόμα και από το τηλέφωνο.</a:t>
            </a:r>
          </a:p>
          <a:p>
            <a:pPr lvl="0">
              <a:lnSpc>
                <a:spcPct val="80000"/>
              </a:lnSpc>
              <a:buClr>
                <a:srgbClr val="40BAD2"/>
              </a:buClr>
              <a:defRPr/>
            </a:pPr>
            <a:r>
              <a:rPr lang="el-GR" sz="1800" b="1" dirty="0">
                <a:solidFill>
                  <a:srgbClr val="C00000"/>
                </a:solidFill>
                <a:highlight>
                  <a:srgbClr val="FFFF00"/>
                </a:highlight>
                <a:latin typeface="Palatino Linotype" panose="02040502050505030304" pitchFamily="18" charset="0"/>
              </a:rPr>
              <a:t></a:t>
            </a:r>
            <a:r>
              <a:rPr lang="el-GR" sz="1800" b="1" dirty="0">
                <a:solidFill>
                  <a:srgbClr val="C00000"/>
                </a:solidFill>
                <a:latin typeface="Palatino Linotype" panose="02040502050505030304" pitchFamily="18" charset="0"/>
              </a:rPr>
              <a:t>Στην Ιταλία μόνο το 25% των γιατρών λένε συστηματικά στους ασθενείς τους ότι έχουν καρκίνο.</a:t>
            </a:r>
          </a:p>
          <a:p>
            <a:pPr lvl="0">
              <a:lnSpc>
                <a:spcPct val="80000"/>
              </a:lnSpc>
              <a:buClr>
                <a:srgbClr val="40BAD2"/>
              </a:buClr>
              <a:defRPr/>
            </a:pPr>
            <a:r>
              <a:rPr lang="el-GR" sz="1800" b="1" dirty="0">
                <a:solidFill>
                  <a:srgbClr val="C00000"/>
                </a:solidFill>
                <a:highlight>
                  <a:srgbClr val="FFFF00"/>
                </a:highlight>
                <a:latin typeface="Palatino Linotype" panose="02040502050505030304" pitchFamily="18" charset="0"/>
              </a:rPr>
              <a:t> </a:t>
            </a:r>
            <a:r>
              <a:rPr lang="el-GR" sz="1800" b="1" dirty="0">
                <a:solidFill>
                  <a:srgbClr val="C00000"/>
                </a:solidFill>
                <a:latin typeface="Palatino Linotype" panose="02040502050505030304" pitchFamily="18" charset="0"/>
              </a:rPr>
              <a:t>Στην Κίνα παραμένει πιο αποδεκτό να ενημερώνονται για τη διάγνωση οι συγγενείς και όχι οι ασθενείς.</a:t>
            </a:r>
          </a:p>
          <a:p>
            <a:pPr lvl="0">
              <a:lnSpc>
                <a:spcPct val="80000"/>
              </a:lnSpc>
              <a:buClr>
                <a:srgbClr val="40BAD2"/>
              </a:buClr>
              <a:defRPr/>
            </a:pPr>
            <a:r>
              <a:rPr lang="el-GR" sz="1800" b="1" dirty="0">
                <a:solidFill>
                  <a:srgbClr val="C00000"/>
                </a:solidFill>
                <a:highlight>
                  <a:srgbClr val="FFFF00"/>
                </a:highlight>
                <a:latin typeface="Palatino Linotype" panose="02040502050505030304" pitchFamily="18" charset="0"/>
              </a:rPr>
              <a:t> </a:t>
            </a:r>
            <a:r>
              <a:rPr lang="el-GR" sz="1800" b="1" dirty="0">
                <a:solidFill>
                  <a:srgbClr val="C00000"/>
                </a:solidFill>
                <a:latin typeface="Palatino Linotype" panose="02040502050505030304" pitchFamily="18" charset="0"/>
              </a:rPr>
              <a:t>Με την έλευση της Ψυχο-Ογκολογίας (1970), η κατάσταση άρχισε σιγά-σιγά να αλλάζει και ειδικά στις δεκαετίες του 1980 και 1990.</a:t>
            </a:r>
          </a:p>
          <a:p>
            <a:pPr lvl="0">
              <a:lnSpc>
                <a:spcPct val="80000"/>
              </a:lnSpc>
              <a:buClr>
                <a:srgbClr val="40BAD2"/>
              </a:buClr>
              <a:defRPr/>
            </a:pPr>
            <a:r>
              <a:rPr lang="el-GR" sz="1800" b="1" dirty="0">
                <a:solidFill>
                  <a:srgbClr val="C00000"/>
                </a:solidFill>
                <a:highlight>
                  <a:srgbClr val="FFFF00"/>
                </a:highlight>
                <a:latin typeface="Palatino Linotype" panose="02040502050505030304" pitchFamily="18" charset="0"/>
              </a:rPr>
              <a:t></a:t>
            </a:r>
            <a:r>
              <a:rPr lang="el-GR" sz="1800" b="1" dirty="0">
                <a:solidFill>
                  <a:srgbClr val="C00000"/>
                </a:solidFill>
                <a:latin typeface="Palatino Linotype" panose="02040502050505030304" pitchFamily="18" charset="0"/>
              </a:rPr>
              <a:t> Η Ογκολογία τελευταία (10-15 χρόνια), έχει ως αποτέλεσμα την επιβίωση ασθενών σε πολλές μορφές καρκίνου (δύο στους τρεις ασθενείς νικούν την ασθένειά τους). </a:t>
            </a:r>
          </a:p>
        </p:txBody>
      </p:sp>
      <p:sp>
        <p:nvSpPr>
          <p:cNvPr id="2" name="Arrow: Down 1">
            <a:extLst>
              <a:ext uri="{FF2B5EF4-FFF2-40B4-BE49-F238E27FC236}">
                <a16:creationId xmlns:a16="http://schemas.microsoft.com/office/drawing/2014/main" id="{3E560A6E-E3CC-4DED-AFBD-A7D0406F9C04}"/>
              </a:ext>
            </a:extLst>
          </p:cNvPr>
          <p:cNvSpPr/>
          <p:nvPr/>
        </p:nvSpPr>
        <p:spPr>
          <a:xfrm>
            <a:off x="3442385" y="1320799"/>
            <a:ext cx="2355272" cy="443345"/>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87E89E6C-6606-4C2B-AC78-4A429B57D269}"/>
              </a:ext>
            </a:extLst>
          </p:cNvPr>
          <p:cNvPicPr>
            <a:picLocks noChangeAspect="1"/>
          </p:cNvPicPr>
          <p:nvPr/>
        </p:nvPicPr>
        <p:blipFill>
          <a:blip r:embed="rId4"/>
          <a:stretch>
            <a:fillRect/>
          </a:stretch>
        </p:blipFill>
        <p:spPr>
          <a:xfrm>
            <a:off x="9273309" y="3801334"/>
            <a:ext cx="2918691" cy="2272579"/>
          </a:xfrm>
          <a:prstGeom prst="rect">
            <a:avLst/>
          </a:prstGeom>
        </p:spPr>
      </p:pic>
      <p:sp>
        <p:nvSpPr>
          <p:cNvPr id="5" name="Rectangle 4">
            <a:extLst>
              <a:ext uri="{FF2B5EF4-FFF2-40B4-BE49-F238E27FC236}">
                <a16:creationId xmlns:a16="http://schemas.microsoft.com/office/drawing/2014/main" id="{3B42B3D1-C8B0-41F8-AD9F-7A7B5751A32F}"/>
              </a:ext>
            </a:extLst>
          </p:cNvPr>
          <p:cNvSpPr/>
          <p:nvPr/>
        </p:nvSpPr>
        <p:spPr>
          <a:xfrm rot="19627934">
            <a:off x="8935668" y="1834978"/>
            <a:ext cx="3348994" cy="646331"/>
          </a:xfrm>
          <a:prstGeom prst="rect">
            <a:avLst/>
          </a:prstGeom>
        </p:spPr>
        <p:txBody>
          <a:bodyPr wrap="none">
            <a:spAutoFit/>
          </a:bodyPr>
          <a:lstStyle/>
          <a:p>
            <a:pPr algn="ctr"/>
            <a:r>
              <a:rPr lang="el-GR" b="1" dirty="0">
                <a:solidFill>
                  <a:srgbClr val="C00000"/>
                </a:solidFill>
                <a:latin typeface="Palatino Linotype" panose="02040502050505030304" pitchFamily="18" charset="0"/>
              </a:rPr>
              <a:t>ΠΟΙΑ ΠΡΑΚΤΙΚΗ </a:t>
            </a:r>
          </a:p>
          <a:p>
            <a:pPr algn="ctr"/>
            <a:r>
              <a:rPr lang="el-GR" b="1" dirty="0">
                <a:solidFill>
                  <a:srgbClr val="C00000"/>
                </a:solidFill>
                <a:latin typeface="Palatino Linotype" panose="02040502050505030304" pitchFamily="18" charset="0"/>
              </a:rPr>
              <a:t>ΕΙΝΑΙ Η ΠΛΕΟΝ ΔΟΚΙΜΗ;;;</a:t>
            </a:r>
            <a:endParaRPr lang="en-GB" dirty="0"/>
          </a:p>
        </p:txBody>
      </p:sp>
    </p:spTree>
    <p:extLst>
      <p:ext uri="{BB962C8B-B14F-4D97-AF65-F5344CB8AC3E}">
        <p14:creationId xmlns:p14="http://schemas.microsoft.com/office/powerpoint/2010/main" val="71557099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8" name="Subtitle 2">
            <a:extLst>
              <a:ext uri="{FF2B5EF4-FFF2-40B4-BE49-F238E27FC236}">
                <a16:creationId xmlns:a16="http://schemas.microsoft.com/office/drawing/2014/main" id="{59A96957-07C2-4280-BA04-8A0AE9C261F5}"/>
              </a:ext>
            </a:extLst>
          </p:cNvPr>
          <p:cNvSpPr txBox="1">
            <a:spLocks/>
          </p:cNvSpPr>
          <p:nvPr/>
        </p:nvSpPr>
        <p:spPr>
          <a:xfrm>
            <a:off x="-1" y="978433"/>
            <a:ext cx="9208655" cy="511756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lvl="0" algn="ctr">
              <a:buClr>
                <a:srgbClr val="40BAD2"/>
              </a:buClr>
              <a:defRPr/>
            </a:pPr>
            <a:r>
              <a:rPr lang="el-GR" sz="1800" b="1" dirty="0">
                <a:solidFill>
                  <a:srgbClr val="C00000"/>
                </a:solidFill>
                <a:highlight>
                  <a:srgbClr val="FFFF00"/>
                </a:highlight>
                <a:latin typeface="Palatino Linotype" panose="02040502050505030304" pitchFamily="18" charset="0"/>
              </a:rPr>
              <a:t>Μελέτη «Disclosure of cancer diagnosis: the Greek experience» (2013)</a:t>
            </a:r>
          </a:p>
          <a:p>
            <a:pPr lvl="0" algn="ctr">
              <a:buClr>
                <a:srgbClr val="40BAD2"/>
              </a:buClr>
              <a:defRPr/>
            </a:pPr>
            <a:r>
              <a:rPr lang="el-GR" sz="1800" b="1" dirty="0">
                <a:solidFill>
                  <a:srgbClr val="C00000"/>
                </a:solidFill>
                <a:latin typeface="Palatino Linotype" panose="02040502050505030304" pitchFamily="18" charset="0"/>
              </a:rPr>
              <a:t>Μελέτη σε 132 γιατρούς</a:t>
            </a:r>
          </a:p>
          <a:p>
            <a:pPr lvl="0">
              <a:buClr>
                <a:srgbClr val="40BAD2"/>
              </a:buClr>
              <a:defRPr/>
            </a:pPr>
            <a:endParaRPr lang="el-GR" sz="1800" b="1" dirty="0">
              <a:solidFill>
                <a:srgbClr val="C00000"/>
              </a:solidFill>
              <a:latin typeface="Palatino Linotype" panose="02040502050505030304" pitchFamily="18" charset="0"/>
            </a:endParaRPr>
          </a:p>
          <a:p>
            <a:pPr lvl="0">
              <a:buClr>
                <a:srgbClr val="40BAD2"/>
              </a:buClr>
              <a:defRPr/>
            </a:pPr>
            <a:r>
              <a:rPr lang="el-GR" sz="1800" b="1" dirty="0">
                <a:solidFill>
                  <a:srgbClr val="C00000"/>
                </a:solidFill>
                <a:highlight>
                  <a:srgbClr val="FFFF00"/>
                </a:highlight>
                <a:latin typeface="Palatino Linotype" panose="02040502050505030304" pitchFamily="18" charset="0"/>
              </a:rPr>
              <a:t></a:t>
            </a:r>
            <a:r>
              <a:rPr lang="el-GR" sz="1800" b="1" dirty="0">
                <a:solidFill>
                  <a:srgbClr val="C00000"/>
                </a:solidFill>
                <a:latin typeface="Palatino Linotype" panose="02040502050505030304" pitchFamily="18" charset="0"/>
              </a:rPr>
              <a:t> Το 96% των συμμετεχόντων θεωρούν δικαίωμα των ασθενών να γνωρίζουν τα πάντα</a:t>
            </a:r>
          </a:p>
          <a:p>
            <a:pPr lvl="0">
              <a:buClr>
                <a:srgbClr val="40BAD2"/>
              </a:buClr>
              <a:defRPr/>
            </a:pPr>
            <a:r>
              <a:rPr lang="el-GR" sz="1800" b="1" dirty="0">
                <a:solidFill>
                  <a:srgbClr val="C00000"/>
                </a:solidFill>
                <a:highlight>
                  <a:srgbClr val="FFFF00"/>
                </a:highlight>
                <a:latin typeface="Palatino Linotype" panose="02040502050505030304" pitchFamily="18" charset="0"/>
              </a:rPr>
              <a:t></a:t>
            </a:r>
            <a:r>
              <a:rPr lang="el-GR" sz="1800" b="1" dirty="0">
                <a:solidFill>
                  <a:srgbClr val="C00000"/>
                </a:solidFill>
                <a:latin typeface="Palatino Linotype" panose="02040502050505030304" pitchFamily="18" charset="0"/>
              </a:rPr>
              <a:t> Το 64% πιστεύουν ότι πρέπει να αποκαλύπτεται όλη η αλήθεια. (</a:t>
            </a:r>
            <a:r>
              <a:rPr lang="el-GR" sz="1800" b="1" i="1" dirty="0">
                <a:solidFill>
                  <a:srgbClr val="C00000"/>
                </a:solidFill>
                <a:latin typeface="Palatino Linotype" panose="02040502050505030304" pitchFamily="18" charset="0"/>
              </a:rPr>
              <a:t>την άποψη αυτή υποστήριξε το 72% των νέων γιατρών έναντι 54% των μεγαλύτερης ηλικίας</a:t>
            </a:r>
            <a:r>
              <a:rPr lang="el-GR" sz="1800" b="1" dirty="0">
                <a:solidFill>
                  <a:srgbClr val="C00000"/>
                </a:solidFill>
                <a:latin typeface="Palatino Linotype" panose="02040502050505030304" pitchFamily="18" charset="0"/>
              </a:rPr>
              <a:t>), επιβεβαίωση εδραιωμένων αντιλήψεων.</a:t>
            </a:r>
          </a:p>
          <a:p>
            <a:pPr lvl="0">
              <a:buClr>
                <a:srgbClr val="40BAD2"/>
              </a:buClr>
              <a:defRPr/>
            </a:pPr>
            <a:r>
              <a:rPr lang="el-GR" sz="1800" b="1" dirty="0">
                <a:solidFill>
                  <a:srgbClr val="C00000"/>
                </a:solidFill>
                <a:highlight>
                  <a:srgbClr val="FFFF00"/>
                </a:highlight>
                <a:latin typeface="Palatino Linotype" panose="02040502050505030304" pitchFamily="18" charset="0"/>
              </a:rPr>
              <a:t>Αλλά:</a:t>
            </a:r>
          </a:p>
          <a:p>
            <a:pPr lvl="0">
              <a:buClr>
                <a:srgbClr val="40BAD2"/>
              </a:buClr>
              <a:defRPr/>
            </a:pPr>
            <a:r>
              <a:rPr lang="el-GR" sz="1800" b="1" dirty="0">
                <a:solidFill>
                  <a:srgbClr val="C00000"/>
                </a:solidFill>
                <a:highlight>
                  <a:srgbClr val="FFFF00"/>
                </a:highlight>
                <a:latin typeface="Palatino Linotype" panose="02040502050505030304" pitchFamily="18" charset="0"/>
              </a:rPr>
              <a:t></a:t>
            </a:r>
            <a:r>
              <a:rPr lang="el-GR" sz="1800" b="1" dirty="0">
                <a:solidFill>
                  <a:srgbClr val="C00000"/>
                </a:solidFill>
                <a:latin typeface="Palatino Linotype" panose="02040502050505030304" pitchFamily="18" charset="0"/>
              </a:rPr>
              <a:t> Το 90% αποφεύγουν την λέξη «</a:t>
            </a:r>
            <a:r>
              <a:rPr lang="el-GR" sz="1800" b="1" i="1" dirty="0">
                <a:solidFill>
                  <a:srgbClr val="C00000"/>
                </a:solidFill>
                <a:latin typeface="Palatino Linotype" panose="02040502050505030304" pitchFamily="18" charset="0"/>
              </a:rPr>
              <a:t>καρκίνος</a:t>
            </a:r>
            <a:r>
              <a:rPr lang="el-GR" sz="1800" b="1" dirty="0">
                <a:solidFill>
                  <a:srgbClr val="C00000"/>
                </a:solidFill>
                <a:latin typeface="Palatino Linotype" panose="02040502050505030304" pitchFamily="18" charset="0"/>
              </a:rPr>
              <a:t>» όταν συζητούν με τους ασθενείς και το 58% αποφεύγουν τη λέξη «</a:t>
            </a:r>
            <a:r>
              <a:rPr lang="el-GR" sz="1800" b="1" i="1" dirty="0">
                <a:solidFill>
                  <a:srgbClr val="C00000"/>
                </a:solidFill>
                <a:latin typeface="Palatino Linotype" panose="02040502050505030304" pitchFamily="18" charset="0"/>
              </a:rPr>
              <a:t>όγκος</a:t>
            </a:r>
            <a:r>
              <a:rPr lang="el-GR" sz="1800" b="1" dirty="0">
                <a:solidFill>
                  <a:srgbClr val="C00000"/>
                </a:solidFill>
                <a:latin typeface="Palatino Linotype" panose="02040502050505030304" pitchFamily="18" charset="0"/>
              </a:rPr>
              <a:t>»</a:t>
            </a:r>
          </a:p>
          <a:p>
            <a:pPr lvl="0">
              <a:buClr>
                <a:srgbClr val="40BAD2"/>
              </a:buClr>
              <a:defRPr/>
            </a:pPr>
            <a:r>
              <a:rPr lang="el-GR" sz="1800" b="1" dirty="0">
                <a:solidFill>
                  <a:srgbClr val="C00000"/>
                </a:solidFill>
                <a:highlight>
                  <a:srgbClr val="FFFF00"/>
                </a:highlight>
                <a:latin typeface="Palatino Linotype" panose="02040502050505030304" pitchFamily="18" charset="0"/>
              </a:rPr>
              <a:t></a:t>
            </a:r>
            <a:r>
              <a:rPr lang="el-GR" sz="1800" b="1" dirty="0">
                <a:solidFill>
                  <a:srgbClr val="C00000"/>
                </a:solidFill>
                <a:latin typeface="Palatino Linotype" panose="02040502050505030304" pitchFamily="18" charset="0"/>
              </a:rPr>
              <a:t> Μόνο το 39% θα γνωστοποιήσουν τη διάγνωση, εάν ερωτηθούν ευθέως από τους ασθενείς</a:t>
            </a:r>
            <a:endPar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sp>
        <p:nvSpPr>
          <p:cNvPr id="9" name="Arrow: Down 8">
            <a:extLst>
              <a:ext uri="{FF2B5EF4-FFF2-40B4-BE49-F238E27FC236}">
                <a16:creationId xmlns:a16="http://schemas.microsoft.com/office/drawing/2014/main" id="{9EF3F737-DA09-4EB2-BEC8-D6D99554872A}"/>
              </a:ext>
            </a:extLst>
          </p:cNvPr>
          <p:cNvSpPr/>
          <p:nvPr/>
        </p:nvSpPr>
        <p:spPr>
          <a:xfrm>
            <a:off x="3451622" y="1708728"/>
            <a:ext cx="2355272" cy="517236"/>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a:extLst>
              <a:ext uri="{FF2B5EF4-FFF2-40B4-BE49-F238E27FC236}">
                <a16:creationId xmlns:a16="http://schemas.microsoft.com/office/drawing/2014/main" id="{33698348-83DB-42DB-8167-57B4D535EB42}"/>
              </a:ext>
            </a:extLst>
          </p:cNvPr>
          <p:cNvPicPr>
            <a:picLocks noChangeAspect="1"/>
          </p:cNvPicPr>
          <p:nvPr/>
        </p:nvPicPr>
        <p:blipFill>
          <a:blip r:embed="rId4"/>
          <a:stretch>
            <a:fillRect/>
          </a:stretch>
        </p:blipFill>
        <p:spPr>
          <a:xfrm>
            <a:off x="9301018" y="3973946"/>
            <a:ext cx="2890982" cy="2122054"/>
          </a:xfrm>
          <a:prstGeom prst="rect">
            <a:avLst/>
          </a:prstGeom>
        </p:spPr>
      </p:pic>
      <p:sp>
        <p:nvSpPr>
          <p:cNvPr id="4" name="Rectangle 3">
            <a:extLst>
              <a:ext uri="{FF2B5EF4-FFF2-40B4-BE49-F238E27FC236}">
                <a16:creationId xmlns:a16="http://schemas.microsoft.com/office/drawing/2014/main" id="{F7ACBC6B-0924-4437-8784-939087AFB0E9}"/>
              </a:ext>
            </a:extLst>
          </p:cNvPr>
          <p:cNvSpPr/>
          <p:nvPr/>
        </p:nvSpPr>
        <p:spPr>
          <a:xfrm>
            <a:off x="10404107" y="1644937"/>
            <a:ext cx="684803" cy="1446550"/>
          </a:xfrm>
          <a:prstGeom prst="rect">
            <a:avLst/>
          </a:prstGeom>
        </p:spPr>
        <p:txBody>
          <a:bodyPr wrap="none">
            <a:spAutoFit/>
          </a:bodyPr>
          <a:lstStyle/>
          <a:p>
            <a:r>
              <a:rPr lang="el-GR" sz="8800" b="1" dirty="0">
                <a:solidFill>
                  <a:srgbClr val="C00000"/>
                </a:solidFill>
                <a:latin typeface="Palatino Linotype" panose="02040502050505030304" pitchFamily="18" charset="0"/>
              </a:rPr>
              <a:t>?</a:t>
            </a:r>
            <a:endParaRPr lang="en-GB" sz="8800" dirty="0"/>
          </a:p>
        </p:txBody>
      </p:sp>
    </p:spTree>
    <p:extLst>
      <p:ext uri="{BB962C8B-B14F-4D97-AF65-F5344CB8AC3E}">
        <p14:creationId xmlns:p14="http://schemas.microsoft.com/office/powerpoint/2010/main" val="128927945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8" name="Subtitle 2">
            <a:extLst>
              <a:ext uri="{FF2B5EF4-FFF2-40B4-BE49-F238E27FC236}">
                <a16:creationId xmlns:a16="http://schemas.microsoft.com/office/drawing/2014/main" id="{59A96957-07C2-4280-BA04-8A0AE9C261F5}"/>
              </a:ext>
            </a:extLst>
          </p:cNvPr>
          <p:cNvSpPr txBox="1">
            <a:spLocks/>
          </p:cNvSpPr>
          <p:nvPr/>
        </p:nvSpPr>
        <p:spPr>
          <a:xfrm>
            <a:off x="34167" y="1787714"/>
            <a:ext cx="9070109" cy="532428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lvl="0" algn="ctr">
              <a:buClr>
                <a:srgbClr val="40BAD2"/>
              </a:buClr>
              <a:defRPr/>
            </a:pPr>
            <a:r>
              <a:rPr lang="el-GR" sz="1800" b="1" dirty="0">
                <a:solidFill>
                  <a:srgbClr val="C00000"/>
                </a:solidFill>
                <a:highlight>
                  <a:srgbClr val="FFFF00"/>
                </a:highlight>
                <a:latin typeface="Palatino Linotype" panose="02040502050505030304" pitchFamily="18" charset="0"/>
              </a:rPr>
              <a:t>Η ίδια μελέτη έδειξε ότι με δική τους πρωτοβουλία οι γιατροί ενημερώνουν για τη διάγνωση του καρκίνου μόνο το 10% των ασθενών.</a:t>
            </a:r>
          </a:p>
          <a:p>
            <a:pPr lvl="0" algn="ctr">
              <a:buClr>
                <a:srgbClr val="40BAD2"/>
              </a:buClr>
              <a:defRPr/>
            </a:pPr>
            <a:r>
              <a:rPr lang="el-GR" sz="1800" b="1" dirty="0">
                <a:solidFill>
                  <a:srgbClr val="C00000"/>
                </a:solidFill>
                <a:highlight>
                  <a:srgbClr val="FFFF00"/>
                </a:highlight>
                <a:latin typeface="Palatino Linotype" panose="02040502050505030304" pitchFamily="18" charset="0"/>
              </a:rPr>
              <a:t>Οι κύριοι λόγοι γι’ αυτό είναι:</a:t>
            </a:r>
          </a:p>
          <a:p>
            <a:pPr lvl="0">
              <a:buClr>
                <a:srgbClr val="40BAD2"/>
              </a:buClr>
              <a:defRPr/>
            </a:pPr>
            <a:r>
              <a:rPr lang="el-GR" sz="1800" b="1" dirty="0">
                <a:solidFill>
                  <a:srgbClr val="C00000"/>
                </a:solidFill>
                <a:highlight>
                  <a:srgbClr val="FFFF00"/>
                </a:highlight>
                <a:latin typeface="Palatino Linotype" panose="02040502050505030304" pitchFamily="18" charset="0"/>
              </a:rPr>
              <a:t></a:t>
            </a:r>
            <a:r>
              <a:rPr lang="el-GR" sz="1800" b="1" dirty="0">
                <a:solidFill>
                  <a:srgbClr val="C00000"/>
                </a:solidFill>
                <a:latin typeface="Palatino Linotype" panose="02040502050505030304" pitchFamily="18" charset="0"/>
              </a:rPr>
              <a:t> Η χαμηλή νοητική κατάσταση των ασθενών (22%)</a:t>
            </a:r>
          </a:p>
          <a:p>
            <a:pPr lvl="0">
              <a:buClr>
                <a:srgbClr val="40BAD2"/>
              </a:buClr>
              <a:defRPr/>
            </a:pPr>
            <a:r>
              <a:rPr lang="el-GR" sz="1800" b="1" dirty="0">
                <a:solidFill>
                  <a:srgbClr val="C00000"/>
                </a:solidFill>
                <a:highlight>
                  <a:srgbClr val="FFFF00"/>
                </a:highlight>
                <a:latin typeface="Palatino Linotype" panose="02040502050505030304" pitchFamily="18" charset="0"/>
              </a:rPr>
              <a:t></a:t>
            </a:r>
            <a:r>
              <a:rPr lang="el-GR" sz="1800" b="1" dirty="0">
                <a:solidFill>
                  <a:srgbClr val="C00000"/>
                </a:solidFill>
                <a:latin typeface="Palatino Linotype" panose="02040502050505030304" pitchFamily="18" charset="0"/>
              </a:rPr>
              <a:t> Ο φόβος ότι θα τους βλάψουν (17%) </a:t>
            </a:r>
          </a:p>
          <a:p>
            <a:pPr lvl="0">
              <a:buClr>
                <a:srgbClr val="40BAD2"/>
              </a:buClr>
              <a:defRPr/>
            </a:pPr>
            <a:r>
              <a:rPr lang="el-GR" sz="1800" b="1" dirty="0">
                <a:solidFill>
                  <a:srgbClr val="C00000"/>
                </a:solidFill>
                <a:highlight>
                  <a:srgbClr val="FFFF00"/>
                </a:highlight>
                <a:latin typeface="Palatino Linotype" panose="02040502050505030304" pitchFamily="18" charset="0"/>
              </a:rPr>
              <a:t></a:t>
            </a:r>
            <a:r>
              <a:rPr lang="el-GR" sz="1800" b="1" dirty="0">
                <a:solidFill>
                  <a:srgbClr val="C00000"/>
                </a:solidFill>
                <a:latin typeface="Palatino Linotype" panose="02040502050505030304" pitchFamily="18" charset="0"/>
              </a:rPr>
              <a:t> Οι αντιρρήσεις των συγγενών των ασθενών (15%) </a:t>
            </a:r>
          </a:p>
          <a:p>
            <a:pPr lvl="0">
              <a:buClr>
                <a:srgbClr val="40BAD2"/>
              </a:buClr>
              <a:defRPr/>
            </a:pPr>
            <a:r>
              <a:rPr lang="el-GR" sz="1800" b="1" dirty="0">
                <a:solidFill>
                  <a:srgbClr val="C00000"/>
                </a:solidFill>
                <a:highlight>
                  <a:srgbClr val="FFFF00"/>
                </a:highlight>
                <a:latin typeface="Palatino Linotype" panose="02040502050505030304" pitchFamily="18" charset="0"/>
              </a:rPr>
              <a:t></a:t>
            </a:r>
            <a:r>
              <a:rPr lang="el-GR" sz="1800" b="1" dirty="0">
                <a:solidFill>
                  <a:srgbClr val="C00000"/>
                </a:solidFill>
                <a:latin typeface="Palatino Linotype" panose="02040502050505030304" pitchFamily="18" charset="0"/>
              </a:rPr>
              <a:t> Η μεγάλη ηλικία των ασθενών (17%) </a:t>
            </a:r>
          </a:p>
          <a:p>
            <a:pPr lvl="0">
              <a:buClr>
                <a:srgbClr val="40BAD2"/>
              </a:buClr>
              <a:defRPr/>
            </a:pPr>
            <a:endParaRPr lang="el-GR" sz="1800" b="1" dirty="0">
              <a:solidFill>
                <a:srgbClr val="C00000"/>
              </a:solidFill>
              <a:latin typeface="Palatino Linotype" panose="02040502050505030304" pitchFamily="18" charset="0"/>
            </a:endParaRPr>
          </a:p>
        </p:txBody>
      </p:sp>
      <p:sp>
        <p:nvSpPr>
          <p:cNvPr id="9" name="Rectangle 8">
            <a:extLst>
              <a:ext uri="{FF2B5EF4-FFF2-40B4-BE49-F238E27FC236}">
                <a16:creationId xmlns:a16="http://schemas.microsoft.com/office/drawing/2014/main" id="{0991A40C-5086-492F-93AC-D31839239F59}"/>
              </a:ext>
            </a:extLst>
          </p:cNvPr>
          <p:cNvSpPr/>
          <p:nvPr/>
        </p:nvSpPr>
        <p:spPr>
          <a:xfrm rot="19627934">
            <a:off x="9292339" y="2833043"/>
            <a:ext cx="2635658" cy="923330"/>
          </a:xfrm>
          <a:prstGeom prst="rect">
            <a:avLst/>
          </a:prstGeom>
        </p:spPr>
        <p:txBody>
          <a:bodyPr wrap="none">
            <a:spAutoFit/>
          </a:bodyPr>
          <a:lstStyle/>
          <a:p>
            <a:pPr algn="ctr"/>
            <a:r>
              <a:rPr lang="el-GR" b="1" dirty="0">
                <a:solidFill>
                  <a:srgbClr val="C00000"/>
                </a:solidFill>
                <a:latin typeface="Palatino Linotype" panose="02040502050505030304" pitchFamily="18" charset="0"/>
              </a:rPr>
              <a:t>ΠΟΙΟΣ  ΛΟΓΟΣ</a:t>
            </a:r>
          </a:p>
          <a:p>
            <a:pPr algn="ctr"/>
            <a:r>
              <a:rPr lang="el-GR" b="1" dirty="0">
                <a:solidFill>
                  <a:srgbClr val="C00000"/>
                </a:solidFill>
                <a:latin typeface="Palatino Linotype" panose="02040502050505030304" pitchFamily="18" charset="0"/>
              </a:rPr>
              <a:t>ΕΥΣΤΑΘΕΙ ΓΙΑ ΑΥΤΑ</a:t>
            </a:r>
          </a:p>
          <a:p>
            <a:pPr algn="ctr"/>
            <a:r>
              <a:rPr lang="el-GR" b="1" dirty="0">
                <a:solidFill>
                  <a:srgbClr val="C00000"/>
                </a:solidFill>
                <a:latin typeface="Palatino Linotype" panose="02040502050505030304" pitchFamily="18" charset="0"/>
              </a:rPr>
              <a:t>ΤΑ ΣΚΕΠΤΙΚΑ;;;;;;;</a:t>
            </a:r>
            <a:endParaRPr lang="en-GB" dirty="0"/>
          </a:p>
        </p:txBody>
      </p:sp>
    </p:spTree>
    <p:extLst>
      <p:ext uri="{BB962C8B-B14F-4D97-AF65-F5344CB8AC3E}">
        <p14:creationId xmlns:p14="http://schemas.microsoft.com/office/powerpoint/2010/main" val="259592612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8" name="Subtitle 2">
            <a:extLst>
              <a:ext uri="{FF2B5EF4-FFF2-40B4-BE49-F238E27FC236}">
                <a16:creationId xmlns:a16="http://schemas.microsoft.com/office/drawing/2014/main" id="{59A96957-07C2-4280-BA04-8A0AE9C261F5}"/>
              </a:ext>
            </a:extLst>
          </p:cNvPr>
          <p:cNvSpPr txBox="1">
            <a:spLocks/>
          </p:cNvSpPr>
          <p:nvPr/>
        </p:nvSpPr>
        <p:spPr>
          <a:xfrm>
            <a:off x="34167" y="1972441"/>
            <a:ext cx="9070109" cy="532428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marL="0" marR="0" lvl="0" indent="0" algn="ctr" defTabSz="914400" rtl="0" eaLnBrk="1" fontAlgn="auto" latinLnBrk="0" hangingPunct="1">
              <a:lnSpc>
                <a:spcPct val="90000"/>
              </a:lnSpc>
              <a:spcBef>
                <a:spcPts val="1200"/>
              </a:spcBef>
              <a:spcAft>
                <a:spcPts val="0"/>
              </a:spcAft>
              <a:buClr>
                <a:srgbClr val="40BAD2"/>
              </a:buClr>
              <a:buSzTx/>
              <a:buFont typeface="Wingdings 2" pitchFamily="18" charset="2"/>
              <a:buNone/>
              <a:tabLst/>
              <a:defRPr/>
            </a:pPr>
            <a:endParaRPr kumimoji="0" lang="el-GR" sz="1800" b="1" i="0" u="none" strike="noStrike" kern="1200" cap="none" spc="0" normalizeH="0" baseline="0" noProof="0" dirty="0">
              <a:ln>
                <a:noFill/>
              </a:ln>
              <a:solidFill>
                <a:srgbClr val="C00000"/>
              </a:solidFill>
              <a:effectLst/>
              <a:highlight>
                <a:srgbClr val="FFFF00"/>
              </a:highlight>
              <a:uLnTx/>
              <a:uFillTx/>
              <a:latin typeface="Palatino Linotype" panose="02040502050505030304" pitchFamily="18" charset="0"/>
              <a:ea typeface="+mn-ea"/>
              <a:cs typeface="+mn-cs"/>
            </a:endParaRPr>
          </a:p>
          <a:p>
            <a:pPr marL="0" marR="0" lvl="0" indent="0" algn="ctr" defTabSz="914400" rtl="0" eaLnBrk="1" fontAlgn="auto" latinLnBrk="0" hangingPunct="1">
              <a:lnSpc>
                <a:spcPct val="90000"/>
              </a:lnSpc>
              <a:spcBef>
                <a:spcPts val="1200"/>
              </a:spcBef>
              <a:spcAft>
                <a:spcPts val="0"/>
              </a:spcAft>
              <a:buClr>
                <a:srgbClr val="40BAD2"/>
              </a:buClr>
              <a:buSzTx/>
              <a:buFont typeface="Wingdings 2" pitchFamily="18" charset="2"/>
              <a:buNone/>
              <a:tabLst/>
              <a:defRPr/>
            </a:pPr>
            <a:r>
              <a:rPr kumimoji="0" lang="el-GR" sz="1800" b="1" i="0" u="none" strike="noStrike" kern="1200" cap="none" spc="0" normalizeH="0" baseline="0" noProof="0" dirty="0">
                <a:ln>
                  <a:noFill/>
                </a:ln>
                <a:solidFill>
                  <a:srgbClr val="C00000"/>
                </a:solidFill>
                <a:effectLst/>
                <a:highlight>
                  <a:srgbClr val="FFFF00"/>
                </a:highlight>
                <a:uLnTx/>
                <a:uFillTx/>
                <a:latin typeface="Palatino Linotype" panose="02040502050505030304" pitchFamily="18" charset="0"/>
                <a:ea typeface="+mn-ea"/>
                <a:cs typeface="+mn-cs"/>
              </a:rPr>
              <a:t>Αντίστοιχη μελέτη του 1996, αλλά σε 228 ογκολόγους είχε δείξει ότι:</a:t>
            </a:r>
          </a:p>
          <a:p>
            <a:pPr marL="0" marR="0" lvl="0" indent="0" algn="ctr" defTabSz="914400" rtl="0" eaLnBrk="1" fontAlgn="auto" latinLnBrk="0" hangingPunct="1">
              <a:lnSpc>
                <a:spcPct val="90000"/>
              </a:lnSpc>
              <a:spcBef>
                <a:spcPts val="1200"/>
              </a:spcBef>
              <a:spcAft>
                <a:spcPts val="0"/>
              </a:spcAft>
              <a:buClr>
                <a:srgbClr val="40BAD2"/>
              </a:buClr>
              <a:buSzTx/>
              <a:buFont typeface="Wingdings 2" pitchFamily="18" charset="2"/>
              <a:buNone/>
              <a:tabLst/>
              <a:defRPr/>
            </a:pPr>
            <a:endParaRPr kumimoji="0" lang="el-GR" sz="9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a:p>
            <a:pPr marL="0" marR="0" lvl="0" indent="0" algn="l" defTabSz="914400" rtl="0" eaLnBrk="1" fontAlgn="auto" latinLnBrk="0" hangingPunct="1">
              <a:lnSpc>
                <a:spcPct val="90000"/>
              </a:lnSpc>
              <a:spcBef>
                <a:spcPts val="1200"/>
              </a:spcBef>
              <a:spcAft>
                <a:spcPts val="0"/>
              </a:spcAft>
              <a:buClr>
                <a:srgbClr val="40BAD2"/>
              </a:buClr>
              <a:buSzTx/>
              <a:buFont typeface="Wingdings 2" pitchFamily="18" charset="2"/>
              <a:buNone/>
              <a:tabLst/>
              <a:defRPr/>
            </a:pPr>
            <a:r>
              <a:rPr kumimoji="0" lang="el-GR" sz="1800" b="1" i="0" u="none" strike="noStrike" kern="1200" cap="none" spc="0" normalizeH="0" baseline="0" noProof="0" dirty="0">
                <a:ln>
                  <a:noFill/>
                </a:ln>
                <a:solidFill>
                  <a:srgbClr val="C00000"/>
                </a:solidFill>
                <a:effectLst/>
                <a:highlight>
                  <a:srgbClr val="FFFF00"/>
                </a:highlight>
                <a:uLnTx/>
                <a:uFillTx/>
                <a:latin typeface="Palatino Linotype" panose="02040502050505030304" pitchFamily="18" charset="0"/>
                <a:ea typeface="+mn-ea"/>
                <a:cs typeface="+mn-cs"/>
              </a:rPr>
              <a:t></a:t>
            </a: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 Το 11% θα απέκρυπταν τη διάγνωση</a:t>
            </a:r>
          </a:p>
          <a:p>
            <a:pPr marL="0" marR="0" lvl="0" indent="0" algn="l" defTabSz="914400" rtl="0" eaLnBrk="1" fontAlgn="auto" latinLnBrk="0" hangingPunct="1">
              <a:lnSpc>
                <a:spcPct val="90000"/>
              </a:lnSpc>
              <a:spcBef>
                <a:spcPts val="1200"/>
              </a:spcBef>
              <a:spcAft>
                <a:spcPts val="0"/>
              </a:spcAft>
              <a:buClr>
                <a:srgbClr val="40BAD2"/>
              </a:buClr>
              <a:buSzTx/>
              <a:buFont typeface="Wingdings 2" pitchFamily="18" charset="2"/>
              <a:buNone/>
              <a:tabLst/>
              <a:defRPr/>
            </a:pPr>
            <a:r>
              <a:rPr kumimoji="0" lang="el-GR" sz="1800" b="1" i="0" u="none" strike="noStrike" kern="1200" cap="none" spc="0" normalizeH="0" baseline="0" noProof="0" dirty="0">
                <a:ln>
                  <a:noFill/>
                </a:ln>
                <a:solidFill>
                  <a:srgbClr val="C00000"/>
                </a:solidFill>
                <a:effectLst/>
                <a:highlight>
                  <a:srgbClr val="FFFF00"/>
                </a:highlight>
                <a:uLnTx/>
                <a:uFillTx/>
                <a:latin typeface="Palatino Linotype" panose="02040502050505030304" pitchFamily="18" charset="0"/>
                <a:ea typeface="+mn-ea"/>
                <a:cs typeface="+mn-cs"/>
              </a:rPr>
              <a:t></a:t>
            </a: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 Το 11% θα την έλεγαν σε όλους τους ασθενείς</a:t>
            </a:r>
          </a:p>
          <a:p>
            <a:pPr marL="0" marR="0" lvl="0" indent="0" algn="l" defTabSz="914400" rtl="0" eaLnBrk="1" fontAlgn="auto" latinLnBrk="0" hangingPunct="1">
              <a:lnSpc>
                <a:spcPct val="90000"/>
              </a:lnSpc>
              <a:spcBef>
                <a:spcPts val="1200"/>
              </a:spcBef>
              <a:spcAft>
                <a:spcPts val="0"/>
              </a:spcAft>
              <a:buClr>
                <a:srgbClr val="40BAD2"/>
              </a:buClr>
              <a:buSzTx/>
              <a:buFont typeface="Wingdings 2" pitchFamily="18" charset="2"/>
              <a:buNone/>
              <a:tabLst/>
              <a:defRPr/>
            </a:pPr>
            <a:r>
              <a:rPr kumimoji="0" lang="el-GR" sz="1800" b="1" i="0" u="none" strike="noStrike" kern="1200" cap="none" spc="0" normalizeH="0" baseline="0" noProof="0" dirty="0">
                <a:ln>
                  <a:noFill/>
                </a:ln>
                <a:solidFill>
                  <a:srgbClr val="C00000"/>
                </a:solidFill>
                <a:effectLst/>
                <a:highlight>
                  <a:srgbClr val="FFFF00"/>
                </a:highlight>
                <a:uLnTx/>
                <a:uFillTx/>
                <a:latin typeface="Palatino Linotype" panose="02040502050505030304" pitchFamily="18" charset="0"/>
                <a:ea typeface="+mn-ea"/>
                <a:cs typeface="+mn-cs"/>
              </a:rPr>
              <a:t></a:t>
            </a: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 Το 78% θα την έλεγαν σε επιλεγμένους ασθενείς</a:t>
            </a:r>
          </a:p>
        </p:txBody>
      </p:sp>
      <p:sp>
        <p:nvSpPr>
          <p:cNvPr id="9" name="Rectangle 8">
            <a:extLst>
              <a:ext uri="{FF2B5EF4-FFF2-40B4-BE49-F238E27FC236}">
                <a16:creationId xmlns:a16="http://schemas.microsoft.com/office/drawing/2014/main" id="{EA4B2CC0-9877-474E-8D67-37D326904F8D}"/>
              </a:ext>
            </a:extLst>
          </p:cNvPr>
          <p:cNvSpPr/>
          <p:nvPr/>
        </p:nvSpPr>
        <p:spPr>
          <a:xfrm rot="19627934">
            <a:off x="9180135" y="2971543"/>
            <a:ext cx="2860078" cy="646331"/>
          </a:xfrm>
          <a:prstGeom prst="rect">
            <a:avLst/>
          </a:prstGeom>
        </p:spPr>
        <p:txBody>
          <a:bodyPr wrap="none">
            <a:spAutoFit/>
          </a:bodyPr>
          <a:lstStyle/>
          <a:p>
            <a:pPr algn="ctr"/>
            <a:r>
              <a:rPr lang="el-GR" b="1" dirty="0">
                <a:solidFill>
                  <a:srgbClr val="C00000"/>
                </a:solidFill>
                <a:latin typeface="Palatino Linotype" panose="02040502050505030304" pitchFamily="18" charset="0"/>
              </a:rPr>
              <a:t>ΠΩΣ  ΕΡΜΗΝΕΥΕΤΕ </a:t>
            </a:r>
          </a:p>
          <a:p>
            <a:pPr algn="ctr"/>
            <a:r>
              <a:rPr lang="el-GR" b="1" dirty="0">
                <a:solidFill>
                  <a:srgbClr val="C00000"/>
                </a:solidFill>
                <a:latin typeface="Palatino Linotype" panose="02040502050505030304" pitchFamily="18" charset="0"/>
              </a:rPr>
              <a:t>ΤΗΝ ΤΡΙΤΗ ΕΠΙΛΟΓΗ;;;</a:t>
            </a:r>
            <a:endParaRPr lang="en-GB" dirty="0"/>
          </a:p>
        </p:txBody>
      </p:sp>
    </p:spTree>
    <p:extLst>
      <p:ext uri="{BB962C8B-B14F-4D97-AF65-F5344CB8AC3E}">
        <p14:creationId xmlns:p14="http://schemas.microsoft.com/office/powerpoint/2010/main" val="319145529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8" name="Subtitle 2">
            <a:extLst>
              <a:ext uri="{FF2B5EF4-FFF2-40B4-BE49-F238E27FC236}">
                <a16:creationId xmlns:a16="http://schemas.microsoft.com/office/drawing/2014/main" id="{59A96957-07C2-4280-BA04-8A0AE9C261F5}"/>
              </a:ext>
            </a:extLst>
          </p:cNvPr>
          <p:cNvSpPr txBox="1">
            <a:spLocks/>
          </p:cNvSpPr>
          <p:nvPr/>
        </p:nvSpPr>
        <p:spPr>
          <a:xfrm>
            <a:off x="34166" y="762477"/>
            <a:ext cx="9109833" cy="5152149"/>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marL="0" marR="0" lvl="0" indent="0" algn="l" defTabSz="914400" rtl="0" eaLnBrk="1" fontAlgn="auto" latinLnBrk="0" hangingPunct="1">
              <a:lnSpc>
                <a:spcPct val="90000"/>
              </a:lnSpc>
              <a:spcBef>
                <a:spcPts val="1200"/>
              </a:spcBef>
              <a:spcAft>
                <a:spcPts val="0"/>
              </a:spcAft>
              <a:buClr>
                <a:srgbClr val="40BAD2"/>
              </a:buClr>
              <a:buSzTx/>
              <a:buFont typeface="Wingdings 2" pitchFamily="18" charset="2"/>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Ο ΠΟΥ είπε μετά από μια συνάντηση επιστημόνων πρόσφατα και σύμφωνα με τις τρέχουσες βέλτιστες πρακτικές για την ονομασία ασθενειών, οι οποίες στοχεύουν στην:</a:t>
            </a:r>
          </a:p>
          <a:p>
            <a:pPr marL="0" marR="0" lvl="0" indent="0" algn="l" defTabSz="914400" rtl="0" eaLnBrk="1" fontAlgn="auto" latinLnBrk="0" hangingPunct="1">
              <a:lnSpc>
                <a:spcPct val="90000"/>
              </a:lnSpc>
              <a:spcBef>
                <a:spcPts val="1200"/>
              </a:spcBef>
              <a:spcAft>
                <a:spcPts val="0"/>
              </a:spcAft>
              <a:buClr>
                <a:srgbClr val="40BAD2"/>
              </a:buClr>
              <a:buSzTx/>
              <a:buFont typeface="Wingdings 2" pitchFamily="18" charset="2"/>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a:t>
            </a:r>
            <a:r>
              <a:rPr kumimoji="0" lang="el-GR" sz="1800" b="1" i="1"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αποφυγή πρόκλησης προσβολής σε οποιαδήποτε πολιτιστική, κοινωνική, εθνική, περιφερειακή, επαγγελματική ή εθνοτική ομάδα και να ελαχιστοποιήσει τον αρνητικό αντίκτυπο στο εμπόριο, τα ταξίδια, τον τουρισμό ή την καλή διαβίωση των ζώων</a:t>
            </a: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a:t>
            </a:r>
          </a:p>
          <a:p>
            <a:pPr marL="0" marR="0" lvl="0" indent="0" algn="l" defTabSz="914400" rtl="0" eaLnBrk="1" fontAlgn="auto" latinLnBrk="0" hangingPunct="1">
              <a:lnSpc>
                <a:spcPct val="90000"/>
              </a:lnSpc>
              <a:spcBef>
                <a:spcPts val="1200"/>
              </a:spcBef>
              <a:spcAft>
                <a:spcPts val="0"/>
              </a:spcAft>
              <a:buClr>
                <a:srgbClr val="40BAD2"/>
              </a:buClr>
              <a:buSzTx/>
              <a:buFont typeface="Wingdings 2" pitchFamily="18" charset="2"/>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Πολλές ασθένειες, όπως:</a:t>
            </a:r>
          </a:p>
          <a:p>
            <a:pPr marL="285750" marR="0" lvl="0" indent="-285750" algn="l" defTabSz="914400" rtl="0" eaLnBrk="1" fontAlgn="auto" latinLnBrk="0" hangingPunct="1">
              <a:lnSpc>
                <a:spcPct val="90000"/>
              </a:lnSpc>
              <a:spcBef>
                <a:spcPts val="1200"/>
              </a:spcBef>
              <a:spcAft>
                <a:spcPts val="0"/>
              </a:spcAft>
              <a:buClr>
                <a:srgbClr val="FF0000"/>
              </a:buClr>
              <a:buSzTx/>
              <a:buFont typeface="Wingdings" panose="05000000000000000000" pitchFamily="2" charset="2"/>
              <a:buChar char="Ø"/>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η ιαπωνική εγκεφαλίτιδα,</a:t>
            </a:r>
          </a:p>
          <a:p>
            <a:pPr marL="285750" marR="0" lvl="0" indent="-285750" algn="l" defTabSz="914400" rtl="0" eaLnBrk="1" fontAlgn="auto" latinLnBrk="0" hangingPunct="1">
              <a:lnSpc>
                <a:spcPct val="90000"/>
              </a:lnSpc>
              <a:spcBef>
                <a:spcPts val="1200"/>
              </a:spcBef>
              <a:spcAft>
                <a:spcPts val="0"/>
              </a:spcAft>
              <a:buClr>
                <a:srgbClr val="FF0000"/>
              </a:buClr>
              <a:buSzTx/>
              <a:buFont typeface="Wingdings" panose="05000000000000000000" pitchFamily="2" charset="2"/>
              <a:buChar char="Ø"/>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ο ιός Marburg,</a:t>
            </a:r>
          </a:p>
          <a:p>
            <a:pPr marL="285750" marR="0" lvl="0" indent="-285750" algn="l" defTabSz="914400" rtl="0" eaLnBrk="1" fontAlgn="auto" latinLnBrk="0" hangingPunct="1">
              <a:lnSpc>
                <a:spcPct val="90000"/>
              </a:lnSpc>
              <a:spcBef>
                <a:spcPts val="1200"/>
              </a:spcBef>
              <a:spcAft>
                <a:spcPts val="0"/>
              </a:spcAft>
              <a:buClr>
                <a:srgbClr val="FF0000"/>
              </a:buClr>
              <a:buSzTx/>
              <a:buFont typeface="Wingdings" panose="05000000000000000000" pitchFamily="2" charset="2"/>
              <a:buChar char="Ø"/>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η ισπανική γρίπη</a:t>
            </a:r>
          </a:p>
          <a:p>
            <a:pPr marL="285750" marR="0" lvl="0" indent="-285750" algn="l" defTabSz="914400" rtl="0" eaLnBrk="1" fontAlgn="auto" latinLnBrk="0" hangingPunct="1">
              <a:lnSpc>
                <a:spcPct val="90000"/>
              </a:lnSpc>
              <a:spcBef>
                <a:spcPts val="1200"/>
              </a:spcBef>
              <a:spcAft>
                <a:spcPts val="0"/>
              </a:spcAft>
              <a:buClr>
                <a:srgbClr val="FF0000"/>
              </a:buClr>
              <a:buSzTx/>
              <a:buFont typeface="Wingdings" panose="05000000000000000000" pitchFamily="2" charset="2"/>
              <a:buChar char="Ø"/>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το αναπνευστικό σύνδρομο της Μέσης Ανατολής</a:t>
            </a:r>
          </a:p>
          <a:p>
            <a:pPr marL="285750" marR="0" lvl="0" indent="-285750" algn="l" defTabSz="914400" rtl="0" eaLnBrk="1" fontAlgn="auto" latinLnBrk="0" hangingPunct="1">
              <a:lnSpc>
                <a:spcPct val="90000"/>
              </a:lnSpc>
              <a:spcBef>
                <a:spcPts val="1200"/>
              </a:spcBef>
              <a:spcAft>
                <a:spcPts val="0"/>
              </a:spcAft>
              <a:buClr>
                <a:srgbClr val="FF0000"/>
              </a:buClr>
              <a:buSzTx/>
              <a:buFont typeface="Wingdings" panose="05000000000000000000" pitchFamily="2" charset="2"/>
              <a:buChar char="Ø"/>
              <a:tabLst/>
              <a:defRPr/>
            </a:pPr>
            <a:r>
              <a:rPr lang="el-GR" sz="1800" b="1" dirty="0">
                <a:solidFill>
                  <a:srgbClr val="C00000"/>
                </a:solidFill>
                <a:latin typeface="Palatino Linotype" panose="02040502050505030304" pitchFamily="18" charset="0"/>
              </a:rPr>
              <a:t>η νόσος </a:t>
            </a:r>
            <a:r>
              <a:rPr lang="en-GB" sz="1800" b="1" dirty="0">
                <a:solidFill>
                  <a:srgbClr val="C00000"/>
                </a:solidFill>
                <a:latin typeface="Palatino Linotype" panose="02040502050505030304" pitchFamily="18" charset="0"/>
              </a:rPr>
              <a:t>Minamata</a:t>
            </a:r>
            <a:endPar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a:p>
            <a:pPr marL="0" marR="0" lvl="0" indent="0" algn="l" defTabSz="914400" rtl="0" eaLnBrk="1" fontAlgn="auto" latinLnBrk="0" hangingPunct="1">
              <a:lnSpc>
                <a:spcPct val="90000"/>
              </a:lnSpc>
              <a:spcBef>
                <a:spcPts val="1200"/>
              </a:spcBef>
              <a:spcAft>
                <a:spcPts val="0"/>
              </a:spcAft>
              <a:buClr>
                <a:srgbClr val="40BAD2"/>
              </a:buClr>
              <a:buSzTx/>
              <a:buFont typeface="Wingdings 2" pitchFamily="18" charset="2"/>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έχουν ονομαστεί από τις γεωγραφικές περιοχές όπου πρωτοεμφανίστηκαν ή εντοπίστηκαν.</a:t>
            </a:r>
          </a:p>
          <a:p>
            <a:pPr marL="0" marR="0" lvl="0" indent="0" algn="l" defTabSz="914400" rtl="0" eaLnBrk="1" fontAlgn="auto" latinLnBrk="0" hangingPunct="1">
              <a:lnSpc>
                <a:spcPct val="90000"/>
              </a:lnSpc>
              <a:spcBef>
                <a:spcPts val="1200"/>
              </a:spcBef>
              <a:spcAft>
                <a:spcPts val="0"/>
              </a:spcAft>
              <a:buClr>
                <a:srgbClr val="40BAD2"/>
              </a:buClr>
              <a:buSzTx/>
              <a:buFont typeface="Wingdings 2" pitchFamily="18" charset="2"/>
              <a:buNone/>
              <a:tabLst/>
              <a:defRPr/>
            </a:pPr>
            <a:r>
              <a:rPr kumimoji="0" lang="el-GR" sz="1800" b="1" i="1"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Ο ΠΟΥ δεν έχει προτείνει δημόσια να αλλάξει κανένα από αυτά τα ονόματα.</a:t>
            </a:r>
          </a:p>
          <a:p>
            <a:pPr marL="0" marR="0" lvl="0" indent="0" algn="l" defTabSz="914400" rtl="0" eaLnBrk="1" fontAlgn="auto" latinLnBrk="0" hangingPunct="1">
              <a:lnSpc>
                <a:spcPct val="90000"/>
              </a:lnSpc>
              <a:spcBef>
                <a:spcPts val="1200"/>
              </a:spcBef>
              <a:spcAft>
                <a:spcPts val="0"/>
              </a:spcAft>
              <a:buClr>
                <a:srgbClr val="40BAD2"/>
              </a:buClr>
              <a:buSzTx/>
              <a:buFont typeface="Wingdings 2" pitchFamily="18" charset="2"/>
              <a:buNone/>
              <a:tabLst/>
              <a:defRPr/>
            </a:pPr>
            <a:endPar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pic>
        <p:nvPicPr>
          <p:cNvPr id="2" name="Picture 1">
            <a:extLst>
              <a:ext uri="{FF2B5EF4-FFF2-40B4-BE49-F238E27FC236}">
                <a16:creationId xmlns:a16="http://schemas.microsoft.com/office/drawing/2014/main" id="{F193C2A0-B09E-4383-8516-6C5D85E04848}"/>
              </a:ext>
            </a:extLst>
          </p:cNvPr>
          <p:cNvPicPr>
            <a:picLocks noChangeAspect="1"/>
          </p:cNvPicPr>
          <p:nvPr/>
        </p:nvPicPr>
        <p:blipFill>
          <a:blip r:embed="rId4"/>
          <a:stretch>
            <a:fillRect/>
          </a:stretch>
        </p:blipFill>
        <p:spPr>
          <a:xfrm>
            <a:off x="9291782" y="762477"/>
            <a:ext cx="2900218" cy="1648214"/>
          </a:xfrm>
          <a:prstGeom prst="rect">
            <a:avLst/>
          </a:prstGeom>
        </p:spPr>
      </p:pic>
      <p:pic>
        <p:nvPicPr>
          <p:cNvPr id="3" name="Picture 2">
            <a:extLst>
              <a:ext uri="{FF2B5EF4-FFF2-40B4-BE49-F238E27FC236}">
                <a16:creationId xmlns:a16="http://schemas.microsoft.com/office/drawing/2014/main" id="{4FA361FD-6FF8-4CA9-AD1C-3A336CA52E8B}"/>
              </a:ext>
            </a:extLst>
          </p:cNvPr>
          <p:cNvPicPr>
            <a:picLocks noChangeAspect="1"/>
          </p:cNvPicPr>
          <p:nvPr/>
        </p:nvPicPr>
        <p:blipFill>
          <a:blip r:embed="rId5"/>
          <a:stretch>
            <a:fillRect/>
          </a:stretch>
        </p:blipFill>
        <p:spPr>
          <a:xfrm>
            <a:off x="9308865" y="4234248"/>
            <a:ext cx="2900218" cy="1030278"/>
          </a:xfrm>
          <a:prstGeom prst="rect">
            <a:avLst/>
          </a:prstGeom>
        </p:spPr>
      </p:pic>
      <p:sp>
        <p:nvSpPr>
          <p:cNvPr id="4" name="Rectangle 3">
            <a:extLst>
              <a:ext uri="{FF2B5EF4-FFF2-40B4-BE49-F238E27FC236}">
                <a16:creationId xmlns:a16="http://schemas.microsoft.com/office/drawing/2014/main" id="{1353028E-B951-4CE9-93CF-8C6BE360D86B}"/>
              </a:ext>
            </a:extLst>
          </p:cNvPr>
          <p:cNvSpPr/>
          <p:nvPr/>
        </p:nvSpPr>
        <p:spPr>
          <a:xfrm>
            <a:off x="9360114" y="5264526"/>
            <a:ext cx="2900218" cy="83099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
                <a:srgbClr val="40BAD2"/>
              </a:buClr>
              <a:buSzTx/>
              <a:buFontTx/>
              <a:buNone/>
              <a:tabLst/>
              <a:defRPr/>
            </a:pPr>
            <a:r>
              <a:rPr kumimoji="0" lang="el-GR" sz="16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Η ευλογιά των πιθήκων ονομάστηκε έτσι για πρώτη φορά το 1958.</a:t>
            </a:r>
            <a:endParaRPr kumimoji="0" lang="en-GB" sz="16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sp>
        <p:nvSpPr>
          <p:cNvPr id="6" name="Arrow: Down 5">
            <a:extLst>
              <a:ext uri="{FF2B5EF4-FFF2-40B4-BE49-F238E27FC236}">
                <a16:creationId xmlns:a16="http://schemas.microsoft.com/office/drawing/2014/main" id="{D7B70449-B99E-41C4-BB6C-BCF4E6F191C5}"/>
              </a:ext>
            </a:extLst>
          </p:cNvPr>
          <p:cNvSpPr/>
          <p:nvPr/>
        </p:nvSpPr>
        <p:spPr>
          <a:xfrm>
            <a:off x="9308865" y="2122302"/>
            <a:ext cx="2866052" cy="542286"/>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3" name="Rectangle 12">
            <a:extLst>
              <a:ext uri="{FF2B5EF4-FFF2-40B4-BE49-F238E27FC236}">
                <a16:creationId xmlns:a16="http://schemas.microsoft.com/office/drawing/2014/main" id="{30055760-3B0C-4B8D-B207-84B3E5791B4A}"/>
              </a:ext>
            </a:extLst>
          </p:cNvPr>
          <p:cNvSpPr/>
          <p:nvPr/>
        </p:nvSpPr>
        <p:spPr>
          <a:xfrm>
            <a:off x="9257616" y="2664588"/>
            <a:ext cx="2900218" cy="156966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
                <a:srgbClr val="40BAD2"/>
              </a:buClr>
              <a:buSzTx/>
              <a:buFontTx/>
              <a:buNone/>
              <a:tabLst/>
              <a:defRPr/>
            </a:pPr>
            <a:r>
              <a:rPr kumimoji="0" lang="el-GR" sz="12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Διοργάνωση ανοιχτού φόρουμ για μετονομασία της ασθένειας της ευλογιάς των πιθήκων, αφού ορισμένοι επικριτές εξέφρασαν ανησυχίες ότι το όνομα θα μπορούσε να είναι υποτιμητικό ή να έχει ρατσιστική χροιά (στιγματισμός).</a:t>
            </a:r>
            <a:endParaRPr kumimoji="0" lang="en-GB" sz="12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spTree>
    <p:extLst>
      <p:ext uri="{BB962C8B-B14F-4D97-AF65-F5344CB8AC3E}">
        <p14:creationId xmlns:p14="http://schemas.microsoft.com/office/powerpoint/2010/main" val="407645869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grpSp>
        <p:nvGrpSpPr>
          <p:cNvPr id="5" name="Group 4">
            <a:extLst>
              <a:ext uri="{FF2B5EF4-FFF2-40B4-BE49-F238E27FC236}">
                <a16:creationId xmlns:a16="http://schemas.microsoft.com/office/drawing/2014/main" id="{2A85D3B7-AC2A-4937-B5B6-FCD94E372E66}"/>
              </a:ext>
            </a:extLst>
          </p:cNvPr>
          <p:cNvGrpSpPr/>
          <p:nvPr/>
        </p:nvGrpSpPr>
        <p:grpSpPr>
          <a:xfrm>
            <a:off x="34167" y="834005"/>
            <a:ext cx="8865704" cy="5043131"/>
            <a:chOff x="200326" y="787823"/>
            <a:chExt cx="8865704" cy="5043131"/>
          </a:xfrm>
        </p:grpSpPr>
        <p:sp>
          <p:nvSpPr>
            <p:cNvPr id="8" name="Subtitle 2">
              <a:extLst>
                <a:ext uri="{FF2B5EF4-FFF2-40B4-BE49-F238E27FC236}">
                  <a16:creationId xmlns:a16="http://schemas.microsoft.com/office/drawing/2014/main" id="{59A96957-07C2-4280-BA04-8A0AE9C261F5}"/>
                </a:ext>
              </a:extLst>
            </p:cNvPr>
            <p:cNvSpPr txBox="1">
              <a:spLocks/>
            </p:cNvSpPr>
            <p:nvPr/>
          </p:nvSpPr>
          <p:spPr>
            <a:xfrm>
              <a:off x="200326" y="3378645"/>
              <a:ext cx="8865704" cy="2452309"/>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lvl="0" algn="ctr">
                <a:buClr>
                  <a:srgbClr val="40BAD2"/>
                </a:buClr>
                <a:defRPr/>
              </a:pPr>
              <a:r>
                <a:rPr lang="el-GR" sz="2400" b="1" dirty="0">
                  <a:solidFill>
                    <a:srgbClr val="C00000"/>
                  </a:solidFill>
                  <a:latin typeface="Palatino Linotype" panose="02040502050505030304" pitchFamily="18" charset="0"/>
                </a:rPr>
                <a:t>ΑΛΛΑΓΕΣ</a:t>
              </a:r>
              <a:endParaRPr lang="el-GR" sz="1800" b="1" dirty="0">
                <a:solidFill>
                  <a:srgbClr val="C00000"/>
                </a:solidFill>
                <a:latin typeface="Palatino Linotype" panose="02040502050505030304" pitchFamily="18" charset="0"/>
              </a:endParaRPr>
            </a:p>
            <a:p>
              <a:pPr lvl="0" algn="ctr">
                <a:buClr>
                  <a:srgbClr val="40BAD2"/>
                </a:buClr>
                <a:defRPr/>
              </a:pPr>
              <a:r>
                <a:rPr lang="el-GR" sz="2000" b="1" dirty="0">
                  <a:solidFill>
                    <a:srgbClr val="C00000"/>
                  </a:solidFill>
                  <a:latin typeface="Palatino Linotype" panose="02040502050505030304" pitchFamily="18" charset="0"/>
                </a:rPr>
                <a:t>•</a:t>
              </a:r>
              <a:r>
                <a:rPr lang="el-GR" sz="1800" b="1" dirty="0">
                  <a:solidFill>
                    <a:srgbClr val="C00000"/>
                  </a:solidFill>
                  <a:latin typeface="Palatino Linotype" panose="02040502050505030304" pitchFamily="18" charset="0"/>
                </a:rPr>
                <a:t> </a:t>
              </a:r>
              <a:r>
                <a:rPr lang="el-GR" sz="2400" b="1" dirty="0">
                  <a:solidFill>
                    <a:srgbClr val="C00000"/>
                  </a:solidFill>
                  <a:latin typeface="Palatino Linotype" panose="02040502050505030304" pitchFamily="18" charset="0"/>
                </a:rPr>
                <a:t>Πολιτικές</a:t>
              </a:r>
            </a:p>
            <a:p>
              <a:pPr lvl="0" algn="ctr">
                <a:buClr>
                  <a:srgbClr val="40BAD2"/>
                </a:buClr>
                <a:defRPr/>
              </a:pPr>
              <a:r>
                <a:rPr lang="el-GR" sz="2400" b="1" dirty="0">
                  <a:solidFill>
                    <a:srgbClr val="C00000"/>
                  </a:solidFill>
                  <a:latin typeface="Palatino Linotype" panose="02040502050505030304" pitchFamily="18" charset="0"/>
                </a:rPr>
                <a:t>• Δημογραφικές</a:t>
              </a:r>
            </a:p>
            <a:p>
              <a:pPr lvl="0" algn="ctr">
                <a:buClr>
                  <a:srgbClr val="40BAD2"/>
                </a:buClr>
                <a:defRPr/>
              </a:pPr>
              <a:r>
                <a:rPr lang="el-GR" sz="2400" b="1" dirty="0">
                  <a:solidFill>
                    <a:srgbClr val="C00000"/>
                  </a:solidFill>
                  <a:latin typeface="Palatino Linotype" panose="02040502050505030304" pitchFamily="18" charset="0"/>
                </a:rPr>
                <a:t>• Κοινωνικές</a:t>
              </a:r>
            </a:p>
            <a:p>
              <a:pPr lvl="0" algn="ctr">
                <a:buClr>
                  <a:srgbClr val="40BAD2"/>
                </a:buClr>
                <a:defRPr/>
              </a:pPr>
              <a:r>
                <a:rPr lang="el-GR" sz="2400" b="1" dirty="0">
                  <a:solidFill>
                    <a:srgbClr val="C00000"/>
                  </a:solidFill>
                  <a:latin typeface="Palatino Linotype" panose="02040502050505030304" pitchFamily="18" charset="0"/>
                </a:rPr>
                <a:t>• Διαπροσωπικές σχέσεις</a:t>
              </a:r>
            </a:p>
            <a:p>
              <a:pPr marL="0" marR="0" lvl="0" indent="0" algn="ctr" defTabSz="914400" rtl="0" eaLnBrk="1" fontAlgn="auto" latinLnBrk="0" hangingPunct="1">
                <a:lnSpc>
                  <a:spcPct val="90000"/>
                </a:lnSpc>
                <a:spcBef>
                  <a:spcPts val="1200"/>
                </a:spcBef>
                <a:spcAft>
                  <a:spcPts val="0"/>
                </a:spcAft>
                <a:buClr>
                  <a:srgbClr val="40BAD2"/>
                </a:buClr>
                <a:buSzTx/>
                <a:buFont typeface="Wingdings 2" pitchFamily="18" charset="2"/>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 </a:t>
              </a:r>
            </a:p>
          </p:txBody>
        </p:sp>
        <p:sp>
          <p:nvSpPr>
            <p:cNvPr id="3" name="Arrow: Down 2">
              <a:extLst>
                <a:ext uri="{FF2B5EF4-FFF2-40B4-BE49-F238E27FC236}">
                  <a16:creationId xmlns:a16="http://schemas.microsoft.com/office/drawing/2014/main" id="{32E3F959-D2D2-4C6F-8A6F-FE5264B170D0}"/>
                </a:ext>
              </a:extLst>
            </p:cNvPr>
            <p:cNvSpPr/>
            <p:nvPr/>
          </p:nvSpPr>
          <p:spPr>
            <a:xfrm>
              <a:off x="2444858" y="913846"/>
              <a:ext cx="4643922" cy="2244990"/>
            </a:xfrm>
            <a:prstGeom prst="downArrow">
              <a:avLst/>
            </a:prstGeom>
            <a:solidFill>
              <a:schemeClr val="accent2"/>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888DB71A-888D-4FDB-BAC9-C3A3A3D6306D}"/>
                </a:ext>
              </a:extLst>
            </p:cNvPr>
            <p:cNvSpPr/>
            <p:nvPr/>
          </p:nvSpPr>
          <p:spPr>
            <a:xfrm>
              <a:off x="3287889" y="787823"/>
              <a:ext cx="2957861" cy="1711815"/>
            </a:xfrm>
            <a:prstGeom prst="rect">
              <a:avLst/>
            </a:prstGeom>
          </p:spPr>
          <p:txBody>
            <a:bodyPr wrap="none">
              <a:spAutoFit/>
            </a:bodyPr>
            <a:lstStyle/>
            <a:p>
              <a:pPr algn="ctr">
                <a:lnSpc>
                  <a:spcPct val="150000"/>
                </a:lnSpc>
              </a:pPr>
              <a:r>
                <a:rPr lang="el-GR" b="1" dirty="0">
                  <a:solidFill>
                    <a:srgbClr val="C00000"/>
                  </a:solidFill>
                  <a:latin typeface="Palatino Linotype" panose="02040502050505030304" pitchFamily="18" charset="0"/>
                </a:rPr>
                <a:t>ΕΠΙΔΗΜΙΕΣ</a:t>
              </a:r>
            </a:p>
            <a:p>
              <a:pPr algn="ctr">
                <a:lnSpc>
                  <a:spcPct val="150000"/>
                </a:lnSpc>
              </a:pPr>
              <a:r>
                <a:rPr lang="el-GR" b="1" dirty="0">
                  <a:solidFill>
                    <a:srgbClr val="C00000"/>
                  </a:solidFill>
                  <a:latin typeface="Palatino Linotype" panose="02040502050505030304" pitchFamily="18" charset="0"/>
                </a:rPr>
                <a:t>ΠΑΝΔΗΜΙΕΣ</a:t>
              </a:r>
            </a:p>
            <a:p>
              <a:pPr algn="ctr">
                <a:lnSpc>
                  <a:spcPct val="150000"/>
                </a:lnSpc>
              </a:pPr>
              <a:r>
                <a:rPr lang="el-GR" b="1" dirty="0">
                  <a:solidFill>
                    <a:srgbClr val="C00000"/>
                  </a:solidFill>
                  <a:latin typeface="Palatino Linotype" panose="02040502050505030304" pitchFamily="18" charset="0"/>
                </a:rPr>
                <a:t>ΚΑΡΚΙΝΟΣ</a:t>
              </a:r>
            </a:p>
            <a:p>
              <a:pPr algn="ctr">
                <a:lnSpc>
                  <a:spcPct val="150000"/>
                </a:lnSpc>
              </a:pPr>
              <a:r>
                <a:rPr lang="el-GR" b="1" dirty="0">
                  <a:solidFill>
                    <a:srgbClr val="C00000"/>
                  </a:solidFill>
                  <a:latin typeface="Palatino Linotype" panose="02040502050505030304" pitchFamily="18" charset="0"/>
                </a:rPr>
                <a:t>ΕΠΩΔΥΝΕΣ ΑΣΘΕΝΕΙΕΣ</a:t>
              </a:r>
              <a:endParaRPr lang="en-GB" dirty="0"/>
            </a:p>
          </p:txBody>
        </p:sp>
      </p:grpSp>
      <p:grpSp>
        <p:nvGrpSpPr>
          <p:cNvPr id="16" name="Group 15">
            <a:extLst>
              <a:ext uri="{FF2B5EF4-FFF2-40B4-BE49-F238E27FC236}">
                <a16:creationId xmlns:a16="http://schemas.microsoft.com/office/drawing/2014/main" id="{0D40CA24-1C37-4AAA-BF9B-E14FC45F4989}"/>
              </a:ext>
            </a:extLst>
          </p:cNvPr>
          <p:cNvGrpSpPr/>
          <p:nvPr/>
        </p:nvGrpSpPr>
        <p:grpSpPr>
          <a:xfrm>
            <a:off x="7847909" y="1201379"/>
            <a:ext cx="4130784" cy="3084946"/>
            <a:chOff x="7847909" y="1266034"/>
            <a:chExt cx="4130784" cy="3084946"/>
          </a:xfrm>
        </p:grpSpPr>
        <p:grpSp>
          <p:nvGrpSpPr>
            <p:cNvPr id="14" name="Group 13">
              <a:extLst>
                <a:ext uri="{FF2B5EF4-FFF2-40B4-BE49-F238E27FC236}">
                  <a16:creationId xmlns:a16="http://schemas.microsoft.com/office/drawing/2014/main" id="{09222483-31FB-4940-A4AA-F8A988A4D58A}"/>
                </a:ext>
              </a:extLst>
            </p:cNvPr>
            <p:cNvGrpSpPr/>
            <p:nvPr/>
          </p:nvGrpSpPr>
          <p:grpSpPr>
            <a:xfrm>
              <a:off x="7847909" y="1266034"/>
              <a:ext cx="4130784" cy="3084946"/>
              <a:chOff x="7128343" y="1505528"/>
              <a:chExt cx="3668966" cy="3084946"/>
            </a:xfrm>
          </p:grpSpPr>
          <p:sp>
            <p:nvSpPr>
              <p:cNvPr id="6" name="Thought Bubble: Cloud 5">
                <a:extLst>
                  <a:ext uri="{FF2B5EF4-FFF2-40B4-BE49-F238E27FC236}">
                    <a16:creationId xmlns:a16="http://schemas.microsoft.com/office/drawing/2014/main" id="{C3C72EB1-1C47-4A83-93E6-159115DCD411}"/>
                  </a:ext>
                </a:extLst>
              </p:cNvPr>
              <p:cNvSpPr/>
              <p:nvPr/>
            </p:nvSpPr>
            <p:spPr>
              <a:xfrm>
                <a:off x="7128343" y="1505528"/>
                <a:ext cx="3668966" cy="3084946"/>
              </a:xfrm>
              <a:prstGeom prst="cloudCallout">
                <a:avLst>
                  <a:gd name="adj1" fmla="val -90965"/>
                  <a:gd name="adj2" fmla="val 22953"/>
                </a:avLst>
              </a:prstGeom>
              <a:solidFill>
                <a:srgbClr val="FFFF00"/>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12">
                <a:extLst>
                  <a:ext uri="{FF2B5EF4-FFF2-40B4-BE49-F238E27FC236}">
                    <a16:creationId xmlns:a16="http://schemas.microsoft.com/office/drawing/2014/main" id="{EAC85594-FF7A-4AD6-A94B-D8B75F4A5464}"/>
                  </a:ext>
                </a:extLst>
              </p:cNvPr>
              <p:cNvPicPr>
                <a:picLocks noChangeAspect="1"/>
              </p:cNvPicPr>
              <p:nvPr/>
            </p:nvPicPr>
            <p:blipFill>
              <a:blip r:embed="rId4"/>
              <a:stretch>
                <a:fillRect/>
              </a:stretch>
            </p:blipFill>
            <p:spPr>
              <a:xfrm>
                <a:off x="7720958" y="2054814"/>
                <a:ext cx="2357826" cy="1939705"/>
              </a:xfrm>
              <a:prstGeom prst="rect">
                <a:avLst/>
              </a:prstGeom>
            </p:spPr>
          </p:pic>
        </p:grpSp>
        <p:sp>
          <p:nvSpPr>
            <p:cNvPr id="15" name="Rectangle 14">
              <a:extLst>
                <a:ext uri="{FF2B5EF4-FFF2-40B4-BE49-F238E27FC236}">
                  <a16:creationId xmlns:a16="http://schemas.microsoft.com/office/drawing/2014/main" id="{D36DE2A0-F459-4310-930D-980E76530873}"/>
                </a:ext>
              </a:extLst>
            </p:cNvPr>
            <p:cNvSpPr/>
            <p:nvPr/>
          </p:nvSpPr>
          <p:spPr>
            <a:xfrm>
              <a:off x="9105250" y="3699607"/>
              <a:ext cx="1439818" cy="461665"/>
            </a:xfrm>
            <a:prstGeom prst="rect">
              <a:avLst/>
            </a:prstGeom>
          </p:spPr>
          <p:txBody>
            <a:bodyPr wrap="none">
              <a:spAutoFit/>
            </a:bodyPr>
            <a:lstStyle/>
            <a:p>
              <a:r>
                <a:rPr lang="el-GR" sz="2400" b="1" dirty="0">
                  <a:solidFill>
                    <a:srgbClr val="C00000"/>
                  </a:solidFill>
                  <a:latin typeface="Palatino Linotype" panose="02040502050505030304" pitchFamily="18" charset="0"/>
                </a:rPr>
                <a:t>ΣΤΙΓΜΑ</a:t>
              </a:r>
              <a:endParaRPr lang="en-GB" dirty="0"/>
            </a:p>
          </p:txBody>
        </p:sp>
      </p:grpSp>
    </p:spTree>
    <p:extLst>
      <p:ext uri="{BB962C8B-B14F-4D97-AF65-F5344CB8AC3E}">
        <p14:creationId xmlns:p14="http://schemas.microsoft.com/office/powerpoint/2010/main" val="235821626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gradFill flip="none" rotWithShape="1">
          <a:gsLst>
            <a:gs pos="1000">
              <a:srgbClr val="FFC000"/>
            </a:gs>
            <a:gs pos="84000">
              <a:schemeClr val="accent1">
                <a:lumMod val="45000"/>
                <a:lumOff val="55000"/>
              </a:schemeClr>
            </a:gs>
            <a:gs pos="100000">
              <a:srgbClr val="A9E0EB"/>
            </a:gs>
            <a:gs pos="5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id="{C19B7EB3-4B0B-4990-848F-9140AF064A41}"/>
                </a:ext>
              </a:extLst>
            </p:cNvPr>
            <p:cNvPicPr>
              <a:picLocks noChangeAspect="1"/>
            </p:cNvPicPr>
            <p:nvPr/>
          </p:nvPicPr>
          <p:blipFill>
            <a:blip r:embed="rId2"/>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id="{D6D8B338-A302-48A4-93AA-D8A2160378D9}"/>
                </a:ext>
              </a:extLst>
            </p:cNvPr>
            <p:cNvPicPr>
              <a:picLocks noChangeAspect="1"/>
            </p:cNvPicPr>
            <p:nvPr/>
          </p:nvPicPr>
          <p:blipFill>
            <a:blip r:embed="rId3"/>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2" name="Rectangle 1">
            <a:extLst>
              <a:ext uri="{FF2B5EF4-FFF2-40B4-BE49-F238E27FC236}">
                <a16:creationId xmlns:a16="http://schemas.microsoft.com/office/drawing/2014/main" id="{2E808CC8-D72D-43DC-BD8E-21F9EB3619D7}"/>
              </a:ext>
            </a:extLst>
          </p:cNvPr>
          <p:cNvSpPr/>
          <p:nvPr/>
        </p:nvSpPr>
        <p:spPr>
          <a:xfrm>
            <a:off x="340818" y="1138270"/>
            <a:ext cx="9000877" cy="646331"/>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a:t>
            </a:r>
            <a:r>
              <a:rPr kumimoji="0" lang="el-GR" sz="18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Τω δυστυχούντι μη επιγέλα</a:t>
            </a:r>
            <a:r>
              <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a:t>
            </a: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l-GR" sz="1800" b="0" i="1"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Χίλων ο Λακεδαιμόνιος</a:t>
            </a:r>
            <a:r>
              <a:rPr kumimoji="0" lang="el-GR" sz="18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 6</a:t>
            </a:r>
            <a:r>
              <a:rPr kumimoji="0" lang="el-GR" sz="1800" b="0" i="0" u="none" strike="noStrike" kern="1200" cap="none" spc="0" normalizeH="0" baseline="30000" noProof="0" dirty="0">
                <a:ln>
                  <a:noFill/>
                </a:ln>
                <a:solidFill>
                  <a:srgbClr val="C00000"/>
                </a:solidFill>
                <a:effectLst/>
                <a:uLnTx/>
                <a:uFillTx/>
                <a:latin typeface="Palatino Linotype" panose="02040502050505030304" pitchFamily="18" charset="0"/>
                <a:ea typeface="+mn-ea"/>
                <a:cs typeface="+mn-cs"/>
              </a:rPr>
              <a:t>ος</a:t>
            </a:r>
            <a:r>
              <a:rPr kumimoji="0" lang="el-GR" sz="18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 π.Χ. αιών, Εκ των επτά σοφών της Αρχαίας Ελλάδος.</a:t>
            </a:r>
            <a:endParaRPr kumimoji="0" lang="en-GB" sz="18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sp>
        <p:nvSpPr>
          <p:cNvPr id="3" name="Rectangle 2">
            <a:extLst>
              <a:ext uri="{FF2B5EF4-FFF2-40B4-BE49-F238E27FC236}">
                <a16:creationId xmlns:a16="http://schemas.microsoft.com/office/drawing/2014/main" id="{11934AAE-C323-450E-87C9-8656ED40531B}"/>
              </a:ext>
            </a:extLst>
          </p:cNvPr>
          <p:cNvSpPr/>
          <p:nvPr/>
        </p:nvSpPr>
        <p:spPr>
          <a:xfrm>
            <a:off x="340817" y="2469757"/>
            <a:ext cx="9000877" cy="92333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a:t>
            </a:r>
            <a:r>
              <a:rPr kumimoji="0" lang="el-GR" sz="18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Δεν περιφρονούμε όσους έχουν ελαττώματα, αλλά όσους δεν έχουν καμιά αρετή</a:t>
            </a:r>
            <a:r>
              <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a:t>
            </a: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François de La Rochefoucauld</a:t>
            </a:r>
            <a:r>
              <a:rPr kumimoji="0" lang="el-GR" sz="18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 1613-1680, Γάλλος συγγραφέας.</a:t>
            </a:r>
            <a:endParaRPr kumimoji="0" lang="en-GB" sz="18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sp>
        <p:nvSpPr>
          <p:cNvPr id="4" name="Rectangle 3">
            <a:extLst>
              <a:ext uri="{FF2B5EF4-FFF2-40B4-BE49-F238E27FC236}">
                <a16:creationId xmlns:a16="http://schemas.microsoft.com/office/drawing/2014/main" id="{AB4437EF-5955-49E5-AA1A-0B05FA595D3F}"/>
              </a:ext>
            </a:extLst>
          </p:cNvPr>
          <p:cNvSpPr/>
          <p:nvPr/>
        </p:nvSpPr>
        <p:spPr>
          <a:xfrm>
            <a:off x="340817" y="4023371"/>
            <a:ext cx="9000877" cy="92333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a:t>
            </a:r>
            <a:r>
              <a:rPr kumimoji="0" lang="el-GR" sz="18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Υπάρχουν στους ανθρώπους περισσότερα πράγματα να θαυμάσουμε παρά να περιφρονήσουμε</a:t>
            </a:r>
            <a:r>
              <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a:t>
            </a: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Albert Camus</a:t>
            </a:r>
            <a:r>
              <a:rPr kumimoji="0" lang="el-GR" sz="18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 1913-1960, Γάλλος συγγραφέας, Βραβείο Νόμπελ 1957.</a:t>
            </a:r>
            <a:endParaRPr kumimoji="0" lang="en-GB" sz="1800" b="0"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pic>
        <p:nvPicPr>
          <p:cNvPr id="6" name="Picture 5">
            <a:extLst>
              <a:ext uri="{FF2B5EF4-FFF2-40B4-BE49-F238E27FC236}">
                <a16:creationId xmlns:a16="http://schemas.microsoft.com/office/drawing/2014/main" id="{52814AB0-BC63-4AB1-9B44-E569686917D3}"/>
              </a:ext>
            </a:extLst>
          </p:cNvPr>
          <p:cNvPicPr>
            <a:picLocks noChangeAspect="1"/>
          </p:cNvPicPr>
          <p:nvPr/>
        </p:nvPicPr>
        <p:blipFill>
          <a:blip r:embed="rId4"/>
          <a:stretch>
            <a:fillRect/>
          </a:stretch>
        </p:blipFill>
        <p:spPr>
          <a:xfrm>
            <a:off x="9279172" y="1973810"/>
            <a:ext cx="2912828" cy="2982207"/>
          </a:xfrm>
          <a:prstGeom prst="rect">
            <a:avLst/>
          </a:prstGeom>
        </p:spPr>
      </p:pic>
    </p:spTree>
    <p:extLst>
      <p:ext uri="{BB962C8B-B14F-4D97-AF65-F5344CB8AC3E}">
        <p14:creationId xmlns:p14="http://schemas.microsoft.com/office/powerpoint/2010/main" val="4020868327"/>
      </p:ext>
    </p:extLst>
  </p:cSld>
  <p:clrMapOvr>
    <a:masterClrMapping/>
  </p:clrMapOvr>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docProps/app.xml><?xml version="1.0" encoding="utf-8"?>
<Properties xmlns="http://schemas.openxmlformats.org/officeDocument/2006/extended-properties" xmlns:vt="http://schemas.openxmlformats.org/officeDocument/2006/docPropsVTypes">
  <Template>TM03457475[[fn=Frame]]</Template>
  <TotalTime>7358</TotalTime>
  <Words>7121</Words>
  <Application>Microsoft Office PowerPoint</Application>
  <PresentationFormat>Ευρεία οθόνη</PresentationFormat>
  <Paragraphs>662</Paragraphs>
  <Slides>80</Slides>
  <Notes>0</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80</vt:i4>
      </vt:variant>
    </vt:vector>
  </HeadingPairs>
  <TitlesOfParts>
    <vt:vector size="85" baseType="lpstr">
      <vt:lpstr>Corbel</vt:lpstr>
      <vt:lpstr>Palatino Linotype</vt:lpstr>
      <vt:lpstr>Wingdings</vt:lpstr>
      <vt:lpstr>Wingdings 2</vt:lpstr>
      <vt:lpstr>Frame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30697</dc:creator>
  <cp:lastModifiedBy>mkaramanou@o365.uoa.gr</cp:lastModifiedBy>
  <cp:revision>348</cp:revision>
  <dcterms:created xsi:type="dcterms:W3CDTF">2020-10-20T12:45:12Z</dcterms:created>
  <dcterms:modified xsi:type="dcterms:W3CDTF">2025-12-01T07:38:53Z</dcterms:modified>
</cp:coreProperties>
</file>