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5" r:id="rId43"/>
    <p:sldId id="296" r:id="rId44"/>
    <p:sldId id="297" r:id="rId45"/>
    <p:sldId id="298" r:id="rId46"/>
    <p:sldId id="299" r:id="rId47"/>
    <p:sldId id="300" r:id="rId48"/>
    <p:sldId id="301" r:id="rId49"/>
    <p:sldId id="302" r:id="rId50"/>
    <p:sldId id="303" r:id="rId51"/>
    <p:sldId id="304" r:id="rId52"/>
    <p:sldId id="305" r:id="rId53"/>
    <p:sldId id="306" r:id="rId54"/>
    <p:sldId id="307" r:id="rId55"/>
    <p:sldId id="308" r:id="rId56"/>
    <p:sldId id="309" r:id="rId57"/>
    <p:sldId id="310" r:id="rId58"/>
    <p:sldId id="311" r:id="rId59"/>
    <p:sldId id="312" r:id="rId60"/>
    <p:sldId id="313" r:id="rId61"/>
    <p:sldId id="314" r:id="rId62"/>
    <p:sldId id="315" r:id="rId63"/>
    <p:sldId id="316" r:id="rId64"/>
    <p:sldId id="317" r:id="rId65"/>
    <p:sldId id="318" r:id="rId66"/>
    <p:sldId id="319" r:id="rId67"/>
    <p:sldId id="320" r:id="rId68"/>
    <p:sldId id="321" r:id="rId69"/>
    <p:sldId id="322" r:id="rId70"/>
    <p:sldId id="323" r:id="rId71"/>
    <p:sldId id="324" r:id="rId72"/>
  </p:sldIdLst>
  <p:sldSz cx="9144000" cy="6858000" type="screen4x3"/>
  <p:notesSz cx="7772400" cy="100584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179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slide" Target="slides/slide63.xml"/><Relationship Id="rId74" Type="http://schemas.openxmlformats.org/officeDocument/2006/relationships/viewProps" Target="viewProps.xml"/><Relationship Id="rId5" Type="http://schemas.openxmlformats.org/officeDocument/2006/relationships/slide" Target="slides/slide2.xml"/><Relationship Id="rId61" Type="http://schemas.openxmlformats.org/officeDocument/2006/relationships/slide" Target="slides/slide58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slide" Target="slides/slide67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6" Type="http://schemas.openxmlformats.org/officeDocument/2006/relationships/tableStyles" Target="tableStyles.xml"/><Relationship Id="rId7" Type="http://schemas.openxmlformats.org/officeDocument/2006/relationships/slide" Target="slides/slide4.xml"/><Relationship Id="rId71" Type="http://schemas.openxmlformats.org/officeDocument/2006/relationships/slide" Target="slides/slide6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8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4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5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8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90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9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94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9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9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98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0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01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0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05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06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12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13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en-US" sz="4400" b="0" strike="noStrike" spc="-1">
                <a:latin typeface="Arial"/>
              </a:rPr>
              <a:t>Click to edit the title text format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en-US" sz="4400" b="0" strike="noStrike" spc="-1">
                <a:latin typeface="Arial"/>
              </a:rPr>
              <a:t>Click to edit the title text format</a:t>
            </a: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7800" cy="11433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en-US" sz="1800" b="0" strike="noStrike" spc="-1">
                <a:latin typeface="Arial"/>
              </a:rPr>
              <a:t>Click to edit the title text format</a:t>
            </a:r>
          </a:p>
        </p:txBody>
      </p:sp>
      <p:sp>
        <p:nvSpPr>
          <p:cNvPr id="7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AB4E4"/>
            </a:gs>
            <a:gs pos="100000">
              <a:srgbClr val="C1D1EC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2 - Υπότιτλος"/>
          <p:cNvSpPr/>
          <p:nvPr/>
        </p:nvSpPr>
        <p:spPr>
          <a:xfrm>
            <a:off x="1143000" y="1196752"/>
            <a:ext cx="7212960" cy="473064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 algn="ctr">
              <a:lnSpc>
                <a:spcPct val="100000"/>
              </a:lnSpc>
              <a:spcBef>
                <a:spcPts val="720"/>
              </a:spcBef>
              <a:tabLst>
                <a:tab pos="0" algn="l"/>
              </a:tabLst>
            </a:pPr>
            <a:r>
              <a:rPr lang="el-GR" sz="3600" b="1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Παρηγορική</a:t>
            </a:r>
            <a:r>
              <a:rPr lang="en-US" sz="36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6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Φροντίδα</a:t>
            </a:r>
            <a:r>
              <a:rPr lang="en-US" sz="36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: </a:t>
            </a:r>
            <a:r>
              <a:rPr lang="el-GR" sz="36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Όρια</a:t>
            </a:r>
            <a:r>
              <a:rPr lang="en-US" sz="36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6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και</a:t>
            </a:r>
            <a:r>
              <a:rPr lang="en-US" sz="36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6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Προοπτικές</a:t>
            </a:r>
            <a:r>
              <a:rPr lang="en-US" sz="36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 </a:t>
            </a:r>
            <a:endParaRPr lang="en-US" sz="3600" b="1" strike="noStrike" spc="-1" dirty="0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720"/>
              </a:spcBef>
              <a:tabLst>
                <a:tab pos="0" algn="l"/>
              </a:tabLst>
            </a:pPr>
            <a:r>
              <a:rPr lang="el-GR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Κοινωνιολογικές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, </a:t>
            </a:r>
            <a:r>
              <a:rPr lang="el-GR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Θεολογικές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&amp; </a:t>
            </a:r>
            <a:r>
              <a:rPr lang="el-GR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Ηθικές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Προσεγγίσεις</a:t>
            </a:r>
            <a:endParaRPr lang="en-US" sz="32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720"/>
              </a:spcBef>
              <a:tabLst>
                <a:tab pos="0" algn="l"/>
              </a:tabLst>
            </a:pPr>
            <a:endParaRPr lang="en-US" sz="36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720"/>
              </a:spcBef>
              <a:tabLst>
                <a:tab pos="0" algn="l"/>
              </a:tabLst>
            </a:pPr>
            <a:r>
              <a:rPr lang="el-GR" sz="32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Δρ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. </a:t>
            </a:r>
            <a:r>
              <a:rPr lang="el-GR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Κωνσταντίνος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Μαστοράκης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 </a:t>
            </a:r>
            <a:endParaRPr lang="en-US" sz="32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720"/>
              </a:spcBef>
              <a:tabLst>
                <a:tab pos="0" algn="l"/>
              </a:tabLst>
            </a:pPr>
            <a:r>
              <a:rPr lang="el-GR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Θεολόγος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– </a:t>
            </a:r>
            <a:r>
              <a:rPr lang="el-GR" sz="32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Βιοηθικός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, Ph.D. </a:t>
            </a:r>
            <a:endParaRPr lang="en-US" sz="32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720"/>
              </a:spcBef>
              <a:tabLst>
                <a:tab pos="0" algn="l"/>
              </a:tabLst>
            </a:pPr>
            <a:endParaRPr lang="en-US" sz="36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AB4E4"/>
            </a:gs>
            <a:gs pos="100000">
              <a:srgbClr val="C1D1EC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1 - Τίτλος"/>
          <p:cNvSpPr/>
          <p:nvPr/>
        </p:nvSpPr>
        <p:spPr>
          <a:xfrm>
            <a:off x="457200" y="274680"/>
            <a:ext cx="8227440" cy="1140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 fontScale="89500" lnSpcReduction="20000"/>
          </a:bodyPr>
          <a:lstStyle/>
          <a:p>
            <a:pPr algn="ctr">
              <a:lnSpc>
                <a:spcPct val="100000"/>
              </a:lnSpc>
            </a:pPr>
            <a:r>
              <a:rPr lang="el-GR" sz="44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Εισαγωγή &amp; Στόχοι Διάλεξης </a:t>
            </a:r>
            <a:br>
              <a:rPr lang="el-GR" dirty="0"/>
            </a:br>
            <a:endParaRPr lang="el-GR" sz="4400" b="0" strike="noStrike" spc="-1" dirty="0">
              <a:latin typeface="Arial"/>
            </a:endParaRPr>
          </a:p>
        </p:txBody>
      </p:sp>
      <p:sp>
        <p:nvSpPr>
          <p:cNvPr id="116" name="2 - Θέση περιεχομένου"/>
          <p:cNvSpPr/>
          <p:nvPr/>
        </p:nvSpPr>
        <p:spPr>
          <a:xfrm>
            <a:off x="457200" y="1600200"/>
            <a:ext cx="8227440" cy="4523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 lnSpcReduction="10000"/>
          </a:bodyPr>
          <a:lstStyle/>
          <a:p>
            <a:pPr marL="216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</a:pPr>
            <a:r>
              <a:rPr lang="el-GR" sz="3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Σήμερα</a:t>
            </a:r>
            <a:r>
              <a:rPr lang="en-US" sz="3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θα</a:t>
            </a:r>
            <a:r>
              <a:rPr lang="en-US" sz="3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προσπαθήσουμε</a:t>
            </a:r>
            <a:r>
              <a:rPr lang="en-US" sz="3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να</a:t>
            </a:r>
            <a:r>
              <a:rPr lang="en-US" sz="3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:</a:t>
            </a:r>
            <a:endParaRPr lang="en-US" sz="32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Wingdings" pitchFamily="2" charset="2"/>
              <a:buChar char="Ø"/>
            </a:pPr>
            <a:r>
              <a:rPr lang="el-GR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Κατανοήσουμε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την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έννοια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της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1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παρηγορικής</a:t>
            </a:r>
            <a:r>
              <a:rPr lang="en-US" sz="3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φροντίδας</a:t>
            </a:r>
            <a:endParaRPr lang="en-US" sz="32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Wingdings" pitchFamily="2" charset="2"/>
              <a:buChar char="Ø"/>
            </a:pPr>
            <a:r>
              <a:rPr lang="el-GR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Σκεφτούμε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ηθικά</a:t>
            </a:r>
            <a:r>
              <a:rPr lang="en-US" sz="3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, </a:t>
            </a:r>
            <a:r>
              <a:rPr lang="el-GR" sz="3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θεολογικά</a:t>
            </a:r>
            <a:r>
              <a:rPr lang="en-US" sz="3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και</a:t>
            </a:r>
            <a:r>
              <a:rPr lang="en-US" sz="3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κοινωνιολογικά</a:t>
            </a:r>
            <a:r>
              <a:rPr lang="en-US" sz="3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ζητήματα</a:t>
            </a:r>
            <a:r>
              <a:rPr lang="en-US" sz="3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που</a:t>
            </a:r>
            <a:r>
              <a:rPr lang="en-US" sz="3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τη</a:t>
            </a:r>
            <a:r>
              <a:rPr lang="en-US" sz="3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συνοδεύουν</a:t>
            </a:r>
            <a:endParaRPr lang="en-US" sz="32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Wingdings" pitchFamily="2" charset="2"/>
              <a:buChar char="Ø"/>
            </a:pPr>
            <a:r>
              <a:rPr lang="el-GR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Αναγνωρίσουμε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τα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όρια</a:t>
            </a:r>
            <a:r>
              <a:rPr lang="en-US" sz="3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της</a:t>
            </a:r>
            <a:r>
              <a:rPr lang="en-US" sz="3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επιστημονικής</a:t>
            </a:r>
            <a:r>
              <a:rPr lang="en-US" sz="3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γνώσης</a:t>
            </a:r>
            <a:r>
              <a:rPr lang="en-US" sz="3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και</a:t>
            </a:r>
            <a:r>
              <a:rPr lang="en-US" sz="3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το</a:t>
            </a:r>
            <a:r>
              <a:rPr lang="en-US" sz="3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ρόλο</a:t>
            </a:r>
            <a:r>
              <a:rPr lang="en-US" sz="3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του</a:t>
            </a:r>
            <a:r>
              <a:rPr lang="en-US" sz="3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ανθρώπινου</a:t>
            </a:r>
            <a:r>
              <a:rPr lang="en-US" sz="3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παράγοντα</a:t>
            </a:r>
            <a:endParaRPr lang="en-US" sz="32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lang="en-US" sz="32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AB4E4"/>
            </a:gs>
            <a:gs pos="100000">
              <a:srgbClr val="C1D1EC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icture 3"/>
          <p:cNvSpPr/>
          <p:nvPr/>
        </p:nvSpPr>
        <p:spPr>
          <a:xfrm>
            <a:off x="1500120" y="1857240"/>
            <a:ext cx="5958360" cy="3976560"/>
          </a:xfrm>
          <a:prstGeom prst="roundRect">
            <a:avLst>
              <a:gd name="adj" fmla="val 8594"/>
            </a:avLst>
          </a:prstGeom>
          <a:blipFill rotWithShape="0">
            <a:blip r:embed="rId2"/>
            <a:srcRect/>
            <a:stretch/>
          </a:blipFill>
          <a:ln w="0">
            <a:noFill/>
          </a:ln>
          <a:effectLst>
            <a:reflection blurRad="12700" stA="38000" endPos="28000" dist="5000" dir="5400000" sy="-100000" algn="bl" rotWithShape="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/>
          </a:p>
        </p:txBody>
      </p:sp>
      <p:sp>
        <p:nvSpPr>
          <p:cNvPr id="118" name="5 - Ορθογώνιο"/>
          <p:cNvSpPr/>
          <p:nvPr/>
        </p:nvSpPr>
        <p:spPr>
          <a:xfrm>
            <a:off x="1357200" y="357120"/>
            <a:ext cx="6212880" cy="116809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3500" b="1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«</a:t>
            </a:r>
            <a:r>
              <a:rPr lang="el-GR" sz="3500" b="1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Η</a:t>
            </a:r>
            <a:r>
              <a:rPr lang="en-US" sz="3500" b="1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500" b="1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φροντίδα</a:t>
            </a:r>
            <a:r>
              <a:rPr lang="en-US" sz="3500" b="1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500" b="1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δεν</a:t>
            </a:r>
            <a:r>
              <a:rPr lang="en-US" sz="3500" b="1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500" b="1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τελειώνει</a:t>
            </a:r>
            <a:r>
              <a:rPr lang="en-US" sz="3500" b="1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500" b="1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όταν</a:t>
            </a:r>
            <a:r>
              <a:rPr lang="en-US" sz="3500" b="1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500" b="1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τελειώνει</a:t>
            </a:r>
            <a:r>
              <a:rPr lang="en-US" sz="3500" b="1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500" b="1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η</a:t>
            </a:r>
            <a:r>
              <a:rPr lang="en-US" sz="3500" b="1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500" b="1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θεραπεία</a:t>
            </a:r>
            <a:r>
              <a:rPr lang="en-US" sz="3500" b="1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»</a:t>
            </a:r>
            <a:endParaRPr lang="en-US" sz="35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AB4E4"/>
            </a:gs>
            <a:gs pos="100000">
              <a:srgbClr val="C1D1EC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1 - Τίτλος"/>
          <p:cNvSpPr/>
          <p:nvPr/>
        </p:nvSpPr>
        <p:spPr>
          <a:xfrm>
            <a:off x="432679" y="459360"/>
            <a:ext cx="8227440" cy="1140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l-GR" sz="44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Τι</a:t>
            </a:r>
            <a:r>
              <a:rPr lang="en-US" sz="44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44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είναι</a:t>
            </a:r>
            <a:r>
              <a:rPr lang="en-US" sz="44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4400" b="1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Παρηγορική</a:t>
            </a:r>
            <a:r>
              <a:rPr lang="en-US" sz="44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44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Φροντίδα</a:t>
            </a:r>
            <a:r>
              <a:rPr lang="en-US" sz="44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endParaRPr lang="en-US" sz="4400" b="0" strike="noStrike" spc="-1" dirty="0">
              <a:latin typeface="Arial"/>
            </a:endParaRPr>
          </a:p>
        </p:txBody>
      </p:sp>
      <p:sp>
        <p:nvSpPr>
          <p:cNvPr id="120" name="2 - Θέση περιεχομένου"/>
          <p:cNvSpPr/>
          <p:nvPr/>
        </p:nvSpPr>
        <p:spPr>
          <a:xfrm>
            <a:off x="457200" y="1600200"/>
            <a:ext cx="8227440" cy="4523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 marL="343080" indent="-340920"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endParaRPr lang="en-US" sz="18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r>
              <a:rPr lang="en-US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«</a:t>
            </a:r>
            <a:r>
              <a:rPr lang="el-GR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Μια</a:t>
            </a:r>
            <a:r>
              <a:rPr lang="en-US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προσέγγιση</a:t>
            </a:r>
            <a:r>
              <a:rPr lang="en-US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που</a:t>
            </a:r>
            <a:r>
              <a:rPr lang="en-US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βελτιώνει</a:t>
            </a:r>
            <a:r>
              <a:rPr lang="en-US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την</a:t>
            </a:r>
            <a:r>
              <a:rPr lang="en-US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ποιότητα</a:t>
            </a:r>
            <a:r>
              <a:rPr lang="en-US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ζωής</a:t>
            </a:r>
            <a:r>
              <a:rPr lang="en-US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των</a:t>
            </a:r>
            <a:r>
              <a:rPr lang="en-US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ασθενών</a:t>
            </a:r>
            <a:r>
              <a:rPr lang="en-US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και</a:t>
            </a:r>
            <a:r>
              <a:rPr lang="en-US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των</a:t>
            </a:r>
            <a:r>
              <a:rPr lang="en-US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οικογενειών</a:t>
            </a:r>
            <a:r>
              <a:rPr lang="en-US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τους</a:t>
            </a:r>
            <a:r>
              <a:rPr lang="en-US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,</a:t>
            </a:r>
            <a:br>
              <a:rPr dirty="0"/>
            </a:br>
            <a:r>
              <a:rPr lang="el-GR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αντιμετωπίζοντας</a:t>
            </a:r>
            <a:r>
              <a:rPr lang="en-US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τα</a:t>
            </a:r>
            <a:r>
              <a:rPr lang="en-US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προβλήματα</a:t>
            </a:r>
            <a:r>
              <a:rPr lang="en-US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που</a:t>
            </a:r>
            <a:r>
              <a:rPr lang="en-US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σχετίζονται</a:t>
            </a:r>
            <a:r>
              <a:rPr lang="en-US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με</a:t>
            </a:r>
            <a:r>
              <a:rPr lang="en-US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απειλητικές</a:t>
            </a:r>
            <a:r>
              <a:rPr lang="en-US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για</a:t>
            </a:r>
            <a:r>
              <a:rPr lang="en-US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τη</a:t>
            </a:r>
            <a:r>
              <a:rPr lang="en-US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ζωή</a:t>
            </a:r>
            <a:r>
              <a:rPr lang="en-US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ασθένειες</a:t>
            </a:r>
            <a:r>
              <a:rPr lang="en-US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,</a:t>
            </a:r>
            <a:r>
              <a:rPr lang="el-GR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μέσω</a:t>
            </a:r>
            <a:r>
              <a:rPr lang="en-US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της</a:t>
            </a:r>
            <a:r>
              <a:rPr lang="en-US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πρόληψης</a:t>
            </a:r>
            <a:r>
              <a:rPr lang="en-US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και</a:t>
            </a:r>
            <a:r>
              <a:rPr lang="en-US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ανακούφισης</a:t>
            </a:r>
            <a:r>
              <a:rPr lang="en-US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του</a:t>
            </a:r>
            <a:r>
              <a:rPr lang="en-US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πόνου</a:t>
            </a:r>
            <a:r>
              <a:rPr lang="en-US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— σωματικού</a:t>
            </a:r>
            <a:r>
              <a:rPr lang="en-US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, </a:t>
            </a:r>
            <a:r>
              <a:rPr lang="el-GR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ψυχολογικού</a:t>
            </a:r>
            <a:r>
              <a:rPr lang="en-US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, </a:t>
            </a:r>
            <a:r>
              <a:rPr lang="el-GR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κοινωνικού</a:t>
            </a:r>
            <a:r>
              <a:rPr lang="en-US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και</a:t>
            </a:r>
            <a:r>
              <a:rPr lang="en-US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πνευματικού</a:t>
            </a:r>
            <a:r>
              <a:rPr lang="en-US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.»</a:t>
            </a:r>
            <a:endParaRPr lang="el-GR" sz="3200" b="0" i="1" strike="noStrike" spc="-1" dirty="0">
              <a:solidFill>
                <a:srgbClr val="000000"/>
              </a:solidFill>
              <a:latin typeface="Calibri"/>
              <a:ea typeface="DejaVu Sans"/>
            </a:endParaRPr>
          </a:p>
          <a:p>
            <a:pPr marL="343080" indent="-340920" algn="ctr"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r>
              <a:rPr lang="el-GR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Παγκόσμιος</a:t>
            </a:r>
            <a:r>
              <a:rPr lang="en-US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Οργανισμός</a:t>
            </a:r>
            <a:r>
              <a:rPr lang="en-US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Υγείας</a:t>
            </a:r>
            <a:r>
              <a:rPr lang="en-US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(WHO)</a:t>
            </a:r>
            <a:endParaRPr lang="en-US" sz="32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endParaRPr lang="en-US" sz="32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AB4E4"/>
            </a:gs>
            <a:gs pos="100000">
              <a:srgbClr val="C1D1EC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1 - Τίτλος"/>
          <p:cNvSpPr/>
          <p:nvPr/>
        </p:nvSpPr>
        <p:spPr>
          <a:xfrm>
            <a:off x="457200" y="274680"/>
            <a:ext cx="8227440" cy="1140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 fontScale="75000" lnSpcReduction="20000"/>
          </a:bodyPr>
          <a:lstStyle/>
          <a:p>
            <a:pPr algn="ctr">
              <a:lnSpc>
                <a:spcPct val="100000"/>
              </a:lnSpc>
            </a:pPr>
            <a:r>
              <a:rPr lang="el-GR" sz="44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Κύριοι</a:t>
            </a:r>
            <a:r>
              <a:rPr lang="en-US" sz="44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44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στόχοι</a:t>
            </a:r>
            <a:r>
              <a:rPr lang="en-US" sz="44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44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της </a:t>
            </a:r>
            <a:r>
              <a:rPr lang="el-GR" sz="4400" b="1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Παρηγορικής</a:t>
            </a:r>
            <a:r>
              <a:rPr lang="el-GR" sz="44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Φροντίδας</a:t>
            </a:r>
            <a:r>
              <a:rPr lang="en-US" sz="44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:</a:t>
            </a:r>
            <a:br>
              <a:rPr dirty="0"/>
            </a:br>
            <a:endParaRPr lang="en-US" sz="4400" b="0" strike="noStrike" spc="-1" dirty="0">
              <a:latin typeface="Arial"/>
            </a:endParaRPr>
          </a:p>
        </p:txBody>
      </p:sp>
      <p:sp>
        <p:nvSpPr>
          <p:cNvPr id="122" name="2 - Θέση περιεχομένου"/>
          <p:cNvSpPr/>
          <p:nvPr/>
        </p:nvSpPr>
        <p:spPr>
          <a:xfrm>
            <a:off x="214200" y="1600200"/>
            <a:ext cx="8470440" cy="4612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 lnSpcReduction="10000"/>
          </a:bodyPr>
          <a:lstStyle/>
          <a:p>
            <a:pPr marL="459360" indent="-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Wingdings" panose="05000000000000000000" pitchFamily="2" charset="2"/>
              <a:buChar char="Ø"/>
            </a:pPr>
            <a:r>
              <a:rPr lang="el-GR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Ανακούφιση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πόνου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και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άλλων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συμπτωμάτων</a:t>
            </a:r>
            <a:endParaRPr lang="en-US" sz="3200" b="0" strike="noStrike" spc="-1" dirty="0">
              <a:latin typeface="Arial"/>
            </a:endParaRPr>
          </a:p>
          <a:p>
            <a:pPr marL="459360" indent="-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Wingdings" panose="05000000000000000000" pitchFamily="2" charset="2"/>
              <a:buChar char="Ø"/>
            </a:pPr>
            <a:r>
              <a:rPr lang="el-GR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Υποστήριξη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της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ποιότητας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ζωής</a:t>
            </a:r>
            <a:endParaRPr lang="en-US" sz="3200" b="0" strike="noStrike" spc="-1" dirty="0">
              <a:latin typeface="Arial"/>
            </a:endParaRPr>
          </a:p>
          <a:p>
            <a:pPr marL="459360" indent="-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Wingdings" panose="05000000000000000000" pitchFamily="2" charset="2"/>
              <a:buChar char="Ø"/>
            </a:pPr>
            <a:r>
              <a:rPr lang="el-GR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Φροντίδα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της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οικογένειας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και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του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περιβάλλοντος</a:t>
            </a:r>
            <a:endParaRPr lang="en-US" sz="3200" b="0" strike="noStrike" spc="-1" dirty="0">
              <a:latin typeface="Arial"/>
            </a:endParaRPr>
          </a:p>
          <a:p>
            <a:pPr marL="459360" indent="-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Wingdings" panose="05000000000000000000" pitchFamily="2" charset="2"/>
              <a:buChar char="Ø"/>
            </a:pPr>
            <a:r>
              <a:rPr lang="el-GR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Παρουσία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και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συνοδεία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, </a:t>
            </a:r>
            <a:r>
              <a:rPr lang="el-GR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όχι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μόνο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θεραπεία</a:t>
            </a:r>
            <a:endParaRPr lang="en-US" sz="32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endParaRPr lang="en-US" sz="32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   </a:t>
            </a:r>
            <a:r>
              <a:rPr lang="el-GR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Η</a:t>
            </a:r>
            <a:r>
              <a:rPr lang="en-US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i="1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παρηγορική</a:t>
            </a:r>
            <a:r>
              <a:rPr lang="en-US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φροντίδα</a:t>
            </a:r>
            <a:r>
              <a:rPr lang="en-US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δεν</a:t>
            </a:r>
            <a:r>
              <a:rPr lang="en-US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αφορά</a:t>
            </a:r>
            <a:r>
              <a:rPr lang="en-US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μόνο</a:t>
            </a:r>
            <a:r>
              <a:rPr lang="en-US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το</a:t>
            </a:r>
            <a:r>
              <a:rPr lang="en-US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τέλος</a:t>
            </a:r>
            <a:r>
              <a:rPr lang="en-US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της</a:t>
            </a:r>
            <a:r>
              <a:rPr lang="en-US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ζωής</a:t>
            </a:r>
            <a:r>
              <a:rPr lang="en-US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, </a:t>
            </a:r>
            <a:r>
              <a:rPr lang="el-GR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αλλά</a:t>
            </a:r>
            <a:r>
              <a:rPr lang="en-US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συνοδεύει</a:t>
            </a:r>
            <a:r>
              <a:rPr lang="en-US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τον</a:t>
            </a:r>
            <a:r>
              <a:rPr lang="en-US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ασθενή</a:t>
            </a:r>
            <a:r>
              <a:rPr lang="en-US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από</a:t>
            </a:r>
            <a:r>
              <a:rPr lang="en-US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την</a:t>
            </a:r>
            <a:r>
              <a:rPr lang="en-US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αρχή</a:t>
            </a:r>
            <a:r>
              <a:rPr lang="en-US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της</a:t>
            </a:r>
            <a:r>
              <a:rPr lang="en-US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πορείας</a:t>
            </a:r>
            <a:r>
              <a:rPr lang="en-US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της</a:t>
            </a:r>
            <a:r>
              <a:rPr lang="en-US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νόσου</a:t>
            </a:r>
            <a:endParaRPr lang="en-US" sz="32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endParaRPr lang="en-US" sz="32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endParaRPr lang="en-US" sz="32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AB4E4"/>
            </a:gs>
            <a:gs pos="100000">
              <a:srgbClr val="C1D1EC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2 - Θέση περιεχομένου"/>
          <p:cNvSpPr/>
          <p:nvPr/>
        </p:nvSpPr>
        <p:spPr>
          <a:xfrm>
            <a:off x="571472" y="214290"/>
            <a:ext cx="8213040" cy="6141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marL="343080" indent="-340920">
              <a:lnSpc>
                <a:spcPct val="100000"/>
              </a:lnSpc>
              <a:spcBef>
                <a:spcPts val="760"/>
              </a:spcBef>
              <a:tabLst>
                <a:tab pos="0" algn="l"/>
              </a:tabLst>
            </a:pP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Έ</a:t>
            </a:r>
            <a:r>
              <a:rPr lang="el-GR" sz="32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νας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γιατρός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που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προσφέρει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παρηγορική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φροντίδα κάνει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λιγότερο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“ιατρικό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έργο”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από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εκείνον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που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θεραπεύει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;</a:t>
            </a:r>
            <a:endParaRPr lang="en-US" sz="32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760"/>
              </a:spcBef>
              <a:tabLst>
                <a:tab pos="0" algn="l"/>
              </a:tabLst>
            </a:pPr>
            <a:endParaRPr lang="en-US" sz="32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AB4E4"/>
            </a:gs>
            <a:gs pos="100000">
              <a:srgbClr val="C1D1EC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2 - Θέση περιεχομένου_46"/>
          <p:cNvSpPr/>
          <p:nvPr/>
        </p:nvSpPr>
        <p:spPr>
          <a:xfrm>
            <a:off x="457200" y="1556792"/>
            <a:ext cx="8227800" cy="484220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459360" indent="-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Wingdings" panose="05000000000000000000" pitchFamily="2" charset="2"/>
              <a:buChar char="Ø"/>
            </a:pP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Οι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χρόνιες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νόσοι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(κα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ρκίνος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, κα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ρδιο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πάθειες, νευροεκφυλιστικά νοσήματα) αποτελούν πάνω από το 85% των θανάτων στην Ελλάδα</a:t>
            </a:r>
            <a:endParaRPr lang="en-US" sz="2800" b="0" strike="noStrike" spc="-1" dirty="0">
              <a:latin typeface="Arial"/>
            </a:endParaRPr>
          </a:p>
          <a:p>
            <a:pPr marL="459360" indent="-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Wingdings" panose="05000000000000000000" pitchFamily="2" charset="2"/>
              <a:buChar char="Ø"/>
            </a:pP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Ο π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ληθυσμός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γηράσκει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ρα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γδ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αία — το 23% των Ελλήνων είναι άνω των 65 ετών</a:t>
            </a:r>
            <a:endParaRPr lang="en-US" sz="2800" b="0" strike="noStrike" spc="-1" dirty="0">
              <a:latin typeface="Arial"/>
            </a:endParaRPr>
          </a:p>
          <a:p>
            <a:pPr marL="459360" indent="-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Wingdings" panose="05000000000000000000" pitchFamily="2" charset="2"/>
              <a:buChar char="Ø"/>
            </a:pP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Λιγότερες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από 10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εξειδικευμένες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δομές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πα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ρηγορικής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φροντίδ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ας λειτουργούν σε όλη τη χώρα</a:t>
            </a:r>
            <a:endParaRPr lang="en-US" sz="2800" b="0" strike="noStrike" spc="-1" dirty="0">
              <a:latin typeface="Arial"/>
            </a:endParaRPr>
          </a:p>
          <a:p>
            <a:pPr marL="459360" indent="-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Wingdings" panose="05000000000000000000" pitchFamily="2" charset="2"/>
              <a:buChar char="Ø"/>
            </a:pP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Χιλιάδες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α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σθενείς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και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οικογένειες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α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ντιμετω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πίζουν το τέλος της ζωής χωρίς επαρκή υποστήριξη</a:t>
            </a:r>
            <a:endParaRPr lang="en-US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lang="en-US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lang="en-US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lang="en-US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lang="en-US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lang="en-US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lang="en-US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 </a:t>
            </a:r>
            <a:endParaRPr lang="en-US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lang="en-US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lang="en-US" sz="28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br>
              <a:rPr sz="2000" dirty="0"/>
            </a:br>
            <a:endParaRPr lang="en-US" sz="28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endParaRPr lang="en-US" sz="2800" b="0" strike="noStrike" spc="-1" dirty="0">
              <a:latin typeface="Arial"/>
            </a:endParaRPr>
          </a:p>
        </p:txBody>
      </p:sp>
      <p:sp>
        <p:nvSpPr>
          <p:cNvPr id="2" name="1 - Τίτλος_46">
            <a:extLst>
              <a:ext uri="{FF2B5EF4-FFF2-40B4-BE49-F238E27FC236}">
                <a16:creationId xmlns:a16="http://schemas.microsoft.com/office/drawing/2014/main" id="{F32444C5-558A-9915-886B-47B8293F947C}"/>
              </a:ext>
            </a:extLst>
          </p:cNvPr>
          <p:cNvSpPr/>
          <p:nvPr/>
        </p:nvSpPr>
        <p:spPr>
          <a:xfrm>
            <a:off x="457200" y="274680"/>
            <a:ext cx="8227440" cy="1140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 lnSpcReduction="10000"/>
          </a:bodyPr>
          <a:lstStyle/>
          <a:p>
            <a:pPr>
              <a:lnSpc>
                <a:spcPct val="100000"/>
              </a:lnSpc>
              <a:spcAft>
                <a:spcPts val="1414"/>
              </a:spcAft>
            </a:pPr>
            <a:r>
              <a:rPr lang="el-GR" sz="36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Η Αναγκαιότητα της </a:t>
            </a:r>
            <a:r>
              <a:rPr lang="el-GR" sz="3600" b="1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Παρηγορικής</a:t>
            </a:r>
            <a:r>
              <a:rPr lang="el-GR" sz="36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Φροντίδας στην Ελλάδα</a:t>
            </a:r>
            <a:endParaRPr lang="en-US" sz="36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AB4E4"/>
            </a:gs>
            <a:gs pos="100000">
              <a:srgbClr val="C1D1EC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1 - Τίτλος_46"/>
          <p:cNvSpPr/>
          <p:nvPr/>
        </p:nvSpPr>
        <p:spPr>
          <a:xfrm>
            <a:off x="457200" y="274680"/>
            <a:ext cx="8227440" cy="1140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 lnSpcReduction="10000"/>
          </a:bodyPr>
          <a:lstStyle/>
          <a:p>
            <a:pPr>
              <a:lnSpc>
                <a:spcPct val="100000"/>
              </a:lnSpc>
              <a:spcAft>
                <a:spcPts val="1414"/>
              </a:spcAft>
            </a:pPr>
            <a:r>
              <a:rPr lang="el-GR" sz="36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Η Αναγκαιότητα της </a:t>
            </a:r>
            <a:r>
              <a:rPr lang="el-GR" sz="3600" b="1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Παρηγορικής</a:t>
            </a:r>
            <a:r>
              <a:rPr lang="el-GR" sz="36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Φροντίδας στην Ελλάδα</a:t>
            </a:r>
            <a:endParaRPr lang="en-US" sz="3600" b="0" strike="noStrike" spc="-1" dirty="0">
              <a:latin typeface="Arial"/>
            </a:endParaRPr>
          </a:p>
        </p:txBody>
      </p:sp>
      <p:sp>
        <p:nvSpPr>
          <p:cNvPr id="127" name="2 - Θέση περιεχομένου_47"/>
          <p:cNvSpPr/>
          <p:nvPr/>
        </p:nvSpPr>
        <p:spPr>
          <a:xfrm>
            <a:off x="457200" y="1628800"/>
            <a:ext cx="8227440" cy="4523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343080" indent="-3409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Wingdings" charset="2"/>
              <a:buChar char=""/>
            </a:pP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Δεν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είν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αι </a:t>
            </a:r>
            <a:r>
              <a:rPr lang="el-GR" sz="2800" spc="-1" dirty="0">
                <a:solidFill>
                  <a:srgbClr val="000000"/>
                </a:solidFill>
                <a:latin typeface="Calibri"/>
                <a:ea typeface="DejaVu Sans"/>
              </a:rPr>
              <a:t>μια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“πολυτέλεια” του συστήματος υγείας· είναι μια πραγματική ανάγκη δημόσιας υγείας</a:t>
            </a:r>
            <a:endParaRPr lang="en-US" sz="28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Wingdings" charset="2"/>
              <a:buChar char=""/>
            </a:pP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Στην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Ελλάδ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α, οι περισσότεροι θάνατοι προέρχονται από χρόνιες νόσους, και το μεγαλύτερο ποσοστό των ασθενών δεν έχει πρόσβαση σε οργανωμένη φροντίδα ανακούφισης</a:t>
            </a:r>
            <a:endParaRPr lang="en-US" sz="28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Wingdings" charset="2"/>
              <a:buChar char=""/>
            </a:pP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Επ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ομένως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, η πα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ρηγορική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φροντίδ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 δεν είναι μόνο ζήτημα ιατρικό — είναι ζήτημα ανθρώπινης αξιοπρέπειας, κοινωνικής ευθύνης και δικαιοσύνης</a:t>
            </a:r>
            <a:endParaRPr lang="en-US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lang="en-US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lang="en-US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lang="en-US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lang="en-US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lang="en-US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lang="en-US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 </a:t>
            </a:r>
            <a:endParaRPr lang="en-US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lang="en-US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lang="en-US" sz="28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br>
              <a:rPr sz="2800" dirty="0"/>
            </a:br>
            <a:endParaRPr lang="en-US" sz="28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endParaRPr lang="en-US" sz="28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AB4E4"/>
            </a:gs>
            <a:gs pos="100000">
              <a:srgbClr val="C1D1EC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2 - Θέση περιεχομένου_48"/>
          <p:cNvSpPr/>
          <p:nvPr/>
        </p:nvSpPr>
        <p:spPr>
          <a:xfrm>
            <a:off x="457200" y="1600200"/>
            <a:ext cx="8227440" cy="4523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216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</a:pPr>
            <a:r>
              <a:rPr lang="el-GR" sz="2800" i="1" spc="-1" dirty="0">
                <a:solidFill>
                  <a:srgbClr val="000000"/>
                </a:solidFill>
                <a:latin typeface="Calibri"/>
                <a:ea typeface="DejaVu Sans"/>
              </a:rPr>
              <a:t>Η </a:t>
            </a:r>
            <a:r>
              <a:rPr lang="en-US" sz="28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πα</a:t>
            </a:r>
            <a:r>
              <a:rPr lang="en-US" sz="2800" b="0" i="1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ρηγορική</a:t>
            </a:r>
            <a:r>
              <a:rPr lang="en-US" sz="28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φροντίδα δεν είναι κάτι “δευτερεύον”.</a:t>
            </a:r>
            <a:endParaRPr lang="en-US" sz="2800" b="0" i="1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Wingdings" charset="2"/>
              <a:buChar char=""/>
            </a:pPr>
            <a:r>
              <a:rPr lang="en-US" sz="24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Στην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Ελλάδ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α, το μεγαλύτερο ποσοστό των θανάτων προέρχεται από χρόνιες νόσους.</a:t>
            </a:r>
            <a:endParaRPr lang="en-US" sz="24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Wingdings" charset="2"/>
              <a:buChar char=""/>
            </a:pP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Ο π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ληθυσμός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μας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γερνάει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, και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το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σύστημ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 υγείας —παρότι εξαιρετικό σε πολλούς τομείς— δεν έχει ακόμη ενσωματώσει επαρκώς την παρηγορική φροντίδα.</a:t>
            </a:r>
            <a:endParaRPr lang="en-US" sz="24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Wingdings" charset="2"/>
              <a:buChar char=""/>
            </a:pPr>
            <a:r>
              <a:rPr lang="en-US" sz="24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Έτσι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, π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ολλοί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α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σθενείς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ζουν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τις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τελευτ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αίες τους μέρες χωρίς στήριξη, τόσο ιατρική όσο και ψυχοκοινωνική.</a:t>
            </a:r>
            <a:endParaRPr lang="en-US" sz="24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Wingdings" charset="2"/>
              <a:buChar char=""/>
            </a:pPr>
            <a:r>
              <a:rPr lang="en-US" sz="24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Αυτό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μας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δείχνει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ότι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η πα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ρηγορική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φροντίδ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 είναι αναγκαιότητα δημόσιας υγείας και πράξη ανθρωπιάς</a:t>
            </a:r>
            <a:endParaRPr lang="en-US" sz="2400" b="0" strike="noStrike" spc="-1" dirty="0">
              <a:latin typeface="Arial"/>
            </a:endParaRPr>
          </a:p>
        </p:txBody>
      </p:sp>
      <p:sp>
        <p:nvSpPr>
          <p:cNvPr id="2" name="1 - Τίτλος_46">
            <a:extLst>
              <a:ext uri="{FF2B5EF4-FFF2-40B4-BE49-F238E27FC236}">
                <a16:creationId xmlns:a16="http://schemas.microsoft.com/office/drawing/2014/main" id="{E0A8861A-06A9-A0EF-A801-CD35956B1124}"/>
              </a:ext>
            </a:extLst>
          </p:cNvPr>
          <p:cNvSpPr/>
          <p:nvPr/>
        </p:nvSpPr>
        <p:spPr>
          <a:xfrm>
            <a:off x="457200" y="274680"/>
            <a:ext cx="8227440" cy="1140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 lnSpcReduction="10000"/>
          </a:bodyPr>
          <a:lstStyle/>
          <a:p>
            <a:pPr>
              <a:lnSpc>
                <a:spcPct val="100000"/>
              </a:lnSpc>
              <a:spcAft>
                <a:spcPts val="1414"/>
              </a:spcAft>
            </a:pPr>
            <a:r>
              <a:rPr lang="el-GR" sz="36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Η Αναγκαιότητα της </a:t>
            </a:r>
            <a:r>
              <a:rPr lang="el-GR" sz="3600" b="1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Παρηγορικής</a:t>
            </a:r>
            <a:r>
              <a:rPr lang="el-GR" sz="36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Φροντίδας στην Ελλάδα</a:t>
            </a:r>
            <a:endParaRPr lang="en-US" sz="36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AB4E4"/>
            </a:gs>
            <a:gs pos="100000">
              <a:srgbClr val="C1D1EC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1 - Τίτλος"/>
          <p:cNvSpPr/>
          <p:nvPr/>
        </p:nvSpPr>
        <p:spPr>
          <a:xfrm>
            <a:off x="357120" y="428760"/>
            <a:ext cx="8498880" cy="4827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algn="ctr">
              <a:lnSpc>
                <a:spcPct val="100000"/>
              </a:lnSpc>
            </a:pPr>
            <a:endParaRPr lang="en-US" sz="36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36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US" sz="3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«</a:t>
            </a:r>
            <a:r>
              <a:rPr lang="el-GR" sz="3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Η</a:t>
            </a:r>
            <a:r>
              <a:rPr lang="en-US" sz="3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φροντίδα</a:t>
            </a:r>
            <a:r>
              <a:rPr lang="en-US" sz="3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δεν</a:t>
            </a:r>
            <a:r>
              <a:rPr lang="en-US" sz="3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είναι</a:t>
            </a:r>
            <a:r>
              <a:rPr lang="en-US" sz="3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το</a:t>
            </a:r>
            <a:r>
              <a:rPr lang="en-US" sz="3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τέλος</a:t>
            </a:r>
            <a:r>
              <a:rPr lang="en-US" sz="3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της</a:t>
            </a:r>
            <a:r>
              <a:rPr lang="en-US" sz="3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ιατρικής</a:t>
            </a:r>
            <a:r>
              <a:rPr lang="en-US" sz="3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— είναι</a:t>
            </a:r>
            <a:r>
              <a:rPr lang="en-US" sz="3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η</a:t>
            </a:r>
            <a:r>
              <a:rPr lang="en-US" sz="3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ουσία</a:t>
            </a:r>
            <a:r>
              <a:rPr lang="en-US" sz="3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της</a:t>
            </a:r>
            <a:r>
              <a:rPr lang="en-US" sz="3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.»</a:t>
            </a:r>
            <a:br>
              <a:rPr sz="3600" dirty="0"/>
            </a:br>
            <a:br>
              <a:rPr sz="3600" dirty="0"/>
            </a:br>
            <a:endParaRPr lang="en-US" sz="36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AB4E4"/>
            </a:gs>
            <a:gs pos="100000">
              <a:srgbClr val="C1D1EC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1 - Τίτλος"/>
          <p:cNvSpPr/>
          <p:nvPr/>
        </p:nvSpPr>
        <p:spPr>
          <a:xfrm>
            <a:off x="457200" y="274680"/>
            <a:ext cx="8227440" cy="1140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l-GR" sz="40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Θεραπεία</a:t>
            </a:r>
            <a:r>
              <a:rPr lang="en-US" sz="40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40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ή</a:t>
            </a:r>
            <a:r>
              <a:rPr lang="en-US" sz="40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40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Φροντίδα (</a:t>
            </a:r>
            <a:r>
              <a:rPr lang="en-US" sz="4000" b="1" spc="-1" dirty="0">
                <a:solidFill>
                  <a:srgbClr val="000000"/>
                </a:solidFill>
                <a:latin typeface="Calibri"/>
              </a:rPr>
              <a:t>Cure vs Care</a:t>
            </a:r>
            <a:r>
              <a:rPr lang="el-GR" sz="40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)</a:t>
            </a:r>
            <a:r>
              <a:rPr lang="en-US" sz="40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;</a:t>
            </a:r>
            <a:endParaRPr lang="en-US" sz="4000" b="0" strike="noStrike" spc="-1" dirty="0">
              <a:latin typeface="Arial"/>
            </a:endParaRPr>
          </a:p>
        </p:txBody>
      </p:sp>
      <p:graphicFrame>
        <p:nvGraphicFramePr>
          <p:cNvPr id="132" name="3 - Θέση περιεχομένου"/>
          <p:cNvGraphicFramePr/>
          <p:nvPr/>
        </p:nvGraphicFramePr>
        <p:xfrm>
          <a:off x="500040" y="1428840"/>
          <a:ext cx="8229600" cy="3139440"/>
        </p:xfrm>
        <a:graphic>
          <a:graphicData uri="http://schemas.openxmlformats.org/drawingml/2006/table">
            <a:tbl>
              <a:tblPr/>
              <a:tblGrid>
                <a:gridCol w="411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l-GR" sz="22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Στόχος</a:t>
                      </a:r>
                      <a:r>
                        <a:rPr lang="en-US" sz="22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: </a:t>
                      </a:r>
                      <a:r>
                        <a:rPr lang="el-GR" sz="22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ίαση</a:t>
                      </a:r>
                      <a:r>
                        <a:rPr lang="en-US" sz="22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, </a:t>
                      </a:r>
                      <a:r>
                        <a:rPr lang="el-GR" sz="22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εξάλειψη</a:t>
                      </a:r>
                      <a:r>
                        <a:rPr lang="en-US" sz="22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 </a:t>
                      </a:r>
                      <a:r>
                        <a:rPr lang="el-GR" sz="22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της</a:t>
                      </a:r>
                      <a:r>
                        <a:rPr lang="en-US" sz="22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 </a:t>
                      </a:r>
                      <a:r>
                        <a:rPr lang="el-GR" sz="22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νόσου</a:t>
                      </a:r>
                      <a:endParaRPr lang="en-US" sz="22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l-GR" sz="22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Στόχος</a:t>
                      </a:r>
                      <a:r>
                        <a:rPr lang="en-US" sz="22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: </a:t>
                      </a:r>
                      <a:r>
                        <a:rPr lang="el-GR" sz="22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ανακούφιση</a:t>
                      </a:r>
                      <a:r>
                        <a:rPr lang="en-US" sz="22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, </a:t>
                      </a:r>
                      <a:r>
                        <a:rPr lang="el-GR" sz="22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συνοδεία</a:t>
                      </a:r>
                      <a:endParaRPr lang="en-US" sz="22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l-GR" sz="22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Επικεντρώνεται</a:t>
                      </a:r>
                      <a:r>
                        <a:rPr lang="en-US" sz="22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l-GR" sz="22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στο</a:t>
                      </a:r>
                      <a:r>
                        <a:rPr lang="en-US" sz="22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l-GR" sz="22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σώμα</a:t>
                      </a:r>
                      <a:endParaRPr lang="en-US" sz="22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l-GR" sz="22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Επικεντρώνεται</a:t>
                      </a:r>
                      <a:r>
                        <a:rPr lang="en-US" sz="22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l-GR" sz="22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στο</a:t>
                      </a:r>
                      <a:r>
                        <a:rPr lang="en-US" sz="22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l-GR" sz="22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πρόσωπο</a:t>
                      </a:r>
                      <a:endParaRPr lang="en-US" sz="22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l-GR" sz="22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Ο</a:t>
                      </a:r>
                      <a:r>
                        <a:rPr lang="en-US" sz="22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l-GR" sz="22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γιατρός</a:t>
                      </a:r>
                      <a:r>
                        <a:rPr lang="en-US" sz="22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l-GR" sz="22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ως</a:t>
                      </a:r>
                      <a:r>
                        <a:rPr lang="en-US" sz="22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l-GR" sz="22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“σωτήρας”</a:t>
                      </a:r>
                      <a:endParaRPr lang="en-US" sz="22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l-GR" sz="22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Ο</a:t>
                      </a:r>
                      <a:r>
                        <a:rPr lang="en-US" sz="22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l-GR" sz="22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γιατρός</a:t>
                      </a:r>
                      <a:r>
                        <a:rPr lang="en-US" sz="22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l-GR" sz="22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ως</a:t>
                      </a:r>
                      <a:r>
                        <a:rPr lang="en-US" sz="22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l-GR" sz="22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“συνοδοιπόρος”</a:t>
                      </a:r>
                      <a:endParaRPr lang="en-US" sz="22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9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2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«</a:t>
                      </a:r>
                      <a:r>
                        <a:rPr lang="el-GR" sz="22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Τι</a:t>
                      </a:r>
                      <a:r>
                        <a:rPr lang="en-US" sz="22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l-GR" sz="22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μπορώ</a:t>
                      </a:r>
                      <a:r>
                        <a:rPr lang="en-US" sz="22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l-GR" sz="22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να</a:t>
                      </a:r>
                      <a:r>
                        <a:rPr lang="en-US" sz="22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l-GR" sz="22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κάνω</a:t>
                      </a:r>
                      <a:r>
                        <a:rPr lang="en-US" sz="22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l-GR" sz="22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για</a:t>
                      </a:r>
                      <a:r>
                        <a:rPr lang="en-US" sz="22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l-GR" sz="22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να</a:t>
                      </a:r>
                      <a:r>
                        <a:rPr lang="en-US" sz="22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l-GR" sz="22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θεραπεύσω</a:t>
                      </a:r>
                      <a:r>
                        <a:rPr lang="en-US" sz="22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;»</a:t>
                      </a:r>
                      <a:endParaRPr lang="en-US" sz="22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2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«</a:t>
                      </a:r>
                      <a:r>
                        <a:rPr lang="el-GR" sz="22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Πώς</a:t>
                      </a:r>
                      <a:r>
                        <a:rPr lang="en-US" sz="22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l-GR" sz="22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μπορώ</a:t>
                      </a:r>
                      <a:r>
                        <a:rPr lang="en-US" sz="22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l-GR" sz="22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να</a:t>
                      </a:r>
                      <a:r>
                        <a:rPr lang="en-US" sz="22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l-GR" sz="22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είμαι</a:t>
                      </a:r>
                      <a:r>
                        <a:rPr lang="en-US" sz="22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l-GR" sz="22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μαζί</a:t>
                      </a:r>
                      <a:r>
                        <a:rPr lang="en-US" sz="22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l-GR" sz="22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σου</a:t>
                      </a:r>
                      <a:r>
                        <a:rPr lang="en-US" sz="22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l-GR" sz="22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σε</a:t>
                      </a:r>
                      <a:r>
                        <a:rPr lang="en-US" sz="22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l-GR" sz="22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αυτό</a:t>
                      </a:r>
                      <a:r>
                        <a:rPr lang="en-US" sz="22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;»</a:t>
                      </a:r>
                      <a:endParaRPr lang="en-US" sz="22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l-GR" sz="22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Τέλος</a:t>
                      </a:r>
                      <a:r>
                        <a:rPr lang="en-US" sz="22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: </a:t>
                      </a:r>
                      <a:r>
                        <a:rPr lang="el-GR" sz="22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όταν</a:t>
                      </a:r>
                      <a:r>
                        <a:rPr lang="en-US" sz="22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l-GR" sz="22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δεν</a:t>
                      </a:r>
                      <a:r>
                        <a:rPr lang="en-US" sz="22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l-GR" sz="22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υπάρχει</a:t>
                      </a:r>
                      <a:r>
                        <a:rPr lang="en-US" sz="22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l-GR" sz="22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θεραπεία</a:t>
                      </a:r>
                      <a:endParaRPr lang="en-US" sz="22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l-GR" sz="22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Συνέχεια</a:t>
                      </a:r>
                      <a:r>
                        <a:rPr lang="en-US" sz="22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: </a:t>
                      </a:r>
                      <a:r>
                        <a:rPr lang="el-GR" sz="22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φροντίδα</a:t>
                      </a:r>
                      <a:r>
                        <a:rPr lang="en-US" sz="22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l-GR" sz="22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μέχρι</a:t>
                      </a:r>
                      <a:r>
                        <a:rPr lang="en-US" sz="22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l-GR" sz="22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το</a:t>
                      </a:r>
                      <a:r>
                        <a:rPr lang="en-US" sz="22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l-GR" sz="22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τέλος</a:t>
                      </a:r>
                      <a:endParaRPr lang="en-US" sz="22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33" name="1 - Τίτλος"/>
          <p:cNvSpPr/>
          <p:nvPr/>
        </p:nvSpPr>
        <p:spPr>
          <a:xfrm>
            <a:off x="357120" y="4786200"/>
            <a:ext cx="8355960" cy="164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l-GR" sz="3500" b="0" i="1" strike="noStrike" spc="-1">
                <a:solidFill>
                  <a:srgbClr val="000000"/>
                </a:solidFill>
                <a:latin typeface="Calibri"/>
                <a:ea typeface="DejaVu Sans"/>
              </a:rPr>
              <a:t>Η</a:t>
            </a:r>
            <a:r>
              <a:rPr lang="en-US" sz="3500" b="0" i="1" strike="noStrike" spc="-1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100" b="0" i="1" strike="noStrike" spc="-1">
                <a:solidFill>
                  <a:srgbClr val="000000"/>
                </a:solidFill>
                <a:latin typeface="Calibri"/>
                <a:ea typeface="DejaVu Sans"/>
              </a:rPr>
              <a:t>παρηγορική</a:t>
            </a:r>
            <a:r>
              <a:rPr lang="en-US" sz="3500" b="0" i="1" strike="noStrike" spc="-1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500" b="0" i="1" strike="noStrike" spc="-1">
                <a:solidFill>
                  <a:srgbClr val="000000"/>
                </a:solidFill>
                <a:latin typeface="Calibri"/>
                <a:ea typeface="DejaVu Sans"/>
              </a:rPr>
              <a:t>φροντίδα</a:t>
            </a:r>
            <a:r>
              <a:rPr lang="en-US" sz="3500" b="0" i="1" strike="noStrike" spc="-1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500" b="0" i="1" strike="noStrike" spc="-1">
                <a:solidFill>
                  <a:srgbClr val="000000"/>
                </a:solidFill>
                <a:latin typeface="Calibri"/>
                <a:ea typeface="DejaVu Sans"/>
              </a:rPr>
              <a:t>γεφυρώνει</a:t>
            </a:r>
            <a:r>
              <a:rPr lang="en-US" sz="3500" b="0" i="1" strike="noStrike" spc="-1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500" b="0" i="1" strike="noStrike" spc="-1">
                <a:solidFill>
                  <a:srgbClr val="000000"/>
                </a:solidFill>
                <a:latin typeface="Calibri"/>
                <a:ea typeface="DejaVu Sans"/>
              </a:rPr>
              <a:t>το χάσμα ανάμεσα στην θεραπεία και την φροντίδα</a:t>
            </a:r>
            <a:endParaRPr lang="en-US" sz="35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AB4E4"/>
            </a:gs>
            <a:gs pos="100000">
              <a:srgbClr val="C1D1EC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1 - Τίτλος"/>
          <p:cNvSpPr/>
          <p:nvPr/>
        </p:nvSpPr>
        <p:spPr>
          <a:xfrm>
            <a:off x="989856" y="1135849"/>
            <a:ext cx="7542584" cy="458630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l-GR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Η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“</a:t>
            </a:r>
            <a:r>
              <a:rPr lang="en-US" sz="32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φροντίδα</a:t>
            </a:r>
            <a:r>
              <a:rPr lang="el-GR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”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είναι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λιγότερο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επιστημονική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από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την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“θεραπεία”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;</a:t>
            </a:r>
            <a:endParaRPr lang="en-US" sz="32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l-GR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Ή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μήπως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είναι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απλώς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μια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άλλη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πλευρά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της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ίδιας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ιατρικής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ευθύνης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;»</a:t>
            </a:r>
            <a:endParaRPr lang="en-US" sz="32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AB4E4"/>
            </a:gs>
            <a:gs pos="100000">
              <a:srgbClr val="C1D1EC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1 - Τίτλος"/>
          <p:cNvSpPr/>
          <p:nvPr/>
        </p:nvSpPr>
        <p:spPr>
          <a:xfrm>
            <a:off x="457200" y="274680"/>
            <a:ext cx="8227440" cy="1140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 fontScale="90000" lnSpcReduction="20000"/>
          </a:bodyPr>
          <a:lstStyle/>
          <a:p>
            <a:pPr algn="ctr">
              <a:lnSpc>
                <a:spcPct val="100000"/>
              </a:lnSpc>
            </a:pPr>
            <a:r>
              <a:rPr lang="el-GR" sz="44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Ηθικές</a:t>
            </a:r>
            <a:r>
              <a:rPr lang="en-US" sz="44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44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Πτυχές</a:t>
            </a:r>
            <a:r>
              <a:rPr lang="en-US" sz="44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44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της</a:t>
            </a:r>
            <a:r>
              <a:rPr lang="en-US" sz="44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4400" b="1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Παρηγορικής</a:t>
            </a:r>
            <a:r>
              <a:rPr lang="en-US" sz="44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44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Φροντίδας </a:t>
            </a:r>
            <a:endParaRPr lang="en-US" sz="4400" b="0" strike="noStrike" spc="-1" dirty="0">
              <a:latin typeface="Arial"/>
            </a:endParaRPr>
          </a:p>
        </p:txBody>
      </p:sp>
      <p:sp>
        <p:nvSpPr>
          <p:cNvPr id="136" name="2 - Θέση περιεχομένου"/>
          <p:cNvSpPr/>
          <p:nvPr/>
        </p:nvSpPr>
        <p:spPr>
          <a:xfrm>
            <a:off x="457200" y="1600200"/>
            <a:ext cx="8227440" cy="4523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 marL="459360" indent="-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el-GR" sz="3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Αυτονομία</a:t>
            </a:r>
            <a:r>
              <a:rPr lang="en-US" sz="3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&amp; </a:t>
            </a:r>
            <a:r>
              <a:rPr lang="el-GR" sz="3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Συναίνεση</a:t>
            </a:r>
            <a:br>
              <a:rPr dirty="0"/>
            </a:br>
            <a:r>
              <a:rPr lang="el-GR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Ο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ασθενής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έχει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δικαίωμα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στην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πληροφόρηση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και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στη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λήψη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αποφάσεων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.</a:t>
            </a:r>
            <a:endParaRPr lang="el-GR" sz="3200" spc="-1" dirty="0">
              <a:latin typeface="Arial"/>
            </a:endParaRPr>
          </a:p>
          <a:p>
            <a:pPr marL="459360" indent="-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el-GR" sz="3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Πρόκληση</a:t>
            </a:r>
            <a:r>
              <a:rPr lang="en-US" sz="3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: </a:t>
            </a:r>
            <a:r>
              <a:rPr lang="el-GR" sz="320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Πώς</a:t>
            </a:r>
            <a:r>
              <a:rPr lang="en-US" sz="320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χειριζόμαστε</a:t>
            </a:r>
            <a:r>
              <a:rPr lang="en-US" sz="320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περιπτώσεις</a:t>
            </a:r>
            <a:r>
              <a:rPr lang="en-US" sz="320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όπου</a:t>
            </a:r>
            <a:r>
              <a:rPr lang="en-US" sz="320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η</a:t>
            </a:r>
            <a:r>
              <a:rPr lang="en-US" sz="320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οικογένεια</a:t>
            </a:r>
            <a:r>
              <a:rPr lang="en-US" sz="320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ζητά</a:t>
            </a:r>
            <a:r>
              <a:rPr lang="en-US" sz="320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«</a:t>
            </a:r>
            <a:r>
              <a:rPr lang="el-GR" sz="320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να</a:t>
            </a:r>
            <a:r>
              <a:rPr lang="en-US" sz="320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μην</a:t>
            </a:r>
            <a:r>
              <a:rPr lang="en-US" sz="320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ειπωθεί</a:t>
            </a:r>
            <a:r>
              <a:rPr lang="en-US" sz="320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η</a:t>
            </a:r>
            <a:r>
              <a:rPr lang="en-US" sz="320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αλήθεια</a:t>
            </a:r>
            <a:r>
              <a:rPr lang="en-US" sz="320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»;</a:t>
            </a:r>
            <a:endParaRPr lang="en-US" sz="32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r>
              <a:rPr lang="el-GR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 </a:t>
            </a:r>
            <a:r>
              <a:rPr lang="el-GR" sz="30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Η</a:t>
            </a:r>
            <a:r>
              <a:rPr lang="en-US" sz="30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0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ηθική</a:t>
            </a:r>
            <a:r>
              <a:rPr lang="en-US" sz="30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0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της</a:t>
            </a:r>
            <a:r>
              <a:rPr lang="en-US" sz="30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000" b="0" i="1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παρηγορικής</a:t>
            </a:r>
            <a:r>
              <a:rPr lang="en-US" sz="30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0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φροντίδας</a:t>
            </a:r>
            <a:r>
              <a:rPr lang="en-US" sz="30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0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είναι</a:t>
            </a:r>
            <a:r>
              <a:rPr lang="en-US" sz="30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0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η</a:t>
            </a:r>
            <a:r>
              <a:rPr lang="en-US" sz="30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0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ηθική</a:t>
            </a:r>
            <a:r>
              <a:rPr lang="en-US" sz="30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0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της</a:t>
            </a:r>
            <a:r>
              <a:rPr lang="en-US" sz="30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0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ανθρώπινης</a:t>
            </a:r>
            <a:r>
              <a:rPr lang="en-US" sz="30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0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σχέσης</a:t>
            </a:r>
            <a:r>
              <a:rPr lang="en-US" sz="30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. </a:t>
            </a:r>
            <a:endParaRPr lang="en-US" sz="30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endParaRPr lang="en-US" sz="30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endParaRPr lang="en-US" sz="30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endParaRPr lang="en-US" sz="30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AB4E4"/>
            </a:gs>
            <a:gs pos="100000">
              <a:srgbClr val="C1D1EC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2 - Θέση περιεχομένου"/>
          <p:cNvSpPr/>
          <p:nvPr/>
        </p:nvSpPr>
        <p:spPr>
          <a:xfrm>
            <a:off x="357120" y="1928880"/>
            <a:ext cx="8284680" cy="3641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l-GR" sz="36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Ποιος</a:t>
            </a:r>
            <a:r>
              <a:rPr lang="en-US" sz="36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6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αποφασίζει</a:t>
            </a:r>
            <a:r>
              <a:rPr lang="en-US" sz="36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6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ποια</a:t>
            </a:r>
            <a:r>
              <a:rPr lang="en-US" sz="36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6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είναι</a:t>
            </a:r>
            <a:r>
              <a:rPr lang="en-US" sz="36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6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η</a:t>
            </a:r>
            <a:r>
              <a:rPr lang="en-US" sz="36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6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“σωστή”</a:t>
            </a:r>
            <a:r>
              <a:rPr lang="en-US" sz="36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6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στάση</a:t>
            </a:r>
            <a:r>
              <a:rPr lang="en-US" sz="36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; </a:t>
            </a:r>
            <a:r>
              <a:rPr lang="el-GR" sz="36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Ο</a:t>
            </a:r>
            <a:r>
              <a:rPr lang="en-US" sz="36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6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γιατρός, η</a:t>
            </a:r>
            <a:r>
              <a:rPr lang="en-US" sz="36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6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οικογένεια ή ο</a:t>
            </a:r>
            <a:r>
              <a:rPr lang="en-US" sz="36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6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ίδιος</a:t>
            </a:r>
            <a:r>
              <a:rPr lang="en-US" sz="36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6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ο</a:t>
            </a:r>
            <a:r>
              <a:rPr lang="en-US" sz="36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6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ασθενής</a:t>
            </a:r>
            <a:r>
              <a:rPr lang="en-US" sz="36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;</a:t>
            </a:r>
            <a:br>
              <a:rPr sz="3600" dirty="0"/>
            </a:br>
            <a:r>
              <a:rPr lang="el-GR" sz="36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Ποια η πιθανή στάση του γιατρού αν</a:t>
            </a:r>
            <a:r>
              <a:rPr lang="en-US" sz="36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6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η </a:t>
            </a:r>
            <a:r>
              <a:rPr lang="el-GR" sz="3600" i="1" spc="-1" dirty="0">
                <a:solidFill>
                  <a:srgbClr val="000000"/>
                </a:solidFill>
                <a:latin typeface="Calibri"/>
              </a:rPr>
              <a:t>οικογένεια</a:t>
            </a:r>
            <a:r>
              <a:rPr lang="en-US" sz="3600" i="1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l-GR" sz="3600" i="1" spc="-1" dirty="0">
                <a:solidFill>
                  <a:srgbClr val="000000"/>
                </a:solidFill>
                <a:latin typeface="Calibri"/>
              </a:rPr>
              <a:t>ζητούσε</a:t>
            </a:r>
            <a:r>
              <a:rPr lang="en-US" sz="3600" i="1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l-GR" sz="3600" i="1" spc="-1" dirty="0">
                <a:solidFill>
                  <a:srgbClr val="000000"/>
                </a:solidFill>
                <a:latin typeface="Calibri"/>
              </a:rPr>
              <a:t>να</a:t>
            </a:r>
            <a:r>
              <a:rPr lang="en-US" sz="3600" i="1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l-GR" sz="3600" i="1" spc="-1" dirty="0">
                <a:solidFill>
                  <a:srgbClr val="000000"/>
                </a:solidFill>
                <a:latin typeface="Calibri"/>
              </a:rPr>
              <a:t>μην</a:t>
            </a:r>
            <a:r>
              <a:rPr lang="en-US" sz="3600" i="1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l-GR" sz="3600" i="1" spc="-1" dirty="0">
                <a:solidFill>
                  <a:srgbClr val="000000"/>
                </a:solidFill>
                <a:latin typeface="Calibri"/>
              </a:rPr>
              <a:t>μιλήσει</a:t>
            </a:r>
            <a:r>
              <a:rPr lang="en-US" sz="3600" i="1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l-GR" sz="3600" i="1" spc="-1" dirty="0">
                <a:solidFill>
                  <a:srgbClr val="000000"/>
                </a:solidFill>
                <a:latin typeface="Calibri"/>
              </a:rPr>
              <a:t>πριν στον</a:t>
            </a:r>
            <a:r>
              <a:rPr lang="en-US" sz="3600" i="1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l-GR" sz="3600" i="1" spc="-1" dirty="0">
                <a:solidFill>
                  <a:srgbClr val="000000"/>
                </a:solidFill>
                <a:latin typeface="Calibri"/>
              </a:rPr>
              <a:t>ασθενή</a:t>
            </a:r>
            <a:r>
              <a:rPr lang="en-US" sz="3600" i="1" spc="-1" dirty="0">
                <a:solidFill>
                  <a:srgbClr val="000000"/>
                </a:solidFill>
                <a:latin typeface="Calibri"/>
              </a:rPr>
              <a:t>;</a:t>
            </a:r>
            <a:endParaRPr lang="en-US" sz="3600" b="0" strike="noStrike" spc="-1" dirty="0">
              <a:latin typeface="Arial"/>
            </a:endParaRPr>
          </a:p>
        </p:txBody>
      </p:sp>
      <p:sp>
        <p:nvSpPr>
          <p:cNvPr id="138" name="1 - Τίτλος"/>
          <p:cNvSpPr/>
          <p:nvPr/>
        </p:nvSpPr>
        <p:spPr>
          <a:xfrm>
            <a:off x="457200" y="274680"/>
            <a:ext cx="8227440" cy="1140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 fontScale="90000" lnSpcReduction="20000"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el-GR" sz="4400" b="1" strike="noStrike" spc="-1">
                <a:solidFill>
                  <a:srgbClr val="000000"/>
                </a:solidFill>
                <a:latin typeface="Calibri"/>
                <a:ea typeface="DejaVu Sans"/>
              </a:rPr>
              <a:t>Ηθικές</a:t>
            </a:r>
            <a:r>
              <a:rPr lang="en-US" sz="4400" b="1" strike="noStrike" spc="-1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4400" b="1" strike="noStrike" spc="-1">
                <a:solidFill>
                  <a:srgbClr val="000000"/>
                </a:solidFill>
                <a:latin typeface="Calibri"/>
                <a:ea typeface="DejaVu Sans"/>
              </a:rPr>
              <a:t>Πτυχές</a:t>
            </a:r>
            <a:r>
              <a:rPr lang="en-US" sz="4400" b="1" strike="noStrike" spc="-1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4400" b="1" strike="noStrike" spc="-1">
                <a:solidFill>
                  <a:srgbClr val="000000"/>
                </a:solidFill>
                <a:latin typeface="Calibri"/>
                <a:ea typeface="DejaVu Sans"/>
              </a:rPr>
              <a:t>της</a:t>
            </a:r>
            <a:r>
              <a:rPr lang="en-US" sz="4400" b="1" strike="noStrike" spc="-1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4400" b="1" strike="noStrike" spc="-1">
                <a:solidFill>
                  <a:srgbClr val="000000"/>
                </a:solidFill>
                <a:latin typeface="Calibri"/>
                <a:ea typeface="DejaVu Sans"/>
              </a:rPr>
              <a:t>Παρηγορικής</a:t>
            </a:r>
            <a:r>
              <a:rPr lang="en-US" sz="4400" b="1" strike="noStrike" spc="-1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4400" b="1" strike="noStrike" spc="-1">
                <a:solidFill>
                  <a:srgbClr val="000000"/>
                </a:solidFill>
                <a:latin typeface="Calibri"/>
                <a:ea typeface="DejaVu Sans"/>
              </a:rPr>
              <a:t>Φροντίδας </a:t>
            </a:r>
            <a:endParaRPr lang="en-US" sz="44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AB4E4"/>
            </a:gs>
            <a:gs pos="100000">
              <a:srgbClr val="C1D1EC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1 - Τίτλος"/>
          <p:cNvSpPr/>
          <p:nvPr/>
        </p:nvSpPr>
        <p:spPr>
          <a:xfrm>
            <a:off x="457200" y="274680"/>
            <a:ext cx="8227440" cy="1140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 fontScale="90000" lnSpcReduction="20000"/>
          </a:bodyPr>
          <a:lstStyle/>
          <a:p>
            <a:pPr algn="ctr">
              <a:lnSpc>
                <a:spcPct val="100000"/>
              </a:lnSpc>
            </a:pPr>
            <a:r>
              <a:rPr lang="el-GR" sz="4400" b="1" strike="noStrike" spc="-1">
                <a:solidFill>
                  <a:srgbClr val="000000"/>
                </a:solidFill>
                <a:latin typeface="Calibri"/>
                <a:ea typeface="DejaVu Sans"/>
              </a:rPr>
              <a:t>Ηθικές</a:t>
            </a:r>
            <a:r>
              <a:rPr lang="en-US" sz="4400" b="1" strike="noStrike" spc="-1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4400" b="1" strike="noStrike" spc="-1">
                <a:solidFill>
                  <a:srgbClr val="000000"/>
                </a:solidFill>
                <a:latin typeface="Calibri"/>
                <a:ea typeface="DejaVu Sans"/>
              </a:rPr>
              <a:t>Πτυχές</a:t>
            </a:r>
            <a:r>
              <a:rPr lang="en-US" sz="4400" b="1" strike="noStrike" spc="-1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4400" b="1" strike="noStrike" spc="-1">
                <a:solidFill>
                  <a:srgbClr val="000000"/>
                </a:solidFill>
                <a:latin typeface="Calibri"/>
                <a:ea typeface="DejaVu Sans"/>
              </a:rPr>
              <a:t>της</a:t>
            </a:r>
            <a:r>
              <a:rPr lang="en-US" sz="4400" b="1" strike="noStrike" spc="-1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4400" b="1" strike="noStrike" spc="-1">
                <a:solidFill>
                  <a:srgbClr val="000000"/>
                </a:solidFill>
                <a:latin typeface="Calibri"/>
                <a:ea typeface="DejaVu Sans"/>
              </a:rPr>
              <a:t>Παρηγορικής</a:t>
            </a:r>
            <a:r>
              <a:rPr lang="en-US" sz="4400" b="1" strike="noStrike" spc="-1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4400" b="1" strike="noStrike" spc="-1">
                <a:solidFill>
                  <a:srgbClr val="000000"/>
                </a:solidFill>
                <a:latin typeface="Calibri"/>
                <a:ea typeface="DejaVu Sans"/>
              </a:rPr>
              <a:t>Φροντίδας  </a:t>
            </a:r>
            <a:endParaRPr lang="en-US" sz="4400" b="0" strike="noStrike" spc="-1">
              <a:latin typeface="Arial"/>
            </a:endParaRPr>
          </a:p>
        </p:txBody>
      </p:sp>
      <p:sp>
        <p:nvSpPr>
          <p:cNvPr id="140" name="2 - Θέση περιεχομένου"/>
          <p:cNvSpPr/>
          <p:nvPr/>
        </p:nvSpPr>
        <p:spPr>
          <a:xfrm>
            <a:off x="457200" y="1600200"/>
            <a:ext cx="8227440" cy="4523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 marL="516510" indent="-51435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el-GR" sz="3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Αξιοπρέπεια</a:t>
            </a:r>
            <a:r>
              <a:rPr lang="en-US" sz="3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&amp; </a:t>
            </a:r>
            <a:r>
              <a:rPr lang="el-GR" sz="3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Ποιότητα</a:t>
            </a:r>
            <a:r>
              <a:rPr lang="en-US" sz="3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Ζωής</a:t>
            </a:r>
            <a:br>
              <a:rPr dirty="0"/>
            </a:br>
            <a:r>
              <a:rPr lang="el-GR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Δεν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αφορά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μόνο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το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“τέλος”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αλλά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το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“πώς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ζούμε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ως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το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τέλος”</a:t>
            </a:r>
            <a:endParaRPr lang="en-US" sz="3200" b="0" strike="noStrike" spc="-1" dirty="0">
              <a:latin typeface="Arial"/>
            </a:endParaRPr>
          </a:p>
          <a:p>
            <a:pPr marL="516510" indent="-514350">
              <a:lnSpc>
                <a:spcPct val="100000"/>
              </a:lnSpc>
              <a:spcBef>
                <a:spcPts val="641"/>
              </a:spcBef>
              <a:buFont typeface="Wingdings" panose="05000000000000000000" pitchFamily="2" charset="2"/>
              <a:buChar char="ü"/>
              <a:tabLst>
                <a:tab pos="0" algn="l"/>
              </a:tabLst>
            </a:pPr>
            <a:r>
              <a:rPr lang="el-GR" sz="3200" b="1" spc="-1" dirty="0">
                <a:solidFill>
                  <a:srgbClr val="000000"/>
                </a:solidFill>
                <a:latin typeface="Calibri"/>
              </a:rPr>
              <a:t>Στόχος</a:t>
            </a:r>
            <a:r>
              <a:rPr lang="en-US" sz="3200" b="1" spc="-1" dirty="0">
                <a:solidFill>
                  <a:srgbClr val="000000"/>
                </a:solidFill>
                <a:latin typeface="Calibri"/>
              </a:rPr>
              <a:t>: </a:t>
            </a:r>
            <a:r>
              <a:rPr lang="el-GR" sz="3200" spc="-1" dirty="0">
                <a:solidFill>
                  <a:srgbClr val="000000"/>
                </a:solidFill>
                <a:latin typeface="Calibri"/>
              </a:rPr>
              <a:t>Σεβασμός</a:t>
            </a:r>
            <a:r>
              <a:rPr lang="en-US" sz="3200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l-GR" sz="3200" spc="-1" dirty="0">
                <a:solidFill>
                  <a:srgbClr val="000000"/>
                </a:solidFill>
                <a:latin typeface="Calibri"/>
              </a:rPr>
              <a:t>των</a:t>
            </a:r>
            <a:r>
              <a:rPr lang="en-US" sz="3200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l-GR" sz="3200" spc="-1" dirty="0">
                <a:solidFill>
                  <a:srgbClr val="000000"/>
                </a:solidFill>
                <a:latin typeface="Calibri"/>
              </a:rPr>
              <a:t>αξιών</a:t>
            </a:r>
            <a:r>
              <a:rPr lang="en-US" sz="3200" spc="-1" dirty="0">
                <a:solidFill>
                  <a:srgbClr val="000000"/>
                </a:solidFill>
                <a:latin typeface="Calibri"/>
              </a:rPr>
              <a:t>, </a:t>
            </a:r>
            <a:r>
              <a:rPr lang="el-GR" sz="3200" spc="-1" dirty="0">
                <a:solidFill>
                  <a:srgbClr val="000000"/>
                </a:solidFill>
                <a:latin typeface="Calibri"/>
              </a:rPr>
              <a:t>της</a:t>
            </a:r>
            <a:r>
              <a:rPr lang="en-US" sz="3200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l-GR" sz="3200" spc="-1" dirty="0">
                <a:solidFill>
                  <a:srgbClr val="000000"/>
                </a:solidFill>
                <a:latin typeface="Calibri"/>
              </a:rPr>
              <a:t>ταυτότητας</a:t>
            </a:r>
            <a:r>
              <a:rPr lang="en-US" sz="3200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l-GR" sz="3200" spc="-1" dirty="0">
                <a:solidFill>
                  <a:srgbClr val="000000"/>
                </a:solidFill>
                <a:latin typeface="Calibri"/>
              </a:rPr>
              <a:t>και</a:t>
            </a:r>
            <a:r>
              <a:rPr lang="en-US" sz="3200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l-GR" sz="3200" spc="-1" dirty="0">
                <a:solidFill>
                  <a:srgbClr val="000000"/>
                </a:solidFill>
                <a:latin typeface="Calibri"/>
              </a:rPr>
              <a:t>των</a:t>
            </a:r>
            <a:r>
              <a:rPr lang="en-US" sz="3200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l-GR" sz="3200" spc="-1" dirty="0">
                <a:solidFill>
                  <a:srgbClr val="000000"/>
                </a:solidFill>
                <a:latin typeface="Calibri"/>
              </a:rPr>
              <a:t>επιλογών</a:t>
            </a:r>
            <a:r>
              <a:rPr lang="en-US" sz="3200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l-GR" sz="3200" spc="-1" dirty="0">
                <a:solidFill>
                  <a:srgbClr val="000000"/>
                </a:solidFill>
                <a:latin typeface="Calibri"/>
              </a:rPr>
              <a:t>του</a:t>
            </a:r>
            <a:r>
              <a:rPr lang="en-US" sz="3200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l-GR" sz="3200" spc="-1" dirty="0">
                <a:solidFill>
                  <a:srgbClr val="000000"/>
                </a:solidFill>
                <a:latin typeface="Calibri"/>
              </a:rPr>
              <a:t>ασθενούς</a:t>
            </a:r>
            <a:endParaRPr lang="en-US" sz="3200" spc="-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AB4E4"/>
            </a:gs>
            <a:gs pos="100000">
              <a:srgbClr val="C1D1EC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2 - Θέση περιεχομένου"/>
          <p:cNvSpPr/>
          <p:nvPr/>
        </p:nvSpPr>
        <p:spPr>
          <a:xfrm>
            <a:off x="1187624" y="1844824"/>
            <a:ext cx="7200800" cy="4523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indent="20638">
              <a:lnSpc>
                <a:spcPct val="100000"/>
              </a:lnSpc>
              <a:spcBef>
                <a:spcPts val="641"/>
              </a:spcBef>
            </a:pPr>
            <a:r>
              <a:rPr lang="el-GR" sz="36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Τί θα ήταν καλύτερο</a:t>
            </a:r>
            <a:r>
              <a:rPr lang="en-US" sz="36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: </a:t>
            </a:r>
            <a:r>
              <a:rPr lang="el-GR" sz="36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δύο</a:t>
            </a:r>
            <a:r>
              <a:rPr lang="en-US" sz="36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6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μήνες</a:t>
            </a:r>
            <a:r>
              <a:rPr lang="en-US" sz="36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6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ζωής</a:t>
            </a:r>
            <a:r>
              <a:rPr lang="en-US" sz="36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6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με</a:t>
            </a:r>
            <a:r>
              <a:rPr lang="en-US" sz="36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6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παρενέργειες</a:t>
            </a:r>
            <a:r>
              <a:rPr lang="en-US" sz="36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6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ή</a:t>
            </a:r>
            <a:r>
              <a:rPr lang="en-US" sz="36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6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έναν</a:t>
            </a:r>
            <a:r>
              <a:rPr lang="en-US" sz="36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6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μήνα</a:t>
            </a:r>
            <a:r>
              <a:rPr lang="en-US" sz="36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6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με</a:t>
            </a:r>
            <a:r>
              <a:rPr lang="en-US" sz="36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6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καλή</a:t>
            </a:r>
            <a:r>
              <a:rPr lang="en-US" sz="36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6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ποιότητα ζωής</a:t>
            </a:r>
            <a:r>
              <a:rPr lang="en-US" sz="36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;</a:t>
            </a:r>
            <a:endParaRPr lang="en-US" sz="3600" b="0" strike="noStrike" spc="-1" dirty="0">
              <a:latin typeface="Arial"/>
            </a:endParaRPr>
          </a:p>
        </p:txBody>
      </p:sp>
      <p:sp>
        <p:nvSpPr>
          <p:cNvPr id="142" name="1 - Τίτλος"/>
          <p:cNvSpPr/>
          <p:nvPr/>
        </p:nvSpPr>
        <p:spPr>
          <a:xfrm>
            <a:off x="457200" y="274680"/>
            <a:ext cx="8227440" cy="1140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 fontScale="90000" lnSpcReduction="20000"/>
          </a:bodyPr>
          <a:lstStyle/>
          <a:p>
            <a:pPr algn="ctr">
              <a:lnSpc>
                <a:spcPct val="100000"/>
              </a:lnSpc>
            </a:pPr>
            <a:r>
              <a:rPr lang="el-GR" sz="4400" b="1" strike="noStrike" spc="-1">
                <a:solidFill>
                  <a:srgbClr val="000000"/>
                </a:solidFill>
                <a:latin typeface="Calibri"/>
                <a:ea typeface="DejaVu Sans"/>
              </a:rPr>
              <a:t>Ηθικές</a:t>
            </a:r>
            <a:r>
              <a:rPr lang="en-US" sz="4400" b="1" strike="noStrike" spc="-1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4400" b="1" strike="noStrike" spc="-1">
                <a:solidFill>
                  <a:srgbClr val="000000"/>
                </a:solidFill>
                <a:latin typeface="Calibri"/>
                <a:ea typeface="DejaVu Sans"/>
              </a:rPr>
              <a:t>Πτυχές</a:t>
            </a:r>
            <a:r>
              <a:rPr lang="en-US" sz="4400" b="1" strike="noStrike" spc="-1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4400" b="1" strike="noStrike" spc="-1">
                <a:solidFill>
                  <a:srgbClr val="000000"/>
                </a:solidFill>
                <a:latin typeface="Calibri"/>
                <a:ea typeface="DejaVu Sans"/>
              </a:rPr>
              <a:t>της</a:t>
            </a:r>
            <a:r>
              <a:rPr lang="en-US" sz="4400" b="1" strike="noStrike" spc="-1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4400" b="1" strike="noStrike" spc="-1">
                <a:solidFill>
                  <a:srgbClr val="000000"/>
                </a:solidFill>
                <a:latin typeface="Calibri"/>
                <a:ea typeface="DejaVu Sans"/>
              </a:rPr>
              <a:t>Παρηγορικής</a:t>
            </a:r>
            <a:r>
              <a:rPr lang="en-US" sz="4400" b="1" strike="noStrike" spc="-1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4400" b="1" strike="noStrike" spc="-1">
                <a:solidFill>
                  <a:srgbClr val="000000"/>
                </a:solidFill>
                <a:latin typeface="Calibri"/>
                <a:ea typeface="DejaVu Sans"/>
              </a:rPr>
              <a:t>Φροντίδας </a:t>
            </a:r>
            <a:endParaRPr lang="en-US" sz="44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AB4E4"/>
            </a:gs>
            <a:gs pos="100000">
              <a:srgbClr val="C1D1EC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1 - Τίτλος"/>
          <p:cNvSpPr/>
          <p:nvPr/>
        </p:nvSpPr>
        <p:spPr>
          <a:xfrm>
            <a:off x="457200" y="274680"/>
            <a:ext cx="8227440" cy="1140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 fontScale="90000" lnSpcReduction="20000"/>
          </a:bodyPr>
          <a:lstStyle/>
          <a:p>
            <a:pPr algn="ctr">
              <a:lnSpc>
                <a:spcPct val="100000"/>
              </a:lnSpc>
            </a:pPr>
            <a:r>
              <a:rPr lang="el-GR" sz="4400" b="1" strike="noStrike" spc="-1">
                <a:solidFill>
                  <a:srgbClr val="000000"/>
                </a:solidFill>
                <a:latin typeface="Calibri"/>
                <a:ea typeface="DejaVu Sans"/>
              </a:rPr>
              <a:t>Ηθικές</a:t>
            </a:r>
            <a:r>
              <a:rPr lang="en-US" sz="4400" b="1" strike="noStrike" spc="-1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4400" b="1" strike="noStrike" spc="-1">
                <a:solidFill>
                  <a:srgbClr val="000000"/>
                </a:solidFill>
                <a:latin typeface="Calibri"/>
                <a:ea typeface="DejaVu Sans"/>
              </a:rPr>
              <a:t>Πτυχές</a:t>
            </a:r>
            <a:r>
              <a:rPr lang="en-US" sz="4400" b="1" strike="noStrike" spc="-1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4400" b="1" strike="noStrike" spc="-1">
                <a:solidFill>
                  <a:srgbClr val="000000"/>
                </a:solidFill>
                <a:latin typeface="Calibri"/>
                <a:ea typeface="DejaVu Sans"/>
              </a:rPr>
              <a:t>της</a:t>
            </a:r>
            <a:r>
              <a:rPr lang="en-US" sz="4400" b="1" strike="noStrike" spc="-1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4400" b="1" strike="noStrike" spc="-1">
                <a:solidFill>
                  <a:srgbClr val="000000"/>
                </a:solidFill>
                <a:latin typeface="Calibri"/>
                <a:ea typeface="DejaVu Sans"/>
              </a:rPr>
              <a:t>Παρηγορικής</a:t>
            </a:r>
            <a:r>
              <a:rPr lang="en-US" sz="4400" b="1" strike="noStrike" spc="-1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4400" b="1" strike="noStrike" spc="-1">
                <a:solidFill>
                  <a:srgbClr val="000000"/>
                </a:solidFill>
                <a:latin typeface="Calibri"/>
                <a:ea typeface="DejaVu Sans"/>
              </a:rPr>
              <a:t>Φροντίδας </a:t>
            </a:r>
            <a:endParaRPr lang="en-US" sz="4400" b="0" strike="noStrike" spc="-1">
              <a:latin typeface="Arial"/>
            </a:endParaRPr>
          </a:p>
        </p:txBody>
      </p:sp>
      <p:sp>
        <p:nvSpPr>
          <p:cNvPr id="144" name="2 - Θέση περιεχομένου"/>
          <p:cNvSpPr/>
          <p:nvPr/>
        </p:nvSpPr>
        <p:spPr>
          <a:xfrm>
            <a:off x="457200" y="1600200"/>
            <a:ext cx="8227440" cy="4523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 marL="459360" indent="-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el-GR" sz="3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Όρια</a:t>
            </a:r>
            <a:r>
              <a:rPr lang="en-US" sz="3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Ιατρικής</a:t>
            </a:r>
            <a:r>
              <a:rPr lang="en-US" sz="3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Παρέμβασης</a:t>
            </a:r>
            <a:br>
              <a:rPr dirty="0"/>
            </a:br>
            <a:r>
              <a:rPr lang="el-GR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Πότε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η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ιατρική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σταματά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να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ωφελεί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;</a:t>
            </a:r>
            <a:endParaRPr lang="el-GR" sz="3200" b="0" strike="noStrike" spc="-1" dirty="0">
              <a:solidFill>
                <a:srgbClr val="000000"/>
              </a:solidFill>
              <a:latin typeface="Calibri"/>
              <a:ea typeface="DejaVu Sans"/>
            </a:endParaRPr>
          </a:p>
          <a:p>
            <a:pPr marL="459360" indent="-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el-GR" sz="320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Η</a:t>
            </a:r>
            <a:r>
              <a:rPr lang="en-US" sz="320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έννοια</a:t>
            </a:r>
            <a:r>
              <a:rPr lang="en-US" sz="320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της</a:t>
            </a:r>
            <a:r>
              <a:rPr lang="en-US" sz="320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“</a:t>
            </a:r>
            <a:r>
              <a:rPr lang="el-GR" sz="3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ματαιότητας</a:t>
            </a:r>
            <a:r>
              <a:rPr lang="el-GR" sz="320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”</a:t>
            </a:r>
            <a:r>
              <a:rPr lang="en-US" sz="320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(futility) </a:t>
            </a:r>
            <a:r>
              <a:rPr lang="el-GR" sz="320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και</a:t>
            </a:r>
            <a:r>
              <a:rPr lang="en-US" sz="320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η</a:t>
            </a:r>
            <a:r>
              <a:rPr lang="en-US" sz="320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σημασία</a:t>
            </a:r>
            <a:r>
              <a:rPr lang="en-US" sz="320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του</a:t>
            </a:r>
            <a:r>
              <a:rPr lang="en-US" sz="320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διαλόγου</a:t>
            </a:r>
            <a:endParaRPr lang="en-US" sz="3200" strike="noStrike" spc="-1" dirty="0">
              <a:latin typeface="Arial"/>
            </a:endParaRPr>
          </a:p>
          <a:p>
            <a:pPr marL="459360" indent="-457200">
              <a:lnSpc>
                <a:spcPct val="100000"/>
              </a:lnSpc>
              <a:spcBef>
                <a:spcPts val="641"/>
              </a:spcBef>
              <a:buFont typeface="Wingdings" panose="05000000000000000000" pitchFamily="2" charset="2"/>
              <a:buChar char="ü"/>
              <a:tabLst>
                <a:tab pos="0" algn="l"/>
              </a:tabLst>
            </a:pPr>
            <a:endParaRPr lang="en-US" sz="32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AB4E4"/>
            </a:gs>
            <a:gs pos="100000">
              <a:srgbClr val="C1D1EC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2 - Θέση περιεχομένου"/>
          <p:cNvSpPr/>
          <p:nvPr/>
        </p:nvSpPr>
        <p:spPr>
          <a:xfrm>
            <a:off x="457200" y="1600200"/>
            <a:ext cx="8227440" cy="4523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343080" indent="-340920"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r>
              <a:rPr lang="en-US" sz="3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  </a:t>
            </a:r>
            <a:r>
              <a:rPr lang="el-GR" sz="3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Τι</a:t>
            </a:r>
            <a:r>
              <a:rPr lang="en-US" sz="3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είναι</a:t>
            </a:r>
            <a:r>
              <a:rPr lang="en-US" sz="3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πιο</a:t>
            </a:r>
            <a:r>
              <a:rPr lang="en-US" sz="3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δύσκολο</a:t>
            </a:r>
            <a:r>
              <a:rPr lang="en-US" sz="3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για</a:t>
            </a:r>
            <a:r>
              <a:rPr lang="en-US" sz="3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τον</a:t>
            </a:r>
            <a:r>
              <a:rPr lang="en-US" sz="3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γιατρό</a:t>
            </a:r>
            <a:r>
              <a:rPr lang="en-US" sz="3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; </a:t>
            </a:r>
            <a:r>
              <a:rPr lang="el-GR" sz="3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Να</a:t>
            </a:r>
            <a:r>
              <a:rPr lang="en-US" sz="3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αποφασίσει</a:t>
            </a:r>
            <a:r>
              <a:rPr lang="en-US" sz="3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6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πότε</a:t>
            </a:r>
            <a:r>
              <a:rPr lang="en-US" sz="36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6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να</a:t>
            </a:r>
            <a:r>
              <a:rPr lang="en-US" sz="36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6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παρέμβει</a:t>
            </a:r>
            <a:r>
              <a:rPr lang="en-US" sz="36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6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ή</a:t>
            </a:r>
            <a:r>
              <a:rPr lang="en-US" sz="36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6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πότε</a:t>
            </a:r>
            <a:r>
              <a:rPr lang="en-US" sz="36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6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να</a:t>
            </a:r>
            <a:r>
              <a:rPr lang="en-US" sz="36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6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σταματήσει</a:t>
            </a:r>
            <a:r>
              <a:rPr lang="en-US" sz="36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;»</a:t>
            </a:r>
            <a:endParaRPr lang="en-US" sz="3600" b="0" strike="noStrike" spc="-1" dirty="0">
              <a:latin typeface="Arial"/>
            </a:endParaRPr>
          </a:p>
        </p:txBody>
      </p:sp>
      <p:sp>
        <p:nvSpPr>
          <p:cNvPr id="146" name="1 - Τίτλος"/>
          <p:cNvSpPr/>
          <p:nvPr/>
        </p:nvSpPr>
        <p:spPr>
          <a:xfrm>
            <a:off x="457200" y="274680"/>
            <a:ext cx="8227440" cy="1140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 fontScale="90000" lnSpcReduction="20000"/>
          </a:bodyPr>
          <a:lstStyle/>
          <a:p>
            <a:pPr algn="ctr">
              <a:lnSpc>
                <a:spcPct val="100000"/>
              </a:lnSpc>
            </a:pPr>
            <a:r>
              <a:rPr lang="el-GR" sz="4400" b="1" strike="noStrike" spc="-1">
                <a:solidFill>
                  <a:srgbClr val="000000"/>
                </a:solidFill>
                <a:latin typeface="Calibri"/>
                <a:ea typeface="DejaVu Sans"/>
              </a:rPr>
              <a:t>Ηθικές</a:t>
            </a:r>
            <a:r>
              <a:rPr lang="en-US" sz="4400" b="1" strike="noStrike" spc="-1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4400" b="1" strike="noStrike" spc="-1">
                <a:solidFill>
                  <a:srgbClr val="000000"/>
                </a:solidFill>
                <a:latin typeface="Calibri"/>
                <a:ea typeface="DejaVu Sans"/>
              </a:rPr>
              <a:t>Πτυχές</a:t>
            </a:r>
            <a:r>
              <a:rPr lang="en-US" sz="4400" b="1" strike="noStrike" spc="-1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4400" b="1" strike="noStrike" spc="-1">
                <a:solidFill>
                  <a:srgbClr val="000000"/>
                </a:solidFill>
                <a:latin typeface="Calibri"/>
                <a:ea typeface="DejaVu Sans"/>
              </a:rPr>
              <a:t>της</a:t>
            </a:r>
            <a:r>
              <a:rPr lang="en-US" sz="4400" b="1" strike="noStrike" spc="-1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4400" b="1" strike="noStrike" spc="-1">
                <a:solidFill>
                  <a:srgbClr val="000000"/>
                </a:solidFill>
                <a:latin typeface="Calibri"/>
                <a:ea typeface="DejaVu Sans"/>
              </a:rPr>
              <a:t>Παρηγορικής</a:t>
            </a:r>
            <a:r>
              <a:rPr lang="en-US" sz="4400" b="1" strike="noStrike" spc="-1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4400" b="1" strike="noStrike" spc="-1">
                <a:solidFill>
                  <a:srgbClr val="000000"/>
                </a:solidFill>
                <a:latin typeface="Calibri"/>
                <a:ea typeface="DejaVu Sans"/>
              </a:rPr>
              <a:t>Φροντίδας </a:t>
            </a:r>
            <a:endParaRPr lang="en-US" sz="44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AB4E4"/>
            </a:gs>
            <a:gs pos="100000">
              <a:srgbClr val="C1D1EC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2 - Θέση περιεχομένου"/>
          <p:cNvSpPr/>
          <p:nvPr/>
        </p:nvSpPr>
        <p:spPr>
          <a:xfrm>
            <a:off x="500040" y="214200"/>
            <a:ext cx="8227440" cy="4523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343080" indent="-340920"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endParaRPr lang="en-US" sz="1800" b="0" strike="noStrike" spc="-1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endParaRPr lang="en-US" sz="1800" b="0" strike="noStrike" spc="-1">
              <a:latin typeface="Arial"/>
            </a:endParaRPr>
          </a:p>
        </p:txBody>
      </p:sp>
      <p:sp>
        <p:nvSpPr>
          <p:cNvPr id="148" name="1 - Τίτλος"/>
          <p:cNvSpPr/>
          <p:nvPr/>
        </p:nvSpPr>
        <p:spPr>
          <a:xfrm>
            <a:off x="500040" y="4929120"/>
            <a:ext cx="8370360" cy="1712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l-GR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Η</a:t>
            </a:r>
            <a:r>
              <a:rPr lang="en-US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ηθική</a:t>
            </a:r>
            <a:r>
              <a:rPr lang="en-US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δεν</a:t>
            </a:r>
            <a:r>
              <a:rPr lang="en-US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είναι</a:t>
            </a:r>
            <a:r>
              <a:rPr lang="en-US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σύνολο</a:t>
            </a:r>
            <a:r>
              <a:rPr lang="en-US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κανόνων</a:t>
            </a:r>
            <a:r>
              <a:rPr lang="en-US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· </a:t>
            </a:r>
            <a:r>
              <a:rPr lang="el-GR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είναι</a:t>
            </a:r>
            <a:r>
              <a:rPr lang="en-US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στάση</a:t>
            </a:r>
            <a:r>
              <a:rPr lang="en-US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φροντίδας</a:t>
            </a:r>
            <a:r>
              <a:rPr lang="en-US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.</a:t>
            </a:r>
            <a:br>
              <a:rPr sz="2000" dirty="0"/>
            </a:br>
            <a:endParaRPr lang="en-US" sz="3200" b="0" strike="noStrike" spc="-1" dirty="0">
              <a:latin typeface="Arial"/>
            </a:endParaRPr>
          </a:p>
        </p:txBody>
      </p:sp>
      <p:pic>
        <p:nvPicPr>
          <p:cNvPr id="149" name="148 - Εικόνα"/>
          <p:cNvPicPr/>
          <p:nvPr/>
        </p:nvPicPr>
        <p:blipFill>
          <a:blip r:embed="rId2"/>
          <a:stretch/>
        </p:blipFill>
        <p:spPr>
          <a:xfrm>
            <a:off x="1122016" y="809591"/>
            <a:ext cx="6899968" cy="389916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AB4E4"/>
            </a:gs>
            <a:gs pos="100000">
              <a:srgbClr val="C1D1EC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2 - Θέση περιεχομένου"/>
          <p:cNvSpPr/>
          <p:nvPr/>
        </p:nvSpPr>
        <p:spPr>
          <a:xfrm>
            <a:off x="428760" y="1285920"/>
            <a:ext cx="8227440" cy="4523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 marL="343080" indent="-340920"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 </a:t>
            </a:r>
            <a:endParaRPr lang="en-US" sz="3200" b="0" strike="noStrike" spc="-1" dirty="0">
              <a:latin typeface="Arial"/>
            </a:endParaRPr>
          </a:p>
          <a:p>
            <a:pPr marL="459360" indent="-457200">
              <a:lnSpc>
                <a:spcPct val="100000"/>
              </a:lnSpc>
              <a:spcBef>
                <a:spcPts val="641"/>
              </a:spcBef>
              <a:buFont typeface="Wingdings" panose="05000000000000000000" pitchFamily="2" charset="2"/>
              <a:buChar char="ü"/>
              <a:tabLst>
                <a:tab pos="0" algn="l"/>
              </a:tabLst>
            </a:pPr>
            <a:r>
              <a:rPr lang="el-GR" sz="3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Το</a:t>
            </a:r>
            <a:r>
              <a:rPr lang="en-US" sz="3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Νόημα</a:t>
            </a:r>
            <a:r>
              <a:rPr lang="en-US" sz="3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του</a:t>
            </a:r>
            <a:r>
              <a:rPr lang="en-US" sz="3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Πόνου</a:t>
            </a:r>
            <a:r>
              <a:rPr lang="en-US" sz="3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&amp; </a:t>
            </a:r>
            <a:r>
              <a:rPr lang="el-GR" sz="3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της</a:t>
            </a:r>
            <a:r>
              <a:rPr lang="en-US" sz="3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Ζωής</a:t>
            </a:r>
            <a:br>
              <a:rPr dirty="0"/>
            </a:br>
            <a:r>
              <a:rPr lang="el-GR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Ο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πόνος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δεν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είναι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μόνο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βιολογικός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, </a:t>
            </a:r>
            <a:r>
              <a:rPr lang="el-GR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αλλά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υπαρξιακός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και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πνευματικός</a:t>
            </a:r>
            <a:endParaRPr lang="en-US" sz="32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endParaRPr lang="en-US" sz="3200" b="0" strike="noStrike" spc="-1" dirty="0">
              <a:latin typeface="Arial"/>
            </a:endParaRPr>
          </a:p>
          <a:p>
            <a:pPr marL="2160" algn="ctr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tabLst>
                <a:tab pos="0" algn="l"/>
              </a:tabLst>
            </a:pPr>
            <a:r>
              <a:rPr lang="el-GR" sz="320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Από</a:t>
            </a:r>
            <a:r>
              <a:rPr lang="en-US" sz="320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την</a:t>
            </a:r>
            <a:r>
              <a:rPr lang="en-US" sz="320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απελπισία</a:t>
            </a:r>
            <a:r>
              <a:rPr lang="en-US" sz="320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στη</a:t>
            </a:r>
            <a:r>
              <a:rPr lang="en-US" sz="320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i="1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νοηματοδότηση</a:t>
            </a:r>
            <a:endParaRPr lang="en-US" sz="3200" i="1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endParaRPr lang="en-US" sz="3200" b="0" strike="noStrike" spc="-1" dirty="0">
              <a:latin typeface="Arial"/>
            </a:endParaRPr>
          </a:p>
        </p:txBody>
      </p:sp>
      <p:sp>
        <p:nvSpPr>
          <p:cNvPr id="151" name="1 - Τίτλος"/>
          <p:cNvSpPr/>
          <p:nvPr/>
        </p:nvSpPr>
        <p:spPr>
          <a:xfrm>
            <a:off x="357120" y="357120"/>
            <a:ext cx="8084520" cy="997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l-GR" sz="36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Θεολογική</a:t>
            </a:r>
            <a:r>
              <a:rPr lang="en-US" sz="36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6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Διάσταση</a:t>
            </a:r>
            <a:r>
              <a:rPr lang="en-US" sz="36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6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της</a:t>
            </a:r>
            <a:r>
              <a:rPr lang="en-US" sz="36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600" b="1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Παρηγορικής</a:t>
            </a:r>
            <a:r>
              <a:rPr lang="en-US" sz="36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6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Φροντίδας</a:t>
            </a:r>
            <a:endParaRPr lang="en-US" sz="3600" b="0" strike="noStrike" spc="-1" dirty="0">
              <a:latin typeface="Arial"/>
            </a:endParaRPr>
          </a:p>
        </p:txBody>
      </p:sp>
      <p:pic>
        <p:nvPicPr>
          <p:cNvPr id="5" name="Graphic 4" descr="Signpost with solid fill">
            <a:extLst>
              <a:ext uri="{FF2B5EF4-FFF2-40B4-BE49-F238E27FC236}">
                <a16:creationId xmlns:a16="http://schemas.microsoft.com/office/drawing/2014/main" id="{0E5B61F0-DF8C-AA09-A247-072CF350BB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7120" y="3789040"/>
            <a:ext cx="914400" cy="9144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AB4E4"/>
            </a:gs>
            <a:gs pos="100000">
              <a:srgbClr val="C1D1EC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2 - Θέση περιεχομένου"/>
          <p:cNvSpPr/>
          <p:nvPr/>
        </p:nvSpPr>
        <p:spPr>
          <a:xfrm>
            <a:off x="755576" y="1772816"/>
            <a:ext cx="7900624" cy="403686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 marL="343080" indent="-340920"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r>
              <a:rPr lang="el-GR" sz="3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Η</a:t>
            </a:r>
            <a:r>
              <a:rPr lang="en-US" sz="3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Συνοδεία</a:t>
            </a:r>
            <a:r>
              <a:rPr lang="en-US" sz="3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του</a:t>
            </a:r>
            <a:r>
              <a:rPr lang="en-US" sz="3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Ασθενούς</a:t>
            </a:r>
            <a:endParaRPr lang="en-US" sz="3200" b="1" strike="noStrike" spc="-1" dirty="0">
              <a:solidFill>
                <a:srgbClr val="000000"/>
              </a:solidFill>
              <a:latin typeface="Calibri"/>
              <a:ea typeface="DejaVu Sans"/>
            </a:endParaRPr>
          </a:p>
          <a:p>
            <a:pPr marL="459360" indent="-457200">
              <a:lnSpc>
                <a:spcPct val="100000"/>
              </a:lnSpc>
              <a:spcBef>
                <a:spcPts val="641"/>
              </a:spcBef>
              <a:buFont typeface="Wingdings" panose="05000000000000000000" pitchFamily="2" charset="2"/>
              <a:buChar char="Ø"/>
              <a:tabLst>
                <a:tab pos="0" algn="l"/>
              </a:tabLst>
            </a:pPr>
            <a:r>
              <a:rPr lang="el-GR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Παρουσία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, </a:t>
            </a:r>
            <a:r>
              <a:rPr lang="el-GR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ακρόαση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, </a:t>
            </a:r>
            <a:r>
              <a:rPr lang="el-GR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συμπόνια</a:t>
            </a:r>
            <a:endParaRPr lang="en-US" sz="32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endParaRPr lang="en-US" sz="3200" b="0" strike="noStrike" spc="-1" dirty="0">
              <a:latin typeface="Arial"/>
            </a:endParaRPr>
          </a:p>
          <a:p>
            <a:pPr marL="216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tabLst>
                <a:tab pos="0" algn="l"/>
              </a:tabLst>
            </a:pPr>
            <a:r>
              <a:rPr lang="en-US" sz="320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“</a:t>
            </a:r>
            <a:r>
              <a:rPr lang="el-GR" sz="320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Είμαι</a:t>
            </a:r>
            <a:r>
              <a:rPr lang="en-US" sz="320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μαζί</a:t>
            </a:r>
            <a:r>
              <a:rPr lang="en-US" sz="320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σου”</a:t>
            </a:r>
            <a:r>
              <a:rPr lang="en-US" sz="320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και</a:t>
            </a:r>
            <a:r>
              <a:rPr lang="en-US" sz="320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όχι</a:t>
            </a:r>
            <a:r>
              <a:rPr lang="en-US" sz="320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“έχω</a:t>
            </a:r>
            <a:r>
              <a:rPr lang="en-US" sz="320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τη</a:t>
            </a:r>
            <a:r>
              <a:rPr lang="en-US" sz="320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λύση”</a:t>
            </a:r>
            <a:endParaRPr lang="en-US" sz="3200" i="1" strike="noStrike" spc="-1" dirty="0">
              <a:latin typeface="Arial"/>
            </a:endParaRPr>
          </a:p>
        </p:txBody>
      </p:sp>
      <p:sp>
        <p:nvSpPr>
          <p:cNvPr id="153" name="1 - Τίτλος"/>
          <p:cNvSpPr/>
          <p:nvPr/>
        </p:nvSpPr>
        <p:spPr>
          <a:xfrm>
            <a:off x="357120" y="357120"/>
            <a:ext cx="8084520" cy="997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l-GR" sz="36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Θεολογική</a:t>
            </a:r>
            <a:r>
              <a:rPr lang="en-US" sz="36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6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Διάσταση</a:t>
            </a:r>
            <a:r>
              <a:rPr lang="en-US" sz="36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6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της</a:t>
            </a:r>
            <a:r>
              <a:rPr lang="en-US" sz="36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600" b="1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Παρηγορικής</a:t>
            </a:r>
            <a:r>
              <a:rPr lang="en-US" sz="36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6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Φροντίδας</a:t>
            </a:r>
            <a:r>
              <a:rPr lang="en-US" sz="36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endParaRPr lang="en-US" sz="36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AB4E4"/>
            </a:gs>
            <a:gs pos="100000">
              <a:srgbClr val="C1D1EC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2 - Θέση περιεχομένου"/>
          <p:cNvSpPr/>
          <p:nvPr/>
        </p:nvSpPr>
        <p:spPr>
          <a:xfrm>
            <a:off x="428760" y="1556792"/>
            <a:ext cx="8498880" cy="501320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 marL="2160"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r>
              <a:rPr lang="el-GR" sz="3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Η</a:t>
            </a:r>
            <a:r>
              <a:rPr lang="en-US" sz="3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Ιερότητα</a:t>
            </a:r>
            <a:r>
              <a:rPr lang="en-US" sz="3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της</a:t>
            </a:r>
            <a:r>
              <a:rPr lang="en-US" sz="3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Ζωής</a:t>
            </a:r>
            <a:endParaRPr lang="en-US" sz="3200" b="1" strike="noStrike" spc="-1" dirty="0">
              <a:solidFill>
                <a:srgbClr val="000000"/>
              </a:solidFill>
              <a:latin typeface="Calibri"/>
              <a:ea typeface="DejaVu Sans"/>
            </a:endParaRPr>
          </a:p>
          <a:p>
            <a:pPr marL="459360" indent="-457200">
              <a:lnSpc>
                <a:spcPct val="100000"/>
              </a:lnSpc>
              <a:spcBef>
                <a:spcPts val="641"/>
              </a:spcBef>
              <a:buFont typeface="Wingdings" panose="05000000000000000000" pitchFamily="2" charset="2"/>
              <a:buChar char="Ø"/>
              <a:tabLst>
                <a:tab pos="0" algn="l"/>
              </a:tabLst>
            </a:pPr>
            <a:r>
              <a:rPr lang="el-GR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Η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ζωή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δεν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μετριέται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μόνο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σε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χρόνο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, </a:t>
            </a:r>
            <a:r>
              <a:rPr lang="el-GR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αλλά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σε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νόημα</a:t>
            </a:r>
            <a:endParaRPr lang="en-US" sz="32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endParaRPr lang="en-US" sz="28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Wingdings" charset="2"/>
              <a:buChar char=""/>
              <a:tabLst>
                <a:tab pos="0" algn="l"/>
              </a:tabLst>
            </a:pPr>
            <a:r>
              <a:rPr lang="en-US" sz="3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Σεβασμός</a:t>
            </a:r>
            <a:r>
              <a:rPr lang="en-US" sz="3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στο</a:t>
            </a:r>
            <a:r>
              <a:rPr lang="en-US" sz="3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μυστήριο</a:t>
            </a:r>
            <a:r>
              <a:rPr lang="en-US" sz="3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του</a:t>
            </a:r>
            <a:r>
              <a:rPr lang="en-US" sz="3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ανθρώπου</a:t>
            </a:r>
            <a:r>
              <a:rPr lang="en-US" sz="3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endParaRPr lang="en-US" sz="32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endParaRPr lang="en-US" sz="2800" b="0" strike="noStrike" spc="-1" dirty="0">
              <a:latin typeface="Arial"/>
            </a:endParaRPr>
          </a:p>
          <a:p>
            <a:pPr indent="20638" algn="ctr">
              <a:lnSpc>
                <a:spcPct val="100000"/>
              </a:lnSpc>
              <a:spcBef>
                <a:spcPts val="859"/>
              </a:spcBef>
            </a:pPr>
            <a:r>
              <a:rPr lang="el-GR" sz="3600" b="0" i="1" u="sng" strike="noStrike" spc="-1" dirty="0">
                <a:solidFill>
                  <a:srgbClr val="000000"/>
                </a:solidFill>
                <a:uFillTx/>
                <a:latin typeface="Calibri"/>
                <a:ea typeface="DejaVu Sans"/>
              </a:rPr>
              <a:t>Η</a:t>
            </a:r>
            <a:r>
              <a:rPr lang="en-US" sz="3600" b="0" i="1" u="sng" strike="noStrike" spc="-1" dirty="0">
                <a:solidFill>
                  <a:srgbClr val="000000"/>
                </a:solidFill>
                <a:uFillTx/>
                <a:latin typeface="Calibri"/>
                <a:ea typeface="DejaVu Sans"/>
              </a:rPr>
              <a:t> </a:t>
            </a:r>
            <a:r>
              <a:rPr lang="el-GR" sz="3600" b="0" i="1" u="sng" strike="noStrike" spc="-1" dirty="0">
                <a:solidFill>
                  <a:srgbClr val="000000"/>
                </a:solidFill>
                <a:uFillTx/>
                <a:latin typeface="Calibri"/>
                <a:ea typeface="DejaVu Sans"/>
              </a:rPr>
              <a:t>θεολογία</a:t>
            </a:r>
            <a:r>
              <a:rPr lang="en-US" sz="3600" b="0" i="1" u="sng" strike="noStrike" spc="-1" dirty="0">
                <a:solidFill>
                  <a:srgbClr val="000000"/>
                </a:solidFill>
                <a:uFillTx/>
                <a:latin typeface="Calibri"/>
                <a:ea typeface="DejaVu Sans"/>
              </a:rPr>
              <a:t> </a:t>
            </a:r>
            <a:r>
              <a:rPr lang="el-GR" sz="3600" b="0" i="1" u="sng" strike="noStrike" spc="-1" dirty="0">
                <a:solidFill>
                  <a:srgbClr val="000000"/>
                </a:solidFill>
                <a:uFillTx/>
                <a:latin typeface="Calibri"/>
                <a:ea typeface="DejaVu Sans"/>
              </a:rPr>
              <a:t>δεν</a:t>
            </a:r>
            <a:r>
              <a:rPr lang="en-US" sz="3600" b="0" i="1" u="sng" strike="noStrike" spc="-1" dirty="0">
                <a:solidFill>
                  <a:srgbClr val="000000"/>
                </a:solidFill>
                <a:uFillTx/>
                <a:latin typeface="Calibri"/>
                <a:ea typeface="DejaVu Sans"/>
              </a:rPr>
              <a:t> </a:t>
            </a:r>
            <a:r>
              <a:rPr lang="el-GR" sz="3600" b="0" i="1" u="sng" strike="noStrike" spc="-1" dirty="0">
                <a:solidFill>
                  <a:srgbClr val="000000"/>
                </a:solidFill>
                <a:uFillTx/>
                <a:latin typeface="Calibri"/>
                <a:ea typeface="DejaVu Sans"/>
              </a:rPr>
              <a:t>απαντά</a:t>
            </a:r>
            <a:r>
              <a:rPr lang="en-US" sz="3600" b="0" i="1" u="sng" strike="noStrike" spc="-1" dirty="0">
                <a:solidFill>
                  <a:srgbClr val="000000"/>
                </a:solidFill>
                <a:uFillTx/>
                <a:latin typeface="Calibri"/>
                <a:ea typeface="DejaVu Sans"/>
              </a:rPr>
              <a:t> </a:t>
            </a:r>
            <a:r>
              <a:rPr lang="el-GR" sz="3600" b="0" i="1" u="sng" strike="noStrike" spc="-1" dirty="0">
                <a:solidFill>
                  <a:srgbClr val="000000"/>
                </a:solidFill>
                <a:uFillTx/>
                <a:latin typeface="Calibri"/>
                <a:ea typeface="DejaVu Sans"/>
              </a:rPr>
              <a:t>με</a:t>
            </a:r>
            <a:r>
              <a:rPr lang="en-US" sz="3600" b="0" i="1" u="sng" strike="noStrike" spc="-1" dirty="0">
                <a:solidFill>
                  <a:srgbClr val="000000"/>
                </a:solidFill>
                <a:uFillTx/>
                <a:latin typeface="Calibri"/>
                <a:ea typeface="DejaVu Sans"/>
              </a:rPr>
              <a:t> </a:t>
            </a:r>
            <a:r>
              <a:rPr lang="el-GR" sz="3600" b="0" i="1" u="sng" strike="noStrike" spc="-1" dirty="0">
                <a:solidFill>
                  <a:srgbClr val="000000"/>
                </a:solidFill>
                <a:uFillTx/>
                <a:latin typeface="Calibri"/>
                <a:ea typeface="DejaVu Sans"/>
              </a:rPr>
              <a:t>εξηγήσεις</a:t>
            </a:r>
            <a:r>
              <a:rPr lang="en-US" sz="3600" b="0" i="1" u="sng" strike="noStrike" spc="-1" dirty="0">
                <a:solidFill>
                  <a:srgbClr val="000000"/>
                </a:solidFill>
                <a:uFillTx/>
                <a:latin typeface="Calibri"/>
                <a:ea typeface="DejaVu Sans"/>
              </a:rPr>
              <a:t>, </a:t>
            </a:r>
            <a:r>
              <a:rPr lang="el-GR" sz="3600" b="0" i="1" u="sng" strike="noStrike" spc="-1" dirty="0">
                <a:solidFill>
                  <a:srgbClr val="000000"/>
                </a:solidFill>
                <a:uFillTx/>
                <a:latin typeface="Calibri"/>
                <a:ea typeface="DejaVu Sans"/>
              </a:rPr>
              <a:t>αλλά</a:t>
            </a:r>
            <a:r>
              <a:rPr lang="en-US" sz="3600" b="0" i="1" u="sng" strike="noStrike" spc="-1" dirty="0">
                <a:solidFill>
                  <a:srgbClr val="000000"/>
                </a:solidFill>
                <a:uFillTx/>
                <a:latin typeface="Calibri"/>
                <a:ea typeface="DejaVu Sans"/>
              </a:rPr>
              <a:t> </a:t>
            </a:r>
            <a:r>
              <a:rPr lang="el-GR" sz="3600" b="0" i="1" u="sng" strike="noStrike" spc="-1" dirty="0">
                <a:solidFill>
                  <a:srgbClr val="000000"/>
                </a:solidFill>
                <a:uFillTx/>
                <a:latin typeface="Calibri"/>
                <a:ea typeface="DejaVu Sans"/>
              </a:rPr>
              <a:t>με</a:t>
            </a:r>
            <a:r>
              <a:rPr lang="en-US" sz="3600" b="0" i="1" u="sng" strike="noStrike" spc="-1" dirty="0">
                <a:solidFill>
                  <a:srgbClr val="000000"/>
                </a:solidFill>
                <a:uFillTx/>
                <a:latin typeface="Calibri"/>
                <a:ea typeface="DejaVu Sans"/>
              </a:rPr>
              <a:t> </a:t>
            </a:r>
            <a:r>
              <a:rPr lang="el-GR" sz="3600" b="0" i="1" u="sng" strike="noStrike" spc="-1" dirty="0">
                <a:solidFill>
                  <a:srgbClr val="000000"/>
                </a:solidFill>
                <a:uFillTx/>
                <a:latin typeface="Calibri"/>
                <a:ea typeface="DejaVu Sans"/>
              </a:rPr>
              <a:t>συνοδοιπορία</a:t>
            </a:r>
            <a:endParaRPr lang="en-US" sz="4000" b="0" strike="noStrike" spc="-1" dirty="0">
              <a:latin typeface="Arial"/>
            </a:endParaRPr>
          </a:p>
        </p:txBody>
      </p:sp>
      <p:sp>
        <p:nvSpPr>
          <p:cNvPr id="155" name="1 - Τίτλος"/>
          <p:cNvSpPr/>
          <p:nvPr/>
        </p:nvSpPr>
        <p:spPr>
          <a:xfrm>
            <a:off x="357120" y="357120"/>
            <a:ext cx="8084520" cy="997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l-GR" sz="36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Θεολογική</a:t>
            </a:r>
            <a:r>
              <a:rPr lang="en-US" sz="36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6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Διάσταση</a:t>
            </a:r>
            <a:r>
              <a:rPr lang="en-US" sz="36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6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της</a:t>
            </a:r>
            <a:r>
              <a:rPr lang="en-US" sz="36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600" b="1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Παρηγορικής</a:t>
            </a:r>
            <a:r>
              <a:rPr lang="en-US" sz="36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6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Φροντίδας</a:t>
            </a:r>
            <a:r>
              <a:rPr lang="en-US" sz="36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endParaRPr lang="en-US" sz="36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AB4E4"/>
            </a:gs>
            <a:gs pos="100000">
              <a:srgbClr val="C1D1EC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1 - Τίτλος"/>
          <p:cNvSpPr/>
          <p:nvPr/>
        </p:nvSpPr>
        <p:spPr>
          <a:xfrm>
            <a:off x="357120" y="357120"/>
            <a:ext cx="8084520" cy="997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l-GR" sz="36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Το</a:t>
            </a:r>
            <a:r>
              <a:rPr lang="en-US" sz="36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6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Νόημα</a:t>
            </a:r>
            <a:r>
              <a:rPr lang="en-US" sz="36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6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του</a:t>
            </a:r>
            <a:r>
              <a:rPr lang="en-US" sz="36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6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Πόνου</a:t>
            </a:r>
            <a:r>
              <a:rPr lang="en-US" sz="36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&amp; </a:t>
            </a:r>
            <a:r>
              <a:rPr lang="el-GR" sz="36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της</a:t>
            </a:r>
            <a:r>
              <a:rPr lang="en-US" sz="36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6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Ανθρώπινης</a:t>
            </a:r>
            <a:r>
              <a:rPr lang="en-US" sz="36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6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Ζωής</a:t>
            </a:r>
            <a:r>
              <a:rPr lang="en-US" sz="36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endParaRPr lang="en-US" sz="3600" b="0" strike="noStrike" spc="-1" dirty="0">
              <a:latin typeface="Arial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A0B59A7-019E-2531-0D90-C79F6A9CCECC}"/>
              </a:ext>
            </a:extLst>
          </p:cNvPr>
          <p:cNvSpPr txBox="1"/>
          <p:nvPr/>
        </p:nvSpPr>
        <p:spPr>
          <a:xfrm>
            <a:off x="529740" y="1556792"/>
            <a:ext cx="8084520" cy="40472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l-GR" sz="2800" dirty="0">
                <a:latin typeface="Calibri" panose="020F0502020204030204" pitchFamily="34" charset="0"/>
                <a:cs typeface="Calibri" panose="020F0502020204030204" pitchFamily="34" charset="0"/>
              </a:rPr>
              <a:t>Στη χριστιανική παράδοση, ο πόνος δεν θεωρείται μόνο βιολογικό γεγονός.</a:t>
            </a:r>
            <a:br>
              <a:rPr lang="el-GR" sz="28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l-GR" sz="2800" b="1" dirty="0">
                <a:latin typeface="Calibri" panose="020F0502020204030204" pitchFamily="34" charset="0"/>
                <a:cs typeface="Calibri" panose="020F0502020204030204" pitchFamily="34" charset="0"/>
              </a:rPr>
              <a:t>Έχει υπαρξιακή και πνευματική διάσταση. Ο άνθρωπος μέσα από τον πόνο μπορεί να ανακαλύψει βαθύτερα νοήματα.</a:t>
            </a:r>
          </a:p>
          <a:p>
            <a:pPr>
              <a:spcAft>
                <a:spcPts val="600"/>
              </a:spcAft>
            </a:pPr>
            <a:r>
              <a:rPr lang="el-GR" sz="2800" dirty="0">
                <a:latin typeface="Calibri" panose="020F0502020204030204" pitchFamily="34" charset="0"/>
                <a:cs typeface="Calibri" panose="020F0502020204030204" pitchFamily="34" charset="0"/>
              </a:rPr>
              <a:t>«Δεν μιλάμε για δοξολογία του πόνου — η Εκκλησία δεν λέει ότι ο πόνος είναι ευλογημένος καθαυτός.</a:t>
            </a:r>
            <a:br>
              <a:rPr lang="el-GR" sz="28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l-GR" sz="2800" dirty="0">
                <a:latin typeface="Calibri" panose="020F0502020204030204" pitchFamily="34" charset="0"/>
                <a:cs typeface="Calibri" panose="020F0502020204030204" pitchFamily="34" charset="0"/>
              </a:rPr>
              <a:t>Μιλάμε για </a:t>
            </a:r>
            <a:r>
              <a:rPr lang="el-GR" sz="2800" b="1" dirty="0">
                <a:latin typeface="Calibri" panose="020F0502020204030204" pitchFamily="34" charset="0"/>
                <a:cs typeface="Calibri" panose="020F0502020204030204" pitchFamily="34" charset="0"/>
              </a:rPr>
              <a:t>μεταμόρφωση του πόνου μέσω της παρουσίας, της αγάπης, της πίστης.</a:t>
            </a:r>
            <a:r>
              <a:rPr lang="el-GR" sz="2800" dirty="0">
                <a:latin typeface="Calibri" panose="020F0502020204030204" pitchFamily="34" charset="0"/>
                <a:cs typeface="Calibri" panose="020F0502020204030204" pitchFamily="34" charset="0"/>
              </a:rPr>
              <a:t>»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AB4E4"/>
            </a:gs>
            <a:gs pos="100000">
              <a:srgbClr val="C1D1EC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2 - Θέση περιεχομένου"/>
          <p:cNvSpPr/>
          <p:nvPr/>
        </p:nvSpPr>
        <p:spPr>
          <a:xfrm>
            <a:off x="428760" y="1844824"/>
            <a:ext cx="8498880" cy="472517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 marL="343080" indent="-340920">
              <a:lnSpc>
                <a:spcPct val="100000"/>
              </a:lnSpc>
              <a:spcBef>
                <a:spcPts val="641"/>
              </a:spcBef>
              <a:spcAft>
                <a:spcPts val="1200"/>
              </a:spcAft>
              <a:tabLst>
                <a:tab pos="0" algn="l"/>
              </a:tabLst>
            </a:pPr>
            <a:r>
              <a:rPr lang="en-US" sz="311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  </a:t>
            </a:r>
            <a:r>
              <a:rPr lang="en-US" sz="311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«</a:t>
            </a:r>
            <a:r>
              <a:rPr lang="el-GR" sz="311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Στην</a:t>
            </a:r>
            <a:r>
              <a:rPr lang="en-US" sz="311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11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παρηγορική</a:t>
            </a:r>
            <a:r>
              <a:rPr lang="en-US" sz="311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11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φροντίδα</a:t>
            </a:r>
            <a:r>
              <a:rPr lang="en-US" sz="311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, </a:t>
            </a:r>
            <a:r>
              <a:rPr lang="el-GR" sz="311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αυτό</a:t>
            </a:r>
            <a:r>
              <a:rPr lang="en-US" sz="311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11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σημαίνει</a:t>
            </a:r>
            <a:r>
              <a:rPr lang="en-US" sz="311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11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ότι</a:t>
            </a:r>
            <a:r>
              <a:rPr lang="en-US" sz="311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11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δεν</a:t>
            </a:r>
            <a:r>
              <a:rPr lang="en-US" sz="311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11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αντιμετωπίζουμε</a:t>
            </a:r>
            <a:r>
              <a:rPr lang="en-US" sz="311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11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μόνο</a:t>
            </a:r>
            <a:r>
              <a:rPr lang="en-US" sz="311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11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το</a:t>
            </a:r>
            <a:r>
              <a:rPr lang="en-US" sz="311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11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σύμπτωμα</a:t>
            </a:r>
            <a:r>
              <a:rPr lang="en-US" sz="311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, </a:t>
            </a:r>
            <a:r>
              <a:rPr lang="el-GR" sz="311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αλλά</a:t>
            </a:r>
            <a:r>
              <a:rPr lang="en-US" sz="311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11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βοηθάμε</a:t>
            </a:r>
            <a:r>
              <a:rPr lang="en-US" sz="311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11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τον</a:t>
            </a:r>
            <a:r>
              <a:rPr lang="en-US" sz="311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11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ασθενή</a:t>
            </a:r>
            <a:r>
              <a:rPr lang="en-US" sz="311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11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να</a:t>
            </a:r>
            <a:r>
              <a:rPr lang="en-US" sz="311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110" b="0" i="1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νοηματοδοτήσει</a:t>
            </a:r>
            <a:r>
              <a:rPr lang="en-US" sz="311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11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την</a:t>
            </a:r>
            <a:r>
              <a:rPr lang="en-US" sz="311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11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εμπειρία</a:t>
            </a:r>
            <a:r>
              <a:rPr lang="en-US" sz="311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11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του</a:t>
            </a:r>
            <a:r>
              <a:rPr lang="en-US" sz="311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.»</a:t>
            </a:r>
            <a:endParaRPr lang="en-US" sz="311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r>
              <a:rPr lang="en-US" sz="311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    «</a:t>
            </a:r>
            <a:r>
              <a:rPr lang="el-GR" sz="311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Ένας</a:t>
            </a:r>
            <a:r>
              <a:rPr lang="en-US" sz="311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11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ασθενής</a:t>
            </a:r>
            <a:r>
              <a:rPr lang="en-US" sz="311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11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μπορεί</a:t>
            </a:r>
            <a:r>
              <a:rPr lang="en-US" sz="311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11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να</a:t>
            </a:r>
            <a:r>
              <a:rPr lang="en-US" sz="311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11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πει</a:t>
            </a:r>
            <a:r>
              <a:rPr lang="en-US" sz="311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:</a:t>
            </a:r>
            <a:br>
              <a:rPr dirty="0"/>
            </a:br>
            <a:r>
              <a:rPr lang="en-US" sz="311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“</a:t>
            </a:r>
            <a:r>
              <a:rPr lang="el-GR" sz="311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Δεν</a:t>
            </a:r>
            <a:r>
              <a:rPr lang="en-US" sz="311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11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μπορώ</a:t>
            </a:r>
            <a:r>
              <a:rPr lang="en-US" sz="311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11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να</a:t>
            </a:r>
            <a:r>
              <a:rPr lang="en-US" sz="311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11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αλλάξω</a:t>
            </a:r>
            <a:r>
              <a:rPr lang="en-US" sz="311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11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το</a:t>
            </a:r>
            <a:r>
              <a:rPr lang="en-US" sz="311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11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τέλος</a:t>
            </a:r>
            <a:r>
              <a:rPr lang="en-US" sz="311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, </a:t>
            </a:r>
            <a:r>
              <a:rPr lang="el-GR" sz="311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αλλά</a:t>
            </a:r>
            <a:r>
              <a:rPr lang="en-US" sz="311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11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μπορώ</a:t>
            </a:r>
            <a:r>
              <a:rPr lang="en-US" sz="311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11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να</a:t>
            </a:r>
            <a:r>
              <a:rPr lang="en-US" sz="311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11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δώσω</a:t>
            </a:r>
            <a:r>
              <a:rPr lang="en-US" sz="311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11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νόημα</a:t>
            </a:r>
            <a:r>
              <a:rPr lang="en-US" sz="311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11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σε</a:t>
            </a:r>
            <a:r>
              <a:rPr lang="en-US" sz="311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11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αυτό</a:t>
            </a:r>
            <a:r>
              <a:rPr lang="en-US" sz="311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11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που</a:t>
            </a:r>
            <a:r>
              <a:rPr lang="en-US" sz="311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11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ζω</a:t>
            </a:r>
            <a:r>
              <a:rPr lang="en-US" sz="311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.</a:t>
            </a:r>
            <a:r>
              <a:rPr lang="el-GR" sz="311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”</a:t>
            </a:r>
            <a:r>
              <a:rPr lang="en-US" sz="311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»</a:t>
            </a:r>
            <a:endParaRPr lang="en-US" sz="3110" b="0" strike="noStrike" spc="-1" dirty="0">
              <a:latin typeface="Arial"/>
            </a:endParaRPr>
          </a:p>
        </p:txBody>
      </p:sp>
      <p:sp>
        <p:nvSpPr>
          <p:cNvPr id="159" name="1 - Τίτλος"/>
          <p:cNvSpPr/>
          <p:nvPr/>
        </p:nvSpPr>
        <p:spPr>
          <a:xfrm>
            <a:off x="357120" y="357120"/>
            <a:ext cx="8084520" cy="997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l-GR" sz="3600" b="1" strike="noStrike" spc="-1">
                <a:solidFill>
                  <a:srgbClr val="000000"/>
                </a:solidFill>
                <a:latin typeface="Calibri"/>
                <a:ea typeface="DejaVu Sans"/>
              </a:rPr>
              <a:t>Το</a:t>
            </a:r>
            <a:r>
              <a:rPr lang="en-US" sz="3600" b="1" strike="noStrike" spc="-1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600" b="1" strike="noStrike" spc="-1">
                <a:solidFill>
                  <a:srgbClr val="000000"/>
                </a:solidFill>
                <a:latin typeface="Calibri"/>
                <a:ea typeface="DejaVu Sans"/>
              </a:rPr>
              <a:t>Νόημα</a:t>
            </a:r>
            <a:r>
              <a:rPr lang="en-US" sz="3600" b="1" strike="noStrike" spc="-1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600" b="1" strike="noStrike" spc="-1">
                <a:solidFill>
                  <a:srgbClr val="000000"/>
                </a:solidFill>
                <a:latin typeface="Calibri"/>
                <a:ea typeface="DejaVu Sans"/>
              </a:rPr>
              <a:t>του</a:t>
            </a:r>
            <a:r>
              <a:rPr lang="en-US" sz="3600" b="1" strike="noStrike" spc="-1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600" b="1" strike="noStrike" spc="-1">
                <a:solidFill>
                  <a:srgbClr val="000000"/>
                </a:solidFill>
                <a:latin typeface="Calibri"/>
                <a:ea typeface="DejaVu Sans"/>
              </a:rPr>
              <a:t>Πόνου</a:t>
            </a:r>
            <a:r>
              <a:rPr lang="en-US" sz="3600" b="1" strike="noStrike" spc="-1">
                <a:solidFill>
                  <a:srgbClr val="000000"/>
                </a:solidFill>
                <a:latin typeface="Calibri"/>
                <a:ea typeface="DejaVu Sans"/>
              </a:rPr>
              <a:t> &amp; </a:t>
            </a:r>
            <a:r>
              <a:rPr lang="el-GR" sz="3600" b="1" strike="noStrike" spc="-1">
                <a:solidFill>
                  <a:srgbClr val="000000"/>
                </a:solidFill>
                <a:latin typeface="Calibri"/>
                <a:ea typeface="DejaVu Sans"/>
              </a:rPr>
              <a:t>της</a:t>
            </a:r>
            <a:r>
              <a:rPr lang="en-US" sz="3600" b="1" strike="noStrike" spc="-1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600" b="1" strike="noStrike" spc="-1">
                <a:solidFill>
                  <a:srgbClr val="000000"/>
                </a:solidFill>
                <a:latin typeface="Calibri"/>
                <a:ea typeface="DejaVu Sans"/>
              </a:rPr>
              <a:t>Ανθρώπινης</a:t>
            </a:r>
            <a:r>
              <a:rPr lang="en-US" sz="3600" b="1" strike="noStrike" spc="-1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600" b="1" strike="noStrike" spc="-1">
                <a:solidFill>
                  <a:srgbClr val="000000"/>
                </a:solidFill>
                <a:latin typeface="Calibri"/>
                <a:ea typeface="DejaVu Sans"/>
              </a:rPr>
              <a:t>Ζωής</a:t>
            </a:r>
            <a:r>
              <a:rPr lang="en-US" sz="3600" b="1" strike="noStrike" spc="-1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endParaRPr lang="en-US" sz="36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AB4E4"/>
            </a:gs>
            <a:gs pos="100000">
              <a:srgbClr val="C1D1EC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2 - Θέση περιεχομένου"/>
          <p:cNvSpPr/>
          <p:nvPr/>
        </p:nvSpPr>
        <p:spPr>
          <a:xfrm>
            <a:off x="683568" y="1357200"/>
            <a:ext cx="8172792" cy="3998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 marL="343080" indent="-340920" algn="ctr">
              <a:lnSpc>
                <a:spcPct val="100000"/>
              </a:lnSpc>
              <a:spcBef>
                <a:spcPts val="901"/>
              </a:spcBef>
              <a:tabLst>
                <a:tab pos="0" algn="l"/>
              </a:tabLst>
            </a:pPr>
            <a:endParaRPr lang="en-US" sz="3600" b="0" strike="noStrike" spc="-1" dirty="0">
              <a:latin typeface="Arial"/>
            </a:endParaRPr>
          </a:p>
          <a:p>
            <a:pPr marL="343080" indent="-340920" algn="ctr">
              <a:lnSpc>
                <a:spcPct val="100000"/>
              </a:lnSpc>
              <a:spcBef>
                <a:spcPts val="901"/>
              </a:spcBef>
              <a:tabLst>
                <a:tab pos="0" algn="l"/>
              </a:tabLst>
            </a:pPr>
            <a:endParaRPr lang="en-US" sz="3600" b="0" strike="noStrike" spc="-1" dirty="0">
              <a:latin typeface="Arial"/>
            </a:endParaRPr>
          </a:p>
          <a:p>
            <a:pPr marL="343080" indent="-340920" algn="ctr">
              <a:lnSpc>
                <a:spcPct val="100000"/>
              </a:lnSpc>
              <a:spcBef>
                <a:spcPts val="901"/>
              </a:spcBef>
              <a:tabLst>
                <a:tab pos="0" algn="l"/>
              </a:tabLst>
            </a:pPr>
            <a:r>
              <a:rPr lang="el-GR" sz="36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Ο πόνος</a:t>
            </a:r>
            <a:r>
              <a:rPr lang="en-US" sz="36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6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μπορεί</a:t>
            </a:r>
            <a:r>
              <a:rPr lang="en-US" sz="36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6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ποτέ</a:t>
            </a:r>
            <a:r>
              <a:rPr lang="en-US" sz="36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6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να</a:t>
            </a:r>
            <a:r>
              <a:rPr lang="en-US" sz="36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6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έχει</a:t>
            </a:r>
            <a:r>
              <a:rPr lang="en-US" sz="36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6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νόημα</a:t>
            </a:r>
            <a:r>
              <a:rPr lang="en-US" sz="36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; </a:t>
            </a:r>
            <a:r>
              <a:rPr lang="el-GR" sz="36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Ή</a:t>
            </a:r>
            <a:r>
              <a:rPr lang="en-US" sz="36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6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είναι</a:t>
            </a:r>
            <a:r>
              <a:rPr lang="en-US" sz="36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6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απλώς</a:t>
            </a:r>
            <a:r>
              <a:rPr lang="en-US" sz="36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6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κάτι</a:t>
            </a:r>
            <a:r>
              <a:rPr lang="en-US" sz="36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6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που</a:t>
            </a:r>
            <a:r>
              <a:rPr lang="en-US" sz="36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6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πρέπει</a:t>
            </a:r>
            <a:r>
              <a:rPr lang="en-US" sz="36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6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να</a:t>
            </a:r>
            <a:r>
              <a:rPr lang="en-US" sz="36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6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εξαλειφθεί</a:t>
            </a:r>
            <a:r>
              <a:rPr lang="en-US" sz="36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;</a:t>
            </a:r>
            <a:endParaRPr lang="en-US" sz="36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AB4E4"/>
            </a:gs>
            <a:gs pos="100000">
              <a:srgbClr val="C1D1EC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2 - Θέση περιεχομένου"/>
          <p:cNvSpPr/>
          <p:nvPr/>
        </p:nvSpPr>
        <p:spPr>
          <a:xfrm>
            <a:off x="357120" y="1143000"/>
            <a:ext cx="8570520" cy="5427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343080" indent="-340920">
              <a:lnSpc>
                <a:spcPct val="100000"/>
              </a:lnSpc>
              <a:spcBef>
                <a:spcPts val="641"/>
              </a:spcBef>
              <a:spcAft>
                <a:spcPts val="600"/>
              </a:spcAft>
              <a:buClr>
                <a:srgbClr val="000000"/>
              </a:buClr>
              <a:buFont typeface="Wingdings" charset="2"/>
              <a:buChar char=""/>
            </a:pP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«</a:t>
            </a:r>
            <a:r>
              <a:rPr lang="el-GR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Στην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παρηγορική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φροντίδα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, </a:t>
            </a:r>
            <a:r>
              <a:rPr lang="el-GR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η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πιο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σημαντική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λέξη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είναι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28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παρουσία.</a:t>
            </a:r>
            <a:br>
              <a:rPr sz="2800" dirty="0"/>
            </a:br>
            <a:r>
              <a:rPr lang="el-GR" sz="28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Δεν</a:t>
            </a:r>
            <a:r>
              <a:rPr lang="en-US" sz="28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28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είμαστε</a:t>
            </a:r>
            <a:r>
              <a:rPr lang="en-US" sz="28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28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εκεί</a:t>
            </a:r>
            <a:r>
              <a:rPr lang="en-US" sz="28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28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για</a:t>
            </a:r>
            <a:r>
              <a:rPr lang="en-US" sz="28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28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να</a:t>
            </a:r>
            <a:r>
              <a:rPr lang="en-US" sz="28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28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“θεραπεύσουμε”</a:t>
            </a:r>
            <a:r>
              <a:rPr lang="en-US" sz="28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28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τον</a:t>
            </a:r>
            <a:r>
              <a:rPr lang="en-US" sz="28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28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ασθενή</a:t>
            </a:r>
            <a:r>
              <a:rPr lang="en-US" sz="28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, </a:t>
            </a:r>
            <a:r>
              <a:rPr lang="el-GR" sz="28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αλλά</a:t>
            </a:r>
            <a:r>
              <a:rPr lang="en-US" sz="28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28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για</a:t>
            </a:r>
            <a:r>
              <a:rPr lang="en-US" sz="28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28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να</a:t>
            </a:r>
            <a:r>
              <a:rPr lang="en-US" sz="28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28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συνοδεύσουμε</a:t>
            </a:r>
            <a:r>
              <a:rPr lang="en-US" sz="28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28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τον</a:t>
            </a:r>
            <a:r>
              <a:rPr lang="en-US" sz="28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28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άνθρωπο</a:t>
            </a:r>
            <a:r>
              <a:rPr lang="en-US" sz="28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28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που</a:t>
            </a:r>
            <a:r>
              <a:rPr lang="en-US" sz="28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28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πάσχει</a:t>
            </a:r>
            <a:r>
              <a:rPr lang="en-US" sz="28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.»</a:t>
            </a:r>
            <a:endParaRPr lang="en-US" sz="28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spcAft>
                <a:spcPts val="600"/>
              </a:spcAft>
              <a:buClr>
                <a:srgbClr val="000000"/>
              </a:buClr>
              <a:buFont typeface="Wingdings" charset="2"/>
              <a:buChar char=""/>
            </a:pP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«</a:t>
            </a:r>
            <a:r>
              <a:rPr lang="el-GR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Η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θεολογική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προοπτική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μιλά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για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τη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“</a:t>
            </a:r>
            <a:r>
              <a:rPr lang="el-GR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συμ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-</a:t>
            </a:r>
            <a:r>
              <a:rPr lang="el-GR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πάθεια</a:t>
            </a:r>
            <a:r>
              <a:rPr lang="el-GR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”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— δηλαδή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να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πάσχεις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μαζί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με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τον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άλλον.</a:t>
            </a:r>
            <a:br>
              <a:rPr sz="2800" dirty="0"/>
            </a:br>
            <a:r>
              <a:rPr lang="el-GR" sz="28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Αυτό</a:t>
            </a:r>
            <a:r>
              <a:rPr lang="en-US" sz="28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28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είναι</a:t>
            </a:r>
            <a:r>
              <a:rPr lang="en-US" sz="28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28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το</a:t>
            </a:r>
            <a:r>
              <a:rPr lang="en-US" sz="28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28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βαθύτερο</a:t>
            </a:r>
            <a:r>
              <a:rPr lang="en-US" sz="28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28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νόημα</a:t>
            </a:r>
            <a:r>
              <a:rPr lang="en-US" sz="28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28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της</a:t>
            </a:r>
            <a:r>
              <a:rPr lang="en-US" sz="28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28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χριστιανικής</a:t>
            </a:r>
            <a:r>
              <a:rPr lang="en-US" sz="28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28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αγάπης</a:t>
            </a:r>
            <a:r>
              <a:rPr lang="en-US" sz="28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: </a:t>
            </a:r>
            <a:r>
              <a:rPr lang="el-GR" sz="28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όχι</a:t>
            </a:r>
            <a:r>
              <a:rPr lang="en-US" sz="28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28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να</a:t>
            </a:r>
            <a:r>
              <a:rPr lang="en-US" sz="28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28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λύνεις</a:t>
            </a:r>
            <a:r>
              <a:rPr lang="en-US" sz="28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, </a:t>
            </a:r>
            <a:r>
              <a:rPr lang="el-GR" sz="28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αλλά</a:t>
            </a:r>
            <a:r>
              <a:rPr lang="en-US" sz="28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28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να</a:t>
            </a:r>
            <a:r>
              <a:rPr lang="en-US" sz="28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28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μένεις</a:t>
            </a:r>
            <a:r>
              <a:rPr lang="en-US" sz="28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.»</a:t>
            </a:r>
            <a:endParaRPr lang="en-US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  <a:spcAft>
                <a:spcPts val="600"/>
              </a:spcAft>
            </a:pPr>
            <a:endParaRPr lang="en-US" sz="28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spcAft>
                <a:spcPts val="600"/>
              </a:spcAft>
              <a:tabLst>
                <a:tab pos="0" algn="l"/>
              </a:tabLst>
            </a:pPr>
            <a:endParaRPr lang="en-US" sz="2800" b="0" strike="noStrike" spc="-1" dirty="0">
              <a:latin typeface="Arial"/>
            </a:endParaRPr>
          </a:p>
        </p:txBody>
      </p:sp>
      <p:sp>
        <p:nvSpPr>
          <p:cNvPr id="162" name="1 - Τίτλος"/>
          <p:cNvSpPr/>
          <p:nvPr/>
        </p:nvSpPr>
        <p:spPr>
          <a:xfrm>
            <a:off x="357120" y="214200"/>
            <a:ext cx="8084520" cy="997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l-GR" sz="3600" b="1" strike="noStrike" spc="-1">
                <a:solidFill>
                  <a:srgbClr val="000000"/>
                </a:solidFill>
                <a:latin typeface="Calibri"/>
                <a:ea typeface="DejaVu Sans"/>
              </a:rPr>
              <a:t>Συνοδεία</a:t>
            </a:r>
            <a:r>
              <a:rPr lang="en-US" sz="3600" b="1" strike="noStrike" spc="-1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600" b="1" strike="noStrike" spc="-1">
                <a:solidFill>
                  <a:srgbClr val="000000"/>
                </a:solidFill>
                <a:latin typeface="Calibri"/>
                <a:ea typeface="DejaVu Sans"/>
              </a:rPr>
              <a:t>του</a:t>
            </a:r>
            <a:r>
              <a:rPr lang="en-US" sz="3600" b="1" strike="noStrike" spc="-1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600" b="1" strike="noStrike" spc="-1">
                <a:solidFill>
                  <a:srgbClr val="000000"/>
                </a:solidFill>
                <a:latin typeface="Calibri"/>
                <a:ea typeface="DejaVu Sans"/>
              </a:rPr>
              <a:t>Ασθενούς</a:t>
            </a:r>
            <a:endParaRPr lang="en-US" sz="36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AB4E4"/>
            </a:gs>
            <a:gs pos="100000">
              <a:srgbClr val="C1D1EC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2 - Θέση περιεχομένου_45"/>
          <p:cNvSpPr/>
          <p:nvPr/>
        </p:nvSpPr>
        <p:spPr>
          <a:xfrm>
            <a:off x="843120" y="1143000"/>
            <a:ext cx="8084520" cy="5427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>
              <a:lnSpc>
                <a:spcPct val="100000"/>
              </a:lnSpc>
              <a:spcBef>
                <a:spcPts val="641"/>
              </a:spcBef>
            </a:pPr>
            <a:endParaRPr lang="en-US" sz="1800" b="0" strike="noStrike" spc="-1" dirty="0">
              <a:latin typeface="Arial"/>
            </a:endParaRPr>
          </a:p>
          <a:p>
            <a:pPr marL="216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</a:pPr>
            <a:r>
              <a:rPr lang="el-GR" sz="31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H</a:t>
            </a:r>
            <a:r>
              <a:rPr lang="en-US" sz="31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1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συνοδεία</a:t>
            </a:r>
            <a:r>
              <a:rPr lang="en-US" sz="31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1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μπορεί</a:t>
            </a:r>
            <a:r>
              <a:rPr lang="en-US" sz="31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1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να</a:t>
            </a:r>
            <a:r>
              <a:rPr lang="en-US" sz="31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1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σημαίνει</a:t>
            </a:r>
            <a:r>
              <a:rPr lang="en-US" sz="31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:</a:t>
            </a:r>
            <a:endParaRPr lang="en-US" sz="31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Wingdings" charset="2"/>
              <a:buChar char=""/>
            </a:pPr>
            <a:r>
              <a:rPr lang="el-GR" sz="31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σιωπή</a:t>
            </a:r>
            <a:r>
              <a:rPr lang="en-US" sz="31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1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αντί</a:t>
            </a:r>
            <a:r>
              <a:rPr lang="en-US" sz="31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1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για</a:t>
            </a:r>
            <a:r>
              <a:rPr lang="en-US" sz="31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1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εξήγηση</a:t>
            </a:r>
            <a:endParaRPr lang="en-US" sz="31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Wingdings" charset="2"/>
              <a:buChar char=""/>
            </a:pPr>
            <a:r>
              <a:rPr lang="el-GR" sz="31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παρουσία</a:t>
            </a:r>
            <a:r>
              <a:rPr lang="en-US" sz="31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1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αντί</a:t>
            </a:r>
            <a:r>
              <a:rPr lang="en-US" sz="31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1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για</a:t>
            </a:r>
            <a:r>
              <a:rPr lang="en-US" sz="31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1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συμβουλή</a:t>
            </a:r>
            <a:endParaRPr lang="en-US" sz="31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Wingdings" charset="2"/>
              <a:buChar char=""/>
            </a:pPr>
            <a:r>
              <a:rPr lang="el-GR" sz="31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βλέμμα</a:t>
            </a:r>
            <a:r>
              <a:rPr lang="en-US" sz="31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1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αντί</a:t>
            </a:r>
            <a:r>
              <a:rPr lang="en-US" sz="31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1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για</a:t>
            </a:r>
            <a:r>
              <a:rPr lang="en-US" sz="31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1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φάρμακο</a:t>
            </a:r>
            <a:endParaRPr lang="en-US" sz="31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lang="en-US" sz="3100" b="0" strike="noStrike" spc="-1" dirty="0">
              <a:latin typeface="Arial"/>
            </a:endParaRPr>
          </a:p>
          <a:p>
            <a:pPr marL="216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</a:pPr>
            <a:r>
              <a:rPr lang="en-US" sz="310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«</a:t>
            </a:r>
            <a:r>
              <a:rPr lang="el-GR" sz="310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Ο</a:t>
            </a:r>
            <a:r>
              <a:rPr lang="en-US" sz="310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10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ιατρός</a:t>
            </a:r>
            <a:r>
              <a:rPr lang="en-US" sz="310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10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ή</a:t>
            </a:r>
            <a:r>
              <a:rPr lang="en-US" sz="310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10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ο</a:t>
            </a:r>
            <a:r>
              <a:rPr lang="en-US" sz="310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10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φροντιστής</a:t>
            </a:r>
            <a:r>
              <a:rPr lang="en-US" sz="310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10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γίνεται</a:t>
            </a:r>
            <a:r>
              <a:rPr lang="en-US" sz="310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“</a:t>
            </a:r>
            <a:r>
              <a:rPr lang="el-GR" sz="310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παρών</a:t>
            </a:r>
            <a:r>
              <a:rPr lang="en-US" sz="310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10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Θεός”</a:t>
            </a:r>
            <a:r>
              <a:rPr lang="en-US" sz="310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10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—</a:t>
            </a:r>
            <a:r>
              <a:rPr lang="en-US" sz="310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10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εικόνα</a:t>
            </a:r>
            <a:r>
              <a:rPr lang="en-US" sz="310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10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αγάπης</a:t>
            </a:r>
            <a:r>
              <a:rPr lang="en-US" sz="310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10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και</a:t>
            </a:r>
            <a:r>
              <a:rPr lang="en-US" sz="310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10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σεβασμού</a:t>
            </a:r>
            <a:r>
              <a:rPr lang="en-US" sz="310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.»</a:t>
            </a:r>
            <a:endParaRPr lang="en-US" sz="3100" i="1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endParaRPr lang="en-US" sz="3100" b="0" strike="noStrike" spc="-1" dirty="0">
              <a:latin typeface="Arial"/>
            </a:endParaRPr>
          </a:p>
        </p:txBody>
      </p:sp>
      <p:sp>
        <p:nvSpPr>
          <p:cNvPr id="164" name="1 - Τίτλος_44"/>
          <p:cNvSpPr/>
          <p:nvPr/>
        </p:nvSpPr>
        <p:spPr>
          <a:xfrm>
            <a:off x="357120" y="214200"/>
            <a:ext cx="8084520" cy="997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l-GR" sz="3600" b="1" strike="noStrike" spc="-1">
                <a:solidFill>
                  <a:srgbClr val="000000"/>
                </a:solidFill>
                <a:latin typeface="Calibri"/>
                <a:ea typeface="DejaVu Sans"/>
              </a:rPr>
              <a:t>Συνοδεία</a:t>
            </a:r>
            <a:r>
              <a:rPr lang="en-US" sz="3600" b="1" strike="noStrike" spc="-1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600" b="1" strike="noStrike" spc="-1">
                <a:solidFill>
                  <a:srgbClr val="000000"/>
                </a:solidFill>
                <a:latin typeface="Calibri"/>
                <a:ea typeface="DejaVu Sans"/>
              </a:rPr>
              <a:t>του</a:t>
            </a:r>
            <a:r>
              <a:rPr lang="en-US" sz="3600" b="1" strike="noStrike" spc="-1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600" b="1" strike="noStrike" spc="-1">
                <a:solidFill>
                  <a:srgbClr val="000000"/>
                </a:solidFill>
                <a:latin typeface="Calibri"/>
                <a:ea typeface="DejaVu Sans"/>
              </a:rPr>
              <a:t>Ασθενούς</a:t>
            </a:r>
            <a:endParaRPr lang="en-US" sz="36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AB4E4"/>
            </a:gs>
            <a:gs pos="100000">
              <a:srgbClr val="C1D1EC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4 - Τίτλος"/>
          <p:cNvSpPr/>
          <p:nvPr/>
        </p:nvSpPr>
        <p:spPr>
          <a:xfrm>
            <a:off x="611560" y="642960"/>
            <a:ext cx="7887320" cy="5069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indent="20638" algn="ctr">
              <a:lnSpc>
                <a:spcPct val="100000"/>
              </a:lnSpc>
              <a:spcBef>
                <a:spcPts val="641"/>
              </a:spcBef>
            </a:pPr>
            <a:endParaRPr lang="en-US" sz="3200" b="0" strike="noStrike" spc="-1" dirty="0">
              <a:latin typeface="Arial"/>
            </a:endParaRPr>
          </a:p>
          <a:p>
            <a:pPr indent="20638" algn="ctr">
              <a:lnSpc>
                <a:spcPct val="100000"/>
              </a:lnSpc>
              <a:spcBef>
                <a:spcPts val="641"/>
              </a:spcBef>
            </a:pPr>
            <a:endParaRPr lang="en-US" sz="3200" b="0" strike="noStrike" spc="-1" dirty="0">
              <a:latin typeface="Arial"/>
            </a:endParaRPr>
          </a:p>
          <a:p>
            <a:pPr indent="20638" algn="ctr">
              <a:lnSpc>
                <a:spcPct val="100000"/>
              </a:lnSpc>
              <a:spcBef>
                <a:spcPts val="641"/>
              </a:spcBef>
            </a:pPr>
            <a:endParaRPr lang="en-US" sz="3200" b="0" strike="noStrike" spc="-1" dirty="0">
              <a:latin typeface="Arial"/>
            </a:endParaRPr>
          </a:p>
          <a:p>
            <a:pPr indent="20638" algn="ctr">
              <a:lnSpc>
                <a:spcPct val="100000"/>
              </a:lnSpc>
              <a:spcBef>
                <a:spcPts val="641"/>
              </a:spcBef>
            </a:pPr>
            <a:r>
              <a:rPr lang="el-GR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Ο</a:t>
            </a:r>
            <a:r>
              <a:rPr lang="en-US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ρόλος</a:t>
            </a:r>
            <a:r>
              <a:rPr lang="en-US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του</a:t>
            </a:r>
            <a:r>
              <a:rPr lang="en-US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γιατρού</a:t>
            </a:r>
            <a:r>
              <a:rPr lang="en-US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είναι</a:t>
            </a:r>
            <a:r>
              <a:rPr lang="en-US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μόνο</a:t>
            </a:r>
            <a:r>
              <a:rPr lang="en-US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να</a:t>
            </a:r>
            <a:r>
              <a:rPr lang="en-US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θεραπεύει</a:t>
            </a:r>
            <a:r>
              <a:rPr lang="en-US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ή</a:t>
            </a:r>
            <a:r>
              <a:rPr lang="en-US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και</a:t>
            </a:r>
            <a:r>
              <a:rPr lang="en-US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να</a:t>
            </a:r>
            <a:r>
              <a:rPr lang="en-US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συνοδεύει</a:t>
            </a:r>
            <a:r>
              <a:rPr lang="en-US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; </a:t>
            </a:r>
          </a:p>
          <a:p>
            <a:pPr indent="20638" algn="ctr">
              <a:lnSpc>
                <a:spcPct val="100000"/>
              </a:lnSpc>
              <a:spcBef>
                <a:spcPts val="641"/>
              </a:spcBef>
            </a:pPr>
            <a:r>
              <a:rPr lang="el-GR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Τι</a:t>
            </a:r>
            <a:r>
              <a:rPr lang="en-US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σημαίνει</a:t>
            </a:r>
            <a:r>
              <a:rPr lang="en-US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“να</a:t>
            </a:r>
            <a:r>
              <a:rPr lang="en-US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είμαι</a:t>
            </a:r>
            <a:r>
              <a:rPr lang="en-US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δίπλα</a:t>
            </a:r>
            <a:r>
              <a:rPr lang="en-US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στον</a:t>
            </a:r>
            <a:r>
              <a:rPr lang="en-US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ασθενή”</a:t>
            </a:r>
            <a:r>
              <a:rPr lang="en-US" sz="32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;</a:t>
            </a:r>
            <a:endParaRPr lang="en-US" sz="32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AB4E4"/>
            </a:gs>
            <a:gs pos="100000">
              <a:srgbClr val="C1D1EC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2 - Θέση περιεχομένου_0"/>
          <p:cNvSpPr/>
          <p:nvPr/>
        </p:nvSpPr>
        <p:spPr>
          <a:xfrm>
            <a:off x="428760" y="1285920"/>
            <a:ext cx="8084520" cy="5284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343080" indent="-340920">
              <a:lnSpc>
                <a:spcPct val="100000"/>
              </a:lnSpc>
              <a:spcBef>
                <a:spcPts val="641"/>
              </a:spcBef>
              <a:spcAft>
                <a:spcPts val="600"/>
              </a:spcAft>
              <a:tabLst>
                <a:tab pos="0" algn="l"/>
              </a:tabLst>
            </a:pPr>
            <a:endParaRPr lang="en-US" sz="11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spcAft>
                <a:spcPts val="600"/>
              </a:spcAft>
              <a:tabLst>
                <a:tab pos="0" algn="l"/>
              </a:tabLst>
            </a:pPr>
            <a:r>
              <a:rPr lang="en-US" sz="28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→ 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Calibri"/>
              </a:rPr>
              <a:t>Η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Liberation Serif;Times New Roman"/>
              </a:rPr>
              <a:t>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Calibri"/>
              </a:rPr>
              <a:t>χριστι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Calibri"/>
              </a:rPr>
              <a:t>ανική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Liberation Serif;Times New Roman"/>
              </a:rPr>
              <a:t> 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Calibri"/>
              </a:rPr>
              <a:t>ανθρωπολογία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Liberation Serif;Times New Roman"/>
              </a:rPr>
              <a:t> 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Calibri"/>
              </a:rPr>
              <a:t>βλέπει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Liberation Serif;Times New Roman"/>
              </a:rPr>
              <a:t> 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Calibri"/>
              </a:rPr>
              <a:t>τη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Liberation Serif;Times New Roman"/>
              </a:rPr>
              <a:t> 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Calibri"/>
              </a:rPr>
              <a:t>ζωή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Liberation Serif;Times New Roman"/>
              </a:rPr>
              <a:t> 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Calibri"/>
              </a:rPr>
              <a:t>ως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Liberation Serif;Times New Roman"/>
              </a:rPr>
              <a:t> </a:t>
            </a:r>
            <a:r>
              <a:rPr lang="en-US" sz="2800" b="0" i="1" strike="noStrike" spc="-1" dirty="0">
                <a:solidFill>
                  <a:srgbClr val="000000"/>
                </a:solidFill>
                <a:latin typeface="Calibri"/>
                <a:ea typeface="Calibri"/>
              </a:rPr>
              <a:t>δώρο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Liberation Serif;Times New Roman"/>
              </a:rPr>
              <a:t>, 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Calibri"/>
              </a:rPr>
              <a:t>όχι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Liberation Serif;Times New Roman"/>
              </a:rPr>
              <a:t> 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Calibri"/>
              </a:rPr>
              <a:t>ως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Liberation Serif;Times New Roman"/>
              </a:rPr>
              <a:t> “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Calibri"/>
              </a:rPr>
              <a:t>ιδιοκτησία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Liberation Serif;Times New Roman"/>
              </a:rPr>
              <a:t>”.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Liberation Serif;Times New Roman"/>
              </a:rPr>
              <a:t>K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Calibri"/>
              </a:rPr>
              <a:t>άθε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Liberation Serif;Times New Roman"/>
              </a:rPr>
              <a:t>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Calibri"/>
              </a:rPr>
              <a:t>στιγμή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Liberation Serif;Times New Roman"/>
              </a:rPr>
              <a:t>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Calibri"/>
              </a:rPr>
              <a:t>ζωής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Liberation Serif;Times New Roman"/>
              </a:rPr>
              <a:t>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Calibri"/>
              </a:rPr>
              <a:t>έχει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Liberation Serif;Times New Roman"/>
              </a:rPr>
              <a:t> </a:t>
            </a:r>
            <a:r>
              <a:rPr lang="en-US" sz="2800" b="1" strike="noStrike" spc="-1" dirty="0">
                <a:solidFill>
                  <a:srgbClr val="000000"/>
                </a:solidFill>
                <a:latin typeface="Calibri"/>
                <a:ea typeface="Calibri"/>
              </a:rPr>
              <a:t>α</a:t>
            </a:r>
            <a:r>
              <a:rPr lang="en-US" sz="2800" b="1" strike="noStrike" spc="-1" dirty="0" err="1">
                <a:solidFill>
                  <a:srgbClr val="000000"/>
                </a:solidFill>
                <a:latin typeface="Calibri"/>
                <a:ea typeface="Calibri"/>
              </a:rPr>
              <a:t>ξί</a:t>
            </a:r>
            <a:r>
              <a:rPr lang="en-US" sz="2800" b="1" strike="noStrike" spc="-1" dirty="0">
                <a:solidFill>
                  <a:srgbClr val="000000"/>
                </a:solidFill>
                <a:latin typeface="Calibri"/>
                <a:ea typeface="Calibri"/>
              </a:rPr>
              <a:t>α</a:t>
            </a:r>
            <a:r>
              <a:rPr lang="en-US" sz="2800" b="1" strike="noStrike" spc="-1" dirty="0">
                <a:solidFill>
                  <a:srgbClr val="000000"/>
                </a:solidFill>
                <a:latin typeface="Calibri"/>
                <a:ea typeface="Liberation Serif;Times New Roman"/>
              </a:rPr>
              <a:t> </a:t>
            </a:r>
            <a:r>
              <a:rPr lang="en-US" sz="2800" b="1" strike="noStrike" spc="-1" dirty="0">
                <a:solidFill>
                  <a:srgbClr val="000000"/>
                </a:solidFill>
                <a:latin typeface="Calibri"/>
                <a:ea typeface="Calibri"/>
              </a:rPr>
              <a:t>και</a:t>
            </a:r>
            <a:r>
              <a:rPr lang="en-US" sz="2800" b="1" strike="noStrike" spc="-1" dirty="0">
                <a:solidFill>
                  <a:srgbClr val="000000"/>
                </a:solidFill>
                <a:latin typeface="Calibri"/>
                <a:ea typeface="Liberation Serif;Times New Roman"/>
              </a:rPr>
              <a:t> </a:t>
            </a:r>
            <a:r>
              <a:rPr lang="en-US" sz="2800" b="1" strike="noStrike" spc="-1" dirty="0">
                <a:solidFill>
                  <a:srgbClr val="000000"/>
                </a:solidFill>
                <a:latin typeface="Calibri"/>
                <a:ea typeface="Calibri"/>
              </a:rPr>
              <a:t>ιερότητα</a:t>
            </a:r>
            <a:endParaRPr lang="en-US" sz="2800" b="0" strike="noStrike" spc="-1" dirty="0">
              <a:latin typeface="Arial"/>
            </a:endParaRPr>
          </a:p>
          <a:p>
            <a:pPr marL="360000" indent="-340920">
              <a:lnSpc>
                <a:spcPct val="100000"/>
              </a:lnSpc>
              <a:spcAft>
                <a:spcPts val="600"/>
              </a:spcAft>
              <a:tabLst>
                <a:tab pos="0" algn="l"/>
              </a:tabLst>
            </a:pPr>
            <a:r>
              <a:rPr lang="en-US" sz="2800" b="1" strike="noStrike" spc="-1" dirty="0">
                <a:solidFill>
                  <a:srgbClr val="000000"/>
                </a:solidFill>
                <a:latin typeface="Calibri"/>
                <a:ea typeface="Liberation Serif;Times New Roman"/>
              </a:rPr>
              <a:t>→ 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Calibri"/>
              </a:rPr>
              <a:t>Η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Liberation Serif;Times New Roman"/>
              </a:rPr>
              <a:t> 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Calibri"/>
              </a:rPr>
              <a:t>πα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Calibri"/>
              </a:rPr>
              <a:t>ρηγορική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Liberation Serif;Times New Roman"/>
              </a:rPr>
              <a:t>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Calibri"/>
              </a:rPr>
              <a:t>φροντίδ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Calibri"/>
              </a:rPr>
              <a:t>α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Liberation Serif;Times New Roman"/>
              </a:rPr>
              <a:t> 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Calibri"/>
              </a:rPr>
              <a:t>λοιπόν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Liberation Serif;Times New Roman"/>
              </a:rPr>
              <a:t> 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Calibri"/>
              </a:rPr>
              <a:t>δεν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Liberation Serif;Times New Roman"/>
              </a:rPr>
              <a:t> 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Calibri"/>
              </a:rPr>
              <a:t>είναι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Liberation Serif;Times New Roman"/>
              </a:rPr>
              <a:t> 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Calibri"/>
              </a:rPr>
              <a:t>παραίτηση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Liberation Serif;Times New Roman"/>
              </a:rPr>
              <a:t> 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Calibri"/>
              </a:rPr>
              <a:t>από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Liberation Serif;Times New Roman"/>
              </a:rPr>
              <a:t> 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Calibri"/>
              </a:rPr>
              <a:t>τη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Liberation Serif;Times New Roman"/>
              </a:rPr>
              <a:t> 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Calibri"/>
              </a:rPr>
              <a:t>ζωή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Liberation Serif;Times New Roman"/>
              </a:rPr>
              <a:t>.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Calibri"/>
              </a:rPr>
              <a:t>Είν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Calibri"/>
              </a:rPr>
              <a:t>αι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Liberation Serif;Times New Roman"/>
              </a:rPr>
              <a:t> </a:t>
            </a:r>
            <a:r>
              <a:rPr lang="en-US" sz="2800" b="1" i="1" strike="noStrike" spc="-1" dirty="0">
                <a:solidFill>
                  <a:srgbClr val="000000"/>
                </a:solidFill>
                <a:latin typeface="Calibri"/>
                <a:ea typeface="Calibri"/>
              </a:rPr>
              <a:t>σεβασμός</a:t>
            </a:r>
            <a:r>
              <a:rPr lang="en-US" sz="2800" b="1" strike="noStrike" spc="-1" dirty="0">
                <a:solidFill>
                  <a:srgbClr val="000000"/>
                </a:solidFill>
                <a:latin typeface="Calibri"/>
                <a:ea typeface="Liberation Serif;Times New Roman"/>
              </a:rPr>
              <a:t> </a:t>
            </a:r>
            <a:r>
              <a:rPr lang="en-US" sz="2800" b="1" strike="noStrike" spc="-1" dirty="0">
                <a:solidFill>
                  <a:srgbClr val="000000"/>
                </a:solidFill>
                <a:latin typeface="Calibri"/>
                <a:ea typeface="Calibri"/>
              </a:rPr>
              <a:t>σε</a:t>
            </a:r>
            <a:r>
              <a:rPr lang="en-US" sz="2800" b="1" strike="noStrike" spc="-1" dirty="0">
                <a:solidFill>
                  <a:srgbClr val="000000"/>
                </a:solidFill>
                <a:latin typeface="Calibri"/>
                <a:ea typeface="Liberation Serif;Times New Roman"/>
              </a:rPr>
              <a:t> </a:t>
            </a:r>
            <a:r>
              <a:rPr lang="en-US" sz="2800" b="1" strike="noStrike" spc="-1" dirty="0">
                <a:solidFill>
                  <a:srgbClr val="000000"/>
                </a:solidFill>
                <a:latin typeface="Calibri"/>
                <a:ea typeface="Calibri"/>
              </a:rPr>
              <a:t>ό</a:t>
            </a:r>
            <a:r>
              <a:rPr lang="en-US" sz="2800" b="1" strike="noStrike" spc="-1" dirty="0">
                <a:solidFill>
                  <a:srgbClr val="000000"/>
                </a:solidFill>
                <a:latin typeface="Calibri"/>
                <a:ea typeface="Liberation Serif;Times New Roman"/>
              </a:rPr>
              <a:t>,</a:t>
            </a:r>
            <a:r>
              <a:rPr lang="en-US" sz="2800" b="1" strike="noStrike" spc="-1" dirty="0">
                <a:solidFill>
                  <a:srgbClr val="000000"/>
                </a:solidFill>
                <a:latin typeface="Calibri"/>
                <a:ea typeface="Calibri"/>
              </a:rPr>
              <a:t>τι</a:t>
            </a:r>
            <a:r>
              <a:rPr lang="en-US" sz="2800" b="1" strike="noStrike" spc="-1" dirty="0">
                <a:solidFill>
                  <a:srgbClr val="000000"/>
                </a:solidFill>
                <a:latin typeface="Calibri"/>
                <a:ea typeface="Liberation Serif;Times New Roman"/>
              </a:rPr>
              <a:t> </a:t>
            </a:r>
            <a:r>
              <a:rPr lang="en-US" sz="2800" b="1" strike="noStrike" spc="-1" dirty="0">
                <a:solidFill>
                  <a:srgbClr val="000000"/>
                </a:solidFill>
                <a:latin typeface="Calibri"/>
                <a:ea typeface="Calibri"/>
              </a:rPr>
              <a:t>απομένει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Liberation Serif;Times New Roman"/>
              </a:rPr>
              <a:t> 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Calibri"/>
              </a:rPr>
              <a:t>— στο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Liberation Serif;Times New Roman"/>
              </a:rPr>
              <a:t> 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Calibri"/>
              </a:rPr>
              <a:t>μυστήριο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Liberation Serif;Times New Roman"/>
              </a:rPr>
              <a:t> 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Calibri"/>
              </a:rPr>
              <a:t>του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Liberation Serif;Times New Roman"/>
              </a:rPr>
              <a:t> 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Calibri"/>
              </a:rPr>
              <a:t>ανθρώπου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Liberation Serif;Times New Roman"/>
              </a:rPr>
              <a:t> 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Calibri"/>
              </a:rPr>
              <a:t>που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Liberation Serif;Times New Roman"/>
              </a:rPr>
              <a:t> 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Calibri"/>
              </a:rPr>
              <a:t>ζει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Liberation Serif;Times New Roman"/>
              </a:rPr>
              <a:t>, 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Calibri"/>
              </a:rPr>
              <a:t>ακόμη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Liberation Serif;Times New Roman"/>
              </a:rPr>
              <a:t> 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Calibri"/>
              </a:rPr>
              <a:t>και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Liberation Serif;Times New Roman"/>
              </a:rPr>
              <a:t> 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Calibri"/>
              </a:rPr>
              <a:t>μέσα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Liberation Serif;Times New Roman"/>
              </a:rPr>
              <a:t> 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Calibri"/>
              </a:rPr>
              <a:t>στην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Liberation Serif;Times New Roman"/>
              </a:rPr>
              <a:t> 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Calibri"/>
              </a:rPr>
              <a:t>ασθένεια</a:t>
            </a:r>
            <a:endParaRPr lang="en-US" sz="2800" b="0" strike="noStrike" spc="-1" dirty="0">
              <a:latin typeface="Arial"/>
            </a:endParaRPr>
          </a:p>
          <a:p>
            <a:pPr marL="360000" indent="-340920">
              <a:lnSpc>
                <a:spcPct val="100000"/>
              </a:lnSpc>
              <a:spcAft>
                <a:spcPts val="600"/>
              </a:spcAft>
              <a:tabLst>
                <a:tab pos="0" algn="l"/>
              </a:tabLst>
            </a:pPr>
            <a:r>
              <a:rPr lang="en-US" sz="2800" b="1" strike="noStrike" spc="-1" dirty="0">
                <a:solidFill>
                  <a:srgbClr val="000000"/>
                </a:solidFill>
                <a:latin typeface="Calibri"/>
                <a:ea typeface="Liberation Serif;Times New Roman"/>
              </a:rPr>
              <a:t>→ 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Calibri"/>
              </a:rPr>
              <a:t>Η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Liberation Serif;Times New Roman"/>
              </a:rPr>
              <a:t>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Calibri"/>
              </a:rPr>
              <a:t>ιερότητ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Calibri"/>
              </a:rPr>
              <a:t>α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Liberation Serif;Times New Roman"/>
              </a:rPr>
              <a:t> 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Calibri"/>
              </a:rPr>
              <a:t>της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Liberation Serif;Times New Roman"/>
              </a:rPr>
              <a:t> 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Calibri"/>
              </a:rPr>
              <a:t>ζωής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Liberation Serif;Times New Roman"/>
              </a:rPr>
              <a:t> 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Calibri"/>
              </a:rPr>
              <a:t>δεν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Liberation Serif;Times New Roman"/>
              </a:rPr>
              <a:t> 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Calibri"/>
              </a:rPr>
              <a:t>αναιρεί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Liberation Serif;Times New Roman"/>
              </a:rPr>
              <a:t> 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Calibri"/>
              </a:rPr>
              <a:t>την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Liberation Serif;Times New Roman"/>
              </a:rPr>
              <a:t> 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Calibri"/>
              </a:rPr>
              <a:t>επιθυμία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Liberation Serif;Times New Roman"/>
              </a:rPr>
              <a:t> 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Calibri"/>
              </a:rPr>
              <a:t>του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Liberation Serif;Times New Roman"/>
              </a:rPr>
              <a:t> 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Calibri"/>
              </a:rPr>
              <a:t>ασθενούς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Liberation Serif;Times New Roman"/>
              </a:rPr>
              <a:t> 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Calibri"/>
              </a:rPr>
              <a:t>για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Liberation Serif;Times New Roman"/>
              </a:rPr>
              <a:t> 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Calibri"/>
              </a:rPr>
              <a:t>ανακούφιση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Liberation Serif;Times New Roman"/>
              </a:rPr>
              <a:t>· 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Calibri"/>
              </a:rPr>
              <a:t>αντίθετα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Liberation Serif;Times New Roman"/>
              </a:rPr>
              <a:t>, </a:t>
            </a:r>
            <a:r>
              <a:rPr lang="en-US" sz="2800" b="1" strike="noStrike" spc="-1" dirty="0">
                <a:solidFill>
                  <a:srgbClr val="000000"/>
                </a:solidFill>
                <a:latin typeface="Calibri"/>
                <a:ea typeface="Calibri"/>
              </a:rPr>
              <a:t>δίνει</a:t>
            </a:r>
            <a:r>
              <a:rPr lang="en-US" sz="2800" b="1" strike="noStrike" spc="-1" dirty="0">
                <a:solidFill>
                  <a:srgbClr val="000000"/>
                </a:solidFill>
                <a:latin typeface="Calibri"/>
                <a:ea typeface="Liberation Serif;Times New Roman"/>
              </a:rPr>
              <a:t> </a:t>
            </a:r>
            <a:r>
              <a:rPr lang="en-US" sz="2800" b="1" strike="noStrike" spc="-1" dirty="0">
                <a:solidFill>
                  <a:srgbClr val="000000"/>
                </a:solidFill>
                <a:latin typeface="Calibri"/>
                <a:ea typeface="Calibri"/>
              </a:rPr>
              <a:t>πλαίσιο</a:t>
            </a:r>
            <a:r>
              <a:rPr lang="en-US" sz="2800" b="1" strike="noStrike" spc="-1" dirty="0">
                <a:solidFill>
                  <a:srgbClr val="000000"/>
                </a:solidFill>
                <a:latin typeface="Calibri"/>
                <a:ea typeface="Liberation Serif;Times New Roman"/>
              </a:rPr>
              <a:t>, </a:t>
            </a:r>
            <a:r>
              <a:rPr lang="en-US" sz="2800" b="1" strike="noStrike" spc="-1" dirty="0">
                <a:solidFill>
                  <a:srgbClr val="000000"/>
                </a:solidFill>
                <a:latin typeface="Calibri"/>
                <a:ea typeface="Calibri"/>
              </a:rPr>
              <a:t>νόημα</a:t>
            </a:r>
            <a:r>
              <a:rPr lang="en-US" sz="2800" b="1" strike="noStrike" spc="-1" dirty="0">
                <a:solidFill>
                  <a:srgbClr val="000000"/>
                </a:solidFill>
                <a:latin typeface="Calibri"/>
                <a:ea typeface="Liberation Serif;Times New Roman"/>
              </a:rPr>
              <a:t> </a:t>
            </a:r>
            <a:r>
              <a:rPr lang="en-US" sz="2800" b="1" strike="noStrike" spc="-1" dirty="0">
                <a:solidFill>
                  <a:srgbClr val="000000"/>
                </a:solidFill>
                <a:latin typeface="Calibri"/>
                <a:ea typeface="Calibri"/>
              </a:rPr>
              <a:t>και</a:t>
            </a:r>
            <a:r>
              <a:rPr lang="en-US" sz="2800" b="1" strike="noStrike" spc="-1" dirty="0">
                <a:solidFill>
                  <a:srgbClr val="000000"/>
                </a:solidFill>
                <a:latin typeface="Calibri"/>
                <a:ea typeface="Liberation Serif;Times New Roman"/>
              </a:rPr>
              <a:t> </a:t>
            </a:r>
            <a:r>
              <a:rPr lang="en-US" sz="2800" b="1" strike="noStrike" spc="-1" dirty="0">
                <a:solidFill>
                  <a:srgbClr val="000000"/>
                </a:solidFill>
                <a:latin typeface="Calibri"/>
                <a:ea typeface="Calibri"/>
              </a:rPr>
              <a:t>μέτρο</a:t>
            </a:r>
            <a:r>
              <a:rPr lang="en-US" sz="2800" b="1" strike="noStrike" spc="-1" dirty="0">
                <a:solidFill>
                  <a:srgbClr val="000000"/>
                </a:solidFill>
                <a:latin typeface="Calibri"/>
                <a:ea typeface="Liberation Serif;Times New Roman"/>
              </a:rPr>
              <a:t> </a:t>
            </a:r>
            <a:r>
              <a:rPr lang="en-US" sz="2800" b="1" strike="noStrike" spc="-1" dirty="0">
                <a:solidFill>
                  <a:srgbClr val="000000"/>
                </a:solidFill>
                <a:latin typeface="Calibri"/>
                <a:ea typeface="Calibri"/>
              </a:rPr>
              <a:t>στην</a:t>
            </a:r>
            <a:r>
              <a:rPr lang="en-US" sz="2800" b="1" strike="noStrike" spc="-1" dirty="0">
                <a:solidFill>
                  <a:srgbClr val="000000"/>
                </a:solidFill>
                <a:latin typeface="Calibri"/>
                <a:ea typeface="Liberation Serif;Times New Roman"/>
              </a:rPr>
              <a:t> </a:t>
            </a:r>
            <a:r>
              <a:rPr lang="en-US" sz="2800" b="1" strike="noStrike" spc="-1" dirty="0">
                <a:solidFill>
                  <a:srgbClr val="000000"/>
                </a:solidFill>
                <a:latin typeface="Calibri"/>
                <a:ea typeface="Calibri"/>
              </a:rPr>
              <a:t>ιατρική</a:t>
            </a:r>
            <a:r>
              <a:rPr lang="en-US" sz="2800" b="1" strike="noStrike" spc="-1" dirty="0">
                <a:solidFill>
                  <a:srgbClr val="000000"/>
                </a:solidFill>
                <a:latin typeface="Calibri"/>
                <a:ea typeface="Liberation Serif;Times New Roman"/>
              </a:rPr>
              <a:t> </a:t>
            </a:r>
            <a:r>
              <a:rPr lang="en-US" sz="2800" b="1" strike="noStrike" spc="-1" dirty="0">
                <a:solidFill>
                  <a:srgbClr val="000000"/>
                </a:solidFill>
                <a:latin typeface="Calibri"/>
                <a:ea typeface="Calibri"/>
              </a:rPr>
              <a:t>πράξη</a:t>
            </a:r>
            <a:endParaRPr lang="en-US" sz="2800" b="0" strike="noStrike" spc="-1" dirty="0">
              <a:latin typeface="Arial"/>
            </a:endParaRPr>
          </a:p>
        </p:txBody>
      </p:sp>
      <p:sp>
        <p:nvSpPr>
          <p:cNvPr id="167" name="1 - Τίτλος_1"/>
          <p:cNvSpPr/>
          <p:nvPr/>
        </p:nvSpPr>
        <p:spPr>
          <a:xfrm>
            <a:off x="357120" y="357120"/>
            <a:ext cx="8084520" cy="997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l-GR" sz="3600" b="1" strike="noStrike" spc="-1">
                <a:solidFill>
                  <a:srgbClr val="000000"/>
                </a:solidFill>
                <a:latin typeface="Calibri"/>
                <a:ea typeface="DejaVu Sans"/>
              </a:rPr>
              <a:t>Σεβασμός στην Ιερότητα της Ζωής</a:t>
            </a:r>
            <a:endParaRPr lang="en-US" sz="36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AB4E4"/>
            </a:gs>
            <a:gs pos="100000">
              <a:srgbClr val="C1D1EC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1 - Τίτλος_2"/>
          <p:cNvSpPr/>
          <p:nvPr/>
        </p:nvSpPr>
        <p:spPr>
          <a:xfrm>
            <a:off x="457200" y="332656"/>
            <a:ext cx="8227440" cy="1140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 fontScale="90000" lnSpcReduction="20000"/>
          </a:bodyPr>
          <a:lstStyle/>
          <a:p>
            <a:pPr algn="ctr">
              <a:lnSpc>
                <a:spcPct val="100000"/>
              </a:lnSpc>
            </a:pPr>
            <a:r>
              <a:rPr lang="el-GR" sz="4400" b="1" strike="noStrike" spc="-1">
                <a:solidFill>
                  <a:srgbClr val="000000"/>
                </a:solidFill>
                <a:latin typeface="Calibri"/>
                <a:ea typeface="DejaVu Sans"/>
              </a:rPr>
              <a:t>Ηθικές</a:t>
            </a:r>
            <a:r>
              <a:rPr lang="en-US" sz="4400" b="1" strike="noStrike" spc="-1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4400" b="1" strike="noStrike" spc="-1">
                <a:solidFill>
                  <a:srgbClr val="000000"/>
                </a:solidFill>
                <a:latin typeface="Calibri"/>
                <a:ea typeface="DejaVu Sans"/>
              </a:rPr>
              <a:t>Πτυχές</a:t>
            </a:r>
            <a:r>
              <a:rPr lang="en-US" sz="4400" b="1" strike="noStrike" spc="-1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4400" b="1" strike="noStrike" spc="-1">
                <a:solidFill>
                  <a:srgbClr val="000000"/>
                </a:solidFill>
                <a:latin typeface="Calibri"/>
                <a:ea typeface="DejaVu Sans"/>
              </a:rPr>
              <a:t>της</a:t>
            </a:r>
            <a:r>
              <a:rPr lang="en-US" sz="4400" b="1" strike="noStrike" spc="-1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4400" b="1" strike="noStrike" spc="-1">
                <a:solidFill>
                  <a:srgbClr val="000000"/>
                </a:solidFill>
                <a:latin typeface="Calibri"/>
                <a:ea typeface="DejaVu Sans"/>
              </a:rPr>
              <a:t>Παρηγορικής</a:t>
            </a:r>
            <a:r>
              <a:rPr lang="en-US" sz="4400" b="1" strike="noStrike" spc="-1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4400" b="1" strike="noStrike" spc="-1">
                <a:solidFill>
                  <a:srgbClr val="000000"/>
                </a:solidFill>
                <a:latin typeface="Calibri"/>
                <a:ea typeface="DejaVu Sans"/>
              </a:rPr>
              <a:t>Φροντίδας </a:t>
            </a:r>
            <a:endParaRPr lang="en-US" sz="4400" b="0" strike="noStrike" spc="-1">
              <a:latin typeface="Arial"/>
            </a:endParaRPr>
          </a:p>
        </p:txBody>
      </p:sp>
      <p:sp>
        <p:nvSpPr>
          <p:cNvPr id="169" name="2 - Θέση περιεχομένου_3"/>
          <p:cNvSpPr/>
          <p:nvPr/>
        </p:nvSpPr>
        <p:spPr>
          <a:xfrm>
            <a:off x="457200" y="2492896"/>
            <a:ext cx="8227440" cy="363106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 marL="2160" algn="ctr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</a:pPr>
            <a:r>
              <a:rPr lang="en-US" sz="3600" i="1" strike="noStrike" spc="-1" dirty="0" err="1">
                <a:solidFill>
                  <a:srgbClr val="000000"/>
                </a:solidFill>
                <a:latin typeface="Calibri"/>
                <a:ea typeface="Calibri"/>
              </a:rPr>
              <a:t>Πώς</a:t>
            </a:r>
            <a:r>
              <a:rPr lang="en-US" sz="3600" i="1" strike="noStrike" spc="-1" dirty="0">
                <a:solidFill>
                  <a:srgbClr val="000000"/>
                </a:solidFill>
                <a:latin typeface="Calibri"/>
                <a:ea typeface="Liberation Serif;Times New Roman"/>
              </a:rPr>
              <a:t> </a:t>
            </a:r>
            <a:r>
              <a:rPr lang="en-US" sz="3600" i="1" strike="noStrike" spc="-1" dirty="0" err="1">
                <a:solidFill>
                  <a:srgbClr val="000000"/>
                </a:solidFill>
                <a:latin typeface="Calibri"/>
                <a:ea typeface="Calibri"/>
              </a:rPr>
              <a:t>συνδυάζετ</a:t>
            </a:r>
            <a:r>
              <a:rPr lang="en-US" sz="3600" i="1" strike="noStrike" spc="-1" dirty="0">
                <a:solidFill>
                  <a:srgbClr val="000000"/>
                </a:solidFill>
                <a:latin typeface="Calibri"/>
                <a:ea typeface="Calibri"/>
              </a:rPr>
              <a:t>αι</a:t>
            </a:r>
            <a:r>
              <a:rPr lang="en-US" sz="3600" i="1" strike="noStrike" spc="-1" dirty="0">
                <a:solidFill>
                  <a:srgbClr val="000000"/>
                </a:solidFill>
                <a:latin typeface="Calibri"/>
                <a:ea typeface="Liberation Serif;Times New Roman"/>
              </a:rPr>
              <a:t> </a:t>
            </a:r>
            <a:r>
              <a:rPr lang="en-US" sz="3600" i="1" strike="noStrike" spc="-1" dirty="0">
                <a:solidFill>
                  <a:srgbClr val="000000"/>
                </a:solidFill>
                <a:latin typeface="Calibri"/>
                <a:ea typeface="Calibri"/>
              </a:rPr>
              <a:t>ο</a:t>
            </a:r>
            <a:r>
              <a:rPr lang="en-US" sz="3600" i="1" strike="noStrike" spc="-1" dirty="0">
                <a:solidFill>
                  <a:srgbClr val="000000"/>
                </a:solidFill>
                <a:latin typeface="Calibri"/>
                <a:ea typeface="Liberation Serif;Times New Roman"/>
              </a:rPr>
              <a:t> </a:t>
            </a:r>
            <a:r>
              <a:rPr lang="en-US" sz="3600" i="1" strike="noStrike" spc="-1" dirty="0">
                <a:solidFill>
                  <a:srgbClr val="000000"/>
                </a:solidFill>
                <a:latin typeface="Calibri"/>
                <a:ea typeface="Calibri"/>
              </a:rPr>
              <a:t>σεβασμός</a:t>
            </a:r>
            <a:r>
              <a:rPr lang="en-US" sz="3600" i="1" strike="noStrike" spc="-1" dirty="0">
                <a:solidFill>
                  <a:srgbClr val="000000"/>
                </a:solidFill>
                <a:latin typeface="Calibri"/>
                <a:ea typeface="Liberation Serif;Times New Roman"/>
              </a:rPr>
              <a:t> </a:t>
            </a:r>
            <a:r>
              <a:rPr lang="en-US" sz="3600" i="1" strike="noStrike" spc="-1" dirty="0">
                <a:solidFill>
                  <a:srgbClr val="000000"/>
                </a:solidFill>
                <a:latin typeface="Calibri"/>
                <a:ea typeface="Calibri"/>
              </a:rPr>
              <a:t>στη</a:t>
            </a:r>
            <a:r>
              <a:rPr lang="en-US" sz="3600" i="1" strike="noStrike" spc="-1" dirty="0">
                <a:solidFill>
                  <a:srgbClr val="000000"/>
                </a:solidFill>
                <a:latin typeface="Calibri"/>
                <a:ea typeface="Liberation Serif;Times New Roman"/>
              </a:rPr>
              <a:t> </a:t>
            </a:r>
            <a:r>
              <a:rPr lang="en-US" sz="3600" i="1" strike="noStrike" spc="-1" dirty="0">
                <a:solidFill>
                  <a:srgbClr val="000000"/>
                </a:solidFill>
                <a:latin typeface="Calibri"/>
                <a:ea typeface="Calibri"/>
              </a:rPr>
              <a:t>ζωή</a:t>
            </a:r>
            <a:r>
              <a:rPr lang="en-US" sz="3600" i="1" strike="noStrike" spc="-1" dirty="0">
                <a:solidFill>
                  <a:srgbClr val="000000"/>
                </a:solidFill>
                <a:latin typeface="Calibri"/>
                <a:ea typeface="Liberation Serif;Times New Roman"/>
              </a:rPr>
              <a:t> </a:t>
            </a:r>
            <a:r>
              <a:rPr lang="en-US" sz="3600" i="1" strike="noStrike" spc="-1" dirty="0">
                <a:solidFill>
                  <a:srgbClr val="000000"/>
                </a:solidFill>
                <a:latin typeface="Calibri"/>
                <a:ea typeface="Calibri"/>
              </a:rPr>
              <a:t>με</a:t>
            </a:r>
            <a:r>
              <a:rPr lang="en-US" sz="3600" i="1" strike="noStrike" spc="-1" dirty="0">
                <a:solidFill>
                  <a:srgbClr val="000000"/>
                </a:solidFill>
                <a:latin typeface="Calibri"/>
                <a:ea typeface="Liberation Serif;Times New Roman"/>
              </a:rPr>
              <a:t> </a:t>
            </a:r>
            <a:r>
              <a:rPr lang="en-US" sz="3600" i="1" strike="noStrike" spc="-1" dirty="0">
                <a:solidFill>
                  <a:srgbClr val="000000"/>
                </a:solidFill>
                <a:latin typeface="Calibri"/>
                <a:ea typeface="Calibri"/>
              </a:rPr>
              <a:t>την</a:t>
            </a:r>
            <a:r>
              <a:rPr lang="en-US" sz="3600" i="1" strike="noStrike" spc="-1" dirty="0">
                <a:solidFill>
                  <a:srgbClr val="000000"/>
                </a:solidFill>
                <a:latin typeface="Calibri"/>
                <a:ea typeface="Liberation Serif;Times New Roman"/>
              </a:rPr>
              <a:t> </a:t>
            </a:r>
            <a:r>
              <a:rPr lang="en-US" sz="3600" i="1" strike="noStrike" spc="-1" dirty="0">
                <a:solidFill>
                  <a:srgbClr val="000000"/>
                </a:solidFill>
                <a:latin typeface="Calibri"/>
                <a:ea typeface="Calibri"/>
              </a:rPr>
              <a:t>αποδοχή</a:t>
            </a:r>
            <a:r>
              <a:rPr lang="en-US" sz="3600" i="1" strike="noStrike" spc="-1" dirty="0">
                <a:solidFill>
                  <a:srgbClr val="000000"/>
                </a:solidFill>
                <a:latin typeface="Calibri"/>
                <a:ea typeface="Liberation Serif;Times New Roman"/>
              </a:rPr>
              <a:t> </a:t>
            </a:r>
            <a:r>
              <a:rPr lang="en-US" sz="3600" i="1" strike="noStrike" spc="-1" dirty="0">
                <a:solidFill>
                  <a:srgbClr val="000000"/>
                </a:solidFill>
                <a:latin typeface="Calibri"/>
                <a:ea typeface="Calibri"/>
              </a:rPr>
              <a:t>του</a:t>
            </a:r>
            <a:r>
              <a:rPr lang="en-US" sz="3600" i="1" strike="noStrike" spc="-1" dirty="0">
                <a:solidFill>
                  <a:srgbClr val="000000"/>
                </a:solidFill>
                <a:latin typeface="Calibri"/>
                <a:ea typeface="Liberation Serif;Times New Roman"/>
              </a:rPr>
              <a:t> </a:t>
            </a:r>
            <a:r>
              <a:rPr lang="en-US" sz="3600" i="1" strike="noStrike" spc="-1" dirty="0">
                <a:solidFill>
                  <a:srgbClr val="000000"/>
                </a:solidFill>
                <a:latin typeface="Calibri"/>
                <a:ea typeface="Calibri"/>
              </a:rPr>
              <a:t>θανάτου</a:t>
            </a:r>
            <a:r>
              <a:rPr lang="en-US" sz="3600" i="1" strike="noStrike" spc="-1" dirty="0">
                <a:solidFill>
                  <a:srgbClr val="000000"/>
                </a:solidFill>
                <a:latin typeface="Calibri"/>
                <a:ea typeface="Liberation Serif;Times New Roman"/>
              </a:rPr>
              <a:t>; </a:t>
            </a:r>
            <a:endParaRPr lang="en-US" sz="3600" i="1" spc="-1" dirty="0">
              <a:solidFill>
                <a:srgbClr val="000000"/>
              </a:solidFill>
              <a:latin typeface="Calibri"/>
              <a:ea typeface="Liberation Serif;Times New Roman"/>
            </a:endParaRPr>
          </a:p>
          <a:p>
            <a:pPr marL="2160" algn="ctr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</a:pPr>
            <a:r>
              <a:rPr lang="en-US" sz="3600" i="1" strike="noStrike" spc="-1" dirty="0" err="1">
                <a:solidFill>
                  <a:srgbClr val="000000"/>
                </a:solidFill>
                <a:latin typeface="Calibri"/>
                <a:ea typeface="Calibri"/>
              </a:rPr>
              <a:t>Είν</a:t>
            </a:r>
            <a:r>
              <a:rPr lang="en-US" sz="3600" i="1" strike="noStrike" spc="-1" dirty="0">
                <a:solidFill>
                  <a:srgbClr val="000000"/>
                </a:solidFill>
                <a:latin typeface="Calibri"/>
                <a:ea typeface="Calibri"/>
              </a:rPr>
              <a:t>αι</a:t>
            </a:r>
            <a:r>
              <a:rPr lang="en-US" sz="3600" i="1" strike="noStrike" spc="-1" dirty="0">
                <a:solidFill>
                  <a:srgbClr val="000000"/>
                </a:solidFill>
                <a:latin typeface="Calibri"/>
                <a:ea typeface="Liberation Serif;Times New Roman"/>
              </a:rPr>
              <a:t> </a:t>
            </a:r>
            <a:r>
              <a:rPr lang="en-US" sz="3600" i="1" strike="noStrike" spc="-1" dirty="0">
                <a:solidFill>
                  <a:srgbClr val="000000"/>
                </a:solidFill>
                <a:latin typeface="Calibri"/>
                <a:ea typeface="Calibri"/>
              </a:rPr>
              <a:t>αντιφατικά</a:t>
            </a:r>
            <a:r>
              <a:rPr lang="en-US" sz="3600" i="1" strike="noStrike" spc="-1" dirty="0">
                <a:solidFill>
                  <a:srgbClr val="000000"/>
                </a:solidFill>
                <a:latin typeface="Calibri"/>
                <a:ea typeface="Liberation Serif;Times New Roman"/>
              </a:rPr>
              <a:t> </a:t>
            </a:r>
            <a:r>
              <a:rPr lang="en-US" sz="3600" i="1" strike="noStrike" spc="-1" dirty="0">
                <a:solidFill>
                  <a:srgbClr val="000000"/>
                </a:solidFill>
                <a:latin typeface="Calibri"/>
                <a:ea typeface="Calibri"/>
              </a:rPr>
              <a:t>ή</a:t>
            </a:r>
            <a:r>
              <a:rPr lang="en-US" sz="3600" i="1" strike="noStrike" spc="-1" dirty="0">
                <a:solidFill>
                  <a:srgbClr val="000000"/>
                </a:solidFill>
                <a:latin typeface="Calibri"/>
                <a:ea typeface="Liberation Serif;Times New Roman"/>
              </a:rPr>
              <a:t> </a:t>
            </a:r>
            <a:r>
              <a:rPr lang="en-US" sz="3600" i="1" strike="noStrike" spc="-1" dirty="0">
                <a:solidFill>
                  <a:srgbClr val="000000"/>
                </a:solidFill>
                <a:latin typeface="Calibri"/>
                <a:ea typeface="Calibri"/>
              </a:rPr>
              <a:t>συμπληρωματικά</a:t>
            </a:r>
            <a:r>
              <a:rPr lang="en-US" sz="3600" i="1" strike="noStrike" spc="-1" dirty="0">
                <a:solidFill>
                  <a:srgbClr val="000000"/>
                </a:solidFill>
                <a:latin typeface="Calibri"/>
                <a:ea typeface="Liberation Serif;Times New Roman"/>
              </a:rPr>
              <a:t>;</a:t>
            </a:r>
            <a:endParaRPr lang="en-US" sz="3600" i="1" strike="noStrike" spc="-1" dirty="0">
              <a:latin typeface="Arial"/>
            </a:endParaRPr>
          </a:p>
          <a:p>
            <a:pPr marL="343080" indent="-340920" algn="ctr"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endParaRPr lang="en-US" sz="3600" i="1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AB4E4"/>
            </a:gs>
            <a:gs pos="100000">
              <a:srgbClr val="C1D1EC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1 - Τίτλος_0"/>
          <p:cNvSpPr/>
          <p:nvPr/>
        </p:nvSpPr>
        <p:spPr>
          <a:xfrm>
            <a:off x="457200" y="274680"/>
            <a:ext cx="8227440" cy="1140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 fontScale="90000" lnSpcReduction="20000"/>
          </a:bodyPr>
          <a:lstStyle/>
          <a:p>
            <a:pPr algn="ctr">
              <a:lnSpc>
                <a:spcPct val="100000"/>
              </a:lnSpc>
            </a:pPr>
            <a:r>
              <a:rPr lang="el-GR" sz="4400" b="1" strike="noStrike" spc="-1">
                <a:solidFill>
                  <a:srgbClr val="000000"/>
                </a:solidFill>
                <a:latin typeface="Calibri"/>
                <a:ea typeface="DejaVu Sans"/>
              </a:rPr>
              <a:t>Ηθικές</a:t>
            </a:r>
            <a:r>
              <a:rPr lang="en-US" sz="4400" b="1" strike="noStrike" spc="-1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4400" b="1" strike="noStrike" spc="-1">
                <a:solidFill>
                  <a:srgbClr val="000000"/>
                </a:solidFill>
                <a:latin typeface="Calibri"/>
                <a:ea typeface="DejaVu Sans"/>
              </a:rPr>
              <a:t>Πτυχές</a:t>
            </a:r>
            <a:r>
              <a:rPr lang="en-US" sz="4400" b="1" strike="noStrike" spc="-1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4400" b="1" strike="noStrike" spc="-1">
                <a:solidFill>
                  <a:srgbClr val="000000"/>
                </a:solidFill>
                <a:latin typeface="Calibri"/>
                <a:ea typeface="DejaVu Sans"/>
              </a:rPr>
              <a:t>της</a:t>
            </a:r>
            <a:r>
              <a:rPr lang="en-US" sz="4400" b="1" strike="noStrike" spc="-1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4400" b="1" strike="noStrike" spc="-1">
                <a:solidFill>
                  <a:srgbClr val="000000"/>
                </a:solidFill>
                <a:latin typeface="Calibri"/>
                <a:ea typeface="DejaVu Sans"/>
              </a:rPr>
              <a:t>Παρηγορικής</a:t>
            </a:r>
            <a:r>
              <a:rPr lang="en-US" sz="4400" b="1" strike="noStrike" spc="-1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4400" b="1" strike="noStrike" spc="-1">
                <a:solidFill>
                  <a:srgbClr val="000000"/>
                </a:solidFill>
                <a:latin typeface="Calibri"/>
                <a:ea typeface="DejaVu Sans"/>
              </a:rPr>
              <a:t>Φροντίδας </a:t>
            </a:r>
            <a:endParaRPr lang="en-US" sz="4400" b="0" strike="noStrike" spc="-1">
              <a:latin typeface="Arial"/>
            </a:endParaRPr>
          </a:p>
        </p:txBody>
      </p:sp>
      <p:sp>
        <p:nvSpPr>
          <p:cNvPr id="171" name="2 - Θέση περιεχομένου_2"/>
          <p:cNvSpPr/>
          <p:nvPr/>
        </p:nvSpPr>
        <p:spPr>
          <a:xfrm>
            <a:off x="457200" y="1419282"/>
            <a:ext cx="8227440" cy="496204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  <a:spcBef>
                <a:spcPts val="641"/>
              </a:spcBef>
            </a:pP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Calibri"/>
              </a:rPr>
              <a:t>Η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Liberation Serif;Times New Roman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Calibri"/>
                <a:ea typeface="Calibri"/>
              </a:rPr>
              <a:t>θεολογί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Calibri"/>
              </a:rPr>
              <a:t>α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Liberation Serif;Times New Roman"/>
              </a:rPr>
              <a:t> 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Calibri"/>
              </a:rPr>
              <a:t>δεν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Liberation Serif;Times New Roman"/>
              </a:rPr>
              <a:t> 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Calibri"/>
              </a:rPr>
              <a:t>έρχεται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Liberation Serif;Times New Roman"/>
              </a:rPr>
              <a:t> 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Calibri"/>
              </a:rPr>
              <a:t>να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Liberation Serif;Times New Roman"/>
              </a:rPr>
              <a:t> 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Calibri"/>
              </a:rPr>
              <a:t>αντιπαρατεθεί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Liberation Serif;Times New Roman"/>
              </a:rPr>
              <a:t> 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Calibri"/>
              </a:rPr>
              <a:t>στην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Liberation Serif;Times New Roman"/>
              </a:rPr>
              <a:t> 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Calibri"/>
              </a:rPr>
              <a:t>ιατρική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Liberation Serif;Times New Roman"/>
              </a:rPr>
              <a:t>, 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Calibri"/>
              </a:rPr>
              <a:t>αλλά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Liberation Serif;Times New Roman"/>
              </a:rPr>
              <a:t> 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Calibri"/>
              </a:rPr>
              <a:t>να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Liberation Serif;Times New Roman"/>
              </a:rPr>
              <a:t> 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Calibri"/>
              </a:rPr>
              <a:t>τη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Liberation Serif;Times New Roman"/>
              </a:rPr>
              <a:t> 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Calibri"/>
              </a:rPr>
              <a:t>συμπληρώσει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Liberation Serif;Times New Roman"/>
              </a:rPr>
              <a:t>.</a:t>
            </a:r>
            <a:br>
              <a:rPr sz="2400" dirty="0"/>
            </a:b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Calibri"/>
              </a:rPr>
              <a:t>Μας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Liberation Serif;Times New Roman"/>
              </a:rPr>
              <a:t> 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Calibri"/>
              </a:rPr>
              <a:t>υπ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Calibri"/>
                <a:ea typeface="Calibri"/>
              </a:rPr>
              <a:t>ενθυμίζει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Liberation Serif;Times New Roman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Calibri"/>
                <a:ea typeface="Calibri"/>
              </a:rPr>
              <a:t>ότι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Liberation Serif;Times New Roman"/>
              </a:rPr>
              <a:t> 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Calibri"/>
              </a:rPr>
              <a:t>η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Liberation Serif;Times New Roman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Calibri"/>
                <a:ea typeface="Calibri"/>
              </a:rPr>
              <a:t>φροντίδ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Calibri"/>
              </a:rPr>
              <a:t>α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Liberation Serif;Times New Roman"/>
              </a:rPr>
              <a:t> 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Calibri"/>
              </a:rPr>
              <a:t>του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Liberation Serif;Times New Roman"/>
              </a:rPr>
              <a:t> 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Calibri"/>
              </a:rPr>
              <a:t>πάσχοντος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Liberation Serif;Times New Roman"/>
              </a:rPr>
              <a:t> 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Calibri"/>
              </a:rPr>
              <a:t>δεν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Liberation Serif;Times New Roman"/>
              </a:rPr>
              <a:t> 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Calibri"/>
              </a:rPr>
              <a:t>είναι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Liberation Serif;Times New Roman"/>
              </a:rPr>
              <a:t> 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Calibri"/>
              </a:rPr>
              <a:t>μόνο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Liberation Serif;Times New Roman"/>
              </a:rPr>
              <a:t> 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Calibri"/>
              </a:rPr>
              <a:t>τεχνική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Liberation Serif;Times New Roman"/>
              </a:rPr>
              <a:t> 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Calibri"/>
              </a:rPr>
              <a:t>ή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Liberation Serif;Times New Roman"/>
              </a:rPr>
              <a:t> 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Calibri"/>
              </a:rPr>
              <a:t>ηθική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Liberation Serif;Times New Roman"/>
              </a:rPr>
              <a:t> 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Calibri"/>
              </a:rPr>
              <a:t>πράξη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Liberation Serif;Times New Roman"/>
              </a:rPr>
              <a:t>, 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Calibri"/>
              </a:rPr>
              <a:t>αλλά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Liberation Serif;Times New Roman"/>
              </a:rPr>
              <a:t> 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Calibri"/>
              </a:rPr>
              <a:t>πνευματική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Liberation Serif;Times New Roman"/>
              </a:rPr>
              <a:t> 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Calibri"/>
              </a:rPr>
              <a:t>συνάντηση</a:t>
            </a:r>
            <a:endParaRPr lang="en-US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lang="en-US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lang="en-US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lang="en-US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n-US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1417"/>
              </a:spcBef>
            </a:pPr>
            <a:br>
              <a:rPr sz="1100" dirty="0"/>
            </a:br>
            <a:r>
              <a:rPr lang="en-US" b="1" strike="noStrike" spc="-1" dirty="0">
                <a:solidFill>
                  <a:srgbClr val="000000"/>
                </a:solidFill>
                <a:latin typeface="Calibri"/>
                <a:ea typeface="Microsoft YaHei"/>
              </a:rPr>
              <a:t> </a:t>
            </a:r>
            <a:endParaRPr lang="en-US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1417"/>
              </a:spcBef>
            </a:pPr>
            <a:endParaRPr lang="en-US" sz="2400" b="1" strike="noStrike" spc="-1" dirty="0">
              <a:solidFill>
                <a:srgbClr val="000000"/>
              </a:solidFill>
              <a:latin typeface="Calibri"/>
              <a:ea typeface="Liberation Serif;Times New Roman"/>
            </a:endParaRPr>
          </a:p>
          <a:p>
            <a:pPr>
              <a:lnSpc>
                <a:spcPct val="100000"/>
              </a:lnSpc>
              <a:spcBef>
                <a:spcPts val="1417"/>
              </a:spcBef>
            </a:pPr>
            <a:r>
              <a:rPr lang="en-US" sz="2800" i="1" strike="noStrike" spc="-1" dirty="0">
                <a:solidFill>
                  <a:srgbClr val="000000"/>
                </a:solidFill>
                <a:latin typeface="Calibri"/>
                <a:ea typeface="Liberation Serif;Times New Roman"/>
              </a:rPr>
              <a:t>«</a:t>
            </a:r>
            <a:r>
              <a:rPr lang="en-US" sz="2800" i="1" strike="noStrike" spc="-1" dirty="0">
                <a:solidFill>
                  <a:srgbClr val="000000"/>
                </a:solidFill>
                <a:latin typeface="Calibri"/>
                <a:ea typeface="Calibri"/>
              </a:rPr>
              <a:t>Η</a:t>
            </a:r>
            <a:r>
              <a:rPr lang="en-US" sz="2800" i="1" strike="noStrike" spc="-1" dirty="0">
                <a:solidFill>
                  <a:srgbClr val="000000"/>
                </a:solidFill>
                <a:latin typeface="Calibri"/>
                <a:ea typeface="Liberation Serif;Times New Roman"/>
              </a:rPr>
              <a:t> </a:t>
            </a:r>
            <a:r>
              <a:rPr lang="en-US" sz="2800" i="1" strike="noStrike" spc="-1" dirty="0">
                <a:solidFill>
                  <a:srgbClr val="000000"/>
                </a:solidFill>
                <a:latin typeface="Calibri"/>
                <a:ea typeface="Calibri"/>
              </a:rPr>
              <a:t>π</a:t>
            </a:r>
            <a:r>
              <a:rPr lang="en-US" sz="2800" i="1" strike="noStrike" spc="-1" dirty="0" err="1">
                <a:solidFill>
                  <a:srgbClr val="000000"/>
                </a:solidFill>
                <a:latin typeface="Calibri"/>
                <a:ea typeface="Calibri"/>
              </a:rPr>
              <a:t>ίστη</a:t>
            </a:r>
            <a:r>
              <a:rPr lang="en-US" sz="2800" i="1" strike="noStrike" spc="-1" dirty="0">
                <a:solidFill>
                  <a:srgbClr val="000000"/>
                </a:solidFill>
                <a:latin typeface="Calibri"/>
                <a:ea typeface="Liberation Serif;Times New Roman"/>
              </a:rPr>
              <a:t> </a:t>
            </a:r>
            <a:r>
              <a:rPr lang="en-US" sz="2800" i="1" strike="noStrike" spc="-1" dirty="0" err="1">
                <a:solidFill>
                  <a:srgbClr val="000000"/>
                </a:solidFill>
                <a:latin typeface="Calibri"/>
                <a:ea typeface="Calibri"/>
              </a:rPr>
              <a:t>δεν</a:t>
            </a:r>
            <a:r>
              <a:rPr lang="en-US" sz="2800" i="1" strike="noStrike" spc="-1" dirty="0">
                <a:solidFill>
                  <a:srgbClr val="000000"/>
                </a:solidFill>
                <a:latin typeface="Calibri"/>
                <a:ea typeface="Liberation Serif;Times New Roman"/>
              </a:rPr>
              <a:t> </a:t>
            </a:r>
            <a:r>
              <a:rPr lang="en-US" sz="2800" i="1" strike="noStrike" spc="-1" dirty="0">
                <a:solidFill>
                  <a:srgbClr val="000000"/>
                </a:solidFill>
                <a:latin typeface="Calibri"/>
                <a:ea typeface="Calibri"/>
              </a:rPr>
              <a:t>κατα</a:t>
            </a:r>
            <a:r>
              <a:rPr lang="en-US" sz="2800" i="1" strike="noStrike" spc="-1" dirty="0" err="1">
                <a:solidFill>
                  <a:srgbClr val="000000"/>
                </a:solidFill>
                <a:latin typeface="Calibri"/>
                <a:ea typeface="Calibri"/>
              </a:rPr>
              <a:t>ργεί</a:t>
            </a:r>
            <a:r>
              <a:rPr lang="en-US" sz="2800" i="1" strike="noStrike" spc="-1" dirty="0">
                <a:solidFill>
                  <a:srgbClr val="000000"/>
                </a:solidFill>
                <a:latin typeface="Calibri"/>
                <a:ea typeface="Liberation Serif;Times New Roman"/>
              </a:rPr>
              <a:t> </a:t>
            </a:r>
            <a:r>
              <a:rPr lang="en-US" sz="2800" i="1" strike="noStrike" spc="-1" dirty="0" err="1">
                <a:solidFill>
                  <a:srgbClr val="000000"/>
                </a:solidFill>
                <a:latin typeface="Calibri"/>
                <a:ea typeface="Calibri"/>
              </a:rPr>
              <a:t>τον</a:t>
            </a:r>
            <a:r>
              <a:rPr lang="en-US" sz="2800" i="1" strike="noStrike" spc="-1" dirty="0">
                <a:solidFill>
                  <a:srgbClr val="000000"/>
                </a:solidFill>
                <a:latin typeface="Calibri"/>
                <a:ea typeface="Liberation Serif;Times New Roman"/>
              </a:rPr>
              <a:t> </a:t>
            </a:r>
            <a:r>
              <a:rPr lang="en-US" sz="2800" i="1" strike="noStrike" spc="-1" dirty="0">
                <a:solidFill>
                  <a:srgbClr val="000000"/>
                </a:solidFill>
                <a:latin typeface="Calibri"/>
                <a:ea typeface="Calibri"/>
              </a:rPr>
              <a:t>π</a:t>
            </a:r>
            <a:r>
              <a:rPr lang="en-US" sz="2800" i="1" strike="noStrike" spc="-1" dirty="0" err="1">
                <a:solidFill>
                  <a:srgbClr val="000000"/>
                </a:solidFill>
                <a:latin typeface="Calibri"/>
                <a:ea typeface="Calibri"/>
              </a:rPr>
              <a:t>όνο</a:t>
            </a:r>
            <a:r>
              <a:rPr lang="en-US" sz="2800" i="1" strike="noStrike" spc="-1" dirty="0">
                <a:solidFill>
                  <a:srgbClr val="000000"/>
                </a:solidFill>
                <a:latin typeface="Calibri"/>
                <a:ea typeface="Liberation Serif;Times New Roman"/>
              </a:rPr>
              <a:t>· </a:t>
            </a:r>
            <a:r>
              <a:rPr lang="en-US" sz="2800" i="1" strike="noStrike" spc="-1" dirty="0" err="1">
                <a:solidFill>
                  <a:srgbClr val="000000"/>
                </a:solidFill>
                <a:latin typeface="Calibri"/>
                <a:ea typeface="Calibri"/>
              </a:rPr>
              <a:t>τον</a:t>
            </a:r>
            <a:r>
              <a:rPr lang="en-US" sz="2800" i="1" strike="noStrike" spc="-1" dirty="0">
                <a:solidFill>
                  <a:srgbClr val="000000"/>
                </a:solidFill>
                <a:latin typeface="Calibri"/>
                <a:ea typeface="Liberation Serif;Times New Roman"/>
              </a:rPr>
              <a:t> </a:t>
            </a:r>
            <a:r>
              <a:rPr lang="en-US" sz="2800" i="1" strike="noStrike" spc="-1" dirty="0" err="1">
                <a:solidFill>
                  <a:srgbClr val="000000"/>
                </a:solidFill>
                <a:latin typeface="Calibri"/>
                <a:ea typeface="Calibri"/>
              </a:rPr>
              <a:t>φωτίζει</a:t>
            </a:r>
            <a:r>
              <a:rPr lang="en-US" sz="2800" i="1" strike="noStrike" spc="-1" dirty="0">
                <a:solidFill>
                  <a:srgbClr val="000000"/>
                </a:solidFill>
                <a:latin typeface="Calibri"/>
                <a:ea typeface="Liberation Serif;Times New Roman"/>
              </a:rPr>
              <a:t>.»</a:t>
            </a:r>
            <a:endParaRPr lang="en-US" sz="2800" i="1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endParaRPr lang="en-US" sz="2400" b="0" strike="noStrike" spc="-1" dirty="0">
              <a:latin typeface="Arial"/>
            </a:endParaRPr>
          </a:p>
        </p:txBody>
      </p:sp>
      <p:pic>
        <p:nvPicPr>
          <p:cNvPr id="172" name="130 - Εικόνα"/>
          <p:cNvPicPr/>
          <p:nvPr/>
        </p:nvPicPr>
        <p:blipFill>
          <a:blip r:embed="rId2"/>
          <a:stretch/>
        </p:blipFill>
        <p:spPr>
          <a:xfrm>
            <a:off x="2375756" y="2996952"/>
            <a:ext cx="4392488" cy="292188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AB4E4"/>
            </a:gs>
            <a:gs pos="100000">
              <a:srgbClr val="C1D1EC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1 - Τίτλος_3"/>
          <p:cNvSpPr/>
          <p:nvPr/>
        </p:nvSpPr>
        <p:spPr>
          <a:xfrm>
            <a:off x="457200" y="274680"/>
            <a:ext cx="8227440" cy="1140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>
              <a:lnSpc>
                <a:spcPct val="100000"/>
              </a:lnSpc>
              <a:spcAft>
                <a:spcPts val="1414"/>
              </a:spcAft>
            </a:pPr>
            <a:r>
              <a:rPr lang="el-GR" sz="3200" b="1" strike="noStrike" spc="-1" dirty="0">
                <a:solidFill>
                  <a:srgbClr val="000000"/>
                </a:solidFill>
                <a:latin typeface="Calibri"/>
                <a:ea typeface="Liberation Serif;Times New Roman"/>
              </a:rPr>
              <a:t>Κοινωνιολογική Διάσταση της </a:t>
            </a:r>
            <a:r>
              <a:rPr lang="el-GR" sz="3200" b="1" strike="noStrike" spc="-1" dirty="0" err="1">
                <a:solidFill>
                  <a:srgbClr val="000000"/>
                </a:solidFill>
                <a:latin typeface="Calibri"/>
                <a:ea typeface="Liberation Serif;Times New Roman"/>
              </a:rPr>
              <a:t>Παρηγορικής</a:t>
            </a:r>
            <a:r>
              <a:rPr lang="el-GR" sz="3200" b="1" strike="noStrike" spc="-1" dirty="0">
                <a:solidFill>
                  <a:srgbClr val="000000"/>
                </a:solidFill>
                <a:latin typeface="Calibri"/>
                <a:ea typeface="Liberation Serif;Times New Roman"/>
              </a:rPr>
              <a:t>                                 Φροντίδας</a:t>
            </a:r>
            <a:endParaRPr lang="en-US" sz="3200" b="0" strike="noStrike" spc="-1" dirty="0">
              <a:latin typeface="Arial"/>
            </a:endParaRPr>
          </a:p>
        </p:txBody>
      </p:sp>
      <p:sp>
        <p:nvSpPr>
          <p:cNvPr id="174" name="2 - Θέση περιεχομένου_1"/>
          <p:cNvSpPr/>
          <p:nvPr/>
        </p:nvSpPr>
        <p:spPr>
          <a:xfrm>
            <a:off x="357120" y="1428840"/>
            <a:ext cx="8499240" cy="5213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216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</a:pPr>
            <a:r>
              <a:rPr lang="en-US" sz="2500" b="0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 </a:t>
            </a:r>
            <a:r>
              <a:rPr lang="en-US" sz="2500" b="0" strike="noStrike" spc="-1" dirty="0" err="1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Πώς</a:t>
            </a:r>
            <a:r>
              <a:rPr lang="en-US" sz="2500" b="0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 </a:t>
            </a:r>
            <a:r>
              <a:rPr lang="en-US" sz="2500" b="0" strike="noStrike" spc="-1" dirty="0" err="1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κάθε</a:t>
            </a:r>
            <a:r>
              <a:rPr lang="en-US" sz="2500" b="0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 </a:t>
            </a:r>
            <a:r>
              <a:rPr lang="en-US" sz="2500" b="0" strike="noStrike" spc="-1" dirty="0" err="1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κοινωνί</a:t>
            </a:r>
            <a:r>
              <a:rPr lang="en-US" sz="2500" b="0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α “ορίζει” τον θάνατο:</a:t>
            </a:r>
            <a:endParaRPr lang="en-US" sz="2500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5060" indent="-3429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en-US" sz="2500" b="0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 </a:t>
            </a:r>
            <a:r>
              <a:rPr lang="en-US" sz="2500" b="0" strike="noStrike" spc="-1" dirty="0" err="1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Άλλες</a:t>
            </a:r>
            <a:r>
              <a:rPr lang="en-US" sz="2500" b="0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 </a:t>
            </a:r>
            <a:r>
              <a:rPr lang="en-US" sz="2500" b="0" strike="noStrike" spc="-1" dirty="0" err="1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τον</a:t>
            </a:r>
            <a:r>
              <a:rPr lang="en-US" sz="2500" b="0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 β</a:t>
            </a:r>
            <a:r>
              <a:rPr lang="en-US" sz="2500" b="0" strike="noStrike" spc="-1" dirty="0" err="1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λέ</a:t>
            </a:r>
            <a:r>
              <a:rPr lang="en-US" sz="2500" b="0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πουν ως ταμπού, άλλες ως φυσικό κύκλο</a:t>
            </a:r>
            <a:endParaRPr lang="en-US" sz="2500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5060" indent="-3429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en-US" sz="2500" b="0" strike="noStrike" spc="-1" dirty="0" err="1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Στις</a:t>
            </a:r>
            <a:r>
              <a:rPr lang="en-US" sz="2500" b="0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 </a:t>
            </a:r>
            <a:r>
              <a:rPr lang="en-US" sz="2500" b="0" strike="noStrike" spc="-1" dirty="0" err="1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δυτικές</a:t>
            </a:r>
            <a:r>
              <a:rPr lang="en-US" sz="2500" b="0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 </a:t>
            </a:r>
            <a:r>
              <a:rPr lang="en-US" sz="2500" b="0" strike="noStrike" spc="-1" dirty="0" err="1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κοινωνίες</a:t>
            </a:r>
            <a:r>
              <a:rPr lang="en-US" sz="2500" b="0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, </a:t>
            </a:r>
            <a:r>
              <a:rPr lang="en-US" sz="2500" b="0" strike="noStrike" spc="-1" dirty="0" err="1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κυρι</a:t>
            </a:r>
            <a:r>
              <a:rPr lang="en-US" sz="2500" b="0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αρχεί η ιατρικοποίηση του θανάτου </a:t>
            </a:r>
            <a:endParaRPr lang="en-US" sz="2500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5060" indent="-3429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en-US" sz="2500" b="0" strike="noStrike" spc="-1" dirty="0" err="1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Σε</a:t>
            </a:r>
            <a:r>
              <a:rPr lang="en-US" sz="2500" b="0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 π</a:t>
            </a:r>
            <a:r>
              <a:rPr lang="en-US" sz="2500" b="0" strike="noStrike" spc="-1" dirty="0" err="1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ιο</a:t>
            </a:r>
            <a:r>
              <a:rPr lang="en-US" sz="2500" b="0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 παρα</a:t>
            </a:r>
            <a:r>
              <a:rPr lang="en-US" sz="2500" b="0" strike="noStrike" spc="-1" dirty="0" err="1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δοσι</a:t>
            </a:r>
            <a:r>
              <a:rPr lang="en-US" sz="2500" b="0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ακές κοινωνίες, όπως στην Ελλάδα παλαιότερα ή σε αγροτικές κοινότητες της Αφρικής, ο θάνατος παραμένει κοινό γεγονός.</a:t>
            </a:r>
            <a:endParaRPr lang="en-US" sz="2500" b="0" strike="noStrike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lang="en-US" sz="2500" b="0" strike="noStrike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r>
              <a:rPr lang="en-US" sz="2500" b="1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«Η πα</a:t>
            </a:r>
            <a:r>
              <a:rPr lang="en-US" sz="2500" b="1" strike="noStrike" spc="-1" dirty="0" err="1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ρηγορική</a:t>
            </a:r>
            <a:r>
              <a:rPr lang="en-US" sz="2500" b="1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 </a:t>
            </a:r>
            <a:r>
              <a:rPr lang="en-US" sz="2500" b="1" strike="noStrike" spc="-1" dirty="0" err="1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φροντίδ</a:t>
            </a:r>
            <a:r>
              <a:rPr lang="en-US" sz="2500" b="1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α λοιπόν δεν είναι απλώς μια ιατρική πρακτική, αλλά μια πολιτισμική δήλωση για το πώς θέλουμε να “πεθαίνουμε” ως κοινωνία.»</a:t>
            </a:r>
            <a:br>
              <a:rPr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sz="2500" b="0" strike="noStrike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endParaRPr lang="en-US" sz="2500" b="0" strike="noStrike" spc="-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AB4E4"/>
            </a:gs>
            <a:gs pos="100000">
              <a:srgbClr val="C1D1EC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1 - Τίτλος_5"/>
          <p:cNvSpPr/>
          <p:nvPr/>
        </p:nvSpPr>
        <p:spPr>
          <a:xfrm>
            <a:off x="457200" y="274680"/>
            <a:ext cx="8227440" cy="1140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>
              <a:lnSpc>
                <a:spcPct val="100000"/>
              </a:lnSpc>
              <a:spcAft>
                <a:spcPts val="1414"/>
              </a:spcAft>
            </a:pPr>
            <a:r>
              <a:rPr lang="el-GR" sz="3200" b="1" strike="noStrike" spc="-1" dirty="0">
                <a:solidFill>
                  <a:srgbClr val="000000"/>
                </a:solidFill>
                <a:latin typeface="Calibri"/>
                <a:ea typeface="Liberation Serif;Times New Roman"/>
              </a:rPr>
              <a:t>Κοινωνιολογική Διάσταση της </a:t>
            </a:r>
            <a:r>
              <a:rPr lang="el-GR" sz="3200" b="1" strike="noStrike" spc="-1" dirty="0" err="1">
                <a:solidFill>
                  <a:srgbClr val="000000"/>
                </a:solidFill>
                <a:latin typeface="Calibri"/>
                <a:ea typeface="Liberation Serif;Times New Roman"/>
              </a:rPr>
              <a:t>Παρηγορικής</a:t>
            </a:r>
            <a:r>
              <a:rPr lang="el-GR" sz="3200" b="1" strike="noStrike" spc="-1" dirty="0">
                <a:solidFill>
                  <a:srgbClr val="000000"/>
                </a:solidFill>
                <a:latin typeface="Calibri"/>
                <a:ea typeface="Liberation Serif;Times New Roman"/>
              </a:rPr>
              <a:t>                                 Φροντίδας</a:t>
            </a:r>
            <a:endParaRPr lang="en-US" sz="3200" b="0" strike="noStrike" spc="-1" dirty="0">
              <a:latin typeface="Arial"/>
            </a:endParaRPr>
          </a:p>
        </p:txBody>
      </p:sp>
      <p:sp>
        <p:nvSpPr>
          <p:cNvPr id="176" name="2 - Θέση περιεχομένου_5"/>
          <p:cNvSpPr/>
          <p:nvPr/>
        </p:nvSpPr>
        <p:spPr>
          <a:xfrm>
            <a:off x="457200" y="2060848"/>
            <a:ext cx="8227440" cy="406311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 lnSpcReduction="10000"/>
          </a:bodyPr>
          <a:lstStyle/>
          <a:p>
            <a:pPr marL="459360" indent="-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32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Πώς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α</a:t>
            </a:r>
            <a:r>
              <a:rPr lang="en-US" sz="32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ντιμετω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πίζει σήμερα η ελληνική κοινωνία τον θάνατο; </a:t>
            </a:r>
          </a:p>
          <a:p>
            <a:pPr marL="459360" indent="-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32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Ως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φυσικό φαινόμενο ή ως απ</a:t>
            </a:r>
            <a:r>
              <a:rPr lang="en-US" sz="32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οτυχί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α;</a:t>
            </a:r>
            <a:endParaRPr lang="en-US" sz="32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lang="en-US" sz="32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endParaRPr lang="en-US" sz="32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lang="en-US" sz="32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br>
              <a:rPr dirty="0"/>
            </a:br>
            <a:endParaRPr lang="en-US" sz="32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endParaRPr lang="en-US" sz="32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AB4E4"/>
            </a:gs>
            <a:gs pos="100000">
              <a:srgbClr val="C1D1EC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1 - Τίτλος_6"/>
          <p:cNvSpPr/>
          <p:nvPr/>
        </p:nvSpPr>
        <p:spPr>
          <a:xfrm>
            <a:off x="457200" y="274680"/>
            <a:ext cx="8227440" cy="1140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>
              <a:lnSpc>
                <a:spcPct val="100000"/>
              </a:lnSpc>
              <a:spcAft>
                <a:spcPts val="1414"/>
              </a:spcAft>
            </a:pPr>
            <a:r>
              <a:rPr lang="el-GR" sz="3200" b="1" strike="noStrike" spc="-1" dirty="0">
                <a:solidFill>
                  <a:srgbClr val="000000"/>
                </a:solidFill>
                <a:latin typeface="Calibri"/>
                <a:ea typeface="Liberation Serif;Times New Roman"/>
              </a:rPr>
              <a:t>Κοινωνιολογική Διάσταση της </a:t>
            </a:r>
            <a:r>
              <a:rPr lang="el-GR" sz="3200" b="1" strike="noStrike" spc="-1" dirty="0" err="1">
                <a:solidFill>
                  <a:srgbClr val="000000"/>
                </a:solidFill>
                <a:latin typeface="Calibri"/>
                <a:ea typeface="Liberation Serif;Times New Roman"/>
              </a:rPr>
              <a:t>Παρηγορικής</a:t>
            </a:r>
            <a:r>
              <a:rPr lang="el-GR" sz="3200" b="1" strike="noStrike" spc="-1" dirty="0">
                <a:solidFill>
                  <a:srgbClr val="000000"/>
                </a:solidFill>
                <a:latin typeface="Calibri"/>
                <a:ea typeface="Liberation Serif;Times New Roman"/>
              </a:rPr>
              <a:t>                                 Φροντίδας</a:t>
            </a:r>
            <a:endParaRPr lang="en-US" sz="3200" b="0" strike="noStrike" spc="-1" dirty="0">
              <a:latin typeface="Arial"/>
            </a:endParaRPr>
          </a:p>
        </p:txBody>
      </p:sp>
      <p:sp>
        <p:nvSpPr>
          <p:cNvPr id="178" name="2 - Θέση περιεχομένου_6"/>
          <p:cNvSpPr/>
          <p:nvPr/>
        </p:nvSpPr>
        <p:spPr>
          <a:xfrm>
            <a:off x="457200" y="1600200"/>
            <a:ext cx="8042040" cy="4398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345060" indent="-3429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Wingdings" panose="05000000000000000000" pitchFamily="2" charset="2"/>
              <a:buChar char="Ø"/>
            </a:pPr>
            <a:r>
              <a:rPr lang="en-US" sz="2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5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Πολιτισμικές</a:t>
            </a:r>
            <a:r>
              <a:rPr lang="en-US" sz="2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5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Αντιλήψεις</a:t>
            </a:r>
            <a:r>
              <a:rPr lang="en-US" sz="2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&amp; </a:t>
            </a:r>
            <a:r>
              <a:rPr lang="en-US" sz="25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Τελετουργίες</a:t>
            </a:r>
            <a:endParaRPr lang="en-US" sz="2500" b="0" strike="noStrike" spc="-1" dirty="0">
              <a:latin typeface="Arial"/>
            </a:endParaRPr>
          </a:p>
          <a:p>
            <a:pPr marL="261938">
              <a:lnSpc>
                <a:spcPct val="100000"/>
              </a:lnSpc>
              <a:spcBef>
                <a:spcPts val="641"/>
              </a:spcBef>
            </a:pPr>
            <a:r>
              <a:rPr lang="en-US" sz="2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→ </a:t>
            </a:r>
            <a:r>
              <a:rPr lang="en-US" sz="25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Οι</a:t>
            </a:r>
            <a:r>
              <a:rPr lang="en-US" sz="2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5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πολιτισμοί</a:t>
            </a:r>
            <a:r>
              <a:rPr lang="en-US" sz="2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5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διαμορφώνουν</a:t>
            </a:r>
            <a:r>
              <a:rPr lang="en-US" sz="2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5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τελείως</a:t>
            </a:r>
            <a:r>
              <a:rPr lang="en-US" sz="2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5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διαφορετικές</a:t>
            </a:r>
            <a:r>
              <a:rPr lang="en-US" sz="2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5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στάσεις</a:t>
            </a:r>
            <a:r>
              <a:rPr lang="en-US" sz="2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5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απέναντι</a:t>
            </a:r>
            <a:r>
              <a:rPr lang="en-US" sz="2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5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στον</a:t>
            </a:r>
            <a:r>
              <a:rPr lang="en-US" sz="2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5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θάνατο</a:t>
            </a:r>
            <a:r>
              <a:rPr lang="en-US" sz="2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.</a:t>
            </a:r>
            <a:endParaRPr lang="en-US" sz="25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r>
              <a:rPr lang="en-US" sz="25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Για</a:t>
            </a:r>
            <a:r>
              <a:rPr lang="en-US" sz="2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5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παράδειγμα</a:t>
            </a:r>
            <a:r>
              <a:rPr lang="en-US" sz="2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:</a:t>
            </a:r>
            <a:endParaRPr lang="en-US" sz="2500" b="0" strike="noStrike" spc="-1" dirty="0">
              <a:latin typeface="Arial"/>
            </a:endParaRPr>
          </a:p>
          <a:p>
            <a:pPr marL="342900" indent="-342900">
              <a:lnSpc>
                <a:spcPct val="100000"/>
              </a:lnSpc>
              <a:spcBef>
                <a:spcPts val="641"/>
              </a:spcBef>
              <a:buFont typeface="Wingdings" panose="05000000000000000000" pitchFamily="2" charset="2"/>
              <a:buChar char="Ø"/>
            </a:pPr>
            <a:r>
              <a:rPr lang="en-US" sz="25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Στην</a:t>
            </a:r>
            <a:r>
              <a:rPr lang="en-US" sz="2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Ιαπ</a:t>
            </a:r>
            <a:r>
              <a:rPr lang="en-US" sz="25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ωνί</a:t>
            </a:r>
            <a:r>
              <a:rPr lang="en-US" sz="2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α, υπάρχει έμφαση στην ηρεμία και την αποδοχή</a:t>
            </a:r>
            <a:endParaRPr lang="en-US" sz="2500" b="0" strike="noStrike" spc="-1" dirty="0">
              <a:latin typeface="Arial"/>
            </a:endParaRPr>
          </a:p>
          <a:p>
            <a:pPr marL="342900" indent="-342900">
              <a:lnSpc>
                <a:spcPct val="100000"/>
              </a:lnSpc>
              <a:spcBef>
                <a:spcPts val="641"/>
              </a:spcBef>
              <a:buFont typeface="Wingdings" panose="05000000000000000000" pitchFamily="2" charset="2"/>
              <a:buChar char="Ø"/>
            </a:pPr>
            <a:r>
              <a:rPr lang="en-US" sz="25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Στη</a:t>
            </a:r>
            <a:r>
              <a:rPr lang="en-US" sz="2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Λα</a:t>
            </a:r>
            <a:r>
              <a:rPr lang="en-US" sz="25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τινική</a:t>
            </a:r>
            <a:r>
              <a:rPr lang="en-US" sz="2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5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Αμερική</a:t>
            </a:r>
            <a:r>
              <a:rPr lang="en-US" sz="2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, ο </a:t>
            </a:r>
            <a:r>
              <a:rPr lang="en-US" sz="25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θάν</a:t>
            </a:r>
            <a:r>
              <a:rPr lang="en-US" sz="2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ατος ενσωματώνεται στον πολιτισμό μέσα από εορτασμούς όπως το Día de los Muertos</a:t>
            </a:r>
            <a:endParaRPr lang="en-US" sz="2500" b="0" strike="noStrike" spc="-1" dirty="0">
              <a:latin typeface="Arial"/>
            </a:endParaRPr>
          </a:p>
          <a:p>
            <a:pPr marL="342900" indent="-342900">
              <a:lnSpc>
                <a:spcPct val="100000"/>
              </a:lnSpc>
              <a:spcBef>
                <a:spcPts val="641"/>
              </a:spcBef>
              <a:buFont typeface="Wingdings" panose="05000000000000000000" pitchFamily="2" charset="2"/>
              <a:buChar char="Ø"/>
            </a:pPr>
            <a:r>
              <a:rPr lang="en-US" sz="25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Στη</a:t>
            </a:r>
            <a:r>
              <a:rPr lang="en-US" sz="2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5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Δύση</a:t>
            </a:r>
            <a:r>
              <a:rPr lang="en-US" sz="2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, </a:t>
            </a:r>
            <a:r>
              <a:rPr lang="en-US" sz="25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συχνά</a:t>
            </a:r>
            <a:r>
              <a:rPr lang="en-US" sz="2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5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κυρι</a:t>
            </a:r>
            <a:r>
              <a:rPr lang="en-US" sz="2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αρχεί η άρνηση και η απομόνωση του θανάτου</a:t>
            </a:r>
            <a:endParaRPr lang="en-US" sz="25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AB4E4"/>
            </a:gs>
            <a:gs pos="100000">
              <a:srgbClr val="C1D1EC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1 - Τίτλος_7"/>
          <p:cNvSpPr/>
          <p:nvPr/>
        </p:nvSpPr>
        <p:spPr>
          <a:xfrm>
            <a:off x="457200" y="274680"/>
            <a:ext cx="8227440" cy="1140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>
              <a:lnSpc>
                <a:spcPct val="100000"/>
              </a:lnSpc>
              <a:spcAft>
                <a:spcPts val="1414"/>
              </a:spcAft>
            </a:pPr>
            <a:r>
              <a:rPr lang="el-GR" sz="3200" b="1" strike="noStrike" spc="-1" dirty="0">
                <a:solidFill>
                  <a:srgbClr val="000000"/>
                </a:solidFill>
                <a:latin typeface="Calibri"/>
                <a:ea typeface="Liberation Serif;Times New Roman"/>
              </a:rPr>
              <a:t>Κοινωνιολογική Διάσταση της </a:t>
            </a:r>
            <a:r>
              <a:rPr lang="el-GR" sz="3200" b="1" strike="noStrike" spc="-1" dirty="0" err="1">
                <a:solidFill>
                  <a:srgbClr val="000000"/>
                </a:solidFill>
                <a:latin typeface="Calibri"/>
                <a:ea typeface="Liberation Serif;Times New Roman"/>
              </a:rPr>
              <a:t>Παρηγορικής</a:t>
            </a:r>
            <a:r>
              <a:rPr lang="el-GR" sz="3200" b="1" strike="noStrike" spc="-1" dirty="0">
                <a:solidFill>
                  <a:srgbClr val="000000"/>
                </a:solidFill>
                <a:latin typeface="Calibri"/>
                <a:ea typeface="Liberation Serif;Times New Roman"/>
              </a:rPr>
              <a:t>                                 Φροντίδας</a:t>
            </a:r>
            <a:endParaRPr lang="en-US" sz="3200" b="0" strike="noStrike" spc="-1" dirty="0">
              <a:latin typeface="Arial"/>
            </a:endParaRPr>
          </a:p>
        </p:txBody>
      </p:sp>
      <p:sp>
        <p:nvSpPr>
          <p:cNvPr id="180" name="2 - Θέση περιεχομένου_7"/>
          <p:cNvSpPr/>
          <p:nvPr/>
        </p:nvSpPr>
        <p:spPr>
          <a:xfrm>
            <a:off x="457200" y="1600200"/>
            <a:ext cx="8227440" cy="4523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 fontScale="32500" lnSpcReduction="20000"/>
          </a:bodyPr>
          <a:lstStyle/>
          <a:p>
            <a:pPr marL="343080" indent="-3409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Wingdings" charset="2"/>
              <a:buChar char=""/>
            </a:pPr>
            <a:r>
              <a:rPr lang="en-US" sz="80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Αυτό</a:t>
            </a:r>
            <a:r>
              <a:rPr lang="en-US" sz="80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επ</a:t>
            </a:r>
            <a:r>
              <a:rPr lang="en-US" sz="80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ηρεάζει</a:t>
            </a:r>
            <a:r>
              <a:rPr lang="en-US" sz="80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80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άμεσ</a:t>
            </a:r>
            <a:r>
              <a:rPr lang="en-US" sz="80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 και την ιατρική πρακτική:</a:t>
            </a:r>
            <a:endParaRPr lang="en-US" sz="8000" b="0" strike="noStrike" spc="-1" dirty="0">
              <a:latin typeface="Arial"/>
            </a:endParaRPr>
          </a:p>
          <a:p>
            <a:pPr marL="261938">
              <a:lnSpc>
                <a:spcPct val="100000"/>
              </a:lnSpc>
              <a:spcBef>
                <a:spcPts val="641"/>
              </a:spcBef>
            </a:pPr>
            <a:r>
              <a:rPr lang="en-US" sz="80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→  </a:t>
            </a:r>
            <a:r>
              <a:rPr lang="en-US" sz="8000" b="1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τι</a:t>
            </a:r>
            <a:r>
              <a:rPr lang="en-US" sz="80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8000" b="1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θεωρείται</a:t>
            </a:r>
            <a:r>
              <a:rPr lang="en-US" sz="80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“</a:t>
            </a:r>
            <a:r>
              <a:rPr lang="en-US" sz="8000" b="1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καλή</a:t>
            </a:r>
            <a:r>
              <a:rPr lang="en-US" sz="80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8000" b="1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φροντίδα</a:t>
            </a:r>
            <a:r>
              <a:rPr lang="en-US" sz="80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”,</a:t>
            </a:r>
            <a:r>
              <a:rPr lang="en-US" sz="80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80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ποιος</a:t>
            </a:r>
            <a:r>
              <a:rPr lang="en-US" sz="80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80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παίρνει</a:t>
            </a:r>
            <a:r>
              <a:rPr lang="en-US" sz="80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80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τις</a:t>
            </a:r>
            <a:r>
              <a:rPr lang="en-US" sz="80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80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αποφάσεις</a:t>
            </a:r>
            <a:r>
              <a:rPr lang="en-US" sz="80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, </a:t>
            </a:r>
            <a:r>
              <a:rPr lang="en-US" sz="80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πώς</a:t>
            </a:r>
            <a:r>
              <a:rPr lang="en-US" sz="80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80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αντιλαμβανόμαστε</a:t>
            </a:r>
            <a:r>
              <a:rPr lang="en-US" sz="80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80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την</a:t>
            </a:r>
            <a:r>
              <a:rPr lang="en-US" sz="80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80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“</a:t>
            </a:r>
            <a:r>
              <a:rPr lang="en-US" sz="8000" b="1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αξιοπρέπεια</a:t>
            </a:r>
            <a:r>
              <a:rPr lang="en-US" sz="80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”</a:t>
            </a:r>
            <a:endParaRPr lang="en-US" sz="80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lang="en-US" sz="80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Wingdings" charset="2"/>
              <a:buChar char=""/>
            </a:pPr>
            <a:r>
              <a:rPr lang="en-US" sz="80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Ακόμη</a:t>
            </a:r>
            <a:r>
              <a:rPr lang="en-US" sz="80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και η </a:t>
            </a:r>
            <a:r>
              <a:rPr lang="en-US" sz="80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ίδι</a:t>
            </a:r>
            <a:r>
              <a:rPr lang="en-US" sz="80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 </a:t>
            </a:r>
            <a:r>
              <a:rPr lang="en-US" sz="80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η έννοια του “καλού θανάτου”</a:t>
            </a:r>
            <a:r>
              <a:rPr lang="en-US" sz="80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διαφέρει:</a:t>
            </a:r>
            <a:endParaRPr lang="en-US" sz="8000" b="0" strike="noStrike" spc="-1" dirty="0">
              <a:latin typeface="Arial"/>
            </a:endParaRPr>
          </a:p>
          <a:p>
            <a:pPr marL="261938">
              <a:lnSpc>
                <a:spcPct val="100000"/>
              </a:lnSpc>
              <a:spcBef>
                <a:spcPts val="641"/>
              </a:spcBef>
            </a:pPr>
            <a:r>
              <a:rPr lang="en-US" sz="80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→ </a:t>
            </a:r>
            <a:r>
              <a:rPr lang="en-US" sz="80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για</a:t>
            </a:r>
            <a:r>
              <a:rPr lang="en-US" sz="80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80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κάποιους</a:t>
            </a:r>
            <a:r>
              <a:rPr lang="en-US" sz="80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80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σημαίνει</a:t>
            </a:r>
            <a:r>
              <a:rPr lang="en-US" sz="80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80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χωρίς</a:t>
            </a:r>
            <a:r>
              <a:rPr lang="en-US" sz="80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80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πόνο</a:t>
            </a:r>
            <a:r>
              <a:rPr lang="en-US" sz="80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, </a:t>
            </a:r>
            <a:r>
              <a:rPr lang="en-US" sz="80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για</a:t>
            </a:r>
            <a:r>
              <a:rPr lang="en-US" sz="80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80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άλλους</a:t>
            </a:r>
            <a:r>
              <a:rPr lang="en-US" sz="80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80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με</a:t>
            </a:r>
            <a:r>
              <a:rPr lang="en-US" sz="80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80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τους</a:t>
            </a:r>
            <a:r>
              <a:rPr lang="en-US" sz="80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80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αγαπημένους</a:t>
            </a:r>
            <a:r>
              <a:rPr lang="en-US" sz="80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, </a:t>
            </a:r>
            <a:r>
              <a:rPr lang="en-US" sz="80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για</a:t>
            </a:r>
            <a:r>
              <a:rPr lang="en-US" sz="80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80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άλλους</a:t>
            </a:r>
            <a:r>
              <a:rPr lang="en-US" sz="80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80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με</a:t>
            </a:r>
            <a:r>
              <a:rPr lang="en-US" sz="80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80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προσευχή</a:t>
            </a:r>
            <a:r>
              <a:rPr lang="en-US" sz="80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80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και</a:t>
            </a:r>
            <a:r>
              <a:rPr lang="en-US" sz="80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80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συμφιλίωση</a:t>
            </a:r>
            <a:endParaRPr lang="en-US" sz="80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lang="en-US" sz="80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endParaRPr lang="en-US" sz="32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 </a:t>
            </a:r>
            <a:endParaRPr lang="en-US" sz="32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endParaRPr lang="en-US" sz="32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lang="en-US" sz="32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br>
              <a:rPr dirty="0"/>
            </a:br>
            <a:endParaRPr lang="en-US" sz="32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endParaRPr lang="en-US" sz="32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AB4E4"/>
            </a:gs>
            <a:gs pos="100000">
              <a:srgbClr val="C1D1EC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1 - Τίτλος_8"/>
          <p:cNvSpPr/>
          <p:nvPr/>
        </p:nvSpPr>
        <p:spPr>
          <a:xfrm>
            <a:off x="457200" y="274680"/>
            <a:ext cx="8227440" cy="1140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>
              <a:lnSpc>
                <a:spcPct val="100000"/>
              </a:lnSpc>
              <a:spcAft>
                <a:spcPts val="1414"/>
              </a:spcAft>
            </a:pPr>
            <a:r>
              <a:rPr lang="el-GR" sz="3200" b="1" strike="noStrike" spc="-1" dirty="0">
                <a:solidFill>
                  <a:srgbClr val="000000"/>
                </a:solidFill>
                <a:latin typeface="Calibri"/>
                <a:ea typeface="Liberation Serif;Times New Roman"/>
              </a:rPr>
              <a:t>Κοινωνιολογική Διάσταση της </a:t>
            </a:r>
            <a:r>
              <a:rPr lang="el-GR" sz="3200" b="1" strike="noStrike" spc="-1" dirty="0" err="1">
                <a:solidFill>
                  <a:srgbClr val="000000"/>
                </a:solidFill>
                <a:latin typeface="Calibri"/>
                <a:ea typeface="Liberation Serif;Times New Roman"/>
              </a:rPr>
              <a:t>Παρηγορικής</a:t>
            </a:r>
            <a:r>
              <a:rPr lang="el-GR" sz="3200" b="1" strike="noStrike" spc="-1" dirty="0">
                <a:solidFill>
                  <a:srgbClr val="000000"/>
                </a:solidFill>
                <a:latin typeface="Calibri"/>
                <a:ea typeface="Liberation Serif;Times New Roman"/>
              </a:rPr>
              <a:t>                                 Φροντίδας</a:t>
            </a:r>
            <a:endParaRPr lang="en-US" sz="3200" b="0" strike="noStrike" spc="-1" dirty="0">
              <a:latin typeface="Arial"/>
            </a:endParaRPr>
          </a:p>
        </p:txBody>
      </p:sp>
      <p:sp>
        <p:nvSpPr>
          <p:cNvPr id="182" name="2 - Θέση περιεχομένου_8"/>
          <p:cNvSpPr/>
          <p:nvPr/>
        </p:nvSpPr>
        <p:spPr>
          <a:xfrm>
            <a:off x="457200" y="1600200"/>
            <a:ext cx="8227440" cy="4523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 marL="459360" indent="-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32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Αν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32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ρωτούσ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αμε τους παππούδες μας πώς φαντάζονται έναν “καλό θάνατο”, τι έλεγαν;     </a:t>
            </a:r>
          </a:p>
          <a:p>
            <a:pPr marL="459360" indent="-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Θα απαντούσαμε το ίδιο;</a:t>
            </a:r>
            <a:endParaRPr lang="en-US" sz="32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AB4E4"/>
            </a:gs>
            <a:gs pos="100000">
              <a:srgbClr val="C1D1EC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1 - Τίτλος_9"/>
          <p:cNvSpPr/>
          <p:nvPr/>
        </p:nvSpPr>
        <p:spPr>
          <a:xfrm>
            <a:off x="457200" y="274680"/>
            <a:ext cx="8227440" cy="1140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>
              <a:lnSpc>
                <a:spcPct val="100000"/>
              </a:lnSpc>
              <a:spcAft>
                <a:spcPts val="1414"/>
              </a:spcAft>
            </a:pPr>
            <a:r>
              <a:rPr lang="el-GR" sz="3200" b="1" strike="noStrike" spc="-1" dirty="0">
                <a:solidFill>
                  <a:srgbClr val="000000"/>
                </a:solidFill>
                <a:latin typeface="Calibri"/>
                <a:ea typeface="Liberation Serif;Times New Roman"/>
              </a:rPr>
              <a:t>Κοινωνιολογική Διάσταση της </a:t>
            </a:r>
            <a:r>
              <a:rPr lang="el-GR" sz="3200" b="1" strike="noStrike" spc="-1" dirty="0" err="1">
                <a:solidFill>
                  <a:srgbClr val="000000"/>
                </a:solidFill>
                <a:latin typeface="Calibri"/>
                <a:ea typeface="Liberation Serif;Times New Roman"/>
              </a:rPr>
              <a:t>Παρηγορικής</a:t>
            </a:r>
            <a:r>
              <a:rPr lang="el-GR" sz="3200" b="1" strike="noStrike" spc="-1" dirty="0">
                <a:solidFill>
                  <a:srgbClr val="000000"/>
                </a:solidFill>
                <a:latin typeface="Calibri"/>
                <a:ea typeface="Liberation Serif;Times New Roman"/>
              </a:rPr>
              <a:t>                                 Φροντίδας</a:t>
            </a:r>
            <a:endParaRPr lang="en-US" sz="3200" b="0" strike="noStrike" spc="-1" dirty="0">
              <a:latin typeface="Arial"/>
            </a:endParaRPr>
          </a:p>
        </p:txBody>
      </p:sp>
      <p:sp>
        <p:nvSpPr>
          <p:cNvPr id="184" name="2 - Θέση περιεχομένου_9"/>
          <p:cNvSpPr/>
          <p:nvPr/>
        </p:nvSpPr>
        <p:spPr>
          <a:xfrm>
            <a:off x="457200" y="1600200"/>
            <a:ext cx="8227440" cy="4523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 fontScale="55000" lnSpcReduction="20000"/>
          </a:bodyPr>
          <a:lstStyle/>
          <a:p>
            <a:pPr marL="216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</a:pPr>
            <a:r>
              <a:rPr lang="en-US" sz="59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Ο </a:t>
            </a:r>
            <a:r>
              <a:rPr lang="en-US" sz="59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ρόλος</a:t>
            </a:r>
            <a:r>
              <a:rPr lang="en-US" sz="59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59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της</a:t>
            </a:r>
            <a:r>
              <a:rPr lang="en-US" sz="59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59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οικογένει</a:t>
            </a:r>
            <a:r>
              <a:rPr lang="en-US" sz="59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ας και της κοινότητας</a:t>
            </a:r>
            <a:endParaRPr lang="en-US" sz="59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lang="en-US" sz="5500" b="0" strike="noStrike" spc="-1" dirty="0">
              <a:latin typeface="Arial"/>
            </a:endParaRPr>
          </a:p>
          <a:p>
            <a:pPr marL="363538" indent="-363538">
              <a:lnSpc>
                <a:spcPct val="100000"/>
              </a:lnSpc>
              <a:spcBef>
                <a:spcPts val="641"/>
              </a:spcBef>
            </a:pPr>
            <a:r>
              <a:rPr lang="en-US" sz="5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→ Η </a:t>
            </a:r>
            <a:r>
              <a:rPr lang="en-US" sz="55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παρηγορική</a:t>
            </a:r>
            <a:r>
              <a:rPr lang="en-US" sz="5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55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φροντίδα</a:t>
            </a:r>
            <a:r>
              <a:rPr lang="en-US" sz="5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55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είναι</a:t>
            </a:r>
            <a:r>
              <a:rPr lang="en-US" sz="5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55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βαθιά</a:t>
            </a:r>
            <a:r>
              <a:rPr lang="en-US" sz="5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55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σχέση</a:t>
            </a:r>
            <a:r>
              <a:rPr lang="en-US" sz="5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, </a:t>
            </a:r>
            <a:r>
              <a:rPr lang="en-US" sz="55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όχι</a:t>
            </a:r>
            <a:r>
              <a:rPr lang="en-US" sz="5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55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μεμονωμένη</a:t>
            </a:r>
            <a:r>
              <a:rPr lang="en-US" sz="5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55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ιατρική</a:t>
            </a:r>
            <a:r>
              <a:rPr lang="en-US" sz="5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55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πράξη</a:t>
            </a:r>
            <a:endParaRPr lang="en-US" sz="55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lang="en-US" sz="5500" b="0" strike="noStrike" spc="-1" dirty="0">
              <a:latin typeface="Arial"/>
            </a:endParaRPr>
          </a:p>
          <a:p>
            <a:pPr marL="363538" indent="-363538">
              <a:lnSpc>
                <a:spcPct val="100000"/>
              </a:lnSpc>
              <a:spcBef>
                <a:spcPts val="641"/>
              </a:spcBef>
            </a:pPr>
            <a:r>
              <a:rPr lang="en-US" sz="5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→ </a:t>
            </a:r>
            <a:r>
              <a:rPr lang="en-US" sz="55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Στην</a:t>
            </a:r>
            <a:r>
              <a:rPr lang="en-US" sz="5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55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ελληνική</a:t>
            </a:r>
            <a:r>
              <a:rPr lang="en-US" sz="5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55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κοινωνί</a:t>
            </a:r>
            <a:r>
              <a:rPr lang="en-US" sz="5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α, η οικογένεια έχει κεντρικό ρόλο καθώς συχνά αποφασίζει, διαπραγματεύεται, και “προστατεύει” τον ασθενή</a:t>
            </a:r>
            <a:endParaRPr lang="en-US" sz="55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AB4E4"/>
            </a:gs>
            <a:gs pos="100000">
              <a:srgbClr val="C1D1EC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1 - Τίτλος_10"/>
          <p:cNvSpPr/>
          <p:nvPr/>
        </p:nvSpPr>
        <p:spPr>
          <a:xfrm>
            <a:off x="457200" y="274680"/>
            <a:ext cx="8227440" cy="1140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>
              <a:lnSpc>
                <a:spcPct val="100000"/>
              </a:lnSpc>
              <a:spcAft>
                <a:spcPts val="1414"/>
              </a:spcAft>
            </a:pPr>
            <a:r>
              <a:rPr lang="el-GR" sz="3200" b="1" strike="noStrike" spc="-1" dirty="0">
                <a:solidFill>
                  <a:srgbClr val="000000"/>
                </a:solidFill>
                <a:latin typeface="Calibri"/>
                <a:ea typeface="Liberation Serif;Times New Roman"/>
              </a:rPr>
              <a:t>Κοινωνιολογική Διάσταση της </a:t>
            </a:r>
            <a:r>
              <a:rPr lang="el-GR" sz="3200" b="1" strike="noStrike" spc="-1" dirty="0" err="1">
                <a:solidFill>
                  <a:srgbClr val="000000"/>
                </a:solidFill>
                <a:latin typeface="Calibri"/>
                <a:ea typeface="Liberation Serif;Times New Roman"/>
              </a:rPr>
              <a:t>Παρηγορικής</a:t>
            </a:r>
            <a:r>
              <a:rPr lang="el-GR" sz="3200" b="1" strike="noStrike" spc="-1" dirty="0">
                <a:solidFill>
                  <a:srgbClr val="000000"/>
                </a:solidFill>
                <a:latin typeface="Calibri"/>
                <a:ea typeface="Liberation Serif;Times New Roman"/>
              </a:rPr>
              <a:t>                                 Φροντίδας</a:t>
            </a:r>
            <a:endParaRPr lang="en-US" sz="3200" b="0" strike="noStrike" spc="-1" dirty="0">
              <a:latin typeface="Arial"/>
            </a:endParaRPr>
          </a:p>
        </p:txBody>
      </p:sp>
      <p:sp>
        <p:nvSpPr>
          <p:cNvPr id="186" name="2 - Θέση περιεχομένου_10"/>
          <p:cNvSpPr/>
          <p:nvPr/>
        </p:nvSpPr>
        <p:spPr>
          <a:xfrm>
            <a:off x="457200" y="1600200"/>
            <a:ext cx="8227440" cy="4523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363538" indent="-363538">
              <a:lnSpc>
                <a:spcPct val="100000"/>
              </a:lnSpc>
              <a:spcBef>
                <a:spcPts val="641"/>
              </a:spcBef>
              <a:spcAft>
                <a:spcPts val="1200"/>
              </a:spcAft>
            </a:pP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→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Σε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πιο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“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ατομοκεντρικές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”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κοινωνίες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,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όπως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στον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Καναδά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ή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στις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Σκανδιναβικές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χώρες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,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προέχει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η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αυτονομία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του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ασθενούς</a:t>
            </a:r>
            <a:endParaRPr lang="en-US" sz="2800" b="0" strike="noStrike" spc="-1" dirty="0">
              <a:latin typeface="Arial"/>
            </a:endParaRPr>
          </a:p>
          <a:p>
            <a:pPr marL="363538" indent="-363538">
              <a:lnSpc>
                <a:spcPct val="100000"/>
              </a:lnSpc>
              <a:spcBef>
                <a:spcPts val="641"/>
              </a:spcBef>
              <a:spcAft>
                <a:spcPts val="1200"/>
              </a:spcAft>
            </a:pP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→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Στην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Ελλάδ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α, όμως, συχνά κυριαρχεί η οικογενειοκεντρική συναίνεση.»</a:t>
            </a:r>
            <a:endParaRPr lang="en-US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  <a:spcAft>
                <a:spcPts val="1200"/>
              </a:spcAft>
            </a:pPr>
            <a:r>
              <a:rPr lang="en-US" sz="28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Η </a:t>
            </a:r>
            <a:r>
              <a:rPr lang="en-US" sz="2800" b="1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κοινωνιολογί</a:t>
            </a:r>
            <a:r>
              <a:rPr lang="en-US" sz="28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 μάς βοηθά να δούμε ότι δεν υπάρχει “σωστό” ή “λάθος” μοντέλο· υπάρχει πλαίσιο αξιών</a:t>
            </a:r>
            <a:endParaRPr lang="en-US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  <a:spcAft>
                <a:spcPts val="1200"/>
              </a:spcAft>
            </a:pPr>
            <a:endParaRPr lang="en-US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  <a:spcAft>
                <a:spcPts val="1200"/>
              </a:spcAft>
            </a:pPr>
            <a:endParaRPr lang="en-US" sz="28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spcAft>
                <a:spcPts val="1200"/>
              </a:spcAft>
              <a:tabLst>
                <a:tab pos="0" algn="l"/>
              </a:tabLst>
            </a:pPr>
            <a:br>
              <a:rPr sz="2800" dirty="0"/>
            </a:br>
            <a:endParaRPr lang="en-US" sz="28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spcAft>
                <a:spcPts val="1200"/>
              </a:spcAft>
              <a:tabLst>
                <a:tab pos="0" algn="l"/>
              </a:tabLst>
            </a:pPr>
            <a:endParaRPr lang="en-US" sz="28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AB4E4"/>
            </a:gs>
            <a:gs pos="100000">
              <a:srgbClr val="C1D1EC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1 - Τίτλος_11"/>
          <p:cNvSpPr/>
          <p:nvPr/>
        </p:nvSpPr>
        <p:spPr>
          <a:xfrm>
            <a:off x="457200" y="274680"/>
            <a:ext cx="8227440" cy="1140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>
              <a:lnSpc>
                <a:spcPct val="100000"/>
              </a:lnSpc>
              <a:spcAft>
                <a:spcPts val="1414"/>
              </a:spcAft>
            </a:pPr>
            <a:r>
              <a:rPr lang="el-GR" sz="3200" b="1" strike="noStrike" spc="-1" dirty="0">
                <a:solidFill>
                  <a:srgbClr val="000000"/>
                </a:solidFill>
                <a:latin typeface="Calibri"/>
                <a:ea typeface="Liberation Serif;Times New Roman"/>
              </a:rPr>
              <a:t>Κοινωνιολογική Διάσταση της </a:t>
            </a:r>
            <a:r>
              <a:rPr lang="el-GR" sz="3200" b="1" strike="noStrike" spc="-1" dirty="0" err="1">
                <a:solidFill>
                  <a:srgbClr val="000000"/>
                </a:solidFill>
                <a:latin typeface="Calibri"/>
                <a:ea typeface="Liberation Serif;Times New Roman"/>
              </a:rPr>
              <a:t>Παρηγορικής</a:t>
            </a:r>
            <a:r>
              <a:rPr lang="el-GR" sz="3200" b="1" strike="noStrike" spc="-1" dirty="0">
                <a:solidFill>
                  <a:srgbClr val="000000"/>
                </a:solidFill>
                <a:latin typeface="Calibri"/>
                <a:ea typeface="Liberation Serif;Times New Roman"/>
              </a:rPr>
              <a:t>                                 Φροντίδας</a:t>
            </a:r>
            <a:endParaRPr lang="en-US" sz="3200" b="0" strike="noStrike" spc="-1" dirty="0">
              <a:latin typeface="Arial"/>
            </a:endParaRPr>
          </a:p>
        </p:txBody>
      </p:sp>
      <p:sp>
        <p:nvSpPr>
          <p:cNvPr id="188" name="2 - Θέση περιεχομένου_11"/>
          <p:cNvSpPr/>
          <p:nvPr/>
        </p:nvSpPr>
        <p:spPr>
          <a:xfrm>
            <a:off x="457200" y="1600200"/>
            <a:ext cx="8227440" cy="4523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 lnSpcReduction="10000"/>
          </a:bodyPr>
          <a:lstStyle/>
          <a:p>
            <a:pPr marL="343080" indent="-3409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Wingdings" charset="2"/>
              <a:buChar char=""/>
            </a:pP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32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Ποιό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32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είν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αι το δυσκολότερο σημείο για τον γιατρό σε μια ελληνική οικογένεια; </a:t>
            </a: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Wingdings" charset="2"/>
              <a:buChar char=""/>
            </a:pP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Να πει την αλήθεια στον ασθενή ή να διαχειριστεί την οικογένεια;</a:t>
            </a:r>
            <a:endParaRPr lang="en-US" sz="32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lang="en-US" sz="32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lang="en-US" sz="32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lang="en-US" sz="32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br>
              <a:rPr dirty="0"/>
            </a:br>
            <a:endParaRPr lang="en-US" sz="32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endParaRPr lang="en-US" sz="32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AB4E4"/>
            </a:gs>
            <a:gs pos="100000">
              <a:srgbClr val="C1D1EC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1 - Τίτλος_4"/>
          <p:cNvSpPr/>
          <p:nvPr/>
        </p:nvSpPr>
        <p:spPr>
          <a:xfrm>
            <a:off x="457200" y="274680"/>
            <a:ext cx="8227440" cy="1140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 fontScale="90000" lnSpcReduction="20000"/>
          </a:bodyPr>
          <a:lstStyle/>
          <a:p>
            <a:pPr algn="ctr">
              <a:lnSpc>
                <a:spcPct val="100000"/>
              </a:lnSpc>
            </a:pPr>
            <a:r>
              <a:rPr lang="el-GR" sz="44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Κοινωνιολογική Διάσταση της </a:t>
            </a:r>
            <a:r>
              <a:rPr lang="el-GR" sz="4400" b="1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Παρηγορικής</a:t>
            </a:r>
            <a:r>
              <a:rPr lang="el-GR" sz="44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Φροντίδας</a:t>
            </a:r>
            <a:endParaRPr lang="en-US" sz="4400" b="0" strike="noStrike" spc="-1" dirty="0">
              <a:latin typeface="Arial"/>
            </a:endParaRPr>
          </a:p>
        </p:txBody>
      </p:sp>
      <p:sp>
        <p:nvSpPr>
          <p:cNvPr id="190" name="2 - Θέση περιεχομένου_4"/>
          <p:cNvSpPr/>
          <p:nvPr/>
        </p:nvSpPr>
        <p:spPr>
          <a:xfrm>
            <a:off x="457200" y="1600200"/>
            <a:ext cx="8227440" cy="4983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 fontScale="86000" lnSpcReduction="20000"/>
          </a:bodyPr>
          <a:lstStyle/>
          <a:p>
            <a:pPr marL="343080" indent="-340920">
              <a:lnSpc>
                <a:spcPct val="100000"/>
              </a:lnSpc>
              <a:spcBef>
                <a:spcPts val="641"/>
              </a:spcBef>
              <a:spcAft>
                <a:spcPts val="600"/>
              </a:spcAft>
              <a:buClr>
                <a:srgbClr val="000000"/>
              </a:buClr>
              <a:buFont typeface="Wingdings" charset="2"/>
              <a:buChar char=""/>
            </a:pP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Η </a:t>
            </a:r>
            <a:r>
              <a:rPr lang="en-US" sz="32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κοινωνιολογική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32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διάστ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αση μας δείχνει ότι η παρηγορική φροντίδα δεν αφορά μόνο τη σχέση γιατρού–ασθενούς, αλλά τη σχέση της κοινωνίας με τον θάνατο</a:t>
            </a:r>
            <a:endParaRPr lang="en-US" sz="32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spcAft>
                <a:spcPts val="600"/>
              </a:spcAft>
              <a:buClr>
                <a:srgbClr val="000000"/>
              </a:buClr>
              <a:buFont typeface="Wingdings" charset="2"/>
              <a:buChar char=""/>
            </a:pP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Μας π</a:t>
            </a:r>
            <a:r>
              <a:rPr lang="en-US" sz="32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ροκ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αλεί να σκεφτούμε: σε ποια κοινωνία θέλουμε να ζούμε και να πεθαίνουμε;</a:t>
            </a:r>
            <a:endParaRPr lang="en-US" sz="32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spcAft>
                <a:spcPts val="600"/>
              </a:spcAft>
              <a:buClr>
                <a:srgbClr val="000000"/>
              </a:buClr>
              <a:buFont typeface="Wingdings" charset="2"/>
              <a:buChar char=""/>
            </a:pP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Όπ</a:t>
            </a:r>
            <a:r>
              <a:rPr lang="en-US" sz="32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ως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32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εί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πε ο Cicely Saunders, ιδρύτρια του hospice movement:</a:t>
            </a:r>
            <a:endParaRPr lang="en-US" sz="32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spcAft>
                <a:spcPts val="600"/>
              </a:spcAft>
              <a:buClr>
                <a:srgbClr val="000000"/>
              </a:buClr>
              <a:buFont typeface="Wingdings" charset="2"/>
              <a:buChar char=""/>
            </a:pP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“</a:t>
            </a:r>
            <a:r>
              <a:rPr lang="en-US" sz="32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Αξίζεις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επ</a:t>
            </a:r>
            <a:r>
              <a:rPr lang="en-US" sz="32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ειδή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32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είσ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αι εσυ και αξίζεις εως το τέλος της ζωής σου”</a:t>
            </a:r>
          </a:p>
          <a:p>
            <a:pPr marL="449263" indent="-449263">
              <a:lnSpc>
                <a:spcPct val="100000"/>
              </a:lnSpc>
              <a:spcBef>
                <a:spcPts val="641"/>
              </a:spcBef>
              <a:spcAft>
                <a:spcPts val="600"/>
              </a:spcAft>
              <a:buClr>
                <a:srgbClr val="000000"/>
              </a:buClr>
            </a:pPr>
            <a:r>
              <a:rPr lang="en-US" sz="3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→ «</a:t>
            </a:r>
            <a:r>
              <a:rPr lang="en-US" sz="3200" b="1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Πες</a:t>
            </a:r>
            <a:r>
              <a:rPr lang="en-US" sz="3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3200" b="1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μου</a:t>
            </a:r>
            <a:r>
              <a:rPr lang="en-US" sz="3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π</a:t>
            </a:r>
            <a:r>
              <a:rPr lang="en-US" sz="3200" b="1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ώς</a:t>
            </a:r>
            <a:r>
              <a:rPr lang="en-US" sz="3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π</a:t>
            </a:r>
            <a:r>
              <a:rPr lang="en-US" sz="3200" b="1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εθ</a:t>
            </a:r>
            <a:r>
              <a:rPr lang="en-US" sz="3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αίνεις, να σου πω σε ποια κοινωνία ζεις.»</a:t>
            </a:r>
            <a:endParaRPr lang="en-US" sz="32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AB4E4"/>
            </a:gs>
            <a:gs pos="100000">
              <a:srgbClr val="C1D1EC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1 - Τίτλος_12"/>
          <p:cNvSpPr/>
          <p:nvPr/>
        </p:nvSpPr>
        <p:spPr>
          <a:xfrm>
            <a:off x="457200" y="274680"/>
            <a:ext cx="8227440" cy="1140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>
              <a:lnSpc>
                <a:spcPct val="100000"/>
              </a:lnSpc>
              <a:spcAft>
                <a:spcPts val="1414"/>
              </a:spcAft>
            </a:pPr>
            <a:r>
              <a:rPr lang="el-GR" sz="3200" b="1" strike="noStrike" spc="-1" dirty="0" err="1">
                <a:solidFill>
                  <a:srgbClr val="000000"/>
                </a:solidFill>
                <a:latin typeface="Calibri"/>
                <a:ea typeface="Liberation Serif;Times New Roman"/>
              </a:rPr>
              <a:t>Case</a:t>
            </a:r>
            <a:r>
              <a:rPr lang="el-GR" sz="3200" b="1" strike="noStrike" spc="-1" dirty="0">
                <a:solidFill>
                  <a:srgbClr val="000000"/>
                </a:solidFill>
                <a:latin typeface="Calibri"/>
                <a:ea typeface="Liberation Serif;Times New Roman"/>
              </a:rPr>
              <a:t> </a:t>
            </a:r>
            <a:r>
              <a:rPr lang="el-GR" sz="3200" b="1" strike="noStrike" spc="-1" dirty="0" err="1">
                <a:solidFill>
                  <a:srgbClr val="000000"/>
                </a:solidFill>
                <a:latin typeface="Calibri"/>
                <a:ea typeface="Liberation Serif;Times New Roman"/>
              </a:rPr>
              <a:t>Study</a:t>
            </a:r>
            <a:r>
              <a:rPr lang="el-GR" sz="3200" b="1" strike="noStrike" spc="-1" dirty="0">
                <a:solidFill>
                  <a:srgbClr val="000000"/>
                </a:solidFill>
                <a:latin typeface="Calibri"/>
                <a:ea typeface="Liberation Serif;Times New Roman"/>
              </a:rPr>
              <a:t> 1: Ασθενής με καρκίνο τελικού                                      σταδίου</a:t>
            </a:r>
            <a:endParaRPr lang="en-US" sz="3200" b="0" strike="noStrike" spc="-1" dirty="0">
              <a:latin typeface="Arial"/>
            </a:endParaRPr>
          </a:p>
        </p:txBody>
      </p:sp>
      <p:sp>
        <p:nvSpPr>
          <p:cNvPr id="192" name="2 - Θέση περιεχομένου_12"/>
          <p:cNvSpPr/>
          <p:nvPr/>
        </p:nvSpPr>
        <p:spPr>
          <a:xfrm>
            <a:off x="357120" y="1772816"/>
            <a:ext cx="8427960" cy="479790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343080" indent="-3409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Wingdings" charset="2"/>
              <a:buChar char=""/>
            </a:pPr>
            <a:r>
              <a:rPr lang="en-US" sz="2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 68χρονος </a:t>
            </a:r>
            <a:r>
              <a:rPr lang="en-US" sz="25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άνδρ</a:t>
            </a:r>
            <a:r>
              <a:rPr lang="en-US" sz="2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ας, με μεταστατικό καρκίνο πνεύμονα</a:t>
            </a:r>
            <a:endParaRPr lang="en-US" sz="25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Wingdings" charset="2"/>
              <a:buChar char=""/>
            </a:pPr>
            <a:r>
              <a:rPr lang="en-US" sz="2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 </a:t>
            </a:r>
            <a:r>
              <a:rPr lang="en-US" sz="25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Οι</a:t>
            </a:r>
            <a:r>
              <a:rPr lang="en-US" sz="2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5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θερ</a:t>
            </a:r>
            <a:r>
              <a:rPr lang="en-US" sz="2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απείες δεν έχουν πλέον αποτέλεσμα</a:t>
            </a:r>
            <a:endParaRPr lang="en-US" sz="25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Wingdings" charset="2"/>
              <a:buChar char=""/>
            </a:pPr>
            <a:r>
              <a:rPr lang="en-US" sz="2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 Ο α</a:t>
            </a:r>
            <a:r>
              <a:rPr lang="en-US" sz="25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σθενής</a:t>
            </a:r>
            <a:r>
              <a:rPr lang="en-US" sz="2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5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ζητά</a:t>
            </a:r>
            <a:r>
              <a:rPr lang="en-US" sz="2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να </a:t>
            </a:r>
            <a:r>
              <a:rPr lang="en-US" sz="25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στ</a:t>
            </a:r>
            <a:r>
              <a:rPr lang="en-US" sz="2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αματήσει τη χημειοθεραπεία</a:t>
            </a:r>
            <a:endParaRPr lang="en-US" sz="25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Wingdings" charset="2"/>
              <a:buChar char=""/>
            </a:pPr>
            <a:r>
              <a:rPr lang="en-US" sz="2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 Η </a:t>
            </a:r>
            <a:r>
              <a:rPr lang="en-US" sz="25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οικογένει</a:t>
            </a:r>
            <a:r>
              <a:rPr lang="en-US" sz="2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 επιμένει να συνεχιστεί «μέχρι τέλους»</a:t>
            </a:r>
            <a:endParaRPr lang="en-US" sz="25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lang="en-US" sz="25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r>
              <a:rPr lang="en-US" sz="2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→ </a:t>
            </a:r>
            <a:r>
              <a:rPr lang="en-US" sz="25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Δίλημμ</a:t>
            </a:r>
            <a:r>
              <a:rPr lang="en-US" sz="2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α:</a:t>
            </a:r>
            <a:endParaRPr lang="en-US" sz="25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r>
              <a:rPr lang="en-US" sz="25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Συνέχιση</a:t>
            </a:r>
            <a:r>
              <a:rPr lang="en-US" sz="2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επ</a:t>
            </a:r>
            <a:r>
              <a:rPr lang="en-US" sz="25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εμ</a:t>
            </a:r>
            <a:r>
              <a:rPr lang="en-US" sz="2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βατικών θεραπειών ή μετάβαση σε παρηγορική προσέγγιση;</a:t>
            </a:r>
            <a:endParaRPr lang="en-US" sz="25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r>
              <a:rPr lang="en-US" sz="2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→ </a:t>
            </a:r>
            <a:r>
              <a:rPr lang="en-US" sz="25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Ποιά</a:t>
            </a:r>
            <a:r>
              <a:rPr lang="en-US" sz="2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5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είν</a:t>
            </a:r>
            <a:r>
              <a:rPr lang="en-US" sz="2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αι τα ηθικά, ψυχολογικά και κοινωνικά ζητήματα σε αυτή την περίπτωση;</a:t>
            </a:r>
            <a:endParaRPr lang="en-US" sz="25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lang="en-US" sz="25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lang="en-US" sz="25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r>
              <a:rPr lang="en-US" sz="2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 </a:t>
            </a:r>
            <a:endParaRPr lang="en-US" sz="25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lang="en-US" sz="25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lang="en-US" sz="25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br>
              <a:rPr dirty="0"/>
            </a:br>
            <a:endParaRPr lang="en-US" sz="25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endParaRPr lang="en-US" sz="25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AB4E4"/>
            </a:gs>
            <a:gs pos="100000">
              <a:srgbClr val="C1D1EC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1 - Τίτλος_15"/>
          <p:cNvSpPr/>
          <p:nvPr/>
        </p:nvSpPr>
        <p:spPr>
          <a:xfrm>
            <a:off x="457200" y="274680"/>
            <a:ext cx="8227440" cy="1140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>
              <a:lnSpc>
                <a:spcPct val="100000"/>
              </a:lnSpc>
              <a:spcAft>
                <a:spcPts val="1414"/>
              </a:spcAft>
            </a:pPr>
            <a:r>
              <a:rPr lang="el-GR" sz="3200" b="1" strike="noStrike" spc="-1" dirty="0" err="1">
                <a:solidFill>
                  <a:srgbClr val="000000"/>
                </a:solidFill>
                <a:latin typeface="Calibri"/>
                <a:ea typeface="Liberation Serif;Times New Roman"/>
              </a:rPr>
              <a:t>Case</a:t>
            </a:r>
            <a:r>
              <a:rPr lang="el-GR" sz="3200" b="1" strike="noStrike" spc="-1" dirty="0">
                <a:solidFill>
                  <a:srgbClr val="000000"/>
                </a:solidFill>
                <a:latin typeface="Calibri"/>
                <a:ea typeface="Liberation Serif;Times New Roman"/>
              </a:rPr>
              <a:t> </a:t>
            </a:r>
            <a:r>
              <a:rPr lang="el-GR" sz="3200" b="1" strike="noStrike" spc="-1" dirty="0" err="1">
                <a:solidFill>
                  <a:srgbClr val="000000"/>
                </a:solidFill>
                <a:latin typeface="Calibri"/>
                <a:ea typeface="Liberation Serif;Times New Roman"/>
              </a:rPr>
              <a:t>Study</a:t>
            </a:r>
            <a:r>
              <a:rPr lang="el-GR" sz="3200" b="1" strike="noStrike" spc="-1" dirty="0">
                <a:solidFill>
                  <a:srgbClr val="000000"/>
                </a:solidFill>
                <a:latin typeface="Calibri"/>
                <a:ea typeface="Liberation Serif;Times New Roman"/>
              </a:rPr>
              <a:t> 1: Ασθενής με καρκίνο τελικού                                      σταδίου</a:t>
            </a:r>
            <a:endParaRPr lang="en-US" sz="3200" b="0" strike="noStrike" spc="-1" dirty="0">
              <a:latin typeface="Arial"/>
            </a:endParaRPr>
          </a:p>
        </p:txBody>
      </p:sp>
      <p:sp>
        <p:nvSpPr>
          <p:cNvPr id="194" name="2 - Θέση περιεχομένου_15"/>
          <p:cNvSpPr/>
          <p:nvPr/>
        </p:nvSpPr>
        <p:spPr>
          <a:xfrm>
            <a:off x="457200" y="1600200"/>
            <a:ext cx="8227440" cy="4523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343080" indent="-340920" algn="just">
              <a:lnSpc>
                <a:spcPct val="100000"/>
              </a:lnSpc>
              <a:spcBef>
                <a:spcPts val="641"/>
              </a:spcBef>
              <a:spcAft>
                <a:spcPts val="600"/>
              </a:spcAft>
              <a:buClr>
                <a:srgbClr val="000000"/>
              </a:buClr>
              <a:buFont typeface="Wingdings" charset="2"/>
              <a:buChar char=""/>
            </a:pPr>
            <a:r>
              <a:rPr lang="en-US" sz="2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5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Ας</a:t>
            </a:r>
            <a:r>
              <a:rPr lang="en-US" sz="2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φα</a:t>
            </a:r>
            <a:r>
              <a:rPr lang="en-US" sz="25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ντ</a:t>
            </a:r>
            <a:r>
              <a:rPr lang="en-US" sz="2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αστούμε αυτόν τον ασθενή — έναν άνθρωπο που έχει περάσει πολλούς μήνες με θεραπείες, παρενέργειες, ελπίδες και απογοητεύσεις. </a:t>
            </a:r>
            <a:r>
              <a:rPr lang="en-US" sz="25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Οι</a:t>
            </a:r>
            <a:r>
              <a:rPr lang="en-US" sz="2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5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γι</a:t>
            </a:r>
            <a:r>
              <a:rPr lang="en-US" sz="2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ατροί πλέον γνωρίζουν ότι η θεραπευτική ιατρική έχει φτάσει στα όριά της. Ο α</a:t>
            </a:r>
            <a:r>
              <a:rPr lang="en-US" sz="25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σθενής</a:t>
            </a:r>
            <a:r>
              <a:rPr lang="en-US" sz="2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5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το</a:t>
            </a:r>
            <a:r>
              <a:rPr lang="en-US" sz="2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α</a:t>
            </a:r>
            <a:r>
              <a:rPr lang="en-US" sz="25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ντιλ</a:t>
            </a:r>
            <a:r>
              <a:rPr lang="en-US" sz="2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αμβάνεται και ζητά να σταματήσει. </a:t>
            </a:r>
            <a:r>
              <a:rPr lang="en-US" sz="25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Όμως</a:t>
            </a:r>
            <a:r>
              <a:rPr lang="en-US" sz="2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, η </a:t>
            </a:r>
            <a:r>
              <a:rPr lang="en-US" sz="25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οικογένει</a:t>
            </a:r>
            <a:r>
              <a:rPr lang="en-US" sz="2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 —με αγάπη, αλλά και φόβο— επιμένει να συνεχίσει </a:t>
            </a:r>
            <a:endParaRPr lang="en-US" sz="2500" b="0" strike="noStrike" spc="-1" dirty="0">
              <a:latin typeface="Arial"/>
            </a:endParaRPr>
          </a:p>
          <a:p>
            <a:pPr marL="343080" indent="-340920" algn="just">
              <a:lnSpc>
                <a:spcPct val="100000"/>
              </a:lnSpc>
              <a:spcBef>
                <a:spcPts val="641"/>
              </a:spcBef>
              <a:spcAft>
                <a:spcPts val="600"/>
              </a:spcAft>
              <a:buClr>
                <a:srgbClr val="000000"/>
              </a:buClr>
              <a:buFont typeface="Wingdings" charset="2"/>
              <a:buChar char=""/>
            </a:pPr>
            <a:r>
              <a:rPr lang="en-US" sz="25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Εδώ</a:t>
            </a:r>
            <a:r>
              <a:rPr lang="en-US" sz="2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β</a:t>
            </a:r>
            <a:r>
              <a:rPr lang="en-US" sz="25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λέ</a:t>
            </a:r>
            <a:r>
              <a:rPr lang="en-US" sz="2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πουμε το πρώτο μεγάλο ηθικό δίλημμα της παρηγορικής φροντίδας: πότε η συνέχιση της ιατρικής παρέμβασης παύει να είναι προς όφελος του ασθενούς και μετατρέπεται σε ματαιότητα</a:t>
            </a:r>
            <a:endParaRPr lang="en-US" sz="25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  <a:spcAft>
                <a:spcPts val="600"/>
              </a:spcAft>
            </a:pPr>
            <a:endParaRPr lang="en-US" sz="25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  <a:spcAft>
                <a:spcPts val="600"/>
              </a:spcAft>
            </a:pPr>
            <a:endParaRPr lang="en-US" sz="25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  <a:spcAft>
                <a:spcPts val="600"/>
              </a:spcAft>
            </a:pPr>
            <a:endParaRPr lang="en-US" sz="25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  <a:spcAft>
                <a:spcPts val="600"/>
              </a:spcAft>
            </a:pPr>
            <a:r>
              <a:rPr lang="en-US" sz="2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 </a:t>
            </a:r>
            <a:endParaRPr lang="en-US" sz="25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  <a:spcAft>
                <a:spcPts val="600"/>
              </a:spcAft>
            </a:pPr>
            <a:endParaRPr lang="en-US" sz="25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  <a:spcAft>
                <a:spcPts val="600"/>
              </a:spcAft>
            </a:pPr>
            <a:endParaRPr lang="en-US" sz="25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spcAft>
                <a:spcPts val="600"/>
              </a:spcAft>
              <a:tabLst>
                <a:tab pos="0" algn="l"/>
              </a:tabLst>
            </a:pPr>
            <a:br>
              <a:rPr dirty="0"/>
            </a:br>
            <a:endParaRPr lang="en-US" sz="25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spcAft>
                <a:spcPts val="600"/>
              </a:spcAft>
              <a:tabLst>
                <a:tab pos="0" algn="l"/>
              </a:tabLst>
            </a:pPr>
            <a:endParaRPr lang="en-US" sz="25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AB4E4"/>
            </a:gs>
            <a:gs pos="100000">
              <a:srgbClr val="C1D1EC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1 - Τίτλος_13"/>
          <p:cNvSpPr/>
          <p:nvPr/>
        </p:nvSpPr>
        <p:spPr>
          <a:xfrm>
            <a:off x="457200" y="274680"/>
            <a:ext cx="8227440" cy="1140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>
              <a:lnSpc>
                <a:spcPct val="100000"/>
              </a:lnSpc>
              <a:spcAft>
                <a:spcPts val="1414"/>
              </a:spcAft>
            </a:pPr>
            <a:r>
              <a:rPr lang="el-GR" sz="3200" b="1" strike="noStrike" spc="-1">
                <a:solidFill>
                  <a:srgbClr val="000000"/>
                </a:solidFill>
                <a:latin typeface="Calibri"/>
                <a:ea typeface="Calibri"/>
              </a:rPr>
              <a:t>  </a:t>
            </a:r>
            <a:r>
              <a:rPr lang="el-GR" sz="3200" b="1" strike="noStrike" spc="-1">
                <a:solidFill>
                  <a:srgbClr val="000000"/>
                </a:solidFill>
                <a:latin typeface="Calibri"/>
                <a:ea typeface="Liberation Serif;Times New Roman"/>
              </a:rPr>
              <a:t>Case Study 1: Ασθενής με καρκίνο τελικού                                      σταδίου</a:t>
            </a:r>
            <a:endParaRPr lang="en-US" sz="3200" b="0" strike="noStrike" spc="-1">
              <a:latin typeface="Arial"/>
            </a:endParaRPr>
          </a:p>
        </p:txBody>
      </p:sp>
      <p:sp>
        <p:nvSpPr>
          <p:cNvPr id="196" name="2 - Θέση περιεχομένου_13"/>
          <p:cNvSpPr/>
          <p:nvPr/>
        </p:nvSpPr>
        <p:spPr>
          <a:xfrm>
            <a:off x="457200" y="1600200"/>
            <a:ext cx="8227440" cy="4523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 fontScale="92500" lnSpcReduction="10000"/>
          </a:bodyPr>
          <a:lstStyle/>
          <a:p>
            <a:pPr marL="343080" indent="-3409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Wingdings" charset="2"/>
              <a:buChar char=""/>
            </a:pP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Αν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ήσ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ασταν εσείς ο γιατρός, τι θα κάνατε; Θα συνεχίζατε τη θεραπεία;</a:t>
            </a:r>
            <a:endParaRPr lang="en-US" sz="28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Wingdings" charset="2"/>
              <a:buChar char=""/>
            </a:pP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Πώς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θα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δι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αχειριζόσασταν την οικογένεια; Θα μιλούσατε πρώτα στον ασθενή ή σ’ εκείνους;</a:t>
            </a:r>
            <a:endParaRPr lang="en-US" sz="28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Wingdings" charset="2"/>
              <a:buChar char=""/>
            </a:pP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Ποιος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έχει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τελικά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“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τον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τελευτ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αίο λόγο”; Ο ασθενής, η οικογένεια ή η ιατρική ομάδα;</a:t>
            </a:r>
            <a:endParaRPr lang="en-US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lang="en-US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lang="en-US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lang="en-US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r>
              <a:rPr lang="en-US" sz="9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 </a:t>
            </a:r>
            <a:endParaRPr lang="en-US" sz="9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lang="en-US" sz="9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lang="en-US" sz="9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br>
              <a:rPr sz="600" dirty="0"/>
            </a:br>
            <a:endParaRPr lang="en-US" sz="9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endParaRPr lang="en-US" sz="9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AB4E4"/>
            </a:gs>
            <a:gs pos="100000">
              <a:srgbClr val="C1D1EC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1 - Τίτλος_16"/>
          <p:cNvSpPr/>
          <p:nvPr/>
        </p:nvSpPr>
        <p:spPr>
          <a:xfrm>
            <a:off x="457200" y="274680"/>
            <a:ext cx="8227440" cy="1140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>
              <a:lnSpc>
                <a:spcPct val="100000"/>
              </a:lnSpc>
              <a:spcAft>
                <a:spcPts val="1414"/>
              </a:spcAft>
            </a:pPr>
            <a:r>
              <a:rPr lang="el-GR" sz="3200" b="1" strike="noStrike" spc="-1">
                <a:solidFill>
                  <a:srgbClr val="000000"/>
                </a:solidFill>
                <a:latin typeface="Calibri"/>
                <a:ea typeface="Calibri"/>
              </a:rPr>
              <a:t>  </a:t>
            </a:r>
            <a:r>
              <a:rPr lang="el-GR" sz="3200" b="1" strike="noStrike" spc="-1">
                <a:solidFill>
                  <a:srgbClr val="000000"/>
                </a:solidFill>
                <a:latin typeface="Calibri"/>
                <a:ea typeface="Liberation Serif;Times New Roman"/>
              </a:rPr>
              <a:t>Case Study 1: Ασθενής με καρκίνο τελικού                                      σταδίου</a:t>
            </a:r>
            <a:endParaRPr lang="en-US" sz="3200" b="0" strike="noStrike" spc="-1">
              <a:latin typeface="Arial"/>
            </a:endParaRPr>
          </a:p>
        </p:txBody>
      </p:sp>
      <p:sp>
        <p:nvSpPr>
          <p:cNvPr id="198" name="2 - Θέση περιεχομένου_16"/>
          <p:cNvSpPr/>
          <p:nvPr/>
        </p:nvSpPr>
        <p:spPr>
          <a:xfrm>
            <a:off x="457200" y="1452183"/>
            <a:ext cx="8227440" cy="4753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343080" indent="-3409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Wingdings" charset="2"/>
              <a:buChar char=""/>
            </a:pPr>
            <a:r>
              <a:rPr lang="en-US" sz="2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Η π</a:t>
            </a:r>
            <a:r>
              <a:rPr lang="en-US" sz="26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ερί</a:t>
            </a:r>
            <a:r>
              <a:rPr lang="en-US" sz="2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πτωση αυτή δείχνει ότι η παρηγορική φροντίδα δεν είναι παθητικότητα· είναι ενεργή φροντίδα που στοχεύει στο ουσιαστικό καλό του ασθενούς</a:t>
            </a:r>
            <a:endParaRPr lang="en-US" sz="26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Wingdings" charset="2"/>
              <a:buChar char=""/>
            </a:pPr>
            <a:r>
              <a:rPr lang="en-US" sz="2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Όπ</a:t>
            </a:r>
            <a:r>
              <a:rPr lang="en-US" sz="26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ως</a:t>
            </a:r>
            <a:r>
              <a:rPr lang="en-US" sz="2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6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λέμε</a:t>
            </a:r>
            <a:r>
              <a:rPr lang="en-US" sz="2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6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στη</a:t>
            </a:r>
            <a:r>
              <a:rPr lang="en-US" sz="2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β</a:t>
            </a:r>
            <a:r>
              <a:rPr lang="en-US" sz="26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ιοηθική</a:t>
            </a:r>
            <a:r>
              <a:rPr lang="en-US" sz="2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, </a:t>
            </a:r>
            <a:r>
              <a:rPr lang="en-US" sz="26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το</a:t>
            </a:r>
            <a:r>
              <a:rPr lang="en-US" sz="2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να </a:t>
            </a:r>
            <a:r>
              <a:rPr lang="en-US" sz="26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στ</a:t>
            </a:r>
            <a:r>
              <a:rPr lang="en-US" sz="2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αματήσεις μια θεραπεία που δεν ωφελεί δεν είναι εγκατάλειψη· είναι σεβασμός</a:t>
            </a:r>
            <a:endParaRPr lang="en-US" sz="26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Wingdings" charset="2"/>
              <a:buChar char=""/>
            </a:pPr>
            <a:r>
              <a:rPr lang="en-US" sz="2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Ο </a:t>
            </a:r>
            <a:r>
              <a:rPr lang="en-US" sz="26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ρόλος</a:t>
            </a:r>
            <a:r>
              <a:rPr lang="en-US" sz="2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6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του</a:t>
            </a:r>
            <a:r>
              <a:rPr lang="en-US" sz="2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6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γι</a:t>
            </a:r>
            <a:r>
              <a:rPr lang="en-US" sz="2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ατρού δεν είναι πάντα να θεραπεύει — είναι να φροντίζει και η φροντίδα έχει πολλές μορφές</a:t>
            </a:r>
            <a:endParaRPr lang="en-US" sz="26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lang="en-US" sz="26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r>
              <a:rPr lang="en-US" sz="2600" b="1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Ότ</a:t>
            </a:r>
            <a:r>
              <a:rPr lang="en-US" sz="26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αν δεν μπορούμε να θεραπεύσουμε, μπορούμε πάντα να φροντίσουμε</a:t>
            </a:r>
            <a:endParaRPr lang="en-US" sz="26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AB4E4"/>
            </a:gs>
            <a:gs pos="100000">
              <a:srgbClr val="C1D1EC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1 - Τίτλος_17"/>
          <p:cNvSpPr/>
          <p:nvPr/>
        </p:nvSpPr>
        <p:spPr>
          <a:xfrm>
            <a:off x="457200" y="274680"/>
            <a:ext cx="8227440" cy="1140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>
              <a:lnSpc>
                <a:spcPct val="100000"/>
              </a:lnSpc>
              <a:spcAft>
                <a:spcPts val="1414"/>
              </a:spcAft>
            </a:pPr>
            <a:r>
              <a:rPr lang="el-GR" sz="3200" b="1" strike="noStrike" spc="-1">
                <a:solidFill>
                  <a:srgbClr val="000000"/>
                </a:solidFill>
                <a:latin typeface="Calibri"/>
                <a:ea typeface="Calibri"/>
              </a:rPr>
              <a:t>  </a:t>
            </a:r>
            <a:r>
              <a:rPr lang="el-GR" sz="3200" b="1" strike="noStrike" spc="-1">
                <a:solidFill>
                  <a:srgbClr val="000000"/>
                </a:solidFill>
                <a:latin typeface="Calibri"/>
                <a:ea typeface="Liberation Serif;Times New Roman"/>
              </a:rPr>
              <a:t>Case Study 2: Παιδιατρική περίπτωση –   MAID στον Καναδά </a:t>
            </a:r>
            <a:endParaRPr lang="en-US" sz="3200" b="0" strike="noStrike" spc="-1">
              <a:latin typeface="Arial"/>
            </a:endParaRPr>
          </a:p>
        </p:txBody>
      </p:sp>
      <p:sp>
        <p:nvSpPr>
          <p:cNvPr id="200" name="2 - Θέση περιεχομένου_17"/>
          <p:cNvSpPr/>
          <p:nvPr/>
        </p:nvSpPr>
        <p:spPr>
          <a:xfrm>
            <a:off x="457200" y="1600200"/>
            <a:ext cx="8327880" cy="4827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343080" indent="-3409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Wingdings" charset="2"/>
              <a:buChar char=""/>
            </a:pPr>
            <a:r>
              <a:rPr lang="en-US" sz="2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15χρονη α</a:t>
            </a:r>
            <a:r>
              <a:rPr lang="en-US" sz="26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σθενής</a:t>
            </a:r>
            <a:r>
              <a:rPr lang="en-US" sz="2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6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με</a:t>
            </a:r>
            <a:r>
              <a:rPr lang="en-US" sz="2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6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νευροεκφυλιστική</a:t>
            </a:r>
            <a:r>
              <a:rPr lang="en-US" sz="2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6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νόσο</a:t>
            </a:r>
            <a:r>
              <a:rPr lang="en-US" sz="2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, </a:t>
            </a:r>
            <a:r>
              <a:rPr lang="en-US" sz="26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χωρίς</a:t>
            </a:r>
            <a:r>
              <a:rPr lang="en-US" sz="2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6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θερ</a:t>
            </a:r>
            <a:r>
              <a:rPr lang="en-US" sz="2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απεία</a:t>
            </a:r>
            <a:endParaRPr lang="en-US" sz="26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Wingdings" charset="2"/>
              <a:buChar char=""/>
            </a:pPr>
            <a:r>
              <a:rPr lang="en-US" sz="2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Η α</a:t>
            </a:r>
            <a:r>
              <a:rPr lang="en-US" sz="26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σθενής</a:t>
            </a:r>
            <a:r>
              <a:rPr lang="en-US" sz="2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6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ζητά</a:t>
            </a:r>
            <a:r>
              <a:rPr lang="en-US" sz="2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ια</a:t>
            </a:r>
            <a:r>
              <a:rPr lang="en-US" sz="26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τρική</a:t>
            </a:r>
            <a:r>
              <a:rPr lang="en-US" sz="2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υποβ</a:t>
            </a:r>
            <a:r>
              <a:rPr lang="en-US" sz="26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οήθηση</a:t>
            </a:r>
            <a:r>
              <a:rPr lang="en-US" sz="2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6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στον</a:t>
            </a:r>
            <a:r>
              <a:rPr lang="en-US" sz="2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6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θάν</a:t>
            </a:r>
            <a:r>
              <a:rPr lang="en-US" sz="2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ατο (MAID</a:t>
            </a:r>
            <a:endParaRPr lang="en-US" sz="26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Wingdings" charset="2"/>
              <a:buChar char=""/>
            </a:pPr>
            <a:r>
              <a:rPr lang="en-US" sz="26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Οι</a:t>
            </a:r>
            <a:r>
              <a:rPr lang="en-US" sz="2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6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γονείς</a:t>
            </a:r>
            <a:r>
              <a:rPr lang="en-US" sz="2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6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δι</a:t>
            </a:r>
            <a:r>
              <a:rPr lang="en-US" sz="2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αφωνούν μεταξύ τους</a:t>
            </a:r>
            <a:endParaRPr lang="en-US" sz="26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Wingdings" charset="2"/>
              <a:buChar char=""/>
            </a:pPr>
            <a:r>
              <a:rPr lang="en-US" sz="26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Οι</a:t>
            </a:r>
            <a:r>
              <a:rPr lang="en-US" sz="2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6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γι</a:t>
            </a:r>
            <a:r>
              <a:rPr lang="en-US" sz="2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ατροί αμφιταλαντεύονται ως προς τη συναίνεση</a:t>
            </a:r>
            <a:endParaRPr lang="en-US" sz="26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lang="en-US" sz="26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r>
              <a:rPr lang="en-US" sz="26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Πρέ</a:t>
            </a:r>
            <a:r>
              <a:rPr lang="en-US" sz="2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πει να επιτραπεί η ενεργητική ευθανασία σε ανηλίκους;</a:t>
            </a:r>
            <a:endParaRPr lang="en-US" sz="26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r>
              <a:rPr lang="en-US" sz="2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Μπ</a:t>
            </a:r>
            <a:r>
              <a:rPr lang="en-US" sz="26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ορεί</a:t>
            </a:r>
            <a:r>
              <a:rPr lang="en-US" sz="2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6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έν</a:t>
            </a:r>
            <a:r>
              <a:rPr lang="en-US" sz="2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 παιδί να εκφράσει πραγματικά ενημερωμένη και συνειδητή συναίνεση;</a:t>
            </a:r>
            <a:endParaRPr lang="en-US" sz="26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endParaRPr lang="en-US" sz="26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endParaRPr lang="en-US" sz="26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endParaRPr lang="en-US" sz="26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endParaRPr lang="en-US" sz="26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endParaRPr lang="en-US" sz="26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br>
              <a:rPr sz="2600" dirty="0"/>
            </a:br>
            <a:endParaRPr lang="en-US" sz="26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endParaRPr lang="en-US" sz="26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AB4E4"/>
            </a:gs>
            <a:gs pos="100000">
              <a:srgbClr val="C1D1EC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1 - Τίτλος_14"/>
          <p:cNvSpPr/>
          <p:nvPr/>
        </p:nvSpPr>
        <p:spPr>
          <a:xfrm>
            <a:off x="457200" y="274680"/>
            <a:ext cx="8227440" cy="1140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>
              <a:lnSpc>
                <a:spcPct val="100000"/>
              </a:lnSpc>
              <a:spcAft>
                <a:spcPts val="1414"/>
              </a:spcAft>
            </a:pPr>
            <a:r>
              <a:rPr lang="el-GR" sz="3200" b="1" strike="noStrike" spc="-1" dirty="0" err="1">
                <a:solidFill>
                  <a:srgbClr val="000000"/>
                </a:solidFill>
                <a:latin typeface="Calibri"/>
                <a:ea typeface="Liberation Serif;Times New Roman"/>
              </a:rPr>
              <a:t>Case</a:t>
            </a:r>
            <a:r>
              <a:rPr lang="el-GR" sz="3200" b="1" strike="noStrike" spc="-1" dirty="0">
                <a:solidFill>
                  <a:srgbClr val="000000"/>
                </a:solidFill>
                <a:latin typeface="Calibri"/>
                <a:ea typeface="Liberation Serif;Times New Roman"/>
              </a:rPr>
              <a:t> </a:t>
            </a:r>
            <a:r>
              <a:rPr lang="el-GR" sz="3200" b="1" strike="noStrike" spc="-1" dirty="0" err="1">
                <a:solidFill>
                  <a:srgbClr val="000000"/>
                </a:solidFill>
                <a:latin typeface="Calibri"/>
                <a:ea typeface="Liberation Serif;Times New Roman"/>
              </a:rPr>
              <a:t>Study</a:t>
            </a:r>
            <a:r>
              <a:rPr lang="el-GR" sz="3200" b="1" strike="noStrike" spc="-1" dirty="0">
                <a:solidFill>
                  <a:srgbClr val="000000"/>
                </a:solidFill>
                <a:latin typeface="Calibri"/>
                <a:ea typeface="Liberation Serif;Times New Roman"/>
              </a:rPr>
              <a:t> 2: Παιδιατρική περίπτωση –   MAID στον Καναδά</a:t>
            </a:r>
            <a:endParaRPr lang="en-US" sz="3200" b="0" strike="noStrike" spc="-1" dirty="0">
              <a:latin typeface="Arial"/>
            </a:endParaRPr>
          </a:p>
        </p:txBody>
      </p:sp>
      <p:sp>
        <p:nvSpPr>
          <p:cNvPr id="202" name="2 - Θέση περιεχομένου_14"/>
          <p:cNvSpPr/>
          <p:nvPr/>
        </p:nvSpPr>
        <p:spPr>
          <a:xfrm>
            <a:off x="335520" y="1415520"/>
            <a:ext cx="8470800" cy="5041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343080" indent="-3409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Wingdings" charset="2"/>
              <a:buChar char=""/>
            </a:pPr>
            <a:r>
              <a:rPr lang="en-US" sz="2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5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Ας</a:t>
            </a:r>
            <a:r>
              <a:rPr lang="en-US" sz="2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5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σκεφτούμε</a:t>
            </a:r>
            <a:r>
              <a:rPr lang="en-US" sz="2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5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την</a:t>
            </a:r>
            <a:r>
              <a:rPr lang="en-US" sz="2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π</a:t>
            </a:r>
            <a:r>
              <a:rPr lang="en-US" sz="25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ερί</a:t>
            </a:r>
            <a:r>
              <a:rPr lang="en-US" sz="2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πτωση μιας 15χρονης κοπέλας με σοβαρή νευροεκφυλιστική νόσο. Η π</a:t>
            </a:r>
            <a:r>
              <a:rPr lang="en-US" sz="25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ορεί</a:t>
            </a:r>
            <a:r>
              <a:rPr lang="en-US" sz="2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 είναι μη αναστρέψιμη, ο πόνος έντονος, και η ίδια, απόλυτα συνειδητά, ζητά να της επιτραπεί ο ιατρικά υποβοηθούμενος θάνατος (Medical Assistance in Dying – MAID).</a:t>
            </a:r>
            <a:endParaRPr lang="en-US" sz="25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Wingdings" charset="2"/>
              <a:buChar char=""/>
            </a:pPr>
            <a:r>
              <a:rPr lang="en-US" sz="25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Οι</a:t>
            </a:r>
            <a:r>
              <a:rPr lang="en-US" sz="2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5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γονείς</a:t>
            </a:r>
            <a:r>
              <a:rPr lang="en-US" sz="2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5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δεν</a:t>
            </a:r>
            <a:r>
              <a:rPr lang="en-US" sz="2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5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συμφωνούν</a:t>
            </a:r>
            <a:r>
              <a:rPr lang="en-US" sz="2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: ο πα</a:t>
            </a:r>
            <a:r>
              <a:rPr lang="en-US" sz="25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τέρ</a:t>
            </a:r>
            <a:r>
              <a:rPr lang="en-US" sz="2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ας θεωρεί πως πρέπει να σεβαστούμε την επιθυμία της κόρης· η μητέρα πιστεύει πως η ζωή είναι ιερή και “κανείς δεν έχει δικαίωμα να την αφαιρέσει”</a:t>
            </a:r>
            <a:endParaRPr lang="en-US" sz="25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Wingdings" charset="2"/>
              <a:buChar char=""/>
            </a:pPr>
            <a:r>
              <a:rPr lang="en-US" sz="25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Αυτό</a:t>
            </a:r>
            <a:r>
              <a:rPr lang="en-US" sz="2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5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είν</a:t>
            </a:r>
            <a:r>
              <a:rPr lang="en-US" sz="2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αι ένα πραγματικό δίλημμα που ήδη απασχολεί τον Καναδά και άλλες χώρες της Δύσης, καθώς οι νόμοι σταδιακά ανοίγουν τη συζήτηση για την επέκταση του MAID σε ανήλικους</a:t>
            </a:r>
            <a:endParaRPr lang="en-US" sz="25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lang="en-US" sz="25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r>
              <a:rPr lang="en-US" sz="2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 </a:t>
            </a:r>
            <a:endParaRPr lang="en-US" sz="25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lang="en-US" sz="25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lang="en-US" sz="25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br>
              <a:rPr dirty="0"/>
            </a:br>
            <a:endParaRPr lang="en-US" sz="25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endParaRPr lang="en-US" sz="25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AB4E4"/>
            </a:gs>
            <a:gs pos="100000">
              <a:srgbClr val="C1D1EC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1 - Τίτλος_18"/>
          <p:cNvSpPr/>
          <p:nvPr/>
        </p:nvSpPr>
        <p:spPr>
          <a:xfrm>
            <a:off x="457200" y="274680"/>
            <a:ext cx="8227440" cy="1140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>
              <a:lnSpc>
                <a:spcPct val="100000"/>
              </a:lnSpc>
              <a:spcAft>
                <a:spcPts val="1414"/>
              </a:spcAft>
            </a:pPr>
            <a:r>
              <a:rPr lang="el-GR" sz="3200" b="1" strike="noStrike" spc="-1" dirty="0" err="1">
                <a:solidFill>
                  <a:srgbClr val="000000"/>
                </a:solidFill>
                <a:latin typeface="Calibri"/>
                <a:ea typeface="Liberation Serif;Times New Roman"/>
              </a:rPr>
              <a:t>Case</a:t>
            </a:r>
            <a:r>
              <a:rPr lang="el-GR" sz="3200" b="1" strike="noStrike" spc="-1" dirty="0">
                <a:solidFill>
                  <a:srgbClr val="000000"/>
                </a:solidFill>
                <a:latin typeface="Calibri"/>
                <a:ea typeface="Liberation Serif;Times New Roman"/>
              </a:rPr>
              <a:t> </a:t>
            </a:r>
            <a:r>
              <a:rPr lang="el-GR" sz="3200" b="1" strike="noStrike" spc="-1" dirty="0" err="1">
                <a:solidFill>
                  <a:srgbClr val="000000"/>
                </a:solidFill>
                <a:latin typeface="Calibri"/>
                <a:ea typeface="Liberation Serif;Times New Roman"/>
              </a:rPr>
              <a:t>Study</a:t>
            </a:r>
            <a:r>
              <a:rPr lang="el-GR" sz="3200" b="1" strike="noStrike" spc="-1" dirty="0">
                <a:solidFill>
                  <a:srgbClr val="000000"/>
                </a:solidFill>
                <a:latin typeface="Calibri"/>
                <a:ea typeface="Liberation Serif;Times New Roman"/>
              </a:rPr>
              <a:t> 2: Παιδιατρική περίπτωση –   MAID στον Καναδά </a:t>
            </a:r>
            <a:endParaRPr lang="en-US" sz="3200" b="0" strike="noStrike" spc="-1" dirty="0">
              <a:latin typeface="Arial"/>
            </a:endParaRPr>
          </a:p>
        </p:txBody>
      </p:sp>
      <p:sp>
        <p:nvSpPr>
          <p:cNvPr id="204" name="2 - Θέση περιεχομένου_18"/>
          <p:cNvSpPr/>
          <p:nvPr/>
        </p:nvSpPr>
        <p:spPr>
          <a:xfrm>
            <a:off x="457200" y="1600200"/>
            <a:ext cx="8227440" cy="4523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 fontScale="93500"/>
          </a:bodyPr>
          <a:lstStyle/>
          <a:p>
            <a:pPr marL="459360" indent="-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Μπ</a:t>
            </a:r>
            <a:r>
              <a:rPr lang="en-US" sz="32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ορεί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32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έν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 παιδί να αποφασίσει για τον θάνατό του; Αν όχι, ποιος μπορεί;</a:t>
            </a:r>
            <a:endParaRPr lang="en-US" sz="3200" b="0" strike="noStrike" spc="-1" dirty="0">
              <a:latin typeface="Arial"/>
            </a:endParaRPr>
          </a:p>
          <a:p>
            <a:pPr marL="457200" indent="-457200">
              <a:lnSpc>
                <a:spcPct val="100000"/>
              </a:lnSpc>
              <a:spcBef>
                <a:spcPts val="641"/>
              </a:spcBef>
              <a:buFont typeface="Wingdings" panose="05000000000000000000" pitchFamily="2" charset="2"/>
              <a:buChar char="ü"/>
            </a:pPr>
            <a:r>
              <a:rPr lang="en-US" sz="32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Αν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32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ήσ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ασταν εσείς οι γιατροί, θα δεχόσασταν να συμμετάσχετε;</a:t>
            </a:r>
            <a:endParaRPr lang="en-US" sz="3200" b="0" strike="noStrike" spc="-1" dirty="0">
              <a:latin typeface="Arial"/>
            </a:endParaRPr>
          </a:p>
          <a:p>
            <a:pPr marL="457200" indent="-457200">
              <a:lnSpc>
                <a:spcPct val="100000"/>
              </a:lnSpc>
              <a:spcBef>
                <a:spcPts val="641"/>
              </a:spcBef>
              <a:buFont typeface="Wingdings" panose="05000000000000000000" pitchFamily="2" charset="2"/>
              <a:buChar char="ü"/>
            </a:pPr>
            <a:r>
              <a:rPr lang="en-US" sz="32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Ποι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 είναι η διαφορά ανάμεσα στο να αφήνεις να πεθάνει και στο να προκαλείς τον θάνατο;</a:t>
            </a:r>
            <a:endParaRPr lang="en-US" sz="3200" b="0" strike="noStrike" spc="-1" dirty="0">
              <a:latin typeface="Arial"/>
            </a:endParaRPr>
          </a:p>
          <a:p>
            <a:pPr marL="457200" indent="-457200">
              <a:lnSpc>
                <a:spcPct val="100000"/>
              </a:lnSpc>
              <a:spcBef>
                <a:spcPts val="641"/>
              </a:spcBef>
              <a:buFont typeface="Wingdings" panose="05000000000000000000" pitchFamily="2" charset="2"/>
              <a:buChar char="ü"/>
            </a:pP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Υπ</a:t>
            </a:r>
            <a:r>
              <a:rPr lang="en-US" sz="32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άρχει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32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σύγκρουση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α</a:t>
            </a:r>
            <a:r>
              <a:rPr lang="en-US" sz="32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νάμεσ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 στο “συμπάσχω” και στο “προστατεύω τη ζωή”;</a:t>
            </a:r>
            <a:endParaRPr lang="en-US" sz="32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AB4E4"/>
            </a:gs>
            <a:gs pos="100000">
              <a:srgbClr val="C1D1EC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165 - Εικόνα"/>
          <p:cNvSpPr/>
          <p:nvPr/>
        </p:nvSpPr>
        <p:spPr>
          <a:xfrm>
            <a:off x="5420903" y="4967024"/>
            <a:ext cx="3355920" cy="1598040"/>
          </a:xfrm>
          <a:prstGeom prst="roundRect">
            <a:avLst>
              <a:gd name="adj" fmla="val 8594"/>
            </a:avLst>
          </a:prstGeom>
          <a:blipFill rotWithShape="0">
            <a:blip r:embed="rId2"/>
            <a:srcRect/>
            <a:stretch/>
          </a:blipFill>
          <a:ln w="0">
            <a:noFill/>
          </a:ln>
          <a:effectLst>
            <a:reflection blurRad="12700" stA="38000" endPos="28000" dist="5000" dir="5400000" sy="-100000" algn="bl" rotWithShape="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206" name="1 - Τίτλος_19"/>
          <p:cNvSpPr/>
          <p:nvPr/>
        </p:nvSpPr>
        <p:spPr>
          <a:xfrm>
            <a:off x="457200" y="274680"/>
            <a:ext cx="8227440" cy="1140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>
              <a:lnSpc>
                <a:spcPct val="100000"/>
              </a:lnSpc>
              <a:spcAft>
                <a:spcPts val="1414"/>
              </a:spcAft>
            </a:pPr>
            <a:r>
              <a:rPr lang="el-GR" sz="3200" b="1" strike="noStrike" spc="-1" dirty="0" err="1">
                <a:solidFill>
                  <a:srgbClr val="000000"/>
                </a:solidFill>
                <a:latin typeface="Calibri"/>
                <a:ea typeface="Liberation Serif;Times New Roman"/>
              </a:rPr>
              <a:t>Case</a:t>
            </a:r>
            <a:r>
              <a:rPr lang="el-GR" sz="3200" b="1" strike="noStrike" spc="-1" dirty="0">
                <a:solidFill>
                  <a:srgbClr val="000000"/>
                </a:solidFill>
                <a:latin typeface="Calibri"/>
                <a:ea typeface="Liberation Serif;Times New Roman"/>
              </a:rPr>
              <a:t> </a:t>
            </a:r>
            <a:r>
              <a:rPr lang="el-GR" sz="3200" b="1" strike="noStrike" spc="-1" dirty="0" err="1">
                <a:solidFill>
                  <a:srgbClr val="000000"/>
                </a:solidFill>
                <a:latin typeface="Calibri"/>
                <a:ea typeface="Liberation Serif;Times New Roman"/>
              </a:rPr>
              <a:t>Study</a:t>
            </a:r>
            <a:r>
              <a:rPr lang="el-GR" sz="3200" b="1" strike="noStrike" spc="-1" dirty="0">
                <a:solidFill>
                  <a:srgbClr val="000000"/>
                </a:solidFill>
                <a:latin typeface="Calibri"/>
                <a:ea typeface="Liberation Serif;Times New Roman"/>
              </a:rPr>
              <a:t> 2: Παιδιατρική περίπτωση –   MAID στον Καναδά </a:t>
            </a:r>
            <a:endParaRPr lang="en-US" sz="3200" b="0" strike="noStrike" spc="-1" dirty="0">
              <a:latin typeface="Arial"/>
            </a:endParaRPr>
          </a:p>
        </p:txBody>
      </p:sp>
      <p:sp>
        <p:nvSpPr>
          <p:cNvPr id="207" name="2 - Θέση περιεχομένου_19"/>
          <p:cNvSpPr/>
          <p:nvPr/>
        </p:nvSpPr>
        <p:spPr>
          <a:xfrm>
            <a:off x="173260" y="1556792"/>
            <a:ext cx="8795320" cy="3268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343080" indent="-3409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Wingdings" charset="2"/>
              <a:buChar char=""/>
            </a:pP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Το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π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εριστ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ατικό αυτό δείχνει πόσο περίπλοκη είναι η έννοια της αυτονομίας, ειδικά στα όρια της ζωής</a:t>
            </a:r>
            <a:endParaRPr lang="en-US" sz="24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Wingdings" charset="2"/>
              <a:buChar char=""/>
            </a:pP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Η πα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ρηγορική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φροντίδ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 δεν αρνείται τον πόνο — προσπαθεί να του δώσει νόημα, χωρίς να επιταχύνει το τέλος</a:t>
            </a:r>
            <a:endParaRPr lang="en-US" sz="24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Wingdings" charset="2"/>
              <a:buChar char=""/>
            </a:pP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Ο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σκο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πός δεν είναι να “τελειώσει” ο πόνος, αλλά να μεταμορφωθεί μέσα από τη σχέση, τη φροντίδα και την παρουσία</a:t>
            </a:r>
            <a:endParaRPr lang="en-US" sz="24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Wingdings" charset="2"/>
              <a:buChar char=""/>
            </a:pPr>
            <a:r>
              <a:rPr lang="en-US" sz="24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Ίσως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η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μεγ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αλύτερη πράξη συμπόνιας δεν είναι να προσφέρεις τον θάνατο, αλλά να παραμείνεις παρών μέσα στην οδύνη του άλλου</a:t>
            </a:r>
            <a:endParaRPr lang="en-US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lang="en-US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lang="en-US" sz="24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endParaRPr lang="en-US" sz="2400" b="0" strike="noStrike" spc="-1" dirty="0">
              <a:latin typeface="Arial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EC818D6-AB18-23B6-0B81-6B942B477238}"/>
              </a:ext>
            </a:extLst>
          </p:cNvPr>
          <p:cNvSpPr txBox="1"/>
          <p:nvPr/>
        </p:nvSpPr>
        <p:spPr>
          <a:xfrm>
            <a:off x="358860" y="5273554"/>
            <a:ext cx="493322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641"/>
              </a:spcBef>
            </a:pPr>
            <a:r>
              <a:rPr lang="el-GR" sz="24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«Η ευσπλαχνία χωρίς σοφία μπορεί να γίνει σκληρότητα» — </a:t>
            </a:r>
            <a:r>
              <a:rPr lang="el-GR" sz="2400" b="1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Hans</a:t>
            </a:r>
            <a:r>
              <a:rPr lang="el-GR" sz="24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2400" b="1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Jonas</a:t>
            </a:r>
            <a:endParaRPr lang="en-US" sz="24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AB4E4"/>
            </a:gs>
            <a:gs pos="100000">
              <a:srgbClr val="C1D1EC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1 - Τίτλος_20"/>
          <p:cNvSpPr/>
          <p:nvPr/>
        </p:nvSpPr>
        <p:spPr>
          <a:xfrm>
            <a:off x="457200" y="274680"/>
            <a:ext cx="8227440" cy="1140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>
              <a:lnSpc>
                <a:spcPct val="100000"/>
              </a:lnSpc>
              <a:spcAft>
                <a:spcPts val="1414"/>
              </a:spcAft>
            </a:pPr>
            <a:r>
              <a:rPr lang="el-GR" sz="3600" b="1" strike="noStrike" spc="-1" dirty="0">
                <a:solidFill>
                  <a:srgbClr val="000000"/>
                </a:solidFill>
                <a:latin typeface="Calibri"/>
                <a:ea typeface="Calibri"/>
              </a:rPr>
              <a:t>  </a:t>
            </a:r>
            <a:r>
              <a:rPr lang="el-GR" sz="3600" b="1" strike="noStrike" spc="-1" dirty="0">
                <a:solidFill>
                  <a:srgbClr val="000000"/>
                </a:solidFill>
                <a:latin typeface="Calibri"/>
                <a:ea typeface="Liberation Serif;Times New Roman"/>
              </a:rPr>
              <a:t>Επιστημολογικά Όρια της Ιατρικής</a:t>
            </a:r>
            <a:endParaRPr lang="en-US" sz="3600" b="0" strike="noStrike" spc="-1" dirty="0">
              <a:latin typeface="Arial"/>
            </a:endParaRPr>
          </a:p>
        </p:txBody>
      </p:sp>
      <p:sp>
        <p:nvSpPr>
          <p:cNvPr id="209" name="2 - Θέση περιεχομένου_20"/>
          <p:cNvSpPr/>
          <p:nvPr/>
        </p:nvSpPr>
        <p:spPr>
          <a:xfrm>
            <a:off x="457200" y="1600200"/>
            <a:ext cx="8227440" cy="4523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343080" indent="-340920">
              <a:lnSpc>
                <a:spcPct val="100000"/>
              </a:lnSpc>
              <a:spcBef>
                <a:spcPts val="641"/>
              </a:spcBef>
              <a:spcAft>
                <a:spcPts val="600"/>
              </a:spcAft>
              <a:buClr>
                <a:srgbClr val="000000"/>
              </a:buClr>
              <a:buFont typeface="Wingdings" charset="2"/>
              <a:buChar char=""/>
            </a:pP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Evidence-based medicine vs.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εμ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πειρία του ασθενούς</a:t>
            </a:r>
            <a:endParaRPr lang="en-US" sz="28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spcAft>
                <a:spcPts val="600"/>
              </a:spcAft>
              <a:buClr>
                <a:srgbClr val="000000"/>
              </a:buClr>
              <a:buFont typeface="Wingdings" charset="2"/>
              <a:buChar char=""/>
            </a:pP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Όρι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 των δεδομένων στην παρηγορική φροντίδα</a:t>
            </a:r>
            <a:endParaRPr lang="en-US" sz="28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spcAft>
                <a:spcPts val="600"/>
              </a:spcAft>
              <a:buClr>
                <a:srgbClr val="000000"/>
              </a:buClr>
              <a:buFont typeface="Wingdings" charset="2"/>
              <a:buChar char=""/>
            </a:pP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Ολιστική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θεώρηση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: β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ιολογικό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–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ψυχολογικό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–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κοινωνικό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– π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νευμ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ατικό</a:t>
            </a:r>
            <a:endParaRPr lang="en-US" sz="28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spcAft>
                <a:spcPts val="600"/>
              </a:spcAft>
              <a:buClr>
                <a:srgbClr val="000000"/>
              </a:buClr>
              <a:buFont typeface="Wingdings" charset="2"/>
              <a:buChar char=""/>
            </a:pP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Μπ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ορεί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η ια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τρική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να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δώσει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απ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άντηση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σε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όλ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α;</a:t>
            </a:r>
            <a:endParaRPr lang="en-US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  <a:spcAft>
                <a:spcPts val="600"/>
              </a:spcAft>
            </a:pPr>
            <a:endParaRPr lang="en-US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  <a:spcAft>
                <a:spcPts val="600"/>
              </a:spcAft>
            </a:pP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 </a:t>
            </a:r>
            <a:endParaRPr lang="en-US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  <a:spcAft>
                <a:spcPts val="600"/>
              </a:spcAft>
            </a:pPr>
            <a:endParaRPr lang="en-US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  <a:spcAft>
                <a:spcPts val="600"/>
              </a:spcAft>
            </a:pPr>
            <a:endParaRPr lang="en-US" sz="28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spcAft>
                <a:spcPts val="600"/>
              </a:spcAft>
              <a:tabLst>
                <a:tab pos="0" algn="l"/>
              </a:tabLst>
            </a:pPr>
            <a:br>
              <a:rPr sz="2000" dirty="0"/>
            </a:br>
            <a:endParaRPr lang="en-US" sz="28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spcAft>
                <a:spcPts val="600"/>
              </a:spcAft>
              <a:tabLst>
                <a:tab pos="0" algn="l"/>
              </a:tabLst>
            </a:pPr>
            <a:endParaRPr lang="en-US" sz="28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AB4E4"/>
            </a:gs>
            <a:gs pos="100000">
              <a:srgbClr val="C1D1EC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1 - Τίτλος_21"/>
          <p:cNvSpPr/>
          <p:nvPr/>
        </p:nvSpPr>
        <p:spPr>
          <a:xfrm>
            <a:off x="457200" y="274680"/>
            <a:ext cx="8227440" cy="1140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>
              <a:lnSpc>
                <a:spcPct val="100000"/>
              </a:lnSpc>
              <a:spcAft>
                <a:spcPts val="1414"/>
              </a:spcAft>
            </a:pPr>
            <a:r>
              <a:rPr lang="el-GR" sz="3600" b="1" strike="noStrike" spc="-1" dirty="0">
                <a:solidFill>
                  <a:srgbClr val="000000"/>
                </a:solidFill>
                <a:latin typeface="Calibri"/>
                <a:ea typeface="Calibri"/>
              </a:rPr>
              <a:t>  </a:t>
            </a:r>
            <a:r>
              <a:rPr lang="el-GR" sz="3600" b="1" strike="noStrike" spc="-1" dirty="0">
                <a:solidFill>
                  <a:srgbClr val="000000"/>
                </a:solidFill>
                <a:latin typeface="Calibri"/>
                <a:ea typeface="Liberation Serif;Times New Roman"/>
              </a:rPr>
              <a:t>Επιστημολογικά Όρια της Ιατρικής</a:t>
            </a:r>
            <a:endParaRPr lang="en-US" sz="3600" b="0" strike="noStrike" spc="-1" dirty="0">
              <a:latin typeface="Arial"/>
            </a:endParaRPr>
          </a:p>
        </p:txBody>
      </p:sp>
      <p:sp>
        <p:nvSpPr>
          <p:cNvPr id="211" name="2 - Θέση περιεχομένου_21"/>
          <p:cNvSpPr/>
          <p:nvPr/>
        </p:nvSpPr>
        <p:spPr>
          <a:xfrm>
            <a:off x="457200" y="1600200"/>
            <a:ext cx="8327880" cy="4970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  <a:spcBef>
                <a:spcPts val="641"/>
              </a:spcBef>
              <a:spcAft>
                <a:spcPts val="600"/>
              </a:spcAft>
            </a:pPr>
            <a:r>
              <a:rPr lang="en-US" sz="2500" b="0" strike="noStrike" spc="-1" dirty="0">
                <a:solidFill>
                  <a:srgbClr val="000000"/>
                </a:solidFill>
                <a:latin typeface="Calibri"/>
                <a:ea typeface="Microsoft YaHei"/>
              </a:rPr>
              <a:t>Η ια</a:t>
            </a:r>
            <a:r>
              <a:rPr lang="en-US" sz="2500" b="0" strike="noStrike" spc="-1" dirty="0" err="1">
                <a:solidFill>
                  <a:srgbClr val="000000"/>
                </a:solidFill>
                <a:latin typeface="Calibri"/>
                <a:ea typeface="Microsoft YaHei"/>
              </a:rPr>
              <a:t>τρική</a:t>
            </a:r>
            <a:r>
              <a:rPr lang="en-US" sz="2500" b="0" strike="noStrike" spc="-1" dirty="0">
                <a:solidFill>
                  <a:srgbClr val="000000"/>
                </a:solidFill>
                <a:latin typeface="Calibri"/>
                <a:ea typeface="Microsoft YaHei"/>
              </a:rPr>
              <a:t> βα</a:t>
            </a:r>
            <a:r>
              <a:rPr lang="en-US" sz="2500" b="0" strike="noStrike" spc="-1" dirty="0" err="1">
                <a:solidFill>
                  <a:srgbClr val="000000"/>
                </a:solidFill>
                <a:latin typeface="Calibri"/>
                <a:ea typeface="Microsoft YaHei"/>
              </a:rPr>
              <a:t>σίζετ</a:t>
            </a:r>
            <a:r>
              <a:rPr lang="en-US" sz="2500" b="0" strike="noStrike" spc="-1" dirty="0">
                <a:solidFill>
                  <a:srgbClr val="000000"/>
                </a:solidFill>
                <a:latin typeface="Calibri"/>
                <a:ea typeface="Microsoft YaHei"/>
              </a:rPr>
              <a:t>αι στην επιστημονική απόδειξη — Evidence-Based Medicine. </a:t>
            </a:r>
            <a:r>
              <a:rPr lang="en-US" sz="25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Μελετάμε</a:t>
            </a:r>
            <a:r>
              <a:rPr lang="en-US" sz="2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π</a:t>
            </a:r>
            <a:r>
              <a:rPr lang="en-US" sz="25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ρωτόκολλ</a:t>
            </a:r>
            <a:r>
              <a:rPr lang="en-US" sz="2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α, στατιστικά, δείκτες επιβίωσης, μελέτες μεγάλων πληθυσμών. </a:t>
            </a:r>
            <a:r>
              <a:rPr lang="en-US" sz="25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Όμως</a:t>
            </a:r>
            <a:r>
              <a:rPr lang="en-US" sz="2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, </a:t>
            </a:r>
            <a:r>
              <a:rPr lang="en-US" sz="25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στην</a:t>
            </a:r>
            <a:r>
              <a:rPr lang="en-US" sz="2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πα</a:t>
            </a:r>
            <a:r>
              <a:rPr lang="en-US" sz="25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ρηγορική</a:t>
            </a:r>
            <a:r>
              <a:rPr lang="en-US" sz="2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5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φροντίδ</a:t>
            </a:r>
            <a:r>
              <a:rPr lang="en-US" sz="2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α, ο γιατρός δεν αντιμετωπίζει “πληθυσμό”, αλλά πρόσωπο</a:t>
            </a:r>
            <a:endParaRPr lang="en-US" sz="25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Wingdings" charset="2"/>
              <a:buChar char=""/>
            </a:pPr>
            <a:r>
              <a:rPr lang="en-US" sz="25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Το</a:t>
            </a:r>
            <a:r>
              <a:rPr lang="en-US" sz="2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π</a:t>
            </a:r>
            <a:r>
              <a:rPr lang="en-US" sz="25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ρόσω</a:t>
            </a:r>
            <a:r>
              <a:rPr lang="en-US" sz="2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πο αυτό βιώνει τον πόνο, τον φόβο και την ελπίδα με τρόπους που καμία στατιστική δεν μπορεί να περιγράψει</a:t>
            </a:r>
            <a:endParaRPr lang="en-US" sz="25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Wingdings" charset="2"/>
              <a:buChar char=""/>
            </a:pPr>
            <a:r>
              <a:rPr lang="en-US" sz="2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5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Εδώ</a:t>
            </a:r>
            <a:r>
              <a:rPr lang="en-US" sz="2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α</a:t>
            </a:r>
            <a:r>
              <a:rPr lang="en-US" sz="25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ρχίζει</a:t>
            </a:r>
            <a:r>
              <a:rPr lang="en-US" sz="2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5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το</a:t>
            </a:r>
            <a:r>
              <a:rPr lang="en-US" sz="2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επ</a:t>
            </a:r>
            <a:r>
              <a:rPr lang="en-US" sz="25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ιστημολογικό</a:t>
            </a:r>
            <a:r>
              <a:rPr lang="en-US" sz="2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5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όριο</a:t>
            </a:r>
            <a:r>
              <a:rPr lang="en-US" sz="2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: </a:t>
            </a:r>
            <a:r>
              <a:rPr lang="en-US" sz="25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το</a:t>
            </a:r>
            <a:r>
              <a:rPr lang="en-US" sz="2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5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σημείο</a:t>
            </a:r>
            <a:r>
              <a:rPr lang="en-US" sz="2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όπ</a:t>
            </a:r>
            <a:r>
              <a:rPr lang="en-US" sz="25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ου</a:t>
            </a:r>
            <a:r>
              <a:rPr lang="en-US" sz="2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η α</a:t>
            </a:r>
            <a:r>
              <a:rPr lang="en-US" sz="25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ντικειμενική</a:t>
            </a:r>
            <a:r>
              <a:rPr lang="en-US" sz="2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5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γνώση</a:t>
            </a:r>
            <a:r>
              <a:rPr lang="en-US" sz="2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5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δεν</a:t>
            </a:r>
            <a:r>
              <a:rPr lang="en-US" sz="2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επα</a:t>
            </a:r>
            <a:r>
              <a:rPr lang="en-US" sz="25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ρκεί</a:t>
            </a:r>
            <a:r>
              <a:rPr lang="en-US" sz="2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5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γι</a:t>
            </a:r>
            <a:r>
              <a:rPr lang="en-US" sz="2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 να κατανοήσουμε την υποκειμενική εμπειρία</a:t>
            </a:r>
            <a:endParaRPr lang="en-US" sz="25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endParaRPr lang="en-US" sz="25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endParaRPr lang="en-US" sz="25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r>
              <a:rPr lang="en-US" sz="2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 </a:t>
            </a:r>
            <a:endParaRPr lang="en-US" sz="25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endParaRPr lang="en-US" sz="25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endParaRPr lang="en-US" sz="25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br>
              <a:rPr dirty="0"/>
            </a:br>
            <a:endParaRPr lang="en-US" sz="25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endParaRPr lang="en-US" sz="25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AB4E4"/>
            </a:gs>
            <a:gs pos="100000">
              <a:srgbClr val="C1D1EC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1 - Τίτλος_22"/>
          <p:cNvSpPr/>
          <p:nvPr/>
        </p:nvSpPr>
        <p:spPr>
          <a:xfrm>
            <a:off x="457200" y="274680"/>
            <a:ext cx="8227440" cy="1140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>
              <a:lnSpc>
                <a:spcPct val="100000"/>
              </a:lnSpc>
              <a:spcAft>
                <a:spcPts val="1414"/>
              </a:spcAft>
            </a:pPr>
            <a:r>
              <a:rPr lang="el-GR" sz="3200" b="1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Evidence-Based</a:t>
            </a:r>
            <a:r>
              <a:rPr lang="el-GR" sz="3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1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Medicine</a:t>
            </a:r>
            <a:r>
              <a:rPr lang="el-GR" sz="3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1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vs</a:t>
            </a:r>
            <a:r>
              <a:rPr lang="el-GR" sz="3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. Υποκειμενική Εμπειρία</a:t>
            </a:r>
            <a:endParaRPr lang="en-US" sz="3200" b="0" strike="noStrike" spc="-1" dirty="0">
              <a:latin typeface="Arial"/>
            </a:endParaRPr>
          </a:p>
        </p:txBody>
      </p:sp>
      <p:sp>
        <p:nvSpPr>
          <p:cNvPr id="213" name="2 - Θέση περιεχομένου_22"/>
          <p:cNvSpPr/>
          <p:nvPr/>
        </p:nvSpPr>
        <p:spPr>
          <a:xfrm>
            <a:off x="457200" y="1600200"/>
            <a:ext cx="8227440" cy="4523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343080" indent="-340920">
              <a:lnSpc>
                <a:spcPct val="100000"/>
              </a:lnSpc>
              <a:spcBef>
                <a:spcPts val="641"/>
              </a:spcBef>
              <a:spcAft>
                <a:spcPts val="600"/>
              </a:spcAft>
              <a:buClr>
                <a:srgbClr val="000000"/>
              </a:buClr>
              <a:buFont typeface="Wingdings" charset="2"/>
              <a:buChar char=""/>
            </a:pPr>
            <a:r>
              <a:rPr lang="en-US" sz="2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Η επ</a:t>
            </a:r>
            <a:r>
              <a:rPr lang="en-US" sz="26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ιστήμη</a:t>
            </a:r>
            <a:r>
              <a:rPr lang="en-US" sz="2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6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της</a:t>
            </a:r>
            <a:r>
              <a:rPr lang="en-US" sz="2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ια</a:t>
            </a:r>
            <a:r>
              <a:rPr lang="en-US" sz="26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τρικής</a:t>
            </a:r>
            <a:r>
              <a:rPr lang="en-US" sz="2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6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είν</a:t>
            </a:r>
            <a:r>
              <a:rPr lang="en-US" sz="2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αι αναγκαία αλλά όχι επαρκής</a:t>
            </a:r>
            <a:endParaRPr lang="en-US" sz="26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spcAft>
                <a:spcPts val="600"/>
              </a:spcAft>
              <a:buClr>
                <a:srgbClr val="000000"/>
              </a:buClr>
              <a:buFont typeface="Wingdings" charset="2"/>
              <a:buChar char=""/>
            </a:pPr>
            <a:r>
              <a:rPr lang="en-US" sz="2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Τα </a:t>
            </a:r>
            <a:r>
              <a:rPr lang="en-US" sz="26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δεδομέν</a:t>
            </a:r>
            <a:r>
              <a:rPr lang="en-US" sz="2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 μάς δείχνουν τι δουλεύει κατά μέσο όρο· όχι τι χρειάζεται ο συγκεκριμένος άνθρωπος</a:t>
            </a:r>
            <a:endParaRPr lang="en-US" sz="26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spcAft>
                <a:spcPts val="600"/>
              </a:spcAft>
              <a:buClr>
                <a:srgbClr val="000000"/>
              </a:buClr>
              <a:buFont typeface="Wingdings" charset="2"/>
              <a:buChar char=""/>
            </a:pPr>
            <a:r>
              <a:rPr lang="en-US" sz="26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Στην</a:t>
            </a:r>
            <a:r>
              <a:rPr lang="en-US" sz="2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πα</a:t>
            </a:r>
            <a:r>
              <a:rPr lang="en-US" sz="26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ρηγορική</a:t>
            </a:r>
            <a:r>
              <a:rPr lang="en-US" sz="2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6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φροντίδ</a:t>
            </a:r>
            <a:r>
              <a:rPr lang="en-US" sz="2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α, ο ασθενής δεν ζητά “στατιστικά επιβεβαιωμένη θεραπεία”, αλλά να ακουστεί, να γίνει κατανοητός</a:t>
            </a:r>
            <a:endParaRPr lang="en-US" sz="26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spcAft>
                <a:spcPts val="600"/>
              </a:spcAft>
              <a:buClr>
                <a:srgbClr val="000000"/>
              </a:buClr>
              <a:buFont typeface="Wingdings" charset="2"/>
              <a:buChar char=""/>
            </a:pPr>
            <a:r>
              <a:rPr lang="en-US" sz="26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«Η </a:t>
            </a:r>
            <a:r>
              <a:rPr lang="en-US" sz="2600" b="1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γνώση</a:t>
            </a:r>
            <a:r>
              <a:rPr lang="en-US" sz="26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600" b="1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είν</a:t>
            </a:r>
            <a:r>
              <a:rPr lang="en-US" sz="26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αι χρήσιμη, αλλά η κατανόηση είναι ανθρώπινη.»</a:t>
            </a:r>
            <a:endParaRPr lang="en-US" sz="26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  <a:spcAft>
                <a:spcPts val="600"/>
              </a:spcAft>
            </a:pPr>
            <a:endParaRPr lang="en-US" sz="26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  <a:spcAft>
                <a:spcPts val="600"/>
              </a:spcAft>
            </a:pPr>
            <a:r>
              <a:rPr lang="en-US" sz="2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endParaRPr lang="en-US" sz="26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  <a:spcAft>
                <a:spcPts val="600"/>
              </a:spcAft>
            </a:pPr>
            <a:endParaRPr lang="en-US" sz="26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  <a:spcAft>
                <a:spcPts val="600"/>
              </a:spcAft>
            </a:pPr>
            <a:r>
              <a:rPr lang="en-US" sz="2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 </a:t>
            </a:r>
            <a:endParaRPr lang="en-US" sz="26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  <a:spcAft>
                <a:spcPts val="600"/>
              </a:spcAft>
            </a:pPr>
            <a:endParaRPr lang="en-US" sz="26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  <a:spcAft>
                <a:spcPts val="600"/>
              </a:spcAft>
            </a:pPr>
            <a:endParaRPr lang="en-US" sz="26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spcAft>
                <a:spcPts val="600"/>
              </a:spcAft>
              <a:tabLst>
                <a:tab pos="0" algn="l"/>
              </a:tabLst>
            </a:pPr>
            <a:br>
              <a:rPr sz="2600" dirty="0"/>
            </a:br>
            <a:endParaRPr lang="en-US" sz="26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spcAft>
                <a:spcPts val="600"/>
              </a:spcAft>
              <a:tabLst>
                <a:tab pos="0" algn="l"/>
              </a:tabLst>
            </a:pPr>
            <a:endParaRPr lang="en-US" sz="26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AB4E4"/>
            </a:gs>
            <a:gs pos="100000">
              <a:srgbClr val="C1D1EC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1 - Τίτλος_26"/>
          <p:cNvSpPr/>
          <p:nvPr/>
        </p:nvSpPr>
        <p:spPr>
          <a:xfrm>
            <a:off x="457200" y="274680"/>
            <a:ext cx="8227440" cy="1140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>
              <a:lnSpc>
                <a:spcPct val="100000"/>
              </a:lnSpc>
              <a:spcAft>
                <a:spcPts val="1414"/>
              </a:spcAft>
            </a:pPr>
            <a:r>
              <a:rPr lang="el-GR" sz="3200" b="1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Evidence-Based</a:t>
            </a:r>
            <a:r>
              <a:rPr lang="el-GR" sz="3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1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Medicine</a:t>
            </a:r>
            <a:r>
              <a:rPr lang="el-GR" sz="3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l-GR" sz="3200" b="1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vs</a:t>
            </a:r>
            <a:r>
              <a:rPr lang="el-GR" sz="3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. Υποκειμενική Εμπειρία</a:t>
            </a:r>
            <a:endParaRPr lang="en-US" sz="3200" b="0" strike="noStrike" spc="-1" dirty="0">
              <a:latin typeface="Arial"/>
            </a:endParaRPr>
          </a:p>
        </p:txBody>
      </p:sp>
      <p:sp>
        <p:nvSpPr>
          <p:cNvPr id="215" name="2 - Θέση περιεχομένου_26"/>
          <p:cNvSpPr/>
          <p:nvPr/>
        </p:nvSpPr>
        <p:spPr>
          <a:xfrm>
            <a:off x="457200" y="1600200"/>
            <a:ext cx="8227440" cy="4523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216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</a:pPr>
            <a:r>
              <a:rPr lang="en-US" sz="2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Πα</a:t>
            </a:r>
            <a:r>
              <a:rPr lang="en-US" sz="26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ράδειγμ</a:t>
            </a:r>
            <a:r>
              <a:rPr lang="en-US" sz="2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α:</a:t>
            </a:r>
            <a:endParaRPr lang="en-US" sz="26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Wingdings" charset="2"/>
              <a:buChar char=""/>
            </a:pPr>
            <a:r>
              <a:rPr lang="en-US" sz="26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Δύο</a:t>
            </a:r>
            <a:r>
              <a:rPr lang="en-US" sz="2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α</a:t>
            </a:r>
            <a:r>
              <a:rPr lang="en-US" sz="26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σθενείς</a:t>
            </a:r>
            <a:r>
              <a:rPr lang="en-US" sz="2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6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με</a:t>
            </a:r>
            <a:r>
              <a:rPr lang="en-US" sz="2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6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ίδι</a:t>
            </a:r>
            <a:r>
              <a:rPr lang="en-US" sz="2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 διάγνωση – ο ένας ζητά συνέχιση θεραπειών, ο άλλος προτιμά ηρεμία και πνευματική στήριξη</a:t>
            </a:r>
            <a:endParaRPr lang="en-US" sz="26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Wingdings" charset="2"/>
              <a:buChar char=""/>
            </a:pPr>
            <a:r>
              <a:rPr lang="en-US" sz="2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Η επ</a:t>
            </a:r>
            <a:r>
              <a:rPr lang="en-US" sz="26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ιστήμη</a:t>
            </a:r>
            <a:r>
              <a:rPr lang="en-US" sz="2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6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δεν</a:t>
            </a:r>
            <a:r>
              <a:rPr lang="en-US" sz="2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μπ</a:t>
            </a:r>
            <a:r>
              <a:rPr lang="en-US" sz="26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ορεί</a:t>
            </a:r>
            <a:r>
              <a:rPr lang="en-US" sz="2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να απ</a:t>
            </a:r>
            <a:r>
              <a:rPr lang="en-US" sz="26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οφ</a:t>
            </a:r>
            <a:r>
              <a:rPr lang="en-US" sz="2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ασίσει ποιος “έχει δίκιο”, γιατί εδώ το νόημα υπερβαίνει το δεδομένο</a:t>
            </a:r>
            <a:endParaRPr lang="en-US" sz="26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r>
              <a:rPr lang="en-US" sz="2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endParaRPr lang="en-US" sz="26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lang="en-US" sz="26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r>
              <a:rPr lang="en-US" sz="2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 </a:t>
            </a:r>
            <a:endParaRPr lang="en-US" sz="26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lang="en-US" sz="26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lang="en-US" sz="26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br>
              <a:rPr sz="2600" dirty="0"/>
            </a:br>
            <a:endParaRPr lang="en-US" sz="26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endParaRPr lang="en-US" sz="26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AB4E4"/>
            </a:gs>
            <a:gs pos="100000">
              <a:srgbClr val="C1D1EC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1 - Τίτλος_25"/>
          <p:cNvSpPr/>
          <p:nvPr/>
        </p:nvSpPr>
        <p:spPr>
          <a:xfrm>
            <a:off x="457200" y="274680"/>
            <a:ext cx="8227440" cy="1140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>
              <a:lnSpc>
                <a:spcPct val="100000"/>
              </a:lnSpc>
              <a:spcAft>
                <a:spcPts val="1414"/>
              </a:spcAft>
            </a:pPr>
            <a:r>
              <a:rPr lang="el-GR" sz="3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Όρια των δεδομένων στην </a:t>
            </a:r>
            <a:r>
              <a:rPr lang="el-GR" sz="3200" b="1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παρηγορική</a:t>
            </a:r>
            <a:r>
              <a:rPr lang="el-GR" sz="3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φροντίδα</a:t>
            </a:r>
            <a:endParaRPr lang="en-US" sz="3200" b="0" strike="noStrike" spc="-1" dirty="0">
              <a:latin typeface="Arial"/>
            </a:endParaRPr>
          </a:p>
        </p:txBody>
      </p:sp>
      <p:sp>
        <p:nvSpPr>
          <p:cNvPr id="217" name="2 - Θέση περιεχομένου_25"/>
          <p:cNvSpPr/>
          <p:nvPr/>
        </p:nvSpPr>
        <p:spPr>
          <a:xfrm>
            <a:off x="457200" y="1600200"/>
            <a:ext cx="8227440" cy="4523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2160">
              <a:lnSpc>
                <a:spcPct val="100000"/>
              </a:lnSpc>
              <a:spcBef>
                <a:spcPts val="641"/>
              </a:spcBef>
              <a:spcAft>
                <a:spcPts val="600"/>
              </a:spcAft>
              <a:buClr>
                <a:srgbClr val="000000"/>
              </a:buClr>
            </a:pPr>
            <a:r>
              <a:rPr lang="en-US" sz="25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Στην</a:t>
            </a:r>
            <a:r>
              <a:rPr lang="en-US" sz="2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πα</a:t>
            </a:r>
            <a:r>
              <a:rPr lang="en-US" sz="25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ρηγορική</a:t>
            </a:r>
            <a:r>
              <a:rPr lang="en-US" sz="2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ια</a:t>
            </a:r>
            <a:r>
              <a:rPr lang="en-US" sz="25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τρική</a:t>
            </a:r>
            <a:r>
              <a:rPr lang="en-US" sz="2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5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δεν</a:t>
            </a:r>
            <a:r>
              <a:rPr lang="en-US" sz="2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5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μετράμε</a:t>
            </a:r>
            <a:r>
              <a:rPr lang="en-US" sz="2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5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μόνο</a:t>
            </a:r>
            <a:r>
              <a:rPr lang="en-US" sz="2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5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το</a:t>
            </a:r>
            <a:r>
              <a:rPr lang="en-US" sz="2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π</a:t>
            </a:r>
            <a:r>
              <a:rPr lang="en-US" sz="25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ροσδόκιμο</a:t>
            </a:r>
            <a:r>
              <a:rPr lang="en-US" sz="2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5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ζωής</a:t>
            </a:r>
            <a:r>
              <a:rPr lang="en-US" sz="2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, α</a:t>
            </a:r>
            <a:r>
              <a:rPr lang="en-US" sz="25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λλά</a:t>
            </a:r>
            <a:r>
              <a:rPr lang="en-US" sz="2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και </a:t>
            </a:r>
            <a:r>
              <a:rPr lang="en-US" sz="25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τη</a:t>
            </a:r>
            <a:r>
              <a:rPr lang="en-US" sz="2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5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ζωτικότητ</a:t>
            </a:r>
            <a:r>
              <a:rPr lang="en-US" sz="2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 μέσα στις τελευταίες στιγμές</a:t>
            </a:r>
            <a:endParaRPr lang="en-US" sz="25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spcAft>
                <a:spcPts val="600"/>
              </a:spcAft>
              <a:buClr>
                <a:srgbClr val="000000"/>
              </a:buClr>
              <a:buFont typeface="Wingdings" charset="2"/>
              <a:buChar char=""/>
            </a:pPr>
            <a:r>
              <a:rPr lang="en-US" sz="2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5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Πώς</a:t>
            </a:r>
            <a:r>
              <a:rPr lang="en-US" sz="2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5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μετράς</a:t>
            </a:r>
            <a:r>
              <a:rPr lang="en-US" sz="2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5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το</a:t>
            </a:r>
            <a:r>
              <a:rPr lang="en-US" sz="2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χα</a:t>
            </a:r>
            <a:r>
              <a:rPr lang="en-US" sz="25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μόγελο</a:t>
            </a:r>
            <a:r>
              <a:rPr lang="en-US" sz="2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5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του</a:t>
            </a:r>
            <a:r>
              <a:rPr lang="en-US" sz="2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α</a:t>
            </a:r>
            <a:r>
              <a:rPr lang="en-US" sz="25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σθενούς</a:t>
            </a:r>
            <a:r>
              <a:rPr lang="en-US" sz="2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π</a:t>
            </a:r>
            <a:r>
              <a:rPr lang="en-US" sz="25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ου</a:t>
            </a:r>
            <a:r>
              <a:rPr lang="en-US" sz="2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α</a:t>
            </a:r>
            <a:r>
              <a:rPr lang="en-US" sz="25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ισθάνετ</a:t>
            </a:r>
            <a:r>
              <a:rPr lang="en-US" sz="2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αι ειρήνη;</a:t>
            </a:r>
            <a:endParaRPr lang="en-US" sz="25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spcAft>
                <a:spcPts val="600"/>
              </a:spcAft>
              <a:buClr>
                <a:srgbClr val="000000"/>
              </a:buClr>
              <a:buFont typeface="Wingdings" charset="2"/>
              <a:buChar char=""/>
            </a:pPr>
            <a:r>
              <a:rPr lang="en-US" sz="2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5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Πώς</a:t>
            </a:r>
            <a:r>
              <a:rPr lang="en-US" sz="2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κατα</a:t>
            </a:r>
            <a:r>
              <a:rPr lang="en-US" sz="25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γράφεις</a:t>
            </a:r>
            <a:r>
              <a:rPr lang="en-US" sz="2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5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τη</a:t>
            </a:r>
            <a:r>
              <a:rPr lang="en-US" sz="2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5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σιω</a:t>
            </a:r>
            <a:r>
              <a:rPr lang="en-US" sz="2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πή του ανθρώπου που συμφιλιώνεται με τη ζωή του;»</a:t>
            </a:r>
            <a:endParaRPr lang="en-US" sz="25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spcAft>
                <a:spcPts val="600"/>
              </a:spcAft>
              <a:buClr>
                <a:srgbClr val="000000"/>
              </a:buClr>
              <a:buFont typeface="Wingdings" charset="2"/>
              <a:buChar char=""/>
            </a:pPr>
            <a:r>
              <a:rPr lang="en-US" sz="2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Tα “απ</a:t>
            </a:r>
            <a:r>
              <a:rPr lang="en-US" sz="25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οτελέσμ</a:t>
            </a:r>
            <a:r>
              <a:rPr lang="en-US" sz="2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ατα” είναι ποιοτικά, όχι μόνο ποσοτικά.</a:t>
            </a:r>
            <a:endParaRPr lang="en-US" sz="25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spcAft>
                <a:spcPts val="600"/>
              </a:spcAft>
              <a:buClr>
                <a:srgbClr val="000000"/>
              </a:buClr>
              <a:buFont typeface="Wingdings" charset="2"/>
              <a:buChar char=""/>
            </a:pPr>
            <a:r>
              <a:rPr lang="en-US" sz="2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 H </a:t>
            </a:r>
            <a:r>
              <a:rPr lang="en-US" sz="25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θερ</a:t>
            </a:r>
            <a:r>
              <a:rPr lang="en-US" sz="2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απευτική σχέση γίνεται μορφή γνώσης: ο γιατρός “γνωρίζει” μέσα από την ενσυναίσθηση.</a:t>
            </a:r>
            <a:endParaRPr lang="en-US" sz="25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  <a:spcAft>
                <a:spcPts val="600"/>
              </a:spcAft>
            </a:pPr>
            <a:endParaRPr lang="en-US" sz="25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  <a:spcAft>
                <a:spcPts val="600"/>
              </a:spcAft>
            </a:pPr>
            <a:endParaRPr lang="en-US" sz="25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  <a:spcAft>
                <a:spcPts val="600"/>
              </a:spcAft>
            </a:pPr>
            <a:r>
              <a:rPr lang="en-US" sz="2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 </a:t>
            </a:r>
            <a:endParaRPr lang="en-US" sz="25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  <a:spcAft>
                <a:spcPts val="600"/>
              </a:spcAft>
            </a:pPr>
            <a:endParaRPr lang="en-US" sz="25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  <a:spcAft>
                <a:spcPts val="600"/>
              </a:spcAft>
            </a:pPr>
            <a:endParaRPr lang="en-US" sz="25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spcAft>
                <a:spcPts val="600"/>
              </a:spcAft>
              <a:tabLst>
                <a:tab pos="0" algn="l"/>
              </a:tabLst>
            </a:pPr>
            <a:br>
              <a:rPr dirty="0"/>
            </a:br>
            <a:endParaRPr lang="en-US" sz="25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spcAft>
                <a:spcPts val="600"/>
              </a:spcAft>
              <a:tabLst>
                <a:tab pos="0" algn="l"/>
              </a:tabLst>
            </a:pPr>
            <a:endParaRPr lang="en-US" sz="25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AB4E4"/>
            </a:gs>
            <a:gs pos="100000">
              <a:srgbClr val="C1D1EC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1 - Τίτλος_30"/>
          <p:cNvSpPr/>
          <p:nvPr/>
        </p:nvSpPr>
        <p:spPr>
          <a:xfrm>
            <a:off x="457200" y="274680"/>
            <a:ext cx="8227440" cy="1140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>
              <a:lnSpc>
                <a:spcPct val="100000"/>
              </a:lnSpc>
              <a:spcAft>
                <a:spcPts val="1414"/>
              </a:spcAft>
            </a:pPr>
            <a:r>
              <a:rPr lang="el-GR" sz="3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Η Ολιστική Θεώρηση</a:t>
            </a:r>
            <a:endParaRPr lang="en-US" sz="3200" b="0" strike="noStrike" spc="-1" dirty="0">
              <a:latin typeface="Arial"/>
            </a:endParaRPr>
          </a:p>
        </p:txBody>
      </p:sp>
      <p:sp>
        <p:nvSpPr>
          <p:cNvPr id="219" name="2 - Θέση περιεχομένου_30"/>
          <p:cNvSpPr/>
          <p:nvPr/>
        </p:nvSpPr>
        <p:spPr>
          <a:xfrm>
            <a:off x="457200" y="1600200"/>
            <a:ext cx="8227440" cy="4523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216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</a:pP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«Η ια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τρική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,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γι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 να είναι ολοκληρωμένη, πρέπει να δει τον άνθρωπο ολόκληρο:</a:t>
            </a:r>
            <a:endParaRPr lang="en-US" sz="2400" b="0" strike="noStrike" spc="-1" dirty="0">
              <a:latin typeface="Arial"/>
            </a:endParaRPr>
          </a:p>
          <a:p>
            <a:pPr marL="345060" indent="-3429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en-US" sz="24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σώμ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 – ψυχή – κοινωνικό πλαίσιο – πνευματική ταυτότητα.»</a:t>
            </a:r>
            <a:endParaRPr lang="en-US" sz="24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Wingdings" charset="2"/>
              <a:buChar char=""/>
            </a:pP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“ Total pain” (Cicely Saunders): Ο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πόνος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δεν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είναι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μόνο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σωματικός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,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αλλά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και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ψυχολογικός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,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κοινωνικός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,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πνευματικός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.</a:t>
            </a:r>
            <a:endParaRPr lang="en-US" sz="24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spcAft>
                <a:spcPts val="600"/>
              </a:spcAft>
              <a:buClr>
                <a:srgbClr val="000000"/>
              </a:buClr>
              <a:buFont typeface="Wingdings" charset="2"/>
              <a:buChar char=""/>
            </a:pPr>
            <a:r>
              <a:rPr lang="en-US" sz="2400" spc="-1" dirty="0" err="1">
                <a:solidFill>
                  <a:srgbClr val="000000"/>
                </a:solidFill>
                <a:latin typeface="Calibri"/>
              </a:rPr>
              <a:t>Αν</a:t>
            </a:r>
            <a:r>
              <a:rPr lang="en-US" sz="2400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δεν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α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γγίξεις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όλ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 αυτά τα επίπεδα, δεν ανακουφίζεις πραγματικά.</a:t>
            </a:r>
            <a:endParaRPr lang="en-US" sz="2400" b="0" strike="noStrike" spc="-1" dirty="0">
              <a:latin typeface="Arial"/>
            </a:endParaRPr>
          </a:p>
          <a:p>
            <a:pPr marL="216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</a:pP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Πα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ράδειγμ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α:</a:t>
            </a:r>
            <a:endParaRPr lang="en-US" sz="24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Wingdings" charset="2"/>
              <a:buChar char=""/>
            </a:pP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Ένας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ασθενής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μπορεί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να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πονά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λιγότερο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σωματικά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,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αλλά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περισσότερο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υπαρξιακά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όταν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αισθάνεται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“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άχρηστος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” ή “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μόνος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”.</a:t>
            </a:r>
            <a:endParaRPr lang="en-US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lang="en-US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lang="en-US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lang="en-US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lang="en-US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 </a:t>
            </a:r>
            <a:endParaRPr lang="en-US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lang="en-US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lang="en-US" sz="24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br>
              <a:rPr sz="2400" dirty="0"/>
            </a:br>
            <a:endParaRPr lang="en-US" sz="24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endParaRPr lang="en-US" sz="24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AB4E4"/>
            </a:gs>
            <a:gs pos="100000">
              <a:srgbClr val="C1D1EC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1 - Τίτλος_31"/>
          <p:cNvSpPr/>
          <p:nvPr/>
        </p:nvSpPr>
        <p:spPr>
          <a:xfrm>
            <a:off x="457200" y="274680"/>
            <a:ext cx="8227440" cy="1140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>
              <a:lnSpc>
                <a:spcPct val="100000"/>
              </a:lnSpc>
              <a:spcAft>
                <a:spcPts val="1414"/>
              </a:spcAft>
            </a:pPr>
            <a:r>
              <a:rPr lang="el-GR" sz="3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Η Ολιστική Θεώρηση</a:t>
            </a:r>
            <a:endParaRPr lang="en-US" sz="3200" b="0" strike="noStrike" spc="-1" dirty="0">
              <a:latin typeface="Arial"/>
            </a:endParaRPr>
          </a:p>
        </p:txBody>
      </p:sp>
      <p:sp>
        <p:nvSpPr>
          <p:cNvPr id="221" name="2 - Θέση περιεχομένου_31"/>
          <p:cNvSpPr/>
          <p:nvPr/>
        </p:nvSpPr>
        <p:spPr>
          <a:xfrm>
            <a:off x="457200" y="1600200"/>
            <a:ext cx="8227440" cy="4523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343080" indent="-3409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Wingdings" charset="2"/>
              <a:buChar char=""/>
            </a:pP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Μπ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ορεί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η ια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τρική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να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εξηγήσει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τι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σημ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αίνει ελπίδα;»</a:t>
            </a:r>
            <a:endParaRPr lang="en-US" sz="28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Wingdings" charset="2"/>
              <a:buChar char=""/>
            </a:pP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Τα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στ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ατιστικά μάς λένε την αλήθεια ή απλώς ένα μέρος της;»</a:t>
            </a:r>
            <a:endParaRPr lang="en-US" sz="28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Wingdings" charset="2"/>
              <a:buChar char=""/>
            </a:pP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Ποιος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γνωρίζει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κα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λύτερ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 την ασθένεια — ο γιατρός ή ο ίδιος ο ασθενής;</a:t>
            </a:r>
          </a:p>
          <a:p>
            <a:pPr marL="216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</a:pPr>
            <a:endParaRPr lang="en-US" sz="2800" b="0" strike="noStrike" spc="-1" dirty="0">
              <a:latin typeface="Arial"/>
            </a:endParaRPr>
          </a:p>
          <a:p>
            <a:pPr marL="2160" algn="ctr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</a:pPr>
            <a:r>
              <a:rPr lang="en-US" sz="280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H ια</a:t>
            </a:r>
            <a:r>
              <a:rPr lang="en-US" sz="2800" i="1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τρική</a:t>
            </a:r>
            <a:r>
              <a:rPr lang="en-US" sz="280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800" i="1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γνώση</a:t>
            </a:r>
            <a:r>
              <a:rPr lang="en-US" sz="280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800" i="1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έχει</a:t>
            </a:r>
            <a:r>
              <a:rPr lang="en-US" sz="280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α</a:t>
            </a:r>
            <a:r>
              <a:rPr lang="en-US" sz="2800" i="1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ξί</a:t>
            </a:r>
            <a:r>
              <a:rPr lang="en-US" sz="280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 μόνο όταν συνδυάζεται με ταπεινότητα και ανθρωποκεντρική στάση</a:t>
            </a:r>
            <a:endParaRPr lang="en-US" sz="2800" i="1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lang="en-US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lang="en-US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lang="en-US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lang="en-US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 </a:t>
            </a:r>
            <a:endParaRPr lang="en-US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lang="en-US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lang="en-US" sz="28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br>
              <a:rPr sz="2800" dirty="0"/>
            </a:br>
            <a:endParaRPr lang="en-US" sz="28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endParaRPr lang="en-US" sz="28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AB4E4"/>
            </a:gs>
            <a:gs pos="100000">
              <a:srgbClr val="C1D1EC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1 - Τίτλος_32"/>
          <p:cNvSpPr/>
          <p:nvPr/>
        </p:nvSpPr>
        <p:spPr>
          <a:xfrm>
            <a:off x="457200" y="274680"/>
            <a:ext cx="8227440" cy="1140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>
              <a:lnSpc>
                <a:spcPct val="100000"/>
              </a:lnSpc>
              <a:spcAft>
                <a:spcPts val="1414"/>
              </a:spcAft>
            </a:pPr>
            <a:r>
              <a:rPr lang="el-GR" sz="3200" b="1" strike="noStrike" spc="-1">
                <a:solidFill>
                  <a:srgbClr val="000000"/>
                </a:solidFill>
                <a:latin typeface="Calibri"/>
                <a:ea typeface="DejaVu Sans"/>
              </a:rPr>
              <a:t>Η Ολιστική Θεώρηση</a:t>
            </a:r>
            <a:endParaRPr lang="en-US" sz="3200" b="0" strike="noStrike" spc="-1">
              <a:latin typeface="Arial"/>
            </a:endParaRPr>
          </a:p>
        </p:txBody>
      </p:sp>
      <p:sp>
        <p:nvSpPr>
          <p:cNvPr id="223" name="2 - Θέση περιεχομένου_32"/>
          <p:cNvSpPr/>
          <p:nvPr/>
        </p:nvSpPr>
        <p:spPr>
          <a:xfrm>
            <a:off x="457200" y="1600200"/>
            <a:ext cx="8227440" cy="4523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343080" indent="-340920">
              <a:lnSpc>
                <a:spcPct val="100000"/>
              </a:lnSpc>
              <a:spcBef>
                <a:spcPts val="641"/>
              </a:spcBef>
              <a:spcAft>
                <a:spcPts val="600"/>
              </a:spcAft>
              <a:buClr>
                <a:srgbClr val="000000"/>
              </a:buClr>
              <a:buFont typeface="Wingdings" charset="2"/>
              <a:buChar char=""/>
            </a:pP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Η επ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ιστήμη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μάς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δίνει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τα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μέσ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α· η εμπειρία μάς δείχνει το νόημα.</a:t>
            </a:r>
            <a:endParaRPr lang="en-US" sz="28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spcAft>
                <a:spcPts val="600"/>
              </a:spcAft>
              <a:buClr>
                <a:srgbClr val="000000"/>
              </a:buClr>
              <a:buFont typeface="Wingdings" charset="2"/>
              <a:buChar char=""/>
            </a:pP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Η πα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ρηγορική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φροντίδ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 βρίσκεται εκεί όπου τα δεδομένα συναντούν το μυστήριο της ανθρώπινης ύπαρξης.</a:t>
            </a:r>
            <a:endParaRPr lang="en-US" sz="28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spcAft>
                <a:spcPts val="600"/>
              </a:spcAft>
              <a:buClr>
                <a:srgbClr val="000000"/>
              </a:buClr>
              <a:buFont typeface="Wingdings" charset="2"/>
              <a:buChar char=""/>
            </a:pP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Δεν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είν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αι “λιγότερο” επιστημονική· είναι πιο βαθιά ανθρώπινη.</a:t>
            </a:r>
            <a:endParaRPr lang="en-US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  <a:spcAft>
                <a:spcPts val="600"/>
              </a:spcAft>
            </a:pPr>
            <a:endParaRPr lang="en-US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  <a:spcAft>
                <a:spcPts val="600"/>
              </a:spcAft>
            </a:pPr>
            <a:endParaRPr lang="en-US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  <a:spcAft>
                <a:spcPts val="600"/>
              </a:spcAft>
            </a:pPr>
            <a:endParaRPr lang="en-US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  <a:spcAft>
                <a:spcPts val="600"/>
              </a:spcAft>
            </a:pPr>
            <a:endParaRPr lang="en-US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  <a:spcAft>
                <a:spcPts val="600"/>
              </a:spcAft>
            </a:pPr>
            <a:endParaRPr lang="en-US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  <a:spcAft>
                <a:spcPts val="600"/>
              </a:spcAft>
            </a:pP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 </a:t>
            </a:r>
            <a:endParaRPr lang="en-US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  <a:spcAft>
                <a:spcPts val="600"/>
              </a:spcAft>
            </a:pPr>
            <a:endParaRPr lang="en-US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  <a:spcAft>
                <a:spcPts val="600"/>
              </a:spcAft>
            </a:pPr>
            <a:endParaRPr lang="en-US" sz="28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spcAft>
                <a:spcPts val="600"/>
              </a:spcAft>
              <a:tabLst>
                <a:tab pos="0" algn="l"/>
              </a:tabLst>
            </a:pPr>
            <a:br>
              <a:rPr sz="2800" dirty="0"/>
            </a:br>
            <a:endParaRPr lang="en-US" sz="28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spcAft>
                <a:spcPts val="600"/>
              </a:spcAft>
              <a:tabLst>
                <a:tab pos="0" algn="l"/>
              </a:tabLst>
            </a:pPr>
            <a:endParaRPr lang="en-US" sz="28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AB4E4"/>
            </a:gs>
            <a:gs pos="100000">
              <a:srgbClr val="C1D1EC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1 - Τίτλος_24"/>
          <p:cNvSpPr/>
          <p:nvPr/>
        </p:nvSpPr>
        <p:spPr>
          <a:xfrm>
            <a:off x="457200" y="274680"/>
            <a:ext cx="8227440" cy="1140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>
              <a:lnSpc>
                <a:spcPct val="100000"/>
              </a:lnSpc>
              <a:spcAft>
                <a:spcPts val="1414"/>
              </a:spcAft>
            </a:pPr>
            <a:r>
              <a:rPr lang="el-GR" sz="40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ΣΥΖΗΤΗΣΗ</a:t>
            </a:r>
            <a:endParaRPr lang="en-US" sz="4000" b="0" strike="noStrike" spc="-1" dirty="0">
              <a:latin typeface="Arial"/>
            </a:endParaRPr>
          </a:p>
        </p:txBody>
      </p:sp>
      <p:sp>
        <p:nvSpPr>
          <p:cNvPr id="225" name="2 - Θέση περιεχομένου_24"/>
          <p:cNvSpPr/>
          <p:nvPr/>
        </p:nvSpPr>
        <p:spPr>
          <a:xfrm>
            <a:off x="457200" y="1600200"/>
            <a:ext cx="8227440" cy="4523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 fontScale="95000"/>
          </a:bodyPr>
          <a:lstStyle/>
          <a:p>
            <a:pPr marL="459360" indent="-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en-US" sz="32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Τι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32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σημ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αίνει η φροντίδα προς έναν ασθενή που δεν θεραπεύεται;</a:t>
            </a:r>
          </a:p>
          <a:p>
            <a:pPr marL="459360" indent="-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en-US" sz="32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Πώς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β</a:t>
            </a:r>
            <a:r>
              <a:rPr lang="en-US" sz="32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λέ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πετε την ευθανασία;</a:t>
            </a:r>
            <a:endParaRPr lang="en-US" sz="3200" b="0" strike="noStrike" spc="-1" dirty="0">
              <a:latin typeface="Arial"/>
            </a:endParaRPr>
          </a:p>
          <a:p>
            <a:pPr marL="459360" indent="-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en-US" sz="32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Πώς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η </a:t>
            </a:r>
            <a:r>
              <a:rPr lang="en-US" sz="32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θρησκεί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 επηρεάζει τη λήψη αποφάσεων;</a:t>
            </a:r>
            <a:endParaRPr lang="en-US" sz="32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AB4E4"/>
            </a:gs>
            <a:gs pos="100000">
              <a:srgbClr val="C1D1EC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1 - Τίτλος_23"/>
          <p:cNvSpPr/>
          <p:nvPr/>
        </p:nvSpPr>
        <p:spPr>
          <a:xfrm>
            <a:off x="457200" y="274680"/>
            <a:ext cx="8227440" cy="1140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>
              <a:lnSpc>
                <a:spcPct val="100000"/>
              </a:lnSpc>
              <a:spcAft>
                <a:spcPts val="1414"/>
              </a:spcAft>
            </a:pPr>
            <a:r>
              <a:rPr lang="el-GR" sz="3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«Από τη θεωρία στο βίωμα»</a:t>
            </a:r>
            <a:endParaRPr lang="en-US" sz="3200" b="0" strike="noStrike" spc="-1" dirty="0">
              <a:latin typeface="Arial"/>
            </a:endParaRPr>
          </a:p>
        </p:txBody>
      </p:sp>
      <p:sp>
        <p:nvSpPr>
          <p:cNvPr id="227" name="2 - Θέση περιεχομένου_23"/>
          <p:cNvSpPr/>
          <p:nvPr/>
        </p:nvSpPr>
        <p:spPr>
          <a:xfrm>
            <a:off x="457200" y="1600200"/>
            <a:ext cx="8227440" cy="4523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343080" indent="-3409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Wingdings" charset="2"/>
              <a:buChar char=""/>
            </a:pP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Πώς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αντιλαμβάνεστε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εσείς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,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ως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μελλοντικοί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γιατροί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,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την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έννοια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της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φροντίδας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όταν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η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θεραπεία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δεν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είναι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πια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δυνατή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;</a:t>
            </a:r>
            <a:endParaRPr lang="en-US" sz="28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Wingdings" charset="2"/>
              <a:buChar char=""/>
            </a:pPr>
            <a:endParaRPr lang="en-US" sz="28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Wingdings" charset="2"/>
              <a:buChar char=""/>
            </a:pP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Αυτή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είναι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ίσως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η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πιο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δύσκολη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στιγμή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για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κάθε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γιατρό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: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όταν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δεν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υπάρχει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άλλο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“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πρωτόκολλο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”,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μένει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μόνο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ο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άνθρωπος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απέναντι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στον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άνθρωπο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που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πάσχει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.</a:t>
            </a:r>
            <a:endParaRPr lang="en-US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lang="en-US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lang="en-US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 </a:t>
            </a:r>
            <a:endParaRPr lang="en-US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lang="en-US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lang="en-US" sz="28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br>
              <a:rPr sz="2800" dirty="0"/>
            </a:br>
            <a:endParaRPr lang="en-US" sz="28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endParaRPr lang="en-US" sz="28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AB4E4"/>
            </a:gs>
            <a:gs pos="100000">
              <a:srgbClr val="C1D1EC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1 - Τίτλος_33"/>
          <p:cNvSpPr/>
          <p:nvPr/>
        </p:nvSpPr>
        <p:spPr>
          <a:xfrm>
            <a:off x="457200" y="274680"/>
            <a:ext cx="8227440" cy="1140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>
              <a:lnSpc>
                <a:spcPct val="100000"/>
              </a:lnSpc>
              <a:spcAft>
                <a:spcPts val="1414"/>
              </a:spcAft>
            </a:pPr>
            <a:r>
              <a:rPr lang="el-GR" sz="3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«Από τη θεωρία στο βίωμα»</a:t>
            </a:r>
            <a:endParaRPr lang="en-US" sz="3200" b="0" strike="noStrike" spc="-1" dirty="0">
              <a:latin typeface="Arial"/>
            </a:endParaRPr>
          </a:p>
        </p:txBody>
      </p:sp>
      <p:sp>
        <p:nvSpPr>
          <p:cNvPr id="229" name="2 - Θέση περιεχομένου_33"/>
          <p:cNvSpPr/>
          <p:nvPr/>
        </p:nvSpPr>
        <p:spPr>
          <a:xfrm>
            <a:off x="457200" y="1600200"/>
            <a:ext cx="8227440" cy="4523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343080" indent="-3409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Wingdings" charset="2"/>
              <a:buChar char=""/>
            </a:pP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Η ια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τρική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εκ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παίδευση συχνά συνδέεται με το “να σώζω ζωές”</a:t>
            </a:r>
            <a:endParaRPr lang="en-US" sz="28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Wingdings" charset="2"/>
              <a:buChar char=""/>
            </a:pP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Αλλά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στην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πα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ρηγορική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φροντίδ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α, φροντίζεις τη ζωή χωρίς να τη “σώζεις”</a:t>
            </a:r>
            <a:endParaRPr lang="en-US" sz="28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Wingdings" charset="2"/>
              <a:buChar char=""/>
            </a:pP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Αυτό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α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λλάζει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ριζικά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τη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νοοτρο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πία του γιατρού</a:t>
            </a:r>
            <a:endParaRPr lang="en-US" sz="28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Wingdings" charset="2"/>
              <a:buChar char=""/>
            </a:pPr>
            <a:r>
              <a:rPr lang="el-GR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 Είναι “αποτυχία” για τον γιατρό το να μη θεραπεύει; Ή είναι άλλη μορφή επιτυχίας;</a:t>
            </a:r>
            <a:endParaRPr lang="en-US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lang="en-US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lang="en-US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lang="en-US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lang="en-US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lang="en-US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 </a:t>
            </a:r>
            <a:endParaRPr lang="en-US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lang="en-US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lang="en-US" sz="28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br>
              <a:rPr sz="2000" dirty="0"/>
            </a:br>
            <a:endParaRPr lang="en-US" sz="28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endParaRPr lang="en-US" sz="28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AB4E4"/>
            </a:gs>
            <a:gs pos="100000">
              <a:srgbClr val="C1D1EC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1 - Τίτλος_36"/>
          <p:cNvSpPr/>
          <p:nvPr/>
        </p:nvSpPr>
        <p:spPr>
          <a:xfrm>
            <a:off x="457200" y="274680"/>
            <a:ext cx="8227440" cy="1140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>
              <a:lnSpc>
                <a:spcPct val="100000"/>
              </a:lnSpc>
              <a:spcAft>
                <a:spcPts val="1414"/>
              </a:spcAft>
            </a:pPr>
            <a:r>
              <a:rPr lang="el-GR" sz="3200" b="1" strike="noStrike" spc="-1">
                <a:solidFill>
                  <a:srgbClr val="000000"/>
                </a:solidFill>
                <a:latin typeface="Calibri"/>
                <a:ea typeface="DejaVu Sans"/>
              </a:rPr>
              <a:t>«Από τη θεωρία στο βίωμα»</a:t>
            </a:r>
            <a:endParaRPr lang="en-US" sz="3200" b="0" strike="noStrike" spc="-1">
              <a:latin typeface="Arial"/>
            </a:endParaRPr>
          </a:p>
        </p:txBody>
      </p:sp>
      <p:sp>
        <p:nvSpPr>
          <p:cNvPr id="231" name="2 - Θέση περιεχομένου_36"/>
          <p:cNvSpPr/>
          <p:nvPr/>
        </p:nvSpPr>
        <p:spPr>
          <a:xfrm>
            <a:off x="480031" y="1393389"/>
            <a:ext cx="8227440" cy="5212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216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</a:pPr>
            <a:r>
              <a:rPr lang="en-US" sz="2400" b="0" i="1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Το</a:t>
            </a:r>
            <a:r>
              <a:rPr lang="en-US" sz="24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400" b="0" i="1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θέμ</a:t>
            </a:r>
            <a:r>
              <a:rPr lang="en-US" sz="24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 της ευθανασίας δεν είναι απλώς νομικό ή θρησκευτικό.</a:t>
            </a:r>
            <a:endParaRPr lang="en-US" sz="20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Wingdings" charset="2"/>
              <a:buChar char=""/>
            </a:pP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400" b="1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Είν</a:t>
            </a:r>
            <a:r>
              <a:rPr lang="en-US" sz="24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αι υπαρξιακό: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πώς ορίζουμε την αξιοπρέπεια, τον έλεγχο πάνω στο σώμα, τη σχέση με τον πόνο και τη ζωή</a:t>
            </a:r>
            <a:endParaRPr lang="en-US" sz="24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Wingdings" charset="2"/>
              <a:buChar char=""/>
            </a:pP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Η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ευθανασία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είναι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πράξη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ελέους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ή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παραίτησης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;</a:t>
            </a:r>
            <a:endParaRPr lang="en-US" sz="24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Wingdings" charset="2"/>
              <a:buChar char=""/>
            </a:pP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Υπ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άρχει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δι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αφορά μεταξύ “παθητικής” και “ενεργητικής” ευθανασίας;</a:t>
            </a:r>
            <a:endParaRPr lang="en-US" sz="24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Wingdings" charset="2"/>
              <a:buChar char=""/>
            </a:pP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Μπ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ορεί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έν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ας γιατρός να τηρεί τον όρκο του Ιπποκράτη και ταυτόχρονα να υποστηρίξει την ευθανασία;</a:t>
            </a:r>
            <a:endParaRPr lang="en-US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lang="en-US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lang="en-US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lang="en-US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lang="en-US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lang="en-US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 </a:t>
            </a:r>
            <a:endParaRPr lang="en-US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lang="en-US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lang="en-US" sz="20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br>
              <a:rPr sz="2000" dirty="0"/>
            </a:br>
            <a:endParaRPr lang="en-US" sz="20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endParaRPr lang="en-US" sz="20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AB4E4"/>
            </a:gs>
            <a:gs pos="100000">
              <a:srgbClr val="C1D1EC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1 - Τίτλος_37"/>
          <p:cNvSpPr/>
          <p:nvPr/>
        </p:nvSpPr>
        <p:spPr>
          <a:xfrm>
            <a:off x="457200" y="274680"/>
            <a:ext cx="8227440" cy="1140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>
              <a:lnSpc>
                <a:spcPct val="100000"/>
              </a:lnSpc>
              <a:spcAft>
                <a:spcPts val="1414"/>
              </a:spcAft>
            </a:pPr>
            <a:r>
              <a:rPr lang="el-GR" sz="3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«Από τη θεωρία στο βίωμα»</a:t>
            </a:r>
            <a:endParaRPr lang="en-US" sz="3200" b="0" strike="noStrike" spc="-1" dirty="0">
              <a:latin typeface="Arial"/>
            </a:endParaRPr>
          </a:p>
        </p:txBody>
      </p:sp>
      <p:sp>
        <p:nvSpPr>
          <p:cNvPr id="233" name="2 - Θέση περιεχομένου_37"/>
          <p:cNvSpPr/>
          <p:nvPr/>
        </p:nvSpPr>
        <p:spPr>
          <a:xfrm>
            <a:off x="457200" y="1600200"/>
            <a:ext cx="8227440" cy="4523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  <a:spcBef>
                <a:spcPts val="641"/>
              </a:spcBef>
            </a:pPr>
            <a:endParaRPr lang="en-US" sz="20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Wingdings" charset="2"/>
              <a:buChar char=""/>
            </a:pP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Στην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Ελλάδ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α, όπως και σε πολλές παραδοσιακές κοινωνίες, η πίστη παίζει καθοριστικό ρόλο στη στάση απέναντι στον πόνο, στον θάνατο και στη θεραπεία</a:t>
            </a:r>
            <a:endParaRPr lang="en-US" sz="28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Wingdings" charset="2"/>
              <a:buChar char=""/>
            </a:pPr>
            <a:endParaRPr lang="en-US" sz="28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Wingdings" charset="2"/>
              <a:buChar char=""/>
            </a:pP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Γι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 κάποιους, η ζωή θεωρείται ιερή και ανήκει στον Θεό· για άλλους, η αυτονομία του ανθρώπου είναι υπέρτατη αξία</a:t>
            </a:r>
            <a:endParaRPr lang="en-US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lang="en-US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lang="en-US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lang="en-US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lang="en-US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lang="en-US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 </a:t>
            </a:r>
            <a:endParaRPr lang="en-US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lang="en-US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lang="en-US" sz="28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br>
              <a:rPr sz="2000" dirty="0"/>
            </a:br>
            <a:endParaRPr lang="en-US" sz="28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endParaRPr lang="en-US" sz="28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AB4E4"/>
            </a:gs>
            <a:gs pos="100000">
              <a:srgbClr val="C1D1EC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1 - Τίτλος_38"/>
          <p:cNvSpPr/>
          <p:nvPr/>
        </p:nvSpPr>
        <p:spPr>
          <a:xfrm>
            <a:off x="457200" y="274680"/>
            <a:ext cx="8227440" cy="1140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>
              <a:lnSpc>
                <a:spcPct val="100000"/>
              </a:lnSpc>
              <a:spcAft>
                <a:spcPts val="1414"/>
              </a:spcAft>
            </a:pPr>
            <a:r>
              <a:rPr lang="el-GR" sz="3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«Από τη θεωρία στο βίωμα»</a:t>
            </a:r>
            <a:endParaRPr lang="en-US" sz="3200" b="0" strike="noStrike" spc="-1" dirty="0">
              <a:latin typeface="Arial"/>
            </a:endParaRPr>
          </a:p>
        </p:txBody>
      </p:sp>
      <p:sp>
        <p:nvSpPr>
          <p:cNvPr id="235" name="2 - Θέση περιεχομένου_38"/>
          <p:cNvSpPr/>
          <p:nvPr/>
        </p:nvSpPr>
        <p:spPr>
          <a:xfrm>
            <a:off x="228600" y="1143000"/>
            <a:ext cx="8685000" cy="5484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  <a:spcBef>
                <a:spcPts val="641"/>
              </a:spcBef>
            </a:pPr>
            <a:endParaRPr lang="en-US" sz="6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Wingdings" charset="2"/>
              <a:buChar char=""/>
            </a:pP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Πώς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οι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γιατροί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μπορούν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να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δείχνουν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σεβασμό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χωρίς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να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επιβάλλουν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την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άποψή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τους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;</a:t>
            </a:r>
            <a:endParaRPr lang="en-US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lang="en-US" sz="28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Wingdings" charset="2"/>
              <a:buChar char=""/>
            </a:pP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  Ο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ρόλος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του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γιατρού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δεν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είναι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να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δώσει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θεολογική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απάντηση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,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αλλά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να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αναγνωρίσει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τη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θεολογική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ευαισθησία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του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ασθενούς</a:t>
            </a:r>
            <a:endParaRPr lang="en-US" sz="28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Wingdings" charset="2"/>
              <a:buChar char=""/>
            </a:pPr>
            <a:endParaRPr lang="en-US" sz="28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Wingdings" charset="2"/>
              <a:buChar char=""/>
            </a:pP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 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Ασθενής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αρνείται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μετάγγιση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λόγω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θρησκευτικών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πεποιθήσεων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.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Πώς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ισορροπεί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ο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γιατρός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ανάμεσα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στην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ιατρική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του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συνείδηση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και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την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πίστη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του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ασθενούς</a:t>
            </a:r>
            <a:r>
              <a:rPr lang="en-US" sz="1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;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;</a:t>
            </a:r>
            <a:endParaRPr lang="en-US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lang="en-US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lang="en-US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lang="en-US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lang="en-US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lang="en-US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r>
              <a:rPr lang="en-US" sz="9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 </a:t>
            </a:r>
            <a:endParaRPr lang="en-US" sz="9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lang="en-US" sz="9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lang="en-US" sz="9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br>
              <a:rPr sz="600" dirty="0"/>
            </a:br>
            <a:endParaRPr lang="en-US" sz="9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endParaRPr lang="en-US" sz="9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AB4E4"/>
            </a:gs>
            <a:gs pos="100000">
              <a:srgbClr val="C1D1EC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1 - Τίτλος_34"/>
          <p:cNvSpPr/>
          <p:nvPr/>
        </p:nvSpPr>
        <p:spPr>
          <a:xfrm>
            <a:off x="457200" y="274680"/>
            <a:ext cx="8227440" cy="1140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>
              <a:lnSpc>
                <a:spcPct val="100000"/>
              </a:lnSpc>
              <a:spcAft>
                <a:spcPts val="1414"/>
              </a:spcAft>
            </a:pPr>
            <a:r>
              <a:rPr lang="el-GR" sz="3200" b="1" strike="noStrike" spc="-1">
                <a:solidFill>
                  <a:srgbClr val="000000"/>
                </a:solidFill>
                <a:latin typeface="Calibri"/>
                <a:ea typeface="DejaVu Sans"/>
              </a:rPr>
              <a:t>«Από τη θεωρία στο βίωμα»</a:t>
            </a:r>
            <a:endParaRPr lang="en-US" sz="3200" b="0" strike="noStrike" spc="-1">
              <a:latin typeface="Arial"/>
            </a:endParaRPr>
          </a:p>
        </p:txBody>
      </p:sp>
      <p:sp>
        <p:nvSpPr>
          <p:cNvPr id="237" name="2 - Θέση περιεχομένου_34"/>
          <p:cNvSpPr/>
          <p:nvPr/>
        </p:nvSpPr>
        <p:spPr>
          <a:xfrm>
            <a:off x="323528" y="1484784"/>
            <a:ext cx="8640960" cy="460851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343080" indent="-340920">
              <a:lnSpc>
                <a:spcPct val="100000"/>
              </a:lnSpc>
              <a:spcBef>
                <a:spcPts val="641"/>
              </a:spcBef>
              <a:spcAft>
                <a:spcPts val="600"/>
              </a:spcAft>
              <a:buClr>
                <a:srgbClr val="000000"/>
              </a:buClr>
              <a:buFont typeface="Wingdings" charset="2"/>
              <a:buChar char=""/>
            </a:pPr>
            <a:r>
              <a:rPr lang="en-US" sz="260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Η πα</a:t>
            </a:r>
            <a:r>
              <a:rPr lang="en-US" sz="260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ρηγορική</a:t>
            </a:r>
            <a:r>
              <a:rPr lang="en-US" sz="260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60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φροντίδ</a:t>
            </a:r>
            <a:r>
              <a:rPr lang="en-US" sz="260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 είναι μορφή ιατρικής, όχι αποτυχία.</a:t>
            </a:r>
            <a:endParaRPr lang="en-US" sz="26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spcAft>
                <a:spcPts val="600"/>
              </a:spcAft>
              <a:buClr>
                <a:srgbClr val="000000"/>
              </a:buClr>
              <a:buFont typeface="Wingdings" charset="2"/>
              <a:buChar char=""/>
            </a:pPr>
            <a:r>
              <a:rPr lang="en-US" sz="26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Πολλοί</a:t>
            </a:r>
            <a:r>
              <a:rPr lang="en-US" sz="2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6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θεωρούν</a:t>
            </a:r>
            <a:r>
              <a:rPr lang="en-US" sz="2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6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την</a:t>
            </a:r>
            <a:r>
              <a:rPr lang="en-US" sz="2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πα</a:t>
            </a:r>
            <a:r>
              <a:rPr lang="en-US" sz="26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ρηγορική</a:t>
            </a:r>
            <a:r>
              <a:rPr lang="en-US" sz="2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6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φροντίδ</a:t>
            </a:r>
            <a:r>
              <a:rPr lang="en-US" sz="2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 ως το “τέλος της ιατρικής”</a:t>
            </a:r>
            <a:endParaRPr lang="en-US" sz="26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spcAft>
                <a:spcPts val="600"/>
              </a:spcAft>
              <a:buClr>
                <a:srgbClr val="000000"/>
              </a:buClr>
              <a:buFont typeface="Wingdings" charset="2"/>
              <a:buChar char=""/>
            </a:pPr>
            <a:r>
              <a:rPr lang="en-US" sz="26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Στην</a:t>
            </a:r>
            <a:r>
              <a:rPr lang="en-US" sz="2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πρα</a:t>
            </a:r>
            <a:r>
              <a:rPr lang="en-US" sz="26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γμ</a:t>
            </a:r>
            <a:r>
              <a:rPr lang="en-US" sz="2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ατικότητα, είναι η επιστροφή της ιατρικής στον αυθεντικό της σκοπό:</a:t>
            </a:r>
            <a:endParaRPr lang="en-US" sz="26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spcAft>
                <a:spcPts val="600"/>
              </a:spcAft>
              <a:buClr>
                <a:srgbClr val="000000"/>
              </a:buClr>
              <a:buFont typeface="Wingdings" charset="2"/>
              <a:buChar char=""/>
            </a:pPr>
            <a:r>
              <a:rPr lang="en-US" sz="2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να ανα</a:t>
            </a:r>
            <a:r>
              <a:rPr lang="en-US" sz="26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κουφίζει</a:t>
            </a:r>
            <a:r>
              <a:rPr lang="en-US" sz="2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, να </a:t>
            </a:r>
            <a:r>
              <a:rPr lang="en-US" sz="26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συνοδεύει</a:t>
            </a:r>
            <a:r>
              <a:rPr lang="en-US" sz="2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, να </a:t>
            </a:r>
            <a:r>
              <a:rPr lang="en-US" sz="26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σέ</a:t>
            </a:r>
            <a:r>
              <a:rPr lang="en-US" sz="2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βεται τον άνθρωπο</a:t>
            </a:r>
            <a:endParaRPr lang="en-US" sz="2600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spcAft>
                <a:spcPts val="600"/>
              </a:spcAft>
              <a:buClr>
                <a:srgbClr val="000000"/>
              </a:buClr>
              <a:buFont typeface="Wingdings" charset="2"/>
              <a:buChar char=""/>
            </a:pPr>
            <a:r>
              <a:rPr lang="en-US" sz="26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Δεν</a:t>
            </a:r>
            <a:r>
              <a:rPr lang="en-US" sz="2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6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είν</a:t>
            </a:r>
            <a:r>
              <a:rPr lang="en-US" sz="2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αι η στιγμή που “σταματάμε” να ασκούμε ιατρική· είναι η στιγμή που τη ζούμε στην πιο ανθρώπινη μορφή της</a:t>
            </a:r>
            <a:endParaRPr lang="en-US" sz="26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AB4E4"/>
            </a:gs>
            <a:gs pos="100000">
              <a:srgbClr val="C1D1EC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1 - Τίτλος_35"/>
          <p:cNvSpPr/>
          <p:nvPr/>
        </p:nvSpPr>
        <p:spPr>
          <a:xfrm>
            <a:off x="457200" y="274680"/>
            <a:ext cx="8227440" cy="1140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>
              <a:lnSpc>
                <a:spcPct val="100000"/>
              </a:lnSpc>
              <a:spcAft>
                <a:spcPts val="1414"/>
              </a:spcAft>
            </a:pPr>
            <a:r>
              <a:rPr lang="el-GR" sz="3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«Από τη θεωρία στο βίωμα»</a:t>
            </a:r>
            <a:endParaRPr lang="en-US" sz="3200" b="0" strike="noStrike" spc="-1" dirty="0">
              <a:latin typeface="Arial"/>
            </a:endParaRPr>
          </a:p>
        </p:txBody>
      </p:sp>
      <p:sp>
        <p:nvSpPr>
          <p:cNvPr id="239" name="2 - Θέση περιεχομένου_35"/>
          <p:cNvSpPr/>
          <p:nvPr/>
        </p:nvSpPr>
        <p:spPr>
          <a:xfrm>
            <a:off x="980638" y="2072136"/>
            <a:ext cx="7182724" cy="187220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216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</a:pP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Στον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όρκο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του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Ιππ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οκράτη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ανα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φέρετ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αι— «</a:t>
            </a:r>
            <a:r>
              <a:rPr lang="en-US" sz="28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να ωφελώ ή τουλάχιστον να μη βλάπτω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» — και  η παρηγορική φροντίδα είναι η ουσιαστική έκφρασή του</a:t>
            </a:r>
            <a:endParaRPr lang="en-US" sz="28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endParaRPr lang="en-US" sz="28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AB4E4"/>
            </a:gs>
            <a:gs pos="100000">
              <a:srgbClr val="C1D1EC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1 - Τίτλος_39"/>
          <p:cNvSpPr/>
          <p:nvPr/>
        </p:nvSpPr>
        <p:spPr>
          <a:xfrm>
            <a:off x="457200" y="274680"/>
            <a:ext cx="8227440" cy="1140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>
              <a:lnSpc>
                <a:spcPct val="100000"/>
              </a:lnSpc>
              <a:spcAft>
                <a:spcPts val="1414"/>
              </a:spcAft>
            </a:pPr>
            <a:r>
              <a:rPr lang="el-GR" sz="3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«Από τη θεωρία στο βίωμα»</a:t>
            </a:r>
            <a:endParaRPr lang="en-US" sz="3200" b="1" strike="noStrike" spc="-1" dirty="0">
              <a:solidFill>
                <a:srgbClr val="000000"/>
              </a:solidFill>
              <a:latin typeface="Calibri"/>
              <a:ea typeface="DejaVu Sans"/>
            </a:endParaRPr>
          </a:p>
          <a:p>
            <a:pPr>
              <a:lnSpc>
                <a:spcPct val="100000"/>
              </a:lnSpc>
              <a:spcAft>
                <a:spcPts val="1414"/>
              </a:spcAft>
            </a:pPr>
            <a:endParaRPr lang="en-US" sz="3200" b="0" strike="noStrike" spc="-1" dirty="0">
              <a:latin typeface="Arial"/>
            </a:endParaRPr>
          </a:p>
        </p:txBody>
      </p:sp>
      <p:sp>
        <p:nvSpPr>
          <p:cNvPr id="241" name="2 - Θέση περιεχομένου_40"/>
          <p:cNvSpPr/>
          <p:nvPr/>
        </p:nvSpPr>
        <p:spPr>
          <a:xfrm>
            <a:off x="228600" y="1143000"/>
            <a:ext cx="8685000" cy="5440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 marL="343080" indent="-340920">
              <a:lnSpc>
                <a:spcPct val="100000"/>
              </a:lnSpc>
              <a:spcBef>
                <a:spcPts val="641"/>
              </a:spcBef>
              <a:spcAft>
                <a:spcPts val="600"/>
              </a:spcAft>
              <a:buClr>
                <a:srgbClr val="000000"/>
              </a:buClr>
              <a:buFont typeface="Wingdings" charset="2"/>
              <a:buChar char=""/>
            </a:pPr>
            <a:r>
              <a:rPr lang="en-US" sz="260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Ο </a:t>
            </a:r>
            <a:r>
              <a:rPr lang="en-US" sz="260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γι</a:t>
            </a:r>
            <a:r>
              <a:rPr lang="en-US" sz="260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ατρός καλείται να βλέπει τον άνθρωπο, όχι μόνο το σώμα</a:t>
            </a:r>
            <a:endParaRPr lang="en-US" sz="26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spcAft>
                <a:spcPts val="600"/>
              </a:spcAft>
              <a:buClr>
                <a:srgbClr val="000000"/>
              </a:buClr>
              <a:buFont typeface="Wingdings" charset="2"/>
              <a:buChar char=""/>
            </a:pPr>
            <a:r>
              <a:rPr lang="en-US" sz="2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Η </a:t>
            </a:r>
            <a:r>
              <a:rPr lang="en-US" sz="26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τεχνολογί</a:t>
            </a:r>
            <a:r>
              <a:rPr lang="en-US" sz="2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 και τα πρωτόκολλα είναι απαραίτητα, αλλά δεν αρκούν</a:t>
            </a:r>
            <a:endParaRPr lang="en-US" sz="26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spcAft>
                <a:spcPts val="600"/>
              </a:spcAft>
              <a:buClr>
                <a:srgbClr val="000000"/>
              </a:buClr>
              <a:buFont typeface="Wingdings" charset="2"/>
              <a:buChar char=""/>
            </a:pPr>
            <a:r>
              <a:rPr lang="en-US" sz="2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Ο α</a:t>
            </a:r>
            <a:r>
              <a:rPr lang="en-US" sz="26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σθενής</a:t>
            </a:r>
            <a:r>
              <a:rPr lang="en-US" sz="2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6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δεν</a:t>
            </a:r>
            <a:r>
              <a:rPr lang="en-US" sz="2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6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είν</a:t>
            </a:r>
            <a:r>
              <a:rPr lang="en-US" sz="2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αι απλώς “φορέας μιας νόσου”</a:t>
            </a:r>
            <a:endParaRPr lang="en-US" sz="26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spcAft>
                <a:spcPts val="600"/>
              </a:spcAft>
              <a:buClr>
                <a:srgbClr val="000000"/>
              </a:buClr>
              <a:buFont typeface="Wingdings" charset="2"/>
              <a:buChar char=""/>
            </a:pPr>
            <a:r>
              <a:rPr lang="en-US" sz="26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Είν</a:t>
            </a:r>
            <a:r>
              <a:rPr lang="en-US" sz="2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αι πρόσωπο με ιστορία, σχέσεις, φόβους και ελπίδες</a:t>
            </a:r>
            <a:endParaRPr lang="en-US" sz="26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spcAft>
                <a:spcPts val="600"/>
              </a:spcAft>
              <a:buClr>
                <a:srgbClr val="000000"/>
              </a:buClr>
              <a:buFont typeface="Wingdings" charset="2"/>
              <a:buChar char=""/>
            </a:pPr>
            <a:r>
              <a:rPr lang="en-US" sz="26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Το</a:t>
            </a:r>
            <a:r>
              <a:rPr lang="en-US" sz="2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κα</a:t>
            </a:r>
            <a:r>
              <a:rPr lang="en-US" sz="26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θήκον</a:t>
            </a:r>
            <a:r>
              <a:rPr lang="en-US" sz="2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6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του</a:t>
            </a:r>
            <a:r>
              <a:rPr lang="en-US" sz="2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6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γι</a:t>
            </a:r>
            <a:r>
              <a:rPr lang="en-US" sz="2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ατρού είναι να θεραπεύει όταν μπορεί, να ανακουφίζει όταν δεν μπορεί, και να συμπαρίσταται πάντα</a:t>
            </a:r>
            <a:endParaRPr lang="en-US" sz="26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spcAft>
                <a:spcPts val="600"/>
              </a:spcAft>
              <a:buClr>
                <a:srgbClr val="000000"/>
              </a:buClr>
              <a:buFont typeface="Wingdings" charset="2"/>
              <a:buChar char=""/>
            </a:pPr>
            <a:r>
              <a:rPr lang="en-US" sz="2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Η ια</a:t>
            </a:r>
            <a:r>
              <a:rPr lang="en-US" sz="26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τρική</a:t>
            </a:r>
            <a:r>
              <a:rPr lang="en-US" sz="2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π</a:t>
            </a:r>
            <a:r>
              <a:rPr lang="en-US" sz="26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ράξη</a:t>
            </a:r>
            <a:r>
              <a:rPr lang="en-US" sz="2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6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είν</a:t>
            </a:r>
            <a:r>
              <a:rPr lang="en-US" sz="2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αι ταυτόχρονα επιστημονική και ανθρωπιστική</a:t>
            </a:r>
            <a:endParaRPr lang="en-US" sz="26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AB4E4"/>
            </a:gs>
            <a:gs pos="100000">
              <a:srgbClr val="C1D1EC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1 - Τίτλος_41"/>
          <p:cNvSpPr/>
          <p:nvPr/>
        </p:nvSpPr>
        <p:spPr>
          <a:xfrm>
            <a:off x="457200" y="274680"/>
            <a:ext cx="8227440" cy="1140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>
              <a:lnSpc>
                <a:spcPct val="100000"/>
              </a:lnSpc>
              <a:spcAft>
                <a:spcPts val="1414"/>
              </a:spcAft>
            </a:pPr>
            <a:r>
              <a:rPr lang="el-GR" sz="3200" b="1" strike="noStrike" spc="-1">
                <a:solidFill>
                  <a:srgbClr val="000000"/>
                </a:solidFill>
                <a:latin typeface="Calibri"/>
                <a:ea typeface="DejaVu Sans"/>
              </a:rPr>
              <a:t>«Από τη θεωρία στο βίωμα»</a:t>
            </a:r>
            <a:endParaRPr lang="en-US" sz="3200" b="0" strike="noStrike" spc="-1">
              <a:latin typeface="Arial"/>
            </a:endParaRPr>
          </a:p>
        </p:txBody>
      </p:sp>
      <p:sp>
        <p:nvSpPr>
          <p:cNvPr id="243" name="2 - Θέση περιεχομένου_41"/>
          <p:cNvSpPr/>
          <p:nvPr/>
        </p:nvSpPr>
        <p:spPr>
          <a:xfrm>
            <a:off x="228600" y="1600200"/>
            <a:ext cx="8685000" cy="5027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343080" indent="-340920">
              <a:lnSpc>
                <a:spcPct val="100000"/>
              </a:lnSpc>
              <a:spcBef>
                <a:spcPts val="641"/>
              </a:spcBef>
              <a:spcAft>
                <a:spcPts val="600"/>
              </a:spcAft>
              <a:buClr>
                <a:srgbClr val="000000"/>
              </a:buClr>
              <a:buFont typeface="Wingdings" charset="2"/>
              <a:buChar char=""/>
            </a:pPr>
            <a:r>
              <a:rPr lang="en-US" sz="260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Ηθική</a:t>
            </a:r>
            <a:r>
              <a:rPr lang="en-US" sz="260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+ </a:t>
            </a:r>
            <a:r>
              <a:rPr lang="en-US" sz="260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Θεολογί</a:t>
            </a:r>
            <a:r>
              <a:rPr lang="en-US" sz="260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 + Κοινωνιολογία = Ολιστική Ιατρική</a:t>
            </a:r>
            <a:endParaRPr lang="en-US" sz="260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spcAft>
                <a:spcPts val="600"/>
              </a:spcAft>
              <a:buClr>
                <a:srgbClr val="000000"/>
              </a:buClr>
              <a:buFont typeface="Wingdings" charset="2"/>
              <a:buChar char=""/>
            </a:pPr>
            <a:r>
              <a:rPr lang="en-US" sz="2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Η α</a:t>
            </a:r>
            <a:r>
              <a:rPr lang="en-US" sz="26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ληθινή</a:t>
            </a:r>
            <a:r>
              <a:rPr lang="en-US" sz="2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ια</a:t>
            </a:r>
            <a:r>
              <a:rPr lang="en-US" sz="26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τρική</a:t>
            </a:r>
            <a:r>
              <a:rPr lang="en-US" sz="2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6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δεν</a:t>
            </a:r>
            <a:r>
              <a:rPr lang="en-US" sz="2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6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είν</a:t>
            </a:r>
            <a:r>
              <a:rPr lang="en-US" sz="2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αι μονοδιάστατη</a:t>
            </a:r>
            <a:endParaRPr lang="en-US" sz="26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spcAft>
                <a:spcPts val="600"/>
              </a:spcAft>
              <a:buClr>
                <a:srgbClr val="000000"/>
              </a:buClr>
              <a:buFont typeface="Wingdings" charset="2"/>
              <a:buChar char=""/>
            </a:pPr>
            <a:r>
              <a:rPr lang="en-US" sz="26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Δεν</a:t>
            </a:r>
            <a:r>
              <a:rPr lang="en-US" sz="2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π</a:t>
            </a:r>
            <a:r>
              <a:rPr lang="en-US" sz="26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εριορίζετ</a:t>
            </a:r>
            <a:r>
              <a:rPr lang="en-US" sz="2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αι σε φάρμακα και θεραπείες· περιλαμβάνει τον άνθρωπο ολόκληρο — το σώμα, το νου, το πνεύμα, την κοινωνία γύρω του</a:t>
            </a:r>
            <a:endParaRPr lang="en-US" sz="26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spcAft>
                <a:spcPts val="600"/>
              </a:spcAft>
              <a:buClr>
                <a:srgbClr val="000000"/>
              </a:buClr>
              <a:buFont typeface="Wingdings" charset="2"/>
              <a:buChar char=""/>
            </a:pPr>
            <a:r>
              <a:rPr lang="en-US" sz="26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Ότ</a:t>
            </a:r>
            <a:r>
              <a:rPr lang="en-US" sz="2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αν αυτά συνυπάρχουν, η ιατρική αποκτά βάθος και ψυχή</a:t>
            </a:r>
            <a:endParaRPr lang="en-US" sz="26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spcAft>
                <a:spcPts val="600"/>
              </a:spcAft>
              <a:buClr>
                <a:srgbClr val="000000"/>
              </a:buClr>
              <a:buFont typeface="Wingdings" charset="2"/>
              <a:buChar char=""/>
            </a:pPr>
            <a:r>
              <a:rPr lang="en-US" sz="26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Σύνδεση</a:t>
            </a:r>
            <a:r>
              <a:rPr lang="en-US" sz="2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6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με</a:t>
            </a:r>
            <a:r>
              <a:rPr lang="en-US" sz="2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6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τη</a:t>
            </a:r>
            <a:r>
              <a:rPr lang="en-US" sz="2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6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φιλοσοφί</a:t>
            </a:r>
            <a:r>
              <a:rPr lang="en-US" sz="2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 της ιατρικής ανθρωπιστικής παιδείας (medical humanities), καθώς η παρηγορική φροντίδα είναι το πεδίο όπου συναντώνται όλες αυτές οι προοπτικές</a:t>
            </a:r>
            <a:endParaRPr lang="en-US" sz="26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  <a:spcAft>
                <a:spcPts val="600"/>
              </a:spcAft>
            </a:pPr>
            <a:endParaRPr lang="en-US" sz="26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  <a:spcAft>
                <a:spcPts val="600"/>
              </a:spcAft>
            </a:pPr>
            <a:endParaRPr lang="en-US" sz="26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  <a:spcAft>
                <a:spcPts val="600"/>
              </a:spcAft>
            </a:pPr>
            <a:endParaRPr lang="en-US" sz="26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  <a:spcAft>
                <a:spcPts val="600"/>
              </a:spcAft>
            </a:pPr>
            <a:endParaRPr lang="en-US" sz="26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  <a:spcAft>
                <a:spcPts val="600"/>
              </a:spcAft>
            </a:pPr>
            <a:endParaRPr lang="en-US" sz="26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  <a:spcAft>
                <a:spcPts val="600"/>
              </a:spcAft>
            </a:pPr>
            <a:endParaRPr lang="en-US" sz="26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  <a:spcAft>
                <a:spcPts val="600"/>
              </a:spcAft>
            </a:pPr>
            <a:r>
              <a:rPr lang="en-US" sz="2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 </a:t>
            </a:r>
            <a:endParaRPr lang="en-US" sz="26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  <a:spcAft>
                <a:spcPts val="600"/>
              </a:spcAft>
            </a:pPr>
            <a:endParaRPr lang="en-US" sz="26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  <a:spcAft>
                <a:spcPts val="600"/>
              </a:spcAft>
            </a:pPr>
            <a:endParaRPr lang="en-US" sz="26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spcAft>
                <a:spcPts val="600"/>
              </a:spcAft>
              <a:tabLst>
                <a:tab pos="0" algn="l"/>
              </a:tabLst>
            </a:pPr>
            <a:br>
              <a:rPr sz="2600" dirty="0"/>
            </a:br>
            <a:endParaRPr lang="en-US" sz="26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spcAft>
                <a:spcPts val="600"/>
              </a:spcAft>
              <a:tabLst>
                <a:tab pos="0" algn="l"/>
              </a:tabLst>
            </a:pPr>
            <a:endParaRPr lang="en-US" sz="26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AB4E4"/>
            </a:gs>
            <a:gs pos="100000">
              <a:srgbClr val="C1D1EC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1 - Τίτλος_40"/>
          <p:cNvSpPr/>
          <p:nvPr/>
        </p:nvSpPr>
        <p:spPr>
          <a:xfrm>
            <a:off x="457200" y="274680"/>
            <a:ext cx="8227440" cy="1140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>
              <a:lnSpc>
                <a:spcPct val="100000"/>
              </a:lnSpc>
              <a:spcAft>
                <a:spcPts val="1414"/>
              </a:spcAft>
            </a:pPr>
            <a:r>
              <a:rPr lang="el-GR" sz="3200" b="1" strike="noStrike" spc="-1">
                <a:solidFill>
                  <a:srgbClr val="000000"/>
                </a:solidFill>
                <a:latin typeface="Calibri"/>
                <a:ea typeface="DejaVu Sans"/>
              </a:rPr>
              <a:t>«Από τη θεωρία στο βίωμα»</a:t>
            </a:r>
            <a:endParaRPr lang="en-US" sz="3200" b="0" strike="noStrike" spc="-1">
              <a:latin typeface="Arial"/>
            </a:endParaRPr>
          </a:p>
        </p:txBody>
      </p:sp>
      <p:sp>
        <p:nvSpPr>
          <p:cNvPr id="245" name="2 - Θέση περιεχομένου_39"/>
          <p:cNvSpPr/>
          <p:nvPr/>
        </p:nvSpPr>
        <p:spPr>
          <a:xfrm>
            <a:off x="457200" y="1268760"/>
            <a:ext cx="8456400" cy="5212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2160">
              <a:lnSpc>
                <a:spcPct val="100000"/>
              </a:lnSpc>
              <a:spcBef>
                <a:spcPts val="641"/>
              </a:spcBef>
              <a:spcAft>
                <a:spcPts val="600"/>
              </a:spcAft>
              <a:buClr>
                <a:srgbClr val="000000"/>
              </a:buClr>
            </a:pPr>
            <a:r>
              <a:rPr lang="en-US" sz="25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Ο </a:t>
            </a:r>
            <a:r>
              <a:rPr lang="en-US" sz="2500" b="1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σκο</a:t>
            </a:r>
            <a:r>
              <a:rPr lang="en-US" sz="25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πός δεν είναι πάντα να “θεραπεύσεις”, αλλά να συνοδεύσεις</a:t>
            </a:r>
            <a:endParaRPr lang="en-US" sz="25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spcAft>
                <a:spcPts val="600"/>
              </a:spcAft>
              <a:buClr>
                <a:srgbClr val="000000"/>
              </a:buClr>
              <a:buFont typeface="Wingdings" charset="2"/>
              <a:buChar char=""/>
            </a:pPr>
            <a:r>
              <a:rPr lang="en-US" sz="25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Κά</a:t>
            </a:r>
            <a:r>
              <a:rPr lang="en-US" sz="2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ποιες φορές, η πιο βαθιά ιατρική πράξη είναι η παρουσία</a:t>
            </a:r>
            <a:endParaRPr lang="en-US" sz="25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spcAft>
                <a:spcPts val="600"/>
              </a:spcAft>
              <a:buClr>
                <a:srgbClr val="000000"/>
              </a:buClr>
              <a:buFont typeface="Wingdings" charset="2"/>
              <a:buChar char=""/>
            </a:pPr>
            <a:r>
              <a:rPr lang="en-US" sz="2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Να </a:t>
            </a:r>
            <a:r>
              <a:rPr lang="en-US" sz="25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κάθεσ</a:t>
            </a:r>
            <a:r>
              <a:rPr lang="en-US" sz="2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αι δίπλα στον ασθενή, να ακούς, να συν-υπάρχεις διότι η συνοδεία είναι μορφή θεραπείας, ακόμη κι όταν δεν υπάρχει ίαση</a:t>
            </a:r>
            <a:endParaRPr lang="en-US" sz="25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spcAft>
                <a:spcPts val="600"/>
              </a:spcAft>
              <a:buClr>
                <a:srgbClr val="000000"/>
              </a:buClr>
              <a:buFont typeface="Wingdings" charset="2"/>
              <a:buChar char=""/>
            </a:pPr>
            <a:r>
              <a:rPr lang="en-US" sz="2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«Στο </a:t>
            </a:r>
            <a:r>
              <a:rPr lang="en-US" sz="25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τέλος</a:t>
            </a:r>
            <a:r>
              <a:rPr lang="en-US" sz="2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, α</a:t>
            </a:r>
            <a:r>
              <a:rPr lang="en-US" sz="25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υτό</a:t>
            </a:r>
            <a:r>
              <a:rPr lang="en-US" sz="2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π</a:t>
            </a:r>
            <a:r>
              <a:rPr lang="en-US" sz="25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ου</a:t>
            </a:r>
            <a:r>
              <a:rPr lang="en-US" sz="2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5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θυμάτ</a:t>
            </a:r>
            <a:r>
              <a:rPr lang="en-US" sz="2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αι ο ασθενής δεν είναι πάντα τι του κάναμε, αλλά πώς ήμασταν δίπλα του.»</a:t>
            </a:r>
            <a:endParaRPr lang="en-US" sz="25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spcAft>
                <a:spcPts val="600"/>
              </a:spcAft>
              <a:buClr>
                <a:srgbClr val="000000"/>
              </a:buClr>
              <a:buFont typeface="Wingdings" charset="2"/>
              <a:buChar char=""/>
            </a:pPr>
            <a:r>
              <a:rPr lang="en-US" sz="25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«Η πα</a:t>
            </a:r>
            <a:r>
              <a:rPr lang="en-US" sz="2500" b="1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ρηγορική</a:t>
            </a:r>
            <a:r>
              <a:rPr lang="en-US" sz="25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500" b="1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φροντίδ</a:t>
            </a:r>
            <a:r>
              <a:rPr lang="en-US" sz="25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 δεν είναι το τέλος της ιατρικής· είναι η αρχή της σοφίας της.»</a:t>
            </a:r>
            <a:endParaRPr lang="en-US" sz="25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  <a:spcAft>
                <a:spcPts val="600"/>
              </a:spcAft>
            </a:pPr>
            <a:endParaRPr lang="en-US" sz="25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  <a:spcAft>
                <a:spcPts val="600"/>
              </a:spcAft>
            </a:pPr>
            <a:endParaRPr lang="en-US" sz="25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  <a:spcAft>
                <a:spcPts val="600"/>
              </a:spcAft>
            </a:pPr>
            <a:endParaRPr lang="en-US" sz="25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  <a:spcAft>
                <a:spcPts val="600"/>
              </a:spcAft>
            </a:pPr>
            <a:endParaRPr lang="en-US" sz="25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  <a:spcAft>
                <a:spcPts val="600"/>
              </a:spcAft>
            </a:pPr>
            <a:endParaRPr lang="en-US" sz="25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  <a:spcAft>
                <a:spcPts val="600"/>
              </a:spcAft>
            </a:pPr>
            <a:endParaRPr lang="en-US" sz="25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  <a:spcAft>
                <a:spcPts val="600"/>
              </a:spcAft>
            </a:pPr>
            <a:r>
              <a:rPr lang="en-US" sz="25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 </a:t>
            </a:r>
            <a:endParaRPr lang="en-US" sz="25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  <a:spcAft>
                <a:spcPts val="600"/>
              </a:spcAft>
            </a:pPr>
            <a:endParaRPr lang="en-US" sz="25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  <a:spcAft>
                <a:spcPts val="600"/>
              </a:spcAft>
            </a:pPr>
            <a:endParaRPr lang="en-US" sz="25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spcAft>
                <a:spcPts val="600"/>
              </a:spcAft>
              <a:tabLst>
                <a:tab pos="0" algn="l"/>
              </a:tabLst>
            </a:pPr>
            <a:br>
              <a:rPr dirty="0"/>
            </a:br>
            <a:endParaRPr lang="en-US" sz="25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spcAft>
                <a:spcPts val="600"/>
              </a:spcAft>
              <a:tabLst>
                <a:tab pos="0" algn="l"/>
              </a:tabLst>
            </a:pPr>
            <a:endParaRPr lang="en-US" sz="25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AB4E4"/>
            </a:gs>
            <a:gs pos="100000">
              <a:srgbClr val="C1D1EC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1 - Τίτλος_42"/>
          <p:cNvSpPr/>
          <p:nvPr/>
        </p:nvSpPr>
        <p:spPr>
          <a:xfrm>
            <a:off x="500040" y="214200"/>
            <a:ext cx="8227440" cy="1140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>
              <a:lnSpc>
                <a:spcPct val="100000"/>
              </a:lnSpc>
              <a:spcAft>
                <a:spcPts val="1414"/>
              </a:spcAft>
            </a:pPr>
            <a:r>
              <a:rPr lang="el-GR" sz="3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«Από τη θεωρία στο βίωμα»</a:t>
            </a:r>
            <a:endParaRPr lang="en-US" sz="3200" b="0" strike="noStrike" spc="-1" dirty="0">
              <a:latin typeface="Arial"/>
            </a:endParaRPr>
          </a:p>
        </p:txBody>
      </p:sp>
      <p:sp>
        <p:nvSpPr>
          <p:cNvPr id="247" name="2 - Θέση περιεχομένου_42"/>
          <p:cNvSpPr/>
          <p:nvPr/>
        </p:nvSpPr>
        <p:spPr>
          <a:xfrm>
            <a:off x="500040" y="1564824"/>
            <a:ext cx="7886560" cy="372835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343080" indent="-340920">
              <a:lnSpc>
                <a:spcPct val="100000"/>
              </a:lnSpc>
              <a:spcBef>
                <a:spcPts val="641"/>
              </a:spcBef>
              <a:spcAft>
                <a:spcPts val="600"/>
              </a:spcAft>
              <a:buClr>
                <a:srgbClr val="000000"/>
              </a:buClr>
              <a:buFont typeface="Wingdings" charset="2"/>
              <a:buChar char=""/>
            </a:pPr>
            <a:r>
              <a:rPr lang="en-US" sz="2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«Η πα</a:t>
            </a:r>
            <a:r>
              <a:rPr lang="en-US" sz="26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ρηγορική</a:t>
            </a:r>
            <a:r>
              <a:rPr lang="en-US" sz="2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6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φροντίδ</a:t>
            </a:r>
            <a:r>
              <a:rPr lang="en-US" sz="2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 είναι, με έναν βαθύτερο τρόπο, πράξη πίστης</a:t>
            </a:r>
            <a:endParaRPr lang="en-US" sz="26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spcAft>
                <a:spcPts val="600"/>
              </a:spcAft>
              <a:buClr>
                <a:srgbClr val="000000"/>
              </a:buClr>
              <a:buFont typeface="Wingdings" charset="2"/>
              <a:buChar char=""/>
            </a:pPr>
            <a:r>
              <a:rPr lang="en-US" sz="26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Πίστης</a:t>
            </a:r>
            <a:r>
              <a:rPr lang="en-US" sz="2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6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στον</a:t>
            </a:r>
            <a:r>
              <a:rPr lang="en-US" sz="2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6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άνθρω</a:t>
            </a:r>
            <a:r>
              <a:rPr lang="en-US" sz="2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πο, στην αξία του, στην ελπίδα ότι η παρουσία μας δίπλα του έχει νόημα — ακόμη κι όταν δεν μπορούμε να αλλάξουμε την πορεία της ασθένειας</a:t>
            </a:r>
            <a:endParaRPr lang="en-US" sz="26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spcAft>
                <a:spcPts val="600"/>
              </a:spcAft>
              <a:buClr>
                <a:srgbClr val="000000"/>
              </a:buClr>
              <a:buFont typeface="Wingdings" charset="2"/>
              <a:buChar char=""/>
            </a:pPr>
            <a:r>
              <a:rPr lang="en-US" sz="2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Η </a:t>
            </a:r>
            <a:r>
              <a:rPr lang="en-US" sz="26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φροντίδ</a:t>
            </a:r>
            <a:r>
              <a:rPr lang="en-US" sz="2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α, λοιπόν, δεν είναι απλώς καθήκον· είναι μορφή αγάπης.»</a:t>
            </a:r>
            <a:endParaRPr lang="en-US" sz="26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  <a:spcAft>
                <a:spcPts val="600"/>
              </a:spcAft>
            </a:pPr>
            <a:endParaRPr lang="en-US" sz="26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  <a:spcAft>
                <a:spcPts val="600"/>
              </a:spcAft>
            </a:pPr>
            <a:endParaRPr lang="en-US" sz="26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  <a:spcAft>
                <a:spcPts val="600"/>
              </a:spcAft>
            </a:pPr>
            <a:endParaRPr lang="en-US" sz="2600" b="0" strike="noStrike" spc="-1" dirty="0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spcAft>
                <a:spcPts val="600"/>
              </a:spcAft>
              <a:tabLst>
                <a:tab pos="0" algn="l"/>
              </a:tabLst>
            </a:pPr>
            <a:endParaRPr lang="en-US" sz="26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AB4E4"/>
            </a:gs>
            <a:gs pos="100000">
              <a:srgbClr val="C1D1EC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2 - Θέση περιεχομένου_27"/>
          <p:cNvSpPr/>
          <p:nvPr/>
        </p:nvSpPr>
        <p:spPr>
          <a:xfrm>
            <a:off x="500040" y="714240"/>
            <a:ext cx="5499000" cy="3070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641"/>
              </a:spcBef>
            </a:pPr>
            <a:endParaRPr lang="en-US" sz="1800" b="0" strike="noStrike" spc="-1">
              <a:latin typeface="Arial"/>
            </a:endParaRPr>
          </a:p>
          <a:p>
            <a:pPr marL="343080" indent="-340920" algn="ctr"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endParaRPr lang="en-US" sz="1800" b="0" strike="noStrike" spc="-1">
              <a:latin typeface="Arial"/>
            </a:endParaRPr>
          </a:p>
          <a:p>
            <a:pPr marL="343080" indent="-340920" algn="ctr"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endParaRPr lang="en-US" sz="1800" b="0" strike="noStrike" spc="-1">
              <a:latin typeface="Arial"/>
            </a:endParaRPr>
          </a:p>
          <a:p>
            <a:pPr marL="343080" indent="-340920" algn="ctr"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endParaRPr lang="en-US" sz="1800" b="0" strike="noStrike" spc="-1">
              <a:latin typeface="Arial"/>
            </a:endParaRPr>
          </a:p>
          <a:p>
            <a:pPr marL="343080" indent="-340920" algn="ctr"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endParaRPr lang="en-US" sz="1800" b="0" strike="noStrike" spc="-1">
              <a:latin typeface="Arial"/>
            </a:endParaRPr>
          </a:p>
          <a:p>
            <a:pPr marL="343080" indent="-340920" algn="ctr"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endParaRPr lang="en-US" sz="1800" b="0" strike="noStrike" spc="-1">
              <a:latin typeface="Arial"/>
            </a:endParaRPr>
          </a:p>
          <a:p>
            <a:pPr marL="343080" indent="-340920" algn="ctr"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endParaRPr lang="en-US" sz="1800" b="0" strike="noStrike" spc="-1">
              <a:latin typeface="Arial"/>
            </a:endParaRPr>
          </a:p>
          <a:p>
            <a:pPr marL="343080" indent="-340920" algn="ctr"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endParaRPr lang="en-US" sz="1800" b="0" strike="noStrike" spc="-1">
              <a:latin typeface="Arial"/>
            </a:endParaRPr>
          </a:p>
          <a:p>
            <a:pPr marL="343080" indent="-340920" algn="ctr"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r>
              <a:rPr lang="en-US" sz="3000" b="0" strike="noStrike" spc="-1">
                <a:solidFill>
                  <a:srgbClr val="000000"/>
                </a:solidFill>
                <a:latin typeface="Calibri"/>
                <a:ea typeface="DejaVu Sans"/>
              </a:rPr>
              <a:t>  </a:t>
            </a:r>
            <a:endParaRPr lang="en-US" sz="3000" b="0" strike="noStrike" spc="-1">
              <a:latin typeface="Arial"/>
            </a:endParaRPr>
          </a:p>
          <a:p>
            <a:pPr marL="343080" indent="-340920" algn="ctr"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endParaRPr lang="en-US" sz="3000" b="0" strike="noStrike" spc="-1">
              <a:latin typeface="Arial"/>
            </a:endParaRPr>
          </a:p>
          <a:p>
            <a:pPr marL="343080" indent="-340920" algn="ctr"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endParaRPr lang="en-US" sz="3000" b="0" strike="noStrike" spc="-1">
              <a:latin typeface="Arial"/>
            </a:endParaRPr>
          </a:p>
          <a:p>
            <a:pPr marL="343080" indent="-340920" algn="ctr"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br/>
            <a:endParaRPr lang="en-US" sz="3000" b="0" strike="noStrike" spc="-1">
              <a:latin typeface="Arial"/>
            </a:endParaRPr>
          </a:p>
          <a:p>
            <a:pPr marL="343080" indent="-340920" algn="ctr"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endParaRPr lang="en-US" sz="3000" b="0" strike="noStrike" spc="-1">
              <a:latin typeface="Arial"/>
            </a:endParaRPr>
          </a:p>
        </p:txBody>
      </p:sp>
      <p:pic>
        <p:nvPicPr>
          <p:cNvPr id="1026" name="Picture 2" descr="Σχέση γιατρού – ασθενούς - MED AND ME | ΕΠΙΚΟΙΝΩΝΙΑ ΓΙΑΤΡΟΥ - ΑΣΘΕΝΟΥΣ |  ΑΛΦΑΒΗΤΙΣΜΟΣ ΣΤΗΝ ΥΓΕΙΑ">
            <a:extLst>
              <a:ext uri="{FF2B5EF4-FFF2-40B4-BE49-F238E27FC236}">
                <a16:creationId xmlns:a16="http://schemas.microsoft.com/office/drawing/2014/main" id="{247B0CC3-9D4A-3E74-F634-6F5EC853B8AA}"/>
              </a:ext>
            </a:extLst>
          </p:cNvPr>
          <p:cNvPicPr>
            <a:picLocks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Texturiz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21" r="2540"/>
          <a:stretch>
            <a:fillRect/>
          </a:stretch>
        </p:blipFill>
        <p:spPr bwMode="auto">
          <a:xfrm>
            <a:off x="0" y="0"/>
            <a:ext cx="916570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9" name="2 - TextBox"/>
          <p:cNvSpPr/>
          <p:nvPr/>
        </p:nvSpPr>
        <p:spPr>
          <a:xfrm>
            <a:off x="118356" y="311742"/>
            <a:ext cx="4464496" cy="193753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40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Σας </a:t>
            </a:r>
            <a:r>
              <a:rPr lang="en-US" sz="4000" b="0" i="1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ευχ</a:t>
            </a:r>
            <a:r>
              <a:rPr lang="en-US" sz="40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αριστώ που ήσασταν εδώ!!!</a:t>
            </a:r>
            <a:endParaRPr lang="en-US" sz="4000" b="0" i="1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n-US" sz="4000" b="0" i="1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2547</TotalTime>
  <Words>3764</Words>
  <Application>Microsoft Office PowerPoint</Application>
  <PresentationFormat>Προβολή στην οθόνη (4:3)</PresentationFormat>
  <Paragraphs>526</Paragraphs>
  <Slides>69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4</vt:i4>
      </vt:variant>
      <vt:variant>
        <vt:lpstr>Θέμα</vt:lpstr>
      </vt:variant>
      <vt:variant>
        <vt:i4>3</vt:i4>
      </vt:variant>
      <vt:variant>
        <vt:lpstr>Τίτλοι διαφανειών</vt:lpstr>
      </vt:variant>
      <vt:variant>
        <vt:i4>69</vt:i4>
      </vt:variant>
    </vt:vector>
  </HeadingPairs>
  <TitlesOfParts>
    <vt:vector size="76" baseType="lpstr">
      <vt:lpstr>Arial</vt:lpstr>
      <vt:lpstr>Calibri</vt:lpstr>
      <vt:lpstr>Symbol</vt:lpstr>
      <vt:lpstr>Wingdings</vt:lpstr>
      <vt:lpstr>Office Theme</vt:lpstr>
      <vt:lpstr>Office Theme</vt:lpstr>
      <vt:lpstr>Office Theme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Διαφάνεια 1</dc:title>
  <dc:subject/>
  <dc:creator>Antonio</dc:creator>
  <dc:description/>
  <cp:lastModifiedBy>mkaramanou@o365.uoa.gr</cp:lastModifiedBy>
  <cp:revision>66</cp:revision>
  <dcterms:created xsi:type="dcterms:W3CDTF">2025-10-19T18:05:52Z</dcterms:created>
  <dcterms:modified xsi:type="dcterms:W3CDTF">2025-11-10T10:19:12Z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Προβολή στην οθόνη (4:3)</vt:lpwstr>
  </property>
  <property fmtid="{D5CDD505-2E9C-101B-9397-08002B2CF9AE}" pid="3" name="Slides">
    <vt:i4>69</vt:i4>
  </property>
</Properties>
</file>