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8"/>
  </p:notesMasterIdLst>
  <p:sldIdLst>
    <p:sldId id="256" r:id="rId2"/>
    <p:sldId id="359" r:id="rId3"/>
    <p:sldId id="360" r:id="rId4"/>
    <p:sldId id="361" r:id="rId5"/>
    <p:sldId id="362" r:id="rId6"/>
    <p:sldId id="363" r:id="rId7"/>
    <p:sldId id="364" r:id="rId8"/>
    <p:sldId id="365" r:id="rId9"/>
    <p:sldId id="366" r:id="rId10"/>
    <p:sldId id="367" r:id="rId11"/>
    <p:sldId id="368" r:id="rId12"/>
    <p:sldId id="369" r:id="rId13"/>
    <p:sldId id="370" r:id="rId14"/>
    <p:sldId id="371" r:id="rId15"/>
    <p:sldId id="372" r:id="rId16"/>
    <p:sldId id="373" r:id="rId17"/>
    <p:sldId id="374" r:id="rId18"/>
    <p:sldId id="375" r:id="rId19"/>
    <p:sldId id="376" r:id="rId20"/>
    <p:sldId id="377" r:id="rId21"/>
    <p:sldId id="378" r:id="rId22"/>
    <p:sldId id="379" r:id="rId23"/>
    <p:sldId id="380" r:id="rId24"/>
    <p:sldId id="381" r:id="rId25"/>
    <p:sldId id="382" r:id="rId26"/>
    <p:sldId id="383" r:id="rId27"/>
    <p:sldId id="384" r:id="rId28"/>
    <p:sldId id="385" r:id="rId29"/>
    <p:sldId id="386" r:id="rId30"/>
    <p:sldId id="387" r:id="rId31"/>
    <p:sldId id="388" r:id="rId32"/>
    <p:sldId id="389" r:id="rId33"/>
    <p:sldId id="390" r:id="rId34"/>
    <p:sldId id="391" r:id="rId35"/>
    <p:sldId id="392" r:id="rId36"/>
    <p:sldId id="393" r:id="rId37"/>
    <p:sldId id="394" r:id="rId38"/>
    <p:sldId id="395" r:id="rId39"/>
    <p:sldId id="396" r:id="rId40"/>
    <p:sldId id="397" r:id="rId41"/>
    <p:sldId id="398" r:id="rId42"/>
    <p:sldId id="399" r:id="rId43"/>
    <p:sldId id="400" r:id="rId44"/>
    <p:sldId id="401" r:id="rId45"/>
    <p:sldId id="358" r:id="rId46"/>
    <p:sldId id="257" r:id="rId47"/>
    <p:sldId id="258" r:id="rId48"/>
    <p:sldId id="259" r:id="rId49"/>
    <p:sldId id="260" r:id="rId50"/>
    <p:sldId id="261" r:id="rId51"/>
    <p:sldId id="262" r:id="rId52"/>
    <p:sldId id="263" r:id="rId53"/>
    <p:sldId id="264" r:id="rId54"/>
    <p:sldId id="265" r:id="rId55"/>
    <p:sldId id="266" r:id="rId56"/>
    <p:sldId id="269" r:id="rId57"/>
    <p:sldId id="267" r:id="rId58"/>
    <p:sldId id="268" r:id="rId59"/>
    <p:sldId id="270" r:id="rId60"/>
    <p:sldId id="271" r:id="rId61"/>
    <p:sldId id="272" r:id="rId62"/>
    <p:sldId id="273" r:id="rId63"/>
    <p:sldId id="274" r:id="rId64"/>
    <p:sldId id="275" r:id="rId65"/>
    <p:sldId id="276" r:id="rId66"/>
    <p:sldId id="277" r:id="rId67"/>
    <p:sldId id="278" r:id="rId68"/>
    <p:sldId id="279" r:id="rId69"/>
    <p:sldId id="280" r:id="rId70"/>
    <p:sldId id="281" r:id="rId71"/>
    <p:sldId id="283" r:id="rId72"/>
    <p:sldId id="282" r:id="rId73"/>
    <p:sldId id="284" r:id="rId74"/>
    <p:sldId id="285" r:id="rId75"/>
    <p:sldId id="286" r:id="rId76"/>
    <p:sldId id="287" r:id="rId77"/>
    <p:sldId id="288" r:id="rId78"/>
    <p:sldId id="289" r:id="rId79"/>
    <p:sldId id="290" r:id="rId80"/>
    <p:sldId id="291" r:id="rId81"/>
    <p:sldId id="292" r:id="rId82"/>
    <p:sldId id="293" r:id="rId83"/>
    <p:sldId id="294" r:id="rId84"/>
    <p:sldId id="295" r:id="rId85"/>
    <p:sldId id="296" r:id="rId86"/>
    <p:sldId id="297" r:id="rId87"/>
    <p:sldId id="298" r:id="rId88"/>
    <p:sldId id="299" r:id="rId89"/>
    <p:sldId id="300" r:id="rId90"/>
    <p:sldId id="301" r:id="rId91"/>
    <p:sldId id="302" r:id="rId92"/>
    <p:sldId id="303" r:id="rId93"/>
    <p:sldId id="304" r:id="rId94"/>
    <p:sldId id="305" r:id="rId95"/>
    <p:sldId id="306" r:id="rId96"/>
    <p:sldId id="307" r:id="rId97"/>
    <p:sldId id="308" r:id="rId98"/>
    <p:sldId id="309" r:id="rId99"/>
    <p:sldId id="310" r:id="rId100"/>
    <p:sldId id="311" r:id="rId101"/>
    <p:sldId id="312" r:id="rId102"/>
    <p:sldId id="313" r:id="rId103"/>
    <p:sldId id="314" r:id="rId104"/>
    <p:sldId id="315" r:id="rId105"/>
    <p:sldId id="316" r:id="rId106"/>
    <p:sldId id="317" r:id="rId107"/>
    <p:sldId id="318" r:id="rId108"/>
    <p:sldId id="319" r:id="rId109"/>
    <p:sldId id="320" r:id="rId110"/>
    <p:sldId id="321" r:id="rId111"/>
    <p:sldId id="322" r:id="rId112"/>
    <p:sldId id="323" r:id="rId113"/>
    <p:sldId id="324" r:id="rId114"/>
    <p:sldId id="325" r:id="rId115"/>
    <p:sldId id="326" r:id="rId116"/>
    <p:sldId id="327" r:id="rId117"/>
    <p:sldId id="328" r:id="rId118"/>
    <p:sldId id="329" r:id="rId119"/>
    <p:sldId id="330" r:id="rId120"/>
    <p:sldId id="331" r:id="rId121"/>
    <p:sldId id="332" r:id="rId122"/>
    <p:sldId id="333" r:id="rId123"/>
    <p:sldId id="334" r:id="rId124"/>
    <p:sldId id="335" r:id="rId125"/>
    <p:sldId id="336" r:id="rId126"/>
    <p:sldId id="337" r:id="rId127"/>
    <p:sldId id="338" r:id="rId128"/>
    <p:sldId id="339" r:id="rId129"/>
    <p:sldId id="340" r:id="rId130"/>
    <p:sldId id="341" r:id="rId131"/>
    <p:sldId id="342" r:id="rId132"/>
    <p:sldId id="343" r:id="rId133"/>
    <p:sldId id="344" r:id="rId134"/>
    <p:sldId id="345" r:id="rId135"/>
    <p:sldId id="346" r:id="rId136"/>
    <p:sldId id="347" r:id="rId137"/>
    <p:sldId id="348" r:id="rId138"/>
    <p:sldId id="349" r:id="rId139"/>
    <p:sldId id="350" r:id="rId140"/>
    <p:sldId id="351" r:id="rId141"/>
    <p:sldId id="352" r:id="rId142"/>
    <p:sldId id="353" r:id="rId143"/>
    <p:sldId id="354" r:id="rId144"/>
    <p:sldId id="355" r:id="rId145"/>
    <p:sldId id="356" r:id="rId146"/>
    <p:sldId id="357" r:id="rId14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0" d="100"/>
          <a:sy n="60" d="100"/>
        </p:scale>
        <p:origin x="1460"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02C270-C15B-4B5A-B5B1-479753A6387E}" type="datetimeFigureOut">
              <a:rPr lang="el-GR" smtClean="0"/>
              <a:t>24/11/2024</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8D9813-FAF4-4E25-8C8C-317590400953}" type="slidenum">
              <a:rPr lang="el-GR" smtClean="0"/>
              <a:t>‹#›</a:t>
            </a:fld>
            <a:endParaRPr lang="el-GR"/>
          </a:p>
        </p:txBody>
      </p:sp>
    </p:spTree>
    <p:extLst>
      <p:ext uri="{BB962C8B-B14F-4D97-AF65-F5344CB8AC3E}">
        <p14:creationId xmlns:p14="http://schemas.microsoft.com/office/powerpoint/2010/main" val="3388024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49D1E6C-D2AE-4F3A-A0E7-659F73A65FD3}" type="slidenum">
              <a:rPr lang="el-GR"/>
              <a:pPr fontAlgn="base">
                <a:spcBef>
                  <a:spcPct val="0"/>
                </a:spcBef>
                <a:spcAft>
                  <a:spcPct val="0"/>
                </a:spcAft>
                <a:defRPr/>
              </a:pPr>
              <a:t>7</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p>
        </p:txBody>
      </p:sp>
      <p:sp>
        <p:nvSpPr>
          <p:cNvPr id="26628"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BDFCF7-B658-44E2-AC91-FE50EF1FF2D4}" type="slidenum">
              <a:rPr lang="el-GR" smtClean="0"/>
              <a:pPr fontAlgn="base">
                <a:spcBef>
                  <a:spcPct val="0"/>
                </a:spcBef>
                <a:spcAft>
                  <a:spcPct val="0"/>
                </a:spcAft>
                <a:defRPr/>
              </a:pPr>
              <a:t>33</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6041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60420"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7B0D27-0E7D-483F-AFA0-EAE3CE2BD963}" type="slidenum">
              <a:rPr lang="el-GR" smtClean="0">
                <a:latin typeface="Arial" pitchFamily="34" charset="0"/>
                <a:cs typeface="Arial" pitchFamily="34" charset="0"/>
              </a:rPr>
              <a:pPr/>
              <a:t>68</a:t>
            </a:fld>
            <a:endParaRPr lang="el-GR">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p>
        </p:txBody>
      </p:sp>
      <p:sp>
        <p:nvSpPr>
          <p:cNvPr id="49156" name="3 - Θέση αριθμού διαφάνειας"/>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BC954FA-B896-4B63-87BE-F89B4F1455D5}" type="slidenum">
              <a:rPr lang="el-GR" smtClean="0"/>
              <a:pPr eaLnBrk="1" hangingPunct="1"/>
              <a:t>97</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a:t>Στυλ κύριου τίτλου</a:t>
            </a: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724DED07-AA1E-4013-8C7D-9EC3E0B7C20A}" type="datetimeFigureOut">
              <a:rPr lang="el-GR" smtClean="0"/>
              <a:t>24/11/2024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250E897-6239-4C94-B7E2-EC8BF64AC411}" type="slidenum">
              <a:rPr lang="el-GR" smtClean="0"/>
              <a:t>‹#›</a:t>
            </a:fld>
            <a:endParaRPr lang="el-GR"/>
          </a:p>
        </p:txBody>
      </p:sp>
    </p:spTree>
    <p:extLst>
      <p:ext uri="{BB962C8B-B14F-4D97-AF65-F5344CB8AC3E}">
        <p14:creationId xmlns:p14="http://schemas.microsoft.com/office/powerpoint/2010/main" val="3280491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724DED07-AA1E-4013-8C7D-9EC3E0B7C20A}" type="datetimeFigureOut">
              <a:rPr lang="el-GR" smtClean="0"/>
              <a:t>24/11/2024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250E897-6239-4C94-B7E2-EC8BF64AC411}" type="slidenum">
              <a:rPr lang="el-GR" smtClean="0"/>
              <a:t>‹#›</a:t>
            </a:fld>
            <a:endParaRPr lang="el-GR"/>
          </a:p>
        </p:txBody>
      </p:sp>
    </p:spTree>
    <p:extLst>
      <p:ext uri="{BB962C8B-B14F-4D97-AF65-F5344CB8AC3E}">
        <p14:creationId xmlns:p14="http://schemas.microsoft.com/office/powerpoint/2010/main" val="691583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724DED07-AA1E-4013-8C7D-9EC3E0B7C20A}" type="datetimeFigureOut">
              <a:rPr lang="el-GR" smtClean="0"/>
              <a:t>24/11/2024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250E897-6239-4C94-B7E2-EC8BF64AC411}" type="slidenum">
              <a:rPr lang="el-GR" smtClean="0"/>
              <a:t>‹#›</a:t>
            </a:fld>
            <a:endParaRPr lang="el-GR"/>
          </a:p>
        </p:txBody>
      </p:sp>
    </p:spTree>
    <p:extLst>
      <p:ext uri="{BB962C8B-B14F-4D97-AF65-F5344CB8AC3E}">
        <p14:creationId xmlns:p14="http://schemas.microsoft.com/office/powerpoint/2010/main" val="2895462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50950"/>
          </a:xfrm>
        </p:spPr>
        <p:txBody>
          <a:bodyPr/>
          <a:lstStyle/>
          <a:p>
            <a:r>
              <a:rPr lang="en-US"/>
              <a:t>Click to edit Master title style</a:t>
            </a:r>
            <a:endParaRPr lang="el-GR"/>
          </a:p>
        </p:txBody>
      </p:sp>
      <p:sp>
        <p:nvSpPr>
          <p:cNvPr id="3" name="Text Placeholder 2"/>
          <p:cNvSpPr>
            <a:spLocks noGrp="1"/>
          </p:cNvSpPr>
          <p:nvPr>
            <p:ph type="body" sz="half" idx="1"/>
          </p:nvPr>
        </p:nvSpPr>
        <p:spPr>
          <a:xfrm>
            <a:off x="457200" y="1774825"/>
            <a:ext cx="4038600" cy="4625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774825"/>
            <a:ext cx="4038600" cy="4625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13 - Θέση ημερομηνίας"/>
          <p:cNvSpPr>
            <a:spLocks noGrp="1"/>
          </p:cNvSpPr>
          <p:nvPr>
            <p:ph type="dt" sz="half" idx="10"/>
          </p:nvPr>
        </p:nvSpPr>
        <p:spPr/>
        <p:txBody>
          <a:bodyPr/>
          <a:lstStyle>
            <a:lvl1pPr>
              <a:defRPr/>
            </a:lvl1pPr>
          </a:lstStyle>
          <a:p>
            <a:pPr>
              <a:defRPr/>
            </a:pPr>
            <a:fld id="{100B48C1-459B-4FD3-A4C3-A8CC37415626}" type="datetimeFigureOut">
              <a:rPr lang="el-GR"/>
              <a:pPr>
                <a:defRPr/>
              </a:pPr>
              <a:t>24/11/2024</a:t>
            </a:fld>
            <a:endParaRPr lang="el-GR"/>
          </a:p>
        </p:txBody>
      </p:sp>
      <p:sp>
        <p:nvSpPr>
          <p:cNvPr id="6" name="2 - Θέση υποσέλιδου"/>
          <p:cNvSpPr>
            <a:spLocks noGrp="1"/>
          </p:cNvSpPr>
          <p:nvPr>
            <p:ph type="ftr" sz="quarter" idx="11"/>
          </p:nvPr>
        </p:nvSpPr>
        <p:spPr/>
        <p:txBody>
          <a:bodyPr/>
          <a:lstStyle>
            <a:lvl1pPr>
              <a:defRPr/>
            </a:lvl1pPr>
          </a:lstStyle>
          <a:p>
            <a:pPr>
              <a:defRPr/>
            </a:pPr>
            <a:endParaRPr lang="el-GR"/>
          </a:p>
        </p:txBody>
      </p:sp>
      <p:sp>
        <p:nvSpPr>
          <p:cNvPr id="7" name="22 - Θέση αριθμού διαφάνειας"/>
          <p:cNvSpPr>
            <a:spLocks noGrp="1"/>
          </p:cNvSpPr>
          <p:nvPr>
            <p:ph type="sldNum" sz="quarter" idx="12"/>
          </p:nvPr>
        </p:nvSpPr>
        <p:spPr/>
        <p:txBody>
          <a:bodyPr/>
          <a:lstStyle>
            <a:lvl1pPr>
              <a:defRPr/>
            </a:lvl1pPr>
          </a:lstStyle>
          <a:p>
            <a:pPr>
              <a:defRPr/>
            </a:pPr>
            <a:fld id="{A853DECD-997D-4B6D-B922-362218CC3851}" type="slidenum">
              <a:rPr lang="el-GR"/>
              <a:pPr>
                <a:defRPr/>
              </a:pPr>
              <a:t>‹#›</a:t>
            </a:fld>
            <a:endParaRPr lang="el-GR"/>
          </a:p>
        </p:txBody>
      </p:sp>
    </p:spTree>
    <p:extLst>
      <p:ext uri="{BB962C8B-B14F-4D97-AF65-F5344CB8AC3E}">
        <p14:creationId xmlns:p14="http://schemas.microsoft.com/office/powerpoint/2010/main" val="1656808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Τίτλος, Αντικείμενο και 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648200" y="1600200"/>
            <a:ext cx="4038600" cy="4525963"/>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a:xfrm>
            <a:off x="457200" y="6251575"/>
            <a:ext cx="2133600" cy="476250"/>
          </a:xfrm>
        </p:spPr>
        <p:txBody>
          <a:bodyPr/>
          <a:lstStyle>
            <a:lvl1pPr>
              <a:defRPr/>
            </a:lvl1pPr>
          </a:lstStyle>
          <a:p>
            <a:pPr>
              <a:defRPr/>
            </a:pPr>
            <a:endParaRPr lang="el-GR"/>
          </a:p>
        </p:txBody>
      </p:sp>
      <p:sp>
        <p:nvSpPr>
          <p:cNvPr id="6" name="Θέση αριθμού διαφάνειας 5"/>
          <p:cNvSpPr>
            <a:spLocks noGrp="1"/>
          </p:cNvSpPr>
          <p:nvPr>
            <p:ph type="sldNum" sz="quarter" idx="11"/>
          </p:nvPr>
        </p:nvSpPr>
        <p:spPr>
          <a:xfrm>
            <a:off x="6553200" y="6248400"/>
            <a:ext cx="2133600" cy="476250"/>
          </a:xfrm>
        </p:spPr>
        <p:txBody>
          <a:bodyPr/>
          <a:lstStyle>
            <a:lvl1pPr>
              <a:defRPr/>
            </a:lvl1pPr>
          </a:lstStyle>
          <a:p>
            <a:pPr>
              <a:defRPr/>
            </a:pPr>
            <a:fld id="{44AA4425-7E31-4D56-89DE-D52E43E9B881}" type="slidenum">
              <a:rPr lang="el-GR"/>
              <a:pPr>
                <a:defRPr/>
              </a:pPr>
              <a:t>‹#›</a:t>
            </a:fld>
            <a:endParaRPr lang="el-GR"/>
          </a:p>
        </p:txBody>
      </p:sp>
      <p:sp>
        <p:nvSpPr>
          <p:cNvPr id="7" name="Θέση υποσέλιδου 6"/>
          <p:cNvSpPr>
            <a:spLocks noGrp="1"/>
          </p:cNvSpPr>
          <p:nvPr>
            <p:ph type="ftr" sz="quarter" idx="12"/>
          </p:nvPr>
        </p:nvSpPr>
        <p:spPr>
          <a:xfrm>
            <a:off x="3124200" y="6248400"/>
            <a:ext cx="2895600" cy="476250"/>
          </a:xfrm>
        </p:spPr>
        <p:txBody>
          <a:bodyPr/>
          <a:lstStyle>
            <a:lvl1pPr>
              <a:defRPr/>
            </a:lvl1pPr>
          </a:lstStyle>
          <a:p>
            <a:pPr>
              <a:defRPr/>
            </a:pPr>
            <a:endParaRPr lang="el-GR"/>
          </a:p>
        </p:txBody>
      </p:sp>
    </p:spTree>
    <p:extLst>
      <p:ext uri="{BB962C8B-B14F-4D97-AF65-F5344CB8AC3E}">
        <p14:creationId xmlns:p14="http://schemas.microsoft.com/office/powerpoint/2010/main" val="2967848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724DED07-AA1E-4013-8C7D-9EC3E0B7C20A}" type="datetimeFigureOut">
              <a:rPr lang="el-GR" smtClean="0"/>
              <a:t>24/11/2024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250E897-6239-4C94-B7E2-EC8BF64AC411}" type="slidenum">
              <a:rPr lang="el-GR" smtClean="0"/>
              <a:t>‹#›</a:t>
            </a:fld>
            <a:endParaRPr lang="el-GR"/>
          </a:p>
        </p:txBody>
      </p:sp>
    </p:spTree>
    <p:extLst>
      <p:ext uri="{BB962C8B-B14F-4D97-AF65-F5344CB8AC3E}">
        <p14:creationId xmlns:p14="http://schemas.microsoft.com/office/powerpoint/2010/main" val="3895870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724DED07-AA1E-4013-8C7D-9EC3E0B7C20A}" type="datetimeFigureOut">
              <a:rPr lang="el-GR" smtClean="0"/>
              <a:t>24/11/2024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250E897-6239-4C94-B7E2-EC8BF64AC411}" type="slidenum">
              <a:rPr lang="el-GR" smtClean="0"/>
              <a:t>‹#›</a:t>
            </a:fld>
            <a:endParaRPr lang="el-GR"/>
          </a:p>
        </p:txBody>
      </p:sp>
    </p:spTree>
    <p:extLst>
      <p:ext uri="{BB962C8B-B14F-4D97-AF65-F5344CB8AC3E}">
        <p14:creationId xmlns:p14="http://schemas.microsoft.com/office/powerpoint/2010/main" val="1666535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724DED07-AA1E-4013-8C7D-9EC3E0B7C20A}" type="datetimeFigureOut">
              <a:rPr lang="el-GR" smtClean="0"/>
              <a:t>24/11/2024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250E897-6239-4C94-B7E2-EC8BF64AC411}" type="slidenum">
              <a:rPr lang="el-GR" smtClean="0"/>
              <a:t>‹#›</a:t>
            </a:fld>
            <a:endParaRPr lang="el-GR"/>
          </a:p>
        </p:txBody>
      </p:sp>
    </p:spTree>
    <p:extLst>
      <p:ext uri="{BB962C8B-B14F-4D97-AF65-F5344CB8AC3E}">
        <p14:creationId xmlns:p14="http://schemas.microsoft.com/office/powerpoint/2010/main" val="2116739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724DED07-AA1E-4013-8C7D-9EC3E0B7C20A}" type="datetimeFigureOut">
              <a:rPr lang="el-GR" smtClean="0"/>
              <a:t>24/11/2024</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E250E897-6239-4C94-B7E2-EC8BF64AC411}" type="slidenum">
              <a:rPr lang="el-GR" smtClean="0"/>
              <a:t>‹#›</a:t>
            </a:fld>
            <a:endParaRPr lang="el-GR"/>
          </a:p>
        </p:txBody>
      </p:sp>
    </p:spTree>
    <p:extLst>
      <p:ext uri="{BB962C8B-B14F-4D97-AF65-F5344CB8AC3E}">
        <p14:creationId xmlns:p14="http://schemas.microsoft.com/office/powerpoint/2010/main" val="3925826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724DED07-AA1E-4013-8C7D-9EC3E0B7C20A}" type="datetimeFigureOut">
              <a:rPr lang="el-GR" smtClean="0"/>
              <a:t>24/11/2024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E250E897-6239-4C94-B7E2-EC8BF64AC411}" type="slidenum">
              <a:rPr lang="el-GR" smtClean="0"/>
              <a:t>‹#›</a:t>
            </a:fld>
            <a:endParaRPr lang="el-GR"/>
          </a:p>
        </p:txBody>
      </p:sp>
    </p:spTree>
    <p:extLst>
      <p:ext uri="{BB962C8B-B14F-4D97-AF65-F5344CB8AC3E}">
        <p14:creationId xmlns:p14="http://schemas.microsoft.com/office/powerpoint/2010/main" val="1496680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724DED07-AA1E-4013-8C7D-9EC3E0B7C20A}" type="datetimeFigureOut">
              <a:rPr lang="el-GR" smtClean="0"/>
              <a:t>24/11/2024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E250E897-6239-4C94-B7E2-EC8BF64AC411}" type="slidenum">
              <a:rPr lang="el-GR" smtClean="0"/>
              <a:t>‹#›</a:t>
            </a:fld>
            <a:endParaRPr lang="el-GR"/>
          </a:p>
        </p:txBody>
      </p:sp>
    </p:spTree>
    <p:extLst>
      <p:ext uri="{BB962C8B-B14F-4D97-AF65-F5344CB8AC3E}">
        <p14:creationId xmlns:p14="http://schemas.microsoft.com/office/powerpoint/2010/main" val="447968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724DED07-AA1E-4013-8C7D-9EC3E0B7C20A}" type="datetimeFigureOut">
              <a:rPr lang="el-GR" smtClean="0"/>
              <a:t>24/11/2024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250E897-6239-4C94-B7E2-EC8BF64AC411}" type="slidenum">
              <a:rPr lang="el-GR" smtClean="0"/>
              <a:t>‹#›</a:t>
            </a:fld>
            <a:endParaRPr lang="el-GR"/>
          </a:p>
        </p:txBody>
      </p:sp>
    </p:spTree>
    <p:extLst>
      <p:ext uri="{BB962C8B-B14F-4D97-AF65-F5344CB8AC3E}">
        <p14:creationId xmlns:p14="http://schemas.microsoft.com/office/powerpoint/2010/main" val="3934988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724DED07-AA1E-4013-8C7D-9EC3E0B7C20A}" type="datetimeFigureOut">
              <a:rPr lang="el-GR" smtClean="0"/>
              <a:t>24/11/2024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250E897-6239-4C94-B7E2-EC8BF64AC411}" type="slidenum">
              <a:rPr lang="el-GR" smtClean="0"/>
              <a:t>‹#›</a:t>
            </a:fld>
            <a:endParaRPr lang="el-GR"/>
          </a:p>
        </p:txBody>
      </p:sp>
    </p:spTree>
    <p:extLst>
      <p:ext uri="{BB962C8B-B14F-4D97-AF65-F5344CB8AC3E}">
        <p14:creationId xmlns:p14="http://schemas.microsoft.com/office/powerpoint/2010/main" val="1891723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DED07-AA1E-4013-8C7D-9EC3E0B7C20A}" type="datetimeFigureOut">
              <a:rPr lang="el-GR" smtClean="0"/>
              <a:t>24/11/2024</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0E897-6239-4C94-B7E2-EC8BF64AC411}" type="slidenum">
              <a:rPr lang="el-GR" smtClean="0"/>
              <a:t>‹#›</a:t>
            </a:fld>
            <a:endParaRPr lang="el-GR"/>
          </a:p>
        </p:txBody>
      </p:sp>
    </p:spTree>
    <p:extLst>
      <p:ext uri="{BB962C8B-B14F-4D97-AF65-F5344CB8AC3E}">
        <p14:creationId xmlns:p14="http://schemas.microsoft.com/office/powerpoint/2010/main" val="1251226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0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 Id="rId4" Type="http://schemas.openxmlformats.org/officeDocument/2006/relationships/image" Target="../media/image156.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12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 Id="rId4" Type="http://schemas.openxmlformats.org/officeDocument/2006/relationships/image" Target="../media/image165.jpeg"/></Relationships>
</file>

<file path=ppt/slides/_rels/slide12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pn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png"/><Relationship Id="rId1" Type="http://schemas.openxmlformats.org/officeDocument/2006/relationships/slideLayout" Target="../slideLayouts/slideLayout6.xml"/><Relationship Id="rId5" Type="http://schemas.openxmlformats.org/officeDocument/2006/relationships/image" Target="../media/image184.png"/><Relationship Id="rId4" Type="http://schemas.openxmlformats.org/officeDocument/2006/relationships/image" Target="../media/image183.png"/></Relationships>
</file>

<file path=ppt/slides/_rels/slide133.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hyperlink" Target="http://shm.oxfordjournals.org/content/early/2009/11/03/shm.hkp062/F1.large.jpg" TargetMode="External"/><Relationship Id="rId1" Type="http://schemas.openxmlformats.org/officeDocument/2006/relationships/slideLayout" Target="../slideLayouts/slideLayout2.xml"/><Relationship Id="rId4" Type="http://schemas.openxmlformats.org/officeDocument/2006/relationships/image" Target="../media/image192.jpeg"/></Relationships>
</file>

<file path=ppt/slides/_rels/slide138.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hyperlink" Target="//upload.wikimedia.org/wikipedia/commons/2/2f/MargaretSanger-Underwood.LOC.jpg"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hyperlink" Target="//covers.openlibrary.org/b/id/6646212-L.jpg" TargetMode="External"/><Relationship Id="rId1" Type="http://schemas.openxmlformats.org/officeDocument/2006/relationships/slideLayout" Target="../slideLayouts/slideLayout2.xml"/><Relationship Id="rId5" Type="http://schemas.openxmlformats.org/officeDocument/2006/relationships/image" Target="../media/image199.png"/><Relationship Id="rId4" Type="http://schemas.openxmlformats.org/officeDocument/2006/relationships/image" Target="../media/image198.jpeg"/></Relationships>
</file>

<file path=ppt/slides/_rels/slide14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hyperlink" Target="http://all-funny.info/weird-vintage-advertising/syphilis/" TargetMode="External"/><Relationship Id="rId1" Type="http://schemas.openxmlformats.org/officeDocument/2006/relationships/slideLayout" Target="../slideLayouts/slideLayout4.xml"/><Relationship Id="rId4" Type="http://schemas.openxmlformats.org/officeDocument/2006/relationships/image" Target="../media/image205.jpe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upload.wikimedia.org/wikipedia/commons/0/0a/Jacques-Louis_David_017.jpg" TargetMode="External"/><Relationship Id="rId1" Type="http://schemas.openxmlformats.org/officeDocument/2006/relationships/slideLayout" Target="../slideLayouts/slideLayout4.xml"/><Relationship Id="rId5" Type="http://schemas.openxmlformats.org/officeDocument/2006/relationships/image" Target="../media/image59.jpeg"/><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s://www.ncbi.nlm.nih.gov/pubmed/1093460" TargetMode="Externa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68.xml.rels><?xml version="1.0" encoding="UTF-8" standalone="yes"?>
<Relationships xmlns="http://schemas.openxmlformats.org/package/2006/relationships"><Relationship Id="rId3" Type="http://schemas.openxmlformats.org/officeDocument/2006/relationships/hyperlink" Target="http://images.google.gr/imgres?imgurl=http://upload.wikimedia.org/wikipedia/commons/0/0f/Dapsone3d.png&amp;imgrefurl=http://commons.wikimedia.org/wiki/File:Dapsone3d.png&amp;usg=__pDtCljw55rH0W4wf8H0eFMh8oG0=&amp;h=1000&amp;w=1356&amp;sz=180&amp;hl=el&amp;start=13&amp;um=1&amp;tbnid=01s-yUWAdmXfdM:&amp;tbnh=111&amp;tbnw=150&amp;prev=/images?q=DAPSONE&amp;hl=el&amp;sa=N&amp;um=1"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7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upload.wikimedia.org/wikipedia/commons/7/73/Fran%C3%A7ois_Pascal_Simon_G%C3%A9rard_006.JPG" TargetMode="External"/><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hyperlink" Target="http://upload.wikimedia.org/wikipedia/commons/7/72/Coronation_of_Charles_X_of_France_by_Fran%C3%A7ois_G%C3%A9rard,_circa_1827.jpg"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9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541784" y="908720"/>
            <a:ext cx="8422704" cy="2880320"/>
          </a:xfrm>
        </p:spPr>
        <p:txBody>
          <a:bodyPr>
            <a:normAutofit/>
          </a:bodyPr>
          <a:lstStyle/>
          <a:p>
            <a:r>
              <a:rPr lang="el-GR" sz="2400" dirty="0"/>
              <a:t>Οι μεγάλες μάστιγες της ανθρωπότητας και η επίδρασή τους στην εξέλιξη της ιατρικής, στην κοινωνία, την υγειονομική πολιτική και την λογοτεχνία</a:t>
            </a:r>
          </a:p>
        </p:txBody>
      </p:sp>
      <p:sp>
        <p:nvSpPr>
          <p:cNvPr id="3" name="Υπότιτλος 2"/>
          <p:cNvSpPr>
            <a:spLocks noGrp="1"/>
          </p:cNvSpPr>
          <p:nvPr>
            <p:ph type="subTitle" idx="1"/>
          </p:nvPr>
        </p:nvSpPr>
        <p:spPr>
          <a:xfrm>
            <a:off x="1371600" y="4509120"/>
            <a:ext cx="6400800" cy="1752600"/>
          </a:xfrm>
        </p:spPr>
        <p:txBody>
          <a:bodyPr/>
          <a:lstStyle/>
          <a:p>
            <a:endParaRPr lang="el-GR" dirty="0"/>
          </a:p>
        </p:txBody>
      </p:sp>
    </p:spTree>
    <p:extLst>
      <p:ext uri="{BB962C8B-B14F-4D97-AF65-F5344CB8AC3E}">
        <p14:creationId xmlns:p14="http://schemas.microsoft.com/office/powerpoint/2010/main" val="719574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288"/>
            <a:ext cx="8229600" cy="1398587"/>
          </a:xfrm>
        </p:spPr>
        <p:txBody>
          <a:bodyPr/>
          <a:lstStyle/>
          <a:p>
            <a:pPr marL="484632" indent="0" eaLnBrk="1" fontAlgn="auto" hangingPunct="1">
              <a:spcAft>
                <a:spcPts val="0"/>
              </a:spcAft>
              <a:defRPr/>
            </a:pPr>
            <a:endParaRPr lang="el-GR">
              <a:solidFill>
                <a:schemeClr val="accent1">
                  <a:tint val="83000"/>
                  <a:satMod val="150000"/>
                </a:schemeClr>
              </a:solidFill>
            </a:endParaRPr>
          </a:p>
        </p:txBody>
      </p:sp>
      <p:pic>
        <p:nvPicPr>
          <p:cNvPr id="26627" name="Content Placeholder 6" descr="_comete.JPG"/>
          <p:cNvPicPr>
            <a:picLocks noGrp="1" noChangeAspect="1"/>
          </p:cNvPicPr>
          <p:nvPr>
            <p:ph idx="1"/>
          </p:nvPr>
        </p:nvPicPr>
        <p:blipFill>
          <a:blip r:embed="rId2" cstate="print">
            <a:extLst>
              <a:ext uri="{28A0092B-C50C-407E-A947-70E740481C1C}">
                <a14:useLocalDpi xmlns:a14="http://schemas.microsoft.com/office/drawing/2010/main" val="0"/>
              </a:ext>
            </a:extLst>
          </a:blip>
          <a:srcRect l="16483" t="9267" r="50250" b="65784"/>
          <a:stretch>
            <a:fillRect/>
          </a:stretch>
        </p:blipFill>
        <p:spPr>
          <a:xfrm>
            <a:off x="0" y="0"/>
            <a:ext cx="3017838" cy="3200400"/>
          </a:xfrm>
        </p:spPr>
      </p:pic>
      <p:pic>
        <p:nvPicPr>
          <p:cNvPr id="26628" name="Content Placeholder 4" descr="_sauterelles.JPG"/>
          <p:cNvPicPr>
            <a:picLocks noChangeAspect="1"/>
          </p:cNvPicPr>
          <p:nvPr/>
        </p:nvPicPr>
        <p:blipFill>
          <a:blip r:embed="rId3" cstate="print">
            <a:extLst>
              <a:ext uri="{28A0092B-C50C-407E-A947-70E740481C1C}">
                <a14:useLocalDpi xmlns:a14="http://schemas.microsoft.com/office/drawing/2010/main" val="0"/>
              </a:ext>
            </a:extLst>
          </a:blip>
          <a:srcRect l="17404" t="16515" r="49249" b="58945"/>
          <a:stretch>
            <a:fillRect/>
          </a:stretch>
        </p:blipFill>
        <p:spPr bwMode="auto">
          <a:xfrm>
            <a:off x="6119813" y="0"/>
            <a:ext cx="3024187"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Content Placeholder 4" descr="_peste 2.JPG"/>
          <p:cNvPicPr>
            <a:picLocks noChangeAspect="1"/>
          </p:cNvPicPr>
          <p:nvPr/>
        </p:nvPicPr>
        <p:blipFill>
          <a:blip r:embed="rId4" cstate="print">
            <a:extLst>
              <a:ext uri="{28A0092B-C50C-407E-A947-70E740481C1C}">
                <a14:useLocalDpi xmlns:a14="http://schemas.microsoft.com/office/drawing/2010/main" val="0"/>
              </a:ext>
            </a:extLst>
          </a:blip>
          <a:srcRect l="13104" t="12119" r="49597" b="52238"/>
          <a:stretch>
            <a:fillRect/>
          </a:stretch>
        </p:blipFill>
        <p:spPr bwMode="auto">
          <a:xfrm>
            <a:off x="3059113" y="2286000"/>
            <a:ext cx="33845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1179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2 - Θέση περιεχομένου"/>
          <p:cNvSpPr>
            <a:spLocks noGrp="1"/>
          </p:cNvSpPr>
          <p:nvPr>
            <p:ph idx="1"/>
          </p:nvPr>
        </p:nvSpPr>
        <p:spPr>
          <a:xfrm>
            <a:off x="4429125" y="214313"/>
            <a:ext cx="4500563" cy="6429375"/>
          </a:xfrm>
        </p:spPr>
        <p:txBody>
          <a:bodyPr/>
          <a:lstStyle/>
          <a:p>
            <a:r>
              <a:rPr lang="el-GR" sz="2400"/>
              <a:t>Η φυματίωση προκάλεσε μια γενικευμένη ανησυχία του κοινού  και της ιατρικής κοινότητας κατά τον 19ο και πρώιμο 20ο αιώνα </a:t>
            </a:r>
          </a:p>
          <a:p>
            <a:r>
              <a:rPr lang="el-GR" sz="2400">
                <a:solidFill>
                  <a:srgbClr val="92D050"/>
                </a:solidFill>
              </a:rPr>
              <a:t>Το 1815, ένας στους τέσσερις θανάτους στην Αγγλία οφειλόταν στην  φυματίωση.</a:t>
            </a:r>
          </a:p>
          <a:p>
            <a:r>
              <a:rPr lang="el-GR" sz="2400"/>
              <a:t>Μέχρι το 1918, ένας στους έξι θανάτους στην Γαλλία οφειλόταν στην  φυματίωση.</a:t>
            </a:r>
          </a:p>
          <a:p>
            <a:r>
              <a:rPr lang="el-GR" sz="2400"/>
              <a:t>Στην Αγγλία ήδη από 1880  κάθε νέο κρούσμα δηλώνοταν υποχρεωτικά</a:t>
            </a:r>
          </a:p>
        </p:txBody>
      </p:sp>
      <p:pic>
        <p:nvPicPr>
          <p:cNvPr id="31747" name="Picture 2" descr="https://upload.wikimedia.org/wikipedia/commons/thumb/8/8e/TB_poster.jpg/800px-TB_po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3213"/>
            <a:ext cx="4267200" cy="655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75134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1 - Εικόνα" descr="sanatorium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4038600"/>
            <a:ext cx="47625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2 - Εικόνα" descr="waverly_be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57625"/>
            <a:ext cx="45720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5 - Θέση περιεχομένου"/>
          <p:cNvSpPr>
            <a:spLocks noGrp="1"/>
          </p:cNvSpPr>
          <p:nvPr>
            <p:ph idx="1"/>
          </p:nvPr>
        </p:nvSpPr>
        <p:spPr>
          <a:xfrm>
            <a:off x="457200" y="500063"/>
            <a:ext cx="8229600" cy="5626100"/>
          </a:xfrm>
        </p:spPr>
        <p:txBody>
          <a:bodyPr/>
          <a:lstStyle/>
          <a:p>
            <a:r>
              <a:rPr lang="el-GR" sz="2300"/>
              <a:t>σανατόριο  (</a:t>
            </a:r>
            <a:r>
              <a:rPr lang="en-US" sz="2300">
                <a:solidFill>
                  <a:srgbClr val="92D050"/>
                </a:solidFill>
              </a:rPr>
              <a:t>sanatorium</a:t>
            </a:r>
            <a:r>
              <a:rPr lang="el-GR" sz="2300"/>
              <a:t>)</a:t>
            </a:r>
            <a:r>
              <a:rPr lang="en-US" sz="2300"/>
              <a:t> </a:t>
            </a:r>
            <a:r>
              <a:rPr lang="el-GR" sz="2300"/>
              <a:t>ορίζεται το θεραπευτικό ίδρυµα ευρισκόµενο σε εξοχική τοποθεσία, το οποίο προορίζεται για τη νοσηλεία και θεραπεία των διαφόρων µορφών φυµατίωσης, καθώς και ορισµένων µη φυµατιωδών χρόνιων παθήσεων.</a:t>
            </a:r>
            <a:endParaRPr lang="en-US" sz="2300"/>
          </a:p>
          <a:p>
            <a:pPr>
              <a:buFont typeface="Arial" charset="0"/>
              <a:buNone/>
            </a:pPr>
            <a:endParaRPr lang="en-US" sz="2300"/>
          </a:p>
          <a:p>
            <a:r>
              <a:rPr lang="el-GR" sz="2300"/>
              <a:t>το 1902</a:t>
            </a:r>
            <a:r>
              <a:rPr lang="en-US" sz="2300"/>
              <a:t> </a:t>
            </a:r>
            <a:r>
              <a:rPr lang="el-GR" sz="2300"/>
              <a:t>ιδρύθηκε το πρώτο σανατόριο «Σωτηρία», µε πρωτοβουλία της Σοφίας Σλήµαν και της Ιεράς Μονής «Πετράκη», υπό την προστασία της τότε Βασίλισσας</a:t>
            </a:r>
            <a:r>
              <a:rPr lang="en-US" sz="2300"/>
              <a:t> </a:t>
            </a:r>
            <a:r>
              <a:rPr lang="el-GR" sz="2300"/>
              <a:t>Όλγας </a:t>
            </a:r>
          </a:p>
        </p:txBody>
      </p:sp>
    </p:spTree>
    <p:extLst>
      <p:ext uri="{BB962C8B-B14F-4D97-AF65-F5344CB8AC3E}">
        <p14:creationId xmlns:p14="http://schemas.microsoft.com/office/powerpoint/2010/main" val="9619235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1 - Εικόνα" descr="sanatorium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4038600"/>
            <a:ext cx="47625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2 - Εικόνα" descr="waverly_be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57625"/>
            <a:ext cx="45720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5 - Θέση περιεχομένου"/>
          <p:cNvSpPr>
            <a:spLocks noGrp="1"/>
          </p:cNvSpPr>
          <p:nvPr>
            <p:ph idx="1"/>
          </p:nvPr>
        </p:nvSpPr>
        <p:spPr>
          <a:xfrm>
            <a:off x="457200" y="500063"/>
            <a:ext cx="8229600" cy="5626100"/>
          </a:xfrm>
        </p:spPr>
        <p:txBody>
          <a:bodyPr/>
          <a:lstStyle/>
          <a:p>
            <a:r>
              <a:rPr lang="el-GR" sz="2300" dirty="0"/>
              <a:t>σανατόριο  (</a:t>
            </a:r>
            <a:r>
              <a:rPr lang="en-US" sz="2300" dirty="0">
                <a:solidFill>
                  <a:srgbClr val="92D050"/>
                </a:solidFill>
              </a:rPr>
              <a:t>sanatorium</a:t>
            </a:r>
            <a:r>
              <a:rPr lang="el-GR" sz="2300" dirty="0"/>
              <a:t>)</a:t>
            </a:r>
            <a:r>
              <a:rPr lang="en-US" sz="2300" dirty="0"/>
              <a:t> </a:t>
            </a:r>
            <a:r>
              <a:rPr lang="el-GR" sz="2300" dirty="0"/>
              <a:t>ορίζεται το θεραπευτικό </a:t>
            </a:r>
            <a:r>
              <a:rPr lang="el-GR" sz="2300" dirty="0" err="1"/>
              <a:t>ίδρυµα</a:t>
            </a:r>
            <a:r>
              <a:rPr lang="el-GR" sz="2300" dirty="0"/>
              <a:t> </a:t>
            </a:r>
            <a:r>
              <a:rPr lang="el-GR" sz="2300" dirty="0" err="1"/>
              <a:t>ευρισκόµενο</a:t>
            </a:r>
            <a:r>
              <a:rPr lang="el-GR" sz="2300" dirty="0"/>
              <a:t> σε εξοχική τοποθεσία, το οποίο προορίζεται για τη νοσηλεία και θεραπεία των διαφόρων µ</a:t>
            </a:r>
            <a:r>
              <a:rPr lang="el-GR" sz="2300" dirty="0" err="1"/>
              <a:t>ορφών</a:t>
            </a:r>
            <a:r>
              <a:rPr lang="el-GR" sz="2300" dirty="0"/>
              <a:t> </a:t>
            </a:r>
            <a:r>
              <a:rPr lang="el-GR" sz="2300" dirty="0" err="1"/>
              <a:t>φυµατίωσης</a:t>
            </a:r>
            <a:r>
              <a:rPr lang="el-GR" sz="2300" dirty="0"/>
              <a:t>, καθώς και </a:t>
            </a:r>
            <a:r>
              <a:rPr lang="el-GR" sz="2300" dirty="0" err="1"/>
              <a:t>ορισµένων</a:t>
            </a:r>
            <a:r>
              <a:rPr lang="el-GR" sz="2300" dirty="0"/>
              <a:t> µη </a:t>
            </a:r>
            <a:r>
              <a:rPr lang="el-GR" sz="2300" dirty="0" err="1"/>
              <a:t>φυµατιωδών</a:t>
            </a:r>
            <a:r>
              <a:rPr lang="el-GR" sz="2300" dirty="0"/>
              <a:t> χρόνιων παθήσεων.</a:t>
            </a:r>
            <a:endParaRPr lang="en-US" sz="2300" dirty="0"/>
          </a:p>
          <a:p>
            <a:pPr>
              <a:buFont typeface="Arial" charset="0"/>
              <a:buNone/>
            </a:pPr>
            <a:endParaRPr lang="en-US" sz="2300" dirty="0"/>
          </a:p>
          <a:p>
            <a:r>
              <a:rPr lang="el-GR" sz="2300" dirty="0"/>
              <a:t>το 1902</a:t>
            </a:r>
            <a:r>
              <a:rPr lang="en-US" sz="2300" dirty="0"/>
              <a:t> </a:t>
            </a:r>
            <a:r>
              <a:rPr lang="el-GR" sz="2300" dirty="0"/>
              <a:t>ιδρύθηκε το πρώτο σανατόριο «Σωτηρία», µε πρωτοβουλία της Σοφίας </a:t>
            </a:r>
            <a:r>
              <a:rPr lang="el-GR" sz="2300" dirty="0" err="1"/>
              <a:t>Σλήµαν</a:t>
            </a:r>
            <a:r>
              <a:rPr lang="el-GR" sz="2300" dirty="0"/>
              <a:t> και της Ιεράς Μονής «</a:t>
            </a:r>
            <a:r>
              <a:rPr lang="el-GR" sz="2300" dirty="0" err="1"/>
              <a:t>Πετράκη</a:t>
            </a:r>
            <a:r>
              <a:rPr lang="el-GR" sz="2300" dirty="0"/>
              <a:t>», υπό την προστασία της τότε Βασίλισσας</a:t>
            </a:r>
            <a:r>
              <a:rPr lang="en-US" sz="2300" dirty="0"/>
              <a:t> </a:t>
            </a:r>
            <a:r>
              <a:rPr lang="el-GR" sz="2300" dirty="0"/>
              <a:t>Όλγας </a:t>
            </a:r>
          </a:p>
        </p:txBody>
      </p:sp>
    </p:spTree>
    <p:extLst>
      <p:ext uri="{BB962C8B-B14F-4D97-AF65-F5344CB8AC3E}">
        <p14:creationId xmlns:p14="http://schemas.microsoft.com/office/powerpoint/2010/main" val="4598303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2 - Θέση περιεχομένου"/>
          <p:cNvSpPr>
            <a:spLocks noGrp="1"/>
          </p:cNvSpPr>
          <p:nvPr>
            <p:ph idx="1"/>
          </p:nvPr>
        </p:nvSpPr>
        <p:spPr>
          <a:xfrm>
            <a:off x="214313" y="285750"/>
            <a:ext cx="8929687" cy="4357688"/>
          </a:xfrm>
        </p:spPr>
        <p:txBody>
          <a:bodyPr/>
          <a:lstStyle/>
          <a:p>
            <a:r>
              <a:rPr lang="el-GR" sz="2300"/>
              <a:t>το 1919 η Ελληνική Κυβέρνηση αποφάσισε ότι πρέπει να ανεγερθούν 15 αντιφυµατικά ιατρεία και αντιφυµατικά νοσοκοµεία σε διάφορες πόλεις της Ελλάδας .</a:t>
            </a:r>
          </a:p>
          <a:p>
            <a:pPr>
              <a:buFont typeface="Arial" charset="0"/>
              <a:buNone/>
            </a:pPr>
            <a:endParaRPr lang="el-GR" sz="2300"/>
          </a:p>
          <a:p>
            <a:r>
              <a:rPr lang="el-GR" sz="2300"/>
              <a:t>Ο Ν. 1979/1920 «Περί ιδρύσεως αντιφυµατικών ιατρείων, νοσοκοµείων, αναρρωτηρίων και ορεινών θεραπευτηρίων», προβλέπεται η πλήρης κρατική µέριµνα για τον αντιφυµατικό αγώνα</a:t>
            </a:r>
          </a:p>
          <a:p>
            <a:pPr>
              <a:buFont typeface="Arial" charset="0"/>
              <a:buNone/>
            </a:pPr>
            <a:endParaRPr lang="en-US" sz="2300"/>
          </a:p>
        </p:txBody>
      </p:sp>
      <p:pic>
        <p:nvPicPr>
          <p:cNvPr id="33795" name="Picture 2" descr="http://www.newsbeast.gr/files/1/2014/07/21/sanatorio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588" y="3895725"/>
            <a:ext cx="4443412"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4 - Ορθογώνιο"/>
          <p:cNvSpPr>
            <a:spLocks noChangeArrowheads="1"/>
          </p:cNvSpPr>
          <p:nvPr/>
        </p:nvSpPr>
        <p:spPr bwMode="auto">
          <a:xfrm>
            <a:off x="1143000" y="5929313"/>
            <a:ext cx="3278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l-GR" b="1"/>
              <a:t>Το σανατόριο της Πάρνηθας</a:t>
            </a:r>
          </a:p>
        </p:txBody>
      </p:sp>
    </p:spTree>
    <p:extLst>
      <p:ext uri="{BB962C8B-B14F-4D97-AF65-F5344CB8AC3E}">
        <p14:creationId xmlns:p14="http://schemas.microsoft.com/office/powerpoint/2010/main" val="24747183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Τίτλος 1"/>
          <p:cNvSpPr>
            <a:spLocks noGrp="1"/>
          </p:cNvSpPr>
          <p:nvPr>
            <p:ph type="title"/>
          </p:nvPr>
        </p:nvSpPr>
        <p:spPr/>
        <p:txBody>
          <a:bodyPr/>
          <a:lstStyle/>
          <a:p>
            <a:endParaRPr lang="el-GR"/>
          </a:p>
        </p:txBody>
      </p:sp>
      <p:pic>
        <p:nvPicPr>
          <p:cNvPr id="34819"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rcRect l="18117" t="9343" r="54930" b="67822"/>
          <a:stretch>
            <a:fillRect/>
          </a:stretch>
        </p:blipFill>
        <p:spPr>
          <a:xfrm>
            <a:off x="395288" y="1989138"/>
            <a:ext cx="3473450" cy="4133850"/>
          </a:xfrm>
        </p:spPr>
      </p:pic>
      <p:pic>
        <p:nvPicPr>
          <p:cNvPr id="34820" name="Εικόνα 4"/>
          <p:cNvPicPr>
            <a:picLocks noChangeAspect="1"/>
          </p:cNvPicPr>
          <p:nvPr/>
        </p:nvPicPr>
        <p:blipFill>
          <a:blip r:embed="rId3">
            <a:extLst>
              <a:ext uri="{28A0092B-C50C-407E-A947-70E740481C1C}">
                <a14:useLocalDpi xmlns:a14="http://schemas.microsoft.com/office/drawing/2010/main" val="0"/>
              </a:ext>
            </a:extLst>
          </a:blip>
          <a:srcRect l="18111" t="39999" r="55780" b="22270"/>
          <a:stretch>
            <a:fillRect/>
          </a:stretch>
        </p:blipFill>
        <p:spPr bwMode="auto">
          <a:xfrm>
            <a:off x="4787900" y="188913"/>
            <a:ext cx="3187700" cy="64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7205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Τίτλος 1"/>
          <p:cNvSpPr>
            <a:spLocks noGrp="1"/>
          </p:cNvSpPr>
          <p:nvPr>
            <p:ph type="title"/>
          </p:nvPr>
        </p:nvSpPr>
        <p:spPr/>
        <p:txBody>
          <a:bodyPr/>
          <a:lstStyle/>
          <a:p>
            <a:endParaRPr lang="el-GR"/>
          </a:p>
        </p:txBody>
      </p:sp>
      <p:pic>
        <p:nvPicPr>
          <p:cNvPr id="35843"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rcRect l="46176" t="1033" r="838" b="71579"/>
          <a:stretch>
            <a:fillRect/>
          </a:stretch>
        </p:blipFill>
        <p:spPr>
          <a:xfrm>
            <a:off x="1547813" y="1052513"/>
            <a:ext cx="6500812" cy="4959350"/>
          </a:xfrm>
        </p:spPr>
      </p:pic>
    </p:spTree>
    <p:extLst>
      <p:ext uri="{BB962C8B-B14F-4D97-AF65-F5344CB8AC3E}">
        <p14:creationId xmlns:p14="http://schemas.microsoft.com/office/powerpoint/2010/main" val="42422233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Τίτλος 1"/>
          <p:cNvSpPr>
            <a:spLocks noGrp="1"/>
          </p:cNvSpPr>
          <p:nvPr>
            <p:ph type="title"/>
          </p:nvPr>
        </p:nvSpPr>
        <p:spPr/>
        <p:txBody>
          <a:bodyPr/>
          <a:lstStyle/>
          <a:p>
            <a:endParaRPr lang="el-GR" sz="2400"/>
          </a:p>
        </p:txBody>
      </p:sp>
      <p:pic>
        <p:nvPicPr>
          <p:cNvPr id="36867"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rcRect l="19086" t="9351" r="45142" b="57121"/>
          <a:stretch>
            <a:fillRect/>
          </a:stretch>
        </p:blipFill>
        <p:spPr>
          <a:xfrm>
            <a:off x="2339975" y="404813"/>
            <a:ext cx="4727575" cy="6070600"/>
          </a:xfrm>
        </p:spPr>
      </p:pic>
    </p:spTree>
    <p:extLst>
      <p:ext uri="{BB962C8B-B14F-4D97-AF65-F5344CB8AC3E}">
        <p14:creationId xmlns:p14="http://schemas.microsoft.com/office/powerpoint/2010/main" val="8153388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1 - Εικόνα" descr="vampi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1000125"/>
            <a:ext cx="345916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4" descr="https://upload.wikimedia.org/wikipedia/commons/9/96/Believe_in_Vampir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4313"/>
            <a:ext cx="4248150" cy="643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0180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Θέση περιεχομένου"/>
          <p:cNvSpPr>
            <a:spLocks noGrp="1"/>
          </p:cNvSpPr>
          <p:nvPr>
            <p:ph idx="1"/>
          </p:nvPr>
        </p:nvSpPr>
        <p:spPr>
          <a:xfrm>
            <a:off x="457200" y="620713"/>
            <a:ext cx="8229600" cy="5832475"/>
          </a:xfrm>
        </p:spPr>
        <p:txBody>
          <a:bodyPr rtlCol="0">
            <a:normAutofit fontScale="77500" lnSpcReduction="20000"/>
          </a:bodyPr>
          <a:lstStyle/>
          <a:p>
            <a:pPr eaLnBrk="1" fontAlgn="auto" hangingPunct="1">
              <a:spcAft>
                <a:spcPts val="0"/>
              </a:spcAft>
              <a:buFont typeface="Arial" charset="0"/>
              <a:buNone/>
              <a:defRPr/>
            </a:pPr>
            <a:r>
              <a:rPr lang="el-GR" sz="2900" dirty="0"/>
              <a:t>Η φυματίωση θεωρήθηκε :</a:t>
            </a:r>
          </a:p>
          <a:p>
            <a:pPr eaLnBrk="1" fontAlgn="auto" hangingPunct="1">
              <a:spcAft>
                <a:spcPts val="0"/>
              </a:spcAft>
              <a:buFont typeface="Arial" charset="0"/>
              <a:buNone/>
              <a:defRPr/>
            </a:pPr>
            <a:endParaRPr lang="el-GR" sz="2900" dirty="0"/>
          </a:p>
          <a:p>
            <a:pPr eaLnBrk="1" fontAlgn="auto" hangingPunct="1">
              <a:spcAft>
                <a:spcPts val="0"/>
              </a:spcAft>
              <a:buFont typeface="Arial" charset="0"/>
              <a:buNone/>
              <a:defRPr/>
            </a:pPr>
            <a:r>
              <a:rPr lang="el-GR" sz="2900" dirty="0"/>
              <a:t>1. η παραλλαγή της αρρώστιας του έρωτα ή του</a:t>
            </a:r>
          </a:p>
          <a:p>
            <a:pPr eaLnBrk="1" fontAlgn="auto" hangingPunct="1">
              <a:spcAft>
                <a:spcPts val="0"/>
              </a:spcAft>
              <a:buFont typeface="Arial" charset="0"/>
              <a:buNone/>
              <a:defRPr/>
            </a:pPr>
            <a:r>
              <a:rPr lang="el-GR" sz="2900" dirty="0"/>
              <a:t>υπερβολικού πάθους</a:t>
            </a:r>
            <a:r>
              <a:rPr lang="el-GR" sz="2900" dirty="0">
                <a:sym typeface="Wingdings" pitchFamily="2" charset="2"/>
              </a:rPr>
              <a:t>  η νόσος των θυμάτων, των ευαίσθητων, των</a:t>
            </a:r>
          </a:p>
          <a:p>
            <a:pPr eaLnBrk="1" fontAlgn="auto" hangingPunct="1">
              <a:spcAft>
                <a:spcPts val="0"/>
              </a:spcAft>
              <a:buFont typeface="Arial" charset="0"/>
              <a:buNone/>
              <a:defRPr/>
            </a:pPr>
            <a:r>
              <a:rPr lang="el-GR" sz="2900" dirty="0" err="1">
                <a:sym typeface="Wingdings" pitchFamily="2" charset="2"/>
              </a:rPr>
              <a:t>παθητικών</a:t>
            </a:r>
            <a:r>
              <a:rPr lang="el-GR" sz="2900" dirty="0">
                <a:sym typeface="Wingdings" pitchFamily="2" charset="2"/>
              </a:rPr>
              <a:t> ρομαντισμός «Φαίνομαι χλωμός. Θα ήθελα να πεθάνω</a:t>
            </a:r>
            <a:endParaRPr lang="en-US" sz="2900" dirty="0">
              <a:sym typeface="Wingdings" pitchFamily="2" charset="2"/>
            </a:endParaRPr>
          </a:p>
          <a:p>
            <a:pPr eaLnBrk="1" fontAlgn="auto" hangingPunct="1">
              <a:spcAft>
                <a:spcPts val="0"/>
              </a:spcAft>
              <a:buFont typeface="Arial" charset="0"/>
              <a:buNone/>
              <a:defRPr/>
            </a:pPr>
            <a:r>
              <a:rPr lang="el-GR" sz="2900" dirty="0">
                <a:sym typeface="Wingdings" pitchFamily="2" charset="2"/>
              </a:rPr>
              <a:t>από</a:t>
            </a:r>
            <a:r>
              <a:rPr lang="en-US" sz="2900" dirty="0">
                <a:sym typeface="Wingdings" pitchFamily="2" charset="2"/>
              </a:rPr>
              <a:t> </a:t>
            </a:r>
            <a:r>
              <a:rPr lang="el-GR" sz="2900" dirty="0">
                <a:sym typeface="Wingdings" pitchFamily="2" charset="2"/>
              </a:rPr>
              <a:t>φυματίωση γιατί τότε όλες οι γυναίκες θα </a:t>
            </a:r>
            <a:r>
              <a:rPr lang="el-GR" sz="2900" dirty="0" err="1">
                <a:sym typeface="Wingdings" pitchFamily="2" charset="2"/>
              </a:rPr>
              <a:t>΄λεγαν</a:t>
            </a:r>
            <a:r>
              <a:rPr lang="el-GR" sz="2900" dirty="0">
                <a:sym typeface="Wingdings" pitchFamily="2" charset="2"/>
              </a:rPr>
              <a:t>: κοίτα αυτό το</a:t>
            </a:r>
            <a:endParaRPr lang="en-US" sz="2900" dirty="0">
              <a:sym typeface="Wingdings" pitchFamily="2" charset="2"/>
            </a:endParaRPr>
          </a:p>
          <a:p>
            <a:pPr eaLnBrk="1" fontAlgn="auto" hangingPunct="1">
              <a:spcAft>
                <a:spcPts val="0"/>
              </a:spcAft>
              <a:buFont typeface="Arial" charset="0"/>
              <a:buNone/>
              <a:defRPr/>
            </a:pPr>
            <a:r>
              <a:rPr lang="el-GR" sz="2900" dirty="0">
                <a:sym typeface="Wingdings" pitchFamily="2" charset="2"/>
              </a:rPr>
              <a:t>φτωχό</a:t>
            </a:r>
            <a:r>
              <a:rPr lang="en-US" sz="2900" dirty="0">
                <a:sym typeface="Wingdings" pitchFamily="2" charset="2"/>
              </a:rPr>
              <a:t> </a:t>
            </a:r>
            <a:r>
              <a:rPr lang="el-GR" sz="2900" dirty="0">
                <a:sym typeface="Wingdings" pitchFamily="2" charset="2"/>
              </a:rPr>
              <a:t>Βύρωνα πόσο ενδιαφέρον τύπος φαίνεται ενώ πεθαίνει» </a:t>
            </a:r>
          </a:p>
          <a:p>
            <a:pPr eaLnBrk="1" fontAlgn="auto" hangingPunct="1">
              <a:spcAft>
                <a:spcPts val="0"/>
              </a:spcAft>
              <a:buFont typeface="Arial" charset="0"/>
              <a:buNone/>
              <a:defRPr/>
            </a:pPr>
            <a:endParaRPr lang="el-GR" sz="2900" dirty="0">
              <a:sym typeface="Wingdings" pitchFamily="2" charset="2"/>
            </a:endParaRPr>
          </a:p>
          <a:p>
            <a:pPr marL="457200" indent="-457200" eaLnBrk="1" fontAlgn="auto" hangingPunct="1">
              <a:spcAft>
                <a:spcPts val="0"/>
              </a:spcAft>
              <a:buFont typeface="Arial" charset="0"/>
              <a:buNone/>
              <a:defRPr/>
            </a:pPr>
            <a:r>
              <a:rPr lang="el-GR" sz="2900" dirty="0">
                <a:sym typeface="Wingdings" pitchFamily="2" charset="2"/>
              </a:rPr>
              <a:t>2. Συνώνυμο της μελαγχολίας</a:t>
            </a:r>
          </a:p>
          <a:p>
            <a:pPr marL="457200" indent="-457200" eaLnBrk="1" fontAlgn="auto" hangingPunct="1">
              <a:spcAft>
                <a:spcPts val="0"/>
              </a:spcAft>
              <a:buFont typeface="Arial" charset="0"/>
              <a:buNone/>
              <a:defRPr/>
            </a:pPr>
            <a:endParaRPr lang="el-GR" sz="2900" dirty="0">
              <a:sym typeface="Wingdings" pitchFamily="2" charset="2"/>
            </a:endParaRPr>
          </a:p>
          <a:p>
            <a:pPr marL="457200" indent="-457200" eaLnBrk="1" fontAlgn="auto" hangingPunct="1">
              <a:spcAft>
                <a:spcPts val="0"/>
              </a:spcAft>
              <a:buFont typeface="Arial" charset="0"/>
              <a:buNone/>
              <a:defRPr/>
            </a:pPr>
            <a:r>
              <a:rPr lang="el-GR" sz="2900" dirty="0">
                <a:sym typeface="Wingdings" pitchFamily="2" charset="2"/>
              </a:rPr>
              <a:t>3. Συνδέθηκε με την δημιουργικότητα</a:t>
            </a:r>
          </a:p>
          <a:p>
            <a:pPr marL="457200" indent="-457200" eaLnBrk="1" fontAlgn="auto" hangingPunct="1">
              <a:spcAft>
                <a:spcPts val="0"/>
              </a:spcAft>
              <a:buFont typeface="Arial" charset="0"/>
              <a:buNone/>
              <a:defRPr/>
            </a:pPr>
            <a:endParaRPr lang="el-GR" sz="2900" dirty="0">
              <a:sym typeface="Wingdings" pitchFamily="2" charset="2"/>
            </a:endParaRPr>
          </a:p>
          <a:p>
            <a:pPr marL="457200" indent="-457200" eaLnBrk="1" fontAlgn="auto" hangingPunct="1">
              <a:spcAft>
                <a:spcPts val="0"/>
              </a:spcAft>
              <a:buFont typeface="Arial" charset="0"/>
              <a:buNone/>
              <a:defRPr/>
            </a:pPr>
            <a:r>
              <a:rPr lang="el-GR" sz="2900" dirty="0">
                <a:sym typeface="Wingdings" pitchFamily="2" charset="2"/>
              </a:rPr>
              <a:t>4. Μποέμικη ζωή   αιτία για εξορία και ταξίδια</a:t>
            </a:r>
          </a:p>
          <a:p>
            <a:pPr eaLnBrk="1" fontAlgn="auto" hangingPunct="1">
              <a:spcAft>
                <a:spcPts val="0"/>
              </a:spcAft>
              <a:buFont typeface="Arial" charset="0"/>
              <a:buNone/>
              <a:defRPr/>
            </a:pPr>
            <a:r>
              <a:rPr lang="el-GR" sz="2900" dirty="0">
                <a:sym typeface="Wingdings" pitchFamily="2" charset="2"/>
              </a:rPr>
              <a:t> </a:t>
            </a:r>
          </a:p>
          <a:p>
            <a:pPr eaLnBrk="1" fontAlgn="auto" hangingPunct="1">
              <a:spcAft>
                <a:spcPts val="0"/>
              </a:spcAft>
              <a:buFont typeface="Arial" charset="0"/>
              <a:buNone/>
              <a:defRPr/>
            </a:pPr>
            <a:endParaRPr lang="el-GR" sz="2000" dirty="0">
              <a:sym typeface="Wingdings" pitchFamily="2" charset="2"/>
            </a:endParaRPr>
          </a:p>
          <a:p>
            <a:pPr eaLnBrk="1" fontAlgn="auto" hangingPunct="1">
              <a:spcAft>
                <a:spcPts val="0"/>
              </a:spcAft>
              <a:buFont typeface="Arial" charset="0"/>
              <a:buNone/>
              <a:defRPr/>
            </a:pPr>
            <a:endParaRPr lang="en-US" sz="2000" dirty="0"/>
          </a:p>
        </p:txBody>
      </p:sp>
    </p:spTree>
    <p:extLst>
      <p:ext uri="{BB962C8B-B14F-4D97-AF65-F5344CB8AC3E}">
        <p14:creationId xmlns:p14="http://schemas.microsoft.com/office/powerpoint/2010/main" val="28126774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4 - Τίτλος"/>
          <p:cNvSpPr>
            <a:spLocks noGrp="1"/>
          </p:cNvSpPr>
          <p:nvPr>
            <p:ph type="title"/>
          </p:nvPr>
        </p:nvSpPr>
        <p:spPr/>
        <p:txBody>
          <a:bodyPr/>
          <a:lstStyle/>
          <a:p>
            <a:endParaRPr lang="el-GR"/>
          </a:p>
        </p:txBody>
      </p:sp>
      <p:sp>
        <p:nvSpPr>
          <p:cNvPr id="40963" name="5 - Θέση κειμένου"/>
          <p:cNvSpPr>
            <a:spLocks noGrp="1"/>
          </p:cNvSpPr>
          <p:nvPr>
            <p:ph type="body" idx="1"/>
          </p:nvPr>
        </p:nvSpPr>
        <p:spPr>
          <a:xfrm>
            <a:off x="457200" y="1357313"/>
            <a:ext cx="4040188" cy="817562"/>
          </a:xfrm>
        </p:spPr>
        <p:txBody>
          <a:bodyPr>
            <a:normAutofit fontScale="92500" lnSpcReduction="10000"/>
          </a:bodyPr>
          <a:lstStyle/>
          <a:p>
            <a:pPr algn="ctr"/>
            <a:r>
              <a:rPr lang="el-GR"/>
              <a:t>Γιάννης Ρίτσος </a:t>
            </a:r>
            <a:endParaRPr lang="en-US"/>
          </a:p>
          <a:p>
            <a:pPr algn="ctr"/>
            <a:r>
              <a:rPr lang="el-GR"/>
              <a:t>(1909 - 1990)</a:t>
            </a:r>
          </a:p>
        </p:txBody>
      </p:sp>
      <p:sp>
        <p:nvSpPr>
          <p:cNvPr id="40964" name="7 - Θέση κειμένου"/>
          <p:cNvSpPr>
            <a:spLocks noGrp="1"/>
          </p:cNvSpPr>
          <p:nvPr>
            <p:ph type="body" sz="quarter" idx="3"/>
          </p:nvPr>
        </p:nvSpPr>
        <p:spPr>
          <a:xfrm>
            <a:off x="4645025" y="1357313"/>
            <a:ext cx="4041775" cy="817562"/>
          </a:xfrm>
        </p:spPr>
        <p:txBody>
          <a:bodyPr>
            <a:normAutofit fontScale="92500" lnSpcReduction="10000"/>
          </a:bodyPr>
          <a:lstStyle/>
          <a:p>
            <a:pPr algn="ctr"/>
            <a:r>
              <a:rPr lang="el-GR"/>
              <a:t>Μαρία Πολυδούρη </a:t>
            </a:r>
            <a:endParaRPr lang="en-US"/>
          </a:p>
          <a:p>
            <a:pPr algn="ctr"/>
            <a:r>
              <a:rPr lang="el-GR"/>
              <a:t>(1902</a:t>
            </a:r>
            <a:r>
              <a:rPr lang="en-US"/>
              <a:t>-</a:t>
            </a:r>
            <a:r>
              <a:rPr lang="el-GR"/>
              <a:t>1930) </a:t>
            </a:r>
          </a:p>
        </p:txBody>
      </p:sp>
      <p:sp>
        <p:nvSpPr>
          <p:cNvPr id="40965" name="8 - Θέση περιεχομένου"/>
          <p:cNvSpPr>
            <a:spLocks noGrp="1"/>
          </p:cNvSpPr>
          <p:nvPr>
            <p:ph sz="quarter" idx="4"/>
          </p:nvPr>
        </p:nvSpPr>
        <p:spPr/>
        <p:txBody>
          <a:bodyPr/>
          <a:lstStyle/>
          <a:p>
            <a:endParaRPr lang="el-GR"/>
          </a:p>
        </p:txBody>
      </p:sp>
      <p:pic>
        <p:nvPicPr>
          <p:cNvPr id="40966" name="Picture 5" descr="POLYDOURIMARIA g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2214563"/>
            <a:ext cx="2341562"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2" descr="http://www.enikos.gr/data/photos/3531404f189151a7f8e5c9b157bde479.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2938" y="2286000"/>
            <a:ext cx="3595687" cy="3951288"/>
          </a:xfrm>
          <a:noFill/>
        </p:spPr>
      </p:pic>
    </p:spTree>
    <p:extLst>
      <p:ext uri="{BB962C8B-B14F-4D97-AF65-F5344CB8AC3E}">
        <p14:creationId xmlns:p14="http://schemas.microsoft.com/office/powerpoint/2010/main" val="695527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7544" y="260648"/>
            <a:ext cx="8219256" cy="5793507"/>
          </a:xfrm>
        </p:spPr>
        <p:txBody>
          <a:bodyPr>
            <a:noAutofit/>
          </a:bodyPr>
          <a:lstStyle/>
          <a:p>
            <a:pPr algn="just"/>
            <a:r>
              <a:rPr lang="el-GR" sz="1800" dirty="0"/>
              <a:t>Να πως περιγράφει την εμφάνιση της αρρώστιας στη Σικελία ο φραγκισκανός μοναχός </a:t>
            </a:r>
            <a:r>
              <a:rPr lang="en-US" sz="1800" dirty="0"/>
              <a:t>Michele da Piazza </a:t>
            </a:r>
            <a:r>
              <a:rPr lang="el-GR" sz="1800" dirty="0"/>
              <a:t>: « Στις αρχές Οκτωβρίου του 1347, δύο γενοβέζικες γαλέρες κυνηγημένες από την Οργή του Θεού – εξαιτίας των εγκληματικών τους πράξεων – μπήκαν στο λιμάνι της Μεσσήνης. </a:t>
            </a:r>
          </a:p>
          <a:p>
            <a:pPr algn="just"/>
            <a:r>
              <a:rPr lang="el-GR" sz="1800" dirty="0"/>
              <a:t>Οι Γενοβέζοι κουβαλούσαν πάνω τους μια τόσο μεταδοτική αρρώστια που όσοι είχαν την ατυχία να τους μιλήσουν την κολλούσαν αμέσως χωρίς </a:t>
            </a:r>
            <a:r>
              <a:rPr lang="el-GR" sz="1800" dirty="0" err="1"/>
              <a:t>γιατρειά…Τους</a:t>
            </a:r>
            <a:r>
              <a:rPr lang="el-GR" sz="1800" dirty="0"/>
              <a:t> έπιαναν σφοδροί πόνοι και οι δυνάμεις τους , τους εγκατέλειπαν. Σε λίγο χρόνο εμφανιζόταν στον μηρό ή στο πάνω μέρος του βραχίονα ένας βουβώνας μεγέθους φακής που ο κόσμος τον αποκαλεί  βουβώνα της φωτιάς. Το απόστημα αυτό μόλυνε ολόκληρο τον  ανθρώπινο οργανισμό ούτως ώστε ο άρρωστος ξερνούσε </a:t>
            </a:r>
            <a:r>
              <a:rPr lang="el-GR" sz="1800" dirty="0" err="1"/>
              <a:t>αίμα…΄Οταν</a:t>
            </a:r>
            <a:r>
              <a:rPr lang="el-GR" sz="1800" dirty="0"/>
              <a:t> οι </a:t>
            </a:r>
            <a:r>
              <a:rPr lang="el-GR" sz="1800" dirty="0" err="1"/>
              <a:t>Μεσσήνιοι</a:t>
            </a:r>
            <a:r>
              <a:rPr lang="el-GR" sz="1800" dirty="0"/>
              <a:t> κατάλαβαν ότι η αρρώστια οφειλόταν στους Γενοβέζους τους έδιωξαν αμέσως. </a:t>
            </a:r>
          </a:p>
          <a:p>
            <a:pPr algn="just"/>
            <a:r>
              <a:rPr lang="el-GR" sz="1800" dirty="0"/>
              <a:t>Η αρρώστια όμως έμεινε. </a:t>
            </a:r>
            <a:r>
              <a:rPr lang="el-GR" sz="1800" b="1" dirty="0"/>
              <a:t>Οι άνθρωποι </a:t>
            </a:r>
            <a:r>
              <a:rPr lang="el-GR" sz="1800" b="1" dirty="0" err="1"/>
              <a:t>αλληλομισήθηκαν</a:t>
            </a:r>
            <a:r>
              <a:rPr lang="el-GR" sz="1800" b="1" dirty="0"/>
              <a:t> </a:t>
            </a:r>
            <a:r>
              <a:rPr lang="el-GR" sz="1800" dirty="0"/>
              <a:t>τόσο που σε περίπτωση που ένα παιδί αρρώσταινε ο πατέρας του το άφηνε αβοήθητο. </a:t>
            </a:r>
            <a:r>
              <a:rPr lang="el-GR" sz="1800" dirty="0" err="1"/>
              <a:t>΄Αν</a:t>
            </a:r>
            <a:r>
              <a:rPr lang="el-GR" sz="1800" dirty="0"/>
              <a:t> όμως το πλησίαζε κολλούσε και πέθαινε μέσα σε τρεις ημέρες μαζί με τους συγκατοίκους του και τα κατοικίδια </a:t>
            </a:r>
            <a:r>
              <a:rPr lang="el-GR" sz="1800" dirty="0" err="1"/>
              <a:t>ζώα…Τα</a:t>
            </a:r>
            <a:r>
              <a:rPr lang="el-GR" sz="1800" dirty="0"/>
              <a:t> θύματα πέθαιναν ακοινώνητα και χωρίς διαθήκη αφού ούτε ο παπάς ούτε ο συμβολαιογράφος τολμούσαν να τα </a:t>
            </a:r>
            <a:r>
              <a:rPr lang="el-GR" sz="1800" dirty="0" err="1"/>
              <a:t>πλησιάσουν…΄Οσον</a:t>
            </a:r>
            <a:r>
              <a:rPr lang="el-GR" sz="1800" dirty="0"/>
              <a:t> αφορά στους δομινικανούς μοναχούς, που είχαν το θάρρος να πλησιάσουν τους αρρώστους, κολλούσαν αμέσως και πολλοί πέθαιναν μέσα στο ίδιο το δωμάτιο του </a:t>
            </a:r>
            <a:r>
              <a:rPr lang="el-GR" sz="1800" b="1" dirty="0" err="1"/>
              <a:t>ετοιμοθάνατου…Οι</a:t>
            </a:r>
            <a:r>
              <a:rPr lang="el-GR" sz="1800" b="1" dirty="0"/>
              <a:t> </a:t>
            </a:r>
            <a:r>
              <a:rPr lang="el-GR" sz="1800" b="1" dirty="0" err="1"/>
              <a:t>Μεσσήνιοι</a:t>
            </a:r>
            <a:r>
              <a:rPr lang="el-GR" sz="1800" b="1" dirty="0"/>
              <a:t> εγκαταλείποντας την πόλη κατέφυγαν στην </a:t>
            </a:r>
            <a:r>
              <a:rPr lang="el-GR" sz="1800" b="1" dirty="0" err="1"/>
              <a:t>Κατάνη</a:t>
            </a:r>
            <a:r>
              <a:rPr lang="el-GR" sz="1800" b="1" dirty="0"/>
              <a:t> ελπίζοντας να γίνουν καλά με τη βοήθεια της Αγίας </a:t>
            </a:r>
            <a:r>
              <a:rPr lang="el-GR" sz="1800" b="1" dirty="0" err="1"/>
              <a:t>Αγάθης</a:t>
            </a:r>
            <a:r>
              <a:rPr lang="el-GR" sz="1800" b="1" dirty="0"/>
              <a:t>, προστάτιδας της </a:t>
            </a:r>
            <a:r>
              <a:rPr lang="el-GR" sz="1800" b="1" dirty="0" err="1"/>
              <a:t>Κατάνης</a:t>
            </a:r>
            <a:r>
              <a:rPr lang="el-GR" sz="1800" b="1" dirty="0"/>
              <a:t>. </a:t>
            </a:r>
            <a:r>
              <a:rPr lang="el-GR" sz="1800" b="1" dirty="0" err="1"/>
              <a:t>΄Ετσι</a:t>
            </a:r>
            <a:r>
              <a:rPr lang="el-GR" sz="1800" b="1" dirty="0"/>
              <a:t> λοιπόν προοδευτικά η πανούκλα επεκτάθηκε σ’ όλη την Ιταλία </a:t>
            </a:r>
            <a:r>
              <a:rPr lang="el-GR" sz="1800" dirty="0"/>
              <a:t>»</a:t>
            </a:r>
          </a:p>
        </p:txBody>
      </p:sp>
    </p:spTree>
    <p:extLst>
      <p:ext uri="{BB962C8B-B14F-4D97-AF65-F5344CB8AC3E}">
        <p14:creationId xmlns:p14="http://schemas.microsoft.com/office/powerpoint/2010/main" val="18615936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2 - Θέση περιεχομένου"/>
          <p:cNvSpPr>
            <a:spLocks noGrp="1"/>
          </p:cNvSpPr>
          <p:nvPr>
            <p:ph idx="1"/>
          </p:nvPr>
        </p:nvSpPr>
        <p:spPr>
          <a:xfrm>
            <a:off x="3286125" y="857250"/>
            <a:ext cx="5400675" cy="5268913"/>
          </a:xfrm>
        </p:spPr>
        <p:txBody>
          <a:bodyPr>
            <a:normAutofit fontScale="92500" lnSpcReduction="10000"/>
          </a:bodyPr>
          <a:lstStyle/>
          <a:p>
            <a:pPr eaLnBrk="1" hangingPunct="1"/>
            <a:r>
              <a:rPr lang="el-GR" sz="2000"/>
              <a:t>Ο Νίκος, παντρεμένος με τη Βιργινία, άρρωστη από φυματίωση. Η ζωή του ζευγαριού αλλάζει με την εμφάνιση της Λιόλιας, μακρινή συγγενής της Βιργινίας που έρχεται να βοηθήσει και που με τα νιάτα και την ομορφιά της γοητεύει και γοητεύεται από το Νίκο, ερωτεύονται, ενώ η πορεία της υγείας της Βιργινίας συνεχώς επιδεινώνεται, ώσπου τελικά πεθαίνει. Παρά το γεγονός ότι τώρα το ζευγάρι είναι ελεύθερο να παντρευτεί και ν ζήσει ευτυχισμένο, η σκιά της πεθαμένης λειτουργεί καταστροφικά: το μωρό που γεννιέται από τον Νίκο και την Λίολια και το οποίο μοιάζει υπερβολικά στη Βιργινία πεθαίνει, το ίδιο συμβαίνει και στο Νίκο τον οποίο μαχαιρώνουν σε καυγά.</a:t>
            </a:r>
          </a:p>
          <a:p>
            <a:pPr eaLnBrk="1" hangingPunct="1"/>
            <a:endParaRPr lang="el-GR" sz="2000"/>
          </a:p>
          <a:p>
            <a:pPr eaLnBrk="1" hangingPunct="1"/>
            <a:r>
              <a:rPr lang="el-GR" sz="2000" b="1"/>
              <a:t>Η αρρώστια εισχωρεί ως κατάρα στις ανθρώπινες σχέσεις και δρα καταλυτικά</a:t>
            </a:r>
          </a:p>
        </p:txBody>
      </p:sp>
      <p:pic>
        <p:nvPicPr>
          <p:cNvPr id="41987" name="Picture 2" descr="Image result for κερένια κούκλ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071563"/>
            <a:ext cx="304800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9268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 Τίτλος"/>
          <p:cNvSpPr>
            <a:spLocks noGrp="1"/>
          </p:cNvSpPr>
          <p:nvPr>
            <p:ph type="title"/>
          </p:nvPr>
        </p:nvSpPr>
        <p:spPr/>
        <p:txBody>
          <a:bodyPr/>
          <a:lstStyle/>
          <a:p>
            <a:pPr eaLnBrk="1" hangingPunct="1"/>
            <a:endParaRPr lang="el-GR"/>
          </a:p>
        </p:txBody>
      </p:sp>
      <p:sp>
        <p:nvSpPr>
          <p:cNvPr id="43011" name="2 - Θέση περιεχομένου"/>
          <p:cNvSpPr>
            <a:spLocks noGrp="1"/>
          </p:cNvSpPr>
          <p:nvPr>
            <p:ph idx="1"/>
          </p:nvPr>
        </p:nvSpPr>
        <p:spPr>
          <a:xfrm>
            <a:off x="3929063" y="1600200"/>
            <a:ext cx="4929187" cy="4525963"/>
          </a:xfrm>
        </p:spPr>
        <p:txBody>
          <a:bodyPr/>
          <a:lstStyle/>
          <a:p>
            <a:pPr eaLnBrk="1" hangingPunct="1"/>
            <a:r>
              <a:rPr lang="el-GR" sz="2000"/>
              <a:t>Κάθε μέρα γινόταν πιο αδύνατη, πιο μυτερή στο πρόσωπο[…] Η μύτη της κέρωνε και τα ρουθούνια της ανοιγοκλείνανε σαν τις φτερούγες μιας άσπρης πεταλούδας.</a:t>
            </a:r>
          </a:p>
          <a:p>
            <a:pPr eaLnBrk="1" hangingPunct="1"/>
            <a:endParaRPr lang="el-GR" sz="2000"/>
          </a:p>
          <a:p>
            <a:pPr eaLnBrk="1" hangingPunct="1"/>
            <a:r>
              <a:rPr lang="el-GR" sz="2000"/>
              <a:t>κρυφή αρρώστια που έτρωγε το κρέας της γυναίκας του κάτω από το πετσί της και της έπινε το αίμα και τη νιότη της</a:t>
            </a:r>
          </a:p>
        </p:txBody>
      </p:sp>
      <p:pic>
        <p:nvPicPr>
          <p:cNvPr id="43012" name="Picture 2" descr="http://www.elculture.gr/wp-content/uploads/2017/03/%CE%97-%CE%9A%CE%B5%CF%81%CE%AD%CE%BD%CE%B9%CE%B1-%CE%9A%CE%BF%CF%8D%CE%BA%CE%BB%CE%B1-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4138613"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79355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2 - Θέση περιεχομένου"/>
          <p:cNvSpPr>
            <a:spLocks noGrp="1"/>
          </p:cNvSpPr>
          <p:nvPr>
            <p:ph idx="1"/>
          </p:nvPr>
        </p:nvSpPr>
        <p:spPr>
          <a:xfrm>
            <a:off x="3429000" y="428625"/>
            <a:ext cx="5257800" cy="6000750"/>
          </a:xfrm>
        </p:spPr>
        <p:txBody>
          <a:bodyPr/>
          <a:lstStyle/>
          <a:p>
            <a:pPr eaLnBrk="1" hangingPunct="1"/>
            <a:r>
              <a:rPr lang="el-GR" sz="1900"/>
              <a:t>Στο τέλος του Α’ παγκοσμίου πολέμου ο Άγγελος Γιαννούζης, μεγαλωμένος σε μια οικογένεια φτωχή και σε ένα περιβάλλον μίζερο, ζει μια ζωή γεμάτη στερήσεις, πίκρες και στεναχώριες. Ο μικρός του αδερφό και η αδελφή του πεθαίνουν από φυματίωση. Από φυματίωση νοσεί και ο στενός του φίλος Πασπάτης ενώ ο Γιαννούζης πεθαίνει σε σανατόριο. </a:t>
            </a:r>
          </a:p>
          <a:p>
            <a:pPr eaLnBrk="1" hangingPunct="1"/>
            <a:endParaRPr lang="el-GR" sz="1900"/>
          </a:p>
          <a:p>
            <a:pPr eaLnBrk="1" hangingPunct="1"/>
            <a:r>
              <a:rPr lang="el-GR" sz="1900"/>
              <a:t>Η παρέα του Άγγελου (Νίκος  Στέργης, Πετρόπουλος  Δάφνη) πλούσιοι.</a:t>
            </a:r>
          </a:p>
          <a:p>
            <a:pPr eaLnBrk="1" hangingPunct="1">
              <a:buFont typeface="Arial" charset="0"/>
              <a:buNone/>
            </a:pPr>
            <a:endParaRPr lang="el-GR" sz="1900"/>
          </a:p>
          <a:p>
            <a:pPr eaLnBrk="1" hangingPunct="1"/>
            <a:r>
              <a:rPr lang="el-GR" sz="1900"/>
              <a:t>Η Δάφνη θα του εκμυστηρευτεί στο τέλος του</a:t>
            </a:r>
          </a:p>
          <a:p>
            <a:pPr eaLnBrk="1" hangingPunct="1">
              <a:buFont typeface="Arial" charset="0"/>
              <a:buNone/>
            </a:pPr>
            <a:r>
              <a:rPr lang="el-GR" sz="1900"/>
              <a:t>        μυθιστορήματος ότι ήταν ο καταφρονεμένος της  παρέας, ο αλλόκοτος και τα αισθήματα γι’ αυτόν κυμαίνονταν από την κοροϊδία στη λύπηση.</a:t>
            </a:r>
          </a:p>
          <a:p>
            <a:pPr eaLnBrk="1" hangingPunct="1">
              <a:buFont typeface="Arial" charset="0"/>
              <a:buNone/>
            </a:pPr>
            <a:endParaRPr lang="el-GR" sz="1800"/>
          </a:p>
          <a:p>
            <a:pPr eaLnBrk="1" hangingPunct="1">
              <a:buFont typeface="Arial" charset="0"/>
              <a:buNone/>
            </a:pPr>
            <a:endParaRPr lang="el-GR" sz="1800"/>
          </a:p>
          <a:p>
            <a:pPr eaLnBrk="1" hangingPunct="1">
              <a:buFont typeface="Arial" charset="0"/>
              <a:buNone/>
            </a:pPr>
            <a:endParaRPr lang="el-GR" sz="1800"/>
          </a:p>
        </p:txBody>
      </p:sp>
      <p:pic>
        <p:nvPicPr>
          <p:cNvPr id="44035"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00125"/>
            <a:ext cx="3141663"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3177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Τίτλος 1"/>
          <p:cNvSpPr>
            <a:spLocks noGrp="1"/>
          </p:cNvSpPr>
          <p:nvPr>
            <p:ph type="title"/>
          </p:nvPr>
        </p:nvSpPr>
        <p:spPr/>
        <p:txBody>
          <a:bodyPr/>
          <a:lstStyle/>
          <a:p>
            <a:endParaRPr lang="el-GR"/>
          </a:p>
        </p:txBody>
      </p:sp>
      <p:sp>
        <p:nvSpPr>
          <p:cNvPr id="45059" name="Θέση κειμένου 2"/>
          <p:cNvSpPr>
            <a:spLocks noGrp="1"/>
          </p:cNvSpPr>
          <p:nvPr>
            <p:ph type="body" idx="1"/>
          </p:nvPr>
        </p:nvSpPr>
        <p:spPr/>
        <p:txBody>
          <a:bodyPr/>
          <a:lstStyle/>
          <a:p>
            <a:endParaRPr lang="el-GR"/>
          </a:p>
        </p:txBody>
      </p:sp>
      <p:sp>
        <p:nvSpPr>
          <p:cNvPr id="45060" name="Θέση περιεχομένου 3"/>
          <p:cNvSpPr>
            <a:spLocks noGrp="1"/>
          </p:cNvSpPr>
          <p:nvPr>
            <p:ph sz="half" idx="2"/>
          </p:nvPr>
        </p:nvSpPr>
        <p:spPr/>
        <p:txBody>
          <a:bodyPr/>
          <a:lstStyle/>
          <a:p>
            <a:endParaRPr lang="el-GR"/>
          </a:p>
        </p:txBody>
      </p:sp>
      <p:sp>
        <p:nvSpPr>
          <p:cNvPr id="45061" name="Θέση κειμένου 4"/>
          <p:cNvSpPr>
            <a:spLocks noGrp="1"/>
          </p:cNvSpPr>
          <p:nvPr>
            <p:ph type="body" sz="quarter" idx="3"/>
          </p:nvPr>
        </p:nvSpPr>
        <p:spPr/>
        <p:txBody>
          <a:bodyPr/>
          <a:lstStyle/>
          <a:p>
            <a:endParaRPr lang="el-GR"/>
          </a:p>
        </p:txBody>
      </p:sp>
      <p:sp>
        <p:nvSpPr>
          <p:cNvPr id="45062" name="Θέση περιεχομένου 5"/>
          <p:cNvSpPr>
            <a:spLocks noGrp="1"/>
          </p:cNvSpPr>
          <p:nvPr>
            <p:ph sz="quarter" idx="4"/>
          </p:nvPr>
        </p:nvSpPr>
        <p:spPr/>
        <p:txBody>
          <a:bodyPr/>
          <a:lstStyle/>
          <a:p>
            <a:endParaRPr lang="el-GR"/>
          </a:p>
        </p:txBody>
      </p:sp>
      <p:pic>
        <p:nvPicPr>
          <p:cNvPr id="450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350"/>
            <a:ext cx="4086225" cy="619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1844675"/>
            <a:ext cx="4292600" cy="269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78289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upload.wikimedia.org/wikipedia/commons/a/a1/MarieDupless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955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2 - Τίτλος"/>
          <p:cNvSpPr>
            <a:spLocks noGrp="1"/>
          </p:cNvSpPr>
          <p:nvPr>
            <p:ph type="title"/>
          </p:nvPr>
        </p:nvSpPr>
        <p:spPr/>
        <p:txBody>
          <a:bodyPr/>
          <a:lstStyle/>
          <a:p>
            <a:pPr algn="r"/>
            <a:r>
              <a:rPr lang="en-US" sz="3200"/>
              <a:t>Marie Duplessis (1824-1847)</a:t>
            </a:r>
            <a:br>
              <a:rPr lang="en-US" sz="3200"/>
            </a:br>
            <a:r>
              <a:rPr lang="en-US" sz="3200" i="1"/>
              <a:t>La Dame aux camélias</a:t>
            </a:r>
            <a:endParaRPr lang="el-GR" sz="3200" i="1"/>
          </a:p>
        </p:txBody>
      </p:sp>
      <p:pic>
        <p:nvPicPr>
          <p:cNvPr id="46084" name="Picture 6" descr="http://4.bp.blogspot.com/-B6WrxFBOrHQ/UfGLyoMzwlI/AAAAAAAAAiI/Lq9EiVm0X80/s1600/%CE%BA%CE%B1%CE%BC%CE%B5%CE%BB%CE%B9%CE%B5%CF%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313" y="1700213"/>
            <a:ext cx="1838325"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8" descr="https://d.scdn.gr/images/books/000299/299642-b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3688" y="2500313"/>
            <a:ext cx="17145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8083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p:txBody>
          <a:bodyPr/>
          <a:lstStyle/>
          <a:p>
            <a:r>
              <a:rPr lang="el-GR" dirty="0"/>
              <a:t>Η Σύφιλη</a:t>
            </a:r>
          </a:p>
        </p:txBody>
      </p:sp>
      <p:sp>
        <p:nvSpPr>
          <p:cNvPr id="5" name="Υπότιτλος 4"/>
          <p:cNvSpPr>
            <a:spLocks noGrp="1"/>
          </p:cNvSpPr>
          <p:nvPr>
            <p:ph type="subTitle" idx="1"/>
          </p:nvPr>
        </p:nvSpPr>
        <p:spPr/>
        <p:txBody>
          <a:bodyPr/>
          <a:lstStyle/>
          <a:p>
            <a:endParaRPr lang="el-GR"/>
          </a:p>
        </p:txBody>
      </p:sp>
    </p:spTree>
    <p:extLst>
      <p:ext uri="{BB962C8B-B14F-4D97-AF65-F5344CB8AC3E}">
        <p14:creationId xmlns:p14="http://schemas.microsoft.com/office/powerpoint/2010/main" val="3575123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4294967295"/>
          </p:nvPr>
        </p:nvSpPr>
        <p:spPr>
          <a:xfrm>
            <a:off x="285750" y="1143000"/>
            <a:ext cx="8358188" cy="4370388"/>
          </a:xfrm>
        </p:spPr>
        <p:txBody>
          <a:bodyPr rtlCol="0">
            <a:normAutofit fontScale="77500" lnSpcReduction="20000"/>
          </a:bodyPr>
          <a:lstStyle/>
          <a:p>
            <a:pPr marL="274320" indent="-274320" fontAlgn="auto">
              <a:spcAft>
                <a:spcPts val="0"/>
              </a:spcAft>
              <a:buFont typeface="Arial" pitchFamily="34" charset="0"/>
              <a:buNone/>
              <a:defRPr/>
            </a:pPr>
            <a:endParaRPr lang="el-GR" i="1" dirty="0">
              <a:solidFill>
                <a:schemeClr val="accent5">
                  <a:lumMod val="20000"/>
                  <a:lumOff val="80000"/>
                </a:schemeClr>
              </a:solidFill>
            </a:endParaRPr>
          </a:p>
          <a:p>
            <a:pPr marL="274320" indent="-274320" fontAlgn="auto">
              <a:spcAft>
                <a:spcPts val="0"/>
              </a:spcAft>
              <a:buFont typeface="Wingdings 3"/>
              <a:buChar char=""/>
              <a:defRPr/>
            </a:pPr>
            <a:r>
              <a:rPr lang="en-US" i="1" dirty="0">
                <a:solidFill>
                  <a:srgbClr val="92D050"/>
                </a:solidFill>
              </a:rPr>
              <a:t>T</a:t>
            </a:r>
            <a:r>
              <a:rPr lang="el-GR" i="1" dirty="0">
                <a:solidFill>
                  <a:srgbClr val="92D050"/>
                </a:solidFill>
              </a:rPr>
              <a:t>. </a:t>
            </a:r>
            <a:r>
              <a:rPr lang="en-US" i="1" dirty="0" err="1">
                <a:solidFill>
                  <a:srgbClr val="92D050"/>
                </a:solidFill>
              </a:rPr>
              <a:t>Pallidum</a:t>
            </a:r>
            <a:r>
              <a:rPr lang="en-US" i="1" dirty="0">
                <a:solidFill>
                  <a:srgbClr val="92D050"/>
                </a:solidFill>
              </a:rPr>
              <a:t> </a:t>
            </a:r>
            <a:r>
              <a:rPr lang="en-US" i="1" dirty="0" err="1">
                <a:solidFill>
                  <a:srgbClr val="92D050"/>
                </a:solidFill>
              </a:rPr>
              <a:t>var</a:t>
            </a:r>
            <a:r>
              <a:rPr lang="el-GR" i="1" dirty="0">
                <a:solidFill>
                  <a:srgbClr val="92D050"/>
                </a:solidFill>
              </a:rPr>
              <a:t>. </a:t>
            </a:r>
            <a:r>
              <a:rPr lang="en-US" i="1" dirty="0" err="1">
                <a:solidFill>
                  <a:srgbClr val="92D050"/>
                </a:solidFill>
              </a:rPr>
              <a:t>Pallidum</a:t>
            </a:r>
            <a:r>
              <a:rPr lang="en-US" i="1" dirty="0">
                <a:solidFill>
                  <a:srgbClr val="92D050"/>
                </a:solidFill>
                <a:sym typeface="Wingdings" pitchFamily="2" charset="2"/>
              </a:rPr>
              <a:t> </a:t>
            </a:r>
            <a:r>
              <a:rPr lang="en-US" dirty="0">
                <a:sym typeface="Wingdings" pitchFamily="2" charset="2"/>
              </a:rPr>
              <a:t>(</a:t>
            </a:r>
            <a:r>
              <a:rPr lang="el-GR" dirty="0">
                <a:sym typeface="Wingdings" pitchFamily="2" charset="2"/>
              </a:rPr>
              <a:t>ωχρά σπειροχαίτη</a:t>
            </a:r>
            <a:r>
              <a:rPr lang="en-US" dirty="0">
                <a:sym typeface="Wingdings" pitchFamily="2" charset="2"/>
              </a:rPr>
              <a:t>)</a:t>
            </a:r>
            <a:r>
              <a:rPr lang="el-GR" dirty="0">
                <a:sym typeface="Wingdings" pitchFamily="2" charset="2"/>
              </a:rPr>
              <a:t></a:t>
            </a:r>
            <a:r>
              <a:rPr lang="el-GR" dirty="0"/>
              <a:t> μεταδίδεται κυρίως µε τη γενετήσια επαφή</a:t>
            </a:r>
            <a:endParaRPr lang="en-US" dirty="0"/>
          </a:p>
          <a:p>
            <a:pPr marL="274320" indent="-274320" fontAlgn="auto">
              <a:spcAft>
                <a:spcPts val="0"/>
              </a:spcAft>
              <a:buFont typeface="Wingdings 3"/>
              <a:buChar char=""/>
              <a:defRPr/>
            </a:pPr>
            <a:endParaRPr lang="el-GR" dirty="0">
              <a:solidFill>
                <a:schemeClr val="accent5">
                  <a:lumMod val="20000"/>
                  <a:lumOff val="80000"/>
                </a:schemeClr>
              </a:solidFill>
            </a:endParaRPr>
          </a:p>
          <a:p>
            <a:pPr marL="274320" indent="-274320" fontAlgn="auto">
              <a:spcAft>
                <a:spcPts val="0"/>
              </a:spcAft>
              <a:buFont typeface="Wingdings 3"/>
              <a:buChar char=""/>
              <a:defRPr/>
            </a:pPr>
            <a:r>
              <a:rPr lang="el-GR" dirty="0">
                <a:solidFill>
                  <a:schemeClr val="accent5">
                    <a:lumMod val="20000"/>
                    <a:lumOff val="80000"/>
                  </a:schemeClr>
                </a:solidFill>
              </a:rPr>
              <a:t> </a:t>
            </a:r>
            <a:r>
              <a:rPr lang="en-US" i="1" dirty="0">
                <a:solidFill>
                  <a:srgbClr val="92D050"/>
                </a:solidFill>
              </a:rPr>
              <a:t>T</a:t>
            </a:r>
            <a:r>
              <a:rPr lang="el-GR" i="1" dirty="0">
                <a:solidFill>
                  <a:srgbClr val="92D050"/>
                </a:solidFill>
              </a:rPr>
              <a:t>. </a:t>
            </a:r>
            <a:r>
              <a:rPr lang="en-US" i="1" dirty="0" err="1">
                <a:solidFill>
                  <a:srgbClr val="92D050"/>
                </a:solidFill>
              </a:rPr>
              <a:t>Pallidum</a:t>
            </a:r>
            <a:r>
              <a:rPr lang="en-US" i="1" dirty="0">
                <a:solidFill>
                  <a:srgbClr val="92D050"/>
                </a:solidFill>
              </a:rPr>
              <a:t> </a:t>
            </a:r>
            <a:r>
              <a:rPr lang="en-US" i="1" dirty="0" err="1">
                <a:solidFill>
                  <a:srgbClr val="92D050"/>
                </a:solidFill>
              </a:rPr>
              <a:t>var</a:t>
            </a:r>
            <a:r>
              <a:rPr lang="el-GR" i="1" dirty="0">
                <a:solidFill>
                  <a:srgbClr val="92D050"/>
                </a:solidFill>
              </a:rPr>
              <a:t>.</a:t>
            </a:r>
            <a:r>
              <a:rPr lang="en-US" i="1" dirty="0">
                <a:solidFill>
                  <a:srgbClr val="92D050"/>
                </a:solidFill>
              </a:rPr>
              <a:t>Bosnia</a:t>
            </a:r>
            <a:r>
              <a:rPr lang="en-US" i="1" dirty="0">
                <a:solidFill>
                  <a:srgbClr val="92D050"/>
                </a:solidFill>
                <a:sym typeface="Wingdings" pitchFamily="2" charset="2"/>
              </a:rPr>
              <a:t> </a:t>
            </a:r>
            <a:r>
              <a:rPr lang="en-US" dirty="0">
                <a:sym typeface="Wingdings" pitchFamily="2" charset="2"/>
              </a:rPr>
              <a:t>(</a:t>
            </a:r>
            <a:r>
              <a:rPr lang="en-US" dirty="0" err="1">
                <a:sym typeface="Wingdings" pitchFamily="2" charset="2"/>
              </a:rPr>
              <a:t>bejel</a:t>
            </a:r>
            <a:r>
              <a:rPr lang="en-US" dirty="0">
                <a:sym typeface="Wingdings" pitchFamily="2" charset="2"/>
              </a:rPr>
              <a:t>, </a:t>
            </a:r>
            <a:r>
              <a:rPr lang="el-GR" dirty="0">
                <a:sym typeface="Wingdings" pitchFamily="2" charset="2"/>
              </a:rPr>
              <a:t>ενδημική σύφιλη</a:t>
            </a:r>
            <a:r>
              <a:rPr lang="en-US" dirty="0">
                <a:sym typeface="Wingdings" pitchFamily="2" charset="2"/>
              </a:rPr>
              <a:t>)</a:t>
            </a:r>
            <a:r>
              <a:rPr lang="el-GR" dirty="0">
                <a:sym typeface="Wingdings" pitchFamily="2" charset="2"/>
              </a:rPr>
              <a:t>  </a:t>
            </a:r>
            <a:r>
              <a:rPr lang="el-GR" dirty="0"/>
              <a:t>μη αφροδίσιας μετάδοσης </a:t>
            </a:r>
            <a:endParaRPr lang="en-US" dirty="0"/>
          </a:p>
          <a:p>
            <a:pPr marL="274320" indent="-274320" fontAlgn="auto">
              <a:spcAft>
                <a:spcPts val="0"/>
              </a:spcAft>
              <a:buFont typeface="Wingdings 3"/>
              <a:buChar char=""/>
              <a:defRPr/>
            </a:pPr>
            <a:endParaRPr lang="el-GR" dirty="0">
              <a:solidFill>
                <a:schemeClr val="accent5">
                  <a:lumMod val="20000"/>
                  <a:lumOff val="80000"/>
                </a:schemeClr>
              </a:solidFill>
            </a:endParaRPr>
          </a:p>
          <a:p>
            <a:pPr marL="274320" indent="-274320" fontAlgn="auto">
              <a:spcAft>
                <a:spcPts val="0"/>
              </a:spcAft>
              <a:buFont typeface="Wingdings 3"/>
              <a:buChar char=""/>
              <a:defRPr/>
            </a:pPr>
            <a:r>
              <a:rPr lang="en-US" i="1" dirty="0">
                <a:solidFill>
                  <a:srgbClr val="92D050"/>
                </a:solidFill>
              </a:rPr>
              <a:t>T. </a:t>
            </a:r>
            <a:r>
              <a:rPr lang="en-US" i="1" dirty="0" err="1">
                <a:solidFill>
                  <a:srgbClr val="92D050"/>
                </a:solidFill>
              </a:rPr>
              <a:t>Pe</a:t>
            </a:r>
            <a:r>
              <a:rPr lang="el-GR" i="1" dirty="0" err="1">
                <a:solidFill>
                  <a:srgbClr val="92D050"/>
                </a:solidFill>
              </a:rPr>
              <a:t>rtenue</a:t>
            </a:r>
            <a:r>
              <a:rPr lang="en-US" i="1" dirty="0">
                <a:solidFill>
                  <a:srgbClr val="92D050"/>
                </a:solidFill>
              </a:rPr>
              <a:t> </a:t>
            </a:r>
            <a:r>
              <a:rPr lang="en-US" i="1" dirty="0">
                <a:solidFill>
                  <a:srgbClr val="92D050"/>
                </a:solidFill>
                <a:sym typeface="Wingdings" pitchFamily="2" charset="2"/>
              </a:rPr>
              <a:t> </a:t>
            </a:r>
            <a:r>
              <a:rPr lang="en-US" dirty="0">
                <a:sym typeface="Wingdings" pitchFamily="2" charset="2"/>
              </a:rPr>
              <a:t>(</a:t>
            </a:r>
            <a:r>
              <a:rPr lang="el-GR" i="1" dirty="0" err="1"/>
              <a:t>pian</a:t>
            </a:r>
            <a:r>
              <a:rPr lang="el-GR" dirty="0"/>
              <a:t> ή </a:t>
            </a:r>
            <a:r>
              <a:rPr lang="el-GR" i="1" dirty="0" err="1"/>
              <a:t>yaws</a:t>
            </a:r>
            <a:r>
              <a:rPr lang="en-US" i="1" dirty="0"/>
              <a:t>) </a:t>
            </a:r>
            <a:r>
              <a:rPr lang="en-US" i="1" dirty="0">
                <a:sym typeface="Wingdings" pitchFamily="2" charset="2"/>
              </a:rPr>
              <a:t> </a:t>
            </a:r>
            <a:r>
              <a:rPr lang="el-GR" dirty="0"/>
              <a:t>μεταδίδεται µε την άμεση επαφή ή με τσίμπημα εντόμου</a:t>
            </a:r>
            <a:r>
              <a:rPr lang="en-US" dirty="0">
                <a:sym typeface="Wingdings" pitchFamily="2" charset="2"/>
              </a:rPr>
              <a:t> </a:t>
            </a:r>
            <a:r>
              <a:rPr lang="el-GR" dirty="0"/>
              <a:t> προκαλεί σοβαρές βλάβες στο δέρμα και στα οστά</a:t>
            </a:r>
            <a:endParaRPr lang="en-US" dirty="0"/>
          </a:p>
          <a:p>
            <a:pPr marL="274320" indent="-274320" fontAlgn="auto">
              <a:spcAft>
                <a:spcPts val="0"/>
              </a:spcAft>
              <a:buFont typeface="Wingdings 3"/>
              <a:buChar char=""/>
              <a:defRPr/>
            </a:pPr>
            <a:endParaRPr lang="el-GR" dirty="0">
              <a:solidFill>
                <a:schemeClr val="accent5">
                  <a:lumMod val="20000"/>
                  <a:lumOff val="80000"/>
                </a:schemeClr>
              </a:solidFill>
            </a:endParaRPr>
          </a:p>
          <a:p>
            <a:pPr marL="274320" indent="-274320" fontAlgn="auto">
              <a:spcAft>
                <a:spcPts val="0"/>
              </a:spcAft>
              <a:buFont typeface="Wingdings 3"/>
              <a:buChar char=""/>
              <a:defRPr/>
            </a:pPr>
            <a:r>
              <a:rPr lang="el-GR" i="1" dirty="0">
                <a:solidFill>
                  <a:srgbClr val="92D050"/>
                </a:solidFill>
              </a:rPr>
              <a:t>Τ.</a:t>
            </a:r>
            <a:r>
              <a:rPr lang="en-US" i="1" dirty="0">
                <a:solidFill>
                  <a:srgbClr val="92D050"/>
                </a:solidFill>
              </a:rPr>
              <a:t> </a:t>
            </a:r>
            <a:r>
              <a:rPr lang="en-US" i="1" dirty="0" err="1">
                <a:solidFill>
                  <a:srgbClr val="92D050"/>
                </a:solidFill>
              </a:rPr>
              <a:t>Carateum</a:t>
            </a:r>
            <a:r>
              <a:rPr lang="en-US" i="1" dirty="0">
                <a:solidFill>
                  <a:srgbClr val="92D050"/>
                </a:solidFill>
                <a:sym typeface="Wingdings" pitchFamily="2" charset="2"/>
              </a:rPr>
              <a:t> </a:t>
            </a:r>
            <a:r>
              <a:rPr lang="en-US" dirty="0">
                <a:sym typeface="Wingdings" pitchFamily="2" charset="2"/>
              </a:rPr>
              <a:t>(</a:t>
            </a:r>
            <a:r>
              <a:rPr lang="en-US" dirty="0" err="1">
                <a:sym typeface="Wingdings" pitchFamily="2" charset="2"/>
              </a:rPr>
              <a:t>pinta</a:t>
            </a:r>
            <a:r>
              <a:rPr lang="en-US" dirty="0">
                <a:sym typeface="Wingdings" pitchFamily="2" charset="2"/>
              </a:rPr>
              <a:t>)</a:t>
            </a:r>
            <a:r>
              <a:rPr lang="el-GR" dirty="0"/>
              <a:t> σχετικά καλοήθης </a:t>
            </a:r>
            <a:r>
              <a:rPr lang="el-GR" dirty="0" err="1"/>
              <a:t>δερµατική</a:t>
            </a:r>
            <a:r>
              <a:rPr lang="el-GR" dirty="0"/>
              <a:t> πάθηση </a:t>
            </a:r>
          </a:p>
          <a:p>
            <a:pPr marL="274320" indent="-274320" fontAlgn="auto">
              <a:spcAft>
                <a:spcPts val="0"/>
              </a:spcAft>
              <a:buFont typeface="Wingdings 3"/>
              <a:buNone/>
              <a:defRPr/>
            </a:pPr>
            <a:endParaRPr lang="el-GR" dirty="0">
              <a:solidFill>
                <a:schemeClr val="accent5">
                  <a:lumMod val="60000"/>
                  <a:lumOff val="40000"/>
                </a:schemeClr>
              </a:solidFill>
            </a:endParaRPr>
          </a:p>
        </p:txBody>
      </p:sp>
    </p:spTree>
    <p:extLst>
      <p:ext uri="{BB962C8B-B14F-4D97-AF65-F5344CB8AC3E}">
        <p14:creationId xmlns:p14="http://schemas.microsoft.com/office/powerpoint/2010/main" val="29971480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 Τίτλος"/>
          <p:cNvSpPr>
            <a:spLocks noGrp="1"/>
          </p:cNvSpPr>
          <p:nvPr>
            <p:ph type="title"/>
          </p:nvPr>
        </p:nvSpPr>
        <p:spPr/>
        <p:txBody>
          <a:bodyPr/>
          <a:lstStyle/>
          <a:p>
            <a:r>
              <a:rPr lang="el-GR" sz="3200">
                <a:solidFill>
                  <a:srgbClr val="92D050"/>
                </a:solidFill>
              </a:rPr>
              <a:t>ΠΡΩΤΟΓΟΝΟΣ ΣΥΦΙΛΗ</a:t>
            </a:r>
          </a:p>
        </p:txBody>
      </p:sp>
      <p:sp>
        <p:nvSpPr>
          <p:cNvPr id="5123" name="2 - Θέση περιεχομένου"/>
          <p:cNvSpPr>
            <a:spLocks noGrp="1"/>
          </p:cNvSpPr>
          <p:nvPr>
            <p:ph idx="1"/>
          </p:nvPr>
        </p:nvSpPr>
        <p:spPr>
          <a:xfrm>
            <a:off x="457200" y="1774825"/>
            <a:ext cx="8229600" cy="2082800"/>
          </a:xfrm>
        </p:spPr>
        <p:txBody>
          <a:bodyPr/>
          <a:lstStyle/>
          <a:p>
            <a:r>
              <a:rPr lang="el-GR" sz="2400"/>
              <a:t>Συφιλιδικό έλκος (ανώδυνο, σκληρό, ομαλά χείλη)  και σύστοιχη ανώδυνη λεμφαδενίτιδα, διάρκεια 1- 2 μήνες</a:t>
            </a:r>
            <a:endParaRPr lang="fr-FR" sz="2400"/>
          </a:p>
          <a:p>
            <a:r>
              <a:rPr lang="el-GR" sz="2400"/>
              <a:t>Η εξέλκωση οφείλεται στο φαινόμενο </a:t>
            </a:r>
            <a:r>
              <a:rPr lang="en-US" sz="2400"/>
              <a:t>Arthus – </a:t>
            </a:r>
            <a:r>
              <a:rPr lang="el-GR" sz="2400"/>
              <a:t>σηπτική αγγειίτιδα </a:t>
            </a:r>
            <a:r>
              <a:rPr lang="en-US" sz="2400"/>
              <a:t>in situ </a:t>
            </a:r>
            <a:r>
              <a:rPr lang="el-GR" sz="2400"/>
              <a:t>ενώ η μόλυνση είναι ήδη συστηματική </a:t>
            </a:r>
          </a:p>
          <a:p>
            <a:pPr>
              <a:buFont typeface="Arial" charset="0"/>
              <a:buNone/>
            </a:pPr>
            <a:endParaRPr lang="el-GR" sz="2000"/>
          </a:p>
        </p:txBody>
      </p:sp>
      <p:pic>
        <p:nvPicPr>
          <p:cNvPr id="5124" name="Picture 2" descr="Primary stage syphilis sore (chancre) on glans (head) of the pen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3643313"/>
            <a:ext cx="30480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6" descr="Primary stage syphilis sore (chancre) on the surface of a tong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3929063"/>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02353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 Τίτλος"/>
          <p:cNvSpPr>
            <a:spLocks noGrp="1"/>
          </p:cNvSpPr>
          <p:nvPr>
            <p:ph type="title"/>
          </p:nvPr>
        </p:nvSpPr>
        <p:spPr/>
        <p:txBody>
          <a:bodyPr/>
          <a:lstStyle/>
          <a:p>
            <a:r>
              <a:rPr lang="el-GR" sz="3200">
                <a:solidFill>
                  <a:srgbClr val="92D050"/>
                </a:solidFill>
              </a:rPr>
              <a:t>ΔΕΥΤΕΡΟΓΟΝΟΣ ΣΥΦΙΛΗ </a:t>
            </a:r>
            <a:br>
              <a:rPr lang="el-GR" sz="3200">
                <a:solidFill>
                  <a:srgbClr val="92D050"/>
                </a:solidFill>
              </a:rPr>
            </a:br>
            <a:r>
              <a:rPr lang="el-GR" sz="2800"/>
              <a:t>1-6 μήνες μετά την πρωτογόνο</a:t>
            </a:r>
          </a:p>
        </p:txBody>
      </p:sp>
      <p:sp>
        <p:nvSpPr>
          <p:cNvPr id="3" name="2 - Θέση περιεχομένου"/>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l-GR" sz="2400" dirty="0" err="1"/>
              <a:t>Βλατιδολεπιδώδες</a:t>
            </a:r>
            <a:r>
              <a:rPr lang="el-GR" sz="2400" dirty="0"/>
              <a:t> μη κνησμώδες εξάνθημα +παλάμες/</a:t>
            </a:r>
            <a:r>
              <a:rPr lang="el-GR" sz="2400" dirty="0" err="1"/>
              <a:t>πέλματ</a:t>
            </a:r>
            <a:r>
              <a:rPr lang="el-GR" sz="2400" dirty="0"/>
              <a:t>α/ συφιλιδική </a:t>
            </a:r>
            <a:r>
              <a:rPr lang="el-GR" sz="2400" dirty="0" err="1"/>
              <a:t>ροδάνθη</a:t>
            </a:r>
            <a:r>
              <a:rPr lang="el-GR" sz="2400" dirty="0"/>
              <a:t>/ συφιλιδικές πλάκες (πλατέα κονδυλώματα), συφιλιδική μελανοδερμία (</a:t>
            </a:r>
            <a:r>
              <a:rPr lang="en-US" sz="2400" dirty="0"/>
              <a:t>collier de </a:t>
            </a:r>
            <a:r>
              <a:rPr lang="en-US" sz="2400" dirty="0" err="1"/>
              <a:t>Vénus</a:t>
            </a:r>
            <a:r>
              <a:rPr lang="el-GR" sz="2400" dirty="0"/>
              <a:t>), συφιλιδική μη </a:t>
            </a:r>
            <a:r>
              <a:rPr lang="el-GR" sz="2400" dirty="0" err="1"/>
              <a:t>ουλωτική</a:t>
            </a:r>
            <a:r>
              <a:rPr lang="el-GR" sz="2400" dirty="0"/>
              <a:t> αλωπεκία</a:t>
            </a:r>
          </a:p>
          <a:p>
            <a:pPr fontAlgn="auto">
              <a:spcAft>
                <a:spcPts val="0"/>
              </a:spcAft>
              <a:buFont typeface="Arial" pitchFamily="34" charset="0"/>
              <a:buNone/>
              <a:defRPr/>
            </a:pPr>
            <a:r>
              <a:rPr lang="el-GR" sz="2400" dirty="0"/>
              <a:t>      διάρκεια 1-2 μήνες </a:t>
            </a:r>
          </a:p>
          <a:p>
            <a:pPr fontAlgn="auto">
              <a:spcAft>
                <a:spcPts val="0"/>
              </a:spcAft>
              <a:buFont typeface="Arial" pitchFamily="34" charset="0"/>
              <a:buNone/>
              <a:defRPr/>
            </a:pPr>
            <a:endParaRPr lang="el-GR" sz="2400" dirty="0"/>
          </a:p>
          <a:p>
            <a:pPr fontAlgn="auto">
              <a:spcAft>
                <a:spcPts val="0"/>
              </a:spcAft>
              <a:buFont typeface="Arial" pitchFamily="34" charset="0"/>
              <a:buNone/>
              <a:defRPr/>
            </a:pPr>
            <a:endParaRPr lang="el-GR" sz="2400" dirty="0"/>
          </a:p>
          <a:p>
            <a:pPr fontAlgn="auto">
              <a:spcAft>
                <a:spcPts val="0"/>
              </a:spcAft>
              <a:buFont typeface="Arial" pitchFamily="34" charset="0"/>
              <a:buNone/>
              <a:defRPr/>
            </a:pPr>
            <a:r>
              <a:rPr lang="el-GR" sz="2400" dirty="0">
                <a:solidFill>
                  <a:srgbClr val="92D050"/>
                </a:solidFill>
              </a:rPr>
              <a:t>ΛΑΝΘΑΝΟΥΣΑ ΣΥΦΙΛΗ  </a:t>
            </a:r>
          </a:p>
          <a:p>
            <a:pPr fontAlgn="auto">
              <a:spcAft>
                <a:spcPts val="0"/>
              </a:spcAft>
              <a:buFont typeface="Arial" pitchFamily="34" charset="0"/>
              <a:buNone/>
              <a:defRPr/>
            </a:pPr>
            <a:r>
              <a:rPr lang="el-GR" sz="2400" dirty="0"/>
              <a:t>(πρώιμη λανθάνουσα &lt; 1 έτος από την μόλυνση</a:t>
            </a:r>
          </a:p>
          <a:p>
            <a:pPr fontAlgn="auto">
              <a:spcAft>
                <a:spcPts val="0"/>
              </a:spcAft>
              <a:buFont typeface="Arial" pitchFamily="34" charset="0"/>
              <a:buNone/>
              <a:defRPr/>
            </a:pPr>
            <a:r>
              <a:rPr lang="el-GR" sz="2400" dirty="0"/>
              <a:t>όψιμη λανθάνουσα &gt; 1 έτος από την μόλυνση)</a:t>
            </a:r>
          </a:p>
          <a:p>
            <a:pPr fontAlgn="auto">
              <a:spcAft>
                <a:spcPts val="0"/>
              </a:spcAft>
              <a:buFont typeface="Arial" pitchFamily="34" charset="0"/>
              <a:buNone/>
              <a:defRPr/>
            </a:pPr>
            <a:endParaRPr lang="el-GR" sz="2400" dirty="0"/>
          </a:p>
          <a:p>
            <a:pPr fontAlgn="auto">
              <a:spcAft>
                <a:spcPts val="0"/>
              </a:spcAft>
              <a:buFont typeface="Arial" pitchFamily="34" charset="0"/>
              <a:buNone/>
              <a:defRPr/>
            </a:pPr>
            <a:r>
              <a:rPr lang="el-GR" sz="2400" dirty="0"/>
              <a:t>δεν υπάρχουν κλινικές βλάβες και η </a:t>
            </a:r>
            <a:r>
              <a:rPr lang="el-GR" sz="2400" dirty="0" err="1"/>
              <a:t>δγν</a:t>
            </a:r>
            <a:r>
              <a:rPr lang="el-GR" sz="2400" dirty="0"/>
              <a:t> </a:t>
            </a:r>
          </a:p>
          <a:p>
            <a:pPr fontAlgn="auto">
              <a:spcAft>
                <a:spcPts val="0"/>
              </a:spcAft>
              <a:buFont typeface="Arial" pitchFamily="34" charset="0"/>
              <a:buNone/>
              <a:defRPr/>
            </a:pPr>
            <a:r>
              <a:rPr lang="el-GR" sz="2400" dirty="0"/>
              <a:t>με ορολογικό έλεγχο </a:t>
            </a:r>
          </a:p>
          <a:p>
            <a:pPr fontAlgn="auto">
              <a:spcAft>
                <a:spcPts val="0"/>
              </a:spcAft>
              <a:buFont typeface="Arial" pitchFamily="34" charset="0"/>
              <a:buNone/>
              <a:defRPr/>
            </a:pPr>
            <a:endParaRPr lang="el-GR" sz="2400" dirty="0"/>
          </a:p>
          <a:p>
            <a:pPr fontAlgn="auto">
              <a:spcAft>
                <a:spcPts val="0"/>
              </a:spcAft>
              <a:buFont typeface="Arial" pitchFamily="34" charset="0"/>
              <a:buNone/>
              <a:defRPr/>
            </a:pPr>
            <a:endParaRPr lang="el-GR" sz="2400" dirty="0"/>
          </a:p>
        </p:txBody>
      </p:sp>
      <p:pic>
        <p:nvPicPr>
          <p:cNvPr id="6148" name="Picture 2" descr="Image result for syphilis rash"/>
          <p:cNvPicPr>
            <a:picLocks noChangeAspect="1" noChangeArrowheads="1"/>
          </p:cNvPicPr>
          <p:nvPr/>
        </p:nvPicPr>
        <p:blipFill>
          <a:blip r:embed="rId2">
            <a:extLst>
              <a:ext uri="{28A0092B-C50C-407E-A947-70E740481C1C}">
                <a14:useLocalDpi xmlns:a14="http://schemas.microsoft.com/office/drawing/2010/main" val="0"/>
              </a:ext>
            </a:extLst>
          </a:blip>
          <a:srcRect t="2930" b="12109"/>
          <a:stretch>
            <a:fillRect/>
          </a:stretch>
        </p:blipFill>
        <p:spPr bwMode="auto">
          <a:xfrm>
            <a:off x="6553200" y="3543300"/>
            <a:ext cx="25908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593259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 Τίτλος"/>
          <p:cNvSpPr>
            <a:spLocks noGrp="1"/>
          </p:cNvSpPr>
          <p:nvPr>
            <p:ph type="title"/>
          </p:nvPr>
        </p:nvSpPr>
        <p:spPr/>
        <p:txBody>
          <a:bodyPr/>
          <a:lstStyle/>
          <a:p>
            <a:r>
              <a:rPr lang="el-GR" sz="3200">
                <a:solidFill>
                  <a:srgbClr val="92D050"/>
                </a:solidFill>
              </a:rPr>
              <a:t>ΤΡΙΤΟΓΟΝΟΣ ΣΥΦΙΛΗ </a:t>
            </a:r>
            <a:br>
              <a:rPr lang="el-GR" sz="3200">
                <a:solidFill>
                  <a:srgbClr val="92D050"/>
                </a:solidFill>
              </a:rPr>
            </a:br>
            <a:r>
              <a:rPr lang="el-GR" sz="2800"/>
              <a:t>3-5 χρόνια μετά την μόλυνση</a:t>
            </a:r>
            <a:endParaRPr lang="el-GR" sz="3200"/>
          </a:p>
        </p:txBody>
      </p:sp>
      <p:sp>
        <p:nvSpPr>
          <p:cNvPr id="7171" name="2 - Θέση περιεχομένου"/>
          <p:cNvSpPr>
            <a:spLocks noGrp="1"/>
          </p:cNvSpPr>
          <p:nvPr>
            <p:ph idx="1"/>
          </p:nvPr>
        </p:nvSpPr>
        <p:spPr/>
        <p:txBody>
          <a:bodyPr/>
          <a:lstStyle/>
          <a:p>
            <a:r>
              <a:rPr lang="el-GR" sz="2400"/>
              <a:t>Κομμιώματα (υποδερματικός, ανώδυνος όγκος που σταδιακά εξελίσσεται έλκος) σε:  δέρμα, οστά, ήπαρ, στόμαχο, έντερο όρχεις, πνεύμονες</a:t>
            </a:r>
          </a:p>
          <a:p>
            <a:r>
              <a:rPr lang="el-GR" sz="2400"/>
              <a:t>Νευροσύφιλη (μηνιγγοαγγειακή σύφιλη, νωτιαία φθίση, προϊούσα γενική παράλυση, ασυμπτωματική) </a:t>
            </a:r>
            <a:r>
              <a:rPr lang="el-GR" sz="2400" b="1">
                <a:solidFill>
                  <a:srgbClr val="92D050"/>
                </a:solidFill>
              </a:rPr>
              <a:t>αλλά μπορεί να εκδηλωθεί σε οποιοδήποτε στάδιο </a:t>
            </a:r>
            <a:r>
              <a:rPr lang="el-GR" sz="2400"/>
              <a:t>αφού η σπειροχαίτη διέρχεται στο ΕΝΥ πολύ γρήγορα μετά τον ενοφθαλμισμό της και τη μόλυνση.</a:t>
            </a:r>
          </a:p>
          <a:p>
            <a:r>
              <a:rPr lang="el-GR" sz="2400"/>
              <a:t>Καρδιαγγειακή σύφιλη (ανεύρυσμα ανιούσας αο, ανεπάρκεια Αο βαλβίδας, στηθάγχη)</a:t>
            </a:r>
          </a:p>
          <a:p>
            <a:pPr>
              <a:buFont typeface="Arial" charset="0"/>
              <a:buNone/>
            </a:pPr>
            <a:endParaRPr lang="el-GR" sz="2400"/>
          </a:p>
        </p:txBody>
      </p:sp>
    </p:spTree>
    <p:extLst>
      <p:ext uri="{BB962C8B-B14F-4D97-AF65-F5344CB8AC3E}">
        <p14:creationId xmlns:p14="http://schemas.microsoft.com/office/powerpoint/2010/main" val="3656640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Θέση περιεχομένου 2"/>
          <p:cNvSpPr>
            <a:spLocks noGrp="1"/>
          </p:cNvSpPr>
          <p:nvPr>
            <p:ph idx="1"/>
          </p:nvPr>
        </p:nvSpPr>
        <p:spPr>
          <a:xfrm>
            <a:off x="445965" y="1268760"/>
            <a:ext cx="4824412" cy="5360988"/>
          </a:xfrm>
        </p:spPr>
        <p:txBody>
          <a:bodyPr/>
          <a:lstStyle/>
          <a:p>
            <a:pPr marL="0" indent="0">
              <a:buFont typeface="Arial" charset="0"/>
              <a:buNone/>
            </a:pPr>
            <a:r>
              <a:rPr lang="el-GR" sz="1800" b="1" dirty="0"/>
              <a:t>Η επιδημία πανώλης </a:t>
            </a:r>
            <a:r>
              <a:rPr lang="el-GR" sz="1800" dirty="0"/>
              <a:t>που ξεσπά τον Μεσαίωνα (</a:t>
            </a:r>
            <a:r>
              <a:rPr lang="en-US" sz="1800" dirty="0"/>
              <a:t>1346</a:t>
            </a:r>
            <a:r>
              <a:rPr lang="el-GR" sz="1800" dirty="0"/>
              <a:t>)</a:t>
            </a:r>
            <a:r>
              <a:rPr lang="en-US" sz="1800" dirty="0"/>
              <a:t> </a:t>
            </a:r>
            <a:r>
              <a:rPr lang="el-GR" sz="1800" dirty="0"/>
              <a:t>και συνεχίζει να προσβάλλει τον πληθυσμό της Ευρώπης υπό μορφή </a:t>
            </a:r>
            <a:r>
              <a:rPr lang="el-GR" sz="1800" dirty="0" err="1"/>
              <a:t>μικρο</a:t>
            </a:r>
            <a:r>
              <a:rPr lang="el-GR" sz="1800" dirty="0"/>
              <a:t>-επιδημιών κατά την Αναγέννηση αποτελεί το καλύτερο παράδειγμα μιας </a:t>
            </a:r>
            <a:r>
              <a:rPr lang="el-GR" sz="1800" b="1" dirty="0"/>
              <a:t>νόσου που θεωρείται αποτέλεσμα θεϊκής τιμωρίας ή σύνδεσης με τον διάβολο. </a:t>
            </a:r>
            <a:br>
              <a:rPr lang="en-US" sz="1800" b="1" dirty="0"/>
            </a:br>
            <a:endParaRPr lang="en-US" sz="1800" b="1" dirty="0"/>
          </a:p>
        </p:txBody>
      </p:sp>
      <p:pic>
        <p:nvPicPr>
          <p:cNvPr id="112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675" y="823913"/>
            <a:ext cx="3860800"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642726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 Τίτλος"/>
          <p:cNvSpPr>
            <a:spLocks noGrp="1"/>
          </p:cNvSpPr>
          <p:nvPr>
            <p:ph type="title"/>
          </p:nvPr>
        </p:nvSpPr>
        <p:spPr/>
        <p:txBody>
          <a:bodyPr/>
          <a:lstStyle/>
          <a:p>
            <a:endParaRPr lang="el-GR"/>
          </a:p>
        </p:txBody>
      </p:sp>
      <p:sp>
        <p:nvSpPr>
          <p:cNvPr id="8195" name="2 - Θέση περιεχομένου"/>
          <p:cNvSpPr>
            <a:spLocks noGrp="1"/>
          </p:cNvSpPr>
          <p:nvPr>
            <p:ph idx="1"/>
          </p:nvPr>
        </p:nvSpPr>
        <p:spPr/>
        <p:txBody>
          <a:bodyPr/>
          <a:lstStyle/>
          <a:p>
            <a:endParaRPr lang="el-GR"/>
          </a:p>
        </p:txBody>
      </p:sp>
      <p:pic>
        <p:nvPicPr>
          <p:cNvPr id="8196" name="Picture 2" descr="http://www.danderm-pdv.is.kkh.dk/moulages/images/pics/syphilis%20late%20benign-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937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descr="http://www.danderm-pdv.is.kkh.dk/moulages/images/pics/syphilis%20late%20benign-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200" y="0"/>
            <a:ext cx="32258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8" descr="http://www.danderm-pdv.is.kkh.dk/moulages/images/pics/syphilis%20late%20benign-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6188" y="2794000"/>
            <a:ext cx="2595562"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64461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l-GR" sz="3600">
                <a:solidFill>
                  <a:srgbClr val="92D050"/>
                </a:solidFill>
              </a:rPr>
              <a:t>ΣΥΓΓΕΝΗΣ ΣΥΦΙΛΗ</a:t>
            </a:r>
          </a:p>
        </p:txBody>
      </p:sp>
      <p:sp>
        <p:nvSpPr>
          <p:cNvPr id="9219" name="Rectangle 3"/>
          <p:cNvSpPr>
            <a:spLocks noGrp="1" noChangeArrowheads="1"/>
          </p:cNvSpPr>
          <p:nvPr>
            <p:ph type="body" idx="1"/>
          </p:nvPr>
        </p:nvSpPr>
        <p:spPr/>
        <p:txBody>
          <a:bodyPr/>
          <a:lstStyle/>
          <a:p>
            <a:endParaRPr lang="el-GR"/>
          </a:p>
        </p:txBody>
      </p:sp>
      <p:pic>
        <p:nvPicPr>
          <p:cNvPr id="9220" name="Picture 7" descr="hutchinson-teeth-seen-in-late-syphil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2150" y="4286250"/>
            <a:ext cx="33718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9" descr="syphilisCongenitalInterstitialKeratiti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30700"/>
            <a:ext cx="33909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1" descr="Full-size image (57 K)">
            <a:hlinkClick r:id="" action="ppaction://noaction"/>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1500188"/>
            <a:ext cx="2587625"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8425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p:cNvSpPr>
          <p:nvPr>
            <p:ph type="body" idx="4294967295"/>
          </p:nvPr>
        </p:nvSpPr>
        <p:spPr>
          <a:xfrm>
            <a:off x="285750" y="1285875"/>
            <a:ext cx="8429625" cy="4643438"/>
          </a:xfrm>
          <a:ln>
            <a:solidFill>
              <a:schemeClr val="accent1"/>
            </a:solidFill>
          </a:ln>
        </p:spPr>
        <p:txBody>
          <a:bodyPr rtlCol="0">
            <a:normAutofit fontScale="92500" lnSpcReduction="10000"/>
          </a:bodyPr>
          <a:lstStyle/>
          <a:p>
            <a:pPr marL="274320" indent="-274320" fontAlgn="auto">
              <a:spcAft>
                <a:spcPts val="0"/>
              </a:spcAft>
              <a:buFont typeface="Arial" pitchFamily="34" charset="0"/>
              <a:buNone/>
              <a:defRPr/>
            </a:pPr>
            <a:endParaRPr lang="el-GR" sz="2800" u="sng" dirty="0">
              <a:solidFill>
                <a:schemeClr val="accent5">
                  <a:lumMod val="20000"/>
                  <a:lumOff val="80000"/>
                </a:schemeClr>
              </a:solidFill>
            </a:endParaRPr>
          </a:p>
          <a:p>
            <a:pPr marL="274320" indent="-274320" fontAlgn="auto">
              <a:spcAft>
                <a:spcPts val="0"/>
              </a:spcAft>
              <a:buFont typeface="Wingdings 3"/>
              <a:buChar char=""/>
              <a:defRPr/>
            </a:pPr>
            <a:endParaRPr lang="el-GR" sz="2800" u="sng" dirty="0">
              <a:solidFill>
                <a:schemeClr val="accent5">
                  <a:lumMod val="20000"/>
                  <a:lumOff val="80000"/>
                </a:schemeClr>
              </a:solidFill>
            </a:endParaRPr>
          </a:p>
          <a:p>
            <a:pPr marL="274320" indent="-274320" fontAlgn="auto">
              <a:spcAft>
                <a:spcPts val="0"/>
              </a:spcAft>
              <a:buFont typeface="Wingdings 3"/>
              <a:buChar char=""/>
              <a:defRPr/>
            </a:pPr>
            <a:r>
              <a:rPr lang="el-GR" sz="2800" u="sng" dirty="0">
                <a:solidFill>
                  <a:srgbClr val="92D050"/>
                </a:solidFill>
              </a:rPr>
              <a:t>Η </a:t>
            </a:r>
            <a:r>
              <a:rPr lang="el-GR" sz="2800" b="1" u="sng" dirty="0">
                <a:solidFill>
                  <a:srgbClr val="92D050"/>
                </a:solidFill>
              </a:rPr>
              <a:t>Προκολομβιανή θεωρία</a:t>
            </a:r>
            <a:r>
              <a:rPr lang="el-GR" sz="2800" u="sng" dirty="0">
                <a:solidFill>
                  <a:srgbClr val="92D050"/>
                </a:solidFill>
              </a:rPr>
              <a:t> </a:t>
            </a:r>
            <a:r>
              <a:rPr lang="el-GR" sz="2800" dirty="0"/>
              <a:t>υποστηρίζει ότι η σύφιλη προϋπήρχε της ανακάλυψης της Αμερικής στη</a:t>
            </a:r>
            <a:r>
              <a:rPr lang="el-GR" sz="2800" i="1" dirty="0"/>
              <a:t> </a:t>
            </a:r>
            <a:r>
              <a:rPr lang="el-GR" sz="2800" dirty="0"/>
              <a:t>γηραιά ήπειρο</a:t>
            </a:r>
            <a:endParaRPr lang="en-US" sz="2800" dirty="0"/>
          </a:p>
          <a:p>
            <a:pPr marL="274320" indent="-274320" fontAlgn="auto">
              <a:spcAft>
                <a:spcPts val="0"/>
              </a:spcAft>
              <a:buFont typeface="Wingdings 3"/>
              <a:buChar char=""/>
              <a:defRPr/>
            </a:pPr>
            <a:endParaRPr lang="el-GR" sz="2800" i="1" dirty="0">
              <a:solidFill>
                <a:schemeClr val="accent5">
                  <a:lumMod val="20000"/>
                  <a:lumOff val="80000"/>
                </a:schemeClr>
              </a:solidFill>
            </a:endParaRPr>
          </a:p>
          <a:p>
            <a:pPr marL="274320" indent="-274320" fontAlgn="auto">
              <a:spcAft>
                <a:spcPts val="0"/>
              </a:spcAft>
              <a:buFont typeface="Wingdings 3"/>
              <a:buChar char=""/>
              <a:defRPr/>
            </a:pPr>
            <a:r>
              <a:rPr lang="el-GR" sz="2800" dirty="0">
                <a:solidFill>
                  <a:srgbClr val="92D050"/>
                </a:solidFill>
              </a:rPr>
              <a:t> Η </a:t>
            </a:r>
            <a:r>
              <a:rPr lang="el-GR" sz="2800" b="1" u="sng" dirty="0">
                <a:solidFill>
                  <a:srgbClr val="92D050"/>
                </a:solidFill>
              </a:rPr>
              <a:t>Κολομβιανή θεωρία</a:t>
            </a:r>
            <a:r>
              <a:rPr lang="el-GR" sz="2800" u="sng" dirty="0">
                <a:solidFill>
                  <a:srgbClr val="92D050"/>
                </a:solidFill>
              </a:rPr>
              <a:t> </a:t>
            </a:r>
            <a:r>
              <a:rPr lang="el-GR" sz="2800" dirty="0"/>
              <a:t>υποστηρίζει ότι η σύφιλη μεταδόθηκε στους ναύτες του Κολόμβου από τους ιθαγενείς των Δυτικών Ινδιών και στη συνέχεια, μετά την επάνοδό των πληρωμάτων στην Ισπανία, εξαπλώθηκε στον πληθυσμό της Ευρώπης</a:t>
            </a:r>
          </a:p>
          <a:p>
            <a:pPr marL="274320" indent="-274320" fontAlgn="auto">
              <a:spcAft>
                <a:spcPts val="0"/>
              </a:spcAft>
              <a:buFont typeface="Wingdings 3" pitchFamily="18" charset="2"/>
              <a:buNone/>
              <a:defRPr/>
            </a:pPr>
            <a:endParaRPr lang="el-GR" sz="2800" u="sng" dirty="0">
              <a:solidFill>
                <a:schemeClr val="accent5">
                  <a:lumMod val="60000"/>
                  <a:lumOff val="40000"/>
                </a:schemeClr>
              </a:solidFill>
            </a:endParaRPr>
          </a:p>
        </p:txBody>
      </p:sp>
      <p:pic>
        <p:nvPicPr>
          <p:cNvPr id="13315" name="Picture 8" descr="mark circle orange question color answer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1938" y="0"/>
            <a:ext cx="137795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76598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p:cNvSpPr>
          <p:nvPr>
            <p:ph type="title"/>
          </p:nvPr>
        </p:nvSpPr>
        <p:spPr>
          <a:xfrm>
            <a:off x="457200" y="152400"/>
            <a:ext cx="8229600" cy="919163"/>
          </a:xfrm>
        </p:spPr>
        <p:txBody>
          <a:bodyPr rtlCol="0">
            <a:normAutofit/>
          </a:bodyPr>
          <a:lstStyle/>
          <a:p>
            <a:pPr fontAlgn="auto">
              <a:spcAft>
                <a:spcPts val="0"/>
              </a:spcAft>
              <a:defRPr/>
            </a:pPr>
            <a:r>
              <a:rPr lang="el-GR" sz="2400" dirty="0"/>
              <a:t>1492, Ο Χριστόφορος Κολόμβος και ο Χερνάντο Κορτέζ με τους ιθαγενείς της Αμερικής</a:t>
            </a:r>
          </a:p>
        </p:txBody>
      </p:sp>
      <p:sp>
        <p:nvSpPr>
          <p:cNvPr id="14339" name="Rectangle 3"/>
          <p:cNvSpPr>
            <a:spLocks noGrp="1"/>
          </p:cNvSpPr>
          <p:nvPr>
            <p:ph type="body" sz="half" idx="1"/>
          </p:nvPr>
        </p:nvSpPr>
        <p:spPr>
          <a:xfrm>
            <a:off x="457200" y="1774825"/>
            <a:ext cx="4195763" cy="4625975"/>
          </a:xfrm>
        </p:spPr>
        <p:txBody>
          <a:bodyPr/>
          <a:lstStyle/>
          <a:p>
            <a:endParaRPr lang="el-GR" sz="2800"/>
          </a:p>
        </p:txBody>
      </p:sp>
      <p:pic>
        <p:nvPicPr>
          <p:cNvPr id="40964" name="Picture 4" descr="colomb"/>
          <p:cNvPicPr>
            <a:picLocks noGrp="1" noChangeAspect="1" noChangeArrowheads="1"/>
          </p:cNvPicPr>
          <p:nvPr>
            <p:ph sz="half" idx="2"/>
          </p:nvPr>
        </p:nvPicPr>
        <p:blipFill>
          <a:blip r:embed="rId2"/>
          <a:srcRect l="36351" t="7645" r="14014" b="65706"/>
          <a:stretch>
            <a:fillRect/>
          </a:stretch>
        </p:blipFill>
        <p:spPr>
          <a:xfrm>
            <a:off x="357188" y="2000250"/>
            <a:ext cx="5627687" cy="4273550"/>
          </a:xfrm>
          <a:ln w="38100" cap="sq">
            <a:solidFill>
              <a:schemeClr val="tx2">
                <a:lumMod val="90000"/>
              </a:schemeClr>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955091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273050"/>
            <a:ext cx="8229600" cy="1162050"/>
          </a:xfrm>
        </p:spPr>
        <p:txBody>
          <a:bodyPr rtlCol="0">
            <a:noAutofit/>
          </a:bodyPr>
          <a:lstStyle/>
          <a:p>
            <a:pPr fontAlgn="auto">
              <a:spcAft>
                <a:spcPts val="0"/>
              </a:spcAft>
              <a:defRPr/>
            </a:pPr>
            <a:r>
              <a:rPr lang="el-GR" sz="2400" dirty="0"/>
              <a:t>Κάρολος Η΄της Γαλλίας </a:t>
            </a:r>
            <a:r>
              <a:rPr lang="fr-FR" sz="2400" dirty="0"/>
              <a:t>( 1470 – 1498)</a:t>
            </a:r>
            <a:br>
              <a:rPr lang="el-GR" sz="2400" dirty="0"/>
            </a:br>
            <a:r>
              <a:rPr lang="el-GR" sz="2400" b="1" dirty="0"/>
              <a:t>Εκστρατεία κατά της Νάπολης</a:t>
            </a:r>
            <a:br>
              <a:rPr lang="fr-FR" sz="2400" dirty="0"/>
            </a:br>
            <a:endParaRPr lang="el-GR" sz="2400" dirty="0"/>
          </a:p>
        </p:txBody>
      </p:sp>
      <p:sp>
        <p:nvSpPr>
          <p:cNvPr id="43011" name="Text Placeholder 2"/>
          <p:cNvSpPr>
            <a:spLocks noGrp="1"/>
          </p:cNvSpPr>
          <p:nvPr>
            <p:ph type="body" idx="4294967295"/>
          </p:nvPr>
        </p:nvSpPr>
        <p:spPr>
          <a:xfrm>
            <a:off x="0" y="1357313"/>
            <a:ext cx="4343400" cy="5286375"/>
          </a:xfrm>
        </p:spPr>
        <p:txBody>
          <a:bodyPr rtlCol="0">
            <a:normAutofit fontScale="92500" lnSpcReduction="10000"/>
          </a:bodyPr>
          <a:lstStyle/>
          <a:p>
            <a:pPr marL="53975" indent="0" fontAlgn="auto">
              <a:spcAft>
                <a:spcPts val="0"/>
              </a:spcAft>
              <a:buFont typeface="Wingdings 3"/>
              <a:buChar char=""/>
              <a:defRPr/>
            </a:pPr>
            <a:endParaRPr lang="el-GR" sz="2800" dirty="0"/>
          </a:p>
          <a:p>
            <a:pPr marL="53975" indent="0" fontAlgn="auto">
              <a:spcAft>
                <a:spcPts val="0"/>
              </a:spcAft>
              <a:buFont typeface="Wingdings 3"/>
              <a:buChar char=""/>
              <a:defRPr/>
            </a:pPr>
            <a:endParaRPr lang="el-GR" sz="2800" dirty="0"/>
          </a:p>
          <a:p>
            <a:pPr marL="53975" indent="0" fontAlgn="auto">
              <a:spcAft>
                <a:spcPts val="0"/>
              </a:spcAft>
              <a:buFont typeface="Wingdings 3"/>
              <a:buChar char=""/>
              <a:defRPr/>
            </a:pPr>
            <a:endParaRPr lang="el-GR" sz="2800" dirty="0"/>
          </a:p>
          <a:p>
            <a:pPr marL="53975" indent="0" fontAlgn="auto">
              <a:spcAft>
                <a:spcPts val="0"/>
              </a:spcAft>
              <a:buFont typeface="Wingdings 3"/>
              <a:buChar char=""/>
              <a:defRPr/>
            </a:pPr>
            <a:endParaRPr lang="el-GR" sz="2800" dirty="0"/>
          </a:p>
          <a:p>
            <a:pPr marL="53975" indent="0" fontAlgn="auto">
              <a:spcAft>
                <a:spcPts val="0"/>
              </a:spcAft>
              <a:buFont typeface="Wingdings 3"/>
              <a:buChar char=""/>
              <a:defRPr/>
            </a:pPr>
            <a:endParaRPr lang="el-GR" sz="2800" dirty="0"/>
          </a:p>
          <a:p>
            <a:pPr marL="53975" indent="0" fontAlgn="auto">
              <a:spcAft>
                <a:spcPts val="0"/>
              </a:spcAft>
              <a:buFont typeface="Wingdings 3"/>
              <a:buChar char=""/>
              <a:defRPr/>
            </a:pPr>
            <a:endParaRPr lang="el-GR" sz="2800" dirty="0"/>
          </a:p>
          <a:p>
            <a:pPr marL="53975" indent="0" fontAlgn="auto">
              <a:spcAft>
                <a:spcPts val="0"/>
              </a:spcAft>
              <a:buFont typeface="Wingdings 3"/>
              <a:buChar char=""/>
              <a:defRPr/>
            </a:pPr>
            <a:endParaRPr lang="el-GR" sz="2800" dirty="0"/>
          </a:p>
          <a:p>
            <a:pPr marL="53975" indent="0" fontAlgn="auto">
              <a:spcAft>
                <a:spcPts val="0"/>
              </a:spcAft>
              <a:buFont typeface="Wingdings 3"/>
              <a:buChar char=""/>
              <a:defRPr/>
            </a:pPr>
            <a:endParaRPr lang="el-GR" sz="2800" dirty="0"/>
          </a:p>
          <a:p>
            <a:pPr marL="53975" indent="0" fontAlgn="auto">
              <a:spcAft>
                <a:spcPts val="0"/>
              </a:spcAft>
              <a:buFont typeface="Wingdings 3"/>
              <a:buChar char=""/>
              <a:defRPr/>
            </a:pPr>
            <a:endParaRPr lang="el-GR" sz="2800" dirty="0"/>
          </a:p>
          <a:p>
            <a:pPr marL="53975" indent="0" fontAlgn="auto">
              <a:spcAft>
                <a:spcPts val="0"/>
              </a:spcAft>
              <a:buFont typeface="Wingdings 2" pitchFamily="18" charset="2"/>
              <a:buNone/>
              <a:defRPr/>
            </a:pPr>
            <a:endParaRPr lang="el-GR" sz="2800" dirty="0"/>
          </a:p>
          <a:p>
            <a:pPr marL="53975" indent="0" fontAlgn="auto">
              <a:spcAft>
                <a:spcPts val="0"/>
              </a:spcAft>
              <a:buFont typeface="Wingdings 2" pitchFamily="18" charset="2"/>
              <a:buNone/>
              <a:defRPr/>
            </a:pPr>
            <a:r>
              <a:rPr lang="el-GR" sz="2200" b="1" dirty="0">
                <a:effectLst>
                  <a:outerShdw blurRad="38100" dist="38100" dir="2700000" algn="tl">
                    <a:srgbClr val="000000">
                      <a:alpha val="43137"/>
                    </a:srgbClr>
                  </a:outerShdw>
                </a:effectLst>
              </a:rPr>
              <a:t>Νάπολη, 1494:  ξεσπά η πρώτη επιδημία της νόσου</a:t>
            </a:r>
          </a:p>
        </p:txBody>
      </p:sp>
      <p:pic>
        <p:nvPicPr>
          <p:cNvPr id="66565" name="Content Placeholder 4" descr="_charles III.JPG"/>
          <p:cNvPicPr>
            <a:picLocks noChangeAspect="1"/>
          </p:cNvPicPr>
          <p:nvPr/>
        </p:nvPicPr>
        <p:blipFill>
          <a:blip r:embed="rId2" cstate="print"/>
          <a:srcRect l="9073" t="2951" r="41531" b="52852"/>
          <a:stretch>
            <a:fillRect/>
          </a:stretch>
        </p:blipFill>
        <p:spPr bwMode="auto">
          <a:xfrm>
            <a:off x="7352074" y="0"/>
            <a:ext cx="1791926" cy="2267578"/>
          </a:xfrm>
          <a:prstGeom prst="ellipse">
            <a:avLst/>
          </a:prstGeom>
          <a:noFill/>
          <a:ln w="9525">
            <a:noFill/>
            <a:miter lim="800000"/>
            <a:headEnd/>
            <a:tailEnd/>
          </a:ln>
          <a:effectLst>
            <a:glow rad="63500">
              <a:schemeClr val="accent1">
                <a:satMod val="175000"/>
                <a:alpha val="40000"/>
              </a:schemeClr>
            </a:glow>
          </a:effectLst>
          <a:scene3d>
            <a:camera prst="orthographicFront"/>
            <a:lightRig rig="threePt" dir="t"/>
          </a:scene3d>
          <a:sp3d>
            <a:bevelT prst="relaxedInset"/>
          </a:sp3d>
        </p:spPr>
      </p:pic>
      <p:pic>
        <p:nvPicPr>
          <p:cNvPr id="89095" name="Picture 7" descr="http://www.nhn.ou.edu/~jeffery/astro/italy/italy_1494_shepherd.jpg"/>
          <p:cNvPicPr>
            <a:picLocks noChangeAspect="1" noChangeArrowheads="1"/>
          </p:cNvPicPr>
          <p:nvPr/>
        </p:nvPicPr>
        <p:blipFill>
          <a:blip r:embed="rId3"/>
          <a:srcRect l="29975" t="45269" r="1683" b="9083"/>
          <a:stretch>
            <a:fillRect/>
          </a:stretch>
        </p:blipFill>
        <p:spPr bwMode="auto">
          <a:xfrm>
            <a:off x="214313" y="1500188"/>
            <a:ext cx="4479925" cy="4191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Oval 11"/>
          <p:cNvSpPr/>
          <p:nvPr/>
        </p:nvSpPr>
        <p:spPr>
          <a:xfrm>
            <a:off x="1928813" y="2000250"/>
            <a:ext cx="914400" cy="914400"/>
          </a:xfrm>
          <a:prstGeom prst="ellipse">
            <a:avLst/>
          </a:prstGeom>
          <a:no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Tree>
    <p:extLst>
      <p:ext uri="{BB962C8B-B14F-4D97-AF65-F5344CB8AC3E}">
        <p14:creationId xmlns:p14="http://schemas.microsoft.com/office/powerpoint/2010/main" val="1348366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fontAlgn="auto">
              <a:spcAft>
                <a:spcPts val="0"/>
              </a:spcAft>
              <a:defRPr/>
            </a:pPr>
            <a:r>
              <a:rPr lang="fr-FR" sz="2800" dirty="0"/>
              <a:t>Hôtel-Dieu Lyon </a:t>
            </a:r>
            <a:br>
              <a:rPr lang="el-GR" sz="2800" dirty="0"/>
            </a:br>
            <a:r>
              <a:rPr lang="el-GR" sz="2800" dirty="0"/>
              <a:t>(15</a:t>
            </a:r>
            <a:r>
              <a:rPr lang="el-GR" sz="2800" baseline="30000" dirty="0"/>
              <a:t>ος </a:t>
            </a:r>
            <a:r>
              <a:rPr lang="el-GR" sz="2800" dirty="0"/>
              <a:t>αι.)</a:t>
            </a:r>
          </a:p>
        </p:txBody>
      </p:sp>
      <p:pic>
        <p:nvPicPr>
          <p:cNvPr id="44035" name="Content Placeholder 4" descr="_rabelais.JPG"/>
          <p:cNvPicPr>
            <a:picLocks noGrp="1" noChangeAspect="1"/>
          </p:cNvPicPr>
          <p:nvPr>
            <p:ph idx="1"/>
          </p:nvPr>
        </p:nvPicPr>
        <p:blipFill>
          <a:blip r:embed="rId2" cstate="print"/>
          <a:srcRect l="9451" t="52570" r="5493" b="7331"/>
          <a:stretch>
            <a:fillRect/>
          </a:stretch>
        </p:blipFill>
        <p:spPr>
          <a:xfrm>
            <a:off x="714348" y="1428736"/>
            <a:ext cx="7715304" cy="5143536"/>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37733398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Τίτλος 1"/>
          <p:cNvSpPr>
            <a:spLocks noGrp="1"/>
          </p:cNvSpPr>
          <p:nvPr>
            <p:ph type="title"/>
          </p:nvPr>
        </p:nvSpPr>
        <p:spPr/>
        <p:txBody>
          <a:bodyPr/>
          <a:lstStyle/>
          <a:p>
            <a:endParaRPr lang="el-GR"/>
          </a:p>
        </p:txBody>
      </p:sp>
      <p:sp>
        <p:nvSpPr>
          <p:cNvPr id="12291" name="Θέση περιεχομένου 2"/>
          <p:cNvSpPr>
            <a:spLocks noGrp="1"/>
          </p:cNvSpPr>
          <p:nvPr>
            <p:ph idx="1"/>
          </p:nvPr>
        </p:nvSpPr>
        <p:spPr>
          <a:xfrm>
            <a:off x="179388" y="4797425"/>
            <a:ext cx="8507412" cy="1800225"/>
          </a:xfrm>
        </p:spPr>
        <p:txBody>
          <a:bodyPr/>
          <a:lstStyle/>
          <a:p>
            <a:r>
              <a:rPr lang="el-GR" sz="2000"/>
              <a:t>O Bartholomaeus Steber (-1506), καθηγητής στην Ιατρική Σχολή της Βιέννης, και συγγραφέας του έργου για τη σύφιλη </a:t>
            </a:r>
            <a:r>
              <a:rPr lang="el-GR" sz="2000" i="1"/>
              <a:t>Malafranzos, morbo Gallorum, praeservatio ac cura </a:t>
            </a:r>
            <a:r>
              <a:rPr lang="el-GR" sz="2000"/>
              <a:t>(Θεραπεία και πρόληψη της γαλλικής νόσου) (1498), ορίζει ως καθοριστική στιγμή της εμφάνισης της σύφιλης, την είσοδο του Άρη στον όγδοο οίκο του Κριού.</a:t>
            </a:r>
          </a:p>
          <a:p>
            <a:endParaRPr lang="el-GR" sz="2000"/>
          </a:p>
        </p:txBody>
      </p:sp>
      <p:pic>
        <p:nvPicPr>
          <p:cNvPr id="122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219075"/>
            <a:ext cx="3527425" cy="448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76303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43063"/>
          </a:xfrm>
        </p:spPr>
        <p:txBody>
          <a:bodyPr rtlCol="0">
            <a:noAutofit/>
          </a:bodyPr>
          <a:lstStyle/>
          <a:p>
            <a:pPr fontAlgn="auto">
              <a:spcAft>
                <a:spcPts val="0"/>
              </a:spcAft>
              <a:defRPr/>
            </a:pPr>
            <a:r>
              <a:rPr lang="fr-FR" sz="2400" dirty="0">
                <a:effectLst>
                  <a:outerShdw blurRad="38100" dist="38100" dir="2700000" algn="tl">
                    <a:srgbClr val="000000">
                      <a:alpha val="43137"/>
                    </a:srgbClr>
                  </a:outerShdw>
                </a:effectLst>
              </a:rPr>
              <a:t>Girolamo </a:t>
            </a:r>
            <a:r>
              <a:rPr lang="fr-FR" sz="2400" dirty="0" err="1">
                <a:effectLst>
                  <a:outerShdw blurRad="38100" dist="38100" dir="2700000" algn="tl">
                    <a:srgbClr val="000000">
                      <a:alpha val="43137"/>
                    </a:srgbClr>
                  </a:outerShdw>
                </a:effectLst>
              </a:rPr>
              <a:t>Fracastoro</a:t>
            </a:r>
            <a:r>
              <a:rPr lang="fr-FR" sz="2400" dirty="0">
                <a:effectLst>
                  <a:outerShdw blurRad="38100" dist="38100" dir="2700000" algn="tl">
                    <a:srgbClr val="000000">
                      <a:alpha val="43137"/>
                    </a:srgbClr>
                  </a:outerShdw>
                </a:effectLst>
              </a:rPr>
              <a:t>  (1478 -1553)</a:t>
            </a:r>
            <a:br>
              <a:rPr lang="el-GR" sz="2400" dirty="0">
                <a:effectLst>
                  <a:outerShdw blurRad="38100" dist="38100" dir="2700000" algn="tl">
                    <a:srgbClr val="000000">
                      <a:alpha val="43137"/>
                    </a:srgbClr>
                  </a:outerShdw>
                </a:effectLst>
              </a:rPr>
            </a:br>
            <a:r>
              <a:rPr lang="fr-FR" sz="2400" i="1" dirty="0">
                <a:effectLst>
                  <a:outerShdw blurRad="38100" dist="38100" dir="2700000" algn="tl">
                    <a:srgbClr val="000000">
                      <a:alpha val="43137"/>
                    </a:srgbClr>
                  </a:outerShdw>
                </a:effectLst>
              </a:rPr>
              <a:t>Syphilis </a:t>
            </a:r>
            <a:r>
              <a:rPr lang="fr-FR" sz="2400" i="1" dirty="0" err="1">
                <a:effectLst>
                  <a:outerShdw blurRad="38100" dist="38100" dir="2700000" algn="tl">
                    <a:srgbClr val="000000">
                      <a:alpha val="43137"/>
                    </a:srgbClr>
                  </a:outerShdw>
                </a:effectLst>
              </a:rPr>
              <a:t>sive</a:t>
            </a:r>
            <a:r>
              <a:rPr lang="fr-FR" sz="2400" i="1" dirty="0">
                <a:effectLst>
                  <a:outerShdw blurRad="38100" dist="38100" dir="2700000" algn="tl">
                    <a:srgbClr val="000000">
                      <a:alpha val="43137"/>
                    </a:srgbClr>
                  </a:outerShdw>
                </a:effectLst>
              </a:rPr>
              <a:t> morbus </a:t>
            </a:r>
            <a:r>
              <a:rPr lang="fr-FR" sz="2400" i="1" dirty="0" err="1">
                <a:effectLst>
                  <a:outerShdw blurRad="38100" dist="38100" dir="2700000" algn="tl">
                    <a:srgbClr val="000000">
                      <a:alpha val="43137"/>
                    </a:srgbClr>
                  </a:outerShdw>
                </a:effectLst>
              </a:rPr>
              <a:t>gallicus</a:t>
            </a:r>
            <a:r>
              <a:rPr lang="fr-FR" sz="2400" i="1" dirty="0">
                <a:effectLst>
                  <a:outerShdw blurRad="38100" dist="38100" dir="2700000" algn="tl">
                    <a:srgbClr val="000000">
                      <a:alpha val="43137"/>
                    </a:srgbClr>
                  </a:outerShdw>
                </a:effectLst>
              </a:rPr>
              <a:t> </a:t>
            </a:r>
            <a:r>
              <a:rPr lang="el-GR" sz="2400" i="1" dirty="0">
                <a:effectLst>
                  <a:outerShdw blurRad="38100" dist="38100" dir="2700000" algn="tl">
                    <a:srgbClr val="000000">
                      <a:alpha val="43137"/>
                    </a:srgbClr>
                  </a:outerShdw>
                </a:effectLst>
              </a:rPr>
              <a:t>(Σύφιλη ή η γαλλική νόσος)</a:t>
            </a:r>
            <a:br>
              <a:rPr lang="el-GR" sz="2400" i="1" dirty="0">
                <a:effectLst>
                  <a:outerShdw blurRad="38100" dist="38100" dir="2700000" algn="tl">
                    <a:srgbClr val="000000">
                      <a:alpha val="43137"/>
                    </a:srgbClr>
                  </a:outerShdw>
                </a:effectLst>
              </a:rPr>
            </a:br>
            <a:endParaRPr lang="el-GR" sz="2400" i="1" dirty="0">
              <a:effectLst>
                <a:outerShdw blurRad="38100" dist="38100" dir="2700000" algn="tl">
                  <a:srgbClr val="000000">
                    <a:alpha val="43137"/>
                  </a:srgbClr>
                </a:outerShdw>
              </a:effectLst>
            </a:endParaRPr>
          </a:p>
        </p:txBody>
      </p:sp>
      <p:sp>
        <p:nvSpPr>
          <p:cNvPr id="7" name="6 - Θέση περιεχομένου"/>
          <p:cNvSpPr>
            <a:spLocks noGrp="1"/>
          </p:cNvSpPr>
          <p:nvPr>
            <p:ph idx="1"/>
          </p:nvPr>
        </p:nvSpPr>
        <p:spPr>
          <a:xfrm>
            <a:off x="457200" y="857250"/>
            <a:ext cx="8229600" cy="5299075"/>
          </a:xfrm>
        </p:spPr>
        <p:txBody>
          <a:bodyPr rtlCol="0">
            <a:normAutofit/>
          </a:bodyPr>
          <a:lstStyle/>
          <a:p>
            <a:pPr algn="ctr" fontAlgn="auto">
              <a:spcAft>
                <a:spcPts val="0"/>
              </a:spcAft>
              <a:buFont typeface="Wingdings 3" pitchFamily="18" charset="2"/>
              <a:buNone/>
              <a:defRPr/>
            </a:pPr>
            <a:r>
              <a:rPr lang="el-GR" sz="2400" i="1" dirty="0">
                <a:solidFill>
                  <a:srgbClr val="92D050"/>
                </a:solidFill>
                <a:effectLst>
                  <a:outerShdw blurRad="38100" dist="38100" dir="2700000" algn="tl">
                    <a:srgbClr val="000000">
                      <a:alpha val="43137"/>
                    </a:srgbClr>
                  </a:outerShdw>
                </a:effectLst>
              </a:rPr>
              <a:t>Και μαζί με τα βέλη του Έρωτα, ο όφις τσιμπάει </a:t>
            </a:r>
            <a:endParaRPr lang="el-GR" sz="2400" dirty="0">
              <a:solidFill>
                <a:srgbClr val="92D050"/>
              </a:solidFill>
              <a:effectLst>
                <a:outerShdw blurRad="38100" dist="38100" dir="2700000" algn="tl">
                  <a:srgbClr val="000000">
                    <a:alpha val="43137"/>
                  </a:srgbClr>
                </a:outerShdw>
              </a:effectLst>
            </a:endParaRPr>
          </a:p>
          <a:p>
            <a:pPr fontAlgn="auto">
              <a:spcAft>
                <a:spcPts val="0"/>
              </a:spcAft>
              <a:buFont typeface="Wingdings 3" pitchFamily="18" charset="2"/>
              <a:buNone/>
              <a:defRPr/>
            </a:pPr>
            <a:br>
              <a:rPr lang="el-GR" sz="2800" i="1" dirty="0">
                <a:solidFill>
                  <a:schemeClr val="accent5">
                    <a:lumMod val="60000"/>
                    <a:lumOff val="40000"/>
                  </a:schemeClr>
                </a:solidFill>
                <a:effectLst>
                  <a:outerShdw blurRad="38100" dist="38100" dir="2700000" algn="tl">
                    <a:srgbClr val="000000">
                      <a:alpha val="43137"/>
                    </a:srgbClr>
                  </a:outerShdw>
                </a:effectLst>
              </a:rPr>
            </a:br>
            <a:endParaRPr lang="el-GR" dirty="0">
              <a:effectLst>
                <a:outerShdw blurRad="38100" dist="38100" dir="2700000" algn="tl">
                  <a:srgbClr val="000000">
                    <a:alpha val="43137"/>
                  </a:srgbClr>
                </a:outerShdw>
              </a:effectLst>
            </a:endParaRPr>
          </a:p>
        </p:txBody>
      </p:sp>
      <p:pic>
        <p:nvPicPr>
          <p:cNvPr id="3" name="Content Placeholder 4" descr="girolamo fracastoro.JPG"/>
          <p:cNvPicPr>
            <a:picLocks noChangeAspect="1"/>
          </p:cNvPicPr>
          <p:nvPr/>
        </p:nvPicPr>
        <p:blipFill>
          <a:blip r:embed="rId2" cstate="print"/>
          <a:srcRect l="14113" t="56644" r="48589" b="7001"/>
          <a:stretch>
            <a:fillRect/>
          </a:stretch>
        </p:blipFill>
        <p:spPr bwMode="auto">
          <a:xfrm>
            <a:off x="285720" y="1500174"/>
            <a:ext cx="3665182" cy="5051940"/>
          </a:xfrm>
          <a:prstGeom prst="rect">
            <a:avLst/>
          </a:prstGeom>
          <a:noFill/>
          <a:ln w="9525">
            <a:noFill/>
            <a:miter lim="800000"/>
            <a:headEnd/>
            <a:tailEnd/>
          </a:ln>
          <a:effectLst>
            <a:reflection blurRad="6350" stA="50000" endA="300" endPos="55000" dir="5400000" sy="-100000" algn="bl" rotWithShape="0"/>
          </a:effectLst>
          <a:scene3d>
            <a:camera prst="orthographicFront"/>
            <a:lightRig rig="threePt" dir="t"/>
          </a:scene3d>
          <a:sp3d>
            <a:bevelT prst="convex"/>
          </a:sp3d>
        </p:spPr>
      </p:pic>
      <p:pic>
        <p:nvPicPr>
          <p:cNvPr id="4" name="Content Placeholder 4" descr="girolamo fracastoro.JPG"/>
          <p:cNvPicPr>
            <a:picLocks noChangeAspect="1"/>
          </p:cNvPicPr>
          <p:nvPr/>
        </p:nvPicPr>
        <p:blipFill>
          <a:blip r:embed="rId2" cstate="print"/>
          <a:srcRect l="55444" t="55009" r="6250" b="5783"/>
          <a:stretch>
            <a:fillRect/>
          </a:stretch>
        </p:blipFill>
        <p:spPr bwMode="auto">
          <a:xfrm>
            <a:off x="4929190" y="1409602"/>
            <a:ext cx="3764236" cy="5448398"/>
          </a:xfrm>
          <a:prstGeom prst="roundRect">
            <a:avLst/>
          </a:prstGeom>
          <a:noFill/>
          <a:ln w="9525">
            <a:noFill/>
            <a:miter lim="800000"/>
            <a:headEnd/>
            <a:tailEnd/>
          </a:ln>
        </p:spPr>
      </p:pic>
      <p:sp>
        <p:nvSpPr>
          <p:cNvPr id="18438" name="Rectangle 2"/>
          <p:cNvSpPr>
            <a:spLocks noChangeArrowheads="1"/>
          </p:cNvSpPr>
          <p:nvPr/>
        </p:nvSpPr>
        <p:spPr bwMode="auto">
          <a:xfrm>
            <a:off x="4057650" y="571500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just"/>
            <a:endParaRPr lang="el-GR" sz="2000">
              <a:solidFill>
                <a:srgbClr val="92D050"/>
              </a:solidFill>
              <a:ea typeface="Calibri" pitchFamily="34" charset="0"/>
              <a:cs typeface="Times New Roman" pitchFamily="18" charset="0"/>
            </a:endParaRPr>
          </a:p>
        </p:txBody>
      </p:sp>
    </p:spTree>
    <p:extLst>
      <p:ext uri="{BB962C8B-B14F-4D97-AF65-F5344CB8AC3E}">
        <p14:creationId xmlns:p14="http://schemas.microsoft.com/office/powerpoint/2010/main" val="21661404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 Τίτλος"/>
          <p:cNvSpPr>
            <a:spLocks noGrp="1"/>
          </p:cNvSpPr>
          <p:nvPr>
            <p:ph type="title"/>
          </p:nvPr>
        </p:nvSpPr>
        <p:spPr>
          <a:xfrm>
            <a:off x="457200" y="152400"/>
            <a:ext cx="8229600" cy="847725"/>
          </a:xfrm>
        </p:spPr>
        <p:txBody>
          <a:bodyPr/>
          <a:lstStyle/>
          <a:p>
            <a:endParaRPr lang="el-GR"/>
          </a:p>
        </p:txBody>
      </p:sp>
      <p:pic>
        <p:nvPicPr>
          <p:cNvPr id="19459" name="5 - Εικόνα" descr="SMHS1038_000_01.jpg"/>
          <p:cNvPicPr>
            <a:picLocks noChangeAspect="1"/>
          </p:cNvPicPr>
          <p:nvPr/>
        </p:nvPicPr>
        <p:blipFill>
          <a:blip r:embed="rId2">
            <a:extLst>
              <a:ext uri="{28A0092B-C50C-407E-A947-70E740481C1C}">
                <a14:useLocalDpi xmlns:a14="http://schemas.microsoft.com/office/drawing/2010/main" val="0"/>
              </a:ext>
            </a:extLst>
          </a:blip>
          <a:srcRect b="4321"/>
          <a:stretch>
            <a:fillRect/>
          </a:stretch>
        </p:blipFill>
        <p:spPr bwMode="auto">
          <a:xfrm>
            <a:off x="0" y="3314700"/>
            <a:ext cx="5851525"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 Ορθογώνιο"/>
          <p:cNvSpPr/>
          <p:nvPr/>
        </p:nvSpPr>
        <p:spPr>
          <a:xfrm>
            <a:off x="0" y="1285875"/>
            <a:ext cx="5357813" cy="2246313"/>
          </a:xfrm>
          <a:prstGeom prst="rect">
            <a:avLst/>
          </a:prstGeom>
        </p:spPr>
        <p:txBody>
          <a:bodyPr>
            <a:spAutoFit/>
          </a:bodyPr>
          <a:lstStyle/>
          <a:p>
            <a:pPr fontAlgn="auto">
              <a:spcBef>
                <a:spcPts val="0"/>
              </a:spcBef>
              <a:spcAft>
                <a:spcPts val="0"/>
              </a:spcAft>
              <a:defRPr/>
            </a:pPr>
            <a:r>
              <a:rPr lang="el-GR" sz="2000" dirty="0">
                <a:latin typeface="+mn-lt"/>
                <a:cs typeface="+mn-cs"/>
              </a:rPr>
              <a:t>Υιοθέτηση «εθνικού ονόματος», όπως η </a:t>
            </a:r>
            <a:r>
              <a:rPr lang="el-GR" sz="2000" i="1" dirty="0">
                <a:latin typeface="+mn-lt"/>
                <a:cs typeface="+mn-cs"/>
              </a:rPr>
              <a:t>ναπολιτάνικη ασθένεια</a:t>
            </a:r>
            <a:r>
              <a:rPr lang="el-GR" sz="2000" dirty="0">
                <a:latin typeface="+mn-lt"/>
                <a:cs typeface="+mn-cs"/>
              </a:rPr>
              <a:t>, η </a:t>
            </a:r>
            <a:r>
              <a:rPr lang="el-GR" sz="2000" i="1" dirty="0">
                <a:latin typeface="+mn-lt"/>
                <a:cs typeface="+mn-cs"/>
              </a:rPr>
              <a:t>πολωνική</a:t>
            </a:r>
            <a:r>
              <a:rPr lang="el-GR" sz="2000" dirty="0">
                <a:latin typeface="+mn-lt"/>
                <a:cs typeface="+mn-cs"/>
              </a:rPr>
              <a:t> ή η </a:t>
            </a:r>
            <a:r>
              <a:rPr lang="el-GR" sz="2000" i="1" dirty="0">
                <a:latin typeface="+mn-lt"/>
                <a:cs typeface="+mn-cs"/>
              </a:rPr>
              <a:t>γαλλική</a:t>
            </a:r>
            <a:r>
              <a:rPr lang="el-GR" sz="2000" dirty="0">
                <a:latin typeface="+mn-lt"/>
                <a:cs typeface="+mn-cs"/>
              </a:rPr>
              <a:t>, σε μια προσπάθεια μετάθεσης του στίγματος.</a:t>
            </a:r>
            <a:endParaRPr lang="en-US" sz="2000" dirty="0">
              <a:latin typeface="+mn-lt"/>
              <a:cs typeface="+mn-cs"/>
            </a:endParaRPr>
          </a:p>
          <a:p>
            <a:pPr fontAlgn="auto">
              <a:spcBef>
                <a:spcPts val="0"/>
              </a:spcBef>
              <a:spcAft>
                <a:spcPts val="0"/>
              </a:spcAft>
              <a:defRPr/>
            </a:pPr>
            <a:endParaRPr lang="el-GR" sz="2000" dirty="0">
              <a:latin typeface="+mn-lt"/>
              <a:cs typeface="+mn-cs"/>
            </a:endParaRPr>
          </a:p>
          <a:p>
            <a:pPr fontAlgn="auto">
              <a:spcBef>
                <a:spcPts val="0"/>
              </a:spcBef>
              <a:spcAft>
                <a:spcPts val="0"/>
              </a:spcAft>
              <a:buFont typeface="Arial" pitchFamily="34" charset="0"/>
              <a:buChar char="•"/>
              <a:defRPr/>
            </a:pPr>
            <a:r>
              <a:rPr lang="en-US" sz="2000" i="1" dirty="0" err="1">
                <a:latin typeface="+mn-lt"/>
                <a:cs typeface="+mn-cs"/>
              </a:rPr>
              <a:t>Morbus</a:t>
            </a:r>
            <a:r>
              <a:rPr lang="en-US" sz="2000" i="1" dirty="0">
                <a:latin typeface="+mn-lt"/>
                <a:cs typeface="+mn-cs"/>
              </a:rPr>
              <a:t> </a:t>
            </a:r>
            <a:r>
              <a:rPr lang="en-US" sz="2000" i="1" dirty="0" err="1">
                <a:latin typeface="+mn-lt"/>
                <a:cs typeface="+mn-cs"/>
              </a:rPr>
              <a:t>gallicus</a:t>
            </a:r>
            <a:r>
              <a:rPr lang="en-US" sz="2000" i="1" dirty="0">
                <a:latin typeface="+mn-lt"/>
                <a:cs typeface="+mn-cs"/>
              </a:rPr>
              <a:t>, </a:t>
            </a:r>
            <a:r>
              <a:rPr lang="en-US" sz="2000" i="1" dirty="0" err="1">
                <a:latin typeface="+mn-lt"/>
                <a:cs typeface="+mn-cs"/>
              </a:rPr>
              <a:t>lues</a:t>
            </a:r>
            <a:r>
              <a:rPr lang="en-US" sz="2000" i="1" dirty="0">
                <a:latin typeface="+mn-lt"/>
                <a:cs typeface="+mn-cs"/>
              </a:rPr>
              <a:t> venereal, </a:t>
            </a:r>
            <a:r>
              <a:rPr lang="en-US" sz="2000" i="1" dirty="0" err="1">
                <a:latin typeface="+mn-lt"/>
                <a:cs typeface="+mn-cs"/>
              </a:rPr>
              <a:t>morbus</a:t>
            </a:r>
            <a:r>
              <a:rPr lang="en-US" sz="2000" i="1" dirty="0">
                <a:latin typeface="+mn-lt"/>
                <a:cs typeface="+mn-cs"/>
              </a:rPr>
              <a:t> </a:t>
            </a:r>
            <a:r>
              <a:rPr lang="en-US" sz="2000" i="1" dirty="0" err="1">
                <a:latin typeface="+mn-lt"/>
                <a:cs typeface="+mn-cs"/>
              </a:rPr>
              <a:t>venereus</a:t>
            </a:r>
            <a:r>
              <a:rPr lang="el-GR" sz="2000" i="1" dirty="0">
                <a:latin typeface="+mn-lt"/>
                <a:cs typeface="+mn-cs"/>
              </a:rPr>
              <a:t> </a:t>
            </a:r>
          </a:p>
          <a:p>
            <a:pPr fontAlgn="auto">
              <a:spcBef>
                <a:spcPts val="0"/>
              </a:spcBef>
              <a:spcAft>
                <a:spcPts val="0"/>
              </a:spcAft>
              <a:defRPr/>
            </a:pPr>
            <a:endParaRPr lang="el-GR" sz="2000" i="1" dirty="0">
              <a:latin typeface="+mn-lt"/>
              <a:cs typeface="+mn-cs"/>
            </a:endParaRPr>
          </a:p>
          <a:p>
            <a:pPr fontAlgn="auto">
              <a:spcBef>
                <a:spcPts val="0"/>
              </a:spcBef>
              <a:spcAft>
                <a:spcPts val="0"/>
              </a:spcAft>
              <a:defRPr/>
            </a:pPr>
            <a:endParaRPr lang="el-GR" sz="2000" dirty="0">
              <a:solidFill>
                <a:schemeClr val="accent5">
                  <a:lumMod val="60000"/>
                  <a:lumOff val="40000"/>
                </a:schemeClr>
              </a:solidFill>
              <a:latin typeface="+mn-lt"/>
              <a:cs typeface="+mn-cs"/>
            </a:endParaRPr>
          </a:p>
        </p:txBody>
      </p:sp>
      <p:pic>
        <p:nvPicPr>
          <p:cNvPr id="19461" name="5 - Εικόνα" descr="image0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8775" y="0"/>
            <a:ext cx="370522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Θέση περιεχομένου 1"/>
          <p:cNvSpPr>
            <a:spLocks noGrp="1"/>
          </p:cNvSpPr>
          <p:nvPr>
            <p:ph idx="1"/>
          </p:nvPr>
        </p:nvSpPr>
        <p:spPr/>
        <p:txBody>
          <a:bodyPr/>
          <a:lstStyle/>
          <a:p>
            <a:endParaRPr lang="el-GR" dirty="0"/>
          </a:p>
        </p:txBody>
      </p:sp>
    </p:spTree>
    <p:extLst>
      <p:ext uri="{BB962C8B-B14F-4D97-AF65-F5344CB8AC3E}">
        <p14:creationId xmlns:p14="http://schemas.microsoft.com/office/powerpoint/2010/main" val="4824748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Τίτλος"/>
          <p:cNvSpPr>
            <a:spLocks noGrp="1"/>
          </p:cNvSpPr>
          <p:nvPr>
            <p:ph type="title"/>
          </p:nvPr>
        </p:nvSpPr>
        <p:spPr/>
        <p:txBody>
          <a:bodyPr rtlCol="0">
            <a:normAutofit/>
          </a:bodyPr>
          <a:lstStyle/>
          <a:p>
            <a:pPr fontAlgn="auto">
              <a:spcAft>
                <a:spcPts val="0"/>
              </a:spcAft>
              <a:defRPr/>
            </a:pPr>
            <a:r>
              <a:rPr lang="en-US" dirty="0"/>
              <a:t>H </a:t>
            </a:r>
            <a:r>
              <a:rPr lang="el-GR" dirty="0" err="1"/>
              <a:t>γουαϊάκη</a:t>
            </a:r>
            <a:r>
              <a:rPr lang="en-US" dirty="0"/>
              <a:t> </a:t>
            </a:r>
            <a:r>
              <a:rPr lang="el-GR" dirty="0"/>
              <a:t>και ο υδράργυρος </a:t>
            </a:r>
          </a:p>
        </p:txBody>
      </p:sp>
      <p:pic>
        <p:nvPicPr>
          <p:cNvPr id="38915" name="5 - Εικόνα" descr="phenix_peri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29313" y="1571625"/>
            <a:ext cx="2682875"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Content Placeholder 4" descr="gaiac.JPG"/>
          <p:cNvPicPr>
            <a:picLocks noChangeAspect="1"/>
          </p:cNvPicPr>
          <p:nvPr/>
        </p:nvPicPr>
        <p:blipFill>
          <a:blip r:embed="rId3">
            <a:extLst>
              <a:ext uri="{28A0092B-C50C-407E-A947-70E740481C1C}">
                <a14:useLocalDpi xmlns:a14="http://schemas.microsoft.com/office/drawing/2010/main" val="0"/>
              </a:ext>
            </a:extLst>
          </a:blip>
          <a:srcRect l="24074" t="11296" r="7578" b="16389"/>
          <a:stretch>
            <a:fillRect/>
          </a:stretch>
        </p:blipFill>
        <p:spPr bwMode="auto">
          <a:xfrm>
            <a:off x="714375" y="1357313"/>
            <a:ext cx="3097213" cy="46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5227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332656"/>
            <a:ext cx="8651304" cy="5793507"/>
          </a:xfrm>
        </p:spPr>
        <p:txBody>
          <a:bodyPr>
            <a:normAutofit/>
          </a:bodyPr>
          <a:lstStyle/>
          <a:p>
            <a:r>
              <a:rPr lang="el-GR" sz="2000" dirty="0"/>
              <a:t>Ο μαύρος θάνατος , προκαλώντας 40.000.000 θανάτους, επέδρασε </a:t>
            </a:r>
            <a:r>
              <a:rPr lang="el-GR" sz="2000" b="1" dirty="0"/>
              <a:t>αρνητικά στις οικονομίες των χωρών</a:t>
            </a:r>
            <a:r>
              <a:rPr lang="el-GR" sz="2000" dirty="0"/>
              <a:t>, </a:t>
            </a:r>
            <a:r>
              <a:rPr lang="el-GR" sz="2000" b="1" dirty="0"/>
              <a:t>στο ηθικό των ανθρώπων </a:t>
            </a:r>
            <a:r>
              <a:rPr lang="el-GR" sz="2000" dirty="0"/>
              <a:t>και στα </a:t>
            </a:r>
            <a:r>
              <a:rPr lang="el-GR" sz="2000" b="1" dirty="0"/>
              <a:t>στρατιωτικά γεγονότα </a:t>
            </a:r>
            <a:r>
              <a:rPr lang="el-GR" sz="2000" dirty="0"/>
              <a:t>αφού προκάλεσε περισσότερα θύματα κι από τους ίδιους τους πολέμους. Ευθύνεται επίσης και για τον </a:t>
            </a:r>
            <a:r>
              <a:rPr lang="el-GR" sz="2000" b="1" dirty="0"/>
              <a:t>αφανισμό </a:t>
            </a:r>
            <a:r>
              <a:rPr lang="el-GR" sz="2000" dirty="0"/>
              <a:t>των Εβραίων, κυρίως της Ελβετίας και Γερμανίας, οι οποίοι κατηγορήθηκαν ότι δηλητηρίαζαν τα πηγάδια. Τέλος, υπήρξε αφετηρία μίας μόνιμης παρουσίας της πανούκλας στην Ευρώπη που κράτησε μέχρι τις αρχές του 18ου αιώνα.</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496603"/>
            <a:ext cx="5080000" cy="385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539552" y="6374894"/>
            <a:ext cx="8424936" cy="307777"/>
          </a:xfrm>
          <a:prstGeom prst="rect">
            <a:avLst/>
          </a:prstGeom>
        </p:spPr>
        <p:txBody>
          <a:bodyPr wrap="square">
            <a:spAutoFit/>
          </a:bodyPr>
          <a:lstStyle/>
          <a:p>
            <a:r>
              <a:rPr lang="en-US" sz="1400" dirty="0" err="1"/>
              <a:t>Schedel</a:t>
            </a:r>
            <a:r>
              <a:rPr lang="en-US" sz="1400" dirty="0"/>
              <a:t> H. Liber </a:t>
            </a:r>
            <a:r>
              <a:rPr lang="en-US" sz="1400" dirty="0" err="1"/>
              <a:t>chronicarum</a:t>
            </a:r>
            <a:r>
              <a:rPr lang="en-US" sz="1400" dirty="0"/>
              <a:t> cum </a:t>
            </a:r>
            <a:r>
              <a:rPr lang="en-US" sz="1400" dirty="0" err="1"/>
              <a:t>figuris</a:t>
            </a:r>
            <a:r>
              <a:rPr lang="en-US" sz="1400" dirty="0"/>
              <a:t> et </a:t>
            </a:r>
            <a:r>
              <a:rPr lang="en-US" sz="1400" dirty="0" err="1"/>
              <a:t>ymaginibus</a:t>
            </a:r>
            <a:r>
              <a:rPr lang="en-US" sz="1400" dirty="0"/>
              <a:t> </a:t>
            </a:r>
            <a:r>
              <a:rPr lang="en-US" sz="1400" dirty="0" err="1"/>
              <a:t>ab</a:t>
            </a:r>
            <a:r>
              <a:rPr lang="en-US" sz="1400" dirty="0"/>
              <a:t> initio mundi. Nuremberg : Antoine </a:t>
            </a:r>
            <a:r>
              <a:rPr lang="en-US" sz="1400" dirty="0" err="1"/>
              <a:t>Koberger</a:t>
            </a:r>
            <a:r>
              <a:rPr lang="en-US" sz="1400" dirty="0"/>
              <a:t>, 1493</a:t>
            </a:r>
            <a:endParaRPr lang="el-GR" sz="1400" dirty="0"/>
          </a:p>
        </p:txBody>
      </p:sp>
    </p:spTree>
    <p:extLst>
      <p:ext uri="{BB962C8B-B14F-4D97-AF65-F5344CB8AC3E}">
        <p14:creationId xmlns:p14="http://schemas.microsoft.com/office/powerpoint/2010/main" val="1911568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 Τίτλος"/>
          <p:cNvSpPr>
            <a:spLocks noGrp="1"/>
          </p:cNvSpPr>
          <p:nvPr>
            <p:ph type="title"/>
          </p:nvPr>
        </p:nvSpPr>
        <p:spPr/>
        <p:txBody>
          <a:bodyPr/>
          <a:lstStyle/>
          <a:p>
            <a:endParaRPr lang="el-GR"/>
          </a:p>
        </p:txBody>
      </p:sp>
      <p:pic>
        <p:nvPicPr>
          <p:cNvPr id="43011" name="Picture 2" descr="http://gallica.bnf.fr/ark:/12148/bpt6k5695457n/f8.highr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9125" y="500063"/>
            <a:ext cx="3444875"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3 - Εικόνα" descr="0778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357188"/>
            <a:ext cx="39862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31906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2 - Τίτλος"/>
          <p:cNvSpPr>
            <a:spLocks noGrp="1"/>
          </p:cNvSpPr>
          <p:nvPr>
            <p:ph type="title"/>
          </p:nvPr>
        </p:nvSpPr>
        <p:spPr>
          <a:xfrm>
            <a:off x="457200" y="228600"/>
            <a:ext cx="8229600" cy="342900"/>
          </a:xfrm>
        </p:spPr>
        <p:txBody>
          <a:bodyPr rtlCol="0">
            <a:normAutofit fontScale="90000"/>
          </a:bodyPr>
          <a:lstStyle/>
          <a:p>
            <a:pPr fontAlgn="auto">
              <a:spcAft>
                <a:spcPts val="0"/>
              </a:spcAft>
              <a:defRPr/>
            </a:pPr>
            <a:endParaRPr lang="el-GR"/>
          </a:p>
        </p:txBody>
      </p:sp>
      <p:sp>
        <p:nvSpPr>
          <p:cNvPr id="4" name="3 - Θέση περιεχομένου"/>
          <p:cNvSpPr>
            <a:spLocks noGrp="1"/>
          </p:cNvSpPr>
          <p:nvPr>
            <p:ph sz="quarter" idx="1"/>
          </p:nvPr>
        </p:nvSpPr>
        <p:spPr>
          <a:xfrm>
            <a:off x="285750" y="1219200"/>
            <a:ext cx="5786438" cy="1995488"/>
          </a:xfrm>
        </p:spPr>
        <p:txBody>
          <a:bodyPr rtlCol="0">
            <a:normAutofit/>
          </a:bodyPr>
          <a:lstStyle/>
          <a:p>
            <a:pPr fontAlgn="auto">
              <a:spcAft>
                <a:spcPts val="0"/>
              </a:spcAft>
              <a:buFont typeface="Arial" pitchFamily="34" charset="0"/>
              <a:buChar char="•"/>
              <a:defRPr/>
            </a:pPr>
            <a:r>
              <a:rPr lang="el-GR" sz="2000" dirty="0"/>
              <a:t>«η επούλωση των συφιλιδικών βλαβών από τον υδράργυρο, αποτελεί λαμπρή πραγματικότητα, όσο και το φως της ημέρας, που δεν θα μπορούσε να αγνοηθεί παρά μόνο από τους τυφλούς, ή ακόμη χειρότερα από όσους έχουν μάτια και παρ' όλα αυτά δεν βλέπουν». </a:t>
            </a:r>
          </a:p>
          <a:p>
            <a:pPr fontAlgn="auto">
              <a:spcAft>
                <a:spcPts val="0"/>
              </a:spcAft>
              <a:buFont typeface="Arial" pitchFamily="34" charset="0"/>
              <a:buChar char="•"/>
              <a:defRPr/>
            </a:pPr>
            <a:endParaRPr lang="el-GR" dirty="0"/>
          </a:p>
        </p:txBody>
      </p:sp>
      <p:pic>
        <p:nvPicPr>
          <p:cNvPr id="50180" name="5 - Θέση περιεχομένου" descr="f4 (1).highres"/>
          <p:cNvPicPr>
            <a:picLocks noGrp="1" noChangeAspect="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107504" y="3068960"/>
            <a:ext cx="2806700" cy="4471988"/>
          </a:xfrm>
        </p:spPr>
      </p:pic>
      <p:pic>
        <p:nvPicPr>
          <p:cNvPr id="7" name="Content Placeholder 6" descr="0129.jpg"/>
          <p:cNvPicPr>
            <a:picLocks noChangeAspect="1"/>
          </p:cNvPicPr>
          <p:nvPr/>
        </p:nvPicPr>
        <p:blipFill>
          <a:blip r:embed="rId3"/>
          <a:srcRect/>
          <a:stretch>
            <a:fillRect/>
          </a:stretch>
        </p:blipFill>
        <p:spPr bwMode="auto">
          <a:xfrm>
            <a:off x="5895975" y="1071563"/>
            <a:ext cx="3248025" cy="4591050"/>
          </a:xfrm>
          <a:prstGeom prst="rect">
            <a:avLst/>
          </a:prstGeom>
          <a:noFill/>
          <a:ln w="38100" cap="sq">
            <a:solidFill>
              <a:schemeClr val="accent1">
                <a:lumMod val="50000"/>
              </a:schemeClr>
            </a:solidFill>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6005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4"/>
          <p:cNvSpPr>
            <a:spLocks noGrp="1"/>
          </p:cNvSpPr>
          <p:nvPr>
            <p:ph type="title"/>
          </p:nvPr>
        </p:nvSpPr>
        <p:spPr/>
        <p:txBody>
          <a:bodyPr/>
          <a:lstStyle/>
          <a:p>
            <a:endParaRPr lang="el-GR"/>
          </a:p>
        </p:txBody>
      </p:sp>
      <p:sp>
        <p:nvSpPr>
          <p:cNvPr id="50179" name="Rectangle 6"/>
          <p:cNvSpPr>
            <a:spLocks noChangeArrowheads="1"/>
          </p:cNvSpPr>
          <p:nvPr/>
        </p:nvSpPr>
        <p:spPr bwMode="auto">
          <a:xfrm>
            <a:off x="4843462" y="4065637"/>
            <a:ext cx="4300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dirty="0"/>
              <a:t>Gabriel Fallope</a:t>
            </a:r>
            <a:r>
              <a:rPr lang="fr-FR" i="1" dirty="0"/>
              <a:t> De </a:t>
            </a:r>
            <a:r>
              <a:rPr lang="fr-FR" i="1" dirty="0" err="1"/>
              <a:t>Morbo</a:t>
            </a:r>
            <a:r>
              <a:rPr lang="fr-FR" i="1" dirty="0"/>
              <a:t> </a:t>
            </a:r>
            <a:r>
              <a:rPr lang="fr-FR" i="1" dirty="0" err="1"/>
              <a:t>Gallico</a:t>
            </a:r>
            <a:r>
              <a:rPr lang="el-GR" i="1" dirty="0"/>
              <a:t>, 1564</a:t>
            </a:r>
            <a:r>
              <a:rPr lang="fr-FR" dirty="0"/>
              <a:t> </a:t>
            </a:r>
            <a:endParaRPr lang="el-GR" dirty="0"/>
          </a:p>
        </p:txBody>
      </p:sp>
      <p:pic>
        <p:nvPicPr>
          <p:cNvPr id="50180" name="Picture 7" descr="378px-Condoomgebruik_in_de_19e_eeuw.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075" y="2132856"/>
            <a:ext cx="2879725"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8" descr="800px-Condom_19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737" y="476672"/>
            <a:ext cx="24384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Rectangle 1"/>
          <p:cNvSpPr>
            <a:spLocks noChangeArrowheads="1"/>
          </p:cNvSpPr>
          <p:nvPr/>
        </p:nvSpPr>
        <p:spPr bwMode="auto">
          <a:xfrm>
            <a:off x="0" y="0"/>
            <a:ext cx="184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just" eaLnBrk="0" hangingPunct="0"/>
            <a:endParaRPr lang="el-GR" sz="110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959" t="1375" r="23424" b="43619"/>
          <a:stretch/>
        </p:blipFill>
        <p:spPr bwMode="auto">
          <a:xfrm>
            <a:off x="5868144" y="476672"/>
            <a:ext cx="2451371" cy="3492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282576"/>
            <a:ext cx="2097087" cy="209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1476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περιεχομένου"/>
          <p:cNvSpPr>
            <a:spLocks noGrp="1"/>
          </p:cNvSpPr>
          <p:nvPr>
            <p:ph idx="1"/>
          </p:nvPr>
        </p:nvSpPr>
        <p:spPr>
          <a:xfrm>
            <a:off x="214282" y="428604"/>
            <a:ext cx="4929222" cy="5697559"/>
          </a:xfrm>
        </p:spPr>
        <p:txBody>
          <a:bodyPr>
            <a:normAutofit/>
          </a:bodyPr>
          <a:lstStyle/>
          <a:p>
            <a:r>
              <a:rPr lang="el-GR" sz="2400" dirty="0"/>
              <a:t>«είναι μια θωράκιση ενάντια στην ευχαρίστηση και ένας ιστός αράχνης απέναντι στον κίνδυνο. Είναι δε συχνά πορώδες, μεταχειρισμένο και φεύγει εύκολα. Μοιάζει  με το άκρο μιας χαλασμένης από την καταιγίδα ομπρέλας, που δεν εγγυάται απόλυτη προφύλαξη από τη βροχή και δεν εμποδίζει τα πόδια από το να βραχούν»</a:t>
            </a:r>
          </a:p>
          <a:p>
            <a:pPr>
              <a:buNone/>
            </a:pPr>
            <a:endParaRPr lang="el-GR" sz="2400" dirty="0"/>
          </a:p>
        </p:txBody>
      </p:sp>
      <p:pic>
        <p:nvPicPr>
          <p:cNvPr id="32770" name="Picture 2" descr="Image result"/>
          <p:cNvPicPr>
            <a:picLocks noChangeAspect="1" noChangeArrowheads="1"/>
          </p:cNvPicPr>
          <p:nvPr/>
        </p:nvPicPr>
        <p:blipFill>
          <a:blip r:embed="rId2"/>
          <a:srcRect/>
          <a:stretch>
            <a:fillRect/>
          </a:stretch>
        </p:blipFill>
        <p:spPr bwMode="auto">
          <a:xfrm>
            <a:off x="5153025" y="1071546"/>
            <a:ext cx="3990975" cy="4271963"/>
          </a:xfrm>
          <a:prstGeom prst="rect">
            <a:avLst/>
          </a:prstGeom>
          <a:noFill/>
        </p:spPr>
      </p:pic>
      <p:sp>
        <p:nvSpPr>
          <p:cNvPr id="6" name="5 - Ορθογώνιο"/>
          <p:cNvSpPr/>
          <p:nvPr/>
        </p:nvSpPr>
        <p:spPr>
          <a:xfrm>
            <a:off x="5643570" y="5500702"/>
            <a:ext cx="3001591" cy="369332"/>
          </a:xfrm>
          <a:prstGeom prst="rect">
            <a:avLst/>
          </a:prstGeom>
        </p:spPr>
        <p:txBody>
          <a:bodyPr wrap="none">
            <a:spAutoFit/>
          </a:bodyPr>
          <a:lstStyle/>
          <a:p>
            <a:pPr>
              <a:buNone/>
            </a:pPr>
            <a:r>
              <a:rPr lang="en-US" dirty="0"/>
              <a:t>Mme de </a:t>
            </a:r>
            <a:r>
              <a:rPr lang="en-US" dirty="0" err="1"/>
              <a:t>Sévigné</a:t>
            </a:r>
            <a:r>
              <a:rPr lang="el-GR" dirty="0"/>
              <a:t> (</a:t>
            </a:r>
            <a:r>
              <a:rPr lang="en-US" dirty="0"/>
              <a:t>1626 </a:t>
            </a:r>
            <a:r>
              <a:rPr lang="el-GR" dirty="0"/>
              <a:t>-</a:t>
            </a:r>
            <a:r>
              <a:rPr lang="en-US" dirty="0"/>
              <a:t>1696</a:t>
            </a:r>
            <a:r>
              <a:rPr lang="el-GR" dirty="0"/>
              <a:t>)</a:t>
            </a:r>
          </a:p>
        </p:txBody>
      </p:sp>
    </p:spTree>
    <p:extLst>
      <p:ext uri="{BB962C8B-B14F-4D97-AF65-F5344CB8AC3E}">
        <p14:creationId xmlns:p14="http://schemas.microsoft.com/office/powerpoint/2010/main" val="9687165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1" y="155949"/>
            <a:ext cx="4340225"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29498"/>
            <a:ext cx="4524375" cy="654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26419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 Τίτλος"/>
          <p:cNvSpPr>
            <a:spLocks noGrp="1"/>
          </p:cNvSpPr>
          <p:nvPr>
            <p:ph type="title"/>
          </p:nvPr>
        </p:nvSpPr>
        <p:spPr/>
        <p:txBody>
          <a:bodyPr>
            <a:normAutofit fontScale="90000"/>
          </a:bodyPr>
          <a:lstStyle/>
          <a:p>
            <a:r>
              <a:rPr lang="el-GR" sz="2700" dirty="0"/>
              <a:t>Κίνημα Κοινωνικής Υγιεινής </a:t>
            </a:r>
            <a:br>
              <a:rPr lang="el-GR" sz="2700" dirty="0"/>
            </a:br>
            <a:r>
              <a:rPr lang="el-GR" sz="2000" dirty="0"/>
              <a:t>Ένα ευρείας κλίμακας κίνημα για τον έλεγχο του</a:t>
            </a:r>
            <a:br>
              <a:rPr lang="el-GR" sz="2000" dirty="0"/>
            </a:br>
            <a:r>
              <a:rPr lang="el-GR" sz="2000" dirty="0"/>
              <a:t>αφροδίσιου νοσήματος άρχισε να ενισχύεται στις ΗΠΑ και σε διάφορα</a:t>
            </a:r>
            <a:br>
              <a:rPr lang="el-GR" sz="2000" dirty="0"/>
            </a:br>
            <a:r>
              <a:rPr lang="el-GR" sz="2000" dirty="0"/>
              <a:t>ευρωπαϊκά κράτη, στις αρχές της δεκαετίας του 1890.</a:t>
            </a:r>
          </a:p>
        </p:txBody>
      </p:sp>
      <p:sp>
        <p:nvSpPr>
          <p:cNvPr id="73731" name="2 - Θέση περιεχομένου"/>
          <p:cNvSpPr>
            <a:spLocks noGrp="1"/>
          </p:cNvSpPr>
          <p:nvPr>
            <p:ph idx="1"/>
          </p:nvPr>
        </p:nvSpPr>
        <p:spPr>
          <a:xfrm>
            <a:off x="4857750" y="1774825"/>
            <a:ext cx="3829050" cy="4625975"/>
          </a:xfrm>
        </p:spPr>
        <p:txBody>
          <a:bodyPr/>
          <a:lstStyle/>
          <a:p>
            <a:pPr>
              <a:buFont typeface="Wingdings 2" pitchFamily="18" charset="2"/>
              <a:buNone/>
            </a:pPr>
            <a:endParaRPr lang="el-GR" sz="2400"/>
          </a:p>
        </p:txBody>
      </p:sp>
      <p:pic>
        <p:nvPicPr>
          <p:cNvPr id="73732" name="Picture 2" descr="Image result for social hygiene movem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05000"/>
            <a:ext cx="36083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6" descr="https://upload.wikimedia.org/wikipedia/commons/thumb/2/24/Sex_hygiene_and_false_modesty.png/320px-Sex_hygiene_and_false_modest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1512888"/>
            <a:ext cx="3413125" cy="534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103775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 Τίτλος"/>
          <p:cNvSpPr>
            <a:spLocks noGrp="1"/>
          </p:cNvSpPr>
          <p:nvPr>
            <p:ph type="title"/>
          </p:nvPr>
        </p:nvSpPr>
        <p:spPr>
          <a:xfrm>
            <a:off x="457200" y="155575"/>
            <a:ext cx="8229600" cy="1252538"/>
          </a:xfrm>
        </p:spPr>
        <p:txBody>
          <a:bodyPr/>
          <a:lstStyle/>
          <a:p>
            <a:endParaRPr lang="el-GR"/>
          </a:p>
        </p:txBody>
      </p:sp>
      <p:sp>
        <p:nvSpPr>
          <p:cNvPr id="74755" name="2 - Θέση περιεχομένου"/>
          <p:cNvSpPr>
            <a:spLocks noGrp="1"/>
          </p:cNvSpPr>
          <p:nvPr>
            <p:ph idx="1"/>
          </p:nvPr>
        </p:nvSpPr>
        <p:spPr>
          <a:xfrm>
            <a:off x="214313" y="1774825"/>
            <a:ext cx="4071937" cy="4625975"/>
          </a:xfrm>
        </p:spPr>
        <p:txBody>
          <a:bodyPr/>
          <a:lstStyle/>
          <a:p>
            <a:r>
              <a:rPr lang="el-GR" sz="2400"/>
              <a:t>Το κίνημα αναγνώριζε ότι</a:t>
            </a:r>
          </a:p>
          <a:p>
            <a:pPr>
              <a:buFont typeface="Wingdings 2" pitchFamily="18" charset="2"/>
              <a:buNone/>
            </a:pPr>
            <a:r>
              <a:rPr lang="el-GR" sz="2400"/>
              <a:t>το αφροδίσιο νόσημα ήταν</a:t>
            </a:r>
          </a:p>
          <a:p>
            <a:pPr>
              <a:buFont typeface="Wingdings 2" pitchFamily="18" charset="2"/>
              <a:buNone/>
            </a:pPr>
            <a:r>
              <a:rPr lang="el-GR" sz="2400"/>
              <a:t> διαδεδομένο στο γενικό</a:t>
            </a:r>
          </a:p>
          <a:p>
            <a:pPr>
              <a:buFont typeface="Wingdings 2" pitchFamily="18" charset="2"/>
              <a:buNone/>
            </a:pPr>
            <a:r>
              <a:rPr lang="el-GR" sz="2400"/>
              <a:t>πληθυσμό, και όχι μόνο στις</a:t>
            </a:r>
          </a:p>
          <a:p>
            <a:pPr>
              <a:buFont typeface="Wingdings 2" pitchFamily="18" charset="2"/>
              <a:buNone/>
            </a:pPr>
            <a:r>
              <a:rPr lang="el-GR" sz="2400"/>
              <a:t>ιερόδουλες και τους</a:t>
            </a:r>
          </a:p>
          <a:p>
            <a:pPr>
              <a:buFont typeface="Wingdings 2" pitchFamily="18" charset="2"/>
              <a:buNone/>
            </a:pPr>
            <a:r>
              <a:rPr lang="el-GR" sz="2400"/>
              <a:t>στρατιώτες.</a:t>
            </a:r>
          </a:p>
        </p:txBody>
      </p:sp>
      <p:pic>
        <p:nvPicPr>
          <p:cNvPr id="74756"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428625"/>
            <a:ext cx="4876800"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490602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313" y="155575"/>
            <a:ext cx="8715375" cy="1252538"/>
          </a:xfrm>
        </p:spPr>
        <p:txBody>
          <a:bodyPr rtlCol="0">
            <a:normAutofit fontScale="90000"/>
          </a:bodyPr>
          <a:lstStyle/>
          <a:p>
            <a:pPr fontAlgn="auto">
              <a:spcAft>
                <a:spcPts val="0"/>
              </a:spcAft>
              <a:defRPr/>
            </a:pPr>
            <a:br>
              <a:rPr lang="el-GR" sz="2000" dirty="0">
                <a:solidFill>
                  <a:schemeClr val="accent1">
                    <a:satMod val="150000"/>
                  </a:schemeClr>
                </a:solidFill>
              </a:rPr>
            </a:br>
            <a:r>
              <a:rPr lang="el-GR" sz="2000" dirty="0"/>
              <a:t>Η σταυροφορία κατέφυγε σε μια πολύπλευρη προσέγγιση, βασισμένη σε νομοθετικές και εκπαιδευτικές αλλαγές που απευθυνόταν σε ολόκληρο τον</a:t>
            </a:r>
            <a:br>
              <a:rPr lang="el-GR" sz="2000" dirty="0"/>
            </a:br>
            <a:r>
              <a:rPr lang="el-GR" sz="2000" dirty="0"/>
              <a:t>πληθυσμό, συμπεριλαμβανομένης της ιατρικής και της δημόσιας</a:t>
            </a:r>
            <a:br>
              <a:rPr lang="el-GR" sz="2000" dirty="0"/>
            </a:br>
            <a:r>
              <a:rPr lang="el-GR" sz="2000" dirty="0"/>
              <a:t>υγείας.</a:t>
            </a:r>
            <a:br>
              <a:rPr lang="el-GR" sz="2000" dirty="0"/>
            </a:br>
            <a:r>
              <a:rPr lang="el-GR" sz="2400" dirty="0">
                <a:solidFill>
                  <a:schemeClr val="accent1">
                    <a:satMod val="150000"/>
                  </a:schemeClr>
                </a:solidFill>
              </a:rPr>
              <a:t> </a:t>
            </a:r>
          </a:p>
        </p:txBody>
      </p:sp>
      <p:sp>
        <p:nvSpPr>
          <p:cNvPr id="75779" name="2 - Θέση περιεχομένου"/>
          <p:cNvSpPr>
            <a:spLocks noGrp="1"/>
          </p:cNvSpPr>
          <p:nvPr>
            <p:ph idx="1"/>
          </p:nvPr>
        </p:nvSpPr>
        <p:spPr>
          <a:xfrm>
            <a:off x="214313" y="1774825"/>
            <a:ext cx="4357687" cy="4625975"/>
          </a:xfrm>
        </p:spPr>
        <p:txBody>
          <a:bodyPr/>
          <a:lstStyle/>
          <a:p>
            <a:pPr>
              <a:buFont typeface="Wingdings 2" pitchFamily="18" charset="2"/>
              <a:buNone/>
            </a:pPr>
            <a:endParaRPr lang="el-GR" sz="2400"/>
          </a:p>
        </p:txBody>
      </p:sp>
      <p:pic>
        <p:nvPicPr>
          <p:cNvPr id="75780" name="Picture 2" descr="Fig. 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313" y="1285875"/>
            <a:ext cx="4484687"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2" descr="SWHP00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36700"/>
            <a:ext cx="3983038"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86254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2 - Θέση περιεχομένου"/>
          <p:cNvSpPr>
            <a:spLocks noGrp="1"/>
          </p:cNvSpPr>
          <p:nvPr>
            <p:ph idx="4294967295"/>
          </p:nvPr>
        </p:nvSpPr>
        <p:spPr>
          <a:xfrm>
            <a:off x="0" y="0"/>
            <a:ext cx="8572500" cy="2428875"/>
          </a:xfrm>
        </p:spPr>
        <p:txBody>
          <a:bodyPr/>
          <a:lstStyle/>
          <a:p>
            <a:r>
              <a:rPr lang="el-GR" sz="2400"/>
              <a:t>Η εκστρατεία συμπεριλάμβανε ιατρούς και εργαζόμενους στον τομέα δημόσιας υγείας και πρόνοιας, αλλά και υπέρμαχους των γυναικείων δικαιωμάτων που αναζητούσαν όχι μόνο καλύτερη αντιμετώπιση των γυναικών που έπασχαν από ΣΜΝ, αλλά, επίσης, πρόσβαση σε πληροφορίες για την πρόληψη της κύησης και το δικαίωμα ψήφου</a:t>
            </a:r>
          </a:p>
        </p:txBody>
      </p:sp>
      <p:pic>
        <p:nvPicPr>
          <p:cNvPr id="76803" name="Picture 2" descr="Image result for social hygiene mov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346325"/>
            <a:ext cx="7269163"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55218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8 - Τίτλος"/>
          <p:cNvSpPr>
            <a:spLocks noGrp="1"/>
          </p:cNvSpPr>
          <p:nvPr>
            <p:ph type="title"/>
          </p:nvPr>
        </p:nvSpPr>
        <p:spPr>
          <a:xfrm>
            <a:off x="457200" y="152400"/>
            <a:ext cx="8229600" cy="1250950"/>
          </a:xfrm>
        </p:spPr>
        <p:txBody>
          <a:bodyPr/>
          <a:lstStyle/>
          <a:p>
            <a:r>
              <a:rPr lang="el-GR" sz="3200"/>
              <a:t>Margaret Sange</a:t>
            </a:r>
            <a:r>
              <a:rPr lang="en-US" sz="3200"/>
              <a:t>r</a:t>
            </a:r>
            <a:r>
              <a:rPr lang="el-GR" sz="3200"/>
              <a:t> (1879-1966)</a:t>
            </a:r>
          </a:p>
        </p:txBody>
      </p:sp>
      <p:pic>
        <p:nvPicPr>
          <p:cNvPr id="10" name="Picture 2" descr="File:MargaretSanger-Underwood.LOC.jpg">
            <a:hlinkClick r:id="rId2"/>
          </p:cNvPr>
          <p:cNvPicPr>
            <a:picLocks noChangeAspect="1" noChangeArrowheads="1"/>
          </p:cNvPicPr>
          <p:nvPr/>
        </p:nvPicPr>
        <p:blipFill>
          <a:blip r:embed="rId3" cstate="print"/>
          <a:srcRect/>
          <a:stretch>
            <a:fillRect/>
          </a:stretch>
        </p:blipFill>
        <p:spPr bwMode="auto">
          <a:xfrm>
            <a:off x="0" y="1142984"/>
            <a:ext cx="4315968" cy="5477256"/>
          </a:xfrm>
          <a:prstGeom prst="ellipse">
            <a:avLst/>
          </a:prstGeom>
          <a:noFill/>
        </p:spPr>
      </p:pic>
      <p:sp>
        <p:nvSpPr>
          <p:cNvPr id="77828" name="3 - Ορθογώνιο"/>
          <p:cNvSpPr>
            <a:spLocks noChangeArrowheads="1"/>
          </p:cNvSpPr>
          <p:nvPr/>
        </p:nvSpPr>
        <p:spPr bwMode="auto">
          <a:xfrm>
            <a:off x="4357688" y="1785938"/>
            <a:ext cx="4286250" cy="640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sz="2000"/>
              <a:t>Ίδρυση της πρώτης κλινικής οικογενειακού προγραμματισμού , 1916</a:t>
            </a:r>
          </a:p>
          <a:p>
            <a:endParaRPr lang="el-GR" sz="2000"/>
          </a:p>
          <a:p>
            <a:r>
              <a:rPr lang="el-GR" sz="2000"/>
              <a:t>Η  γέννηση ενός παιδιού πρέπει  να είναι :</a:t>
            </a:r>
          </a:p>
          <a:p>
            <a:pPr>
              <a:buFont typeface="Arial" charset="0"/>
              <a:buChar char="•"/>
            </a:pPr>
            <a:r>
              <a:rPr lang="el-GR" sz="2000"/>
              <a:t>σχεδιασμένη και αποτέλεσμα αγάπης</a:t>
            </a:r>
          </a:p>
          <a:p>
            <a:endParaRPr lang="el-GR" sz="2000"/>
          </a:p>
          <a:p>
            <a:pPr>
              <a:buFont typeface="Arial" charset="0"/>
              <a:buChar char="•"/>
            </a:pPr>
            <a:r>
              <a:rPr lang="el-GR" sz="2000"/>
              <a:t>η επιθυμία της μητέρας να είναι συνειδητή</a:t>
            </a:r>
          </a:p>
          <a:p>
            <a:endParaRPr lang="el-GR" sz="2000"/>
          </a:p>
          <a:p>
            <a:pPr>
              <a:buFont typeface="Arial" charset="0"/>
              <a:buChar char="•"/>
            </a:pPr>
            <a:r>
              <a:rPr lang="el-GR" sz="2000"/>
              <a:t>και σημασία έχει το παιδί που θα γεννηθεί να είναι υγιές. </a:t>
            </a:r>
          </a:p>
          <a:p>
            <a:endParaRPr lang="el-GR" sz="2000"/>
          </a:p>
          <a:p>
            <a:endParaRPr lang="el-GR" sz="2000"/>
          </a:p>
          <a:p>
            <a:endParaRPr lang="el-GR" sz="2000"/>
          </a:p>
          <a:p>
            <a:endParaRPr lang="el-GR"/>
          </a:p>
          <a:p>
            <a:endParaRPr lang="el-GR"/>
          </a:p>
          <a:p>
            <a:endParaRPr lang="el-GR"/>
          </a:p>
          <a:p>
            <a:endParaRPr lang="el-GR"/>
          </a:p>
          <a:p>
            <a:endParaRPr lang="el-GR"/>
          </a:p>
        </p:txBody>
      </p:sp>
    </p:spTree>
    <p:extLst>
      <p:ext uri="{BB962C8B-B14F-4D97-AF65-F5344CB8AC3E}">
        <p14:creationId xmlns:p14="http://schemas.microsoft.com/office/powerpoint/2010/main" val="1952595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857250"/>
          </a:xfrm>
        </p:spPr>
        <p:txBody>
          <a:bodyPr>
            <a:normAutofit fontScale="90000"/>
          </a:bodyPr>
          <a:lstStyle/>
          <a:p>
            <a:pPr algn="ctr" eaLnBrk="1" hangingPunct="1">
              <a:defRPr/>
            </a:pPr>
            <a:r>
              <a:rPr lang="el-GR" sz="3200" b="1" dirty="0"/>
              <a:t>Καραντίνα</a:t>
            </a:r>
            <a:br>
              <a:rPr lang="el-GR" sz="3200" b="1" dirty="0"/>
            </a:br>
            <a:r>
              <a:rPr lang="el-GR" sz="3200" b="1" dirty="0"/>
              <a:t> </a:t>
            </a:r>
            <a:r>
              <a:rPr lang="it-IT" sz="3200" i="1" dirty="0"/>
              <a:t>Dubrovnik</a:t>
            </a:r>
            <a:r>
              <a:rPr lang="fr-FR" sz="3200" dirty="0"/>
              <a:t>(</a:t>
            </a:r>
            <a:r>
              <a:rPr lang="fr-FR" sz="3200" dirty="0" err="1"/>
              <a:t>Republic</a:t>
            </a:r>
            <a:r>
              <a:rPr lang="fr-FR" sz="3200" dirty="0"/>
              <a:t> of </a:t>
            </a:r>
            <a:r>
              <a:rPr lang="fr-FR" sz="3200" i="1" dirty="0" err="1"/>
              <a:t>Ragusa</a:t>
            </a:r>
            <a:r>
              <a:rPr lang="fr-FR" sz="3200" dirty="0"/>
              <a:t>)</a:t>
            </a:r>
            <a:endParaRPr lang="el-GR" sz="3200" i="1" dirty="0"/>
          </a:p>
        </p:txBody>
      </p:sp>
      <p:pic>
        <p:nvPicPr>
          <p:cNvPr id="27651" name="Content Placeholder 3" descr="800px-Old_town_of_dubrovni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65772" y="1511942"/>
            <a:ext cx="5080000" cy="3416300"/>
          </a:xfrm>
        </p:spPr>
      </p:pic>
      <p:pic>
        <p:nvPicPr>
          <p:cNvPr id="27652" name="Picture 4" descr="220px-ICS_Lima_sv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0955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Ορθογώνιο 2"/>
          <p:cNvSpPr/>
          <p:nvPr/>
        </p:nvSpPr>
        <p:spPr>
          <a:xfrm>
            <a:off x="827584" y="4941168"/>
            <a:ext cx="7956376" cy="1477328"/>
          </a:xfrm>
          <a:prstGeom prst="rect">
            <a:avLst/>
          </a:prstGeom>
        </p:spPr>
        <p:txBody>
          <a:bodyPr wrap="square">
            <a:spAutoFit/>
          </a:bodyPr>
          <a:lstStyle/>
          <a:p>
            <a:r>
              <a:rPr lang="el-GR" dirty="0"/>
              <a:t>Ο όρος </a:t>
            </a:r>
            <a:r>
              <a:rPr lang="el-GR" b="1" dirty="0"/>
              <a:t>καραντίνα </a:t>
            </a:r>
            <a:r>
              <a:rPr lang="el-GR" dirty="0"/>
              <a:t>αποτελεί κατάλοιπο των υγειονομικών μέτρων που είχαν ληφθεί στη μικρή Δημοκρατία της </a:t>
            </a:r>
            <a:r>
              <a:rPr lang="el-GR" dirty="0" err="1"/>
              <a:t>Ραγκούζας</a:t>
            </a:r>
            <a:r>
              <a:rPr lang="el-GR" dirty="0"/>
              <a:t>. Εκεί είχε κατασκευαστεί μια αποβάθρα σε μεγάλη απόσταση από την πόλη και το λιμάνι της. Οι ταξιδιώτες ήταν υποχρεωμένοι να αποβιβάζονται εκεί και να περιμένουν, παρακολουθούμενοι, επί σαράντα ημέρες  (</a:t>
            </a:r>
            <a:r>
              <a:rPr lang="en-US" i="1" dirty="0" err="1"/>
              <a:t>quarantina</a:t>
            </a:r>
            <a:r>
              <a:rPr lang="el-GR" i="1" dirty="0"/>
              <a:t>, </a:t>
            </a:r>
            <a:r>
              <a:rPr lang="en-US" i="1" dirty="0" err="1"/>
              <a:t>quarantaine</a:t>
            </a:r>
            <a:r>
              <a:rPr lang="el-GR" i="1" dirty="0"/>
              <a:t>).</a:t>
            </a:r>
            <a:r>
              <a:rPr lang="el-GR" dirty="0"/>
              <a:t> </a:t>
            </a:r>
          </a:p>
        </p:txBody>
      </p:sp>
    </p:spTree>
    <p:extLst>
      <p:ext uri="{BB962C8B-B14F-4D97-AF65-F5344CB8AC3E}">
        <p14:creationId xmlns:p14="http://schemas.microsoft.com/office/powerpoint/2010/main" val="296861245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 Ορθογώνιο"/>
          <p:cNvSpPr>
            <a:spLocks noChangeArrowheads="1"/>
          </p:cNvSpPr>
          <p:nvPr/>
        </p:nvSpPr>
        <p:spPr bwMode="auto">
          <a:xfrm>
            <a:off x="214313" y="428625"/>
            <a:ext cx="871537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sz="2200" dirty="0"/>
              <a:t>οι μεταρρυθμιστές υποστήριζαν μια σειρά νομικών αλλαγών για την πρόληψη του αφροδίσιου νοσήματος καθιστώντας πιο δύσκολη την πορνεία για τις γυναίκες. </a:t>
            </a:r>
            <a:r>
              <a:rPr lang="el-GR" sz="2200" b="1" dirty="0"/>
              <a:t>Στις ΗΠΑ, ο νόμος του </a:t>
            </a:r>
            <a:r>
              <a:rPr lang="el-GR" sz="2200" b="1" dirty="0" err="1"/>
              <a:t>Mann</a:t>
            </a:r>
            <a:r>
              <a:rPr lang="el-GR" sz="2200" b="1" dirty="0"/>
              <a:t>, που ψηφίστηκε το 1910, απαγόρευσε το εμπόριο λευκής σαρκός και τη μεταφορά των γυναικών με σκοπό την πορνεία </a:t>
            </a:r>
            <a:r>
              <a:rPr lang="el-GR" sz="2200" dirty="0"/>
              <a:t>(</a:t>
            </a:r>
            <a:r>
              <a:rPr lang="el-GR" sz="2200" dirty="0" err="1"/>
              <a:t>trafficking</a:t>
            </a:r>
            <a:r>
              <a:rPr lang="el-GR" sz="2200" dirty="0"/>
              <a:t>)</a:t>
            </a:r>
          </a:p>
        </p:txBody>
      </p:sp>
      <p:pic>
        <p:nvPicPr>
          <p:cNvPr id="80899" name="Picture 2" descr="https://upload.wikimedia.org/wikipedia/commons/8/8f/60000girl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25" y="2357438"/>
            <a:ext cx="330517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062627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 Τίτλος"/>
          <p:cNvSpPr>
            <a:spLocks noGrp="1"/>
          </p:cNvSpPr>
          <p:nvPr>
            <p:ph type="title"/>
          </p:nvPr>
        </p:nvSpPr>
        <p:spPr>
          <a:xfrm>
            <a:off x="457200" y="155575"/>
            <a:ext cx="8229600" cy="1252538"/>
          </a:xfrm>
        </p:spPr>
        <p:txBody>
          <a:bodyPr/>
          <a:lstStyle/>
          <a:p>
            <a:endParaRPr lang="el-GR"/>
          </a:p>
        </p:txBody>
      </p:sp>
      <p:sp>
        <p:nvSpPr>
          <p:cNvPr id="78851" name="2 - Θέση περιεχομένου"/>
          <p:cNvSpPr>
            <a:spLocks noGrp="1"/>
          </p:cNvSpPr>
          <p:nvPr>
            <p:ph idx="1"/>
          </p:nvPr>
        </p:nvSpPr>
        <p:spPr>
          <a:xfrm>
            <a:off x="3500438" y="1571625"/>
            <a:ext cx="5186362" cy="5000625"/>
          </a:xfrm>
        </p:spPr>
        <p:txBody>
          <a:bodyPr/>
          <a:lstStyle/>
          <a:p>
            <a:pPr>
              <a:buFont typeface="Wingdings 2" pitchFamily="18" charset="2"/>
              <a:buNone/>
            </a:pPr>
            <a:r>
              <a:rPr lang="el-GR" sz="2000"/>
              <a:t>Ο Morrow συμβούλευε τους ιατρούς να</a:t>
            </a:r>
          </a:p>
          <a:p>
            <a:pPr>
              <a:buFont typeface="Wingdings 2" pitchFamily="18" charset="2"/>
              <a:buNone/>
            </a:pPr>
            <a:r>
              <a:rPr lang="el-GR" sz="2000"/>
              <a:t>επιδιώξουν την αναβολή ενός επικείμενου</a:t>
            </a:r>
          </a:p>
          <a:p>
            <a:pPr>
              <a:buFont typeface="Wingdings 2" pitchFamily="18" charset="2"/>
              <a:buNone/>
            </a:pPr>
            <a:r>
              <a:rPr lang="el-GR" sz="2000"/>
              <a:t>γάμου όταν ο ένας εκ των δύο πάσχει από</a:t>
            </a:r>
          </a:p>
          <a:p>
            <a:pPr>
              <a:buFont typeface="Wingdings 2" pitchFamily="18" charset="2"/>
              <a:buNone/>
            </a:pPr>
            <a:r>
              <a:rPr lang="el-GR" sz="2000"/>
              <a:t>σύφιλη ή γονόρροια, ενώ κατά τη θεραπεία</a:t>
            </a:r>
          </a:p>
          <a:p>
            <a:pPr>
              <a:buFont typeface="Wingdings 2" pitchFamily="18" charset="2"/>
              <a:buNone/>
            </a:pPr>
            <a:r>
              <a:rPr lang="el-GR" sz="2000"/>
              <a:t>ενός παντρεμένου ασθενή με αφροδίσια</a:t>
            </a:r>
          </a:p>
          <a:p>
            <a:pPr>
              <a:buFont typeface="Wingdings 2" pitchFamily="18" charset="2"/>
              <a:buNone/>
            </a:pPr>
            <a:r>
              <a:rPr lang="el-GR" sz="2000"/>
              <a:t>νοσήματα, οι ιατροί θα πρέπει να</a:t>
            </a:r>
          </a:p>
          <a:p>
            <a:pPr>
              <a:buFont typeface="Wingdings 2" pitchFamily="18" charset="2"/>
              <a:buNone/>
            </a:pPr>
            <a:r>
              <a:rPr lang="el-GR" sz="2000"/>
              <a:t>καθοδηγούνται από τις δικές του επιθυμίες</a:t>
            </a:r>
          </a:p>
          <a:p>
            <a:pPr>
              <a:buFont typeface="Wingdings 2" pitchFamily="18" charset="2"/>
              <a:buNone/>
            </a:pPr>
            <a:r>
              <a:rPr lang="el-GR" sz="2000"/>
              <a:t>και τη συνείδησή του αναφορικά με τη</a:t>
            </a:r>
          </a:p>
          <a:p>
            <a:pPr>
              <a:buFont typeface="Wingdings 2" pitchFamily="18" charset="2"/>
              <a:buNone/>
            </a:pPr>
            <a:r>
              <a:rPr lang="el-GR" sz="2000"/>
              <a:t>διατήρηση του ιατρικού</a:t>
            </a:r>
          </a:p>
          <a:p>
            <a:pPr>
              <a:buFont typeface="Wingdings 2" pitchFamily="18" charset="2"/>
              <a:buNone/>
            </a:pPr>
            <a:r>
              <a:rPr lang="el-GR" sz="2000"/>
              <a:t>Απορρήτου.</a:t>
            </a:r>
          </a:p>
        </p:txBody>
      </p:sp>
      <p:pic>
        <p:nvPicPr>
          <p:cNvPr id="7885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2075"/>
            <a:ext cx="3409950"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54750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re 1"/>
          <p:cNvSpPr>
            <a:spLocks noGrp="1"/>
          </p:cNvSpPr>
          <p:nvPr>
            <p:ph type="title"/>
          </p:nvPr>
        </p:nvSpPr>
        <p:spPr/>
        <p:txBody>
          <a:bodyPr/>
          <a:lstStyle/>
          <a:p>
            <a:r>
              <a:rPr lang="fr-CH" sz="3200"/>
              <a:t>Alfred Fournier (1832-1914)</a:t>
            </a:r>
          </a:p>
        </p:txBody>
      </p:sp>
      <p:sp>
        <p:nvSpPr>
          <p:cNvPr id="79875" name="Espace réservé du contenu 2"/>
          <p:cNvSpPr>
            <a:spLocks noGrp="1"/>
          </p:cNvSpPr>
          <p:nvPr>
            <p:ph idx="1"/>
          </p:nvPr>
        </p:nvSpPr>
        <p:spPr/>
        <p:txBody>
          <a:bodyPr/>
          <a:lstStyle/>
          <a:p>
            <a:endParaRPr lang="fr-CH"/>
          </a:p>
        </p:txBody>
      </p:sp>
      <p:pic>
        <p:nvPicPr>
          <p:cNvPr id="79876" name="Picture 2" descr="Cover of: L'hérédité syphilitique, leçons cliniques by Alfred Fournier">
            <a:hlinkClick r:id="rId2" tooltip="Pull up a bigger book cov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40788" y="-26008013"/>
            <a:ext cx="17145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4" descr="Cover of: L'hérédité syphilitique, leçons cliniques by Alfred Fournier">
            <a:hlinkClick r:id="rId2" tooltip="Pull up a bigger book cov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40788" y="-26008013"/>
            <a:ext cx="17145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8" descr="http://www.biusante.parisdescartes.fr/images/banque/zoom/CIPB017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1571625"/>
            <a:ext cx="31226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2" descr="http://gallica.bnf.fr/ark:/12148/bpt6k61197977/f3.highr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7813" y="1471613"/>
            <a:ext cx="2987675"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90199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rtlCol="0">
            <a:normAutofit fontScale="90000"/>
          </a:bodyPr>
          <a:lstStyle/>
          <a:p>
            <a:pPr fontAlgn="auto">
              <a:spcAft>
                <a:spcPts val="0"/>
              </a:spcAft>
              <a:defRPr/>
            </a:pPr>
            <a:r>
              <a:rPr lang="el-GR" sz="3100" b="1" dirty="0"/>
              <a:t>Γεώργιος Φωτεινός</a:t>
            </a:r>
            <a:r>
              <a:rPr lang="en-US" sz="3100" b="1" dirty="0"/>
              <a:t>(1876-1958)</a:t>
            </a:r>
            <a:br>
              <a:rPr lang="en-US" sz="2200" dirty="0"/>
            </a:br>
            <a:r>
              <a:rPr lang="el-GR" sz="2200" i="1" dirty="0"/>
              <a:t> Καθηγητής Δερματολογίας ,</a:t>
            </a:r>
            <a:br>
              <a:rPr lang="en-US" sz="2200" i="1" dirty="0"/>
            </a:br>
            <a:r>
              <a:rPr lang="el-GR" sz="2200" i="1" dirty="0"/>
              <a:t> Πρώτος Διευθυντής του Νοσοκομείου, «Ανδρέας Συγγρός»</a:t>
            </a:r>
            <a:endParaRPr lang="el-GR" sz="1600" i="1" dirty="0"/>
          </a:p>
        </p:txBody>
      </p:sp>
      <p:pic>
        <p:nvPicPr>
          <p:cNvPr id="4" name="3 - Θέση περιεχομένου" descr="2015-06-05 16.47.04.jpg"/>
          <p:cNvPicPr>
            <a:picLocks noGrp="1" noChangeAspect="1"/>
          </p:cNvPicPr>
          <p:nvPr>
            <p:ph idx="1"/>
          </p:nvPr>
        </p:nvPicPr>
        <p:blipFill>
          <a:blip r:embed="rId2" cstate="print"/>
          <a:srcRect l="3924" t="2648" r="4924" b="13697"/>
          <a:stretch>
            <a:fillRect/>
          </a:stretch>
        </p:blipFill>
        <p:spPr>
          <a:xfrm rot="16200000" flipV="1">
            <a:off x="-1007562" y="2201966"/>
            <a:ext cx="5500702" cy="3786214"/>
          </a:xfrm>
          <a:prstGeom prst="ellipse">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2132856"/>
            <a:ext cx="6506215" cy="35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319283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Τίτλος 1"/>
          <p:cNvSpPr>
            <a:spLocks noGrp="1"/>
          </p:cNvSpPr>
          <p:nvPr>
            <p:ph type="title"/>
          </p:nvPr>
        </p:nvSpPr>
        <p:spPr/>
        <p:txBody>
          <a:bodyPr/>
          <a:lstStyle/>
          <a:p>
            <a:endParaRPr lang="el-GR"/>
          </a:p>
        </p:txBody>
      </p:sp>
      <p:sp>
        <p:nvSpPr>
          <p:cNvPr id="72707" name="Θέση περιεχομένου 2"/>
          <p:cNvSpPr>
            <a:spLocks noGrp="1"/>
          </p:cNvSpPr>
          <p:nvPr>
            <p:ph idx="1"/>
          </p:nvPr>
        </p:nvSpPr>
        <p:spPr/>
        <p:txBody>
          <a:bodyPr/>
          <a:lstStyle/>
          <a:p>
            <a:endParaRPr lang="el-GR"/>
          </a:p>
        </p:txBody>
      </p:sp>
      <p:pic>
        <p:nvPicPr>
          <p:cNvPr id="72708" name="Picture 2" descr="Image result for σωθήτε από τα αφροδίσια πάθη&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404813"/>
            <a:ext cx="381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414863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rtlCol="0">
            <a:normAutofit/>
          </a:bodyPr>
          <a:lstStyle/>
          <a:p>
            <a:pPr fontAlgn="auto">
              <a:spcAft>
                <a:spcPts val="0"/>
              </a:spcAft>
              <a:defRPr/>
            </a:pPr>
            <a:r>
              <a:rPr lang="el-GR" sz="2000" dirty="0"/>
              <a:t>Το Μουσείο κέρινων προπλασμάτων «Ανδρέας Συγγρός»</a:t>
            </a:r>
          </a:p>
        </p:txBody>
      </p:sp>
      <p:sp>
        <p:nvSpPr>
          <p:cNvPr id="70659" name="2 - Θέση περιεχομένου"/>
          <p:cNvSpPr>
            <a:spLocks noGrp="1"/>
          </p:cNvSpPr>
          <p:nvPr>
            <p:ph idx="1"/>
          </p:nvPr>
        </p:nvSpPr>
        <p:spPr/>
        <p:txBody>
          <a:bodyPr/>
          <a:lstStyle/>
          <a:p>
            <a:endParaRPr lang="el-GR"/>
          </a:p>
        </p:txBody>
      </p:sp>
      <p:pic>
        <p:nvPicPr>
          <p:cNvPr id="70660" name="Picture 2" descr="C:\Users\User\Desktop\Marianna\Documents\Η.Μ\museum sygros\sygros museum\IMG_55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1428750"/>
            <a:ext cx="7132638"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32526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endParaRPr lang="el-GR"/>
          </a:p>
        </p:txBody>
      </p:sp>
      <p:sp>
        <p:nvSpPr>
          <p:cNvPr id="83971" name="Content Placeholder 3"/>
          <p:cNvSpPr>
            <a:spLocks noGrp="1"/>
          </p:cNvSpPr>
          <p:nvPr>
            <p:ph sz="half" idx="2"/>
          </p:nvPr>
        </p:nvSpPr>
        <p:spPr>
          <a:xfrm>
            <a:off x="4648200" y="1773238"/>
            <a:ext cx="4038600" cy="4624387"/>
          </a:xfrm>
        </p:spPr>
        <p:txBody>
          <a:bodyPr/>
          <a:lstStyle/>
          <a:p>
            <a:endParaRPr lang="el-GR"/>
          </a:p>
        </p:txBody>
      </p:sp>
      <p:pic>
        <p:nvPicPr>
          <p:cNvPr id="83972" name="Picture 10" descr="she may look clean , but spreads syphilis and gonorrhe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0"/>
            <a:ext cx="5013325"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5" descr="syphilis"/>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0" y="0"/>
            <a:ext cx="4713288" cy="6950075"/>
          </a:xfrm>
          <a:noFill/>
        </p:spPr>
      </p:pic>
    </p:spTree>
    <p:extLst>
      <p:ext uri="{BB962C8B-B14F-4D97-AF65-F5344CB8AC3E}">
        <p14:creationId xmlns:p14="http://schemas.microsoft.com/office/powerpoint/2010/main" val="1809784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indent="0" eaLnBrk="1" fontAlgn="auto" hangingPunct="1">
              <a:spcAft>
                <a:spcPts val="0"/>
              </a:spcAft>
              <a:defRPr/>
            </a:pPr>
            <a:r>
              <a:rPr lang="el-GR" sz="3600" dirty="0"/>
              <a:t>Η πανούκλα της Λυών, 1544</a:t>
            </a:r>
          </a:p>
        </p:txBody>
      </p:sp>
      <p:sp>
        <p:nvSpPr>
          <p:cNvPr id="8" name="Text Placeholder 7"/>
          <p:cNvSpPr>
            <a:spLocks noGrp="1"/>
          </p:cNvSpPr>
          <p:nvPr>
            <p:ph idx="1"/>
          </p:nvPr>
        </p:nvSpPr>
        <p:spPr>
          <a:xfrm>
            <a:off x="179512" y="1556792"/>
            <a:ext cx="8579296" cy="3628999"/>
          </a:xfrm>
          <a:ln>
            <a:miter lim="800000"/>
            <a:headEnd/>
            <a:tailEnd/>
          </a:ln>
        </p:spPr>
        <p:txBody>
          <a:bodyPr>
            <a:normAutofit/>
          </a:bodyPr>
          <a:lstStyle/>
          <a:p>
            <a:pPr>
              <a:buFont typeface="Wingdings" pitchFamily="2" charset="2"/>
              <a:buChar char="ü"/>
              <a:defRPr/>
            </a:pPr>
            <a:r>
              <a:rPr lang="el-GR" sz="1600" dirty="0"/>
              <a:t>Δημιουργία γραφείων Υγείας</a:t>
            </a:r>
          </a:p>
          <a:p>
            <a:pPr>
              <a:buNone/>
              <a:defRPr/>
            </a:pPr>
            <a:endParaRPr lang="el-GR" sz="1600" dirty="0"/>
          </a:p>
          <a:p>
            <a:pPr>
              <a:buFont typeface="Wingdings" pitchFamily="2" charset="2"/>
              <a:buChar char="ü"/>
              <a:defRPr/>
            </a:pPr>
            <a:r>
              <a:rPr lang="el-GR" sz="1600" dirty="0"/>
              <a:t> Υποχρεωτική δήλωση κρουσμάτων</a:t>
            </a:r>
          </a:p>
          <a:p>
            <a:pPr>
              <a:buNone/>
              <a:defRPr/>
            </a:pPr>
            <a:endParaRPr lang="el-GR" sz="1600" dirty="0"/>
          </a:p>
          <a:p>
            <a:pPr>
              <a:buFont typeface="Wingdings" pitchFamily="2" charset="2"/>
              <a:buChar char="ü"/>
              <a:defRPr/>
            </a:pPr>
            <a:r>
              <a:rPr lang="el-GR" sz="1600" dirty="0"/>
              <a:t>Δημιουργία νοσοκομείων πανούκλας</a:t>
            </a:r>
          </a:p>
          <a:p>
            <a:pPr>
              <a:buNone/>
              <a:defRPr/>
            </a:pPr>
            <a:endParaRPr lang="el-GR" sz="1600" dirty="0"/>
          </a:p>
          <a:p>
            <a:pPr>
              <a:buFont typeface="Wingdings" pitchFamily="2" charset="2"/>
              <a:buChar char="ü"/>
              <a:defRPr/>
            </a:pPr>
            <a:r>
              <a:rPr lang="el-GR" sz="1600" dirty="0"/>
              <a:t>Καραντίνα εμπορευμάτων</a:t>
            </a:r>
          </a:p>
          <a:p>
            <a:pPr>
              <a:buNone/>
              <a:defRPr/>
            </a:pPr>
            <a:endParaRPr lang="el-GR" sz="1600" dirty="0"/>
          </a:p>
          <a:p>
            <a:pPr>
              <a:buFont typeface="Wingdings" pitchFamily="2" charset="2"/>
              <a:buChar char="ü"/>
              <a:defRPr/>
            </a:pPr>
            <a:r>
              <a:rPr lang="el-GR" sz="1600" dirty="0"/>
              <a:t>Καθιέρωση ταξιδιωτικού πιστοποιητικού</a:t>
            </a:r>
          </a:p>
          <a:p>
            <a:pPr>
              <a:buNone/>
              <a:defRPr/>
            </a:pPr>
            <a:endParaRPr lang="el-GR" sz="1600" dirty="0"/>
          </a:p>
          <a:p>
            <a:pPr eaLnBrk="1" fontAlgn="auto" hangingPunct="1">
              <a:spcAft>
                <a:spcPts val="0"/>
              </a:spcAft>
              <a:buFont typeface="Wingdings 2"/>
              <a:buNone/>
              <a:defRPr/>
            </a:pPr>
            <a:endParaRPr lang="el-GR" sz="1600" dirty="0"/>
          </a:p>
        </p:txBody>
      </p:sp>
      <p:sp>
        <p:nvSpPr>
          <p:cNvPr id="10" name="Text Placeholder 9"/>
          <p:cNvSpPr>
            <a:spLocks noGrp="1"/>
          </p:cNvSpPr>
          <p:nvPr>
            <p:ph type="body" sz="quarter" idx="4294967295"/>
          </p:nvPr>
        </p:nvSpPr>
        <p:spPr>
          <a:xfrm>
            <a:off x="5102225" y="2205038"/>
            <a:ext cx="4041775" cy="639762"/>
          </a:xfrm>
          <a:ln>
            <a:miter lim="800000"/>
            <a:headEnd/>
            <a:tailEnd/>
          </a:ln>
        </p:spPr>
        <p:txBody>
          <a:bodyPr>
            <a:noAutofit/>
          </a:bodyPr>
          <a:lstStyle/>
          <a:p>
            <a:pPr algn="ctr" eaLnBrk="1" fontAlgn="auto" hangingPunct="1">
              <a:spcAft>
                <a:spcPts val="0"/>
              </a:spcAft>
              <a:buFont typeface="Wingdings 2"/>
              <a:buNone/>
              <a:defRPr/>
            </a:pPr>
            <a:endParaRPr lang="el-GR" sz="2000" dirty="0"/>
          </a:p>
        </p:txBody>
      </p:sp>
      <p:sp>
        <p:nvSpPr>
          <p:cNvPr id="2" name="Ορθογώνιο 1"/>
          <p:cNvSpPr/>
          <p:nvPr/>
        </p:nvSpPr>
        <p:spPr>
          <a:xfrm>
            <a:off x="539552" y="1844824"/>
            <a:ext cx="4572000" cy="369332"/>
          </a:xfrm>
          <a:prstGeom prst="rect">
            <a:avLst/>
          </a:prstGeom>
        </p:spPr>
        <p:txBody>
          <a:bodyPr>
            <a:spAutoFit/>
          </a:bodyPr>
          <a:lstStyle/>
          <a:p>
            <a:endParaRPr lang="el-GR"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196752"/>
            <a:ext cx="4820920" cy="3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8337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 name="Picture 2" descr="C:\Users\Μ\Desktop\IM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82625" y="-1897063"/>
            <a:ext cx="7777163" cy="1065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35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 Τίτλος"/>
          <p:cNvSpPr>
            <a:spLocks noGrp="1"/>
          </p:cNvSpPr>
          <p:nvPr>
            <p:ph type="title"/>
          </p:nvPr>
        </p:nvSpPr>
        <p:spPr/>
        <p:txBody>
          <a:bodyPr/>
          <a:lstStyle/>
          <a:p>
            <a:pPr eaLnBrk="1" hangingPunct="1"/>
            <a:r>
              <a:rPr lang="el-GR" sz="3200"/>
              <a:t>Ιπποκράτης (460-377 π.Χ.)</a:t>
            </a:r>
          </a:p>
        </p:txBody>
      </p:sp>
      <p:sp>
        <p:nvSpPr>
          <p:cNvPr id="6147" name="2 - Θέση περιεχομένου"/>
          <p:cNvSpPr>
            <a:spLocks noGrp="1"/>
          </p:cNvSpPr>
          <p:nvPr>
            <p:ph idx="1"/>
          </p:nvPr>
        </p:nvSpPr>
        <p:spPr/>
        <p:txBody>
          <a:bodyPr/>
          <a:lstStyle/>
          <a:p>
            <a:pPr eaLnBrk="1" hangingPunct="1">
              <a:buFont typeface="Wingdings" pitchFamily="2" charset="2"/>
              <a:buChar char="ü"/>
            </a:pPr>
            <a:r>
              <a:rPr lang="el-GR" sz="2000" dirty="0"/>
              <a:t>Θεωρία των μιασμάτων = ΕΠΙΔΗΜΙΚΑ ΝΟΣΗΜΑΤΑ</a:t>
            </a:r>
          </a:p>
          <a:p>
            <a:pPr eaLnBrk="1" hangingPunct="1">
              <a:buFont typeface="Arial" charset="0"/>
              <a:buNone/>
            </a:pPr>
            <a:r>
              <a:rPr lang="el-GR" sz="2000" i="1" dirty="0"/>
              <a:t>Περί</a:t>
            </a:r>
            <a:r>
              <a:rPr lang="en-US" sz="2000" i="1" dirty="0"/>
              <a:t> </a:t>
            </a:r>
            <a:r>
              <a:rPr lang="el-GR" sz="2000" i="1" dirty="0" err="1"/>
              <a:t>φυσών</a:t>
            </a:r>
            <a:r>
              <a:rPr lang="el-GR" sz="2000" i="1" dirty="0"/>
              <a:t>: </a:t>
            </a:r>
            <a:r>
              <a:rPr lang="el-GR" sz="2000" dirty="0"/>
              <a:t>ο</a:t>
            </a:r>
            <a:r>
              <a:rPr lang="el-GR" sz="2000" i="1" dirty="0"/>
              <a:t> </a:t>
            </a:r>
            <a:r>
              <a:rPr lang="el-GR" sz="2000" dirty="0"/>
              <a:t>μολυσμένος από κάποια ανθυγιεινή οσμή ή</a:t>
            </a:r>
          </a:p>
          <a:p>
            <a:pPr eaLnBrk="1" hangingPunct="1">
              <a:buFont typeface="Arial" charset="0"/>
              <a:buNone/>
            </a:pPr>
            <a:r>
              <a:rPr lang="el-GR" sz="2000" dirty="0"/>
              <a:t>αναθυμίαση αέρας, που περιέχει κάποιο νοσηρό στοιχείο, το μίασμα,</a:t>
            </a:r>
          </a:p>
          <a:p>
            <a:pPr eaLnBrk="1" hangingPunct="1">
              <a:buFont typeface="Arial" charset="0"/>
              <a:buNone/>
            </a:pPr>
            <a:r>
              <a:rPr lang="el-GR" sz="2000" dirty="0"/>
              <a:t>θεωρείται το αίτιο των επιδημικών νοσημάτων</a:t>
            </a:r>
          </a:p>
        </p:txBody>
      </p:sp>
      <p:pic>
        <p:nvPicPr>
          <p:cNvPr id="6148" name="Picture 2"/>
          <p:cNvPicPr>
            <a:picLocks noChangeAspect="1" noChangeArrowheads="1"/>
          </p:cNvPicPr>
          <p:nvPr/>
        </p:nvPicPr>
        <p:blipFill>
          <a:blip r:embed="rId2">
            <a:extLst>
              <a:ext uri="{28A0092B-C50C-407E-A947-70E740481C1C}">
                <a14:useLocalDpi xmlns:a14="http://schemas.microsoft.com/office/drawing/2010/main" val="0"/>
              </a:ext>
            </a:extLst>
          </a:blip>
          <a:srcRect l="47665" t="52930" r="18018" b="23631"/>
          <a:stretch>
            <a:fillRect/>
          </a:stretch>
        </p:blipFill>
        <p:spPr bwMode="auto">
          <a:xfrm>
            <a:off x="285750" y="3143250"/>
            <a:ext cx="35718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 Ορθογώνιο"/>
          <p:cNvSpPr/>
          <p:nvPr/>
        </p:nvSpPr>
        <p:spPr>
          <a:xfrm>
            <a:off x="2214563" y="3786188"/>
            <a:ext cx="1700212" cy="285750"/>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6150" name="5 - Ορθογώνιο"/>
          <p:cNvSpPr>
            <a:spLocks noChangeArrowheads="1"/>
          </p:cNvSpPr>
          <p:nvPr/>
        </p:nvSpPr>
        <p:spPr bwMode="auto">
          <a:xfrm>
            <a:off x="0" y="4572000"/>
            <a:ext cx="3940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t>Grant W. Recherches sur les fièvres. Picot</a:t>
            </a:r>
            <a:r>
              <a:rPr lang="fr-FR" sz="1200"/>
              <a:t>, Montpellier, 1821</a:t>
            </a:r>
            <a:endParaRPr lang="en-US" sz="1200"/>
          </a:p>
        </p:txBody>
      </p:sp>
      <p:pic>
        <p:nvPicPr>
          <p:cNvPr id="6151" name="4 - Θέση περιεχομένου" descr="koc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00875" y="3768725"/>
            <a:ext cx="2143125"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7 - Ορθογώνιο"/>
          <p:cNvSpPr>
            <a:spLocks noChangeArrowheads="1"/>
          </p:cNvSpPr>
          <p:nvPr/>
        </p:nvSpPr>
        <p:spPr bwMode="auto">
          <a:xfrm>
            <a:off x="6611938" y="3357563"/>
            <a:ext cx="2638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  Robert Koch </a:t>
            </a:r>
            <a:r>
              <a:rPr lang="el-GR"/>
              <a:t>(1842-1910)</a:t>
            </a:r>
          </a:p>
        </p:txBody>
      </p:sp>
      <p:pic>
        <p:nvPicPr>
          <p:cNvPr id="6153" name="Content Placeholder 4" descr="_pasteur.JPG"/>
          <p:cNvPicPr>
            <a:picLocks noChangeAspect="1"/>
          </p:cNvPicPr>
          <p:nvPr/>
        </p:nvPicPr>
        <p:blipFill>
          <a:blip r:embed="rId4">
            <a:extLst>
              <a:ext uri="{28A0092B-C50C-407E-A947-70E740481C1C}">
                <a14:useLocalDpi xmlns:a14="http://schemas.microsoft.com/office/drawing/2010/main" val="0"/>
              </a:ext>
            </a:extLst>
          </a:blip>
          <a:srcRect l="23503" t="11734" b="15033"/>
          <a:stretch>
            <a:fillRect/>
          </a:stretch>
        </p:blipFill>
        <p:spPr bwMode="auto">
          <a:xfrm>
            <a:off x="4286250" y="3983038"/>
            <a:ext cx="2125663"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9 - Ορθογώνιο"/>
          <p:cNvSpPr>
            <a:spLocks noChangeArrowheads="1"/>
          </p:cNvSpPr>
          <p:nvPr/>
        </p:nvSpPr>
        <p:spPr bwMode="auto">
          <a:xfrm>
            <a:off x="4000500" y="3357563"/>
            <a:ext cx="2706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Louis Pasteur </a:t>
            </a:r>
            <a:r>
              <a:rPr lang="el-GR"/>
              <a:t>(1822-1895)</a:t>
            </a:r>
            <a:r>
              <a:rPr lang="en-US"/>
              <a:t> </a:t>
            </a:r>
            <a:endParaRPr lang="el-GR"/>
          </a:p>
        </p:txBody>
      </p:sp>
    </p:spTree>
    <p:extLst>
      <p:ext uri="{BB962C8B-B14F-4D97-AF65-F5344CB8AC3E}">
        <p14:creationId xmlns:p14="http://schemas.microsoft.com/office/powerpoint/2010/main" val="649715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Θέση περιεχομένου 2"/>
          <p:cNvSpPr>
            <a:spLocks noGrp="1"/>
          </p:cNvSpPr>
          <p:nvPr>
            <p:ph idx="1"/>
          </p:nvPr>
        </p:nvSpPr>
        <p:spPr>
          <a:xfrm>
            <a:off x="457200" y="260350"/>
            <a:ext cx="4402138" cy="6409010"/>
          </a:xfrm>
        </p:spPr>
        <p:txBody>
          <a:bodyPr>
            <a:normAutofit fontScale="70000" lnSpcReduction="20000"/>
          </a:bodyPr>
          <a:lstStyle/>
          <a:p>
            <a:pPr marL="0" indent="0">
              <a:buFont typeface="Arial" charset="0"/>
              <a:buNone/>
            </a:pPr>
            <a:endParaRPr lang="el-GR" sz="2000" dirty="0"/>
          </a:p>
          <a:p>
            <a:pPr marL="0" indent="0">
              <a:buFont typeface="Arial" charset="0"/>
              <a:buNone/>
            </a:pPr>
            <a:r>
              <a:rPr lang="el-GR" sz="2300" dirty="0"/>
              <a:t>Στο έργο του «</a:t>
            </a:r>
            <a:r>
              <a:rPr lang="el-GR" sz="2300" dirty="0" err="1"/>
              <a:t>Contro</a:t>
            </a:r>
            <a:r>
              <a:rPr lang="el-GR" sz="2300" dirty="0"/>
              <a:t> </a:t>
            </a:r>
            <a:r>
              <a:rPr lang="el-GR" sz="2300" dirty="0" err="1"/>
              <a:t>alla</a:t>
            </a:r>
            <a:r>
              <a:rPr lang="el-GR" sz="2300" dirty="0"/>
              <a:t> </a:t>
            </a:r>
            <a:r>
              <a:rPr lang="el-GR" sz="2300" dirty="0" err="1"/>
              <a:t>peste</a:t>
            </a:r>
            <a:r>
              <a:rPr lang="el-GR" sz="2300" dirty="0"/>
              <a:t>»  ο Ιταλός ουμανιστής φιλόσοφος </a:t>
            </a:r>
            <a:r>
              <a:rPr lang="el-GR" sz="2300" dirty="0" err="1"/>
              <a:t>Marsilio</a:t>
            </a:r>
            <a:r>
              <a:rPr lang="el-GR" sz="2300" dirty="0"/>
              <a:t> </a:t>
            </a:r>
            <a:r>
              <a:rPr lang="el-GR" sz="2300" dirty="0" err="1"/>
              <a:t>Ficino</a:t>
            </a:r>
            <a:r>
              <a:rPr lang="el-GR" sz="2300" dirty="0"/>
              <a:t> (1433-1499) αναφέρεται σε </a:t>
            </a:r>
            <a:r>
              <a:rPr lang="el-GR" sz="2300" b="1" dirty="0"/>
              <a:t>«δηλητηριώδεις δυσωδίες» και τις συνδέει με την εμφάνιση της πανώλης</a:t>
            </a:r>
            <a:r>
              <a:rPr lang="el-GR" sz="2300" dirty="0"/>
              <a:t> ενώ οι συγγραφείς του 16ου αιώνα αποδίδουν τη νόσο στον θυμό του Θεού προς τους αμαρτωλούς.</a:t>
            </a:r>
          </a:p>
          <a:p>
            <a:pPr marL="0" indent="0">
              <a:buFont typeface="Arial" charset="0"/>
              <a:buNone/>
            </a:pPr>
            <a:endParaRPr lang="el-GR" sz="2300" dirty="0"/>
          </a:p>
          <a:p>
            <a:pPr marL="0" indent="0">
              <a:buFont typeface="Arial" charset="0"/>
              <a:buNone/>
            </a:pPr>
            <a:r>
              <a:rPr lang="el-GR" sz="2300" dirty="0"/>
              <a:t>Τα </a:t>
            </a:r>
            <a:r>
              <a:rPr lang="el-GR" sz="2300" b="1" dirty="0"/>
              <a:t>αρώματα</a:t>
            </a:r>
            <a:r>
              <a:rPr lang="el-GR" sz="2300" dirty="0"/>
              <a:t> φαίνεται να παρέχουν </a:t>
            </a:r>
            <a:r>
              <a:rPr lang="el-GR" sz="2300" b="1" dirty="0"/>
              <a:t>προστατευτικές ιδιότητες κατά των ασθενειών και της μαγείας.</a:t>
            </a:r>
          </a:p>
          <a:p>
            <a:pPr marL="0" indent="0">
              <a:buFont typeface="Arial" charset="0"/>
              <a:buNone/>
            </a:pPr>
            <a:r>
              <a:rPr lang="el-GR" sz="2300" dirty="0"/>
              <a:t>Στο έργο του «</a:t>
            </a:r>
            <a:r>
              <a:rPr lang="el-GR" sz="2300" dirty="0" err="1"/>
              <a:t>Singuliers</a:t>
            </a:r>
            <a:r>
              <a:rPr lang="el-GR" sz="2300" dirty="0"/>
              <a:t> </a:t>
            </a:r>
            <a:r>
              <a:rPr lang="el-GR" sz="2300" dirty="0" err="1"/>
              <a:t>secrets</a:t>
            </a:r>
            <a:r>
              <a:rPr lang="el-GR" sz="2300" dirty="0"/>
              <a:t> </a:t>
            </a:r>
            <a:r>
              <a:rPr lang="el-GR" sz="2300" dirty="0" err="1"/>
              <a:t>et</a:t>
            </a:r>
            <a:r>
              <a:rPr lang="el-GR" sz="2300" dirty="0"/>
              <a:t> </a:t>
            </a:r>
            <a:r>
              <a:rPr lang="el-GR" sz="2300" dirty="0" err="1"/>
              <a:t>secours</a:t>
            </a:r>
            <a:r>
              <a:rPr lang="el-GR" sz="2300" dirty="0"/>
              <a:t> </a:t>
            </a:r>
            <a:r>
              <a:rPr lang="el-GR" sz="2300" dirty="0" err="1"/>
              <a:t>contre</a:t>
            </a:r>
            <a:r>
              <a:rPr lang="el-GR" sz="2300" dirty="0"/>
              <a:t> </a:t>
            </a:r>
            <a:r>
              <a:rPr lang="el-GR" sz="2300" dirty="0" err="1"/>
              <a:t>la</a:t>
            </a:r>
            <a:r>
              <a:rPr lang="el-GR" sz="2300" dirty="0"/>
              <a:t> </a:t>
            </a:r>
            <a:r>
              <a:rPr lang="el-GR" sz="2300" dirty="0" err="1"/>
              <a:t>peste</a:t>
            </a:r>
            <a:r>
              <a:rPr lang="el-GR" sz="2300" dirty="0"/>
              <a:t>» (1562) ο ιατρός </a:t>
            </a:r>
            <a:r>
              <a:rPr lang="el-GR" sz="2300" dirty="0" err="1"/>
              <a:t>Antoine</a:t>
            </a:r>
            <a:r>
              <a:rPr lang="el-GR" sz="2300" dirty="0"/>
              <a:t> </a:t>
            </a:r>
            <a:r>
              <a:rPr lang="el-GR" sz="2300" dirty="0" err="1"/>
              <a:t>Mizauld</a:t>
            </a:r>
            <a:r>
              <a:rPr lang="el-GR" sz="2300" dirty="0"/>
              <a:t>  (1520-1578) δίνει </a:t>
            </a:r>
            <a:r>
              <a:rPr lang="el-GR" sz="2300" b="1" dirty="0"/>
              <a:t>πρακτικές συμβουλές για την αντιμετώπιση της πανώλης </a:t>
            </a:r>
            <a:r>
              <a:rPr lang="el-GR" sz="2300" dirty="0"/>
              <a:t>και μεταξύ άλλων συμβουλεύει: «να καίτε πρωί και βράδυ αρωματικά φυτά, να φοράτε αρώματα, να κρατάτε αρωματικές ουσίες και να καταναλώνετε αρωματικά αντίδοτα». Κάθε πρωί συστήνει την κατανάλωση </a:t>
            </a:r>
            <a:r>
              <a:rPr lang="el-GR" sz="2300" dirty="0" err="1"/>
              <a:t>θηριακής</a:t>
            </a:r>
            <a:r>
              <a:rPr lang="el-GR" sz="2300" dirty="0"/>
              <a:t> αναμεμιγμένη με </a:t>
            </a:r>
            <a:r>
              <a:rPr lang="en-US" sz="2300" dirty="0"/>
              <a:t>20 </a:t>
            </a:r>
            <a:r>
              <a:rPr lang="el-GR" sz="2300" dirty="0"/>
              <a:t>φύλλα απήγανου, δυο καρύδια, δυο σύκα, λίγο αλάτι και κρασί.  </a:t>
            </a:r>
          </a:p>
          <a:p>
            <a:pPr marL="0" indent="0">
              <a:buFont typeface="Arial" charset="0"/>
              <a:buNone/>
            </a:pPr>
            <a:endParaRPr lang="el-GR" sz="2300" dirty="0"/>
          </a:p>
          <a:p>
            <a:pPr marL="0" indent="0">
              <a:buFont typeface="Arial" charset="0"/>
              <a:buNone/>
            </a:pPr>
            <a:r>
              <a:rPr lang="el-GR" sz="2300" dirty="0"/>
              <a:t>Στη μαγειρική,  ο συνδυασμός: σκόρδου-κρεμμυδιού και</a:t>
            </a:r>
            <a:r>
              <a:rPr lang="en-US" sz="2300" dirty="0"/>
              <a:t> </a:t>
            </a:r>
            <a:r>
              <a:rPr lang="el-GR" sz="2300" dirty="0"/>
              <a:t>θυμαριού-δάφνης κυριαρχεί στις συνταγές</a:t>
            </a:r>
          </a:p>
          <a:p>
            <a:pPr marL="0" indent="0">
              <a:buFont typeface="Arial" charset="0"/>
              <a:buNone/>
            </a:pPr>
            <a:endParaRPr lang="el-GR" sz="2300" dirty="0"/>
          </a:p>
          <a:p>
            <a:pPr marL="0" indent="0">
              <a:buFont typeface="Arial" charset="0"/>
              <a:buNone/>
            </a:pPr>
            <a:endParaRPr lang="el-GR" sz="2300" dirty="0"/>
          </a:p>
        </p:txBody>
      </p:sp>
      <p:pic>
        <p:nvPicPr>
          <p:cNvPr id="1229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25" y="3082925"/>
            <a:ext cx="2354263"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314325"/>
            <a:ext cx="3197225"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Ορθογώνιο 1"/>
          <p:cNvSpPr>
            <a:spLocks noChangeArrowheads="1"/>
          </p:cNvSpPr>
          <p:nvPr/>
        </p:nvSpPr>
        <p:spPr bwMode="auto">
          <a:xfrm>
            <a:off x="6175375" y="1588"/>
            <a:ext cx="2747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l-GR"/>
              <a:t>Η πανώλη της Ρώμης, 1656</a:t>
            </a:r>
          </a:p>
        </p:txBody>
      </p:sp>
    </p:spTree>
    <p:extLst>
      <p:ext uri="{BB962C8B-B14F-4D97-AF65-F5344CB8AC3E}">
        <p14:creationId xmlns:p14="http://schemas.microsoft.com/office/powerpoint/2010/main" val="2538680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7" y="0"/>
            <a:ext cx="4095750" cy="635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15411" y="6350000"/>
            <a:ext cx="4572000" cy="523220"/>
          </a:xfrm>
          <a:prstGeom prst="rect">
            <a:avLst/>
          </a:prstGeom>
        </p:spPr>
        <p:txBody>
          <a:bodyPr>
            <a:spAutoFit/>
          </a:bodyPr>
          <a:lstStyle/>
          <a:p>
            <a:r>
              <a:rPr lang="fr-FR" sz="1400" dirty="0"/>
              <a:t>Carton édité par les Laboratoires Paul-</a:t>
            </a:r>
            <a:r>
              <a:rPr lang="fr-FR" sz="1400" dirty="0" err="1"/>
              <a:t>Métadier</a:t>
            </a:r>
            <a:r>
              <a:rPr lang="fr-FR" sz="1400" dirty="0"/>
              <a:t>, Tours</a:t>
            </a:r>
            <a:r>
              <a:rPr lang="el-GR" sz="1400" dirty="0"/>
              <a:t>, 20</a:t>
            </a:r>
            <a:r>
              <a:rPr lang="fr-FR" sz="1400" baseline="30000" dirty="0"/>
              <a:t>e</a:t>
            </a:r>
            <a:r>
              <a:rPr lang="fr-FR" sz="1400" dirty="0"/>
              <a:t> siècle. Source</a:t>
            </a:r>
            <a:r>
              <a:rPr lang="en-US" sz="1400" dirty="0"/>
              <a:t>: BIUM</a:t>
            </a:r>
            <a:endParaRPr lang="el-GR" sz="1400" dirty="0"/>
          </a:p>
        </p:txBody>
      </p:sp>
    </p:spTree>
    <p:extLst>
      <p:ext uri="{BB962C8B-B14F-4D97-AF65-F5344CB8AC3E}">
        <p14:creationId xmlns:p14="http://schemas.microsoft.com/office/powerpoint/2010/main" val="1763102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7" y="1196752"/>
            <a:ext cx="9067800" cy="4693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6557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Θέση περιεχομένου 2"/>
          <p:cNvSpPr>
            <a:spLocks noGrp="1"/>
          </p:cNvSpPr>
          <p:nvPr>
            <p:ph idx="1"/>
          </p:nvPr>
        </p:nvSpPr>
        <p:spPr>
          <a:xfrm>
            <a:off x="5219700" y="549275"/>
            <a:ext cx="3673475" cy="5576888"/>
          </a:xfrm>
        </p:spPr>
        <p:txBody>
          <a:bodyPr>
            <a:normAutofit lnSpcReduction="10000"/>
          </a:bodyPr>
          <a:lstStyle/>
          <a:p>
            <a:pPr marL="0" indent="0" eaLnBrk="1" hangingPunct="1">
              <a:buFont typeface="Arial" charset="0"/>
              <a:buNone/>
              <a:defRPr/>
            </a:pPr>
            <a:r>
              <a:rPr lang="en-US" sz="2000" b="1" dirty="0"/>
              <a:t>Pommes </a:t>
            </a:r>
            <a:r>
              <a:rPr lang="en-US" sz="2000" b="1" dirty="0" err="1"/>
              <a:t>d’ambre</a:t>
            </a:r>
            <a:r>
              <a:rPr lang="en-US" sz="2000" b="1" dirty="0"/>
              <a:t> </a:t>
            </a:r>
            <a:r>
              <a:rPr lang="el-GR" sz="2000" b="1" dirty="0"/>
              <a:t>ή </a:t>
            </a:r>
            <a:r>
              <a:rPr lang="en-US" sz="2000" b="1" dirty="0"/>
              <a:t>pomanders </a:t>
            </a:r>
          </a:p>
          <a:p>
            <a:pPr eaLnBrk="1" hangingPunct="1">
              <a:buFont typeface="Wingdings" pitchFamily="2" charset="2"/>
              <a:buChar char="à"/>
              <a:defRPr/>
            </a:pPr>
            <a:r>
              <a:rPr lang="en-US" sz="2000" dirty="0">
                <a:sym typeface="Wingdings" pitchFamily="2" charset="2"/>
              </a:rPr>
              <a:t>1348 </a:t>
            </a:r>
            <a:r>
              <a:rPr lang="el-GR" sz="2000" dirty="0">
                <a:sym typeface="Wingdings" pitchFamily="2" charset="2"/>
              </a:rPr>
              <a:t>και αρχικά περιείχαν κεχριμπάρι (θερμό και ξηρό σύμφωνα με την </a:t>
            </a:r>
            <a:r>
              <a:rPr lang="el-GR" sz="2000" dirty="0" err="1">
                <a:sym typeface="Wingdings" pitchFamily="2" charset="2"/>
              </a:rPr>
              <a:t>χυμοπαθολογία</a:t>
            </a:r>
            <a:r>
              <a:rPr lang="el-GR" sz="2000" dirty="0">
                <a:sym typeface="Wingdings" pitchFamily="2" charset="2"/>
              </a:rPr>
              <a:t>)</a:t>
            </a:r>
            <a:endParaRPr lang="en-US" sz="2000" dirty="0">
              <a:sym typeface="Wingdings" pitchFamily="2" charset="2"/>
            </a:endParaRPr>
          </a:p>
          <a:p>
            <a:pPr>
              <a:buFont typeface="Wingdings" pitchFamily="2" charset="2"/>
              <a:buChar char="à"/>
              <a:defRPr/>
            </a:pPr>
            <a:r>
              <a:rPr lang="el-GR" sz="2000" dirty="0"/>
              <a:t>σχεδιάστηκαν ώστε να κρατούν τα αρώματα ορισμένων βοτάνων και υλικών (δεντρολίβανο, μόσχος και γαρίφαλα)  που θεωρούσαν ότι είχαν  </a:t>
            </a:r>
            <a:r>
              <a:rPr lang="el-GR" sz="2000" b="1" dirty="0"/>
              <a:t>φαρμακευτικές ιδιότητες και προστάτευαν από τις λοιμώξεις </a:t>
            </a:r>
            <a:r>
              <a:rPr lang="el-GR" sz="2000" dirty="0"/>
              <a:t>και τον μολυσμένο αέρα. Οι άνδρες  τα φορούσαν κρεμασμένα από μια αλυσίδα γύρω από το λαιμό τους, ενώ οι γυναίκες τα έδεναν στις ζώνες τους.</a:t>
            </a:r>
          </a:p>
          <a:p>
            <a:pPr eaLnBrk="1" hangingPunct="1">
              <a:buFont typeface="Wingdings" pitchFamily="2" charset="2"/>
              <a:buChar char="à"/>
              <a:defRPr/>
            </a:pPr>
            <a:endParaRPr lang="el-GR" sz="2000" dirty="0">
              <a:sym typeface="Wingdings" pitchFamily="2" charset="2"/>
            </a:endParaRPr>
          </a:p>
          <a:p>
            <a:pPr eaLnBrk="1" hangingPunct="1">
              <a:buFont typeface="Wingdings" pitchFamily="2" charset="2"/>
              <a:buChar char="à"/>
              <a:defRPr/>
            </a:pPr>
            <a:endParaRPr lang="el-GR" sz="2000" dirty="0"/>
          </a:p>
        </p:txBody>
      </p:sp>
      <p:pic>
        <p:nvPicPr>
          <p:cNvPr id="204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441325"/>
            <a:ext cx="5080000" cy="597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Ορθογώνιο 1"/>
          <p:cNvSpPr>
            <a:spLocks noChangeArrowheads="1"/>
          </p:cNvSpPr>
          <p:nvPr/>
        </p:nvSpPr>
        <p:spPr bwMode="auto">
          <a:xfrm>
            <a:off x="107950" y="6488113"/>
            <a:ext cx="3567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l-GR" sz="1400"/>
              <a:t>Πορτραίτο της </a:t>
            </a:r>
            <a:r>
              <a:rPr lang="fr-FR" sz="1400"/>
              <a:t>Clarissa Strozzi (1542), Le Titien</a:t>
            </a:r>
          </a:p>
        </p:txBody>
      </p:sp>
    </p:spTree>
    <p:extLst>
      <p:ext uri="{BB962C8B-B14F-4D97-AF65-F5344CB8AC3E}">
        <p14:creationId xmlns:p14="http://schemas.microsoft.com/office/powerpoint/2010/main" val="706777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Τίτλος 1"/>
          <p:cNvSpPr>
            <a:spLocks noGrp="1"/>
          </p:cNvSpPr>
          <p:nvPr>
            <p:ph type="title"/>
          </p:nvPr>
        </p:nvSpPr>
        <p:spPr/>
        <p:txBody>
          <a:bodyPr/>
          <a:lstStyle/>
          <a:p>
            <a:pPr eaLnBrk="1" hangingPunct="1"/>
            <a:endParaRPr lang="el-GR"/>
          </a:p>
        </p:txBody>
      </p:sp>
      <p:sp>
        <p:nvSpPr>
          <p:cNvPr id="26627" name="Θέση περιεχομένου 2"/>
          <p:cNvSpPr>
            <a:spLocks noGrp="1"/>
          </p:cNvSpPr>
          <p:nvPr>
            <p:ph idx="1"/>
          </p:nvPr>
        </p:nvSpPr>
        <p:spPr/>
        <p:txBody>
          <a:bodyPr/>
          <a:lstStyle/>
          <a:p>
            <a:pPr eaLnBrk="1" hangingPunct="1"/>
            <a:endParaRPr lang="el-GR"/>
          </a:p>
        </p:txBody>
      </p:sp>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930938"/>
            <a:ext cx="47625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8410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marL="484632" eaLnBrk="1" fontAlgn="auto" hangingPunct="1">
              <a:spcAft>
                <a:spcPts val="0"/>
              </a:spcAft>
              <a:defRPr/>
            </a:pPr>
            <a:r>
              <a:rPr lang="el-GR" sz="3200" dirty="0"/>
              <a:t>Η πανούκλα των </a:t>
            </a:r>
            <a:r>
              <a:rPr lang="el-GR" sz="3200" i="1" dirty="0"/>
              <a:t>Παρισίων, 1619</a:t>
            </a:r>
            <a:r>
              <a:rPr lang="el-GR" sz="3200" dirty="0"/>
              <a:t> </a:t>
            </a:r>
            <a:br>
              <a:rPr lang="el-GR" sz="3200" dirty="0">
                <a:solidFill>
                  <a:schemeClr val="accent1">
                    <a:tint val="83000"/>
                    <a:satMod val="150000"/>
                  </a:schemeClr>
                </a:solidFill>
              </a:rPr>
            </a:br>
            <a:r>
              <a:rPr lang="fr-FR" sz="2800" dirty="0"/>
              <a:t>Charles de Lorme</a:t>
            </a:r>
            <a:r>
              <a:rPr lang="el-GR" sz="2800" dirty="0"/>
              <a:t> </a:t>
            </a:r>
            <a:r>
              <a:rPr lang="fr-FR" sz="2800" dirty="0"/>
              <a:t>(1584-1678) </a:t>
            </a:r>
            <a:endParaRPr lang="el-GR" sz="2800" dirty="0"/>
          </a:p>
        </p:txBody>
      </p:sp>
      <p:pic>
        <p:nvPicPr>
          <p:cNvPr id="16387" name="Content Placeholder 8" descr="366px-Charles_DeLorme_portrait_163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1989138"/>
            <a:ext cx="2794000" cy="4572000"/>
          </a:xfrm>
        </p:spPr>
      </p:pic>
      <p:pic>
        <p:nvPicPr>
          <p:cNvPr id="16388" name="Picture 9" descr="masqu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7788" y="1916113"/>
            <a:ext cx="3986212"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5069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68288"/>
            <a:ext cx="8229600" cy="928687"/>
          </a:xfrm>
        </p:spPr>
        <p:txBody>
          <a:bodyPr/>
          <a:lstStyle/>
          <a:p>
            <a:pPr marL="484188" eaLnBrk="1" hangingPunct="1"/>
            <a:r>
              <a:rPr lang="fr-FR" sz="2400"/>
              <a:t>Medico Della Peste </a:t>
            </a:r>
            <a:endParaRPr lang="el-GR" sz="2400"/>
          </a:p>
        </p:txBody>
      </p:sp>
      <p:pic>
        <p:nvPicPr>
          <p:cNvPr id="17411" name="Content Placeholder 3" descr="800px-Beak_doctor_mas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24075" y="1557338"/>
            <a:ext cx="5283200" cy="3962400"/>
          </a:xfrm>
        </p:spPr>
      </p:pic>
    </p:spTree>
    <p:extLst>
      <p:ext uri="{BB962C8B-B14F-4D97-AF65-F5344CB8AC3E}">
        <p14:creationId xmlns:p14="http://schemas.microsoft.com/office/powerpoint/2010/main" val="220130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1508" y="9750"/>
            <a:ext cx="6985000" cy="630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755576" y="6287726"/>
            <a:ext cx="7776864" cy="523220"/>
          </a:xfrm>
          <a:prstGeom prst="rect">
            <a:avLst/>
          </a:prstGeom>
        </p:spPr>
        <p:txBody>
          <a:bodyPr wrap="square">
            <a:spAutoFit/>
          </a:bodyPr>
          <a:lstStyle/>
          <a:p>
            <a:r>
              <a:rPr lang="en-US" sz="1400" dirty="0"/>
              <a:t>SCHEDEL Hartmann. Liber </a:t>
            </a:r>
            <a:r>
              <a:rPr lang="en-US" sz="1400" dirty="0" err="1"/>
              <a:t>chronicarum</a:t>
            </a:r>
            <a:r>
              <a:rPr lang="en-US" sz="1400" dirty="0"/>
              <a:t> cum </a:t>
            </a:r>
            <a:r>
              <a:rPr lang="en-US" sz="1400" dirty="0" err="1"/>
              <a:t>figuris</a:t>
            </a:r>
            <a:r>
              <a:rPr lang="en-US" sz="1400" dirty="0"/>
              <a:t> et </a:t>
            </a:r>
            <a:r>
              <a:rPr lang="en-US" sz="1400" dirty="0" err="1"/>
              <a:t>ymaginibus</a:t>
            </a:r>
            <a:r>
              <a:rPr lang="en-US" sz="1400" dirty="0"/>
              <a:t> </a:t>
            </a:r>
            <a:r>
              <a:rPr lang="en-US" sz="1400" dirty="0" err="1"/>
              <a:t>ab</a:t>
            </a:r>
            <a:r>
              <a:rPr lang="en-US" sz="1400" dirty="0"/>
              <a:t> initio mundi. Nuremberg : Antoine </a:t>
            </a:r>
            <a:r>
              <a:rPr lang="en-US" sz="1400" dirty="0" err="1"/>
              <a:t>Koberger</a:t>
            </a:r>
            <a:r>
              <a:rPr lang="en-US" sz="1400" dirty="0"/>
              <a:t>, 1493</a:t>
            </a:r>
            <a:endParaRPr lang="el-GR" sz="1400" dirty="0"/>
          </a:p>
        </p:txBody>
      </p:sp>
    </p:spTree>
    <p:extLst>
      <p:ext uri="{BB962C8B-B14F-4D97-AF65-F5344CB8AC3E}">
        <p14:creationId xmlns:p14="http://schemas.microsoft.com/office/powerpoint/2010/main" val="1160190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ctrTitle"/>
          </p:nvPr>
        </p:nvSpPr>
        <p:spPr/>
        <p:txBody>
          <a:bodyPr>
            <a:normAutofit/>
          </a:bodyPr>
          <a:lstStyle/>
          <a:p>
            <a:r>
              <a:rPr lang="el-GR" sz="3600" dirty="0"/>
              <a:t>Η ευλογιά</a:t>
            </a:r>
          </a:p>
        </p:txBody>
      </p:sp>
      <p:sp>
        <p:nvSpPr>
          <p:cNvPr id="7" name="Υπότιτλος 6"/>
          <p:cNvSpPr>
            <a:spLocks noGrp="1"/>
          </p:cNvSpPr>
          <p:nvPr>
            <p:ph type="subTitle" idx="1"/>
          </p:nvPr>
        </p:nvSpPr>
        <p:spPr/>
        <p:txBody>
          <a:bodyPr/>
          <a:lstStyle/>
          <a:p>
            <a:endParaRPr lang="el-GR"/>
          </a:p>
        </p:txBody>
      </p:sp>
    </p:spTree>
    <p:extLst>
      <p:ext uri="{BB962C8B-B14F-4D97-AF65-F5344CB8AC3E}">
        <p14:creationId xmlns:p14="http://schemas.microsoft.com/office/powerpoint/2010/main" val="848038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 Τίτλος"/>
          <p:cNvSpPr>
            <a:spLocks noGrp="1"/>
          </p:cNvSpPr>
          <p:nvPr>
            <p:ph type="title"/>
          </p:nvPr>
        </p:nvSpPr>
        <p:spPr/>
        <p:txBody>
          <a:bodyPr/>
          <a:lstStyle/>
          <a:p>
            <a:endParaRPr lang="el-GR"/>
          </a:p>
        </p:txBody>
      </p:sp>
      <p:sp>
        <p:nvSpPr>
          <p:cNvPr id="3075" name="2 - Θέση περιεχομένου"/>
          <p:cNvSpPr>
            <a:spLocks noGrp="1"/>
          </p:cNvSpPr>
          <p:nvPr>
            <p:ph idx="1"/>
          </p:nvPr>
        </p:nvSpPr>
        <p:spPr/>
        <p:txBody>
          <a:bodyPr/>
          <a:lstStyle/>
          <a:p>
            <a:endParaRPr lang="el-GR"/>
          </a:p>
        </p:txBody>
      </p:sp>
      <p:pic>
        <p:nvPicPr>
          <p:cNvPr id="3076" name="Picture 2" descr="http://wpmedia.o.canada.com/2014/05/smallpox_virus.jpg?w=6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785813"/>
            <a:ext cx="83820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4 - Ορθογώνιο"/>
          <p:cNvSpPr>
            <a:spLocks noChangeArrowheads="1"/>
          </p:cNvSpPr>
          <p:nvPr/>
        </p:nvSpPr>
        <p:spPr bwMode="auto">
          <a:xfrm>
            <a:off x="5715000" y="6215063"/>
            <a:ext cx="3232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i="1"/>
              <a:t> </a:t>
            </a:r>
            <a:r>
              <a:rPr lang="en-US" sz="1600"/>
              <a:t>magnified image of </a:t>
            </a:r>
            <a:r>
              <a:rPr lang="en-US" sz="1600" i="1"/>
              <a:t>Variola major</a:t>
            </a:r>
            <a:endParaRPr lang="el-GR" sz="1600"/>
          </a:p>
        </p:txBody>
      </p:sp>
    </p:spTree>
    <p:extLst>
      <p:ext uri="{BB962C8B-B14F-4D97-AF65-F5344CB8AC3E}">
        <p14:creationId xmlns:p14="http://schemas.microsoft.com/office/powerpoint/2010/main" val="524357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Τίτλος"/>
          <p:cNvSpPr>
            <a:spLocks noGrp="1"/>
          </p:cNvSpPr>
          <p:nvPr>
            <p:ph type="title"/>
          </p:nvPr>
        </p:nvSpPr>
        <p:spPr/>
        <p:txBody>
          <a:bodyPr/>
          <a:lstStyle/>
          <a:p>
            <a:endParaRPr lang="el-GR"/>
          </a:p>
        </p:txBody>
      </p:sp>
      <p:sp>
        <p:nvSpPr>
          <p:cNvPr id="4099" name="2 - Θέση περιεχομένου"/>
          <p:cNvSpPr>
            <a:spLocks noGrp="1"/>
          </p:cNvSpPr>
          <p:nvPr>
            <p:ph idx="1"/>
          </p:nvPr>
        </p:nvSpPr>
        <p:spPr/>
        <p:txBody>
          <a:bodyPr/>
          <a:lstStyle/>
          <a:p>
            <a:pPr>
              <a:buFont typeface="Wingdings" pitchFamily="2" charset="2"/>
              <a:buChar char="Ø"/>
            </a:pPr>
            <a:r>
              <a:rPr lang="el-GR" sz="2800"/>
              <a:t>Ευλογιά: ιός </a:t>
            </a:r>
            <a:r>
              <a:rPr lang="el-GR" sz="2800">
                <a:sym typeface="Wingdings" pitchFamily="2" charset="2"/>
              </a:rPr>
              <a:t> δυο στελέχη </a:t>
            </a:r>
            <a:r>
              <a:rPr lang="el-GR" sz="2800"/>
              <a:t> </a:t>
            </a:r>
            <a:r>
              <a:rPr lang="el-GR" sz="2800" i="1">
                <a:solidFill>
                  <a:schemeClr val="accent1"/>
                </a:solidFill>
              </a:rPr>
              <a:t>Variola major </a:t>
            </a:r>
            <a:r>
              <a:rPr lang="el-GR" sz="2800"/>
              <a:t>ή </a:t>
            </a:r>
            <a:r>
              <a:rPr lang="el-GR" sz="2800" i="1">
                <a:solidFill>
                  <a:schemeClr val="accent1"/>
                </a:solidFill>
              </a:rPr>
              <a:t>Variola minor</a:t>
            </a:r>
          </a:p>
          <a:p>
            <a:pPr>
              <a:buFont typeface="Arial" charset="0"/>
              <a:buNone/>
            </a:pPr>
            <a:endParaRPr lang="el-GR" sz="2800" i="1"/>
          </a:p>
          <a:p>
            <a:pPr>
              <a:buFont typeface="Wingdings" pitchFamily="2" charset="2"/>
              <a:buChar char="Ø"/>
            </a:pPr>
            <a:r>
              <a:rPr lang="el-GR" sz="2800" i="1"/>
              <a:t>Ο V. major προκαλεί πιο την σοβαρή μορφή της</a:t>
            </a:r>
          </a:p>
          <a:p>
            <a:pPr>
              <a:buFont typeface="Arial" charset="0"/>
              <a:buNone/>
            </a:pPr>
            <a:r>
              <a:rPr lang="el-GR" sz="2800" i="1"/>
              <a:t>νόσου  με ποσοστό </a:t>
            </a:r>
            <a:r>
              <a:rPr lang="el-GR" sz="2800" i="1">
                <a:solidFill>
                  <a:schemeClr val="accent1"/>
                </a:solidFill>
              </a:rPr>
              <a:t>θνησιμότητας 30-35%. </a:t>
            </a:r>
          </a:p>
          <a:p>
            <a:pPr>
              <a:buFont typeface="Arial" charset="0"/>
              <a:buNone/>
            </a:pPr>
            <a:endParaRPr lang="el-GR" sz="2800" i="1"/>
          </a:p>
          <a:p>
            <a:pPr>
              <a:buFont typeface="Wingdings" pitchFamily="2" charset="2"/>
              <a:buChar char="Ø"/>
            </a:pPr>
            <a:r>
              <a:rPr lang="en-US" sz="2800"/>
              <a:t> Variol</a:t>
            </a:r>
            <a:r>
              <a:rPr lang="en-US" sz="2800" i="1"/>
              <a:t>a</a:t>
            </a:r>
            <a:r>
              <a:rPr lang="el-GR" sz="2800" i="1"/>
              <a:t>:--</a:t>
            </a:r>
            <a:r>
              <a:rPr lang="en-US" sz="2800" i="1"/>
              <a:t>various (</a:t>
            </a:r>
            <a:r>
              <a:rPr lang="el-GR" sz="2800" i="1"/>
              <a:t>με στίγματα</a:t>
            </a:r>
            <a:r>
              <a:rPr lang="en-US" sz="2800" i="1"/>
              <a:t>)</a:t>
            </a:r>
            <a:endParaRPr lang="el-GR" sz="2800" i="1"/>
          </a:p>
          <a:p>
            <a:pPr>
              <a:buFont typeface="Arial" charset="0"/>
              <a:buNone/>
            </a:pPr>
            <a:r>
              <a:rPr lang="en-US" sz="2800" i="1"/>
              <a:t>Pox:--small pox (</a:t>
            </a:r>
            <a:r>
              <a:rPr lang="el-GR" sz="2800" i="1"/>
              <a:t>ευλογιά</a:t>
            </a:r>
            <a:r>
              <a:rPr lang="en-US" sz="2800" i="1"/>
              <a:t>) vs great pox </a:t>
            </a:r>
            <a:r>
              <a:rPr lang="el-GR" sz="2800" i="1"/>
              <a:t>(σύφιλη)</a:t>
            </a:r>
          </a:p>
        </p:txBody>
      </p:sp>
    </p:spTree>
    <p:extLst>
      <p:ext uri="{BB962C8B-B14F-4D97-AF65-F5344CB8AC3E}">
        <p14:creationId xmlns:p14="http://schemas.microsoft.com/office/powerpoint/2010/main" val="3631080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rtlCol="0">
            <a:normAutofit/>
          </a:bodyPr>
          <a:lstStyle/>
          <a:p>
            <a:pPr marL="484632" fontAlgn="auto">
              <a:spcAft>
                <a:spcPts val="0"/>
              </a:spcAft>
              <a:defRPr/>
            </a:pPr>
            <a:endParaRPr lang="el-GR">
              <a:solidFill>
                <a:schemeClr val="accent1">
                  <a:tint val="83000"/>
                  <a:satMod val="150000"/>
                </a:schemeClr>
              </a:solidFill>
            </a:endParaRPr>
          </a:p>
        </p:txBody>
      </p:sp>
      <p:sp>
        <p:nvSpPr>
          <p:cNvPr id="5123" name="2 - Θέση περιεχομένου"/>
          <p:cNvSpPr>
            <a:spLocks noGrp="1"/>
          </p:cNvSpPr>
          <p:nvPr>
            <p:ph idx="1"/>
          </p:nvPr>
        </p:nvSpPr>
        <p:spPr/>
        <p:txBody>
          <a:bodyPr/>
          <a:lstStyle/>
          <a:p>
            <a:endParaRPr lang="el-GR"/>
          </a:p>
        </p:txBody>
      </p:sp>
      <p:pic>
        <p:nvPicPr>
          <p:cNvPr id="5124" name="Picture 2" descr="http://www.viewzone.com/smallpox.bab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37163"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4" descr="http://i.livescience.com/images/i/000/015/958/iFF/smallpox-baby.jpg?13026234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3143250"/>
            <a:ext cx="5267325"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3784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 Τίτλος"/>
          <p:cNvSpPr>
            <a:spLocks noGrp="1"/>
          </p:cNvSpPr>
          <p:nvPr>
            <p:ph type="title"/>
          </p:nvPr>
        </p:nvSpPr>
        <p:spPr/>
        <p:txBody>
          <a:bodyPr/>
          <a:lstStyle/>
          <a:p>
            <a:r>
              <a:rPr lang="el-GR" sz="2800"/>
              <a:t>Ο Φαραώ Ραμσής Ε’ της Αιγύπτου </a:t>
            </a:r>
            <a:br>
              <a:rPr lang="el-GR" sz="2800"/>
            </a:br>
            <a:r>
              <a:rPr lang="el-GR" sz="2000" i="1"/>
              <a:t>περίοδος βασιλείας (</a:t>
            </a:r>
            <a:r>
              <a:rPr lang="en-US" sz="2000" i="1"/>
              <a:t>1149–1145 </a:t>
            </a:r>
            <a:r>
              <a:rPr lang="el-GR" sz="2000" i="1"/>
              <a:t>π.Χ.)</a:t>
            </a:r>
            <a:r>
              <a:rPr lang="en-US" sz="2000" i="1"/>
              <a:t> </a:t>
            </a:r>
            <a:endParaRPr lang="el-GR" sz="2000" i="1"/>
          </a:p>
        </p:txBody>
      </p:sp>
      <p:sp>
        <p:nvSpPr>
          <p:cNvPr id="6147" name="2 - Θέση περιεχομένου"/>
          <p:cNvSpPr>
            <a:spLocks noGrp="1"/>
          </p:cNvSpPr>
          <p:nvPr>
            <p:ph idx="1"/>
          </p:nvPr>
        </p:nvSpPr>
        <p:spPr/>
        <p:txBody>
          <a:bodyPr/>
          <a:lstStyle/>
          <a:p>
            <a:endParaRPr lang="el-GR"/>
          </a:p>
        </p:txBody>
      </p:sp>
      <p:pic>
        <p:nvPicPr>
          <p:cNvPr id="6148" name="Picture 2" descr="https://upload.wikimedia.org/wikipedia/commons/thumb/c/c9/Ramses_V_mummy_head.png/800px-Ramses_V_mummy_he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6063" y="1571625"/>
            <a:ext cx="36576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7433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p:txBody>
          <a:bodyPr/>
          <a:lstStyle/>
          <a:p>
            <a:r>
              <a:rPr lang="el-GR" dirty="0"/>
              <a:t>Η Πανούκλα</a:t>
            </a:r>
          </a:p>
        </p:txBody>
      </p:sp>
      <p:sp>
        <p:nvSpPr>
          <p:cNvPr id="5" name="Υπότιτλος 4"/>
          <p:cNvSpPr>
            <a:spLocks noGrp="1"/>
          </p:cNvSpPr>
          <p:nvPr>
            <p:ph type="subTitle" idx="1"/>
          </p:nvPr>
        </p:nvSpPr>
        <p:spPr/>
        <p:txBody>
          <a:bodyPr/>
          <a:lstStyle/>
          <a:p>
            <a:endParaRPr lang="el-GR"/>
          </a:p>
        </p:txBody>
      </p:sp>
    </p:spTree>
    <p:extLst>
      <p:ext uri="{BB962C8B-B14F-4D97-AF65-F5344CB8AC3E}">
        <p14:creationId xmlns:p14="http://schemas.microsoft.com/office/powerpoint/2010/main" val="3887154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39556"/>
            <a:ext cx="2286000" cy="3818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35960" y="1946290"/>
            <a:ext cx="2504040" cy="646331"/>
          </a:xfrm>
          <a:prstGeom prst="rect">
            <a:avLst/>
          </a:prstGeom>
        </p:spPr>
        <p:txBody>
          <a:bodyPr wrap="square">
            <a:spAutoFit/>
          </a:bodyPr>
          <a:lstStyle/>
          <a:p>
            <a:pPr algn="ctr"/>
            <a:r>
              <a:rPr lang="en-US" dirty="0"/>
              <a:t>Mary II of England</a:t>
            </a:r>
          </a:p>
          <a:p>
            <a:pPr algn="ctr"/>
            <a:r>
              <a:rPr lang="en-US" dirty="0"/>
              <a:t>(1662-1694)</a:t>
            </a:r>
            <a:endParaRPr lang="el-GR"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3028936"/>
            <a:ext cx="2590800" cy="3727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2779407" y="1853957"/>
            <a:ext cx="2620392" cy="923330"/>
          </a:xfrm>
          <a:prstGeom prst="rect">
            <a:avLst/>
          </a:prstGeom>
        </p:spPr>
        <p:txBody>
          <a:bodyPr wrap="square">
            <a:spAutoFit/>
          </a:bodyPr>
          <a:lstStyle/>
          <a:p>
            <a:pPr algn="ctr"/>
            <a:r>
              <a:rPr lang="en-US" dirty="0"/>
              <a:t>Joseph I Holy Roman Emperor</a:t>
            </a:r>
          </a:p>
          <a:p>
            <a:pPr algn="ctr"/>
            <a:r>
              <a:rPr lang="en-US" dirty="0"/>
              <a:t>(1678 -1711)</a:t>
            </a:r>
            <a:endParaRPr lang="el-GR" dirty="0"/>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7525" y="3194653"/>
            <a:ext cx="2844800" cy="3623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Ορθογώνιο 7"/>
          <p:cNvSpPr/>
          <p:nvPr/>
        </p:nvSpPr>
        <p:spPr>
          <a:xfrm>
            <a:off x="6444208" y="1946290"/>
            <a:ext cx="2284600" cy="369332"/>
          </a:xfrm>
          <a:prstGeom prst="rect">
            <a:avLst/>
          </a:prstGeom>
        </p:spPr>
        <p:txBody>
          <a:bodyPr wrap="none">
            <a:spAutoFit/>
          </a:bodyPr>
          <a:lstStyle/>
          <a:p>
            <a:r>
              <a:rPr lang="en-US" dirty="0"/>
              <a:t>Louis XV (1710-1774) </a:t>
            </a:r>
            <a:endParaRPr lang="el-GR" dirty="0"/>
          </a:p>
        </p:txBody>
      </p:sp>
    </p:spTree>
    <p:extLst>
      <p:ext uri="{BB962C8B-B14F-4D97-AF65-F5344CB8AC3E}">
        <p14:creationId xmlns:p14="http://schemas.microsoft.com/office/powerpoint/2010/main" val="2235288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50" y="285750"/>
            <a:ext cx="8229600" cy="1143000"/>
          </a:xfrm>
        </p:spPr>
        <p:txBody>
          <a:bodyPr rtlCol="0">
            <a:noAutofit/>
          </a:bodyPr>
          <a:lstStyle/>
          <a:p>
            <a:pPr marL="484632" fontAlgn="auto">
              <a:spcAft>
                <a:spcPts val="0"/>
              </a:spcAft>
              <a:defRPr/>
            </a:pPr>
            <a:r>
              <a:rPr lang="el-GR" sz="2000" dirty="0"/>
              <a:t>κατάρρευση του πολιτισμού των Ίνκας και αποδυνάμωση της αυτοκρατορίας των Αζτέκων</a:t>
            </a:r>
          </a:p>
        </p:txBody>
      </p:sp>
      <p:sp>
        <p:nvSpPr>
          <p:cNvPr id="7171" name="2 - Θέση περιεχομένου"/>
          <p:cNvSpPr>
            <a:spLocks noGrp="1"/>
          </p:cNvSpPr>
          <p:nvPr>
            <p:ph idx="1"/>
          </p:nvPr>
        </p:nvSpPr>
        <p:spPr/>
        <p:txBody>
          <a:bodyPr/>
          <a:lstStyle/>
          <a:p>
            <a:endParaRPr lang="el-GR"/>
          </a:p>
        </p:txBody>
      </p:sp>
      <p:pic>
        <p:nvPicPr>
          <p:cNvPr id="7172" name="Picture 2" descr="http://inthepastlane.com/wp-content/uploads/2012/11/Thanksgiving-smallpo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1790700"/>
            <a:ext cx="68199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0490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Τίτλος"/>
          <p:cNvSpPr>
            <a:spLocks noGrp="1"/>
          </p:cNvSpPr>
          <p:nvPr>
            <p:ph type="title"/>
          </p:nvPr>
        </p:nvSpPr>
        <p:spPr/>
        <p:txBody>
          <a:bodyPr/>
          <a:lstStyle/>
          <a:p>
            <a:endParaRPr lang="el-GR"/>
          </a:p>
        </p:txBody>
      </p:sp>
      <p:sp>
        <p:nvSpPr>
          <p:cNvPr id="9219" name="2 - Θέση περιεχομένου"/>
          <p:cNvSpPr>
            <a:spLocks noGrp="1"/>
          </p:cNvSpPr>
          <p:nvPr>
            <p:ph idx="1"/>
          </p:nvPr>
        </p:nvSpPr>
        <p:spPr/>
        <p:txBody>
          <a:bodyPr/>
          <a:lstStyle/>
          <a:p>
            <a:r>
              <a:rPr lang="el-GR" sz="2800" b="1" dirty="0" err="1">
                <a:solidFill>
                  <a:schemeClr val="accent1"/>
                </a:solidFill>
              </a:rPr>
              <a:t>Ευλογιασμός</a:t>
            </a:r>
            <a:r>
              <a:rPr lang="el-GR" sz="2800" b="1" dirty="0">
                <a:solidFill>
                  <a:schemeClr val="accent1"/>
                </a:solidFill>
              </a:rPr>
              <a:t> </a:t>
            </a:r>
            <a:r>
              <a:rPr lang="el-GR" sz="2800" dirty="0"/>
              <a:t>(</a:t>
            </a:r>
            <a:r>
              <a:rPr lang="en-US" sz="2800" i="1" dirty="0" err="1"/>
              <a:t>variolation</a:t>
            </a:r>
            <a:r>
              <a:rPr lang="el-GR" sz="2800" dirty="0"/>
              <a:t>): πρόκληση μιας ήπιας λοίμωξης με τον ενοφθαλμισμό τμήματος φλύκταινας ενεργού ευλογιάς </a:t>
            </a:r>
          </a:p>
          <a:p>
            <a:endParaRPr lang="en-US" sz="2800" dirty="0">
              <a:solidFill>
                <a:schemeClr val="accent1"/>
              </a:solidFill>
            </a:endParaRPr>
          </a:p>
          <a:p>
            <a:r>
              <a:rPr lang="el-GR" sz="2800" b="1" dirty="0">
                <a:solidFill>
                  <a:schemeClr val="accent1"/>
                </a:solidFill>
              </a:rPr>
              <a:t>Δαμαλισμός</a:t>
            </a:r>
            <a:r>
              <a:rPr lang="el-GR" sz="2800" dirty="0">
                <a:solidFill>
                  <a:schemeClr val="accent1"/>
                </a:solidFill>
              </a:rPr>
              <a:t>: </a:t>
            </a:r>
            <a:r>
              <a:rPr lang="el-GR" sz="2800" dirty="0"/>
              <a:t>Εμβολιασμός με τον ζωντανό ιό της ευλογιάς της αγελάδας (</a:t>
            </a:r>
            <a:r>
              <a:rPr lang="en-US" sz="2800" dirty="0"/>
              <a:t>cowpox</a:t>
            </a:r>
            <a:r>
              <a:rPr lang="el-GR" sz="2800" dirty="0"/>
              <a:t>), που παρέχει στον ανθρώπινο οργανισμό ανοσία κατά της ασθένειας</a:t>
            </a:r>
          </a:p>
        </p:txBody>
      </p:sp>
    </p:spTree>
    <p:extLst>
      <p:ext uri="{BB962C8B-B14F-4D97-AF65-F5344CB8AC3E}">
        <p14:creationId xmlns:p14="http://schemas.microsoft.com/office/powerpoint/2010/main" val="2836817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2 - Θέση περιεχομένου"/>
          <p:cNvSpPr>
            <a:spLocks noGrp="1"/>
          </p:cNvSpPr>
          <p:nvPr>
            <p:ph idx="1"/>
          </p:nvPr>
        </p:nvSpPr>
        <p:spPr>
          <a:xfrm>
            <a:off x="285750" y="1928813"/>
            <a:ext cx="4071938" cy="1500187"/>
          </a:xfrm>
        </p:spPr>
        <p:txBody>
          <a:bodyPr/>
          <a:lstStyle/>
          <a:p>
            <a:pPr eaLnBrk="1" hangingPunct="1"/>
            <a:r>
              <a:rPr lang="el-GR" sz="2000" b="1"/>
              <a:t>Ευλογιασμός (variolation): </a:t>
            </a:r>
            <a:r>
              <a:rPr lang="el-GR" sz="2000"/>
              <a:t>πρόκληση μιας ήπιας λοίμωξης με τον ενοφθαλμισμό τμήματος φλύκταινας ενεργού ευλογιάς </a:t>
            </a:r>
          </a:p>
          <a:p>
            <a:pPr eaLnBrk="1" hangingPunct="1"/>
            <a:endParaRPr lang="el-GR"/>
          </a:p>
        </p:txBody>
      </p:sp>
      <p:pic>
        <p:nvPicPr>
          <p:cNvPr id="3077" name="Picture 2" descr="Image result for small pox ancient china"/>
          <p:cNvPicPr>
            <a:picLocks noChangeAspect="1" noChangeArrowheads="1"/>
          </p:cNvPicPr>
          <p:nvPr/>
        </p:nvPicPr>
        <p:blipFill>
          <a:blip r:embed="rId3">
            <a:extLst>
              <a:ext uri="{28A0092B-C50C-407E-A947-70E740481C1C}">
                <a14:useLocalDpi xmlns:a14="http://schemas.microsoft.com/office/drawing/2010/main" val="0"/>
              </a:ext>
            </a:extLst>
          </a:blip>
          <a:srcRect t="13750" b="26250"/>
          <a:stretch>
            <a:fillRect/>
          </a:stretch>
        </p:blipFill>
        <p:spPr bwMode="auto">
          <a:xfrm>
            <a:off x="214313" y="3571875"/>
            <a:ext cx="5143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846513"/>
            <a:ext cx="2578100"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6055034" y="764704"/>
            <a:ext cx="2664297" cy="923330"/>
          </a:xfrm>
          <a:prstGeom prst="rect">
            <a:avLst/>
          </a:prstGeom>
        </p:spPr>
        <p:txBody>
          <a:bodyPr wrap="square">
            <a:spAutoFit/>
          </a:bodyPr>
          <a:lstStyle/>
          <a:p>
            <a:pPr algn="ctr"/>
            <a:r>
              <a:rPr lang="fr-FR" dirty="0" err="1"/>
              <a:t>Wuo-Hua</a:t>
            </a:r>
            <a:r>
              <a:rPr lang="fr-FR" dirty="0"/>
              <a:t> Long</a:t>
            </a:r>
            <a:endParaRPr lang="el-GR" dirty="0"/>
          </a:p>
          <a:p>
            <a:pPr algn="ctr"/>
            <a:r>
              <a:rPr lang="el-GR" dirty="0"/>
              <a:t>ο θεός-θεραπευτής της ευλογιάς</a:t>
            </a:r>
          </a:p>
        </p:txBody>
      </p:sp>
    </p:spTree>
    <p:extLst>
      <p:ext uri="{BB962C8B-B14F-4D97-AF65-F5344CB8AC3E}">
        <p14:creationId xmlns:p14="http://schemas.microsoft.com/office/powerpoint/2010/main" val="3152401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200" i="1"/>
              <a:t>Περί της δια εντομών ή εμβολιασμών παραγωγή της νόσου της ευλογιάς ως τελείται εν Κωνσταντινουπόλει </a:t>
            </a:r>
            <a:br>
              <a:rPr lang="el-GR" sz="2200" i="1"/>
            </a:br>
            <a:endParaRPr lang="el-GR" sz="2200" i="1" dirty="0"/>
          </a:p>
        </p:txBody>
      </p:sp>
      <p:sp>
        <p:nvSpPr>
          <p:cNvPr id="4" name="Θέση περιεχομένου 3"/>
          <p:cNvSpPr>
            <a:spLocks noGrp="1"/>
          </p:cNvSpPr>
          <p:nvPr>
            <p:ph idx="1"/>
          </p:nvPr>
        </p:nvSpPr>
        <p:spPr/>
        <p:txBody>
          <a:bodyPr/>
          <a:lstStyle/>
          <a:p>
            <a:endParaRPr lang="el-GR"/>
          </a:p>
        </p:txBody>
      </p:sp>
      <p:pic>
        <p:nvPicPr>
          <p:cNvPr id="10244" name="Picture 2" descr="http://www.karaberopoulos.gr/karaberopoulos/books/erg85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75" y="1500188"/>
            <a:ext cx="361950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descr="http://www.karaberopoulos.gr/karaberopoulos/books/erg85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1775"/>
            <a:ext cx="36195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594401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868362"/>
          </a:xfrm>
        </p:spPr>
        <p:txBody>
          <a:bodyPr rtlCol="0">
            <a:normAutofit/>
          </a:bodyPr>
          <a:lstStyle/>
          <a:p>
            <a:pPr fontAlgn="auto">
              <a:spcAft>
                <a:spcPts val="0"/>
              </a:spcAft>
              <a:defRPr/>
            </a:pPr>
            <a:r>
              <a:rPr lang="en-US" sz="2600" dirty="0"/>
              <a:t>Lady Mary </a:t>
            </a:r>
            <a:r>
              <a:rPr lang="en-US" sz="2600" dirty="0" err="1"/>
              <a:t>Wortley</a:t>
            </a:r>
            <a:r>
              <a:rPr lang="el-GR" sz="2600" dirty="0"/>
              <a:t> </a:t>
            </a:r>
            <a:r>
              <a:rPr lang="en-US" sz="2600" dirty="0"/>
              <a:t>Montagu  (1689-1762)</a:t>
            </a:r>
            <a:endParaRPr lang="el-GR" sz="2600" dirty="0"/>
          </a:p>
        </p:txBody>
      </p:sp>
      <p:sp>
        <p:nvSpPr>
          <p:cNvPr id="11267" name="2 - Θέση περιεχομένου"/>
          <p:cNvSpPr>
            <a:spLocks noGrp="1"/>
          </p:cNvSpPr>
          <p:nvPr>
            <p:ph idx="1"/>
          </p:nvPr>
        </p:nvSpPr>
        <p:spPr/>
        <p:txBody>
          <a:bodyPr/>
          <a:lstStyle/>
          <a:p>
            <a:endParaRPr lang="el-GR"/>
          </a:p>
        </p:txBody>
      </p:sp>
      <p:pic>
        <p:nvPicPr>
          <p:cNvPr id="11268" name="Picture 6" descr="http://muslimheritage.com/uploads/Lady/Fig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14438"/>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269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lnSpcReduction="10000"/>
          </a:bodyPr>
          <a:lstStyle/>
          <a:p>
            <a:r>
              <a:rPr lang="el-GR" sz="2000" dirty="0"/>
              <a:t>Η μέθοδος του </a:t>
            </a:r>
            <a:r>
              <a:rPr lang="el-GR" sz="2000" dirty="0" err="1"/>
              <a:t>ευλογιασμού</a:t>
            </a:r>
            <a:r>
              <a:rPr lang="el-GR" sz="2000" dirty="0"/>
              <a:t> σύντομα εξαπλώθηκε σε όλη την Ευρώπη ωστόσο δεν έλειψαν οι αντιπαραθέσεις: θεωρήθηκε διαβολική επινόηση. Ο αιδεσιμότατος </a:t>
            </a:r>
            <a:r>
              <a:rPr lang="el-GR" sz="2000" dirty="0" err="1"/>
              <a:t>Edmund</a:t>
            </a:r>
            <a:r>
              <a:rPr lang="el-GR" sz="2000" dirty="0"/>
              <a:t> </a:t>
            </a:r>
            <a:r>
              <a:rPr lang="el-GR" sz="2000" dirty="0" err="1"/>
              <a:t>Massey</a:t>
            </a:r>
            <a:r>
              <a:rPr lang="el-GR" sz="2000" dirty="0"/>
              <a:t> (1690-1765)  εξαπολύει δριμύ κατηγορώ λέγοντας πως η νόσος «είναι μία θεϊκή τιμωρία για κάτι κακό που έχουμε διαπράξει» και ο </a:t>
            </a:r>
            <a:r>
              <a:rPr lang="el-GR" sz="2000" dirty="0" err="1"/>
              <a:t>ευλογιασμός</a:t>
            </a:r>
            <a:r>
              <a:rPr lang="el-GR" sz="2000" dirty="0"/>
              <a:t> «πράξη διαβολική που ανέτρεπε το σχέδιο του Θεού για τον κάθε άνθρωπο».</a:t>
            </a:r>
          </a:p>
          <a:p>
            <a:r>
              <a:rPr lang="el-GR" sz="2000" dirty="0"/>
              <a:t>Όλα αυτά οδήγησαν στην εγκατάλειψή της μεθόδου για δέκα χρόνια, αλλά το 1738 μια θανατηφόρα επιδημία ευλογιάς έπληξε στην κομητεία </a:t>
            </a:r>
            <a:r>
              <a:rPr lang="el-GR" sz="2000" dirty="0" err="1"/>
              <a:t>Middlesex</a:t>
            </a:r>
            <a:r>
              <a:rPr lang="el-GR" sz="2000" dirty="0"/>
              <a:t>. Ο φόβος ήταν τέτοιος που εμβολιάστηκαν 2.000 άνθρωποι. Όλοι διέφυγαν του κινδύνου, με εξαίρεση δύο. Η επιτυχημένη πρόληψη από ένα τόσο θανατηφόρο νόσημα προκάλεσε την γενικευμένη αποδοχή του </a:t>
            </a:r>
            <a:r>
              <a:rPr lang="el-GR" sz="2000" dirty="0" err="1"/>
              <a:t>ευλογιασμού</a:t>
            </a:r>
            <a:r>
              <a:rPr lang="el-GR" sz="2000" dirty="0"/>
              <a:t>. Δημιουργήθηκαν δημόσια κέντρα </a:t>
            </a:r>
            <a:r>
              <a:rPr lang="el-GR" sz="2000" dirty="0" err="1"/>
              <a:t>ευλογιασμού</a:t>
            </a:r>
            <a:r>
              <a:rPr lang="el-GR" sz="2000" dirty="0"/>
              <a:t> και ο Επίσκοπος του Γουόρτσεστερ τάχθηκε υπέρ της πρακτικής, στον ίδιο άμβωνα όπου ο φανατικός </a:t>
            </a:r>
            <a:r>
              <a:rPr lang="el-GR" sz="2000" dirty="0" err="1"/>
              <a:t>Massey</a:t>
            </a:r>
            <a:r>
              <a:rPr lang="el-GR" sz="2000" dirty="0"/>
              <a:t> είχε θεωρήσει τον </a:t>
            </a:r>
            <a:r>
              <a:rPr lang="el-GR" sz="2000" dirty="0" err="1"/>
              <a:t>ευλογιασμό</a:t>
            </a:r>
            <a:r>
              <a:rPr lang="el-GR" sz="2000" dirty="0"/>
              <a:t>  διαβολικό όπλο.</a:t>
            </a:r>
          </a:p>
          <a:p>
            <a:endParaRPr lang="el-GR" sz="2000" dirty="0"/>
          </a:p>
        </p:txBody>
      </p:sp>
    </p:spTree>
    <p:extLst>
      <p:ext uri="{BB962C8B-B14F-4D97-AF65-F5344CB8AC3E}">
        <p14:creationId xmlns:p14="http://schemas.microsoft.com/office/powerpoint/2010/main" val="4015355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rtlCol="0">
            <a:normAutofit/>
          </a:bodyPr>
          <a:lstStyle/>
          <a:p>
            <a:pPr marL="484632" fontAlgn="auto">
              <a:spcAft>
                <a:spcPts val="0"/>
              </a:spcAft>
              <a:defRPr/>
            </a:pPr>
            <a:r>
              <a:rPr lang="en-US" sz="2800" dirty="0"/>
              <a:t>Edward Jenner</a:t>
            </a:r>
            <a:r>
              <a:rPr lang="el-GR" sz="2800" dirty="0"/>
              <a:t> (1749-1823)</a:t>
            </a:r>
          </a:p>
        </p:txBody>
      </p:sp>
      <p:sp>
        <p:nvSpPr>
          <p:cNvPr id="12291" name="2 - Θέση περιεχομένου"/>
          <p:cNvSpPr>
            <a:spLocks noGrp="1"/>
          </p:cNvSpPr>
          <p:nvPr>
            <p:ph idx="1"/>
          </p:nvPr>
        </p:nvSpPr>
        <p:spPr/>
        <p:txBody>
          <a:bodyPr/>
          <a:lstStyle/>
          <a:p>
            <a:endParaRPr lang="el-GR"/>
          </a:p>
        </p:txBody>
      </p:sp>
      <p:pic>
        <p:nvPicPr>
          <p:cNvPr id="12292" name="Picture 2" descr="http://www.foundersofscience.net/images/jenner-1833.jpg"/>
          <p:cNvPicPr>
            <a:picLocks noChangeAspect="1" noChangeArrowheads="1"/>
          </p:cNvPicPr>
          <p:nvPr/>
        </p:nvPicPr>
        <p:blipFill>
          <a:blip r:embed="rId2">
            <a:extLst>
              <a:ext uri="{28A0092B-C50C-407E-A947-70E740481C1C}">
                <a14:useLocalDpi xmlns:a14="http://schemas.microsoft.com/office/drawing/2010/main" val="0"/>
              </a:ext>
            </a:extLst>
          </a:blip>
          <a:srcRect l="1933" t="3081"/>
          <a:stretch>
            <a:fillRect/>
          </a:stretch>
        </p:blipFill>
        <p:spPr bwMode="auto">
          <a:xfrm>
            <a:off x="0" y="1390650"/>
            <a:ext cx="44069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348880"/>
            <a:ext cx="5097780" cy="3897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5793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rtlCol="0">
            <a:normAutofit/>
          </a:bodyPr>
          <a:lstStyle/>
          <a:p>
            <a:pPr marL="484632" fontAlgn="auto">
              <a:spcAft>
                <a:spcPts val="0"/>
              </a:spcAft>
              <a:defRPr/>
            </a:pPr>
            <a:r>
              <a:rPr lang="el-GR" sz="3600" dirty="0" err="1"/>
              <a:t>John</a:t>
            </a:r>
            <a:r>
              <a:rPr lang="el-GR" sz="3600" dirty="0"/>
              <a:t> </a:t>
            </a:r>
            <a:r>
              <a:rPr lang="el-GR" sz="3600" dirty="0" err="1"/>
              <a:t>Hunter</a:t>
            </a:r>
            <a:r>
              <a:rPr lang="el-GR" sz="3600" dirty="0"/>
              <a:t> (1728-1793)</a:t>
            </a:r>
          </a:p>
        </p:txBody>
      </p:sp>
      <p:sp>
        <p:nvSpPr>
          <p:cNvPr id="14339" name="2 - Θέση περιεχομένου"/>
          <p:cNvSpPr>
            <a:spLocks noGrp="1"/>
          </p:cNvSpPr>
          <p:nvPr>
            <p:ph idx="1"/>
          </p:nvPr>
        </p:nvSpPr>
        <p:spPr/>
        <p:txBody>
          <a:bodyPr/>
          <a:lstStyle/>
          <a:p>
            <a:endParaRPr lang="el-GR"/>
          </a:p>
        </p:txBody>
      </p:sp>
      <p:pic>
        <p:nvPicPr>
          <p:cNvPr id="14340" name="Picture 2" descr="http://upload.wikimedia.org/wikipedia/commons/thumb/a/a3/John_Hunter_by_John_Jackson.jpg/280px-John_Hunter_by_John_Jack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7475"/>
            <a:ext cx="4267200"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4 - Ορθογώνιο"/>
          <p:cNvSpPr>
            <a:spLocks noChangeArrowheads="1"/>
          </p:cNvSpPr>
          <p:nvPr/>
        </p:nvSpPr>
        <p:spPr bwMode="auto">
          <a:xfrm>
            <a:off x="4286250" y="6273800"/>
            <a:ext cx="21736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t> </a:t>
            </a:r>
            <a:r>
              <a:rPr lang="en-US" sz="2400" i="1" dirty="0"/>
              <a:t>Don't think; try.</a:t>
            </a:r>
            <a:endParaRPr lang="el-GR" sz="2400" i="1" dirty="0"/>
          </a:p>
        </p:txBody>
      </p:sp>
    </p:spTree>
    <p:extLst>
      <p:ext uri="{BB962C8B-B14F-4D97-AF65-F5344CB8AC3E}">
        <p14:creationId xmlns:p14="http://schemas.microsoft.com/office/powerpoint/2010/main" val="677458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rtlCol="0">
            <a:normAutofit/>
          </a:bodyPr>
          <a:lstStyle/>
          <a:p>
            <a:pPr marL="484632" fontAlgn="auto">
              <a:spcAft>
                <a:spcPts val="0"/>
              </a:spcAft>
              <a:defRPr/>
            </a:pPr>
            <a:endParaRPr lang="el-GR">
              <a:solidFill>
                <a:schemeClr val="accent1">
                  <a:tint val="83000"/>
                  <a:satMod val="150000"/>
                </a:schemeClr>
              </a:solidFill>
            </a:endParaRPr>
          </a:p>
        </p:txBody>
      </p:sp>
      <p:sp>
        <p:nvSpPr>
          <p:cNvPr id="15363" name="2 - Θέση περιεχομένου"/>
          <p:cNvSpPr>
            <a:spLocks noGrp="1"/>
          </p:cNvSpPr>
          <p:nvPr>
            <p:ph idx="1"/>
          </p:nvPr>
        </p:nvSpPr>
        <p:spPr/>
        <p:txBody>
          <a:bodyPr/>
          <a:lstStyle/>
          <a:p>
            <a:endParaRPr lang="el-G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9757"/>
            <a:ext cx="442341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41630" y="6426411"/>
            <a:ext cx="4572000" cy="430887"/>
          </a:xfrm>
          <a:prstGeom prst="rect">
            <a:avLst/>
          </a:prstGeom>
        </p:spPr>
        <p:txBody>
          <a:bodyPr>
            <a:spAutoFit/>
          </a:bodyPr>
          <a:lstStyle/>
          <a:p>
            <a:r>
              <a:rPr lang="en-US" sz="1100" dirty="0"/>
              <a:t>JENNER, Edward. An inquiry into the causes and effects of the </a:t>
            </a:r>
            <a:r>
              <a:rPr lang="en-US" sz="1100" dirty="0" err="1"/>
              <a:t>variolae</a:t>
            </a:r>
            <a:r>
              <a:rPr lang="en-US" sz="1100" dirty="0"/>
              <a:t> </a:t>
            </a:r>
            <a:r>
              <a:rPr lang="en-US" sz="1100" dirty="0" err="1"/>
              <a:t>vaccinae</a:t>
            </a:r>
            <a:r>
              <a:rPr lang="en-US" sz="1100" dirty="0"/>
              <a:t> known by the name of cow pox. </a:t>
            </a:r>
            <a:r>
              <a:rPr lang="en-US" sz="1100" dirty="0" err="1"/>
              <a:t>Londres</a:t>
            </a:r>
            <a:r>
              <a:rPr lang="en-US" sz="1100" dirty="0"/>
              <a:t> : Sampson Low, 1798</a:t>
            </a:r>
            <a:endParaRPr lang="el-GR" sz="11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6507" y="1781769"/>
            <a:ext cx="4927854" cy="3926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3997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667694" y="274638"/>
            <a:ext cx="6019106" cy="1210146"/>
          </a:xfrm>
        </p:spPr>
        <p:txBody>
          <a:bodyPr>
            <a:normAutofit fontScale="90000"/>
          </a:bodyPr>
          <a:lstStyle/>
          <a:p>
            <a:pPr marL="484632" algn="r">
              <a:defRPr/>
            </a:pPr>
            <a:br>
              <a:rPr lang="en-US" i="1" dirty="0">
                <a:solidFill>
                  <a:schemeClr val="accent1">
                    <a:tint val="83000"/>
                    <a:satMod val="150000"/>
                  </a:schemeClr>
                </a:solidFill>
              </a:rPr>
            </a:br>
            <a:r>
              <a:rPr lang="el-GR" sz="2200" i="1" dirty="0">
                <a:solidFill>
                  <a:schemeClr val="accent1">
                    <a:tint val="83000"/>
                    <a:satMod val="150000"/>
                  </a:schemeClr>
                </a:solidFill>
              </a:rPr>
              <a:t>Η πανούκλα είναι η αρρώστια που ανέκαθεν σκόρπιζε τον τρόμο</a:t>
            </a:r>
            <a:br>
              <a:rPr lang="el-GR" sz="2200" i="1" dirty="0">
                <a:solidFill>
                  <a:schemeClr val="accent1">
                    <a:tint val="83000"/>
                    <a:satMod val="150000"/>
                  </a:schemeClr>
                </a:solidFill>
              </a:rPr>
            </a:br>
            <a:r>
              <a:rPr lang="el-GR" sz="2200" dirty="0">
                <a:solidFill>
                  <a:schemeClr val="accent1">
                    <a:tint val="83000"/>
                    <a:satMod val="150000"/>
                  </a:schemeClr>
                </a:solidFill>
              </a:rPr>
              <a:t>   </a:t>
            </a:r>
            <a:r>
              <a:rPr lang="el-GR" sz="2200" dirty="0" err="1">
                <a:solidFill>
                  <a:schemeClr val="accent1">
                    <a:tint val="83000"/>
                    <a:satMod val="150000"/>
                  </a:schemeClr>
                </a:solidFill>
              </a:rPr>
              <a:t>Jean</a:t>
            </a:r>
            <a:r>
              <a:rPr lang="el-GR" sz="2200" dirty="0">
                <a:solidFill>
                  <a:schemeClr val="accent1">
                    <a:tint val="83000"/>
                    <a:satMod val="150000"/>
                  </a:schemeClr>
                </a:solidFill>
              </a:rPr>
              <a:t> </a:t>
            </a:r>
            <a:r>
              <a:rPr lang="el-GR" sz="2200" dirty="0" err="1">
                <a:solidFill>
                  <a:schemeClr val="accent1">
                    <a:tint val="83000"/>
                    <a:satMod val="150000"/>
                  </a:schemeClr>
                </a:solidFill>
              </a:rPr>
              <a:t>de</a:t>
            </a:r>
            <a:r>
              <a:rPr lang="el-GR" sz="2200" dirty="0">
                <a:solidFill>
                  <a:schemeClr val="accent1">
                    <a:tint val="83000"/>
                    <a:satMod val="150000"/>
                  </a:schemeClr>
                </a:solidFill>
              </a:rPr>
              <a:t> </a:t>
            </a:r>
            <a:r>
              <a:rPr lang="el-GR" sz="2200" dirty="0" err="1">
                <a:solidFill>
                  <a:schemeClr val="accent1">
                    <a:tint val="83000"/>
                    <a:satMod val="150000"/>
                  </a:schemeClr>
                </a:solidFill>
              </a:rPr>
              <a:t>La</a:t>
            </a:r>
            <a:r>
              <a:rPr lang="el-GR" sz="2200" dirty="0">
                <a:solidFill>
                  <a:schemeClr val="accent1">
                    <a:tint val="83000"/>
                    <a:satMod val="150000"/>
                  </a:schemeClr>
                </a:solidFill>
              </a:rPr>
              <a:t> </a:t>
            </a:r>
            <a:r>
              <a:rPr lang="el-GR" sz="2200" dirty="0" err="1">
                <a:solidFill>
                  <a:schemeClr val="accent1">
                    <a:tint val="83000"/>
                    <a:satMod val="150000"/>
                  </a:schemeClr>
                </a:solidFill>
              </a:rPr>
              <a:t>Fontaine</a:t>
            </a:r>
            <a:r>
              <a:rPr lang="el-GR" sz="2200" dirty="0">
                <a:solidFill>
                  <a:schemeClr val="accent1">
                    <a:tint val="83000"/>
                    <a:satMod val="150000"/>
                  </a:schemeClr>
                </a:solidFill>
              </a:rPr>
              <a:t> (1621-1695)</a:t>
            </a:r>
            <a:br>
              <a:rPr lang="en-US" sz="2200" dirty="0">
                <a:solidFill>
                  <a:schemeClr val="accent1">
                    <a:tint val="83000"/>
                    <a:satMod val="150000"/>
                  </a:schemeClr>
                </a:solidFill>
              </a:rPr>
            </a:br>
            <a:endParaRPr lang="el-GR" sz="2200" dirty="0">
              <a:solidFill>
                <a:schemeClr val="accent1">
                  <a:tint val="83000"/>
                  <a:satMod val="150000"/>
                </a:schemeClr>
              </a:solidFill>
            </a:endParaRPr>
          </a:p>
        </p:txBody>
      </p:sp>
      <p:pic>
        <p:nvPicPr>
          <p:cNvPr id="12291" name="Content Placeholder 5" descr="800px-Yersinia_pestis.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0"/>
            <a:ext cx="2438400" cy="1761744"/>
          </a:xfrm>
        </p:spPr>
      </p:pic>
      <p:sp>
        <p:nvSpPr>
          <p:cNvPr id="12292" name="Rectangle 8"/>
          <p:cNvSpPr>
            <a:spLocks noChangeArrowheads="1"/>
          </p:cNvSpPr>
          <p:nvPr/>
        </p:nvSpPr>
        <p:spPr bwMode="auto">
          <a:xfrm>
            <a:off x="5651500" y="4724400"/>
            <a:ext cx="2089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l-GR">
              <a:latin typeface="Times New Roman" pitchFamily="18" charset="0"/>
            </a:endParaRPr>
          </a:p>
        </p:txBody>
      </p:sp>
      <p:sp>
        <p:nvSpPr>
          <p:cNvPr id="12293" name="Rectangle 9"/>
          <p:cNvSpPr>
            <a:spLocks noChangeArrowheads="1"/>
          </p:cNvSpPr>
          <p:nvPr/>
        </p:nvSpPr>
        <p:spPr bwMode="auto">
          <a:xfrm>
            <a:off x="179512" y="4567546"/>
            <a:ext cx="24881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000" dirty="0" err="1">
                <a:latin typeface="Times New Roman" pitchFamily="18" charset="0"/>
              </a:rPr>
              <a:t>Lat</a:t>
            </a:r>
            <a:r>
              <a:rPr lang="el-GR" sz="2000" dirty="0">
                <a:latin typeface="Times New Roman" pitchFamily="18" charset="0"/>
              </a:rPr>
              <a:t> </a:t>
            </a:r>
            <a:r>
              <a:rPr lang="fr-FR" sz="2000" dirty="0">
                <a:latin typeface="Times New Roman" pitchFamily="18" charset="0"/>
              </a:rPr>
              <a:t>.</a:t>
            </a:r>
            <a:r>
              <a:rPr lang="fr-FR" sz="2000" i="1" dirty="0" err="1">
                <a:latin typeface="Times New Roman" pitchFamily="18" charset="0"/>
              </a:rPr>
              <a:t>pestis</a:t>
            </a:r>
            <a:r>
              <a:rPr lang="el-GR" sz="2000" i="1" dirty="0">
                <a:latin typeface="Times New Roman" pitchFamily="18" charset="0"/>
              </a:rPr>
              <a:t> =</a:t>
            </a:r>
            <a:r>
              <a:rPr lang="fr-FR" sz="2000" i="1" dirty="0">
                <a:latin typeface="Times New Roman" pitchFamily="18" charset="0"/>
              </a:rPr>
              <a:t> </a:t>
            </a:r>
            <a:r>
              <a:rPr lang="el-GR" sz="2000" dirty="0">
                <a:latin typeface="Times New Roman" pitchFamily="18" charset="0"/>
              </a:rPr>
              <a:t>θεομηνία</a:t>
            </a:r>
          </a:p>
        </p:txBody>
      </p:sp>
      <p:sp>
        <p:nvSpPr>
          <p:cNvPr id="2" name="Ορθογώνιο 1"/>
          <p:cNvSpPr/>
          <p:nvPr/>
        </p:nvSpPr>
        <p:spPr>
          <a:xfrm>
            <a:off x="179512" y="1988840"/>
            <a:ext cx="3096468" cy="4247317"/>
          </a:xfrm>
          <a:prstGeom prst="rect">
            <a:avLst/>
          </a:prstGeom>
        </p:spPr>
        <p:txBody>
          <a:bodyPr wrap="square">
            <a:spAutoFit/>
          </a:bodyPr>
          <a:lstStyle/>
          <a:p>
            <a:r>
              <a:rPr lang="fi-FI" i="1" dirty="0"/>
              <a:t>Yersinia pestis </a:t>
            </a:r>
            <a:r>
              <a:rPr lang="fi-FI" dirty="0"/>
              <a:t>ή </a:t>
            </a:r>
            <a:r>
              <a:rPr lang="fi-FI" i="1" dirty="0"/>
              <a:t>Pasteurella pestis</a:t>
            </a:r>
            <a:endParaRPr lang="el-GR" i="1" dirty="0"/>
          </a:p>
          <a:p>
            <a:endParaRPr lang="el-GR" i="1" dirty="0"/>
          </a:p>
          <a:p>
            <a:r>
              <a:rPr lang="el-GR" dirty="0"/>
              <a:t>απομονώθηκε το 1894 στο Χονγκ-Κονγκ από τον Γάλλο</a:t>
            </a:r>
            <a:r>
              <a:rPr lang="en-US" dirty="0"/>
              <a:t>-</a:t>
            </a:r>
            <a:r>
              <a:rPr lang="el-GR" dirty="0"/>
              <a:t>Ελβετό  μικροβιολόγο </a:t>
            </a:r>
            <a:r>
              <a:rPr lang="en-US" dirty="0" err="1"/>
              <a:t>Alexandre</a:t>
            </a:r>
            <a:r>
              <a:rPr lang="el-GR" dirty="0"/>
              <a:t>-</a:t>
            </a:r>
            <a:r>
              <a:rPr lang="en-US" dirty="0"/>
              <a:t>Emile</a:t>
            </a:r>
            <a:r>
              <a:rPr lang="el-GR" dirty="0"/>
              <a:t>-</a:t>
            </a:r>
            <a:r>
              <a:rPr lang="en-US" dirty="0"/>
              <a:t>Jean </a:t>
            </a:r>
            <a:r>
              <a:rPr lang="en-US" dirty="0" err="1"/>
              <a:t>Yersin</a:t>
            </a:r>
            <a:r>
              <a:rPr lang="en-US" dirty="0"/>
              <a:t> </a:t>
            </a:r>
            <a:r>
              <a:rPr lang="el-GR" dirty="0"/>
              <a:t>(1863-1943). </a:t>
            </a:r>
          </a:p>
          <a:p>
            <a:endParaRPr lang="el-GR" i="1" dirty="0"/>
          </a:p>
          <a:p>
            <a:endParaRPr lang="el-GR" i="1" dirty="0"/>
          </a:p>
          <a:p>
            <a:endParaRPr lang="el-GR" i="1" dirty="0"/>
          </a:p>
          <a:p>
            <a:endParaRPr lang="el-GR" i="1" dirty="0"/>
          </a:p>
          <a:p>
            <a:endParaRPr lang="el-GR" i="1" dirty="0"/>
          </a:p>
          <a:p>
            <a:br>
              <a:rPr lang="fi-FI" i="1" dirty="0"/>
            </a:br>
            <a:endParaRPr lang="el-GR" i="1"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259" b="21382"/>
          <a:stretch/>
        </p:blipFill>
        <p:spPr bwMode="auto">
          <a:xfrm>
            <a:off x="3676650" y="1488331"/>
            <a:ext cx="5467350" cy="5369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2383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88640"/>
            <a:ext cx="4826000" cy="646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89922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rtlCol="0">
            <a:normAutofit/>
          </a:bodyPr>
          <a:lstStyle/>
          <a:p>
            <a:pPr marL="484632" fontAlgn="auto">
              <a:spcAft>
                <a:spcPts val="0"/>
              </a:spcAft>
              <a:defRPr/>
            </a:pPr>
            <a:endParaRPr lang="el-GR">
              <a:solidFill>
                <a:schemeClr val="accent1">
                  <a:tint val="83000"/>
                  <a:satMod val="150000"/>
                </a:schemeClr>
              </a:solidFill>
            </a:endParaRPr>
          </a:p>
        </p:txBody>
      </p:sp>
      <p:pic>
        <p:nvPicPr>
          <p:cNvPr id="19459" name="Picture 2" descr="http://library.sc.edu/spcoll/nathist/icevv.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71750" y="285750"/>
            <a:ext cx="4400550" cy="6096000"/>
          </a:xfrm>
          <a:noFill/>
        </p:spPr>
      </p:pic>
      <p:sp>
        <p:nvSpPr>
          <p:cNvPr id="4" name="3 - Ορθογώνιο"/>
          <p:cNvSpPr/>
          <p:nvPr/>
        </p:nvSpPr>
        <p:spPr>
          <a:xfrm>
            <a:off x="4929188" y="1714500"/>
            <a:ext cx="1285875" cy="2857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31899338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968" y="0"/>
            <a:ext cx="946404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13133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9 - Τίτλος"/>
          <p:cNvSpPr>
            <a:spLocks noGrp="1"/>
          </p:cNvSpPr>
          <p:nvPr>
            <p:ph type="title"/>
          </p:nvPr>
        </p:nvSpPr>
        <p:spPr/>
        <p:txBody>
          <a:bodyPr/>
          <a:lstStyle/>
          <a:p>
            <a:endParaRPr lang="el-GR"/>
          </a:p>
        </p:txBody>
      </p:sp>
      <p:sp>
        <p:nvSpPr>
          <p:cNvPr id="21507" name="10 - Θέση περιεχομένου"/>
          <p:cNvSpPr>
            <a:spLocks noGrp="1"/>
          </p:cNvSpPr>
          <p:nvPr>
            <p:ph sz="half" idx="1"/>
          </p:nvPr>
        </p:nvSpPr>
        <p:spPr/>
        <p:txBody>
          <a:bodyPr/>
          <a:lstStyle/>
          <a:p>
            <a:endParaRPr lang="el-GR"/>
          </a:p>
        </p:txBody>
      </p:sp>
      <p:sp>
        <p:nvSpPr>
          <p:cNvPr id="21508" name="11 - Θέση περιεχομένου"/>
          <p:cNvSpPr>
            <a:spLocks noGrp="1"/>
          </p:cNvSpPr>
          <p:nvPr>
            <p:ph sz="half" idx="2"/>
          </p:nvPr>
        </p:nvSpPr>
        <p:spPr/>
        <p:txBody>
          <a:bodyPr/>
          <a:lstStyle/>
          <a:p>
            <a:endParaRPr lang="el-GR"/>
          </a:p>
        </p:txBody>
      </p:sp>
      <p:pic>
        <p:nvPicPr>
          <p:cNvPr id="21509" name="Picture 2" descr="Αρχείο:Jacques-Louis David 017.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714375"/>
            <a:ext cx="34671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8" descr="http://www.warlordgames.com/wp-content/uploads/2014/03/9781855326040B4_bi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143000"/>
            <a:ext cx="342900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0" descr="https://reginajeffers.files.wordpress.com/2013/01/waterloo-by-william-holmes-sulliv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7688" y="3714750"/>
            <a:ext cx="44577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9411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rtlCol="0">
            <a:normAutofit/>
          </a:bodyPr>
          <a:lstStyle/>
          <a:p>
            <a:pPr marL="484632" fontAlgn="auto">
              <a:spcAft>
                <a:spcPts val="0"/>
              </a:spcAft>
              <a:defRPr/>
            </a:pPr>
            <a:endParaRPr lang="el-GR">
              <a:solidFill>
                <a:schemeClr val="accent1">
                  <a:tint val="83000"/>
                  <a:satMod val="150000"/>
                </a:schemeClr>
              </a:solidFill>
            </a:endParaRPr>
          </a:p>
        </p:txBody>
      </p:sp>
      <p:sp>
        <p:nvSpPr>
          <p:cNvPr id="24579" name="2 - Θέση περιεχομένου"/>
          <p:cNvSpPr>
            <a:spLocks noGrp="1"/>
          </p:cNvSpPr>
          <p:nvPr>
            <p:ph idx="1"/>
          </p:nvPr>
        </p:nvSpPr>
        <p:spPr/>
        <p:txBody>
          <a:bodyPr/>
          <a:lstStyle/>
          <a:p>
            <a:endParaRPr lang="el-GR"/>
          </a:p>
        </p:txBody>
      </p:sp>
      <p:pic>
        <p:nvPicPr>
          <p:cNvPr id="24580" name="Picture 2" descr="http://u.jimdo.com/www33/o/sf63838fcaa93f1d4/img/i0f284b02e1cd19b5/1336575631/std/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71" y="764704"/>
            <a:ext cx="34163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4485" y="0"/>
            <a:ext cx="5600700" cy="780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2748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p:txBody>
          <a:bodyPr/>
          <a:lstStyle/>
          <a:p>
            <a:r>
              <a:rPr lang="el-GR"/>
              <a:t>Η Λέπρα</a:t>
            </a:r>
          </a:p>
        </p:txBody>
      </p:sp>
      <p:sp>
        <p:nvSpPr>
          <p:cNvPr id="5" name="Υπότιτλος 4"/>
          <p:cNvSpPr>
            <a:spLocks noGrp="1"/>
          </p:cNvSpPr>
          <p:nvPr>
            <p:ph type="subTitle" idx="1"/>
          </p:nvPr>
        </p:nvSpPr>
        <p:spPr/>
        <p:txBody>
          <a:bodyPr/>
          <a:lstStyle/>
          <a:p>
            <a:endParaRPr lang="el-GR"/>
          </a:p>
        </p:txBody>
      </p:sp>
    </p:spTree>
    <p:extLst>
      <p:ext uri="{BB962C8B-B14F-4D97-AF65-F5344CB8AC3E}">
        <p14:creationId xmlns:p14="http://schemas.microsoft.com/office/powerpoint/2010/main" val="36527393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2 - Θέση περιεχομένου"/>
          <p:cNvSpPr>
            <a:spLocks noGrp="1"/>
          </p:cNvSpPr>
          <p:nvPr>
            <p:ph sz="quarter" idx="1"/>
          </p:nvPr>
        </p:nvSpPr>
        <p:spPr>
          <a:xfrm>
            <a:off x="500034" y="2643182"/>
            <a:ext cx="8186766" cy="4214818"/>
          </a:xfrm>
        </p:spPr>
        <p:txBody>
          <a:bodyPr>
            <a:normAutofit fontScale="70000" lnSpcReduction="20000"/>
          </a:bodyPr>
          <a:lstStyle/>
          <a:p>
            <a:pPr eaLnBrk="1" hangingPunct="1"/>
            <a:r>
              <a:rPr lang="el-GR" sz="3300" dirty="0"/>
              <a:t>Χρόνια </a:t>
            </a:r>
            <a:r>
              <a:rPr lang="el-GR" sz="3300" dirty="0" err="1"/>
              <a:t>κοκκιωματώδης</a:t>
            </a:r>
            <a:r>
              <a:rPr lang="el-GR" sz="3300" dirty="0"/>
              <a:t> νόσος οφειλόμενη στο </a:t>
            </a:r>
            <a:r>
              <a:rPr lang="en-US" sz="3300" i="1" dirty="0"/>
              <a:t>Mycobacterium </a:t>
            </a:r>
            <a:r>
              <a:rPr lang="en-US" sz="3300" i="1" dirty="0" err="1"/>
              <a:t>leprae</a:t>
            </a:r>
            <a:r>
              <a:rPr lang="en-US" sz="3300" i="1" dirty="0"/>
              <a:t> </a:t>
            </a:r>
            <a:r>
              <a:rPr lang="el-GR" sz="3300" dirty="0"/>
              <a:t>που προσβάλλει κυρίως το δέρμα και τα περιφερικά νεύρα</a:t>
            </a:r>
          </a:p>
          <a:p>
            <a:pPr eaLnBrk="1" hangingPunct="1"/>
            <a:endParaRPr lang="el-GR" sz="3300" dirty="0"/>
          </a:p>
          <a:p>
            <a:pPr eaLnBrk="1" hangingPunct="1"/>
            <a:r>
              <a:rPr lang="el-GR" sz="3300" b="1" u="sng" dirty="0"/>
              <a:t>Μετάδοση</a:t>
            </a:r>
            <a:r>
              <a:rPr lang="el-GR" sz="3300" dirty="0"/>
              <a:t>: από άνθρωπο σε άνθρωπο μέσω σταγονιδίων αναπνοής και σπανιότερα με άμεση επαφή με εξελκώσεις ή διαβρώσεις του δέρματος.</a:t>
            </a:r>
          </a:p>
          <a:p>
            <a:pPr eaLnBrk="1" hangingPunct="1"/>
            <a:endParaRPr lang="el-GR" sz="3300" dirty="0"/>
          </a:p>
          <a:p>
            <a:pPr eaLnBrk="1" hangingPunct="1"/>
            <a:r>
              <a:rPr lang="el-GR" sz="3300" b="1" u="sng" dirty="0"/>
              <a:t>Χρόνος επώασης</a:t>
            </a:r>
            <a:r>
              <a:rPr lang="el-GR" sz="3300" dirty="0"/>
              <a:t>: 2-10 χρόνια ή και περισσότερο</a:t>
            </a:r>
          </a:p>
          <a:p>
            <a:pPr eaLnBrk="1" hangingPunct="1"/>
            <a:endParaRPr lang="el-GR" sz="3300" dirty="0"/>
          </a:p>
          <a:p>
            <a:pPr eaLnBrk="1" hangingPunct="1"/>
            <a:r>
              <a:rPr lang="el-GR" sz="3300" dirty="0"/>
              <a:t>Ωστόσο λίγοι είναι εκείνοι που εκδηλώνουν κάποια από τις κλινικές μορφές της λέπρας, ίσως λόγω κάποιας διαταραχής της κυτταρικής ανοσίας.</a:t>
            </a:r>
          </a:p>
          <a:p>
            <a:pPr eaLnBrk="1" hangingPunct="1"/>
            <a:endParaRPr lang="el-GR" dirty="0"/>
          </a:p>
        </p:txBody>
      </p:sp>
      <p:pic>
        <p:nvPicPr>
          <p:cNvPr id="1026" name="Picture 2" descr="Image result for mycobacterium leprae"/>
          <p:cNvPicPr>
            <a:picLocks noChangeAspect="1" noChangeArrowheads="1"/>
          </p:cNvPicPr>
          <p:nvPr/>
        </p:nvPicPr>
        <p:blipFill>
          <a:blip r:embed="rId2" cstate="print"/>
          <a:srcRect/>
          <a:stretch>
            <a:fillRect/>
          </a:stretch>
        </p:blipFill>
        <p:spPr bwMode="auto">
          <a:xfrm>
            <a:off x="2714612" y="0"/>
            <a:ext cx="3816626" cy="2560956"/>
          </a:xfrm>
          <a:prstGeom prst="rect">
            <a:avLst/>
          </a:prstGeom>
          <a:noFill/>
        </p:spPr>
      </p:pic>
    </p:spTree>
    <p:extLst>
      <p:ext uri="{BB962C8B-B14F-4D97-AF65-F5344CB8AC3E}">
        <p14:creationId xmlns:p14="http://schemas.microsoft.com/office/powerpoint/2010/main" val="22187824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p:cNvSpPr>
          <p:nvPr>
            <p:ph type="title"/>
          </p:nvPr>
        </p:nvSpPr>
        <p:spPr>
          <a:xfrm>
            <a:off x="428596" y="0"/>
            <a:ext cx="8229600" cy="1143000"/>
          </a:xfrm>
        </p:spPr>
        <p:txBody>
          <a:bodyPr rIns="45720" rtlCol="0">
            <a:normAutofit/>
            <a:scene3d>
              <a:camera prst="orthographicFront"/>
              <a:lightRig rig="threePt" dir="t">
                <a:rot lat="0" lon="0" rev="4800000"/>
              </a:lightRig>
            </a:scene3d>
            <a:sp3d prstMaterial="matte">
              <a:bevelT w="50800" h="10160"/>
            </a:sp3d>
          </a:bodyPr>
          <a:lstStyle/>
          <a:p>
            <a:pPr algn="ctr" eaLnBrk="1" fontAlgn="auto" hangingPunct="1">
              <a:spcAft>
                <a:spcPts val="0"/>
              </a:spcAft>
              <a:defRPr/>
            </a:pPr>
            <a:r>
              <a:rPr lang="el-GR" sz="3200" dirty="0">
                <a:solidFill>
                  <a:schemeClr val="tx1"/>
                </a:solidFill>
              </a:rPr>
              <a:t>ΚΛΙΝΙΚΕΣ ΜΟΡΦΕΣ ΤΗΣ ΛΕΠΡΑΣ</a:t>
            </a:r>
          </a:p>
        </p:txBody>
      </p:sp>
      <p:sp>
        <p:nvSpPr>
          <p:cNvPr id="11267" name="Rectangle 3"/>
          <p:cNvSpPr>
            <a:spLocks noGrp="1"/>
          </p:cNvSpPr>
          <p:nvPr>
            <p:ph sz="quarter" idx="1"/>
          </p:nvPr>
        </p:nvSpPr>
        <p:spPr>
          <a:xfrm>
            <a:off x="428596" y="1071546"/>
            <a:ext cx="8229600" cy="4525963"/>
          </a:xfrm>
        </p:spPr>
        <p:txBody>
          <a:bodyPr lIns="54864" tIns="91440">
            <a:normAutofit/>
          </a:bodyPr>
          <a:lstStyle/>
          <a:p>
            <a:pPr marL="438150" indent="-319088" eaLnBrk="1" hangingPunct="1">
              <a:buNone/>
            </a:pPr>
            <a:r>
              <a:rPr lang="el-GR" sz="2400" b="1" dirty="0">
                <a:solidFill>
                  <a:schemeClr val="accent1"/>
                </a:solidFill>
              </a:rPr>
              <a:t>Α. </a:t>
            </a:r>
            <a:r>
              <a:rPr lang="el-GR" sz="2400" b="1" dirty="0" err="1"/>
              <a:t>Ολιγοβακτηριδιακό</a:t>
            </a:r>
            <a:r>
              <a:rPr lang="el-GR" sz="2400" b="1" dirty="0"/>
              <a:t> φάσμα (</a:t>
            </a:r>
            <a:r>
              <a:rPr lang="el-GR" sz="2400" b="1" dirty="0" err="1"/>
              <a:t>φυματιοειδής</a:t>
            </a:r>
            <a:r>
              <a:rPr lang="en-US" sz="2400" b="1" dirty="0"/>
              <a:t>, </a:t>
            </a:r>
            <a:r>
              <a:rPr lang="en-US" sz="2400" b="1" dirty="0" err="1"/>
              <a:t>Tuberculoid,TT</a:t>
            </a:r>
            <a:r>
              <a:rPr lang="el-GR" sz="2400" b="1" dirty="0"/>
              <a:t>/ ενδιάμεση </a:t>
            </a:r>
            <a:r>
              <a:rPr lang="el-GR" sz="2400" b="1" dirty="0" err="1"/>
              <a:t>φυματιοειδής</a:t>
            </a:r>
            <a:r>
              <a:rPr lang="el-GR" sz="2400" b="1" dirty="0"/>
              <a:t>, </a:t>
            </a:r>
            <a:r>
              <a:rPr lang="en-US" sz="2400" b="1" dirty="0"/>
              <a:t>Borderline </a:t>
            </a:r>
            <a:r>
              <a:rPr lang="en-US" sz="2400" b="1" dirty="0" err="1"/>
              <a:t>Tuberculoid</a:t>
            </a:r>
            <a:r>
              <a:rPr lang="en-US" sz="2400" b="1" dirty="0"/>
              <a:t>, BT</a:t>
            </a:r>
            <a:r>
              <a:rPr lang="el-GR" sz="2400" b="1" dirty="0"/>
              <a:t>)</a:t>
            </a:r>
          </a:p>
          <a:p>
            <a:pPr marL="438150" indent="-319088" eaLnBrk="1" hangingPunct="1">
              <a:buNone/>
            </a:pPr>
            <a:r>
              <a:rPr lang="el-GR" sz="2400" dirty="0"/>
              <a:t>ΕΝΤΟΝΗ ΚΥΤΤΑΡΙΚΗ ΑΝΟΣΗ ΑΠΑΝΤΗΣΗ</a:t>
            </a:r>
          </a:p>
          <a:p>
            <a:pPr marL="438150" indent="-319088" eaLnBrk="1" hangingPunct="1"/>
            <a:r>
              <a:rPr lang="el-GR" sz="2400" dirty="0"/>
              <a:t>Μονήρεις ή ολιγάριθμες</a:t>
            </a:r>
            <a:r>
              <a:rPr lang="en-US" sz="2400" dirty="0"/>
              <a:t> </a:t>
            </a:r>
            <a:r>
              <a:rPr lang="el-GR" sz="2400" dirty="0" err="1"/>
              <a:t>κηλιδώδεις</a:t>
            </a:r>
            <a:r>
              <a:rPr lang="el-GR" sz="2400" dirty="0"/>
              <a:t> μη συμμετρικές, σαφώς </a:t>
            </a:r>
            <a:r>
              <a:rPr lang="el-GR" sz="2400" dirty="0" err="1"/>
              <a:t>αφοριζόμενες</a:t>
            </a:r>
            <a:r>
              <a:rPr lang="el-GR" sz="2400" dirty="0"/>
              <a:t> βλάβες, </a:t>
            </a:r>
            <a:r>
              <a:rPr lang="el-GR" sz="2400" dirty="0" err="1"/>
              <a:t>υποχρωμικές</a:t>
            </a:r>
            <a:r>
              <a:rPr lang="el-GR" sz="2400" dirty="0"/>
              <a:t>, </a:t>
            </a:r>
            <a:r>
              <a:rPr lang="el-GR" sz="2400" dirty="0" err="1"/>
              <a:t>ερυθηματώδεις</a:t>
            </a:r>
            <a:r>
              <a:rPr lang="el-GR" sz="2400" dirty="0"/>
              <a:t> ή </a:t>
            </a:r>
            <a:r>
              <a:rPr lang="el-GR" sz="2400" dirty="0" err="1"/>
              <a:t>χαλκόχροες</a:t>
            </a:r>
            <a:r>
              <a:rPr lang="el-GR" sz="2400" dirty="0"/>
              <a:t> με </a:t>
            </a:r>
            <a:r>
              <a:rPr lang="el-GR" sz="2400" dirty="0" err="1"/>
              <a:t>υπέργερση</a:t>
            </a:r>
            <a:r>
              <a:rPr lang="el-GR" sz="2400" dirty="0"/>
              <a:t> των ορίων και αντίστοιχη διόγκωση του νεύρου.</a:t>
            </a:r>
          </a:p>
          <a:p>
            <a:pPr marL="438150" indent="-319088"/>
            <a:r>
              <a:rPr lang="el-GR" sz="2400" dirty="0"/>
              <a:t>Η επιφάνεια της βλάβης είναι ξηρή, άτριχη, αναισθητική +/- (διαταραχές αισθητικότητας)</a:t>
            </a:r>
            <a:r>
              <a:rPr lang="en-US" sz="2400" dirty="0"/>
              <a:t>, </a:t>
            </a:r>
            <a:r>
              <a:rPr lang="el-GR" sz="2400" dirty="0"/>
              <a:t>λεπιδώδης</a:t>
            </a:r>
          </a:p>
        </p:txBody>
      </p:sp>
      <p:pic>
        <p:nvPicPr>
          <p:cNvPr id="20482" name="Picture 2" descr="Image result for tuberculoid leprosy"/>
          <p:cNvPicPr>
            <a:picLocks noChangeAspect="1" noChangeArrowheads="1"/>
          </p:cNvPicPr>
          <p:nvPr/>
        </p:nvPicPr>
        <p:blipFill>
          <a:blip r:embed="rId2" cstate="print"/>
          <a:srcRect/>
          <a:stretch>
            <a:fillRect/>
          </a:stretch>
        </p:blipFill>
        <p:spPr bwMode="auto">
          <a:xfrm>
            <a:off x="285720" y="5354726"/>
            <a:ext cx="2894990" cy="1503274"/>
          </a:xfrm>
          <a:prstGeom prst="rect">
            <a:avLst/>
          </a:prstGeom>
          <a:noFill/>
        </p:spPr>
      </p:pic>
      <p:pic>
        <p:nvPicPr>
          <p:cNvPr id="20484" name="Picture 4" descr="Image result for tuberculoid leprosy"/>
          <p:cNvPicPr>
            <a:picLocks noChangeAspect="1" noChangeArrowheads="1"/>
          </p:cNvPicPr>
          <p:nvPr/>
        </p:nvPicPr>
        <p:blipFill>
          <a:blip r:embed="rId3" cstate="print"/>
          <a:srcRect/>
          <a:stretch>
            <a:fillRect/>
          </a:stretch>
        </p:blipFill>
        <p:spPr bwMode="auto">
          <a:xfrm>
            <a:off x="6306910" y="4728838"/>
            <a:ext cx="2837090" cy="2129162"/>
          </a:xfrm>
          <a:prstGeom prst="rect">
            <a:avLst/>
          </a:prstGeom>
          <a:noFill/>
        </p:spPr>
      </p:pic>
    </p:spTree>
    <p:extLst>
      <p:ext uri="{BB962C8B-B14F-4D97-AF65-F5344CB8AC3E}">
        <p14:creationId xmlns:p14="http://schemas.microsoft.com/office/powerpoint/2010/main" val="16990811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1472" y="214290"/>
            <a:ext cx="8229600" cy="785818"/>
          </a:xfrm>
        </p:spPr>
        <p:txBody>
          <a:bodyPr>
            <a:normAutofit/>
          </a:bodyPr>
          <a:lstStyle/>
          <a:p>
            <a:r>
              <a:rPr lang="el-GR" sz="3200" dirty="0">
                <a:solidFill>
                  <a:schemeClr val="tx1"/>
                </a:solidFill>
              </a:rPr>
              <a:t>ΚΛΙΝΙΚΕΣ ΜΟΡΦΕΣ ΤΗΣ ΛΕΠΡΑΣ</a:t>
            </a:r>
          </a:p>
        </p:txBody>
      </p:sp>
      <p:sp>
        <p:nvSpPr>
          <p:cNvPr id="3" name="2 - Θέση περιεχομένου"/>
          <p:cNvSpPr>
            <a:spLocks noGrp="1"/>
          </p:cNvSpPr>
          <p:nvPr>
            <p:ph sz="quarter" idx="1"/>
          </p:nvPr>
        </p:nvSpPr>
        <p:spPr>
          <a:xfrm>
            <a:off x="214282" y="1357298"/>
            <a:ext cx="8715436" cy="4768865"/>
          </a:xfrm>
        </p:spPr>
        <p:txBody>
          <a:bodyPr>
            <a:normAutofit fontScale="92500" lnSpcReduction="20000"/>
          </a:bodyPr>
          <a:lstStyle/>
          <a:p>
            <a:pPr marL="438150" indent="-319088">
              <a:buNone/>
            </a:pPr>
            <a:r>
              <a:rPr lang="el-GR" sz="2400" b="1" dirty="0"/>
              <a:t>Β. </a:t>
            </a:r>
            <a:r>
              <a:rPr lang="el-GR" sz="2400" b="1" dirty="0" err="1"/>
              <a:t>Πολυβακτηριδικό</a:t>
            </a:r>
            <a:r>
              <a:rPr lang="el-GR" sz="2400" b="1" dirty="0"/>
              <a:t> φάσμα (μέση ενδιάμεση</a:t>
            </a:r>
            <a:r>
              <a:rPr lang="en-US" sz="2400" b="1" dirty="0"/>
              <a:t>,</a:t>
            </a:r>
            <a:r>
              <a:rPr lang="el-GR" sz="2400" b="1" dirty="0"/>
              <a:t> </a:t>
            </a:r>
            <a:r>
              <a:rPr lang="en-US" sz="2400" b="1" dirty="0"/>
              <a:t>Borderline, BB/</a:t>
            </a:r>
            <a:r>
              <a:rPr lang="el-GR" sz="2400" b="1" dirty="0"/>
              <a:t> ενδιάμεση</a:t>
            </a:r>
            <a:r>
              <a:rPr lang="en-US" sz="2400" b="1" dirty="0"/>
              <a:t> </a:t>
            </a:r>
            <a:r>
              <a:rPr lang="el-GR" sz="2400" b="1" dirty="0" err="1"/>
              <a:t>λεπρωματώδης</a:t>
            </a:r>
            <a:r>
              <a:rPr lang="el-GR" sz="2400" b="1" dirty="0"/>
              <a:t>, </a:t>
            </a:r>
            <a:r>
              <a:rPr lang="en-US" sz="2400" b="1" dirty="0"/>
              <a:t>Borderline </a:t>
            </a:r>
            <a:r>
              <a:rPr lang="en-US" sz="2400" b="1" dirty="0" err="1"/>
              <a:t>Lepromatous</a:t>
            </a:r>
            <a:r>
              <a:rPr lang="en-US" sz="2400" b="1" dirty="0"/>
              <a:t>, BL/ </a:t>
            </a:r>
            <a:r>
              <a:rPr lang="el-GR" sz="2400" b="1" dirty="0" err="1"/>
              <a:t>λεπρωματώδης</a:t>
            </a:r>
            <a:r>
              <a:rPr lang="el-GR" sz="2400" b="1" dirty="0"/>
              <a:t>, </a:t>
            </a:r>
            <a:r>
              <a:rPr lang="en-US" sz="2400" b="1" dirty="0" err="1"/>
              <a:t>Lepromatous</a:t>
            </a:r>
            <a:r>
              <a:rPr lang="en-US" sz="2400" b="1" dirty="0"/>
              <a:t>, LL</a:t>
            </a:r>
            <a:r>
              <a:rPr lang="el-GR" sz="2400" b="1" dirty="0"/>
              <a:t>)</a:t>
            </a:r>
            <a:endParaRPr lang="en-US" sz="2400" b="1" dirty="0"/>
          </a:p>
          <a:p>
            <a:pPr marL="438150" indent="-319088">
              <a:buNone/>
            </a:pPr>
            <a:r>
              <a:rPr lang="en-US" sz="2400" b="1" dirty="0"/>
              <a:t> </a:t>
            </a:r>
            <a:r>
              <a:rPr lang="el-GR" sz="2400" dirty="0"/>
              <a:t>ΑΠΟΤΥΧΙΑ  ΤΗΣ ΕΙΔΙΚΗΣ ΚΥΤΤΑΡΙΚΗΣ ΑΝΟΣΗΣ ΑΠΑΝΤΗΣΗΣ</a:t>
            </a:r>
          </a:p>
          <a:p>
            <a:pPr marL="438150" indent="-319088">
              <a:buNone/>
            </a:pPr>
            <a:endParaRPr lang="el-GR" sz="2400" b="1" dirty="0"/>
          </a:p>
          <a:p>
            <a:pPr marL="438150" indent="-319088"/>
            <a:r>
              <a:rPr lang="el-GR" sz="2400" dirty="0" err="1"/>
              <a:t>Αιματογενή</a:t>
            </a:r>
            <a:r>
              <a:rPr lang="el-GR" sz="2400" dirty="0"/>
              <a:t> διασπορά  (περιφερικά νεύρα, οφθαλμοί, όρχεις, βλεννογόνοι ανώτερου αναπνευστικού, οστά άκρων, λεμφαδένες, μυελός)</a:t>
            </a:r>
          </a:p>
          <a:p>
            <a:pPr marL="438150" indent="-319088"/>
            <a:r>
              <a:rPr lang="el-GR" sz="2400" dirty="0"/>
              <a:t>Ρινική απόφραξη με προοδευτική καταστροφή του ρινικού διαφράγματος</a:t>
            </a:r>
          </a:p>
          <a:p>
            <a:pPr marL="438150" indent="-319088"/>
            <a:endParaRPr lang="el-GR" sz="2400" dirty="0"/>
          </a:p>
          <a:p>
            <a:pPr marL="438150" indent="-319088"/>
            <a:r>
              <a:rPr lang="el-GR" sz="2400" dirty="0"/>
              <a:t>Δέρμα: Βλατίδες, κηλίδες, οζίδια, με συμμετρική κατανομή, απώλεια φρυδιών και βλεφαρίδων, </a:t>
            </a:r>
          </a:p>
          <a:p>
            <a:pPr marL="438150" indent="-319088">
              <a:buNone/>
            </a:pPr>
            <a:r>
              <a:rPr lang="el-GR" sz="2400" dirty="0"/>
              <a:t>Πάχυνση του δέρματος και απώλεια ρυτίδωσης = </a:t>
            </a:r>
            <a:r>
              <a:rPr lang="el-GR" sz="2400" dirty="0" err="1"/>
              <a:t>Λεόντιο</a:t>
            </a:r>
            <a:r>
              <a:rPr lang="el-GR" sz="2400" dirty="0"/>
              <a:t> προσωπείο </a:t>
            </a:r>
          </a:p>
          <a:p>
            <a:pPr marL="438150" indent="-319088">
              <a:buNone/>
            </a:pPr>
            <a:endParaRPr lang="el-GR" sz="2400" dirty="0">
              <a:solidFill>
                <a:schemeClr val="accent1"/>
              </a:solidFill>
            </a:endParaRPr>
          </a:p>
          <a:p>
            <a:pPr marL="438150" indent="-319088"/>
            <a:endParaRPr lang="el-GR" sz="2400" dirty="0">
              <a:solidFill>
                <a:schemeClr val="accent1"/>
              </a:solidFill>
            </a:endParaRPr>
          </a:p>
          <a:p>
            <a:pPr marL="438150" indent="-319088"/>
            <a:endParaRPr lang="el-GR" sz="2400" dirty="0">
              <a:solidFill>
                <a:schemeClr val="accent1"/>
              </a:solidFill>
            </a:endParaRPr>
          </a:p>
          <a:p>
            <a:pPr>
              <a:buNone/>
            </a:pPr>
            <a:endParaRPr lang="en-US" dirty="0"/>
          </a:p>
        </p:txBody>
      </p:sp>
    </p:spTree>
    <p:extLst>
      <p:ext uri="{BB962C8B-B14F-4D97-AF65-F5344CB8AC3E}">
        <p14:creationId xmlns:p14="http://schemas.microsoft.com/office/powerpoint/2010/main" val="3623991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lstStyle/>
          <a:p>
            <a:endParaRPr lang="el-GR"/>
          </a:p>
        </p:txBody>
      </p:sp>
      <p:pic>
        <p:nvPicPr>
          <p:cNvPr id="66562" name="Picture 2" descr="http://www.danderm-pdv.is.kkh.dk/moulages/images/picsd/leprosy-11.jpg"/>
          <p:cNvPicPr>
            <a:picLocks noChangeAspect="1" noChangeArrowheads="1"/>
          </p:cNvPicPr>
          <p:nvPr/>
        </p:nvPicPr>
        <p:blipFill>
          <a:blip r:embed="rId2"/>
          <a:srcRect/>
          <a:stretch>
            <a:fillRect/>
          </a:stretch>
        </p:blipFill>
        <p:spPr bwMode="auto">
          <a:xfrm>
            <a:off x="571472" y="1214422"/>
            <a:ext cx="4260850" cy="5080000"/>
          </a:xfrm>
          <a:prstGeom prst="rect">
            <a:avLst/>
          </a:prstGeom>
          <a:noFill/>
        </p:spPr>
      </p:pic>
      <p:pic>
        <p:nvPicPr>
          <p:cNvPr id="66564" name="Picture 4" descr="Image result for lepromatous leprosy"/>
          <p:cNvPicPr>
            <a:picLocks noChangeAspect="1" noChangeArrowheads="1"/>
          </p:cNvPicPr>
          <p:nvPr/>
        </p:nvPicPr>
        <p:blipFill>
          <a:blip r:embed="rId3"/>
          <a:srcRect b="21548"/>
          <a:stretch>
            <a:fillRect/>
          </a:stretch>
        </p:blipFill>
        <p:spPr bwMode="auto">
          <a:xfrm>
            <a:off x="5072066" y="2571743"/>
            <a:ext cx="3556000" cy="2381254"/>
          </a:xfrm>
          <a:prstGeom prst="rect">
            <a:avLst/>
          </a:prstGeom>
          <a:noFill/>
        </p:spPr>
      </p:pic>
    </p:spTree>
    <p:extLst>
      <p:ext uri="{BB962C8B-B14F-4D97-AF65-F5344CB8AC3E}">
        <p14:creationId xmlns:p14="http://schemas.microsoft.com/office/powerpoint/2010/main" val="3070834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288"/>
            <a:ext cx="8229600" cy="1398587"/>
          </a:xfrm>
        </p:spPr>
        <p:txBody>
          <a:bodyPr/>
          <a:lstStyle/>
          <a:p>
            <a:pPr marL="484632" indent="0" eaLnBrk="1" fontAlgn="auto" hangingPunct="1">
              <a:spcAft>
                <a:spcPts val="0"/>
              </a:spcAft>
              <a:defRPr/>
            </a:pPr>
            <a:endParaRPr lang="el-GR" dirty="0">
              <a:solidFill>
                <a:schemeClr val="accent1">
                  <a:tint val="83000"/>
                  <a:satMod val="150000"/>
                </a:schemeClr>
              </a:solidFill>
            </a:endParaRPr>
          </a:p>
        </p:txBody>
      </p:sp>
      <p:pic>
        <p:nvPicPr>
          <p:cNvPr id="13315" name="Content Placeholder 6" descr="human_body.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43213" y="3048000"/>
            <a:ext cx="2857500" cy="3810000"/>
          </a:xfrm>
        </p:spPr>
      </p:pic>
      <p:pic>
        <p:nvPicPr>
          <p:cNvPr id="13316" name="Picture 5" descr="Scanning_Electron_Micrograph_of_a_Fle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4975" y="0"/>
            <a:ext cx="2359025"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4427538" y="1196975"/>
            <a:ext cx="1800225"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flipV="1">
            <a:off x="6156325" y="3429000"/>
            <a:ext cx="1871663" cy="1008063"/>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pic>
        <p:nvPicPr>
          <p:cNvPr id="13319" name="Picture 15" descr="rat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1432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Ορθογώνιο 2"/>
          <p:cNvSpPr/>
          <p:nvPr/>
        </p:nvSpPr>
        <p:spPr>
          <a:xfrm>
            <a:off x="179512" y="3645024"/>
            <a:ext cx="2520280" cy="1477328"/>
          </a:xfrm>
          <a:prstGeom prst="rect">
            <a:avLst/>
          </a:prstGeom>
        </p:spPr>
        <p:txBody>
          <a:bodyPr wrap="square">
            <a:spAutoFit/>
          </a:bodyPr>
          <a:lstStyle/>
          <a:p>
            <a:r>
              <a:rPr lang="el-GR" dirty="0"/>
              <a:t>Η νόσος μεταδίδεται στον άνθρωπο από το τσίμπημα ψύλλων που παρασιτούν σε άρρωστο μαύρο αρουραίο.</a:t>
            </a:r>
          </a:p>
        </p:txBody>
      </p:sp>
    </p:spTree>
    <p:extLst>
      <p:ext uri="{BB962C8B-B14F-4D97-AF65-F5344CB8AC3E}">
        <p14:creationId xmlns:p14="http://schemas.microsoft.com/office/powerpoint/2010/main" val="8911562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p:cNvPicPr>
            <a:picLocks noChangeAspect="1" noChangeArrowheads="1"/>
          </p:cNvPicPr>
          <p:nvPr/>
        </p:nvPicPr>
        <p:blipFill>
          <a:blip r:embed="rId2"/>
          <a:srcRect/>
          <a:stretch>
            <a:fillRect/>
          </a:stretch>
        </p:blipFill>
        <p:spPr bwMode="auto">
          <a:xfrm>
            <a:off x="357158" y="0"/>
            <a:ext cx="8401050" cy="5200650"/>
          </a:xfrm>
          <a:prstGeom prst="rect">
            <a:avLst/>
          </a:prstGeom>
          <a:noFill/>
          <a:ln w="9525">
            <a:noFill/>
            <a:miter lim="800000"/>
            <a:headEnd/>
            <a:tailEnd/>
          </a:ln>
        </p:spPr>
      </p:pic>
      <p:sp>
        <p:nvSpPr>
          <p:cNvPr id="3" name="2 - Ορθογώνιο"/>
          <p:cNvSpPr/>
          <p:nvPr/>
        </p:nvSpPr>
        <p:spPr>
          <a:xfrm>
            <a:off x="285720" y="6357958"/>
            <a:ext cx="8643998" cy="338554"/>
          </a:xfrm>
          <a:prstGeom prst="rect">
            <a:avLst/>
          </a:prstGeom>
        </p:spPr>
        <p:txBody>
          <a:bodyPr wrap="square">
            <a:spAutoFit/>
          </a:bodyPr>
          <a:lstStyle/>
          <a:p>
            <a:r>
              <a:rPr lang="en-US" sz="1600" dirty="0"/>
              <a:t>Robbins et al. Ancient Skeletal Evidence for Leprosy in India (2000 B.C.). </a:t>
            </a:r>
            <a:r>
              <a:rPr lang="el-GR" sz="1600" dirty="0"/>
              <a:t> </a:t>
            </a:r>
            <a:r>
              <a:rPr lang="en-US" sz="1600" dirty="0" err="1"/>
              <a:t>PLoS</a:t>
            </a:r>
            <a:r>
              <a:rPr lang="en-US" sz="1600" dirty="0"/>
              <a:t> ONE, 2009; 4(5): 5669</a:t>
            </a:r>
            <a:endParaRPr lang="el-GR" sz="1600" dirty="0"/>
          </a:p>
        </p:txBody>
      </p:sp>
    </p:spTree>
    <p:extLst>
      <p:ext uri="{BB962C8B-B14F-4D97-AF65-F5344CB8AC3E}">
        <p14:creationId xmlns:p14="http://schemas.microsoft.com/office/powerpoint/2010/main" val="9392932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sp>
        <p:nvSpPr>
          <p:cNvPr id="4" name="3 - Θέση κειμένου"/>
          <p:cNvSpPr>
            <a:spLocks noGrp="1"/>
          </p:cNvSpPr>
          <p:nvPr>
            <p:ph type="body" idx="1"/>
          </p:nvPr>
        </p:nvSpPr>
        <p:spPr/>
        <p:txBody>
          <a:bodyPr>
            <a:normAutofit/>
          </a:bodyPr>
          <a:lstStyle/>
          <a:p>
            <a:pPr algn="ctr"/>
            <a:r>
              <a:rPr lang="el-GR" b="0" dirty="0">
                <a:solidFill>
                  <a:schemeClr val="tx1"/>
                </a:solidFill>
              </a:rPr>
              <a:t>Ιπποκράτης (460-377 </a:t>
            </a:r>
            <a:r>
              <a:rPr lang="el-GR" b="0" dirty="0" err="1">
                <a:solidFill>
                  <a:schemeClr val="tx1"/>
                </a:solidFill>
              </a:rPr>
              <a:t>π.Χ.</a:t>
            </a:r>
            <a:r>
              <a:rPr lang="el-GR" b="0" dirty="0">
                <a:solidFill>
                  <a:schemeClr val="tx1"/>
                </a:solidFill>
              </a:rPr>
              <a:t>)</a:t>
            </a:r>
          </a:p>
        </p:txBody>
      </p:sp>
      <p:sp>
        <p:nvSpPr>
          <p:cNvPr id="6" name="5 - Θέση κειμένου"/>
          <p:cNvSpPr>
            <a:spLocks noGrp="1"/>
          </p:cNvSpPr>
          <p:nvPr>
            <p:ph type="body" sz="half" idx="3"/>
          </p:nvPr>
        </p:nvSpPr>
        <p:spPr/>
        <p:txBody>
          <a:bodyPr/>
          <a:lstStyle/>
          <a:p>
            <a:pPr algn="ctr"/>
            <a:r>
              <a:rPr lang="el-GR" b="0" dirty="0">
                <a:solidFill>
                  <a:schemeClr val="tx1"/>
                </a:solidFill>
              </a:rPr>
              <a:t>Γαληνός (130-201)</a:t>
            </a:r>
          </a:p>
        </p:txBody>
      </p:sp>
      <p:sp>
        <p:nvSpPr>
          <p:cNvPr id="5" name="4 - Θέση περιεχομένου"/>
          <p:cNvSpPr>
            <a:spLocks noGrp="1"/>
          </p:cNvSpPr>
          <p:nvPr>
            <p:ph sz="quarter" idx="2"/>
          </p:nvPr>
        </p:nvSpPr>
        <p:spPr/>
        <p:txBody>
          <a:bodyPr/>
          <a:lstStyle/>
          <a:p>
            <a:endParaRPr lang="el-GR" dirty="0"/>
          </a:p>
        </p:txBody>
      </p:sp>
      <p:sp>
        <p:nvSpPr>
          <p:cNvPr id="7" name="6 - Θέση περιεχομένου"/>
          <p:cNvSpPr>
            <a:spLocks noGrp="1"/>
          </p:cNvSpPr>
          <p:nvPr>
            <p:ph sz="quarter" idx="4"/>
          </p:nvPr>
        </p:nvSpPr>
        <p:spPr/>
        <p:txBody>
          <a:bodyPr/>
          <a:lstStyle/>
          <a:p>
            <a:endParaRPr lang="el-GR"/>
          </a:p>
        </p:txBody>
      </p:sp>
      <p:pic>
        <p:nvPicPr>
          <p:cNvPr id="8" name="Content Placeholder 3" descr="hippocrates.jpg"/>
          <p:cNvPicPr>
            <a:picLocks noChangeAspect="1"/>
          </p:cNvPicPr>
          <p:nvPr/>
        </p:nvPicPr>
        <p:blipFill>
          <a:blip r:embed="rId2"/>
          <a:srcRect/>
          <a:stretch>
            <a:fillRect/>
          </a:stretch>
        </p:blipFill>
        <p:spPr bwMode="auto">
          <a:xfrm>
            <a:off x="1000100" y="2214554"/>
            <a:ext cx="2743200" cy="4128516"/>
          </a:xfrm>
          <a:prstGeom prst="rect">
            <a:avLst/>
          </a:prstGeom>
          <a:noFill/>
          <a:ln w="9525">
            <a:noFill/>
            <a:miter lim="800000"/>
            <a:headEnd/>
            <a:tailEnd/>
          </a:ln>
        </p:spPr>
      </p:pic>
      <p:pic>
        <p:nvPicPr>
          <p:cNvPr id="9" name="Picture 2" descr="http://www.biusante.parisdescartes.fr/images/banque/zoom/03234.jpg"/>
          <p:cNvPicPr>
            <a:picLocks noChangeAspect="1" noChangeArrowheads="1"/>
          </p:cNvPicPr>
          <p:nvPr/>
        </p:nvPicPr>
        <p:blipFill>
          <a:blip r:embed="rId3"/>
          <a:srcRect l="5971" t="2344" r="6448" b="10155"/>
          <a:stretch>
            <a:fillRect/>
          </a:stretch>
        </p:blipFill>
        <p:spPr bwMode="auto">
          <a:xfrm>
            <a:off x="5143504" y="2285992"/>
            <a:ext cx="3143272" cy="4000528"/>
          </a:xfrm>
          <a:prstGeom prst="rect">
            <a:avLst/>
          </a:prstGeom>
          <a:noFill/>
        </p:spPr>
      </p:pic>
    </p:spTree>
    <p:extLst>
      <p:ext uri="{BB962C8B-B14F-4D97-AF65-F5344CB8AC3E}">
        <p14:creationId xmlns:p14="http://schemas.microsoft.com/office/powerpoint/2010/main" val="16284366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1026" name="Picture 2" descr="http://gallica.bnf.fr/ark:/12148/bpt6k5612407m/f5.highres"/>
          <p:cNvPicPr>
            <a:picLocks noChangeAspect="1" noChangeArrowheads="1"/>
          </p:cNvPicPr>
          <p:nvPr/>
        </p:nvPicPr>
        <p:blipFill>
          <a:blip r:embed="rId2"/>
          <a:srcRect/>
          <a:stretch>
            <a:fillRect/>
          </a:stretch>
        </p:blipFill>
        <p:spPr bwMode="auto">
          <a:xfrm>
            <a:off x="2285984" y="-301752"/>
            <a:ext cx="4242816" cy="7159752"/>
          </a:xfrm>
          <a:prstGeom prst="rect">
            <a:avLst/>
          </a:prstGeom>
          <a:noFill/>
        </p:spPr>
      </p:pic>
      <p:sp>
        <p:nvSpPr>
          <p:cNvPr id="5" name="4 - Ορθογώνιο"/>
          <p:cNvSpPr/>
          <p:nvPr/>
        </p:nvSpPr>
        <p:spPr>
          <a:xfrm>
            <a:off x="2786050" y="1142984"/>
            <a:ext cx="3071834" cy="7858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Ορθογώνιο"/>
          <p:cNvSpPr/>
          <p:nvPr/>
        </p:nvSpPr>
        <p:spPr>
          <a:xfrm>
            <a:off x="3000364" y="2214554"/>
            <a:ext cx="2571768"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8408663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 Τίτλος"/>
          <p:cNvSpPr>
            <a:spLocks noGrp="1"/>
          </p:cNvSpPr>
          <p:nvPr>
            <p:ph type="title"/>
          </p:nvPr>
        </p:nvSpPr>
        <p:spPr/>
        <p:txBody>
          <a:bodyPr>
            <a:normAutofit/>
          </a:bodyPr>
          <a:lstStyle/>
          <a:p>
            <a:pPr algn="ctr"/>
            <a:r>
              <a:rPr lang="el-GR" sz="2800" dirty="0" err="1">
                <a:solidFill>
                  <a:schemeClr val="tx1"/>
                </a:solidFill>
              </a:rPr>
              <a:t>Αρεταίος</a:t>
            </a:r>
            <a:r>
              <a:rPr lang="el-GR" sz="2800" dirty="0">
                <a:solidFill>
                  <a:schemeClr val="tx1"/>
                </a:solidFill>
              </a:rPr>
              <a:t> ο </a:t>
            </a:r>
            <a:r>
              <a:rPr lang="el-GR" sz="2800" dirty="0" err="1">
                <a:solidFill>
                  <a:schemeClr val="tx1"/>
                </a:solidFill>
              </a:rPr>
              <a:t>Καππαδόκης</a:t>
            </a:r>
            <a:r>
              <a:rPr lang="en-US" sz="2800" dirty="0">
                <a:solidFill>
                  <a:schemeClr val="tx1"/>
                </a:solidFill>
              </a:rPr>
              <a:t> (</a:t>
            </a:r>
            <a:r>
              <a:rPr lang="el-GR" sz="2800" dirty="0">
                <a:solidFill>
                  <a:schemeClr val="tx1"/>
                </a:solidFill>
              </a:rPr>
              <a:t>2</a:t>
            </a:r>
            <a:r>
              <a:rPr lang="el-GR" sz="2800" baseline="30000" dirty="0">
                <a:solidFill>
                  <a:schemeClr val="tx1"/>
                </a:solidFill>
              </a:rPr>
              <a:t>ος</a:t>
            </a:r>
            <a:r>
              <a:rPr lang="el-GR" sz="2800" dirty="0">
                <a:solidFill>
                  <a:schemeClr val="tx1"/>
                </a:solidFill>
              </a:rPr>
              <a:t> </a:t>
            </a:r>
            <a:r>
              <a:rPr lang="el-GR" sz="2800" dirty="0" err="1">
                <a:solidFill>
                  <a:schemeClr val="tx1"/>
                </a:solidFill>
              </a:rPr>
              <a:t>μ.Χ</a:t>
            </a:r>
            <a:r>
              <a:rPr lang="el-GR" sz="2800" dirty="0">
                <a:solidFill>
                  <a:schemeClr val="tx1"/>
                </a:solidFill>
              </a:rPr>
              <a:t>.</a:t>
            </a:r>
            <a:r>
              <a:rPr lang="en-US" sz="2800" dirty="0">
                <a:solidFill>
                  <a:schemeClr val="tx1"/>
                </a:solidFill>
              </a:rPr>
              <a:t>)</a:t>
            </a:r>
            <a:endParaRPr lang="el-GR" sz="2800" dirty="0">
              <a:solidFill>
                <a:schemeClr val="tx1"/>
              </a:solidFill>
            </a:endParaRPr>
          </a:p>
        </p:txBody>
      </p:sp>
      <p:sp>
        <p:nvSpPr>
          <p:cNvPr id="3" name="2 - Ορθογώνιο"/>
          <p:cNvSpPr/>
          <p:nvPr/>
        </p:nvSpPr>
        <p:spPr>
          <a:xfrm>
            <a:off x="3929058" y="2571744"/>
            <a:ext cx="4929224" cy="954107"/>
          </a:xfrm>
          <a:prstGeom prst="rect">
            <a:avLst/>
          </a:prstGeom>
        </p:spPr>
        <p:txBody>
          <a:bodyPr wrap="square">
            <a:spAutoFit/>
          </a:bodyPr>
          <a:lstStyle/>
          <a:p>
            <a:pPr fontAlgn="auto">
              <a:spcBef>
                <a:spcPts val="0"/>
              </a:spcBef>
              <a:spcAft>
                <a:spcPts val="0"/>
              </a:spcAft>
              <a:defRPr/>
            </a:pPr>
            <a:r>
              <a:rPr lang="fr-FR" sz="2800" dirty="0" err="1">
                <a:solidFill>
                  <a:schemeClr val="accent4">
                    <a:lumMod val="75000"/>
                  </a:schemeClr>
                </a:solidFill>
                <a:latin typeface="+mn-lt"/>
                <a:cs typeface="+mn-cs"/>
              </a:rPr>
              <a:t>αναπνοἦς</a:t>
            </a:r>
            <a:r>
              <a:rPr lang="fr-FR" sz="2800" dirty="0">
                <a:solidFill>
                  <a:schemeClr val="accent4">
                    <a:lumMod val="75000"/>
                  </a:schemeClr>
                </a:solidFill>
                <a:latin typeface="+mn-lt"/>
                <a:cs typeface="+mn-cs"/>
              </a:rPr>
              <a:t> </a:t>
            </a:r>
            <a:r>
              <a:rPr lang="fr-FR" sz="2800" dirty="0" err="1">
                <a:solidFill>
                  <a:schemeClr val="accent4">
                    <a:lumMod val="75000"/>
                  </a:schemeClr>
                </a:solidFill>
                <a:latin typeface="+mn-lt"/>
                <a:cs typeface="+mn-cs"/>
              </a:rPr>
              <a:t>γαρ</a:t>
            </a:r>
            <a:r>
              <a:rPr lang="fr-FR" sz="2800" dirty="0">
                <a:solidFill>
                  <a:schemeClr val="accent4">
                    <a:lumMod val="75000"/>
                  </a:schemeClr>
                </a:solidFill>
                <a:latin typeface="+mn-lt"/>
                <a:cs typeface="+mn-cs"/>
              </a:rPr>
              <a:t> </a:t>
            </a:r>
            <a:r>
              <a:rPr lang="fr-FR" sz="2800" dirty="0" err="1">
                <a:solidFill>
                  <a:schemeClr val="accent4">
                    <a:lumMod val="75000"/>
                  </a:schemeClr>
                </a:solidFill>
                <a:latin typeface="+mn-lt"/>
                <a:cs typeface="+mn-cs"/>
              </a:rPr>
              <a:t>ἐς</a:t>
            </a:r>
            <a:r>
              <a:rPr lang="fr-FR" sz="2800" dirty="0">
                <a:solidFill>
                  <a:schemeClr val="accent4">
                    <a:lumMod val="75000"/>
                  </a:schemeClr>
                </a:solidFill>
                <a:latin typeface="+mn-lt"/>
                <a:cs typeface="+mn-cs"/>
              </a:rPr>
              <a:t> </a:t>
            </a:r>
            <a:r>
              <a:rPr lang="fr-FR" sz="2800" dirty="0" err="1">
                <a:solidFill>
                  <a:schemeClr val="accent4">
                    <a:lumMod val="75000"/>
                  </a:schemeClr>
                </a:solidFill>
                <a:latin typeface="+mn-lt"/>
                <a:cs typeface="+mn-cs"/>
              </a:rPr>
              <a:t>μετάδοσιν</a:t>
            </a:r>
            <a:r>
              <a:rPr lang="fr-FR" sz="2800" dirty="0">
                <a:solidFill>
                  <a:schemeClr val="accent4">
                    <a:lumMod val="75000"/>
                  </a:schemeClr>
                </a:solidFill>
                <a:latin typeface="+mn-lt"/>
                <a:cs typeface="+mn-cs"/>
              </a:rPr>
              <a:t> </a:t>
            </a:r>
            <a:r>
              <a:rPr lang="fr-FR" sz="2800" dirty="0" err="1">
                <a:solidFill>
                  <a:schemeClr val="accent4">
                    <a:lumMod val="75000"/>
                  </a:schemeClr>
                </a:solidFill>
                <a:latin typeface="+mn-lt"/>
                <a:cs typeface="+mn-cs"/>
              </a:rPr>
              <a:t>ῥϊδίη</a:t>
            </a:r>
            <a:r>
              <a:rPr lang="fr-FR" sz="2800" dirty="0">
                <a:solidFill>
                  <a:schemeClr val="accent4">
                    <a:lumMod val="75000"/>
                  </a:schemeClr>
                </a:solidFill>
                <a:latin typeface="+mn-lt"/>
                <a:cs typeface="+mn-cs"/>
              </a:rPr>
              <a:t> </a:t>
            </a:r>
            <a:r>
              <a:rPr lang="fr-FR" sz="2800" dirty="0" err="1">
                <a:solidFill>
                  <a:schemeClr val="accent4">
                    <a:lumMod val="75000"/>
                  </a:schemeClr>
                </a:solidFill>
                <a:latin typeface="+mn-lt"/>
                <a:cs typeface="+mn-cs"/>
              </a:rPr>
              <a:t>βαφή</a:t>
            </a:r>
            <a:endParaRPr lang="el-GR" sz="2800" dirty="0">
              <a:solidFill>
                <a:schemeClr val="accent4">
                  <a:lumMod val="75000"/>
                </a:schemeClr>
              </a:solidFill>
              <a:latin typeface="+mn-lt"/>
              <a:cs typeface="+mn-cs"/>
            </a:endParaRPr>
          </a:p>
        </p:txBody>
      </p:sp>
      <p:pic>
        <p:nvPicPr>
          <p:cNvPr id="16388" name="4 - Εικόνα" descr="anmpx09x0080.jpg"/>
          <p:cNvPicPr>
            <a:picLocks noChangeAspect="1"/>
          </p:cNvPicPr>
          <p:nvPr/>
        </p:nvPicPr>
        <p:blipFill>
          <a:blip r:embed="rId2"/>
          <a:srcRect/>
          <a:stretch>
            <a:fillRect/>
          </a:stretch>
        </p:blipFill>
        <p:spPr bwMode="auto">
          <a:xfrm>
            <a:off x="0" y="1357298"/>
            <a:ext cx="3939702" cy="4745152"/>
          </a:xfrm>
          <a:prstGeom prst="rect">
            <a:avLst/>
          </a:prstGeom>
          <a:noFill/>
          <a:ln w="9525">
            <a:noFill/>
            <a:miter lim="800000"/>
            <a:headEnd/>
            <a:tailEnd/>
          </a:ln>
        </p:spPr>
      </p:pic>
    </p:spTree>
    <p:extLst>
      <p:ext uri="{BB962C8B-B14F-4D97-AF65-F5344CB8AC3E}">
        <p14:creationId xmlns:p14="http://schemas.microsoft.com/office/powerpoint/2010/main" val="22910716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title"/>
          </p:nvPr>
        </p:nvSpPr>
        <p:spPr>
          <a:xfrm>
            <a:off x="500034" y="285728"/>
            <a:ext cx="8229600" cy="714380"/>
          </a:xfrm>
        </p:spPr>
        <p:txBody>
          <a:bodyPr>
            <a:noAutofit/>
          </a:bodyPr>
          <a:lstStyle/>
          <a:p>
            <a:r>
              <a:rPr lang="el-GR" sz="2400" dirty="0">
                <a:solidFill>
                  <a:schemeClr val="accent1"/>
                </a:solidFill>
              </a:rPr>
              <a:t>Ίδρυση πρώτων λεπροκομείων, </a:t>
            </a:r>
            <a:r>
              <a:rPr lang="en-US" sz="2400" dirty="0">
                <a:solidFill>
                  <a:schemeClr val="accent1"/>
                </a:solidFill>
              </a:rPr>
              <a:t>4</a:t>
            </a:r>
            <a:r>
              <a:rPr lang="el-GR" sz="2400" dirty="0" err="1">
                <a:solidFill>
                  <a:schemeClr val="accent1"/>
                </a:solidFill>
              </a:rPr>
              <a:t>ος</a:t>
            </a:r>
            <a:r>
              <a:rPr lang="el-GR" sz="2400" dirty="0">
                <a:solidFill>
                  <a:schemeClr val="accent1"/>
                </a:solidFill>
              </a:rPr>
              <a:t> </a:t>
            </a:r>
            <a:r>
              <a:rPr lang="el-GR" sz="2400" dirty="0" err="1">
                <a:solidFill>
                  <a:schemeClr val="accent1"/>
                </a:solidFill>
              </a:rPr>
              <a:t>μ.Χ</a:t>
            </a:r>
            <a:r>
              <a:rPr lang="el-GR" sz="2400" dirty="0">
                <a:solidFill>
                  <a:schemeClr val="accent1"/>
                </a:solidFill>
              </a:rPr>
              <a:t>.</a:t>
            </a:r>
            <a:br>
              <a:rPr lang="el-GR" sz="2300" dirty="0">
                <a:solidFill>
                  <a:srgbClr val="92D050"/>
                </a:solidFill>
              </a:rPr>
            </a:br>
            <a:endParaRPr lang="el-GR" sz="2300" dirty="0">
              <a:solidFill>
                <a:schemeClr val="accent1"/>
              </a:solidFill>
            </a:endParaRPr>
          </a:p>
        </p:txBody>
      </p:sp>
      <p:pic>
        <p:nvPicPr>
          <p:cNvPr id="21506" name="Picture 2" descr="Image result for ζωτικος ορφανοτροφος"/>
          <p:cNvPicPr>
            <a:picLocks noChangeAspect="1" noChangeArrowheads="1"/>
          </p:cNvPicPr>
          <p:nvPr/>
        </p:nvPicPr>
        <p:blipFill>
          <a:blip r:embed="rId2"/>
          <a:srcRect/>
          <a:stretch>
            <a:fillRect/>
          </a:stretch>
        </p:blipFill>
        <p:spPr bwMode="auto">
          <a:xfrm>
            <a:off x="428596" y="785794"/>
            <a:ext cx="3302813" cy="4800600"/>
          </a:xfrm>
          <a:prstGeom prst="rect">
            <a:avLst/>
          </a:prstGeom>
          <a:noFill/>
        </p:spPr>
      </p:pic>
      <p:pic>
        <p:nvPicPr>
          <p:cNvPr id="21508" name="Picture 4" descr="Basil of Caesarea.jpg"/>
          <p:cNvPicPr>
            <a:picLocks noChangeAspect="1" noChangeArrowheads="1"/>
          </p:cNvPicPr>
          <p:nvPr/>
        </p:nvPicPr>
        <p:blipFill>
          <a:blip r:embed="rId3"/>
          <a:srcRect/>
          <a:stretch>
            <a:fillRect/>
          </a:stretch>
        </p:blipFill>
        <p:spPr bwMode="auto">
          <a:xfrm>
            <a:off x="4929190" y="928670"/>
            <a:ext cx="3333750" cy="4552951"/>
          </a:xfrm>
          <a:prstGeom prst="rect">
            <a:avLst/>
          </a:prstGeom>
          <a:noFill/>
        </p:spPr>
      </p:pic>
    </p:spTree>
    <p:extLst>
      <p:ext uri="{BB962C8B-B14F-4D97-AF65-F5344CB8AC3E}">
        <p14:creationId xmlns:p14="http://schemas.microsoft.com/office/powerpoint/2010/main" val="30951825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Content Placeholder 4" descr="_lepre.JPG"/>
          <p:cNvPicPr>
            <a:picLocks noGrp="1" noChangeAspect="1"/>
          </p:cNvPicPr>
          <p:nvPr>
            <p:ph sz="half" idx="4294967295"/>
          </p:nvPr>
        </p:nvPicPr>
        <p:blipFill>
          <a:blip r:embed="rId2"/>
          <a:srcRect l="12308" t="5000" r="24580" b="18333"/>
          <a:stretch>
            <a:fillRect/>
          </a:stretch>
        </p:blipFill>
        <p:spPr>
          <a:xfrm>
            <a:off x="3000364" y="0"/>
            <a:ext cx="3673475" cy="6308725"/>
          </a:xfrm>
        </p:spPr>
      </p:pic>
      <p:sp>
        <p:nvSpPr>
          <p:cNvPr id="5" name="4 - Ορθογώνιο"/>
          <p:cNvSpPr/>
          <p:nvPr/>
        </p:nvSpPr>
        <p:spPr>
          <a:xfrm>
            <a:off x="214282" y="6057781"/>
            <a:ext cx="8929718" cy="584775"/>
          </a:xfrm>
          <a:prstGeom prst="rect">
            <a:avLst/>
          </a:prstGeom>
        </p:spPr>
        <p:txBody>
          <a:bodyPr wrap="square">
            <a:spAutoFit/>
          </a:bodyPr>
          <a:lstStyle/>
          <a:p>
            <a:endParaRPr lang="en-US" sz="1400" dirty="0"/>
          </a:p>
          <a:p>
            <a:endParaRPr lang="el-GR" dirty="0"/>
          </a:p>
        </p:txBody>
      </p:sp>
    </p:spTree>
    <p:extLst>
      <p:ext uri="{BB962C8B-B14F-4D97-AF65-F5344CB8AC3E}">
        <p14:creationId xmlns:p14="http://schemas.microsoft.com/office/powerpoint/2010/main" val="1976643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a:xfrm>
            <a:off x="642938" y="214313"/>
            <a:ext cx="7929590" cy="785812"/>
          </a:xfrm>
        </p:spPr>
        <p:txBody>
          <a:bodyPr>
            <a:normAutofit fontScale="90000"/>
          </a:bodyPr>
          <a:lstStyle/>
          <a:p>
            <a:r>
              <a:rPr lang="de-DE" sz="4000" dirty="0">
                <a:solidFill>
                  <a:schemeClr val="tx1"/>
                </a:solidFill>
                <a:latin typeface="Times New Roman" pitchFamily="18" charset="0"/>
                <a:ea typeface="Calibri" pitchFamily="34" charset="0"/>
                <a:cs typeface="Times New Roman" pitchFamily="18" charset="0"/>
              </a:rPr>
              <a:t>Gerhard </a:t>
            </a:r>
            <a:r>
              <a:rPr lang="de-DE" sz="4000" dirty="0" err="1">
                <a:solidFill>
                  <a:schemeClr val="tx1"/>
                </a:solidFill>
                <a:latin typeface="Times New Roman" pitchFamily="18" charset="0"/>
                <a:ea typeface="Calibri" pitchFamily="34" charset="0"/>
                <a:cs typeface="Times New Roman" pitchFamily="18" charset="0"/>
              </a:rPr>
              <a:t>Armauer</a:t>
            </a:r>
            <a:r>
              <a:rPr lang="de-DE" sz="4000" dirty="0">
                <a:solidFill>
                  <a:schemeClr val="tx1"/>
                </a:solidFill>
                <a:latin typeface="Times New Roman" pitchFamily="18" charset="0"/>
                <a:ea typeface="Calibri" pitchFamily="34" charset="0"/>
                <a:cs typeface="Times New Roman" pitchFamily="18" charset="0"/>
              </a:rPr>
              <a:t> Hansen (1841</a:t>
            </a:r>
            <a:r>
              <a:rPr lang="el-GR" sz="4000" dirty="0">
                <a:solidFill>
                  <a:schemeClr val="tx1"/>
                </a:solidFill>
                <a:latin typeface="Times New Roman" pitchFamily="18" charset="0"/>
                <a:ea typeface="Calibri" pitchFamily="34" charset="0"/>
                <a:cs typeface="Times New Roman" pitchFamily="18" charset="0"/>
              </a:rPr>
              <a:t>-</a:t>
            </a:r>
            <a:r>
              <a:rPr lang="de-DE" sz="4000" dirty="0">
                <a:solidFill>
                  <a:schemeClr val="tx1"/>
                </a:solidFill>
                <a:latin typeface="Times New Roman" pitchFamily="18" charset="0"/>
                <a:ea typeface="Calibri" pitchFamily="34" charset="0"/>
                <a:cs typeface="Times New Roman" pitchFamily="18" charset="0"/>
              </a:rPr>
              <a:t>1912)</a:t>
            </a:r>
            <a:endParaRPr lang="el-GR" sz="2700" b="1" dirty="0">
              <a:solidFill>
                <a:schemeClr val="tx1"/>
              </a:solidFill>
            </a:endParaRPr>
          </a:p>
        </p:txBody>
      </p:sp>
      <p:sp>
        <p:nvSpPr>
          <p:cNvPr id="28675" name="Rectangle 3"/>
          <p:cNvSpPr>
            <a:spLocks noGrp="1"/>
          </p:cNvSpPr>
          <p:nvPr>
            <p:ph type="body" sz="half" idx="1"/>
          </p:nvPr>
        </p:nvSpPr>
        <p:spPr>
          <a:xfrm>
            <a:off x="457200" y="1774825"/>
            <a:ext cx="5186363" cy="4625975"/>
          </a:xfrm>
        </p:spPr>
        <p:txBody>
          <a:bodyPr>
            <a:normAutofit fontScale="85000" lnSpcReduction="20000"/>
          </a:bodyPr>
          <a:lstStyle/>
          <a:p>
            <a:pPr marL="274320" indent="-274320" eaLnBrk="1" fontAlgn="auto" hangingPunct="1">
              <a:spcAft>
                <a:spcPts val="0"/>
              </a:spcAft>
              <a:buFont typeface="Wingdings 2" pitchFamily="18" charset="2"/>
              <a:buNone/>
              <a:defRPr/>
            </a:pPr>
            <a:endParaRPr lang="el-GR" dirty="0"/>
          </a:p>
          <a:p>
            <a:pPr marL="274320" indent="-274320" eaLnBrk="1" fontAlgn="auto" hangingPunct="1">
              <a:spcAft>
                <a:spcPts val="0"/>
              </a:spcAft>
              <a:buFont typeface="Wingdings 2" pitchFamily="18" charset="2"/>
              <a:buNone/>
              <a:defRPr/>
            </a:pPr>
            <a:endParaRPr lang="el-GR" dirty="0"/>
          </a:p>
          <a:p>
            <a:pPr marL="274320" indent="-274320" eaLnBrk="1" fontAlgn="auto" hangingPunct="1">
              <a:spcAft>
                <a:spcPts val="0"/>
              </a:spcAft>
              <a:buFont typeface="Wingdings 2" pitchFamily="18" charset="2"/>
              <a:buNone/>
              <a:defRPr/>
            </a:pPr>
            <a:endParaRPr lang="el-GR" dirty="0"/>
          </a:p>
          <a:p>
            <a:pPr marL="274320" indent="-274320" eaLnBrk="1" fontAlgn="auto" hangingPunct="1">
              <a:spcAft>
                <a:spcPts val="0"/>
              </a:spcAft>
              <a:buFont typeface="Wingdings 2" pitchFamily="18" charset="2"/>
              <a:buNone/>
              <a:defRPr/>
            </a:pPr>
            <a:endParaRPr lang="el-GR" dirty="0"/>
          </a:p>
          <a:p>
            <a:pPr marL="274320" indent="-274320" eaLnBrk="1" fontAlgn="auto" hangingPunct="1">
              <a:spcAft>
                <a:spcPts val="0"/>
              </a:spcAft>
              <a:buFont typeface="Wingdings 2" pitchFamily="18" charset="2"/>
              <a:buNone/>
              <a:defRPr/>
            </a:pPr>
            <a:endParaRPr lang="el-GR" dirty="0"/>
          </a:p>
          <a:p>
            <a:pPr marL="274320" indent="-274320" eaLnBrk="1" fontAlgn="auto" hangingPunct="1">
              <a:spcAft>
                <a:spcPts val="0"/>
              </a:spcAft>
              <a:buFont typeface="Wingdings 2" pitchFamily="18" charset="2"/>
              <a:buNone/>
              <a:defRPr/>
            </a:pPr>
            <a:endParaRPr lang="el-GR" dirty="0"/>
          </a:p>
          <a:p>
            <a:pPr marL="274320" indent="-274320" eaLnBrk="1" fontAlgn="auto" hangingPunct="1">
              <a:spcAft>
                <a:spcPts val="0"/>
              </a:spcAft>
              <a:buFont typeface="Wingdings 3"/>
              <a:buChar char=""/>
              <a:defRPr/>
            </a:pPr>
            <a:endParaRPr lang="en-US" dirty="0">
              <a:solidFill>
                <a:schemeClr val="accent3">
                  <a:lumMod val="60000"/>
                  <a:lumOff val="40000"/>
                </a:schemeClr>
              </a:solidFill>
            </a:endParaRPr>
          </a:p>
          <a:p>
            <a:pPr marL="274320" indent="-274320" eaLnBrk="1" fontAlgn="auto" hangingPunct="1">
              <a:spcAft>
                <a:spcPts val="0"/>
              </a:spcAft>
              <a:buFont typeface="Wingdings 3"/>
              <a:buChar char=""/>
              <a:defRPr/>
            </a:pPr>
            <a:endParaRPr lang="en-US" dirty="0">
              <a:solidFill>
                <a:schemeClr val="accent3">
                  <a:lumMod val="60000"/>
                  <a:lumOff val="40000"/>
                </a:schemeClr>
              </a:solidFill>
            </a:endParaRPr>
          </a:p>
          <a:p>
            <a:pPr marL="274320" indent="-274320" eaLnBrk="1" fontAlgn="auto" hangingPunct="1">
              <a:spcAft>
                <a:spcPts val="0"/>
              </a:spcAft>
              <a:buFont typeface="Wingdings 3"/>
              <a:buChar char=""/>
              <a:defRPr/>
            </a:pPr>
            <a:endParaRPr lang="en-US" dirty="0">
              <a:solidFill>
                <a:schemeClr val="accent3">
                  <a:lumMod val="60000"/>
                  <a:lumOff val="40000"/>
                </a:schemeClr>
              </a:solidFill>
            </a:endParaRPr>
          </a:p>
          <a:p>
            <a:pPr marL="274320" indent="-274320" eaLnBrk="1" fontAlgn="auto" hangingPunct="1">
              <a:spcAft>
                <a:spcPts val="0"/>
              </a:spcAft>
              <a:buFont typeface="Wingdings 3"/>
              <a:buChar char=""/>
              <a:defRPr/>
            </a:pPr>
            <a:r>
              <a:rPr lang="en-US" sz="2800" dirty="0"/>
              <a:t>1873, </a:t>
            </a:r>
            <a:r>
              <a:rPr lang="en-US" sz="2800" i="1" dirty="0"/>
              <a:t>Mycobacterium </a:t>
            </a:r>
            <a:r>
              <a:rPr lang="en-US" sz="2800" i="1" dirty="0" err="1"/>
              <a:t>leprae</a:t>
            </a:r>
            <a:r>
              <a:rPr lang="en-US" sz="2800" i="1" dirty="0"/>
              <a:t> </a:t>
            </a:r>
            <a:r>
              <a:rPr lang="el-GR" sz="2800" dirty="0"/>
              <a:t>ή βάκιλλος του </a:t>
            </a:r>
            <a:r>
              <a:rPr lang="en-US" sz="2800" dirty="0"/>
              <a:t>Hansen</a:t>
            </a:r>
            <a:endParaRPr lang="el-GR" sz="2800" dirty="0"/>
          </a:p>
        </p:txBody>
      </p:sp>
      <p:sp>
        <p:nvSpPr>
          <p:cNvPr id="24580" name="Rectangle 4"/>
          <p:cNvSpPr>
            <a:spLocks noGrp="1"/>
          </p:cNvSpPr>
          <p:nvPr>
            <p:ph sz="half" idx="2"/>
          </p:nvPr>
        </p:nvSpPr>
        <p:spPr>
          <a:xfrm>
            <a:off x="5862638" y="1774825"/>
            <a:ext cx="2824162" cy="4625975"/>
          </a:xfrm>
        </p:spPr>
        <p:txBody>
          <a:bodyPr/>
          <a:lstStyle/>
          <a:p>
            <a:pPr eaLnBrk="1" hangingPunct="1"/>
            <a:endParaRPr lang="el-GR" sz="2800"/>
          </a:p>
        </p:txBody>
      </p:sp>
      <p:pic>
        <p:nvPicPr>
          <p:cNvPr id="28677" name="Picture 5" descr="hansen"/>
          <p:cNvPicPr>
            <a:picLocks noChangeAspect="1" noChangeArrowheads="1"/>
          </p:cNvPicPr>
          <p:nvPr/>
        </p:nvPicPr>
        <p:blipFill>
          <a:blip r:embed="rId2" cstate="print"/>
          <a:srcRect r="6723" b="3751"/>
          <a:stretch>
            <a:fillRect/>
          </a:stretch>
        </p:blipFill>
        <p:spPr bwMode="auto">
          <a:xfrm>
            <a:off x="5500694" y="1071546"/>
            <a:ext cx="3382235" cy="4939766"/>
          </a:xfrm>
          <a:prstGeom prst="rect">
            <a:avLst/>
          </a:prstGeom>
          <a:noFill/>
          <a:ln w="9525">
            <a:noFill/>
            <a:miter lim="800000"/>
            <a:headEnd/>
            <a:tailEnd/>
          </a:ln>
          <a:scene3d>
            <a:camera prst="orthographicFront"/>
            <a:lightRig rig="threePt" dir="t"/>
          </a:scene3d>
          <a:sp3d>
            <a:bevelT w="114300" prst="artDeco"/>
          </a:sp3d>
        </p:spPr>
      </p:pic>
    </p:spTree>
    <p:extLst>
      <p:ext uri="{BB962C8B-B14F-4D97-AF65-F5344CB8AC3E}">
        <p14:creationId xmlns:p14="http://schemas.microsoft.com/office/powerpoint/2010/main" val="14405274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4294967295"/>
          </p:nvPr>
        </p:nvSpPr>
        <p:spPr>
          <a:xfrm>
            <a:off x="0" y="357188"/>
            <a:ext cx="8429625" cy="3071812"/>
          </a:xfrm>
        </p:spPr>
        <p:txBody>
          <a:bodyPr>
            <a:normAutofit/>
          </a:bodyPr>
          <a:lstStyle/>
          <a:p>
            <a:pPr marL="274320" indent="-274320" eaLnBrk="1" fontAlgn="auto" hangingPunct="1">
              <a:spcAft>
                <a:spcPts val="0"/>
              </a:spcAft>
              <a:buFont typeface="Wingdings 3"/>
              <a:buChar char=""/>
              <a:defRPr/>
            </a:pPr>
            <a:r>
              <a:rPr lang="el-GR" sz="2400" dirty="0"/>
              <a:t>1836 δημοσιεύεται το πρώτο Ελληνικό Διάταγμα «</a:t>
            </a:r>
            <a:r>
              <a:rPr lang="el-GR" sz="2400" b="1" dirty="0"/>
              <a:t>περί περιορισμού της μεταδόσεως των κολλητικών</a:t>
            </a:r>
            <a:r>
              <a:rPr lang="en-US" sz="2400" b="1" dirty="0"/>
              <a:t> </a:t>
            </a:r>
            <a:r>
              <a:rPr lang="el-GR" sz="2400" b="1" dirty="0"/>
              <a:t>νόσων» </a:t>
            </a:r>
          </a:p>
          <a:p>
            <a:pPr marL="274320" indent="-274320" eaLnBrk="1" fontAlgn="auto" hangingPunct="1">
              <a:spcAft>
                <a:spcPts val="0"/>
              </a:spcAft>
              <a:buFont typeface="Wingdings 3"/>
              <a:buNone/>
              <a:defRPr/>
            </a:pPr>
            <a:endParaRPr lang="el-GR" sz="2400" dirty="0">
              <a:solidFill>
                <a:schemeClr val="accent1"/>
              </a:solidFill>
              <a:effectLst>
                <a:outerShdw blurRad="38100" dist="38100" dir="2700000" algn="tl">
                  <a:srgbClr val="000000">
                    <a:alpha val="43137"/>
                  </a:srgbClr>
                </a:outerShdw>
              </a:effectLst>
            </a:endParaRPr>
          </a:p>
        </p:txBody>
      </p:sp>
      <p:pic>
        <p:nvPicPr>
          <p:cNvPr id="40963" name="3 - Εικόνα" descr="carnival near the temple of jupiter%2C athens.jpg"/>
          <p:cNvPicPr>
            <a:picLocks noChangeAspect="1"/>
          </p:cNvPicPr>
          <p:nvPr/>
        </p:nvPicPr>
        <p:blipFill>
          <a:blip r:embed="rId2"/>
          <a:srcRect/>
          <a:stretch>
            <a:fillRect/>
          </a:stretch>
        </p:blipFill>
        <p:spPr bwMode="auto">
          <a:xfrm>
            <a:off x="1357290" y="1571612"/>
            <a:ext cx="7096125" cy="4900612"/>
          </a:xfrm>
          <a:prstGeom prst="rect">
            <a:avLst/>
          </a:prstGeom>
          <a:noFill/>
          <a:ln w="9525">
            <a:noFill/>
            <a:miter lim="800000"/>
            <a:headEnd/>
            <a:tailEnd/>
          </a:ln>
        </p:spPr>
      </p:pic>
    </p:spTree>
    <p:extLst>
      <p:ext uri="{BB962C8B-B14F-4D97-AF65-F5344CB8AC3E}">
        <p14:creationId xmlns:p14="http://schemas.microsoft.com/office/powerpoint/2010/main" val="35089723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a:xfrm>
            <a:off x="428596" y="3143248"/>
            <a:ext cx="8043890" cy="3125791"/>
          </a:xfrm>
        </p:spPr>
        <p:txBody>
          <a:bodyPr>
            <a:normAutofit fontScale="70000" lnSpcReduction="20000"/>
          </a:bodyPr>
          <a:lstStyle/>
          <a:p>
            <a:pPr>
              <a:buNone/>
            </a:pPr>
            <a:r>
              <a:rPr lang="el-GR" dirty="0">
                <a:latin typeface="Times New Roman" pitchFamily="18" charset="0"/>
                <a:ea typeface="Calibri" pitchFamily="34" charset="0"/>
                <a:cs typeface="Times New Roman" pitchFamily="18" charset="0"/>
              </a:rPr>
              <a:t>1840, η πρώτη επίσημη καταμέτρηση των λεπρών</a:t>
            </a:r>
            <a:r>
              <a:rPr lang="en-US" dirty="0">
                <a:latin typeface="Times New Roman" pitchFamily="18" charset="0"/>
                <a:ea typeface="Calibri" pitchFamily="34" charset="0"/>
                <a:cs typeface="Times New Roman" pitchFamily="18" charset="0"/>
              </a:rPr>
              <a:t> </a:t>
            </a:r>
            <a:r>
              <a:rPr lang="el-GR" dirty="0">
                <a:latin typeface="Times New Roman" pitchFamily="18" charset="0"/>
                <a:ea typeface="Calibri" pitchFamily="34" charset="0"/>
                <a:cs typeface="Times New Roman" pitchFamily="18" charset="0"/>
              </a:rPr>
              <a:t>στην Ελλάδα: </a:t>
            </a:r>
          </a:p>
          <a:p>
            <a:pPr>
              <a:buNone/>
            </a:pPr>
            <a:r>
              <a:rPr lang="el-GR" b="1" dirty="0">
                <a:latin typeface="Times New Roman" pitchFamily="18" charset="0"/>
                <a:ea typeface="Calibri" pitchFamily="34" charset="0"/>
                <a:cs typeface="Times New Roman" pitchFamily="18" charset="0"/>
              </a:rPr>
              <a:t>162  κρούσματα </a:t>
            </a:r>
            <a:r>
              <a:rPr lang="el-GR" dirty="0">
                <a:latin typeface="Times New Roman" pitchFamily="18" charset="0"/>
                <a:ea typeface="Calibri" pitchFamily="34" charset="0"/>
                <a:cs typeface="Times New Roman" pitchFamily="18" charset="0"/>
              </a:rPr>
              <a:t>εκ των οποίων </a:t>
            </a:r>
          </a:p>
          <a:p>
            <a:pPr>
              <a:buFontTx/>
              <a:buChar char="-"/>
            </a:pPr>
            <a:r>
              <a:rPr lang="el-GR" dirty="0">
                <a:latin typeface="Times New Roman" pitchFamily="18" charset="0"/>
                <a:ea typeface="Calibri" pitchFamily="34" charset="0"/>
                <a:cs typeface="Times New Roman" pitchFamily="18" charset="0"/>
              </a:rPr>
              <a:t>96 στην Κεντρική Ελλάδα</a:t>
            </a:r>
          </a:p>
          <a:p>
            <a:pPr>
              <a:buFontTx/>
              <a:buChar char="-"/>
            </a:pPr>
            <a:r>
              <a:rPr lang="el-GR" dirty="0">
                <a:latin typeface="Times New Roman" pitchFamily="18" charset="0"/>
                <a:ea typeface="Calibri" pitchFamily="34" charset="0"/>
                <a:cs typeface="Times New Roman" pitchFamily="18" charset="0"/>
              </a:rPr>
              <a:t>13 στη Λακωνία</a:t>
            </a:r>
          </a:p>
          <a:p>
            <a:pPr>
              <a:buFontTx/>
              <a:buChar char="-"/>
            </a:pPr>
            <a:r>
              <a:rPr lang="el-GR" dirty="0">
                <a:latin typeface="Times New Roman" pitchFamily="18" charset="0"/>
                <a:ea typeface="Calibri" pitchFamily="34" charset="0"/>
                <a:cs typeface="Times New Roman" pitchFamily="18" charset="0"/>
              </a:rPr>
              <a:t>75 στη Μεσσηνία</a:t>
            </a:r>
          </a:p>
          <a:p>
            <a:pPr>
              <a:buFontTx/>
              <a:buChar char="-"/>
            </a:pPr>
            <a:r>
              <a:rPr lang="el-GR" dirty="0">
                <a:latin typeface="Times New Roman" pitchFamily="18" charset="0"/>
                <a:ea typeface="Calibri" pitchFamily="34" charset="0"/>
                <a:cs typeface="Times New Roman" pitchFamily="18" charset="0"/>
              </a:rPr>
              <a:t>60 στις Κυκλάδες</a:t>
            </a:r>
          </a:p>
          <a:p>
            <a:endParaRPr lang="el-GR" dirty="0">
              <a:latin typeface="Times New Roman" pitchFamily="18" charset="0"/>
              <a:ea typeface="Calibri" pitchFamily="34" charset="0"/>
              <a:cs typeface="Times New Roman" pitchFamily="18" charset="0"/>
            </a:endParaRPr>
          </a:p>
          <a:p>
            <a:r>
              <a:rPr lang="el-GR" dirty="0">
                <a:latin typeface="Times New Roman" pitchFamily="18" charset="0"/>
                <a:ea typeface="Calibri" pitchFamily="34" charset="0"/>
                <a:cs typeface="Times New Roman" pitchFamily="18" charset="0"/>
              </a:rPr>
              <a:t>1853, 900 περιστατικά</a:t>
            </a:r>
          </a:p>
          <a:p>
            <a:r>
              <a:rPr lang="el-GR" dirty="0">
                <a:latin typeface="Times New Roman" pitchFamily="18" charset="0"/>
                <a:ea typeface="Calibri" pitchFamily="34" charset="0"/>
                <a:cs typeface="Times New Roman" pitchFamily="18" charset="0"/>
              </a:rPr>
              <a:t>1902, 600 περιστατικά</a:t>
            </a:r>
          </a:p>
          <a:p>
            <a:endParaRPr lang="el-GR" dirty="0"/>
          </a:p>
        </p:txBody>
      </p:sp>
      <p:pic>
        <p:nvPicPr>
          <p:cNvPr id="4" name="6 - Εικόνα" descr="july3dufour83.JPG"/>
          <p:cNvPicPr>
            <a:picLocks noChangeAspect="1"/>
          </p:cNvPicPr>
          <p:nvPr/>
        </p:nvPicPr>
        <p:blipFill>
          <a:blip r:embed="rId2"/>
          <a:srcRect/>
          <a:stretch>
            <a:fillRect/>
          </a:stretch>
        </p:blipFill>
        <p:spPr bwMode="auto">
          <a:xfrm>
            <a:off x="2571736" y="0"/>
            <a:ext cx="4206240" cy="3124200"/>
          </a:xfrm>
          <a:prstGeom prst="rect">
            <a:avLst/>
          </a:prstGeom>
          <a:noFill/>
          <a:ln w="9525">
            <a:noFill/>
            <a:miter lim="800000"/>
            <a:headEnd/>
            <a:tailEnd/>
          </a:ln>
        </p:spPr>
      </p:pic>
    </p:spTree>
    <p:extLst>
      <p:ext uri="{BB962C8B-B14F-4D97-AF65-F5344CB8AC3E}">
        <p14:creationId xmlns:p14="http://schemas.microsoft.com/office/powerpoint/2010/main" val="37500319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6 - Εικόνα" descr="0-0leprokomeio.jpg"/>
          <p:cNvPicPr>
            <a:picLocks noChangeAspect="1"/>
          </p:cNvPicPr>
          <p:nvPr/>
        </p:nvPicPr>
        <p:blipFill>
          <a:blip r:embed="rId2"/>
          <a:srcRect/>
          <a:stretch>
            <a:fillRect/>
          </a:stretch>
        </p:blipFill>
        <p:spPr bwMode="auto">
          <a:xfrm>
            <a:off x="2195736" y="919164"/>
            <a:ext cx="4495800" cy="2946400"/>
          </a:xfrm>
          <a:prstGeom prst="rect">
            <a:avLst/>
          </a:prstGeom>
          <a:noFill/>
          <a:ln w="9525">
            <a:noFill/>
            <a:miter lim="800000"/>
            <a:headEnd/>
            <a:tailEnd/>
          </a:ln>
        </p:spPr>
      </p:pic>
      <p:sp>
        <p:nvSpPr>
          <p:cNvPr id="8" name="7 - Τίτλος"/>
          <p:cNvSpPr>
            <a:spLocks noGrp="1"/>
          </p:cNvSpPr>
          <p:nvPr>
            <p:ph type="title"/>
          </p:nvPr>
        </p:nvSpPr>
        <p:spPr>
          <a:xfrm>
            <a:off x="357158" y="285728"/>
            <a:ext cx="8329642" cy="714380"/>
          </a:xfrm>
        </p:spPr>
        <p:txBody>
          <a:bodyPr>
            <a:noAutofit/>
          </a:bodyPr>
          <a:lstStyle/>
          <a:p>
            <a:pPr>
              <a:defRPr/>
            </a:pPr>
            <a:br>
              <a:rPr lang="el-GR" sz="3600" dirty="0">
                <a:solidFill>
                  <a:schemeClr val="accent1"/>
                </a:solidFill>
              </a:rPr>
            </a:br>
            <a:r>
              <a:rPr lang="el-GR" sz="3600" dirty="0"/>
              <a:t>Λεπροκομείο Χίου</a:t>
            </a:r>
            <a:br>
              <a:rPr lang="el-GR" sz="3600" dirty="0">
                <a:solidFill>
                  <a:schemeClr val="tx1"/>
                </a:solidFill>
              </a:rPr>
            </a:br>
            <a:r>
              <a:rPr lang="el-GR" sz="3600" dirty="0">
                <a:solidFill>
                  <a:schemeClr val="tx1"/>
                </a:solidFill>
              </a:rPr>
              <a:t> </a:t>
            </a:r>
          </a:p>
        </p:txBody>
      </p:sp>
      <p:sp>
        <p:nvSpPr>
          <p:cNvPr id="6" name="5 - Θέση περιεχομένου"/>
          <p:cNvSpPr>
            <a:spLocks noGrp="1"/>
          </p:cNvSpPr>
          <p:nvPr>
            <p:ph sz="quarter" idx="1"/>
          </p:nvPr>
        </p:nvSpPr>
        <p:spPr>
          <a:xfrm>
            <a:off x="500034" y="4160837"/>
            <a:ext cx="8186766" cy="2697163"/>
          </a:xfrm>
        </p:spPr>
        <p:txBody>
          <a:bodyPr>
            <a:normAutofit fontScale="70000" lnSpcReduction="20000"/>
          </a:bodyPr>
          <a:lstStyle/>
          <a:p>
            <a:pPr algn="just"/>
            <a:r>
              <a:rPr lang="el-GR" dirty="0">
                <a:solidFill>
                  <a:schemeClr val="accent1"/>
                </a:solidFill>
                <a:latin typeface="Calibri" pitchFamily="34" charset="0"/>
              </a:rPr>
              <a:t>Χτισμένο από τους Γενοβέζους το 1378  το «</a:t>
            </a:r>
            <a:r>
              <a:rPr lang="el-GR" dirty="0" err="1">
                <a:solidFill>
                  <a:schemeClr val="accent1"/>
                </a:solidFill>
                <a:latin typeface="Calibri" pitchFamily="34" charset="0"/>
              </a:rPr>
              <a:t>λωβοκομείο</a:t>
            </a:r>
            <a:r>
              <a:rPr lang="el-GR" dirty="0">
                <a:solidFill>
                  <a:schemeClr val="accent1"/>
                </a:solidFill>
                <a:latin typeface="Calibri" pitchFamily="34" charset="0"/>
              </a:rPr>
              <a:t>» της Χίου είχε ως σκοπό να ανακόψει την εξάπλωση της λέπρας η οποία έβλαπτε τα οικονομικά συμφέροντα των κατακτητών. </a:t>
            </a:r>
          </a:p>
          <a:p>
            <a:pPr algn="just"/>
            <a:r>
              <a:rPr lang="el-GR" dirty="0">
                <a:solidFill>
                  <a:schemeClr val="accent1"/>
                </a:solidFill>
                <a:latin typeface="Calibri" pitchFamily="34" charset="0"/>
              </a:rPr>
              <a:t>Το 1822 καταστράφηκε ολοσχερώς </a:t>
            </a:r>
          </a:p>
          <a:p>
            <a:pPr algn="just"/>
            <a:r>
              <a:rPr lang="el-GR" dirty="0">
                <a:solidFill>
                  <a:schemeClr val="accent1"/>
                </a:solidFill>
                <a:latin typeface="Calibri" pitchFamily="34" charset="0"/>
              </a:rPr>
              <a:t>Το 1909 κατασκευάσθηκαν εκ θεμελίων οι υπερσύγχρονες και πολυτελείς για την εποχή εγκαταστάσεις με σχέδια του μηχανικού Ιωάννη </a:t>
            </a:r>
            <a:r>
              <a:rPr lang="el-GR" dirty="0" err="1">
                <a:solidFill>
                  <a:schemeClr val="accent1"/>
                </a:solidFill>
                <a:latin typeface="Calibri" pitchFamily="34" charset="0"/>
              </a:rPr>
              <a:t>Μπερικέτη</a:t>
            </a:r>
            <a:r>
              <a:rPr lang="el-GR" dirty="0">
                <a:solidFill>
                  <a:schemeClr val="accent1"/>
                </a:solidFill>
                <a:latin typeface="Calibri" pitchFamily="34" charset="0"/>
              </a:rPr>
              <a:t>  και  έτυχαν ιατροφαρμακευτικής περίθαλψης 250 περίπου χανσενικοί. </a:t>
            </a:r>
          </a:p>
          <a:p>
            <a:endParaRPr lang="el-GR" dirty="0"/>
          </a:p>
        </p:txBody>
      </p:sp>
    </p:spTree>
    <p:extLst>
      <p:ext uri="{BB962C8B-B14F-4D97-AF65-F5344CB8AC3E}">
        <p14:creationId xmlns:p14="http://schemas.microsoft.com/office/powerpoint/2010/main" val="1597094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288"/>
            <a:ext cx="8229600" cy="1398587"/>
          </a:xfrm>
        </p:spPr>
        <p:txBody>
          <a:bodyPr/>
          <a:lstStyle/>
          <a:p>
            <a:pPr marL="484632" indent="0" eaLnBrk="1" fontAlgn="auto" hangingPunct="1">
              <a:spcAft>
                <a:spcPts val="0"/>
              </a:spcAft>
              <a:defRPr/>
            </a:pPr>
            <a:endParaRPr lang="el-GR" dirty="0">
              <a:solidFill>
                <a:schemeClr val="accent1">
                  <a:tint val="83000"/>
                  <a:satMod val="150000"/>
                </a:schemeClr>
              </a:solidFill>
            </a:endParaRPr>
          </a:p>
        </p:txBody>
      </p:sp>
      <p:sp>
        <p:nvSpPr>
          <p:cNvPr id="14339" name="Content Placeholder 2"/>
          <p:cNvSpPr>
            <a:spLocks noGrp="1"/>
          </p:cNvSpPr>
          <p:nvPr>
            <p:ph idx="1"/>
          </p:nvPr>
        </p:nvSpPr>
        <p:spPr>
          <a:xfrm>
            <a:off x="899593" y="3573015"/>
            <a:ext cx="7787208" cy="2881759"/>
          </a:xfrm>
        </p:spPr>
        <p:txBody>
          <a:bodyPr>
            <a:normAutofit/>
          </a:bodyPr>
          <a:lstStyle/>
          <a:p>
            <a:pPr eaLnBrk="1" hangingPunct="1"/>
            <a:r>
              <a:rPr lang="el-GR" sz="1800" b="1" dirty="0"/>
              <a:t>Βουβωνική:  </a:t>
            </a:r>
            <a:r>
              <a:rPr lang="el-GR" sz="1800" dirty="0"/>
              <a:t>περίοδος επώασης 2-6 ημέρες</a:t>
            </a:r>
          </a:p>
          <a:p>
            <a:pPr eaLnBrk="1" hangingPunct="1">
              <a:buFont typeface="Wingdings 2" pitchFamily="18" charset="2"/>
              <a:buNone/>
            </a:pPr>
            <a:r>
              <a:rPr lang="el-GR" sz="1800" dirty="0"/>
              <a:t>       αδυναμία, υψηλός </a:t>
            </a:r>
            <a:r>
              <a:rPr lang="el-GR" sz="1800" dirty="0" err="1"/>
              <a:t>πυρέτος</a:t>
            </a:r>
            <a:r>
              <a:rPr lang="el-GR" sz="1800" dirty="0"/>
              <a:t>, </a:t>
            </a:r>
            <a:r>
              <a:rPr lang="el-GR" sz="1800" dirty="0" err="1"/>
              <a:t>λεμφαδενική</a:t>
            </a:r>
            <a:r>
              <a:rPr lang="el-GR" sz="1800" dirty="0"/>
              <a:t> διόγκωση &gt; βουβωνικοί λεμφαδένες</a:t>
            </a:r>
            <a:endParaRPr lang="en-US" sz="1800" dirty="0"/>
          </a:p>
          <a:p>
            <a:pPr eaLnBrk="1" hangingPunct="1">
              <a:buFont typeface="Wingdings 2" pitchFamily="18" charset="2"/>
              <a:buNone/>
            </a:pPr>
            <a:endParaRPr lang="el-GR" sz="1800" dirty="0"/>
          </a:p>
          <a:p>
            <a:pPr eaLnBrk="1" hangingPunct="1"/>
            <a:r>
              <a:rPr lang="el-GR" sz="1800" b="1" dirty="0"/>
              <a:t>Πνευμονική:  </a:t>
            </a:r>
            <a:r>
              <a:rPr lang="el-GR" sz="1800" dirty="0"/>
              <a:t>πυρετός, βήχας, θωρακικό άλγος, δύσπνοια, αιμόπτυση, </a:t>
            </a:r>
            <a:r>
              <a:rPr lang="en-US" sz="1800" dirty="0"/>
              <a:t>Shock</a:t>
            </a:r>
          </a:p>
          <a:p>
            <a:pPr eaLnBrk="1" hangingPunct="1">
              <a:buFont typeface="Wingdings 2" pitchFamily="18" charset="2"/>
              <a:buNone/>
            </a:pPr>
            <a:endParaRPr lang="en-US" sz="1800" dirty="0"/>
          </a:p>
          <a:p>
            <a:pPr eaLnBrk="1" hangingPunct="1"/>
            <a:r>
              <a:rPr lang="el-GR" sz="1800" b="1" dirty="0"/>
              <a:t>Σηψαιμική: </a:t>
            </a:r>
            <a:r>
              <a:rPr lang="el-GR" sz="1800" dirty="0"/>
              <a:t>πυρετός, </a:t>
            </a:r>
            <a:r>
              <a:rPr lang="el-GR" sz="1800" dirty="0" err="1"/>
              <a:t>ηπατοσπληνομεγαλία</a:t>
            </a:r>
            <a:r>
              <a:rPr lang="el-GR" sz="1800" dirty="0"/>
              <a:t>, </a:t>
            </a:r>
            <a:r>
              <a:rPr lang="en-US" sz="1800" dirty="0"/>
              <a:t>delirium, </a:t>
            </a:r>
            <a:r>
              <a:rPr lang="el-GR" sz="1800" dirty="0"/>
              <a:t>σπασμοί σε παιδιά, </a:t>
            </a:r>
            <a:r>
              <a:rPr lang="en-US" sz="1800" dirty="0"/>
              <a:t>Shock</a:t>
            </a:r>
            <a:r>
              <a:rPr lang="el-GR" sz="1800" dirty="0"/>
              <a:t> </a:t>
            </a:r>
            <a:endParaRPr lang="en-US" sz="1800" dirty="0"/>
          </a:p>
          <a:p>
            <a:pPr eaLnBrk="1" hangingPunct="1"/>
            <a:endParaRPr lang="en-US" sz="1800" dirty="0"/>
          </a:p>
          <a:p>
            <a:pPr eaLnBrk="1" hangingPunct="1">
              <a:buFont typeface="Wingdings 2" pitchFamily="18" charset="2"/>
              <a:buNone/>
            </a:pPr>
            <a:endParaRPr lang="el-GR" sz="1800" dirty="0"/>
          </a:p>
          <a:p>
            <a:pPr eaLnBrk="1" hangingPunct="1"/>
            <a:endParaRPr lang="el-GR" sz="1800" dirty="0"/>
          </a:p>
          <a:p>
            <a:pPr eaLnBrk="1" hangingPunct="1"/>
            <a:endParaRPr lang="el-GR" sz="1800" dirty="0"/>
          </a:p>
          <a:p>
            <a:pPr eaLnBrk="1" hangingPunct="1"/>
            <a:endParaRPr lang="el-GR"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33697"/>
            <a:ext cx="686943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61514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71480"/>
            <a:ext cx="8229600" cy="571520"/>
          </a:xfrm>
        </p:spPr>
        <p:txBody>
          <a:bodyPr>
            <a:noAutofit/>
          </a:bodyPr>
          <a:lstStyle/>
          <a:p>
            <a:pPr>
              <a:defRPr/>
            </a:pPr>
            <a:br>
              <a:rPr lang="el-GR" sz="3600" dirty="0">
                <a:solidFill>
                  <a:schemeClr val="tx1"/>
                </a:solidFill>
              </a:rPr>
            </a:br>
            <a:br>
              <a:rPr lang="el-GR" sz="3600" dirty="0">
                <a:solidFill>
                  <a:schemeClr val="tx1"/>
                </a:solidFill>
              </a:rPr>
            </a:br>
            <a:br>
              <a:rPr lang="el-GR" sz="3600" dirty="0">
                <a:solidFill>
                  <a:schemeClr val="tx1"/>
                </a:solidFill>
              </a:rPr>
            </a:br>
            <a:r>
              <a:rPr lang="el-GR" sz="3600" dirty="0"/>
              <a:t>Λεπροκομείο Χίου</a:t>
            </a:r>
            <a:br>
              <a:rPr lang="el-GR" sz="3600" dirty="0">
                <a:solidFill>
                  <a:schemeClr val="tx1"/>
                </a:solidFill>
              </a:rPr>
            </a:br>
            <a:br>
              <a:rPr lang="el-GR" sz="3600" dirty="0">
                <a:solidFill>
                  <a:schemeClr val="tx1"/>
                </a:solidFill>
              </a:rPr>
            </a:br>
            <a:br>
              <a:rPr lang="el-GR" sz="3600" dirty="0">
                <a:solidFill>
                  <a:schemeClr val="tx1"/>
                </a:solidFill>
              </a:rPr>
            </a:br>
            <a:endParaRPr lang="el-GR" sz="3600" dirty="0">
              <a:solidFill>
                <a:schemeClr val="tx1"/>
              </a:solidFill>
            </a:endParaRPr>
          </a:p>
        </p:txBody>
      </p:sp>
      <p:pic>
        <p:nvPicPr>
          <p:cNvPr id="28675" name="2 - Εικόνα" descr="_043_1~1.JPG"/>
          <p:cNvPicPr>
            <a:picLocks noChangeAspect="1"/>
          </p:cNvPicPr>
          <p:nvPr/>
        </p:nvPicPr>
        <p:blipFill>
          <a:blip r:embed="rId2"/>
          <a:srcRect/>
          <a:stretch>
            <a:fillRect/>
          </a:stretch>
        </p:blipFill>
        <p:spPr bwMode="auto">
          <a:xfrm>
            <a:off x="285720" y="1357298"/>
            <a:ext cx="3657600" cy="2743200"/>
          </a:xfrm>
          <a:prstGeom prst="rect">
            <a:avLst/>
          </a:prstGeom>
          <a:noFill/>
          <a:ln w="9525">
            <a:noFill/>
            <a:miter lim="800000"/>
            <a:headEnd/>
            <a:tailEnd/>
          </a:ln>
        </p:spPr>
      </p:pic>
      <p:pic>
        <p:nvPicPr>
          <p:cNvPr id="28676" name="3 - Εικόνα" descr="_052_1~1.JPG"/>
          <p:cNvPicPr>
            <a:picLocks noChangeAspect="1"/>
          </p:cNvPicPr>
          <p:nvPr/>
        </p:nvPicPr>
        <p:blipFill>
          <a:blip r:embed="rId3"/>
          <a:srcRect/>
          <a:stretch>
            <a:fillRect/>
          </a:stretch>
        </p:blipFill>
        <p:spPr bwMode="auto">
          <a:xfrm>
            <a:off x="4267200" y="3200400"/>
            <a:ext cx="4876800" cy="3657600"/>
          </a:xfrm>
          <a:prstGeom prst="rect">
            <a:avLst/>
          </a:prstGeom>
          <a:noFill/>
          <a:ln w="9525">
            <a:noFill/>
            <a:miter lim="800000"/>
            <a:headEnd/>
            <a:tailEnd/>
          </a:ln>
        </p:spPr>
      </p:pic>
    </p:spTree>
    <p:extLst>
      <p:ext uri="{BB962C8B-B14F-4D97-AF65-F5344CB8AC3E}">
        <p14:creationId xmlns:p14="http://schemas.microsoft.com/office/powerpoint/2010/main" val="3119284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 Τίτλος"/>
          <p:cNvSpPr>
            <a:spLocks noGrp="1"/>
          </p:cNvSpPr>
          <p:nvPr>
            <p:ph type="title"/>
          </p:nvPr>
        </p:nvSpPr>
        <p:spPr/>
        <p:txBody>
          <a:bodyPr>
            <a:normAutofit/>
          </a:bodyPr>
          <a:lstStyle/>
          <a:p>
            <a:pPr algn="r" eaLnBrk="1" hangingPunct="1"/>
            <a:r>
              <a:rPr lang="el-GR" sz="3600" dirty="0">
                <a:solidFill>
                  <a:schemeClr val="tx1"/>
                </a:solidFill>
              </a:rPr>
              <a:t>Λεπροκομείο Χίου</a:t>
            </a:r>
          </a:p>
        </p:txBody>
      </p:sp>
      <p:pic>
        <p:nvPicPr>
          <p:cNvPr id="29699" name="2 - Εικόνα" descr="L14.jpg"/>
          <p:cNvPicPr>
            <a:picLocks noChangeAspect="1"/>
          </p:cNvPicPr>
          <p:nvPr/>
        </p:nvPicPr>
        <p:blipFill>
          <a:blip r:embed="rId2"/>
          <a:srcRect/>
          <a:stretch>
            <a:fillRect/>
          </a:stretch>
        </p:blipFill>
        <p:spPr bwMode="auto">
          <a:xfrm>
            <a:off x="0" y="0"/>
            <a:ext cx="4267200" cy="2840038"/>
          </a:xfrm>
          <a:prstGeom prst="rect">
            <a:avLst/>
          </a:prstGeom>
          <a:noFill/>
          <a:ln w="9525">
            <a:noFill/>
            <a:miter lim="800000"/>
            <a:headEnd/>
            <a:tailEnd/>
          </a:ln>
        </p:spPr>
      </p:pic>
      <p:pic>
        <p:nvPicPr>
          <p:cNvPr id="29700" name="3 - Εικόνα" descr="L15.jpg"/>
          <p:cNvPicPr>
            <a:picLocks noChangeAspect="1"/>
          </p:cNvPicPr>
          <p:nvPr/>
        </p:nvPicPr>
        <p:blipFill>
          <a:blip r:embed="rId3"/>
          <a:srcRect/>
          <a:stretch>
            <a:fillRect/>
          </a:stretch>
        </p:blipFill>
        <p:spPr bwMode="auto">
          <a:xfrm>
            <a:off x="3048000" y="2800350"/>
            <a:ext cx="6096000" cy="4057650"/>
          </a:xfrm>
          <a:prstGeom prst="rect">
            <a:avLst/>
          </a:prstGeom>
          <a:noFill/>
          <a:ln w="9525">
            <a:noFill/>
            <a:miter lim="800000"/>
            <a:headEnd/>
            <a:tailEnd/>
          </a:ln>
        </p:spPr>
      </p:pic>
    </p:spTree>
    <p:extLst>
      <p:ext uri="{BB962C8B-B14F-4D97-AF65-F5344CB8AC3E}">
        <p14:creationId xmlns:p14="http://schemas.microsoft.com/office/powerpoint/2010/main" val="41717328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Τίτλος"/>
          <p:cNvSpPr>
            <a:spLocks noGrp="1"/>
          </p:cNvSpPr>
          <p:nvPr>
            <p:ph type="title"/>
          </p:nvPr>
        </p:nvSpPr>
        <p:spPr/>
        <p:txBody>
          <a:bodyPr>
            <a:normAutofit/>
          </a:bodyPr>
          <a:lstStyle/>
          <a:p>
            <a:pPr algn="ctr" eaLnBrk="1" hangingPunct="1"/>
            <a:r>
              <a:rPr lang="el-GR" sz="3600" dirty="0">
                <a:solidFill>
                  <a:schemeClr val="tx1"/>
                </a:solidFill>
              </a:rPr>
              <a:t>Λεπροκομείο Σάμου</a:t>
            </a:r>
          </a:p>
        </p:txBody>
      </p:sp>
      <p:sp>
        <p:nvSpPr>
          <p:cNvPr id="30723" name="2 - Ορθογώνιο"/>
          <p:cNvSpPr>
            <a:spLocks noChangeArrowheads="1"/>
          </p:cNvSpPr>
          <p:nvPr/>
        </p:nvSpPr>
        <p:spPr bwMode="auto">
          <a:xfrm>
            <a:off x="500063" y="1444625"/>
            <a:ext cx="8001000" cy="830263"/>
          </a:xfrm>
          <a:prstGeom prst="rect">
            <a:avLst/>
          </a:prstGeom>
          <a:noFill/>
          <a:ln w="9525">
            <a:noFill/>
            <a:miter lim="800000"/>
            <a:headEnd/>
            <a:tailEnd/>
          </a:ln>
        </p:spPr>
        <p:txBody>
          <a:bodyPr>
            <a:spAutoFit/>
          </a:bodyPr>
          <a:lstStyle/>
          <a:p>
            <a:pPr algn="just"/>
            <a:r>
              <a:rPr lang="el-GR" sz="2400" dirty="0">
                <a:latin typeface="Calibri" pitchFamily="34" charset="0"/>
              </a:rPr>
              <a:t>Το 1891, ιδρύεται το λεπροκομείο Σάμου και παραμένει σε λειτουργία έως τη δεκαετία του 1950.</a:t>
            </a:r>
          </a:p>
        </p:txBody>
      </p:sp>
      <p:pic>
        <p:nvPicPr>
          <p:cNvPr id="30724" name="Picture 2" descr="C:\Users\User\Desktop\marianne histoire\lepre\λεπροκομείο σάμου\14498768.jpg"/>
          <p:cNvPicPr>
            <a:picLocks noChangeAspect="1" noChangeArrowheads="1"/>
          </p:cNvPicPr>
          <p:nvPr/>
        </p:nvPicPr>
        <p:blipFill>
          <a:blip r:embed="rId2"/>
          <a:srcRect/>
          <a:stretch>
            <a:fillRect/>
          </a:stretch>
        </p:blipFill>
        <p:spPr bwMode="auto">
          <a:xfrm>
            <a:off x="2357422" y="2714620"/>
            <a:ext cx="5080000" cy="3810000"/>
          </a:xfrm>
          <a:prstGeom prst="rect">
            <a:avLst/>
          </a:prstGeom>
          <a:noFill/>
          <a:ln w="9525">
            <a:noFill/>
            <a:miter lim="800000"/>
            <a:headEnd/>
            <a:tailEnd/>
          </a:ln>
        </p:spPr>
      </p:pic>
    </p:spTree>
    <p:extLst>
      <p:ext uri="{BB962C8B-B14F-4D97-AF65-F5344CB8AC3E}">
        <p14:creationId xmlns:p14="http://schemas.microsoft.com/office/powerpoint/2010/main" val="5192099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0"/>
            <a:ext cx="8229600" cy="857232"/>
          </a:xfrm>
        </p:spPr>
        <p:txBody>
          <a:bodyPr>
            <a:normAutofit/>
          </a:bodyPr>
          <a:lstStyle/>
          <a:p>
            <a:pPr eaLnBrk="1" fontAlgn="auto" hangingPunct="1">
              <a:spcAft>
                <a:spcPts val="0"/>
              </a:spcAft>
              <a:defRPr/>
            </a:pPr>
            <a:r>
              <a:rPr lang="el-GR" sz="2800" dirty="0">
                <a:solidFill>
                  <a:schemeClr val="tx1"/>
                </a:solidFill>
              </a:rPr>
              <a:t>Το λεπροκομείο της μονής Ιβήρων στο Άγιο Όρος</a:t>
            </a:r>
          </a:p>
        </p:txBody>
      </p:sp>
      <p:sp>
        <p:nvSpPr>
          <p:cNvPr id="6" name="5 - Θέση περιεχομένου"/>
          <p:cNvSpPr>
            <a:spLocks noGrp="1"/>
          </p:cNvSpPr>
          <p:nvPr>
            <p:ph sz="quarter" idx="1"/>
          </p:nvPr>
        </p:nvSpPr>
        <p:spPr>
          <a:xfrm>
            <a:off x="500034" y="857232"/>
            <a:ext cx="8186766" cy="5268931"/>
          </a:xfrm>
        </p:spPr>
        <p:txBody>
          <a:bodyPr/>
          <a:lstStyle/>
          <a:p>
            <a:r>
              <a:rPr lang="el-GR" sz="2000" dirty="0"/>
              <a:t>Ιδρύθηκε τον 19</a:t>
            </a:r>
            <a:r>
              <a:rPr lang="el-GR" sz="2000" baseline="30000" dirty="0"/>
              <a:t>ο</a:t>
            </a:r>
            <a:r>
              <a:rPr lang="el-GR" sz="2000" dirty="0"/>
              <a:t> αιώνα, στη μονή Ιβήρων του Αγίου Όρους με σκοπό την περίθαλψη των χανσενικών της γύρω περιοχής. Η πλειονότητα των ασθενών προέρχονταν από το νησί της Θάσου.</a:t>
            </a:r>
          </a:p>
          <a:p>
            <a:r>
              <a:rPr lang="el-GR" sz="2000" dirty="0"/>
              <a:t>οι  ασθενείς δεν ζούσαν απομονωμένοι. Καθημερινά τους επισκέπτονταν ασκητές και μοναχοί που μοιράζονταν τα γεύματά τους, τα ρούχα τους και φρόντιζαν τις πληγές τους .</a:t>
            </a:r>
          </a:p>
          <a:p>
            <a:endParaRPr lang="el-GR" dirty="0"/>
          </a:p>
        </p:txBody>
      </p:sp>
      <p:pic>
        <p:nvPicPr>
          <p:cNvPr id="32771" name="4 - Εικόνα" descr="askitis.jpg"/>
          <p:cNvPicPr>
            <a:picLocks noChangeAspect="1"/>
          </p:cNvPicPr>
          <p:nvPr/>
        </p:nvPicPr>
        <p:blipFill>
          <a:blip r:embed="rId2"/>
          <a:srcRect/>
          <a:stretch>
            <a:fillRect/>
          </a:stretch>
        </p:blipFill>
        <p:spPr bwMode="auto">
          <a:xfrm>
            <a:off x="2571736" y="2928934"/>
            <a:ext cx="4027170" cy="3061716"/>
          </a:xfrm>
          <a:prstGeom prst="rect">
            <a:avLst/>
          </a:prstGeom>
          <a:noFill/>
          <a:ln w="9525">
            <a:noFill/>
            <a:miter lim="800000"/>
            <a:headEnd/>
            <a:tailEnd/>
          </a:ln>
        </p:spPr>
      </p:pic>
    </p:spTree>
    <p:extLst>
      <p:ext uri="{BB962C8B-B14F-4D97-AF65-F5344CB8AC3E}">
        <p14:creationId xmlns:p14="http://schemas.microsoft.com/office/powerpoint/2010/main" val="13166538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2 - Ορθογώνιο"/>
          <p:cNvSpPr>
            <a:spLocks noChangeArrowheads="1"/>
          </p:cNvSpPr>
          <p:nvPr/>
        </p:nvSpPr>
        <p:spPr bwMode="auto">
          <a:xfrm>
            <a:off x="285750" y="500063"/>
            <a:ext cx="8858250" cy="2246312"/>
          </a:xfrm>
          <a:prstGeom prst="rect">
            <a:avLst/>
          </a:prstGeom>
          <a:noFill/>
          <a:ln w="9525">
            <a:noFill/>
            <a:miter lim="800000"/>
            <a:headEnd/>
            <a:tailEnd/>
          </a:ln>
        </p:spPr>
        <p:txBody>
          <a:bodyPr>
            <a:spAutoFit/>
          </a:bodyPr>
          <a:lstStyle/>
          <a:p>
            <a:pPr>
              <a:buFont typeface="Arial" charset="0"/>
              <a:buChar char="•"/>
            </a:pPr>
            <a:r>
              <a:rPr lang="el-GR" sz="2000" dirty="0">
                <a:latin typeface="Calibri" pitchFamily="34" charset="0"/>
              </a:rPr>
              <a:t>Το 1901 η Κρητική Πολιτεία με  το Νόμο 375 της 9ης Ιουλίου θέσπισε την απομάκρυνση των λεπρών. </a:t>
            </a:r>
          </a:p>
          <a:p>
            <a:endParaRPr lang="el-GR" sz="2000" dirty="0">
              <a:latin typeface="Calibri" pitchFamily="34" charset="0"/>
            </a:endParaRPr>
          </a:p>
          <a:p>
            <a:pPr>
              <a:buFont typeface="Arial" charset="0"/>
              <a:buChar char="•"/>
            </a:pPr>
            <a:r>
              <a:rPr lang="el-GR" sz="2000" dirty="0">
                <a:latin typeface="Calibri" pitchFamily="34" charset="0"/>
              </a:rPr>
              <a:t>Ακολούθησε το  υπ’ αριθμό 166 Κανονιστικό Διάταγμα της 11/11/ </a:t>
            </a:r>
            <a:r>
              <a:rPr lang="el-GR" sz="2000" b="1" dirty="0">
                <a:latin typeface="Calibri" pitchFamily="34" charset="0"/>
              </a:rPr>
              <a:t>1903  </a:t>
            </a:r>
            <a:r>
              <a:rPr lang="el-GR" sz="2000" b="1" i="1" dirty="0">
                <a:latin typeface="Calibri" pitchFamily="34" charset="0"/>
              </a:rPr>
              <a:t>«</a:t>
            </a:r>
            <a:r>
              <a:rPr lang="el-GR" sz="2000" b="1" dirty="0">
                <a:latin typeface="Calibri" pitchFamily="34" charset="0"/>
              </a:rPr>
              <a:t>περί λειτουργίας του Λεπροκομείου της Σπιναλόγκας</a:t>
            </a:r>
            <a:r>
              <a:rPr lang="el-GR" sz="2000" b="1" i="1" dirty="0">
                <a:latin typeface="Calibri" pitchFamily="34" charset="0"/>
              </a:rPr>
              <a:t>»</a:t>
            </a:r>
            <a:r>
              <a:rPr lang="el-GR" sz="2000" i="1" dirty="0">
                <a:latin typeface="Calibri" pitchFamily="34" charset="0"/>
              </a:rPr>
              <a:t>  </a:t>
            </a:r>
            <a:r>
              <a:rPr lang="el-GR" sz="2000" dirty="0">
                <a:latin typeface="Calibri" pitchFamily="34" charset="0"/>
              </a:rPr>
              <a:t>και στις 13/10/1904 εγκαταστάθηκαν με μέριμνα των αρχών οι πρώτοι 251 λεπροί  (148 άνδρες και 103 γυναίκες ).</a:t>
            </a:r>
          </a:p>
        </p:txBody>
      </p:sp>
      <p:pic>
        <p:nvPicPr>
          <p:cNvPr id="5" name="Picture 2"/>
          <p:cNvPicPr>
            <a:picLocks noChangeAspect="1" noChangeArrowheads="1"/>
          </p:cNvPicPr>
          <p:nvPr/>
        </p:nvPicPr>
        <p:blipFill>
          <a:blip r:embed="rId2"/>
          <a:srcRect/>
          <a:stretch>
            <a:fillRect/>
          </a:stretch>
        </p:blipFill>
        <p:spPr bwMode="auto">
          <a:xfrm>
            <a:off x="2214546" y="2643182"/>
            <a:ext cx="4480560" cy="3360420"/>
          </a:xfrm>
          <a:prstGeom prst="rect">
            <a:avLst/>
          </a:prstGeom>
          <a:noFill/>
          <a:ln w="9525">
            <a:noFill/>
            <a:miter lim="800000"/>
            <a:headEnd/>
            <a:tailEnd/>
          </a:ln>
          <a:effectLst/>
        </p:spPr>
      </p:pic>
    </p:spTree>
    <p:extLst>
      <p:ext uri="{BB962C8B-B14F-4D97-AF65-F5344CB8AC3E}">
        <p14:creationId xmlns:p14="http://schemas.microsoft.com/office/powerpoint/2010/main" val="15087399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a:xfrm>
            <a:off x="500034" y="285728"/>
            <a:ext cx="8229600" cy="4525963"/>
          </a:xfrm>
        </p:spPr>
        <p:txBody>
          <a:bodyPr>
            <a:normAutofit fontScale="47500" lnSpcReduction="20000"/>
          </a:bodyPr>
          <a:lstStyle/>
          <a:p>
            <a:pPr>
              <a:buFont typeface="Arial" charset="0"/>
              <a:buChar char="•"/>
            </a:pPr>
            <a:r>
              <a:rPr lang="el-GR" sz="4200" dirty="0">
                <a:latin typeface="Calibri" pitchFamily="34" charset="0"/>
              </a:rPr>
              <a:t>Η έκθεση του καθηγητή Γ. Φωτεινού και της επιτροπής Γεωργιάδη,</a:t>
            </a:r>
          </a:p>
          <a:p>
            <a:pPr>
              <a:buNone/>
            </a:pPr>
            <a:r>
              <a:rPr lang="el-GR" sz="4200" dirty="0">
                <a:latin typeface="Calibri" pitchFamily="34" charset="0"/>
              </a:rPr>
              <a:t>    </a:t>
            </a:r>
            <a:r>
              <a:rPr lang="el-GR" sz="4200" dirty="0" err="1">
                <a:latin typeface="Calibri" pitchFamily="34" charset="0"/>
              </a:rPr>
              <a:t>Μαλανδρίνου</a:t>
            </a:r>
            <a:r>
              <a:rPr lang="el-GR" sz="4200" dirty="0">
                <a:latin typeface="Calibri" pitchFamily="34" charset="0"/>
              </a:rPr>
              <a:t> και </a:t>
            </a:r>
            <a:r>
              <a:rPr lang="el-GR" sz="4200" dirty="0" err="1">
                <a:latin typeface="Calibri" pitchFamily="34" charset="0"/>
              </a:rPr>
              <a:t>Αραβαντινού</a:t>
            </a:r>
            <a:r>
              <a:rPr lang="el-GR" sz="4200" dirty="0">
                <a:latin typeface="Calibri" pitchFamily="34" charset="0"/>
              </a:rPr>
              <a:t> (1919) αναφέρει:  </a:t>
            </a:r>
            <a:r>
              <a:rPr lang="el-GR" sz="4200" i="1" dirty="0">
                <a:latin typeface="Calibri" pitchFamily="34" charset="0"/>
              </a:rPr>
              <a:t>«</a:t>
            </a:r>
            <a:r>
              <a:rPr lang="el-GR" sz="4200" dirty="0">
                <a:latin typeface="Calibri" pitchFamily="34" charset="0"/>
              </a:rPr>
              <a:t>Η Σπιναλόγκα είναι εντελώς ακατάλληλη για λεπροκομείο, διότι όχι μόνον ελλείπουν τα μέσα ποιας τίνος ανέσεως, αλλά και τα στοιχειώδη μέσα τα αναγκαία όπως καταστήσουν την </a:t>
            </a:r>
            <a:r>
              <a:rPr lang="el-GR" sz="4200" dirty="0" err="1">
                <a:latin typeface="Calibri" pitchFamily="34" charset="0"/>
              </a:rPr>
              <a:t>διαμονήν</a:t>
            </a:r>
            <a:r>
              <a:rPr lang="el-GR" sz="4200" dirty="0">
                <a:latin typeface="Calibri" pitchFamily="34" charset="0"/>
              </a:rPr>
              <a:t> άξιων ανθρώπων</a:t>
            </a:r>
            <a:r>
              <a:rPr lang="el-GR" sz="4200" i="1" dirty="0">
                <a:latin typeface="Calibri" pitchFamily="34" charset="0"/>
              </a:rPr>
              <a:t>». </a:t>
            </a:r>
          </a:p>
          <a:p>
            <a:endParaRPr lang="el-GR" sz="4200" i="1" dirty="0">
              <a:latin typeface="Calibri" pitchFamily="34" charset="0"/>
            </a:endParaRPr>
          </a:p>
          <a:p>
            <a:pPr>
              <a:buFont typeface="Arial" charset="0"/>
              <a:buChar char="•"/>
            </a:pPr>
            <a:r>
              <a:rPr lang="el-GR" sz="4200" dirty="0">
                <a:latin typeface="Calibri" pitchFamily="34" charset="0"/>
              </a:rPr>
              <a:t>Το 1929 ιδρύεται στα Χανιά ο </a:t>
            </a:r>
            <a:r>
              <a:rPr lang="el-GR" sz="4200" dirty="0" err="1">
                <a:latin typeface="Calibri" pitchFamily="34" charset="0"/>
              </a:rPr>
              <a:t>Παγκρήτιος</a:t>
            </a:r>
            <a:r>
              <a:rPr lang="el-GR" sz="4200" dirty="0">
                <a:latin typeface="Calibri" pitchFamily="34" charset="0"/>
              </a:rPr>
              <a:t> Σύνδεσμος κατά της Λέπρας με σκοπό τη βελτίωση των συνθηκών νοσηλείας και διαβίωσης στο νησί.</a:t>
            </a:r>
          </a:p>
          <a:p>
            <a:pPr>
              <a:buNone/>
            </a:pPr>
            <a:endParaRPr lang="el-GR" sz="4200" dirty="0">
              <a:latin typeface="Calibri" pitchFamily="34" charset="0"/>
            </a:endParaRPr>
          </a:p>
          <a:p>
            <a:pPr>
              <a:buFont typeface="Arial" charset="0"/>
              <a:buChar char="•"/>
            </a:pPr>
            <a:r>
              <a:rPr lang="el-GR" sz="4200" dirty="0">
                <a:latin typeface="Calibri" pitchFamily="34" charset="0"/>
              </a:rPr>
              <a:t>Το 1957 το λεπροκομείο κλείνει και οι ασθενείς μεταφέρονται στον </a:t>
            </a:r>
            <a:r>
              <a:rPr lang="el-GR" sz="4200" dirty="0" err="1">
                <a:latin typeface="Calibri" pitchFamily="34" charset="0"/>
              </a:rPr>
              <a:t>Αντιλεπρικό</a:t>
            </a:r>
            <a:r>
              <a:rPr lang="el-GR" sz="4200" dirty="0">
                <a:latin typeface="Calibri" pitchFamily="34" charset="0"/>
              </a:rPr>
              <a:t> Σταθμό Αθηνών του νοσοκομείου Λοιμωδών νόσων η </a:t>
            </a:r>
          </a:p>
          <a:p>
            <a:pPr>
              <a:buNone/>
            </a:pPr>
            <a:r>
              <a:rPr lang="el-GR" sz="4200" dirty="0">
                <a:latin typeface="Calibri" pitchFamily="34" charset="0"/>
              </a:rPr>
              <a:t>       «Αγία Βαρβάρα».</a:t>
            </a:r>
          </a:p>
          <a:p>
            <a:endParaRPr lang="el-GR" dirty="0"/>
          </a:p>
        </p:txBody>
      </p:sp>
      <p:pic>
        <p:nvPicPr>
          <p:cNvPr id="5" name="3 - Θέση περιεχομένου" descr="L+ρpre 3.jpg"/>
          <p:cNvPicPr>
            <a:picLocks noChangeAspect="1"/>
          </p:cNvPicPr>
          <p:nvPr/>
        </p:nvPicPr>
        <p:blipFill>
          <a:blip r:embed="rId2" cstate="print"/>
          <a:srcRect b="20132"/>
          <a:stretch>
            <a:fillRect/>
          </a:stretch>
        </p:blipFill>
        <p:spPr>
          <a:xfrm>
            <a:off x="2571736" y="3954010"/>
            <a:ext cx="4982648" cy="2903990"/>
          </a:xfrm>
          <a:prstGeom prst="rect">
            <a:avLst/>
          </a:prstGeom>
        </p:spPr>
      </p:pic>
    </p:spTree>
    <p:extLst>
      <p:ext uri="{BB962C8B-B14F-4D97-AF65-F5344CB8AC3E}">
        <p14:creationId xmlns:p14="http://schemas.microsoft.com/office/powerpoint/2010/main" val="20354674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eaLnBrk="1" fontAlgn="auto" hangingPunct="1">
              <a:spcAft>
                <a:spcPts val="0"/>
              </a:spcAft>
              <a:defRPr/>
            </a:pPr>
            <a:r>
              <a:rPr lang="el-GR" sz="3200" dirty="0" err="1">
                <a:solidFill>
                  <a:schemeClr val="tx1"/>
                </a:solidFill>
              </a:rPr>
              <a:t>Αντιλεπρικός</a:t>
            </a:r>
            <a:r>
              <a:rPr lang="el-GR" sz="3200" dirty="0">
                <a:solidFill>
                  <a:schemeClr val="tx1"/>
                </a:solidFill>
              </a:rPr>
              <a:t> σταθμός Αθηνών</a:t>
            </a:r>
            <a:br>
              <a:rPr lang="el-GR" sz="3200" dirty="0">
                <a:solidFill>
                  <a:schemeClr val="tx1"/>
                </a:solidFill>
              </a:rPr>
            </a:br>
            <a:endParaRPr lang="el-GR" sz="3200" dirty="0">
              <a:solidFill>
                <a:schemeClr val="tx1"/>
              </a:solidFill>
            </a:endParaRPr>
          </a:p>
        </p:txBody>
      </p:sp>
      <p:sp>
        <p:nvSpPr>
          <p:cNvPr id="37891" name="2 - Θέση περιεχομένου"/>
          <p:cNvSpPr>
            <a:spLocks noGrp="1"/>
          </p:cNvSpPr>
          <p:nvPr>
            <p:ph sz="quarter" idx="1"/>
          </p:nvPr>
        </p:nvSpPr>
        <p:spPr>
          <a:xfrm>
            <a:off x="457200" y="1219200"/>
            <a:ext cx="8229600" cy="4937125"/>
          </a:xfrm>
        </p:spPr>
        <p:txBody>
          <a:bodyPr/>
          <a:lstStyle/>
          <a:p>
            <a:pPr eaLnBrk="1" hangingPunct="1">
              <a:buFont typeface="Wingdings 3" pitchFamily="18" charset="2"/>
              <a:buNone/>
            </a:pPr>
            <a:r>
              <a:rPr lang="el-GR" sz="2000" dirty="0"/>
              <a:t>Το 1929 ιδρύεται ο </a:t>
            </a:r>
            <a:r>
              <a:rPr lang="el-GR" sz="2000" dirty="0" err="1"/>
              <a:t>Αντιλεπρικός</a:t>
            </a:r>
            <a:r>
              <a:rPr lang="el-GR" sz="2000" dirty="0"/>
              <a:t> Σταθμός Αθηνών στο νοσοκομείο</a:t>
            </a:r>
          </a:p>
          <a:p>
            <a:pPr eaLnBrk="1" hangingPunct="1">
              <a:buFont typeface="Wingdings 3" pitchFamily="18" charset="2"/>
              <a:buNone/>
            </a:pPr>
            <a:r>
              <a:rPr lang="el-GR" sz="2000" dirty="0"/>
              <a:t>«Λοιμωδών νόσων Αθηνών» με σκοπό:</a:t>
            </a:r>
          </a:p>
          <a:p>
            <a:pPr eaLnBrk="1" hangingPunct="1"/>
            <a:r>
              <a:rPr lang="el-GR" sz="2000" dirty="0"/>
              <a:t>να νοσηλεύσει τους χανσενικούς, </a:t>
            </a:r>
          </a:p>
          <a:p>
            <a:pPr eaLnBrk="1" hangingPunct="1"/>
            <a:r>
              <a:rPr lang="el-GR" sz="2000" dirty="0"/>
              <a:t>να προσελκύσει εκείνους που κρύβονταν,</a:t>
            </a:r>
          </a:p>
          <a:p>
            <a:pPr eaLnBrk="1" hangingPunct="1"/>
            <a:r>
              <a:rPr lang="el-GR" sz="2000" dirty="0"/>
              <a:t>να εφαρμοσθούν στους πάσχοντες οι εκάστοτε σύγχρονες θεραπείες και</a:t>
            </a:r>
          </a:p>
          <a:p>
            <a:pPr eaLnBrk="1" hangingPunct="1"/>
            <a:r>
              <a:rPr lang="el-GR" sz="2000" dirty="0"/>
              <a:t>να βοηθήσει την κατάρτιση των φοιτητών της Ιατρικής στη νόσο.</a:t>
            </a:r>
          </a:p>
          <a:p>
            <a:pPr eaLnBrk="1" hangingPunct="1">
              <a:buFont typeface="Wingdings 3" pitchFamily="18" charset="2"/>
              <a:buNone/>
            </a:pPr>
            <a:endParaRPr lang="el-GR" sz="2400" dirty="0"/>
          </a:p>
        </p:txBody>
      </p:sp>
      <p:pic>
        <p:nvPicPr>
          <p:cNvPr id="37892" name="3 - Θέση περιεχομένου"/>
          <p:cNvPicPr>
            <a:picLocks/>
          </p:cNvPicPr>
          <p:nvPr/>
        </p:nvPicPr>
        <p:blipFill>
          <a:blip r:embed="rId2"/>
          <a:srcRect l="24352" t="59796" r="15364" b="7826"/>
          <a:stretch>
            <a:fillRect/>
          </a:stretch>
        </p:blipFill>
        <p:spPr bwMode="auto">
          <a:xfrm>
            <a:off x="0" y="3857628"/>
            <a:ext cx="3525837" cy="2620962"/>
          </a:xfrm>
          <a:prstGeom prst="rect">
            <a:avLst/>
          </a:prstGeom>
          <a:noFill/>
          <a:ln w="9525">
            <a:noFill/>
            <a:miter lim="800000"/>
            <a:headEnd/>
            <a:tailEnd/>
          </a:ln>
        </p:spPr>
      </p:pic>
      <p:pic>
        <p:nvPicPr>
          <p:cNvPr id="6" name="Picture 4" descr="λεπροκομείο.JPG"/>
          <p:cNvPicPr>
            <a:picLocks noChangeAspect="1"/>
          </p:cNvPicPr>
          <p:nvPr/>
        </p:nvPicPr>
        <p:blipFill>
          <a:blip r:embed="rId3"/>
          <a:srcRect l="12880" t="42650" r="27728" b="26900"/>
          <a:stretch>
            <a:fillRect/>
          </a:stretch>
        </p:blipFill>
        <p:spPr bwMode="auto">
          <a:xfrm>
            <a:off x="4654535" y="3603097"/>
            <a:ext cx="4489465" cy="3254903"/>
          </a:xfrm>
          <a:prstGeom prst="rect">
            <a:avLst/>
          </a:prstGeom>
          <a:noFill/>
          <a:ln w="9525">
            <a:noFill/>
            <a:miter lim="800000"/>
            <a:headEnd/>
            <a:tailEnd/>
          </a:ln>
        </p:spPr>
      </p:pic>
    </p:spTree>
    <p:extLst>
      <p:ext uri="{BB962C8B-B14F-4D97-AF65-F5344CB8AC3E}">
        <p14:creationId xmlns:p14="http://schemas.microsoft.com/office/powerpoint/2010/main" val="6242883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p:nvPr>
        </p:nvSpPr>
        <p:spPr/>
        <p:txBody>
          <a:bodyPr>
            <a:normAutofit/>
          </a:bodyPr>
          <a:lstStyle/>
          <a:p>
            <a:pPr algn="ctr"/>
            <a:r>
              <a:rPr lang="el-GR" sz="2800" dirty="0">
                <a:solidFill>
                  <a:schemeClr val="tx1"/>
                </a:solidFill>
              </a:rPr>
              <a:t>Έλαιο </a:t>
            </a:r>
            <a:r>
              <a:rPr lang="en-US" sz="2800" dirty="0">
                <a:solidFill>
                  <a:schemeClr val="tx1"/>
                </a:solidFill>
              </a:rPr>
              <a:t>C</a:t>
            </a:r>
            <a:r>
              <a:rPr lang="el-GR" sz="2800" dirty="0" err="1">
                <a:solidFill>
                  <a:schemeClr val="tx1"/>
                </a:solidFill>
              </a:rPr>
              <a:t>haulmoogra</a:t>
            </a:r>
            <a:r>
              <a:rPr lang="el-GR" sz="2800" dirty="0">
                <a:solidFill>
                  <a:schemeClr val="tx1"/>
                </a:solidFill>
              </a:rPr>
              <a:t> </a:t>
            </a:r>
            <a:br>
              <a:rPr lang="en-US" sz="2800" dirty="0">
                <a:solidFill>
                  <a:schemeClr val="tx1"/>
                </a:solidFill>
              </a:rPr>
            </a:br>
            <a:r>
              <a:rPr lang="en-US" sz="2800" i="1" dirty="0" err="1">
                <a:solidFill>
                  <a:schemeClr val="tx1"/>
                </a:solidFill>
              </a:rPr>
              <a:t>Hydnocarpus</a:t>
            </a:r>
            <a:r>
              <a:rPr lang="en-US" sz="2800" i="1" dirty="0">
                <a:solidFill>
                  <a:schemeClr val="tx1"/>
                </a:solidFill>
              </a:rPr>
              <a:t> </a:t>
            </a:r>
            <a:r>
              <a:rPr lang="en-US" sz="2800" i="1" dirty="0" err="1">
                <a:solidFill>
                  <a:schemeClr val="tx1"/>
                </a:solidFill>
              </a:rPr>
              <a:t>wightiana</a:t>
            </a:r>
            <a:r>
              <a:rPr lang="en-US" sz="2800" i="1" dirty="0">
                <a:solidFill>
                  <a:schemeClr val="tx1"/>
                </a:solidFill>
              </a:rPr>
              <a:t> </a:t>
            </a:r>
            <a:endParaRPr lang="el-GR" sz="2800" i="1" dirty="0">
              <a:solidFill>
                <a:schemeClr val="tx1"/>
              </a:solidFill>
            </a:endParaRPr>
          </a:p>
        </p:txBody>
      </p:sp>
      <p:sp>
        <p:nvSpPr>
          <p:cNvPr id="8" name="7 - Θέση περιεχομένου"/>
          <p:cNvSpPr>
            <a:spLocks noGrp="1"/>
          </p:cNvSpPr>
          <p:nvPr>
            <p:ph sz="quarter" idx="1"/>
          </p:nvPr>
        </p:nvSpPr>
        <p:spPr>
          <a:xfrm>
            <a:off x="457200" y="1600200"/>
            <a:ext cx="5972188" cy="4525963"/>
          </a:xfrm>
        </p:spPr>
        <p:txBody>
          <a:bodyPr>
            <a:normAutofit fontScale="92500" lnSpcReduction="10000"/>
          </a:bodyPr>
          <a:lstStyle/>
          <a:p>
            <a:r>
              <a:rPr lang="el-GR" sz="2400" dirty="0"/>
              <a:t>αρσενικό, </a:t>
            </a:r>
            <a:r>
              <a:rPr lang="el-GR" sz="2400" dirty="0" err="1"/>
              <a:t>κυανούν</a:t>
            </a:r>
            <a:r>
              <a:rPr lang="el-GR" sz="2400" dirty="0"/>
              <a:t> του μεθυλενίου, άλατα χρυσού κ.α.</a:t>
            </a:r>
          </a:p>
          <a:p>
            <a:pPr>
              <a:buNone/>
            </a:pPr>
            <a:endParaRPr lang="el-GR" sz="2300" dirty="0">
              <a:solidFill>
                <a:schemeClr val="accent1"/>
              </a:solidFill>
            </a:endParaRPr>
          </a:p>
          <a:p>
            <a:pPr>
              <a:buNone/>
            </a:pPr>
            <a:r>
              <a:rPr lang="el-GR" sz="2300" dirty="0" err="1">
                <a:solidFill>
                  <a:schemeClr val="accent1"/>
                </a:solidFill>
              </a:rPr>
              <a:t>Βακτηριοστατική</a:t>
            </a:r>
            <a:r>
              <a:rPr lang="el-GR" sz="2300" dirty="0">
                <a:solidFill>
                  <a:schemeClr val="accent1"/>
                </a:solidFill>
              </a:rPr>
              <a:t> δράση </a:t>
            </a:r>
          </a:p>
          <a:p>
            <a:r>
              <a:rPr lang="en-US" sz="1900" dirty="0"/>
              <a:t>Levy L. The activity of chaulmoogra acids against Mycobacterium </a:t>
            </a:r>
            <a:r>
              <a:rPr lang="en-US" sz="1900" dirty="0" err="1"/>
              <a:t>leprae</a:t>
            </a:r>
            <a:r>
              <a:rPr lang="en-US" sz="1900" dirty="0"/>
              <a:t>.</a:t>
            </a:r>
            <a:r>
              <a:rPr lang="en-US" sz="1900" u="sng" dirty="0">
                <a:hlinkClick r:id="rId2" tooltip="The American review of respiratory disease."/>
              </a:rPr>
              <a:t> </a:t>
            </a:r>
            <a:r>
              <a:rPr lang="en-US" sz="1900" dirty="0"/>
              <a:t>Am Rev </a:t>
            </a:r>
            <a:r>
              <a:rPr lang="en-US" sz="1900" dirty="0" err="1"/>
              <a:t>Respir</a:t>
            </a:r>
            <a:r>
              <a:rPr lang="en-US" sz="1900" dirty="0"/>
              <a:t> Dis. 1975 May;111(5):703-5.</a:t>
            </a:r>
          </a:p>
          <a:p>
            <a:r>
              <a:rPr lang="en-US" sz="1900" dirty="0" err="1"/>
              <a:t>Schobl</a:t>
            </a:r>
            <a:r>
              <a:rPr lang="en-US" sz="1900" dirty="0"/>
              <a:t> O. Chemotherapeutic experiments with Chaulmoogra and Allied Preparations. Phil. Jour. Sci.,  1923;23:533.</a:t>
            </a:r>
          </a:p>
          <a:p>
            <a:r>
              <a:rPr lang="en-US" sz="1900" dirty="0"/>
              <a:t>Sweeney MA. The Chemotherapeutics of the </a:t>
            </a:r>
            <a:r>
              <a:rPr lang="en-US" sz="1900" dirty="0" err="1"/>
              <a:t>Chaulmoogric</a:t>
            </a:r>
            <a:r>
              <a:rPr lang="en-US" sz="1900" dirty="0"/>
              <a:t> Acid Series and Other Fatty Acids in Leprosy and Tuberculosis : I. Bactericidal </a:t>
            </a:r>
            <a:r>
              <a:rPr lang="en-US" sz="1900" dirty="0" err="1"/>
              <a:t>Action,Active</a:t>
            </a:r>
            <a:r>
              <a:rPr lang="en-US" sz="1900" dirty="0"/>
              <a:t> Principle, Specificity. The Journal of Infectious Diseases 1920;26:238-264</a:t>
            </a:r>
          </a:p>
          <a:p>
            <a:endParaRPr lang="el-GR" dirty="0"/>
          </a:p>
        </p:txBody>
      </p:sp>
      <p:pic>
        <p:nvPicPr>
          <p:cNvPr id="3074" name="Picture 2" descr="https://upload.wikimedia.org/wikipedia/commons/7/75/Marotti.jpg"/>
          <p:cNvPicPr>
            <a:picLocks noChangeAspect="1" noChangeArrowheads="1"/>
          </p:cNvPicPr>
          <p:nvPr/>
        </p:nvPicPr>
        <p:blipFill>
          <a:blip r:embed="rId3" cstate="print"/>
          <a:srcRect/>
          <a:stretch>
            <a:fillRect/>
          </a:stretch>
        </p:blipFill>
        <p:spPr bwMode="auto">
          <a:xfrm>
            <a:off x="7680960" y="0"/>
            <a:ext cx="1463040" cy="2194560"/>
          </a:xfrm>
          <a:prstGeom prst="rect">
            <a:avLst/>
          </a:prstGeom>
          <a:noFill/>
        </p:spPr>
      </p:pic>
      <p:pic>
        <p:nvPicPr>
          <p:cNvPr id="6" name="Picture 5" descr="a14fig01"/>
          <p:cNvPicPr>
            <a:picLocks noChangeAspect="1" noChangeArrowheads="1"/>
          </p:cNvPicPr>
          <p:nvPr/>
        </p:nvPicPr>
        <p:blipFill>
          <a:blip r:embed="rId4" cstate="print"/>
          <a:srcRect/>
          <a:stretch>
            <a:fillRect/>
          </a:stretch>
        </p:blipFill>
        <p:spPr bwMode="auto">
          <a:xfrm>
            <a:off x="6850380" y="2428868"/>
            <a:ext cx="2293620" cy="1905000"/>
          </a:xfrm>
          <a:prstGeom prst="flowChartProcess">
            <a:avLst/>
          </a:prstGeom>
          <a:noFill/>
          <a:ln w="9525">
            <a:noFill/>
            <a:miter lim="800000"/>
            <a:headEnd/>
            <a:tailEnd/>
          </a:ln>
        </p:spPr>
      </p:pic>
      <p:pic>
        <p:nvPicPr>
          <p:cNvPr id="7" name="Picture 7" descr="a14fig02"/>
          <p:cNvPicPr>
            <a:picLocks noChangeAspect="1" noChangeArrowheads="1"/>
          </p:cNvPicPr>
          <p:nvPr/>
        </p:nvPicPr>
        <p:blipFill>
          <a:blip r:embed="rId5"/>
          <a:srcRect/>
          <a:stretch>
            <a:fillRect/>
          </a:stretch>
        </p:blipFill>
        <p:spPr bwMode="auto">
          <a:xfrm>
            <a:off x="6903720" y="4357694"/>
            <a:ext cx="2240280" cy="2324100"/>
          </a:xfrm>
          <a:prstGeom prst="rect">
            <a:avLst/>
          </a:prstGeom>
          <a:noFill/>
          <a:ln w="9525">
            <a:solidFill>
              <a:srgbClr val="001132"/>
            </a:solidFill>
            <a:miter lim="800000"/>
            <a:headEnd/>
            <a:tailEnd/>
          </a:ln>
        </p:spPr>
      </p:pic>
    </p:spTree>
    <p:extLst>
      <p:ext uri="{BB962C8B-B14F-4D97-AF65-F5344CB8AC3E}">
        <p14:creationId xmlns:p14="http://schemas.microsoft.com/office/powerpoint/2010/main" val="16957502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Grp="1"/>
          </p:cNvSpPr>
          <p:nvPr>
            <p:ph type="title"/>
          </p:nvPr>
        </p:nvSpPr>
        <p:spPr>
          <a:xfrm>
            <a:off x="457200" y="152400"/>
            <a:ext cx="8229600" cy="704850"/>
          </a:xfrm>
        </p:spPr>
        <p:txBody>
          <a:bodyPr/>
          <a:lstStyle/>
          <a:p>
            <a:pPr eaLnBrk="1" hangingPunct="1"/>
            <a:r>
              <a:rPr lang="en-US" sz="2400" b="1" dirty="0" err="1">
                <a:solidFill>
                  <a:schemeClr val="tx1"/>
                </a:solidFill>
              </a:rPr>
              <a:t>Diamino</a:t>
            </a:r>
            <a:r>
              <a:rPr lang="en-US" sz="2400" b="1" dirty="0">
                <a:solidFill>
                  <a:schemeClr val="tx1"/>
                </a:solidFill>
              </a:rPr>
              <a:t> </a:t>
            </a:r>
            <a:r>
              <a:rPr lang="en-US" sz="2400" b="1" dirty="0" err="1">
                <a:solidFill>
                  <a:schemeClr val="tx1"/>
                </a:solidFill>
              </a:rPr>
              <a:t>Diphenyl</a:t>
            </a:r>
            <a:r>
              <a:rPr lang="en-US" sz="2400" b="1" dirty="0">
                <a:solidFill>
                  <a:schemeClr val="tx1"/>
                </a:solidFill>
              </a:rPr>
              <a:t> </a:t>
            </a:r>
            <a:r>
              <a:rPr lang="en-US" sz="2400" b="1" dirty="0" err="1">
                <a:solidFill>
                  <a:schemeClr val="tx1"/>
                </a:solidFill>
              </a:rPr>
              <a:t>Sulphone</a:t>
            </a:r>
            <a:r>
              <a:rPr lang="en-US" sz="2400" b="1" dirty="0">
                <a:solidFill>
                  <a:schemeClr val="tx1"/>
                </a:solidFill>
              </a:rPr>
              <a:t> (</a:t>
            </a:r>
            <a:r>
              <a:rPr lang="en-US" sz="2400" b="1" dirty="0" err="1">
                <a:solidFill>
                  <a:schemeClr val="tx1"/>
                </a:solidFill>
              </a:rPr>
              <a:t>Dapsone</a:t>
            </a:r>
            <a:r>
              <a:rPr lang="en-US" sz="2400" b="1" dirty="0">
                <a:solidFill>
                  <a:schemeClr val="tx1"/>
                </a:solidFill>
              </a:rPr>
              <a:t> DDS)</a:t>
            </a:r>
            <a:endParaRPr lang="el-GR" sz="2400" b="1" dirty="0">
              <a:solidFill>
                <a:schemeClr val="tx1"/>
              </a:solidFill>
            </a:endParaRPr>
          </a:p>
        </p:txBody>
      </p:sp>
      <p:sp>
        <p:nvSpPr>
          <p:cNvPr id="37891" name="Rectangle 3"/>
          <p:cNvSpPr>
            <a:spLocks noGrp="1"/>
          </p:cNvSpPr>
          <p:nvPr>
            <p:ph type="body" sz="half" idx="1"/>
          </p:nvPr>
        </p:nvSpPr>
        <p:spPr>
          <a:xfrm>
            <a:off x="285720" y="1857364"/>
            <a:ext cx="6472254" cy="4083050"/>
          </a:xfrm>
        </p:spPr>
        <p:txBody>
          <a:bodyPr>
            <a:normAutofit fontScale="70000" lnSpcReduction="20000"/>
          </a:bodyPr>
          <a:lstStyle/>
          <a:p>
            <a:pPr>
              <a:buNone/>
              <a:defRPr/>
            </a:pPr>
            <a:endParaRPr lang="en-US" dirty="0"/>
          </a:p>
          <a:p>
            <a:pPr>
              <a:defRPr/>
            </a:pPr>
            <a:r>
              <a:rPr lang="en-US" dirty="0"/>
              <a:t>1908,  Fromm </a:t>
            </a:r>
            <a:r>
              <a:rPr lang="el-GR" dirty="0"/>
              <a:t>και </a:t>
            </a:r>
            <a:r>
              <a:rPr lang="en-US" dirty="0" err="1"/>
              <a:t>Wittmann</a:t>
            </a:r>
            <a:r>
              <a:rPr lang="en-US" dirty="0"/>
              <a:t> </a:t>
            </a:r>
            <a:r>
              <a:rPr lang="el-GR" dirty="0"/>
              <a:t>ανακαλύπτουν τις </a:t>
            </a:r>
            <a:r>
              <a:rPr lang="el-GR" dirty="0" err="1"/>
              <a:t>σουλφόνες</a:t>
            </a:r>
            <a:r>
              <a:rPr lang="el-GR" dirty="0"/>
              <a:t>.</a:t>
            </a:r>
          </a:p>
          <a:p>
            <a:pPr>
              <a:defRPr/>
            </a:pPr>
            <a:r>
              <a:rPr lang="el-GR" dirty="0"/>
              <a:t>1937, </a:t>
            </a:r>
            <a:r>
              <a:rPr lang="en-US" i="1" dirty="0" err="1"/>
              <a:t>Promin</a:t>
            </a:r>
            <a:endParaRPr lang="el-GR" i="1" dirty="0"/>
          </a:p>
          <a:p>
            <a:pPr>
              <a:buNone/>
              <a:defRPr/>
            </a:pPr>
            <a:endParaRPr lang="en-US" dirty="0"/>
          </a:p>
          <a:p>
            <a:pPr>
              <a:buNone/>
              <a:defRPr/>
            </a:pPr>
            <a:r>
              <a:rPr lang="en-US" dirty="0" err="1"/>
              <a:t>Faget</a:t>
            </a:r>
            <a:r>
              <a:rPr lang="en-US" dirty="0"/>
              <a:t> Q</a:t>
            </a:r>
            <a:r>
              <a:rPr lang="el-GR" dirty="0"/>
              <a:t> </a:t>
            </a:r>
            <a:r>
              <a:rPr lang="en-US" dirty="0"/>
              <a:t>et al The </a:t>
            </a:r>
            <a:r>
              <a:rPr lang="en-US" dirty="0" err="1"/>
              <a:t>promin</a:t>
            </a:r>
            <a:r>
              <a:rPr lang="en-US" dirty="0"/>
              <a:t> treatment of leprosy.</a:t>
            </a:r>
          </a:p>
          <a:p>
            <a:pPr>
              <a:buNone/>
              <a:defRPr/>
            </a:pPr>
            <a:r>
              <a:rPr lang="en-US" i="1" dirty="0"/>
              <a:t>Public Health Rep </a:t>
            </a:r>
            <a:r>
              <a:rPr lang="en-US" dirty="0"/>
              <a:t>1943;58:1729-41.</a:t>
            </a:r>
          </a:p>
          <a:p>
            <a:pPr>
              <a:buNone/>
              <a:defRPr/>
            </a:pPr>
            <a:endParaRPr lang="en-US" dirty="0"/>
          </a:p>
          <a:p>
            <a:pPr>
              <a:buNone/>
              <a:defRPr/>
            </a:pPr>
            <a:r>
              <a:rPr lang="en-US" dirty="0"/>
              <a:t>Cochrane R, </a:t>
            </a:r>
            <a:r>
              <a:rPr lang="en-US" dirty="0" err="1"/>
              <a:t>Ramanujam</a:t>
            </a:r>
            <a:r>
              <a:rPr lang="en-US" dirty="0"/>
              <a:t> H, Paul H. Two-and-a-half </a:t>
            </a:r>
          </a:p>
          <a:p>
            <a:pPr>
              <a:buNone/>
              <a:defRPr/>
            </a:pPr>
            <a:r>
              <a:rPr lang="en-US" dirty="0"/>
              <a:t>years’ experimental work on the </a:t>
            </a:r>
            <a:r>
              <a:rPr lang="en-US" dirty="0" err="1"/>
              <a:t>sulphone</a:t>
            </a:r>
            <a:r>
              <a:rPr lang="en-US" dirty="0"/>
              <a:t> group of</a:t>
            </a:r>
          </a:p>
          <a:p>
            <a:pPr>
              <a:buNone/>
              <a:defRPr/>
            </a:pPr>
            <a:r>
              <a:rPr lang="en-US" dirty="0"/>
              <a:t>drugs. </a:t>
            </a:r>
            <a:r>
              <a:rPr lang="en-US" i="1" dirty="0" err="1"/>
              <a:t>Lepr</a:t>
            </a:r>
            <a:r>
              <a:rPr lang="en-US" i="1" dirty="0"/>
              <a:t> Rev </a:t>
            </a:r>
            <a:r>
              <a:rPr lang="en-US" dirty="0"/>
              <a:t>1949;20:4-64.</a:t>
            </a:r>
            <a:endParaRPr lang="el-GR" dirty="0"/>
          </a:p>
          <a:p>
            <a:pPr eaLnBrk="1" hangingPunct="1">
              <a:defRPr/>
            </a:pPr>
            <a:endParaRPr lang="el-GR" sz="2400" dirty="0">
              <a:solidFill>
                <a:schemeClr val="accent3">
                  <a:lumMod val="60000"/>
                  <a:lumOff val="40000"/>
                </a:schemeClr>
              </a:solidFill>
            </a:endParaRPr>
          </a:p>
          <a:p>
            <a:pPr eaLnBrk="1" hangingPunct="1">
              <a:buFont typeface="Wingdings 2" pitchFamily="18" charset="2"/>
              <a:buNone/>
              <a:defRPr/>
            </a:pPr>
            <a:endParaRPr lang="el-GR" sz="2400" dirty="0">
              <a:solidFill>
                <a:schemeClr val="accent3">
                  <a:lumMod val="60000"/>
                  <a:lumOff val="40000"/>
                </a:schemeClr>
              </a:solidFill>
            </a:endParaRPr>
          </a:p>
        </p:txBody>
      </p:sp>
      <p:pic>
        <p:nvPicPr>
          <p:cNvPr id="52229" name="Picture 8" descr="Dapsone3d">
            <a:hlinkClick r:id="rId3"/>
          </p:cNvPr>
          <p:cNvPicPr>
            <a:picLocks noChangeAspect="1" noChangeArrowheads="1"/>
          </p:cNvPicPr>
          <p:nvPr/>
        </p:nvPicPr>
        <p:blipFill>
          <a:blip r:embed="rId4"/>
          <a:srcRect/>
          <a:stretch>
            <a:fillRect/>
          </a:stretch>
        </p:blipFill>
        <p:spPr bwMode="auto">
          <a:xfrm>
            <a:off x="7715250" y="0"/>
            <a:ext cx="1428750" cy="1057275"/>
          </a:xfrm>
          <a:prstGeom prst="rect">
            <a:avLst/>
          </a:prstGeom>
          <a:noFill/>
          <a:ln w="9525">
            <a:noFill/>
            <a:miter lim="800000"/>
            <a:headEnd/>
            <a:tailEnd/>
          </a:ln>
        </p:spPr>
      </p:pic>
      <p:pic>
        <p:nvPicPr>
          <p:cNvPr id="37894" name="Picture 12" descr="Dapsone"/>
          <p:cNvPicPr>
            <a:picLocks noChangeAspect="1" noChangeArrowheads="1"/>
          </p:cNvPicPr>
          <p:nvPr/>
        </p:nvPicPr>
        <p:blipFill>
          <a:blip r:embed="rId5"/>
          <a:srcRect/>
          <a:stretch>
            <a:fillRect/>
          </a:stretch>
        </p:blipFill>
        <p:spPr bwMode="auto">
          <a:xfrm>
            <a:off x="7429520" y="1142984"/>
            <a:ext cx="1493520" cy="3000375"/>
          </a:xfrm>
          <a:prstGeom prst="roundRect">
            <a:avLst/>
          </a:prstGeom>
          <a:noFill/>
          <a:ln w="9525">
            <a:noFill/>
            <a:miter lim="800000"/>
            <a:headEnd/>
            <a:tailEnd/>
          </a:ln>
        </p:spPr>
      </p:pic>
      <p:pic>
        <p:nvPicPr>
          <p:cNvPr id="8" name="Picture 14" descr="Image of Robert Cochrane"/>
          <p:cNvPicPr>
            <a:picLocks noChangeAspect="1" noChangeArrowheads="1"/>
          </p:cNvPicPr>
          <p:nvPr/>
        </p:nvPicPr>
        <p:blipFill>
          <a:blip r:embed="rId6"/>
          <a:srcRect/>
          <a:stretch>
            <a:fillRect/>
          </a:stretch>
        </p:blipFill>
        <p:spPr bwMode="auto">
          <a:xfrm>
            <a:off x="6858000" y="4357694"/>
            <a:ext cx="2286000" cy="2286000"/>
          </a:xfrm>
          <a:prstGeom prst="rect">
            <a:avLst/>
          </a:prstGeom>
          <a:noFill/>
          <a:scene3d>
            <a:camera prst="orthographicFront"/>
            <a:lightRig rig="threePt" dir="t"/>
          </a:scene3d>
          <a:sp3d>
            <a:bevelT prst="convex"/>
          </a:sp3d>
        </p:spPr>
      </p:pic>
    </p:spTree>
    <p:extLst>
      <p:ext uri="{BB962C8B-B14F-4D97-AF65-F5344CB8AC3E}">
        <p14:creationId xmlns:p14="http://schemas.microsoft.com/office/powerpoint/2010/main" val="17905136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 Τίτλος"/>
          <p:cNvSpPr>
            <a:spLocks noGrp="1"/>
          </p:cNvSpPr>
          <p:nvPr>
            <p:ph type="title"/>
          </p:nvPr>
        </p:nvSpPr>
        <p:spPr/>
        <p:txBody>
          <a:bodyPr/>
          <a:lstStyle/>
          <a:p>
            <a:pPr eaLnBrk="1" hangingPunct="1"/>
            <a:endParaRPr lang="el-GR"/>
          </a:p>
        </p:txBody>
      </p:sp>
      <p:sp>
        <p:nvSpPr>
          <p:cNvPr id="3" name="2 - Θέση περιεχομένου"/>
          <p:cNvSpPr>
            <a:spLocks noGrp="1"/>
          </p:cNvSpPr>
          <p:nvPr>
            <p:ph sz="quarter" idx="1"/>
          </p:nvPr>
        </p:nvSpPr>
        <p:spPr>
          <a:xfrm>
            <a:off x="457200" y="1219200"/>
            <a:ext cx="8229600" cy="4937125"/>
          </a:xfrm>
        </p:spPr>
        <p:txBody>
          <a:bodyPr>
            <a:normAutofit fontScale="92500" lnSpcReduction="20000"/>
          </a:bodyPr>
          <a:lstStyle/>
          <a:p>
            <a:pPr marL="274320" indent="-274320" eaLnBrk="1" fontAlgn="auto" hangingPunct="1">
              <a:spcAft>
                <a:spcPts val="0"/>
              </a:spcAft>
              <a:buFont typeface="Wingdings 3"/>
              <a:buChar char=""/>
              <a:defRPr/>
            </a:pPr>
            <a:r>
              <a:rPr lang="el-GR" dirty="0"/>
              <a:t>Η δεξιά καταδικάζει την </a:t>
            </a:r>
            <a:r>
              <a:rPr lang="el-GR" b="1" dirty="0"/>
              <a:t>«κομμουνιστική λέπρα». </a:t>
            </a:r>
          </a:p>
          <a:p>
            <a:pPr marL="274320" indent="-274320" eaLnBrk="1" fontAlgn="auto" hangingPunct="1">
              <a:spcAft>
                <a:spcPts val="0"/>
              </a:spcAft>
              <a:buFont typeface="Wingdings 3"/>
              <a:buNone/>
              <a:defRPr/>
            </a:pPr>
            <a:r>
              <a:rPr lang="el-GR" dirty="0"/>
              <a:t>Σε σημείωμα της εφημερίδας </a:t>
            </a:r>
            <a:r>
              <a:rPr lang="el-GR" i="1" dirty="0"/>
              <a:t>Εμπρός </a:t>
            </a:r>
            <a:r>
              <a:rPr lang="el-GR" dirty="0"/>
              <a:t>καταγγέλλεται το 1946 ότι «οι καπεταναίοι της Δεκεμβριανής λέπρας κατέστρεψαν το Νοσοκομείο Ι. </a:t>
            </a:r>
            <a:r>
              <a:rPr lang="el-GR" dirty="0" err="1"/>
              <a:t>Δραγάση</a:t>
            </a:r>
            <a:r>
              <a:rPr lang="el-GR" dirty="0"/>
              <a:t>, σκοτώνοντας περίπου «χίλιους εθνομάρτυρες αστυνομικούς»</a:t>
            </a:r>
          </a:p>
          <a:p>
            <a:pPr marL="274320" indent="-274320" eaLnBrk="1" fontAlgn="auto" hangingPunct="1">
              <a:spcAft>
                <a:spcPts val="0"/>
              </a:spcAft>
              <a:buFont typeface="Wingdings 3"/>
              <a:buChar char=""/>
              <a:defRPr/>
            </a:pPr>
            <a:r>
              <a:rPr lang="el-GR" dirty="0"/>
              <a:t>Ανάλογα, το αντίπαλο στρατόπεδο καταδικάζει τη </a:t>
            </a:r>
            <a:r>
              <a:rPr lang="el-GR" b="1" dirty="0"/>
              <a:t>«μοναχική λέπρα». </a:t>
            </a:r>
          </a:p>
          <a:p>
            <a:pPr marL="274320" indent="-274320" eaLnBrk="1" fontAlgn="auto" hangingPunct="1">
              <a:spcAft>
                <a:spcPts val="0"/>
              </a:spcAft>
              <a:buFont typeface="Wingdings 3"/>
              <a:buNone/>
              <a:defRPr/>
            </a:pPr>
            <a:r>
              <a:rPr lang="el-GR" dirty="0"/>
              <a:t>Στον </a:t>
            </a:r>
            <a:r>
              <a:rPr lang="el-GR" i="1" dirty="0"/>
              <a:t>Ριζοσπάστη </a:t>
            </a:r>
            <a:r>
              <a:rPr lang="el-GR" dirty="0"/>
              <a:t> ξεχωρίζουν άρθρα με μακροσκελείς και εύγλωττους τίτλους όπως «θα δικαστούν οι εγκληματίες πολέμου και θα εξοντωθεί η </a:t>
            </a:r>
            <a:r>
              <a:rPr lang="el-GR" b="1" dirty="0"/>
              <a:t>εθνικοσοσιαλιστική λέπρα</a:t>
            </a:r>
            <a:r>
              <a:rPr lang="el-GR" dirty="0"/>
              <a:t>».</a:t>
            </a:r>
          </a:p>
          <a:p>
            <a:pPr marL="274320" indent="-274320" eaLnBrk="1" fontAlgn="auto" hangingPunct="1">
              <a:spcAft>
                <a:spcPts val="0"/>
              </a:spcAft>
              <a:buFont typeface="Wingdings 3"/>
              <a:buChar char=""/>
              <a:defRPr/>
            </a:pPr>
            <a:endParaRPr lang="el-GR" dirty="0"/>
          </a:p>
        </p:txBody>
      </p:sp>
    </p:spTree>
    <p:extLst>
      <p:ext uri="{BB962C8B-B14F-4D97-AF65-F5344CB8AC3E}">
        <p14:creationId xmlns:p14="http://schemas.microsoft.com/office/powerpoint/2010/main" val="1811138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425202"/>
          </a:xfrm>
        </p:spPr>
        <p:txBody>
          <a:bodyPr>
            <a:normAutofit fontScale="90000"/>
          </a:bodyPr>
          <a:lstStyle/>
          <a:p>
            <a:pPr marL="484632" indent="0" algn="l" eaLnBrk="1" fontAlgn="auto" hangingPunct="1">
              <a:spcAft>
                <a:spcPts val="0"/>
              </a:spcAft>
              <a:defRPr/>
            </a:pPr>
            <a:r>
              <a:rPr lang="el-GR" sz="3200" b="1" dirty="0">
                <a:solidFill>
                  <a:schemeClr val="accent1">
                    <a:tint val="83000"/>
                    <a:satMod val="150000"/>
                  </a:schemeClr>
                </a:solidFill>
              </a:rPr>
              <a:t>Η πανούκλα του Ιουστινιανού (541-542)</a:t>
            </a:r>
          </a:p>
        </p:txBody>
      </p:sp>
      <p:sp>
        <p:nvSpPr>
          <p:cNvPr id="22531" name="Content Placeholder 8"/>
          <p:cNvSpPr>
            <a:spLocks noGrp="1"/>
          </p:cNvSpPr>
          <p:nvPr>
            <p:ph idx="1"/>
          </p:nvPr>
        </p:nvSpPr>
        <p:spPr>
          <a:xfrm>
            <a:off x="4067944" y="2564904"/>
            <a:ext cx="4896544" cy="4839372"/>
          </a:xfrm>
        </p:spPr>
        <p:txBody>
          <a:bodyPr>
            <a:normAutofit/>
          </a:bodyPr>
          <a:lstStyle/>
          <a:p>
            <a:r>
              <a:rPr lang="el-GR" sz="2000" dirty="0"/>
              <a:t>Αποτελεί την πρώτη επιδημία βουβωνικής πανούκλας</a:t>
            </a:r>
          </a:p>
          <a:p>
            <a:endParaRPr lang="el-GR" sz="2000" dirty="0"/>
          </a:p>
          <a:p>
            <a:r>
              <a:rPr lang="el-GR" sz="2000" dirty="0"/>
              <a:t>Σύμφωνα με τον  Προκόπιο (500 – 565):</a:t>
            </a:r>
          </a:p>
          <a:p>
            <a:pPr marL="0" indent="0">
              <a:buNone/>
            </a:pPr>
            <a:r>
              <a:rPr lang="el-GR" sz="2000" dirty="0"/>
              <a:t>«Οι δύστυχοι άρρωστοι κατέφευγαν σε κάθε είδους ικεσία, χωρίς όμως αποτέλεσμα αφού ξεψυχούσαν μέσα στις ίδιες τις εκκλησίες που είχαν καταφύγει. Και οι θάνατοι ημερησίως ξεπέρασαν κατά 5.000-10.000 τον συνήθη αριθμό». </a:t>
            </a:r>
          </a:p>
        </p:txBody>
      </p:sp>
      <p:pic>
        <p:nvPicPr>
          <p:cNvPr id="22532" name="Picture 6" descr="455px-Meister_von_San_Vitale_in_Ravenna.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0"/>
            <a:ext cx="1733550" cy="228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descr="image002.jpg"/>
          <p:cNvPicPr>
            <a:picLocks noChangeAspect="1"/>
          </p:cNvPicPr>
          <p:nvPr/>
        </p:nvPicPr>
        <p:blipFill>
          <a:blip r:embed="rId4">
            <a:extLst>
              <a:ext uri="{28A0092B-C50C-407E-A947-70E740481C1C}">
                <a14:useLocalDpi xmlns:a14="http://schemas.microsoft.com/office/drawing/2010/main" val="0"/>
              </a:ext>
            </a:extLst>
          </a:blip>
          <a:srcRect b="4851"/>
          <a:stretch>
            <a:fillRect/>
          </a:stretch>
        </p:blipFill>
        <p:spPr bwMode="auto">
          <a:xfrm>
            <a:off x="0" y="1277938"/>
            <a:ext cx="3913188" cy="558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164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2 - Εικόνα" descr="240618.jpg"/>
          <p:cNvPicPr>
            <a:picLocks noChangeAspect="1"/>
          </p:cNvPicPr>
          <p:nvPr/>
        </p:nvPicPr>
        <p:blipFill>
          <a:blip r:embed="rId2"/>
          <a:srcRect/>
          <a:stretch>
            <a:fillRect/>
          </a:stretch>
        </p:blipFill>
        <p:spPr bwMode="auto">
          <a:xfrm>
            <a:off x="571472" y="1071546"/>
            <a:ext cx="3505200" cy="5257800"/>
          </a:xfrm>
          <a:prstGeom prst="rect">
            <a:avLst/>
          </a:prstGeom>
          <a:noFill/>
          <a:ln w="9525">
            <a:noFill/>
            <a:miter lim="800000"/>
            <a:headEnd/>
            <a:tailEnd/>
          </a:ln>
        </p:spPr>
      </p:pic>
      <p:pic>
        <p:nvPicPr>
          <p:cNvPr id="54275" name="3 - Εικόνα" descr="agionoros.png"/>
          <p:cNvPicPr>
            <a:picLocks noChangeAspect="1"/>
          </p:cNvPicPr>
          <p:nvPr/>
        </p:nvPicPr>
        <p:blipFill>
          <a:blip r:embed="rId3"/>
          <a:srcRect/>
          <a:stretch>
            <a:fillRect/>
          </a:stretch>
        </p:blipFill>
        <p:spPr bwMode="auto">
          <a:xfrm>
            <a:off x="5000628" y="428604"/>
            <a:ext cx="3600450" cy="6189663"/>
          </a:xfrm>
          <a:prstGeom prst="rect">
            <a:avLst/>
          </a:prstGeom>
          <a:noFill/>
          <a:ln w="9525">
            <a:noFill/>
            <a:miter lim="800000"/>
            <a:headEnd/>
            <a:tailEnd/>
          </a:ln>
        </p:spPr>
      </p:pic>
    </p:spTree>
    <p:extLst>
      <p:ext uri="{BB962C8B-B14F-4D97-AF65-F5344CB8AC3E}">
        <p14:creationId xmlns:p14="http://schemas.microsoft.com/office/powerpoint/2010/main" val="37865795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lstStyle/>
          <a:p>
            <a:endParaRPr lang="el-GR"/>
          </a:p>
        </p:txBody>
      </p:sp>
      <p:pic>
        <p:nvPicPr>
          <p:cNvPr id="47106" name="Picture 2"/>
          <p:cNvPicPr>
            <a:picLocks noChangeAspect="1" noChangeArrowheads="1"/>
          </p:cNvPicPr>
          <p:nvPr/>
        </p:nvPicPr>
        <p:blipFill>
          <a:blip r:embed="rId2"/>
          <a:srcRect l="72652" t="36741" b="42337"/>
          <a:stretch>
            <a:fillRect/>
          </a:stretch>
        </p:blipFill>
        <p:spPr bwMode="auto">
          <a:xfrm>
            <a:off x="4071934" y="1000108"/>
            <a:ext cx="5234801" cy="5857892"/>
          </a:xfrm>
          <a:prstGeom prst="rect">
            <a:avLst/>
          </a:prstGeom>
          <a:noFill/>
          <a:ln w="9525">
            <a:noFill/>
            <a:miter lim="800000"/>
            <a:headEnd/>
            <a:tailEnd/>
          </a:ln>
          <a:effectLst/>
        </p:spPr>
      </p:pic>
      <p:pic>
        <p:nvPicPr>
          <p:cNvPr id="47107" name="Picture 3"/>
          <p:cNvPicPr>
            <a:picLocks noChangeAspect="1" noChangeArrowheads="1"/>
          </p:cNvPicPr>
          <p:nvPr/>
        </p:nvPicPr>
        <p:blipFill>
          <a:blip r:embed="rId3" cstate="print"/>
          <a:srcRect/>
          <a:stretch>
            <a:fillRect/>
          </a:stretch>
        </p:blipFill>
        <p:spPr bwMode="auto">
          <a:xfrm>
            <a:off x="0" y="0"/>
            <a:ext cx="4785360" cy="6999732"/>
          </a:xfrm>
          <a:prstGeom prst="rect">
            <a:avLst/>
          </a:prstGeom>
          <a:noFill/>
          <a:ln w="9525">
            <a:noFill/>
            <a:miter lim="800000"/>
            <a:headEnd/>
            <a:tailEnd/>
          </a:ln>
          <a:effectLst/>
        </p:spPr>
      </p:pic>
    </p:spTree>
    <p:extLst>
      <p:ext uri="{BB962C8B-B14F-4D97-AF65-F5344CB8AC3E}">
        <p14:creationId xmlns:p14="http://schemas.microsoft.com/office/powerpoint/2010/main" val="29426752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Table 4: Newer drug options in leprosy (modified from WHO Report of the global programme managers' meeting on leprosy control strategy. New Delhi, India, 2009 SEA-GLP-2009.6)"/>
          <p:cNvPicPr>
            <a:picLocks noChangeAspect="1" noChangeArrowheads="1"/>
          </p:cNvPicPr>
          <p:nvPr/>
        </p:nvPicPr>
        <p:blipFill>
          <a:blip r:embed="rId2"/>
          <a:srcRect/>
          <a:stretch>
            <a:fillRect/>
          </a:stretch>
        </p:blipFill>
        <p:spPr bwMode="auto">
          <a:xfrm>
            <a:off x="2000232" y="4286256"/>
            <a:ext cx="5120640" cy="2240280"/>
          </a:xfrm>
          <a:prstGeom prst="rect">
            <a:avLst/>
          </a:prstGeom>
          <a:noFill/>
        </p:spPr>
      </p:pic>
      <p:sp>
        <p:nvSpPr>
          <p:cNvPr id="6" name="5 - Ορθογώνιο"/>
          <p:cNvSpPr/>
          <p:nvPr/>
        </p:nvSpPr>
        <p:spPr>
          <a:xfrm>
            <a:off x="2643174" y="0"/>
            <a:ext cx="3507370" cy="369332"/>
          </a:xfrm>
          <a:prstGeom prst="rect">
            <a:avLst/>
          </a:prstGeom>
        </p:spPr>
        <p:txBody>
          <a:bodyPr wrap="none">
            <a:spAutoFit/>
          </a:bodyPr>
          <a:lstStyle/>
          <a:p>
            <a:r>
              <a:rPr lang="en-US" dirty="0"/>
              <a:t>WHO Multidrug Therapy Regimens.</a:t>
            </a:r>
            <a:endParaRPr lang="el-GR" dirty="0"/>
          </a:p>
        </p:txBody>
      </p:sp>
      <p:pic>
        <p:nvPicPr>
          <p:cNvPr id="44036" name="Picture 4" descr="http://img.medscapestatic.com/pi/meds/ckb/97/61497.jpg"/>
          <p:cNvPicPr>
            <a:picLocks noChangeAspect="1" noChangeArrowheads="1"/>
          </p:cNvPicPr>
          <p:nvPr/>
        </p:nvPicPr>
        <p:blipFill>
          <a:blip r:embed="rId3"/>
          <a:srcRect/>
          <a:stretch>
            <a:fillRect/>
          </a:stretch>
        </p:blipFill>
        <p:spPr bwMode="auto">
          <a:xfrm>
            <a:off x="2000232" y="357166"/>
            <a:ext cx="5114544" cy="3681984"/>
          </a:xfrm>
          <a:prstGeom prst="rect">
            <a:avLst/>
          </a:prstGeom>
          <a:noFill/>
        </p:spPr>
      </p:pic>
    </p:spTree>
    <p:extLst>
      <p:ext uri="{BB962C8B-B14F-4D97-AF65-F5344CB8AC3E}">
        <p14:creationId xmlns:p14="http://schemas.microsoft.com/office/powerpoint/2010/main" val="18229812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 Τίτλος"/>
          <p:cNvSpPr>
            <a:spLocks noGrp="1"/>
          </p:cNvSpPr>
          <p:nvPr>
            <p:ph type="ctrTitle"/>
          </p:nvPr>
        </p:nvSpPr>
        <p:spPr>
          <a:xfrm>
            <a:off x="285750" y="2130425"/>
            <a:ext cx="8358188" cy="1470025"/>
          </a:xfrm>
        </p:spPr>
        <p:txBody>
          <a:bodyPr/>
          <a:lstStyle/>
          <a:p>
            <a:r>
              <a:rPr lang="el-GR" sz="3600" dirty="0"/>
              <a:t>Φυματίωση</a:t>
            </a:r>
          </a:p>
        </p:txBody>
      </p:sp>
      <p:sp>
        <p:nvSpPr>
          <p:cNvPr id="3" name="2 - Υπότιτλος"/>
          <p:cNvSpPr>
            <a:spLocks noGrp="1"/>
          </p:cNvSpPr>
          <p:nvPr>
            <p:ph type="subTitle" idx="1"/>
          </p:nvPr>
        </p:nvSpPr>
        <p:spPr/>
        <p:txBody>
          <a:bodyPr/>
          <a:lstStyle/>
          <a:p>
            <a:pPr>
              <a:defRPr/>
            </a:pPr>
            <a:endParaRPr lang="el-GR" sz="2400" dirty="0"/>
          </a:p>
        </p:txBody>
      </p:sp>
    </p:spTree>
    <p:extLst>
      <p:ext uri="{BB962C8B-B14F-4D97-AF65-F5344CB8AC3E}">
        <p14:creationId xmlns:p14="http://schemas.microsoft.com/office/powerpoint/2010/main" val="27729936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2 - Θέση περιεχομένου"/>
          <p:cNvSpPr>
            <a:spLocks noGrp="1"/>
          </p:cNvSpPr>
          <p:nvPr>
            <p:ph idx="1"/>
          </p:nvPr>
        </p:nvSpPr>
        <p:spPr>
          <a:xfrm>
            <a:off x="285750" y="428625"/>
            <a:ext cx="8372475" cy="3214688"/>
          </a:xfrm>
        </p:spPr>
        <p:txBody>
          <a:bodyPr>
            <a:normAutofit lnSpcReduction="10000"/>
          </a:bodyPr>
          <a:lstStyle/>
          <a:p>
            <a:pPr>
              <a:buFont typeface="Arial" charset="0"/>
              <a:buNone/>
            </a:pPr>
            <a:r>
              <a:rPr lang="el-GR" sz="2400" i="1">
                <a:solidFill>
                  <a:srgbClr val="92D050"/>
                </a:solidFill>
              </a:rPr>
              <a:t>μυκοβακτήριο της φυματίωσης</a:t>
            </a:r>
            <a:endParaRPr lang="en-US" sz="2400" i="1">
              <a:solidFill>
                <a:srgbClr val="92D050"/>
              </a:solidFill>
            </a:endParaRPr>
          </a:p>
          <a:p>
            <a:r>
              <a:rPr lang="el-GR" sz="2400"/>
              <a:t>Η φυματίωση προσβάλει συνήθως τον πνεύμονα, αλλά μπορεί να επηρεάσει και άλλα μέρη του σώματος.</a:t>
            </a:r>
            <a:endParaRPr lang="en-US" sz="2400"/>
          </a:p>
          <a:p>
            <a:r>
              <a:rPr lang="el-GR" sz="2400"/>
              <a:t> Οι περισσότερες λοιμώξεις είναι ασυμπτωματικές και λανθάνουσες. Όμως</a:t>
            </a:r>
            <a:r>
              <a:rPr lang="en-US" sz="2400"/>
              <a:t> 1:10 </a:t>
            </a:r>
            <a:r>
              <a:rPr lang="el-GR" sz="2400"/>
              <a:t> λοιμώξεις σε λανθάνουσα μορφή εξελίσσεται σε ενεργό νόσο. </a:t>
            </a:r>
            <a:endParaRPr lang="en-US" sz="2400"/>
          </a:p>
          <a:p>
            <a:r>
              <a:rPr lang="el-GR" sz="2400"/>
              <a:t>Εφόσον η φυματίωση δεν αντιμετωπιστεί, αποβαίνει μοιραία στο 50% των ανθρώπων που έχουν μολυνθεί.</a:t>
            </a:r>
          </a:p>
        </p:txBody>
      </p:sp>
      <p:pic>
        <p:nvPicPr>
          <p:cNvPr id="4099" name="Picture 2" descr="TB Cul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17963"/>
            <a:ext cx="4267200"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65974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 Τίτλος"/>
          <p:cNvSpPr>
            <a:spLocks noGrp="1"/>
          </p:cNvSpPr>
          <p:nvPr>
            <p:ph type="title"/>
          </p:nvPr>
        </p:nvSpPr>
        <p:spPr/>
        <p:txBody>
          <a:bodyPr/>
          <a:lstStyle/>
          <a:p>
            <a:endParaRPr lang="el-GR"/>
          </a:p>
        </p:txBody>
      </p:sp>
      <p:sp>
        <p:nvSpPr>
          <p:cNvPr id="5123" name="2 - Θέση περιεχομένου"/>
          <p:cNvSpPr>
            <a:spLocks noGrp="1"/>
          </p:cNvSpPr>
          <p:nvPr>
            <p:ph idx="1"/>
          </p:nvPr>
        </p:nvSpPr>
        <p:spPr/>
        <p:txBody>
          <a:bodyPr/>
          <a:lstStyle/>
          <a:p>
            <a:endParaRPr lang="el-GR"/>
          </a:p>
        </p:txBody>
      </p:sp>
      <p:pic>
        <p:nvPicPr>
          <p:cNvPr id="5124" name="Picture 2" descr="https://upload.wikimedia.org/wikipedia/commons/thumb/2/2f/Tuberculosis_symptoms.svg/800px-Tuberculosis_symptom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642938"/>
            <a:ext cx="6400800" cy="567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71377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Rot="1" noChangeArrowheads="1"/>
          </p:cNvSpPr>
          <p:nvPr>
            <p:ph type="title"/>
          </p:nvPr>
        </p:nvSpPr>
        <p:spPr/>
        <p:txBody>
          <a:bodyPr/>
          <a:lstStyle/>
          <a:p>
            <a:pPr eaLnBrk="1" hangingPunct="1"/>
            <a:endParaRPr lang="el-GR"/>
          </a:p>
        </p:txBody>
      </p:sp>
      <p:sp>
        <p:nvSpPr>
          <p:cNvPr id="6147" name="Rectangle 6"/>
          <p:cNvSpPr>
            <a:spLocks noGrp="1" noChangeArrowheads="1"/>
          </p:cNvSpPr>
          <p:nvPr>
            <p:ph sz="half" idx="1"/>
          </p:nvPr>
        </p:nvSpPr>
        <p:spPr/>
        <p:txBody>
          <a:bodyPr/>
          <a:lstStyle/>
          <a:p>
            <a:pPr eaLnBrk="1" hangingPunct="1"/>
            <a:endParaRPr lang="el-GR" sz="2800"/>
          </a:p>
        </p:txBody>
      </p:sp>
      <p:sp>
        <p:nvSpPr>
          <p:cNvPr id="6148" name="Rectangle 7"/>
          <p:cNvSpPr>
            <a:spLocks noGrp="1" noChangeArrowheads="1"/>
          </p:cNvSpPr>
          <p:nvPr>
            <p:ph type="body" sz="half" idx="2"/>
          </p:nvPr>
        </p:nvSpPr>
        <p:spPr/>
        <p:txBody>
          <a:bodyPr/>
          <a:lstStyle/>
          <a:p>
            <a:pPr eaLnBrk="1" hangingPunct="1">
              <a:buFont typeface="Wingdings" pitchFamily="2" charset="2"/>
              <a:buNone/>
            </a:pPr>
            <a:endParaRPr lang="el-GR" sz="2800"/>
          </a:p>
        </p:txBody>
      </p:sp>
      <p:pic>
        <p:nvPicPr>
          <p:cNvPr id="61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400175"/>
            <a:ext cx="5086350" cy="391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3357563"/>
            <a:ext cx="1658937"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76250"/>
            <a:ext cx="2201862" cy="227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07726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3 - Τίτλος"/>
          <p:cNvSpPr>
            <a:spLocks noGrp="1"/>
          </p:cNvSpPr>
          <p:nvPr>
            <p:ph type="title"/>
          </p:nvPr>
        </p:nvSpPr>
        <p:spPr/>
        <p:txBody>
          <a:bodyPr/>
          <a:lstStyle/>
          <a:p>
            <a:pPr eaLnBrk="1" hangingPunct="1"/>
            <a:endParaRPr lang="el-GR"/>
          </a:p>
        </p:txBody>
      </p:sp>
      <p:pic>
        <p:nvPicPr>
          <p:cNvPr id="7171" name="5 - Θέση περιεχομένου" descr="fig1-6_textmedium.jpe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71750" y="1000125"/>
            <a:ext cx="4144963" cy="5402263"/>
          </a:xfrm>
        </p:spPr>
      </p:pic>
    </p:spTree>
    <p:extLst>
      <p:ext uri="{BB962C8B-B14F-4D97-AF65-F5344CB8AC3E}">
        <p14:creationId xmlns:p14="http://schemas.microsoft.com/office/powerpoint/2010/main" val="31547343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539750" y="273050"/>
            <a:ext cx="7920038" cy="852488"/>
          </a:xfrm>
        </p:spPr>
        <p:txBody>
          <a:bodyPr/>
          <a:lstStyle/>
          <a:p>
            <a:pPr algn="ctr" eaLnBrk="1" hangingPunct="1"/>
            <a:r>
              <a:rPr lang="el-GR" sz="2800"/>
              <a:t>Νόσος του </a:t>
            </a:r>
            <a:r>
              <a:rPr lang="fr-FR" sz="2800"/>
              <a:t>Pott</a:t>
            </a:r>
            <a:endParaRPr lang="el-GR" sz="2800"/>
          </a:p>
        </p:txBody>
      </p:sp>
      <p:sp>
        <p:nvSpPr>
          <p:cNvPr id="8195" name="Text Placeholder 2"/>
          <p:cNvSpPr>
            <a:spLocks noGrp="1"/>
          </p:cNvSpPr>
          <p:nvPr>
            <p:ph type="body" idx="2"/>
          </p:nvPr>
        </p:nvSpPr>
        <p:spPr/>
        <p:txBody>
          <a:bodyPr/>
          <a:lstStyle/>
          <a:p>
            <a:pPr marL="53975" eaLnBrk="1" hangingPunct="1"/>
            <a:endParaRPr lang="el-GR"/>
          </a:p>
        </p:txBody>
      </p:sp>
      <p:pic>
        <p:nvPicPr>
          <p:cNvPr id="8196" name="Content Placeholder 4" descr="24.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14438" t="15781" r="55373" b="53589"/>
          <a:stretch>
            <a:fillRect/>
          </a:stretch>
        </p:blipFill>
        <p:spPr>
          <a:xfrm>
            <a:off x="395288" y="1628775"/>
            <a:ext cx="2282825" cy="3275013"/>
          </a:xfrm>
        </p:spPr>
      </p:pic>
      <p:pic>
        <p:nvPicPr>
          <p:cNvPr id="8197" name="Picture 5" descr="24.JPG"/>
          <p:cNvPicPr>
            <a:picLocks noChangeAspect="1"/>
          </p:cNvPicPr>
          <p:nvPr/>
        </p:nvPicPr>
        <p:blipFill>
          <a:blip r:embed="rId2" cstate="print">
            <a:extLst>
              <a:ext uri="{28A0092B-C50C-407E-A947-70E740481C1C}">
                <a14:useLocalDpi xmlns:a14="http://schemas.microsoft.com/office/drawing/2010/main" val="0"/>
              </a:ext>
            </a:extLst>
          </a:blip>
          <a:srcRect l="55363" t="51042" r="13174" b="18216"/>
          <a:stretch>
            <a:fillRect/>
          </a:stretch>
        </p:blipFill>
        <p:spPr bwMode="auto">
          <a:xfrm>
            <a:off x="2771775" y="1649413"/>
            <a:ext cx="237807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Content Placeholder 4" descr="22.JPG"/>
          <p:cNvPicPr>
            <a:picLocks noChangeAspect="1"/>
          </p:cNvPicPr>
          <p:nvPr/>
        </p:nvPicPr>
        <p:blipFill>
          <a:blip r:embed="rId3">
            <a:extLst>
              <a:ext uri="{28A0092B-C50C-407E-A947-70E740481C1C}">
                <a14:useLocalDpi xmlns:a14="http://schemas.microsoft.com/office/drawing/2010/main" val="0"/>
              </a:ext>
            </a:extLst>
          </a:blip>
          <a:srcRect l="14175" t="11696" r="5493" b="13120"/>
          <a:stretch>
            <a:fillRect/>
          </a:stretch>
        </p:blipFill>
        <p:spPr bwMode="auto">
          <a:xfrm>
            <a:off x="5545138" y="1557338"/>
            <a:ext cx="376555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78717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Τίτλος"/>
          <p:cNvSpPr>
            <a:spLocks noGrp="1"/>
          </p:cNvSpPr>
          <p:nvPr>
            <p:ph type="title"/>
          </p:nvPr>
        </p:nvSpPr>
        <p:spPr/>
        <p:txBody>
          <a:bodyPr/>
          <a:lstStyle/>
          <a:p>
            <a:endParaRPr lang="el-GR"/>
          </a:p>
        </p:txBody>
      </p:sp>
      <p:sp>
        <p:nvSpPr>
          <p:cNvPr id="9219" name="2 - Θέση περιεχομένου"/>
          <p:cNvSpPr>
            <a:spLocks noGrp="1"/>
          </p:cNvSpPr>
          <p:nvPr>
            <p:ph idx="1"/>
          </p:nvPr>
        </p:nvSpPr>
        <p:spPr/>
        <p:txBody>
          <a:bodyPr/>
          <a:lstStyle/>
          <a:p>
            <a:r>
              <a:rPr lang="el-GR"/>
              <a:t>φθίσις &lt; φθίω / φθίνω</a:t>
            </a:r>
            <a:r>
              <a:rPr lang="el-GR">
                <a:sym typeface="Wingdings" pitchFamily="2" charset="2"/>
              </a:rPr>
              <a:t> </a:t>
            </a:r>
            <a:r>
              <a:rPr lang="el-GR" i="1">
                <a:sym typeface="Wingdings" pitchFamily="2" charset="2"/>
              </a:rPr>
              <a:t>φθισικός, φθισιατρείο</a:t>
            </a:r>
          </a:p>
          <a:p>
            <a:pPr>
              <a:buFont typeface="Arial" charset="0"/>
              <a:buNone/>
            </a:pPr>
            <a:endParaRPr lang="el-GR" i="1">
              <a:sym typeface="Wingdings" pitchFamily="2" charset="2"/>
            </a:endParaRPr>
          </a:p>
          <a:p>
            <a:r>
              <a:rPr lang="el-GR"/>
              <a:t>Τη φυµατίωση περιγράφει ο Ιπποκράτης (460- 370 π.Χ.) ως </a:t>
            </a:r>
            <a:r>
              <a:rPr lang="el-GR" i="1"/>
              <a:t>φθίση ή φθόη </a:t>
            </a:r>
          </a:p>
        </p:txBody>
      </p:sp>
    </p:spTree>
    <p:extLst>
      <p:ext uri="{BB962C8B-B14F-4D97-AF65-F5344CB8AC3E}">
        <p14:creationId xmlns:p14="http://schemas.microsoft.com/office/powerpoint/2010/main" val="2220566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641226"/>
          </a:xfrm>
        </p:spPr>
        <p:txBody>
          <a:bodyPr>
            <a:normAutofit fontScale="90000"/>
          </a:bodyPr>
          <a:lstStyle/>
          <a:p>
            <a:pPr marL="484632" indent="0" algn="ctr" eaLnBrk="1" fontAlgn="auto" hangingPunct="1">
              <a:spcAft>
                <a:spcPts val="0"/>
              </a:spcAft>
              <a:defRPr/>
            </a:pPr>
            <a:br>
              <a:rPr lang="en-US" sz="3200" b="1" dirty="0">
                <a:solidFill>
                  <a:schemeClr val="accent1">
                    <a:tint val="83000"/>
                    <a:satMod val="150000"/>
                  </a:schemeClr>
                </a:solidFill>
              </a:rPr>
            </a:br>
            <a:r>
              <a:rPr lang="el-GR" sz="3200" b="1" dirty="0">
                <a:solidFill>
                  <a:schemeClr val="accent1">
                    <a:tint val="83000"/>
                    <a:satMod val="150000"/>
                  </a:schemeClr>
                </a:solidFill>
              </a:rPr>
              <a:t>Μαύρος Θάνατος (1346-1351)</a:t>
            </a:r>
            <a:br>
              <a:rPr lang="en-US" sz="3200" b="1" dirty="0">
                <a:solidFill>
                  <a:schemeClr val="accent1">
                    <a:tint val="83000"/>
                    <a:satMod val="150000"/>
                  </a:schemeClr>
                </a:solidFill>
              </a:rPr>
            </a:br>
            <a:endParaRPr lang="el-GR" sz="3200" b="1" dirty="0">
              <a:solidFill>
                <a:schemeClr val="accent1">
                  <a:tint val="83000"/>
                  <a:satMod val="150000"/>
                </a:schemeClr>
              </a:solidFill>
            </a:endParaRPr>
          </a:p>
        </p:txBody>
      </p:sp>
      <p:pic>
        <p:nvPicPr>
          <p:cNvPr id="24579" name="Content Placeholder 3" descr="Spread-Of-The-Black-Death.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00113" y="1268413"/>
            <a:ext cx="7620000" cy="4572000"/>
          </a:xfrm>
        </p:spPr>
      </p:pic>
    </p:spTree>
    <p:extLst>
      <p:ext uri="{BB962C8B-B14F-4D97-AF65-F5344CB8AC3E}">
        <p14:creationId xmlns:p14="http://schemas.microsoft.com/office/powerpoint/2010/main" val="12258126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 Τίτλος"/>
          <p:cNvSpPr>
            <a:spLocks noGrp="1"/>
          </p:cNvSpPr>
          <p:nvPr>
            <p:ph type="title"/>
          </p:nvPr>
        </p:nvSpPr>
        <p:spPr/>
        <p:txBody>
          <a:bodyPr/>
          <a:lstStyle/>
          <a:p>
            <a:pPr eaLnBrk="1" hangingPunct="1"/>
            <a:r>
              <a:rPr lang="el-GR" sz="3200"/>
              <a:t>Girolamo Fracastoro (1478-1553)</a:t>
            </a:r>
          </a:p>
        </p:txBody>
      </p:sp>
      <p:pic>
        <p:nvPicPr>
          <p:cNvPr id="10243" name="3 - Θέση περιεχομένου" descr="syphilis, fig.1.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428625" y="1500188"/>
            <a:ext cx="3232150" cy="4525962"/>
          </a:xfrm>
        </p:spPr>
      </p:pic>
      <p:sp>
        <p:nvSpPr>
          <p:cNvPr id="10244" name="6 - Θέση περιεχομένου"/>
          <p:cNvSpPr>
            <a:spLocks noGrp="1"/>
          </p:cNvSpPr>
          <p:nvPr>
            <p:ph sz="half" idx="2"/>
          </p:nvPr>
        </p:nvSpPr>
        <p:spPr>
          <a:xfrm>
            <a:off x="3857625" y="1600200"/>
            <a:ext cx="5286375" cy="4686300"/>
          </a:xfrm>
        </p:spPr>
        <p:txBody>
          <a:bodyPr/>
          <a:lstStyle/>
          <a:p>
            <a:pPr eaLnBrk="1" hangingPunct="1"/>
            <a:r>
              <a:rPr lang="el-GR"/>
              <a:t>η φθίση μεταδιδόταν από έναν αόρατο</a:t>
            </a:r>
            <a:r>
              <a:rPr lang="en-US"/>
              <a:t> </a:t>
            </a:r>
            <a:r>
              <a:rPr lang="el-GR"/>
              <a:t>μικροοργανισμό συνήθως με άμεση μετάδοση ή από τις εκκρίσεις του ασθενή. </a:t>
            </a:r>
            <a:endParaRPr lang="en-US"/>
          </a:p>
          <a:p>
            <a:pPr eaLnBrk="1" hangingPunct="1"/>
            <a:r>
              <a:rPr lang="el-GR"/>
              <a:t>Λανθασμένα πίστευε ότι η νόσος είχε κληρονομικό χαρακτήρα και ότι  μπορούσε να επιβιώσει για δύο ή τρία χρόνια στα ενδύματα.</a:t>
            </a:r>
          </a:p>
          <a:p>
            <a:pPr eaLnBrk="1" hangingPunct="1"/>
            <a:endParaRPr lang="el-GR"/>
          </a:p>
        </p:txBody>
      </p:sp>
    </p:spTree>
    <p:extLst>
      <p:ext uri="{BB962C8B-B14F-4D97-AF65-F5344CB8AC3E}">
        <p14:creationId xmlns:p14="http://schemas.microsoft.com/office/powerpoint/2010/main" val="17327736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 Τίτλος"/>
          <p:cNvSpPr>
            <a:spLocks noGrp="1"/>
          </p:cNvSpPr>
          <p:nvPr>
            <p:ph type="title"/>
          </p:nvPr>
        </p:nvSpPr>
        <p:spPr/>
        <p:txBody>
          <a:bodyPr/>
          <a:lstStyle/>
          <a:p>
            <a:pPr eaLnBrk="1" hangingPunct="1"/>
            <a:r>
              <a:rPr lang="el-GR" sz="3200"/>
              <a:t>Franciscus de le Boë, </a:t>
            </a:r>
            <a:r>
              <a:rPr lang="el-GR" sz="3200" i="1"/>
              <a:t> Sylvius</a:t>
            </a:r>
            <a:r>
              <a:rPr lang="el-GR" sz="3200"/>
              <a:t> (1614-1672)</a:t>
            </a:r>
          </a:p>
        </p:txBody>
      </p:sp>
      <p:sp>
        <p:nvSpPr>
          <p:cNvPr id="11267" name="7 - Θέση περιεχομένου"/>
          <p:cNvSpPr>
            <a:spLocks noGrp="1"/>
          </p:cNvSpPr>
          <p:nvPr>
            <p:ph sz="half" idx="2"/>
          </p:nvPr>
        </p:nvSpPr>
        <p:spPr>
          <a:xfrm>
            <a:off x="4143375" y="1928813"/>
            <a:ext cx="4538663" cy="4525962"/>
          </a:xfrm>
        </p:spPr>
        <p:txBody>
          <a:bodyPr>
            <a:normAutofit fontScale="47500" lnSpcReduction="20000"/>
          </a:bodyPr>
          <a:lstStyle/>
          <a:p>
            <a:pPr eaLnBrk="1" hangingPunct="1"/>
            <a:r>
              <a:rPr lang="el-GR"/>
              <a:t>διέκρινε τις διάφορες μορφές της φυματίωσης και ήταν ο πρώτος που</a:t>
            </a:r>
            <a:r>
              <a:rPr lang="en-US"/>
              <a:t> </a:t>
            </a:r>
            <a:r>
              <a:rPr lang="el-GR">
                <a:solidFill>
                  <a:srgbClr val="92D050"/>
                </a:solidFill>
              </a:rPr>
              <a:t>συσχέτισε τις δερματικές εξελκώσεις της χοιράδωσης με τη πνευμονική φυματίωση</a:t>
            </a:r>
            <a:r>
              <a:rPr lang="el-GR"/>
              <a:t>. </a:t>
            </a:r>
          </a:p>
          <a:p>
            <a:pPr eaLnBrk="1" hangingPunct="1"/>
            <a:endParaRPr lang="el-GR"/>
          </a:p>
        </p:txBody>
      </p:sp>
      <p:pic>
        <p:nvPicPr>
          <p:cNvPr id="11268" name="Picture 6" descr="http://www.biusante.parisdescartes.fr/images/banque/zoom/052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785938"/>
            <a:ext cx="31591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5 - Θέση περιεχομένου"/>
          <p:cNvSpPr>
            <a:spLocks noGrp="1"/>
          </p:cNvSpPr>
          <p:nvPr>
            <p:ph sz="half" idx="1"/>
          </p:nvPr>
        </p:nvSpPr>
        <p:spPr>
          <a:xfrm>
            <a:off x="3500438" y="1600200"/>
            <a:ext cx="995362" cy="257175"/>
          </a:xfrm>
        </p:spPr>
        <p:txBody>
          <a:bodyPr>
            <a:normAutofit fontScale="47500" lnSpcReduction="20000"/>
          </a:bodyPr>
          <a:lstStyle/>
          <a:p>
            <a:endParaRPr lang="el-GR"/>
          </a:p>
        </p:txBody>
      </p:sp>
    </p:spTree>
    <p:extLst>
      <p:ext uri="{BB962C8B-B14F-4D97-AF65-F5344CB8AC3E}">
        <p14:creationId xmlns:p14="http://schemas.microsoft.com/office/powerpoint/2010/main" val="1158745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4"/>
          <p:cNvSpPr>
            <a:spLocks noGrp="1"/>
          </p:cNvSpPr>
          <p:nvPr>
            <p:ph type="title"/>
          </p:nvPr>
        </p:nvSpPr>
        <p:spPr>
          <a:xfrm>
            <a:off x="428625" y="512763"/>
            <a:ext cx="8258175" cy="1487487"/>
          </a:xfrm>
        </p:spPr>
        <p:txBody>
          <a:bodyPr/>
          <a:lstStyle/>
          <a:p>
            <a:pPr algn="l" eaLnBrk="1" hangingPunct="1"/>
            <a:r>
              <a:rPr lang="el-GR" sz="2800"/>
              <a:t>  </a:t>
            </a:r>
            <a:r>
              <a:rPr lang="fr-FR" sz="2800"/>
              <a:t>Leopold von Auenbrugger</a:t>
            </a:r>
            <a:r>
              <a:rPr lang="en-US" sz="2800"/>
              <a:t> - </a:t>
            </a:r>
            <a:r>
              <a:rPr lang="fr-FR" sz="2800" i="1"/>
              <a:t>Inventum novum  </a:t>
            </a:r>
            <a:r>
              <a:rPr lang="fr-FR" sz="2800"/>
              <a:t>(1761)</a:t>
            </a:r>
            <a:endParaRPr lang="el-GR" sz="2800"/>
          </a:p>
        </p:txBody>
      </p:sp>
      <p:pic>
        <p:nvPicPr>
          <p:cNvPr id="12291" name="Content Placeholder 4" descr="_auenbrugger1.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7859" t="16837" r="10716" b="43500"/>
          <a:stretch>
            <a:fillRect/>
          </a:stretch>
        </p:blipFill>
        <p:spPr>
          <a:xfrm>
            <a:off x="500063" y="2286000"/>
            <a:ext cx="4805362" cy="3773488"/>
          </a:xfrm>
        </p:spPr>
      </p:pic>
      <p:pic>
        <p:nvPicPr>
          <p:cNvPr id="12292" name="Picture 6" descr="Image result for inventum novum auenbrug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1928813"/>
            <a:ext cx="2344737" cy="414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5 - Θέση περιεχομένου"/>
          <p:cNvSpPr>
            <a:spLocks noGrp="1"/>
          </p:cNvSpPr>
          <p:nvPr>
            <p:ph sz="half" idx="1"/>
          </p:nvPr>
        </p:nvSpPr>
        <p:spPr/>
        <p:txBody>
          <a:bodyPr/>
          <a:lstStyle/>
          <a:p>
            <a:endParaRPr lang="el-GR"/>
          </a:p>
        </p:txBody>
      </p:sp>
    </p:spTree>
    <p:extLst>
      <p:ext uri="{BB962C8B-B14F-4D97-AF65-F5344CB8AC3E}">
        <p14:creationId xmlns:p14="http://schemas.microsoft.com/office/powerpoint/2010/main" val="30341145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4 - Τίτλος"/>
          <p:cNvSpPr>
            <a:spLocks noGrp="1"/>
          </p:cNvSpPr>
          <p:nvPr>
            <p:ph type="title"/>
          </p:nvPr>
        </p:nvSpPr>
        <p:spPr>
          <a:xfrm>
            <a:off x="500063" y="500063"/>
            <a:ext cx="8229600" cy="1143000"/>
          </a:xfrm>
        </p:spPr>
        <p:txBody>
          <a:bodyPr/>
          <a:lstStyle/>
          <a:p>
            <a:pPr eaLnBrk="1" hangingPunct="1"/>
            <a:r>
              <a:rPr lang="en-US" sz="2800"/>
              <a:t>Jean – Nicolas Corvisart des Marets (1755 - 1821)</a:t>
            </a:r>
            <a:r>
              <a:rPr lang="el-GR" sz="2800"/>
              <a:t> </a:t>
            </a:r>
            <a:br>
              <a:rPr lang="el-GR" sz="2800"/>
            </a:br>
            <a:endParaRPr lang="el-GR" sz="2800"/>
          </a:p>
        </p:txBody>
      </p:sp>
      <p:sp>
        <p:nvSpPr>
          <p:cNvPr id="13315" name="Subtitle 4"/>
          <p:cNvSpPr>
            <a:spLocks noGrp="1"/>
          </p:cNvSpPr>
          <p:nvPr>
            <p:ph idx="1"/>
          </p:nvPr>
        </p:nvSpPr>
        <p:spPr>
          <a:xfrm>
            <a:off x="6072188" y="1600200"/>
            <a:ext cx="2614612" cy="3114675"/>
          </a:xfrm>
        </p:spPr>
        <p:txBody>
          <a:bodyPr/>
          <a:lstStyle/>
          <a:p>
            <a:pPr eaLnBrk="1" hangingPunct="1">
              <a:spcBef>
                <a:spcPct val="0"/>
              </a:spcBef>
            </a:pPr>
            <a:endParaRPr lang="el-GR" sz="2800" b="1"/>
          </a:p>
        </p:txBody>
      </p:sp>
      <p:pic>
        <p:nvPicPr>
          <p:cNvPr id="13316" name="Content Placeholder 3" descr="Jean-Nicolas_Corvisa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43063"/>
            <a:ext cx="375920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6" descr="http://www.biusante.parisdescartes.fr/images/banque/zoom/093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75" y="1643063"/>
            <a:ext cx="26749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866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 Τίτλος"/>
          <p:cNvSpPr>
            <a:spLocks noGrp="1"/>
          </p:cNvSpPr>
          <p:nvPr>
            <p:ph type="title"/>
          </p:nvPr>
        </p:nvSpPr>
        <p:spPr/>
        <p:txBody>
          <a:bodyPr/>
          <a:lstStyle/>
          <a:p>
            <a:pPr eaLnBrk="1" hangingPunct="1"/>
            <a:r>
              <a:rPr lang="el-GR" sz="3200"/>
              <a:t>Percivall Pott (1713-1788)</a:t>
            </a:r>
          </a:p>
        </p:txBody>
      </p:sp>
      <p:sp>
        <p:nvSpPr>
          <p:cNvPr id="14339" name="2 - Θέση περιεχομένου"/>
          <p:cNvSpPr>
            <a:spLocks noGrp="1"/>
          </p:cNvSpPr>
          <p:nvPr>
            <p:ph idx="1"/>
          </p:nvPr>
        </p:nvSpPr>
        <p:spPr>
          <a:xfrm>
            <a:off x="4572000" y="1600200"/>
            <a:ext cx="4114800" cy="4525963"/>
          </a:xfrm>
        </p:spPr>
        <p:txBody>
          <a:bodyPr/>
          <a:lstStyle/>
          <a:p>
            <a:pPr eaLnBrk="1" hangingPunct="1"/>
            <a:r>
              <a:rPr lang="el-GR" sz="2800"/>
              <a:t>το 1779</a:t>
            </a:r>
            <a:r>
              <a:rPr lang="en-US" sz="2800"/>
              <a:t> </a:t>
            </a:r>
            <a:r>
              <a:rPr lang="el-GR" sz="2800"/>
              <a:t>περιέγραψε τις σπονδυλικές βλάβες</a:t>
            </a:r>
            <a:r>
              <a:rPr lang="en-US" sz="2800"/>
              <a:t> </a:t>
            </a:r>
            <a:r>
              <a:rPr lang="el-GR" sz="2800"/>
              <a:t>που προκαλούνται από τη νόσο </a:t>
            </a:r>
          </a:p>
        </p:txBody>
      </p:sp>
      <p:pic>
        <p:nvPicPr>
          <p:cNvPr id="14340" name="3 - Εικόνα" descr="wmr_rcs_rcssc_p_193_624x54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357313"/>
            <a:ext cx="41719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88890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 Τίτλος"/>
          <p:cNvSpPr>
            <a:spLocks noGrp="1"/>
          </p:cNvSpPr>
          <p:nvPr>
            <p:ph type="title"/>
          </p:nvPr>
        </p:nvSpPr>
        <p:spPr/>
        <p:txBody>
          <a:bodyPr/>
          <a:lstStyle/>
          <a:p>
            <a:pPr eaLnBrk="1" hangingPunct="1"/>
            <a:r>
              <a:rPr lang="en-US" sz="3200"/>
              <a:t>René-Théophile-Hyacinthe Laennec</a:t>
            </a:r>
            <a:r>
              <a:rPr lang="el-GR" sz="3200"/>
              <a:t>(1781-1826)</a:t>
            </a:r>
          </a:p>
        </p:txBody>
      </p:sp>
      <p:pic>
        <p:nvPicPr>
          <p:cNvPr id="15363" name="Picture 7" descr="http://www.biusante.parisdescartes.fr/images/banque/zoom/anmpx19x18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143000"/>
            <a:ext cx="4330700"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6 - Θέση περιεχομένου"/>
          <p:cNvSpPr>
            <a:spLocks noGrp="1"/>
          </p:cNvSpPr>
          <p:nvPr>
            <p:ph idx="1"/>
          </p:nvPr>
        </p:nvSpPr>
        <p:spPr/>
        <p:txBody>
          <a:bodyPr/>
          <a:lstStyle/>
          <a:p>
            <a:endParaRPr lang="el-GR"/>
          </a:p>
        </p:txBody>
      </p:sp>
      <p:pic>
        <p:nvPicPr>
          <p:cNvPr id="15365" name="Picture 2" descr="http://www.biusante.parisdescartes.fr/images/banque/zoom/anmpx47x0010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6013" y="1285875"/>
            <a:ext cx="4217987"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5854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 Τίτλος"/>
          <p:cNvSpPr>
            <a:spLocks noGrp="1"/>
          </p:cNvSpPr>
          <p:nvPr>
            <p:ph type="title"/>
          </p:nvPr>
        </p:nvSpPr>
        <p:spPr/>
        <p:txBody>
          <a:bodyPr/>
          <a:lstStyle/>
          <a:p>
            <a:endParaRPr lang="el-GR"/>
          </a:p>
        </p:txBody>
      </p:sp>
      <p:sp>
        <p:nvSpPr>
          <p:cNvPr id="16387" name="2 - Θέση περιεχομένου"/>
          <p:cNvSpPr>
            <a:spLocks noGrp="1"/>
          </p:cNvSpPr>
          <p:nvPr>
            <p:ph idx="1"/>
          </p:nvPr>
        </p:nvSpPr>
        <p:spPr/>
        <p:txBody>
          <a:bodyPr/>
          <a:lstStyle/>
          <a:p>
            <a:endParaRPr lang="el-GR"/>
          </a:p>
        </p:txBody>
      </p:sp>
      <p:pic>
        <p:nvPicPr>
          <p:cNvPr id="16388" name="Picture 5" descr="http://www.biusante.parisdescartes.fr/images/banque/zoom/anmo0508.jpg"/>
          <p:cNvPicPr>
            <a:picLocks noChangeAspect="1" noChangeArrowheads="1"/>
          </p:cNvPicPr>
          <p:nvPr/>
        </p:nvPicPr>
        <p:blipFill>
          <a:blip r:embed="rId2">
            <a:extLst>
              <a:ext uri="{28A0092B-C50C-407E-A947-70E740481C1C}">
                <a14:useLocalDpi xmlns:a14="http://schemas.microsoft.com/office/drawing/2010/main" val="0"/>
              </a:ext>
            </a:extLst>
          </a:blip>
          <a:srcRect t="5624" b="5499"/>
          <a:stretch>
            <a:fillRect/>
          </a:stretch>
        </p:blipFill>
        <p:spPr bwMode="auto">
          <a:xfrm>
            <a:off x="2214563" y="642938"/>
            <a:ext cx="3835400" cy="56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52402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 Τίτλος"/>
          <p:cNvSpPr>
            <a:spLocks noGrp="1"/>
          </p:cNvSpPr>
          <p:nvPr>
            <p:ph type="title"/>
          </p:nvPr>
        </p:nvSpPr>
        <p:spPr/>
        <p:txBody>
          <a:bodyPr/>
          <a:lstStyle/>
          <a:p>
            <a:pPr eaLnBrk="1" hangingPunct="1"/>
            <a:r>
              <a:rPr lang="el-GR" sz="3600"/>
              <a:t>J</a:t>
            </a:r>
            <a:r>
              <a:rPr lang="en-US" sz="3600"/>
              <a:t>ohann</a:t>
            </a:r>
            <a:r>
              <a:rPr lang="el-GR" sz="3600"/>
              <a:t> L</a:t>
            </a:r>
            <a:r>
              <a:rPr lang="en-US" sz="3600"/>
              <a:t>ucas</a:t>
            </a:r>
            <a:r>
              <a:rPr lang="el-GR" sz="3600"/>
              <a:t> Schonlein (1793-1864)</a:t>
            </a:r>
          </a:p>
        </p:txBody>
      </p:sp>
      <p:sp>
        <p:nvSpPr>
          <p:cNvPr id="18435" name="5 - Θέση περιεχομένου"/>
          <p:cNvSpPr>
            <a:spLocks noGrp="1"/>
          </p:cNvSpPr>
          <p:nvPr>
            <p:ph sz="half" idx="2"/>
          </p:nvPr>
        </p:nvSpPr>
        <p:spPr/>
        <p:txBody>
          <a:bodyPr/>
          <a:lstStyle/>
          <a:p>
            <a:pPr eaLnBrk="1" hangingPunct="1"/>
            <a:r>
              <a:rPr lang="el-GR"/>
              <a:t>πρότεινε τον όρο «φυματίωση» για την ονομασία της νόσου</a:t>
            </a:r>
          </a:p>
          <a:p>
            <a:pPr eaLnBrk="1" hangingPunct="1"/>
            <a:endParaRPr lang="el-GR"/>
          </a:p>
        </p:txBody>
      </p:sp>
      <p:pic>
        <p:nvPicPr>
          <p:cNvPr id="18436" name="Picture 6" descr="http://www.biusante.parisdescartes.fr/images/banque/zoom/CIPB06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34226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5 - Θέση περιεχομένου"/>
          <p:cNvSpPr>
            <a:spLocks noGrp="1"/>
          </p:cNvSpPr>
          <p:nvPr>
            <p:ph sz="half" idx="1"/>
          </p:nvPr>
        </p:nvSpPr>
        <p:spPr/>
        <p:txBody>
          <a:bodyPr/>
          <a:lstStyle/>
          <a:p>
            <a:endParaRPr lang="el-GR"/>
          </a:p>
        </p:txBody>
      </p:sp>
    </p:spTree>
    <p:extLst>
      <p:ext uri="{BB962C8B-B14F-4D97-AF65-F5344CB8AC3E}">
        <p14:creationId xmlns:p14="http://schemas.microsoft.com/office/powerpoint/2010/main" val="35625062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 Τίτλος"/>
          <p:cNvSpPr>
            <a:spLocks noGrp="1"/>
          </p:cNvSpPr>
          <p:nvPr>
            <p:ph type="title"/>
          </p:nvPr>
        </p:nvSpPr>
        <p:spPr/>
        <p:txBody>
          <a:bodyPr/>
          <a:lstStyle/>
          <a:p>
            <a:pPr eaLnBrk="1" hangingPunct="1"/>
            <a:r>
              <a:rPr lang="fr-FR" sz="3600"/>
              <a:t>Jean Antoine Villemin</a:t>
            </a:r>
            <a:r>
              <a:rPr lang="el-GR" sz="3600"/>
              <a:t> (1827-1892)</a:t>
            </a:r>
          </a:p>
        </p:txBody>
      </p:sp>
      <p:pic>
        <p:nvPicPr>
          <p:cNvPr id="19459" name="4 - Θέση περιεχομένου" descr="b025691.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00063" y="1357313"/>
            <a:ext cx="3895725" cy="5267325"/>
          </a:xfrm>
        </p:spPr>
      </p:pic>
      <p:sp>
        <p:nvSpPr>
          <p:cNvPr id="19460" name="3 - Θέση περιεχομένου"/>
          <p:cNvSpPr>
            <a:spLocks noGrp="1"/>
          </p:cNvSpPr>
          <p:nvPr>
            <p:ph sz="half" idx="2"/>
          </p:nvPr>
        </p:nvSpPr>
        <p:spPr>
          <a:xfrm>
            <a:off x="4648200" y="1600200"/>
            <a:ext cx="4038600" cy="4900613"/>
          </a:xfrm>
        </p:spPr>
        <p:txBody>
          <a:bodyPr/>
          <a:lstStyle/>
          <a:p>
            <a:pPr eaLnBrk="1" hangingPunct="1"/>
            <a:r>
              <a:rPr lang="el-GR"/>
              <a:t>καταρρίπτει τη θεωρία  περί κληρονομικότητας της νόσου. </a:t>
            </a:r>
          </a:p>
          <a:p>
            <a:pPr eaLnBrk="1" hangingPunct="1">
              <a:buFont typeface="Arial" charset="0"/>
              <a:buNone/>
            </a:pPr>
            <a:endParaRPr lang="el-GR"/>
          </a:p>
          <a:p>
            <a:pPr eaLnBrk="1" hangingPunct="1"/>
            <a:r>
              <a:rPr lang="el-GR"/>
              <a:t>αναφέρει ότι η φυματίωση είναι μεταδιδόμενο νόσημα που μπορεί να ενοφθαλμιστεί στα ζώα.</a:t>
            </a:r>
          </a:p>
        </p:txBody>
      </p:sp>
    </p:spTree>
    <p:extLst>
      <p:ext uri="{BB962C8B-B14F-4D97-AF65-F5344CB8AC3E}">
        <p14:creationId xmlns:p14="http://schemas.microsoft.com/office/powerpoint/2010/main" val="7430853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 Τίτλος"/>
          <p:cNvSpPr>
            <a:spLocks noGrp="1"/>
          </p:cNvSpPr>
          <p:nvPr>
            <p:ph type="title"/>
          </p:nvPr>
        </p:nvSpPr>
        <p:spPr/>
        <p:txBody>
          <a:bodyPr/>
          <a:lstStyle/>
          <a:p>
            <a:pPr eaLnBrk="1" hangingPunct="1"/>
            <a:r>
              <a:rPr lang="en-US" sz="3600"/>
              <a:t>Robert Koch </a:t>
            </a:r>
            <a:r>
              <a:rPr lang="el-GR" sz="3600"/>
              <a:t>(1842-1910)</a:t>
            </a:r>
          </a:p>
        </p:txBody>
      </p:sp>
      <p:pic>
        <p:nvPicPr>
          <p:cNvPr id="20483" name="4 - Θέση περιεχομένου" descr="koch.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57813" y="1428750"/>
            <a:ext cx="3482975" cy="5019675"/>
          </a:xfrm>
        </p:spPr>
      </p:pic>
      <p:pic>
        <p:nvPicPr>
          <p:cNvPr id="20484" name="5 - Θέση περιεχομένου" descr="clip_image026.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28625" y="2571750"/>
            <a:ext cx="4038600" cy="2524125"/>
          </a:xfrm>
        </p:spPr>
      </p:pic>
    </p:spTree>
    <p:extLst>
      <p:ext uri="{BB962C8B-B14F-4D97-AF65-F5344CB8AC3E}">
        <p14:creationId xmlns:p14="http://schemas.microsoft.com/office/powerpoint/2010/main" val="1251355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422650" cy="6402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1" y="6433419"/>
            <a:ext cx="3407239" cy="37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0546" y="154258"/>
            <a:ext cx="3657917" cy="6094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6351588"/>
            <a:ext cx="3168352" cy="318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84854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King's evil; Edward the confessor touching for the evil."/>
          <p:cNvPicPr>
            <a:picLocks noChangeAspect="1" noChangeArrowheads="1"/>
          </p:cNvPicPr>
          <p:nvPr/>
        </p:nvPicPr>
        <p:blipFill>
          <a:blip r:embed="rId2">
            <a:extLst>
              <a:ext uri="{28A0092B-C50C-407E-A947-70E740481C1C}">
                <a14:useLocalDpi xmlns:a14="http://schemas.microsoft.com/office/drawing/2010/main" val="0"/>
              </a:ext>
            </a:extLst>
          </a:blip>
          <a:srcRect t="2142" b="4947"/>
          <a:stretch>
            <a:fillRect/>
          </a:stretch>
        </p:blipFill>
        <p:spPr bwMode="auto">
          <a:xfrm>
            <a:off x="2214563" y="357188"/>
            <a:ext cx="5257800" cy="619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93425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 Τίτλος"/>
          <p:cNvSpPr>
            <a:spLocks noGrp="1"/>
          </p:cNvSpPr>
          <p:nvPr>
            <p:ph type="title"/>
          </p:nvPr>
        </p:nvSpPr>
        <p:spPr/>
        <p:txBody>
          <a:bodyPr/>
          <a:lstStyle/>
          <a:p>
            <a:pPr eaLnBrk="1" hangingPunct="1"/>
            <a:endParaRPr lang="el-GR"/>
          </a:p>
        </p:txBody>
      </p:sp>
      <p:pic>
        <p:nvPicPr>
          <p:cNvPr id="22531" name="5 - Θέση περιεχομένου" descr="clip_image018.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9144000" cy="7040563"/>
          </a:xfrm>
        </p:spPr>
      </p:pic>
      <p:sp>
        <p:nvSpPr>
          <p:cNvPr id="22532" name="3 - Θέση περιεχομένου"/>
          <p:cNvSpPr>
            <a:spLocks noGrp="1"/>
          </p:cNvSpPr>
          <p:nvPr>
            <p:ph sz="half" idx="2"/>
          </p:nvPr>
        </p:nvSpPr>
        <p:spPr/>
        <p:txBody>
          <a:bodyPr/>
          <a:lstStyle/>
          <a:p>
            <a:pPr eaLnBrk="1" hangingPunct="1"/>
            <a:endParaRPr lang="el-GR"/>
          </a:p>
        </p:txBody>
      </p:sp>
    </p:spTree>
    <p:extLst>
      <p:ext uri="{BB962C8B-B14F-4D97-AF65-F5344CB8AC3E}">
        <p14:creationId xmlns:p14="http://schemas.microsoft.com/office/powerpoint/2010/main" val="3313750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 Τίτλος"/>
          <p:cNvSpPr>
            <a:spLocks noGrp="1"/>
          </p:cNvSpPr>
          <p:nvPr>
            <p:ph type="title"/>
          </p:nvPr>
        </p:nvSpPr>
        <p:spPr/>
        <p:txBody>
          <a:bodyPr/>
          <a:lstStyle/>
          <a:p>
            <a:endParaRPr lang="el-GR"/>
          </a:p>
        </p:txBody>
      </p:sp>
      <p:sp>
        <p:nvSpPr>
          <p:cNvPr id="23555" name="2 - Θέση περιεχομένου"/>
          <p:cNvSpPr>
            <a:spLocks noGrp="1"/>
          </p:cNvSpPr>
          <p:nvPr>
            <p:ph sz="half" idx="1"/>
          </p:nvPr>
        </p:nvSpPr>
        <p:spPr/>
        <p:txBody>
          <a:bodyPr/>
          <a:lstStyle/>
          <a:p>
            <a:endParaRPr lang="el-GR"/>
          </a:p>
        </p:txBody>
      </p:sp>
      <p:sp>
        <p:nvSpPr>
          <p:cNvPr id="23556" name="3 - Θέση περιεχομένου"/>
          <p:cNvSpPr>
            <a:spLocks noGrp="1"/>
          </p:cNvSpPr>
          <p:nvPr>
            <p:ph sz="half" idx="2"/>
          </p:nvPr>
        </p:nvSpPr>
        <p:spPr/>
        <p:txBody>
          <a:bodyPr/>
          <a:lstStyle/>
          <a:p>
            <a:endParaRPr lang="el-GR"/>
          </a:p>
        </p:txBody>
      </p:sp>
      <p:pic>
        <p:nvPicPr>
          <p:cNvPr id="23557" name="Picture 2" descr="https://iiif.wellcomecollection.org/image/L0031546.jpg/full/full/0/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538"/>
            <a:ext cx="4410075"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4" descr="https://iiif.wellcomecollection.org/image/V0016602.jpg/full/full/0/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350" y="-182563"/>
            <a:ext cx="4819650" cy="704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1384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 Τίτλος"/>
          <p:cNvSpPr>
            <a:spLocks noGrp="1"/>
          </p:cNvSpPr>
          <p:nvPr>
            <p:ph type="title"/>
          </p:nvPr>
        </p:nvSpPr>
        <p:spPr/>
        <p:txBody>
          <a:bodyPr/>
          <a:lstStyle/>
          <a:p>
            <a:pPr algn="r"/>
            <a:r>
              <a:rPr lang="el-GR" sz="1800"/>
              <a:t>Η Τελετή Στέψης του  Βασιλιά Καρόλου Ι΄ της Γαλλίας</a:t>
            </a:r>
            <a:r>
              <a:rPr lang="en-US" sz="1800"/>
              <a:t>(1757-1836)</a:t>
            </a:r>
            <a:endParaRPr lang="el-GR" sz="1800"/>
          </a:p>
        </p:txBody>
      </p:sp>
      <p:sp>
        <p:nvSpPr>
          <p:cNvPr id="24579" name="2 - Θέση περιεχομένου"/>
          <p:cNvSpPr>
            <a:spLocks noGrp="1"/>
          </p:cNvSpPr>
          <p:nvPr>
            <p:ph sz="quarter" idx="1"/>
          </p:nvPr>
        </p:nvSpPr>
        <p:spPr/>
        <p:txBody>
          <a:bodyPr/>
          <a:lstStyle/>
          <a:p>
            <a:endParaRPr lang="el-GR"/>
          </a:p>
        </p:txBody>
      </p:sp>
      <p:pic>
        <p:nvPicPr>
          <p:cNvPr id="30722" name="Picture 2" descr="Αρχείο:François Pascal Simon Gérard 006.JPG">
            <a:hlinkClick r:id="rId2"/>
          </p:cNvPr>
          <p:cNvPicPr>
            <a:picLocks noChangeAspect="1" noChangeArrowheads="1"/>
          </p:cNvPicPr>
          <p:nvPr/>
        </p:nvPicPr>
        <p:blipFill>
          <a:blip r:embed="rId3"/>
          <a:srcRect/>
          <a:stretch>
            <a:fillRect/>
          </a:stretch>
        </p:blipFill>
        <p:spPr bwMode="auto">
          <a:xfrm>
            <a:off x="-214346" y="-285776"/>
            <a:ext cx="2214510" cy="2987595"/>
          </a:xfrm>
          <a:prstGeom prst="ellipse">
            <a:avLst/>
          </a:prstGeom>
          <a:noFill/>
        </p:spPr>
      </p:pic>
      <p:pic>
        <p:nvPicPr>
          <p:cNvPr id="24581" name="Picture 4" descr="File:Coronation of Charles X of France by François Gérard, circa 1827.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7313" y="2286000"/>
            <a:ext cx="762000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2130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Τίτλος"/>
          <p:cNvSpPr>
            <a:spLocks noGrp="1"/>
          </p:cNvSpPr>
          <p:nvPr>
            <p:ph type="title"/>
          </p:nvPr>
        </p:nvSpPr>
        <p:spPr/>
        <p:txBody>
          <a:bodyPr/>
          <a:lstStyle/>
          <a:p>
            <a:endParaRPr lang="el-GR"/>
          </a:p>
        </p:txBody>
      </p:sp>
      <p:sp>
        <p:nvSpPr>
          <p:cNvPr id="25603" name="2 - Θέση περιεχομένου"/>
          <p:cNvSpPr>
            <a:spLocks noGrp="1"/>
          </p:cNvSpPr>
          <p:nvPr>
            <p:ph sz="quarter" idx="1"/>
          </p:nvPr>
        </p:nvSpPr>
        <p:spPr/>
        <p:txBody>
          <a:bodyPr/>
          <a:lstStyle/>
          <a:p>
            <a:endParaRPr lang="el-GR"/>
          </a:p>
        </p:txBody>
      </p:sp>
      <p:pic>
        <p:nvPicPr>
          <p:cNvPr id="25604" name="Picture 9" descr="https://iiif.wellcomecollection.org/image/L0076911.jpg/full/full/0/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32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1" descr="https://iiif.wellcomecollection.org/image/L0076912.jpg/full/full/0/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938" y="0"/>
            <a:ext cx="5286375" cy="749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18002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 Τίτλος"/>
          <p:cNvSpPr>
            <a:spLocks noGrp="1"/>
          </p:cNvSpPr>
          <p:nvPr>
            <p:ph type="title"/>
          </p:nvPr>
        </p:nvSpPr>
        <p:spPr/>
        <p:txBody>
          <a:bodyPr/>
          <a:lstStyle/>
          <a:p>
            <a:pPr eaLnBrk="1" hangingPunct="1"/>
            <a:r>
              <a:rPr lang="el-GR" sz="3200"/>
              <a:t>Edoardo Maragliano (1849-1940)</a:t>
            </a:r>
          </a:p>
        </p:txBody>
      </p:sp>
      <p:pic>
        <p:nvPicPr>
          <p:cNvPr id="26627" name="4 - Θέση περιεχομένου" descr="ritr0032.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0" y="1785938"/>
            <a:ext cx="3778250" cy="4706937"/>
          </a:xfrm>
        </p:spPr>
      </p:pic>
      <p:sp>
        <p:nvSpPr>
          <p:cNvPr id="26628" name="3 - Θέση περιεχομένου"/>
          <p:cNvSpPr>
            <a:spLocks noGrp="1"/>
          </p:cNvSpPr>
          <p:nvPr>
            <p:ph sz="half" idx="2"/>
          </p:nvPr>
        </p:nvSpPr>
        <p:spPr>
          <a:xfrm>
            <a:off x="3929063" y="2286000"/>
            <a:ext cx="4857750" cy="1857375"/>
          </a:xfrm>
        </p:spPr>
        <p:txBody>
          <a:bodyPr/>
          <a:lstStyle/>
          <a:p>
            <a:pPr eaLnBrk="1" hangingPunct="1"/>
            <a:r>
              <a:rPr lang="el-GR"/>
              <a:t>παρασκεύασε το πρώτο αντιφυματικό εμβόλιο  από νεκρά μυκοβακτηρίδια</a:t>
            </a:r>
          </a:p>
          <a:p>
            <a:pPr eaLnBrk="1" hangingPunct="1"/>
            <a:endParaRPr lang="el-GR"/>
          </a:p>
        </p:txBody>
      </p:sp>
    </p:spTree>
    <p:extLst>
      <p:ext uri="{BB962C8B-B14F-4D97-AF65-F5344CB8AC3E}">
        <p14:creationId xmlns:p14="http://schemas.microsoft.com/office/powerpoint/2010/main" val="41164730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5 - Εικόνα" descr="zcb9990924550006.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49288"/>
            <a:ext cx="9144000"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0011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 Τίτλος"/>
          <p:cNvSpPr>
            <a:spLocks noGrp="1"/>
          </p:cNvSpPr>
          <p:nvPr>
            <p:ph type="title"/>
          </p:nvPr>
        </p:nvSpPr>
        <p:spPr/>
        <p:txBody>
          <a:bodyPr/>
          <a:lstStyle/>
          <a:p>
            <a:r>
              <a:rPr lang="vi-VN" sz="3200"/>
              <a:t>Charles Mantoux  </a:t>
            </a:r>
            <a:r>
              <a:rPr lang="en-US" sz="3200"/>
              <a:t>(</a:t>
            </a:r>
            <a:r>
              <a:rPr lang="vi-VN" sz="3200"/>
              <a:t>1877</a:t>
            </a:r>
            <a:r>
              <a:rPr lang="en-US" sz="3200"/>
              <a:t>-</a:t>
            </a:r>
            <a:r>
              <a:rPr lang="vi-VN" sz="3200"/>
              <a:t>1947)</a:t>
            </a:r>
            <a:endParaRPr lang="el-GR" sz="3200"/>
          </a:p>
        </p:txBody>
      </p:sp>
      <p:sp>
        <p:nvSpPr>
          <p:cNvPr id="28675" name="2 - Θέση περιεχομένου"/>
          <p:cNvSpPr>
            <a:spLocks noGrp="1"/>
          </p:cNvSpPr>
          <p:nvPr>
            <p:ph idx="1"/>
          </p:nvPr>
        </p:nvSpPr>
        <p:spPr>
          <a:xfrm>
            <a:off x="428625" y="2143125"/>
            <a:ext cx="8301038" cy="2900363"/>
          </a:xfrm>
        </p:spPr>
        <p:txBody>
          <a:bodyPr/>
          <a:lstStyle/>
          <a:p>
            <a:pPr>
              <a:buFont typeface="Arial" charset="0"/>
              <a:buNone/>
            </a:pPr>
            <a:endParaRPr lang="en-US" sz="2000">
              <a:solidFill>
                <a:srgbClr val="92D050"/>
              </a:solidFill>
            </a:endParaRPr>
          </a:p>
          <a:p>
            <a:r>
              <a:rPr lang="el-GR" sz="2000">
                <a:solidFill>
                  <a:srgbClr val="92D050"/>
                </a:solidFill>
              </a:rPr>
              <a:t>δερμοαντίδραση Mantoux </a:t>
            </a:r>
            <a:r>
              <a:rPr lang="en-US" sz="2000">
                <a:solidFill>
                  <a:srgbClr val="92D050"/>
                </a:solidFill>
              </a:rPr>
              <a:t>: </a:t>
            </a:r>
            <a:r>
              <a:rPr lang="el-GR" sz="2000"/>
              <a:t>Είναι ένα δερματικό τεστ </a:t>
            </a:r>
            <a:endParaRPr lang="en-US" sz="2000"/>
          </a:p>
          <a:p>
            <a:pPr>
              <a:buFont typeface="Wingdings" pitchFamily="2" charset="2"/>
              <a:buChar char="Ø"/>
            </a:pPr>
            <a:r>
              <a:rPr lang="el-GR" sz="2000"/>
              <a:t>ενδοδερμική ένεση μικρής ποσότητας φυματινικής πρωτείνης και η αντίδραση στο τεστ διαβάζεται μετά από 2-3 ημέρες. </a:t>
            </a:r>
            <a:endParaRPr lang="en-US" sz="2000"/>
          </a:p>
          <a:p>
            <a:pPr>
              <a:buFont typeface="Wingdings" pitchFamily="2" charset="2"/>
              <a:buChar char="Ø"/>
            </a:pPr>
            <a:r>
              <a:rPr lang="el-GR" sz="2000"/>
              <a:t>Θετική δερμοαντίδραση Mantoux σημαίνει ότι έχω μολυνθεί με το μυκοβακτηρίδιο της φυματίωσης σε κάποια φάση της ζωής μου, </a:t>
            </a:r>
            <a:r>
              <a:rPr lang="el-GR" sz="2000">
                <a:solidFill>
                  <a:srgbClr val="92D050"/>
                </a:solidFill>
              </a:rPr>
              <a:t>δεν σημαίνει όμως ότι νοσώ</a:t>
            </a:r>
            <a:r>
              <a:rPr lang="el-GR" sz="2000"/>
              <a:t>. </a:t>
            </a:r>
          </a:p>
        </p:txBody>
      </p:sp>
      <p:pic>
        <p:nvPicPr>
          <p:cNvPr id="28676" name="Picture 2" descr="https://upload.wikimedia.org/wikipedia/commons/thumb/f/fa/Mantoux_tuberculin_skin_test.jpg/800px-Mantoux_tuberculin_skin_t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0" y="4714875"/>
            <a:ext cx="4064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descr="https://www.myheritageimages.com/R/storage/site61400521/files/00/00/48/000048_0161092cb90f94l6n0ta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58938"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5 - Ορθογώνιο"/>
          <p:cNvSpPr>
            <a:spLocks noChangeArrowheads="1"/>
          </p:cNvSpPr>
          <p:nvPr/>
        </p:nvSpPr>
        <p:spPr bwMode="auto">
          <a:xfrm>
            <a:off x="1857375" y="1143000"/>
            <a:ext cx="6357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t>Mantoux C. </a:t>
            </a:r>
            <a:r>
              <a:rPr lang="fr-FR" i="1"/>
              <a:t>L'intradermo-réaction à la tuberculine et son interprétation clinique</a:t>
            </a:r>
            <a:r>
              <a:rPr lang="fr-FR"/>
              <a:t>. Presse Méd 1910;10-3.</a:t>
            </a:r>
          </a:p>
        </p:txBody>
      </p:sp>
    </p:spTree>
    <p:extLst>
      <p:ext uri="{BB962C8B-B14F-4D97-AF65-F5344CB8AC3E}">
        <p14:creationId xmlns:p14="http://schemas.microsoft.com/office/powerpoint/2010/main" val="8137273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 Τίτλος"/>
          <p:cNvSpPr>
            <a:spLocks noGrp="1"/>
          </p:cNvSpPr>
          <p:nvPr>
            <p:ph type="title"/>
          </p:nvPr>
        </p:nvSpPr>
        <p:spPr/>
        <p:txBody>
          <a:bodyPr>
            <a:normAutofit fontScale="90000"/>
          </a:bodyPr>
          <a:lstStyle/>
          <a:p>
            <a:r>
              <a:rPr lang="el-GR" sz="3600"/>
              <a:t>1943</a:t>
            </a:r>
            <a:r>
              <a:rPr lang="en-US" sz="3600"/>
              <a:t>: </a:t>
            </a:r>
            <a:r>
              <a:rPr lang="el-GR" sz="3600"/>
              <a:t>η ανακάλυψη της στρεπτομυκίνης</a:t>
            </a:r>
            <a:br>
              <a:rPr lang="el-GR" sz="3600"/>
            </a:br>
            <a:endParaRPr lang="el-GR" sz="3600"/>
          </a:p>
        </p:txBody>
      </p:sp>
      <p:sp>
        <p:nvSpPr>
          <p:cNvPr id="29699" name="4 - Θέση κειμένου"/>
          <p:cNvSpPr>
            <a:spLocks noGrp="1"/>
          </p:cNvSpPr>
          <p:nvPr>
            <p:ph type="body" idx="1"/>
          </p:nvPr>
        </p:nvSpPr>
        <p:spPr>
          <a:xfrm>
            <a:off x="457200" y="1357313"/>
            <a:ext cx="4040188" cy="817562"/>
          </a:xfrm>
        </p:spPr>
        <p:txBody>
          <a:bodyPr>
            <a:normAutofit fontScale="92500" lnSpcReduction="10000"/>
          </a:bodyPr>
          <a:lstStyle/>
          <a:p>
            <a:pPr algn="ctr"/>
            <a:r>
              <a:rPr lang="de-DE"/>
              <a:t>Albert Israel Schatz </a:t>
            </a:r>
            <a:endParaRPr lang="el-GR"/>
          </a:p>
          <a:p>
            <a:pPr algn="ctr"/>
            <a:r>
              <a:rPr lang="de-DE"/>
              <a:t>(1920 –2005)</a:t>
            </a:r>
            <a:endParaRPr lang="el-GR"/>
          </a:p>
        </p:txBody>
      </p:sp>
      <p:sp>
        <p:nvSpPr>
          <p:cNvPr id="29700" name="2 - Θέση περιεχομένου"/>
          <p:cNvSpPr>
            <a:spLocks noGrp="1"/>
          </p:cNvSpPr>
          <p:nvPr>
            <p:ph sz="half" idx="2"/>
          </p:nvPr>
        </p:nvSpPr>
        <p:spPr/>
        <p:txBody>
          <a:bodyPr/>
          <a:lstStyle/>
          <a:p>
            <a:endParaRPr lang="el-GR"/>
          </a:p>
        </p:txBody>
      </p:sp>
      <p:sp>
        <p:nvSpPr>
          <p:cNvPr id="29701" name="5 - Θέση κειμένου"/>
          <p:cNvSpPr>
            <a:spLocks noGrp="1"/>
          </p:cNvSpPr>
          <p:nvPr>
            <p:ph type="body" sz="quarter" idx="3"/>
          </p:nvPr>
        </p:nvSpPr>
        <p:spPr>
          <a:xfrm>
            <a:off x="4645025" y="1285875"/>
            <a:ext cx="4041775" cy="889000"/>
          </a:xfrm>
        </p:spPr>
        <p:txBody>
          <a:bodyPr>
            <a:normAutofit lnSpcReduction="10000"/>
          </a:bodyPr>
          <a:lstStyle/>
          <a:p>
            <a:pPr algn="ctr"/>
            <a:r>
              <a:rPr lang="en-US"/>
              <a:t>Selman Abraham Waksman</a:t>
            </a:r>
            <a:r>
              <a:rPr lang="en-US" b="0"/>
              <a:t> </a:t>
            </a:r>
            <a:endParaRPr lang="el-GR" b="0"/>
          </a:p>
          <a:p>
            <a:pPr algn="ctr"/>
            <a:r>
              <a:rPr lang="en-US"/>
              <a:t>(1888 –1973)</a:t>
            </a:r>
            <a:endParaRPr lang="el-GR"/>
          </a:p>
        </p:txBody>
      </p:sp>
      <p:sp>
        <p:nvSpPr>
          <p:cNvPr id="29702" name="6 - Θέση περιεχομένου"/>
          <p:cNvSpPr>
            <a:spLocks noGrp="1"/>
          </p:cNvSpPr>
          <p:nvPr>
            <p:ph sz="quarter" idx="4"/>
          </p:nvPr>
        </p:nvSpPr>
        <p:spPr/>
        <p:txBody>
          <a:bodyPr/>
          <a:lstStyle/>
          <a:p>
            <a:endParaRPr lang="el-GR"/>
          </a:p>
        </p:txBody>
      </p:sp>
      <p:pic>
        <p:nvPicPr>
          <p:cNvPr id="29703" name="Picture 2" descr="Albert Schat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88" y="2357438"/>
            <a:ext cx="27940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4" descr="Selman Waksman NYW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2357438"/>
            <a:ext cx="279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9823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scielosp.org/img/fbpe/bwho/v79n1/12t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0"/>
            <a:ext cx="586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8967836"/>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TotalTime>
  <Words>4332</Words>
  <Application>Microsoft Office PowerPoint</Application>
  <PresentationFormat>Προβολή στην οθόνη (4:3)</PresentationFormat>
  <Paragraphs>390</Paragraphs>
  <Slides>146</Slides>
  <Notes>4</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146</vt:i4>
      </vt:variant>
    </vt:vector>
  </HeadingPairs>
  <TitlesOfParts>
    <vt:vector size="153" baseType="lpstr">
      <vt:lpstr>Arial</vt:lpstr>
      <vt:lpstr>Calibri</vt:lpstr>
      <vt:lpstr>Times New Roman</vt:lpstr>
      <vt:lpstr>Wingdings</vt:lpstr>
      <vt:lpstr>Wingdings 2</vt:lpstr>
      <vt:lpstr>Wingdings 3</vt:lpstr>
      <vt:lpstr>Θέμα του Office</vt:lpstr>
      <vt:lpstr>Οι μεγάλες μάστιγες της ανθρωπότητας και η επίδρασή τους στην εξέλιξη της ιατρικής, στην κοινωνία, την υγειονομική πολιτική και την λογοτεχνία</vt:lpstr>
      <vt:lpstr>Παρουσίαση του PowerPoint</vt:lpstr>
      <vt:lpstr>Η Πανούκλα</vt:lpstr>
      <vt:lpstr> Η πανούκλα είναι η αρρώστια που ανέκαθεν σκόρπιζε τον τρόμο    Jean de La Fontaine (1621-1695) </vt:lpstr>
      <vt:lpstr>Παρουσίαση του PowerPoint</vt:lpstr>
      <vt:lpstr>Παρουσίαση του PowerPoint</vt:lpstr>
      <vt:lpstr>Η πανούκλα του Ιουστινιανού (541-542)</vt:lpstr>
      <vt:lpstr> Μαύρος Θάνατος (1346-1351)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Καραντίνα  Dubrovnik(Republic of Ragusa)</vt:lpstr>
      <vt:lpstr>Η πανούκλα της Λυών, 1544</vt:lpstr>
      <vt:lpstr>Παρουσίαση του PowerPoint</vt:lpstr>
      <vt:lpstr>Ιπποκράτης (460-377 π.Χ.)</vt:lpstr>
      <vt:lpstr>Παρουσίαση του PowerPoint</vt:lpstr>
      <vt:lpstr>Παρουσίαση του PowerPoint</vt:lpstr>
      <vt:lpstr>Παρουσίαση του PowerPoint</vt:lpstr>
      <vt:lpstr>Παρουσίαση του PowerPoint</vt:lpstr>
      <vt:lpstr>Η πανούκλα των Παρισίων, 1619  Charles de Lorme (1584-1678) </vt:lpstr>
      <vt:lpstr>Medico Della Peste </vt:lpstr>
      <vt:lpstr>Παρουσίαση του PowerPoint</vt:lpstr>
      <vt:lpstr>Η ευλογιά</vt:lpstr>
      <vt:lpstr>Παρουσίαση του PowerPoint</vt:lpstr>
      <vt:lpstr>Παρουσίαση του PowerPoint</vt:lpstr>
      <vt:lpstr>Παρουσίαση του PowerPoint</vt:lpstr>
      <vt:lpstr>Ο Φαραώ Ραμσής Ε’ της Αιγύπτου  περίοδος βασιλείας (1149–1145 π.Χ.) </vt:lpstr>
      <vt:lpstr>Παρουσίαση του PowerPoint</vt:lpstr>
      <vt:lpstr>κατάρρευση του πολιτισμού των Ίνκας και αποδυνάμωση της αυτοκρατορίας των Αζτέκων</vt:lpstr>
      <vt:lpstr>Παρουσίαση του PowerPoint</vt:lpstr>
      <vt:lpstr>Παρουσίαση του PowerPoint</vt:lpstr>
      <vt:lpstr>Περί της δια εντομών ή εμβολιασμών παραγωγή της νόσου της ευλογιάς ως τελείται εν Κωνσταντινουπόλει  </vt:lpstr>
      <vt:lpstr>Lady Mary Wortley Montagu  (1689-1762)</vt:lpstr>
      <vt:lpstr>Παρουσίαση του PowerPoint</vt:lpstr>
      <vt:lpstr>Edward Jenner (1749-1823)</vt:lpstr>
      <vt:lpstr>John Hunter (1728-1793)</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Λέπρα</vt:lpstr>
      <vt:lpstr>Παρουσίαση του PowerPoint</vt:lpstr>
      <vt:lpstr>ΚΛΙΝΙΚΕΣ ΜΟΡΦΕΣ ΤΗΣ ΛΕΠΡΑΣ</vt:lpstr>
      <vt:lpstr>ΚΛΙΝΙΚΕΣ ΜΟΡΦΕΣ ΤΗΣ ΛΕΠΡΑΣ</vt:lpstr>
      <vt:lpstr>Παρουσίαση του PowerPoint</vt:lpstr>
      <vt:lpstr>Παρουσίαση του PowerPoint</vt:lpstr>
      <vt:lpstr>Παρουσίαση του PowerPoint</vt:lpstr>
      <vt:lpstr>Παρουσίαση του PowerPoint</vt:lpstr>
      <vt:lpstr>Αρεταίος ο Καππαδόκης (2ος μ.Χ.)</vt:lpstr>
      <vt:lpstr>Ίδρυση πρώτων λεπροκομείων, 4ος μ.Χ. </vt:lpstr>
      <vt:lpstr>Παρουσίαση του PowerPoint</vt:lpstr>
      <vt:lpstr>Gerhard Armauer Hansen (1841-1912)</vt:lpstr>
      <vt:lpstr>Παρουσίαση του PowerPoint</vt:lpstr>
      <vt:lpstr>Παρουσίαση του PowerPoint</vt:lpstr>
      <vt:lpstr> Λεπροκομείο Χίου  </vt:lpstr>
      <vt:lpstr>   Λεπροκομείο Χίου   </vt:lpstr>
      <vt:lpstr>Λεπροκομείο Χίου</vt:lpstr>
      <vt:lpstr>Λεπροκομείο Σάμου</vt:lpstr>
      <vt:lpstr>Το λεπροκομείο της μονής Ιβήρων στο Άγιο Όρος</vt:lpstr>
      <vt:lpstr>Παρουσίαση του PowerPoint</vt:lpstr>
      <vt:lpstr>Παρουσίαση του PowerPoint</vt:lpstr>
      <vt:lpstr>Αντιλεπρικός σταθμός Αθηνών </vt:lpstr>
      <vt:lpstr>Έλαιο Chaulmoogra  Hydnocarpus wightiana </vt:lpstr>
      <vt:lpstr>Diamino Diphenyl Sulphone (Dapsone DDS)</vt:lpstr>
      <vt:lpstr>Παρουσίαση του PowerPoint</vt:lpstr>
      <vt:lpstr>Παρουσίαση του PowerPoint</vt:lpstr>
      <vt:lpstr>Παρουσίαση του PowerPoint</vt:lpstr>
      <vt:lpstr>Παρουσίαση του PowerPoint</vt:lpstr>
      <vt:lpstr>Φυματίωση</vt:lpstr>
      <vt:lpstr>Παρουσίαση του PowerPoint</vt:lpstr>
      <vt:lpstr>Παρουσίαση του PowerPoint</vt:lpstr>
      <vt:lpstr>Παρουσίαση του PowerPoint</vt:lpstr>
      <vt:lpstr>Παρουσίαση του PowerPoint</vt:lpstr>
      <vt:lpstr>Νόσος του Pott</vt:lpstr>
      <vt:lpstr>Παρουσίαση του PowerPoint</vt:lpstr>
      <vt:lpstr>Girolamo Fracastoro (1478-1553)</vt:lpstr>
      <vt:lpstr>Franciscus de le Boë,  Sylvius (1614-1672)</vt:lpstr>
      <vt:lpstr>  Leopold von Auenbrugger - Inventum novum  (1761)</vt:lpstr>
      <vt:lpstr>Jean – Nicolas Corvisart des Marets (1755 - 1821)  </vt:lpstr>
      <vt:lpstr>Percivall Pott (1713-1788)</vt:lpstr>
      <vt:lpstr>René-Théophile-Hyacinthe Laennec(1781-1826)</vt:lpstr>
      <vt:lpstr>Παρουσίαση του PowerPoint</vt:lpstr>
      <vt:lpstr>Johann Lucas Schonlein (1793-1864)</vt:lpstr>
      <vt:lpstr>Jean Antoine Villemin (1827-1892)</vt:lpstr>
      <vt:lpstr>Robert Koch (1842-1910)</vt:lpstr>
      <vt:lpstr>Παρουσίαση του PowerPoint</vt:lpstr>
      <vt:lpstr>Παρουσίαση του PowerPoint</vt:lpstr>
      <vt:lpstr>Παρουσίαση του PowerPoint</vt:lpstr>
      <vt:lpstr>Η Τελετή Στέψης του  Βασιλιά Καρόλου Ι΄ της Γαλλίας(1757-1836)</vt:lpstr>
      <vt:lpstr>Παρουσίαση του PowerPoint</vt:lpstr>
      <vt:lpstr>Edoardo Maragliano (1849-1940)</vt:lpstr>
      <vt:lpstr>Παρουσίαση του PowerPoint</vt:lpstr>
      <vt:lpstr>Charles Mantoux  (1877-1947)</vt:lpstr>
      <vt:lpstr>1943: η ανακάλυψη της στρεπτομυκίνης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Marie Duplessis (1824-1847) La Dame aux camélias</vt:lpstr>
      <vt:lpstr>Η Σύφιλη</vt:lpstr>
      <vt:lpstr>Παρουσίαση του PowerPoint</vt:lpstr>
      <vt:lpstr>ΠΡΩΤΟΓΟΝΟΣ ΣΥΦΙΛΗ</vt:lpstr>
      <vt:lpstr>ΔΕΥΤΕΡΟΓΟΝΟΣ ΣΥΦΙΛΗ  1-6 μήνες μετά την πρωτογόνο</vt:lpstr>
      <vt:lpstr>ΤΡΙΤΟΓΟΝΟΣ ΣΥΦΙΛΗ  3-5 χρόνια μετά την μόλυνση</vt:lpstr>
      <vt:lpstr>Παρουσίαση του PowerPoint</vt:lpstr>
      <vt:lpstr>ΣΥΓΓΕΝΗΣ ΣΥΦΙΛΗ</vt:lpstr>
      <vt:lpstr>Παρουσίαση του PowerPoint</vt:lpstr>
      <vt:lpstr>1492, Ο Χριστόφορος Κολόμβος και ο Χερνάντο Κορτέζ με τους ιθαγενείς της Αμερικής</vt:lpstr>
      <vt:lpstr>Κάρολος Η΄της Γαλλίας ( 1470 – 1498) Εκστρατεία κατά της Νάπολης </vt:lpstr>
      <vt:lpstr>Hôtel-Dieu Lyon  (15ος αι.)</vt:lpstr>
      <vt:lpstr>Παρουσίαση του PowerPoint</vt:lpstr>
      <vt:lpstr>Girolamo Fracastoro  (1478 -1553) Syphilis sive morbus gallicus (Σύφιλη ή η γαλλική νόσος) </vt:lpstr>
      <vt:lpstr>Παρουσίαση του PowerPoint</vt:lpstr>
      <vt:lpstr>H γουαϊάκη και ο υδράργυρος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Κίνημα Κοινωνικής Υγιεινής  Ένα ευρείας κλίμακας κίνημα για τον έλεγχο του αφροδίσιου νοσήματος άρχισε να ενισχύεται στις ΗΠΑ και σε διάφορα ευρωπαϊκά κράτη, στις αρχές της δεκαετίας του 1890.</vt:lpstr>
      <vt:lpstr>Παρουσίαση του PowerPoint</vt:lpstr>
      <vt:lpstr> Η σταυροφορία κατέφυγε σε μια πολύπλευρη προσέγγιση, βασισμένη σε νομοθετικές και εκπαιδευτικές αλλαγές που απευθυνόταν σε ολόκληρο τον πληθυσμό, συμπεριλαμβανομένης της ιατρικής και της δημόσιας υγείας.  </vt:lpstr>
      <vt:lpstr>Παρουσίαση του PowerPoint</vt:lpstr>
      <vt:lpstr>Margaret Sanger (1879-1966)</vt:lpstr>
      <vt:lpstr>Παρουσίαση του PowerPoint</vt:lpstr>
      <vt:lpstr>Παρουσίαση του PowerPoint</vt:lpstr>
      <vt:lpstr>Alfred Fournier (1832-1914)</vt:lpstr>
      <vt:lpstr>Γεώργιος Φωτεινός(1876-1958)  Καθηγητής Δερματολογίας ,  Πρώτος Διευθυντής του Νοσοκομείου, «Ανδρέας Συγγρός»</vt:lpstr>
      <vt:lpstr>Παρουσίαση του PowerPoint</vt:lpstr>
      <vt:lpstr>Το Μουσείο κέρινων προπλασμάτων «Ανδρέας Συγγρός»</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Οι μεγάλες μάστιγες της ανθρωπότητας -  Μέρος Β’   Λέπρα, σύφιλη, φυματίωση</dc:title>
  <dc:creator>Windows User</dc:creator>
  <cp:lastModifiedBy>Marianna Karamanou</cp:lastModifiedBy>
  <cp:revision>7</cp:revision>
  <dcterms:created xsi:type="dcterms:W3CDTF">2020-12-15T16:21:23Z</dcterms:created>
  <dcterms:modified xsi:type="dcterms:W3CDTF">2024-11-24T18:16:13Z</dcterms:modified>
</cp:coreProperties>
</file>