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6858000" cx="9144000"/>
  <p:notesSz cx="6858000" cy="9144000"/>
  <p:embeddedFontLst>
    <p:embeddedFont>
      <p:font typeface="Libre Franklin Thin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LibreFranklinThin-regular.fntdata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LibreFranklinThin-italic.fntdata"/><Relationship Id="rId47" Type="http://schemas.openxmlformats.org/officeDocument/2006/relationships/font" Target="fonts/LibreFranklinThin-bold.fntdata"/><Relationship Id="rId49" Type="http://schemas.openxmlformats.org/officeDocument/2006/relationships/font" Target="fonts/LibreFranklinThin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d0a805ea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1d0a805ea4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d0a805ea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31d0a805ea4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1d0a805ea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31d0a805ea4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1d0a805ea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31d0a805ea4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1d0a805ea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31d0a805ea4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d0a805ea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31d0a805ea4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1d0a805ea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31d0a805ea4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d0a805ea4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31d0a805ea4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1d0a805ea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1d0a805ea4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1d0a805ea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31d0a805ea4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1d0a805ea4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31d0a805ea4_0_3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1d0a805ea4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31d0a805ea4_0_3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1d0a805ea4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31d0a805ea4_0_3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1d0a805ea4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31d0a805ea4_0_4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1d0a805ea4_0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31d0a805ea4_0_5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1d0a805ea4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31d0a805ea4_0_5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1d0a805ea4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31d0a805ea4_0_5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1d0a805ea4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31d0a805ea4_0_5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1d0a805ea4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31d0a805ea4_0_6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1d0a805ea4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1d0a805ea4_0_5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d0a805e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31d0a805ea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1d0a805ea4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31d0a805ea4_0_6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1d0a805ea4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31d0a805ea4_0_6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1d0a805ea4_0_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31d0a805ea4_0_6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1d0a805ea4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31d0a805ea4_0_6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1d0a805ea4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31d0a805ea4_0_6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1d0a805ea4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31d0a805ea4_0_6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1d0a805ea4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31d0a805ea4_0_6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1d0a805ea4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31d0a805ea4_0_6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1d0a805ea4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31d0a805ea4_0_6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1d0a805ea4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31d0a805ea4_0_6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d0a805ea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31d0a805ea4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1d0a805ea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31d0a805ea4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d0a805ea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31d0a805ea4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1d0a805ea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31d0a805ea4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1d0a805ea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1d0a805ea4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d0a805ea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1d0a805ea4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rgbClr val="7F7F7F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219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2"/>
          <p:cNvSpPr txBox="1"/>
          <p:nvPr>
            <p:ph type="ctrTitle"/>
          </p:nvPr>
        </p:nvSpPr>
        <p:spPr>
          <a:xfrm>
            <a:off x="1066800" y="5265057"/>
            <a:ext cx="7772400" cy="9334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Thin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" type="subTitle"/>
          </p:nvPr>
        </p:nvSpPr>
        <p:spPr>
          <a:xfrm>
            <a:off x="2438400" y="6052461"/>
            <a:ext cx="6400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24" name="Google Shape;24;p2"/>
          <p:cNvCxnSpPr/>
          <p:nvPr/>
        </p:nvCxnSpPr>
        <p:spPr>
          <a:xfrm>
            <a:off x="0" y="200681"/>
            <a:ext cx="9136800" cy="0"/>
          </a:xfrm>
          <a:prstGeom prst="straightConnector1">
            <a:avLst/>
          </a:prstGeom>
          <a:noFill/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" name="Google Shape;25;p2"/>
          <p:cNvCxnSpPr/>
          <p:nvPr/>
        </p:nvCxnSpPr>
        <p:spPr>
          <a:xfrm>
            <a:off x="0" y="5345699"/>
            <a:ext cx="9136800" cy="0"/>
          </a:xfrm>
          <a:prstGeom prst="straightConnector1">
            <a:avLst/>
          </a:prstGeom>
          <a:noFill/>
          <a:ln cap="flat" cmpd="sng" w="254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>
            <p:ph type="title"/>
          </p:nvPr>
        </p:nvSpPr>
        <p:spPr>
          <a:xfrm>
            <a:off x="609600" y="285750"/>
            <a:ext cx="24384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" type="body"/>
          </p:nvPr>
        </p:nvSpPr>
        <p:spPr>
          <a:xfrm>
            <a:off x="3124200" y="304800"/>
            <a:ext cx="5562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4" name="Google Shape;84;p12"/>
          <p:cNvSpPr txBox="1"/>
          <p:nvPr>
            <p:ph idx="2" type="body"/>
          </p:nvPr>
        </p:nvSpPr>
        <p:spPr>
          <a:xfrm>
            <a:off x="609600" y="1447801"/>
            <a:ext cx="2438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5" name="Google Shape;85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type="title"/>
          </p:nvPr>
        </p:nvSpPr>
        <p:spPr>
          <a:xfrm>
            <a:off x="2057400" y="42672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ibre Franklin Thin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/>
          <p:nvPr>
            <p:ph idx="2" type="pic"/>
          </p:nvPr>
        </p:nvSpPr>
        <p:spPr>
          <a:xfrm>
            <a:off x="2057400" y="228600"/>
            <a:ext cx="5486400" cy="39624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3"/>
          <p:cNvSpPr txBox="1"/>
          <p:nvPr>
            <p:ph idx="1" type="body"/>
          </p:nvPr>
        </p:nvSpPr>
        <p:spPr>
          <a:xfrm>
            <a:off x="2057400" y="48339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2" name="Google Shape;92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4"/>
          <p:cNvSpPr txBox="1"/>
          <p:nvPr>
            <p:ph idx="1" type="body"/>
          </p:nvPr>
        </p:nvSpPr>
        <p:spPr>
          <a:xfrm rot="5400000">
            <a:off x="2324100" y="-800100"/>
            <a:ext cx="44958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>
            <p:ph type="title"/>
          </p:nvPr>
        </p:nvSpPr>
        <p:spPr>
          <a:xfrm rot="5400000">
            <a:off x="5524500" y="2476501"/>
            <a:ext cx="5334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5"/>
          <p:cNvSpPr txBox="1"/>
          <p:nvPr>
            <p:ph idx="1" type="body"/>
          </p:nvPr>
        </p:nvSpPr>
        <p:spPr>
          <a:xfrm rot="5400000">
            <a:off x="1356519" y="-624680"/>
            <a:ext cx="5364162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/Summary">
  <p:cSld name="Agenda/Summar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3962400" y="15240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6"/>
          <p:cNvSpPr txBox="1"/>
          <p:nvPr>
            <p:ph idx="2" type="body"/>
          </p:nvPr>
        </p:nvSpPr>
        <p:spPr>
          <a:xfrm>
            <a:off x="3962400" y="23622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6"/>
          <p:cNvSpPr txBox="1"/>
          <p:nvPr>
            <p:ph idx="3" type="body"/>
          </p:nvPr>
        </p:nvSpPr>
        <p:spPr>
          <a:xfrm>
            <a:off x="3962400" y="32004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4" type="body"/>
          </p:nvPr>
        </p:nvSpPr>
        <p:spPr>
          <a:xfrm>
            <a:off x="3962400" y="4038600"/>
            <a:ext cx="4648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6"/>
          <p:cNvSpPr txBox="1"/>
          <p:nvPr>
            <p:ph type="title"/>
          </p:nvPr>
        </p:nvSpPr>
        <p:spPr>
          <a:xfrm>
            <a:off x="457200" y="274638"/>
            <a:ext cx="81534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Picture">
  <p:cSld name="Two Pictur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457200" y="1143000"/>
            <a:ext cx="3048000" cy="2176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9" name="Google Shape;119;p17"/>
          <p:cNvSpPr txBox="1"/>
          <p:nvPr>
            <p:ph idx="2" type="body"/>
          </p:nvPr>
        </p:nvSpPr>
        <p:spPr>
          <a:xfrm>
            <a:off x="3657600" y="1143000"/>
            <a:ext cx="5029200" cy="2144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0" name="Google Shape;120;p17"/>
          <p:cNvSpPr txBox="1"/>
          <p:nvPr>
            <p:ph idx="3" type="body"/>
          </p:nvPr>
        </p:nvSpPr>
        <p:spPr>
          <a:xfrm>
            <a:off x="457200" y="3392186"/>
            <a:ext cx="3048000" cy="2246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1" name="Google Shape;121;p17"/>
          <p:cNvSpPr txBox="1"/>
          <p:nvPr>
            <p:ph idx="4" type="body"/>
          </p:nvPr>
        </p:nvSpPr>
        <p:spPr>
          <a:xfrm>
            <a:off x="3657600" y="3392186"/>
            <a:ext cx="5029200" cy="22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2" name="Google Shape;122;p17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Picture">
  <p:cSld name="Three Pictur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457201" y="3505201"/>
            <a:ext cx="2514597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7" name="Google Shape;127;p18"/>
          <p:cNvSpPr txBox="1"/>
          <p:nvPr>
            <p:ph idx="2" type="body"/>
          </p:nvPr>
        </p:nvSpPr>
        <p:spPr>
          <a:xfrm>
            <a:off x="3314700" y="3505201"/>
            <a:ext cx="2514597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8" name="Google Shape;128;p18"/>
          <p:cNvSpPr txBox="1"/>
          <p:nvPr>
            <p:ph idx="3" type="body"/>
          </p:nvPr>
        </p:nvSpPr>
        <p:spPr>
          <a:xfrm>
            <a:off x="6172199" y="3505201"/>
            <a:ext cx="2514597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182875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9" name="Google Shape;129;p18"/>
          <p:cNvSpPr txBox="1"/>
          <p:nvPr>
            <p:ph idx="4" type="body"/>
          </p:nvPr>
        </p:nvSpPr>
        <p:spPr>
          <a:xfrm>
            <a:off x="457201" y="1219200"/>
            <a:ext cx="2514597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0" name="Google Shape;130;p18"/>
          <p:cNvSpPr txBox="1"/>
          <p:nvPr>
            <p:ph idx="5" type="body"/>
          </p:nvPr>
        </p:nvSpPr>
        <p:spPr>
          <a:xfrm>
            <a:off x="3314699" y="1219200"/>
            <a:ext cx="25146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1" name="Google Shape;131;p18"/>
          <p:cNvSpPr txBox="1"/>
          <p:nvPr>
            <p:ph idx="6" type="body"/>
          </p:nvPr>
        </p:nvSpPr>
        <p:spPr>
          <a:xfrm>
            <a:off x="6172200" y="1219200"/>
            <a:ext cx="25146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2" name="Google Shape;132;p18"/>
          <p:cNvSpPr txBox="1"/>
          <p:nvPr>
            <p:ph type="title"/>
          </p:nvPr>
        </p:nvSpPr>
        <p:spPr>
          <a:xfrm>
            <a:off x="457200" y="274638"/>
            <a:ext cx="61722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2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8" name="Google Shape;148;p2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4" name="Google Shape;154;p2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60" name="Google Shape;160;p23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61" name="Google Shape;161;p2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4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7" name="Google Shape;167;p24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68" name="Google Shape;168;p24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9" name="Google Shape;169;p24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70" name="Google Shape;170;p2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7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5" name="Google Shape;185;p27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86" name="Google Shape;186;p2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28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93" name="Google Shape;193;p2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2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9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2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2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3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ed Title and Content">
  <p:cSld name="Bulleted Title and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Light Backgroun">
  <p:cSld name="Title and Content Light Backgroun"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5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No Side Graphic">
  <p:cSld name="Title and Content No Side Graphic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762000" y="4167187"/>
            <a:ext cx="70866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Libre Franklin Thin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" type="body"/>
          </p:nvPr>
        </p:nvSpPr>
        <p:spPr>
          <a:xfrm>
            <a:off x="762000" y="2667000"/>
            <a:ext cx="7086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gradFill>
          <a:gsLst>
            <a:gs pos="0">
              <a:srgbClr val="7F7F7F"/>
            </a:gs>
            <a:gs pos="86000">
              <a:srgbClr val="F2F2F2"/>
            </a:gs>
            <a:gs pos="100000">
              <a:srgbClr val="BFBFBF"/>
            </a:gs>
          </a:gsLst>
          <a:lin ang="5400000" scaled="0"/>
        </a:gra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457200" y="1143000"/>
            <a:ext cx="4038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9" name="Google Shape;59;p8"/>
          <p:cNvSpPr txBox="1"/>
          <p:nvPr>
            <p:ph idx="2" type="body"/>
          </p:nvPr>
        </p:nvSpPr>
        <p:spPr>
          <a:xfrm>
            <a:off x="4648200" y="1143000"/>
            <a:ext cx="4038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0" name="Google Shape;60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idx="1" type="body"/>
          </p:nvPr>
        </p:nvSpPr>
        <p:spPr>
          <a:xfrm>
            <a:off x="457200" y="1112838"/>
            <a:ext cx="39624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9"/>
          <p:cNvSpPr txBox="1"/>
          <p:nvPr>
            <p:ph idx="2" type="body"/>
          </p:nvPr>
        </p:nvSpPr>
        <p:spPr>
          <a:xfrm>
            <a:off x="457200" y="1828801"/>
            <a:ext cx="3962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6" name="Google Shape;66;p9"/>
          <p:cNvSpPr txBox="1"/>
          <p:nvPr>
            <p:ph idx="3" type="body"/>
          </p:nvPr>
        </p:nvSpPr>
        <p:spPr>
          <a:xfrm>
            <a:off x="4724400" y="1112838"/>
            <a:ext cx="396395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9"/>
          <p:cNvSpPr txBox="1"/>
          <p:nvPr>
            <p:ph idx="4" type="body"/>
          </p:nvPr>
        </p:nvSpPr>
        <p:spPr>
          <a:xfrm>
            <a:off x="4724400" y="1828801"/>
            <a:ext cx="396395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9"/>
          <p:cNvSpPr txBox="1"/>
          <p:nvPr>
            <p:ph type="title"/>
          </p:nvPr>
        </p:nvSpPr>
        <p:spPr>
          <a:xfrm>
            <a:off x="457200" y="274638"/>
            <a:ext cx="81534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F7F7F"/>
            </a:gs>
            <a:gs pos="86000">
              <a:srgbClr val="F2F2F2"/>
            </a:gs>
            <a:gs pos="100000">
              <a:srgbClr val="BFBFBF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5786437"/>
            <a:ext cx="9144000" cy="10715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" name="Google Shape;14;p1"/>
          <p:cNvCxnSpPr/>
          <p:nvPr/>
        </p:nvCxnSpPr>
        <p:spPr>
          <a:xfrm rot="10800000">
            <a:off x="1" y="5791200"/>
            <a:ext cx="9143999" cy="0"/>
          </a:xfrm>
          <a:prstGeom prst="straightConnector1">
            <a:avLst/>
          </a:prstGeom>
          <a:noFill/>
          <a:ln cap="flat" cmpd="sng" w="28575">
            <a:solidFill>
              <a:srgbClr val="1427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" name="Google Shape;15;p1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Libre Franklin Thin"/>
              <a:buNone/>
              <a:defRPr b="0" i="0" sz="3200" u="none" cap="none" strike="noStrike">
                <a:solidFill>
                  <a:srgbClr val="3F3F3F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" type="body"/>
          </p:nvPr>
        </p:nvSpPr>
        <p:spPr>
          <a:xfrm>
            <a:off x="457200" y="10668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1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>
            <p:ph type="ctrTitle"/>
          </p:nvPr>
        </p:nvSpPr>
        <p:spPr>
          <a:xfrm>
            <a:off x="155532" y="803753"/>
            <a:ext cx="8800578" cy="59603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</a:pPr>
            <a:r>
              <a:rPr lang="en-US" sz="288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Εκπαιδεύοντας το μάτι: πώς μπορεί η τέχνη να βοηθήσει τους φοιτητές της ιατρικής να γίνουν καλοί κλινικοί ιατροί;</a:t>
            </a:r>
            <a:br>
              <a:rPr lang="en-US" sz="28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Γιάννης Νικολακάκης</a:t>
            </a:r>
            <a:r>
              <a:rPr lang="en-US" sz="243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MD, PhD, Γενικός Ιατρός, Επιμελητής Β’ ΤΕΠ, Ακαδημαϊκός Υπότροφος, Ιστορίας της Ιατρικής και Ιατρικής Ηθικής, Ιατρική Αθηνών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Εικαστική Θεραπεία (Art Therapy)</a:t>
            </a:r>
            <a:endParaRPr/>
          </a:p>
        </p:txBody>
      </p:sp>
      <p:sp>
        <p:nvSpPr>
          <p:cNvPr id="267" name="Google Shape;267;p40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χρησιμοποιείται ως θεραπευτικό εργαλείο.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Βοηθά στην έκφραση συναισθημάτων και στη μείωση του στρες.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Προγράμματα art therapy σε νοσοκομεία και κλινικές.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Βελτίωση της ψυχικής υγείας των ασθενών.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στην Παιδιατρική</a:t>
            </a:r>
            <a:endParaRPr/>
          </a:p>
        </p:txBody>
      </p:sp>
      <p:sp>
        <p:nvSpPr>
          <p:cNvPr id="273" name="Google Shape;273;p41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βοηθά παιδιά να διαχειριστούν τον πόνο και το άγχος.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Ζωγραφική και παιχνίδι σε παιδιατρικές κλινικές.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παρέχει διέξοδο σε δύσκολες καταστάσεις.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Βελτίωση της εμπειρίας φροντίδας υγείας.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Προγράμματα Επισκέψεων σε Μουσεία</a:t>
            </a:r>
            <a:endParaRPr/>
          </a:p>
        </p:txBody>
      </p:sp>
      <p:sp>
        <p:nvSpPr>
          <p:cNvPr id="279" name="Google Shape;279;p42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Επισκέψεις φοιτητών σε μουσεία τέχνης για εκπαίδευση.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Ανάπτυξη δεξιοτήτων παρατήρησης και περιγραφής.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Παράδειγμα: Το Museum of Fine Arts στη Βοστώνη.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ενισχύει τη συγκέντρωση και τη λεπτομέρεια.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και η Συναισθηματική Νοημοσύνη</a:t>
            </a:r>
            <a:endParaRPr/>
          </a:p>
        </p:txBody>
      </p:sp>
      <p:sp>
        <p:nvSpPr>
          <p:cNvPr id="285" name="Google Shape;285;p43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Ανάπτυξη συναισθηματικής κατανόησης μέσω της τέχνης.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Βελτίωση της επικοινωνίας με ασθενείς και συναδέλφους.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ενισχύει τη συμπόνια και την ανθρωπιά.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Εφαρμογές στην εκπαίδευση φοιτητών και γιατρών.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4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Προγράμματα Ανθρωπιστικών Επιστημών</a:t>
            </a:r>
            <a:endParaRPr/>
          </a:p>
        </p:txBody>
      </p:sp>
      <p:sp>
        <p:nvSpPr>
          <p:cNvPr id="291" name="Google Shape;291;p44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Προγράμματα που ενσωματώνουν λογοτεχνία, μουσική και τέχνη.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Συμβάλλουν στη διαμόρφωση ολοκληρωμένων γιατρών.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Προώθηση ισορροπίας επιστημονικής και συναισθηματικής γνώσης.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Ενίσχυση των ικανοτήτων φροντίδας.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5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Συνεργασία Τέχνης και Ιατρικής</a:t>
            </a:r>
            <a:endParaRPr/>
          </a:p>
        </p:txBody>
      </p:sp>
      <p:sp>
        <p:nvSpPr>
          <p:cNvPr id="297" name="Google Shape;297;p45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Καλλιτέχνες και γιατροί συνεργάζονται σε εκπαιδευτικά έργα.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Ανάπτυξη ερευνητικών προγραμμάτων με εικαστική θεραπεία.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Κοινές εκθέσεις και καλλιτεχνικά εργαστήρια.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Στόχος: Βελτίωση της φροντίδας και εμπειρίας του ασθενούς.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6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και οι Ηθικές Προκλήσεις</a:t>
            </a:r>
            <a:endParaRPr/>
          </a:p>
        </p:txBody>
      </p:sp>
      <p:sp>
        <p:nvSpPr>
          <p:cNvPr id="303" name="Google Shape;303;p46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Χρήση προσωπικών ιστοριών με σεβασμό και ευαισθησία.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Ισορροπία μεταξύ δημιουργικότητας και επιστημονικής δεοντολογίας.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Ηθικές προκλήσεις στην ερμηνεία και χρήση καλλιτεχνικών μέσων.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Ανάδειξη της ανθρωπιάς στην ιατρική φροντίδα.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στο Μέλλον της Ιατρικής</a:t>
            </a:r>
            <a:endParaRPr/>
          </a:p>
        </p:txBody>
      </p:sp>
      <p:sp>
        <p:nvSpPr>
          <p:cNvPr id="309" name="Google Shape;309;p47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Αναμενόμενη αύξηση προγραμμάτων τέχνης στην εκπαίδευση.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Ενσωμάτωση νέων εργαλείων όπως ψηφιακής τέχνης και VR.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Βελτίωση της σχέσης γιατρού-ασθενούς.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Ανάδειξη ολιστικής προσέγγισης στην υγεία.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8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Συμπεράσματα</a:t>
            </a:r>
            <a:endParaRPr/>
          </a:p>
        </p:txBody>
      </p:sp>
      <p:sp>
        <p:nvSpPr>
          <p:cNvPr id="315" name="Google Shape;315;p48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βελτιώνει την εκπαίδευση και πρακτική των γιατρών.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Ενισχύει την παρατήρηση, την ενσυναίσθηση και την επικοινωνία.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Συμβάλλει σε καλύτερα αποτελέσματα και ανθρώπινη φροντίδα.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9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Ανάλυση Λεπτομερειών σε Πίνακες</a:t>
            </a:r>
            <a:endParaRPr/>
          </a:p>
        </p:txBody>
      </p:sp>
      <p:sp>
        <p:nvSpPr>
          <p:cNvPr id="321" name="Google Shape;321;p49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Εκπαίδευση μέσω προσεκτικής ανάλυσης πινάκων.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Βοηθά στην αναγνώριση συμπτωμάτων και σημείων ασθένειας.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διδάσκει την εστιασμένη προσοχή.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Συμβολή στην ακριβή διάγνωση.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>
            <p:ph type="title"/>
          </p:nvPr>
        </p:nvSpPr>
        <p:spPr>
          <a:xfrm>
            <a:off x="-381000" y="312217"/>
            <a:ext cx="91440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1" marL="800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p32"/>
          <p:cNvSpPr txBox="1"/>
          <p:nvPr/>
        </p:nvSpPr>
        <p:spPr>
          <a:xfrm>
            <a:off x="76200" y="1329100"/>
            <a:ext cx="9067800" cy="3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2"/>
          <p:cNvSpPr txBox="1"/>
          <p:nvPr/>
        </p:nvSpPr>
        <p:spPr>
          <a:xfrm>
            <a:off x="304800" y="3581400"/>
            <a:ext cx="8458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7" name="Google Shape;327;p5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988" y="0"/>
            <a:ext cx="2654025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34" name="Google Shape;334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9989" y="1600200"/>
            <a:ext cx="5984100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2"/>
          <p:cNvSpPr txBox="1"/>
          <p:nvPr>
            <p:ph type="title"/>
          </p:nvPr>
        </p:nvSpPr>
        <p:spPr>
          <a:xfrm>
            <a:off x="25135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Σημείο Frank</a:t>
            </a:r>
            <a:endParaRPr/>
          </a:p>
        </p:txBody>
      </p:sp>
      <p:sp>
        <p:nvSpPr>
          <p:cNvPr id="340" name="Google Shape;340;p5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41" name="Google Shape;34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2051" y="843025"/>
            <a:ext cx="4448175" cy="604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7" name="Google Shape;347;p5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48" name="Google Shape;34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640" y="430305"/>
            <a:ext cx="7362918" cy="600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4" name="Google Shape;354;p5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55" name="Google Shape;35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0100"/>
            <a:ext cx="914400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1" name="Google Shape;361;p5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62" name="Google Shape;36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848" y="0"/>
            <a:ext cx="47183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8" name="Google Shape;368;p5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69" name="Google Shape;36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8220"/>
            <a:ext cx="9144000" cy="486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Kάρολος Β’ </a:t>
            </a:r>
            <a:r>
              <a:rPr lang="en-US"/>
              <a:t> (1661 – 1700)</a:t>
            </a:r>
            <a:endParaRPr/>
          </a:p>
        </p:txBody>
      </p:sp>
      <p:sp>
        <p:nvSpPr>
          <p:cNvPr id="375" name="Google Shape;375;p5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76" name="Google Shape;37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250" y="1310050"/>
            <a:ext cx="7559951" cy="532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8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1444</a:t>
            </a:r>
            <a:endParaRPr/>
          </a:p>
        </p:txBody>
      </p:sp>
      <p:sp>
        <p:nvSpPr>
          <p:cNvPr id="382" name="Google Shape;382;p5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83" name="Google Shape;38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1025" y="916423"/>
            <a:ext cx="2308650" cy="263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0" name="Google Shape;390;p5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91" name="Google Shape;39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8" y="24603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9475" y="2460400"/>
            <a:ext cx="5254776" cy="29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5" name="Google Shape;225;p33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Πώς η Τέχνη Βοηθά τους Γιατρούς στην Κλινική Πράξη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ως εργαλείο κατανόησης και ανάπτυξης δεξιοτήτων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Ενσωμάτωση της τέχνης στην εκπαίδευση και την πρακτική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Αναλύοντας εφαρμογές σε παγκόσμιο επίπεδο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0"/>
          <p:cNvSpPr txBox="1"/>
          <p:nvPr>
            <p:ph type="title"/>
          </p:nvPr>
        </p:nvSpPr>
        <p:spPr>
          <a:xfrm>
            <a:off x="457200" y="-3088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Pedro González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6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99" name="Google Shape;39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713" y="476250"/>
            <a:ext cx="5038725" cy="638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1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5" name="Google Shape;405;p6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06" name="Google Shape;40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69" y="0"/>
            <a:ext cx="89666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2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2" name="Google Shape;412;p6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13" name="Google Shape;41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69" y="0"/>
            <a:ext cx="896668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4330" y="0"/>
            <a:ext cx="3581024" cy="23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3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0" name="Google Shape;420;p6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21" name="Google Shape;42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4247"/>
            <a:ext cx="9143999" cy="5969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4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7" name="Google Shape;427;p6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28" name="Google Shape;42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341" y="0"/>
            <a:ext cx="583331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5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4" name="Google Shape;434;p6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35" name="Google Shape;43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500" y="297175"/>
            <a:ext cx="3714994" cy="208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0" y="2632550"/>
            <a:ext cx="6096000" cy="40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6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42" name="Google Shape;442;p6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43" name="Google Shape;44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25" y="439863"/>
            <a:ext cx="5048250" cy="568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7188" y="214756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0" name="Google Shape;450;p6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51" name="Google Shape;45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9448" y="0"/>
            <a:ext cx="476510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8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7" name="Google Shape;457;p6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58" name="Google Shape;45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9353"/>
            <a:ext cx="9143999" cy="5259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9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Σας ευχαριστώ!</a:t>
            </a:r>
            <a:endParaRPr/>
          </a:p>
        </p:txBody>
      </p:sp>
      <p:sp>
        <p:nvSpPr>
          <p:cNvPr id="464" name="Google Shape;464;p6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Εισαγωγή</a:t>
            </a:r>
            <a:endParaRPr/>
          </a:p>
        </p:txBody>
      </p:sp>
      <p:sp>
        <p:nvSpPr>
          <p:cNvPr id="231" name="Google Shape;231;p34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και η ιατρική έχουν βαθιά ιστορική σχέση.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Ενσωμάτωση τέχνης στη σύγχρονη ιατρική εκπαίδευση.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Προωθεί δεξιότητες παρατήρησης, ενσυναίσθησης και επικοινωνίας.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Εφαρμόζεται σε πανεπιστήμια όπως Yale, Harvard, και Stanford.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Πρόγραμμα του Yale</a:t>
            </a:r>
            <a:endParaRPr/>
          </a:p>
        </p:txBody>
      </p:sp>
      <p:sp>
        <p:nvSpPr>
          <p:cNvPr id="237" name="Google Shape;237;p35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 1998 ο Dr. Irwin Braverman εισήγαγε την εκπαίδευση παρατήρησης μέσω τέχνης.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 πρόγραμμα ξεκίνησε στο Yale Center for British Art.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Φοιτητές ασκούνται στην παρατήρηση λεπτομερειών σε πίνακες.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Βελτίωση των διαγνωστικών δεξιοτήτων και της περιγραφής.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Τέχνη και η Παρατήρηση</a:t>
            </a:r>
            <a:endParaRPr/>
          </a:p>
        </p:txBody>
      </p:sp>
      <p:sp>
        <p:nvSpPr>
          <p:cNvPr id="243" name="Google Shape;243;p36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Ανάλυση έργων τέχνης για εκπαίδευση λεπτομερούς παρατήρησης.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Ενδυνάμωση της ικανότητας αναγνώρισης κλινικών ενδείξεων.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παρατήρηση βοηθά στη βελτίωση της διάγνωσης.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Παραδείγματα: Ζωγραφικοί πίνακες και μουσειακές επισκέψεις.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Πρόγραμμα Medicine &amp; the Muse</a:t>
            </a:r>
            <a:endParaRPr/>
          </a:p>
        </p:txBody>
      </p:sp>
      <p:sp>
        <p:nvSpPr>
          <p:cNvPr id="249" name="Google Shape;249;p37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 Stanford ανέπτυξε το πρόγραμμα Medicine &amp; the Muse.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Προωθεί τη σύνδεση ανθρωπιστικών επιστημών και ιατρικής.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Περιλαμβάνει ποίηση, λογοτεχνία, μουσική και εικαστικά.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Ενισχύει τη δημιουργική και κριτική σκέψη.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Αφηγηματική Ιατρική</a:t>
            </a:r>
            <a:endParaRPr/>
          </a:p>
        </p:txBody>
      </p:sp>
      <p:sp>
        <p:nvSpPr>
          <p:cNvPr id="255" name="Google Shape;255;p38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αφήγηση ιστοριών βοηθά στην κατανόηση της εμπειρίας του ασθενούς.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 Columbia προσφέρει υποχρεωτικά μαθήματα αφηγηματικής ιατρικής.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αφήγηση προάγει την ενσυναίσθηση και την επικοινωνία.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Στόχος: Κατανόηση του ασθενή ως ολοκληρωμένης προσωπικότητας.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/>
          <p:nvPr>
            <p:ph type="title"/>
          </p:nvPr>
        </p:nvSpPr>
        <p:spPr>
          <a:xfrm>
            <a:off x="457200" y="27463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Λογοτεχνία και η Ιατρική</a:t>
            </a:r>
            <a:endParaRPr/>
          </a:p>
        </p:txBody>
      </p:sp>
      <p:sp>
        <p:nvSpPr>
          <p:cNvPr id="261" name="Google Shape;261;p39"/>
          <p:cNvSpPr txBox="1"/>
          <p:nvPr>
            <p:ph idx="1" type="body"/>
          </p:nvPr>
        </p:nvSpPr>
        <p:spPr>
          <a:xfrm>
            <a:off x="457200" y="10668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λογοτεχνία παρέχει παραδείγματα ανθρώπινης εμπειρίας.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Βιβλία που περιγράφουν την ασθένεια και τη θεραπεία.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Ανάπτυξη συναισθηματικής κατανόησης και ευαισθησίας.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Παραδείγματα: Αφηγήσεις και ποιητικά έργα.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resenterMedia.com Animated Theme">
  <a:themeElements>
    <a:clrScheme name="my colors">
      <a:dk1>
        <a:srgbClr val="000000"/>
      </a:dk1>
      <a:lt1>
        <a:srgbClr val="FFFFFF"/>
      </a:lt1>
      <a:dk2>
        <a:srgbClr val="1C3554"/>
      </a:dk2>
      <a:lt2>
        <a:srgbClr val="BFDBFF"/>
      </a:lt2>
      <a:accent1>
        <a:srgbClr val="0072FF"/>
      </a:accent1>
      <a:accent2>
        <a:srgbClr val="BFDBFF"/>
      </a:accent2>
      <a:accent3>
        <a:srgbClr val="386BA9"/>
      </a:accent3>
      <a:accent4>
        <a:srgbClr val="1C3554"/>
      </a:accent4>
      <a:accent5>
        <a:srgbClr val="38A989"/>
      </a:accent5>
      <a:accent6>
        <a:srgbClr val="FF8800"/>
      </a:accent6>
      <a:hlink>
        <a:srgbClr val="FF8800"/>
      </a:hlink>
      <a:folHlink>
        <a:srgbClr val="FF8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